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handoutMasterIdLst>
    <p:handoutMasterId r:id="rId87"/>
  </p:handoutMasterIdLst>
  <p:sldIdLst>
    <p:sldId id="695" r:id="rId2"/>
    <p:sldId id="696" r:id="rId3"/>
    <p:sldId id="697" r:id="rId4"/>
    <p:sldId id="698" r:id="rId5"/>
    <p:sldId id="699" r:id="rId6"/>
    <p:sldId id="716" r:id="rId7"/>
    <p:sldId id="781" r:id="rId8"/>
    <p:sldId id="708" r:id="rId9"/>
    <p:sldId id="758" r:id="rId10"/>
    <p:sldId id="709" r:id="rId11"/>
    <p:sldId id="797" r:id="rId12"/>
    <p:sldId id="798" r:id="rId13"/>
    <p:sldId id="799" r:id="rId14"/>
    <p:sldId id="800" r:id="rId15"/>
    <p:sldId id="801" r:id="rId16"/>
    <p:sldId id="802" r:id="rId17"/>
    <p:sldId id="803" r:id="rId18"/>
    <p:sldId id="804" r:id="rId19"/>
    <p:sldId id="805" r:id="rId20"/>
    <p:sldId id="806" r:id="rId21"/>
    <p:sldId id="807" r:id="rId22"/>
    <p:sldId id="759" r:id="rId23"/>
    <p:sldId id="783" r:id="rId24"/>
    <p:sldId id="825" r:id="rId25"/>
    <p:sldId id="712" r:id="rId26"/>
    <p:sldId id="713" r:id="rId27"/>
    <p:sldId id="793" r:id="rId28"/>
    <p:sldId id="794" r:id="rId29"/>
    <p:sldId id="795" r:id="rId30"/>
    <p:sldId id="714" r:id="rId31"/>
    <p:sldId id="791" r:id="rId32"/>
    <p:sldId id="792" r:id="rId33"/>
    <p:sldId id="760" r:id="rId34"/>
    <p:sldId id="740" r:id="rId35"/>
    <p:sldId id="741" r:id="rId36"/>
    <p:sldId id="742" r:id="rId37"/>
    <p:sldId id="743" r:id="rId38"/>
    <p:sldId id="723" r:id="rId39"/>
    <p:sldId id="728" r:id="rId40"/>
    <p:sldId id="726" r:id="rId41"/>
    <p:sldId id="727" r:id="rId42"/>
    <p:sldId id="749" r:id="rId43"/>
    <p:sldId id="731" r:id="rId44"/>
    <p:sldId id="733" r:id="rId45"/>
    <p:sldId id="735" r:id="rId46"/>
    <p:sldId id="736" r:id="rId47"/>
    <p:sldId id="739" r:id="rId48"/>
    <p:sldId id="744" r:id="rId49"/>
    <p:sldId id="745" r:id="rId50"/>
    <p:sldId id="746" r:id="rId51"/>
    <p:sldId id="752" r:id="rId52"/>
    <p:sldId id="753" r:id="rId53"/>
    <p:sldId id="754" r:id="rId54"/>
    <p:sldId id="765" r:id="rId55"/>
    <p:sldId id="766" r:id="rId56"/>
    <p:sldId id="767" r:id="rId57"/>
    <p:sldId id="756" r:id="rId58"/>
    <p:sldId id="757" r:id="rId59"/>
    <p:sldId id="715" r:id="rId60"/>
    <p:sldId id="700" r:id="rId61"/>
    <p:sldId id="704" r:id="rId62"/>
    <p:sldId id="707" r:id="rId63"/>
    <p:sldId id="810" r:id="rId64"/>
    <p:sldId id="811" r:id="rId65"/>
    <p:sldId id="706" r:id="rId66"/>
    <p:sldId id="812" r:id="rId67"/>
    <p:sldId id="813" r:id="rId68"/>
    <p:sldId id="826" r:id="rId69"/>
    <p:sldId id="814" r:id="rId70"/>
    <p:sldId id="827" r:id="rId71"/>
    <p:sldId id="815" r:id="rId72"/>
    <p:sldId id="816" r:id="rId73"/>
    <p:sldId id="711" r:id="rId74"/>
    <p:sldId id="817" r:id="rId75"/>
    <p:sldId id="818" r:id="rId76"/>
    <p:sldId id="788" r:id="rId77"/>
    <p:sldId id="789" r:id="rId78"/>
    <p:sldId id="787" r:id="rId79"/>
    <p:sldId id="820" r:id="rId80"/>
    <p:sldId id="821" r:id="rId81"/>
    <p:sldId id="822" r:id="rId82"/>
    <p:sldId id="823" r:id="rId83"/>
    <p:sldId id="790" r:id="rId84"/>
    <p:sldId id="307" r:id="rId85"/>
  </p:sldIdLst>
  <p:sldSz cx="12192000" cy="6858000"/>
  <p:notesSz cx="7010400" cy="92964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6" autoAdjust="0"/>
    <p:restoredTop sz="94563" autoAdjust="0"/>
  </p:normalViewPr>
  <p:slideViewPr>
    <p:cSldViewPr snapToGrid="0">
      <p:cViewPr>
        <p:scale>
          <a:sx n="62" d="100"/>
          <a:sy n="62" d="100"/>
        </p:scale>
        <p:origin x="-678" y="-72"/>
      </p:cViewPr>
      <p:guideLst>
        <p:guide orient="horz" pos="2160"/>
        <p:guide pos="3840"/>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sorterViewPr>
    <p:cViewPr>
      <p:scale>
        <a:sx n="126" d="100"/>
        <a:sy n="126" d="100"/>
      </p:scale>
      <p:origin x="0" y="36330"/>
    </p:cViewPr>
  </p:sorterViewPr>
  <p:notesViewPr>
    <p:cSldViewPr snapToGrid="0">
      <p:cViewPr varScale="1">
        <p:scale>
          <a:sx n="48" d="100"/>
          <a:sy n="48" d="100"/>
        </p:scale>
        <p:origin x="-2724" y="-9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slide" Target="slides/slide3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 Id="rId4" Type="http://schemas.openxmlformats.org/officeDocument/2006/relationships/image" Target="../media/image7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58377F8-9D82-491A-A06B-836E923CC3FA}" type="datetimeFigureOut">
              <a:rPr lang="en-US" smtClean="0"/>
              <a:t>9/8/2020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83858A5-1260-48DC-9B9F-19D4BEFC33AF}" type="slidenum">
              <a:rPr lang="en-US" smtClean="0"/>
              <a:t>‹#›</a:t>
            </a:fld>
            <a:endParaRPr lang="en-US"/>
          </a:p>
        </p:txBody>
      </p:sp>
    </p:spTree>
    <p:extLst>
      <p:ext uri="{BB962C8B-B14F-4D97-AF65-F5344CB8AC3E}">
        <p14:creationId xmlns:p14="http://schemas.microsoft.com/office/powerpoint/2010/main" val="1101535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9A8BB79-AC1B-429E-803E-7CB087CF87CC}" type="datetimeFigureOut">
              <a:rPr lang="en-US" smtClean="0"/>
              <a:t>9/8/2020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B98D8DD-4108-4F67-A3AD-44AA46A031F1}" type="slidenum">
              <a:rPr lang="en-US" smtClean="0"/>
              <a:t>‹#›</a:t>
            </a:fld>
            <a:endParaRPr lang="en-US"/>
          </a:p>
        </p:txBody>
      </p:sp>
    </p:spTree>
    <p:extLst>
      <p:ext uri="{BB962C8B-B14F-4D97-AF65-F5344CB8AC3E}">
        <p14:creationId xmlns:p14="http://schemas.microsoft.com/office/powerpoint/2010/main" val="297001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406400" y="695325"/>
            <a:ext cx="6197600" cy="3486150"/>
          </a:xfrm>
          <a:ln/>
        </p:spPr>
      </p:sp>
      <p:sp>
        <p:nvSpPr>
          <p:cNvPr id="37891" name="Rectangle 3"/>
          <p:cNvSpPr>
            <a:spLocks noGrp="1" noChangeArrowheads="1"/>
          </p:cNvSpPr>
          <p:nvPr>
            <p:ph type="body" idx="1"/>
          </p:nvPr>
        </p:nvSpPr>
        <p:spPr>
          <a:xfrm>
            <a:off x="701367" y="4415375"/>
            <a:ext cx="5607667" cy="4184627"/>
          </a:xfrm>
          <a:noFill/>
        </p:spPr>
        <p:txBody>
          <a:bodyPr/>
          <a:lstStyle/>
          <a:p>
            <a:pPr eaLnBrk="1" hangingPunct="1"/>
            <a:endParaRPr lang="en-US" altLang="en-US" dirty="0" smtClean="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defTabSz="954088" eaLnBrk="0" hangingPunct="0">
              <a:spcBef>
                <a:spcPct val="30000"/>
              </a:spcBef>
              <a:defRPr sz="1200">
                <a:solidFill>
                  <a:schemeClr val="tx1"/>
                </a:solidFill>
                <a:latin typeface="Arial" pitchFamily="34" charset="0"/>
              </a:defRPr>
            </a:lvl1pPr>
            <a:lvl2pPr marL="742950" indent="-285750" defTabSz="954088" eaLnBrk="0" hangingPunct="0">
              <a:spcBef>
                <a:spcPct val="30000"/>
              </a:spcBef>
              <a:defRPr sz="1200">
                <a:solidFill>
                  <a:schemeClr val="tx1"/>
                </a:solidFill>
                <a:latin typeface="Arial" pitchFamily="34" charset="0"/>
              </a:defRPr>
            </a:lvl2pPr>
            <a:lvl3pPr marL="1143000" indent="-228600" defTabSz="954088" eaLnBrk="0" hangingPunct="0">
              <a:spcBef>
                <a:spcPct val="30000"/>
              </a:spcBef>
              <a:defRPr sz="1200">
                <a:solidFill>
                  <a:schemeClr val="tx1"/>
                </a:solidFill>
                <a:latin typeface="Arial" pitchFamily="34" charset="0"/>
              </a:defRPr>
            </a:lvl3pPr>
            <a:lvl4pPr marL="1600200" indent="-228600" defTabSz="954088" eaLnBrk="0" hangingPunct="0">
              <a:spcBef>
                <a:spcPct val="30000"/>
              </a:spcBef>
              <a:defRPr sz="1200">
                <a:solidFill>
                  <a:schemeClr val="tx1"/>
                </a:solidFill>
                <a:latin typeface="Arial" pitchFamily="34" charset="0"/>
              </a:defRPr>
            </a:lvl4pPr>
            <a:lvl5pPr marL="2057400" indent="-228600" defTabSz="954088" eaLnBrk="0" hangingPunct="0">
              <a:spcBef>
                <a:spcPct val="30000"/>
              </a:spcBef>
              <a:defRPr sz="1200">
                <a:solidFill>
                  <a:schemeClr val="tx1"/>
                </a:solidFill>
                <a:latin typeface="Arial" pitchFamily="34" charset="0"/>
              </a:defRPr>
            </a:lvl5pPr>
            <a:lvl6pPr marL="2514600" indent="-228600" defTabSz="954088" eaLnBrk="0" fontAlgn="base" hangingPunct="0">
              <a:spcBef>
                <a:spcPct val="30000"/>
              </a:spcBef>
              <a:spcAft>
                <a:spcPct val="0"/>
              </a:spcAft>
              <a:defRPr sz="1200">
                <a:solidFill>
                  <a:schemeClr val="tx1"/>
                </a:solidFill>
                <a:latin typeface="Arial" pitchFamily="34" charset="0"/>
              </a:defRPr>
            </a:lvl6pPr>
            <a:lvl7pPr marL="2971800" indent="-228600" defTabSz="954088" eaLnBrk="0" fontAlgn="base" hangingPunct="0">
              <a:spcBef>
                <a:spcPct val="30000"/>
              </a:spcBef>
              <a:spcAft>
                <a:spcPct val="0"/>
              </a:spcAft>
              <a:defRPr sz="1200">
                <a:solidFill>
                  <a:schemeClr val="tx1"/>
                </a:solidFill>
                <a:latin typeface="Arial" pitchFamily="34" charset="0"/>
              </a:defRPr>
            </a:lvl7pPr>
            <a:lvl8pPr marL="3429000" indent="-228600" defTabSz="954088" eaLnBrk="0" fontAlgn="base" hangingPunct="0">
              <a:spcBef>
                <a:spcPct val="30000"/>
              </a:spcBef>
              <a:spcAft>
                <a:spcPct val="0"/>
              </a:spcAft>
              <a:defRPr sz="1200">
                <a:solidFill>
                  <a:schemeClr val="tx1"/>
                </a:solidFill>
                <a:latin typeface="Arial" pitchFamily="34" charset="0"/>
              </a:defRPr>
            </a:lvl8pPr>
            <a:lvl9pPr marL="3886200" indent="-228600" defTabSz="95408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5905E0A-2DD9-4B95-858C-96EEFEE9FF91}" type="slidenum">
              <a:rPr lang="es-ES" altLang="en-US" sz="1300" smtClean="0">
                <a:latin typeface="Calibri" pitchFamily="34" charset="0"/>
              </a:rPr>
              <a:pPr eaLnBrk="1" hangingPunct="1">
                <a:spcBef>
                  <a:spcPct val="0"/>
                </a:spcBef>
              </a:pPr>
              <a:t>5</a:t>
            </a:fld>
            <a:endParaRPr lang="es-ES" altLang="en-US" sz="1300" dirty="0" smtClean="0">
              <a:latin typeface="Calibri" pitchFamily="34" charset="0"/>
            </a:endParaRPr>
          </a:p>
        </p:txBody>
      </p:sp>
      <p:sp>
        <p:nvSpPr>
          <p:cNvPr id="38915" name="Rectangle 2"/>
          <p:cNvSpPr>
            <a:spLocks noGrp="1" noRot="1" noChangeAspect="1" noChangeArrowheads="1" noTextEdit="1"/>
          </p:cNvSpPr>
          <p:nvPr>
            <p:ph type="sldImg"/>
          </p:nvPr>
        </p:nvSpPr>
        <p:spPr>
          <a:xfrm>
            <a:off x="717550" y="1162050"/>
            <a:ext cx="5575300" cy="3136900"/>
          </a:xfrm>
          <a:ln/>
        </p:spPr>
      </p:sp>
      <p:sp>
        <p:nvSpPr>
          <p:cNvPr id="38916" name="Rectangle 3"/>
          <p:cNvSpPr>
            <a:spLocks noGrp="1" noChangeArrowheads="1"/>
          </p:cNvSpPr>
          <p:nvPr>
            <p:ph type="body" idx="1"/>
          </p:nvPr>
        </p:nvSpPr>
        <p:spPr>
          <a:noFill/>
        </p:spPr>
        <p:txBody>
          <a:bodyPr/>
          <a:lstStyle/>
          <a:p>
            <a:pPr eaLnBrk="1" hangingPunct="1"/>
            <a:endParaRPr lang="en-US" altLang="en-US" dirty="0" smtClean="0">
              <a:latin typeface="Calibri" pitchFamily="34" charset="0"/>
            </a:endParaRPr>
          </a:p>
        </p:txBody>
      </p:sp>
    </p:spTree>
    <p:extLst>
      <p:ext uri="{BB962C8B-B14F-4D97-AF65-F5344CB8AC3E}">
        <p14:creationId xmlns:p14="http://schemas.microsoft.com/office/powerpoint/2010/main" val="949818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0F0B11-9E1C-46F9-9022-864241660CD1}" type="slidenum">
              <a:rPr lang="el-GR"/>
              <a:pPr/>
              <a:t>6</a:t>
            </a:fld>
            <a:endParaRPr lang="el-GR"/>
          </a:p>
        </p:txBody>
      </p:sp>
      <p:sp>
        <p:nvSpPr>
          <p:cNvPr id="394242" name="Rectangle 2"/>
          <p:cNvSpPr>
            <a:spLocks noGrp="1" noRot="1" noChangeAspect="1" noChangeArrowheads="1" noTextEdit="1"/>
          </p:cNvSpPr>
          <p:nvPr>
            <p:ph type="sldImg"/>
          </p:nvPr>
        </p:nvSpPr>
        <p:spPr bwMode="auto">
          <a:xfrm>
            <a:off x="409575" y="700088"/>
            <a:ext cx="6192838" cy="3484562"/>
          </a:xfrm>
          <a:prstGeom prst="rect">
            <a:avLst/>
          </a:prstGeom>
          <a:solidFill>
            <a:srgbClr val="FFFFFF"/>
          </a:solidFill>
          <a:ln>
            <a:solidFill>
              <a:srgbClr val="000000"/>
            </a:solidFill>
            <a:miter lim="800000"/>
            <a:headEnd/>
            <a:tailEnd/>
          </a:ln>
        </p:spPr>
      </p:sp>
      <p:sp>
        <p:nvSpPr>
          <p:cNvPr id="394243" name="Rectangle 3"/>
          <p:cNvSpPr>
            <a:spLocks noGrp="1" noChangeArrowheads="1"/>
          </p:cNvSpPr>
          <p:nvPr>
            <p:ph type="body" idx="1"/>
          </p:nvPr>
        </p:nvSpPr>
        <p:spPr bwMode="auto">
          <a:xfrm>
            <a:off x="700727" y="4418205"/>
            <a:ext cx="5608947" cy="4178838"/>
          </a:xfrm>
          <a:prstGeom prst="rect">
            <a:avLst/>
          </a:prstGeom>
          <a:solidFill>
            <a:srgbClr val="FFFFFF"/>
          </a:solidFill>
          <a:ln>
            <a:solidFill>
              <a:srgbClr val="000000"/>
            </a:solidFill>
            <a:miter lim="800000"/>
            <a:headEnd/>
            <a:tailEnd/>
          </a:ln>
        </p:spPr>
        <p:txBody>
          <a:bodyPr lIns="89025" tIns="44512" rIns="89025" bIns="44512"/>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406400" y="695325"/>
            <a:ext cx="6197600" cy="3486150"/>
          </a:xfrm>
          <a:ln/>
        </p:spPr>
      </p:sp>
      <p:sp>
        <p:nvSpPr>
          <p:cNvPr id="36867" name="Rectangle 3"/>
          <p:cNvSpPr>
            <a:spLocks noGrp="1" noChangeArrowheads="1"/>
          </p:cNvSpPr>
          <p:nvPr>
            <p:ph type="body" idx="1"/>
          </p:nvPr>
        </p:nvSpPr>
        <p:spPr>
          <a:xfrm>
            <a:off x="701367" y="4415375"/>
            <a:ext cx="5607667" cy="41846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Calibri" pitchFamily="34" charset="0"/>
            </a:endParaRPr>
          </a:p>
        </p:txBody>
      </p:sp>
    </p:spTree>
    <p:extLst>
      <p:ext uri="{BB962C8B-B14F-4D97-AF65-F5344CB8AC3E}">
        <p14:creationId xmlns:p14="http://schemas.microsoft.com/office/powerpoint/2010/main" val="3502219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CB98D8DD-4108-4F67-A3AD-44AA46A031F1}" type="slidenum">
              <a:rPr lang="en-US" smtClean="0"/>
              <a:t>13</a:t>
            </a:fld>
            <a:endParaRPr lang="en-US"/>
          </a:p>
        </p:txBody>
      </p:sp>
    </p:spTree>
    <p:extLst>
      <p:ext uri="{BB962C8B-B14F-4D97-AF65-F5344CB8AC3E}">
        <p14:creationId xmlns:p14="http://schemas.microsoft.com/office/powerpoint/2010/main" val="2576318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CB98D8DD-4108-4F67-A3AD-44AA46A031F1}" type="slidenum">
              <a:rPr lang="en-US" smtClean="0"/>
              <a:t>14</a:t>
            </a:fld>
            <a:endParaRPr lang="en-US"/>
          </a:p>
        </p:txBody>
      </p:sp>
    </p:spTree>
    <p:extLst>
      <p:ext uri="{BB962C8B-B14F-4D97-AF65-F5344CB8AC3E}">
        <p14:creationId xmlns:p14="http://schemas.microsoft.com/office/powerpoint/2010/main" val="156247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2382DA-9F78-4F8D-9C1B-425F9D50A7AF}" type="slidenum">
              <a:rPr lang="en-GB"/>
              <a:pPr/>
              <a:t>40</a:t>
            </a:fld>
            <a:endParaRPr lang="en-GB"/>
          </a:p>
        </p:txBody>
      </p:sp>
      <p:sp>
        <p:nvSpPr>
          <p:cNvPr id="22530" name="Rectangle 2"/>
          <p:cNvSpPr>
            <a:spLocks noGrp="1" noRot="1" noChangeAspect="1" noChangeArrowheads="1" noTextEdit="1"/>
          </p:cNvSpPr>
          <p:nvPr>
            <p:ph type="sldImg"/>
          </p:nvPr>
        </p:nvSpPr>
        <p:spPr>
          <a:xfrm>
            <a:off x="406400" y="696913"/>
            <a:ext cx="6199188" cy="3487737"/>
          </a:xfrm>
          <a:ln/>
        </p:spPr>
      </p:sp>
      <p:sp>
        <p:nvSpPr>
          <p:cNvPr id="2253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l-G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l-GR"/>
          </a:p>
        </p:txBody>
      </p:sp>
      <p:sp>
        <p:nvSpPr>
          <p:cNvPr id="5" name="Footer Placeholder 4"/>
          <p:cNvSpPr>
            <a:spLocks noGrp="1"/>
          </p:cNvSpPr>
          <p:nvPr>
            <p:ph type="ftr" sz="quarter" idx="11"/>
          </p:nvPr>
        </p:nvSpPr>
        <p:spPr/>
        <p:txBody>
          <a:bodyPr/>
          <a:lstStyle/>
          <a:p>
            <a:r>
              <a:rPr lang="en-US" dirty="0" smtClean="0"/>
              <a:t>Energy-Storage Hydrogen</a:t>
            </a:r>
            <a:endParaRPr lang="el-GR" dirty="0"/>
          </a:p>
        </p:txBody>
      </p:sp>
      <p:sp>
        <p:nvSpPr>
          <p:cNvPr id="6" name="Slide Number Placeholder 5"/>
          <p:cNvSpPr>
            <a:spLocks noGrp="1"/>
          </p:cNvSpPr>
          <p:nvPr>
            <p:ph type="sldNum" sz="quarter" idx="12"/>
          </p:nvPr>
        </p:nvSpPr>
        <p:spPr/>
        <p:txBody>
          <a:bodyPr/>
          <a:lstStyle/>
          <a:p>
            <a:fld id="{9F2BF7AB-D503-4F51-93A5-5886964FE6D7}" type="slidenum">
              <a:rPr lang="el-GR" smtClean="0"/>
              <a:t>‹#›</a:t>
            </a:fld>
            <a:endParaRPr lang="el-G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50140" cy="818390"/>
          </a:xfrm>
          <a:prstGeom prst="rect">
            <a:avLst/>
          </a:prstGeom>
        </p:spPr>
      </p:pic>
      <p:pic>
        <p:nvPicPr>
          <p:cNvPr id="717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74413" y="124126"/>
            <a:ext cx="1017587"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413013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62665" y="26136"/>
            <a:ext cx="10229335" cy="1325563"/>
          </a:xfrm>
        </p:spPr>
        <p:txBody>
          <a:bodyPr/>
          <a:lstStyle/>
          <a:p>
            <a:r>
              <a:rPr lang="en-US" dirty="0" smtClean="0"/>
              <a:t>Click to edit Master title style</a:t>
            </a:r>
            <a:endParaRPr lang="el-GR"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Footer Placeholder 4"/>
          <p:cNvSpPr>
            <a:spLocks noGrp="1"/>
          </p:cNvSpPr>
          <p:nvPr>
            <p:ph type="ftr" sz="quarter" idx="11"/>
          </p:nvPr>
        </p:nvSpPr>
        <p:spPr>
          <a:xfrm>
            <a:off x="8476735" y="6492875"/>
            <a:ext cx="3161270" cy="365125"/>
          </a:xfrm>
        </p:spPr>
        <p:txBody>
          <a:bodyPr/>
          <a:lstStyle/>
          <a:p>
            <a:r>
              <a:rPr lang="en-US" dirty="0" smtClean="0"/>
              <a:t>Energy-Storage Hydrogen</a:t>
            </a:r>
            <a:endParaRPr lang="el-GR" dirty="0"/>
          </a:p>
        </p:txBody>
      </p:sp>
      <p:sp>
        <p:nvSpPr>
          <p:cNvPr id="6" name="Slide Number Placeholder 5"/>
          <p:cNvSpPr>
            <a:spLocks noGrp="1"/>
          </p:cNvSpPr>
          <p:nvPr>
            <p:ph type="sldNum" sz="quarter" idx="12"/>
          </p:nvPr>
        </p:nvSpPr>
        <p:spPr>
          <a:xfrm>
            <a:off x="9448800" y="6492875"/>
            <a:ext cx="2743200" cy="365125"/>
          </a:xfrm>
        </p:spPr>
        <p:txBody>
          <a:bodyPr/>
          <a:lstStyle/>
          <a:p>
            <a:fld id="{9F2BF7AB-D503-4F51-93A5-5886964FE6D7}" type="slidenum">
              <a:rPr lang="el-GR" smtClean="0"/>
              <a:t>‹#›</a:t>
            </a:fld>
            <a:endParaRPr lang="el-GR"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50140" cy="818390"/>
          </a:xfrm>
          <a:prstGeom prst="rect">
            <a:avLst/>
          </a:prstGeom>
        </p:spPr>
      </p:pic>
    </p:spTree>
    <p:extLst>
      <p:ext uri="{BB962C8B-B14F-4D97-AF65-F5344CB8AC3E}">
        <p14:creationId xmlns:p14="http://schemas.microsoft.com/office/powerpoint/2010/main" val="1039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a:prstGeom prst="rect">
            <a:avLst/>
          </a:prstGeom>
        </p:spPr>
        <p:txBody>
          <a:bodyPr/>
          <a:lstStyle>
            <a:lvl1pPr>
              <a:defRPr/>
            </a:lvl1pPr>
          </a:lstStyle>
          <a:p>
            <a:endParaRPr lang="en-GB"/>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GB"/>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9034394F-5443-40DE-AAB0-70B6CD97BE86}" type="slidenum">
              <a:rPr lang="en-GB"/>
              <a:pPr/>
              <a:t>‹#›</a:t>
            </a:fld>
            <a:endParaRPr lang="en-GB"/>
          </a:p>
        </p:txBody>
      </p:sp>
      <p:pic>
        <p:nvPicPr>
          <p:cNvPr id="819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52613"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364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endParaRPr lang="en-US"/>
          </a:p>
        </p:txBody>
      </p:sp>
      <p:sp>
        <p:nvSpPr>
          <p:cNvPr id="4" name="Date Placeholder 3"/>
          <p:cNvSpPr>
            <a:spLocks noGrp="1"/>
          </p:cNvSpPr>
          <p:nvPr>
            <p:ph type="dt" sz="half" idx="10"/>
          </p:nvPr>
        </p:nvSpPr>
        <p:spPr>
          <a:xfrm>
            <a:off x="609600" y="6245225"/>
            <a:ext cx="2844800" cy="476250"/>
          </a:xfrm>
          <a:prstGeom prst="rect">
            <a:avLst/>
          </a:prstGeom>
        </p:spPr>
        <p:txBody>
          <a:bodyPr/>
          <a:lstStyle>
            <a:lvl1pPr>
              <a:defRPr/>
            </a:lvl1pPr>
          </a:lstStyle>
          <a:p>
            <a:endParaRPr lang="en-GB"/>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endParaRPr lang="en-GB"/>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F9AD53F8-2FB1-4DE5-882A-3DD68E24B4BA}" type="slidenum">
              <a:rPr lang="en-GB"/>
              <a:pPr/>
              <a:t>‹#›</a:t>
            </a:fld>
            <a:endParaRPr lang="en-GB"/>
          </a:p>
        </p:txBody>
      </p:sp>
    </p:spTree>
    <p:extLst>
      <p:ext uri="{BB962C8B-B14F-4D97-AF65-F5344CB8AC3E}">
        <p14:creationId xmlns:p14="http://schemas.microsoft.com/office/powerpoint/2010/main" val="1080667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50140" y="0"/>
            <a:ext cx="9431579" cy="1325563"/>
          </a:xfrm>
        </p:spPr>
        <p:txBody>
          <a:bodyPr/>
          <a:lstStyle>
            <a:lvl1pPr algn="ctr">
              <a:defRPr/>
            </a:lvl1pPr>
          </a:lstStyle>
          <a:p>
            <a:r>
              <a:rPr lang="en-US" dirty="0"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Footer Placeholder 4"/>
          <p:cNvSpPr>
            <a:spLocks noGrp="1"/>
          </p:cNvSpPr>
          <p:nvPr>
            <p:ph type="ftr" sz="quarter" idx="11"/>
          </p:nvPr>
        </p:nvSpPr>
        <p:spPr>
          <a:xfrm>
            <a:off x="3249827" y="6492875"/>
            <a:ext cx="4841789" cy="365125"/>
          </a:xfrm>
        </p:spPr>
        <p:txBody>
          <a:bodyPr/>
          <a:lstStyle>
            <a:lvl1pPr>
              <a:defRPr sz="1400"/>
            </a:lvl1pPr>
          </a:lstStyle>
          <a:p>
            <a:r>
              <a:rPr lang="en-US" dirty="0" smtClean="0"/>
              <a:t>-Energy-Storage Hydrogen</a:t>
            </a:r>
            <a:endParaRPr lang="el-GR" dirty="0"/>
          </a:p>
        </p:txBody>
      </p:sp>
      <p:sp>
        <p:nvSpPr>
          <p:cNvPr id="6" name="Slide Number Placeholder 5"/>
          <p:cNvSpPr>
            <a:spLocks noGrp="1"/>
          </p:cNvSpPr>
          <p:nvPr>
            <p:ph type="sldNum" sz="quarter" idx="12"/>
          </p:nvPr>
        </p:nvSpPr>
        <p:spPr>
          <a:xfrm>
            <a:off x="10083112" y="6492875"/>
            <a:ext cx="551935" cy="365125"/>
          </a:xfrm>
        </p:spPr>
        <p:txBody>
          <a:bodyPr/>
          <a:lstStyle>
            <a:lvl1pPr>
              <a:defRPr sz="1400"/>
            </a:lvl1pPr>
          </a:lstStyle>
          <a:p>
            <a:fld id="{9F2BF7AB-D503-4F51-93A5-5886964FE6D7}" type="slidenum">
              <a:rPr lang="el-GR" smtClean="0"/>
              <a:pPr/>
              <a:t>‹#›</a:t>
            </a:fld>
            <a:endParaRPr lang="el-GR"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50140" cy="818390"/>
          </a:xfrm>
          <a:prstGeom prst="rect">
            <a:avLst/>
          </a:prstGeom>
        </p:spPr>
      </p:pic>
      <p:pic>
        <p:nvPicPr>
          <p:cNvPr id="819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74413" y="124126"/>
            <a:ext cx="1017587"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999124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5" name="Footer Placeholder 4"/>
          <p:cNvSpPr>
            <a:spLocks noGrp="1"/>
          </p:cNvSpPr>
          <p:nvPr>
            <p:ph type="ftr" sz="quarter" idx="11"/>
          </p:nvPr>
        </p:nvSpPr>
        <p:spPr/>
        <p:txBody>
          <a:bodyPr/>
          <a:lstStyle/>
          <a:p>
            <a:r>
              <a:rPr lang="en-US" dirty="0" smtClean="0"/>
              <a:t>Energy-Storage Hydrogen</a:t>
            </a:r>
            <a:endParaRPr lang="el-GR" dirty="0"/>
          </a:p>
        </p:txBody>
      </p:sp>
      <p:sp>
        <p:nvSpPr>
          <p:cNvPr id="6" name="Slide Number Placeholder 5"/>
          <p:cNvSpPr>
            <a:spLocks noGrp="1"/>
          </p:cNvSpPr>
          <p:nvPr>
            <p:ph type="sldNum" sz="quarter" idx="12"/>
          </p:nvPr>
        </p:nvSpPr>
        <p:spPr/>
        <p:txBody>
          <a:bodyPr/>
          <a:lstStyle/>
          <a:p>
            <a:fld id="{9F2BF7AB-D503-4F51-93A5-5886964FE6D7}" type="slidenum">
              <a:rPr lang="el-GR" smtClean="0"/>
              <a:t>‹#›</a:t>
            </a:fld>
            <a:endParaRPr lang="el-G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50140" cy="818390"/>
          </a:xfrm>
          <a:prstGeom prst="rect">
            <a:avLst/>
          </a:prstGeom>
        </p:spPr>
      </p:pic>
      <p:pic>
        <p:nvPicPr>
          <p:cNvPr id="9218"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74413" y="0"/>
            <a:ext cx="1017587"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325241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50140" y="63206"/>
            <a:ext cx="10515600" cy="1325563"/>
          </a:xfrm>
        </p:spPr>
        <p:txBody>
          <a:bodyPr/>
          <a:lstStyle/>
          <a:p>
            <a:r>
              <a:rPr lang="en-US" smtClean="0"/>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11"/>
          </p:nvPr>
        </p:nvSpPr>
        <p:spPr>
          <a:xfrm>
            <a:off x="7424351" y="6356350"/>
            <a:ext cx="4114800" cy="365125"/>
          </a:xfrm>
        </p:spPr>
        <p:txBody>
          <a:bodyPr/>
          <a:lstStyle>
            <a:lvl1pPr>
              <a:defRPr>
                <a:solidFill>
                  <a:srgbClr val="0070C0"/>
                </a:solidFill>
              </a:defRPr>
            </a:lvl1pPr>
          </a:lstStyle>
          <a:p>
            <a:r>
              <a:rPr lang="en-US" dirty="0" smtClean="0"/>
              <a:t>Energy-Storage Hydrogen</a:t>
            </a:r>
            <a:endParaRPr lang="el-GR" dirty="0"/>
          </a:p>
        </p:txBody>
      </p:sp>
      <p:sp>
        <p:nvSpPr>
          <p:cNvPr id="7" name="Slide Number Placeholder 6"/>
          <p:cNvSpPr>
            <a:spLocks noGrp="1"/>
          </p:cNvSpPr>
          <p:nvPr>
            <p:ph type="sldNum" sz="quarter" idx="12"/>
          </p:nvPr>
        </p:nvSpPr>
        <p:spPr>
          <a:xfrm>
            <a:off x="5867400" y="6464511"/>
            <a:ext cx="2743200" cy="365125"/>
          </a:xfrm>
        </p:spPr>
        <p:txBody>
          <a:bodyPr/>
          <a:lstStyle/>
          <a:p>
            <a:fld id="{9F2BF7AB-D503-4F51-93A5-5886964FE6D7}" type="slidenum">
              <a:rPr lang="el-GR" smtClean="0"/>
              <a:t>‹#›</a:t>
            </a:fld>
            <a:endParaRPr lang="el-GR"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50140" cy="818390"/>
          </a:xfrm>
          <a:prstGeom prst="rect">
            <a:avLst/>
          </a:prstGeom>
        </p:spPr>
      </p:pic>
      <p:pic>
        <p:nvPicPr>
          <p:cNvPr id="10242"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5479" y="0"/>
            <a:ext cx="1017587"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948397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8" name="Footer Placeholder 7"/>
          <p:cNvSpPr>
            <a:spLocks noGrp="1"/>
          </p:cNvSpPr>
          <p:nvPr>
            <p:ph type="ftr" sz="quarter" idx="11"/>
          </p:nvPr>
        </p:nvSpPr>
        <p:spPr/>
        <p:txBody>
          <a:bodyPr/>
          <a:lstStyle/>
          <a:p>
            <a:r>
              <a:rPr lang="en-US" dirty="0" smtClean="0"/>
              <a:t>Energy-Storage Hydrogen</a:t>
            </a:r>
            <a:endParaRPr lang="el-GR" dirty="0"/>
          </a:p>
        </p:txBody>
      </p:sp>
      <p:sp>
        <p:nvSpPr>
          <p:cNvPr id="9" name="Slide Number Placeholder 8"/>
          <p:cNvSpPr>
            <a:spLocks noGrp="1"/>
          </p:cNvSpPr>
          <p:nvPr>
            <p:ph type="sldNum" sz="quarter" idx="12"/>
          </p:nvPr>
        </p:nvSpPr>
        <p:spPr/>
        <p:txBody>
          <a:bodyPr/>
          <a:lstStyle/>
          <a:p>
            <a:fld id="{9F2BF7AB-D503-4F51-93A5-5886964FE6D7}" type="slidenum">
              <a:rPr lang="el-GR" smtClean="0"/>
              <a:t>‹#›</a:t>
            </a:fld>
            <a:endParaRPr lang="el-GR"/>
          </a:p>
        </p:txBody>
      </p:sp>
    </p:spTree>
    <p:extLst>
      <p:ext uri="{BB962C8B-B14F-4D97-AF65-F5344CB8AC3E}">
        <p14:creationId xmlns:p14="http://schemas.microsoft.com/office/powerpoint/2010/main" val="1542216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62665" y="0"/>
            <a:ext cx="10229335" cy="1325563"/>
          </a:xfrm>
        </p:spPr>
        <p:txBody>
          <a:bodyPr/>
          <a:lstStyle/>
          <a:p>
            <a:r>
              <a:rPr lang="en-US" smtClean="0"/>
              <a:t>Click to edit Master title style</a:t>
            </a:r>
            <a:endParaRPr lang="el-GR"/>
          </a:p>
        </p:txBody>
      </p:sp>
      <p:sp>
        <p:nvSpPr>
          <p:cNvPr id="4" name="Footer Placeholder 3"/>
          <p:cNvSpPr>
            <a:spLocks noGrp="1"/>
          </p:cNvSpPr>
          <p:nvPr>
            <p:ph type="ftr" sz="quarter" idx="11"/>
          </p:nvPr>
        </p:nvSpPr>
        <p:spPr/>
        <p:txBody>
          <a:bodyPr/>
          <a:lstStyle/>
          <a:p>
            <a:r>
              <a:rPr lang="en-US" dirty="0" smtClean="0"/>
              <a:t>Energy-Storage Hydrogen</a:t>
            </a:r>
            <a:endParaRPr lang="el-GR" dirty="0"/>
          </a:p>
        </p:txBody>
      </p:sp>
      <p:sp>
        <p:nvSpPr>
          <p:cNvPr id="5" name="Slide Number Placeholder 4"/>
          <p:cNvSpPr>
            <a:spLocks noGrp="1"/>
          </p:cNvSpPr>
          <p:nvPr>
            <p:ph type="sldNum" sz="quarter" idx="12"/>
          </p:nvPr>
        </p:nvSpPr>
        <p:spPr/>
        <p:txBody>
          <a:bodyPr/>
          <a:lstStyle/>
          <a:p>
            <a:fld id="{9F2BF7AB-D503-4F51-93A5-5886964FE6D7}" type="slidenum">
              <a:rPr lang="el-GR" smtClean="0"/>
              <a:t>‹#›</a:t>
            </a:fld>
            <a:endParaRPr lang="el-G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50140" cy="818390"/>
          </a:xfrm>
          <a:prstGeom prst="rect">
            <a:avLst/>
          </a:prstGeom>
        </p:spPr>
      </p:pic>
    </p:spTree>
    <p:extLst>
      <p:ext uri="{BB962C8B-B14F-4D97-AF65-F5344CB8AC3E}">
        <p14:creationId xmlns:p14="http://schemas.microsoft.com/office/powerpoint/2010/main" val="134313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Energy-Storage Hydrogen</a:t>
            </a:r>
            <a:endParaRPr lang="el-GR" dirty="0"/>
          </a:p>
        </p:txBody>
      </p:sp>
      <p:sp>
        <p:nvSpPr>
          <p:cNvPr id="4" name="Slide Number Placeholder 3"/>
          <p:cNvSpPr>
            <a:spLocks noGrp="1"/>
          </p:cNvSpPr>
          <p:nvPr>
            <p:ph type="sldNum" sz="quarter" idx="12"/>
          </p:nvPr>
        </p:nvSpPr>
        <p:spPr/>
        <p:txBody>
          <a:bodyPr/>
          <a:lstStyle/>
          <a:p>
            <a:fld id="{9F2BF7AB-D503-4F51-93A5-5886964FE6D7}" type="slidenum">
              <a:rPr lang="el-GR" smtClean="0"/>
              <a:t>‹#›</a:t>
            </a:fld>
            <a:endParaRPr lang="el-GR"/>
          </a:p>
        </p:txBody>
      </p:sp>
      <p:pic>
        <p:nvPicPr>
          <p:cNvPr id="1126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52612" cy="81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01529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6" name="Footer Placeholder 5"/>
          <p:cNvSpPr>
            <a:spLocks noGrp="1"/>
          </p:cNvSpPr>
          <p:nvPr>
            <p:ph type="ftr" sz="quarter" idx="11"/>
          </p:nvPr>
        </p:nvSpPr>
        <p:spPr/>
        <p:txBody>
          <a:bodyPr/>
          <a:lstStyle/>
          <a:p>
            <a:r>
              <a:rPr lang="en-US" dirty="0" smtClean="0"/>
              <a:t>Energy-Storage Hydrogen</a:t>
            </a:r>
            <a:endParaRPr lang="el-GR" dirty="0"/>
          </a:p>
        </p:txBody>
      </p:sp>
      <p:sp>
        <p:nvSpPr>
          <p:cNvPr id="7" name="Slide Number Placeholder 6"/>
          <p:cNvSpPr>
            <a:spLocks noGrp="1"/>
          </p:cNvSpPr>
          <p:nvPr>
            <p:ph type="sldNum" sz="quarter" idx="12"/>
          </p:nvPr>
        </p:nvSpPr>
        <p:spPr/>
        <p:txBody>
          <a:bodyPr/>
          <a:lstStyle/>
          <a:p>
            <a:fld id="{9F2BF7AB-D503-4F51-93A5-5886964FE6D7}" type="slidenum">
              <a:rPr lang="el-GR" smtClean="0"/>
              <a:t>‹#›</a:t>
            </a:fld>
            <a:endParaRPr lang="el-GR"/>
          </a:p>
        </p:txBody>
      </p:sp>
    </p:spTree>
    <p:extLst>
      <p:ext uri="{BB962C8B-B14F-4D97-AF65-F5344CB8AC3E}">
        <p14:creationId xmlns:p14="http://schemas.microsoft.com/office/powerpoint/2010/main" val="4206796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6" name="Footer Placeholder 5"/>
          <p:cNvSpPr>
            <a:spLocks noGrp="1"/>
          </p:cNvSpPr>
          <p:nvPr>
            <p:ph type="ftr" sz="quarter" idx="11"/>
          </p:nvPr>
        </p:nvSpPr>
        <p:spPr/>
        <p:txBody>
          <a:bodyPr/>
          <a:lstStyle/>
          <a:p>
            <a:r>
              <a:rPr lang="en-US" dirty="0" smtClean="0"/>
              <a:t>Energy-Storage Hydrogen</a:t>
            </a:r>
            <a:endParaRPr lang="el-GR" dirty="0"/>
          </a:p>
        </p:txBody>
      </p:sp>
      <p:sp>
        <p:nvSpPr>
          <p:cNvPr id="7" name="Slide Number Placeholder 6"/>
          <p:cNvSpPr>
            <a:spLocks noGrp="1"/>
          </p:cNvSpPr>
          <p:nvPr>
            <p:ph type="sldNum" sz="quarter" idx="12"/>
          </p:nvPr>
        </p:nvSpPr>
        <p:spPr/>
        <p:txBody>
          <a:bodyPr/>
          <a:lstStyle/>
          <a:p>
            <a:fld id="{9F2BF7AB-D503-4F51-93A5-5886964FE6D7}" type="slidenum">
              <a:rPr lang="el-GR" smtClean="0"/>
              <a:t>‹#›</a:t>
            </a:fld>
            <a:endParaRPr lang="el-GR"/>
          </a:p>
        </p:txBody>
      </p:sp>
    </p:spTree>
    <p:extLst>
      <p:ext uri="{BB962C8B-B14F-4D97-AF65-F5344CB8AC3E}">
        <p14:creationId xmlns:p14="http://schemas.microsoft.com/office/powerpoint/2010/main" val="296786810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B0F0"/>
                </a:solidFill>
              </a:defRPr>
            </a:lvl1pPr>
          </a:lstStyle>
          <a:p>
            <a:r>
              <a:rPr lang="en-US" dirty="0" smtClean="0"/>
              <a:t>Energy-Storage Hydrogen</a:t>
            </a:r>
            <a:endParaRPr lang="el-GR" dirty="0"/>
          </a:p>
        </p:txBody>
      </p:sp>
      <p:sp>
        <p:nvSpPr>
          <p:cNvPr id="6" name="Slide Number Placeholder 5"/>
          <p:cNvSpPr>
            <a:spLocks noGrp="1"/>
          </p:cNvSpPr>
          <p:nvPr>
            <p:ph type="sldNum" sz="quarter" idx="4"/>
          </p:nvPr>
        </p:nvSpPr>
        <p:spPr>
          <a:xfrm>
            <a:off x="8610600" y="6356350"/>
            <a:ext cx="22764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6FE35E-BCA4-46CF-9207-4EE87C5DA1DC}" type="slidenum">
              <a:rPr lang="el-GR" smtClean="0"/>
              <a:t>‹#›</a:t>
            </a:fld>
            <a:fld id="{A319CC93-1D8D-4518-93BD-CD079D9D0727}" type="slidenum">
              <a:rPr lang="el-GR" smtClean="0"/>
              <a:t>‹#›</a:t>
            </a:fld>
            <a:endParaRPr lang="el-GR" dirty="0"/>
          </a:p>
        </p:txBody>
      </p:sp>
      <p:pic>
        <p:nvPicPr>
          <p:cNvPr id="1026"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887075" y="6338244"/>
            <a:ext cx="1304925" cy="488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6262720"/>
            <a:ext cx="2536825"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2145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http://www.hfcletter.com/letter/august00/CRYOPLANEA310amBoden.jpg" TargetMode="Externa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www.externe.info/externe_2006/tools.html"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ec.europa.eu/energy/intelligent/projects/en/projects/stories"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hyperlink" Target="http://www.nrel.gov/homer"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7.jpeg"/><Relationship Id="rId4" Type="http://schemas.openxmlformats.org/officeDocument/2006/relationships/image" Target="../media/image66.jpeg"/></Relationships>
</file>

<file path=ppt/slides/_rels/slide6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4.jpeg"/><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73.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9.png"/><Relationship Id="rId11" Type="http://schemas.openxmlformats.org/officeDocument/2006/relationships/image" Target="../media/image72.jpeg"/><Relationship Id="rId5" Type="http://schemas.openxmlformats.org/officeDocument/2006/relationships/oleObject" Target="../embeddings/oleObject3.bin"/><Relationship Id="rId15" Type="http://schemas.openxmlformats.org/officeDocument/2006/relationships/image" Target="../media/image8.png"/><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oleObject" Target="../embeddings/oleObject5.bin"/><Relationship Id="rId14" Type="http://schemas.openxmlformats.org/officeDocument/2006/relationships/image" Target="../media/image75.jpeg"/></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92.jpeg"/></Relationships>
</file>

<file path=ppt/slides/_rels/slide7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9.jpe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gif"/><Relationship Id="rId1" Type="http://schemas.openxmlformats.org/officeDocument/2006/relationships/slideLayout" Target="../slideLayouts/slideLayout7.xml"/><Relationship Id="rId6" Type="http://schemas.openxmlformats.org/officeDocument/2006/relationships/hyperlink" Target="http://www.facebook.com/mesfia" TargetMode="External"/><Relationship Id="rId5" Type="http://schemas.openxmlformats.org/officeDocument/2006/relationships/hyperlink" Target="mailto:info@mesfia.eu-" TargetMode="External"/><Relationship Id="rId4" Type="http://schemas.openxmlformats.org/officeDocument/2006/relationships/image" Target="../media/image102.png"/></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3" Type="http://schemas.openxmlformats.org/officeDocument/2006/relationships/notesSlide" Target="../notesSlides/notesSlide4.xml"/><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slideLayout" Target="../slideLayouts/slideLayout7.xml"/><Relationship Id="rId16" Type="http://schemas.openxmlformats.org/officeDocument/2006/relationships/image" Target="../media/image8.png"/><Relationship Id="rId1" Type="http://schemas.openxmlformats.org/officeDocument/2006/relationships/vmlDrawing" Target="../drawings/vmlDrawing1.vml"/><Relationship Id="rId6" Type="http://schemas.openxmlformats.org/officeDocument/2006/relationships/image" Target="../media/image25.png"/><Relationship Id="rId11" Type="http://schemas.openxmlformats.org/officeDocument/2006/relationships/image" Target="../media/image31.jpeg"/><Relationship Id="rId5" Type="http://schemas.openxmlformats.org/officeDocument/2006/relationships/oleObject" Target="../embeddings/oleObject1.bin"/><Relationship Id="rId15" Type="http://schemas.openxmlformats.org/officeDocument/2006/relationships/image" Target="../media/image35.jpeg"/><Relationship Id="rId10" Type="http://schemas.openxmlformats.org/officeDocument/2006/relationships/image" Target="../media/image30.jpeg"/><Relationship Id="rId4" Type="http://schemas.openxmlformats.org/officeDocument/2006/relationships/image" Target="../media/image26.png"/><Relationship Id="rId9" Type="http://schemas.openxmlformats.org/officeDocument/2006/relationships/image" Target="../media/image29.jpeg"/><Relationship Id="rId1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7F525A90-C259-4B32-AB76-4432966AF80C}"/>
              </a:ext>
            </a:extLst>
          </p:cNvPr>
          <p:cNvSpPr txBox="1">
            <a:spLocks/>
          </p:cNvSpPr>
          <p:nvPr/>
        </p:nvSpPr>
        <p:spPr>
          <a:xfrm>
            <a:off x="2588220" y="1180529"/>
            <a:ext cx="6602881" cy="4892723"/>
          </a:xfrm>
          <a:prstGeom prst="rect">
            <a:avLst/>
          </a:prstGeom>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rgbClr val="67C9EA"/>
                </a:solidFill>
                <a:latin typeface="Arial" panose="020B0604020202020204" pitchFamily="34" charset="0"/>
                <a:ea typeface="Verdana" panose="020B0604030504040204" pitchFamily="34" charset="0"/>
                <a:cs typeface="Arial" panose="020B0604020202020204" pitchFamily="34" charset="0"/>
              </a:defRPr>
            </a:lvl1pPr>
          </a:lstStyle>
          <a:p>
            <a:r>
              <a:rPr lang="en-GB" dirty="0" smtClean="0">
                <a:solidFill>
                  <a:srgbClr val="E0890A"/>
                </a:solidFill>
                <a:latin typeface="Calibri" pitchFamily="34" charset="0"/>
              </a:rPr>
              <a:t>HYDROGEN</a:t>
            </a:r>
            <a:endParaRPr lang="en-GB" dirty="0">
              <a:solidFill>
                <a:srgbClr val="E0890A"/>
              </a:solidFill>
              <a:latin typeface="Calibri" pitchFamily="34" charset="0"/>
            </a:endParaRPr>
          </a:p>
        </p:txBody>
      </p:sp>
      <p:pic>
        <p:nvPicPr>
          <p:cNvPr id="7"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4225908" y="881367"/>
            <a:ext cx="3327503" cy="1499450"/>
          </a:xfrm>
          <a:prstGeom prst="rect">
            <a:avLst/>
          </a:prstGeom>
          <a:noFill/>
        </p:spPr>
      </p:pic>
      <p:pic>
        <p:nvPicPr>
          <p:cNvPr id="8"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8422797" y="1120985"/>
            <a:ext cx="3540154" cy="1259832"/>
          </a:xfrm>
          <a:prstGeom prst="rect">
            <a:avLst/>
          </a:prstGeom>
          <a:noFill/>
        </p:spPr>
      </p:pic>
      <p:pic>
        <p:nvPicPr>
          <p:cNvPr id="9" name="Picture 7" descr="ITC_GOBIERNOENGRIS"/>
          <p:cNvPicPr>
            <a:picLocks noChangeAspect="1" noChangeArrowheads="1"/>
          </p:cNvPicPr>
          <p:nvPr/>
        </p:nvPicPr>
        <p:blipFill>
          <a:blip r:embed="rId4" cstate="print"/>
          <a:srcRect/>
          <a:stretch>
            <a:fillRect/>
          </a:stretch>
        </p:blipFill>
        <p:spPr bwMode="auto">
          <a:xfrm>
            <a:off x="694147" y="5405988"/>
            <a:ext cx="4516407" cy="1196171"/>
          </a:xfrm>
          <a:prstGeom prst="rect">
            <a:avLst/>
          </a:prstGeom>
          <a:noFill/>
          <a:ln w="9525">
            <a:noFill/>
            <a:miter lim="800000"/>
            <a:headEnd/>
            <a:tailEnd/>
          </a:ln>
        </p:spPr>
      </p:pic>
    </p:spTree>
    <p:extLst>
      <p:ext uri="{BB962C8B-B14F-4D97-AF65-F5344CB8AC3E}">
        <p14:creationId xmlns:p14="http://schemas.microsoft.com/office/powerpoint/2010/main" val="35687687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3"/>
          <p:cNvSpPr>
            <a:spLocks noGrp="1"/>
          </p:cNvSpPr>
          <p:nvPr>
            <p:ph type="ftr" sz="quarter" idx="4294967295"/>
          </p:nvPr>
        </p:nvSpPr>
        <p:spPr>
          <a:xfrm>
            <a:off x="7025640" y="6483353"/>
            <a:ext cx="2844800" cy="365125"/>
          </a:xfrm>
          <a:prstGeom prst="rect">
            <a:avLst/>
          </a:prstGeom>
        </p:spPr>
        <p:txBody>
          <a:bodyPr/>
          <a:lstStyle/>
          <a:p>
            <a:r>
              <a:rPr lang="en-US" dirty="0" smtClean="0"/>
              <a:t>Energy Storage- Hydrogen</a:t>
            </a:r>
            <a:endParaRPr lang="el-GR" dirty="0"/>
          </a:p>
        </p:txBody>
      </p:sp>
      <p:sp>
        <p:nvSpPr>
          <p:cNvPr id="16" name="Slide Number Placeholder 4"/>
          <p:cNvSpPr>
            <a:spLocks noGrp="1"/>
          </p:cNvSpPr>
          <p:nvPr>
            <p:ph type="sldNum" sz="quarter" idx="11"/>
          </p:nvPr>
        </p:nvSpPr>
        <p:spPr/>
        <p:txBody>
          <a:bodyPr/>
          <a:lstStyle/>
          <a:p>
            <a:fld id="{A2DBAAB6-E413-403E-AEA3-6C1E336B6699}" type="slidenum">
              <a:rPr lang="el-GR"/>
              <a:pPr/>
              <a:t>10</a:t>
            </a:fld>
            <a:endParaRPr lang="el-GR"/>
          </a:p>
        </p:txBody>
      </p:sp>
      <p:sp>
        <p:nvSpPr>
          <p:cNvPr id="904194" name="Rectangle 2"/>
          <p:cNvSpPr>
            <a:spLocks noGrp="1" noChangeArrowheads="1"/>
          </p:cNvSpPr>
          <p:nvPr>
            <p:ph type="title"/>
          </p:nvPr>
        </p:nvSpPr>
        <p:spPr>
          <a:xfrm>
            <a:off x="0" y="0"/>
            <a:ext cx="12192000" cy="838200"/>
          </a:xfrm>
          <a:noFill/>
        </p:spPr>
        <p:txBody>
          <a:bodyPr>
            <a:normAutofit/>
          </a:bodyPr>
          <a:lstStyle/>
          <a:p>
            <a:r>
              <a:rPr lang="en-US" sz="4000" b="1" dirty="0">
                <a:ea typeface="+mn-ea"/>
                <a:cs typeface="Arial" pitchFamily="34" charset="0"/>
              </a:rPr>
              <a:t>RES and Hydrogen</a:t>
            </a:r>
          </a:p>
        </p:txBody>
      </p:sp>
      <p:sp>
        <p:nvSpPr>
          <p:cNvPr id="904196" name="Rectangle 4"/>
          <p:cNvSpPr>
            <a:spLocks noChangeArrowheads="1"/>
          </p:cNvSpPr>
          <p:nvPr/>
        </p:nvSpPr>
        <p:spPr bwMode="auto">
          <a:xfrm>
            <a:off x="4699000" y="2690815"/>
            <a:ext cx="1219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04197" name="Rectangle 5"/>
          <p:cNvSpPr>
            <a:spLocks noChangeArrowheads="1"/>
          </p:cNvSpPr>
          <p:nvPr/>
        </p:nvSpPr>
        <p:spPr bwMode="auto">
          <a:xfrm>
            <a:off x="4699000" y="2686052"/>
            <a:ext cx="1219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04198" name="Rectangle 6"/>
          <p:cNvSpPr>
            <a:spLocks noChangeArrowheads="1"/>
          </p:cNvSpPr>
          <p:nvPr/>
        </p:nvSpPr>
        <p:spPr bwMode="auto">
          <a:xfrm>
            <a:off x="0" y="2047875"/>
            <a:ext cx="12192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sz="1200">
                <a:cs typeface="Times New Roman" pitchFamily="18" charset="0"/>
              </a:rPr>
              <a:t>	</a:t>
            </a:r>
            <a:r>
              <a:rPr lang="el-GR" sz="800"/>
              <a:t> </a:t>
            </a:r>
            <a:endParaRPr lang="el-GR"/>
          </a:p>
        </p:txBody>
      </p:sp>
      <p:sp>
        <p:nvSpPr>
          <p:cNvPr id="904201" name="Rectangle 9"/>
          <p:cNvSpPr>
            <a:spLocks noChangeArrowheads="1"/>
          </p:cNvSpPr>
          <p:nvPr/>
        </p:nvSpPr>
        <p:spPr bwMode="auto">
          <a:xfrm>
            <a:off x="4000500" y="1757365"/>
            <a:ext cx="1219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04206" name="Rectangle 14"/>
          <p:cNvSpPr>
            <a:spLocks noChangeArrowheads="1"/>
          </p:cNvSpPr>
          <p:nvPr/>
        </p:nvSpPr>
        <p:spPr bwMode="auto">
          <a:xfrm>
            <a:off x="0" y="2328866"/>
            <a:ext cx="12192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sz="1200">
                <a:cs typeface="Times New Roman" pitchFamily="18" charset="0"/>
              </a:rPr>
              <a:t>	</a:t>
            </a:r>
            <a:r>
              <a:rPr lang="el-GR" sz="800"/>
              <a:t> </a:t>
            </a:r>
            <a:endParaRPr lang="el-GR"/>
          </a:p>
        </p:txBody>
      </p:sp>
      <p:pic>
        <p:nvPicPr>
          <p:cNvPr id="904205"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838200"/>
            <a:ext cx="4241800" cy="2609850"/>
          </a:xfrm>
          <a:prstGeom prst="rect">
            <a:avLst/>
          </a:prstGeom>
          <a:noFill/>
          <a:extLst>
            <a:ext uri="{909E8E84-426E-40DD-AFC4-6F175D3DCCD1}">
              <a14:hiddenFill xmlns:a14="http://schemas.microsoft.com/office/drawing/2010/main">
                <a:solidFill>
                  <a:srgbClr val="FFFFFF"/>
                </a:solidFill>
              </a14:hiddenFill>
            </a:ext>
          </a:extLst>
        </p:spPr>
      </p:pic>
      <p:pic>
        <p:nvPicPr>
          <p:cNvPr id="90420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0" y="762003"/>
            <a:ext cx="4978400" cy="3267075"/>
          </a:xfrm>
          <a:prstGeom prst="rect">
            <a:avLst/>
          </a:prstGeom>
          <a:noFill/>
          <a:extLst>
            <a:ext uri="{909E8E84-426E-40DD-AFC4-6F175D3DCCD1}">
              <a14:hiddenFill xmlns:a14="http://schemas.microsoft.com/office/drawing/2010/main">
                <a:solidFill>
                  <a:srgbClr val="FFFFFF"/>
                </a:solidFill>
              </a14:hiddenFill>
            </a:ext>
          </a:extLst>
        </p:spPr>
      </p:pic>
      <p:sp>
        <p:nvSpPr>
          <p:cNvPr id="904207" name="Text Box 15"/>
          <p:cNvSpPr txBox="1">
            <a:spLocks noChangeArrowheads="1"/>
          </p:cNvSpPr>
          <p:nvPr/>
        </p:nvSpPr>
        <p:spPr bwMode="auto">
          <a:xfrm>
            <a:off x="1219200" y="3810000"/>
            <a:ext cx="1625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904208" name="Text Box 16"/>
          <p:cNvSpPr txBox="1">
            <a:spLocks noChangeArrowheads="1"/>
          </p:cNvSpPr>
          <p:nvPr/>
        </p:nvSpPr>
        <p:spPr bwMode="auto">
          <a:xfrm>
            <a:off x="304802" y="3505200"/>
            <a:ext cx="34792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t>Truck in ITC Premises, Gran </a:t>
            </a:r>
            <a:r>
              <a:rPr lang="en-US" dirty="0" err="1" smtClean="0"/>
              <a:t>Canaria</a:t>
            </a:r>
            <a:endParaRPr lang="en-US" dirty="0"/>
          </a:p>
        </p:txBody>
      </p:sp>
      <p:pic>
        <p:nvPicPr>
          <p:cNvPr id="904209"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 y="4067178"/>
            <a:ext cx="619760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4210" name="Text Box 18"/>
          <p:cNvSpPr txBox="1">
            <a:spLocks noChangeArrowheads="1"/>
          </p:cNvSpPr>
          <p:nvPr/>
        </p:nvSpPr>
        <p:spPr bwMode="auto">
          <a:xfrm>
            <a:off x="6299201" y="5257803"/>
            <a:ext cx="570991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smtClean="0"/>
              <a:t>Hydrogen Storage in Centre for Renewable Energy  Source and Saving, GREECE</a:t>
            </a:r>
          </a:p>
          <a:p>
            <a:endParaRPr lang="en-US" dirty="0"/>
          </a:p>
        </p:txBody>
      </p:sp>
    </p:spTree>
    <p:extLst>
      <p:ext uri="{BB962C8B-B14F-4D97-AF65-F5344CB8AC3E}">
        <p14:creationId xmlns:p14="http://schemas.microsoft.com/office/powerpoint/2010/main" val="25281823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υποσέλιδου 1">
            <a:extLst>
              <a:ext uri="{FF2B5EF4-FFF2-40B4-BE49-F238E27FC236}">
                <a16:creationId xmlns:a16="http://schemas.microsoft.com/office/drawing/2014/main" xmlns="" id="{125CEE27-D85B-43F6-99CC-7825B9F66B9D}"/>
              </a:ext>
            </a:extLst>
          </p:cNvPr>
          <p:cNvSpPr>
            <a:spLocks noGrp="1"/>
          </p:cNvSpPr>
          <p:nvPr>
            <p:ph type="ftr" sz="quarter" idx="11"/>
          </p:nvPr>
        </p:nvSpPr>
        <p:spPr/>
        <p:txBody>
          <a:bodyPr/>
          <a:lstStyle/>
          <a:p>
            <a:r>
              <a:rPr lang="en-US" dirty="0" smtClean="0"/>
              <a:t>Energy Storage-Hydrogen</a:t>
            </a:r>
            <a:endParaRPr lang="el-GR" dirty="0"/>
          </a:p>
        </p:txBody>
      </p:sp>
      <p:sp>
        <p:nvSpPr>
          <p:cNvPr id="3" name="Θέση αριθμού διαφάνειας 2">
            <a:extLst>
              <a:ext uri="{FF2B5EF4-FFF2-40B4-BE49-F238E27FC236}">
                <a16:creationId xmlns:a16="http://schemas.microsoft.com/office/drawing/2014/main" xmlns="" id="{3E9B8402-1687-4C3C-9F84-CE9B9A0AAA26}"/>
              </a:ext>
            </a:extLst>
          </p:cNvPr>
          <p:cNvSpPr>
            <a:spLocks noGrp="1"/>
          </p:cNvSpPr>
          <p:nvPr>
            <p:ph type="sldNum" sz="quarter" idx="12"/>
          </p:nvPr>
        </p:nvSpPr>
        <p:spPr/>
        <p:txBody>
          <a:bodyPr/>
          <a:lstStyle/>
          <a:p>
            <a:fld id="{9F2BF7AB-D503-4F51-93A5-5886964FE6D7}" type="slidenum">
              <a:rPr lang="el-GR" smtClean="0"/>
              <a:t>11</a:t>
            </a:fld>
            <a:endParaRPr lang="el-GR"/>
          </a:p>
        </p:txBody>
      </p:sp>
      <p:pic>
        <p:nvPicPr>
          <p:cNvPr id="4" name="Εικόνα 3">
            <a:extLst>
              <a:ext uri="{FF2B5EF4-FFF2-40B4-BE49-F238E27FC236}">
                <a16:creationId xmlns:a16="http://schemas.microsoft.com/office/drawing/2014/main" xmlns="" id="{FEFB4334-EFB6-4DDE-96E5-E1F62BF26D26}"/>
              </a:ext>
            </a:extLst>
          </p:cNvPr>
          <p:cNvPicPr>
            <a:picLocks noChangeAspect="1"/>
          </p:cNvPicPr>
          <p:nvPr/>
        </p:nvPicPr>
        <p:blipFill>
          <a:blip r:embed="rId2"/>
          <a:stretch>
            <a:fillRect/>
          </a:stretch>
        </p:blipFill>
        <p:spPr>
          <a:xfrm>
            <a:off x="1428750" y="1081087"/>
            <a:ext cx="9334500" cy="4695825"/>
          </a:xfrm>
          <a:prstGeom prst="rect">
            <a:avLst/>
          </a:prstGeom>
        </p:spPr>
      </p:pic>
      <p:sp>
        <p:nvSpPr>
          <p:cNvPr id="5" name="Rectangle 2"/>
          <p:cNvSpPr txBox="1">
            <a:spLocks noChangeArrowheads="1"/>
          </p:cNvSpPr>
          <p:nvPr/>
        </p:nvSpPr>
        <p:spPr>
          <a:xfrm>
            <a:off x="0" y="0"/>
            <a:ext cx="12192000" cy="838200"/>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ea typeface="+mn-ea"/>
                <a:cs typeface="Arial" pitchFamily="34" charset="0"/>
              </a:rPr>
              <a:t>Hydrogen</a:t>
            </a:r>
            <a:r>
              <a:rPr lang="el-GR" sz="4000" b="1" dirty="0" smtClean="0">
                <a:ea typeface="+mn-ea"/>
                <a:cs typeface="Arial" pitchFamily="34" charset="0"/>
              </a:rPr>
              <a:t> </a:t>
            </a:r>
            <a:r>
              <a:rPr lang="en-US" sz="4000" b="1" dirty="0" smtClean="0">
                <a:ea typeface="+mn-ea"/>
                <a:cs typeface="Arial" pitchFamily="34" charset="0"/>
              </a:rPr>
              <a:t>Storage</a:t>
            </a:r>
            <a:endParaRPr lang="en-US" sz="4000" b="1" dirty="0">
              <a:ea typeface="+mn-ea"/>
              <a:cs typeface="Arial" pitchFamily="34" charset="0"/>
            </a:endParaRPr>
          </a:p>
        </p:txBody>
      </p:sp>
    </p:spTree>
    <p:extLst>
      <p:ext uri="{BB962C8B-B14F-4D97-AF65-F5344CB8AC3E}">
        <p14:creationId xmlns:p14="http://schemas.microsoft.com/office/powerpoint/2010/main" val="9730910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υποσέλιδου 1">
            <a:extLst>
              <a:ext uri="{FF2B5EF4-FFF2-40B4-BE49-F238E27FC236}">
                <a16:creationId xmlns:a16="http://schemas.microsoft.com/office/drawing/2014/main" xmlns="" id="{AD8B04CB-48CD-42DE-B29B-8801D34EDED0}"/>
              </a:ext>
            </a:extLst>
          </p:cNvPr>
          <p:cNvSpPr>
            <a:spLocks noGrp="1"/>
          </p:cNvSpPr>
          <p:nvPr>
            <p:ph type="ftr" sz="quarter" idx="11"/>
          </p:nvPr>
        </p:nvSpPr>
        <p:spPr/>
        <p:txBody>
          <a:bodyPr/>
          <a:lstStyle/>
          <a:p>
            <a:r>
              <a:rPr lang="en-US" dirty="0" smtClean="0"/>
              <a:t>Energy Storage-Hydrogen</a:t>
            </a:r>
            <a:endParaRPr lang="el-GR" dirty="0"/>
          </a:p>
        </p:txBody>
      </p:sp>
      <p:sp>
        <p:nvSpPr>
          <p:cNvPr id="3" name="Θέση αριθμού διαφάνειας 2">
            <a:extLst>
              <a:ext uri="{FF2B5EF4-FFF2-40B4-BE49-F238E27FC236}">
                <a16:creationId xmlns:a16="http://schemas.microsoft.com/office/drawing/2014/main" xmlns="" id="{CFCD62DD-2B9E-445E-BB6C-5D25DE4AF9FF}"/>
              </a:ext>
            </a:extLst>
          </p:cNvPr>
          <p:cNvSpPr>
            <a:spLocks noGrp="1"/>
          </p:cNvSpPr>
          <p:nvPr>
            <p:ph type="sldNum" sz="quarter" idx="12"/>
          </p:nvPr>
        </p:nvSpPr>
        <p:spPr/>
        <p:txBody>
          <a:bodyPr/>
          <a:lstStyle/>
          <a:p>
            <a:fld id="{9F2BF7AB-D503-4F51-93A5-5886964FE6D7}" type="slidenum">
              <a:rPr lang="el-GR" smtClean="0"/>
              <a:t>12</a:t>
            </a:fld>
            <a:endParaRPr lang="el-GR"/>
          </a:p>
        </p:txBody>
      </p:sp>
      <p:sp>
        <p:nvSpPr>
          <p:cNvPr id="21" name="Rectangle 30">
            <a:extLst>
              <a:ext uri="{FF2B5EF4-FFF2-40B4-BE49-F238E27FC236}">
                <a16:creationId xmlns:a16="http://schemas.microsoft.com/office/drawing/2014/main" xmlns="" id="{8D75D35E-4647-47A9-8EFE-A8A85CAF2C23}"/>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956771" tIns="52371" rIns="91440" bIns="0" numCol="1" anchor="ctr" anchorCtr="0" compatLnSpc="1">
            <a:prstTxWarp prst="textNoShape">
              <a:avLst/>
            </a:prstTxWarp>
            <a:spAutoFit/>
          </a:bodyPr>
          <a:lstStyle/>
          <a:p>
            <a:endParaRPr lang="el-GR"/>
          </a:p>
        </p:txBody>
      </p:sp>
      <p:sp>
        <p:nvSpPr>
          <p:cNvPr id="23" name="Rectangle 32">
            <a:extLst>
              <a:ext uri="{FF2B5EF4-FFF2-40B4-BE49-F238E27FC236}">
                <a16:creationId xmlns:a16="http://schemas.microsoft.com/office/drawing/2014/main" xmlns="" id="{27B02D1C-4657-4F6E-85E6-F31365648073}"/>
              </a:ext>
            </a:extLst>
          </p:cNvPr>
          <p:cNvSpPr>
            <a:spLocks noChangeArrowheads="1"/>
          </p:cNvSpPr>
          <p:nvPr/>
        </p:nvSpPr>
        <p:spPr bwMode="auto">
          <a:xfrm>
            <a:off x="152400" y="903229"/>
            <a:ext cx="184731"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l-GR" sz="2800" b="1" i="0" u="none" strike="noStrike" cap="none" normalizeH="0" baseline="0" dirty="0">
              <a:ln>
                <a:noFill/>
              </a:ln>
              <a:solidFill>
                <a:schemeClr val="tx1"/>
              </a:solidFill>
              <a:effectLst/>
              <a:latin typeface="Calibri" pitchFamily="34" charset="0"/>
              <a:ea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l-GR" sz="1800" b="0" i="0" u="none" strike="noStrike" cap="none" normalizeH="0" baseline="0" dirty="0">
              <a:ln>
                <a:noFill/>
              </a:ln>
              <a:solidFill>
                <a:schemeClr val="tx1"/>
              </a:solidFill>
              <a:effectLst/>
              <a:latin typeface="Calibri" pitchFamily="34" charset="0"/>
            </a:endParaRPr>
          </a:p>
        </p:txBody>
      </p:sp>
      <p:sp>
        <p:nvSpPr>
          <p:cNvPr id="24" name="Rectangle 34">
            <a:extLst>
              <a:ext uri="{FF2B5EF4-FFF2-40B4-BE49-F238E27FC236}">
                <a16:creationId xmlns:a16="http://schemas.microsoft.com/office/drawing/2014/main" xmlns="" id="{AD8CB307-E6F6-455C-BA81-92D46BCD1BB4}"/>
              </a:ext>
            </a:extLst>
          </p:cNvPr>
          <p:cNvSpPr>
            <a:spLocks noChangeArrowheads="1"/>
          </p:cNvSpPr>
          <p:nvPr/>
        </p:nvSpPr>
        <p:spPr bwMode="auto">
          <a:xfrm>
            <a:off x="152400" y="889427"/>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l-GR" sz="1100" b="0" i="0" u="none" strike="noStrike" cap="none" normalizeH="0" baseline="0" dirty="0">
              <a:ln>
                <a:noFill/>
              </a:ln>
              <a:solidFill>
                <a:schemeClr val="tx1"/>
              </a:solidFill>
              <a:effectLst/>
              <a:ea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l-GR" sz="1100" b="0" i="0" u="none" strike="noStrike" cap="none" normalizeH="0" baseline="0" dirty="0">
                <a:ln>
                  <a:noFill/>
                </a:ln>
                <a:solidFill>
                  <a:schemeClr val="tx1"/>
                </a:solidFill>
                <a:effectLst/>
                <a:latin typeface="Calibri" pitchFamily="34" charset="0"/>
                <a:ea typeface="Tahoma" panose="020B0604030504040204" pitchFamily="34" charset="0"/>
              </a:rPr>
              <a:t/>
            </a:r>
            <a:br>
              <a:rPr kumimoji="0" lang="en-US" altLang="el-GR" sz="1100" b="0" i="0" u="none" strike="noStrike" cap="none" normalizeH="0" baseline="0" dirty="0">
                <a:ln>
                  <a:noFill/>
                </a:ln>
                <a:solidFill>
                  <a:schemeClr val="tx1"/>
                </a:solidFill>
                <a:effectLst/>
                <a:latin typeface="Calibri" pitchFamily="34" charset="0"/>
                <a:ea typeface="Tahoma" panose="020B0604030504040204" pitchFamily="34" charset="0"/>
              </a:rPr>
            </a:br>
            <a:endParaRPr kumimoji="0" lang="el-GR" altLang="el-GR" sz="800" b="0" i="0" u="none" strike="noStrike" cap="none" normalizeH="0" baseline="0" dirty="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Calibri" pitchFamily="34" charset="0"/>
            </a:endParaRPr>
          </a:p>
        </p:txBody>
      </p:sp>
      <p:pic>
        <p:nvPicPr>
          <p:cNvPr id="29" name="Εικόνα 28">
            <a:extLst>
              <a:ext uri="{FF2B5EF4-FFF2-40B4-BE49-F238E27FC236}">
                <a16:creationId xmlns:a16="http://schemas.microsoft.com/office/drawing/2014/main" xmlns="" id="{405E8CDA-886E-43C0-9615-1FA7333EDF3F}"/>
              </a:ext>
            </a:extLst>
          </p:cNvPr>
          <p:cNvPicPr>
            <a:picLocks noChangeAspect="1"/>
          </p:cNvPicPr>
          <p:nvPr/>
        </p:nvPicPr>
        <p:blipFill>
          <a:blip r:embed="rId2"/>
          <a:stretch>
            <a:fillRect/>
          </a:stretch>
        </p:blipFill>
        <p:spPr>
          <a:xfrm>
            <a:off x="6062662" y="3319462"/>
            <a:ext cx="66675" cy="219075"/>
          </a:xfrm>
          <a:prstGeom prst="rect">
            <a:avLst/>
          </a:prstGeom>
        </p:spPr>
      </p:pic>
      <p:pic>
        <p:nvPicPr>
          <p:cNvPr id="4" name="Εικόνα 3">
            <a:extLst>
              <a:ext uri="{FF2B5EF4-FFF2-40B4-BE49-F238E27FC236}">
                <a16:creationId xmlns:a16="http://schemas.microsoft.com/office/drawing/2014/main" xmlns="" id="{E4507C3B-5018-4C81-A5B8-3F4A69F04A58}"/>
              </a:ext>
            </a:extLst>
          </p:cNvPr>
          <p:cNvPicPr>
            <a:picLocks noChangeAspect="1"/>
          </p:cNvPicPr>
          <p:nvPr/>
        </p:nvPicPr>
        <p:blipFill>
          <a:blip r:embed="rId3"/>
          <a:stretch>
            <a:fillRect/>
          </a:stretch>
        </p:blipFill>
        <p:spPr>
          <a:xfrm>
            <a:off x="1566862" y="1069181"/>
            <a:ext cx="10554416" cy="4938712"/>
          </a:xfrm>
          <a:prstGeom prst="rect">
            <a:avLst/>
          </a:prstGeom>
        </p:spPr>
      </p:pic>
      <p:sp>
        <p:nvSpPr>
          <p:cNvPr id="9" name="Rectangle 2"/>
          <p:cNvSpPr txBox="1">
            <a:spLocks noChangeArrowheads="1"/>
          </p:cNvSpPr>
          <p:nvPr/>
        </p:nvSpPr>
        <p:spPr>
          <a:xfrm>
            <a:off x="0" y="0"/>
            <a:ext cx="12192000" cy="838200"/>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ea typeface="+mn-ea"/>
                <a:cs typeface="Arial" pitchFamily="34" charset="0"/>
              </a:rPr>
              <a:t>Hydrogen</a:t>
            </a:r>
            <a:r>
              <a:rPr lang="el-GR" sz="4000" b="1" dirty="0" smtClean="0">
                <a:ea typeface="+mn-ea"/>
                <a:cs typeface="Arial" pitchFamily="34" charset="0"/>
              </a:rPr>
              <a:t> </a:t>
            </a:r>
            <a:r>
              <a:rPr lang="en-US" sz="4000" b="1" dirty="0" smtClean="0">
                <a:ea typeface="+mn-ea"/>
                <a:cs typeface="Arial" pitchFamily="34" charset="0"/>
              </a:rPr>
              <a:t>Storage</a:t>
            </a:r>
            <a:endParaRPr lang="en-US" sz="4000" b="1" dirty="0">
              <a:ea typeface="+mn-ea"/>
              <a:cs typeface="Arial" pitchFamily="34" charset="0"/>
            </a:endParaRPr>
          </a:p>
        </p:txBody>
      </p:sp>
    </p:spTree>
    <p:extLst>
      <p:ext uri="{BB962C8B-B14F-4D97-AF65-F5344CB8AC3E}">
        <p14:creationId xmlns:p14="http://schemas.microsoft.com/office/powerpoint/2010/main" val="37169416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υποσέλιδου 1">
            <a:extLst>
              <a:ext uri="{FF2B5EF4-FFF2-40B4-BE49-F238E27FC236}">
                <a16:creationId xmlns:a16="http://schemas.microsoft.com/office/drawing/2014/main" xmlns="" id="{59076748-235B-4F7B-B046-778DB9BC5535}"/>
              </a:ext>
            </a:extLst>
          </p:cNvPr>
          <p:cNvSpPr>
            <a:spLocks noGrp="1"/>
          </p:cNvSpPr>
          <p:nvPr>
            <p:ph type="ftr" sz="quarter" idx="11"/>
          </p:nvPr>
        </p:nvSpPr>
        <p:spPr/>
        <p:txBody>
          <a:bodyPr/>
          <a:lstStyle/>
          <a:p>
            <a:r>
              <a:rPr lang="en-US" dirty="0" smtClean="0"/>
              <a:t>Energy Storage-Hydrogen</a:t>
            </a:r>
            <a:endParaRPr lang="el-GR" dirty="0"/>
          </a:p>
        </p:txBody>
      </p:sp>
      <p:sp>
        <p:nvSpPr>
          <p:cNvPr id="3" name="Θέση αριθμού διαφάνειας 2">
            <a:extLst>
              <a:ext uri="{FF2B5EF4-FFF2-40B4-BE49-F238E27FC236}">
                <a16:creationId xmlns:a16="http://schemas.microsoft.com/office/drawing/2014/main" xmlns="" id="{53708F4E-8C29-4B28-95B6-DB61239B465D}"/>
              </a:ext>
            </a:extLst>
          </p:cNvPr>
          <p:cNvSpPr>
            <a:spLocks noGrp="1"/>
          </p:cNvSpPr>
          <p:nvPr>
            <p:ph type="sldNum" sz="quarter" idx="12"/>
          </p:nvPr>
        </p:nvSpPr>
        <p:spPr/>
        <p:txBody>
          <a:bodyPr/>
          <a:lstStyle/>
          <a:p>
            <a:fld id="{9F2BF7AB-D503-4F51-93A5-5886964FE6D7}" type="slidenum">
              <a:rPr lang="el-GR" smtClean="0"/>
              <a:t>13</a:t>
            </a:fld>
            <a:endParaRPr lang="el-GR"/>
          </a:p>
        </p:txBody>
      </p:sp>
      <p:sp>
        <p:nvSpPr>
          <p:cNvPr id="4" name="Rectangle 2">
            <a:extLst>
              <a:ext uri="{FF2B5EF4-FFF2-40B4-BE49-F238E27FC236}">
                <a16:creationId xmlns:a16="http://schemas.microsoft.com/office/drawing/2014/main" xmlns="" id="{EA169775-AC13-4069-BD07-F693AEC33096}"/>
              </a:ext>
            </a:extLst>
          </p:cNvPr>
          <p:cNvSpPr>
            <a:spLocks noChangeArrowheads="1"/>
          </p:cNvSpPr>
          <p:nvPr/>
        </p:nvSpPr>
        <p:spPr bwMode="auto">
          <a:xfrm>
            <a:off x="1545996" y="54419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5" name="Εικόνα 4">
            <a:extLst>
              <a:ext uri="{FF2B5EF4-FFF2-40B4-BE49-F238E27FC236}">
                <a16:creationId xmlns:a16="http://schemas.microsoft.com/office/drawing/2014/main" xmlns="" id="{E143B25D-71A2-4392-959E-BA44C1CD40C5}"/>
              </a:ext>
            </a:extLst>
          </p:cNvPr>
          <p:cNvPicPr>
            <a:picLocks noChangeAspect="1"/>
          </p:cNvPicPr>
          <p:nvPr/>
        </p:nvPicPr>
        <p:blipFill>
          <a:blip r:embed="rId3"/>
          <a:stretch>
            <a:fillRect/>
          </a:stretch>
        </p:blipFill>
        <p:spPr>
          <a:xfrm>
            <a:off x="2237422" y="838200"/>
            <a:ext cx="8826818" cy="5330259"/>
          </a:xfrm>
          <a:prstGeom prst="rect">
            <a:avLst/>
          </a:prstGeom>
        </p:spPr>
      </p:pic>
      <p:sp>
        <p:nvSpPr>
          <p:cNvPr id="6" name="Rectangle 2"/>
          <p:cNvSpPr txBox="1">
            <a:spLocks noChangeArrowheads="1"/>
          </p:cNvSpPr>
          <p:nvPr/>
        </p:nvSpPr>
        <p:spPr>
          <a:xfrm>
            <a:off x="0" y="0"/>
            <a:ext cx="12192000" cy="838200"/>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ea typeface="+mn-ea"/>
                <a:cs typeface="Arial" pitchFamily="34" charset="0"/>
              </a:rPr>
              <a:t>Hydrogen</a:t>
            </a:r>
            <a:r>
              <a:rPr lang="el-GR" sz="4000" b="1" dirty="0" smtClean="0">
                <a:ea typeface="+mn-ea"/>
                <a:cs typeface="Arial" pitchFamily="34" charset="0"/>
              </a:rPr>
              <a:t> </a:t>
            </a:r>
            <a:r>
              <a:rPr lang="en-US" sz="4000" b="1" dirty="0" smtClean="0">
                <a:ea typeface="+mn-ea"/>
                <a:cs typeface="Arial" pitchFamily="34" charset="0"/>
              </a:rPr>
              <a:t>Storage</a:t>
            </a:r>
            <a:endParaRPr lang="en-US" sz="4000" b="1" dirty="0">
              <a:ea typeface="+mn-ea"/>
              <a:cs typeface="Arial" pitchFamily="34" charset="0"/>
            </a:endParaRPr>
          </a:p>
        </p:txBody>
      </p:sp>
    </p:spTree>
    <p:extLst>
      <p:ext uri="{BB962C8B-B14F-4D97-AF65-F5344CB8AC3E}">
        <p14:creationId xmlns:p14="http://schemas.microsoft.com/office/powerpoint/2010/main" val="18194932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υποσέλιδου 1">
            <a:extLst>
              <a:ext uri="{FF2B5EF4-FFF2-40B4-BE49-F238E27FC236}">
                <a16:creationId xmlns:a16="http://schemas.microsoft.com/office/drawing/2014/main" xmlns="" id="{2F481F47-A011-4819-A2BC-4A0F4246BA3C}"/>
              </a:ext>
            </a:extLst>
          </p:cNvPr>
          <p:cNvSpPr>
            <a:spLocks noGrp="1"/>
          </p:cNvSpPr>
          <p:nvPr>
            <p:ph type="ftr" sz="quarter" idx="11"/>
          </p:nvPr>
        </p:nvSpPr>
        <p:spPr/>
        <p:txBody>
          <a:bodyPr/>
          <a:lstStyle/>
          <a:p>
            <a:r>
              <a:rPr lang="en-US" dirty="0" smtClean="0"/>
              <a:t>Energy Storage-Hydrogen</a:t>
            </a:r>
            <a:endParaRPr lang="el-GR" dirty="0"/>
          </a:p>
        </p:txBody>
      </p:sp>
      <p:sp>
        <p:nvSpPr>
          <p:cNvPr id="3" name="Θέση αριθμού διαφάνειας 2">
            <a:extLst>
              <a:ext uri="{FF2B5EF4-FFF2-40B4-BE49-F238E27FC236}">
                <a16:creationId xmlns:a16="http://schemas.microsoft.com/office/drawing/2014/main" xmlns="" id="{9EEA4711-E8EA-41E8-8342-8B6B0F0CF477}"/>
              </a:ext>
            </a:extLst>
          </p:cNvPr>
          <p:cNvSpPr>
            <a:spLocks noGrp="1"/>
          </p:cNvSpPr>
          <p:nvPr>
            <p:ph type="sldNum" sz="quarter" idx="12"/>
          </p:nvPr>
        </p:nvSpPr>
        <p:spPr/>
        <p:txBody>
          <a:bodyPr/>
          <a:lstStyle/>
          <a:p>
            <a:fld id="{9F2BF7AB-D503-4F51-93A5-5886964FE6D7}" type="slidenum">
              <a:rPr lang="el-GR" smtClean="0"/>
              <a:t>14</a:t>
            </a:fld>
            <a:endParaRPr lang="el-GR"/>
          </a:p>
        </p:txBody>
      </p:sp>
      <p:sp>
        <p:nvSpPr>
          <p:cNvPr id="4" name="Rectangle 31">
            <a:extLst>
              <a:ext uri="{FF2B5EF4-FFF2-40B4-BE49-F238E27FC236}">
                <a16:creationId xmlns:a16="http://schemas.microsoft.com/office/drawing/2014/main" xmlns="" id="{32373F58-D0E1-4A84-9AC5-00DBDE4D7916}"/>
              </a:ext>
            </a:extLst>
          </p:cNvPr>
          <p:cNvSpPr>
            <a:spLocks noChangeArrowheads="1"/>
          </p:cNvSpPr>
          <p:nvPr/>
        </p:nvSpPr>
        <p:spPr bwMode="auto">
          <a:xfrm>
            <a:off x="3133166" y="1057279"/>
            <a:ext cx="12845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l-GR" sz="2800" b="1" i="0" u="none" strike="noStrike" cap="none" normalizeH="0" baseline="0" dirty="0">
                <a:ln>
                  <a:noFill/>
                </a:ln>
                <a:solidFill>
                  <a:srgbClr val="3333CC"/>
                </a:solidFill>
                <a:effectLst/>
                <a:latin typeface="Calibri" pitchFamily="34" charset="0"/>
                <a:ea typeface="Tahoma" panose="020B0604030504040204" pitchFamily="34" charset="0"/>
              </a:rPr>
              <a:t>	</a:t>
            </a:r>
            <a:endParaRPr kumimoji="0" lang="en-US" altLang="el-GR" sz="1800" b="0" i="0" u="none" strike="noStrike" cap="none" normalizeH="0" baseline="0" dirty="0">
              <a:ln>
                <a:noFill/>
              </a:ln>
              <a:solidFill>
                <a:schemeClr val="tx1"/>
              </a:solidFill>
              <a:effectLst/>
              <a:latin typeface="Calibri" pitchFamily="34" charset="0"/>
            </a:endParaRPr>
          </a:p>
        </p:txBody>
      </p:sp>
      <p:sp>
        <p:nvSpPr>
          <p:cNvPr id="25" name="Rectangle 14">
            <a:extLst>
              <a:ext uri="{FF2B5EF4-FFF2-40B4-BE49-F238E27FC236}">
                <a16:creationId xmlns:a16="http://schemas.microsoft.com/office/drawing/2014/main" xmlns="" id="{6C5BEF7A-D159-49A0-9565-A3E20178C70E}"/>
              </a:ext>
            </a:extLst>
          </p:cNvPr>
          <p:cNvSpPr>
            <a:spLocks noChangeArrowheads="1"/>
          </p:cNvSpPr>
          <p:nvPr/>
        </p:nvSpPr>
        <p:spPr bwMode="auto">
          <a:xfrm>
            <a:off x="1322961" y="549874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5" name="Εικόνα 4">
            <a:extLst>
              <a:ext uri="{FF2B5EF4-FFF2-40B4-BE49-F238E27FC236}">
                <a16:creationId xmlns:a16="http://schemas.microsoft.com/office/drawing/2014/main" xmlns="" id="{22BBF6E6-10ED-4247-A345-6ACDDA001DE8}"/>
              </a:ext>
            </a:extLst>
          </p:cNvPr>
          <p:cNvPicPr>
            <a:picLocks noChangeAspect="1"/>
          </p:cNvPicPr>
          <p:nvPr/>
        </p:nvPicPr>
        <p:blipFill>
          <a:blip r:embed="rId3"/>
          <a:stretch>
            <a:fillRect/>
          </a:stretch>
        </p:blipFill>
        <p:spPr>
          <a:xfrm>
            <a:off x="2643187" y="897478"/>
            <a:ext cx="8177213" cy="5278532"/>
          </a:xfrm>
          <a:prstGeom prst="rect">
            <a:avLst/>
          </a:prstGeom>
        </p:spPr>
      </p:pic>
      <p:sp>
        <p:nvSpPr>
          <p:cNvPr id="7" name="Rectangle 2"/>
          <p:cNvSpPr txBox="1">
            <a:spLocks noChangeArrowheads="1"/>
          </p:cNvSpPr>
          <p:nvPr/>
        </p:nvSpPr>
        <p:spPr>
          <a:xfrm>
            <a:off x="0" y="0"/>
            <a:ext cx="12192000" cy="838200"/>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ea typeface="+mn-ea"/>
                <a:cs typeface="Arial" pitchFamily="34" charset="0"/>
              </a:rPr>
              <a:t>Hydrogen</a:t>
            </a:r>
            <a:r>
              <a:rPr lang="el-GR" sz="4000" b="1" dirty="0" smtClean="0">
                <a:ea typeface="+mn-ea"/>
                <a:cs typeface="Arial" pitchFamily="34" charset="0"/>
              </a:rPr>
              <a:t> </a:t>
            </a:r>
            <a:r>
              <a:rPr lang="en-US" sz="4000" b="1" dirty="0" smtClean="0">
                <a:ea typeface="+mn-ea"/>
                <a:cs typeface="Arial" pitchFamily="34" charset="0"/>
              </a:rPr>
              <a:t>Storage</a:t>
            </a:r>
            <a:endParaRPr lang="en-US" sz="4000" b="1" dirty="0">
              <a:ea typeface="+mn-ea"/>
              <a:cs typeface="Arial" pitchFamily="34" charset="0"/>
            </a:endParaRPr>
          </a:p>
        </p:txBody>
      </p:sp>
    </p:spTree>
    <p:extLst>
      <p:ext uri="{BB962C8B-B14F-4D97-AF65-F5344CB8AC3E}">
        <p14:creationId xmlns:p14="http://schemas.microsoft.com/office/powerpoint/2010/main" val="19843646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υποσέλιδου 1">
            <a:extLst>
              <a:ext uri="{FF2B5EF4-FFF2-40B4-BE49-F238E27FC236}">
                <a16:creationId xmlns:a16="http://schemas.microsoft.com/office/drawing/2014/main" xmlns="" id="{F5A61B40-ABB5-4412-8D5E-A9B41C12086A}"/>
              </a:ext>
            </a:extLst>
          </p:cNvPr>
          <p:cNvSpPr>
            <a:spLocks noGrp="1"/>
          </p:cNvSpPr>
          <p:nvPr>
            <p:ph type="ftr" sz="quarter" idx="11"/>
          </p:nvPr>
        </p:nvSpPr>
        <p:spPr/>
        <p:txBody>
          <a:bodyPr/>
          <a:lstStyle/>
          <a:p>
            <a:r>
              <a:rPr lang="en-US" dirty="0" smtClean="0"/>
              <a:t>Energy Storage-Hydrogen</a:t>
            </a:r>
            <a:endParaRPr lang="el-GR" dirty="0"/>
          </a:p>
        </p:txBody>
      </p:sp>
      <p:sp>
        <p:nvSpPr>
          <p:cNvPr id="3" name="Θέση αριθμού διαφάνειας 2">
            <a:extLst>
              <a:ext uri="{FF2B5EF4-FFF2-40B4-BE49-F238E27FC236}">
                <a16:creationId xmlns:a16="http://schemas.microsoft.com/office/drawing/2014/main" xmlns="" id="{88CC146C-9352-4892-840F-BA5ED519478B}"/>
              </a:ext>
            </a:extLst>
          </p:cNvPr>
          <p:cNvSpPr>
            <a:spLocks noGrp="1"/>
          </p:cNvSpPr>
          <p:nvPr>
            <p:ph type="sldNum" sz="quarter" idx="12"/>
          </p:nvPr>
        </p:nvSpPr>
        <p:spPr/>
        <p:txBody>
          <a:bodyPr/>
          <a:lstStyle/>
          <a:p>
            <a:fld id="{9F2BF7AB-D503-4F51-93A5-5886964FE6D7}" type="slidenum">
              <a:rPr lang="el-GR" smtClean="0"/>
              <a:t>15</a:t>
            </a:fld>
            <a:endParaRPr lang="el-GR"/>
          </a:p>
        </p:txBody>
      </p:sp>
      <p:pic>
        <p:nvPicPr>
          <p:cNvPr id="6" name="Εικόνα 5">
            <a:extLst>
              <a:ext uri="{FF2B5EF4-FFF2-40B4-BE49-F238E27FC236}">
                <a16:creationId xmlns:a16="http://schemas.microsoft.com/office/drawing/2014/main" xmlns="" id="{A282546D-9DD8-49D1-8E34-5DB49A6E7A92}"/>
              </a:ext>
            </a:extLst>
          </p:cNvPr>
          <p:cNvPicPr>
            <a:picLocks noChangeAspect="1"/>
          </p:cNvPicPr>
          <p:nvPr/>
        </p:nvPicPr>
        <p:blipFill>
          <a:blip r:embed="rId2"/>
          <a:stretch>
            <a:fillRect/>
          </a:stretch>
        </p:blipFill>
        <p:spPr>
          <a:xfrm>
            <a:off x="1766887" y="1341120"/>
            <a:ext cx="9832423" cy="4737735"/>
          </a:xfrm>
          <a:prstGeom prst="rect">
            <a:avLst/>
          </a:prstGeom>
        </p:spPr>
      </p:pic>
      <p:sp>
        <p:nvSpPr>
          <p:cNvPr id="5" name="Rectangle 2"/>
          <p:cNvSpPr txBox="1">
            <a:spLocks noChangeArrowheads="1"/>
          </p:cNvSpPr>
          <p:nvPr/>
        </p:nvSpPr>
        <p:spPr>
          <a:xfrm>
            <a:off x="0" y="0"/>
            <a:ext cx="12192000" cy="838200"/>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ea typeface="+mn-ea"/>
                <a:cs typeface="Arial" pitchFamily="34" charset="0"/>
              </a:rPr>
              <a:t>Hydrogen</a:t>
            </a:r>
            <a:r>
              <a:rPr lang="el-GR" sz="4000" b="1" dirty="0" smtClean="0">
                <a:ea typeface="+mn-ea"/>
                <a:cs typeface="Arial" pitchFamily="34" charset="0"/>
              </a:rPr>
              <a:t> </a:t>
            </a:r>
            <a:r>
              <a:rPr lang="en-US" sz="4000" b="1" dirty="0" smtClean="0">
                <a:ea typeface="+mn-ea"/>
                <a:cs typeface="Arial" pitchFamily="34" charset="0"/>
              </a:rPr>
              <a:t>Storage</a:t>
            </a:r>
            <a:endParaRPr lang="en-US" sz="4000" b="1" dirty="0">
              <a:ea typeface="+mn-ea"/>
              <a:cs typeface="Arial" pitchFamily="34" charset="0"/>
            </a:endParaRPr>
          </a:p>
        </p:txBody>
      </p:sp>
    </p:spTree>
    <p:extLst>
      <p:ext uri="{BB962C8B-B14F-4D97-AF65-F5344CB8AC3E}">
        <p14:creationId xmlns:p14="http://schemas.microsoft.com/office/powerpoint/2010/main" val="14985613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υποσέλιδου 1">
            <a:extLst>
              <a:ext uri="{FF2B5EF4-FFF2-40B4-BE49-F238E27FC236}">
                <a16:creationId xmlns:a16="http://schemas.microsoft.com/office/drawing/2014/main" xmlns="" id="{24541111-657E-4C17-869D-CDBFFB394500}"/>
              </a:ext>
            </a:extLst>
          </p:cNvPr>
          <p:cNvSpPr>
            <a:spLocks noGrp="1"/>
          </p:cNvSpPr>
          <p:nvPr>
            <p:ph type="ftr" sz="quarter" idx="11"/>
          </p:nvPr>
        </p:nvSpPr>
        <p:spPr/>
        <p:txBody>
          <a:bodyPr/>
          <a:lstStyle/>
          <a:p>
            <a:r>
              <a:rPr lang="en-US" dirty="0" smtClean="0"/>
              <a:t>Energy Storage-Hydrogen</a:t>
            </a:r>
            <a:endParaRPr lang="el-GR" dirty="0"/>
          </a:p>
        </p:txBody>
      </p:sp>
      <p:sp>
        <p:nvSpPr>
          <p:cNvPr id="3" name="Θέση αριθμού διαφάνειας 2">
            <a:extLst>
              <a:ext uri="{FF2B5EF4-FFF2-40B4-BE49-F238E27FC236}">
                <a16:creationId xmlns:a16="http://schemas.microsoft.com/office/drawing/2014/main" xmlns="" id="{ACD644D2-29C3-4EBD-A90B-37D510566ED8}"/>
              </a:ext>
            </a:extLst>
          </p:cNvPr>
          <p:cNvSpPr>
            <a:spLocks noGrp="1"/>
          </p:cNvSpPr>
          <p:nvPr>
            <p:ph type="sldNum" sz="quarter" idx="12"/>
          </p:nvPr>
        </p:nvSpPr>
        <p:spPr/>
        <p:txBody>
          <a:bodyPr/>
          <a:lstStyle/>
          <a:p>
            <a:fld id="{9F2BF7AB-D503-4F51-93A5-5886964FE6D7}" type="slidenum">
              <a:rPr lang="el-GR" smtClean="0"/>
              <a:t>16</a:t>
            </a:fld>
            <a:endParaRPr lang="el-GR"/>
          </a:p>
        </p:txBody>
      </p:sp>
      <p:pic>
        <p:nvPicPr>
          <p:cNvPr id="5" name="Εικόνα 4">
            <a:extLst>
              <a:ext uri="{FF2B5EF4-FFF2-40B4-BE49-F238E27FC236}">
                <a16:creationId xmlns:a16="http://schemas.microsoft.com/office/drawing/2014/main" xmlns="" id="{AFD51E26-F064-4108-94B5-4046DD4B4713}"/>
              </a:ext>
            </a:extLst>
          </p:cNvPr>
          <p:cNvPicPr>
            <a:picLocks noChangeAspect="1"/>
          </p:cNvPicPr>
          <p:nvPr/>
        </p:nvPicPr>
        <p:blipFill>
          <a:blip r:embed="rId2"/>
          <a:stretch>
            <a:fillRect/>
          </a:stretch>
        </p:blipFill>
        <p:spPr>
          <a:xfrm>
            <a:off x="1398911" y="1569720"/>
            <a:ext cx="10351129" cy="4667250"/>
          </a:xfrm>
          <a:prstGeom prst="rect">
            <a:avLst/>
          </a:prstGeom>
        </p:spPr>
      </p:pic>
      <p:sp>
        <p:nvSpPr>
          <p:cNvPr id="6" name="Rectangle 2"/>
          <p:cNvSpPr txBox="1">
            <a:spLocks noChangeArrowheads="1"/>
          </p:cNvSpPr>
          <p:nvPr/>
        </p:nvSpPr>
        <p:spPr>
          <a:xfrm>
            <a:off x="0" y="0"/>
            <a:ext cx="12192000" cy="838200"/>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ea typeface="+mn-ea"/>
                <a:cs typeface="Arial" pitchFamily="34" charset="0"/>
              </a:rPr>
              <a:t>Hydrogen</a:t>
            </a:r>
            <a:r>
              <a:rPr lang="el-GR" sz="4000" b="1" dirty="0" smtClean="0">
                <a:ea typeface="+mn-ea"/>
                <a:cs typeface="Arial" pitchFamily="34" charset="0"/>
              </a:rPr>
              <a:t> </a:t>
            </a:r>
            <a:r>
              <a:rPr lang="en-US" sz="4000" b="1" dirty="0" smtClean="0">
                <a:ea typeface="+mn-ea"/>
                <a:cs typeface="Arial" pitchFamily="34" charset="0"/>
              </a:rPr>
              <a:t>Storage</a:t>
            </a:r>
            <a:endParaRPr lang="en-US" sz="4000" b="1" dirty="0">
              <a:ea typeface="+mn-ea"/>
              <a:cs typeface="Arial" pitchFamily="34" charset="0"/>
            </a:endParaRPr>
          </a:p>
        </p:txBody>
      </p:sp>
    </p:spTree>
    <p:extLst>
      <p:ext uri="{BB962C8B-B14F-4D97-AF65-F5344CB8AC3E}">
        <p14:creationId xmlns:p14="http://schemas.microsoft.com/office/powerpoint/2010/main" val="21831622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υποσέλιδου 1">
            <a:extLst>
              <a:ext uri="{FF2B5EF4-FFF2-40B4-BE49-F238E27FC236}">
                <a16:creationId xmlns:a16="http://schemas.microsoft.com/office/drawing/2014/main" xmlns="" id="{D3520877-3BBA-4002-991E-98503A1BF208}"/>
              </a:ext>
            </a:extLst>
          </p:cNvPr>
          <p:cNvSpPr>
            <a:spLocks noGrp="1"/>
          </p:cNvSpPr>
          <p:nvPr>
            <p:ph type="ftr" sz="quarter" idx="11"/>
          </p:nvPr>
        </p:nvSpPr>
        <p:spPr/>
        <p:txBody>
          <a:bodyPr/>
          <a:lstStyle/>
          <a:p>
            <a:r>
              <a:rPr lang="en-US" dirty="0" smtClean="0"/>
              <a:t>Energy Storage-Hydrogen</a:t>
            </a:r>
            <a:endParaRPr lang="el-GR" dirty="0"/>
          </a:p>
        </p:txBody>
      </p:sp>
      <p:sp>
        <p:nvSpPr>
          <p:cNvPr id="3" name="Θέση αριθμού διαφάνειας 2">
            <a:extLst>
              <a:ext uri="{FF2B5EF4-FFF2-40B4-BE49-F238E27FC236}">
                <a16:creationId xmlns:a16="http://schemas.microsoft.com/office/drawing/2014/main" xmlns="" id="{9330728E-84C4-4107-B7EE-4C2E4671858D}"/>
              </a:ext>
            </a:extLst>
          </p:cNvPr>
          <p:cNvSpPr>
            <a:spLocks noGrp="1"/>
          </p:cNvSpPr>
          <p:nvPr>
            <p:ph type="sldNum" sz="quarter" idx="12"/>
          </p:nvPr>
        </p:nvSpPr>
        <p:spPr/>
        <p:txBody>
          <a:bodyPr/>
          <a:lstStyle/>
          <a:p>
            <a:fld id="{9F2BF7AB-D503-4F51-93A5-5886964FE6D7}" type="slidenum">
              <a:rPr lang="el-GR" smtClean="0"/>
              <a:t>17</a:t>
            </a:fld>
            <a:endParaRPr lang="el-GR"/>
          </a:p>
        </p:txBody>
      </p:sp>
      <p:pic>
        <p:nvPicPr>
          <p:cNvPr id="4" name="Εικόνα 3">
            <a:extLst>
              <a:ext uri="{FF2B5EF4-FFF2-40B4-BE49-F238E27FC236}">
                <a16:creationId xmlns:a16="http://schemas.microsoft.com/office/drawing/2014/main" xmlns="" id="{AFAF8BDF-829F-4D30-979E-619D76A207AD}"/>
              </a:ext>
            </a:extLst>
          </p:cNvPr>
          <p:cNvPicPr>
            <a:picLocks noChangeAspect="1"/>
          </p:cNvPicPr>
          <p:nvPr/>
        </p:nvPicPr>
        <p:blipFill>
          <a:blip r:embed="rId2"/>
          <a:stretch>
            <a:fillRect/>
          </a:stretch>
        </p:blipFill>
        <p:spPr>
          <a:xfrm>
            <a:off x="2181225" y="929640"/>
            <a:ext cx="9639912" cy="5183505"/>
          </a:xfrm>
          <a:prstGeom prst="rect">
            <a:avLst/>
          </a:prstGeom>
        </p:spPr>
      </p:pic>
      <p:sp>
        <p:nvSpPr>
          <p:cNvPr id="5" name="Rectangle 2"/>
          <p:cNvSpPr txBox="1">
            <a:spLocks noChangeArrowheads="1"/>
          </p:cNvSpPr>
          <p:nvPr/>
        </p:nvSpPr>
        <p:spPr>
          <a:xfrm>
            <a:off x="0" y="0"/>
            <a:ext cx="12192000" cy="838200"/>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ea typeface="+mn-ea"/>
                <a:cs typeface="Arial" pitchFamily="34" charset="0"/>
              </a:rPr>
              <a:t>Hydrogen</a:t>
            </a:r>
            <a:r>
              <a:rPr lang="el-GR" sz="4000" b="1" dirty="0" smtClean="0">
                <a:ea typeface="+mn-ea"/>
                <a:cs typeface="Arial" pitchFamily="34" charset="0"/>
              </a:rPr>
              <a:t> </a:t>
            </a:r>
            <a:r>
              <a:rPr lang="en-US" sz="4000" b="1" dirty="0" smtClean="0">
                <a:ea typeface="+mn-ea"/>
                <a:cs typeface="Arial" pitchFamily="34" charset="0"/>
              </a:rPr>
              <a:t>Storage</a:t>
            </a:r>
            <a:endParaRPr lang="en-US" sz="4000" b="1" dirty="0">
              <a:ea typeface="+mn-ea"/>
              <a:cs typeface="Arial" pitchFamily="34" charset="0"/>
            </a:endParaRPr>
          </a:p>
        </p:txBody>
      </p:sp>
    </p:spTree>
    <p:extLst>
      <p:ext uri="{BB962C8B-B14F-4D97-AF65-F5344CB8AC3E}">
        <p14:creationId xmlns:p14="http://schemas.microsoft.com/office/powerpoint/2010/main" val="10366501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υποσέλιδου 1">
            <a:extLst>
              <a:ext uri="{FF2B5EF4-FFF2-40B4-BE49-F238E27FC236}">
                <a16:creationId xmlns:a16="http://schemas.microsoft.com/office/drawing/2014/main" xmlns="" id="{7D80BDCC-47C0-4EF2-92F3-2ABCA27F8A07}"/>
              </a:ext>
            </a:extLst>
          </p:cNvPr>
          <p:cNvSpPr>
            <a:spLocks noGrp="1"/>
          </p:cNvSpPr>
          <p:nvPr>
            <p:ph type="ftr" sz="quarter" idx="11"/>
          </p:nvPr>
        </p:nvSpPr>
        <p:spPr/>
        <p:txBody>
          <a:bodyPr/>
          <a:lstStyle/>
          <a:p>
            <a:r>
              <a:rPr lang="en-US" dirty="0" smtClean="0"/>
              <a:t>Energy Storage-Hydrogen</a:t>
            </a:r>
            <a:endParaRPr lang="el-GR" dirty="0"/>
          </a:p>
        </p:txBody>
      </p:sp>
      <p:sp>
        <p:nvSpPr>
          <p:cNvPr id="3" name="Θέση αριθμού διαφάνειας 2">
            <a:extLst>
              <a:ext uri="{FF2B5EF4-FFF2-40B4-BE49-F238E27FC236}">
                <a16:creationId xmlns:a16="http://schemas.microsoft.com/office/drawing/2014/main" xmlns="" id="{8A3136E1-D23F-4FB9-9E81-C08D218636AA}"/>
              </a:ext>
            </a:extLst>
          </p:cNvPr>
          <p:cNvSpPr>
            <a:spLocks noGrp="1"/>
          </p:cNvSpPr>
          <p:nvPr>
            <p:ph type="sldNum" sz="quarter" idx="12"/>
          </p:nvPr>
        </p:nvSpPr>
        <p:spPr/>
        <p:txBody>
          <a:bodyPr/>
          <a:lstStyle/>
          <a:p>
            <a:fld id="{9F2BF7AB-D503-4F51-93A5-5886964FE6D7}" type="slidenum">
              <a:rPr lang="el-GR" smtClean="0"/>
              <a:t>18</a:t>
            </a:fld>
            <a:endParaRPr lang="el-GR"/>
          </a:p>
        </p:txBody>
      </p:sp>
      <p:pic>
        <p:nvPicPr>
          <p:cNvPr id="5" name="Εικόνα 4">
            <a:extLst>
              <a:ext uri="{FF2B5EF4-FFF2-40B4-BE49-F238E27FC236}">
                <a16:creationId xmlns:a16="http://schemas.microsoft.com/office/drawing/2014/main" xmlns="" id="{3F8D22A9-3180-4AF7-A7A7-A52C554696AE}"/>
              </a:ext>
            </a:extLst>
          </p:cNvPr>
          <p:cNvPicPr>
            <a:picLocks noChangeAspect="1"/>
          </p:cNvPicPr>
          <p:nvPr/>
        </p:nvPicPr>
        <p:blipFill>
          <a:blip r:embed="rId2"/>
          <a:stretch>
            <a:fillRect/>
          </a:stretch>
        </p:blipFill>
        <p:spPr>
          <a:xfrm>
            <a:off x="1785937" y="1371601"/>
            <a:ext cx="10174158" cy="4999672"/>
          </a:xfrm>
          <a:prstGeom prst="rect">
            <a:avLst/>
          </a:prstGeom>
        </p:spPr>
      </p:pic>
      <p:sp>
        <p:nvSpPr>
          <p:cNvPr id="6" name="Rectangle 2"/>
          <p:cNvSpPr txBox="1">
            <a:spLocks noChangeArrowheads="1"/>
          </p:cNvSpPr>
          <p:nvPr/>
        </p:nvSpPr>
        <p:spPr>
          <a:xfrm>
            <a:off x="0" y="0"/>
            <a:ext cx="12192000" cy="838200"/>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ea typeface="+mn-ea"/>
                <a:cs typeface="Arial" pitchFamily="34" charset="0"/>
              </a:rPr>
              <a:t>Hydrogen</a:t>
            </a:r>
            <a:r>
              <a:rPr lang="el-GR" sz="4000" b="1" dirty="0" smtClean="0">
                <a:ea typeface="+mn-ea"/>
                <a:cs typeface="Arial" pitchFamily="34" charset="0"/>
              </a:rPr>
              <a:t> </a:t>
            </a:r>
            <a:r>
              <a:rPr lang="en-US" sz="4000" b="1" dirty="0" smtClean="0">
                <a:ea typeface="+mn-ea"/>
                <a:cs typeface="Arial" pitchFamily="34" charset="0"/>
              </a:rPr>
              <a:t>Storage</a:t>
            </a:r>
            <a:endParaRPr lang="en-US" sz="4000" b="1" dirty="0">
              <a:ea typeface="+mn-ea"/>
              <a:cs typeface="Arial" pitchFamily="34" charset="0"/>
            </a:endParaRPr>
          </a:p>
        </p:txBody>
      </p:sp>
    </p:spTree>
    <p:extLst>
      <p:ext uri="{BB962C8B-B14F-4D97-AF65-F5344CB8AC3E}">
        <p14:creationId xmlns:p14="http://schemas.microsoft.com/office/powerpoint/2010/main" val="39429641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υποσέλιδου 1">
            <a:extLst>
              <a:ext uri="{FF2B5EF4-FFF2-40B4-BE49-F238E27FC236}">
                <a16:creationId xmlns:a16="http://schemas.microsoft.com/office/drawing/2014/main" xmlns="" id="{3A0B13E0-7308-401D-98E6-5E0EE73D3531}"/>
              </a:ext>
            </a:extLst>
          </p:cNvPr>
          <p:cNvSpPr>
            <a:spLocks noGrp="1"/>
          </p:cNvSpPr>
          <p:nvPr>
            <p:ph type="ftr" sz="quarter" idx="11"/>
          </p:nvPr>
        </p:nvSpPr>
        <p:spPr/>
        <p:txBody>
          <a:bodyPr/>
          <a:lstStyle/>
          <a:p>
            <a:r>
              <a:rPr lang="en-US" dirty="0" smtClean="0"/>
              <a:t>Energy Storage-Hydrogen</a:t>
            </a:r>
            <a:endParaRPr lang="el-GR" dirty="0"/>
          </a:p>
        </p:txBody>
      </p:sp>
      <p:sp>
        <p:nvSpPr>
          <p:cNvPr id="3" name="Θέση αριθμού διαφάνειας 2">
            <a:extLst>
              <a:ext uri="{FF2B5EF4-FFF2-40B4-BE49-F238E27FC236}">
                <a16:creationId xmlns:a16="http://schemas.microsoft.com/office/drawing/2014/main" xmlns="" id="{348FFE4E-5F71-4576-819F-5EBD1B51D2E8}"/>
              </a:ext>
            </a:extLst>
          </p:cNvPr>
          <p:cNvSpPr>
            <a:spLocks noGrp="1"/>
          </p:cNvSpPr>
          <p:nvPr>
            <p:ph type="sldNum" sz="quarter" idx="12"/>
          </p:nvPr>
        </p:nvSpPr>
        <p:spPr/>
        <p:txBody>
          <a:bodyPr/>
          <a:lstStyle/>
          <a:p>
            <a:fld id="{9F2BF7AB-D503-4F51-93A5-5886964FE6D7}" type="slidenum">
              <a:rPr lang="el-GR" smtClean="0"/>
              <a:t>19</a:t>
            </a:fld>
            <a:endParaRPr lang="el-GR"/>
          </a:p>
        </p:txBody>
      </p:sp>
      <p:pic>
        <p:nvPicPr>
          <p:cNvPr id="5" name="Εικόνα 4">
            <a:extLst>
              <a:ext uri="{FF2B5EF4-FFF2-40B4-BE49-F238E27FC236}">
                <a16:creationId xmlns:a16="http://schemas.microsoft.com/office/drawing/2014/main" xmlns="" id="{FF4E131A-86C1-4B58-B0AB-8973CC1751EF}"/>
              </a:ext>
            </a:extLst>
          </p:cNvPr>
          <p:cNvPicPr>
            <a:picLocks noChangeAspect="1"/>
          </p:cNvPicPr>
          <p:nvPr/>
        </p:nvPicPr>
        <p:blipFill>
          <a:blip r:embed="rId2"/>
          <a:stretch>
            <a:fillRect/>
          </a:stretch>
        </p:blipFill>
        <p:spPr>
          <a:xfrm>
            <a:off x="1838324" y="1386840"/>
            <a:ext cx="9924527" cy="5017770"/>
          </a:xfrm>
          <a:prstGeom prst="rect">
            <a:avLst/>
          </a:prstGeom>
        </p:spPr>
      </p:pic>
      <p:sp>
        <p:nvSpPr>
          <p:cNvPr id="6" name="Rectangle 2"/>
          <p:cNvSpPr txBox="1">
            <a:spLocks noChangeArrowheads="1"/>
          </p:cNvSpPr>
          <p:nvPr/>
        </p:nvSpPr>
        <p:spPr>
          <a:xfrm>
            <a:off x="0" y="0"/>
            <a:ext cx="12192000" cy="838200"/>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ea typeface="+mn-ea"/>
                <a:cs typeface="Arial" pitchFamily="34" charset="0"/>
              </a:rPr>
              <a:t>Hydrogen</a:t>
            </a:r>
            <a:r>
              <a:rPr lang="el-GR" sz="4000" b="1" dirty="0" smtClean="0">
                <a:ea typeface="+mn-ea"/>
                <a:cs typeface="Arial" pitchFamily="34" charset="0"/>
              </a:rPr>
              <a:t> </a:t>
            </a:r>
            <a:r>
              <a:rPr lang="en-US" sz="4000" b="1" dirty="0" smtClean="0">
                <a:ea typeface="+mn-ea"/>
                <a:cs typeface="Arial" pitchFamily="34" charset="0"/>
              </a:rPr>
              <a:t>Storage</a:t>
            </a:r>
            <a:endParaRPr lang="en-US" sz="4000" b="1" dirty="0">
              <a:ea typeface="+mn-ea"/>
              <a:cs typeface="Arial" pitchFamily="34" charset="0"/>
            </a:endParaRPr>
          </a:p>
        </p:txBody>
      </p:sp>
    </p:spTree>
    <p:extLst>
      <p:ext uri="{BB962C8B-B14F-4D97-AF65-F5344CB8AC3E}">
        <p14:creationId xmlns:p14="http://schemas.microsoft.com/office/powerpoint/2010/main" val="30021053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hfcletter.com/letter/august00/CRYOPLANEA310amBoden.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71190" y="3509319"/>
            <a:ext cx="4751917" cy="2418556"/>
          </a:xfrm>
          <a:prstGeom prst="rect">
            <a:avLst/>
          </a:prstGeom>
          <a:noFill/>
          <a:ln w="9525">
            <a:solidFill>
              <a:srgbClr val="F0B32F"/>
            </a:solidFill>
            <a:miter lim="800000"/>
            <a:headEnd/>
            <a:tailEnd/>
          </a:ln>
          <a:extLst>
            <a:ext uri="{909E8E84-426E-40DD-AFC4-6F175D3DCCD1}">
              <a14:hiddenFill xmlns:a14="http://schemas.microsoft.com/office/drawing/2010/main">
                <a:solidFill>
                  <a:srgbClr val="FFFFFF"/>
                </a:solidFill>
              </a14:hiddenFill>
            </a:ext>
          </a:extLst>
        </p:spPr>
      </p:pic>
      <p:sp>
        <p:nvSpPr>
          <p:cNvPr id="1196035" name="Rectangle 3"/>
          <p:cNvSpPr>
            <a:spLocks noChangeArrowheads="1"/>
          </p:cNvSpPr>
          <p:nvPr/>
        </p:nvSpPr>
        <p:spPr bwMode="auto">
          <a:xfrm>
            <a:off x="6961718" y="3878263"/>
            <a:ext cx="4610100" cy="2403475"/>
          </a:xfrm>
          <a:prstGeom prst="rect">
            <a:avLst/>
          </a:prstGeom>
          <a:noFill/>
          <a:ln w="9525">
            <a:noFill/>
            <a:miter lim="800000"/>
            <a:headEnd/>
            <a:tailEnd/>
          </a:ln>
          <a:effectLst>
            <a:outerShdw dist="35921" dir="2700000" algn="ctr" rotWithShape="0">
              <a:schemeClr val="bg1"/>
            </a:outerShdw>
          </a:effectLst>
        </p:spPr>
        <p:txBody>
          <a:bodyPr lIns="92075" tIns="46038" rIns="92075" bIns="46038"/>
          <a:lstStyle/>
          <a:p>
            <a:pPr>
              <a:buClr>
                <a:schemeClr val="hlink"/>
              </a:buClr>
              <a:buFont typeface="Wingdings" pitchFamily="2" charset="2"/>
              <a:buBlip>
                <a:blip r:embed="rId4"/>
              </a:buBlip>
              <a:defRPr/>
            </a:pPr>
            <a:endParaRPr lang="es-ES" i="1" dirty="0">
              <a:solidFill>
                <a:schemeClr val="tx1"/>
              </a:solidFill>
              <a:effectLst>
                <a:outerShdw blurRad="38100" dist="38100" dir="2700000" algn="tl">
                  <a:srgbClr val="000000"/>
                </a:outerShdw>
              </a:effectLst>
              <a:latin typeface="Calibri" pitchFamily="34" charset="0"/>
            </a:endParaRPr>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7777" y="985839"/>
            <a:ext cx="3354608" cy="2892424"/>
          </a:xfrm>
          <a:prstGeom prst="rect">
            <a:avLst/>
          </a:prstGeom>
          <a:noFill/>
          <a:ln w="9525">
            <a:solidFill>
              <a:srgbClr val="F0B32F"/>
            </a:solidFill>
            <a:miter lim="800000"/>
            <a:headEnd/>
            <a:tailEnd/>
          </a:ln>
          <a:extLst>
            <a:ext uri="{909E8E84-426E-40DD-AFC4-6F175D3DCCD1}">
              <a14:hiddenFill xmlns:a14="http://schemas.microsoft.com/office/drawing/2010/main">
                <a:solidFill>
                  <a:srgbClr val="FFFFFF"/>
                </a:solidFill>
              </a14:hiddenFill>
            </a:ext>
          </a:extLst>
        </p:spPr>
      </p:pic>
      <p:sp>
        <p:nvSpPr>
          <p:cNvPr id="3077" name="Rectangle 5"/>
          <p:cNvSpPr>
            <a:spLocks noChangeArrowheads="1"/>
          </p:cNvSpPr>
          <p:nvPr/>
        </p:nvSpPr>
        <p:spPr bwMode="auto">
          <a:xfrm>
            <a:off x="182880" y="898525"/>
            <a:ext cx="812080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r>
              <a:rPr lang="en-US" altLang="en-US" sz="2000" dirty="0">
                <a:solidFill>
                  <a:schemeClr val="tx1"/>
                </a:solidFill>
                <a:latin typeface="Calibri" pitchFamily="34" charset="0"/>
              </a:rPr>
              <a:t>In 1874 </a:t>
            </a:r>
            <a:r>
              <a:rPr lang="en-US" altLang="en-US" sz="2000" dirty="0" smtClean="0">
                <a:solidFill>
                  <a:schemeClr val="tx1"/>
                </a:solidFill>
                <a:latin typeface="Calibri" pitchFamily="34" charset="0"/>
              </a:rPr>
              <a:t>Jules </a:t>
            </a:r>
            <a:r>
              <a:rPr lang="en-US" altLang="en-US" sz="2000" dirty="0">
                <a:solidFill>
                  <a:schemeClr val="tx1"/>
                </a:solidFill>
                <a:latin typeface="Calibri" pitchFamily="34" charset="0"/>
              </a:rPr>
              <a:t>Verne, one hundred years before the modern investigations with hydrogen began, wrote in "The Mysterious Island", in which he prophesied in the mouth of the engineer Cyrus Harding:</a:t>
            </a:r>
          </a:p>
          <a:p>
            <a:pPr eaLnBrk="1" hangingPunct="1"/>
            <a:r>
              <a:rPr lang="en-US" altLang="en-US" sz="2000" i="1" dirty="0">
                <a:solidFill>
                  <a:schemeClr val="tx1"/>
                </a:solidFill>
                <a:latin typeface="Calibri" pitchFamily="34" charset="0"/>
              </a:rPr>
              <a:t>  “I think someday water will be used as fuel. That the </a:t>
            </a:r>
            <a:r>
              <a:rPr lang="en-US" altLang="en-US" sz="2000" i="1" dirty="0">
                <a:solidFill>
                  <a:srgbClr val="FF0000"/>
                </a:solidFill>
                <a:latin typeface="Calibri" pitchFamily="34" charset="0"/>
              </a:rPr>
              <a:t>hydrogen </a:t>
            </a:r>
            <a:r>
              <a:rPr lang="en-US" altLang="en-US" sz="2000" i="1" dirty="0">
                <a:solidFill>
                  <a:schemeClr val="tx1"/>
                </a:solidFill>
                <a:latin typeface="Calibri" pitchFamily="34" charset="0"/>
              </a:rPr>
              <a:t>and oxygen that compose it, whether together or separately, </a:t>
            </a:r>
            <a:r>
              <a:rPr lang="en-US" altLang="en-US" sz="2000" i="1" dirty="0">
                <a:solidFill>
                  <a:srgbClr val="FF0000"/>
                </a:solidFill>
                <a:latin typeface="Calibri" pitchFamily="34" charset="0"/>
              </a:rPr>
              <a:t>will provide an inexhaustible source of light and heat</a:t>
            </a:r>
            <a:r>
              <a:rPr lang="en-US" altLang="en-US" sz="2000" i="1" dirty="0">
                <a:solidFill>
                  <a:schemeClr val="tx1"/>
                </a:solidFill>
                <a:latin typeface="Calibri" pitchFamily="34" charset="0"/>
              </a:rPr>
              <a:t>, of an intensity of which coal is not capable. </a:t>
            </a:r>
            <a:r>
              <a:rPr lang="en-US" altLang="en-US" sz="2000" i="1" dirty="0">
                <a:solidFill>
                  <a:srgbClr val="FF0000"/>
                </a:solidFill>
                <a:latin typeface="Calibri" pitchFamily="34" charset="0"/>
              </a:rPr>
              <a:t>Water will be the coal of the </a:t>
            </a:r>
            <a:r>
              <a:rPr lang="en-US" altLang="en-US" sz="2000" i="1" dirty="0" smtClean="0">
                <a:solidFill>
                  <a:srgbClr val="FF0000"/>
                </a:solidFill>
                <a:latin typeface="Calibri" pitchFamily="34" charset="0"/>
              </a:rPr>
              <a:t>future</a:t>
            </a:r>
            <a:r>
              <a:rPr lang="en-US" altLang="en-US" sz="2000" i="1" dirty="0" smtClean="0">
                <a:solidFill>
                  <a:schemeClr val="tx1"/>
                </a:solidFill>
                <a:latin typeface="Calibri" pitchFamily="34" charset="0"/>
              </a:rPr>
              <a:t>”. </a:t>
            </a:r>
            <a:endParaRPr lang="es-ES" altLang="en-US" sz="2000" i="1" dirty="0">
              <a:solidFill>
                <a:schemeClr val="tx1"/>
              </a:solidFill>
              <a:latin typeface="Calibri" pitchFamily="34" charset="0"/>
            </a:endParaRPr>
          </a:p>
        </p:txBody>
      </p:sp>
      <p:sp>
        <p:nvSpPr>
          <p:cNvPr id="3078" name="Rectangle 6"/>
          <p:cNvSpPr>
            <a:spLocks noChangeArrowheads="1"/>
          </p:cNvSpPr>
          <p:nvPr/>
        </p:nvSpPr>
        <p:spPr bwMode="auto">
          <a:xfrm>
            <a:off x="5898381" y="4218186"/>
            <a:ext cx="591785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r>
              <a:rPr lang="en-US" altLang="en-US" sz="2000" dirty="0">
                <a:solidFill>
                  <a:schemeClr val="tx1"/>
                </a:solidFill>
                <a:latin typeface="Calibri" pitchFamily="34" charset="0"/>
              </a:rPr>
              <a:t>Sheikh Said Yamani, Minister of Energy of Saudi Arabia, and Founder of OPEC, predicted in the 1970s that</a:t>
            </a:r>
          </a:p>
          <a:p>
            <a:pPr eaLnBrk="1" hangingPunct="1"/>
            <a:r>
              <a:rPr lang="en-US" altLang="en-US" sz="2000" i="1" dirty="0">
                <a:solidFill>
                  <a:schemeClr val="tx1"/>
                </a:solidFill>
                <a:latin typeface="Calibri" pitchFamily="34" charset="0"/>
              </a:rPr>
              <a:t>"</a:t>
            </a:r>
            <a:r>
              <a:rPr lang="en-US" altLang="en-US" sz="2000" i="1" dirty="0">
                <a:solidFill>
                  <a:srgbClr val="FF0000"/>
                </a:solidFill>
                <a:latin typeface="Calibri" pitchFamily="34" charset="0"/>
              </a:rPr>
              <a:t>The stone age did not end when the stones disappeared</a:t>
            </a:r>
            <a:r>
              <a:rPr lang="en-US" altLang="en-US" sz="2000" i="1" dirty="0">
                <a:solidFill>
                  <a:schemeClr val="tx1"/>
                </a:solidFill>
                <a:latin typeface="Calibri" pitchFamily="34" charset="0"/>
              </a:rPr>
              <a:t>, </a:t>
            </a:r>
            <a:r>
              <a:rPr lang="en-US" altLang="en-US" sz="2000" i="1" dirty="0">
                <a:solidFill>
                  <a:srgbClr val="FF0000"/>
                </a:solidFill>
                <a:latin typeface="Calibri" pitchFamily="34" charset="0"/>
              </a:rPr>
              <a:t>and the time of oil will end before it runs out</a:t>
            </a:r>
            <a:r>
              <a:rPr lang="en-US" altLang="en-US" sz="2000" i="1" dirty="0">
                <a:solidFill>
                  <a:schemeClr val="tx1"/>
                </a:solidFill>
                <a:latin typeface="Calibri" pitchFamily="34" charset="0"/>
              </a:rPr>
              <a:t>"</a:t>
            </a:r>
            <a:endParaRPr lang="es-ES" altLang="en-US" sz="2000" i="1" dirty="0">
              <a:solidFill>
                <a:schemeClr val="tx1"/>
              </a:solidFill>
              <a:latin typeface="Calibri" pitchFamily="34" charset="0"/>
            </a:endParaRPr>
          </a:p>
        </p:txBody>
      </p:sp>
      <p:sp>
        <p:nvSpPr>
          <p:cNvPr id="3079" name="Rectangle 4"/>
          <p:cNvSpPr>
            <a:spLocks noChangeArrowheads="1"/>
          </p:cNvSpPr>
          <p:nvPr/>
        </p:nvSpPr>
        <p:spPr bwMode="auto">
          <a:xfrm>
            <a:off x="2667000" y="333375"/>
            <a:ext cx="700838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r>
              <a:rPr lang="es-ES" altLang="en-US" sz="4000" b="1" dirty="0">
                <a:solidFill>
                  <a:schemeClr val="accent1">
                    <a:lumMod val="50000"/>
                  </a:schemeClr>
                </a:solidFill>
                <a:latin typeface="Calibri" pitchFamily="34" charset="0"/>
                <a:cs typeface="Arial" pitchFamily="34" charset="0"/>
              </a:rPr>
              <a:t>HYDROGEN – THE VISION</a:t>
            </a:r>
          </a:p>
        </p:txBody>
      </p:sp>
      <p:sp>
        <p:nvSpPr>
          <p:cNvPr id="2" name="1 Rectángulo"/>
          <p:cNvSpPr/>
          <p:nvPr/>
        </p:nvSpPr>
        <p:spPr>
          <a:xfrm>
            <a:off x="1319743" y="-2498537"/>
            <a:ext cx="6096000" cy="369332"/>
          </a:xfrm>
          <a:prstGeom prst="rect">
            <a:avLst/>
          </a:prstGeom>
        </p:spPr>
        <p:txBody>
          <a:bodyPr>
            <a:spAutoFit/>
          </a:bodyPr>
          <a:lstStyle/>
          <a:p>
            <a:r>
              <a:rPr lang="en-US" dirty="0" smtClean="0"/>
              <a:t>”</a:t>
            </a:r>
            <a:endParaRPr lang="es-ES" dirty="0"/>
          </a:p>
        </p:txBody>
      </p:sp>
      <p:pic>
        <p:nvPicPr>
          <p:cNvPr id="12" name="Picture 7" descr="ITC_GOBIERNOENGRIS"/>
          <p:cNvPicPr>
            <a:picLocks noChangeAspect="1" noChangeArrowheads="1"/>
          </p:cNvPicPr>
          <p:nvPr/>
        </p:nvPicPr>
        <p:blipFill>
          <a:blip r:embed="rId6" cstate="print"/>
          <a:srcRect/>
          <a:stretch>
            <a:fillRect/>
          </a:stretch>
        </p:blipFill>
        <p:spPr bwMode="auto">
          <a:xfrm>
            <a:off x="9675385" y="6176696"/>
            <a:ext cx="2359053" cy="567592"/>
          </a:xfrm>
          <a:prstGeom prst="rect">
            <a:avLst/>
          </a:prstGeom>
          <a:noFill/>
          <a:ln w="9525">
            <a:noFill/>
            <a:miter lim="800000"/>
            <a:headEnd/>
            <a:tailEnd/>
          </a:ln>
        </p:spPr>
      </p:pic>
    </p:spTree>
    <p:extLst>
      <p:ext uri="{BB962C8B-B14F-4D97-AF65-F5344CB8AC3E}">
        <p14:creationId xmlns:p14="http://schemas.microsoft.com/office/powerpoint/2010/main" val="39115408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υποσέλιδου 1">
            <a:extLst>
              <a:ext uri="{FF2B5EF4-FFF2-40B4-BE49-F238E27FC236}">
                <a16:creationId xmlns:a16="http://schemas.microsoft.com/office/drawing/2014/main" xmlns="" id="{EE206D92-BCC6-4719-9B03-F0E6761AF3B4}"/>
              </a:ext>
            </a:extLst>
          </p:cNvPr>
          <p:cNvSpPr>
            <a:spLocks noGrp="1"/>
          </p:cNvSpPr>
          <p:nvPr>
            <p:ph type="ftr" sz="quarter" idx="11"/>
          </p:nvPr>
        </p:nvSpPr>
        <p:spPr/>
        <p:txBody>
          <a:bodyPr/>
          <a:lstStyle/>
          <a:p>
            <a:r>
              <a:rPr lang="en-US" dirty="0" smtClean="0"/>
              <a:t>Energy Storage-Hydrogen</a:t>
            </a:r>
            <a:endParaRPr lang="el-GR" dirty="0"/>
          </a:p>
        </p:txBody>
      </p:sp>
      <p:sp>
        <p:nvSpPr>
          <p:cNvPr id="3" name="Θέση αριθμού διαφάνειας 2">
            <a:extLst>
              <a:ext uri="{FF2B5EF4-FFF2-40B4-BE49-F238E27FC236}">
                <a16:creationId xmlns:a16="http://schemas.microsoft.com/office/drawing/2014/main" xmlns="" id="{52269A5F-603B-4305-8DBC-D48578B42286}"/>
              </a:ext>
            </a:extLst>
          </p:cNvPr>
          <p:cNvSpPr>
            <a:spLocks noGrp="1"/>
          </p:cNvSpPr>
          <p:nvPr>
            <p:ph type="sldNum" sz="quarter" idx="12"/>
          </p:nvPr>
        </p:nvSpPr>
        <p:spPr/>
        <p:txBody>
          <a:bodyPr/>
          <a:lstStyle/>
          <a:p>
            <a:fld id="{9F2BF7AB-D503-4F51-93A5-5886964FE6D7}" type="slidenum">
              <a:rPr lang="el-GR" smtClean="0"/>
              <a:t>20</a:t>
            </a:fld>
            <a:endParaRPr lang="el-GR"/>
          </a:p>
        </p:txBody>
      </p:sp>
      <p:pic>
        <p:nvPicPr>
          <p:cNvPr id="4" name="Εικόνα 3">
            <a:extLst>
              <a:ext uri="{FF2B5EF4-FFF2-40B4-BE49-F238E27FC236}">
                <a16:creationId xmlns:a16="http://schemas.microsoft.com/office/drawing/2014/main" xmlns="" id="{830AFBD1-766A-45BF-B461-CFD9922510A7}"/>
              </a:ext>
            </a:extLst>
          </p:cNvPr>
          <p:cNvPicPr>
            <a:picLocks noChangeAspect="1"/>
          </p:cNvPicPr>
          <p:nvPr/>
        </p:nvPicPr>
        <p:blipFill>
          <a:blip r:embed="rId2"/>
          <a:stretch>
            <a:fillRect/>
          </a:stretch>
        </p:blipFill>
        <p:spPr>
          <a:xfrm>
            <a:off x="2443162" y="959226"/>
            <a:ext cx="8925878" cy="5341562"/>
          </a:xfrm>
          <a:prstGeom prst="rect">
            <a:avLst/>
          </a:prstGeom>
        </p:spPr>
      </p:pic>
      <p:sp>
        <p:nvSpPr>
          <p:cNvPr id="5" name="Rectangle 2"/>
          <p:cNvSpPr txBox="1">
            <a:spLocks noChangeArrowheads="1"/>
          </p:cNvSpPr>
          <p:nvPr/>
        </p:nvSpPr>
        <p:spPr>
          <a:xfrm>
            <a:off x="0" y="0"/>
            <a:ext cx="12192000" cy="838200"/>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ea typeface="+mn-ea"/>
                <a:cs typeface="Arial" pitchFamily="34" charset="0"/>
              </a:rPr>
              <a:t>Hydrogen</a:t>
            </a:r>
            <a:r>
              <a:rPr lang="el-GR" b="1" dirty="0" smtClean="0">
                <a:ea typeface="+mn-ea"/>
                <a:cs typeface="Arial" pitchFamily="34" charset="0"/>
              </a:rPr>
              <a:t> </a:t>
            </a:r>
            <a:r>
              <a:rPr lang="en-US" b="1" dirty="0" smtClean="0">
                <a:ea typeface="+mn-ea"/>
                <a:cs typeface="Arial" pitchFamily="34" charset="0"/>
              </a:rPr>
              <a:t>Storage</a:t>
            </a:r>
            <a:endParaRPr lang="en-US" b="1" dirty="0">
              <a:ea typeface="+mn-ea"/>
              <a:cs typeface="Arial" pitchFamily="34" charset="0"/>
            </a:endParaRPr>
          </a:p>
        </p:txBody>
      </p:sp>
    </p:spTree>
    <p:extLst>
      <p:ext uri="{BB962C8B-B14F-4D97-AF65-F5344CB8AC3E}">
        <p14:creationId xmlns:p14="http://schemas.microsoft.com/office/powerpoint/2010/main" val="16322559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υποσέλιδου 1">
            <a:extLst>
              <a:ext uri="{FF2B5EF4-FFF2-40B4-BE49-F238E27FC236}">
                <a16:creationId xmlns:a16="http://schemas.microsoft.com/office/drawing/2014/main" xmlns="" id="{AC416AF3-F78B-4AC3-957B-AFD1A11E888B}"/>
              </a:ext>
            </a:extLst>
          </p:cNvPr>
          <p:cNvSpPr>
            <a:spLocks noGrp="1"/>
          </p:cNvSpPr>
          <p:nvPr>
            <p:ph type="ftr" sz="quarter" idx="11"/>
          </p:nvPr>
        </p:nvSpPr>
        <p:spPr/>
        <p:txBody>
          <a:bodyPr/>
          <a:lstStyle/>
          <a:p>
            <a:r>
              <a:rPr lang="en-US" dirty="0" smtClean="0"/>
              <a:t>Energy Storage-Hydrogen</a:t>
            </a:r>
            <a:endParaRPr lang="el-GR" dirty="0"/>
          </a:p>
        </p:txBody>
      </p:sp>
      <p:sp>
        <p:nvSpPr>
          <p:cNvPr id="3" name="Θέση αριθμού διαφάνειας 2">
            <a:extLst>
              <a:ext uri="{FF2B5EF4-FFF2-40B4-BE49-F238E27FC236}">
                <a16:creationId xmlns:a16="http://schemas.microsoft.com/office/drawing/2014/main" xmlns="" id="{52F3E909-73D8-45D1-B3FF-AB20E4250EE3}"/>
              </a:ext>
            </a:extLst>
          </p:cNvPr>
          <p:cNvSpPr>
            <a:spLocks noGrp="1"/>
          </p:cNvSpPr>
          <p:nvPr>
            <p:ph type="sldNum" sz="quarter" idx="12"/>
          </p:nvPr>
        </p:nvSpPr>
        <p:spPr/>
        <p:txBody>
          <a:bodyPr/>
          <a:lstStyle/>
          <a:p>
            <a:fld id="{9F2BF7AB-D503-4F51-93A5-5886964FE6D7}" type="slidenum">
              <a:rPr lang="el-GR" smtClean="0"/>
              <a:t>21</a:t>
            </a:fld>
            <a:endParaRPr lang="el-GR"/>
          </a:p>
        </p:txBody>
      </p:sp>
      <p:pic>
        <p:nvPicPr>
          <p:cNvPr id="4" name="Εικόνα 3">
            <a:extLst>
              <a:ext uri="{FF2B5EF4-FFF2-40B4-BE49-F238E27FC236}">
                <a16:creationId xmlns:a16="http://schemas.microsoft.com/office/drawing/2014/main" xmlns="" id="{353E5893-D268-424F-B8C0-7C880647E6B4}"/>
              </a:ext>
            </a:extLst>
          </p:cNvPr>
          <p:cNvPicPr>
            <a:picLocks noChangeAspect="1"/>
          </p:cNvPicPr>
          <p:nvPr/>
        </p:nvPicPr>
        <p:blipFill>
          <a:blip r:embed="rId2"/>
          <a:stretch>
            <a:fillRect/>
          </a:stretch>
        </p:blipFill>
        <p:spPr>
          <a:xfrm>
            <a:off x="1281112" y="1524000"/>
            <a:ext cx="10882334" cy="4510087"/>
          </a:xfrm>
          <a:prstGeom prst="rect">
            <a:avLst/>
          </a:prstGeom>
        </p:spPr>
      </p:pic>
      <p:sp>
        <p:nvSpPr>
          <p:cNvPr id="5" name="Rectangle 2"/>
          <p:cNvSpPr txBox="1">
            <a:spLocks noChangeArrowheads="1"/>
          </p:cNvSpPr>
          <p:nvPr/>
        </p:nvSpPr>
        <p:spPr>
          <a:xfrm>
            <a:off x="0" y="0"/>
            <a:ext cx="12192000" cy="838200"/>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ea typeface="+mn-ea"/>
                <a:cs typeface="Arial" pitchFamily="34" charset="0"/>
              </a:rPr>
              <a:t>Hydrogen</a:t>
            </a:r>
            <a:r>
              <a:rPr lang="el-GR" sz="4000" b="1" dirty="0" smtClean="0">
                <a:ea typeface="+mn-ea"/>
                <a:cs typeface="Arial" pitchFamily="34" charset="0"/>
              </a:rPr>
              <a:t> </a:t>
            </a:r>
            <a:r>
              <a:rPr lang="en-US" sz="4000" b="1" dirty="0" smtClean="0">
                <a:ea typeface="+mn-ea"/>
                <a:cs typeface="Arial" pitchFamily="34" charset="0"/>
              </a:rPr>
              <a:t>Storage</a:t>
            </a:r>
            <a:endParaRPr lang="en-US" sz="4000" b="1" dirty="0">
              <a:ea typeface="+mn-ea"/>
              <a:cs typeface="Arial" pitchFamily="34" charset="0"/>
            </a:endParaRPr>
          </a:p>
        </p:txBody>
      </p:sp>
    </p:spTree>
    <p:extLst>
      <p:ext uri="{BB962C8B-B14F-4D97-AF65-F5344CB8AC3E}">
        <p14:creationId xmlns:p14="http://schemas.microsoft.com/office/powerpoint/2010/main" val="20986790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7F525A90-C259-4B32-AB76-4432966AF80C}"/>
              </a:ext>
            </a:extLst>
          </p:cNvPr>
          <p:cNvSpPr txBox="1">
            <a:spLocks/>
          </p:cNvSpPr>
          <p:nvPr/>
        </p:nvSpPr>
        <p:spPr>
          <a:xfrm>
            <a:off x="2588220" y="1180529"/>
            <a:ext cx="6602881" cy="4892723"/>
          </a:xfrm>
          <a:prstGeom prst="rect">
            <a:avLst/>
          </a:prstGeom>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rgbClr val="67C9EA"/>
                </a:solidFill>
                <a:latin typeface="Arial" panose="020B0604020202020204" pitchFamily="34" charset="0"/>
                <a:ea typeface="Verdana" panose="020B0604030504040204" pitchFamily="34" charset="0"/>
                <a:cs typeface="Arial" panose="020B0604020202020204" pitchFamily="34" charset="0"/>
              </a:defRPr>
            </a:lvl1pPr>
          </a:lstStyle>
          <a:p>
            <a:r>
              <a:rPr lang="en-GB" dirty="0" smtClean="0">
                <a:solidFill>
                  <a:srgbClr val="E0890A"/>
                </a:solidFill>
                <a:latin typeface="Calibri" pitchFamily="34" charset="0"/>
              </a:rPr>
              <a:t>FUEL CELL characteristics</a:t>
            </a:r>
            <a:endParaRPr lang="en-GB" dirty="0">
              <a:solidFill>
                <a:srgbClr val="E0890A"/>
              </a:solidFill>
              <a:latin typeface="Calibri" pitchFamily="34" charset="0"/>
            </a:endParaRPr>
          </a:p>
        </p:txBody>
      </p:sp>
      <p:pic>
        <p:nvPicPr>
          <p:cNvPr id="7"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4225908" y="881367"/>
            <a:ext cx="3327503" cy="1499450"/>
          </a:xfrm>
          <a:prstGeom prst="rect">
            <a:avLst/>
          </a:prstGeom>
          <a:noFill/>
        </p:spPr>
      </p:pic>
      <p:pic>
        <p:nvPicPr>
          <p:cNvPr id="8"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8422797" y="1120985"/>
            <a:ext cx="3540154" cy="1259832"/>
          </a:xfrm>
          <a:prstGeom prst="rect">
            <a:avLst/>
          </a:prstGeom>
          <a:noFill/>
        </p:spPr>
      </p:pic>
      <p:pic>
        <p:nvPicPr>
          <p:cNvPr id="9" name="Picture 7" descr="ITC_GOBIERNOENGRIS"/>
          <p:cNvPicPr>
            <a:picLocks noChangeAspect="1" noChangeArrowheads="1"/>
          </p:cNvPicPr>
          <p:nvPr/>
        </p:nvPicPr>
        <p:blipFill>
          <a:blip r:embed="rId4" cstate="print"/>
          <a:srcRect/>
          <a:stretch>
            <a:fillRect/>
          </a:stretch>
        </p:blipFill>
        <p:spPr bwMode="auto">
          <a:xfrm>
            <a:off x="4674694" y="5475166"/>
            <a:ext cx="4516407" cy="1196171"/>
          </a:xfrm>
          <a:prstGeom prst="rect">
            <a:avLst/>
          </a:prstGeom>
          <a:noFill/>
          <a:ln w="9525">
            <a:noFill/>
            <a:miter lim="800000"/>
            <a:headEnd/>
            <a:tailEnd/>
          </a:ln>
        </p:spPr>
      </p:pic>
    </p:spTree>
    <p:extLst>
      <p:ext uri="{BB962C8B-B14F-4D97-AF65-F5344CB8AC3E}">
        <p14:creationId xmlns:p14="http://schemas.microsoft.com/office/powerpoint/2010/main" val="35823594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70450"/>
          </a:xfrm>
        </p:spPr>
        <p:txBody>
          <a:bodyPr>
            <a:normAutofit/>
          </a:bodyPr>
          <a:lstStyle/>
          <a:p>
            <a:pPr algn="ctr"/>
            <a:r>
              <a:rPr lang="en-US" sz="4000" b="1" dirty="0">
                <a:solidFill>
                  <a:srgbClr val="002060"/>
                </a:solidFill>
                <a:effectLst>
                  <a:outerShdw blurRad="38100" dist="38100" dir="2700000" algn="tl">
                    <a:srgbClr val="000000"/>
                  </a:outerShdw>
                </a:effectLst>
                <a:latin typeface="Microsoft Sans Serif" pitchFamily="34" charset="0"/>
              </a:rPr>
              <a:t>Fuel Cells </a:t>
            </a:r>
            <a:endParaRPr lang="el-GR" sz="4800" dirty="0">
              <a:ln w="9525">
                <a:solidFill>
                  <a:schemeClr val="bg1"/>
                </a:solidFill>
                <a:prstDash val="solid"/>
              </a:ln>
            </a:endParaRPr>
          </a:p>
        </p:txBody>
      </p:sp>
      <p:sp>
        <p:nvSpPr>
          <p:cNvPr id="3" name="Content Placeholder 2"/>
          <p:cNvSpPr>
            <a:spLocks noGrp="1"/>
          </p:cNvSpPr>
          <p:nvPr>
            <p:ph sz="half" idx="1"/>
          </p:nvPr>
        </p:nvSpPr>
        <p:spPr>
          <a:xfrm>
            <a:off x="213360" y="1185967"/>
            <a:ext cx="9326880" cy="4635713"/>
          </a:xfrm>
        </p:spPr>
        <p:txBody>
          <a:bodyPr>
            <a:noAutofit/>
          </a:bodyPr>
          <a:lstStyle/>
          <a:p>
            <a:r>
              <a:rPr lang="en-US" dirty="0" smtClean="0"/>
              <a:t>A fuel cell is an electrochemical device consuming hydrogen and oxygen generating electricity, heat and water</a:t>
            </a:r>
          </a:p>
          <a:p>
            <a:r>
              <a:rPr lang="en-US" dirty="0" smtClean="0"/>
              <a:t>Fuel cells have two electrodes (one anode and Cathode) separated by an electrolyte</a:t>
            </a:r>
          </a:p>
          <a:p>
            <a:r>
              <a:rPr lang="en-US" dirty="0" smtClean="0"/>
              <a:t>The electrolyte is usually by a polymer or other type of material allowing ion passing but not the one of electrons</a:t>
            </a:r>
          </a:p>
          <a:p>
            <a:r>
              <a:rPr lang="en-US" dirty="0" smtClean="0"/>
              <a:t> A variety of fuels that contain hydrogen can be used and the electrons of hydrogen flow to an external circuit to provide electricity</a:t>
            </a:r>
          </a:p>
          <a:p>
            <a:r>
              <a:rPr lang="en-US" dirty="0" smtClean="0"/>
              <a:t>Positive ions of Hydrogen can surpass the electrolyte and reach the cathode where they are connected with oxygen having as a by –product water.</a:t>
            </a:r>
            <a:endParaRPr lang="el-GR" dirty="0" smtClean="0"/>
          </a:p>
        </p:txBody>
      </p:sp>
      <p:pic>
        <p:nvPicPr>
          <p:cNvPr id="6" name="Content Placeholder 4"/>
          <p:cNvPicPr>
            <a:picLocks noGrp="1" noChangeAspect="1"/>
          </p:cNvPicPr>
          <p:nvPr>
            <p:ph sz="half" idx="2"/>
          </p:nvPr>
        </p:nvPicPr>
        <p:blipFill>
          <a:blip r:embed="rId2"/>
          <a:stretch>
            <a:fillRect/>
          </a:stretch>
        </p:blipFill>
        <p:spPr>
          <a:xfrm>
            <a:off x="9281160" y="1502751"/>
            <a:ext cx="2910840" cy="4913290"/>
          </a:xfrm>
          <a:prstGeom prst="rect">
            <a:avLst/>
          </a:prstGeom>
        </p:spPr>
      </p:pic>
      <p:sp>
        <p:nvSpPr>
          <p:cNvPr id="5" name="Θέση υποσέλιδου 1">
            <a:extLst>
              <a:ext uri="{FF2B5EF4-FFF2-40B4-BE49-F238E27FC236}">
                <a16:creationId xmlns:a16="http://schemas.microsoft.com/office/drawing/2014/main" xmlns="" id="{AC416AF3-F78B-4AC3-957B-AFD1A11E888B}"/>
              </a:ext>
            </a:extLst>
          </p:cNvPr>
          <p:cNvSpPr>
            <a:spLocks noGrp="1"/>
          </p:cNvSpPr>
          <p:nvPr>
            <p:ph type="ftr" sz="quarter" idx="11"/>
          </p:nvPr>
        </p:nvSpPr>
        <p:spPr>
          <a:xfrm>
            <a:off x="4038600" y="6356350"/>
            <a:ext cx="4114800" cy="365125"/>
          </a:xfrm>
        </p:spPr>
        <p:txBody>
          <a:bodyPr/>
          <a:lstStyle/>
          <a:p>
            <a:r>
              <a:rPr lang="en-US" dirty="0" smtClean="0"/>
              <a:t>Energy Storage-Hydrogen</a:t>
            </a:r>
            <a:endParaRPr lang="el-GR" dirty="0"/>
          </a:p>
        </p:txBody>
      </p:sp>
    </p:spTree>
    <p:extLst>
      <p:ext uri="{BB962C8B-B14F-4D97-AF65-F5344CB8AC3E}">
        <p14:creationId xmlns:p14="http://schemas.microsoft.com/office/powerpoint/2010/main" val="405402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8946"/>
          </a:xfrm>
        </p:spPr>
        <p:txBody>
          <a:bodyPr>
            <a:normAutofit/>
          </a:bodyPr>
          <a:lstStyle/>
          <a:p>
            <a:r>
              <a:rPr lang="en-US" b="1" dirty="0">
                <a:ea typeface="+mn-ea"/>
                <a:cs typeface="Arial" pitchFamily="34" charset="0"/>
              </a:rPr>
              <a:t>Fuel cells with hydrogen</a:t>
            </a:r>
            <a:endParaRPr lang="el-GR" b="1" dirty="0">
              <a:ea typeface="+mn-ea"/>
              <a:cs typeface="Arial" pitchFamily="34" charset="0"/>
            </a:endParaRPr>
          </a:p>
        </p:txBody>
      </p:sp>
      <p:sp>
        <p:nvSpPr>
          <p:cNvPr id="3" name="Content Placeholder 2"/>
          <p:cNvSpPr>
            <a:spLocks noGrp="1"/>
          </p:cNvSpPr>
          <p:nvPr>
            <p:ph idx="1"/>
          </p:nvPr>
        </p:nvSpPr>
        <p:spPr>
          <a:xfrm>
            <a:off x="141668" y="1173480"/>
            <a:ext cx="12050332" cy="4749728"/>
          </a:xfrm>
        </p:spPr>
        <p:txBody>
          <a:bodyPr>
            <a:normAutofit/>
          </a:bodyPr>
          <a:lstStyle/>
          <a:p>
            <a:r>
              <a:rPr lang="en-US" sz="2400" b="1" u="sng" dirty="0">
                <a:solidFill>
                  <a:srgbClr val="00B050"/>
                </a:solidFill>
              </a:rPr>
              <a:t>They have</a:t>
            </a:r>
            <a:r>
              <a:rPr lang="el-GR" sz="2400" b="1" u="sng" dirty="0">
                <a:solidFill>
                  <a:srgbClr val="00B050"/>
                </a:solidFill>
              </a:rPr>
              <a:t>: </a:t>
            </a:r>
          </a:p>
          <a:p>
            <a:pPr marL="457200" indent="-457200">
              <a:buFont typeface="+mj-lt"/>
              <a:buAutoNum type="arabicPeriod"/>
            </a:pPr>
            <a:r>
              <a:rPr lang="en-US" sz="2400" dirty="0"/>
              <a:t>High efficiency (60%) and reliability.</a:t>
            </a:r>
            <a:endParaRPr lang="el-GR" sz="2400" dirty="0"/>
          </a:p>
          <a:p>
            <a:pPr marL="457200" indent="-457200">
              <a:buFont typeface="+mj-lt"/>
              <a:buAutoNum type="arabicPeriod"/>
            </a:pPr>
            <a:r>
              <a:rPr lang="en-US" sz="2400" dirty="0"/>
              <a:t>Molecular structure that makes them suitable for a variety of applications</a:t>
            </a:r>
            <a:r>
              <a:rPr lang="el-GR" sz="2400" dirty="0"/>
              <a:t>. </a:t>
            </a:r>
          </a:p>
          <a:p>
            <a:pPr marL="457200" indent="-457200">
              <a:buFont typeface="+mj-lt"/>
              <a:buAutoNum type="arabicPeriod"/>
            </a:pPr>
            <a:r>
              <a:rPr lang="en-US" sz="2400" dirty="0"/>
              <a:t>Few or no atmospheric or acoustic emissions</a:t>
            </a:r>
            <a:r>
              <a:rPr lang="el-GR" sz="2400" dirty="0"/>
              <a:t>.</a:t>
            </a:r>
          </a:p>
          <a:p>
            <a:pPr marL="457200" indent="-457200">
              <a:buFont typeface="+mj-lt"/>
              <a:buAutoNum type="arabicPeriod"/>
            </a:pPr>
            <a:r>
              <a:rPr lang="en-US" sz="2400" dirty="0"/>
              <a:t>They emit only water vapor as exhaust gases</a:t>
            </a:r>
            <a:r>
              <a:rPr lang="el-GR" sz="2400" dirty="0"/>
              <a:t>.</a:t>
            </a:r>
          </a:p>
          <a:p>
            <a:pPr marL="457200" indent="-457200">
              <a:buFont typeface="+mj-lt"/>
              <a:buAutoNum type="arabicPeriod"/>
            </a:pPr>
            <a:r>
              <a:rPr lang="en-US" sz="2400" dirty="0"/>
              <a:t>They can be powered by hydrogen from any hydrocarbon fuel, from natural gas to methanol and even gasoline</a:t>
            </a:r>
            <a:r>
              <a:rPr lang="el-GR" sz="2400" dirty="0"/>
              <a:t>. </a:t>
            </a:r>
          </a:p>
        </p:txBody>
      </p:sp>
      <p:sp>
        <p:nvSpPr>
          <p:cNvPr id="4" name="Θέση υποσέλιδου 1">
            <a:extLst>
              <a:ext uri="{FF2B5EF4-FFF2-40B4-BE49-F238E27FC236}">
                <a16:creationId xmlns:a16="http://schemas.microsoft.com/office/drawing/2014/main" xmlns="" id="{AC416AF3-F78B-4AC3-957B-AFD1A11E888B}"/>
              </a:ext>
            </a:extLst>
          </p:cNvPr>
          <p:cNvSpPr>
            <a:spLocks noGrp="1"/>
          </p:cNvSpPr>
          <p:nvPr>
            <p:ph type="ftr" sz="quarter" idx="11"/>
          </p:nvPr>
        </p:nvSpPr>
        <p:spPr>
          <a:xfrm>
            <a:off x="4038600" y="6356350"/>
            <a:ext cx="4114800" cy="365125"/>
          </a:xfrm>
        </p:spPr>
        <p:txBody>
          <a:bodyPr/>
          <a:lstStyle/>
          <a:p>
            <a:r>
              <a:rPr lang="en-US" dirty="0" smtClean="0"/>
              <a:t>Energy Storage-Hydrogen</a:t>
            </a:r>
            <a:endParaRPr lang="el-GR" dirty="0"/>
          </a:p>
        </p:txBody>
      </p:sp>
    </p:spTree>
    <p:extLst>
      <p:ext uri="{BB962C8B-B14F-4D97-AF65-F5344CB8AC3E}">
        <p14:creationId xmlns:p14="http://schemas.microsoft.com/office/powerpoint/2010/main" val="26805184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4294967295"/>
          </p:nvPr>
        </p:nvSpPr>
        <p:spPr>
          <a:xfrm>
            <a:off x="6634480" y="6492875"/>
            <a:ext cx="2844800" cy="365125"/>
          </a:xfrm>
          <a:prstGeom prst="rect">
            <a:avLst/>
          </a:prstGeom>
        </p:spPr>
        <p:txBody>
          <a:bodyPr/>
          <a:lstStyle/>
          <a:p>
            <a:r>
              <a:rPr lang="en-US" sz="1400" dirty="0" smtClean="0"/>
              <a:t>Energy-Storage Hydrogen</a:t>
            </a:r>
            <a:endParaRPr lang="el-GR" sz="1400" dirty="0"/>
          </a:p>
        </p:txBody>
      </p:sp>
      <p:sp>
        <p:nvSpPr>
          <p:cNvPr id="6" name="Slide Number Placeholder 4"/>
          <p:cNvSpPr>
            <a:spLocks noGrp="1"/>
          </p:cNvSpPr>
          <p:nvPr>
            <p:ph type="sldNum" sz="quarter" idx="11"/>
          </p:nvPr>
        </p:nvSpPr>
        <p:spPr/>
        <p:txBody>
          <a:bodyPr/>
          <a:lstStyle/>
          <a:p>
            <a:fld id="{F3DEA728-575C-4770-9F86-CC5FB1D2A027}" type="slidenum">
              <a:rPr lang="el-GR"/>
              <a:pPr/>
              <a:t>25</a:t>
            </a:fld>
            <a:endParaRPr lang="el-GR"/>
          </a:p>
        </p:txBody>
      </p:sp>
      <p:sp>
        <p:nvSpPr>
          <p:cNvPr id="398338" name="Rectangle 2"/>
          <p:cNvSpPr>
            <a:spLocks noGrp="1" noChangeArrowheads="1"/>
          </p:cNvSpPr>
          <p:nvPr>
            <p:ph type="title"/>
          </p:nvPr>
        </p:nvSpPr>
        <p:spPr>
          <a:xfrm>
            <a:off x="1219200" y="9334"/>
            <a:ext cx="10972800" cy="590931"/>
          </a:xfrm>
          <a:noFill/>
        </p:spPr>
        <p:txBody>
          <a:bodyPr>
            <a:spAutoFit/>
          </a:bodyPr>
          <a:lstStyle/>
          <a:p>
            <a:r>
              <a:rPr lang="en-US" sz="3600" b="1" dirty="0">
                <a:solidFill>
                  <a:srgbClr val="002060"/>
                </a:solidFill>
                <a:effectLst>
                  <a:outerShdw blurRad="38100" dist="38100" dir="2700000" algn="tl">
                    <a:srgbClr val="000000"/>
                  </a:outerShdw>
                </a:effectLst>
                <a:latin typeface="Microsoft Sans Serif" pitchFamily="34" charset="0"/>
              </a:rPr>
              <a:t>Fuel </a:t>
            </a:r>
            <a:r>
              <a:rPr lang="en-US" sz="3600" b="1" dirty="0" smtClean="0">
                <a:solidFill>
                  <a:srgbClr val="002060"/>
                </a:solidFill>
                <a:effectLst>
                  <a:outerShdw blurRad="38100" dist="38100" dir="2700000" algn="tl">
                    <a:srgbClr val="000000"/>
                  </a:outerShdw>
                </a:effectLst>
                <a:latin typeface="Microsoft Sans Serif" pitchFamily="34" charset="0"/>
              </a:rPr>
              <a:t>Cells types</a:t>
            </a:r>
            <a:endParaRPr lang="en-GB" sz="3200" b="1" dirty="0">
              <a:solidFill>
                <a:srgbClr val="002060"/>
              </a:solidFill>
              <a:effectLst>
                <a:outerShdw blurRad="38100" dist="38100" dir="2700000" algn="tl">
                  <a:srgbClr val="000000"/>
                </a:outerShdw>
              </a:effectLst>
              <a:latin typeface="Microsoft Sans Serif" pitchFamily="34" charset="0"/>
            </a:endParaRPr>
          </a:p>
        </p:txBody>
      </p:sp>
      <p:sp>
        <p:nvSpPr>
          <p:cNvPr id="398339" name="Rectangle 3"/>
          <p:cNvSpPr>
            <a:spLocks noGrp="1" noChangeArrowheads="1"/>
          </p:cNvSpPr>
          <p:nvPr>
            <p:ph type="body" idx="1"/>
          </p:nvPr>
        </p:nvSpPr>
        <p:spPr>
          <a:xfrm>
            <a:off x="355600" y="762000"/>
            <a:ext cx="11480800" cy="5334000"/>
          </a:xfrm>
        </p:spPr>
        <p:txBody>
          <a:bodyPr/>
          <a:lstStyle/>
          <a:p>
            <a:r>
              <a:rPr lang="en-US" dirty="0"/>
              <a:t>Use Hydrogen</a:t>
            </a:r>
            <a:r>
              <a:rPr lang="el-GR" dirty="0"/>
              <a:t>: </a:t>
            </a:r>
            <a:r>
              <a:rPr lang="en-US" sz="2800" dirty="0"/>
              <a:t>Convert Hydrogen and Oxygen to electricity and water</a:t>
            </a:r>
            <a:endParaRPr lang="el-GR" sz="2800" dirty="0"/>
          </a:p>
          <a:p>
            <a:r>
              <a:rPr lang="el-GR" sz="2400" dirty="0"/>
              <a:t>Alkaline Fuel Cells (AFCs)</a:t>
            </a:r>
            <a:endParaRPr lang="en-US" sz="2400" dirty="0"/>
          </a:p>
          <a:p>
            <a:r>
              <a:rPr lang="el-GR" sz="2400" dirty="0"/>
              <a:t>Phosphoric Acid Fuel Cells (PAFCs)</a:t>
            </a:r>
            <a:endParaRPr lang="en-US" sz="2400" dirty="0"/>
          </a:p>
          <a:p>
            <a:r>
              <a:rPr lang="el-GR" sz="2400" dirty="0"/>
              <a:t>Polymer Electrolyte Membrane Fuel Cells (PEMFCs)</a:t>
            </a:r>
            <a:endParaRPr lang="en-US" sz="2400" dirty="0"/>
          </a:p>
          <a:p>
            <a:r>
              <a:rPr lang="el-GR" sz="2400" dirty="0"/>
              <a:t>Molten Carbonate Fuel Cells (MCFCs)</a:t>
            </a:r>
          </a:p>
          <a:p>
            <a:r>
              <a:rPr lang="el-GR" sz="2400" dirty="0"/>
              <a:t> Solid Oxide Fuel Cells (SOFCs) </a:t>
            </a:r>
            <a:endParaRPr lang="el-GR" dirty="0"/>
          </a:p>
        </p:txBody>
      </p:sp>
      <p:pic>
        <p:nvPicPr>
          <p:cNvPr id="39834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880" y="3764280"/>
            <a:ext cx="8331200" cy="233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86154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8339">
                                            <p:txEl>
                                              <p:pRg st="0" end="0"/>
                                            </p:txEl>
                                          </p:spTgt>
                                        </p:tgtEl>
                                        <p:attrNameLst>
                                          <p:attrName>style.visibility</p:attrName>
                                        </p:attrNameLst>
                                      </p:cBhvr>
                                      <p:to>
                                        <p:strVal val="visible"/>
                                      </p:to>
                                    </p:set>
                                    <p:animEffect transition="in" filter="dissolve">
                                      <p:cBhvr>
                                        <p:cTn id="7" dur="500"/>
                                        <p:tgtEl>
                                          <p:spTgt spid="398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8339">
                                            <p:txEl>
                                              <p:pRg st="1" end="1"/>
                                            </p:txEl>
                                          </p:spTgt>
                                        </p:tgtEl>
                                        <p:attrNameLst>
                                          <p:attrName>style.visibility</p:attrName>
                                        </p:attrNameLst>
                                      </p:cBhvr>
                                      <p:to>
                                        <p:strVal val="visible"/>
                                      </p:to>
                                    </p:set>
                                    <p:animEffect transition="in" filter="dissolve">
                                      <p:cBhvr>
                                        <p:cTn id="12" dur="500"/>
                                        <p:tgtEl>
                                          <p:spTgt spid="3983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98339">
                                            <p:txEl>
                                              <p:pRg st="2" end="2"/>
                                            </p:txEl>
                                          </p:spTgt>
                                        </p:tgtEl>
                                        <p:attrNameLst>
                                          <p:attrName>style.visibility</p:attrName>
                                        </p:attrNameLst>
                                      </p:cBhvr>
                                      <p:to>
                                        <p:strVal val="visible"/>
                                      </p:to>
                                    </p:set>
                                    <p:animEffect transition="in" filter="dissolve">
                                      <p:cBhvr>
                                        <p:cTn id="17" dur="500"/>
                                        <p:tgtEl>
                                          <p:spTgt spid="39833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98339">
                                            <p:txEl>
                                              <p:pRg st="3" end="3"/>
                                            </p:txEl>
                                          </p:spTgt>
                                        </p:tgtEl>
                                        <p:attrNameLst>
                                          <p:attrName>style.visibility</p:attrName>
                                        </p:attrNameLst>
                                      </p:cBhvr>
                                      <p:to>
                                        <p:strVal val="visible"/>
                                      </p:to>
                                    </p:set>
                                    <p:animEffect transition="in" filter="dissolve">
                                      <p:cBhvr>
                                        <p:cTn id="22" dur="500"/>
                                        <p:tgtEl>
                                          <p:spTgt spid="39833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98339">
                                            <p:txEl>
                                              <p:pRg st="4" end="4"/>
                                            </p:txEl>
                                          </p:spTgt>
                                        </p:tgtEl>
                                        <p:attrNameLst>
                                          <p:attrName>style.visibility</p:attrName>
                                        </p:attrNameLst>
                                      </p:cBhvr>
                                      <p:to>
                                        <p:strVal val="visible"/>
                                      </p:to>
                                    </p:set>
                                    <p:animEffect transition="in" filter="dissolve">
                                      <p:cBhvr>
                                        <p:cTn id="27" dur="500"/>
                                        <p:tgtEl>
                                          <p:spTgt spid="39833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98339">
                                            <p:txEl>
                                              <p:pRg st="5" end="5"/>
                                            </p:txEl>
                                          </p:spTgt>
                                        </p:tgtEl>
                                        <p:attrNameLst>
                                          <p:attrName>style.visibility</p:attrName>
                                        </p:attrNameLst>
                                      </p:cBhvr>
                                      <p:to>
                                        <p:strVal val="visible"/>
                                      </p:to>
                                    </p:set>
                                    <p:animEffect transition="in" filter="dissolve">
                                      <p:cBhvr>
                                        <p:cTn id="32" dur="500"/>
                                        <p:tgtEl>
                                          <p:spTgt spid="3983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39"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3"/>
          <p:cNvSpPr>
            <a:spLocks noGrp="1"/>
          </p:cNvSpPr>
          <p:nvPr>
            <p:ph type="ftr" sz="quarter" idx="4294967295"/>
          </p:nvPr>
        </p:nvSpPr>
        <p:spPr>
          <a:xfrm>
            <a:off x="6675120" y="6371597"/>
            <a:ext cx="2844800" cy="365125"/>
          </a:xfrm>
          <a:prstGeom prst="rect">
            <a:avLst/>
          </a:prstGeom>
        </p:spPr>
        <p:txBody>
          <a:bodyPr/>
          <a:lstStyle/>
          <a:p>
            <a:r>
              <a:rPr lang="en-US" dirty="0" smtClean="0"/>
              <a:t>Energy-Storage Hydrogen</a:t>
            </a:r>
            <a:endParaRPr lang="el-GR" dirty="0"/>
          </a:p>
        </p:txBody>
      </p:sp>
      <p:sp>
        <p:nvSpPr>
          <p:cNvPr id="7" name="Slide Number Placeholder 4"/>
          <p:cNvSpPr>
            <a:spLocks noGrp="1"/>
          </p:cNvSpPr>
          <p:nvPr>
            <p:ph type="sldNum" sz="quarter" idx="11"/>
          </p:nvPr>
        </p:nvSpPr>
        <p:spPr/>
        <p:txBody>
          <a:bodyPr/>
          <a:lstStyle/>
          <a:p>
            <a:fld id="{DFF64E02-C4FA-4CCF-9C61-42FB5E8DF6FD}" type="slidenum">
              <a:rPr lang="el-GR"/>
              <a:pPr/>
              <a:t>26</a:t>
            </a:fld>
            <a:endParaRPr lang="el-GR"/>
          </a:p>
        </p:txBody>
      </p:sp>
      <p:sp>
        <p:nvSpPr>
          <p:cNvPr id="397314" name="Rectangle 2"/>
          <p:cNvSpPr>
            <a:spLocks noGrp="1" noChangeArrowheads="1"/>
          </p:cNvSpPr>
          <p:nvPr>
            <p:ph type="title"/>
          </p:nvPr>
        </p:nvSpPr>
        <p:spPr>
          <a:xfrm>
            <a:off x="1219200" y="77597"/>
            <a:ext cx="10972800" cy="590931"/>
          </a:xfrm>
          <a:noFill/>
        </p:spPr>
        <p:txBody>
          <a:bodyPr>
            <a:spAutoFit/>
          </a:bodyPr>
          <a:lstStyle/>
          <a:p>
            <a:r>
              <a:rPr lang="en-US" sz="3600" b="1" dirty="0">
                <a:solidFill>
                  <a:srgbClr val="002060"/>
                </a:solidFill>
                <a:effectLst>
                  <a:outerShdw blurRad="38100" dist="38100" dir="2700000" algn="tl">
                    <a:srgbClr val="000000"/>
                  </a:outerShdw>
                </a:effectLst>
                <a:latin typeface="Microsoft Sans Serif" pitchFamily="34" charset="0"/>
              </a:rPr>
              <a:t>Fuel Cells</a:t>
            </a:r>
            <a:endParaRPr lang="en-GB" sz="3200" b="1" dirty="0">
              <a:solidFill>
                <a:srgbClr val="002060"/>
              </a:solidFill>
              <a:effectLst>
                <a:outerShdw blurRad="38100" dist="38100" dir="2700000" algn="tl">
                  <a:srgbClr val="000000"/>
                </a:outerShdw>
              </a:effectLst>
              <a:latin typeface="Microsoft Sans Serif" pitchFamily="34" charset="0"/>
            </a:endParaRPr>
          </a:p>
        </p:txBody>
      </p:sp>
      <p:sp>
        <p:nvSpPr>
          <p:cNvPr id="397315" name="Rectangle 3"/>
          <p:cNvSpPr>
            <a:spLocks noGrp="1" noChangeArrowheads="1"/>
          </p:cNvSpPr>
          <p:nvPr>
            <p:ph type="body" idx="1"/>
          </p:nvPr>
        </p:nvSpPr>
        <p:spPr>
          <a:xfrm>
            <a:off x="355600" y="762000"/>
            <a:ext cx="11480800" cy="5334000"/>
          </a:xfrm>
        </p:spPr>
        <p:txBody>
          <a:bodyPr/>
          <a:lstStyle/>
          <a:p>
            <a:pPr>
              <a:lnSpc>
                <a:spcPct val="90000"/>
              </a:lnSpc>
            </a:pPr>
            <a:r>
              <a:rPr lang="en-US" sz="2800" dirty="0"/>
              <a:t>If we use Biomass (under special chemical process) or excess electricity from RES in order to produce Hydrogen</a:t>
            </a:r>
            <a:r>
              <a:rPr lang="en-US" sz="2800" dirty="0" smtClean="0"/>
              <a:t>, then </a:t>
            </a:r>
            <a:r>
              <a:rPr lang="en-US" sz="2800" dirty="0"/>
              <a:t>we consider them as RES.</a:t>
            </a:r>
          </a:p>
          <a:p>
            <a:pPr>
              <a:lnSpc>
                <a:spcPct val="90000"/>
              </a:lnSpc>
            </a:pPr>
            <a:r>
              <a:rPr lang="en-US" sz="2800" dirty="0"/>
              <a:t>No emissions for the fuel cell (only during the fuel production)</a:t>
            </a:r>
            <a:endParaRPr lang="el-GR" sz="2800" dirty="0"/>
          </a:p>
          <a:p>
            <a:pPr>
              <a:lnSpc>
                <a:spcPct val="90000"/>
              </a:lnSpc>
            </a:pPr>
            <a:r>
              <a:rPr lang="en-US" sz="2800" dirty="0"/>
              <a:t>High efficiency and DC units</a:t>
            </a:r>
            <a:endParaRPr lang="el-GR" sz="2800" dirty="0"/>
          </a:p>
          <a:p>
            <a:pPr>
              <a:lnSpc>
                <a:spcPct val="90000"/>
              </a:lnSpc>
            </a:pPr>
            <a:r>
              <a:rPr lang="en-US" sz="2800" dirty="0"/>
              <a:t>Can be used for co-generation (especially for hot water</a:t>
            </a:r>
            <a:r>
              <a:rPr lang="en-US" sz="2800" dirty="0" smtClean="0"/>
              <a:t>)</a:t>
            </a:r>
          </a:p>
          <a:p>
            <a:pPr>
              <a:lnSpc>
                <a:spcPct val="90000"/>
              </a:lnSpc>
            </a:pPr>
            <a:r>
              <a:rPr lang="en-US" dirty="0" smtClean="0"/>
              <a:t>Personal photos from RWE.</a:t>
            </a:r>
            <a:endParaRPr lang="el-GR" dirty="0"/>
          </a:p>
        </p:txBody>
      </p:sp>
      <p:pic>
        <p:nvPicPr>
          <p:cNvPr id="397317" name="Picture 5" descr="C:\TUC_TEI_Notes\Askisi_FuelCELL\EU-Deep 2005 0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 y="3810000"/>
            <a:ext cx="436880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3973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1" y="3932239"/>
            <a:ext cx="3848100" cy="213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3812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7315">
                                            <p:txEl>
                                              <p:pRg st="0" end="0"/>
                                            </p:txEl>
                                          </p:spTgt>
                                        </p:tgtEl>
                                        <p:attrNameLst>
                                          <p:attrName>style.visibility</p:attrName>
                                        </p:attrNameLst>
                                      </p:cBhvr>
                                      <p:to>
                                        <p:strVal val="visible"/>
                                      </p:to>
                                    </p:set>
                                    <p:animEffect transition="in" filter="dissolve">
                                      <p:cBhvr>
                                        <p:cTn id="7" dur="500"/>
                                        <p:tgtEl>
                                          <p:spTgt spid="397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7315">
                                            <p:txEl>
                                              <p:pRg st="1" end="1"/>
                                            </p:txEl>
                                          </p:spTgt>
                                        </p:tgtEl>
                                        <p:attrNameLst>
                                          <p:attrName>style.visibility</p:attrName>
                                        </p:attrNameLst>
                                      </p:cBhvr>
                                      <p:to>
                                        <p:strVal val="visible"/>
                                      </p:to>
                                    </p:set>
                                    <p:animEffect transition="in" filter="dissolve">
                                      <p:cBhvr>
                                        <p:cTn id="12" dur="500"/>
                                        <p:tgtEl>
                                          <p:spTgt spid="3973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97315">
                                            <p:txEl>
                                              <p:pRg st="2" end="2"/>
                                            </p:txEl>
                                          </p:spTgt>
                                        </p:tgtEl>
                                        <p:attrNameLst>
                                          <p:attrName>style.visibility</p:attrName>
                                        </p:attrNameLst>
                                      </p:cBhvr>
                                      <p:to>
                                        <p:strVal val="visible"/>
                                      </p:to>
                                    </p:set>
                                    <p:animEffect transition="in" filter="dissolve">
                                      <p:cBhvr>
                                        <p:cTn id="17" dur="500"/>
                                        <p:tgtEl>
                                          <p:spTgt spid="3973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97315">
                                            <p:txEl>
                                              <p:pRg st="3" end="3"/>
                                            </p:txEl>
                                          </p:spTgt>
                                        </p:tgtEl>
                                        <p:attrNameLst>
                                          <p:attrName>style.visibility</p:attrName>
                                        </p:attrNameLst>
                                      </p:cBhvr>
                                      <p:to>
                                        <p:strVal val="visible"/>
                                      </p:to>
                                    </p:set>
                                    <p:animEffect transition="in" filter="dissolve">
                                      <p:cBhvr>
                                        <p:cTn id="22" dur="500"/>
                                        <p:tgtEl>
                                          <p:spTgt spid="3973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97315">
                                            <p:txEl>
                                              <p:pRg st="4" end="4"/>
                                            </p:txEl>
                                          </p:spTgt>
                                        </p:tgtEl>
                                        <p:attrNameLst>
                                          <p:attrName>style.visibility</p:attrName>
                                        </p:attrNameLst>
                                      </p:cBhvr>
                                      <p:to>
                                        <p:strVal val="visible"/>
                                      </p:to>
                                    </p:set>
                                    <p:animEffect transition="in" filter="dissolve">
                                      <p:cBhvr>
                                        <p:cTn id="27" dur="500"/>
                                        <p:tgtEl>
                                          <p:spTgt spid="3973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15"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4294967295"/>
          </p:nvPr>
        </p:nvSpPr>
        <p:spPr>
          <a:xfrm>
            <a:off x="6553200" y="6218237"/>
            <a:ext cx="2844800" cy="365125"/>
          </a:xfrm>
          <a:prstGeom prst="rect">
            <a:avLst/>
          </a:prstGeom>
        </p:spPr>
        <p:txBody>
          <a:bodyPr/>
          <a:lstStyle/>
          <a:p>
            <a:r>
              <a:rPr lang="en-US" dirty="0" smtClean="0"/>
              <a:t>Energy-Storage Hydrogen</a:t>
            </a:r>
            <a:endParaRPr lang="el-GR" dirty="0"/>
          </a:p>
        </p:txBody>
      </p:sp>
      <p:sp>
        <p:nvSpPr>
          <p:cNvPr id="6" name="Slide Number Placeholder 4"/>
          <p:cNvSpPr>
            <a:spLocks noGrp="1"/>
          </p:cNvSpPr>
          <p:nvPr>
            <p:ph type="sldNum" sz="quarter" idx="11"/>
          </p:nvPr>
        </p:nvSpPr>
        <p:spPr/>
        <p:txBody>
          <a:bodyPr/>
          <a:lstStyle/>
          <a:p>
            <a:fld id="{F3DEA728-575C-4770-9F86-CC5FB1D2A027}" type="slidenum">
              <a:rPr lang="el-GR"/>
              <a:pPr/>
              <a:t>27</a:t>
            </a:fld>
            <a:endParaRPr lang="el-GR"/>
          </a:p>
        </p:txBody>
      </p:sp>
      <p:sp>
        <p:nvSpPr>
          <p:cNvPr id="398338" name="Rectangle 2"/>
          <p:cNvSpPr>
            <a:spLocks noGrp="1" noChangeArrowheads="1"/>
          </p:cNvSpPr>
          <p:nvPr>
            <p:ph type="title"/>
          </p:nvPr>
        </p:nvSpPr>
        <p:spPr>
          <a:xfrm>
            <a:off x="1219200" y="152054"/>
            <a:ext cx="10972800" cy="701731"/>
          </a:xfrm>
          <a:noFill/>
        </p:spPr>
        <p:txBody>
          <a:bodyPr>
            <a:spAutoFit/>
          </a:bodyPr>
          <a:lstStyle/>
          <a:p>
            <a:r>
              <a:rPr lang="en-US" b="1" dirty="0">
                <a:ea typeface="+mn-ea"/>
                <a:cs typeface="Arial" pitchFamily="34" charset="0"/>
              </a:rPr>
              <a:t>Summary of FC characteristics</a:t>
            </a:r>
            <a:endParaRPr lang="en-GB" b="1" dirty="0">
              <a:ea typeface="+mn-ea"/>
              <a:cs typeface="Arial" pitchFamily="34" charset="0"/>
            </a:endParaRPr>
          </a:p>
        </p:txBody>
      </p:sp>
      <p:sp>
        <p:nvSpPr>
          <p:cNvPr id="398339" name="Rectangle 3"/>
          <p:cNvSpPr>
            <a:spLocks noGrp="1" noChangeArrowheads="1"/>
          </p:cNvSpPr>
          <p:nvPr>
            <p:ph type="body" idx="1"/>
          </p:nvPr>
        </p:nvSpPr>
        <p:spPr>
          <a:xfrm>
            <a:off x="355600" y="762000"/>
            <a:ext cx="11480800" cy="5334000"/>
          </a:xfrm>
        </p:spPr>
        <p:txBody>
          <a:bodyPr/>
          <a:lstStyle/>
          <a:p>
            <a:endParaRPr lang="el-GR" dirty="0"/>
          </a:p>
        </p:txBody>
      </p:sp>
      <p:graphicFrame>
        <p:nvGraphicFramePr>
          <p:cNvPr id="2" name="Table 1"/>
          <p:cNvGraphicFramePr>
            <a:graphicFrameLocks noGrp="1"/>
          </p:cNvGraphicFramePr>
          <p:nvPr>
            <p:extLst>
              <p:ext uri="{D42A27DB-BD31-4B8C-83A1-F6EECF244321}">
                <p14:modId xmlns:p14="http://schemas.microsoft.com/office/powerpoint/2010/main" val="119662727"/>
              </p:ext>
            </p:extLst>
          </p:nvPr>
        </p:nvGraphicFramePr>
        <p:xfrm>
          <a:off x="152400" y="917786"/>
          <a:ext cx="11917679" cy="5918835"/>
        </p:xfrm>
        <a:graphic>
          <a:graphicData uri="http://schemas.openxmlformats.org/drawingml/2006/table">
            <a:tbl>
              <a:tblPr firstRow="1" bandRow="1">
                <a:tableStyleId>{5C22544A-7EE6-4342-B048-85BDC9FD1C3A}</a:tableStyleId>
              </a:tblPr>
              <a:tblGrid>
                <a:gridCol w="1806236"/>
                <a:gridCol w="3093597"/>
                <a:gridCol w="1957825"/>
                <a:gridCol w="1803996"/>
                <a:gridCol w="3256025"/>
              </a:tblGrid>
              <a:tr h="927581">
                <a:tc>
                  <a:txBody>
                    <a:bodyPr/>
                    <a:lstStyle/>
                    <a:p>
                      <a:pPr algn="ctr" fontAlgn="b"/>
                      <a:r>
                        <a:rPr lang="en-US" sz="3200" b="0" i="0" u="none" strike="noStrike" dirty="0">
                          <a:solidFill>
                            <a:srgbClr val="000000"/>
                          </a:solidFill>
                          <a:effectLst/>
                          <a:latin typeface="Calibri"/>
                        </a:rPr>
                        <a:t>Type of Fuel Cell</a:t>
                      </a:r>
                    </a:p>
                  </a:txBody>
                  <a:tcPr marL="9525" marR="9525" marT="9525" marB="0" anchor="b"/>
                </a:tc>
                <a:tc>
                  <a:txBody>
                    <a:bodyPr/>
                    <a:lstStyle/>
                    <a:p>
                      <a:pPr algn="ctr" fontAlgn="b"/>
                      <a:r>
                        <a:rPr lang="en-US" sz="3200" b="0" i="0" u="none" strike="noStrike" kern="1200" dirty="0">
                          <a:solidFill>
                            <a:srgbClr val="000000"/>
                          </a:solidFill>
                          <a:effectLst/>
                          <a:latin typeface="Calibri"/>
                          <a:ea typeface="+mn-ea"/>
                          <a:cs typeface="+mn-cs"/>
                        </a:rPr>
                        <a:t>Electrolyte</a:t>
                      </a:r>
                    </a:p>
                  </a:txBody>
                  <a:tcPr marL="9525" marR="9525" marT="9525" marB="0" anchor="b"/>
                </a:tc>
                <a:tc>
                  <a:txBody>
                    <a:bodyPr/>
                    <a:lstStyle/>
                    <a:p>
                      <a:pPr algn="ctr" fontAlgn="b"/>
                      <a:r>
                        <a:rPr lang="en-US" sz="3200" b="0" i="0" u="none" strike="noStrike" kern="1200" dirty="0">
                          <a:solidFill>
                            <a:srgbClr val="000000"/>
                          </a:solidFill>
                          <a:effectLst/>
                          <a:latin typeface="Calibri"/>
                          <a:ea typeface="+mn-ea"/>
                          <a:cs typeface="+mn-cs"/>
                        </a:rPr>
                        <a:t>Output</a:t>
                      </a:r>
                    </a:p>
                  </a:txBody>
                  <a:tcPr marL="9525" marR="9525" marT="9525" marB="0" anchor="b"/>
                </a:tc>
                <a:tc>
                  <a:txBody>
                    <a:bodyPr/>
                    <a:lstStyle/>
                    <a:p>
                      <a:pPr algn="l" fontAlgn="b"/>
                      <a:r>
                        <a:rPr lang="en-US" sz="3200" b="0" i="0" u="none" strike="noStrike" kern="1200" dirty="0">
                          <a:solidFill>
                            <a:srgbClr val="000000"/>
                          </a:solidFill>
                          <a:effectLst/>
                          <a:latin typeface="Calibri"/>
                          <a:ea typeface="+mn-ea"/>
                          <a:cs typeface="+mn-cs"/>
                        </a:rPr>
                        <a:t>Efficiency</a:t>
                      </a:r>
                    </a:p>
                  </a:txBody>
                  <a:tcPr marL="9525" marR="9525" marT="9525" marB="0" anchor="b"/>
                </a:tc>
                <a:tc>
                  <a:txBody>
                    <a:bodyPr/>
                    <a:lstStyle/>
                    <a:p>
                      <a:pPr algn="l" fontAlgn="b"/>
                      <a:r>
                        <a:rPr lang="en-US" sz="3200" b="0" i="0" u="none" strike="noStrike" kern="1200" dirty="0" smtClean="0">
                          <a:solidFill>
                            <a:srgbClr val="000000"/>
                          </a:solidFill>
                          <a:effectLst/>
                          <a:latin typeface="Calibri"/>
                          <a:ea typeface="+mn-ea"/>
                          <a:cs typeface="+mn-cs"/>
                        </a:rPr>
                        <a:t>Fuel used</a:t>
                      </a:r>
                      <a:endParaRPr lang="en-US" sz="3200" b="0" i="0" u="none" strike="noStrike" kern="1200" dirty="0">
                        <a:solidFill>
                          <a:srgbClr val="000000"/>
                        </a:solidFill>
                        <a:effectLst/>
                        <a:latin typeface="Calibri"/>
                        <a:ea typeface="+mn-ea"/>
                        <a:cs typeface="+mn-cs"/>
                      </a:endParaRPr>
                    </a:p>
                  </a:txBody>
                  <a:tcPr marL="9525" marR="9525" marT="9525" marB="0" anchor="b"/>
                </a:tc>
              </a:tr>
              <a:tr h="1042407">
                <a:tc>
                  <a:txBody>
                    <a:bodyPr/>
                    <a:lstStyle/>
                    <a:p>
                      <a:pPr algn="ctr" fontAlgn="b"/>
                      <a:r>
                        <a:rPr lang="en-GB" sz="2800" b="0" i="0" u="none" strike="noStrike" dirty="0">
                          <a:solidFill>
                            <a:srgbClr val="000000"/>
                          </a:solidFill>
                          <a:effectLst/>
                          <a:latin typeface="Calibri"/>
                        </a:rPr>
                        <a:t>AFC</a:t>
                      </a:r>
                    </a:p>
                  </a:txBody>
                  <a:tcPr marL="9525" marR="9525" marT="9525" marB="0" anchor="b"/>
                </a:tc>
                <a:tc>
                  <a:txBody>
                    <a:bodyPr/>
                    <a:lstStyle/>
                    <a:p>
                      <a:pPr algn="ctr" fontAlgn="b"/>
                      <a:r>
                        <a:rPr lang="en-US" sz="2400" b="0" i="0" u="none" strike="noStrike" kern="1200" dirty="0">
                          <a:solidFill>
                            <a:srgbClr val="000000"/>
                          </a:solidFill>
                          <a:effectLst/>
                          <a:latin typeface="Calibri"/>
                          <a:ea typeface="+mn-ea"/>
                          <a:cs typeface="+mn-cs"/>
                        </a:rPr>
                        <a:t>potassium hydroxide in water</a:t>
                      </a:r>
                    </a:p>
                  </a:txBody>
                  <a:tcPr marL="9525" marR="9525" marT="9525" marB="0" anchor="b"/>
                </a:tc>
                <a:tc>
                  <a:txBody>
                    <a:bodyPr/>
                    <a:lstStyle/>
                    <a:p>
                      <a:pPr algn="ctr" fontAlgn="b"/>
                      <a:r>
                        <a:rPr lang="en-US" sz="2400" b="0" i="0" u="none" strike="noStrike" kern="1200" dirty="0">
                          <a:solidFill>
                            <a:srgbClr val="000000"/>
                          </a:solidFill>
                          <a:effectLst/>
                          <a:latin typeface="Calibri"/>
                          <a:ea typeface="+mn-ea"/>
                          <a:cs typeface="+mn-cs"/>
                        </a:rPr>
                        <a:t>Up to  20kW</a:t>
                      </a:r>
                    </a:p>
                  </a:txBody>
                  <a:tcPr marL="9525" marR="9525" marT="9525" marB="0" anchor="b"/>
                </a:tc>
                <a:tc>
                  <a:txBody>
                    <a:bodyPr/>
                    <a:lstStyle/>
                    <a:p>
                      <a:pPr algn="l" fontAlgn="b"/>
                      <a:r>
                        <a:rPr lang="el-GR" sz="2400" b="0" i="0" u="none" strike="noStrike" kern="1200">
                          <a:solidFill>
                            <a:srgbClr val="000000"/>
                          </a:solidFill>
                          <a:effectLst/>
                          <a:latin typeface="Calibri"/>
                          <a:ea typeface="+mn-ea"/>
                          <a:cs typeface="+mn-cs"/>
                        </a:rPr>
                        <a:t>50-70%</a:t>
                      </a:r>
                    </a:p>
                  </a:txBody>
                  <a:tcPr marL="9525" marR="9525" marT="9525" marB="0" anchor="b"/>
                </a:tc>
                <a:tc>
                  <a:txBody>
                    <a:bodyPr/>
                    <a:lstStyle/>
                    <a:p>
                      <a:pPr algn="l" fontAlgn="b"/>
                      <a:r>
                        <a:rPr lang="en-US" sz="2400" b="0" i="0" u="none" strike="noStrike" kern="1200" dirty="0">
                          <a:solidFill>
                            <a:srgbClr val="000000"/>
                          </a:solidFill>
                          <a:effectLst/>
                          <a:latin typeface="Calibri"/>
                          <a:ea typeface="+mn-ea"/>
                          <a:cs typeface="+mn-cs"/>
                        </a:rPr>
                        <a:t>Η2.CO2 should be taken away from the anode and cathode gases</a:t>
                      </a:r>
                    </a:p>
                  </a:txBody>
                  <a:tcPr marL="9525" marR="9525" marT="9525" marB="0" anchor="b"/>
                </a:tc>
              </a:tr>
              <a:tr h="1042407">
                <a:tc>
                  <a:txBody>
                    <a:bodyPr/>
                    <a:lstStyle/>
                    <a:p>
                      <a:pPr algn="ctr" fontAlgn="b"/>
                      <a:r>
                        <a:rPr lang="en-GB" sz="2800" b="0" i="0" u="none" strike="noStrike">
                          <a:solidFill>
                            <a:srgbClr val="000000"/>
                          </a:solidFill>
                          <a:effectLst/>
                          <a:latin typeface="Calibri"/>
                        </a:rPr>
                        <a:t>PEMFC</a:t>
                      </a:r>
                    </a:p>
                  </a:txBody>
                  <a:tcPr marL="9525" marR="9525" marT="9525" marB="0" anchor="b"/>
                </a:tc>
                <a:tc>
                  <a:txBody>
                    <a:bodyPr/>
                    <a:lstStyle/>
                    <a:p>
                      <a:pPr algn="ctr" fontAlgn="b"/>
                      <a:r>
                        <a:rPr lang="en-US" sz="2400" b="0" i="0" u="none" strike="noStrike" kern="1200" dirty="0">
                          <a:solidFill>
                            <a:srgbClr val="000000"/>
                          </a:solidFill>
                          <a:effectLst/>
                          <a:latin typeface="Calibri"/>
                          <a:ea typeface="+mn-ea"/>
                          <a:cs typeface="+mn-cs"/>
                        </a:rPr>
                        <a:t>Polymer</a:t>
                      </a:r>
                    </a:p>
                  </a:txBody>
                  <a:tcPr marL="9525" marR="9525" marT="9525" marB="0" anchor="b"/>
                </a:tc>
                <a:tc>
                  <a:txBody>
                    <a:bodyPr/>
                    <a:lstStyle/>
                    <a:p>
                      <a:pPr algn="ctr" fontAlgn="b"/>
                      <a:r>
                        <a:rPr lang="en-US" sz="2400" b="0" i="0" u="none" strike="noStrike" kern="1200" dirty="0">
                          <a:solidFill>
                            <a:srgbClr val="000000"/>
                          </a:solidFill>
                          <a:effectLst/>
                          <a:latin typeface="Calibri"/>
                          <a:ea typeface="+mn-ea"/>
                          <a:cs typeface="+mn-cs"/>
                        </a:rPr>
                        <a:t>Up to 250kW</a:t>
                      </a:r>
                    </a:p>
                  </a:txBody>
                  <a:tcPr marL="9525" marR="9525" marT="9525" marB="0" anchor="b"/>
                </a:tc>
                <a:tc>
                  <a:txBody>
                    <a:bodyPr/>
                    <a:lstStyle/>
                    <a:p>
                      <a:pPr algn="l" fontAlgn="b"/>
                      <a:r>
                        <a:rPr lang="el-GR" sz="2400" b="0" i="0" u="none" strike="noStrike" kern="1200">
                          <a:solidFill>
                            <a:srgbClr val="000000"/>
                          </a:solidFill>
                          <a:effectLst/>
                          <a:latin typeface="Calibri"/>
                          <a:ea typeface="+mn-ea"/>
                          <a:cs typeface="+mn-cs"/>
                        </a:rPr>
                        <a:t>40-50%</a:t>
                      </a:r>
                    </a:p>
                  </a:txBody>
                  <a:tcPr marL="9525" marR="9525" marT="9525" marB="0" anchor="b"/>
                </a:tc>
                <a:tc>
                  <a:txBody>
                    <a:bodyPr/>
                    <a:lstStyle/>
                    <a:p>
                      <a:pPr algn="l" fontAlgn="b"/>
                      <a:r>
                        <a:rPr lang="en-US" sz="2400" b="0" i="0" u="none" strike="noStrike" kern="1200" dirty="0">
                          <a:solidFill>
                            <a:srgbClr val="000000"/>
                          </a:solidFill>
                          <a:effectLst/>
                          <a:latin typeface="Calibri"/>
                          <a:ea typeface="+mn-ea"/>
                          <a:cs typeface="+mn-cs"/>
                        </a:rPr>
                        <a:t>Η2, if this comes from Reforming, CO in the fuel should be CO&lt;10ppm</a:t>
                      </a:r>
                    </a:p>
                  </a:txBody>
                  <a:tcPr marL="9525" marR="9525" marT="9525" marB="0" anchor="b"/>
                </a:tc>
              </a:tr>
              <a:tr h="410863">
                <a:tc>
                  <a:txBody>
                    <a:bodyPr/>
                    <a:lstStyle/>
                    <a:p>
                      <a:pPr algn="ctr" fontAlgn="b"/>
                      <a:r>
                        <a:rPr lang="en-GB" sz="2800" b="0" i="0" u="none" strike="noStrike" dirty="0">
                          <a:solidFill>
                            <a:srgbClr val="000000"/>
                          </a:solidFill>
                          <a:effectLst/>
                          <a:latin typeface="Calibri"/>
                        </a:rPr>
                        <a:t>DMFC</a:t>
                      </a:r>
                    </a:p>
                  </a:txBody>
                  <a:tcPr marL="9525" marR="9525" marT="9525" marB="0" anchor="b"/>
                </a:tc>
                <a:tc>
                  <a:txBody>
                    <a:bodyPr/>
                    <a:lstStyle/>
                    <a:p>
                      <a:pPr algn="ctr" fontAlgn="b"/>
                      <a:r>
                        <a:rPr lang="en-US" sz="2400" b="0" i="0" u="none" strike="noStrike" kern="1200" dirty="0">
                          <a:solidFill>
                            <a:srgbClr val="000000"/>
                          </a:solidFill>
                          <a:effectLst/>
                          <a:latin typeface="Calibri"/>
                          <a:ea typeface="+mn-ea"/>
                          <a:cs typeface="+mn-cs"/>
                        </a:rPr>
                        <a:t>Polymer</a:t>
                      </a:r>
                    </a:p>
                  </a:txBody>
                  <a:tcPr marL="9525" marR="9525" marT="9525" marB="0" anchor="b"/>
                </a:tc>
                <a:tc>
                  <a:txBody>
                    <a:bodyPr/>
                    <a:lstStyle/>
                    <a:p>
                      <a:pPr algn="ctr" fontAlgn="b"/>
                      <a:r>
                        <a:rPr lang="en-GB" sz="2400" b="0" i="0" u="none" strike="noStrike" kern="1200" dirty="0">
                          <a:solidFill>
                            <a:srgbClr val="000000"/>
                          </a:solidFill>
                          <a:effectLst/>
                          <a:latin typeface="Calibri"/>
                          <a:ea typeface="+mn-ea"/>
                          <a:cs typeface="+mn-cs"/>
                        </a:rPr>
                        <a:t>&lt;10kW</a:t>
                      </a:r>
                    </a:p>
                  </a:txBody>
                  <a:tcPr marL="9525" marR="9525" marT="9525" marB="0" anchor="b"/>
                </a:tc>
                <a:tc>
                  <a:txBody>
                    <a:bodyPr/>
                    <a:lstStyle/>
                    <a:p>
                      <a:pPr algn="l" fontAlgn="b"/>
                      <a:r>
                        <a:rPr lang="el-GR" sz="2400" b="0" i="0" u="none" strike="noStrike" kern="1200">
                          <a:solidFill>
                            <a:srgbClr val="000000"/>
                          </a:solidFill>
                          <a:effectLst/>
                          <a:latin typeface="Calibri"/>
                          <a:ea typeface="+mn-ea"/>
                          <a:cs typeface="+mn-cs"/>
                        </a:rPr>
                        <a:t>25-40%</a:t>
                      </a:r>
                    </a:p>
                  </a:txBody>
                  <a:tcPr marL="9525" marR="9525" marT="9525" marB="0" anchor="b"/>
                </a:tc>
                <a:tc>
                  <a:txBody>
                    <a:bodyPr/>
                    <a:lstStyle/>
                    <a:p>
                      <a:pPr algn="l" fontAlgn="b"/>
                      <a:r>
                        <a:rPr lang="en-US" sz="2400" b="0" i="0" u="none" strike="noStrike" kern="1200" dirty="0">
                          <a:solidFill>
                            <a:srgbClr val="000000"/>
                          </a:solidFill>
                          <a:effectLst/>
                          <a:latin typeface="Calibri"/>
                          <a:ea typeface="+mn-ea"/>
                          <a:cs typeface="+mn-cs"/>
                        </a:rPr>
                        <a:t>Methanol/Water mix</a:t>
                      </a:r>
                    </a:p>
                  </a:txBody>
                  <a:tcPr marL="9525" marR="9525" marT="9525" marB="0" anchor="b"/>
                </a:tc>
              </a:tr>
              <a:tr h="410863">
                <a:tc>
                  <a:txBody>
                    <a:bodyPr/>
                    <a:lstStyle/>
                    <a:p>
                      <a:pPr algn="ctr" fontAlgn="b"/>
                      <a:r>
                        <a:rPr lang="en-GB" sz="2800" b="0" i="0" u="none" strike="noStrike" dirty="0">
                          <a:solidFill>
                            <a:srgbClr val="000000"/>
                          </a:solidFill>
                          <a:effectLst/>
                          <a:latin typeface="Calibri"/>
                        </a:rPr>
                        <a:t>PAFC</a:t>
                      </a:r>
                    </a:p>
                  </a:txBody>
                  <a:tcPr marL="9525" marR="9525" marT="9525" marB="0" anchor="b"/>
                </a:tc>
                <a:tc>
                  <a:txBody>
                    <a:bodyPr/>
                    <a:lstStyle/>
                    <a:p>
                      <a:pPr algn="ctr" fontAlgn="b"/>
                      <a:r>
                        <a:rPr lang="en-US" sz="2400" b="0" i="0" u="none" strike="noStrike" kern="1200" dirty="0">
                          <a:solidFill>
                            <a:srgbClr val="000000"/>
                          </a:solidFill>
                          <a:effectLst/>
                          <a:latin typeface="Calibri"/>
                          <a:ea typeface="+mn-ea"/>
                          <a:cs typeface="+mn-cs"/>
                        </a:rPr>
                        <a:t>Phosphoric Acid </a:t>
                      </a:r>
                    </a:p>
                  </a:txBody>
                  <a:tcPr marL="9525" marR="9525" marT="9525" marB="0" anchor="b"/>
                </a:tc>
                <a:tc>
                  <a:txBody>
                    <a:bodyPr/>
                    <a:lstStyle/>
                    <a:p>
                      <a:pPr algn="ctr" fontAlgn="b"/>
                      <a:r>
                        <a:rPr lang="en-GB" sz="2400" b="0" i="0" u="none" strike="noStrike" kern="1200" dirty="0">
                          <a:solidFill>
                            <a:srgbClr val="000000"/>
                          </a:solidFill>
                          <a:effectLst/>
                          <a:latin typeface="Calibri"/>
                          <a:ea typeface="+mn-ea"/>
                          <a:cs typeface="+mn-cs"/>
                        </a:rPr>
                        <a:t>&gt;50kW</a:t>
                      </a:r>
                    </a:p>
                  </a:txBody>
                  <a:tcPr marL="9525" marR="9525" marT="9525" marB="0" anchor="b"/>
                </a:tc>
                <a:tc>
                  <a:txBody>
                    <a:bodyPr/>
                    <a:lstStyle/>
                    <a:p>
                      <a:pPr algn="l" fontAlgn="b"/>
                      <a:r>
                        <a:rPr lang="el-GR" sz="2400" b="0" i="0" u="none" strike="noStrike" kern="1200">
                          <a:solidFill>
                            <a:srgbClr val="000000"/>
                          </a:solidFill>
                          <a:effectLst/>
                          <a:latin typeface="Calibri"/>
                          <a:ea typeface="+mn-ea"/>
                          <a:cs typeface="+mn-cs"/>
                        </a:rPr>
                        <a:t>40-45%</a:t>
                      </a:r>
                    </a:p>
                  </a:txBody>
                  <a:tcPr marL="9525" marR="9525" marT="9525" marB="0" anchor="b"/>
                </a:tc>
                <a:tc>
                  <a:txBody>
                    <a:bodyPr/>
                    <a:lstStyle/>
                    <a:p>
                      <a:pPr algn="l" fontAlgn="b"/>
                      <a:r>
                        <a:rPr lang="el-GR" sz="2400" b="0" i="0" u="none" strike="noStrike" kern="1200">
                          <a:solidFill>
                            <a:srgbClr val="000000"/>
                          </a:solidFill>
                          <a:effectLst/>
                          <a:latin typeface="Calibri"/>
                          <a:ea typeface="+mn-ea"/>
                          <a:cs typeface="+mn-cs"/>
                        </a:rPr>
                        <a:t>Η2  </a:t>
                      </a:r>
                      <a:r>
                        <a:rPr lang="en-US" sz="2400" b="0" i="0" u="none" strike="noStrike" kern="1200">
                          <a:solidFill>
                            <a:srgbClr val="000000"/>
                          </a:solidFill>
                          <a:effectLst/>
                          <a:latin typeface="Calibri"/>
                          <a:ea typeface="+mn-ea"/>
                          <a:cs typeface="+mn-cs"/>
                        </a:rPr>
                        <a:t>and Reforming </a:t>
                      </a:r>
                    </a:p>
                  </a:txBody>
                  <a:tcPr marL="9525" marR="9525" marT="9525" marB="0" anchor="b"/>
                </a:tc>
              </a:tr>
              <a:tr h="697928">
                <a:tc>
                  <a:txBody>
                    <a:bodyPr/>
                    <a:lstStyle/>
                    <a:p>
                      <a:pPr algn="ctr" fontAlgn="b"/>
                      <a:r>
                        <a:rPr lang="en-GB" sz="2800" b="0" i="0" u="none" strike="noStrike" dirty="0">
                          <a:solidFill>
                            <a:srgbClr val="000000"/>
                          </a:solidFill>
                          <a:effectLst/>
                          <a:latin typeface="Calibri"/>
                        </a:rPr>
                        <a:t>MCFC</a:t>
                      </a:r>
                    </a:p>
                  </a:txBody>
                  <a:tcPr marL="9525" marR="9525" marT="9525" marB="0" anchor="b"/>
                </a:tc>
                <a:tc>
                  <a:txBody>
                    <a:bodyPr/>
                    <a:lstStyle/>
                    <a:p>
                      <a:pPr algn="ctr" fontAlgn="b"/>
                      <a:r>
                        <a:rPr lang="en-US" sz="2400" b="0" i="0" u="none" strike="noStrike" kern="1200" dirty="0">
                          <a:solidFill>
                            <a:srgbClr val="000000"/>
                          </a:solidFill>
                          <a:effectLst/>
                          <a:latin typeface="Calibri"/>
                          <a:ea typeface="+mn-ea"/>
                          <a:cs typeface="+mn-cs"/>
                        </a:rPr>
                        <a:t>molten carbonate salt mixture</a:t>
                      </a:r>
                    </a:p>
                  </a:txBody>
                  <a:tcPr marL="9525" marR="9525" marT="9525" marB="0" anchor="b"/>
                </a:tc>
                <a:tc>
                  <a:txBody>
                    <a:bodyPr/>
                    <a:lstStyle/>
                    <a:p>
                      <a:pPr algn="ctr" fontAlgn="b"/>
                      <a:r>
                        <a:rPr lang="en-US" sz="2400" b="0" i="0" u="none" strike="noStrike" kern="1200" dirty="0">
                          <a:solidFill>
                            <a:srgbClr val="000000"/>
                          </a:solidFill>
                          <a:effectLst/>
                          <a:latin typeface="Calibri"/>
                          <a:ea typeface="+mn-ea"/>
                          <a:cs typeface="+mn-cs"/>
                        </a:rPr>
                        <a:t>&gt;1MW</a:t>
                      </a:r>
                    </a:p>
                  </a:txBody>
                  <a:tcPr marL="9525" marR="9525" marT="9525" marB="0" anchor="b"/>
                </a:tc>
                <a:tc>
                  <a:txBody>
                    <a:bodyPr/>
                    <a:lstStyle/>
                    <a:p>
                      <a:pPr algn="l" fontAlgn="b"/>
                      <a:r>
                        <a:rPr lang="el-GR" sz="2400" b="0" i="0" u="none" strike="noStrike" kern="1200">
                          <a:solidFill>
                            <a:srgbClr val="000000"/>
                          </a:solidFill>
                          <a:effectLst/>
                          <a:latin typeface="Calibri"/>
                          <a:ea typeface="+mn-ea"/>
                          <a:cs typeface="+mn-cs"/>
                        </a:rPr>
                        <a:t>50-60%</a:t>
                      </a:r>
                    </a:p>
                  </a:txBody>
                  <a:tcPr marL="9525" marR="9525" marT="9525" marB="0" anchor="b"/>
                </a:tc>
                <a:tc>
                  <a:txBody>
                    <a:bodyPr/>
                    <a:lstStyle/>
                    <a:p>
                      <a:pPr algn="l" fontAlgn="b"/>
                      <a:r>
                        <a:rPr lang="el-GR" sz="2400" b="0" i="0" u="none" strike="noStrike" kern="1200" dirty="0">
                          <a:solidFill>
                            <a:srgbClr val="000000"/>
                          </a:solidFill>
                          <a:effectLst/>
                          <a:latin typeface="Calibri"/>
                          <a:ea typeface="+mn-ea"/>
                          <a:cs typeface="+mn-cs"/>
                        </a:rPr>
                        <a:t>Η2, </a:t>
                      </a:r>
                      <a:r>
                        <a:rPr lang="en-US" sz="2400" b="0" i="0" u="none" strike="noStrike" kern="1200" dirty="0">
                          <a:solidFill>
                            <a:srgbClr val="000000"/>
                          </a:solidFill>
                          <a:effectLst/>
                          <a:latin typeface="Calibri"/>
                          <a:ea typeface="+mn-ea"/>
                          <a:cs typeface="+mn-cs"/>
                        </a:rPr>
                        <a:t>CO, Natural Gas</a:t>
                      </a:r>
                    </a:p>
                  </a:txBody>
                  <a:tcPr marL="9525" marR="9525" marT="9525" marB="0" anchor="b"/>
                </a:tc>
              </a:tr>
              <a:tr h="1042407">
                <a:tc>
                  <a:txBody>
                    <a:bodyPr/>
                    <a:lstStyle/>
                    <a:p>
                      <a:pPr algn="ctr" fontAlgn="b"/>
                      <a:r>
                        <a:rPr lang="en-GB" sz="2800" b="0" i="0" u="none" strike="noStrike" dirty="0">
                          <a:solidFill>
                            <a:srgbClr val="000000"/>
                          </a:solidFill>
                          <a:effectLst/>
                          <a:latin typeface="Calibri"/>
                        </a:rPr>
                        <a:t>SOFC</a:t>
                      </a:r>
                    </a:p>
                  </a:txBody>
                  <a:tcPr marL="9525" marR="9525" marT="9525" marB="0" anchor="b"/>
                </a:tc>
                <a:tc>
                  <a:txBody>
                    <a:bodyPr/>
                    <a:lstStyle/>
                    <a:p>
                      <a:pPr algn="ctr" fontAlgn="b"/>
                      <a:r>
                        <a:rPr lang="en-US" sz="2400" b="0" i="0" u="none" strike="noStrike" kern="1200" dirty="0">
                          <a:solidFill>
                            <a:srgbClr val="000000"/>
                          </a:solidFill>
                          <a:effectLst/>
                          <a:latin typeface="Calibri"/>
                          <a:ea typeface="+mn-ea"/>
                          <a:cs typeface="+mn-cs"/>
                        </a:rPr>
                        <a:t>zirconium oxide </a:t>
                      </a:r>
                      <a:r>
                        <a:rPr lang="en-US" sz="2400" b="0" i="0" u="none" strike="noStrike" kern="1200" dirty="0" err="1">
                          <a:solidFill>
                            <a:srgbClr val="000000"/>
                          </a:solidFill>
                          <a:effectLst/>
                          <a:latin typeface="Calibri"/>
                          <a:ea typeface="+mn-ea"/>
                          <a:cs typeface="+mn-cs"/>
                        </a:rPr>
                        <a:t>stabilised</a:t>
                      </a:r>
                      <a:r>
                        <a:rPr lang="en-US" sz="2400" b="0" i="0" u="none" strike="noStrike" kern="1200" dirty="0">
                          <a:solidFill>
                            <a:srgbClr val="000000"/>
                          </a:solidFill>
                          <a:effectLst/>
                          <a:latin typeface="Calibri"/>
                          <a:ea typeface="+mn-ea"/>
                          <a:cs typeface="+mn-cs"/>
                        </a:rPr>
                        <a:t> with yttrium oxide</a:t>
                      </a:r>
                    </a:p>
                  </a:txBody>
                  <a:tcPr marL="9525" marR="9525" marT="9525" marB="0" anchor="b"/>
                </a:tc>
                <a:tc>
                  <a:txBody>
                    <a:bodyPr/>
                    <a:lstStyle/>
                    <a:p>
                      <a:pPr algn="ctr" fontAlgn="b"/>
                      <a:r>
                        <a:rPr lang="en-GB" sz="2400" b="0" i="0" u="none" strike="noStrike" kern="1200" dirty="0">
                          <a:solidFill>
                            <a:srgbClr val="000000"/>
                          </a:solidFill>
                          <a:effectLst/>
                          <a:latin typeface="Calibri"/>
                          <a:ea typeface="+mn-ea"/>
                          <a:cs typeface="+mn-cs"/>
                        </a:rPr>
                        <a:t>&gt;200kW</a:t>
                      </a:r>
                    </a:p>
                  </a:txBody>
                  <a:tcPr marL="9525" marR="9525" marT="9525" marB="0" anchor="b"/>
                </a:tc>
                <a:tc>
                  <a:txBody>
                    <a:bodyPr/>
                    <a:lstStyle/>
                    <a:p>
                      <a:pPr algn="l" fontAlgn="b"/>
                      <a:r>
                        <a:rPr lang="el-GR" sz="2400" b="0" i="0" u="none" strike="noStrike" kern="1200" dirty="0">
                          <a:solidFill>
                            <a:srgbClr val="000000"/>
                          </a:solidFill>
                          <a:effectLst/>
                          <a:latin typeface="Calibri"/>
                          <a:ea typeface="+mn-ea"/>
                          <a:cs typeface="+mn-cs"/>
                        </a:rPr>
                        <a:t>50-60%</a:t>
                      </a:r>
                    </a:p>
                  </a:txBody>
                  <a:tcPr marL="9525" marR="9525" marT="9525" marB="0" anchor="b"/>
                </a:tc>
                <a:tc>
                  <a:txBody>
                    <a:bodyPr/>
                    <a:lstStyle/>
                    <a:p>
                      <a:pPr algn="l" fontAlgn="b"/>
                      <a:r>
                        <a:rPr lang="el-GR" sz="2400" b="0" i="0" u="none" strike="noStrike" kern="1200" dirty="0">
                          <a:solidFill>
                            <a:srgbClr val="000000"/>
                          </a:solidFill>
                          <a:effectLst/>
                          <a:latin typeface="Calibri"/>
                          <a:ea typeface="+mn-ea"/>
                          <a:cs typeface="+mn-cs"/>
                        </a:rPr>
                        <a:t>Η2, </a:t>
                      </a:r>
                      <a:r>
                        <a:rPr lang="en-US" sz="2400" b="0" i="0" u="none" strike="noStrike" kern="1200" dirty="0">
                          <a:solidFill>
                            <a:srgbClr val="000000"/>
                          </a:solidFill>
                          <a:effectLst/>
                          <a:latin typeface="Calibri"/>
                          <a:ea typeface="+mn-ea"/>
                          <a:cs typeface="+mn-cs"/>
                        </a:rPr>
                        <a:t>CO, Natural Gas</a:t>
                      </a:r>
                    </a:p>
                  </a:txBody>
                  <a:tcPr marL="9525" marR="9525" marT="9525" marB="0" anchor="b"/>
                </a:tc>
              </a:tr>
            </a:tbl>
          </a:graphicData>
        </a:graphic>
      </p:graphicFrame>
    </p:spTree>
    <p:extLst>
      <p:ext uri="{BB962C8B-B14F-4D97-AF65-F5344CB8AC3E}">
        <p14:creationId xmlns:p14="http://schemas.microsoft.com/office/powerpoint/2010/main" val="30990239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398339">
                                            <p:txEl>
                                              <p:pRg st="0" end="0"/>
                                            </p:txEl>
                                          </p:spTgt>
                                        </p:tgtEl>
                                        <p:attrNameLst>
                                          <p:attrName>style.visibility</p:attrName>
                                        </p:attrNameLst>
                                      </p:cBhvr>
                                      <p:to>
                                        <p:strVal val="visible"/>
                                      </p:to>
                                    </p:set>
                                    <p:animEffect transition="in" filter="dissolve">
                                      <p:cBhvr>
                                        <p:cTn id="7" dur="500"/>
                                        <p:tgtEl>
                                          <p:spTgt spid="3983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39"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4294967295"/>
          </p:nvPr>
        </p:nvSpPr>
        <p:spPr>
          <a:xfrm>
            <a:off x="6553200" y="6218237"/>
            <a:ext cx="2844800" cy="365125"/>
          </a:xfrm>
          <a:prstGeom prst="rect">
            <a:avLst/>
          </a:prstGeom>
        </p:spPr>
        <p:txBody>
          <a:bodyPr/>
          <a:lstStyle/>
          <a:p>
            <a:r>
              <a:rPr lang="en-US" dirty="0" smtClean="0"/>
              <a:t>Energy-Storage Hydrogen</a:t>
            </a:r>
            <a:endParaRPr lang="el-GR" dirty="0"/>
          </a:p>
        </p:txBody>
      </p:sp>
      <p:sp>
        <p:nvSpPr>
          <p:cNvPr id="6" name="Slide Number Placeholder 4"/>
          <p:cNvSpPr>
            <a:spLocks noGrp="1"/>
          </p:cNvSpPr>
          <p:nvPr>
            <p:ph type="sldNum" sz="quarter" idx="11"/>
          </p:nvPr>
        </p:nvSpPr>
        <p:spPr/>
        <p:txBody>
          <a:bodyPr/>
          <a:lstStyle/>
          <a:p>
            <a:fld id="{F3DEA728-575C-4770-9F86-CC5FB1D2A027}" type="slidenum">
              <a:rPr lang="el-GR"/>
              <a:pPr/>
              <a:t>28</a:t>
            </a:fld>
            <a:endParaRPr lang="el-GR"/>
          </a:p>
        </p:txBody>
      </p:sp>
      <p:sp>
        <p:nvSpPr>
          <p:cNvPr id="398338" name="Rectangle 2"/>
          <p:cNvSpPr>
            <a:spLocks noGrp="1" noChangeArrowheads="1"/>
          </p:cNvSpPr>
          <p:nvPr>
            <p:ph type="title"/>
          </p:nvPr>
        </p:nvSpPr>
        <p:spPr>
          <a:xfrm>
            <a:off x="1219200" y="9334"/>
            <a:ext cx="10972800" cy="590931"/>
          </a:xfrm>
          <a:noFill/>
        </p:spPr>
        <p:txBody>
          <a:bodyPr>
            <a:spAutoFit/>
          </a:bodyPr>
          <a:lstStyle/>
          <a:p>
            <a:r>
              <a:rPr lang="en-US" sz="3600" b="1" dirty="0" smtClean="0">
                <a:solidFill>
                  <a:srgbClr val="002060"/>
                </a:solidFill>
                <a:effectLst>
                  <a:outerShdw blurRad="38100" dist="38100" dir="2700000" algn="tl">
                    <a:srgbClr val="000000"/>
                  </a:outerShdw>
                </a:effectLst>
                <a:latin typeface="Microsoft Sans Serif" pitchFamily="34" charset="0"/>
              </a:rPr>
              <a:t>Fuel Cells and Co-generation</a:t>
            </a:r>
            <a:endParaRPr lang="en-GB" sz="3200" b="1" dirty="0">
              <a:solidFill>
                <a:srgbClr val="002060"/>
              </a:solidFill>
              <a:effectLst>
                <a:outerShdw blurRad="38100" dist="38100" dir="2700000" algn="tl">
                  <a:srgbClr val="000000"/>
                </a:outerShdw>
              </a:effectLst>
              <a:latin typeface="Microsoft Sans Serif" pitchFamily="34" charset="0"/>
            </a:endParaRPr>
          </a:p>
        </p:txBody>
      </p:sp>
      <p:sp>
        <p:nvSpPr>
          <p:cNvPr id="398339" name="Rectangle 3"/>
          <p:cNvSpPr>
            <a:spLocks noGrp="1" noChangeArrowheads="1"/>
          </p:cNvSpPr>
          <p:nvPr>
            <p:ph type="body" idx="1"/>
          </p:nvPr>
        </p:nvSpPr>
        <p:spPr>
          <a:xfrm>
            <a:off x="355600" y="762000"/>
            <a:ext cx="11480800" cy="5334000"/>
          </a:xfrm>
        </p:spPr>
        <p:txBody>
          <a:bodyPr/>
          <a:lstStyle/>
          <a:p>
            <a:r>
              <a:rPr lang="en-US" dirty="0" smtClean="0"/>
              <a:t>Fuel Cells can provide significant aid to applications of co-generation as they “emit” hot water</a:t>
            </a:r>
            <a:endParaRPr lang="el-GR" dirty="0"/>
          </a:p>
        </p:txBody>
      </p:sp>
      <p:graphicFrame>
        <p:nvGraphicFramePr>
          <p:cNvPr id="2" name="Table 1"/>
          <p:cNvGraphicFramePr>
            <a:graphicFrameLocks noGrp="1"/>
          </p:cNvGraphicFramePr>
          <p:nvPr>
            <p:extLst>
              <p:ext uri="{D42A27DB-BD31-4B8C-83A1-F6EECF244321}">
                <p14:modId xmlns:p14="http://schemas.microsoft.com/office/powerpoint/2010/main" val="4060287747"/>
              </p:ext>
            </p:extLst>
          </p:nvPr>
        </p:nvGraphicFramePr>
        <p:xfrm>
          <a:off x="960120" y="1695026"/>
          <a:ext cx="10485120" cy="3907155"/>
        </p:xfrm>
        <a:graphic>
          <a:graphicData uri="http://schemas.openxmlformats.org/drawingml/2006/table">
            <a:tbl>
              <a:tblPr firstRow="1" bandRow="1">
                <a:tableStyleId>{5C22544A-7EE6-4342-B048-85BDC9FD1C3A}</a:tableStyleId>
              </a:tblPr>
              <a:tblGrid>
                <a:gridCol w="2771719"/>
                <a:gridCol w="3760748"/>
                <a:gridCol w="3952653"/>
              </a:tblGrid>
              <a:tr h="423334">
                <a:tc>
                  <a:txBody>
                    <a:bodyPr/>
                    <a:lstStyle/>
                    <a:p>
                      <a:pPr algn="ctr" fontAlgn="b"/>
                      <a:r>
                        <a:rPr lang="en-US" sz="3200" b="0" i="0" u="none" strike="noStrike" dirty="0">
                          <a:solidFill>
                            <a:srgbClr val="000000"/>
                          </a:solidFill>
                          <a:effectLst/>
                          <a:latin typeface="Calibri"/>
                        </a:rPr>
                        <a:t>Type of Fuel Cell</a:t>
                      </a:r>
                    </a:p>
                  </a:txBody>
                  <a:tcPr marL="9525" marR="9525" marT="9525" marB="0" anchor="b"/>
                </a:tc>
                <a:tc>
                  <a:txBody>
                    <a:bodyPr/>
                    <a:lstStyle/>
                    <a:p>
                      <a:pPr algn="ctr" fontAlgn="b"/>
                      <a:r>
                        <a:rPr lang="en-US" sz="3200" b="0" i="0" u="none" strike="noStrike" kern="1200" dirty="0">
                          <a:solidFill>
                            <a:srgbClr val="000000"/>
                          </a:solidFill>
                          <a:effectLst/>
                          <a:latin typeface="Calibri"/>
                          <a:ea typeface="+mn-ea"/>
                          <a:cs typeface="+mn-cs"/>
                        </a:rPr>
                        <a:t>Operation Temperature (°C)</a:t>
                      </a:r>
                    </a:p>
                  </a:txBody>
                  <a:tcPr marL="9525" marR="9525" marT="9525" marB="0" anchor="b"/>
                </a:tc>
                <a:tc>
                  <a:txBody>
                    <a:bodyPr/>
                    <a:lstStyle/>
                    <a:p>
                      <a:pPr algn="ctr" fontAlgn="b"/>
                      <a:r>
                        <a:rPr lang="en-US" sz="3200" b="0" i="0" u="none" strike="noStrike" kern="1200" dirty="0">
                          <a:solidFill>
                            <a:srgbClr val="000000"/>
                          </a:solidFill>
                          <a:effectLst/>
                          <a:latin typeface="Calibri"/>
                          <a:ea typeface="+mn-ea"/>
                          <a:cs typeface="+mn-cs"/>
                        </a:rPr>
                        <a:t>Co-generation Capability</a:t>
                      </a:r>
                    </a:p>
                  </a:txBody>
                  <a:tcPr marL="9525" marR="9525" marT="9525" marB="0" anchor="b"/>
                </a:tc>
              </a:tr>
              <a:tr h="370840">
                <a:tc>
                  <a:txBody>
                    <a:bodyPr/>
                    <a:lstStyle/>
                    <a:p>
                      <a:pPr algn="ctr" fontAlgn="b"/>
                      <a:r>
                        <a:rPr lang="en-GB" sz="2800" b="0" i="0" u="none" strike="noStrike" dirty="0">
                          <a:solidFill>
                            <a:srgbClr val="000000"/>
                          </a:solidFill>
                          <a:effectLst/>
                          <a:latin typeface="Calibri"/>
                        </a:rPr>
                        <a:t>AFC</a:t>
                      </a:r>
                    </a:p>
                  </a:txBody>
                  <a:tcPr marL="9525" marR="9525" marT="9525" marB="0" anchor="b"/>
                </a:tc>
                <a:tc>
                  <a:txBody>
                    <a:bodyPr/>
                    <a:lstStyle/>
                    <a:p>
                      <a:pPr algn="ctr" fontAlgn="b"/>
                      <a:r>
                        <a:rPr lang="el-GR" sz="2400" b="0" i="0" u="none" strike="noStrike" kern="1200" dirty="0">
                          <a:solidFill>
                            <a:srgbClr val="000000"/>
                          </a:solidFill>
                          <a:effectLst/>
                          <a:latin typeface="Calibri"/>
                          <a:ea typeface="+mn-ea"/>
                          <a:cs typeface="+mn-cs"/>
                        </a:rPr>
                        <a:t>60-90</a:t>
                      </a:r>
                    </a:p>
                  </a:txBody>
                  <a:tcPr marL="9525" marR="9525" marT="9525" marB="0" anchor="b"/>
                </a:tc>
                <a:tc>
                  <a:txBody>
                    <a:bodyPr/>
                    <a:lstStyle/>
                    <a:p>
                      <a:pPr algn="l" fontAlgn="b"/>
                      <a:r>
                        <a:rPr lang="en-US" sz="2400" b="0" i="0" u="none" strike="noStrike" kern="1200" dirty="0">
                          <a:solidFill>
                            <a:srgbClr val="000000"/>
                          </a:solidFill>
                          <a:effectLst/>
                          <a:latin typeface="Calibri"/>
                          <a:ea typeface="+mn-ea"/>
                          <a:cs typeface="+mn-cs"/>
                        </a:rPr>
                        <a:t>Negligible</a:t>
                      </a:r>
                    </a:p>
                  </a:txBody>
                  <a:tcPr marL="9525" marR="9525" marT="9525" marB="0" anchor="b"/>
                </a:tc>
              </a:tr>
              <a:tr h="370840">
                <a:tc>
                  <a:txBody>
                    <a:bodyPr/>
                    <a:lstStyle/>
                    <a:p>
                      <a:pPr algn="ctr" fontAlgn="b"/>
                      <a:r>
                        <a:rPr lang="en-GB" sz="2800" b="0" i="0" u="none" strike="noStrike" dirty="0">
                          <a:solidFill>
                            <a:srgbClr val="000000"/>
                          </a:solidFill>
                          <a:effectLst/>
                          <a:latin typeface="Calibri"/>
                        </a:rPr>
                        <a:t>PEMFC</a:t>
                      </a:r>
                    </a:p>
                  </a:txBody>
                  <a:tcPr marL="9525" marR="9525" marT="9525" marB="0" anchor="b"/>
                </a:tc>
                <a:tc>
                  <a:txBody>
                    <a:bodyPr/>
                    <a:lstStyle/>
                    <a:p>
                      <a:pPr algn="ctr" fontAlgn="b"/>
                      <a:r>
                        <a:rPr lang="el-GR" sz="2400" b="0" i="0" u="none" strike="noStrike" kern="1200" dirty="0">
                          <a:solidFill>
                            <a:srgbClr val="000000"/>
                          </a:solidFill>
                          <a:effectLst/>
                          <a:latin typeface="Calibri"/>
                          <a:ea typeface="+mn-ea"/>
                          <a:cs typeface="+mn-cs"/>
                        </a:rPr>
                        <a:t>70-100</a:t>
                      </a:r>
                    </a:p>
                  </a:txBody>
                  <a:tcPr marL="9525" marR="9525" marT="9525" marB="0" anchor="b"/>
                </a:tc>
                <a:tc>
                  <a:txBody>
                    <a:bodyPr/>
                    <a:lstStyle/>
                    <a:p>
                      <a:pPr algn="l" fontAlgn="b"/>
                      <a:r>
                        <a:rPr lang="en-US" sz="2400" b="0" i="0" u="none" strike="noStrike" kern="1200">
                          <a:solidFill>
                            <a:srgbClr val="000000"/>
                          </a:solidFill>
                          <a:effectLst/>
                          <a:latin typeface="Calibri"/>
                          <a:ea typeface="+mn-ea"/>
                          <a:cs typeface="+mn-cs"/>
                        </a:rPr>
                        <a:t>Hot Water-Low Quality</a:t>
                      </a:r>
                    </a:p>
                  </a:txBody>
                  <a:tcPr marL="9525" marR="9525" marT="9525" marB="0" anchor="b"/>
                </a:tc>
              </a:tr>
              <a:tr h="370840">
                <a:tc>
                  <a:txBody>
                    <a:bodyPr/>
                    <a:lstStyle/>
                    <a:p>
                      <a:pPr algn="ctr" fontAlgn="b"/>
                      <a:r>
                        <a:rPr lang="en-GB" sz="2800" b="0" i="0" u="none" strike="noStrike" dirty="0">
                          <a:solidFill>
                            <a:srgbClr val="000000"/>
                          </a:solidFill>
                          <a:effectLst/>
                          <a:latin typeface="Calibri"/>
                        </a:rPr>
                        <a:t>DMFC</a:t>
                      </a:r>
                    </a:p>
                  </a:txBody>
                  <a:tcPr marL="9525" marR="9525" marT="9525" marB="0" anchor="b"/>
                </a:tc>
                <a:tc>
                  <a:txBody>
                    <a:bodyPr/>
                    <a:lstStyle/>
                    <a:p>
                      <a:pPr algn="ctr" fontAlgn="b"/>
                      <a:r>
                        <a:rPr lang="el-GR" sz="2400" b="0" i="0" u="none" strike="noStrike" kern="1200" dirty="0">
                          <a:solidFill>
                            <a:srgbClr val="000000"/>
                          </a:solidFill>
                          <a:effectLst/>
                          <a:latin typeface="Calibri"/>
                          <a:ea typeface="+mn-ea"/>
                          <a:cs typeface="+mn-cs"/>
                        </a:rPr>
                        <a:t>90</a:t>
                      </a:r>
                    </a:p>
                  </a:txBody>
                  <a:tcPr marL="9525" marR="9525" marT="9525" marB="0" anchor="b"/>
                </a:tc>
                <a:tc>
                  <a:txBody>
                    <a:bodyPr/>
                    <a:lstStyle/>
                    <a:p>
                      <a:pPr algn="l" fontAlgn="b"/>
                      <a:r>
                        <a:rPr lang="en-US" sz="2400" b="0" i="0" u="none" strike="noStrike" kern="1200" dirty="0">
                          <a:solidFill>
                            <a:srgbClr val="000000"/>
                          </a:solidFill>
                          <a:effectLst/>
                          <a:latin typeface="Calibri"/>
                          <a:ea typeface="+mn-ea"/>
                          <a:cs typeface="+mn-cs"/>
                        </a:rPr>
                        <a:t>Negligible</a:t>
                      </a:r>
                    </a:p>
                  </a:txBody>
                  <a:tcPr marL="9525" marR="9525" marT="9525" marB="0" anchor="b"/>
                </a:tc>
              </a:tr>
              <a:tr h="370840">
                <a:tc>
                  <a:txBody>
                    <a:bodyPr/>
                    <a:lstStyle/>
                    <a:p>
                      <a:pPr algn="ctr" fontAlgn="b"/>
                      <a:r>
                        <a:rPr lang="en-GB" sz="2800" b="0" i="0" u="none" strike="noStrike" dirty="0">
                          <a:solidFill>
                            <a:srgbClr val="000000"/>
                          </a:solidFill>
                          <a:effectLst/>
                          <a:latin typeface="Calibri"/>
                        </a:rPr>
                        <a:t>PAFC</a:t>
                      </a:r>
                    </a:p>
                  </a:txBody>
                  <a:tcPr marL="9525" marR="9525" marT="9525" marB="0" anchor="b"/>
                </a:tc>
                <a:tc>
                  <a:txBody>
                    <a:bodyPr/>
                    <a:lstStyle/>
                    <a:p>
                      <a:pPr algn="ctr" fontAlgn="b"/>
                      <a:r>
                        <a:rPr lang="el-GR" sz="2400" b="0" i="0" u="none" strike="noStrike" kern="1200" dirty="0">
                          <a:solidFill>
                            <a:srgbClr val="000000"/>
                          </a:solidFill>
                          <a:effectLst/>
                          <a:latin typeface="Calibri"/>
                          <a:ea typeface="+mn-ea"/>
                          <a:cs typeface="+mn-cs"/>
                        </a:rPr>
                        <a:t>150-220</a:t>
                      </a:r>
                    </a:p>
                  </a:txBody>
                  <a:tcPr marL="9525" marR="9525" marT="9525" marB="0" anchor="b"/>
                </a:tc>
                <a:tc>
                  <a:txBody>
                    <a:bodyPr/>
                    <a:lstStyle/>
                    <a:p>
                      <a:pPr algn="l" fontAlgn="b"/>
                      <a:r>
                        <a:rPr lang="en-US" sz="2400" b="0" i="0" u="none" strike="noStrike" kern="1200" dirty="0">
                          <a:solidFill>
                            <a:srgbClr val="000000"/>
                          </a:solidFill>
                          <a:effectLst/>
                          <a:latin typeface="Calibri"/>
                          <a:ea typeface="+mn-ea"/>
                          <a:cs typeface="+mn-cs"/>
                        </a:rPr>
                        <a:t>Acceptable for a variety of Applications</a:t>
                      </a:r>
                    </a:p>
                  </a:txBody>
                  <a:tcPr marL="9525" marR="9525" marT="9525" marB="0" anchor="b"/>
                </a:tc>
              </a:tr>
              <a:tr h="370840">
                <a:tc>
                  <a:txBody>
                    <a:bodyPr/>
                    <a:lstStyle/>
                    <a:p>
                      <a:pPr algn="ctr" fontAlgn="b"/>
                      <a:r>
                        <a:rPr lang="en-GB" sz="2800" b="0" i="0" u="none" strike="noStrike" dirty="0">
                          <a:solidFill>
                            <a:srgbClr val="000000"/>
                          </a:solidFill>
                          <a:effectLst/>
                          <a:latin typeface="Calibri"/>
                        </a:rPr>
                        <a:t>MCFC</a:t>
                      </a:r>
                    </a:p>
                  </a:txBody>
                  <a:tcPr marL="9525" marR="9525" marT="9525" marB="0" anchor="b"/>
                </a:tc>
                <a:tc>
                  <a:txBody>
                    <a:bodyPr/>
                    <a:lstStyle/>
                    <a:p>
                      <a:pPr algn="ctr" fontAlgn="b"/>
                      <a:r>
                        <a:rPr lang="el-GR" sz="2400" b="0" i="0" u="none" strike="noStrike" kern="1200" dirty="0">
                          <a:solidFill>
                            <a:srgbClr val="000000"/>
                          </a:solidFill>
                          <a:effectLst/>
                          <a:latin typeface="Calibri"/>
                          <a:ea typeface="+mn-ea"/>
                          <a:cs typeface="+mn-cs"/>
                        </a:rPr>
                        <a:t>600-700</a:t>
                      </a:r>
                    </a:p>
                  </a:txBody>
                  <a:tcPr marL="9525" marR="9525" marT="9525" marB="0" anchor="b"/>
                </a:tc>
                <a:tc>
                  <a:txBody>
                    <a:bodyPr/>
                    <a:lstStyle/>
                    <a:p>
                      <a:pPr algn="l" fontAlgn="b"/>
                      <a:r>
                        <a:rPr lang="en-US" sz="2400" b="0" i="0" u="none" strike="noStrike" kern="1200" dirty="0">
                          <a:solidFill>
                            <a:srgbClr val="000000"/>
                          </a:solidFill>
                          <a:effectLst/>
                          <a:latin typeface="Calibri"/>
                          <a:ea typeface="+mn-ea"/>
                          <a:cs typeface="+mn-cs"/>
                        </a:rPr>
                        <a:t>High</a:t>
                      </a:r>
                    </a:p>
                  </a:txBody>
                  <a:tcPr marL="9525" marR="9525" marT="9525" marB="0" anchor="b"/>
                </a:tc>
              </a:tr>
              <a:tr h="370840">
                <a:tc>
                  <a:txBody>
                    <a:bodyPr/>
                    <a:lstStyle/>
                    <a:p>
                      <a:pPr algn="ctr" fontAlgn="b"/>
                      <a:r>
                        <a:rPr lang="en-GB" sz="2800" b="0" i="0" u="none" strike="noStrike" dirty="0">
                          <a:solidFill>
                            <a:srgbClr val="000000"/>
                          </a:solidFill>
                          <a:effectLst/>
                          <a:latin typeface="Calibri"/>
                        </a:rPr>
                        <a:t>SOFC</a:t>
                      </a:r>
                    </a:p>
                  </a:txBody>
                  <a:tcPr marL="9525" marR="9525" marT="9525" marB="0" anchor="b"/>
                </a:tc>
                <a:tc>
                  <a:txBody>
                    <a:bodyPr/>
                    <a:lstStyle/>
                    <a:p>
                      <a:pPr algn="ctr" fontAlgn="b"/>
                      <a:r>
                        <a:rPr lang="el-GR" sz="2400" b="0" i="0" u="none" strike="noStrike" kern="1200" dirty="0">
                          <a:solidFill>
                            <a:srgbClr val="000000"/>
                          </a:solidFill>
                          <a:effectLst/>
                          <a:latin typeface="Calibri"/>
                          <a:ea typeface="+mn-ea"/>
                          <a:cs typeface="+mn-cs"/>
                        </a:rPr>
                        <a:t>650-1000</a:t>
                      </a:r>
                    </a:p>
                  </a:txBody>
                  <a:tcPr marL="9525" marR="9525" marT="9525" marB="0" anchor="b"/>
                </a:tc>
                <a:tc>
                  <a:txBody>
                    <a:bodyPr/>
                    <a:lstStyle/>
                    <a:p>
                      <a:pPr algn="l" fontAlgn="b"/>
                      <a:r>
                        <a:rPr lang="en-US" sz="2400" b="0" i="0" u="none" strike="noStrike" kern="1200" dirty="0">
                          <a:solidFill>
                            <a:srgbClr val="000000"/>
                          </a:solidFill>
                          <a:effectLst/>
                          <a:latin typeface="Calibri"/>
                          <a:ea typeface="+mn-ea"/>
                          <a:cs typeface="+mn-cs"/>
                        </a:rPr>
                        <a:t>High</a:t>
                      </a:r>
                    </a:p>
                  </a:txBody>
                  <a:tcPr marL="9525" marR="9525" marT="9525" marB="0" anchor="b"/>
                </a:tc>
              </a:tr>
            </a:tbl>
          </a:graphicData>
        </a:graphic>
      </p:graphicFrame>
    </p:spTree>
    <p:extLst>
      <p:ext uri="{BB962C8B-B14F-4D97-AF65-F5344CB8AC3E}">
        <p14:creationId xmlns:p14="http://schemas.microsoft.com/office/powerpoint/2010/main" val="2081141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8339">
                                            <p:txEl>
                                              <p:pRg st="0" end="0"/>
                                            </p:txEl>
                                          </p:spTgt>
                                        </p:tgtEl>
                                        <p:attrNameLst>
                                          <p:attrName>style.visibility</p:attrName>
                                        </p:attrNameLst>
                                      </p:cBhvr>
                                      <p:to>
                                        <p:strVal val="visible"/>
                                      </p:to>
                                    </p:set>
                                    <p:animEffect transition="in" filter="dissolve">
                                      <p:cBhvr>
                                        <p:cTn id="7" dur="500"/>
                                        <p:tgtEl>
                                          <p:spTgt spid="3983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39"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4294967295"/>
          </p:nvPr>
        </p:nvSpPr>
        <p:spPr>
          <a:xfrm>
            <a:off x="6553200" y="6218237"/>
            <a:ext cx="2844800" cy="365125"/>
          </a:xfrm>
          <a:prstGeom prst="rect">
            <a:avLst/>
          </a:prstGeom>
        </p:spPr>
        <p:txBody>
          <a:bodyPr/>
          <a:lstStyle/>
          <a:p>
            <a:r>
              <a:rPr lang="en-US" dirty="0" smtClean="0"/>
              <a:t>Energy-Storage Hydrogen</a:t>
            </a:r>
            <a:endParaRPr lang="el-GR" dirty="0"/>
          </a:p>
        </p:txBody>
      </p:sp>
      <p:sp>
        <p:nvSpPr>
          <p:cNvPr id="6" name="Slide Number Placeholder 4"/>
          <p:cNvSpPr>
            <a:spLocks noGrp="1"/>
          </p:cNvSpPr>
          <p:nvPr>
            <p:ph type="sldNum" sz="quarter" idx="11"/>
          </p:nvPr>
        </p:nvSpPr>
        <p:spPr/>
        <p:txBody>
          <a:bodyPr/>
          <a:lstStyle/>
          <a:p>
            <a:fld id="{F3DEA728-575C-4770-9F86-CC5FB1D2A027}" type="slidenum">
              <a:rPr lang="el-GR"/>
              <a:pPr/>
              <a:t>29</a:t>
            </a:fld>
            <a:endParaRPr lang="el-GR"/>
          </a:p>
        </p:txBody>
      </p:sp>
      <p:sp>
        <p:nvSpPr>
          <p:cNvPr id="398338" name="Rectangle 2"/>
          <p:cNvSpPr>
            <a:spLocks noGrp="1" noChangeArrowheads="1"/>
          </p:cNvSpPr>
          <p:nvPr>
            <p:ph type="title"/>
          </p:nvPr>
        </p:nvSpPr>
        <p:spPr>
          <a:xfrm>
            <a:off x="1219200" y="9334"/>
            <a:ext cx="10972800" cy="590931"/>
          </a:xfrm>
          <a:noFill/>
        </p:spPr>
        <p:txBody>
          <a:bodyPr>
            <a:spAutoFit/>
          </a:bodyPr>
          <a:lstStyle/>
          <a:p>
            <a:r>
              <a:rPr lang="en-US" sz="3600" b="1" dirty="0">
                <a:solidFill>
                  <a:srgbClr val="002060"/>
                </a:solidFill>
                <a:effectLst>
                  <a:outerShdw blurRad="38100" dist="38100" dir="2700000" algn="tl">
                    <a:srgbClr val="000000"/>
                  </a:outerShdw>
                </a:effectLst>
                <a:latin typeface="Microsoft Sans Serif" pitchFamily="34" charset="0"/>
              </a:rPr>
              <a:t>Fuel </a:t>
            </a:r>
            <a:r>
              <a:rPr lang="en-US" sz="3600" b="1" dirty="0" smtClean="0">
                <a:solidFill>
                  <a:srgbClr val="002060"/>
                </a:solidFill>
                <a:effectLst>
                  <a:outerShdw blurRad="38100" dist="38100" dir="2700000" algn="tl">
                    <a:srgbClr val="000000"/>
                  </a:outerShdw>
                </a:effectLst>
                <a:latin typeface="Microsoft Sans Serif" pitchFamily="34" charset="0"/>
              </a:rPr>
              <a:t>Cells Applications</a:t>
            </a:r>
            <a:endParaRPr lang="en-GB" sz="3200" b="1" dirty="0">
              <a:solidFill>
                <a:srgbClr val="002060"/>
              </a:solidFill>
              <a:effectLst>
                <a:outerShdw blurRad="38100" dist="38100" dir="2700000" algn="tl">
                  <a:srgbClr val="000000"/>
                </a:outerShdw>
              </a:effectLst>
              <a:latin typeface="Microsoft Sans Serif" pitchFamily="34" charset="0"/>
            </a:endParaRPr>
          </a:p>
        </p:txBody>
      </p:sp>
      <p:sp>
        <p:nvSpPr>
          <p:cNvPr id="398339" name="Rectangle 3"/>
          <p:cNvSpPr>
            <a:spLocks noGrp="1" noChangeArrowheads="1"/>
          </p:cNvSpPr>
          <p:nvPr>
            <p:ph type="body" idx="1"/>
          </p:nvPr>
        </p:nvSpPr>
        <p:spPr>
          <a:xfrm>
            <a:off x="355600" y="1112520"/>
            <a:ext cx="11480800" cy="4983480"/>
          </a:xfrm>
        </p:spPr>
        <p:txBody>
          <a:bodyPr>
            <a:normAutofit/>
          </a:bodyPr>
          <a:lstStyle/>
          <a:p>
            <a:r>
              <a:rPr lang="el-GR" b="1" dirty="0" smtClean="0"/>
              <a:t>Alkaline </a:t>
            </a:r>
            <a:r>
              <a:rPr lang="el-GR" b="1" dirty="0"/>
              <a:t>Fuel Cells (AFCs</a:t>
            </a:r>
            <a:r>
              <a:rPr lang="el-GR" dirty="0" smtClean="0"/>
              <a:t>)</a:t>
            </a:r>
            <a:r>
              <a:rPr lang="en-US" dirty="0" smtClean="0"/>
              <a:t>  </a:t>
            </a:r>
            <a:r>
              <a:rPr lang="en-US" i="1" dirty="0" smtClean="0"/>
              <a:t>Small Units, Space applications</a:t>
            </a:r>
            <a:r>
              <a:rPr lang="el-GR" i="1" dirty="0" smtClean="0"/>
              <a:t>.</a:t>
            </a:r>
            <a:endParaRPr lang="en-US" i="1" dirty="0"/>
          </a:p>
          <a:p>
            <a:r>
              <a:rPr lang="el-GR" b="1" dirty="0"/>
              <a:t>Phosphoric Acid Fuel Cells (PAFCs) </a:t>
            </a:r>
            <a:r>
              <a:rPr lang="en-US" i="1" dirty="0" smtClean="0"/>
              <a:t>Commercial </a:t>
            </a:r>
            <a:r>
              <a:rPr lang="en-US" i="1" dirty="0"/>
              <a:t>applications, </a:t>
            </a:r>
            <a:r>
              <a:rPr lang="en-US" i="1" dirty="0" smtClean="0"/>
              <a:t>Large Vehicle </a:t>
            </a:r>
            <a:r>
              <a:rPr lang="en-US" i="1" dirty="0"/>
              <a:t>systems</a:t>
            </a:r>
            <a:endParaRPr lang="en-US" i="1" dirty="0" smtClean="0"/>
          </a:p>
          <a:p>
            <a:r>
              <a:rPr lang="el-GR" b="1" dirty="0" smtClean="0"/>
              <a:t>Polymer </a:t>
            </a:r>
            <a:r>
              <a:rPr lang="el-GR" b="1" dirty="0"/>
              <a:t>Electrolyte Membrane Fuel Cells (PEMFCs</a:t>
            </a:r>
            <a:r>
              <a:rPr lang="el-GR" b="1" dirty="0" smtClean="0"/>
              <a:t>)</a:t>
            </a:r>
            <a:r>
              <a:rPr lang="en-US" b="1" dirty="0"/>
              <a:t> </a:t>
            </a:r>
            <a:r>
              <a:rPr lang="en-US" i="1" dirty="0"/>
              <a:t>Domestic and commercial applications, Vehicle systems </a:t>
            </a:r>
          </a:p>
          <a:p>
            <a:r>
              <a:rPr lang="el-GR" b="1" dirty="0" smtClean="0"/>
              <a:t>Molten </a:t>
            </a:r>
            <a:r>
              <a:rPr lang="el-GR" b="1" dirty="0"/>
              <a:t>Carbonate Fuel Cells (MCFCs) </a:t>
            </a:r>
            <a:r>
              <a:rPr lang="en-US" b="1" dirty="0" smtClean="0"/>
              <a:t> </a:t>
            </a:r>
            <a:r>
              <a:rPr lang="en-US" i="1" dirty="0" smtClean="0"/>
              <a:t>Commercial and Industrial applications Large Scale Capacity</a:t>
            </a:r>
            <a:r>
              <a:rPr lang="el-GR" i="1" dirty="0" smtClean="0"/>
              <a:t> </a:t>
            </a:r>
            <a:r>
              <a:rPr lang="el-GR" i="1" dirty="0"/>
              <a:t>(</a:t>
            </a:r>
            <a:r>
              <a:rPr lang="el-GR" i="1" dirty="0" smtClean="0"/>
              <a:t>ΜW</a:t>
            </a:r>
            <a:r>
              <a:rPr lang="en-US" i="1" dirty="0" smtClean="0"/>
              <a:t> -class</a:t>
            </a:r>
            <a:r>
              <a:rPr lang="el-GR" i="1" dirty="0" smtClean="0"/>
              <a:t>)</a:t>
            </a:r>
            <a:endParaRPr lang="el-GR" i="1" dirty="0"/>
          </a:p>
          <a:p>
            <a:r>
              <a:rPr lang="el-GR" dirty="0" smtClean="0"/>
              <a:t> </a:t>
            </a:r>
            <a:r>
              <a:rPr lang="el-GR" b="1" dirty="0"/>
              <a:t>Solid Oxide Fuel Cells (SOFCs) </a:t>
            </a:r>
            <a:r>
              <a:rPr lang="en-US" i="1" dirty="0"/>
              <a:t>Large Scale </a:t>
            </a:r>
            <a:r>
              <a:rPr lang="en-US" i="1" dirty="0" smtClean="0"/>
              <a:t>Capacity in  all type of Applications</a:t>
            </a:r>
            <a:endParaRPr lang="el-GR" sz="3200" i="1" dirty="0"/>
          </a:p>
        </p:txBody>
      </p:sp>
    </p:spTree>
    <p:extLst>
      <p:ext uri="{BB962C8B-B14F-4D97-AF65-F5344CB8AC3E}">
        <p14:creationId xmlns:p14="http://schemas.microsoft.com/office/powerpoint/2010/main" val="11203121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8339">
                                            <p:txEl>
                                              <p:pRg st="0" end="0"/>
                                            </p:txEl>
                                          </p:spTgt>
                                        </p:tgtEl>
                                        <p:attrNameLst>
                                          <p:attrName>style.visibility</p:attrName>
                                        </p:attrNameLst>
                                      </p:cBhvr>
                                      <p:to>
                                        <p:strVal val="visible"/>
                                      </p:to>
                                    </p:set>
                                    <p:animEffect transition="in" filter="dissolve">
                                      <p:cBhvr>
                                        <p:cTn id="7" dur="500"/>
                                        <p:tgtEl>
                                          <p:spTgt spid="398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8339">
                                            <p:txEl>
                                              <p:pRg st="1" end="1"/>
                                            </p:txEl>
                                          </p:spTgt>
                                        </p:tgtEl>
                                        <p:attrNameLst>
                                          <p:attrName>style.visibility</p:attrName>
                                        </p:attrNameLst>
                                      </p:cBhvr>
                                      <p:to>
                                        <p:strVal val="visible"/>
                                      </p:to>
                                    </p:set>
                                    <p:animEffect transition="in" filter="dissolve">
                                      <p:cBhvr>
                                        <p:cTn id="12" dur="500"/>
                                        <p:tgtEl>
                                          <p:spTgt spid="3983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98339">
                                            <p:txEl>
                                              <p:pRg st="2" end="2"/>
                                            </p:txEl>
                                          </p:spTgt>
                                        </p:tgtEl>
                                        <p:attrNameLst>
                                          <p:attrName>style.visibility</p:attrName>
                                        </p:attrNameLst>
                                      </p:cBhvr>
                                      <p:to>
                                        <p:strVal val="visible"/>
                                      </p:to>
                                    </p:set>
                                    <p:animEffect transition="in" filter="dissolve">
                                      <p:cBhvr>
                                        <p:cTn id="17" dur="500"/>
                                        <p:tgtEl>
                                          <p:spTgt spid="39833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98339">
                                            <p:txEl>
                                              <p:pRg st="3" end="3"/>
                                            </p:txEl>
                                          </p:spTgt>
                                        </p:tgtEl>
                                        <p:attrNameLst>
                                          <p:attrName>style.visibility</p:attrName>
                                        </p:attrNameLst>
                                      </p:cBhvr>
                                      <p:to>
                                        <p:strVal val="visible"/>
                                      </p:to>
                                    </p:set>
                                    <p:animEffect transition="in" filter="dissolve">
                                      <p:cBhvr>
                                        <p:cTn id="22" dur="500"/>
                                        <p:tgtEl>
                                          <p:spTgt spid="39833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98339">
                                            <p:txEl>
                                              <p:pRg st="4" end="4"/>
                                            </p:txEl>
                                          </p:spTgt>
                                        </p:tgtEl>
                                        <p:attrNameLst>
                                          <p:attrName>style.visibility</p:attrName>
                                        </p:attrNameLst>
                                      </p:cBhvr>
                                      <p:to>
                                        <p:strVal val="visible"/>
                                      </p:to>
                                    </p:set>
                                    <p:animEffect transition="in" filter="dissolve">
                                      <p:cBhvr>
                                        <p:cTn id="27" dur="500"/>
                                        <p:tgtEl>
                                          <p:spTgt spid="3983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39"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859" name="Rectangle 3"/>
          <p:cNvSpPr>
            <a:spLocks noChangeArrowheads="1"/>
          </p:cNvSpPr>
          <p:nvPr/>
        </p:nvSpPr>
        <p:spPr bwMode="auto">
          <a:xfrm>
            <a:off x="1390650" y="404813"/>
            <a:ext cx="6815667" cy="647700"/>
          </a:xfrm>
          <a:prstGeom prst="rect">
            <a:avLst/>
          </a:prstGeom>
          <a:noFill/>
          <a:ln w="9525">
            <a:noFill/>
            <a:miter lim="800000"/>
            <a:headEnd/>
            <a:tailEnd/>
          </a:ln>
          <a:effectLst>
            <a:outerShdw dist="35921" dir="2700000" algn="ctr" rotWithShape="0">
              <a:schemeClr val="bg1"/>
            </a:outerShdw>
          </a:effectLst>
        </p:spPr>
        <p:txBody>
          <a:bodyPr lIns="92075" tIns="46038" rIns="92075" bIns="46038" anchor="ctr"/>
          <a:lstStyle/>
          <a:p>
            <a:pPr algn="ctr">
              <a:defRPr/>
            </a:pPr>
            <a:endParaRPr lang="es-ES" sz="3600" dirty="0">
              <a:solidFill>
                <a:srgbClr val="FFFF00"/>
              </a:solidFill>
              <a:effectLst>
                <a:outerShdw blurRad="38100" dist="38100" dir="2700000" algn="tl">
                  <a:srgbClr val="000000"/>
                </a:outerShdw>
              </a:effectLst>
              <a:latin typeface="Calibri" pitchFamily="34" charset="0"/>
            </a:endParaRPr>
          </a:p>
        </p:txBody>
      </p:sp>
      <p:sp>
        <p:nvSpPr>
          <p:cNvPr id="7172" name="Rectangle 4"/>
          <p:cNvSpPr>
            <a:spLocks noChangeArrowheads="1"/>
          </p:cNvSpPr>
          <p:nvPr/>
        </p:nvSpPr>
        <p:spPr bwMode="auto">
          <a:xfrm>
            <a:off x="1935480" y="189369"/>
            <a:ext cx="100989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r>
              <a:rPr lang="es-ES" altLang="en-US" sz="4000" dirty="0">
                <a:latin typeface="+mj-lt"/>
                <a:ea typeface="+mj-ea"/>
                <a:cs typeface="+mj-cs"/>
              </a:rPr>
              <a:t>HYDROGEN</a:t>
            </a:r>
            <a:r>
              <a:rPr lang="el-GR" altLang="en-US" sz="4000" dirty="0">
                <a:latin typeface="+mj-lt"/>
                <a:ea typeface="+mj-ea"/>
                <a:cs typeface="+mj-cs"/>
              </a:rPr>
              <a:t>-</a:t>
            </a:r>
            <a:r>
              <a:rPr lang="en-US" altLang="en-US" sz="4000" dirty="0">
                <a:latin typeface="+mj-lt"/>
                <a:ea typeface="+mj-ea"/>
                <a:cs typeface="+mj-cs"/>
              </a:rPr>
              <a:t>CHARACTERISTICS AND HISTORY</a:t>
            </a:r>
            <a:endParaRPr lang="es-ES" altLang="en-US" sz="4000" dirty="0">
              <a:latin typeface="+mj-lt"/>
              <a:ea typeface="+mj-ea"/>
              <a:cs typeface="+mj-cs"/>
            </a:endParaRPr>
          </a:p>
        </p:txBody>
      </p:sp>
      <p:sp>
        <p:nvSpPr>
          <p:cNvPr id="1017861" name="Rectangle 5"/>
          <p:cNvSpPr>
            <a:spLocks noChangeArrowheads="1"/>
          </p:cNvSpPr>
          <p:nvPr/>
        </p:nvSpPr>
        <p:spPr bwMode="auto">
          <a:xfrm>
            <a:off x="5296620" y="1419764"/>
            <a:ext cx="6656032" cy="4691606"/>
          </a:xfrm>
          <a:prstGeom prst="rect">
            <a:avLst/>
          </a:prstGeom>
          <a:noFill/>
          <a:ln>
            <a:solidFill>
              <a:schemeClr val="tx1"/>
            </a:solidFill>
            <a:headEnd/>
            <a:tailEnd/>
          </a:ln>
          <a:scene3d>
            <a:camera prst="orthographicFront"/>
            <a:lightRig rig="threePt" dir="t"/>
          </a:scene3d>
          <a:sp3d>
            <a:bevelT/>
          </a:sp3d>
        </p:spPr>
        <p:style>
          <a:lnRef idx="2">
            <a:schemeClr val="accent3"/>
          </a:lnRef>
          <a:fillRef idx="1">
            <a:schemeClr val="lt1"/>
          </a:fillRef>
          <a:effectRef idx="0">
            <a:schemeClr val="accent3"/>
          </a:effectRef>
          <a:fontRef idx="minor">
            <a:schemeClr val="dk1"/>
          </a:fontRef>
        </p:style>
        <p:txBody>
          <a:bodyPr/>
          <a:lstStyle/>
          <a:p>
            <a:pPr marL="265113" indent="-265113" algn="just">
              <a:spcBef>
                <a:spcPts val="3000"/>
              </a:spcBef>
              <a:buClr>
                <a:schemeClr val="tx1"/>
              </a:buClr>
              <a:buFont typeface="Wingdings" pitchFamily="2" charset="2"/>
              <a:buBlip>
                <a:blip r:embed="rId2"/>
              </a:buBlip>
              <a:defRPr/>
            </a:pPr>
            <a:r>
              <a:rPr lang="en-US" sz="2000" b="1" dirty="0" smtClean="0">
                <a:solidFill>
                  <a:srgbClr val="0070C0"/>
                </a:solidFill>
                <a:latin typeface="Calibri" pitchFamily="34" charset="0"/>
                <a:cs typeface="Arial" panose="020B0604020202020204" pitchFamily="34" charset="0"/>
              </a:rPr>
              <a:t>1796 </a:t>
            </a:r>
            <a:r>
              <a:rPr lang="en-US" sz="2000" b="1" dirty="0">
                <a:solidFill>
                  <a:srgbClr val="0070C0"/>
                </a:solidFill>
                <a:latin typeface="Calibri" pitchFamily="34" charset="0"/>
                <a:cs typeface="Arial" panose="020B0604020202020204" pitchFamily="34" charset="0"/>
              </a:rPr>
              <a:t>Cavendish discovers the electrolysis process</a:t>
            </a:r>
          </a:p>
          <a:p>
            <a:pPr marL="265113" indent="-265113" algn="just">
              <a:spcBef>
                <a:spcPts val="3000"/>
              </a:spcBef>
              <a:buClr>
                <a:schemeClr val="tx1"/>
              </a:buClr>
              <a:buFont typeface="Wingdings" pitchFamily="2" charset="2"/>
              <a:buBlip>
                <a:blip r:embed="rId2"/>
              </a:buBlip>
              <a:defRPr/>
            </a:pPr>
            <a:r>
              <a:rPr lang="en-US" sz="2000" b="1" dirty="0">
                <a:solidFill>
                  <a:srgbClr val="0070C0"/>
                </a:solidFill>
                <a:latin typeface="Calibri" pitchFamily="34" charset="0"/>
                <a:cs typeface="Arial" panose="020B0604020202020204" pitchFamily="34" charset="0"/>
              </a:rPr>
              <a:t>1839 Grove developed the first fuel cell</a:t>
            </a:r>
          </a:p>
          <a:p>
            <a:pPr marL="265113" indent="-265113" algn="just">
              <a:spcBef>
                <a:spcPts val="3000"/>
              </a:spcBef>
              <a:buClr>
                <a:schemeClr val="tx1"/>
              </a:buClr>
              <a:buFont typeface="Wingdings" pitchFamily="2" charset="2"/>
              <a:buBlip>
                <a:blip r:embed="rId2"/>
              </a:buBlip>
              <a:defRPr/>
            </a:pPr>
            <a:r>
              <a:rPr lang="en-US" sz="2000" b="1" dirty="0">
                <a:solidFill>
                  <a:srgbClr val="0070C0"/>
                </a:solidFill>
                <a:latin typeface="Calibri" pitchFamily="34" charset="0"/>
                <a:cs typeface="Arial" panose="020B0604020202020204" pitchFamily="34" charset="0"/>
              </a:rPr>
              <a:t>1920 Construction of the first </a:t>
            </a:r>
            <a:r>
              <a:rPr lang="en-US" sz="2000" b="1" dirty="0" err="1">
                <a:solidFill>
                  <a:srgbClr val="0070C0"/>
                </a:solidFill>
                <a:latin typeface="Calibri" pitchFamily="34" charset="0"/>
                <a:cs typeface="Arial" panose="020B0604020202020204" pitchFamily="34" charset="0"/>
              </a:rPr>
              <a:t>electrolysers</a:t>
            </a:r>
            <a:endParaRPr lang="en-US" sz="2000" b="1" dirty="0">
              <a:solidFill>
                <a:srgbClr val="0070C0"/>
              </a:solidFill>
              <a:latin typeface="Calibri" pitchFamily="34" charset="0"/>
              <a:cs typeface="Arial" panose="020B0604020202020204" pitchFamily="34" charset="0"/>
            </a:endParaRPr>
          </a:p>
          <a:p>
            <a:pPr marL="265113" indent="-265113" algn="just">
              <a:spcBef>
                <a:spcPts val="3000"/>
              </a:spcBef>
              <a:buClr>
                <a:schemeClr val="tx1"/>
              </a:buClr>
              <a:buFont typeface="Wingdings" pitchFamily="2" charset="2"/>
              <a:buBlip>
                <a:blip r:embed="rId2"/>
              </a:buBlip>
              <a:defRPr/>
            </a:pPr>
            <a:r>
              <a:rPr lang="en-US" sz="2000" b="1" dirty="0">
                <a:solidFill>
                  <a:srgbClr val="0070C0"/>
                </a:solidFill>
                <a:latin typeface="Calibri" pitchFamily="34" charset="0"/>
                <a:cs typeface="Arial" panose="020B0604020202020204" pitchFamily="34" charset="0"/>
              </a:rPr>
              <a:t>1930 Rudolf </a:t>
            </a:r>
            <a:r>
              <a:rPr lang="en-US" sz="2000" b="1" dirty="0" err="1">
                <a:solidFill>
                  <a:srgbClr val="0070C0"/>
                </a:solidFill>
                <a:latin typeface="Calibri" pitchFamily="34" charset="0"/>
                <a:cs typeface="Arial" panose="020B0604020202020204" pitchFamily="34" charset="0"/>
              </a:rPr>
              <a:t>Erren</a:t>
            </a:r>
            <a:r>
              <a:rPr lang="en-US" sz="2000" b="1" dirty="0">
                <a:solidFill>
                  <a:srgbClr val="0070C0"/>
                </a:solidFill>
                <a:latin typeface="Calibri" pitchFamily="34" charset="0"/>
                <a:cs typeface="Arial" panose="020B0604020202020204" pitchFamily="34" charset="0"/>
              </a:rPr>
              <a:t> manufactured trucks and buses that used hydrogen in internal combustion engines</a:t>
            </a:r>
          </a:p>
          <a:p>
            <a:pPr marL="265113" indent="-265113" algn="just">
              <a:spcBef>
                <a:spcPts val="3000"/>
              </a:spcBef>
              <a:buClr>
                <a:schemeClr val="tx1"/>
              </a:buClr>
              <a:buFont typeface="Wingdings" pitchFamily="2" charset="2"/>
              <a:buBlip>
                <a:blip r:embed="rId2"/>
              </a:buBlip>
              <a:defRPr/>
            </a:pPr>
            <a:r>
              <a:rPr lang="en-US" sz="2000" b="1" dirty="0">
                <a:solidFill>
                  <a:srgbClr val="0070C0"/>
                </a:solidFill>
                <a:latin typeface="Calibri" pitchFamily="34" charset="0"/>
                <a:cs typeface="Arial" panose="020B0604020202020204" pitchFamily="34" charset="0"/>
              </a:rPr>
              <a:t>1959 Bacon develops the first vehicle with a fuel cell (tractor)</a:t>
            </a:r>
          </a:p>
          <a:p>
            <a:pPr marL="265113" indent="-265113" algn="just">
              <a:spcBef>
                <a:spcPts val="3000"/>
              </a:spcBef>
              <a:buClr>
                <a:schemeClr val="tx1"/>
              </a:buClr>
              <a:buFont typeface="Wingdings" pitchFamily="2" charset="2"/>
              <a:buBlip>
                <a:blip r:embed="rId2"/>
              </a:buBlip>
              <a:defRPr/>
            </a:pPr>
            <a:r>
              <a:rPr lang="en-US" sz="2000" b="1" dirty="0">
                <a:solidFill>
                  <a:srgbClr val="0070C0"/>
                </a:solidFill>
                <a:latin typeface="Calibri" pitchFamily="34" charset="0"/>
                <a:cs typeface="Arial" panose="020B0604020202020204" pitchFamily="34" charset="0"/>
              </a:rPr>
              <a:t>1983 Ballard, Prater and Howard founded Ballard </a:t>
            </a:r>
            <a:r>
              <a:rPr lang="en-US" sz="2000" b="1" dirty="0" smtClean="0">
                <a:solidFill>
                  <a:srgbClr val="0070C0"/>
                </a:solidFill>
                <a:latin typeface="Calibri" pitchFamily="34" charset="0"/>
                <a:cs typeface="Arial" panose="020B0604020202020204" pitchFamily="34" charset="0"/>
              </a:rPr>
              <a:t>Power</a:t>
            </a:r>
            <a:endParaRPr lang="es-ES" sz="2000" b="1" dirty="0">
              <a:solidFill>
                <a:schemeClr val="tx1"/>
              </a:solidFill>
              <a:latin typeface="Calibri" pitchFamily="34" charset="0"/>
              <a:cs typeface="Arial" panose="020B0604020202020204" pitchFamily="34" charset="0"/>
            </a:endParaRPr>
          </a:p>
        </p:txBody>
      </p:sp>
      <p:sp>
        <p:nvSpPr>
          <p:cNvPr id="2" name="1 Rectángulo"/>
          <p:cNvSpPr/>
          <p:nvPr/>
        </p:nvSpPr>
        <p:spPr>
          <a:xfrm>
            <a:off x="334433" y="1159938"/>
            <a:ext cx="4962186" cy="4401205"/>
          </a:xfrm>
          <a:prstGeom prst="rect">
            <a:avLst/>
          </a:prstGeom>
        </p:spPr>
        <p:txBody>
          <a:bodyPr wrap="square">
            <a:spAutoFit/>
          </a:bodyPr>
          <a:lstStyle/>
          <a:p>
            <a:pPr marL="173038" indent="-173038">
              <a:spcBef>
                <a:spcPts val="2400"/>
              </a:spcBef>
              <a:buSzPct val="150000"/>
              <a:buFont typeface="Arial" panose="020B0604020202020204" pitchFamily="34" charset="0"/>
              <a:buChar char="•"/>
            </a:pPr>
            <a:r>
              <a:rPr lang="en-US" sz="2000" b="1" dirty="0">
                <a:latin typeface="Calibri" pitchFamily="34" charset="0"/>
                <a:cs typeface="Arial" panose="020B0604020202020204" pitchFamily="34" charset="0"/>
              </a:rPr>
              <a:t>It is the lightest and most </a:t>
            </a:r>
            <a:r>
              <a:rPr lang="en-US" sz="2000" b="1" dirty="0">
                <a:solidFill>
                  <a:srgbClr val="FF0000"/>
                </a:solidFill>
                <a:latin typeface="Calibri" pitchFamily="34" charset="0"/>
                <a:cs typeface="Arial" panose="020B0604020202020204" pitchFamily="34" charset="0"/>
              </a:rPr>
              <a:t>abundant</a:t>
            </a:r>
            <a:r>
              <a:rPr lang="en-US" sz="2000" b="1" dirty="0">
                <a:latin typeface="Calibri" pitchFamily="34" charset="0"/>
                <a:cs typeface="Arial" panose="020B0604020202020204" pitchFamily="34" charset="0"/>
              </a:rPr>
              <a:t> element of nature</a:t>
            </a:r>
          </a:p>
          <a:p>
            <a:pPr marL="173038" indent="-173038">
              <a:spcBef>
                <a:spcPts val="2400"/>
              </a:spcBef>
              <a:buSzPct val="150000"/>
              <a:buFont typeface="Arial" panose="020B0604020202020204" pitchFamily="34" charset="0"/>
              <a:buChar char="•"/>
            </a:pPr>
            <a:r>
              <a:rPr lang="en-US" sz="2000" b="1" dirty="0">
                <a:solidFill>
                  <a:srgbClr val="FF0000"/>
                </a:solidFill>
                <a:latin typeface="Calibri" pitchFamily="34" charset="0"/>
                <a:cs typeface="Arial" panose="020B0604020202020204" pitchFamily="34" charset="0"/>
              </a:rPr>
              <a:t>It is rarely found pure </a:t>
            </a:r>
            <a:r>
              <a:rPr lang="en-US" sz="2000" b="1" dirty="0">
                <a:latin typeface="Calibri" pitchFamily="34" charset="0"/>
                <a:cs typeface="Arial" panose="020B0604020202020204" pitchFamily="34" charset="0"/>
              </a:rPr>
              <a:t>in its natural state, and most of the time bound to oxygen forming water, and carbon in hydrocarbons</a:t>
            </a:r>
          </a:p>
          <a:p>
            <a:pPr marL="173038" indent="-173038">
              <a:spcBef>
                <a:spcPts val="2400"/>
              </a:spcBef>
              <a:buSzPct val="150000"/>
              <a:buFont typeface="Arial" panose="020B0604020202020204" pitchFamily="34" charset="0"/>
              <a:buChar char="•"/>
            </a:pPr>
            <a:r>
              <a:rPr lang="en-US" sz="2000" b="1" dirty="0">
                <a:latin typeface="Calibri" pitchFamily="34" charset="0"/>
                <a:cs typeface="Arial" panose="020B0604020202020204" pitchFamily="34" charset="0"/>
              </a:rPr>
              <a:t>An </a:t>
            </a:r>
            <a:r>
              <a:rPr lang="en-US" sz="2000" b="1" dirty="0">
                <a:solidFill>
                  <a:srgbClr val="FF0000"/>
                </a:solidFill>
                <a:latin typeface="Calibri" pitchFamily="34" charset="0"/>
                <a:cs typeface="Arial" panose="020B0604020202020204" pitchFamily="34" charset="0"/>
              </a:rPr>
              <a:t>important energy contribution is required </a:t>
            </a:r>
            <a:r>
              <a:rPr lang="en-US" sz="2000" b="1" dirty="0">
                <a:latin typeface="Calibri" pitchFamily="34" charset="0"/>
                <a:cs typeface="Arial" panose="020B0604020202020204" pitchFamily="34" charset="0"/>
              </a:rPr>
              <a:t>to extract it </a:t>
            </a:r>
            <a:r>
              <a:rPr lang="en-US" sz="2000" b="1" dirty="0" smtClean="0">
                <a:latin typeface="Calibri" pitchFamily="34" charset="0"/>
                <a:cs typeface="Arial" panose="020B0604020202020204" pitchFamily="34" charset="0"/>
              </a:rPr>
              <a:t>and covert it into a secondary energy source</a:t>
            </a:r>
            <a:endParaRPr lang="en-US" sz="2000" b="1" dirty="0">
              <a:latin typeface="Calibri" pitchFamily="34" charset="0"/>
              <a:cs typeface="Arial" panose="020B0604020202020204" pitchFamily="34" charset="0"/>
            </a:endParaRPr>
          </a:p>
          <a:p>
            <a:pPr marL="173038" indent="-173038">
              <a:spcBef>
                <a:spcPts val="2400"/>
              </a:spcBef>
              <a:buSzPct val="150000"/>
              <a:buFont typeface="Arial" panose="020B0604020202020204" pitchFamily="34" charset="0"/>
              <a:buChar char="•"/>
            </a:pPr>
            <a:r>
              <a:rPr lang="en-US" sz="2000" b="1" dirty="0">
                <a:latin typeface="Calibri" pitchFamily="34" charset="0"/>
                <a:cs typeface="Arial" panose="020B0604020202020204" pitchFamily="34" charset="0"/>
              </a:rPr>
              <a:t>It is </a:t>
            </a:r>
            <a:r>
              <a:rPr lang="en-US" sz="2000" b="1" dirty="0">
                <a:solidFill>
                  <a:srgbClr val="FF0000"/>
                </a:solidFill>
                <a:latin typeface="Calibri" pitchFamily="34" charset="0"/>
                <a:cs typeface="Arial" panose="020B0604020202020204" pitchFamily="34" charset="0"/>
              </a:rPr>
              <a:t>an energy vector</a:t>
            </a:r>
            <a:r>
              <a:rPr lang="en-US" sz="2000" b="1" dirty="0">
                <a:latin typeface="Calibri" pitchFamily="34" charset="0"/>
                <a:cs typeface="Arial" panose="020B0604020202020204" pitchFamily="34" charset="0"/>
              </a:rPr>
              <a:t>, a secondary form of energy that must be transformed from other primary sources</a:t>
            </a:r>
            <a:endParaRPr lang="es-ES" sz="2000" b="1" dirty="0">
              <a:latin typeface="Calibri" pitchFamily="34" charset="0"/>
              <a:cs typeface="Arial" panose="020B0604020202020204" pitchFamily="34" charset="0"/>
            </a:endParaRPr>
          </a:p>
        </p:txBody>
      </p:sp>
      <p:pic>
        <p:nvPicPr>
          <p:cNvPr id="10" name="Picture 7" descr="ITC_GOBIERNOENGRIS"/>
          <p:cNvPicPr>
            <a:picLocks noChangeAspect="1" noChangeArrowheads="1"/>
          </p:cNvPicPr>
          <p:nvPr/>
        </p:nvPicPr>
        <p:blipFill>
          <a:blip r:embed="rId3" cstate="print"/>
          <a:srcRect/>
          <a:stretch>
            <a:fillRect/>
          </a:stretch>
        </p:blipFill>
        <p:spPr bwMode="auto">
          <a:xfrm>
            <a:off x="9675385" y="6176696"/>
            <a:ext cx="2359053" cy="567592"/>
          </a:xfrm>
          <a:prstGeom prst="rect">
            <a:avLst/>
          </a:prstGeom>
          <a:noFill/>
          <a:ln w="9525">
            <a:noFill/>
            <a:miter lim="800000"/>
            <a:headEnd/>
            <a:tailEnd/>
          </a:ln>
        </p:spPr>
      </p:pic>
      <p:sp>
        <p:nvSpPr>
          <p:cNvPr id="9" name="Footer Placeholder 3"/>
          <p:cNvSpPr>
            <a:spLocks noGrp="1"/>
          </p:cNvSpPr>
          <p:nvPr>
            <p:ph type="ftr" sz="quarter" idx="4294967295"/>
          </p:nvPr>
        </p:nvSpPr>
        <p:spPr>
          <a:xfrm>
            <a:off x="3199278" y="6450012"/>
            <a:ext cx="2844800" cy="365125"/>
          </a:xfrm>
          <a:prstGeom prst="rect">
            <a:avLst/>
          </a:prstGeom>
        </p:spPr>
        <p:txBody>
          <a:bodyPr/>
          <a:lstStyle/>
          <a:p>
            <a:r>
              <a:rPr lang="en-US" sz="1600" dirty="0" smtClean="0"/>
              <a:t>Energy Storage- Hydrogen</a:t>
            </a:r>
            <a:endParaRPr lang="el-GR" sz="1600" dirty="0"/>
          </a:p>
        </p:txBody>
      </p:sp>
    </p:spTree>
    <p:extLst>
      <p:ext uri="{BB962C8B-B14F-4D97-AF65-F5344CB8AC3E}">
        <p14:creationId xmlns:p14="http://schemas.microsoft.com/office/powerpoint/2010/main" val="126882140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Footer Placeholder 3"/>
          <p:cNvSpPr>
            <a:spLocks noGrp="1"/>
          </p:cNvSpPr>
          <p:nvPr>
            <p:ph type="ftr" sz="quarter" idx="4294967295"/>
          </p:nvPr>
        </p:nvSpPr>
        <p:spPr>
          <a:xfrm>
            <a:off x="0" y="6400800"/>
            <a:ext cx="12192000" cy="457200"/>
          </a:xfrm>
          <a:prstGeom prst="rect">
            <a:avLst/>
          </a:prstGeom>
        </p:spPr>
        <p:txBody>
          <a:bodyPr/>
          <a:lstStyle/>
          <a:p>
            <a:r>
              <a:rPr lang="en-US" dirty="0" smtClean="0"/>
              <a:t>Energy-Storage Hydrogen</a:t>
            </a:r>
            <a:endParaRPr lang="el-GR" dirty="0"/>
          </a:p>
        </p:txBody>
      </p:sp>
      <p:sp>
        <p:nvSpPr>
          <p:cNvPr id="9" name="Slide Number Placeholder 4"/>
          <p:cNvSpPr>
            <a:spLocks noGrp="1"/>
          </p:cNvSpPr>
          <p:nvPr>
            <p:ph type="sldNum" sz="quarter" idx="11"/>
          </p:nvPr>
        </p:nvSpPr>
        <p:spPr/>
        <p:txBody>
          <a:bodyPr/>
          <a:lstStyle/>
          <a:p>
            <a:fld id="{91D3907C-51CD-46D9-8172-2511822A3FF1}" type="slidenum">
              <a:rPr lang="el-GR"/>
              <a:pPr/>
              <a:t>30</a:t>
            </a:fld>
            <a:endParaRPr lang="el-GR"/>
          </a:p>
        </p:txBody>
      </p:sp>
      <p:sp>
        <p:nvSpPr>
          <p:cNvPr id="953347" name="Rectangle 3"/>
          <p:cNvSpPr>
            <a:spLocks noGrp="1" noChangeArrowheads="1"/>
          </p:cNvSpPr>
          <p:nvPr>
            <p:ph type="body" idx="1"/>
          </p:nvPr>
        </p:nvSpPr>
        <p:spPr>
          <a:xfrm>
            <a:off x="406400" y="990601"/>
            <a:ext cx="11480800" cy="822325"/>
          </a:xfrm>
          <a:noFill/>
          <a:ln/>
        </p:spPr>
        <p:txBody>
          <a:bodyPr>
            <a:normAutofit fontScale="92500" lnSpcReduction="20000"/>
          </a:bodyPr>
          <a:lstStyle/>
          <a:p>
            <a:pPr>
              <a:lnSpc>
                <a:spcPct val="90000"/>
              </a:lnSpc>
            </a:pPr>
            <a:r>
              <a:rPr lang="en-US" sz="2800" dirty="0">
                <a:latin typeface="Trebuchet MS" pitchFamily="34" charset="0"/>
              </a:rPr>
              <a:t>PEM –2kWe </a:t>
            </a:r>
            <a:r>
              <a:rPr lang="en-US" dirty="0" smtClean="0">
                <a:latin typeface="Trebuchet MS" pitchFamily="34" charset="0"/>
              </a:rPr>
              <a:t>and</a:t>
            </a:r>
            <a:r>
              <a:rPr lang="el-GR" sz="2800" dirty="0" smtClean="0">
                <a:latin typeface="Trebuchet MS" pitchFamily="34" charset="0"/>
              </a:rPr>
              <a:t> </a:t>
            </a:r>
            <a:r>
              <a:rPr lang="el-GR" sz="2800" dirty="0">
                <a:latin typeface="Trebuchet MS" pitchFamily="34" charset="0"/>
              </a:rPr>
              <a:t>3.5</a:t>
            </a:r>
            <a:r>
              <a:rPr lang="en-US" sz="2800" dirty="0" err="1">
                <a:latin typeface="Trebuchet MS" pitchFamily="34" charset="0"/>
              </a:rPr>
              <a:t>kWth</a:t>
            </a:r>
            <a:r>
              <a:rPr lang="en-US" sz="2800" dirty="0">
                <a:latin typeface="Trebuchet MS" pitchFamily="34" charset="0"/>
              </a:rPr>
              <a:t>, 32% </a:t>
            </a:r>
            <a:r>
              <a:rPr lang="en-US" sz="2800" dirty="0" smtClean="0">
                <a:latin typeface="Trebuchet MS" pitchFamily="34" charset="0"/>
              </a:rPr>
              <a:t>electricity efficiency</a:t>
            </a:r>
            <a:r>
              <a:rPr lang="el-GR" sz="2800" dirty="0" smtClean="0">
                <a:latin typeface="Trebuchet MS" pitchFamily="34" charset="0"/>
              </a:rPr>
              <a:t>, </a:t>
            </a:r>
            <a:r>
              <a:rPr lang="el-GR" sz="2800" dirty="0">
                <a:latin typeface="Trebuchet MS" pitchFamily="34" charset="0"/>
              </a:rPr>
              <a:t>87% </a:t>
            </a:r>
            <a:r>
              <a:rPr lang="en-US" sz="2800" dirty="0" smtClean="0">
                <a:latin typeface="Trebuchet MS" pitchFamily="34" charset="0"/>
              </a:rPr>
              <a:t>in total</a:t>
            </a:r>
            <a:endParaRPr lang="el-GR" sz="2800" dirty="0">
              <a:latin typeface="Trebuchet MS" pitchFamily="34" charset="0"/>
            </a:endParaRPr>
          </a:p>
          <a:p>
            <a:pPr>
              <a:lnSpc>
                <a:spcPct val="90000"/>
              </a:lnSpc>
            </a:pPr>
            <a:r>
              <a:rPr lang="en-US" sz="2800" dirty="0" smtClean="0">
                <a:latin typeface="Trebuchet MS" pitchFamily="34" charset="0"/>
              </a:rPr>
              <a:t>External Dimensions </a:t>
            </a:r>
            <a:r>
              <a:rPr lang="el-GR" sz="2800" dirty="0" smtClean="0">
                <a:latin typeface="Trebuchet MS" pitchFamily="34" charset="0"/>
              </a:rPr>
              <a:t>73 </a:t>
            </a:r>
            <a:r>
              <a:rPr lang="el-GR" sz="2800" dirty="0">
                <a:latin typeface="Trebuchet MS" pitchFamily="34" charset="0"/>
              </a:rPr>
              <a:t>by 76 by 36cm-64</a:t>
            </a:r>
            <a:r>
              <a:rPr lang="en-US" sz="2800" dirty="0">
                <a:latin typeface="Trebuchet MS" pitchFamily="34" charset="0"/>
              </a:rPr>
              <a:t>kg</a:t>
            </a:r>
            <a:endParaRPr lang="el-GR" sz="2800" dirty="0">
              <a:latin typeface="Trebuchet MS" pitchFamily="34" charset="0"/>
            </a:endParaRPr>
          </a:p>
        </p:txBody>
      </p:sp>
      <p:pic>
        <p:nvPicPr>
          <p:cNvPr id="9533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590800"/>
            <a:ext cx="4430184"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33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2971801"/>
            <a:ext cx="5473700"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3350" name="Text Box 6"/>
          <p:cNvSpPr txBox="1">
            <a:spLocks noChangeArrowheads="1"/>
          </p:cNvSpPr>
          <p:nvPr/>
        </p:nvSpPr>
        <p:spPr bwMode="auto">
          <a:xfrm>
            <a:off x="8432800" y="2514601"/>
            <a:ext cx="325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latin typeface="Trebuchet MS" pitchFamily="34" charset="0"/>
              </a:rPr>
              <a:t>www.ballard.com</a:t>
            </a:r>
            <a:endParaRPr lang="el-GR" sz="2000">
              <a:latin typeface="Trebuchet MS" pitchFamily="34" charset="0"/>
            </a:endParaRPr>
          </a:p>
        </p:txBody>
      </p:sp>
      <p:sp>
        <p:nvSpPr>
          <p:cNvPr id="953352" name="Rectangle 8"/>
          <p:cNvSpPr>
            <a:spLocks noChangeArrowheads="1"/>
          </p:cNvSpPr>
          <p:nvPr/>
        </p:nvSpPr>
        <p:spPr bwMode="auto">
          <a:xfrm>
            <a:off x="1" y="6350"/>
            <a:ext cx="12187767" cy="641350"/>
          </a:xfrm>
          <a:prstGeom prst="rect">
            <a:avLst/>
          </a:prstGeom>
          <a:noFill/>
          <a:ln>
            <a:noFill/>
          </a:ln>
          <a:effectLst/>
        </p:spPr>
        <p:txBody>
          <a:bodyPr anchor="ctr"/>
          <a:lstStyle/>
          <a:p>
            <a:pPr algn="ctr"/>
            <a:r>
              <a:rPr lang="en-US" sz="4400" b="1" dirty="0">
                <a:latin typeface="+mj-lt"/>
                <a:cs typeface="Arial" pitchFamily="34" charset="0"/>
              </a:rPr>
              <a:t>Fuel Cells-Example</a:t>
            </a:r>
            <a:endParaRPr lang="en-GB" sz="4400" b="1" dirty="0">
              <a:latin typeface="+mj-lt"/>
              <a:cs typeface="Arial" pitchFamily="34" charset="0"/>
            </a:endParaRPr>
          </a:p>
        </p:txBody>
      </p:sp>
    </p:spTree>
    <p:extLst>
      <p:ext uri="{BB962C8B-B14F-4D97-AF65-F5344CB8AC3E}">
        <p14:creationId xmlns:p14="http://schemas.microsoft.com/office/powerpoint/2010/main" val="416089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53347">
                                            <p:txEl>
                                              <p:pRg st="0" end="0"/>
                                            </p:txEl>
                                          </p:spTgt>
                                        </p:tgtEl>
                                        <p:attrNameLst>
                                          <p:attrName>style.visibility</p:attrName>
                                        </p:attrNameLst>
                                      </p:cBhvr>
                                      <p:to>
                                        <p:strVal val="visible"/>
                                      </p:to>
                                    </p:set>
                                    <p:animEffect transition="in" filter="dissolve">
                                      <p:cBhvr>
                                        <p:cTn id="7" dur="500"/>
                                        <p:tgtEl>
                                          <p:spTgt spid="9533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53347">
                                            <p:txEl>
                                              <p:pRg st="1" end="1"/>
                                            </p:txEl>
                                          </p:spTgt>
                                        </p:tgtEl>
                                        <p:attrNameLst>
                                          <p:attrName>style.visibility</p:attrName>
                                        </p:attrNameLst>
                                      </p:cBhvr>
                                      <p:to>
                                        <p:strVal val="visible"/>
                                      </p:to>
                                    </p:set>
                                    <p:animEffect transition="in" filter="dissolve">
                                      <p:cBhvr>
                                        <p:cTn id="12" dur="500"/>
                                        <p:tgtEl>
                                          <p:spTgt spid="9533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347"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4294967295"/>
          </p:nvPr>
        </p:nvSpPr>
        <p:spPr>
          <a:xfrm>
            <a:off x="6553200" y="6218237"/>
            <a:ext cx="2844800" cy="365125"/>
          </a:xfrm>
          <a:prstGeom prst="rect">
            <a:avLst/>
          </a:prstGeom>
        </p:spPr>
        <p:txBody>
          <a:bodyPr/>
          <a:lstStyle/>
          <a:p>
            <a:r>
              <a:rPr lang="en-US" dirty="0" smtClean="0"/>
              <a:t>Energy-Storage Hydrogen</a:t>
            </a:r>
            <a:endParaRPr lang="el-GR" dirty="0"/>
          </a:p>
        </p:txBody>
      </p:sp>
      <p:sp>
        <p:nvSpPr>
          <p:cNvPr id="6" name="Slide Number Placeholder 4"/>
          <p:cNvSpPr>
            <a:spLocks noGrp="1"/>
          </p:cNvSpPr>
          <p:nvPr>
            <p:ph type="sldNum" sz="quarter" idx="11"/>
          </p:nvPr>
        </p:nvSpPr>
        <p:spPr/>
        <p:txBody>
          <a:bodyPr/>
          <a:lstStyle/>
          <a:p>
            <a:fld id="{F3DEA728-575C-4770-9F86-CC5FB1D2A027}" type="slidenum">
              <a:rPr lang="el-GR"/>
              <a:pPr/>
              <a:t>31</a:t>
            </a:fld>
            <a:endParaRPr lang="el-GR"/>
          </a:p>
        </p:txBody>
      </p:sp>
      <p:sp>
        <p:nvSpPr>
          <p:cNvPr id="398338" name="Rectangle 2"/>
          <p:cNvSpPr>
            <a:spLocks noGrp="1" noChangeArrowheads="1"/>
          </p:cNvSpPr>
          <p:nvPr>
            <p:ph type="title"/>
          </p:nvPr>
        </p:nvSpPr>
        <p:spPr>
          <a:xfrm>
            <a:off x="1219200" y="-18366"/>
            <a:ext cx="10972800" cy="646331"/>
          </a:xfrm>
          <a:noFill/>
        </p:spPr>
        <p:txBody>
          <a:bodyPr>
            <a:spAutoFit/>
          </a:bodyPr>
          <a:lstStyle/>
          <a:p>
            <a:r>
              <a:rPr lang="en-US" sz="4000" dirty="0">
                <a:effectLst>
                  <a:outerShdw blurRad="38100" dist="38100" dir="2700000" algn="tl">
                    <a:srgbClr val="000000"/>
                  </a:outerShdw>
                </a:effectLst>
                <a:latin typeface="Microsoft Sans Serif" pitchFamily="34" charset="0"/>
              </a:rPr>
              <a:t>Fuel </a:t>
            </a:r>
            <a:r>
              <a:rPr lang="en-US" sz="4000" dirty="0" smtClean="0">
                <a:effectLst>
                  <a:outerShdw blurRad="38100" dist="38100" dir="2700000" algn="tl">
                    <a:srgbClr val="000000"/>
                  </a:outerShdw>
                </a:effectLst>
                <a:latin typeface="Microsoft Sans Serif" pitchFamily="34" charset="0"/>
              </a:rPr>
              <a:t>Cells-Start Up issues</a:t>
            </a:r>
            <a:endParaRPr lang="en-GB" sz="3600" dirty="0">
              <a:effectLst>
                <a:outerShdw blurRad="38100" dist="38100" dir="2700000" algn="tl">
                  <a:srgbClr val="000000"/>
                </a:outerShdw>
              </a:effectLst>
              <a:latin typeface="Microsoft Sans Serif" pitchFamily="34" charset="0"/>
            </a:endParaRPr>
          </a:p>
        </p:txBody>
      </p:sp>
      <p:sp>
        <p:nvSpPr>
          <p:cNvPr id="398339" name="Rectangle 3"/>
          <p:cNvSpPr>
            <a:spLocks noGrp="1" noChangeArrowheads="1"/>
          </p:cNvSpPr>
          <p:nvPr>
            <p:ph type="body" idx="1"/>
          </p:nvPr>
        </p:nvSpPr>
        <p:spPr>
          <a:xfrm>
            <a:off x="355600" y="762000"/>
            <a:ext cx="11480800" cy="5334000"/>
          </a:xfrm>
        </p:spPr>
        <p:txBody>
          <a:bodyPr/>
          <a:lstStyle/>
          <a:p>
            <a:r>
              <a:rPr lang="en-US" dirty="0" smtClean="0"/>
              <a:t>One of the main disadvantage of the Fuel Cells is their limited flexibility</a:t>
            </a:r>
          </a:p>
          <a:p>
            <a:r>
              <a:rPr lang="en-US" dirty="0" smtClean="0"/>
              <a:t>The typical start-up costs and the ramp-up times are shown per technology in the table below</a:t>
            </a:r>
          </a:p>
          <a:p>
            <a:endParaRPr lang="el-GR" dirty="0"/>
          </a:p>
        </p:txBody>
      </p:sp>
      <p:graphicFrame>
        <p:nvGraphicFramePr>
          <p:cNvPr id="2" name="Table 1"/>
          <p:cNvGraphicFramePr>
            <a:graphicFrameLocks noGrp="1"/>
          </p:cNvGraphicFramePr>
          <p:nvPr>
            <p:extLst>
              <p:ext uri="{D42A27DB-BD31-4B8C-83A1-F6EECF244321}">
                <p14:modId xmlns:p14="http://schemas.microsoft.com/office/powerpoint/2010/main" val="3028122049"/>
              </p:ext>
            </p:extLst>
          </p:nvPr>
        </p:nvGraphicFramePr>
        <p:xfrm>
          <a:off x="670560" y="2624666"/>
          <a:ext cx="10241280" cy="2181225"/>
        </p:xfrm>
        <a:graphic>
          <a:graphicData uri="http://schemas.openxmlformats.org/drawingml/2006/table">
            <a:tbl>
              <a:tblPr firstRow="1" bandRow="1">
                <a:tableStyleId>{5C22544A-7EE6-4342-B048-85BDC9FD1C3A}</a:tableStyleId>
              </a:tblPr>
              <a:tblGrid>
                <a:gridCol w="2560320"/>
                <a:gridCol w="2560320"/>
                <a:gridCol w="2560320"/>
                <a:gridCol w="2560320"/>
              </a:tblGrid>
              <a:tr h="370840">
                <a:tc gridSpan="2">
                  <a:txBody>
                    <a:bodyPr/>
                    <a:lstStyle/>
                    <a:p>
                      <a:pPr algn="ctr" fontAlgn="b"/>
                      <a:r>
                        <a:rPr lang="en-US" sz="2800" b="0" i="0" u="none" strike="noStrike" dirty="0" smtClean="0">
                          <a:solidFill>
                            <a:srgbClr val="000000"/>
                          </a:solidFill>
                          <a:effectLst/>
                          <a:latin typeface="Calibri"/>
                        </a:rPr>
                        <a:t>QUICK</a:t>
                      </a:r>
                      <a:endParaRPr lang="en-US" sz="2800" b="0" i="0" u="none" strike="noStrike" dirty="0">
                        <a:solidFill>
                          <a:srgbClr val="000000"/>
                        </a:solidFill>
                        <a:effectLst/>
                        <a:latin typeface="Calibri"/>
                      </a:endParaRPr>
                    </a:p>
                  </a:txBody>
                  <a:tcPr marL="9525" marR="9525" marT="9525" marB="0" anchor="b"/>
                </a:tc>
                <a:tc hMerge="1">
                  <a:txBody>
                    <a:bodyPr/>
                    <a:lstStyle/>
                    <a:p>
                      <a:pPr algn="l" fontAlgn="b"/>
                      <a:endParaRPr lang="en-US" sz="2400" b="0" i="0" u="none" strike="noStrike" dirty="0">
                        <a:solidFill>
                          <a:srgbClr val="000000"/>
                        </a:solidFill>
                        <a:effectLst/>
                        <a:latin typeface="Calibri"/>
                      </a:endParaRPr>
                    </a:p>
                  </a:txBody>
                  <a:tcPr marL="9525" marR="9525" marT="9525" marB="0" anchor="b"/>
                </a:tc>
                <a:tc gridSpan="2">
                  <a:txBody>
                    <a:bodyPr/>
                    <a:lstStyle/>
                    <a:p>
                      <a:pPr algn="ctr" fontAlgn="b"/>
                      <a:r>
                        <a:rPr lang="en-US" sz="2800" b="0" i="0" u="none" strike="noStrike" dirty="0" smtClean="0">
                          <a:solidFill>
                            <a:srgbClr val="000000"/>
                          </a:solidFill>
                          <a:effectLst/>
                          <a:latin typeface="Calibri"/>
                        </a:rPr>
                        <a:t>SLOW</a:t>
                      </a:r>
                      <a:endParaRPr lang="en-US" sz="2800" b="0" i="0" u="none" strike="noStrike" dirty="0">
                        <a:solidFill>
                          <a:srgbClr val="000000"/>
                        </a:solidFill>
                        <a:effectLst/>
                        <a:latin typeface="Calibri"/>
                      </a:endParaRPr>
                    </a:p>
                  </a:txBody>
                  <a:tcPr marL="9525" marR="9525" marT="9525" marB="0" anchor="b"/>
                </a:tc>
                <a:tc hMerge="1">
                  <a:txBody>
                    <a:bodyPr/>
                    <a:lstStyle/>
                    <a:p>
                      <a:pPr algn="l" fontAlgn="b"/>
                      <a:endParaRPr lang="en-US" sz="2400" b="0" i="0" u="none" strike="noStrike" dirty="0">
                        <a:solidFill>
                          <a:srgbClr val="000000"/>
                        </a:solidFill>
                        <a:effectLst/>
                        <a:latin typeface="Calibri"/>
                      </a:endParaRPr>
                    </a:p>
                  </a:txBody>
                  <a:tcPr marL="9525" marR="9525" marT="9525" marB="0" anchor="b"/>
                </a:tc>
              </a:tr>
              <a:tr h="370840">
                <a:tc>
                  <a:txBody>
                    <a:bodyPr/>
                    <a:lstStyle/>
                    <a:p>
                      <a:pPr algn="l" fontAlgn="b"/>
                      <a:r>
                        <a:rPr lang="en-US" sz="2800" b="0" i="0" u="none" strike="noStrike" dirty="0">
                          <a:solidFill>
                            <a:srgbClr val="000000"/>
                          </a:solidFill>
                          <a:effectLst/>
                          <a:latin typeface="Calibri"/>
                        </a:rPr>
                        <a:t>Type of Fuel Cell</a:t>
                      </a:r>
                    </a:p>
                  </a:txBody>
                  <a:tcPr marL="9525" marR="9525" marT="9525" marB="0" anchor="b"/>
                </a:tc>
                <a:tc>
                  <a:txBody>
                    <a:bodyPr/>
                    <a:lstStyle/>
                    <a:p>
                      <a:pPr algn="l" fontAlgn="b"/>
                      <a:r>
                        <a:rPr lang="en-US" sz="2800" b="0" i="0" u="none" strike="noStrike" dirty="0">
                          <a:solidFill>
                            <a:srgbClr val="000000"/>
                          </a:solidFill>
                          <a:effectLst/>
                          <a:latin typeface="Calibri"/>
                        </a:rPr>
                        <a:t>Start up time (h)</a:t>
                      </a:r>
                    </a:p>
                  </a:txBody>
                  <a:tcPr marL="9525" marR="9525" marT="9525" marB="0" anchor="b"/>
                </a:tc>
                <a:tc>
                  <a:txBody>
                    <a:bodyPr/>
                    <a:lstStyle/>
                    <a:p>
                      <a:pPr algn="l" fontAlgn="b"/>
                      <a:r>
                        <a:rPr lang="en-US" sz="2800" b="0" i="0" u="none" strike="noStrike" dirty="0">
                          <a:solidFill>
                            <a:srgbClr val="000000"/>
                          </a:solidFill>
                          <a:effectLst/>
                          <a:latin typeface="Calibri"/>
                        </a:rPr>
                        <a:t>Type of Fuel Cell</a:t>
                      </a:r>
                    </a:p>
                  </a:txBody>
                  <a:tcPr marL="9525" marR="9525" marT="9525" marB="0" anchor="b"/>
                </a:tc>
                <a:tc>
                  <a:txBody>
                    <a:bodyPr/>
                    <a:lstStyle/>
                    <a:p>
                      <a:pPr algn="l" fontAlgn="b"/>
                      <a:r>
                        <a:rPr lang="en-US" sz="2800" b="0" i="0" u="none" strike="noStrike" dirty="0">
                          <a:solidFill>
                            <a:srgbClr val="000000"/>
                          </a:solidFill>
                          <a:effectLst/>
                          <a:latin typeface="Calibri"/>
                        </a:rPr>
                        <a:t>Start up time (h)</a:t>
                      </a:r>
                    </a:p>
                  </a:txBody>
                  <a:tcPr marL="9525" marR="9525" marT="9525" marB="0" anchor="b"/>
                </a:tc>
              </a:tr>
              <a:tr h="370840">
                <a:tc>
                  <a:txBody>
                    <a:bodyPr/>
                    <a:lstStyle/>
                    <a:p>
                      <a:pPr algn="ctr" fontAlgn="b"/>
                      <a:r>
                        <a:rPr lang="en-GB" sz="2800" b="0" i="0" u="none" strike="noStrike" dirty="0">
                          <a:solidFill>
                            <a:srgbClr val="000000"/>
                          </a:solidFill>
                          <a:effectLst/>
                          <a:latin typeface="Calibri"/>
                        </a:rPr>
                        <a:t>AFC</a:t>
                      </a:r>
                    </a:p>
                  </a:txBody>
                  <a:tcPr marL="9525" marR="9525" marT="9525" marB="0" anchor="b"/>
                </a:tc>
                <a:tc>
                  <a:txBody>
                    <a:bodyPr/>
                    <a:lstStyle/>
                    <a:p>
                      <a:pPr algn="ctr" fontAlgn="b"/>
                      <a:r>
                        <a:rPr lang="el-GR" sz="2800" b="0" i="0" u="none" strike="noStrike" dirty="0">
                          <a:solidFill>
                            <a:srgbClr val="000000"/>
                          </a:solidFill>
                          <a:effectLst/>
                          <a:latin typeface="Calibri"/>
                        </a:rPr>
                        <a:t>&lt;0.1</a:t>
                      </a:r>
                    </a:p>
                  </a:txBody>
                  <a:tcPr marL="9525" marR="9525" marT="9525" marB="0" anchor="b"/>
                </a:tc>
                <a:tc>
                  <a:txBody>
                    <a:bodyPr/>
                    <a:lstStyle/>
                    <a:p>
                      <a:pPr algn="ctr" fontAlgn="b"/>
                      <a:r>
                        <a:rPr lang="en-GB" sz="2800" b="0" i="0" u="none" strike="noStrike" dirty="0">
                          <a:solidFill>
                            <a:srgbClr val="000000"/>
                          </a:solidFill>
                          <a:effectLst/>
                          <a:latin typeface="Calibri"/>
                        </a:rPr>
                        <a:t>PAFC</a:t>
                      </a:r>
                    </a:p>
                  </a:txBody>
                  <a:tcPr marL="9525" marR="9525" marT="9525" marB="0" anchor="b"/>
                </a:tc>
                <a:tc>
                  <a:txBody>
                    <a:bodyPr/>
                    <a:lstStyle/>
                    <a:p>
                      <a:pPr algn="ctr" fontAlgn="b"/>
                      <a:r>
                        <a:rPr lang="en-US" sz="2800" b="0" i="0" u="none" strike="noStrike" dirty="0">
                          <a:solidFill>
                            <a:srgbClr val="000000"/>
                          </a:solidFill>
                          <a:effectLst/>
                          <a:latin typeface="Calibri"/>
                        </a:rPr>
                        <a:t>1 to 4</a:t>
                      </a:r>
                    </a:p>
                  </a:txBody>
                  <a:tcPr marL="9525" marR="9525" marT="9525" marB="0" anchor="b"/>
                </a:tc>
              </a:tr>
              <a:tr h="370840">
                <a:tc>
                  <a:txBody>
                    <a:bodyPr/>
                    <a:lstStyle/>
                    <a:p>
                      <a:pPr algn="ctr" fontAlgn="b"/>
                      <a:r>
                        <a:rPr lang="en-GB" sz="2800" b="0" i="0" u="none" strike="noStrike">
                          <a:solidFill>
                            <a:srgbClr val="000000"/>
                          </a:solidFill>
                          <a:effectLst/>
                          <a:latin typeface="Calibri"/>
                        </a:rPr>
                        <a:t>PEMFC</a:t>
                      </a:r>
                    </a:p>
                  </a:txBody>
                  <a:tcPr marL="9525" marR="9525" marT="9525" marB="0" anchor="b"/>
                </a:tc>
                <a:tc>
                  <a:txBody>
                    <a:bodyPr/>
                    <a:lstStyle/>
                    <a:p>
                      <a:pPr algn="ctr" fontAlgn="b"/>
                      <a:r>
                        <a:rPr lang="el-GR" sz="2800" b="0" i="0" u="none" strike="noStrike" dirty="0">
                          <a:solidFill>
                            <a:srgbClr val="000000"/>
                          </a:solidFill>
                          <a:effectLst/>
                          <a:latin typeface="Calibri"/>
                        </a:rPr>
                        <a:t>&lt;0.1</a:t>
                      </a:r>
                    </a:p>
                  </a:txBody>
                  <a:tcPr marL="9525" marR="9525" marT="9525" marB="0" anchor="b"/>
                </a:tc>
                <a:tc>
                  <a:txBody>
                    <a:bodyPr/>
                    <a:lstStyle/>
                    <a:p>
                      <a:pPr algn="ctr" fontAlgn="b"/>
                      <a:r>
                        <a:rPr lang="en-GB" sz="2800" b="0" i="0" u="none" strike="noStrike" dirty="0">
                          <a:solidFill>
                            <a:srgbClr val="000000"/>
                          </a:solidFill>
                          <a:effectLst/>
                          <a:latin typeface="Calibri"/>
                        </a:rPr>
                        <a:t>MCFC</a:t>
                      </a:r>
                    </a:p>
                  </a:txBody>
                  <a:tcPr marL="9525" marR="9525" marT="9525" marB="0" anchor="b"/>
                </a:tc>
                <a:tc>
                  <a:txBody>
                    <a:bodyPr/>
                    <a:lstStyle/>
                    <a:p>
                      <a:pPr algn="ctr" fontAlgn="b"/>
                      <a:r>
                        <a:rPr lang="en-US" sz="2800" b="0" i="0" u="none" strike="noStrike" dirty="0">
                          <a:solidFill>
                            <a:srgbClr val="000000"/>
                          </a:solidFill>
                          <a:effectLst/>
                          <a:latin typeface="Calibri"/>
                        </a:rPr>
                        <a:t>&gt;10</a:t>
                      </a:r>
                    </a:p>
                  </a:txBody>
                  <a:tcPr marL="9525" marR="9525" marT="9525" marB="0" anchor="b"/>
                </a:tc>
              </a:tr>
              <a:tr h="370840">
                <a:tc>
                  <a:txBody>
                    <a:bodyPr/>
                    <a:lstStyle/>
                    <a:p>
                      <a:pPr algn="ctr" fontAlgn="b"/>
                      <a:r>
                        <a:rPr lang="en-GB" sz="2800" b="0" i="0" u="none" strike="noStrike" dirty="0">
                          <a:solidFill>
                            <a:srgbClr val="000000"/>
                          </a:solidFill>
                          <a:effectLst/>
                          <a:latin typeface="Calibri"/>
                        </a:rPr>
                        <a:t>DMFC</a:t>
                      </a:r>
                    </a:p>
                  </a:txBody>
                  <a:tcPr marL="9525" marR="9525" marT="9525" marB="0" anchor="b"/>
                </a:tc>
                <a:tc>
                  <a:txBody>
                    <a:bodyPr/>
                    <a:lstStyle/>
                    <a:p>
                      <a:pPr algn="ctr" fontAlgn="b"/>
                      <a:r>
                        <a:rPr lang="el-GR" sz="2800" b="0" i="0" u="none" strike="noStrike" dirty="0">
                          <a:solidFill>
                            <a:srgbClr val="000000"/>
                          </a:solidFill>
                          <a:effectLst/>
                          <a:latin typeface="Calibri"/>
                        </a:rPr>
                        <a:t>&lt;0.2</a:t>
                      </a:r>
                    </a:p>
                  </a:txBody>
                  <a:tcPr marL="9525" marR="9525" marT="9525" marB="0" anchor="b"/>
                </a:tc>
                <a:tc>
                  <a:txBody>
                    <a:bodyPr/>
                    <a:lstStyle/>
                    <a:p>
                      <a:pPr algn="ctr" fontAlgn="b"/>
                      <a:r>
                        <a:rPr lang="en-GB" sz="2800" b="0" i="0" u="none" strike="noStrike" dirty="0">
                          <a:solidFill>
                            <a:srgbClr val="000000"/>
                          </a:solidFill>
                          <a:effectLst/>
                          <a:latin typeface="Calibri"/>
                        </a:rPr>
                        <a:t>SOFC</a:t>
                      </a:r>
                    </a:p>
                  </a:txBody>
                  <a:tcPr marL="9525" marR="9525" marT="9525" marB="0" anchor="b"/>
                </a:tc>
                <a:tc>
                  <a:txBody>
                    <a:bodyPr/>
                    <a:lstStyle/>
                    <a:p>
                      <a:pPr algn="ctr" fontAlgn="b"/>
                      <a:r>
                        <a:rPr lang="en-US" sz="2800" b="0" i="0" u="none" strike="noStrike" dirty="0">
                          <a:solidFill>
                            <a:srgbClr val="000000"/>
                          </a:solidFill>
                          <a:effectLst/>
                          <a:latin typeface="Calibri"/>
                        </a:rPr>
                        <a:t>5 to 10</a:t>
                      </a:r>
                    </a:p>
                  </a:txBody>
                  <a:tcPr marL="9525" marR="9525" marT="9525" marB="0" anchor="b"/>
                </a:tc>
              </a:tr>
            </a:tbl>
          </a:graphicData>
        </a:graphic>
      </p:graphicFrame>
    </p:spTree>
    <p:extLst>
      <p:ext uri="{BB962C8B-B14F-4D97-AF65-F5344CB8AC3E}">
        <p14:creationId xmlns:p14="http://schemas.microsoft.com/office/powerpoint/2010/main" val="892268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8339">
                                            <p:txEl>
                                              <p:pRg st="0" end="0"/>
                                            </p:txEl>
                                          </p:spTgt>
                                        </p:tgtEl>
                                        <p:attrNameLst>
                                          <p:attrName>style.visibility</p:attrName>
                                        </p:attrNameLst>
                                      </p:cBhvr>
                                      <p:to>
                                        <p:strVal val="visible"/>
                                      </p:to>
                                    </p:set>
                                    <p:animEffect transition="in" filter="dissolve">
                                      <p:cBhvr>
                                        <p:cTn id="7" dur="500"/>
                                        <p:tgtEl>
                                          <p:spTgt spid="398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8339">
                                            <p:txEl>
                                              <p:pRg st="1" end="1"/>
                                            </p:txEl>
                                          </p:spTgt>
                                        </p:tgtEl>
                                        <p:attrNameLst>
                                          <p:attrName>style.visibility</p:attrName>
                                        </p:attrNameLst>
                                      </p:cBhvr>
                                      <p:to>
                                        <p:strVal val="visible"/>
                                      </p:to>
                                    </p:set>
                                    <p:animEffect transition="in" filter="dissolve">
                                      <p:cBhvr>
                                        <p:cTn id="12" dur="500"/>
                                        <p:tgtEl>
                                          <p:spTgt spid="3983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39"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4294967295"/>
          </p:nvPr>
        </p:nvSpPr>
        <p:spPr>
          <a:xfrm>
            <a:off x="6080760" y="6492875"/>
            <a:ext cx="2844800" cy="365125"/>
          </a:xfrm>
          <a:prstGeom prst="rect">
            <a:avLst/>
          </a:prstGeom>
        </p:spPr>
        <p:txBody>
          <a:bodyPr/>
          <a:lstStyle/>
          <a:p>
            <a:r>
              <a:rPr lang="en-US" dirty="0" smtClean="0"/>
              <a:t>Energy-Storage Hydrogen</a:t>
            </a:r>
            <a:endParaRPr lang="el-GR" dirty="0"/>
          </a:p>
        </p:txBody>
      </p:sp>
      <p:sp>
        <p:nvSpPr>
          <p:cNvPr id="6" name="Slide Number Placeholder 4"/>
          <p:cNvSpPr>
            <a:spLocks noGrp="1"/>
          </p:cNvSpPr>
          <p:nvPr>
            <p:ph type="sldNum" sz="quarter" idx="11"/>
          </p:nvPr>
        </p:nvSpPr>
        <p:spPr/>
        <p:txBody>
          <a:bodyPr/>
          <a:lstStyle/>
          <a:p>
            <a:fld id="{F3DEA728-575C-4770-9F86-CC5FB1D2A027}" type="slidenum">
              <a:rPr lang="el-GR"/>
              <a:pPr/>
              <a:t>32</a:t>
            </a:fld>
            <a:endParaRPr lang="el-GR"/>
          </a:p>
        </p:txBody>
      </p:sp>
      <p:sp>
        <p:nvSpPr>
          <p:cNvPr id="398338" name="Rectangle 2"/>
          <p:cNvSpPr>
            <a:spLocks noGrp="1" noChangeArrowheads="1"/>
          </p:cNvSpPr>
          <p:nvPr>
            <p:ph type="title"/>
          </p:nvPr>
        </p:nvSpPr>
        <p:spPr>
          <a:xfrm>
            <a:off x="1219200" y="0"/>
            <a:ext cx="10972800" cy="590931"/>
          </a:xfrm>
          <a:noFill/>
        </p:spPr>
        <p:txBody>
          <a:bodyPr>
            <a:spAutoFit/>
          </a:bodyPr>
          <a:lstStyle/>
          <a:p>
            <a:r>
              <a:rPr lang="en-US" sz="3600" b="1" dirty="0">
                <a:solidFill>
                  <a:srgbClr val="002060"/>
                </a:solidFill>
                <a:effectLst>
                  <a:outerShdw blurRad="38100" dist="38100" dir="2700000" algn="tl">
                    <a:srgbClr val="000000"/>
                  </a:outerShdw>
                </a:effectLst>
                <a:latin typeface="Microsoft Sans Serif" pitchFamily="34" charset="0"/>
              </a:rPr>
              <a:t>Fuel </a:t>
            </a:r>
            <a:r>
              <a:rPr lang="en-US" sz="3600" b="1" dirty="0" smtClean="0">
                <a:solidFill>
                  <a:srgbClr val="002060"/>
                </a:solidFill>
                <a:effectLst>
                  <a:outerShdw blurRad="38100" dist="38100" dir="2700000" algn="tl">
                    <a:srgbClr val="000000"/>
                  </a:outerShdw>
                </a:effectLst>
                <a:latin typeface="Microsoft Sans Serif" pitchFamily="34" charset="0"/>
              </a:rPr>
              <a:t>Cells-Start Up issues</a:t>
            </a:r>
            <a:endParaRPr lang="en-GB" sz="3200" b="1" dirty="0">
              <a:solidFill>
                <a:srgbClr val="002060"/>
              </a:solidFill>
              <a:effectLst>
                <a:outerShdw blurRad="38100" dist="38100" dir="2700000" algn="tl">
                  <a:srgbClr val="000000"/>
                </a:outerShdw>
              </a:effectLst>
              <a:latin typeface="Microsoft Sans Serif" pitchFamily="34" charset="0"/>
            </a:endParaRPr>
          </a:p>
        </p:txBody>
      </p:sp>
      <p:sp>
        <p:nvSpPr>
          <p:cNvPr id="398339" name="Rectangle 3"/>
          <p:cNvSpPr>
            <a:spLocks noGrp="1" noChangeArrowheads="1"/>
          </p:cNvSpPr>
          <p:nvPr>
            <p:ph type="body" idx="1"/>
          </p:nvPr>
        </p:nvSpPr>
        <p:spPr>
          <a:xfrm>
            <a:off x="355600" y="1021080"/>
            <a:ext cx="11480800" cy="5334000"/>
          </a:xfrm>
        </p:spPr>
        <p:txBody>
          <a:bodyPr>
            <a:normAutofit/>
          </a:bodyPr>
          <a:lstStyle/>
          <a:p>
            <a:r>
              <a:rPr lang="en-US" dirty="0" smtClean="0"/>
              <a:t>For the PEMFC, the fuel cost for starting up is a function of:</a:t>
            </a:r>
          </a:p>
          <a:p>
            <a:pPr lvl="1"/>
            <a:r>
              <a:rPr lang="en-US" dirty="0" smtClean="0"/>
              <a:t>the </a:t>
            </a:r>
            <a:r>
              <a:rPr lang="en-US" dirty="0"/>
              <a:t>hot start up </a:t>
            </a:r>
            <a:r>
              <a:rPr lang="en-US" dirty="0" smtClean="0"/>
              <a:t>cost (</a:t>
            </a:r>
            <a:r>
              <a:rPr lang="en-US" dirty="0"/>
              <a:t>a) </a:t>
            </a:r>
            <a:r>
              <a:rPr lang="en-US" dirty="0" smtClean="0"/>
              <a:t>,</a:t>
            </a:r>
          </a:p>
          <a:p>
            <a:pPr lvl="1"/>
            <a:r>
              <a:rPr lang="en-US" dirty="0" smtClean="0"/>
              <a:t> the </a:t>
            </a:r>
            <a:r>
              <a:rPr lang="en-US" dirty="0"/>
              <a:t>cold start up </a:t>
            </a:r>
            <a:r>
              <a:rPr lang="en-US" dirty="0" smtClean="0"/>
              <a:t>cost (b),</a:t>
            </a:r>
          </a:p>
          <a:p>
            <a:pPr lvl="1"/>
            <a:r>
              <a:rPr lang="en-US" dirty="0" smtClean="0"/>
              <a:t>How long the </a:t>
            </a:r>
            <a:r>
              <a:rPr lang="en-US" dirty="0"/>
              <a:t>FC is switched off </a:t>
            </a:r>
            <a:r>
              <a:rPr lang="en-US" dirty="0" smtClean="0"/>
              <a:t>(</a:t>
            </a:r>
            <a:r>
              <a:rPr lang="en-US" dirty="0" err="1" smtClean="0"/>
              <a:t>t</a:t>
            </a:r>
            <a:r>
              <a:rPr lang="en-US" baseline="-25000" dirty="0" err="1" smtClean="0"/>
              <a:t>off</a:t>
            </a:r>
            <a:r>
              <a:rPr lang="en-US" dirty="0" smtClean="0"/>
              <a:t>)</a:t>
            </a:r>
          </a:p>
          <a:p>
            <a:pPr lvl="1"/>
            <a:r>
              <a:rPr lang="en-US" dirty="0" smtClean="0"/>
              <a:t>the </a:t>
            </a:r>
            <a:r>
              <a:rPr lang="en-US" dirty="0"/>
              <a:t>FC cooling time constant </a:t>
            </a:r>
            <a:r>
              <a:rPr lang="el-GR" dirty="0" smtClean="0"/>
              <a:t>τ</a:t>
            </a:r>
            <a:r>
              <a:rPr lang="en-US" dirty="0" smtClean="0"/>
              <a:t> (expressed in h).</a:t>
            </a:r>
          </a:p>
          <a:p>
            <a:r>
              <a:rPr lang="en-US" dirty="0" smtClean="0"/>
              <a:t>As shown below </a:t>
            </a:r>
          </a:p>
          <a:p>
            <a:endParaRPr lang="en-US" dirty="0"/>
          </a:p>
          <a:p>
            <a:endParaRPr lang="en-US" dirty="0" smtClean="0"/>
          </a:p>
          <a:p>
            <a:r>
              <a:rPr lang="en-US" dirty="0" smtClean="0"/>
              <a:t>The </a:t>
            </a:r>
            <a:r>
              <a:rPr lang="en-US" dirty="0"/>
              <a:t>values considered are </a:t>
            </a:r>
            <a:r>
              <a:rPr lang="en-US" dirty="0" smtClean="0"/>
              <a:t>a=0.05$,</a:t>
            </a:r>
            <a:r>
              <a:rPr lang="en-US" dirty="0"/>
              <a:t>b=0.15$ and </a:t>
            </a:r>
            <a:r>
              <a:rPr lang="el-GR" dirty="0"/>
              <a:t>τ</a:t>
            </a:r>
            <a:r>
              <a:rPr lang="en-US" dirty="0"/>
              <a:t>= 0.75h </a:t>
            </a:r>
            <a:r>
              <a:rPr lang="en-US" sz="1600" dirty="0" smtClean="0"/>
              <a:t>(A.M</a:t>
            </a:r>
            <a:r>
              <a:rPr lang="en-US" sz="1600" dirty="0"/>
              <a:t>. </a:t>
            </a:r>
            <a:r>
              <a:rPr lang="en-US" sz="1600" dirty="0" err="1"/>
              <a:t>Azmy</a:t>
            </a:r>
            <a:r>
              <a:rPr lang="en-US" sz="1600" dirty="0"/>
              <a:t>, “Simulation and </a:t>
            </a:r>
            <a:r>
              <a:rPr lang="en-US" sz="1600" dirty="0" smtClean="0"/>
              <a:t>Management </a:t>
            </a:r>
            <a:r>
              <a:rPr lang="en-US" sz="1600" dirty="0"/>
              <a:t>of Distributed Generating Units using Intelligent Techniques,” </a:t>
            </a:r>
            <a:r>
              <a:rPr lang="en-US" sz="1600" dirty="0" smtClean="0"/>
              <a:t>PhD </a:t>
            </a:r>
            <a:r>
              <a:rPr lang="en-US" sz="1600" dirty="0"/>
              <a:t>Dissertation, </a:t>
            </a:r>
            <a:r>
              <a:rPr lang="en-US" sz="1600" dirty="0" err="1"/>
              <a:t>Universitat</a:t>
            </a:r>
            <a:r>
              <a:rPr lang="en-US" sz="1600" dirty="0"/>
              <a:t> </a:t>
            </a:r>
            <a:r>
              <a:rPr lang="en-US" sz="1600" dirty="0" smtClean="0"/>
              <a:t>Duisburg-Essen,2005)</a:t>
            </a:r>
          </a:p>
          <a:p>
            <a:r>
              <a:rPr lang="en-US" sz="2400" dirty="0" smtClean="0"/>
              <a:t>Typical approximation </a:t>
            </a:r>
            <a:r>
              <a:rPr lang="en-US" sz="2400" dirty="0"/>
              <a:t>values can be </a:t>
            </a:r>
            <a:r>
              <a:rPr lang="en-US" sz="2400" dirty="0" err="1"/>
              <a:t>a+b</a:t>
            </a:r>
            <a:r>
              <a:rPr lang="en-US" sz="2400" dirty="0"/>
              <a:t>=0.2$ </a:t>
            </a:r>
            <a:endParaRPr lang="el-GR" sz="24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8598" y="3524885"/>
            <a:ext cx="3454082"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11313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7F525A90-C259-4B32-AB76-4432966AF80C}"/>
              </a:ext>
            </a:extLst>
          </p:cNvPr>
          <p:cNvSpPr txBox="1">
            <a:spLocks/>
          </p:cNvSpPr>
          <p:nvPr/>
        </p:nvSpPr>
        <p:spPr>
          <a:xfrm>
            <a:off x="2588220" y="1180529"/>
            <a:ext cx="6602881" cy="4892723"/>
          </a:xfrm>
          <a:prstGeom prst="rect">
            <a:avLst/>
          </a:prstGeom>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rgbClr val="67C9EA"/>
                </a:solidFill>
                <a:latin typeface="Arial" panose="020B0604020202020204" pitchFamily="34" charset="0"/>
                <a:ea typeface="Verdana" panose="020B0604030504040204" pitchFamily="34" charset="0"/>
                <a:cs typeface="Arial" panose="020B0604020202020204" pitchFamily="34" charset="0"/>
              </a:defRPr>
            </a:lvl1pPr>
          </a:lstStyle>
          <a:p>
            <a:r>
              <a:rPr lang="en-GB" dirty="0" smtClean="0">
                <a:solidFill>
                  <a:srgbClr val="E0890A"/>
                </a:solidFill>
                <a:latin typeface="Calibri" pitchFamily="34" charset="0"/>
              </a:rPr>
              <a:t>Hydrogen and RES  Evaluation and Case studies</a:t>
            </a:r>
            <a:endParaRPr lang="en-GB" dirty="0">
              <a:solidFill>
                <a:srgbClr val="E0890A"/>
              </a:solidFill>
              <a:latin typeface="Calibri" pitchFamily="34" charset="0"/>
            </a:endParaRPr>
          </a:p>
        </p:txBody>
      </p:sp>
      <p:pic>
        <p:nvPicPr>
          <p:cNvPr id="7"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4225908" y="881367"/>
            <a:ext cx="3327503" cy="1499450"/>
          </a:xfrm>
          <a:prstGeom prst="rect">
            <a:avLst/>
          </a:prstGeom>
          <a:noFill/>
        </p:spPr>
      </p:pic>
      <p:pic>
        <p:nvPicPr>
          <p:cNvPr id="8"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8422797" y="1120985"/>
            <a:ext cx="3540154" cy="1259832"/>
          </a:xfrm>
          <a:prstGeom prst="rect">
            <a:avLst/>
          </a:prstGeom>
          <a:noFill/>
        </p:spPr>
      </p:pic>
      <p:pic>
        <p:nvPicPr>
          <p:cNvPr id="9" name="Picture 7" descr="ITC_GOBIERNOENGRIS"/>
          <p:cNvPicPr>
            <a:picLocks noChangeAspect="1" noChangeArrowheads="1"/>
          </p:cNvPicPr>
          <p:nvPr/>
        </p:nvPicPr>
        <p:blipFill>
          <a:blip r:embed="rId4" cstate="print"/>
          <a:srcRect/>
          <a:stretch>
            <a:fillRect/>
          </a:stretch>
        </p:blipFill>
        <p:spPr bwMode="auto">
          <a:xfrm>
            <a:off x="694147" y="5405988"/>
            <a:ext cx="4516407" cy="1196171"/>
          </a:xfrm>
          <a:prstGeom prst="rect">
            <a:avLst/>
          </a:prstGeom>
          <a:noFill/>
          <a:ln w="9525">
            <a:noFill/>
            <a:miter lim="800000"/>
            <a:headEnd/>
            <a:tailEnd/>
          </a:ln>
        </p:spPr>
      </p:pic>
    </p:spTree>
    <p:extLst>
      <p:ext uri="{BB962C8B-B14F-4D97-AF65-F5344CB8AC3E}">
        <p14:creationId xmlns:p14="http://schemas.microsoft.com/office/powerpoint/2010/main" val="14271717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a:bodyPr>
          <a:lstStyle/>
          <a:p>
            <a:r>
              <a:rPr lang="en-GB" sz="4000" dirty="0">
                <a:effectLst>
                  <a:outerShdw blurRad="38100" dist="38100" dir="2700000" algn="tl">
                    <a:srgbClr val="000000"/>
                  </a:outerShdw>
                </a:effectLst>
                <a:latin typeface="Microsoft Sans Serif" pitchFamily="34" charset="0"/>
              </a:rPr>
              <a:t>Cost-benefit ratio (CBR) analysis</a:t>
            </a:r>
          </a:p>
        </p:txBody>
      </p:sp>
      <p:sp>
        <p:nvSpPr>
          <p:cNvPr id="41987" name="Rectangle 3"/>
          <p:cNvSpPr>
            <a:spLocks noGrp="1" noChangeArrowheads="1"/>
          </p:cNvSpPr>
          <p:nvPr>
            <p:ph type="body" idx="1"/>
          </p:nvPr>
        </p:nvSpPr>
        <p:spPr/>
        <p:txBody>
          <a:bodyPr>
            <a:normAutofit/>
          </a:bodyPr>
          <a:lstStyle/>
          <a:p>
            <a:r>
              <a:rPr lang="en-US" sz="2800" dirty="0"/>
              <a:t>The cost-benefit analysis aims to identify and assess the costs and benefits of the proposed wind &amp; hydrogen storage power system for </a:t>
            </a:r>
            <a:r>
              <a:rPr lang="en-US" sz="2800" dirty="0" smtClean="0"/>
              <a:t>from </a:t>
            </a:r>
            <a:r>
              <a:rPr lang="en-US" sz="2800" dirty="0"/>
              <a:t>the perspective of the national economy and the </a:t>
            </a:r>
            <a:r>
              <a:rPr lang="en-US" sz="2800" dirty="0" smtClean="0"/>
              <a:t>environment.</a:t>
            </a:r>
            <a:endParaRPr lang="el-GR" sz="2800" dirty="0" smtClean="0"/>
          </a:p>
          <a:p>
            <a:r>
              <a:rPr lang="en-US" sz="2800" dirty="0" smtClean="0"/>
              <a:t>The analysis</a:t>
            </a:r>
            <a:r>
              <a:rPr lang="el-GR" sz="2800" dirty="0" smtClean="0"/>
              <a:t> </a:t>
            </a:r>
            <a:r>
              <a:rPr lang="en-US" sz="2800" dirty="0" smtClean="0"/>
              <a:t>should include </a:t>
            </a:r>
            <a:r>
              <a:rPr lang="en-US" sz="2800" dirty="0"/>
              <a:t>a description of the environmental and social attributes of the proposed power system followed by an attempt to quantify these impacts in order to determine the net economic impact on the society as a whole </a:t>
            </a:r>
            <a:endParaRPr lang="en-US" sz="2800" dirty="0" smtClean="0"/>
          </a:p>
          <a:p>
            <a:r>
              <a:rPr lang="en-US" dirty="0" smtClean="0"/>
              <a:t>The </a:t>
            </a:r>
            <a:r>
              <a:rPr lang="en-US" dirty="0"/>
              <a:t>benefit-cost (BC) ratio is the most widely used indicator of the profitability of a project from a social point of view. The BC ratio is defined as the total benefits divided by the total costs of a project </a:t>
            </a:r>
          </a:p>
          <a:p>
            <a:endParaRPr lang="en-GB" sz="2800" dirty="0">
              <a:solidFill>
                <a:srgbClr val="333399"/>
              </a:solidFill>
            </a:endParaRPr>
          </a:p>
        </p:txBody>
      </p:sp>
      <p:sp>
        <p:nvSpPr>
          <p:cNvPr id="41988" name="Rectangle 4"/>
          <p:cNvSpPr>
            <a:spLocks noChangeArrowheads="1"/>
          </p:cNvSpPr>
          <p:nvPr/>
        </p:nvSpPr>
        <p:spPr bwMode="auto">
          <a:xfrm>
            <a:off x="5044018" y="6400801"/>
            <a:ext cx="20683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b="1" dirty="0" smtClean="0">
                <a:solidFill>
                  <a:srgbClr val="333399"/>
                </a:solidFill>
              </a:rPr>
              <a:t>Energy Storage-Hydrogen</a:t>
            </a:r>
            <a:endParaRPr lang="en-GB" sz="1400" b="1" dirty="0">
              <a:solidFill>
                <a:srgbClr val="333399"/>
              </a:solidFill>
            </a:endParaRPr>
          </a:p>
        </p:txBody>
      </p:sp>
    </p:spTree>
    <p:extLst>
      <p:ext uri="{BB962C8B-B14F-4D97-AF65-F5344CB8AC3E}">
        <p14:creationId xmlns:p14="http://schemas.microsoft.com/office/powerpoint/2010/main" val="28827688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a:bodyPr>
          <a:lstStyle/>
          <a:p>
            <a:r>
              <a:rPr lang="en-GB" b="1" dirty="0" err="1">
                <a:ea typeface="+mn-ea"/>
                <a:cs typeface="Arial" pitchFamily="34" charset="0"/>
              </a:rPr>
              <a:t>Externe</a:t>
            </a:r>
            <a:r>
              <a:rPr lang="en-GB" b="1" dirty="0">
                <a:ea typeface="+mn-ea"/>
                <a:cs typeface="Arial" pitchFamily="34" charset="0"/>
              </a:rPr>
              <a:t> Approach for CBR </a:t>
            </a:r>
          </a:p>
        </p:txBody>
      </p:sp>
      <p:sp>
        <p:nvSpPr>
          <p:cNvPr id="43011" name="Rectangle 3"/>
          <p:cNvSpPr>
            <a:spLocks noGrp="1" noChangeArrowheads="1"/>
          </p:cNvSpPr>
          <p:nvPr>
            <p:ph type="body" idx="1"/>
          </p:nvPr>
        </p:nvSpPr>
        <p:spPr>
          <a:xfrm>
            <a:off x="899160" y="1414145"/>
            <a:ext cx="10515600" cy="4351338"/>
          </a:xfrm>
        </p:spPr>
        <p:txBody>
          <a:bodyPr>
            <a:normAutofit fontScale="92500" lnSpcReduction="20000"/>
          </a:bodyPr>
          <a:lstStyle/>
          <a:p>
            <a:pPr>
              <a:lnSpc>
                <a:spcPct val="80000"/>
              </a:lnSpc>
            </a:pPr>
            <a:r>
              <a:rPr lang="en-US" sz="3200" dirty="0" smtClean="0"/>
              <a:t>In </a:t>
            </a:r>
            <a:r>
              <a:rPr lang="en-US" sz="3200" dirty="0"/>
              <a:t>order to assess the impacts on health, crops, building materials, forests and ecosystems </a:t>
            </a:r>
            <a:r>
              <a:rPr lang="en-US" sz="3200" dirty="0" err="1" smtClean="0"/>
              <a:t>EcoSenseLE</a:t>
            </a:r>
            <a:r>
              <a:rPr lang="en-US" sz="3200" dirty="0" smtClean="0"/>
              <a:t> can be </a:t>
            </a:r>
            <a:r>
              <a:rPr lang="en-US" sz="3200" dirty="0"/>
              <a:t>used. </a:t>
            </a:r>
            <a:endParaRPr lang="en-US" sz="3200" dirty="0" smtClean="0"/>
          </a:p>
          <a:p>
            <a:pPr>
              <a:lnSpc>
                <a:spcPct val="80000"/>
              </a:lnSpc>
            </a:pPr>
            <a:r>
              <a:rPr lang="en-US" sz="3200" dirty="0" smtClean="0"/>
              <a:t>The </a:t>
            </a:r>
            <a:r>
              <a:rPr lang="en-US" sz="3200" dirty="0" err="1"/>
              <a:t>Ecosense</a:t>
            </a:r>
            <a:r>
              <a:rPr lang="en-US" sz="3200" dirty="0"/>
              <a:t> model, an integrated software tool for environmental impact pathway assessment and was developed within </a:t>
            </a:r>
            <a:r>
              <a:rPr lang="en-US" sz="3200" dirty="0" err="1"/>
              <a:t>ExternE</a:t>
            </a:r>
            <a:r>
              <a:rPr lang="en-US" sz="3200" dirty="0"/>
              <a:t> project </a:t>
            </a:r>
            <a:r>
              <a:rPr lang="en-US" sz="3200" dirty="0" smtClean="0"/>
              <a:t>series (</a:t>
            </a:r>
            <a:r>
              <a:rPr lang="en-US" sz="3200" dirty="0" smtClean="0">
                <a:hlinkClick r:id="rId2"/>
              </a:rPr>
              <a:t>http</a:t>
            </a:r>
            <a:r>
              <a:rPr lang="en-US" sz="3200" dirty="0">
                <a:hlinkClick r:id="rId2"/>
              </a:rPr>
              <a:t>://</a:t>
            </a:r>
            <a:r>
              <a:rPr lang="en-US" sz="3200" dirty="0" smtClean="0">
                <a:hlinkClick r:id="rId2"/>
              </a:rPr>
              <a:t>www.externe.info/externe_2006/tools.html</a:t>
            </a:r>
            <a:r>
              <a:rPr lang="en-US" sz="3200" dirty="0"/>
              <a:t>)</a:t>
            </a:r>
            <a:endParaRPr lang="en-US" sz="3200" dirty="0" smtClean="0"/>
          </a:p>
          <a:p>
            <a:pPr>
              <a:lnSpc>
                <a:spcPct val="80000"/>
              </a:lnSpc>
            </a:pPr>
            <a:r>
              <a:rPr lang="en-US" sz="3200" dirty="0" err="1" smtClean="0"/>
              <a:t>EcoSenseLE</a:t>
            </a:r>
            <a:r>
              <a:rPr lang="en-US" sz="3200" dirty="0" smtClean="0"/>
              <a:t> </a:t>
            </a:r>
            <a:r>
              <a:rPr lang="en-US" sz="3200" dirty="0"/>
              <a:t>is an online tool for estimating costs due to emissions of a typical source (e.g. power plant, industry, transport) or all sources of a sector in an EU country or group of EU countries</a:t>
            </a:r>
            <a:r>
              <a:rPr lang="en-US" sz="3200" dirty="0" smtClean="0"/>
              <a:t>.</a:t>
            </a:r>
          </a:p>
          <a:p>
            <a:pPr>
              <a:lnSpc>
                <a:spcPct val="80000"/>
              </a:lnSpc>
            </a:pPr>
            <a:r>
              <a:rPr lang="en-US" sz="3200" dirty="0" smtClean="0"/>
              <a:t> </a:t>
            </a:r>
            <a:r>
              <a:rPr lang="en-US" sz="3200" dirty="0"/>
              <a:t>It is a </a:t>
            </a:r>
            <a:r>
              <a:rPr lang="en-US" sz="3200" dirty="0" err="1"/>
              <a:t>parameterised</a:t>
            </a:r>
            <a:r>
              <a:rPr lang="en-US" sz="3200" dirty="0"/>
              <a:t> version of </a:t>
            </a:r>
            <a:r>
              <a:rPr lang="en-US" sz="3200" dirty="0" err="1"/>
              <a:t>EcoSense</a:t>
            </a:r>
            <a:r>
              <a:rPr lang="en-US" sz="3200" dirty="0"/>
              <a:t>, based on European data for receptor (population, crops, building materials) distribution, background emissions (amount and spatial distribution), and meteorology</a:t>
            </a:r>
            <a:r>
              <a:rPr lang="el-GR" sz="3200" dirty="0"/>
              <a:t> </a:t>
            </a:r>
            <a:r>
              <a:rPr lang="en-US" sz="3200" dirty="0"/>
              <a:t> </a:t>
            </a:r>
            <a:r>
              <a:rPr lang="el-GR" sz="3200" dirty="0"/>
              <a:t>  </a:t>
            </a:r>
            <a:r>
              <a:rPr lang="en-US" sz="3200" dirty="0"/>
              <a:t>                                                               </a:t>
            </a:r>
            <a:endParaRPr lang="el-GR" sz="3200" dirty="0"/>
          </a:p>
          <a:p>
            <a:pPr>
              <a:lnSpc>
                <a:spcPct val="80000"/>
              </a:lnSpc>
            </a:pPr>
            <a:endParaRPr lang="en-GB" sz="2000" dirty="0">
              <a:solidFill>
                <a:srgbClr val="333399"/>
              </a:solidFill>
            </a:endParaRPr>
          </a:p>
        </p:txBody>
      </p:sp>
      <p:sp>
        <p:nvSpPr>
          <p:cNvPr id="43012" name="Rectangle 4"/>
          <p:cNvSpPr>
            <a:spLocks noChangeArrowheads="1"/>
          </p:cNvSpPr>
          <p:nvPr/>
        </p:nvSpPr>
        <p:spPr bwMode="auto">
          <a:xfrm>
            <a:off x="4999567" y="6400801"/>
            <a:ext cx="20683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b="1" dirty="0" smtClean="0">
                <a:solidFill>
                  <a:srgbClr val="333399"/>
                </a:solidFill>
              </a:rPr>
              <a:t>Energy Storage-Hydrogen</a:t>
            </a:r>
            <a:endParaRPr lang="en-GB" sz="1400" b="1" dirty="0">
              <a:solidFill>
                <a:srgbClr val="333399"/>
              </a:solidFill>
            </a:endParaRPr>
          </a:p>
        </p:txBody>
      </p:sp>
    </p:spTree>
    <p:extLst>
      <p:ext uri="{BB962C8B-B14F-4D97-AF65-F5344CB8AC3E}">
        <p14:creationId xmlns:p14="http://schemas.microsoft.com/office/powerpoint/2010/main" val="1238682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996440" y="0"/>
            <a:ext cx="9829800" cy="1143000"/>
          </a:xfrm>
        </p:spPr>
        <p:txBody>
          <a:bodyPr>
            <a:normAutofit fontScale="90000"/>
          </a:bodyPr>
          <a:lstStyle/>
          <a:p>
            <a:r>
              <a:rPr lang="en-GB" sz="3200" dirty="0" smtClean="0">
                <a:solidFill>
                  <a:srgbClr val="333399"/>
                </a:solidFill>
              </a:rPr>
              <a:t> </a:t>
            </a:r>
            <a:r>
              <a:rPr lang="en-GB" b="1" dirty="0">
                <a:ea typeface="+mn-ea"/>
                <a:cs typeface="Arial" pitchFamily="34" charset="0"/>
              </a:rPr>
              <a:t>Typical Costs for wind &amp; H2 storage power system</a:t>
            </a:r>
          </a:p>
        </p:txBody>
      </p:sp>
      <p:sp>
        <p:nvSpPr>
          <p:cNvPr id="44035" name="Rectangle 3"/>
          <p:cNvSpPr>
            <a:spLocks noGrp="1" noChangeArrowheads="1"/>
          </p:cNvSpPr>
          <p:nvPr>
            <p:ph type="body" idx="1"/>
          </p:nvPr>
        </p:nvSpPr>
        <p:spPr>
          <a:xfrm>
            <a:off x="609600" y="1782763"/>
            <a:ext cx="10972800" cy="4525962"/>
          </a:xfrm>
        </p:spPr>
        <p:txBody>
          <a:bodyPr>
            <a:normAutofit/>
          </a:bodyPr>
          <a:lstStyle/>
          <a:p>
            <a:r>
              <a:rPr lang="en-GB" sz="3200" dirty="0" smtClean="0"/>
              <a:t>Cost </a:t>
            </a:r>
            <a:r>
              <a:rPr lang="en-GB" sz="3200" dirty="0"/>
              <a:t>of domestic investment </a:t>
            </a:r>
          </a:p>
          <a:p>
            <a:r>
              <a:rPr lang="en-GB" sz="3200" dirty="0"/>
              <a:t>Cost imported investment</a:t>
            </a:r>
          </a:p>
          <a:p>
            <a:r>
              <a:rPr lang="en-GB" sz="3200" dirty="0"/>
              <a:t>Cost of domestic Operation &amp; Maintenance (O&amp;M)</a:t>
            </a:r>
          </a:p>
          <a:p>
            <a:r>
              <a:rPr lang="en-GB" sz="3200" dirty="0"/>
              <a:t>Cost of imported O&amp;M  </a:t>
            </a:r>
          </a:p>
        </p:txBody>
      </p:sp>
      <p:sp>
        <p:nvSpPr>
          <p:cNvPr id="44036" name="Rectangle 4"/>
          <p:cNvSpPr>
            <a:spLocks noChangeArrowheads="1"/>
          </p:cNvSpPr>
          <p:nvPr/>
        </p:nvSpPr>
        <p:spPr bwMode="auto">
          <a:xfrm>
            <a:off x="5044018" y="6400801"/>
            <a:ext cx="161133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050" b="1" dirty="0" smtClean="0">
                <a:solidFill>
                  <a:srgbClr val="333399"/>
                </a:solidFill>
              </a:rPr>
              <a:t>Energy Storage-Hydrogen</a:t>
            </a:r>
            <a:endParaRPr lang="en-GB" sz="1050" b="1" dirty="0">
              <a:solidFill>
                <a:srgbClr val="333399"/>
              </a:solidFill>
            </a:endParaRPr>
          </a:p>
        </p:txBody>
      </p:sp>
    </p:spTree>
    <p:extLst>
      <p:ext uri="{BB962C8B-B14F-4D97-AF65-F5344CB8AC3E}">
        <p14:creationId xmlns:p14="http://schemas.microsoft.com/office/powerpoint/2010/main" val="32735448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normAutofit/>
          </a:bodyPr>
          <a:lstStyle/>
          <a:p>
            <a:r>
              <a:rPr lang="en-US" sz="4000" b="1" dirty="0">
                <a:ea typeface="+mn-ea"/>
                <a:cs typeface="Arial" pitchFamily="34" charset="0"/>
              </a:rPr>
              <a:t>Typical Benefits for wind &amp; H2 storage power system</a:t>
            </a:r>
            <a:endParaRPr lang="en-GB" sz="4000" b="1" dirty="0">
              <a:ea typeface="+mn-ea"/>
              <a:cs typeface="Arial" pitchFamily="34" charset="0"/>
            </a:endParaRPr>
          </a:p>
        </p:txBody>
      </p:sp>
      <p:sp>
        <p:nvSpPr>
          <p:cNvPr id="45059" name="Rectangle 3"/>
          <p:cNvSpPr>
            <a:spLocks noGrp="1" noChangeArrowheads="1"/>
          </p:cNvSpPr>
          <p:nvPr>
            <p:ph type="body" idx="1"/>
          </p:nvPr>
        </p:nvSpPr>
        <p:spPr/>
        <p:txBody>
          <a:bodyPr/>
          <a:lstStyle/>
          <a:p>
            <a:r>
              <a:rPr lang="en-GB" sz="3200" dirty="0" smtClean="0"/>
              <a:t>Benefit </a:t>
            </a:r>
            <a:r>
              <a:rPr lang="en-GB" sz="3200" dirty="0"/>
              <a:t>from the purchase and installation phase </a:t>
            </a:r>
          </a:p>
          <a:p>
            <a:r>
              <a:rPr lang="en-GB" sz="3200" dirty="0"/>
              <a:t>Benefit from the O&amp;M phase </a:t>
            </a:r>
          </a:p>
          <a:p>
            <a:pPr>
              <a:tabLst>
                <a:tab pos="6294438" algn="l"/>
              </a:tabLst>
            </a:pPr>
            <a:r>
              <a:rPr lang="en-GB" sz="3200" dirty="0"/>
              <a:t>Benefit from the creation of new jobs</a:t>
            </a:r>
          </a:p>
          <a:p>
            <a:r>
              <a:rPr lang="en-GB" sz="3200" dirty="0"/>
              <a:t>Benefit from public contributions</a:t>
            </a:r>
          </a:p>
          <a:p>
            <a:r>
              <a:rPr lang="en-GB" sz="3200" dirty="0"/>
              <a:t>Benefit from the operation of the wind park</a:t>
            </a:r>
          </a:p>
          <a:p>
            <a:r>
              <a:rPr lang="en-GB" sz="3200" dirty="0"/>
              <a:t>Benefit from the production of electricity </a:t>
            </a:r>
          </a:p>
          <a:p>
            <a:r>
              <a:rPr lang="en-GB" sz="3200" dirty="0"/>
              <a:t>Benefit from the avoided emissions </a:t>
            </a:r>
          </a:p>
          <a:p>
            <a:endParaRPr lang="en-GB" sz="2800" dirty="0">
              <a:solidFill>
                <a:srgbClr val="333399"/>
              </a:solidFill>
            </a:endParaRPr>
          </a:p>
        </p:txBody>
      </p:sp>
      <p:sp>
        <p:nvSpPr>
          <p:cNvPr id="45060" name="Rectangle 4"/>
          <p:cNvSpPr>
            <a:spLocks noChangeArrowheads="1"/>
          </p:cNvSpPr>
          <p:nvPr/>
        </p:nvSpPr>
        <p:spPr bwMode="auto">
          <a:xfrm>
            <a:off x="5044018" y="6424614"/>
            <a:ext cx="153920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000" b="1" dirty="0" smtClean="0">
                <a:solidFill>
                  <a:srgbClr val="333399"/>
                </a:solidFill>
              </a:rPr>
              <a:t>Energy Storage-Hydrogen</a:t>
            </a:r>
            <a:endParaRPr lang="en-GB" sz="1000" b="1" dirty="0">
              <a:solidFill>
                <a:srgbClr val="333399"/>
              </a:solidFill>
            </a:endParaRPr>
          </a:p>
        </p:txBody>
      </p:sp>
    </p:spTree>
    <p:extLst>
      <p:ext uri="{BB962C8B-B14F-4D97-AF65-F5344CB8AC3E}">
        <p14:creationId xmlns:p14="http://schemas.microsoft.com/office/powerpoint/2010/main" val="4941045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1798320" y="441960"/>
            <a:ext cx="9723120" cy="957580"/>
          </a:xfrm>
        </p:spPr>
        <p:txBody>
          <a:bodyPr>
            <a:noAutofit/>
          </a:bodyPr>
          <a:lstStyle/>
          <a:p>
            <a:r>
              <a:rPr lang="it-IT" sz="3600" b="1" dirty="0">
                <a:ea typeface="+mn-ea"/>
                <a:cs typeface="Arial" pitchFamily="34" charset="0"/>
              </a:rPr>
              <a:t>Case Studies from the STORIES </a:t>
            </a:r>
            <a:r>
              <a:rPr lang="it-IT" sz="3200" b="1" dirty="0">
                <a:ea typeface="+mn-ea"/>
                <a:cs typeface="Arial" pitchFamily="34" charset="0"/>
              </a:rPr>
              <a:t>(</a:t>
            </a:r>
            <a:r>
              <a:rPr lang="en-US" sz="3200" b="1" dirty="0">
                <a:ea typeface="+mn-ea"/>
                <a:cs typeface="Arial" pitchFamily="34" charset="0"/>
              </a:rPr>
              <a:t>Addressing barriers to </a:t>
            </a:r>
            <a:r>
              <a:rPr lang="en-US" sz="3200" b="1" dirty="0" err="1">
                <a:ea typeface="+mn-ea"/>
                <a:cs typeface="Arial" pitchFamily="34" charset="0"/>
              </a:rPr>
              <a:t>STORage</a:t>
            </a:r>
            <a:r>
              <a:rPr lang="en-US" sz="3200" b="1" dirty="0">
                <a:ea typeface="+mn-ea"/>
                <a:cs typeface="Arial" pitchFamily="34" charset="0"/>
              </a:rPr>
              <a:t> technologies for increasing the penetration of Intermittent Energy Sources )</a:t>
            </a:r>
            <a:r>
              <a:rPr lang="it-IT" sz="3200" b="1" dirty="0">
                <a:ea typeface="+mn-ea"/>
                <a:cs typeface="Arial" pitchFamily="34" charset="0"/>
              </a:rPr>
              <a:t> </a:t>
            </a:r>
            <a:r>
              <a:rPr lang="it-IT" sz="3600" b="1" dirty="0">
                <a:ea typeface="+mn-ea"/>
                <a:cs typeface="Arial" pitchFamily="34" charset="0"/>
              </a:rPr>
              <a:t>project</a:t>
            </a:r>
            <a:endParaRPr lang="en-GB" sz="3600" b="1" dirty="0">
              <a:ea typeface="+mn-ea"/>
              <a:cs typeface="Arial" pitchFamily="34" charset="0"/>
            </a:endParaRPr>
          </a:p>
        </p:txBody>
      </p:sp>
      <p:sp>
        <p:nvSpPr>
          <p:cNvPr id="58371" name="Rectangle 3"/>
          <p:cNvSpPr>
            <a:spLocks noGrp="1" noChangeArrowheads="1"/>
          </p:cNvSpPr>
          <p:nvPr>
            <p:ph type="subTitle" idx="1"/>
          </p:nvPr>
        </p:nvSpPr>
        <p:spPr>
          <a:xfrm>
            <a:off x="243840" y="2184400"/>
            <a:ext cx="11948160" cy="3957320"/>
          </a:xfrm>
        </p:spPr>
        <p:txBody>
          <a:bodyPr>
            <a:normAutofit fontScale="25000" lnSpcReduction="20000"/>
          </a:bodyPr>
          <a:lstStyle/>
          <a:p>
            <a:pPr algn="l">
              <a:lnSpc>
                <a:spcPct val="120000"/>
              </a:lnSpc>
            </a:pPr>
            <a:r>
              <a:rPr lang="en-GB" sz="8000" dirty="0" err="1" smtClean="0"/>
              <a:t>Goran</a:t>
            </a:r>
            <a:r>
              <a:rPr lang="en-GB" sz="8000" dirty="0" smtClean="0"/>
              <a:t> </a:t>
            </a:r>
            <a:r>
              <a:rPr lang="en-GB" sz="8000" dirty="0" err="1"/>
              <a:t>Krajačić</a:t>
            </a:r>
            <a:r>
              <a:rPr lang="en-GB" sz="8000" dirty="0"/>
              <a:t>, </a:t>
            </a:r>
            <a:r>
              <a:rPr lang="en-GB" sz="8000" dirty="0" err="1"/>
              <a:t>Neven</a:t>
            </a:r>
            <a:r>
              <a:rPr lang="en-GB" sz="8000" dirty="0"/>
              <a:t> </a:t>
            </a:r>
            <a:r>
              <a:rPr lang="en-GB" sz="8000" dirty="0" err="1"/>
              <a:t>Duić</a:t>
            </a:r>
            <a:r>
              <a:rPr lang="en-GB" sz="8000" dirty="0"/>
              <a:t>, </a:t>
            </a:r>
            <a:r>
              <a:rPr lang="en-GB" sz="8000" dirty="0" err="1"/>
              <a:t>Antonis</a:t>
            </a:r>
            <a:r>
              <a:rPr lang="en-GB" sz="8000" dirty="0"/>
              <a:t> G Tsikalakis.; Emmanouel </a:t>
            </a:r>
            <a:r>
              <a:rPr lang="en-GB" sz="8000" dirty="0" err="1"/>
              <a:t>Zoulias</a:t>
            </a:r>
            <a:r>
              <a:rPr lang="en-GB" sz="8000" dirty="0"/>
              <a:t>, George </a:t>
            </a:r>
            <a:r>
              <a:rPr lang="en-GB" sz="8000" dirty="0" err="1"/>
              <a:t>Caralis</a:t>
            </a:r>
            <a:r>
              <a:rPr lang="en-GB" sz="8000" dirty="0"/>
              <a:t>, </a:t>
            </a:r>
            <a:r>
              <a:rPr lang="en-GB" sz="8000" dirty="0" err="1"/>
              <a:t>Eirini</a:t>
            </a:r>
            <a:r>
              <a:rPr lang="en-GB" sz="8000" dirty="0"/>
              <a:t> </a:t>
            </a:r>
            <a:r>
              <a:rPr lang="en-GB" sz="8000" dirty="0" err="1"/>
              <a:t>Panteri</a:t>
            </a:r>
            <a:r>
              <a:rPr lang="en-GB" sz="8000" dirty="0"/>
              <a:t>, Maria da </a:t>
            </a:r>
            <a:r>
              <a:rPr lang="en-GB" sz="8000" dirty="0" err="1"/>
              <a:t>Graça</a:t>
            </a:r>
            <a:r>
              <a:rPr lang="en-GB" sz="8000" dirty="0"/>
              <a:t> </a:t>
            </a:r>
            <a:r>
              <a:rPr lang="en-GB" sz="8000" dirty="0" err="1"/>
              <a:t>Carvalho</a:t>
            </a:r>
            <a:r>
              <a:rPr lang="en-GB" sz="8000" dirty="0"/>
              <a:t> “Feed in tariffs for promotion of energy storage technologies”, </a:t>
            </a:r>
            <a:r>
              <a:rPr lang="en-GB" sz="8000" dirty="0" smtClean="0"/>
              <a:t>J. of </a:t>
            </a:r>
            <a:r>
              <a:rPr lang="en-GB" sz="8000" dirty="0"/>
              <a:t>Energy Policy, Vol. 39, Issue 3,March Available On-line2011,pp 1410-1425.</a:t>
            </a:r>
          </a:p>
          <a:p>
            <a:pPr algn="l">
              <a:lnSpc>
                <a:spcPct val="120000"/>
              </a:lnSpc>
            </a:pPr>
            <a:r>
              <a:rPr lang="en-GB" sz="8000" dirty="0" smtClean="0"/>
              <a:t>O</a:t>
            </a:r>
            <a:r>
              <a:rPr lang="en-GB" sz="8000" dirty="0"/>
              <a:t>.-S. </a:t>
            </a:r>
            <a:r>
              <a:rPr lang="en-GB" sz="8000" dirty="0" err="1"/>
              <a:t>Parissis</a:t>
            </a:r>
            <a:r>
              <a:rPr lang="en-GB" sz="8000" dirty="0"/>
              <a:t>, E. </a:t>
            </a:r>
            <a:r>
              <a:rPr lang="en-GB" sz="8000" dirty="0" err="1"/>
              <a:t>Zoulias</a:t>
            </a:r>
            <a:r>
              <a:rPr lang="en-GB" sz="8000" dirty="0"/>
              <a:t>, E. </a:t>
            </a:r>
            <a:r>
              <a:rPr lang="en-GB" sz="8000" dirty="0" err="1"/>
              <a:t>Stamatakis</a:t>
            </a:r>
            <a:r>
              <a:rPr lang="en-GB" sz="8000" dirty="0"/>
              <a:t>, K. </a:t>
            </a:r>
            <a:r>
              <a:rPr lang="en-GB" sz="8000" dirty="0" err="1"/>
              <a:t>Sioulas</a:t>
            </a:r>
            <a:r>
              <a:rPr lang="en-GB" sz="8000" dirty="0"/>
              <a:t>, L. </a:t>
            </a:r>
            <a:r>
              <a:rPr lang="en-GB" sz="8000" dirty="0" err="1"/>
              <a:t>Alves</a:t>
            </a:r>
            <a:r>
              <a:rPr lang="en-GB" sz="8000" dirty="0"/>
              <a:t>, R. Martins, A. Tsikalakis, G. </a:t>
            </a:r>
            <a:r>
              <a:rPr lang="en-GB" sz="8000" dirty="0" err="1"/>
              <a:t>Caralis</a:t>
            </a:r>
            <a:r>
              <a:rPr lang="en-GB" sz="8000" dirty="0"/>
              <a:t> “Integration of Wind and Hydrogen Technologies in the Power System of </a:t>
            </a:r>
            <a:r>
              <a:rPr lang="en-GB" sz="8000" dirty="0" err="1"/>
              <a:t>Corvo</a:t>
            </a:r>
            <a:r>
              <a:rPr lang="en-GB" sz="8000" dirty="0"/>
              <a:t> Island, </a:t>
            </a:r>
            <a:r>
              <a:rPr lang="en-GB" sz="8000" dirty="0" err="1"/>
              <a:t>Azores:A</a:t>
            </a:r>
            <a:r>
              <a:rPr lang="en-GB" sz="8000" dirty="0"/>
              <a:t> Cost-Benefit Analysis”, </a:t>
            </a:r>
            <a:r>
              <a:rPr lang="en-GB" sz="8000" dirty="0" smtClean="0"/>
              <a:t>Intl. J</a:t>
            </a:r>
            <a:r>
              <a:rPr lang="en-GB" sz="8000" dirty="0"/>
              <a:t>. of </a:t>
            </a:r>
            <a:r>
              <a:rPr lang="en-GB" sz="8000" dirty="0" smtClean="0"/>
              <a:t>Hydrogen </a:t>
            </a:r>
            <a:r>
              <a:rPr lang="en-GB" sz="8000" dirty="0"/>
              <a:t>Energy, </a:t>
            </a:r>
            <a:r>
              <a:rPr lang="en-GB" sz="8000" dirty="0" err="1"/>
              <a:t>Vol</a:t>
            </a:r>
            <a:r>
              <a:rPr lang="en-GB" sz="8000" dirty="0"/>
              <a:t> 36, Issue 13, July 2011, </a:t>
            </a:r>
            <a:r>
              <a:rPr lang="en-GB" sz="8000" dirty="0" err="1"/>
              <a:t>pp</a:t>
            </a:r>
            <a:r>
              <a:rPr lang="en-GB" sz="8000" dirty="0"/>
              <a:t> </a:t>
            </a:r>
            <a:r>
              <a:rPr lang="en-GB" sz="8000" dirty="0" smtClean="0"/>
              <a:t>8143-8151 Available </a:t>
            </a:r>
            <a:r>
              <a:rPr lang="en-GB" sz="8000" dirty="0"/>
              <a:t>On-line</a:t>
            </a:r>
            <a:r>
              <a:rPr lang="en-GB" sz="8000" dirty="0" smtClean="0"/>
              <a:t>.</a:t>
            </a:r>
          </a:p>
          <a:p>
            <a:pPr algn="l">
              <a:lnSpc>
                <a:spcPct val="120000"/>
              </a:lnSpc>
            </a:pPr>
            <a:r>
              <a:rPr lang="en-GB" sz="8000" dirty="0" smtClean="0"/>
              <a:t>Antonios </a:t>
            </a:r>
            <a:r>
              <a:rPr lang="en-GB" sz="8000" dirty="0"/>
              <a:t>G. Tsikalakis, Nikos D. </a:t>
            </a:r>
            <a:r>
              <a:rPr lang="en-GB" sz="8000" dirty="0" err="1"/>
              <a:t>Hatziargyriou</a:t>
            </a:r>
            <a:r>
              <a:rPr lang="en-GB" sz="8000" dirty="0"/>
              <a:t>, George </a:t>
            </a:r>
            <a:r>
              <a:rPr lang="en-GB" sz="8000" dirty="0" err="1"/>
              <a:t>Caralis</a:t>
            </a:r>
            <a:r>
              <a:rPr lang="en-GB" sz="8000" dirty="0"/>
              <a:t>, </a:t>
            </a:r>
            <a:r>
              <a:rPr lang="en-GB" sz="8000" dirty="0" err="1"/>
              <a:t>Arthouros</a:t>
            </a:r>
            <a:r>
              <a:rPr lang="en-GB" sz="8000" dirty="0"/>
              <a:t> </a:t>
            </a:r>
            <a:r>
              <a:rPr lang="en-GB" sz="8000" dirty="0" err="1"/>
              <a:t>Zervos</a:t>
            </a:r>
            <a:r>
              <a:rPr lang="en-GB" sz="8000" dirty="0"/>
              <a:t>, Emmanouel </a:t>
            </a:r>
            <a:r>
              <a:rPr lang="en-GB" sz="8000" dirty="0" err="1"/>
              <a:t>Zoulias</a:t>
            </a:r>
            <a:r>
              <a:rPr lang="en-GB" sz="8000" dirty="0"/>
              <a:t>, Emmanouel </a:t>
            </a:r>
            <a:r>
              <a:rPr lang="en-GB" sz="8000" dirty="0" err="1"/>
              <a:t>Stamatakis</a:t>
            </a:r>
            <a:r>
              <a:rPr lang="en-GB" sz="8000" dirty="0"/>
              <a:t>, George </a:t>
            </a:r>
            <a:r>
              <a:rPr lang="en-GB" sz="8000" dirty="0" err="1"/>
              <a:t>Tsamalis</a:t>
            </a:r>
            <a:r>
              <a:rPr lang="en-GB" sz="8000" dirty="0"/>
              <a:t>, Olga </a:t>
            </a:r>
            <a:r>
              <a:rPr lang="en-GB" sz="8000" dirty="0" err="1"/>
              <a:t>Parissis</a:t>
            </a:r>
            <a:r>
              <a:rPr lang="en-GB" sz="8000" dirty="0"/>
              <a:t>, Salvador Suarez Garcia, Daniel </a:t>
            </a:r>
            <a:r>
              <a:rPr lang="en-GB" sz="8000" dirty="0" err="1"/>
              <a:t>Henríquez</a:t>
            </a:r>
            <a:r>
              <a:rPr lang="en-GB" sz="8000" dirty="0"/>
              <a:t> Alamo “Impact of different applications of Storage Systems in island power systems”, DISTRES </a:t>
            </a:r>
            <a:r>
              <a:rPr lang="en-GB" sz="8000" dirty="0" smtClean="0"/>
              <a:t>Conf</a:t>
            </a:r>
            <a:r>
              <a:rPr lang="en-GB" sz="8000" dirty="0"/>
              <a:t>. (</a:t>
            </a:r>
            <a:r>
              <a:rPr lang="en-GB" sz="8000" dirty="0" err="1"/>
              <a:t>ConferenceConf</a:t>
            </a:r>
            <a:r>
              <a:rPr lang="en-GB" sz="8000" dirty="0"/>
              <a:t>. on the promotion of Distributed </a:t>
            </a:r>
            <a:r>
              <a:rPr lang="en-GB" sz="7200" dirty="0"/>
              <a:t>Renewable Energy Sources in the Mediterranean region). Cyprus 11-12 December 2009, paper no 131</a:t>
            </a:r>
          </a:p>
          <a:p>
            <a:pPr algn="l">
              <a:lnSpc>
                <a:spcPct val="80000"/>
              </a:lnSpc>
            </a:pPr>
            <a:r>
              <a:rPr lang="en-US" sz="8000" dirty="0"/>
              <a:t>STORIES Case Studies- WP2, presented at the “Sustainable islands Conf.”, </a:t>
            </a:r>
            <a:r>
              <a:rPr lang="en-US" sz="8000" dirty="0" err="1"/>
              <a:t>Estoril</a:t>
            </a:r>
            <a:r>
              <a:rPr lang="en-US" sz="8000" dirty="0"/>
              <a:t>, Portugal, 25th-26th March 2010. </a:t>
            </a:r>
            <a:r>
              <a:rPr lang="en-US" sz="8000" dirty="0">
                <a:hlinkClick r:id="rId2"/>
              </a:rPr>
              <a:t>https://</a:t>
            </a:r>
            <a:r>
              <a:rPr lang="en-US" sz="8000" dirty="0" smtClean="0">
                <a:hlinkClick r:id="rId2"/>
              </a:rPr>
              <a:t>ec.europa.eu/energy/intelligent/projects/en/projects/stories</a:t>
            </a:r>
            <a:r>
              <a:rPr lang="en-US" sz="8000" dirty="0" smtClean="0"/>
              <a:t> </a:t>
            </a:r>
            <a:endParaRPr lang="en-GB" sz="2400" dirty="0" smtClean="0"/>
          </a:p>
          <a:p>
            <a:pPr>
              <a:lnSpc>
                <a:spcPct val="80000"/>
              </a:lnSpc>
            </a:pPr>
            <a:endParaRPr lang="en-GB" sz="900" b="1" dirty="0">
              <a:solidFill>
                <a:srgbClr val="333399"/>
              </a:solidFill>
            </a:endParaRPr>
          </a:p>
          <a:p>
            <a:pPr>
              <a:lnSpc>
                <a:spcPct val="80000"/>
              </a:lnSpc>
            </a:pPr>
            <a:endParaRPr lang="en-GB" sz="900" b="1" dirty="0">
              <a:solidFill>
                <a:srgbClr val="333399"/>
              </a:solidFill>
            </a:endParaRPr>
          </a:p>
          <a:p>
            <a:pPr>
              <a:lnSpc>
                <a:spcPct val="80000"/>
              </a:lnSpc>
            </a:pPr>
            <a:endParaRPr lang="en-GB" sz="900" b="1" dirty="0">
              <a:solidFill>
                <a:srgbClr val="333399"/>
              </a:solidFill>
            </a:endParaRPr>
          </a:p>
          <a:p>
            <a:pPr>
              <a:lnSpc>
                <a:spcPct val="80000"/>
              </a:lnSpc>
            </a:pPr>
            <a:endParaRPr lang="en-GB" sz="900" b="1" dirty="0">
              <a:solidFill>
                <a:srgbClr val="333399"/>
              </a:solidFill>
            </a:endParaRPr>
          </a:p>
          <a:p>
            <a:pPr>
              <a:lnSpc>
                <a:spcPct val="80000"/>
              </a:lnSpc>
            </a:pPr>
            <a:endParaRPr lang="en-GB" sz="900" b="1" dirty="0">
              <a:solidFill>
                <a:srgbClr val="333399"/>
              </a:solidFill>
            </a:endParaRPr>
          </a:p>
          <a:p>
            <a:pPr>
              <a:lnSpc>
                <a:spcPct val="80000"/>
              </a:lnSpc>
            </a:pPr>
            <a:r>
              <a:rPr lang="en-GB" sz="1000" b="1" dirty="0" smtClean="0">
                <a:solidFill>
                  <a:srgbClr val="333399"/>
                </a:solidFill>
              </a:rPr>
              <a:t>Energy Storage-Hydrogen</a:t>
            </a:r>
            <a:r>
              <a:rPr lang="en-GB" sz="2400" dirty="0" smtClean="0">
                <a:solidFill>
                  <a:srgbClr val="003399"/>
                </a:solidFill>
              </a:rPr>
              <a:t> </a:t>
            </a:r>
            <a:endParaRPr lang="en-GB" sz="2400" dirty="0">
              <a:solidFill>
                <a:srgbClr val="003399"/>
              </a:solidFill>
            </a:endParaRPr>
          </a:p>
        </p:txBody>
      </p:sp>
      <p:sp>
        <p:nvSpPr>
          <p:cNvPr id="4" name="Rectangle 3"/>
          <p:cNvSpPr/>
          <p:nvPr/>
        </p:nvSpPr>
        <p:spPr>
          <a:xfrm>
            <a:off x="4948770" y="6471642"/>
            <a:ext cx="2568780" cy="369332"/>
          </a:xfrm>
          <a:prstGeom prst="rect">
            <a:avLst/>
          </a:prstGeom>
        </p:spPr>
        <p:txBody>
          <a:bodyPr wrap="none">
            <a:spAutoFit/>
          </a:bodyPr>
          <a:lstStyle/>
          <a:p>
            <a:r>
              <a:rPr lang="en-US" dirty="0"/>
              <a:t>Energy Storage-Hydrogen</a:t>
            </a:r>
          </a:p>
        </p:txBody>
      </p:sp>
    </p:spTree>
    <p:extLst>
      <p:ext uri="{BB962C8B-B14F-4D97-AF65-F5344CB8AC3E}">
        <p14:creationId xmlns:p14="http://schemas.microsoft.com/office/powerpoint/2010/main" val="37309673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a:bodyPr>
          <a:lstStyle/>
          <a:p>
            <a:r>
              <a:rPr lang="en-GB" sz="4000" b="1" dirty="0">
                <a:ea typeface="+mn-ea"/>
                <a:cs typeface="Arial" pitchFamily="34" charset="0"/>
              </a:rPr>
              <a:t>HOMER used as the simulation tool</a:t>
            </a:r>
          </a:p>
        </p:txBody>
      </p:sp>
      <p:sp>
        <p:nvSpPr>
          <p:cNvPr id="14339" name="Rectangle 3"/>
          <p:cNvSpPr>
            <a:spLocks noGrp="1" noChangeArrowheads="1"/>
          </p:cNvSpPr>
          <p:nvPr>
            <p:ph type="body" idx="1"/>
          </p:nvPr>
        </p:nvSpPr>
        <p:spPr>
          <a:xfrm>
            <a:off x="609600" y="1600200"/>
            <a:ext cx="10972800" cy="3901440"/>
          </a:xfrm>
        </p:spPr>
        <p:txBody>
          <a:bodyPr/>
          <a:lstStyle/>
          <a:p>
            <a:pPr>
              <a:lnSpc>
                <a:spcPct val="80000"/>
              </a:lnSpc>
            </a:pPr>
            <a:r>
              <a:rPr lang="en-GB" sz="2400" dirty="0"/>
              <a:t>Hybrid Optimization Model for Electric Renewables</a:t>
            </a:r>
          </a:p>
          <a:p>
            <a:pPr>
              <a:lnSpc>
                <a:spcPct val="80000"/>
              </a:lnSpc>
            </a:pPr>
            <a:endParaRPr lang="en-GB" sz="2400" dirty="0"/>
          </a:p>
          <a:p>
            <a:pPr>
              <a:lnSpc>
                <a:spcPct val="80000"/>
              </a:lnSpc>
            </a:pPr>
            <a:r>
              <a:rPr lang="en-GB" sz="2400" dirty="0"/>
              <a:t>HOMER is a computer model that simplifies the task of evaluating design options for both off-grid and grid-connected power systems for remote, stand-alone, and distributed generation (DG) applications.</a:t>
            </a:r>
          </a:p>
          <a:p>
            <a:pPr>
              <a:lnSpc>
                <a:spcPct val="80000"/>
              </a:lnSpc>
            </a:pPr>
            <a:endParaRPr lang="en-GB" sz="2400" dirty="0"/>
          </a:p>
          <a:p>
            <a:pPr>
              <a:lnSpc>
                <a:spcPct val="80000"/>
              </a:lnSpc>
            </a:pPr>
            <a:r>
              <a:rPr lang="en-GB" sz="2400" dirty="0"/>
              <a:t>HOMER's optimization and sensitivity analysis algorithms allow you to evaluate the economic and technical feasibility of a large number of technology options.</a:t>
            </a:r>
          </a:p>
          <a:p>
            <a:pPr>
              <a:lnSpc>
                <a:spcPct val="80000"/>
              </a:lnSpc>
            </a:pPr>
            <a:endParaRPr lang="en-GB" sz="2400" dirty="0"/>
          </a:p>
          <a:p>
            <a:pPr>
              <a:lnSpc>
                <a:spcPct val="80000"/>
              </a:lnSpc>
            </a:pPr>
            <a:r>
              <a:rPr lang="en-GB" sz="2400" dirty="0"/>
              <a:t>Website: </a:t>
            </a:r>
            <a:r>
              <a:rPr lang="en-GB" sz="2400" dirty="0">
                <a:hlinkClick r:id="rId2"/>
              </a:rPr>
              <a:t>http://</a:t>
            </a:r>
            <a:r>
              <a:rPr lang="en-GB" sz="2400" dirty="0" smtClean="0">
                <a:hlinkClick r:id="rId2"/>
              </a:rPr>
              <a:t>www.nrel.gov/homer</a:t>
            </a:r>
            <a:endParaRPr lang="en-GB" sz="1200" b="1" dirty="0">
              <a:solidFill>
                <a:srgbClr val="333399"/>
              </a:solidFill>
            </a:endParaRPr>
          </a:p>
          <a:p>
            <a:pPr algn="ctr">
              <a:lnSpc>
                <a:spcPct val="80000"/>
              </a:lnSpc>
              <a:buFontTx/>
              <a:buNone/>
            </a:pPr>
            <a:endParaRPr lang="en-GB" sz="1000" b="1" dirty="0">
              <a:solidFill>
                <a:srgbClr val="333399"/>
              </a:solidFill>
            </a:endParaRPr>
          </a:p>
        </p:txBody>
      </p:sp>
      <p:sp>
        <p:nvSpPr>
          <p:cNvPr id="2" name="Rectangle 1"/>
          <p:cNvSpPr/>
          <p:nvPr/>
        </p:nvSpPr>
        <p:spPr>
          <a:xfrm>
            <a:off x="4948770" y="6471642"/>
            <a:ext cx="2568780" cy="369332"/>
          </a:xfrm>
          <a:prstGeom prst="rect">
            <a:avLst/>
          </a:prstGeom>
        </p:spPr>
        <p:txBody>
          <a:bodyPr wrap="none">
            <a:spAutoFit/>
          </a:bodyPr>
          <a:lstStyle/>
          <a:p>
            <a:r>
              <a:rPr lang="en-US" dirty="0"/>
              <a:t>Energy Storage-Hydrogen</a:t>
            </a:r>
          </a:p>
        </p:txBody>
      </p:sp>
    </p:spTree>
    <p:extLst>
      <p:ext uri="{BB962C8B-B14F-4D97-AF65-F5344CB8AC3E}">
        <p14:creationId xmlns:p14="http://schemas.microsoft.com/office/powerpoint/2010/main" val="16714033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Rectangle 2"/>
          <p:cNvSpPr>
            <a:spLocks noChangeArrowheads="1"/>
          </p:cNvSpPr>
          <p:nvPr/>
        </p:nvSpPr>
        <p:spPr bwMode="auto">
          <a:xfrm>
            <a:off x="2225040" y="249005"/>
            <a:ext cx="8031480" cy="52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r>
              <a:rPr lang="es-ES" sz="4000" dirty="0">
                <a:latin typeface="+mj-lt"/>
                <a:ea typeface="+mj-ea"/>
                <a:cs typeface="+mj-cs"/>
              </a:rPr>
              <a:t>ENERGY EQUIVALENCE OF FUELS</a:t>
            </a:r>
          </a:p>
        </p:txBody>
      </p:sp>
      <p:sp>
        <p:nvSpPr>
          <p:cNvPr id="1044483" name="Text Box 3"/>
          <p:cNvSpPr txBox="1">
            <a:spLocks noChangeArrowheads="1"/>
          </p:cNvSpPr>
          <p:nvPr/>
        </p:nvSpPr>
        <p:spPr bwMode="auto">
          <a:xfrm>
            <a:off x="1007533" y="3284538"/>
            <a:ext cx="10033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spcBef>
                <a:spcPct val="50000"/>
              </a:spcBef>
            </a:pPr>
            <a:r>
              <a:rPr lang="pt-PT" altLang="en-US">
                <a:latin typeface="Tahoma" pitchFamily="34" charset="0"/>
              </a:rPr>
              <a:t>PCI - Poder Calorífico Inferior del hidrógeno (10.795 MJ/Nm</a:t>
            </a:r>
            <a:r>
              <a:rPr lang="pt-PT" altLang="en-US" baseline="30000">
                <a:latin typeface="Tahoma" pitchFamily="34" charset="0"/>
              </a:rPr>
              <a:t>3</a:t>
            </a:r>
            <a:r>
              <a:rPr lang="pt-PT" altLang="en-US">
                <a:latin typeface="Tahoma" pitchFamily="34" charset="0"/>
              </a:rPr>
              <a:t>)</a:t>
            </a:r>
          </a:p>
        </p:txBody>
      </p:sp>
      <p:graphicFrame>
        <p:nvGraphicFramePr>
          <p:cNvPr id="1044515" name="Group 35"/>
          <p:cNvGraphicFramePr>
            <a:graphicFrameLocks noGrp="1"/>
          </p:cNvGraphicFramePr>
          <p:nvPr>
            <p:extLst>
              <p:ext uri="{D42A27DB-BD31-4B8C-83A1-F6EECF244321}">
                <p14:modId xmlns:p14="http://schemas.microsoft.com/office/powerpoint/2010/main" val="1543972120"/>
              </p:ext>
            </p:extLst>
          </p:nvPr>
        </p:nvGraphicFramePr>
        <p:xfrm>
          <a:off x="143934" y="1335088"/>
          <a:ext cx="9215967" cy="1189037"/>
        </p:xfrm>
        <a:graphic>
          <a:graphicData uri="http://schemas.openxmlformats.org/drawingml/2006/table">
            <a:tbl>
              <a:tblPr/>
              <a:tblGrid>
                <a:gridCol w="1227666"/>
                <a:gridCol w="1748324"/>
                <a:gridCol w="1823993"/>
                <a:gridCol w="2111992"/>
                <a:gridCol w="2303992"/>
              </a:tblGrid>
              <a:tr h="719509">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s-ES" sz="1800" b="1" kern="1200" dirty="0" smtClean="0">
                          <a:solidFill>
                            <a:schemeClr val="bg1"/>
                          </a:solidFill>
                          <a:latin typeface="Calibri" pitchFamily="34" charset="0"/>
                          <a:ea typeface="+mn-ea"/>
                          <a:cs typeface="+mn-cs"/>
                        </a:rPr>
                        <a:t>H</a:t>
                      </a:r>
                      <a:r>
                        <a:rPr lang="es-ES" sz="1800" b="1" kern="1200" baseline="-25000" dirty="0" smtClean="0">
                          <a:solidFill>
                            <a:schemeClr val="bg1"/>
                          </a:solidFill>
                          <a:latin typeface="Calibri" pitchFamily="34" charset="0"/>
                          <a:ea typeface="+mn-ea"/>
                          <a:cs typeface="+mn-cs"/>
                        </a:rPr>
                        <a:t>2</a:t>
                      </a:r>
                    </a:p>
                  </a:txBody>
                  <a:tcPr marL="121907" marR="121907" marT="45684" marB="4568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schemeClr>
                    </a:solid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Tx/>
                        <a:buFont typeface="Wingdings" pitchFamily="2" charset="2"/>
                        <a:buNone/>
                        <a:tabLst/>
                      </a:pPr>
                      <a:r>
                        <a:rPr lang="en-GB" sz="1800" b="1" kern="1200" dirty="0" smtClean="0">
                          <a:solidFill>
                            <a:schemeClr val="bg1"/>
                          </a:solidFill>
                          <a:latin typeface="Calibri" pitchFamily="34" charset="0"/>
                          <a:ea typeface="+mn-ea"/>
                          <a:cs typeface="+mn-cs"/>
                        </a:rPr>
                        <a:t>Methane</a:t>
                      </a:r>
                    </a:p>
                    <a:p>
                      <a:pPr marL="0" marR="0" lvl="0" indent="0" algn="ctr" defTabSz="914400" rtl="0" eaLnBrk="1" fontAlgn="base" latinLnBrk="0" hangingPunct="1">
                        <a:lnSpc>
                          <a:spcPct val="100000"/>
                        </a:lnSpc>
                        <a:spcBef>
                          <a:spcPts val="0"/>
                        </a:spcBef>
                        <a:spcAft>
                          <a:spcPct val="0"/>
                        </a:spcAft>
                        <a:buClr>
                          <a:schemeClr val="hlink"/>
                        </a:buClr>
                        <a:buSzTx/>
                        <a:buFont typeface="Wingdings" pitchFamily="2" charset="2"/>
                        <a:buNone/>
                        <a:tabLst/>
                      </a:pPr>
                      <a:r>
                        <a:rPr lang="en-GB" sz="1800" b="1" kern="1200" dirty="0" smtClean="0">
                          <a:solidFill>
                            <a:schemeClr val="bg1"/>
                          </a:solidFill>
                          <a:latin typeface="Calibri" pitchFamily="34" charset="0"/>
                          <a:ea typeface="+mn-ea"/>
                          <a:cs typeface="+mn-cs"/>
                        </a:rPr>
                        <a:t>(CH</a:t>
                      </a:r>
                      <a:r>
                        <a:rPr lang="en-GB" sz="1800" b="1" kern="1200" baseline="-25000" dirty="0" smtClean="0">
                          <a:solidFill>
                            <a:schemeClr val="bg1"/>
                          </a:solidFill>
                          <a:latin typeface="Calibri" pitchFamily="34" charset="0"/>
                          <a:ea typeface="+mn-ea"/>
                          <a:cs typeface="+mn-cs"/>
                        </a:rPr>
                        <a:t>4</a:t>
                      </a:r>
                      <a:r>
                        <a:rPr lang="en-GB" sz="1800" b="1" kern="1200" dirty="0" smtClean="0">
                          <a:solidFill>
                            <a:schemeClr val="bg1"/>
                          </a:solidFill>
                          <a:latin typeface="Calibri" pitchFamily="34" charset="0"/>
                          <a:ea typeface="+mn-ea"/>
                          <a:cs typeface="+mn-cs"/>
                        </a:rPr>
                        <a:t>)</a:t>
                      </a:r>
                    </a:p>
                  </a:txBody>
                  <a:tcPr marL="121907" marR="121907" marT="45684" marB="4568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n-GB" sz="1800" b="1" kern="1200" dirty="0" smtClean="0">
                          <a:solidFill>
                            <a:schemeClr val="bg1"/>
                          </a:solidFill>
                          <a:latin typeface="Calibri" pitchFamily="34" charset="0"/>
                          <a:ea typeface="+mn-ea"/>
                          <a:cs typeface="+mn-cs"/>
                        </a:rPr>
                        <a:t>Propane (C</a:t>
                      </a:r>
                      <a:r>
                        <a:rPr lang="en-GB" sz="1800" b="1" kern="1200" baseline="-25000" dirty="0" smtClean="0">
                          <a:solidFill>
                            <a:schemeClr val="bg1"/>
                          </a:solidFill>
                          <a:latin typeface="Calibri" pitchFamily="34" charset="0"/>
                          <a:ea typeface="+mn-ea"/>
                          <a:cs typeface="+mn-cs"/>
                        </a:rPr>
                        <a:t>3</a:t>
                      </a:r>
                      <a:r>
                        <a:rPr lang="en-GB" sz="1800" b="1" kern="1200" dirty="0" smtClean="0">
                          <a:solidFill>
                            <a:schemeClr val="bg1"/>
                          </a:solidFill>
                          <a:latin typeface="Calibri" pitchFamily="34" charset="0"/>
                          <a:ea typeface="+mn-ea"/>
                          <a:cs typeface="+mn-cs"/>
                        </a:rPr>
                        <a:t>H</a:t>
                      </a:r>
                      <a:r>
                        <a:rPr lang="en-GB" sz="1800" b="1" kern="1200" baseline="-25000" dirty="0" smtClean="0">
                          <a:solidFill>
                            <a:schemeClr val="bg1"/>
                          </a:solidFill>
                          <a:latin typeface="Calibri" pitchFamily="34" charset="0"/>
                          <a:ea typeface="+mn-ea"/>
                          <a:cs typeface="+mn-cs"/>
                        </a:rPr>
                        <a:t>8</a:t>
                      </a:r>
                      <a:r>
                        <a:rPr lang="en-GB" sz="1800" b="1" kern="1200" dirty="0" smtClean="0">
                          <a:solidFill>
                            <a:schemeClr val="bg1"/>
                          </a:solidFill>
                          <a:latin typeface="Calibri" pitchFamily="34" charset="0"/>
                          <a:ea typeface="+mn-ea"/>
                          <a:cs typeface="+mn-cs"/>
                        </a:rPr>
                        <a:t>)</a:t>
                      </a:r>
                      <a:endParaRPr lang="es-ES" sz="1800" b="1" kern="1200" dirty="0" smtClean="0">
                        <a:solidFill>
                          <a:schemeClr val="bg1"/>
                        </a:solidFill>
                        <a:latin typeface="Calibri" pitchFamily="34" charset="0"/>
                        <a:ea typeface="+mn-ea"/>
                        <a:cs typeface="+mn-cs"/>
                      </a:endParaRPr>
                    </a:p>
                  </a:txBody>
                  <a:tcPr marL="121907" marR="121907" marT="45684" marB="4568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n-GB" sz="1800" b="1" kern="1200" dirty="0" err="1" smtClean="0">
                          <a:solidFill>
                            <a:schemeClr val="bg1"/>
                          </a:solidFill>
                          <a:latin typeface="Calibri" pitchFamily="34" charset="0"/>
                          <a:ea typeface="+mn-ea"/>
                          <a:cs typeface="+mn-cs"/>
                        </a:rPr>
                        <a:t>Buthane</a:t>
                      </a:r>
                      <a:r>
                        <a:rPr lang="en-GB" sz="1800" b="1" kern="1200" dirty="0" smtClean="0">
                          <a:solidFill>
                            <a:schemeClr val="bg1"/>
                          </a:solidFill>
                          <a:latin typeface="Calibri" pitchFamily="34" charset="0"/>
                          <a:ea typeface="+mn-ea"/>
                          <a:cs typeface="+mn-cs"/>
                        </a:rPr>
                        <a:t> (C</a:t>
                      </a:r>
                      <a:r>
                        <a:rPr lang="en-GB" sz="1800" b="1" kern="1200" baseline="-25000" dirty="0" smtClean="0">
                          <a:solidFill>
                            <a:schemeClr val="bg1"/>
                          </a:solidFill>
                          <a:latin typeface="Calibri" pitchFamily="34" charset="0"/>
                          <a:ea typeface="+mn-ea"/>
                          <a:cs typeface="+mn-cs"/>
                        </a:rPr>
                        <a:t>4</a:t>
                      </a:r>
                      <a:r>
                        <a:rPr lang="en-GB" sz="1800" b="1" kern="1200" dirty="0" smtClean="0">
                          <a:solidFill>
                            <a:schemeClr val="bg1"/>
                          </a:solidFill>
                          <a:latin typeface="Calibri" pitchFamily="34" charset="0"/>
                          <a:ea typeface="+mn-ea"/>
                          <a:cs typeface="+mn-cs"/>
                        </a:rPr>
                        <a:t>H</a:t>
                      </a:r>
                      <a:r>
                        <a:rPr lang="en-GB" sz="1800" b="1" kern="1200" baseline="-25000" dirty="0" smtClean="0">
                          <a:solidFill>
                            <a:schemeClr val="bg1"/>
                          </a:solidFill>
                          <a:latin typeface="Calibri" pitchFamily="34" charset="0"/>
                          <a:ea typeface="+mn-ea"/>
                          <a:cs typeface="+mn-cs"/>
                        </a:rPr>
                        <a:t>10</a:t>
                      </a:r>
                      <a:r>
                        <a:rPr lang="en-GB" sz="1800" b="1" kern="1200" dirty="0" smtClean="0">
                          <a:solidFill>
                            <a:schemeClr val="bg1"/>
                          </a:solidFill>
                          <a:latin typeface="Calibri" pitchFamily="34" charset="0"/>
                          <a:ea typeface="+mn-ea"/>
                          <a:cs typeface="+mn-cs"/>
                        </a:rPr>
                        <a:t>)</a:t>
                      </a:r>
                      <a:endParaRPr lang="es-ES" sz="1800" b="1" kern="1200" dirty="0" smtClean="0">
                        <a:solidFill>
                          <a:schemeClr val="bg1"/>
                        </a:solidFill>
                        <a:latin typeface="Calibri" pitchFamily="34" charset="0"/>
                        <a:ea typeface="+mn-ea"/>
                        <a:cs typeface="+mn-cs"/>
                      </a:endParaRPr>
                    </a:p>
                  </a:txBody>
                  <a:tcPr marL="121907" marR="121907" marT="45684" marB="4568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n-GB" sz="1800" b="1" kern="1200" dirty="0" smtClean="0">
                          <a:solidFill>
                            <a:schemeClr val="bg1"/>
                          </a:solidFill>
                          <a:latin typeface="Calibri" pitchFamily="34" charset="0"/>
                          <a:ea typeface="+mn-ea"/>
                          <a:cs typeface="+mn-cs"/>
                        </a:rPr>
                        <a:t>Gasoline (C</a:t>
                      </a:r>
                      <a:r>
                        <a:rPr lang="en-GB" sz="1800" b="1" kern="1200" baseline="-25000" dirty="0" smtClean="0">
                          <a:solidFill>
                            <a:schemeClr val="bg1"/>
                          </a:solidFill>
                          <a:latin typeface="Calibri" pitchFamily="34" charset="0"/>
                          <a:ea typeface="+mn-ea"/>
                          <a:cs typeface="+mn-cs"/>
                        </a:rPr>
                        <a:t>8</a:t>
                      </a:r>
                      <a:r>
                        <a:rPr lang="en-GB" sz="1800" b="1" kern="1200" dirty="0" smtClean="0">
                          <a:solidFill>
                            <a:schemeClr val="bg1"/>
                          </a:solidFill>
                          <a:latin typeface="Calibri" pitchFamily="34" charset="0"/>
                          <a:ea typeface="+mn-ea"/>
                          <a:cs typeface="+mn-cs"/>
                        </a:rPr>
                        <a:t>H</a:t>
                      </a:r>
                      <a:r>
                        <a:rPr lang="en-GB" sz="1800" b="1" kern="1200" baseline="-25000" dirty="0" smtClean="0">
                          <a:solidFill>
                            <a:schemeClr val="bg1"/>
                          </a:solidFill>
                          <a:latin typeface="Calibri" pitchFamily="34" charset="0"/>
                          <a:ea typeface="+mn-ea"/>
                          <a:cs typeface="+mn-cs"/>
                        </a:rPr>
                        <a:t>18</a:t>
                      </a:r>
                      <a:r>
                        <a:rPr lang="en-GB" sz="1800" b="1" kern="1200" dirty="0" smtClean="0">
                          <a:solidFill>
                            <a:schemeClr val="bg1"/>
                          </a:solidFill>
                          <a:latin typeface="Calibri" pitchFamily="34" charset="0"/>
                          <a:ea typeface="+mn-ea"/>
                          <a:cs typeface="+mn-cs"/>
                        </a:rPr>
                        <a:t>)</a:t>
                      </a:r>
                      <a:endParaRPr lang="es-ES" sz="1800" b="1" kern="1200" dirty="0" smtClean="0">
                        <a:solidFill>
                          <a:schemeClr val="bg1"/>
                        </a:solidFill>
                        <a:latin typeface="Calibri" pitchFamily="34" charset="0"/>
                        <a:ea typeface="+mn-ea"/>
                        <a:cs typeface="+mn-cs"/>
                      </a:endParaRPr>
                    </a:p>
                  </a:txBody>
                  <a:tcPr marL="121907" marR="121907" marT="45684" marB="4568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90000"/>
                      </a:schemeClr>
                    </a:solidFill>
                  </a:tcPr>
                </a:tc>
              </a:tr>
              <a:tr h="469528">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n-GB" sz="1800" b="1" kern="1200" dirty="0" smtClean="0">
                          <a:solidFill>
                            <a:schemeClr val="tx1"/>
                          </a:solidFill>
                          <a:latin typeface="Calibri" pitchFamily="34" charset="0"/>
                          <a:ea typeface="+mn-ea"/>
                          <a:cs typeface="+mn-cs"/>
                        </a:rPr>
                        <a:t>1 kg</a:t>
                      </a:r>
                      <a:endParaRPr lang="es-ES" sz="1800" b="1" kern="1200" dirty="0" smtClean="0">
                        <a:solidFill>
                          <a:schemeClr val="tx1"/>
                        </a:solidFill>
                        <a:latin typeface="Calibri" pitchFamily="34" charset="0"/>
                        <a:ea typeface="+mn-ea"/>
                        <a:cs typeface="+mn-cs"/>
                      </a:endParaRPr>
                    </a:p>
                  </a:txBody>
                  <a:tcPr marL="121907" marR="121907" marT="45684" marB="4568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n-GB" sz="1800" b="1" kern="1200" dirty="0" smtClean="0">
                          <a:solidFill>
                            <a:schemeClr val="tx1"/>
                          </a:solidFill>
                          <a:latin typeface="Calibri" pitchFamily="34" charset="0"/>
                          <a:ea typeface="+mn-ea"/>
                          <a:cs typeface="+mn-cs"/>
                        </a:rPr>
                        <a:t>2,26 kg</a:t>
                      </a:r>
                      <a:endParaRPr lang="es-ES" sz="1800" b="1" kern="1200" dirty="0" smtClean="0">
                        <a:solidFill>
                          <a:schemeClr val="tx1"/>
                        </a:solidFill>
                        <a:latin typeface="Calibri" pitchFamily="34" charset="0"/>
                        <a:ea typeface="+mn-ea"/>
                        <a:cs typeface="+mn-cs"/>
                      </a:endParaRPr>
                    </a:p>
                  </a:txBody>
                  <a:tcPr marL="121907" marR="121907" marT="45684" marB="4568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n-GB" sz="1800" b="1" kern="1200" dirty="0" smtClean="0">
                          <a:solidFill>
                            <a:schemeClr val="tx1"/>
                          </a:solidFill>
                          <a:latin typeface="Calibri" pitchFamily="34" charset="0"/>
                          <a:ea typeface="+mn-ea"/>
                          <a:cs typeface="+mn-cs"/>
                        </a:rPr>
                        <a:t>2,47 kg</a:t>
                      </a:r>
                      <a:endParaRPr lang="es-ES" sz="1800" b="1" kern="1200" dirty="0" smtClean="0">
                        <a:solidFill>
                          <a:schemeClr val="tx1"/>
                        </a:solidFill>
                        <a:latin typeface="Calibri" pitchFamily="34" charset="0"/>
                        <a:ea typeface="+mn-ea"/>
                        <a:cs typeface="+mn-cs"/>
                      </a:endParaRPr>
                    </a:p>
                  </a:txBody>
                  <a:tcPr marL="121907" marR="121907" marT="45684" marB="4568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n-GB" sz="1800" b="1" kern="1200" dirty="0" smtClean="0">
                          <a:solidFill>
                            <a:schemeClr val="tx1"/>
                          </a:solidFill>
                          <a:latin typeface="Calibri" pitchFamily="34" charset="0"/>
                          <a:ea typeface="+mn-ea"/>
                          <a:cs typeface="+mn-cs"/>
                        </a:rPr>
                        <a:t>2,45 kg</a:t>
                      </a:r>
                      <a:endParaRPr lang="es-ES" sz="1800" b="1" kern="1200" dirty="0" smtClean="0">
                        <a:solidFill>
                          <a:schemeClr val="tx1"/>
                        </a:solidFill>
                        <a:latin typeface="Calibri" pitchFamily="34" charset="0"/>
                        <a:ea typeface="+mn-ea"/>
                        <a:cs typeface="+mn-cs"/>
                      </a:endParaRPr>
                    </a:p>
                  </a:txBody>
                  <a:tcPr marL="121907" marR="121907" marT="45684" marB="4568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n-GB" sz="1800" b="1" kern="1200" dirty="0" smtClean="0">
                          <a:solidFill>
                            <a:schemeClr val="tx1"/>
                          </a:solidFill>
                          <a:latin typeface="Calibri" pitchFamily="34" charset="0"/>
                          <a:ea typeface="+mn-ea"/>
                          <a:cs typeface="+mn-cs"/>
                        </a:rPr>
                        <a:t>2,69 kg</a:t>
                      </a:r>
                      <a:endParaRPr lang="es-ES" sz="1800" b="1" kern="1200" dirty="0" smtClean="0">
                        <a:solidFill>
                          <a:schemeClr val="tx1"/>
                        </a:solidFill>
                        <a:latin typeface="Calibri" pitchFamily="34" charset="0"/>
                        <a:ea typeface="+mn-ea"/>
                        <a:cs typeface="+mn-cs"/>
                      </a:endParaRPr>
                    </a:p>
                  </a:txBody>
                  <a:tcPr marL="121907" marR="121907" marT="45684" marB="4568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044553" name="Group 73"/>
          <p:cNvGraphicFramePr>
            <a:graphicFrameLocks noGrp="1"/>
          </p:cNvGraphicFramePr>
          <p:nvPr>
            <p:extLst>
              <p:ext uri="{D42A27DB-BD31-4B8C-83A1-F6EECF244321}">
                <p14:modId xmlns:p14="http://schemas.microsoft.com/office/powerpoint/2010/main" val="2670747762"/>
              </p:ext>
            </p:extLst>
          </p:nvPr>
        </p:nvGraphicFramePr>
        <p:xfrm>
          <a:off x="359832" y="2826259"/>
          <a:ext cx="11328401" cy="2951162"/>
        </p:xfrm>
        <a:graphic>
          <a:graphicData uri="http://schemas.openxmlformats.org/drawingml/2006/table">
            <a:tbl>
              <a:tblPr>
                <a:effectLst/>
              </a:tblPr>
              <a:tblGrid>
                <a:gridCol w="2683752"/>
                <a:gridCol w="2045405"/>
                <a:gridCol w="2110589"/>
                <a:gridCol w="2189259"/>
                <a:gridCol w="2299396"/>
              </a:tblGrid>
              <a:tr h="560299">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s-ES" sz="1800" b="1" kern="1200" dirty="0" smtClean="0">
                          <a:solidFill>
                            <a:schemeClr val="tx1"/>
                          </a:solidFill>
                          <a:latin typeface="Calibri" pitchFamily="34" charset="0"/>
                          <a:ea typeface="+mn-ea"/>
                          <a:cs typeface="+mn-cs"/>
                        </a:rPr>
                        <a:t>Propiedad</a:t>
                      </a:r>
                      <a:endParaRPr lang="en-GB" sz="1800" b="1" kern="1200" dirty="0" smtClean="0">
                        <a:solidFill>
                          <a:schemeClr val="tx1"/>
                        </a:solidFill>
                        <a:latin typeface="Calibri" pitchFamily="34" charset="0"/>
                        <a:ea typeface="+mn-ea"/>
                        <a:cs typeface="+mn-cs"/>
                      </a:endParaRPr>
                    </a:p>
                  </a:txBody>
                  <a:tcPr marL="121916" marR="121916" marT="45713" marB="45713" anchor="ctr" horzOverflow="overflow">
                    <a:lnL w="28575"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28575"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s-ES" sz="1800" b="1" kern="1200" dirty="0" smtClean="0">
                          <a:solidFill>
                            <a:schemeClr val="tx1"/>
                          </a:solidFill>
                          <a:latin typeface="Calibri" pitchFamily="34" charset="0"/>
                          <a:ea typeface="+mn-ea"/>
                          <a:cs typeface="+mn-cs"/>
                        </a:rPr>
                        <a:t>H</a:t>
                      </a:r>
                      <a:r>
                        <a:rPr lang="es-ES" sz="1800" b="1" kern="1200" baseline="-25000" dirty="0" smtClean="0">
                          <a:solidFill>
                            <a:schemeClr val="tx1"/>
                          </a:solidFill>
                          <a:latin typeface="Calibri" pitchFamily="34" charset="0"/>
                          <a:ea typeface="+mn-ea"/>
                          <a:cs typeface="+mn-cs"/>
                        </a:rPr>
                        <a:t>2</a:t>
                      </a:r>
                      <a:endParaRPr lang="en-GB" sz="1800" b="1" kern="1200" baseline="-25000" dirty="0" smtClean="0">
                        <a:solidFill>
                          <a:schemeClr val="tx1"/>
                        </a:solidFill>
                        <a:latin typeface="Calibri" pitchFamily="34" charset="0"/>
                        <a:ea typeface="+mn-ea"/>
                        <a:cs typeface="+mn-cs"/>
                      </a:endParaRPr>
                    </a:p>
                  </a:txBody>
                  <a:tcPr marL="121916" marR="121916" marT="45713" marB="45713" anchor="ct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28575"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s-ES" sz="1800" b="1" kern="1200" dirty="0" err="1" smtClean="0">
                          <a:solidFill>
                            <a:schemeClr val="tx1"/>
                          </a:solidFill>
                          <a:latin typeface="Calibri" pitchFamily="34" charset="0"/>
                          <a:ea typeface="+mn-ea"/>
                          <a:cs typeface="+mn-cs"/>
                        </a:rPr>
                        <a:t>Methane</a:t>
                      </a:r>
                      <a:endParaRPr lang="en-GB" sz="1800" b="1" kern="1200" dirty="0" smtClean="0">
                        <a:solidFill>
                          <a:schemeClr val="tx1"/>
                        </a:solidFill>
                        <a:latin typeface="Calibri" pitchFamily="34" charset="0"/>
                        <a:ea typeface="+mn-ea"/>
                        <a:cs typeface="+mn-cs"/>
                      </a:endParaRPr>
                    </a:p>
                  </a:txBody>
                  <a:tcPr marL="121916" marR="121916" marT="45713" marB="45713" anchor="ct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28575"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s-ES" sz="1800" b="1" kern="1200" dirty="0" err="1" smtClean="0">
                          <a:solidFill>
                            <a:schemeClr val="tx1"/>
                          </a:solidFill>
                          <a:latin typeface="Calibri" pitchFamily="34" charset="0"/>
                          <a:ea typeface="+mn-ea"/>
                          <a:cs typeface="+mn-cs"/>
                        </a:rPr>
                        <a:t>Propane</a:t>
                      </a:r>
                      <a:endParaRPr lang="en-GB" sz="1800" b="1" kern="1200" dirty="0" smtClean="0">
                        <a:solidFill>
                          <a:schemeClr val="tx1"/>
                        </a:solidFill>
                        <a:latin typeface="Calibri" pitchFamily="34" charset="0"/>
                        <a:ea typeface="+mn-ea"/>
                        <a:cs typeface="+mn-cs"/>
                      </a:endParaRPr>
                    </a:p>
                  </a:txBody>
                  <a:tcPr marL="121916" marR="121916" marT="45713" marB="45713" anchor="ctr" horzOverflow="overflow">
                    <a:lnL w="12700" cap="flat" cmpd="sng" algn="ctr">
                      <a:solidFill>
                        <a:srgbClr val="663300"/>
                      </a:solidFill>
                      <a:prstDash val="solid"/>
                      <a:round/>
                      <a:headEnd type="none" w="med" len="med"/>
                      <a:tailEnd type="none" w="med" len="med"/>
                    </a:lnL>
                    <a:lnR w="12700" cap="flat" cmpd="sng" algn="ctr">
                      <a:solidFill>
                        <a:srgbClr val="660033"/>
                      </a:solidFill>
                      <a:prstDash val="solid"/>
                      <a:round/>
                      <a:headEnd type="none" w="med" len="med"/>
                      <a:tailEnd type="none" w="med" len="med"/>
                    </a:lnR>
                    <a:lnT w="28575"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s-ES" sz="1800" b="1" kern="1200" dirty="0" err="1" smtClean="0">
                          <a:solidFill>
                            <a:schemeClr val="tx1"/>
                          </a:solidFill>
                          <a:latin typeface="Calibri" pitchFamily="34" charset="0"/>
                          <a:ea typeface="+mn-ea"/>
                          <a:cs typeface="+mn-cs"/>
                        </a:rPr>
                        <a:t>Gasoline</a:t>
                      </a:r>
                      <a:endParaRPr lang="en-GB" sz="1800" b="1" kern="1200" dirty="0" smtClean="0">
                        <a:solidFill>
                          <a:schemeClr val="tx1"/>
                        </a:solidFill>
                        <a:latin typeface="Calibri" pitchFamily="34" charset="0"/>
                        <a:ea typeface="+mn-ea"/>
                        <a:cs typeface="+mn-cs"/>
                      </a:endParaRPr>
                    </a:p>
                  </a:txBody>
                  <a:tcPr marL="121916" marR="121916" marT="45713" marB="45713" anchor="ctr" horzOverflow="overflow">
                    <a:lnL w="12700" cap="flat" cmpd="sng" algn="ctr">
                      <a:solidFill>
                        <a:srgbClr val="660033"/>
                      </a:solidFill>
                      <a:prstDash val="solid"/>
                      <a:round/>
                      <a:headEnd type="none" w="med" len="med"/>
                      <a:tailEnd type="none" w="med" len="med"/>
                    </a:lnL>
                    <a:lnR w="28575" cap="flat" cmpd="sng" algn="ctr">
                      <a:solidFill>
                        <a:srgbClr val="663300"/>
                      </a:solidFill>
                      <a:prstDash val="solid"/>
                      <a:round/>
                      <a:headEnd type="none" w="med" len="med"/>
                      <a:tailEnd type="none" w="med" len="med"/>
                    </a:lnR>
                    <a:lnT w="28575"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r>
              <a:tr h="80694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s-ES" sz="1800" b="1" kern="1200" dirty="0" err="1" smtClean="0">
                          <a:solidFill>
                            <a:schemeClr val="tx1"/>
                          </a:solidFill>
                          <a:latin typeface="Calibri" pitchFamily="34" charset="0"/>
                          <a:ea typeface="+mn-ea"/>
                          <a:cs typeface="+mn-cs"/>
                        </a:rPr>
                        <a:t>Lower</a:t>
                      </a:r>
                      <a:r>
                        <a:rPr lang="es-ES" sz="1800" b="1" kern="1200" dirty="0" smtClean="0">
                          <a:solidFill>
                            <a:schemeClr val="tx1"/>
                          </a:solidFill>
                          <a:latin typeface="Calibri" pitchFamily="34" charset="0"/>
                          <a:ea typeface="+mn-ea"/>
                          <a:cs typeface="+mn-cs"/>
                        </a:rPr>
                        <a:t> </a:t>
                      </a:r>
                      <a:r>
                        <a:rPr lang="es-ES" sz="1800" b="1" kern="1200" dirty="0" err="1" smtClean="0">
                          <a:solidFill>
                            <a:schemeClr val="tx1"/>
                          </a:solidFill>
                          <a:latin typeface="Calibri" pitchFamily="34" charset="0"/>
                          <a:ea typeface="+mn-ea"/>
                          <a:cs typeface="+mn-cs"/>
                        </a:rPr>
                        <a:t>Heating</a:t>
                      </a:r>
                      <a:r>
                        <a:rPr lang="es-ES" sz="1800" b="1" kern="1200" dirty="0" smtClean="0">
                          <a:solidFill>
                            <a:schemeClr val="tx1"/>
                          </a:solidFill>
                          <a:latin typeface="Calibri" pitchFamily="34" charset="0"/>
                          <a:ea typeface="+mn-ea"/>
                          <a:cs typeface="+mn-cs"/>
                        </a:rPr>
                        <a:t> </a:t>
                      </a:r>
                      <a:r>
                        <a:rPr lang="es-ES" sz="1800" b="1" kern="1200" dirty="0" err="1" smtClean="0">
                          <a:solidFill>
                            <a:schemeClr val="tx1"/>
                          </a:solidFill>
                          <a:latin typeface="Calibri" pitchFamily="34" charset="0"/>
                          <a:ea typeface="+mn-ea"/>
                          <a:cs typeface="+mn-cs"/>
                        </a:rPr>
                        <a:t>Value</a:t>
                      </a:r>
                      <a:r>
                        <a:rPr lang="es-ES" sz="1800" b="1" kern="1200" dirty="0" smtClean="0">
                          <a:solidFill>
                            <a:schemeClr val="tx1"/>
                          </a:solidFill>
                          <a:latin typeface="Calibri" pitchFamily="34" charset="0"/>
                          <a:ea typeface="+mn-ea"/>
                          <a:cs typeface="+mn-cs"/>
                        </a:rPr>
                        <a:t> (MJ/kg)</a:t>
                      </a:r>
                      <a:endParaRPr lang="en-GB" sz="1800" b="1" kern="1200" dirty="0" smtClean="0">
                        <a:solidFill>
                          <a:schemeClr val="tx1"/>
                        </a:solidFill>
                        <a:latin typeface="Calibri" pitchFamily="34" charset="0"/>
                        <a:ea typeface="+mn-ea"/>
                        <a:cs typeface="+mn-cs"/>
                      </a:endParaRPr>
                    </a:p>
                  </a:txBody>
                  <a:tcPr marL="121916" marR="121916" marT="45713" marB="45713" anchor="ctr" horzOverflow="overflow">
                    <a:lnL w="28575"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s-ES" sz="1800" b="1" kern="1200" dirty="0" smtClean="0">
                          <a:solidFill>
                            <a:schemeClr val="tx1"/>
                          </a:solidFill>
                          <a:latin typeface="Calibri" pitchFamily="34" charset="0"/>
                          <a:ea typeface="+mn-ea"/>
                          <a:cs typeface="+mn-cs"/>
                        </a:rPr>
                        <a:t>120</a:t>
                      </a:r>
                      <a:endParaRPr lang="en-GB" sz="1800" b="1" kern="1200" dirty="0" smtClean="0">
                        <a:solidFill>
                          <a:schemeClr val="tx1"/>
                        </a:solidFill>
                        <a:latin typeface="Calibri" pitchFamily="34" charset="0"/>
                        <a:ea typeface="+mn-ea"/>
                        <a:cs typeface="+mn-cs"/>
                      </a:endParaRPr>
                    </a:p>
                  </a:txBody>
                  <a:tcPr marL="121916" marR="121916" marT="45713" marB="45713" anchor="ct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s-ES" sz="1800" b="1" kern="1200" dirty="0" smtClean="0">
                          <a:solidFill>
                            <a:schemeClr val="tx1"/>
                          </a:solidFill>
                          <a:latin typeface="Calibri" pitchFamily="34" charset="0"/>
                          <a:ea typeface="+mn-ea"/>
                          <a:cs typeface="+mn-cs"/>
                        </a:rPr>
                        <a:t>50</a:t>
                      </a:r>
                      <a:endParaRPr lang="en-GB" sz="1800" b="1" kern="1200" dirty="0" smtClean="0">
                        <a:solidFill>
                          <a:schemeClr val="tx1"/>
                        </a:solidFill>
                        <a:latin typeface="Calibri" pitchFamily="34" charset="0"/>
                        <a:ea typeface="+mn-ea"/>
                        <a:cs typeface="+mn-cs"/>
                      </a:endParaRPr>
                    </a:p>
                  </a:txBody>
                  <a:tcPr marL="121916" marR="121916" marT="45713" marB="45713" anchor="ct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s-ES" sz="1800" b="1" kern="1200" dirty="0" smtClean="0">
                          <a:solidFill>
                            <a:schemeClr val="tx1"/>
                          </a:solidFill>
                          <a:latin typeface="Calibri" pitchFamily="34" charset="0"/>
                          <a:ea typeface="+mn-ea"/>
                          <a:cs typeface="+mn-cs"/>
                        </a:rPr>
                        <a:t>46.3</a:t>
                      </a:r>
                      <a:endParaRPr lang="en-GB" sz="1800" b="1" kern="1200" dirty="0" smtClean="0">
                        <a:solidFill>
                          <a:schemeClr val="tx1"/>
                        </a:solidFill>
                        <a:latin typeface="Calibri" pitchFamily="34" charset="0"/>
                        <a:ea typeface="+mn-ea"/>
                        <a:cs typeface="+mn-cs"/>
                      </a:endParaRPr>
                    </a:p>
                  </a:txBody>
                  <a:tcPr marL="121916" marR="121916" marT="45713" marB="45713" anchor="ctr" horzOverflow="overflow">
                    <a:lnL w="12700" cap="flat" cmpd="sng" algn="ctr">
                      <a:solidFill>
                        <a:srgbClr val="663300"/>
                      </a:solidFill>
                      <a:prstDash val="solid"/>
                      <a:round/>
                      <a:headEnd type="none" w="med" len="med"/>
                      <a:tailEnd type="none" w="med" len="med"/>
                    </a:lnL>
                    <a:lnR w="12700" cap="flat" cmpd="sng" algn="ctr">
                      <a:solidFill>
                        <a:srgbClr val="660033"/>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s-ES" sz="1800" b="1" kern="1200" dirty="0" smtClean="0">
                          <a:solidFill>
                            <a:schemeClr val="tx1"/>
                          </a:solidFill>
                          <a:latin typeface="Calibri" pitchFamily="34" charset="0"/>
                          <a:ea typeface="+mn-ea"/>
                          <a:cs typeface="+mn-cs"/>
                        </a:rPr>
                        <a:t>44.5</a:t>
                      </a:r>
                      <a:endParaRPr lang="en-GB" sz="1800" b="1" kern="1200" dirty="0" smtClean="0">
                        <a:solidFill>
                          <a:schemeClr val="tx1"/>
                        </a:solidFill>
                        <a:latin typeface="Calibri" pitchFamily="34" charset="0"/>
                        <a:ea typeface="+mn-ea"/>
                        <a:cs typeface="+mn-cs"/>
                      </a:endParaRPr>
                    </a:p>
                  </a:txBody>
                  <a:tcPr marL="121916" marR="121916" marT="45713" marB="45713" anchor="ctr" horzOverflow="overflow">
                    <a:lnL w="12700" cap="flat" cmpd="sng" algn="ctr">
                      <a:solidFill>
                        <a:srgbClr val="660033"/>
                      </a:solidFill>
                      <a:prstDash val="solid"/>
                      <a:round/>
                      <a:headEnd type="none" w="med" len="med"/>
                      <a:tailEnd type="none" w="med" len="med"/>
                    </a:lnL>
                    <a:lnR w="28575"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38100" cap="flat" cmpd="sng" algn="ctr">
                      <a:solidFill>
                        <a:srgbClr val="660033"/>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r>
              <a:tr h="715849">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s-ES" sz="1800" b="1" kern="1200" dirty="0" err="1" smtClean="0">
                          <a:solidFill>
                            <a:schemeClr val="tx1"/>
                          </a:solidFill>
                          <a:latin typeface="Calibri" pitchFamily="34" charset="0"/>
                          <a:ea typeface="+mn-ea"/>
                          <a:cs typeface="+mn-cs"/>
                        </a:rPr>
                        <a:t>Density</a:t>
                      </a:r>
                      <a:r>
                        <a:rPr lang="es-ES" sz="1800" b="1" kern="1200" dirty="0" smtClean="0">
                          <a:solidFill>
                            <a:schemeClr val="tx1"/>
                          </a:solidFill>
                          <a:latin typeface="Calibri" pitchFamily="34" charset="0"/>
                          <a:ea typeface="+mn-ea"/>
                          <a:cs typeface="+mn-cs"/>
                        </a:rPr>
                        <a:t> (kg/Nm3)</a:t>
                      </a:r>
                      <a:endParaRPr lang="en-GB" sz="1800" b="1" kern="1200" dirty="0" smtClean="0">
                        <a:solidFill>
                          <a:schemeClr val="tx1"/>
                        </a:solidFill>
                        <a:latin typeface="Calibri" pitchFamily="34" charset="0"/>
                        <a:ea typeface="+mn-ea"/>
                        <a:cs typeface="+mn-cs"/>
                      </a:endParaRPr>
                    </a:p>
                  </a:txBody>
                  <a:tcPr marL="121916" marR="121916" marT="45713" marB="45713" anchor="ctr" horzOverflow="overflow">
                    <a:lnL w="28575"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s-ES" sz="1800" b="1" kern="1200" dirty="0" smtClean="0">
                          <a:solidFill>
                            <a:schemeClr val="tx1"/>
                          </a:solidFill>
                          <a:latin typeface="Calibri" pitchFamily="34" charset="0"/>
                          <a:ea typeface="+mn-ea"/>
                          <a:cs typeface="+mn-cs"/>
                        </a:rPr>
                        <a:t>0.0899</a:t>
                      </a:r>
                      <a:endParaRPr lang="en-GB" sz="1800" b="1" kern="1200" dirty="0" smtClean="0">
                        <a:solidFill>
                          <a:schemeClr val="tx1"/>
                        </a:solidFill>
                        <a:latin typeface="Calibri" pitchFamily="34" charset="0"/>
                        <a:ea typeface="+mn-ea"/>
                        <a:cs typeface="+mn-cs"/>
                      </a:endParaRPr>
                    </a:p>
                  </a:txBody>
                  <a:tcPr marL="121916" marR="121916" marT="45713" marB="45713" anchor="ct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s-ES" sz="1800" b="1" kern="1200" dirty="0" smtClean="0">
                          <a:solidFill>
                            <a:schemeClr val="tx1"/>
                          </a:solidFill>
                          <a:latin typeface="Calibri" pitchFamily="34" charset="0"/>
                          <a:ea typeface="+mn-ea"/>
                          <a:cs typeface="+mn-cs"/>
                        </a:rPr>
                        <a:t>0.72</a:t>
                      </a:r>
                      <a:endParaRPr lang="en-GB" sz="1800" b="1" kern="1200" dirty="0" smtClean="0">
                        <a:solidFill>
                          <a:schemeClr val="tx1"/>
                        </a:solidFill>
                        <a:latin typeface="Calibri" pitchFamily="34" charset="0"/>
                        <a:ea typeface="+mn-ea"/>
                        <a:cs typeface="+mn-cs"/>
                      </a:endParaRPr>
                    </a:p>
                  </a:txBody>
                  <a:tcPr marL="121916" marR="121916" marT="45713" marB="45713" anchor="ct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s-ES" sz="1800" b="1" kern="1200" dirty="0" smtClean="0">
                          <a:solidFill>
                            <a:schemeClr val="tx1"/>
                          </a:solidFill>
                          <a:latin typeface="Calibri" pitchFamily="34" charset="0"/>
                          <a:ea typeface="+mn-ea"/>
                          <a:cs typeface="+mn-cs"/>
                        </a:rPr>
                        <a:t>1.87</a:t>
                      </a:r>
                      <a:endParaRPr lang="en-GB" sz="1800" b="1" kern="1200" dirty="0" smtClean="0">
                        <a:solidFill>
                          <a:schemeClr val="tx1"/>
                        </a:solidFill>
                        <a:latin typeface="Calibri" pitchFamily="34" charset="0"/>
                        <a:ea typeface="+mn-ea"/>
                        <a:cs typeface="+mn-cs"/>
                      </a:endParaRPr>
                    </a:p>
                  </a:txBody>
                  <a:tcPr marL="121916" marR="121916" marT="45713" marB="45713" anchor="ctr" horzOverflow="overflow">
                    <a:lnL w="12700" cap="flat" cmpd="sng" algn="ctr">
                      <a:solidFill>
                        <a:srgbClr val="663300"/>
                      </a:solidFill>
                      <a:prstDash val="solid"/>
                      <a:round/>
                      <a:headEnd type="none" w="med" len="med"/>
                      <a:tailEnd type="none" w="med" len="med"/>
                    </a:lnL>
                    <a:lnR w="38100" cap="flat" cmpd="sng" algn="ctr">
                      <a:solidFill>
                        <a:srgbClr val="660033"/>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s-ES" sz="1800" b="1" kern="1200" dirty="0" smtClean="0">
                          <a:solidFill>
                            <a:schemeClr val="tx1"/>
                          </a:solidFill>
                          <a:latin typeface="Calibri" pitchFamily="34" charset="0"/>
                          <a:ea typeface="+mn-ea"/>
                          <a:cs typeface="+mn-cs"/>
                        </a:rPr>
                        <a:t>0.73</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s-ES" sz="1800" b="1" kern="1200" dirty="0" smtClean="0">
                          <a:solidFill>
                            <a:schemeClr val="tx1"/>
                          </a:solidFill>
                          <a:latin typeface="Calibri" pitchFamily="34" charset="0"/>
                          <a:ea typeface="+mn-ea"/>
                          <a:cs typeface="+mn-cs"/>
                        </a:rPr>
                        <a:t>(kg/l)</a:t>
                      </a:r>
                      <a:endParaRPr lang="en-GB" sz="1800" b="1" kern="1200" dirty="0" smtClean="0">
                        <a:solidFill>
                          <a:schemeClr val="tx1"/>
                        </a:solidFill>
                        <a:latin typeface="Calibri" pitchFamily="34" charset="0"/>
                        <a:ea typeface="+mn-ea"/>
                        <a:cs typeface="+mn-cs"/>
                      </a:endParaRPr>
                    </a:p>
                  </a:txBody>
                  <a:tcPr marL="121916" marR="121916" marT="45713" marB="45713" anchor="ctr" horzOverflow="overflow">
                    <a:lnL w="38100" cap="flat" cmpd="sng" algn="ctr">
                      <a:solidFill>
                        <a:srgbClr val="660033"/>
                      </a:solidFill>
                      <a:prstDash val="solid"/>
                      <a:round/>
                      <a:headEnd type="none" w="med" len="med"/>
                      <a:tailEnd type="none" w="med" len="med"/>
                    </a:lnL>
                    <a:lnR w="28575" cap="flat" cmpd="sng" algn="ctr">
                      <a:solidFill>
                        <a:srgbClr val="663300"/>
                      </a:solidFill>
                      <a:prstDash val="solid"/>
                      <a:round/>
                      <a:headEnd type="none" w="med" len="med"/>
                      <a:tailEnd type="none" w="med" len="med"/>
                    </a:lnR>
                    <a:lnT w="38100" cap="flat" cmpd="sng" algn="ctr">
                      <a:solidFill>
                        <a:srgbClr val="660033"/>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r>
              <a:tr h="868074">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s-ES" sz="1800" b="1" kern="1200" dirty="0" err="1" smtClean="0">
                          <a:solidFill>
                            <a:schemeClr val="tx1"/>
                          </a:solidFill>
                          <a:latin typeface="Calibri" pitchFamily="34" charset="0"/>
                          <a:ea typeface="+mn-ea"/>
                          <a:cs typeface="+mn-cs"/>
                        </a:rPr>
                        <a:t>Lower</a:t>
                      </a:r>
                      <a:r>
                        <a:rPr lang="es-ES" sz="1800" b="1" kern="1200" dirty="0" smtClean="0">
                          <a:solidFill>
                            <a:schemeClr val="tx1"/>
                          </a:solidFill>
                          <a:latin typeface="Calibri" pitchFamily="34" charset="0"/>
                          <a:ea typeface="+mn-ea"/>
                          <a:cs typeface="+mn-cs"/>
                        </a:rPr>
                        <a:t> </a:t>
                      </a:r>
                      <a:r>
                        <a:rPr lang="es-ES" sz="1800" b="1" kern="1200" dirty="0" err="1" smtClean="0">
                          <a:solidFill>
                            <a:schemeClr val="tx1"/>
                          </a:solidFill>
                          <a:latin typeface="Calibri" pitchFamily="34" charset="0"/>
                          <a:ea typeface="+mn-ea"/>
                          <a:cs typeface="+mn-cs"/>
                        </a:rPr>
                        <a:t>Heating</a:t>
                      </a:r>
                      <a:r>
                        <a:rPr lang="es-ES" sz="1800" b="1" kern="1200" dirty="0" smtClean="0">
                          <a:solidFill>
                            <a:schemeClr val="tx1"/>
                          </a:solidFill>
                          <a:latin typeface="Calibri" pitchFamily="34" charset="0"/>
                          <a:ea typeface="+mn-ea"/>
                          <a:cs typeface="+mn-cs"/>
                        </a:rPr>
                        <a:t> </a:t>
                      </a:r>
                      <a:r>
                        <a:rPr lang="es-ES" sz="1800" b="1" kern="1200" dirty="0" err="1" smtClean="0">
                          <a:solidFill>
                            <a:schemeClr val="tx1"/>
                          </a:solidFill>
                          <a:latin typeface="Calibri" pitchFamily="34" charset="0"/>
                          <a:ea typeface="+mn-ea"/>
                          <a:cs typeface="+mn-cs"/>
                        </a:rPr>
                        <a:t>Value</a:t>
                      </a:r>
                      <a:r>
                        <a:rPr lang="es-ES" sz="1800" b="1" kern="1200" dirty="0" smtClean="0">
                          <a:solidFill>
                            <a:schemeClr val="tx1"/>
                          </a:solidFill>
                          <a:latin typeface="Calibri" pitchFamily="34" charset="0"/>
                          <a:ea typeface="+mn-ea"/>
                          <a:cs typeface="+mn-cs"/>
                        </a:rPr>
                        <a:t> (MJ/m3)</a:t>
                      </a:r>
                      <a:endParaRPr lang="en-GB" sz="1800" b="1" kern="1200" dirty="0" smtClean="0">
                        <a:solidFill>
                          <a:schemeClr val="tx1"/>
                        </a:solidFill>
                        <a:latin typeface="Calibri" pitchFamily="34" charset="0"/>
                        <a:ea typeface="+mn-ea"/>
                        <a:cs typeface="+mn-cs"/>
                      </a:endParaRPr>
                    </a:p>
                  </a:txBody>
                  <a:tcPr marL="121916" marR="121916" marT="45713" marB="45713" anchor="ctr" horzOverflow="overflow">
                    <a:lnL w="28575"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28575" cap="flat" cmpd="sng" algn="ctr">
                      <a:solidFill>
                        <a:srgbClr val="6633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s-ES" sz="1800" b="1" kern="1200" dirty="0" smtClean="0">
                          <a:solidFill>
                            <a:schemeClr val="tx1"/>
                          </a:solidFill>
                          <a:latin typeface="Calibri" pitchFamily="34" charset="0"/>
                          <a:ea typeface="+mn-ea"/>
                          <a:cs typeface="+mn-cs"/>
                        </a:rPr>
                        <a:t>10.79</a:t>
                      </a:r>
                      <a:endParaRPr lang="en-GB" sz="1800" b="1" kern="1200" dirty="0" smtClean="0">
                        <a:solidFill>
                          <a:schemeClr val="tx1"/>
                        </a:solidFill>
                        <a:latin typeface="Calibri" pitchFamily="34" charset="0"/>
                        <a:ea typeface="+mn-ea"/>
                        <a:cs typeface="+mn-cs"/>
                      </a:endParaRPr>
                    </a:p>
                  </a:txBody>
                  <a:tcPr marL="121916" marR="121916" marT="45713" marB="45713" anchor="ct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28575" cap="flat" cmpd="sng" algn="ctr">
                      <a:solidFill>
                        <a:srgbClr val="6633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s-ES" sz="1800" b="1" kern="1200" dirty="0" smtClean="0">
                          <a:solidFill>
                            <a:schemeClr val="tx1"/>
                          </a:solidFill>
                          <a:latin typeface="Calibri" pitchFamily="34" charset="0"/>
                          <a:ea typeface="+mn-ea"/>
                          <a:cs typeface="+mn-cs"/>
                        </a:rPr>
                        <a:t>35.9</a:t>
                      </a:r>
                      <a:endParaRPr lang="en-GB" sz="1800" b="1" kern="1200" dirty="0" smtClean="0">
                        <a:solidFill>
                          <a:schemeClr val="tx1"/>
                        </a:solidFill>
                        <a:latin typeface="Calibri" pitchFamily="34" charset="0"/>
                        <a:ea typeface="+mn-ea"/>
                        <a:cs typeface="+mn-cs"/>
                      </a:endParaRPr>
                    </a:p>
                  </a:txBody>
                  <a:tcPr marL="121916" marR="121916" marT="45713" marB="45713" anchor="ct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28575" cap="flat" cmpd="sng" algn="ctr">
                      <a:solidFill>
                        <a:srgbClr val="6633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s-ES" sz="1800" b="1" kern="1200" dirty="0" smtClean="0">
                          <a:solidFill>
                            <a:schemeClr val="tx1"/>
                          </a:solidFill>
                          <a:latin typeface="Calibri" pitchFamily="34" charset="0"/>
                          <a:ea typeface="+mn-ea"/>
                          <a:cs typeface="+mn-cs"/>
                        </a:rPr>
                        <a:t>86.58</a:t>
                      </a:r>
                      <a:endParaRPr lang="en-GB" sz="1800" b="1" kern="1200" dirty="0" smtClean="0">
                        <a:solidFill>
                          <a:schemeClr val="tx1"/>
                        </a:solidFill>
                        <a:latin typeface="Calibri" pitchFamily="34" charset="0"/>
                        <a:ea typeface="+mn-ea"/>
                        <a:cs typeface="+mn-cs"/>
                      </a:endParaRPr>
                    </a:p>
                  </a:txBody>
                  <a:tcPr marL="121916" marR="121916" marT="45713" marB="45713" anchor="ctr" horzOverflow="overflow">
                    <a:lnL w="12700" cap="flat" cmpd="sng" algn="ctr">
                      <a:solidFill>
                        <a:srgbClr val="663300"/>
                      </a:solidFill>
                      <a:prstDash val="solid"/>
                      <a:round/>
                      <a:headEnd type="none" w="med" len="med"/>
                      <a:tailEnd type="none" w="med" len="med"/>
                    </a:lnL>
                    <a:lnR w="38100" cap="flat" cmpd="sng" algn="ctr">
                      <a:solidFill>
                        <a:srgbClr val="660033"/>
                      </a:solidFill>
                      <a:prstDash val="solid"/>
                      <a:round/>
                      <a:headEnd type="none" w="med" len="med"/>
                      <a:tailEnd type="none" w="med" len="med"/>
                    </a:lnR>
                    <a:lnT w="12700" cap="flat" cmpd="sng" algn="ctr">
                      <a:solidFill>
                        <a:srgbClr val="663300"/>
                      </a:solidFill>
                      <a:prstDash val="solid"/>
                      <a:round/>
                      <a:headEnd type="none" w="med" len="med"/>
                      <a:tailEnd type="none" w="med" len="med"/>
                    </a:lnT>
                    <a:lnB w="28575" cap="flat" cmpd="sng" algn="ctr">
                      <a:solidFill>
                        <a:srgbClr val="6633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lang="es-ES" sz="1800" b="1" kern="1200" dirty="0" smtClean="0">
                          <a:solidFill>
                            <a:schemeClr val="tx1"/>
                          </a:solidFill>
                          <a:latin typeface="Calibri" pitchFamily="34" charset="0"/>
                          <a:ea typeface="+mn-ea"/>
                          <a:cs typeface="+mn-cs"/>
                        </a:rPr>
                        <a:t>31.67 (MJ/l)</a:t>
                      </a:r>
                      <a:endParaRPr lang="en-GB" sz="1800" b="1" kern="1200" dirty="0" smtClean="0">
                        <a:solidFill>
                          <a:schemeClr val="tx1"/>
                        </a:solidFill>
                        <a:latin typeface="Calibri" pitchFamily="34" charset="0"/>
                        <a:ea typeface="+mn-ea"/>
                        <a:cs typeface="+mn-cs"/>
                      </a:endParaRPr>
                    </a:p>
                  </a:txBody>
                  <a:tcPr marL="121916" marR="121916" marT="45713" marB="45713" anchor="ctr" horzOverflow="overflow">
                    <a:lnL w="38100" cap="flat" cmpd="sng" algn="ctr">
                      <a:solidFill>
                        <a:srgbClr val="660033"/>
                      </a:solidFill>
                      <a:prstDash val="solid"/>
                      <a:round/>
                      <a:headEnd type="none" w="med" len="med"/>
                      <a:tailEnd type="none" w="med" len="med"/>
                    </a:lnL>
                    <a:lnR w="28575"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28575" cap="flat" cmpd="sng" algn="ctr">
                      <a:solidFill>
                        <a:srgbClr val="663300"/>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r>
            </a:tbl>
          </a:graphicData>
        </a:graphic>
      </p:graphicFrame>
      <p:pic>
        <p:nvPicPr>
          <p:cNvPr id="8250" name="Picture 6" descr="https://images.angelpub.com/2014/49/27906/hydrogen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3618" y="1196975"/>
            <a:ext cx="251883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35"/>
          <p:cNvSpPr>
            <a:spLocks noChangeShapeType="1"/>
          </p:cNvSpPr>
          <p:nvPr/>
        </p:nvSpPr>
        <p:spPr bwMode="auto">
          <a:xfrm>
            <a:off x="0" y="786587"/>
            <a:ext cx="12124267" cy="0"/>
          </a:xfrm>
          <a:prstGeom prst="line">
            <a:avLst/>
          </a:prstGeom>
          <a:noFill/>
          <a:ln w="28575">
            <a:solidFill>
              <a:srgbClr val="009EE0"/>
            </a:solidFill>
            <a:round/>
            <a:headEnd/>
            <a:tailEnd/>
          </a:ln>
          <a:extLst>
            <a:ext uri="{909E8E84-426E-40DD-AFC4-6F175D3DCCD1}">
              <a14:hiddenFill xmlns:a14="http://schemas.microsoft.com/office/drawing/2010/main">
                <a:noFill/>
              </a14:hiddenFill>
            </a:ext>
          </a:extLst>
        </p:spPr>
        <p:txBody>
          <a:bodyPr/>
          <a:lstStyle/>
          <a:p>
            <a:endParaRPr lang="es-ES_tradnl">
              <a:ln w="57150">
                <a:solidFill>
                  <a:schemeClr val="tx1"/>
                </a:solidFill>
              </a:ln>
            </a:endParaRPr>
          </a:p>
        </p:txBody>
      </p:sp>
      <p:pic>
        <p:nvPicPr>
          <p:cNvPr id="11" name="Picture 7" descr="ITC_GOBIERNOENGRIS"/>
          <p:cNvPicPr>
            <a:picLocks noChangeAspect="1" noChangeArrowheads="1"/>
          </p:cNvPicPr>
          <p:nvPr/>
        </p:nvPicPr>
        <p:blipFill>
          <a:blip r:embed="rId7" cstate="print"/>
          <a:srcRect/>
          <a:stretch>
            <a:fillRect/>
          </a:stretch>
        </p:blipFill>
        <p:spPr bwMode="auto">
          <a:xfrm>
            <a:off x="9675385" y="6176696"/>
            <a:ext cx="2359053" cy="567592"/>
          </a:xfrm>
          <a:prstGeom prst="rect">
            <a:avLst/>
          </a:prstGeom>
          <a:noFill/>
          <a:ln w="9525">
            <a:noFill/>
            <a:miter lim="800000"/>
            <a:headEnd/>
            <a:tailEnd/>
          </a:ln>
        </p:spPr>
      </p:pic>
    </p:spTree>
    <p:extLst>
      <p:ext uri="{BB962C8B-B14F-4D97-AF65-F5344CB8AC3E}">
        <p14:creationId xmlns:p14="http://schemas.microsoft.com/office/powerpoint/2010/main" val="2229130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44483"/>
                                        </p:tgtEl>
                                        <p:attrNameLst>
                                          <p:attrName>style.visibility</p:attrName>
                                        </p:attrNameLst>
                                      </p:cBhvr>
                                      <p:to>
                                        <p:strVal val="visible"/>
                                      </p:to>
                                    </p:set>
                                    <p:anim calcmode="lin" valueType="num">
                                      <p:cBhvr additive="base">
                                        <p:cTn id="7" dur="500" fill="hold"/>
                                        <p:tgtEl>
                                          <p:spTgt spid="1044483"/>
                                        </p:tgtEl>
                                        <p:attrNameLst>
                                          <p:attrName>ppt_x</p:attrName>
                                        </p:attrNameLst>
                                      </p:cBhvr>
                                      <p:tavLst>
                                        <p:tav tm="0">
                                          <p:val>
                                            <p:strVal val="#ppt_x"/>
                                          </p:val>
                                        </p:tav>
                                        <p:tav tm="100000">
                                          <p:val>
                                            <p:strVal val="#ppt_x"/>
                                          </p:val>
                                        </p:tav>
                                      </p:tavLst>
                                    </p:anim>
                                    <p:anim calcmode="lin" valueType="num">
                                      <p:cBhvr additive="base">
                                        <p:cTn id="8" dur="500" fill="hold"/>
                                        <p:tgtEl>
                                          <p:spTgt spid="10444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8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01040" y="0"/>
            <a:ext cx="10972800" cy="1143000"/>
          </a:xfrm>
        </p:spPr>
        <p:txBody>
          <a:bodyPr>
            <a:normAutofit/>
          </a:bodyPr>
          <a:lstStyle/>
          <a:p>
            <a:pPr algn="ctr"/>
            <a:r>
              <a:rPr lang="en-GB" sz="4000" b="1" dirty="0" err="1">
                <a:ea typeface="+mn-ea"/>
                <a:cs typeface="Arial" pitchFamily="34" charset="0"/>
              </a:rPr>
              <a:t>Corvo</a:t>
            </a:r>
            <a:r>
              <a:rPr lang="en-GB" sz="4000" b="1" dirty="0">
                <a:ea typeface="+mn-ea"/>
                <a:cs typeface="Arial" pitchFamily="34" charset="0"/>
              </a:rPr>
              <a:t> overview</a:t>
            </a:r>
          </a:p>
        </p:txBody>
      </p:sp>
      <p:sp>
        <p:nvSpPr>
          <p:cNvPr id="9222" name="Rectangle 6"/>
          <p:cNvSpPr>
            <a:spLocks noGrp="1" noChangeArrowheads="1"/>
          </p:cNvSpPr>
          <p:nvPr>
            <p:ph type="body" sz="half" idx="3"/>
          </p:nvPr>
        </p:nvSpPr>
        <p:spPr>
          <a:xfrm>
            <a:off x="624417" y="4005264"/>
            <a:ext cx="10972800" cy="2663825"/>
          </a:xfrm>
        </p:spPr>
        <p:txBody>
          <a:bodyPr/>
          <a:lstStyle/>
          <a:p>
            <a:pPr>
              <a:lnSpc>
                <a:spcPct val="80000"/>
              </a:lnSpc>
            </a:pPr>
            <a:r>
              <a:rPr lang="en-GB" sz="2000" dirty="0"/>
              <a:t>Lying about 888 nautical miles west of Lisbon in the Atlantic Ocean, the Azores are a chain of nine mountainous islands of volcanic origin</a:t>
            </a:r>
          </a:p>
          <a:p>
            <a:pPr>
              <a:lnSpc>
                <a:spcPct val="80000"/>
              </a:lnSpc>
            </a:pPr>
            <a:r>
              <a:rPr lang="en-GB" sz="2000" dirty="0" err="1"/>
              <a:t>Corvo</a:t>
            </a:r>
            <a:r>
              <a:rPr lang="en-GB" sz="2000" dirty="0"/>
              <a:t>: Europe’s most isolated island </a:t>
            </a:r>
          </a:p>
          <a:p>
            <a:pPr>
              <a:lnSpc>
                <a:spcPct val="80000"/>
              </a:lnSpc>
            </a:pPr>
            <a:r>
              <a:rPr lang="en-GB" sz="2000" dirty="0"/>
              <a:t>Smallest (area: 17.5km</a:t>
            </a:r>
            <a:r>
              <a:rPr lang="en-GB" sz="2000" baseline="30000" dirty="0"/>
              <a:t>2</a:t>
            </a:r>
            <a:r>
              <a:rPr lang="en-GB" sz="2000" dirty="0"/>
              <a:t> ) and northernmost island of the Azores Archipelago </a:t>
            </a:r>
          </a:p>
          <a:p>
            <a:pPr>
              <a:lnSpc>
                <a:spcPct val="80000"/>
              </a:lnSpc>
            </a:pPr>
            <a:r>
              <a:rPr lang="en-GB" sz="2000" dirty="0"/>
              <a:t>Population: 450 inhabitants</a:t>
            </a:r>
          </a:p>
          <a:p>
            <a:pPr>
              <a:lnSpc>
                <a:spcPct val="80000"/>
              </a:lnSpc>
            </a:pPr>
            <a:r>
              <a:rPr lang="en-GB" sz="2000" dirty="0"/>
              <a:t>Annual energy demand: 1,084 </a:t>
            </a:r>
            <a:r>
              <a:rPr lang="en-GB" sz="2000" dirty="0" err="1"/>
              <a:t>MWh</a:t>
            </a:r>
            <a:r>
              <a:rPr lang="en-GB" sz="2000" dirty="0"/>
              <a:t>, Peak demand:182 kW  </a:t>
            </a:r>
          </a:p>
          <a:p>
            <a:pPr algn="ctr">
              <a:lnSpc>
                <a:spcPct val="80000"/>
              </a:lnSpc>
              <a:buFontTx/>
              <a:buNone/>
            </a:pPr>
            <a:r>
              <a:rPr lang="en-GB" sz="1400" dirty="0">
                <a:solidFill>
                  <a:srgbClr val="333399"/>
                </a:solidFill>
              </a:rPr>
              <a:t> </a:t>
            </a:r>
            <a:r>
              <a:rPr lang="en-GB" sz="1400" b="1" dirty="0" smtClean="0">
                <a:solidFill>
                  <a:srgbClr val="333399"/>
                </a:solidFill>
              </a:rPr>
              <a:t>Energy Storage-Hydrogen</a:t>
            </a:r>
            <a:endParaRPr lang="en-GB" sz="1400" b="1" dirty="0">
              <a:solidFill>
                <a:srgbClr val="333399"/>
              </a:solidFill>
            </a:endParaRPr>
          </a:p>
        </p:txBody>
      </p:sp>
      <p:pic>
        <p:nvPicPr>
          <p:cNvPr id="9223" name="Picture 7"/>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587067" y="1484313"/>
            <a:ext cx="3829051" cy="2424112"/>
          </a:xfrm>
          <a:noFill/>
          <a:ln/>
        </p:spPr>
      </p:pic>
      <p:pic>
        <p:nvPicPr>
          <p:cNvPr id="9226" name="Picture 10" descr="corvo01"/>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1358901" y="1492250"/>
            <a:ext cx="4256617" cy="2393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144336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029334" y="0"/>
            <a:ext cx="10558463" cy="853440"/>
          </a:xfrm>
        </p:spPr>
        <p:txBody>
          <a:bodyPr>
            <a:normAutofit/>
          </a:bodyPr>
          <a:lstStyle/>
          <a:p>
            <a:r>
              <a:rPr lang="en-GB" b="1" dirty="0">
                <a:ea typeface="+mn-ea"/>
                <a:cs typeface="Arial" pitchFamily="34" charset="0"/>
              </a:rPr>
              <a:t>Architecture of the existing power system</a:t>
            </a:r>
          </a:p>
        </p:txBody>
      </p:sp>
      <p:sp>
        <p:nvSpPr>
          <p:cNvPr id="13315" name="Rectangle 3"/>
          <p:cNvSpPr>
            <a:spLocks noGrp="1" noChangeArrowheads="1"/>
          </p:cNvSpPr>
          <p:nvPr>
            <p:ph type="body" idx="1"/>
          </p:nvPr>
        </p:nvSpPr>
        <p:spPr>
          <a:xfrm>
            <a:off x="614998" y="998538"/>
            <a:ext cx="10972800" cy="2534284"/>
          </a:xfrm>
        </p:spPr>
        <p:txBody>
          <a:bodyPr>
            <a:normAutofit fontScale="25000" lnSpcReduction="20000"/>
          </a:bodyPr>
          <a:lstStyle/>
          <a:p>
            <a:pPr>
              <a:lnSpc>
                <a:spcPct val="90000"/>
              </a:lnSpc>
            </a:pPr>
            <a:r>
              <a:rPr lang="en-GB" sz="11200" dirty="0"/>
              <a:t>All energy is supplied by diesel engines</a:t>
            </a:r>
          </a:p>
          <a:p>
            <a:pPr>
              <a:lnSpc>
                <a:spcPct val="90000"/>
              </a:lnSpc>
            </a:pPr>
            <a:endParaRPr lang="en-GB" sz="11200" dirty="0"/>
          </a:p>
          <a:p>
            <a:pPr>
              <a:lnSpc>
                <a:spcPct val="90000"/>
              </a:lnSpc>
            </a:pPr>
            <a:r>
              <a:rPr lang="en-GB" sz="11200" dirty="0"/>
              <a:t>The existing power system of </a:t>
            </a:r>
            <a:r>
              <a:rPr lang="en-GB" sz="11200" dirty="0" err="1"/>
              <a:t>Corvo</a:t>
            </a:r>
            <a:r>
              <a:rPr lang="en-GB" sz="11200" dirty="0"/>
              <a:t> consists of 4 diesel </a:t>
            </a:r>
            <a:r>
              <a:rPr lang="en-GB" sz="11200" dirty="0" smtClean="0"/>
              <a:t>generators</a:t>
            </a:r>
          </a:p>
          <a:p>
            <a:pPr lvl="2">
              <a:lnSpc>
                <a:spcPct val="90000"/>
              </a:lnSpc>
              <a:buFont typeface="Wingdings" pitchFamily="2" charset="2"/>
              <a:buChar char="Ø"/>
            </a:pPr>
            <a:r>
              <a:rPr lang="en-GB" sz="11200" dirty="0" smtClean="0"/>
              <a:t>2 diesel generators of 120kW</a:t>
            </a:r>
          </a:p>
          <a:p>
            <a:pPr lvl="2">
              <a:lnSpc>
                <a:spcPct val="90000"/>
              </a:lnSpc>
              <a:buFont typeface="Wingdings" pitchFamily="2" charset="2"/>
              <a:buChar char="Ø"/>
            </a:pPr>
            <a:r>
              <a:rPr lang="en-GB" sz="11200" dirty="0" smtClean="0"/>
              <a:t>2 diesel generators of 160kW</a:t>
            </a:r>
          </a:p>
          <a:p>
            <a:pPr>
              <a:lnSpc>
                <a:spcPct val="90000"/>
              </a:lnSpc>
            </a:pPr>
            <a:r>
              <a:rPr lang="en-GB" sz="11200" dirty="0"/>
              <a:t> </a:t>
            </a:r>
            <a:r>
              <a:rPr lang="en-GB" sz="11200" dirty="0" smtClean="0"/>
              <a:t>Load Profile</a:t>
            </a:r>
            <a:endParaRPr lang="en-GB" sz="11200" dirty="0"/>
          </a:p>
          <a:p>
            <a:pPr lvl="2">
              <a:lnSpc>
                <a:spcPct val="90000"/>
              </a:lnSpc>
              <a:buFont typeface="Wingdings" pitchFamily="2" charset="2"/>
              <a:buChar char="Ø"/>
            </a:pPr>
            <a:endParaRPr lang="en-GB" dirty="0"/>
          </a:p>
          <a:p>
            <a:pPr algn="ctr">
              <a:lnSpc>
                <a:spcPct val="90000"/>
              </a:lnSpc>
              <a:buFontTx/>
              <a:buNone/>
            </a:pPr>
            <a:endParaRPr lang="en-GB" sz="800" b="1" dirty="0">
              <a:solidFill>
                <a:srgbClr val="333399"/>
              </a:solidFill>
            </a:endParaRPr>
          </a:p>
          <a:p>
            <a:pPr algn="ctr">
              <a:lnSpc>
                <a:spcPct val="90000"/>
              </a:lnSpc>
              <a:buFontTx/>
              <a:buNone/>
            </a:pPr>
            <a:endParaRPr lang="en-GB" sz="800" b="1" dirty="0">
              <a:solidFill>
                <a:srgbClr val="333399"/>
              </a:solidFill>
            </a:endParaRPr>
          </a:p>
          <a:p>
            <a:pPr algn="ctr">
              <a:lnSpc>
                <a:spcPct val="90000"/>
              </a:lnSpc>
              <a:buFontTx/>
              <a:buNone/>
            </a:pPr>
            <a:endParaRPr lang="en-GB" sz="800" b="1" dirty="0">
              <a:solidFill>
                <a:srgbClr val="333399"/>
              </a:solidFill>
            </a:endParaRPr>
          </a:p>
          <a:p>
            <a:pPr algn="ctr">
              <a:lnSpc>
                <a:spcPct val="90000"/>
              </a:lnSpc>
              <a:buFontTx/>
              <a:buNone/>
            </a:pPr>
            <a:endParaRPr lang="en-GB" sz="800" b="1" dirty="0">
              <a:solidFill>
                <a:srgbClr val="333399"/>
              </a:solidFill>
            </a:endParaRPr>
          </a:p>
          <a:p>
            <a:pPr algn="ctr">
              <a:lnSpc>
                <a:spcPct val="90000"/>
              </a:lnSpc>
              <a:buFontTx/>
              <a:buNone/>
            </a:pPr>
            <a:endParaRPr lang="en-GB" sz="800" b="1" dirty="0">
              <a:solidFill>
                <a:srgbClr val="333399"/>
              </a:solidFill>
            </a:endParaRPr>
          </a:p>
          <a:p>
            <a:pPr algn="ctr">
              <a:lnSpc>
                <a:spcPct val="90000"/>
              </a:lnSpc>
              <a:buFontTx/>
              <a:buNone/>
            </a:pPr>
            <a:endParaRPr lang="en-GB" sz="800" b="1" dirty="0">
              <a:solidFill>
                <a:srgbClr val="333399"/>
              </a:solidFill>
            </a:endParaRPr>
          </a:p>
          <a:p>
            <a:pPr algn="ctr">
              <a:lnSpc>
                <a:spcPct val="90000"/>
              </a:lnSpc>
              <a:buFontTx/>
              <a:buNone/>
            </a:pPr>
            <a:endParaRPr lang="en-GB" sz="800" b="1" dirty="0">
              <a:solidFill>
                <a:srgbClr val="333399"/>
              </a:solidFill>
            </a:endParaRPr>
          </a:p>
          <a:p>
            <a:pPr algn="ctr">
              <a:lnSpc>
                <a:spcPct val="90000"/>
              </a:lnSpc>
              <a:buFontTx/>
              <a:buNone/>
            </a:pPr>
            <a:r>
              <a:rPr lang="en-GB" sz="1000" b="1" dirty="0" smtClean="0">
                <a:solidFill>
                  <a:srgbClr val="333399"/>
                </a:solidFill>
              </a:rPr>
              <a:t>Energy Storage-Hydrogen</a:t>
            </a:r>
            <a:endParaRPr lang="en-GB" sz="2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537" y="3319462"/>
            <a:ext cx="10558463" cy="300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251978" y="6336664"/>
            <a:ext cx="2602444" cy="341632"/>
          </a:xfrm>
          <a:prstGeom prst="rect">
            <a:avLst/>
          </a:prstGeom>
        </p:spPr>
        <p:txBody>
          <a:bodyPr wrap="none">
            <a:spAutoFit/>
          </a:bodyPr>
          <a:lstStyle/>
          <a:p>
            <a:pPr algn="ctr">
              <a:lnSpc>
                <a:spcPct val="90000"/>
              </a:lnSpc>
              <a:buFontTx/>
              <a:buNone/>
            </a:pPr>
            <a:r>
              <a:rPr lang="en-GB" b="1" dirty="0">
                <a:solidFill>
                  <a:srgbClr val="333399"/>
                </a:solidFill>
              </a:rPr>
              <a:t>Energy Storage-Hydrogen</a:t>
            </a:r>
          </a:p>
        </p:txBody>
      </p:sp>
    </p:spTree>
    <p:extLst>
      <p:ext uri="{BB962C8B-B14F-4D97-AF65-F5344CB8AC3E}">
        <p14:creationId xmlns:p14="http://schemas.microsoft.com/office/powerpoint/2010/main" val="26339548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9220200" y="6473825"/>
            <a:ext cx="2844800" cy="476250"/>
          </a:xfrm>
          <a:prstGeom prst="rect">
            <a:avLst/>
          </a:prstGeom>
        </p:spPr>
        <p:txBody>
          <a:bodyPr/>
          <a:lstStyle/>
          <a:p>
            <a:fld id="{5FED4639-067A-40EC-95F8-64FE282781F5}" type="slidenum">
              <a:rPr lang="en-GB"/>
              <a:pPr/>
              <a:t>42</a:t>
            </a:fld>
            <a:endParaRPr lang="en-GB"/>
          </a:p>
        </p:txBody>
      </p:sp>
      <p:sp>
        <p:nvSpPr>
          <p:cNvPr id="112642" name="Rectangle 2"/>
          <p:cNvSpPr>
            <a:spLocks noGrp="1" noChangeArrowheads="1"/>
          </p:cNvSpPr>
          <p:nvPr>
            <p:ph type="title"/>
          </p:nvPr>
        </p:nvSpPr>
        <p:spPr>
          <a:xfrm>
            <a:off x="230717" y="333979"/>
            <a:ext cx="11724216" cy="590931"/>
          </a:xfrm>
        </p:spPr>
        <p:txBody>
          <a:bodyPr>
            <a:spAutoFit/>
          </a:bodyPr>
          <a:lstStyle/>
          <a:p>
            <a:r>
              <a:rPr lang="en-GB" sz="3600" dirty="0"/>
              <a:t>Basic</a:t>
            </a:r>
            <a:r>
              <a:rPr lang="en-GB" sz="3600" dirty="0">
                <a:effectLst>
                  <a:outerShdw blurRad="38100" dist="38100" dir="2700000" algn="tl">
                    <a:srgbClr val="C0C0C0"/>
                  </a:outerShdw>
                </a:effectLst>
              </a:rPr>
              <a:t> </a:t>
            </a:r>
            <a:r>
              <a:rPr lang="en-GB" sz="3600" dirty="0"/>
              <a:t>inputs for </a:t>
            </a:r>
            <a:r>
              <a:rPr lang="en-GB" sz="3600" dirty="0" err="1"/>
              <a:t>Corvo</a:t>
            </a:r>
            <a:r>
              <a:rPr lang="en-GB" sz="3600" dirty="0"/>
              <a:t> Analysis with Hydrogen</a:t>
            </a:r>
          </a:p>
        </p:txBody>
      </p:sp>
      <p:sp>
        <p:nvSpPr>
          <p:cNvPr id="112643" name="Rectangle 3"/>
          <p:cNvSpPr>
            <a:spLocks noGrp="1" noChangeArrowheads="1"/>
          </p:cNvSpPr>
          <p:nvPr>
            <p:ph type="body" idx="1"/>
          </p:nvPr>
        </p:nvSpPr>
        <p:spPr>
          <a:xfrm>
            <a:off x="609600" y="947738"/>
            <a:ext cx="11305117" cy="5257800"/>
          </a:xfrm>
        </p:spPr>
        <p:txBody>
          <a:bodyPr>
            <a:normAutofit fontScale="92500" lnSpcReduction="20000"/>
          </a:bodyPr>
          <a:lstStyle/>
          <a:p>
            <a:r>
              <a:rPr lang="en-GB" dirty="0"/>
              <a:t>Diesel price: 0.816 €/L</a:t>
            </a:r>
          </a:p>
          <a:p>
            <a:r>
              <a:rPr lang="en-GB" dirty="0"/>
              <a:t>Diesel generators capital cost: 300 €/kW</a:t>
            </a:r>
          </a:p>
          <a:p>
            <a:r>
              <a:rPr lang="en-GB" dirty="0"/>
              <a:t>Wind turbines capital cost: 1,500 €/kW</a:t>
            </a:r>
          </a:p>
          <a:p>
            <a:r>
              <a:rPr lang="en-GB" dirty="0"/>
              <a:t>Electrolyser capital cost: 4,000 €/kW</a:t>
            </a:r>
          </a:p>
          <a:p>
            <a:r>
              <a:rPr lang="en-GB" dirty="0"/>
              <a:t>PEM fuel cell capital cost: 3,500 €/kW</a:t>
            </a:r>
          </a:p>
          <a:p>
            <a:r>
              <a:rPr lang="en-GB" dirty="0"/>
              <a:t>Hydrogen tank capital cost: 800 €/kg</a:t>
            </a:r>
          </a:p>
          <a:p>
            <a:r>
              <a:rPr lang="en-GB" dirty="0"/>
              <a:t>Wind electricity price: 0.4 €/kWh</a:t>
            </a:r>
          </a:p>
          <a:p>
            <a:r>
              <a:rPr lang="en-GB" dirty="0"/>
              <a:t>Conventional electricity price: 0.12 €/kWh</a:t>
            </a:r>
          </a:p>
          <a:p>
            <a:r>
              <a:rPr lang="en-GB" dirty="0"/>
              <a:t>Fuel cell electricity price: 0.15 €/kWh</a:t>
            </a:r>
          </a:p>
          <a:p>
            <a:r>
              <a:rPr lang="en-GB" dirty="0"/>
              <a:t>Discount rate: 6%</a:t>
            </a:r>
          </a:p>
          <a:p>
            <a:r>
              <a:rPr lang="en-GB" dirty="0"/>
              <a:t>Time horizon: 20 years</a:t>
            </a:r>
          </a:p>
          <a:p>
            <a:r>
              <a:rPr lang="en-GB" dirty="0"/>
              <a:t>2.5% of the revenues of the wind park remuneration to the local </a:t>
            </a:r>
            <a:r>
              <a:rPr lang="en-GB" dirty="0" smtClean="0"/>
              <a:t>community</a:t>
            </a:r>
          </a:p>
          <a:p>
            <a:pPr lvl="0"/>
            <a:r>
              <a:rPr lang="en-GB" dirty="0">
                <a:solidFill>
                  <a:srgbClr val="333399"/>
                </a:solidFill>
              </a:rPr>
              <a:t>Subsidies: 30% for wind energy technologies and 50% for hydrogen technologies </a:t>
            </a:r>
          </a:p>
          <a:p>
            <a:endParaRPr lang="en-GB" sz="1000" b="1" dirty="0"/>
          </a:p>
          <a:p>
            <a:pPr algn="ctr">
              <a:buFontTx/>
              <a:buNone/>
            </a:pPr>
            <a:endParaRPr lang="en-GB" sz="1000" b="1" dirty="0"/>
          </a:p>
        </p:txBody>
      </p:sp>
    </p:spTree>
    <p:extLst>
      <p:ext uri="{BB962C8B-B14F-4D97-AF65-F5344CB8AC3E}">
        <p14:creationId xmlns:p14="http://schemas.microsoft.com/office/powerpoint/2010/main" val="2805288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883920" y="0"/>
            <a:ext cx="10972800" cy="1143000"/>
          </a:xfrm>
        </p:spPr>
        <p:txBody>
          <a:bodyPr>
            <a:normAutofit/>
          </a:bodyPr>
          <a:lstStyle/>
          <a:p>
            <a:r>
              <a:rPr lang="en-GB" sz="4000" b="1" dirty="0">
                <a:ea typeface="+mn-ea"/>
                <a:cs typeface="Arial" pitchFamily="34" charset="0"/>
              </a:rPr>
              <a:t>Architecture of the proposed power system</a:t>
            </a:r>
          </a:p>
        </p:txBody>
      </p:sp>
      <p:sp>
        <p:nvSpPr>
          <p:cNvPr id="20483" name="Rectangle 3"/>
          <p:cNvSpPr>
            <a:spLocks noGrp="1" noChangeArrowheads="1"/>
          </p:cNvSpPr>
          <p:nvPr>
            <p:ph type="body" idx="1"/>
          </p:nvPr>
        </p:nvSpPr>
        <p:spPr>
          <a:xfrm>
            <a:off x="609600" y="1927227"/>
            <a:ext cx="10972800" cy="3239134"/>
          </a:xfrm>
        </p:spPr>
        <p:txBody>
          <a:bodyPr/>
          <a:lstStyle/>
          <a:p>
            <a:pPr>
              <a:lnSpc>
                <a:spcPct val="90000"/>
              </a:lnSpc>
            </a:pPr>
            <a:r>
              <a:rPr lang="en-GB" sz="2400" dirty="0"/>
              <a:t>2 </a:t>
            </a:r>
            <a:r>
              <a:rPr lang="en-GB" sz="2400" dirty="0" err="1"/>
              <a:t>Fuhrländer</a:t>
            </a:r>
            <a:r>
              <a:rPr lang="en-GB" sz="2400" dirty="0"/>
              <a:t>, model FL100, wind turbines with a nominal capacity of 100 kW each</a:t>
            </a:r>
          </a:p>
          <a:p>
            <a:pPr>
              <a:lnSpc>
                <a:spcPct val="90000"/>
              </a:lnSpc>
            </a:pPr>
            <a:r>
              <a:rPr lang="en-GB" sz="2400" dirty="0"/>
              <a:t>1 diesel generator set running on diesel with a nominal capacity of 120 kW</a:t>
            </a:r>
          </a:p>
          <a:p>
            <a:pPr>
              <a:lnSpc>
                <a:spcPct val="90000"/>
              </a:lnSpc>
            </a:pPr>
            <a:r>
              <a:rPr lang="en-GB" sz="2400" dirty="0"/>
              <a:t>1 diesel generator set running on diesel with a nominal capacity of 160 kW</a:t>
            </a:r>
          </a:p>
          <a:p>
            <a:pPr>
              <a:lnSpc>
                <a:spcPct val="90000"/>
              </a:lnSpc>
            </a:pPr>
            <a:r>
              <a:rPr lang="en-GB" sz="2400" dirty="0"/>
              <a:t>1 PEM fuel cell with a nominal capacity of 50 kW</a:t>
            </a:r>
          </a:p>
          <a:p>
            <a:pPr>
              <a:lnSpc>
                <a:spcPct val="90000"/>
              </a:lnSpc>
            </a:pPr>
            <a:r>
              <a:rPr lang="en-GB" sz="2400" dirty="0"/>
              <a:t>1 alkaline water electrolyser with a nominal capacity of 80 kW, capable of producing ca.19 Nm3/</a:t>
            </a:r>
            <a:r>
              <a:rPr lang="en-GB" sz="2400" dirty="0" err="1"/>
              <a:t>hr</a:t>
            </a:r>
            <a:r>
              <a:rPr lang="en-GB" sz="2400" dirty="0"/>
              <a:t> of hydrogen</a:t>
            </a:r>
          </a:p>
          <a:p>
            <a:pPr>
              <a:lnSpc>
                <a:spcPct val="90000"/>
              </a:lnSpc>
            </a:pPr>
            <a:r>
              <a:rPr lang="en-GB" sz="2400" dirty="0"/>
              <a:t> A hydrogen storage tank with a total capacity of 200 kg of hydrogen</a:t>
            </a:r>
          </a:p>
          <a:p>
            <a:pPr algn="ctr">
              <a:lnSpc>
                <a:spcPct val="90000"/>
              </a:lnSpc>
              <a:buFontTx/>
              <a:buNone/>
            </a:pPr>
            <a:endParaRPr lang="en-GB" sz="1000" dirty="0">
              <a:solidFill>
                <a:srgbClr val="333399"/>
              </a:solidFill>
            </a:endParaRPr>
          </a:p>
          <a:p>
            <a:pPr algn="ctr">
              <a:lnSpc>
                <a:spcPct val="90000"/>
              </a:lnSpc>
              <a:buFontTx/>
              <a:buNone/>
            </a:pPr>
            <a:endParaRPr lang="en-GB" sz="1000" dirty="0">
              <a:solidFill>
                <a:srgbClr val="333399"/>
              </a:solidFill>
            </a:endParaRPr>
          </a:p>
          <a:p>
            <a:pPr algn="ctr">
              <a:lnSpc>
                <a:spcPct val="90000"/>
              </a:lnSpc>
              <a:buFontTx/>
              <a:buNone/>
            </a:pPr>
            <a:endParaRPr lang="en-GB" sz="1000" dirty="0">
              <a:solidFill>
                <a:srgbClr val="333399"/>
              </a:solidFill>
            </a:endParaRPr>
          </a:p>
        </p:txBody>
      </p:sp>
      <p:sp>
        <p:nvSpPr>
          <p:cNvPr id="2" name="Rectangle 1"/>
          <p:cNvSpPr/>
          <p:nvPr/>
        </p:nvSpPr>
        <p:spPr>
          <a:xfrm>
            <a:off x="4931938" y="6336664"/>
            <a:ext cx="2602444" cy="341632"/>
          </a:xfrm>
          <a:prstGeom prst="rect">
            <a:avLst/>
          </a:prstGeom>
        </p:spPr>
        <p:txBody>
          <a:bodyPr wrap="none">
            <a:spAutoFit/>
          </a:bodyPr>
          <a:lstStyle/>
          <a:p>
            <a:pPr algn="ctr">
              <a:lnSpc>
                <a:spcPct val="90000"/>
              </a:lnSpc>
              <a:buFontTx/>
              <a:buNone/>
            </a:pPr>
            <a:r>
              <a:rPr lang="en-GB" b="1" dirty="0">
                <a:solidFill>
                  <a:srgbClr val="333399"/>
                </a:solidFill>
              </a:rPr>
              <a:t>Energy Storage-Hydrogen</a:t>
            </a:r>
          </a:p>
        </p:txBody>
      </p:sp>
    </p:spTree>
    <p:extLst>
      <p:ext uri="{BB962C8B-B14F-4D97-AF65-F5344CB8AC3E}">
        <p14:creationId xmlns:p14="http://schemas.microsoft.com/office/powerpoint/2010/main" val="12829584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09600" y="414338"/>
            <a:ext cx="10972800" cy="1143000"/>
          </a:xfrm>
        </p:spPr>
        <p:txBody>
          <a:bodyPr/>
          <a:lstStyle/>
          <a:p>
            <a:r>
              <a:rPr lang="en-GB" dirty="0">
                <a:solidFill>
                  <a:srgbClr val="333399"/>
                </a:solidFill>
              </a:rPr>
              <a:t>Simulation results (1)</a:t>
            </a:r>
            <a:br>
              <a:rPr lang="en-GB" dirty="0">
                <a:solidFill>
                  <a:srgbClr val="333399"/>
                </a:solidFill>
              </a:rPr>
            </a:br>
            <a:r>
              <a:rPr lang="en-GB" sz="2400" dirty="0">
                <a:solidFill>
                  <a:srgbClr val="333399"/>
                </a:solidFill>
              </a:rPr>
              <a:t>Proposed power system</a:t>
            </a:r>
          </a:p>
        </p:txBody>
      </p:sp>
      <p:pic>
        <p:nvPicPr>
          <p:cNvPr id="28677"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19668" y="1989138"/>
            <a:ext cx="10367433" cy="3455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8" name="Rectangle 6"/>
          <p:cNvSpPr>
            <a:spLocks noChangeArrowheads="1"/>
          </p:cNvSpPr>
          <p:nvPr/>
        </p:nvSpPr>
        <p:spPr bwMode="auto">
          <a:xfrm>
            <a:off x="5044018" y="6440488"/>
            <a:ext cx="15392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spcBef>
                <a:spcPct val="20000"/>
              </a:spcBef>
            </a:pPr>
            <a:r>
              <a:rPr lang="en-GB" sz="1000" b="1" dirty="0" smtClean="0">
                <a:solidFill>
                  <a:srgbClr val="333399"/>
                </a:solidFill>
              </a:rPr>
              <a:t>Energy Storage-Hydrogen</a:t>
            </a:r>
            <a:endParaRPr lang="en-GB" sz="1000" b="1" dirty="0">
              <a:solidFill>
                <a:srgbClr val="333399"/>
              </a:solidFill>
            </a:endParaRPr>
          </a:p>
        </p:txBody>
      </p:sp>
    </p:spTree>
    <p:extLst>
      <p:ext uri="{BB962C8B-B14F-4D97-AF65-F5344CB8AC3E}">
        <p14:creationId xmlns:p14="http://schemas.microsoft.com/office/powerpoint/2010/main" val="10919325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868680" y="0"/>
            <a:ext cx="10774680" cy="853122"/>
          </a:xfrm>
        </p:spPr>
        <p:txBody>
          <a:bodyPr>
            <a:normAutofit/>
          </a:bodyPr>
          <a:lstStyle/>
          <a:p>
            <a:pPr algn="ctr"/>
            <a:r>
              <a:rPr lang="en-GB" sz="4000" b="1" dirty="0">
                <a:ea typeface="+mn-ea"/>
                <a:cs typeface="Arial" pitchFamily="34" charset="0"/>
              </a:rPr>
              <a:t>Comparison-</a:t>
            </a:r>
            <a:r>
              <a:rPr lang="en-GB" sz="4000" b="1" dirty="0" err="1">
                <a:ea typeface="+mn-ea"/>
                <a:cs typeface="Arial" pitchFamily="34" charset="0"/>
              </a:rPr>
              <a:t>Corvo</a:t>
            </a:r>
            <a:r>
              <a:rPr lang="en-GB" sz="4000" b="1" dirty="0">
                <a:ea typeface="+mn-ea"/>
                <a:cs typeface="Arial" pitchFamily="34" charset="0"/>
              </a:rPr>
              <a:t> (1) </a:t>
            </a:r>
          </a:p>
        </p:txBody>
      </p:sp>
      <p:graphicFrame>
        <p:nvGraphicFramePr>
          <p:cNvPr id="31830" name="Group 86"/>
          <p:cNvGraphicFramePr>
            <a:graphicFrameLocks noGrp="1"/>
          </p:cNvGraphicFramePr>
          <p:nvPr>
            <p:ph idx="1"/>
            <p:extLst>
              <p:ext uri="{D42A27DB-BD31-4B8C-83A1-F6EECF244321}">
                <p14:modId xmlns:p14="http://schemas.microsoft.com/office/powerpoint/2010/main" val="3352090604"/>
              </p:ext>
            </p:extLst>
          </p:nvPr>
        </p:nvGraphicFramePr>
        <p:xfrm>
          <a:off x="274320" y="1412875"/>
          <a:ext cx="11322897" cy="4857751"/>
        </p:xfrm>
        <a:graphic>
          <a:graphicData uri="http://schemas.openxmlformats.org/drawingml/2006/table">
            <a:tbl>
              <a:tblPr/>
              <a:tblGrid>
                <a:gridCol w="3931998"/>
                <a:gridCol w="3616600"/>
                <a:gridCol w="3774299"/>
              </a:tblGrid>
              <a:tr h="792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smtClean="0">
                          <a:ln>
                            <a:noFill/>
                          </a:ln>
                          <a:solidFill>
                            <a:schemeClr val="tx1"/>
                          </a:solidFill>
                          <a:effectLst/>
                          <a:latin typeface="Calibri" pitchFamily="34" charset="0"/>
                        </a:rPr>
                        <a:t>Parameter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smtClean="0">
                          <a:ln>
                            <a:noFill/>
                          </a:ln>
                          <a:solidFill>
                            <a:schemeClr val="tx1"/>
                          </a:solidFill>
                          <a:effectLst/>
                          <a:latin typeface="Calibri" pitchFamily="34" charset="0"/>
                        </a:rPr>
                        <a:t>Existing power system</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smtClean="0">
                          <a:ln>
                            <a:noFill/>
                          </a:ln>
                          <a:solidFill>
                            <a:schemeClr val="tx1"/>
                          </a:solidFill>
                          <a:effectLst/>
                          <a:latin typeface="Calibri" pitchFamily="34" charset="0"/>
                        </a:rPr>
                        <a:t>Proposed power system</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3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smtClean="0">
                          <a:ln>
                            <a:noFill/>
                          </a:ln>
                          <a:solidFill>
                            <a:schemeClr val="tx1"/>
                          </a:solidFill>
                          <a:effectLst/>
                          <a:latin typeface="Calibri" pitchFamily="34" charset="0"/>
                        </a:rPr>
                        <a:t>COE (€/kWh)</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rPr>
                        <a:t>0.259</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rPr>
                        <a:t>0.145</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9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smtClean="0">
                          <a:ln>
                            <a:noFill/>
                          </a:ln>
                          <a:solidFill>
                            <a:schemeClr val="tx1"/>
                          </a:solidFill>
                          <a:effectLst/>
                          <a:latin typeface="Calibri" pitchFamily="34" charset="0"/>
                        </a:rPr>
                        <a:t>Conventional capacity (kW)</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rPr>
                        <a:t>560</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rPr>
                        <a:t>280</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0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smtClean="0">
                          <a:ln>
                            <a:noFill/>
                          </a:ln>
                          <a:solidFill>
                            <a:schemeClr val="tx1"/>
                          </a:solidFill>
                          <a:effectLst/>
                          <a:latin typeface="Calibri" pitchFamily="34" charset="0"/>
                        </a:rPr>
                        <a:t>Conventional Generation (</a:t>
                      </a:r>
                      <a:r>
                        <a:rPr kumimoji="0" lang="en-GB" sz="2000" b="1" i="0" u="none" strike="noStrike" cap="none" normalizeH="0" baseline="0" dirty="0" err="1" smtClean="0">
                          <a:ln>
                            <a:noFill/>
                          </a:ln>
                          <a:solidFill>
                            <a:schemeClr val="tx1"/>
                          </a:solidFill>
                          <a:effectLst/>
                          <a:latin typeface="Calibri" pitchFamily="34" charset="0"/>
                        </a:rPr>
                        <a:t>MWh</a:t>
                      </a:r>
                      <a:r>
                        <a:rPr kumimoji="0" lang="en-GB" sz="2000" b="1" i="0" u="none" strike="noStrike" cap="none" normalizeH="0" baseline="0" dirty="0" smtClean="0">
                          <a:ln>
                            <a:noFill/>
                          </a:ln>
                          <a:solidFill>
                            <a:schemeClr val="tx1"/>
                          </a:solidFill>
                          <a:effectLst/>
                          <a:latin typeface="Calibri" pitchFamily="34" charset="0"/>
                        </a:rPr>
                        <a:t>/</a:t>
                      </a:r>
                      <a:r>
                        <a:rPr kumimoji="0" lang="en-GB" sz="2000" b="1" i="0" u="none" strike="noStrike" cap="none" normalizeH="0" baseline="0" dirty="0" err="1" smtClean="0">
                          <a:ln>
                            <a:noFill/>
                          </a:ln>
                          <a:solidFill>
                            <a:schemeClr val="tx1"/>
                          </a:solidFill>
                          <a:effectLst/>
                          <a:latin typeface="Calibri" pitchFamily="34" charset="0"/>
                        </a:rPr>
                        <a:t>yr</a:t>
                      </a:r>
                      <a:r>
                        <a:rPr kumimoji="0" lang="en-GB" sz="2000" b="1" i="0" u="none" strike="noStrike" cap="none" normalizeH="0" baseline="0" dirty="0" smtClean="0">
                          <a:ln>
                            <a:noFill/>
                          </a:ln>
                          <a:solidFill>
                            <a:schemeClr val="tx1"/>
                          </a:solidFill>
                          <a:effectLst/>
                          <a:latin typeface="Calibri" pitchFamily="34" charset="0"/>
                        </a:rPr>
                        <a:t>)</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rPr>
                        <a:t>1084.4</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rPr>
                        <a:t>315.9</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0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smtClean="0">
                          <a:ln>
                            <a:noFill/>
                          </a:ln>
                          <a:solidFill>
                            <a:schemeClr val="tx1"/>
                          </a:solidFill>
                          <a:effectLst/>
                          <a:latin typeface="Calibri" pitchFamily="34" charset="0"/>
                        </a:rPr>
                        <a:t>Wind Generation (</a:t>
                      </a:r>
                      <a:r>
                        <a:rPr kumimoji="0" lang="en-GB" sz="2000" b="1" i="0" u="none" strike="noStrike" cap="none" normalizeH="0" baseline="0" dirty="0" err="1" smtClean="0">
                          <a:ln>
                            <a:noFill/>
                          </a:ln>
                          <a:solidFill>
                            <a:schemeClr val="tx1"/>
                          </a:solidFill>
                          <a:effectLst/>
                          <a:latin typeface="Calibri" pitchFamily="34" charset="0"/>
                        </a:rPr>
                        <a:t>MWh</a:t>
                      </a:r>
                      <a:r>
                        <a:rPr kumimoji="0" lang="en-GB" sz="2000" b="1" i="0" u="none" strike="noStrike" cap="none" normalizeH="0" baseline="0" dirty="0" smtClean="0">
                          <a:ln>
                            <a:noFill/>
                          </a:ln>
                          <a:solidFill>
                            <a:schemeClr val="tx1"/>
                          </a:solidFill>
                          <a:effectLst/>
                          <a:latin typeface="Calibri" pitchFamily="34" charset="0"/>
                        </a:rPr>
                        <a:t>/</a:t>
                      </a:r>
                      <a:r>
                        <a:rPr kumimoji="0" lang="en-GB" sz="2000" b="1" i="0" u="none" strike="noStrike" cap="none" normalizeH="0" baseline="0" dirty="0" err="1" smtClean="0">
                          <a:ln>
                            <a:noFill/>
                          </a:ln>
                          <a:solidFill>
                            <a:schemeClr val="tx1"/>
                          </a:solidFill>
                          <a:effectLst/>
                          <a:latin typeface="Calibri" pitchFamily="34" charset="0"/>
                        </a:rPr>
                        <a:t>yr</a:t>
                      </a:r>
                      <a:r>
                        <a:rPr kumimoji="0" lang="en-GB" sz="2000" b="1" i="0" u="none" strike="noStrike" cap="none" normalizeH="0" baseline="0" dirty="0" smtClean="0">
                          <a:ln>
                            <a:noFill/>
                          </a:ln>
                          <a:solidFill>
                            <a:schemeClr val="tx1"/>
                          </a:solidFill>
                          <a:effectLst/>
                          <a:latin typeface="Calibri" pitchFamily="34" charset="0"/>
                        </a:rPr>
                        <a:t>)</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rPr>
                        <a:t>0</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rPr>
                        <a:t>1137.99 </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smtClean="0">
                          <a:ln>
                            <a:noFill/>
                          </a:ln>
                          <a:solidFill>
                            <a:schemeClr val="tx1"/>
                          </a:solidFill>
                          <a:effectLst/>
                          <a:latin typeface="Calibri" pitchFamily="34" charset="0"/>
                        </a:rPr>
                        <a:t>Fuel cell Generation (</a:t>
                      </a:r>
                      <a:r>
                        <a:rPr kumimoji="0" lang="en-GB" sz="2000" b="1" i="0" u="none" strike="noStrike" cap="none" normalizeH="0" baseline="0" dirty="0" err="1" smtClean="0">
                          <a:ln>
                            <a:noFill/>
                          </a:ln>
                          <a:solidFill>
                            <a:schemeClr val="tx1"/>
                          </a:solidFill>
                          <a:effectLst/>
                          <a:latin typeface="Calibri" pitchFamily="34" charset="0"/>
                        </a:rPr>
                        <a:t>MWh</a:t>
                      </a:r>
                      <a:r>
                        <a:rPr kumimoji="0" lang="en-GB" sz="2000" b="1" i="0" u="none" strike="noStrike" cap="none" normalizeH="0" baseline="0" dirty="0" smtClean="0">
                          <a:ln>
                            <a:noFill/>
                          </a:ln>
                          <a:solidFill>
                            <a:schemeClr val="tx1"/>
                          </a:solidFill>
                          <a:effectLst/>
                          <a:latin typeface="Calibri" pitchFamily="34" charset="0"/>
                        </a:rPr>
                        <a:t>/</a:t>
                      </a:r>
                      <a:r>
                        <a:rPr kumimoji="0" lang="en-GB" sz="2000" b="1" i="0" u="none" strike="noStrike" cap="none" normalizeH="0" baseline="0" dirty="0" err="1" smtClean="0">
                          <a:ln>
                            <a:noFill/>
                          </a:ln>
                          <a:solidFill>
                            <a:schemeClr val="tx1"/>
                          </a:solidFill>
                          <a:effectLst/>
                          <a:latin typeface="Calibri" pitchFamily="34" charset="0"/>
                        </a:rPr>
                        <a:t>yr</a:t>
                      </a:r>
                      <a:r>
                        <a:rPr kumimoji="0" lang="en-GB" sz="2000" b="1" i="0" u="none" strike="noStrike" cap="none" normalizeH="0" baseline="0" dirty="0" smtClean="0">
                          <a:ln>
                            <a:noFill/>
                          </a:ln>
                          <a:solidFill>
                            <a:schemeClr val="tx1"/>
                          </a:solidFill>
                          <a:effectLst/>
                          <a:latin typeface="Calibri" pitchFamily="34" charset="0"/>
                        </a:rPr>
                        <a:t>)</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rPr>
                        <a:t>0</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rPr>
                        <a:t>104</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9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smtClean="0">
                          <a:ln>
                            <a:noFill/>
                          </a:ln>
                          <a:solidFill>
                            <a:schemeClr val="tx1"/>
                          </a:solidFill>
                          <a:effectLst/>
                          <a:latin typeface="Calibri" pitchFamily="34" charset="0"/>
                        </a:rPr>
                        <a:t>Diesel fuel (L/</a:t>
                      </a:r>
                      <a:r>
                        <a:rPr kumimoji="0" lang="en-GB" sz="2000" b="1" i="0" u="none" strike="noStrike" cap="none" normalizeH="0" baseline="0" dirty="0" err="1" smtClean="0">
                          <a:ln>
                            <a:noFill/>
                          </a:ln>
                          <a:solidFill>
                            <a:schemeClr val="tx1"/>
                          </a:solidFill>
                          <a:effectLst/>
                          <a:latin typeface="Calibri" pitchFamily="34" charset="0"/>
                        </a:rPr>
                        <a:t>yr</a:t>
                      </a:r>
                      <a:r>
                        <a:rPr kumimoji="0" lang="en-GB" sz="2000" b="1" i="0" u="none" strike="noStrike" cap="none" normalizeH="0" baseline="0" dirty="0" smtClean="0">
                          <a:ln>
                            <a:noFill/>
                          </a:ln>
                          <a:solidFill>
                            <a:schemeClr val="tx1"/>
                          </a:solidFill>
                          <a:effectLst/>
                          <a:latin typeface="Calibri" pitchFamily="34" charset="0"/>
                        </a:rPr>
                        <a:t>)</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rPr>
                        <a:t>288,051</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rPr>
                        <a:t>89,024</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0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smtClean="0">
                          <a:ln>
                            <a:noFill/>
                          </a:ln>
                          <a:solidFill>
                            <a:schemeClr val="tx1"/>
                          </a:solidFill>
                          <a:effectLst/>
                          <a:latin typeface="Calibri" pitchFamily="34" charset="0"/>
                        </a:rPr>
                        <a:t>Renewable energy penetration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rPr>
                        <a:t>0%</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rPr>
                        <a:t>80%</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1831" name="Rectangle 87"/>
          <p:cNvSpPr>
            <a:spLocks noChangeArrowheads="1"/>
          </p:cNvSpPr>
          <p:nvPr/>
        </p:nvSpPr>
        <p:spPr bwMode="auto">
          <a:xfrm>
            <a:off x="5092700" y="6400801"/>
            <a:ext cx="20683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b="1" dirty="0" smtClean="0">
                <a:solidFill>
                  <a:srgbClr val="333399"/>
                </a:solidFill>
              </a:rPr>
              <a:t>Energy Storage-Hydrogen</a:t>
            </a:r>
            <a:endParaRPr lang="en-GB" sz="1100" b="1" dirty="0">
              <a:solidFill>
                <a:srgbClr val="333399"/>
              </a:solidFill>
            </a:endParaRPr>
          </a:p>
        </p:txBody>
      </p:sp>
    </p:spTree>
    <p:extLst>
      <p:ext uri="{BB962C8B-B14F-4D97-AF65-F5344CB8AC3E}">
        <p14:creationId xmlns:p14="http://schemas.microsoft.com/office/powerpoint/2010/main" val="17173616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r>
              <a:rPr lang="en-GB" sz="4000" b="1" dirty="0">
                <a:ea typeface="+mn-ea"/>
                <a:cs typeface="Arial" pitchFamily="34" charset="0"/>
              </a:rPr>
              <a:t>Comparison-Pollutants-</a:t>
            </a:r>
            <a:r>
              <a:rPr lang="en-GB" sz="4000" b="1" dirty="0" err="1">
                <a:ea typeface="+mn-ea"/>
                <a:cs typeface="Arial" pitchFamily="34" charset="0"/>
              </a:rPr>
              <a:t>Corvo</a:t>
            </a:r>
            <a:endParaRPr lang="en-GB" sz="4000" b="1" dirty="0">
              <a:ea typeface="+mn-ea"/>
              <a:cs typeface="Arial" pitchFamily="34" charset="0"/>
            </a:endParaRPr>
          </a:p>
        </p:txBody>
      </p:sp>
      <p:graphicFrame>
        <p:nvGraphicFramePr>
          <p:cNvPr id="36964" name="Group 100"/>
          <p:cNvGraphicFramePr>
            <a:graphicFrameLocks noGrp="1"/>
          </p:cNvGraphicFramePr>
          <p:nvPr>
            <p:ph idx="1"/>
            <p:extLst>
              <p:ext uri="{D42A27DB-BD31-4B8C-83A1-F6EECF244321}">
                <p14:modId xmlns:p14="http://schemas.microsoft.com/office/powerpoint/2010/main" val="2453580121"/>
              </p:ext>
            </p:extLst>
          </p:nvPr>
        </p:nvGraphicFramePr>
        <p:xfrm>
          <a:off x="624417" y="1412876"/>
          <a:ext cx="10972800" cy="3790316"/>
        </p:xfrm>
        <a:graphic>
          <a:graphicData uri="http://schemas.openxmlformats.org/drawingml/2006/table">
            <a:tbl>
              <a:tblPr/>
              <a:tblGrid>
                <a:gridCol w="3657600"/>
                <a:gridCol w="3657600"/>
                <a:gridCol w="3657600"/>
              </a:tblGrid>
              <a:tr h="431800">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smtClean="0">
                          <a:ln>
                            <a:noFill/>
                          </a:ln>
                          <a:solidFill>
                            <a:schemeClr val="tx1"/>
                          </a:solidFill>
                          <a:effectLst/>
                          <a:latin typeface="Calibri" pitchFamily="34" charset="0"/>
                        </a:rPr>
                        <a:t>Pollutant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smtClean="0">
                          <a:ln>
                            <a:noFill/>
                          </a:ln>
                          <a:solidFill>
                            <a:schemeClr val="tx1"/>
                          </a:solidFill>
                          <a:effectLst/>
                          <a:latin typeface="Calibri" pitchFamily="34" charset="0"/>
                        </a:rPr>
                        <a:t>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smtClean="0">
                          <a:ln>
                            <a:noFill/>
                          </a:ln>
                          <a:solidFill>
                            <a:srgbClr val="333399"/>
                          </a:solidFill>
                          <a:effectLst/>
                          <a:latin typeface="Calibri" pitchFamily="34" charset="0"/>
                        </a:rPr>
                        <a:t>Emissions (kg/</a:t>
                      </a:r>
                      <a:r>
                        <a:rPr kumimoji="0" lang="en-GB" sz="2400" b="1" i="0" u="none" strike="noStrike" cap="none" normalizeH="0" baseline="0" dirty="0" err="1" smtClean="0">
                          <a:ln>
                            <a:noFill/>
                          </a:ln>
                          <a:solidFill>
                            <a:srgbClr val="333399"/>
                          </a:solidFill>
                          <a:effectLst/>
                          <a:latin typeface="Calibri" pitchFamily="34" charset="0"/>
                        </a:rPr>
                        <a:t>yr</a:t>
                      </a:r>
                      <a:r>
                        <a:rPr kumimoji="0" lang="en-GB" sz="2400" b="1" i="0" u="none" strike="noStrike" cap="none" normalizeH="0" baseline="0" dirty="0" smtClean="0">
                          <a:ln>
                            <a:noFill/>
                          </a:ln>
                          <a:solidFill>
                            <a:srgbClr val="333399"/>
                          </a:solidFill>
                          <a:effectLst/>
                          <a:latin typeface="Calibri" pitchFamily="34" charset="0"/>
                        </a:rPr>
                        <a:t>)</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7921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smtClean="0">
                          <a:ln>
                            <a:noFill/>
                          </a:ln>
                          <a:solidFill>
                            <a:schemeClr val="tx1"/>
                          </a:solidFill>
                          <a:effectLst/>
                          <a:latin typeface="Calibri" pitchFamily="34" charset="0"/>
                        </a:rPr>
                        <a:t>Existing power system</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smtClean="0">
                          <a:ln>
                            <a:noFill/>
                          </a:ln>
                          <a:solidFill>
                            <a:schemeClr val="tx1"/>
                          </a:solidFill>
                          <a:effectLst/>
                          <a:latin typeface="Calibri" pitchFamily="34" charset="0"/>
                        </a:rPr>
                        <a:t>Proposed power system</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3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smtClean="0">
                          <a:ln>
                            <a:noFill/>
                          </a:ln>
                          <a:solidFill>
                            <a:schemeClr val="tx1"/>
                          </a:solidFill>
                          <a:effectLst/>
                          <a:latin typeface="Calibri" pitchFamily="34" charset="0"/>
                        </a:rPr>
                        <a:t>CO</a:t>
                      </a:r>
                      <a:r>
                        <a:rPr kumimoji="0" lang="en-GB" sz="2000" b="1" i="0" u="none" strike="noStrike" cap="none" normalizeH="0" baseline="-25000" dirty="0" smtClean="0">
                          <a:ln>
                            <a:noFill/>
                          </a:ln>
                          <a:solidFill>
                            <a:schemeClr val="tx1"/>
                          </a:solidFill>
                          <a:effectLst/>
                          <a:latin typeface="Calibri" pitchFamily="34" charset="0"/>
                        </a:rPr>
                        <a:t>2</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rPr>
                        <a:t>758,532</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rPr>
                        <a:t>234,323</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7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smtClean="0">
                          <a:ln>
                            <a:noFill/>
                          </a:ln>
                          <a:solidFill>
                            <a:schemeClr val="tx1"/>
                          </a:solidFill>
                          <a:effectLst/>
                          <a:latin typeface="Calibri" pitchFamily="34" charset="0"/>
                        </a:rPr>
                        <a:t>CO</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rPr>
                        <a:t>1,872</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rPr>
                        <a:t>621</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smtClean="0">
                          <a:ln>
                            <a:noFill/>
                          </a:ln>
                          <a:solidFill>
                            <a:schemeClr val="tx1"/>
                          </a:solidFill>
                          <a:effectLst/>
                          <a:latin typeface="Calibri" pitchFamily="34" charset="0"/>
                        </a:rPr>
                        <a:t>Unburned H/C</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rPr>
                        <a:t>207</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rPr>
                        <a:t>68.7</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smtClean="0">
                          <a:ln>
                            <a:noFill/>
                          </a:ln>
                          <a:solidFill>
                            <a:schemeClr val="tx1"/>
                          </a:solidFill>
                          <a:effectLst/>
                          <a:latin typeface="Calibri" pitchFamily="34" charset="0"/>
                        </a:rPr>
                        <a:t>PM10</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rPr>
                        <a:t>141</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rPr>
                        <a:t>46.8</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9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smtClean="0">
                          <a:ln>
                            <a:noFill/>
                          </a:ln>
                          <a:solidFill>
                            <a:schemeClr val="tx1"/>
                          </a:solidFill>
                          <a:effectLst/>
                          <a:latin typeface="Calibri" pitchFamily="34" charset="0"/>
                        </a:rPr>
                        <a:t>SO</a:t>
                      </a:r>
                      <a:r>
                        <a:rPr kumimoji="0" lang="en-GB" sz="2000" b="1" i="0" u="none" strike="noStrike" cap="none" normalizeH="0" baseline="-25000" dirty="0" smtClean="0">
                          <a:ln>
                            <a:noFill/>
                          </a:ln>
                          <a:solidFill>
                            <a:schemeClr val="tx1"/>
                          </a:solidFill>
                          <a:effectLst/>
                          <a:latin typeface="Calibri" pitchFamily="34" charset="0"/>
                        </a:rPr>
                        <a:t>2</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rPr>
                        <a:t>1,523</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rPr>
                        <a:t>471</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err="1" smtClean="0">
                          <a:ln>
                            <a:noFill/>
                          </a:ln>
                          <a:solidFill>
                            <a:schemeClr val="tx1"/>
                          </a:solidFill>
                          <a:effectLst/>
                          <a:latin typeface="Calibri" pitchFamily="34" charset="0"/>
                        </a:rPr>
                        <a:t>NO</a:t>
                      </a:r>
                      <a:r>
                        <a:rPr kumimoji="0" lang="en-GB" sz="2000" b="1" i="0" u="none" strike="noStrike" cap="none" normalizeH="0" baseline="-25000" dirty="0" err="1" smtClean="0">
                          <a:ln>
                            <a:noFill/>
                          </a:ln>
                          <a:solidFill>
                            <a:schemeClr val="tx1"/>
                          </a:solidFill>
                          <a:effectLst/>
                          <a:latin typeface="Calibri" pitchFamily="34" charset="0"/>
                        </a:rPr>
                        <a:t>x</a:t>
                      </a:r>
                      <a:r>
                        <a:rPr kumimoji="0" lang="en-GB" sz="2000" b="1" i="0" u="none" strike="noStrike" cap="none" normalizeH="0" baseline="-25000" dirty="0" smtClean="0">
                          <a:ln>
                            <a:noFill/>
                          </a:ln>
                          <a:solidFill>
                            <a:schemeClr val="tx1"/>
                          </a:solidFill>
                          <a:effectLst/>
                          <a:latin typeface="Calibri" pitchFamily="34" charset="0"/>
                        </a:rPr>
                        <a:t> </a:t>
                      </a:r>
                      <a:r>
                        <a:rPr kumimoji="0" lang="en-GB" sz="2000" b="1" i="0" u="none" strike="noStrike" cap="none" normalizeH="0" baseline="0" dirty="0" smtClean="0">
                          <a:ln>
                            <a:noFill/>
                          </a:ln>
                          <a:solidFill>
                            <a:schemeClr val="tx1"/>
                          </a:solidFill>
                          <a:effectLst/>
                          <a:latin typeface="Calibri" pitchFamily="34" charset="0"/>
                        </a:rPr>
                        <a:t>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rPr>
                        <a:t>16,707</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rPr>
                        <a:t>5,537 </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6965" name="Rectangle 101"/>
          <p:cNvSpPr>
            <a:spLocks noChangeArrowheads="1"/>
          </p:cNvSpPr>
          <p:nvPr/>
        </p:nvSpPr>
        <p:spPr bwMode="auto">
          <a:xfrm>
            <a:off x="5039785" y="6424614"/>
            <a:ext cx="20683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b="1" dirty="0" smtClean="0">
                <a:solidFill>
                  <a:srgbClr val="333399"/>
                </a:solidFill>
              </a:rPr>
              <a:t>Energy Storage-Hydrogen</a:t>
            </a:r>
            <a:endParaRPr lang="en-GB" sz="1400" b="1" dirty="0">
              <a:solidFill>
                <a:srgbClr val="333399"/>
              </a:solidFill>
            </a:endParaRPr>
          </a:p>
        </p:txBody>
      </p:sp>
    </p:spTree>
    <p:extLst>
      <p:ext uri="{BB962C8B-B14F-4D97-AF65-F5344CB8AC3E}">
        <p14:creationId xmlns:p14="http://schemas.microsoft.com/office/powerpoint/2010/main" val="8912985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r>
              <a:rPr lang="en-GB" b="1" dirty="0">
                <a:ea typeface="+mn-ea"/>
                <a:cs typeface="Arial" pitchFamily="34" charset="0"/>
              </a:rPr>
              <a:t>Financial analysis results</a:t>
            </a:r>
          </a:p>
        </p:txBody>
      </p:sp>
      <p:sp>
        <p:nvSpPr>
          <p:cNvPr id="40963" name="Rectangle 3"/>
          <p:cNvSpPr>
            <a:spLocks noGrp="1" noChangeArrowheads="1"/>
          </p:cNvSpPr>
          <p:nvPr>
            <p:ph type="body" idx="1"/>
          </p:nvPr>
        </p:nvSpPr>
        <p:spPr/>
        <p:txBody>
          <a:bodyPr>
            <a:normAutofit lnSpcReduction="10000"/>
          </a:bodyPr>
          <a:lstStyle/>
          <a:p>
            <a:pPr>
              <a:lnSpc>
                <a:spcPct val="90000"/>
              </a:lnSpc>
              <a:buFontTx/>
              <a:buNone/>
            </a:pPr>
            <a:r>
              <a:rPr lang="en-US" sz="2400" dirty="0"/>
              <a:t>According to the results of the financial analysis, from the investor’s perspective the proposed wind &amp; hydrogen storage power system is a quite profitable investment</a:t>
            </a:r>
          </a:p>
          <a:p>
            <a:pPr>
              <a:lnSpc>
                <a:spcPct val="90000"/>
              </a:lnSpc>
              <a:buFontTx/>
              <a:buNone/>
            </a:pPr>
            <a:r>
              <a:rPr lang="en-US" sz="2400" dirty="0"/>
              <a:t>  </a:t>
            </a:r>
          </a:p>
          <a:p>
            <a:pPr>
              <a:lnSpc>
                <a:spcPct val="90000"/>
              </a:lnSpc>
            </a:pPr>
            <a:r>
              <a:rPr lang="en-US" sz="2400" dirty="0"/>
              <a:t>NPV + 2,735,532 €</a:t>
            </a:r>
            <a:r>
              <a:rPr lang="el-GR" sz="2400" dirty="0"/>
              <a:t> </a:t>
            </a:r>
            <a:endParaRPr lang="en-GB" sz="2400" dirty="0"/>
          </a:p>
          <a:p>
            <a:pPr>
              <a:lnSpc>
                <a:spcPct val="90000"/>
              </a:lnSpc>
            </a:pPr>
            <a:endParaRPr lang="en-GB" sz="2400" dirty="0"/>
          </a:p>
          <a:p>
            <a:pPr>
              <a:lnSpc>
                <a:spcPct val="90000"/>
              </a:lnSpc>
            </a:pPr>
            <a:r>
              <a:rPr lang="en-US" sz="2400" dirty="0"/>
              <a:t>IRR 30%</a:t>
            </a:r>
          </a:p>
          <a:p>
            <a:pPr>
              <a:lnSpc>
                <a:spcPct val="90000"/>
              </a:lnSpc>
            </a:pPr>
            <a:endParaRPr lang="en-US" sz="2400" dirty="0"/>
          </a:p>
          <a:p>
            <a:pPr>
              <a:lnSpc>
                <a:spcPct val="90000"/>
              </a:lnSpc>
            </a:pPr>
            <a:r>
              <a:rPr lang="en-US" sz="2400" dirty="0"/>
              <a:t>Discounted payback period  3.2 years </a:t>
            </a:r>
          </a:p>
          <a:p>
            <a:pPr>
              <a:lnSpc>
                <a:spcPct val="90000"/>
              </a:lnSpc>
              <a:buFontTx/>
              <a:buNone/>
            </a:pPr>
            <a:r>
              <a:rPr lang="en-US" sz="2400" dirty="0"/>
              <a:t>               </a:t>
            </a:r>
          </a:p>
          <a:p>
            <a:pPr>
              <a:lnSpc>
                <a:spcPct val="90000"/>
              </a:lnSpc>
              <a:buFontTx/>
              <a:buNone/>
            </a:pPr>
            <a:r>
              <a:rPr lang="en-US" sz="2400" dirty="0"/>
              <a:t>               </a:t>
            </a:r>
            <a:endParaRPr lang="en-GB" sz="2400" dirty="0"/>
          </a:p>
        </p:txBody>
      </p:sp>
      <p:sp>
        <p:nvSpPr>
          <p:cNvPr id="40964" name="Rectangle 4"/>
          <p:cNvSpPr>
            <a:spLocks noChangeArrowheads="1"/>
          </p:cNvSpPr>
          <p:nvPr/>
        </p:nvSpPr>
        <p:spPr bwMode="auto">
          <a:xfrm>
            <a:off x="5044018" y="6400801"/>
            <a:ext cx="20683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b="1" dirty="0" smtClean="0">
                <a:solidFill>
                  <a:srgbClr val="333399"/>
                </a:solidFill>
              </a:rPr>
              <a:t>Energy Storage-Hydrogen</a:t>
            </a:r>
            <a:endParaRPr lang="en-GB" sz="1400" b="1" dirty="0">
              <a:solidFill>
                <a:srgbClr val="333399"/>
              </a:solidFill>
            </a:endParaRPr>
          </a:p>
        </p:txBody>
      </p:sp>
    </p:spTree>
    <p:extLst>
      <p:ext uri="{BB962C8B-B14F-4D97-AF65-F5344CB8AC3E}">
        <p14:creationId xmlns:p14="http://schemas.microsoft.com/office/powerpoint/2010/main" val="26492773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a:bodyPr>
          <a:lstStyle/>
          <a:p>
            <a:r>
              <a:rPr lang="en-GB" b="1" dirty="0">
                <a:ea typeface="+mn-ea"/>
                <a:cs typeface="Arial" pitchFamily="34" charset="0"/>
              </a:rPr>
              <a:t>Cost-benefit analysis results</a:t>
            </a:r>
          </a:p>
        </p:txBody>
      </p:sp>
      <p:sp>
        <p:nvSpPr>
          <p:cNvPr id="46083" name="Rectangle 3"/>
          <p:cNvSpPr>
            <a:spLocks noGrp="1" noChangeArrowheads="1"/>
          </p:cNvSpPr>
          <p:nvPr>
            <p:ph type="body" idx="1"/>
          </p:nvPr>
        </p:nvSpPr>
        <p:spPr/>
        <p:txBody>
          <a:bodyPr/>
          <a:lstStyle/>
          <a:p>
            <a:pPr>
              <a:buFontTx/>
              <a:buNone/>
            </a:pPr>
            <a:r>
              <a:rPr lang="en-US" sz="3200" dirty="0"/>
              <a:t>According to the results of the cost-benefit analysis, from a social perspective the proposed wind &amp; hydrogen storage power system is a profitable investment</a:t>
            </a:r>
          </a:p>
          <a:p>
            <a:pPr>
              <a:buFontTx/>
              <a:buNone/>
            </a:pPr>
            <a:endParaRPr lang="en-US" sz="3200" dirty="0"/>
          </a:p>
          <a:p>
            <a:pPr>
              <a:buFontTx/>
              <a:buNone/>
            </a:pPr>
            <a:r>
              <a:rPr lang="en-US" sz="3200" dirty="0"/>
              <a:t>BC ratio: 1.36  </a:t>
            </a:r>
          </a:p>
          <a:p>
            <a:pPr>
              <a:buFontTx/>
              <a:buNone/>
            </a:pPr>
            <a:endParaRPr lang="en-GB" dirty="0"/>
          </a:p>
        </p:txBody>
      </p:sp>
      <p:sp>
        <p:nvSpPr>
          <p:cNvPr id="46084" name="Rectangle 4"/>
          <p:cNvSpPr>
            <a:spLocks noChangeArrowheads="1"/>
          </p:cNvSpPr>
          <p:nvPr/>
        </p:nvSpPr>
        <p:spPr bwMode="auto">
          <a:xfrm>
            <a:off x="5044018" y="6400801"/>
            <a:ext cx="153920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000" b="1" dirty="0" smtClean="0">
                <a:solidFill>
                  <a:srgbClr val="333399"/>
                </a:solidFill>
              </a:rPr>
              <a:t>Energy Storage-Hydrogen</a:t>
            </a:r>
            <a:endParaRPr lang="en-GB" sz="1000" b="1" dirty="0">
              <a:solidFill>
                <a:srgbClr val="333399"/>
              </a:solidFill>
            </a:endParaRPr>
          </a:p>
        </p:txBody>
      </p:sp>
    </p:spTree>
    <p:extLst>
      <p:ext uri="{BB962C8B-B14F-4D97-AF65-F5344CB8AC3E}">
        <p14:creationId xmlns:p14="http://schemas.microsoft.com/office/powerpoint/2010/main" val="25713208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rmAutofit/>
          </a:bodyPr>
          <a:lstStyle/>
          <a:p>
            <a:r>
              <a:rPr lang="en-GB" b="1" dirty="0">
                <a:ea typeface="+mn-ea"/>
                <a:cs typeface="Arial" pitchFamily="34" charset="0"/>
              </a:rPr>
              <a:t>Conclusions (1) </a:t>
            </a:r>
          </a:p>
        </p:txBody>
      </p:sp>
      <p:sp>
        <p:nvSpPr>
          <p:cNvPr id="47107" name="Rectangle 3"/>
          <p:cNvSpPr>
            <a:spLocks noGrp="1" noChangeArrowheads="1"/>
          </p:cNvSpPr>
          <p:nvPr>
            <p:ph type="body" idx="1"/>
          </p:nvPr>
        </p:nvSpPr>
        <p:spPr>
          <a:xfrm>
            <a:off x="853440" y="1612265"/>
            <a:ext cx="10515600" cy="4351338"/>
          </a:xfrm>
        </p:spPr>
        <p:txBody>
          <a:bodyPr/>
          <a:lstStyle/>
          <a:p>
            <a:pPr>
              <a:lnSpc>
                <a:spcPct val="80000"/>
              </a:lnSpc>
              <a:buFontTx/>
              <a:buNone/>
            </a:pPr>
            <a:r>
              <a:rPr lang="en-GB" sz="2800" dirty="0"/>
              <a:t>The proposed wind &amp; hydrogen storage power system for </a:t>
            </a:r>
            <a:r>
              <a:rPr lang="en-GB" sz="2800" dirty="0" err="1"/>
              <a:t>Corvo</a:t>
            </a:r>
            <a:r>
              <a:rPr lang="en-GB" sz="2800" dirty="0"/>
              <a:t> results in: </a:t>
            </a:r>
          </a:p>
          <a:p>
            <a:pPr>
              <a:lnSpc>
                <a:spcPct val="80000"/>
              </a:lnSpc>
            </a:pPr>
            <a:r>
              <a:rPr lang="en-GB" sz="2800" dirty="0"/>
              <a:t>A considerable decrease in the power generation cost of the island (ca. 43%)</a:t>
            </a:r>
          </a:p>
          <a:p>
            <a:pPr>
              <a:lnSpc>
                <a:spcPct val="80000"/>
              </a:lnSpc>
            </a:pPr>
            <a:r>
              <a:rPr lang="en-GB" sz="2800" dirty="0"/>
              <a:t>A huge increase on RE penetration on the island (80%) </a:t>
            </a:r>
          </a:p>
          <a:p>
            <a:pPr>
              <a:lnSpc>
                <a:spcPct val="80000"/>
              </a:lnSpc>
            </a:pPr>
            <a:r>
              <a:rPr lang="en-GB" sz="2800" dirty="0"/>
              <a:t>A significant reduction in emissions produced (especially in CO</a:t>
            </a:r>
            <a:r>
              <a:rPr lang="en-GB" sz="2800" baseline="-25000" dirty="0"/>
              <a:t>2</a:t>
            </a:r>
            <a:r>
              <a:rPr lang="en-GB" sz="2800" dirty="0"/>
              <a:t>, ca. over 65% for all pollutants)</a:t>
            </a:r>
          </a:p>
          <a:p>
            <a:pPr>
              <a:lnSpc>
                <a:spcPct val="80000"/>
              </a:lnSpc>
            </a:pPr>
            <a:r>
              <a:rPr lang="en-GB" sz="2800" dirty="0"/>
              <a:t>A significant reduction in diesel fuel consumption (ca. 69</a:t>
            </a:r>
            <a:r>
              <a:rPr lang="en-GB" sz="2800" dirty="0" smtClean="0"/>
              <a:t>%)</a:t>
            </a:r>
          </a:p>
          <a:p>
            <a:pPr>
              <a:lnSpc>
                <a:spcPct val="80000"/>
              </a:lnSpc>
            </a:pPr>
            <a:r>
              <a:rPr lang="en-GB" dirty="0" smtClean="0"/>
              <a:t>Not so significant excess electricity (&lt;10%)</a:t>
            </a:r>
            <a:endParaRPr lang="en-GB" sz="2800" dirty="0"/>
          </a:p>
        </p:txBody>
      </p:sp>
      <p:sp>
        <p:nvSpPr>
          <p:cNvPr id="47108" name="Rectangle 4"/>
          <p:cNvSpPr>
            <a:spLocks noChangeArrowheads="1"/>
          </p:cNvSpPr>
          <p:nvPr/>
        </p:nvSpPr>
        <p:spPr bwMode="auto">
          <a:xfrm>
            <a:off x="4999567" y="6400801"/>
            <a:ext cx="20683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b="1" dirty="0" smtClean="0">
                <a:solidFill>
                  <a:srgbClr val="333399"/>
                </a:solidFill>
              </a:rPr>
              <a:t>Energy Storage-Hydrogen</a:t>
            </a:r>
            <a:endParaRPr lang="en-GB" sz="1400" b="1" dirty="0">
              <a:solidFill>
                <a:srgbClr val="333399"/>
              </a:solidFill>
            </a:endParaRPr>
          </a:p>
        </p:txBody>
      </p:sp>
    </p:spTree>
    <p:extLst>
      <p:ext uri="{BB962C8B-B14F-4D97-AF65-F5344CB8AC3E}">
        <p14:creationId xmlns:p14="http://schemas.microsoft.com/office/powerpoint/2010/main" val="10095340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0017" y="906464"/>
            <a:ext cx="20828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9219" name="Group 5"/>
          <p:cNvGrpSpPr>
            <a:grpSpLocks/>
          </p:cNvGrpSpPr>
          <p:nvPr/>
        </p:nvGrpSpPr>
        <p:grpSpPr bwMode="auto">
          <a:xfrm>
            <a:off x="6479117" y="6064250"/>
            <a:ext cx="5367867" cy="604838"/>
            <a:chOff x="3061" y="3158"/>
            <a:chExt cx="2536" cy="381"/>
          </a:xfrm>
        </p:grpSpPr>
        <p:pic>
          <p:nvPicPr>
            <p:cNvPr id="9229" name="Picture 6" descr="Logo ITC (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1" y="3158"/>
              <a:ext cx="1326"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7" descr="Logo Gobcan (GR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8" y="3285"/>
              <a:ext cx="549"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6664" name="Rectangle 8"/>
          <p:cNvSpPr>
            <a:spLocks noChangeArrowheads="1"/>
          </p:cNvSpPr>
          <p:nvPr/>
        </p:nvSpPr>
        <p:spPr bwMode="auto">
          <a:xfrm>
            <a:off x="2672022" y="175741"/>
            <a:ext cx="624052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r>
              <a:rPr lang="en-US" altLang="en-US" sz="4000" dirty="0">
                <a:latin typeface="+mj-lt"/>
                <a:ea typeface="+mj-ea"/>
                <a:cs typeface="+mj-cs"/>
              </a:rPr>
              <a:t>USE OF HYDROGEN AS FUEL</a:t>
            </a:r>
            <a:endParaRPr lang="es-ES" altLang="en-US" sz="4000" dirty="0">
              <a:latin typeface="+mj-lt"/>
              <a:ea typeface="+mj-ea"/>
              <a:cs typeface="+mj-cs"/>
            </a:endParaRPr>
          </a:p>
        </p:txBody>
      </p:sp>
      <p:sp>
        <p:nvSpPr>
          <p:cNvPr id="326665" name="Text Box 9"/>
          <p:cNvSpPr txBox="1">
            <a:spLocks noChangeArrowheads="1"/>
          </p:cNvSpPr>
          <p:nvPr/>
        </p:nvSpPr>
        <p:spPr bwMode="auto">
          <a:xfrm>
            <a:off x="334434" y="2800504"/>
            <a:ext cx="8701617" cy="1200329"/>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algn="just" eaLnBrk="1" hangingPunct="1"/>
            <a:r>
              <a:rPr lang="en-GB" altLang="en-US" dirty="0" smtClean="0">
                <a:solidFill>
                  <a:srgbClr val="0070C0"/>
                </a:solidFill>
                <a:latin typeface="Calibri" pitchFamily="34" charset="0"/>
              </a:rPr>
              <a:t>Fuel Cell - FC: </a:t>
            </a:r>
            <a:r>
              <a:rPr lang="en-GB" altLang="en-US" dirty="0" smtClean="0">
                <a:solidFill>
                  <a:schemeClr val="tx1"/>
                </a:solidFill>
                <a:latin typeface="Calibri" pitchFamily="34" charset="0"/>
              </a:rPr>
              <a:t>it is based on an oxidation-reduction reaction, </a:t>
            </a:r>
            <a:r>
              <a:rPr lang="en-GB" altLang="en-US" dirty="0" smtClean="0">
                <a:solidFill>
                  <a:srgbClr val="FF0000"/>
                </a:solidFill>
                <a:latin typeface="Calibri" pitchFamily="34" charset="0"/>
              </a:rPr>
              <a:t>inverse to that produced in the electrolyser. </a:t>
            </a:r>
            <a:r>
              <a:rPr lang="en-GB" altLang="en-US" dirty="0" smtClean="0">
                <a:solidFill>
                  <a:schemeClr val="tx1"/>
                </a:solidFill>
                <a:latin typeface="Calibri" pitchFamily="34" charset="0"/>
              </a:rPr>
              <a:t>It combines hydrogen with oxygen from the air to </a:t>
            </a:r>
            <a:r>
              <a:rPr lang="en-GB" altLang="en-US" dirty="0" smtClean="0">
                <a:solidFill>
                  <a:srgbClr val="FF0000"/>
                </a:solidFill>
                <a:latin typeface="Calibri" pitchFamily="34" charset="0"/>
              </a:rPr>
              <a:t>produce electricity, heat and water</a:t>
            </a:r>
            <a:r>
              <a:rPr lang="en-GB" altLang="en-US" dirty="0" smtClean="0">
                <a:solidFill>
                  <a:schemeClr val="tx1"/>
                </a:solidFill>
                <a:latin typeface="Calibri" pitchFamily="34" charset="0"/>
              </a:rPr>
              <a:t>. The electrical production is carried out with a high </a:t>
            </a:r>
            <a:r>
              <a:rPr lang="en-GB" altLang="en-US" dirty="0" smtClean="0">
                <a:solidFill>
                  <a:srgbClr val="FF0000"/>
                </a:solidFill>
                <a:latin typeface="Calibri" pitchFamily="34" charset="0"/>
              </a:rPr>
              <a:t>efficiency of around 50%.                                                   </a:t>
            </a:r>
            <a:endParaRPr lang="en-GB" altLang="en-US" dirty="0">
              <a:solidFill>
                <a:srgbClr val="FF0000"/>
              </a:solidFill>
              <a:latin typeface="Calibri" pitchFamily="34" charset="0"/>
            </a:endParaRPr>
          </a:p>
        </p:txBody>
      </p:sp>
      <p:pic>
        <p:nvPicPr>
          <p:cNvPr id="9222" name="Picture 15" descr="pilacomb"/>
          <p:cNvPicPr>
            <a:picLocks noChangeAspect="1" noChangeArrowheads="1"/>
          </p:cNvPicPr>
          <p:nvPr/>
        </p:nvPicPr>
        <p:blipFill>
          <a:blip r:embed="rId6">
            <a:clrChange>
              <a:clrFrom>
                <a:srgbClr val="FFFBFF"/>
              </a:clrFrom>
              <a:clrTo>
                <a:srgbClr val="FFFBFF">
                  <a:alpha val="0"/>
                </a:srgbClr>
              </a:clrTo>
            </a:clrChange>
            <a:extLst>
              <a:ext uri="{28A0092B-C50C-407E-A947-70E740481C1C}">
                <a14:useLocalDpi xmlns:a14="http://schemas.microsoft.com/office/drawing/2010/main" val="0"/>
              </a:ext>
            </a:extLst>
          </a:blip>
          <a:srcRect/>
          <a:stretch>
            <a:fillRect/>
          </a:stretch>
        </p:blipFill>
        <p:spPr bwMode="auto">
          <a:xfrm>
            <a:off x="9072034" y="2636838"/>
            <a:ext cx="3147484"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0" desc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82151" y="4899023"/>
            <a:ext cx="237913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1 Rectángulo"/>
          <p:cNvSpPr>
            <a:spLocks noChangeArrowheads="1"/>
          </p:cNvSpPr>
          <p:nvPr/>
        </p:nvSpPr>
        <p:spPr bwMode="auto">
          <a:xfrm>
            <a:off x="264585" y="4971906"/>
            <a:ext cx="92053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algn="just" eaLnBrk="1" hangingPunct="1"/>
            <a:r>
              <a:rPr lang="en-GB" altLang="en-US" dirty="0" smtClean="0">
                <a:solidFill>
                  <a:srgbClr val="0070C0"/>
                </a:solidFill>
                <a:latin typeface="Calibri" pitchFamily="34" charset="0"/>
              </a:rPr>
              <a:t>INTERNAL COMBUSTION ENGINE (MCI): </a:t>
            </a:r>
            <a:r>
              <a:rPr lang="en-GB" altLang="en-US" dirty="0" smtClean="0">
                <a:solidFill>
                  <a:schemeClr val="tx1"/>
                </a:solidFill>
                <a:latin typeface="Calibri" pitchFamily="34" charset="0"/>
              </a:rPr>
              <a:t>These are natural gas engines adapted to burn H</a:t>
            </a:r>
            <a:r>
              <a:rPr lang="en-GB" altLang="en-US" baseline="-25000" dirty="0" smtClean="0">
                <a:solidFill>
                  <a:schemeClr val="tx1"/>
                </a:solidFill>
                <a:latin typeface="Calibri" pitchFamily="34" charset="0"/>
              </a:rPr>
              <a:t>2</a:t>
            </a:r>
            <a:r>
              <a:rPr lang="en-GB" altLang="en-US" dirty="0" smtClean="0">
                <a:solidFill>
                  <a:schemeClr val="tx1"/>
                </a:solidFill>
                <a:latin typeface="Calibri" pitchFamily="34" charset="0"/>
              </a:rPr>
              <a:t>. It produces work (then converted to electricity in an electric generator), with an </a:t>
            </a:r>
            <a:r>
              <a:rPr lang="en-GB" altLang="en-US" dirty="0" smtClean="0">
                <a:solidFill>
                  <a:srgbClr val="FF0000"/>
                </a:solidFill>
                <a:latin typeface="Calibri" pitchFamily="34" charset="0"/>
              </a:rPr>
              <a:t>efficiency of approximately 30%</a:t>
            </a:r>
            <a:r>
              <a:rPr lang="en-GB" altLang="en-US" dirty="0" smtClean="0">
                <a:solidFill>
                  <a:schemeClr val="tx1"/>
                </a:solidFill>
                <a:latin typeface="Calibri" pitchFamily="34" charset="0"/>
              </a:rPr>
              <a:t>. The emissions would be water, and depending on the operating temperature, also NOx.</a:t>
            </a:r>
            <a:endParaRPr lang="en-GB" altLang="en-US" dirty="0">
              <a:solidFill>
                <a:schemeClr val="tx1"/>
              </a:solidFill>
              <a:latin typeface="Calibri" pitchFamily="34" charset="0"/>
            </a:endParaRPr>
          </a:p>
        </p:txBody>
      </p:sp>
      <p:sp>
        <p:nvSpPr>
          <p:cNvPr id="14" name="Text Box 9"/>
          <p:cNvSpPr txBox="1">
            <a:spLocks noChangeArrowheads="1"/>
          </p:cNvSpPr>
          <p:nvPr/>
        </p:nvSpPr>
        <p:spPr bwMode="auto">
          <a:xfrm>
            <a:off x="364067" y="908051"/>
            <a:ext cx="9218084" cy="92333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algn="just" eaLnBrk="1" hangingPunct="1"/>
            <a:r>
              <a:rPr lang="en-GB" altLang="en-US" dirty="0" smtClean="0">
                <a:solidFill>
                  <a:srgbClr val="0070C0"/>
                </a:solidFill>
                <a:latin typeface="Calibri" pitchFamily="34" charset="0"/>
              </a:rPr>
              <a:t>ELECTROLYZER: </a:t>
            </a:r>
            <a:r>
              <a:rPr lang="en-GB" altLang="en-US" dirty="0" smtClean="0">
                <a:solidFill>
                  <a:schemeClr val="tx1"/>
                </a:solidFill>
                <a:latin typeface="Calibri" pitchFamily="34" charset="0"/>
              </a:rPr>
              <a:t>electrolysis is the process that achieves </a:t>
            </a:r>
            <a:r>
              <a:rPr lang="en-GB" altLang="en-US" dirty="0" smtClean="0">
                <a:solidFill>
                  <a:srgbClr val="FF0000"/>
                </a:solidFill>
                <a:latin typeface="Calibri" pitchFamily="34" charset="0"/>
              </a:rPr>
              <a:t>electrochemical decomposition of water </a:t>
            </a:r>
            <a:r>
              <a:rPr lang="en-GB" altLang="en-US" dirty="0" smtClean="0">
                <a:solidFill>
                  <a:schemeClr val="tx1"/>
                </a:solidFill>
                <a:latin typeface="Calibri" pitchFamily="34" charset="0"/>
              </a:rPr>
              <a:t>in hydrogen (H</a:t>
            </a:r>
            <a:r>
              <a:rPr lang="en-GB" altLang="en-US" baseline="-25000" dirty="0" smtClean="0">
                <a:solidFill>
                  <a:schemeClr val="tx1"/>
                </a:solidFill>
                <a:latin typeface="Calibri" pitchFamily="34" charset="0"/>
              </a:rPr>
              <a:t>2</a:t>
            </a:r>
            <a:r>
              <a:rPr lang="en-GB" altLang="en-US" dirty="0" smtClean="0">
                <a:solidFill>
                  <a:schemeClr val="tx1"/>
                </a:solidFill>
                <a:latin typeface="Calibri" pitchFamily="34" charset="0"/>
              </a:rPr>
              <a:t>) and oxygen (O</a:t>
            </a:r>
            <a:r>
              <a:rPr lang="en-GB" altLang="en-US" baseline="-25000" dirty="0" smtClean="0">
                <a:solidFill>
                  <a:schemeClr val="tx1"/>
                </a:solidFill>
                <a:latin typeface="Calibri" pitchFamily="34" charset="0"/>
              </a:rPr>
              <a:t>2</a:t>
            </a:r>
            <a:r>
              <a:rPr lang="en-GB" altLang="en-US" dirty="0" smtClean="0">
                <a:solidFill>
                  <a:schemeClr val="tx1"/>
                </a:solidFill>
                <a:latin typeface="Calibri" pitchFamily="34" charset="0"/>
              </a:rPr>
              <a:t>), by passing an electric current between two electrodes submerged in water</a:t>
            </a:r>
            <a:endParaRPr lang="en-GB" altLang="en-US" dirty="0">
              <a:solidFill>
                <a:schemeClr val="tx1"/>
              </a:solidFill>
              <a:latin typeface="Calibri" pitchFamily="34" charset="0"/>
            </a:endParaRPr>
          </a:p>
        </p:txBody>
      </p:sp>
      <p:sp>
        <p:nvSpPr>
          <p:cNvPr id="9226" name="2 Rectángulo"/>
          <p:cNvSpPr>
            <a:spLocks noChangeArrowheads="1"/>
          </p:cNvSpPr>
          <p:nvPr/>
        </p:nvSpPr>
        <p:spPr bwMode="auto">
          <a:xfrm>
            <a:off x="2862779" y="1989138"/>
            <a:ext cx="31983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algn="just" eaLnBrk="1" hangingPunct="1"/>
            <a:r>
              <a:rPr lang="en-GB" altLang="en-US" sz="2000" dirty="0" smtClean="0">
                <a:solidFill>
                  <a:srgbClr val="0070C0"/>
                </a:solidFill>
                <a:latin typeface="Calibri" pitchFamily="34" charset="0"/>
              </a:rPr>
              <a:t>H</a:t>
            </a:r>
            <a:r>
              <a:rPr lang="en-GB" altLang="en-US" sz="2000" baseline="-25000" dirty="0" smtClean="0">
                <a:solidFill>
                  <a:srgbClr val="0070C0"/>
                </a:solidFill>
                <a:latin typeface="Calibri" pitchFamily="34" charset="0"/>
              </a:rPr>
              <a:t>2</a:t>
            </a:r>
            <a:r>
              <a:rPr lang="en-GB" altLang="en-US" sz="2000" dirty="0" smtClean="0">
                <a:solidFill>
                  <a:srgbClr val="0070C0"/>
                </a:solidFill>
                <a:latin typeface="Calibri" pitchFamily="34" charset="0"/>
              </a:rPr>
              <a:t>O + Electricity  →  O</a:t>
            </a:r>
            <a:r>
              <a:rPr lang="en-GB" altLang="en-US" sz="2000" baseline="-25000" dirty="0" smtClean="0">
                <a:solidFill>
                  <a:srgbClr val="0070C0"/>
                </a:solidFill>
                <a:latin typeface="Calibri" pitchFamily="34" charset="0"/>
              </a:rPr>
              <a:t>2</a:t>
            </a:r>
            <a:r>
              <a:rPr lang="en-GB" altLang="en-US" sz="2000" dirty="0" smtClean="0">
                <a:solidFill>
                  <a:srgbClr val="0070C0"/>
                </a:solidFill>
                <a:latin typeface="Calibri" pitchFamily="34" charset="0"/>
              </a:rPr>
              <a:t> + H</a:t>
            </a:r>
            <a:r>
              <a:rPr lang="en-GB" altLang="en-US" sz="2000" baseline="-25000" dirty="0" smtClean="0">
                <a:solidFill>
                  <a:srgbClr val="0070C0"/>
                </a:solidFill>
                <a:latin typeface="Calibri" pitchFamily="34" charset="0"/>
              </a:rPr>
              <a:t>2</a:t>
            </a:r>
            <a:endParaRPr lang="en-GB" altLang="en-US" sz="2000" dirty="0">
              <a:solidFill>
                <a:srgbClr val="0070C0"/>
              </a:solidFill>
              <a:latin typeface="Calibri" pitchFamily="34" charset="0"/>
            </a:endParaRPr>
          </a:p>
        </p:txBody>
      </p:sp>
      <p:sp>
        <p:nvSpPr>
          <p:cNvPr id="15" name="Line 35"/>
          <p:cNvSpPr>
            <a:spLocks noChangeShapeType="1"/>
          </p:cNvSpPr>
          <p:nvPr/>
        </p:nvSpPr>
        <p:spPr bwMode="auto">
          <a:xfrm>
            <a:off x="0" y="771528"/>
            <a:ext cx="12124267" cy="0"/>
          </a:xfrm>
          <a:prstGeom prst="line">
            <a:avLst/>
          </a:prstGeom>
          <a:noFill/>
          <a:ln w="28575">
            <a:solidFill>
              <a:srgbClr val="009EE0"/>
            </a:solidFill>
            <a:round/>
            <a:headEnd/>
            <a:tailEnd/>
          </a:ln>
          <a:extLst>
            <a:ext uri="{909E8E84-426E-40DD-AFC4-6F175D3DCCD1}">
              <a14:hiddenFill xmlns:a14="http://schemas.microsoft.com/office/drawing/2010/main">
                <a:noFill/>
              </a14:hiddenFill>
            </a:ext>
          </a:extLst>
        </p:spPr>
        <p:txBody>
          <a:bodyPr/>
          <a:lstStyle/>
          <a:p>
            <a:endParaRPr lang="en-GB" dirty="0">
              <a:ln w="57150">
                <a:solidFill>
                  <a:schemeClr val="tx1"/>
                </a:solidFill>
              </a:ln>
            </a:endParaRPr>
          </a:p>
        </p:txBody>
      </p:sp>
      <p:sp>
        <p:nvSpPr>
          <p:cNvPr id="2" name="1 Rectángulo"/>
          <p:cNvSpPr/>
          <p:nvPr/>
        </p:nvSpPr>
        <p:spPr>
          <a:xfrm>
            <a:off x="2267508" y="4175990"/>
            <a:ext cx="4708340" cy="400110"/>
          </a:xfrm>
          <a:prstGeom prst="rect">
            <a:avLst/>
          </a:prstGeom>
        </p:spPr>
        <p:txBody>
          <a:bodyPr wrap="none">
            <a:spAutoFit/>
          </a:bodyPr>
          <a:lstStyle/>
          <a:p>
            <a:pPr algn="just"/>
            <a:r>
              <a:rPr lang="en-GB" altLang="en-US" sz="2000" b="1" dirty="0" smtClean="0">
                <a:solidFill>
                  <a:srgbClr val="0070C0"/>
                </a:solidFill>
                <a:latin typeface="Calibri" pitchFamily="34" charset="0"/>
                <a:cs typeface="Arial" panose="020B0604020202020204" pitchFamily="34" charset="0"/>
              </a:rPr>
              <a:t>O</a:t>
            </a:r>
            <a:r>
              <a:rPr lang="en-GB" altLang="en-US" sz="2000" b="1" baseline="-25000" dirty="0" smtClean="0">
                <a:solidFill>
                  <a:srgbClr val="0070C0"/>
                </a:solidFill>
                <a:latin typeface="Calibri" pitchFamily="34" charset="0"/>
                <a:cs typeface="Arial" panose="020B0604020202020204" pitchFamily="34" charset="0"/>
              </a:rPr>
              <a:t>2</a:t>
            </a:r>
            <a:r>
              <a:rPr lang="en-GB" altLang="en-US" sz="2000" b="1" dirty="0" smtClean="0">
                <a:solidFill>
                  <a:srgbClr val="0070C0"/>
                </a:solidFill>
                <a:latin typeface="Calibri" pitchFamily="34" charset="0"/>
                <a:cs typeface="Arial" panose="020B0604020202020204" pitchFamily="34" charset="0"/>
              </a:rPr>
              <a:t> + H</a:t>
            </a:r>
            <a:r>
              <a:rPr lang="en-GB" altLang="en-US" sz="2000" b="1" baseline="-25000" dirty="0" smtClean="0">
                <a:solidFill>
                  <a:srgbClr val="0070C0"/>
                </a:solidFill>
                <a:latin typeface="Calibri" pitchFamily="34" charset="0"/>
                <a:cs typeface="Arial" panose="020B0604020202020204" pitchFamily="34" charset="0"/>
              </a:rPr>
              <a:t>2 </a:t>
            </a:r>
            <a:r>
              <a:rPr lang="en-GB" altLang="en-US" sz="2000" b="1" dirty="0" smtClean="0">
                <a:solidFill>
                  <a:srgbClr val="0070C0"/>
                </a:solidFill>
                <a:latin typeface="Calibri" pitchFamily="34" charset="0"/>
                <a:cs typeface="Arial" panose="020B0604020202020204" pitchFamily="34" charset="0"/>
              </a:rPr>
              <a:t>→</a:t>
            </a:r>
            <a:r>
              <a:rPr lang="en-GB" altLang="en-US" sz="2000" b="1" baseline="-25000" dirty="0" smtClean="0">
                <a:solidFill>
                  <a:srgbClr val="0070C0"/>
                </a:solidFill>
                <a:latin typeface="Calibri" pitchFamily="34" charset="0"/>
                <a:cs typeface="Arial" panose="020B0604020202020204" pitchFamily="34" charset="0"/>
              </a:rPr>
              <a:t> </a:t>
            </a:r>
            <a:r>
              <a:rPr lang="en-GB" altLang="en-US" sz="2000" b="1" dirty="0" smtClean="0">
                <a:solidFill>
                  <a:srgbClr val="0070C0"/>
                </a:solidFill>
                <a:latin typeface="Calibri" pitchFamily="34" charset="0"/>
                <a:cs typeface="Arial" panose="020B0604020202020204" pitchFamily="34" charset="0"/>
              </a:rPr>
              <a:t>H</a:t>
            </a:r>
            <a:r>
              <a:rPr lang="en-GB" altLang="en-US" sz="2000" b="1" baseline="-25000" dirty="0" smtClean="0">
                <a:solidFill>
                  <a:srgbClr val="0070C0"/>
                </a:solidFill>
                <a:latin typeface="Calibri" pitchFamily="34" charset="0"/>
                <a:cs typeface="Arial" panose="020B0604020202020204" pitchFamily="34" charset="0"/>
              </a:rPr>
              <a:t>2</a:t>
            </a:r>
            <a:r>
              <a:rPr lang="en-GB" altLang="en-US" sz="2000" b="1" dirty="0" smtClean="0">
                <a:solidFill>
                  <a:srgbClr val="0070C0"/>
                </a:solidFill>
                <a:latin typeface="Calibri" pitchFamily="34" charset="0"/>
                <a:cs typeface="Arial" panose="020B0604020202020204" pitchFamily="34" charset="0"/>
              </a:rPr>
              <a:t>O + Electricity  </a:t>
            </a:r>
            <a:r>
              <a:rPr lang="en-GB" altLang="en-US" sz="2000" b="1" dirty="0" smtClean="0">
                <a:latin typeface="Calibri" pitchFamily="34" charset="0"/>
                <a:cs typeface="Arial" panose="020B0604020202020204" pitchFamily="34" charset="0"/>
              </a:rPr>
              <a:t>(-188 kJ/</a:t>
            </a:r>
            <a:r>
              <a:rPr lang="en-GB" altLang="en-US" sz="2000" b="1" dirty="0" err="1" smtClean="0">
                <a:latin typeface="Calibri" pitchFamily="34" charset="0"/>
                <a:cs typeface="Arial" panose="020B0604020202020204" pitchFamily="34" charset="0"/>
              </a:rPr>
              <a:t>mol</a:t>
            </a:r>
            <a:r>
              <a:rPr lang="en-GB" altLang="en-US" sz="2000" b="1" dirty="0" smtClean="0">
                <a:latin typeface="Calibri" pitchFamily="34" charset="0"/>
                <a:cs typeface="Arial" panose="020B0604020202020204" pitchFamily="34" charset="0"/>
              </a:rPr>
              <a:t>) </a:t>
            </a:r>
            <a:endParaRPr lang="en-GB" altLang="en-US" sz="2000" b="1" dirty="0">
              <a:latin typeface="Calibri" pitchFamily="34" charset="0"/>
              <a:cs typeface="Arial" panose="020B0604020202020204" pitchFamily="34" charset="0"/>
            </a:endParaRPr>
          </a:p>
        </p:txBody>
      </p:sp>
      <p:pic>
        <p:nvPicPr>
          <p:cNvPr id="17" name="Picture 7" descr="ITC_GOBIERNOENGRIS"/>
          <p:cNvPicPr>
            <a:picLocks noChangeAspect="1" noChangeArrowheads="1"/>
          </p:cNvPicPr>
          <p:nvPr/>
        </p:nvPicPr>
        <p:blipFill>
          <a:blip r:embed="rId8" cstate="print"/>
          <a:srcRect/>
          <a:stretch>
            <a:fillRect/>
          </a:stretch>
        </p:blipFill>
        <p:spPr bwMode="auto">
          <a:xfrm>
            <a:off x="9675385" y="6176696"/>
            <a:ext cx="2359053" cy="567592"/>
          </a:xfrm>
          <a:prstGeom prst="rect">
            <a:avLst/>
          </a:prstGeom>
          <a:noFill/>
          <a:ln w="9525">
            <a:noFill/>
            <a:miter lim="800000"/>
            <a:headEnd/>
            <a:tailEnd/>
          </a:ln>
        </p:spPr>
      </p:pic>
      <p:sp>
        <p:nvSpPr>
          <p:cNvPr id="18" name="Footer Placeholder 3"/>
          <p:cNvSpPr>
            <a:spLocks noGrp="1"/>
          </p:cNvSpPr>
          <p:nvPr>
            <p:ph type="ftr" sz="quarter" idx="4294967295"/>
          </p:nvPr>
        </p:nvSpPr>
        <p:spPr>
          <a:xfrm>
            <a:off x="3199278" y="6450012"/>
            <a:ext cx="2844800" cy="365125"/>
          </a:xfrm>
          <a:prstGeom prst="rect">
            <a:avLst/>
          </a:prstGeom>
        </p:spPr>
        <p:txBody>
          <a:bodyPr/>
          <a:lstStyle/>
          <a:p>
            <a:r>
              <a:rPr lang="en-US" sz="1400" dirty="0" smtClean="0"/>
              <a:t>Energy Storage- Hydrogen</a:t>
            </a:r>
            <a:endParaRPr lang="el-GR" sz="1400" dirty="0"/>
          </a:p>
        </p:txBody>
      </p:sp>
    </p:spTree>
    <p:extLst>
      <p:ext uri="{BB962C8B-B14F-4D97-AF65-F5344CB8AC3E}">
        <p14:creationId xmlns:p14="http://schemas.microsoft.com/office/powerpoint/2010/main" val="3765280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326664"/>
                                        </p:tgtEl>
                                        <p:attrNameLst>
                                          <p:attrName>style.visibility</p:attrName>
                                        </p:attrNameLst>
                                      </p:cBhvr>
                                      <p:to>
                                        <p:strVal val="visible"/>
                                      </p:to>
                                    </p:set>
                                    <p:anim calcmode="lin" valueType="num">
                                      <p:cBhvr>
                                        <p:cTn id="7" dur="500" fill="hold"/>
                                        <p:tgtEl>
                                          <p:spTgt spid="326664"/>
                                        </p:tgtEl>
                                        <p:attrNameLst>
                                          <p:attrName>ppt_w</p:attrName>
                                        </p:attrNameLst>
                                      </p:cBhvr>
                                      <p:tavLst>
                                        <p:tav tm="0">
                                          <p:val>
                                            <p:strVal val="2/3*#ppt_w"/>
                                          </p:val>
                                        </p:tav>
                                        <p:tav tm="100000">
                                          <p:val>
                                            <p:strVal val="#ppt_w"/>
                                          </p:val>
                                        </p:tav>
                                      </p:tavLst>
                                    </p:anim>
                                    <p:anim calcmode="lin" valueType="num">
                                      <p:cBhvr>
                                        <p:cTn id="8" dur="500" fill="hold"/>
                                        <p:tgtEl>
                                          <p:spTgt spid="326664"/>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326665"/>
                                        </p:tgtEl>
                                        <p:attrNameLst>
                                          <p:attrName>style.visibility</p:attrName>
                                        </p:attrNameLst>
                                      </p:cBhvr>
                                      <p:to>
                                        <p:strVal val="visible"/>
                                      </p:to>
                                    </p:set>
                                    <p:animEffect transition="in" filter="box(in)">
                                      <p:cBhvr>
                                        <p:cTn id="13" dur="500"/>
                                        <p:tgtEl>
                                          <p:spTgt spid="32666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ox(in)">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4" grpId="0" autoUpdateAnimBg="0"/>
      <p:bldP spid="326665"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a:bodyPr>
          <a:lstStyle/>
          <a:p>
            <a:r>
              <a:rPr lang="en-GB" b="1" dirty="0">
                <a:ea typeface="+mn-ea"/>
                <a:cs typeface="Arial" pitchFamily="34" charset="0"/>
              </a:rPr>
              <a:t>Conclusions-</a:t>
            </a:r>
            <a:r>
              <a:rPr lang="en-GB" b="1" dirty="0" err="1">
                <a:ea typeface="+mn-ea"/>
                <a:cs typeface="Arial" pitchFamily="34" charset="0"/>
              </a:rPr>
              <a:t>Corvo</a:t>
            </a:r>
            <a:r>
              <a:rPr lang="en-GB" b="1" dirty="0">
                <a:ea typeface="+mn-ea"/>
                <a:cs typeface="Arial" pitchFamily="34" charset="0"/>
              </a:rPr>
              <a:t> (2)</a:t>
            </a:r>
          </a:p>
        </p:txBody>
      </p:sp>
      <p:sp>
        <p:nvSpPr>
          <p:cNvPr id="48131" name="Rectangle 3"/>
          <p:cNvSpPr>
            <a:spLocks noGrp="1" noChangeArrowheads="1"/>
          </p:cNvSpPr>
          <p:nvPr>
            <p:ph type="body" idx="1"/>
          </p:nvPr>
        </p:nvSpPr>
        <p:spPr/>
        <p:txBody>
          <a:bodyPr/>
          <a:lstStyle/>
          <a:p>
            <a:pPr>
              <a:lnSpc>
                <a:spcPct val="90000"/>
              </a:lnSpc>
            </a:pPr>
            <a:r>
              <a:rPr lang="en-GB" dirty="0"/>
              <a:t>From the investor’s perspective the proposed wind &amp; hydrogen storage power system is a profitable investment </a:t>
            </a:r>
          </a:p>
          <a:p>
            <a:pPr>
              <a:lnSpc>
                <a:spcPct val="90000"/>
              </a:lnSpc>
            </a:pPr>
            <a:r>
              <a:rPr lang="en-GB" dirty="0"/>
              <a:t>From the society’s perspective the proposed wind &amp; hydrogen storage power system is a profitable investment </a:t>
            </a:r>
          </a:p>
          <a:p>
            <a:pPr>
              <a:lnSpc>
                <a:spcPct val="90000"/>
              </a:lnSpc>
            </a:pPr>
            <a:r>
              <a:rPr lang="en-GB" dirty="0"/>
              <a:t>There is a convergence between financial and social profitability indicating alignment of private and social interest  </a:t>
            </a:r>
          </a:p>
        </p:txBody>
      </p:sp>
      <p:sp>
        <p:nvSpPr>
          <p:cNvPr id="48132" name="Rectangle 4"/>
          <p:cNvSpPr>
            <a:spLocks noChangeArrowheads="1"/>
          </p:cNvSpPr>
          <p:nvPr/>
        </p:nvSpPr>
        <p:spPr bwMode="auto">
          <a:xfrm>
            <a:off x="4999567" y="6400801"/>
            <a:ext cx="153920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000" b="1" dirty="0" smtClean="0">
                <a:solidFill>
                  <a:srgbClr val="333399"/>
                </a:solidFill>
              </a:rPr>
              <a:t>Energy Storage-Hydrogen</a:t>
            </a:r>
            <a:endParaRPr lang="en-GB" sz="1000" b="1" dirty="0">
              <a:solidFill>
                <a:srgbClr val="333399"/>
              </a:solidFill>
            </a:endParaRPr>
          </a:p>
        </p:txBody>
      </p:sp>
    </p:spTree>
    <p:extLst>
      <p:ext uri="{BB962C8B-B14F-4D97-AF65-F5344CB8AC3E}">
        <p14:creationId xmlns:p14="http://schemas.microsoft.com/office/powerpoint/2010/main" val="9974672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4294967295"/>
          </p:nvPr>
        </p:nvSpPr>
        <p:spPr>
          <a:xfrm>
            <a:off x="9220200" y="6473825"/>
            <a:ext cx="2844800" cy="476250"/>
          </a:xfrm>
          <a:prstGeom prst="rect">
            <a:avLst/>
          </a:prstGeom>
        </p:spPr>
        <p:txBody>
          <a:bodyPr/>
          <a:lstStyle/>
          <a:p>
            <a:fld id="{48C3314B-C200-40E7-B2EB-94D5971A7779}" type="slidenum">
              <a:rPr lang="en-GB"/>
              <a:pPr/>
              <a:t>51</a:t>
            </a:fld>
            <a:endParaRPr lang="en-GB"/>
          </a:p>
        </p:txBody>
      </p:sp>
      <p:sp>
        <p:nvSpPr>
          <p:cNvPr id="148482" name="Rectangle 2"/>
          <p:cNvSpPr>
            <a:spLocks noGrp="1" noChangeArrowheads="1"/>
          </p:cNvSpPr>
          <p:nvPr>
            <p:ph type="title"/>
          </p:nvPr>
        </p:nvSpPr>
        <p:spPr>
          <a:xfrm>
            <a:off x="1947333" y="46355"/>
            <a:ext cx="10363200" cy="701731"/>
          </a:xfrm>
          <a:noFill/>
          <a:ln/>
        </p:spPr>
        <p:txBody>
          <a:bodyPr>
            <a:spAutoFit/>
          </a:bodyPr>
          <a:lstStyle/>
          <a:p>
            <a:r>
              <a:rPr lang="en-US" b="1" dirty="0">
                <a:effectLst>
                  <a:outerShdw blurRad="38100" dist="38100" dir="2700000" algn="tl">
                    <a:srgbClr val="C0C0C0"/>
                  </a:outerShdw>
                </a:effectLst>
              </a:rPr>
              <a:t>Milos -Overview</a:t>
            </a:r>
            <a:endParaRPr lang="el-GR" b="1" dirty="0">
              <a:effectLst>
                <a:outerShdw blurRad="38100" dist="38100" dir="2700000" algn="tl">
                  <a:srgbClr val="C0C0C0"/>
                </a:outerShdw>
              </a:effectLst>
            </a:endParaRPr>
          </a:p>
        </p:txBody>
      </p:sp>
      <p:sp>
        <p:nvSpPr>
          <p:cNvPr id="148483" name="Rectangle 3"/>
          <p:cNvSpPr>
            <a:spLocks noGrp="1" noChangeArrowheads="1"/>
          </p:cNvSpPr>
          <p:nvPr>
            <p:ph type="body" sz="half" idx="1"/>
          </p:nvPr>
        </p:nvSpPr>
        <p:spPr>
          <a:xfrm>
            <a:off x="393701" y="1060450"/>
            <a:ext cx="6555739" cy="4060190"/>
          </a:xfrm>
        </p:spPr>
        <p:txBody>
          <a:bodyPr>
            <a:normAutofit fontScale="92500"/>
          </a:bodyPr>
          <a:lstStyle/>
          <a:p>
            <a:pPr>
              <a:lnSpc>
                <a:spcPct val="90000"/>
              </a:lnSpc>
            </a:pPr>
            <a:r>
              <a:rPr lang="en-US" sz="2600" dirty="0"/>
              <a:t>5000 population-5 times higher during summer</a:t>
            </a:r>
          </a:p>
          <a:p>
            <a:pPr>
              <a:lnSpc>
                <a:spcPct val="90000"/>
              </a:lnSpc>
            </a:pPr>
            <a:r>
              <a:rPr lang="el-GR" sz="2600" dirty="0"/>
              <a:t>8 </a:t>
            </a:r>
            <a:r>
              <a:rPr lang="en-US" sz="2600" dirty="0"/>
              <a:t>Thermal Units</a:t>
            </a:r>
          </a:p>
          <a:p>
            <a:pPr lvl="1">
              <a:lnSpc>
                <a:spcPct val="90000"/>
              </a:lnSpc>
            </a:pPr>
            <a:r>
              <a:rPr lang="en-US" sz="1900" dirty="0"/>
              <a:t>2 </a:t>
            </a:r>
            <a:r>
              <a:rPr lang="en-US" sz="1900" dirty="0" err="1"/>
              <a:t>Sulzer</a:t>
            </a:r>
            <a:r>
              <a:rPr lang="en-US" sz="1900" dirty="0"/>
              <a:t>  (1,75 MW Oil-fired)</a:t>
            </a:r>
          </a:p>
          <a:p>
            <a:pPr lvl="1">
              <a:lnSpc>
                <a:spcPct val="90000"/>
              </a:lnSpc>
            </a:pPr>
            <a:r>
              <a:rPr lang="en-US" sz="1900" dirty="0"/>
              <a:t>3 MAN (0,7 MW Oil-fired)</a:t>
            </a:r>
          </a:p>
          <a:p>
            <a:pPr lvl="1">
              <a:lnSpc>
                <a:spcPct val="90000"/>
              </a:lnSpc>
            </a:pPr>
            <a:r>
              <a:rPr lang="en-US" sz="1900" dirty="0"/>
              <a:t>1 CKD (2 MW, Diesel)</a:t>
            </a:r>
          </a:p>
          <a:p>
            <a:pPr lvl="1">
              <a:lnSpc>
                <a:spcPct val="90000"/>
              </a:lnSpc>
            </a:pPr>
            <a:r>
              <a:rPr lang="en-US" sz="1900" dirty="0"/>
              <a:t>1 CKD (1,9 MW, Diesel)</a:t>
            </a:r>
          </a:p>
          <a:p>
            <a:pPr lvl="1">
              <a:lnSpc>
                <a:spcPct val="90000"/>
              </a:lnSpc>
            </a:pPr>
            <a:r>
              <a:rPr lang="en-US" sz="1900" dirty="0"/>
              <a:t>1 FINCANTIERI (1,75 MW, Diesel)</a:t>
            </a:r>
          </a:p>
          <a:p>
            <a:pPr>
              <a:lnSpc>
                <a:spcPct val="90000"/>
              </a:lnSpc>
              <a:buFontTx/>
              <a:buNone/>
            </a:pPr>
            <a:r>
              <a:rPr lang="en-US" sz="2200" dirty="0"/>
              <a:t>Renting units for summer periods</a:t>
            </a:r>
            <a:endParaRPr lang="el-GR" sz="2200" dirty="0"/>
          </a:p>
          <a:p>
            <a:pPr>
              <a:lnSpc>
                <a:spcPct val="90000"/>
              </a:lnSpc>
            </a:pPr>
            <a:r>
              <a:rPr lang="en-US" sz="2600" dirty="0"/>
              <a:t>3 W</a:t>
            </a:r>
            <a:r>
              <a:rPr lang="el-GR" sz="2600" dirty="0"/>
              <a:t>/</a:t>
            </a:r>
            <a:r>
              <a:rPr lang="en-US" sz="2600" dirty="0"/>
              <a:t>T</a:t>
            </a:r>
            <a:endParaRPr lang="en-US" sz="1100" dirty="0"/>
          </a:p>
          <a:p>
            <a:pPr lvl="1">
              <a:lnSpc>
                <a:spcPct val="90000"/>
              </a:lnSpc>
            </a:pPr>
            <a:r>
              <a:rPr lang="en-US" sz="1900" dirty="0"/>
              <a:t>2 </a:t>
            </a:r>
            <a:r>
              <a:rPr lang="en-US" sz="1900" dirty="0" err="1"/>
              <a:t>Vestas</a:t>
            </a:r>
            <a:r>
              <a:rPr lang="en-US" sz="1900" dirty="0"/>
              <a:t> V – 44 (0,6 MW)</a:t>
            </a:r>
            <a:endParaRPr lang="en-US" sz="1700" dirty="0"/>
          </a:p>
          <a:p>
            <a:pPr lvl="1">
              <a:lnSpc>
                <a:spcPct val="90000"/>
              </a:lnSpc>
            </a:pPr>
            <a:r>
              <a:rPr lang="en-US" sz="1900" dirty="0"/>
              <a:t>1 </a:t>
            </a:r>
            <a:r>
              <a:rPr lang="en-US" sz="1900" dirty="0" err="1"/>
              <a:t>Vestas</a:t>
            </a:r>
            <a:r>
              <a:rPr lang="en-US" sz="1900" dirty="0"/>
              <a:t> V – 52 (0,85 MW)</a:t>
            </a:r>
            <a:endParaRPr lang="el-GR" sz="1900" dirty="0"/>
          </a:p>
          <a:p>
            <a:pPr>
              <a:lnSpc>
                <a:spcPct val="90000"/>
              </a:lnSpc>
              <a:buFontTx/>
              <a:buNone/>
            </a:pPr>
            <a:endParaRPr lang="el-GR" sz="1600" dirty="0">
              <a:latin typeface="Times New Roman" pitchFamily="18" charset="0"/>
            </a:endParaRPr>
          </a:p>
        </p:txBody>
      </p:sp>
      <p:pic>
        <p:nvPicPr>
          <p:cNvPr id="148484" name="Picture 4" descr="Milos map, cyclades, Gree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4833" y="1006475"/>
            <a:ext cx="48006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148485" name="Picture 5" descr="Ο Μύλος Του Καραμήτσου"/>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7451" y="3429001"/>
            <a:ext cx="4415367" cy="2208213"/>
          </a:xfrm>
          <a:prstGeom prst="rect">
            <a:avLst/>
          </a:prstGeom>
          <a:noFill/>
          <a:extLst>
            <a:ext uri="{909E8E84-426E-40DD-AFC4-6F175D3DCCD1}">
              <a14:hiddenFill xmlns:a14="http://schemas.microsoft.com/office/drawing/2010/main">
                <a:solidFill>
                  <a:srgbClr val="FFFFFF"/>
                </a:solidFill>
              </a14:hiddenFill>
            </a:ext>
          </a:extLst>
        </p:spPr>
      </p:pic>
      <p:sp>
        <p:nvSpPr>
          <p:cNvPr id="148486" name="Text Box 6"/>
          <p:cNvSpPr txBox="1">
            <a:spLocks noChangeArrowheads="1"/>
          </p:cNvSpPr>
          <p:nvPr/>
        </p:nvSpPr>
        <p:spPr bwMode="auto">
          <a:xfrm>
            <a:off x="205317" y="5252741"/>
            <a:ext cx="6923616" cy="461665"/>
          </a:xfrm>
          <a:prstGeom prst="rect">
            <a:avLst/>
          </a:prstGeom>
          <a:noFill/>
          <a:ln>
            <a:noFill/>
          </a:ln>
          <a:effectLst/>
          <a:extLst>
            <a:ext uri="{909E8E84-426E-40DD-AFC4-6F175D3DCCD1}">
              <a14:hiddenFill xmlns:a14="http://schemas.microsoft.com/office/drawing/2010/main">
                <a:solidFill>
                  <a:srgbClr val="00FFCC">
                    <a:alpha val="45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spcAft>
                <a:spcPts val="300"/>
              </a:spcAft>
            </a:pPr>
            <a:r>
              <a:rPr lang="en-US" sz="2400" b="1" dirty="0">
                <a:solidFill>
                  <a:srgbClr val="003366"/>
                </a:solidFill>
                <a:effectLst>
                  <a:outerShdw blurRad="38100" dist="38100" dir="2700000" algn="tl">
                    <a:srgbClr val="C0C0C0"/>
                  </a:outerShdw>
                </a:effectLst>
              </a:rPr>
              <a:t>Homer software used for sizing/simulations</a:t>
            </a:r>
            <a:endParaRPr lang="el-GR" sz="2400" b="1" dirty="0">
              <a:solidFill>
                <a:srgbClr val="003366"/>
              </a:solidFill>
              <a:effectLst>
                <a:outerShdw blurRad="38100" dist="38100" dir="2700000" algn="tl">
                  <a:srgbClr val="C0C0C0"/>
                </a:outerShdw>
              </a:effectLst>
            </a:endParaRPr>
          </a:p>
        </p:txBody>
      </p:sp>
      <p:sp>
        <p:nvSpPr>
          <p:cNvPr id="8" name="Rectangle 4"/>
          <p:cNvSpPr>
            <a:spLocks noChangeArrowheads="1"/>
          </p:cNvSpPr>
          <p:nvPr/>
        </p:nvSpPr>
        <p:spPr bwMode="auto">
          <a:xfrm>
            <a:off x="4999567" y="6400801"/>
            <a:ext cx="20683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b="1" dirty="0" smtClean="0">
                <a:solidFill>
                  <a:srgbClr val="333399"/>
                </a:solidFill>
              </a:rPr>
              <a:t>Energy Storage-Hydrogen</a:t>
            </a:r>
            <a:endParaRPr lang="en-GB" sz="1400" b="1" dirty="0">
              <a:solidFill>
                <a:srgbClr val="333399"/>
              </a:solidFill>
            </a:endParaRPr>
          </a:p>
        </p:txBody>
      </p:sp>
    </p:spTree>
    <p:extLst>
      <p:ext uri="{BB962C8B-B14F-4D97-AF65-F5344CB8AC3E}">
        <p14:creationId xmlns:p14="http://schemas.microsoft.com/office/powerpoint/2010/main" val="1467328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9220200" y="6473825"/>
            <a:ext cx="2844800" cy="476250"/>
          </a:xfrm>
          <a:prstGeom prst="rect">
            <a:avLst/>
          </a:prstGeom>
        </p:spPr>
        <p:txBody>
          <a:bodyPr/>
          <a:lstStyle/>
          <a:p>
            <a:fld id="{6112B61B-ED21-4827-AE09-5920A808976E}" type="slidenum">
              <a:rPr lang="en-GB"/>
              <a:pPr/>
              <a:t>52</a:t>
            </a:fld>
            <a:endParaRPr lang="en-GB"/>
          </a:p>
        </p:txBody>
      </p:sp>
      <p:sp>
        <p:nvSpPr>
          <p:cNvPr id="149506" name="Rectangle 2"/>
          <p:cNvSpPr>
            <a:spLocks noGrp="1" noChangeArrowheads="1"/>
          </p:cNvSpPr>
          <p:nvPr>
            <p:ph type="title"/>
          </p:nvPr>
        </p:nvSpPr>
        <p:spPr>
          <a:xfrm>
            <a:off x="914400" y="272229"/>
            <a:ext cx="10363200" cy="701731"/>
          </a:xfrm>
          <a:noFill/>
          <a:ln/>
        </p:spPr>
        <p:txBody>
          <a:bodyPr>
            <a:spAutoFit/>
          </a:bodyPr>
          <a:lstStyle/>
          <a:p>
            <a:r>
              <a:rPr lang="en-US" b="1" dirty="0">
                <a:effectLst>
                  <a:outerShdw blurRad="38100" dist="38100" dir="2700000" algn="tl">
                    <a:srgbClr val="C0C0C0"/>
                  </a:outerShdw>
                </a:effectLst>
              </a:rPr>
              <a:t>Milos &amp; Hydrogen-Basic Inputs</a:t>
            </a:r>
            <a:endParaRPr lang="el-GR" b="1" dirty="0">
              <a:effectLst>
                <a:outerShdw blurRad="38100" dist="38100" dir="2700000" algn="tl">
                  <a:srgbClr val="C0C0C0"/>
                </a:outerShdw>
              </a:effectLst>
            </a:endParaRPr>
          </a:p>
        </p:txBody>
      </p:sp>
      <p:sp>
        <p:nvSpPr>
          <p:cNvPr id="149507" name="Rectangle 3"/>
          <p:cNvSpPr>
            <a:spLocks noGrp="1" noChangeArrowheads="1"/>
          </p:cNvSpPr>
          <p:nvPr>
            <p:ph type="body" idx="1"/>
          </p:nvPr>
        </p:nvSpPr>
        <p:spPr>
          <a:xfrm>
            <a:off x="313267" y="1458914"/>
            <a:ext cx="11565467" cy="4539191"/>
          </a:xfrm>
        </p:spPr>
        <p:txBody>
          <a:bodyPr>
            <a:spAutoFit/>
          </a:bodyPr>
          <a:lstStyle/>
          <a:p>
            <a:r>
              <a:rPr lang="en-US"/>
              <a:t>Heavy Oil Price: 0,34 €/L</a:t>
            </a:r>
          </a:p>
          <a:p>
            <a:r>
              <a:rPr lang="en-US"/>
              <a:t>Diesel Price: 0,68 €/L</a:t>
            </a:r>
          </a:p>
          <a:p>
            <a:r>
              <a:rPr lang="en-US"/>
              <a:t>Generators Capital Cost: 250 – 300 €/kW</a:t>
            </a:r>
          </a:p>
          <a:p>
            <a:r>
              <a:rPr lang="en-US"/>
              <a:t>Wind Turbines Capital Cost: 1.000 €/kW</a:t>
            </a:r>
          </a:p>
          <a:p>
            <a:r>
              <a:rPr lang="en-US"/>
              <a:t>Electrolyser Capital Cost: 2.000 €/kW</a:t>
            </a:r>
          </a:p>
          <a:p>
            <a:r>
              <a:rPr lang="en-US"/>
              <a:t>PEM Fuel Cell Capital Cost: 3.000 €/kW</a:t>
            </a:r>
          </a:p>
          <a:p>
            <a:r>
              <a:rPr lang="en-US"/>
              <a:t>Hydrogen Tank Capital Cost: 1.000 €/kg</a:t>
            </a:r>
          </a:p>
          <a:p>
            <a:r>
              <a:rPr lang="en-US"/>
              <a:t>Project Lifetime: 20 years</a:t>
            </a:r>
          </a:p>
          <a:p>
            <a:r>
              <a:rPr lang="en-US" sz="2300"/>
              <a:t>Subsidy Scheme (30% for wind turbines and 50% regarding Hydrogen technologies)</a:t>
            </a:r>
            <a:endParaRPr lang="el-GR" sz="2600"/>
          </a:p>
        </p:txBody>
      </p:sp>
      <p:sp>
        <p:nvSpPr>
          <p:cNvPr id="5" name="Rectangle 4"/>
          <p:cNvSpPr>
            <a:spLocks noChangeArrowheads="1"/>
          </p:cNvSpPr>
          <p:nvPr/>
        </p:nvSpPr>
        <p:spPr bwMode="auto">
          <a:xfrm>
            <a:off x="4999567" y="6400801"/>
            <a:ext cx="20683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b="1" dirty="0" smtClean="0">
                <a:solidFill>
                  <a:srgbClr val="333399"/>
                </a:solidFill>
              </a:rPr>
              <a:t>Energy Storage-Hydrogen</a:t>
            </a:r>
            <a:endParaRPr lang="en-GB" sz="1400" b="1" dirty="0">
              <a:solidFill>
                <a:srgbClr val="333399"/>
              </a:solidFill>
            </a:endParaRPr>
          </a:p>
        </p:txBody>
      </p:sp>
    </p:spTree>
    <p:extLst>
      <p:ext uri="{BB962C8B-B14F-4D97-AF65-F5344CB8AC3E}">
        <p14:creationId xmlns:p14="http://schemas.microsoft.com/office/powerpoint/2010/main" val="2244690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4294967295"/>
          </p:nvPr>
        </p:nvSpPr>
        <p:spPr>
          <a:xfrm>
            <a:off x="9220200" y="6473825"/>
            <a:ext cx="2844800" cy="476250"/>
          </a:xfrm>
          <a:prstGeom prst="rect">
            <a:avLst/>
          </a:prstGeom>
        </p:spPr>
        <p:txBody>
          <a:bodyPr/>
          <a:lstStyle/>
          <a:p>
            <a:fld id="{21492A0C-A4B9-439E-B334-01F720A15DEF}" type="slidenum">
              <a:rPr lang="en-GB"/>
              <a:pPr/>
              <a:t>53</a:t>
            </a:fld>
            <a:endParaRPr lang="en-GB"/>
          </a:p>
        </p:txBody>
      </p:sp>
      <p:sp>
        <p:nvSpPr>
          <p:cNvPr id="150530" name="Rectangle 2"/>
          <p:cNvSpPr>
            <a:spLocks noGrp="1" noChangeArrowheads="1"/>
          </p:cNvSpPr>
          <p:nvPr>
            <p:ph type="title"/>
          </p:nvPr>
        </p:nvSpPr>
        <p:spPr>
          <a:xfrm>
            <a:off x="203200" y="406400"/>
            <a:ext cx="11785600" cy="711200"/>
          </a:xfrm>
          <a:noFill/>
          <a:ln/>
        </p:spPr>
        <p:txBody>
          <a:bodyPr/>
          <a:lstStyle/>
          <a:p>
            <a:r>
              <a:rPr lang="en-US" b="1" dirty="0">
                <a:effectLst>
                  <a:outerShdw blurRad="38100" dist="38100" dir="2700000" algn="tl">
                    <a:srgbClr val="C0C0C0"/>
                  </a:outerShdw>
                </a:effectLst>
              </a:rPr>
              <a:t>INTRODUCING 10% H</a:t>
            </a:r>
            <a:r>
              <a:rPr lang="en-US" b="1" baseline="-25000" dirty="0">
                <a:effectLst>
                  <a:outerShdw blurRad="38100" dist="38100" dir="2700000" algn="tl">
                    <a:srgbClr val="C0C0C0"/>
                  </a:outerShdw>
                </a:effectLst>
              </a:rPr>
              <a:t>2</a:t>
            </a:r>
            <a:r>
              <a:rPr lang="en-US" b="1" dirty="0">
                <a:effectLst>
                  <a:outerShdw blurRad="38100" dist="38100" dir="2700000" algn="tl">
                    <a:srgbClr val="C0C0C0"/>
                  </a:outerShdw>
                </a:effectLst>
              </a:rPr>
              <a:t>  (peak) in Milos</a:t>
            </a:r>
            <a:endParaRPr lang="el-GR" b="1" dirty="0">
              <a:effectLst>
                <a:outerShdw blurRad="38100" dist="38100" dir="2700000" algn="tl">
                  <a:srgbClr val="C0C0C0"/>
                </a:outerShdw>
              </a:effectLst>
            </a:endParaRPr>
          </a:p>
        </p:txBody>
      </p:sp>
      <p:sp>
        <p:nvSpPr>
          <p:cNvPr id="150531" name="Rectangle 3"/>
          <p:cNvSpPr>
            <a:spLocks noChangeArrowheads="1"/>
          </p:cNvSpPr>
          <p:nvPr/>
        </p:nvSpPr>
        <p:spPr bwMode="auto">
          <a:xfrm>
            <a:off x="285752" y="1828801"/>
            <a:ext cx="10382249" cy="519113"/>
          </a:xfrm>
          <a:prstGeom prst="rect">
            <a:avLst/>
          </a:prstGeom>
          <a:noFill/>
          <a:ln>
            <a:noFill/>
          </a:ln>
          <a:effectLst/>
          <a:extLst>
            <a:ext uri="{909E8E84-426E-40DD-AFC4-6F175D3DCCD1}">
              <a14:hiddenFill xmlns:a14="http://schemas.microsoft.com/office/drawing/2010/main">
                <a:solidFill>
                  <a:srgbClr val="00FFCC">
                    <a:alpha val="45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spcAft>
                <a:spcPts val="300"/>
              </a:spcAft>
            </a:pPr>
            <a:r>
              <a:rPr lang="en-US" sz="2800">
                <a:solidFill>
                  <a:srgbClr val="003366"/>
                </a:solidFill>
                <a:effectLst>
                  <a:outerShdw blurRad="38100" dist="38100" dir="2700000" algn="tl">
                    <a:srgbClr val="C0C0C0"/>
                  </a:outerShdw>
                </a:effectLst>
              </a:rPr>
              <a:t> </a:t>
            </a:r>
            <a:endParaRPr lang="el-GR" sz="2800">
              <a:solidFill>
                <a:srgbClr val="000066"/>
              </a:solidFill>
              <a:latin typeface="Times New Roman" pitchFamily="18" charset="0"/>
            </a:endParaRPr>
          </a:p>
        </p:txBody>
      </p:sp>
      <p:sp>
        <p:nvSpPr>
          <p:cNvPr id="150532" name="Rectangle 4"/>
          <p:cNvSpPr>
            <a:spLocks noGrp="1" noChangeArrowheads="1"/>
          </p:cNvSpPr>
          <p:nvPr>
            <p:ph type="body" sz="half" idx="1"/>
          </p:nvPr>
        </p:nvSpPr>
        <p:spPr>
          <a:xfrm>
            <a:off x="285751" y="2514600"/>
            <a:ext cx="5774267" cy="3551238"/>
          </a:xfrm>
          <a:noFill/>
          <a:ln/>
          <a:extLst>
            <a:ext uri="{909E8E84-426E-40DD-AFC4-6F175D3DCCD1}">
              <a14:hiddenFill xmlns:a14="http://schemas.microsoft.com/office/drawing/2010/main">
                <a:solidFill>
                  <a:schemeClr val="tx1"/>
                </a:solidFill>
              </a14:hiddenFill>
            </a:ext>
          </a:extLst>
        </p:spPr>
        <p:txBody>
          <a:bodyPr lIns="0" tIns="0" rIns="0" bIns="0"/>
          <a:lstStyle/>
          <a:p>
            <a:pPr>
              <a:lnSpc>
                <a:spcPct val="80000"/>
              </a:lnSpc>
            </a:pPr>
            <a:r>
              <a:rPr lang="en-US" sz="2000">
                <a:solidFill>
                  <a:srgbClr val="000066"/>
                </a:solidFill>
                <a:latin typeface="Times New Roman" pitchFamily="18" charset="0"/>
              </a:rPr>
              <a:t>4+1 Generator Sets</a:t>
            </a:r>
          </a:p>
          <a:p>
            <a:pPr>
              <a:lnSpc>
                <a:spcPct val="80000"/>
              </a:lnSpc>
              <a:buFontTx/>
              <a:buNone/>
            </a:pPr>
            <a:endParaRPr lang="en-US" sz="2000">
              <a:solidFill>
                <a:srgbClr val="000066"/>
              </a:solidFill>
              <a:latin typeface="Times New Roman" pitchFamily="18" charset="0"/>
            </a:endParaRPr>
          </a:p>
          <a:p>
            <a:pPr>
              <a:spcBef>
                <a:spcPct val="0"/>
              </a:spcBef>
              <a:buFontTx/>
              <a:buNone/>
            </a:pPr>
            <a:r>
              <a:rPr lang="en-US" sz="2000">
                <a:solidFill>
                  <a:srgbClr val="FF0066"/>
                </a:solidFill>
                <a:latin typeface="Times New Roman" pitchFamily="18" charset="0"/>
              </a:rPr>
              <a:t>2 Sulzer 7TAF48 Units (1,75 MW each, Heavy Oil)</a:t>
            </a:r>
          </a:p>
          <a:p>
            <a:pPr>
              <a:spcBef>
                <a:spcPct val="0"/>
              </a:spcBef>
              <a:buFontTx/>
              <a:buNone/>
            </a:pPr>
            <a:endParaRPr lang="en-US" sz="2000">
              <a:solidFill>
                <a:srgbClr val="FF0066"/>
              </a:solidFill>
              <a:latin typeface="Times New Roman" pitchFamily="18" charset="0"/>
            </a:endParaRPr>
          </a:p>
          <a:p>
            <a:pPr>
              <a:lnSpc>
                <a:spcPct val="80000"/>
              </a:lnSpc>
              <a:buFontTx/>
              <a:buNone/>
            </a:pPr>
            <a:r>
              <a:rPr lang="en-US" sz="2000">
                <a:solidFill>
                  <a:srgbClr val="FF0066"/>
                </a:solidFill>
                <a:latin typeface="Times New Roman" pitchFamily="18" charset="0"/>
              </a:rPr>
              <a:t>2 MAN G9V30/45 Units (0,7 MW each, Heavy Oil)</a:t>
            </a:r>
          </a:p>
          <a:p>
            <a:pPr>
              <a:lnSpc>
                <a:spcPct val="80000"/>
              </a:lnSpc>
              <a:buFontTx/>
              <a:buNone/>
            </a:pPr>
            <a:endParaRPr lang="en-US" sz="2000">
              <a:solidFill>
                <a:srgbClr val="FF0066"/>
              </a:solidFill>
              <a:latin typeface="Times New Roman" pitchFamily="18" charset="0"/>
            </a:endParaRPr>
          </a:p>
          <a:p>
            <a:pPr>
              <a:lnSpc>
                <a:spcPct val="80000"/>
              </a:lnSpc>
              <a:buFontTx/>
              <a:buNone/>
            </a:pPr>
            <a:r>
              <a:rPr lang="en-US" sz="2000">
                <a:solidFill>
                  <a:srgbClr val="000066"/>
                </a:solidFill>
                <a:latin typeface="Times New Roman" pitchFamily="18" charset="0"/>
              </a:rPr>
              <a:t>1 Rental Unit (1 MW, April - September</a:t>
            </a:r>
            <a:r>
              <a:rPr lang="en-US" sz="1800">
                <a:solidFill>
                  <a:srgbClr val="000066"/>
                </a:solidFill>
                <a:latin typeface="Times New Roman" pitchFamily="18" charset="0"/>
              </a:rPr>
              <a:t>) </a:t>
            </a:r>
          </a:p>
          <a:p>
            <a:pPr>
              <a:lnSpc>
                <a:spcPct val="80000"/>
              </a:lnSpc>
              <a:buFontTx/>
              <a:buNone/>
            </a:pPr>
            <a:endParaRPr lang="el-GR" sz="2000">
              <a:latin typeface="Times New Roman" pitchFamily="18" charset="0"/>
            </a:endParaRPr>
          </a:p>
        </p:txBody>
      </p:sp>
      <p:sp>
        <p:nvSpPr>
          <p:cNvPr id="150533" name="Rectangle 5"/>
          <p:cNvSpPr>
            <a:spLocks noChangeArrowheads="1"/>
          </p:cNvSpPr>
          <p:nvPr/>
        </p:nvSpPr>
        <p:spPr bwMode="auto">
          <a:xfrm>
            <a:off x="6479118" y="2514600"/>
            <a:ext cx="5473700" cy="355123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342900" indent="-342900">
              <a:lnSpc>
                <a:spcPct val="80000"/>
              </a:lnSpc>
              <a:spcBef>
                <a:spcPct val="20000"/>
              </a:spcBef>
              <a:buFont typeface="Wingdings" pitchFamily="2" charset="2"/>
              <a:buChar char="Ø"/>
            </a:pPr>
            <a:r>
              <a:rPr lang="en-US" sz="2000">
                <a:solidFill>
                  <a:srgbClr val="000066"/>
                </a:solidFill>
                <a:latin typeface="Times New Roman" pitchFamily="18" charset="0"/>
              </a:rPr>
              <a:t>30 Wind Turbines</a:t>
            </a:r>
          </a:p>
          <a:p>
            <a:pPr marL="342900" indent="-342900">
              <a:lnSpc>
                <a:spcPct val="80000"/>
              </a:lnSpc>
              <a:spcBef>
                <a:spcPct val="20000"/>
              </a:spcBef>
              <a:buFont typeface="Wingdings" pitchFamily="2" charset="2"/>
              <a:buNone/>
            </a:pPr>
            <a:endParaRPr lang="en-US">
              <a:solidFill>
                <a:srgbClr val="000066"/>
              </a:solidFill>
              <a:latin typeface="Times New Roman" pitchFamily="18" charset="0"/>
            </a:endParaRPr>
          </a:p>
          <a:p>
            <a:pPr marL="342900" indent="-342900">
              <a:lnSpc>
                <a:spcPct val="80000"/>
              </a:lnSpc>
              <a:spcBef>
                <a:spcPct val="20000"/>
              </a:spcBef>
              <a:buFont typeface="Wingdings" pitchFamily="2" charset="2"/>
              <a:buNone/>
            </a:pPr>
            <a:r>
              <a:rPr lang="en-US" sz="2000">
                <a:solidFill>
                  <a:srgbClr val="FF0066"/>
                </a:solidFill>
                <a:latin typeface="Times New Roman" pitchFamily="18" charset="0"/>
              </a:rPr>
              <a:t>2 Vestas V – 44 (0,6 MW each)</a:t>
            </a:r>
          </a:p>
          <a:p>
            <a:pPr marL="342900" indent="-342900">
              <a:lnSpc>
                <a:spcPct val="80000"/>
              </a:lnSpc>
              <a:spcBef>
                <a:spcPct val="20000"/>
              </a:spcBef>
              <a:buFont typeface="Wingdings" pitchFamily="2" charset="2"/>
              <a:buNone/>
            </a:pPr>
            <a:endParaRPr lang="en-US" sz="2000">
              <a:solidFill>
                <a:srgbClr val="FF0066"/>
              </a:solidFill>
              <a:latin typeface="Times New Roman" pitchFamily="18" charset="0"/>
            </a:endParaRPr>
          </a:p>
          <a:p>
            <a:pPr marL="342900" indent="-342900">
              <a:lnSpc>
                <a:spcPct val="80000"/>
              </a:lnSpc>
              <a:spcBef>
                <a:spcPct val="20000"/>
              </a:spcBef>
              <a:buFont typeface="Wingdings" pitchFamily="2" charset="2"/>
              <a:buNone/>
            </a:pPr>
            <a:r>
              <a:rPr lang="en-US">
                <a:solidFill>
                  <a:srgbClr val="000066"/>
                </a:solidFill>
                <a:latin typeface="Times New Roman" pitchFamily="18" charset="0"/>
              </a:rPr>
              <a:t>28 Vestas V – 52 (0,85 MW each)</a:t>
            </a:r>
          </a:p>
          <a:p>
            <a:pPr marL="342900" indent="-342900">
              <a:lnSpc>
                <a:spcPct val="80000"/>
              </a:lnSpc>
              <a:spcBef>
                <a:spcPct val="20000"/>
              </a:spcBef>
              <a:buFont typeface="Wingdings" pitchFamily="2" charset="2"/>
              <a:buNone/>
            </a:pPr>
            <a:endParaRPr lang="en-US">
              <a:solidFill>
                <a:srgbClr val="000066"/>
              </a:solidFill>
              <a:latin typeface="Times New Roman" pitchFamily="18" charset="0"/>
            </a:endParaRPr>
          </a:p>
          <a:p>
            <a:pPr marL="342900" indent="-342900">
              <a:lnSpc>
                <a:spcPct val="80000"/>
              </a:lnSpc>
              <a:spcBef>
                <a:spcPct val="20000"/>
              </a:spcBef>
              <a:buFont typeface="Wingdings" pitchFamily="2" charset="2"/>
              <a:buNone/>
            </a:pPr>
            <a:r>
              <a:rPr lang="en-US">
                <a:solidFill>
                  <a:srgbClr val="000066"/>
                </a:solidFill>
                <a:latin typeface="Times New Roman" pitchFamily="18" charset="0"/>
              </a:rPr>
              <a:t>Electrolyser (2 MW)</a:t>
            </a:r>
          </a:p>
          <a:p>
            <a:pPr marL="342900" indent="-342900">
              <a:lnSpc>
                <a:spcPct val="80000"/>
              </a:lnSpc>
              <a:spcBef>
                <a:spcPct val="20000"/>
              </a:spcBef>
              <a:buFont typeface="Wingdings" pitchFamily="2" charset="2"/>
              <a:buNone/>
            </a:pPr>
            <a:endParaRPr lang="en-US">
              <a:solidFill>
                <a:srgbClr val="000066"/>
              </a:solidFill>
              <a:latin typeface="Times New Roman" pitchFamily="18" charset="0"/>
            </a:endParaRPr>
          </a:p>
          <a:p>
            <a:pPr marL="342900" indent="-342900">
              <a:lnSpc>
                <a:spcPct val="80000"/>
              </a:lnSpc>
              <a:spcBef>
                <a:spcPct val="20000"/>
              </a:spcBef>
              <a:buFont typeface="Wingdings" pitchFamily="2" charset="2"/>
              <a:buNone/>
            </a:pPr>
            <a:r>
              <a:rPr lang="en-US">
                <a:solidFill>
                  <a:srgbClr val="000066"/>
                </a:solidFill>
                <a:latin typeface="Times New Roman" pitchFamily="18" charset="0"/>
              </a:rPr>
              <a:t>PEM Fuel Cell (1 MW)</a:t>
            </a:r>
          </a:p>
          <a:p>
            <a:pPr marL="342900" indent="-342900">
              <a:lnSpc>
                <a:spcPct val="80000"/>
              </a:lnSpc>
              <a:spcBef>
                <a:spcPct val="20000"/>
              </a:spcBef>
              <a:buFont typeface="Wingdings" pitchFamily="2" charset="2"/>
              <a:buNone/>
            </a:pPr>
            <a:endParaRPr lang="en-US">
              <a:solidFill>
                <a:srgbClr val="000066"/>
              </a:solidFill>
              <a:latin typeface="Times New Roman" pitchFamily="18" charset="0"/>
            </a:endParaRPr>
          </a:p>
          <a:p>
            <a:pPr marL="342900" indent="-342900">
              <a:lnSpc>
                <a:spcPct val="80000"/>
              </a:lnSpc>
              <a:spcBef>
                <a:spcPct val="20000"/>
              </a:spcBef>
              <a:buFont typeface="Wingdings" pitchFamily="2" charset="2"/>
              <a:buNone/>
            </a:pPr>
            <a:r>
              <a:rPr lang="en-US">
                <a:solidFill>
                  <a:srgbClr val="000066"/>
                </a:solidFill>
                <a:latin typeface="Times New Roman" pitchFamily="18" charset="0"/>
              </a:rPr>
              <a:t>Hydrogen Tank (3.000 kg)</a:t>
            </a:r>
            <a:endParaRPr lang="el-GR">
              <a:solidFill>
                <a:srgbClr val="000066"/>
              </a:solidFill>
              <a:latin typeface="Times New Roman" pitchFamily="18" charset="0"/>
            </a:endParaRPr>
          </a:p>
        </p:txBody>
      </p:sp>
      <p:sp>
        <p:nvSpPr>
          <p:cNvPr id="150534" name="Line 6"/>
          <p:cNvSpPr>
            <a:spLocks noChangeShapeType="1"/>
          </p:cNvSpPr>
          <p:nvPr/>
        </p:nvSpPr>
        <p:spPr bwMode="auto">
          <a:xfrm flipH="1">
            <a:off x="6060017" y="1828800"/>
            <a:ext cx="0" cy="3962400"/>
          </a:xfrm>
          <a:prstGeom prst="line">
            <a:avLst/>
          </a:prstGeom>
          <a:noFill/>
          <a:ln w="9525">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Rectangle 4"/>
          <p:cNvSpPr>
            <a:spLocks noChangeArrowheads="1"/>
          </p:cNvSpPr>
          <p:nvPr/>
        </p:nvSpPr>
        <p:spPr bwMode="auto">
          <a:xfrm>
            <a:off x="4999567" y="6400801"/>
            <a:ext cx="20683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b="1" dirty="0" smtClean="0">
                <a:solidFill>
                  <a:srgbClr val="333399"/>
                </a:solidFill>
              </a:rPr>
              <a:t>Energy Storage-Hydrogen</a:t>
            </a:r>
            <a:endParaRPr lang="en-GB" sz="1400" b="1" dirty="0">
              <a:solidFill>
                <a:srgbClr val="333399"/>
              </a:solidFill>
            </a:endParaRPr>
          </a:p>
        </p:txBody>
      </p:sp>
    </p:spTree>
    <p:extLst>
      <p:ext uri="{BB962C8B-B14F-4D97-AF65-F5344CB8AC3E}">
        <p14:creationId xmlns:p14="http://schemas.microsoft.com/office/powerpoint/2010/main" val="4046024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Date Placeholder 3"/>
          <p:cNvSpPr>
            <a:spLocks noGrp="1"/>
          </p:cNvSpPr>
          <p:nvPr>
            <p:ph type="dt" sz="half" idx="4294967295"/>
          </p:nvPr>
        </p:nvSpPr>
        <p:spPr>
          <a:xfrm>
            <a:off x="0" y="6311901"/>
            <a:ext cx="9956800" cy="447675"/>
          </a:xfrm>
          <a:prstGeom prst="rect">
            <a:avLst/>
          </a:prstGeom>
        </p:spPr>
        <p:txBody>
          <a:bodyPr/>
          <a:lstStyle/>
          <a:p>
            <a:pPr algn="ctr"/>
            <a:r>
              <a:rPr lang="en-US" dirty="0" smtClean="0"/>
              <a:t>Energy Storage-Hydrogen</a:t>
            </a:r>
            <a:endParaRPr lang="el-GR" dirty="0">
              <a:solidFill>
                <a:srgbClr val="003366"/>
              </a:solidFill>
              <a:latin typeface="Calibri" pitchFamily="34" charset="0"/>
            </a:endParaRPr>
          </a:p>
        </p:txBody>
      </p:sp>
      <p:sp>
        <p:nvSpPr>
          <p:cNvPr id="398338" name="Rectangle 2050"/>
          <p:cNvSpPr>
            <a:spLocks noGrp="1" noChangeArrowheads="1"/>
          </p:cNvSpPr>
          <p:nvPr>
            <p:ph type="title"/>
          </p:nvPr>
        </p:nvSpPr>
        <p:spPr bwMode="auto">
          <a:xfrm>
            <a:off x="1737360" y="113984"/>
            <a:ext cx="9570720" cy="8032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b="1" dirty="0">
                <a:ea typeface="+mn-ea"/>
                <a:cs typeface="Arial" pitchFamily="34" charset="0"/>
              </a:rPr>
              <a:t>SUMMARY – COMPARISON-Hydrogen</a:t>
            </a:r>
            <a:endParaRPr lang="el-GR" b="1" dirty="0">
              <a:ea typeface="+mn-ea"/>
              <a:cs typeface="Arial" pitchFamily="34" charset="0"/>
            </a:endParaRPr>
          </a:p>
        </p:txBody>
      </p:sp>
      <p:graphicFrame>
        <p:nvGraphicFramePr>
          <p:cNvPr id="398375" name="Group 2087"/>
          <p:cNvGraphicFramePr>
            <a:graphicFrameLocks noGrp="1"/>
          </p:cNvGraphicFramePr>
          <p:nvPr>
            <p:ph idx="1"/>
            <p:extLst>
              <p:ext uri="{D42A27DB-BD31-4B8C-83A1-F6EECF244321}">
                <p14:modId xmlns:p14="http://schemas.microsoft.com/office/powerpoint/2010/main" val="413533454"/>
              </p:ext>
            </p:extLst>
          </p:nvPr>
        </p:nvGraphicFramePr>
        <p:xfrm>
          <a:off x="609600" y="1752600"/>
          <a:ext cx="10972800" cy="4035427"/>
        </p:xfrm>
        <a:graphic>
          <a:graphicData uri="http://schemas.openxmlformats.org/drawingml/2006/table">
            <a:tbl>
              <a:tblPr/>
              <a:tblGrid>
                <a:gridCol w="3498851"/>
                <a:gridCol w="3975100"/>
                <a:gridCol w="3498849"/>
              </a:tblGrid>
              <a:tr h="654050">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l-GR" sz="2000" b="1" i="0" u="none" strike="noStrike" cap="none" normalizeH="0" baseline="0" dirty="0" smtClean="0">
                          <a:ln>
                            <a:noFill/>
                          </a:ln>
                          <a:solidFill>
                            <a:srgbClr val="3399FF"/>
                          </a:solidFill>
                          <a:effectLst/>
                          <a:latin typeface="Times New Roman" pitchFamily="18" charset="0"/>
                          <a:cs typeface="Times New Roman" pitchFamily="18" charset="0"/>
                        </a:rPr>
                        <a:t>Parameter</a:t>
                      </a:r>
                      <a:endParaRPr kumimoji="0" lang="el-GR" sz="2000" b="1" i="0" u="none" strike="noStrike" cap="none" normalizeH="0" baseline="0" dirty="0" smtClean="0">
                        <a:ln>
                          <a:noFill/>
                        </a:ln>
                        <a:solidFill>
                          <a:srgbClr val="3399FF"/>
                        </a:solidFill>
                        <a:effectLst/>
                        <a:latin typeface="Calibri"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l-GR" sz="2000" b="1" i="0" u="none" strike="noStrike" cap="none" normalizeH="0" baseline="0" dirty="0" smtClean="0">
                          <a:ln>
                            <a:noFill/>
                          </a:ln>
                          <a:solidFill>
                            <a:srgbClr val="000066"/>
                          </a:solidFill>
                          <a:effectLst/>
                          <a:latin typeface="Times New Roman" pitchFamily="18" charset="0"/>
                          <a:cs typeface="Times New Roman" pitchFamily="18" charset="0"/>
                        </a:rPr>
                        <a:t>Milos Power System</a:t>
                      </a:r>
                      <a:endParaRPr kumimoji="0" lang="el-GR" sz="2000" b="1" i="0" u="none" strike="noStrike" cap="none" normalizeH="0" baseline="0" dirty="0" smtClean="0">
                        <a:ln>
                          <a:noFill/>
                        </a:ln>
                        <a:solidFill>
                          <a:srgbClr val="000066"/>
                        </a:solidFill>
                        <a:effectLst/>
                        <a:latin typeface="Calibri"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alpha val="50000"/>
                      </a:srgbClr>
                    </a:solidFill>
                  </a:tcPr>
                </a:tc>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l-GR" sz="2000" b="1" i="0" u="none" strike="noStrike" cap="none" normalizeH="0" baseline="0" dirty="0" smtClean="0">
                          <a:ln>
                            <a:noFill/>
                          </a:ln>
                          <a:solidFill>
                            <a:srgbClr val="000066"/>
                          </a:solidFill>
                          <a:effectLst/>
                          <a:latin typeface="Times New Roman" pitchFamily="18" charset="0"/>
                          <a:cs typeface="Times New Roman" pitchFamily="18" charset="0"/>
                        </a:rPr>
                        <a:t>Introducing 10% H2</a:t>
                      </a:r>
                      <a:endParaRPr kumimoji="0" lang="el-GR" sz="2000" b="1" i="0" u="none" strike="noStrike" cap="none" normalizeH="0" baseline="0" dirty="0" smtClean="0">
                        <a:ln>
                          <a:noFill/>
                        </a:ln>
                        <a:solidFill>
                          <a:srgbClr val="000066"/>
                        </a:solidFill>
                        <a:effectLst/>
                        <a:latin typeface="Calibri"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2B2B2">
                        <a:alpha val="50000"/>
                      </a:srgbClr>
                    </a:solidFill>
                  </a:tcPr>
                </a:tc>
              </a:tr>
              <a:tr h="614363">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COE (€/</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M</a:t>
                      </a: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Wh)</a:t>
                      </a:r>
                      <a:endParaRPr kumimoji="0" lang="el-GR" sz="2000" b="1" i="0" u="none" strike="noStrike" cap="none" normalizeH="0" baseline="0" dirty="0" smtClean="0">
                        <a:ln>
                          <a:noFill/>
                        </a:ln>
                        <a:solidFill>
                          <a:schemeClr val="tx1"/>
                        </a:solidFill>
                        <a:effectLst/>
                        <a:latin typeface="Calibri"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113</a:t>
                      </a:r>
                      <a:endParaRPr kumimoji="0" lang="el-GR" sz="1800" b="1" i="0" u="none" strike="noStrike" cap="none" normalizeH="0" baseline="0" dirty="0" smtClean="0">
                        <a:ln>
                          <a:noFill/>
                        </a:ln>
                        <a:solidFill>
                          <a:schemeClr val="tx1"/>
                        </a:solidFill>
                        <a:effectLst/>
                        <a:latin typeface="Calibri"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112</a:t>
                      </a:r>
                      <a:endParaRPr kumimoji="0" lang="el-GR" sz="1800" b="1" i="0" u="none" strike="noStrike" cap="none" normalizeH="0" baseline="0" dirty="0" smtClean="0">
                        <a:ln>
                          <a:noFill/>
                        </a:ln>
                        <a:solidFill>
                          <a:schemeClr val="tx1"/>
                        </a:solidFill>
                        <a:effectLst/>
                        <a:latin typeface="Calibri"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2775">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Renewable Fraction</a:t>
                      </a: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l-GR" sz="2000" b="1" i="0" u="none" strike="noStrike" cap="none" normalizeH="0" baseline="0" dirty="0" smtClean="0">
                        <a:ln>
                          <a:noFill/>
                        </a:ln>
                        <a:solidFill>
                          <a:schemeClr val="tx1"/>
                        </a:solidFill>
                        <a:effectLst/>
                        <a:latin typeface="Calibri"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l-GR" sz="1800" b="1" i="0" u="none" strike="noStrike" cap="none" normalizeH="0" baseline="0" dirty="0" smtClean="0">
                          <a:ln>
                            <a:noFill/>
                          </a:ln>
                          <a:solidFill>
                            <a:schemeClr val="tx1"/>
                          </a:solidFill>
                          <a:effectLst/>
                          <a:latin typeface="Times New Roman" pitchFamily="18" charset="0"/>
                          <a:cs typeface="Times New Roman" pitchFamily="18" charset="0"/>
                        </a:rPr>
                        <a:t>13</a:t>
                      </a: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.4</a:t>
                      </a:r>
                      <a:endParaRPr kumimoji="0" lang="el-GR" sz="1800" b="1" i="0" u="none" strike="noStrike" cap="none" normalizeH="0" baseline="0" dirty="0" smtClean="0">
                        <a:ln>
                          <a:noFill/>
                        </a:ln>
                        <a:solidFill>
                          <a:schemeClr val="tx1"/>
                        </a:solidFill>
                        <a:effectLst/>
                        <a:latin typeface="Calibri"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86</a:t>
                      </a:r>
                      <a:endParaRPr kumimoji="0" lang="el-GR" sz="1800" b="1" i="0" u="none" strike="noStrike" cap="none" normalizeH="0" baseline="0" dirty="0" smtClean="0">
                        <a:ln>
                          <a:noFill/>
                        </a:ln>
                        <a:solidFill>
                          <a:schemeClr val="tx1"/>
                        </a:solidFill>
                        <a:effectLst/>
                        <a:latin typeface="Calibri"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5638">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Thermal Power Plants</a:t>
                      </a:r>
                      <a:endParaRPr kumimoji="0" lang="el-GR" sz="2000" b="1" i="0" u="none" strike="noStrike" cap="none" normalizeH="0" baseline="0" dirty="0" smtClean="0">
                        <a:ln>
                          <a:noFill/>
                        </a:ln>
                        <a:solidFill>
                          <a:schemeClr val="tx1"/>
                        </a:solidFill>
                        <a:effectLst/>
                        <a:latin typeface="Calibri"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l-GR" sz="1800" b="1" i="0" u="none" strike="noStrike" cap="none" normalizeH="0" baseline="0" dirty="0" smtClean="0">
                          <a:ln>
                            <a:noFill/>
                          </a:ln>
                          <a:solidFill>
                            <a:schemeClr val="tx1"/>
                          </a:solidFill>
                          <a:effectLst/>
                          <a:latin typeface="Times New Roman" pitchFamily="18" charset="0"/>
                          <a:cs typeface="Times New Roman" pitchFamily="18" charset="0"/>
                        </a:rPr>
                        <a:t>8</a:t>
                      </a:r>
                      <a:endParaRPr kumimoji="0" lang="el-GR" sz="1800" b="1" i="0" u="none" strike="noStrike" cap="none" normalizeH="0" baseline="0" dirty="0" smtClean="0">
                        <a:ln>
                          <a:noFill/>
                        </a:ln>
                        <a:solidFill>
                          <a:schemeClr val="tx1"/>
                        </a:solidFill>
                        <a:effectLst/>
                        <a:latin typeface="Calibri"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l-GR" sz="1800" b="1" i="0" u="none" strike="noStrike" cap="none" normalizeH="0" baseline="0" dirty="0" smtClean="0">
                          <a:ln>
                            <a:noFill/>
                          </a:ln>
                          <a:solidFill>
                            <a:schemeClr val="tx1"/>
                          </a:solidFill>
                          <a:effectLst/>
                          <a:latin typeface="Times New Roman" pitchFamily="18" charset="0"/>
                          <a:cs typeface="Times New Roman" pitchFamily="18" charset="0"/>
                        </a:rPr>
                        <a:t>4+1</a:t>
                      </a:r>
                      <a:endParaRPr kumimoji="0" lang="el-GR" sz="1800" b="1" i="0" u="none" strike="noStrike" cap="none" normalizeH="0" baseline="0" dirty="0" smtClean="0">
                        <a:ln>
                          <a:noFill/>
                        </a:ln>
                        <a:solidFill>
                          <a:schemeClr val="tx1"/>
                        </a:solidFill>
                        <a:effectLst/>
                        <a:latin typeface="Calibri"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2775">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Wind Turbines</a:t>
                      </a:r>
                      <a:endParaRPr kumimoji="0" lang="el-GR" sz="2000" b="1" i="0" u="none" strike="noStrike" cap="none" normalizeH="0" baseline="0" dirty="0" smtClean="0">
                        <a:ln>
                          <a:noFill/>
                        </a:ln>
                        <a:solidFill>
                          <a:schemeClr val="tx1"/>
                        </a:solidFill>
                        <a:effectLst/>
                        <a:latin typeface="Calibri"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l-GR" sz="1800" b="1"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el-GR" sz="1800" b="1" i="0" u="none" strike="noStrike" cap="none" normalizeH="0" baseline="0" dirty="0" smtClean="0">
                        <a:ln>
                          <a:noFill/>
                        </a:ln>
                        <a:solidFill>
                          <a:schemeClr val="tx1"/>
                        </a:solidFill>
                        <a:effectLst/>
                        <a:latin typeface="Calibri"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l-GR" sz="1800" b="1" i="0" u="none" strike="noStrike" cap="none" normalizeH="0" baseline="0" dirty="0" smtClean="0">
                          <a:ln>
                            <a:noFill/>
                          </a:ln>
                          <a:solidFill>
                            <a:schemeClr val="tx1"/>
                          </a:solidFill>
                          <a:effectLst/>
                          <a:latin typeface="Times New Roman" pitchFamily="18" charset="0"/>
                          <a:cs typeface="Times New Roman" pitchFamily="18" charset="0"/>
                        </a:rPr>
                        <a:t>30</a:t>
                      </a:r>
                      <a:endParaRPr kumimoji="0" lang="el-GR" sz="1800" b="1" i="0" u="none" strike="noStrike" cap="none" normalizeH="0" baseline="0" dirty="0" smtClean="0">
                        <a:ln>
                          <a:noFill/>
                        </a:ln>
                        <a:solidFill>
                          <a:schemeClr val="tx1"/>
                        </a:solidFill>
                        <a:effectLst/>
                        <a:latin typeface="Calibri"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2913">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Diesel (L)</a:t>
                      </a:r>
                      <a:endParaRPr kumimoji="0" lang="el-GR" sz="2000" b="1" i="0" u="none" strike="noStrike" cap="none" normalizeH="0" baseline="0" dirty="0" smtClean="0">
                        <a:ln>
                          <a:noFill/>
                        </a:ln>
                        <a:solidFill>
                          <a:schemeClr val="tx1"/>
                        </a:solidFill>
                        <a:effectLst/>
                        <a:latin typeface="Calibri"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el-GR" sz="1800" b="1" i="0" u="none" strike="noStrike" cap="none" normalizeH="0" baseline="0" dirty="0" smtClean="0">
                          <a:ln>
                            <a:noFill/>
                          </a:ln>
                          <a:solidFill>
                            <a:schemeClr val="tx1"/>
                          </a:solidFill>
                          <a:effectLst/>
                          <a:latin typeface="Times New Roman" pitchFamily="18" charset="0"/>
                          <a:cs typeface="Times New Roman" pitchFamily="18" charset="0"/>
                        </a:rPr>
                        <a:t>715.296</a:t>
                      </a:r>
                      <a:endParaRPr kumimoji="0" lang="el-GR" sz="1800" b="1" i="0" u="none" strike="noStrike" cap="none" normalizeH="0" baseline="0" dirty="0" smtClean="0">
                        <a:ln>
                          <a:noFill/>
                        </a:ln>
                        <a:solidFill>
                          <a:schemeClr val="tx1"/>
                        </a:solidFill>
                        <a:effectLst/>
                        <a:latin typeface="Calibri"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el-GR" sz="1800" b="1" i="0" u="none" strike="noStrike" cap="none" normalizeH="0" baseline="0" dirty="0" smtClean="0">
                          <a:ln>
                            <a:noFill/>
                          </a:ln>
                          <a:solidFill>
                            <a:schemeClr val="tx1"/>
                          </a:solidFill>
                          <a:effectLst/>
                          <a:latin typeface="Times New Roman" pitchFamily="18" charset="0"/>
                          <a:cs typeface="Times New Roman" pitchFamily="18" charset="0"/>
                        </a:rPr>
                        <a:t>147.308</a:t>
                      </a:r>
                      <a:endParaRPr kumimoji="0" lang="el-GR" sz="1800" b="1" i="0" u="none" strike="noStrike" cap="none" normalizeH="0" baseline="0" dirty="0" smtClean="0">
                        <a:ln>
                          <a:noFill/>
                        </a:ln>
                        <a:solidFill>
                          <a:schemeClr val="tx1"/>
                        </a:solidFill>
                        <a:effectLst/>
                        <a:latin typeface="Calibri"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2913">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Heavy Oil</a:t>
                      </a:r>
                      <a:r>
                        <a:rPr kumimoji="0" lang="el-GR" sz="2000" b="1" i="0" u="none" strike="noStrike" cap="none" normalizeH="0" baseline="0" dirty="0" smtClean="0">
                          <a:ln>
                            <a:noFill/>
                          </a:ln>
                          <a:solidFill>
                            <a:schemeClr val="tx1"/>
                          </a:solidFill>
                          <a:effectLst/>
                          <a:latin typeface="Times New Roman" pitchFamily="18" charset="0"/>
                          <a:cs typeface="Times New Roman" pitchFamily="18" charset="0"/>
                        </a:rPr>
                        <a:t> (L)</a:t>
                      </a:r>
                      <a:endParaRPr kumimoji="0" lang="el-GR" sz="2000" b="1" i="0" u="none" strike="noStrike" cap="none" normalizeH="0" baseline="0" dirty="0" smtClean="0">
                        <a:ln>
                          <a:noFill/>
                        </a:ln>
                        <a:solidFill>
                          <a:schemeClr val="tx1"/>
                        </a:solidFill>
                        <a:effectLst/>
                        <a:latin typeface="Calibri"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el-GR" sz="1800" b="1" i="0" u="none" strike="noStrike" cap="none" normalizeH="0" baseline="0" dirty="0" smtClean="0">
                          <a:ln>
                            <a:noFill/>
                          </a:ln>
                          <a:solidFill>
                            <a:schemeClr val="tx1"/>
                          </a:solidFill>
                          <a:effectLst/>
                          <a:latin typeface="Times New Roman" pitchFamily="18" charset="0"/>
                          <a:cs typeface="Times New Roman" pitchFamily="18" charset="0"/>
                        </a:rPr>
                        <a:t>8.108.687</a:t>
                      </a:r>
                      <a:endParaRPr kumimoji="0" lang="el-GR" sz="1800" b="1" i="0" u="none" strike="noStrike" cap="none" normalizeH="0" baseline="0" dirty="0" smtClean="0">
                        <a:ln>
                          <a:noFill/>
                        </a:ln>
                        <a:solidFill>
                          <a:schemeClr val="tx1"/>
                        </a:solidFill>
                        <a:effectLst/>
                        <a:latin typeface="Calibri"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Wingdings" pitchFamily="2" charset="2"/>
                        <a:buNone/>
                        <a:tabLst/>
                      </a:pPr>
                      <a:r>
                        <a:rPr kumimoji="0" lang="el-GR" sz="1800" b="1" i="0" u="none" strike="noStrike" cap="none" normalizeH="0" baseline="0" dirty="0" smtClean="0">
                          <a:ln>
                            <a:noFill/>
                          </a:ln>
                          <a:solidFill>
                            <a:schemeClr val="tx1"/>
                          </a:solidFill>
                          <a:effectLst/>
                          <a:latin typeface="Times New Roman" pitchFamily="18" charset="0"/>
                          <a:cs typeface="Times New Roman" pitchFamily="18" charset="0"/>
                        </a:rPr>
                        <a:t>3.276.838</a:t>
                      </a:r>
                      <a:endParaRPr kumimoji="0" lang="el-GR" sz="1800" b="1" i="0" u="none" strike="noStrike" cap="none" normalizeH="0" baseline="0" dirty="0" smtClean="0">
                        <a:ln>
                          <a:noFill/>
                        </a:ln>
                        <a:solidFill>
                          <a:schemeClr val="tx1"/>
                        </a:solidFill>
                        <a:effectLst/>
                        <a:latin typeface="Calibri" pitchFamily="34"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98373" name="Line 2085"/>
          <p:cNvSpPr>
            <a:spLocks noChangeShapeType="1"/>
          </p:cNvSpPr>
          <p:nvPr/>
        </p:nvSpPr>
        <p:spPr bwMode="auto">
          <a:xfrm>
            <a:off x="539751" y="1557338"/>
            <a:ext cx="11110383" cy="0"/>
          </a:xfrm>
          <a:prstGeom prst="line">
            <a:avLst/>
          </a:prstGeom>
          <a:noFill/>
          <a:ln w="9525">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Tree>
    <p:extLst>
      <p:ext uri="{BB962C8B-B14F-4D97-AF65-F5344CB8AC3E}">
        <p14:creationId xmlns:p14="http://schemas.microsoft.com/office/powerpoint/2010/main" val="8787357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Date Placeholder 4"/>
          <p:cNvSpPr>
            <a:spLocks noGrp="1"/>
          </p:cNvSpPr>
          <p:nvPr>
            <p:ph type="dt" sz="half" idx="4294967295"/>
          </p:nvPr>
        </p:nvSpPr>
        <p:spPr>
          <a:xfrm>
            <a:off x="0" y="6311901"/>
            <a:ext cx="9956800" cy="447675"/>
          </a:xfrm>
          <a:prstGeom prst="rect">
            <a:avLst/>
          </a:prstGeom>
        </p:spPr>
        <p:txBody>
          <a:bodyPr/>
          <a:lstStyle/>
          <a:p>
            <a:pPr algn="ctr"/>
            <a:r>
              <a:rPr lang="en-US" dirty="0" smtClean="0"/>
              <a:t>Energy Storage-Hydrogen</a:t>
            </a:r>
            <a:endParaRPr lang="el-GR" dirty="0">
              <a:solidFill>
                <a:srgbClr val="003366"/>
              </a:solidFill>
              <a:latin typeface="Calibri" pitchFamily="34" charset="0"/>
            </a:endParaRPr>
          </a:p>
        </p:txBody>
      </p:sp>
      <p:sp>
        <p:nvSpPr>
          <p:cNvPr id="399362" name="Rectangle 2"/>
          <p:cNvSpPr>
            <a:spLocks noGrp="1" noChangeArrowheads="1"/>
          </p:cNvSpPr>
          <p:nvPr>
            <p:ph type="title"/>
          </p:nvPr>
        </p:nvSpPr>
        <p:spPr bwMode="auto">
          <a:xfrm>
            <a:off x="1576989" y="289560"/>
            <a:ext cx="9761571" cy="8382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b="1" dirty="0">
                <a:effectLst>
                  <a:outerShdw blurRad="38100" dist="38100" dir="2700000" algn="tl">
                    <a:srgbClr val="C0C0C0"/>
                  </a:outerShdw>
                </a:effectLst>
              </a:rPr>
              <a:t>Milos &amp; Hydrogen- 10%-Emissions avoided</a:t>
            </a:r>
            <a:endParaRPr lang="el-GR" b="1" dirty="0">
              <a:effectLst>
                <a:outerShdw blurRad="38100" dist="38100" dir="2700000" algn="tl">
                  <a:srgbClr val="C0C0C0"/>
                </a:outerShdw>
              </a:effectLst>
            </a:endParaRPr>
          </a:p>
        </p:txBody>
      </p:sp>
      <p:graphicFrame>
        <p:nvGraphicFramePr>
          <p:cNvPr id="399396" name="Group 36"/>
          <p:cNvGraphicFramePr>
            <a:graphicFrameLocks noGrp="1"/>
          </p:cNvGraphicFramePr>
          <p:nvPr>
            <p:extLst>
              <p:ext uri="{D42A27DB-BD31-4B8C-83A1-F6EECF244321}">
                <p14:modId xmlns:p14="http://schemas.microsoft.com/office/powerpoint/2010/main" val="2413840895"/>
              </p:ext>
            </p:extLst>
          </p:nvPr>
        </p:nvGraphicFramePr>
        <p:xfrm>
          <a:off x="2336800" y="2438400"/>
          <a:ext cx="7518400" cy="3263900"/>
        </p:xfrm>
        <a:graphic>
          <a:graphicData uri="http://schemas.openxmlformats.org/drawingml/2006/table">
            <a:tbl>
              <a:tblPr/>
              <a:tblGrid>
                <a:gridCol w="1930400"/>
                <a:gridCol w="3357033"/>
                <a:gridCol w="2230967"/>
              </a:tblGrid>
              <a:tr h="673100">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l-GR" sz="2400" b="1" i="0" u="none" strike="noStrike" cap="none" normalizeH="0" baseline="0" dirty="0" smtClean="0">
                          <a:ln>
                            <a:noFill/>
                          </a:ln>
                          <a:solidFill>
                            <a:srgbClr val="000066"/>
                          </a:solidFill>
                          <a:effectLst/>
                          <a:latin typeface="Times New Roman" pitchFamily="18" charset="0"/>
                          <a:cs typeface="Times New Roman" pitchFamily="18" charset="0"/>
                        </a:rPr>
                        <a:t>Pollutant</a:t>
                      </a:r>
                      <a:endParaRPr kumimoji="0" lang="el-GR" sz="2400" b="0" i="0" u="none" strike="noStrike" cap="none" normalizeH="0" baseline="0" dirty="0" smtClean="0">
                        <a:ln>
                          <a:noFill/>
                        </a:ln>
                        <a:solidFill>
                          <a:srgbClr val="000066"/>
                        </a:solidFill>
                        <a:effectLst/>
                        <a:latin typeface="Calibri" pitchFamily="34"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n-US" sz="2400" b="1" i="0" u="none" strike="noStrike" cap="none" normalizeH="0" baseline="0" dirty="0" smtClean="0">
                          <a:ln>
                            <a:noFill/>
                          </a:ln>
                          <a:solidFill>
                            <a:srgbClr val="000066"/>
                          </a:solidFill>
                          <a:effectLst/>
                          <a:latin typeface="Times New Roman" pitchFamily="18" charset="0"/>
                          <a:cs typeface="Times New Roman" pitchFamily="18" charset="0"/>
                        </a:rPr>
                        <a:t>Current Configuration</a:t>
                      </a:r>
                      <a:endParaRPr kumimoji="0" lang="el-GR" sz="2400" b="0" i="0" u="none" strike="noStrike" cap="none" normalizeH="0" baseline="0" dirty="0" smtClean="0">
                        <a:ln>
                          <a:noFill/>
                        </a:ln>
                        <a:solidFill>
                          <a:srgbClr val="000066"/>
                        </a:solidFill>
                        <a:effectLst/>
                        <a:latin typeface="Calibri" pitchFamily="34"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n-US" sz="2400" b="1" i="0" u="none" strike="noStrike" cap="none" normalizeH="0" baseline="0" dirty="0" smtClean="0">
                          <a:ln>
                            <a:noFill/>
                          </a:ln>
                          <a:solidFill>
                            <a:srgbClr val="000066"/>
                          </a:solidFill>
                          <a:effectLst/>
                          <a:latin typeface="Times New Roman" pitchFamily="18" charset="0"/>
                          <a:cs typeface="Times New Roman" pitchFamily="18" charset="0"/>
                        </a:rPr>
                        <a:t>1</a:t>
                      </a:r>
                      <a:r>
                        <a:rPr kumimoji="0" lang="el-GR" sz="2400" b="1" i="0" u="none" strike="noStrike" cap="none" normalizeH="0" baseline="0" dirty="0" smtClean="0">
                          <a:ln>
                            <a:noFill/>
                          </a:ln>
                          <a:solidFill>
                            <a:srgbClr val="000066"/>
                          </a:solidFill>
                          <a:effectLst/>
                          <a:latin typeface="Times New Roman" pitchFamily="18" charset="0"/>
                          <a:cs typeface="Times New Roman" pitchFamily="18" charset="0"/>
                        </a:rPr>
                        <a:t>0% H</a:t>
                      </a:r>
                      <a:r>
                        <a:rPr kumimoji="0" lang="en-US" sz="2400" b="1" i="0" u="none" strike="noStrike" cap="none" normalizeH="0" baseline="-25000" dirty="0" smtClean="0">
                          <a:ln>
                            <a:noFill/>
                          </a:ln>
                          <a:solidFill>
                            <a:srgbClr val="000066"/>
                          </a:solidFill>
                          <a:effectLst/>
                          <a:latin typeface="Times New Roman" pitchFamily="18" charset="0"/>
                          <a:cs typeface="Times New Roman" pitchFamily="18" charset="0"/>
                        </a:rPr>
                        <a:t>2</a:t>
                      </a:r>
                      <a:endParaRPr kumimoji="0" lang="el-GR" sz="2400" b="0" i="0" u="none" strike="noStrike" cap="none" normalizeH="0" baseline="0" dirty="0" smtClean="0">
                        <a:ln>
                          <a:noFill/>
                        </a:ln>
                        <a:solidFill>
                          <a:srgbClr val="000066"/>
                        </a:solidFill>
                        <a:effectLst/>
                        <a:latin typeface="Calibri" pitchFamily="34"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8000">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CO</a:t>
                      </a:r>
                      <a:r>
                        <a:rPr kumimoji="0" lang="en-US" sz="2800" b="0" i="0" u="none" strike="noStrike" cap="none" normalizeH="0" baseline="-25000" dirty="0" smtClean="0">
                          <a:ln>
                            <a:noFill/>
                          </a:ln>
                          <a:solidFill>
                            <a:schemeClr val="tx1"/>
                          </a:solidFill>
                          <a:effectLst/>
                          <a:latin typeface="Times New Roman" pitchFamily="18" charset="0"/>
                          <a:cs typeface="Times New Roman" pitchFamily="18" charset="0"/>
                        </a:rPr>
                        <a:t>2</a:t>
                      </a:r>
                      <a:endParaRPr kumimoji="0" lang="el-GR" sz="2800" b="0" i="0" u="none" strike="noStrike" cap="none" normalizeH="0" baseline="-25000" dirty="0" smtClean="0">
                        <a:ln>
                          <a:noFill/>
                        </a:ln>
                        <a:solidFill>
                          <a:schemeClr val="tx1"/>
                        </a:solidFill>
                        <a:effectLst/>
                        <a:latin typeface="Times New Roman" pitchFamily="18"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26</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934</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,542</a:t>
                      </a:r>
                      <a:endParaRPr kumimoji="0" lang="el-GR" sz="2000" b="0" i="0" u="none" strike="noStrike" cap="none" normalizeH="0" baseline="0" dirty="0" smtClean="0">
                        <a:ln>
                          <a:noFill/>
                        </a:ln>
                        <a:solidFill>
                          <a:schemeClr val="tx1"/>
                        </a:solidFill>
                        <a:effectLst/>
                        <a:latin typeface="Calibri" pitchFamily="34"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10,095,664</a:t>
                      </a:r>
                      <a:endParaRPr kumimoji="0" lang="el-GR" sz="2000" b="0" i="0" u="none" strike="noStrike" cap="none" normalizeH="0" baseline="0" dirty="0" smtClean="0">
                        <a:ln>
                          <a:noFill/>
                        </a:ln>
                        <a:solidFill>
                          <a:schemeClr val="tx1"/>
                        </a:solidFill>
                        <a:effectLst/>
                        <a:latin typeface="Calibri" pitchFamily="34"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1175">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CO</a:t>
                      </a:r>
                      <a:endParaRPr kumimoji="0" lang="el-GR" sz="2800" b="0" i="0" u="none" strike="noStrike" cap="none" normalizeH="0" baseline="0" dirty="0" smtClean="0">
                        <a:ln>
                          <a:noFill/>
                        </a:ln>
                        <a:solidFill>
                          <a:schemeClr val="tx1"/>
                        </a:solidFill>
                        <a:effectLst/>
                        <a:latin typeface="Calibri" pitchFamily="34"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57</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el-GR" sz="2000" b="0" i="0" u="none" strike="noStrike" cap="none" normalizeH="0" baseline="0" dirty="0" smtClean="0">
                        <a:ln>
                          <a:noFill/>
                        </a:ln>
                        <a:solidFill>
                          <a:schemeClr val="tx1"/>
                        </a:solidFill>
                        <a:effectLst/>
                        <a:latin typeface="Calibri" pitchFamily="34"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22</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269</a:t>
                      </a:r>
                      <a:endParaRPr kumimoji="0" lang="el-GR" sz="2000" b="0" i="0" u="none" strike="noStrike" cap="none" normalizeH="0" baseline="0" dirty="0" smtClean="0">
                        <a:ln>
                          <a:noFill/>
                        </a:ln>
                        <a:solidFill>
                          <a:schemeClr val="tx1"/>
                        </a:solidFill>
                        <a:effectLst/>
                        <a:latin typeface="Calibri" pitchFamily="34"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1175">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PM</a:t>
                      </a:r>
                      <a:endParaRPr kumimoji="0" lang="el-GR" sz="2800" b="0" i="0" u="none" strike="noStrike" cap="none" normalizeH="0" baseline="0" dirty="0" smtClean="0">
                        <a:ln>
                          <a:noFill/>
                        </a:ln>
                        <a:solidFill>
                          <a:schemeClr val="tx1"/>
                        </a:solidFill>
                        <a:effectLst/>
                        <a:latin typeface="Calibri" pitchFamily="34"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4</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324</a:t>
                      </a:r>
                      <a:endParaRPr kumimoji="0" lang="el-GR" sz="2000" b="0" i="0" u="none" strike="noStrike" cap="none" normalizeH="0" baseline="0" dirty="0" smtClean="0">
                        <a:ln>
                          <a:noFill/>
                        </a:ln>
                        <a:solidFill>
                          <a:schemeClr val="tx1"/>
                        </a:solidFill>
                        <a:effectLst/>
                        <a:latin typeface="Calibri" pitchFamily="34"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1</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679</a:t>
                      </a:r>
                      <a:endParaRPr kumimoji="0" lang="el-GR" sz="2000" b="0" i="0" u="none" strike="noStrike" cap="none" normalizeH="0" baseline="0" dirty="0" smtClean="0">
                        <a:ln>
                          <a:noFill/>
                        </a:ln>
                        <a:solidFill>
                          <a:schemeClr val="tx1"/>
                        </a:solidFill>
                        <a:effectLst/>
                        <a:latin typeface="Calibri" pitchFamily="34"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6413">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n-US" sz="2800" b="0" i="0" u="none" strike="noStrike" cap="none" normalizeH="0" baseline="0" smtClean="0">
                          <a:ln>
                            <a:noFill/>
                          </a:ln>
                          <a:solidFill>
                            <a:schemeClr val="tx1"/>
                          </a:solidFill>
                          <a:effectLst/>
                          <a:latin typeface="Times New Roman" pitchFamily="18" charset="0"/>
                          <a:cs typeface="Times New Roman" pitchFamily="18" charset="0"/>
                        </a:rPr>
                        <a:t>SO</a:t>
                      </a:r>
                      <a:r>
                        <a:rPr kumimoji="0" lang="en-US" sz="2800" b="0" i="0" u="none" strike="noStrike" cap="none" normalizeH="0" baseline="-25000" smtClean="0">
                          <a:ln>
                            <a:noFill/>
                          </a:ln>
                          <a:solidFill>
                            <a:schemeClr val="tx1"/>
                          </a:solidFill>
                          <a:effectLst/>
                          <a:latin typeface="Times New Roman" pitchFamily="18" charset="0"/>
                          <a:cs typeface="Times New Roman" pitchFamily="18" charset="0"/>
                        </a:rPr>
                        <a:t>2</a:t>
                      </a:r>
                      <a:endParaRPr kumimoji="0" lang="el-GR" sz="2800" b="0" i="0" u="none" strike="noStrike" cap="none" normalizeH="0" baseline="-25000" smtClean="0">
                        <a:ln>
                          <a:noFill/>
                        </a:ln>
                        <a:solidFill>
                          <a:schemeClr val="tx1"/>
                        </a:solidFill>
                        <a:effectLst/>
                        <a:latin typeface="Times New Roman" pitchFamily="18" charset="0"/>
                        <a:cs typeface="Times New Roman" pitchFamily="18"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524</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.8</a:t>
                      </a:r>
                      <a:endParaRPr kumimoji="0" lang="el-GR" sz="2000" b="0" i="0" u="none" strike="noStrike" cap="none" normalizeH="0" baseline="0" dirty="0" smtClean="0">
                        <a:ln>
                          <a:noFill/>
                        </a:ln>
                        <a:solidFill>
                          <a:schemeClr val="tx1"/>
                        </a:solidFill>
                        <a:effectLst/>
                        <a:latin typeface="Calibri" pitchFamily="34"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202</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el-GR" sz="2000" b="0" i="0" u="none" strike="noStrike" cap="none" normalizeH="0" baseline="0" dirty="0" smtClean="0">
                        <a:ln>
                          <a:noFill/>
                        </a:ln>
                        <a:solidFill>
                          <a:schemeClr val="tx1"/>
                        </a:solidFill>
                        <a:effectLst/>
                        <a:latin typeface="Calibri" pitchFamily="34"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1175">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n-US" sz="2800" b="0" i="0" u="none" strike="noStrike" cap="none" normalizeH="0" baseline="0" smtClean="0">
                          <a:ln>
                            <a:noFill/>
                          </a:ln>
                          <a:solidFill>
                            <a:schemeClr val="tx1"/>
                          </a:solidFill>
                          <a:effectLst/>
                          <a:latin typeface="Times New Roman" pitchFamily="18" charset="0"/>
                          <a:cs typeface="Times New Roman" pitchFamily="18" charset="0"/>
                        </a:rPr>
                        <a:t>NO</a:t>
                      </a:r>
                      <a:r>
                        <a:rPr kumimoji="0" lang="en-US" sz="2800" b="0" i="0" u="none" strike="noStrike" cap="none" normalizeH="0" baseline="-25000" smtClean="0">
                          <a:ln>
                            <a:noFill/>
                          </a:ln>
                          <a:solidFill>
                            <a:schemeClr val="tx1"/>
                          </a:solidFill>
                          <a:effectLst/>
                          <a:latin typeface="Times New Roman" pitchFamily="18" charset="0"/>
                          <a:cs typeface="Times New Roman" pitchFamily="18" charset="0"/>
                        </a:rPr>
                        <a:t>X</a:t>
                      </a:r>
                      <a:endParaRPr kumimoji="0" lang="el-GR" sz="2800" b="0" i="0" u="none" strike="noStrike" cap="none" normalizeH="0" baseline="-25000" smtClean="0">
                        <a:ln>
                          <a:noFill/>
                        </a:ln>
                        <a:solidFill>
                          <a:schemeClr val="tx1"/>
                        </a:solidFill>
                        <a:effectLst/>
                        <a:latin typeface="Times New Roman" pitchFamily="18" charset="0"/>
                        <a:cs typeface="Times New Roman" pitchFamily="18"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511</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.8</a:t>
                      </a:r>
                      <a:endParaRPr kumimoji="0" lang="el-GR" sz="2000" b="0" i="0" u="none" strike="noStrike" cap="none" normalizeH="0" baseline="0" dirty="0" smtClean="0">
                        <a:ln>
                          <a:noFill/>
                        </a:ln>
                        <a:solidFill>
                          <a:schemeClr val="tx1"/>
                        </a:solidFill>
                        <a:effectLst/>
                        <a:latin typeface="Calibri" pitchFamily="34"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 typeface="Wingdings" pitchFamily="2" charset="2"/>
                        <a:buNone/>
                        <a:tabLst/>
                      </a:pP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198</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l-GR" sz="2000" b="0" i="0" u="none" strike="noStrike" cap="none" normalizeH="0" baseline="0" dirty="0" smtClean="0">
                          <a:ln>
                            <a:noFill/>
                          </a:ln>
                          <a:solidFill>
                            <a:schemeClr val="tx1"/>
                          </a:solidFill>
                          <a:effectLst/>
                          <a:latin typeface="Times New Roman" pitchFamily="18" charset="0"/>
                          <a:cs typeface="Times New Roman" pitchFamily="18" charset="0"/>
                        </a:rPr>
                        <a:t>7</a:t>
                      </a:r>
                      <a:endParaRPr kumimoji="0" lang="el-GR" sz="2000" b="0" i="0" u="none" strike="noStrike" cap="none" normalizeH="0" baseline="0" dirty="0" smtClean="0">
                        <a:ln>
                          <a:noFill/>
                        </a:ln>
                        <a:solidFill>
                          <a:schemeClr val="tx1"/>
                        </a:solidFill>
                        <a:effectLst/>
                        <a:latin typeface="Calibri" pitchFamily="34"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99394" name="Rectangle 34"/>
          <p:cNvSpPr>
            <a:spLocks noChangeArrowheads="1"/>
          </p:cNvSpPr>
          <p:nvPr/>
        </p:nvSpPr>
        <p:spPr bwMode="auto">
          <a:xfrm>
            <a:off x="4267201" y="1719263"/>
            <a:ext cx="2491388" cy="461665"/>
          </a:xfrm>
          <a:prstGeom prst="rect">
            <a:avLst/>
          </a:prstGeom>
          <a:noFill/>
          <a:ln w="12700">
            <a:solidFill>
              <a:schemeClr val="accent2"/>
            </a:solidFill>
            <a:prstDash val="dash"/>
            <a:miter lim="800000"/>
            <a:headEnd/>
            <a:tailEnd/>
          </a:ln>
          <a:effectLst/>
          <a:extLst>
            <a:ext uri="{909E8E84-426E-40DD-AFC4-6F175D3DCCD1}">
              <a14:hiddenFill xmlns:a14="http://schemas.microsoft.com/office/drawing/2010/main">
                <a:solidFill>
                  <a:srgbClr val="00FFCC">
                    <a:alpha val="45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rgbClr val="000066"/>
                </a:solidFill>
                <a:latin typeface="Times New Roman" pitchFamily="18" charset="0"/>
              </a:rPr>
              <a:t>Emissions in kg/yr</a:t>
            </a:r>
            <a:endParaRPr lang="el-GR" sz="2400">
              <a:solidFill>
                <a:srgbClr val="000066"/>
              </a:solidFill>
              <a:latin typeface="Times New Roman" pitchFamily="18" charset="0"/>
            </a:endParaRPr>
          </a:p>
        </p:txBody>
      </p:sp>
    </p:spTree>
    <p:extLst>
      <p:ext uri="{BB962C8B-B14F-4D97-AF65-F5344CB8AC3E}">
        <p14:creationId xmlns:p14="http://schemas.microsoft.com/office/powerpoint/2010/main" val="40810411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4294967295"/>
          </p:nvPr>
        </p:nvSpPr>
        <p:spPr>
          <a:xfrm>
            <a:off x="0" y="6311901"/>
            <a:ext cx="9956800" cy="447675"/>
          </a:xfrm>
          <a:prstGeom prst="rect">
            <a:avLst/>
          </a:prstGeom>
        </p:spPr>
        <p:txBody>
          <a:bodyPr/>
          <a:lstStyle/>
          <a:p>
            <a:pPr algn="ctr"/>
            <a:r>
              <a:rPr lang="en-US" dirty="0" smtClean="0"/>
              <a:t>Energy Storage-Hydrogen</a:t>
            </a:r>
            <a:endParaRPr lang="el-GR" dirty="0">
              <a:solidFill>
                <a:srgbClr val="003366"/>
              </a:solidFill>
              <a:latin typeface="Calibri" pitchFamily="34" charset="0"/>
            </a:endParaRPr>
          </a:p>
        </p:txBody>
      </p:sp>
      <p:sp>
        <p:nvSpPr>
          <p:cNvPr id="392194" name="Rectangle 2"/>
          <p:cNvSpPr>
            <a:spLocks noGrp="1" noChangeArrowheads="1"/>
          </p:cNvSpPr>
          <p:nvPr>
            <p:ph type="title"/>
          </p:nvPr>
        </p:nvSpPr>
        <p:spPr bwMode="auto">
          <a:xfrm>
            <a:off x="1957494" y="0"/>
            <a:ext cx="9563946" cy="60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ctr"/>
            <a:r>
              <a:rPr lang="en-US" b="1" dirty="0">
                <a:ea typeface="+mn-ea"/>
                <a:cs typeface="Arial" pitchFamily="34" charset="0"/>
              </a:rPr>
              <a:t>CONCLUSIONS-Milos-Hydrogen</a:t>
            </a:r>
            <a:endParaRPr lang="el-GR" b="1" dirty="0">
              <a:ea typeface="+mn-ea"/>
              <a:cs typeface="Arial" pitchFamily="34" charset="0"/>
            </a:endParaRPr>
          </a:p>
        </p:txBody>
      </p:sp>
      <p:sp>
        <p:nvSpPr>
          <p:cNvPr id="392195" name="Rectangle 3"/>
          <p:cNvSpPr>
            <a:spLocks noGrp="1" noChangeArrowheads="1"/>
          </p:cNvSpPr>
          <p:nvPr>
            <p:ph type="body" sz="half" idx="1"/>
          </p:nvPr>
        </p:nvSpPr>
        <p:spPr>
          <a:xfrm>
            <a:off x="325967" y="1981200"/>
            <a:ext cx="11324167" cy="3276794"/>
          </a:xfrm>
        </p:spPr>
        <p:txBody>
          <a:bodyPr>
            <a:spAutoFit/>
          </a:bodyPr>
          <a:lstStyle/>
          <a:p>
            <a:pPr marL="101600" indent="0" defTabSz="1054100">
              <a:lnSpc>
                <a:spcPct val="80000"/>
              </a:lnSpc>
              <a:buFont typeface="Wingdings" pitchFamily="2" charset="2"/>
              <a:buNone/>
            </a:pPr>
            <a:r>
              <a:rPr lang="en-US" dirty="0">
                <a:latin typeface="Times New Roman" pitchFamily="18" charset="0"/>
              </a:rPr>
              <a:t>The introduction of hydrogen as energy storage method in Milos results in: </a:t>
            </a:r>
          </a:p>
          <a:p>
            <a:pPr marL="101600" indent="0" defTabSz="1054100"/>
            <a:r>
              <a:rPr lang="en-US" sz="2400" dirty="0">
                <a:latin typeface="Times New Roman" pitchFamily="18" charset="0"/>
              </a:rPr>
              <a:t>huge increase on RE penetration on the island (from 13% to 85%)</a:t>
            </a:r>
          </a:p>
          <a:p>
            <a:pPr marL="101600" indent="0" defTabSz="1054100"/>
            <a:r>
              <a:rPr lang="en-US" sz="2400" dirty="0">
                <a:latin typeface="Times New Roman" pitchFamily="18" charset="0"/>
              </a:rPr>
              <a:t>significant reduction in fossil fuels consumption (</a:t>
            </a:r>
            <a:r>
              <a:rPr lang="en-US" sz="2400" dirty="0" err="1">
                <a:latin typeface="Times New Roman" pitchFamily="18" charset="0"/>
              </a:rPr>
              <a:t>ca.over</a:t>
            </a:r>
            <a:r>
              <a:rPr lang="en-US" sz="2400" dirty="0">
                <a:latin typeface="Times New Roman" pitchFamily="18" charset="0"/>
              </a:rPr>
              <a:t> 50%)</a:t>
            </a:r>
          </a:p>
          <a:p>
            <a:pPr marL="101600" indent="0" defTabSz="1054100"/>
            <a:r>
              <a:rPr lang="en-US" sz="2400" dirty="0">
                <a:latin typeface="Times New Roman" pitchFamily="18" charset="0"/>
              </a:rPr>
              <a:t>significant reduction in emissions produced (especially in CO</a:t>
            </a:r>
            <a:r>
              <a:rPr lang="en-US" sz="2400" baseline="-25000" dirty="0">
                <a:latin typeface="Times New Roman" pitchFamily="18" charset="0"/>
              </a:rPr>
              <a:t>2</a:t>
            </a:r>
            <a:r>
              <a:rPr lang="en-US" sz="2400" dirty="0">
                <a:latin typeface="Times New Roman" pitchFamily="18" charset="0"/>
              </a:rPr>
              <a:t>, ca. over 50% for all pollutants)</a:t>
            </a:r>
          </a:p>
          <a:p>
            <a:pPr marL="101600" indent="0" defTabSz="1054100"/>
            <a:r>
              <a:rPr lang="en-US" sz="2400" dirty="0">
                <a:latin typeface="Times New Roman" pitchFamily="18" charset="0"/>
              </a:rPr>
              <a:t>further reduction on the cost of hydrogen energy equipment and the introduction of external costs makes the hydrogen-based system economically competitive to the existing one.</a:t>
            </a:r>
            <a:endParaRPr lang="el-GR" sz="2400" dirty="0">
              <a:latin typeface="Times New Roman" pitchFamily="18" charset="0"/>
            </a:endParaRPr>
          </a:p>
        </p:txBody>
      </p:sp>
    </p:spTree>
    <p:extLst>
      <p:ext uri="{BB962C8B-B14F-4D97-AF65-F5344CB8AC3E}">
        <p14:creationId xmlns:p14="http://schemas.microsoft.com/office/powerpoint/2010/main" val="39116154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4"/>
          <p:cNvSpPr>
            <a:spLocks noGrp="1"/>
          </p:cNvSpPr>
          <p:nvPr>
            <p:ph type="sldNum" sz="quarter" idx="4294967295"/>
          </p:nvPr>
        </p:nvSpPr>
        <p:spPr>
          <a:xfrm>
            <a:off x="9220200" y="6473825"/>
            <a:ext cx="2844800" cy="476250"/>
          </a:xfrm>
          <a:prstGeom prst="rect">
            <a:avLst/>
          </a:prstGeom>
        </p:spPr>
        <p:txBody>
          <a:bodyPr/>
          <a:lstStyle/>
          <a:p>
            <a:fld id="{6BF5312B-CB97-4984-A490-AECC41F3E6EE}" type="slidenum">
              <a:rPr lang="en-GB"/>
              <a:pPr/>
              <a:t>57</a:t>
            </a:fld>
            <a:endParaRPr lang="en-GB"/>
          </a:p>
        </p:txBody>
      </p:sp>
      <p:sp>
        <p:nvSpPr>
          <p:cNvPr id="152578" name="Rectangle 2"/>
          <p:cNvSpPr>
            <a:spLocks noGrp="1" noChangeArrowheads="1"/>
          </p:cNvSpPr>
          <p:nvPr>
            <p:ph type="title"/>
          </p:nvPr>
        </p:nvSpPr>
        <p:spPr>
          <a:xfrm>
            <a:off x="897467" y="211138"/>
            <a:ext cx="10363200" cy="609600"/>
          </a:xfrm>
          <a:noFill/>
          <a:ln/>
        </p:spPr>
        <p:txBody>
          <a:bodyPr>
            <a:normAutofit fontScale="90000"/>
          </a:bodyPr>
          <a:lstStyle/>
          <a:p>
            <a:pPr algn="ctr"/>
            <a:r>
              <a:rPr lang="en-US" dirty="0"/>
              <a:t>Comparative Summary-Hydrogen</a:t>
            </a:r>
            <a:endParaRPr lang="el-GR" dirty="0"/>
          </a:p>
        </p:txBody>
      </p:sp>
      <p:graphicFrame>
        <p:nvGraphicFramePr>
          <p:cNvPr id="152628" name="Group 52"/>
          <p:cNvGraphicFramePr>
            <a:graphicFrameLocks noGrp="1"/>
          </p:cNvGraphicFramePr>
          <p:nvPr/>
        </p:nvGraphicFramePr>
        <p:xfrm>
          <a:off x="262467" y="1335089"/>
          <a:ext cx="11664951" cy="3659505"/>
        </p:xfrm>
        <a:graphic>
          <a:graphicData uri="http://schemas.openxmlformats.org/drawingml/2006/table">
            <a:tbl>
              <a:tblPr/>
              <a:tblGrid>
                <a:gridCol w="4250267"/>
                <a:gridCol w="3926417"/>
                <a:gridCol w="3488267"/>
              </a:tblGrid>
              <a:tr h="482600">
                <a:tc>
                  <a:txBody>
                    <a:bodyPr/>
                    <a:lstStyle/>
                    <a:p>
                      <a:pPr marL="0" marR="0" lvl="0" indent="0" algn="ctr" defTabSz="914400" rtl="0" eaLnBrk="1" fontAlgn="b" latinLnBrk="0" hangingPunct="1">
                        <a:lnSpc>
                          <a:spcPct val="100000"/>
                        </a:lnSpc>
                        <a:spcBef>
                          <a:spcPct val="0"/>
                        </a:spcBef>
                        <a:spcAft>
                          <a:spcPct val="0"/>
                        </a:spcAft>
                        <a:buClr>
                          <a:schemeClr val="hlink"/>
                        </a:buClr>
                        <a:buSzTx/>
                        <a:buFontTx/>
                        <a:buNone/>
                        <a:tabLst/>
                      </a:pPr>
                      <a:r>
                        <a:rPr kumimoji="0" lang="el-GR" sz="2000" b="1" i="0" u="none" strike="noStrike" cap="none" normalizeH="0" baseline="0" dirty="0" smtClean="0">
                          <a:ln>
                            <a:noFill/>
                          </a:ln>
                          <a:solidFill>
                            <a:schemeClr val="tx1"/>
                          </a:solidFill>
                          <a:effectLst/>
                          <a:latin typeface="Calibri" pitchFamily="34" charset="0"/>
                          <a:cs typeface="Times New Roman" pitchFamily="18" charset="0"/>
                        </a:rPr>
                        <a:t>Parameter</a:t>
                      </a:r>
                      <a:endParaRPr kumimoji="0" lang="el-GR" sz="2000" b="1" i="0" u="none" strike="noStrike" cap="none" normalizeH="0" baseline="0" dirty="0" smtClean="0">
                        <a:ln>
                          <a:noFill/>
                        </a:ln>
                        <a:solidFill>
                          <a:schemeClr val="tx1"/>
                        </a:solidFill>
                        <a:effectLst/>
                        <a:latin typeface="Calibri" pitchFamily="34" charset="0"/>
                        <a:cs typeface="Arial" pitchFamily="34"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Tx/>
                        <a:buFontTx/>
                        <a:buNone/>
                        <a:tabLst/>
                      </a:pPr>
                      <a:r>
                        <a:rPr kumimoji="0" lang="el-GR" sz="2000" b="1" i="0" u="none" strike="noStrike" cap="none" normalizeH="0" baseline="0" dirty="0" smtClean="0">
                          <a:ln>
                            <a:noFill/>
                          </a:ln>
                          <a:solidFill>
                            <a:schemeClr val="tx1"/>
                          </a:solidFill>
                          <a:effectLst/>
                          <a:latin typeface="Calibri" pitchFamily="34" charset="0"/>
                          <a:cs typeface="Times New Roman" pitchFamily="18" charset="0"/>
                        </a:rPr>
                        <a:t>Milos</a:t>
                      </a:r>
                      <a:endParaRPr kumimoji="0" lang="el-GR" sz="2000" b="1" i="0" u="none" strike="noStrike" cap="none" normalizeH="0" baseline="0" dirty="0" smtClean="0">
                        <a:ln>
                          <a:noFill/>
                        </a:ln>
                        <a:solidFill>
                          <a:schemeClr val="tx1"/>
                        </a:solidFill>
                        <a:effectLst/>
                        <a:latin typeface="Calibri" pitchFamily="34" charset="0"/>
                        <a:cs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Tx/>
                        <a:buFontTx/>
                        <a:buNone/>
                        <a:tabLst/>
                      </a:pPr>
                      <a:r>
                        <a:rPr kumimoji="0" lang="en-US" sz="2000" b="1" i="0" u="none" strike="noStrike" cap="none" normalizeH="0" baseline="0" dirty="0" err="1" smtClean="0">
                          <a:ln>
                            <a:noFill/>
                          </a:ln>
                          <a:solidFill>
                            <a:schemeClr val="tx1"/>
                          </a:solidFill>
                          <a:effectLst/>
                          <a:latin typeface="Calibri" pitchFamily="34" charset="0"/>
                          <a:cs typeface="Times New Roman" pitchFamily="18" charset="0"/>
                        </a:rPr>
                        <a:t>Corvo</a:t>
                      </a:r>
                      <a:endParaRPr kumimoji="0" lang="el-GR" sz="2000" b="1" i="0" u="none" strike="noStrike" cap="none" normalizeH="0" baseline="0" dirty="0" smtClean="0">
                        <a:ln>
                          <a:noFill/>
                        </a:ln>
                        <a:solidFill>
                          <a:schemeClr val="tx1"/>
                        </a:solidFill>
                        <a:effectLst/>
                        <a:latin typeface="Calibri" pitchFamily="34" charset="0"/>
                        <a:cs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5600">
                <a:tc>
                  <a:txBody>
                    <a:bodyPr/>
                    <a:lstStyle/>
                    <a:p>
                      <a:pPr marL="0" marR="0" lvl="0" indent="0" algn="l" defTabSz="914400" rtl="0" eaLnBrk="1" fontAlgn="b" latinLnBrk="0" hangingPunct="1">
                        <a:lnSpc>
                          <a:spcPct val="100000"/>
                        </a:lnSpc>
                        <a:spcBef>
                          <a:spcPct val="0"/>
                        </a:spcBef>
                        <a:spcAft>
                          <a:spcPct val="0"/>
                        </a:spcAft>
                        <a:buClr>
                          <a:schemeClr val="hlink"/>
                        </a:buClr>
                        <a:buSzTx/>
                        <a:buFontTx/>
                        <a:buNone/>
                        <a:tabLst/>
                      </a:pPr>
                      <a:r>
                        <a:rPr kumimoji="0" lang="el-GR" sz="2000" b="1" i="0" u="none" strike="noStrike" cap="none" normalizeH="0" baseline="0" dirty="0" smtClean="0">
                          <a:ln>
                            <a:noFill/>
                          </a:ln>
                          <a:solidFill>
                            <a:schemeClr val="tx1"/>
                          </a:solidFill>
                          <a:effectLst/>
                          <a:latin typeface="Calibri" pitchFamily="34" charset="0"/>
                          <a:cs typeface="Times New Roman" pitchFamily="18" charset="0"/>
                        </a:rPr>
                        <a:t>Renewable Fraction</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Tx/>
                        <a:buFontTx/>
                        <a:buNone/>
                        <a:tabLst/>
                      </a:pPr>
                      <a:r>
                        <a:rPr kumimoji="0" lang="el-GR" sz="2000" b="0" i="0" u="none" strike="noStrike" cap="none" normalizeH="0" baseline="0" dirty="0" smtClean="0">
                          <a:ln>
                            <a:noFill/>
                          </a:ln>
                          <a:solidFill>
                            <a:schemeClr val="tx1"/>
                          </a:solidFill>
                          <a:effectLst/>
                          <a:latin typeface="Calibri" pitchFamily="34" charset="0"/>
                          <a:cs typeface="Times New Roman" pitchFamily="18" charset="0"/>
                        </a:rPr>
                        <a:t>13</a:t>
                      </a:r>
                      <a:r>
                        <a:rPr kumimoji="0" lang="en-US" sz="2000" b="0" i="0" u="none" strike="noStrike" cap="none" normalizeH="0" baseline="0" dirty="0" smtClean="0">
                          <a:ln>
                            <a:noFill/>
                          </a:ln>
                          <a:solidFill>
                            <a:schemeClr val="tx1"/>
                          </a:solidFill>
                          <a:effectLst/>
                          <a:latin typeface="Calibri" pitchFamily="34" charset="0"/>
                          <a:cs typeface="Times New Roman" pitchFamily="18" charset="0"/>
                        </a:rPr>
                        <a:t>.4% before</a:t>
                      </a:r>
                      <a:r>
                        <a:rPr kumimoji="0" lang="en-US" sz="2000" b="0" i="0" u="none" strike="noStrike" cap="none" normalizeH="0" baseline="0" dirty="0" smtClean="0">
                          <a:ln>
                            <a:noFill/>
                          </a:ln>
                          <a:solidFill>
                            <a:schemeClr val="tx1"/>
                          </a:solidFill>
                          <a:effectLst/>
                          <a:latin typeface="Calibri" pitchFamily="34" charset="0"/>
                          <a:cs typeface="Arial" pitchFamily="34" charset="0"/>
                        </a:rPr>
                        <a:t>-80%</a:t>
                      </a:r>
                      <a:endParaRPr kumimoji="0" lang="el-GR" sz="2000" b="0" i="0" u="none" strike="noStrike" cap="none" normalizeH="0" baseline="0" dirty="0" smtClean="0">
                        <a:ln>
                          <a:noFill/>
                        </a:ln>
                        <a:solidFill>
                          <a:schemeClr val="tx1"/>
                        </a:solidFill>
                        <a:effectLst/>
                        <a:latin typeface="Calibri" pitchFamily="34" charset="0"/>
                        <a:cs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Tx/>
                        <a:buFontTx/>
                        <a:buNone/>
                        <a:tabLst/>
                      </a:pPr>
                      <a:r>
                        <a:rPr kumimoji="0" lang="en-US" sz="2000" b="0" i="0" u="none" strike="noStrike" cap="none" normalizeH="0" baseline="0" dirty="0" smtClean="0">
                          <a:ln>
                            <a:noFill/>
                          </a:ln>
                          <a:solidFill>
                            <a:schemeClr val="tx1"/>
                          </a:solidFill>
                          <a:effectLst/>
                          <a:latin typeface="Calibri" pitchFamily="34" charset="0"/>
                          <a:cs typeface="Times New Roman" pitchFamily="18" charset="0"/>
                        </a:rPr>
                        <a:t>80%</a:t>
                      </a:r>
                      <a:endParaRPr kumimoji="0" lang="el-GR" sz="2000" b="0" i="0" u="none" strike="noStrike" cap="none" normalizeH="0" baseline="0" dirty="0" smtClean="0">
                        <a:ln>
                          <a:noFill/>
                        </a:ln>
                        <a:solidFill>
                          <a:schemeClr val="tx1"/>
                        </a:solidFill>
                        <a:effectLst/>
                        <a:latin typeface="Calibri" pitchFamily="34" charset="0"/>
                        <a:cs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 latinLnBrk="0" hangingPunct="1">
                        <a:lnSpc>
                          <a:spcPct val="100000"/>
                        </a:lnSpc>
                        <a:spcBef>
                          <a:spcPct val="0"/>
                        </a:spcBef>
                        <a:spcAft>
                          <a:spcPct val="0"/>
                        </a:spcAft>
                        <a:buClr>
                          <a:schemeClr val="hlink"/>
                        </a:buClr>
                        <a:buSzTx/>
                        <a:buFontTx/>
                        <a:buNone/>
                        <a:tabLst/>
                      </a:pPr>
                      <a:r>
                        <a:rPr kumimoji="0" lang="en-US" sz="2000" b="1" i="0" u="none" strike="noStrike" cap="none" normalizeH="0" baseline="0" dirty="0" smtClean="0">
                          <a:ln>
                            <a:noFill/>
                          </a:ln>
                          <a:solidFill>
                            <a:schemeClr val="tx1"/>
                          </a:solidFill>
                          <a:effectLst/>
                          <a:latin typeface="Calibri" pitchFamily="34" charset="0"/>
                          <a:cs typeface="Arial" pitchFamily="34" charset="0"/>
                        </a:rPr>
                        <a:t>Fossil Fuel Reduction</a:t>
                      </a:r>
                      <a:endParaRPr kumimoji="0" lang="el-GR" sz="2000" b="1" i="0" u="none" strike="noStrike" cap="none" normalizeH="0" baseline="0" dirty="0" smtClean="0">
                        <a:ln>
                          <a:noFill/>
                        </a:ln>
                        <a:solidFill>
                          <a:schemeClr val="tx1"/>
                        </a:solidFill>
                        <a:effectLst/>
                        <a:latin typeface="Calibri" pitchFamily="34" charset="0"/>
                        <a:cs typeface="Arial" pitchFamily="34"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Tx/>
                        <a:buFontTx/>
                        <a:buNone/>
                        <a:tabLst/>
                      </a:pPr>
                      <a:r>
                        <a:rPr kumimoji="0" lang="en-US" sz="2000" b="0" i="0" u="none" strike="noStrike" cap="none" normalizeH="0" baseline="0" dirty="0" smtClean="0">
                          <a:ln>
                            <a:noFill/>
                          </a:ln>
                          <a:solidFill>
                            <a:schemeClr val="tx1"/>
                          </a:solidFill>
                          <a:effectLst/>
                          <a:latin typeface="Calibri" pitchFamily="34" charset="0"/>
                          <a:cs typeface="Arial" pitchFamily="34" charset="0"/>
                        </a:rPr>
                        <a:t>50+%</a:t>
                      </a:r>
                      <a:endParaRPr kumimoji="0" lang="el-GR" sz="2000" b="0" i="0" u="none" strike="noStrike" cap="none" normalizeH="0" baseline="0" dirty="0" smtClean="0">
                        <a:ln>
                          <a:noFill/>
                        </a:ln>
                        <a:solidFill>
                          <a:schemeClr val="tx1"/>
                        </a:solidFill>
                        <a:effectLst/>
                        <a:latin typeface="Calibri" pitchFamily="34" charset="0"/>
                        <a:cs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Tx/>
                        <a:buFontTx/>
                        <a:buNone/>
                        <a:tabLst/>
                      </a:pPr>
                      <a:r>
                        <a:rPr kumimoji="0" lang="en-US" sz="2000" b="0" i="0" u="none" strike="noStrike" cap="none" normalizeH="0" baseline="0" dirty="0" smtClean="0">
                          <a:ln>
                            <a:noFill/>
                          </a:ln>
                          <a:solidFill>
                            <a:schemeClr val="tx1"/>
                          </a:solidFill>
                          <a:effectLst/>
                          <a:latin typeface="Calibri" pitchFamily="34" charset="0"/>
                          <a:cs typeface="Times New Roman" pitchFamily="18" charset="0"/>
                        </a:rPr>
                        <a:t>69%</a:t>
                      </a:r>
                      <a:endParaRPr kumimoji="0" lang="el-GR" sz="2000" b="0" i="0" u="none" strike="noStrike" cap="none" normalizeH="0" baseline="0" dirty="0" smtClean="0">
                        <a:ln>
                          <a:noFill/>
                        </a:ln>
                        <a:solidFill>
                          <a:schemeClr val="tx1"/>
                        </a:solidFill>
                        <a:effectLst/>
                        <a:latin typeface="Calibri" pitchFamily="34" charset="0"/>
                        <a:cs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3700">
                <a:tc>
                  <a:txBody>
                    <a:bodyPr/>
                    <a:lstStyle/>
                    <a:p>
                      <a:pPr marL="0" marR="0" lvl="0" indent="0" algn="l" defTabSz="914400" rtl="0" eaLnBrk="1" fontAlgn="b" latinLnBrk="0" hangingPunct="1">
                        <a:lnSpc>
                          <a:spcPct val="100000"/>
                        </a:lnSpc>
                        <a:spcBef>
                          <a:spcPct val="0"/>
                        </a:spcBef>
                        <a:spcAft>
                          <a:spcPct val="0"/>
                        </a:spcAft>
                        <a:buClr>
                          <a:schemeClr val="hlink"/>
                        </a:buClr>
                        <a:buSzTx/>
                        <a:buFontTx/>
                        <a:buNone/>
                        <a:tabLst/>
                      </a:pPr>
                      <a:r>
                        <a:rPr kumimoji="0" lang="en-US" sz="2000" b="1" i="0" u="none" strike="noStrike" cap="none" normalizeH="0" baseline="0" dirty="0" smtClean="0">
                          <a:ln>
                            <a:noFill/>
                          </a:ln>
                          <a:solidFill>
                            <a:schemeClr val="tx1"/>
                          </a:solidFill>
                          <a:effectLst/>
                          <a:latin typeface="Calibri" pitchFamily="34" charset="0"/>
                          <a:cs typeface="Times New Roman" pitchFamily="18" charset="0"/>
                        </a:rPr>
                        <a:t>CO</a:t>
                      </a:r>
                      <a:r>
                        <a:rPr kumimoji="0" lang="en-US" sz="2000" b="1" i="0" u="none" strike="noStrike" cap="none" normalizeH="0" baseline="-25000" dirty="0" smtClean="0">
                          <a:ln>
                            <a:noFill/>
                          </a:ln>
                          <a:solidFill>
                            <a:schemeClr val="tx1"/>
                          </a:solidFill>
                          <a:effectLst/>
                          <a:latin typeface="Calibri" pitchFamily="34" charset="0"/>
                          <a:cs typeface="Times New Roman" pitchFamily="18" charset="0"/>
                        </a:rPr>
                        <a:t>2</a:t>
                      </a:r>
                      <a:r>
                        <a:rPr kumimoji="0" lang="en-US" sz="2000" b="1" i="0" u="none" strike="noStrike" cap="none" normalizeH="0" baseline="0" dirty="0" smtClean="0">
                          <a:ln>
                            <a:noFill/>
                          </a:ln>
                          <a:solidFill>
                            <a:schemeClr val="tx1"/>
                          </a:solidFill>
                          <a:effectLst/>
                          <a:latin typeface="Calibri" pitchFamily="34" charset="0"/>
                          <a:cs typeface="Times New Roman" pitchFamily="18" charset="0"/>
                        </a:rPr>
                        <a:t> reduction</a:t>
                      </a:r>
                      <a:endParaRPr kumimoji="0" lang="el-GR" sz="2000" b="1" i="0" u="none" strike="noStrike" cap="none" normalizeH="0" baseline="0" dirty="0" smtClean="0">
                        <a:ln>
                          <a:noFill/>
                        </a:ln>
                        <a:solidFill>
                          <a:schemeClr val="tx1"/>
                        </a:solidFill>
                        <a:effectLst/>
                        <a:latin typeface="Calibri" pitchFamily="34" charset="0"/>
                        <a:cs typeface="Times New Roman" pitchFamily="18"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Tx/>
                        <a:buFontTx/>
                        <a:buNone/>
                        <a:tabLst/>
                      </a:pPr>
                      <a:r>
                        <a:rPr kumimoji="0" lang="en-US" sz="2000" b="0" i="0" u="none" strike="noStrike" cap="none" normalizeH="0" baseline="0" dirty="0" smtClean="0">
                          <a:ln>
                            <a:noFill/>
                          </a:ln>
                          <a:solidFill>
                            <a:schemeClr val="tx1"/>
                          </a:solidFill>
                          <a:effectLst/>
                          <a:latin typeface="Calibri" pitchFamily="34" charset="0"/>
                          <a:cs typeface="Arial" pitchFamily="34" charset="0"/>
                        </a:rPr>
                        <a:t>50+%</a:t>
                      </a:r>
                      <a:endParaRPr kumimoji="0" lang="el-GR" sz="2000" b="0" i="0" u="none" strike="noStrike" cap="none" normalizeH="0" baseline="0" dirty="0" smtClean="0">
                        <a:ln>
                          <a:noFill/>
                        </a:ln>
                        <a:solidFill>
                          <a:schemeClr val="tx1"/>
                        </a:solidFill>
                        <a:effectLst/>
                        <a:latin typeface="Calibri" pitchFamily="34" charset="0"/>
                        <a:cs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Tx/>
                        <a:buFontTx/>
                        <a:buNone/>
                        <a:tabLst/>
                      </a:pPr>
                      <a:r>
                        <a:rPr kumimoji="0" lang="en-US" sz="2000" b="0" i="0" u="none" strike="noStrike" cap="none" normalizeH="0" baseline="0" dirty="0" smtClean="0">
                          <a:ln>
                            <a:noFill/>
                          </a:ln>
                          <a:solidFill>
                            <a:schemeClr val="tx1"/>
                          </a:solidFill>
                          <a:effectLst/>
                          <a:latin typeface="Calibri" pitchFamily="34" charset="0"/>
                          <a:cs typeface="Times New Roman" pitchFamily="18" charset="0"/>
                        </a:rPr>
                        <a:t>69%</a:t>
                      </a:r>
                      <a:endParaRPr kumimoji="0" lang="el-GR" sz="2000" b="0" i="0" u="none" strike="noStrike" cap="none" normalizeH="0" baseline="0" dirty="0" smtClean="0">
                        <a:ln>
                          <a:noFill/>
                        </a:ln>
                        <a:solidFill>
                          <a:schemeClr val="tx1"/>
                        </a:solidFill>
                        <a:effectLst/>
                        <a:latin typeface="Calibri" pitchFamily="34" charset="0"/>
                        <a:cs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ctr" latinLnBrk="0" hangingPunct="1">
                        <a:lnSpc>
                          <a:spcPct val="100000"/>
                        </a:lnSpc>
                        <a:spcBef>
                          <a:spcPct val="0"/>
                        </a:spcBef>
                        <a:spcAft>
                          <a:spcPct val="0"/>
                        </a:spcAft>
                        <a:buClr>
                          <a:schemeClr val="hlink"/>
                        </a:buClr>
                        <a:buSzTx/>
                        <a:buFontTx/>
                        <a:buNone/>
                        <a:tabLst/>
                      </a:pPr>
                      <a:r>
                        <a:rPr kumimoji="0" lang="en-US" sz="2000" b="1" i="0" u="none" strike="noStrike" cap="none" normalizeH="0" baseline="0" dirty="0" smtClean="0">
                          <a:ln>
                            <a:noFill/>
                          </a:ln>
                          <a:solidFill>
                            <a:schemeClr val="tx1"/>
                          </a:solidFill>
                          <a:effectLst/>
                          <a:latin typeface="Calibri" pitchFamily="34" charset="0"/>
                          <a:cs typeface="Times New Roman" pitchFamily="18" charset="0"/>
                        </a:rPr>
                        <a:t>COE reduction</a:t>
                      </a:r>
                      <a:endParaRPr kumimoji="0" lang="el-GR" sz="2000" b="1" i="0" u="none" strike="noStrike" cap="none" normalizeH="0" baseline="0" dirty="0" smtClean="0">
                        <a:ln>
                          <a:noFill/>
                        </a:ln>
                        <a:solidFill>
                          <a:schemeClr val="tx1"/>
                        </a:solidFill>
                        <a:effectLst/>
                        <a:latin typeface="Calibri" pitchFamily="34" charset="0"/>
                        <a:cs typeface="Arial" pitchFamily="34"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Tx/>
                        <a:buFontTx/>
                        <a:buNone/>
                        <a:tabLst/>
                      </a:pPr>
                      <a:r>
                        <a:rPr kumimoji="0" lang="en-US" sz="2000" b="0" i="0" u="none" strike="noStrike" cap="none" normalizeH="0" baseline="0" dirty="0" smtClean="0">
                          <a:ln>
                            <a:noFill/>
                          </a:ln>
                          <a:solidFill>
                            <a:schemeClr val="tx1"/>
                          </a:solidFill>
                          <a:effectLst/>
                          <a:latin typeface="Calibri" pitchFamily="34" charset="0"/>
                          <a:cs typeface="Times New Roman" pitchFamily="18" charset="0"/>
                        </a:rPr>
                        <a:t>0-1%</a:t>
                      </a:r>
                      <a:endParaRPr kumimoji="0" lang="el-GR" sz="2000" b="0" i="0" u="none" strike="noStrike" cap="none" normalizeH="0" baseline="0" dirty="0" smtClean="0">
                        <a:ln>
                          <a:noFill/>
                        </a:ln>
                        <a:solidFill>
                          <a:schemeClr val="tx1"/>
                        </a:solidFill>
                        <a:effectLst/>
                        <a:latin typeface="Calibri" pitchFamily="34" charset="0"/>
                        <a:cs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hlink"/>
                        </a:buClr>
                        <a:buSzTx/>
                        <a:buFontTx/>
                        <a:buNone/>
                        <a:tabLst/>
                      </a:pPr>
                      <a:r>
                        <a:rPr kumimoji="0" lang="en-US" sz="2000" b="0" i="0" u="none" strike="noStrike" cap="none" normalizeH="0" baseline="0" dirty="0" smtClean="0">
                          <a:ln>
                            <a:noFill/>
                          </a:ln>
                          <a:solidFill>
                            <a:schemeClr val="tx1"/>
                          </a:solidFill>
                          <a:effectLst/>
                          <a:latin typeface="Calibri" pitchFamily="34" charset="0"/>
                          <a:cs typeface="Times New Roman" pitchFamily="18" charset="0"/>
                        </a:rPr>
                        <a:t>43%</a:t>
                      </a:r>
                      <a:endParaRPr kumimoji="0" lang="el-GR" sz="2000" b="0" i="0" u="none" strike="noStrike" cap="none" normalizeH="0" baseline="0" dirty="0" smtClean="0">
                        <a:ln>
                          <a:noFill/>
                        </a:ln>
                        <a:solidFill>
                          <a:schemeClr val="tx1"/>
                        </a:solidFill>
                        <a:effectLst/>
                        <a:latin typeface="Calibri" pitchFamily="34" charset="0"/>
                        <a:cs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2588">
                <a:tc>
                  <a:txBody>
                    <a:bodyPr/>
                    <a:lstStyle/>
                    <a:p>
                      <a:pPr marL="0" marR="0" lvl="0" indent="0" algn="l" defTabSz="914400" rtl="0" eaLnBrk="1" fontAlgn="b" latinLnBrk="0" hangingPunct="1">
                        <a:lnSpc>
                          <a:spcPct val="100000"/>
                        </a:lnSpc>
                        <a:spcBef>
                          <a:spcPct val="0"/>
                        </a:spcBef>
                        <a:spcAft>
                          <a:spcPct val="0"/>
                        </a:spcAft>
                        <a:buClr>
                          <a:schemeClr val="hlink"/>
                        </a:buClr>
                        <a:buSzTx/>
                        <a:buFontTx/>
                        <a:buNone/>
                        <a:tabLst/>
                      </a:pPr>
                      <a:r>
                        <a:rPr kumimoji="0" lang="en-US" sz="2000" b="1" i="0" u="none" strike="noStrike" cap="none" normalizeH="0" baseline="0" dirty="0" smtClean="0">
                          <a:ln>
                            <a:noFill/>
                          </a:ln>
                          <a:solidFill>
                            <a:schemeClr val="tx1"/>
                          </a:solidFill>
                          <a:effectLst/>
                          <a:latin typeface="Calibri" pitchFamily="34" charset="0"/>
                          <a:cs typeface="Times New Roman" pitchFamily="18" charset="0"/>
                        </a:rPr>
                        <a:t>Excess electricity </a:t>
                      </a:r>
                      <a:endParaRPr kumimoji="0" lang="el-GR" sz="2000" b="1" i="0" u="none" strike="noStrike" cap="none" normalizeH="0" baseline="0" dirty="0" smtClean="0">
                        <a:ln>
                          <a:noFill/>
                        </a:ln>
                        <a:solidFill>
                          <a:schemeClr val="tx1"/>
                        </a:solidFill>
                        <a:effectLst/>
                        <a:latin typeface="Calibri" pitchFamily="34" charset="0"/>
                        <a:cs typeface="Times New Roman" pitchFamily="18"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Tx/>
                        <a:buFontTx/>
                        <a:buNone/>
                        <a:tabLst/>
                      </a:pPr>
                      <a:r>
                        <a:rPr kumimoji="0" lang="en-US" sz="2000" b="0" i="0" u="none" strike="noStrike" cap="none" normalizeH="0" baseline="0" dirty="0" smtClean="0">
                          <a:ln>
                            <a:noFill/>
                          </a:ln>
                          <a:solidFill>
                            <a:schemeClr val="tx1"/>
                          </a:solidFill>
                          <a:effectLst/>
                          <a:latin typeface="Calibri" pitchFamily="34" charset="0"/>
                          <a:cs typeface="Arial" pitchFamily="34" charset="0"/>
                        </a:rPr>
                        <a:t>44%</a:t>
                      </a:r>
                      <a:endParaRPr kumimoji="0" lang="el-GR" sz="2000" b="0" i="0" u="none" strike="noStrike" cap="none" normalizeH="0" baseline="0" dirty="0" smtClean="0">
                        <a:ln>
                          <a:noFill/>
                        </a:ln>
                        <a:solidFill>
                          <a:schemeClr val="tx1"/>
                        </a:solidFill>
                        <a:effectLst/>
                        <a:latin typeface="Calibri" pitchFamily="34" charset="0"/>
                        <a:cs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Tx/>
                        <a:buFontTx/>
                        <a:buNone/>
                        <a:tabLst/>
                      </a:pPr>
                      <a:r>
                        <a:rPr kumimoji="0" lang="en-US" sz="2000" b="0" i="0" u="none" strike="noStrike" cap="none" normalizeH="0" baseline="0" dirty="0" smtClean="0">
                          <a:ln>
                            <a:noFill/>
                          </a:ln>
                          <a:solidFill>
                            <a:schemeClr val="tx1"/>
                          </a:solidFill>
                          <a:effectLst/>
                          <a:latin typeface="Calibri" pitchFamily="34" charset="0"/>
                          <a:cs typeface="Arial" pitchFamily="34" charset="0"/>
                        </a:rPr>
                        <a:t>9.85%</a:t>
                      </a:r>
                      <a:endParaRPr kumimoji="0" lang="el-GR" sz="2000" b="0" i="0" u="none" strike="noStrike" cap="none" normalizeH="0" baseline="0" dirty="0" smtClean="0">
                        <a:ln>
                          <a:noFill/>
                        </a:ln>
                        <a:solidFill>
                          <a:schemeClr val="tx1"/>
                        </a:solidFill>
                        <a:effectLst/>
                        <a:latin typeface="Calibri" pitchFamily="34" charset="0"/>
                        <a:cs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1788">
                <a:tc>
                  <a:txBody>
                    <a:bodyPr/>
                    <a:lstStyle/>
                    <a:p>
                      <a:pPr marL="0" marR="0" lvl="0" indent="0" algn="l" defTabSz="914400" rtl="0" eaLnBrk="1" fontAlgn="b" latinLnBrk="0" hangingPunct="1">
                        <a:lnSpc>
                          <a:spcPct val="100000"/>
                        </a:lnSpc>
                        <a:spcBef>
                          <a:spcPct val="0"/>
                        </a:spcBef>
                        <a:spcAft>
                          <a:spcPct val="0"/>
                        </a:spcAft>
                        <a:buClr>
                          <a:schemeClr val="hlink"/>
                        </a:buClr>
                        <a:buSzTx/>
                        <a:buFontTx/>
                        <a:buNone/>
                        <a:tabLst/>
                      </a:pPr>
                      <a:r>
                        <a:rPr kumimoji="0" lang="en-US" sz="2000" b="1" i="0" u="none" strike="noStrike" cap="none" normalizeH="0" baseline="0" dirty="0" smtClean="0">
                          <a:ln>
                            <a:noFill/>
                          </a:ln>
                          <a:solidFill>
                            <a:schemeClr val="tx1"/>
                          </a:solidFill>
                          <a:effectLst/>
                          <a:latin typeface="Calibri" pitchFamily="34" charset="0"/>
                          <a:cs typeface="Times New Roman" pitchFamily="18" charset="0"/>
                        </a:rPr>
                        <a:t>IRR</a:t>
                      </a:r>
                      <a:endParaRPr kumimoji="0" lang="el-GR" sz="2000" b="1" i="0" u="none" strike="noStrike" cap="none" normalizeH="0" baseline="0" dirty="0" smtClean="0">
                        <a:ln>
                          <a:noFill/>
                        </a:ln>
                        <a:solidFill>
                          <a:schemeClr val="tx1"/>
                        </a:solidFill>
                        <a:effectLst/>
                        <a:latin typeface="Calibri" pitchFamily="34" charset="0"/>
                        <a:cs typeface="Times New Roman" pitchFamily="18"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Tx/>
                        <a:buFontTx/>
                        <a:buNone/>
                        <a:tabLst/>
                      </a:pPr>
                      <a:r>
                        <a:rPr kumimoji="0" lang="en-US" sz="2000" b="0" i="0" u="none" strike="noStrike" cap="none" normalizeH="0" baseline="0" dirty="0" smtClean="0">
                          <a:ln>
                            <a:noFill/>
                          </a:ln>
                          <a:solidFill>
                            <a:schemeClr val="tx1"/>
                          </a:solidFill>
                          <a:effectLst/>
                          <a:latin typeface="Calibri" pitchFamily="34" charset="0"/>
                          <a:cs typeface="Arial" pitchFamily="34" charset="0"/>
                        </a:rPr>
                        <a:t>1%</a:t>
                      </a:r>
                      <a:endParaRPr kumimoji="0" lang="el-GR" sz="2000" b="0" i="0" u="none" strike="noStrike" cap="none" normalizeH="0" baseline="0" dirty="0" smtClean="0">
                        <a:ln>
                          <a:noFill/>
                        </a:ln>
                        <a:solidFill>
                          <a:schemeClr val="tx1"/>
                        </a:solidFill>
                        <a:effectLst/>
                        <a:latin typeface="Calibri" pitchFamily="34" charset="0"/>
                        <a:cs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Tx/>
                        <a:buFontTx/>
                        <a:buNone/>
                        <a:tabLst/>
                      </a:pPr>
                      <a:r>
                        <a:rPr kumimoji="0" lang="en-US" sz="2000" b="0" i="0" u="none" strike="noStrike" cap="none" normalizeH="0" baseline="0" dirty="0" smtClean="0">
                          <a:ln>
                            <a:noFill/>
                          </a:ln>
                          <a:solidFill>
                            <a:schemeClr val="tx1"/>
                          </a:solidFill>
                          <a:effectLst/>
                          <a:latin typeface="Calibri" pitchFamily="34" charset="0"/>
                          <a:cs typeface="Arial" pitchFamily="34" charset="0"/>
                        </a:rPr>
                        <a:t>30%</a:t>
                      </a:r>
                      <a:endParaRPr kumimoji="0" lang="el-GR" sz="2000" b="0" i="0" u="none" strike="noStrike" cap="none" normalizeH="0" baseline="0" dirty="0" smtClean="0">
                        <a:ln>
                          <a:noFill/>
                        </a:ln>
                        <a:solidFill>
                          <a:schemeClr val="tx1"/>
                        </a:solidFill>
                        <a:effectLst/>
                        <a:latin typeface="Calibri" pitchFamily="34" charset="0"/>
                        <a:cs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6238">
                <a:tc>
                  <a:txBody>
                    <a:bodyPr/>
                    <a:lstStyle/>
                    <a:p>
                      <a:pPr marL="0" marR="0" lvl="0" indent="0" algn="l" defTabSz="914400" rtl="0" eaLnBrk="1" fontAlgn="b" latinLnBrk="0" hangingPunct="1">
                        <a:lnSpc>
                          <a:spcPct val="100000"/>
                        </a:lnSpc>
                        <a:spcBef>
                          <a:spcPct val="0"/>
                        </a:spcBef>
                        <a:spcAft>
                          <a:spcPct val="0"/>
                        </a:spcAft>
                        <a:buClr>
                          <a:schemeClr val="hlink"/>
                        </a:buClr>
                        <a:buSzTx/>
                        <a:buFontTx/>
                        <a:buNone/>
                        <a:tabLst/>
                      </a:pPr>
                      <a:r>
                        <a:rPr kumimoji="0" lang="en-US" sz="2000" b="1" i="0" u="none" strike="noStrike" cap="none" normalizeH="0" baseline="0" dirty="0" smtClean="0">
                          <a:ln>
                            <a:noFill/>
                          </a:ln>
                          <a:solidFill>
                            <a:schemeClr val="tx1"/>
                          </a:solidFill>
                          <a:effectLst/>
                          <a:latin typeface="Calibri" pitchFamily="34" charset="0"/>
                          <a:cs typeface="Times New Roman" pitchFamily="18" charset="0"/>
                        </a:rPr>
                        <a:t>Discounted Pay back</a:t>
                      </a:r>
                      <a:endParaRPr kumimoji="0" lang="el-GR" sz="2000" b="1" i="0" u="none" strike="noStrike" cap="none" normalizeH="0" baseline="0" dirty="0" smtClean="0">
                        <a:ln>
                          <a:noFill/>
                        </a:ln>
                        <a:solidFill>
                          <a:schemeClr val="tx1"/>
                        </a:solidFill>
                        <a:effectLst/>
                        <a:latin typeface="Calibri" pitchFamily="34" charset="0"/>
                        <a:cs typeface="Times New Roman" pitchFamily="18"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Tx/>
                        <a:buFontTx/>
                        <a:buNone/>
                        <a:tabLst/>
                      </a:pPr>
                      <a:r>
                        <a:rPr kumimoji="0" lang="en-US" sz="2000" b="0" i="0" u="none" strike="noStrike" cap="none" normalizeH="0" baseline="0" dirty="0" smtClean="0">
                          <a:ln>
                            <a:noFill/>
                          </a:ln>
                          <a:solidFill>
                            <a:schemeClr val="tx1"/>
                          </a:solidFill>
                          <a:effectLst/>
                          <a:latin typeface="Calibri" pitchFamily="34" charset="0"/>
                          <a:cs typeface="Arial" pitchFamily="34" charset="0"/>
                        </a:rPr>
                        <a:t>17 </a:t>
                      </a:r>
                      <a:r>
                        <a:rPr kumimoji="0" lang="en-US" sz="2000" b="0" i="0" u="none" strike="noStrike" cap="none" normalizeH="0" baseline="0" dirty="0" err="1" smtClean="0">
                          <a:ln>
                            <a:noFill/>
                          </a:ln>
                          <a:solidFill>
                            <a:schemeClr val="tx1"/>
                          </a:solidFill>
                          <a:effectLst/>
                          <a:latin typeface="Calibri" pitchFamily="34" charset="0"/>
                          <a:cs typeface="Arial" pitchFamily="34" charset="0"/>
                        </a:rPr>
                        <a:t>yrs</a:t>
                      </a:r>
                      <a:endParaRPr kumimoji="0" lang="el-GR" sz="2000" b="0" i="0" u="none" strike="noStrike" cap="none" normalizeH="0" baseline="0" dirty="0" smtClean="0">
                        <a:ln>
                          <a:noFill/>
                        </a:ln>
                        <a:solidFill>
                          <a:schemeClr val="tx1"/>
                        </a:solidFill>
                        <a:effectLst/>
                        <a:latin typeface="Calibri" pitchFamily="34" charset="0"/>
                        <a:cs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Tx/>
                        <a:buFontTx/>
                        <a:buNone/>
                        <a:tabLst/>
                      </a:pPr>
                      <a:r>
                        <a:rPr kumimoji="0" lang="en-US" sz="2000" b="0" i="0" u="none" strike="noStrike" cap="none" normalizeH="0" baseline="0" dirty="0" smtClean="0">
                          <a:ln>
                            <a:noFill/>
                          </a:ln>
                          <a:solidFill>
                            <a:schemeClr val="tx1"/>
                          </a:solidFill>
                          <a:effectLst/>
                          <a:latin typeface="Calibri" pitchFamily="34" charset="0"/>
                          <a:cs typeface="Arial" pitchFamily="34" charset="0"/>
                        </a:rPr>
                        <a:t>3.2yrs</a:t>
                      </a:r>
                      <a:endParaRPr kumimoji="0" lang="el-GR" sz="2000" b="0" i="0" u="none" strike="noStrike" cap="none" normalizeH="0" baseline="0" dirty="0" smtClean="0">
                        <a:ln>
                          <a:noFill/>
                        </a:ln>
                        <a:solidFill>
                          <a:schemeClr val="tx1"/>
                        </a:solidFill>
                        <a:effectLst/>
                        <a:latin typeface="Calibri" pitchFamily="34" charset="0"/>
                        <a:cs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3225">
                <a:tc>
                  <a:txBody>
                    <a:bodyPr/>
                    <a:lstStyle/>
                    <a:p>
                      <a:pPr marL="0" marR="0" lvl="0" indent="0" algn="l" defTabSz="914400" rtl="0" eaLnBrk="1" fontAlgn="b" latinLnBrk="0" hangingPunct="1">
                        <a:lnSpc>
                          <a:spcPct val="100000"/>
                        </a:lnSpc>
                        <a:spcBef>
                          <a:spcPct val="0"/>
                        </a:spcBef>
                        <a:spcAft>
                          <a:spcPct val="0"/>
                        </a:spcAft>
                        <a:buClr>
                          <a:schemeClr val="hlink"/>
                        </a:buClr>
                        <a:buSzTx/>
                        <a:buFontTx/>
                        <a:buNone/>
                        <a:tabLst/>
                      </a:pPr>
                      <a:r>
                        <a:rPr kumimoji="0" lang="en-US" sz="2000" b="1" i="0" u="none" strike="noStrike" cap="none" normalizeH="0" baseline="0" dirty="0" smtClean="0">
                          <a:ln>
                            <a:noFill/>
                          </a:ln>
                          <a:solidFill>
                            <a:schemeClr val="tx1"/>
                          </a:solidFill>
                          <a:effectLst/>
                          <a:latin typeface="Calibri" pitchFamily="34" charset="0"/>
                          <a:cs typeface="Times New Roman" pitchFamily="18" charset="0"/>
                        </a:rPr>
                        <a:t>Benefit Cost Ratio</a:t>
                      </a:r>
                      <a:endParaRPr kumimoji="0" lang="el-GR" sz="2000" b="1" i="0" u="none" strike="noStrike" cap="none" normalizeH="0" baseline="0" dirty="0" smtClean="0">
                        <a:ln>
                          <a:noFill/>
                        </a:ln>
                        <a:solidFill>
                          <a:schemeClr val="tx1"/>
                        </a:solidFill>
                        <a:effectLst/>
                        <a:latin typeface="Calibri" pitchFamily="34" charset="0"/>
                        <a:cs typeface="Times New Roman" pitchFamily="18"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Tx/>
                        <a:buFontTx/>
                        <a:buNone/>
                        <a:tabLst/>
                      </a:pPr>
                      <a:r>
                        <a:rPr kumimoji="0" lang="en-US" sz="2000" b="0" i="0" u="none" strike="noStrike" cap="none" normalizeH="0" baseline="0" dirty="0" smtClean="0">
                          <a:ln>
                            <a:noFill/>
                          </a:ln>
                          <a:solidFill>
                            <a:schemeClr val="tx1"/>
                          </a:solidFill>
                          <a:effectLst/>
                          <a:latin typeface="Calibri" pitchFamily="34" charset="0"/>
                          <a:cs typeface="Times New Roman" pitchFamily="18" charset="0"/>
                        </a:rPr>
                        <a:t>1,25</a:t>
                      </a:r>
                      <a:endParaRPr kumimoji="0" lang="el-GR" sz="2000" b="0" i="0" u="none" strike="noStrike" cap="none" normalizeH="0" baseline="0" dirty="0" smtClean="0">
                        <a:ln>
                          <a:noFill/>
                        </a:ln>
                        <a:solidFill>
                          <a:schemeClr val="tx1"/>
                        </a:solidFill>
                        <a:effectLst/>
                        <a:latin typeface="Calibri" pitchFamily="34" charset="0"/>
                        <a:cs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
                          <a:schemeClr val="hlink"/>
                        </a:buClr>
                        <a:buSzTx/>
                        <a:buFontTx/>
                        <a:buNone/>
                        <a:tabLst/>
                      </a:pPr>
                      <a:r>
                        <a:rPr kumimoji="0" lang="en-US" sz="2000" b="0" i="0" u="none" strike="noStrike" cap="none" normalizeH="0" baseline="0" dirty="0" smtClean="0">
                          <a:ln>
                            <a:noFill/>
                          </a:ln>
                          <a:solidFill>
                            <a:schemeClr val="tx1"/>
                          </a:solidFill>
                          <a:effectLst/>
                          <a:latin typeface="Calibri" pitchFamily="34" charset="0"/>
                          <a:cs typeface="Times New Roman" pitchFamily="18" charset="0"/>
                        </a:rPr>
                        <a:t>1.36</a:t>
                      </a:r>
                      <a:endParaRPr kumimoji="0" lang="el-GR" sz="2000" b="0" i="0" u="none" strike="noStrike" cap="none" normalizeH="0" baseline="0" dirty="0" smtClean="0">
                        <a:ln>
                          <a:noFill/>
                        </a:ln>
                        <a:solidFill>
                          <a:schemeClr val="tx1"/>
                        </a:solidFill>
                        <a:effectLst/>
                        <a:latin typeface="Calibri" pitchFamily="34" charset="0"/>
                        <a:cs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Date Placeholder 4"/>
          <p:cNvSpPr txBox="1">
            <a:spLocks/>
          </p:cNvSpPr>
          <p:nvPr/>
        </p:nvSpPr>
        <p:spPr>
          <a:xfrm>
            <a:off x="0" y="6311901"/>
            <a:ext cx="9956800" cy="44767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Energy Storage-Hydrogen</a:t>
            </a:r>
            <a:endParaRPr lang="el-GR" dirty="0">
              <a:solidFill>
                <a:srgbClr val="003366"/>
              </a:solidFill>
              <a:latin typeface="Calibri" pitchFamily="34" charset="0"/>
            </a:endParaRPr>
          </a:p>
        </p:txBody>
      </p:sp>
    </p:spTree>
    <p:extLst>
      <p:ext uri="{BB962C8B-B14F-4D97-AF65-F5344CB8AC3E}">
        <p14:creationId xmlns:p14="http://schemas.microsoft.com/office/powerpoint/2010/main" val="3686198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9220200" y="6473825"/>
            <a:ext cx="2844800" cy="476250"/>
          </a:xfrm>
          <a:prstGeom prst="rect">
            <a:avLst/>
          </a:prstGeom>
        </p:spPr>
        <p:txBody>
          <a:bodyPr/>
          <a:lstStyle/>
          <a:p>
            <a:fld id="{E5F1E587-7D17-4673-96D9-A22D0BB017AB}" type="slidenum">
              <a:rPr lang="en-GB"/>
              <a:pPr/>
              <a:t>58</a:t>
            </a:fld>
            <a:endParaRPr lang="en-GB"/>
          </a:p>
        </p:txBody>
      </p:sp>
      <p:sp>
        <p:nvSpPr>
          <p:cNvPr id="153602" name="Rectangle 2"/>
          <p:cNvSpPr>
            <a:spLocks noGrp="1" noChangeArrowheads="1"/>
          </p:cNvSpPr>
          <p:nvPr>
            <p:ph type="title"/>
          </p:nvPr>
        </p:nvSpPr>
        <p:spPr>
          <a:xfrm>
            <a:off x="914400" y="251592"/>
            <a:ext cx="10363200" cy="701731"/>
          </a:xfrm>
          <a:noFill/>
          <a:ln/>
        </p:spPr>
        <p:txBody>
          <a:bodyPr>
            <a:spAutoFit/>
          </a:bodyPr>
          <a:lstStyle/>
          <a:p>
            <a:r>
              <a:rPr lang="en-US" dirty="0"/>
              <a:t>Results from Case Studies-Hydrogen</a:t>
            </a:r>
            <a:endParaRPr lang="en-US" sz="1900" dirty="0"/>
          </a:p>
        </p:txBody>
      </p:sp>
      <p:sp>
        <p:nvSpPr>
          <p:cNvPr id="153603" name="Rectangle 3"/>
          <p:cNvSpPr>
            <a:spLocks noGrp="1" noChangeArrowheads="1"/>
          </p:cNvSpPr>
          <p:nvPr>
            <p:ph type="body" idx="1"/>
          </p:nvPr>
        </p:nvSpPr>
        <p:spPr>
          <a:xfrm>
            <a:off x="527051" y="1103314"/>
            <a:ext cx="10972800" cy="4835525"/>
          </a:xfrm>
        </p:spPr>
        <p:txBody>
          <a:bodyPr>
            <a:normAutofit lnSpcReduction="10000"/>
          </a:bodyPr>
          <a:lstStyle/>
          <a:p>
            <a:pPr>
              <a:lnSpc>
                <a:spcPct val="90000"/>
              </a:lnSpc>
            </a:pPr>
            <a:r>
              <a:rPr lang="en-US"/>
              <a:t>From the investor’s point of view, in Milos island the proposed RES &amp; hydrogen storage power system is not a profitable investment mainly due to the production of a large amount of </a:t>
            </a:r>
            <a:r>
              <a:rPr lang="en-US" u="sng"/>
              <a:t>excess electricity</a:t>
            </a:r>
            <a:r>
              <a:rPr lang="en-US"/>
              <a:t>. </a:t>
            </a:r>
          </a:p>
          <a:p>
            <a:pPr lvl="1">
              <a:lnSpc>
                <a:spcPct val="90000"/>
              </a:lnSpc>
            </a:pPr>
            <a:r>
              <a:rPr lang="en-US"/>
              <a:t>However, the proposed system may become more economically attractive if the produced excess energy is used to generate hydrogen in order to be used locally as a fuel in the transport sector or for heating purposes.</a:t>
            </a:r>
          </a:p>
          <a:p>
            <a:pPr>
              <a:lnSpc>
                <a:spcPct val="90000"/>
              </a:lnSpc>
            </a:pPr>
            <a:r>
              <a:rPr lang="en-US"/>
              <a:t>On the contrary, the proposed system for Corvo is a quite profitable investment from the investor’s perspective indicating alignment of private and social interest. </a:t>
            </a:r>
            <a:endParaRPr lang="el-GR"/>
          </a:p>
          <a:p>
            <a:pPr>
              <a:lnSpc>
                <a:spcPct val="90000"/>
              </a:lnSpc>
            </a:pPr>
            <a:r>
              <a:rPr lang="en-US"/>
              <a:t>In both cases the benefits of the proposed RES &amp; hydrogen storage system outweighed the costs proving a social profitability. Thus, the proposed systems are profitable investment from the perspective of the society</a:t>
            </a:r>
          </a:p>
          <a:p>
            <a:pPr>
              <a:lnSpc>
                <a:spcPct val="90000"/>
              </a:lnSpc>
              <a:buFontTx/>
              <a:buNone/>
            </a:pPr>
            <a:endParaRPr lang="en-US"/>
          </a:p>
        </p:txBody>
      </p:sp>
      <p:sp>
        <p:nvSpPr>
          <p:cNvPr id="5" name="Date Placeholder 4"/>
          <p:cNvSpPr txBox="1">
            <a:spLocks/>
          </p:cNvSpPr>
          <p:nvPr/>
        </p:nvSpPr>
        <p:spPr>
          <a:xfrm>
            <a:off x="0" y="6311901"/>
            <a:ext cx="9956800" cy="44767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Energy Storage-Hydrogen</a:t>
            </a:r>
            <a:endParaRPr lang="el-GR" dirty="0">
              <a:solidFill>
                <a:srgbClr val="003366"/>
              </a:solidFill>
              <a:latin typeface="Calibri" pitchFamily="34" charset="0"/>
            </a:endParaRPr>
          </a:p>
        </p:txBody>
      </p:sp>
    </p:spTree>
    <p:extLst>
      <p:ext uri="{BB962C8B-B14F-4D97-AF65-F5344CB8AC3E}">
        <p14:creationId xmlns:p14="http://schemas.microsoft.com/office/powerpoint/2010/main" val="3329367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7F525A90-C259-4B32-AB76-4432966AF80C}"/>
              </a:ext>
            </a:extLst>
          </p:cNvPr>
          <p:cNvSpPr txBox="1">
            <a:spLocks/>
          </p:cNvSpPr>
          <p:nvPr/>
        </p:nvSpPr>
        <p:spPr>
          <a:xfrm>
            <a:off x="2588220" y="1180529"/>
            <a:ext cx="6602881" cy="4892723"/>
          </a:xfrm>
          <a:prstGeom prst="rect">
            <a:avLst/>
          </a:prstGeom>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rgbClr val="67C9EA"/>
                </a:solidFill>
                <a:latin typeface="Arial" panose="020B0604020202020204" pitchFamily="34" charset="0"/>
                <a:ea typeface="Verdana" panose="020B0604030504040204" pitchFamily="34" charset="0"/>
                <a:cs typeface="Arial" panose="020B0604020202020204" pitchFamily="34" charset="0"/>
              </a:defRPr>
            </a:lvl1pPr>
          </a:lstStyle>
          <a:p>
            <a:r>
              <a:rPr lang="en-GB" dirty="0" smtClean="0">
                <a:solidFill>
                  <a:srgbClr val="E0890A"/>
                </a:solidFill>
                <a:latin typeface="Calibri" pitchFamily="34" charset="0"/>
              </a:rPr>
              <a:t>HYDROGEN  for transportation</a:t>
            </a:r>
            <a:endParaRPr lang="en-GB" dirty="0">
              <a:solidFill>
                <a:srgbClr val="E0890A"/>
              </a:solidFill>
              <a:latin typeface="Calibri" pitchFamily="34" charset="0"/>
            </a:endParaRPr>
          </a:p>
        </p:txBody>
      </p:sp>
      <p:pic>
        <p:nvPicPr>
          <p:cNvPr id="7"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4225908" y="881367"/>
            <a:ext cx="3327503" cy="1499450"/>
          </a:xfrm>
          <a:prstGeom prst="rect">
            <a:avLst/>
          </a:prstGeom>
          <a:noFill/>
        </p:spPr>
      </p:pic>
      <p:pic>
        <p:nvPicPr>
          <p:cNvPr id="8"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8422797" y="1120985"/>
            <a:ext cx="3540154" cy="1259832"/>
          </a:xfrm>
          <a:prstGeom prst="rect">
            <a:avLst/>
          </a:prstGeom>
          <a:noFill/>
        </p:spPr>
      </p:pic>
      <p:pic>
        <p:nvPicPr>
          <p:cNvPr id="9" name="Picture 7" descr="ITC_GOBIERNOENGRIS"/>
          <p:cNvPicPr>
            <a:picLocks noChangeAspect="1" noChangeArrowheads="1"/>
          </p:cNvPicPr>
          <p:nvPr/>
        </p:nvPicPr>
        <p:blipFill>
          <a:blip r:embed="rId4" cstate="print"/>
          <a:srcRect/>
          <a:stretch>
            <a:fillRect/>
          </a:stretch>
        </p:blipFill>
        <p:spPr bwMode="auto">
          <a:xfrm>
            <a:off x="694147" y="5405988"/>
            <a:ext cx="4516407" cy="1196171"/>
          </a:xfrm>
          <a:prstGeom prst="rect">
            <a:avLst/>
          </a:prstGeom>
          <a:noFill/>
          <a:ln w="9525">
            <a:noFill/>
            <a:miter lim="800000"/>
            <a:headEnd/>
            <a:tailEnd/>
          </a:ln>
        </p:spPr>
      </p:pic>
    </p:spTree>
    <p:extLst>
      <p:ext uri="{BB962C8B-B14F-4D97-AF65-F5344CB8AC3E}">
        <p14:creationId xmlns:p14="http://schemas.microsoft.com/office/powerpoint/2010/main" val="19378107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4294967295"/>
          </p:nvPr>
        </p:nvSpPr>
        <p:spPr>
          <a:xfrm>
            <a:off x="3870960" y="6257926"/>
            <a:ext cx="8198274" cy="447675"/>
          </a:xfrm>
          <a:prstGeom prst="rect">
            <a:avLst/>
          </a:prstGeom>
        </p:spPr>
        <p:txBody>
          <a:bodyPr/>
          <a:lstStyle/>
          <a:p>
            <a:r>
              <a:rPr lang="en-US" dirty="0" smtClean="0"/>
              <a:t>Energy Storage-Hydrogen</a:t>
            </a:r>
            <a:endParaRPr lang="el-GR" dirty="0">
              <a:solidFill>
                <a:srgbClr val="003366"/>
              </a:solidFill>
              <a:latin typeface="Calibri" pitchFamily="34" charset="0"/>
            </a:endParaRPr>
          </a:p>
        </p:txBody>
      </p:sp>
      <p:sp>
        <p:nvSpPr>
          <p:cNvPr id="393218" name="Rectangle 4098"/>
          <p:cNvSpPr>
            <a:spLocks noGrp="1" noChangeArrowheads="1"/>
          </p:cNvSpPr>
          <p:nvPr>
            <p:ph type="body" idx="1"/>
          </p:nvPr>
        </p:nvSpPr>
        <p:spPr>
          <a:xfrm>
            <a:off x="719667" y="2100263"/>
            <a:ext cx="10847917" cy="913070"/>
          </a:xfrm>
        </p:spPr>
        <p:txBody>
          <a:bodyPr>
            <a:spAutoFit/>
          </a:bodyPr>
          <a:lstStyle/>
          <a:p>
            <a:pPr algn="ctr">
              <a:lnSpc>
                <a:spcPct val="90000"/>
              </a:lnSpc>
              <a:buFont typeface="Wingdings" pitchFamily="2" charset="2"/>
              <a:buNone/>
            </a:pPr>
            <a:r>
              <a:rPr lang="en-US" sz="3600" b="1" dirty="0" smtClean="0">
                <a:solidFill>
                  <a:schemeClr val="accent2"/>
                </a:solidFill>
              </a:rPr>
              <a:t>Hydrogen</a:t>
            </a:r>
            <a:r>
              <a:rPr lang="el-GR" sz="3600" b="1" dirty="0" smtClean="0">
                <a:solidFill>
                  <a:schemeClr val="accent2"/>
                </a:solidFill>
              </a:rPr>
              <a:t> </a:t>
            </a:r>
            <a:r>
              <a:rPr lang="en-US" sz="3600" b="1" dirty="0" smtClean="0">
                <a:solidFill>
                  <a:schemeClr val="accent2"/>
                </a:solidFill>
              </a:rPr>
              <a:t>Generation</a:t>
            </a:r>
            <a:endParaRPr lang="en-US" b="1" dirty="0">
              <a:solidFill>
                <a:srgbClr val="990099"/>
              </a:solidFill>
            </a:endParaRPr>
          </a:p>
          <a:p>
            <a:pPr algn="ctr">
              <a:lnSpc>
                <a:spcPct val="90000"/>
              </a:lnSpc>
              <a:buFont typeface="Wingdings" pitchFamily="2" charset="2"/>
              <a:buNone/>
            </a:pPr>
            <a:endParaRPr lang="el-GR" sz="1400" b="1" dirty="0">
              <a:solidFill>
                <a:schemeClr val="tx2"/>
              </a:solidFill>
            </a:endParaRPr>
          </a:p>
        </p:txBody>
      </p:sp>
      <p:sp>
        <p:nvSpPr>
          <p:cNvPr id="393219" name="Text Box 4099"/>
          <p:cNvSpPr txBox="1">
            <a:spLocks noChangeArrowheads="1"/>
          </p:cNvSpPr>
          <p:nvPr/>
        </p:nvSpPr>
        <p:spPr bwMode="auto">
          <a:xfrm>
            <a:off x="7090834" y="6416675"/>
            <a:ext cx="184731" cy="369332"/>
          </a:xfrm>
          <a:prstGeom prst="rect">
            <a:avLst/>
          </a:prstGeom>
          <a:noFill/>
          <a:ln>
            <a:noFill/>
          </a:ln>
          <a:effectLst/>
          <a:extLst>
            <a:ext uri="{909E8E84-426E-40DD-AFC4-6F175D3DCCD1}">
              <a14:hiddenFill xmlns:a14="http://schemas.microsoft.com/office/drawing/2010/main">
                <a:solidFill>
                  <a:srgbClr val="00FFCC">
                    <a:alpha val="45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pic>
        <p:nvPicPr>
          <p:cNvPr id="393220" name="Picture 4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667" y="2879726"/>
            <a:ext cx="8735484" cy="3286125"/>
          </a:xfrm>
          <a:prstGeom prst="rect">
            <a:avLst/>
          </a:prstGeom>
          <a:noFill/>
          <a:extLst>
            <a:ext uri="{909E8E84-426E-40DD-AFC4-6F175D3DCCD1}">
              <a14:hiddenFill xmlns:a14="http://schemas.microsoft.com/office/drawing/2010/main">
                <a:solidFill>
                  <a:srgbClr val="FFFFFF"/>
                </a:solidFill>
              </a14:hiddenFill>
            </a:ext>
          </a:extLst>
        </p:spPr>
      </p:pic>
      <p:pic>
        <p:nvPicPr>
          <p:cNvPr id="393221" name="Picture 4101" descr="fuelce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852738"/>
            <a:ext cx="31750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260758"/>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3"/>
          <p:cNvSpPr txBox="1">
            <a:spLocks noChangeArrowheads="1"/>
          </p:cNvSpPr>
          <p:nvPr/>
        </p:nvSpPr>
        <p:spPr bwMode="auto">
          <a:xfrm>
            <a:off x="239184" y="1587884"/>
            <a:ext cx="827193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algn="just" eaLnBrk="1" hangingPunct="1">
              <a:spcBef>
                <a:spcPct val="50000"/>
              </a:spcBef>
            </a:pPr>
            <a:r>
              <a:rPr lang="en-US" altLang="en-US" dirty="0">
                <a:solidFill>
                  <a:schemeClr val="tx1"/>
                </a:solidFill>
                <a:latin typeface="Calibri" pitchFamily="34" charset="0"/>
              </a:rPr>
              <a:t>The oldest existing gas pipeline is in the Ruhr region. It has 210 km and distributes H2 between 18 producers and consumers. It has been </a:t>
            </a:r>
            <a:r>
              <a:rPr lang="en-US" altLang="en-US" dirty="0">
                <a:solidFill>
                  <a:srgbClr val="FF0000"/>
                </a:solidFill>
                <a:latin typeface="Calibri" pitchFamily="34" charset="0"/>
              </a:rPr>
              <a:t>operating for more than </a:t>
            </a:r>
            <a:r>
              <a:rPr lang="en-US" altLang="en-US" dirty="0" smtClean="0">
                <a:solidFill>
                  <a:srgbClr val="FF0000"/>
                </a:solidFill>
                <a:latin typeface="Calibri" pitchFamily="34" charset="0"/>
              </a:rPr>
              <a:t>60 </a:t>
            </a:r>
            <a:r>
              <a:rPr lang="en-US" altLang="en-US" dirty="0">
                <a:solidFill>
                  <a:srgbClr val="FF0000"/>
                </a:solidFill>
                <a:latin typeface="Calibri" pitchFamily="34" charset="0"/>
              </a:rPr>
              <a:t>years </a:t>
            </a:r>
            <a:r>
              <a:rPr lang="en-US" altLang="en-US" dirty="0">
                <a:solidFill>
                  <a:schemeClr val="tx1"/>
                </a:solidFill>
                <a:latin typeface="Calibri" pitchFamily="34" charset="0"/>
              </a:rPr>
              <a:t>without accidents.</a:t>
            </a:r>
            <a:endParaRPr lang="es-ES" altLang="en-US" dirty="0">
              <a:solidFill>
                <a:schemeClr val="tx1"/>
              </a:solidFill>
              <a:latin typeface="Calibri" pitchFamily="34" charset="0"/>
            </a:endParaRPr>
          </a:p>
        </p:txBody>
      </p:sp>
      <p:sp>
        <p:nvSpPr>
          <p:cNvPr id="13315" name="Text Box 4"/>
          <p:cNvSpPr txBox="1">
            <a:spLocks noChangeArrowheads="1"/>
          </p:cNvSpPr>
          <p:nvPr/>
        </p:nvSpPr>
        <p:spPr bwMode="auto">
          <a:xfrm>
            <a:off x="3695700" y="3141663"/>
            <a:ext cx="82571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spcBef>
                <a:spcPct val="50000"/>
              </a:spcBef>
            </a:pPr>
            <a:r>
              <a:rPr lang="en-US" altLang="en-US" dirty="0">
                <a:solidFill>
                  <a:schemeClr val="tx1"/>
                </a:solidFill>
                <a:latin typeface="Calibri" pitchFamily="34" charset="0"/>
              </a:rPr>
              <a:t>The longest H</a:t>
            </a:r>
            <a:r>
              <a:rPr lang="en-US" altLang="en-US" baseline="-25000" dirty="0">
                <a:solidFill>
                  <a:schemeClr val="tx1"/>
                </a:solidFill>
                <a:latin typeface="Calibri" pitchFamily="34" charset="0"/>
              </a:rPr>
              <a:t>2 </a:t>
            </a:r>
            <a:r>
              <a:rPr lang="en-US" altLang="en-US" dirty="0">
                <a:solidFill>
                  <a:schemeClr val="tx1"/>
                </a:solidFill>
                <a:latin typeface="Calibri" pitchFamily="34" charset="0"/>
              </a:rPr>
              <a:t>gas pipeline measures </a:t>
            </a:r>
            <a:r>
              <a:rPr lang="en-US" altLang="en-US" dirty="0">
                <a:solidFill>
                  <a:srgbClr val="FF0000"/>
                </a:solidFill>
                <a:latin typeface="Calibri" pitchFamily="34" charset="0"/>
              </a:rPr>
              <a:t>400 km,</a:t>
            </a:r>
            <a:r>
              <a:rPr lang="en-US" altLang="en-US" dirty="0">
                <a:solidFill>
                  <a:schemeClr val="tx1"/>
                </a:solidFill>
                <a:latin typeface="Calibri" pitchFamily="34" charset="0"/>
              </a:rPr>
              <a:t> and runs between France and Belgium.</a:t>
            </a:r>
            <a:endParaRPr lang="es-ES" altLang="en-US" dirty="0">
              <a:solidFill>
                <a:schemeClr val="tx1"/>
              </a:solidFill>
              <a:latin typeface="Calibri" pitchFamily="34" charset="0"/>
            </a:endParaRPr>
          </a:p>
        </p:txBody>
      </p:sp>
      <p:sp>
        <p:nvSpPr>
          <p:cNvPr id="919557" name="Text Box 5"/>
          <p:cNvSpPr txBox="1">
            <a:spLocks noChangeArrowheads="1"/>
          </p:cNvSpPr>
          <p:nvPr/>
        </p:nvSpPr>
        <p:spPr bwMode="auto">
          <a:xfrm>
            <a:off x="2221372" y="280737"/>
            <a:ext cx="946262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defPPr>
              <a:defRPr lang="en-US"/>
            </a:defPPr>
            <a:lvl1pPr>
              <a:defRPr sz="2200" b="1">
                <a:solidFill>
                  <a:srgbClr val="E0890A"/>
                </a:solidFill>
                <a:latin typeface="Arial" pitchFamily="34" charset="0"/>
                <a:cs typeface="Arial" pitchFamily="34" charset="0"/>
              </a:defRPr>
            </a:lvl1pPr>
          </a:lstStyle>
          <a:p>
            <a:r>
              <a:rPr lang="en-US" sz="4400" dirty="0">
                <a:solidFill>
                  <a:schemeClr val="tx1"/>
                </a:solidFill>
                <a:latin typeface="+mj-lt"/>
                <a:ea typeface="+mj-ea"/>
                <a:cs typeface="+mj-cs"/>
              </a:rPr>
              <a:t>DISTRIBUTION OF H2 BY GASODUCT</a:t>
            </a:r>
            <a:endParaRPr lang="es-ES" sz="4400" dirty="0">
              <a:solidFill>
                <a:schemeClr val="tx1"/>
              </a:solidFill>
              <a:latin typeface="+mj-lt"/>
              <a:ea typeface="+mj-ea"/>
              <a:cs typeface="+mj-cs"/>
            </a:endParaRPr>
          </a:p>
        </p:txBody>
      </p:sp>
      <p:sp>
        <p:nvSpPr>
          <p:cNvPr id="13317" name="Text Box 6"/>
          <p:cNvSpPr txBox="1">
            <a:spLocks noChangeArrowheads="1"/>
          </p:cNvSpPr>
          <p:nvPr/>
        </p:nvSpPr>
        <p:spPr bwMode="auto">
          <a:xfrm>
            <a:off x="3697818" y="3933825"/>
            <a:ext cx="79861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algn="just" eaLnBrk="1" hangingPunct="1">
              <a:spcBef>
                <a:spcPct val="50000"/>
              </a:spcBef>
            </a:pPr>
            <a:r>
              <a:rPr lang="en-US" altLang="en-US" dirty="0">
                <a:solidFill>
                  <a:schemeClr val="tx1"/>
                </a:solidFill>
                <a:latin typeface="Calibri" pitchFamily="34" charset="0"/>
              </a:rPr>
              <a:t>In gas pipeline the pressure is usually between 1 bar and 20 bar. For long distances the pressure is usually between 11 and 30 bar.</a:t>
            </a:r>
            <a:endParaRPr lang="es-ES" altLang="en-US" dirty="0">
              <a:solidFill>
                <a:schemeClr val="tx1"/>
              </a:solidFill>
              <a:latin typeface="Calibri" pitchFamily="34" charset="0"/>
            </a:endParaRPr>
          </a:p>
        </p:txBody>
      </p:sp>
      <p:sp>
        <p:nvSpPr>
          <p:cNvPr id="13318" name="Text Box 8"/>
          <p:cNvSpPr txBox="1">
            <a:spLocks noChangeArrowheads="1"/>
          </p:cNvSpPr>
          <p:nvPr/>
        </p:nvSpPr>
        <p:spPr bwMode="auto">
          <a:xfrm>
            <a:off x="239185" y="981075"/>
            <a:ext cx="12001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spcBef>
                <a:spcPct val="50000"/>
              </a:spcBef>
            </a:pPr>
            <a:r>
              <a:rPr lang="en-US" altLang="en-US" dirty="0">
                <a:solidFill>
                  <a:schemeClr val="tx1"/>
                </a:solidFill>
                <a:latin typeface="Calibri" pitchFamily="34" charset="0"/>
              </a:rPr>
              <a:t>Gas pipelines are the cheapest option to transport H</a:t>
            </a:r>
            <a:r>
              <a:rPr lang="en-US" altLang="en-US" baseline="-25000" dirty="0">
                <a:solidFill>
                  <a:schemeClr val="tx1"/>
                </a:solidFill>
                <a:latin typeface="Calibri" pitchFamily="34" charset="0"/>
              </a:rPr>
              <a:t>2</a:t>
            </a:r>
            <a:r>
              <a:rPr lang="en-US" altLang="en-US" dirty="0">
                <a:solidFill>
                  <a:schemeClr val="tx1"/>
                </a:solidFill>
                <a:latin typeface="Calibri" pitchFamily="34" charset="0"/>
              </a:rPr>
              <a:t> at large capacity over long distances.</a:t>
            </a:r>
            <a:endParaRPr lang="es-ES" altLang="en-US" dirty="0">
              <a:solidFill>
                <a:schemeClr val="tx1"/>
              </a:solidFill>
              <a:latin typeface="Calibri" pitchFamily="34" charset="0"/>
            </a:endParaRPr>
          </a:p>
        </p:txBody>
      </p:sp>
      <p:pic>
        <p:nvPicPr>
          <p:cNvPr id="13319" name="Picture 12" descr="gasoducto_bras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01" y="1422400"/>
            <a:ext cx="3266017"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4" descr="pict_20060106PHT041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584" y="2882900"/>
            <a:ext cx="2969453" cy="3368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2" descr="http://s45.radikal.ru/i107/1105/99/71130a8c948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7752" y="4597396"/>
            <a:ext cx="3424767"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4" descr="http://www.ingenieros.es/files/noticias/Air-Liquide-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4941888"/>
            <a:ext cx="3507317"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35"/>
          <p:cNvSpPr>
            <a:spLocks noChangeShapeType="1"/>
          </p:cNvSpPr>
          <p:nvPr/>
        </p:nvSpPr>
        <p:spPr bwMode="auto">
          <a:xfrm>
            <a:off x="0" y="785816"/>
            <a:ext cx="12124267" cy="0"/>
          </a:xfrm>
          <a:prstGeom prst="line">
            <a:avLst/>
          </a:prstGeom>
          <a:noFill/>
          <a:ln w="28575">
            <a:solidFill>
              <a:srgbClr val="009EE0"/>
            </a:solidFill>
            <a:round/>
            <a:headEnd/>
            <a:tailEnd/>
          </a:ln>
          <a:extLst>
            <a:ext uri="{909E8E84-426E-40DD-AFC4-6F175D3DCCD1}">
              <a14:hiddenFill xmlns:a14="http://schemas.microsoft.com/office/drawing/2010/main">
                <a:noFill/>
              </a14:hiddenFill>
            </a:ext>
          </a:extLst>
        </p:spPr>
        <p:txBody>
          <a:bodyPr/>
          <a:lstStyle/>
          <a:p>
            <a:endParaRPr lang="es-ES_tradnl">
              <a:ln w="57150">
                <a:solidFill>
                  <a:schemeClr val="tx1"/>
                </a:solidFill>
              </a:ln>
            </a:endParaRPr>
          </a:p>
        </p:txBody>
      </p:sp>
      <p:pic>
        <p:nvPicPr>
          <p:cNvPr id="15" name="Picture 7" descr="ITC_GOBIERNOENGRIS"/>
          <p:cNvPicPr>
            <a:picLocks noChangeAspect="1" noChangeArrowheads="1"/>
          </p:cNvPicPr>
          <p:nvPr/>
        </p:nvPicPr>
        <p:blipFill>
          <a:blip r:embed="rId6" cstate="print"/>
          <a:srcRect/>
          <a:stretch>
            <a:fillRect/>
          </a:stretch>
        </p:blipFill>
        <p:spPr bwMode="auto">
          <a:xfrm>
            <a:off x="9675385" y="6176696"/>
            <a:ext cx="2359053" cy="567592"/>
          </a:xfrm>
          <a:prstGeom prst="rect">
            <a:avLst/>
          </a:prstGeom>
          <a:noFill/>
          <a:ln w="9525">
            <a:noFill/>
            <a:miter lim="800000"/>
            <a:headEnd/>
            <a:tailEnd/>
          </a:ln>
        </p:spPr>
      </p:pic>
      <p:sp>
        <p:nvSpPr>
          <p:cNvPr id="14" name="Date Placeholder 4"/>
          <p:cNvSpPr txBox="1">
            <a:spLocks/>
          </p:cNvSpPr>
          <p:nvPr/>
        </p:nvSpPr>
        <p:spPr>
          <a:xfrm>
            <a:off x="0" y="6311901"/>
            <a:ext cx="9956800" cy="44767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Energy Storage-Hydrogen</a:t>
            </a:r>
            <a:endParaRPr lang="el-GR" dirty="0">
              <a:solidFill>
                <a:srgbClr val="003366"/>
              </a:solidFill>
              <a:latin typeface="Calibri" pitchFamily="34" charset="0"/>
            </a:endParaRPr>
          </a:p>
        </p:txBody>
      </p:sp>
    </p:spTree>
    <p:extLst>
      <p:ext uri="{BB962C8B-B14F-4D97-AF65-F5344CB8AC3E}">
        <p14:creationId xmlns:p14="http://schemas.microsoft.com/office/powerpoint/2010/main" val="2540938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3 Marcador de número de diapositiva"/>
          <p:cNvSpPr>
            <a:spLocks noGrp="1"/>
          </p:cNvSpPr>
          <p:nvPr>
            <p:ph type="sldNum" sz="quarter" idx="4294967295"/>
          </p:nvPr>
        </p:nvSpPr>
        <p:spPr bwMode="auto">
          <a:xfrm>
            <a:off x="0" y="6553200"/>
            <a:ext cx="9144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fld id="{43FAA7D8-1B7F-4235-A30F-B8117782F3BB}" type="slidenum">
              <a:rPr lang="es-ES" altLang="en-US">
                <a:latin typeface="Calibri" pitchFamily="34" charset="0"/>
              </a:rPr>
              <a:pPr eaLnBrk="1" hangingPunct="1"/>
              <a:t>61</a:t>
            </a:fld>
            <a:endParaRPr lang="es-ES" altLang="en-US" dirty="0">
              <a:latin typeface="Calibri" pitchFamily="34" charset="0"/>
            </a:endParaRPr>
          </a:p>
        </p:txBody>
      </p:sp>
      <p:sp>
        <p:nvSpPr>
          <p:cNvPr id="370696" name="Text Box 8"/>
          <p:cNvSpPr txBox="1">
            <a:spLocks noChangeArrowheads="1"/>
          </p:cNvSpPr>
          <p:nvPr/>
        </p:nvSpPr>
        <p:spPr bwMode="auto">
          <a:xfrm>
            <a:off x="143934" y="1"/>
            <a:ext cx="12096751" cy="84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defPPr>
              <a:defRPr lang="en-US"/>
            </a:defPPr>
            <a:lvl1pPr>
              <a:defRPr sz="2200" b="1">
                <a:solidFill>
                  <a:srgbClr val="E0890A"/>
                </a:solidFill>
                <a:latin typeface="Arial" pitchFamily="34" charset="0"/>
                <a:cs typeface="Arial" pitchFamily="34" charset="0"/>
              </a:defRPr>
            </a:lvl1pPr>
          </a:lstStyle>
          <a:p>
            <a:pPr algn="ctr"/>
            <a:r>
              <a:rPr lang="sv-SE" sz="4000" b="0" dirty="0">
                <a:solidFill>
                  <a:srgbClr val="002060"/>
                </a:solidFill>
                <a:latin typeface="Calibri Light"/>
                <a:ea typeface="+mj-ea"/>
                <a:cs typeface="+mj-cs"/>
              </a:rPr>
              <a:t>HYDROGEN REFILL STATIONS </a:t>
            </a:r>
            <a:r>
              <a:rPr lang="sv-SE" sz="3600" b="0" dirty="0">
                <a:solidFill>
                  <a:srgbClr val="002060"/>
                </a:solidFill>
                <a:latin typeface="Calibri Light"/>
                <a:ea typeface="+mj-ea"/>
                <a:cs typeface="+mj-cs"/>
              </a:rPr>
              <a:t>(LH2, CGH2)</a:t>
            </a:r>
            <a:endParaRPr lang="es-ES" altLang="en-US" sz="3200" dirty="0">
              <a:latin typeface="Calibri" pitchFamily="34" charset="0"/>
            </a:endParaRPr>
          </a:p>
        </p:txBody>
      </p:sp>
      <p:graphicFrame>
        <p:nvGraphicFramePr>
          <p:cNvPr id="25604" name="Object 9"/>
          <p:cNvGraphicFramePr>
            <a:graphicFrameLocks noChangeAspect="1"/>
          </p:cNvGraphicFramePr>
          <p:nvPr>
            <p:extLst>
              <p:ext uri="{D42A27DB-BD31-4B8C-83A1-F6EECF244321}">
                <p14:modId xmlns:p14="http://schemas.microsoft.com/office/powerpoint/2010/main" val="1542780783"/>
              </p:ext>
            </p:extLst>
          </p:nvPr>
        </p:nvGraphicFramePr>
        <p:xfrm>
          <a:off x="9138920" y="1912939"/>
          <a:ext cx="2590800" cy="1511300"/>
        </p:xfrm>
        <a:graphic>
          <a:graphicData uri="http://schemas.openxmlformats.org/presentationml/2006/ole">
            <mc:AlternateContent xmlns:mc="http://schemas.openxmlformats.org/markup-compatibility/2006">
              <mc:Choice xmlns:v="urn:schemas-microsoft-com:vml" Requires="v">
                <p:oleObj spid="_x0000_s6493" name="CorelPhotoPaint.Image.11" r:id="rId3" imgW="1662469" imgH="1291920" progId="CorelPhotoPaint.Image.11">
                  <p:embed/>
                </p:oleObj>
              </mc:Choice>
              <mc:Fallback>
                <p:oleObj name="CorelPhotoPaint.Image.11" r:id="rId3" imgW="1662469" imgH="1291920" progId="CorelPhotoPaint.Image.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8920" y="1912939"/>
                        <a:ext cx="2590800" cy="1511300"/>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606" name="Object 11"/>
          <p:cNvGraphicFramePr>
            <a:graphicFrameLocks noChangeAspect="1"/>
          </p:cNvGraphicFramePr>
          <p:nvPr/>
        </p:nvGraphicFramePr>
        <p:xfrm>
          <a:off x="4620684" y="935039"/>
          <a:ext cx="2582333" cy="1341437"/>
        </p:xfrm>
        <a:graphic>
          <a:graphicData uri="http://schemas.openxmlformats.org/presentationml/2006/ole">
            <mc:AlternateContent xmlns:mc="http://schemas.openxmlformats.org/markup-compatibility/2006">
              <mc:Choice xmlns:v="urn:schemas-microsoft-com:vml" Requires="v">
                <p:oleObj spid="_x0000_s6494" name="CorelPhotoPaint.Image.11" r:id="rId5" imgW="1692695" imgH="1171039" progId="CorelPhotoPaint.Image.11">
                  <p:embed/>
                </p:oleObj>
              </mc:Choice>
              <mc:Fallback>
                <p:oleObj name="CorelPhotoPaint.Image.11" r:id="rId5" imgW="1692695" imgH="1171039" progId="CorelPhotoPaint.Image.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0684" y="935039"/>
                        <a:ext cx="2582333" cy="1341437"/>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607" name="Object 12"/>
          <p:cNvGraphicFramePr>
            <a:graphicFrameLocks noChangeAspect="1"/>
          </p:cNvGraphicFramePr>
          <p:nvPr>
            <p:extLst>
              <p:ext uri="{D42A27DB-BD31-4B8C-83A1-F6EECF244321}">
                <p14:modId xmlns:p14="http://schemas.microsoft.com/office/powerpoint/2010/main" val="977050865"/>
              </p:ext>
            </p:extLst>
          </p:nvPr>
        </p:nvGraphicFramePr>
        <p:xfrm>
          <a:off x="114302" y="3035300"/>
          <a:ext cx="4607984" cy="1684338"/>
        </p:xfrm>
        <a:graphic>
          <a:graphicData uri="http://schemas.openxmlformats.org/presentationml/2006/ole">
            <mc:AlternateContent xmlns:mc="http://schemas.openxmlformats.org/markup-compatibility/2006">
              <mc:Choice xmlns:v="urn:schemas-microsoft-com:vml" Requires="v">
                <p:oleObj spid="_x0000_s6495" name="CorelPhotoPaint.Image.11" r:id="rId7" imgW="3528967" imgH="1397985" progId="CorelPhotoPaint.Image.11">
                  <p:embed/>
                </p:oleObj>
              </mc:Choice>
              <mc:Fallback>
                <p:oleObj name="CorelPhotoPaint.Image.11" r:id="rId7" imgW="3528967" imgH="1397985" progId="CorelPhotoPaint.Image.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2" y="3035300"/>
                        <a:ext cx="4607984" cy="1684338"/>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608" name="Object 14"/>
          <p:cNvGraphicFramePr>
            <a:graphicFrameLocks noChangeAspect="1"/>
          </p:cNvGraphicFramePr>
          <p:nvPr>
            <p:extLst>
              <p:ext uri="{D42A27DB-BD31-4B8C-83A1-F6EECF244321}">
                <p14:modId xmlns:p14="http://schemas.microsoft.com/office/powerpoint/2010/main" val="1518776037"/>
              </p:ext>
            </p:extLst>
          </p:nvPr>
        </p:nvGraphicFramePr>
        <p:xfrm>
          <a:off x="143934" y="1301751"/>
          <a:ext cx="2804584" cy="1222375"/>
        </p:xfrm>
        <a:graphic>
          <a:graphicData uri="http://schemas.openxmlformats.org/presentationml/2006/ole">
            <mc:AlternateContent xmlns:mc="http://schemas.openxmlformats.org/markup-compatibility/2006">
              <mc:Choice xmlns:v="urn:schemas-microsoft-com:vml" Requires="v">
                <p:oleObj spid="_x0000_s6496" name="CorelPhotoPaint.Image.11" r:id="rId9" imgW="2312343" imgH="1345088" progId="CorelPhotoPaint.Image.11">
                  <p:embed/>
                </p:oleObj>
              </mc:Choice>
              <mc:Fallback>
                <p:oleObj name="CorelPhotoPaint.Image.11" r:id="rId9" imgW="2312343" imgH="1345088" progId="CorelPhotoPaint.Image.11">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3934" y="1301751"/>
                        <a:ext cx="2804584" cy="1222375"/>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5612" name="Picture 31" descr="https://lh6.googleusercontent.com/-lzzESHMt2pI/UrBkbVVsDsI/AAAAAAAAADU/p8vwwmUC_Bw/w819-h614-no/Total_Berlin_Holzmarktstra%25C3%259Fe_Hydrogen_Fueling_Station_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33784" y="1270001"/>
            <a:ext cx="16002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33" descr="https://encrypted-tbn0.gstatic.com/images?q=tbn:ANd9GcRlD2w8lJabxl6lr9jyhURZOkTn75vv74Iv6m7d7NLp-705U3w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90952" y="1711325"/>
            <a:ext cx="1350433"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44" descr="http://i.telegraph.co.uk/multimedia/archive/03068/Hydrogen_refuellin_3068136b.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80085" y="981076"/>
            <a:ext cx="1991783"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Picture 46" descr="https://www.transportxtra.com/files/5151-l.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57283" y="3314700"/>
            <a:ext cx="2226733"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ITC_GOBIERNOENGRIS"/>
          <p:cNvPicPr>
            <a:picLocks noChangeAspect="1" noChangeArrowheads="1"/>
          </p:cNvPicPr>
          <p:nvPr/>
        </p:nvPicPr>
        <p:blipFill>
          <a:blip r:embed="rId15" cstate="print"/>
          <a:srcRect/>
          <a:stretch>
            <a:fillRect/>
          </a:stretch>
        </p:blipFill>
        <p:spPr bwMode="auto">
          <a:xfrm>
            <a:off x="9675385" y="6176696"/>
            <a:ext cx="2359053" cy="567592"/>
          </a:xfrm>
          <a:prstGeom prst="rect">
            <a:avLst/>
          </a:prstGeom>
          <a:noFill/>
          <a:ln w="9525">
            <a:noFill/>
            <a:miter lim="800000"/>
            <a:headEnd/>
            <a:tailEnd/>
          </a:ln>
        </p:spPr>
      </p:pic>
      <p:sp>
        <p:nvSpPr>
          <p:cNvPr id="13" name="Date Placeholder 4"/>
          <p:cNvSpPr txBox="1">
            <a:spLocks/>
          </p:cNvSpPr>
          <p:nvPr/>
        </p:nvSpPr>
        <p:spPr>
          <a:xfrm>
            <a:off x="0" y="6311901"/>
            <a:ext cx="9956800" cy="44767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Energy Storage-Hydrogen</a:t>
            </a:r>
            <a:endParaRPr lang="el-GR" dirty="0">
              <a:solidFill>
                <a:srgbClr val="003366"/>
              </a:solidFill>
              <a:latin typeface="Calibri" pitchFamily="34" charset="0"/>
            </a:endParaRPr>
          </a:p>
        </p:txBody>
      </p:sp>
    </p:spTree>
    <p:extLst>
      <p:ext uri="{BB962C8B-B14F-4D97-AF65-F5344CB8AC3E}">
        <p14:creationId xmlns:p14="http://schemas.microsoft.com/office/powerpoint/2010/main" val="7187994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4294967295"/>
          </p:nvPr>
        </p:nvSpPr>
        <p:spPr>
          <a:xfrm>
            <a:off x="609600" y="6356357"/>
            <a:ext cx="2844800" cy="365125"/>
          </a:xfrm>
          <a:prstGeom prst="rect">
            <a:avLst/>
          </a:prstGeom>
        </p:spPr>
        <p:txBody>
          <a:bodyPr/>
          <a:lstStyle/>
          <a:p>
            <a:r>
              <a:rPr lang="en-US" dirty="0" smtClean="0"/>
              <a:t>Energy Storage- Hydrogen</a:t>
            </a:r>
            <a:endParaRPr lang="el-GR" dirty="0"/>
          </a:p>
        </p:txBody>
      </p:sp>
      <p:sp>
        <p:nvSpPr>
          <p:cNvPr id="13" name="Slide Number Placeholder 4"/>
          <p:cNvSpPr>
            <a:spLocks noGrp="1"/>
          </p:cNvSpPr>
          <p:nvPr>
            <p:ph type="sldNum" sz="quarter" idx="11"/>
          </p:nvPr>
        </p:nvSpPr>
        <p:spPr/>
        <p:txBody>
          <a:bodyPr/>
          <a:lstStyle/>
          <a:p>
            <a:fld id="{4421D827-C0EE-489D-A7C5-FEBB2F3956DD}" type="slidenum">
              <a:rPr lang="el-GR"/>
              <a:pPr/>
              <a:t>62</a:t>
            </a:fld>
            <a:endParaRPr lang="el-GR"/>
          </a:p>
        </p:txBody>
      </p:sp>
      <p:sp>
        <p:nvSpPr>
          <p:cNvPr id="903170" name="Rectangle 2"/>
          <p:cNvSpPr>
            <a:spLocks noGrp="1" noChangeArrowheads="1"/>
          </p:cNvSpPr>
          <p:nvPr>
            <p:ph type="title"/>
          </p:nvPr>
        </p:nvSpPr>
        <p:spPr>
          <a:xfrm>
            <a:off x="0" y="0"/>
            <a:ext cx="12192000" cy="838200"/>
          </a:xfrm>
          <a:noFill/>
        </p:spPr>
        <p:txBody>
          <a:bodyPr>
            <a:normAutofit/>
          </a:bodyPr>
          <a:lstStyle/>
          <a:p>
            <a:r>
              <a:rPr lang="sv-SE" sz="4000" dirty="0">
                <a:solidFill>
                  <a:srgbClr val="002060"/>
                </a:solidFill>
              </a:rPr>
              <a:t>HYDROGEN REFILL STATIONS </a:t>
            </a:r>
            <a:r>
              <a:rPr lang="sv-SE" sz="3600" dirty="0">
                <a:solidFill>
                  <a:srgbClr val="002060"/>
                </a:solidFill>
              </a:rPr>
              <a:t>(LH2, CGH2)</a:t>
            </a:r>
            <a:endParaRPr lang="sv-SE" sz="4000" dirty="0">
              <a:solidFill>
                <a:srgbClr val="002060"/>
              </a:solidFill>
            </a:endParaRPr>
          </a:p>
        </p:txBody>
      </p:sp>
      <p:sp>
        <p:nvSpPr>
          <p:cNvPr id="903173" name="Rectangle 5"/>
          <p:cNvSpPr>
            <a:spLocks noChangeArrowheads="1"/>
          </p:cNvSpPr>
          <p:nvPr/>
        </p:nvSpPr>
        <p:spPr bwMode="auto">
          <a:xfrm>
            <a:off x="4699000" y="2690815"/>
            <a:ext cx="1219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03175" name="Rectangle 7"/>
          <p:cNvSpPr>
            <a:spLocks noChangeArrowheads="1"/>
          </p:cNvSpPr>
          <p:nvPr/>
        </p:nvSpPr>
        <p:spPr bwMode="auto">
          <a:xfrm>
            <a:off x="4699000" y="2686052"/>
            <a:ext cx="1219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03181" name="Rectangle 13"/>
          <p:cNvSpPr>
            <a:spLocks noChangeArrowheads="1"/>
          </p:cNvSpPr>
          <p:nvPr/>
        </p:nvSpPr>
        <p:spPr bwMode="auto">
          <a:xfrm>
            <a:off x="0" y="2047875"/>
            <a:ext cx="12192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sz="1200">
                <a:cs typeface="Times New Roman" pitchFamily="18" charset="0"/>
              </a:rPr>
              <a:t>	</a:t>
            </a:r>
            <a:r>
              <a:rPr lang="el-GR" sz="800"/>
              <a:t> </a:t>
            </a:r>
            <a:endParaRPr lang="el-GR"/>
          </a:p>
        </p:txBody>
      </p:sp>
      <p:pic>
        <p:nvPicPr>
          <p:cNvPr id="90318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914400"/>
            <a:ext cx="3500967" cy="3505200"/>
          </a:xfrm>
          <a:prstGeom prst="rect">
            <a:avLst/>
          </a:prstGeom>
          <a:noFill/>
          <a:extLst>
            <a:ext uri="{909E8E84-426E-40DD-AFC4-6F175D3DCCD1}">
              <a14:hiddenFill xmlns:a14="http://schemas.microsoft.com/office/drawing/2010/main">
                <a:solidFill>
                  <a:srgbClr val="FFFFFF"/>
                </a:solidFill>
              </a14:hiddenFill>
            </a:ext>
          </a:extLst>
        </p:spPr>
      </p:pic>
      <p:pic>
        <p:nvPicPr>
          <p:cNvPr id="90317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9200" y="914400"/>
            <a:ext cx="3496733" cy="3505200"/>
          </a:xfrm>
          <a:prstGeom prst="rect">
            <a:avLst/>
          </a:prstGeom>
          <a:noFill/>
          <a:extLst>
            <a:ext uri="{909E8E84-426E-40DD-AFC4-6F175D3DCCD1}">
              <a14:hiddenFill xmlns:a14="http://schemas.microsoft.com/office/drawing/2010/main">
                <a:solidFill>
                  <a:srgbClr val="FFFFFF"/>
                </a:solidFill>
              </a14:hiddenFill>
            </a:ext>
          </a:extLst>
        </p:spPr>
      </p:pic>
      <p:sp>
        <p:nvSpPr>
          <p:cNvPr id="903183" name="Rectangle 15"/>
          <p:cNvSpPr>
            <a:spLocks noChangeArrowheads="1"/>
          </p:cNvSpPr>
          <p:nvPr/>
        </p:nvSpPr>
        <p:spPr bwMode="auto">
          <a:xfrm>
            <a:off x="4000500" y="1757365"/>
            <a:ext cx="1219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3199" y="1325762"/>
            <a:ext cx="3945337" cy="144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3200" y="3604736"/>
            <a:ext cx="4179893" cy="1629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9200" y="4419600"/>
            <a:ext cx="3908425" cy="202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08433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1" cy="970450"/>
          </a:xfrm>
        </p:spPr>
        <p:txBody>
          <a:bodyPr/>
          <a:lstStyle/>
          <a:p>
            <a:pPr algn="ctr"/>
            <a:r>
              <a:rPr lang="en-US" dirty="0">
                <a:solidFill>
                  <a:srgbClr val="002060"/>
                </a:solidFill>
              </a:rPr>
              <a:t>Hydrogen Bicycles</a:t>
            </a:r>
            <a:endParaRPr lang="el-GR" dirty="0"/>
          </a:p>
        </p:txBody>
      </p:sp>
      <p:sp>
        <p:nvSpPr>
          <p:cNvPr id="3" name="Content Placeholder 2"/>
          <p:cNvSpPr>
            <a:spLocks noGrp="1"/>
          </p:cNvSpPr>
          <p:nvPr>
            <p:ph sz="half" idx="1"/>
          </p:nvPr>
        </p:nvSpPr>
        <p:spPr>
          <a:xfrm>
            <a:off x="0" y="1416033"/>
            <a:ext cx="6328524" cy="4939046"/>
          </a:xfrm>
        </p:spPr>
        <p:txBody>
          <a:bodyPr>
            <a:normAutofit/>
          </a:bodyPr>
          <a:lstStyle/>
          <a:p>
            <a:r>
              <a:rPr lang="en-US" sz="2400" dirty="0"/>
              <a:t>In France, Pragma Industries is the first company in the world to start producing hydrogen bicycles. At present, bicycles cost 7,500 euros each</a:t>
            </a:r>
            <a:r>
              <a:rPr lang="el-GR" sz="2400" dirty="0"/>
              <a:t>. </a:t>
            </a:r>
          </a:p>
          <a:p>
            <a:r>
              <a:rPr lang="en-US" sz="2400" dirty="0"/>
              <a:t>The hydrogen </a:t>
            </a:r>
            <a:r>
              <a:rPr lang="en-US" sz="2400" dirty="0" smtClean="0"/>
              <a:t>bicycle </a:t>
            </a:r>
            <a:r>
              <a:rPr lang="en-US" sz="2400" dirty="0"/>
              <a:t>called  </a:t>
            </a:r>
            <a:r>
              <a:rPr lang="el-GR" sz="2400" dirty="0"/>
              <a:t>«</a:t>
            </a:r>
            <a:r>
              <a:rPr lang="en-US" sz="2400" dirty="0"/>
              <a:t>Alpha</a:t>
            </a:r>
            <a:r>
              <a:rPr lang="el-GR" sz="2400" dirty="0"/>
              <a:t>»</a:t>
            </a:r>
            <a:r>
              <a:rPr lang="en-US" sz="2400" dirty="0"/>
              <a:t> can travel a distance of about 100 km with a two-liter hydrogen tank, that is, as much as a bike that runs on with electric battery</a:t>
            </a:r>
            <a:r>
              <a:rPr lang="el-GR" sz="2400" dirty="0"/>
              <a:t>. </a:t>
            </a:r>
          </a:p>
          <a:p>
            <a:r>
              <a:rPr lang="en-US" sz="2400" dirty="0"/>
              <a:t>One kilogram of hydrogen contains about 600 times more energy than  one kilogram lithium battery</a:t>
            </a:r>
            <a:r>
              <a:rPr lang="el-GR" sz="2400" dirty="0"/>
              <a:t>. </a:t>
            </a:r>
          </a:p>
        </p:txBody>
      </p:sp>
      <p:sp>
        <p:nvSpPr>
          <p:cNvPr id="4" name="Content Placeholder 3"/>
          <p:cNvSpPr>
            <a:spLocks noGrp="1"/>
          </p:cNvSpPr>
          <p:nvPr>
            <p:ph sz="half" idx="2"/>
          </p:nvPr>
        </p:nvSpPr>
        <p:spPr>
          <a:xfrm>
            <a:off x="6187415" y="1918952"/>
            <a:ext cx="6004585" cy="4939047"/>
          </a:xfrm>
        </p:spPr>
        <p:txBody>
          <a:bodyPr>
            <a:normAutofit/>
          </a:bodyPr>
          <a:lstStyle/>
          <a:p>
            <a:pPr marL="0" indent="0">
              <a:buNone/>
            </a:pPr>
            <a:endParaRPr lang="el-GR" dirty="0"/>
          </a:p>
          <a:p>
            <a:endParaRPr lang="el-GR" dirty="0"/>
          </a:p>
        </p:txBody>
      </p:sp>
      <p:pic>
        <p:nvPicPr>
          <p:cNvPr id="6" name="Content Placeholder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8524" y="1278873"/>
            <a:ext cx="5863475" cy="4679967"/>
          </a:xfrm>
          <a:prstGeom prst="rect">
            <a:avLst/>
          </a:prstGeom>
        </p:spPr>
      </p:pic>
      <p:sp>
        <p:nvSpPr>
          <p:cNvPr id="7" name="Date Placeholder 4"/>
          <p:cNvSpPr txBox="1">
            <a:spLocks/>
          </p:cNvSpPr>
          <p:nvPr/>
        </p:nvSpPr>
        <p:spPr>
          <a:xfrm>
            <a:off x="0" y="6311901"/>
            <a:ext cx="9956800" cy="44767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Energy Storage-Hydrogen</a:t>
            </a:r>
            <a:endParaRPr lang="el-GR" dirty="0">
              <a:solidFill>
                <a:srgbClr val="003366"/>
              </a:solidFill>
              <a:latin typeface="Calibri" pitchFamily="34" charset="0"/>
            </a:endParaRPr>
          </a:p>
        </p:txBody>
      </p:sp>
    </p:spTree>
    <p:extLst>
      <p:ext uri="{BB962C8B-B14F-4D97-AF65-F5344CB8AC3E}">
        <p14:creationId xmlns:p14="http://schemas.microsoft.com/office/powerpoint/2010/main" val="10072943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1" cy="970450"/>
          </a:xfrm>
        </p:spPr>
        <p:txBody>
          <a:bodyPr/>
          <a:lstStyle/>
          <a:p>
            <a:pPr algn="ctr"/>
            <a:r>
              <a:rPr lang="en-US" dirty="0">
                <a:solidFill>
                  <a:srgbClr val="002060"/>
                </a:solidFill>
              </a:rPr>
              <a:t>Hydrogen </a:t>
            </a:r>
            <a:r>
              <a:rPr lang="en-US" dirty="0" err="1">
                <a:solidFill>
                  <a:srgbClr val="002060"/>
                </a:solidFill>
              </a:rPr>
              <a:t>MotorCycle</a:t>
            </a:r>
            <a:endParaRPr lang="el-GR" dirty="0"/>
          </a:p>
        </p:txBody>
      </p:sp>
      <p:sp>
        <p:nvSpPr>
          <p:cNvPr id="3" name="Content Placeholder 2"/>
          <p:cNvSpPr>
            <a:spLocks noGrp="1"/>
          </p:cNvSpPr>
          <p:nvPr>
            <p:ph sz="half" idx="1"/>
          </p:nvPr>
        </p:nvSpPr>
        <p:spPr>
          <a:xfrm>
            <a:off x="-106680" y="1507473"/>
            <a:ext cx="6699471" cy="4939046"/>
          </a:xfrm>
        </p:spPr>
        <p:txBody>
          <a:bodyPr>
            <a:normAutofit/>
          </a:bodyPr>
          <a:lstStyle/>
          <a:p>
            <a:r>
              <a:rPr lang="en-US" sz="2400" dirty="0"/>
              <a:t>In 2005, the British company Intelligent Energy created the first hydrogen motorbike called ENV (Emission Neutral Vehicle). The motorcycle has enough fuel to run for four hours and travel for 160 km at a maximum speed of 80 km / h</a:t>
            </a:r>
            <a:r>
              <a:rPr lang="el-GR" sz="2400" dirty="0"/>
              <a:t>. </a:t>
            </a:r>
          </a:p>
          <a:p>
            <a:r>
              <a:rPr lang="en-US" sz="2400" dirty="0"/>
              <a:t>In 2004, Honda created a fuel motorcycle</a:t>
            </a:r>
            <a:r>
              <a:rPr lang="el-GR" sz="2000" dirty="0"/>
              <a:t>.</a:t>
            </a:r>
          </a:p>
        </p:txBody>
      </p:sp>
      <p:sp>
        <p:nvSpPr>
          <p:cNvPr id="4" name="Content Placeholder 3"/>
          <p:cNvSpPr>
            <a:spLocks noGrp="1"/>
          </p:cNvSpPr>
          <p:nvPr>
            <p:ph sz="half" idx="2"/>
          </p:nvPr>
        </p:nvSpPr>
        <p:spPr>
          <a:xfrm>
            <a:off x="6187415" y="1918952"/>
            <a:ext cx="6004585" cy="4939047"/>
          </a:xfrm>
        </p:spPr>
        <p:txBody>
          <a:bodyPr>
            <a:normAutofit/>
          </a:bodyPr>
          <a:lstStyle/>
          <a:p>
            <a:pPr marL="0" indent="0">
              <a:buNone/>
            </a:pPr>
            <a:endParaRPr lang="el-GR"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2791" y="1248393"/>
            <a:ext cx="5721128" cy="4679967"/>
          </a:xfrm>
          <a:prstGeom prst="rect">
            <a:avLst/>
          </a:prstGeom>
        </p:spPr>
      </p:pic>
      <p:sp>
        <p:nvSpPr>
          <p:cNvPr id="6" name="Date Placeholder 4"/>
          <p:cNvSpPr txBox="1">
            <a:spLocks/>
          </p:cNvSpPr>
          <p:nvPr/>
        </p:nvSpPr>
        <p:spPr>
          <a:xfrm>
            <a:off x="0" y="6311901"/>
            <a:ext cx="9956800" cy="44767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Energy Storage-Hydrogen</a:t>
            </a:r>
            <a:endParaRPr lang="el-GR" dirty="0">
              <a:solidFill>
                <a:srgbClr val="003366"/>
              </a:solidFill>
              <a:latin typeface="Calibri" pitchFamily="34" charset="0"/>
            </a:endParaRPr>
          </a:p>
        </p:txBody>
      </p:sp>
    </p:spTree>
    <p:extLst>
      <p:ext uri="{BB962C8B-B14F-4D97-AF65-F5344CB8AC3E}">
        <p14:creationId xmlns:p14="http://schemas.microsoft.com/office/powerpoint/2010/main" val="13598296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4294967295"/>
          </p:nvPr>
        </p:nvSpPr>
        <p:spPr>
          <a:xfrm>
            <a:off x="7251700" y="6356868"/>
            <a:ext cx="2844800" cy="365125"/>
          </a:xfrm>
          <a:prstGeom prst="rect">
            <a:avLst/>
          </a:prstGeom>
        </p:spPr>
        <p:txBody>
          <a:bodyPr/>
          <a:lstStyle/>
          <a:p>
            <a:r>
              <a:rPr lang="en-US" dirty="0" smtClean="0"/>
              <a:t>Energy Storage- Hydrogen</a:t>
            </a:r>
            <a:endParaRPr lang="el-GR" dirty="0"/>
          </a:p>
        </p:txBody>
      </p:sp>
      <p:sp>
        <p:nvSpPr>
          <p:cNvPr id="13" name="Slide Number Placeholder 4"/>
          <p:cNvSpPr>
            <a:spLocks noGrp="1"/>
          </p:cNvSpPr>
          <p:nvPr>
            <p:ph type="sldNum" sz="quarter" idx="11"/>
          </p:nvPr>
        </p:nvSpPr>
        <p:spPr/>
        <p:txBody>
          <a:bodyPr/>
          <a:lstStyle/>
          <a:p>
            <a:fld id="{FAEA1E48-B5F4-42ED-82A5-BDCC1003BAF5}" type="slidenum">
              <a:rPr lang="el-GR"/>
              <a:pPr/>
              <a:t>65</a:t>
            </a:fld>
            <a:endParaRPr lang="el-GR"/>
          </a:p>
        </p:txBody>
      </p:sp>
      <p:sp>
        <p:nvSpPr>
          <p:cNvPr id="905218" name="Rectangle 2"/>
          <p:cNvSpPr>
            <a:spLocks noGrp="1" noChangeArrowheads="1"/>
          </p:cNvSpPr>
          <p:nvPr>
            <p:ph type="title"/>
          </p:nvPr>
        </p:nvSpPr>
        <p:spPr>
          <a:xfrm>
            <a:off x="0" y="0"/>
            <a:ext cx="12192000" cy="838200"/>
          </a:xfrm>
          <a:noFill/>
        </p:spPr>
        <p:txBody>
          <a:bodyPr>
            <a:normAutofit/>
          </a:bodyPr>
          <a:lstStyle/>
          <a:p>
            <a:r>
              <a:rPr lang="en-US" sz="4000" dirty="0" smtClean="0">
                <a:solidFill>
                  <a:srgbClr val="002060"/>
                </a:solidFill>
              </a:rPr>
              <a:t>Hydrogen </a:t>
            </a:r>
            <a:r>
              <a:rPr lang="en-US" sz="4000" dirty="0" err="1">
                <a:solidFill>
                  <a:srgbClr val="002060"/>
                </a:solidFill>
              </a:rPr>
              <a:t>M</a:t>
            </a:r>
            <a:r>
              <a:rPr lang="en-US" sz="4000" dirty="0" err="1" smtClean="0">
                <a:solidFill>
                  <a:srgbClr val="002060"/>
                </a:solidFill>
              </a:rPr>
              <a:t>otorCycle</a:t>
            </a:r>
            <a:endParaRPr lang="en-US" sz="4000" dirty="0">
              <a:solidFill>
                <a:srgbClr val="002060"/>
              </a:solidFill>
            </a:endParaRPr>
          </a:p>
        </p:txBody>
      </p:sp>
      <p:sp>
        <p:nvSpPr>
          <p:cNvPr id="905220" name="Rectangle 4"/>
          <p:cNvSpPr>
            <a:spLocks noChangeArrowheads="1"/>
          </p:cNvSpPr>
          <p:nvPr/>
        </p:nvSpPr>
        <p:spPr bwMode="auto">
          <a:xfrm>
            <a:off x="4699000" y="2690815"/>
            <a:ext cx="1219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05221" name="Rectangle 5"/>
          <p:cNvSpPr>
            <a:spLocks noChangeArrowheads="1"/>
          </p:cNvSpPr>
          <p:nvPr/>
        </p:nvSpPr>
        <p:spPr bwMode="auto">
          <a:xfrm>
            <a:off x="4699000" y="2686052"/>
            <a:ext cx="1219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05222" name="Rectangle 6"/>
          <p:cNvSpPr>
            <a:spLocks noChangeArrowheads="1"/>
          </p:cNvSpPr>
          <p:nvPr/>
        </p:nvSpPr>
        <p:spPr bwMode="auto">
          <a:xfrm>
            <a:off x="0" y="2047875"/>
            <a:ext cx="12192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sz="1200">
                <a:cs typeface="Times New Roman" pitchFamily="18" charset="0"/>
              </a:rPr>
              <a:t>	</a:t>
            </a:r>
            <a:r>
              <a:rPr lang="el-GR" sz="800"/>
              <a:t> </a:t>
            </a:r>
            <a:endParaRPr lang="el-GR"/>
          </a:p>
        </p:txBody>
      </p:sp>
      <p:sp>
        <p:nvSpPr>
          <p:cNvPr id="905225" name="Rectangle 9"/>
          <p:cNvSpPr>
            <a:spLocks noChangeArrowheads="1"/>
          </p:cNvSpPr>
          <p:nvPr/>
        </p:nvSpPr>
        <p:spPr bwMode="auto">
          <a:xfrm>
            <a:off x="4000500" y="1757365"/>
            <a:ext cx="1219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05230" name="Rectangle 14"/>
          <p:cNvSpPr>
            <a:spLocks noChangeArrowheads="1"/>
          </p:cNvSpPr>
          <p:nvPr/>
        </p:nvSpPr>
        <p:spPr bwMode="auto">
          <a:xfrm>
            <a:off x="3721100" y="685802"/>
            <a:ext cx="1219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905229"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840" y="870468"/>
            <a:ext cx="50546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33441" y="2536927"/>
            <a:ext cx="6258560" cy="954107"/>
          </a:xfrm>
          <a:prstGeom prst="rect">
            <a:avLst/>
          </a:prstGeom>
          <a:noFill/>
        </p:spPr>
        <p:txBody>
          <a:bodyPr wrap="square" rtlCol="0">
            <a:spAutoFit/>
          </a:bodyPr>
          <a:lstStyle/>
          <a:p>
            <a:pPr algn="ctr"/>
            <a:r>
              <a:rPr lang="en-US" sz="2800" dirty="0" smtClean="0"/>
              <a:t>An effort in Greece- tank and fuel cell for the scooter</a:t>
            </a:r>
            <a:endParaRPr lang="en-US" sz="2800" dirty="0"/>
          </a:p>
        </p:txBody>
      </p:sp>
    </p:spTree>
    <p:extLst>
      <p:ext uri="{BB962C8B-B14F-4D97-AF65-F5344CB8AC3E}">
        <p14:creationId xmlns:p14="http://schemas.microsoft.com/office/powerpoint/2010/main" val="12075412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1" cy="970450"/>
          </a:xfrm>
        </p:spPr>
        <p:txBody>
          <a:bodyPr/>
          <a:lstStyle/>
          <a:p>
            <a:pPr algn="ctr"/>
            <a:r>
              <a:rPr lang="en-US" dirty="0">
                <a:solidFill>
                  <a:srgbClr val="002060"/>
                </a:solidFill>
              </a:rPr>
              <a:t>Hydrogen Clarks</a:t>
            </a:r>
            <a:endParaRPr lang="el-GR" dirty="0"/>
          </a:p>
        </p:txBody>
      </p:sp>
      <p:sp>
        <p:nvSpPr>
          <p:cNvPr id="3" name="Content Placeholder 2"/>
          <p:cNvSpPr>
            <a:spLocks noGrp="1"/>
          </p:cNvSpPr>
          <p:nvPr>
            <p:ph sz="half" idx="1"/>
          </p:nvPr>
        </p:nvSpPr>
        <p:spPr>
          <a:xfrm>
            <a:off x="0" y="1050273"/>
            <a:ext cx="6004585" cy="4939046"/>
          </a:xfrm>
        </p:spPr>
        <p:txBody>
          <a:bodyPr>
            <a:normAutofit/>
          </a:bodyPr>
          <a:lstStyle/>
          <a:p>
            <a:r>
              <a:rPr lang="en-US" sz="2400" dirty="0"/>
              <a:t>Fuel cell lift machines provide significant advantages over diesel vehicles, as they do not produce emissions</a:t>
            </a:r>
            <a:endParaRPr lang="el-GR" sz="2400" dirty="0"/>
          </a:p>
          <a:p>
            <a:r>
              <a:rPr lang="en-US" sz="2400" dirty="0"/>
              <a:t>These lifts can operate for complete shifts of 8 hours with a single hydrogen tank and can be refueled in 3 minutes and have a lifespan of 8-10 years</a:t>
            </a:r>
            <a:endParaRPr lang="el-GR" sz="2400" dirty="0"/>
          </a:p>
          <a:p>
            <a:r>
              <a:rPr lang="en-US" sz="2400" dirty="0"/>
              <a:t>These lifting machines are often used in cold stores, as their performance is not degraded by lower temperatures.</a:t>
            </a:r>
            <a:endParaRPr lang="el-GR" sz="2400" dirty="0"/>
          </a:p>
          <a:p>
            <a:r>
              <a:rPr lang="en-US" sz="2400" dirty="0"/>
              <a:t>In 2013, there were more than 4,000 fuel cell lift trucks used to handle materials in the US, of which only 500 received funding.</a:t>
            </a:r>
            <a:endParaRPr lang="el-GR" sz="24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04585" y="1918953"/>
            <a:ext cx="6187415" cy="4939046"/>
          </a:xfrm>
        </p:spPr>
      </p:pic>
      <p:sp>
        <p:nvSpPr>
          <p:cNvPr id="6" name="Date Placeholder 4"/>
          <p:cNvSpPr txBox="1">
            <a:spLocks/>
          </p:cNvSpPr>
          <p:nvPr/>
        </p:nvSpPr>
        <p:spPr>
          <a:xfrm>
            <a:off x="0" y="6311901"/>
            <a:ext cx="9956800" cy="44767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Energy Storage-Hydrogen</a:t>
            </a:r>
            <a:endParaRPr lang="el-GR" dirty="0">
              <a:solidFill>
                <a:srgbClr val="003366"/>
              </a:solidFill>
              <a:latin typeface="Calibri" pitchFamily="34" charset="0"/>
            </a:endParaRPr>
          </a:p>
        </p:txBody>
      </p:sp>
    </p:spTree>
    <p:extLst>
      <p:ext uri="{BB962C8B-B14F-4D97-AF65-F5344CB8AC3E}">
        <p14:creationId xmlns:p14="http://schemas.microsoft.com/office/powerpoint/2010/main" val="7729674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1" cy="970450"/>
          </a:xfrm>
        </p:spPr>
        <p:txBody>
          <a:bodyPr/>
          <a:lstStyle/>
          <a:p>
            <a:pPr algn="ctr"/>
            <a:r>
              <a:rPr lang="en-US" dirty="0">
                <a:solidFill>
                  <a:srgbClr val="002060"/>
                </a:solidFill>
              </a:rPr>
              <a:t>Hydrogen Cars</a:t>
            </a:r>
            <a:endParaRPr lang="el-GR" dirty="0"/>
          </a:p>
        </p:txBody>
      </p:sp>
      <p:sp>
        <p:nvSpPr>
          <p:cNvPr id="3" name="Content Placeholder 2"/>
          <p:cNvSpPr>
            <a:spLocks noGrp="1"/>
          </p:cNvSpPr>
          <p:nvPr>
            <p:ph sz="half" idx="1"/>
          </p:nvPr>
        </p:nvSpPr>
        <p:spPr>
          <a:xfrm>
            <a:off x="0" y="1309353"/>
            <a:ext cx="6188075" cy="4939046"/>
          </a:xfrm>
        </p:spPr>
        <p:txBody>
          <a:bodyPr>
            <a:normAutofit/>
          </a:bodyPr>
          <a:lstStyle/>
          <a:p>
            <a:pPr marL="0" indent="0">
              <a:buNone/>
            </a:pPr>
            <a:r>
              <a:rPr lang="en-US" sz="2000" dirty="0"/>
              <a:t>The New Toyota </a:t>
            </a:r>
            <a:r>
              <a:rPr lang="en-US" sz="2000" dirty="0" err="1"/>
              <a:t>Mirai</a:t>
            </a:r>
            <a:r>
              <a:rPr lang="en-US" sz="2000" dirty="0"/>
              <a:t> named 'World Green Car 2016' at New York International Auto Show</a:t>
            </a:r>
            <a:r>
              <a:rPr lang="el-GR" sz="2000" dirty="0"/>
              <a:t>.</a:t>
            </a:r>
          </a:p>
          <a:p>
            <a:pPr marL="0" indent="0">
              <a:buNone/>
            </a:pPr>
            <a:r>
              <a:rPr lang="en-US" sz="2000" dirty="0"/>
              <a:t>It uses hydrogen to produce energy and emits only water</a:t>
            </a:r>
            <a:r>
              <a:rPr lang="el-GR" sz="2000" dirty="0"/>
              <a:t>, </a:t>
            </a:r>
          </a:p>
          <a:p>
            <a:pPr marL="0" indent="0">
              <a:buNone/>
            </a:pPr>
            <a:r>
              <a:rPr lang="en-US" sz="2000" dirty="0" smtClean="0"/>
              <a:t>Equipped with </a:t>
            </a:r>
            <a:r>
              <a:rPr lang="en-US" sz="2000" dirty="0"/>
              <a:t>155 horses </a:t>
            </a:r>
            <a:r>
              <a:rPr lang="en-US" sz="2000" dirty="0" smtClean="0"/>
              <a:t>up to </a:t>
            </a:r>
            <a:r>
              <a:rPr lang="en-US" sz="2000" dirty="0"/>
              <a:t>178km / h, with a range of 483km and with hydrogen tanks taking about 3-5 minutes to refuel.</a:t>
            </a:r>
            <a:endParaRPr lang="el-GR" sz="2000" dirty="0"/>
          </a:p>
          <a:p>
            <a:pPr marL="0" indent="0">
              <a:buNone/>
            </a:pPr>
            <a:r>
              <a:rPr lang="en-US" sz="2400" dirty="0">
                <a:solidFill>
                  <a:schemeClr val="accent6">
                    <a:lumMod val="75000"/>
                  </a:schemeClr>
                </a:solidFill>
              </a:rPr>
              <a:t>Greece</a:t>
            </a:r>
            <a:r>
              <a:rPr lang="en-US" sz="2000" dirty="0"/>
              <a:t>: At the Technical University of Crete, a group of students built in 2008 the Eco Racer, which runs on hydrogen. The vehicle has excellent energy saving performance and could well go into mass production with some modifications, even at a cost of less than 10,000 euros, so that it can be fully manufactured in our country and be exported.</a:t>
            </a:r>
            <a:endParaRPr lang="el-GR" sz="2000" dirty="0"/>
          </a:p>
          <a:p>
            <a:pPr marL="0" indent="0">
              <a:buNone/>
            </a:pPr>
            <a:endParaRPr lang="el-GR"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88075" y="1141713"/>
            <a:ext cx="6003925" cy="2498501"/>
          </a:xfrm>
          <a:prstGeom prst="rect">
            <a:avLst/>
          </a:prstGeom>
        </p:spPr>
      </p:pic>
      <p:pic>
        <p:nvPicPr>
          <p:cNvPr id="6" name="Content Placeholder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075" y="4173613"/>
            <a:ext cx="6003925" cy="2440545"/>
          </a:xfrm>
          <a:prstGeom prst="rect">
            <a:avLst/>
          </a:prstGeom>
          <a:effectLst>
            <a:outerShdw blurRad="50800" dir="14400000">
              <a:srgbClr val="000000">
                <a:alpha val="40000"/>
              </a:srgbClr>
            </a:outerShdw>
          </a:effectLst>
        </p:spPr>
      </p:pic>
      <p:sp>
        <p:nvSpPr>
          <p:cNvPr id="7" name="Date Placeholder 4"/>
          <p:cNvSpPr txBox="1">
            <a:spLocks/>
          </p:cNvSpPr>
          <p:nvPr/>
        </p:nvSpPr>
        <p:spPr>
          <a:xfrm>
            <a:off x="0" y="6311901"/>
            <a:ext cx="9956800" cy="44767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Energy Storage-Hydrogen</a:t>
            </a:r>
            <a:endParaRPr lang="el-GR" dirty="0">
              <a:solidFill>
                <a:srgbClr val="003366"/>
              </a:solidFill>
              <a:latin typeface="Calibri" pitchFamily="34" charset="0"/>
            </a:endParaRPr>
          </a:p>
        </p:txBody>
      </p:sp>
    </p:spTree>
    <p:extLst>
      <p:ext uri="{BB962C8B-B14F-4D97-AF65-F5344CB8AC3E}">
        <p14:creationId xmlns:p14="http://schemas.microsoft.com/office/powerpoint/2010/main" val="23021912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número de diapositiva"/>
          <p:cNvSpPr>
            <a:spLocks noGrp="1"/>
          </p:cNvSpPr>
          <p:nvPr>
            <p:ph type="sldNum" sz="quarter" idx="4294967295"/>
          </p:nvPr>
        </p:nvSpPr>
        <p:spPr bwMode="auto">
          <a:xfrm>
            <a:off x="0" y="7122549"/>
            <a:ext cx="9144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fld id="{2DC98A83-C0E4-4010-85AA-E717921F6457}" type="slidenum">
              <a:rPr lang="es-ES" altLang="en-US">
                <a:cs typeface="Arial" panose="020B0604020202020204" pitchFamily="34" charset="0"/>
              </a:rPr>
              <a:pPr eaLnBrk="1" hangingPunct="1"/>
              <a:t>68</a:t>
            </a:fld>
            <a:endParaRPr lang="es-ES" altLang="en-US">
              <a:cs typeface="Arial" panose="020B0604020202020204" pitchFamily="34" charset="0"/>
            </a:endParaRPr>
          </a:p>
        </p:txBody>
      </p:sp>
      <p:sp>
        <p:nvSpPr>
          <p:cNvPr id="23555" name="Text Box 1028"/>
          <p:cNvSpPr txBox="1">
            <a:spLocks noChangeArrowheads="1"/>
          </p:cNvSpPr>
          <p:nvPr/>
        </p:nvSpPr>
        <p:spPr bwMode="auto">
          <a:xfrm>
            <a:off x="346309" y="1586225"/>
            <a:ext cx="37232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2563" indent="-182563"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spcBef>
                <a:spcPct val="50000"/>
              </a:spcBef>
              <a:buFont typeface="Arial" pitchFamily="34" charset="0"/>
              <a:buChar char="•"/>
            </a:pPr>
            <a:r>
              <a:rPr lang="es-ES" altLang="en-US" dirty="0" err="1" smtClean="0">
                <a:solidFill>
                  <a:schemeClr val="tx1"/>
                </a:solidFill>
                <a:cs typeface="Arial" panose="020B0604020202020204" pitchFamily="34" charset="0"/>
              </a:rPr>
              <a:t>Power</a:t>
            </a:r>
            <a:r>
              <a:rPr lang="es-ES" altLang="en-US" dirty="0" smtClean="0">
                <a:solidFill>
                  <a:schemeClr val="tx1"/>
                </a:solidFill>
                <a:cs typeface="Arial" panose="020B0604020202020204" pitchFamily="34" charset="0"/>
              </a:rPr>
              <a:t>:  </a:t>
            </a:r>
            <a:r>
              <a:rPr lang="es-ES" altLang="en-US" dirty="0">
                <a:solidFill>
                  <a:schemeClr val="tx1"/>
                </a:solidFill>
                <a:cs typeface="Arial" panose="020B0604020202020204" pitchFamily="34" charset="0"/>
              </a:rPr>
              <a:t>166 CV</a:t>
            </a:r>
          </a:p>
        </p:txBody>
      </p:sp>
      <p:sp>
        <p:nvSpPr>
          <p:cNvPr id="23556" name="1 Rectángulo"/>
          <p:cNvSpPr>
            <a:spLocks noChangeArrowheads="1"/>
          </p:cNvSpPr>
          <p:nvPr/>
        </p:nvSpPr>
        <p:spPr bwMode="auto">
          <a:xfrm>
            <a:off x="334434" y="1134487"/>
            <a:ext cx="114469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r>
              <a:rPr lang="en-US" altLang="en-US" dirty="0">
                <a:solidFill>
                  <a:schemeClr val="tx1"/>
                </a:solidFill>
                <a:cs typeface="Arial" panose="020B0604020202020204" pitchFamily="34" charset="0"/>
              </a:rPr>
              <a:t>First car manufacturer to start series production</a:t>
            </a:r>
            <a:endParaRPr lang="en-GB" altLang="en-US" dirty="0">
              <a:solidFill>
                <a:schemeClr val="tx1"/>
              </a:solidFill>
              <a:cs typeface="Arial" panose="020B0604020202020204" pitchFamily="34" charset="0"/>
            </a:endParaRPr>
          </a:p>
        </p:txBody>
      </p:sp>
      <p:sp>
        <p:nvSpPr>
          <p:cNvPr id="3" name="2 Rectángulo"/>
          <p:cNvSpPr/>
          <p:nvPr/>
        </p:nvSpPr>
        <p:spPr>
          <a:xfrm>
            <a:off x="2400760" y="289485"/>
            <a:ext cx="79967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n-GB" sz="3600" b="1" dirty="0">
                <a:solidFill>
                  <a:srgbClr val="002060"/>
                </a:solidFill>
                <a:latin typeface="Calibri" pitchFamily="34" charset="0"/>
                <a:cs typeface="Arial" pitchFamily="34" charset="0"/>
              </a:rPr>
              <a:t>HYUNDAI IX35 FUEL CELL </a:t>
            </a:r>
          </a:p>
        </p:txBody>
      </p:sp>
      <p:sp>
        <p:nvSpPr>
          <p:cNvPr id="16390" name="3 Rectángulo"/>
          <p:cNvSpPr>
            <a:spLocks noChangeArrowheads="1"/>
          </p:cNvSpPr>
          <p:nvPr/>
        </p:nvSpPr>
        <p:spPr bwMode="auto">
          <a:xfrm>
            <a:off x="283633" y="3439538"/>
            <a:ext cx="3987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marL="182563" indent="-182563" eaLnBrk="1" hangingPunct="1">
              <a:buFont typeface="Arial" panose="020B0604020202020204" pitchFamily="34" charset="0"/>
              <a:buChar char="•"/>
              <a:defRPr/>
            </a:pPr>
            <a:r>
              <a:rPr lang="es-ES" altLang="en-US" dirty="0" err="1">
                <a:solidFill>
                  <a:schemeClr val="tx1"/>
                </a:solidFill>
                <a:cs typeface="Arial" panose="020B0604020202020204" pitchFamily="34" charset="0"/>
              </a:rPr>
              <a:t>Consumption</a:t>
            </a:r>
            <a:r>
              <a:rPr lang="es-ES" altLang="en-US" dirty="0">
                <a:solidFill>
                  <a:schemeClr val="tx1"/>
                </a:solidFill>
                <a:cs typeface="Arial" panose="020B0604020202020204" pitchFamily="34" charset="0"/>
              </a:rPr>
              <a:t> </a:t>
            </a:r>
            <a:r>
              <a:rPr lang="es-ES" altLang="en-US" dirty="0" smtClean="0">
                <a:solidFill>
                  <a:schemeClr val="tx1"/>
                </a:solidFill>
                <a:cs typeface="Arial" panose="020B0604020202020204" pitchFamily="34" charset="0"/>
              </a:rPr>
              <a:t>9.5 gr H</a:t>
            </a:r>
            <a:r>
              <a:rPr lang="es-ES" altLang="en-US" baseline="-25000" dirty="0" smtClean="0">
                <a:solidFill>
                  <a:schemeClr val="tx1"/>
                </a:solidFill>
                <a:cs typeface="Arial" panose="020B0604020202020204" pitchFamily="34" charset="0"/>
              </a:rPr>
              <a:t>2</a:t>
            </a:r>
            <a:r>
              <a:rPr lang="es-ES" altLang="en-US" dirty="0" smtClean="0">
                <a:solidFill>
                  <a:schemeClr val="tx1"/>
                </a:solidFill>
                <a:cs typeface="Arial" panose="020B0604020202020204" pitchFamily="34" charset="0"/>
              </a:rPr>
              <a:t>/km</a:t>
            </a:r>
          </a:p>
          <a:p>
            <a:pPr eaLnBrk="1" hangingPunct="1">
              <a:defRPr/>
            </a:pPr>
            <a:r>
              <a:rPr lang="es-ES" altLang="en-US" dirty="0" smtClean="0">
                <a:solidFill>
                  <a:schemeClr val="tx1"/>
                </a:solidFill>
                <a:cs typeface="Arial" panose="020B0604020202020204" pitchFamily="34" charset="0"/>
              </a:rPr>
              <a:t>                           0.95 kg/100 km   </a:t>
            </a:r>
            <a:endParaRPr lang="en-GB" altLang="en-US" dirty="0" smtClean="0">
              <a:solidFill>
                <a:schemeClr val="tx1"/>
              </a:solidFill>
              <a:cs typeface="Arial" panose="020B0604020202020204" pitchFamily="34" charset="0"/>
            </a:endParaRPr>
          </a:p>
        </p:txBody>
      </p:sp>
      <p:sp>
        <p:nvSpPr>
          <p:cNvPr id="23559" name="4 Rectángulo"/>
          <p:cNvSpPr>
            <a:spLocks noChangeArrowheads="1"/>
          </p:cNvSpPr>
          <p:nvPr/>
        </p:nvSpPr>
        <p:spPr bwMode="auto">
          <a:xfrm>
            <a:off x="8496300" y="1647234"/>
            <a:ext cx="36512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3" indent="-182563"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buFont typeface="Arial" pitchFamily="34" charset="0"/>
              <a:buChar char="•"/>
            </a:pPr>
            <a:r>
              <a:rPr lang="es-ES" altLang="en-US" dirty="0" err="1" smtClean="0">
                <a:solidFill>
                  <a:schemeClr val="tx1"/>
                </a:solidFill>
                <a:cs typeface="Arial" panose="020B0604020202020204" pitchFamily="34" charset="0"/>
              </a:rPr>
              <a:t>Capacity</a:t>
            </a:r>
            <a:r>
              <a:rPr lang="es-ES" altLang="en-US" dirty="0" smtClean="0">
                <a:solidFill>
                  <a:schemeClr val="tx1"/>
                </a:solidFill>
                <a:cs typeface="Arial" panose="020B0604020202020204" pitchFamily="34" charset="0"/>
              </a:rPr>
              <a:t> </a:t>
            </a:r>
            <a:r>
              <a:rPr lang="es-ES" altLang="en-US" dirty="0">
                <a:solidFill>
                  <a:schemeClr val="tx1"/>
                </a:solidFill>
                <a:cs typeface="Arial" panose="020B0604020202020204" pitchFamily="34" charset="0"/>
              </a:rPr>
              <a:t>5.64 kg H</a:t>
            </a:r>
            <a:r>
              <a:rPr lang="es-ES" altLang="en-US" baseline="-25000" dirty="0">
                <a:solidFill>
                  <a:schemeClr val="tx1"/>
                </a:solidFill>
                <a:cs typeface="Arial" panose="020B0604020202020204" pitchFamily="34" charset="0"/>
              </a:rPr>
              <a:t>2</a:t>
            </a:r>
            <a:endParaRPr lang="en-GB" altLang="en-US" baseline="-25000" dirty="0">
              <a:solidFill>
                <a:schemeClr val="tx1"/>
              </a:solidFill>
              <a:cs typeface="Arial" panose="020B0604020202020204" pitchFamily="34" charset="0"/>
            </a:endParaRPr>
          </a:p>
        </p:txBody>
      </p:sp>
      <p:pic>
        <p:nvPicPr>
          <p:cNvPr id="23560" name="Picture 6" descr="http://www.hyundai.pl/uploads/tx_hyundai/car_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980" y="1679516"/>
            <a:ext cx="5630322" cy="2969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6 Rectángulo"/>
          <p:cNvSpPr>
            <a:spLocks noChangeArrowheads="1"/>
          </p:cNvSpPr>
          <p:nvPr/>
        </p:nvSpPr>
        <p:spPr bwMode="auto">
          <a:xfrm>
            <a:off x="8494185" y="1934572"/>
            <a:ext cx="36512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3" indent="-182563"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buFont typeface="Arial" pitchFamily="34" charset="0"/>
              <a:buChar char="•"/>
            </a:pPr>
            <a:r>
              <a:rPr lang="es-ES" altLang="en-US" dirty="0" err="1">
                <a:solidFill>
                  <a:schemeClr val="tx1"/>
                </a:solidFill>
                <a:cs typeface="Arial" panose="020B0604020202020204" pitchFamily="34" charset="0"/>
              </a:rPr>
              <a:t>Refueling</a:t>
            </a:r>
            <a:r>
              <a:rPr lang="es-ES" altLang="en-US" dirty="0">
                <a:solidFill>
                  <a:schemeClr val="tx1"/>
                </a:solidFill>
                <a:cs typeface="Arial" panose="020B0604020202020204" pitchFamily="34" charset="0"/>
              </a:rPr>
              <a:t> 3 </a:t>
            </a:r>
            <a:r>
              <a:rPr lang="es-ES" altLang="en-US" dirty="0" smtClean="0">
                <a:solidFill>
                  <a:schemeClr val="tx1"/>
                </a:solidFill>
                <a:cs typeface="Arial" panose="020B0604020202020204" pitchFamily="34" charset="0"/>
              </a:rPr>
              <a:t>minutes</a:t>
            </a:r>
            <a:endParaRPr lang="en-GB" altLang="en-US" dirty="0">
              <a:cs typeface="Arial" panose="020B0604020202020204" pitchFamily="34" charset="0"/>
            </a:endParaRPr>
          </a:p>
        </p:txBody>
      </p:sp>
      <p:sp>
        <p:nvSpPr>
          <p:cNvPr id="23562" name="7 Rectángulo"/>
          <p:cNvSpPr>
            <a:spLocks noChangeArrowheads="1"/>
          </p:cNvSpPr>
          <p:nvPr/>
        </p:nvSpPr>
        <p:spPr bwMode="auto">
          <a:xfrm>
            <a:off x="317501" y="2287013"/>
            <a:ext cx="6235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3" indent="-182563"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buFont typeface="Arial" pitchFamily="34" charset="0"/>
              <a:buChar char="•"/>
            </a:pPr>
            <a:r>
              <a:rPr lang="es-ES" altLang="en-US" dirty="0" err="1">
                <a:solidFill>
                  <a:schemeClr val="tx1"/>
                </a:solidFill>
                <a:cs typeface="Arial" panose="020B0604020202020204" pitchFamily="34" charset="0"/>
              </a:rPr>
              <a:t>Acceleration</a:t>
            </a:r>
            <a:r>
              <a:rPr lang="es-ES" altLang="en-US" dirty="0">
                <a:solidFill>
                  <a:schemeClr val="tx1"/>
                </a:solidFill>
                <a:cs typeface="Arial" panose="020B0604020202020204" pitchFamily="34" charset="0"/>
              </a:rPr>
              <a:t> 0 a 100 km/h. en </a:t>
            </a:r>
            <a:r>
              <a:rPr lang="es-ES" altLang="en-US" dirty="0" smtClean="0">
                <a:solidFill>
                  <a:schemeClr val="tx1"/>
                </a:solidFill>
                <a:cs typeface="Arial" panose="020B0604020202020204" pitchFamily="34" charset="0"/>
              </a:rPr>
              <a:t>12. 6 </a:t>
            </a:r>
            <a:r>
              <a:rPr lang="es-ES" altLang="en-US" dirty="0">
                <a:solidFill>
                  <a:schemeClr val="tx1"/>
                </a:solidFill>
                <a:cs typeface="Arial" panose="020B0604020202020204" pitchFamily="34" charset="0"/>
              </a:rPr>
              <a:t>s</a:t>
            </a:r>
            <a:endParaRPr lang="en-GB" altLang="en-US" dirty="0">
              <a:solidFill>
                <a:schemeClr val="tx1"/>
              </a:solidFill>
              <a:cs typeface="Arial" panose="020B0604020202020204" pitchFamily="34" charset="0"/>
            </a:endParaRPr>
          </a:p>
        </p:txBody>
      </p:sp>
      <p:sp>
        <p:nvSpPr>
          <p:cNvPr id="23563" name="9 Rectángulo"/>
          <p:cNvSpPr>
            <a:spLocks noChangeArrowheads="1"/>
          </p:cNvSpPr>
          <p:nvPr/>
        </p:nvSpPr>
        <p:spPr bwMode="auto">
          <a:xfrm>
            <a:off x="220133" y="4807962"/>
            <a:ext cx="1184486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algn="just" eaLnBrk="1" hangingPunct="1">
              <a:spcBef>
                <a:spcPts val="1200"/>
              </a:spcBef>
              <a:buFont typeface="Arial" pitchFamily="34" charset="0"/>
              <a:buChar char="•"/>
            </a:pPr>
            <a:r>
              <a:rPr lang="en-US" altLang="en-US" dirty="0" smtClean="0">
                <a:solidFill>
                  <a:schemeClr val="tx1"/>
                </a:solidFill>
                <a:cs typeface="Arial" panose="020B0604020202020204" pitchFamily="34" charset="0"/>
              </a:rPr>
              <a:t>Hybrid</a:t>
            </a:r>
            <a:r>
              <a:rPr lang="en-US" altLang="en-US" dirty="0">
                <a:solidFill>
                  <a:schemeClr val="tx1"/>
                </a:solidFill>
                <a:cs typeface="Arial" panose="020B0604020202020204" pitchFamily="34" charset="0"/>
              </a:rPr>
              <a:t>: The Li-ion battery stores and provides electricity at certain moments to reinforce the main motor.</a:t>
            </a:r>
            <a:endParaRPr lang="es-ES" altLang="en-US" dirty="0">
              <a:solidFill>
                <a:schemeClr val="tx1"/>
              </a:solidFill>
              <a:cs typeface="Arial" panose="020B0604020202020204" pitchFamily="34" charset="0"/>
            </a:endParaRPr>
          </a:p>
          <a:p>
            <a:pPr algn="just" eaLnBrk="1" hangingPunct="1">
              <a:spcBef>
                <a:spcPts val="1200"/>
              </a:spcBef>
              <a:buFont typeface="Arial" pitchFamily="34" charset="0"/>
              <a:buChar char="•"/>
            </a:pPr>
            <a:r>
              <a:rPr lang="en-US" altLang="en-US" dirty="0" smtClean="0">
                <a:solidFill>
                  <a:schemeClr val="tx1"/>
                </a:solidFill>
                <a:cs typeface="Arial" panose="020B0604020202020204" pitchFamily="34" charset="0"/>
              </a:rPr>
              <a:t>It </a:t>
            </a:r>
            <a:r>
              <a:rPr lang="en-US" altLang="en-US" dirty="0">
                <a:solidFill>
                  <a:schemeClr val="tx1"/>
                </a:solidFill>
                <a:cs typeface="Arial" panose="020B0604020202020204" pitchFamily="34" charset="0"/>
              </a:rPr>
              <a:t>can occasionally disconnect the </a:t>
            </a:r>
            <a:r>
              <a:rPr lang="en-US" altLang="en-US" dirty="0" smtClean="0">
                <a:solidFill>
                  <a:schemeClr val="tx1"/>
                </a:solidFill>
                <a:cs typeface="Arial" panose="020B0604020202020204" pitchFamily="34" charset="0"/>
              </a:rPr>
              <a:t>fuel cell </a:t>
            </a:r>
            <a:r>
              <a:rPr lang="en-US" altLang="en-US" dirty="0">
                <a:solidFill>
                  <a:schemeClr val="tx1"/>
                </a:solidFill>
                <a:cs typeface="Arial" panose="020B0604020202020204" pitchFamily="34" charset="0"/>
              </a:rPr>
              <a:t>in city at low speed, and work only with the battery. This makes the </a:t>
            </a:r>
            <a:r>
              <a:rPr lang="en-US" altLang="en-US" dirty="0" smtClean="0">
                <a:solidFill>
                  <a:schemeClr val="tx1"/>
                </a:solidFill>
                <a:cs typeface="Arial" panose="020B0604020202020204" pitchFamily="34" charset="0"/>
              </a:rPr>
              <a:t>fuel cell </a:t>
            </a:r>
            <a:r>
              <a:rPr lang="en-US" altLang="en-US" dirty="0">
                <a:solidFill>
                  <a:schemeClr val="tx1"/>
                </a:solidFill>
                <a:cs typeface="Arial" panose="020B0604020202020204" pitchFamily="34" charset="0"/>
              </a:rPr>
              <a:t>stop working at stops </a:t>
            </a:r>
            <a:r>
              <a:rPr lang="en-US" altLang="en-US" dirty="0" smtClean="0">
                <a:solidFill>
                  <a:schemeClr val="tx1"/>
                </a:solidFill>
                <a:cs typeface="Arial" panose="020B0604020202020204" pitchFamily="34" charset="0"/>
              </a:rPr>
              <a:t>(Stop/Start feature)</a:t>
            </a:r>
            <a:endParaRPr lang="es-ES" altLang="en-US" dirty="0">
              <a:solidFill>
                <a:schemeClr val="tx1"/>
              </a:solidFill>
              <a:cs typeface="Arial" panose="020B0604020202020204" pitchFamily="34" charset="0"/>
            </a:endParaRPr>
          </a:p>
        </p:txBody>
      </p:sp>
      <p:sp>
        <p:nvSpPr>
          <p:cNvPr id="23564" name="10 Rectángulo"/>
          <p:cNvSpPr>
            <a:spLocks noChangeArrowheads="1"/>
          </p:cNvSpPr>
          <p:nvPr/>
        </p:nvSpPr>
        <p:spPr bwMode="auto">
          <a:xfrm>
            <a:off x="334434" y="1931412"/>
            <a:ext cx="65299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3" indent="-182563"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buFont typeface="Arial" pitchFamily="34" charset="0"/>
              <a:buChar char="•"/>
            </a:pPr>
            <a:r>
              <a:rPr lang="en-US" altLang="en-US" dirty="0">
                <a:solidFill>
                  <a:schemeClr val="tx1"/>
                </a:solidFill>
                <a:cs typeface="Arial" panose="020B0604020202020204" pitchFamily="34" charset="0"/>
              </a:rPr>
              <a:t>Torque 300 </a:t>
            </a:r>
            <a:r>
              <a:rPr lang="en-US" altLang="en-US" dirty="0" smtClean="0">
                <a:solidFill>
                  <a:schemeClr val="tx1"/>
                </a:solidFill>
                <a:cs typeface="Arial" panose="020B0604020202020204" pitchFamily="34" charset="0"/>
              </a:rPr>
              <a:t>N-m</a:t>
            </a:r>
            <a:r>
              <a:rPr lang="en-US" altLang="en-US" dirty="0">
                <a:solidFill>
                  <a:schemeClr val="tx1"/>
                </a:solidFill>
                <a:cs typeface="Arial" panose="020B0604020202020204" pitchFamily="34" charset="0"/>
              </a:rPr>
              <a:t>, available from almost 0 rpm</a:t>
            </a:r>
            <a:endParaRPr lang="en-GB" altLang="en-US" dirty="0">
              <a:solidFill>
                <a:schemeClr val="tx1"/>
              </a:solidFill>
              <a:cs typeface="Arial" panose="020B0604020202020204" pitchFamily="34" charset="0"/>
            </a:endParaRPr>
          </a:p>
        </p:txBody>
      </p:sp>
      <p:pic>
        <p:nvPicPr>
          <p:cNvPr id="23565" name="Picture 8" descr="Hyundai iX35 Fuel C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5633" y="2303904"/>
            <a:ext cx="1845733" cy="110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11 Rectángulo"/>
          <p:cNvSpPr>
            <a:spLocks noChangeArrowheads="1"/>
          </p:cNvSpPr>
          <p:nvPr/>
        </p:nvSpPr>
        <p:spPr bwMode="auto">
          <a:xfrm>
            <a:off x="9338734" y="3522087"/>
            <a:ext cx="2730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r>
              <a:rPr lang="es-ES" altLang="en-US" dirty="0" err="1" smtClean="0">
                <a:solidFill>
                  <a:schemeClr val="tx1"/>
                </a:solidFill>
                <a:cs typeface="Arial" panose="020B0604020202020204" pitchFamily="34" charset="0"/>
              </a:rPr>
              <a:t>Battery</a:t>
            </a:r>
            <a:r>
              <a:rPr lang="es-ES" altLang="en-US" dirty="0" smtClean="0">
                <a:solidFill>
                  <a:schemeClr val="tx1"/>
                </a:solidFill>
                <a:cs typeface="Arial" panose="020B0604020202020204" pitchFamily="34" charset="0"/>
              </a:rPr>
              <a:t> </a:t>
            </a:r>
            <a:r>
              <a:rPr lang="es-ES" altLang="en-US" dirty="0">
                <a:solidFill>
                  <a:schemeClr val="tx1"/>
                </a:solidFill>
                <a:cs typeface="Arial" panose="020B0604020202020204" pitchFamily="34" charset="0"/>
              </a:rPr>
              <a:t>24 kW de </a:t>
            </a:r>
            <a:r>
              <a:rPr lang="es-ES" altLang="en-US" dirty="0" err="1" smtClean="0">
                <a:solidFill>
                  <a:schemeClr val="tx1"/>
                </a:solidFill>
                <a:cs typeface="Arial" panose="020B0604020202020204" pitchFamily="34" charset="0"/>
              </a:rPr>
              <a:t>litium</a:t>
            </a:r>
            <a:r>
              <a:rPr lang="es-ES" altLang="en-US" dirty="0" smtClean="0">
                <a:solidFill>
                  <a:schemeClr val="tx1"/>
                </a:solidFill>
                <a:cs typeface="Arial" panose="020B0604020202020204" pitchFamily="34" charset="0"/>
              </a:rPr>
              <a:t> </a:t>
            </a:r>
            <a:r>
              <a:rPr lang="es-ES" altLang="en-US" dirty="0" err="1" smtClean="0">
                <a:solidFill>
                  <a:schemeClr val="tx1"/>
                </a:solidFill>
                <a:cs typeface="Arial" panose="020B0604020202020204" pitchFamily="34" charset="0"/>
              </a:rPr>
              <a:t>polimer</a:t>
            </a:r>
            <a:endParaRPr lang="es-ES" altLang="en-US" dirty="0">
              <a:solidFill>
                <a:schemeClr val="tx1"/>
              </a:solidFill>
              <a:cs typeface="Arial" panose="020B0604020202020204" pitchFamily="34" charset="0"/>
            </a:endParaRPr>
          </a:p>
        </p:txBody>
      </p:sp>
      <p:sp>
        <p:nvSpPr>
          <p:cNvPr id="23567" name="13 Rectángulo"/>
          <p:cNvSpPr>
            <a:spLocks noChangeArrowheads="1"/>
          </p:cNvSpPr>
          <p:nvPr/>
        </p:nvSpPr>
        <p:spPr bwMode="auto">
          <a:xfrm>
            <a:off x="313267" y="4112637"/>
            <a:ext cx="3382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3" indent="-182563"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buFont typeface="Arial" pitchFamily="34" charset="0"/>
              <a:buChar char="•"/>
            </a:pPr>
            <a:r>
              <a:rPr lang="en-GB" altLang="en-US" dirty="0">
                <a:solidFill>
                  <a:schemeClr val="tx1"/>
                </a:solidFill>
                <a:cs typeface="Arial" panose="020B0604020202020204" pitchFamily="34" charset="0"/>
              </a:rPr>
              <a:t>Autonomy 594 km</a:t>
            </a:r>
          </a:p>
        </p:txBody>
      </p:sp>
      <p:sp>
        <p:nvSpPr>
          <p:cNvPr id="23568" name="14 Rectángulo"/>
          <p:cNvSpPr>
            <a:spLocks noChangeArrowheads="1"/>
          </p:cNvSpPr>
          <p:nvPr/>
        </p:nvSpPr>
        <p:spPr bwMode="auto">
          <a:xfrm>
            <a:off x="333143" y="2659950"/>
            <a:ext cx="35496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82563" indent="-182563"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buFont typeface="Arial" pitchFamily="34" charset="0"/>
              <a:buChar char="•"/>
            </a:pPr>
            <a:r>
              <a:rPr lang="es-ES" altLang="en-US" dirty="0" err="1" smtClean="0">
                <a:solidFill>
                  <a:schemeClr val="tx1"/>
                </a:solidFill>
                <a:cs typeface="Arial" panose="020B0604020202020204" pitchFamily="34" charset="0"/>
              </a:rPr>
              <a:t>Maximum</a:t>
            </a:r>
            <a:r>
              <a:rPr lang="es-ES" altLang="en-US" dirty="0" smtClean="0">
                <a:solidFill>
                  <a:schemeClr val="tx1"/>
                </a:solidFill>
                <a:cs typeface="Arial" panose="020B0604020202020204" pitchFamily="34" charset="0"/>
              </a:rPr>
              <a:t> </a:t>
            </a:r>
            <a:r>
              <a:rPr lang="es-ES" altLang="en-US" dirty="0" err="1" smtClean="0">
                <a:solidFill>
                  <a:schemeClr val="tx1"/>
                </a:solidFill>
                <a:cs typeface="Arial" panose="020B0604020202020204" pitchFamily="34" charset="0"/>
              </a:rPr>
              <a:t>speed</a:t>
            </a:r>
            <a:r>
              <a:rPr lang="es-ES" altLang="en-US" dirty="0" smtClean="0">
                <a:solidFill>
                  <a:schemeClr val="tx1"/>
                </a:solidFill>
                <a:cs typeface="Arial" panose="020B0604020202020204" pitchFamily="34" charset="0"/>
              </a:rPr>
              <a:t> of </a:t>
            </a:r>
            <a:r>
              <a:rPr lang="es-ES" altLang="en-US" dirty="0">
                <a:solidFill>
                  <a:schemeClr val="tx1"/>
                </a:solidFill>
                <a:cs typeface="Arial" panose="020B0604020202020204" pitchFamily="34" charset="0"/>
              </a:rPr>
              <a:t>160 km/h</a:t>
            </a:r>
            <a:endParaRPr lang="en-GB" altLang="en-US" dirty="0">
              <a:solidFill>
                <a:schemeClr val="tx1"/>
              </a:solidFill>
              <a:cs typeface="Arial" panose="020B0604020202020204" pitchFamily="34" charset="0"/>
            </a:endParaRPr>
          </a:p>
        </p:txBody>
      </p:sp>
      <p:sp>
        <p:nvSpPr>
          <p:cNvPr id="23569" name="15 Rectángulo"/>
          <p:cNvSpPr>
            <a:spLocks noChangeArrowheads="1"/>
          </p:cNvSpPr>
          <p:nvPr/>
        </p:nvSpPr>
        <p:spPr bwMode="auto">
          <a:xfrm>
            <a:off x="8496301" y="1051922"/>
            <a:ext cx="35517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3" indent="-182563"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buFont typeface="Arial" pitchFamily="34" charset="0"/>
              <a:buChar char="•"/>
            </a:pPr>
            <a:r>
              <a:rPr lang="es-ES" altLang="en-US" dirty="0" err="1">
                <a:solidFill>
                  <a:schemeClr val="tx1"/>
                </a:solidFill>
                <a:cs typeface="Arial" panose="020B0604020202020204" pitchFamily="34" charset="0"/>
              </a:rPr>
              <a:t>Two</a:t>
            </a:r>
            <a:r>
              <a:rPr lang="es-ES" altLang="en-US" dirty="0">
                <a:solidFill>
                  <a:schemeClr val="tx1"/>
                </a:solidFill>
                <a:cs typeface="Arial" panose="020B0604020202020204" pitchFamily="34" charset="0"/>
              </a:rPr>
              <a:t> </a:t>
            </a:r>
            <a:r>
              <a:rPr lang="es-ES" altLang="en-US" dirty="0" smtClean="0">
                <a:solidFill>
                  <a:schemeClr val="tx1"/>
                </a:solidFill>
                <a:cs typeface="Arial" panose="020B0604020202020204" pitchFamily="34" charset="0"/>
              </a:rPr>
              <a:t>H2 </a:t>
            </a:r>
            <a:r>
              <a:rPr lang="es-ES" altLang="en-US" dirty="0" err="1" smtClean="0">
                <a:solidFill>
                  <a:schemeClr val="tx1"/>
                </a:solidFill>
                <a:cs typeface="Arial" panose="020B0604020202020204" pitchFamily="34" charset="0"/>
              </a:rPr>
              <a:t>tanks</a:t>
            </a:r>
            <a:r>
              <a:rPr lang="es-ES" altLang="en-US" dirty="0" smtClean="0">
                <a:solidFill>
                  <a:schemeClr val="tx1"/>
                </a:solidFill>
                <a:cs typeface="Arial" panose="020B0604020202020204" pitchFamily="34" charset="0"/>
              </a:rPr>
              <a:t> </a:t>
            </a:r>
            <a:r>
              <a:rPr lang="es-ES" altLang="en-US" dirty="0">
                <a:solidFill>
                  <a:schemeClr val="tx1"/>
                </a:solidFill>
                <a:cs typeface="Arial" panose="020B0604020202020204" pitchFamily="34" charset="0"/>
              </a:rPr>
              <a:t>de H</a:t>
            </a:r>
            <a:r>
              <a:rPr lang="es-ES" altLang="en-US" baseline="-25000" dirty="0">
                <a:solidFill>
                  <a:schemeClr val="tx1"/>
                </a:solidFill>
                <a:cs typeface="Arial" panose="020B0604020202020204" pitchFamily="34" charset="0"/>
              </a:rPr>
              <a:t>2</a:t>
            </a:r>
            <a:r>
              <a:rPr lang="es-ES" altLang="en-US" dirty="0">
                <a:solidFill>
                  <a:schemeClr val="tx1"/>
                </a:solidFill>
                <a:cs typeface="Arial" panose="020B0604020202020204" pitchFamily="34" charset="0"/>
              </a:rPr>
              <a:t> </a:t>
            </a:r>
            <a:endParaRPr lang="en-GB" altLang="en-US" dirty="0">
              <a:cs typeface="Arial" panose="020B0604020202020204" pitchFamily="34" charset="0"/>
            </a:endParaRPr>
          </a:p>
        </p:txBody>
      </p:sp>
      <p:sp>
        <p:nvSpPr>
          <p:cNvPr id="23570" name="16 Rectángulo"/>
          <p:cNvSpPr>
            <a:spLocks noChangeArrowheads="1"/>
          </p:cNvSpPr>
          <p:nvPr/>
        </p:nvSpPr>
        <p:spPr bwMode="auto">
          <a:xfrm>
            <a:off x="8496301" y="1358309"/>
            <a:ext cx="25109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82563" indent="-182563"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buFont typeface="Arial" pitchFamily="34" charset="0"/>
              <a:buChar char="•"/>
            </a:pPr>
            <a:r>
              <a:rPr lang="es-ES" altLang="en-US" dirty="0" err="1" smtClean="0">
                <a:solidFill>
                  <a:schemeClr val="tx1"/>
                </a:solidFill>
                <a:cs typeface="Arial" panose="020B0604020202020204" pitchFamily="34" charset="0"/>
              </a:rPr>
              <a:t>Pressure</a:t>
            </a:r>
            <a:r>
              <a:rPr lang="es-ES" altLang="en-US" dirty="0" smtClean="0">
                <a:solidFill>
                  <a:schemeClr val="tx1"/>
                </a:solidFill>
                <a:cs typeface="Arial" panose="020B0604020202020204" pitchFamily="34" charset="0"/>
              </a:rPr>
              <a:t> of 700 bar</a:t>
            </a:r>
            <a:endParaRPr lang="en-GB" altLang="en-US" dirty="0">
              <a:solidFill>
                <a:schemeClr val="tx1"/>
              </a:solidFill>
              <a:cs typeface="Arial" panose="020B0604020202020204" pitchFamily="34" charset="0"/>
            </a:endParaRPr>
          </a:p>
        </p:txBody>
      </p:sp>
      <p:sp>
        <p:nvSpPr>
          <p:cNvPr id="23571" name="1 Rectángulo"/>
          <p:cNvSpPr>
            <a:spLocks noChangeArrowheads="1"/>
          </p:cNvSpPr>
          <p:nvPr/>
        </p:nvSpPr>
        <p:spPr bwMode="auto">
          <a:xfrm>
            <a:off x="8341785" y="4160262"/>
            <a:ext cx="38396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r>
              <a:rPr lang="es-ES" altLang="en-US" dirty="0" smtClean="0">
                <a:solidFill>
                  <a:schemeClr val="tx1"/>
                </a:solidFill>
                <a:cs typeface="Arial" panose="020B0604020202020204" pitchFamily="34" charset="0"/>
              </a:rPr>
              <a:t>Fuel </a:t>
            </a:r>
            <a:r>
              <a:rPr lang="es-ES" altLang="en-US" dirty="0" err="1" smtClean="0">
                <a:solidFill>
                  <a:schemeClr val="tx1"/>
                </a:solidFill>
                <a:cs typeface="Arial" panose="020B0604020202020204" pitchFamily="34" charset="0"/>
              </a:rPr>
              <a:t>cell</a:t>
            </a:r>
            <a:r>
              <a:rPr lang="es-ES" altLang="en-US" dirty="0" smtClean="0">
                <a:solidFill>
                  <a:schemeClr val="tx1"/>
                </a:solidFill>
                <a:cs typeface="Arial" panose="020B0604020202020204" pitchFamily="34" charset="0"/>
              </a:rPr>
              <a:t> of </a:t>
            </a:r>
            <a:r>
              <a:rPr lang="es-ES" altLang="en-US" dirty="0">
                <a:solidFill>
                  <a:schemeClr val="tx1"/>
                </a:solidFill>
                <a:cs typeface="Arial" panose="020B0604020202020204" pitchFamily="34" charset="0"/>
              </a:rPr>
              <a:t>100 kW (136 CV)</a:t>
            </a:r>
            <a:endParaRPr lang="en-GB" altLang="en-US" dirty="0">
              <a:solidFill>
                <a:schemeClr val="tx1"/>
              </a:solidFill>
              <a:cs typeface="Arial" panose="020B0604020202020204" pitchFamily="34" charset="0"/>
            </a:endParaRPr>
          </a:p>
        </p:txBody>
      </p:sp>
      <p:pic>
        <p:nvPicPr>
          <p:cNvPr id="24" name="Picture 7" descr="ITC_GOBIERNOENGRIS"/>
          <p:cNvPicPr>
            <a:picLocks noChangeAspect="1" noChangeArrowheads="1"/>
          </p:cNvPicPr>
          <p:nvPr/>
        </p:nvPicPr>
        <p:blipFill>
          <a:blip r:embed="rId4" cstate="print"/>
          <a:srcRect/>
          <a:stretch>
            <a:fillRect/>
          </a:stretch>
        </p:blipFill>
        <p:spPr bwMode="auto">
          <a:xfrm>
            <a:off x="9675385" y="6176696"/>
            <a:ext cx="2359053" cy="567592"/>
          </a:xfrm>
          <a:prstGeom prst="rect">
            <a:avLst/>
          </a:prstGeom>
          <a:noFill/>
          <a:ln w="9525">
            <a:noFill/>
            <a:miter lim="800000"/>
            <a:headEnd/>
            <a:tailEnd/>
          </a:ln>
        </p:spPr>
      </p:pic>
    </p:spTree>
    <p:extLst>
      <p:ext uri="{BB962C8B-B14F-4D97-AF65-F5344CB8AC3E}">
        <p14:creationId xmlns:p14="http://schemas.microsoft.com/office/powerpoint/2010/main" val="159862296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1" cy="970450"/>
          </a:xfrm>
        </p:spPr>
        <p:txBody>
          <a:bodyPr/>
          <a:lstStyle/>
          <a:p>
            <a:pPr algn="ctr"/>
            <a:r>
              <a:rPr lang="en-US" dirty="0"/>
              <a:t>Hydrogen Buses</a:t>
            </a:r>
            <a:endParaRPr lang="el-GR" dirty="0"/>
          </a:p>
        </p:txBody>
      </p:sp>
      <p:sp>
        <p:nvSpPr>
          <p:cNvPr id="3" name="Content Placeholder 2"/>
          <p:cNvSpPr>
            <a:spLocks noGrp="1"/>
          </p:cNvSpPr>
          <p:nvPr>
            <p:ph sz="half" idx="1"/>
          </p:nvPr>
        </p:nvSpPr>
        <p:spPr>
          <a:xfrm>
            <a:off x="0" y="1370313"/>
            <a:ext cx="6004585" cy="4939046"/>
          </a:xfrm>
        </p:spPr>
        <p:txBody>
          <a:bodyPr>
            <a:normAutofit/>
          </a:bodyPr>
          <a:lstStyle/>
          <a:p>
            <a:r>
              <a:rPr lang="en-US" sz="2400" dirty="0"/>
              <a:t>More than 100 fuel cell buses have been developed around the world.</a:t>
            </a:r>
            <a:endParaRPr lang="el-GR" sz="2400" dirty="0"/>
          </a:p>
          <a:p>
            <a:r>
              <a:rPr lang="en-US" sz="2400" dirty="0"/>
              <a:t>Fuel cell buses have 30-40% higher fuel economy than diesel and gas buses</a:t>
            </a:r>
            <a:r>
              <a:rPr lang="el-GR" sz="2400" dirty="0"/>
              <a:t>. </a:t>
            </a:r>
          </a:p>
          <a:p>
            <a:r>
              <a:rPr lang="en-US" sz="2400" dirty="0"/>
              <a:t>Fuel cell buses have been developed in Canada, America, Germany, China, London and Brazil</a:t>
            </a:r>
            <a:r>
              <a:rPr lang="el-GR" sz="2400" dirty="0"/>
              <a:t>. </a:t>
            </a:r>
          </a:p>
          <a:p>
            <a:r>
              <a:rPr lang="en-US" sz="2400" dirty="0"/>
              <a:t> </a:t>
            </a:r>
            <a:r>
              <a:rPr lang="en-US" sz="2400" dirty="0" smtClean="0"/>
              <a:t>The</a:t>
            </a:r>
            <a:r>
              <a:rPr lang="el-GR" sz="2400" dirty="0" smtClean="0"/>
              <a:t> </a:t>
            </a:r>
            <a:r>
              <a:rPr lang="el-GR" sz="2400" dirty="0"/>
              <a:t>Fuel Cell Bus Club</a:t>
            </a:r>
            <a:r>
              <a:rPr lang="en-US" sz="2400" dirty="0"/>
              <a:t> is a global effort to collaborate on fuel cell buses for testing.</a:t>
            </a:r>
            <a:endParaRPr lang="el-GR" sz="2400"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004585" y="974073"/>
            <a:ext cx="6187415" cy="4939045"/>
          </a:xfrm>
        </p:spPr>
      </p:pic>
      <p:sp>
        <p:nvSpPr>
          <p:cNvPr id="6" name="Date Placeholder 4"/>
          <p:cNvSpPr txBox="1">
            <a:spLocks/>
          </p:cNvSpPr>
          <p:nvPr/>
        </p:nvSpPr>
        <p:spPr>
          <a:xfrm>
            <a:off x="0" y="6311901"/>
            <a:ext cx="9956800" cy="44767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Energy Storage-Hydrogen</a:t>
            </a:r>
            <a:endParaRPr lang="el-GR" dirty="0">
              <a:solidFill>
                <a:srgbClr val="003366"/>
              </a:solidFill>
              <a:latin typeface="Calibri" pitchFamily="34" charset="0"/>
            </a:endParaRPr>
          </a:p>
        </p:txBody>
      </p:sp>
    </p:spTree>
    <p:extLst>
      <p:ext uri="{BB962C8B-B14F-4D97-AF65-F5344CB8AC3E}">
        <p14:creationId xmlns:p14="http://schemas.microsoft.com/office/powerpoint/2010/main" val="855004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4294967295"/>
          </p:nvPr>
        </p:nvSpPr>
        <p:spPr>
          <a:xfrm>
            <a:off x="6339840" y="6492875"/>
            <a:ext cx="2844800" cy="365125"/>
          </a:xfrm>
          <a:prstGeom prst="rect">
            <a:avLst/>
          </a:prstGeom>
        </p:spPr>
        <p:txBody>
          <a:bodyPr/>
          <a:lstStyle/>
          <a:p>
            <a:r>
              <a:rPr lang="en-US" sz="1400" dirty="0" smtClean="0"/>
              <a:t>Energy Storage- Hydrogen</a:t>
            </a:r>
            <a:endParaRPr lang="el-GR" sz="1400" dirty="0"/>
          </a:p>
        </p:txBody>
      </p:sp>
      <p:sp>
        <p:nvSpPr>
          <p:cNvPr id="6" name="Slide Number Placeholder 4"/>
          <p:cNvSpPr>
            <a:spLocks noGrp="1"/>
          </p:cNvSpPr>
          <p:nvPr>
            <p:ph type="sldNum" sz="quarter" idx="11"/>
          </p:nvPr>
        </p:nvSpPr>
        <p:spPr/>
        <p:txBody>
          <a:bodyPr/>
          <a:lstStyle/>
          <a:p>
            <a:fld id="{9159C9DF-ABC9-41CF-8E67-4E4BA290AE0A}" type="slidenum">
              <a:rPr lang="el-GR"/>
              <a:pPr/>
              <a:t>7</a:t>
            </a:fld>
            <a:endParaRPr lang="el-GR"/>
          </a:p>
        </p:txBody>
      </p:sp>
      <p:sp>
        <p:nvSpPr>
          <p:cNvPr id="906242" name="Rectangle 2"/>
          <p:cNvSpPr>
            <a:spLocks noGrp="1" noChangeArrowheads="1"/>
          </p:cNvSpPr>
          <p:nvPr>
            <p:ph type="title"/>
          </p:nvPr>
        </p:nvSpPr>
        <p:spPr>
          <a:xfrm>
            <a:off x="0" y="0"/>
            <a:ext cx="12192000" cy="838200"/>
          </a:xfrm>
          <a:noFill/>
        </p:spPr>
        <p:txBody>
          <a:bodyPr/>
          <a:lstStyle/>
          <a:p>
            <a:r>
              <a:rPr lang="en-US" dirty="0" smtClean="0">
                <a:solidFill>
                  <a:srgbClr val="002060"/>
                </a:solidFill>
              </a:rPr>
              <a:t>Generation of Hydrogen</a:t>
            </a:r>
            <a:endParaRPr lang="en-US" dirty="0">
              <a:solidFill>
                <a:srgbClr val="002060"/>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 y="1071956"/>
            <a:ext cx="10652760" cy="5196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11673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19 Imagen" descr="http://www.sae.org/dlymagazineimages/web/516/6721_67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8018" y="2741333"/>
            <a:ext cx="240664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1 Imagen" descr="http://www.daimler.com/Projects/c2c/channel/images/842514_1562199_425_281_7184_AK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8317" y="3803371"/>
            <a:ext cx="1735667"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2 Imagen" descr="http://www.fuel-cell-e-mobility.com/site_media/thumbnails/lightbox_thumbnail.532c2a89cfa51ba9.v1/uploads/citaro-fuel-cell-hybrid1.jpg.thumb.jpg"/>
          <p:cNvPicPr>
            <a:picLocks noChangeAspect="1" noChangeArrowheads="1"/>
          </p:cNvPicPr>
          <p:nvPr/>
        </p:nvPicPr>
        <p:blipFill>
          <a:blip r:embed="rId4">
            <a:extLst>
              <a:ext uri="{28A0092B-C50C-407E-A947-70E740481C1C}">
                <a14:useLocalDpi xmlns:a14="http://schemas.microsoft.com/office/drawing/2010/main" val="0"/>
              </a:ext>
            </a:extLst>
          </a:blip>
          <a:srcRect l="15675" r="11337"/>
          <a:stretch>
            <a:fillRect/>
          </a:stretch>
        </p:blipFill>
        <p:spPr bwMode="auto">
          <a:xfrm>
            <a:off x="6138334" y="4020858"/>
            <a:ext cx="169333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3 Rectángulo"/>
          <p:cNvSpPr>
            <a:spLocks noChangeArrowheads="1"/>
          </p:cNvSpPr>
          <p:nvPr/>
        </p:nvSpPr>
        <p:spPr bwMode="auto">
          <a:xfrm>
            <a:off x="1723885" y="366395"/>
            <a:ext cx="101480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n-US" altLang="es-ES" sz="3600" dirty="0">
                <a:latin typeface="+mj-lt"/>
                <a:ea typeface="+mj-ea"/>
                <a:cs typeface="+mj-cs"/>
              </a:rPr>
              <a:t>MERCEDES-BENZ CITARO FUELCELL HYBRID BUS</a:t>
            </a:r>
          </a:p>
        </p:txBody>
      </p:sp>
      <p:sp>
        <p:nvSpPr>
          <p:cNvPr id="24582" name="4 Rectángulo"/>
          <p:cNvSpPr>
            <a:spLocks noChangeArrowheads="1"/>
          </p:cNvSpPr>
          <p:nvPr/>
        </p:nvSpPr>
        <p:spPr bwMode="auto">
          <a:xfrm>
            <a:off x="256117" y="1477683"/>
            <a:ext cx="117919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388" indent="-179388"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algn="just" eaLnBrk="1" hangingPunct="1">
              <a:buFont typeface="Arial" pitchFamily="34" charset="0"/>
              <a:buChar char="•"/>
            </a:pPr>
            <a:r>
              <a:rPr lang="en-US" altLang="es-ES" dirty="0">
                <a:solidFill>
                  <a:schemeClr val="tx1"/>
                </a:solidFill>
              </a:rPr>
              <a:t>New CITARO: Hybrid system with fuel cell, electric motor and Li-ion batteries.</a:t>
            </a:r>
          </a:p>
        </p:txBody>
      </p:sp>
      <p:sp>
        <p:nvSpPr>
          <p:cNvPr id="24583" name="5 Rectángulo"/>
          <p:cNvSpPr>
            <a:spLocks noChangeArrowheads="1"/>
          </p:cNvSpPr>
          <p:nvPr/>
        </p:nvSpPr>
        <p:spPr bwMode="auto">
          <a:xfrm>
            <a:off x="8155518" y="4579658"/>
            <a:ext cx="40322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r>
              <a:rPr lang="en-US" altLang="es-ES" dirty="0" err="1" smtClean="0">
                <a:solidFill>
                  <a:srgbClr val="FF9900"/>
                </a:solidFill>
              </a:rPr>
              <a:t>Batteríes</a:t>
            </a:r>
            <a:r>
              <a:rPr lang="en-US" altLang="es-ES" dirty="0" smtClean="0">
                <a:solidFill>
                  <a:schemeClr val="tx1"/>
                </a:solidFill>
              </a:rPr>
              <a:t> Li-ion water-cooled</a:t>
            </a:r>
            <a:endParaRPr lang="en-US" altLang="es-ES" dirty="0">
              <a:solidFill>
                <a:schemeClr val="tx1"/>
              </a:solidFill>
            </a:endParaRPr>
          </a:p>
        </p:txBody>
      </p:sp>
      <p:sp>
        <p:nvSpPr>
          <p:cNvPr id="24584" name="6 Rectángulo"/>
          <p:cNvSpPr>
            <a:spLocks noChangeArrowheads="1"/>
          </p:cNvSpPr>
          <p:nvPr/>
        </p:nvSpPr>
        <p:spPr bwMode="auto">
          <a:xfrm>
            <a:off x="273051" y="2923896"/>
            <a:ext cx="505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r>
              <a:rPr lang="en-US" altLang="es-ES" dirty="0" smtClean="0">
                <a:solidFill>
                  <a:srgbClr val="FF9900"/>
                </a:solidFill>
              </a:rPr>
              <a:t>H2 storage:  </a:t>
            </a:r>
            <a:r>
              <a:rPr lang="en-US" altLang="es-ES" dirty="0">
                <a:solidFill>
                  <a:schemeClr val="tx1"/>
                </a:solidFill>
              </a:rPr>
              <a:t>7 tanks on the roof</a:t>
            </a:r>
          </a:p>
        </p:txBody>
      </p:sp>
      <p:sp>
        <p:nvSpPr>
          <p:cNvPr id="24585" name="7 Rectángulo"/>
          <p:cNvSpPr>
            <a:spLocks noChangeArrowheads="1"/>
          </p:cNvSpPr>
          <p:nvPr/>
        </p:nvSpPr>
        <p:spPr bwMode="auto">
          <a:xfrm>
            <a:off x="134343" y="5636165"/>
            <a:ext cx="79565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r>
              <a:rPr lang="en-US" altLang="es-ES" dirty="0" smtClean="0">
                <a:solidFill>
                  <a:schemeClr val="tx1"/>
                </a:solidFill>
              </a:rPr>
              <a:t>Braking-energy </a:t>
            </a:r>
            <a:r>
              <a:rPr lang="en-US" altLang="es-ES" dirty="0">
                <a:solidFill>
                  <a:schemeClr val="tx1"/>
                </a:solidFill>
              </a:rPr>
              <a:t>recovery system that charges Li-ion batteries</a:t>
            </a:r>
          </a:p>
        </p:txBody>
      </p:sp>
      <p:sp>
        <p:nvSpPr>
          <p:cNvPr id="24586" name="8 Rectángulo"/>
          <p:cNvSpPr>
            <a:spLocks noChangeArrowheads="1"/>
          </p:cNvSpPr>
          <p:nvPr/>
        </p:nvSpPr>
        <p:spPr bwMode="auto">
          <a:xfrm>
            <a:off x="143933" y="4439959"/>
            <a:ext cx="2236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r>
              <a:rPr lang="en-US" altLang="es-ES" dirty="0" smtClean="0">
                <a:solidFill>
                  <a:schemeClr val="tx1"/>
                </a:solidFill>
              </a:rPr>
              <a:t>Autonomy </a:t>
            </a:r>
            <a:r>
              <a:rPr lang="en-US" altLang="es-ES" dirty="0">
                <a:solidFill>
                  <a:schemeClr val="tx1"/>
                </a:solidFill>
              </a:rPr>
              <a:t>250 km </a:t>
            </a:r>
          </a:p>
        </p:txBody>
      </p:sp>
      <p:sp>
        <p:nvSpPr>
          <p:cNvPr id="24587" name="9 Rectángulo"/>
          <p:cNvSpPr>
            <a:spLocks noChangeArrowheads="1"/>
          </p:cNvSpPr>
          <p:nvPr/>
        </p:nvSpPr>
        <p:spPr bwMode="auto">
          <a:xfrm>
            <a:off x="239184" y="3533496"/>
            <a:ext cx="29694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9388" indent="-179388"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buFont typeface="Arial" pitchFamily="34" charset="0"/>
              <a:buChar char="•"/>
            </a:pPr>
            <a:r>
              <a:rPr lang="en-US" altLang="es-ES" dirty="0" err="1" smtClean="0">
                <a:solidFill>
                  <a:schemeClr val="tx1"/>
                </a:solidFill>
              </a:rPr>
              <a:t>Refuelling</a:t>
            </a:r>
            <a:r>
              <a:rPr lang="en-US" altLang="es-ES" dirty="0" smtClean="0">
                <a:solidFill>
                  <a:schemeClr val="tx1"/>
                </a:solidFill>
              </a:rPr>
              <a:t> </a:t>
            </a:r>
            <a:r>
              <a:rPr lang="en-US" altLang="es-ES" dirty="0">
                <a:solidFill>
                  <a:schemeClr val="tx1"/>
                </a:solidFill>
              </a:rPr>
              <a:t>8-10 </a:t>
            </a:r>
            <a:r>
              <a:rPr lang="en-US" altLang="es-ES" dirty="0" err="1">
                <a:solidFill>
                  <a:schemeClr val="tx1"/>
                </a:solidFill>
              </a:rPr>
              <a:t>minutos</a:t>
            </a:r>
            <a:endParaRPr lang="en-US" altLang="es-ES" dirty="0">
              <a:solidFill>
                <a:schemeClr val="tx1"/>
              </a:solidFill>
            </a:endParaRPr>
          </a:p>
        </p:txBody>
      </p:sp>
      <p:sp>
        <p:nvSpPr>
          <p:cNvPr id="24588" name="12 Rectángulo"/>
          <p:cNvSpPr>
            <a:spLocks noChangeArrowheads="1"/>
          </p:cNvSpPr>
          <p:nvPr/>
        </p:nvSpPr>
        <p:spPr bwMode="auto">
          <a:xfrm>
            <a:off x="8015818" y="2741334"/>
            <a:ext cx="40322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r>
              <a:rPr lang="en-US" altLang="es-ES" dirty="0">
                <a:solidFill>
                  <a:srgbClr val="FF9900"/>
                </a:solidFill>
              </a:rPr>
              <a:t>FC</a:t>
            </a:r>
            <a:r>
              <a:rPr lang="en-US" altLang="es-ES" dirty="0">
                <a:solidFill>
                  <a:schemeClr val="tx1"/>
                </a:solidFill>
              </a:rPr>
              <a:t>: 2 stacks </a:t>
            </a:r>
            <a:r>
              <a:rPr lang="en-US" altLang="es-ES" dirty="0" smtClean="0">
                <a:solidFill>
                  <a:schemeClr val="tx1"/>
                </a:solidFill>
              </a:rPr>
              <a:t>on the roof</a:t>
            </a:r>
            <a:endParaRPr lang="en-US" altLang="es-ES" dirty="0">
              <a:solidFill>
                <a:schemeClr val="tx1"/>
              </a:solidFill>
            </a:endParaRPr>
          </a:p>
        </p:txBody>
      </p:sp>
      <p:sp>
        <p:nvSpPr>
          <p:cNvPr id="24589" name="14 Rectángulo"/>
          <p:cNvSpPr>
            <a:spLocks noChangeArrowheads="1"/>
          </p:cNvSpPr>
          <p:nvPr/>
        </p:nvSpPr>
        <p:spPr bwMode="auto">
          <a:xfrm>
            <a:off x="182158" y="6050112"/>
            <a:ext cx="73921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r>
              <a:rPr lang="en-US" altLang="es-ES" dirty="0">
                <a:solidFill>
                  <a:schemeClr val="tx1"/>
                </a:solidFill>
              </a:rPr>
              <a:t>Ability to travel several kilometers </a:t>
            </a:r>
            <a:r>
              <a:rPr lang="en-US" altLang="es-ES" dirty="0" smtClean="0">
                <a:solidFill>
                  <a:schemeClr val="tx1"/>
                </a:solidFill>
              </a:rPr>
              <a:t>only with battery </a:t>
            </a:r>
            <a:r>
              <a:rPr lang="en-US" altLang="es-ES" dirty="0">
                <a:solidFill>
                  <a:schemeClr val="tx1"/>
                </a:solidFill>
              </a:rPr>
              <a:t>charge</a:t>
            </a:r>
          </a:p>
        </p:txBody>
      </p:sp>
      <p:sp>
        <p:nvSpPr>
          <p:cNvPr id="24590" name="15 Rectángulo"/>
          <p:cNvSpPr>
            <a:spLocks noChangeArrowheads="1"/>
          </p:cNvSpPr>
          <p:nvPr/>
        </p:nvSpPr>
        <p:spPr bwMode="auto">
          <a:xfrm>
            <a:off x="239184" y="2131733"/>
            <a:ext cx="118088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388" indent="-179388"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algn="just" eaLnBrk="1" hangingPunct="1">
              <a:buFont typeface="Arial" pitchFamily="34" charset="0"/>
              <a:buChar char="•"/>
            </a:pPr>
            <a:r>
              <a:rPr lang="en-US" altLang="es-ES" dirty="0">
                <a:solidFill>
                  <a:schemeClr val="tx1"/>
                </a:solidFill>
              </a:rPr>
              <a:t>50% reduction in H2 consumption compared to the previous generation of CITARO. Virtually maintenance free and very durable</a:t>
            </a:r>
          </a:p>
        </p:txBody>
      </p:sp>
      <p:sp>
        <p:nvSpPr>
          <p:cNvPr id="24591" name="16 Rectángulo"/>
          <p:cNvSpPr>
            <a:spLocks noChangeArrowheads="1"/>
          </p:cNvSpPr>
          <p:nvPr/>
        </p:nvSpPr>
        <p:spPr bwMode="auto">
          <a:xfrm>
            <a:off x="256117" y="850621"/>
            <a:ext cx="117919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388" indent="-179388"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algn="just" eaLnBrk="1" hangingPunct="1">
              <a:buFont typeface="Arial" pitchFamily="34" charset="0"/>
              <a:buChar char="•"/>
            </a:pPr>
            <a:r>
              <a:rPr lang="en-US" altLang="es-ES" dirty="0">
                <a:solidFill>
                  <a:schemeClr val="tx1"/>
                </a:solidFill>
              </a:rPr>
              <a:t>CITARO H2 with fuel cell </a:t>
            </a:r>
            <a:r>
              <a:rPr lang="en-US" altLang="es-ES" dirty="0" smtClean="0">
                <a:solidFill>
                  <a:schemeClr val="tx1"/>
                </a:solidFill>
              </a:rPr>
              <a:t>have </a:t>
            </a:r>
            <a:r>
              <a:rPr lang="en-US" altLang="es-ES" dirty="0">
                <a:solidFill>
                  <a:schemeClr val="tx1"/>
                </a:solidFill>
              </a:rPr>
              <a:t>operated more than 140,000 hours, and traveled more than 2.2 million km</a:t>
            </a:r>
          </a:p>
        </p:txBody>
      </p:sp>
      <p:sp>
        <p:nvSpPr>
          <p:cNvPr id="24592" name="17 Rectángulo"/>
          <p:cNvSpPr>
            <a:spLocks noChangeArrowheads="1"/>
          </p:cNvSpPr>
          <p:nvPr/>
        </p:nvSpPr>
        <p:spPr bwMode="auto">
          <a:xfrm>
            <a:off x="143934" y="5125759"/>
            <a:ext cx="75607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r>
              <a:rPr lang="en-US" altLang="es-ES" dirty="0" smtClean="0">
                <a:solidFill>
                  <a:schemeClr val="tx1"/>
                </a:solidFill>
              </a:rPr>
              <a:t>Combined power </a:t>
            </a:r>
            <a:r>
              <a:rPr lang="en-US" altLang="es-ES" dirty="0">
                <a:solidFill>
                  <a:schemeClr val="tx1"/>
                </a:solidFill>
              </a:rPr>
              <a:t>FC + </a:t>
            </a:r>
            <a:r>
              <a:rPr lang="en-US" altLang="es-ES" dirty="0" err="1" smtClean="0">
                <a:solidFill>
                  <a:schemeClr val="tx1"/>
                </a:solidFill>
              </a:rPr>
              <a:t>battería</a:t>
            </a:r>
            <a:r>
              <a:rPr lang="en-US" altLang="es-ES" dirty="0" smtClean="0">
                <a:solidFill>
                  <a:schemeClr val="tx1"/>
                </a:solidFill>
              </a:rPr>
              <a:t> </a:t>
            </a:r>
            <a:r>
              <a:rPr lang="en-US" altLang="es-ES" dirty="0">
                <a:solidFill>
                  <a:schemeClr val="tx1"/>
                </a:solidFill>
              </a:rPr>
              <a:t>250 kW-340 CV</a:t>
            </a:r>
          </a:p>
        </p:txBody>
      </p:sp>
      <p:sp>
        <p:nvSpPr>
          <p:cNvPr id="24593" name="18 Rectángulo"/>
          <p:cNvSpPr>
            <a:spLocks noChangeArrowheads="1"/>
          </p:cNvSpPr>
          <p:nvPr/>
        </p:nvSpPr>
        <p:spPr bwMode="auto">
          <a:xfrm>
            <a:off x="143934" y="4790796"/>
            <a:ext cx="49678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r>
              <a:rPr lang="en-US" altLang="es-ES" dirty="0" smtClean="0">
                <a:solidFill>
                  <a:schemeClr val="tx1"/>
                </a:solidFill>
              </a:rPr>
              <a:t>Consumption </a:t>
            </a:r>
            <a:r>
              <a:rPr lang="en-US" altLang="es-ES" dirty="0">
                <a:solidFill>
                  <a:schemeClr val="tx1"/>
                </a:solidFill>
              </a:rPr>
              <a:t>10–14 kg H</a:t>
            </a:r>
            <a:r>
              <a:rPr lang="en-US" altLang="es-ES" baseline="-25000" dirty="0">
                <a:solidFill>
                  <a:schemeClr val="tx1"/>
                </a:solidFill>
              </a:rPr>
              <a:t>2</a:t>
            </a:r>
            <a:r>
              <a:rPr lang="en-US" altLang="es-ES" dirty="0">
                <a:solidFill>
                  <a:schemeClr val="tx1"/>
                </a:solidFill>
              </a:rPr>
              <a:t>/100 km</a:t>
            </a:r>
          </a:p>
        </p:txBody>
      </p:sp>
      <p:sp>
        <p:nvSpPr>
          <p:cNvPr id="24594" name="1 Rectángulo"/>
          <p:cNvSpPr>
            <a:spLocks noChangeArrowheads="1"/>
          </p:cNvSpPr>
          <p:nvPr/>
        </p:nvSpPr>
        <p:spPr bwMode="auto">
          <a:xfrm>
            <a:off x="239184" y="3235046"/>
            <a:ext cx="22256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9388" indent="-179388"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buFont typeface="Arial" pitchFamily="34" charset="0"/>
              <a:buChar char="•"/>
            </a:pPr>
            <a:r>
              <a:rPr lang="en-US" altLang="es-ES" dirty="0" smtClean="0">
                <a:solidFill>
                  <a:schemeClr val="tx1"/>
                </a:solidFill>
              </a:rPr>
              <a:t>Pressure </a:t>
            </a:r>
            <a:r>
              <a:rPr lang="en-US" altLang="es-ES" dirty="0">
                <a:solidFill>
                  <a:schemeClr val="tx1"/>
                </a:solidFill>
              </a:rPr>
              <a:t>350 bar</a:t>
            </a:r>
          </a:p>
        </p:txBody>
      </p:sp>
      <p:sp>
        <p:nvSpPr>
          <p:cNvPr id="24595" name="2 Rectángulo"/>
          <p:cNvSpPr>
            <a:spLocks noChangeArrowheads="1"/>
          </p:cNvSpPr>
          <p:nvPr/>
        </p:nvSpPr>
        <p:spPr bwMode="auto">
          <a:xfrm>
            <a:off x="239184" y="3820833"/>
            <a:ext cx="22977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9388" indent="-179388"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buFont typeface="Arial" pitchFamily="34" charset="0"/>
              <a:buChar char="•"/>
            </a:pPr>
            <a:r>
              <a:rPr lang="en-US" altLang="es-ES" dirty="0" smtClean="0">
                <a:solidFill>
                  <a:schemeClr val="tx1"/>
                </a:solidFill>
              </a:rPr>
              <a:t>Capacity </a:t>
            </a:r>
            <a:r>
              <a:rPr lang="en-US" altLang="es-ES" dirty="0">
                <a:solidFill>
                  <a:schemeClr val="tx1"/>
                </a:solidFill>
              </a:rPr>
              <a:t>35 kg H</a:t>
            </a:r>
            <a:r>
              <a:rPr lang="en-US" altLang="es-ES" baseline="-25000" dirty="0">
                <a:solidFill>
                  <a:schemeClr val="tx1"/>
                </a:solidFill>
              </a:rPr>
              <a:t>2</a:t>
            </a:r>
          </a:p>
        </p:txBody>
      </p:sp>
      <p:sp>
        <p:nvSpPr>
          <p:cNvPr id="24596" name="3 Rectángulo"/>
          <p:cNvSpPr>
            <a:spLocks noChangeArrowheads="1"/>
          </p:cNvSpPr>
          <p:nvPr/>
        </p:nvSpPr>
        <p:spPr bwMode="auto">
          <a:xfrm>
            <a:off x="8155518" y="5117821"/>
            <a:ext cx="29760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388" indent="-179388"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buFont typeface="Arial" pitchFamily="34" charset="0"/>
              <a:buChar char="•"/>
            </a:pPr>
            <a:r>
              <a:rPr lang="en-US" altLang="es-ES">
                <a:solidFill>
                  <a:schemeClr val="tx1"/>
                </a:solidFill>
              </a:rPr>
              <a:t>Capacity 27 kWh</a:t>
            </a:r>
          </a:p>
        </p:txBody>
      </p:sp>
      <p:sp>
        <p:nvSpPr>
          <p:cNvPr id="5" name="4 Rectángulo"/>
          <p:cNvSpPr/>
          <p:nvPr/>
        </p:nvSpPr>
        <p:spPr>
          <a:xfrm>
            <a:off x="8015817" y="3052484"/>
            <a:ext cx="4061883" cy="646113"/>
          </a:xfrm>
          <a:prstGeom prst="rect">
            <a:avLst/>
          </a:prstGeom>
        </p:spPr>
        <p:txBody>
          <a:bodyPr>
            <a:spAutoFit/>
          </a:bodyPr>
          <a:lstStyle/>
          <a:p>
            <a:pPr marL="179388" indent="-179388">
              <a:buFont typeface="Arial" panose="020B0604020202020204" pitchFamily="34" charset="0"/>
              <a:buChar char="•"/>
              <a:defRPr/>
            </a:pPr>
            <a:r>
              <a:rPr lang="en-US" altLang="es-ES" dirty="0" smtClean="0">
                <a:solidFill>
                  <a:schemeClr val="tx1"/>
                </a:solidFill>
              </a:rPr>
              <a:t>Power </a:t>
            </a:r>
            <a:r>
              <a:rPr lang="en-US" altLang="es-ES" dirty="0">
                <a:solidFill>
                  <a:schemeClr val="tx1"/>
                </a:solidFill>
              </a:rPr>
              <a:t>120 kW const. </a:t>
            </a:r>
          </a:p>
          <a:p>
            <a:pPr>
              <a:defRPr/>
            </a:pPr>
            <a:r>
              <a:rPr lang="en-US" altLang="es-ES" dirty="0">
                <a:solidFill>
                  <a:schemeClr val="tx1"/>
                </a:solidFill>
              </a:rPr>
              <a:t>               </a:t>
            </a:r>
            <a:r>
              <a:rPr lang="en-US" altLang="es-ES" dirty="0" smtClean="0">
                <a:solidFill>
                  <a:schemeClr val="tx1"/>
                </a:solidFill>
              </a:rPr>
              <a:t>140 </a:t>
            </a:r>
            <a:r>
              <a:rPr lang="en-US" altLang="es-ES" dirty="0">
                <a:solidFill>
                  <a:schemeClr val="tx1"/>
                </a:solidFill>
              </a:rPr>
              <a:t>kW max.</a:t>
            </a:r>
          </a:p>
        </p:txBody>
      </p:sp>
      <p:sp>
        <p:nvSpPr>
          <p:cNvPr id="24598" name="5 Rectángulo"/>
          <p:cNvSpPr>
            <a:spLocks noChangeArrowheads="1"/>
          </p:cNvSpPr>
          <p:nvPr/>
        </p:nvSpPr>
        <p:spPr bwMode="auto">
          <a:xfrm>
            <a:off x="8015818" y="4036733"/>
            <a:ext cx="32771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9388" indent="-179388"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buFont typeface="Arial" pitchFamily="34" charset="0"/>
              <a:buChar char="•"/>
            </a:pPr>
            <a:r>
              <a:rPr lang="en-US" altLang="es-ES" dirty="0" smtClean="0">
                <a:solidFill>
                  <a:schemeClr val="tx1"/>
                </a:solidFill>
              </a:rPr>
              <a:t>Life </a:t>
            </a:r>
            <a:r>
              <a:rPr lang="en-US" altLang="es-ES" dirty="0">
                <a:solidFill>
                  <a:schemeClr val="tx1"/>
                </a:solidFill>
              </a:rPr>
              <a:t>6 </a:t>
            </a:r>
            <a:r>
              <a:rPr lang="en-US" altLang="es-ES" dirty="0" smtClean="0">
                <a:solidFill>
                  <a:schemeClr val="tx1"/>
                </a:solidFill>
              </a:rPr>
              <a:t>years </a:t>
            </a:r>
            <a:r>
              <a:rPr lang="en-US" altLang="es-ES" dirty="0">
                <a:solidFill>
                  <a:schemeClr val="tx1"/>
                </a:solidFill>
              </a:rPr>
              <a:t>o </a:t>
            </a:r>
            <a:r>
              <a:rPr lang="en-US" altLang="es-ES" dirty="0" smtClean="0">
                <a:solidFill>
                  <a:schemeClr val="tx1"/>
                </a:solidFill>
              </a:rPr>
              <a:t>12,000 years</a:t>
            </a:r>
            <a:endParaRPr lang="en-US" altLang="es-ES" dirty="0">
              <a:solidFill>
                <a:schemeClr val="tx1"/>
              </a:solidFill>
            </a:endParaRPr>
          </a:p>
        </p:txBody>
      </p:sp>
      <p:sp>
        <p:nvSpPr>
          <p:cNvPr id="24599" name="6 Rectángulo"/>
          <p:cNvSpPr>
            <a:spLocks noChangeArrowheads="1"/>
          </p:cNvSpPr>
          <p:nvPr/>
        </p:nvSpPr>
        <p:spPr bwMode="auto">
          <a:xfrm>
            <a:off x="8015818" y="3677959"/>
            <a:ext cx="24436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9388" indent="-179388"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buFont typeface="Arial" pitchFamily="34" charset="0"/>
              <a:buChar char="•"/>
            </a:pPr>
            <a:r>
              <a:rPr lang="en-US" altLang="es-ES" dirty="0" smtClean="0">
                <a:solidFill>
                  <a:schemeClr val="tx1"/>
                </a:solidFill>
              </a:rPr>
              <a:t>Efficiency </a:t>
            </a:r>
            <a:r>
              <a:rPr lang="en-US" altLang="es-ES" dirty="0">
                <a:solidFill>
                  <a:schemeClr val="tx1"/>
                </a:solidFill>
              </a:rPr>
              <a:t>51-58 %</a:t>
            </a:r>
          </a:p>
        </p:txBody>
      </p:sp>
      <p:sp>
        <p:nvSpPr>
          <p:cNvPr id="24600" name="7 Rectángulo"/>
          <p:cNvSpPr>
            <a:spLocks noChangeArrowheads="1"/>
          </p:cNvSpPr>
          <p:nvPr/>
        </p:nvSpPr>
        <p:spPr bwMode="auto">
          <a:xfrm>
            <a:off x="8195733" y="5405159"/>
            <a:ext cx="27596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9388" indent="-179388"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buFont typeface="Arial" pitchFamily="34" charset="0"/>
              <a:buChar char="•"/>
            </a:pPr>
            <a:r>
              <a:rPr lang="en-US" altLang="es-ES" dirty="0" smtClean="0">
                <a:solidFill>
                  <a:schemeClr val="tx1"/>
                </a:solidFill>
              </a:rPr>
              <a:t>Power </a:t>
            </a:r>
            <a:r>
              <a:rPr lang="en-US" altLang="es-ES" dirty="0">
                <a:solidFill>
                  <a:schemeClr val="tx1"/>
                </a:solidFill>
              </a:rPr>
              <a:t>120 kW-163 CV</a:t>
            </a:r>
          </a:p>
        </p:txBody>
      </p:sp>
      <p:sp>
        <p:nvSpPr>
          <p:cNvPr id="25" name="Line 35"/>
          <p:cNvSpPr>
            <a:spLocks noChangeShapeType="1"/>
          </p:cNvSpPr>
          <p:nvPr/>
        </p:nvSpPr>
        <p:spPr bwMode="auto">
          <a:xfrm>
            <a:off x="0" y="814388"/>
            <a:ext cx="12124267" cy="0"/>
          </a:xfrm>
          <a:prstGeom prst="line">
            <a:avLst/>
          </a:prstGeom>
          <a:noFill/>
          <a:ln w="28575">
            <a:solidFill>
              <a:srgbClr val="009EE0"/>
            </a:solidFill>
            <a:round/>
            <a:headEnd/>
            <a:tailEnd/>
          </a:ln>
          <a:extLst>
            <a:ext uri="{909E8E84-426E-40DD-AFC4-6F175D3DCCD1}">
              <a14:hiddenFill xmlns:a14="http://schemas.microsoft.com/office/drawing/2010/main">
                <a:noFill/>
              </a14:hiddenFill>
            </a:ext>
          </a:extLst>
        </p:spPr>
        <p:txBody>
          <a:bodyPr/>
          <a:lstStyle/>
          <a:p>
            <a:endParaRPr lang="es-ES_tradnl">
              <a:ln w="57150">
                <a:solidFill>
                  <a:schemeClr val="tx1"/>
                </a:solidFill>
              </a:ln>
            </a:endParaRPr>
          </a:p>
        </p:txBody>
      </p:sp>
      <p:pic>
        <p:nvPicPr>
          <p:cNvPr id="27" name="Picture 7" descr="ITC_GOBIERNOENGRIS"/>
          <p:cNvPicPr>
            <a:picLocks noChangeAspect="1" noChangeArrowheads="1"/>
          </p:cNvPicPr>
          <p:nvPr/>
        </p:nvPicPr>
        <p:blipFill>
          <a:blip r:embed="rId5" cstate="print"/>
          <a:srcRect/>
          <a:stretch>
            <a:fillRect/>
          </a:stretch>
        </p:blipFill>
        <p:spPr bwMode="auto">
          <a:xfrm>
            <a:off x="9675385" y="6176696"/>
            <a:ext cx="2359053" cy="567592"/>
          </a:xfrm>
          <a:prstGeom prst="rect">
            <a:avLst/>
          </a:prstGeom>
          <a:noFill/>
          <a:ln w="9525">
            <a:noFill/>
            <a:miter lim="800000"/>
            <a:headEnd/>
            <a:tailEnd/>
          </a:ln>
        </p:spPr>
      </p:pic>
    </p:spTree>
    <p:extLst>
      <p:ext uri="{BB962C8B-B14F-4D97-AF65-F5344CB8AC3E}">
        <p14:creationId xmlns:p14="http://schemas.microsoft.com/office/powerpoint/2010/main" val="3975897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185"/>
            <a:ext cx="12192000" cy="970450"/>
          </a:xfrm>
        </p:spPr>
        <p:txBody>
          <a:bodyPr/>
          <a:lstStyle/>
          <a:p>
            <a:pPr algn="ctr"/>
            <a:r>
              <a:rPr lang="en-US" dirty="0"/>
              <a:t>Hydrogen Train</a:t>
            </a:r>
            <a:endParaRPr lang="el-GR" dirty="0"/>
          </a:p>
        </p:txBody>
      </p:sp>
      <p:sp>
        <p:nvSpPr>
          <p:cNvPr id="5" name="Content Placeholder 4"/>
          <p:cNvSpPr>
            <a:spLocks noGrp="1"/>
          </p:cNvSpPr>
          <p:nvPr>
            <p:ph sz="half" idx="1"/>
          </p:nvPr>
        </p:nvSpPr>
        <p:spPr>
          <a:xfrm>
            <a:off x="90374" y="1446513"/>
            <a:ext cx="6004585" cy="4939048"/>
          </a:xfrm>
        </p:spPr>
        <p:txBody>
          <a:bodyPr>
            <a:normAutofit fontScale="85000" lnSpcReduction="20000"/>
          </a:bodyPr>
          <a:lstStyle/>
          <a:p>
            <a:r>
              <a:rPr lang="en-US" dirty="0"/>
              <a:t>In March 2015, China South Rail Corporation (CSR) demonstrated the world's first hydrogen- electric tram at an assembly installation in Qingdao</a:t>
            </a:r>
            <a:r>
              <a:rPr lang="el-GR" dirty="0"/>
              <a:t>. </a:t>
            </a:r>
          </a:p>
          <a:p>
            <a:r>
              <a:rPr lang="en-US" dirty="0"/>
              <a:t>In 2016, Alstom made its </a:t>
            </a:r>
            <a:r>
              <a:rPr lang="en-US" dirty="0" err="1"/>
              <a:t>Coradia</a:t>
            </a:r>
            <a:r>
              <a:rPr lang="en-US" dirty="0"/>
              <a:t> </a:t>
            </a:r>
            <a:r>
              <a:rPr lang="en-US" dirty="0" err="1"/>
              <a:t>iLint</a:t>
            </a:r>
            <a:r>
              <a:rPr lang="en-US" dirty="0"/>
              <a:t> debut with a fuel cell-powered regional train that will be the world's first hydrogen-producing car</a:t>
            </a:r>
            <a:r>
              <a:rPr lang="el-GR" dirty="0"/>
              <a:t>. </a:t>
            </a:r>
          </a:p>
          <a:p>
            <a:r>
              <a:rPr lang="en-US" dirty="0"/>
              <a:t>The </a:t>
            </a:r>
            <a:r>
              <a:rPr lang="en-US" dirty="0" err="1"/>
              <a:t>Coradia</a:t>
            </a:r>
            <a:r>
              <a:rPr lang="en-US" dirty="0"/>
              <a:t> </a:t>
            </a:r>
            <a:r>
              <a:rPr lang="en-US" dirty="0" err="1"/>
              <a:t>iLint</a:t>
            </a:r>
            <a:r>
              <a:rPr lang="en-US" dirty="0"/>
              <a:t> will be able to reach 140 km / h and travel 600-800 km with a full hydrogen tank, it is quiet and when in motion, it emits steam and condensed water</a:t>
            </a:r>
            <a:r>
              <a:rPr lang="el-GR" dirty="0"/>
              <a:t>.</a:t>
            </a:r>
            <a:endParaRPr lang="en-US" dirty="0"/>
          </a:p>
          <a:p>
            <a:r>
              <a:rPr lang="en-US" dirty="0"/>
              <a:t>The first </a:t>
            </a:r>
            <a:r>
              <a:rPr lang="en-US" dirty="0" err="1"/>
              <a:t>Coradia</a:t>
            </a:r>
            <a:r>
              <a:rPr lang="en-US" dirty="0"/>
              <a:t> </a:t>
            </a:r>
            <a:r>
              <a:rPr lang="en-US" dirty="0" err="1"/>
              <a:t>iLint</a:t>
            </a:r>
            <a:r>
              <a:rPr lang="en-US" dirty="0"/>
              <a:t> was put into service in December 2017 on the Buxtehude-</a:t>
            </a:r>
            <a:r>
              <a:rPr lang="en-US" dirty="0" err="1"/>
              <a:t>Bremervörde</a:t>
            </a:r>
            <a:r>
              <a:rPr lang="en-US" dirty="0"/>
              <a:t>-Bremerhaven-Cuxhaven route in Lower Saxony, Germany</a:t>
            </a:r>
            <a:endParaRPr lang="el-GR" dirty="0"/>
          </a:p>
        </p:txBody>
      </p:sp>
      <p:sp>
        <p:nvSpPr>
          <p:cNvPr id="6" name="Content Placeholder 5"/>
          <p:cNvSpPr>
            <a:spLocks noGrp="1"/>
          </p:cNvSpPr>
          <p:nvPr>
            <p:ph sz="half" idx="2"/>
          </p:nvPr>
        </p:nvSpPr>
        <p:spPr>
          <a:xfrm>
            <a:off x="6187415" y="1918952"/>
            <a:ext cx="6004585" cy="4939048"/>
          </a:xfrm>
        </p:spPr>
        <p:txBody>
          <a:bodyPr>
            <a:normAutofit fontScale="85000" lnSpcReduction="20000"/>
          </a:bodyPr>
          <a:lstStyle/>
          <a:p>
            <a:endParaRPr lang="el-GR" b="1" u="sng" dirty="0">
              <a:solidFill>
                <a:srgbClr val="00B050"/>
              </a:solidFill>
            </a:endParaRPr>
          </a:p>
          <a:p>
            <a:endParaRPr lang="el-GR"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5525" y="1233152"/>
            <a:ext cx="6086475" cy="4939047"/>
          </a:xfrm>
          <a:prstGeom prst="rect">
            <a:avLst/>
          </a:prstGeom>
        </p:spPr>
      </p:pic>
    </p:spTree>
    <p:extLst>
      <p:ext uri="{BB962C8B-B14F-4D97-AF65-F5344CB8AC3E}">
        <p14:creationId xmlns:p14="http://schemas.microsoft.com/office/powerpoint/2010/main" val="37688930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185"/>
            <a:ext cx="12192000" cy="970450"/>
          </a:xfrm>
        </p:spPr>
        <p:txBody>
          <a:bodyPr>
            <a:normAutofit/>
          </a:bodyPr>
          <a:lstStyle/>
          <a:p>
            <a:pPr algn="ctr"/>
            <a:r>
              <a:rPr lang="en-US" dirty="0"/>
              <a:t>Hydrogen Boats</a:t>
            </a:r>
            <a:endParaRPr lang="el-GR" dirty="0"/>
          </a:p>
        </p:txBody>
      </p:sp>
      <p:sp>
        <p:nvSpPr>
          <p:cNvPr id="5" name="Content Placeholder 4"/>
          <p:cNvSpPr>
            <a:spLocks noGrp="1"/>
          </p:cNvSpPr>
          <p:nvPr>
            <p:ph sz="half" idx="1"/>
          </p:nvPr>
        </p:nvSpPr>
        <p:spPr>
          <a:xfrm>
            <a:off x="0" y="1416033"/>
            <a:ext cx="6004585" cy="4939048"/>
          </a:xfrm>
        </p:spPr>
        <p:txBody>
          <a:bodyPr>
            <a:normAutofit/>
          </a:bodyPr>
          <a:lstStyle/>
          <a:p>
            <a:pPr marL="0" indent="0">
              <a:buNone/>
            </a:pPr>
            <a:endParaRPr lang="el-GR" sz="2400" b="1" dirty="0">
              <a:solidFill>
                <a:srgbClr val="00B050"/>
              </a:solidFill>
            </a:endParaRPr>
          </a:p>
          <a:p>
            <a:r>
              <a:rPr lang="en-US" sz="2400" dirty="0"/>
              <a:t>Fuel cell engines have a higher energy efficiency than combustion engines and therefore offer better range and significantly reduced emissions.</a:t>
            </a:r>
            <a:r>
              <a:rPr lang="el-GR" sz="2400" dirty="0"/>
              <a:t>. </a:t>
            </a:r>
          </a:p>
          <a:p>
            <a:r>
              <a:rPr lang="en-US" sz="2400" dirty="0"/>
              <a:t>Iceland is committed to converting its huge fishing fleet by 2019.</a:t>
            </a:r>
            <a:endParaRPr lang="el-GR" sz="2400" dirty="0"/>
          </a:p>
          <a:p>
            <a:r>
              <a:rPr lang="en-US" sz="2400" dirty="0"/>
              <a:t>Amsterdam recently introduced its first fuel cell ship, which transports people around the city's famous and beautiful canals.</a:t>
            </a:r>
          </a:p>
        </p:txBody>
      </p:sp>
      <p:sp>
        <p:nvSpPr>
          <p:cNvPr id="6" name="Content Placeholder 5"/>
          <p:cNvSpPr>
            <a:spLocks noGrp="1"/>
          </p:cNvSpPr>
          <p:nvPr>
            <p:ph sz="half" idx="2"/>
          </p:nvPr>
        </p:nvSpPr>
        <p:spPr>
          <a:xfrm>
            <a:off x="6187415" y="1918952"/>
            <a:ext cx="6004585" cy="4939048"/>
          </a:xfrm>
        </p:spPr>
        <p:txBody>
          <a:bodyPr>
            <a:normAutofit/>
          </a:bodyPr>
          <a:lstStyle/>
          <a:p>
            <a:endParaRPr lang="el-GR" b="1" u="sng" dirty="0">
              <a:solidFill>
                <a:srgbClr val="00B050"/>
              </a:solidFill>
            </a:endParaRPr>
          </a:p>
          <a:p>
            <a:endParaRPr lang="el-GR"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4584" y="1446512"/>
            <a:ext cx="6187415" cy="4939048"/>
          </a:xfrm>
          <a:prstGeom prst="rect">
            <a:avLst/>
          </a:prstGeom>
        </p:spPr>
      </p:pic>
      <p:sp>
        <p:nvSpPr>
          <p:cNvPr id="7" name="Date Placeholder 4"/>
          <p:cNvSpPr txBox="1">
            <a:spLocks/>
          </p:cNvSpPr>
          <p:nvPr/>
        </p:nvSpPr>
        <p:spPr>
          <a:xfrm>
            <a:off x="0" y="6311901"/>
            <a:ext cx="9956800" cy="44767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Energy Storage-Hydrogen</a:t>
            </a:r>
            <a:endParaRPr lang="el-GR" dirty="0">
              <a:solidFill>
                <a:srgbClr val="003366"/>
              </a:solidFill>
              <a:latin typeface="Calibri" pitchFamily="34" charset="0"/>
            </a:endParaRPr>
          </a:p>
        </p:txBody>
      </p:sp>
    </p:spTree>
    <p:extLst>
      <p:ext uri="{BB962C8B-B14F-4D97-AF65-F5344CB8AC3E}">
        <p14:creationId xmlns:p14="http://schemas.microsoft.com/office/powerpoint/2010/main" val="6145672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4294967295"/>
          </p:nvPr>
        </p:nvSpPr>
        <p:spPr>
          <a:xfrm>
            <a:off x="6903720" y="6371597"/>
            <a:ext cx="2844800" cy="365125"/>
          </a:xfrm>
          <a:prstGeom prst="rect">
            <a:avLst/>
          </a:prstGeom>
        </p:spPr>
        <p:txBody>
          <a:bodyPr/>
          <a:lstStyle/>
          <a:p>
            <a:r>
              <a:rPr lang="en-US" dirty="0" smtClean="0"/>
              <a:t>Energy Storage- Hydrogen</a:t>
            </a:r>
            <a:endParaRPr lang="el-GR" dirty="0"/>
          </a:p>
        </p:txBody>
      </p:sp>
      <p:sp>
        <p:nvSpPr>
          <p:cNvPr id="13" name="Slide Number Placeholder 4"/>
          <p:cNvSpPr>
            <a:spLocks noGrp="1"/>
          </p:cNvSpPr>
          <p:nvPr>
            <p:ph type="sldNum" sz="quarter" idx="11"/>
          </p:nvPr>
        </p:nvSpPr>
        <p:spPr/>
        <p:txBody>
          <a:bodyPr/>
          <a:lstStyle/>
          <a:p>
            <a:fld id="{FAEA1E48-B5F4-42ED-82A5-BDCC1003BAF5}" type="slidenum">
              <a:rPr lang="el-GR"/>
              <a:pPr/>
              <a:t>73</a:t>
            </a:fld>
            <a:endParaRPr lang="el-GR"/>
          </a:p>
        </p:txBody>
      </p:sp>
      <p:sp>
        <p:nvSpPr>
          <p:cNvPr id="905218" name="Rectangle 2"/>
          <p:cNvSpPr>
            <a:spLocks noGrp="1" noChangeArrowheads="1"/>
          </p:cNvSpPr>
          <p:nvPr>
            <p:ph type="title"/>
          </p:nvPr>
        </p:nvSpPr>
        <p:spPr>
          <a:xfrm>
            <a:off x="0" y="0"/>
            <a:ext cx="12192000" cy="838200"/>
          </a:xfrm>
          <a:noFill/>
        </p:spPr>
        <p:txBody>
          <a:bodyPr>
            <a:normAutofit/>
          </a:bodyPr>
          <a:lstStyle/>
          <a:p>
            <a:r>
              <a:rPr lang="en-US" dirty="0" smtClean="0">
                <a:solidFill>
                  <a:srgbClr val="002060"/>
                </a:solidFill>
              </a:rPr>
              <a:t>Hydrogen Boats</a:t>
            </a:r>
            <a:endParaRPr lang="en-US" dirty="0">
              <a:solidFill>
                <a:srgbClr val="002060"/>
              </a:solidFill>
            </a:endParaRPr>
          </a:p>
        </p:txBody>
      </p:sp>
      <p:sp>
        <p:nvSpPr>
          <p:cNvPr id="905220" name="Rectangle 4"/>
          <p:cNvSpPr>
            <a:spLocks noChangeArrowheads="1"/>
          </p:cNvSpPr>
          <p:nvPr/>
        </p:nvSpPr>
        <p:spPr bwMode="auto">
          <a:xfrm>
            <a:off x="4699000" y="2690815"/>
            <a:ext cx="1219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05221" name="Rectangle 5"/>
          <p:cNvSpPr>
            <a:spLocks noChangeArrowheads="1"/>
          </p:cNvSpPr>
          <p:nvPr/>
        </p:nvSpPr>
        <p:spPr bwMode="auto">
          <a:xfrm>
            <a:off x="4699000" y="2686052"/>
            <a:ext cx="1219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05222" name="Rectangle 6"/>
          <p:cNvSpPr>
            <a:spLocks noChangeArrowheads="1"/>
          </p:cNvSpPr>
          <p:nvPr/>
        </p:nvSpPr>
        <p:spPr bwMode="auto">
          <a:xfrm>
            <a:off x="0" y="2047875"/>
            <a:ext cx="12192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sz="1200">
                <a:cs typeface="Times New Roman" pitchFamily="18" charset="0"/>
              </a:rPr>
              <a:t>	</a:t>
            </a:r>
            <a:r>
              <a:rPr lang="el-GR" sz="800"/>
              <a:t> </a:t>
            </a:r>
            <a:endParaRPr lang="el-GR"/>
          </a:p>
        </p:txBody>
      </p:sp>
      <p:sp>
        <p:nvSpPr>
          <p:cNvPr id="905225" name="Rectangle 9"/>
          <p:cNvSpPr>
            <a:spLocks noChangeArrowheads="1"/>
          </p:cNvSpPr>
          <p:nvPr/>
        </p:nvSpPr>
        <p:spPr bwMode="auto">
          <a:xfrm>
            <a:off x="4000500" y="1757365"/>
            <a:ext cx="1219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905231"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5799" y="1942031"/>
            <a:ext cx="8522974" cy="3163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721100" y="5745480"/>
            <a:ext cx="2726259" cy="369332"/>
          </a:xfrm>
          <a:prstGeom prst="rect">
            <a:avLst/>
          </a:prstGeom>
          <a:noFill/>
        </p:spPr>
        <p:txBody>
          <a:bodyPr wrap="none" rtlCol="0">
            <a:spAutoFit/>
          </a:bodyPr>
          <a:lstStyle/>
          <a:p>
            <a:r>
              <a:rPr lang="en-US" dirty="0" smtClean="0"/>
              <a:t>Hydrogen boat in Hamburg</a:t>
            </a:r>
            <a:endParaRPr lang="en-US" dirty="0"/>
          </a:p>
        </p:txBody>
      </p:sp>
    </p:spTree>
    <p:extLst>
      <p:ext uri="{BB962C8B-B14F-4D97-AF65-F5344CB8AC3E}">
        <p14:creationId xmlns:p14="http://schemas.microsoft.com/office/powerpoint/2010/main" val="33077388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185"/>
            <a:ext cx="12192000" cy="970450"/>
          </a:xfrm>
        </p:spPr>
        <p:txBody>
          <a:bodyPr/>
          <a:lstStyle/>
          <a:p>
            <a:pPr algn="ctr"/>
            <a:r>
              <a:rPr lang="en-US" dirty="0"/>
              <a:t>Hydrogen Submarines</a:t>
            </a:r>
            <a:endParaRPr lang="el-GR" dirty="0">
              <a:solidFill>
                <a:srgbClr val="0070C0"/>
              </a:solidFill>
            </a:endParaRPr>
          </a:p>
        </p:txBody>
      </p:sp>
      <p:sp>
        <p:nvSpPr>
          <p:cNvPr id="5" name="Content Placeholder 4"/>
          <p:cNvSpPr>
            <a:spLocks noGrp="1"/>
          </p:cNvSpPr>
          <p:nvPr>
            <p:ph sz="half" idx="1"/>
          </p:nvPr>
        </p:nvSpPr>
        <p:spPr>
          <a:xfrm>
            <a:off x="0" y="1416033"/>
            <a:ext cx="7147560" cy="4939048"/>
          </a:xfrm>
        </p:spPr>
        <p:txBody>
          <a:bodyPr>
            <a:normAutofit/>
          </a:bodyPr>
          <a:lstStyle/>
          <a:p>
            <a:r>
              <a:rPr lang="en-US" sz="2400" dirty="0"/>
              <a:t>The first submarine fuel cell application is the German submarine type 212, which contains 9 fuel cells, distributed throughout the ship, providing electrical power from 30 kW to 50 kW</a:t>
            </a:r>
            <a:r>
              <a:rPr lang="el-GR" sz="2400" dirty="0"/>
              <a:t>. </a:t>
            </a:r>
          </a:p>
          <a:p>
            <a:r>
              <a:rPr lang="en-US" sz="2400" dirty="0"/>
              <a:t>This allows it to remain submerged longer and makes it more difficult to determinate its location.</a:t>
            </a:r>
            <a:r>
              <a:rPr lang="el-GR" sz="2400" dirty="0"/>
              <a:t> </a:t>
            </a:r>
          </a:p>
          <a:p>
            <a:r>
              <a:rPr lang="en-US" sz="2400" dirty="0"/>
              <a:t>Fuel cell-powered submarines are also easier to design and build than nuclear submarines</a:t>
            </a:r>
            <a:r>
              <a:rPr lang="el-GR" sz="2400" dirty="0"/>
              <a:t>.</a:t>
            </a:r>
          </a:p>
          <a:p>
            <a:endParaRPr lang="el-GR" dirty="0"/>
          </a:p>
        </p:txBody>
      </p:sp>
      <p:sp>
        <p:nvSpPr>
          <p:cNvPr id="6" name="Content Placeholder 5"/>
          <p:cNvSpPr>
            <a:spLocks noGrp="1"/>
          </p:cNvSpPr>
          <p:nvPr>
            <p:ph sz="half" idx="2"/>
          </p:nvPr>
        </p:nvSpPr>
        <p:spPr>
          <a:xfrm>
            <a:off x="6187415" y="1918952"/>
            <a:ext cx="6004585" cy="4939048"/>
          </a:xfrm>
        </p:spPr>
        <p:txBody>
          <a:bodyPr>
            <a:normAutofit/>
          </a:bodyPr>
          <a:lstStyle/>
          <a:p>
            <a:endParaRPr lang="el-GR" b="1" u="sng" dirty="0">
              <a:solidFill>
                <a:srgbClr val="00B050"/>
              </a:solidFill>
            </a:endParaRPr>
          </a:p>
          <a:p>
            <a:endParaRPr lang="el-GR"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7560" y="1324592"/>
            <a:ext cx="5044440" cy="3902911"/>
          </a:xfrm>
          <a:prstGeom prst="rect">
            <a:avLst/>
          </a:prstGeom>
        </p:spPr>
      </p:pic>
      <p:sp>
        <p:nvSpPr>
          <p:cNvPr id="7" name="Date Placeholder 4"/>
          <p:cNvSpPr txBox="1">
            <a:spLocks/>
          </p:cNvSpPr>
          <p:nvPr/>
        </p:nvSpPr>
        <p:spPr>
          <a:xfrm>
            <a:off x="0" y="6311901"/>
            <a:ext cx="9956800" cy="44767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Energy Storage-Hydrogen</a:t>
            </a:r>
            <a:endParaRPr lang="el-GR" dirty="0">
              <a:solidFill>
                <a:srgbClr val="003366"/>
              </a:solidFill>
              <a:latin typeface="Calibri" pitchFamily="34" charset="0"/>
            </a:endParaRPr>
          </a:p>
        </p:txBody>
      </p:sp>
    </p:spTree>
    <p:extLst>
      <p:ext uri="{BB962C8B-B14F-4D97-AF65-F5344CB8AC3E}">
        <p14:creationId xmlns:p14="http://schemas.microsoft.com/office/powerpoint/2010/main" val="4498952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0" y="1294113"/>
            <a:ext cx="6993228" cy="4939048"/>
          </a:xfrm>
        </p:spPr>
        <p:txBody>
          <a:bodyPr>
            <a:normAutofit fontScale="92500" lnSpcReduction="20000"/>
          </a:bodyPr>
          <a:lstStyle/>
          <a:p>
            <a:r>
              <a:rPr lang="en-US" sz="2300" dirty="0"/>
              <a:t>In 2003, the first propeller-driven airplane powered entirely by a fuel cell was launched</a:t>
            </a:r>
            <a:r>
              <a:rPr lang="el-GR" sz="2300" dirty="0"/>
              <a:t>.</a:t>
            </a:r>
          </a:p>
          <a:p>
            <a:r>
              <a:rPr lang="el-GR" sz="2300" dirty="0"/>
              <a:t> </a:t>
            </a:r>
            <a:r>
              <a:rPr lang="en-US" sz="2300" dirty="0"/>
              <a:t>In February 2008, Boeing researchers and industry partners all over Europe conducted experimental tests on a manned aircraft powered only by fuel cells and lightweight </a:t>
            </a:r>
            <a:r>
              <a:rPr lang="en-US" sz="2300" dirty="0" err="1"/>
              <a:t>batteries.The</a:t>
            </a:r>
            <a:r>
              <a:rPr lang="en-US" sz="2300" dirty="0"/>
              <a:t> fuel cell demonstration aircraft, as it was named, used a hybrid fuel cell system to power an electric motor that was connected to a conventional propeller.</a:t>
            </a:r>
            <a:endParaRPr lang="el-GR" sz="2300" dirty="0"/>
          </a:p>
          <a:p>
            <a:r>
              <a:rPr lang="en-US" sz="2300" dirty="0"/>
              <a:t>In 2009, Ion Tiger of the Marine Research Laboratory (NRL) used a hydrogen fuel cell and flew for 23 hours and 17 minutes</a:t>
            </a:r>
            <a:r>
              <a:rPr lang="el-GR" sz="2300" dirty="0"/>
              <a:t>. </a:t>
            </a:r>
          </a:p>
          <a:p>
            <a:r>
              <a:rPr lang="en-US" sz="2300" dirty="0"/>
              <a:t>Fuel cells are also used to provide auxiliary power to aircraft, replacing fossil fuel generators previously used to start engines and power consumption on board. Fuel cells can help airplanes reduce CO2 and other emissions of pollutants and noise.</a:t>
            </a:r>
            <a:endParaRPr lang="el-GR" sz="2300" dirty="0"/>
          </a:p>
          <a:p>
            <a:r>
              <a:rPr lang="en-US" sz="2200" dirty="0"/>
              <a:t>The military is particularly interested in this application due to its low noise and ability to reach high altitudes</a:t>
            </a:r>
            <a:r>
              <a:rPr lang="el-GR" sz="2200" dirty="0"/>
              <a:t>. </a:t>
            </a:r>
          </a:p>
        </p:txBody>
      </p:sp>
      <p:sp>
        <p:nvSpPr>
          <p:cNvPr id="4" name="Title 3"/>
          <p:cNvSpPr>
            <a:spLocks noGrp="1"/>
          </p:cNvSpPr>
          <p:nvPr>
            <p:ph type="title"/>
          </p:nvPr>
        </p:nvSpPr>
        <p:spPr>
          <a:xfrm>
            <a:off x="0" y="22185"/>
            <a:ext cx="12192000" cy="970450"/>
          </a:xfrm>
        </p:spPr>
        <p:txBody>
          <a:bodyPr>
            <a:normAutofit/>
          </a:bodyPr>
          <a:lstStyle/>
          <a:p>
            <a:pPr algn="ctr"/>
            <a:r>
              <a:rPr lang="en-US" dirty="0"/>
              <a:t>Hydrogen Aircrafts</a:t>
            </a:r>
            <a:endParaRPr lang="el-GR" dirty="0"/>
          </a:p>
        </p:txBody>
      </p:sp>
      <p:sp>
        <p:nvSpPr>
          <p:cNvPr id="6" name="Content Placeholder 5"/>
          <p:cNvSpPr>
            <a:spLocks noGrp="1"/>
          </p:cNvSpPr>
          <p:nvPr>
            <p:ph sz="half" idx="2"/>
          </p:nvPr>
        </p:nvSpPr>
        <p:spPr>
          <a:xfrm>
            <a:off x="6096000" y="1918952"/>
            <a:ext cx="6004585" cy="4939048"/>
          </a:xfrm>
        </p:spPr>
        <p:txBody>
          <a:bodyPr>
            <a:normAutofit fontScale="92500" lnSpcReduction="20000"/>
          </a:bodyPr>
          <a:lstStyle/>
          <a:p>
            <a:pPr marL="0" indent="0">
              <a:buNone/>
            </a:pPr>
            <a:endParaRPr lang="el-GR" b="1" u="sng" dirty="0">
              <a:solidFill>
                <a:srgbClr val="00B050"/>
              </a:solidFill>
            </a:endParaRPr>
          </a:p>
          <a:p>
            <a:endParaRPr lang="el-GR"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6640" y="1217912"/>
            <a:ext cx="4785360" cy="4546290"/>
          </a:xfrm>
          <a:prstGeom prst="rect">
            <a:avLst/>
          </a:prstGeom>
        </p:spPr>
      </p:pic>
      <p:sp>
        <p:nvSpPr>
          <p:cNvPr id="8" name="Date Placeholder 4"/>
          <p:cNvSpPr txBox="1">
            <a:spLocks/>
          </p:cNvSpPr>
          <p:nvPr/>
        </p:nvSpPr>
        <p:spPr>
          <a:xfrm>
            <a:off x="0" y="6311901"/>
            <a:ext cx="9956800" cy="44767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Energy Storage-Hydrogen</a:t>
            </a:r>
            <a:endParaRPr lang="el-GR" dirty="0">
              <a:solidFill>
                <a:srgbClr val="003366"/>
              </a:solidFill>
              <a:latin typeface="Calibri" pitchFamily="34" charset="0"/>
            </a:endParaRPr>
          </a:p>
        </p:txBody>
      </p:sp>
    </p:spTree>
    <p:extLst>
      <p:ext uri="{BB962C8B-B14F-4D97-AF65-F5344CB8AC3E}">
        <p14:creationId xmlns:p14="http://schemas.microsoft.com/office/powerpoint/2010/main" val="31406779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7F525A90-C259-4B32-AB76-4432966AF80C}"/>
              </a:ext>
            </a:extLst>
          </p:cNvPr>
          <p:cNvSpPr txBox="1">
            <a:spLocks/>
          </p:cNvSpPr>
          <p:nvPr/>
        </p:nvSpPr>
        <p:spPr>
          <a:xfrm>
            <a:off x="2588220" y="1180529"/>
            <a:ext cx="6602881" cy="4892723"/>
          </a:xfrm>
          <a:prstGeom prst="rect">
            <a:avLst/>
          </a:prstGeom>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rgbClr val="67C9EA"/>
                </a:solidFill>
                <a:latin typeface="Arial" panose="020B0604020202020204" pitchFamily="34" charset="0"/>
                <a:ea typeface="Verdana" panose="020B0604030504040204" pitchFamily="34" charset="0"/>
                <a:cs typeface="Arial" panose="020B0604020202020204" pitchFamily="34" charset="0"/>
              </a:defRPr>
            </a:lvl1pPr>
          </a:lstStyle>
          <a:p>
            <a:r>
              <a:rPr lang="en-GB" dirty="0" smtClean="0">
                <a:solidFill>
                  <a:srgbClr val="E0890A"/>
                </a:solidFill>
                <a:latin typeface="Calibri" pitchFamily="34" charset="0"/>
              </a:rPr>
              <a:t>Laboratory Teaching</a:t>
            </a:r>
            <a:endParaRPr lang="en-GB" dirty="0">
              <a:solidFill>
                <a:srgbClr val="E0890A"/>
              </a:solidFill>
              <a:latin typeface="Calibri" pitchFamily="34" charset="0"/>
            </a:endParaRPr>
          </a:p>
        </p:txBody>
      </p:sp>
      <p:pic>
        <p:nvPicPr>
          <p:cNvPr id="7"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4225908" y="881367"/>
            <a:ext cx="3327503" cy="1499450"/>
          </a:xfrm>
          <a:prstGeom prst="rect">
            <a:avLst/>
          </a:prstGeom>
          <a:noFill/>
        </p:spPr>
      </p:pic>
      <p:pic>
        <p:nvPicPr>
          <p:cNvPr id="8"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8422797" y="1120985"/>
            <a:ext cx="3540154" cy="1259832"/>
          </a:xfrm>
          <a:prstGeom prst="rect">
            <a:avLst/>
          </a:prstGeom>
          <a:noFill/>
        </p:spPr>
      </p:pic>
      <p:pic>
        <p:nvPicPr>
          <p:cNvPr id="9" name="Picture 7" descr="ITC_GOBIERNOENGRIS"/>
          <p:cNvPicPr>
            <a:picLocks noChangeAspect="1" noChangeArrowheads="1"/>
          </p:cNvPicPr>
          <p:nvPr/>
        </p:nvPicPr>
        <p:blipFill>
          <a:blip r:embed="rId4" cstate="print"/>
          <a:srcRect/>
          <a:stretch>
            <a:fillRect/>
          </a:stretch>
        </p:blipFill>
        <p:spPr bwMode="auto">
          <a:xfrm>
            <a:off x="694147" y="5405988"/>
            <a:ext cx="4516407" cy="1196171"/>
          </a:xfrm>
          <a:prstGeom prst="rect">
            <a:avLst/>
          </a:prstGeom>
          <a:noFill/>
          <a:ln w="9525">
            <a:noFill/>
            <a:miter lim="800000"/>
            <a:headEnd/>
            <a:tailEnd/>
          </a:ln>
        </p:spPr>
      </p:pic>
    </p:spTree>
    <p:extLst>
      <p:ext uri="{BB962C8B-B14F-4D97-AF65-F5344CB8AC3E}">
        <p14:creationId xmlns:p14="http://schemas.microsoft.com/office/powerpoint/2010/main" val="122365109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Footer Placeholder 3"/>
          <p:cNvSpPr>
            <a:spLocks noGrp="1"/>
          </p:cNvSpPr>
          <p:nvPr>
            <p:ph type="ftr" sz="quarter" idx="4294967295"/>
          </p:nvPr>
        </p:nvSpPr>
        <p:spPr>
          <a:xfrm>
            <a:off x="0" y="6400800"/>
            <a:ext cx="12192000" cy="457200"/>
          </a:xfrm>
          <a:prstGeom prst="rect">
            <a:avLst/>
          </a:prstGeom>
        </p:spPr>
        <p:txBody>
          <a:bodyPr/>
          <a:lstStyle/>
          <a:p>
            <a:r>
              <a:rPr lang="en-US" sz="1600" dirty="0" smtClean="0"/>
              <a:t>Energy-Storage Hydrogen</a:t>
            </a:r>
            <a:endParaRPr lang="el-GR" dirty="0"/>
          </a:p>
        </p:txBody>
      </p:sp>
      <p:sp>
        <p:nvSpPr>
          <p:cNvPr id="9" name="Slide Number Placeholder 4"/>
          <p:cNvSpPr>
            <a:spLocks noGrp="1"/>
          </p:cNvSpPr>
          <p:nvPr>
            <p:ph type="sldNum" sz="quarter" idx="11"/>
          </p:nvPr>
        </p:nvSpPr>
        <p:spPr>
          <a:xfrm>
            <a:off x="6267347" y="6492875"/>
            <a:ext cx="4841789" cy="365125"/>
          </a:xfrm>
        </p:spPr>
        <p:txBody>
          <a:bodyPr/>
          <a:lstStyle/>
          <a:p>
            <a:fld id="{91D3907C-51CD-46D9-8172-2511822A3FF1}" type="slidenum">
              <a:rPr lang="el-GR"/>
              <a:pPr/>
              <a:t>77</a:t>
            </a:fld>
            <a:endParaRPr lang="el-GR" dirty="0"/>
          </a:p>
        </p:txBody>
      </p:sp>
      <p:sp>
        <p:nvSpPr>
          <p:cNvPr id="953347" name="Rectangle 3"/>
          <p:cNvSpPr>
            <a:spLocks noGrp="1" noChangeArrowheads="1"/>
          </p:cNvSpPr>
          <p:nvPr>
            <p:ph type="body" idx="1"/>
          </p:nvPr>
        </p:nvSpPr>
        <p:spPr>
          <a:xfrm>
            <a:off x="333164" y="5319454"/>
            <a:ext cx="5760720" cy="822325"/>
          </a:xfrm>
          <a:noFill/>
          <a:ln/>
        </p:spPr>
        <p:txBody>
          <a:bodyPr>
            <a:normAutofit lnSpcReduction="10000"/>
          </a:bodyPr>
          <a:lstStyle/>
          <a:p>
            <a:r>
              <a:rPr lang="en-US" dirty="0" smtClean="0">
                <a:latin typeface="Trebuchet MS" pitchFamily="34" charset="0"/>
              </a:rPr>
              <a:t>http</a:t>
            </a:r>
            <a:r>
              <a:rPr lang="en-US" dirty="0">
                <a:latin typeface="Trebuchet MS" pitchFamily="34" charset="0"/>
              </a:rPr>
              <a:t>://www.estarfuturecorp.com/h-tec_brochure.pdf</a:t>
            </a:r>
            <a:endParaRPr lang="el-GR" sz="2800" dirty="0">
              <a:latin typeface="Trebuchet MS" pitchFamily="34" charset="0"/>
            </a:endParaRPr>
          </a:p>
        </p:txBody>
      </p:sp>
      <p:sp>
        <p:nvSpPr>
          <p:cNvPr id="953352" name="Rectangle 8"/>
          <p:cNvSpPr>
            <a:spLocks noChangeArrowheads="1"/>
          </p:cNvSpPr>
          <p:nvPr/>
        </p:nvSpPr>
        <p:spPr bwMode="auto">
          <a:xfrm>
            <a:off x="1" y="6350"/>
            <a:ext cx="12187767" cy="641350"/>
          </a:xfrm>
          <a:prstGeom prst="rect">
            <a:avLst/>
          </a:prstGeom>
          <a:noFill/>
          <a:ln>
            <a:noFill/>
          </a:ln>
          <a:effectLst/>
        </p:spPr>
        <p:txBody>
          <a:bodyPr anchor="ctr"/>
          <a:lstStyle/>
          <a:p>
            <a:pPr algn="ctr"/>
            <a:r>
              <a:rPr lang="en-US" sz="3600" b="1" dirty="0" smtClean="0">
                <a:solidFill>
                  <a:srgbClr val="002060"/>
                </a:solidFill>
                <a:effectLst>
                  <a:outerShdw blurRad="38100" dist="38100" dir="2700000" algn="tl">
                    <a:srgbClr val="000000"/>
                  </a:outerShdw>
                </a:effectLst>
                <a:latin typeface="Microsoft Sans Serif" pitchFamily="34" charset="0"/>
              </a:rPr>
              <a:t>Fuel Cells-Experimental equipment</a:t>
            </a:r>
            <a:endParaRPr lang="en-GB" sz="3600" b="1" dirty="0">
              <a:solidFill>
                <a:schemeClr val="accent2"/>
              </a:solidFill>
              <a:effectLst>
                <a:outerShdw blurRad="38100" dist="38100" dir="2700000" algn="tl">
                  <a:srgbClr val="000000"/>
                </a:outerShdw>
              </a:effectLst>
              <a:latin typeface="Microsoft Sans Serif"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760" y="1968401"/>
            <a:ext cx="5345008" cy="4173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3"/>
          <p:cNvSpPr txBox="1">
            <a:spLocks noChangeArrowheads="1"/>
          </p:cNvSpPr>
          <p:nvPr/>
        </p:nvSpPr>
        <p:spPr>
          <a:xfrm>
            <a:off x="137160" y="1106686"/>
            <a:ext cx="6598919" cy="2622549"/>
          </a:xfrm>
          <a:prstGeom prst="rect">
            <a:avLst/>
          </a:prstGeom>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latin typeface="Trebuchet MS" pitchFamily="34" charset="0"/>
              </a:rPr>
              <a:t>Modular can be put on a table</a:t>
            </a:r>
          </a:p>
          <a:p>
            <a:r>
              <a:rPr lang="en-US" sz="2400" dirty="0" smtClean="0">
                <a:latin typeface="Trebuchet MS" pitchFamily="34" charset="0"/>
              </a:rPr>
              <a:t>Contains </a:t>
            </a:r>
            <a:r>
              <a:rPr lang="en-US" sz="2400" dirty="0" err="1" smtClean="0">
                <a:latin typeface="Trebuchet MS" pitchFamily="34" charset="0"/>
              </a:rPr>
              <a:t>electrolyser</a:t>
            </a:r>
            <a:r>
              <a:rPr lang="en-US" sz="2400" dirty="0" smtClean="0">
                <a:latin typeface="Trebuchet MS" pitchFamily="34" charset="0"/>
              </a:rPr>
              <a:t> of 10W and up to 5A</a:t>
            </a:r>
          </a:p>
          <a:p>
            <a:pPr lvl="1"/>
            <a:r>
              <a:rPr lang="en-US" sz="2000" dirty="0" smtClean="0">
                <a:latin typeface="Trebuchet MS" pitchFamily="34" charset="0"/>
              </a:rPr>
              <a:t>Separates water into H</a:t>
            </a:r>
            <a:r>
              <a:rPr lang="en-US" sz="2000" baseline="-25000" dirty="0" smtClean="0">
                <a:latin typeface="Trebuchet MS" pitchFamily="34" charset="0"/>
              </a:rPr>
              <a:t>2</a:t>
            </a:r>
            <a:r>
              <a:rPr lang="en-US" sz="2000" dirty="0" smtClean="0">
                <a:latin typeface="Trebuchet MS" pitchFamily="34" charset="0"/>
              </a:rPr>
              <a:t> and O</a:t>
            </a:r>
            <a:r>
              <a:rPr lang="en-US" sz="2000" baseline="-25000" dirty="0" smtClean="0">
                <a:latin typeface="Trebuchet MS" pitchFamily="34" charset="0"/>
              </a:rPr>
              <a:t>2 </a:t>
            </a:r>
          </a:p>
          <a:p>
            <a:pPr lvl="1"/>
            <a:r>
              <a:rPr lang="en-US" sz="2000" dirty="0" smtClean="0">
                <a:latin typeface="Trebuchet MS" pitchFamily="34" charset="0"/>
              </a:rPr>
              <a:t>The students can see the bubbles of the gases and understand the procedure</a:t>
            </a:r>
          </a:p>
          <a:p>
            <a:r>
              <a:rPr lang="en-US" sz="2400" dirty="0" smtClean="0">
                <a:latin typeface="Trebuchet MS" pitchFamily="34" charset="0"/>
              </a:rPr>
              <a:t>If Sufficient amount of gasses is available this can be led to the PEM Fuel cell in order to generate electricity</a:t>
            </a:r>
          </a:p>
          <a:p>
            <a:pPr lvl="1"/>
            <a:r>
              <a:rPr lang="en-US" sz="2000" dirty="0" smtClean="0">
                <a:latin typeface="Trebuchet MS" pitchFamily="34" charset="0"/>
              </a:rPr>
              <a:t>The Fuel cell can produce at 1.2W with 0.3-0.9V</a:t>
            </a:r>
          </a:p>
          <a:p>
            <a:pPr lvl="1"/>
            <a:r>
              <a:rPr lang="en-US" sz="2000" dirty="0" smtClean="0">
                <a:latin typeface="Trebuchet MS" pitchFamily="34" charset="0"/>
              </a:rPr>
              <a:t>The students can measure open voltage characteristics etc</a:t>
            </a:r>
            <a:r>
              <a:rPr lang="en-US" sz="2000" dirty="0">
                <a:latin typeface="Trebuchet MS" pitchFamily="34" charset="0"/>
              </a:rPr>
              <a:t>.</a:t>
            </a:r>
            <a:endParaRPr lang="en-US" sz="2000" dirty="0" smtClean="0">
              <a:latin typeface="Trebuchet MS" pitchFamily="34" charset="0"/>
            </a:endParaRPr>
          </a:p>
        </p:txBody>
      </p:sp>
    </p:spTree>
    <p:extLst>
      <p:ext uri="{BB962C8B-B14F-4D97-AF65-F5344CB8AC3E}">
        <p14:creationId xmlns:p14="http://schemas.microsoft.com/office/powerpoint/2010/main" val="149570927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7F525A90-C259-4B32-AB76-4432966AF80C}"/>
              </a:ext>
            </a:extLst>
          </p:cNvPr>
          <p:cNvSpPr txBox="1">
            <a:spLocks/>
          </p:cNvSpPr>
          <p:nvPr/>
        </p:nvSpPr>
        <p:spPr>
          <a:xfrm>
            <a:off x="2588220" y="1180529"/>
            <a:ext cx="6602881" cy="4892723"/>
          </a:xfrm>
          <a:prstGeom prst="rect">
            <a:avLst/>
          </a:prstGeom>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rgbClr val="67C9EA"/>
                </a:solidFill>
                <a:latin typeface="Arial" panose="020B0604020202020204" pitchFamily="34" charset="0"/>
                <a:ea typeface="Verdana" panose="020B0604030504040204" pitchFamily="34" charset="0"/>
                <a:cs typeface="Arial" panose="020B0604020202020204" pitchFamily="34" charset="0"/>
              </a:defRPr>
            </a:lvl1pPr>
          </a:lstStyle>
          <a:p>
            <a:r>
              <a:rPr lang="en-GB" dirty="0" smtClean="0">
                <a:solidFill>
                  <a:srgbClr val="E0890A"/>
                </a:solidFill>
                <a:latin typeface="Calibri" pitchFamily="34" charset="0"/>
              </a:rPr>
              <a:t>Conclusions</a:t>
            </a:r>
            <a:endParaRPr lang="en-GB" dirty="0">
              <a:solidFill>
                <a:srgbClr val="E0890A"/>
              </a:solidFill>
              <a:latin typeface="Calibri" pitchFamily="34" charset="0"/>
            </a:endParaRPr>
          </a:p>
        </p:txBody>
      </p:sp>
      <p:pic>
        <p:nvPicPr>
          <p:cNvPr id="7"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4225908" y="881367"/>
            <a:ext cx="3327503" cy="1499450"/>
          </a:xfrm>
          <a:prstGeom prst="rect">
            <a:avLst/>
          </a:prstGeom>
          <a:noFill/>
        </p:spPr>
      </p:pic>
      <p:pic>
        <p:nvPicPr>
          <p:cNvPr id="8"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8422797" y="1120985"/>
            <a:ext cx="3540154" cy="1259832"/>
          </a:xfrm>
          <a:prstGeom prst="rect">
            <a:avLst/>
          </a:prstGeom>
          <a:noFill/>
        </p:spPr>
      </p:pic>
      <p:pic>
        <p:nvPicPr>
          <p:cNvPr id="9" name="Picture 7" descr="ITC_GOBIERNOENGRIS"/>
          <p:cNvPicPr>
            <a:picLocks noChangeAspect="1" noChangeArrowheads="1"/>
          </p:cNvPicPr>
          <p:nvPr/>
        </p:nvPicPr>
        <p:blipFill>
          <a:blip r:embed="rId4" cstate="print"/>
          <a:srcRect/>
          <a:stretch>
            <a:fillRect/>
          </a:stretch>
        </p:blipFill>
        <p:spPr bwMode="auto">
          <a:xfrm>
            <a:off x="694147" y="5405988"/>
            <a:ext cx="4516407" cy="1196171"/>
          </a:xfrm>
          <a:prstGeom prst="rect">
            <a:avLst/>
          </a:prstGeom>
          <a:noFill/>
          <a:ln w="9525">
            <a:noFill/>
            <a:miter lim="800000"/>
            <a:headEnd/>
            <a:tailEnd/>
          </a:ln>
        </p:spPr>
      </p:pic>
    </p:spTree>
    <p:extLst>
      <p:ext uri="{BB962C8B-B14F-4D97-AF65-F5344CB8AC3E}">
        <p14:creationId xmlns:p14="http://schemas.microsoft.com/office/powerpoint/2010/main" val="15342336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9280" y="0"/>
            <a:ext cx="9631680" cy="1056068"/>
          </a:xfrm>
        </p:spPr>
        <p:txBody>
          <a:bodyPr>
            <a:noAutofit/>
          </a:bodyPr>
          <a:lstStyle/>
          <a:p>
            <a:r>
              <a:rPr lang="en-US" dirty="0"/>
              <a:t>Advantages of hydrogen over conventional fuels</a:t>
            </a:r>
            <a:endParaRPr lang="el-GR" dirty="0"/>
          </a:p>
        </p:txBody>
      </p:sp>
      <p:sp>
        <p:nvSpPr>
          <p:cNvPr id="3" name="Content Placeholder 2"/>
          <p:cNvSpPr>
            <a:spLocks noGrp="1"/>
          </p:cNvSpPr>
          <p:nvPr>
            <p:ph idx="1"/>
          </p:nvPr>
        </p:nvSpPr>
        <p:spPr>
          <a:xfrm>
            <a:off x="0" y="1262167"/>
            <a:ext cx="12192000" cy="4635713"/>
          </a:xfrm>
        </p:spPr>
        <p:txBody>
          <a:bodyPr>
            <a:normAutofit/>
          </a:bodyPr>
          <a:lstStyle/>
          <a:p>
            <a:pPr>
              <a:buFont typeface="+mj-lt"/>
              <a:buAutoNum type="arabicPeriod"/>
            </a:pPr>
            <a:r>
              <a:rPr lang="en-US" sz="3200" dirty="0"/>
              <a:t>It has the highest energy content per unit weight of any known known fuel, 120.7 kJ / kg, about 3 times that of conventional gasoline</a:t>
            </a:r>
            <a:r>
              <a:rPr lang="el-GR" sz="3200" dirty="0"/>
              <a:t>.</a:t>
            </a:r>
          </a:p>
          <a:p>
            <a:pPr>
              <a:buFont typeface="+mj-lt"/>
              <a:buAutoNum type="arabicPeriod"/>
            </a:pPr>
            <a:r>
              <a:rPr lang="en-US" sz="3200" dirty="0"/>
              <a:t>Achieves fuel economy of at least 30%, increase of horsepower and torque by 15% and reduction of exhaust gases up to 80%</a:t>
            </a:r>
            <a:r>
              <a:rPr lang="el-GR" sz="3200" dirty="0"/>
              <a:t>.</a:t>
            </a:r>
          </a:p>
          <a:p>
            <a:pPr>
              <a:buFont typeface="+mj-lt"/>
              <a:buAutoNum type="arabicPeriod"/>
            </a:pPr>
            <a:r>
              <a:rPr lang="en-US" sz="3200" dirty="0"/>
              <a:t>It makes "clean" combustion. When burned with oxygen it produces only water and heat. When burned with atmospheric air, whose volume is 78% nitrogen, some nitrogen oxides are also produced, to a negligible degree however.</a:t>
            </a:r>
          </a:p>
          <a:p>
            <a:pPr>
              <a:buFont typeface="+mj-lt"/>
              <a:buAutoNum type="arabicPeriod"/>
            </a:pPr>
            <a:r>
              <a:rPr lang="en-US" sz="3200" dirty="0"/>
              <a:t>It helps reduce the dependence on oil.</a:t>
            </a:r>
            <a:endParaRPr lang="el-GR" sz="3200" dirty="0"/>
          </a:p>
          <a:p>
            <a:endParaRPr lang="el-GR" dirty="0"/>
          </a:p>
        </p:txBody>
      </p:sp>
      <p:sp>
        <p:nvSpPr>
          <p:cNvPr id="4" name="Date Placeholder 4"/>
          <p:cNvSpPr txBox="1">
            <a:spLocks/>
          </p:cNvSpPr>
          <p:nvPr/>
        </p:nvSpPr>
        <p:spPr>
          <a:xfrm>
            <a:off x="0" y="6311901"/>
            <a:ext cx="9956800" cy="44767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Energy Storage-Hydrogen</a:t>
            </a:r>
            <a:endParaRPr lang="el-GR" dirty="0">
              <a:solidFill>
                <a:srgbClr val="003366"/>
              </a:solidFill>
              <a:latin typeface="Calibri" pitchFamily="34" charset="0"/>
            </a:endParaRPr>
          </a:p>
        </p:txBody>
      </p:sp>
    </p:spTree>
    <p:extLst>
      <p:ext uri="{BB962C8B-B14F-4D97-AF65-F5344CB8AC3E}">
        <p14:creationId xmlns:p14="http://schemas.microsoft.com/office/powerpoint/2010/main" val="2344351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4294967295"/>
          </p:nvPr>
        </p:nvSpPr>
        <p:spPr>
          <a:xfrm>
            <a:off x="6659880" y="6492875"/>
            <a:ext cx="2844800" cy="365125"/>
          </a:xfrm>
          <a:prstGeom prst="rect">
            <a:avLst/>
          </a:prstGeom>
        </p:spPr>
        <p:txBody>
          <a:bodyPr/>
          <a:lstStyle/>
          <a:p>
            <a:r>
              <a:rPr lang="en-US" dirty="0" smtClean="0"/>
              <a:t>Energy Storage- Hydrogen</a:t>
            </a:r>
            <a:endParaRPr lang="el-GR" dirty="0"/>
          </a:p>
        </p:txBody>
      </p:sp>
      <p:sp>
        <p:nvSpPr>
          <p:cNvPr id="6" name="Slide Number Placeholder 4"/>
          <p:cNvSpPr>
            <a:spLocks noGrp="1"/>
          </p:cNvSpPr>
          <p:nvPr>
            <p:ph type="sldNum" sz="quarter" idx="11"/>
          </p:nvPr>
        </p:nvSpPr>
        <p:spPr/>
        <p:txBody>
          <a:bodyPr/>
          <a:lstStyle/>
          <a:p>
            <a:fld id="{9159C9DF-ABC9-41CF-8E67-4E4BA290AE0A}" type="slidenum">
              <a:rPr lang="el-GR"/>
              <a:pPr/>
              <a:t>8</a:t>
            </a:fld>
            <a:endParaRPr lang="el-GR"/>
          </a:p>
        </p:txBody>
      </p:sp>
      <p:sp>
        <p:nvSpPr>
          <p:cNvPr id="906242" name="Rectangle 2"/>
          <p:cNvSpPr>
            <a:spLocks noGrp="1" noChangeArrowheads="1"/>
          </p:cNvSpPr>
          <p:nvPr>
            <p:ph type="title"/>
          </p:nvPr>
        </p:nvSpPr>
        <p:spPr>
          <a:xfrm>
            <a:off x="0" y="0"/>
            <a:ext cx="12192000" cy="838200"/>
          </a:xfrm>
          <a:noFill/>
        </p:spPr>
        <p:txBody>
          <a:bodyPr/>
          <a:lstStyle/>
          <a:p>
            <a:r>
              <a:rPr lang="en-US" dirty="0" smtClean="0"/>
              <a:t>Hydrogen and Generation of RES</a:t>
            </a:r>
            <a:endParaRPr lang="en-US" dirty="0"/>
          </a:p>
        </p:txBody>
      </p:sp>
      <p:pic>
        <p:nvPicPr>
          <p:cNvPr id="9062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185866"/>
            <a:ext cx="11582400" cy="475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629734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9280" y="0"/>
            <a:ext cx="9707880" cy="1056068"/>
          </a:xfrm>
        </p:spPr>
        <p:txBody>
          <a:bodyPr>
            <a:noAutofit/>
          </a:bodyPr>
          <a:lstStyle/>
          <a:p>
            <a:r>
              <a:rPr lang="en-US" dirty="0"/>
              <a:t>Advantages of hydrogen over conventional fuels</a:t>
            </a:r>
            <a:endParaRPr lang="el-GR" dirty="0"/>
          </a:p>
        </p:txBody>
      </p:sp>
      <p:sp>
        <p:nvSpPr>
          <p:cNvPr id="3" name="Content Placeholder 2"/>
          <p:cNvSpPr>
            <a:spLocks noGrp="1"/>
          </p:cNvSpPr>
          <p:nvPr>
            <p:ph idx="1"/>
          </p:nvPr>
        </p:nvSpPr>
        <p:spPr>
          <a:xfrm>
            <a:off x="0" y="1292647"/>
            <a:ext cx="12192000" cy="4635713"/>
          </a:xfrm>
        </p:spPr>
        <p:txBody>
          <a:bodyPr>
            <a:normAutofit fontScale="92500" lnSpcReduction="20000"/>
          </a:bodyPr>
          <a:lstStyle/>
          <a:p>
            <a:pPr marL="514350" indent="-514350">
              <a:buFont typeface="+mj-lt"/>
              <a:buAutoNum type="arabicPeriod" startAt="5"/>
            </a:pPr>
            <a:r>
              <a:rPr lang="en-US" sz="3500" dirty="0"/>
              <a:t>The operation of the vehicle with hydrogen is quieter compared to conventional fuels</a:t>
            </a:r>
            <a:r>
              <a:rPr lang="el-GR" sz="3500" dirty="0"/>
              <a:t>.</a:t>
            </a:r>
          </a:p>
          <a:p>
            <a:pPr>
              <a:buFont typeface="+mj-lt"/>
              <a:buAutoNum type="arabicPeriod" startAt="5"/>
            </a:pPr>
            <a:r>
              <a:rPr lang="en-US" sz="3500" dirty="0"/>
              <a:t>Hydrogen actually helps to remove carbon residues inside the engine. Combustion of hydrogen creates clean water. This saves fuel, money and protects the environment</a:t>
            </a:r>
            <a:r>
              <a:rPr lang="el-GR" sz="3500" dirty="0"/>
              <a:t>.</a:t>
            </a:r>
            <a:endParaRPr lang="en-US" sz="3500" dirty="0"/>
          </a:p>
          <a:p>
            <a:pPr>
              <a:buFont typeface="+mj-lt"/>
              <a:buAutoNum type="arabicPeriod" startAt="5"/>
            </a:pPr>
            <a:r>
              <a:rPr lang="en-US" sz="3500" dirty="0"/>
              <a:t>Reduces fuel consumption by increasing the octane level, forcing the fuel to burn completely and efficiently. The increase in octane leads to an increase in horsepower and efficient fuel ignition = more kilometers per liter</a:t>
            </a:r>
            <a:r>
              <a:rPr lang="el-GR" sz="3500" dirty="0"/>
              <a:t>.</a:t>
            </a:r>
            <a:endParaRPr lang="en-US" sz="3500" dirty="0"/>
          </a:p>
          <a:p>
            <a:pPr>
              <a:buFont typeface="+mj-lt"/>
              <a:buAutoNum type="arabicPeriod" startAt="5"/>
            </a:pPr>
            <a:r>
              <a:rPr lang="el-GR" sz="3500" dirty="0"/>
              <a:t> </a:t>
            </a:r>
            <a:r>
              <a:rPr lang="en-US" sz="3500" dirty="0"/>
              <a:t>It can be prepared by many methods and thus can help in the development of decentralized power generation systems</a:t>
            </a:r>
            <a:r>
              <a:rPr lang="el-GR" sz="3400" dirty="0"/>
              <a:t>.</a:t>
            </a:r>
          </a:p>
          <a:p>
            <a:endParaRPr lang="el-GR" dirty="0"/>
          </a:p>
        </p:txBody>
      </p:sp>
      <p:sp>
        <p:nvSpPr>
          <p:cNvPr id="4" name="Date Placeholder 4"/>
          <p:cNvSpPr txBox="1">
            <a:spLocks/>
          </p:cNvSpPr>
          <p:nvPr/>
        </p:nvSpPr>
        <p:spPr>
          <a:xfrm>
            <a:off x="0" y="6311901"/>
            <a:ext cx="9956800" cy="44767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Energy Storage-Hydrogen</a:t>
            </a:r>
            <a:endParaRPr lang="el-GR" dirty="0">
              <a:solidFill>
                <a:srgbClr val="003366"/>
              </a:solidFill>
              <a:latin typeface="Calibri" pitchFamily="34" charset="0"/>
            </a:endParaRPr>
          </a:p>
        </p:txBody>
      </p:sp>
    </p:spTree>
    <p:extLst>
      <p:ext uri="{BB962C8B-B14F-4D97-AF65-F5344CB8AC3E}">
        <p14:creationId xmlns:p14="http://schemas.microsoft.com/office/powerpoint/2010/main" val="7310487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7840" y="121921"/>
            <a:ext cx="10424160" cy="1094704"/>
          </a:xfrm>
        </p:spPr>
        <p:txBody>
          <a:bodyPr>
            <a:normAutofit fontScale="90000"/>
          </a:bodyPr>
          <a:lstStyle/>
          <a:p>
            <a:r>
              <a:rPr lang="en-US" b="1" dirty="0">
                <a:ln w="9525">
                  <a:solidFill>
                    <a:schemeClr val="bg1"/>
                  </a:solidFill>
                  <a:prstDash val="solid"/>
                </a:ln>
              </a:rPr>
              <a:t>	</a:t>
            </a:r>
            <a:r>
              <a:rPr lang="en-US" sz="4900" dirty="0"/>
              <a:t>Disadvantages of hydrogen </a:t>
            </a:r>
            <a:br>
              <a:rPr lang="en-US" sz="4900" dirty="0"/>
            </a:br>
            <a:r>
              <a:rPr lang="en-US" sz="4900" dirty="0"/>
              <a:t>compared to conventional fuels</a:t>
            </a:r>
            <a:r>
              <a:rPr lang="en-US" sz="3600" dirty="0">
                <a:ln w="9525">
                  <a:solidFill>
                    <a:schemeClr val="bg1"/>
                  </a:solidFill>
                  <a:prstDash val="solid"/>
                </a:ln>
                <a:solidFill>
                  <a:schemeClr val="accent1">
                    <a:lumMod val="75000"/>
                  </a:schemeClr>
                </a:solidFill>
              </a:rPr>
              <a:t/>
            </a:r>
            <a:br>
              <a:rPr lang="en-US" sz="3600" dirty="0">
                <a:ln w="9525">
                  <a:solidFill>
                    <a:schemeClr val="bg1"/>
                  </a:solidFill>
                  <a:prstDash val="solid"/>
                </a:ln>
                <a:solidFill>
                  <a:schemeClr val="accent1">
                    <a:lumMod val="75000"/>
                  </a:schemeClr>
                </a:solidFill>
              </a:rPr>
            </a:br>
            <a:r>
              <a:rPr lang="en-US" sz="3600" dirty="0">
                <a:ln w="9525">
                  <a:solidFill>
                    <a:schemeClr val="bg1"/>
                  </a:solidFill>
                  <a:prstDash val="solid"/>
                </a:ln>
                <a:solidFill>
                  <a:schemeClr val="accent1">
                    <a:lumMod val="75000"/>
                  </a:schemeClr>
                </a:solidFill>
              </a:rPr>
              <a:t>	</a:t>
            </a:r>
            <a:endParaRPr lang="el-GR" sz="3600" dirty="0">
              <a:ln w="9525">
                <a:solidFill>
                  <a:schemeClr val="bg1"/>
                </a:solidFill>
                <a:prstDash val="solid"/>
              </a:ln>
              <a:solidFill>
                <a:schemeClr val="accent1">
                  <a:lumMod val="75000"/>
                </a:schemeClr>
              </a:solidFill>
            </a:endParaRPr>
          </a:p>
        </p:txBody>
      </p:sp>
      <p:sp>
        <p:nvSpPr>
          <p:cNvPr id="3" name="Content Placeholder 2"/>
          <p:cNvSpPr>
            <a:spLocks noGrp="1"/>
          </p:cNvSpPr>
          <p:nvPr>
            <p:ph idx="1"/>
          </p:nvPr>
        </p:nvSpPr>
        <p:spPr>
          <a:xfrm>
            <a:off x="167640" y="1438785"/>
            <a:ext cx="12192000" cy="4855335"/>
          </a:xfrm>
        </p:spPr>
        <p:txBody>
          <a:bodyPr>
            <a:noAutofit/>
          </a:bodyPr>
          <a:lstStyle/>
          <a:p>
            <a:pPr>
              <a:buFont typeface="+mj-lt"/>
              <a:buAutoNum type="arabicPeriod"/>
            </a:pPr>
            <a:r>
              <a:rPr lang="en-US" dirty="0"/>
              <a:t>In production, as in addition to </a:t>
            </a:r>
            <a:r>
              <a:rPr kumimoji="0" lang="en-US" sz="2800" b="0" i="0" u="none" strike="noStrike" kern="1200" cap="none" spc="0" normalizeH="0" baseline="0" noProof="0" dirty="0">
                <a:ln>
                  <a:noFill/>
                </a:ln>
                <a:solidFill>
                  <a:prstClr val="black"/>
                </a:solidFill>
                <a:effectLst/>
                <a:uLnTx/>
                <a:uFillTx/>
                <a:latin typeface="Calibri"/>
                <a:ea typeface="+mn-ea"/>
                <a:cs typeface="+mn-cs"/>
              </a:rPr>
              <a:t>H</a:t>
            </a:r>
            <a:r>
              <a:rPr kumimoji="0" lang="en-US" sz="2800" b="0" i="0" u="none" strike="noStrike" kern="1200" cap="none" spc="0" normalizeH="0" baseline="-25000" noProof="0" dirty="0">
                <a:ln>
                  <a:noFill/>
                </a:ln>
                <a:solidFill>
                  <a:prstClr val="black"/>
                </a:solidFill>
                <a:effectLst/>
                <a:uLnTx/>
                <a:uFillTx/>
                <a:latin typeface="Calibri"/>
                <a:ea typeface="+mn-ea"/>
                <a:cs typeface="+mn-cs"/>
              </a:rPr>
              <a:t>2</a:t>
            </a:r>
            <a:r>
              <a:rPr lang="en-US" dirty="0"/>
              <a:t>the product of the reaction </a:t>
            </a:r>
            <a:r>
              <a:rPr lang="en-US" dirty="0" smtClean="0"/>
              <a:t>may be </a:t>
            </a:r>
            <a:r>
              <a:rPr lang="en-US" dirty="0"/>
              <a:t>also CO</a:t>
            </a:r>
            <a:r>
              <a:rPr lang="en-US" baseline="-25000" dirty="0"/>
              <a:t>2</a:t>
            </a:r>
            <a:endParaRPr lang="el-GR" baseline="-25000" dirty="0"/>
          </a:p>
          <a:p>
            <a:pPr>
              <a:buFont typeface="+mj-lt"/>
              <a:buAutoNum type="arabicPeriod"/>
            </a:pPr>
            <a:r>
              <a:rPr lang="en-US" dirty="0"/>
              <a:t>In storage, as it occupies a large volume and its liquefaction is not easy</a:t>
            </a:r>
            <a:r>
              <a:rPr lang="el-GR" dirty="0"/>
              <a:t>.</a:t>
            </a:r>
          </a:p>
          <a:p>
            <a:pPr>
              <a:buFont typeface="+mj-lt"/>
              <a:buAutoNum type="arabicPeriod"/>
            </a:pPr>
            <a:r>
              <a:rPr lang="en-US" dirty="0"/>
              <a:t>Lack of an organized hydrogen distribution network</a:t>
            </a:r>
            <a:r>
              <a:rPr lang="el-GR" dirty="0"/>
              <a:t>.</a:t>
            </a:r>
          </a:p>
          <a:p>
            <a:pPr>
              <a:buFont typeface="+mj-lt"/>
              <a:buAutoNum type="arabicPeriod"/>
            </a:pPr>
            <a:r>
              <a:rPr lang="en-US" dirty="0"/>
              <a:t>Deviation from safety standards can make the fuel particularly dangerous</a:t>
            </a:r>
            <a:r>
              <a:rPr lang="el-GR" dirty="0"/>
              <a:t>. </a:t>
            </a:r>
          </a:p>
          <a:p>
            <a:pPr>
              <a:buFont typeface="+mj-lt"/>
              <a:buAutoNum type="arabicPeriod"/>
            </a:pPr>
            <a:r>
              <a:rPr lang="en-US" dirty="0"/>
              <a:t>The acceptance by the public</a:t>
            </a:r>
            <a:r>
              <a:rPr lang="el-GR" dirty="0"/>
              <a:t>.</a:t>
            </a:r>
          </a:p>
        </p:txBody>
      </p:sp>
      <p:sp>
        <p:nvSpPr>
          <p:cNvPr id="4" name="Date Placeholder 4"/>
          <p:cNvSpPr txBox="1">
            <a:spLocks/>
          </p:cNvSpPr>
          <p:nvPr/>
        </p:nvSpPr>
        <p:spPr>
          <a:xfrm>
            <a:off x="0" y="6311901"/>
            <a:ext cx="9956800" cy="44767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Energy Storage-Hydrogen</a:t>
            </a:r>
            <a:endParaRPr lang="el-GR" dirty="0">
              <a:solidFill>
                <a:srgbClr val="003366"/>
              </a:solidFill>
              <a:latin typeface="Calibri" pitchFamily="34" charset="0"/>
            </a:endParaRPr>
          </a:p>
        </p:txBody>
      </p:sp>
    </p:spTree>
    <p:extLst>
      <p:ext uri="{BB962C8B-B14F-4D97-AF65-F5344CB8AC3E}">
        <p14:creationId xmlns:p14="http://schemas.microsoft.com/office/powerpoint/2010/main" val="19656792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94704"/>
          </a:xfrm>
        </p:spPr>
        <p:txBody>
          <a:bodyPr>
            <a:normAutofit fontScale="90000"/>
          </a:bodyPr>
          <a:lstStyle/>
          <a:p>
            <a:r>
              <a:rPr lang="en-US" sz="3600" dirty="0">
                <a:ln w="9525">
                  <a:solidFill>
                    <a:schemeClr val="bg1"/>
                  </a:solidFill>
                  <a:prstDash val="solid"/>
                </a:ln>
                <a:solidFill>
                  <a:schemeClr val="accent1">
                    <a:lumMod val="75000"/>
                  </a:schemeClr>
                </a:solidFill>
              </a:rPr>
              <a:t>	</a:t>
            </a:r>
            <a:r>
              <a:rPr lang="en-US" sz="4900" dirty="0"/>
              <a:t>Disadvantages of hydrogen</a:t>
            </a:r>
            <a:br>
              <a:rPr lang="en-US" sz="4900" dirty="0"/>
            </a:br>
            <a:r>
              <a:rPr lang="en-US" sz="4900" dirty="0"/>
              <a:t> compared to conventional fuels</a:t>
            </a:r>
            <a:endParaRPr lang="el-GR" sz="4900" dirty="0"/>
          </a:p>
        </p:txBody>
      </p:sp>
      <p:sp>
        <p:nvSpPr>
          <p:cNvPr id="3" name="Content Placeholder 2"/>
          <p:cNvSpPr>
            <a:spLocks noGrp="1"/>
          </p:cNvSpPr>
          <p:nvPr>
            <p:ph idx="1"/>
          </p:nvPr>
        </p:nvSpPr>
        <p:spPr>
          <a:xfrm>
            <a:off x="152400" y="1210185"/>
            <a:ext cx="12192000" cy="4855335"/>
          </a:xfrm>
        </p:spPr>
        <p:txBody>
          <a:bodyPr>
            <a:noAutofit/>
          </a:bodyPr>
          <a:lstStyle/>
          <a:p>
            <a:pPr marL="514350" indent="-514350">
              <a:buFont typeface="+mj-lt"/>
              <a:buAutoNum type="arabicPeriod" startAt="6"/>
            </a:pPr>
            <a:r>
              <a:rPr lang="en-US" dirty="0"/>
              <a:t>Inadequate infrastructure of conversion workshops and refueling stations.</a:t>
            </a:r>
            <a:r>
              <a:rPr lang="el-GR" dirty="0"/>
              <a:t>.</a:t>
            </a:r>
          </a:p>
          <a:p>
            <a:pPr marL="514350" indent="-514350">
              <a:buFont typeface="+mj-lt"/>
              <a:buAutoNum type="arabicPeriod" startAt="6"/>
            </a:pPr>
            <a:r>
              <a:rPr lang="en-US" dirty="0"/>
              <a:t>Lack of specialized professionals to solve technical problems</a:t>
            </a:r>
            <a:r>
              <a:rPr lang="el-GR" dirty="0"/>
              <a:t>.</a:t>
            </a:r>
          </a:p>
          <a:p>
            <a:pPr marL="514350" indent="-514350">
              <a:buFont typeface="+mj-lt"/>
              <a:buAutoNum type="arabicPeriod" startAt="6"/>
            </a:pPr>
            <a:r>
              <a:rPr lang="en-US" dirty="0"/>
              <a:t>More expensive than gasoline and diesel</a:t>
            </a:r>
            <a:r>
              <a:rPr lang="el-GR" dirty="0"/>
              <a:t>.</a:t>
            </a:r>
          </a:p>
          <a:p>
            <a:pPr marL="514350" indent="-514350">
              <a:buFont typeface="+mj-lt"/>
              <a:buAutoNum type="arabicPeriod" startAt="6"/>
            </a:pPr>
            <a:r>
              <a:rPr lang="en-US" dirty="0"/>
              <a:t>Fuel cell price remains high with which it is currently carried out the greater exploitation of hydrogen as a fuel.</a:t>
            </a:r>
            <a:endParaRPr lang="el-GR" dirty="0"/>
          </a:p>
        </p:txBody>
      </p:sp>
      <p:sp>
        <p:nvSpPr>
          <p:cNvPr id="4" name="Date Placeholder 4"/>
          <p:cNvSpPr txBox="1">
            <a:spLocks/>
          </p:cNvSpPr>
          <p:nvPr/>
        </p:nvSpPr>
        <p:spPr>
          <a:xfrm>
            <a:off x="0" y="6311901"/>
            <a:ext cx="9956800" cy="44767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Energy Storage-Hydrogen</a:t>
            </a:r>
            <a:endParaRPr lang="el-GR" dirty="0">
              <a:solidFill>
                <a:srgbClr val="003366"/>
              </a:solidFill>
              <a:latin typeface="Calibri" pitchFamily="34" charset="0"/>
            </a:endParaRPr>
          </a:p>
        </p:txBody>
      </p:sp>
    </p:spTree>
    <p:extLst>
      <p:ext uri="{BB962C8B-B14F-4D97-AF65-F5344CB8AC3E}">
        <p14:creationId xmlns:p14="http://schemas.microsoft.com/office/powerpoint/2010/main" val="26912935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30912" b="210"/>
          <a:stretch/>
        </p:blipFill>
        <p:spPr bwMode="auto">
          <a:xfrm>
            <a:off x="-1" y="8447"/>
            <a:ext cx="12191999" cy="684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ITC_GOBIERNOENGRIS"/>
          <p:cNvPicPr>
            <a:picLocks noChangeAspect="1" noChangeArrowheads="1"/>
          </p:cNvPicPr>
          <p:nvPr/>
        </p:nvPicPr>
        <p:blipFill>
          <a:blip r:embed="rId3" cstate="print"/>
          <a:srcRect/>
          <a:stretch>
            <a:fillRect/>
          </a:stretch>
        </p:blipFill>
        <p:spPr bwMode="auto">
          <a:xfrm>
            <a:off x="9832947" y="9626"/>
            <a:ext cx="2359053" cy="567592"/>
          </a:xfrm>
          <a:prstGeom prst="rect">
            <a:avLst/>
          </a:prstGeom>
          <a:noFill/>
          <a:ln w="9525">
            <a:noFill/>
            <a:miter lim="800000"/>
            <a:headEnd/>
            <a:tailEnd/>
          </a:ln>
        </p:spPr>
      </p:pic>
      <p:sp>
        <p:nvSpPr>
          <p:cNvPr id="6" name="Rectangle 4"/>
          <p:cNvSpPr>
            <a:spLocks noChangeArrowheads="1"/>
          </p:cNvSpPr>
          <p:nvPr/>
        </p:nvSpPr>
        <p:spPr bwMode="auto">
          <a:xfrm>
            <a:off x="390012" y="1628314"/>
            <a:ext cx="1772422"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lnSpc>
                <a:spcPct val="80000"/>
              </a:lnSpc>
            </a:pPr>
            <a:r>
              <a:rPr lang="es-ES" altLang="en-US" sz="4400" b="0" dirty="0" err="1">
                <a:solidFill>
                  <a:schemeClr val="bg1"/>
                </a:solidFill>
                <a:latin typeface="Tahoma" pitchFamily="34" charset="0"/>
              </a:rPr>
              <a:t>Thank</a:t>
            </a:r>
            <a:r>
              <a:rPr lang="es-ES" altLang="en-US" sz="4400" b="0" dirty="0">
                <a:solidFill>
                  <a:schemeClr val="bg1"/>
                </a:solidFill>
                <a:latin typeface="Tahoma" pitchFamily="34" charset="0"/>
              </a:rPr>
              <a:t> </a:t>
            </a:r>
            <a:r>
              <a:rPr lang="es-ES" altLang="en-US" sz="4400" b="0" dirty="0" err="1">
                <a:solidFill>
                  <a:schemeClr val="bg1"/>
                </a:solidFill>
                <a:latin typeface="Tahoma" pitchFamily="34" charset="0"/>
              </a:rPr>
              <a:t>you</a:t>
            </a:r>
            <a:endParaRPr lang="es-ES" altLang="en-US" sz="4400" b="0" dirty="0">
              <a:solidFill>
                <a:schemeClr val="bg1"/>
              </a:solidFill>
              <a:latin typeface="Tahoma" pitchFamily="34" charset="0"/>
            </a:endParaRPr>
          </a:p>
        </p:txBody>
      </p:sp>
    </p:spTree>
    <p:extLst>
      <p:ext uri="{BB962C8B-B14F-4D97-AF65-F5344CB8AC3E}">
        <p14:creationId xmlns:p14="http://schemas.microsoft.com/office/powerpoint/2010/main" val="264143285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1921" y="217449"/>
            <a:ext cx="3505828" cy="1587292"/>
          </a:xfrm>
          <a:prstGeom prst="rect">
            <a:avLst/>
          </a:prstGeom>
        </p:spPr>
      </p:pic>
      <p:sp>
        <p:nvSpPr>
          <p:cNvPr id="7" name="object 8"/>
          <p:cNvSpPr/>
          <p:nvPr/>
        </p:nvSpPr>
        <p:spPr>
          <a:xfrm>
            <a:off x="0" y="1582359"/>
            <a:ext cx="12192000" cy="48172"/>
          </a:xfrm>
          <a:custGeom>
            <a:avLst/>
            <a:gdLst/>
            <a:ahLst/>
            <a:cxnLst/>
            <a:rect l="l" t="t" r="r" b="b"/>
            <a:pathLst>
              <a:path w="8928100">
                <a:moveTo>
                  <a:pt x="0" y="0"/>
                </a:moveTo>
                <a:lnTo>
                  <a:pt x="8928100" y="0"/>
                </a:lnTo>
              </a:path>
            </a:pathLst>
          </a:custGeom>
          <a:ln w="57150">
            <a:solidFill>
              <a:srgbClr val="16214A"/>
            </a:solidFill>
          </a:ln>
        </p:spPr>
        <p:txBody>
          <a:bodyPr wrap="square" lIns="0" tIns="0" rIns="0" bIns="0" rtlCol="0"/>
          <a:lstStyle/>
          <a:p>
            <a:endParaRPr/>
          </a:p>
        </p:txBody>
      </p:sp>
      <p:sp>
        <p:nvSpPr>
          <p:cNvPr id="8" name="object 2"/>
          <p:cNvSpPr txBox="1">
            <a:spLocks/>
          </p:cNvSpPr>
          <p:nvPr/>
        </p:nvSpPr>
        <p:spPr>
          <a:xfrm>
            <a:off x="2312126" y="1634417"/>
            <a:ext cx="6807342" cy="2655300"/>
          </a:xfrm>
          <a:prstGeom prst="rect">
            <a:avLst/>
          </a:prstGeom>
        </p:spPr>
        <p:txBody>
          <a:bodyPr vert="horz" wrap="square" lIns="0" tIns="13420" rIns="0" bIns="0" rtlCol="0">
            <a:spAutoFit/>
          </a:bodyPr>
          <a:lstStyle>
            <a:lvl1pPr>
              <a:defRPr>
                <a:latin typeface="+mj-lt"/>
                <a:ea typeface="+mj-ea"/>
                <a:cs typeface="+mj-cs"/>
              </a:defRPr>
            </a:lvl1pPr>
          </a:lstStyle>
          <a:p>
            <a:pPr algn="ctr">
              <a:lnSpc>
                <a:spcPts val="6779"/>
              </a:lnSpc>
              <a:spcBef>
                <a:spcPts val="106"/>
              </a:spcBef>
              <a:tabLst>
                <a:tab pos="2779972" algn="l"/>
              </a:tabLst>
            </a:pPr>
            <a:r>
              <a:rPr lang="en-US" sz="4400" b="1" kern="0" dirty="0">
                <a:solidFill>
                  <a:schemeClr val="tx2">
                    <a:lumMod val="50000"/>
                  </a:schemeClr>
                </a:solidFill>
              </a:rPr>
              <a:t>Thank you</a:t>
            </a:r>
            <a:r>
              <a:rPr lang="en-US" sz="4400" b="1" kern="0" dirty="0" smtClean="0">
                <a:solidFill>
                  <a:schemeClr val="tx2">
                    <a:lumMod val="50000"/>
                  </a:schemeClr>
                </a:solidFill>
              </a:rPr>
              <a:t>!</a:t>
            </a:r>
          </a:p>
          <a:p>
            <a:pPr algn="ctr">
              <a:lnSpc>
                <a:spcPts val="6779"/>
              </a:lnSpc>
              <a:spcBef>
                <a:spcPts val="106"/>
              </a:spcBef>
              <a:tabLst>
                <a:tab pos="2779972" algn="l"/>
              </a:tabLst>
            </a:pPr>
            <a:r>
              <a:rPr lang="en-US" sz="4800" dirty="0" err="1"/>
              <a:t>Terima</a:t>
            </a:r>
            <a:r>
              <a:rPr lang="en-US" sz="4800" dirty="0"/>
              <a:t> </a:t>
            </a:r>
            <a:r>
              <a:rPr lang="en-US" sz="4800" dirty="0" err="1"/>
              <a:t>kasih</a:t>
            </a:r>
            <a:r>
              <a:rPr lang="en-US" sz="4800" dirty="0" smtClean="0"/>
              <a:t>! </a:t>
            </a:r>
            <a:r>
              <a:rPr lang="el-GR" sz="4400" dirty="0" smtClean="0"/>
              <a:t>Ευχαριστώ</a:t>
            </a:r>
            <a:endParaRPr lang="en-US" sz="4400" dirty="0" smtClean="0"/>
          </a:p>
          <a:p>
            <a:pPr algn="ctr">
              <a:lnSpc>
                <a:spcPts val="6779"/>
              </a:lnSpc>
              <a:spcBef>
                <a:spcPts val="106"/>
              </a:spcBef>
              <a:tabLst>
                <a:tab pos="2779972" algn="l"/>
              </a:tabLst>
            </a:pPr>
            <a:r>
              <a:rPr lang="en-US" sz="4800" b="1" kern="0" dirty="0" err="1" smtClean="0">
                <a:solidFill>
                  <a:schemeClr val="tx2">
                    <a:lumMod val="50000"/>
                  </a:schemeClr>
                </a:solidFill>
              </a:rPr>
              <a:t>Eyxarist;v</a:t>
            </a:r>
            <a:endParaRPr lang="en-US" sz="4800" b="1" kern="0" dirty="0">
              <a:solidFill>
                <a:schemeClr val="tx2">
                  <a:lumMod val="50000"/>
                </a:schemeClr>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75410"/>
            <a:ext cx="12192000" cy="2562253"/>
          </a:xfrm>
          <a:prstGeom prst="rect">
            <a:avLst/>
          </a:prstGeom>
        </p:spPr>
      </p:pic>
      <p:sp>
        <p:nvSpPr>
          <p:cNvPr id="13" name="object 5"/>
          <p:cNvSpPr/>
          <p:nvPr/>
        </p:nvSpPr>
        <p:spPr>
          <a:xfrm>
            <a:off x="8535896" y="5757375"/>
            <a:ext cx="3667009" cy="151880"/>
          </a:xfrm>
          <a:custGeom>
            <a:avLst/>
            <a:gdLst/>
            <a:ahLst/>
            <a:cxnLst/>
            <a:rect l="l" t="t" r="r" b="b"/>
            <a:pathLst>
              <a:path w="3464559" h="144145">
                <a:moveTo>
                  <a:pt x="0" y="144005"/>
                </a:moveTo>
                <a:lnTo>
                  <a:pt x="3464229" y="144005"/>
                </a:lnTo>
                <a:lnTo>
                  <a:pt x="3464229" y="0"/>
                </a:lnTo>
                <a:lnTo>
                  <a:pt x="0" y="0"/>
                </a:lnTo>
                <a:lnTo>
                  <a:pt x="0" y="144005"/>
                </a:lnTo>
                <a:close/>
              </a:path>
            </a:pathLst>
          </a:custGeom>
          <a:solidFill>
            <a:srgbClr val="C02027"/>
          </a:solidFill>
        </p:spPr>
        <p:txBody>
          <a:bodyPr wrap="square" lIns="0" tIns="0" rIns="0" bIns="0" rtlCol="0"/>
          <a:lstStyle/>
          <a:p>
            <a:endParaRPr/>
          </a:p>
        </p:txBody>
      </p:sp>
      <p:sp>
        <p:nvSpPr>
          <p:cNvPr id="14" name="object 6"/>
          <p:cNvSpPr/>
          <p:nvPr/>
        </p:nvSpPr>
        <p:spPr>
          <a:xfrm>
            <a:off x="3731751" y="5757375"/>
            <a:ext cx="4804213" cy="151880"/>
          </a:xfrm>
          <a:custGeom>
            <a:avLst/>
            <a:gdLst/>
            <a:ahLst/>
            <a:cxnLst/>
            <a:rect l="l" t="t" r="r" b="b"/>
            <a:pathLst>
              <a:path w="4538980" h="144145">
                <a:moveTo>
                  <a:pt x="0" y="144005"/>
                </a:moveTo>
                <a:lnTo>
                  <a:pt x="4538903" y="144005"/>
                </a:lnTo>
                <a:lnTo>
                  <a:pt x="4538903" y="0"/>
                </a:lnTo>
                <a:lnTo>
                  <a:pt x="0" y="0"/>
                </a:lnTo>
                <a:lnTo>
                  <a:pt x="0" y="144005"/>
                </a:lnTo>
                <a:close/>
              </a:path>
            </a:pathLst>
          </a:custGeom>
          <a:solidFill>
            <a:srgbClr val="16214A"/>
          </a:solidFill>
        </p:spPr>
        <p:txBody>
          <a:bodyPr wrap="square" lIns="0" tIns="0" rIns="0" bIns="0" rtlCol="0"/>
          <a:lstStyle/>
          <a:p>
            <a:endParaRPr/>
          </a:p>
        </p:txBody>
      </p:sp>
      <p:sp>
        <p:nvSpPr>
          <p:cNvPr id="15" name="object 7"/>
          <p:cNvSpPr/>
          <p:nvPr/>
        </p:nvSpPr>
        <p:spPr>
          <a:xfrm>
            <a:off x="4575" y="5757375"/>
            <a:ext cx="3727499" cy="151880"/>
          </a:xfrm>
          <a:custGeom>
            <a:avLst/>
            <a:gdLst/>
            <a:ahLst/>
            <a:cxnLst/>
            <a:rect l="l" t="t" r="r" b="b"/>
            <a:pathLst>
              <a:path w="3521710" h="144145">
                <a:moveTo>
                  <a:pt x="0" y="144005"/>
                </a:moveTo>
                <a:lnTo>
                  <a:pt x="3521405" y="144005"/>
                </a:lnTo>
                <a:lnTo>
                  <a:pt x="3521405" y="0"/>
                </a:lnTo>
                <a:lnTo>
                  <a:pt x="0" y="0"/>
                </a:lnTo>
                <a:lnTo>
                  <a:pt x="0" y="144005"/>
                </a:lnTo>
                <a:close/>
              </a:path>
            </a:pathLst>
          </a:custGeom>
          <a:solidFill>
            <a:srgbClr val="2E547E"/>
          </a:solidFill>
        </p:spPr>
        <p:txBody>
          <a:bodyPr wrap="square" lIns="0" tIns="0" rIns="0" bIns="0" rtlCol="0"/>
          <a:lstStyle/>
          <a:p>
            <a:endParaRPr/>
          </a:p>
        </p:txBody>
      </p:sp>
      <p:sp>
        <p:nvSpPr>
          <p:cNvPr id="17" name="object 4"/>
          <p:cNvSpPr/>
          <p:nvPr/>
        </p:nvSpPr>
        <p:spPr>
          <a:xfrm>
            <a:off x="10838827" y="6093875"/>
            <a:ext cx="1025196" cy="707255"/>
          </a:xfrm>
          <a:prstGeom prst="rect">
            <a:avLst/>
          </a:prstGeom>
          <a:blipFill>
            <a:blip r:embed="rId4" cstate="print"/>
            <a:stretch>
              <a:fillRect/>
            </a:stretch>
          </a:blipFill>
        </p:spPr>
        <p:txBody>
          <a:bodyPr wrap="square" lIns="0" tIns="0" rIns="0" bIns="0" rtlCol="0"/>
          <a:lstStyle/>
          <a:p>
            <a:endParaRPr/>
          </a:p>
        </p:txBody>
      </p:sp>
      <p:sp>
        <p:nvSpPr>
          <p:cNvPr id="12" name="object 2"/>
          <p:cNvSpPr txBox="1">
            <a:spLocks/>
          </p:cNvSpPr>
          <p:nvPr/>
        </p:nvSpPr>
        <p:spPr>
          <a:xfrm>
            <a:off x="2594919" y="3540900"/>
            <a:ext cx="9269104" cy="748817"/>
          </a:xfrm>
          <a:prstGeom prst="rect">
            <a:avLst/>
          </a:prstGeom>
        </p:spPr>
        <p:txBody>
          <a:bodyPr vert="horz" wrap="square" lIns="0" tIns="13420" rIns="0" bIns="0" rtlCol="0">
            <a:spAutoFit/>
          </a:bodyPr>
          <a:lstStyle>
            <a:lvl1pPr>
              <a:defRPr>
                <a:latin typeface="+mj-lt"/>
                <a:ea typeface="+mj-ea"/>
                <a:cs typeface="+mj-cs"/>
              </a:defRPr>
            </a:lvl1pPr>
          </a:lstStyle>
          <a:p>
            <a:pPr algn="ctr">
              <a:lnSpc>
                <a:spcPts val="6779"/>
              </a:lnSpc>
              <a:spcBef>
                <a:spcPts val="106"/>
              </a:spcBef>
              <a:tabLst>
                <a:tab pos="2779972" algn="l"/>
              </a:tabLst>
            </a:pPr>
            <a:r>
              <a:rPr lang="en-US" sz="2400" b="1" kern="0" dirty="0" smtClean="0">
                <a:solidFill>
                  <a:schemeClr val="tx2">
                    <a:lumMod val="50000"/>
                  </a:schemeClr>
                </a:solidFill>
              </a:rPr>
              <a:t>Mesfia.eu- </a:t>
            </a:r>
            <a:r>
              <a:rPr lang="en-US" sz="2400" b="1" kern="0" dirty="0" smtClean="0">
                <a:solidFill>
                  <a:schemeClr val="tx2">
                    <a:lumMod val="50000"/>
                  </a:schemeClr>
                </a:solidFill>
                <a:hlinkClick r:id="rId5"/>
              </a:rPr>
              <a:t>info@mesfia.eu-</a:t>
            </a:r>
            <a:r>
              <a:rPr lang="en-US" sz="2400" b="1" kern="0" dirty="0" smtClean="0">
                <a:solidFill>
                  <a:schemeClr val="tx2">
                    <a:lumMod val="50000"/>
                  </a:schemeClr>
                </a:solidFill>
              </a:rPr>
              <a:t> </a:t>
            </a:r>
            <a:r>
              <a:rPr lang="en-US" sz="2400" b="1" kern="0" dirty="0" smtClean="0">
                <a:solidFill>
                  <a:schemeClr val="tx2">
                    <a:lumMod val="50000"/>
                  </a:schemeClr>
                </a:solidFill>
                <a:hlinkClick r:id="rId6"/>
              </a:rPr>
              <a:t>www.facebook.com/mesfia</a:t>
            </a:r>
            <a:r>
              <a:rPr lang="en-US" sz="2400" b="1" kern="0" dirty="0" smtClean="0">
                <a:solidFill>
                  <a:schemeClr val="tx2">
                    <a:lumMod val="50000"/>
                  </a:schemeClr>
                </a:solidFill>
              </a:rPr>
              <a:t> </a:t>
            </a:r>
            <a:endParaRPr lang="en-US" sz="2400" b="1" kern="0" dirty="0">
              <a:solidFill>
                <a:schemeClr val="tx2">
                  <a:lumMod val="50000"/>
                </a:schemeClr>
              </a:solidFill>
            </a:endParaRPr>
          </a:p>
        </p:txBody>
      </p:sp>
    </p:spTree>
    <p:extLst>
      <p:ext uri="{BB962C8B-B14F-4D97-AF65-F5344CB8AC3E}">
        <p14:creationId xmlns:p14="http://schemas.microsoft.com/office/powerpoint/2010/main" val="28838534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oto_conceptos_basicos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7052" y="5676900"/>
            <a:ext cx="2000249"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p:cNvSpPr>
            <a:spLocks noChangeArrowheads="1"/>
          </p:cNvSpPr>
          <p:nvPr/>
        </p:nvSpPr>
        <p:spPr bwMode="auto">
          <a:xfrm>
            <a:off x="624417" y="3338513"/>
            <a:ext cx="2224616" cy="1447800"/>
          </a:xfrm>
          <a:prstGeom prst="rect">
            <a:avLst/>
          </a:prstGeom>
          <a:solidFill>
            <a:srgbClr val="CCFFCC"/>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CCFFCC"/>
            </a:extrusionClr>
          </a:sp3d>
        </p:spPr>
        <p:txBody>
          <a:bodyPr>
            <a:flatTx/>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endParaRPr lang="en-GB" altLang="en-US" dirty="0">
              <a:solidFill>
                <a:schemeClr val="tx1"/>
              </a:solidFill>
              <a:latin typeface="Calibri" pitchFamily="34" charset="0"/>
              <a:cs typeface="Arial" panose="020B0604020202020204" pitchFamily="34" charset="0"/>
            </a:endParaRPr>
          </a:p>
        </p:txBody>
      </p:sp>
      <p:sp>
        <p:nvSpPr>
          <p:cNvPr id="19460" name="WordArt 3"/>
          <p:cNvSpPr>
            <a:spLocks noChangeArrowheads="1" noChangeShapeType="1" noTextEdit="1"/>
          </p:cNvSpPr>
          <p:nvPr/>
        </p:nvSpPr>
        <p:spPr bwMode="auto">
          <a:xfrm>
            <a:off x="1259418" y="3405189"/>
            <a:ext cx="901700" cy="2571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_tradnl" kern="10" dirty="0">
                <a:solidFill>
                  <a:schemeClr val="tx1"/>
                </a:solidFill>
                <a:effectLst>
                  <a:outerShdw dist="45791" dir="2021404" algn="ctr" rotWithShape="0">
                    <a:srgbClr val="B2B2B2">
                      <a:alpha val="79999"/>
                    </a:srgbClr>
                  </a:outerShdw>
                </a:effectLst>
                <a:latin typeface="Calibri" pitchFamily="34" charset="0"/>
                <a:ea typeface="Arial Unicode MS"/>
                <a:cs typeface="Arial" panose="020B0604020202020204" pitchFamily="34" charset="0"/>
              </a:rPr>
              <a:t>1Nm³H</a:t>
            </a:r>
          </a:p>
        </p:txBody>
      </p:sp>
      <p:sp>
        <p:nvSpPr>
          <p:cNvPr id="19461" name="WordArt 4"/>
          <p:cNvSpPr>
            <a:spLocks noChangeArrowheads="1" noChangeShapeType="1" noTextEdit="1"/>
          </p:cNvSpPr>
          <p:nvPr/>
        </p:nvSpPr>
        <p:spPr bwMode="auto">
          <a:xfrm>
            <a:off x="2203451" y="3589339"/>
            <a:ext cx="165100" cy="14763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ES_tradnl" sz="2000" kern="10" dirty="0">
                <a:solidFill>
                  <a:schemeClr val="tx1"/>
                </a:solidFill>
                <a:effectLst>
                  <a:outerShdw dist="45791" dir="2021404" algn="ctr" rotWithShape="0">
                    <a:srgbClr val="B2B2B2">
                      <a:alpha val="79999"/>
                    </a:srgbClr>
                  </a:outerShdw>
                </a:effectLst>
                <a:latin typeface="Calibri" pitchFamily="34" charset="0"/>
                <a:cs typeface="Arial" panose="020B0604020202020204" pitchFamily="34" charset="0"/>
              </a:rPr>
              <a:t>2</a:t>
            </a:r>
          </a:p>
        </p:txBody>
      </p:sp>
      <p:sp>
        <p:nvSpPr>
          <p:cNvPr id="19462" name="Text Box 6"/>
          <p:cNvSpPr txBox="1">
            <a:spLocks noChangeArrowheads="1"/>
          </p:cNvSpPr>
          <p:nvPr/>
        </p:nvSpPr>
        <p:spPr bwMode="auto">
          <a:xfrm>
            <a:off x="1259417" y="3903664"/>
            <a:ext cx="9884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spcBef>
                <a:spcPct val="50000"/>
              </a:spcBef>
            </a:pPr>
            <a:r>
              <a:rPr lang="en-GB" altLang="en-US" sz="1600" dirty="0">
                <a:solidFill>
                  <a:schemeClr val="tx1"/>
                </a:solidFill>
                <a:latin typeface="Calibri" pitchFamily="34" charset="0"/>
                <a:cs typeface="Arial" panose="020B0604020202020204" pitchFamily="34" charset="0"/>
              </a:rPr>
              <a:t>1 </a:t>
            </a:r>
            <a:r>
              <a:rPr lang="en-GB" altLang="en-US" sz="1600" dirty="0" err="1">
                <a:solidFill>
                  <a:schemeClr val="tx1"/>
                </a:solidFill>
                <a:latin typeface="Calibri" pitchFamily="34" charset="0"/>
                <a:cs typeface="Arial" panose="020B0604020202020204" pitchFamily="34" charset="0"/>
              </a:rPr>
              <a:t>atm</a:t>
            </a:r>
            <a:endParaRPr lang="en-GB" altLang="en-US" sz="1600" dirty="0">
              <a:solidFill>
                <a:schemeClr val="tx1"/>
              </a:solidFill>
              <a:latin typeface="Calibri" pitchFamily="34" charset="0"/>
              <a:cs typeface="Arial" panose="020B0604020202020204" pitchFamily="34" charset="0"/>
            </a:endParaRPr>
          </a:p>
        </p:txBody>
      </p:sp>
      <p:sp>
        <p:nvSpPr>
          <p:cNvPr id="19463" name="Text Box 7"/>
          <p:cNvSpPr txBox="1">
            <a:spLocks noChangeArrowheads="1"/>
          </p:cNvSpPr>
          <p:nvPr/>
        </p:nvSpPr>
        <p:spPr bwMode="auto">
          <a:xfrm>
            <a:off x="3227918" y="3076576"/>
            <a:ext cx="39243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spcBef>
                <a:spcPct val="50000"/>
              </a:spcBef>
            </a:pPr>
            <a:r>
              <a:rPr lang="en-GB" altLang="en-US" sz="2400" dirty="0">
                <a:solidFill>
                  <a:srgbClr val="FF9900"/>
                </a:solidFill>
                <a:latin typeface="Calibri" pitchFamily="34" charset="0"/>
                <a:cs typeface="Arial" panose="020B0604020202020204" pitchFamily="34" charset="0"/>
              </a:rPr>
              <a:t>3 kWh/Nm³H</a:t>
            </a:r>
            <a:r>
              <a:rPr lang="en-GB" altLang="en-US" sz="2400" baseline="-25000" dirty="0">
                <a:solidFill>
                  <a:srgbClr val="FF9900"/>
                </a:solidFill>
                <a:latin typeface="Calibri" pitchFamily="34" charset="0"/>
                <a:cs typeface="Arial" panose="020B0604020202020204" pitchFamily="34" charset="0"/>
              </a:rPr>
              <a:t>2</a:t>
            </a:r>
          </a:p>
        </p:txBody>
      </p:sp>
      <p:sp>
        <p:nvSpPr>
          <p:cNvPr id="19464" name="Rectangle 8"/>
          <p:cNvSpPr>
            <a:spLocks noChangeArrowheads="1"/>
          </p:cNvSpPr>
          <p:nvPr/>
        </p:nvSpPr>
        <p:spPr bwMode="auto">
          <a:xfrm>
            <a:off x="1278467" y="3644901"/>
            <a:ext cx="86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spcBef>
                <a:spcPct val="50000"/>
              </a:spcBef>
            </a:pPr>
            <a:r>
              <a:rPr lang="en-GB" altLang="en-US" dirty="0">
                <a:solidFill>
                  <a:schemeClr val="tx1"/>
                </a:solidFill>
                <a:latin typeface="Calibri" pitchFamily="34" charset="0"/>
                <a:cs typeface="Arial" panose="020B0604020202020204" pitchFamily="34" charset="0"/>
              </a:rPr>
              <a:t>0 ºC</a:t>
            </a:r>
          </a:p>
        </p:txBody>
      </p:sp>
      <p:sp>
        <p:nvSpPr>
          <p:cNvPr id="19465" name="AutoShape 9"/>
          <p:cNvSpPr>
            <a:spLocks noChangeArrowheads="1"/>
          </p:cNvSpPr>
          <p:nvPr/>
        </p:nvSpPr>
        <p:spPr bwMode="auto">
          <a:xfrm>
            <a:off x="4707468" y="4573589"/>
            <a:ext cx="548217" cy="822325"/>
          </a:xfrm>
          <a:prstGeom prst="downArrow">
            <a:avLst>
              <a:gd name="adj1" fmla="val 50000"/>
              <a:gd name="adj2" fmla="val 31231"/>
            </a:avLst>
          </a:prstGeom>
          <a:solidFill>
            <a:srgbClr val="339933"/>
          </a:solidFill>
          <a:ln w="19050">
            <a:solidFill>
              <a:schemeClr val="tx1"/>
            </a:solidFill>
            <a:miter lim="800000"/>
            <a:headEnd/>
            <a:tailEnd/>
          </a:ln>
        </p:spPr>
        <p:txBody>
          <a:bodyPr wrap="none" anchor="ct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endParaRPr lang="en-GB" altLang="en-US" dirty="0">
              <a:solidFill>
                <a:schemeClr val="tx1"/>
              </a:solidFill>
              <a:latin typeface="Calibri" pitchFamily="34" charset="0"/>
              <a:cs typeface="Arial" panose="020B0604020202020204" pitchFamily="34" charset="0"/>
            </a:endParaRPr>
          </a:p>
        </p:txBody>
      </p:sp>
      <p:sp>
        <p:nvSpPr>
          <p:cNvPr id="19466" name="Text Box 12"/>
          <p:cNvSpPr txBox="1">
            <a:spLocks noChangeArrowheads="1"/>
          </p:cNvSpPr>
          <p:nvPr/>
        </p:nvSpPr>
        <p:spPr bwMode="auto">
          <a:xfrm>
            <a:off x="2470152" y="5516564"/>
            <a:ext cx="22140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algn="ctr" eaLnBrk="1" hangingPunct="1">
              <a:spcBef>
                <a:spcPct val="50000"/>
              </a:spcBef>
            </a:pPr>
            <a:r>
              <a:rPr lang="en-GB" altLang="en-US" sz="1600" dirty="0">
                <a:solidFill>
                  <a:schemeClr val="tx1"/>
                </a:solidFill>
                <a:latin typeface="Calibri" pitchFamily="34" charset="0"/>
                <a:cs typeface="Arial" panose="020B0604020202020204" pitchFamily="34" charset="0"/>
              </a:rPr>
              <a:t>Fuel cells</a:t>
            </a:r>
          </a:p>
        </p:txBody>
      </p:sp>
      <p:sp>
        <p:nvSpPr>
          <p:cNvPr id="19467" name="Rectangle 13"/>
          <p:cNvSpPr>
            <a:spLocks noChangeArrowheads="1"/>
          </p:cNvSpPr>
          <p:nvPr/>
        </p:nvSpPr>
        <p:spPr bwMode="auto">
          <a:xfrm>
            <a:off x="6989234" y="5256213"/>
            <a:ext cx="12378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spcBef>
                <a:spcPct val="50000"/>
              </a:spcBef>
            </a:pPr>
            <a:r>
              <a:rPr lang="en-GB" altLang="en-US" sz="2400" dirty="0">
                <a:solidFill>
                  <a:srgbClr val="FF9900"/>
                </a:solidFill>
                <a:latin typeface="Calibri" pitchFamily="34" charset="0"/>
                <a:cs typeface="Arial" panose="020B0604020202020204" pitchFamily="34" charset="0"/>
              </a:rPr>
              <a:t>1.5 kWh</a:t>
            </a:r>
          </a:p>
        </p:txBody>
      </p:sp>
      <p:sp>
        <p:nvSpPr>
          <p:cNvPr id="19468" name="Rectangle 14"/>
          <p:cNvSpPr>
            <a:spLocks noChangeArrowheads="1"/>
          </p:cNvSpPr>
          <p:nvPr/>
        </p:nvSpPr>
        <p:spPr bwMode="auto">
          <a:xfrm>
            <a:off x="6959600" y="5681663"/>
            <a:ext cx="12378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spcBef>
                <a:spcPct val="50000"/>
              </a:spcBef>
            </a:pPr>
            <a:r>
              <a:rPr lang="en-GB" altLang="en-US" sz="2400" dirty="0">
                <a:solidFill>
                  <a:srgbClr val="FF9900"/>
                </a:solidFill>
                <a:latin typeface="Calibri" pitchFamily="34" charset="0"/>
                <a:cs typeface="Arial" panose="020B0604020202020204" pitchFamily="34" charset="0"/>
              </a:rPr>
              <a:t>1.5 kWh</a:t>
            </a:r>
          </a:p>
        </p:txBody>
      </p:sp>
      <p:sp>
        <p:nvSpPr>
          <p:cNvPr id="19469" name="AutoShape 15"/>
          <p:cNvSpPr>
            <a:spLocks noChangeArrowheads="1"/>
          </p:cNvSpPr>
          <p:nvPr/>
        </p:nvSpPr>
        <p:spPr bwMode="auto">
          <a:xfrm rot="-858468">
            <a:off x="6106585" y="5526088"/>
            <a:ext cx="681567" cy="360362"/>
          </a:xfrm>
          <a:prstGeom prst="rightArrow">
            <a:avLst>
              <a:gd name="adj1" fmla="val 50000"/>
              <a:gd name="adj2" fmla="val 74885"/>
            </a:avLst>
          </a:prstGeom>
          <a:solidFill>
            <a:srgbClr val="339933"/>
          </a:solidFill>
          <a:ln w="9525">
            <a:solidFill>
              <a:schemeClr val="tx1"/>
            </a:solidFill>
            <a:miter lim="800000"/>
            <a:headEnd/>
            <a:tailEnd/>
          </a:ln>
        </p:spPr>
        <p:txBody>
          <a:bodyPr wrap="none" anchor="ct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endParaRPr lang="en-GB" altLang="en-US" dirty="0">
              <a:solidFill>
                <a:schemeClr val="tx1"/>
              </a:solidFill>
              <a:latin typeface="Calibri" pitchFamily="34" charset="0"/>
              <a:cs typeface="Arial" panose="020B0604020202020204" pitchFamily="34" charset="0"/>
            </a:endParaRPr>
          </a:p>
        </p:txBody>
      </p:sp>
      <p:sp>
        <p:nvSpPr>
          <p:cNvPr id="19470" name="Text Box 17"/>
          <p:cNvSpPr txBox="1">
            <a:spLocks noChangeArrowheads="1"/>
          </p:cNvSpPr>
          <p:nvPr/>
        </p:nvSpPr>
        <p:spPr bwMode="auto">
          <a:xfrm>
            <a:off x="3210985" y="2819400"/>
            <a:ext cx="3263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spcBef>
                <a:spcPct val="50000"/>
              </a:spcBef>
            </a:pPr>
            <a:r>
              <a:rPr lang="en-GB" altLang="en-US" sz="2000" dirty="0">
                <a:solidFill>
                  <a:srgbClr val="FF9900"/>
                </a:solidFill>
                <a:latin typeface="Calibri" pitchFamily="34" charset="0"/>
                <a:cs typeface="Arial" panose="020B0604020202020204" pitchFamily="34" charset="0"/>
              </a:rPr>
              <a:t>Heating power</a:t>
            </a:r>
          </a:p>
        </p:txBody>
      </p:sp>
      <p:sp>
        <p:nvSpPr>
          <p:cNvPr id="19471" name="Text Box 18"/>
          <p:cNvSpPr txBox="1">
            <a:spLocks noChangeArrowheads="1"/>
          </p:cNvSpPr>
          <p:nvPr/>
        </p:nvSpPr>
        <p:spPr bwMode="auto">
          <a:xfrm>
            <a:off x="8714318" y="5734050"/>
            <a:ext cx="17314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spcBef>
                <a:spcPct val="50000"/>
              </a:spcBef>
            </a:pPr>
            <a:r>
              <a:rPr lang="en-GB" altLang="en-US" sz="2000" dirty="0">
                <a:solidFill>
                  <a:srgbClr val="FF9900"/>
                </a:solidFill>
                <a:latin typeface="Calibri" pitchFamily="34" charset="0"/>
                <a:cs typeface="Arial" panose="020B0604020202020204" pitchFamily="34" charset="0"/>
              </a:rPr>
              <a:t>Heat</a:t>
            </a:r>
          </a:p>
        </p:txBody>
      </p:sp>
      <p:sp>
        <p:nvSpPr>
          <p:cNvPr id="19472" name="Text Box 19"/>
          <p:cNvSpPr txBox="1">
            <a:spLocks noChangeArrowheads="1"/>
          </p:cNvSpPr>
          <p:nvPr/>
        </p:nvSpPr>
        <p:spPr bwMode="auto">
          <a:xfrm>
            <a:off x="8809567" y="5291139"/>
            <a:ext cx="24659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spcBef>
                <a:spcPct val="50000"/>
              </a:spcBef>
            </a:pPr>
            <a:r>
              <a:rPr lang="en-GB" altLang="en-US" sz="2000" dirty="0" err="1">
                <a:solidFill>
                  <a:srgbClr val="FF9900"/>
                </a:solidFill>
                <a:latin typeface="Calibri" pitchFamily="34" charset="0"/>
                <a:cs typeface="Arial" panose="020B0604020202020204" pitchFamily="34" charset="0"/>
              </a:rPr>
              <a:t>Eléctricity</a:t>
            </a:r>
            <a:endParaRPr lang="en-GB" altLang="en-US" sz="2000" dirty="0">
              <a:solidFill>
                <a:srgbClr val="FF9900"/>
              </a:solidFill>
              <a:latin typeface="Calibri" pitchFamily="34" charset="0"/>
              <a:cs typeface="Arial" panose="020B0604020202020204" pitchFamily="34" charset="0"/>
            </a:endParaRPr>
          </a:p>
        </p:txBody>
      </p:sp>
      <p:sp>
        <p:nvSpPr>
          <p:cNvPr id="19473" name="Rectangle 20"/>
          <p:cNvSpPr>
            <a:spLocks noChangeArrowheads="1"/>
          </p:cNvSpPr>
          <p:nvPr/>
        </p:nvSpPr>
        <p:spPr bwMode="auto">
          <a:xfrm>
            <a:off x="4599518" y="4121150"/>
            <a:ext cx="169333" cy="141288"/>
          </a:xfrm>
          <a:prstGeom prst="rect">
            <a:avLst/>
          </a:prstGeom>
          <a:solidFill>
            <a:srgbClr val="CCFFCC"/>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CCFFCC"/>
            </a:extrusionClr>
          </a:sp3d>
        </p:spPr>
        <p:txBody>
          <a:bodyPr>
            <a:flatTx/>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endParaRPr lang="en-GB" altLang="en-US" dirty="0">
              <a:solidFill>
                <a:schemeClr val="tx1"/>
              </a:solidFill>
              <a:latin typeface="Calibri" pitchFamily="34" charset="0"/>
              <a:cs typeface="Arial" panose="020B0604020202020204" pitchFamily="34" charset="0"/>
            </a:endParaRPr>
          </a:p>
        </p:txBody>
      </p:sp>
      <p:sp>
        <p:nvSpPr>
          <p:cNvPr id="19474" name="AutoShape 21"/>
          <p:cNvSpPr>
            <a:spLocks/>
          </p:cNvSpPr>
          <p:nvPr/>
        </p:nvSpPr>
        <p:spPr bwMode="auto">
          <a:xfrm flipH="1">
            <a:off x="6862233" y="5210175"/>
            <a:ext cx="112184" cy="827088"/>
          </a:xfrm>
          <a:prstGeom prst="rightBrace">
            <a:avLst>
              <a:gd name="adj1" fmla="val 243387"/>
              <a:gd name="adj2" fmla="val 50000"/>
            </a:avLst>
          </a:prstGeom>
          <a:solidFill>
            <a:srgbClr val="339933"/>
          </a:solidFill>
          <a:ln w="22225">
            <a:solidFill>
              <a:schemeClr val="tx1"/>
            </a:solidFill>
            <a:round/>
            <a:headEnd/>
            <a:tailEnd/>
          </a:ln>
        </p:spPr>
        <p:txBody>
          <a:bodyPr wrap="none" anchor="ct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endParaRPr lang="en-GB" altLang="en-US" dirty="0">
              <a:solidFill>
                <a:schemeClr val="tx1"/>
              </a:solidFill>
              <a:latin typeface="Calibri" pitchFamily="34" charset="0"/>
              <a:cs typeface="Arial" panose="020B0604020202020204" pitchFamily="34" charset="0"/>
            </a:endParaRPr>
          </a:p>
        </p:txBody>
      </p:sp>
      <p:sp>
        <p:nvSpPr>
          <p:cNvPr id="19475" name="Text Box 22"/>
          <p:cNvSpPr txBox="1">
            <a:spLocks noChangeArrowheads="1"/>
          </p:cNvSpPr>
          <p:nvPr/>
        </p:nvSpPr>
        <p:spPr bwMode="auto">
          <a:xfrm>
            <a:off x="5073651" y="3981450"/>
            <a:ext cx="14393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spcBef>
                <a:spcPct val="50000"/>
              </a:spcBef>
            </a:pPr>
            <a:r>
              <a:rPr lang="en-GB" altLang="en-US" sz="1600" dirty="0">
                <a:solidFill>
                  <a:schemeClr val="tx1"/>
                </a:solidFill>
                <a:latin typeface="Calibri" pitchFamily="34" charset="0"/>
                <a:cs typeface="Arial" panose="020B0604020202020204" pitchFamily="34" charset="0"/>
              </a:rPr>
              <a:t>25 bar</a:t>
            </a:r>
          </a:p>
        </p:txBody>
      </p:sp>
      <p:grpSp>
        <p:nvGrpSpPr>
          <p:cNvPr id="19476" name="Group 23"/>
          <p:cNvGrpSpPr>
            <a:grpSpLocks/>
          </p:cNvGrpSpPr>
          <p:nvPr/>
        </p:nvGrpSpPr>
        <p:grpSpPr bwMode="auto">
          <a:xfrm>
            <a:off x="4472517" y="4756154"/>
            <a:ext cx="2478616" cy="798513"/>
            <a:chOff x="1973" y="3702"/>
            <a:chExt cx="1171" cy="503"/>
          </a:xfrm>
        </p:grpSpPr>
        <p:sp>
          <p:nvSpPr>
            <p:cNvPr id="19506" name="Text Box 24"/>
            <p:cNvSpPr txBox="1">
              <a:spLocks noChangeArrowheads="1"/>
            </p:cNvSpPr>
            <p:nvPr/>
          </p:nvSpPr>
          <p:spPr bwMode="auto">
            <a:xfrm>
              <a:off x="2328" y="3953"/>
              <a:ext cx="81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spcBef>
                  <a:spcPct val="50000"/>
                </a:spcBef>
              </a:pPr>
              <a:r>
                <a:rPr lang="en-GB" altLang="en-US" sz="2000" dirty="0">
                  <a:solidFill>
                    <a:schemeClr val="tx1"/>
                  </a:solidFill>
                  <a:latin typeface="Calibri" pitchFamily="34" charset="0"/>
                  <a:cs typeface="Arial" panose="020B0604020202020204" pitchFamily="34" charset="0"/>
                </a:rPr>
                <a:t>η = 50 %</a:t>
              </a:r>
            </a:p>
          </p:txBody>
        </p:sp>
        <p:sp>
          <p:nvSpPr>
            <p:cNvPr id="19507" name="Rectangle 25"/>
            <p:cNvSpPr>
              <a:spLocks noChangeArrowheads="1"/>
            </p:cNvSpPr>
            <p:nvPr/>
          </p:nvSpPr>
          <p:spPr bwMode="auto">
            <a:xfrm>
              <a:off x="1973" y="3702"/>
              <a:ext cx="726"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endParaRPr lang="en-GB" altLang="en-US" dirty="0">
                <a:solidFill>
                  <a:schemeClr val="tx1"/>
                </a:solidFill>
                <a:latin typeface="Calibri" pitchFamily="34" charset="0"/>
                <a:cs typeface="Arial" panose="020B0604020202020204" pitchFamily="34" charset="0"/>
              </a:endParaRPr>
            </a:p>
          </p:txBody>
        </p:sp>
      </p:grpSp>
      <p:grpSp>
        <p:nvGrpSpPr>
          <p:cNvPr id="19477" name="Group 26"/>
          <p:cNvGrpSpPr>
            <a:grpSpLocks/>
          </p:cNvGrpSpPr>
          <p:nvPr/>
        </p:nvGrpSpPr>
        <p:grpSpPr bwMode="auto">
          <a:xfrm>
            <a:off x="4800600" y="3644900"/>
            <a:ext cx="2497667" cy="597676"/>
            <a:chOff x="1873" y="2023"/>
            <a:chExt cx="1180" cy="316"/>
          </a:xfrm>
        </p:grpSpPr>
        <p:sp>
          <p:nvSpPr>
            <p:cNvPr id="19504" name="Text Box 27"/>
            <p:cNvSpPr txBox="1">
              <a:spLocks noChangeArrowheads="1"/>
            </p:cNvSpPr>
            <p:nvPr/>
          </p:nvSpPr>
          <p:spPr bwMode="auto">
            <a:xfrm>
              <a:off x="1873" y="2023"/>
              <a:ext cx="1180"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spcBef>
                  <a:spcPct val="50000"/>
                </a:spcBef>
              </a:pPr>
              <a:r>
                <a:rPr lang="en-GB" altLang="en-US" sz="1600" dirty="0">
                  <a:solidFill>
                    <a:schemeClr val="tx1"/>
                  </a:solidFill>
                  <a:latin typeface="Calibri" pitchFamily="34" charset="0"/>
                  <a:cs typeface="Arial" panose="020B0604020202020204" pitchFamily="34" charset="0"/>
                </a:rPr>
                <a:t> 89,3 g of H</a:t>
              </a:r>
              <a:r>
                <a:rPr lang="en-GB" altLang="en-US" sz="1600" baseline="-25000" dirty="0">
                  <a:solidFill>
                    <a:schemeClr val="tx1"/>
                  </a:solidFill>
                  <a:latin typeface="Calibri" pitchFamily="34" charset="0"/>
                  <a:cs typeface="Arial" panose="020B0604020202020204" pitchFamily="34" charset="0"/>
                </a:rPr>
                <a:t>2</a:t>
              </a:r>
            </a:p>
          </p:txBody>
        </p:sp>
        <p:sp>
          <p:nvSpPr>
            <p:cNvPr id="19505" name="Text Box 28"/>
            <p:cNvSpPr txBox="1">
              <a:spLocks noChangeArrowheads="1"/>
            </p:cNvSpPr>
            <p:nvPr/>
          </p:nvSpPr>
          <p:spPr bwMode="auto">
            <a:xfrm>
              <a:off x="2427" y="2160"/>
              <a:ext cx="181"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spcBef>
                  <a:spcPct val="50000"/>
                </a:spcBef>
              </a:pPr>
              <a:endParaRPr lang="en-GB" altLang="en-US" sz="1600" dirty="0">
                <a:solidFill>
                  <a:schemeClr val="tx1"/>
                </a:solidFill>
                <a:latin typeface="Calibri" pitchFamily="34" charset="0"/>
                <a:cs typeface="Arial" panose="020B0604020202020204" pitchFamily="34" charset="0"/>
              </a:endParaRPr>
            </a:p>
          </p:txBody>
        </p:sp>
      </p:grpSp>
      <p:grpSp>
        <p:nvGrpSpPr>
          <p:cNvPr id="19478" name="Group 29"/>
          <p:cNvGrpSpPr>
            <a:grpSpLocks/>
          </p:cNvGrpSpPr>
          <p:nvPr/>
        </p:nvGrpSpPr>
        <p:grpSpPr bwMode="auto">
          <a:xfrm>
            <a:off x="755651" y="4302135"/>
            <a:ext cx="2844800" cy="432001"/>
            <a:chOff x="1714" y="1825"/>
            <a:chExt cx="1180" cy="305"/>
          </a:xfrm>
        </p:grpSpPr>
        <p:sp>
          <p:nvSpPr>
            <p:cNvPr id="19502" name="Text Box 30"/>
            <p:cNvSpPr txBox="1">
              <a:spLocks noChangeArrowheads="1"/>
            </p:cNvSpPr>
            <p:nvPr/>
          </p:nvSpPr>
          <p:spPr bwMode="auto">
            <a:xfrm>
              <a:off x="1714" y="1825"/>
              <a:ext cx="1180"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spcBef>
                  <a:spcPct val="50000"/>
                </a:spcBef>
              </a:pPr>
              <a:r>
                <a:rPr lang="en-GB" altLang="en-US" dirty="0">
                  <a:solidFill>
                    <a:schemeClr val="tx1"/>
                  </a:solidFill>
                  <a:latin typeface="Calibri" pitchFamily="34" charset="0"/>
                  <a:cs typeface="Arial" panose="020B0604020202020204" pitchFamily="34" charset="0"/>
                </a:rPr>
                <a:t> 89.3 g de H</a:t>
              </a:r>
            </a:p>
          </p:txBody>
        </p:sp>
        <p:sp>
          <p:nvSpPr>
            <p:cNvPr id="19503" name="Text Box 31"/>
            <p:cNvSpPr txBox="1">
              <a:spLocks noChangeArrowheads="1"/>
            </p:cNvSpPr>
            <p:nvPr/>
          </p:nvSpPr>
          <p:spPr bwMode="auto">
            <a:xfrm>
              <a:off x="2248" y="1913"/>
              <a:ext cx="181"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spcBef>
                  <a:spcPct val="50000"/>
                </a:spcBef>
              </a:pPr>
              <a:r>
                <a:rPr lang="en-GB" altLang="en-US" sz="1400" dirty="0">
                  <a:solidFill>
                    <a:schemeClr val="tx1"/>
                  </a:solidFill>
                  <a:latin typeface="Calibri" pitchFamily="34" charset="0"/>
                  <a:cs typeface="Arial" panose="020B0604020202020204" pitchFamily="34" charset="0"/>
                </a:rPr>
                <a:t>2</a:t>
              </a:r>
            </a:p>
          </p:txBody>
        </p:sp>
      </p:grpSp>
      <p:sp>
        <p:nvSpPr>
          <p:cNvPr id="19479" name="Line 33"/>
          <p:cNvSpPr>
            <a:spLocks noChangeShapeType="1"/>
          </p:cNvSpPr>
          <p:nvPr/>
        </p:nvSpPr>
        <p:spPr bwMode="auto">
          <a:xfrm flipV="1">
            <a:off x="3170767" y="4060825"/>
            <a:ext cx="1388533" cy="0"/>
          </a:xfrm>
          <a:prstGeom prst="line">
            <a:avLst/>
          </a:prstGeom>
          <a:noFill/>
          <a:ln w="38100">
            <a:solidFill>
              <a:srgbClr val="99CC00"/>
            </a:solidFill>
            <a:round/>
            <a:headEnd/>
            <a:tailEnd type="triangle" w="med" len="med"/>
          </a:ln>
          <a:extLst>
            <a:ext uri="{909E8E84-426E-40DD-AFC4-6F175D3DCCD1}">
              <a14:hiddenFill xmlns:a14="http://schemas.microsoft.com/office/drawing/2010/main">
                <a:noFill/>
              </a14:hiddenFill>
            </a:ext>
          </a:extLst>
        </p:spPr>
        <p:txBody>
          <a:bodyPr/>
          <a:lstStyle/>
          <a:p>
            <a:endParaRPr lang="es-ES_tradnl" dirty="0">
              <a:latin typeface="Calibri" pitchFamily="34" charset="0"/>
              <a:cs typeface="Arial" panose="020B0604020202020204" pitchFamily="34" charset="0"/>
            </a:endParaRPr>
          </a:p>
        </p:txBody>
      </p:sp>
      <p:sp>
        <p:nvSpPr>
          <p:cNvPr id="19480" name="Rectangle 34"/>
          <p:cNvSpPr>
            <a:spLocks noChangeArrowheads="1"/>
          </p:cNvSpPr>
          <p:nvPr/>
        </p:nvSpPr>
        <p:spPr bwMode="auto">
          <a:xfrm>
            <a:off x="2969684" y="260351"/>
            <a:ext cx="6610349"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r>
              <a:rPr lang="en-GB" altLang="en-US" sz="4000" b="1" dirty="0">
                <a:solidFill>
                  <a:srgbClr val="002060"/>
                </a:solidFill>
                <a:latin typeface="+mj-lt"/>
                <a:cs typeface="Arial" pitchFamily="34" charset="0"/>
              </a:rPr>
              <a:t>HYDROGEN ENERGY BALANCE</a:t>
            </a:r>
          </a:p>
        </p:txBody>
      </p:sp>
      <p:graphicFrame>
        <p:nvGraphicFramePr>
          <p:cNvPr id="19481" name="Object 3"/>
          <p:cNvGraphicFramePr>
            <a:graphicFrameLocks noChangeAspect="1"/>
          </p:cNvGraphicFramePr>
          <p:nvPr>
            <p:extLst/>
          </p:nvPr>
        </p:nvGraphicFramePr>
        <p:xfrm>
          <a:off x="2012951" y="1176339"/>
          <a:ext cx="1394883" cy="600075"/>
        </p:xfrm>
        <a:graphic>
          <a:graphicData uri="http://schemas.openxmlformats.org/presentationml/2006/ole">
            <mc:AlternateContent xmlns:mc="http://schemas.openxmlformats.org/markup-compatibility/2006">
              <mc:Choice xmlns:v="urn:schemas-microsoft-com:vml" Requires="v">
                <p:oleObj spid="_x0000_s7242" r:id="rId5" imgW="4172532" imgH="3115110" progId="">
                  <p:embed/>
                </p:oleObj>
              </mc:Choice>
              <mc:Fallback>
                <p:oleObj r:id="rId5" imgW="4172532" imgH="311511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2951" y="1176339"/>
                        <a:ext cx="139488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82" name="Line 6"/>
          <p:cNvSpPr>
            <a:spLocks noChangeShapeType="1"/>
          </p:cNvSpPr>
          <p:nvPr/>
        </p:nvSpPr>
        <p:spPr bwMode="auto">
          <a:xfrm>
            <a:off x="2631017" y="2411413"/>
            <a:ext cx="0" cy="77311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_tradnl" dirty="0">
              <a:latin typeface="Calibri" pitchFamily="34" charset="0"/>
              <a:cs typeface="Arial" panose="020B0604020202020204" pitchFamily="34" charset="0"/>
            </a:endParaRPr>
          </a:p>
        </p:txBody>
      </p:sp>
      <p:sp>
        <p:nvSpPr>
          <p:cNvPr id="19483" name="Line 8"/>
          <p:cNvSpPr>
            <a:spLocks noChangeShapeType="1"/>
          </p:cNvSpPr>
          <p:nvPr/>
        </p:nvSpPr>
        <p:spPr bwMode="auto">
          <a:xfrm flipH="1">
            <a:off x="5226051" y="1728788"/>
            <a:ext cx="1926167"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_tradnl" dirty="0">
              <a:latin typeface="Calibri" pitchFamily="34" charset="0"/>
              <a:cs typeface="Arial" panose="020B0604020202020204" pitchFamily="34" charset="0"/>
            </a:endParaRPr>
          </a:p>
        </p:txBody>
      </p:sp>
      <p:sp>
        <p:nvSpPr>
          <p:cNvPr id="19484" name="6 Rectángulo"/>
          <p:cNvSpPr>
            <a:spLocks noChangeArrowheads="1"/>
          </p:cNvSpPr>
          <p:nvPr/>
        </p:nvSpPr>
        <p:spPr bwMode="auto">
          <a:xfrm>
            <a:off x="461434" y="2819401"/>
            <a:ext cx="8322733" cy="2049463"/>
          </a:xfrm>
          <a:prstGeom prst="rect">
            <a:avLst/>
          </a:prstGeom>
          <a:noFill/>
          <a:ln w="28575" algn="ctr">
            <a:solidFill>
              <a:srgbClr val="0070C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endParaRPr lang="en-GB" altLang="en-US" dirty="0">
              <a:latin typeface="Calibri" pitchFamily="34" charset="0"/>
              <a:cs typeface="Arial" panose="020B0604020202020204" pitchFamily="34" charset="0"/>
            </a:endParaRPr>
          </a:p>
        </p:txBody>
      </p:sp>
      <p:sp>
        <p:nvSpPr>
          <p:cNvPr id="19485" name="Text Box 19"/>
          <p:cNvSpPr txBox="1">
            <a:spLocks noChangeArrowheads="1"/>
          </p:cNvSpPr>
          <p:nvPr/>
        </p:nvSpPr>
        <p:spPr bwMode="auto">
          <a:xfrm>
            <a:off x="1295400" y="836613"/>
            <a:ext cx="25230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spcBef>
                <a:spcPct val="50000"/>
              </a:spcBef>
            </a:pPr>
            <a:r>
              <a:rPr lang="en-GB" altLang="en-US" dirty="0" err="1" smtClean="0">
                <a:solidFill>
                  <a:schemeClr val="tx1"/>
                </a:solidFill>
                <a:latin typeface="Calibri" pitchFamily="34" charset="0"/>
                <a:cs typeface="Arial" pitchFamily="34" charset="0"/>
              </a:rPr>
              <a:t>Electroliser</a:t>
            </a:r>
            <a:endParaRPr lang="en-GB" altLang="en-US" dirty="0">
              <a:solidFill>
                <a:schemeClr val="tx1"/>
              </a:solidFill>
              <a:latin typeface="Calibri" pitchFamily="34" charset="0"/>
              <a:cs typeface="Arial" pitchFamily="34" charset="0"/>
            </a:endParaRPr>
          </a:p>
        </p:txBody>
      </p:sp>
      <p:sp>
        <p:nvSpPr>
          <p:cNvPr id="19486" name="Text Box 19"/>
          <p:cNvSpPr txBox="1">
            <a:spLocks noChangeArrowheads="1"/>
          </p:cNvSpPr>
          <p:nvPr/>
        </p:nvSpPr>
        <p:spPr bwMode="auto">
          <a:xfrm>
            <a:off x="262467" y="1330326"/>
            <a:ext cx="15113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spcBef>
                <a:spcPct val="50000"/>
              </a:spcBef>
            </a:pPr>
            <a:r>
              <a:rPr lang="en-GB" altLang="en-US" sz="1600" dirty="0">
                <a:solidFill>
                  <a:srgbClr val="0070C0"/>
                </a:solidFill>
                <a:latin typeface="Calibri" pitchFamily="34" charset="0"/>
                <a:cs typeface="Arial" panose="020B0604020202020204" pitchFamily="34" charset="0"/>
              </a:rPr>
              <a:t>WATER</a:t>
            </a:r>
          </a:p>
        </p:txBody>
      </p:sp>
      <p:sp>
        <p:nvSpPr>
          <p:cNvPr id="19487" name="Line 8"/>
          <p:cNvSpPr>
            <a:spLocks noChangeShapeType="1"/>
          </p:cNvSpPr>
          <p:nvPr/>
        </p:nvSpPr>
        <p:spPr bwMode="auto">
          <a:xfrm flipV="1">
            <a:off x="262468" y="1773239"/>
            <a:ext cx="1706033" cy="317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_tradnl" dirty="0">
              <a:latin typeface="Calibri" pitchFamily="34" charset="0"/>
              <a:cs typeface="Arial" panose="020B0604020202020204" pitchFamily="34" charset="0"/>
            </a:endParaRPr>
          </a:p>
        </p:txBody>
      </p:sp>
      <p:sp>
        <p:nvSpPr>
          <p:cNvPr id="19488" name="Text Box 19"/>
          <p:cNvSpPr txBox="1">
            <a:spLocks noChangeArrowheads="1"/>
          </p:cNvSpPr>
          <p:nvPr/>
        </p:nvSpPr>
        <p:spPr bwMode="auto">
          <a:xfrm>
            <a:off x="2588685" y="2476500"/>
            <a:ext cx="27791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spcBef>
                <a:spcPct val="50000"/>
              </a:spcBef>
            </a:pPr>
            <a:r>
              <a:rPr lang="en-GB" altLang="en-US" sz="1600" dirty="0">
                <a:solidFill>
                  <a:srgbClr val="0070C0"/>
                </a:solidFill>
                <a:latin typeface="Calibri" pitchFamily="34" charset="0"/>
                <a:cs typeface="Arial" panose="020B0604020202020204" pitchFamily="34" charset="0"/>
              </a:rPr>
              <a:t>HYDROGEN (H</a:t>
            </a:r>
            <a:r>
              <a:rPr lang="en-GB" altLang="en-US" sz="1600" baseline="-25000" dirty="0">
                <a:solidFill>
                  <a:srgbClr val="0070C0"/>
                </a:solidFill>
                <a:latin typeface="Calibri" pitchFamily="34" charset="0"/>
                <a:cs typeface="Arial" panose="020B0604020202020204" pitchFamily="34" charset="0"/>
              </a:rPr>
              <a:t>2</a:t>
            </a:r>
            <a:r>
              <a:rPr lang="en-GB" altLang="en-US" sz="1600" dirty="0">
                <a:solidFill>
                  <a:srgbClr val="0070C0"/>
                </a:solidFill>
                <a:latin typeface="Calibri" pitchFamily="34" charset="0"/>
                <a:cs typeface="Arial" panose="020B0604020202020204" pitchFamily="34" charset="0"/>
              </a:rPr>
              <a:t>)</a:t>
            </a:r>
          </a:p>
        </p:txBody>
      </p:sp>
      <p:sp>
        <p:nvSpPr>
          <p:cNvPr id="19489" name="Text Box 19"/>
          <p:cNvSpPr txBox="1">
            <a:spLocks noChangeArrowheads="1"/>
          </p:cNvSpPr>
          <p:nvPr/>
        </p:nvSpPr>
        <p:spPr bwMode="auto">
          <a:xfrm>
            <a:off x="5187951" y="1330326"/>
            <a:ext cx="22987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spcBef>
                <a:spcPct val="50000"/>
              </a:spcBef>
            </a:pPr>
            <a:r>
              <a:rPr lang="en-GB" altLang="en-US" sz="1600" dirty="0">
                <a:solidFill>
                  <a:srgbClr val="0070C0"/>
                </a:solidFill>
                <a:latin typeface="Calibri" pitchFamily="34" charset="0"/>
                <a:cs typeface="Arial" panose="020B0604020202020204" pitchFamily="34" charset="0"/>
              </a:rPr>
              <a:t>ELECTRICITY</a:t>
            </a:r>
          </a:p>
        </p:txBody>
      </p:sp>
      <p:sp>
        <p:nvSpPr>
          <p:cNvPr id="19490" name="Text Box 19"/>
          <p:cNvSpPr txBox="1">
            <a:spLocks noChangeArrowheads="1"/>
          </p:cNvSpPr>
          <p:nvPr/>
        </p:nvSpPr>
        <p:spPr bwMode="auto">
          <a:xfrm>
            <a:off x="2969685" y="4151313"/>
            <a:ext cx="16869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algn="ctr" eaLnBrk="1" hangingPunct="1">
              <a:spcBef>
                <a:spcPct val="50000"/>
              </a:spcBef>
            </a:pPr>
            <a:r>
              <a:rPr lang="en-GB" altLang="en-US" sz="1400" dirty="0">
                <a:solidFill>
                  <a:schemeClr val="tx1"/>
                </a:solidFill>
                <a:latin typeface="Calibri" pitchFamily="34" charset="0"/>
                <a:cs typeface="Arial" panose="020B0604020202020204" pitchFamily="34" charset="0"/>
              </a:rPr>
              <a:t>Compressor</a:t>
            </a:r>
          </a:p>
        </p:txBody>
      </p:sp>
      <p:sp>
        <p:nvSpPr>
          <p:cNvPr id="19491" name="Text Box 24"/>
          <p:cNvSpPr txBox="1">
            <a:spLocks noChangeArrowheads="1"/>
          </p:cNvSpPr>
          <p:nvPr/>
        </p:nvSpPr>
        <p:spPr bwMode="auto">
          <a:xfrm>
            <a:off x="5336118" y="1865314"/>
            <a:ext cx="20955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spcBef>
                <a:spcPct val="50000"/>
              </a:spcBef>
            </a:pPr>
            <a:r>
              <a:rPr lang="en-GB" altLang="en-US" sz="1400" dirty="0">
                <a:solidFill>
                  <a:schemeClr val="tx1"/>
                </a:solidFill>
                <a:latin typeface="Calibri" pitchFamily="34" charset="0"/>
                <a:cs typeface="Arial" panose="020B0604020202020204" pitchFamily="34" charset="0"/>
              </a:rPr>
              <a:t>4.5 kWh/Nm³H</a:t>
            </a:r>
            <a:r>
              <a:rPr lang="en-GB" altLang="en-US" sz="1400" baseline="-25000" dirty="0">
                <a:solidFill>
                  <a:schemeClr val="tx1"/>
                </a:solidFill>
                <a:latin typeface="Calibri" pitchFamily="34" charset="0"/>
                <a:cs typeface="Arial" panose="020B0604020202020204" pitchFamily="34" charset="0"/>
              </a:rPr>
              <a:t>2</a:t>
            </a:r>
          </a:p>
        </p:txBody>
      </p:sp>
      <p:sp>
        <p:nvSpPr>
          <p:cNvPr id="19492" name="Text Box 24"/>
          <p:cNvSpPr txBox="1">
            <a:spLocks noChangeArrowheads="1"/>
          </p:cNvSpPr>
          <p:nvPr/>
        </p:nvSpPr>
        <p:spPr bwMode="auto">
          <a:xfrm>
            <a:off x="239185" y="1889125"/>
            <a:ext cx="22119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1"/>
                </a:solidFill>
                <a:latin typeface="Arial" pitchFamily="34" charset="0"/>
              </a:defRPr>
            </a:lvl1pPr>
            <a:lvl2pPr marL="742950" indent="-285750" eaLnBrk="0" hangingPunct="0">
              <a:defRPr b="1">
                <a:solidFill>
                  <a:schemeClr val="bg1"/>
                </a:solidFill>
                <a:latin typeface="Arial" pitchFamily="34" charset="0"/>
              </a:defRPr>
            </a:lvl2pPr>
            <a:lvl3pPr marL="1143000" indent="-228600" eaLnBrk="0" hangingPunct="0">
              <a:defRPr b="1">
                <a:solidFill>
                  <a:schemeClr val="bg1"/>
                </a:solidFill>
                <a:latin typeface="Arial" pitchFamily="34" charset="0"/>
              </a:defRPr>
            </a:lvl3pPr>
            <a:lvl4pPr marL="1600200" indent="-228600" eaLnBrk="0" hangingPunct="0">
              <a:defRPr b="1">
                <a:solidFill>
                  <a:schemeClr val="bg1"/>
                </a:solidFill>
                <a:latin typeface="Arial" pitchFamily="34" charset="0"/>
              </a:defRPr>
            </a:lvl4pPr>
            <a:lvl5pPr marL="2057400" indent="-228600" eaLnBrk="0" hangingPunct="0">
              <a:defRPr b="1">
                <a:solidFill>
                  <a:schemeClr val="bg1"/>
                </a:solidFill>
                <a:latin typeface="Arial" pitchFamily="34" charset="0"/>
              </a:defRPr>
            </a:lvl5pPr>
            <a:lvl6pPr marL="2514600" indent="-228600" eaLnBrk="0" fontAlgn="base" hangingPunct="0">
              <a:lnSpc>
                <a:spcPct val="90000"/>
              </a:lnSpc>
              <a:spcBef>
                <a:spcPct val="20000"/>
              </a:spcBef>
              <a:spcAft>
                <a:spcPct val="0"/>
              </a:spcAft>
              <a:defRPr b="1">
                <a:solidFill>
                  <a:schemeClr val="bg1"/>
                </a:solidFill>
                <a:latin typeface="Arial" pitchFamily="34" charset="0"/>
              </a:defRPr>
            </a:lvl6pPr>
            <a:lvl7pPr marL="2971800" indent="-228600" eaLnBrk="0" fontAlgn="base" hangingPunct="0">
              <a:lnSpc>
                <a:spcPct val="90000"/>
              </a:lnSpc>
              <a:spcBef>
                <a:spcPct val="20000"/>
              </a:spcBef>
              <a:spcAft>
                <a:spcPct val="0"/>
              </a:spcAft>
              <a:defRPr b="1">
                <a:solidFill>
                  <a:schemeClr val="bg1"/>
                </a:solidFill>
                <a:latin typeface="Arial" pitchFamily="34" charset="0"/>
              </a:defRPr>
            </a:lvl7pPr>
            <a:lvl8pPr marL="3429000" indent="-228600" eaLnBrk="0" fontAlgn="base" hangingPunct="0">
              <a:lnSpc>
                <a:spcPct val="90000"/>
              </a:lnSpc>
              <a:spcBef>
                <a:spcPct val="20000"/>
              </a:spcBef>
              <a:spcAft>
                <a:spcPct val="0"/>
              </a:spcAft>
              <a:defRPr b="1">
                <a:solidFill>
                  <a:schemeClr val="bg1"/>
                </a:solidFill>
                <a:latin typeface="Arial" pitchFamily="34" charset="0"/>
              </a:defRPr>
            </a:lvl8pPr>
            <a:lvl9pPr marL="3886200" indent="-228600" eaLnBrk="0" fontAlgn="base" hangingPunct="0">
              <a:lnSpc>
                <a:spcPct val="90000"/>
              </a:lnSpc>
              <a:spcBef>
                <a:spcPct val="20000"/>
              </a:spcBef>
              <a:spcAft>
                <a:spcPct val="0"/>
              </a:spcAft>
              <a:defRPr b="1">
                <a:solidFill>
                  <a:schemeClr val="bg1"/>
                </a:solidFill>
                <a:latin typeface="Arial" pitchFamily="34" charset="0"/>
              </a:defRPr>
            </a:lvl9pPr>
          </a:lstStyle>
          <a:p>
            <a:pPr eaLnBrk="1" hangingPunct="1">
              <a:spcBef>
                <a:spcPct val="50000"/>
              </a:spcBef>
            </a:pPr>
            <a:r>
              <a:rPr lang="en-GB" altLang="en-US" sz="1400" dirty="0">
                <a:solidFill>
                  <a:schemeClr val="tx1"/>
                </a:solidFill>
                <a:latin typeface="Calibri" pitchFamily="34" charset="0"/>
                <a:cs typeface="Arial" panose="020B0604020202020204" pitchFamily="34" charset="0"/>
              </a:rPr>
              <a:t>0.8 kg H</a:t>
            </a:r>
            <a:r>
              <a:rPr lang="en-GB" altLang="en-US" sz="1400" baseline="-25000" dirty="0">
                <a:solidFill>
                  <a:schemeClr val="tx1"/>
                </a:solidFill>
                <a:latin typeface="Calibri" pitchFamily="34" charset="0"/>
                <a:cs typeface="Arial" panose="020B0604020202020204" pitchFamily="34" charset="0"/>
              </a:rPr>
              <a:t>2</a:t>
            </a:r>
            <a:r>
              <a:rPr lang="en-GB" altLang="en-US" sz="1400" dirty="0">
                <a:solidFill>
                  <a:schemeClr val="tx1"/>
                </a:solidFill>
                <a:latin typeface="Calibri" pitchFamily="34" charset="0"/>
                <a:cs typeface="Arial" panose="020B0604020202020204" pitchFamily="34" charset="0"/>
              </a:rPr>
              <a:t>O/Nm³H</a:t>
            </a:r>
            <a:r>
              <a:rPr lang="en-GB" altLang="en-US" sz="1400" baseline="-25000" dirty="0">
                <a:solidFill>
                  <a:schemeClr val="tx1"/>
                </a:solidFill>
                <a:latin typeface="Calibri" pitchFamily="34" charset="0"/>
                <a:cs typeface="Arial" panose="020B0604020202020204" pitchFamily="34" charset="0"/>
              </a:rPr>
              <a:t>2</a:t>
            </a:r>
          </a:p>
        </p:txBody>
      </p:sp>
      <p:pic>
        <p:nvPicPr>
          <p:cNvPr id="19493"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0352" y="3387725"/>
            <a:ext cx="1822449" cy="914400"/>
          </a:xfrm>
          <a:prstGeom prst="rect">
            <a:avLst/>
          </a:prstGeom>
          <a:noFill/>
          <a:ln w="9525" algn="ctr">
            <a:solidFill>
              <a:srgbClr val="009EE0"/>
            </a:solidFill>
            <a:miter lim="800000"/>
            <a:headEnd/>
            <a:tailEnd/>
          </a:ln>
          <a:extLst>
            <a:ext uri="{909E8E84-426E-40DD-AFC4-6F175D3DCCD1}">
              <a14:hiddenFill xmlns:a14="http://schemas.microsoft.com/office/drawing/2010/main">
                <a:solidFill>
                  <a:srgbClr val="FFFFFF"/>
                </a:solidFill>
              </a14:hiddenFill>
            </a:ext>
          </a:extLst>
        </p:spPr>
      </p:pic>
      <p:pic>
        <p:nvPicPr>
          <p:cNvPr id="19494" name="Picture 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8218" y="5457826"/>
            <a:ext cx="2146300" cy="1158875"/>
          </a:xfrm>
          <a:prstGeom prst="rect">
            <a:avLst/>
          </a:prstGeom>
          <a:noFill/>
          <a:ln w="9525" algn="ctr">
            <a:solidFill>
              <a:srgbClr val="009EE0"/>
            </a:solidFill>
            <a:miter lim="800000"/>
            <a:headEnd/>
            <a:tailEnd/>
          </a:ln>
          <a:extLst>
            <a:ext uri="{909E8E84-426E-40DD-AFC4-6F175D3DCCD1}">
              <a14:hiddenFill xmlns:a14="http://schemas.microsoft.com/office/drawing/2010/main">
                <a:solidFill>
                  <a:srgbClr val="FFFFFF"/>
                </a:solidFill>
              </a14:hiddenFill>
            </a:ext>
          </a:extLst>
        </p:spPr>
      </p:pic>
      <p:pic>
        <p:nvPicPr>
          <p:cNvPr id="19495" name="Picture 2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76785" y="4441825"/>
            <a:ext cx="1468967" cy="825500"/>
          </a:xfrm>
          <a:prstGeom prst="rect">
            <a:avLst/>
          </a:prstGeom>
          <a:noFill/>
          <a:ln w="9525" algn="ctr">
            <a:solidFill>
              <a:srgbClr val="009EE0"/>
            </a:solidFill>
            <a:miter lim="800000"/>
            <a:headEnd/>
            <a:tailEnd/>
          </a:ln>
          <a:extLst>
            <a:ext uri="{909E8E84-426E-40DD-AFC4-6F175D3DCCD1}">
              <a14:hiddenFill xmlns:a14="http://schemas.microsoft.com/office/drawing/2010/main">
                <a:solidFill>
                  <a:srgbClr val="FFFFFF"/>
                </a:solidFill>
              </a14:hiddenFill>
            </a:ext>
          </a:extLst>
        </p:spPr>
      </p:pic>
      <p:pic>
        <p:nvPicPr>
          <p:cNvPr id="19496" name="Picture 17" descr="RES2H2 20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62585" y="2855914"/>
            <a:ext cx="2374900" cy="1336675"/>
          </a:xfrm>
          <a:prstGeom prst="rect">
            <a:avLst/>
          </a:prstGeom>
          <a:noFill/>
          <a:ln w="9525" algn="ctr">
            <a:solidFill>
              <a:srgbClr val="009EE0"/>
            </a:solidFill>
            <a:miter lim="800000"/>
            <a:headEnd/>
            <a:tailEnd/>
          </a:ln>
          <a:extLst>
            <a:ext uri="{909E8E84-426E-40DD-AFC4-6F175D3DCCD1}">
              <a14:hiddenFill xmlns:a14="http://schemas.microsoft.com/office/drawing/2010/main">
                <a:solidFill>
                  <a:srgbClr val="FFFFFF"/>
                </a:solidFill>
              </a14:hiddenFill>
            </a:ext>
          </a:extLst>
        </p:spPr>
      </p:pic>
      <p:pic>
        <p:nvPicPr>
          <p:cNvPr id="19497" name="Picture 16" descr="11 Testing of FC"/>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26184" y="4437063"/>
            <a:ext cx="1521883" cy="819150"/>
          </a:xfrm>
          <a:prstGeom prst="rect">
            <a:avLst/>
          </a:prstGeom>
          <a:noFill/>
          <a:ln w="9525" algn="ctr">
            <a:solidFill>
              <a:srgbClr val="009EE0"/>
            </a:solidFill>
            <a:miter lim="800000"/>
            <a:headEnd/>
            <a:tailEnd/>
          </a:ln>
          <a:extLst>
            <a:ext uri="{909E8E84-426E-40DD-AFC4-6F175D3DCCD1}">
              <a14:hiddenFill xmlns:a14="http://schemas.microsoft.com/office/drawing/2010/main">
                <a:solidFill>
                  <a:srgbClr val="FFFFFF"/>
                </a:solidFill>
              </a14:hiddenFill>
            </a:ext>
          </a:extLst>
        </p:spPr>
      </p:pic>
      <p:pic>
        <p:nvPicPr>
          <p:cNvPr id="19498" name="Picture 21" descr="s"/>
          <p:cNvPicPr>
            <a:picLocks noChangeAspect="1" noChangeArrowheads="1"/>
          </p:cNvPicPr>
          <p:nvPr/>
        </p:nvPicPr>
        <p:blipFill>
          <a:blip r:embed="rId12">
            <a:extLst>
              <a:ext uri="{28A0092B-C50C-407E-A947-70E740481C1C}">
                <a14:useLocalDpi xmlns:a14="http://schemas.microsoft.com/office/drawing/2010/main" val="0"/>
              </a:ext>
            </a:extLst>
          </a:blip>
          <a:srcRect l="1913" r="19588" b="27483"/>
          <a:stretch>
            <a:fillRect/>
          </a:stretch>
        </p:blipFill>
        <p:spPr bwMode="auto">
          <a:xfrm>
            <a:off x="7325784" y="1231900"/>
            <a:ext cx="2099733" cy="1233488"/>
          </a:xfrm>
          <a:prstGeom prst="rect">
            <a:avLst/>
          </a:prstGeom>
          <a:noFill/>
          <a:ln w="15875">
            <a:solidFill>
              <a:srgbClr val="009EE0"/>
            </a:solidFill>
            <a:miter lim="800000"/>
            <a:headEnd/>
            <a:tailEnd/>
          </a:ln>
          <a:extLst>
            <a:ext uri="{909E8E84-426E-40DD-AFC4-6F175D3DCCD1}">
              <a14:hiddenFill xmlns:a14="http://schemas.microsoft.com/office/drawing/2010/main">
                <a:solidFill>
                  <a:srgbClr val="FFFFFF"/>
                </a:solidFill>
              </a14:hiddenFill>
            </a:ext>
          </a:extLst>
        </p:spPr>
      </p:pic>
      <p:pic>
        <p:nvPicPr>
          <p:cNvPr id="19499" name="Picture 14" descr="Planta RES2H2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19785" y="1225551"/>
            <a:ext cx="1917700" cy="1077913"/>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9500" name="Picture 2" descr="IMG_0069"/>
          <p:cNvPicPr>
            <a:picLocks noChangeAspect="1" noChangeArrowheads="1"/>
          </p:cNvPicPr>
          <p:nvPr/>
        </p:nvPicPr>
        <p:blipFill>
          <a:blip r:embed="rId14">
            <a:extLst>
              <a:ext uri="{28A0092B-C50C-407E-A947-70E740481C1C}">
                <a14:useLocalDpi xmlns:a14="http://schemas.microsoft.com/office/drawing/2010/main" val="0"/>
              </a:ext>
            </a:extLst>
          </a:blip>
          <a:srcRect l="6390" r="14767"/>
          <a:stretch>
            <a:fillRect/>
          </a:stretch>
        </p:blipFill>
        <p:spPr bwMode="auto">
          <a:xfrm>
            <a:off x="3790951" y="904875"/>
            <a:ext cx="1253067" cy="1587500"/>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9501" name="Picture 7" descr="IMG_0007"/>
          <p:cNvPicPr>
            <a:picLocks noChangeAspect="1" noChangeArrowheads="1"/>
          </p:cNvPicPr>
          <p:nvPr/>
        </p:nvPicPr>
        <p:blipFill>
          <a:blip r:embed="rId15">
            <a:extLst>
              <a:ext uri="{28A0092B-C50C-407E-A947-70E740481C1C}">
                <a14:useLocalDpi xmlns:a14="http://schemas.microsoft.com/office/drawing/2010/main" val="0"/>
              </a:ext>
            </a:extLst>
          </a:blip>
          <a:srcRect l="4877" t="43729" r="19775"/>
          <a:stretch>
            <a:fillRect/>
          </a:stretch>
        </p:blipFill>
        <p:spPr bwMode="auto">
          <a:xfrm>
            <a:off x="2870201" y="5894389"/>
            <a:ext cx="1208617" cy="9032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2" name="Line 35"/>
          <p:cNvSpPr>
            <a:spLocks noChangeShapeType="1"/>
          </p:cNvSpPr>
          <p:nvPr/>
        </p:nvSpPr>
        <p:spPr bwMode="auto">
          <a:xfrm>
            <a:off x="0" y="814388"/>
            <a:ext cx="12124267" cy="0"/>
          </a:xfrm>
          <a:prstGeom prst="line">
            <a:avLst/>
          </a:prstGeom>
          <a:noFill/>
          <a:ln w="28575">
            <a:solidFill>
              <a:srgbClr val="009EE0"/>
            </a:solidFill>
            <a:round/>
            <a:headEnd/>
            <a:tailEnd/>
          </a:ln>
          <a:extLst>
            <a:ext uri="{909E8E84-426E-40DD-AFC4-6F175D3DCCD1}">
              <a14:hiddenFill xmlns:a14="http://schemas.microsoft.com/office/drawing/2010/main">
                <a:noFill/>
              </a14:hiddenFill>
            </a:ext>
          </a:extLst>
        </p:spPr>
        <p:txBody>
          <a:bodyPr/>
          <a:lstStyle/>
          <a:p>
            <a:endParaRPr lang="es-ES_tradnl">
              <a:ln w="57150">
                <a:solidFill>
                  <a:schemeClr val="tx1"/>
                </a:solidFill>
              </a:ln>
            </a:endParaRPr>
          </a:p>
        </p:txBody>
      </p:sp>
      <p:pic>
        <p:nvPicPr>
          <p:cNvPr id="54" name="Picture 7" descr="ITC_GOBIERNOENGRIS"/>
          <p:cNvPicPr>
            <a:picLocks noChangeAspect="1" noChangeArrowheads="1"/>
          </p:cNvPicPr>
          <p:nvPr/>
        </p:nvPicPr>
        <p:blipFill>
          <a:blip r:embed="rId16" cstate="print"/>
          <a:srcRect/>
          <a:stretch>
            <a:fillRect/>
          </a:stretch>
        </p:blipFill>
        <p:spPr bwMode="auto">
          <a:xfrm>
            <a:off x="9675385" y="6176696"/>
            <a:ext cx="2359053" cy="567592"/>
          </a:xfrm>
          <a:prstGeom prst="rect">
            <a:avLst/>
          </a:prstGeom>
          <a:noFill/>
          <a:ln w="9525">
            <a:noFill/>
            <a:miter lim="800000"/>
            <a:headEnd/>
            <a:tailEnd/>
          </a:ln>
        </p:spPr>
      </p:pic>
    </p:spTree>
    <p:extLst>
      <p:ext uri="{BB962C8B-B14F-4D97-AF65-F5344CB8AC3E}">
        <p14:creationId xmlns:p14="http://schemas.microsoft.com/office/powerpoint/2010/main" val="6021671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4193</TotalTime>
  <Words>5024</Words>
  <Application>Microsoft Office PowerPoint</Application>
  <PresentationFormat>Custom</PresentationFormat>
  <Paragraphs>757</Paragraphs>
  <Slides>84</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86" baseType="lpstr">
      <vt:lpstr>Office Theme</vt:lpstr>
      <vt:lpstr>CorelPhotoPaint.Image.11</vt:lpstr>
      <vt:lpstr>PowerPoint Presentation</vt:lpstr>
      <vt:lpstr>PowerPoint Presentation</vt:lpstr>
      <vt:lpstr>PowerPoint Presentation</vt:lpstr>
      <vt:lpstr>PowerPoint Presentation</vt:lpstr>
      <vt:lpstr>PowerPoint Presentation</vt:lpstr>
      <vt:lpstr>PowerPoint Presentation</vt:lpstr>
      <vt:lpstr>Generation of Hydrogen</vt:lpstr>
      <vt:lpstr>Hydrogen and Generation of RES</vt:lpstr>
      <vt:lpstr>PowerPoint Presentation</vt:lpstr>
      <vt:lpstr>RES and Hydrogen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Fuel Cells </vt:lpstr>
      <vt:lpstr>Fuel cells with hydrogen</vt:lpstr>
      <vt:lpstr>Fuel Cells types</vt:lpstr>
      <vt:lpstr>Fuel Cells</vt:lpstr>
      <vt:lpstr>Summary of FC characteristics</vt:lpstr>
      <vt:lpstr>Fuel Cells and Co-generation</vt:lpstr>
      <vt:lpstr>Fuel Cells Applications</vt:lpstr>
      <vt:lpstr>PowerPoint Presentation</vt:lpstr>
      <vt:lpstr>Fuel Cells-Start Up issues</vt:lpstr>
      <vt:lpstr>Fuel Cells-Start Up issues</vt:lpstr>
      <vt:lpstr>PowerPoint Presentation</vt:lpstr>
      <vt:lpstr>Cost-benefit ratio (CBR) analysis</vt:lpstr>
      <vt:lpstr>Externe Approach for CBR </vt:lpstr>
      <vt:lpstr> Typical Costs for wind &amp; H2 storage power system</vt:lpstr>
      <vt:lpstr>Typical Benefits for wind &amp; H2 storage power system</vt:lpstr>
      <vt:lpstr>Case Studies from the STORIES (Addressing barriers to STORage technologies for increasing the penetration of Intermittent Energy Sources ) project</vt:lpstr>
      <vt:lpstr>HOMER used as the simulation tool</vt:lpstr>
      <vt:lpstr>Corvo overview</vt:lpstr>
      <vt:lpstr>Architecture of the existing power system</vt:lpstr>
      <vt:lpstr>Basic inputs for Corvo Analysis with Hydrogen</vt:lpstr>
      <vt:lpstr>Architecture of the proposed power system</vt:lpstr>
      <vt:lpstr>Simulation results (1) Proposed power system</vt:lpstr>
      <vt:lpstr>Comparison-Corvo (1) </vt:lpstr>
      <vt:lpstr>Comparison-Pollutants-Corvo</vt:lpstr>
      <vt:lpstr>Financial analysis results</vt:lpstr>
      <vt:lpstr>Cost-benefit analysis results</vt:lpstr>
      <vt:lpstr>Conclusions (1) </vt:lpstr>
      <vt:lpstr>Conclusions-Corvo (2)</vt:lpstr>
      <vt:lpstr>Milos -Overview</vt:lpstr>
      <vt:lpstr>Milos &amp; Hydrogen-Basic Inputs</vt:lpstr>
      <vt:lpstr>INTRODUCING 10% H2  (peak) in Milos</vt:lpstr>
      <vt:lpstr>SUMMARY – COMPARISON-Hydrogen</vt:lpstr>
      <vt:lpstr>Milos &amp; Hydrogen- 10%-Emissions avoided</vt:lpstr>
      <vt:lpstr>CONCLUSIONS-Milos-Hydrogen</vt:lpstr>
      <vt:lpstr>Comparative Summary-Hydrogen</vt:lpstr>
      <vt:lpstr>Results from Case Studies-Hydrogen</vt:lpstr>
      <vt:lpstr>PowerPoint Presentation</vt:lpstr>
      <vt:lpstr>PowerPoint Presentation</vt:lpstr>
      <vt:lpstr>PowerPoint Presentation</vt:lpstr>
      <vt:lpstr>HYDROGEN REFILL STATIONS (LH2, CGH2)</vt:lpstr>
      <vt:lpstr>Hydrogen Bicycles</vt:lpstr>
      <vt:lpstr>Hydrogen MotorCycle</vt:lpstr>
      <vt:lpstr>Hydrogen MotorCycle</vt:lpstr>
      <vt:lpstr>Hydrogen Clarks</vt:lpstr>
      <vt:lpstr>Hydrogen Cars</vt:lpstr>
      <vt:lpstr>PowerPoint Presentation</vt:lpstr>
      <vt:lpstr>Hydrogen Buses</vt:lpstr>
      <vt:lpstr>PowerPoint Presentation</vt:lpstr>
      <vt:lpstr>Hydrogen Train</vt:lpstr>
      <vt:lpstr>Hydrogen Boats</vt:lpstr>
      <vt:lpstr>Hydrogen Boats</vt:lpstr>
      <vt:lpstr>Hydrogen Submarines</vt:lpstr>
      <vt:lpstr>Hydrogen Aircrafts</vt:lpstr>
      <vt:lpstr>PowerPoint Presentation</vt:lpstr>
      <vt:lpstr>PowerPoint Presentation</vt:lpstr>
      <vt:lpstr>PowerPoint Presentation</vt:lpstr>
      <vt:lpstr>Advantages of hydrogen over conventional fuels</vt:lpstr>
      <vt:lpstr>Advantages of hydrogen over conventional fuels</vt:lpstr>
      <vt:lpstr> Disadvantages of hydrogen  compared to conventional fuels  </vt:lpstr>
      <vt:lpstr> Disadvantages of hydrogen  compared to conventional fuels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MESfIA- Erasmus+</dc:title>
  <dc:creator>user</dc:creator>
  <cp:lastModifiedBy>tsikalos</cp:lastModifiedBy>
  <cp:revision>543</cp:revision>
  <cp:lastPrinted>2020-06-22T18:38:15Z</cp:lastPrinted>
  <dcterms:created xsi:type="dcterms:W3CDTF">2018-09-20T12:19:13Z</dcterms:created>
  <dcterms:modified xsi:type="dcterms:W3CDTF">2020-09-08T19:22:02Z</dcterms:modified>
</cp:coreProperties>
</file>