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46"/>
  </p:notesMasterIdLst>
  <p:sldIdLst>
    <p:sldId id="354" r:id="rId2"/>
    <p:sldId id="413" r:id="rId3"/>
    <p:sldId id="355" r:id="rId4"/>
    <p:sldId id="356" r:id="rId5"/>
    <p:sldId id="414" r:id="rId6"/>
    <p:sldId id="359" r:id="rId7"/>
    <p:sldId id="360" r:id="rId8"/>
    <p:sldId id="362" r:id="rId9"/>
    <p:sldId id="358" r:id="rId10"/>
    <p:sldId id="366" r:id="rId11"/>
    <p:sldId id="364" r:id="rId12"/>
    <p:sldId id="367" r:id="rId13"/>
    <p:sldId id="365" r:id="rId14"/>
    <p:sldId id="417" r:id="rId15"/>
    <p:sldId id="369" r:id="rId16"/>
    <p:sldId id="340" r:id="rId17"/>
    <p:sldId id="370" r:id="rId18"/>
    <p:sldId id="371" r:id="rId19"/>
    <p:sldId id="373" r:id="rId20"/>
    <p:sldId id="375" r:id="rId21"/>
    <p:sldId id="374" r:id="rId22"/>
    <p:sldId id="418" r:id="rId23"/>
    <p:sldId id="376" r:id="rId24"/>
    <p:sldId id="411" r:id="rId25"/>
    <p:sldId id="388" r:id="rId26"/>
    <p:sldId id="390" r:id="rId27"/>
    <p:sldId id="391" r:id="rId28"/>
    <p:sldId id="393" r:id="rId29"/>
    <p:sldId id="394" r:id="rId30"/>
    <p:sldId id="346" r:id="rId31"/>
    <p:sldId id="412" r:id="rId32"/>
    <p:sldId id="397" r:id="rId33"/>
    <p:sldId id="402" r:id="rId34"/>
    <p:sldId id="419" r:id="rId35"/>
    <p:sldId id="401" r:id="rId36"/>
    <p:sldId id="404" r:id="rId37"/>
    <p:sldId id="406" r:id="rId38"/>
    <p:sldId id="403" r:id="rId39"/>
    <p:sldId id="420" r:id="rId40"/>
    <p:sldId id="407" r:id="rId41"/>
    <p:sldId id="408" r:id="rId42"/>
    <p:sldId id="416" r:id="rId43"/>
    <p:sldId id="421" r:id="rId44"/>
    <p:sldId id="379" r:id="rId4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0" autoAdjust="0"/>
    <p:restoredTop sz="88207" autoAdjust="0"/>
  </p:normalViewPr>
  <p:slideViewPr>
    <p:cSldViewPr snapToGrid="0">
      <p:cViewPr varScale="1">
        <p:scale>
          <a:sx n="80" d="100"/>
          <a:sy n="80" d="100"/>
        </p:scale>
        <p:origin x="130" y="58"/>
      </p:cViewPr>
      <p:guideLst>
        <p:guide orient="horz" pos="2160"/>
        <p:guide pos="3840"/>
      </p:guideLst>
    </p:cSldViewPr>
  </p:slideViewPr>
  <p:notesTextViewPr>
    <p:cViewPr>
      <p:scale>
        <a:sx n="1" d="1"/>
        <a:sy n="1" d="1"/>
      </p:scale>
      <p:origin x="0" y="0"/>
    </p:cViewPr>
  </p:notesTextViewPr>
  <p:sorterViewPr>
    <p:cViewPr>
      <p:scale>
        <a:sx n="154" d="100"/>
        <a:sy n="154" d="100"/>
      </p:scale>
      <p:origin x="0" y="21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8F73087-3902-461B-9C34-CFD6C651DE8F}" type="datetimeFigureOut">
              <a:rPr lang="el-GR"/>
              <a:pPr>
                <a:defRPr/>
              </a:pPr>
              <a:t>19/2/2023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ED9772B-0219-4E40-B550-1E2EE32BDCD5}" type="slidenum">
              <a:rPr lang="el-GR"/>
              <a:pPr>
                <a:defRPr/>
              </a:pPr>
              <a:t>‹#›</a:t>
            </a:fld>
            <a:endParaRPr lang="el-GR"/>
          </a:p>
        </p:txBody>
      </p:sp>
    </p:spTree>
    <p:extLst>
      <p:ext uri="{BB962C8B-B14F-4D97-AF65-F5344CB8AC3E}">
        <p14:creationId xmlns:p14="http://schemas.microsoft.com/office/powerpoint/2010/main" val="2023541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a:t>
            </a:r>
            <a:endParaRPr lang="en-US" dirty="0"/>
          </a:p>
        </p:txBody>
      </p:sp>
      <p:sp>
        <p:nvSpPr>
          <p:cNvPr id="4" name="Slide Number Placeholder 3"/>
          <p:cNvSpPr>
            <a:spLocks noGrp="1"/>
          </p:cNvSpPr>
          <p:nvPr>
            <p:ph type="sldNum" sz="quarter" idx="10"/>
          </p:nvPr>
        </p:nvSpPr>
        <p:spPr/>
        <p:txBody>
          <a:bodyPr/>
          <a:lstStyle/>
          <a:p>
            <a:fld id="{9F5DDF64-4F7C-4161-B0BD-B1A6626787C6}" type="slidenum">
              <a:rPr lang="el-GR" smtClean="0"/>
              <a:pPr/>
              <a:t>2</a:t>
            </a:fld>
            <a:endParaRPr lang="el-GR"/>
          </a:p>
        </p:txBody>
      </p:sp>
    </p:spTree>
    <p:extLst>
      <p:ext uri="{BB962C8B-B14F-4D97-AF65-F5344CB8AC3E}">
        <p14:creationId xmlns:p14="http://schemas.microsoft.com/office/powerpoint/2010/main" val="137151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a:t>
            </a:r>
            <a:endParaRPr lang="en-US" dirty="0"/>
          </a:p>
        </p:txBody>
      </p:sp>
      <p:sp>
        <p:nvSpPr>
          <p:cNvPr id="4" name="Slide Number Placeholder 3"/>
          <p:cNvSpPr>
            <a:spLocks noGrp="1"/>
          </p:cNvSpPr>
          <p:nvPr>
            <p:ph type="sldNum" sz="quarter" idx="10"/>
          </p:nvPr>
        </p:nvSpPr>
        <p:spPr/>
        <p:txBody>
          <a:bodyPr/>
          <a:lstStyle/>
          <a:p>
            <a:pPr>
              <a:defRPr/>
            </a:pPr>
            <a:fld id="{9ED9772B-0219-4E40-B550-1E2EE32BDCD5}" type="slidenum">
              <a:rPr lang="el-GR" smtClean="0"/>
              <a:pPr>
                <a:defRPr/>
              </a:pPr>
              <a:t>34</a:t>
            </a:fld>
            <a:endParaRPr lang="el-GR"/>
          </a:p>
        </p:txBody>
      </p:sp>
    </p:spTree>
    <p:extLst>
      <p:ext uri="{BB962C8B-B14F-4D97-AF65-F5344CB8AC3E}">
        <p14:creationId xmlns:p14="http://schemas.microsoft.com/office/powerpoint/2010/main" val="401168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four steps are divided into two compo- </a:t>
            </a:r>
            <a:r>
              <a:rPr lang="en-US" sz="1200" kern="1200" dirty="0" err="1">
                <a:solidFill>
                  <a:schemeClr val="tx1"/>
                </a:solidFill>
                <a:effectLst/>
                <a:latin typeface="+mn-lt"/>
                <a:ea typeface="+mn-ea"/>
                <a:cs typeface="+mn-cs"/>
              </a:rPr>
              <a:t>nents</a:t>
            </a:r>
            <a:r>
              <a:rPr lang="en-US" sz="1200" kern="1200" dirty="0">
                <a:solidFill>
                  <a:schemeClr val="tx1"/>
                </a:solidFill>
                <a:effectLst/>
                <a:latin typeface="+mn-lt"/>
                <a:ea typeface="+mn-ea"/>
                <a:cs typeface="+mn-cs"/>
              </a:rPr>
              <a:t>: problem identification and problem solving. This distinction is important for application purposes.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D9772B-0219-4E40-B550-1E2EE32BDCD5}" type="slidenum">
              <a:rPr lang="el-GR" smtClean="0"/>
              <a:pPr>
                <a:defRPr/>
              </a:pPr>
              <a:t>12</a:t>
            </a:fld>
            <a:endParaRPr lang="el-GR"/>
          </a:p>
        </p:txBody>
      </p:sp>
    </p:spTree>
    <p:extLst>
      <p:ext uri="{BB962C8B-B14F-4D97-AF65-F5344CB8AC3E}">
        <p14:creationId xmlns:p14="http://schemas.microsoft.com/office/powerpoint/2010/main" val="133248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C3EAA7-6569-4575-9DA6-4A44D17DBF30}" type="slidenum">
              <a:rPr lang="el-GR" smtClean="0"/>
              <a:pPr>
                <a:defRPr/>
              </a:pPr>
              <a:t>16</a:t>
            </a:fld>
            <a:endParaRPr lang="el-GR"/>
          </a:p>
        </p:txBody>
      </p:sp>
    </p:spTree>
    <p:extLst>
      <p:ext uri="{BB962C8B-B14F-4D97-AF65-F5344CB8AC3E}">
        <p14:creationId xmlns:p14="http://schemas.microsoft.com/office/powerpoint/2010/main" val="210098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Για κάθε περιοχή προβλημάτων υπάρχουν συγκεκριμένες πηγές πληροφοριών, καθώς και εργαλεία </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αξιολόγησης και εκτίμησής τους. Επιπλέον, το ιατρικό αρχείο του ασθενούς και τα αποτελέσματα της αξιολόγησής του από το νοσηλευτικό προσωπικό μπορούν να χρησιμοποιηθούν ως πρόσθετες πηγές πληροφοριών. Η σύνδεση των δύο προαναφερθέντων τύπων αξιολόγησης παρουσιάζεται στο Σχήμα 1.1. </a:t>
            </a:r>
            <a:endParaRPr lang="el-GR" dirty="0">
              <a:effectLst/>
            </a:endParaRPr>
          </a:p>
          <a:p>
            <a:endParaRPr lang="el-GR"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 </a:t>
            </a:r>
            <a:endParaRPr lang="el-GR" dirty="0">
              <a:effectLst/>
            </a:endParaRPr>
          </a:p>
        </p:txBody>
      </p:sp>
      <p:sp>
        <p:nvSpPr>
          <p:cNvPr id="4" name="Slide Number Placeholder 3"/>
          <p:cNvSpPr>
            <a:spLocks noGrp="1"/>
          </p:cNvSpPr>
          <p:nvPr>
            <p:ph type="sldNum" sz="quarter" idx="10"/>
          </p:nvPr>
        </p:nvSpPr>
        <p:spPr/>
        <p:txBody>
          <a:bodyPr/>
          <a:lstStyle/>
          <a:p>
            <a:pPr>
              <a:defRPr/>
            </a:pPr>
            <a:fld id="{9ED9772B-0219-4E40-B550-1E2EE32BDCD5}" type="slidenum">
              <a:rPr lang="el-GR" smtClean="0"/>
              <a:pPr>
                <a:defRPr/>
              </a:pPr>
              <a:t>23</a:t>
            </a:fld>
            <a:endParaRPr lang="el-GR"/>
          </a:p>
        </p:txBody>
      </p:sp>
    </p:spTree>
    <p:extLst>
      <p:ext uri="{BB962C8B-B14F-4D97-AF65-F5344CB8AC3E}">
        <p14:creationId xmlns:p14="http://schemas.microsoft.com/office/powerpoint/2010/main" val="198228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CATEGORIES OF NUTRITION ASSESSMENT DATA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D9772B-0219-4E40-B550-1E2EE32BDCD5}" type="slidenum">
              <a:rPr lang="el-GR" smtClean="0"/>
              <a:pPr>
                <a:defRPr/>
              </a:pPr>
              <a:t>24</a:t>
            </a:fld>
            <a:endParaRPr lang="el-GR"/>
          </a:p>
        </p:txBody>
      </p:sp>
    </p:spTree>
    <p:extLst>
      <p:ext uri="{BB962C8B-B14F-4D97-AF65-F5344CB8AC3E}">
        <p14:creationId xmlns:p14="http://schemas.microsoft.com/office/powerpoint/2010/main" val="145430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mn-lt"/>
                <a:ea typeface="+mn-ea"/>
                <a:cs typeface="+mn-cs"/>
              </a:rPr>
              <a:t>Η ορολογία διακρίνεται σε 3 τομείς: </a:t>
            </a:r>
            <a:endParaRPr lang="el-GR" dirty="0"/>
          </a:p>
          <a:p>
            <a:endParaRPr lang="en-US" dirty="0"/>
          </a:p>
        </p:txBody>
      </p:sp>
      <p:sp>
        <p:nvSpPr>
          <p:cNvPr id="4" name="Slide Number Placeholder 3"/>
          <p:cNvSpPr>
            <a:spLocks noGrp="1"/>
          </p:cNvSpPr>
          <p:nvPr>
            <p:ph type="sldNum" sz="quarter" idx="10"/>
          </p:nvPr>
        </p:nvSpPr>
        <p:spPr/>
        <p:txBody>
          <a:bodyPr/>
          <a:lstStyle/>
          <a:p>
            <a:pPr>
              <a:defRPr/>
            </a:pPr>
            <a:fld id="{9ED9772B-0219-4E40-B550-1E2EE32BDCD5}" type="slidenum">
              <a:rPr lang="el-GR" smtClean="0"/>
              <a:pPr>
                <a:defRPr/>
              </a:pPr>
              <a:t>26</a:t>
            </a:fld>
            <a:endParaRPr lang="el-GR"/>
          </a:p>
        </p:txBody>
      </p:sp>
    </p:spTree>
    <p:extLst>
      <p:ext uri="{BB962C8B-B14F-4D97-AF65-F5344CB8AC3E}">
        <p14:creationId xmlns:p14="http://schemas.microsoft.com/office/powerpoint/2010/main" val="362090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9772B-0219-4E40-B550-1E2EE32BDCD5}" type="slidenum">
              <a:rPr lang="el-GR" smtClean="0"/>
              <a:pPr>
                <a:defRPr/>
              </a:pPr>
              <a:t>30</a:t>
            </a:fld>
            <a:endParaRPr lang="el-GR"/>
          </a:p>
        </p:txBody>
      </p:sp>
    </p:spTree>
    <p:extLst>
      <p:ext uri="{BB962C8B-B14F-4D97-AF65-F5344CB8AC3E}">
        <p14:creationId xmlns:p14="http://schemas.microsoft.com/office/powerpoint/2010/main" val="237561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PES statement should be: </a:t>
            </a:r>
            <a:endParaRPr lang="en-US" dirty="0"/>
          </a:p>
          <a:p>
            <a:r>
              <a:rPr lang="en-US" sz="1200" kern="1200" dirty="0">
                <a:solidFill>
                  <a:schemeClr val="tx1"/>
                </a:solidFill>
                <a:effectLst/>
                <a:latin typeface="+mn-lt"/>
                <a:ea typeface="+mn-ea"/>
                <a:cs typeface="+mn-cs"/>
              </a:rPr>
              <a:t>•  Clear and concise </a:t>
            </a:r>
            <a:endParaRPr lang="en-US" dirty="0">
              <a:effectLst/>
            </a:endParaRPr>
          </a:p>
          <a:p>
            <a:r>
              <a:rPr lang="en-US" sz="1200" kern="1200" dirty="0">
                <a:solidFill>
                  <a:schemeClr val="tx1"/>
                </a:solidFill>
                <a:effectLst/>
                <a:latin typeface="+mn-lt"/>
                <a:ea typeface="+mn-ea"/>
                <a:cs typeface="+mn-cs"/>
              </a:rPr>
              <a:t>•  Specific to the patient </a:t>
            </a:r>
            <a:endParaRPr lang="en-US" dirty="0">
              <a:effectLst/>
            </a:endParaRPr>
          </a:p>
          <a:p>
            <a:r>
              <a:rPr lang="en-US" sz="1200" kern="1200" dirty="0">
                <a:solidFill>
                  <a:schemeClr val="tx1"/>
                </a:solidFill>
                <a:effectLst/>
                <a:latin typeface="+mn-lt"/>
                <a:ea typeface="+mn-ea"/>
                <a:cs typeface="+mn-cs"/>
              </a:rPr>
              <a:t>•  Limited to a single problem </a:t>
            </a:r>
            <a:endParaRPr lang="en-US" dirty="0">
              <a:effectLst/>
            </a:endParaRPr>
          </a:p>
          <a:p>
            <a:r>
              <a:rPr lang="en-US" sz="1200" kern="1200" dirty="0">
                <a:solidFill>
                  <a:schemeClr val="tx1"/>
                </a:solidFill>
                <a:effectLst/>
                <a:latin typeface="+mn-lt"/>
                <a:ea typeface="+mn-ea"/>
                <a:cs typeface="+mn-cs"/>
              </a:rPr>
              <a:t>•  Accurately related to one etiology </a:t>
            </a:r>
            <a:endParaRPr lang="en-US" dirty="0">
              <a:effectLst/>
            </a:endParaRPr>
          </a:p>
          <a:p>
            <a:r>
              <a:rPr lang="en-US" sz="1200" kern="1200" dirty="0">
                <a:solidFill>
                  <a:schemeClr val="tx1"/>
                </a:solidFill>
                <a:effectLst/>
                <a:latin typeface="+mn-lt"/>
                <a:ea typeface="+mn-ea"/>
                <a:cs typeface="+mn-cs"/>
              </a:rPr>
              <a:t>•  Based on signs and symptoms from the </a:t>
            </a:r>
            <a:endParaRPr lang="en-US" dirty="0">
              <a:effectLst/>
            </a:endParaRPr>
          </a:p>
          <a:p>
            <a:r>
              <a:rPr lang="en-US" sz="1200" kern="1200" dirty="0">
                <a:solidFill>
                  <a:schemeClr val="tx1"/>
                </a:solidFill>
                <a:effectLst/>
                <a:latin typeface="+mn-lt"/>
                <a:ea typeface="+mn-ea"/>
                <a:cs typeface="+mn-cs"/>
              </a:rPr>
              <a:t>assessment data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9ED9772B-0219-4E40-B550-1E2EE32BDCD5}" type="slidenum">
              <a:rPr lang="el-GR" smtClean="0"/>
              <a:pPr>
                <a:defRPr/>
              </a:pPr>
              <a:t>31</a:t>
            </a:fld>
            <a:endParaRPr lang="el-GR"/>
          </a:p>
        </p:txBody>
      </p:sp>
    </p:spTree>
    <p:extLst>
      <p:ext uri="{BB962C8B-B14F-4D97-AF65-F5344CB8AC3E}">
        <p14:creationId xmlns:p14="http://schemas.microsoft.com/office/powerpoint/2010/main" val="153737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a:t>
            </a:r>
            <a:endParaRPr lang="en-US" dirty="0"/>
          </a:p>
        </p:txBody>
      </p:sp>
      <p:sp>
        <p:nvSpPr>
          <p:cNvPr id="4" name="Slide Number Placeholder 3"/>
          <p:cNvSpPr>
            <a:spLocks noGrp="1"/>
          </p:cNvSpPr>
          <p:nvPr>
            <p:ph type="sldNum" sz="quarter" idx="10"/>
          </p:nvPr>
        </p:nvSpPr>
        <p:spPr/>
        <p:txBody>
          <a:bodyPr/>
          <a:lstStyle/>
          <a:p>
            <a:pPr>
              <a:defRPr/>
            </a:pPr>
            <a:fld id="{9ED9772B-0219-4E40-B550-1E2EE32BDCD5}" type="slidenum">
              <a:rPr lang="el-GR" smtClean="0"/>
              <a:pPr>
                <a:defRPr/>
              </a:pPr>
              <a:t>33</a:t>
            </a:fld>
            <a:endParaRPr lang="el-GR"/>
          </a:p>
        </p:txBody>
      </p:sp>
    </p:spTree>
    <p:extLst>
      <p:ext uri="{BB962C8B-B14F-4D97-AF65-F5344CB8AC3E}">
        <p14:creationId xmlns:p14="http://schemas.microsoft.com/office/powerpoint/2010/main" val="401168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9" name="18 - Ορθογώνιο"/>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8" name="17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6" name="15 - Ορθογώνιο"/>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2" name="11 - Ορθογώνιο"/>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9" name="8 - Υπότιτλος"/>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17" name="16 - Θέση υποσέλιδου"/>
          <p:cNvSpPr>
            <a:spLocks noGrp="1"/>
          </p:cNvSpPr>
          <p:nvPr>
            <p:ph type="ftr" sz="quarter" idx="11"/>
          </p:nvPr>
        </p:nvSpPr>
        <p:spPr/>
        <p:txBody>
          <a:bodyPr/>
          <a:lstStyle/>
          <a:p>
            <a:endParaRPr lang="el-GR">
              <a:latin typeface="Georgia"/>
            </a:endParaRPr>
          </a:p>
        </p:txBody>
      </p:sp>
      <p:sp>
        <p:nvSpPr>
          <p:cNvPr id="7" name="6 - Ευθεία γραμμή σύνδεσης"/>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0" name="9 - Ορθογώνιο"/>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13" name="12 - Έλλειψη"/>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14" name="13 - Έλλειψη"/>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29" name="28 - Θέση αριθμού διαφάνειας"/>
          <p:cNvSpPr>
            <a:spLocks noGrp="1"/>
          </p:cNvSpPr>
          <p:nvPr>
            <p:ph type="sldNum" sz="quarter" idx="12"/>
          </p:nvPr>
        </p:nvSpPr>
        <p:spPr>
          <a:xfrm>
            <a:off x="5791200" y="2199453"/>
            <a:ext cx="609600" cy="441325"/>
          </a:xfrm>
        </p:spPr>
        <p:txBody>
          <a:bodyPr/>
          <a:lstStyle>
            <a:lvl1pPr>
              <a:defRPr>
                <a:solidFill>
                  <a:schemeClr val="accent3">
                    <a:shade val="75000"/>
                  </a:schemeClr>
                </a:solidFill>
              </a:defRPr>
            </a:lvl1p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
        <p:nvSpPr>
          <p:cNvPr id="8" name="7 - Τίτλος"/>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l-GR"/>
              <a:t>Kλικ για επεξεργασία του τίτλου</a:t>
            </a:r>
            <a:endParaRPr kumimoji="0" lang="en-US"/>
          </a:p>
        </p:txBody>
      </p:sp>
    </p:spTree>
    <p:extLst>
      <p:ext uri="{BB962C8B-B14F-4D97-AF65-F5344CB8AC3E}">
        <p14:creationId xmlns:p14="http://schemas.microsoft.com/office/powerpoint/2010/main" val="28755694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5" name="4 - Θέση υποσέλιδου"/>
          <p:cNvSpPr>
            <a:spLocks noGrp="1"/>
          </p:cNvSpPr>
          <p:nvPr>
            <p:ph type="ftr" sz="quarter" idx="11"/>
          </p:nvPr>
        </p:nvSpPr>
        <p:spPr/>
        <p:txBody>
          <a:bodyPr/>
          <a:lstStyle/>
          <a:p>
            <a:endParaRPr lang="el-GR">
              <a:latin typeface="Georgia"/>
            </a:endParaRPr>
          </a:p>
        </p:txBody>
      </p:sp>
      <p:sp>
        <p:nvSpPr>
          <p:cNvPr id="6" name="5 - Θέση αριθμού διαφάνειας"/>
          <p:cNvSpPr>
            <a:spLocks noGrp="1"/>
          </p:cNvSpPr>
          <p:nvPr>
            <p:ph type="sldNum" sz="quarter" idx="12"/>
          </p:nvPr>
        </p:nvSpPr>
        <p:spPr/>
        <p:txBody>
          <a:body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Tree>
    <p:extLst>
      <p:ext uri="{BB962C8B-B14F-4D97-AF65-F5344CB8AC3E}">
        <p14:creationId xmlns:p14="http://schemas.microsoft.com/office/powerpoint/2010/main" val="39023617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8" name="7 - Ορθογώνιο"/>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9" name="8 - Ορθογώνιο"/>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0" name="9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1" name="10 - Ορθογώνιο"/>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2" name="11 - Ορθογώνιο"/>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13" name="12 - Ευθεία γραμμή σύνδεσης"/>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4" name="13 - Έλλειψη"/>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15" name="14 - Έλλειψη"/>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6" name="5 - Θέση αριθμού διαφάνειας"/>
          <p:cNvSpPr>
            <a:spLocks noGrp="1"/>
          </p:cNvSpPr>
          <p:nvPr>
            <p:ph type="sldNum" sz="quarter" idx="12"/>
          </p:nvPr>
        </p:nvSpPr>
        <p:spPr>
          <a:xfrm>
            <a:off x="9221216" y="3009904"/>
            <a:ext cx="609600" cy="441325"/>
          </a:xfrm>
        </p:spPr>
        <p:txBody>
          <a:body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
        <p:nvSpPr>
          <p:cNvPr id="3" name="2 - Θέση κατακόρυφου κειμένου"/>
          <p:cNvSpPr>
            <a:spLocks noGrp="1"/>
          </p:cNvSpPr>
          <p:nvPr>
            <p:ph type="body" orient="vert" idx="1"/>
          </p:nvPr>
        </p:nvSpPr>
        <p:spPr>
          <a:xfrm>
            <a:off x="406400" y="304800"/>
            <a:ext cx="8737600" cy="5821366"/>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5" name="4 - Θέση υποσέλιδου"/>
          <p:cNvSpPr>
            <a:spLocks noGrp="1"/>
          </p:cNvSpPr>
          <p:nvPr>
            <p:ph type="ftr" sz="quarter" idx="11"/>
          </p:nvPr>
        </p:nvSpPr>
        <p:spPr/>
        <p:txBody>
          <a:bodyPr/>
          <a:lstStyle/>
          <a:p>
            <a:endParaRPr lang="el-GR">
              <a:latin typeface="Georgia"/>
            </a:endParaRPr>
          </a:p>
        </p:txBody>
      </p:sp>
      <p:sp>
        <p:nvSpPr>
          <p:cNvPr id="2" name="1 - Κατακόρυφος τίτλος"/>
          <p:cNvSpPr>
            <a:spLocks noGrp="1"/>
          </p:cNvSpPr>
          <p:nvPr>
            <p:ph type="title" orient="vert"/>
          </p:nvPr>
        </p:nvSpPr>
        <p:spPr>
          <a:xfrm>
            <a:off x="9855200" y="304804"/>
            <a:ext cx="1930400" cy="5851525"/>
          </a:xfrm>
        </p:spPr>
        <p:txBody>
          <a:bodyPr vert="eaVert"/>
          <a:lstStyle/>
          <a:p>
            <a:r>
              <a:rPr kumimoji="0" lang="el-GR"/>
              <a:t>Kλικ για επεξεργασία του τίτλου</a:t>
            </a:r>
            <a:endParaRPr kumimoji="0" lang="en-US"/>
          </a:p>
        </p:txBody>
      </p:sp>
    </p:spTree>
    <p:extLst>
      <p:ext uri="{BB962C8B-B14F-4D97-AF65-F5344CB8AC3E}">
        <p14:creationId xmlns:p14="http://schemas.microsoft.com/office/powerpoint/2010/main" val="39810977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5" name="4 - Θέση υποσέλιδου"/>
          <p:cNvSpPr>
            <a:spLocks noGrp="1"/>
          </p:cNvSpPr>
          <p:nvPr>
            <p:ph type="ftr" sz="quarter" idx="11"/>
          </p:nvPr>
        </p:nvSpPr>
        <p:spPr/>
        <p:txBody>
          <a:bodyPr/>
          <a:lstStyle/>
          <a:p>
            <a:endParaRPr lang="el-GR">
              <a:latin typeface="Georgia"/>
            </a:endParaRPr>
          </a:p>
        </p:txBody>
      </p:sp>
      <p:sp>
        <p:nvSpPr>
          <p:cNvPr id="6" name="5 - Θέση αριθμού διαφάνειας"/>
          <p:cNvSpPr>
            <a:spLocks noGrp="1"/>
          </p:cNvSpPr>
          <p:nvPr>
            <p:ph type="sldNum" sz="quarter" idx="12"/>
          </p:nvPr>
        </p:nvSpPr>
        <p:spPr>
          <a:xfrm>
            <a:off x="5815584" y="1026375"/>
            <a:ext cx="609600" cy="441325"/>
          </a:xfrm>
        </p:spPr>
        <p:txBody>
          <a:body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
        <p:nvSpPr>
          <p:cNvPr id="8" name="7 - Θέση περιεχομένου"/>
          <p:cNvSpPr>
            <a:spLocks noGrp="1"/>
          </p:cNvSpPr>
          <p:nvPr>
            <p:ph sz="quarter" idx="1"/>
          </p:nvPr>
        </p:nvSpPr>
        <p:spPr>
          <a:xfrm>
            <a:off x="402336" y="1527048"/>
            <a:ext cx="1133856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40332130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5" name="14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6" name="15 - Ορθογώνιο"/>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8" name="17 - Ορθογώνιο"/>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9" name="18 - Ορθογώνιο"/>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2" name="11 - Ορθογώνιο"/>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3" name="2 - Θέση κειμένου"/>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3" name="12 - Ορθογώνιο"/>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4" name="13 - Ορθογώνιο"/>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5" name="4 - Θέση υποσέλιδου"/>
          <p:cNvSpPr>
            <a:spLocks noGrp="1"/>
          </p:cNvSpPr>
          <p:nvPr>
            <p:ph type="ftr" sz="quarter" idx="11"/>
          </p:nvPr>
        </p:nvSpPr>
        <p:spPr/>
        <p:txBody>
          <a:bodyPr/>
          <a:lstStyle/>
          <a:p>
            <a:endParaRPr lang="el-GR">
              <a:latin typeface="Georgia"/>
            </a:endParaRPr>
          </a:p>
        </p:txBody>
      </p:sp>
      <p:sp>
        <p:nvSpPr>
          <p:cNvPr id="4" name="3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8" name="7 - Ευθεία γραμμή σύνδεσης"/>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0" name="9 - Έλλειψη"/>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11" name="10 - Έλλειψη"/>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6" name="5 - Θέση αριθμού διαφάνειας"/>
          <p:cNvSpPr>
            <a:spLocks noGrp="1"/>
          </p:cNvSpPr>
          <p:nvPr>
            <p:ph type="sldNum" sz="quarter" idx="12"/>
          </p:nvPr>
        </p:nvSpPr>
        <p:spPr>
          <a:xfrm>
            <a:off x="5791200" y="2199453"/>
            <a:ext cx="609600" cy="441325"/>
          </a:xfrm>
        </p:spPr>
        <p:txBody>
          <a:bodyPr/>
          <a:lstStyle>
            <a:lvl1pPr>
              <a:defRPr>
                <a:solidFill>
                  <a:schemeClr val="accent3">
                    <a:shade val="75000"/>
                  </a:schemeClr>
                </a:solidFill>
              </a:defRPr>
            </a:lvl1p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
        <p:nvSpPr>
          <p:cNvPr id="2" name="1 - Τίτλος"/>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l-GR"/>
              <a:t>Kλικ για επεξεργασία του τίτλου</a:t>
            </a:r>
            <a:endParaRPr kumimoji="0" lang="en-US"/>
          </a:p>
        </p:txBody>
      </p:sp>
    </p:spTree>
    <p:extLst>
      <p:ext uri="{BB962C8B-B14F-4D97-AF65-F5344CB8AC3E}">
        <p14:creationId xmlns:p14="http://schemas.microsoft.com/office/powerpoint/2010/main" val="23207188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02336" y="228600"/>
            <a:ext cx="11379200" cy="758952"/>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a:xfrm>
            <a:off x="7721600" y="6409944"/>
            <a:ext cx="4059936" cy="365760"/>
          </a:xfrm>
        </p:spPr>
        <p:txBody>
          <a:bodyPr/>
          <a:lstStyle/>
          <a:p>
            <a:fld id="{50D84FCA-0563-419A-94BA-D7AF34D8F088}" type="datetimeFigureOut">
              <a:rPr lang="el-GR" smtClean="0">
                <a:latin typeface="Georgia"/>
              </a:rPr>
              <a:pPr/>
              <a:t>19/2/2023</a:t>
            </a:fld>
            <a:endParaRPr lang="el-GR">
              <a:latin typeface="Georgia"/>
            </a:endParaRPr>
          </a:p>
        </p:txBody>
      </p:sp>
      <p:sp>
        <p:nvSpPr>
          <p:cNvPr id="6" name="5 - Θέση υποσέλιδου"/>
          <p:cNvSpPr>
            <a:spLocks noGrp="1"/>
          </p:cNvSpPr>
          <p:nvPr>
            <p:ph type="ftr" sz="quarter" idx="11"/>
          </p:nvPr>
        </p:nvSpPr>
        <p:spPr/>
        <p:txBody>
          <a:bodyPr/>
          <a:lstStyle/>
          <a:p>
            <a:endParaRPr lang="el-GR">
              <a:latin typeface="Georgia"/>
            </a:endParaRPr>
          </a:p>
        </p:txBody>
      </p:sp>
      <p:sp>
        <p:nvSpPr>
          <p:cNvPr id="7" name="6 - Θέση αριθμού διαφάνειας"/>
          <p:cNvSpPr>
            <a:spLocks noGrp="1"/>
          </p:cNvSpPr>
          <p:nvPr>
            <p:ph type="sldNum" sz="quarter" idx="12"/>
          </p:nvPr>
        </p:nvSpPr>
        <p:spPr/>
        <p:txBody>
          <a:body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
        <p:nvSpPr>
          <p:cNvPr id="8" name="7 - Ευθεία γραμμή σύνδεσης"/>
          <p:cNvSpPr>
            <a:spLocks noChangeShapeType="1"/>
          </p:cNvSpPr>
          <p:nvPr/>
        </p:nvSpPr>
        <p:spPr bwMode="auto">
          <a:xfrm flipV="1">
            <a:off x="6084109"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0" name="9 - Θέση περιεχομένου"/>
          <p:cNvSpPr>
            <a:spLocks noGrp="1"/>
          </p:cNvSpPr>
          <p:nvPr>
            <p:ph sz="half" idx="1"/>
          </p:nvPr>
        </p:nvSpPr>
        <p:spPr>
          <a:xfrm>
            <a:off x="402336" y="1371600"/>
            <a:ext cx="53848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περιεχομένου"/>
          <p:cNvSpPr>
            <a:spLocks noGrp="1"/>
          </p:cNvSpPr>
          <p:nvPr>
            <p:ph sz="half" idx="2"/>
          </p:nvPr>
        </p:nvSpPr>
        <p:spPr>
          <a:xfrm>
            <a:off x="6400800" y="1371600"/>
            <a:ext cx="53848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8283750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20" name="19 - Ορθογώνιο"/>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9" name="18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21" name="20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22" name="21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1" name="10 - Ορθογώνιο"/>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13" name="12 - Ορθογώνιο"/>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3" name="2 - Θέση κειμένου"/>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8" name="7 - Θέση υποσέλιδου"/>
          <p:cNvSpPr>
            <a:spLocks noGrp="1"/>
          </p:cNvSpPr>
          <p:nvPr>
            <p:ph type="ftr" sz="quarter" idx="11"/>
          </p:nvPr>
        </p:nvSpPr>
        <p:spPr>
          <a:xfrm>
            <a:off x="406400" y="6409944"/>
            <a:ext cx="4775200" cy="365760"/>
          </a:xfrm>
        </p:spPr>
        <p:txBody>
          <a:bodyPr/>
          <a:lstStyle/>
          <a:p>
            <a:endParaRPr lang="el-GR">
              <a:latin typeface="Georgia"/>
            </a:endParaRPr>
          </a:p>
        </p:txBody>
      </p:sp>
      <p:sp>
        <p:nvSpPr>
          <p:cNvPr id="15" name="14 - Ευθεία γραμμή σύνδεσης"/>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8" name="17 - Ορθογώνιο"/>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24" name="23 - Θέση περιεχομένου"/>
          <p:cNvSpPr>
            <a:spLocks noGrp="1"/>
          </p:cNvSpPr>
          <p:nvPr>
            <p:ph sz="quarter" idx="2"/>
          </p:nvPr>
        </p:nvSpPr>
        <p:spPr>
          <a:xfrm>
            <a:off x="402336" y="2471383"/>
            <a:ext cx="5388864" cy="3818404"/>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περιεχομένου"/>
          <p:cNvSpPr>
            <a:spLocks noGrp="1"/>
          </p:cNvSpPr>
          <p:nvPr>
            <p:ph sz="quarter" idx="4"/>
          </p:nvPr>
        </p:nvSpPr>
        <p:spPr>
          <a:xfrm>
            <a:off x="6400800" y="2471383"/>
            <a:ext cx="5384800" cy="382219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Έλλειψη"/>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27" name="26 - Έλλειψη"/>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9" name="8 - Θέση αριθμού διαφάνειας"/>
          <p:cNvSpPr>
            <a:spLocks noGrp="1"/>
          </p:cNvSpPr>
          <p:nvPr>
            <p:ph type="sldNum" sz="quarter" idx="12"/>
          </p:nvPr>
        </p:nvSpPr>
        <p:spPr>
          <a:xfrm>
            <a:off x="5791200" y="1042419"/>
            <a:ext cx="609600" cy="441325"/>
          </a:xfrm>
        </p:spPr>
        <p:txBody>
          <a:bodyPr/>
          <a:lstStyle>
            <a:lvl1pPr algn="ctr">
              <a:defRPr/>
            </a:lvl1p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
        <p:nvSpPr>
          <p:cNvPr id="23" name="22 - Τίτλος"/>
          <p:cNvSpPr>
            <a:spLocks noGrp="1"/>
          </p:cNvSpPr>
          <p:nvPr>
            <p:ph type="title"/>
          </p:nvPr>
        </p:nvSpPr>
        <p:spPr/>
        <p:txBody>
          <a:bodyPr rtlCol="0" anchor="b" anchorCtr="0"/>
          <a:lstStyle/>
          <a:p>
            <a:r>
              <a:rPr kumimoji="0" lang="el-GR"/>
              <a:t>Kλικ για επεξεργασία του τίτλου</a:t>
            </a:r>
            <a:endParaRPr kumimoji="0" lang="en-US"/>
          </a:p>
        </p:txBody>
      </p:sp>
    </p:spTree>
    <p:extLst>
      <p:ext uri="{BB962C8B-B14F-4D97-AF65-F5344CB8AC3E}">
        <p14:creationId xmlns:p14="http://schemas.microsoft.com/office/powerpoint/2010/main" val="16651450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4" name="3 - Θέση υποσέλιδου"/>
          <p:cNvSpPr>
            <a:spLocks noGrp="1"/>
          </p:cNvSpPr>
          <p:nvPr>
            <p:ph type="ftr" sz="quarter" idx="11"/>
          </p:nvPr>
        </p:nvSpPr>
        <p:spPr/>
        <p:txBody>
          <a:bodyPr/>
          <a:lstStyle/>
          <a:p>
            <a:endParaRPr lang="el-GR">
              <a:latin typeface="Georgia"/>
            </a:endParaRPr>
          </a:p>
        </p:txBody>
      </p:sp>
      <p:sp>
        <p:nvSpPr>
          <p:cNvPr id="5" name="4 - Θέση αριθμού διαφάνειας"/>
          <p:cNvSpPr>
            <a:spLocks noGrp="1"/>
          </p:cNvSpPr>
          <p:nvPr>
            <p:ph type="sldNum" sz="quarter" idx="12"/>
          </p:nvPr>
        </p:nvSpPr>
        <p:spPr>
          <a:xfrm>
            <a:off x="5791200" y="1036023"/>
            <a:ext cx="609600" cy="441325"/>
          </a:xfrm>
        </p:spPr>
        <p:txBody>
          <a:body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Tree>
    <p:extLst>
      <p:ext uri="{BB962C8B-B14F-4D97-AF65-F5344CB8AC3E}">
        <p14:creationId xmlns:p14="http://schemas.microsoft.com/office/powerpoint/2010/main" val="311558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8" name="7 - Ορθογώνιο"/>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0" name="9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9" name="8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5" name="4 - Ορθογώνιο"/>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6" name="5 - Ορθογώνιο"/>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2" name="1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3" name="2 - Θέση υποσέλιδου"/>
          <p:cNvSpPr>
            <a:spLocks noGrp="1"/>
          </p:cNvSpPr>
          <p:nvPr>
            <p:ph type="ftr" sz="quarter" idx="11"/>
          </p:nvPr>
        </p:nvSpPr>
        <p:spPr/>
        <p:txBody>
          <a:bodyPr/>
          <a:lstStyle/>
          <a:p>
            <a:endParaRPr lang="el-GR">
              <a:latin typeface="Georgia"/>
            </a:endParaRPr>
          </a:p>
        </p:txBody>
      </p:sp>
      <p:sp>
        <p:nvSpPr>
          <p:cNvPr id="4" name="3 - Θέση αριθμού διαφάνειας"/>
          <p:cNvSpPr>
            <a:spLocks noGrp="1"/>
          </p:cNvSpPr>
          <p:nvPr>
            <p:ph type="sldNum" sz="quarter" idx="12"/>
          </p:nvPr>
        </p:nvSpPr>
        <p:spPr>
          <a:xfrm>
            <a:off x="5689600" y="6324600"/>
            <a:ext cx="812800" cy="441324"/>
          </a:xfrm>
        </p:spPr>
        <p:txBody>
          <a:bodyPr/>
          <a:lstStyle>
            <a:lvl1pPr>
              <a:defRPr>
                <a:solidFill>
                  <a:srgbClr val="FFFFFF"/>
                </a:solidFill>
              </a:defRPr>
            </a:lvl1pPr>
          </a:lstStyle>
          <a:p>
            <a:fld id="{5AC7DD8B-FA22-4897-BDEB-10CF3FD4341B}" type="slidenum">
              <a:rPr lang="el-GR" smtClean="0">
                <a:latin typeface="Georgia"/>
              </a:rPr>
              <a:pPr/>
              <a:t>‹#›</a:t>
            </a:fld>
            <a:endParaRPr lang="el-GR">
              <a:latin typeface="Georgia"/>
            </a:endParaRPr>
          </a:p>
        </p:txBody>
      </p:sp>
    </p:spTree>
    <p:extLst>
      <p:ext uri="{BB962C8B-B14F-4D97-AF65-F5344CB8AC3E}">
        <p14:creationId xmlns:p14="http://schemas.microsoft.com/office/powerpoint/2010/main" val="148174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5" name="14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8" name="17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6" name="15 - Ορθογώνιο"/>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7" name="16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3" name="12 - Ορθογώνιο"/>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2" name="1 - Τίτλος"/>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08000" y="1981203"/>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9" name="8 - Ευθεία γραμμή σύνδεσης"/>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20" name="19 - Θέση περιεχομένου"/>
          <p:cNvSpPr>
            <a:spLocks noGrp="1"/>
          </p:cNvSpPr>
          <p:nvPr>
            <p:ph sz="quarter" idx="1"/>
          </p:nvPr>
        </p:nvSpPr>
        <p:spPr>
          <a:xfrm>
            <a:off x="4165600" y="685800"/>
            <a:ext cx="7518400" cy="5410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Έλλειψη"/>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11" name="10 - Έλλειψη"/>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7" name="6 - Θέση αριθμού διαφάνειας"/>
          <p:cNvSpPr>
            <a:spLocks noGrp="1"/>
          </p:cNvSpPr>
          <p:nvPr>
            <p:ph type="sldNum" sz="quarter" idx="12"/>
          </p:nvPr>
        </p:nvSpPr>
        <p:spPr>
          <a:xfrm>
            <a:off x="1828800" y="312741"/>
            <a:ext cx="609600" cy="441325"/>
          </a:xfrm>
        </p:spPr>
        <p:txBody>
          <a:bodyPr/>
          <a:lstStyle>
            <a:lvl1pPr>
              <a:defRPr>
                <a:solidFill>
                  <a:schemeClr val="accent3">
                    <a:shade val="75000"/>
                  </a:schemeClr>
                </a:solidFill>
              </a:defRPr>
            </a:lvl1p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
        <p:nvSpPr>
          <p:cNvPr id="21" name="20 - Ορθογώνιο"/>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5" name="4 - Θέση ημερομηνίας"/>
          <p:cNvSpPr>
            <a:spLocks noGrp="1"/>
          </p:cNvSpPr>
          <p:nvPr>
            <p:ph type="dt" sz="half" idx="10"/>
          </p:nvPr>
        </p:nvSpPr>
        <p:spPr/>
        <p:txBody>
          <a:bodyPr/>
          <a:lstStyle/>
          <a:p>
            <a:fld id="{50D84FCA-0563-419A-94BA-D7AF34D8F088}" type="datetimeFigureOut">
              <a:rPr lang="el-GR" smtClean="0">
                <a:latin typeface="Georgia"/>
              </a:rPr>
              <a:pPr/>
              <a:t>19/2/2023</a:t>
            </a:fld>
            <a:endParaRPr lang="el-GR">
              <a:latin typeface="Georgia"/>
            </a:endParaRPr>
          </a:p>
        </p:txBody>
      </p:sp>
      <p:sp>
        <p:nvSpPr>
          <p:cNvPr id="6" name="5 - Θέση υποσέλιδου"/>
          <p:cNvSpPr>
            <a:spLocks noGrp="1"/>
          </p:cNvSpPr>
          <p:nvPr>
            <p:ph type="ftr" sz="quarter" idx="11"/>
          </p:nvPr>
        </p:nvSpPr>
        <p:spPr>
          <a:xfrm>
            <a:off x="402336" y="6410848"/>
            <a:ext cx="4511040" cy="365760"/>
          </a:xfrm>
        </p:spPr>
        <p:txBody>
          <a:bodyPr/>
          <a:lstStyle/>
          <a:p>
            <a:endParaRPr lang="el-GR">
              <a:latin typeface="Georgia"/>
            </a:endParaRPr>
          </a:p>
        </p:txBody>
      </p:sp>
    </p:spTree>
    <p:extLst>
      <p:ext uri="{BB962C8B-B14F-4D97-AF65-F5344CB8AC3E}">
        <p14:creationId xmlns:p14="http://schemas.microsoft.com/office/powerpoint/2010/main" val="1418174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9" name="18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6" name="15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7" name="16 - Ορθογώνιο"/>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8" name="17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20" name="19 - Ορθογώνιο"/>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8" name="7 - Ορθογώνιο"/>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15" name="14 - Ορθογώνιο"/>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12" name="11 - Έλλειψη"/>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13" name="12 - Έλλειψη"/>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7" name="6 - Θέση αριθμού διαφάνειας"/>
          <p:cNvSpPr>
            <a:spLocks noGrp="1"/>
          </p:cNvSpPr>
          <p:nvPr>
            <p:ph type="sldNum" sz="quarter" idx="12"/>
          </p:nvPr>
        </p:nvSpPr>
        <p:spPr>
          <a:xfrm>
            <a:off x="1828800" y="312741"/>
            <a:ext cx="609600" cy="441325"/>
          </a:xfrm>
        </p:spPr>
        <p:txBody>
          <a:bodyPr/>
          <a:lstStyle/>
          <a:p>
            <a:fld id="{5AC7DD8B-FA22-4897-BDEB-10CF3FD4341B}" type="slidenum">
              <a:rPr lang="el-GR" smtClean="0">
                <a:solidFill>
                  <a:srgbClr val="8CADAE">
                    <a:shade val="75000"/>
                  </a:srgbClr>
                </a:solidFill>
                <a:latin typeface="Georgia"/>
              </a:rPr>
              <a:pPr/>
              <a:t>‹#›</a:t>
            </a:fld>
            <a:endParaRPr lang="el-GR">
              <a:solidFill>
                <a:srgbClr val="8CADAE">
                  <a:shade val="75000"/>
                </a:srgbClr>
              </a:solidFill>
              <a:latin typeface="Georgia"/>
            </a:endParaRPr>
          </a:p>
        </p:txBody>
      </p:sp>
      <p:sp>
        <p:nvSpPr>
          <p:cNvPr id="2" name="1 - Τίτλος"/>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00500" y="609600"/>
            <a:ext cx="7823200" cy="4267200"/>
          </a:xfrm>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22" name="21 - Ορθογώνιο"/>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5" name="4 - Θέση ημερομηνίας"/>
          <p:cNvSpPr>
            <a:spLocks noGrp="1"/>
          </p:cNvSpPr>
          <p:nvPr>
            <p:ph type="dt" sz="half" idx="10"/>
          </p:nvPr>
        </p:nvSpPr>
        <p:spPr>
          <a:xfrm>
            <a:off x="7717536" y="6404984"/>
            <a:ext cx="4059936" cy="365760"/>
          </a:xfrm>
        </p:spPr>
        <p:txBody>
          <a:bodyPr/>
          <a:lstStyle/>
          <a:p>
            <a:fld id="{50D84FCA-0563-419A-94BA-D7AF34D8F088}" type="datetimeFigureOut">
              <a:rPr lang="el-GR" smtClean="0">
                <a:latin typeface="Georgia"/>
              </a:rPr>
              <a:pPr/>
              <a:t>19/2/2023</a:t>
            </a:fld>
            <a:endParaRPr lang="el-GR">
              <a:latin typeface="Georgia"/>
            </a:endParaRPr>
          </a:p>
        </p:txBody>
      </p:sp>
      <p:sp>
        <p:nvSpPr>
          <p:cNvPr id="6" name="5 - Θέση υποσέλιδου"/>
          <p:cNvSpPr>
            <a:spLocks noGrp="1"/>
          </p:cNvSpPr>
          <p:nvPr>
            <p:ph type="ftr" sz="quarter" idx="11"/>
          </p:nvPr>
        </p:nvSpPr>
        <p:spPr>
          <a:xfrm>
            <a:off x="402336" y="6410848"/>
            <a:ext cx="4779264" cy="365760"/>
          </a:xfrm>
        </p:spPr>
        <p:txBody>
          <a:bodyPr/>
          <a:lstStyle/>
          <a:p>
            <a:endParaRPr lang="el-GR">
              <a:latin typeface="Georgia"/>
            </a:endParaRPr>
          </a:p>
        </p:txBody>
      </p:sp>
    </p:spTree>
    <p:extLst>
      <p:ext uri="{BB962C8B-B14F-4D97-AF65-F5344CB8AC3E}">
        <p14:creationId xmlns:p14="http://schemas.microsoft.com/office/powerpoint/2010/main" val="151764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6" name="15 - Ορθογώνιο"/>
          <p:cNvSpPr>
            <a:spLocks noChangeArrowheads="1"/>
          </p:cNvSpPr>
          <p:nvPr/>
        </p:nvSpPr>
        <p:spPr bwMode="white">
          <a:xfrm>
            <a:off x="0" y="3"/>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8" name="17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9" name="18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9" name="8 - Ορθογώνιο"/>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4" name="13 - Θέση ημερομηνίας"/>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defTabSz="914400" fontAlgn="auto">
              <a:spcBef>
                <a:spcPts val="0"/>
              </a:spcBef>
              <a:spcAft>
                <a:spcPts val="0"/>
              </a:spcAft>
            </a:pPr>
            <a:fld id="{50D84FCA-0563-419A-94BA-D7AF34D8F088}" type="datetimeFigureOut">
              <a:rPr lang="el-GR" smtClean="0">
                <a:latin typeface="Georgia"/>
              </a:rPr>
              <a:pPr defTabSz="914400" fontAlgn="auto">
                <a:spcBef>
                  <a:spcPts val="0"/>
                </a:spcBef>
                <a:spcAft>
                  <a:spcPts val="0"/>
                </a:spcAft>
              </a:pPr>
              <a:t>19/2/2023</a:t>
            </a:fld>
            <a:endParaRPr lang="el-GR">
              <a:latin typeface="Georgia"/>
            </a:endParaRPr>
          </a:p>
        </p:txBody>
      </p:sp>
      <p:sp>
        <p:nvSpPr>
          <p:cNvPr id="3" name="2 - Θέση υποσέλιδου"/>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defTabSz="914400" fontAlgn="auto">
              <a:spcBef>
                <a:spcPts val="0"/>
              </a:spcBef>
              <a:spcAft>
                <a:spcPts val="0"/>
              </a:spcAft>
            </a:pPr>
            <a:endParaRPr lang="el-GR">
              <a:latin typeface="Georgia"/>
            </a:endParaRPr>
          </a:p>
        </p:txBody>
      </p:sp>
      <p:sp>
        <p:nvSpPr>
          <p:cNvPr id="8" name="7 - Ορθογώνιο"/>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dirty="0">
              <a:solidFill>
                <a:prstClr val="black"/>
              </a:solidFill>
              <a:latin typeface="Georgia"/>
            </a:endParaRPr>
          </a:p>
        </p:txBody>
      </p:sp>
      <p:sp>
        <p:nvSpPr>
          <p:cNvPr id="10" name="9 - Ευθεία γραμμή σύνδεσης"/>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fontAlgn="auto">
              <a:spcBef>
                <a:spcPts val="0"/>
              </a:spcBef>
              <a:spcAft>
                <a:spcPts val="0"/>
              </a:spcAft>
            </a:pPr>
            <a:endParaRPr lang="en-US">
              <a:solidFill>
                <a:prstClr val="black"/>
              </a:solidFill>
              <a:latin typeface="Georgia"/>
            </a:endParaRPr>
          </a:p>
        </p:txBody>
      </p:sp>
      <p:sp>
        <p:nvSpPr>
          <p:cNvPr id="12" name="11 - Έλλειψη"/>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15" name="14 - Έλλειψη"/>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pPr>
            <a:endParaRPr lang="en-US">
              <a:solidFill>
                <a:prstClr val="white"/>
              </a:solidFill>
              <a:latin typeface="Georgia"/>
            </a:endParaRPr>
          </a:p>
        </p:txBody>
      </p:sp>
      <p:sp>
        <p:nvSpPr>
          <p:cNvPr id="23" name="22 - Θέση αριθμού διαφάνειας"/>
          <p:cNvSpPr>
            <a:spLocks noGrp="1"/>
          </p:cNvSpPr>
          <p:nvPr>
            <p:ph type="sldNum" sz="quarter" idx="4"/>
          </p:nvPr>
        </p:nvSpPr>
        <p:spPr>
          <a:xfrm>
            <a:off x="5791200" y="1040177"/>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fontAlgn="auto">
              <a:spcBef>
                <a:spcPts val="0"/>
              </a:spcBef>
              <a:spcAft>
                <a:spcPts val="0"/>
              </a:spcAft>
            </a:pPr>
            <a:fld id="{5AC7DD8B-FA22-4897-BDEB-10CF3FD4341B}" type="slidenum">
              <a:rPr lang="el-GR" smtClean="0">
                <a:solidFill>
                  <a:srgbClr val="8CADAE">
                    <a:shade val="75000"/>
                  </a:srgbClr>
                </a:solidFill>
                <a:latin typeface="Georgia"/>
              </a:rPr>
              <a:pPr defTabSz="914400" fontAlgn="auto">
                <a:spcBef>
                  <a:spcPts val="0"/>
                </a:spcBef>
                <a:spcAft>
                  <a:spcPts val="0"/>
                </a:spcAft>
              </a:pPr>
              <a:t>‹#›</a:t>
            </a:fld>
            <a:endParaRPr lang="el-GR">
              <a:solidFill>
                <a:srgbClr val="8CADAE">
                  <a:shade val="75000"/>
                </a:srgbClr>
              </a:solidFill>
              <a:latin typeface="Georgia"/>
            </a:endParaRPr>
          </a:p>
        </p:txBody>
      </p:sp>
      <p:sp>
        <p:nvSpPr>
          <p:cNvPr id="22" name="21 - Θέση τίτλου"/>
          <p:cNvSpPr>
            <a:spLocks noGrp="1"/>
          </p:cNvSpPr>
          <p:nvPr>
            <p:ph type="title"/>
          </p:nvPr>
        </p:nvSpPr>
        <p:spPr>
          <a:xfrm>
            <a:off x="402336" y="228600"/>
            <a:ext cx="11379200" cy="758952"/>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Tree>
    <p:extLst>
      <p:ext uri="{BB962C8B-B14F-4D97-AF65-F5344CB8AC3E}">
        <p14:creationId xmlns:p14="http://schemas.microsoft.com/office/powerpoint/2010/main" val="154461507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atrightpro.org/practice/practice-resources/nutrition-care-process/ncp-1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ncyclopedia.com/food/encyclopedias-almanacs-transcripts-and-maps/assessment-nutritional-status" TargetMode="External"/><Relationship Id="rId2" Type="http://schemas.openxmlformats.org/officeDocument/2006/relationships/hyperlink" Target="http://www.encyclopedia.com/education/dictionaries-thesauruses-pictures-and-press-releases/nutritional-statu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02336" y="-27384"/>
            <a:ext cx="11379200" cy="1040160"/>
          </a:xfrm>
        </p:spPr>
        <p:txBody>
          <a:bodyPr>
            <a:normAutofit/>
          </a:bodyPr>
          <a:lstStyle/>
          <a:p>
            <a:r>
              <a:rPr lang="en-US" sz="2800" b="1" dirty="0" err="1">
                <a:solidFill>
                  <a:srgbClr val="000000"/>
                </a:solidFill>
              </a:rPr>
              <a:t>Τμήμ</a:t>
            </a:r>
            <a:r>
              <a:rPr lang="en-US" sz="2800" b="1" dirty="0">
                <a:solidFill>
                  <a:srgbClr val="000000"/>
                </a:solidFill>
              </a:rPr>
              <a:t>α </a:t>
            </a:r>
            <a:r>
              <a:rPr lang="en-US" sz="2800" b="1" dirty="0" err="1">
                <a:solidFill>
                  <a:srgbClr val="000000"/>
                </a:solidFill>
              </a:rPr>
              <a:t>Ε</a:t>
            </a:r>
            <a:r>
              <a:rPr lang="en-US" sz="2800" b="1" dirty="0">
                <a:solidFill>
                  <a:srgbClr val="000000"/>
                </a:solidFill>
              </a:rPr>
              <a:t>π</a:t>
            </a:r>
            <a:r>
              <a:rPr lang="en-US" sz="2800" b="1" dirty="0" err="1">
                <a:solidFill>
                  <a:srgbClr val="000000"/>
                </a:solidFill>
              </a:rPr>
              <a:t>ιστημών</a:t>
            </a:r>
            <a:r>
              <a:rPr lang="en-US" sz="2800" b="1" dirty="0">
                <a:solidFill>
                  <a:srgbClr val="000000"/>
                </a:solidFill>
              </a:rPr>
              <a:t> </a:t>
            </a:r>
            <a:r>
              <a:rPr lang="en-US" sz="2800" b="1" dirty="0" err="1">
                <a:solidFill>
                  <a:srgbClr val="000000"/>
                </a:solidFill>
              </a:rPr>
              <a:t>Δι</a:t>
            </a:r>
            <a:r>
              <a:rPr lang="en-US" sz="2800" b="1" dirty="0">
                <a:solidFill>
                  <a:srgbClr val="000000"/>
                </a:solidFill>
              </a:rPr>
              <a:t>α</a:t>
            </a:r>
            <a:r>
              <a:rPr lang="en-US" sz="2800" b="1" dirty="0" err="1">
                <a:solidFill>
                  <a:srgbClr val="000000"/>
                </a:solidFill>
              </a:rPr>
              <a:t>τροφής</a:t>
            </a:r>
            <a:r>
              <a:rPr lang="en-US" sz="2800" b="1" dirty="0">
                <a:solidFill>
                  <a:srgbClr val="000000"/>
                </a:solidFill>
              </a:rPr>
              <a:t> </a:t>
            </a:r>
            <a:r>
              <a:rPr lang="en-US" sz="2800" b="1" dirty="0" err="1">
                <a:solidFill>
                  <a:srgbClr val="000000"/>
                </a:solidFill>
              </a:rPr>
              <a:t>κ</a:t>
            </a:r>
            <a:r>
              <a:rPr lang="en-US" sz="2800" b="1" dirty="0">
                <a:solidFill>
                  <a:srgbClr val="000000"/>
                </a:solidFill>
              </a:rPr>
              <a:t>α</a:t>
            </a:r>
            <a:r>
              <a:rPr lang="en-US" sz="2800" b="1" dirty="0" err="1">
                <a:solidFill>
                  <a:srgbClr val="000000"/>
                </a:solidFill>
              </a:rPr>
              <a:t>ι</a:t>
            </a:r>
            <a:r>
              <a:rPr lang="en-US" sz="2800" b="1" dirty="0">
                <a:solidFill>
                  <a:srgbClr val="000000"/>
                </a:solidFill>
              </a:rPr>
              <a:t> </a:t>
            </a:r>
            <a:r>
              <a:rPr lang="en-US" sz="2800" b="1" dirty="0" err="1">
                <a:solidFill>
                  <a:srgbClr val="000000"/>
                </a:solidFill>
              </a:rPr>
              <a:t>Δι</a:t>
            </a:r>
            <a:r>
              <a:rPr lang="en-US" sz="2800" b="1" dirty="0">
                <a:solidFill>
                  <a:srgbClr val="000000"/>
                </a:solidFill>
              </a:rPr>
              <a:t>α</a:t>
            </a:r>
            <a:r>
              <a:rPr lang="en-US" sz="2800" b="1" dirty="0" err="1">
                <a:solidFill>
                  <a:srgbClr val="000000"/>
                </a:solidFill>
              </a:rPr>
              <a:t>ιτολογί</a:t>
            </a:r>
            <a:r>
              <a:rPr lang="en-US" sz="2800" b="1" dirty="0">
                <a:solidFill>
                  <a:srgbClr val="000000"/>
                </a:solidFill>
              </a:rPr>
              <a:t>α</a:t>
            </a:r>
            <a:r>
              <a:rPr lang="en-US" sz="2800" b="1" dirty="0" err="1">
                <a:solidFill>
                  <a:srgbClr val="000000"/>
                </a:solidFill>
              </a:rPr>
              <a:t>ς</a:t>
            </a:r>
            <a:br>
              <a:rPr lang="en-GB" sz="2800" b="1" dirty="0">
                <a:solidFill>
                  <a:srgbClr val="000000"/>
                </a:solidFill>
              </a:rPr>
            </a:br>
            <a:r>
              <a:rPr lang="en-US" sz="2800" b="1" dirty="0" err="1">
                <a:solidFill>
                  <a:srgbClr val="000000"/>
                </a:solidFill>
              </a:rPr>
              <a:t>Ελληνικό</a:t>
            </a:r>
            <a:r>
              <a:rPr lang="en-US" sz="2800" b="1" dirty="0">
                <a:solidFill>
                  <a:srgbClr val="000000"/>
                </a:solidFill>
              </a:rPr>
              <a:t> </a:t>
            </a:r>
            <a:r>
              <a:rPr lang="en-US" sz="2800" b="1" dirty="0" err="1">
                <a:solidFill>
                  <a:srgbClr val="000000"/>
                </a:solidFill>
              </a:rPr>
              <a:t>Μεσογει</a:t>
            </a:r>
            <a:r>
              <a:rPr lang="en-US" sz="2800" b="1" dirty="0">
                <a:solidFill>
                  <a:srgbClr val="000000"/>
                </a:solidFill>
              </a:rPr>
              <a:t>α</a:t>
            </a:r>
            <a:r>
              <a:rPr lang="en-US" sz="2800" b="1" dirty="0" err="1">
                <a:solidFill>
                  <a:srgbClr val="000000"/>
                </a:solidFill>
              </a:rPr>
              <a:t>κό</a:t>
            </a:r>
            <a:r>
              <a:rPr lang="en-US" sz="2800" b="1" dirty="0">
                <a:solidFill>
                  <a:srgbClr val="000000"/>
                </a:solidFill>
              </a:rPr>
              <a:t> </a:t>
            </a:r>
            <a:r>
              <a:rPr lang="en-US" sz="2800" b="1" dirty="0" err="1">
                <a:solidFill>
                  <a:srgbClr val="000000"/>
                </a:solidFill>
              </a:rPr>
              <a:t>Π</a:t>
            </a:r>
            <a:r>
              <a:rPr lang="en-US" sz="2800" b="1" dirty="0">
                <a:solidFill>
                  <a:srgbClr val="000000"/>
                </a:solidFill>
              </a:rPr>
              <a:t>α</a:t>
            </a:r>
            <a:r>
              <a:rPr lang="en-US" sz="2800" b="1" dirty="0" err="1">
                <a:solidFill>
                  <a:srgbClr val="000000"/>
                </a:solidFill>
              </a:rPr>
              <a:t>νε</a:t>
            </a:r>
            <a:r>
              <a:rPr lang="en-US" sz="2800" b="1" dirty="0">
                <a:solidFill>
                  <a:srgbClr val="000000"/>
                </a:solidFill>
              </a:rPr>
              <a:t>π</a:t>
            </a:r>
            <a:r>
              <a:rPr lang="en-US" sz="2800" b="1" dirty="0" err="1">
                <a:solidFill>
                  <a:srgbClr val="000000"/>
                </a:solidFill>
              </a:rPr>
              <a:t>ιστήμιο</a:t>
            </a:r>
            <a:endParaRPr lang="en-GB" sz="2800" b="1" dirty="0">
              <a:solidFill>
                <a:srgbClr val="000000"/>
              </a:solidFill>
            </a:endParaRPr>
          </a:p>
        </p:txBody>
      </p:sp>
      <p:sp>
        <p:nvSpPr>
          <p:cNvPr id="3" name="2 - Υπότιτλος"/>
          <p:cNvSpPr>
            <a:spLocks noGrp="1"/>
          </p:cNvSpPr>
          <p:nvPr>
            <p:ph sz="quarter" idx="1"/>
          </p:nvPr>
        </p:nvSpPr>
        <p:spPr>
          <a:xfrm>
            <a:off x="2133600" y="1553382"/>
            <a:ext cx="8440366" cy="2091145"/>
          </a:xfrm>
        </p:spPr>
        <p:txBody>
          <a:bodyPr>
            <a:noAutofit/>
          </a:bodyPr>
          <a:lstStyle/>
          <a:p>
            <a:pPr marL="0" indent="0" algn="ctr">
              <a:buNone/>
            </a:pPr>
            <a:endParaRPr lang="el-GR" sz="2600" dirty="0">
              <a:cs typeface="Times New Roman" pitchFamily="18" charset="0"/>
            </a:endParaRPr>
          </a:p>
          <a:p>
            <a:pPr algn="ctr">
              <a:lnSpc>
                <a:spcPct val="90000"/>
              </a:lnSpc>
              <a:buNone/>
            </a:pPr>
            <a:r>
              <a:rPr lang="el-GR" sz="2600" b="1" dirty="0">
                <a:cs typeface="Times New Roman" pitchFamily="18" charset="0"/>
              </a:rPr>
              <a:t>«ΔΙΑΤΡΟΦΙΚΗ ΑΞΙΟΛΟΓΗΣΗ</a:t>
            </a:r>
            <a:r>
              <a:rPr lang="en-GB" sz="2600" b="1" dirty="0">
                <a:cs typeface="Times New Roman" pitchFamily="18" charset="0"/>
              </a:rPr>
              <a:t> </a:t>
            </a:r>
            <a:r>
              <a:rPr lang="el-GR" sz="2600" b="1" dirty="0">
                <a:cs typeface="Times New Roman" pitchFamily="18" charset="0"/>
              </a:rPr>
              <a:t>(Θεωρία)»</a:t>
            </a:r>
          </a:p>
          <a:p>
            <a:pPr algn="ctr">
              <a:lnSpc>
                <a:spcPct val="90000"/>
              </a:lnSpc>
              <a:buNone/>
            </a:pPr>
            <a:endParaRPr lang="el-GR" sz="2600" b="1" dirty="0">
              <a:solidFill>
                <a:schemeClr val="tx1"/>
              </a:solidFill>
            </a:endParaRPr>
          </a:p>
          <a:p>
            <a:pPr marL="274320" indent="-274320">
              <a:lnSpc>
                <a:spcPct val="90000"/>
              </a:lnSpc>
              <a:buNone/>
            </a:pPr>
            <a:endParaRPr lang="el-GR" sz="2600" b="1" dirty="0"/>
          </a:p>
          <a:p>
            <a:pPr algn="r">
              <a:lnSpc>
                <a:spcPct val="90000"/>
              </a:lnSpc>
              <a:buNone/>
            </a:pPr>
            <a:r>
              <a:rPr lang="en-GB" sz="2600" dirty="0"/>
              <a:t> </a:t>
            </a:r>
            <a:endParaRPr lang="en-US" sz="2600" dirty="0"/>
          </a:p>
          <a:p>
            <a:pPr algn="ctr"/>
            <a:endParaRPr lang="el-GR" sz="2600" b="1" dirty="0">
              <a:solidFill>
                <a:srgbClr val="FF0000"/>
              </a:solidFill>
              <a:cs typeface="Times New Roman" pitchFamily="18" charset="0"/>
            </a:endParaRPr>
          </a:p>
        </p:txBody>
      </p:sp>
      <p:sp>
        <p:nvSpPr>
          <p:cNvPr id="4" name="TextBox 3">
            <a:extLst>
              <a:ext uri="{FF2B5EF4-FFF2-40B4-BE49-F238E27FC236}">
                <a16:creationId xmlns:a16="http://schemas.microsoft.com/office/drawing/2014/main" id="{2F743C31-F520-4050-AC24-7AD1D05FBC95}"/>
              </a:ext>
            </a:extLst>
          </p:cNvPr>
          <p:cNvSpPr txBox="1"/>
          <p:nvPr/>
        </p:nvSpPr>
        <p:spPr>
          <a:xfrm>
            <a:off x="4931228" y="3890899"/>
            <a:ext cx="5642737" cy="815223"/>
          </a:xfrm>
          <a:prstGeom prst="rect">
            <a:avLst/>
          </a:prstGeom>
          <a:noFill/>
        </p:spPr>
        <p:txBody>
          <a:bodyPr wrap="square">
            <a:spAutoFit/>
          </a:bodyPr>
          <a:lstStyle/>
          <a:p>
            <a:pPr marL="0" marR="99695" indent="0" algn="ctr">
              <a:lnSpc>
                <a:spcPct val="170000"/>
              </a:lnSpc>
              <a:spcBef>
                <a:spcPts val="0"/>
              </a:spcBef>
              <a:buNone/>
            </a:pPr>
            <a:r>
              <a:rPr lang="en-US" sz="3200" b="1" dirty="0">
                <a:solidFill>
                  <a:srgbClr val="636B85"/>
                </a:solidFill>
                <a:latin typeface="Georgia" panose="02040502050405020303" pitchFamily="18" charset="0"/>
                <a:cs typeface="Georgia"/>
              </a:rPr>
              <a:t>NDS 120</a:t>
            </a:r>
            <a:endParaRPr lang="el-GR" sz="3200" dirty="0">
              <a:latin typeface="Georgia" panose="02040502050405020303" pitchFamily="18" charset="0"/>
              <a:cs typeface="Georgia"/>
            </a:endParaRPr>
          </a:p>
        </p:txBody>
      </p:sp>
      <p:pic>
        <p:nvPicPr>
          <p:cNvPr id="5" name="Εικόνα 4">
            <a:extLst>
              <a:ext uri="{FF2B5EF4-FFF2-40B4-BE49-F238E27FC236}">
                <a16:creationId xmlns:a16="http://schemas.microsoft.com/office/drawing/2014/main" id="{C0EA1095-E839-492E-940F-BF57A9509045}"/>
              </a:ext>
            </a:extLst>
          </p:cNvPr>
          <p:cNvPicPr>
            <a:picLocks noChangeAspect="1"/>
          </p:cNvPicPr>
          <p:nvPr/>
        </p:nvPicPr>
        <p:blipFill>
          <a:blip r:embed="rId2"/>
          <a:stretch>
            <a:fillRect/>
          </a:stretch>
        </p:blipFill>
        <p:spPr>
          <a:xfrm>
            <a:off x="546471" y="3318255"/>
            <a:ext cx="2904300" cy="2904300"/>
          </a:xfrm>
          <a:prstGeom prst="rect">
            <a:avLst/>
          </a:prstGeom>
        </p:spPr>
      </p:pic>
    </p:spTree>
    <p:extLst>
      <p:ext uri="{BB962C8B-B14F-4D97-AF65-F5344CB8AC3E}">
        <p14:creationId xmlns:p14="http://schemas.microsoft.com/office/powerpoint/2010/main" val="36159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4601" y="54428"/>
            <a:ext cx="7143751" cy="6781800"/>
          </a:xfrm>
          <a:prstGeom prst="rect">
            <a:avLst/>
          </a:prstGeom>
        </p:spPr>
      </p:pic>
      <p:sp>
        <p:nvSpPr>
          <p:cNvPr id="6" name="Rectangle 5"/>
          <p:cNvSpPr/>
          <p:nvPr/>
        </p:nvSpPr>
        <p:spPr>
          <a:xfrm>
            <a:off x="6560126" y="6581003"/>
            <a:ext cx="3082020" cy="276999"/>
          </a:xfrm>
          <a:prstGeom prst="rect">
            <a:avLst/>
          </a:prstGeom>
        </p:spPr>
        <p:txBody>
          <a:bodyPr wrap="square">
            <a:spAutoFit/>
          </a:bodyPr>
          <a:lstStyle/>
          <a:p>
            <a:r>
              <a:rPr lang="en-US" sz="1200" dirty="0">
                <a:hlinkClick r:id="rId3"/>
              </a:rPr>
              <a:t>Academy of Nutrition and Dietetics (USA)</a:t>
            </a:r>
            <a:endParaRPr lang="en-US" sz="1200" dirty="0"/>
          </a:p>
        </p:txBody>
      </p:sp>
    </p:spTree>
    <p:extLst>
      <p:ext uri="{BB962C8B-B14F-4D97-AF65-F5344CB8AC3E}">
        <p14:creationId xmlns:p14="http://schemas.microsoft.com/office/powerpoint/2010/main" val="160023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47651"/>
            <a:ext cx="11379200" cy="758952"/>
          </a:xfrm>
        </p:spPr>
        <p:txBody>
          <a:bodyPr>
            <a:normAutofit/>
          </a:bodyPr>
          <a:lstStyle/>
          <a:p>
            <a:r>
              <a:rPr lang="el-GR" b="1" dirty="0"/>
              <a:t>Διαδικασία Διατροφικής Φροντίδας - ΝCP</a:t>
            </a:r>
            <a:endParaRPr lang="en-US" b="1" dirty="0"/>
          </a:p>
        </p:txBody>
      </p:sp>
      <p:sp>
        <p:nvSpPr>
          <p:cNvPr id="3" name="Content Placeholder 2"/>
          <p:cNvSpPr>
            <a:spLocks noGrp="1"/>
          </p:cNvSpPr>
          <p:nvPr>
            <p:ph sz="quarter" idx="1"/>
          </p:nvPr>
        </p:nvSpPr>
        <p:spPr>
          <a:xfrm>
            <a:off x="402336" y="1527047"/>
            <a:ext cx="11338560" cy="5017821"/>
          </a:xfrm>
        </p:spPr>
        <p:txBody>
          <a:bodyPr>
            <a:normAutofit/>
          </a:bodyPr>
          <a:lstStyle/>
          <a:p>
            <a:r>
              <a:rPr lang="el-GR" sz="2600" dirty="0"/>
              <a:t>Για την παροχή αποτελεσματικής διατροφικής φροντίδας σε νοσηλευόμενους ή μη ασθενείς, είναι απαραίτητη η δημιουργία και η υιοθέτηση </a:t>
            </a:r>
            <a:r>
              <a:rPr lang="el-GR" sz="2600" i="1" u="sng" dirty="0"/>
              <a:t>ενός σχεδίου διατροφικής φροντίδας ή μιας γραπτής τεκμηρίωσης της NCP</a:t>
            </a:r>
            <a:r>
              <a:rPr lang="el-GR" sz="2600" u="sng" dirty="0"/>
              <a:t> </a:t>
            </a:r>
            <a:r>
              <a:rPr lang="el-GR" sz="2600" dirty="0"/>
              <a:t>με σκοπό την </a:t>
            </a:r>
          </a:p>
          <a:p>
            <a:pPr lvl="1"/>
            <a:r>
              <a:rPr lang="el-GR" sz="2600" dirty="0"/>
              <a:t>καλύτερη παρακολούθηση του ασθενούς και επανέλεγχος του</a:t>
            </a:r>
          </a:p>
          <a:p>
            <a:pPr lvl="1"/>
            <a:r>
              <a:rPr lang="el-GR" sz="2600" dirty="0"/>
              <a:t>καλύτερη επικοινωνία μεταξύ των επαγγελματιών υγείας που εμπλέκονται στη διαχείριση του ασθενούς</a:t>
            </a:r>
          </a:p>
          <a:p>
            <a:pPr lvl="1"/>
            <a:r>
              <a:rPr lang="el-GR" sz="2600" dirty="0"/>
              <a:t>αποτελεσματικότερη αντιμετώπιση των προβλημάτων του </a:t>
            </a:r>
          </a:p>
          <a:p>
            <a:endParaRPr lang="el-GR" sz="2600" dirty="0"/>
          </a:p>
          <a:p>
            <a:endParaRPr lang="en-US" sz="2600" dirty="0"/>
          </a:p>
        </p:txBody>
      </p:sp>
      <p:sp>
        <p:nvSpPr>
          <p:cNvPr id="4" name="Text Box 6"/>
          <p:cNvSpPr txBox="1">
            <a:spLocks noChangeArrowheads="1"/>
          </p:cNvSpPr>
          <p:nvPr/>
        </p:nvSpPr>
        <p:spPr bwMode="auto">
          <a:xfrm>
            <a:off x="8247656" y="6371231"/>
            <a:ext cx="3383158" cy="338554"/>
          </a:xfrm>
          <a:prstGeom prst="rect">
            <a:avLst/>
          </a:prstGeom>
          <a:noFill/>
          <a:ln w="9525">
            <a:noFill/>
            <a:miter lim="800000"/>
            <a:headEnd/>
            <a:tailEnd/>
          </a:ln>
        </p:spPr>
        <p:txBody>
          <a:bodyPr wrap="none">
            <a:spAutoFit/>
          </a:bodyPr>
          <a:lstStyle/>
          <a:p>
            <a:r>
              <a:rPr lang="en-US" sz="1600" dirty="0">
                <a:solidFill>
                  <a:srgbClr val="000000"/>
                </a:solidFill>
                <a:latin typeface="Calibri"/>
                <a:cs typeface="Calibri"/>
              </a:rPr>
              <a:t>ADA</a:t>
            </a:r>
            <a:r>
              <a:rPr lang="el-GR" sz="1600" dirty="0">
                <a:solidFill>
                  <a:srgbClr val="000000"/>
                </a:solidFill>
                <a:latin typeface="Calibri"/>
                <a:cs typeface="Calibri"/>
              </a:rPr>
              <a:t> 2008,  </a:t>
            </a:r>
            <a:r>
              <a:rPr lang="en-US" sz="1600" dirty="0">
                <a:solidFill>
                  <a:srgbClr val="000000"/>
                </a:solidFill>
                <a:latin typeface="Calibri"/>
                <a:cs typeface="Calibri"/>
              </a:rPr>
              <a:t>JADA 2008;108(7):1113-17</a:t>
            </a:r>
          </a:p>
        </p:txBody>
      </p:sp>
    </p:spTree>
    <p:extLst>
      <p:ext uri="{BB962C8B-B14F-4D97-AF65-F5344CB8AC3E}">
        <p14:creationId xmlns:p14="http://schemas.microsoft.com/office/powerpoint/2010/main" val="232594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Διαδικασία Διατροφικής Φροντίδας</a:t>
            </a:r>
            <a:r>
              <a:rPr lang="en-GB" b="1" dirty="0"/>
              <a:t> - </a:t>
            </a:r>
            <a:r>
              <a:rPr lang="el-GR" b="1" dirty="0"/>
              <a:t>NCP</a:t>
            </a:r>
            <a:endParaRPr lang="en-US" b="1" dirty="0"/>
          </a:p>
        </p:txBody>
      </p:sp>
      <p:sp>
        <p:nvSpPr>
          <p:cNvPr id="3" name="Content Placeholder 2"/>
          <p:cNvSpPr>
            <a:spLocks noGrp="1"/>
          </p:cNvSpPr>
          <p:nvPr>
            <p:ph sz="quarter" idx="1"/>
          </p:nvPr>
        </p:nvSpPr>
        <p:spPr>
          <a:xfrm>
            <a:off x="402336" y="1527048"/>
            <a:ext cx="11338560" cy="5141310"/>
          </a:xfrm>
        </p:spPr>
        <p:txBody>
          <a:bodyPr>
            <a:noAutofit/>
          </a:bodyPr>
          <a:lstStyle/>
          <a:p>
            <a:pPr marL="0" indent="0">
              <a:buNone/>
            </a:pPr>
            <a:r>
              <a:rPr lang="el-GR" sz="2400" dirty="0"/>
              <a:t>Αποτελείται από </a:t>
            </a:r>
            <a:r>
              <a:rPr lang="el-GR" sz="2400" b="1" dirty="0"/>
              <a:t>4</a:t>
            </a:r>
            <a:r>
              <a:rPr lang="el-GR" sz="2400" dirty="0"/>
              <a:t> διακριτά αλλά σχετιζόμενα και συνδεόμενα </a:t>
            </a:r>
            <a:r>
              <a:rPr lang="el-GR" sz="2400" b="1" dirty="0"/>
              <a:t>βήματα</a:t>
            </a:r>
          </a:p>
          <a:p>
            <a:pPr marL="514350" indent="-514350">
              <a:buFont typeface="+mj-lt"/>
              <a:buAutoNum type="arabicPeriod"/>
            </a:pPr>
            <a:r>
              <a:rPr lang="el-GR" sz="2400" dirty="0"/>
              <a:t>Αξιολόγηση της κατάστασης θρέψης (διατροφική αξιολόγηση)* =&gt; διαιτητική αξιολόγηση, ανθρωπομετρία, βιοχημικά και κλινικά δεδομένα συν λοιπά ιστορικά εξεταζόμενου</a:t>
            </a:r>
            <a:endParaRPr lang="en-US" sz="2400" dirty="0"/>
          </a:p>
          <a:p>
            <a:pPr marL="514350" indent="-514350">
              <a:buFont typeface="+mj-lt"/>
              <a:buAutoNum type="arabicPeriod"/>
            </a:pPr>
            <a:r>
              <a:rPr lang="el-GR" sz="2400" dirty="0"/>
              <a:t>Διατροφική διάγνωση =&gt; αξιολόγηση αναγκών</a:t>
            </a:r>
          </a:p>
          <a:p>
            <a:pPr marL="514350" indent="-514350">
              <a:buFont typeface="+mj-lt"/>
              <a:buAutoNum type="arabicPeriod"/>
            </a:pPr>
            <a:r>
              <a:rPr lang="el-GR" sz="2400" dirty="0"/>
              <a:t>Διατροφική παρέμβαση =&gt; καθορισμός στόχων και διαιτητική εντολή</a:t>
            </a:r>
          </a:p>
          <a:p>
            <a:pPr marL="514350" indent="-514350">
              <a:buFont typeface="+mj-lt"/>
              <a:buAutoNum type="arabicPeriod"/>
            </a:pPr>
            <a:r>
              <a:rPr lang="el-GR" sz="2400" dirty="0"/>
              <a:t>Διατροφική παρακολούθηση/αξιολόγηση των αποτελεσμάτων της διατροφικής φροντίδας =&gt; αξιολόγηση και επαναξιολόγηση αποτελεσμάτων</a:t>
            </a:r>
          </a:p>
          <a:p>
            <a:pPr marL="0" indent="0">
              <a:buNone/>
            </a:pPr>
            <a:endParaRPr lang="el-GR" sz="2000" dirty="0"/>
          </a:p>
          <a:p>
            <a:pPr marL="0" indent="0">
              <a:buNone/>
            </a:pPr>
            <a:r>
              <a:rPr lang="el-GR" sz="2000" dirty="0"/>
              <a:t>*􏰄 Ιδανικά, θα πρέπει να έχει προηγηθεί μια διαδικασία ανίχνευσης διατροφικού κινδύνου </a:t>
            </a:r>
          </a:p>
          <a:p>
            <a:pPr>
              <a:buFont typeface="Wingdings" charset="2"/>
              <a:buChar char="ü"/>
            </a:pPr>
            <a:r>
              <a:rPr lang="el-GR" sz="2300" b="1" dirty="0"/>
              <a:t>1+2= αναγνώριση προβλήματος και 2+3= επίλυση προβλήματος</a:t>
            </a:r>
          </a:p>
          <a:p>
            <a:pPr marL="0" indent="0">
              <a:buNone/>
            </a:pPr>
            <a:endParaRPr lang="el-GR" sz="2000" dirty="0"/>
          </a:p>
          <a:p>
            <a:pPr marL="0" indent="0">
              <a:buNone/>
            </a:pPr>
            <a:r>
              <a:rPr lang="el-GR" sz="2300" dirty="0"/>
              <a:t> </a:t>
            </a:r>
          </a:p>
          <a:p>
            <a:pPr marL="0" indent="0">
              <a:buNone/>
            </a:pPr>
            <a:endParaRPr lang="el-GR" sz="2300" dirty="0"/>
          </a:p>
        </p:txBody>
      </p:sp>
    </p:spTree>
    <p:extLst>
      <p:ext uri="{BB962C8B-B14F-4D97-AF65-F5344CB8AC3E}">
        <p14:creationId xmlns:p14="http://schemas.microsoft.com/office/powerpoint/2010/main" val="346373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descr="Screenshot 2019-10-15 at 08.54.35.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730" r="-4880"/>
          <a:stretch/>
        </p:blipFill>
        <p:spPr>
          <a:xfrm>
            <a:off x="2620619" y="87088"/>
            <a:ext cx="7059621" cy="6266263"/>
          </a:xfrm>
        </p:spPr>
      </p:pic>
      <p:sp>
        <p:nvSpPr>
          <p:cNvPr id="4" name="Rectangle 3"/>
          <p:cNvSpPr/>
          <p:nvPr/>
        </p:nvSpPr>
        <p:spPr>
          <a:xfrm>
            <a:off x="2759038" y="6383264"/>
            <a:ext cx="6625532" cy="461665"/>
          </a:xfrm>
          <a:prstGeom prst="rect">
            <a:avLst/>
          </a:prstGeom>
        </p:spPr>
        <p:txBody>
          <a:bodyPr wrap="none">
            <a:spAutoFit/>
          </a:bodyPr>
          <a:lstStyle/>
          <a:p>
            <a:r>
              <a:rPr lang="el-GR" sz="2400" b="1" baseline="30000" dirty="0">
                <a:solidFill>
                  <a:srgbClr val="000000"/>
                </a:solidFill>
              </a:rPr>
              <a:t>Συνοπτική απεικόνιση των βημάτων της </a:t>
            </a:r>
            <a:r>
              <a:rPr lang="en-GB" sz="2400" b="1" baseline="30000" dirty="0">
                <a:solidFill>
                  <a:srgbClr val="000000"/>
                </a:solidFill>
              </a:rPr>
              <a:t>NCP </a:t>
            </a:r>
            <a:r>
              <a:rPr lang="el-GR" sz="2400" b="1" baseline="30000" dirty="0">
                <a:solidFill>
                  <a:srgbClr val="000000"/>
                </a:solidFill>
              </a:rPr>
              <a:t>(Κοντογιάννη, 2015)</a:t>
            </a:r>
            <a:endParaRPr lang="en-US" sz="2400" b="1" dirty="0">
              <a:solidFill>
                <a:srgbClr val="000000"/>
              </a:solidFill>
            </a:endParaRPr>
          </a:p>
        </p:txBody>
      </p:sp>
    </p:spTree>
    <p:extLst>
      <p:ext uri="{BB962C8B-B14F-4D97-AF65-F5344CB8AC3E}">
        <p14:creationId xmlns:p14="http://schemas.microsoft.com/office/powerpoint/2010/main" val="252169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Διαδικασία Διατροφικής Φροντίδας</a:t>
            </a:r>
            <a:r>
              <a:rPr lang="en-GB" b="1" dirty="0"/>
              <a:t> - </a:t>
            </a:r>
            <a:r>
              <a:rPr lang="el-GR" b="1" dirty="0"/>
              <a:t>NCP</a:t>
            </a:r>
            <a:endParaRPr lang="en-US" b="1" dirty="0"/>
          </a:p>
        </p:txBody>
      </p:sp>
      <p:sp>
        <p:nvSpPr>
          <p:cNvPr id="3" name="Content Placeholder 2"/>
          <p:cNvSpPr>
            <a:spLocks noGrp="1"/>
          </p:cNvSpPr>
          <p:nvPr>
            <p:ph sz="quarter" idx="1"/>
          </p:nvPr>
        </p:nvSpPr>
        <p:spPr>
          <a:xfrm>
            <a:off x="402336" y="1527047"/>
            <a:ext cx="11338560" cy="5194233"/>
          </a:xfrm>
        </p:spPr>
        <p:txBody>
          <a:bodyPr>
            <a:normAutofit lnSpcReduction="10000"/>
          </a:bodyPr>
          <a:lstStyle/>
          <a:p>
            <a:pPr marL="0" indent="0">
              <a:buNone/>
            </a:pPr>
            <a:r>
              <a:rPr lang="el-GR" sz="2400" dirty="0"/>
              <a:t>Στόχος =&gt; βέλτιστη σίτιση του ατόμου, ανάλογα με το στάδιο της ζωής και τα προβλήματα υγείας. </a:t>
            </a:r>
          </a:p>
          <a:p>
            <a:pPr marL="0" indent="0">
              <a:buNone/>
            </a:pPr>
            <a:endParaRPr lang="el-GR" sz="2400" dirty="0"/>
          </a:p>
          <a:p>
            <a:r>
              <a:rPr lang="el-GR" sz="2400" dirty="0"/>
              <a:t>Για ένα </a:t>
            </a:r>
            <a:r>
              <a:rPr lang="el-GR" sz="2400" b="1" dirty="0"/>
              <a:t>υγιές άτομο </a:t>
            </a:r>
            <a:r>
              <a:rPr lang="en-GB" sz="2400" dirty="0"/>
              <a:t>=&gt; </a:t>
            </a:r>
            <a:r>
              <a:rPr lang="el-GR" sz="2400" dirty="0"/>
              <a:t>περιλαμβάνει συνήθως την αξιολόγηση της διατροφικής κατάστασής του, τον προσδιορισμό των θρεπτικών του αναγκών και τη διατροφική του εκπαίδευση, με στόχο την πρόληψη της εμφάνισης χρόνιων μη μεταδιδόμενων νοσημάτων που σχετίζονται με τη διατροφή.</a:t>
            </a:r>
          </a:p>
          <a:p>
            <a:endParaRPr lang="en-GB" sz="2400" dirty="0"/>
          </a:p>
          <a:p>
            <a:r>
              <a:rPr lang="el-GR" sz="2400" dirty="0"/>
              <a:t> Για τον </a:t>
            </a:r>
            <a:r>
              <a:rPr lang="el-GR" sz="2400" b="1" dirty="0"/>
              <a:t>πάσχοντα</a:t>
            </a:r>
            <a:r>
              <a:rPr lang="el-GR" sz="2400" dirty="0"/>
              <a:t>, νοσηλευόμενο ή μη </a:t>
            </a:r>
            <a:r>
              <a:rPr lang="en-GB" sz="2400" dirty="0"/>
              <a:t>=&gt; </a:t>
            </a:r>
            <a:r>
              <a:rPr lang="el-GR" sz="2400" dirty="0"/>
              <a:t> είναι αρκετά πιο σύνθετη διαδικασία. </a:t>
            </a:r>
          </a:p>
          <a:p>
            <a:pPr lvl="1"/>
            <a:r>
              <a:rPr lang="el-GR" sz="2400" dirty="0">
                <a:solidFill>
                  <a:schemeClr val="tx1"/>
                </a:solidFill>
              </a:rPr>
              <a:t>πέρα από την αξιολόγηση της θρέψης και τον εντοπισμό προβλημάτων που σχετίζονται με τη δίαιτα, περιλαμβάνει και τον σχεδιασμό μιας παρέμβασης και τη συνεχή αξιολόγηση αυτής. </a:t>
            </a:r>
          </a:p>
          <a:p>
            <a:endParaRPr lang="el-GR" sz="2400" dirty="0"/>
          </a:p>
          <a:p>
            <a:endParaRPr lang="en-US" sz="2400" dirty="0"/>
          </a:p>
        </p:txBody>
      </p:sp>
      <p:sp>
        <p:nvSpPr>
          <p:cNvPr id="4" name="TextBox 3"/>
          <p:cNvSpPr txBox="1"/>
          <p:nvPr/>
        </p:nvSpPr>
        <p:spPr>
          <a:xfrm>
            <a:off x="10354939" y="6438465"/>
            <a:ext cx="1359717" cy="276999"/>
          </a:xfrm>
          <a:prstGeom prst="rect">
            <a:avLst/>
          </a:prstGeom>
          <a:noFill/>
        </p:spPr>
        <p:txBody>
          <a:bodyPr wrap="none" rtlCol="0">
            <a:spAutoFit/>
          </a:bodyPr>
          <a:lstStyle/>
          <a:p>
            <a:r>
              <a:rPr lang="el-GR" sz="1200" dirty="0">
                <a:latin typeface="Calibri"/>
                <a:cs typeface="Calibri"/>
              </a:rPr>
              <a:t>Κοντογιάννη, 2015</a:t>
            </a:r>
            <a:endParaRPr lang="en-US" sz="1200" dirty="0">
              <a:latin typeface="Calibri"/>
              <a:cs typeface="Calibri"/>
            </a:endParaRPr>
          </a:p>
        </p:txBody>
      </p:sp>
    </p:spTree>
    <p:extLst>
      <p:ext uri="{BB962C8B-B14F-4D97-AF65-F5344CB8AC3E}">
        <p14:creationId xmlns:p14="http://schemas.microsoft.com/office/powerpoint/2010/main" val="230907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Ανίχνευση (</a:t>
            </a:r>
            <a:r>
              <a:rPr lang="en-GB" b="1" dirty="0"/>
              <a:t>screening</a:t>
            </a:r>
            <a:r>
              <a:rPr lang="el-GR" b="1" dirty="0"/>
              <a:t>) διατροφικού κινδύνου</a:t>
            </a:r>
            <a:endParaRPr lang="en-US" b="1" dirty="0"/>
          </a:p>
        </p:txBody>
      </p:sp>
      <p:sp>
        <p:nvSpPr>
          <p:cNvPr id="3" name="Content Placeholder 2"/>
          <p:cNvSpPr>
            <a:spLocks noGrp="1"/>
          </p:cNvSpPr>
          <p:nvPr>
            <p:ph sz="quarter" idx="1"/>
          </p:nvPr>
        </p:nvSpPr>
        <p:spPr>
          <a:xfrm>
            <a:off x="402336" y="1527049"/>
            <a:ext cx="11338560" cy="5107427"/>
          </a:xfrm>
        </p:spPr>
        <p:txBody>
          <a:bodyPr>
            <a:normAutofit fontScale="92500" lnSpcReduction="10000"/>
          </a:bodyPr>
          <a:lstStyle/>
          <a:p>
            <a:r>
              <a:rPr lang="el-GR" dirty="0"/>
              <a:t>Πριν εφαρμόσουμε το </a:t>
            </a:r>
            <a:r>
              <a:rPr lang="en-GB" dirty="0"/>
              <a:t>NCP</a:t>
            </a:r>
            <a:r>
              <a:rPr lang="el-GR" dirty="0"/>
              <a:t>, θα πρέπει να εντοπίσουμε τα άτομα που βρίσκονται σε διατροφικό κίνδυνο, παραπέμποντάς τα, κατόπιν, για λεπτομερή διατροφική αξιολόγηση. </a:t>
            </a:r>
          </a:p>
          <a:p>
            <a:endParaRPr lang="en-GB" dirty="0">
              <a:cs typeface="Calibri"/>
            </a:endParaRPr>
          </a:p>
          <a:p>
            <a:r>
              <a:rPr lang="el-GR" dirty="0">
                <a:cs typeface="Calibri"/>
              </a:rPr>
              <a:t>Η ανίχνευση του διατροφικού κινδύνου γίνεται με κατάλληλα εργαλεία π.χ. </a:t>
            </a:r>
            <a:r>
              <a:rPr lang="en-GB" dirty="0">
                <a:cs typeface="Calibri"/>
              </a:rPr>
              <a:t>MUST</a:t>
            </a:r>
            <a:endParaRPr lang="el-GR" dirty="0">
              <a:cs typeface="Calibri"/>
            </a:endParaRPr>
          </a:p>
          <a:p>
            <a:pPr lvl="1"/>
            <a:r>
              <a:rPr lang="el-GR" dirty="0">
                <a:solidFill>
                  <a:schemeClr val="tx1"/>
                </a:solidFill>
                <a:cs typeface="Calibri"/>
              </a:rPr>
              <a:t>λαμβάνει χώρα σε πολλούς χώρους π.χ. νοσοκομείο, κέντρο υγείας, γηροκομεία </a:t>
            </a:r>
          </a:p>
          <a:p>
            <a:endParaRPr lang="el-GR" dirty="0"/>
          </a:p>
          <a:p>
            <a:r>
              <a:rPr lang="en-GB" dirty="0"/>
              <a:t>H </a:t>
            </a:r>
            <a:r>
              <a:rPr lang="el-GR" dirty="0"/>
              <a:t>ανίχνευση διατροφικού κινδύνου ορίζεται ως μια </a:t>
            </a:r>
            <a:r>
              <a:rPr lang="en-GB" dirty="0">
                <a:cs typeface="Calibri"/>
              </a:rPr>
              <a:t>“</a:t>
            </a:r>
            <a:r>
              <a:rPr lang="el-GR" b="1" i="1" dirty="0">
                <a:cs typeface="Calibri"/>
              </a:rPr>
              <a:t>καθορισμένη διαδικασία που χρησιμοποιείται για την αναγνώριση των ασθενών που χρήζουν ειδικής παρέμβασης</a:t>
            </a:r>
            <a:r>
              <a:rPr lang="en-GB" dirty="0">
                <a:cs typeface="Calibri"/>
              </a:rPr>
              <a:t>”</a:t>
            </a:r>
            <a:r>
              <a:rPr lang="el-GR" dirty="0">
                <a:cs typeface="Calibri"/>
              </a:rPr>
              <a:t> ΜΕ ΣΚΟΠΟ </a:t>
            </a:r>
            <a:r>
              <a:rPr lang="en-GB" dirty="0">
                <a:cs typeface="Calibri"/>
              </a:rPr>
              <a:t>“</a:t>
            </a:r>
            <a:r>
              <a:rPr lang="el-GR" b="1" i="1" dirty="0">
                <a:cs typeface="Calibri"/>
              </a:rPr>
              <a:t>την αναγνώριση ατόμων που είναι υποσιτισμένα ή σε κίνδυνο ανεπάρκειας και πρέπει να αξιολογηθούν πιο προσεκτικά</a:t>
            </a:r>
            <a:r>
              <a:rPr lang="en-GB" dirty="0">
                <a:cs typeface="Calibri"/>
              </a:rPr>
              <a:t>”</a:t>
            </a:r>
            <a:r>
              <a:rPr lang="el-GR" dirty="0">
                <a:cs typeface="Calibri"/>
              </a:rPr>
              <a:t>.</a:t>
            </a:r>
            <a:endParaRPr lang="en-GB" dirty="0">
              <a:cs typeface="Calibri"/>
            </a:endParaRPr>
          </a:p>
          <a:p>
            <a:endParaRPr lang="en-GB" dirty="0">
              <a:cs typeface="Calibri"/>
            </a:endParaRPr>
          </a:p>
          <a:p>
            <a:endParaRPr lang="en-US" dirty="0"/>
          </a:p>
        </p:txBody>
      </p:sp>
    </p:spTree>
    <p:extLst>
      <p:ext uri="{BB962C8B-B14F-4D97-AF65-F5344CB8AC3E}">
        <p14:creationId xmlns:p14="http://schemas.microsoft.com/office/powerpoint/2010/main" val="231872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2 - Θέση περιεχομένου">
            <a:extLst>
              <a:ext uri="{FF2B5EF4-FFF2-40B4-BE49-F238E27FC236}">
                <a16:creationId xmlns:a16="http://schemas.microsoft.com/office/drawing/2014/main" id="{C61C8D65-C1A5-4BB6-9DFE-B59B91D8A6A9}"/>
              </a:ext>
            </a:extLst>
          </p:cNvPr>
          <p:cNvSpPr>
            <a:spLocks noGrp="1"/>
          </p:cNvSpPr>
          <p:nvPr>
            <p:ph sz="quarter" idx="1"/>
          </p:nvPr>
        </p:nvSpPr>
        <p:spPr>
          <a:xfrm>
            <a:off x="554865" y="2202854"/>
            <a:ext cx="2985543" cy="2189196"/>
          </a:xfrm>
        </p:spPr>
        <p:txBody>
          <a:bodyPr>
            <a:normAutofit lnSpcReduction="10000"/>
          </a:bodyPr>
          <a:lstStyle/>
          <a:p>
            <a:pPr algn="ctr">
              <a:buFontTx/>
              <a:buNone/>
            </a:pPr>
            <a:r>
              <a:rPr lang="el-GR" altLang="el-GR" dirty="0">
                <a:solidFill>
                  <a:srgbClr val="000000"/>
                </a:solidFill>
                <a:cs typeface="Calibri"/>
              </a:rPr>
              <a:t>	Παράδειγμα</a:t>
            </a:r>
            <a:r>
              <a:rPr lang="en-GB" altLang="el-GR" dirty="0">
                <a:solidFill>
                  <a:srgbClr val="000000"/>
                </a:solidFill>
                <a:cs typeface="Calibri"/>
              </a:rPr>
              <a:t>:</a:t>
            </a:r>
          </a:p>
          <a:p>
            <a:pPr algn="ctr">
              <a:buFontTx/>
              <a:buNone/>
            </a:pPr>
            <a:r>
              <a:rPr lang="en-US" altLang="el-GR" sz="2800" dirty="0">
                <a:solidFill>
                  <a:srgbClr val="000000"/>
                </a:solidFill>
                <a:effectLst>
                  <a:outerShdw blurRad="38100" dist="38100" dir="2700000" algn="tl">
                    <a:srgbClr val="000000">
                      <a:alpha val="43137"/>
                    </a:srgbClr>
                  </a:outerShdw>
                </a:effectLst>
                <a:cs typeface="Calibri"/>
              </a:rPr>
              <a:t>Malnutrition Universal Screening Tool (</a:t>
            </a:r>
            <a:r>
              <a:rPr lang="en-US" altLang="el-GR" sz="2800" b="1" dirty="0">
                <a:solidFill>
                  <a:srgbClr val="000000"/>
                </a:solidFill>
                <a:effectLst>
                  <a:outerShdw blurRad="38100" dist="38100" dir="2700000" algn="tl">
                    <a:srgbClr val="000000">
                      <a:alpha val="43137"/>
                    </a:srgbClr>
                  </a:outerShdw>
                </a:effectLst>
                <a:cs typeface="Calibri"/>
              </a:rPr>
              <a:t>MUST)</a:t>
            </a:r>
            <a:endParaRPr lang="el-GR" altLang="el-GR" sz="2800" b="1" dirty="0">
              <a:solidFill>
                <a:srgbClr val="000000"/>
              </a:solidFill>
              <a:effectLst>
                <a:outerShdw blurRad="38100" dist="38100" dir="2700000" algn="tl">
                  <a:srgbClr val="000000">
                    <a:alpha val="43137"/>
                  </a:srgbClr>
                </a:outerShdw>
              </a:effectLst>
              <a:cs typeface="Calibri"/>
            </a:endParaRPr>
          </a:p>
        </p:txBody>
      </p:sp>
      <p:pic>
        <p:nvPicPr>
          <p:cNvPr id="15364" name="Picture 2">
            <a:extLst>
              <a:ext uri="{FF2B5EF4-FFF2-40B4-BE49-F238E27FC236}">
                <a16:creationId xmlns:a16="http://schemas.microsoft.com/office/drawing/2014/main" id="{7EA3CB96-511E-4DC0-A9E0-6ACBA389D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886" y="0"/>
            <a:ext cx="6172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14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69728"/>
            <a:ext cx="11379200" cy="758952"/>
          </a:xfrm>
        </p:spPr>
        <p:txBody>
          <a:bodyPr>
            <a:normAutofit fontScale="90000"/>
          </a:bodyPr>
          <a:lstStyle/>
          <a:p>
            <a:r>
              <a:rPr lang="el-GR" b="1" dirty="0"/>
              <a:t>Ανίχνευση διατροφικού κινδύνου και συμβουλευτική στη κοινότητα</a:t>
            </a:r>
            <a:endParaRPr lang="en-US" b="1" dirty="0"/>
          </a:p>
        </p:txBody>
      </p:sp>
      <p:sp>
        <p:nvSpPr>
          <p:cNvPr id="3" name="Content Placeholder 2"/>
          <p:cNvSpPr>
            <a:spLocks noGrp="1"/>
          </p:cNvSpPr>
          <p:nvPr>
            <p:ph sz="quarter" idx="1"/>
          </p:nvPr>
        </p:nvSpPr>
        <p:spPr>
          <a:xfrm>
            <a:off x="402336" y="1643669"/>
            <a:ext cx="11338560" cy="5029679"/>
          </a:xfrm>
        </p:spPr>
        <p:txBody>
          <a:bodyPr>
            <a:normAutofit fontScale="70000" lnSpcReduction="20000"/>
          </a:bodyPr>
          <a:lstStyle/>
          <a:p>
            <a:r>
              <a:rPr lang="el-GR" sz="3300" dirty="0">
                <a:latin typeface="+mj-lt"/>
              </a:rPr>
              <a:t>Screening για φαινυλκετονουρία, αναιμία κλπ</a:t>
            </a:r>
          </a:p>
          <a:p>
            <a:endParaRPr lang="el-GR" sz="3300" dirty="0">
              <a:latin typeface="+mj-lt"/>
            </a:endParaRPr>
          </a:p>
          <a:p>
            <a:r>
              <a:rPr lang="el-GR" sz="3300" dirty="0">
                <a:latin typeface="+mj-lt"/>
              </a:rPr>
              <a:t>Μέτρηση περιμέτρου κεφαλής περιοδικά από τη γέννηση έως τους 2  μήνες</a:t>
            </a:r>
          </a:p>
          <a:p>
            <a:endParaRPr lang="el-GR" sz="3300" dirty="0">
              <a:latin typeface="+mj-lt"/>
            </a:endParaRPr>
          </a:p>
          <a:p>
            <a:r>
              <a:rPr lang="el-GR" sz="3300" dirty="0">
                <a:latin typeface="+mj-lt"/>
              </a:rPr>
              <a:t>Μέτρηση ύψους και βάρους περιοδικά από τη γέννηση έως τα 18 έτη</a:t>
            </a:r>
          </a:p>
          <a:p>
            <a:endParaRPr lang="el-GR" sz="3300" dirty="0">
              <a:latin typeface="+mj-lt"/>
            </a:endParaRPr>
          </a:p>
          <a:p>
            <a:r>
              <a:rPr lang="el-GR" sz="3300" dirty="0">
                <a:latin typeface="+mj-lt"/>
              </a:rPr>
              <a:t>Μέτρηση αρτηριακής πίεσης, διερεύνηση στοματικής υγείας</a:t>
            </a:r>
          </a:p>
          <a:p>
            <a:endParaRPr lang="el-GR" sz="3300" dirty="0">
              <a:latin typeface="+mj-lt"/>
            </a:endParaRPr>
          </a:p>
          <a:p>
            <a:r>
              <a:rPr lang="el-GR" sz="3300" dirty="0">
                <a:latin typeface="+mj-lt"/>
              </a:rPr>
              <a:t>Screening για χρήση αλκοόλ</a:t>
            </a:r>
          </a:p>
          <a:p>
            <a:pPr marL="0" indent="0">
              <a:buNone/>
            </a:pPr>
            <a:r>
              <a:rPr lang="el-GR" sz="3300" dirty="0">
                <a:latin typeface="+mj-lt"/>
              </a:rPr>
              <a:t> </a:t>
            </a:r>
          </a:p>
          <a:p>
            <a:r>
              <a:rPr lang="el-GR" sz="3300" dirty="0">
                <a:latin typeface="+mj-lt"/>
              </a:rPr>
              <a:t>Screening για αρτηριακή πίεση, ύψος, βάρος, παχυσαρκία</a:t>
            </a:r>
            <a:r>
              <a:rPr lang="en-GB" sz="3300" dirty="0">
                <a:latin typeface="+mj-lt"/>
              </a:rPr>
              <a:t> </a:t>
            </a:r>
            <a:r>
              <a:rPr lang="el-GR" sz="3300" dirty="0">
                <a:latin typeface="+mj-lt"/>
              </a:rPr>
              <a:t>κλπ</a:t>
            </a:r>
          </a:p>
          <a:p>
            <a:endParaRPr lang="el-GR" sz="3300" dirty="0">
              <a:latin typeface="+mj-lt"/>
            </a:endParaRPr>
          </a:p>
          <a:p>
            <a:r>
              <a:rPr lang="el-GR" sz="3300" dirty="0">
                <a:latin typeface="+mj-lt"/>
              </a:rPr>
              <a:t>Screening χοληστερόλης </a:t>
            </a:r>
          </a:p>
          <a:p>
            <a:endParaRPr lang="en-US" dirty="0"/>
          </a:p>
        </p:txBody>
      </p:sp>
      <p:sp>
        <p:nvSpPr>
          <p:cNvPr id="4" name="Rectangle 3"/>
          <p:cNvSpPr/>
          <p:nvPr/>
        </p:nvSpPr>
        <p:spPr>
          <a:xfrm>
            <a:off x="8236742" y="6354244"/>
            <a:ext cx="3624385" cy="369332"/>
          </a:xfrm>
          <a:prstGeom prst="rect">
            <a:avLst/>
          </a:prstGeom>
        </p:spPr>
        <p:txBody>
          <a:bodyPr wrap="none">
            <a:spAutoFit/>
          </a:bodyPr>
          <a:lstStyle/>
          <a:p>
            <a:r>
              <a:rPr lang="en-US" dirty="0">
                <a:solidFill>
                  <a:srgbClr val="000000"/>
                </a:solidFill>
                <a:latin typeface="Calibri" panose="020F0502020204030204" pitchFamily="34" charset="0"/>
              </a:rPr>
              <a:t>Circulation 2004;</a:t>
            </a:r>
            <a:r>
              <a:rPr lang="el-GR"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109(25):3244-3255</a:t>
            </a:r>
            <a:endParaRPr lang="en-US" dirty="0"/>
          </a:p>
        </p:txBody>
      </p:sp>
    </p:spTree>
    <p:extLst>
      <p:ext uri="{BB962C8B-B14F-4D97-AF65-F5344CB8AC3E}">
        <p14:creationId xmlns:p14="http://schemas.microsoft.com/office/powerpoint/2010/main" val="45608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1</a:t>
            </a:r>
            <a:r>
              <a:rPr lang="el-GR" b="1" baseline="30000" dirty="0"/>
              <a:t>ο</a:t>
            </a:r>
            <a:r>
              <a:rPr lang="en-GB" b="1" dirty="0"/>
              <a:t>: </a:t>
            </a:r>
            <a:r>
              <a:rPr lang="el-GR" b="1" dirty="0"/>
              <a:t>Διατροφική αξιολόγηση</a:t>
            </a:r>
            <a:endParaRPr lang="en-US" b="1" dirty="0"/>
          </a:p>
        </p:txBody>
      </p:sp>
      <p:sp>
        <p:nvSpPr>
          <p:cNvPr id="3" name="Content Placeholder 2"/>
          <p:cNvSpPr>
            <a:spLocks noGrp="1"/>
          </p:cNvSpPr>
          <p:nvPr>
            <p:ph sz="quarter" idx="1"/>
          </p:nvPr>
        </p:nvSpPr>
        <p:spPr>
          <a:xfrm>
            <a:off x="402336" y="1527047"/>
            <a:ext cx="11338560" cy="4947257"/>
          </a:xfrm>
        </p:spPr>
        <p:txBody>
          <a:bodyPr>
            <a:normAutofit fontScale="92500" lnSpcReduction="20000"/>
          </a:bodyPr>
          <a:lstStyle/>
          <a:p>
            <a:r>
              <a:rPr lang="el-GR" sz="2800" dirty="0"/>
              <a:t>Σκοπός </a:t>
            </a:r>
          </a:p>
          <a:p>
            <a:pPr lvl="1"/>
            <a:r>
              <a:rPr lang="el-GR" sz="2800" dirty="0">
                <a:solidFill>
                  <a:schemeClr val="tx1"/>
                </a:solidFill>
              </a:rPr>
              <a:t>απόκτηση επαρκούς πληροφόρησης για την αναγνώριση προβλημάτων που σχετίζονται με τη διατροφή.</a:t>
            </a:r>
          </a:p>
          <a:p>
            <a:endParaRPr lang="el-GR" sz="2800" dirty="0"/>
          </a:p>
          <a:p>
            <a:r>
              <a:rPr lang="el-GR" sz="2800" dirty="0"/>
              <a:t>Το είδος των πληροφοριών που συλλέγονται κάθε φορά διαφέρει ανάλογα με: </a:t>
            </a:r>
          </a:p>
          <a:p>
            <a:pPr lvl="1"/>
            <a:r>
              <a:rPr lang="el-GR" sz="2800" dirty="0">
                <a:solidFill>
                  <a:schemeClr val="tx1"/>
                </a:solidFill>
              </a:rPr>
              <a:t>τις συνθήκες εργασίας</a:t>
            </a:r>
            <a:endParaRPr lang="en-GB" sz="2800" dirty="0">
              <a:solidFill>
                <a:schemeClr val="tx1"/>
              </a:solidFill>
            </a:endParaRPr>
          </a:p>
          <a:p>
            <a:pPr lvl="1"/>
            <a:r>
              <a:rPr lang="el-GR" sz="2800" dirty="0">
                <a:solidFill>
                  <a:schemeClr val="tx1"/>
                </a:solidFill>
              </a:rPr>
              <a:t>την κατάσταση υγείας του ατόμου</a:t>
            </a:r>
            <a:endParaRPr lang="en-GB" sz="2800" dirty="0">
              <a:solidFill>
                <a:schemeClr val="tx1"/>
              </a:solidFill>
            </a:endParaRPr>
          </a:p>
          <a:p>
            <a:pPr lvl="1"/>
            <a:r>
              <a:rPr lang="el-GR" sz="2800" dirty="0">
                <a:solidFill>
                  <a:schemeClr val="tx1"/>
                </a:solidFill>
              </a:rPr>
              <a:t>τη σχέση των πληροφοριών που συλλέγονται κατά την αξιολόγηση, με τις μετρήσεις/αποτελέσματα που εκτιμώνται στο τέλος</a:t>
            </a:r>
          </a:p>
          <a:p>
            <a:pPr lvl="1"/>
            <a:r>
              <a:rPr lang="el-GR" sz="2800" dirty="0">
                <a:solidFill>
                  <a:schemeClr val="tx1"/>
                </a:solidFill>
              </a:rPr>
              <a:t>τις συστάσεις-κατευθυντήριες οδηγίες που υπάρχουν</a:t>
            </a:r>
            <a:endParaRPr lang="en-GB" sz="2800" dirty="0">
              <a:solidFill>
                <a:schemeClr val="tx1"/>
              </a:solidFill>
            </a:endParaRPr>
          </a:p>
          <a:p>
            <a:pPr lvl="1"/>
            <a:r>
              <a:rPr lang="el-GR" sz="2800" dirty="0">
                <a:solidFill>
                  <a:schemeClr val="tx1"/>
                </a:solidFill>
              </a:rPr>
              <a:t>το αν πρόκειται για πρώτη αξιολόγηση ή επαναξιολόγηση </a:t>
            </a:r>
          </a:p>
          <a:p>
            <a:endParaRPr lang="en-US" sz="2800" dirty="0"/>
          </a:p>
        </p:txBody>
      </p:sp>
    </p:spTree>
    <p:extLst>
      <p:ext uri="{BB962C8B-B14F-4D97-AF65-F5344CB8AC3E}">
        <p14:creationId xmlns:p14="http://schemas.microsoft.com/office/powerpoint/2010/main" val="56443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1</a:t>
            </a:r>
            <a:r>
              <a:rPr lang="el-GR" b="1" baseline="30000" dirty="0"/>
              <a:t>ο</a:t>
            </a:r>
            <a:r>
              <a:rPr lang="en-GB" b="1" dirty="0"/>
              <a:t>: </a:t>
            </a:r>
            <a:r>
              <a:rPr lang="el-GR" b="1" dirty="0"/>
              <a:t>Διατροφική αξιολόγηση</a:t>
            </a:r>
            <a:endParaRPr lang="en-US" b="1" dirty="0"/>
          </a:p>
        </p:txBody>
      </p:sp>
      <p:sp>
        <p:nvSpPr>
          <p:cNvPr id="3" name="Content Placeholder 2"/>
          <p:cNvSpPr>
            <a:spLocks noGrp="1"/>
          </p:cNvSpPr>
          <p:nvPr>
            <p:ph sz="quarter" idx="1"/>
          </p:nvPr>
        </p:nvSpPr>
        <p:spPr/>
        <p:txBody>
          <a:bodyPr>
            <a:normAutofit/>
          </a:bodyPr>
          <a:lstStyle/>
          <a:p>
            <a:r>
              <a:rPr lang="el-GR" dirty="0"/>
              <a:t>Η διατροφική αξιολόγηση είναι μια </a:t>
            </a:r>
            <a:r>
              <a:rPr lang="en-GB" dirty="0"/>
              <a:t>‘</a:t>
            </a:r>
            <a:r>
              <a:rPr lang="el-GR" dirty="0"/>
              <a:t>συστηματική διαδικασία απόκτησης, επαλήθευσης και ερμηνείας δεδομένων, η οποία στοχεύει στην αναγνώριση ενός ή περισσότερων προβλημάτων που σχετίζονται με τη διατροφή, και στη διερεύνηση της φύσης και της αιτίας των προβλημάτων </a:t>
            </a:r>
            <a:r>
              <a:rPr lang="el-GR" dirty="0" err="1"/>
              <a:t>αυτών</a:t>
            </a:r>
            <a:r>
              <a:rPr lang="el-GR" dirty="0"/>
              <a:t>’</a:t>
            </a:r>
          </a:p>
          <a:p>
            <a:endParaRPr lang="el-GR" dirty="0"/>
          </a:p>
          <a:p>
            <a:r>
              <a:rPr lang="el-GR" dirty="0"/>
              <a:t>Αποτελεί επίσης μια συνεχής, δυναμική διαδικασία η οποία εμπεριέχει τόσο τα αρχικά δεδομένα που συλλέχθησαν, όσο και τη συνεχόμενη επανεκτίμηση και ανάλυση της κατάστασης του ασθενούς σύμφωνα με συγκεκριμένα κριτήρια</a:t>
            </a:r>
          </a:p>
          <a:p>
            <a:endParaRPr lang="en-US" dirty="0"/>
          </a:p>
        </p:txBody>
      </p:sp>
      <p:sp>
        <p:nvSpPr>
          <p:cNvPr id="5" name="TextBox 4"/>
          <p:cNvSpPr txBox="1"/>
          <p:nvPr/>
        </p:nvSpPr>
        <p:spPr>
          <a:xfrm>
            <a:off x="10354939" y="6438465"/>
            <a:ext cx="1359717" cy="276999"/>
          </a:xfrm>
          <a:prstGeom prst="rect">
            <a:avLst/>
          </a:prstGeom>
          <a:noFill/>
        </p:spPr>
        <p:txBody>
          <a:bodyPr wrap="none" rtlCol="0">
            <a:spAutoFit/>
          </a:bodyPr>
          <a:lstStyle/>
          <a:p>
            <a:r>
              <a:rPr lang="el-GR" sz="1200" dirty="0">
                <a:latin typeface="Calibri"/>
                <a:cs typeface="Calibri"/>
              </a:rPr>
              <a:t>Κοντογιάννη, 2015</a:t>
            </a:r>
            <a:endParaRPr lang="en-US" sz="1200" dirty="0">
              <a:latin typeface="Calibri"/>
              <a:cs typeface="Calibri"/>
            </a:endParaRPr>
          </a:p>
        </p:txBody>
      </p:sp>
    </p:spTree>
    <p:extLst>
      <p:ext uri="{BB962C8B-B14F-4D97-AF65-F5344CB8AC3E}">
        <p14:creationId xmlns:p14="http://schemas.microsoft.com/office/powerpoint/2010/main" val="193037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9349" y="116632"/>
            <a:ext cx="11789664" cy="720080"/>
          </a:xfrm>
        </p:spPr>
        <p:txBody>
          <a:bodyPr>
            <a:normAutofit/>
          </a:bodyPr>
          <a:lstStyle/>
          <a:p>
            <a:r>
              <a:rPr lang="el-GR" sz="3200" b="1" dirty="0">
                <a:cs typeface="Times New Roman" pitchFamily="18" charset="0"/>
              </a:rPr>
              <a:t>Ύλη διάλεξης</a:t>
            </a:r>
            <a:endParaRPr lang="el-GR" sz="3200" b="1" dirty="0">
              <a:solidFill>
                <a:schemeClr val="tx1"/>
              </a:solidFill>
            </a:endParaRPr>
          </a:p>
        </p:txBody>
      </p:sp>
      <p:sp>
        <p:nvSpPr>
          <p:cNvPr id="3" name="Content Placeholder 2"/>
          <p:cNvSpPr>
            <a:spLocks noGrp="1"/>
          </p:cNvSpPr>
          <p:nvPr>
            <p:ph sz="quarter" idx="1"/>
          </p:nvPr>
        </p:nvSpPr>
        <p:spPr>
          <a:xfrm>
            <a:off x="402336" y="1527048"/>
            <a:ext cx="11338560" cy="5142312"/>
          </a:xfrm>
        </p:spPr>
        <p:txBody>
          <a:bodyPr>
            <a:normAutofit/>
          </a:bodyPr>
          <a:lstStyle/>
          <a:p>
            <a:pPr>
              <a:buClr>
                <a:srgbClr val="D16349"/>
              </a:buClr>
            </a:pPr>
            <a:r>
              <a:rPr lang="el-GR" sz="2400" dirty="0">
                <a:cs typeface="Calibri"/>
              </a:rPr>
              <a:t>Εκτίμηση κατάστασης θρέψης/διατροφική αξιολόγηση</a:t>
            </a:r>
            <a:r>
              <a:rPr lang="en-GB" sz="2400" dirty="0">
                <a:cs typeface="Calibri"/>
              </a:rPr>
              <a:t>/</a:t>
            </a:r>
            <a:r>
              <a:rPr lang="el-GR" sz="2400" dirty="0">
                <a:cs typeface="Calibri"/>
              </a:rPr>
              <a:t>διατροφική φροντίδα</a:t>
            </a:r>
          </a:p>
          <a:p>
            <a:pPr>
              <a:buClr>
                <a:srgbClr val="D16349"/>
              </a:buClr>
            </a:pPr>
            <a:r>
              <a:rPr lang="el-GR" sz="2400" dirty="0">
                <a:cs typeface="Calibri"/>
              </a:rPr>
              <a:t>Ομάδα διατροφικής φροντίδας </a:t>
            </a:r>
            <a:r>
              <a:rPr lang="el-GR" sz="2400" dirty="0"/>
              <a:t> </a:t>
            </a:r>
          </a:p>
          <a:p>
            <a:pPr>
              <a:buClr>
                <a:srgbClr val="D16349"/>
              </a:buClr>
            </a:pPr>
            <a:r>
              <a:rPr lang="el-GR" sz="2400" dirty="0"/>
              <a:t>Διαδικασία Διατροφικής Φροντίδας  (Nutrition Care Process; NCP)</a:t>
            </a:r>
          </a:p>
          <a:p>
            <a:pPr lvl="1">
              <a:buClr>
                <a:srgbClr val="D16349"/>
              </a:buClr>
            </a:pPr>
            <a:r>
              <a:rPr lang="el-GR" sz="2400" dirty="0"/>
              <a:t>Ανίχνευση διατροφικού κινδύνου</a:t>
            </a:r>
          </a:p>
          <a:p>
            <a:pPr lvl="1">
              <a:buClr>
                <a:srgbClr val="D16349"/>
              </a:buClr>
            </a:pPr>
            <a:r>
              <a:rPr lang="el-GR" sz="2400" dirty="0"/>
              <a:t>Βήματα/συνιστώσες του </a:t>
            </a:r>
            <a:r>
              <a:rPr lang="en-GB" sz="2400" dirty="0"/>
              <a:t>NCP</a:t>
            </a:r>
            <a:endParaRPr lang="el-GR" sz="2400" dirty="0"/>
          </a:p>
          <a:p>
            <a:pPr lvl="2">
              <a:buClr>
                <a:srgbClr val="D16349"/>
              </a:buClr>
            </a:pPr>
            <a:r>
              <a:rPr lang="el-GR" sz="2400" dirty="0"/>
              <a:t>Αξιολόγηση της κατάστασης θρέψης (διατροφική αξιολόγηση)</a:t>
            </a:r>
          </a:p>
          <a:p>
            <a:pPr lvl="2">
              <a:buClr>
                <a:srgbClr val="D16349"/>
              </a:buClr>
            </a:pPr>
            <a:r>
              <a:rPr lang="el-GR" sz="2400" dirty="0"/>
              <a:t>Διατροφική διάγνωση</a:t>
            </a:r>
          </a:p>
          <a:p>
            <a:pPr lvl="2">
              <a:buClr>
                <a:srgbClr val="D16349"/>
              </a:buClr>
            </a:pPr>
            <a:r>
              <a:rPr lang="el-GR" sz="2400" dirty="0"/>
              <a:t>Διατροφική παρέμβαση</a:t>
            </a:r>
          </a:p>
          <a:p>
            <a:pPr lvl="2">
              <a:buClr>
                <a:srgbClr val="D16349"/>
              </a:buClr>
            </a:pPr>
            <a:r>
              <a:rPr lang="el-GR" sz="2400" dirty="0"/>
              <a:t>Διατροφική παρακολούθηση/αξιολόγηση των αποτελεσμάτων της διατροφικής φροντίδας</a:t>
            </a:r>
          </a:p>
          <a:p>
            <a:pPr>
              <a:buClr>
                <a:srgbClr val="D16349"/>
              </a:buClr>
            </a:pPr>
            <a:endParaRPr lang="el-GR" sz="2400" dirty="0"/>
          </a:p>
          <a:p>
            <a:pPr>
              <a:buClr>
                <a:srgbClr val="D16349"/>
              </a:buClr>
            </a:pPr>
            <a:endParaRPr lang="el-GR" sz="2400" dirty="0"/>
          </a:p>
          <a:p>
            <a:endParaRPr lang="el-GR" sz="2400" dirty="0"/>
          </a:p>
          <a:p>
            <a:endParaRPr lang="el-GR" sz="2400" dirty="0"/>
          </a:p>
          <a:p>
            <a:pPr lvl="1"/>
            <a:endParaRPr lang="el-GR" sz="2400" dirty="0"/>
          </a:p>
          <a:p>
            <a:endParaRPr lang="el-GR" sz="2400" dirty="0"/>
          </a:p>
        </p:txBody>
      </p:sp>
    </p:spTree>
    <p:extLst>
      <p:ext uri="{BB962C8B-B14F-4D97-AF65-F5344CB8AC3E}">
        <p14:creationId xmlns:p14="http://schemas.microsoft.com/office/powerpoint/2010/main" val="311571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1</a:t>
            </a:r>
            <a:r>
              <a:rPr lang="el-GR" b="1" baseline="30000" dirty="0"/>
              <a:t>ο</a:t>
            </a:r>
            <a:r>
              <a:rPr lang="en-GB" b="1" dirty="0"/>
              <a:t>: </a:t>
            </a:r>
            <a:r>
              <a:rPr lang="el-GR" b="1" dirty="0"/>
              <a:t>Διατροφική αξιολόγηση</a:t>
            </a:r>
            <a:endParaRPr lang="en-US" b="1" dirty="0"/>
          </a:p>
        </p:txBody>
      </p:sp>
      <p:sp>
        <p:nvSpPr>
          <p:cNvPr id="3" name="Content Placeholder 2"/>
          <p:cNvSpPr>
            <a:spLocks noGrp="1"/>
          </p:cNvSpPr>
          <p:nvPr>
            <p:ph sz="quarter" idx="1"/>
          </p:nvPr>
        </p:nvSpPr>
        <p:spPr>
          <a:xfrm>
            <a:off x="304801" y="1505277"/>
            <a:ext cx="11479639" cy="5172217"/>
          </a:xfrm>
        </p:spPr>
        <p:txBody>
          <a:bodyPr>
            <a:normAutofit lnSpcReduction="10000"/>
          </a:bodyPr>
          <a:lstStyle/>
          <a:p>
            <a:r>
              <a:rPr lang="el-GR" dirty="0"/>
              <a:t>Κατά την αρχική αξιολόγηση πρέπει να </a:t>
            </a:r>
          </a:p>
          <a:p>
            <a:pPr lvl="1"/>
            <a:r>
              <a:rPr lang="el-GR" dirty="0">
                <a:solidFill>
                  <a:schemeClr val="tx1"/>
                </a:solidFill>
              </a:rPr>
              <a:t>καθοριστεί εάν υπάρχει διάγνωση κάποιου διατροφικού προβλήματος, </a:t>
            </a:r>
          </a:p>
          <a:p>
            <a:pPr lvl="1"/>
            <a:r>
              <a:rPr lang="el-GR" dirty="0">
                <a:solidFill>
                  <a:schemeClr val="tx1"/>
                </a:solidFill>
              </a:rPr>
              <a:t>αναγνωριστεί η ανάγκη περισσότερων πληροφοριών,</a:t>
            </a:r>
          </a:p>
          <a:p>
            <a:pPr lvl="1"/>
            <a:r>
              <a:rPr lang="el-GR" dirty="0">
                <a:solidFill>
                  <a:schemeClr val="tx1"/>
                </a:solidFill>
              </a:rPr>
              <a:t>καθοριστεί κατά πόσο το άτομο ή η ομάδα χρήζουν διατροφικής φροντίδας εκείνη τη στιγμή.</a:t>
            </a:r>
          </a:p>
          <a:p>
            <a:pPr lvl="1"/>
            <a:endParaRPr lang="el-GR" dirty="0">
              <a:solidFill>
                <a:schemeClr val="tx1"/>
              </a:solidFill>
            </a:endParaRPr>
          </a:p>
          <a:p>
            <a:r>
              <a:rPr lang="el-GR" dirty="0"/>
              <a:t>Κατά την επαναξιολόγηση της διατροφικής κατάστασης πρέπει να</a:t>
            </a:r>
          </a:p>
          <a:p>
            <a:pPr lvl="1"/>
            <a:r>
              <a:rPr lang="el-GR" dirty="0">
                <a:solidFill>
                  <a:schemeClr val="tx1"/>
                </a:solidFill>
              </a:rPr>
              <a:t>καθοριστεί κατά πόσο οι παράμετροι παρακολούθησης και αξιολόγησης έχουν αλλάξει, </a:t>
            </a:r>
          </a:p>
          <a:p>
            <a:pPr lvl="1"/>
            <a:r>
              <a:rPr lang="el-GR" dirty="0">
                <a:solidFill>
                  <a:schemeClr val="tx1"/>
                </a:solidFill>
              </a:rPr>
              <a:t>χαρακτηριστεί η κατάσταση της προηγούμενης διατροφικής διάγνωσης, χρησιμοποιώντας τους όρους: «ανεπαρκής ή μη βελτίωση», «βελτίωση», «η διάγνωση δεν ισχύει πλέον», «επιλυμένη», </a:t>
            </a:r>
          </a:p>
          <a:p>
            <a:pPr lvl="1"/>
            <a:r>
              <a:rPr lang="el-GR" dirty="0">
                <a:solidFill>
                  <a:schemeClr val="tx1"/>
                </a:solidFill>
              </a:rPr>
              <a:t>διερευνηθεί εάν υπάρχει καινούρια διατροφική διάγνωση (πρόβλημα), </a:t>
            </a:r>
          </a:p>
          <a:p>
            <a:pPr lvl="1"/>
            <a:r>
              <a:rPr lang="el-GR" dirty="0">
                <a:solidFill>
                  <a:schemeClr val="tx1"/>
                </a:solidFill>
              </a:rPr>
              <a:t>καθοριστεί εάν απαιτούνται επιπλέον δεδομένα. </a:t>
            </a:r>
          </a:p>
          <a:p>
            <a:endParaRPr lang="en-US" dirty="0"/>
          </a:p>
        </p:txBody>
      </p:sp>
      <p:sp>
        <p:nvSpPr>
          <p:cNvPr id="5" name="TextBox 4"/>
          <p:cNvSpPr txBox="1"/>
          <p:nvPr/>
        </p:nvSpPr>
        <p:spPr>
          <a:xfrm>
            <a:off x="10354939" y="6438465"/>
            <a:ext cx="1359717" cy="276999"/>
          </a:xfrm>
          <a:prstGeom prst="rect">
            <a:avLst/>
          </a:prstGeom>
          <a:noFill/>
        </p:spPr>
        <p:txBody>
          <a:bodyPr wrap="none" rtlCol="0">
            <a:spAutoFit/>
          </a:bodyPr>
          <a:lstStyle/>
          <a:p>
            <a:r>
              <a:rPr lang="el-GR" sz="1200" dirty="0">
                <a:latin typeface="Calibri"/>
                <a:cs typeface="Calibri"/>
              </a:rPr>
              <a:t>Κοντογιάννη, 2015</a:t>
            </a:r>
            <a:endParaRPr lang="en-US" sz="1200" dirty="0">
              <a:latin typeface="Calibri"/>
              <a:cs typeface="Calibri"/>
            </a:endParaRPr>
          </a:p>
        </p:txBody>
      </p:sp>
    </p:spTree>
    <p:extLst>
      <p:ext uri="{BB962C8B-B14F-4D97-AF65-F5344CB8AC3E}">
        <p14:creationId xmlns:p14="http://schemas.microsoft.com/office/powerpoint/2010/main" val="1931267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1</a:t>
            </a:r>
            <a:r>
              <a:rPr lang="el-GR" b="1" baseline="30000" dirty="0"/>
              <a:t>ο</a:t>
            </a:r>
            <a:r>
              <a:rPr lang="en-GB" b="1" dirty="0"/>
              <a:t>: </a:t>
            </a:r>
            <a:r>
              <a:rPr lang="el-GR" b="1" dirty="0"/>
              <a:t>Διατροφική αξιολόγηση</a:t>
            </a:r>
            <a:endParaRPr lang="en-US" b="1" dirty="0"/>
          </a:p>
        </p:txBody>
      </p:sp>
      <p:sp>
        <p:nvSpPr>
          <p:cNvPr id="3" name="Content Placeholder 2"/>
          <p:cNvSpPr>
            <a:spLocks noGrp="1"/>
          </p:cNvSpPr>
          <p:nvPr>
            <p:ph sz="quarter" idx="1"/>
          </p:nvPr>
        </p:nvSpPr>
        <p:spPr>
          <a:xfrm>
            <a:off x="402336" y="1527047"/>
            <a:ext cx="11338560" cy="4823769"/>
          </a:xfrm>
        </p:spPr>
        <p:txBody>
          <a:bodyPr>
            <a:normAutofit/>
          </a:bodyPr>
          <a:lstStyle/>
          <a:p>
            <a:r>
              <a:rPr lang="el-GR" dirty="0" err="1"/>
              <a:t>Πηγές</a:t>
            </a:r>
            <a:r>
              <a:rPr lang="el-GR" dirty="0"/>
              <a:t> δεδομένων πληροφοριών/εργαλεία </a:t>
            </a:r>
            <a:r>
              <a:rPr lang="el-GR" dirty="0" err="1"/>
              <a:t>αξιολόγησης</a:t>
            </a:r>
            <a:r>
              <a:rPr lang="el-GR" dirty="0"/>
              <a:t>                         (ατομικό επίπεδο και πληθυσμιακό επίπεδο)</a:t>
            </a:r>
            <a:endParaRPr lang="en-US" dirty="0"/>
          </a:p>
          <a:p>
            <a:pPr marL="0" indent="0">
              <a:buNone/>
            </a:pPr>
            <a:endParaRPr lang="el-GR" dirty="0"/>
          </a:p>
          <a:p>
            <a:pPr lvl="1"/>
            <a:r>
              <a:rPr lang="el-GR" sz="2400" dirty="0">
                <a:solidFill>
                  <a:schemeClr val="tx1"/>
                </a:solidFill>
              </a:rPr>
              <a:t>Παραπεμπτικά/πρόσβαση στον φάκελο του ασθενούς/αρχεία άλλων ειδικοτήτων </a:t>
            </a:r>
          </a:p>
          <a:p>
            <a:pPr lvl="1"/>
            <a:r>
              <a:rPr lang="el-GR" sz="2400" dirty="0">
                <a:solidFill>
                  <a:schemeClr val="tx1"/>
                </a:solidFill>
              </a:rPr>
              <a:t>Συνέντευξη ασθενή/ πελάτη. Παρατήρηση και μετρήσεις. Εκτίμηση γνώσεων/ ετοιμότητας</a:t>
            </a:r>
          </a:p>
          <a:p>
            <a:pPr lvl="1"/>
            <a:r>
              <a:rPr lang="el-GR" sz="2400" dirty="0">
                <a:solidFill>
                  <a:schemeClr val="tx1"/>
                </a:solidFill>
              </a:rPr>
              <a:t>Έρευνες που διεξάγονται στην κοινότητα και έμφαση σε ομάδες υψηλού κινδύνου</a:t>
            </a:r>
          </a:p>
          <a:p>
            <a:pPr lvl="1"/>
            <a:r>
              <a:rPr lang="el-GR" sz="2400" dirty="0">
                <a:solidFill>
                  <a:schemeClr val="tx1"/>
                </a:solidFill>
              </a:rPr>
              <a:t>Στατιστικές αναφορές</a:t>
            </a:r>
          </a:p>
          <a:p>
            <a:pPr lvl="1"/>
            <a:r>
              <a:rPr lang="el-GR" sz="2400" dirty="0">
                <a:solidFill>
                  <a:schemeClr val="tx1"/>
                </a:solidFill>
              </a:rPr>
              <a:t>Επιδημιολογικές μελέτες</a:t>
            </a:r>
          </a:p>
          <a:p>
            <a:endParaRPr lang="en-US" dirty="0"/>
          </a:p>
        </p:txBody>
      </p:sp>
    </p:spTree>
    <p:extLst>
      <p:ext uri="{BB962C8B-B14F-4D97-AF65-F5344CB8AC3E}">
        <p14:creationId xmlns:p14="http://schemas.microsoft.com/office/powerpoint/2010/main" val="155723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1</a:t>
            </a:r>
            <a:r>
              <a:rPr lang="el-GR" b="1" baseline="30000" dirty="0"/>
              <a:t>ο</a:t>
            </a:r>
            <a:r>
              <a:rPr lang="en-GB" b="1" dirty="0"/>
              <a:t>: </a:t>
            </a:r>
            <a:r>
              <a:rPr lang="el-GR" b="1" dirty="0"/>
              <a:t>Διατροφική αξιολόγηση</a:t>
            </a:r>
            <a:endParaRPr lang="en-US" b="1" dirty="0"/>
          </a:p>
        </p:txBody>
      </p:sp>
      <p:sp>
        <p:nvSpPr>
          <p:cNvPr id="3" name="Content Placeholder 2"/>
          <p:cNvSpPr>
            <a:spLocks noGrp="1"/>
          </p:cNvSpPr>
          <p:nvPr>
            <p:ph sz="quarter" idx="1"/>
          </p:nvPr>
        </p:nvSpPr>
        <p:spPr>
          <a:xfrm>
            <a:off x="402336" y="1527047"/>
            <a:ext cx="11338560" cy="4823769"/>
          </a:xfrm>
        </p:spPr>
        <p:txBody>
          <a:bodyPr>
            <a:normAutofit fontScale="92500" lnSpcReduction="10000"/>
          </a:bodyPr>
          <a:lstStyle/>
          <a:p>
            <a:r>
              <a:rPr lang="el-GR" dirty="0"/>
              <a:t>Βασικές συνιστώσες της διατροφικής αξιολόγησης είναι: </a:t>
            </a:r>
          </a:p>
          <a:p>
            <a:pPr lvl="1"/>
            <a:r>
              <a:rPr lang="el-GR" dirty="0">
                <a:solidFill>
                  <a:schemeClr val="tx1"/>
                </a:solidFill>
              </a:rPr>
              <a:t>η ανασκόπηση της διαιτητικής πρόσληψης, για τον εντοπισμό παραγόντων που επηρεάζουν τις καταστάσεις υγείας και τον διατροφικό κίνδυνο</a:t>
            </a:r>
          </a:p>
          <a:p>
            <a:pPr lvl="1"/>
            <a:r>
              <a:rPr lang="el-GR" dirty="0">
                <a:solidFill>
                  <a:schemeClr val="tx1"/>
                </a:solidFill>
              </a:rPr>
              <a:t>η εκτίμηση καταστάσεων που σχετίζονται με την υγεία και τη νόσο, και έχουν διατροφικές συνέπειες</a:t>
            </a:r>
          </a:p>
          <a:p>
            <a:pPr lvl="1"/>
            <a:r>
              <a:rPr lang="el-GR" dirty="0">
                <a:solidFill>
                  <a:schemeClr val="tx1"/>
                </a:solidFill>
              </a:rPr>
              <a:t>η εκτίμηση ψυχοκοινωνικών, λειτουργικών και συμπεριφορικών παραγόντων που σχετίζονται με την πρόσβαση στο φαγητό, τις επιλογές, την προετοιμασία, τη σωματική δραστηριότητα και την κατανόηση της κατάστασης υγείας</a:t>
            </a:r>
          </a:p>
          <a:p>
            <a:pPr lvl="1"/>
            <a:r>
              <a:rPr lang="el-GR" dirty="0">
                <a:solidFill>
                  <a:schemeClr val="tx1"/>
                </a:solidFill>
              </a:rPr>
              <a:t>η εκτίμηση των γνώσεων και της ετοιμότητας για αλλαγή  </a:t>
            </a:r>
          </a:p>
          <a:p>
            <a:r>
              <a:rPr lang="el-GR" dirty="0"/>
              <a:t>Παραδοσιακά, η συλλογή πληροφοριών κατά τη διατροφική αξιολόγηση εστιάζει: Η) στο ιατρικό και κοινωνικοοικονομικό ιστορικό, </a:t>
            </a:r>
            <a:r>
              <a:rPr lang="en-GB" dirty="0"/>
              <a:t>D</a:t>
            </a:r>
            <a:r>
              <a:rPr lang="el-GR" dirty="0"/>
              <a:t>) στο διαιτολογικό ιστορικό,</a:t>
            </a:r>
            <a:r>
              <a:rPr lang="en-GB" dirty="0"/>
              <a:t> A</a:t>
            </a:r>
            <a:r>
              <a:rPr lang="el-GR" dirty="0"/>
              <a:t>) στην ανθρωπομετρία και την ανάλυση σύστασης σώματος, </a:t>
            </a:r>
            <a:r>
              <a:rPr lang="en-GB" dirty="0"/>
              <a:t>B</a:t>
            </a:r>
            <a:r>
              <a:rPr lang="el-GR" dirty="0"/>
              <a:t>) σε βιοχημικούς, αιματολογικούς δείκτες και άλλες εργαστηριακές εξετάσεις, και </a:t>
            </a:r>
            <a:r>
              <a:rPr lang="en-GB" dirty="0"/>
              <a:t>C</a:t>
            </a:r>
            <a:r>
              <a:rPr lang="el-GR" dirty="0"/>
              <a:t>) στη φυσική ή κλινική εξέταση. </a:t>
            </a:r>
          </a:p>
          <a:p>
            <a:endParaRPr lang="en-US" dirty="0"/>
          </a:p>
        </p:txBody>
      </p:sp>
    </p:spTree>
    <p:extLst>
      <p:ext uri="{BB962C8B-B14F-4D97-AF65-F5344CB8AC3E}">
        <p14:creationId xmlns:p14="http://schemas.microsoft.com/office/powerpoint/2010/main" val="46788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19306"/>
            <a:ext cx="11379200" cy="758952"/>
          </a:xfrm>
        </p:spPr>
        <p:txBody>
          <a:bodyPr>
            <a:normAutofit fontScale="90000"/>
          </a:bodyPr>
          <a:lstStyle/>
          <a:p>
            <a:r>
              <a:rPr lang="el-GR" b="1" dirty="0"/>
              <a:t>Βήμα 1</a:t>
            </a:r>
            <a:r>
              <a:rPr lang="el-GR" b="1" baseline="30000" dirty="0"/>
              <a:t>ο</a:t>
            </a:r>
            <a:r>
              <a:rPr lang="en-GB" b="1" dirty="0"/>
              <a:t>: </a:t>
            </a:r>
            <a:r>
              <a:rPr lang="el-GR" b="1" dirty="0"/>
              <a:t>Διατροφική αξιολόγηση και συλλογή πληροφοριών  </a:t>
            </a:r>
          </a:p>
        </p:txBody>
      </p:sp>
      <p:pic>
        <p:nvPicPr>
          <p:cNvPr id="6" name="Picture 5" descr="Screenshot 2020-02-26 at 12.24.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211" y="1072963"/>
            <a:ext cx="9748763" cy="5725285"/>
          </a:xfrm>
          <a:prstGeom prst="rect">
            <a:avLst/>
          </a:prstGeom>
        </p:spPr>
      </p:pic>
      <p:sp>
        <p:nvSpPr>
          <p:cNvPr id="4" name="TextBox 3"/>
          <p:cNvSpPr txBox="1"/>
          <p:nvPr/>
        </p:nvSpPr>
        <p:spPr>
          <a:xfrm>
            <a:off x="10354972" y="6456107"/>
            <a:ext cx="1359717" cy="276999"/>
          </a:xfrm>
          <a:prstGeom prst="rect">
            <a:avLst/>
          </a:prstGeom>
          <a:noFill/>
        </p:spPr>
        <p:txBody>
          <a:bodyPr wrap="none" rtlCol="0">
            <a:spAutoFit/>
          </a:bodyPr>
          <a:lstStyle/>
          <a:p>
            <a:r>
              <a:rPr lang="el-GR" sz="1200" dirty="0">
                <a:latin typeface="Calibri"/>
                <a:cs typeface="Calibri"/>
              </a:rPr>
              <a:t>Κοντογιάννη, 2015</a:t>
            </a:r>
            <a:endParaRPr lang="en-US" sz="1200" dirty="0">
              <a:latin typeface="Calibri"/>
              <a:cs typeface="Calibri"/>
            </a:endParaRPr>
          </a:p>
        </p:txBody>
      </p:sp>
      <p:sp>
        <p:nvSpPr>
          <p:cNvPr id="3" name="Rectangle 2"/>
          <p:cNvSpPr/>
          <p:nvPr/>
        </p:nvSpPr>
        <p:spPr>
          <a:xfrm>
            <a:off x="174169" y="2049999"/>
            <a:ext cx="2340429" cy="4031873"/>
          </a:xfrm>
          <a:prstGeom prst="rect">
            <a:avLst/>
          </a:prstGeom>
        </p:spPr>
        <p:txBody>
          <a:bodyPr wrap="square">
            <a:spAutoFit/>
          </a:bodyPr>
          <a:lstStyle/>
          <a:p>
            <a:r>
              <a:rPr lang="el-GR" sz="1600" dirty="0">
                <a:latin typeface="+mj-lt"/>
              </a:rPr>
              <a:t>Για κάθε περιοχή προβλημάτων υπάρχουν </a:t>
            </a:r>
            <a:r>
              <a:rPr lang="el-GR" sz="1600" dirty="0" err="1">
                <a:latin typeface="+mj-lt"/>
              </a:rPr>
              <a:t>συγκεκριμένες</a:t>
            </a:r>
            <a:r>
              <a:rPr lang="el-GR" sz="1600" dirty="0">
                <a:latin typeface="+mj-lt"/>
              </a:rPr>
              <a:t> </a:t>
            </a:r>
            <a:r>
              <a:rPr lang="en-US" sz="1600" dirty="0">
                <a:latin typeface="+mj-lt"/>
              </a:rPr>
              <a:t>       </a:t>
            </a:r>
          </a:p>
          <a:p>
            <a:endParaRPr lang="en-US" sz="1600" dirty="0">
              <a:latin typeface="+mj-lt"/>
            </a:endParaRPr>
          </a:p>
          <a:p>
            <a:r>
              <a:rPr lang="el-GR" sz="1600" dirty="0">
                <a:latin typeface="+mj-lt"/>
              </a:rPr>
              <a:t>α) </a:t>
            </a:r>
            <a:r>
              <a:rPr lang="el-GR" sz="1600" dirty="0" err="1">
                <a:latin typeface="+mj-lt"/>
              </a:rPr>
              <a:t>πηγές</a:t>
            </a:r>
            <a:r>
              <a:rPr lang="en-US" sz="1600" dirty="0">
                <a:latin typeface="+mj-lt"/>
              </a:rPr>
              <a:t> </a:t>
            </a:r>
            <a:r>
              <a:rPr lang="el-GR" sz="1600" dirty="0" err="1">
                <a:latin typeface="+mj-lt"/>
              </a:rPr>
              <a:t>πληροφοριών</a:t>
            </a:r>
            <a:endParaRPr lang="en-US" sz="1600" dirty="0">
              <a:latin typeface="+mj-lt"/>
            </a:endParaRPr>
          </a:p>
          <a:p>
            <a:endParaRPr lang="en-US" sz="1600" dirty="0">
              <a:latin typeface="+mj-lt"/>
            </a:endParaRPr>
          </a:p>
          <a:p>
            <a:r>
              <a:rPr lang="el-GR" sz="1600" dirty="0">
                <a:latin typeface="+mj-lt"/>
              </a:rPr>
              <a:t>β)εργαλεία  αξιολόγησης και εκτίμησής τους. </a:t>
            </a:r>
            <a:endParaRPr lang="en-GB" sz="1600" dirty="0">
              <a:latin typeface="+mj-lt"/>
            </a:endParaRPr>
          </a:p>
          <a:p>
            <a:endParaRPr lang="el-GR" sz="1600" dirty="0">
              <a:latin typeface="+mj-lt"/>
            </a:endParaRPr>
          </a:p>
          <a:p>
            <a:r>
              <a:rPr lang="el-GR" sz="1600" dirty="0">
                <a:latin typeface="+mj-lt"/>
              </a:rPr>
              <a:t>Η σύνδεση των δύο τύπων αξιολόγησης παρουσιάζεται στο</a:t>
            </a:r>
            <a:r>
              <a:rPr lang="en-GB" sz="1600" dirty="0">
                <a:latin typeface="+mj-lt"/>
              </a:rPr>
              <a:t> </a:t>
            </a:r>
            <a:r>
              <a:rPr lang="el-GR" sz="1600" dirty="0">
                <a:latin typeface="+mj-lt"/>
              </a:rPr>
              <a:t>σχήμα </a:t>
            </a:r>
          </a:p>
          <a:p>
            <a:endParaRPr lang="en-US" sz="1600" dirty="0">
              <a:latin typeface="+mj-lt"/>
            </a:endParaRPr>
          </a:p>
        </p:txBody>
      </p:sp>
    </p:spTree>
    <p:extLst>
      <p:ext uri="{BB962C8B-B14F-4D97-AF65-F5344CB8AC3E}">
        <p14:creationId xmlns:p14="http://schemas.microsoft.com/office/powerpoint/2010/main" val="280858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140395"/>
            <a:ext cx="11379200" cy="584776"/>
          </a:xfrm>
        </p:spPr>
        <p:txBody>
          <a:bodyPr>
            <a:normAutofit fontScale="90000"/>
          </a:bodyPr>
          <a:lstStyle/>
          <a:p>
            <a:r>
              <a:rPr lang="el-GR" b="1" dirty="0"/>
              <a:t>Βήμα 1</a:t>
            </a:r>
            <a:r>
              <a:rPr lang="el-GR" b="1" baseline="30000" dirty="0"/>
              <a:t>ο</a:t>
            </a:r>
            <a:r>
              <a:rPr lang="en-GB" b="1" dirty="0"/>
              <a:t>: </a:t>
            </a:r>
            <a:r>
              <a:rPr lang="el-GR" b="1" dirty="0"/>
              <a:t>Διατροφική αξιολόγηση</a:t>
            </a:r>
            <a:endParaRPr lang="en-US" b="1" dirty="0"/>
          </a:p>
        </p:txBody>
      </p:sp>
      <p:pic>
        <p:nvPicPr>
          <p:cNvPr id="5" name="3 - Εικόνα"/>
          <p:cNvPicPr>
            <a:picLocks noChangeAspect="1" noChangeArrowheads="1"/>
          </p:cNvPicPr>
          <p:nvPr/>
        </p:nvPicPr>
        <p:blipFill>
          <a:blip r:embed="rId3" cstate="print"/>
          <a:srcRect/>
          <a:stretch>
            <a:fillRect/>
          </a:stretch>
        </p:blipFill>
        <p:spPr bwMode="auto">
          <a:xfrm>
            <a:off x="1017556" y="798199"/>
            <a:ext cx="10763980" cy="5320820"/>
          </a:xfrm>
          <a:prstGeom prst="rect">
            <a:avLst/>
          </a:prstGeom>
          <a:noFill/>
          <a:ln w="9525">
            <a:noFill/>
            <a:miter lim="800000"/>
            <a:headEnd/>
            <a:tailEnd/>
          </a:ln>
        </p:spPr>
      </p:pic>
      <p:sp>
        <p:nvSpPr>
          <p:cNvPr id="6" name="Text Box 4"/>
          <p:cNvSpPr txBox="1">
            <a:spLocks noChangeArrowheads="1"/>
          </p:cNvSpPr>
          <p:nvPr/>
        </p:nvSpPr>
        <p:spPr bwMode="auto">
          <a:xfrm>
            <a:off x="3939963" y="2587106"/>
            <a:ext cx="540708" cy="400110"/>
          </a:xfrm>
          <a:prstGeom prst="rect">
            <a:avLst/>
          </a:prstGeom>
          <a:noFill/>
          <a:ln w="9525">
            <a:noFill/>
            <a:miter lim="800000"/>
            <a:headEnd/>
            <a:tailEnd/>
          </a:ln>
        </p:spPr>
        <p:txBody>
          <a:bodyPr wrap="none">
            <a:spAutoFit/>
          </a:bodyPr>
          <a:lstStyle/>
          <a:p>
            <a:r>
              <a:rPr lang="en-US" sz="2000" b="1" dirty="0">
                <a:solidFill>
                  <a:srgbClr val="FF0000"/>
                </a:solidFill>
              </a:rPr>
              <a:t>(</a:t>
            </a:r>
            <a:r>
              <a:rPr lang="el-GR" sz="2000" b="1" dirty="0">
                <a:solidFill>
                  <a:srgbClr val="FF0000"/>
                </a:solidFill>
              </a:rPr>
              <a:t>Α</a:t>
            </a:r>
            <a:r>
              <a:rPr lang="en-US" sz="2000" b="1" dirty="0">
                <a:solidFill>
                  <a:srgbClr val="FF0000"/>
                </a:solidFill>
              </a:rPr>
              <a:t>)</a:t>
            </a:r>
            <a:endParaRPr lang="el-GR" sz="2000" b="1" dirty="0">
              <a:solidFill>
                <a:srgbClr val="FF0000"/>
              </a:solidFill>
            </a:endParaRPr>
          </a:p>
        </p:txBody>
      </p:sp>
      <p:sp>
        <p:nvSpPr>
          <p:cNvPr id="7" name="Text Box 5"/>
          <p:cNvSpPr txBox="1">
            <a:spLocks noChangeArrowheads="1"/>
          </p:cNvSpPr>
          <p:nvPr/>
        </p:nvSpPr>
        <p:spPr bwMode="auto">
          <a:xfrm>
            <a:off x="5588161" y="2565401"/>
            <a:ext cx="540708" cy="400110"/>
          </a:xfrm>
          <a:prstGeom prst="rect">
            <a:avLst/>
          </a:prstGeom>
          <a:noFill/>
          <a:ln w="9525">
            <a:noFill/>
            <a:miter lim="800000"/>
            <a:headEnd/>
            <a:tailEnd/>
          </a:ln>
        </p:spPr>
        <p:txBody>
          <a:bodyPr wrap="none">
            <a:spAutoFit/>
          </a:bodyPr>
          <a:lstStyle/>
          <a:p>
            <a:r>
              <a:rPr lang="en-US" sz="2000" b="1" dirty="0">
                <a:solidFill>
                  <a:srgbClr val="FF0000"/>
                </a:solidFill>
              </a:rPr>
              <a:t>(</a:t>
            </a:r>
            <a:r>
              <a:rPr lang="el-GR" sz="2000" b="1" dirty="0">
                <a:solidFill>
                  <a:srgbClr val="FF0000"/>
                </a:solidFill>
              </a:rPr>
              <a:t>Β</a:t>
            </a:r>
            <a:r>
              <a:rPr lang="en-US" sz="2000" b="1" dirty="0">
                <a:solidFill>
                  <a:srgbClr val="FF0000"/>
                </a:solidFill>
              </a:rPr>
              <a:t>)</a:t>
            </a:r>
            <a:endParaRPr lang="el-GR" sz="2000" b="1" dirty="0">
              <a:solidFill>
                <a:srgbClr val="FF0000"/>
              </a:solidFill>
            </a:endParaRPr>
          </a:p>
        </p:txBody>
      </p:sp>
      <p:sp>
        <p:nvSpPr>
          <p:cNvPr id="8" name="Text Box 6"/>
          <p:cNvSpPr txBox="1">
            <a:spLocks noChangeArrowheads="1"/>
          </p:cNvSpPr>
          <p:nvPr/>
        </p:nvSpPr>
        <p:spPr bwMode="auto">
          <a:xfrm>
            <a:off x="7690965" y="2587105"/>
            <a:ext cx="540708" cy="400110"/>
          </a:xfrm>
          <a:prstGeom prst="rect">
            <a:avLst/>
          </a:prstGeom>
          <a:noFill/>
          <a:ln w="9525">
            <a:noFill/>
            <a:miter lim="800000"/>
            <a:headEnd/>
            <a:tailEnd/>
          </a:ln>
        </p:spPr>
        <p:txBody>
          <a:bodyPr wrap="none">
            <a:spAutoFit/>
          </a:bodyPr>
          <a:lstStyle/>
          <a:p>
            <a:r>
              <a:rPr lang="en-US" sz="2000" b="1" dirty="0">
                <a:solidFill>
                  <a:srgbClr val="FF0000"/>
                </a:solidFill>
              </a:rPr>
              <a:t>(C)</a:t>
            </a:r>
            <a:endParaRPr lang="el-GR" sz="2000" b="1" dirty="0">
              <a:solidFill>
                <a:srgbClr val="FF0000"/>
              </a:solidFill>
            </a:endParaRPr>
          </a:p>
        </p:txBody>
      </p:sp>
      <p:sp>
        <p:nvSpPr>
          <p:cNvPr id="9" name="Text Box 8"/>
          <p:cNvSpPr txBox="1">
            <a:spLocks noChangeArrowheads="1"/>
          </p:cNvSpPr>
          <p:nvPr/>
        </p:nvSpPr>
        <p:spPr bwMode="auto">
          <a:xfrm>
            <a:off x="1837160" y="2565401"/>
            <a:ext cx="540708" cy="400110"/>
          </a:xfrm>
          <a:prstGeom prst="rect">
            <a:avLst/>
          </a:prstGeom>
          <a:noFill/>
          <a:ln w="9525">
            <a:noFill/>
            <a:miter lim="800000"/>
            <a:headEnd/>
            <a:tailEnd/>
          </a:ln>
        </p:spPr>
        <p:txBody>
          <a:bodyPr wrap="none">
            <a:spAutoFit/>
          </a:bodyPr>
          <a:lstStyle/>
          <a:p>
            <a:r>
              <a:rPr lang="en-US" sz="2000" b="1" dirty="0">
                <a:solidFill>
                  <a:srgbClr val="FF0000"/>
                </a:solidFill>
              </a:rPr>
              <a:t>(D)</a:t>
            </a:r>
            <a:endParaRPr lang="el-GR" sz="2000" b="1" dirty="0">
              <a:solidFill>
                <a:srgbClr val="FF0000"/>
              </a:solidFill>
            </a:endParaRPr>
          </a:p>
        </p:txBody>
      </p:sp>
      <p:sp>
        <p:nvSpPr>
          <p:cNvPr id="10" name="Text Box 9"/>
          <p:cNvSpPr txBox="1">
            <a:spLocks noChangeArrowheads="1"/>
          </p:cNvSpPr>
          <p:nvPr/>
        </p:nvSpPr>
        <p:spPr bwMode="auto">
          <a:xfrm>
            <a:off x="10278803" y="2565400"/>
            <a:ext cx="540708" cy="400110"/>
          </a:xfrm>
          <a:prstGeom prst="rect">
            <a:avLst/>
          </a:prstGeom>
          <a:noFill/>
          <a:ln w="9525">
            <a:noFill/>
            <a:miter lim="800000"/>
            <a:headEnd/>
            <a:tailEnd/>
          </a:ln>
        </p:spPr>
        <p:txBody>
          <a:bodyPr wrap="none">
            <a:spAutoFit/>
          </a:bodyPr>
          <a:lstStyle/>
          <a:p>
            <a:r>
              <a:rPr lang="en-US" sz="2000" b="1" dirty="0">
                <a:solidFill>
                  <a:srgbClr val="FF0000"/>
                </a:solidFill>
              </a:rPr>
              <a:t>(</a:t>
            </a:r>
            <a:r>
              <a:rPr lang="en-GB" sz="2000" b="1" dirty="0">
                <a:solidFill>
                  <a:srgbClr val="FF0000"/>
                </a:solidFill>
              </a:rPr>
              <a:t>H</a:t>
            </a:r>
            <a:r>
              <a:rPr lang="en-US" sz="2000" b="1" dirty="0">
                <a:solidFill>
                  <a:srgbClr val="FF0000"/>
                </a:solidFill>
              </a:rPr>
              <a:t>)</a:t>
            </a:r>
            <a:endParaRPr lang="el-GR" sz="2000" b="1" dirty="0">
              <a:solidFill>
                <a:srgbClr val="FF0000"/>
              </a:solidFill>
            </a:endParaRPr>
          </a:p>
        </p:txBody>
      </p:sp>
      <p:sp>
        <p:nvSpPr>
          <p:cNvPr id="11" name="4 - Ορθογώνιο"/>
          <p:cNvSpPr>
            <a:spLocks noChangeArrowheads="1"/>
          </p:cNvSpPr>
          <p:nvPr/>
        </p:nvSpPr>
        <p:spPr bwMode="auto">
          <a:xfrm>
            <a:off x="402336" y="6192047"/>
            <a:ext cx="11484866" cy="584776"/>
          </a:xfrm>
          <a:prstGeom prst="rect">
            <a:avLst/>
          </a:prstGeom>
          <a:noFill/>
          <a:ln w="9525">
            <a:noFill/>
            <a:miter lim="800000"/>
            <a:headEnd/>
            <a:tailEnd/>
          </a:ln>
        </p:spPr>
        <p:txBody>
          <a:bodyPr wrap="square">
            <a:spAutoFit/>
          </a:bodyPr>
          <a:lstStyle/>
          <a:p>
            <a:r>
              <a:rPr lang="en-US" sz="1600" i="1" dirty="0">
                <a:solidFill>
                  <a:srgbClr val="604A7B"/>
                </a:solidFill>
                <a:latin typeface="Calibri" pitchFamily="34" charset="0"/>
              </a:rPr>
              <a:t>American Dietetic Association’s International Dietetics and Nutrition Terminology (IDNT) Reference Manual: Standardized Language for the Nutrition Care Process, Third Edition. </a:t>
            </a:r>
            <a:endParaRPr lang="el-GR" sz="1600" dirty="0">
              <a:solidFill>
                <a:srgbClr val="604A7B"/>
              </a:solidFill>
              <a:latin typeface="Calibri" pitchFamily="34" charset="0"/>
            </a:endParaRPr>
          </a:p>
        </p:txBody>
      </p:sp>
    </p:spTree>
    <p:extLst>
      <p:ext uri="{BB962C8B-B14F-4D97-AF65-F5344CB8AC3E}">
        <p14:creationId xmlns:p14="http://schemas.microsoft.com/office/powerpoint/2010/main" val="3437497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2</a:t>
            </a:r>
            <a:r>
              <a:rPr lang="el-GR" b="1" baseline="30000" dirty="0"/>
              <a:t>ο</a:t>
            </a:r>
            <a:r>
              <a:rPr lang="en-GB" b="1" dirty="0"/>
              <a:t>: </a:t>
            </a:r>
            <a:r>
              <a:rPr lang="el-GR" b="1" dirty="0"/>
              <a:t>Διατροφική διάγνωση</a:t>
            </a:r>
            <a:endParaRPr lang="en-US" b="1" dirty="0"/>
          </a:p>
        </p:txBody>
      </p:sp>
      <p:sp>
        <p:nvSpPr>
          <p:cNvPr id="3" name="Content Placeholder 2"/>
          <p:cNvSpPr>
            <a:spLocks noGrp="1"/>
          </p:cNvSpPr>
          <p:nvPr>
            <p:ph sz="quarter" idx="1"/>
          </p:nvPr>
        </p:nvSpPr>
        <p:spPr>
          <a:xfrm>
            <a:off x="402336" y="1374645"/>
            <a:ext cx="11338560" cy="5159259"/>
          </a:xfrm>
        </p:spPr>
        <p:txBody>
          <a:bodyPr>
            <a:normAutofit fontScale="92500"/>
          </a:bodyPr>
          <a:lstStyle/>
          <a:p>
            <a:r>
              <a:rPr lang="el-GR" sz="2400" dirty="0"/>
              <a:t>Σκοπός </a:t>
            </a:r>
          </a:p>
          <a:p>
            <a:pPr lvl="1"/>
            <a:r>
              <a:rPr lang="el-GR" sz="2400" dirty="0">
                <a:solidFill>
                  <a:schemeClr val="tx1"/>
                </a:solidFill>
              </a:rPr>
              <a:t>αναγνώριση και περιγράφη του διατροφικού προβλήματος που μπορεί να επιλυθεί ή να βελτιωθεί, μέσω μιας διατροφικής παρέμβασης.</a:t>
            </a:r>
          </a:p>
          <a:p>
            <a:pPr lvl="2"/>
            <a:r>
              <a:rPr lang="el-GR" dirty="0"/>
              <a:t>το πρόβλημα μπορεί ήδη να υπάρχει ή να υπάρχει κίνδυνος να εμφανιστεί.</a:t>
            </a:r>
          </a:p>
          <a:p>
            <a:r>
              <a:rPr lang="el-GR" sz="2400" dirty="0"/>
              <a:t>Είναι διαδικασία που καθορίζει το πρόβλημα και εκτιμά την αιτιολογία που μπορεί να αποτελέσει στόχο της διατροφικής παρέμβασης, και επιλέγει τις παραμέτρους που θα αξιολογηθούν και θα υποδείξουν βελτίωση, επίλυση ή ακόμη και επιδείνωση του προβλήματος </a:t>
            </a:r>
          </a:p>
          <a:p>
            <a:r>
              <a:rPr lang="el-GR" sz="2400" dirty="0"/>
              <a:t>Η διατροφική διάγνωση (π.χ. αυξημένη κατανάλωση απλών υδατανθράκων, αυξημένη πρόσληψη νατρίου) είναι διαφορετική από την ιατρική διάγνωση (π.χ. σακχαρώδης διαβήτης, αρτηριακή υπέρταση). </a:t>
            </a:r>
          </a:p>
          <a:p>
            <a:r>
              <a:rPr lang="el-GR" sz="2400" dirty="0"/>
              <a:t>Το βήμα αυτό καθορίζει το πρόβλημα, εκτιμά την αιτιολογία που μπορεί να αποτελέσει στόχο της διατροφικής παρέμβασης, και επιλέγει τις παραμέτρους που θα αξιολογηθούν και θα υποδείξουν βελτίωση, επίλυση ή ακόμη και επιδείνωση του προβλήματος. </a:t>
            </a:r>
          </a:p>
          <a:p>
            <a:endParaRPr lang="el-GR" sz="2400" dirty="0"/>
          </a:p>
          <a:p>
            <a:endParaRPr lang="el-GR" sz="2800" dirty="0"/>
          </a:p>
          <a:p>
            <a:endParaRPr lang="el-GR" sz="2800" dirty="0"/>
          </a:p>
        </p:txBody>
      </p:sp>
    </p:spTree>
    <p:extLst>
      <p:ext uri="{BB962C8B-B14F-4D97-AF65-F5344CB8AC3E}">
        <p14:creationId xmlns:p14="http://schemas.microsoft.com/office/powerpoint/2010/main" val="1194731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Βήμα 2</a:t>
            </a:r>
            <a:r>
              <a:rPr lang="el-GR" b="1" baseline="30000" dirty="0"/>
              <a:t>ο</a:t>
            </a:r>
            <a:r>
              <a:rPr lang="en-GB" b="1" dirty="0"/>
              <a:t>: </a:t>
            </a:r>
            <a:r>
              <a:rPr lang="el-GR" b="1" dirty="0"/>
              <a:t>Διατροφική διάγνωση </a:t>
            </a:r>
            <a:r>
              <a:rPr lang="mr-IN" b="1" dirty="0"/>
              <a:t>–</a:t>
            </a:r>
            <a:r>
              <a:rPr lang="el-GR" b="1" dirty="0"/>
              <a:t> ορολογία  </a:t>
            </a:r>
            <a:endParaRPr lang="en-US" b="1" dirty="0"/>
          </a:p>
        </p:txBody>
      </p:sp>
      <p:sp>
        <p:nvSpPr>
          <p:cNvPr id="3" name="Content Placeholder 2"/>
          <p:cNvSpPr>
            <a:spLocks noGrp="1"/>
          </p:cNvSpPr>
          <p:nvPr>
            <p:ph sz="quarter" idx="1"/>
          </p:nvPr>
        </p:nvSpPr>
        <p:spPr>
          <a:xfrm>
            <a:off x="402336" y="1527049"/>
            <a:ext cx="11338560" cy="5159259"/>
          </a:xfrm>
        </p:spPr>
        <p:txBody>
          <a:bodyPr>
            <a:normAutofit/>
          </a:bodyPr>
          <a:lstStyle/>
          <a:p>
            <a:r>
              <a:rPr lang="el-GR" sz="2400" dirty="0"/>
              <a:t>Η ορολογία της διατροφικής διάγνωσης οργανώνεται σε τρεις περιοχές (κατηγορίες) </a:t>
            </a:r>
          </a:p>
          <a:p>
            <a:pPr lvl="1"/>
            <a:r>
              <a:rPr lang="el-GR" sz="2600" b="1" dirty="0">
                <a:solidFill>
                  <a:schemeClr val="tx1"/>
                </a:solidFill>
              </a:rPr>
              <a:t>πρόσληψη </a:t>
            </a:r>
            <a:endParaRPr lang="el-GR" sz="2600" dirty="0">
              <a:solidFill>
                <a:schemeClr val="tx1"/>
              </a:solidFill>
            </a:endParaRPr>
          </a:p>
          <a:p>
            <a:pPr lvl="2"/>
            <a:r>
              <a:rPr lang="el-GR" sz="2400" dirty="0"/>
              <a:t>πάρα πολύ ή πολύ λίγη για ένα τρόφιμο ή ΘΣ, συγκριτικά με τις πραγματικές ή εκτιμούμενες ανάγκες</a:t>
            </a:r>
          </a:p>
          <a:p>
            <a:pPr lvl="1"/>
            <a:r>
              <a:rPr lang="el-GR" sz="2600" b="1" dirty="0">
                <a:solidFill>
                  <a:schemeClr val="tx1"/>
                </a:solidFill>
              </a:rPr>
              <a:t>κλινική κατάσταση </a:t>
            </a:r>
          </a:p>
          <a:p>
            <a:pPr lvl="2"/>
            <a:r>
              <a:rPr lang="el-GR" sz="2400" dirty="0"/>
              <a:t>διατροφικά προβλήματα που σχετίζονται με ιατρικές ή σωματικές καταστάσεις</a:t>
            </a:r>
          </a:p>
          <a:p>
            <a:pPr lvl="1"/>
            <a:r>
              <a:rPr lang="el-GR" sz="2600" b="1" dirty="0">
                <a:solidFill>
                  <a:schemeClr val="tx1"/>
                </a:solidFill>
              </a:rPr>
              <a:t>συμπεριφορική-περιβαλλοντική κατάσταση </a:t>
            </a:r>
            <a:endParaRPr lang="el-GR" sz="2600" dirty="0">
              <a:solidFill>
                <a:schemeClr val="tx1"/>
              </a:solidFill>
            </a:endParaRPr>
          </a:p>
          <a:p>
            <a:pPr lvl="2"/>
            <a:r>
              <a:rPr lang="el-GR" sz="2400" dirty="0"/>
              <a:t>γνώσεις, συμπεριφορές, πεποιθήσεις, πρόσβαση στην τροφή, ασφάλεια τροφής</a:t>
            </a:r>
          </a:p>
          <a:p>
            <a:endParaRPr lang="el-GR" sz="2800" dirty="0"/>
          </a:p>
          <a:p>
            <a:endParaRPr lang="el-GR" sz="2800" dirty="0"/>
          </a:p>
        </p:txBody>
      </p:sp>
    </p:spTree>
    <p:extLst>
      <p:ext uri="{BB962C8B-B14F-4D97-AF65-F5344CB8AC3E}">
        <p14:creationId xmlns:p14="http://schemas.microsoft.com/office/powerpoint/2010/main" val="3363411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Βήμα 2</a:t>
            </a:r>
            <a:r>
              <a:rPr lang="el-GR" b="1" baseline="30000" dirty="0"/>
              <a:t>ο</a:t>
            </a:r>
            <a:r>
              <a:rPr lang="en-GB" b="1" dirty="0"/>
              <a:t>: </a:t>
            </a:r>
            <a:r>
              <a:rPr lang="el-GR" b="1" dirty="0"/>
              <a:t>Διατροφική διάγνωση </a:t>
            </a:r>
            <a:r>
              <a:rPr lang="mr-IN" b="1" dirty="0"/>
              <a:t>–</a:t>
            </a:r>
            <a:r>
              <a:rPr lang="el-GR" b="1" dirty="0"/>
              <a:t> ορολογία  </a:t>
            </a:r>
            <a:endParaRPr lang="en-US" b="1" dirty="0"/>
          </a:p>
        </p:txBody>
      </p:sp>
      <p:sp>
        <p:nvSpPr>
          <p:cNvPr id="3" name="Content Placeholder 2"/>
          <p:cNvSpPr>
            <a:spLocks noGrp="1"/>
          </p:cNvSpPr>
          <p:nvPr>
            <p:ph sz="quarter" idx="1"/>
          </p:nvPr>
        </p:nvSpPr>
        <p:spPr>
          <a:xfrm>
            <a:off x="402336" y="1527049"/>
            <a:ext cx="11338560" cy="5159259"/>
          </a:xfrm>
        </p:spPr>
        <p:txBody>
          <a:bodyPr>
            <a:noAutofit/>
          </a:bodyPr>
          <a:lstStyle/>
          <a:p>
            <a:pPr marL="0" indent="0">
              <a:lnSpc>
                <a:spcPct val="70000"/>
              </a:lnSpc>
              <a:buNone/>
            </a:pPr>
            <a:r>
              <a:rPr lang="el-GR" sz="2200" dirty="0"/>
              <a:t>Πιο συγκεκριμένα, αναφορά σε</a:t>
            </a:r>
          </a:p>
          <a:p>
            <a:pPr>
              <a:lnSpc>
                <a:spcPct val="70000"/>
              </a:lnSpc>
            </a:pPr>
            <a:r>
              <a:rPr lang="el-GR" sz="2200" dirty="0"/>
              <a:t>Πρόσληψη</a:t>
            </a:r>
          </a:p>
          <a:p>
            <a:pPr lvl="1">
              <a:lnSpc>
                <a:spcPct val="70000"/>
              </a:lnSpc>
              <a:buFont typeface="Wingdings" charset="2"/>
              <a:buChar char="ü"/>
            </a:pPr>
            <a:r>
              <a:rPr lang="el-GR" dirty="0">
                <a:solidFill>
                  <a:schemeClr val="tx1"/>
                </a:solidFill>
              </a:rPr>
              <a:t>θερμιδικό</a:t>
            </a:r>
          </a:p>
          <a:p>
            <a:pPr lvl="1">
              <a:lnSpc>
                <a:spcPct val="70000"/>
              </a:lnSpc>
              <a:buFont typeface="Wingdings" charset="2"/>
              <a:buChar char="ü"/>
            </a:pPr>
            <a:r>
              <a:rPr lang="el-GR" dirty="0">
                <a:solidFill>
                  <a:schemeClr val="tx1"/>
                </a:solidFill>
              </a:rPr>
              <a:t>ενεργειακό ισοζύγιο</a:t>
            </a:r>
          </a:p>
          <a:p>
            <a:pPr lvl="1">
              <a:lnSpc>
                <a:spcPct val="70000"/>
              </a:lnSpc>
              <a:buFont typeface="Wingdings" charset="2"/>
              <a:buChar char="ü"/>
            </a:pPr>
            <a:r>
              <a:rPr lang="el-GR" dirty="0">
                <a:solidFill>
                  <a:schemeClr val="tx1"/>
                </a:solidFill>
              </a:rPr>
              <a:t>ισοζύγιο υγρών</a:t>
            </a:r>
          </a:p>
          <a:p>
            <a:pPr lvl="1">
              <a:lnSpc>
                <a:spcPct val="70000"/>
              </a:lnSpc>
              <a:buFont typeface="Wingdings" charset="2"/>
              <a:buChar char="ü"/>
            </a:pPr>
            <a:r>
              <a:rPr lang="el-GR" dirty="0">
                <a:solidFill>
                  <a:schemeClr val="tx1"/>
                </a:solidFill>
              </a:rPr>
              <a:t>ισοζύγιο μικροθρεπτικών συστατικών</a:t>
            </a:r>
          </a:p>
          <a:p>
            <a:pPr marL="0" indent="0">
              <a:lnSpc>
                <a:spcPct val="70000"/>
              </a:lnSpc>
              <a:buNone/>
            </a:pPr>
            <a:endParaRPr lang="el-GR" sz="2200" dirty="0"/>
          </a:p>
          <a:p>
            <a:pPr>
              <a:lnSpc>
                <a:spcPct val="70000"/>
              </a:lnSpc>
            </a:pPr>
            <a:r>
              <a:rPr lang="el-GR" sz="2200" dirty="0"/>
              <a:t>Κλινική κατάσταση</a:t>
            </a:r>
          </a:p>
          <a:p>
            <a:pPr lvl="1">
              <a:lnSpc>
                <a:spcPct val="70000"/>
              </a:lnSpc>
              <a:buFont typeface="Wingdings" charset="2"/>
              <a:buChar char="ü"/>
            </a:pPr>
            <a:r>
              <a:rPr lang="el-GR" dirty="0">
                <a:solidFill>
                  <a:schemeClr val="tx1"/>
                </a:solidFill>
              </a:rPr>
              <a:t>λειτουργικότητα</a:t>
            </a:r>
          </a:p>
          <a:p>
            <a:pPr lvl="1">
              <a:lnSpc>
                <a:spcPct val="70000"/>
              </a:lnSpc>
              <a:buFont typeface="Wingdings" charset="2"/>
              <a:buChar char="ü"/>
            </a:pPr>
            <a:r>
              <a:rPr lang="el-GR" dirty="0">
                <a:solidFill>
                  <a:schemeClr val="tx1"/>
                </a:solidFill>
              </a:rPr>
              <a:t>ισορροπία βιοχημικών δεικτών</a:t>
            </a:r>
          </a:p>
          <a:p>
            <a:pPr lvl="1">
              <a:lnSpc>
                <a:spcPct val="70000"/>
              </a:lnSpc>
              <a:buFont typeface="Wingdings" charset="2"/>
              <a:buChar char="ü"/>
            </a:pPr>
            <a:r>
              <a:rPr lang="el-GR" dirty="0">
                <a:solidFill>
                  <a:schemeClr val="tx1"/>
                </a:solidFill>
              </a:rPr>
              <a:t>βάρος</a:t>
            </a:r>
          </a:p>
          <a:p>
            <a:pPr>
              <a:lnSpc>
                <a:spcPct val="70000"/>
              </a:lnSpc>
            </a:pPr>
            <a:endParaRPr lang="el-GR" sz="2200" dirty="0"/>
          </a:p>
          <a:p>
            <a:pPr>
              <a:lnSpc>
                <a:spcPct val="70000"/>
              </a:lnSpc>
            </a:pPr>
            <a:r>
              <a:rPr lang="el-GR" sz="2200" dirty="0"/>
              <a:t>Συμπεριφορά/Περιβάλλον</a:t>
            </a:r>
          </a:p>
          <a:p>
            <a:pPr lvl="1">
              <a:lnSpc>
                <a:spcPct val="70000"/>
              </a:lnSpc>
              <a:buFont typeface="Wingdings" charset="2"/>
              <a:buChar char="ü"/>
            </a:pPr>
            <a:r>
              <a:rPr lang="el-GR" dirty="0">
                <a:solidFill>
                  <a:schemeClr val="tx1"/>
                </a:solidFill>
              </a:rPr>
              <a:t>γνώσεις και «πιστεύω»</a:t>
            </a:r>
          </a:p>
          <a:p>
            <a:pPr lvl="1">
              <a:lnSpc>
                <a:spcPct val="70000"/>
              </a:lnSpc>
              <a:buFont typeface="Wingdings" charset="2"/>
              <a:buChar char="ü"/>
            </a:pPr>
            <a:r>
              <a:rPr lang="el-GR" dirty="0">
                <a:solidFill>
                  <a:schemeClr val="tx1"/>
                </a:solidFill>
              </a:rPr>
              <a:t>σωματική δραστηριότητα</a:t>
            </a:r>
          </a:p>
          <a:p>
            <a:pPr lvl="1">
              <a:lnSpc>
                <a:spcPct val="70000"/>
              </a:lnSpc>
              <a:buFont typeface="Wingdings" charset="2"/>
              <a:buChar char="ü"/>
            </a:pPr>
            <a:r>
              <a:rPr lang="el-GR" dirty="0">
                <a:solidFill>
                  <a:schemeClr val="tx1"/>
                </a:solidFill>
              </a:rPr>
              <a:t>ασφάλεια και πρόσβαση τροφίμων</a:t>
            </a:r>
          </a:p>
          <a:p>
            <a:pPr>
              <a:lnSpc>
                <a:spcPct val="70000"/>
              </a:lnSpc>
            </a:pPr>
            <a:endParaRPr lang="el-GR" sz="2200" dirty="0"/>
          </a:p>
          <a:p>
            <a:pPr>
              <a:lnSpc>
                <a:spcPct val="70000"/>
              </a:lnSpc>
            </a:pPr>
            <a:endParaRPr lang="el-GR" sz="2200" dirty="0"/>
          </a:p>
          <a:p>
            <a:pPr>
              <a:lnSpc>
                <a:spcPct val="70000"/>
              </a:lnSpc>
            </a:pPr>
            <a:endParaRPr lang="el-GR" sz="2200" dirty="0"/>
          </a:p>
        </p:txBody>
      </p:sp>
    </p:spTree>
    <p:extLst>
      <p:ext uri="{BB962C8B-B14F-4D97-AF65-F5344CB8AC3E}">
        <p14:creationId xmlns:p14="http://schemas.microsoft.com/office/powerpoint/2010/main" val="58407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Βήμα 2</a:t>
            </a:r>
            <a:r>
              <a:rPr lang="el-GR" b="1" baseline="30000" dirty="0"/>
              <a:t>ο</a:t>
            </a:r>
            <a:r>
              <a:rPr lang="en-GB" b="1" dirty="0"/>
              <a:t>: </a:t>
            </a:r>
            <a:r>
              <a:rPr lang="el-GR" b="1" dirty="0"/>
              <a:t>Διατροφική διάγνωση </a:t>
            </a:r>
            <a:r>
              <a:rPr lang="mr-IN" b="1" dirty="0"/>
              <a:t>–</a:t>
            </a:r>
            <a:r>
              <a:rPr lang="el-GR" b="1" dirty="0"/>
              <a:t> τρόπος διατύπωσης </a:t>
            </a:r>
            <a:r>
              <a:rPr lang="en-GB" b="1" i="1" dirty="0"/>
              <a:t>PES</a:t>
            </a:r>
            <a:endParaRPr lang="en-US" b="1" i="1" dirty="0"/>
          </a:p>
        </p:txBody>
      </p:sp>
      <p:sp>
        <p:nvSpPr>
          <p:cNvPr id="3" name="Content Placeholder 2"/>
          <p:cNvSpPr>
            <a:spLocks noGrp="1"/>
          </p:cNvSpPr>
          <p:nvPr>
            <p:ph sz="quarter" idx="1"/>
          </p:nvPr>
        </p:nvSpPr>
        <p:spPr>
          <a:xfrm>
            <a:off x="402336" y="1527049"/>
            <a:ext cx="11338560" cy="5159259"/>
          </a:xfrm>
        </p:spPr>
        <p:txBody>
          <a:bodyPr>
            <a:noAutofit/>
          </a:bodyPr>
          <a:lstStyle/>
          <a:p>
            <a:pPr marL="0" indent="0">
              <a:buNone/>
            </a:pPr>
            <a:r>
              <a:rPr lang="el-GR" sz="2600" dirty="0"/>
              <a:t>Εμπεριστατωμένος τρόπος διατύπωσης της διατροφικής διάγνωσης είναι ο </a:t>
            </a:r>
            <a:r>
              <a:rPr lang="el-GR" sz="2600" i="1" dirty="0"/>
              <a:t>PES </a:t>
            </a:r>
            <a:r>
              <a:rPr lang="el-GR" sz="2600" dirty="0"/>
              <a:t>(</a:t>
            </a:r>
            <a:r>
              <a:rPr lang="el-GR" sz="2600" b="1" dirty="0"/>
              <a:t>P</a:t>
            </a:r>
            <a:r>
              <a:rPr lang="el-GR" sz="2600" dirty="0"/>
              <a:t>roblem, </a:t>
            </a:r>
            <a:r>
              <a:rPr lang="el-GR" sz="2600" b="1" dirty="0"/>
              <a:t>E</a:t>
            </a:r>
            <a:r>
              <a:rPr lang="el-GR" sz="2600" dirty="0"/>
              <a:t>tiology, </a:t>
            </a:r>
            <a:r>
              <a:rPr lang="el-GR" sz="2600" b="1" dirty="0"/>
              <a:t>S</a:t>
            </a:r>
            <a:r>
              <a:rPr lang="el-GR" sz="2600" dirty="0"/>
              <a:t>igns and </a:t>
            </a:r>
            <a:r>
              <a:rPr lang="el-GR" sz="2600" b="1" dirty="0"/>
              <a:t>S</a:t>
            </a:r>
            <a:r>
              <a:rPr lang="el-GR" sz="2600" dirty="0"/>
              <a:t>ymptoms), που περιγράφει το πρόβλημα, την αιτιολογία του και τα δεδομένα της αξιολόγησης που τεκμηριώνουν τη διατροφική διάγνωση</a:t>
            </a:r>
          </a:p>
          <a:p>
            <a:pPr>
              <a:lnSpc>
                <a:spcPct val="70000"/>
              </a:lnSpc>
            </a:pPr>
            <a:r>
              <a:rPr lang="en-US" sz="2600" dirty="0"/>
              <a:t>P</a:t>
            </a:r>
            <a:r>
              <a:rPr lang="el-GR" sz="2600" dirty="0"/>
              <a:t> </a:t>
            </a:r>
            <a:r>
              <a:rPr lang="mr-IN" sz="2600" dirty="0"/>
              <a:t>–</a:t>
            </a:r>
            <a:r>
              <a:rPr lang="en-GB" sz="2600" dirty="0"/>
              <a:t> Problem	</a:t>
            </a:r>
            <a:r>
              <a:rPr lang="el-GR" sz="2600" dirty="0"/>
              <a:t>		</a:t>
            </a:r>
            <a:r>
              <a:rPr lang="en-GB" sz="2600" dirty="0"/>
              <a:t>   </a:t>
            </a:r>
            <a:r>
              <a:rPr lang="el-GR" sz="2600" b="1" dirty="0"/>
              <a:t>ΠΡΟΒΛΗΜΑ</a:t>
            </a:r>
          </a:p>
          <a:p>
            <a:pPr lvl="1">
              <a:lnSpc>
                <a:spcPct val="70000"/>
              </a:lnSpc>
            </a:pPr>
            <a:r>
              <a:rPr lang="el-GR" sz="2000" dirty="0">
                <a:solidFill>
                  <a:schemeClr val="tx1"/>
                </a:solidFill>
              </a:rPr>
              <a:t>για τη διατύπωση του προβλήματος χρησιμοποιούνται συνήθως κάποια «διαγνωστικά» επίθετα, όπως: αυξημένη/μειωμένη, ανεπαρκής/υπερβολική, φτωχή/πλούσια, προβληματική, τροποποιημένη, μη αποτελεσματική, οξεία/χρόνια. </a:t>
            </a:r>
          </a:p>
          <a:p>
            <a:pPr>
              <a:lnSpc>
                <a:spcPct val="70000"/>
              </a:lnSpc>
            </a:pPr>
            <a:endParaRPr lang="en-US" sz="2600" dirty="0"/>
          </a:p>
          <a:p>
            <a:pPr>
              <a:lnSpc>
                <a:spcPct val="70000"/>
              </a:lnSpc>
            </a:pPr>
            <a:r>
              <a:rPr lang="en-US" sz="2600" dirty="0"/>
              <a:t>E </a:t>
            </a:r>
            <a:r>
              <a:rPr lang="mr-IN" sz="2600" dirty="0"/>
              <a:t>–</a:t>
            </a:r>
            <a:r>
              <a:rPr lang="en-US" sz="2600" dirty="0"/>
              <a:t> Etiology</a:t>
            </a:r>
            <a:r>
              <a:rPr lang="el-GR" sz="2600" dirty="0"/>
              <a:t>			</a:t>
            </a:r>
            <a:r>
              <a:rPr lang="en-GB" sz="2600" dirty="0"/>
              <a:t>   </a:t>
            </a:r>
            <a:r>
              <a:rPr lang="el-GR" sz="2600" dirty="0"/>
              <a:t>ΑΙΤΙΟΛΟΓΙΑ</a:t>
            </a:r>
            <a:r>
              <a:rPr lang="en-GB" sz="2600" dirty="0"/>
              <a:t> </a:t>
            </a:r>
            <a:r>
              <a:rPr lang="el-GR" sz="2400" b="1" dirty="0"/>
              <a:t> </a:t>
            </a:r>
          </a:p>
          <a:p>
            <a:pPr lvl="1">
              <a:lnSpc>
                <a:spcPct val="70000"/>
              </a:lnSpc>
            </a:pPr>
            <a:r>
              <a:rPr lang="el-GR" sz="1900" dirty="0">
                <a:solidFill>
                  <a:schemeClr val="tx1"/>
                </a:solidFill>
              </a:rPr>
              <a:t>δίνει πληροφόρηση για το είδος της διατροφικής παρέμβασης που χρειάζεται το περιστατικό </a:t>
            </a:r>
          </a:p>
          <a:p>
            <a:pPr>
              <a:lnSpc>
                <a:spcPct val="70000"/>
              </a:lnSpc>
            </a:pPr>
            <a:endParaRPr lang="en-US" sz="2600" dirty="0"/>
          </a:p>
          <a:p>
            <a:pPr>
              <a:lnSpc>
                <a:spcPct val="70000"/>
              </a:lnSpc>
            </a:pPr>
            <a:r>
              <a:rPr lang="en-US" sz="2600" dirty="0"/>
              <a:t>S </a:t>
            </a:r>
            <a:r>
              <a:rPr lang="mr-IN" sz="2600" dirty="0"/>
              <a:t>–</a:t>
            </a:r>
            <a:r>
              <a:rPr lang="en-US" sz="2600" dirty="0"/>
              <a:t> Signs</a:t>
            </a:r>
            <a:r>
              <a:rPr lang="el-GR" sz="2600" dirty="0"/>
              <a:t> </a:t>
            </a:r>
            <a:r>
              <a:rPr lang="en-GB" sz="2600" dirty="0"/>
              <a:t>and Symptoms </a:t>
            </a:r>
            <a:r>
              <a:rPr lang="el-GR" sz="2600" dirty="0"/>
              <a:t>ΣΗΜΕΙΑ ΚΑΙ ΣΥΜΠΤΩΜΑΤΑ</a:t>
            </a:r>
            <a:r>
              <a:rPr lang="en-GB" sz="2600" dirty="0"/>
              <a:t> </a:t>
            </a:r>
            <a:r>
              <a:rPr lang="el-GR" sz="2400" b="1" dirty="0"/>
              <a:t> </a:t>
            </a:r>
            <a:endParaRPr lang="el-GR" sz="2600" dirty="0"/>
          </a:p>
          <a:p>
            <a:pPr lvl="1">
              <a:lnSpc>
                <a:spcPct val="70000"/>
              </a:lnSpc>
            </a:pPr>
            <a:r>
              <a:rPr lang="el-GR" sz="2000" dirty="0">
                <a:solidFill>
                  <a:schemeClr val="tx1"/>
                </a:solidFill>
              </a:rPr>
              <a:t>παραπέμπουν στο τι πρέπει να εκτιμάται και να παρακολουθείται κατά την παρέμβαση </a:t>
            </a:r>
          </a:p>
          <a:p>
            <a:pPr lvl="1">
              <a:lnSpc>
                <a:spcPct val="70000"/>
              </a:lnSpc>
            </a:pPr>
            <a:endParaRPr lang="el-GR" sz="2100" dirty="0">
              <a:solidFill>
                <a:schemeClr val="tx1"/>
              </a:solidFill>
            </a:endParaRPr>
          </a:p>
          <a:p>
            <a:pPr>
              <a:lnSpc>
                <a:spcPct val="70000"/>
              </a:lnSpc>
            </a:pPr>
            <a:endParaRPr lang="el-GR" sz="2600" dirty="0"/>
          </a:p>
        </p:txBody>
      </p:sp>
    </p:spTree>
    <p:extLst>
      <p:ext uri="{BB962C8B-B14F-4D97-AF65-F5344CB8AC3E}">
        <p14:creationId xmlns:p14="http://schemas.microsoft.com/office/powerpoint/2010/main" val="807767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Βήμα 2</a:t>
            </a:r>
            <a:r>
              <a:rPr lang="el-GR" b="1" baseline="30000" dirty="0"/>
              <a:t>ο</a:t>
            </a:r>
            <a:r>
              <a:rPr lang="en-GB" b="1" dirty="0"/>
              <a:t>: </a:t>
            </a:r>
            <a:r>
              <a:rPr lang="el-GR" b="1" dirty="0"/>
              <a:t>Διατροφική διάγνωση </a:t>
            </a:r>
            <a:r>
              <a:rPr lang="mr-IN" b="1" dirty="0"/>
              <a:t>–</a:t>
            </a:r>
            <a:r>
              <a:rPr lang="el-GR" b="1" dirty="0"/>
              <a:t> τρόπος διατύπωσης</a:t>
            </a:r>
            <a:endParaRPr lang="en-US" b="1" dirty="0"/>
          </a:p>
        </p:txBody>
      </p:sp>
      <p:pic>
        <p:nvPicPr>
          <p:cNvPr id="5" name="Picture 4"/>
          <p:cNvPicPr>
            <a:picLocks noChangeAspect="1"/>
          </p:cNvPicPr>
          <p:nvPr/>
        </p:nvPicPr>
        <p:blipFill>
          <a:blip r:embed="rId2"/>
          <a:stretch>
            <a:fillRect/>
          </a:stretch>
        </p:blipFill>
        <p:spPr>
          <a:xfrm>
            <a:off x="217714" y="1658267"/>
            <a:ext cx="11752597" cy="3773704"/>
          </a:xfrm>
          <a:prstGeom prst="rect">
            <a:avLst/>
          </a:prstGeom>
        </p:spPr>
      </p:pic>
      <p:sp>
        <p:nvSpPr>
          <p:cNvPr id="6" name="Rectangle 5"/>
          <p:cNvSpPr/>
          <p:nvPr/>
        </p:nvSpPr>
        <p:spPr>
          <a:xfrm>
            <a:off x="1394286" y="5560950"/>
            <a:ext cx="9587881" cy="523220"/>
          </a:xfrm>
          <a:prstGeom prst="rect">
            <a:avLst/>
          </a:prstGeom>
        </p:spPr>
        <p:txBody>
          <a:bodyPr wrap="none">
            <a:spAutoFit/>
          </a:bodyPr>
          <a:lstStyle/>
          <a:p>
            <a:r>
              <a:rPr lang="el-GR" sz="2800" b="1" baseline="30000" dirty="0">
                <a:solidFill>
                  <a:srgbClr val="000000"/>
                </a:solidFill>
                <a:latin typeface="+mn-lt"/>
              </a:rPr>
              <a:t>Διατύπωση διατροφικής διάγνωσης με τη δήλωση «PES» (Κοντογιάννη, 2015)</a:t>
            </a:r>
            <a:endParaRPr lang="en-US" sz="2800" dirty="0">
              <a:latin typeface="+mn-lt"/>
            </a:endParaRPr>
          </a:p>
        </p:txBody>
      </p:sp>
    </p:spTree>
    <p:extLst>
      <p:ext uri="{BB962C8B-B14F-4D97-AF65-F5344CB8AC3E}">
        <p14:creationId xmlns:p14="http://schemas.microsoft.com/office/powerpoint/2010/main" val="408491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Διατροφικές Απαιτήσεις</a:t>
            </a:r>
            <a:endParaRPr lang="en-US" b="1" dirty="0"/>
          </a:p>
        </p:txBody>
      </p:sp>
      <p:sp>
        <p:nvSpPr>
          <p:cNvPr id="3" name="Content Placeholder 2"/>
          <p:cNvSpPr>
            <a:spLocks noGrp="1"/>
          </p:cNvSpPr>
          <p:nvPr>
            <p:ph sz="quarter" idx="1"/>
          </p:nvPr>
        </p:nvSpPr>
        <p:spPr>
          <a:xfrm>
            <a:off x="402336" y="1527047"/>
            <a:ext cx="11338560" cy="4911975"/>
          </a:xfrm>
        </p:spPr>
        <p:txBody>
          <a:bodyPr>
            <a:normAutofit lnSpcReduction="10000"/>
          </a:bodyPr>
          <a:lstStyle/>
          <a:p>
            <a:r>
              <a:rPr lang="el-GR" dirty="0"/>
              <a:t>Η δίαιτα/διατροφή ενός ατόμου περιλαμβάνει το σύνολο των τροφίμων που προσλαμβάνει το άτομο, τα οποία προσφέρουν τα θρεπτικά συστατικά (ΘΣ) που απαιτούνται από τον οργανισμό.</a:t>
            </a:r>
          </a:p>
          <a:p>
            <a:endParaRPr lang="el-GR" dirty="0"/>
          </a:p>
          <a:p>
            <a:r>
              <a:rPr lang="el-GR" dirty="0"/>
              <a:t>Η ανάγκη του οργανισμού σε ΘΣ και ενέργεια (</a:t>
            </a:r>
            <a:r>
              <a:rPr lang="en-US" dirty="0"/>
              <a:t>Kcals)</a:t>
            </a:r>
            <a:r>
              <a:rPr lang="el-GR" dirty="0"/>
              <a:t> ορίζεται ως η απαραίτητη ποσότητα με σκοπό τη διατήρησή του στη ζωή και την αποτροπή ανάπτυξης διατροφικής ανεπάρκειας.</a:t>
            </a:r>
          </a:p>
          <a:p>
            <a:endParaRPr lang="el-GR" dirty="0"/>
          </a:p>
          <a:p>
            <a:r>
              <a:rPr lang="el-GR" dirty="0"/>
              <a:t>Προκαθορισμένοι αλλά και μεταβλητοί παράγοντες καθορίζουν τις ανάγκες αυτές όπως το φύλο, ηλικία, εγκυμοσύνη, σωματική άσκηση κλπ</a:t>
            </a:r>
          </a:p>
          <a:p>
            <a:endParaRPr lang="en-US" dirty="0"/>
          </a:p>
        </p:txBody>
      </p:sp>
    </p:spTree>
    <p:extLst>
      <p:ext uri="{BB962C8B-B14F-4D97-AF65-F5344CB8AC3E}">
        <p14:creationId xmlns:p14="http://schemas.microsoft.com/office/powerpoint/2010/main" val="44367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a:extLst>
              <a:ext uri="{FF2B5EF4-FFF2-40B4-BE49-F238E27FC236}">
                <a16:creationId xmlns:a16="http://schemas.microsoft.com/office/drawing/2014/main" id="{E60AC47F-CDA8-45F9-984A-60AD7223A0C3}"/>
              </a:ext>
            </a:extLst>
          </p:cNvPr>
          <p:cNvSpPr>
            <a:spLocks noGrp="1"/>
          </p:cNvSpPr>
          <p:nvPr>
            <p:ph type="title" idx="4294967295"/>
          </p:nvPr>
        </p:nvSpPr>
        <p:spPr>
          <a:xfrm>
            <a:off x="217714" y="184150"/>
            <a:ext cx="11767457" cy="762907"/>
          </a:xfrm>
          <a:solidFill>
            <a:schemeClr val="bg2">
              <a:lumMod val="90000"/>
            </a:schemeClr>
          </a:solidFill>
        </p:spPr>
        <p:txBody>
          <a:bodyPr>
            <a:normAutofit/>
          </a:bodyPr>
          <a:lstStyle/>
          <a:p>
            <a:r>
              <a:rPr lang="el-GR" altLang="el-GR" sz="3200" b="1" dirty="0">
                <a:solidFill>
                  <a:srgbClr val="2F2B20"/>
                </a:solidFill>
                <a:latin typeface="Calibri"/>
                <a:cs typeface="Calibri"/>
              </a:rPr>
              <a:t>Παραδείγματα</a:t>
            </a:r>
            <a:r>
              <a:rPr lang="en-US" altLang="el-GR" sz="3200" b="1" dirty="0">
                <a:solidFill>
                  <a:srgbClr val="2F2B20"/>
                </a:solidFill>
                <a:latin typeface="Calibri"/>
                <a:cs typeface="Calibri"/>
              </a:rPr>
              <a:t> </a:t>
            </a:r>
            <a:r>
              <a:rPr lang="el-GR" sz="3200" b="1" dirty="0">
                <a:solidFill>
                  <a:srgbClr val="2F2B20"/>
                </a:solidFill>
                <a:latin typeface="Calibri"/>
                <a:cs typeface="Calibri"/>
              </a:rPr>
              <a:t>διατύπωσης της </a:t>
            </a:r>
            <a:r>
              <a:rPr lang="el-GR" altLang="el-GR" sz="3200" b="1" dirty="0">
                <a:solidFill>
                  <a:srgbClr val="2F2B20"/>
                </a:solidFill>
                <a:latin typeface="Calibri"/>
                <a:cs typeface="Calibri"/>
              </a:rPr>
              <a:t>Διατροφικής Διάγνωσης - </a:t>
            </a:r>
            <a:r>
              <a:rPr lang="en-US" altLang="el-GR" sz="3200" b="1" dirty="0">
                <a:solidFill>
                  <a:srgbClr val="2F2B20"/>
                </a:solidFill>
                <a:latin typeface="Calibri"/>
                <a:cs typeface="Calibri"/>
              </a:rPr>
              <a:t>PES</a:t>
            </a:r>
            <a:endParaRPr lang="el-GR" altLang="el-GR" sz="3200" b="1" dirty="0">
              <a:solidFill>
                <a:srgbClr val="2F2B20"/>
              </a:solidFill>
              <a:latin typeface="Calibri"/>
              <a:cs typeface="Calibri"/>
            </a:endParaRPr>
          </a:p>
        </p:txBody>
      </p:sp>
      <p:sp>
        <p:nvSpPr>
          <p:cNvPr id="27651" name="3 - TextBox">
            <a:extLst>
              <a:ext uri="{FF2B5EF4-FFF2-40B4-BE49-F238E27FC236}">
                <a16:creationId xmlns:a16="http://schemas.microsoft.com/office/drawing/2014/main" id="{8B28D8DA-D77A-4F80-B9C1-FE7AA7FB1B3F}"/>
              </a:ext>
            </a:extLst>
          </p:cNvPr>
          <p:cNvSpPr txBox="1">
            <a:spLocks noChangeArrowheads="1"/>
          </p:cNvSpPr>
          <p:nvPr/>
        </p:nvSpPr>
        <p:spPr bwMode="auto">
          <a:xfrm>
            <a:off x="1959429" y="1214441"/>
            <a:ext cx="8708569" cy="1200329"/>
          </a:xfrm>
          <a:prstGeom prst="rect">
            <a:avLst/>
          </a:prstGeom>
          <a:solidFill>
            <a:srgbClr val="EFDD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b="1" dirty="0">
                <a:latin typeface="Calibri"/>
                <a:cs typeface="Calibri"/>
              </a:rPr>
              <a:t>Παράδειγμα </a:t>
            </a:r>
            <a:r>
              <a:rPr lang="en-US" altLang="en-US" sz="1800" b="1" dirty="0">
                <a:latin typeface="Calibri"/>
                <a:cs typeface="Calibri"/>
              </a:rPr>
              <a:t>PES</a:t>
            </a:r>
            <a:r>
              <a:rPr lang="el-GR" altLang="en-US" sz="1800" b="1" dirty="0">
                <a:latin typeface="Calibri"/>
                <a:cs typeface="Calibri"/>
              </a:rPr>
              <a:t> για έναν υπερτασικό</a:t>
            </a:r>
            <a:r>
              <a:rPr lang="el-GR" altLang="en-US" sz="1800" dirty="0">
                <a:latin typeface="Calibri"/>
                <a:cs typeface="Calibri"/>
              </a:rPr>
              <a:t>: Το διατροφικό πρόβλημα είναι η </a:t>
            </a:r>
            <a:r>
              <a:rPr lang="el-GR" altLang="en-US" sz="1800" b="1" dirty="0">
                <a:latin typeface="Calibri"/>
                <a:cs typeface="Calibri"/>
              </a:rPr>
              <a:t>υψηλή κατανάλωση αλατιού</a:t>
            </a:r>
            <a:r>
              <a:rPr lang="el-GR" altLang="en-US" sz="1800" dirty="0">
                <a:latin typeface="Calibri"/>
                <a:cs typeface="Calibri"/>
              </a:rPr>
              <a:t> στο φαγητό, η οποία </a:t>
            </a:r>
            <a:r>
              <a:rPr lang="el-GR" altLang="en-US" sz="1800" b="1" dirty="0">
                <a:latin typeface="Calibri"/>
                <a:cs typeface="Calibri"/>
              </a:rPr>
              <a:t>σχετίζεται με</a:t>
            </a:r>
            <a:r>
              <a:rPr lang="el-GR" altLang="en-US" sz="1800" dirty="0">
                <a:latin typeface="Calibri"/>
                <a:cs typeface="Calibri"/>
              </a:rPr>
              <a:t> την έλλειψη γνώσης όσον αφορά στην κατάλληλη δίαιτα του υπερτασικού, </a:t>
            </a:r>
            <a:r>
              <a:rPr lang="el-GR" altLang="en-US" sz="1800" b="1" dirty="0">
                <a:latin typeface="Calibri"/>
                <a:cs typeface="Calibri"/>
              </a:rPr>
              <a:t>όπως αποδεικνύεται</a:t>
            </a:r>
            <a:r>
              <a:rPr lang="el-GR" altLang="en-US" sz="1800" dirty="0">
                <a:latin typeface="Calibri"/>
                <a:cs typeface="Calibri"/>
              </a:rPr>
              <a:t> από την υψηλή τιμή </a:t>
            </a:r>
            <a:r>
              <a:rPr lang="en-US" altLang="en-US" sz="1800" dirty="0">
                <a:latin typeface="Calibri"/>
                <a:cs typeface="Calibri"/>
              </a:rPr>
              <a:t>Na </a:t>
            </a:r>
            <a:r>
              <a:rPr lang="el-GR" altLang="en-US" sz="1800" dirty="0">
                <a:latin typeface="Calibri"/>
                <a:cs typeface="Calibri"/>
              </a:rPr>
              <a:t>στις βιοχημικές εξετάσεις.</a:t>
            </a:r>
          </a:p>
        </p:txBody>
      </p:sp>
      <p:sp>
        <p:nvSpPr>
          <p:cNvPr id="6" name="5 - Έλλειψη">
            <a:extLst>
              <a:ext uri="{FF2B5EF4-FFF2-40B4-BE49-F238E27FC236}">
                <a16:creationId xmlns:a16="http://schemas.microsoft.com/office/drawing/2014/main" id="{16081F72-E4A3-4B88-A5E3-01F58DCE8D91}"/>
              </a:ext>
            </a:extLst>
          </p:cNvPr>
          <p:cNvSpPr/>
          <p:nvPr/>
        </p:nvSpPr>
        <p:spPr>
          <a:xfrm>
            <a:off x="900796" y="1291885"/>
            <a:ext cx="500063" cy="50006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chemeClr val="tx1"/>
                </a:solidFill>
                <a:latin typeface="Calibri"/>
                <a:cs typeface="Calibri"/>
              </a:rPr>
              <a:t>1</a:t>
            </a:r>
            <a:endParaRPr lang="el-GR" sz="3000" dirty="0">
              <a:solidFill>
                <a:schemeClr val="tx1"/>
              </a:solidFill>
              <a:latin typeface="Calibri"/>
              <a:cs typeface="Calibri"/>
            </a:endParaRPr>
          </a:p>
        </p:txBody>
      </p:sp>
      <p:sp>
        <p:nvSpPr>
          <p:cNvPr id="7" name="6 - Έλλειψη">
            <a:extLst>
              <a:ext uri="{FF2B5EF4-FFF2-40B4-BE49-F238E27FC236}">
                <a16:creationId xmlns:a16="http://schemas.microsoft.com/office/drawing/2014/main" id="{8DB6A87B-0967-4F92-9982-14A364D60DF5}"/>
              </a:ext>
            </a:extLst>
          </p:cNvPr>
          <p:cNvSpPr/>
          <p:nvPr/>
        </p:nvSpPr>
        <p:spPr>
          <a:xfrm>
            <a:off x="894787" y="2605860"/>
            <a:ext cx="500063" cy="50006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chemeClr val="tx1"/>
                </a:solidFill>
                <a:latin typeface="Calibri"/>
                <a:cs typeface="Calibri"/>
              </a:rPr>
              <a:t>2</a:t>
            </a:r>
            <a:endParaRPr lang="el-GR" sz="3000" dirty="0">
              <a:solidFill>
                <a:schemeClr val="tx1"/>
              </a:solidFill>
              <a:latin typeface="Calibri"/>
              <a:cs typeface="Calibri"/>
            </a:endParaRPr>
          </a:p>
        </p:txBody>
      </p:sp>
      <p:sp>
        <p:nvSpPr>
          <p:cNvPr id="8" name="7 - Έλλειψη">
            <a:extLst>
              <a:ext uri="{FF2B5EF4-FFF2-40B4-BE49-F238E27FC236}">
                <a16:creationId xmlns:a16="http://schemas.microsoft.com/office/drawing/2014/main" id="{4B8C4EB1-31F9-47B3-ADD1-23F1C838163E}"/>
              </a:ext>
            </a:extLst>
          </p:cNvPr>
          <p:cNvSpPr/>
          <p:nvPr/>
        </p:nvSpPr>
        <p:spPr>
          <a:xfrm>
            <a:off x="894786" y="4139497"/>
            <a:ext cx="500063" cy="50006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chemeClr val="tx1"/>
                </a:solidFill>
                <a:latin typeface="Calibri"/>
                <a:cs typeface="Calibri"/>
              </a:rPr>
              <a:t>3</a:t>
            </a:r>
            <a:endParaRPr lang="el-GR" sz="3000" dirty="0">
              <a:solidFill>
                <a:schemeClr val="tx1"/>
              </a:solidFill>
              <a:latin typeface="Calibri"/>
              <a:cs typeface="Calibri"/>
            </a:endParaRPr>
          </a:p>
        </p:txBody>
      </p:sp>
      <p:sp>
        <p:nvSpPr>
          <p:cNvPr id="9" name="8 - Έλλειψη">
            <a:extLst>
              <a:ext uri="{FF2B5EF4-FFF2-40B4-BE49-F238E27FC236}">
                <a16:creationId xmlns:a16="http://schemas.microsoft.com/office/drawing/2014/main" id="{82FB3E89-1B71-400D-BD67-32D67426319E}"/>
              </a:ext>
            </a:extLst>
          </p:cNvPr>
          <p:cNvSpPr/>
          <p:nvPr/>
        </p:nvSpPr>
        <p:spPr>
          <a:xfrm>
            <a:off x="894786" y="5436369"/>
            <a:ext cx="500063" cy="50006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chemeClr val="tx1"/>
                </a:solidFill>
                <a:latin typeface="Calibri"/>
                <a:cs typeface="Calibri"/>
              </a:rPr>
              <a:t>4</a:t>
            </a:r>
            <a:endParaRPr lang="el-GR" sz="3000" dirty="0">
              <a:solidFill>
                <a:schemeClr val="tx1"/>
              </a:solidFill>
              <a:latin typeface="Calibri"/>
              <a:cs typeface="Calibri"/>
            </a:endParaRPr>
          </a:p>
        </p:txBody>
      </p:sp>
      <p:sp>
        <p:nvSpPr>
          <p:cNvPr id="27656" name="Text Box 9">
            <a:extLst>
              <a:ext uri="{FF2B5EF4-FFF2-40B4-BE49-F238E27FC236}">
                <a16:creationId xmlns:a16="http://schemas.microsoft.com/office/drawing/2014/main" id="{AE002328-460C-49A5-B6B7-8E9951954E54}"/>
              </a:ext>
            </a:extLst>
          </p:cNvPr>
          <p:cNvSpPr txBox="1">
            <a:spLocks noChangeArrowheads="1"/>
          </p:cNvSpPr>
          <p:nvPr/>
        </p:nvSpPr>
        <p:spPr bwMode="auto">
          <a:xfrm>
            <a:off x="1959429" y="2492377"/>
            <a:ext cx="8708569" cy="1200329"/>
          </a:xfrm>
          <a:prstGeom prst="rect">
            <a:avLst/>
          </a:prstGeom>
          <a:noFill/>
          <a:ln w="9525">
            <a:solidFill>
              <a:srgbClr val="993366"/>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l-GR" sz="1800" b="1" dirty="0">
                <a:latin typeface="Calibri"/>
                <a:cs typeface="Calibri"/>
              </a:rPr>
              <a:t>Παράδειγμα </a:t>
            </a:r>
            <a:r>
              <a:rPr lang="en-US" altLang="el-GR" sz="1800" b="1" dirty="0">
                <a:latin typeface="Calibri"/>
                <a:cs typeface="Calibri"/>
              </a:rPr>
              <a:t>PES</a:t>
            </a:r>
            <a:r>
              <a:rPr lang="el-GR" altLang="el-GR" sz="1800" b="1" dirty="0">
                <a:latin typeface="Calibri"/>
                <a:cs typeface="Calibri"/>
              </a:rPr>
              <a:t> για ένα άτομο που χάνει βάρος</a:t>
            </a:r>
            <a:r>
              <a:rPr lang="el-GR" altLang="el-GR" sz="1800" dirty="0">
                <a:latin typeface="Calibri"/>
                <a:cs typeface="Calibri"/>
              </a:rPr>
              <a:t>: Το διατροφικό πρόβλημα</a:t>
            </a:r>
            <a:r>
              <a:rPr lang="en-US" altLang="el-GR" sz="1800" dirty="0">
                <a:latin typeface="Calibri"/>
                <a:cs typeface="Calibri"/>
              </a:rPr>
              <a:t> </a:t>
            </a:r>
            <a:r>
              <a:rPr lang="el-GR" altLang="el-GR" sz="1800" dirty="0">
                <a:latin typeface="Calibri"/>
                <a:cs typeface="Calibri"/>
              </a:rPr>
              <a:t>είναι </a:t>
            </a:r>
            <a:r>
              <a:rPr lang="el-GR" altLang="el-GR" sz="1800" b="1" dirty="0">
                <a:latin typeface="Calibri"/>
                <a:cs typeface="Calibri"/>
              </a:rPr>
              <a:t>η ανεπαρκής πρόσληψη ενέργειας</a:t>
            </a:r>
            <a:r>
              <a:rPr lang="el-GR" altLang="el-GR" sz="1800" dirty="0">
                <a:latin typeface="Calibri"/>
                <a:cs typeface="Calibri"/>
              </a:rPr>
              <a:t>, η οποία </a:t>
            </a:r>
            <a:r>
              <a:rPr lang="el-GR" altLang="el-GR" sz="1800" b="1" dirty="0">
                <a:latin typeface="Calibri"/>
                <a:cs typeface="Calibri"/>
              </a:rPr>
              <a:t>σχετίζεται με</a:t>
            </a:r>
            <a:r>
              <a:rPr lang="el-GR" altLang="el-GR" sz="1800" dirty="0">
                <a:latin typeface="Calibri"/>
                <a:cs typeface="Calibri"/>
              </a:rPr>
              <a:t> πρόσληψη </a:t>
            </a:r>
            <a:r>
              <a:rPr lang="en-US" altLang="el-GR" sz="1800" dirty="0">
                <a:latin typeface="Calibri"/>
                <a:cs typeface="Calibri"/>
              </a:rPr>
              <a:t> </a:t>
            </a:r>
            <a:r>
              <a:rPr lang="el-GR" altLang="el-GR" sz="1800" dirty="0">
                <a:latin typeface="Calibri"/>
                <a:cs typeface="Calibri"/>
              </a:rPr>
              <a:t>θερμίδων λιγότερων από τις ενεργειακές ανάγκες, </a:t>
            </a:r>
            <a:r>
              <a:rPr lang="el-GR" altLang="el-GR" sz="1800" b="1" dirty="0">
                <a:latin typeface="Calibri"/>
                <a:cs typeface="Calibri"/>
              </a:rPr>
              <a:t>όπως αποδεικνύεται από</a:t>
            </a:r>
            <a:r>
              <a:rPr lang="el-GR" altLang="el-GR" sz="1800" dirty="0">
                <a:latin typeface="Calibri"/>
                <a:cs typeface="Calibri"/>
              </a:rPr>
              <a:t> </a:t>
            </a:r>
            <a:r>
              <a:rPr lang="en-US" altLang="el-GR" sz="1800" dirty="0">
                <a:latin typeface="Calibri"/>
                <a:cs typeface="Calibri"/>
              </a:rPr>
              <a:t> </a:t>
            </a:r>
            <a:r>
              <a:rPr lang="el-GR" altLang="el-GR" sz="1800" dirty="0">
                <a:latin typeface="Calibri"/>
                <a:cs typeface="Calibri"/>
              </a:rPr>
              <a:t>την απώλεια βάρους </a:t>
            </a:r>
            <a:r>
              <a:rPr lang="en-GB" altLang="el-GR" sz="1800" dirty="0">
                <a:latin typeface="Calibri"/>
                <a:cs typeface="Calibri"/>
              </a:rPr>
              <a:t>x</a:t>
            </a:r>
            <a:r>
              <a:rPr lang="el-GR" altLang="el-GR" sz="1800" dirty="0">
                <a:latin typeface="Calibri"/>
                <a:cs typeface="Calibri"/>
              </a:rPr>
              <a:t> κιλών σε </a:t>
            </a:r>
            <a:r>
              <a:rPr lang="en-GB" altLang="el-GR" sz="1800" dirty="0">
                <a:latin typeface="Calibri"/>
                <a:cs typeface="Calibri"/>
              </a:rPr>
              <a:t>x</a:t>
            </a:r>
            <a:r>
              <a:rPr lang="el-GR" altLang="el-GR" sz="1800" dirty="0">
                <a:latin typeface="Calibri"/>
                <a:cs typeface="Calibri"/>
              </a:rPr>
              <a:t> ημέρες </a:t>
            </a:r>
          </a:p>
        </p:txBody>
      </p:sp>
      <p:sp>
        <p:nvSpPr>
          <p:cNvPr id="27657" name="3 - TextBox">
            <a:extLst>
              <a:ext uri="{FF2B5EF4-FFF2-40B4-BE49-F238E27FC236}">
                <a16:creationId xmlns:a16="http://schemas.microsoft.com/office/drawing/2014/main" id="{6B7892F6-5022-45E6-8765-6F3B1F59852E}"/>
              </a:ext>
            </a:extLst>
          </p:cNvPr>
          <p:cNvSpPr txBox="1">
            <a:spLocks noChangeArrowheads="1"/>
          </p:cNvSpPr>
          <p:nvPr/>
        </p:nvSpPr>
        <p:spPr bwMode="auto">
          <a:xfrm>
            <a:off x="1959429" y="3789364"/>
            <a:ext cx="8708570" cy="1200329"/>
          </a:xfrm>
          <a:prstGeom prst="rect">
            <a:avLst/>
          </a:prstGeom>
          <a:solidFill>
            <a:srgbClr val="EFDD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b="1" dirty="0">
                <a:latin typeface="Calibri"/>
                <a:cs typeface="Calibri"/>
              </a:rPr>
              <a:t>Παράδειγμα </a:t>
            </a:r>
            <a:r>
              <a:rPr lang="en-US" altLang="en-US" sz="1800" b="1" dirty="0">
                <a:latin typeface="Calibri"/>
                <a:cs typeface="Calibri"/>
              </a:rPr>
              <a:t>PES</a:t>
            </a:r>
            <a:r>
              <a:rPr lang="el-GR" altLang="en-US" sz="1800" b="1" dirty="0">
                <a:latin typeface="Calibri"/>
                <a:cs typeface="Calibri"/>
              </a:rPr>
              <a:t> για έναν διαβητικό</a:t>
            </a:r>
            <a:r>
              <a:rPr lang="el-GR" altLang="en-US" sz="1800" dirty="0">
                <a:latin typeface="Calibri"/>
                <a:cs typeface="Calibri"/>
              </a:rPr>
              <a:t>: Το διατροφικό πρόβλημα είναι η </a:t>
            </a:r>
            <a:r>
              <a:rPr lang="el-GR" altLang="en-US" sz="1800" b="1" dirty="0">
                <a:latin typeface="Calibri"/>
                <a:cs typeface="Calibri"/>
              </a:rPr>
              <a:t>υπερβολική κατανάλωση υδατανθράκων</a:t>
            </a:r>
            <a:r>
              <a:rPr lang="el-GR" altLang="en-US" sz="1800" dirty="0">
                <a:latin typeface="Calibri"/>
                <a:cs typeface="Calibri"/>
              </a:rPr>
              <a:t>, η οποία </a:t>
            </a:r>
            <a:r>
              <a:rPr lang="el-GR" altLang="en-US" sz="1800" b="1" dirty="0">
                <a:latin typeface="Calibri"/>
                <a:cs typeface="Calibri"/>
              </a:rPr>
              <a:t>σχετίζεται με</a:t>
            </a:r>
            <a:r>
              <a:rPr lang="el-GR" altLang="en-US" sz="1800" dirty="0">
                <a:latin typeface="Calibri"/>
                <a:cs typeface="Calibri"/>
              </a:rPr>
              <a:t> λήψη μεγαλύτερης ποσότητας υδατάνθρακα στην καθημερινή δίαιτα από όσο χρειάζεται, </a:t>
            </a:r>
            <a:r>
              <a:rPr lang="el-GR" altLang="en-US" sz="1800" b="1" dirty="0">
                <a:latin typeface="Calibri"/>
                <a:cs typeface="Calibri"/>
              </a:rPr>
              <a:t>όπως αποδεικνύεται</a:t>
            </a:r>
            <a:r>
              <a:rPr lang="el-GR" altLang="en-US" sz="1800" dirty="0">
                <a:latin typeface="Calibri"/>
                <a:cs typeface="Calibri"/>
              </a:rPr>
              <a:t> από τα αυξημένα επίπεδα γλυκόζης στις βιοχημικές εξετάσεις.</a:t>
            </a:r>
          </a:p>
        </p:txBody>
      </p:sp>
      <p:sp>
        <p:nvSpPr>
          <p:cNvPr id="27658" name="Text Box 11">
            <a:extLst>
              <a:ext uri="{FF2B5EF4-FFF2-40B4-BE49-F238E27FC236}">
                <a16:creationId xmlns:a16="http://schemas.microsoft.com/office/drawing/2014/main" id="{E6CA3ACF-76AA-49AF-90F2-3F3505F99FE3}"/>
              </a:ext>
            </a:extLst>
          </p:cNvPr>
          <p:cNvSpPr txBox="1">
            <a:spLocks noChangeArrowheads="1"/>
          </p:cNvSpPr>
          <p:nvPr/>
        </p:nvSpPr>
        <p:spPr bwMode="auto">
          <a:xfrm>
            <a:off x="1959430" y="5172979"/>
            <a:ext cx="8708570" cy="1200329"/>
          </a:xfrm>
          <a:prstGeom prst="rect">
            <a:avLst/>
          </a:prstGeom>
          <a:noFill/>
          <a:ln w="9525">
            <a:solidFill>
              <a:srgbClr val="993366"/>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l-GR" sz="1800" b="1" dirty="0">
                <a:latin typeface="Calibri"/>
                <a:cs typeface="Calibri"/>
              </a:rPr>
              <a:t>Παράδειγμα </a:t>
            </a:r>
            <a:r>
              <a:rPr lang="en-US" altLang="el-GR" sz="1800" b="1" dirty="0">
                <a:latin typeface="Calibri"/>
                <a:cs typeface="Calibri"/>
              </a:rPr>
              <a:t>PES</a:t>
            </a:r>
            <a:r>
              <a:rPr lang="el-GR" altLang="el-GR" sz="1800" b="1" dirty="0">
                <a:latin typeface="Calibri"/>
                <a:cs typeface="Calibri"/>
              </a:rPr>
              <a:t> για ένα άτομο με αφυδάτωση</a:t>
            </a:r>
            <a:r>
              <a:rPr lang="el-GR" altLang="el-GR" sz="1800" dirty="0">
                <a:latin typeface="Calibri"/>
                <a:cs typeface="Calibri"/>
              </a:rPr>
              <a:t>: Το διατροφικό πρόβλημα </a:t>
            </a:r>
            <a:r>
              <a:rPr lang="en-US" altLang="el-GR" sz="1800" dirty="0">
                <a:latin typeface="Calibri"/>
                <a:cs typeface="Calibri"/>
              </a:rPr>
              <a:t> </a:t>
            </a:r>
            <a:r>
              <a:rPr lang="el-GR" altLang="el-GR" sz="1800" dirty="0">
                <a:latin typeface="Calibri"/>
                <a:cs typeface="Calibri"/>
              </a:rPr>
              <a:t>είναι </a:t>
            </a:r>
            <a:r>
              <a:rPr lang="el-GR" altLang="el-GR" sz="1800" b="1" dirty="0">
                <a:latin typeface="Calibri"/>
                <a:cs typeface="Calibri"/>
              </a:rPr>
              <a:t>η ανεπαρκής πρόσληψη υγρών</a:t>
            </a:r>
            <a:r>
              <a:rPr lang="el-GR" altLang="el-GR" sz="1800" dirty="0">
                <a:latin typeface="Calibri"/>
                <a:cs typeface="Calibri"/>
              </a:rPr>
              <a:t>, η οποία </a:t>
            </a:r>
            <a:r>
              <a:rPr lang="el-GR" altLang="el-GR" sz="1800" b="1" dirty="0">
                <a:latin typeface="Calibri"/>
                <a:cs typeface="Calibri"/>
              </a:rPr>
              <a:t>σχετίζεται με</a:t>
            </a:r>
            <a:r>
              <a:rPr lang="el-GR" altLang="el-GR" sz="1800" dirty="0">
                <a:latin typeface="Calibri"/>
                <a:cs typeface="Calibri"/>
              </a:rPr>
              <a:t> πρόσληψη </a:t>
            </a:r>
            <a:r>
              <a:rPr lang="en-US" altLang="el-GR" sz="1800" dirty="0">
                <a:latin typeface="Calibri"/>
                <a:cs typeface="Calibri"/>
              </a:rPr>
              <a:t> </a:t>
            </a:r>
            <a:r>
              <a:rPr lang="el-GR" altLang="el-GR" sz="1800" dirty="0">
                <a:latin typeface="Calibri"/>
                <a:cs typeface="Calibri"/>
              </a:rPr>
              <a:t>υγρών λιγότερων από τις σωματικές ανάγκες, </a:t>
            </a:r>
            <a:r>
              <a:rPr lang="el-GR" altLang="el-GR" sz="1800" b="1" dirty="0">
                <a:latin typeface="Calibri"/>
                <a:cs typeface="Calibri"/>
              </a:rPr>
              <a:t>όπως αποδεικνύεται από</a:t>
            </a:r>
            <a:r>
              <a:rPr lang="el-GR" altLang="el-GR" sz="1800" dirty="0">
                <a:latin typeface="Calibri"/>
                <a:cs typeface="Calibri"/>
              </a:rPr>
              <a:t> </a:t>
            </a:r>
            <a:r>
              <a:rPr lang="en-US" altLang="el-GR" sz="1800" dirty="0">
                <a:latin typeface="Calibri"/>
                <a:cs typeface="Calibri"/>
              </a:rPr>
              <a:t> </a:t>
            </a:r>
            <a:r>
              <a:rPr lang="el-GR" altLang="el-GR" sz="1800" dirty="0">
                <a:latin typeface="Calibri"/>
                <a:cs typeface="Calibri"/>
              </a:rPr>
              <a:t>αυξημένο Άζωτο Ουρίας Αίματος (</a:t>
            </a:r>
            <a:r>
              <a:rPr lang="en-GB" altLang="el-GR" sz="1800" dirty="0">
                <a:latin typeface="Calibri"/>
                <a:cs typeface="Calibri"/>
              </a:rPr>
              <a:t>BUN</a:t>
            </a:r>
            <a:r>
              <a:rPr lang="el-GR" altLang="el-GR" sz="1800" dirty="0">
                <a:latin typeface="Calibri"/>
                <a:cs typeface="Calibri"/>
              </a:rPr>
              <a:t>)  ή</a:t>
            </a:r>
            <a:r>
              <a:rPr lang="en-US" altLang="el-GR" sz="1800" dirty="0">
                <a:latin typeface="Calibri"/>
                <a:cs typeface="Calibri"/>
              </a:rPr>
              <a:t> BUN</a:t>
            </a:r>
            <a:r>
              <a:rPr lang="el-GR" altLang="el-GR" sz="1800" dirty="0">
                <a:latin typeface="Calibri"/>
                <a:cs typeface="Calibri"/>
              </a:rPr>
              <a:t>/λόγο κρεατινίνης</a:t>
            </a:r>
            <a:r>
              <a:rPr lang="en-US" altLang="el-GR" sz="1800" dirty="0">
                <a:latin typeface="Calibri"/>
                <a:cs typeface="Calibri"/>
              </a:rPr>
              <a:t> </a:t>
            </a:r>
            <a:r>
              <a:rPr lang="el-GR" altLang="el-GR" sz="1800" dirty="0">
                <a:latin typeface="Calibri"/>
                <a:cs typeface="Calibri"/>
              </a:rPr>
              <a:t>ή</a:t>
            </a:r>
            <a:r>
              <a:rPr lang="en-US" altLang="el-GR" sz="1800" dirty="0">
                <a:latin typeface="Calibri"/>
                <a:cs typeface="Calibri"/>
              </a:rPr>
              <a:t> Na</a:t>
            </a:r>
            <a:r>
              <a:rPr lang="en-US" altLang="el-GR" sz="1800" baseline="30000" dirty="0">
                <a:latin typeface="Calibri"/>
                <a:cs typeface="Calibri"/>
              </a:rPr>
              <a:t>+</a:t>
            </a:r>
            <a:r>
              <a:rPr lang="en-US" altLang="el-GR" sz="1800" dirty="0">
                <a:latin typeface="Calibri"/>
                <a:cs typeface="Calibri"/>
              </a:rPr>
              <a:t>/K+</a:t>
            </a:r>
            <a:r>
              <a:rPr lang="el-GR" altLang="el-GR" sz="1800" dirty="0">
                <a:latin typeface="Calibri"/>
                <a:cs typeface="Calibri"/>
              </a:rPr>
              <a:t> ή</a:t>
            </a:r>
            <a:r>
              <a:rPr lang="en-US" altLang="el-GR" sz="1800" dirty="0">
                <a:latin typeface="Calibri"/>
                <a:cs typeface="Calibri"/>
              </a:rPr>
              <a:t>….</a:t>
            </a:r>
            <a:r>
              <a:rPr lang="el-GR" altLang="el-GR" sz="1800" dirty="0">
                <a:latin typeface="Calibri"/>
                <a:cs typeface="Calibri"/>
              </a:rPr>
              <a:t>  </a:t>
            </a:r>
          </a:p>
        </p:txBody>
      </p:sp>
    </p:spTree>
    <p:extLst>
      <p:ext uri="{BB962C8B-B14F-4D97-AF65-F5344CB8AC3E}">
        <p14:creationId xmlns:p14="http://schemas.microsoft.com/office/powerpoint/2010/main" val="320958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Βήμα 2</a:t>
            </a:r>
            <a:r>
              <a:rPr lang="el-GR" b="1" baseline="30000" dirty="0"/>
              <a:t>ο</a:t>
            </a:r>
            <a:r>
              <a:rPr lang="en-GB" b="1" dirty="0"/>
              <a:t>: </a:t>
            </a:r>
            <a:r>
              <a:rPr lang="el-GR" b="1" dirty="0"/>
              <a:t>Διατροφική διάγνωση </a:t>
            </a:r>
            <a:r>
              <a:rPr lang="mr-IN" b="1" dirty="0"/>
              <a:t>–</a:t>
            </a:r>
            <a:r>
              <a:rPr lang="el-GR" b="1" dirty="0"/>
              <a:t> τρόπος διατύπωσης</a:t>
            </a:r>
            <a:endParaRPr lang="en-US" b="1" dirty="0"/>
          </a:p>
        </p:txBody>
      </p:sp>
      <p:sp>
        <p:nvSpPr>
          <p:cNvPr id="3" name="Content Placeholder 2"/>
          <p:cNvSpPr>
            <a:spLocks noGrp="1"/>
          </p:cNvSpPr>
          <p:nvPr>
            <p:ph sz="quarter" idx="1"/>
          </p:nvPr>
        </p:nvSpPr>
        <p:spPr>
          <a:xfrm>
            <a:off x="402336" y="1527049"/>
            <a:ext cx="11338560" cy="5159259"/>
          </a:xfrm>
        </p:spPr>
        <p:txBody>
          <a:bodyPr>
            <a:noAutofit/>
          </a:bodyPr>
          <a:lstStyle/>
          <a:p>
            <a:pPr marL="0" indent="0" algn="just">
              <a:buNone/>
            </a:pPr>
            <a:endParaRPr lang="el-GR" sz="2600" dirty="0"/>
          </a:p>
          <a:p>
            <a:pPr lvl="1" algn="just">
              <a:lnSpc>
                <a:spcPct val="70000"/>
              </a:lnSpc>
            </a:pPr>
            <a:endParaRPr lang="el-GR" sz="2600" dirty="0"/>
          </a:p>
          <a:p>
            <a:pPr lvl="1" algn="just">
              <a:lnSpc>
                <a:spcPct val="70000"/>
              </a:lnSpc>
            </a:pPr>
            <a:endParaRPr lang="el-GR" sz="2600" dirty="0"/>
          </a:p>
          <a:p>
            <a:pPr algn="just">
              <a:lnSpc>
                <a:spcPct val="70000"/>
              </a:lnSpc>
            </a:pPr>
            <a:endParaRPr lang="el-GR" sz="2600" dirty="0"/>
          </a:p>
        </p:txBody>
      </p:sp>
      <p:sp>
        <p:nvSpPr>
          <p:cNvPr id="5" name="Content Placeholder 2"/>
          <p:cNvSpPr txBox="1">
            <a:spLocks/>
          </p:cNvSpPr>
          <p:nvPr/>
        </p:nvSpPr>
        <p:spPr>
          <a:xfrm>
            <a:off x="554736" y="1679449"/>
            <a:ext cx="11338560" cy="5159259"/>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l-GR" sz="2600" dirty="0"/>
              <a:t>Η δήλωση PES πρέπει να</a:t>
            </a:r>
          </a:p>
          <a:p>
            <a:pPr lvl="1"/>
            <a:r>
              <a:rPr lang="el-GR" sz="2600" dirty="0">
                <a:solidFill>
                  <a:schemeClr val="tx1"/>
                </a:solidFill>
              </a:rPr>
              <a:t>Είναι σαφής και περιεκτική</a:t>
            </a:r>
          </a:p>
          <a:p>
            <a:pPr lvl="1"/>
            <a:r>
              <a:rPr lang="el-GR" sz="2600" dirty="0">
                <a:solidFill>
                  <a:schemeClr val="tx1"/>
                </a:solidFill>
              </a:rPr>
              <a:t>Είναι εξατομικευμένη για τον ασθενή</a:t>
            </a:r>
          </a:p>
          <a:p>
            <a:pPr lvl="1"/>
            <a:r>
              <a:rPr lang="el-GR" sz="2600" dirty="0">
                <a:solidFill>
                  <a:schemeClr val="tx1"/>
                </a:solidFill>
              </a:rPr>
              <a:t>Περιορίζεται σε ένα μόνο πρόβλημα</a:t>
            </a:r>
          </a:p>
          <a:p>
            <a:pPr lvl="1"/>
            <a:r>
              <a:rPr lang="el-GR" sz="2600" dirty="0">
                <a:solidFill>
                  <a:schemeClr val="tx1"/>
                </a:solidFill>
              </a:rPr>
              <a:t>Σχετίζεται με ακρίβεια με μία αιτιολογία</a:t>
            </a:r>
          </a:p>
          <a:p>
            <a:pPr lvl="1"/>
            <a:r>
              <a:rPr lang="el-GR" sz="2600" dirty="0">
                <a:solidFill>
                  <a:schemeClr val="tx1"/>
                </a:solidFill>
              </a:rPr>
              <a:t>Βασίζεται σε σημεία και συμπτώματα από τα δεδομένα αξιολόγησης</a:t>
            </a:r>
          </a:p>
          <a:p>
            <a:endParaRPr lang="el-GR" sz="2600" dirty="0"/>
          </a:p>
          <a:p>
            <a:r>
              <a:rPr lang="el-GR" sz="2600" dirty="0" err="1"/>
              <a:t>Πολλές</a:t>
            </a:r>
            <a:r>
              <a:rPr lang="el-GR" sz="2600" dirty="0"/>
              <a:t> φορές ένας ασθενής μπορεί να έχει περισσότερα του ενός προβλήματα =&gt; πρέπει να τίθενται προτεραιότητες και συχνά θα χρειαστεί να διατυπωθούν περισσότερες της μίας δηλώσεις </a:t>
            </a:r>
            <a:r>
              <a:rPr lang="el-GR" sz="2600" i="1" dirty="0"/>
              <a:t>PES. </a:t>
            </a:r>
            <a:endParaRPr lang="el-GR" sz="2600" dirty="0"/>
          </a:p>
          <a:p>
            <a:endParaRPr lang="el-GR" sz="2600" dirty="0"/>
          </a:p>
          <a:p>
            <a:pPr lvl="1">
              <a:lnSpc>
                <a:spcPct val="70000"/>
              </a:lnSpc>
            </a:pPr>
            <a:endParaRPr lang="el-GR" sz="2600" dirty="0">
              <a:solidFill>
                <a:schemeClr val="tx1"/>
              </a:solidFill>
            </a:endParaRPr>
          </a:p>
          <a:p>
            <a:pPr lvl="1">
              <a:lnSpc>
                <a:spcPct val="70000"/>
              </a:lnSpc>
            </a:pPr>
            <a:endParaRPr lang="el-GR" sz="2600" dirty="0">
              <a:solidFill>
                <a:schemeClr val="tx1"/>
              </a:solidFill>
            </a:endParaRPr>
          </a:p>
          <a:p>
            <a:pPr>
              <a:lnSpc>
                <a:spcPct val="70000"/>
              </a:lnSpc>
            </a:pPr>
            <a:endParaRPr lang="el-GR" sz="2600" dirty="0"/>
          </a:p>
        </p:txBody>
      </p:sp>
    </p:spTree>
    <p:extLst>
      <p:ext uri="{BB962C8B-B14F-4D97-AF65-F5344CB8AC3E}">
        <p14:creationId xmlns:p14="http://schemas.microsoft.com/office/powerpoint/2010/main" val="1429118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16908"/>
            <a:ext cx="11379200" cy="758952"/>
          </a:xfrm>
        </p:spPr>
        <p:txBody>
          <a:bodyPr>
            <a:normAutofit fontScale="90000"/>
          </a:bodyPr>
          <a:lstStyle/>
          <a:p>
            <a:r>
              <a:rPr lang="el-GR" b="1" dirty="0"/>
              <a:t>Βήμα 2</a:t>
            </a:r>
            <a:r>
              <a:rPr lang="el-GR" b="1" baseline="30000" dirty="0"/>
              <a:t>ο</a:t>
            </a:r>
            <a:r>
              <a:rPr lang="en-GB" b="1" dirty="0"/>
              <a:t>: </a:t>
            </a:r>
            <a:r>
              <a:rPr lang="el-GR" b="1" dirty="0"/>
              <a:t>Διατροφική διάγνωση </a:t>
            </a:r>
            <a:r>
              <a:rPr lang="en-GB" b="1" i="1" dirty="0" err="1"/>
              <a:t>v.s</a:t>
            </a:r>
            <a:r>
              <a:rPr lang="en-GB" b="1" dirty="0"/>
              <a:t> </a:t>
            </a:r>
            <a:r>
              <a:rPr lang="el-GR" b="1" dirty="0"/>
              <a:t>ιατρική δίαγνωση</a:t>
            </a:r>
            <a:endParaRPr lang="en-US" b="1" dirty="0"/>
          </a:p>
        </p:txBody>
      </p:sp>
      <p:pic>
        <p:nvPicPr>
          <p:cNvPr id="4" name="Picture 3" descr="Screenshot 2020-02-26 at 14.10.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182" y="1007528"/>
            <a:ext cx="8333199" cy="5687936"/>
          </a:xfrm>
          <a:prstGeom prst="rect">
            <a:avLst/>
          </a:prstGeom>
        </p:spPr>
      </p:pic>
    </p:spTree>
    <p:extLst>
      <p:ext uri="{BB962C8B-B14F-4D97-AF65-F5344CB8AC3E}">
        <p14:creationId xmlns:p14="http://schemas.microsoft.com/office/powerpoint/2010/main" val="4201936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175677"/>
            <a:ext cx="11379200" cy="758952"/>
          </a:xfrm>
        </p:spPr>
        <p:txBody>
          <a:bodyPr/>
          <a:lstStyle/>
          <a:p>
            <a:r>
              <a:rPr lang="el-GR" b="1" dirty="0"/>
              <a:t>Βήμα 3</a:t>
            </a:r>
            <a:r>
              <a:rPr lang="el-GR" b="1" baseline="30000" dirty="0"/>
              <a:t>ο</a:t>
            </a:r>
            <a:r>
              <a:rPr lang="en-GB" b="1" dirty="0"/>
              <a:t>: </a:t>
            </a:r>
            <a:r>
              <a:rPr lang="el-GR" b="1" dirty="0"/>
              <a:t>Διατροφική παρέμβαση</a:t>
            </a:r>
            <a:endParaRPr lang="en-US" b="1" dirty="0"/>
          </a:p>
        </p:txBody>
      </p:sp>
      <p:sp>
        <p:nvSpPr>
          <p:cNvPr id="3" name="Content Placeholder 2"/>
          <p:cNvSpPr>
            <a:spLocks noGrp="1"/>
          </p:cNvSpPr>
          <p:nvPr>
            <p:ph sz="quarter" idx="1"/>
          </p:nvPr>
        </p:nvSpPr>
        <p:spPr>
          <a:xfrm>
            <a:off x="402336" y="1527048"/>
            <a:ext cx="11338560" cy="5123668"/>
          </a:xfrm>
        </p:spPr>
        <p:txBody>
          <a:bodyPr>
            <a:noAutofit/>
          </a:bodyPr>
          <a:lstStyle/>
          <a:p>
            <a:r>
              <a:rPr lang="el-GR" sz="2600" dirty="0"/>
              <a:t>Η διατροφική παρέμβαση αποτελεί οργανωμένη δράση που σχεδιάζεται με σκοπό την αλλαγή συμπεριφορών που ελλοχεύουν κινδύνους στην κατάσταση θρέψης και γενικότερα στην υγεία.</a:t>
            </a:r>
          </a:p>
          <a:p>
            <a:endParaRPr lang="el-GR" sz="2600" dirty="0"/>
          </a:p>
          <a:p>
            <a:r>
              <a:rPr lang="el-GR" sz="2600" dirty="0"/>
              <a:t>Χαρακτηριστικά μιας επιτυχημένης παρέμβασης</a:t>
            </a:r>
          </a:p>
          <a:p>
            <a:pPr lvl="1"/>
            <a:r>
              <a:rPr lang="el-GR" sz="2600" dirty="0">
                <a:solidFill>
                  <a:schemeClr val="tx1"/>
                </a:solidFill>
              </a:rPr>
              <a:t>Ατομική </a:t>
            </a:r>
          </a:p>
          <a:p>
            <a:pPr lvl="1"/>
            <a:r>
              <a:rPr lang="el-GR" sz="2600" dirty="0">
                <a:solidFill>
                  <a:schemeClr val="tx1"/>
                </a:solidFill>
              </a:rPr>
              <a:t>Ειδική</a:t>
            </a:r>
          </a:p>
          <a:p>
            <a:pPr lvl="1"/>
            <a:r>
              <a:rPr lang="el-GR" sz="2600" dirty="0">
                <a:solidFill>
                  <a:schemeClr val="tx1"/>
                </a:solidFill>
              </a:rPr>
              <a:t>Βασισμένη σε νεότερα επιστημονικά δεδομένα</a:t>
            </a:r>
          </a:p>
          <a:p>
            <a:pPr lvl="1"/>
            <a:r>
              <a:rPr lang="el-GR" sz="2600" dirty="0">
                <a:solidFill>
                  <a:schemeClr val="tx1"/>
                </a:solidFill>
              </a:rPr>
              <a:t>Βασισμένη στο αποτέλεσμα</a:t>
            </a:r>
          </a:p>
          <a:p>
            <a:pPr lvl="1"/>
            <a:r>
              <a:rPr lang="el-GR" sz="2600" dirty="0">
                <a:solidFill>
                  <a:schemeClr val="tx1"/>
                </a:solidFill>
              </a:rPr>
              <a:t>Με επίκεντρο την οικογένεια</a:t>
            </a:r>
          </a:p>
          <a:p>
            <a:endParaRPr lang="en-US" sz="2600" dirty="0"/>
          </a:p>
        </p:txBody>
      </p:sp>
    </p:spTree>
    <p:extLst>
      <p:ext uri="{BB962C8B-B14F-4D97-AF65-F5344CB8AC3E}">
        <p14:creationId xmlns:p14="http://schemas.microsoft.com/office/powerpoint/2010/main" val="2685029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87472"/>
            <a:ext cx="11379200" cy="758952"/>
          </a:xfrm>
        </p:spPr>
        <p:txBody>
          <a:bodyPr>
            <a:normAutofit/>
          </a:bodyPr>
          <a:lstStyle/>
          <a:p>
            <a:r>
              <a:rPr lang="el-GR" b="1" dirty="0"/>
              <a:t>Βήμα 3</a:t>
            </a:r>
            <a:r>
              <a:rPr lang="el-GR" b="1" baseline="30000" dirty="0"/>
              <a:t>ο</a:t>
            </a:r>
            <a:r>
              <a:rPr lang="en-GB" b="1" dirty="0"/>
              <a:t>: </a:t>
            </a:r>
            <a:r>
              <a:rPr lang="el-GR" b="1" dirty="0"/>
              <a:t>Διατροφική παρέμβαση </a:t>
            </a:r>
            <a:r>
              <a:rPr lang="mr-IN" b="1" dirty="0"/>
              <a:t>–</a:t>
            </a:r>
            <a:r>
              <a:rPr lang="el-GR" b="1" dirty="0"/>
              <a:t> γενικά σημεία</a:t>
            </a:r>
            <a:endParaRPr lang="en-US" b="1" dirty="0"/>
          </a:p>
        </p:txBody>
      </p:sp>
      <p:sp>
        <p:nvSpPr>
          <p:cNvPr id="3" name="Content Placeholder 2"/>
          <p:cNvSpPr>
            <a:spLocks noGrp="1"/>
          </p:cNvSpPr>
          <p:nvPr>
            <p:ph sz="quarter" idx="1"/>
          </p:nvPr>
        </p:nvSpPr>
        <p:spPr>
          <a:xfrm>
            <a:off x="402336" y="1374646"/>
            <a:ext cx="11338560" cy="5035463"/>
          </a:xfrm>
        </p:spPr>
        <p:txBody>
          <a:bodyPr>
            <a:noAutofit/>
          </a:bodyPr>
          <a:lstStyle/>
          <a:p>
            <a:r>
              <a:rPr lang="el-GR" sz="2800" dirty="0"/>
              <a:t>Είδος παρέμβασης </a:t>
            </a:r>
          </a:p>
          <a:p>
            <a:pPr lvl="1"/>
            <a:r>
              <a:rPr lang="el-GR" sz="2400" dirty="0">
                <a:solidFill>
                  <a:schemeClr val="tx1"/>
                </a:solidFill>
              </a:rPr>
              <a:t>Περιεχόμενο</a:t>
            </a:r>
          </a:p>
          <a:p>
            <a:pPr lvl="2"/>
            <a:r>
              <a:rPr lang="el-GR" sz="2400" dirty="0"/>
              <a:t>Μακροθρεπτικά</a:t>
            </a:r>
          </a:p>
          <a:p>
            <a:pPr lvl="2"/>
            <a:r>
              <a:rPr lang="el-GR" sz="2400" dirty="0"/>
              <a:t>Μικροθρεπτικά</a:t>
            </a:r>
          </a:p>
          <a:p>
            <a:pPr lvl="2"/>
            <a:r>
              <a:rPr lang="el-GR" sz="2400" dirty="0"/>
              <a:t>Σχεδιασμός γευμάτων</a:t>
            </a:r>
          </a:p>
          <a:p>
            <a:pPr lvl="2"/>
            <a:r>
              <a:rPr lang="el-GR" sz="2400" dirty="0"/>
              <a:t>Συμπληρώματα</a:t>
            </a:r>
          </a:p>
          <a:p>
            <a:pPr lvl="2"/>
            <a:r>
              <a:rPr lang="el-GR" sz="2400" dirty="0"/>
              <a:t>Υποκατάστατα γεύματος </a:t>
            </a:r>
          </a:p>
          <a:p>
            <a:pPr lvl="2"/>
            <a:r>
              <a:rPr lang="el-GR" sz="2400" dirty="0"/>
              <a:t>Άσκηση </a:t>
            </a:r>
          </a:p>
          <a:p>
            <a:r>
              <a:rPr lang="el-GR" sz="2800" dirty="0"/>
              <a:t>Ποσότητα, συχνότητα, διάρκεια παρέμβασης </a:t>
            </a:r>
          </a:p>
          <a:p>
            <a:pPr lvl="1"/>
            <a:r>
              <a:rPr lang="el-GR" sz="2400" dirty="0">
                <a:solidFill>
                  <a:schemeClr val="tx1"/>
                </a:solidFill>
              </a:rPr>
              <a:t>Πόσο;</a:t>
            </a:r>
          </a:p>
          <a:p>
            <a:pPr lvl="1"/>
            <a:r>
              <a:rPr lang="el-GR" sz="2400" dirty="0">
                <a:solidFill>
                  <a:schemeClr val="tx1"/>
                </a:solidFill>
              </a:rPr>
              <a:t>Πόσο συχνά; </a:t>
            </a:r>
          </a:p>
          <a:p>
            <a:endParaRPr lang="en-US" sz="2800" dirty="0"/>
          </a:p>
        </p:txBody>
      </p:sp>
    </p:spTree>
    <p:extLst>
      <p:ext uri="{BB962C8B-B14F-4D97-AF65-F5344CB8AC3E}">
        <p14:creationId xmlns:p14="http://schemas.microsoft.com/office/powerpoint/2010/main" val="193394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3</a:t>
            </a:r>
            <a:r>
              <a:rPr lang="el-GR" b="1" baseline="30000" dirty="0"/>
              <a:t>ο</a:t>
            </a:r>
            <a:r>
              <a:rPr lang="en-GB" b="1" dirty="0"/>
              <a:t>: </a:t>
            </a:r>
            <a:r>
              <a:rPr lang="el-GR" b="1" dirty="0"/>
              <a:t>Διατροφική παρέμβαση</a:t>
            </a:r>
            <a:endParaRPr lang="en-US" b="1" dirty="0"/>
          </a:p>
        </p:txBody>
      </p:sp>
      <p:sp>
        <p:nvSpPr>
          <p:cNvPr id="3" name="Content Placeholder 2"/>
          <p:cNvSpPr>
            <a:spLocks noGrp="1"/>
          </p:cNvSpPr>
          <p:nvPr>
            <p:ph sz="quarter" idx="1"/>
          </p:nvPr>
        </p:nvSpPr>
        <p:spPr>
          <a:xfrm>
            <a:off x="402336" y="1527048"/>
            <a:ext cx="11338560" cy="4990806"/>
          </a:xfrm>
        </p:spPr>
        <p:txBody>
          <a:bodyPr>
            <a:normAutofit fontScale="92500"/>
          </a:bodyPr>
          <a:lstStyle/>
          <a:p>
            <a:r>
              <a:rPr lang="el-GR" dirty="0"/>
              <a:t>Σκοπός </a:t>
            </a:r>
            <a:endParaRPr lang="en-GB" dirty="0"/>
          </a:p>
          <a:p>
            <a:pPr lvl="1"/>
            <a:r>
              <a:rPr lang="el-GR" dirty="0">
                <a:solidFill>
                  <a:schemeClr val="tx1"/>
                </a:solidFill>
              </a:rPr>
              <a:t>να επιλύσει ή να βελτιώσει τα προβλήματα που εντοπίστηκαν κατά την αξιολόγηση και διατυπώθηκαν κατά τη διατροφική διάγνωση, παρέχοντας συμβουλές, εκπαίδευση ή ακόμη και τρόφιμα για μια ειδική δίαιτα ή γεύματα εξατομικευμένα για τις ανάγκες του ασθενούς/πελάτη. 􏰉</a:t>
            </a:r>
            <a:endParaRPr lang="en-GB" dirty="0">
              <a:solidFill>
                <a:schemeClr val="tx1"/>
              </a:solidFill>
            </a:endParaRPr>
          </a:p>
          <a:p>
            <a:pPr lvl="1"/>
            <a:endParaRPr lang="en-GB" dirty="0">
              <a:solidFill>
                <a:schemeClr val="tx1"/>
              </a:solidFill>
            </a:endParaRPr>
          </a:p>
          <a:p>
            <a:r>
              <a:rPr lang="el-GR" dirty="0"/>
              <a:t>Το βήμα αυτό διακρίνεται </a:t>
            </a:r>
            <a:endParaRPr lang="en-GB" dirty="0"/>
          </a:p>
          <a:p>
            <a:pPr lvl="1"/>
            <a:r>
              <a:rPr lang="el-GR" dirty="0">
                <a:solidFill>
                  <a:schemeClr val="tx1"/>
                </a:solidFill>
              </a:rPr>
              <a:t>στη </a:t>
            </a:r>
            <a:r>
              <a:rPr lang="el-GR" b="1" dirty="0">
                <a:solidFill>
                  <a:schemeClr val="tx1"/>
                </a:solidFill>
              </a:rPr>
              <a:t>φάση του σχεδιασμού</a:t>
            </a:r>
            <a:r>
              <a:rPr lang="el-GR" dirty="0">
                <a:solidFill>
                  <a:schemeClr val="tx1"/>
                </a:solidFill>
              </a:rPr>
              <a:t>, κατά την οποία ο διαιτολόγος θέτει προτεραιότητες στις διατροφικές διαγνώσεις </a:t>
            </a:r>
            <a:endParaRPr lang="en-GB" dirty="0">
              <a:solidFill>
                <a:schemeClr val="tx1"/>
              </a:solidFill>
            </a:endParaRPr>
          </a:p>
          <a:p>
            <a:pPr lvl="1"/>
            <a:r>
              <a:rPr lang="el-GR" dirty="0">
                <a:solidFill>
                  <a:schemeClr val="tx1"/>
                </a:solidFill>
              </a:rPr>
              <a:t>στη </a:t>
            </a:r>
            <a:r>
              <a:rPr lang="el-GR" b="1" dirty="0">
                <a:solidFill>
                  <a:schemeClr val="tx1"/>
                </a:solidFill>
              </a:rPr>
              <a:t>φάση της εφαρμογής</a:t>
            </a:r>
            <a:r>
              <a:rPr lang="el-GR" dirty="0">
                <a:solidFill>
                  <a:schemeClr val="tx1"/>
                </a:solidFill>
              </a:rPr>
              <a:t>, κατά την οποία ο διαιτολόγος εκτελεί το σχέδιο φροντίδας  </a:t>
            </a:r>
          </a:p>
          <a:p>
            <a:pPr lvl="1"/>
            <a:endParaRPr lang="el-GR" dirty="0">
              <a:solidFill>
                <a:schemeClr val="tx1"/>
              </a:solidFill>
            </a:endParaRPr>
          </a:p>
          <a:p>
            <a:r>
              <a:rPr lang="el-GR" dirty="0"/>
              <a:t>Ο σχεδιασμός της διατροφικής παρέμβασης περιλαμβάνει α) τον καθορισμό των στόχων και β) τη σύνταξη της διαιτητικής εντολής. </a:t>
            </a:r>
          </a:p>
          <a:p>
            <a:endParaRPr lang="en-US" dirty="0"/>
          </a:p>
        </p:txBody>
      </p:sp>
    </p:spTree>
    <p:extLst>
      <p:ext uri="{BB962C8B-B14F-4D97-AF65-F5344CB8AC3E}">
        <p14:creationId xmlns:p14="http://schemas.microsoft.com/office/powerpoint/2010/main" val="1174419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3</a:t>
            </a:r>
            <a:r>
              <a:rPr lang="el-GR" b="1" baseline="30000" dirty="0"/>
              <a:t>ο</a:t>
            </a:r>
            <a:r>
              <a:rPr lang="en-GB" b="1" dirty="0"/>
              <a:t>: </a:t>
            </a:r>
            <a:r>
              <a:rPr lang="el-GR" b="1" dirty="0"/>
              <a:t>Διατροφική παρέμβαση - στόχοι</a:t>
            </a:r>
            <a:r>
              <a:rPr lang="en-GB" b="1" dirty="0"/>
              <a:t> </a:t>
            </a:r>
            <a:r>
              <a:rPr lang="el-GR" b="1" dirty="0"/>
              <a:t> </a:t>
            </a:r>
            <a:endParaRPr lang="en-US" b="1" dirty="0"/>
          </a:p>
        </p:txBody>
      </p:sp>
      <p:sp>
        <p:nvSpPr>
          <p:cNvPr id="3" name="Content Placeholder 2"/>
          <p:cNvSpPr>
            <a:spLocks noGrp="1"/>
          </p:cNvSpPr>
          <p:nvPr>
            <p:ph sz="quarter" idx="1"/>
          </p:nvPr>
        </p:nvSpPr>
        <p:spPr/>
        <p:txBody>
          <a:bodyPr>
            <a:normAutofit/>
          </a:bodyPr>
          <a:lstStyle/>
          <a:p>
            <a:r>
              <a:rPr lang="el-GR" dirty="0"/>
              <a:t>Οι στόχοι της παρέμβασης (που μπορεί να διαιρεθούν σε μικρότερους </a:t>
            </a:r>
            <a:r>
              <a:rPr lang="el-GR" dirty="0" err="1"/>
              <a:t>υπο-στόχους</a:t>
            </a:r>
            <a:r>
              <a:rPr lang="el-GR" dirty="0"/>
              <a:t>):</a:t>
            </a:r>
            <a:endParaRPr lang="en-US" dirty="0"/>
          </a:p>
          <a:p>
            <a:r>
              <a:rPr lang="el-GR" dirty="0"/>
              <a:t> </a:t>
            </a:r>
          </a:p>
          <a:p>
            <a:pPr lvl="1"/>
            <a:r>
              <a:rPr lang="el-GR" sz="2800" dirty="0">
                <a:solidFill>
                  <a:schemeClr val="tx1"/>
                </a:solidFill>
              </a:rPr>
              <a:t>καθορίζονται σε συνεργασία με τον ασθενή</a:t>
            </a:r>
          </a:p>
          <a:p>
            <a:pPr lvl="1"/>
            <a:r>
              <a:rPr lang="el-GR" sz="2800" dirty="0">
                <a:solidFill>
                  <a:schemeClr val="tx1"/>
                </a:solidFill>
              </a:rPr>
              <a:t>είναι εφικτοί και ρεαλιστικοί</a:t>
            </a:r>
          </a:p>
          <a:p>
            <a:pPr lvl="1"/>
            <a:r>
              <a:rPr lang="el-GR" sz="2800" dirty="0">
                <a:solidFill>
                  <a:schemeClr val="tx1"/>
                </a:solidFill>
              </a:rPr>
              <a:t>είναι συγκεκριμένοι και </a:t>
            </a:r>
            <a:r>
              <a:rPr lang="el-GR" sz="2800" dirty="0" err="1">
                <a:solidFill>
                  <a:schemeClr val="tx1"/>
                </a:solidFill>
              </a:rPr>
              <a:t>μετρήσιμοι</a:t>
            </a:r>
            <a:endParaRPr lang="el-GR" sz="2800" dirty="0">
              <a:solidFill>
                <a:schemeClr val="tx1"/>
              </a:solidFill>
            </a:endParaRPr>
          </a:p>
          <a:p>
            <a:pPr lvl="1"/>
            <a:r>
              <a:rPr lang="el-GR" sz="2800" dirty="0">
                <a:solidFill>
                  <a:schemeClr val="tx1"/>
                </a:solidFill>
              </a:rPr>
              <a:t>είναι σχετικοί με τον στόχο της </a:t>
            </a:r>
            <a:r>
              <a:rPr lang="el-GR" sz="2800" dirty="0" err="1">
                <a:solidFill>
                  <a:schemeClr val="tx1"/>
                </a:solidFill>
              </a:rPr>
              <a:t>παρέμβασης</a:t>
            </a:r>
            <a:r>
              <a:rPr lang="el-GR" sz="2800" dirty="0">
                <a:solidFill>
                  <a:schemeClr val="tx1"/>
                </a:solidFill>
              </a:rPr>
              <a:t> </a:t>
            </a:r>
          </a:p>
          <a:p>
            <a:pPr lvl="1"/>
            <a:r>
              <a:rPr lang="el-GR" sz="2800" dirty="0">
                <a:solidFill>
                  <a:schemeClr val="tx1"/>
                </a:solidFill>
              </a:rPr>
              <a:t>έχουν </a:t>
            </a:r>
            <a:r>
              <a:rPr lang="el-GR" sz="2800" dirty="0" err="1">
                <a:solidFill>
                  <a:schemeClr val="tx1"/>
                </a:solidFill>
              </a:rPr>
              <a:t>συγκεκριμένο</a:t>
            </a:r>
            <a:r>
              <a:rPr lang="el-GR" sz="2800" dirty="0">
                <a:solidFill>
                  <a:schemeClr val="tx1"/>
                </a:solidFill>
              </a:rPr>
              <a:t> </a:t>
            </a:r>
            <a:r>
              <a:rPr lang="el-GR" sz="2800" dirty="0" err="1">
                <a:solidFill>
                  <a:schemeClr val="tx1"/>
                </a:solidFill>
              </a:rPr>
              <a:t>χρονοδιάγραμμα</a:t>
            </a:r>
            <a:endParaRPr lang="el-GR" sz="2800" dirty="0">
              <a:solidFill>
                <a:schemeClr val="tx1"/>
              </a:solidFill>
            </a:endParaRPr>
          </a:p>
          <a:p>
            <a:pPr lvl="1"/>
            <a:endParaRPr lang="el-GR" dirty="0">
              <a:solidFill>
                <a:schemeClr val="tx1"/>
              </a:solidFill>
            </a:endParaRPr>
          </a:p>
          <a:p>
            <a:endParaRPr lang="en-US" dirty="0"/>
          </a:p>
        </p:txBody>
      </p:sp>
    </p:spTree>
    <p:extLst>
      <p:ext uri="{BB962C8B-B14F-4D97-AF65-F5344CB8AC3E}">
        <p14:creationId xmlns:p14="http://schemas.microsoft.com/office/powerpoint/2010/main" val="4058349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Βήμα 3</a:t>
            </a:r>
            <a:r>
              <a:rPr lang="el-GR" b="1" baseline="30000" dirty="0"/>
              <a:t>ο</a:t>
            </a:r>
            <a:r>
              <a:rPr lang="en-GB" b="1" dirty="0"/>
              <a:t>: </a:t>
            </a:r>
            <a:r>
              <a:rPr lang="el-GR" b="1" dirty="0"/>
              <a:t>Διατροφική παρέμβαση</a:t>
            </a:r>
            <a:r>
              <a:rPr lang="en-GB" b="1" dirty="0"/>
              <a:t> </a:t>
            </a:r>
            <a:r>
              <a:rPr lang="el-GR" b="1" dirty="0"/>
              <a:t> </a:t>
            </a:r>
            <a:endParaRPr lang="en-US" b="1" dirty="0"/>
          </a:p>
        </p:txBody>
      </p:sp>
      <p:sp>
        <p:nvSpPr>
          <p:cNvPr id="3" name="Content Placeholder 2"/>
          <p:cNvSpPr>
            <a:spLocks noGrp="1"/>
          </p:cNvSpPr>
          <p:nvPr>
            <p:ph sz="quarter" idx="1"/>
          </p:nvPr>
        </p:nvSpPr>
        <p:spPr/>
        <p:txBody>
          <a:bodyPr>
            <a:normAutofit/>
          </a:bodyPr>
          <a:lstStyle/>
          <a:p>
            <a:r>
              <a:rPr lang="el-GR" dirty="0"/>
              <a:t>Η διαιτητική εντολή </a:t>
            </a:r>
            <a:r>
              <a:rPr lang="el-GR" u="sng" dirty="0"/>
              <a:t>αναφέρεται</a:t>
            </a:r>
            <a:r>
              <a:rPr lang="el-GR" dirty="0"/>
              <a:t> στην προτεινόμενη διαιτητική πρόσληψη ενέργειας και/ή επιλεγμένων τροφίμων ή ΘΣ </a:t>
            </a:r>
          </a:p>
          <a:p>
            <a:pPr lvl="1"/>
            <a:r>
              <a:rPr lang="el-GR" dirty="0">
                <a:solidFill>
                  <a:schemeClr val="tx1"/>
                </a:solidFill>
              </a:rPr>
              <a:t>βάσει σύγχρονων προτύπων αναφοράς και κατευθυντήριων οδηγιών, αλλά και στις ιατρικές/διατροφικές διαγνώσεις του ασθενούς/πελάτη. </a:t>
            </a:r>
          </a:p>
          <a:p>
            <a:endParaRPr lang="el-GR" dirty="0"/>
          </a:p>
          <a:p>
            <a:r>
              <a:rPr lang="el-GR" dirty="0"/>
              <a:t>Η διαιτητική εντολή </a:t>
            </a:r>
            <a:r>
              <a:rPr lang="el-GR" u="sng" dirty="0"/>
              <a:t>βασίζεται</a:t>
            </a:r>
            <a:r>
              <a:rPr lang="el-GR" dirty="0"/>
              <a:t> στην αιτιολογία του προβλήματος, έχει σκοπό την επίλυση της υποκείμενης αιτιολογίας του και στοχεύει στην ελαχιστοποίηση των σημείων/συμπτωμάτων, με τα οποία εκδηλώνεται το πρόβλημα. </a:t>
            </a:r>
          </a:p>
          <a:p>
            <a:pPr lvl="1"/>
            <a:endParaRPr lang="el-GR" dirty="0">
              <a:solidFill>
                <a:schemeClr val="tx1"/>
              </a:solidFill>
            </a:endParaRPr>
          </a:p>
          <a:p>
            <a:endParaRPr lang="en-US" dirty="0"/>
          </a:p>
        </p:txBody>
      </p:sp>
    </p:spTree>
    <p:extLst>
      <p:ext uri="{BB962C8B-B14F-4D97-AF65-F5344CB8AC3E}">
        <p14:creationId xmlns:p14="http://schemas.microsoft.com/office/powerpoint/2010/main" val="956033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Βήμα 3</a:t>
            </a:r>
            <a:r>
              <a:rPr lang="el-GR" baseline="30000" dirty="0"/>
              <a:t>ο</a:t>
            </a:r>
            <a:r>
              <a:rPr lang="en-GB" dirty="0"/>
              <a:t>: </a:t>
            </a:r>
            <a:r>
              <a:rPr lang="el-GR" dirty="0"/>
              <a:t>Διατροφική παρέμβαση </a:t>
            </a:r>
            <a:r>
              <a:rPr lang="mr-IN" dirty="0"/>
              <a:t>–</a:t>
            </a:r>
            <a:r>
              <a:rPr lang="el-GR" dirty="0"/>
              <a:t> πεδία οργάνωσης</a:t>
            </a:r>
            <a:endParaRPr lang="en-US" dirty="0"/>
          </a:p>
        </p:txBody>
      </p:sp>
      <p:sp>
        <p:nvSpPr>
          <p:cNvPr id="3" name="Content Placeholder 2"/>
          <p:cNvSpPr>
            <a:spLocks noGrp="1"/>
          </p:cNvSpPr>
          <p:nvPr>
            <p:ph sz="quarter" idx="1"/>
          </p:nvPr>
        </p:nvSpPr>
        <p:spPr>
          <a:xfrm>
            <a:off x="402336" y="1527048"/>
            <a:ext cx="11338560" cy="4775781"/>
          </a:xfrm>
        </p:spPr>
        <p:txBody>
          <a:bodyPr>
            <a:normAutofit/>
          </a:bodyPr>
          <a:lstStyle/>
          <a:p>
            <a:r>
              <a:rPr lang="el-GR" sz="2600" dirty="0"/>
              <a:t>4 πεδία οργάνωσης της διατροφικής παρέμβασης </a:t>
            </a:r>
          </a:p>
          <a:p>
            <a:pPr marL="274320" lvl="1" indent="0">
              <a:buNone/>
            </a:pPr>
            <a:r>
              <a:rPr lang="el-GR" sz="2600" dirty="0">
                <a:solidFill>
                  <a:schemeClr val="tx1"/>
                </a:solidFill>
              </a:rPr>
              <a:t>1. παροχή τροφής / ΘΣ</a:t>
            </a:r>
          </a:p>
          <a:p>
            <a:pPr lvl="2"/>
            <a:r>
              <a:rPr lang="el-GR" sz="2600" dirty="0"/>
              <a:t>τρόφιμα, γεύματα και σνακ</a:t>
            </a:r>
          </a:p>
          <a:p>
            <a:pPr lvl="2"/>
            <a:r>
              <a:rPr lang="el-GR" sz="2600" dirty="0" err="1"/>
              <a:t>εμπλουτισμός</a:t>
            </a:r>
            <a:r>
              <a:rPr lang="el-GR" sz="2600" dirty="0"/>
              <a:t> </a:t>
            </a:r>
            <a:r>
              <a:rPr lang="el-GR" sz="2600" dirty="0" err="1"/>
              <a:t>τροφίμων</a:t>
            </a:r>
            <a:r>
              <a:rPr lang="el-GR" sz="2600" dirty="0"/>
              <a:t> </a:t>
            </a:r>
          </a:p>
          <a:p>
            <a:pPr lvl="2"/>
            <a:r>
              <a:rPr lang="el-GR" sz="2600" dirty="0"/>
              <a:t>πόσιμα </a:t>
            </a:r>
            <a:r>
              <a:rPr lang="el-GR" sz="2600" dirty="0" err="1"/>
              <a:t>συμπληρώματα</a:t>
            </a:r>
            <a:r>
              <a:rPr lang="el-GR" sz="2600" dirty="0"/>
              <a:t> </a:t>
            </a:r>
            <a:r>
              <a:rPr lang="el-GR" sz="2600" dirty="0" err="1"/>
              <a:t>διατροφής</a:t>
            </a:r>
            <a:endParaRPr lang="el-GR" sz="2600" dirty="0"/>
          </a:p>
          <a:p>
            <a:pPr lvl="2"/>
            <a:r>
              <a:rPr lang="el-GR" sz="2600" dirty="0"/>
              <a:t>βοήθεια κατά τη </a:t>
            </a:r>
            <a:r>
              <a:rPr lang="el-GR" sz="2600" dirty="0" err="1"/>
              <a:t>σίτιση</a:t>
            </a:r>
            <a:endParaRPr lang="el-GR" sz="2600" dirty="0"/>
          </a:p>
          <a:p>
            <a:pPr lvl="2"/>
            <a:r>
              <a:rPr lang="el-GR" sz="2600" dirty="0"/>
              <a:t>διαχείριση του περιβάλλοντος της </a:t>
            </a:r>
            <a:r>
              <a:rPr lang="el-GR" sz="2600" dirty="0" err="1"/>
              <a:t>σίτισης</a:t>
            </a:r>
            <a:endParaRPr lang="el-GR" sz="2600" dirty="0"/>
          </a:p>
          <a:p>
            <a:pPr lvl="2"/>
            <a:r>
              <a:rPr lang="el-GR" sz="2600" dirty="0"/>
              <a:t>εντερική και παρεντερική </a:t>
            </a:r>
            <a:r>
              <a:rPr lang="el-GR" sz="2600" dirty="0" err="1"/>
              <a:t>υποστήριξη</a:t>
            </a:r>
            <a:r>
              <a:rPr lang="el-GR" sz="2600" dirty="0"/>
              <a:t> </a:t>
            </a:r>
            <a:r>
              <a:rPr lang="el-GR" sz="2600" dirty="0" err="1"/>
              <a:t>θρέψης</a:t>
            </a:r>
            <a:endParaRPr lang="el-GR" sz="2600" dirty="0"/>
          </a:p>
          <a:p>
            <a:endParaRPr lang="en-US" sz="2600" dirty="0"/>
          </a:p>
        </p:txBody>
      </p:sp>
    </p:spTree>
    <p:extLst>
      <p:ext uri="{BB962C8B-B14F-4D97-AF65-F5344CB8AC3E}">
        <p14:creationId xmlns:p14="http://schemas.microsoft.com/office/powerpoint/2010/main" val="3028453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Βήμα 3</a:t>
            </a:r>
            <a:r>
              <a:rPr lang="el-GR" baseline="30000" dirty="0"/>
              <a:t>ο</a:t>
            </a:r>
            <a:r>
              <a:rPr lang="en-GB" dirty="0"/>
              <a:t>: </a:t>
            </a:r>
            <a:r>
              <a:rPr lang="el-GR" dirty="0"/>
              <a:t>Διατροφική παρέμβαση </a:t>
            </a:r>
            <a:r>
              <a:rPr lang="mr-IN" dirty="0"/>
              <a:t>–</a:t>
            </a:r>
            <a:r>
              <a:rPr lang="el-GR" dirty="0"/>
              <a:t> πεδία οργάνωσης</a:t>
            </a:r>
            <a:endParaRPr lang="en-US" dirty="0"/>
          </a:p>
        </p:txBody>
      </p:sp>
      <p:sp>
        <p:nvSpPr>
          <p:cNvPr id="3" name="Content Placeholder 2"/>
          <p:cNvSpPr>
            <a:spLocks noGrp="1"/>
          </p:cNvSpPr>
          <p:nvPr>
            <p:ph sz="quarter" idx="1"/>
          </p:nvPr>
        </p:nvSpPr>
        <p:spPr>
          <a:xfrm>
            <a:off x="402336" y="1559706"/>
            <a:ext cx="11338560" cy="4634265"/>
          </a:xfrm>
        </p:spPr>
        <p:txBody>
          <a:bodyPr>
            <a:normAutofit/>
          </a:bodyPr>
          <a:lstStyle/>
          <a:p>
            <a:pPr marL="274320" lvl="1" indent="0">
              <a:buNone/>
            </a:pPr>
            <a:r>
              <a:rPr lang="el-GR" b="1" dirty="0">
                <a:solidFill>
                  <a:schemeClr val="tx1"/>
                </a:solidFill>
              </a:rPr>
              <a:t>2. διατροφική εκπαίδευση </a:t>
            </a:r>
          </a:p>
          <a:p>
            <a:pPr marL="594360" lvl="2" indent="0">
              <a:buNone/>
            </a:pPr>
            <a:r>
              <a:rPr lang="el-GR" dirty="0"/>
              <a:t>διαδικασία εκπαίδευσης ή πληροφόρησης του ασθενούς/πελάτη, με στόχο την ενίσχυση των γνώσεων. Σκοπός =&gt; τροποποίηση των συνηθειών διατροφής και σωματικής δραστηριότητας, αλλά και άλλων συμπεριφορών, ώστε να διατηρηθεί ή να βελτιωθεί η υγεία. </a:t>
            </a:r>
          </a:p>
          <a:p>
            <a:pPr marL="274320" lvl="1" indent="0">
              <a:buNone/>
            </a:pPr>
            <a:r>
              <a:rPr lang="el-GR" b="1" dirty="0">
                <a:solidFill>
                  <a:schemeClr val="tx1"/>
                </a:solidFill>
              </a:rPr>
              <a:t>3. διατροφική συμβουλευτική</a:t>
            </a:r>
          </a:p>
          <a:p>
            <a:pPr marL="594360" lvl="2" indent="0">
              <a:buNone/>
            </a:pPr>
            <a:r>
              <a:rPr lang="el-GR" dirty="0"/>
              <a:t>υποστηρικτική διαδικασία που χαρακτηρίζεται από μια σχέση συνεργασίας με σκοπό τον καθορισμό προτεραιοτήτων, στόχων και εξατομικευμένων σχεδίων δράσης. Σκοπός =&gt; η συνεργασία με τον ασθενή και η παροχή ενεργούς βοήθειας προς αυτόν, ώστε να πραγματοποιήσει τις προτεινόμενες αλλαγές στη διαιτητική του πρόσληψη. </a:t>
            </a:r>
          </a:p>
          <a:p>
            <a:pPr marL="274320" lvl="1" indent="0">
              <a:buNone/>
            </a:pPr>
            <a:r>
              <a:rPr lang="el-GR" b="1" dirty="0">
                <a:solidFill>
                  <a:schemeClr val="tx1"/>
                </a:solidFill>
              </a:rPr>
              <a:t>4. συντονισμός της διατροφικής φροντίδας</a:t>
            </a:r>
          </a:p>
          <a:p>
            <a:pPr marL="594360" lvl="2" indent="0">
              <a:buNone/>
            </a:pPr>
            <a:r>
              <a:rPr lang="el-GR" dirty="0"/>
              <a:t>συνεννόηση με, παραπομπή σε ή συντονισμός της διατροφικής φροντίδας με άλλους επαγγελματίες υγείας ή με γραφεία που μπορούν να βοηθήσουν στη θεραπεία ή στη διαχείριση διατροφικών προβλημάτων  </a:t>
            </a:r>
          </a:p>
          <a:p>
            <a:pPr marL="274320" lvl="1" indent="0">
              <a:buNone/>
            </a:pPr>
            <a:endParaRPr lang="el-GR" b="1" dirty="0">
              <a:solidFill>
                <a:schemeClr val="tx1"/>
              </a:solidFill>
            </a:endParaRPr>
          </a:p>
          <a:p>
            <a:pPr marL="274320" lvl="1" indent="0">
              <a:buNone/>
            </a:pPr>
            <a:endParaRPr lang="el-GR" b="1" dirty="0">
              <a:solidFill>
                <a:schemeClr val="tx1"/>
              </a:solidFill>
            </a:endParaRPr>
          </a:p>
          <a:p>
            <a:pPr marL="0" indent="0">
              <a:buNone/>
            </a:pPr>
            <a:endParaRPr lang="en-US" dirty="0"/>
          </a:p>
        </p:txBody>
      </p:sp>
    </p:spTree>
    <p:extLst>
      <p:ext uri="{BB962C8B-B14F-4D97-AF65-F5344CB8AC3E}">
        <p14:creationId xmlns:p14="http://schemas.microsoft.com/office/powerpoint/2010/main" val="293932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Διατροφική κατάσταση  </a:t>
            </a:r>
            <a:endParaRPr lang="en-US" b="1" dirty="0"/>
          </a:p>
        </p:txBody>
      </p:sp>
      <p:sp>
        <p:nvSpPr>
          <p:cNvPr id="3" name="Content Placeholder 2"/>
          <p:cNvSpPr>
            <a:spLocks noGrp="1"/>
          </p:cNvSpPr>
          <p:nvPr>
            <p:ph sz="quarter" idx="1"/>
          </p:nvPr>
        </p:nvSpPr>
        <p:spPr/>
        <p:txBody>
          <a:bodyPr>
            <a:normAutofit fontScale="92500" lnSpcReduction="20000"/>
          </a:bodyPr>
          <a:lstStyle/>
          <a:p>
            <a:pPr marL="0" indent="0">
              <a:spcAft>
                <a:spcPts val="600"/>
              </a:spcAft>
              <a:buNone/>
              <a:defRPr/>
            </a:pPr>
            <a:r>
              <a:rPr lang="en-GB" sz="2800" dirty="0">
                <a:effectLst>
                  <a:outerShdw blurRad="38100" dist="38100" dir="2700000" algn="tl">
                    <a:srgbClr val="C0C0C0"/>
                  </a:outerShdw>
                </a:effectLst>
                <a:cs typeface="Calibri"/>
              </a:rPr>
              <a:t> </a:t>
            </a:r>
            <a:r>
              <a:rPr lang="el-GR" sz="2800" dirty="0">
                <a:effectLst>
                  <a:outerShdw blurRad="38100" dist="38100" dir="2700000" algn="tl">
                    <a:srgbClr val="C0C0C0"/>
                  </a:outerShdw>
                </a:effectLst>
                <a:cs typeface="Calibri"/>
              </a:rPr>
              <a:t>Ορίζεται </a:t>
            </a:r>
          </a:p>
          <a:p>
            <a:pPr>
              <a:spcAft>
                <a:spcPts val="600"/>
              </a:spcAft>
              <a:buFont typeface="Wingdings" charset="2"/>
              <a:buChar char="Ø"/>
              <a:defRPr/>
            </a:pPr>
            <a:r>
              <a:rPr lang="el-GR" sz="2800" dirty="0">
                <a:effectLst>
                  <a:outerShdw blurRad="38100" dist="38100" dir="2700000" algn="tl">
                    <a:srgbClr val="C0C0C0"/>
                  </a:outerShdw>
                </a:effectLst>
                <a:cs typeface="Calibri"/>
              </a:rPr>
              <a:t> ως η </a:t>
            </a:r>
            <a:r>
              <a:rPr lang="el-GR" sz="2800" dirty="0">
                <a:effectLst>
                  <a:outerShdw blurRad="38100" dist="38100" dir="2700000" algn="tl">
                    <a:srgbClr val="C0C0C0"/>
                  </a:outerShdw>
                </a:effectLst>
                <a:cs typeface="Calibri"/>
                <a:hlinkClick r:id="rId2">
                  <a:extLst>
                    <a:ext uri="{A12FA001-AC4F-418D-AE19-62706E023703}">
                      <ahyp:hlinkClr xmlns:ahyp="http://schemas.microsoft.com/office/drawing/2018/hyperlinkcolor" val="tx"/>
                    </a:ext>
                  </a:extLst>
                </a:hlinkClick>
              </a:rPr>
              <a:t>κατάσταση του σώματος</a:t>
            </a:r>
            <a:r>
              <a:rPr lang="el-GR" sz="2800" dirty="0">
                <a:effectLst>
                  <a:outerShdw blurRad="38100" dist="38100" dir="2700000" algn="tl">
                    <a:srgbClr val="C0C0C0"/>
                  </a:outerShdw>
                </a:effectLst>
                <a:cs typeface="Calibri"/>
              </a:rPr>
              <a:t>, η οποία επηρεάζεται από </a:t>
            </a:r>
            <a:endParaRPr lang="en-GB" sz="2800" dirty="0">
              <a:effectLst>
                <a:outerShdw blurRad="38100" dist="38100" dir="2700000" algn="tl">
                  <a:srgbClr val="C0C0C0"/>
                </a:outerShdw>
              </a:effectLst>
              <a:cs typeface="Calibri"/>
            </a:endParaRPr>
          </a:p>
          <a:p>
            <a:pPr marL="914400" lvl="1" indent="-457200">
              <a:spcAft>
                <a:spcPts val="600"/>
              </a:spcAft>
              <a:buFont typeface="Arial" panose="020B0604020202020204" pitchFamily="34" charset="0"/>
              <a:buChar char="•"/>
              <a:defRPr/>
            </a:pPr>
            <a:r>
              <a:rPr lang="en-GB" sz="2800" dirty="0">
                <a:solidFill>
                  <a:schemeClr val="tx1"/>
                </a:solidFill>
                <a:effectLst>
                  <a:outerShdw blurRad="38100" dist="38100" dir="2700000" algn="tl">
                    <a:srgbClr val="C0C0C0"/>
                  </a:outerShdw>
                </a:effectLst>
                <a:cs typeface="Calibri"/>
              </a:rPr>
              <a:t>T</a:t>
            </a:r>
            <a:r>
              <a:rPr lang="el-GR" sz="2800" dirty="0">
                <a:solidFill>
                  <a:schemeClr val="tx1"/>
                </a:solidFill>
                <a:effectLst>
                  <a:outerShdw blurRad="38100" dist="38100" dir="2700000" algn="tl">
                    <a:srgbClr val="C0C0C0"/>
                  </a:outerShdw>
                </a:effectLst>
                <a:cs typeface="Calibri"/>
              </a:rPr>
              <a:t>η διατροφή</a:t>
            </a:r>
          </a:p>
          <a:p>
            <a:pPr marL="914400" lvl="1" indent="-457200">
              <a:spcAft>
                <a:spcPts val="600"/>
              </a:spcAft>
              <a:buFont typeface="Arial" panose="020B0604020202020204" pitchFamily="34" charset="0"/>
              <a:buChar char="•"/>
              <a:defRPr/>
            </a:pPr>
            <a:r>
              <a:rPr lang="el-GR" sz="2800" dirty="0">
                <a:solidFill>
                  <a:schemeClr val="tx1"/>
                </a:solidFill>
                <a:effectLst>
                  <a:outerShdw blurRad="38100" dist="38100" dir="2700000" algn="tl">
                    <a:srgbClr val="C0C0C0"/>
                  </a:outerShdw>
                </a:effectLst>
                <a:cs typeface="Calibri"/>
              </a:rPr>
              <a:t>Τα επίπεδα των ΘΣ στο σώμα</a:t>
            </a:r>
            <a:r>
              <a:rPr lang="en-GB" sz="2800" dirty="0">
                <a:solidFill>
                  <a:schemeClr val="tx1"/>
                </a:solidFill>
                <a:effectLst>
                  <a:outerShdw blurRad="38100" dist="38100" dir="2700000" algn="tl">
                    <a:srgbClr val="C0C0C0"/>
                  </a:outerShdw>
                </a:effectLst>
                <a:cs typeface="Calibri"/>
              </a:rPr>
              <a:t> </a:t>
            </a:r>
            <a:endParaRPr lang="el-GR" sz="2800" dirty="0">
              <a:solidFill>
                <a:schemeClr val="tx1"/>
              </a:solidFill>
              <a:effectLst>
                <a:outerShdw blurRad="38100" dist="38100" dir="2700000" algn="tl">
                  <a:srgbClr val="C0C0C0"/>
                </a:outerShdw>
              </a:effectLst>
              <a:cs typeface="Calibri"/>
            </a:endParaRPr>
          </a:p>
          <a:p>
            <a:pPr marL="914400" lvl="1" indent="-457200">
              <a:spcAft>
                <a:spcPts val="600"/>
              </a:spcAft>
              <a:buFont typeface="Arial" panose="020B0604020202020204" pitchFamily="34" charset="0"/>
              <a:buChar char="•"/>
              <a:defRPr/>
            </a:pPr>
            <a:r>
              <a:rPr lang="el-GR" sz="2800" dirty="0">
                <a:solidFill>
                  <a:schemeClr val="tx1"/>
                </a:solidFill>
                <a:effectLst>
                  <a:outerShdw blurRad="38100" dist="38100" dir="2700000" algn="tl">
                    <a:srgbClr val="C0C0C0"/>
                  </a:outerShdw>
                </a:effectLst>
                <a:cs typeface="Calibri"/>
              </a:rPr>
              <a:t>Την ικανότητα αυτών των επιπέδων (ΘΣ) να διατηρήσουν τις φυσιολογικές μεταβολικές διαδιακασίες του οργανισμού</a:t>
            </a:r>
          </a:p>
          <a:p>
            <a:pPr>
              <a:spcAft>
                <a:spcPts val="600"/>
              </a:spcAft>
              <a:defRPr/>
            </a:pPr>
            <a:endParaRPr lang="el-GR" sz="1400" dirty="0">
              <a:cs typeface="Calibri"/>
            </a:endParaRPr>
          </a:p>
          <a:p>
            <a:pPr>
              <a:spcAft>
                <a:spcPts val="600"/>
              </a:spcAft>
              <a:defRPr/>
            </a:pPr>
            <a:endParaRPr lang="el-GR" sz="1400" dirty="0">
              <a:cs typeface="Calibri"/>
            </a:endParaRPr>
          </a:p>
          <a:p>
            <a:pPr>
              <a:spcAft>
                <a:spcPts val="600"/>
              </a:spcAft>
              <a:buFont typeface="Wingdings" charset="2"/>
              <a:buChar char="Ø"/>
              <a:defRPr/>
            </a:pPr>
            <a:r>
              <a:rPr lang="el-GR" sz="2800" dirty="0">
                <a:effectLst>
                  <a:outerShdw blurRad="38100" dist="38100" dir="2700000" algn="tl">
                    <a:srgbClr val="C0C0C0"/>
                  </a:outerShdw>
                </a:effectLst>
                <a:cs typeface="Calibri"/>
              </a:rPr>
              <a:t>ισορροπία μεταξύ της πρόσληψης των ΘΣ από έναν οργανισμό και της κατανάλωση αυτών για την ανάπτυξη, αναπαραγωγή, και τη διατήρηση της υγείας (</a:t>
            </a:r>
            <a:r>
              <a:rPr lang="en-GB" sz="2800" dirty="0">
                <a:effectLst>
                  <a:outerShdw blurRad="38100" dist="38100" dir="2700000" algn="tl">
                    <a:srgbClr val="C0C0C0"/>
                  </a:outerShdw>
                </a:effectLst>
                <a:cs typeface="Calibri"/>
                <a:hlinkClick r:id="rId3">
                  <a:extLst>
                    <a:ext uri="{A12FA001-AC4F-418D-AE19-62706E023703}">
                      <ahyp:hlinkClr xmlns:ahyp="http://schemas.microsoft.com/office/drawing/2018/hyperlinkcolor" val="tx"/>
                    </a:ext>
                  </a:extLst>
                </a:hlinkClick>
              </a:rPr>
              <a:t>link</a:t>
            </a:r>
            <a:r>
              <a:rPr lang="el-GR" sz="2800" dirty="0">
                <a:effectLst>
                  <a:outerShdw blurRad="38100" dist="38100" dir="2700000" algn="tl">
                    <a:srgbClr val="C0C0C0"/>
                  </a:outerShdw>
                </a:effectLst>
                <a:cs typeface="Calibri"/>
              </a:rPr>
              <a:t>)</a:t>
            </a:r>
          </a:p>
          <a:p>
            <a:pPr marL="0" indent="0">
              <a:buNone/>
            </a:pPr>
            <a:endParaRPr lang="en-US" dirty="0"/>
          </a:p>
        </p:txBody>
      </p:sp>
    </p:spTree>
    <p:extLst>
      <p:ext uri="{BB962C8B-B14F-4D97-AF65-F5344CB8AC3E}">
        <p14:creationId xmlns:p14="http://schemas.microsoft.com/office/powerpoint/2010/main" val="1929384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80432"/>
            <a:ext cx="11379200" cy="758952"/>
          </a:xfrm>
        </p:spPr>
        <p:txBody>
          <a:bodyPr>
            <a:normAutofit fontScale="90000"/>
          </a:bodyPr>
          <a:lstStyle/>
          <a:p>
            <a:r>
              <a:rPr lang="el-GR" b="1" dirty="0"/>
              <a:t>Βήμα 4</a:t>
            </a:r>
            <a:r>
              <a:rPr lang="el-GR" b="1" baseline="30000" dirty="0"/>
              <a:t>ο</a:t>
            </a:r>
            <a:r>
              <a:rPr lang="en-GB" b="1" dirty="0"/>
              <a:t>: </a:t>
            </a:r>
            <a:r>
              <a:rPr lang="el-GR" b="1" dirty="0"/>
              <a:t>Παρακολούθηση/αξιολόγηση των αποτελεσμάτων της διατροφικής φροντίδας</a:t>
            </a:r>
            <a:endParaRPr lang="en-US" b="1" dirty="0"/>
          </a:p>
        </p:txBody>
      </p:sp>
      <p:sp>
        <p:nvSpPr>
          <p:cNvPr id="3" name="Content Placeholder 2"/>
          <p:cNvSpPr>
            <a:spLocks noGrp="1"/>
          </p:cNvSpPr>
          <p:nvPr>
            <p:ph sz="quarter" idx="1"/>
          </p:nvPr>
        </p:nvSpPr>
        <p:spPr/>
        <p:txBody>
          <a:bodyPr>
            <a:normAutofit/>
          </a:bodyPr>
          <a:lstStyle/>
          <a:p>
            <a:r>
              <a:rPr lang="el-GR" dirty="0"/>
              <a:t>Σκοπός </a:t>
            </a:r>
          </a:p>
          <a:p>
            <a:pPr lvl="1"/>
            <a:r>
              <a:rPr lang="el-GR" dirty="0">
                <a:solidFill>
                  <a:schemeClr val="tx1"/>
                </a:solidFill>
              </a:rPr>
              <a:t>καταγραφή της προόδου που επιτυγχάνεται σε σχέση με τους στόχους του ασθενή ή τα επιθυμητά αποτελέσματα </a:t>
            </a:r>
          </a:p>
          <a:p>
            <a:endParaRPr lang="el-GR" dirty="0"/>
          </a:p>
          <a:p>
            <a:r>
              <a:rPr lang="el-GR" dirty="0"/>
              <a:t>Αποτελείται από τρεις συνιστώσες </a:t>
            </a:r>
          </a:p>
          <a:p>
            <a:pPr lvl="1"/>
            <a:r>
              <a:rPr lang="el-GR" sz="2300" b="1" dirty="0">
                <a:solidFill>
                  <a:schemeClr val="tx1"/>
                </a:solidFill>
              </a:rPr>
              <a:t>1) τη παρακολούθηση </a:t>
            </a:r>
            <a:r>
              <a:rPr lang="el-GR" sz="2300" dirty="0">
                <a:solidFill>
                  <a:schemeClr val="tx1"/>
                </a:solidFill>
              </a:rPr>
              <a:t>(π.χ. συμμόρφωση του ασθενή/πελάτη), </a:t>
            </a:r>
            <a:endParaRPr lang="el-GR" dirty="0">
              <a:solidFill>
                <a:schemeClr val="tx1"/>
              </a:solidFill>
            </a:endParaRPr>
          </a:p>
          <a:p>
            <a:pPr lvl="1"/>
            <a:r>
              <a:rPr lang="el-GR" sz="2300" b="1" dirty="0">
                <a:solidFill>
                  <a:schemeClr val="tx1"/>
                </a:solidFill>
              </a:rPr>
              <a:t>2) τη μέτρηση </a:t>
            </a:r>
            <a:r>
              <a:rPr lang="el-GR" sz="2300" dirty="0">
                <a:solidFill>
                  <a:schemeClr val="tx1"/>
                </a:solidFill>
              </a:rPr>
              <a:t>και </a:t>
            </a:r>
          </a:p>
          <a:p>
            <a:pPr lvl="1"/>
            <a:r>
              <a:rPr lang="el-GR" sz="2300" b="1" dirty="0">
                <a:solidFill>
                  <a:schemeClr val="tx1"/>
                </a:solidFill>
              </a:rPr>
              <a:t>3) την αποτίμηση των αλλαγών </a:t>
            </a:r>
            <a:r>
              <a:rPr lang="el-GR" sz="2300" dirty="0">
                <a:solidFill>
                  <a:schemeClr val="tx1"/>
                </a:solidFill>
              </a:rPr>
              <a:t>σε δείκτες της διατροφικής φροντίδας (π.χ. σύγκριση με τις τιμές πριν την παρέμβαση κλπ).</a:t>
            </a:r>
            <a:br>
              <a:rPr lang="el-GR" sz="2300" dirty="0">
                <a:solidFill>
                  <a:schemeClr val="tx1"/>
                </a:solidFill>
              </a:rPr>
            </a:br>
            <a:endParaRPr lang="el-GR" sz="2300" dirty="0">
              <a:solidFill>
                <a:schemeClr val="tx1"/>
              </a:solidFill>
            </a:endParaRPr>
          </a:p>
          <a:p>
            <a:pPr lvl="1"/>
            <a:endParaRPr lang="el-GR" b="1" dirty="0">
              <a:solidFill>
                <a:schemeClr val="tx1"/>
              </a:solidFill>
            </a:endParaRPr>
          </a:p>
          <a:p>
            <a:pPr lvl="1"/>
            <a:endParaRPr lang="el-GR" b="1" dirty="0">
              <a:solidFill>
                <a:schemeClr val="tx1"/>
              </a:solidFill>
            </a:endParaRPr>
          </a:p>
          <a:p>
            <a:endParaRPr lang="en-US" dirty="0"/>
          </a:p>
        </p:txBody>
      </p:sp>
    </p:spTree>
    <p:extLst>
      <p:ext uri="{BB962C8B-B14F-4D97-AF65-F5344CB8AC3E}">
        <p14:creationId xmlns:p14="http://schemas.microsoft.com/office/powerpoint/2010/main" val="2745694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25080"/>
            <a:ext cx="11379200" cy="758952"/>
          </a:xfrm>
        </p:spPr>
        <p:txBody>
          <a:bodyPr>
            <a:normAutofit fontScale="90000"/>
          </a:bodyPr>
          <a:lstStyle/>
          <a:p>
            <a:r>
              <a:rPr lang="el-GR" b="1" dirty="0"/>
              <a:t>Βήμα 4</a:t>
            </a:r>
            <a:r>
              <a:rPr lang="el-GR" b="1" baseline="30000" dirty="0"/>
              <a:t>ο</a:t>
            </a:r>
            <a:r>
              <a:rPr lang="en-GB" b="1" dirty="0"/>
              <a:t>: </a:t>
            </a:r>
            <a:r>
              <a:rPr lang="el-GR" b="1" dirty="0"/>
              <a:t>Παρακολούθηση/αξιολόγηση των αποτελεσμάτων της διατροφικής φροντίδας</a:t>
            </a:r>
            <a:endParaRPr lang="en-US" b="1" dirty="0"/>
          </a:p>
        </p:txBody>
      </p:sp>
      <p:sp>
        <p:nvSpPr>
          <p:cNvPr id="3" name="Content Placeholder 2"/>
          <p:cNvSpPr>
            <a:spLocks noGrp="1"/>
          </p:cNvSpPr>
          <p:nvPr>
            <p:ph sz="quarter" idx="1"/>
          </p:nvPr>
        </p:nvSpPr>
        <p:spPr>
          <a:xfrm>
            <a:off x="402336" y="1527049"/>
            <a:ext cx="11338560" cy="5224049"/>
          </a:xfrm>
        </p:spPr>
        <p:txBody>
          <a:bodyPr>
            <a:normAutofit/>
          </a:bodyPr>
          <a:lstStyle/>
          <a:p>
            <a:r>
              <a:rPr lang="el-GR" sz="2600" dirty="0"/>
              <a:t>Οι δείκτες έκβασης, οι οποίοι μετρώνται κατά το στάδιο αυτό, αφορούν</a:t>
            </a:r>
          </a:p>
          <a:p>
            <a:endParaRPr lang="el-GR" sz="2600" dirty="0"/>
          </a:p>
          <a:p>
            <a:pPr lvl="1"/>
            <a:r>
              <a:rPr lang="el-GR" sz="2600" b="1" dirty="0" err="1">
                <a:solidFill>
                  <a:schemeClr val="tx1"/>
                </a:solidFill>
              </a:rPr>
              <a:t>εκβάσεις</a:t>
            </a:r>
            <a:r>
              <a:rPr lang="el-GR" sz="2600" b="1" dirty="0">
                <a:solidFill>
                  <a:schemeClr val="tx1"/>
                </a:solidFill>
              </a:rPr>
              <a:t> σχετιζόμενες με τα τρόφιμα/τη διατροφή </a:t>
            </a:r>
            <a:r>
              <a:rPr lang="el-GR" sz="2600" dirty="0">
                <a:solidFill>
                  <a:schemeClr val="tx1"/>
                </a:solidFill>
              </a:rPr>
              <a:t>(π.χ. πρόσληψη/χορήγηση τροφίμων/ΘΣ, σωματική δραστηριότητα κλπ)</a:t>
            </a:r>
          </a:p>
          <a:p>
            <a:pPr lvl="1"/>
            <a:r>
              <a:rPr lang="el-GR" sz="2600" b="1" dirty="0" err="1">
                <a:solidFill>
                  <a:schemeClr val="tx1"/>
                </a:solidFill>
              </a:rPr>
              <a:t>ανθρωπομετρικές</a:t>
            </a:r>
            <a:r>
              <a:rPr lang="el-GR" sz="2600" b="1" dirty="0">
                <a:solidFill>
                  <a:schemeClr val="tx1"/>
                </a:solidFill>
              </a:rPr>
              <a:t> εκβάσεις </a:t>
            </a:r>
            <a:r>
              <a:rPr lang="el-GR" sz="2600" dirty="0">
                <a:solidFill>
                  <a:schemeClr val="tx1"/>
                </a:solidFill>
              </a:rPr>
              <a:t>(π.χ. ύψος, βάρος κλπ)</a:t>
            </a:r>
          </a:p>
          <a:p>
            <a:pPr lvl="1"/>
            <a:r>
              <a:rPr lang="el-GR" sz="2600" b="1" dirty="0">
                <a:solidFill>
                  <a:schemeClr val="tx1"/>
                </a:solidFill>
              </a:rPr>
              <a:t>βιοχημικά δεδομένα, ιατρικές δοκιμασίες και εκβάσεις διαδικασιών </a:t>
            </a:r>
            <a:r>
              <a:rPr lang="el-GR" sz="2600" dirty="0">
                <a:solidFill>
                  <a:schemeClr val="tx1"/>
                </a:solidFill>
              </a:rPr>
              <a:t>(π.χ. γλυκόζη αίματος, μεταβολικός ρυθμός ηρεμίας κλπ)</a:t>
            </a:r>
          </a:p>
          <a:p>
            <a:pPr lvl="1"/>
            <a:r>
              <a:rPr lang="el-GR" sz="2600" b="1" dirty="0">
                <a:solidFill>
                  <a:schemeClr val="tx1"/>
                </a:solidFill>
              </a:rPr>
              <a:t>εκβάσεις βασισμένες στην εστιασμένη στη διατροφή φυσική εξέταση </a:t>
            </a:r>
            <a:r>
              <a:rPr lang="el-GR" sz="2600" dirty="0">
                <a:solidFill>
                  <a:schemeClr val="tx1"/>
                </a:solidFill>
              </a:rPr>
              <a:t>(π.χ. εικόνα σώματος, μειωμένη μυϊκή/λιπώδης μάζα κλπ) </a:t>
            </a:r>
          </a:p>
          <a:p>
            <a:pPr lvl="1"/>
            <a:endParaRPr lang="el-GR" sz="2600" dirty="0">
              <a:solidFill>
                <a:schemeClr val="tx1"/>
              </a:solidFill>
            </a:endParaRPr>
          </a:p>
          <a:p>
            <a:pPr lvl="1"/>
            <a:endParaRPr lang="el-GR" sz="2600" b="1" dirty="0">
              <a:solidFill>
                <a:schemeClr val="tx1"/>
              </a:solidFill>
            </a:endParaRPr>
          </a:p>
          <a:p>
            <a:pPr lvl="1"/>
            <a:endParaRPr lang="el-GR" sz="2600" b="1" dirty="0">
              <a:solidFill>
                <a:schemeClr val="tx1"/>
              </a:solidFill>
            </a:endParaRPr>
          </a:p>
          <a:p>
            <a:endParaRPr lang="en-US" sz="2600" dirty="0"/>
          </a:p>
        </p:txBody>
      </p:sp>
    </p:spTree>
    <p:extLst>
      <p:ext uri="{BB962C8B-B14F-4D97-AF65-F5344CB8AC3E}">
        <p14:creationId xmlns:p14="http://schemas.microsoft.com/office/powerpoint/2010/main" val="1009590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7439"/>
            <a:ext cx="11379200" cy="758952"/>
          </a:xfrm>
        </p:spPr>
        <p:txBody>
          <a:bodyPr>
            <a:normAutofit fontScale="90000"/>
          </a:bodyPr>
          <a:lstStyle/>
          <a:p>
            <a:r>
              <a:rPr lang="el-GR" b="1" dirty="0"/>
              <a:t>Βήμα 4</a:t>
            </a:r>
            <a:r>
              <a:rPr lang="el-GR" b="1" baseline="30000" dirty="0"/>
              <a:t>ο</a:t>
            </a:r>
            <a:r>
              <a:rPr lang="en-GB" b="1" dirty="0"/>
              <a:t>: </a:t>
            </a:r>
            <a:r>
              <a:rPr lang="el-GR" b="1" dirty="0"/>
              <a:t>Παρακολούθηση/αξιολόγηση των αποτελεσμάτων της διατροφικής φροντίδας</a:t>
            </a:r>
            <a:endParaRPr lang="en-US" b="1" dirty="0"/>
          </a:p>
        </p:txBody>
      </p:sp>
      <p:sp>
        <p:nvSpPr>
          <p:cNvPr id="3" name="Content Placeholder 2"/>
          <p:cNvSpPr>
            <a:spLocks noGrp="1"/>
          </p:cNvSpPr>
          <p:nvPr>
            <p:ph sz="quarter" idx="1"/>
          </p:nvPr>
        </p:nvSpPr>
        <p:spPr>
          <a:xfrm>
            <a:off x="402336" y="1527049"/>
            <a:ext cx="11338560" cy="5224049"/>
          </a:xfrm>
        </p:spPr>
        <p:txBody>
          <a:bodyPr>
            <a:normAutofit/>
          </a:bodyPr>
          <a:lstStyle/>
          <a:p>
            <a:r>
              <a:rPr lang="el-GR" b="1" dirty="0"/>
              <a:t>Εκτίμηση διατροφικής φροντίδας και σημεία προσοχής</a:t>
            </a:r>
            <a:endParaRPr lang="el-GR" dirty="0"/>
          </a:p>
          <a:p>
            <a:pPr lvl="1"/>
            <a:r>
              <a:rPr lang="el-GR" sz="2700" dirty="0">
                <a:solidFill>
                  <a:schemeClr val="tx1"/>
                </a:solidFill>
              </a:rPr>
              <a:t>Επιτεύχθηκαν οι στόχοι; </a:t>
            </a:r>
          </a:p>
          <a:p>
            <a:pPr lvl="1"/>
            <a:r>
              <a:rPr lang="el-GR" sz="2700" dirty="0">
                <a:solidFill>
                  <a:schemeClr val="tx1"/>
                </a:solidFill>
              </a:rPr>
              <a:t>Εκτίμηση της παρεχόμενης φροντίδας. </a:t>
            </a:r>
          </a:p>
          <a:p>
            <a:pPr lvl="1"/>
            <a:r>
              <a:rPr lang="el-GR" sz="2700" dirty="0">
                <a:solidFill>
                  <a:schemeClr val="tx1"/>
                </a:solidFill>
              </a:rPr>
              <a:t>Συχνή ανασκόπηση του σχεδίου </a:t>
            </a:r>
          </a:p>
          <a:p>
            <a:pPr lvl="1"/>
            <a:r>
              <a:rPr lang="el-GR" sz="2700" dirty="0">
                <a:solidFill>
                  <a:schemeClr val="tx1"/>
                </a:solidFill>
              </a:rPr>
              <a:t>Επαναξιολόγηση του σχεδίου—πιθανόν να προέκυψαν νέες ανάγκες</a:t>
            </a:r>
          </a:p>
          <a:p>
            <a:pPr lvl="1"/>
            <a:r>
              <a:rPr lang="el-GR" sz="2700" dirty="0">
                <a:solidFill>
                  <a:schemeClr val="tx1"/>
                </a:solidFill>
              </a:rPr>
              <a:t>Αναγνώριση τυχόν νέων αναγκών</a:t>
            </a:r>
          </a:p>
          <a:p>
            <a:pPr lvl="1"/>
            <a:r>
              <a:rPr lang="el-GR" sz="2700" dirty="0">
                <a:solidFill>
                  <a:schemeClr val="tx1"/>
                </a:solidFill>
              </a:rPr>
              <a:t>Σύνταξη νέου διατροφικού πλάνου</a:t>
            </a:r>
          </a:p>
          <a:p>
            <a:endParaRPr lang="el-GR" dirty="0"/>
          </a:p>
          <a:p>
            <a:pPr lvl="1"/>
            <a:endParaRPr lang="el-GR" sz="2700" dirty="0">
              <a:solidFill>
                <a:schemeClr val="tx1"/>
              </a:solidFill>
            </a:endParaRPr>
          </a:p>
          <a:p>
            <a:pPr lvl="1"/>
            <a:endParaRPr lang="el-GR" sz="2700" b="1" dirty="0">
              <a:solidFill>
                <a:schemeClr val="tx1"/>
              </a:solidFill>
            </a:endParaRPr>
          </a:p>
          <a:p>
            <a:pPr lvl="1"/>
            <a:endParaRPr lang="el-GR" sz="2700" b="1" dirty="0">
              <a:solidFill>
                <a:schemeClr val="tx1"/>
              </a:solidFill>
            </a:endParaRPr>
          </a:p>
          <a:p>
            <a:endParaRPr lang="en-US" dirty="0"/>
          </a:p>
        </p:txBody>
      </p:sp>
    </p:spTree>
    <p:extLst>
      <p:ext uri="{BB962C8B-B14F-4D97-AF65-F5344CB8AC3E}">
        <p14:creationId xmlns:p14="http://schemas.microsoft.com/office/powerpoint/2010/main" val="3584979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7439"/>
            <a:ext cx="11379200" cy="758952"/>
          </a:xfrm>
        </p:spPr>
        <p:txBody>
          <a:bodyPr>
            <a:normAutofit fontScale="90000"/>
          </a:bodyPr>
          <a:lstStyle/>
          <a:p>
            <a:r>
              <a:rPr lang="el-GR" b="1" dirty="0"/>
              <a:t>Αρχείο σχεδίου διατροφικής φροντίδας </a:t>
            </a:r>
            <a:r>
              <a:rPr lang="mr-IN" b="1" dirty="0"/>
              <a:t>–</a:t>
            </a:r>
            <a:r>
              <a:rPr lang="el-GR" b="1" dirty="0"/>
              <a:t> γενικές πληροφορίες </a:t>
            </a:r>
          </a:p>
        </p:txBody>
      </p:sp>
      <p:sp>
        <p:nvSpPr>
          <p:cNvPr id="3" name="Content Placeholder 2"/>
          <p:cNvSpPr>
            <a:spLocks noGrp="1"/>
          </p:cNvSpPr>
          <p:nvPr>
            <p:ph sz="quarter" idx="1"/>
          </p:nvPr>
        </p:nvSpPr>
        <p:spPr>
          <a:xfrm>
            <a:off x="402336" y="1527049"/>
            <a:ext cx="11338560" cy="5224049"/>
          </a:xfrm>
        </p:spPr>
        <p:txBody>
          <a:bodyPr>
            <a:noAutofit/>
          </a:bodyPr>
          <a:lstStyle/>
          <a:p>
            <a:r>
              <a:rPr lang="el-GR" sz="2600" dirty="0"/>
              <a:t>Η τεκμηρίωση και η καταγραφή της διαδικασίας διατροφικής φροντίδας πρέπει να πραγματοποιούνται με τη χρήση προτύπων και τυποποιημένης γλώσσας. </a:t>
            </a:r>
          </a:p>
          <a:p>
            <a:r>
              <a:rPr lang="el-GR" sz="2600" dirty="0"/>
              <a:t>Η παρεχόμενη διατροφική φροντίδα θα πρέπει να καταγράφεται σε αντίστοιχο αρχείο και, ιδανικά, να συμπεριλαμβάνεται στον ατομικό φάκελο υγείας του ασθενούς. ΣΗΜΕΙΑ ΠΡΟΣΟΧΗΣ</a:t>
            </a:r>
          </a:p>
          <a:p>
            <a:pPr lvl="1"/>
            <a:r>
              <a:rPr lang="el-GR" dirty="0">
                <a:solidFill>
                  <a:schemeClr val="tx1"/>
                </a:solidFill>
              </a:rPr>
              <a:t>Τυποποιημένη γλώσσα (standardised language) καταγραφής. Ευρέως υιοθετημένο από διαιτολόγους σύστημα τυποποιημένης γλώσσας για τη διαδικασία της διατροφικής φροντίδας είναι η </a:t>
            </a:r>
            <a:r>
              <a:rPr lang="el-GR" i="1" dirty="0">
                <a:solidFill>
                  <a:schemeClr val="tx1"/>
                </a:solidFill>
              </a:rPr>
              <a:t>Διεθνής Ορολογία Διαιτολογίας και Διατροφής </a:t>
            </a:r>
            <a:r>
              <a:rPr lang="el-GR" dirty="0">
                <a:solidFill>
                  <a:schemeClr val="tx1"/>
                </a:solidFill>
              </a:rPr>
              <a:t>(</a:t>
            </a:r>
            <a:r>
              <a:rPr lang="el-GR" i="1" dirty="0">
                <a:solidFill>
                  <a:schemeClr val="tx1"/>
                </a:solidFill>
              </a:rPr>
              <a:t>International Dietetics and Nutrition Terminology- IDNT</a:t>
            </a:r>
            <a:r>
              <a:rPr lang="el-GR" dirty="0">
                <a:solidFill>
                  <a:schemeClr val="tx1"/>
                </a:solidFill>
              </a:rPr>
              <a:t>) </a:t>
            </a:r>
          </a:p>
          <a:p>
            <a:pPr lvl="1"/>
            <a:r>
              <a:rPr lang="el-GR" dirty="0">
                <a:solidFill>
                  <a:schemeClr val="tx1"/>
                </a:solidFill>
              </a:rPr>
              <a:t>Τρόποι καταχώρησης και τεκμηρίωσης της διαιτολογικής πράξης π.χ. </a:t>
            </a:r>
            <a:r>
              <a:rPr lang="en-US" dirty="0">
                <a:solidFill>
                  <a:schemeClr val="tx1"/>
                </a:solidFill>
              </a:rPr>
              <a:t>SOAP </a:t>
            </a:r>
          </a:p>
          <a:p>
            <a:pPr lvl="1"/>
            <a:r>
              <a:rPr lang="el-GR" dirty="0">
                <a:solidFill>
                  <a:schemeClr val="tx1"/>
                </a:solidFill>
              </a:rPr>
              <a:t> Τύποι αρχείων </a:t>
            </a:r>
          </a:p>
          <a:p>
            <a:pPr lvl="1"/>
            <a:endParaRPr lang="el-GR" sz="2600" dirty="0">
              <a:solidFill>
                <a:schemeClr val="tx1"/>
              </a:solidFill>
            </a:endParaRPr>
          </a:p>
          <a:p>
            <a:pPr lvl="1"/>
            <a:endParaRPr lang="el-GR" sz="2600" dirty="0">
              <a:solidFill>
                <a:schemeClr val="tx1"/>
              </a:solidFill>
            </a:endParaRPr>
          </a:p>
          <a:p>
            <a:pPr lvl="1"/>
            <a:endParaRPr lang="el-GR" sz="2600" dirty="0">
              <a:solidFill>
                <a:schemeClr val="tx1"/>
              </a:solidFill>
            </a:endParaRPr>
          </a:p>
          <a:p>
            <a:pPr lvl="1"/>
            <a:endParaRPr lang="el-GR" sz="2600" dirty="0">
              <a:solidFill>
                <a:schemeClr val="tx1"/>
              </a:solidFill>
            </a:endParaRPr>
          </a:p>
          <a:p>
            <a:endParaRPr lang="el-GR" sz="2600" dirty="0"/>
          </a:p>
          <a:p>
            <a:endParaRPr lang="el-GR" sz="2600" dirty="0"/>
          </a:p>
          <a:p>
            <a:endParaRPr lang="el-GR" sz="2600" dirty="0"/>
          </a:p>
          <a:p>
            <a:pPr lvl="1"/>
            <a:endParaRPr lang="el-GR" sz="2600" dirty="0">
              <a:solidFill>
                <a:schemeClr val="tx1"/>
              </a:solidFill>
            </a:endParaRPr>
          </a:p>
          <a:p>
            <a:pPr lvl="1"/>
            <a:endParaRPr lang="el-GR" sz="2600" dirty="0">
              <a:solidFill>
                <a:schemeClr val="tx1"/>
              </a:solidFill>
            </a:endParaRPr>
          </a:p>
          <a:p>
            <a:pPr lvl="1"/>
            <a:endParaRPr lang="el-GR" sz="2600" dirty="0">
              <a:solidFill>
                <a:schemeClr val="tx1"/>
              </a:solidFill>
            </a:endParaRPr>
          </a:p>
          <a:p>
            <a:endParaRPr lang="en-US" sz="2600" dirty="0"/>
          </a:p>
        </p:txBody>
      </p:sp>
    </p:spTree>
    <p:extLst>
      <p:ext uri="{BB962C8B-B14F-4D97-AF65-F5344CB8AC3E}">
        <p14:creationId xmlns:p14="http://schemas.microsoft.com/office/powerpoint/2010/main" val="1655626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endParaRPr lang="en-US" dirty="0"/>
          </a:p>
        </p:txBody>
      </p:sp>
      <p:sp>
        <p:nvSpPr>
          <p:cNvPr id="3" name="Content Placeholder 2"/>
          <p:cNvSpPr>
            <a:spLocks noGrp="1"/>
          </p:cNvSpPr>
          <p:nvPr>
            <p:ph sz="quarter" idx="1"/>
          </p:nvPr>
        </p:nvSpPr>
        <p:spPr>
          <a:xfrm>
            <a:off x="283029" y="1527049"/>
            <a:ext cx="11615057" cy="4568951"/>
          </a:xfrm>
        </p:spPr>
        <p:txBody>
          <a:bodyPr>
            <a:normAutofit fontScale="77500" lnSpcReduction="20000"/>
          </a:bodyPr>
          <a:lstStyle/>
          <a:p>
            <a:pPr>
              <a:lnSpc>
                <a:spcPct val="120000"/>
              </a:lnSpc>
              <a:spcBef>
                <a:spcPct val="0"/>
              </a:spcBef>
              <a:buFontTx/>
              <a:buAutoNum type="arabicPeriod"/>
            </a:pPr>
            <a:r>
              <a:rPr lang="en-US" altLang="en-US" sz="2600" dirty="0">
                <a:cs typeface="Calibri"/>
              </a:rPr>
              <a:t>Academy of Nutrition and Dietetics (2013). International Dietetics and Nutrition Terminology (IDNT) Reference Manual. Fourth Edition</a:t>
            </a:r>
          </a:p>
          <a:p>
            <a:pPr>
              <a:lnSpc>
                <a:spcPct val="120000"/>
              </a:lnSpc>
              <a:spcBef>
                <a:spcPct val="0"/>
              </a:spcBef>
              <a:buFontTx/>
              <a:buAutoNum type="arabicPeriod"/>
            </a:pPr>
            <a:r>
              <a:rPr lang="en-US" altLang="el-GR" sz="2600" dirty="0">
                <a:cs typeface="Calibri"/>
              </a:rPr>
              <a:t>ADA</a:t>
            </a:r>
            <a:r>
              <a:rPr lang="el-GR" altLang="el-GR" sz="2600" dirty="0">
                <a:cs typeface="Calibri"/>
              </a:rPr>
              <a:t>. </a:t>
            </a:r>
            <a:r>
              <a:rPr lang="en-US" altLang="el-GR" sz="2600" dirty="0">
                <a:cs typeface="Calibri"/>
              </a:rPr>
              <a:t>Nutrition Care Process and Model I: The 2008 update. </a:t>
            </a:r>
            <a:r>
              <a:rPr lang="el-GR" altLang="el-GR" sz="2600" dirty="0">
                <a:cs typeface="Calibri"/>
              </a:rPr>
              <a:t> </a:t>
            </a:r>
            <a:r>
              <a:rPr lang="en-US" altLang="el-GR" sz="2600" dirty="0">
                <a:cs typeface="Calibri"/>
              </a:rPr>
              <a:t>JADA 2008;108(7):1113-17</a:t>
            </a:r>
            <a:endParaRPr lang="el-GR" altLang="el-GR" sz="2600" dirty="0">
              <a:cs typeface="Calibri"/>
            </a:endParaRPr>
          </a:p>
          <a:p>
            <a:pPr>
              <a:lnSpc>
                <a:spcPct val="120000"/>
              </a:lnSpc>
              <a:spcBef>
                <a:spcPct val="0"/>
              </a:spcBef>
              <a:buFontTx/>
              <a:buAutoNum type="arabicPeriod"/>
            </a:pPr>
            <a:r>
              <a:rPr lang="en-US" altLang="el-GR" sz="2600" dirty="0">
                <a:cs typeface="Calibri"/>
              </a:rPr>
              <a:t>ADA (2007). </a:t>
            </a:r>
            <a:r>
              <a:rPr lang="en-US" sz="2600" dirty="0">
                <a:cs typeface="Calibri"/>
              </a:rPr>
              <a:t>Nutrition Diagnosis and Intervention: Standardized Language for the Nutrition Care Process. ISBN: 978-0-88091-366-9</a:t>
            </a:r>
            <a:endParaRPr lang="el-GR" sz="2600" dirty="0">
              <a:cs typeface="Calibri"/>
            </a:endParaRPr>
          </a:p>
          <a:p>
            <a:pPr>
              <a:lnSpc>
                <a:spcPct val="120000"/>
              </a:lnSpc>
              <a:spcBef>
                <a:spcPct val="0"/>
              </a:spcBef>
              <a:buFontTx/>
              <a:buAutoNum type="arabicPeriod"/>
            </a:pPr>
            <a:r>
              <a:rPr lang="en-US" sz="2600" dirty="0">
                <a:cs typeface="Calibri"/>
              </a:rPr>
              <a:t>Eyre H, et al. Preventing Cancer, Cardiovascular Disease, and Diabetes: A Common Agenda for the American</a:t>
            </a:r>
            <a:r>
              <a:rPr lang="el-GR" sz="2600" dirty="0">
                <a:cs typeface="Calibri"/>
              </a:rPr>
              <a:t> </a:t>
            </a:r>
            <a:r>
              <a:rPr lang="en-US" sz="2600" dirty="0">
                <a:cs typeface="Calibri"/>
              </a:rPr>
              <a:t>Cancer Society, the American Diabetes Association, and the American Heart Association. Circulation 2004;109(25):3244-3255. </a:t>
            </a:r>
            <a:endParaRPr lang="el-GR" sz="2600" dirty="0">
              <a:cs typeface="Calibri"/>
            </a:endParaRPr>
          </a:p>
          <a:p>
            <a:pPr>
              <a:lnSpc>
                <a:spcPct val="120000"/>
              </a:lnSpc>
              <a:spcBef>
                <a:spcPct val="0"/>
              </a:spcBef>
              <a:buFontTx/>
              <a:buAutoNum type="arabicPeriod"/>
            </a:pPr>
            <a:r>
              <a:rPr lang="en-US" sz="2600" dirty="0">
                <a:cs typeface="Calibri"/>
              </a:rPr>
              <a:t>Lacey K, Pritchett E. Nutrition Care Process and Model: ADA adopts road map to quality care and outcomes management. JADA 2003</a:t>
            </a:r>
            <a:r>
              <a:rPr lang="el-GR" sz="2600" dirty="0">
                <a:cs typeface="Calibri"/>
              </a:rPr>
              <a:t>;</a:t>
            </a:r>
            <a:r>
              <a:rPr lang="en-US" sz="2600" dirty="0">
                <a:cs typeface="Calibri"/>
              </a:rPr>
              <a:t> 103</a:t>
            </a:r>
            <a:r>
              <a:rPr lang="el-GR" sz="2600" dirty="0">
                <a:cs typeface="Calibri"/>
              </a:rPr>
              <a:t>(</a:t>
            </a:r>
            <a:r>
              <a:rPr lang="en-US" sz="2600" dirty="0">
                <a:cs typeface="Calibri"/>
              </a:rPr>
              <a:t>8</a:t>
            </a:r>
            <a:r>
              <a:rPr lang="el-GR" sz="2600" dirty="0">
                <a:cs typeface="Calibri"/>
              </a:rPr>
              <a:t>):1061-72</a:t>
            </a:r>
            <a:r>
              <a:rPr lang="en-US" sz="2600" dirty="0">
                <a:cs typeface="Calibri"/>
              </a:rPr>
              <a:t> </a:t>
            </a:r>
            <a:endParaRPr lang="el-GR" sz="2600" dirty="0">
              <a:cs typeface="Calibri"/>
            </a:endParaRPr>
          </a:p>
          <a:p>
            <a:pPr>
              <a:lnSpc>
                <a:spcPct val="120000"/>
              </a:lnSpc>
              <a:spcBef>
                <a:spcPct val="0"/>
              </a:spcBef>
              <a:buFontTx/>
              <a:buAutoNum type="arabicPeriod"/>
            </a:pPr>
            <a:r>
              <a:rPr lang="en-US" sz="2600" dirty="0">
                <a:cs typeface="Calibri"/>
              </a:rPr>
              <a:t>Swan WI</a:t>
            </a:r>
            <a:r>
              <a:rPr lang="el-GR" sz="2600" dirty="0">
                <a:cs typeface="Calibri"/>
              </a:rPr>
              <a:t> </a:t>
            </a:r>
            <a:r>
              <a:rPr lang="en-US" sz="2600" dirty="0">
                <a:cs typeface="Calibri"/>
              </a:rPr>
              <a:t>et al. Nutrition Care Process and Model Update: Toward Realizing People-Centered Care and Outcomes Management. J </a:t>
            </a:r>
            <a:r>
              <a:rPr lang="en-US" sz="2600" dirty="0" err="1">
                <a:cs typeface="Calibri"/>
              </a:rPr>
              <a:t>Acad</a:t>
            </a:r>
            <a:r>
              <a:rPr lang="en-US" sz="2600" dirty="0">
                <a:cs typeface="Calibri"/>
              </a:rPr>
              <a:t> </a:t>
            </a:r>
            <a:r>
              <a:rPr lang="en-US" sz="2600" dirty="0" err="1">
                <a:cs typeface="Calibri"/>
              </a:rPr>
              <a:t>Nutr</a:t>
            </a:r>
            <a:r>
              <a:rPr lang="en-US" sz="2600" dirty="0">
                <a:cs typeface="Calibri"/>
              </a:rPr>
              <a:t> Diet. 2017 Dec;117(12):2003-2014. </a:t>
            </a:r>
            <a:endParaRPr lang="el-GR" sz="2600" dirty="0">
              <a:cs typeface="Calibri"/>
            </a:endParaRPr>
          </a:p>
          <a:p>
            <a:pPr>
              <a:lnSpc>
                <a:spcPct val="120000"/>
              </a:lnSpc>
              <a:spcBef>
                <a:spcPct val="0"/>
              </a:spcBef>
              <a:buFontTx/>
              <a:buAutoNum type="arabicPeriod"/>
            </a:pPr>
            <a:r>
              <a:rPr lang="el-GR" sz="2600" dirty="0">
                <a:cs typeface="Calibri"/>
              </a:rPr>
              <a:t>Κοντογιάννη Μ, Γιαννακούλια Μ, Καράτζη Κ, Φάππα Ε. Εγχειρίδιο Κλινικής Διατροφής. ΣΕΑΒ, 2015. </a:t>
            </a:r>
          </a:p>
        </p:txBody>
      </p:sp>
    </p:spTree>
    <p:extLst>
      <p:ext uri="{BB962C8B-B14F-4D97-AF65-F5344CB8AC3E}">
        <p14:creationId xmlns:p14="http://schemas.microsoft.com/office/powerpoint/2010/main" val="162864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Η διαδικασία της διατροφικής φροντίδας - γενικά</a:t>
            </a:r>
            <a:r>
              <a:rPr lang="en-GB" b="1" dirty="0"/>
              <a:t> </a:t>
            </a:r>
            <a:r>
              <a:rPr lang="el-GR" b="1" dirty="0"/>
              <a:t>  </a:t>
            </a:r>
            <a:endParaRPr lang="en-US" b="1" dirty="0"/>
          </a:p>
        </p:txBody>
      </p:sp>
      <p:sp>
        <p:nvSpPr>
          <p:cNvPr id="3" name="Content Placeholder 2"/>
          <p:cNvSpPr>
            <a:spLocks noGrp="1"/>
          </p:cNvSpPr>
          <p:nvPr>
            <p:ph sz="quarter" idx="1"/>
          </p:nvPr>
        </p:nvSpPr>
        <p:spPr>
          <a:xfrm>
            <a:off x="402336" y="1527047"/>
            <a:ext cx="11338560" cy="5194233"/>
          </a:xfrm>
        </p:spPr>
        <p:txBody>
          <a:bodyPr>
            <a:normAutofit fontScale="92500" lnSpcReduction="20000"/>
          </a:bodyPr>
          <a:lstStyle/>
          <a:p>
            <a:r>
              <a:rPr lang="en-GB" sz="2500" dirty="0"/>
              <a:t>O </a:t>
            </a:r>
            <a:r>
              <a:rPr lang="el-GR" sz="2500" dirty="0"/>
              <a:t>όρος περιλαμβάνει όλα τα στάδια φροντίδας (ασθενείς, πελάτες) σε επίπεδο διατροφής. </a:t>
            </a:r>
          </a:p>
          <a:p>
            <a:pPr marL="0" indent="0">
              <a:buNone/>
            </a:pPr>
            <a:endParaRPr lang="en-GB" sz="2500" dirty="0"/>
          </a:p>
          <a:p>
            <a:r>
              <a:rPr lang="el-GR" sz="2500" dirty="0"/>
              <a:t>Ο όρος διαδικασία παραπέμπει σε μια σειρά αλληλένδετων βημάτων ή δράσεων ώστε να επιτευχθεί ένα αποτέλεσμα και όπου δίνεται έμφαση</a:t>
            </a:r>
            <a:r>
              <a:rPr lang="en-GB" sz="2500" dirty="0"/>
              <a:t>:</a:t>
            </a:r>
          </a:p>
          <a:p>
            <a:pPr lvl="1"/>
            <a:r>
              <a:rPr lang="el-GR" dirty="0">
                <a:solidFill>
                  <a:schemeClr val="tx1"/>
                </a:solidFill>
              </a:rPr>
              <a:t>Κατανόηση και κάλυψη των αναγκών</a:t>
            </a:r>
          </a:p>
          <a:p>
            <a:pPr lvl="1"/>
            <a:r>
              <a:rPr lang="el-GR" dirty="0">
                <a:solidFill>
                  <a:schemeClr val="tx1"/>
                </a:solidFill>
              </a:rPr>
              <a:t>Εκτίμηση εάν η διαδικασία θα ωφελήσει </a:t>
            </a:r>
          </a:p>
          <a:p>
            <a:pPr lvl="1"/>
            <a:r>
              <a:rPr lang="el-GR" dirty="0">
                <a:solidFill>
                  <a:schemeClr val="tx1"/>
                </a:solidFill>
              </a:rPr>
              <a:t>Καθορισμός διεξαγωγής και αποτελεσματικότητας διαδικασίας</a:t>
            </a:r>
          </a:p>
          <a:p>
            <a:pPr lvl="1"/>
            <a:r>
              <a:rPr lang="el-GR" dirty="0">
                <a:solidFill>
                  <a:schemeClr val="tx1"/>
                </a:solidFill>
              </a:rPr>
              <a:t>Χρήση αντικειμενικών κριτηρίων για συνεχή βελτίωση της διαδικασίας</a:t>
            </a:r>
          </a:p>
          <a:p>
            <a:endParaRPr lang="en-GB" sz="2500" dirty="0"/>
          </a:p>
          <a:p>
            <a:r>
              <a:rPr lang="el-GR" sz="2500" dirty="0"/>
              <a:t>Στα πλαίσια της διαδικασίας αυτής η επίλυση προβλημάτων περιλαμβάνει</a:t>
            </a:r>
            <a:r>
              <a:rPr lang="en-GB" sz="2500" dirty="0"/>
              <a:t>:</a:t>
            </a:r>
          </a:p>
          <a:p>
            <a:pPr lvl="1"/>
            <a:r>
              <a:rPr lang="el-GR" dirty="0">
                <a:solidFill>
                  <a:schemeClr val="tx1"/>
                </a:solidFill>
              </a:rPr>
              <a:t>Αναγνώριση προβλημάτων</a:t>
            </a:r>
          </a:p>
          <a:p>
            <a:pPr lvl="1"/>
            <a:r>
              <a:rPr lang="el-GR" dirty="0">
                <a:solidFill>
                  <a:schemeClr val="tx1"/>
                </a:solidFill>
              </a:rPr>
              <a:t>Σχεδιασμός λύσεων</a:t>
            </a:r>
          </a:p>
          <a:p>
            <a:pPr lvl="1"/>
            <a:r>
              <a:rPr lang="el-GR" dirty="0">
                <a:solidFill>
                  <a:schemeClr val="tx1"/>
                </a:solidFill>
              </a:rPr>
              <a:t>Eφαρμογή</a:t>
            </a:r>
          </a:p>
          <a:p>
            <a:pPr lvl="1"/>
            <a:r>
              <a:rPr lang="el-GR" dirty="0">
                <a:solidFill>
                  <a:schemeClr val="tx1"/>
                </a:solidFill>
              </a:rPr>
              <a:t>Αξιολόγηση των αποτελεσμάτων </a:t>
            </a:r>
          </a:p>
          <a:p>
            <a:endParaRPr lang="el-GR" dirty="0"/>
          </a:p>
          <a:p>
            <a:endParaRPr lang="en-US" dirty="0"/>
          </a:p>
        </p:txBody>
      </p:sp>
      <p:sp>
        <p:nvSpPr>
          <p:cNvPr id="4" name="TextBox 3"/>
          <p:cNvSpPr txBox="1"/>
          <p:nvPr/>
        </p:nvSpPr>
        <p:spPr>
          <a:xfrm>
            <a:off x="10354939" y="6438465"/>
            <a:ext cx="1359717" cy="276999"/>
          </a:xfrm>
          <a:prstGeom prst="rect">
            <a:avLst/>
          </a:prstGeom>
          <a:noFill/>
        </p:spPr>
        <p:txBody>
          <a:bodyPr wrap="none" rtlCol="0">
            <a:spAutoFit/>
          </a:bodyPr>
          <a:lstStyle/>
          <a:p>
            <a:r>
              <a:rPr lang="el-GR" sz="1200" dirty="0">
                <a:latin typeface="Calibri"/>
                <a:cs typeface="Calibri"/>
              </a:rPr>
              <a:t>Κοντογιάννη, 2015</a:t>
            </a:r>
            <a:endParaRPr lang="en-US" sz="1200" dirty="0">
              <a:latin typeface="Calibri"/>
              <a:cs typeface="Calibri"/>
            </a:endParaRPr>
          </a:p>
        </p:txBody>
      </p:sp>
    </p:spTree>
    <p:extLst>
      <p:ext uri="{BB962C8B-B14F-4D97-AF65-F5344CB8AC3E}">
        <p14:creationId xmlns:p14="http://schemas.microsoft.com/office/powerpoint/2010/main" val="42852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cs typeface="Calibri"/>
              </a:rPr>
              <a:t>Ομάδα διατροφικής φροντίδας (1)</a:t>
            </a:r>
            <a:endParaRPr lang="en-US" b="1" dirty="0"/>
          </a:p>
        </p:txBody>
      </p:sp>
      <p:sp>
        <p:nvSpPr>
          <p:cNvPr id="3" name="Content Placeholder 2"/>
          <p:cNvSpPr>
            <a:spLocks noGrp="1"/>
          </p:cNvSpPr>
          <p:nvPr>
            <p:ph sz="quarter" idx="1"/>
          </p:nvPr>
        </p:nvSpPr>
        <p:spPr>
          <a:xfrm>
            <a:off x="402336" y="1527049"/>
            <a:ext cx="11338560" cy="5185175"/>
          </a:xfrm>
        </p:spPr>
        <p:txBody>
          <a:bodyPr>
            <a:normAutofit fontScale="85000" lnSpcReduction="20000"/>
          </a:bodyPr>
          <a:lstStyle/>
          <a:p>
            <a:r>
              <a:rPr lang="el-GR" sz="2800" dirty="0">
                <a:cs typeface="Calibri"/>
              </a:rPr>
              <a:t>Η διαδικασία απαιτεί τη συνεργασία πολλών επιστημόνων υγείας με διάκριτους ρόλους και συνεισφέρα στα </a:t>
            </a:r>
            <a:r>
              <a:rPr lang="el-GR" sz="2800" dirty="0" err="1">
                <a:cs typeface="Calibri"/>
              </a:rPr>
              <a:t>διάφορα</a:t>
            </a:r>
            <a:r>
              <a:rPr lang="el-GR" sz="2800" dirty="0">
                <a:cs typeface="Calibri"/>
              </a:rPr>
              <a:t> </a:t>
            </a:r>
            <a:r>
              <a:rPr lang="el-GR" sz="2800" dirty="0" err="1">
                <a:cs typeface="Calibri"/>
              </a:rPr>
              <a:t>βήματα</a:t>
            </a:r>
            <a:endParaRPr lang="el-GR" sz="2800" dirty="0">
              <a:cs typeface="Calibri"/>
            </a:endParaRPr>
          </a:p>
          <a:p>
            <a:r>
              <a:rPr lang="el-GR" sz="2800" dirty="0">
                <a:cs typeface="Calibri"/>
              </a:rPr>
              <a:t>Ομάδα διατροφικής φροντίδας  </a:t>
            </a:r>
          </a:p>
          <a:p>
            <a:pPr lvl="1"/>
            <a:r>
              <a:rPr lang="el-GR" sz="2600" dirty="0">
                <a:solidFill>
                  <a:schemeClr val="tx1"/>
                </a:solidFill>
                <a:cs typeface="Calibri"/>
              </a:rPr>
              <a:t>Ιατρός</a:t>
            </a:r>
          </a:p>
          <a:p>
            <a:pPr lvl="1"/>
            <a:r>
              <a:rPr lang="el-GR" sz="2600" dirty="0">
                <a:solidFill>
                  <a:schemeClr val="tx1"/>
                </a:solidFill>
                <a:cs typeface="Calibri"/>
              </a:rPr>
              <a:t>Νοσηλευτής</a:t>
            </a:r>
          </a:p>
          <a:p>
            <a:pPr lvl="1"/>
            <a:r>
              <a:rPr lang="el-GR" sz="2600" dirty="0">
                <a:solidFill>
                  <a:schemeClr val="tx1"/>
                </a:solidFill>
                <a:cs typeface="Calibri"/>
              </a:rPr>
              <a:t>Φαρμακοποιός</a:t>
            </a:r>
          </a:p>
          <a:p>
            <a:pPr lvl="1"/>
            <a:r>
              <a:rPr lang="el-GR" sz="2600" dirty="0">
                <a:solidFill>
                  <a:schemeClr val="tx1"/>
                </a:solidFill>
                <a:cs typeface="Calibri"/>
              </a:rPr>
              <a:t>Διαιτολόγος</a:t>
            </a:r>
          </a:p>
          <a:p>
            <a:pPr lvl="2"/>
            <a:r>
              <a:rPr lang="el-GR" sz="2500" dirty="0"/>
              <a:t>και που όλοι μαζί </a:t>
            </a:r>
          </a:p>
          <a:p>
            <a:pPr lvl="3"/>
            <a:r>
              <a:rPr lang="el-GR" sz="2600" dirty="0">
                <a:solidFill>
                  <a:schemeClr val="tx1"/>
                </a:solidFill>
              </a:rPr>
              <a:t>ανασκοπούν την τρέχουσα βιβλιογραφία, </a:t>
            </a:r>
          </a:p>
          <a:p>
            <a:pPr lvl="3"/>
            <a:r>
              <a:rPr lang="el-GR" sz="2600" dirty="0">
                <a:solidFill>
                  <a:schemeClr val="tx1"/>
                </a:solidFill>
              </a:rPr>
              <a:t>αναλύουν τα νέα προϊόντα π.χ τεχνητη σίτιση, </a:t>
            </a:r>
          </a:p>
          <a:p>
            <a:pPr lvl="3"/>
            <a:r>
              <a:rPr lang="el-GR" sz="2600" dirty="0">
                <a:solidFill>
                  <a:schemeClr val="tx1"/>
                </a:solidFill>
              </a:rPr>
              <a:t>αναπτύσσουν κατευθυντήριες οδηγίες, </a:t>
            </a:r>
          </a:p>
          <a:p>
            <a:pPr lvl="3"/>
            <a:r>
              <a:rPr lang="el-GR" sz="2600" dirty="0">
                <a:solidFill>
                  <a:schemeClr val="tx1"/>
                </a:solidFill>
              </a:rPr>
              <a:t>παρέχουν εκπαίδευση, </a:t>
            </a:r>
          </a:p>
          <a:p>
            <a:pPr lvl="3"/>
            <a:r>
              <a:rPr lang="el-GR" sz="2600" dirty="0">
                <a:solidFill>
                  <a:schemeClr val="tx1"/>
                </a:solidFill>
              </a:rPr>
              <a:t>παρακολουθούν και εκπαιδεύουν τους ασθενείς, </a:t>
            </a:r>
          </a:p>
          <a:p>
            <a:pPr lvl="3"/>
            <a:r>
              <a:rPr lang="el-GR" sz="2600" dirty="0">
                <a:solidFill>
                  <a:schemeClr val="tx1"/>
                </a:solidFill>
              </a:rPr>
              <a:t>αξιολογούν τα αποτελέσματα της φροντίδας. </a:t>
            </a:r>
          </a:p>
          <a:p>
            <a:pPr marL="0" lvl="0" indent="0">
              <a:buClr>
                <a:srgbClr val="D16349"/>
              </a:buClr>
              <a:buNone/>
            </a:pPr>
            <a:endParaRPr lang="el-GR" sz="2800" dirty="0">
              <a:cs typeface="Calibri"/>
            </a:endParaRPr>
          </a:p>
          <a:p>
            <a:pPr lvl="1"/>
            <a:endParaRPr lang="el-GR" dirty="0">
              <a:solidFill>
                <a:schemeClr val="tx1"/>
              </a:solidFill>
              <a:cs typeface="Calibri"/>
            </a:endParaRPr>
          </a:p>
        </p:txBody>
      </p:sp>
      <p:sp>
        <p:nvSpPr>
          <p:cNvPr id="4" name="TextBox 3"/>
          <p:cNvSpPr txBox="1"/>
          <p:nvPr/>
        </p:nvSpPr>
        <p:spPr>
          <a:xfrm>
            <a:off x="10354939" y="6438465"/>
            <a:ext cx="1359717" cy="276999"/>
          </a:xfrm>
          <a:prstGeom prst="rect">
            <a:avLst/>
          </a:prstGeom>
          <a:noFill/>
        </p:spPr>
        <p:txBody>
          <a:bodyPr wrap="none" rtlCol="0">
            <a:spAutoFit/>
          </a:bodyPr>
          <a:lstStyle/>
          <a:p>
            <a:r>
              <a:rPr lang="el-GR" sz="1200" dirty="0">
                <a:latin typeface="Calibri"/>
                <a:cs typeface="Calibri"/>
              </a:rPr>
              <a:t>Κοντογιάννη, 2015</a:t>
            </a:r>
            <a:endParaRPr lang="en-US" sz="1200" dirty="0">
              <a:latin typeface="Calibri"/>
              <a:cs typeface="Calibri"/>
            </a:endParaRPr>
          </a:p>
        </p:txBody>
      </p:sp>
    </p:spTree>
    <p:extLst>
      <p:ext uri="{BB962C8B-B14F-4D97-AF65-F5344CB8AC3E}">
        <p14:creationId xmlns:p14="http://schemas.microsoft.com/office/powerpoint/2010/main" val="85982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cs typeface="Calibri"/>
              </a:rPr>
              <a:t>Ομάδα διατροφικής φροντίδας (2)</a:t>
            </a:r>
            <a:endParaRPr lang="en-US" b="1" dirty="0"/>
          </a:p>
        </p:txBody>
      </p:sp>
      <p:sp>
        <p:nvSpPr>
          <p:cNvPr id="3" name="Content Placeholder 2"/>
          <p:cNvSpPr>
            <a:spLocks noGrp="1"/>
          </p:cNvSpPr>
          <p:nvPr>
            <p:ph sz="quarter" idx="1"/>
          </p:nvPr>
        </p:nvSpPr>
        <p:spPr>
          <a:xfrm>
            <a:off x="402336" y="1527049"/>
            <a:ext cx="11338560" cy="5146301"/>
          </a:xfrm>
        </p:spPr>
        <p:txBody>
          <a:bodyPr>
            <a:normAutofit fontScale="92500" lnSpcReduction="20000"/>
          </a:bodyPr>
          <a:lstStyle/>
          <a:p>
            <a:pPr lvl="0">
              <a:buClr>
                <a:srgbClr val="D16349"/>
              </a:buClr>
            </a:pPr>
            <a:r>
              <a:rPr lang="el-GR" sz="2800" dirty="0">
                <a:cs typeface="Calibri"/>
              </a:rPr>
              <a:t>Διαιτολόγος</a:t>
            </a:r>
          </a:p>
          <a:p>
            <a:pPr lvl="1">
              <a:buClr>
                <a:srgbClr val="D16349"/>
              </a:buClr>
            </a:pPr>
            <a:r>
              <a:rPr lang="el-GR" sz="2300" dirty="0">
                <a:solidFill>
                  <a:schemeClr val="tx1"/>
                </a:solidFill>
              </a:rPr>
              <a:t>αξιολογεί τη διατροφική κατάσταση, </a:t>
            </a:r>
          </a:p>
          <a:p>
            <a:pPr lvl="1">
              <a:buClr>
                <a:srgbClr val="D16349"/>
              </a:buClr>
            </a:pPr>
            <a:r>
              <a:rPr lang="el-GR" sz="2300" dirty="0">
                <a:solidFill>
                  <a:schemeClr val="tx1"/>
                </a:solidFill>
              </a:rPr>
              <a:t>προσδιορίζει τις ανάγκες του ασθενούς σε ΘΣ, </a:t>
            </a:r>
          </a:p>
          <a:p>
            <a:pPr lvl="1">
              <a:buClr>
                <a:srgbClr val="D16349"/>
              </a:buClr>
            </a:pPr>
            <a:r>
              <a:rPr lang="el-GR" sz="2300" dirty="0">
                <a:solidFill>
                  <a:schemeClr val="tx1"/>
                </a:solidFill>
              </a:rPr>
              <a:t>συστήνει κατάλληλη διαιτητική αγωγή, </a:t>
            </a:r>
          </a:p>
          <a:p>
            <a:pPr lvl="1">
              <a:buClr>
                <a:srgbClr val="D16349"/>
              </a:buClr>
            </a:pPr>
            <a:r>
              <a:rPr lang="el-GR" sz="2300" dirty="0">
                <a:solidFill>
                  <a:schemeClr val="tx1"/>
                </a:solidFill>
              </a:rPr>
              <a:t>επαναξιολογεί τον ασθενή, </a:t>
            </a:r>
          </a:p>
          <a:p>
            <a:pPr lvl="1">
              <a:buClr>
                <a:srgbClr val="D16349"/>
              </a:buClr>
            </a:pPr>
            <a:r>
              <a:rPr lang="el-GR" sz="2300" dirty="0">
                <a:solidFill>
                  <a:schemeClr val="tx1"/>
                </a:solidFill>
              </a:rPr>
              <a:t>εκπαιδεύει τον ασθενή,</a:t>
            </a:r>
          </a:p>
          <a:p>
            <a:pPr lvl="1">
              <a:buClr>
                <a:srgbClr val="D16349"/>
              </a:buClr>
            </a:pPr>
            <a:r>
              <a:rPr lang="el-GR" sz="2300" dirty="0">
                <a:solidFill>
                  <a:schemeClr val="tx1"/>
                </a:solidFill>
              </a:rPr>
              <a:t>συνδετικός κρίκος μεταξύ της ομάδας διατροφικής φροντίδας και του τμήματος διατροφής του νοσοκομείου. </a:t>
            </a:r>
            <a:endParaRPr lang="el-GR" dirty="0">
              <a:solidFill>
                <a:schemeClr val="tx1"/>
              </a:solidFill>
            </a:endParaRPr>
          </a:p>
          <a:p>
            <a:r>
              <a:rPr lang="el-GR" dirty="0"/>
              <a:t>Ιατρός</a:t>
            </a:r>
          </a:p>
          <a:p>
            <a:pPr lvl="1"/>
            <a:r>
              <a:rPr lang="el-GR" sz="2000" dirty="0">
                <a:solidFill>
                  <a:schemeClr val="tx1"/>
                </a:solidFill>
              </a:rPr>
              <a:t>κάνει ιατρική διάγνωση</a:t>
            </a:r>
          </a:p>
          <a:p>
            <a:pPr lvl="1"/>
            <a:r>
              <a:rPr lang="el-GR" sz="2000" dirty="0">
                <a:solidFill>
                  <a:schemeClr val="tx1"/>
                </a:solidFill>
              </a:rPr>
              <a:t>πραγματοποιεί τις ιατρικές διαδικασίες, </a:t>
            </a:r>
          </a:p>
          <a:p>
            <a:pPr lvl="1"/>
            <a:r>
              <a:rPr lang="el-GR" sz="2000" dirty="0">
                <a:solidFill>
                  <a:schemeClr val="tx1"/>
                </a:solidFill>
              </a:rPr>
              <a:t>συνταγογραφεί τη θεραπεία, </a:t>
            </a:r>
          </a:p>
          <a:p>
            <a:pPr lvl="1"/>
            <a:r>
              <a:rPr lang="el-GR" sz="2000" dirty="0">
                <a:solidFill>
                  <a:schemeClr val="tx1"/>
                </a:solidFill>
              </a:rPr>
              <a:t>διευθύνει την ομάδα, </a:t>
            </a:r>
          </a:p>
          <a:p>
            <a:pPr lvl="1"/>
            <a:r>
              <a:rPr lang="el-GR" sz="2000" dirty="0">
                <a:solidFill>
                  <a:schemeClr val="tx1"/>
                </a:solidFill>
              </a:rPr>
              <a:t>εγκρίνει κατευθυντήριες οδηγίες και πρωτόκολλα, </a:t>
            </a:r>
          </a:p>
          <a:p>
            <a:pPr lvl="1"/>
            <a:r>
              <a:rPr lang="el-GR" sz="2000" dirty="0">
                <a:solidFill>
                  <a:schemeClr val="tx1"/>
                </a:solidFill>
              </a:rPr>
              <a:t>συνεργάζεται με άλλες ιατρικές ειδικότητες. </a:t>
            </a:r>
          </a:p>
          <a:p>
            <a:pPr lvl="1"/>
            <a:endParaRPr lang="el-GR" sz="2000" dirty="0">
              <a:solidFill>
                <a:schemeClr val="tx1"/>
              </a:solidFill>
            </a:endParaRPr>
          </a:p>
          <a:p>
            <a:pPr marL="0" indent="0">
              <a:buNone/>
            </a:pPr>
            <a:endParaRPr lang="en-US" dirty="0"/>
          </a:p>
        </p:txBody>
      </p:sp>
      <p:sp>
        <p:nvSpPr>
          <p:cNvPr id="5" name="TextBox 4"/>
          <p:cNvSpPr txBox="1"/>
          <p:nvPr/>
        </p:nvSpPr>
        <p:spPr>
          <a:xfrm>
            <a:off x="10354939" y="6438465"/>
            <a:ext cx="1359717" cy="276999"/>
          </a:xfrm>
          <a:prstGeom prst="rect">
            <a:avLst/>
          </a:prstGeom>
          <a:noFill/>
        </p:spPr>
        <p:txBody>
          <a:bodyPr wrap="none" rtlCol="0">
            <a:spAutoFit/>
          </a:bodyPr>
          <a:lstStyle/>
          <a:p>
            <a:r>
              <a:rPr lang="el-GR" sz="1200" dirty="0">
                <a:latin typeface="Calibri"/>
                <a:cs typeface="Calibri"/>
              </a:rPr>
              <a:t>Κοντογιάννη, 2015</a:t>
            </a:r>
            <a:endParaRPr lang="en-US" sz="1200" dirty="0">
              <a:latin typeface="Calibri"/>
              <a:cs typeface="Calibri"/>
            </a:endParaRPr>
          </a:p>
        </p:txBody>
      </p:sp>
    </p:spTree>
    <p:extLst>
      <p:ext uri="{BB962C8B-B14F-4D97-AF65-F5344CB8AC3E}">
        <p14:creationId xmlns:p14="http://schemas.microsoft.com/office/powerpoint/2010/main" val="424274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cs typeface="Calibri"/>
              </a:rPr>
              <a:t>Ομάδα διατροφικής φροντίδας (3)</a:t>
            </a:r>
            <a:endParaRPr lang="en-US" b="1" dirty="0"/>
          </a:p>
        </p:txBody>
      </p:sp>
      <p:sp>
        <p:nvSpPr>
          <p:cNvPr id="3" name="Content Placeholder 2"/>
          <p:cNvSpPr>
            <a:spLocks noGrp="1"/>
          </p:cNvSpPr>
          <p:nvPr>
            <p:ph sz="quarter" idx="1"/>
          </p:nvPr>
        </p:nvSpPr>
        <p:spPr>
          <a:xfrm>
            <a:off x="402336" y="1527047"/>
            <a:ext cx="11338560" cy="5035463"/>
          </a:xfrm>
        </p:spPr>
        <p:txBody>
          <a:bodyPr>
            <a:normAutofit fontScale="92500" lnSpcReduction="20000"/>
          </a:bodyPr>
          <a:lstStyle/>
          <a:p>
            <a:r>
              <a:rPr lang="el-GR" dirty="0"/>
              <a:t>Φαρμακοποιός</a:t>
            </a:r>
          </a:p>
          <a:p>
            <a:pPr lvl="1"/>
            <a:r>
              <a:rPr lang="el-GR" dirty="0">
                <a:solidFill>
                  <a:schemeClr val="tx1"/>
                </a:solidFill>
              </a:rPr>
              <a:t>συστήνει την κατάλληλη φαρμακευτική αγωγή, </a:t>
            </a:r>
          </a:p>
          <a:p>
            <a:pPr lvl="1"/>
            <a:r>
              <a:rPr lang="el-GR" dirty="0">
                <a:solidFill>
                  <a:schemeClr val="tx1"/>
                </a:solidFill>
              </a:rPr>
              <a:t>προσδιορίζει τις αλληλεπιδράσεις μεταξύ φαρμάκων, καθώς και αυτές μεταξύ ΘΣ και φαρμάκων, </a:t>
            </a:r>
          </a:p>
          <a:p>
            <a:pPr lvl="1"/>
            <a:r>
              <a:rPr lang="el-GR" dirty="0">
                <a:solidFill>
                  <a:schemeClr val="tx1"/>
                </a:solidFill>
              </a:rPr>
              <a:t>εκπαιδεύει τον ασθενή </a:t>
            </a:r>
          </a:p>
          <a:p>
            <a:pPr lvl="1"/>
            <a:r>
              <a:rPr lang="el-GR" dirty="0">
                <a:solidFill>
                  <a:schemeClr val="tx1"/>
                </a:solidFill>
              </a:rPr>
              <a:t>λειτουργεί ως συνδετικός κρίκος μεταξύ της ομάδας διατροφικής φροντίδας και του φαρμακείου. </a:t>
            </a:r>
          </a:p>
          <a:p>
            <a:endParaRPr lang="el-GR" dirty="0"/>
          </a:p>
          <a:p>
            <a:r>
              <a:rPr lang="el-GR" dirty="0"/>
              <a:t>Νοσηλευτής</a:t>
            </a:r>
          </a:p>
          <a:p>
            <a:pPr lvl="1"/>
            <a:r>
              <a:rPr lang="el-GR" sz="2100" dirty="0">
                <a:solidFill>
                  <a:schemeClr val="tx1"/>
                </a:solidFill>
              </a:rPr>
              <a:t>αξιολογεί τις νοσηλευτικές ανάγκες, </a:t>
            </a:r>
          </a:p>
          <a:p>
            <a:pPr lvl="1"/>
            <a:r>
              <a:rPr lang="el-GR" sz="2100" dirty="0">
                <a:solidFill>
                  <a:schemeClr val="tx1"/>
                </a:solidFill>
              </a:rPr>
              <a:t>πραγματοποιεί την άμεση νοσηλευτική φροντίδα του ασθενούς, </a:t>
            </a:r>
          </a:p>
          <a:p>
            <a:pPr lvl="1"/>
            <a:r>
              <a:rPr lang="el-GR" sz="2100" dirty="0">
                <a:solidFill>
                  <a:schemeClr val="tx1"/>
                </a:solidFill>
              </a:rPr>
              <a:t>εξηγεί τις θεραπευτικές διαδικασίες, </a:t>
            </a:r>
          </a:p>
          <a:p>
            <a:pPr lvl="1"/>
            <a:r>
              <a:rPr lang="el-GR" sz="2100" dirty="0">
                <a:solidFill>
                  <a:schemeClr val="tx1"/>
                </a:solidFill>
              </a:rPr>
              <a:t>εκπαιδεύει τον ασθενή </a:t>
            </a:r>
          </a:p>
          <a:p>
            <a:pPr lvl="1"/>
            <a:r>
              <a:rPr lang="el-GR" sz="2100" dirty="0">
                <a:solidFill>
                  <a:schemeClr val="tx1"/>
                </a:solidFill>
              </a:rPr>
              <a:t>λειτουργεί ως συνδετικός κρίκος μεταξύ της ομάδας διατροφικής φροντίδας και του νοσηλευτικού προσωπικού, </a:t>
            </a:r>
          </a:p>
          <a:p>
            <a:pPr lvl="1"/>
            <a:r>
              <a:rPr lang="el-GR" sz="2100" dirty="0">
                <a:solidFill>
                  <a:schemeClr val="tx1"/>
                </a:solidFill>
              </a:rPr>
              <a:t>συντονίζει τη διαδικασία του εξιτηρίου. </a:t>
            </a:r>
          </a:p>
          <a:p>
            <a:endParaRPr lang="en-US" dirty="0"/>
          </a:p>
        </p:txBody>
      </p:sp>
      <p:sp>
        <p:nvSpPr>
          <p:cNvPr id="5" name="TextBox 4"/>
          <p:cNvSpPr txBox="1"/>
          <p:nvPr/>
        </p:nvSpPr>
        <p:spPr>
          <a:xfrm>
            <a:off x="10354939" y="6438465"/>
            <a:ext cx="1359717" cy="276999"/>
          </a:xfrm>
          <a:prstGeom prst="rect">
            <a:avLst/>
          </a:prstGeom>
          <a:noFill/>
        </p:spPr>
        <p:txBody>
          <a:bodyPr wrap="none" rtlCol="0">
            <a:spAutoFit/>
          </a:bodyPr>
          <a:lstStyle/>
          <a:p>
            <a:r>
              <a:rPr lang="el-GR" sz="1200" dirty="0">
                <a:latin typeface="Calibri"/>
                <a:cs typeface="Calibri"/>
              </a:rPr>
              <a:t>Κοντογιάννη, 2015</a:t>
            </a:r>
            <a:endParaRPr lang="en-US" sz="1200" dirty="0">
              <a:latin typeface="Calibri"/>
              <a:cs typeface="Calibri"/>
            </a:endParaRPr>
          </a:p>
        </p:txBody>
      </p:sp>
    </p:spTree>
    <p:extLst>
      <p:ext uri="{BB962C8B-B14F-4D97-AF65-F5344CB8AC3E}">
        <p14:creationId xmlns:p14="http://schemas.microsoft.com/office/powerpoint/2010/main" val="95020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54588"/>
            <a:ext cx="11379200" cy="758952"/>
          </a:xfrm>
        </p:spPr>
        <p:txBody>
          <a:bodyPr>
            <a:normAutofit fontScale="90000"/>
          </a:bodyPr>
          <a:lstStyle/>
          <a:p>
            <a:r>
              <a:rPr lang="el-GR" b="1" dirty="0"/>
              <a:t> Διαδικασία Διατροφικής Φροντίδας</a:t>
            </a:r>
            <a:r>
              <a:rPr lang="en-GB" b="1" dirty="0"/>
              <a:t> </a:t>
            </a:r>
            <a:r>
              <a:rPr lang="el-GR" b="1" dirty="0"/>
              <a:t> (</a:t>
            </a:r>
            <a:r>
              <a:rPr lang="en-GB" b="1" dirty="0"/>
              <a:t>Nutrition Care Process; NCP)</a:t>
            </a:r>
            <a:endParaRPr lang="en-US" b="1" dirty="0"/>
          </a:p>
        </p:txBody>
      </p:sp>
      <p:sp>
        <p:nvSpPr>
          <p:cNvPr id="3" name="Content Placeholder 2"/>
          <p:cNvSpPr>
            <a:spLocks noGrp="1"/>
          </p:cNvSpPr>
          <p:nvPr>
            <p:ph sz="quarter" idx="1"/>
          </p:nvPr>
        </p:nvSpPr>
        <p:spPr>
          <a:xfrm>
            <a:off x="402336" y="1527049"/>
            <a:ext cx="11338560" cy="5224049"/>
          </a:xfrm>
        </p:spPr>
        <p:txBody>
          <a:bodyPr>
            <a:normAutofit/>
          </a:bodyPr>
          <a:lstStyle/>
          <a:p>
            <a:pPr algn="just">
              <a:spcAft>
                <a:spcPts val="600"/>
              </a:spcAft>
              <a:defRPr/>
            </a:pPr>
            <a:r>
              <a:rPr lang="el-GR" sz="2500" dirty="0">
                <a:effectLst>
                  <a:outerShdw blurRad="38100" dist="38100" dir="2700000" algn="tl">
                    <a:srgbClr val="C0C0C0"/>
                  </a:outerShdw>
                </a:effectLst>
                <a:latin typeface="+mj-lt"/>
                <a:cs typeface="Calibri"/>
              </a:rPr>
              <a:t>Το 2003 </a:t>
            </a:r>
            <a:r>
              <a:rPr lang="en-GB" sz="2500" dirty="0">
                <a:effectLst>
                  <a:outerShdw blurRad="38100" dist="38100" dir="2700000" algn="tl">
                    <a:srgbClr val="C0C0C0"/>
                  </a:outerShdw>
                </a:effectLst>
                <a:latin typeface="+mj-lt"/>
                <a:cs typeface="Calibri"/>
              </a:rPr>
              <a:t>o </a:t>
            </a:r>
            <a:r>
              <a:rPr lang="el-GR" sz="2500" dirty="0">
                <a:effectLst>
                  <a:outerShdw blurRad="38100" dist="38100" dir="2700000" algn="tl">
                    <a:srgbClr val="C0C0C0"/>
                  </a:outerShdw>
                </a:effectLst>
                <a:latin typeface="+mj-lt"/>
                <a:cs typeface="Calibri"/>
              </a:rPr>
              <a:t>Αμερικάνικος Σύλλογος Διαιτολόγων (</a:t>
            </a:r>
            <a:r>
              <a:rPr lang="en-GB" sz="2500" dirty="0">
                <a:effectLst>
                  <a:outerShdw blurRad="38100" dist="38100" dir="2700000" algn="tl">
                    <a:srgbClr val="C0C0C0"/>
                  </a:outerShdw>
                </a:effectLst>
                <a:latin typeface="+mj-lt"/>
                <a:cs typeface="Calibri"/>
              </a:rPr>
              <a:t>ADA</a:t>
            </a:r>
            <a:r>
              <a:rPr lang="el-GR" sz="2500" dirty="0">
                <a:effectLst>
                  <a:outerShdw blurRad="38100" dist="38100" dir="2700000" algn="tl">
                    <a:srgbClr val="C0C0C0"/>
                  </a:outerShdw>
                </a:effectLst>
                <a:latin typeface="+mj-lt"/>
                <a:cs typeface="Calibri"/>
              </a:rPr>
              <a:t>) υιοθέτησε και έθεσε σε εφαρμογή μια τυποποιημένη διαδιακασία διατροφικής φροντίδας, με στόχο την παροχή στον επαγγελματία διαιτολόγο μιας συστηματικής μεθόδου κριτικής σκέψης και λήψης αποφάσεων για την παροχή ασφαλούς και αποτελεσματικής διατροφικής φροντίδας</a:t>
            </a:r>
            <a:r>
              <a:rPr lang="en-GB" sz="2500" dirty="0">
                <a:effectLst>
                  <a:outerShdw blurRad="38100" dist="38100" dir="2700000" algn="tl">
                    <a:srgbClr val="C0C0C0"/>
                  </a:outerShdw>
                </a:effectLst>
                <a:latin typeface="+mj-lt"/>
                <a:cs typeface="Calibri"/>
              </a:rPr>
              <a:t>.</a:t>
            </a:r>
          </a:p>
          <a:p>
            <a:pPr lvl="1" algn="just">
              <a:spcAft>
                <a:spcPts val="600"/>
              </a:spcAft>
              <a:defRPr/>
            </a:pPr>
            <a:r>
              <a:rPr lang="el-GR" sz="2300" dirty="0">
                <a:solidFill>
                  <a:schemeClr val="tx1"/>
                </a:solidFill>
                <a:latin typeface="+mj-lt"/>
              </a:rPr>
              <a:t>Στην Αμερική χρησιμοποιείται κυρίως για παροχή διατροφικής φροντίδας σε μεμονωμένα άτομα σε υπηρεσίας υγείας ΑΛΛΑ όλο και πιο συχνά εφαρμόζεται σε ένα ευρύ φάσμα υπηρεσιών της κοινότητας. </a:t>
            </a:r>
          </a:p>
          <a:p>
            <a:pPr algn="just">
              <a:spcAft>
                <a:spcPts val="600"/>
              </a:spcAft>
              <a:defRPr/>
            </a:pPr>
            <a:r>
              <a:rPr lang="el-GR" sz="2500" b="1" u="sng" dirty="0">
                <a:effectLst>
                  <a:outerShdw blurRad="38100" dist="38100" dir="2700000" algn="tl">
                    <a:srgbClr val="C0C0C0"/>
                  </a:outerShdw>
                </a:effectLst>
                <a:latin typeface="+mj-lt"/>
                <a:cs typeface="Calibri"/>
              </a:rPr>
              <a:t>Διαδικασία Διατροφικής Φροντίδας (</a:t>
            </a:r>
            <a:r>
              <a:rPr lang="en-GB" sz="2500" b="1" u="sng" dirty="0">
                <a:effectLst>
                  <a:outerShdw blurRad="38100" dist="38100" dir="2700000" algn="tl">
                    <a:srgbClr val="C0C0C0"/>
                  </a:outerShdw>
                </a:effectLst>
                <a:latin typeface="+mj-lt"/>
                <a:cs typeface="Calibri"/>
              </a:rPr>
              <a:t>NCP</a:t>
            </a:r>
            <a:r>
              <a:rPr lang="el-GR" sz="2500" b="1" u="sng" dirty="0">
                <a:effectLst>
                  <a:outerShdw blurRad="38100" dist="38100" dir="2700000" algn="tl">
                    <a:srgbClr val="C0C0C0"/>
                  </a:outerShdw>
                </a:effectLst>
                <a:latin typeface="+mj-lt"/>
                <a:cs typeface="Calibri"/>
              </a:rPr>
              <a:t>)</a:t>
            </a:r>
            <a:r>
              <a:rPr lang="en-GB" sz="2500" b="1" u="sng" dirty="0">
                <a:effectLst>
                  <a:outerShdw blurRad="38100" dist="38100" dir="2700000" algn="tl">
                    <a:srgbClr val="C0C0C0"/>
                  </a:outerShdw>
                </a:effectLst>
                <a:latin typeface="+mj-lt"/>
                <a:cs typeface="Calibri"/>
              </a:rPr>
              <a:t> </a:t>
            </a:r>
            <a:r>
              <a:rPr lang="el-GR" sz="2500" dirty="0">
                <a:effectLst>
                  <a:outerShdw blurRad="38100" dist="38100" dir="2700000" algn="tl">
                    <a:srgbClr val="C0C0C0"/>
                  </a:outerShdw>
                </a:effectLst>
                <a:latin typeface="+mj-lt"/>
                <a:ea typeface="Wingdings"/>
                <a:cs typeface="Wingdings"/>
                <a:sym typeface="Wingdings"/>
              </a:rPr>
              <a:t></a:t>
            </a:r>
            <a:r>
              <a:rPr lang="el-GR" sz="2500" dirty="0">
                <a:effectLst>
                  <a:outerShdw blurRad="38100" dist="38100" dir="2700000" algn="tl">
                    <a:srgbClr val="C0C0C0"/>
                  </a:outerShdw>
                </a:effectLst>
                <a:latin typeface="+mj-lt"/>
                <a:cs typeface="Calibri"/>
              </a:rPr>
              <a:t> αποτελείται από 4 αλληλένδετα βήματα και αποτελεί μια </a:t>
            </a:r>
            <a:r>
              <a:rPr lang="en-GB" sz="2500" dirty="0">
                <a:effectLst>
                  <a:outerShdw blurRad="38100" dist="38100" dir="2700000" algn="tl">
                    <a:srgbClr val="C0C0C0"/>
                  </a:outerShdw>
                </a:effectLst>
                <a:latin typeface="+mj-lt"/>
                <a:cs typeface="Calibri"/>
              </a:rPr>
              <a:t>“</a:t>
            </a:r>
            <a:r>
              <a:rPr lang="el-GR" sz="2500" i="1" dirty="0">
                <a:effectLst>
                  <a:outerShdw blurRad="38100" dist="38100" dir="2700000" algn="tl">
                    <a:srgbClr val="C0C0C0"/>
                  </a:outerShdw>
                </a:effectLst>
                <a:latin typeface="+mj-lt"/>
                <a:cs typeface="Calibri"/>
              </a:rPr>
              <a:t>συστηματική προσέγγιση για την παροχή υψηλής ποιότητας εξατομικευμένη διατροφική φροντίδα σε άτομα (ασθενείς/πελάτες) ή ομάδες</a:t>
            </a:r>
            <a:r>
              <a:rPr lang="en-GB" sz="2500" dirty="0">
                <a:effectLst>
                  <a:outerShdw blurRad="38100" dist="38100" dir="2700000" algn="tl">
                    <a:srgbClr val="C0C0C0"/>
                  </a:outerShdw>
                </a:effectLst>
                <a:latin typeface="+mj-lt"/>
                <a:cs typeface="Calibri"/>
              </a:rPr>
              <a:t>”</a:t>
            </a:r>
            <a:endParaRPr lang="el-GR" sz="2500" dirty="0">
              <a:effectLst>
                <a:outerShdw blurRad="38100" dist="38100" dir="2700000" algn="tl">
                  <a:srgbClr val="C0C0C0"/>
                </a:outerShdw>
              </a:effectLst>
              <a:latin typeface="+mj-lt"/>
              <a:cs typeface="Calibri"/>
            </a:endParaRPr>
          </a:p>
          <a:p>
            <a:pPr algn="just"/>
            <a:endParaRPr lang="el-GR" sz="2500" dirty="0">
              <a:latin typeface="+mj-lt"/>
              <a:cs typeface="Calibri"/>
            </a:endParaRPr>
          </a:p>
          <a:p>
            <a:pPr marL="274320" lvl="1" indent="0" algn="just">
              <a:buNone/>
            </a:pPr>
            <a:endParaRPr lang="el-GR" dirty="0">
              <a:solidFill>
                <a:schemeClr val="tx1"/>
              </a:solidFill>
              <a:latin typeface="+mj-lt"/>
              <a:cs typeface="Calibri"/>
            </a:endParaRPr>
          </a:p>
        </p:txBody>
      </p:sp>
      <p:sp>
        <p:nvSpPr>
          <p:cNvPr id="4" name="Ορθογώνιο 22"/>
          <p:cNvSpPr>
            <a:spLocks noChangeArrowheads="1"/>
          </p:cNvSpPr>
          <p:nvPr/>
        </p:nvSpPr>
        <p:spPr bwMode="auto">
          <a:xfrm>
            <a:off x="7978221" y="6418520"/>
            <a:ext cx="3070071" cy="276999"/>
          </a:xfrm>
          <a:prstGeom prst="rect">
            <a:avLst/>
          </a:prstGeom>
          <a:noFill/>
          <a:ln w="9525">
            <a:noFill/>
            <a:miter lim="800000"/>
            <a:headEnd/>
            <a:tailEnd/>
          </a:ln>
        </p:spPr>
        <p:txBody>
          <a:bodyPr wrap="none">
            <a:spAutoFit/>
          </a:bodyPr>
          <a:lstStyle/>
          <a:p>
            <a:r>
              <a:rPr lang="en-US" sz="1200" dirty="0">
                <a:solidFill>
                  <a:srgbClr val="000000"/>
                </a:solidFill>
                <a:latin typeface="Calibri"/>
                <a:cs typeface="Calibri"/>
              </a:rPr>
              <a:t>AND, 2013, 4</a:t>
            </a:r>
            <a:r>
              <a:rPr lang="en-US" sz="1200" baseline="30000" dirty="0">
                <a:solidFill>
                  <a:srgbClr val="000000"/>
                </a:solidFill>
                <a:latin typeface="Calibri"/>
                <a:cs typeface="Calibri"/>
              </a:rPr>
              <a:t>th</a:t>
            </a:r>
            <a:r>
              <a:rPr lang="en-US" sz="1200" dirty="0">
                <a:solidFill>
                  <a:srgbClr val="000000"/>
                </a:solidFill>
                <a:latin typeface="Calibri"/>
                <a:cs typeface="Calibri"/>
              </a:rPr>
              <a:t> ed., JADA 2008;108(7):1113-17</a:t>
            </a:r>
            <a:endParaRPr lang="el-GR" sz="1200" dirty="0">
              <a:solidFill>
                <a:srgbClr val="000000"/>
              </a:solidFill>
              <a:latin typeface="Calibri"/>
              <a:cs typeface="Calibri"/>
            </a:endParaRPr>
          </a:p>
        </p:txBody>
      </p:sp>
    </p:spTree>
    <p:extLst>
      <p:ext uri="{BB962C8B-B14F-4D97-AF65-F5344CB8AC3E}">
        <p14:creationId xmlns:p14="http://schemas.microsoft.com/office/powerpoint/2010/main" val="23922507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2514</TotalTime>
  <Words>3500</Words>
  <Application>Microsoft Office PowerPoint</Application>
  <PresentationFormat>Ευρεία οθόνη</PresentationFormat>
  <Paragraphs>418</Paragraphs>
  <Slides>44</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44</vt:i4>
      </vt:variant>
    </vt:vector>
  </HeadingPairs>
  <TitlesOfParts>
    <vt:vector size="50" baseType="lpstr">
      <vt:lpstr>Arial</vt:lpstr>
      <vt:lpstr>Calibri</vt:lpstr>
      <vt:lpstr>Georgia</vt:lpstr>
      <vt:lpstr>Wingdings</vt:lpstr>
      <vt:lpstr>Wingdings 2</vt:lpstr>
      <vt:lpstr>Δημοτικός</vt:lpstr>
      <vt:lpstr>Τμήμα Επιστημών Διατροφής και Διαιτολογίας Ελληνικό Μεσογειακό Πανεπιστήμιο</vt:lpstr>
      <vt:lpstr>Ύλη διάλεξης</vt:lpstr>
      <vt:lpstr>Διατροφικές Απαιτήσεις</vt:lpstr>
      <vt:lpstr>Διατροφική κατάσταση  </vt:lpstr>
      <vt:lpstr>Η διαδικασία της διατροφικής φροντίδας - γενικά   </vt:lpstr>
      <vt:lpstr>Ομάδα διατροφικής φροντίδας (1)</vt:lpstr>
      <vt:lpstr>Ομάδα διατροφικής φροντίδας (2)</vt:lpstr>
      <vt:lpstr>Ομάδα διατροφικής φροντίδας (3)</vt:lpstr>
      <vt:lpstr> Διαδικασία Διατροφικής Φροντίδας  (Nutrition Care Process; NCP)</vt:lpstr>
      <vt:lpstr>Παρουσίαση του PowerPoint</vt:lpstr>
      <vt:lpstr>Διαδικασία Διατροφικής Φροντίδας - ΝCP</vt:lpstr>
      <vt:lpstr>Διαδικασία Διατροφικής Φροντίδας - NCP</vt:lpstr>
      <vt:lpstr>Παρουσίαση του PowerPoint</vt:lpstr>
      <vt:lpstr>Διαδικασία Διατροφικής Φροντίδας - NCP</vt:lpstr>
      <vt:lpstr>Ανίχνευση (screening) διατροφικού κινδύνου</vt:lpstr>
      <vt:lpstr>Παρουσίαση του PowerPoint</vt:lpstr>
      <vt:lpstr>Ανίχνευση διατροφικού κινδύνου και συμβουλευτική στη κοινότητα</vt:lpstr>
      <vt:lpstr>Βήμα 1ο: Διατροφική αξιολόγηση</vt:lpstr>
      <vt:lpstr>Βήμα 1ο: Διατροφική αξιολόγηση</vt:lpstr>
      <vt:lpstr>Βήμα 1ο: Διατροφική αξιολόγηση</vt:lpstr>
      <vt:lpstr>Βήμα 1ο: Διατροφική αξιολόγηση</vt:lpstr>
      <vt:lpstr>Βήμα 1ο: Διατροφική αξιολόγηση</vt:lpstr>
      <vt:lpstr>Βήμα 1ο: Διατροφική αξιολόγηση και συλλογή πληροφοριών  </vt:lpstr>
      <vt:lpstr>Βήμα 1ο: Διατροφική αξιολόγηση</vt:lpstr>
      <vt:lpstr>Βήμα 2ο: Διατροφική διάγνωση</vt:lpstr>
      <vt:lpstr>Βήμα 2ο: Διατροφική διάγνωση – ορολογία  </vt:lpstr>
      <vt:lpstr>Βήμα 2ο: Διατροφική διάγνωση – ορολογία  </vt:lpstr>
      <vt:lpstr>Βήμα 2ο: Διατροφική διάγνωση – τρόπος διατύπωσης PES</vt:lpstr>
      <vt:lpstr>Βήμα 2ο: Διατροφική διάγνωση – τρόπος διατύπωσης</vt:lpstr>
      <vt:lpstr>Παραδείγματα διατύπωσης της Διατροφικής Διάγνωσης - PES</vt:lpstr>
      <vt:lpstr>Βήμα 2ο: Διατροφική διάγνωση – τρόπος διατύπωσης</vt:lpstr>
      <vt:lpstr>Βήμα 2ο: Διατροφική διάγνωση v.s ιατρική δίαγνωση</vt:lpstr>
      <vt:lpstr>Βήμα 3ο: Διατροφική παρέμβαση</vt:lpstr>
      <vt:lpstr>Βήμα 3ο: Διατροφική παρέμβαση – γενικά σημεία</vt:lpstr>
      <vt:lpstr>Βήμα 3ο: Διατροφική παρέμβαση</vt:lpstr>
      <vt:lpstr>Βήμα 3ο: Διατροφική παρέμβαση - στόχοι  </vt:lpstr>
      <vt:lpstr>Βήμα 3ο: Διατροφική παρέμβαση  </vt:lpstr>
      <vt:lpstr>Βήμα 3ο: Διατροφική παρέμβαση – πεδία οργάνωσης</vt:lpstr>
      <vt:lpstr>Βήμα 3ο: Διατροφική παρέμβαση – πεδία οργάνωσης</vt:lpstr>
      <vt:lpstr>Βήμα 4ο: Παρακολούθηση/αξιολόγηση των αποτελεσμάτων της διατροφικής φροντίδας</vt:lpstr>
      <vt:lpstr>Βήμα 4ο: Παρακολούθηση/αξιολόγηση των αποτελεσμάτων της διατροφικής φροντίδας</vt:lpstr>
      <vt:lpstr>Βήμα 4ο: Παρακολούθηση/αξιολόγηση των αποτελεσμάτων της διατροφικής φροντίδας</vt:lpstr>
      <vt:lpstr>Αρχείο σχεδίου διατροφικής φροντίδας – γενικές πληροφορίες </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Ειδικές δίαιτες</dc:title>
  <dc:creator>iongeoxsks</dc:creator>
  <cp:lastModifiedBy>Anastasios Vamvakis</cp:lastModifiedBy>
  <cp:revision>346</cp:revision>
  <dcterms:created xsi:type="dcterms:W3CDTF">2014-09-08T12:13:55Z</dcterms:created>
  <dcterms:modified xsi:type="dcterms:W3CDTF">2023-02-19T18:02:58Z</dcterms:modified>
</cp:coreProperties>
</file>