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27"/>
  </p:notesMasterIdLst>
  <p:sldIdLst>
    <p:sldId id="354" r:id="rId2"/>
    <p:sldId id="428" r:id="rId3"/>
    <p:sldId id="434" r:id="rId4"/>
    <p:sldId id="356" r:id="rId5"/>
    <p:sldId id="355" r:id="rId6"/>
    <p:sldId id="380" r:id="rId7"/>
    <p:sldId id="432" r:id="rId8"/>
    <p:sldId id="381" r:id="rId9"/>
    <p:sldId id="382" r:id="rId10"/>
    <p:sldId id="383" r:id="rId11"/>
    <p:sldId id="384" r:id="rId12"/>
    <p:sldId id="385" r:id="rId13"/>
    <p:sldId id="386" r:id="rId14"/>
    <p:sldId id="388" r:id="rId15"/>
    <p:sldId id="387" r:id="rId16"/>
    <p:sldId id="389" r:id="rId17"/>
    <p:sldId id="391" r:id="rId18"/>
    <p:sldId id="392" r:id="rId19"/>
    <p:sldId id="429" r:id="rId20"/>
    <p:sldId id="393" r:id="rId21"/>
    <p:sldId id="395" r:id="rId22"/>
    <p:sldId id="396" r:id="rId23"/>
    <p:sldId id="433" r:id="rId24"/>
    <p:sldId id="397" r:id="rId25"/>
    <p:sldId id="379" r:id="rId2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0" autoAdjust="0"/>
    <p:restoredTop sz="83197" autoAdjust="0"/>
  </p:normalViewPr>
  <p:slideViewPr>
    <p:cSldViewPr snapToGrid="0">
      <p:cViewPr varScale="1">
        <p:scale>
          <a:sx n="80" d="100"/>
          <a:sy n="80" d="100"/>
        </p:scale>
        <p:origin x="1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2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os Vamvakis" userId="09b5702e81e645e1" providerId="LiveId" clId="{F8F32A5E-77BD-4936-9161-348C251EB3C8}"/>
    <pc:docChg chg="delSld">
      <pc:chgData name="Anastasios Vamvakis" userId="09b5702e81e645e1" providerId="LiveId" clId="{F8F32A5E-77BD-4936-9161-348C251EB3C8}" dt="2022-03-06T07:35:17.476" v="27" actId="47"/>
      <pc:docMkLst>
        <pc:docMk/>
      </pc:docMkLst>
      <pc:sldChg chg="del">
        <pc:chgData name="Anastasios Vamvakis" userId="09b5702e81e645e1" providerId="LiveId" clId="{F8F32A5E-77BD-4936-9161-348C251EB3C8}" dt="2022-03-06T07:34:32.414" v="0" actId="47"/>
        <pc:sldMkLst>
          <pc:docMk/>
          <pc:sldMk cId="1405471638" sldId="398"/>
        </pc:sldMkLst>
      </pc:sldChg>
      <pc:sldChg chg="del">
        <pc:chgData name="Anastasios Vamvakis" userId="09b5702e81e645e1" providerId="LiveId" clId="{F8F32A5E-77BD-4936-9161-348C251EB3C8}" dt="2022-03-06T07:34:34.442" v="1" actId="47"/>
        <pc:sldMkLst>
          <pc:docMk/>
          <pc:sldMk cId="770633502" sldId="399"/>
        </pc:sldMkLst>
      </pc:sldChg>
      <pc:sldChg chg="del">
        <pc:chgData name="Anastasios Vamvakis" userId="09b5702e81e645e1" providerId="LiveId" clId="{F8F32A5E-77BD-4936-9161-348C251EB3C8}" dt="2022-03-06T07:34:35.266" v="2" actId="47"/>
        <pc:sldMkLst>
          <pc:docMk/>
          <pc:sldMk cId="2073437576" sldId="400"/>
        </pc:sldMkLst>
      </pc:sldChg>
      <pc:sldChg chg="del">
        <pc:chgData name="Anastasios Vamvakis" userId="09b5702e81e645e1" providerId="LiveId" clId="{F8F32A5E-77BD-4936-9161-348C251EB3C8}" dt="2022-03-06T07:34:35.834" v="3" actId="47"/>
        <pc:sldMkLst>
          <pc:docMk/>
          <pc:sldMk cId="1584443823" sldId="401"/>
        </pc:sldMkLst>
      </pc:sldChg>
      <pc:sldChg chg="del">
        <pc:chgData name="Anastasios Vamvakis" userId="09b5702e81e645e1" providerId="LiveId" clId="{F8F32A5E-77BD-4936-9161-348C251EB3C8}" dt="2022-03-06T07:34:36.292" v="4" actId="47"/>
        <pc:sldMkLst>
          <pc:docMk/>
          <pc:sldMk cId="3390974053" sldId="406"/>
        </pc:sldMkLst>
      </pc:sldChg>
      <pc:sldChg chg="del">
        <pc:chgData name="Anastasios Vamvakis" userId="09b5702e81e645e1" providerId="LiveId" clId="{F8F32A5E-77BD-4936-9161-348C251EB3C8}" dt="2022-03-06T07:34:36.912" v="5" actId="47"/>
        <pc:sldMkLst>
          <pc:docMk/>
          <pc:sldMk cId="3832990317" sldId="407"/>
        </pc:sldMkLst>
      </pc:sldChg>
      <pc:sldChg chg="del">
        <pc:chgData name="Anastasios Vamvakis" userId="09b5702e81e645e1" providerId="LiveId" clId="{F8F32A5E-77BD-4936-9161-348C251EB3C8}" dt="2022-03-06T07:34:37.362" v="6" actId="47"/>
        <pc:sldMkLst>
          <pc:docMk/>
          <pc:sldMk cId="2700802948" sldId="408"/>
        </pc:sldMkLst>
      </pc:sldChg>
      <pc:sldChg chg="del">
        <pc:chgData name="Anastasios Vamvakis" userId="09b5702e81e645e1" providerId="LiveId" clId="{F8F32A5E-77BD-4936-9161-348C251EB3C8}" dt="2022-03-06T07:34:38.041" v="7" actId="47"/>
        <pc:sldMkLst>
          <pc:docMk/>
          <pc:sldMk cId="1143289099" sldId="409"/>
        </pc:sldMkLst>
      </pc:sldChg>
      <pc:sldChg chg="del">
        <pc:chgData name="Anastasios Vamvakis" userId="09b5702e81e645e1" providerId="LiveId" clId="{F8F32A5E-77BD-4936-9161-348C251EB3C8}" dt="2022-03-06T07:34:40.052" v="9" actId="47"/>
        <pc:sldMkLst>
          <pc:docMk/>
          <pc:sldMk cId="224457111" sldId="410"/>
        </pc:sldMkLst>
      </pc:sldChg>
      <pc:sldChg chg="del">
        <pc:chgData name="Anastasios Vamvakis" userId="09b5702e81e645e1" providerId="LiveId" clId="{F8F32A5E-77BD-4936-9161-348C251EB3C8}" dt="2022-03-06T07:34:39.353" v="8" actId="47"/>
        <pc:sldMkLst>
          <pc:docMk/>
          <pc:sldMk cId="3460067907" sldId="411"/>
        </pc:sldMkLst>
      </pc:sldChg>
      <pc:sldChg chg="del">
        <pc:chgData name="Anastasios Vamvakis" userId="09b5702e81e645e1" providerId="LiveId" clId="{F8F32A5E-77BD-4936-9161-348C251EB3C8}" dt="2022-03-06T07:34:41.657" v="11" actId="47"/>
        <pc:sldMkLst>
          <pc:docMk/>
          <pc:sldMk cId="3505361436" sldId="412"/>
        </pc:sldMkLst>
      </pc:sldChg>
      <pc:sldChg chg="del">
        <pc:chgData name="Anastasios Vamvakis" userId="09b5702e81e645e1" providerId="LiveId" clId="{F8F32A5E-77BD-4936-9161-348C251EB3C8}" dt="2022-03-06T07:34:41.120" v="10" actId="47"/>
        <pc:sldMkLst>
          <pc:docMk/>
          <pc:sldMk cId="1454092681" sldId="413"/>
        </pc:sldMkLst>
      </pc:sldChg>
      <pc:sldChg chg="del">
        <pc:chgData name="Anastasios Vamvakis" userId="09b5702e81e645e1" providerId="LiveId" clId="{F8F32A5E-77BD-4936-9161-348C251EB3C8}" dt="2022-03-06T07:34:42.374" v="12" actId="47"/>
        <pc:sldMkLst>
          <pc:docMk/>
          <pc:sldMk cId="1208178825" sldId="414"/>
        </pc:sldMkLst>
      </pc:sldChg>
      <pc:sldChg chg="del">
        <pc:chgData name="Anastasios Vamvakis" userId="09b5702e81e645e1" providerId="LiveId" clId="{F8F32A5E-77BD-4936-9161-348C251EB3C8}" dt="2022-03-06T07:34:46.012" v="15" actId="47"/>
        <pc:sldMkLst>
          <pc:docMk/>
          <pc:sldMk cId="862162168" sldId="415"/>
        </pc:sldMkLst>
      </pc:sldChg>
      <pc:sldChg chg="del">
        <pc:chgData name="Anastasios Vamvakis" userId="09b5702e81e645e1" providerId="LiveId" clId="{F8F32A5E-77BD-4936-9161-348C251EB3C8}" dt="2022-03-06T07:34:47.733" v="16" actId="47"/>
        <pc:sldMkLst>
          <pc:docMk/>
          <pc:sldMk cId="2974143820" sldId="416"/>
        </pc:sldMkLst>
      </pc:sldChg>
      <pc:sldChg chg="del">
        <pc:chgData name="Anastasios Vamvakis" userId="09b5702e81e645e1" providerId="LiveId" clId="{F8F32A5E-77BD-4936-9161-348C251EB3C8}" dt="2022-03-06T07:34:45.250" v="14" actId="47"/>
        <pc:sldMkLst>
          <pc:docMk/>
          <pc:sldMk cId="1754779254" sldId="418"/>
        </pc:sldMkLst>
      </pc:sldChg>
      <pc:sldChg chg="del">
        <pc:chgData name="Anastasios Vamvakis" userId="09b5702e81e645e1" providerId="LiveId" clId="{F8F32A5E-77BD-4936-9161-348C251EB3C8}" dt="2022-03-06T07:34:49.632" v="17" actId="47"/>
        <pc:sldMkLst>
          <pc:docMk/>
          <pc:sldMk cId="2333103087" sldId="419"/>
        </pc:sldMkLst>
      </pc:sldChg>
      <pc:sldChg chg="del">
        <pc:chgData name="Anastasios Vamvakis" userId="09b5702e81e645e1" providerId="LiveId" clId="{F8F32A5E-77BD-4936-9161-348C251EB3C8}" dt="2022-03-06T07:34:52.596" v="19" actId="47"/>
        <pc:sldMkLst>
          <pc:docMk/>
          <pc:sldMk cId="2382592551" sldId="420"/>
        </pc:sldMkLst>
      </pc:sldChg>
      <pc:sldChg chg="del">
        <pc:chgData name="Anastasios Vamvakis" userId="09b5702e81e645e1" providerId="LiveId" clId="{F8F32A5E-77BD-4936-9161-348C251EB3C8}" dt="2022-03-06T07:34:56.058" v="20" actId="47"/>
        <pc:sldMkLst>
          <pc:docMk/>
          <pc:sldMk cId="1269932137" sldId="421"/>
        </pc:sldMkLst>
      </pc:sldChg>
      <pc:sldChg chg="del">
        <pc:chgData name="Anastasios Vamvakis" userId="09b5702e81e645e1" providerId="LiveId" clId="{F8F32A5E-77BD-4936-9161-348C251EB3C8}" dt="2022-03-06T07:35:00.355" v="21" actId="47"/>
        <pc:sldMkLst>
          <pc:docMk/>
          <pc:sldMk cId="2392586494" sldId="422"/>
        </pc:sldMkLst>
      </pc:sldChg>
      <pc:sldChg chg="del">
        <pc:chgData name="Anastasios Vamvakis" userId="09b5702e81e645e1" providerId="LiveId" clId="{F8F32A5E-77BD-4936-9161-348C251EB3C8}" dt="2022-03-06T07:35:01.205" v="22" actId="47"/>
        <pc:sldMkLst>
          <pc:docMk/>
          <pc:sldMk cId="803458186" sldId="425"/>
        </pc:sldMkLst>
      </pc:sldChg>
      <pc:sldChg chg="del">
        <pc:chgData name="Anastasios Vamvakis" userId="09b5702e81e645e1" providerId="LiveId" clId="{F8F32A5E-77BD-4936-9161-348C251EB3C8}" dt="2022-03-06T07:35:02.051" v="23" actId="47"/>
        <pc:sldMkLst>
          <pc:docMk/>
          <pc:sldMk cId="3032783837" sldId="426"/>
        </pc:sldMkLst>
      </pc:sldChg>
      <pc:sldChg chg="del">
        <pc:chgData name="Anastasios Vamvakis" userId="09b5702e81e645e1" providerId="LiveId" clId="{F8F32A5E-77BD-4936-9161-348C251EB3C8}" dt="2022-03-06T07:34:50.616" v="18" actId="47"/>
        <pc:sldMkLst>
          <pc:docMk/>
          <pc:sldMk cId="941375177" sldId="435"/>
        </pc:sldMkLst>
      </pc:sldChg>
      <pc:sldChg chg="del">
        <pc:chgData name="Anastasios Vamvakis" userId="09b5702e81e645e1" providerId="LiveId" clId="{F8F32A5E-77BD-4936-9161-348C251EB3C8}" dt="2022-03-06T07:34:43.451" v="13" actId="47"/>
        <pc:sldMkLst>
          <pc:docMk/>
          <pc:sldMk cId="3839228481" sldId="437"/>
        </pc:sldMkLst>
      </pc:sldChg>
      <pc:sldChg chg="del">
        <pc:chgData name="Anastasios Vamvakis" userId="09b5702e81e645e1" providerId="LiveId" clId="{F8F32A5E-77BD-4936-9161-348C251EB3C8}" dt="2022-03-06T07:35:14.045" v="25" actId="47"/>
        <pc:sldMkLst>
          <pc:docMk/>
          <pc:sldMk cId="1119807793" sldId="440"/>
        </pc:sldMkLst>
      </pc:sldChg>
      <pc:sldChg chg="del">
        <pc:chgData name="Anastasios Vamvakis" userId="09b5702e81e645e1" providerId="LiveId" clId="{F8F32A5E-77BD-4936-9161-348C251EB3C8}" dt="2022-03-06T07:35:03.004" v="24" actId="47"/>
        <pc:sldMkLst>
          <pc:docMk/>
          <pc:sldMk cId="2877178613" sldId="441"/>
        </pc:sldMkLst>
      </pc:sldChg>
      <pc:sldChg chg="del">
        <pc:chgData name="Anastasios Vamvakis" userId="09b5702e81e645e1" providerId="LiveId" clId="{F8F32A5E-77BD-4936-9161-348C251EB3C8}" dt="2022-03-06T07:35:15.307" v="26" actId="47"/>
        <pc:sldMkLst>
          <pc:docMk/>
          <pc:sldMk cId="4156225678" sldId="442"/>
        </pc:sldMkLst>
      </pc:sldChg>
      <pc:sldChg chg="del">
        <pc:chgData name="Anastasios Vamvakis" userId="09b5702e81e645e1" providerId="LiveId" clId="{F8F32A5E-77BD-4936-9161-348C251EB3C8}" dt="2022-03-06T07:35:17.476" v="27" actId="47"/>
        <pc:sldMkLst>
          <pc:docMk/>
          <pc:sldMk cId="1082506111" sldId="443"/>
        </pc:sldMkLst>
      </pc:sldChg>
      <pc:sldMasterChg chg="delSldLayout">
        <pc:chgData name="Anastasios Vamvakis" userId="09b5702e81e645e1" providerId="LiveId" clId="{F8F32A5E-77BD-4936-9161-348C251EB3C8}" dt="2022-03-06T07:35:17.476" v="27" actId="47"/>
        <pc:sldMasterMkLst>
          <pc:docMk/>
          <pc:sldMasterMk cId="1544615075" sldId="2147483764"/>
        </pc:sldMasterMkLst>
        <pc:sldLayoutChg chg="del">
          <pc:chgData name="Anastasios Vamvakis" userId="09b5702e81e645e1" providerId="LiveId" clId="{F8F32A5E-77BD-4936-9161-348C251EB3C8}" dt="2022-03-06T07:35:17.476" v="27" actId="47"/>
          <pc:sldLayoutMkLst>
            <pc:docMk/>
            <pc:sldMasterMk cId="1544615075" sldId="2147483764"/>
            <pc:sldLayoutMk cId="563403945" sldId="21474837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73087-3902-461B-9C34-CFD6C651DE8F}" type="datetimeFigureOut">
              <a:rPr lang="el-GR"/>
              <a:pPr>
                <a:defRPr/>
              </a:pPr>
              <a:t>19/2/2023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D9772B-0219-4E40-B550-1E2EE32BDC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54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DF64-4F7C-4161-B0BD-B1A6626787C6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51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κάθε περιοχή προβλημάτων υπάρχουν συγκεκριμένες πηγές πληροφοριών, καθώς και εργαλεία </a:t>
            </a:r>
            <a:r>
              <a:rPr lang="el-G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αξιολόγησης και εκτίμησής τους. Επιπλέον, το ιατρικό αρχείο του ασθενούς και τα αποτελέσματα της αξιολόγησής του από το νοσηλευτικό προσωπικό μπορούν να χρησιμοποιηθούν ως πρόσθετες πηγές πληροφοριών. Η σύνδεση των δύο προαναφερθέντων τύπων αξιολόγησης παρουσιάζεται στο Σχήμα 1.1. </a:t>
            </a:r>
            <a:endParaRPr lang="el-GR" dirty="0">
              <a:effectLst/>
            </a:endParaRPr>
          </a:p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9772B-0219-4E40-B550-1E2EE32BDCD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8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556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2361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109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321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0718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837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7" name="26 - Έλλειψη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5145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1558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latin typeface="Georgia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C7DD8B-FA22-4897-BDEB-10CF3FD4341B}" type="slidenum">
              <a:rPr lang="el-GR" smtClean="0">
                <a:latin typeface="Georgia"/>
              </a:rPr>
              <a:pPr/>
              <a:t>‹#›</a:t>
            </a:fld>
            <a:endParaRPr lang="el-GR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8174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l-GR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1817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0D84FCA-0563-419A-94BA-D7AF34D8F088}" type="datetimeFigureOut">
              <a:rPr lang="el-GR" smtClean="0">
                <a:latin typeface="Georgia"/>
              </a:rPr>
              <a:pPr/>
              <a:t>19/2/2023</a:t>
            </a:fld>
            <a:endParaRPr lang="el-GR">
              <a:latin typeface="Georgia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l-GR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1764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0D84FCA-0563-419A-94BA-D7AF34D8F088}" type="datetimeFigureOut">
              <a:rPr lang="el-GR" smtClean="0">
                <a:latin typeface="Georgi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19/2/2023</a:t>
            </a:fld>
            <a:endParaRPr lang="el-GR">
              <a:latin typeface="Georgia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l-GR">
              <a:latin typeface="Georgia"/>
            </a:endParaRP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AC7DD8B-FA22-4897-BDEB-10CF3FD4341B}" type="slidenum">
              <a:rPr lang="el-GR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461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apa-toolkit.mrc.ac.uk/diet/video-resourc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kallipos.gr/bitstream/11419/577/1/00_master_document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2336" y="-27384"/>
            <a:ext cx="11379200" cy="104016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Τμήμ</a:t>
            </a:r>
            <a:r>
              <a:rPr lang="en-US" sz="2800" b="1" dirty="0">
                <a:solidFill>
                  <a:srgbClr val="000000"/>
                </a:solidFill>
              </a:rPr>
              <a:t>α </a:t>
            </a:r>
            <a:r>
              <a:rPr lang="en-US" sz="2800" b="1" dirty="0" err="1">
                <a:solidFill>
                  <a:srgbClr val="000000"/>
                </a:solidFill>
              </a:rPr>
              <a:t>Ε</a:t>
            </a:r>
            <a:r>
              <a:rPr lang="en-US" sz="2800" b="1" dirty="0">
                <a:solidFill>
                  <a:srgbClr val="000000"/>
                </a:solidFill>
              </a:rPr>
              <a:t>π</a:t>
            </a:r>
            <a:r>
              <a:rPr lang="en-US" sz="2800" b="1" dirty="0" err="1">
                <a:solidFill>
                  <a:srgbClr val="000000"/>
                </a:solidFill>
              </a:rPr>
              <a:t>ιστημών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Δι</a:t>
            </a:r>
            <a:r>
              <a:rPr lang="en-US" sz="2800" b="1" dirty="0">
                <a:solidFill>
                  <a:srgbClr val="000000"/>
                </a:solidFill>
              </a:rPr>
              <a:t>α</a:t>
            </a:r>
            <a:r>
              <a:rPr lang="en-US" sz="2800" b="1" dirty="0" err="1">
                <a:solidFill>
                  <a:srgbClr val="000000"/>
                </a:solidFill>
              </a:rPr>
              <a:t>τροφής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κ</a:t>
            </a:r>
            <a:r>
              <a:rPr lang="en-US" sz="2800" b="1" dirty="0">
                <a:solidFill>
                  <a:srgbClr val="000000"/>
                </a:solidFill>
              </a:rPr>
              <a:t>α</a:t>
            </a:r>
            <a:r>
              <a:rPr lang="en-US" sz="2800" b="1" dirty="0" err="1">
                <a:solidFill>
                  <a:srgbClr val="000000"/>
                </a:solidFill>
              </a:rPr>
              <a:t>ι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Δι</a:t>
            </a:r>
            <a:r>
              <a:rPr lang="en-US" sz="2800" b="1" dirty="0">
                <a:solidFill>
                  <a:srgbClr val="000000"/>
                </a:solidFill>
              </a:rPr>
              <a:t>α</a:t>
            </a:r>
            <a:r>
              <a:rPr lang="en-US" sz="2800" b="1" dirty="0" err="1">
                <a:solidFill>
                  <a:srgbClr val="000000"/>
                </a:solidFill>
              </a:rPr>
              <a:t>ιτολογί</a:t>
            </a:r>
            <a:r>
              <a:rPr lang="en-US" sz="2800" b="1" dirty="0">
                <a:solidFill>
                  <a:srgbClr val="000000"/>
                </a:solidFill>
              </a:rPr>
              <a:t>α</a:t>
            </a:r>
            <a:r>
              <a:rPr lang="en-US" sz="2800" b="1" dirty="0" err="1">
                <a:solidFill>
                  <a:srgbClr val="000000"/>
                </a:solidFill>
              </a:rPr>
              <a:t>ς</a:t>
            </a:r>
            <a:br>
              <a:rPr lang="en-GB" sz="2800" b="1" dirty="0">
                <a:solidFill>
                  <a:srgbClr val="000000"/>
                </a:solidFill>
              </a:rPr>
            </a:br>
            <a:r>
              <a:rPr lang="en-US" sz="2800" b="1" dirty="0" err="1">
                <a:solidFill>
                  <a:srgbClr val="000000"/>
                </a:solidFill>
              </a:rPr>
              <a:t>Ελληνικό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Μεσογει</a:t>
            </a:r>
            <a:r>
              <a:rPr lang="en-US" sz="2800" b="1" dirty="0">
                <a:solidFill>
                  <a:srgbClr val="000000"/>
                </a:solidFill>
              </a:rPr>
              <a:t>α</a:t>
            </a:r>
            <a:r>
              <a:rPr lang="en-US" sz="2800" b="1" dirty="0" err="1">
                <a:solidFill>
                  <a:srgbClr val="000000"/>
                </a:solidFill>
              </a:rPr>
              <a:t>κό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Π</a:t>
            </a:r>
            <a:r>
              <a:rPr lang="en-US" sz="2800" b="1" dirty="0">
                <a:solidFill>
                  <a:srgbClr val="000000"/>
                </a:solidFill>
              </a:rPr>
              <a:t>α</a:t>
            </a:r>
            <a:r>
              <a:rPr lang="en-US" sz="2800" b="1" dirty="0" err="1">
                <a:solidFill>
                  <a:srgbClr val="000000"/>
                </a:solidFill>
              </a:rPr>
              <a:t>νε</a:t>
            </a:r>
            <a:r>
              <a:rPr lang="en-US" sz="2800" b="1" dirty="0">
                <a:solidFill>
                  <a:srgbClr val="000000"/>
                </a:solidFill>
              </a:rPr>
              <a:t>π</a:t>
            </a:r>
            <a:r>
              <a:rPr lang="en-US" sz="2800" b="1" dirty="0" err="1">
                <a:solidFill>
                  <a:srgbClr val="000000"/>
                </a:solidFill>
              </a:rPr>
              <a:t>ιστήμιο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sz="quarter" idx="1"/>
          </p:nvPr>
        </p:nvSpPr>
        <p:spPr>
          <a:xfrm>
            <a:off x="402336" y="1628800"/>
            <a:ext cx="11338560" cy="4470248"/>
          </a:xfrm>
        </p:spPr>
        <p:txBody>
          <a:bodyPr>
            <a:normAutofit/>
          </a:bodyPr>
          <a:lstStyle/>
          <a:p>
            <a:pPr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l-GR" sz="2800" b="1" dirty="0">
                <a:cs typeface="Times New Roman" pitchFamily="18" charset="0"/>
              </a:rPr>
              <a:t>«ΔΙΑΤΡΟΦΙΚΗ ΑΞΙΟΛΟΓΗΣΗ (Θεωρία)»</a:t>
            </a:r>
          </a:p>
          <a:p>
            <a:pPr algn="ctr">
              <a:lnSpc>
                <a:spcPct val="90000"/>
              </a:lnSpc>
              <a:buNone/>
            </a:pPr>
            <a:endParaRPr lang="el-GR" sz="2500" b="1" dirty="0">
              <a:solidFill>
                <a:schemeClr val="tx1"/>
              </a:solidFill>
            </a:endParaRPr>
          </a:p>
          <a:p>
            <a:pPr marL="274320" indent="-274320">
              <a:lnSpc>
                <a:spcPct val="90000"/>
              </a:lnSpc>
              <a:buNone/>
            </a:pPr>
            <a:endParaRPr lang="el-GR" sz="2500" b="1" dirty="0"/>
          </a:p>
          <a:p>
            <a:pPr algn="r">
              <a:lnSpc>
                <a:spcPct val="90000"/>
              </a:lnSpc>
              <a:buNone/>
            </a:pPr>
            <a:r>
              <a:rPr lang="el-GR" sz="2400" dirty="0"/>
              <a:t> </a:t>
            </a:r>
            <a:endParaRPr lang="en-US" sz="2400" dirty="0"/>
          </a:p>
          <a:p>
            <a:pPr algn="ctr"/>
            <a:endParaRPr lang="el-G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(Α) ΙΑΤΡΙΚΟ ΙΣΤΟΡΙΚΟ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52180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ύπαρξη ασθένειας επηρεάζει σημαντικά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: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6. Συναισθηματική/ψυχική υγεία και διατροφική υγεία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Αλληλοεξαρτώμενες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Επιρροή στις διατροφικές επιλογές και πρόσληψη τροφής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Ένα φαινόμενο που συναντάται συχνά στους ηλικιωμένους (απομόνωση, κατάθλιψη και μειωμένη επιθυμία πρόσληψης τροφης)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1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228600"/>
            <a:ext cx="11526893" cy="758952"/>
          </a:xfrm>
        </p:spPr>
        <p:txBody>
          <a:bodyPr/>
          <a:lstStyle/>
          <a:p>
            <a:r>
              <a:rPr lang="el-GR" b="1" dirty="0"/>
              <a:t>(Α) ΙΑΤΡΙΚΟ ΙΣΤΟΡΙΚΟ </a:t>
            </a:r>
            <a:r>
              <a:rPr lang="mr-IN" b="1" dirty="0"/>
              <a:t>–</a:t>
            </a:r>
            <a:r>
              <a:rPr lang="el-GR" b="1" dirty="0"/>
              <a:t> ΕΡΩΤΗΣΕΙΣ/ΜΕΤΡΗΣΕΙΣ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5218063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hlinkClick r:id="rId2"/>
              </a:rPr>
              <a:t>Μέτρηση αρτηριακής πίεσης</a:t>
            </a: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Μετά από τουλάχιστον 5 λεπτά ξεκούρασης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Ύπτια θέση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2-3 μετρήσεις (σε διάστημα 5 λεπτών)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Παρούσες (οξείες) ασθένειες ή ασθένειες στο παρελθόν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Νοσοκομειακή περίθαλψη στο πρόσφατο παρελθόν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Αίτια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Επίσκεψη στον γιατρό στο πρόσφατο παρελθόν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Αίτια/ συμπτώματα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Ενοχλήσεις π.χ. διάρροια, δυσκοιλιότητα, δυσκολία κατάποσης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43558" y="6407503"/>
            <a:ext cx="1457325" cy="319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2288"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tabLst>
                <a:tab pos="0" algn="l"/>
              </a:tabLst>
              <a:defRPr/>
            </a:pPr>
            <a:r>
              <a:rPr lang="de-DE" sz="16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Charne</a:t>
            </a:r>
            <a:r>
              <a:rPr lang="en-US" sz="1600" dirty="0">
                <a:solidFill>
                  <a:srgbClr val="000000"/>
                </a:solidFill>
                <a:latin typeface="Cambria" charset="0"/>
                <a:cs typeface="Cambria" charset="0"/>
              </a:rPr>
              <a:t>y, 2010</a:t>
            </a:r>
            <a:endParaRPr lang="el-GR" sz="1900" dirty="0">
              <a:solidFill>
                <a:srgbClr val="000000"/>
              </a:solidFill>
              <a:latin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217025"/>
            <a:ext cx="11526893" cy="758952"/>
          </a:xfrm>
        </p:spPr>
        <p:txBody>
          <a:bodyPr/>
          <a:lstStyle/>
          <a:p>
            <a:r>
              <a:rPr lang="el-GR" b="1" dirty="0"/>
              <a:t>(Α) ΙΑΤΡΙΚΟ ΙΣΤΟΡΙΚΟ </a:t>
            </a:r>
            <a:r>
              <a:rPr lang="mr-IN" b="1" dirty="0"/>
              <a:t>–</a:t>
            </a:r>
            <a:r>
              <a:rPr lang="el-GR" b="1" dirty="0"/>
              <a:t> ΕΡΩΤΗΣΕΙΣ/ΜΕΤΡΗΣΕΙΣ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5218063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Χειρουργείο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Πότε, είδος, πιθανές επιπλοκές, σχέση με διατροφή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Χειρουργείο γαστρεντερικού – περαιτέρω διερεύνηση</a:t>
            </a:r>
          </a:p>
          <a:p>
            <a:pPr lvl="2" algn="just">
              <a:spcAft>
                <a:spcPts val="600"/>
              </a:spcAft>
              <a:defRPr/>
            </a:pPr>
            <a:r>
              <a:rPr lang="el-GR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Σύνδρομο Dumping (σύνδρομο ραγδαίας κενώσεως), εύκολος κορεμός, απώλεια όρεξης, βάρους 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Χημειοθεραπείες – Ακτινοβολίες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Αλλαγές στην όρεξη ή την πρόσληψη τροφής, στην ικανότητα μάσησης, στη λειτουργική ικανότητα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Αίτια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Αλλαγές σωματικού βάρους, σύνηθες βάρος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Αίτια, ακούσια ή εκούσια απώλεια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Πρόσφατο ψυχοκοινωνικό στρες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Αίτια/ συμπτώματα                                            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98781" y="6365170"/>
            <a:ext cx="1457325" cy="319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2288"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tabLst>
                <a:tab pos="0" algn="l"/>
              </a:tabLst>
              <a:defRPr/>
            </a:pPr>
            <a:r>
              <a:rPr lang="de-DE" sz="16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Charne</a:t>
            </a:r>
            <a:r>
              <a:rPr lang="en-US" sz="1600" dirty="0">
                <a:solidFill>
                  <a:srgbClr val="000000"/>
                </a:solidFill>
                <a:latin typeface="Cambria" charset="0"/>
                <a:cs typeface="Cambria" charset="0"/>
              </a:rPr>
              <a:t>y, 2010</a:t>
            </a:r>
            <a:endParaRPr lang="el-GR" sz="1900" dirty="0">
              <a:solidFill>
                <a:srgbClr val="000000"/>
              </a:solidFill>
              <a:latin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5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27377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(Α) ΙΑΤΡΙΚΟ ΙΣΤΟΡΙΚΟ </a:t>
            </a:r>
            <a:r>
              <a:rPr lang="mr-IN" b="1" dirty="0"/>
              <a:t>–</a:t>
            </a:r>
            <a:r>
              <a:rPr lang="el-GR" b="1" dirty="0"/>
              <a:t> ΟΙΚΟΓΕΝΕΙΑΚΟ ΙΑΤΡΙΚΟ ΙΣΤΟΡΙΚΟ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521806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ύπαρξη ασθενειών στην οικογένεια μπορεί να επηρεάσουν την προδιάθεση του ασθενούς σε χρόνια νοσήματα π.χ. οικογενειακό ιστορικό στεφανιαίας νόσου.</a:t>
            </a:r>
          </a:p>
          <a:p>
            <a:pPr algn="just">
              <a:spcAft>
                <a:spcPts val="600"/>
              </a:spcAft>
              <a:defRPr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Ύπαρξη ασθενειών στην οικογένεια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Γονείς, αδέρφια, πρώτοι συγγενείς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Ηλικία στην οποία εκδηλώθηκε η ασθένεια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Ηλικία στην οποία τυχόν επήλθε θάνατος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Ακριβής συγγένεια του εξεταζόμενου με τον ασθενή</a:t>
            </a:r>
          </a:p>
          <a:p>
            <a:pPr algn="just">
              <a:spcAft>
                <a:spcPts val="600"/>
              </a:spcAft>
              <a:defRPr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8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(Α) ΙΣΤΟΡΙΚΟ ΛΗΨΗΣ ΦΑΡΜΑΚΩΝ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Επίδραση της λήψης φαρμάκων σε κάποιο βαθμό στη διατροφική κατάσταση του ασθενούς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Φάρμακα που λαμβάνονται σήμερα/που ελήφθησαν το περασμένο έτος/ χρονικό διάστημα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Καταγραφή όλων των φαρμάκων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Συνταγογραφούμενα και μη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Παράνομα, νόμιμα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Συμπληρώματα διατροφής</a:t>
            </a:r>
          </a:p>
          <a:p>
            <a:pPr lvl="1" algn="just">
              <a:spcAft>
                <a:spcPts val="600"/>
              </a:spcAft>
              <a:defRPr/>
            </a:pPr>
            <a:endParaRPr lang="el-GR" sz="2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4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(Α) ΙΣΤΟΡΙΚΟ ΛΗΨΗΣ ΦΑΡΜΑΚΩΝ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Πληροφορίες σχετικά με την συστηματική λήψη κάποιου φαρμάκου: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Όνομα του σκευάσματος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Δόση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Συχνότητα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Χρονικό διάστημα λήψης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Λόγος λήψης του φαρμάκου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Ποιος το πρότεινε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Παρατηρήσεις του ασθενή σχετικά με πιθανές παρενέργειες ή αλληλεπιδράσεις του φαρμάκου με θρεπτικές ουσίες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1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(Α) ΙΣΤΟΡΙΚΟ ΛΗΨΗΣ ΦΑΡΜΑΚΩΝ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φαρμακευτική αγωγή μπορεί να επηρεάσει: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Την πρόσληψη τροφής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π.χ. τα στεροειδή, αντιϊσταμινικά, υπογλυκαιμικοί παράγοντες: αυξάνουν την όρεξη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π.χ. τα ψυχοτρόπα, αμφεταμίνες, φάρμακα χημειοθεραπείας: μειώνουν την όρεξη</a:t>
            </a: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Τον μεταβολισμό των θρεπτικών συστατικών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π.χ. τα διουρητικά, καθαρτικά αυξάνουν την αππέκριση θρεπτικών συστατικών, όπως κάλιο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Τρόφιμα και θρεπτικά συστατικά μπορούν να μεταβάλλουν τον μεταβολισμό (απορρόφηση, απέκκριση) φαρμάκων π.χ.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το αλκοόλ επιδεινώνει τις παρενέργειες των φαρμάκων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5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13266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(Α) ΙΣΤΟΡΙΚΟ ΛΗΨΗΣ ΦΑΡΜΑΚΩΝ </a:t>
            </a:r>
            <a:r>
              <a:rPr lang="mr-IN" b="1" dirty="0"/>
              <a:t>–</a:t>
            </a:r>
            <a:r>
              <a:rPr lang="el-GR" b="1" dirty="0"/>
              <a:t>ΔΙΑΙΤΟΛΟΓΟΣ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Υπάρχουν εκατοντάδες αλληλεπιδράσεις μεταξύ φαρμάκων και θρεπτικών συστατικών. Ο διαιτολόγος πρέπει να λαμβάνει υπόψη ότι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Οι αλληλοεπιδράσεις φαρμάκων και θρεπτικών συστατικών έχουν πολύ ισχυρή πιθανότητα να εμφανιστούν ιδιαίτερα αν η λήψη είναι μακροχρόνια. 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Πρέπει να καταγράφεται το πλήρες διαιτιτικό και ιστορικό λήψης φαρμάκων και να μελετάται έχοντας υπόψη τις πιθανές αλληλεπιδράσεις. 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Ιδιαίτερη προσοχή στα άτομα που είναι πιθανόν να εμφανίσουν σημάδια έλλειψης κάποιου θρεπτικού συστατικού λόγω της πρόσληψης συγκεκριμένων σκευασμάτων.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13266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(Α) ΙΣΤΟΡΙΚΟ ΛΗΨΗΣ ΦΑΡΜΑΚΩΝ </a:t>
            </a:r>
            <a:r>
              <a:rPr lang="mr-IN" b="1" dirty="0"/>
              <a:t>–</a:t>
            </a:r>
            <a:r>
              <a:rPr lang="el-GR" b="1" dirty="0"/>
              <a:t> ΔΙΑΙΤΟΛΟΓΟΣ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Πρέπει να γίνεται τακτική επαναξιολόγηση της διατροφικής κατάστασης των ασθενών που βρίσκονται σε ζώνη υψηλού κινδύνου.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Οφείλει να είναι ενημερωμένος και εξοικειωμένος με τις αλληλεπιδράσεις μεταξύ φαρμάκων και θρεπτικών συστατικών – τουλάχιστον αυτών των σκευασμάτων που χρησιμοποιούνται για την αντιμετώπιση κοινών προβλημάτων υγείας.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4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21-03-06 at 20.3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4" y="0"/>
            <a:ext cx="11188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9349" y="116632"/>
            <a:ext cx="11789664" cy="720080"/>
          </a:xfrm>
        </p:spPr>
        <p:txBody>
          <a:bodyPr>
            <a:normAutofit/>
          </a:bodyPr>
          <a:lstStyle/>
          <a:p>
            <a:r>
              <a:rPr lang="el-GR" sz="3200" b="1" dirty="0">
                <a:cs typeface="Times New Roman" pitchFamily="18" charset="0"/>
              </a:rPr>
              <a:t>Ύλη διάλεξης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142312"/>
          </a:xfrm>
        </p:spPr>
        <p:txBody>
          <a:bodyPr>
            <a:normAutofit/>
          </a:bodyPr>
          <a:lstStyle/>
          <a:p>
            <a:pPr algn="just">
              <a:buClr>
                <a:srgbClr val="D16349"/>
              </a:buClr>
            </a:pPr>
            <a:endParaRPr lang="el-GR" sz="2400" dirty="0"/>
          </a:p>
          <a:p>
            <a:pPr algn="just">
              <a:buClr>
                <a:srgbClr val="D16349"/>
              </a:buClr>
            </a:pPr>
            <a:endParaRPr lang="el-GR" sz="2400" dirty="0"/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  <a:p>
            <a:pPr lvl="1" algn="just"/>
            <a:endParaRPr lang="el-GR" sz="2400" dirty="0"/>
          </a:p>
          <a:p>
            <a:pPr algn="just"/>
            <a:endParaRPr lang="el-GR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2336" y="1527048"/>
            <a:ext cx="11338560" cy="51757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l-GR" sz="2800" dirty="0"/>
              <a:t>Λήψη Ιστορικού </a:t>
            </a:r>
          </a:p>
          <a:p>
            <a:pPr lvl="1" algn="just">
              <a:lnSpc>
                <a:spcPct val="150000"/>
              </a:lnSpc>
            </a:pPr>
            <a:r>
              <a:rPr lang="el-GR" sz="2800" dirty="0"/>
              <a:t>Ιατρικό ιστορικό</a:t>
            </a:r>
          </a:p>
          <a:p>
            <a:pPr lvl="1" algn="just">
              <a:lnSpc>
                <a:spcPct val="150000"/>
              </a:lnSpc>
            </a:pPr>
            <a:r>
              <a:rPr lang="el-GR" sz="2800" dirty="0"/>
              <a:t>Ιστορικό λήψης φαρμάκων</a:t>
            </a:r>
          </a:p>
          <a:p>
            <a:pPr lvl="1" algn="just">
              <a:lnSpc>
                <a:spcPct val="150000"/>
              </a:lnSpc>
            </a:pPr>
            <a:r>
              <a:rPr lang="el-GR" sz="2800" dirty="0" err="1"/>
              <a:t>Κοινωνικο</a:t>
            </a:r>
            <a:r>
              <a:rPr lang="el-GR" sz="2800" dirty="0"/>
              <a:t>-οικονομικό ιστορικό</a:t>
            </a:r>
          </a:p>
        </p:txBody>
      </p:sp>
    </p:spTree>
    <p:extLst>
      <p:ext uri="{BB962C8B-B14F-4D97-AF65-F5344CB8AC3E}">
        <p14:creationId xmlns:p14="http://schemas.microsoft.com/office/powerpoint/2010/main" val="79404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13266"/>
            <a:ext cx="11379200" cy="758952"/>
          </a:xfrm>
        </p:spPr>
        <p:txBody>
          <a:bodyPr>
            <a:normAutofit/>
          </a:bodyPr>
          <a:lstStyle/>
          <a:p>
            <a:r>
              <a:rPr lang="el-GR" b="1" dirty="0"/>
              <a:t>(Γ) ΚΟΙΝΩΝΙΚΟ-ΟΙΚΟΝΟΜΙΚΟ ΙΣΤΟΡΙΚΟ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Οι κοινωνικο-οικονομικοί παράγοντες μπορούν να επιδράσουν στην διατροφική κατάσταση καθώς και στις τροφικές επιλογές. 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λήψη πληροφοριών από τον ασθενή είναι πολύ βασική μεταβλητή κατά την ερμηνέια των σχέσεων διατροφής και ασθενειών. 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 διαιτολόγος θα πρέπει να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έχει γνώση της επίδρασης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σχηματίσει τις κατάλληλες ερωτήσεις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κατανοήσει τις λαμβανόμενες απαντήσεις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διαμορφώσει  το κατάλληλο πλάνο για μια διατροφική παρέμβαση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5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Content Placeholder 3" descr="Screenshot 2019-10-20 at 10.29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3577"/>
          <a:stretch>
            <a:fillRect/>
          </a:stretch>
        </p:blipFill>
        <p:spPr>
          <a:xfrm>
            <a:off x="527051" y="715963"/>
            <a:ext cx="10160000" cy="4800600"/>
          </a:xfrm>
        </p:spPr>
      </p:pic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2351618" y="5516563"/>
            <a:ext cx="76813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1800" b="1" dirty="0">
                <a:latin typeface="Calibri" charset="0"/>
                <a:cs typeface="Calibri" charset="0"/>
              </a:rPr>
              <a:t>Υπόδειγμα προσωπικής επιλογής στην τροφή (</a:t>
            </a:r>
            <a:r>
              <a:rPr lang="el-GR" sz="1800" b="1" dirty="0">
                <a:latin typeface="Calibri" charset="0"/>
                <a:cs typeface="Calibri" charset="0"/>
                <a:hlinkClick r:id="rId3"/>
              </a:rPr>
              <a:t>Γιαννακούλια, 2015</a:t>
            </a:r>
            <a:r>
              <a:rPr lang="el-GR" sz="1800" b="1" dirty="0">
                <a:latin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592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13266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(Γ) ΚΟΙΝΩΝΙΚΟ-ΟΙΚΟΝΟΜΙΚΟ ΙΣΤΟΡΙΚΟ </a:t>
            </a:r>
            <a:r>
              <a:rPr lang="mr-IN" b="1" dirty="0"/>
              <a:t>–</a:t>
            </a:r>
            <a:r>
              <a:rPr lang="el-GR" b="1" dirty="0"/>
              <a:t> ΕΡΩΤΗΣΕΙΣ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Παράγοντες που σχετίζονται με τις επιλογές τροφίμων  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Πρόσβαση στην αγορά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Ηλικία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Οικονομικό επίπεδο 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χρήματα που ξοδεύονται στο φαγητό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εξοπλισμός σπιτιού, δυνατότητα μετακινήσεων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Εκπαίδευση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Ρόλο στην οικογένεια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αρθιμός μελών οικογένειας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Επάγγελμα εξεταζόμενου/ φροντιστή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οικονομικό και μορφωτικό επίπεδο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σωματική άσκηση και επιλογές τροφίμων</a:t>
            </a: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Εθνικότητα και θρήσκευμα =&gt; </a:t>
            </a:r>
            <a:r>
              <a:rPr lang="el-GR" dirty="0"/>
              <a:t>θρησκεία /διατροφικές ιδιαιτερότητες</a:t>
            </a:r>
            <a:endParaRPr lang="el-G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Κοινωνικές δομές στήριξης                          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7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21-03-06 at 20.4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8" y="0"/>
            <a:ext cx="11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2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13266"/>
            <a:ext cx="11379200" cy="758952"/>
          </a:xfrm>
        </p:spPr>
        <p:txBody>
          <a:bodyPr>
            <a:normAutofit/>
          </a:bodyPr>
          <a:lstStyle/>
          <a:p>
            <a:r>
              <a:rPr lang="el-GR" b="1" dirty="0"/>
              <a:t>ΜΑΙΕΥΤΙΚΟ ΙΣΤΟΡΙΚΟ </a:t>
            </a:r>
            <a:r>
              <a:rPr lang="mr-IN" b="1" dirty="0"/>
              <a:t>–</a:t>
            </a:r>
            <a:r>
              <a:rPr lang="el-GR" b="1" dirty="0"/>
              <a:t> ΕΡΩΤΗΣΕΙΣ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περίοδος ηλικίας μια γυναίκας μπορεί να επηρεάσει τις διατροφικές της ανάγκες και την προδιάθεσή της σε χρόνια νοσήματα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Ιστορικό κυήσεων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Ιστορικό θηλασμού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Εμμηνόπαυση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Λήψη ορμονών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46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l-GR" altLang="en-US" sz="2600" dirty="0">
                <a:solidFill>
                  <a:srgbClr val="000000"/>
                </a:solidFill>
                <a:cs typeface="Calibri"/>
              </a:rPr>
              <a:t>1.</a:t>
            </a:r>
            <a:r>
              <a:rPr lang="en-US" altLang="en-US" sz="2600" dirty="0">
                <a:solidFill>
                  <a:srgbClr val="000000"/>
                </a:solidFill>
                <a:cs typeface="Calibri"/>
              </a:rPr>
              <a:t>Charney</a:t>
            </a:r>
            <a:r>
              <a:rPr lang="el-GR" altLang="en-US" sz="2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altLang="en-US" sz="2600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altLang="en-US" sz="2600" dirty="0">
                <a:solidFill>
                  <a:srgbClr val="000000"/>
                </a:solidFill>
                <a:cs typeface="Calibri"/>
              </a:rPr>
              <a:t> (2010) Nutrition Care Process. Accredited Continuing Professional Education Course</a:t>
            </a:r>
            <a:r>
              <a:rPr lang="el-GR" altLang="en-US" sz="26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l-GR" altLang="en-US" sz="2600" dirty="0">
                <a:solidFill>
                  <a:srgbClr val="000000"/>
                </a:solidFill>
                <a:cs typeface="Calibri"/>
              </a:rPr>
              <a:t>2. </a:t>
            </a:r>
            <a:r>
              <a:rPr lang="en-US" altLang="en-US" sz="2600" dirty="0">
                <a:solidFill>
                  <a:srgbClr val="000000"/>
                </a:solidFill>
                <a:cs typeface="Calibri"/>
              </a:rPr>
              <a:t>FAO. 2018. Dietary Assessment: A resource guide to method selection and application in low resource settings. Food and Agriculture Organization of the United Nations Rome, 2018.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l-GR" altLang="en-US" sz="2600" dirty="0">
                <a:solidFill>
                  <a:srgbClr val="000000"/>
                </a:solidFill>
                <a:cs typeface="Calibri"/>
              </a:rPr>
              <a:t>3. Μανιός Γ. Διατροφική Αξιολόγηση. 2006. Εκδόσεις Π.Χ. Πασχαλίδης και </a:t>
            </a:r>
            <a:r>
              <a:rPr lang="en-GB" altLang="en-US" sz="2600" dirty="0">
                <a:solidFill>
                  <a:srgbClr val="000000"/>
                </a:solidFill>
                <a:cs typeface="Calibri"/>
              </a:rPr>
              <a:t>Broken Hills Publishers Ltd</a:t>
            </a:r>
            <a:r>
              <a:rPr lang="el-GR" altLang="en-US" sz="26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GB" altLang="en-US" sz="2600" dirty="0">
                <a:solidFill>
                  <a:srgbClr val="000000"/>
                </a:solidFill>
                <a:cs typeface="Calibri"/>
              </a:rPr>
              <a:t>K</a:t>
            </a:r>
            <a:r>
              <a:rPr lang="el-GR" altLang="en-US" sz="2600" dirty="0">
                <a:solidFill>
                  <a:srgbClr val="000000"/>
                </a:solidFill>
                <a:cs typeface="Calibri"/>
              </a:rPr>
              <a:t>ύπρος.</a:t>
            </a:r>
            <a:r>
              <a:rPr lang="el-GR" altLang="en-US" sz="2600" dirty="0">
                <a:solidFill>
                  <a:srgbClr val="FF0000"/>
                </a:solidFill>
                <a:cs typeface="Calibri"/>
              </a:rPr>
              <a:t> (κεφάλαια 1 και 2)</a:t>
            </a:r>
          </a:p>
          <a:p>
            <a:pPr marL="514350" indent="-514350" algn="just">
              <a:lnSpc>
                <a:spcPct val="120000"/>
              </a:lnSpc>
              <a:spcBef>
                <a:spcPct val="0"/>
              </a:spcBef>
              <a:buAutoNum type="arabicPeriod"/>
            </a:pPr>
            <a:endParaRPr lang="en-US" altLang="en-US" sz="26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19306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1</a:t>
            </a:r>
            <a:r>
              <a:rPr lang="el-GR" b="1" baseline="30000" dirty="0"/>
              <a:t>ο</a:t>
            </a:r>
            <a:r>
              <a:rPr lang="en-GB" b="1" dirty="0"/>
              <a:t>: </a:t>
            </a:r>
            <a:r>
              <a:rPr lang="el-GR" b="1" dirty="0"/>
              <a:t>Διατροφική αξιολόγηση και συλλογή πληροφοριών  </a:t>
            </a:r>
          </a:p>
        </p:txBody>
      </p:sp>
      <p:pic>
        <p:nvPicPr>
          <p:cNvPr id="6" name="Picture 5" descr="Screenshot 2020-02-26 at 12.24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11" y="1072963"/>
            <a:ext cx="9748763" cy="5725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54972" y="6456107"/>
            <a:ext cx="1359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alibri"/>
                <a:cs typeface="Calibri"/>
              </a:rPr>
              <a:t>Κοντογιάννη, 2015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345" y="2049999"/>
            <a:ext cx="22464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+mn-lt"/>
              </a:rPr>
              <a:t>Για κάθε περιοχή προβλημάτων </a:t>
            </a:r>
            <a:r>
              <a:rPr lang="el-GR" sz="1600" dirty="0" err="1">
                <a:latin typeface="+mn-lt"/>
              </a:rPr>
              <a:t>υπάρχουν</a:t>
            </a:r>
            <a:r>
              <a:rPr lang="el-GR" sz="1600" dirty="0">
                <a:latin typeface="+mn-lt"/>
              </a:rPr>
              <a:t> </a:t>
            </a:r>
            <a:r>
              <a:rPr lang="el-GR" sz="1600" dirty="0" err="1">
                <a:latin typeface="+mn-lt"/>
              </a:rPr>
              <a:t>συγκεκριμένες</a:t>
            </a:r>
            <a:endParaRPr lang="en-US" sz="1600" dirty="0">
              <a:latin typeface="+mn-lt"/>
            </a:endParaRPr>
          </a:p>
          <a:p>
            <a:r>
              <a:rPr lang="el-GR" sz="1600" dirty="0">
                <a:latin typeface="+mn-lt"/>
              </a:rPr>
              <a:t>α)</a:t>
            </a:r>
            <a:r>
              <a:rPr lang="el-GR" sz="1600" dirty="0" err="1">
                <a:latin typeface="+mn-lt"/>
              </a:rPr>
              <a:t>πηγές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 err="1">
                <a:latin typeface="+mn-lt"/>
              </a:rPr>
              <a:t>πληροφοριών</a:t>
            </a:r>
            <a:r>
              <a:rPr lang="el-GR" sz="1600" dirty="0">
                <a:latin typeface="+mn-lt"/>
              </a:rPr>
              <a:t>, καθώς και β)εργαλεία  αξιολόγησης και εκτίμησής τους. </a:t>
            </a:r>
            <a:endParaRPr lang="en-GB" sz="1600" dirty="0">
              <a:latin typeface="+mn-lt"/>
            </a:endParaRPr>
          </a:p>
          <a:p>
            <a:endParaRPr lang="el-GR" sz="1600" dirty="0"/>
          </a:p>
          <a:p>
            <a:r>
              <a:rPr lang="el-GR" sz="1600" dirty="0"/>
              <a:t>Η σύνδεση των δύο τύπων αξιολόγησης παρουσιάζεται στο</a:t>
            </a:r>
            <a:r>
              <a:rPr lang="en-GB" sz="1600" dirty="0"/>
              <a:t> </a:t>
            </a:r>
            <a:r>
              <a:rPr lang="el-GR" sz="1600" dirty="0"/>
              <a:t>σχήμα 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555" y="1651000"/>
            <a:ext cx="2723444" cy="230832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1289" y="1111956"/>
            <a:ext cx="2246489" cy="424731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2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Ιστορικό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συνεκτίμηση του ιστορικού είναι  απαραίτητη στη διαδικασία διατροφικής αξιολόγησης</a:t>
            </a:r>
          </a:p>
          <a:p>
            <a:pPr algn="just">
              <a:spcAft>
                <a:spcPts val="600"/>
              </a:spcAft>
              <a:defRPr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λήψη του ιστορικού ξεκινάει με τον λόγο που ο ασθενής/πελάτης παραπέμφθηκε για διατροφική αξιολόγηση. </a:t>
            </a:r>
          </a:p>
          <a:p>
            <a:pPr algn="just">
              <a:spcAft>
                <a:spcPts val="600"/>
              </a:spcAft>
              <a:defRPr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Ένα πλήρες και ακριβές ιστορικό παρέχει τις πληροφορίες που θα βοηθήσουν στην τελική λήψη απόφασης για την ορθότερη διατροφική διάγνωση και διατροφική παρέμβαση (2</a:t>
            </a:r>
            <a:r>
              <a:rPr lang="el-GR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 και 3</a:t>
            </a:r>
            <a:r>
              <a:rPr lang="el-GR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ο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 βήμα του NCP αντίστοιχα).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8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Είδη ιστορικού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175730"/>
          </a:xfrm>
        </p:spPr>
        <p:txBody>
          <a:bodyPr>
            <a:normAutofit/>
          </a:bodyPr>
          <a:lstStyle/>
          <a:p>
            <a:pPr lvl="1" algn="just"/>
            <a:r>
              <a:rPr lang="el-GR" sz="2500" b="1" dirty="0"/>
              <a:t>(Α) Ιατρικό ιστορικό (ιστορικό υγείας)</a:t>
            </a:r>
          </a:p>
          <a:p>
            <a:pPr lvl="2" algn="just"/>
            <a:r>
              <a:rPr lang="el-GR" sz="2500" dirty="0"/>
              <a:t>παράγοντες που επηρεάζουν τη διατροφική κατάσταση του εξεταζόμενου</a:t>
            </a:r>
          </a:p>
          <a:p>
            <a:pPr lvl="1" algn="just"/>
            <a:r>
              <a:rPr lang="el-GR" sz="2500" b="1" dirty="0"/>
              <a:t>(Β) Ιστορικό λήψης φαρμάκων </a:t>
            </a:r>
          </a:p>
          <a:p>
            <a:pPr lvl="2" algn="just"/>
            <a:r>
              <a:rPr lang="el-GR" sz="2500" dirty="0"/>
              <a:t>φάρμακα ή συμπληρώματα διατροφής που επηρεάζουν τη διατροφική κατάσταση του εξεταζόμενου</a:t>
            </a:r>
          </a:p>
          <a:p>
            <a:pPr lvl="1" algn="just"/>
            <a:r>
              <a:rPr lang="el-GR" sz="2500" b="1" dirty="0"/>
              <a:t>(Γ) Κοινωνικο-οικονομικό ιστορικό</a:t>
            </a:r>
          </a:p>
          <a:p>
            <a:pPr lvl="2" algn="just"/>
            <a:r>
              <a:rPr lang="el-GR" sz="2500" dirty="0"/>
              <a:t>προσωπικοί, οικονομικοί και περιβαλλοντικοί παράγοντες που θα μπορούσαν να επηρεάσουν τη πρόσληψη τροφής, τις διατροφικές ανάγκες του εξεταζόμενου κ.α.</a:t>
            </a:r>
          </a:p>
          <a:p>
            <a:pPr lvl="2" algn="just"/>
            <a:r>
              <a:rPr lang="el-GR" sz="2300" dirty="0"/>
              <a:t>(?) Διαιτολογικές συνήθειες και τρόπος ζώης &amp; πρόσληψη τροφής / θρεπτικών συστατικών (δεν είναι λεπτομερείς διαιτητική αξιολόγηση)*</a:t>
            </a:r>
          </a:p>
          <a:p>
            <a:pPr lvl="1" algn="just"/>
            <a:endParaRPr lang="el-GR" sz="2500" dirty="0"/>
          </a:p>
          <a:p>
            <a:pPr lvl="2" algn="just"/>
            <a:endParaRPr lang="el-GR" sz="2500" dirty="0"/>
          </a:p>
        </p:txBody>
      </p:sp>
    </p:spTree>
    <p:extLst>
      <p:ext uri="{BB962C8B-B14F-4D97-AF65-F5344CB8AC3E}">
        <p14:creationId xmlns:p14="http://schemas.microsoft.com/office/powerpoint/2010/main" val="44367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(Α) ΙΑΤΡΙΚΟ ΙΣΤΟΡΙΚΟ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502387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Παρέχει το 80-90% των πληροφοριών για τον προσδιορισμό των παραγόντων που ευθύνονται για κάποια παθολογική κατάσταση.</a:t>
            </a:r>
          </a:p>
          <a:p>
            <a:pPr algn="just">
              <a:spcAft>
                <a:spcPts val="600"/>
              </a:spcAft>
              <a:defRPr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algn="just">
              <a:spcAft>
                <a:spcPts val="600"/>
              </a:spcAft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Σημαντικό εργαλείο για τον διαιτολόγο δεδομένης της αμφίδρομης σχέσης μεταξύ διατροφής και ασθένειας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ύπαρξη ασθένειας μπορεί να επηρεάσει τη θρεπτική κατάσταση του εξεταζόμενου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διατροφική κατάσταση του εξεταζόμενου μπορεί να επηρεάσει την κατάσταση της υγείας του (επίδραση στο ανοσοποιητικό σύστημα, ελλείψεις θρεπτικών συστατικών κ.α.)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9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3-06 at 20.47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9"/>
          <a:stretch/>
        </p:blipFill>
        <p:spPr>
          <a:xfrm>
            <a:off x="713159" y="568208"/>
            <a:ext cx="10843846" cy="56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(Α) ΙΑΤΡΙΚΟ ΙΣΤΟΡΙΚΟ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52180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ύπαρξη ασθένειας επηρεάζει σημαντικά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: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1. Πρόσληψη τροφής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Μειωμένη λόγω παρουσίας νόσου π.χ. παιδί με πυρετό, ενήλικας με καρκίνο κ.α.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Ναυτία, προβλήματα στην μάσηση και κατάποση και προβλήματα στη γαστρεντερική οδό</a:t>
            </a:r>
          </a:p>
          <a:p>
            <a:pPr algn="just">
              <a:spcAft>
                <a:spcPts val="600"/>
              </a:spcAft>
              <a:defRPr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2. Πέψη και απορρόφηση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Ραγδαία επιδείνωση της διατροφικής κατάστασης π.χ. κυστική ίνωση, παγκρεατίτιδα, σύνδρομο ευερέθιστου εντέρου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3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(Α) ΙΑΤΡΙΚΟ ΙΣΤΟΡΙΚΟ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52180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Η ύπαρξη ασθένειας επηρεάζει σημαντικά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: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3. Μεταβολισμό θρεπτικών συστατικών (διαταραχές)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Νόσοι όπως νεφρική δυσλειτουργία, καρκίνος, ηπατοπάθειες</a:t>
            </a: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</a:rPr>
              <a:t>4. Απέκκριση θρεπτικών συστατικών (αδυναμία αποβολής/υπέρμετρη απώλεια) π.χ. νεφρική ανεπάρκεια, διάρροια, φλεγμονώδεις νόσος του εντέρου κ.α.</a:t>
            </a:r>
            <a:endParaRPr lang="el-GR" sz="2800" dirty="0"/>
          </a:p>
          <a:p>
            <a:pPr marL="0" indent="0" algn="just">
              <a:buNone/>
            </a:pPr>
            <a:r>
              <a:rPr lang="el-GR" sz="2800" dirty="0"/>
              <a:t>5. και μπορεί να μεταβάλει τις διατροφικές απαιτήσεις π.χ. εγκαύματα, τραύμα, χρόνια φλεγμονή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16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8324</TotalTime>
  <Words>1310</Words>
  <Application>Microsoft Office PowerPoint</Application>
  <PresentationFormat>Ευρεία οθόνη</PresentationFormat>
  <Paragraphs>188</Paragraphs>
  <Slides>25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Georgia</vt:lpstr>
      <vt:lpstr>Times New Roman</vt:lpstr>
      <vt:lpstr>Wingdings</vt:lpstr>
      <vt:lpstr>Wingdings 2</vt:lpstr>
      <vt:lpstr>Δημοτικός</vt:lpstr>
      <vt:lpstr>Τμήμα Επιστημών Διατροφής και Διαιτολογίας Ελληνικό Μεσογειακό Πανεπιστήμιο</vt:lpstr>
      <vt:lpstr>Ύλη διάλεξης</vt:lpstr>
      <vt:lpstr>Βήμα 1ο: Διατροφική αξιολόγηση και συλλογή πληροφοριών  </vt:lpstr>
      <vt:lpstr>Ιστορικό</vt:lpstr>
      <vt:lpstr>Είδη ιστορικού</vt:lpstr>
      <vt:lpstr>(Α) ΙΑΤΡΙΚΟ ΙΣΤΟΡΙΚΟ</vt:lpstr>
      <vt:lpstr>Παρουσίαση του PowerPoint</vt:lpstr>
      <vt:lpstr>(Α) ΙΑΤΡΙΚΟ ΙΣΤΟΡΙΚΟ</vt:lpstr>
      <vt:lpstr>(Α) ΙΑΤΡΙΚΟ ΙΣΤΟΡΙΚΟ</vt:lpstr>
      <vt:lpstr>(Α) ΙΑΤΡΙΚΟ ΙΣΤΟΡΙΚΟ</vt:lpstr>
      <vt:lpstr>(Α) ΙΑΤΡΙΚΟ ΙΣΤΟΡΙΚΟ – ΕΡΩΤΗΣΕΙΣ/ΜΕΤΡΗΣΕΙΣ</vt:lpstr>
      <vt:lpstr>(Α) ΙΑΤΡΙΚΟ ΙΣΤΟΡΙΚΟ – ΕΡΩΤΗΣΕΙΣ/ΜΕΤΡΗΣΕΙΣ</vt:lpstr>
      <vt:lpstr>(Α) ΙΑΤΡΙΚΟ ΙΣΤΟΡΙΚΟ – ΟΙΚΟΓΕΝΕΙΑΚΟ ΙΑΤΡΙΚΟ ΙΣΤΟΡΙΚΟ</vt:lpstr>
      <vt:lpstr>(Α) ΙΣΤΟΡΙΚΟ ΛΗΨΗΣ ΦΑΡΜΑΚΩΝ</vt:lpstr>
      <vt:lpstr>(Α) ΙΣΤΟΡΙΚΟ ΛΗΨΗΣ ΦΑΡΜΑΚΩΝ</vt:lpstr>
      <vt:lpstr>(Α) ΙΣΤΟΡΙΚΟ ΛΗΨΗΣ ΦΑΡΜΑΚΩΝ</vt:lpstr>
      <vt:lpstr>(Α) ΙΣΤΟΡΙΚΟ ΛΗΨΗΣ ΦΑΡΜΑΚΩΝ –ΔΙΑΙΤΟΛΟΓΟΣ (1)</vt:lpstr>
      <vt:lpstr>(Α) ΙΣΤΟΡΙΚΟ ΛΗΨΗΣ ΦΑΡΜΑΚΩΝ – ΔΙΑΙΤΟΛΟΓΟΣ (2)</vt:lpstr>
      <vt:lpstr>Παρουσίαση του PowerPoint</vt:lpstr>
      <vt:lpstr>(Γ) ΚΟΙΝΩΝΙΚΟ-ΟΙΚΟΝΟΜΙΚΟ ΙΣΤΟΡΙΚΟ</vt:lpstr>
      <vt:lpstr>Παρουσίαση του PowerPoint</vt:lpstr>
      <vt:lpstr>(Γ) ΚΟΙΝΩΝΙΚΟ-ΟΙΚΟΝΟΜΙΚΟ ΙΣΤΟΡΙΚΟ – ΕΡΩΤΗΣΕΙΣ</vt:lpstr>
      <vt:lpstr>Παρουσίαση του PowerPoint</vt:lpstr>
      <vt:lpstr>ΜΑΙΕΥΤΙΚΟ ΙΣΤΟΡΙΚΟ – ΕΡΩΤΗΣΕΙΣ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Ειδικές δίαιτες</dc:title>
  <dc:creator>iongeoxsks</dc:creator>
  <cp:lastModifiedBy>Anastasios Vamvakis</cp:lastModifiedBy>
  <cp:revision>420</cp:revision>
  <dcterms:created xsi:type="dcterms:W3CDTF">2014-09-08T12:13:55Z</dcterms:created>
  <dcterms:modified xsi:type="dcterms:W3CDTF">2023-02-19T18:04:16Z</dcterms:modified>
</cp:coreProperties>
</file>