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30" r:id="rId2"/>
    <p:sldId id="331" r:id="rId3"/>
    <p:sldId id="332" r:id="rId4"/>
    <p:sldId id="334" r:id="rId5"/>
    <p:sldId id="333" r:id="rId6"/>
    <p:sldId id="336" r:id="rId7"/>
    <p:sldId id="335" r:id="rId8"/>
    <p:sldId id="337" r:id="rId9"/>
    <p:sldId id="338" r:id="rId10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4"/>
    <p:restoredTop sz="94643"/>
  </p:normalViewPr>
  <p:slideViewPr>
    <p:cSldViewPr snapToGrid="0">
      <p:cViewPr varScale="1">
        <p:scale>
          <a:sx n="88" d="100"/>
          <a:sy n="88" d="100"/>
        </p:scale>
        <p:origin x="176" y="5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86C094-263D-43F6-93ED-FAE26B0DE461}" type="datetimeFigureOut">
              <a:rPr lang="el-GR" smtClean="0"/>
              <a:t>30/4/25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44F8E2-BA5B-4B24-90D6-655E040B4DC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50358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358BC0-1DD2-4D57-BC8A-EFE4BE992ED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358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F6F92-3627-2BF5-558A-A0B2D2B4B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2FAA57-CA4C-F245-D848-AC8F11E8E5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B03FF2-5F24-4DA5-F71D-9140C4B2F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7428F-CC6C-48B5-84D7-F3423CCAA9BA}" type="datetimeFigureOut">
              <a:rPr lang="el-GR" smtClean="0"/>
              <a:t>30/4/25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98CA95-B015-6DED-0C2B-ACFF415A7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6765A9-DB97-E081-3473-D87C9A2EB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EA2BD-DAAB-4CEC-9958-5FF0C8F14C0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89014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CB10C-4454-FF1E-3BE2-23C4DF3A4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91E121-3ABB-9AB4-C3E7-11AFE58748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D122DD-E476-8396-E515-EB8EE6DD1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7428F-CC6C-48B5-84D7-F3423CCAA9BA}" type="datetimeFigureOut">
              <a:rPr lang="el-GR" smtClean="0"/>
              <a:t>30/4/25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AFD824-188A-878D-4732-FFFF5FF40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C6D652-AA98-FDC7-9D7A-337CD758E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EA2BD-DAAB-4CEC-9958-5FF0C8F14C0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1356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8C3795-D974-252C-4D26-C4E7904228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CA02ED-4065-C584-4A7F-E8F3EE9223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07BA28-38C6-7864-281B-A2D8D44B1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7428F-CC6C-48B5-84D7-F3423CCAA9BA}" type="datetimeFigureOut">
              <a:rPr lang="el-GR" smtClean="0"/>
              <a:t>30/4/25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ED432B-38BF-35D0-7B8E-570CB781E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73000C-2D0E-0FFF-873F-C3AFCF588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EA2BD-DAAB-4CEC-9958-5FF0C8F14C0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8549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32E21-791D-3CBD-9191-8C8420FA9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E38931-1764-35C7-287E-ED5D828F3A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FD3ECF-F076-C170-B24F-C21F6ABA2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7428F-CC6C-48B5-84D7-F3423CCAA9BA}" type="datetimeFigureOut">
              <a:rPr lang="el-GR" smtClean="0"/>
              <a:t>30/4/25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B2D27C-AA19-31EC-C852-FE6662FD7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F69BF-E42F-8A92-4119-D6534DAFB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EA2BD-DAAB-4CEC-9958-5FF0C8F14C0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40818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519A4-56E0-7ECA-97E6-39DC54A97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95C556-D1F7-F83E-E68B-E9BA5BDA95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BC3B8E-7C64-EFB5-78BF-0D823422A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7428F-CC6C-48B5-84D7-F3423CCAA9BA}" type="datetimeFigureOut">
              <a:rPr lang="el-GR" smtClean="0"/>
              <a:t>30/4/25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2F7DEF-7358-6F05-F983-8736224D8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5CBE01-2777-393F-51E0-07D81D794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EA2BD-DAAB-4CEC-9958-5FF0C8F14C0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24023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C6DE6-5442-5193-F14E-7F8832B93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B5D619-5D21-0DBC-572F-A0ABB97A78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4B157D-E506-40B2-6A3B-57641FCE20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7EA338-2900-FAE9-9AB7-104352CE9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7428F-CC6C-48B5-84D7-F3423CCAA9BA}" type="datetimeFigureOut">
              <a:rPr lang="el-GR" smtClean="0"/>
              <a:t>30/4/25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911A10-FDFE-E0F6-7D2C-D63538E03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9F5AD7-56D5-2049-441A-B61E86384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EA2BD-DAAB-4CEC-9958-5FF0C8F14C0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41347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D228C-032E-0FBD-D47B-94ABE4245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ABC785-03B0-F0A2-906C-5B4277FB77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257381-F27A-89A5-9114-0A7DC62275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1148B8-49EE-1E56-AFD9-0B60B9C36E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DB7972-DA4F-7161-FBE3-98FB7CFB3E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20DD11-8609-6252-1419-A583B7BA5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7428F-CC6C-48B5-84D7-F3423CCAA9BA}" type="datetimeFigureOut">
              <a:rPr lang="el-GR" smtClean="0"/>
              <a:t>30/4/25</a:t>
            </a:fld>
            <a:endParaRPr lang="el-G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9628FD-7C7A-D499-40F6-1EFA25667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E8B16F-4293-F2ED-1B99-D03C42628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EA2BD-DAAB-4CEC-9958-5FF0C8F14C0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11853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0F4E9-1F88-2F98-B7E1-4221D47D8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E103F5-2504-B1DB-D1B8-6CB1679F3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7428F-CC6C-48B5-84D7-F3423CCAA9BA}" type="datetimeFigureOut">
              <a:rPr lang="el-GR" smtClean="0"/>
              <a:t>30/4/25</a:t>
            </a:fld>
            <a:endParaRPr lang="el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AA7004-645E-9241-C37C-B9B1AB9AA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22DFEA-FF58-74E7-FA70-2BA4D1ED6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EA2BD-DAAB-4CEC-9958-5FF0C8F14C0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35977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64EB5D-8333-6113-2983-A38D29AA4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7428F-CC6C-48B5-84D7-F3423CCAA9BA}" type="datetimeFigureOut">
              <a:rPr lang="el-GR" smtClean="0"/>
              <a:t>30/4/25</a:t>
            </a:fld>
            <a:endParaRPr lang="el-G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B25C50-CAEE-1155-A3DC-18AB2E8C1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5296F2-E6AF-5832-667C-8E14B9B64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EA2BD-DAAB-4CEC-9958-5FF0C8F14C0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2703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AE929-1727-4F50-BDDD-E9ED74FCE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9979B6-2702-8D4F-3919-76B92A7B40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CD91D0-B517-ED1F-3C75-F705429A0E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99C8B8-684A-0C0C-721A-31E756E96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7428F-CC6C-48B5-84D7-F3423CCAA9BA}" type="datetimeFigureOut">
              <a:rPr lang="el-GR" smtClean="0"/>
              <a:t>30/4/25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384B96-7B4F-3AF2-2549-DC6F791C2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D8FAED-233A-D603-7039-CD343FC19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EA2BD-DAAB-4CEC-9958-5FF0C8F14C0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00140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50BCD-40B9-B415-C45C-5DE7F6EE6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DEC8C9-AEA6-7791-2A6A-1BD38A6F68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1D826B-4BEA-B895-0FBB-10611668D3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7CA5C9-D357-10B7-6FCE-CC3B1FB55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7428F-CC6C-48B5-84D7-F3423CCAA9BA}" type="datetimeFigureOut">
              <a:rPr lang="el-GR" smtClean="0"/>
              <a:t>30/4/25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128330-58C9-AE31-53DE-9E631CB87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ADF0FF-A854-21E6-8C90-1A07D3EAB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EA2BD-DAAB-4CEC-9958-5FF0C8F14C0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8791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CB7972-BCD4-6E26-FD4E-590DC5AA4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38E56D-1001-0EA2-B132-2AED98CA60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A8EE89-6B1A-3158-A4BC-45ADAC5C5A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E7428F-CC6C-48B5-84D7-F3423CCAA9BA}" type="datetimeFigureOut">
              <a:rPr lang="el-GR" smtClean="0"/>
              <a:t>30/4/25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4CBD0A-E4BB-448B-F1C1-30E012FAF8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68F851-7E60-F9CD-C352-158E81EE77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E9EA2BD-DAAB-4CEC-9958-5FF0C8F14C0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47616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, scatter chart&#10;&#10;Description automatically generated">
            <a:extLst>
              <a:ext uri="{FF2B5EF4-FFF2-40B4-BE49-F238E27FC236}">
                <a16:creationId xmlns:a16="http://schemas.microsoft.com/office/drawing/2014/main" id="{4FDA87D7-4190-5656-3B3B-13239351C1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824" r="1476"/>
          <a:stretch/>
        </p:blipFill>
        <p:spPr>
          <a:xfrm>
            <a:off x="20" y="10"/>
            <a:ext cx="4910308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BF0387-0F87-DD36-619D-63F1499522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93080" y="1321134"/>
            <a:ext cx="5916168" cy="15270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3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Δι</a:t>
            </a:r>
            <a:r>
              <a:rPr lang="en-US" sz="33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ατροφή στα Στάδια Ζωής ΙΙ – </a:t>
            </a:r>
            <a:br>
              <a:rPr lang="en-US" sz="33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l-GR" sz="3300" b="1" kern="1200" dirty="0">
                <a:solidFill>
                  <a:schemeClr val="tx1"/>
                </a:solidFill>
                <a:latin typeface="Aptos Display" panose="020B0004020202020204" pitchFamily="34" charset="0"/>
              </a:rPr>
              <a:t>Δυσανεξία στη Λακτόζη</a:t>
            </a:r>
            <a:br>
              <a:rPr lang="en-US" sz="33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33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68C66E-6BE7-868A-AA60-32A48ACE3C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68536" y="4467828"/>
            <a:ext cx="6422835" cy="1841532"/>
          </a:xfrm>
        </p:spPr>
        <p:txBody>
          <a:bodyPr vert="horz" lIns="91440" tIns="45720" rIns="91440" bIns="45720" rtlCol="0">
            <a:normAutofit/>
          </a:bodyPr>
          <a:lstStyle/>
          <a:p>
            <a:pPr algn="r"/>
            <a:r>
              <a:rPr lang="en-US" sz="1200" b="1" cap="none" dirty="0">
                <a:latin typeface="Aptos Display" panose="020B0004020202020204" pitchFamily="34" charset="0"/>
              </a:rPr>
              <a:t>NIKOLAKI MAROULLA </a:t>
            </a:r>
          </a:p>
          <a:p>
            <a:pPr algn="r"/>
            <a:r>
              <a:rPr lang="en-US" sz="1200" b="1" cap="none" dirty="0">
                <a:latin typeface="Aptos Display" panose="020B0004020202020204" pitchFamily="34" charset="0"/>
              </a:rPr>
              <a:t>DIETITIAN – NUTRITIONIST RD, M.SC, PH.D (C)  </a:t>
            </a:r>
          </a:p>
          <a:p>
            <a:pPr algn="r"/>
            <a:r>
              <a:rPr lang="en-US" sz="1200" b="1" cap="none" dirty="0">
                <a:latin typeface="Aptos Display" panose="020B0004020202020204" pitchFamily="34" charset="0"/>
              </a:rPr>
              <a:t>ACADEMIC RESEARCHER </a:t>
            </a:r>
          </a:p>
          <a:p>
            <a:pPr algn="r"/>
            <a:r>
              <a:rPr lang="en-US" sz="1200" b="1" cap="none" dirty="0">
                <a:latin typeface="Aptos Display" panose="020B0004020202020204" pitchFamily="34" charset="0"/>
              </a:rPr>
              <a:t>HELLENIC MEDITERRANEAN UNIVERSITY </a:t>
            </a:r>
          </a:p>
          <a:p>
            <a:pPr algn="r"/>
            <a:r>
              <a:rPr lang="en-US" sz="1200" b="1" cap="none" dirty="0">
                <a:latin typeface="Aptos Display" panose="020B0004020202020204" pitchFamily="34" charset="0"/>
              </a:rPr>
              <a:t>SCHOOL OF HEALTH SCIENCES,DEPARTMENT OF NUTRITION &amp; DIETETICS </a:t>
            </a:r>
          </a:p>
          <a:p>
            <a:pPr indent="-228600" algn="r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863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7C150-71CB-8A4F-B0FC-E44947E4B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Λακτόζη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3FB296-EC22-A402-39B1-CFAD0EAF9F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err="1"/>
              <a:t>Δισακχαρίτης</a:t>
            </a:r>
            <a:r>
              <a:rPr lang="el-GR" dirty="0"/>
              <a:t> &amp; βασικό σάκχαρο σε γάλα και τα γαλακτοκομικά </a:t>
            </a:r>
            <a:r>
              <a:rPr lang="el-GR" dirty="0" err="1"/>
              <a:t>προϊόντα</a:t>
            </a:r>
            <a:r>
              <a:rPr lang="el-GR" dirty="0"/>
              <a:t>.</a:t>
            </a:r>
          </a:p>
          <a:p>
            <a:r>
              <a:rPr lang="el-GR" dirty="0"/>
              <a:t>Η </a:t>
            </a:r>
            <a:r>
              <a:rPr lang="el-GR" dirty="0" err="1"/>
              <a:t>δυσαπορρόφηση</a:t>
            </a:r>
            <a:r>
              <a:rPr lang="el-GR" dirty="0"/>
              <a:t> της εκδηλώνεται κλινικά ως δυσανεξία στη λακτόζη η οποία οφείλεται στη μειωμένη ικανότητα πέψης της λακτόζης λόγω ανεπάρκειας της </a:t>
            </a:r>
            <a:r>
              <a:rPr lang="el-GR" dirty="0" err="1"/>
              <a:t>λακτάση</a:t>
            </a:r>
            <a:r>
              <a:rPr lang="el-GR" dirty="0"/>
              <a:t> που </a:t>
            </a:r>
            <a:r>
              <a:rPr lang="el-GR" dirty="0" err="1"/>
              <a:t>υδρολύει</a:t>
            </a:r>
            <a:r>
              <a:rPr lang="el-GR" dirty="0"/>
              <a:t> τη λακτόζη σε γλυκόζη + γαλακτόζη.</a:t>
            </a:r>
          </a:p>
          <a:p>
            <a:r>
              <a:rPr lang="el-GR" dirty="0"/>
              <a:t>Η άπεπτη λακτόζη περνά στο </a:t>
            </a:r>
            <a:r>
              <a:rPr lang="el-GR" dirty="0" err="1"/>
              <a:t>κόλον</a:t>
            </a:r>
            <a:r>
              <a:rPr lang="el-GR" dirty="0"/>
              <a:t> </a:t>
            </a:r>
            <a:r>
              <a:rPr lang="el-GR" dirty="0">
                <a:sym typeface="Wingdings" panose="05000000000000000000" pitchFamily="2" charset="2"/>
              </a:rPr>
              <a:t> </a:t>
            </a:r>
            <a:r>
              <a:rPr lang="el-GR" dirty="0" err="1"/>
              <a:t>βακτηριακή</a:t>
            </a:r>
            <a:r>
              <a:rPr lang="el-GR" dirty="0"/>
              <a:t> ζύμωση σε λιπαρά οξέα μικρής αλύσου και αέρια, διοξείδιο του άνθρακα και αέριο υδρογόνου </a:t>
            </a:r>
            <a:r>
              <a:rPr lang="el-GR" dirty="0">
                <a:sym typeface="Wingdings" panose="05000000000000000000" pitchFamily="2" charset="2"/>
              </a:rPr>
              <a:t></a:t>
            </a:r>
            <a:r>
              <a:rPr lang="el-GR" dirty="0"/>
              <a:t> πεπτικά συμπτώματα.</a:t>
            </a:r>
          </a:p>
        </p:txBody>
      </p:sp>
    </p:spTree>
    <p:extLst>
      <p:ext uri="{BB962C8B-B14F-4D97-AF65-F5344CB8AC3E}">
        <p14:creationId xmlns:p14="http://schemas.microsoft.com/office/powerpoint/2010/main" val="802329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B3938-7A49-BA6F-C30A-01AB63BD4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553519-4BBE-3D19-C955-F114E873FA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Η λακτόζη δρα ωσμωτικά και αυξάνει την περιεκτικότητα των κοπράνων σε νερό και η ταχεία ζύμωση μπορεί να οδηγήσει σε φούσκωμα, διάταση και κράμπες.</a:t>
            </a:r>
          </a:p>
          <a:p>
            <a:r>
              <a:rPr lang="el-GR" dirty="0"/>
              <a:t>Κατανάλωση μεγάλων ποσοτήτων λακτόζη, ειδικά από άτομα με μικρή δραστηριότητα </a:t>
            </a:r>
            <a:r>
              <a:rPr lang="el-GR" dirty="0" err="1"/>
              <a:t>λακτάσης</a:t>
            </a:r>
            <a:r>
              <a:rPr lang="el-GR" dirty="0"/>
              <a:t> </a:t>
            </a:r>
            <a:r>
              <a:rPr lang="el-GR" dirty="0">
                <a:sym typeface="Wingdings" panose="05000000000000000000" pitchFamily="2" charset="2"/>
              </a:rPr>
              <a:t></a:t>
            </a:r>
            <a:r>
              <a:rPr lang="el-GR" dirty="0"/>
              <a:t> διάρροια &amp; μαλακής υφής κόπρανα.</a:t>
            </a:r>
          </a:p>
          <a:p>
            <a:r>
              <a:rPr lang="el-GR" dirty="0"/>
              <a:t>Η μείωση της </a:t>
            </a:r>
            <a:r>
              <a:rPr lang="el-GR" dirty="0" err="1"/>
              <a:t>λακτάσης</a:t>
            </a:r>
            <a:r>
              <a:rPr lang="el-GR" dirty="0"/>
              <a:t> (</a:t>
            </a:r>
            <a:r>
              <a:rPr lang="el-GR" dirty="0" err="1"/>
              <a:t>υπολακτασία</a:t>
            </a:r>
            <a:r>
              <a:rPr lang="el-GR" dirty="0"/>
              <a:t>) κατά την ενήλικη ζωή, θεωρείται φυσιολογικό στάδιο. Η δραστηριότητα μειώνεται εκθετικά με την πάροδο των χρόνων.</a:t>
            </a:r>
          </a:p>
        </p:txBody>
      </p:sp>
    </p:spTree>
    <p:extLst>
      <p:ext uri="{BB962C8B-B14F-4D97-AF65-F5344CB8AC3E}">
        <p14:creationId xmlns:p14="http://schemas.microsoft.com/office/powerpoint/2010/main" val="623492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comparison of the same diagram&#10;&#10;AI-generated content may be incorrect.">
            <a:extLst>
              <a:ext uri="{FF2B5EF4-FFF2-40B4-BE49-F238E27FC236}">
                <a16:creationId xmlns:a16="http://schemas.microsoft.com/office/drawing/2014/main" id="{16E66B3C-F5A2-D438-FFB6-21063328CB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09" b="91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27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6BA43-C0C6-8FE2-D592-C236E28E7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Τύποι ανεπάρκειας λακτόζης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39B014-6C72-F890-A731-78AC0493B0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lphaUcPeriod"/>
            </a:pPr>
            <a:r>
              <a:rPr lang="el-GR" dirty="0"/>
              <a:t>Πρωτοπαθή ανεπάρκεια (μερική ή ολική) </a:t>
            </a:r>
            <a:r>
              <a:rPr lang="el-GR" dirty="0" err="1"/>
              <a:t>λακτάσης</a:t>
            </a:r>
            <a:r>
              <a:rPr lang="el-GR" dirty="0"/>
              <a:t>.</a:t>
            </a:r>
          </a:p>
          <a:p>
            <a:r>
              <a:rPr lang="el-GR" dirty="0"/>
              <a:t>Ο πιο κοινός τύπος ανεπάρκειας </a:t>
            </a:r>
            <a:r>
              <a:rPr lang="el-GR" dirty="0" err="1"/>
              <a:t>λακτάσης</a:t>
            </a:r>
            <a:r>
              <a:rPr lang="el-GR" dirty="0"/>
              <a:t>.</a:t>
            </a:r>
          </a:p>
          <a:p>
            <a:r>
              <a:rPr lang="el-GR" dirty="0"/>
              <a:t>Διαφέρει η ανεκτή ποσότητα της λακτόζης  </a:t>
            </a:r>
          </a:p>
          <a:p>
            <a:endParaRPr lang="el-GR" dirty="0"/>
          </a:p>
          <a:p>
            <a:pPr marL="0" indent="0">
              <a:buNone/>
            </a:pPr>
            <a:r>
              <a:rPr lang="el-GR" dirty="0"/>
              <a:t>Β.     Δευτεροπαθής ανεπάρκεια </a:t>
            </a:r>
            <a:r>
              <a:rPr lang="el-GR" dirty="0" err="1"/>
              <a:t>λακτάσης</a:t>
            </a:r>
            <a:r>
              <a:rPr lang="el-GR" dirty="0"/>
              <a:t> </a:t>
            </a:r>
          </a:p>
          <a:p>
            <a:r>
              <a:rPr lang="el-GR" dirty="0"/>
              <a:t>Μπορεί να προκληθεί από κάποια βλάβη στο λεπτό έντερο π.χ. οξεία </a:t>
            </a:r>
            <a:r>
              <a:rPr lang="el-GR" dirty="0" err="1"/>
              <a:t>λοίμωξη,υποσιτισμό</a:t>
            </a:r>
            <a:r>
              <a:rPr lang="el-GR" dirty="0"/>
              <a:t>, ΗIV λοίμωξη.</a:t>
            </a:r>
          </a:p>
          <a:p>
            <a:r>
              <a:rPr lang="el-GR" dirty="0"/>
              <a:t>Στα παιδιά συμβαίνει δευτερογενώς με </a:t>
            </a:r>
            <a:r>
              <a:rPr lang="el-GR" dirty="0" err="1"/>
              <a:t>βακτηριακές</a:t>
            </a:r>
            <a:r>
              <a:rPr lang="el-GR" dirty="0"/>
              <a:t> και </a:t>
            </a:r>
            <a:r>
              <a:rPr lang="el-GR" dirty="0" err="1"/>
              <a:t>ιικές</a:t>
            </a:r>
            <a:r>
              <a:rPr lang="el-GR" dirty="0"/>
              <a:t> λοιμώξεις.</a:t>
            </a:r>
          </a:p>
          <a:p>
            <a:r>
              <a:rPr lang="el-GR" dirty="0"/>
              <a:t>Επιλύεται όταν θεραπευτεί ο εντερικός βλεννογόνος</a:t>
            </a:r>
          </a:p>
        </p:txBody>
      </p:sp>
    </p:spTree>
    <p:extLst>
      <p:ext uri="{BB962C8B-B14F-4D97-AF65-F5344CB8AC3E}">
        <p14:creationId xmlns:p14="http://schemas.microsoft.com/office/powerpoint/2010/main" val="2777136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181F2-AB1F-05DC-1F1F-6AD2E4A17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Συμπτώματα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9E5616-FFFF-CA33-C4DE-2E9E7C9133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/>
              <a:t>Η ένταση των συμπτωμάτων (ήπια </a:t>
            </a:r>
            <a:r>
              <a:rPr lang="el-GR" dirty="0" err="1"/>
              <a:t>εώς</a:t>
            </a:r>
            <a:r>
              <a:rPr lang="el-GR" dirty="0"/>
              <a:t> σοβαρά) είναι </a:t>
            </a:r>
            <a:r>
              <a:rPr lang="el-GR" dirty="0" err="1"/>
              <a:t>δοσοεξαρτώμενη</a:t>
            </a:r>
            <a:r>
              <a:rPr lang="el-GR" dirty="0"/>
              <a:t> π.χ. ↑ποσότητα λακτόζης ↑ συμπτώματα</a:t>
            </a:r>
          </a:p>
          <a:p>
            <a:r>
              <a:rPr lang="el-GR" dirty="0"/>
              <a:t>Κατανάλωση μικρών ποσοτήτων &lt;12 </a:t>
            </a:r>
            <a:r>
              <a:rPr lang="el-GR" dirty="0" err="1"/>
              <a:t>γραμ</a:t>
            </a:r>
            <a:r>
              <a:rPr lang="el-GR" dirty="0"/>
              <a:t>. δεν προκαλεί ανησυχία. Κατανάλωση &gt;12 </a:t>
            </a:r>
            <a:r>
              <a:rPr lang="el-GR" dirty="0" err="1"/>
              <a:t>γραμ</a:t>
            </a:r>
            <a:r>
              <a:rPr lang="el-GR" dirty="0"/>
              <a:t>. (250 </a:t>
            </a:r>
            <a:r>
              <a:rPr lang="el-GR" dirty="0" err="1"/>
              <a:t>ml</a:t>
            </a:r>
            <a:r>
              <a:rPr lang="el-GR" dirty="0"/>
              <a:t> γάλα) οδηγεί σε συμπτώματα (σε κάποια &lt; 6 </a:t>
            </a:r>
            <a:r>
              <a:rPr lang="el-GR" dirty="0" err="1"/>
              <a:t>γραμ</a:t>
            </a:r>
            <a:r>
              <a:rPr lang="el-GR" dirty="0"/>
              <a:t>.).</a:t>
            </a:r>
          </a:p>
          <a:p>
            <a:r>
              <a:rPr lang="el-GR" dirty="0"/>
              <a:t>Πεπτικά συμπτώματα: Ξεκινούν από 30 λεπτά έως 2 ώρες μετά την κατανάλωση ή την κατάποση </a:t>
            </a:r>
            <a:r>
              <a:rPr lang="el-GR" dirty="0" err="1"/>
              <a:t>προϊόντων</a:t>
            </a:r>
            <a:r>
              <a:rPr lang="el-GR" dirty="0"/>
              <a:t> που περιέχουν λακτόζη και είναι: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Ναυτία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Κράμπες και κοιλιακό άλγος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Διάρροια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Φούσκωμα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Επώδυνη παραγωγή αερίων</a:t>
            </a:r>
          </a:p>
        </p:txBody>
      </p:sp>
    </p:spTree>
    <p:extLst>
      <p:ext uri="{BB962C8B-B14F-4D97-AF65-F5344CB8AC3E}">
        <p14:creationId xmlns:p14="http://schemas.microsoft.com/office/powerpoint/2010/main" val="4243516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erson drinking milk and some other foods&#10;&#10;AI-generated content may be incorrect.">
            <a:extLst>
              <a:ext uri="{FF2B5EF4-FFF2-40B4-BE49-F238E27FC236}">
                <a16:creationId xmlns:a16="http://schemas.microsoft.com/office/drawing/2014/main" id="{8F7D42DA-42CA-0C9F-DFAD-FF1220AE4F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9" r="3" b="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731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437B1-C357-D66B-F1B2-638337D66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Διάγνωση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B0B4BC-25B8-FFDC-4336-794E6DE63E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/>
              <a:t>Η διάγνωση της δυσανεξίας στη λακτόζη βασίζεται: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dirty="0"/>
              <a:t>Ατομικό ιατρικό και οικογενειακό ιστορικό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dirty="0"/>
              <a:t>Ιατρικές εξετάσεις.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dirty="0"/>
              <a:t>Για να επιβεβαιωθεί η διάγνωση πρέπει να γίνει κάποια από τις ακόλουθες εξετάσεις: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Δοκιμασία ανοχής λακτόζης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Δοκιμασία αναπνοής υδρογόνου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Έλεγχος κοπράνων για υδατάνθρακες (για τα βρέφη και τα παιδιά που δεν μπορούν να υποβληθούν σε άλλες εξετάσεις 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Βιοψία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Μοριακός έλεγχος</a:t>
            </a:r>
          </a:p>
        </p:txBody>
      </p:sp>
    </p:spTree>
    <p:extLst>
      <p:ext uri="{BB962C8B-B14F-4D97-AF65-F5344CB8AC3E}">
        <p14:creationId xmlns:p14="http://schemas.microsoft.com/office/powerpoint/2010/main" val="2712626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AFE60-BA7D-3AB0-759B-5060C890E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9B6943CE-5679-DC84-6644-2B44DE9AA6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42"/>
          <a:stretch/>
        </p:blipFill>
        <p:spPr>
          <a:xfrm>
            <a:off x="0" y="0"/>
            <a:ext cx="6096000" cy="1451429"/>
          </a:xfr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AB16CD21-7C17-35A6-7063-61F4CB7AA2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451429"/>
            <a:ext cx="8526112" cy="540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4158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401</Words>
  <Application>Microsoft Macintosh PowerPoint</Application>
  <PresentationFormat>Ευρεία οθόνη</PresentationFormat>
  <Paragraphs>42</Paragraphs>
  <Slides>9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4" baseType="lpstr">
      <vt:lpstr>Aptos</vt:lpstr>
      <vt:lpstr>Aptos Display</vt:lpstr>
      <vt:lpstr>Arial</vt:lpstr>
      <vt:lpstr>Wingdings</vt:lpstr>
      <vt:lpstr>Office Theme</vt:lpstr>
      <vt:lpstr>Διατροφή στα Στάδια Ζωής ΙΙ –  Δυσανεξία στη Λακτόζη </vt:lpstr>
      <vt:lpstr>Λακτόζη </vt:lpstr>
      <vt:lpstr>Παρουσίαση του PowerPoint</vt:lpstr>
      <vt:lpstr>Παρουσίαση του PowerPoint</vt:lpstr>
      <vt:lpstr>Τύποι ανεπάρκειας λακτόζης</vt:lpstr>
      <vt:lpstr>Συμπτώματα </vt:lpstr>
      <vt:lpstr>Παρουσίαση του PowerPoint</vt:lpstr>
      <vt:lpstr>Διάγνωση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Maroulla Nikolaki</dc:creator>
  <cp:lastModifiedBy>Maroulla Nikolaki</cp:lastModifiedBy>
  <cp:revision>9</cp:revision>
  <dcterms:created xsi:type="dcterms:W3CDTF">2025-04-29T20:46:20Z</dcterms:created>
  <dcterms:modified xsi:type="dcterms:W3CDTF">2025-04-30T13:00:41Z</dcterms:modified>
</cp:coreProperties>
</file>