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sldIdLst>
    <p:sldId id="256" r:id="rId2"/>
    <p:sldId id="257" r:id="rId3"/>
    <p:sldId id="261" r:id="rId4"/>
    <p:sldId id="258" r:id="rId5"/>
    <p:sldId id="259" r:id="rId6"/>
    <p:sldId id="260" r:id="rId7"/>
    <p:sldId id="262" r:id="rId8"/>
    <p:sldId id="263" r:id="rId9"/>
    <p:sldId id="264" r:id="rId10"/>
    <p:sldId id="265" r:id="rId11"/>
  </p:sldIdLst>
  <p:sldSz cx="12192000" cy="6858000"/>
  <p:notesSz cx="6858000" cy="9144000"/>
  <p:defaultTex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1"/>
    <p:restoredTop sz="94651"/>
  </p:normalViewPr>
  <p:slideViewPr>
    <p:cSldViewPr snapToGrid="0">
      <p:cViewPr>
        <p:scale>
          <a:sx n="125" d="100"/>
          <a:sy n="125" d="100"/>
        </p:scale>
        <p:origin x="144" y="-51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presProps" Target="pres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tableStyles" Target="tableStyles.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Διαφάνεια τίτλου">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35785726-80A6-C9B8-7086-0A7B71521A8A}"/>
              </a:ext>
            </a:extLst>
          </p:cNvPr>
          <p:cNvSpPr>
            <a:spLocks noGrp="1"/>
          </p:cNvSpPr>
          <p:nvPr>
            <p:ph type="ctrTitle"/>
          </p:nvPr>
        </p:nvSpPr>
        <p:spPr>
          <a:xfrm>
            <a:off x="1524000" y="1122363"/>
            <a:ext cx="9144000" cy="2387600"/>
          </a:xfrm>
        </p:spPr>
        <p:txBody>
          <a:bodyPr anchor="b"/>
          <a:lstStyle>
            <a:lvl1pPr algn="ctr">
              <a:defRPr sz="6000"/>
            </a:lvl1pPr>
          </a:lstStyle>
          <a:p>
            <a:r>
              <a:rPr lang="el-GR"/>
              <a:t>Κάντε κλικ για να επεξεργαστείτε τον τίτλο υποδείγματος</a:t>
            </a:r>
          </a:p>
        </p:txBody>
      </p:sp>
      <p:sp>
        <p:nvSpPr>
          <p:cNvPr id="3" name="Υπότιτλος 2">
            <a:extLst>
              <a:ext uri="{FF2B5EF4-FFF2-40B4-BE49-F238E27FC236}">
                <a16:creationId xmlns:a16="http://schemas.microsoft.com/office/drawing/2014/main" id="{2191D00E-36D6-1455-9354-180D8801858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l-GR"/>
              <a:t>Κάντε κλικ για να επεξεργαστείτε τον υπότιτλο του υποδείγματος</a:t>
            </a:r>
          </a:p>
        </p:txBody>
      </p:sp>
      <p:sp>
        <p:nvSpPr>
          <p:cNvPr id="4" name="Θέση ημερομηνίας 3">
            <a:extLst>
              <a:ext uri="{FF2B5EF4-FFF2-40B4-BE49-F238E27FC236}">
                <a16:creationId xmlns:a16="http://schemas.microsoft.com/office/drawing/2014/main" id="{03A4C122-1511-2C90-AB10-6C6097884BDE}"/>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5" name="Θέση υποσέλιδου 4">
            <a:extLst>
              <a:ext uri="{FF2B5EF4-FFF2-40B4-BE49-F238E27FC236}">
                <a16:creationId xmlns:a16="http://schemas.microsoft.com/office/drawing/2014/main" id="{E1E02593-0D84-FC72-4989-DE48A9B4411C}"/>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CFE58164-FA56-DAB0-5B80-508FC3075C30}"/>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4054547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D9BF99CE-F0AB-B07A-BFA8-D5E278F81E97}"/>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a16="http://schemas.microsoft.com/office/drawing/2014/main" id="{4974DC52-B769-8569-F259-BA99FC67878B}"/>
              </a:ext>
            </a:extLst>
          </p:cNvPr>
          <p:cNvSpPr>
            <a:spLocks noGrp="1"/>
          </p:cNvSpPr>
          <p:nvPr>
            <p:ph type="body" orient="vert" idx="1"/>
          </p:nvPr>
        </p:nvSpPr>
        <p:spPr/>
        <p:txBody>
          <a:bodyPr vert="eaVert"/>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ημερομηνίας 3">
            <a:extLst>
              <a:ext uri="{FF2B5EF4-FFF2-40B4-BE49-F238E27FC236}">
                <a16:creationId xmlns:a16="http://schemas.microsoft.com/office/drawing/2014/main" id="{9F56BF23-2A99-04C1-BDF7-A3A2F6B7095F}"/>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5" name="Θέση υποσέλιδου 4">
            <a:extLst>
              <a:ext uri="{FF2B5EF4-FFF2-40B4-BE49-F238E27FC236}">
                <a16:creationId xmlns:a16="http://schemas.microsoft.com/office/drawing/2014/main" id="{0E868C1E-730D-1415-7C46-D51307578AF9}"/>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1A6FA1D6-BA15-CB63-FF99-3D54E41976A2}"/>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30742908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2" name="Κατακόρυφος τίτλος 1">
            <a:extLst>
              <a:ext uri="{FF2B5EF4-FFF2-40B4-BE49-F238E27FC236}">
                <a16:creationId xmlns:a16="http://schemas.microsoft.com/office/drawing/2014/main" id="{5BBEE08D-6959-5D20-B4F8-887294AB0455}"/>
              </a:ext>
            </a:extLst>
          </p:cNvPr>
          <p:cNvSpPr>
            <a:spLocks noGrp="1"/>
          </p:cNvSpPr>
          <p:nvPr>
            <p:ph type="title" orient="vert"/>
          </p:nvPr>
        </p:nvSpPr>
        <p:spPr>
          <a:xfrm>
            <a:off x="8724900" y="365125"/>
            <a:ext cx="2628900" cy="5811838"/>
          </a:xfrm>
        </p:spPr>
        <p:txBody>
          <a:bodyPr vert="eaVert"/>
          <a:lstStyle/>
          <a:p>
            <a:r>
              <a:rPr lang="el-GR"/>
              <a:t>Κάντε κλικ για να επεξεργαστείτε τον τίτλο υποδείγματος</a:t>
            </a:r>
          </a:p>
        </p:txBody>
      </p:sp>
      <p:sp>
        <p:nvSpPr>
          <p:cNvPr id="3" name="Θέση κατακόρυφου κειμένου 2">
            <a:extLst>
              <a:ext uri="{FF2B5EF4-FFF2-40B4-BE49-F238E27FC236}">
                <a16:creationId xmlns:a16="http://schemas.microsoft.com/office/drawing/2014/main" id="{447E66C5-FDE8-AB62-11A9-415B058F18EF}"/>
              </a:ext>
            </a:extLst>
          </p:cNvPr>
          <p:cNvSpPr>
            <a:spLocks noGrp="1"/>
          </p:cNvSpPr>
          <p:nvPr>
            <p:ph type="body" orient="vert" idx="1"/>
          </p:nvPr>
        </p:nvSpPr>
        <p:spPr>
          <a:xfrm>
            <a:off x="838200" y="365125"/>
            <a:ext cx="7734300" cy="5811838"/>
          </a:xfrm>
        </p:spPr>
        <p:txBody>
          <a:bodyPr vert="eaVert"/>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ημερομηνίας 3">
            <a:extLst>
              <a:ext uri="{FF2B5EF4-FFF2-40B4-BE49-F238E27FC236}">
                <a16:creationId xmlns:a16="http://schemas.microsoft.com/office/drawing/2014/main" id="{6358432B-9C74-19E2-2E01-09A9BDC37A0C}"/>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5" name="Θέση υποσέλιδου 4">
            <a:extLst>
              <a:ext uri="{FF2B5EF4-FFF2-40B4-BE49-F238E27FC236}">
                <a16:creationId xmlns:a16="http://schemas.microsoft.com/office/drawing/2014/main" id="{DF7FB994-18FA-9B49-5C79-F1D994BA06BD}"/>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5DB142BC-D3D6-BCA2-EE0A-D079F2CC86ED}"/>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24874714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Τίτλος και περιεχόμενο">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360A920A-D000-B062-816B-6D018D423CA3}"/>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id="{F1F64A8C-8061-C403-0AA3-5D483F35879A}"/>
              </a:ext>
            </a:extLst>
          </p:cNvPr>
          <p:cNvSpPr>
            <a:spLocks noGrp="1"/>
          </p:cNvSpPr>
          <p:nvPr>
            <p:ph idx="1"/>
          </p:nvPr>
        </p:nvSpPr>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ημερομηνίας 3">
            <a:extLst>
              <a:ext uri="{FF2B5EF4-FFF2-40B4-BE49-F238E27FC236}">
                <a16:creationId xmlns:a16="http://schemas.microsoft.com/office/drawing/2014/main" id="{EF2AF502-C7D8-A39B-929D-678320D25672}"/>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5" name="Θέση υποσέλιδου 4">
            <a:extLst>
              <a:ext uri="{FF2B5EF4-FFF2-40B4-BE49-F238E27FC236}">
                <a16:creationId xmlns:a16="http://schemas.microsoft.com/office/drawing/2014/main" id="{C57E7708-C042-8B6B-75FF-E0F6D9A587E1}"/>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830AA238-A66E-4AE9-E86D-9715B6EE779D}"/>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18061025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B748F1F2-92E4-8E9D-DA7A-C929AB516593}"/>
              </a:ext>
            </a:extLst>
          </p:cNvPr>
          <p:cNvSpPr>
            <a:spLocks noGrp="1"/>
          </p:cNvSpPr>
          <p:nvPr>
            <p:ph type="title"/>
          </p:nvPr>
        </p:nvSpPr>
        <p:spPr>
          <a:xfrm>
            <a:off x="831850" y="1709738"/>
            <a:ext cx="10515600" cy="2852737"/>
          </a:xfrm>
        </p:spPr>
        <p:txBody>
          <a:bodyPr anchor="b"/>
          <a:lstStyle>
            <a:lvl1pPr>
              <a:defRPr sz="6000"/>
            </a:lvl1p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id="{4ECC440A-670F-C058-2123-8146E84F72C5}"/>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l-GR"/>
              <a:t>Στυλ κειμένου υποδείγματος</a:t>
            </a:r>
          </a:p>
        </p:txBody>
      </p:sp>
      <p:sp>
        <p:nvSpPr>
          <p:cNvPr id="4" name="Θέση ημερομηνίας 3">
            <a:extLst>
              <a:ext uri="{FF2B5EF4-FFF2-40B4-BE49-F238E27FC236}">
                <a16:creationId xmlns:a16="http://schemas.microsoft.com/office/drawing/2014/main" id="{E4629FB5-0BF1-7DB5-114D-87A6EB7A5AE5}"/>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5" name="Θέση υποσέλιδου 4">
            <a:extLst>
              <a:ext uri="{FF2B5EF4-FFF2-40B4-BE49-F238E27FC236}">
                <a16:creationId xmlns:a16="http://schemas.microsoft.com/office/drawing/2014/main" id="{F7A16515-E21F-C945-DA82-11AE7841AF84}"/>
              </a:ext>
            </a:extLst>
          </p:cNvPr>
          <p:cNvSpPr>
            <a:spLocks noGrp="1"/>
          </p:cNvSpPr>
          <p:nvPr>
            <p:ph type="ftr" sz="quarter" idx="11"/>
          </p:nvPr>
        </p:nvSpPr>
        <p:spPr/>
        <p:txBody>
          <a:bodyPr/>
          <a:lstStyle/>
          <a:p>
            <a:endParaRPr lang="el-GR"/>
          </a:p>
        </p:txBody>
      </p:sp>
      <p:sp>
        <p:nvSpPr>
          <p:cNvPr id="6" name="Θέση αριθμού διαφάνειας 5">
            <a:extLst>
              <a:ext uri="{FF2B5EF4-FFF2-40B4-BE49-F238E27FC236}">
                <a16:creationId xmlns:a16="http://schemas.microsoft.com/office/drawing/2014/main" id="{902A69CF-5ED2-DAB9-FEA8-6C28DFDEA2FC}"/>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33920895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4EFDF3FF-ECB0-CDBC-21AC-3A15838DEB8F}"/>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id="{94CF84D8-8096-30F2-9D37-BE0CAA2AFAB1}"/>
              </a:ext>
            </a:extLst>
          </p:cNvPr>
          <p:cNvSpPr>
            <a:spLocks noGrp="1"/>
          </p:cNvSpPr>
          <p:nvPr>
            <p:ph sz="half" idx="1"/>
          </p:nvPr>
        </p:nvSpPr>
        <p:spPr>
          <a:xfrm>
            <a:off x="838200" y="1825625"/>
            <a:ext cx="5181600" cy="4351338"/>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περιεχομένου 3">
            <a:extLst>
              <a:ext uri="{FF2B5EF4-FFF2-40B4-BE49-F238E27FC236}">
                <a16:creationId xmlns:a16="http://schemas.microsoft.com/office/drawing/2014/main" id="{E071E81A-FD99-B844-FAD6-9AB5B9BA2FBA}"/>
              </a:ext>
            </a:extLst>
          </p:cNvPr>
          <p:cNvSpPr>
            <a:spLocks noGrp="1"/>
          </p:cNvSpPr>
          <p:nvPr>
            <p:ph sz="half" idx="2"/>
          </p:nvPr>
        </p:nvSpPr>
        <p:spPr>
          <a:xfrm>
            <a:off x="6172200" y="1825625"/>
            <a:ext cx="5181600" cy="4351338"/>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5" name="Θέση ημερομηνίας 4">
            <a:extLst>
              <a:ext uri="{FF2B5EF4-FFF2-40B4-BE49-F238E27FC236}">
                <a16:creationId xmlns:a16="http://schemas.microsoft.com/office/drawing/2014/main" id="{C8DA195B-12F1-6F1D-AB02-C1F389BA8018}"/>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6" name="Θέση υποσέλιδου 5">
            <a:extLst>
              <a:ext uri="{FF2B5EF4-FFF2-40B4-BE49-F238E27FC236}">
                <a16:creationId xmlns:a16="http://schemas.microsoft.com/office/drawing/2014/main" id="{A79800DD-3450-05FD-EF6B-AA99372850D2}"/>
              </a:ext>
            </a:extLst>
          </p:cNvPr>
          <p:cNvSpPr>
            <a:spLocks noGrp="1"/>
          </p:cNvSpPr>
          <p:nvPr>
            <p:ph type="ftr" sz="quarter" idx="11"/>
          </p:nvPr>
        </p:nvSpPr>
        <p:spPr/>
        <p:txBody>
          <a:bodyPr/>
          <a:lstStyle/>
          <a:p>
            <a:endParaRPr lang="el-GR"/>
          </a:p>
        </p:txBody>
      </p:sp>
      <p:sp>
        <p:nvSpPr>
          <p:cNvPr id="7" name="Θέση αριθμού διαφάνειας 6">
            <a:extLst>
              <a:ext uri="{FF2B5EF4-FFF2-40B4-BE49-F238E27FC236}">
                <a16:creationId xmlns:a16="http://schemas.microsoft.com/office/drawing/2014/main" id="{9D6F5241-0E17-1CBB-21D7-ABC0AE672377}"/>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326934384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877592CA-C14F-47EB-D11D-DCFB28A6B056}"/>
              </a:ext>
            </a:extLst>
          </p:cNvPr>
          <p:cNvSpPr>
            <a:spLocks noGrp="1"/>
          </p:cNvSpPr>
          <p:nvPr>
            <p:ph type="title"/>
          </p:nvPr>
        </p:nvSpPr>
        <p:spPr>
          <a:xfrm>
            <a:off x="839788" y="365125"/>
            <a:ext cx="10515600" cy="1325563"/>
          </a:xfrm>
        </p:spPr>
        <p:txBody>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id="{C095BEF8-E667-301E-C43B-6EC9D88C395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4" name="Θέση περιεχομένου 3">
            <a:extLst>
              <a:ext uri="{FF2B5EF4-FFF2-40B4-BE49-F238E27FC236}">
                <a16:creationId xmlns:a16="http://schemas.microsoft.com/office/drawing/2014/main" id="{BF79FE76-7664-92F2-47FA-21B523FF7727}"/>
              </a:ext>
            </a:extLst>
          </p:cNvPr>
          <p:cNvSpPr>
            <a:spLocks noGrp="1"/>
          </p:cNvSpPr>
          <p:nvPr>
            <p:ph sz="half" idx="2"/>
          </p:nvPr>
        </p:nvSpPr>
        <p:spPr>
          <a:xfrm>
            <a:off x="839788" y="2505075"/>
            <a:ext cx="5157787" cy="3684588"/>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5" name="Θέση κειμένου 4">
            <a:extLst>
              <a:ext uri="{FF2B5EF4-FFF2-40B4-BE49-F238E27FC236}">
                <a16:creationId xmlns:a16="http://schemas.microsoft.com/office/drawing/2014/main" id="{73A63720-2076-3660-6D9C-07553EA65AB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6" name="Θέση περιεχομένου 5">
            <a:extLst>
              <a:ext uri="{FF2B5EF4-FFF2-40B4-BE49-F238E27FC236}">
                <a16:creationId xmlns:a16="http://schemas.microsoft.com/office/drawing/2014/main" id="{3D7483DB-E794-15DD-91A5-2C7060E735AD}"/>
              </a:ext>
            </a:extLst>
          </p:cNvPr>
          <p:cNvSpPr>
            <a:spLocks noGrp="1"/>
          </p:cNvSpPr>
          <p:nvPr>
            <p:ph sz="quarter" idx="4"/>
          </p:nvPr>
        </p:nvSpPr>
        <p:spPr>
          <a:xfrm>
            <a:off x="6172200" y="2505075"/>
            <a:ext cx="5183188" cy="3684588"/>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7" name="Θέση ημερομηνίας 6">
            <a:extLst>
              <a:ext uri="{FF2B5EF4-FFF2-40B4-BE49-F238E27FC236}">
                <a16:creationId xmlns:a16="http://schemas.microsoft.com/office/drawing/2014/main" id="{6EA7A35E-A1A9-1354-417A-D718086D2619}"/>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8" name="Θέση υποσέλιδου 7">
            <a:extLst>
              <a:ext uri="{FF2B5EF4-FFF2-40B4-BE49-F238E27FC236}">
                <a16:creationId xmlns:a16="http://schemas.microsoft.com/office/drawing/2014/main" id="{E337B398-8461-0E57-2A78-5EDA4AB260BC}"/>
              </a:ext>
            </a:extLst>
          </p:cNvPr>
          <p:cNvSpPr>
            <a:spLocks noGrp="1"/>
          </p:cNvSpPr>
          <p:nvPr>
            <p:ph type="ftr" sz="quarter" idx="11"/>
          </p:nvPr>
        </p:nvSpPr>
        <p:spPr/>
        <p:txBody>
          <a:bodyPr/>
          <a:lstStyle/>
          <a:p>
            <a:endParaRPr lang="el-GR"/>
          </a:p>
        </p:txBody>
      </p:sp>
      <p:sp>
        <p:nvSpPr>
          <p:cNvPr id="9" name="Θέση αριθμού διαφάνειας 8">
            <a:extLst>
              <a:ext uri="{FF2B5EF4-FFF2-40B4-BE49-F238E27FC236}">
                <a16:creationId xmlns:a16="http://schemas.microsoft.com/office/drawing/2014/main" id="{CA9F3B6C-FFC2-C405-454A-4F34391A8109}"/>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34759589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CCC49FE7-3D62-2611-FBB4-AE64F5CA4496}"/>
              </a:ext>
            </a:extLst>
          </p:cNvPr>
          <p:cNvSpPr>
            <a:spLocks noGrp="1"/>
          </p:cNvSpPr>
          <p:nvPr>
            <p:ph type="title"/>
          </p:nvPr>
        </p:nvSpPr>
        <p:spPr/>
        <p:txBody>
          <a:bodyPr/>
          <a:lstStyle/>
          <a:p>
            <a:r>
              <a:rPr lang="el-GR"/>
              <a:t>Κάντε κλικ για να επεξεργαστείτε τον τίτλο υποδείγματος</a:t>
            </a:r>
          </a:p>
        </p:txBody>
      </p:sp>
      <p:sp>
        <p:nvSpPr>
          <p:cNvPr id="3" name="Θέση ημερομηνίας 2">
            <a:extLst>
              <a:ext uri="{FF2B5EF4-FFF2-40B4-BE49-F238E27FC236}">
                <a16:creationId xmlns:a16="http://schemas.microsoft.com/office/drawing/2014/main" id="{BB29D85A-EC55-DC0B-78C5-B9EAFEE94A47}"/>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4" name="Θέση υποσέλιδου 3">
            <a:extLst>
              <a:ext uri="{FF2B5EF4-FFF2-40B4-BE49-F238E27FC236}">
                <a16:creationId xmlns:a16="http://schemas.microsoft.com/office/drawing/2014/main" id="{89CE6697-139C-8AA3-3712-AB45E17E4BE8}"/>
              </a:ext>
            </a:extLst>
          </p:cNvPr>
          <p:cNvSpPr>
            <a:spLocks noGrp="1"/>
          </p:cNvSpPr>
          <p:nvPr>
            <p:ph type="ftr" sz="quarter" idx="11"/>
          </p:nvPr>
        </p:nvSpPr>
        <p:spPr/>
        <p:txBody>
          <a:bodyPr/>
          <a:lstStyle/>
          <a:p>
            <a:endParaRPr lang="el-GR"/>
          </a:p>
        </p:txBody>
      </p:sp>
      <p:sp>
        <p:nvSpPr>
          <p:cNvPr id="5" name="Θέση αριθμού διαφάνειας 4">
            <a:extLst>
              <a:ext uri="{FF2B5EF4-FFF2-40B4-BE49-F238E27FC236}">
                <a16:creationId xmlns:a16="http://schemas.microsoft.com/office/drawing/2014/main" id="{EB815A71-2075-8D3A-298B-12390B9A156C}"/>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8921721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Κενό">
    <p:spTree>
      <p:nvGrpSpPr>
        <p:cNvPr id="1" name=""/>
        <p:cNvGrpSpPr/>
        <p:nvPr/>
      </p:nvGrpSpPr>
      <p:grpSpPr>
        <a:xfrm>
          <a:off x="0" y="0"/>
          <a:ext cx="0" cy="0"/>
          <a:chOff x="0" y="0"/>
          <a:chExt cx="0" cy="0"/>
        </a:xfrm>
      </p:grpSpPr>
      <p:sp>
        <p:nvSpPr>
          <p:cNvPr id="2" name="Θέση ημερομηνίας 1">
            <a:extLst>
              <a:ext uri="{FF2B5EF4-FFF2-40B4-BE49-F238E27FC236}">
                <a16:creationId xmlns:a16="http://schemas.microsoft.com/office/drawing/2014/main" id="{96F7845C-888E-4D4B-B438-44DF8E897B20}"/>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3" name="Θέση υποσέλιδου 2">
            <a:extLst>
              <a:ext uri="{FF2B5EF4-FFF2-40B4-BE49-F238E27FC236}">
                <a16:creationId xmlns:a16="http://schemas.microsoft.com/office/drawing/2014/main" id="{2D8DA60E-F7B8-BF6A-0B42-3735228F1348}"/>
              </a:ext>
            </a:extLst>
          </p:cNvPr>
          <p:cNvSpPr>
            <a:spLocks noGrp="1"/>
          </p:cNvSpPr>
          <p:nvPr>
            <p:ph type="ftr" sz="quarter" idx="11"/>
          </p:nvPr>
        </p:nvSpPr>
        <p:spPr/>
        <p:txBody>
          <a:bodyPr/>
          <a:lstStyle/>
          <a:p>
            <a:endParaRPr lang="el-GR"/>
          </a:p>
        </p:txBody>
      </p:sp>
      <p:sp>
        <p:nvSpPr>
          <p:cNvPr id="4" name="Θέση αριθμού διαφάνειας 3">
            <a:extLst>
              <a:ext uri="{FF2B5EF4-FFF2-40B4-BE49-F238E27FC236}">
                <a16:creationId xmlns:a16="http://schemas.microsoft.com/office/drawing/2014/main" id="{7A806B9A-9218-4AE1-E056-391D5EFBB6B8}"/>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18519373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C40CCDDC-A945-89BF-7ACF-28A505F64BEC}"/>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περιεχομένου 2">
            <a:extLst>
              <a:ext uri="{FF2B5EF4-FFF2-40B4-BE49-F238E27FC236}">
                <a16:creationId xmlns:a16="http://schemas.microsoft.com/office/drawing/2014/main" id="{6D44388C-BECB-E70A-5465-5EBA337E79E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κειμένου 3">
            <a:extLst>
              <a:ext uri="{FF2B5EF4-FFF2-40B4-BE49-F238E27FC236}">
                <a16:creationId xmlns:a16="http://schemas.microsoft.com/office/drawing/2014/main" id="{1C96CD0D-C82B-5F48-6F5A-C535993D695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Θέση ημερομηνίας 4">
            <a:extLst>
              <a:ext uri="{FF2B5EF4-FFF2-40B4-BE49-F238E27FC236}">
                <a16:creationId xmlns:a16="http://schemas.microsoft.com/office/drawing/2014/main" id="{5FDDF8F3-6BDB-0101-7B01-D3682E5CAA37}"/>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6" name="Θέση υποσέλιδου 5">
            <a:extLst>
              <a:ext uri="{FF2B5EF4-FFF2-40B4-BE49-F238E27FC236}">
                <a16:creationId xmlns:a16="http://schemas.microsoft.com/office/drawing/2014/main" id="{D9234E9D-F65A-1940-7685-85A5231E5791}"/>
              </a:ext>
            </a:extLst>
          </p:cNvPr>
          <p:cNvSpPr>
            <a:spLocks noGrp="1"/>
          </p:cNvSpPr>
          <p:nvPr>
            <p:ph type="ftr" sz="quarter" idx="11"/>
          </p:nvPr>
        </p:nvSpPr>
        <p:spPr/>
        <p:txBody>
          <a:bodyPr/>
          <a:lstStyle/>
          <a:p>
            <a:endParaRPr lang="el-GR"/>
          </a:p>
        </p:txBody>
      </p:sp>
      <p:sp>
        <p:nvSpPr>
          <p:cNvPr id="7" name="Θέση αριθμού διαφάνειας 6">
            <a:extLst>
              <a:ext uri="{FF2B5EF4-FFF2-40B4-BE49-F238E27FC236}">
                <a16:creationId xmlns:a16="http://schemas.microsoft.com/office/drawing/2014/main" id="{4F92D7A1-FF2F-A65F-24AA-1A3D03ABED8D}"/>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26843771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Εικόνα με λεζάντα">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33D30FE6-8762-0F69-2AED-14F37DF56391}"/>
              </a:ext>
            </a:extLst>
          </p:cNvPr>
          <p:cNvSpPr>
            <a:spLocks noGrp="1"/>
          </p:cNvSpPr>
          <p:nvPr>
            <p:ph type="title"/>
          </p:nvPr>
        </p:nvSpPr>
        <p:spPr>
          <a:xfrm>
            <a:off x="839788" y="457200"/>
            <a:ext cx="3932237" cy="1600200"/>
          </a:xfrm>
        </p:spPr>
        <p:txBody>
          <a:bodyPr anchor="b"/>
          <a:lstStyle>
            <a:lvl1pPr>
              <a:defRPr sz="3200"/>
            </a:lvl1pPr>
          </a:lstStyle>
          <a:p>
            <a:r>
              <a:rPr lang="el-GR"/>
              <a:t>Κάντε κλικ για να επεξεργαστείτε τον τίτλο υποδείγματος</a:t>
            </a:r>
          </a:p>
        </p:txBody>
      </p:sp>
      <p:sp>
        <p:nvSpPr>
          <p:cNvPr id="3" name="Θέση εικόνας 2">
            <a:extLst>
              <a:ext uri="{FF2B5EF4-FFF2-40B4-BE49-F238E27FC236}">
                <a16:creationId xmlns:a16="http://schemas.microsoft.com/office/drawing/2014/main" id="{2022126C-3677-69C6-1958-50B9B8D82FF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l-GR"/>
          </a:p>
        </p:txBody>
      </p:sp>
      <p:sp>
        <p:nvSpPr>
          <p:cNvPr id="4" name="Θέση κειμένου 3">
            <a:extLst>
              <a:ext uri="{FF2B5EF4-FFF2-40B4-BE49-F238E27FC236}">
                <a16:creationId xmlns:a16="http://schemas.microsoft.com/office/drawing/2014/main" id="{55A0C2B3-23F1-03A0-4393-F01498A14A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Θέση ημερομηνίας 4">
            <a:extLst>
              <a:ext uri="{FF2B5EF4-FFF2-40B4-BE49-F238E27FC236}">
                <a16:creationId xmlns:a16="http://schemas.microsoft.com/office/drawing/2014/main" id="{11F20424-7BA3-F9FE-F4FB-196358C026AB}"/>
              </a:ext>
            </a:extLst>
          </p:cNvPr>
          <p:cNvSpPr>
            <a:spLocks noGrp="1"/>
          </p:cNvSpPr>
          <p:nvPr>
            <p:ph type="dt" sz="half" idx="10"/>
          </p:nvPr>
        </p:nvSpPr>
        <p:spPr/>
        <p:txBody>
          <a:bodyPr/>
          <a:lstStyle/>
          <a:p>
            <a:fld id="{1C23A3BD-5474-364F-9DE3-9AD6EC7AE808}" type="datetimeFigureOut">
              <a:rPr lang="el-GR" smtClean="0"/>
              <a:t>28/5/25</a:t>
            </a:fld>
            <a:endParaRPr lang="el-GR"/>
          </a:p>
        </p:txBody>
      </p:sp>
      <p:sp>
        <p:nvSpPr>
          <p:cNvPr id="6" name="Θέση υποσέλιδου 5">
            <a:extLst>
              <a:ext uri="{FF2B5EF4-FFF2-40B4-BE49-F238E27FC236}">
                <a16:creationId xmlns:a16="http://schemas.microsoft.com/office/drawing/2014/main" id="{C8283F03-890A-A78B-6D30-BDCA3D1B4454}"/>
              </a:ext>
            </a:extLst>
          </p:cNvPr>
          <p:cNvSpPr>
            <a:spLocks noGrp="1"/>
          </p:cNvSpPr>
          <p:nvPr>
            <p:ph type="ftr" sz="quarter" idx="11"/>
          </p:nvPr>
        </p:nvSpPr>
        <p:spPr/>
        <p:txBody>
          <a:bodyPr/>
          <a:lstStyle/>
          <a:p>
            <a:endParaRPr lang="el-GR"/>
          </a:p>
        </p:txBody>
      </p:sp>
      <p:sp>
        <p:nvSpPr>
          <p:cNvPr id="7" name="Θέση αριθμού διαφάνειας 6">
            <a:extLst>
              <a:ext uri="{FF2B5EF4-FFF2-40B4-BE49-F238E27FC236}">
                <a16:creationId xmlns:a16="http://schemas.microsoft.com/office/drawing/2014/main" id="{C1F88BD9-A3D4-25AF-0397-47822741B31A}"/>
              </a:ext>
            </a:extLst>
          </p:cNvPr>
          <p:cNvSpPr>
            <a:spLocks noGrp="1"/>
          </p:cNvSpPr>
          <p:nvPr>
            <p:ph type="sldNum" sz="quarter" idx="12"/>
          </p:nvPr>
        </p:nvSpPr>
        <p:spPr/>
        <p:txBody>
          <a:bodyPr/>
          <a:lstStyle/>
          <a:p>
            <a:fld id="{EEC8B8B4-2280-BB4F-AAC5-1FA41854018A}" type="slidenum">
              <a:rPr lang="el-GR" smtClean="0"/>
              <a:t>‹#›</a:t>
            </a:fld>
            <a:endParaRPr lang="el-GR"/>
          </a:p>
        </p:txBody>
      </p:sp>
    </p:spTree>
    <p:extLst>
      <p:ext uri="{BB962C8B-B14F-4D97-AF65-F5344CB8AC3E}">
        <p14:creationId xmlns:p14="http://schemas.microsoft.com/office/powerpoint/2010/main" val="38204182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τίτλου 1">
            <a:extLst>
              <a:ext uri="{FF2B5EF4-FFF2-40B4-BE49-F238E27FC236}">
                <a16:creationId xmlns:a16="http://schemas.microsoft.com/office/drawing/2014/main" id="{8DED38A6-5538-C050-EF64-98FA865C424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l-GR"/>
              <a:t>Κάντε κλικ για να επεξεργαστείτε τον τίτλο υποδείγματος</a:t>
            </a:r>
          </a:p>
        </p:txBody>
      </p:sp>
      <p:sp>
        <p:nvSpPr>
          <p:cNvPr id="3" name="Θέση κειμένου 2">
            <a:extLst>
              <a:ext uri="{FF2B5EF4-FFF2-40B4-BE49-F238E27FC236}">
                <a16:creationId xmlns:a16="http://schemas.microsoft.com/office/drawing/2014/main" id="{69B4E3C3-2905-7A38-B16F-D1D34D223DA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4" name="Θέση ημερομηνίας 3">
            <a:extLst>
              <a:ext uri="{FF2B5EF4-FFF2-40B4-BE49-F238E27FC236}">
                <a16:creationId xmlns:a16="http://schemas.microsoft.com/office/drawing/2014/main" id="{B751887D-3A4C-4156-5513-46C8049199C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1C23A3BD-5474-364F-9DE3-9AD6EC7AE808}" type="datetimeFigureOut">
              <a:rPr lang="el-GR" smtClean="0"/>
              <a:t>28/5/25</a:t>
            </a:fld>
            <a:endParaRPr lang="el-GR"/>
          </a:p>
        </p:txBody>
      </p:sp>
      <p:sp>
        <p:nvSpPr>
          <p:cNvPr id="5" name="Θέση υποσέλιδου 4">
            <a:extLst>
              <a:ext uri="{FF2B5EF4-FFF2-40B4-BE49-F238E27FC236}">
                <a16:creationId xmlns:a16="http://schemas.microsoft.com/office/drawing/2014/main" id="{20232BBE-A61A-A3EB-813D-6C6382EBB86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l-GR"/>
          </a:p>
        </p:txBody>
      </p:sp>
      <p:sp>
        <p:nvSpPr>
          <p:cNvPr id="6" name="Θέση αριθμού διαφάνειας 5">
            <a:extLst>
              <a:ext uri="{FF2B5EF4-FFF2-40B4-BE49-F238E27FC236}">
                <a16:creationId xmlns:a16="http://schemas.microsoft.com/office/drawing/2014/main" id="{D388837A-7F70-047E-E1FF-C1050E62B0A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EEC8B8B4-2280-BB4F-AAC5-1FA41854018A}" type="slidenum">
              <a:rPr lang="el-GR" smtClean="0"/>
              <a:t>‹#›</a:t>
            </a:fld>
            <a:endParaRPr lang="el-GR"/>
          </a:p>
        </p:txBody>
      </p:sp>
    </p:spTree>
    <p:extLst>
      <p:ext uri="{BB962C8B-B14F-4D97-AF65-F5344CB8AC3E}">
        <p14:creationId xmlns:p14="http://schemas.microsoft.com/office/powerpoint/2010/main" val="122563377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7">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9">
            <a:extLst>
              <a:ext uri="{FF2B5EF4-FFF2-40B4-BE49-F238E27FC236}">
                <a16:creationId xmlns:a16="http://schemas.microsoft.com/office/drawing/2014/main" id="{69007781-1AEE-4FE2-8527-FF7B46F123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20" name="Rectangle 10">
              <a:extLst>
                <a:ext uri="{FF2B5EF4-FFF2-40B4-BE49-F238E27FC236}">
                  <a16:creationId xmlns:a16="http://schemas.microsoft.com/office/drawing/2014/main" id="{0E7F342F-8F86-41FC-A9DE-865B16F502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11">
              <a:extLst>
                <a:ext uri="{FF2B5EF4-FFF2-40B4-BE49-F238E27FC236}">
                  <a16:creationId xmlns:a16="http://schemas.microsoft.com/office/drawing/2014/main" id="{9FA5174A-CE0B-42D0-8DA3-4E995C0926C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 name="Freeform: Shape 13">
            <a:extLst>
              <a:ext uri="{FF2B5EF4-FFF2-40B4-BE49-F238E27FC236}">
                <a16:creationId xmlns:a16="http://schemas.microsoft.com/office/drawing/2014/main" id="{DE35DE37-E5F4-4D1E-8AE0-8A7D46F3B3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3" name="Rectangle 15">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1" y="990600"/>
            <a:ext cx="99060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Τίτλος 1">
            <a:extLst>
              <a:ext uri="{FF2B5EF4-FFF2-40B4-BE49-F238E27FC236}">
                <a16:creationId xmlns:a16="http://schemas.microsoft.com/office/drawing/2014/main" id="{E8B98C5D-7FB4-B8CC-D345-110E3264F2FC}"/>
              </a:ext>
            </a:extLst>
          </p:cNvPr>
          <p:cNvSpPr>
            <a:spLocks noGrp="1"/>
          </p:cNvSpPr>
          <p:nvPr>
            <p:ph type="ctrTitle"/>
          </p:nvPr>
        </p:nvSpPr>
        <p:spPr>
          <a:xfrm>
            <a:off x="1142999" y="1676401"/>
            <a:ext cx="6781800" cy="1752600"/>
          </a:xfrm>
        </p:spPr>
        <p:txBody>
          <a:bodyPr anchor="t">
            <a:normAutofit/>
          </a:bodyPr>
          <a:lstStyle/>
          <a:p>
            <a:pPr algn="l"/>
            <a:r>
              <a:rPr lang="el-GR" sz="4200" dirty="0"/>
              <a:t>Διατροφή στα Στάδια Ζωής ΙΙ </a:t>
            </a:r>
            <a:br>
              <a:rPr lang="el-GR" sz="4200" dirty="0"/>
            </a:br>
            <a:r>
              <a:rPr lang="en-US" sz="4200" dirty="0"/>
              <a:t>Ultra Processed Foods </a:t>
            </a:r>
            <a:endParaRPr lang="el-GR" sz="4200" dirty="0"/>
          </a:p>
        </p:txBody>
      </p:sp>
      <p:sp>
        <p:nvSpPr>
          <p:cNvPr id="3" name="Υπότιτλος 2">
            <a:extLst>
              <a:ext uri="{FF2B5EF4-FFF2-40B4-BE49-F238E27FC236}">
                <a16:creationId xmlns:a16="http://schemas.microsoft.com/office/drawing/2014/main" id="{16BA3286-D768-D27D-6CBD-97B89B284745}"/>
              </a:ext>
            </a:extLst>
          </p:cNvPr>
          <p:cNvSpPr>
            <a:spLocks noGrp="1"/>
          </p:cNvSpPr>
          <p:nvPr>
            <p:ph type="subTitle" idx="1"/>
          </p:nvPr>
        </p:nvSpPr>
        <p:spPr>
          <a:xfrm>
            <a:off x="3422903" y="3886199"/>
            <a:ext cx="6781800" cy="1752600"/>
          </a:xfrm>
        </p:spPr>
        <p:txBody>
          <a:bodyPr>
            <a:normAutofit/>
          </a:bodyPr>
          <a:lstStyle/>
          <a:p>
            <a:pPr algn="r"/>
            <a:r>
              <a:rPr lang="en" sz="1500" b="1" dirty="0">
                <a:solidFill>
                  <a:schemeClr val="tx1">
                    <a:alpha val="55000"/>
                  </a:schemeClr>
                </a:solidFill>
              </a:rPr>
              <a:t>NIKOLAKI MAROULLA</a:t>
            </a:r>
            <a:endParaRPr lang="en" sz="1500" dirty="0">
              <a:solidFill>
                <a:schemeClr val="tx1">
                  <a:alpha val="55000"/>
                </a:schemeClr>
              </a:solidFill>
            </a:endParaRPr>
          </a:p>
          <a:p>
            <a:pPr algn="r"/>
            <a:r>
              <a:rPr lang="en" sz="1500" b="1" dirty="0">
                <a:solidFill>
                  <a:schemeClr val="tx1">
                    <a:alpha val="55000"/>
                  </a:schemeClr>
                </a:solidFill>
              </a:rPr>
              <a:t>DIETITIAN – NUTRITIONIST RD, M.SC, PH.D (C)</a:t>
            </a:r>
            <a:endParaRPr lang="en" sz="1500" dirty="0">
              <a:solidFill>
                <a:schemeClr val="tx1">
                  <a:alpha val="55000"/>
                </a:schemeClr>
              </a:solidFill>
            </a:endParaRPr>
          </a:p>
          <a:p>
            <a:pPr algn="r"/>
            <a:r>
              <a:rPr lang="en" sz="1500" b="1" dirty="0">
                <a:solidFill>
                  <a:schemeClr val="tx1">
                    <a:alpha val="55000"/>
                  </a:schemeClr>
                </a:solidFill>
              </a:rPr>
              <a:t>ACADEMIC RESEARCHER</a:t>
            </a:r>
            <a:endParaRPr lang="en" sz="1500" dirty="0">
              <a:solidFill>
                <a:schemeClr val="tx1">
                  <a:alpha val="55000"/>
                </a:schemeClr>
              </a:solidFill>
            </a:endParaRPr>
          </a:p>
          <a:p>
            <a:pPr algn="r"/>
            <a:r>
              <a:rPr lang="en" sz="1500" b="1" dirty="0">
                <a:solidFill>
                  <a:schemeClr val="tx1">
                    <a:alpha val="55000"/>
                  </a:schemeClr>
                </a:solidFill>
              </a:rPr>
              <a:t>HELLENIC MEDITERRANEAN UNIVERSITY</a:t>
            </a:r>
            <a:endParaRPr lang="en" sz="1500" dirty="0">
              <a:solidFill>
                <a:schemeClr val="tx1">
                  <a:alpha val="55000"/>
                </a:schemeClr>
              </a:solidFill>
            </a:endParaRPr>
          </a:p>
          <a:p>
            <a:pPr algn="r"/>
            <a:r>
              <a:rPr lang="en" sz="1500" b="1" dirty="0">
                <a:solidFill>
                  <a:schemeClr val="tx1">
                    <a:alpha val="55000"/>
                  </a:schemeClr>
                </a:solidFill>
              </a:rPr>
              <a:t>SCHOOL OF HEALTH SCIENCES,DEPARTMENT OF NUTRITION &amp; DIETETICS</a:t>
            </a:r>
            <a:endParaRPr lang="en" sz="1500" dirty="0">
              <a:solidFill>
                <a:schemeClr val="tx1">
                  <a:alpha val="55000"/>
                </a:schemeClr>
              </a:solidFill>
            </a:endParaRPr>
          </a:p>
          <a:p>
            <a:pPr algn="r"/>
            <a:endParaRPr lang="el-GR" sz="1500" dirty="0">
              <a:solidFill>
                <a:schemeClr val="tx1">
                  <a:alpha val="55000"/>
                </a:schemeClr>
              </a:solidFill>
            </a:endParaRPr>
          </a:p>
        </p:txBody>
      </p:sp>
    </p:spTree>
    <p:extLst>
      <p:ext uri="{BB962C8B-B14F-4D97-AF65-F5344CB8AC3E}">
        <p14:creationId xmlns:p14="http://schemas.microsoft.com/office/powerpoint/2010/main" val="48115489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Τίτλος 1">
            <a:extLst>
              <a:ext uri="{FF2B5EF4-FFF2-40B4-BE49-F238E27FC236}">
                <a16:creationId xmlns:a16="http://schemas.microsoft.com/office/drawing/2014/main" id="{5F3DF53D-70E9-EF08-DA6D-2EF629DC949E}"/>
              </a:ext>
            </a:extLst>
          </p:cNvPr>
          <p:cNvSpPr>
            <a:spLocks noGrp="1"/>
          </p:cNvSpPr>
          <p:nvPr>
            <p:ph type="title"/>
          </p:nvPr>
        </p:nvSpPr>
        <p:spPr>
          <a:xfrm>
            <a:off x="1143000" y="1676400"/>
            <a:ext cx="3810000" cy="3505200"/>
          </a:xfrm>
        </p:spPr>
        <p:txBody>
          <a:bodyPr anchor="t">
            <a:normAutofit/>
          </a:bodyPr>
          <a:lstStyle/>
          <a:p>
            <a:r>
              <a:rPr lang="el-GR" sz="4000" dirty="0"/>
              <a:t>Ομάδα 4 – </a:t>
            </a:r>
            <a:br>
              <a:rPr lang="en-US" sz="4000"/>
            </a:br>
            <a:r>
              <a:rPr lang="el-GR" sz="4000"/>
              <a:t>Υπέρ-επεξεργασμένα </a:t>
            </a:r>
            <a:r>
              <a:rPr lang="el-GR" sz="4000" dirty="0"/>
              <a:t>τρόφιμα (</a:t>
            </a:r>
            <a:r>
              <a:rPr lang="en-US" sz="4000" dirty="0"/>
              <a:t>UPF)</a:t>
            </a:r>
            <a:endParaRPr lang="el-GR" sz="4000" dirty="0"/>
          </a:p>
        </p:txBody>
      </p:sp>
      <p:sp>
        <p:nvSpPr>
          <p:cNvPr id="3" name="Θέση περιεχομένου 2">
            <a:extLst>
              <a:ext uri="{FF2B5EF4-FFF2-40B4-BE49-F238E27FC236}">
                <a16:creationId xmlns:a16="http://schemas.microsoft.com/office/drawing/2014/main" id="{6BE92C8B-A98A-79C6-1D39-C7A1571B0FC2}"/>
              </a:ext>
            </a:extLst>
          </p:cNvPr>
          <p:cNvSpPr>
            <a:spLocks noGrp="1"/>
          </p:cNvSpPr>
          <p:nvPr>
            <p:ph idx="1"/>
          </p:nvPr>
        </p:nvSpPr>
        <p:spPr>
          <a:xfrm>
            <a:off x="5181604" y="1300480"/>
            <a:ext cx="6156956" cy="4566920"/>
          </a:xfrm>
        </p:spPr>
        <p:txBody>
          <a:bodyPr>
            <a:noAutofit/>
          </a:bodyPr>
          <a:lstStyle/>
          <a:p>
            <a:r>
              <a:rPr lang="el-GR" sz="1200" dirty="0">
                <a:solidFill>
                  <a:schemeClr val="tx1">
                    <a:alpha val="55000"/>
                  </a:schemeClr>
                </a:solidFill>
              </a:rPr>
              <a:t>Τα </a:t>
            </a:r>
            <a:r>
              <a:rPr lang="el-GR" sz="1200" dirty="0" err="1">
                <a:solidFill>
                  <a:schemeClr val="tx1">
                    <a:alpha val="55000"/>
                  </a:schemeClr>
                </a:solidFill>
              </a:rPr>
              <a:t>υπερ</a:t>
            </a:r>
            <a:r>
              <a:rPr lang="el-GR" sz="1200" dirty="0">
                <a:solidFill>
                  <a:schemeClr val="tx1">
                    <a:alpha val="55000"/>
                  </a:schemeClr>
                </a:solidFill>
              </a:rPr>
              <a:t>-επεξεργασμένα τρόφιμα είναι συνθέσεις συστατικών, κυρίως αποκλειστικής βιομηχανικής χρήσης, που συνήθως δημιουργούνται με σειρά βιομηχανικών τεχνικών και διαδικασιών (εξ ου και η λέξη «</a:t>
            </a:r>
            <a:r>
              <a:rPr lang="el-GR" sz="1200" dirty="0" err="1">
                <a:solidFill>
                  <a:schemeClr val="tx1">
                    <a:alpha val="55000"/>
                  </a:schemeClr>
                </a:solidFill>
              </a:rPr>
              <a:t>υπερ</a:t>
            </a:r>
            <a:r>
              <a:rPr lang="el-GR" sz="1200" dirty="0">
                <a:solidFill>
                  <a:schemeClr val="tx1">
                    <a:alpha val="55000"/>
                  </a:schemeClr>
                </a:solidFill>
              </a:rPr>
              <a:t>-επεξεργασμένα»).</a:t>
            </a:r>
          </a:p>
          <a:p>
            <a:r>
              <a:rPr lang="el-GR" sz="1200" dirty="0">
                <a:solidFill>
                  <a:schemeClr val="tx1">
                    <a:alpha val="55000"/>
                  </a:schemeClr>
                </a:solidFill>
              </a:rPr>
              <a:t> Ορισμένα συνήθη </a:t>
            </a:r>
            <a:r>
              <a:rPr lang="en-US" sz="1200" dirty="0">
                <a:solidFill>
                  <a:schemeClr val="tx1">
                    <a:alpha val="55000"/>
                  </a:schemeClr>
                </a:solidFill>
              </a:rPr>
              <a:t>UPF </a:t>
            </a:r>
            <a:r>
              <a:rPr lang="el-GR" sz="1200" dirty="0">
                <a:solidFill>
                  <a:schemeClr val="tx1">
                    <a:alpha val="55000"/>
                  </a:schemeClr>
                </a:solidFill>
              </a:rPr>
              <a:t>είναι τα ανθρακούχα αναψυκτικά- γλυκά, λιπαρά ή αλμυρά συσκευασμένα σνακ- καραμέλες (ζαχαρωτά)- συσκευασμένα ψωμιά και κουλούρια μαζικής παραγωγής, μπισκότα (μπισκότα), αρτοσκευάσματα, κέικ και μείγματα κέικ- μαργαρίνη και άλλα προϊόντα επάλειψης- ζαχαρούχα «δημητριακά» πρωινού και γιαούρτια φρούτων και «ενεργειακά» ποτά, προπαρασκευασμένα πιάτα κρέατος, τυριού, ζυμαρικών και πίτσας- «ψήγματα» και “μπαστουνάκια” πουλερικών και ψαριών- λουκάνικα, μπιφτέκια, </a:t>
            </a:r>
            <a:r>
              <a:rPr lang="el-GR" sz="1200" dirty="0" err="1">
                <a:solidFill>
                  <a:schemeClr val="tx1">
                    <a:alpha val="55000"/>
                  </a:schemeClr>
                </a:solidFill>
              </a:rPr>
              <a:t>χοτ</a:t>
            </a:r>
            <a:r>
              <a:rPr lang="el-GR" sz="1200" dirty="0">
                <a:solidFill>
                  <a:schemeClr val="tx1">
                    <a:alpha val="55000"/>
                  </a:schemeClr>
                </a:solidFill>
              </a:rPr>
              <a:t> </a:t>
            </a:r>
            <a:r>
              <a:rPr lang="el-GR" sz="1200" dirty="0" err="1">
                <a:solidFill>
                  <a:schemeClr val="tx1">
                    <a:alpha val="55000"/>
                  </a:schemeClr>
                </a:solidFill>
              </a:rPr>
              <a:t>ντογκ</a:t>
            </a:r>
            <a:r>
              <a:rPr lang="el-GR" sz="1200" dirty="0">
                <a:solidFill>
                  <a:schemeClr val="tx1">
                    <a:alpha val="55000"/>
                  </a:schemeClr>
                </a:solidFill>
              </a:rPr>
              <a:t> και άλλα προϊόντα κρέατος- σούπες σε σκόνη και συσκευασμένες «στιγμιαίες» σούπες, ζυμαρικά και επιδόρπια- βρεφικά γάλατα- και πολλά άλλα είδη προϊόντων. </a:t>
            </a:r>
          </a:p>
          <a:p>
            <a:r>
              <a:rPr lang="el-GR" sz="1200" dirty="0">
                <a:solidFill>
                  <a:schemeClr val="tx1">
                    <a:alpha val="55000"/>
                  </a:schemeClr>
                </a:solidFill>
              </a:rPr>
              <a:t>Οι διεργασίες που επιτρέπουν την παρασκευή </a:t>
            </a:r>
            <a:r>
              <a:rPr lang="el-GR" sz="1200" dirty="0" err="1">
                <a:solidFill>
                  <a:schemeClr val="tx1">
                    <a:alpha val="55000"/>
                  </a:schemeClr>
                </a:solidFill>
              </a:rPr>
              <a:t>υπερ</a:t>
            </a:r>
            <a:r>
              <a:rPr lang="el-GR" sz="1200" dirty="0">
                <a:solidFill>
                  <a:schemeClr val="tx1">
                    <a:alpha val="55000"/>
                  </a:schemeClr>
                </a:solidFill>
              </a:rPr>
              <a:t>-επεξεργασμένων τροφίμων περιλαμβάνουν πολλά στάδια και διαφορετικές βιομηχανίες. Ξεκινούν με την </a:t>
            </a:r>
            <a:r>
              <a:rPr lang="el-GR" sz="1200" dirty="0" err="1">
                <a:solidFill>
                  <a:schemeClr val="tx1">
                    <a:alpha val="55000"/>
                  </a:schemeClr>
                </a:solidFill>
              </a:rPr>
              <a:t>κλασματοποίηση</a:t>
            </a:r>
            <a:r>
              <a:rPr lang="el-GR" sz="1200" dirty="0">
                <a:solidFill>
                  <a:schemeClr val="tx1">
                    <a:alpha val="55000"/>
                  </a:schemeClr>
                </a:solidFill>
              </a:rPr>
              <a:t> ολόκληρων τροφίμων σε ουσίες που περιλαμβάνουν σάκχαρα, έλαια και λίπη, πρωτεΐνες, άμυλα και φυτικές ίνες. Οι ουσίες αυτές λαμβάνονται συχνά από λίγα φυτικά τρόφιμα υψηλής απόδοσης (όπως καλαμπόκι, σιτάρι, σόγια, ζαχαροκάλαμο ή τεύτλα) και από τον πολτοποίηση ή την άλεση των σφαγίων ζώων, συνήθως από εντατική κτηνοτροφία.</a:t>
            </a:r>
          </a:p>
          <a:p>
            <a:r>
              <a:rPr lang="el-GR" sz="1200" dirty="0">
                <a:solidFill>
                  <a:schemeClr val="tx1">
                    <a:alpha val="55000"/>
                  </a:schemeClr>
                </a:solidFill>
              </a:rPr>
              <a:t>Ορισμένες από αυτές τις ουσίες υποβάλλονται στη συνέχεια σε υδρόλυση ή υδρογόνωση ή άλλες χημικές τροποποιήσεις.</a:t>
            </a:r>
          </a:p>
        </p:txBody>
      </p:sp>
      <p:sp>
        <p:nvSpPr>
          <p:cNvPr id="4" name="TextBox 3">
            <a:extLst>
              <a:ext uri="{FF2B5EF4-FFF2-40B4-BE49-F238E27FC236}">
                <a16:creationId xmlns:a16="http://schemas.microsoft.com/office/drawing/2014/main" id="{94D738BA-3134-30A5-75A9-015641AD7615}"/>
              </a:ext>
            </a:extLst>
          </p:cNvPr>
          <p:cNvSpPr txBox="1"/>
          <p:nvPr/>
        </p:nvSpPr>
        <p:spPr>
          <a:xfrm>
            <a:off x="7701280" y="4968240"/>
            <a:ext cx="184731" cy="369332"/>
          </a:xfrm>
          <a:prstGeom prst="rect">
            <a:avLst/>
          </a:prstGeom>
          <a:noFill/>
        </p:spPr>
        <p:txBody>
          <a:bodyPr wrap="none" rtlCol="0">
            <a:spAutoFit/>
          </a:bodyPr>
          <a:lstStyle/>
          <a:p>
            <a:endParaRPr lang="el-GR" dirty="0"/>
          </a:p>
        </p:txBody>
      </p:sp>
    </p:spTree>
    <p:extLst>
      <p:ext uri="{BB962C8B-B14F-4D97-AF65-F5344CB8AC3E}">
        <p14:creationId xmlns:p14="http://schemas.microsoft.com/office/powerpoint/2010/main" val="38652468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BDC6BE68-4E48-0128-52CA-D0D967289FEB}"/>
              </a:ext>
            </a:extLst>
          </p:cNvPr>
          <p:cNvSpPr>
            <a:spLocks noGrp="1"/>
          </p:cNvSpPr>
          <p:nvPr>
            <p:ph type="title"/>
          </p:nvPr>
        </p:nvSpPr>
        <p:spPr/>
        <p:txBody>
          <a:bodyPr/>
          <a:lstStyle/>
          <a:p>
            <a:r>
              <a:rPr lang="el-GR" dirty="0" err="1"/>
              <a:t>Ορισμ</a:t>
            </a:r>
            <a:r>
              <a:rPr lang="en-US" dirty="0" err="1"/>
              <a:t>ό</a:t>
            </a:r>
            <a:r>
              <a:rPr lang="el-GR" dirty="0"/>
              <a:t>ς</a:t>
            </a:r>
          </a:p>
        </p:txBody>
      </p:sp>
      <p:sp>
        <p:nvSpPr>
          <p:cNvPr id="3" name="Θέση περιεχομένου 2">
            <a:extLst>
              <a:ext uri="{FF2B5EF4-FFF2-40B4-BE49-F238E27FC236}">
                <a16:creationId xmlns:a16="http://schemas.microsoft.com/office/drawing/2014/main" id="{9D1CB167-37ED-4795-99B3-90350D7B6050}"/>
              </a:ext>
            </a:extLst>
          </p:cNvPr>
          <p:cNvSpPr>
            <a:spLocks noGrp="1"/>
          </p:cNvSpPr>
          <p:nvPr>
            <p:ph idx="1"/>
          </p:nvPr>
        </p:nvSpPr>
        <p:spPr/>
        <p:txBody>
          <a:bodyPr>
            <a:normAutofit lnSpcReduction="10000"/>
          </a:bodyPr>
          <a:lstStyle/>
          <a:p>
            <a:r>
              <a:rPr lang="el-GR" dirty="0"/>
              <a:t>Τρόφιμα τα οποία είναι ιδιαίτερα ή εξαιρετικά επεξεργασμένα. </a:t>
            </a:r>
          </a:p>
          <a:p>
            <a:r>
              <a:rPr lang="el-GR" dirty="0"/>
              <a:t>Πιθανότατα έχουν πολλά πρόσθετα συστατικά, όπως ζάχαρη, αλάτι, λίπος και τεχνητά χρώματα ή συντηρητικά. Παρασκευάζονται κυρίως από ουσίες που εξάγονται από τα τρόφιμα, όπως λίπη, άμυλα, πρόσθετα σάκχαρα και υδρογονωμένα λίπη. </a:t>
            </a:r>
          </a:p>
          <a:p>
            <a:r>
              <a:rPr lang="el-GR" dirty="0"/>
              <a:t>Μπορεί επίσης να περιέχουν πρόσθετα όπως τεχνητά χρώματα και αρώματα ή σταθεροποιητές. Παραδείγματα αυτών των τροφίμων είναι τα κατεψυγμένα γεύματα, τα αναψυκτικά, τα </a:t>
            </a:r>
            <a:r>
              <a:rPr lang="el-GR" dirty="0" err="1"/>
              <a:t>χοτ</a:t>
            </a:r>
            <a:r>
              <a:rPr lang="el-GR" dirty="0"/>
              <a:t> </a:t>
            </a:r>
            <a:r>
              <a:rPr lang="el-GR" dirty="0" err="1"/>
              <a:t>ντογκ</a:t>
            </a:r>
            <a:r>
              <a:rPr lang="el-GR" dirty="0"/>
              <a:t> και τα αλλαντικά, το γρήγορο φαγητό, τα συσκευασμένα μπισκότα, τα κέικ και τα αλμυρά σνακ.</a:t>
            </a:r>
          </a:p>
          <a:p>
            <a:endParaRPr lang="el-GR" dirty="0"/>
          </a:p>
        </p:txBody>
      </p:sp>
    </p:spTree>
    <p:extLst>
      <p:ext uri="{BB962C8B-B14F-4D97-AF65-F5344CB8AC3E}">
        <p14:creationId xmlns:p14="http://schemas.microsoft.com/office/powerpoint/2010/main" val="10807724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6E8263B0-D449-F5C4-7AB1-EAE4991A6666}"/>
              </a:ext>
            </a:extLst>
          </p:cNvPr>
          <p:cNvSpPr>
            <a:spLocks noGrp="1"/>
          </p:cNvSpPr>
          <p:nvPr>
            <p:ph type="title"/>
          </p:nvPr>
        </p:nvSpPr>
        <p:spPr/>
        <p:txBody>
          <a:bodyPr/>
          <a:lstStyle/>
          <a:p>
            <a:endParaRPr lang="el-GR"/>
          </a:p>
        </p:txBody>
      </p:sp>
      <p:sp>
        <p:nvSpPr>
          <p:cNvPr id="3" name="Θέση περιεχομένου 2">
            <a:extLst>
              <a:ext uri="{FF2B5EF4-FFF2-40B4-BE49-F238E27FC236}">
                <a16:creationId xmlns:a16="http://schemas.microsoft.com/office/drawing/2014/main" id="{A3B98598-FDB3-12CA-C3C9-17E8F373B677}"/>
              </a:ext>
            </a:extLst>
          </p:cNvPr>
          <p:cNvSpPr>
            <a:spLocks noGrp="1"/>
          </p:cNvSpPr>
          <p:nvPr>
            <p:ph idx="1"/>
          </p:nvPr>
        </p:nvSpPr>
        <p:spPr/>
        <p:txBody>
          <a:bodyPr>
            <a:normAutofit/>
          </a:bodyPr>
          <a:lstStyle/>
          <a:p>
            <a:r>
              <a:rPr lang="el-GR" i="1" dirty="0"/>
              <a:t>Δεν υπάρχει ενιαίος ορισμός </a:t>
            </a:r>
            <a:r>
              <a:rPr lang="el-GR" dirty="0"/>
              <a:t>των </a:t>
            </a:r>
            <a:r>
              <a:rPr lang="en-US" dirty="0"/>
              <a:t>UPF</a:t>
            </a:r>
            <a:r>
              <a:rPr lang="el-GR" dirty="0"/>
              <a:t>, αλλά σε γενικές γραμμές</a:t>
            </a:r>
            <a:r>
              <a:rPr lang="en-US" dirty="0"/>
              <a:t> </a:t>
            </a:r>
            <a:r>
              <a:rPr lang="el-GR" dirty="0"/>
              <a:t>περιέχουν </a:t>
            </a:r>
            <a:r>
              <a:rPr lang="el-GR" i="1" dirty="0"/>
              <a:t>συστατικά που δεν χρησιμοποιούνται στη</a:t>
            </a:r>
            <a:r>
              <a:rPr lang="en-US" dirty="0"/>
              <a:t> </a:t>
            </a:r>
            <a:r>
              <a:rPr lang="el-GR" i="1" dirty="0"/>
              <a:t>μαγειρική στο σπίτι</a:t>
            </a:r>
            <a:r>
              <a:rPr lang="el-GR" dirty="0"/>
              <a:t>.</a:t>
            </a:r>
          </a:p>
          <a:p>
            <a:r>
              <a:rPr lang="el-GR" dirty="0"/>
              <a:t>Πολλά είναι </a:t>
            </a:r>
            <a:r>
              <a:rPr lang="el-GR" b="1" dirty="0"/>
              <a:t>χημικά</a:t>
            </a:r>
            <a:r>
              <a:rPr lang="el-GR" dirty="0"/>
              <a:t>, </a:t>
            </a:r>
            <a:r>
              <a:rPr lang="el-GR" b="1" dirty="0"/>
              <a:t>χρωστικές </a:t>
            </a:r>
            <a:r>
              <a:rPr lang="el-GR" dirty="0"/>
              <a:t>και </a:t>
            </a:r>
            <a:r>
              <a:rPr lang="el-GR" b="1" dirty="0"/>
              <a:t>γλυκαντικές</a:t>
            </a:r>
            <a:r>
              <a:rPr lang="en-US" dirty="0"/>
              <a:t> </a:t>
            </a:r>
            <a:r>
              <a:rPr lang="el-GR" b="1" dirty="0"/>
              <a:t>ουσίες</a:t>
            </a:r>
            <a:r>
              <a:rPr lang="el-GR" dirty="0"/>
              <a:t>, που χρησιμοποιούνται για τη βελτίωση της</a:t>
            </a:r>
            <a:r>
              <a:rPr lang="en-US" dirty="0"/>
              <a:t> </a:t>
            </a:r>
            <a:r>
              <a:rPr lang="el-GR" i="1" dirty="0"/>
              <a:t>εμφάνισης</a:t>
            </a:r>
            <a:r>
              <a:rPr lang="el-GR" dirty="0"/>
              <a:t>, της </a:t>
            </a:r>
            <a:r>
              <a:rPr lang="el-GR" i="1" dirty="0"/>
              <a:t>γεύσης </a:t>
            </a:r>
            <a:r>
              <a:rPr lang="el-GR" dirty="0"/>
              <a:t>ή της </a:t>
            </a:r>
            <a:r>
              <a:rPr lang="el-GR" i="1" dirty="0"/>
              <a:t>υφής </a:t>
            </a:r>
            <a:r>
              <a:rPr lang="el-GR" dirty="0"/>
              <a:t>του φαγητού.</a:t>
            </a:r>
          </a:p>
          <a:p>
            <a:r>
              <a:rPr lang="el-GR" dirty="0"/>
              <a:t>Τα </a:t>
            </a:r>
            <a:r>
              <a:rPr lang="el-GR" dirty="0" err="1"/>
              <a:t>υπερεπεξεργασμένα</a:t>
            </a:r>
            <a:r>
              <a:rPr lang="el-GR" dirty="0"/>
              <a:t> τρόφιμα είναι προϊόντα</a:t>
            </a:r>
            <a:r>
              <a:rPr lang="en-US" dirty="0"/>
              <a:t> </a:t>
            </a:r>
            <a:r>
              <a:rPr lang="el-GR" dirty="0"/>
              <a:t>τεχνολογίας τροφίμων που περιέχουν τουλάχιστον </a:t>
            </a:r>
            <a:r>
              <a:rPr lang="el-GR" b="1" dirty="0"/>
              <a:t>πέντε</a:t>
            </a:r>
            <a:r>
              <a:rPr lang="en-US" b="1" dirty="0"/>
              <a:t> </a:t>
            </a:r>
            <a:r>
              <a:rPr lang="el-GR" i="1" dirty="0"/>
              <a:t>βιομηχανικά συστατικά</a:t>
            </a:r>
            <a:r>
              <a:rPr lang="el-GR" dirty="0"/>
              <a:t>, τα περισσότερα από τα οποία</a:t>
            </a:r>
            <a:r>
              <a:rPr lang="en-US" dirty="0"/>
              <a:t> </a:t>
            </a:r>
            <a:r>
              <a:rPr lang="el-GR" dirty="0"/>
              <a:t>έχουν </a:t>
            </a:r>
            <a:r>
              <a:rPr lang="el-GR" b="1" dirty="0"/>
              <a:t>χαμηλότερο κόστος </a:t>
            </a:r>
            <a:r>
              <a:rPr lang="el-GR" dirty="0"/>
              <a:t>και </a:t>
            </a:r>
            <a:r>
              <a:rPr lang="el-GR" b="1" dirty="0"/>
              <a:t>θρεπτικές αξίες</a:t>
            </a:r>
            <a:endParaRPr lang="el-GR" dirty="0"/>
          </a:p>
          <a:p>
            <a:endParaRPr lang="el-GR" dirty="0"/>
          </a:p>
        </p:txBody>
      </p:sp>
    </p:spTree>
    <p:extLst>
      <p:ext uri="{BB962C8B-B14F-4D97-AF65-F5344CB8AC3E}">
        <p14:creationId xmlns:p14="http://schemas.microsoft.com/office/powerpoint/2010/main" val="10084025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2" name="Group 11">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22" name="Rectangle 12">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15">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4" name="Rectangle 17">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57197"/>
            <a:ext cx="11734800" cy="5943606"/>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Τίτλος 1">
            <a:extLst>
              <a:ext uri="{FF2B5EF4-FFF2-40B4-BE49-F238E27FC236}">
                <a16:creationId xmlns:a16="http://schemas.microsoft.com/office/drawing/2014/main" id="{44004341-5F42-02C2-5755-9BBC009EB8E6}"/>
              </a:ext>
            </a:extLst>
          </p:cNvPr>
          <p:cNvSpPr>
            <a:spLocks noGrp="1"/>
          </p:cNvSpPr>
          <p:nvPr>
            <p:ph type="title"/>
          </p:nvPr>
        </p:nvSpPr>
        <p:spPr>
          <a:xfrm>
            <a:off x="685801" y="1676400"/>
            <a:ext cx="4953000" cy="1216153"/>
          </a:xfrm>
        </p:spPr>
        <p:txBody>
          <a:bodyPr anchor="t">
            <a:normAutofit/>
          </a:bodyPr>
          <a:lstStyle/>
          <a:p>
            <a:endParaRPr lang="el-GR" sz="4000"/>
          </a:p>
        </p:txBody>
      </p:sp>
      <p:sp>
        <p:nvSpPr>
          <p:cNvPr id="3" name="Θέση περιεχομένου 2">
            <a:extLst>
              <a:ext uri="{FF2B5EF4-FFF2-40B4-BE49-F238E27FC236}">
                <a16:creationId xmlns:a16="http://schemas.microsoft.com/office/drawing/2014/main" id="{56FCA9A3-C444-6FB4-0723-B0E0CCAE110A}"/>
              </a:ext>
            </a:extLst>
          </p:cNvPr>
          <p:cNvSpPr>
            <a:spLocks noGrp="1"/>
          </p:cNvSpPr>
          <p:nvPr>
            <p:ph idx="1"/>
          </p:nvPr>
        </p:nvSpPr>
        <p:spPr>
          <a:xfrm>
            <a:off x="685801" y="3429000"/>
            <a:ext cx="4953000" cy="1752599"/>
          </a:xfrm>
        </p:spPr>
        <p:txBody>
          <a:bodyPr>
            <a:normAutofit/>
          </a:bodyPr>
          <a:lstStyle/>
          <a:p>
            <a:r>
              <a:rPr lang="el-GR" sz="1800" dirty="0">
                <a:solidFill>
                  <a:schemeClr val="tx1">
                    <a:alpha val="55000"/>
                  </a:schemeClr>
                </a:solidFill>
              </a:rPr>
              <a:t>Η έννοια, ωστόσο, αναφέρεται επίσης σε μία από τις</a:t>
            </a:r>
            <a:r>
              <a:rPr lang="en-US" sz="1800" dirty="0">
                <a:solidFill>
                  <a:schemeClr val="tx1">
                    <a:alpha val="55000"/>
                  </a:schemeClr>
                </a:solidFill>
              </a:rPr>
              <a:t> </a:t>
            </a:r>
            <a:r>
              <a:rPr lang="el-GR" sz="1800" dirty="0">
                <a:solidFill>
                  <a:schemeClr val="tx1">
                    <a:alpha val="55000"/>
                  </a:schemeClr>
                </a:solidFill>
              </a:rPr>
              <a:t>τέσσερις κατηγορίες της ταξινόμησης </a:t>
            </a:r>
            <a:r>
              <a:rPr lang="en" sz="1800" dirty="0">
                <a:solidFill>
                  <a:schemeClr val="tx1">
                    <a:alpha val="55000"/>
                  </a:schemeClr>
                </a:solidFill>
              </a:rPr>
              <a:t>NOVA, </a:t>
            </a:r>
            <a:r>
              <a:rPr lang="el-GR" sz="1800" dirty="0">
                <a:solidFill>
                  <a:schemeClr val="tx1">
                    <a:alpha val="55000"/>
                  </a:schemeClr>
                </a:solidFill>
              </a:rPr>
              <a:t>η οποία</a:t>
            </a:r>
            <a:r>
              <a:rPr lang="en-US" sz="1800" dirty="0">
                <a:solidFill>
                  <a:schemeClr val="tx1">
                    <a:alpha val="55000"/>
                  </a:schemeClr>
                </a:solidFill>
              </a:rPr>
              <a:t> </a:t>
            </a:r>
            <a:r>
              <a:rPr lang="el-GR" sz="1800" dirty="0">
                <a:solidFill>
                  <a:schemeClr val="tx1">
                    <a:alpha val="55000"/>
                  </a:schemeClr>
                </a:solidFill>
              </a:rPr>
              <a:t>ταξινομεί πολλά από αυτά τα τρόφιμα ως εξαιρετικά</a:t>
            </a:r>
            <a:r>
              <a:rPr lang="en-US" sz="1800" dirty="0">
                <a:solidFill>
                  <a:schemeClr val="tx1">
                    <a:alpha val="55000"/>
                  </a:schemeClr>
                </a:solidFill>
              </a:rPr>
              <a:t> </a:t>
            </a:r>
            <a:r>
              <a:rPr lang="el-GR" sz="1800" dirty="0">
                <a:solidFill>
                  <a:schemeClr val="tx1">
                    <a:alpha val="55000"/>
                  </a:schemeClr>
                </a:solidFill>
              </a:rPr>
              <a:t>επεξεργασμένα.</a:t>
            </a:r>
          </a:p>
          <a:p>
            <a:endParaRPr lang="en-US" sz="1800" dirty="0">
              <a:solidFill>
                <a:schemeClr val="tx1">
                  <a:alpha val="55000"/>
                </a:schemeClr>
              </a:solidFill>
            </a:endParaRPr>
          </a:p>
          <a:p>
            <a:endParaRPr lang="el-GR" sz="1800" dirty="0">
              <a:solidFill>
                <a:schemeClr val="tx1">
                  <a:alpha val="55000"/>
                </a:schemeClr>
              </a:solidFill>
            </a:endParaRPr>
          </a:p>
        </p:txBody>
      </p:sp>
      <p:pic>
        <p:nvPicPr>
          <p:cNvPr id="5" name="Εικόνα 4" descr="Εικόνα που περιέχει κείμενο, γραμματοσειρά, τυπογραφία, αφίσα&#10;&#10;Το περιεχόμενο που δημιουργείται από AI ενδέχεται να είναι εσφαλμένο.">
            <a:extLst>
              <a:ext uri="{FF2B5EF4-FFF2-40B4-BE49-F238E27FC236}">
                <a16:creationId xmlns:a16="http://schemas.microsoft.com/office/drawing/2014/main" id="{9926DB4E-240A-E769-E98E-BAF70139C690}"/>
              </a:ext>
            </a:extLst>
          </p:cNvPr>
          <p:cNvPicPr>
            <a:picLocks noChangeAspect="1"/>
          </p:cNvPicPr>
          <p:nvPr/>
        </p:nvPicPr>
        <p:blipFill>
          <a:blip r:embed="rId2"/>
          <a:stretch>
            <a:fillRect/>
          </a:stretch>
        </p:blipFill>
        <p:spPr>
          <a:xfrm>
            <a:off x="5638801" y="1519237"/>
            <a:ext cx="5867398" cy="4367214"/>
          </a:xfrm>
          <a:prstGeom prst="rect">
            <a:avLst/>
          </a:prstGeom>
        </p:spPr>
      </p:pic>
    </p:spTree>
    <p:extLst>
      <p:ext uri="{BB962C8B-B14F-4D97-AF65-F5344CB8AC3E}">
        <p14:creationId xmlns:p14="http://schemas.microsoft.com/office/powerpoint/2010/main" val="379930071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5FC5F9C6-4C3B-08C0-18B8-AC0088D14ED5}"/>
              </a:ext>
            </a:extLst>
          </p:cNvPr>
          <p:cNvSpPr>
            <a:spLocks noGrp="1"/>
          </p:cNvSpPr>
          <p:nvPr>
            <p:ph type="title"/>
          </p:nvPr>
        </p:nvSpPr>
        <p:spPr/>
        <p:txBody>
          <a:bodyPr/>
          <a:lstStyle/>
          <a:p>
            <a:endParaRPr lang="el-GR"/>
          </a:p>
        </p:txBody>
      </p:sp>
      <p:sp>
        <p:nvSpPr>
          <p:cNvPr id="3" name="Θέση περιεχομένου 2">
            <a:extLst>
              <a:ext uri="{FF2B5EF4-FFF2-40B4-BE49-F238E27FC236}">
                <a16:creationId xmlns:a16="http://schemas.microsoft.com/office/drawing/2014/main" id="{C795DFEB-5887-26F7-7C1D-4C9EABF3A1B9}"/>
              </a:ext>
            </a:extLst>
          </p:cNvPr>
          <p:cNvSpPr>
            <a:spLocks noGrp="1"/>
          </p:cNvSpPr>
          <p:nvPr>
            <p:ph idx="1"/>
          </p:nvPr>
        </p:nvSpPr>
        <p:spPr/>
        <p:txBody>
          <a:bodyPr>
            <a:normAutofit/>
          </a:bodyPr>
          <a:lstStyle/>
          <a:p>
            <a:r>
              <a:rPr lang="el-GR" dirty="0"/>
              <a:t>Στην κατηγορία των </a:t>
            </a:r>
            <a:r>
              <a:rPr lang="el-GR" i="1" dirty="0"/>
              <a:t>επεξεργασμένων τροφίμων </a:t>
            </a:r>
            <a:r>
              <a:rPr lang="el-GR" dirty="0"/>
              <a:t>της </a:t>
            </a:r>
            <a:r>
              <a:rPr lang="en" dirty="0"/>
              <a:t>NOVA </a:t>
            </a:r>
            <a:r>
              <a:rPr lang="el-GR" dirty="0"/>
              <a:t>περιλαμβάνονται </a:t>
            </a:r>
            <a:r>
              <a:rPr lang="el-GR" i="1" dirty="0"/>
              <a:t>ελάχιστα επεξεργασμένα τρόφιμα </a:t>
            </a:r>
            <a:r>
              <a:rPr lang="el-GR" dirty="0"/>
              <a:t>στα</a:t>
            </a:r>
            <a:r>
              <a:rPr lang="en-US" dirty="0"/>
              <a:t> </a:t>
            </a:r>
            <a:r>
              <a:rPr lang="el-GR" dirty="0"/>
              <a:t>οποία έχει προστεθεί ένα ή περισσότερα </a:t>
            </a:r>
            <a:r>
              <a:rPr lang="el-GR" i="1" dirty="0"/>
              <a:t>επεξεργασμένα</a:t>
            </a:r>
            <a:r>
              <a:rPr lang="en-US" dirty="0"/>
              <a:t> </a:t>
            </a:r>
            <a:r>
              <a:rPr lang="el-GR" i="1" dirty="0"/>
              <a:t>μαγειρικά συστατικά </a:t>
            </a:r>
            <a:r>
              <a:rPr lang="el-GR" dirty="0"/>
              <a:t>και τα οποία έχουν τροποποιηθεί</a:t>
            </a:r>
            <a:r>
              <a:rPr lang="en-US" dirty="0"/>
              <a:t> </a:t>
            </a:r>
            <a:r>
              <a:rPr lang="el-GR" dirty="0"/>
              <a:t>περαιτέρω με διαδικασίες όπως το </a:t>
            </a:r>
            <a:r>
              <a:rPr lang="el-GR" b="1" dirty="0"/>
              <a:t>κάπνισμα</a:t>
            </a:r>
            <a:r>
              <a:rPr lang="el-GR" dirty="0"/>
              <a:t>, το</a:t>
            </a:r>
            <a:r>
              <a:rPr lang="en-US" dirty="0"/>
              <a:t> </a:t>
            </a:r>
            <a:r>
              <a:rPr lang="el-GR" b="1" dirty="0"/>
              <a:t>αλάτισμα </a:t>
            </a:r>
            <a:r>
              <a:rPr lang="el-GR" dirty="0"/>
              <a:t>και η </a:t>
            </a:r>
            <a:r>
              <a:rPr lang="el-GR" b="1" dirty="0"/>
              <a:t>κονσερβοποίηση </a:t>
            </a:r>
            <a:r>
              <a:rPr lang="el-GR" dirty="0"/>
              <a:t>(π.χ. </a:t>
            </a:r>
            <a:r>
              <a:rPr lang="el-GR" dirty="0" err="1"/>
              <a:t>κρέατα,κονσέρβες</a:t>
            </a:r>
            <a:r>
              <a:rPr lang="el-GR" dirty="0"/>
              <a:t> ψαριών).</a:t>
            </a:r>
          </a:p>
          <a:p>
            <a:r>
              <a:rPr lang="el-GR" dirty="0"/>
              <a:t>Στόχος της προσθήκης (ή της επεξεργασίας) είναι να </a:t>
            </a:r>
            <a:r>
              <a:rPr lang="el-GR" i="1" dirty="0"/>
              <a:t>αυξήσει την ανθεκτικότητα </a:t>
            </a:r>
            <a:r>
              <a:rPr lang="el-GR" dirty="0"/>
              <a:t>των ελάχιστα επεξεργασμένων τροφίμων και να </a:t>
            </a:r>
            <a:r>
              <a:rPr lang="el-GR" i="1" dirty="0"/>
              <a:t>βελτιώσει τη</a:t>
            </a:r>
            <a:r>
              <a:rPr lang="el-GR" dirty="0"/>
              <a:t> </a:t>
            </a:r>
            <a:r>
              <a:rPr lang="el-GR" i="1" dirty="0"/>
              <a:t>γεύση και την εμφάνιση </a:t>
            </a:r>
            <a:r>
              <a:rPr lang="el-GR" dirty="0"/>
              <a:t>τέτοιων τροφίμων.</a:t>
            </a:r>
          </a:p>
          <a:p>
            <a:endParaRPr lang="el-GR" dirty="0"/>
          </a:p>
        </p:txBody>
      </p:sp>
    </p:spTree>
    <p:extLst>
      <p:ext uri="{BB962C8B-B14F-4D97-AF65-F5344CB8AC3E}">
        <p14:creationId xmlns:p14="http://schemas.microsoft.com/office/powerpoint/2010/main" val="9734109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28B98344-D10C-3447-603D-AFD7C304E2DF}"/>
              </a:ext>
            </a:extLst>
          </p:cNvPr>
          <p:cNvSpPr>
            <a:spLocks noGrp="1"/>
          </p:cNvSpPr>
          <p:nvPr>
            <p:ph type="title"/>
          </p:nvPr>
        </p:nvSpPr>
        <p:spPr/>
        <p:txBody>
          <a:bodyPr/>
          <a:lstStyle/>
          <a:p>
            <a:r>
              <a:rPr lang="el-GR" dirty="0"/>
              <a:t>Κατηγοριοποίηση </a:t>
            </a:r>
            <a:r>
              <a:rPr lang="en-US" dirty="0"/>
              <a:t>NOVA </a:t>
            </a:r>
            <a:endParaRPr lang="el-GR" dirty="0"/>
          </a:p>
        </p:txBody>
      </p:sp>
      <p:pic>
        <p:nvPicPr>
          <p:cNvPr id="5" name="Θέση περιεχομένου 4" descr="Εικόνα που περιέχει κείμενο, στιγμιότυπο οθόνης&#10;&#10;Το περιεχόμενο που δημιουργείται από AI ενδέχεται να είναι εσφαλμένο.">
            <a:extLst>
              <a:ext uri="{FF2B5EF4-FFF2-40B4-BE49-F238E27FC236}">
                <a16:creationId xmlns:a16="http://schemas.microsoft.com/office/drawing/2014/main" id="{3D32C0A7-3E47-907B-121D-94F43909CECE}"/>
              </a:ext>
            </a:extLst>
          </p:cNvPr>
          <p:cNvPicPr>
            <a:picLocks noGrp="1" noChangeAspect="1"/>
          </p:cNvPicPr>
          <p:nvPr>
            <p:ph idx="1"/>
          </p:nvPr>
        </p:nvPicPr>
        <p:blipFill>
          <a:blip r:embed="rId2"/>
          <a:stretch>
            <a:fillRect/>
          </a:stretch>
        </p:blipFill>
        <p:spPr>
          <a:xfrm>
            <a:off x="2263281" y="1825625"/>
            <a:ext cx="7665438" cy="4351338"/>
          </a:xfrm>
        </p:spPr>
      </p:pic>
    </p:spTree>
    <p:extLst>
      <p:ext uri="{BB962C8B-B14F-4D97-AF65-F5344CB8AC3E}">
        <p14:creationId xmlns:p14="http://schemas.microsoft.com/office/powerpoint/2010/main" val="207617767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Τίτλος 1">
            <a:extLst>
              <a:ext uri="{FF2B5EF4-FFF2-40B4-BE49-F238E27FC236}">
                <a16:creationId xmlns:a16="http://schemas.microsoft.com/office/drawing/2014/main" id="{9EDA85E4-5E69-3237-FD9B-6933A0CCA5D7}"/>
              </a:ext>
            </a:extLst>
          </p:cNvPr>
          <p:cNvSpPr>
            <a:spLocks noGrp="1"/>
          </p:cNvSpPr>
          <p:nvPr>
            <p:ph type="title"/>
          </p:nvPr>
        </p:nvSpPr>
        <p:spPr>
          <a:xfrm>
            <a:off x="1143000" y="1676400"/>
            <a:ext cx="3810000" cy="3505200"/>
          </a:xfrm>
        </p:spPr>
        <p:txBody>
          <a:bodyPr anchor="t">
            <a:normAutofit/>
          </a:bodyPr>
          <a:lstStyle/>
          <a:p>
            <a:r>
              <a:rPr lang="el-GR" sz="4000"/>
              <a:t>Ομάδα 1 – Μη επεξεργασμένα/ ελάχιστα επεξεργασμένα </a:t>
            </a:r>
          </a:p>
        </p:txBody>
      </p:sp>
      <p:sp>
        <p:nvSpPr>
          <p:cNvPr id="3" name="Θέση περιεχομένου 2">
            <a:extLst>
              <a:ext uri="{FF2B5EF4-FFF2-40B4-BE49-F238E27FC236}">
                <a16:creationId xmlns:a16="http://schemas.microsoft.com/office/drawing/2014/main" id="{63F01BF5-BA09-06EC-1A1C-4E63F59276D5}"/>
              </a:ext>
            </a:extLst>
          </p:cNvPr>
          <p:cNvSpPr>
            <a:spLocks noGrp="1"/>
          </p:cNvSpPr>
          <p:nvPr>
            <p:ph idx="1"/>
          </p:nvPr>
        </p:nvSpPr>
        <p:spPr>
          <a:xfrm>
            <a:off x="5181604" y="1676400"/>
            <a:ext cx="5638796" cy="3505200"/>
          </a:xfrm>
        </p:spPr>
        <p:txBody>
          <a:bodyPr>
            <a:normAutofit/>
          </a:bodyPr>
          <a:lstStyle/>
          <a:p>
            <a:r>
              <a:rPr lang="el-GR" sz="1500" dirty="0">
                <a:solidFill>
                  <a:schemeClr val="tx1">
                    <a:alpha val="55000"/>
                  </a:schemeClr>
                </a:solidFill>
              </a:rPr>
              <a:t>Μη επεξεργασμένα (ή φυσικά) τρόφιμα είναι τα βρώσιμα μέρη των φυτών (όπως καρποί, φύλλα, μίσχοι, σπόροι, ρίζες) ή των ζώων (όπως μύες, εντόσθια, αυγά, γάλα), καθώς και μύκητες, φύκια και νερό, μετά τον διαχωρισμό τους από τη φύση.</a:t>
            </a:r>
          </a:p>
          <a:p>
            <a:r>
              <a:rPr lang="el-GR" sz="1500" dirty="0">
                <a:solidFill>
                  <a:schemeClr val="tx1">
                    <a:alpha val="55000"/>
                  </a:schemeClr>
                </a:solidFill>
              </a:rPr>
              <a:t>Τα ελάχιστα επεξεργασμένα τρόφιμα είναι φυσικά τρόφιμα που έχουν τροποποιηθεί με μεθόδους που περιλαμβάνουν την αφαίρεση μη βρώσιμων ή ανεπιθύμητων μερών, καθώς και διαδικασίες που περιλαμβάνουν ξήρανση, θραύση, άλεση, φιλτράρισμα, ψήσιμο, βρασμό, μη αλκοολική ζύμωση, παστερίωση, ψύξη, κατάψυξη, τοποθέτηση σε δοχεία και συσκευασία υπό κενό. </a:t>
            </a:r>
          </a:p>
          <a:p>
            <a:r>
              <a:rPr lang="el-GR" sz="1500" dirty="0">
                <a:solidFill>
                  <a:schemeClr val="tx1">
                    <a:alpha val="55000"/>
                  </a:schemeClr>
                </a:solidFill>
              </a:rPr>
              <a:t>Η διάκριση μεταξύ μη επεξεργασμένων και ελάχιστα επεξεργασμένων τροφίμων δεν είναι ιδιαίτερα σημαντική.</a:t>
            </a:r>
          </a:p>
          <a:p>
            <a:endParaRPr lang="el-GR" sz="1500" dirty="0">
              <a:solidFill>
                <a:schemeClr val="tx1">
                  <a:alpha val="55000"/>
                </a:schemeClr>
              </a:solidFill>
            </a:endParaRPr>
          </a:p>
        </p:txBody>
      </p:sp>
    </p:spTree>
    <p:extLst>
      <p:ext uri="{BB962C8B-B14F-4D97-AF65-F5344CB8AC3E}">
        <p14:creationId xmlns:p14="http://schemas.microsoft.com/office/powerpoint/2010/main" val="27533012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Τίτλος 1">
            <a:extLst>
              <a:ext uri="{FF2B5EF4-FFF2-40B4-BE49-F238E27FC236}">
                <a16:creationId xmlns:a16="http://schemas.microsoft.com/office/drawing/2014/main" id="{20024A09-8E50-6824-5D93-A4BC9A646F38}"/>
              </a:ext>
            </a:extLst>
          </p:cNvPr>
          <p:cNvSpPr>
            <a:spLocks noGrp="1"/>
          </p:cNvSpPr>
          <p:nvPr>
            <p:ph type="title"/>
          </p:nvPr>
        </p:nvSpPr>
        <p:spPr>
          <a:xfrm>
            <a:off x="1143000" y="1676400"/>
            <a:ext cx="3810000" cy="3505200"/>
          </a:xfrm>
        </p:spPr>
        <p:txBody>
          <a:bodyPr anchor="t">
            <a:normAutofit/>
          </a:bodyPr>
          <a:lstStyle/>
          <a:p>
            <a:r>
              <a:rPr lang="el-GR" sz="4000"/>
              <a:t>Ομάδα 2 - Επεξεργασμένα μαγειρικά συστατικά </a:t>
            </a:r>
          </a:p>
        </p:txBody>
      </p:sp>
      <p:sp>
        <p:nvSpPr>
          <p:cNvPr id="3" name="Θέση περιεχομένου 2">
            <a:extLst>
              <a:ext uri="{FF2B5EF4-FFF2-40B4-BE49-F238E27FC236}">
                <a16:creationId xmlns:a16="http://schemas.microsoft.com/office/drawing/2014/main" id="{A9E0D07E-1A14-CFC7-8B5A-4E30F298C083}"/>
              </a:ext>
            </a:extLst>
          </p:cNvPr>
          <p:cNvSpPr>
            <a:spLocks noGrp="1"/>
          </p:cNvSpPr>
          <p:nvPr>
            <p:ph idx="1"/>
          </p:nvPr>
        </p:nvSpPr>
        <p:spPr>
          <a:xfrm>
            <a:off x="5181604" y="1676400"/>
            <a:ext cx="5638796" cy="3505200"/>
          </a:xfrm>
        </p:spPr>
        <p:txBody>
          <a:bodyPr>
            <a:normAutofit/>
          </a:bodyPr>
          <a:lstStyle/>
          <a:p>
            <a:r>
              <a:rPr lang="el-GR" sz="1100" dirty="0">
                <a:solidFill>
                  <a:schemeClr val="tx1">
                    <a:alpha val="55000"/>
                  </a:schemeClr>
                </a:solidFill>
              </a:rPr>
              <a:t>Περιλαμβάνουν έλαια, βούτυρο, λαρδί, ζάχαρη και αλάτι.</a:t>
            </a:r>
          </a:p>
          <a:p>
            <a:r>
              <a:rPr lang="el-GR" sz="1100" dirty="0">
                <a:solidFill>
                  <a:schemeClr val="tx1">
                    <a:alpha val="55000"/>
                  </a:schemeClr>
                </a:solidFill>
              </a:rPr>
              <a:t>Πρόκειται για ουσίες που προέρχονται από τρόφιμα της ομάδας 1 ή από τη φύση με διεργασίες όπως η συμπίεση, ο εξευγενισμός, η άλεση και η ξήρανση. Ορισμένες μέθοδοι που χρησιμοποιούνται για την παρασκευή επεξεργασμένων γαστρονομικών συστατικών είναι προέρχονται από την αρχαιότητα. Τώρα όμως είναι συνήθως βιομηχανικά προϊόντα, σχεδιασμένα για την παραγωγή ανθεκτικών προϊόντων, κατάλληλων για χρήση στις κουζίνες του σπιτιού, των εστιατορίων και των κυλικείων για την προετοιμασία και το μαγείρεμα </a:t>
            </a:r>
            <a:r>
              <a:rPr lang="el-GR" sz="1100" dirty="0" err="1">
                <a:solidFill>
                  <a:schemeClr val="tx1">
                    <a:alpha val="55000"/>
                  </a:schemeClr>
                </a:solidFill>
              </a:rPr>
              <a:t>φρεσκομαγειρεμένων</a:t>
            </a:r>
            <a:r>
              <a:rPr lang="el-GR" sz="1100" dirty="0">
                <a:solidFill>
                  <a:schemeClr val="tx1">
                    <a:alpha val="55000"/>
                  </a:schemeClr>
                </a:solidFill>
              </a:rPr>
              <a:t> πιάτων και γευμάτων. </a:t>
            </a:r>
          </a:p>
          <a:p>
            <a:r>
              <a:rPr lang="el-GR" sz="1100" dirty="0">
                <a:solidFill>
                  <a:schemeClr val="tx1">
                    <a:alpha val="55000"/>
                  </a:schemeClr>
                </a:solidFill>
              </a:rPr>
              <a:t>Εκτός από την προσθήκη αλατιού, είναι επίσης ενεργειακά πυκνά, με 400 ή 900 </a:t>
            </a:r>
            <a:r>
              <a:rPr lang="en-US" sz="1100" dirty="0">
                <a:solidFill>
                  <a:schemeClr val="tx1">
                    <a:alpha val="55000"/>
                  </a:schemeClr>
                </a:solidFill>
              </a:rPr>
              <a:t>kcal/</a:t>
            </a:r>
            <a:r>
              <a:rPr lang="el-GR" sz="1100" dirty="0">
                <a:solidFill>
                  <a:schemeClr val="tx1">
                    <a:alpha val="55000"/>
                  </a:schemeClr>
                </a:solidFill>
              </a:rPr>
              <a:t>100 </a:t>
            </a:r>
            <a:r>
              <a:rPr lang="en-US" sz="1100" dirty="0">
                <a:solidFill>
                  <a:schemeClr val="tx1">
                    <a:alpha val="55000"/>
                  </a:schemeClr>
                </a:solidFill>
              </a:rPr>
              <a:t>gr</a:t>
            </a:r>
            <a:r>
              <a:rPr lang="el-GR" sz="1100" dirty="0">
                <a:solidFill>
                  <a:schemeClr val="tx1">
                    <a:alpha val="55000"/>
                  </a:schemeClr>
                </a:solidFill>
              </a:rPr>
              <a:t>. </a:t>
            </a:r>
          </a:p>
          <a:p>
            <a:r>
              <a:rPr lang="en-US" sz="1100" dirty="0">
                <a:solidFill>
                  <a:schemeClr val="tx1">
                    <a:alpha val="55000"/>
                  </a:schemeClr>
                </a:solidFill>
              </a:rPr>
              <a:t>T</a:t>
            </a:r>
            <a:r>
              <a:rPr lang="el-GR" sz="1100" dirty="0">
                <a:solidFill>
                  <a:schemeClr val="tx1">
                    <a:alpha val="55000"/>
                  </a:schemeClr>
                </a:solidFill>
              </a:rPr>
              <a:t>ο βασικό σημείο είναι ότι σπάνια, καταναλώνονται μόνα τους. Χρησιμοποιούνται σε συνδυασμό με τρόφιμα για να φτιάξουν εύγευστα, ποικίλα, θρεπτικά και απολαυστικά γεύματα και πιάτα, όπως βραστά, σούπες και ζωμούς, σαλάτες, ψωμιά, κονσέρβες, ποτά και επιδόρπια. Έτσι, τα έλαια χρησιμοποιούνται στο μαγείρεμα των δημητριακών, των λαχανικών</a:t>
            </a:r>
            <a:r>
              <a:rPr lang="en-US" sz="1100" dirty="0">
                <a:solidFill>
                  <a:schemeClr val="tx1">
                    <a:alpha val="55000"/>
                  </a:schemeClr>
                </a:solidFill>
              </a:rPr>
              <a:t>, </a:t>
            </a:r>
            <a:r>
              <a:rPr lang="el-GR" sz="1100" dirty="0">
                <a:solidFill>
                  <a:schemeClr val="tx1">
                    <a:alpha val="55000"/>
                  </a:schemeClr>
                </a:solidFill>
              </a:rPr>
              <a:t>των οσπρίων και του κρέατος και προστίθενται στις σαλάτες</a:t>
            </a:r>
          </a:p>
          <a:p>
            <a:r>
              <a:rPr lang="el-GR" sz="1100" dirty="0">
                <a:solidFill>
                  <a:schemeClr val="tx1">
                    <a:alpha val="55000"/>
                  </a:schemeClr>
                </a:solidFill>
              </a:rPr>
              <a:t>Η επιτραπέζια ζάχαρη χρησιμοποιείται για την παρασκευή επιδόρπιων με βάση τα φρούτα ή το γάλα. Είναι παραπλανητικό να αξιολογείται η διατροφική τους σημασία μεμονωμένα. Θα πρέπει πάντα να αξιολογούνται σε συνδυασμό με τρόφιμα.</a:t>
            </a:r>
          </a:p>
        </p:txBody>
      </p:sp>
    </p:spTree>
    <p:extLst>
      <p:ext uri="{BB962C8B-B14F-4D97-AF65-F5344CB8AC3E}">
        <p14:creationId xmlns:p14="http://schemas.microsoft.com/office/powerpoint/2010/main" val="419818076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Τίτλος 1">
            <a:extLst>
              <a:ext uri="{FF2B5EF4-FFF2-40B4-BE49-F238E27FC236}">
                <a16:creationId xmlns:a16="http://schemas.microsoft.com/office/drawing/2014/main" id="{0CCD7487-9130-E50C-7274-49F2D3633794}"/>
              </a:ext>
            </a:extLst>
          </p:cNvPr>
          <p:cNvSpPr>
            <a:spLocks noGrp="1"/>
          </p:cNvSpPr>
          <p:nvPr>
            <p:ph type="title"/>
          </p:nvPr>
        </p:nvSpPr>
        <p:spPr>
          <a:xfrm>
            <a:off x="1143000" y="1676400"/>
            <a:ext cx="3810000" cy="3505200"/>
          </a:xfrm>
        </p:spPr>
        <p:txBody>
          <a:bodyPr anchor="t">
            <a:normAutofit/>
          </a:bodyPr>
          <a:lstStyle/>
          <a:p>
            <a:r>
              <a:rPr lang="el-GR" sz="4000" dirty="0"/>
              <a:t>Ομάδα 3 – Επεξεργασμένα τρόφιμα </a:t>
            </a:r>
          </a:p>
        </p:txBody>
      </p:sp>
      <p:sp>
        <p:nvSpPr>
          <p:cNvPr id="3" name="Θέση περιεχομένου 2">
            <a:extLst>
              <a:ext uri="{FF2B5EF4-FFF2-40B4-BE49-F238E27FC236}">
                <a16:creationId xmlns:a16="http://schemas.microsoft.com/office/drawing/2014/main" id="{043B0767-4179-C61A-9AD9-CEA0BEE9C5F3}"/>
              </a:ext>
            </a:extLst>
          </p:cNvPr>
          <p:cNvSpPr>
            <a:spLocks noGrp="1"/>
          </p:cNvSpPr>
          <p:nvPr>
            <p:ph idx="1"/>
          </p:nvPr>
        </p:nvSpPr>
        <p:spPr>
          <a:xfrm>
            <a:off x="5181604" y="1676400"/>
            <a:ext cx="5638796" cy="3505200"/>
          </a:xfrm>
        </p:spPr>
        <p:txBody>
          <a:bodyPr>
            <a:normAutofit/>
          </a:bodyPr>
          <a:lstStyle/>
          <a:p>
            <a:r>
              <a:rPr lang="el-GR" sz="1300" dirty="0">
                <a:solidFill>
                  <a:schemeClr val="tx1">
                    <a:alpha val="55000"/>
                  </a:schemeClr>
                </a:solidFill>
              </a:rPr>
              <a:t>Περιλαμβάνουν κονσερβοποιημένα ή εμφιαλωμένα λαχανικά ή όσπρια διατηρημένα σε άλμη, ολόκληρα φρούτα διατηρημένα σε σιρόπι, κονσερβοποιημένα ψάρια διατηρημένα σε λάδι, ορισμένα είδη επεξεργασμένων ζωικών τροφίμων όπως ζαμπόν, μπέικον, παστουρμάς και καπνιστό ψάρι, τα περισσότερα </a:t>
            </a:r>
            <a:r>
              <a:rPr lang="el-GR" sz="1300" dirty="0" err="1">
                <a:solidFill>
                  <a:schemeClr val="tx1">
                    <a:alpha val="55000"/>
                  </a:schemeClr>
                </a:solidFill>
              </a:rPr>
              <a:t>φρεσκοψημένα</a:t>
            </a:r>
            <a:r>
              <a:rPr lang="el-GR" sz="1300" dirty="0">
                <a:solidFill>
                  <a:schemeClr val="tx1">
                    <a:alpha val="55000"/>
                  </a:schemeClr>
                </a:solidFill>
              </a:rPr>
              <a:t> ψωμιά και απλά τυριά στα οποία προστίθεται αλάτι</a:t>
            </a:r>
          </a:p>
          <a:p>
            <a:r>
              <a:rPr lang="el-GR" sz="1300" dirty="0">
                <a:solidFill>
                  <a:schemeClr val="tx1">
                    <a:alpha val="55000"/>
                  </a:schemeClr>
                </a:solidFill>
              </a:rPr>
              <a:t>Παρασκευάζονται με την προσθήκη αλατιού, ελαίου, ζάχαρης ή άλλων ουσιών της ομάδας 2 σε τρόφιμα της ομάδας 1με μη αλκοολική ζύμωση.</a:t>
            </a:r>
          </a:p>
          <a:p>
            <a:r>
              <a:rPr lang="el-GR" sz="1300" dirty="0">
                <a:solidFill>
                  <a:schemeClr val="tx1">
                    <a:alpha val="55000"/>
                  </a:schemeClr>
                </a:solidFill>
              </a:rPr>
              <a:t>Η επεξεργασία εδώ αυξάνει τη διάρκεια ζωής των τροφίμων της ομάδας 1 ή τροποποιεί ή βελτιώνει τις οργανοληπτικές τους ιδιότητες</a:t>
            </a:r>
          </a:p>
          <a:p>
            <a:r>
              <a:rPr lang="el-GR" sz="1300" dirty="0">
                <a:solidFill>
                  <a:schemeClr val="tx1">
                    <a:alpha val="55000"/>
                  </a:schemeClr>
                </a:solidFill>
              </a:rPr>
              <a:t>Τα περισσότερα επεξεργασμένα τρόφιμα έχουν δύο ή τρία συστατικά και είναι αναγνωρίσιμα ως τροποποιημένες εκδοχές των τροφίμων της ομάδας 1. Παρασκευάζονται γενικά για να καταναλωθούν ως μέρος γευμάτων ή πιάτων, ενώ μπορούν επίσης να καταναλωθούν μόνα τους ως σνακ. Τα περισσότερα είναι ιδιαίτερα εύγευστα</a:t>
            </a:r>
          </a:p>
        </p:txBody>
      </p:sp>
    </p:spTree>
    <p:extLst>
      <p:ext uri="{BB962C8B-B14F-4D97-AF65-F5344CB8AC3E}">
        <p14:creationId xmlns:p14="http://schemas.microsoft.com/office/powerpoint/2010/main" val="77070692"/>
      </p:ext>
    </p:extLst>
  </p:cSld>
  <p:clrMapOvr>
    <a:masterClrMapping/>
  </p:clrMapOvr>
</p:sld>
</file>

<file path=ppt/theme/theme1.xml><?xml version="1.0" encoding="utf-8"?>
<a:theme xmlns:a="http://schemas.openxmlformats.org/drawingml/2006/main" name="Θέμα του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486</TotalTime>
  <Words>1059</Words>
  <Application>Microsoft Macintosh PowerPoint</Application>
  <PresentationFormat>Ευρεία οθόνη</PresentationFormat>
  <Paragraphs>37</Paragraphs>
  <Slides>10</Slides>
  <Notes>0</Notes>
  <HiddenSlides>0</HiddenSlides>
  <MMClips>0</MMClips>
  <ScaleCrop>false</ScaleCrop>
  <HeadingPairs>
    <vt:vector size="6" baseType="variant">
      <vt:variant>
        <vt:lpstr>Γραμματοσειρές που χρησιμοποιούνται</vt:lpstr>
      </vt:variant>
      <vt:variant>
        <vt:i4>4</vt:i4>
      </vt:variant>
      <vt:variant>
        <vt:lpstr>Θέμα</vt:lpstr>
      </vt:variant>
      <vt:variant>
        <vt:i4>1</vt:i4>
      </vt:variant>
      <vt:variant>
        <vt:lpstr>Τίτλοι διαφανειών</vt:lpstr>
      </vt:variant>
      <vt:variant>
        <vt:i4>10</vt:i4>
      </vt:variant>
    </vt:vector>
  </HeadingPairs>
  <TitlesOfParts>
    <vt:vector size="15" baseType="lpstr">
      <vt:lpstr>Aptos</vt:lpstr>
      <vt:lpstr>Aptos Display</vt:lpstr>
      <vt:lpstr>Arial</vt:lpstr>
      <vt:lpstr>Calibri</vt:lpstr>
      <vt:lpstr>Θέμα του Office</vt:lpstr>
      <vt:lpstr>Διατροφή στα Στάδια Ζωής ΙΙ  Ultra Processed Foods </vt:lpstr>
      <vt:lpstr>Ορισμός</vt:lpstr>
      <vt:lpstr>Παρουσίαση του PowerPoint</vt:lpstr>
      <vt:lpstr>Παρουσίαση του PowerPoint</vt:lpstr>
      <vt:lpstr>Παρουσίαση του PowerPoint</vt:lpstr>
      <vt:lpstr>Κατηγοριοποίηση NOVA </vt:lpstr>
      <vt:lpstr>Ομάδα 1 – Μη επεξεργασμένα/ ελάχιστα επεξεργασμένα </vt:lpstr>
      <vt:lpstr>Ομάδα 2 - Επεξεργασμένα μαγειρικά συστατικά </vt:lpstr>
      <vt:lpstr>Ομάδα 3 – Επεξεργασμένα τρόφιμα </vt:lpstr>
      <vt:lpstr>Ομάδα 4 –  Υπέρ-επεξεργασμένα τρόφιμα (UPF)</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Maroulla Nikolaki</dc:creator>
  <cp:lastModifiedBy>Maroulla Nikolaki</cp:lastModifiedBy>
  <cp:revision>3</cp:revision>
  <dcterms:created xsi:type="dcterms:W3CDTF">2025-05-28T04:05:05Z</dcterms:created>
  <dcterms:modified xsi:type="dcterms:W3CDTF">2025-05-28T12:11:46Z</dcterms:modified>
</cp:coreProperties>
</file>