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256" r:id="rId2"/>
    <p:sldId id="260" r:id="rId3"/>
    <p:sldId id="263" r:id="rId4"/>
    <p:sldId id="267" r:id="rId5"/>
    <p:sldId id="317" r:id="rId6"/>
    <p:sldId id="270" r:id="rId7"/>
    <p:sldId id="271" r:id="rId8"/>
    <p:sldId id="272" r:id="rId9"/>
    <p:sldId id="288" r:id="rId10"/>
    <p:sldId id="273" r:id="rId11"/>
    <p:sldId id="274" r:id="rId12"/>
    <p:sldId id="275" r:id="rId13"/>
    <p:sldId id="276"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233AD-D925-1C49-894A-AC0EB54C1840}" type="datetimeFigureOut">
              <a:rPr lang="el-GR" smtClean="0"/>
              <a:t>21/5/25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6C12D-F0F3-5E41-8374-7BA61FABFFFB}" type="slidenum">
              <a:rPr lang="el-GR" smtClean="0"/>
              <a:t>‹#›</a:t>
            </a:fld>
            <a:endParaRPr lang="el-GR"/>
          </a:p>
        </p:txBody>
      </p:sp>
    </p:spTree>
    <p:extLst>
      <p:ext uri="{BB962C8B-B14F-4D97-AF65-F5344CB8AC3E}">
        <p14:creationId xmlns:p14="http://schemas.microsoft.com/office/powerpoint/2010/main" val="187547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5/21/25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1501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5/21/25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744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5/21/25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8994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5/21/25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91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5/21/25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853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5/21/25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408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5/21/25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9865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5/21/25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8207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5/21/25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675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5/21/25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448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5/21/25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1716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5/21/25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9564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9" r:id="rId6"/>
    <p:sldLayoutId id="2147483714" r:id="rId7"/>
    <p:sldLayoutId id="2147483715" r:id="rId8"/>
    <p:sldLayoutId id="2147483716" r:id="rId9"/>
    <p:sldLayoutId id="2147483718" r:id="rId10"/>
    <p:sldLayoutId id="2147483717"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ικόνα που περιέχει κύκλος, πολυχρωμία, γραφικά, πασχαλιά&#10;&#10;Το περιεχόμενο που δημιουργείται από AI ενδέχεται να είναι εσφαλμένο.">
            <a:extLst>
              <a:ext uri="{FF2B5EF4-FFF2-40B4-BE49-F238E27FC236}">
                <a16:creationId xmlns:a16="http://schemas.microsoft.com/office/drawing/2014/main" id="{1FCC49F0-5BA5-5B4F-6C18-7547429D0005}"/>
              </a:ext>
            </a:extLst>
          </p:cNvPr>
          <p:cNvPicPr>
            <a:picLocks noChangeAspect="1"/>
          </p:cNvPicPr>
          <p:nvPr/>
        </p:nvPicPr>
        <p:blipFill>
          <a:blip r:embed="rId2"/>
          <a:srcRect t="23414" b="14086"/>
          <a:stretch>
            <a:fillRect/>
          </a:stretch>
        </p:blipFill>
        <p:spPr>
          <a:xfrm>
            <a:off x="1" y="10"/>
            <a:ext cx="12192000" cy="6857989"/>
          </a:xfrm>
          <a:prstGeom prst="rect">
            <a:avLst/>
          </a:prstGeom>
        </p:spPr>
      </p:pic>
      <p:sp>
        <p:nvSpPr>
          <p:cNvPr id="29" name="Rectangle 28">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A46831-C081-8C3B-50E0-1F4D5337D6CA}"/>
              </a:ext>
            </a:extLst>
          </p:cNvPr>
          <p:cNvSpPr>
            <a:spLocks noGrp="1"/>
          </p:cNvSpPr>
          <p:nvPr>
            <p:ph type="ctrTitle"/>
          </p:nvPr>
        </p:nvSpPr>
        <p:spPr>
          <a:xfrm>
            <a:off x="1833541" y="990599"/>
            <a:ext cx="5619054" cy="4849091"/>
          </a:xfrm>
        </p:spPr>
        <p:txBody>
          <a:bodyPr anchor="ctr">
            <a:normAutofit/>
          </a:bodyPr>
          <a:lstStyle/>
          <a:p>
            <a:pPr algn="r"/>
            <a:r>
              <a:rPr lang="el-GR" dirty="0">
                <a:solidFill>
                  <a:srgbClr val="FFFFFF"/>
                </a:solidFill>
              </a:rPr>
              <a:t>Διατροφή στα Στάδια Ζωής ΙΙ </a:t>
            </a:r>
            <a:br>
              <a:rPr lang="el-GR" dirty="0">
                <a:solidFill>
                  <a:srgbClr val="FFFFFF"/>
                </a:solidFill>
              </a:rPr>
            </a:br>
            <a:r>
              <a:rPr lang="el-GR" dirty="0">
                <a:solidFill>
                  <a:srgbClr val="FFFFFF"/>
                </a:solidFill>
              </a:rPr>
              <a:t>Οστεοπόρωση</a:t>
            </a:r>
          </a:p>
        </p:txBody>
      </p:sp>
      <p:sp>
        <p:nvSpPr>
          <p:cNvPr id="3" name="Υπότιτλος 2">
            <a:extLst>
              <a:ext uri="{FF2B5EF4-FFF2-40B4-BE49-F238E27FC236}">
                <a16:creationId xmlns:a16="http://schemas.microsoft.com/office/drawing/2014/main" id="{B689D7EF-0D65-4A5E-258A-A0286A5759DF}"/>
              </a:ext>
            </a:extLst>
          </p:cNvPr>
          <p:cNvSpPr>
            <a:spLocks noGrp="1"/>
          </p:cNvSpPr>
          <p:nvPr>
            <p:ph type="subTitle" idx="1"/>
          </p:nvPr>
        </p:nvSpPr>
        <p:spPr>
          <a:xfrm>
            <a:off x="8501067" y="2133597"/>
            <a:ext cx="3557580" cy="3390901"/>
          </a:xfrm>
        </p:spPr>
        <p:txBody>
          <a:bodyPr anchor="ctr">
            <a:normAutofit/>
          </a:bodyPr>
          <a:lstStyle/>
          <a:p>
            <a:pPr>
              <a:lnSpc>
                <a:spcPct val="100000"/>
              </a:lnSpc>
            </a:pPr>
            <a:r>
              <a:rPr lang="en" sz="1600" b="1" dirty="0"/>
              <a:t>NIKOLAKI MAROULLA</a:t>
            </a:r>
            <a:endParaRPr lang="en" sz="1600" dirty="0"/>
          </a:p>
          <a:p>
            <a:pPr>
              <a:lnSpc>
                <a:spcPct val="100000"/>
              </a:lnSpc>
            </a:pPr>
            <a:r>
              <a:rPr lang="en" sz="1600" b="1" dirty="0"/>
              <a:t>DIETITIAN – NUTRITIONIST RD, M.SC, PH.D (C)</a:t>
            </a:r>
            <a:endParaRPr lang="en" sz="1600" dirty="0"/>
          </a:p>
          <a:p>
            <a:pPr>
              <a:lnSpc>
                <a:spcPct val="100000"/>
              </a:lnSpc>
            </a:pPr>
            <a:r>
              <a:rPr lang="en" sz="1600" b="1" dirty="0"/>
              <a:t>ACADEMIC RESEARCHER</a:t>
            </a:r>
            <a:endParaRPr lang="en" sz="1600" dirty="0"/>
          </a:p>
          <a:p>
            <a:pPr>
              <a:lnSpc>
                <a:spcPct val="100000"/>
              </a:lnSpc>
            </a:pPr>
            <a:r>
              <a:rPr lang="en" sz="1600" b="1" dirty="0"/>
              <a:t>HELLENIC MEDITERRANEAN UNIVERSITY</a:t>
            </a:r>
            <a:endParaRPr lang="en" sz="1600" dirty="0"/>
          </a:p>
          <a:p>
            <a:pPr>
              <a:lnSpc>
                <a:spcPct val="100000"/>
              </a:lnSpc>
            </a:pPr>
            <a:r>
              <a:rPr lang="en" sz="1600" b="1" dirty="0"/>
              <a:t>SCHOOL OF HEALTH SCIENCES,DEPARTMENT OF NUTRITION &amp; DIETETICS</a:t>
            </a:r>
            <a:endParaRPr lang="en" sz="1600" dirty="0"/>
          </a:p>
          <a:p>
            <a:pPr>
              <a:lnSpc>
                <a:spcPct val="100000"/>
              </a:lnSpc>
            </a:pPr>
            <a:endParaRPr lang="el-GR" sz="1600" dirty="0">
              <a:solidFill>
                <a:srgbClr val="FFFFFF"/>
              </a:solidFill>
            </a:endParaRPr>
          </a:p>
        </p:txBody>
      </p:sp>
      <p:cxnSp>
        <p:nvCxnSpPr>
          <p:cNvPr id="31" name="Straight Connector 30">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3319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Φάρμακα που αυξάνουν την απώλεια Ca και προάγουν τον κίνδυνο οστεοπόρωσης</a:t>
            </a:r>
            <a:endParaRPr/>
          </a:p>
        </p:txBody>
      </p:sp>
      <p:sp>
        <p:nvSpPr>
          <p:cNvPr id="231" name="Google Shape;23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Font typeface="Noto Sans Symbols"/>
              <a:buChar char="❑"/>
            </a:pPr>
            <a:r>
              <a:rPr lang="el-GR" dirty="0" err="1"/>
              <a:t>Αντιόξινα</a:t>
            </a:r>
            <a:r>
              <a:rPr lang="el-GR" dirty="0"/>
              <a:t> που περιέχουν αργίλιο</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Κορτικοστεροειδή</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Κυκλοσπορίνη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a:t>Ηπαρίνη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Lasix</a:t>
            </a:r>
            <a:r>
              <a:rPr lang="el-GR" dirty="0"/>
              <a:t> και </a:t>
            </a:r>
            <a:r>
              <a:rPr lang="el-GR" dirty="0" err="1"/>
              <a:t>θειαζιδικά</a:t>
            </a:r>
            <a:r>
              <a:rPr lang="el-GR" dirty="0"/>
              <a:t> διουρητικά</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Λίθιο</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a:t>Οξική </a:t>
            </a:r>
            <a:r>
              <a:rPr lang="el-GR" dirty="0" err="1"/>
              <a:t>μεδροξυπρογεστερόνη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Μεθοτρεξάτη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Φαινοβαρβιτάλη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a:t>Παράγωγα </a:t>
            </a:r>
            <a:r>
              <a:rPr lang="el-GR" dirty="0" err="1"/>
              <a:t>φαινοθειαζίνης</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Φαινυτοΐνη</a:t>
            </a:r>
            <a:r>
              <a:rPr lang="el-GR" dirty="0"/>
              <a:t> (</a:t>
            </a:r>
            <a:r>
              <a:rPr lang="el-GR" dirty="0" err="1"/>
              <a:t>Dilantin</a:t>
            </a:r>
            <a:r>
              <a:rPr lang="el-GR" dirty="0"/>
              <a:t>)</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a:t>Θυρεοειδής ορμόνη</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l-GR" dirty="0" err="1"/>
              <a:t>Τετρακυκλίνη</a:t>
            </a:r>
            <a:endParaRPr dirty="0"/>
          </a:p>
        </p:txBody>
      </p:sp>
      <p:sp>
        <p:nvSpPr>
          <p:cNvPr id="2" name="TextBox 1">
            <a:extLst>
              <a:ext uri="{FF2B5EF4-FFF2-40B4-BE49-F238E27FC236}">
                <a16:creationId xmlns:a16="http://schemas.microsoft.com/office/drawing/2014/main" id="{C3D431CE-7C37-EB33-0484-14DCCEA93AD1}"/>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l-GR" dirty="0"/>
              <a:t>Ιατρικές καταστάσεις που αυξάνουν τον κίνδυνο οστεοπόρωσης </a:t>
            </a:r>
            <a:endParaRPr dirty="0"/>
          </a:p>
        </p:txBody>
      </p:sp>
      <p:sp>
        <p:nvSpPr>
          <p:cNvPr id="237" name="Google Shape;23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Char char="▪"/>
            </a:pPr>
            <a:r>
              <a:rPr lang="el-GR" dirty="0"/>
              <a:t>Χρόνια διάρροια ή εντερική </a:t>
            </a:r>
            <a:r>
              <a:rPr lang="el-GR" dirty="0" err="1"/>
              <a:t>δυσαπορρόφηση</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Χρόνια αποφρακτική πνευμονοπάθεια</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Χρόνια νεφρική νόσος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Διαβήτης</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Ημιπληγία</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Υπερθυρεοειδισμός</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a:t>Σκορβούτο</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l-GR" dirty="0" err="1"/>
              <a:t>Υφ'ολική</a:t>
            </a:r>
            <a:r>
              <a:rPr lang="el-GR" dirty="0"/>
              <a:t> γαστρεκτομή</a:t>
            </a:r>
            <a:endParaRPr dirty="0"/>
          </a:p>
        </p:txBody>
      </p:sp>
      <p:sp>
        <p:nvSpPr>
          <p:cNvPr id="2" name="TextBox 1">
            <a:extLst>
              <a:ext uri="{FF2B5EF4-FFF2-40B4-BE49-F238E27FC236}">
                <a16:creationId xmlns:a16="http://schemas.microsoft.com/office/drawing/2014/main" id="{BD7BDB1E-1DCC-44D7-D474-25C07200237B}"/>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0"/>
          <p:cNvSpPr/>
          <p:nvPr/>
        </p:nvSpPr>
        <p:spPr>
          <a:xfrm>
            <a:off x="0" y="-1"/>
            <a:ext cx="11766176" cy="2061837"/>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0"/>
          <p:cNvSpPr txBox="1">
            <a:spLocks noGrp="1"/>
          </p:cNvSpPr>
          <p:nvPr>
            <p:ph type="title"/>
          </p:nvPr>
        </p:nvSpPr>
        <p:spPr>
          <a:xfrm>
            <a:off x="1137034" y="609597"/>
            <a:ext cx="9392421" cy="13308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700"/>
              <a:buFont typeface="Calibri"/>
              <a:buNone/>
            </a:pPr>
            <a:r>
              <a:rPr lang="el-GR" sz="3700" dirty="0"/>
              <a:t>Εργαστηριακές μέθοδοι διάγνωσης οστεοπόρωσης / μέτρησης οστικής πυκνότητας</a:t>
            </a:r>
            <a:endParaRPr sz="3700" dirty="0"/>
          </a:p>
        </p:txBody>
      </p:sp>
      <p:sp>
        <p:nvSpPr>
          <p:cNvPr id="245" name="Google Shape;245;p20"/>
          <p:cNvSpPr txBox="1">
            <a:spLocks noGrp="1"/>
          </p:cNvSpPr>
          <p:nvPr>
            <p:ph type="body" idx="1"/>
          </p:nvPr>
        </p:nvSpPr>
        <p:spPr>
          <a:xfrm>
            <a:off x="1137034" y="2198362"/>
            <a:ext cx="4958966" cy="39177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l-GR" sz="2000" b="1"/>
              <a:t>1. Ακτινογραφίες: </a:t>
            </a:r>
            <a:endParaRPr sz="2000" b="1"/>
          </a:p>
          <a:p>
            <a:pPr marL="685800" lvl="1" indent="-228600" algn="l" rtl="0">
              <a:lnSpc>
                <a:spcPct val="90000"/>
              </a:lnSpc>
              <a:spcBef>
                <a:spcPts val="500"/>
              </a:spcBef>
              <a:spcAft>
                <a:spcPts val="0"/>
              </a:spcAft>
              <a:buClr>
                <a:schemeClr val="dk1"/>
              </a:buClr>
              <a:buSzPts val="2000"/>
              <a:buChar char="•"/>
            </a:pPr>
            <a:r>
              <a:rPr lang="el-GR" sz="2000"/>
              <a:t>Ιδιαίτερα επισφαλής μέθοδος, καθώς απαιτείται απώλεια οστού μεγαλύτερη του 30% για να φανεί μεταβολή της ακτινοσκιερότητας</a:t>
            </a:r>
            <a:endParaRPr sz="2000"/>
          </a:p>
          <a:p>
            <a:pPr marL="685800" lvl="1" indent="-228600" algn="l" rtl="0">
              <a:lnSpc>
                <a:spcPct val="90000"/>
              </a:lnSpc>
              <a:spcBef>
                <a:spcPts val="500"/>
              </a:spcBef>
              <a:spcAft>
                <a:spcPts val="0"/>
              </a:spcAft>
              <a:buClr>
                <a:schemeClr val="dk1"/>
              </a:buClr>
              <a:buSzPts val="2000"/>
              <a:buChar char="•"/>
            </a:pPr>
            <a:r>
              <a:rPr lang="el-GR" sz="2000"/>
              <a:t>Καθυστερημένη διάγνωση </a:t>
            </a:r>
            <a:endParaRPr sz="2000"/>
          </a:p>
          <a:p>
            <a:pPr marL="228600" lvl="0" indent="-1016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l-GR" sz="2000" b="1"/>
              <a:t>2. Οστική υπέρηχομετρία:</a:t>
            </a:r>
            <a:endParaRPr sz="2000" b="1"/>
          </a:p>
          <a:p>
            <a:pPr marL="685800" lvl="1" indent="-228600" algn="l" rtl="0">
              <a:lnSpc>
                <a:spcPct val="90000"/>
              </a:lnSpc>
              <a:spcBef>
                <a:spcPts val="500"/>
              </a:spcBef>
              <a:spcAft>
                <a:spcPts val="0"/>
              </a:spcAft>
              <a:buClr>
                <a:schemeClr val="dk1"/>
              </a:buClr>
              <a:buSzPts val="2000"/>
              <a:buChar char="•"/>
            </a:pPr>
            <a:r>
              <a:rPr lang="el-GR" sz="2000"/>
              <a:t>Εκτίμηση οστικής ποιότητας (μικρό-αρχιτεκτονικής) </a:t>
            </a:r>
            <a:endParaRPr sz="2000"/>
          </a:p>
          <a:p>
            <a:pPr marL="685800" lvl="1" indent="-228600" algn="l" rtl="0">
              <a:lnSpc>
                <a:spcPct val="90000"/>
              </a:lnSpc>
              <a:spcBef>
                <a:spcPts val="500"/>
              </a:spcBef>
              <a:spcAft>
                <a:spcPts val="0"/>
              </a:spcAft>
              <a:buClr>
                <a:schemeClr val="dk1"/>
              </a:buClr>
              <a:buSzPts val="2000"/>
              <a:buChar char="•"/>
            </a:pPr>
            <a:r>
              <a:rPr lang="el-GR" sz="2000"/>
              <a:t>Σφάλμα σε σύγκριση με DXA </a:t>
            </a:r>
            <a:endParaRPr/>
          </a:p>
          <a:p>
            <a:pPr marL="457200" lvl="1" indent="0" algn="l" rtl="0">
              <a:lnSpc>
                <a:spcPct val="90000"/>
              </a:lnSpc>
              <a:spcBef>
                <a:spcPts val="500"/>
              </a:spcBef>
              <a:spcAft>
                <a:spcPts val="0"/>
              </a:spcAft>
              <a:buClr>
                <a:schemeClr val="dk1"/>
              </a:buClr>
              <a:buSzPts val="2000"/>
              <a:buNone/>
            </a:pPr>
            <a:endParaRPr sz="2000"/>
          </a:p>
          <a:p>
            <a:pPr marL="457200" lvl="1" indent="0" algn="l" rtl="0">
              <a:lnSpc>
                <a:spcPct val="90000"/>
              </a:lnSpc>
              <a:spcBef>
                <a:spcPts val="500"/>
              </a:spcBef>
              <a:spcAft>
                <a:spcPts val="0"/>
              </a:spcAft>
              <a:buClr>
                <a:schemeClr val="dk1"/>
              </a:buClr>
              <a:buSzPts val="2000"/>
              <a:buNone/>
            </a:pPr>
            <a:endParaRPr sz="2000"/>
          </a:p>
        </p:txBody>
      </p:sp>
      <p:pic>
        <p:nvPicPr>
          <p:cNvPr id="246" name="Google Shape;246;p20" descr="A x-ray of a spine&#10;&#10;Description automatically generated"/>
          <p:cNvPicPr preferRelativeResize="0"/>
          <p:nvPr/>
        </p:nvPicPr>
        <p:blipFill rotWithShape="1">
          <a:blip r:embed="rId3">
            <a:alphaModFix/>
          </a:blip>
          <a:srcRect/>
          <a:stretch/>
        </p:blipFill>
        <p:spPr>
          <a:xfrm>
            <a:off x="7850693" y="2184914"/>
            <a:ext cx="3064234" cy="3755915"/>
          </a:xfrm>
          <a:prstGeom prst="rect">
            <a:avLst/>
          </a:prstGeom>
          <a:noFill/>
          <a:ln>
            <a:noFill/>
          </a:ln>
        </p:spPr>
      </p:pic>
      <p:sp>
        <p:nvSpPr>
          <p:cNvPr id="247" name="Google Shape;247;p20"/>
          <p:cNvSpPr/>
          <p:nvPr/>
        </p:nvSpPr>
        <p:spPr>
          <a:xfrm rot="10800000">
            <a:off x="5381624" y="6209414"/>
            <a:ext cx="6810375" cy="648586"/>
          </a:xfrm>
          <a:custGeom>
            <a:avLst/>
            <a:gdLst/>
            <a:ahLst/>
            <a:cxnLst/>
            <a:rect l="l" t="t" r="r" b="b"/>
            <a:pathLst>
              <a:path w="10753706" h="1027260" extrusionOk="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1"/>
          <p:cNvSpPr/>
          <p:nvPr/>
        </p:nvSpPr>
        <p:spPr>
          <a:xfrm>
            <a:off x="0" y="-1"/>
            <a:ext cx="11766176" cy="2061837"/>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1"/>
          <p:cNvSpPr txBox="1">
            <a:spLocks noGrp="1"/>
          </p:cNvSpPr>
          <p:nvPr>
            <p:ph type="title"/>
          </p:nvPr>
        </p:nvSpPr>
        <p:spPr>
          <a:xfrm>
            <a:off x="1137034" y="609597"/>
            <a:ext cx="9392421" cy="145223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l-GR" sz="4400" dirty="0"/>
              <a:t>Εργαστηριακές μέθοδοι διάγνωσης οστεοπόρωσης / μέτρησης οστικής πυκνότητας (2) </a:t>
            </a:r>
            <a:endParaRPr dirty="0"/>
          </a:p>
        </p:txBody>
      </p:sp>
      <p:sp>
        <p:nvSpPr>
          <p:cNvPr id="255" name="Google Shape;255;p21"/>
          <p:cNvSpPr txBox="1">
            <a:spLocks noGrp="1"/>
          </p:cNvSpPr>
          <p:nvPr>
            <p:ph type="body" idx="1"/>
          </p:nvPr>
        </p:nvSpPr>
        <p:spPr>
          <a:xfrm>
            <a:off x="225778" y="2198362"/>
            <a:ext cx="6493588" cy="43604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l-GR" sz="2000" b="1" dirty="0"/>
              <a:t>3.DXA (</a:t>
            </a:r>
            <a:r>
              <a:rPr lang="el-GR" sz="2000" b="1" dirty="0" err="1"/>
              <a:t>Απορροφησιομετρία</a:t>
            </a:r>
            <a:r>
              <a:rPr lang="el-GR" sz="2000" b="1" dirty="0"/>
              <a:t> διπλής ενέργειας </a:t>
            </a:r>
            <a:r>
              <a:rPr lang="el-GR" sz="2000" b="1" dirty="0" err="1"/>
              <a:t>ακτίνων</a:t>
            </a:r>
            <a:r>
              <a:rPr lang="el-GR" sz="2000" b="1" dirty="0"/>
              <a:t> Χ): </a:t>
            </a:r>
            <a:endParaRPr dirty="0"/>
          </a:p>
          <a:p>
            <a:pPr marL="0" lvl="0" indent="0" algn="l" rtl="0">
              <a:lnSpc>
                <a:spcPct val="90000"/>
              </a:lnSpc>
              <a:spcBef>
                <a:spcPts val="1000"/>
              </a:spcBef>
              <a:spcAft>
                <a:spcPts val="0"/>
              </a:spcAft>
              <a:buClr>
                <a:schemeClr val="dk1"/>
              </a:buClr>
              <a:buSzPts val="2000"/>
              <a:buNone/>
            </a:pPr>
            <a:r>
              <a:rPr lang="el-GR" sz="2000" b="1" dirty="0"/>
              <a:t> </a:t>
            </a:r>
            <a:endParaRPr sz="2000" b="1" dirty="0"/>
          </a:p>
          <a:p>
            <a:pPr marL="685800" lvl="1" indent="-228600" algn="l" rtl="0">
              <a:lnSpc>
                <a:spcPct val="90000"/>
              </a:lnSpc>
              <a:spcBef>
                <a:spcPts val="500"/>
              </a:spcBef>
              <a:spcAft>
                <a:spcPts val="0"/>
              </a:spcAft>
              <a:buClr>
                <a:schemeClr val="dk1"/>
              </a:buClr>
              <a:buSzPts val="1800"/>
              <a:buChar char="•"/>
            </a:pPr>
            <a:r>
              <a:rPr lang="el-GR" sz="1800" dirty="0"/>
              <a:t>Μέθοδος αναφοράς για τη μέτρηση της οστικής πυκνότητας σε όλο το σώμα και σε περιοχές ευάλωτες για </a:t>
            </a:r>
            <a:r>
              <a:rPr lang="el-GR" sz="1800" dirty="0" err="1"/>
              <a:t>οστεοπορωτικά</a:t>
            </a:r>
            <a:r>
              <a:rPr lang="el-GR" sz="1800" dirty="0"/>
              <a:t> κατάγματα (οσφυϊκή μοίρα, αντιβράχιο, μηριαίο οστό) </a:t>
            </a:r>
            <a:endParaRPr dirty="0"/>
          </a:p>
          <a:p>
            <a:pPr marL="685800" lvl="1" indent="-228600" algn="l" rtl="0">
              <a:lnSpc>
                <a:spcPct val="90000"/>
              </a:lnSpc>
              <a:spcBef>
                <a:spcPts val="500"/>
              </a:spcBef>
              <a:spcAft>
                <a:spcPts val="0"/>
              </a:spcAft>
              <a:buClr>
                <a:schemeClr val="dk1"/>
              </a:buClr>
              <a:buSzPts val="1800"/>
              <a:buChar char="•"/>
            </a:pPr>
            <a:r>
              <a:rPr lang="el-GR" sz="1800" dirty="0"/>
              <a:t>Θέτει τη διάγνωση της </a:t>
            </a:r>
            <a:r>
              <a:rPr lang="el-GR" sz="1800" dirty="0" err="1"/>
              <a:t>οστεοπενίας</a:t>
            </a:r>
            <a:r>
              <a:rPr lang="el-GR" sz="1800" dirty="0"/>
              <a:t> και της οστεοπόρωσης </a:t>
            </a:r>
            <a:endParaRPr dirty="0"/>
          </a:p>
          <a:p>
            <a:pPr marL="685800" lvl="1" indent="-228600" algn="l" rtl="0">
              <a:lnSpc>
                <a:spcPct val="90000"/>
              </a:lnSpc>
              <a:spcBef>
                <a:spcPts val="500"/>
              </a:spcBef>
              <a:spcAft>
                <a:spcPts val="0"/>
              </a:spcAft>
              <a:buClr>
                <a:schemeClr val="dk1"/>
              </a:buClr>
              <a:buSzPts val="1800"/>
              <a:buChar char="•"/>
            </a:pPr>
            <a:r>
              <a:rPr lang="el-GR" sz="1800" dirty="0"/>
              <a:t>Ποσοτική μέτρηση μαλακών ιστών (λίπος και ισχνή μάζα σώματος) και των οστών σώματος.</a:t>
            </a:r>
            <a:endParaRPr sz="1800" dirty="0"/>
          </a:p>
          <a:p>
            <a:pPr marL="685800" lvl="1" indent="-228600" algn="l" rtl="0">
              <a:lnSpc>
                <a:spcPct val="90000"/>
              </a:lnSpc>
              <a:spcBef>
                <a:spcPts val="500"/>
              </a:spcBef>
              <a:spcAft>
                <a:spcPts val="0"/>
              </a:spcAft>
              <a:buClr>
                <a:schemeClr val="dk1"/>
              </a:buClr>
              <a:buSzPts val="1800"/>
              <a:buChar char="•"/>
            </a:pPr>
            <a:r>
              <a:rPr lang="el-GR" sz="1800" dirty="0"/>
              <a:t>Εκπομπή </a:t>
            </a:r>
            <a:r>
              <a:rPr lang="el-GR" sz="1800" dirty="0" err="1"/>
              <a:t>ακτίνων</a:t>
            </a:r>
            <a:r>
              <a:rPr lang="el-GR" sz="1800" dirty="0"/>
              <a:t> Χ χαμηλής και υψηλής ενέργειας σε κάθε </a:t>
            </a:r>
            <a:r>
              <a:rPr lang="el-GR" sz="1800" dirty="0" err="1"/>
              <a:t>pixel</a:t>
            </a:r>
            <a:r>
              <a:rPr lang="el-GR" sz="1800" dirty="0"/>
              <a:t> του σώματος. </a:t>
            </a:r>
            <a:endParaRPr sz="1800" dirty="0"/>
          </a:p>
          <a:p>
            <a:pPr marL="685800" lvl="1" indent="-228600" algn="l" rtl="0">
              <a:lnSpc>
                <a:spcPct val="90000"/>
              </a:lnSpc>
              <a:spcBef>
                <a:spcPts val="500"/>
              </a:spcBef>
              <a:spcAft>
                <a:spcPts val="0"/>
              </a:spcAft>
              <a:buClr>
                <a:schemeClr val="dk1"/>
              </a:buClr>
              <a:buSzPts val="1800"/>
              <a:buChar char="•"/>
            </a:pPr>
            <a:r>
              <a:rPr lang="el-GR" sz="1800" dirty="0"/>
              <a:t>Μέτρηση της εξασθένισης των </a:t>
            </a:r>
            <a:r>
              <a:rPr lang="el-GR" sz="1800" dirty="0" err="1"/>
              <a:t>ακτίνων</a:t>
            </a:r>
            <a:r>
              <a:rPr lang="el-GR" sz="1800" dirty="0"/>
              <a:t> Χ (χαμηλής και υψηλής ενέργειας) καθώς διέρχονται από τους ιστούς.</a:t>
            </a:r>
            <a:endParaRPr sz="1800" dirty="0"/>
          </a:p>
          <a:p>
            <a:pPr marL="228600" lvl="0" indent="-101600" algn="l" rtl="0">
              <a:lnSpc>
                <a:spcPct val="90000"/>
              </a:lnSpc>
              <a:spcBef>
                <a:spcPts val="1000"/>
              </a:spcBef>
              <a:spcAft>
                <a:spcPts val="0"/>
              </a:spcAft>
              <a:buClr>
                <a:schemeClr val="dk1"/>
              </a:buClr>
              <a:buSzPts val="2000"/>
              <a:buNone/>
            </a:pPr>
            <a:endParaRPr sz="2000" dirty="0"/>
          </a:p>
        </p:txBody>
      </p:sp>
      <p:pic>
        <p:nvPicPr>
          <p:cNvPr id="256" name="Google Shape;256;p21" descr="A person lying on a medical machine&#10;&#10;Description automatically generated"/>
          <p:cNvPicPr preferRelativeResize="0"/>
          <p:nvPr/>
        </p:nvPicPr>
        <p:blipFill rotWithShape="1">
          <a:blip r:embed="rId3">
            <a:alphaModFix/>
          </a:blip>
          <a:srcRect/>
          <a:stretch/>
        </p:blipFill>
        <p:spPr>
          <a:xfrm>
            <a:off x="6945144" y="2406217"/>
            <a:ext cx="4788505" cy="3268154"/>
          </a:xfrm>
          <a:prstGeom prst="rect">
            <a:avLst/>
          </a:prstGeom>
          <a:noFill/>
          <a:ln>
            <a:noFill/>
          </a:ln>
        </p:spPr>
      </p:pic>
      <p:sp>
        <p:nvSpPr>
          <p:cNvPr id="257" name="Google Shape;257;p21"/>
          <p:cNvSpPr/>
          <p:nvPr/>
        </p:nvSpPr>
        <p:spPr>
          <a:xfrm rot="10800000">
            <a:off x="5381624" y="6209414"/>
            <a:ext cx="6810375" cy="648586"/>
          </a:xfrm>
          <a:custGeom>
            <a:avLst/>
            <a:gdLst/>
            <a:ahLst/>
            <a:cxnLst/>
            <a:rect l="l" t="t" r="r" b="b"/>
            <a:pathLst>
              <a:path w="10753706" h="1027260" extrusionOk="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5"/>
          <p:cNvSpPr/>
          <p:nvPr/>
        </p:nvSpPr>
        <p:spPr>
          <a:xfrm>
            <a:off x="0" y="0"/>
            <a:ext cx="5653438" cy="6858000"/>
          </a:xfrm>
          <a:custGeom>
            <a:avLst/>
            <a:gdLst/>
            <a:ahLst/>
            <a:cxnLst/>
            <a:rect l="l" t="t" r="r" b="b"/>
            <a:pathLst>
              <a:path w="6096000" h="6858000" extrusionOk="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5"/>
          <p:cNvSpPr txBox="1">
            <a:spLocks noGrp="1"/>
          </p:cNvSpPr>
          <p:nvPr>
            <p:ph type="title"/>
          </p:nvPr>
        </p:nvSpPr>
        <p:spPr>
          <a:xfrm>
            <a:off x="838200" y="609600"/>
            <a:ext cx="3739341" cy="13308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solidFill>
                  <a:schemeClr val="dk1"/>
                </a:solidFill>
                <a:latin typeface="Calibri"/>
                <a:ea typeface="Calibri"/>
                <a:cs typeface="Calibri"/>
                <a:sym typeface="Calibri"/>
              </a:rPr>
              <a:t>Διατροφική παρέμβαση </a:t>
            </a:r>
            <a:endParaRPr/>
          </a:p>
        </p:txBody>
      </p:sp>
      <p:sp>
        <p:nvSpPr>
          <p:cNvPr id="369" name="Google Shape;369;p35"/>
          <p:cNvSpPr txBox="1"/>
          <p:nvPr/>
        </p:nvSpPr>
        <p:spPr>
          <a:xfrm>
            <a:off x="6965245" y="5966002"/>
            <a:ext cx="5095576" cy="36535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None/>
            </a:pPr>
            <a:r>
              <a:rPr lang="el-GR" sz="2000" i="1" dirty="0" err="1">
                <a:solidFill>
                  <a:schemeClr val="dk1"/>
                </a:solidFill>
                <a:latin typeface="Calibri"/>
                <a:ea typeface="Calibri"/>
                <a:cs typeface="Calibri"/>
                <a:sym typeface="Calibri"/>
              </a:rPr>
              <a:t>Rizzoli</a:t>
            </a:r>
            <a:r>
              <a:rPr lang="en-US" sz="2000" i="1" dirty="0">
                <a:solidFill>
                  <a:schemeClr val="dk1"/>
                </a:solidFill>
                <a:latin typeface="Calibri"/>
                <a:ea typeface="Calibri"/>
                <a:cs typeface="Calibri"/>
                <a:sym typeface="Calibri"/>
              </a:rPr>
              <a:t> et al</a:t>
            </a:r>
            <a:r>
              <a:rPr lang="el-GR" sz="2000" i="1" dirty="0">
                <a:solidFill>
                  <a:schemeClr val="dk1"/>
                </a:solidFill>
                <a:latin typeface="Calibri"/>
                <a:ea typeface="Calibri"/>
                <a:cs typeface="Calibri"/>
                <a:sym typeface="Calibri"/>
              </a:rPr>
              <a:t>,</a:t>
            </a:r>
            <a:r>
              <a:rPr lang="en-US" sz="2000" i="1" dirty="0">
                <a:solidFill>
                  <a:schemeClr val="dk1"/>
                </a:solidFill>
                <a:latin typeface="Calibri"/>
                <a:ea typeface="Calibri"/>
                <a:cs typeface="Calibri"/>
                <a:sym typeface="Calibri"/>
              </a:rPr>
              <a:t>Best </a:t>
            </a:r>
            <a:r>
              <a:rPr lang="en-US" sz="2000" i="1" dirty="0" err="1">
                <a:solidFill>
                  <a:schemeClr val="dk1"/>
                </a:solidFill>
                <a:latin typeface="Calibri"/>
                <a:ea typeface="Calibri"/>
                <a:cs typeface="Calibri"/>
                <a:sym typeface="Calibri"/>
              </a:rPr>
              <a:t>Pract</a:t>
            </a:r>
            <a:r>
              <a:rPr lang="en-US" sz="2000" i="1" dirty="0">
                <a:solidFill>
                  <a:schemeClr val="dk1"/>
                </a:solidFill>
                <a:latin typeface="Calibri"/>
                <a:ea typeface="Calibri"/>
                <a:cs typeface="Calibri"/>
                <a:sym typeface="Calibri"/>
              </a:rPr>
              <a:t> Res Clin Endocrinol </a:t>
            </a:r>
            <a:r>
              <a:rPr lang="en-US" sz="2000" i="1" dirty="0" err="1">
                <a:solidFill>
                  <a:schemeClr val="dk1"/>
                </a:solidFill>
                <a:latin typeface="Calibri"/>
                <a:ea typeface="Calibri"/>
                <a:cs typeface="Calibri"/>
                <a:sym typeface="Calibri"/>
              </a:rPr>
              <a:t>Metab</a:t>
            </a:r>
            <a:r>
              <a:rPr lang="en-US" sz="2000" i="1" dirty="0">
                <a:solidFill>
                  <a:schemeClr val="dk1"/>
                </a:solidFill>
                <a:latin typeface="Calibri"/>
                <a:ea typeface="Calibri"/>
                <a:cs typeface="Calibri"/>
                <a:sym typeface="Calibri"/>
              </a:rPr>
              <a:t>,</a:t>
            </a:r>
            <a:r>
              <a:rPr lang="el-GR" sz="2000" i="1" dirty="0">
                <a:solidFill>
                  <a:schemeClr val="dk1"/>
                </a:solidFill>
                <a:latin typeface="Calibri"/>
                <a:ea typeface="Calibri"/>
                <a:cs typeface="Calibri"/>
                <a:sym typeface="Calibri"/>
              </a:rPr>
              <a:t> 2008</a:t>
            </a:r>
            <a:endParaRPr i="1" dirty="0"/>
          </a:p>
        </p:txBody>
      </p:sp>
      <p:pic>
        <p:nvPicPr>
          <p:cNvPr id="370" name="Google Shape;370;p35" descr="A diagram of a bone injury&#10;&#10;Description automatically generated"/>
          <p:cNvPicPr preferRelativeResize="0">
            <a:picLocks noGrp="1"/>
          </p:cNvPicPr>
          <p:nvPr>
            <p:ph type="body" idx="1"/>
          </p:nvPr>
        </p:nvPicPr>
        <p:blipFill rotWithShape="1">
          <a:blip r:embed="rId3">
            <a:alphaModFix/>
          </a:blip>
          <a:srcRect/>
          <a:stretch/>
        </p:blipFill>
        <p:spPr>
          <a:xfrm>
            <a:off x="5445457" y="1586633"/>
            <a:ext cx="6155141" cy="3708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76" name="Google Shape;37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l-GR" dirty="0"/>
              <a:t>Η NOF συνιστά καθολικές κατευθυντήριες γραμμές για όλους τους ενήλικες για την πρόληψη της οστεοπόρωσης που περιλαμβάνουν επαρκές ασβέστιο και βιταμίνη D, και μια ισορροπημένη διατροφή με γαλακτοκομικά χαμηλών λιπαρών, ψάρια, φρούτα και λαχανικά. </a:t>
            </a:r>
            <a:endParaRPr dirty="0"/>
          </a:p>
          <a:p>
            <a:pPr marL="228600" lvl="0" indent="-228600" algn="l" rtl="0">
              <a:lnSpc>
                <a:spcPct val="90000"/>
              </a:lnSpc>
              <a:spcBef>
                <a:spcPts val="1000"/>
              </a:spcBef>
              <a:spcAft>
                <a:spcPts val="0"/>
              </a:spcAft>
              <a:buClr>
                <a:schemeClr val="dk1"/>
              </a:buClr>
              <a:buSzPct val="100000"/>
              <a:buChar char="•"/>
            </a:pPr>
            <a:r>
              <a:rPr lang="el-GR" dirty="0"/>
              <a:t>Παρόλο που η NOF συνιστά την ίδια ποσότητα πρόσληψης ασβεστίου με την IOM, η NOF συνιστά υψηλότερες ποσότητες βιταμίνης D από ό,τι η IOM. IOM για τα άτομα ηλικίας 50 ετών και άνω (800 έως 1000 IU/ημέρα). Εάν αυτές οι προσλήψεις στόχοι δεν επιτυγχάνονται με τα τρόφιμα, θα πρέπει να εξεταστούν τα συμπληρώματα.</a:t>
            </a:r>
            <a:endParaRPr dirty="0"/>
          </a:p>
          <a:p>
            <a:pPr marL="228600" lvl="0" indent="-228600" algn="l" rtl="0">
              <a:lnSpc>
                <a:spcPct val="90000"/>
              </a:lnSpc>
              <a:spcBef>
                <a:spcPts val="1000"/>
              </a:spcBef>
              <a:spcAft>
                <a:spcPts val="0"/>
              </a:spcAft>
              <a:buClr>
                <a:schemeClr val="dk1"/>
              </a:buClr>
              <a:buSzPct val="100000"/>
              <a:buChar char="•"/>
            </a:pPr>
            <a:r>
              <a:rPr lang="el-GR" dirty="0"/>
              <a:t> Επιπλέον, η επίτευξη και διατήρηση ενός υγιούς βάρους και η κατανάλωση διατροφής με χαμηλότερο νάτριο συνιστάται για τη βέλτιστη υγεία των οστών για  γυναίκες. </a:t>
            </a:r>
            <a:endParaRPr dirty="0"/>
          </a:p>
        </p:txBody>
      </p:sp>
      <p:sp>
        <p:nvSpPr>
          <p:cNvPr id="3" name="TextBox 2">
            <a:extLst>
              <a:ext uri="{FF2B5EF4-FFF2-40B4-BE49-F238E27FC236}">
                <a16:creationId xmlns:a16="http://schemas.microsoft.com/office/drawing/2014/main" id="{117AFD95-A1F8-B3B5-EB99-8A0C3A7132B0}"/>
              </a:ext>
            </a:extLst>
          </p:cNvPr>
          <p:cNvSpPr txBox="1"/>
          <p:nvPr/>
        </p:nvSpPr>
        <p:spPr>
          <a:xfrm>
            <a:off x="7913511" y="6355644"/>
            <a:ext cx="3680178" cy="307777"/>
          </a:xfrm>
          <a:prstGeom prst="rect">
            <a:avLst/>
          </a:prstGeom>
          <a:noFill/>
        </p:spPr>
        <p:txBody>
          <a:bodyPr wrap="square" rtlCol="0">
            <a:spAutoFit/>
          </a:bodyPr>
          <a:lstStyle/>
          <a:p>
            <a:pPr algn="r"/>
            <a:r>
              <a:rPr lang="en-US" i="1" dirty="0"/>
              <a:t>National Osteoporosis Foundation, 2015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82" name="Google Shape;382;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83" name="Google Shape;383;p37"/>
          <p:cNvPicPr preferRelativeResize="0"/>
          <p:nvPr/>
        </p:nvPicPr>
        <p:blipFill rotWithShape="1">
          <a:blip r:embed="rId3">
            <a:alphaModFix/>
          </a:blip>
          <a:srcRect l="20905" t="42835" r="26782" b="14831"/>
          <a:stretch/>
        </p:blipFill>
        <p:spPr>
          <a:xfrm>
            <a:off x="3268980" y="2766060"/>
            <a:ext cx="6377940" cy="2903220"/>
          </a:xfrm>
          <a:prstGeom prst="rect">
            <a:avLst/>
          </a:prstGeom>
          <a:noFill/>
          <a:ln>
            <a:noFill/>
          </a:ln>
        </p:spPr>
      </p:pic>
      <p:pic>
        <p:nvPicPr>
          <p:cNvPr id="384" name="Google Shape;384;p37"/>
          <p:cNvPicPr preferRelativeResize="0"/>
          <p:nvPr/>
        </p:nvPicPr>
        <p:blipFill rotWithShape="1">
          <a:blip r:embed="rId4">
            <a:alphaModFix/>
          </a:blip>
          <a:srcRect l="15562" t="18666" r="10092" b="19666"/>
          <a:stretch/>
        </p:blipFill>
        <p:spPr>
          <a:xfrm>
            <a:off x="125730" y="115093"/>
            <a:ext cx="8663940" cy="2425383"/>
          </a:xfrm>
          <a:prstGeom prst="rect">
            <a:avLst/>
          </a:prstGeom>
          <a:noFill/>
          <a:ln>
            <a:noFill/>
          </a:ln>
        </p:spPr>
      </p:pic>
      <p:cxnSp>
        <p:nvCxnSpPr>
          <p:cNvPr id="3" name="Straight Connector 2">
            <a:extLst>
              <a:ext uri="{FF2B5EF4-FFF2-40B4-BE49-F238E27FC236}">
                <a16:creationId xmlns:a16="http://schemas.microsoft.com/office/drawing/2014/main" id="{81794073-136C-E024-1328-E2154771AE37}"/>
              </a:ext>
            </a:extLst>
          </p:cNvPr>
          <p:cNvCxnSpPr>
            <a:cxnSpLocks/>
          </p:cNvCxnSpPr>
          <p:nvPr/>
        </p:nvCxnSpPr>
        <p:spPr>
          <a:xfrm>
            <a:off x="3714044" y="3510844"/>
            <a:ext cx="571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A5D308-398D-0102-7F4C-DEA966DC9EE1}"/>
              </a:ext>
            </a:extLst>
          </p:cNvPr>
          <p:cNvCxnSpPr>
            <a:cxnSpLocks/>
          </p:cNvCxnSpPr>
          <p:nvPr/>
        </p:nvCxnSpPr>
        <p:spPr>
          <a:xfrm>
            <a:off x="3618088" y="4227688"/>
            <a:ext cx="571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3AD26A-DFA8-7458-2641-54C6B3743165}"/>
              </a:ext>
            </a:extLst>
          </p:cNvPr>
          <p:cNvCxnSpPr>
            <a:cxnSpLocks/>
          </p:cNvCxnSpPr>
          <p:nvPr/>
        </p:nvCxnSpPr>
        <p:spPr>
          <a:xfrm>
            <a:off x="3539066" y="4453466"/>
            <a:ext cx="571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0236334-7782-ED25-FF0D-2DAC38FCF894}"/>
              </a:ext>
            </a:extLst>
          </p:cNvPr>
          <p:cNvCxnSpPr>
            <a:cxnSpLocks/>
          </p:cNvCxnSpPr>
          <p:nvPr/>
        </p:nvCxnSpPr>
        <p:spPr>
          <a:xfrm>
            <a:off x="3539066" y="4690532"/>
            <a:ext cx="571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A3E116-D30C-1C97-CAF9-3D20D8888C02}"/>
              </a:ext>
            </a:extLst>
          </p:cNvPr>
          <p:cNvCxnSpPr>
            <a:cxnSpLocks/>
          </p:cNvCxnSpPr>
          <p:nvPr/>
        </p:nvCxnSpPr>
        <p:spPr>
          <a:xfrm>
            <a:off x="3505200" y="4938888"/>
            <a:ext cx="5921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5227F5-E2F4-4380-525C-8EA8DC22FE25}"/>
              </a:ext>
            </a:extLst>
          </p:cNvPr>
          <p:cNvCxnSpPr>
            <a:cxnSpLocks/>
          </p:cNvCxnSpPr>
          <p:nvPr/>
        </p:nvCxnSpPr>
        <p:spPr>
          <a:xfrm>
            <a:off x="3539066" y="5175955"/>
            <a:ext cx="571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BA3AF9-C333-19B3-FF8B-4A289B1619F6}"/>
              </a:ext>
            </a:extLst>
          </p:cNvPr>
          <p:cNvCxnSpPr>
            <a:cxnSpLocks/>
          </p:cNvCxnSpPr>
          <p:nvPr/>
        </p:nvCxnSpPr>
        <p:spPr>
          <a:xfrm>
            <a:off x="3505200" y="5435600"/>
            <a:ext cx="452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Διατροφικά μοτίβα </a:t>
            </a:r>
            <a:endParaRPr/>
          </a:p>
        </p:txBody>
      </p:sp>
      <p:sp>
        <p:nvSpPr>
          <p:cNvPr id="390" name="Google Shape;390;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a:p>
        </p:txBody>
      </p:sp>
      <p:pic>
        <p:nvPicPr>
          <p:cNvPr id="391" name="Google Shape;391;p38"/>
          <p:cNvPicPr preferRelativeResize="0"/>
          <p:nvPr/>
        </p:nvPicPr>
        <p:blipFill rotWithShape="1">
          <a:blip r:embed="rId3">
            <a:alphaModFix/>
          </a:blip>
          <a:srcRect l="15562" t="18666" r="10092" b="19666"/>
          <a:stretch/>
        </p:blipFill>
        <p:spPr>
          <a:xfrm>
            <a:off x="1885950" y="1338103"/>
            <a:ext cx="8241030" cy="2425383"/>
          </a:xfrm>
          <a:prstGeom prst="rect">
            <a:avLst/>
          </a:prstGeom>
          <a:noFill/>
          <a:ln>
            <a:noFill/>
          </a:ln>
        </p:spPr>
      </p:pic>
      <p:pic>
        <p:nvPicPr>
          <p:cNvPr id="392" name="Google Shape;392;p38"/>
          <p:cNvPicPr preferRelativeResize="0"/>
          <p:nvPr/>
        </p:nvPicPr>
        <p:blipFill rotWithShape="1">
          <a:blip r:embed="rId4">
            <a:alphaModFix/>
          </a:blip>
          <a:srcRect l="51000" t="54468" r="6875" b="27999"/>
          <a:stretch/>
        </p:blipFill>
        <p:spPr>
          <a:xfrm>
            <a:off x="571500" y="4001293"/>
            <a:ext cx="5135880" cy="1600199"/>
          </a:xfrm>
          <a:prstGeom prst="rect">
            <a:avLst/>
          </a:prstGeom>
          <a:noFill/>
          <a:ln>
            <a:noFill/>
          </a:ln>
        </p:spPr>
      </p:pic>
      <p:pic>
        <p:nvPicPr>
          <p:cNvPr id="393" name="Google Shape;393;p38"/>
          <p:cNvPicPr preferRelativeResize="0"/>
          <p:nvPr/>
        </p:nvPicPr>
        <p:blipFill rotWithShape="1">
          <a:blip r:embed="rId5">
            <a:alphaModFix/>
          </a:blip>
          <a:srcRect l="51000" t="53500" r="6875" b="23166"/>
          <a:stretch/>
        </p:blipFill>
        <p:spPr>
          <a:xfrm>
            <a:off x="6217920" y="4001294"/>
            <a:ext cx="5135880" cy="1600200"/>
          </a:xfrm>
          <a:prstGeom prst="rect">
            <a:avLst/>
          </a:prstGeom>
          <a:noFill/>
          <a:ln>
            <a:noFill/>
          </a:ln>
        </p:spPr>
      </p:pic>
      <p:cxnSp>
        <p:nvCxnSpPr>
          <p:cNvPr id="2" name="Straight Connector 1">
            <a:extLst>
              <a:ext uri="{FF2B5EF4-FFF2-40B4-BE49-F238E27FC236}">
                <a16:creationId xmlns:a16="http://schemas.microsoft.com/office/drawing/2014/main" id="{7554105F-811A-B382-2110-E443829C4955}"/>
              </a:ext>
            </a:extLst>
          </p:cNvPr>
          <p:cNvCxnSpPr>
            <a:cxnSpLocks/>
          </p:cNvCxnSpPr>
          <p:nvPr/>
        </p:nvCxnSpPr>
        <p:spPr>
          <a:xfrm>
            <a:off x="982133" y="4730044"/>
            <a:ext cx="44478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E0486E2-F4C1-64C4-FCA8-ED8B39CC7FCD}"/>
              </a:ext>
            </a:extLst>
          </p:cNvPr>
          <p:cNvCxnSpPr>
            <a:cxnSpLocks/>
          </p:cNvCxnSpPr>
          <p:nvPr/>
        </p:nvCxnSpPr>
        <p:spPr>
          <a:xfrm>
            <a:off x="711199" y="4989688"/>
            <a:ext cx="587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8615A6-84BC-4EC7-F4E4-8643BED6FE20}"/>
              </a:ext>
            </a:extLst>
          </p:cNvPr>
          <p:cNvCxnSpPr>
            <a:cxnSpLocks/>
          </p:cNvCxnSpPr>
          <p:nvPr/>
        </p:nvCxnSpPr>
        <p:spPr>
          <a:xfrm>
            <a:off x="9268178" y="4752621"/>
            <a:ext cx="1851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540D76-9E05-6BC3-75F8-26430DFC8DCF}"/>
              </a:ext>
            </a:extLst>
          </p:cNvPr>
          <p:cNvCxnSpPr>
            <a:cxnSpLocks/>
          </p:cNvCxnSpPr>
          <p:nvPr/>
        </p:nvCxnSpPr>
        <p:spPr>
          <a:xfrm>
            <a:off x="6400800" y="4955820"/>
            <a:ext cx="4718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CB3748-0935-39CD-0A27-9E06FBAB8DF0}"/>
              </a:ext>
            </a:extLst>
          </p:cNvPr>
          <p:cNvCxnSpPr>
            <a:cxnSpLocks/>
          </p:cNvCxnSpPr>
          <p:nvPr/>
        </p:nvCxnSpPr>
        <p:spPr>
          <a:xfrm>
            <a:off x="6400800" y="5136444"/>
            <a:ext cx="20884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99" name="Google Shape;39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00" name="Google Shape;400;p39"/>
          <p:cNvPicPr preferRelativeResize="0"/>
          <p:nvPr/>
        </p:nvPicPr>
        <p:blipFill rotWithShape="1">
          <a:blip r:embed="rId3">
            <a:alphaModFix/>
          </a:blip>
          <a:srcRect l="10125" t="52831" r="11031" b="7964"/>
          <a:stretch/>
        </p:blipFill>
        <p:spPr>
          <a:xfrm>
            <a:off x="838200" y="2180908"/>
            <a:ext cx="10266489" cy="2871470"/>
          </a:xfrm>
          <a:prstGeom prst="rect">
            <a:avLst/>
          </a:prstGeom>
          <a:noFill/>
          <a:ln>
            <a:noFill/>
          </a:ln>
        </p:spPr>
      </p:pic>
      <p:pic>
        <p:nvPicPr>
          <p:cNvPr id="401" name="Google Shape;401;p39"/>
          <p:cNvPicPr preferRelativeResize="0"/>
          <p:nvPr/>
        </p:nvPicPr>
        <p:blipFill rotWithShape="1">
          <a:blip r:embed="rId4">
            <a:alphaModFix/>
          </a:blip>
          <a:srcRect l="22219" t="26620" r="23311" b="5325"/>
          <a:stretch/>
        </p:blipFill>
        <p:spPr>
          <a:xfrm>
            <a:off x="114300" y="91442"/>
            <a:ext cx="6812280" cy="2089466"/>
          </a:xfrm>
          <a:prstGeom prst="rect">
            <a:avLst/>
          </a:prstGeom>
          <a:noFill/>
          <a:ln>
            <a:noFill/>
          </a:ln>
        </p:spPr>
      </p:pic>
      <p:pic>
        <p:nvPicPr>
          <p:cNvPr id="402" name="Google Shape;402;p39"/>
          <p:cNvPicPr preferRelativeResize="0"/>
          <p:nvPr/>
        </p:nvPicPr>
        <p:blipFill rotWithShape="1">
          <a:blip r:embed="rId5">
            <a:alphaModFix/>
          </a:blip>
          <a:srcRect l="6875" t="42000" r="6875" b="31800"/>
          <a:stretch/>
        </p:blipFill>
        <p:spPr>
          <a:xfrm>
            <a:off x="838200" y="5052378"/>
            <a:ext cx="10515600" cy="17967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08" name="Google Shape;408;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09" name="Google Shape;409;p40"/>
          <p:cNvPicPr preferRelativeResize="0"/>
          <p:nvPr/>
        </p:nvPicPr>
        <p:blipFill rotWithShape="1">
          <a:blip r:embed="rId3">
            <a:alphaModFix/>
          </a:blip>
          <a:srcRect l="22219" t="26620" r="23311" b="5325"/>
          <a:stretch/>
        </p:blipFill>
        <p:spPr>
          <a:xfrm>
            <a:off x="102870" y="1"/>
            <a:ext cx="6812280" cy="2370137"/>
          </a:xfrm>
          <a:prstGeom prst="rect">
            <a:avLst/>
          </a:prstGeom>
          <a:noFill/>
          <a:ln>
            <a:noFill/>
          </a:ln>
        </p:spPr>
      </p:pic>
      <p:pic>
        <p:nvPicPr>
          <p:cNvPr id="410" name="Google Shape;410;p40"/>
          <p:cNvPicPr preferRelativeResize="0"/>
          <p:nvPr/>
        </p:nvPicPr>
        <p:blipFill rotWithShape="1">
          <a:blip r:embed="rId4">
            <a:alphaModFix/>
          </a:blip>
          <a:srcRect l="12656" t="28165" r="13750" b="5325"/>
          <a:stretch/>
        </p:blipFill>
        <p:spPr>
          <a:xfrm>
            <a:off x="1609725" y="2505075"/>
            <a:ext cx="8972550" cy="4351338"/>
          </a:xfrm>
          <a:prstGeom prst="rect">
            <a:avLst/>
          </a:prstGeom>
          <a:noFill/>
          <a:ln>
            <a:noFill/>
          </a:ln>
        </p:spPr>
      </p:pic>
      <p:sp>
        <p:nvSpPr>
          <p:cNvPr id="2" name="Rectangle 1">
            <a:extLst>
              <a:ext uri="{FF2B5EF4-FFF2-40B4-BE49-F238E27FC236}">
                <a16:creationId xmlns:a16="http://schemas.microsoft.com/office/drawing/2014/main" id="{344C78B9-57DE-BFA7-BB2A-DF33EAB72DFF}"/>
              </a:ext>
            </a:extLst>
          </p:cNvPr>
          <p:cNvSpPr/>
          <p:nvPr/>
        </p:nvSpPr>
        <p:spPr>
          <a:xfrm>
            <a:off x="2381956" y="3872089"/>
            <a:ext cx="7529688" cy="28560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Ορισμοί </a:t>
            </a:r>
            <a:endParaRPr/>
          </a:p>
        </p:txBody>
      </p:sp>
      <p:sp>
        <p:nvSpPr>
          <p:cNvPr id="124" name="Google Shape;124;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l-GR"/>
              <a:t>Οστεοπόρωση </a:t>
            </a:r>
            <a:endParaRPr/>
          </a:p>
        </p:txBody>
      </p:sp>
      <p:sp>
        <p:nvSpPr>
          <p:cNvPr id="125" name="Google Shape;125;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a:t>Η οστεοπόρωση είναι μια ασθένεια που χαρακτηρίζεται από χαμηλή οστική μάζα, φθορά του οστικού ιστού και διαταραχή της μικροαρχιτεκτονικής των οστών: μπορεί να οδηγήσει σε μειωμένη αντοχή των οστών και αύξηση του κινδύνου καταγμάτων.</a:t>
            </a:r>
            <a:endParaRPr/>
          </a:p>
        </p:txBody>
      </p:sp>
      <p:sp>
        <p:nvSpPr>
          <p:cNvPr id="126" name="Google Shape;126;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l-GR"/>
              <a:t>Οστεοπενία </a:t>
            </a:r>
            <a:endParaRPr/>
          </a:p>
        </p:txBody>
      </p:sp>
      <p:sp>
        <p:nvSpPr>
          <p:cNvPr id="127" name="Google Shape;127;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a:t>Η οστεοπενία περιγράφει μια μείωση της οστικής πυκνότητας (BMD) κάτω από τις φυσιολογικές τιμές αναφοράς, αλλά όχι αρκετά χαμηλή ώστε να πληροί τα διαγνωστικά κριτήρια της οστεοπόρωσης.</a:t>
            </a:r>
            <a:endParaRPr/>
          </a:p>
        </p:txBody>
      </p:sp>
      <p:sp>
        <p:nvSpPr>
          <p:cNvPr id="128" name="Google Shape;128;p5"/>
          <p:cNvSpPr txBox="1"/>
          <p:nvPr/>
        </p:nvSpPr>
        <p:spPr>
          <a:xfrm>
            <a:off x="9268179" y="6378222"/>
            <a:ext cx="21674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1" u="none" strike="noStrike" cap="none" dirty="0" err="1">
                <a:solidFill>
                  <a:schemeClr val="dk1"/>
                </a:solidFill>
                <a:latin typeface="Calibri"/>
                <a:ea typeface="Calibri"/>
                <a:cs typeface="Calibri"/>
                <a:sym typeface="Calibri"/>
              </a:rPr>
              <a:t>Varacallo</a:t>
            </a:r>
            <a:r>
              <a:rPr lang="el-GR" sz="1800" b="0" i="1" u="none" strike="noStrike" cap="none" dirty="0">
                <a:solidFill>
                  <a:schemeClr val="dk1"/>
                </a:solidFill>
                <a:latin typeface="Calibri"/>
                <a:ea typeface="Calibri"/>
                <a:cs typeface="Calibri"/>
                <a:sym typeface="Calibri"/>
              </a:rPr>
              <a:t> </a:t>
            </a:r>
            <a:r>
              <a:rPr lang="el-GR" sz="1800" b="0" i="1" u="none" strike="noStrike" cap="none" dirty="0" err="1">
                <a:solidFill>
                  <a:schemeClr val="dk1"/>
                </a:solidFill>
                <a:latin typeface="Calibri"/>
                <a:ea typeface="Calibri"/>
                <a:cs typeface="Calibri"/>
                <a:sym typeface="Calibri"/>
              </a:rPr>
              <a:t>et</a:t>
            </a:r>
            <a:r>
              <a:rPr lang="el-GR" sz="1800" b="0" i="1" u="none" strike="noStrike" cap="none" dirty="0">
                <a:solidFill>
                  <a:schemeClr val="dk1"/>
                </a:solidFill>
                <a:latin typeface="Calibri"/>
                <a:ea typeface="Calibri"/>
                <a:cs typeface="Calibri"/>
                <a:sym typeface="Calibri"/>
              </a:rPr>
              <a:t> </a:t>
            </a:r>
            <a:r>
              <a:rPr lang="el-GR" sz="1800" b="0" i="1" u="none" strike="noStrike" cap="none" dirty="0" err="1">
                <a:solidFill>
                  <a:schemeClr val="dk1"/>
                </a:solidFill>
                <a:latin typeface="Calibri"/>
                <a:ea typeface="Calibri"/>
                <a:cs typeface="Calibri"/>
                <a:sym typeface="Calibri"/>
              </a:rPr>
              <a:t>al</a:t>
            </a:r>
            <a:r>
              <a:rPr lang="el-GR" sz="1800" b="0" i="1" u="none" strike="noStrike" cap="none" dirty="0">
                <a:solidFill>
                  <a:schemeClr val="dk1"/>
                </a:solidFill>
                <a:latin typeface="Calibri"/>
                <a:ea typeface="Calibri"/>
                <a:cs typeface="Calibri"/>
                <a:sym typeface="Calibri"/>
              </a:rPr>
              <a:t>, 2022</a:t>
            </a:r>
            <a:endParaRPr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Ενέργεια</a:t>
            </a:r>
            <a:endParaRPr/>
          </a:p>
        </p:txBody>
      </p:sp>
      <p:sp>
        <p:nvSpPr>
          <p:cNvPr id="416" name="Google Shape;416;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l-GR"/>
              <a:t>Η ενέργεια δεν έχει άμεση επίδραση στα οστά- αντίθετα, οι ανεπαρκείς θερμίδες που οδηγούν σε χαμηλό σωματικό βάρος ή οι πολλές θερμίδες που οδηγούν σε υπερβολικό βάρος έχουν επιπτώσεις στα οστά. </a:t>
            </a:r>
            <a:endParaRPr/>
          </a:p>
          <a:p>
            <a:pPr marL="228600" lvl="0" indent="-228600" algn="l" rtl="0">
              <a:lnSpc>
                <a:spcPct val="90000"/>
              </a:lnSpc>
              <a:spcBef>
                <a:spcPts val="1000"/>
              </a:spcBef>
              <a:spcAft>
                <a:spcPts val="0"/>
              </a:spcAft>
              <a:buClr>
                <a:schemeClr val="dk1"/>
              </a:buClr>
              <a:buSzPct val="100000"/>
              <a:buChar char="•"/>
            </a:pPr>
            <a:r>
              <a:rPr lang="el-GR"/>
              <a:t>Το ελλιπές βάρος θεωρείται παράγοντας κινδύνου για την οστεοπόρωση, ενώ το υπερβολικό βάρος μπορεί να είναι προστατευτικό. </a:t>
            </a:r>
            <a:endParaRPr/>
          </a:p>
          <a:p>
            <a:pPr marL="228600" lvl="0" indent="-228600" algn="l" rtl="0">
              <a:lnSpc>
                <a:spcPct val="90000"/>
              </a:lnSpc>
              <a:spcBef>
                <a:spcPts val="1000"/>
              </a:spcBef>
              <a:spcAft>
                <a:spcPts val="0"/>
              </a:spcAft>
              <a:buClr>
                <a:schemeClr val="dk1"/>
              </a:buClr>
              <a:buSzPct val="100000"/>
              <a:buChar char="•"/>
            </a:pPr>
            <a:r>
              <a:rPr lang="el-GR"/>
              <a:t>Ενώ ο ΔΜΣ και η BMD συσχετίζονται θετικά και ο κίνδυνος κατάγματος για το ισχίο και τη σπονδυλική στήλη είναι χαμηλότερος στους παχύσαρκους έναντι των μη παχύσαρκων, ο κίνδυνος κατάγματος είναι υψηλότερος στα παχύσαρκα άτομα στο εγγύς βραχιόνιο οστό, στο άνω μέρος του ποδιού και στο αστράγαλο</a:t>
            </a:r>
            <a:endParaRPr/>
          </a:p>
        </p:txBody>
      </p:sp>
      <p:sp>
        <p:nvSpPr>
          <p:cNvPr id="3" name="TextBox 2">
            <a:extLst>
              <a:ext uri="{FF2B5EF4-FFF2-40B4-BE49-F238E27FC236}">
                <a16:creationId xmlns:a16="http://schemas.microsoft.com/office/drawing/2014/main" id="{03B04FE2-0A20-7B71-460E-A04A8B9D5431}"/>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Πρωτεΐνες </a:t>
            </a:r>
            <a:endParaRPr/>
          </a:p>
        </p:txBody>
      </p:sp>
      <p:sp>
        <p:nvSpPr>
          <p:cNvPr id="422" name="Google Shape;422;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a:t>Τόσο η πρωτεΐνη όσο και το ασβέστιο είναι σημαντικά συστατικά της PBM, ιδίως πριν από την εφηβεία. Η επαρκής πρόσληψη πρωτεϊνών, με επαρκή πρόσληψη ασβεστίου, είναι απαραίτητη για τη βέλτιστη υγεία των οστών. </a:t>
            </a:r>
            <a:endParaRPr/>
          </a:p>
          <a:p>
            <a:pPr marL="228600" lvl="0" indent="-228600" algn="l" rtl="0">
              <a:lnSpc>
                <a:spcPct val="90000"/>
              </a:lnSpc>
              <a:spcBef>
                <a:spcPts val="1000"/>
              </a:spcBef>
              <a:spcAft>
                <a:spcPts val="0"/>
              </a:spcAft>
              <a:buClr>
                <a:schemeClr val="dk1"/>
              </a:buClr>
              <a:buSzPts val="2800"/>
              <a:buChar char="•"/>
            </a:pPr>
            <a:r>
              <a:rPr lang="el-GR"/>
              <a:t>Η πρόσληψη πρωτεΐνης μεγαλύτερη από τη συνιστώμενη διαιτητική δόση (RDA) μπορεί να είναι ευεργετική σε ηλικιωμένους ενήλικες για την επιβράδυνση της απώλειας της BMD, τη μείωση του κινδύνου κατάγματος του ισχίου και την προαγωγή της οστικής υγείας, υπό την προϋπόθεση ότι η πρόσληψη ασβεστίου είναι επίσης επαρκής. Ωστόσο, οι δίαιτες πολύ υψηλής περιεκτικότητας σε πρωτεΐνες που χρησιμοποιούνται ειδικά για την απώλεια βάρους έχουν συνδεθεί με μειωμένη BMD</a:t>
            </a:r>
            <a:endParaRPr/>
          </a:p>
        </p:txBody>
      </p:sp>
      <p:sp>
        <p:nvSpPr>
          <p:cNvPr id="3" name="TextBox 2">
            <a:extLst>
              <a:ext uri="{FF2B5EF4-FFF2-40B4-BE49-F238E27FC236}">
                <a16:creationId xmlns:a16="http://schemas.microsoft.com/office/drawing/2014/main" id="{338320A9-DFC6-8FB3-E35A-F1EF2DE0602D}"/>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8" name="Google Shape;428;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9" name="Google Shape;429;p43"/>
          <p:cNvPicPr preferRelativeResize="0"/>
          <p:nvPr/>
        </p:nvPicPr>
        <p:blipFill rotWithShape="1">
          <a:blip r:embed="rId3">
            <a:alphaModFix/>
          </a:blip>
          <a:srcRect l="6875" t="33500" r="6875" b="29666"/>
          <a:stretch/>
        </p:blipFill>
        <p:spPr>
          <a:xfrm>
            <a:off x="838200" y="2834640"/>
            <a:ext cx="10515600" cy="2526030"/>
          </a:xfrm>
          <a:prstGeom prst="rect">
            <a:avLst/>
          </a:prstGeom>
          <a:noFill/>
          <a:ln>
            <a:noFill/>
          </a:ln>
        </p:spPr>
      </p:pic>
      <p:pic>
        <p:nvPicPr>
          <p:cNvPr id="430" name="Google Shape;430;p43"/>
          <p:cNvPicPr preferRelativeResize="0"/>
          <p:nvPr/>
        </p:nvPicPr>
        <p:blipFill rotWithShape="1">
          <a:blip r:embed="rId4">
            <a:alphaModFix/>
          </a:blip>
          <a:srcRect l="22219" t="26620" r="23311" b="5325"/>
          <a:stretch/>
        </p:blipFill>
        <p:spPr>
          <a:xfrm>
            <a:off x="102870" y="1"/>
            <a:ext cx="6812280" cy="2370137"/>
          </a:xfrm>
          <a:prstGeom prst="rect">
            <a:avLst/>
          </a:prstGeom>
          <a:noFill/>
          <a:ln>
            <a:noFill/>
          </a:ln>
        </p:spPr>
      </p:pic>
      <p:cxnSp>
        <p:nvCxnSpPr>
          <p:cNvPr id="2" name="Straight Connector 1">
            <a:extLst>
              <a:ext uri="{FF2B5EF4-FFF2-40B4-BE49-F238E27FC236}">
                <a16:creationId xmlns:a16="http://schemas.microsoft.com/office/drawing/2014/main" id="{131A2519-D160-3887-F131-C94FFAB07C4A}"/>
              </a:ext>
            </a:extLst>
          </p:cNvPr>
          <p:cNvCxnSpPr>
            <a:cxnSpLocks/>
          </p:cNvCxnSpPr>
          <p:nvPr/>
        </p:nvCxnSpPr>
        <p:spPr>
          <a:xfrm>
            <a:off x="6635044" y="3429000"/>
            <a:ext cx="4718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1D077E-C1C8-2BAD-A145-01E596313FD2}"/>
              </a:ext>
            </a:extLst>
          </p:cNvPr>
          <p:cNvCxnSpPr>
            <a:cxnSpLocks/>
          </p:cNvCxnSpPr>
          <p:nvPr/>
        </p:nvCxnSpPr>
        <p:spPr>
          <a:xfrm>
            <a:off x="1151467" y="3683000"/>
            <a:ext cx="10069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FF6E94-7A0A-9122-9B88-D01F87F2B9DD}"/>
              </a:ext>
            </a:extLst>
          </p:cNvPr>
          <p:cNvCxnSpPr>
            <a:cxnSpLocks/>
          </p:cNvCxnSpPr>
          <p:nvPr/>
        </p:nvCxnSpPr>
        <p:spPr>
          <a:xfrm>
            <a:off x="1151467" y="3959578"/>
            <a:ext cx="10069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FD5009-DB16-D59A-2B75-43F64E58FE95}"/>
              </a:ext>
            </a:extLst>
          </p:cNvPr>
          <p:cNvCxnSpPr>
            <a:cxnSpLocks/>
          </p:cNvCxnSpPr>
          <p:nvPr/>
        </p:nvCxnSpPr>
        <p:spPr>
          <a:xfrm>
            <a:off x="1151467" y="4467578"/>
            <a:ext cx="85682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48E82E-A44B-4AEE-A12F-2A617A7D7EC8}"/>
              </a:ext>
            </a:extLst>
          </p:cNvPr>
          <p:cNvCxnSpPr>
            <a:cxnSpLocks/>
          </p:cNvCxnSpPr>
          <p:nvPr/>
        </p:nvCxnSpPr>
        <p:spPr>
          <a:xfrm>
            <a:off x="11006667" y="4207933"/>
            <a:ext cx="3471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dirty="0" err="1"/>
              <a:t>Πρωτεϊνες</a:t>
            </a:r>
            <a:r>
              <a:rPr lang="el-GR" dirty="0"/>
              <a:t> (2)</a:t>
            </a:r>
            <a:endParaRPr dirty="0"/>
          </a:p>
        </p:txBody>
      </p:sp>
      <p:sp>
        <p:nvSpPr>
          <p:cNvPr id="436" name="Google Shape;436;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dirty="0"/>
              <a:t>Οι μελέτες σχετικά με τις σχέσεις μεταξύ της πρόσληψης πρωτεϊνών και της BMD ή του κινδύνου κατάγματος είναι ασυνεπείς. Σε επιρρεπείς σε πτώσεις ηλικιωμένους ενήλικες που έχαναν βάρος, η υψηλότερη πρόσληψη πρωτεϊνών σχετιζόταν με μειωμένη συχνότητα πτώσεων  </a:t>
            </a:r>
            <a:endParaRPr dirty="0"/>
          </a:p>
          <a:p>
            <a:pPr marL="0" lvl="0" indent="0" algn="r" rtl="0">
              <a:lnSpc>
                <a:spcPct val="90000"/>
              </a:lnSpc>
              <a:spcBef>
                <a:spcPts val="1000"/>
              </a:spcBef>
              <a:spcAft>
                <a:spcPts val="0"/>
              </a:spcAft>
              <a:buClr>
                <a:schemeClr val="dk1"/>
              </a:buClr>
              <a:buSzPts val="2800"/>
              <a:buNone/>
            </a:pPr>
            <a:endParaRPr dirty="0"/>
          </a:p>
          <a:p>
            <a:pPr marL="0" lvl="0" indent="0" algn="r" rtl="0">
              <a:lnSpc>
                <a:spcPct val="90000"/>
              </a:lnSpc>
              <a:spcBef>
                <a:spcPts val="1000"/>
              </a:spcBef>
              <a:spcAft>
                <a:spcPts val="0"/>
              </a:spcAft>
              <a:buClr>
                <a:schemeClr val="dk1"/>
              </a:buClr>
              <a:buSzPts val="2800"/>
              <a:buNone/>
            </a:pPr>
            <a:endParaRPr dirty="0"/>
          </a:p>
          <a:p>
            <a:pPr marL="0" lvl="0" indent="0" algn="r" rtl="0">
              <a:lnSpc>
                <a:spcPct val="90000"/>
              </a:lnSpc>
              <a:spcBef>
                <a:spcPts val="1000"/>
              </a:spcBef>
              <a:spcAft>
                <a:spcPts val="0"/>
              </a:spcAft>
              <a:buClr>
                <a:schemeClr val="dk1"/>
              </a:buClr>
              <a:buSzPts val="2800"/>
              <a:buNone/>
            </a:pPr>
            <a:endParaRPr dirty="0"/>
          </a:p>
        </p:txBody>
      </p:sp>
      <p:sp>
        <p:nvSpPr>
          <p:cNvPr id="2" name="TextBox 1">
            <a:extLst>
              <a:ext uri="{FF2B5EF4-FFF2-40B4-BE49-F238E27FC236}">
                <a16:creationId xmlns:a16="http://schemas.microsoft.com/office/drawing/2014/main" id="{7EBF2544-CDEA-5B4A-ED7C-0C13D80A2443}"/>
              </a:ext>
            </a:extLst>
          </p:cNvPr>
          <p:cNvSpPr txBox="1"/>
          <p:nvPr/>
        </p:nvSpPr>
        <p:spPr>
          <a:xfrm>
            <a:off x="9821333" y="6311900"/>
            <a:ext cx="1817511" cy="286232"/>
          </a:xfrm>
          <a:prstGeom prst="rect">
            <a:avLst/>
          </a:prstGeom>
          <a:noFill/>
        </p:spPr>
        <p:txBody>
          <a:bodyPr wrap="square" rtlCol="0">
            <a:spAutoFit/>
          </a:bodyPr>
          <a:lstStyle/>
          <a:p>
            <a:pPr marL="0" lvl="0" indent="0" algn="r" rtl="0">
              <a:lnSpc>
                <a:spcPct val="90000"/>
              </a:lnSpc>
              <a:spcBef>
                <a:spcPts val="1000"/>
              </a:spcBef>
              <a:spcAft>
                <a:spcPts val="0"/>
              </a:spcAft>
              <a:buClr>
                <a:schemeClr val="dk1"/>
              </a:buClr>
              <a:buSzPts val="2800"/>
              <a:buNone/>
            </a:pPr>
            <a:r>
              <a:rPr lang="en-US" i="1" dirty="0"/>
              <a:t>NAMS,2021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42" name="Google Shape;44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43" name="Google Shape;443;p45"/>
          <p:cNvPicPr preferRelativeResize="0"/>
          <p:nvPr/>
        </p:nvPicPr>
        <p:blipFill rotWithShape="1">
          <a:blip r:embed="rId3">
            <a:alphaModFix/>
          </a:blip>
          <a:srcRect l="19688" t="50000" r="25093" b="7963"/>
          <a:stretch/>
        </p:blipFill>
        <p:spPr>
          <a:xfrm>
            <a:off x="156351" y="2570798"/>
            <a:ext cx="6732270" cy="2882900"/>
          </a:xfrm>
          <a:prstGeom prst="rect">
            <a:avLst/>
          </a:prstGeom>
          <a:noFill/>
          <a:ln>
            <a:noFill/>
          </a:ln>
        </p:spPr>
      </p:pic>
      <p:pic>
        <p:nvPicPr>
          <p:cNvPr id="444" name="Google Shape;444;p45"/>
          <p:cNvPicPr preferRelativeResize="0"/>
          <p:nvPr/>
        </p:nvPicPr>
        <p:blipFill rotWithShape="1">
          <a:blip r:embed="rId4">
            <a:alphaModFix/>
          </a:blip>
          <a:srcRect l="15562" t="18666" r="10092" b="19666"/>
          <a:stretch/>
        </p:blipFill>
        <p:spPr>
          <a:xfrm>
            <a:off x="342900" y="10478"/>
            <a:ext cx="8241030" cy="2425383"/>
          </a:xfrm>
          <a:prstGeom prst="rect">
            <a:avLst/>
          </a:prstGeom>
          <a:noFill/>
          <a:ln>
            <a:noFill/>
          </a:ln>
        </p:spPr>
      </p:pic>
      <p:sp>
        <p:nvSpPr>
          <p:cNvPr id="445" name="Google Shape;445;p45"/>
          <p:cNvSpPr/>
          <p:nvPr/>
        </p:nvSpPr>
        <p:spPr>
          <a:xfrm>
            <a:off x="342900" y="4373827"/>
            <a:ext cx="891822" cy="27719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6" name="Google Shape;446;p45"/>
          <p:cNvPicPr preferRelativeResize="0"/>
          <p:nvPr/>
        </p:nvPicPr>
        <p:blipFill rotWithShape="1">
          <a:blip r:embed="rId5">
            <a:alphaModFix/>
          </a:blip>
          <a:srcRect l="53889" t="53992" r="8055" b="21645"/>
          <a:stretch/>
        </p:blipFill>
        <p:spPr>
          <a:xfrm>
            <a:off x="6856587" y="4512424"/>
            <a:ext cx="4992513" cy="18745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52" name="Google Shape;452;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53" name="Google Shape;453;p46"/>
          <p:cNvPicPr preferRelativeResize="0"/>
          <p:nvPr/>
        </p:nvPicPr>
        <p:blipFill rotWithShape="1">
          <a:blip r:embed="rId3">
            <a:alphaModFix/>
          </a:blip>
          <a:srcRect l="19875" t="18833" r="8875" b="44333"/>
          <a:stretch/>
        </p:blipFill>
        <p:spPr>
          <a:xfrm>
            <a:off x="91440" y="0"/>
            <a:ext cx="8686800" cy="2526030"/>
          </a:xfrm>
          <a:prstGeom prst="rect">
            <a:avLst/>
          </a:prstGeom>
          <a:noFill/>
          <a:ln>
            <a:noFill/>
          </a:ln>
        </p:spPr>
      </p:pic>
      <p:pic>
        <p:nvPicPr>
          <p:cNvPr id="454" name="Google Shape;454;p46"/>
          <p:cNvPicPr preferRelativeResize="0"/>
          <p:nvPr/>
        </p:nvPicPr>
        <p:blipFill rotWithShape="1">
          <a:blip r:embed="rId4">
            <a:alphaModFix/>
          </a:blip>
          <a:srcRect l="56063" t="33333" r="8030" b="12832"/>
          <a:stretch/>
        </p:blipFill>
        <p:spPr>
          <a:xfrm>
            <a:off x="3672840" y="2620010"/>
            <a:ext cx="4377690" cy="3691890"/>
          </a:xfrm>
          <a:prstGeom prst="rect">
            <a:avLst/>
          </a:prstGeom>
          <a:noFill/>
          <a:ln>
            <a:noFill/>
          </a:ln>
        </p:spPr>
      </p:pic>
      <p:sp>
        <p:nvSpPr>
          <p:cNvPr id="4" name="Rectangle 3">
            <a:extLst>
              <a:ext uri="{FF2B5EF4-FFF2-40B4-BE49-F238E27FC236}">
                <a16:creationId xmlns:a16="http://schemas.microsoft.com/office/drawing/2014/main" id="{E09F445F-0E04-37E2-9D39-37214E834508}"/>
              </a:ext>
            </a:extLst>
          </p:cNvPr>
          <p:cNvSpPr/>
          <p:nvPr/>
        </p:nvSpPr>
        <p:spPr>
          <a:xfrm>
            <a:off x="3672840" y="2660967"/>
            <a:ext cx="4377689" cy="23738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Μικροθρεπτικά συστατικά </a:t>
            </a:r>
            <a:endParaRPr/>
          </a:p>
        </p:txBody>
      </p:sp>
      <p:sp>
        <p:nvSpPr>
          <p:cNvPr id="460" name="Google Shape;460;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Char char="▪"/>
            </a:pPr>
            <a:r>
              <a:rPr lang="el-GR"/>
              <a:t>Πολλά θρεπτικά συστατικά και αρκετά μη θρεπτικά συστατικά έχουν ενοχοποιηθεί ως αιτιώδεις παράγοντες κινδύνου για την οστεοπόρωση. </a:t>
            </a:r>
            <a:endParaRPr/>
          </a:p>
          <a:p>
            <a:pPr marL="228600" lvl="0" indent="-228600" algn="l" rtl="0">
              <a:lnSpc>
                <a:spcPct val="90000"/>
              </a:lnSpc>
              <a:spcBef>
                <a:spcPts val="1000"/>
              </a:spcBef>
              <a:spcAft>
                <a:spcPts val="0"/>
              </a:spcAft>
              <a:buClr>
                <a:schemeClr val="dk1"/>
              </a:buClr>
              <a:buSzPts val="2800"/>
              <a:buFont typeface="Noto Sans Symbols"/>
              <a:buChar char="▪"/>
            </a:pPr>
            <a:r>
              <a:rPr lang="el-GR"/>
              <a:t>Φτωχή πρόσληψη ασβεστίου και βιταμίνης D έχει συνδεθεί με κακή υγεία των οστών, οστεοπόρωση και κίνδυνο καταγμάτων. Η βιταμίνη C βοηθά στο σχηματισμό του κολλαγόνου, το οποίο είναι απαραίτητο για την υγιή οστά. </a:t>
            </a:r>
            <a:endParaRPr/>
          </a:p>
          <a:p>
            <a:pPr marL="228600" lvl="0" indent="-228600" algn="l" rtl="0">
              <a:lnSpc>
                <a:spcPct val="90000"/>
              </a:lnSpc>
              <a:spcBef>
                <a:spcPts val="1000"/>
              </a:spcBef>
              <a:spcAft>
                <a:spcPts val="0"/>
              </a:spcAft>
              <a:buClr>
                <a:schemeClr val="dk1"/>
              </a:buClr>
              <a:buSzPts val="2800"/>
              <a:buFont typeface="Noto Sans Symbols"/>
              <a:buChar char="▪"/>
            </a:pPr>
            <a:r>
              <a:rPr lang="el-GR"/>
              <a:t>Άλλα θρεπτικά συστατικά που μπορεί να παίζουν ρόλο περιλαμβάνουν πρωτεΐνες (όταν είναι πολύ υψηλή ή πολύ χαμηλή), οι βιταμίνες Α, Β6, Β12, Ε και Κ, καθώς και η θειαμίνη</a:t>
            </a:r>
            <a:endParaRPr/>
          </a:p>
        </p:txBody>
      </p:sp>
      <p:sp>
        <p:nvSpPr>
          <p:cNvPr id="2" name="TextBox 1">
            <a:extLst>
              <a:ext uri="{FF2B5EF4-FFF2-40B4-BE49-F238E27FC236}">
                <a16:creationId xmlns:a16="http://schemas.microsoft.com/office/drawing/2014/main" id="{BD22D6A9-2A30-F861-732A-45E84AE83231}"/>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Ασβέστιο (1)</a:t>
            </a:r>
            <a:endParaRPr/>
          </a:p>
        </p:txBody>
      </p:sp>
      <p:sp>
        <p:nvSpPr>
          <p:cNvPr id="466" name="Google Shape;466;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10000"/>
              </a:lnSpc>
              <a:spcBef>
                <a:spcPts val="0"/>
              </a:spcBef>
              <a:spcAft>
                <a:spcPts val="0"/>
              </a:spcAft>
              <a:buClr>
                <a:srgbClr val="FFFF00"/>
              </a:buClr>
              <a:buSzPct val="100000"/>
              <a:buFont typeface="Noto Sans Symbols"/>
              <a:buNone/>
            </a:pPr>
            <a:r>
              <a:rPr lang="el-GR" sz="3200" b="1" dirty="0"/>
              <a:t>Παράγοντες που αυξάνουν την απορρόφηση ασβεστίου</a:t>
            </a:r>
            <a:endParaRPr b="1"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Αυξημένες ανάγκες (ανάπτυξη, κύηση, γαλουχία)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Μειωμένη πρόσληψη, έλλειψη ασβεστίου</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Φυσική δραστηριότητα (υψηλή οστική πυκνότητα)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Βιταμίνη D (και έκθεση στον ήλιο)</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Όξινο περιβάλλον (στη διάρκεια γεύματος)</a:t>
            </a:r>
            <a:endParaRPr sz="2800"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Επαρκής πρόσληψη πρωτεϊνών</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err="1"/>
              <a:t>Αργινίνη</a:t>
            </a:r>
            <a:r>
              <a:rPr lang="el-GR" sz="2800" dirty="0"/>
              <a:t>, </a:t>
            </a:r>
            <a:r>
              <a:rPr lang="el-GR" sz="2800" dirty="0" err="1"/>
              <a:t>λυσίνη</a:t>
            </a:r>
            <a:r>
              <a:rPr lang="el-GR" sz="2800" dirty="0"/>
              <a:t>, </a:t>
            </a:r>
            <a:r>
              <a:rPr lang="el-GR" sz="2800" dirty="0" err="1"/>
              <a:t>σερίνη</a:t>
            </a:r>
            <a:r>
              <a:rPr lang="el-GR" sz="2800" dirty="0"/>
              <a:t> (διαλυτά </a:t>
            </a:r>
            <a:r>
              <a:rPr lang="el-GR" sz="2800" dirty="0" err="1"/>
              <a:t>σύμπλοκα</a:t>
            </a:r>
            <a:r>
              <a:rPr lang="el-GR" sz="2800" dirty="0"/>
              <a:t> με </a:t>
            </a:r>
            <a:r>
              <a:rPr lang="el-GR" sz="2800" dirty="0" err="1"/>
              <a:t>Ca</a:t>
            </a:r>
            <a:r>
              <a:rPr lang="el-GR" sz="2800" baseline="30000" dirty="0"/>
              <a:t>++</a:t>
            </a:r>
            <a:r>
              <a:rPr lang="el-GR" sz="2800" dirty="0"/>
              <a:t>)</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Λακτόζη (γάλα, γαλακτοκομικά προϊόντα)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err="1"/>
              <a:t>Ca</a:t>
            </a:r>
            <a:r>
              <a:rPr lang="el-GR" sz="2800" dirty="0"/>
              <a:t> / P: 1 - 1.5 </a:t>
            </a:r>
            <a:endParaRPr dirty="0"/>
          </a:p>
          <a:p>
            <a:pPr marL="228600" lvl="0" indent="-90804" algn="l" rtl="0">
              <a:lnSpc>
                <a:spcPct val="90000"/>
              </a:lnSpc>
              <a:spcBef>
                <a:spcPts val="1000"/>
              </a:spcBef>
              <a:spcAft>
                <a:spcPts val="0"/>
              </a:spcAft>
              <a:buClr>
                <a:schemeClr val="dk1"/>
              </a:buClr>
              <a:buSzPct val="100000"/>
              <a:buNone/>
            </a:pPr>
            <a:endParaRPr dirty="0"/>
          </a:p>
        </p:txBody>
      </p:sp>
      <p:sp>
        <p:nvSpPr>
          <p:cNvPr id="2" name="TextBox 1">
            <a:extLst>
              <a:ext uri="{FF2B5EF4-FFF2-40B4-BE49-F238E27FC236}">
                <a16:creationId xmlns:a16="http://schemas.microsoft.com/office/drawing/2014/main" id="{52B3A903-6B84-D666-B983-4A63D19EBE7C}"/>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Ασβέστιο (2)</a:t>
            </a:r>
            <a:endParaRPr/>
          </a:p>
        </p:txBody>
      </p:sp>
      <p:sp>
        <p:nvSpPr>
          <p:cNvPr id="472" name="Google Shape;472;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10000"/>
              </a:lnSpc>
              <a:spcBef>
                <a:spcPts val="0"/>
              </a:spcBef>
              <a:spcAft>
                <a:spcPts val="0"/>
              </a:spcAft>
              <a:buClr>
                <a:srgbClr val="FFFF00"/>
              </a:buClr>
              <a:buSzPct val="100000"/>
              <a:buFont typeface="Noto Sans Symbols"/>
              <a:buNone/>
            </a:pPr>
            <a:r>
              <a:rPr lang="el-GR" sz="3200" b="1" dirty="0"/>
              <a:t>Παράγοντες που μειώνουν την απορρόφηση ασβεστίου </a:t>
            </a:r>
            <a:endParaRPr b="1"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Αυξημένο PH (π.χ. </a:t>
            </a:r>
            <a:r>
              <a:rPr lang="el-GR" sz="2800" dirty="0" err="1"/>
              <a:t>αχλωρυδρία</a:t>
            </a:r>
            <a:r>
              <a:rPr lang="el-GR" sz="2800" dirty="0"/>
              <a:t>, υπερήλικες)</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Έλλειψη βιταμίνης D (π.χ. υπερήλικες)</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Αυξημένη πρόσληψη λίπους (αδιάλυτοι </a:t>
            </a:r>
            <a:r>
              <a:rPr lang="el-GR" sz="2800" dirty="0" err="1"/>
              <a:t>σάπωνες</a:t>
            </a:r>
            <a:r>
              <a:rPr lang="el-GR" sz="2800" dirty="0"/>
              <a:t> με ελεύθερα λιπαρά οξέα)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Οξαλικό οξύ (σπανάκι) &amp; φυτικό οξύ (δημητριακά) (αδιάλυτα άλατα)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Αυξημένη κατανάλωση φυτικών ινών (&gt;30γρ / μέρα)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Αυξημένη κατανάλωση πρωτεϊνών (σε χαμηλή πρόσληψη </a:t>
            </a:r>
            <a:r>
              <a:rPr lang="el-GR" sz="2800" dirty="0" err="1"/>
              <a:t>Ca</a:t>
            </a:r>
            <a:r>
              <a:rPr lang="el-GR" sz="2800" dirty="0"/>
              <a:t>)</a:t>
            </a:r>
            <a:endParaRPr sz="2800"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Φάρμακα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a:t>
            </a:r>
            <a:r>
              <a:rPr lang="el-GR" dirty="0"/>
              <a:t>η </a:t>
            </a:r>
            <a:r>
              <a:rPr lang="el-GR" sz="2800" dirty="0"/>
              <a:t>κατανάλωση καφέ (αυξημένη απέκκριση στα ούρα)</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Αυξημένη κατανάλωση αλατιού (&gt; 5γρ/ ημέρα)  (   »   )</a:t>
            </a:r>
            <a:endParaRPr sz="2800"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err="1"/>
              <a:t>Ca</a:t>
            </a:r>
            <a:r>
              <a:rPr lang="el-GR" sz="2800" dirty="0"/>
              <a:t>/ P: &gt; 3 ή &lt; 0,5 (υψηλή πρόσληψη Ρ, π.χ. αναψυκτικά)</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Αλκοόλ</a:t>
            </a:r>
            <a:endParaRPr dirty="0"/>
          </a:p>
          <a:p>
            <a:pPr marL="228600" lvl="0" indent="-228600" algn="l" rtl="0">
              <a:lnSpc>
                <a:spcPct val="110000"/>
              </a:lnSpc>
              <a:spcBef>
                <a:spcPts val="1000"/>
              </a:spcBef>
              <a:spcAft>
                <a:spcPts val="0"/>
              </a:spcAft>
              <a:buClr>
                <a:schemeClr val="dk1"/>
              </a:buClr>
              <a:buSzPct val="100000"/>
              <a:buFont typeface="Noto Sans Symbols"/>
              <a:buChar char="❑"/>
            </a:pPr>
            <a:r>
              <a:rPr lang="el-GR" sz="2800" dirty="0"/>
              <a:t>Κάπνισμα</a:t>
            </a:r>
            <a:r>
              <a:rPr lang="el-GR" sz="2000" dirty="0"/>
              <a:t>  </a:t>
            </a:r>
            <a:endParaRPr dirty="0"/>
          </a:p>
          <a:p>
            <a:pPr marL="228600" lvl="0" indent="-130810" algn="l" rtl="0">
              <a:lnSpc>
                <a:spcPct val="90000"/>
              </a:lnSpc>
              <a:spcBef>
                <a:spcPts val="1000"/>
              </a:spcBef>
              <a:spcAft>
                <a:spcPts val="0"/>
              </a:spcAft>
              <a:buClr>
                <a:schemeClr val="dk1"/>
              </a:buClr>
              <a:buSzPct val="100000"/>
              <a:buNone/>
            </a:pPr>
            <a:endParaRPr dirty="0"/>
          </a:p>
        </p:txBody>
      </p:sp>
      <p:sp>
        <p:nvSpPr>
          <p:cNvPr id="2" name="TextBox 1">
            <a:extLst>
              <a:ext uri="{FF2B5EF4-FFF2-40B4-BE49-F238E27FC236}">
                <a16:creationId xmlns:a16="http://schemas.microsoft.com/office/drawing/2014/main" id="{595E65A8-ADDC-782B-7B88-3B12DF75EAC5}"/>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8" name="Google Shape;478;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79" name="Google Shape;479;p50"/>
          <p:cNvPicPr preferRelativeResize="0"/>
          <p:nvPr/>
        </p:nvPicPr>
        <p:blipFill rotWithShape="1">
          <a:blip r:embed="rId3">
            <a:alphaModFix/>
          </a:blip>
          <a:srcRect l="19688" t="50000" r="25093" b="7963"/>
          <a:stretch/>
        </p:blipFill>
        <p:spPr>
          <a:xfrm>
            <a:off x="0" y="2088199"/>
            <a:ext cx="6732270" cy="2882900"/>
          </a:xfrm>
          <a:prstGeom prst="rect">
            <a:avLst/>
          </a:prstGeom>
          <a:noFill/>
          <a:ln>
            <a:noFill/>
          </a:ln>
        </p:spPr>
      </p:pic>
      <p:pic>
        <p:nvPicPr>
          <p:cNvPr id="480" name="Google Shape;480;p50"/>
          <p:cNvPicPr preferRelativeResize="0"/>
          <p:nvPr/>
        </p:nvPicPr>
        <p:blipFill rotWithShape="1">
          <a:blip r:embed="rId4">
            <a:alphaModFix/>
          </a:blip>
          <a:srcRect l="15562" t="18666" r="10092" b="19666"/>
          <a:stretch/>
        </p:blipFill>
        <p:spPr>
          <a:xfrm>
            <a:off x="208209" y="61199"/>
            <a:ext cx="7052733" cy="1975221"/>
          </a:xfrm>
          <a:prstGeom prst="rect">
            <a:avLst/>
          </a:prstGeom>
          <a:noFill/>
          <a:ln>
            <a:noFill/>
          </a:ln>
        </p:spPr>
      </p:pic>
      <p:sp>
        <p:nvSpPr>
          <p:cNvPr id="481" name="Google Shape;481;p50"/>
          <p:cNvSpPr/>
          <p:nvPr/>
        </p:nvSpPr>
        <p:spPr>
          <a:xfrm>
            <a:off x="177800" y="3252453"/>
            <a:ext cx="891822" cy="27719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2" name="Google Shape;482;p50"/>
          <p:cNvPicPr preferRelativeResize="0"/>
          <p:nvPr/>
        </p:nvPicPr>
        <p:blipFill rotWithShape="1">
          <a:blip r:embed="rId5">
            <a:alphaModFix/>
          </a:blip>
          <a:srcRect l="40406" t="52667" r="6875" b="12165"/>
          <a:stretch/>
        </p:blipFill>
        <p:spPr>
          <a:xfrm>
            <a:off x="6732270" y="3081338"/>
            <a:ext cx="5251521" cy="1889761"/>
          </a:xfrm>
          <a:prstGeom prst="rect">
            <a:avLst/>
          </a:prstGeom>
          <a:noFill/>
          <a:ln>
            <a:noFill/>
          </a:ln>
        </p:spPr>
      </p:pic>
      <p:pic>
        <p:nvPicPr>
          <p:cNvPr id="483" name="Google Shape;483;p50"/>
          <p:cNvPicPr preferRelativeResize="0"/>
          <p:nvPr/>
        </p:nvPicPr>
        <p:blipFill rotWithShape="1">
          <a:blip r:embed="rId6">
            <a:alphaModFix/>
          </a:blip>
          <a:srcRect l="13333" t="56790" r="48425" b="15655"/>
          <a:stretch/>
        </p:blipFill>
        <p:spPr>
          <a:xfrm>
            <a:off x="1650859" y="4971099"/>
            <a:ext cx="4662311" cy="1889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br>
              <a:rPr lang="el-GR" dirty="0"/>
            </a:br>
            <a:r>
              <a:rPr lang="el-GR" dirty="0"/>
              <a:t>Ορισμοί οστεοπόρωσης από τον WHO βάσει BMD</a:t>
            </a:r>
            <a:endParaRPr dirty="0"/>
          </a:p>
        </p:txBody>
      </p:sp>
      <p:pic>
        <p:nvPicPr>
          <p:cNvPr id="150" name="Google Shape;150;p8"/>
          <p:cNvPicPr preferRelativeResize="0">
            <a:picLocks noGrp="1"/>
          </p:cNvPicPr>
          <p:nvPr>
            <p:ph type="body" idx="1"/>
          </p:nvPr>
        </p:nvPicPr>
        <p:blipFill rotWithShape="1">
          <a:blip r:embed="rId3">
            <a:alphaModFix/>
          </a:blip>
          <a:srcRect l="10795" t="29405" r="13997" b="22700"/>
          <a:stretch/>
        </p:blipFill>
        <p:spPr>
          <a:xfrm>
            <a:off x="1364968" y="1861665"/>
            <a:ext cx="9304020" cy="4140121"/>
          </a:xfrm>
          <a:prstGeom prst="rect">
            <a:avLst/>
          </a:prstGeom>
          <a:noFill/>
          <a:ln>
            <a:noFill/>
          </a:ln>
        </p:spPr>
      </p:pic>
      <p:sp>
        <p:nvSpPr>
          <p:cNvPr id="151" name="Google Shape;151;p8"/>
          <p:cNvSpPr txBox="1"/>
          <p:nvPr/>
        </p:nvSpPr>
        <p:spPr>
          <a:xfrm>
            <a:off x="9132711" y="6254044"/>
            <a:ext cx="222108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i="1" dirty="0">
                <a:solidFill>
                  <a:schemeClr val="dk1"/>
                </a:solidFill>
                <a:latin typeface="Calibri"/>
                <a:ea typeface="Calibri"/>
                <a:cs typeface="Calibri"/>
                <a:sym typeface="Calibri"/>
              </a:rPr>
              <a:t>WHO,2007</a:t>
            </a:r>
            <a:endParaRPr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89" name="Google Shape;489;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90" name="Google Shape;490;p51"/>
          <p:cNvPicPr preferRelativeResize="0"/>
          <p:nvPr/>
        </p:nvPicPr>
        <p:blipFill rotWithShape="1">
          <a:blip r:embed="rId3">
            <a:alphaModFix/>
          </a:blip>
          <a:srcRect l="10594" t="35000" r="10843" b="7962"/>
          <a:stretch/>
        </p:blipFill>
        <p:spPr>
          <a:xfrm>
            <a:off x="1200150" y="2265363"/>
            <a:ext cx="9578340" cy="3911600"/>
          </a:xfrm>
          <a:prstGeom prst="rect">
            <a:avLst/>
          </a:prstGeom>
          <a:noFill/>
          <a:ln>
            <a:noFill/>
          </a:ln>
        </p:spPr>
      </p:pic>
      <p:pic>
        <p:nvPicPr>
          <p:cNvPr id="491" name="Google Shape;491;p51"/>
          <p:cNvPicPr preferRelativeResize="0"/>
          <p:nvPr/>
        </p:nvPicPr>
        <p:blipFill rotWithShape="1">
          <a:blip r:embed="rId4">
            <a:alphaModFix/>
          </a:blip>
          <a:srcRect l="10499" t="24651" r="11594" b="43667"/>
          <a:stretch/>
        </p:blipFill>
        <p:spPr>
          <a:xfrm>
            <a:off x="1200150" y="92711"/>
            <a:ext cx="9498330" cy="2172652"/>
          </a:xfrm>
          <a:prstGeom prst="rect">
            <a:avLst/>
          </a:prstGeom>
          <a:noFill/>
          <a:ln>
            <a:noFill/>
          </a:ln>
        </p:spPr>
      </p:pic>
      <p:sp>
        <p:nvSpPr>
          <p:cNvPr id="492" name="Google Shape;492;p51"/>
          <p:cNvSpPr txBox="1"/>
          <p:nvPr/>
        </p:nvSpPr>
        <p:spPr>
          <a:xfrm>
            <a:off x="10058400" y="6492875"/>
            <a:ext cx="157734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i="1" dirty="0">
                <a:solidFill>
                  <a:schemeClr val="dk1"/>
                </a:solidFill>
                <a:latin typeface="Calibri"/>
                <a:ea typeface="Calibri"/>
                <a:cs typeface="Calibri"/>
                <a:sym typeface="Calibri"/>
              </a:rPr>
              <a:t>NOGG,2021</a:t>
            </a:r>
            <a:endParaRPr i="1" dirty="0"/>
          </a:p>
        </p:txBody>
      </p:sp>
      <p:cxnSp>
        <p:nvCxnSpPr>
          <p:cNvPr id="2" name="Straight Connector 1">
            <a:extLst>
              <a:ext uri="{FF2B5EF4-FFF2-40B4-BE49-F238E27FC236}">
                <a16:creationId xmlns:a16="http://schemas.microsoft.com/office/drawing/2014/main" id="{1B3D4CA8-EC5A-FB6E-3C39-4B9C7694C067}"/>
              </a:ext>
            </a:extLst>
          </p:cNvPr>
          <p:cNvCxnSpPr>
            <a:cxnSpLocks/>
          </p:cNvCxnSpPr>
          <p:nvPr/>
        </p:nvCxnSpPr>
        <p:spPr>
          <a:xfrm>
            <a:off x="3070578" y="1800225"/>
            <a:ext cx="75409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17EBE7-7413-41DF-3DD4-201AA7AA72C2}"/>
              </a:ext>
            </a:extLst>
          </p:cNvPr>
          <p:cNvCxnSpPr>
            <a:cxnSpLocks/>
          </p:cNvCxnSpPr>
          <p:nvPr/>
        </p:nvCxnSpPr>
        <p:spPr>
          <a:xfrm>
            <a:off x="2839155" y="1997781"/>
            <a:ext cx="77724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F9025D-8020-4D4C-856A-4BEBB236C3BB}"/>
              </a:ext>
            </a:extLst>
          </p:cNvPr>
          <p:cNvCxnSpPr>
            <a:cxnSpLocks/>
          </p:cNvCxnSpPr>
          <p:nvPr/>
        </p:nvCxnSpPr>
        <p:spPr>
          <a:xfrm>
            <a:off x="5215467" y="3250847"/>
            <a:ext cx="5379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F53EF9-9533-1D9E-4565-BAAFCCB9E593}"/>
              </a:ext>
            </a:extLst>
          </p:cNvPr>
          <p:cNvCxnSpPr>
            <a:cxnSpLocks/>
          </p:cNvCxnSpPr>
          <p:nvPr/>
        </p:nvCxnSpPr>
        <p:spPr>
          <a:xfrm flipV="1">
            <a:off x="1563511" y="3429000"/>
            <a:ext cx="9031112" cy="814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BE7CF8-545D-77B4-0B74-93E7A5FE44F2}"/>
              </a:ext>
            </a:extLst>
          </p:cNvPr>
          <p:cNvCxnSpPr>
            <a:cxnSpLocks/>
          </p:cNvCxnSpPr>
          <p:nvPr/>
        </p:nvCxnSpPr>
        <p:spPr>
          <a:xfrm>
            <a:off x="1439334" y="3713692"/>
            <a:ext cx="91552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EDE639-A90D-2EF0-F82F-F3EA4133545D}"/>
              </a:ext>
            </a:extLst>
          </p:cNvPr>
          <p:cNvCxnSpPr>
            <a:cxnSpLocks/>
          </p:cNvCxnSpPr>
          <p:nvPr/>
        </p:nvCxnSpPr>
        <p:spPr>
          <a:xfrm>
            <a:off x="1444978" y="3962047"/>
            <a:ext cx="7811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EED4D8-5F30-0CF1-FA0C-5B0B84AD07F4}"/>
              </a:ext>
            </a:extLst>
          </p:cNvPr>
          <p:cNvCxnSpPr>
            <a:cxnSpLocks/>
          </p:cNvCxnSpPr>
          <p:nvPr/>
        </p:nvCxnSpPr>
        <p:spPr>
          <a:xfrm>
            <a:off x="2325511" y="5915025"/>
            <a:ext cx="8269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0BF181-03E1-25DB-B256-5BD5E9F6E4EE}"/>
              </a:ext>
            </a:extLst>
          </p:cNvPr>
          <p:cNvCxnSpPr>
            <a:cxnSpLocks/>
          </p:cNvCxnSpPr>
          <p:nvPr/>
        </p:nvCxnSpPr>
        <p:spPr>
          <a:xfrm>
            <a:off x="1563511" y="5689247"/>
            <a:ext cx="91349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EBE0A1-706F-EDF2-5F2C-071ACA3E12C5}"/>
              </a:ext>
            </a:extLst>
          </p:cNvPr>
          <p:cNvCxnSpPr>
            <a:cxnSpLocks/>
          </p:cNvCxnSpPr>
          <p:nvPr/>
        </p:nvCxnSpPr>
        <p:spPr>
          <a:xfrm>
            <a:off x="6942667" y="5452181"/>
            <a:ext cx="3755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F8BA80-C0D0-E58C-9097-610717268962}"/>
              </a:ext>
            </a:extLst>
          </p:cNvPr>
          <p:cNvCxnSpPr>
            <a:cxnSpLocks/>
          </p:cNvCxnSpPr>
          <p:nvPr/>
        </p:nvCxnSpPr>
        <p:spPr>
          <a:xfrm>
            <a:off x="1444978" y="6165321"/>
            <a:ext cx="8252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98" name="Google Shape;498;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99" name="Google Shape;499;p52"/>
          <p:cNvPicPr preferRelativeResize="0"/>
          <p:nvPr/>
        </p:nvPicPr>
        <p:blipFill rotWithShape="1">
          <a:blip r:embed="rId3">
            <a:alphaModFix/>
          </a:blip>
          <a:srcRect l="11866" t="26620" r="14558" b="38902"/>
          <a:stretch/>
        </p:blipFill>
        <p:spPr>
          <a:xfrm>
            <a:off x="0" y="1"/>
            <a:ext cx="7326775" cy="1825624"/>
          </a:xfrm>
          <a:prstGeom prst="rect">
            <a:avLst/>
          </a:prstGeom>
          <a:noFill/>
          <a:ln>
            <a:noFill/>
          </a:ln>
        </p:spPr>
      </p:pic>
      <p:pic>
        <p:nvPicPr>
          <p:cNvPr id="500" name="Google Shape;500;p52"/>
          <p:cNvPicPr preferRelativeResize="0"/>
          <p:nvPr/>
        </p:nvPicPr>
        <p:blipFill rotWithShape="1">
          <a:blip r:embed="rId4">
            <a:alphaModFix/>
          </a:blip>
          <a:srcRect l="16519" t="20084" r="49999" b="7847"/>
          <a:stretch/>
        </p:blipFill>
        <p:spPr>
          <a:xfrm>
            <a:off x="2245488" y="1960561"/>
            <a:ext cx="7245751" cy="4787479"/>
          </a:xfrm>
          <a:prstGeom prst="rect">
            <a:avLst/>
          </a:prstGeom>
          <a:noFill/>
          <a:ln>
            <a:noFill/>
          </a:ln>
        </p:spPr>
      </p:pic>
      <p:sp>
        <p:nvSpPr>
          <p:cNvPr id="2" name="Google Shape;481;p50">
            <a:extLst>
              <a:ext uri="{FF2B5EF4-FFF2-40B4-BE49-F238E27FC236}">
                <a16:creationId xmlns:a16="http://schemas.microsoft.com/office/drawing/2014/main" id="{E035188E-E15A-D46B-F567-8ACBE6DB252A}"/>
              </a:ext>
            </a:extLst>
          </p:cNvPr>
          <p:cNvSpPr/>
          <p:nvPr/>
        </p:nvSpPr>
        <p:spPr>
          <a:xfrm>
            <a:off x="2700760" y="3290402"/>
            <a:ext cx="6465817" cy="345763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506" name="Google Shape;506;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07" name="Google Shape;507;p53"/>
          <p:cNvPicPr preferRelativeResize="0"/>
          <p:nvPr/>
        </p:nvPicPr>
        <p:blipFill rotWithShape="1">
          <a:blip r:embed="rId3">
            <a:alphaModFix/>
          </a:blip>
          <a:srcRect l="53906" t="61333" r="8594" b="15832"/>
          <a:stretch/>
        </p:blipFill>
        <p:spPr>
          <a:xfrm>
            <a:off x="2630310" y="2540000"/>
            <a:ext cx="6265333" cy="2585156"/>
          </a:xfrm>
          <a:prstGeom prst="rect">
            <a:avLst/>
          </a:prstGeom>
          <a:noFill/>
          <a:ln>
            <a:noFill/>
          </a:ln>
        </p:spPr>
      </p:pic>
      <p:pic>
        <p:nvPicPr>
          <p:cNvPr id="508" name="Google Shape;508;p53"/>
          <p:cNvPicPr preferRelativeResize="0"/>
          <p:nvPr/>
        </p:nvPicPr>
        <p:blipFill rotWithShape="1">
          <a:blip r:embed="rId4">
            <a:alphaModFix/>
          </a:blip>
          <a:srcRect l="15562" t="18666" r="10092" b="19666"/>
          <a:stretch/>
        </p:blipFill>
        <p:spPr>
          <a:xfrm>
            <a:off x="82479" y="98239"/>
            <a:ext cx="7052733" cy="1975221"/>
          </a:xfrm>
          <a:prstGeom prst="rect">
            <a:avLst/>
          </a:prstGeom>
          <a:noFill/>
          <a:ln>
            <a:noFill/>
          </a:ln>
        </p:spPr>
      </p:pic>
      <p:cxnSp>
        <p:nvCxnSpPr>
          <p:cNvPr id="2" name="Straight Connector 1">
            <a:extLst>
              <a:ext uri="{FF2B5EF4-FFF2-40B4-BE49-F238E27FC236}">
                <a16:creationId xmlns:a16="http://schemas.microsoft.com/office/drawing/2014/main" id="{EA41BED5-9805-F533-54A6-0498907650E1}"/>
              </a:ext>
            </a:extLst>
          </p:cNvPr>
          <p:cNvCxnSpPr>
            <a:cxnSpLocks/>
          </p:cNvCxnSpPr>
          <p:nvPr/>
        </p:nvCxnSpPr>
        <p:spPr>
          <a:xfrm>
            <a:off x="3262489" y="3429000"/>
            <a:ext cx="5407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D6EEC6-ED1D-F2B1-9583-2CBED57EA5CD}"/>
              </a:ext>
            </a:extLst>
          </p:cNvPr>
          <p:cNvCxnSpPr>
            <a:cxnSpLocks/>
          </p:cNvCxnSpPr>
          <p:nvPr/>
        </p:nvCxnSpPr>
        <p:spPr>
          <a:xfrm>
            <a:off x="2889956" y="3725686"/>
            <a:ext cx="5779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072CAF-2C2A-4C68-79F7-D2405A98354A}"/>
              </a:ext>
            </a:extLst>
          </p:cNvPr>
          <p:cNvCxnSpPr>
            <a:cxnSpLocks/>
          </p:cNvCxnSpPr>
          <p:nvPr/>
        </p:nvCxnSpPr>
        <p:spPr>
          <a:xfrm>
            <a:off x="2889956" y="4022372"/>
            <a:ext cx="27093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Βιταμίνη Κ</a:t>
            </a:r>
            <a:endParaRPr/>
          </a:p>
        </p:txBody>
      </p:sp>
      <p:sp>
        <p:nvSpPr>
          <p:cNvPr id="514" name="Google Shape;514;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a:t>Η βιταμίνη Κ είναι ένα απαραίτητο μικροθρεπτικό συστατικό για την υγεία των οστών. Ο ρόλος της στην μετα-μεταφραστική τροποποίηση διαφόρων πρωτεϊνών της θεμέλιας ουσίας, συμπεριλαμβανομένης της οστεοκαλσίνης, είναι καλά τεκμηριωμένος. </a:t>
            </a:r>
            <a:endParaRPr/>
          </a:p>
          <a:p>
            <a:pPr marL="228600" lvl="0" indent="-228600" algn="l" rtl="0">
              <a:lnSpc>
                <a:spcPct val="90000"/>
              </a:lnSpc>
              <a:spcBef>
                <a:spcPts val="1000"/>
              </a:spcBef>
              <a:spcAft>
                <a:spcPts val="0"/>
              </a:spcAft>
              <a:buClr>
                <a:schemeClr val="dk1"/>
              </a:buClr>
              <a:buSzPts val="2800"/>
              <a:buChar char="•"/>
            </a:pPr>
            <a:r>
              <a:rPr lang="el-GR"/>
              <a:t>Η βιταμίνη Κ μπορεί επίσης να συμβάλλει στην ευνοϊκή υγεία των οστών μέσω της μείωσης της οστικής απορρόφησης και της αύξησης της περιεκτικότητας σε κολλαγόνο στα οστικά κύτταρα. Μετά την οστική απορρόφηση, η οστεοκαλσίνη απελευθερώνεται και εισέρχεται στο αίμα. Με αυτόν τον τρόπο, η οστεοκαλσίνη χρησιμεύει ως οστικός δείκτης ορού για την πρόβλεψη του κινδύνου κατάγματος</a:t>
            </a:r>
            <a:endParaRPr/>
          </a:p>
        </p:txBody>
      </p:sp>
      <p:sp>
        <p:nvSpPr>
          <p:cNvPr id="2" name="TextBox 1">
            <a:extLst>
              <a:ext uri="{FF2B5EF4-FFF2-40B4-BE49-F238E27FC236}">
                <a16:creationId xmlns:a16="http://schemas.microsoft.com/office/drawing/2014/main" id="{2877E7B1-0BE7-A87A-3113-3A041582F359}"/>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dirty="0"/>
              <a:t>Βιταμίνη Κ (2)</a:t>
            </a:r>
            <a:endParaRPr dirty="0"/>
          </a:p>
        </p:txBody>
      </p:sp>
      <p:sp>
        <p:nvSpPr>
          <p:cNvPr id="520" name="Google Shape;520;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l-GR"/>
              <a:t>Το μεγαλύτερο μέρος της πρόσληψης βιταμίνης Κ προέρχεται από τις πράσινα φυλλώδη λαχανικά, ενώ το ένα τρίτο περίπου προέρχεται από λίπη και έλαια. Αν και οι μενακινόνες, μια μορφή βιταμίνης Κ, σχηματίζονται στο έντερο από βακτήρια, η επίδραση αυτής της πηγής στην κατάσταση της βιταμίνης Κ φαίνεται να είναι ασθενής.</a:t>
            </a:r>
            <a:endParaRPr/>
          </a:p>
          <a:p>
            <a:pPr marL="228600" lvl="0" indent="-228600" algn="l" rtl="0">
              <a:lnSpc>
                <a:spcPct val="90000"/>
              </a:lnSpc>
              <a:spcBef>
                <a:spcPts val="1000"/>
              </a:spcBef>
              <a:spcAft>
                <a:spcPts val="0"/>
              </a:spcAft>
              <a:buClr>
                <a:schemeClr val="dk1"/>
              </a:buClr>
              <a:buSzPct val="100000"/>
              <a:buChar char="•"/>
            </a:pPr>
            <a:r>
              <a:rPr lang="el-GR"/>
              <a:t>Πολλοί ηλικιωμένοι έχουν ανεπαρκή πρόσληψη βιταμίνης Κ, κυρίως επειδή η κατανάλωση σκουροπράσινων φυλλώδων λαχανικών είναι τόσο χαμηλή. Είναι είναι σημαντικό να εξετάζεται η πρόσληψη βιταμίνης Κ σε ηλικιωμένα άτομα που μπορεί επίσης να λαμβάνουν φάρμακα για την αραίωση του αίματος (ανταγωνιστές της βιταμίνης Κ). </a:t>
            </a:r>
            <a:endParaRPr/>
          </a:p>
          <a:p>
            <a:pPr marL="228600" lvl="0" indent="-228600" algn="l" rtl="0">
              <a:lnSpc>
                <a:spcPct val="90000"/>
              </a:lnSpc>
              <a:spcBef>
                <a:spcPts val="1000"/>
              </a:spcBef>
              <a:spcAft>
                <a:spcPts val="0"/>
              </a:spcAft>
              <a:buClr>
                <a:schemeClr val="dk1"/>
              </a:buClr>
              <a:buSzPct val="100000"/>
              <a:buChar char="•"/>
            </a:pPr>
            <a:r>
              <a:rPr lang="el-GR"/>
              <a:t>Αντί οι ασθενείς αυτοί να αποφεύγουν τη βιταμίνη Κ σε τρόφιμα και θέτουν έτσι σε κίνδυνο την κατάσταση των οστών τους, είναι προτιμότερο να λαμβάνουν καθημερινά τη βιταμίνη Κ</a:t>
            </a:r>
            <a:endParaRPr/>
          </a:p>
        </p:txBody>
      </p:sp>
      <p:sp>
        <p:nvSpPr>
          <p:cNvPr id="2" name="TextBox 1">
            <a:extLst>
              <a:ext uri="{FF2B5EF4-FFF2-40B4-BE49-F238E27FC236}">
                <a16:creationId xmlns:a16="http://schemas.microsoft.com/office/drawing/2014/main" id="{1ED031A7-E336-6CCF-3546-A9332505D1CB}"/>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Αλκοόλ </a:t>
            </a:r>
            <a:endParaRPr/>
          </a:p>
        </p:txBody>
      </p:sp>
      <p:sp>
        <p:nvSpPr>
          <p:cNvPr id="526" name="Google Shape;526;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dirty="0"/>
              <a:t>Η υπερβολική κατανάλωση αλκοόλ αποτελεί παράγοντα κινδύνου για την ανάπτυξη οστεοπόρωσης, πιθανώς λόγω των τοξικών επιδράσεων στους οστεοβλάστες. Μέτρια πρόσληψη αλκοόλ δεν φαίνεται να έχει επιβλαβή επίδραση στα οστά, και μερικές μελέτες δείχνουν μια μέτρια θετική επίδραση. </a:t>
            </a:r>
          </a:p>
          <a:p>
            <a:pPr marL="228600" lvl="0" indent="-228600" algn="l" rtl="0">
              <a:lnSpc>
                <a:spcPct val="90000"/>
              </a:lnSpc>
              <a:spcBef>
                <a:spcPts val="0"/>
              </a:spcBef>
              <a:spcAft>
                <a:spcPts val="0"/>
              </a:spcAft>
              <a:buClr>
                <a:schemeClr val="dk1"/>
              </a:buClr>
              <a:buSzPts val="2800"/>
              <a:buChar char="•"/>
            </a:pPr>
            <a:endParaRPr lang="el-GR" dirty="0"/>
          </a:p>
          <a:p>
            <a:pPr marL="228600" lvl="0" indent="-228600" algn="l" rtl="0">
              <a:lnSpc>
                <a:spcPct val="90000"/>
              </a:lnSpc>
              <a:spcBef>
                <a:spcPts val="0"/>
              </a:spcBef>
              <a:spcAft>
                <a:spcPts val="0"/>
              </a:spcAft>
              <a:buClr>
                <a:schemeClr val="dk1"/>
              </a:buClr>
              <a:buSzPts val="2800"/>
              <a:buChar char="•"/>
            </a:pPr>
            <a:r>
              <a:rPr lang="el-GR" dirty="0"/>
              <a:t>Τρία ή περισσότερα ποτά την ημέρα συνδέονται με αυξημένο κίνδυνο πτώσης και μπορεί να εγκυμονεί άλλες απειλές για την υγεία των οστών.</a:t>
            </a:r>
            <a:endParaRPr dirty="0"/>
          </a:p>
        </p:txBody>
      </p:sp>
      <p:sp>
        <p:nvSpPr>
          <p:cNvPr id="2" name="TextBox 1">
            <a:extLst>
              <a:ext uri="{FF2B5EF4-FFF2-40B4-BE49-F238E27FC236}">
                <a16:creationId xmlns:a16="http://schemas.microsoft.com/office/drawing/2014/main" id="{8D636071-1F44-4819-4DD6-097DFA388116}"/>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532" name="Google Shape;532;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33" name="Google Shape;533;p57"/>
          <p:cNvPicPr preferRelativeResize="0"/>
          <p:nvPr/>
        </p:nvPicPr>
        <p:blipFill rotWithShape="1">
          <a:blip r:embed="rId3">
            <a:alphaModFix/>
          </a:blip>
          <a:srcRect l="33657" t="50000" r="13093" b="16500"/>
          <a:stretch/>
        </p:blipFill>
        <p:spPr>
          <a:xfrm>
            <a:off x="2849880" y="2937510"/>
            <a:ext cx="6492240" cy="2297430"/>
          </a:xfrm>
          <a:prstGeom prst="rect">
            <a:avLst/>
          </a:prstGeom>
          <a:noFill/>
          <a:ln>
            <a:noFill/>
          </a:ln>
        </p:spPr>
      </p:pic>
      <p:pic>
        <p:nvPicPr>
          <p:cNvPr id="534" name="Google Shape;534;p57"/>
          <p:cNvPicPr preferRelativeResize="0"/>
          <p:nvPr/>
        </p:nvPicPr>
        <p:blipFill rotWithShape="1">
          <a:blip r:embed="rId4">
            <a:alphaModFix/>
          </a:blip>
          <a:srcRect l="15562" t="18666" r="10092" b="19666"/>
          <a:stretch/>
        </p:blipFill>
        <p:spPr>
          <a:xfrm>
            <a:off x="102870" y="0"/>
            <a:ext cx="8241030" cy="2425383"/>
          </a:xfrm>
          <a:prstGeom prst="rect">
            <a:avLst/>
          </a:prstGeom>
          <a:noFill/>
          <a:ln>
            <a:noFill/>
          </a:ln>
        </p:spPr>
      </p:pic>
      <p:cxnSp>
        <p:nvCxnSpPr>
          <p:cNvPr id="2" name="Straight Connector 1">
            <a:extLst>
              <a:ext uri="{FF2B5EF4-FFF2-40B4-BE49-F238E27FC236}">
                <a16:creationId xmlns:a16="http://schemas.microsoft.com/office/drawing/2014/main" id="{5BD678F7-DB10-B589-36CC-C08882728924}"/>
              </a:ext>
            </a:extLst>
          </p:cNvPr>
          <p:cNvCxnSpPr>
            <a:cxnSpLocks/>
          </p:cNvCxnSpPr>
          <p:nvPr/>
        </p:nvCxnSpPr>
        <p:spPr>
          <a:xfrm>
            <a:off x="3392311" y="3733800"/>
            <a:ext cx="55936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121C10-C7B7-6A66-B1C4-1F9A2B4A109C}"/>
              </a:ext>
            </a:extLst>
          </p:cNvPr>
          <p:cNvCxnSpPr>
            <a:cxnSpLocks/>
          </p:cNvCxnSpPr>
          <p:nvPr/>
        </p:nvCxnSpPr>
        <p:spPr>
          <a:xfrm>
            <a:off x="3239911" y="3970866"/>
            <a:ext cx="5407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FC0468-EF4D-C7F8-1029-53942CC2E1FE}"/>
              </a:ext>
            </a:extLst>
          </p:cNvPr>
          <p:cNvCxnSpPr>
            <a:cxnSpLocks/>
          </p:cNvCxnSpPr>
          <p:nvPr/>
        </p:nvCxnSpPr>
        <p:spPr>
          <a:xfrm>
            <a:off x="3115733" y="4219222"/>
            <a:ext cx="58702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6178D-C054-0D58-4625-DC0569653D02}"/>
              </a:ext>
            </a:extLst>
          </p:cNvPr>
          <p:cNvCxnSpPr>
            <a:cxnSpLocks/>
          </p:cNvCxnSpPr>
          <p:nvPr/>
        </p:nvCxnSpPr>
        <p:spPr>
          <a:xfrm>
            <a:off x="3115733" y="4456289"/>
            <a:ext cx="1941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Καφεϊνη </a:t>
            </a:r>
            <a:endParaRPr/>
          </a:p>
        </p:txBody>
      </p:sp>
      <p:sp>
        <p:nvSpPr>
          <p:cNvPr id="540" name="Google Shape;540;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l-GR" dirty="0"/>
              <a:t>Λόγω της αρνητικής επίδρασης της καφεΐνης στο μεταβολισμό του ασβεστίου -δηλ. αύξηση της απέκκρισης και μείωση της απορρόφησης του ασβεστίου - πολλές μελέτες έχουν επιχειρήσει να διερευνήσουν την επίδραση του καφέ στο μεταβολισμό των οστών.  </a:t>
            </a:r>
          </a:p>
          <a:p>
            <a:pPr marL="228600" lvl="0" indent="-228600" algn="l" rtl="0">
              <a:lnSpc>
                <a:spcPct val="90000"/>
              </a:lnSpc>
              <a:spcBef>
                <a:spcPts val="0"/>
              </a:spcBef>
              <a:spcAft>
                <a:spcPts val="0"/>
              </a:spcAft>
              <a:buClr>
                <a:schemeClr val="dk1"/>
              </a:buClr>
              <a:buSzPts val="2800"/>
              <a:buChar char="•"/>
            </a:pPr>
            <a:endParaRPr lang="el-GR" dirty="0"/>
          </a:p>
          <a:p>
            <a:pPr marL="228600" lvl="0" indent="-228600" algn="l" rtl="0">
              <a:lnSpc>
                <a:spcPct val="90000"/>
              </a:lnSpc>
              <a:spcBef>
                <a:spcPts val="0"/>
              </a:spcBef>
              <a:spcAft>
                <a:spcPts val="0"/>
              </a:spcAft>
              <a:buClr>
                <a:schemeClr val="dk1"/>
              </a:buClr>
              <a:buSzPts val="2800"/>
              <a:buChar char="•"/>
            </a:pPr>
            <a:r>
              <a:rPr lang="el-GR" dirty="0"/>
              <a:t>Υποδεικνύουν μια μέτρια αρνητική συσχέτιση μεταξύ της υψηλής κατανάλωσης καφέ (&gt;400 </a:t>
            </a:r>
            <a:r>
              <a:rPr lang="el-GR" dirty="0" err="1"/>
              <a:t>mg</a:t>
            </a:r>
            <a:r>
              <a:rPr lang="el-GR" dirty="0"/>
              <a:t>/ημέρα </a:t>
            </a:r>
            <a:r>
              <a:rPr lang="el-GR" dirty="0" err="1"/>
              <a:t>καφεΐνης,ή</a:t>
            </a:r>
            <a:r>
              <a:rPr lang="el-GR" dirty="0"/>
              <a:t> περίπου 3 φλιτζάνια καφέ) και της BMD, σε σύγκριση με τη χαμηλή κατανάλωση καφέ. </a:t>
            </a:r>
            <a:endParaRPr dirty="0"/>
          </a:p>
        </p:txBody>
      </p:sp>
      <p:sp>
        <p:nvSpPr>
          <p:cNvPr id="2" name="TextBox 1">
            <a:extLst>
              <a:ext uri="{FF2B5EF4-FFF2-40B4-BE49-F238E27FC236}">
                <a16:creationId xmlns:a16="http://schemas.microsoft.com/office/drawing/2014/main" id="{1501FFF5-7A88-1344-FC3A-3D3891C9A37D}"/>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546" name="Google Shape;546;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47" name="Google Shape;547;p59"/>
          <p:cNvPicPr preferRelativeResize="0"/>
          <p:nvPr/>
        </p:nvPicPr>
        <p:blipFill rotWithShape="1">
          <a:blip r:embed="rId3">
            <a:alphaModFix/>
          </a:blip>
          <a:srcRect l="53906" t="43000" r="8031" b="25166"/>
          <a:stretch/>
        </p:blipFill>
        <p:spPr>
          <a:xfrm>
            <a:off x="3685186" y="2909729"/>
            <a:ext cx="5586801" cy="2183130"/>
          </a:xfrm>
          <a:prstGeom prst="rect">
            <a:avLst/>
          </a:prstGeom>
          <a:noFill/>
          <a:ln>
            <a:noFill/>
          </a:ln>
        </p:spPr>
      </p:pic>
      <p:pic>
        <p:nvPicPr>
          <p:cNvPr id="548" name="Google Shape;548;p59"/>
          <p:cNvPicPr preferRelativeResize="0"/>
          <p:nvPr/>
        </p:nvPicPr>
        <p:blipFill rotWithShape="1">
          <a:blip r:embed="rId4">
            <a:alphaModFix/>
          </a:blip>
          <a:srcRect l="15562" t="18666" r="10092" b="19666"/>
          <a:stretch/>
        </p:blipFill>
        <p:spPr>
          <a:xfrm>
            <a:off x="91441" y="61199"/>
            <a:ext cx="7498502" cy="2207852"/>
          </a:xfrm>
          <a:prstGeom prst="rect">
            <a:avLst/>
          </a:prstGeom>
          <a:noFill/>
          <a:ln>
            <a:noFill/>
          </a:ln>
        </p:spPr>
      </p:pic>
      <p:cxnSp>
        <p:nvCxnSpPr>
          <p:cNvPr id="2" name="Straight Connector 1">
            <a:extLst>
              <a:ext uri="{FF2B5EF4-FFF2-40B4-BE49-F238E27FC236}">
                <a16:creationId xmlns:a16="http://schemas.microsoft.com/office/drawing/2014/main" id="{FF65A724-7661-43AE-2B66-868B52373B13}"/>
              </a:ext>
            </a:extLst>
          </p:cNvPr>
          <p:cNvCxnSpPr>
            <a:cxnSpLocks/>
          </p:cNvCxnSpPr>
          <p:nvPr/>
        </p:nvCxnSpPr>
        <p:spPr>
          <a:xfrm>
            <a:off x="4222044" y="3429000"/>
            <a:ext cx="467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135EC80-229D-44A3-94D2-3059FC82CC38}"/>
              </a:ext>
            </a:extLst>
          </p:cNvPr>
          <p:cNvCxnSpPr>
            <a:cxnSpLocks/>
          </p:cNvCxnSpPr>
          <p:nvPr/>
        </p:nvCxnSpPr>
        <p:spPr>
          <a:xfrm>
            <a:off x="3939822" y="3812822"/>
            <a:ext cx="5102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000161-E384-E973-1F6D-D92B3077992B}"/>
              </a:ext>
            </a:extLst>
          </p:cNvPr>
          <p:cNvCxnSpPr>
            <a:cxnSpLocks/>
          </p:cNvCxnSpPr>
          <p:nvPr/>
        </p:nvCxnSpPr>
        <p:spPr>
          <a:xfrm>
            <a:off x="7947378" y="3643489"/>
            <a:ext cx="1095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a:t>Αλλαγές οστικής μάζας στα στάδια της ζωής</a:t>
            </a:r>
            <a:endParaRPr/>
          </a:p>
        </p:txBody>
      </p:sp>
      <p:pic>
        <p:nvPicPr>
          <p:cNvPr id="184" name="Google Shape;184;p12" descr="A diagram of osteoporosis&#10;&#10;Description automatically generated"/>
          <p:cNvPicPr preferRelativeResize="0">
            <a:picLocks noGrp="1"/>
          </p:cNvPicPr>
          <p:nvPr>
            <p:ph type="body" idx="1"/>
          </p:nvPr>
        </p:nvPicPr>
        <p:blipFill rotWithShape="1">
          <a:blip r:embed="rId3">
            <a:alphaModFix/>
          </a:blip>
          <a:srcRect/>
          <a:stretch/>
        </p:blipFill>
        <p:spPr>
          <a:xfrm>
            <a:off x="2764118" y="1825625"/>
            <a:ext cx="6663763" cy="4351338"/>
          </a:xfrm>
          <a:prstGeom prst="rect">
            <a:avLst/>
          </a:prstGeom>
          <a:noFill/>
          <a:ln>
            <a:noFill/>
          </a:ln>
        </p:spPr>
      </p:pic>
      <p:sp>
        <p:nvSpPr>
          <p:cNvPr id="185" name="Google Shape;185;p12"/>
          <p:cNvSpPr txBox="1"/>
          <p:nvPr/>
        </p:nvSpPr>
        <p:spPr>
          <a:xfrm>
            <a:off x="8692444" y="6176963"/>
            <a:ext cx="326249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i="1" dirty="0" err="1">
                <a:solidFill>
                  <a:schemeClr val="dk1"/>
                </a:solidFill>
                <a:latin typeface="Calibri"/>
                <a:ea typeface="Calibri"/>
                <a:cs typeface="Calibri"/>
                <a:sym typeface="Calibri"/>
              </a:rPr>
              <a:t>Kralick</a:t>
            </a:r>
            <a:r>
              <a:rPr lang="el-GR" sz="1800" i="1" dirty="0">
                <a:solidFill>
                  <a:schemeClr val="dk1"/>
                </a:solidFill>
                <a:latin typeface="Calibri"/>
                <a:ea typeface="Calibri"/>
                <a:cs typeface="Calibri"/>
                <a:sym typeface="Calibri"/>
              </a:rPr>
              <a:t> </a:t>
            </a:r>
            <a:r>
              <a:rPr lang="el-GR" sz="1800" i="1" dirty="0" err="1">
                <a:solidFill>
                  <a:schemeClr val="dk1"/>
                </a:solidFill>
                <a:latin typeface="Calibri"/>
                <a:ea typeface="Calibri"/>
                <a:cs typeface="Calibri"/>
                <a:sym typeface="Calibri"/>
              </a:rPr>
              <a:t>et</a:t>
            </a:r>
            <a:r>
              <a:rPr lang="el-GR" sz="1800" i="1" dirty="0">
                <a:solidFill>
                  <a:schemeClr val="dk1"/>
                </a:solidFill>
                <a:latin typeface="Calibri"/>
                <a:ea typeface="Calibri"/>
                <a:cs typeface="Calibri"/>
                <a:sym typeface="Calibri"/>
              </a:rPr>
              <a:t> </a:t>
            </a:r>
            <a:r>
              <a:rPr lang="el-GR" sz="1800" i="1" dirty="0" err="1">
                <a:solidFill>
                  <a:schemeClr val="dk1"/>
                </a:solidFill>
                <a:latin typeface="Calibri"/>
                <a:ea typeface="Calibri"/>
                <a:cs typeface="Calibri"/>
                <a:sym typeface="Calibri"/>
              </a:rPr>
              <a:t>al</a:t>
            </a:r>
            <a:r>
              <a:rPr lang="el-GR" sz="1800" i="1" dirty="0">
                <a:solidFill>
                  <a:schemeClr val="dk1"/>
                </a:solidFill>
                <a:latin typeface="Calibri"/>
                <a:ea typeface="Calibri"/>
                <a:cs typeface="Calibri"/>
                <a:sym typeface="Calibri"/>
              </a:rPr>
              <a:t>,</a:t>
            </a:r>
            <a:r>
              <a:rPr lang="en-US" sz="1800" b="0" i="1" u="none" strike="noStrike" dirty="0">
                <a:solidFill>
                  <a:srgbClr val="000000"/>
                </a:solidFill>
                <a:effectLst/>
                <a:latin typeface="Calibri" panose="020F0502020204030204" pitchFamily="34" charset="0"/>
              </a:rPr>
              <a:t> Front </a:t>
            </a:r>
            <a:r>
              <a:rPr lang="en-US" sz="1800" b="0" i="1" u="none" strike="noStrike" dirty="0" err="1">
                <a:solidFill>
                  <a:srgbClr val="000000"/>
                </a:solidFill>
                <a:effectLst/>
                <a:latin typeface="Calibri" panose="020F0502020204030204" pitchFamily="34" charset="0"/>
              </a:rPr>
              <a:t>Endocr</a:t>
            </a:r>
            <a:r>
              <a:rPr lang="en-US" sz="1800" b="0" i="1" u="none" strike="noStrike" dirty="0">
                <a:solidFill>
                  <a:srgbClr val="000000"/>
                </a:solidFill>
                <a:effectLst/>
                <a:latin typeface="Calibri" panose="020F0502020204030204" pitchFamily="34" charset="0"/>
              </a:rPr>
              <a:t>,</a:t>
            </a:r>
            <a:r>
              <a:rPr lang="el-GR" sz="1800" i="1" dirty="0">
                <a:solidFill>
                  <a:schemeClr val="dk1"/>
                </a:solidFill>
                <a:latin typeface="Calibri"/>
                <a:ea typeface="Calibri"/>
                <a:cs typeface="Calibri"/>
                <a:sym typeface="Calibri"/>
              </a:rPr>
              <a:t> 2020 </a:t>
            </a:r>
            <a:endParaRPr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F6F9-E5E5-2FB4-4B7A-BF7A95966580}"/>
              </a:ext>
            </a:extLst>
          </p:cNvPr>
          <p:cNvSpPr>
            <a:spLocks noGrp="1"/>
          </p:cNvSpPr>
          <p:nvPr>
            <p:ph type="title"/>
          </p:nvPr>
        </p:nvSpPr>
        <p:spPr/>
        <p:txBody>
          <a:bodyPr/>
          <a:lstStyle/>
          <a:p>
            <a:r>
              <a:rPr lang="el-GR" dirty="0"/>
              <a:t>Διαγνωστικά εργαλεία οστεοπόρωσης </a:t>
            </a:r>
            <a:endParaRPr lang="en-US" dirty="0"/>
          </a:p>
        </p:txBody>
      </p:sp>
      <p:sp>
        <p:nvSpPr>
          <p:cNvPr id="3" name="Text Placeholder 2">
            <a:extLst>
              <a:ext uri="{FF2B5EF4-FFF2-40B4-BE49-F238E27FC236}">
                <a16:creationId xmlns:a16="http://schemas.microsoft.com/office/drawing/2014/main" id="{EA2F0FB3-8E57-8C42-492C-F5AA07D2D11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D6FA774-04D5-EB94-46F8-51E0A44B4D84}"/>
              </a:ext>
            </a:extLst>
          </p:cNvPr>
          <p:cNvPicPr>
            <a:picLocks noChangeAspect="1"/>
          </p:cNvPicPr>
          <p:nvPr/>
        </p:nvPicPr>
        <p:blipFill rotWithShape="1">
          <a:blip r:embed="rId2"/>
          <a:srcRect l="11582" t="44557" r="11899" b="16962"/>
          <a:stretch/>
        </p:blipFill>
        <p:spPr>
          <a:xfrm>
            <a:off x="1331088" y="2681780"/>
            <a:ext cx="9329195" cy="2639028"/>
          </a:xfrm>
          <a:prstGeom prst="rect">
            <a:avLst/>
          </a:prstGeom>
        </p:spPr>
      </p:pic>
      <p:sp>
        <p:nvSpPr>
          <p:cNvPr id="6" name="TextBox 5">
            <a:extLst>
              <a:ext uri="{FF2B5EF4-FFF2-40B4-BE49-F238E27FC236}">
                <a16:creationId xmlns:a16="http://schemas.microsoft.com/office/drawing/2014/main" id="{94AE9B42-36B2-74EA-35C5-2E8C024C1F59}"/>
              </a:ext>
            </a:extLst>
          </p:cNvPr>
          <p:cNvSpPr txBox="1"/>
          <p:nvPr/>
        </p:nvSpPr>
        <p:spPr>
          <a:xfrm>
            <a:off x="4800600" y="6333565"/>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extLst>
      <p:ext uri="{BB962C8B-B14F-4D97-AF65-F5344CB8AC3E}">
        <p14:creationId xmlns:p14="http://schemas.microsoft.com/office/powerpoint/2010/main" val="293216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br>
              <a:rPr lang="el-GR" dirty="0"/>
            </a:br>
            <a:r>
              <a:rPr lang="el-GR" dirty="0"/>
              <a:t>Εκτίμηση πιθανότητας εμφάνισης κατάγματος</a:t>
            </a:r>
            <a:endParaRPr dirty="0"/>
          </a:p>
        </p:txBody>
      </p:sp>
      <p:sp>
        <p:nvSpPr>
          <p:cNvPr id="209" name="Google Shape;209;p15"/>
          <p:cNvSpPr txBox="1">
            <a:spLocks noGrp="1"/>
          </p:cNvSpPr>
          <p:nvPr>
            <p:ph type="body" idx="1"/>
          </p:nvPr>
        </p:nvSpPr>
        <p:spPr>
          <a:xfrm>
            <a:off x="838200" y="2415821"/>
            <a:ext cx="10515600" cy="376114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l-GR" dirty="0"/>
              <a:t>FRAX </a:t>
            </a:r>
            <a:r>
              <a:rPr lang="en-US" dirty="0"/>
              <a:t>: </a:t>
            </a:r>
            <a:r>
              <a:rPr lang="el-GR" dirty="0"/>
              <a:t>Εργαλείο εκτίμησης της δεκαετούς πιθανότητας εμφάνισης κατάγματος του WHO </a:t>
            </a:r>
            <a:endParaRPr dirty="0"/>
          </a:p>
          <a:p>
            <a:pPr marL="228600" lvl="0" indent="-228600" algn="l" rtl="0">
              <a:lnSpc>
                <a:spcPct val="90000"/>
              </a:lnSpc>
              <a:spcBef>
                <a:spcPts val="1000"/>
              </a:spcBef>
              <a:spcAft>
                <a:spcPts val="0"/>
              </a:spcAft>
              <a:buClr>
                <a:schemeClr val="dk1"/>
              </a:buClr>
              <a:buSzPct val="100000"/>
              <a:buChar char="•"/>
            </a:pPr>
            <a:r>
              <a:rPr lang="el-GR" dirty="0"/>
              <a:t>Το εργαλείο FRAX</a:t>
            </a:r>
            <a:r>
              <a:rPr lang="el-GR" baseline="30000" dirty="0"/>
              <a:t>®</a:t>
            </a:r>
            <a:r>
              <a:rPr lang="el-GR" dirty="0"/>
              <a:t> αναπτύχθηκε από τον Παγκόσμιο Οργανισμό Υγείας (ΠΟΥ) για την εκτίμηση του κινδύνου </a:t>
            </a:r>
            <a:r>
              <a:rPr lang="el-GR" dirty="0" err="1"/>
              <a:t>κατάγµατος</a:t>
            </a:r>
            <a:r>
              <a:rPr lang="el-GR" dirty="0"/>
              <a:t> στους ασθενείς. Βασίζεται σε ατομικά μοντέλα ασθενών στα οποία ενσωματώνονται οι κίνδυνοι που σχετίζονται τόσο με κλινικούς παράγοντες κινδύνου όσο και με την οστική πυκνότητα (BMD) στον αυχένα του μηριαίου. </a:t>
            </a:r>
            <a:endParaRPr dirty="0"/>
          </a:p>
          <a:p>
            <a:pPr marL="228600" lvl="0" indent="-228600" algn="l" rtl="0">
              <a:lnSpc>
                <a:spcPct val="90000"/>
              </a:lnSpc>
              <a:spcBef>
                <a:spcPts val="1000"/>
              </a:spcBef>
              <a:spcAft>
                <a:spcPts val="0"/>
              </a:spcAft>
              <a:buClr>
                <a:schemeClr val="dk1"/>
              </a:buClr>
              <a:buSzPct val="100000"/>
              <a:buChar char="•"/>
            </a:pPr>
            <a:r>
              <a:rPr lang="el-GR" dirty="0"/>
              <a:t>Τα μοντέλα FRAX</a:t>
            </a:r>
            <a:r>
              <a:rPr lang="el-GR" baseline="30000" dirty="0"/>
              <a:t>®</a:t>
            </a:r>
            <a:r>
              <a:rPr lang="el-GR" dirty="0"/>
              <a:t> αναπτύχθηκαν από τη μελέτη </a:t>
            </a:r>
            <a:r>
              <a:rPr lang="el-GR" dirty="0" err="1"/>
              <a:t>cohort</a:t>
            </a:r>
            <a:r>
              <a:rPr lang="el-GR" dirty="0"/>
              <a:t> βασισμένων σε πληθυσμούς της Ευρώπης, της Βόρειας Αμερικής, της Ασίας και της Αυστραλίας.</a:t>
            </a:r>
            <a:endParaRPr dirty="0"/>
          </a:p>
          <a:p>
            <a:pPr marL="228600" lvl="0" indent="-228600" algn="l" rtl="0">
              <a:lnSpc>
                <a:spcPct val="90000"/>
              </a:lnSpc>
              <a:spcBef>
                <a:spcPts val="1000"/>
              </a:spcBef>
              <a:spcAft>
                <a:spcPts val="0"/>
              </a:spcAft>
              <a:buClr>
                <a:schemeClr val="dk1"/>
              </a:buClr>
              <a:buSzPct val="100000"/>
              <a:buChar char="•"/>
            </a:pPr>
            <a:r>
              <a:rPr lang="el-GR" dirty="0"/>
              <a:t>Οι αλγόριθμοι του FRAX</a:t>
            </a:r>
            <a:r>
              <a:rPr lang="el-GR" baseline="30000" dirty="0"/>
              <a:t>®</a:t>
            </a:r>
            <a:r>
              <a:rPr lang="el-GR" dirty="0"/>
              <a:t> δίνουν τη 10ετή πιθανότητα κατάγματος. Το αποτέλεσμα είναι η 10ετής πιθανότητα κατάγματος του ισχίου και η 10ετής πιθανότητα μείζονος </a:t>
            </a:r>
            <a:r>
              <a:rPr lang="el-GR" dirty="0" err="1"/>
              <a:t>οστεοπορωτικού</a:t>
            </a:r>
            <a:r>
              <a:rPr lang="el-GR" dirty="0"/>
              <a:t> κατάγματος (κλινικό κάταγμα της σπονδυλικής στήλης, του αντιβραχίου, του ισχίου ή του ώμου)</a:t>
            </a:r>
            <a:endParaRPr dirty="0"/>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15" name="Google Shape;21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16" name="Google Shape;216;p16"/>
          <p:cNvPicPr preferRelativeResize="0"/>
          <p:nvPr/>
        </p:nvPicPr>
        <p:blipFill rotWithShape="1">
          <a:blip r:embed="rId3">
            <a:alphaModFix/>
          </a:blip>
          <a:srcRect l="18169" t="12827" r="34602" b="13094"/>
          <a:stretch/>
        </p:blipFill>
        <p:spPr>
          <a:xfrm>
            <a:off x="571982" y="217025"/>
            <a:ext cx="11048036" cy="6423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p:nvPr/>
        </p:nvSpPr>
        <p:spPr>
          <a:xfrm>
            <a:off x="-1"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7"/>
          <p:cNvSpPr/>
          <p:nvPr/>
        </p:nvSpPr>
        <p:spPr>
          <a:xfrm>
            <a:off x="1" y="0"/>
            <a:ext cx="8522446" cy="2285999"/>
          </a:xfrm>
          <a:prstGeom prst="rect">
            <a:avLst/>
          </a:prstGeom>
          <a:solidFill>
            <a:schemeClr val="lt1"/>
          </a:solidFill>
          <a:ln>
            <a:noFill/>
          </a:ln>
          <a:effectLst>
            <a:outerShdw blurRad="596900" dist="304800" dir="7140000" sx="90000" sy="9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7"/>
          <p:cNvSpPr txBox="1">
            <a:spLocks noGrp="1"/>
          </p:cNvSpPr>
          <p:nvPr>
            <p:ph type="title"/>
          </p:nvPr>
        </p:nvSpPr>
        <p:spPr>
          <a:xfrm>
            <a:off x="761803" y="350196"/>
            <a:ext cx="4646904" cy="16245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700"/>
              <a:buFont typeface="Calibri"/>
              <a:buNone/>
            </a:pPr>
            <a:r>
              <a:rPr lang="el-GR" sz="3700"/>
              <a:t>Παράγοντες κινδύνου εμφάνισης οστεοπόρωσης</a:t>
            </a:r>
            <a:endParaRPr sz="3700"/>
          </a:p>
        </p:txBody>
      </p:sp>
      <p:sp>
        <p:nvSpPr>
          <p:cNvPr id="224" name="Google Shape;224;p17"/>
          <p:cNvSpPr txBox="1">
            <a:spLocks noGrp="1"/>
          </p:cNvSpPr>
          <p:nvPr>
            <p:ph type="body" idx="1"/>
          </p:nvPr>
        </p:nvSpPr>
        <p:spPr>
          <a:xfrm>
            <a:off x="428263" y="2199190"/>
            <a:ext cx="5440101" cy="465881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100"/>
              <a:buFont typeface="Noto Sans Symbols"/>
              <a:buChar char="❑"/>
            </a:pPr>
            <a:r>
              <a:rPr lang="el-GR" sz="1100"/>
              <a:t>Ηλικία, ιδίως άνω των 60 ετών</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Αμηνόρροια στις γυναίκες ως αποτέλεσμα υπερβολικής άσκησης</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Εξάντληση ανδρογόνων με υπογοναδισμό στους άνδρες</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Κάπνισμα </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Εξάντληση οιστρογόνων από εμμηνόπαυση ή πρώιμη ωοθηκεκτομή</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Εθνικότητα: λευκοί ή Ασιάτες</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Υπερβολική πρόσληψη αλκοόλ, καφεΐνης, φυτικών ινών</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Γυναικείο φύλο</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Οικογενειακό ιστορικό οστεοπόρωσης</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Ανεπαρκής πρόσληψη ασβεστίου ή βιταμίνης D</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Έλλειψη άσκησης</a:t>
            </a:r>
            <a:endParaRPr/>
          </a:p>
          <a:p>
            <a:pPr marL="228600" lvl="0" indent="-228600" algn="l" rtl="0">
              <a:lnSpc>
                <a:spcPct val="90000"/>
              </a:lnSpc>
              <a:spcBef>
                <a:spcPts val="1000"/>
              </a:spcBef>
              <a:spcAft>
                <a:spcPts val="0"/>
              </a:spcAft>
              <a:buClr>
                <a:schemeClr val="dk1"/>
              </a:buClr>
              <a:buSzPts val="1100"/>
              <a:buFont typeface="Noto Sans Symbols"/>
              <a:buChar char="❑"/>
            </a:pPr>
            <a:r>
              <a:rPr lang="el-GR" sz="1100"/>
              <a:t>Παρατεταμένη χρήση ορισμένων φαρμάκων </a:t>
            </a:r>
            <a:endParaRPr sz="1100"/>
          </a:p>
          <a:p>
            <a:pPr marL="228600" lvl="0" indent="-228600" algn="l" rtl="0">
              <a:lnSpc>
                <a:spcPct val="90000"/>
              </a:lnSpc>
              <a:spcBef>
                <a:spcPts val="1000"/>
              </a:spcBef>
              <a:spcAft>
                <a:spcPts val="0"/>
              </a:spcAft>
              <a:buClr>
                <a:schemeClr val="dk1"/>
              </a:buClr>
              <a:buSzPts val="1100"/>
              <a:buFont typeface="Noto Sans Symbols"/>
              <a:buChar char="❑"/>
            </a:pPr>
            <a:r>
              <a:rPr lang="el-GR" sz="1100"/>
              <a:t>Σαρκοπενία</a:t>
            </a:r>
            <a:endParaRPr sz="1100"/>
          </a:p>
          <a:p>
            <a:pPr marL="228600" lvl="0" indent="-228600" algn="l" rtl="0">
              <a:lnSpc>
                <a:spcPct val="90000"/>
              </a:lnSpc>
              <a:spcBef>
                <a:spcPts val="1000"/>
              </a:spcBef>
              <a:spcAft>
                <a:spcPts val="0"/>
              </a:spcAft>
              <a:buClr>
                <a:schemeClr val="dk1"/>
              </a:buClr>
              <a:buSzPts val="1100"/>
              <a:buFont typeface="Noto Sans Symbols"/>
              <a:buChar char="❑"/>
            </a:pPr>
            <a:r>
              <a:rPr lang="el-GR" sz="1100"/>
              <a:t>Ελλιπές βάρος, χαμηλός δείκτης μάζας σώματος, χαμηλό σωματικό λίπος</a:t>
            </a:r>
            <a:endParaRPr sz="1100"/>
          </a:p>
        </p:txBody>
      </p:sp>
      <p:pic>
        <p:nvPicPr>
          <p:cNvPr id="225" name="Google Shape;225;p17" descr="Δύο ζάρια στον αέρα"/>
          <p:cNvPicPr preferRelativeResize="0"/>
          <p:nvPr/>
        </p:nvPicPr>
        <p:blipFill rotWithShape="1">
          <a:blip r:embed="rId3">
            <a:alphaModFix/>
          </a:blip>
          <a:srcRect l="20666" r="19488" b="-2"/>
          <a:stretch/>
        </p:blipFill>
        <p:spPr>
          <a:xfrm>
            <a:off x="6096000" y="1"/>
            <a:ext cx="6102825" cy="6858000"/>
          </a:xfrm>
          <a:prstGeom prst="rect">
            <a:avLst/>
          </a:prstGeom>
          <a:noFill/>
          <a:ln>
            <a:noFill/>
          </a:ln>
        </p:spPr>
      </p:pic>
      <p:sp>
        <p:nvSpPr>
          <p:cNvPr id="2" name="TextBox 1">
            <a:extLst>
              <a:ext uri="{FF2B5EF4-FFF2-40B4-BE49-F238E27FC236}">
                <a16:creationId xmlns:a16="http://schemas.microsoft.com/office/drawing/2014/main" id="{FEB3BCB2-DE99-5D88-D03F-94218D34E9A2}"/>
              </a:ext>
            </a:extLst>
          </p:cNvPr>
          <p:cNvSpPr txBox="1"/>
          <p:nvPr/>
        </p:nvSpPr>
        <p:spPr>
          <a:xfrm>
            <a:off x="4804012" y="6447017"/>
            <a:ext cx="7391399" cy="523220"/>
          </a:xfrm>
          <a:prstGeom prst="rect">
            <a:avLst/>
          </a:prstGeom>
          <a:noFill/>
        </p:spPr>
        <p:txBody>
          <a:bodyPr wrap="square" rtlCol="0">
            <a:spAutoFit/>
          </a:bodyPr>
          <a:lstStyle/>
          <a:p>
            <a:pPr algn="r"/>
            <a:r>
              <a:rPr lang="en-US" i="1" dirty="0">
                <a:latin typeface="+mn-lt"/>
              </a:rPr>
              <a:t>Krause and Mahan’s. (2021) Food &amp; The Nutrition Care Process. 15th Edition </a:t>
            </a:r>
          </a:p>
          <a:p>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3"/>
          <p:cNvSpPr txBox="1">
            <a:spLocks noGrp="1"/>
          </p:cNvSpPr>
          <p:nvPr>
            <p:ph type="title"/>
          </p:nvPr>
        </p:nvSpPr>
        <p:spPr>
          <a:xfrm>
            <a:off x="876693" y="741391"/>
            <a:ext cx="3455821" cy="1616203"/>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ts val="4400"/>
              <a:buFont typeface="Calibri"/>
              <a:buNone/>
            </a:pPr>
            <a:r>
              <a:rPr lang="el-GR" sz="2700"/>
              <a:t>Διατροφικοί παράγοντες κινδύνου οστεοπόρωσης </a:t>
            </a:r>
          </a:p>
        </p:txBody>
      </p:sp>
      <p:sp>
        <p:nvSpPr>
          <p:cNvPr id="355" name="Google Shape;355;p33"/>
          <p:cNvSpPr txBox="1">
            <a:spLocks noGrp="1"/>
          </p:cNvSpPr>
          <p:nvPr>
            <p:ph type="body" idx="1"/>
          </p:nvPr>
        </p:nvSpPr>
        <p:spPr>
          <a:xfrm>
            <a:off x="876693" y="2533476"/>
            <a:ext cx="3455821" cy="3447832"/>
          </a:xfrm>
          <a:prstGeom prst="rect">
            <a:avLst/>
          </a:prstGeom>
        </p:spPr>
        <p:txBody>
          <a:bodyPr spcFirstLastPara="1" lIns="91425" tIns="45700" rIns="91425" bIns="45700" anchor="t" anchorCtr="0">
            <a:normAutofit lnSpcReduction="10000"/>
          </a:bodyPr>
          <a:lstStyle/>
          <a:p>
            <a:pPr marL="228600" lvl="0" indent="-228600" rtl="0">
              <a:spcBef>
                <a:spcPts val="0"/>
              </a:spcBef>
              <a:spcAft>
                <a:spcPts val="0"/>
              </a:spcAft>
              <a:buClr>
                <a:schemeClr val="dk1"/>
              </a:buClr>
              <a:buSzPts val="2800"/>
              <a:buChar char="•"/>
            </a:pPr>
            <a:r>
              <a:rPr lang="el-GR" sz="2000"/>
              <a:t>↓ πρόσληψη Ca  </a:t>
            </a:r>
          </a:p>
          <a:p>
            <a:pPr marL="228600" lvl="0" indent="-228600" rtl="0">
              <a:spcBef>
                <a:spcPts val="1000"/>
              </a:spcBef>
              <a:spcAft>
                <a:spcPts val="0"/>
              </a:spcAft>
              <a:buClr>
                <a:schemeClr val="dk1"/>
              </a:buClr>
              <a:buSzPts val="2800"/>
              <a:buChar char="•"/>
            </a:pPr>
            <a:r>
              <a:rPr lang="el-GR" sz="2000"/>
              <a:t>↓ πρόσληψη Vit D </a:t>
            </a:r>
          </a:p>
          <a:p>
            <a:pPr marL="228600" lvl="0" indent="-228600" rtl="0">
              <a:spcBef>
                <a:spcPts val="1000"/>
              </a:spcBef>
              <a:spcAft>
                <a:spcPts val="0"/>
              </a:spcAft>
              <a:buClr>
                <a:schemeClr val="dk1"/>
              </a:buClr>
              <a:buSzPts val="2800"/>
              <a:buChar char="•"/>
            </a:pPr>
            <a:r>
              <a:rPr lang="el-GR" sz="2000"/>
              <a:t> ↓ πρόσληψη Vit K </a:t>
            </a:r>
          </a:p>
          <a:p>
            <a:pPr marL="228600" lvl="0" indent="-228600" rtl="0">
              <a:spcBef>
                <a:spcPts val="1000"/>
              </a:spcBef>
              <a:spcAft>
                <a:spcPts val="0"/>
              </a:spcAft>
              <a:buClr>
                <a:schemeClr val="dk1"/>
              </a:buClr>
              <a:buSzPts val="2800"/>
              <a:buChar char="•"/>
            </a:pPr>
            <a:r>
              <a:rPr lang="el-GR" sz="2000"/>
              <a:t> ↑ κατανάλωση αλκοόλ </a:t>
            </a:r>
          </a:p>
          <a:p>
            <a:pPr marL="228600" lvl="0" indent="-228600" rtl="0">
              <a:spcBef>
                <a:spcPts val="1000"/>
              </a:spcBef>
              <a:spcAft>
                <a:spcPts val="0"/>
              </a:spcAft>
              <a:buClr>
                <a:schemeClr val="dk1"/>
              </a:buClr>
              <a:buSzPts val="2800"/>
              <a:buChar char="•"/>
            </a:pPr>
            <a:r>
              <a:rPr lang="el-GR" sz="2000"/>
              <a:t> ↑ κατανάλωση καφεΐνης</a:t>
            </a:r>
          </a:p>
          <a:p>
            <a:pPr marL="228600" lvl="0" indent="-228600" rtl="0">
              <a:spcBef>
                <a:spcPts val="1000"/>
              </a:spcBef>
              <a:spcAft>
                <a:spcPts val="0"/>
              </a:spcAft>
              <a:buClr>
                <a:schemeClr val="dk1"/>
              </a:buClr>
              <a:buSzPts val="2800"/>
              <a:buChar char="•"/>
            </a:pPr>
            <a:r>
              <a:rPr lang="el-GR" sz="2000"/>
              <a:t>Σωματική άσκηση </a:t>
            </a:r>
          </a:p>
          <a:p>
            <a:pPr marL="228600" lvl="0" indent="-228600" rtl="0">
              <a:spcBef>
                <a:spcPts val="1000"/>
              </a:spcBef>
              <a:spcAft>
                <a:spcPts val="0"/>
              </a:spcAft>
              <a:buClr>
                <a:schemeClr val="dk1"/>
              </a:buClr>
              <a:buSzPts val="2800"/>
              <a:buChar char="•"/>
            </a:pPr>
            <a:r>
              <a:rPr lang="el-GR" sz="2000"/>
              <a:t>Έκθεση στον ήλιο </a:t>
            </a:r>
          </a:p>
          <a:p>
            <a:pPr marL="228600" lvl="0" indent="-228600" rtl="0">
              <a:spcBef>
                <a:spcPts val="1000"/>
              </a:spcBef>
              <a:spcAft>
                <a:spcPts val="0"/>
              </a:spcAft>
              <a:buClr>
                <a:schemeClr val="dk1"/>
              </a:buClr>
              <a:buSzPts val="2800"/>
              <a:buChar char="•"/>
            </a:pPr>
            <a:r>
              <a:rPr lang="el-GR" sz="2000"/>
              <a:t>Κάπνισμα</a:t>
            </a:r>
          </a:p>
        </p:txBody>
      </p:sp>
      <p:pic>
        <p:nvPicPr>
          <p:cNvPr id="3" name="Picture 2" descr="A diagram of a dog and a bottle of wine&#10;&#10;Description automatically generated with medium confidence">
            <a:extLst>
              <a:ext uri="{FF2B5EF4-FFF2-40B4-BE49-F238E27FC236}">
                <a16:creationId xmlns:a16="http://schemas.microsoft.com/office/drawing/2014/main" id="{649E3E58-A197-A127-2DC5-56A0E8D55F00}"/>
              </a:ext>
            </a:extLst>
          </p:cNvPr>
          <p:cNvPicPr>
            <a:picLocks noChangeAspect="1"/>
          </p:cNvPicPr>
          <p:nvPr/>
        </p:nvPicPr>
        <p:blipFill rotWithShape="1">
          <a:blip r:embed="rId3"/>
          <a:srcRect b="9931"/>
          <a:stretch/>
        </p:blipFill>
        <p:spPr>
          <a:xfrm>
            <a:off x="4987672" y="1301211"/>
            <a:ext cx="6389346" cy="4264888"/>
          </a:xfrm>
          <a:prstGeom prst="rect">
            <a:avLst/>
          </a:prstGeom>
        </p:spPr>
      </p:pic>
    </p:spTree>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TotalTime>
  <Words>1876</Words>
  <Application>Microsoft Macintosh PowerPoint</Application>
  <PresentationFormat>Ευρεία οθόνη</PresentationFormat>
  <Paragraphs>161</Paragraphs>
  <Slides>38</Slides>
  <Notes>36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38</vt:i4>
      </vt:variant>
    </vt:vector>
  </HeadingPairs>
  <TitlesOfParts>
    <vt:vector size="45" baseType="lpstr">
      <vt:lpstr>Aptos</vt:lpstr>
      <vt:lpstr>Arial</vt:lpstr>
      <vt:lpstr>Calibri</vt:lpstr>
      <vt:lpstr>Calisto MT</vt:lpstr>
      <vt:lpstr>Noto Sans Symbols</vt:lpstr>
      <vt:lpstr>Univers Condensed</vt:lpstr>
      <vt:lpstr>ChronicleVTI</vt:lpstr>
      <vt:lpstr>Διατροφή στα Στάδια Ζωής ΙΙ  Οστεοπόρωση</vt:lpstr>
      <vt:lpstr>Ορισμοί </vt:lpstr>
      <vt:lpstr> Ορισμοί οστεοπόρωσης από τον WHO βάσει BMD</vt:lpstr>
      <vt:lpstr>Αλλαγές οστικής μάζας στα στάδια της ζωής</vt:lpstr>
      <vt:lpstr>Διαγνωστικά εργαλεία οστεοπόρωσης </vt:lpstr>
      <vt:lpstr> Εκτίμηση πιθανότητας εμφάνισης κατάγματος</vt:lpstr>
      <vt:lpstr>Παρουσίαση του PowerPoint</vt:lpstr>
      <vt:lpstr>Παράγοντες κινδύνου εμφάνισης οστεοπόρωσης</vt:lpstr>
      <vt:lpstr>Διατροφικοί παράγοντες κινδύνου οστεοπόρωσης </vt:lpstr>
      <vt:lpstr>Φάρμακα που αυξάνουν την απώλεια Ca και προάγουν τον κίνδυνο οστεοπόρωσης</vt:lpstr>
      <vt:lpstr>Ιατρικές καταστάσεις που αυξάνουν τον κίνδυνο οστεοπόρωσης </vt:lpstr>
      <vt:lpstr>Εργαστηριακές μέθοδοι διάγνωσης οστεοπόρωσης / μέτρησης οστικής πυκνότητας</vt:lpstr>
      <vt:lpstr>Εργαστηριακές μέθοδοι διάγνωσης οστεοπόρωσης / μέτρησης οστικής πυκνότητας (2) </vt:lpstr>
      <vt:lpstr>Διατροφική παρέμβαση </vt:lpstr>
      <vt:lpstr>Παρουσίαση του PowerPoint</vt:lpstr>
      <vt:lpstr>Παρουσίαση του PowerPoint</vt:lpstr>
      <vt:lpstr>Διατροφικά μοτίβα </vt:lpstr>
      <vt:lpstr>Παρουσίαση του PowerPoint</vt:lpstr>
      <vt:lpstr>Παρουσίαση του PowerPoint</vt:lpstr>
      <vt:lpstr>Ενέργεια</vt:lpstr>
      <vt:lpstr>Πρωτεΐνες </vt:lpstr>
      <vt:lpstr>Παρουσίαση του PowerPoint</vt:lpstr>
      <vt:lpstr>Πρωτεϊνες (2)</vt:lpstr>
      <vt:lpstr>Παρουσίαση του PowerPoint</vt:lpstr>
      <vt:lpstr>Παρουσίαση του PowerPoint</vt:lpstr>
      <vt:lpstr>Μικροθρεπτικά συστατικά </vt:lpstr>
      <vt:lpstr>Ασβέστιο (1)</vt:lpstr>
      <vt:lpstr>Ασβέστιο (2)</vt:lpstr>
      <vt:lpstr>Παρουσίαση του PowerPoint</vt:lpstr>
      <vt:lpstr>Παρουσίαση του PowerPoint</vt:lpstr>
      <vt:lpstr>Παρουσίαση του PowerPoint</vt:lpstr>
      <vt:lpstr>Παρουσίαση του PowerPoint</vt:lpstr>
      <vt:lpstr>Βιταμίνη Κ</vt:lpstr>
      <vt:lpstr>Βιταμίνη Κ (2)</vt:lpstr>
      <vt:lpstr>Αλκοόλ </vt:lpstr>
      <vt:lpstr>Παρουσίαση του PowerPoint</vt:lpstr>
      <vt:lpstr>Καφεϊνη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Maroulla Nikolaki</dc:creator>
  <cp:lastModifiedBy>Maroulla Nikolaki</cp:lastModifiedBy>
  <cp:revision>1</cp:revision>
  <dcterms:created xsi:type="dcterms:W3CDTF">2025-05-21T05:09:31Z</dcterms:created>
  <dcterms:modified xsi:type="dcterms:W3CDTF">2025-05-21T10:19:33Z</dcterms:modified>
</cp:coreProperties>
</file>