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2" r:id="rId4"/>
    <p:sldId id="260" r:id="rId5"/>
    <p:sldId id="273" r:id="rId6"/>
    <p:sldId id="263" r:id="rId7"/>
    <p:sldId id="264" r:id="rId8"/>
    <p:sldId id="270" r:id="rId9"/>
    <p:sldId id="265" r:id="rId10"/>
    <p:sldId id="266" r:id="rId11"/>
    <p:sldId id="268" r:id="rId12"/>
    <p:sldId id="267" r:id="rId13"/>
    <p:sldId id="269" r:id="rId14"/>
    <p:sldId id="271" r:id="rId15"/>
    <p:sldId id="274" r:id="rId16"/>
    <p:sldId id="275" r:id="rId17"/>
    <p:sldId id="276" r:id="rId18"/>
    <p:sldId id="277" r:id="rId19"/>
    <p:sldId id="278" r:id="rId20"/>
    <p:sldId id="279" r:id="rId21"/>
    <p:sldId id="280" r:id="rId2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6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CD34DBC-F472-4F8A-82D1-8D9CA3844D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8D38CA5-2F2B-4240-8749-08E96708EF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AE2EFEE-3EAA-4D0B-BC69-B7D582A74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182A7-CFC8-45BF-AEB7-ABAAEE091EB0}" type="datetimeFigureOut">
              <a:rPr lang="el-GR" smtClean="0"/>
              <a:t>24/11/2021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6EC9065-7B94-4CDE-90BD-BDA804AD6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F683E5F-4083-4DE3-8FFF-4B3BDD40D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31BD-4037-484B-A6E6-1A858ABD7D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49059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BBAA9DB-3916-4CE5-A664-8527E8B61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37CF3AAA-ADD5-4411-8FC9-7DDA2E13BF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9EFCF37-BC8E-4AF2-BBDF-B0A848CFB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182A7-CFC8-45BF-AEB7-ABAAEE091EB0}" type="datetimeFigureOut">
              <a:rPr lang="el-GR" smtClean="0"/>
              <a:t>24/11/2021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5F1BD70-349F-4CF2-AEF4-3BC4F63FC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942615E-5F58-4F5E-82EB-AA488AC76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31BD-4037-484B-A6E6-1A858ABD7D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72037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15095CE2-1618-4F01-968A-55A8FE930C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444E8579-60D6-44B3-9DDD-1785BD4DB8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688F99F-D229-4D7D-89F4-A5C799293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182A7-CFC8-45BF-AEB7-ABAAEE091EB0}" type="datetimeFigureOut">
              <a:rPr lang="el-GR" smtClean="0"/>
              <a:t>24/11/2021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1510299-7F6B-4656-B3DC-2E4D21161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586B4BF-9988-4B4D-869B-E8E939081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31BD-4037-484B-A6E6-1A858ABD7D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83260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7FA2A97-4DE7-4035-A7A5-4C432D73A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EBB2788-D8E2-43A9-8AE3-2FAE450291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49350A6-A4CB-4EA3-9C21-958E4ED70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182A7-CFC8-45BF-AEB7-ABAAEE091EB0}" type="datetimeFigureOut">
              <a:rPr lang="el-GR" smtClean="0"/>
              <a:t>24/11/2021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E576466-B46C-4A8C-A7FA-7A0C635FF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1BA5E13-B5C5-4504-8E28-F01F03199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31BD-4037-484B-A6E6-1A858ABD7D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29317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C972581-4FB4-4F99-A2AB-9A64F31C0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CA5E360-A181-424B-AD82-5DCF6AE8E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8980879-98C4-4F97-8BBB-A1C70485C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182A7-CFC8-45BF-AEB7-ABAAEE091EB0}" type="datetimeFigureOut">
              <a:rPr lang="el-GR" smtClean="0"/>
              <a:t>24/11/2021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D44A890-B51D-4AF5-A3B9-A9D916F7D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A63F7D2-C004-4F3F-88B5-3ED869B68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31BD-4037-484B-A6E6-1A858ABD7D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89776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E80494E-FE75-480C-8EB1-B227494C6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8F4668A-0432-42A0-9D2D-444FB90E55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4DCD6BE2-664F-477B-B601-0D7F232B52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ED0AF29-803E-4398-9499-805BD1113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182A7-CFC8-45BF-AEB7-ABAAEE091EB0}" type="datetimeFigureOut">
              <a:rPr lang="el-GR" smtClean="0"/>
              <a:t>24/11/2021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34C61BC7-BBB4-4046-A1D0-2E644B9E2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F922645C-68C2-4E44-9949-D5C3D72FC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31BD-4037-484B-A6E6-1A858ABD7D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03930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3EE9F63-EDA8-4449-B1E0-B10AD008F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79D8E48-DB24-4AF3-8E58-5FAF1CB8B1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DEEDC325-8A97-45F2-A46C-51C965770D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C5FBF4EB-DD4F-4146-BEAF-84050BE31A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0E4415C9-38DB-4E84-85AD-0D8F1612F2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0397EB58-213E-4499-BCEB-83A0DEB1F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182A7-CFC8-45BF-AEB7-ABAAEE091EB0}" type="datetimeFigureOut">
              <a:rPr lang="el-GR" smtClean="0"/>
              <a:t>24/11/2021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1546FA1B-EB51-479D-B831-9747B1C0D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5EB59F52-68AA-4B06-B638-B13611521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31BD-4037-484B-A6E6-1A858ABD7D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04629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C125B47-AFA9-4972-B530-208B04522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CFC3FA5B-D551-4887-B0A9-36FB28157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182A7-CFC8-45BF-AEB7-ABAAEE091EB0}" type="datetimeFigureOut">
              <a:rPr lang="el-GR" smtClean="0"/>
              <a:t>24/11/2021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93E39E40-DF00-440F-BED8-B2216EF80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CC6B97E6-7645-4259-8A94-82050B329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31BD-4037-484B-A6E6-1A858ABD7D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88104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31DEEBFA-2288-47DC-9E9A-55D8501EE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182A7-CFC8-45BF-AEB7-ABAAEE091EB0}" type="datetimeFigureOut">
              <a:rPr lang="el-GR" smtClean="0"/>
              <a:t>24/11/2021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E3626F07-09FF-4731-A0A4-8BBE9CA9C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4793A5A6-151E-4F30-87DD-79DEBD56D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31BD-4037-484B-A6E6-1A858ABD7D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45293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C7CAAFE-1FFB-44F6-867A-6E4C6A0A8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3AEE91D-1ABA-4D76-89AE-2AE2B5519B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A85DA15A-CE58-470C-8DF3-A298E53CB0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7F3F20E-61BA-47FE-A6DF-15532607A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182A7-CFC8-45BF-AEB7-ABAAEE091EB0}" type="datetimeFigureOut">
              <a:rPr lang="el-GR" smtClean="0"/>
              <a:t>24/11/2021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29F9DDD1-81AC-49F4-A021-4C4FCBE5F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2D84A695-AF8A-499F-B7A5-1685F2A20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31BD-4037-484B-A6E6-1A858ABD7D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95542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03855C9-0575-4504-9BB2-A81293888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7679C85A-50F3-4F19-889A-4A6CF23ABB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6406CA1-3BBE-49C9-B997-80A7E3419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D920F8F-7EB6-4A74-BD9E-4E56B0580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182A7-CFC8-45BF-AEB7-ABAAEE091EB0}" type="datetimeFigureOut">
              <a:rPr lang="el-GR" smtClean="0"/>
              <a:t>24/11/2021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2506E182-F6F9-433D-8B7C-3E76774DB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850449A3-F139-4D9B-88AF-6382F0A45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31BD-4037-484B-A6E6-1A858ABD7D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89062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671">
            <a:alpha val="6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467DD4D7-55E2-4BBD-8805-FF5A33F9B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3AAA01F-C3B5-4D17-8FF1-CEFEBA81C0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FE1F438-7057-4FCE-8560-D1ECD31172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182A7-CFC8-45BF-AEB7-ABAAEE091EB0}" type="datetimeFigureOut">
              <a:rPr lang="el-GR" smtClean="0"/>
              <a:t>24/11/2021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03E210E-349A-4BF0-A7FF-58713373B2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FEFFBB5-0906-4549-8E45-6D1B4D9673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C31BD-4037-484B-A6E6-1A858ABD7D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36196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37EE921-EDD5-4B40-8D5E-37A92D4289B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Ασκήσεις στα Δ.Ε. για τη μέση τιμή και τα 95% ποσοστά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35258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07FE12D-9B0E-400A-8524-FF9B96DE9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ΠΟΣΗ ΕΊΝΑΙ Η ΜΕΣΗ ΤΙΜΗ ΤΟΥ ΔΕΙΓΜΑΤΟΣ ΠΟΥ ΥΠΟΛΟΓΙΣΕ;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2852D81B-5E90-415E-93CC-51CBAF210AA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l-GR" dirty="0"/>
                  <a:t>Με αυτό που ανέφερε ο ερευνητής, καταλαβαίνουμε ότι υπολόγισε το 95% Διάστημα Εμπιστοσύνης για τη μέση τιμή, </a:t>
                </a:r>
              </a:p>
              <a:p>
                <a:r>
                  <a:rPr lang="el-GR" dirty="0"/>
                  <a:t>Γνωρίζουμε από τον τύπο, πως το διάστημα είναι συμμετρικό ως προς τη μέση τιμή, αφού έχει τη μορφή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acc>
                    <m:r>
                      <a:rPr lang="el-G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2∗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𝑆𝐸</m:t>
                    </m:r>
                  </m:oMath>
                </a14:m>
                <a:endParaRPr lang="el-GR" b="0" dirty="0">
                  <a:ea typeface="Cambria Math" panose="02040503050406030204" pitchFamily="18" charset="0"/>
                </a:endParaRPr>
              </a:p>
              <a:p>
                <a:r>
                  <a:rPr lang="el-GR" dirty="0"/>
                  <a:t>Άρα η μέση τιμή 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acc>
                  </m:oMath>
                </a14:m>
                <a:r>
                  <a:rPr lang="el-GR" dirty="0"/>
                  <a:t>) που βρήκε είναι στη ΜΕΣΗ </a:t>
                </a:r>
              </a:p>
              <a:p>
                <a:r>
                  <a:rPr lang="el-GR" dirty="0"/>
                  <a:t>στο μέσο του διαστήματος από το </a:t>
                </a:r>
                <a:r>
                  <a:rPr lang="el-GR" b="1" dirty="0"/>
                  <a:t>14</a:t>
                </a:r>
                <a:r>
                  <a:rPr lang="el-GR" dirty="0"/>
                  <a:t> μέχρι το </a:t>
                </a:r>
                <a:r>
                  <a:rPr lang="el-GR" b="1" dirty="0"/>
                  <a:t>20</a:t>
                </a:r>
                <a:r>
                  <a:rPr lang="el-GR" dirty="0"/>
                  <a:t> που βρήκε</a:t>
                </a:r>
              </a:p>
              <a:p>
                <a:r>
                  <a:rPr lang="el-GR" dirty="0"/>
                  <a:t>Άρα η μέση τιμή που βρήκε είναι το </a:t>
                </a:r>
                <a:r>
                  <a:rPr lang="el-GR" b="1" dirty="0">
                    <a:solidFill>
                      <a:srgbClr val="0070C0"/>
                    </a:solidFill>
                  </a:rPr>
                  <a:t>17</a:t>
                </a:r>
                <a:r>
                  <a:rPr lang="el-GR" dirty="0"/>
                  <a:t>   </a:t>
                </a:r>
              </a:p>
              <a:p>
                <a:pPr marL="0" indent="0">
                  <a:buNone/>
                </a:pPr>
                <a:r>
                  <a:rPr lang="el-GR" b="1" dirty="0">
                    <a:solidFill>
                      <a:srgbClr val="0070C0"/>
                    </a:solidFill>
                  </a:rPr>
                  <a:t>			(14+20)/2   =    34/2   = 17</a:t>
                </a:r>
              </a:p>
            </p:txBody>
          </p:sp>
        </mc:Choice>
        <mc:Fallback xmlns="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2852D81B-5E90-415E-93CC-51CBAF210AA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6827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Ευθεία γραμμή σύνδεσης 3">
            <a:extLst>
              <a:ext uri="{FF2B5EF4-FFF2-40B4-BE49-F238E27FC236}">
                <a16:creationId xmlns:a16="http://schemas.microsoft.com/office/drawing/2014/main" id="{668EBAEE-909D-47CD-911F-4DC255F8BD25}"/>
              </a:ext>
            </a:extLst>
          </p:cNvPr>
          <p:cNvCxnSpPr/>
          <p:nvPr/>
        </p:nvCxnSpPr>
        <p:spPr>
          <a:xfrm>
            <a:off x="3870664" y="1960069"/>
            <a:ext cx="3924000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516AAA9D-2DB9-456A-B959-0913FF70C078}"/>
              </a:ext>
            </a:extLst>
          </p:cNvPr>
          <p:cNvSpPr txBox="1"/>
          <p:nvPr/>
        </p:nvSpPr>
        <p:spPr>
          <a:xfrm>
            <a:off x="3129471" y="1612942"/>
            <a:ext cx="741193" cy="715307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/>
              <a:t>14</a:t>
            </a:r>
            <a:endParaRPr lang="el-GR" sz="4000" dirty="0"/>
          </a:p>
        </p:txBody>
      </p:sp>
      <p:cxnSp>
        <p:nvCxnSpPr>
          <p:cNvPr id="8" name="Ευθύγραμμο βέλος σύνδεσης 7">
            <a:extLst>
              <a:ext uri="{FF2B5EF4-FFF2-40B4-BE49-F238E27FC236}">
                <a16:creationId xmlns:a16="http://schemas.microsoft.com/office/drawing/2014/main" id="{56443BFD-E9CD-4B10-8006-E9E155070B65}"/>
              </a:ext>
            </a:extLst>
          </p:cNvPr>
          <p:cNvCxnSpPr/>
          <p:nvPr/>
        </p:nvCxnSpPr>
        <p:spPr>
          <a:xfrm flipH="1" flipV="1">
            <a:off x="5656555" y="2064914"/>
            <a:ext cx="878889" cy="1468931"/>
          </a:xfrm>
          <a:prstGeom prst="straightConnector1">
            <a:avLst/>
          </a:prstGeom>
          <a:ln w="254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2A35107-104B-49B8-A837-48EFCC307182}"/>
                  </a:ext>
                </a:extLst>
              </p:cNvPr>
              <p:cNvSpPr txBox="1"/>
              <p:nvPr/>
            </p:nvSpPr>
            <p:spPr>
              <a:xfrm>
                <a:off x="5640094" y="3543509"/>
                <a:ext cx="1790700" cy="646331"/>
              </a:xfrm>
              <a:prstGeom prst="rect">
                <a:avLst/>
              </a:prstGeom>
              <a:noFill/>
              <a:ln>
                <a:solidFill>
                  <a:srgbClr val="7030A0"/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acc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600" dirty="0"/>
                  <a:t>17</a:t>
                </a:r>
                <a:endParaRPr lang="el-GR" sz="36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2A35107-104B-49B8-A837-48EFCC3071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0094" y="3543509"/>
                <a:ext cx="1790700" cy="646331"/>
              </a:xfrm>
              <a:prstGeom prst="rect">
                <a:avLst/>
              </a:prstGeom>
              <a:blipFill>
                <a:blip r:embed="rId2"/>
                <a:stretch>
                  <a:fillRect t="-12037" b="-34259"/>
                </a:stretch>
              </a:blipFill>
              <a:ln>
                <a:solidFill>
                  <a:srgbClr val="7030A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BEA6BAE7-FCDB-453B-9CF2-539E715ED57F}"/>
              </a:ext>
            </a:extLst>
          </p:cNvPr>
          <p:cNvSpPr txBox="1"/>
          <p:nvPr/>
        </p:nvSpPr>
        <p:spPr>
          <a:xfrm>
            <a:off x="7794664" y="1612942"/>
            <a:ext cx="741193" cy="715307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/>
              <a:t>20</a:t>
            </a:r>
            <a:endParaRPr lang="el-GR" sz="4000" dirty="0"/>
          </a:p>
        </p:txBody>
      </p:sp>
      <p:sp>
        <p:nvSpPr>
          <p:cNvPr id="11" name="Οβάλ 10">
            <a:extLst>
              <a:ext uri="{FF2B5EF4-FFF2-40B4-BE49-F238E27FC236}">
                <a16:creationId xmlns:a16="http://schemas.microsoft.com/office/drawing/2014/main" id="{B925BA78-D380-4828-916B-39E91FB0434D}"/>
              </a:ext>
            </a:extLst>
          </p:cNvPr>
          <p:cNvSpPr/>
          <p:nvPr/>
        </p:nvSpPr>
        <p:spPr>
          <a:xfrm>
            <a:off x="5640094" y="1885950"/>
            <a:ext cx="113006" cy="169293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8511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D15DA67-6392-4E54-9199-EE4D67177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ΠΟΣΟ ΗΤΑΝ ΤΟ ΤΥΠΙΚΟ ΣΦΑΛΜΑ </a:t>
            </a:r>
            <a:br>
              <a:rPr lang="el-GR" dirty="0"/>
            </a:br>
            <a:r>
              <a:rPr lang="el-GR" dirty="0"/>
              <a:t>ΤΗΣ ΜΕΣΗΣ ΤΙΜΗΣ;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55D7BCE1-9475-4545-B346-3F6C759649E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l-GR" dirty="0"/>
                  <a:t>Ζητάμε το </a:t>
                </a:r>
                <a:r>
                  <a:rPr lang="en-US" dirty="0"/>
                  <a:t>SE</a:t>
                </a:r>
              </a:p>
              <a:p>
                <a:r>
                  <a:rPr lang="el-GR" dirty="0"/>
                  <a:t>Το διάστημα δημιουργείται αφού στη μέση τιμή που βρήκαμε, προσθέσουμε 2 φορές το </a:t>
                </a:r>
                <a:r>
                  <a:rPr lang="en-US" dirty="0"/>
                  <a:t>SE </a:t>
                </a:r>
                <a:r>
                  <a:rPr lang="el-GR" dirty="0"/>
                  <a:t>και αφαιρέσουμε 2 φορές το </a:t>
                </a:r>
                <a:r>
                  <a:rPr lang="en-US" dirty="0"/>
                  <a:t>SE.</a:t>
                </a:r>
              </a:p>
              <a:p>
                <a:r>
                  <a:rPr lang="el-GR" dirty="0"/>
                  <a:t>Για να φτάσουμε δηλαδή στο πάνω όριο, που είναι το 20, πρέπει να υπολογίσουμε το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acc>
                    <m:r>
                      <a:rPr lang="el-GR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2∗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𝑆𝐸</m:t>
                    </m:r>
                  </m:oMath>
                </a14:m>
                <a:endParaRPr lang="el-GR" dirty="0"/>
              </a:p>
              <a:p>
                <a:pPr marL="0" indent="0">
                  <a:buNone/>
                </a:pPr>
                <a:r>
                  <a:rPr lang="en-US" dirty="0"/>
                  <a:t>		</a:t>
                </a:r>
                <a:r>
                  <a:rPr lang="el-GR" dirty="0"/>
                  <a:t>Δηλαδή </a:t>
                </a:r>
                <a:r>
                  <a:rPr lang="en-US" dirty="0"/>
                  <a:t>  	20 = 1</a:t>
                </a:r>
                <a:r>
                  <a:rPr lang="el-GR" dirty="0"/>
                  <a:t>7 + 2*</a:t>
                </a:r>
                <a:r>
                  <a:rPr lang="en-US" dirty="0"/>
                  <a:t>SE</a:t>
                </a:r>
              </a:p>
              <a:p>
                <a:pPr marL="0" indent="0">
                  <a:buNone/>
                </a:pPr>
                <a:r>
                  <a:rPr lang="en-US" dirty="0"/>
                  <a:t>		</a:t>
                </a:r>
                <a:r>
                  <a:rPr lang="el-GR" dirty="0"/>
                  <a:t>Άρα </a:t>
                </a:r>
                <a:r>
                  <a:rPr lang="en-US" dirty="0"/>
                  <a:t>		</a:t>
                </a:r>
                <a:r>
                  <a:rPr lang="el-GR" dirty="0"/>
                  <a:t>2*</a:t>
                </a:r>
                <a:r>
                  <a:rPr lang="en-US" dirty="0"/>
                  <a:t>SE = 3</a:t>
                </a:r>
              </a:p>
              <a:p>
                <a:pPr marL="0" indent="0">
                  <a:buNone/>
                </a:pPr>
                <a:r>
                  <a:rPr lang="en-US" b="1" dirty="0">
                    <a:solidFill>
                      <a:srgbClr val="0070C0"/>
                    </a:solidFill>
                  </a:rPr>
                  <a:t>			SE=1,5</a:t>
                </a:r>
                <a:endParaRPr lang="el-GR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55D7BCE1-9475-4545-B346-3F6C759649E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50314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Ευθεία γραμμή σύνδεσης 3">
            <a:extLst>
              <a:ext uri="{FF2B5EF4-FFF2-40B4-BE49-F238E27FC236}">
                <a16:creationId xmlns:a16="http://schemas.microsoft.com/office/drawing/2014/main" id="{68824436-43DC-46C7-926D-2A6DC5327F8A}"/>
              </a:ext>
            </a:extLst>
          </p:cNvPr>
          <p:cNvCxnSpPr/>
          <p:nvPr/>
        </p:nvCxnSpPr>
        <p:spPr>
          <a:xfrm>
            <a:off x="3870664" y="1960069"/>
            <a:ext cx="3924000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7E89FE9F-7F6E-4B77-8BCC-3ADEF0BDBC2F}"/>
              </a:ext>
            </a:extLst>
          </p:cNvPr>
          <p:cNvSpPr txBox="1"/>
          <p:nvPr/>
        </p:nvSpPr>
        <p:spPr>
          <a:xfrm>
            <a:off x="3113935" y="1602415"/>
            <a:ext cx="741193" cy="715307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/>
              <a:t>14</a:t>
            </a:r>
            <a:endParaRPr lang="el-GR" sz="4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80964B5-4E45-44D4-B766-3FFED894AF3C}"/>
              </a:ext>
            </a:extLst>
          </p:cNvPr>
          <p:cNvSpPr txBox="1"/>
          <p:nvPr/>
        </p:nvSpPr>
        <p:spPr>
          <a:xfrm>
            <a:off x="5339271" y="1123988"/>
            <a:ext cx="756729" cy="707886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/>
              <a:t>17</a:t>
            </a:r>
            <a:endParaRPr lang="el-GR" sz="4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DFDBD56-AB23-41B2-9E99-860B7DD5E2B0}"/>
              </a:ext>
            </a:extLst>
          </p:cNvPr>
          <p:cNvSpPr txBox="1"/>
          <p:nvPr/>
        </p:nvSpPr>
        <p:spPr>
          <a:xfrm>
            <a:off x="7785139" y="1612942"/>
            <a:ext cx="741193" cy="715307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/>
              <a:t>20</a:t>
            </a:r>
            <a:endParaRPr lang="el-GR" sz="4000" dirty="0"/>
          </a:p>
        </p:txBody>
      </p:sp>
      <p:sp>
        <p:nvSpPr>
          <p:cNvPr id="9" name="Οβάλ 8">
            <a:extLst>
              <a:ext uri="{FF2B5EF4-FFF2-40B4-BE49-F238E27FC236}">
                <a16:creationId xmlns:a16="http://schemas.microsoft.com/office/drawing/2014/main" id="{685D91B2-126F-4827-8ADF-7A626C471B6E}"/>
              </a:ext>
            </a:extLst>
          </p:cNvPr>
          <p:cNvSpPr/>
          <p:nvPr/>
        </p:nvSpPr>
        <p:spPr>
          <a:xfrm>
            <a:off x="5640094" y="1885950"/>
            <a:ext cx="113006" cy="169293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B349726-EDA9-47B0-A3B5-D93239038AB9}"/>
              </a:ext>
            </a:extLst>
          </p:cNvPr>
          <p:cNvSpPr txBox="1"/>
          <p:nvPr/>
        </p:nvSpPr>
        <p:spPr>
          <a:xfrm>
            <a:off x="5696597" y="3279600"/>
            <a:ext cx="4095750" cy="120032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sz="3600" dirty="0"/>
              <a:t>Αυτό το κομμάτι είναι </a:t>
            </a:r>
            <a:r>
              <a:rPr lang="en-US" sz="3600" dirty="0"/>
              <a:t>2 </a:t>
            </a:r>
            <a:r>
              <a:rPr lang="el-GR" sz="3600" dirty="0"/>
              <a:t>φορές το </a:t>
            </a:r>
            <a:r>
              <a:rPr lang="en-US" sz="3600" dirty="0"/>
              <a:t>SE</a:t>
            </a:r>
            <a:endParaRPr lang="el-GR" sz="3600" dirty="0"/>
          </a:p>
        </p:txBody>
      </p:sp>
      <p:cxnSp>
        <p:nvCxnSpPr>
          <p:cNvPr id="14" name="Ευθύγραμμο βέλος σύνδεσης 13">
            <a:extLst>
              <a:ext uri="{FF2B5EF4-FFF2-40B4-BE49-F238E27FC236}">
                <a16:creationId xmlns:a16="http://schemas.microsoft.com/office/drawing/2014/main" id="{EF2417DB-731E-40F3-864C-2D7EFB468B22}"/>
              </a:ext>
            </a:extLst>
          </p:cNvPr>
          <p:cNvCxnSpPr>
            <a:cxnSpLocks/>
          </p:cNvCxnSpPr>
          <p:nvPr/>
        </p:nvCxnSpPr>
        <p:spPr>
          <a:xfrm flipH="1" flipV="1">
            <a:off x="6657975" y="2055244"/>
            <a:ext cx="880091" cy="1192781"/>
          </a:xfrm>
          <a:prstGeom prst="straightConnector1">
            <a:avLst/>
          </a:prstGeom>
          <a:ln w="38100"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65DAD84D-145F-41BE-9E7C-D551AC7E09C8}"/>
              </a:ext>
            </a:extLst>
          </p:cNvPr>
          <p:cNvSpPr txBox="1"/>
          <p:nvPr/>
        </p:nvSpPr>
        <p:spPr>
          <a:xfrm>
            <a:off x="3254682" y="4831115"/>
            <a:ext cx="7686676" cy="120032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sz="3600" dirty="0"/>
              <a:t>Αφού αυτό το κομμάτι είναι 3 μονάδες, άρα το </a:t>
            </a:r>
            <a:r>
              <a:rPr lang="en-US" sz="3600" dirty="0"/>
              <a:t>SE</a:t>
            </a:r>
            <a:r>
              <a:rPr lang="el-GR" sz="3600" dirty="0"/>
              <a:t> είναι 1,5 μονάδα</a:t>
            </a:r>
          </a:p>
        </p:txBody>
      </p:sp>
      <p:cxnSp>
        <p:nvCxnSpPr>
          <p:cNvPr id="20" name="Ευθύγραμμο βέλος σύνδεσης 19">
            <a:extLst>
              <a:ext uri="{FF2B5EF4-FFF2-40B4-BE49-F238E27FC236}">
                <a16:creationId xmlns:a16="http://schemas.microsoft.com/office/drawing/2014/main" id="{42470ECF-ECA7-441C-91E3-881AE3403944}"/>
              </a:ext>
            </a:extLst>
          </p:cNvPr>
          <p:cNvCxnSpPr/>
          <p:nvPr/>
        </p:nvCxnSpPr>
        <p:spPr>
          <a:xfrm flipH="1">
            <a:off x="7098020" y="4511504"/>
            <a:ext cx="257175" cy="35118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5938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286FA67-E178-438D-B86B-7CA0D53BA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ΜΠΟΡΕΙΤΕ ΝΑ ΒΡΕΙΤΕ ΚΑΙ ΤΗΝ ΤΥΠΙΚΗ ΑΠΟΚΛΙΣΗ;</a:t>
            </a:r>
            <a:br>
              <a:rPr lang="el-GR" dirty="0"/>
            </a:b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B30F1B33-69B3-49FC-A6EE-7849878E8BB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l-GR" dirty="0"/>
                  <a:t>Αφού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𝑆𝐸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l-GR" dirty="0"/>
              </a:p>
              <a:p>
                <a:pPr marL="0" indent="0">
                  <a:buNone/>
                </a:pPr>
                <a:r>
                  <a:rPr lang="el-GR" dirty="0"/>
                  <a:t>Βρήκαμε  </a:t>
                </a:r>
                <a:r>
                  <a:rPr lang="en-US" dirty="0"/>
                  <a:t>SE=1,5</a:t>
                </a:r>
                <a:r>
                  <a:rPr lang="el-GR" dirty="0"/>
                  <a:t> </a:t>
                </a:r>
              </a:p>
              <a:p>
                <a:pPr marL="0" indent="0">
                  <a:buNone/>
                </a:pPr>
                <a:r>
                  <a:rPr lang="el-GR" dirty="0"/>
                  <a:t>Επίσης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</m:oMath>
                </a14:m>
                <a:r>
                  <a:rPr lang="en-US" dirty="0"/>
                  <a:t>=</a:t>
                </a:r>
                <a:r>
                  <a:rPr lang="en-US" b="0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225</m:t>
                        </m:r>
                      </m:e>
                    </m:rad>
                    <m:r>
                      <a:rPr lang="en-US" b="0" i="1" smtClean="0">
                        <a:latin typeface="Cambria Math" panose="02040503050406030204" pitchFamily="18" charset="0"/>
                      </a:rPr>
                      <m:t>=15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l-GR" dirty="0"/>
                  <a:t>Οπότε 1,5 = </a:t>
                </a:r>
                <a:r>
                  <a:rPr lang="en-US" dirty="0"/>
                  <a:t>S/15 </a:t>
                </a:r>
              </a:p>
              <a:p>
                <a:pPr marL="0" indent="0">
                  <a:buNone/>
                </a:pPr>
                <a:r>
                  <a:rPr lang="el-GR" dirty="0"/>
                  <a:t>τελικά </a:t>
                </a:r>
                <a:r>
                  <a:rPr lang="en-US" dirty="0"/>
                  <a:t>S</a:t>
                </a:r>
                <a:r>
                  <a:rPr lang="el-GR" dirty="0"/>
                  <a:t> </a:t>
                </a:r>
                <a:r>
                  <a:rPr lang="en-US" dirty="0"/>
                  <a:t>=</a:t>
                </a:r>
                <a:r>
                  <a:rPr lang="el-GR" dirty="0"/>
                  <a:t> </a:t>
                </a:r>
                <a:r>
                  <a:rPr lang="en-US" dirty="0"/>
                  <a:t>1,5*15</a:t>
                </a:r>
                <a:r>
                  <a:rPr lang="el-GR" dirty="0"/>
                  <a:t> </a:t>
                </a:r>
                <a:r>
                  <a:rPr lang="en-US" dirty="0"/>
                  <a:t>=</a:t>
                </a:r>
                <a:r>
                  <a:rPr lang="el-GR" dirty="0"/>
                  <a:t> </a:t>
                </a:r>
                <a:r>
                  <a:rPr lang="en-US" b="1" dirty="0">
                    <a:solidFill>
                      <a:schemeClr val="accent1">
                        <a:lumMod val="50000"/>
                      </a:schemeClr>
                    </a:solidFill>
                  </a:rPr>
                  <a:t>22,5</a:t>
                </a:r>
                <a:endParaRPr lang="el-GR" b="1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B30F1B33-69B3-49FC-A6EE-7849878E8BB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66482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E438BA8-F63A-4352-8E0A-CA75AA404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ΑΣΚΗΣΗ Γ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5831F8D-396A-40E8-981A-6A432DEE54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Πήραμε ένα δείγμα 35 ατόμων και καταγράψαμε το αποτέλεσμα σε ένα τεστ γνώσης Πρώτων Βοηθειών (κλίμακα από 0 μέχρι 100)</a:t>
            </a:r>
          </a:p>
          <a:p>
            <a:pPr marL="0" indent="0">
              <a:buNone/>
            </a:pPr>
            <a:r>
              <a:rPr lang="el-GR" dirty="0"/>
              <a:t>	65	66	57	80	55        64	90	80	82   	40   	62	98	64	80	42        75	55	60	58   	58   	49	88	90	91	50        72	45	75	66	70   	45	85	77	63	71 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Βρήκαμε μέση τιμή = 67,66</a:t>
            </a:r>
          </a:p>
          <a:p>
            <a:pPr marL="0" indent="0">
              <a:buNone/>
            </a:pPr>
            <a:r>
              <a:rPr lang="el-GR" dirty="0"/>
              <a:t>Τυπική απόκλιση = 15,3</a:t>
            </a:r>
          </a:p>
        </p:txBody>
      </p:sp>
    </p:spTree>
    <p:extLst>
      <p:ext uri="{BB962C8B-B14F-4D97-AF65-F5344CB8AC3E}">
        <p14:creationId xmlns:p14="http://schemas.microsoft.com/office/powerpoint/2010/main" val="14599514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76572C6-CDFA-4F6C-A523-EF73548F7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01040"/>
            <a:ext cx="10515600" cy="5475923"/>
          </a:xfrm>
        </p:spPr>
        <p:txBody>
          <a:bodyPr/>
          <a:lstStyle/>
          <a:p>
            <a:pPr marL="0" indent="0">
              <a:buNone/>
            </a:pPr>
            <a:r>
              <a:rPr lang="el-GR" dirty="0"/>
              <a:t>Για να δούμε πόσο ποσοστό από τις παραπάνω μετρήσεις βρίσκονται σε απόσταση ΜΙΑ τυπική απόκλιση από τη μέση τιμή. Είναι 68% όπως μας λέει η Θεωρία;</a:t>
            </a:r>
          </a:p>
          <a:p>
            <a:pPr marL="0" indent="0">
              <a:buNone/>
            </a:pPr>
            <a:endParaRPr lang="el-GR" dirty="0"/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Βρίσκουμε 66,67-15,3 = 52,36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Βρίσκουμε 66,67+15,3 = 82,96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Μεταξύ του 53 και του 82, πόσες μετρήσεις έχουμε;;</a:t>
            </a:r>
          </a:p>
        </p:txBody>
      </p:sp>
    </p:spTree>
    <p:extLst>
      <p:ext uri="{BB962C8B-B14F-4D97-AF65-F5344CB8AC3E}">
        <p14:creationId xmlns:p14="http://schemas.microsoft.com/office/powerpoint/2010/main" val="795596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80C46A7-A24A-442A-9A1C-A8A3C2623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4000" dirty="0"/>
              <a:t/>
            </a:r>
            <a:br>
              <a:rPr lang="el-GR" sz="4000" dirty="0"/>
            </a:br>
            <a:r>
              <a:rPr lang="el-GR" sz="4000" dirty="0"/>
              <a:t>Μεταξύ του 52 και του 83, πόσες μετρήσεις έχουμε;</a:t>
            </a:r>
            <a:r>
              <a:rPr lang="el-GR" dirty="0"/>
              <a:t>;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CFBECCF-5F56-471F-A7CB-D67F84750D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65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66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57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80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55</a:t>
            </a:r>
            <a:r>
              <a:rPr lang="el-GR" dirty="0"/>
              <a:t>        </a:t>
            </a:r>
            <a:r>
              <a:rPr lang="el-GR" dirty="0">
                <a:highlight>
                  <a:srgbClr val="FFFF00"/>
                </a:highlight>
              </a:rPr>
              <a:t>64</a:t>
            </a:r>
            <a:r>
              <a:rPr lang="el-GR" dirty="0"/>
              <a:t>	90	</a:t>
            </a:r>
            <a:r>
              <a:rPr lang="el-GR" dirty="0">
                <a:highlight>
                  <a:srgbClr val="FFFF00"/>
                </a:highlight>
              </a:rPr>
              <a:t>80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82</a:t>
            </a:r>
            <a:r>
              <a:rPr lang="el-GR" dirty="0"/>
              <a:t>   	40   	</a:t>
            </a:r>
            <a:r>
              <a:rPr lang="el-GR" dirty="0">
                <a:highlight>
                  <a:srgbClr val="FFFF00"/>
                </a:highlight>
              </a:rPr>
              <a:t>62</a:t>
            </a:r>
            <a:r>
              <a:rPr lang="el-GR" dirty="0"/>
              <a:t>	98	</a:t>
            </a:r>
            <a:r>
              <a:rPr lang="el-GR" dirty="0">
                <a:highlight>
                  <a:srgbClr val="FFFF00"/>
                </a:highlight>
              </a:rPr>
              <a:t>64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80</a:t>
            </a:r>
            <a:r>
              <a:rPr lang="el-GR" dirty="0"/>
              <a:t>	42        </a:t>
            </a:r>
            <a:r>
              <a:rPr lang="el-GR" dirty="0">
                <a:highlight>
                  <a:srgbClr val="FFFF00"/>
                </a:highlight>
              </a:rPr>
              <a:t>75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55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60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58</a:t>
            </a:r>
            <a:r>
              <a:rPr lang="el-GR" dirty="0"/>
              <a:t>   	</a:t>
            </a:r>
            <a:r>
              <a:rPr lang="el-GR" dirty="0">
                <a:highlight>
                  <a:srgbClr val="FFFF00"/>
                </a:highlight>
              </a:rPr>
              <a:t>58</a:t>
            </a:r>
            <a:r>
              <a:rPr lang="el-GR" dirty="0"/>
              <a:t>   	49	88	90	91	50        </a:t>
            </a:r>
            <a:r>
              <a:rPr lang="el-GR" dirty="0">
                <a:highlight>
                  <a:srgbClr val="FFFF00"/>
                </a:highlight>
              </a:rPr>
              <a:t>72</a:t>
            </a:r>
            <a:r>
              <a:rPr lang="el-GR" dirty="0"/>
              <a:t>	45	</a:t>
            </a:r>
            <a:r>
              <a:rPr lang="el-GR" dirty="0">
                <a:highlight>
                  <a:srgbClr val="FFFF00"/>
                </a:highlight>
              </a:rPr>
              <a:t>75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66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70</a:t>
            </a:r>
            <a:r>
              <a:rPr lang="el-GR" dirty="0"/>
              <a:t>   	45	85	</a:t>
            </a:r>
            <a:r>
              <a:rPr lang="el-GR" dirty="0">
                <a:highlight>
                  <a:srgbClr val="FFFF00"/>
                </a:highlight>
              </a:rPr>
              <a:t>77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63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71</a:t>
            </a:r>
            <a:r>
              <a:rPr lang="el-GR" dirty="0"/>
              <a:t> 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Είναι 23 μετρήσεις στις 35, δηλαδή σε ποσοστό 23/35*100 = 65,7%</a:t>
            </a:r>
          </a:p>
          <a:p>
            <a:pPr marL="0" indent="0">
              <a:buNone/>
            </a:pPr>
            <a:r>
              <a:rPr lang="el-GR" dirty="0"/>
              <a:t>Δεν είναι </a:t>
            </a:r>
            <a:r>
              <a:rPr lang="el-GR" dirty="0" err="1"/>
              <a:t>ακριβως</a:t>
            </a:r>
            <a:r>
              <a:rPr lang="el-GR" dirty="0"/>
              <a:t> 68% που περιμέναμε αλλά είναι αρκετά κοντά.</a:t>
            </a:r>
          </a:p>
        </p:txBody>
      </p:sp>
    </p:spTree>
    <p:extLst>
      <p:ext uri="{BB962C8B-B14F-4D97-AF65-F5344CB8AC3E}">
        <p14:creationId xmlns:p14="http://schemas.microsoft.com/office/powerpoint/2010/main" val="3885147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C363252-B865-4121-8FA4-08CE8539E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ΑΣΚΗΣΗ Δ</a:t>
            </a:r>
            <a:r>
              <a:rPr lang="el-GR" dirty="0"/>
              <a:t> (Παράδειγμα για τυπική κανονική κατανομή Ζ σκορ – τιμές Ζ)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CCD02D4-30D5-4046-B31B-F1FCC4DB7A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Οι τιμές που παίρνουμε σε ένα τεστ, μπορούν να μετασχηματιστούν σε τιμές Ζ, ως εξής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Αφαιρούμε τη μέση τιμή και το αποτέλεσμα το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Διαιρούμε με την τυπική απόκλιση</a:t>
            </a:r>
          </a:p>
          <a:p>
            <a:pPr marL="0" indent="0">
              <a:buNone/>
            </a:pPr>
            <a:r>
              <a:rPr lang="el-GR" dirty="0"/>
              <a:t>Π.χ. το πρώτο άτομο στο τεστ που πήρε βαθμολογία </a:t>
            </a:r>
            <a:r>
              <a:rPr lang="el-GR" b="1" dirty="0"/>
              <a:t>65</a:t>
            </a:r>
            <a:r>
              <a:rPr lang="el-GR" dirty="0"/>
              <a:t>, έχει τιμή Ζ ίση με  (65-67,66) / 15,3 = -</a:t>
            </a:r>
            <a:r>
              <a:rPr lang="en-US" dirty="0"/>
              <a:t>2</a:t>
            </a:r>
            <a:r>
              <a:rPr lang="el-GR" dirty="0"/>
              <a:t>,66/15,3 = </a:t>
            </a:r>
            <a:r>
              <a:rPr lang="en-US" b="1" dirty="0">
                <a:solidFill>
                  <a:srgbClr val="FF0000"/>
                </a:solidFill>
              </a:rPr>
              <a:t>-0,17  </a:t>
            </a:r>
            <a:r>
              <a:rPr lang="el-GR" b="1" dirty="0">
                <a:solidFill>
                  <a:srgbClr val="FF0000"/>
                </a:solidFill>
              </a:rPr>
              <a:t>(αρνητικό)</a:t>
            </a:r>
          </a:p>
          <a:p>
            <a:pPr marL="0" indent="0">
              <a:buNone/>
            </a:pPr>
            <a:r>
              <a:rPr lang="el-GR" dirty="0"/>
              <a:t>Ενώ το τελευταίο άτομο που πήρε </a:t>
            </a:r>
            <a:r>
              <a:rPr lang="el-GR" b="1" dirty="0"/>
              <a:t>71</a:t>
            </a:r>
            <a:r>
              <a:rPr lang="el-GR" dirty="0"/>
              <a:t>, έχει τιμή ίση με </a:t>
            </a:r>
          </a:p>
          <a:p>
            <a:pPr marL="0" indent="0">
              <a:buNone/>
            </a:pPr>
            <a:r>
              <a:rPr lang="el-GR" dirty="0"/>
              <a:t>(71-67,66)/15,3 = 3,34/15,3 = </a:t>
            </a:r>
            <a:r>
              <a:rPr lang="el-GR" b="1" dirty="0">
                <a:solidFill>
                  <a:srgbClr val="FF0000"/>
                </a:solidFill>
              </a:rPr>
              <a:t>0,22 (θετικό)</a:t>
            </a:r>
          </a:p>
        </p:txBody>
      </p:sp>
    </p:spTree>
    <p:extLst>
      <p:ext uri="{BB962C8B-B14F-4D97-AF65-F5344CB8AC3E}">
        <p14:creationId xmlns:p14="http://schemas.microsoft.com/office/powerpoint/2010/main" val="4121991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777B42E-D21B-43D7-BBEE-33E3AB53F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ΑΣΚΗΣΗ Ε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5505CF5-5BC5-4572-92F3-EF57FAF673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Σε μια κανονική κατανομή βρέθηκε η μέση τιμή ίση με </a:t>
            </a:r>
            <a:r>
              <a:rPr lang="en-US" dirty="0"/>
              <a:t>40</a:t>
            </a:r>
            <a:r>
              <a:rPr lang="el-GR" dirty="0"/>
              <a:t>, το </a:t>
            </a:r>
            <a:r>
              <a:rPr lang="en-US" dirty="0"/>
              <a:t>Q</a:t>
            </a:r>
            <a:r>
              <a:rPr lang="el-GR" dirty="0"/>
              <a:t>1=25 και το </a:t>
            </a:r>
            <a:r>
              <a:rPr lang="en-US" dirty="0"/>
              <a:t>Q</a:t>
            </a:r>
            <a:r>
              <a:rPr lang="el-GR" dirty="0"/>
              <a:t>3=</a:t>
            </a:r>
            <a:r>
              <a:rPr lang="en-US" dirty="0"/>
              <a:t>45</a:t>
            </a:r>
            <a:r>
              <a:rPr lang="el-GR" dirty="0"/>
              <a:t>. Μήπως έγινε κάποιο λάθος; Αιτιολογήστε.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NAI</a:t>
            </a:r>
            <a:endParaRPr lang="el-GR" dirty="0"/>
          </a:p>
          <a:p>
            <a:pPr marL="0" indent="0">
              <a:buNone/>
            </a:pPr>
            <a:r>
              <a:rPr lang="el-GR" dirty="0"/>
              <a:t>Κανονική κατανομή = συμμετρία = μέση τιμή και διάμεσος ΙΔΙΕΣ</a:t>
            </a:r>
          </a:p>
          <a:p>
            <a:pPr marL="0" indent="0">
              <a:buNone/>
            </a:pPr>
            <a:r>
              <a:rPr lang="el-GR" dirty="0" err="1"/>
              <a:t>Αρα</a:t>
            </a:r>
            <a:r>
              <a:rPr lang="el-GR" dirty="0"/>
              <a:t> θα έπρεπε Διάμεσος = 40</a:t>
            </a:r>
          </a:p>
          <a:p>
            <a:pPr marL="0" indent="0">
              <a:buNone/>
            </a:pPr>
            <a:r>
              <a:rPr lang="el-GR" dirty="0"/>
              <a:t>Δηλαδή </a:t>
            </a:r>
            <a:r>
              <a:rPr lang="en-US" b="1" dirty="0">
                <a:solidFill>
                  <a:srgbClr val="FF0000"/>
                </a:solidFill>
              </a:rPr>
              <a:t>Q2 = 40</a:t>
            </a:r>
          </a:p>
          <a:p>
            <a:pPr marL="0" indent="0">
              <a:buNone/>
            </a:pPr>
            <a:r>
              <a:rPr lang="el-GR" dirty="0"/>
              <a:t>Θα έπρεπε το </a:t>
            </a:r>
            <a:r>
              <a:rPr lang="en-US" dirty="0"/>
              <a:t>Q2 </a:t>
            </a:r>
            <a:r>
              <a:rPr lang="el-GR" dirty="0"/>
              <a:t>να είναι </a:t>
            </a:r>
            <a:r>
              <a:rPr lang="el-GR" dirty="0" err="1"/>
              <a:t>ακριβως</a:t>
            </a:r>
            <a:r>
              <a:rPr lang="el-GR" dirty="0"/>
              <a:t> στη </a:t>
            </a:r>
            <a:r>
              <a:rPr lang="el-GR" dirty="0" err="1"/>
              <a:t>μεση</a:t>
            </a:r>
            <a:r>
              <a:rPr lang="el-GR" dirty="0"/>
              <a:t> του </a:t>
            </a:r>
            <a:r>
              <a:rPr lang="en-US" dirty="0"/>
              <a:t>Q1 – Q3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97019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717A904-BBEF-465A-B2B8-D2B19DF04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Άσκηση 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F5E2877-F60B-485B-AA22-766B32091B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775" y="1690688"/>
            <a:ext cx="10868025" cy="448627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l-GR" sz="3300" dirty="0"/>
              <a:t>Μια μελέτη με ερωτηματολόγια, διερεύνησε την επαγγελματική ικανοποίηση σε απλό τυχαίο δείγμα </a:t>
            </a:r>
            <a:r>
              <a:rPr lang="en-US" sz="3300" dirty="0"/>
              <a:t>n=</a:t>
            </a:r>
            <a:r>
              <a:rPr lang="el-GR" sz="3300" dirty="0"/>
              <a:t>300 </a:t>
            </a:r>
            <a:r>
              <a:rPr lang="el-GR" sz="3300" dirty="0" smtClean="0"/>
              <a:t>νοσηλευτών </a:t>
            </a:r>
            <a:r>
              <a:rPr lang="el-GR" sz="3300" dirty="0"/>
              <a:t>που εργάζονται στην Αθήνα. </a:t>
            </a:r>
            <a:endParaRPr lang="en-US" sz="3300" dirty="0"/>
          </a:p>
          <a:p>
            <a:pPr marL="0" indent="0">
              <a:buNone/>
            </a:pPr>
            <a:r>
              <a:rPr lang="el-GR" sz="3300" dirty="0"/>
              <a:t>Η επαγγελματική ικανοποίηση καθορίστηκε από το σκορ των ατόμων (</a:t>
            </a:r>
            <a:r>
              <a:rPr lang="el-GR" sz="3300" b="1" dirty="0"/>
              <a:t>δυνατό εύρος από 0 μέχρι 50</a:t>
            </a:r>
            <a:r>
              <a:rPr lang="el-GR" sz="3300" dirty="0"/>
              <a:t>). – </a:t>
            </a:r>
            <a:r>
              <a:rPr lang="el-GR" sz="3300" dirty="0">
                <a:solidFill>
                  <a:srgbClr val="FF0000"/>
                </a:solidFill>
              </a:rPr>
              <a:t>ΠΟΣΟΤΙΚΟ ΧΑΡΑΚΤΗΡΙΣΤΙΚΟ</a:t>
            </a:r>
            <a:endParaRPr lang="en-US" sz="33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l-GR" sz="3300" dirty="0"/>
              <a:t>Οι δειγματικές στατιστικές για το σκορ επαγγελματικής ικανοποίησης υπολογίστηκαν ως εξής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	μέση τιμή=16 -- τυπική απόκλιση=4 ---- Διάμεσος = 14</a:t>
            </a:r>
          </a:p>
          <a:p>
            <a:pPr marL="0" indent="0">
              <a:buNone/>
            </a:pPr>
            <a:r>
              <a:rPr lang="el-GR" dirty="0"/>
              <a:t>       </a:t>
            </a:r>
          </a:p>
          <a:p>
            <a:pPr marL="0" indent="0">
              <a:buNone/>
            </a:pPr>
            <a:r>
              <a:rPr lang="el-GR" dirty="0"/>
              <a:t>	</a:t>
            </a:r>
            <a:r>
              <a:rPr lang="el-GR" dirty="0" err="1"/>
              <a:t>Ενδοτεταρτομοριακό</a:t>
            </a:r>
            <a:r>
              <a:rPr lang="el-GR" dirty="0"/>
              <a:t> εύρος: από 12,5 έως 21 </a:t>
            </a:r>
          </a:p>
          <a:p>
            <a:pPr marL="0" indent="0">
              <a:buNone/>
            </a:pPr>
            <a:r>
              <a:rPr lang="el-GR" dirty="0"/>
              <a:t> 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70437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E2E140E-475F-433F-A4D7-07F4E2D4D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ΑΣΚΗΣΗ ΣΤ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0B0958B-D446-4248-A607-24154B8F46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dirty="0"/>
              <a:t>Ποιο από τα παρακάτω δύο δείγματα παρουσίασε μεγαλύτερη μεταβλητότητα;</a:t>
            </a:r>
          </a:p>
          <a:p>
            <a:pPr marL="0" indent="0">
              <a:buNone/>
            </a:pPr>
            <a:r>
              <a:rPr lang="el-GR" dirty="0"/>
              <a:t>δείγμα Α ---- μέση τιμή =70 --- τυπική απόκλιση =  7</a:t>
            </a:r>
          </a:p>
          <a:p>
            <a:pPr marL="0" indent="0">
              <a:buNone/>
            </a:pPr>
            <a:r>
              <a:rPr lang="el-GR" dirty="0"/>
              <a:t>δείγμα Β ---- μέση τιμή =40 --- τυπική απόκλιση =  4</a:t>
            </a:r>
          </a:p>
          <a:p>
            <a:pPr marL="0" indent="0">
              <a:buNone/>
            </a:pPr>
            <a:r>
              <a:rPr lang="el-GR" dirty="0"/>
              <a:t>α) το Α 	β) το Β 		γ) παρουσίασαν ίδια μεταβλητότητα 	</a:t>
            </a:r>
          </a:p>
          <a:p>
            <a:pPr marL="0" indent="0">
              <a:buNone/>
            </a:pPr>
            <a:r>
              <a:rPr lang="el-GR" dirty="0"/>
              <a:t>δ) χρειαζόμαστε περισσότερα στοιχεία για να απαντήσουμε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n-US" dirty="0"/>
              <a:t>CV</a:t>
            </a:r>
            <a:r>
              <a:rPr lang="en-US" baseline="-25000" dirty="0"/>
              <a:t>A</a:t>
            </a:r>
            <a:r>
              <a:rPr lang="en-US" dirty="0"/>
              <a:t>=7/70*100=10%,    CV</a:t>
            </a:r>
            <a:r>
              <a:rPr lang="en-US" baseline="-25000" dirty="0"/>
              <a:t>B</a:t>
            </a:r>
            <a:r>
              <a:rPr lang="en-US" dirty="0"/>
              <a:t> = 4/40*100=10%   --  </a:t>
            </a:r>
            <a:r>
              <a:rPr lang="el-GR" dirty="0"/>
              <a:t>ΙΔΙΑ (γ)</a:t>
            </a:r>
          </a:p>
        </p:txBody>
      </p:sp>
    </p:spTree>
    <p:extLst>
      <p:ext uri="{BB962C8B-B14F-4D97-AF65-F5344CB8AC3E}">
        <p14:creationId xmlns:p14="http://schemas.microsoft.com/office/powerpoint/2010/main" val="36478585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E91A25A-EEDF-45B2-95D4-4827A278D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ΑΣΚΗΣΗ Ζ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C23CEB9-9AF3-4354-9852-1A480FED73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Αν το 95% διάστημα εμπιστοσύνης για το ποσοστό των καπνιστών σε ένα δείγμα ήταν από 30% μέχρι 36%, πόσο ήταν το ποσοστό των καπνιστών στο δείγμα, που βρήκε ο ερευνητής;</a:t>
            </a:r>
          </a:p>
        </p:txBody>
      </p:sp>
      <p:cxnSp>
        <p:nvCxnSpPr>
          <p:cNvPr id="4" name="Ευθεία γραμμή σύνδεσης 3">
            <a:extLst>
              <a:ext uri="{FF2B5EF4-FFF2-40B4-BE49-F238E27FC236}">
                <a16:creationId xmlns:a16="http://schemas.microsoft.com/office/drawing/2014/main" id="{9C629B83-3739-4FA5-BAE6-3F6309808105}"/>
              </a:ext>
            </a:extLst>
          </p:cNvPr>
          <p:cNvCxnSpPr/>
          <p:nvPr/>
        </p:nvCxnSpPr>
        <p:spPr>
          <a:xfrm>
            <a:off x="3769996" y="3839203"/>
            <a:ext cx="3924000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46EDF29D-5657-4D04-BBE3-500B5415B3A0}"/>
              </a:ext>
            </a:extLst>
          </p:cNvPr>
          <p:cNvSpPr txBox="1"/>
          <p:nvPr/>
        </p:nvSpPr>
        <p:spPr>
          <a:xfrm>
            <a:off x="2637277" y="3492076"/>
            <a:ext cx="1132720" cy="707886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l-GR" sz="4000" dirty="0"/>
              <a:t>30%</a:t>
            </a:r>
          </a:p>
        </p:txBody>
      </p:sp>
      <p:cxnSp>
        <p:nvCxnSpPr>
          <p:cNvPr id="6" name="Ευθύγραμμο βέλος σύνδεσης 5">
            <a:extLst>
              <a:ext uri="{FF2B5EF4-FFF2-40B4-BE49-F238E27FC236}">
                <a16:creationId xmlns:a16="http://schemas.microsoft.com/office/drawing/2014/main" id="{209FB420-50CD-4671-B879-EAB7BBA85BFC}"/>
              </a:ext>
            </a:extLst>
          </p:cNvPr>
          <p:cNvCxnSpPr/>
          <p:nvPr/>
        </p:nvCxnSpPr>
        <p:spPr>
          <a:xfrm flipH="1" flipV="1">
            <a:off x="5555887" y="3944048"/>
            <a:ext cx="878889" cy="1468931"/>
          </a:xfrm>
          <a:prstGeom prst="straightConnector1">
            <a:avLst/>
          </a:prstGeom>
          <a:ln w="254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9D26C8E-8C03-40A2-91CE-F8463753AFA3}"/>
                  </a:ext>
                </a:extLst>
              </p:cNvPr>
              <p:cNvSpPr txBox="1"/>
              <p:nvPr/>
            </p:nvSpPr>
            <p:spPr>
              <a:xfrm>
                <a:off x="4060272" y="5422643"/>
                <a:ext cx="3269854" cy="646331"/>
              </a:xfrm>
              <a:prstGeom prst="rect">
                <a:avLst/>
              </a:prstGeom>
              <a:noFill/>
              <a:ln>
                <a:solidFill>
                  <a:srgbClr val="7030A0"/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l-GR" sz="3600" i="1" smtClean="0">
                        <a:latin typeface="Cambria Math" panose="02040503050406030204" pitchFamily="18" charset="0"/>
                      </a:rPr>
                      <m:t>𝜋</m:t>
                    </m:r>
                    <m:r>
                      <a:rPr lang="el-GR" sz="3600" b="0" i="1" smtClean="0">
                        <a:latin typeface="Cambria Math" panose="02040503050406030204" pitchFamily="18" charset="0"/>
                      </a:rPr>
                      <m:t>𝜊𝜎𝜊𝜎𝜏𝜊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l-GR" sz="3600" dirty="0"/>
                  <a:t>33%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9D26C8E-8C03-40A2-91CE-F8463753AF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0272" y="5422643"/>
                <a:ext cx="3269854" cy="646331"/>
              </a:xfrm>
              <a:prstGeom prst="rect">
                <a:avLst/>
              </a:prstGeom>
              <a:blipFill>
                <a:blip r:embed="rId2"/>
                <a:stretch>
                  <a:fillRect t="-13889" r="-3346" b="-33333"/>
                </a:stretch>
              </a:blipFill>
              <a:ln>
                <a:solidFill>
                  <a:srgbClr val="7030A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1971C9FB-0B8D-402F-81C2-084A471467CF}"/>
              </a:ext>
            </a:extLst>
          </p:cNvPr>
          <p:cNvSpPr txBox="1"/>
          <p:nvPr/>
        </p:nvSpPr>
        <p:spPr>
          <a:xfrm>
            <a:off x="7693996" y="3492076"/>
            <a:ext cx="1132720" cy="707886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l-GR" sz="4000" dirty="0"/>
              <a:t>36%</a:t>
            </a:r>
          </a:p>
        </p:txBody>
      </p:sp>
      <p:sp>
        <p:nvSpPr>
          <p:cNvPr id="9" name="Οβάλ 8">
            <a:extLst>
              <a:ext uri="{FF2B5EF4-FFF2-40B4-BE49-F238E27FC236}">
                <a16:creationId xmlns:a16="http://schemas.microsoft.com/office/drawing/2014/main" id="{A07DE828-A3F9-4624-9ECC-E8630DBF3149}"/>
              </a:ext>
            </a:extLst>
          </p:cNvPr>
          <p:cNvSpPr/>
          <p:nvPr/>
        </p:nvSpPr>
        <p:spPr>
          <a:xfrm>
            <a:off x="5539426" y="3765084"/>
            <a:ext cx="113006" cy="169293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47094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7EC7F79D-CE1A-4AD2-82B9-3A96540EFF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dirty="0"/>
              <a:t>ΘΥΜΙΖΟΥΜΕ: </a:t>
            </a:r>
            <a:r>
              <a:rPr lang="en-US" altLang="el-GR" dirty="0"/>
              <a:t>H </a:t>
            </a:r>
            <a:r>
              <a:rPr lang="el-GR" altLang="el-GR" dirty="0"/>
              <a:t>σημασία της Τυπικής Απόκλισης (σ) – περίπτωση 2</a:t>
            </a:r>
          </a:p>
        </p:txBody>
      </p:sp>
      <p:sp>
        <p:nvSpPr>
          <p:cNvPr id="20483" name="Rectangle 5">
            <a:extLst>
              <a:ext uri="{FF2B5EF4-FFF2-40B4-BE49-F238E27FC236}">
                <a16:creationId xmlns:a16="http://schemas.microsoft.com/office/drawing/2014/main" id="{E49D5AA2-ADEE-47F7-A3A6-BFB765B082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38708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graphicFrame>
        <p:nvGraphicFramePr>
          <p:cNvPr id="29700" name="Object 4">
            <a:extLst>
              <a:ext uri="{FF2B5EF4-FFF2-40B4-BE49-F238E27FC236}">
                <a16:creationId xmlns:a16="http://schemas.microsoft.com/office/drawing/2014/main" id="{06517ED8-D862-4FD0-976C-6553536B4D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71813" y="1773239"/>
          <a:ext cx="5588000" cy="287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Picture" r:id="rId3" imgW="7556500" imgH="4914900" progId="Word.Picture.8">
                  <p:embed/>
                </p:oleObj>
              </mc:Choice>
              <mc:Fallback>
                <p:oleObj name="Picture" r:id="rId3" imgW="7556500" imgH="4914900" progId="Word.Picture.8">
                  <p:embed/>
                  <p:pic>
                    <p:nvPicPr>
                      <p:cNvPr id="29700" name="Object 4">
                        <a:extLst>
                          <a:ext uri="{FF2B5EF4-FFF2-40B4-BE49-F238E27FC236}">
                            <a16:creationId xmlns:a16="http://schemas.microsoft.com/office/drawing/2014/main" id="{06517ED8-D862-4FD0-976C-6553536B4D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813" y="1773239"/>
                        <a:ext cx="5588000" cy="28797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0485" name="8 - TextBox">
                <a:extLst>
                  <a:ext uri="{FF2B5EF4-FFF2-40B4-BE49-F238E27FC236}">
                    <a16:creationId xmlns:a16="http://schemas.microsoft.com/office/drawing/2014/main" id="{5C3D43E2-97A3-4DA6-BFB9-F17DD154315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38481" y="5191443"/>
                <a:ext cx="11176000" cy="8309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400" dirty="0"/>
                  <a:t>Σε απόσταση </a:t>
                </a:r>
                <a:r>
                  <a:rPr lang="el-GR" altLang="el-GR" sz="2400" b="1" dirty="0"/>
                  <a:t>ΔΥΟ</a:t>
                </a:r>
                <a:r>
                  <a:rPr lang="el-GR" altLang="el-GR" sz="2400" dirty="0"/>
                  <a:t> τυπικών αποκλίσεων από τη μέση τιμή, υπάρχει</a:t>
                </a: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400" dirty="0"/>
                  <a:t>περίπου το 95% των περιπτώσεων  </a:t>
                </a:r>
                <a:r>
                  <a:rPr lang="el-GR" altLang="el-GR" sz="2400" dirty="0">
                    <a:solidFill>
                      <a:srgbClr val="FF0000"/>
                    </a:solidFill>
                  </a:rPr>
                  <a:t>μέση τιμή =μ ή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altLang="el-GR" sz="2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el-GR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acc>
                  </m:oMath>
                </a14:m>
                <a:r>
                  <a:rPr lang="en-US" altLang="el-GR" sz="2400" dirty="0">
                    <a:solidFill>
                      <a:srgbClr val="FF0000"/>
                    </a:solidFill>
                  </a:rPr>
                  <a:t> - </a:t>
                </a:r>
                <a:r>
                  <a:rPr lang="el-GR" altLang="el-GR" sz="2400" dirty="0">
                    <a:solidFill>
                      <a:srgbClr val="FF0000"/>
                    </a:solidFill>
                  </a:rPr>
                  <a:t>τυπική απόκλιση (σ ή </a:t>
                </a:r>
                <a:r>
                  <a:rPr lang="en-US" altLang="el-GR" sz="2400" i="1" dirty="0">
                    <a:solidFill>
                      <a:srgbClr val="FF0000"/>
                    </a:solidFill>
                  </a:rPr>
                  <a:t>S</a:t>
                </a:r>
                <a:r>
                  <a:rPr lang="en-US" altLang="el-GR" sz="2400" dirty="0">
                    <a:solidFill>
                      <a:srgbClr val="FF0000"/>
                    </a:solidFill>
                  </a:rPr>
                  <a:t>)</a:t>
                </a:r>
                <a:endParaRPr lang="el-GR" altLang="el-GR" sz="2400" dirty="0"/>
              </a:p>
            </p:txBody>
          </p:sp>
        </mc:Choice>
        <mc:Fallback xmlns="">
          <p:sp>
            <p:nvSpPr>
              <p:cNvPr id="20485" name="8 - TextBox">
                <a:extLst>
                  <a:ext uri="{FF2B5EF4-FFF2-40B4-BE49-F238E27FC236}">
                    <a16:creationId xmlns:a16="http://schemas.microsoft.com/office/drawing/2014/main" id="{5C3D43E2-97A3-4DA6-BFB9-F17DD15431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8481" y="5191443"/>
                <a:ext cx="11176000" cy="830997"/>
              </a:xfrm>
              <a:prstGeom prst="rect">
                <a:avLst/>
              </a:prstGeom>
              <a:blipFill>
                <a:blip r:embed="rId5"/>
                <a:stretch>
                  <a:fillRect l="-818" t="-5147" b="-1691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63C8DDD6-3951-4445-A5A5-C2C141981BB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l-GR" dirty="0"/>
                  <a:t>ε) Ανάμεσα σε ποιες τιμές σκορ, βρίσκεται το 95% των </a:t>
                </a:r>
                <a:r>
                  <a:rPr lang="el-GR" dirty="0"/>
                  <a:t>νοσηλευτών </a:t>
                </a:r>
                <a:r>
                  <a:rPr lang="el-GR" dirty="0"/>
                  <a:t>που μετείχαν στην έρευνα;</a:t>
                </a: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l-GR" dirty="0"/>
                  <a:t>Είναι γνωστό ότι μεταξύ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l-GR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acc>
                    <m:r>
                      <a:rPr lang="el-GR" i="1">
                        <a:latin typeface="Cambria Math" panose="02040503050406030204" pitchFamily="18" charset="0"/>
                      </a:rPr>
                      <m:t>±2∗</m:t>
                    </m:r>
                    <m:r>
                      <a:rPr lang="el-GR" i="1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</a:t>
                </a:r>
                <a:r>
                  <a:rPr lang="el-GR" dirty="0"/>
                  <a:t>βρίσκεται το 95%, δηλαδή</a:t>
                </a:r>
              </a:p>
              <a:p>
                <a:pPr marL="0" indent="0">
                  <a:buNone/>
                </a:pPr>
                <a:r>
                  <a:rPr lang="el-GR" dirty="0"/>
                  <a:t>16±2*4 = 16±8 δηλαδή </a:t>
                </a:r>
              </a:p>
              <a:p>
                <a:pPr marL="0" indent="0">
                  <a:buNone/>
                </a:pPr>
                <a:endParaRPr lang="el-GR" dirty="0"/>
              </a:p>
              <a:p>
                <a:pPr marL="0" indent="0" algn="ctr">
                  <a:buNone/>
                </a:pPr>
                <a:r>
                  <a:rPr lang="el-GR" dirty="0"/>
                  <a:t>ανάμεσα στο 8 και στο 24</a:t>
                </a:r>
              </a:p>
              <a:p>
                <a:pPr marL="0" indent="0">
                  <a:buNone/>
                </a:pPr>
                <a:endParaRPr lang="el-GR" dirty="0"/>
              </a:p>
              <a:p>
                <a:endParaRPr lang="el-GR" dirty="0"/>
              </a:p>
            </p:txBody>
          </p:sp>
        </mc:Choice>
        <mc:Fallback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63C8DDD6-3951-4445-A5A5-C2C141981BB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Τίτλος 1">
                <a:extLst>
                  <a:ext uri="{FF2B5EF4-FFF2-40B4-BE49-F238E27FC236}">
                    <a16:creationId xmlns:a16="http://schemas.microsoft.com/office/drawing/2014/main" id="{9EB30AB1-8996-41F9-983F-E9FDC1754B8C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38200" y="365126"/>
                <a:ext cx="10515600" cy="1241732"/>
              </a:xfrm>
            </p:spPr>
            <p:txBody>
              <a:bodyPr>
                <a:normAutofit/>
              </a:bodyPr>
              <a:lstStyle/>
              <a:p>
                <a:pPr marL="0" indent="0"/>
                <a:r>
                  <a:rPr lang="el-GR" sz="3200" dirty="0">
                    <a:solidFill>
                      <a:srgbClr val="0070C0"/>
                    </a:solidFill>
                  </a:rPr>
                  <a:t>μέση τιμή</a:t>
                </a:r>
                <a:r>
                  <a:rPr lang="en-US" sz="3200" dirty="0">
                    <a:solidFill>
                      <a:srgbClr val="0070C0"/>
                    </a:solidFill>
                  </a:rPr>
                  <a:t> 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sz="32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acc>
                    <m:r>
                      <a:rPr lang="en-US" sz="32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dirty="0">
                    <a:solidFill>
                      <a:srgbClr val="0070C0"/>
                    </a:solidFill>
                  </a:rPr>
                  <a:t>)</a:t>
                </a:r>
                <a:r>
                  <a:rPr lang="el-GR" sz="3200" dirty="0">
                    <a:solidFill>
                      <a:srgbClr val="0070C0"/>
                    </a:solidFill>
                  </a:rPr>
                  <a:t>=16 -- τυπική απόκλιση</a:t>
                </a:r>
                <a:r>
                  <a:rPr lang="en-US" sz="3200" dirty="0">
                    <a:solidFill>
                      <a:srgbClr val="0070C0"/>
                    </a:solidFill>
                  </a:rPr>
                  <a:t> (S) </a:t>
                </a:r>
                <a:r>
                  <a:rPr lang="el-GR" sz="3200" dirty="0">
                    <a:solidFill>
                      <a:srgbClr val="0070C0"/>
                    </a:solidFill>
                  </a:rPr>
                  <a:t>=4</a:t>
                </a:r>
                <a:br>
                  <a:rPr lang="el-GR" sz="3200" dirty="0">
                    <a:solidFill>
                      <a:srgbClr val="0070C0"/>
                    </a:solidFill>
                  </a:rPr>
                </a:br>
                <a:endParaRPr lang="el-GR" sz="32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" name="Τίτλος 1">
                <a:extLst>
                  <a:ext uri="{FF2B5EF4-FFF2-40B4-BE49-F238E27FC236}">
                    <a16:creationId xmlns:a16="http://schemas.microsoft.com/office/drawing/2014/main" id="{9EB30AB1-8996-41F9-983F-E9FDC1754B8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200" y="365126"/>
                <a:ext cx="10515600" cy="1241732"/>
              </a:xfrm>
              <a:blipFill>
                <a:blip r:embed="rId3"/>
                <a:stretch>
                  <a:fillRect l="-150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3261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39B514B7-67F4-4D83-AC74-F7F5116594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z="2800"/>
              <a:t>95% Διάστημα Εμπιστοσύνης για τη μέση τιμή</a:t>
            </a:r>
            <a:r>
              <a:rPr lang="en-US" altLang="el-GR" sz="2800"/>
              <a:t> (</a:t>
            </a:r>
            <a:r>
              <a:rPr lang="el-GR" altLang="el-GR" sz="2800"/>
              <a:t>μ)</a:t>
            </a:r>
            <a:br>
              <a:rPr lang="el-GR" altLang="el-GR" sz="2800"/>
            </a:br>
            <a:r>
              <a:rPr lang="el-GR" altLang="el-GR" sz="2800"/>
              <a:t>--- προσεγγιστικό, για μεγάλα δείγματα ---</a:t>
            </a:r>
          </a:p>
        </p:txBody>
      </p:sp>
      <p:sp>
        <p:nvSpPr>
          <p:cNvPr id="17411" name="Rectangle 5">
            <a:extLst>
              <a:ext uri="{FF2B5EF4-FFF2-40B4-BE49-F238E27FC236}">
                <a16:creationId xmlns:a16="http://schemas.microsoft.com/office/drawing/2014/main" id="{1A28695A-6A02-4153-B997-B109D3A159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87127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graphicFrame>
        <p:nvGraphicFramePr>
          <p:cNvPr id="7176" name="Object 8">
            <a:extLst>
              <a:ext uri="{FF2B5EF4-FFF2-40B4-BE49-F238E27FC236}">
                <a16:creationId xmlns:a16="http://schemas.microsoft.com/office/drawing/2014/main" id="{882C1FB7-7EC0-4813-963D-BBDE782148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79875" y="1844676"/>
          <a:ext cx="4687888" cy="1223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Εξίσωση" r:id="rId3" imgW="889000" imgH="228600" progId="Equation.3">
                  <p:embed/>
                </p:oleObj>
              </mc:Choice>
              <mc:Fallback>
                <p:oleObj name="Εξίσωση" r:id="rId3" imgW="889000" imgH="228600" progId="Equation.3">
                  <p:embed/>
                  <p:pic>
                    <p:nvPicPr>
                      <p:cNvPr id="7176" name="Object 8">
                        <a:extLst>
                          <a:ext uri="{FF2B5EF4-FFF2-40B4-BE49-F238E27FC236}">
                            <a16:creationId xmlns:a16="http://schemas.microsoft.com/office/drawing/2014/main" id="{882C1FB7-7EC0-4813-963D-BBDE782148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9875" y="1844676"/>
                        <a:ext cx="4687888" cy="1223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3" name="Rectangle 11">
            <a:extLst>
              <a:ext uri="{FF2B5EF4-FFF2-40B4-BE49-F238E27FC236}">
                <a16:creationId xmlns:a16="http://schemas.microsoft.com/office/drawing/2014/main" id="{82AD60B2-FCA9-4F91-9466-9A757E5FC4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91902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graphicFrame>
        <p:nvGraphicFramePr>
          <p:cNvPr id="7182" name="Object 14">
            <a:extLst>
              <a:ext uri="{FF2B5EF4-FFF2-40B4-BE49-F238E27FC236}">
                <a16:creationId xmlns:a16="http://schemas.microsoft.com/office/drawing/2014/main" id="{4303446F-9615-4BB5-AA56-5E1FDB0A87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66989" y="3429000"/>
          <a:ext cx="7627937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Εξίσωση" r:id="rId5" imgW="1892300" imgH="228600" progId="Equation.3">
                  <p:embed/>
                </p:oleObj>
              </mc:Choice>
              <mc:Fallback>
                <p:oleObj name="Εξίσωση" r:id="rId5" imgW="1892300" imgH="228600" progId="Equation.3">
                  <p:embed/>
                  <p:pic>
                    <p:nvPicPr>
                      <p:cNvPr id="7182" name="Object 14">
                        <a:extLst>
                          <a:ext uri="{FF2B5EF4-FFF2-40B4-BE49-F238E27FC236}">
                            <a16:creationId xmlns:a16="http://schemas.microsoft.com/office/drawing/2014/main" id="{4303446F-9615-4BB5-AA56-5E1FDB0A87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6989" y="3429000"/>
                        <a:ext cx="7627937" cy="935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20">
            <a:extLst>
              <a:ext uri="{FF2B5EF4-FFF2-40B4-BE49-F238E27FC236}">
                <a16:creationId xmlns:a16="http://schemas.microsoft.com/office/drawing/2014/main" id="{49F4B08C-E427-4254-97AD-040D6B2647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633914"/>
            <a:ext cx="11511280" cy="120032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400" b="1" u="sng" dirty="0">
                <a:solidFill>
                  <a:schemeClr val="accent1">
                    <a:lumMod val="50000"/>
                  </a:schemeClr>
                </a:solidFill>
              </a:rPr>
              <a:t>Με λόγια (αν δεν σας αρέσουν τα …μαθηματικά)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400" dirty="0">
                <a:solidFill>
                  <a:schemeClr val="accent1">
                    <a:lumMod val="50000"/>
                  </a:schemeClr>
                </a:solidFill>
              </a:rPr>
              <a:t>Στη μέση τιμή προσθέτουμε 2 φορές το τυπικό σφάλμα και βγάζουμε το πάνω άκρο,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400" dirty="0">
                <a:solidFill>
                  <a:schemeClr val="accent1">
                    <a:lumMod val="50000"/>
                  </a:schemeClr>
                </a:solidFill>
              </a:rPr>
              <a:t>Στη μέση τιμή αφαιρούμε 2 φορές το τυπικό σφάλμα και βρίσκουμε το κάτω άκρο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BB0CEF7F-3868-4A12-A16E-052E5826D9B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53592"/>
                <a:ext cx="10515600" cy="4623371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l-GR" dirty="0"/>
                  <a:t>στ) να βρείτε το 95% Διάστημα εμπιστοσύνης για τη μέση τιμή του </a:t>
                </a:r>
                <a:r>
                  <a:rPr lang="el-GR" dirty="0" err="1"/>
                  <a:t>σκόρ</a:t>
                </a:r>
                <a:r>
                  <a:rPr lang="el-GR" dirty="0"/>
                  <a:t> ικανοποίησης των </a:t>
                </a:r>
                <a:r>
                  <a:rPr lang="el-GR" dirty="0"/>
                  <a:t>νοσηλευτών.</a:t>
                </a:r>
                <a:endParaRPr lang="el-GR" dirty="0"/>
              </a:p>
              <a:p>
                <a:pPr marL="0" indent="0">
                  <a:buNone/>
                </a:pPr>
                <a:endParaRPr lang="el-GR" dirty="0"/>
              </a:p>
              <a:p>
                <a:pPr marL="0" indent="0">
                  <a:buNone/>
                </a:pPr>
                <a:r>
                  <a:rPr lang="el-GR" dirty="0"/>
                  <a:t>Το Δ.Ε. είναι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acc>
                    <m:r>
                      <a:rPr lang="el-G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2∗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𝑆𝐸</m:t>
                    </m:r>
                  </m:oMath>
                </a14:m>
                <a:r>
                  <a:rPr lang="en-US" dirty="0"/>
                  <a:t>, </a:t>
                </a:r>
                <a:r>
                  <a:rPr lang="el-GR" dirty="0"/>
                  <a:t>οπότε πρέπει να βρούμε το </a:t>
                </a:r>
                <a:r>
                  <a:rPr lang="en-US" i="1" dirty="0"/>
                  <a:t>SE</a:t>
                </a:r>
                <a:r>
                  <a:rPr lang="en-US" dirty="0"/>
                  <a:t> (</a:t>
                </a:r>
                <a:r>
                  <a:rPr lang="el-GR" dirty="0"/>
                  <a:t>τυπικό σφάλμα)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dirty="0"/>
                  <a:t>   </a:t>
                </a:r>
                <a:r>
                  <a:rPr lang="el-GR" dirty="0"/>
                  <a:t>οπότε είναι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300</m:t>
                            </m:r>
                          </m:e>
                        </m:rad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l-GR" dirty="0"/>
                  <a:t>=</a:t>
                </a:r>
                <a:r>
                  <a:rPr lang="en-US" b="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17,32</m:t>
                        </m:r>
                      </m:den>
                    </m:f>
                  </m:oMath>
                </a14:m>
                <a:r>
                  <a:rPr lang="el-GR" dirty="0"/>
                  <a:t> </a:t>
                </a:r>
                <a:r>
                  <a:rPr lang="en-US" dirty="0"/>
                  <a:t>= </a:t>
                </a:r>
                <a:r>
                  <a:rPr lang="en-US" b="1" dirty="0"/>
                  <a:t>0,23</a:t>
                </a:r>
                <a:r>
                  <a:rPr lang="en-US" dirty="0"/>
                  <a:t> 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l-GR" dirty="0"/>
                  <a:t>Άρα το 95% Δ.Ε. για τη μέση τιμή είναι </a:t>
                </a:r>
              </a:p>
              <a:p>
                <a:pPr marL="0" indent="0" algn="ctr">
                  <a:buNone/>
                </a:pPr>
                <a:r>
                  <a:rPr lang="el-GR" dirty="0"/>
                  <a:t>16±2*0,23 = 16±0,46</a:t>
                </a:r>
              </a:p>
              <a:p>
                <a:pPr marL="0" indent="0" algn="ctr">
                  <a:buNone/>
                </a:pPr>
                <a:r>
                  <a:rPr lang="el-GR" dirty="0"/>
                  <a:t>Δηλαδή από 15,54 μέχρι 16,46</a:t>
                </a:r>
              </a:p>
            </p:txBody>
          </p:sp>
        </mc:Choice>
        <mc:Fallback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BB0CEF7F-3868-4A12-A16E-052E5826D9B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53592"/>
                <a:ext cx="10515600" cy="4623371"/>
              </a:xfrm>
              <a:blipFill>
                <a:blip r:embed="rId2"/>
                <a:stretch>
                  <a:fillRect l="-1217" t="-3034" b="-290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Τίτλος 1">
                <a:extLst>
                  <a:ext uri="{FF2B5EF4-FFF2-40B4-BE49-F238E27FC236}">
                    <a16:creationId xmlns:a16="http://schemas.microsoft.com/office/drawing/2014/main" id="{5E3B5875-3CB5-4C34-A2BB-14018A5F1658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1006875" y="514904"/>
                <a:ext cx="10515600" cy="852257"/>
              </a:xfrm>
            </p:spPr>
            <p:txBody>
              <a:bodyPr>
                <a:normAutofit fontScale="90000"/>
              </a:bodyPr>
              <a:lstStyle/>
              <a:p>
                <a:pPr marL="0" indent="0"/>
                <a:r>
                  <a:rPr lang="en-US" sz="3100" dirty="0"/>
                  <a:t/>
                </a:r>
                <a:br>
                  <a:rPr lang="en-US" sz="3100" dirty="0"/>
                </a:br>
                <a:r>
                  <a:rPr lang="el-GR" sz="3100" dirty="0">
                    <a:solidFill>
                      <a:srgbClr val="0070C0"/>
                    </a:solidFill>
                  </a:rPr>
                  <a:t>μέση τιμή</a:t>
                </a:r>
                <a:r>
                  <a:rPr lang="en-US" sz="3100" dirty="0">
                    <a:solidFill>
                      <a:srgbClr val="0070C0"/>
                    </a:solidFill>
                  </a:rPr>
                  <a:t> 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sz="32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acc>
                    <m:r>
                      <a:rPr lang="en-US" sz="32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100" dirty="0">
                    <a:solidFill>
                      <a:srgbClr val="0070C0"/>
                    </a:solidFill>
                  </a:rPr>
                  <a:t>)</a:t>
                </a:r>
                <a:r>
                  <a:rPr lang="el-GR" sz="3100" dirty="0">
                    <a:solidFill>
                      <a:srgbClr val="0070C0"/>
                    </a:solidFill>
                  </a:rPr>
                  <a:t>=16 -- τυπική απόκλιση</a:t>
                </a:r>
                <a:r>
                  <a:rPr lang="en-US" sz="3100" dirty="0">
                    <a:solidFill>
                      <a:srgbClr val="0070C0"/>
                    </a:solidFill>
                  </a:rPr>
                  <a:t> (S) </a:t>
                </a:r>
                <a:r>
                  <a:rPr lang="el-GR" sz="3100" dirty="0">
                    <a:solidFill>
                      <a:srgbClr val="0070C0"/>
                    </a:solidFill>
                  </a:rPr>
                  <a:t>=4</a:t>
                </a:r>
                <a:r>
                  <a:rPr lang="en-US" sz="3100" dirty="0">
                    <a:solidFill>
                      <a:srgbClr val="0070C0"/>
                    </a:solidFill>
                  </a:rPr>
                  <a:t>  ---- </a:t>
                </a:r>
                <a:r>
                  <a:rPr lang="en-US" sz="3100" b="1" dirty="0">
                    <a:solidFill>
                      <a:srgbClr val="0070C0"/>
                    </a:solidFill>
                  </a:rPr>
                  <a:t>n=300</a:t>
                </a:r>
                <a:r>
                  <a:rPr lang="el-GR" sz="3100" dirty="0">
                    <a:solidFill>
                      <a:srgbClr val="0070C0"/>
                    </a:solidFill>
                  </a:rPr>
                  <a:t/>
                </a:r>
                <a:br>
                  <a:rPr lang="el-GR" sz="3100" dirty="0">
                    <a:solidFill>
                      <a:srgbClr val="0070C0"/>
                    </a:solidFill>
                  </a:rPr>
                </a:br>
                <a:r>
                  <a:rPr lang="el-GR" sz="2000" dirty="0"/>
                  <a:t>       </a:t>
                </a:r>
                <a:br>
                  <a:rPr lang="el-GR" sz="2000" dirty="0"/>
                </a:br>
                <a:r>
                  <a:rPr lang="el-GR" sz="2000" dirty="0"/>
                  <a:t/>
                </a:r>
                <a:br>
                  <a:rPr lang="el-GR" sz="2000" dirty="0"/>
                </a:br>
                <a:endParaRPr lang="el-GR" sz="2000" dirty="0"/>
              </a:p>
            </p:txBody>
          </p:sp>
        </mc:Choice>
        <mc:Fallback xmlns="">
          <p:sp>
            <p:nvSpPr>
              <p:cNvPr id="4" name="Τίτλος 1">
                <a:extLst>
                  <a:ext uri="{FF2B5EF4-FFF2-40B4-BE49-F238E27FC236}">
                    <a16:creationId xmlns:a16="http://schemas.microsoft.com/office/drawing/2014/main" id="{5E3B5875-3CB5-4C34-A2BB-14018A5F165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006875" y="514904"/>
                <a:ext cx="10515600" cy="852257"/>
              </a:xfrm>
              <a:blipFill>
                <a:blip r:embed="rId3"/>
                <a:stretch>
                  <a:fillRect l="-1159" t="-928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43194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7CE8BEA-DB0C-4BCE-A22D-AA835B9B1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dirty="0"/>
              <a:t>Πότε χρησιμοποιείται η τυπική απόκλιση (</a:t>
            </a:r>
            <a:r>
              <a:rPr lang="en-US" sz="4000" dirty="0"/>
              <a:t>S) </a:t>
            </a:r>
            <a:r>
              <a:rPr lang="el-GR" sz="4000" dirty="0"/>
              <a:t>και πότε το τυπικό σφάλμα (</a:t>
            </a:r>
            <a:r>
              <a:rPr lang="en-US" sz="4000" dirty="0"/>
              <a:t>SE)</a:t>
            </a:r>
            <a:r>
              <a:rPr lang="el-GR" sz="4000" dirty="0"/>
              <a:t>;;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80F2E225-3D7B-4200-B2D7-B3E39D79083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l-GR" dirty="0"/>
                  <a:t>Ανάμεσα σε ποιες τιμές σκορ, βρίσκεται το 95% των </a:t>
                </a:r>
                <a:r>
                  <a:rPr lang="el-GR" dirty="0"/>
                  <a:t>νοσηλευτών </a:t>
                </a:r>
                <a:r>
                  <a:rPr lang="el-GR" dirty="0"/>
                  <a:t>που μετείχαν στην έρευνα;</a:t>
                </a:r>
              </a:p>
              <a:p>
                <a:r>
                  <a:rPr lang="el-GR" i="1" dirty="0">
                    <a:solidFill>
                      <a:srgbClr val="FF0000"/>
                    </a:solidFill>
                  </a:rPr>
                  <a:t>ανάμεσα στο 8 και στο 24</a:t>
                </a:r>
                <a:r>
                  <a:rPr lang="el-GR" dirty="0"/>
                  <a:t>		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l-GR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acc>
                    <m:r>
                      <a:rPr lang="el-GR" i="1">
                        <a:latin typeface="Cambria Math" panose="02040503050406030204" pitchFamily="18" charset="0"/>
                      </a:rPr>
                      <m:t>±2∗</m:t>
                    </m:r>
                    <m:r>
                      <a:rPr lang="el-GR" i="1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</a:t>
                </a:r>
                <a:r>
                  <a:rPr lang="el-GR" dirty="0"/>
                  <a:t>) – τυπική απόκλιση</a:t>
                </a:r>
              </a:p>
              <a:p>
                <a:endParaRPr lang="el-GR" dirty="0"/>
              </a:p>
              <a:p>
                <a:pPr marL="0" indent="0">
                  <a:buNone/>
                </a:pPr>
                <a:r>
                  <a:rPr lang="el-GR" dirty="0"/>
                  <a:t>Το 95% Διάστημα εμπιστοσύνης για τη μέση τιμή του </a:t>
                </a:r>
                <a:r>
                  <a:rPr lang="el-GR" dirty="0" err="1"/>
                  <a:t>σκόρ</a:t>
                </a:r>
                <a:r>
                  <a:rPr lang="el-GR" dirty="0"/>
                  <a:t> ικανοποίησης των </a:t>
                </a:r>
                <a:r>
                  <a:rPr lang="el-GR" dirty="0"/>
                  <a:t>νοσηλευτών</a:t>
                </a:r>
                <a:endParaRPr lang="el-GR" dirty="0"/>
              </a:p>
              <a:p>
                <a:r>
                  <a:rPr lang="el-GR" i="1" dirty="0">
                    <a:solidFill>
                      <a:srgbClr val="FF0000"/>
                    </a:solidFill>
                  </a:rPr>
                  <a:t>ανάμεσα στο 15,54 και στο 16,46</a:t>
                </a:r>
                <a:r>
                  <a:rPr lang="el-GR" dirty="0"/>
                  <a:t>	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acc>
                    <m:r>
                      <a:rPr lang="el-G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2∗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𝑆𝐸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l-GR" dirty="0"/>
                  <a:t>) – τυπικό σφάλμα 	</a:t>
                </a:r>
              </a:p>
              <a:p>
                <a:pPr marL="0" indent="0">
                  <a:buNone/>
                </a:pPr>
                <a:r>
                  <a:rPr lang="el-GR" dirty="0"/>
                  <a:t>Έχουμε 95% εμπιστοσύνη ότι είναι η μέση τιμή της ικανοποίησης θα βρίσκεται ανάμεσα στις τιμές αυτές.</a:t>
                </a:r>
              </a:p>
              <a:p>
                <a:endParaRPr lang="el-GR" dirty="0"/>
              </a:p>
              <a:p>
                <a:endParaRPr lang="en-US" dirty="0"/>
              </a:p>
              <a:p>
                <a:endParaRPr lang="el-GR" dirty="0"/>
              </a:p>
            </p:txBody>
          </p:sp>
        </mc:Choice>
        <mc:Fallback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80F2E225-3D7B-4200-B2D7-B3E39D79083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241" b="-14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7774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7ADDD3C-635D-4530-BDC3-ABC600B26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Άρα:</a:t>
            </a:r>
          </a:p>
        </p:txBody>
      </p:sp>
      <p:sp>
        <p:nvSpPr>
          <p:cNvPr id="4" name="Οβάλ 3">
            <a:extLst>
              <a:ext uri="{FF2B5EF4-FFF2-40B4-BE49-F238E27FC236}">
                <a16:creationId xmlns:a16="http://schemas.microsoft.com/office/drawing/2014/main" id="{F844F7C2-F5AF-4CDE-826A-CA43BDDC7EEE}"/>
              </a:ext>
            </a:extLst>
          </p:cNvPr>
          <p:cNvSpPr/>
          <p:nvPr/>
        </p:nvSpPr>
        <p:spPr>
          <a:xfrm>
            <a:off x="2905125" y="4286250"/>
            <a:ext cx="2438400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Οβάλ 4">
            <a:extLst>
              <a:ext uri="{FF2B5EF4-FFF2-40B4-BE49-F238E27FC236}">
                <a16:creationId xmlns:a16="http://schemas.microsoft.com/office/drawing/2014/main" id="{79ED2865-D683-4E3F-86C9-8F81904A22AB}"/>
              </a:ext>
            </a:extLst>
          </p:cNvPr>
          <p:cNvSpPr/>
          <p:nvPr/>
        </p:nvSpPr>
        <p:spPr>
          <a:xfrm>
            <a:off x="6667500" y="4286250"/>
            <a:ext cx="2438400" cy="100965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017930D6-29DA-4B37-B504-2ED48303DDA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l-GR" dirty="0"/>
                  <a:t>Όταν θέλουμε να βρούμε που κυμαίνεται το </a:t>
                </a:r>
                <a:r>
                  <a:rPr lang="el-GR" b="1" dirty="0"/>
                  <a:t>95% των ατόμων μιας έρευνας</a:t>
                </a:r>
                <a:r>
                  <a:rPr lang="el-GR" dirty="0"/>
                  <a:t>, χρησιμοποιούμε τον τύπο με την τυπική απόκλιση (</a:t>
                </a:r>
                <a:r>
                  <a:rPr lang="en-US" dirty="0"/>
                  <a:t>S).</a:t>
                </a:r>
                <a:endParaRPr lang="el-GR" dirty="0"/>
              </a:p>
              <a:p>
                <a:r>
                  <a:rPr lang="el-GR" dirty="0"/>
                  <a:t>Όταν θέλουμε να δούμε με βεβαιότητα </a:t>
                </a:r>
                <a:r>
                  <a:rPr lang="el-GR" b="1" dirty="0"/>
                  <a:t>95% που βρίσκεται η μέση τιμή του πληθυσμού μας</a:t>
                </a:r>
                <a:r>
                  <a:rPr lang="el-GR" dirty="0"/>
                  <a:t>, χρησιμοποιούμε τον τύπο με το τυπικό σφάλμα (</a:t>
                </a:r>
                <a:r>
                  <a:rPr lang="en-US" dirty="0"/>
                  <a:t>SE)</a:t>
                </a:r>
                <a:endParaRPr lang="el-GR" dirty="0"/>
              </a:p>
              <a:p>
                <a:pPr marL="0" indent="0">
                  <a:buNone/>
                </a:pPr>
                <a:endParaRPr lang="el-GR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l-GR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acc>
                    <m:r>
                      <a:rPr lang="el-GR" i="1">
                        <a:latin typeface="Cambria Math" panose="02040503050406030204" pitchFamily="18" charset="0"/>
                      </a:rPr>
                      <m:t>±2∗</m:t>
                    </m:r>
                    <m:r>
                      <a:rPr lang="el-GR" i="1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l-GR" dirty="0"/>
                  <a:t>     ------------</a:t>
                </a:r>
                <a:r>
                  <a:rPr lang="en-US" dirty="0"/>
                  <a:t>   </a:t>
                </a:r>
                <a:r>
                  <a:rPr lang="el-GR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l-GR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acc>
                    <m:r>
                      <a:rPr lang="el-GR" i="1">
                        <a:latin typeface="Cambria Math" panose="02040503050406030204" pitchFamily="18" charset="0"/>
                      </a:rPr>
                      <m:t>±2∗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𝑆𝐸</m:t>
                    </m:r>
                  </m:oMath>
                </a14:m>
                <a:r>
                  <a:rPr lang="en-US" dirty="0"/>
                  <a:t> </a:t>
                </a:r>
                <a:endParaRPr lang="el-GR" dirty="0"/>
              </a:p>
              <a:p>
                <a:endParaRPr lang="el-GR" dirty="0"/>
              </a:p>
              <a:p>
                <a:pPr marL="0" indent="0">
                  <a:buNone/>
                </a:pPr>
                <a:endParaRPr lang="el-GR" dirty="0"/>
              </a:p>
            </p:txBody>
          </p:sp>
        </mc:Choice>
        <mc:Fallback xmlns="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017930D6-29DA-4B37-B504-2ED48303DDA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Ευθύγραμμο βέλος σύνδεσης 6">
            <a:extLst>
              <a:ext uri="{FF2B5EF4-FFF2-40B4-BE49-F238E27FC236}">
                <a16:creationId xmlns:a16="http://schemas.microsoft.com/office/drawing/2014/main" id="{D0C5428C-A4B5-4D3B-905C-7C35A3ED02A0}"/>
              </a:ext>
            </a:extLst>
          </p:cNvPr>
          <p:cNvCxnSpPr/>
          <p:nvPr/>
        </p:nvCxnSpPr>
        <p:spPr>
          <a:xfrm flipV="1">
            <a:off x="2905125" y="5008880"/>
            <a:ext cx="732155" cy="64008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Ευθύγραμμο βέλος σύνδεσης 7">
            <a:extLst>
              <a:ext uri="{FF2B5EF4-FFF2-40B4-BE49-F238E27FC236}">
                <a16:creationId xmlns:a16="http://schemas.microsoft.com/office/drawing/2014/main" id="{F0AED23B-75E2-4CFB-B58A-5E06D7E4CF1F}"/>
              </a:ext>
            </a:extLst>
          </p:cNvPr>
          <p:cNvCxnSpPr>
            <a:cxnSpLocks/>
          </p:cNvCxnSpPr>
          <p:nvPr/>
        </p:nvCxnSpPr>
        <p:spPr>
          <a:xfrm flipH="1" flipV="1">
            <a:off x="8260080" y="5008880"/>
            <a:ext cx="1127760" cy="64008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BFE8D4AE-EDE9-46E1-83FD-F85F858DA491}"/>
              </a:ext>
            </a:extLst>
          </p:cNvPr>
          <p:cNvSpPr txBox="1"/>
          <p:nvPr/>
        </p:nvSpPr>
        <p:spPr>
          <a:xfrm>
            <a:off x="1158240" y="5648960"/>
            <a:ext cx="3698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>
                <a:highlight>
                  <a:srgbClr val="FFFF00"/>
                </a:highlight>
              </a:rPr>
              <a:t>Το 95% των ΑΤΟΜΩΝ του πληθυσμού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4EB6E1D-AC8E-450A-B1A8-B6EA3E5E618B}"/>
              </a:ext>
            </a:extLst>
          </p:cNvPr>
          <p:cNvSpPr txBox="1"/>
          <p:nvPr/>
        </p:nvSpPr>
        <p:spPr>
          <a:xfrm>
            <a:off x="7071360" y="5648960"/>
            <a:ext cx="4033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>
                <a:highlight>
                  <a:srgbClr val="FFFF00"/>
                </a:highlight>
              </a:rPr>
              <a:t>κατά 95% η ΜΕΣΗ ΤΙΜΗ του πληθυσμού</a:t>
            </a:r>
          </a:p>
        </p:txBody>
      </p:sp>
    </p:spTree>
    <p:extLst>
      <p:ext uri="{BB962C8B-B14F-4D97-AF65-F5344CB8AC3E}">
        <p14:creationId xmlns:p14="http://schemas.microsoft.com/office/powerpoint/2010/main" val="524275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1B942B7-DCBB-4C34-B216-5D7C8DED4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Άσκηση Β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9AC286C-89F5-4166-9767-ECE3127D8D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Μελετώντας 225 άτομα σε ένα ερωτηματολόγιο για την κατανάλωση αλκοόλ, χρησιμοποιήθηκε μια ποσοτική κλίμακα με τιμές από το 0 (καθόλου κατανάλωση), μέχρι το 45 (υπερβολική κατανάλωση), και ο ερευνητής ανέφερε:</a:t>
            </a:r>
          </a:p>
          <a:p>
            <a:pPr marL="0" indent="0">
              <a:buNone/>
            </a:pPr>
            <a:r>
              <a:rPr lang="el-GR" dirty="0">
                <a:solidFill>
                  <a:srgbClr val="C00000"/>
                </a:solidFill>
              </a:rPr>
              <a:t>«</a:t>
            </a:r>
            <a:r>
              <a:rPr lang="el-GR" i="1" dirty="0">
                <a:solidFill>
                  <a:srgbClr val="C00000"/>
                </a:solidFill>
              </a:rPr>
              <a:t>Είμαστε 95% βέβαιοι ότι η μέση τιμή στον πληθυσμό που μελετήσαμε θα είναι ανάμεσα στην τιμή 14 και στην τιμή 20.»</a:t>
            </a:r>
          </a:p>
          <a:p>
            <a:endParaRPr lang="el-GR" dirty="0"/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ΠΟΣΗ ΕΊΝΑΙ Η ΜΕΣΗ ΤΙΜΗ ΤΟΥ ΔΕΙΓΜΑΤΟΣ ΠΟΥ ΥΠΟΛΟΓΙΣΕ;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ΠΟΣΟ ΗΤΑΝ ΤΟ ΤΥΠΙΚΟ ΣΦΑΛΜΑ ΤΗΣ ΜΕΣΗΣ ΤΙΜΗΣ;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ΜΠΟΡΕΙΤΕ ΝΑ ΒΡΕΙΤΕ ΚΑΙ ΤΗΝ ΤΥΠΙΚΗ ΑΠΟΚΛΙΣΗ;</a:t>
            </a:r>
          </a:p>
          <a:p>
            <a:endParaRPr lang="el-GR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26264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2179</TotalTime>
  <Words>856</Words>
  <Application>Microsoft Office PowerPoint</Application>
  <PresentationFormat>Ευρεία οθόνη</PresentationFormat>
  <Paragraphs>130</Paragraphs>
  <Slides>21</Slides>
  <Notes>0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2</vt:i4>
      </vt:variant>
      <vt:variant>
        <vt:lpstr>Τίτλοι διαφανειών</vt:lpstr>
      </vt:variant>
      <vt:variant>
        <vt:i4>21</vt:i4>
      </vt:variant>
    </vt:vector>
  </HeadingPairs>
  <TitlesOfParts>
    <vt:vector size="28" baseType="lpstr">
      <vt:lpstr>Arial</vt:lpstr>
      <vt:lpstr>Calibri</vt:lpstr>
      <vt:lpstr>Calibri Light</vt:lpstr>
      <vt:lpstr>Cambria Math</vt:lpstr>
      <vt:lpstr>Θέμα του Office</vt:lpstr>
      <vt:lpstr>Picture</vt:lpstr>
      <vt:lpstr>Εξίσωση</vt:lpstr>
      <vt:lpstr>Ασκήσεις στα Δ.Ε. για τη μέση τιμή και τα 95% ποσοστά</vt:lpstr>
      <vt:lpstr>Άσκηση Α</vt:lpstr>
      <vt:lpstr>ΘΥΜΙΖΟΥΜΕ: H σημασία της Τυπικής Απόκλισης (σ) – περίπτωση 2</vt:lpstr>
      <vt:lpstr>μέση τιμή (X ̅  )=16 -- τυπική απόκλιση (S) =4 </vt:lpstr>
      <vt:lpstr>95% Διάστημα Εμπιστοσύνης για τη μέση τιμή (μ) --- προσεγγιστικό, για μεγάλα δείγματα ---</vt:lpstr>
      <vt:lpstr> μέση τιμή (X ̅  )=16 -- τυπική απόκλιση (S) =4  ---- n=300          </vt:lpstr>
      <vt:lpstr>Πότε χρησιμοποιείται η τυπική απόκλιση (S) και πότε το τυπικό σφάλμα (SE);;</vt:lpstr>
      <vt:lpstr>Άρα:</vt:lpstr>
      <vt:lpstr>Άσκηση Β</vt:lpstr>
      <vt:lpstr>ΠΟΣΗ ΕΊΝΑΙ Η ΜΕΣΗ ΤΙΜΗ ΤΟΥ ΔΕΙΓΜΑΤΟΣ ΠΟΥ ΥΠΟΛΟΓΙΣΕ;</vt:lpstr>
      <vt:lpstr>Παρουσίαση του PowerPoint</vt:lpstr>
      <vt:lpstr>ΠΟΣΟ ΗΤΑΝ ΤΟ ΤΥΠΙΚΟ ΣΦΑΛΜΑ  ΤΗΣ ΜΕΣΗΣ ΤΙΜΗΣ;</vt:lpstr>
      <vt:lpstr>Παρουσίαση του PowerPoint</vt:lpstr>
      <vt:lpstr>ΜΠΟΡΕΙΤΕ ΝΑ ΒΡΕΙΤΕ ΚΑΙ ΤΗΝ ΤΥΠΙΚΗ ΑΠΟΚΛΙΣΗ; </vt:lpstr>
      <vt:lpstr>ΑΣΚΗΣΗ Γ</vt:lpstr>
      <vt:lpstr>Παρουσίαση του PowerPoint</vt:lpstr>
      <vt:lpstr> Μεταξύ του 52 και του 83, πόσες μετρήσεις έχουμε;; </vt:lpstr>
      <vt:lpstr>ΑΣΚΗΣΗ Δ (Παράδειγμα για τυπική κανονική κατανομή Ζ σκορ – τιμές Ζ)</vt:lpstr>
      <vt:lpstr>ΑΣΚΗΣΗ Ε</vt:lpstr>
      <vt:lpstr>ΑΣΚΗΣΗ ΣΤ</vt:lpstr>
      <vt:lpstr>ΑΣΚΗΣΗ Ζ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Επανάληψη - 1</dc:title>
  <dc:creator>Markakis Georgios</dc:creator>
  <cp:lastModifiedBy>user</cp:lastModifiedBy>
  <cp:revision>30</cp:revision>
  <dcterms:created xsi:type="dcterms:W3CDTF">2020-04-14T08:59:03Z</dcterms:created>
  <dcterms:modified xsi:type="dcterms:W3CDTF">2021-11-24T10:49:40Z</dcterms:modified>
</cp:coreProperties>
</file>