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257" r:id="rId6"/>
    <p:sldId id="258" r:id="rId7"/>
    <p:sldId id="259" r:id="rId8"/>
    <p:sldId id="300" r:id="rId9"/>
    <p:sldId id="296" r:id="rId10"/>
    <p:sldId id="272" r:id="rId11"/>
    <p:sldId id="273" r:id="rId12"/>
    <p:sldId id="274" r:id="rId13"/>
    <p:sldId id="280" r:id="rId14"/>
    <p:sldId id="295" r:id="rId15"/>
    <p:sldId id="286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301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571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625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970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823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679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30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114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03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317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061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AAC4-112A-4401-83BF-F76351A49D58}" type="datetimeFigureOut">
              <a:rPr lang="el-GR" smtClean="0"/>
              <a:t>23/11/2022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FB76C-6E56-4B50-B2AB-DD8D4391C8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388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Διαστήματα Εμπιστοσύνης για ποσοστά,</a:t>
            </a:r>
            <a:br>
              <a:rPr lang="el-GR" dirty="0"/>
            </a:br>
            <a:r>
              <a:rPr lang="el-GR" dirty="0"/>
              <a:t>Διαγνωστικοί  Έλεγχοι (Τεστ)</a:t>
            </a:r>
          </a:p>
        </p:txBody>
      </p:sp>
    </p:spTree>
    <p:extLst>
      <p:ext uri="{BB962C8B-B14F-4D97-AF65-F5344CB8AC3E}">
        <p14:creationId xmlns:p14="http://schemas.microsoft.com/office/powerpoint/2010/main" val="386543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>
            <a:extLst>
              <a:ext uri="{FF2B5EF4-FFF2-40B4-BE49-F238E27FC236}">
                <a16:creationId xmlns:a16="http://schemas.microsoft.com/office/drawing/2014/main" id="{6D18C328-FD27-4F9B-B2B7-444BEC6F2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dirty="0"/>
              <a:t>95% </a:t>
            </a:r>
            <a:r>
              <a:rPr lang="el-GR" sz="3600" dirty="0"/>
              <a:t>Διαστήματα Εμπιστοσύνης για ποσοστά ή πιθανότητες</a:t>
            </a:r>
            <a:endParaRPr lang="el-GR" altLang="el-GR" sz="3600" dirty="0"/>
          </a:p>
        </p:txBody>
      </p:sp>
      <p:sp>
        <p:nvSpPr>
          <p:cNvPr id="4100" name="2 - Θέση περιεχομένου">
            <a:extLst>
              <a:ext uri="{FF2B5EF4-FFF2-40B4-BE49-F238E27FC236}">
                <a16:creationId xmlns:a16="http://schemas.microsoft.com/office/drawing/2014/main" id="{A912A605-8AA5-454E-80B4-F052BEE4F18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1333" t="-1482"/>
            </a:stretch>
          </a:blipFill>
        </p:spPr>
        <p:txBody>
          <a:bodyPr/>
          <a:lstStyle/>
          <a:p>
            <a:pPr>
              <a:defRPr/>
            </a:pPr>
            <a:r>
              <a:rPr lang="el-GR" dirty="0">
                <a:noFill/>
              </a:rPr>
              <a:t> ο</a:t>
            </a:r>
          </a:p>
        </p:txBody>
      </p:sp>
      <p:cxnSp>
        <p:nvCxnSpPr>
          <p:cNvPr id="7" name="6 - Ευθύγραμμο βέλος σύνδεσης">
            <a:extLst>
              <a:ext uri="{FF2B5EF4-FFF2-40B4-BE49-F238E27FC236}">
                <a16:creationId xmlns:a16="http://schemas.microsoft.com/office/drawing/2014/main" id="{0424017F-173F-4ABE-82F4-5995655D2C51}"/>
              </a:ext>
            </a:extLst>
          </p:cNvPr>
          <p:cNvCxnSpPr/>
          <p:nvPr/>
        </p:nvCxnSpPr>
        <p:spPr>
          <a:xfrm flipH="1" flipV="1">
            <a:off x="7485063" y="4221163"/>
            <a:ext cx="1008062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02" name="7 - TextBox">
            <a:extLst>
              <a:ext uri="{FF2B5EF4-FFF2-40B4-BE49-F238E27FC236}">
                <a16:creationId xmlns:a16="http://schemas.microsoft.com/office/drawing/2014/main" id="{6074B172-C927-4780-8466-539786403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4" y="4652963"/>
            <a:ext cx="3761363" cy="120032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/>
              <a:t>Δεν πολλαπλασιάζω με 100%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/>
              <a:t>Το αφήνω στην κλίμακα </a:t>
            </a:r>
            <a:r>
              <a:rPr lang="el-GR" altLang="el-GR" sz="1800" dirty="0" smtClean="0"/>
              <a:t>0-1</a:t>
            </a:r>
            <a:r>
              <a:rPr lang="en-US" altLang="el-GR" sz="1800" dirty="0" smtClean="0"/>
              <a:t> </a:t>
            </a:r>
            <a:r>
              <a:rPr lang="el-GR" altLang="el-GR" sz="1800" dirty="0" smtClean="0"/>
              <a:t>για να μπορώ να κάνω την πράξη στην επόμενη διαφάνεια.</a:t>
            </a:r>
            <a:endParaRPr lang="el-GR" alt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/>
      <p:bldP spid="41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- Θέση περιεχομένου">
            <a:extLst>
              <a:ext uri="{FF2B5EF4-FFF2-40B4-BE49-F238E27FC236}">
                <a16:creationId xmlns:a16="http://schemas.microsoft.com/office/drawing/2014/main" id="{A3F6339C-F5B1-461F-9F99-CF95160B32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692151"/>
            <a:ext cx="8229600" cy="5434013"/>
          </a:xfrm>
        </p:spPr>
        <p:txBody>
          <a:bodyPr/>
          <a:lstStyle/>
          <a:p>
            <a:pPr eaLnBrk="1" hangingPunct="1"/>
            <a:r>
              <a:rPr lang="el-GR" altLang="el-GR"/>
              <a:t>Πόσο καλή είναι η εκτίμηση ενός ποσοστού, εξαρτάται από το τυπικό σφάλμα του ποσοστού</a:t>
            </a:r>
            <a:r>
              <a:rPr lang="en-US" altLang="el-GR"/>
              <a:t> (SE)</a:t>
            </a:r>
            <a:endParaRPr lang="el-GR" altLang="el-GR"/>
          </a:p>
          <a:p>
            <a:pPr eaLnBrk="1" hangingPunct="1">
              <a:buFontTx/>
              <a:buNone/>
            </a:pPr>
            <a:endParaRPr lang="el-GR" altLang="el-G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40C7B7-139B-4BA8-9EDA-7F5C43FE1A1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71664" y="2420937"/>
            <a:ext cx="5256584" cy="163685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AEB2743-C357-4728-AC0E-AE92A1EB10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 dirty="0"/>
              <a:t>Διάστημα Εμπιστοσύνης για ένα ποσοστό </a:t>
            </a:r>
            <a:r>
              <a:rPr lang="en-US" altLang="el-GR" sz="2800" dirty="0"/>
              <a:t>(f)</a:t>
            </a:r>
            <a:r>
              <a:rPr lang="el-GR" altLang="el-GR" sz="2800" dirty="0"/>
              <a:t> </a:t>
            </a:r>
            <a:r>
              <a:rPr lang="en-US" altLang="el-GR" sz="2800" dirty="0"/>
              <a:t>(</a:t>
            </a:r>
            <a:r>
              <a:rPr lang="el-GR" altLang="el-GR" sz="2800" dirty="0"/>
              <a:t>ή για μια πιθανότητα)</a:t>
            </a:r>
            <a:br>
              <a:rPr lang="el-GR" altLang="el-GR" sz="2800" dirty="0"/>
            </a:br>
            <a:r>
              <a:rPr lang="el-GR" altLang="el-GR" sz="2800" dirty="0"/>
              <a:t> --- προσεγγιστικό, για μεγάλα δείγματα ---</a:t>
            </a:r>
          </a:p>
        </p:txBody>
      </p:sp>
      <p:sp>
        <p:nvSpPr>
          <p:cNvPr id="26627" name="Rectangle 12">
            <a:extLst>
              <a:ext uri="{FF2B5EF4-FFF2-40B4-BE49-F238E27FC236}">
                <a16:creationId xmlns:a16="http://schemas.microsoft.com/office/drawing/2014/main" id="{2FB0FC79-A5D7-44A0-A3FD-3569FA0F9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91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4" name="13 - TextBox">
            <a:extLst>
              <a:ext uri="{FF2B5EF4-FFF2-40B4-BE49-F238E27FC236}">
                <a16:creationId xmlns:a16="http://schemas.microsoft.com/office/drawing/2014/main" id="{9747EE57-D1EA-47DA-AA14-2C508080F389}"/>
              </a:ext>
            </a:extLst>
          </p:cNvPr>
          <p:cNvSpPr txBox="1"/>
          <p:nvPr/>
        </p:nvSpPr>
        <p:spPr>
          <a:xfrm>
            <a:off x="2208213" y="4508500"/>
            <a:ext cx="7904162" cy="120173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l-GR" sz="2400" b="1" u="sng" dirty="0">
                <a:latin typeface="Arial" charset="0"/>
              </a:rPr>
              <a:t>ΕΡΜΗΝΕΙΑ</a:t>
            </a:r>
            <a:r>
              <a:rPr lang="el-GR" sz="2400" dirty="0">
                <a:latin typeface="Arial" charset="0"/>
              </a:rPr>
              <a:t>:</a:t>
            </a:r>
          </a:p>
          <a:p>
            <a:pPr eaLnBrk="1" hangingPunct="1">
              <a:defRPr/>
            </a:pPr>
            <a:r>
              <a:rPr lang="el-GR" sz="2400" dirty="0">
                <a:latin typeface="Arial" charset="0"/>
              </a:rPr>
              <a:t>Έχουμε 95% Εμπιστοσύνη, ότι το πραγματικό ποσοστό  </a:t>
            </a:r>
          </a:p>
          <a:p>
            <a:pPr eaLnBrk="1" hangingPunct="1">
              <a:defRPr/>
            </a:pPr>
            <a:r>
              <a:rPr lang="el-GR" sz="2400" dirty="0">
                <a:latin typeface="Arial" charset="0"/>
              </a:rPr>
              <a:t>του πληθυσμού βρίσκεται ανάμεσα σε αυτά τα όρια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3B1B94-B42B-4F9B-B2D1-3367CB4B16A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80873" y="2070098"/>
            <a:ext cx="4558842" cy="92333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>
            <a:extLst>
              <a:ext uri="{FF2B5EF4-FFF2-40B4-BE49-F238E27FC236}">
                <a16:creationId xmlns:a16="http://schemas.microsoft.com/office/drawing/2014/main" id="{F19DED24-B177-4964-9FFC-E89867FDA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 b="1"/>
              <a:t>Από τι εξαρτάται το μέγεθος του Δ.Ε. για ένα ποσοστό?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B4E60B90-69AE-4E0F-8216-F08828E6D6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l-GR" altLang="el-GR" b="1" u="sng" dirty="0"/>
              <a:t>Από το μέγεθος δείγματος </a:t>
            </a:r>
            <a:r>
              <a:rPr lang="en-US" altLang="el-GR" b="1" u="sng" dirty="0"/>
              <a:t>n</a:t>
            </a:r>
            <a:r>
              <a:rPr lang="en-US" altLang="el-GR" dirty="0"/>
              <a:t>. </a:t>
            </a:r>
            <a:r>
              <a:rPr lang="el-GR" altLang="el-GR" dirty="0"/>
              <a:t>Όσο πιο μεγάλο είναι το </a:t>
            </a:r>
            <a:r>
              <a:rPr lang="en-US" altLang="el-GR" dirty="0"/>
              <a:t>n, </a:t>
            </a:r>
            <a:r>
              <a:rPr lang="el-GR" altLang="el-GR" dirty="0"/>
              <a:t>τόσο πιο μικρό είναι το Δ.Ε., άρα και η εκτίμηση του ποσοστού είναι καλύτερη</a:t>
            </a:r>
          </a:p>
          <a:p>
            <a:pPr marL="514350" indent="-514350">
              <a:buNone/>
            </a:pPr>
            <a:endParaRPr lang="el-GR" altLang="el-GR" dirty="0"/>
          </a:p>
          <a:p>
            <a:pPr marL="514350" indent="-514350">
              <a:buNone/>
            </a:pPr>
            <a:r>
              <a:rPr lang="el-GR" altLang="el-GR" dirty="0"/>
              <a:t>Συνήθως για να έχουμε μικρό Δ.Ε. (±2% π.χ.) πρέπει να πάρουμε πολύ μεγάλο δείγμα, πάνω από 1000 ή 2000 άτομα)</a:t>
            </a:r>
          </a:p>
          <a:p>
            <a:pPr marL="514350" indent="-514350">
              <a:buNone/>
            </a:pP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>
            <a:extLst>
              <a:ext uri="{FF2B5EF4-FFF2-40B4-BE49-F238E27FC236}">
                <a16:creationId xmlns:a16="http://schemas.microsoft.com/office/drawing/2014/main" id="{CBA58DB0-C640-4064-809C-9C28A32EA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Παράδειγμα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06D587-4130-4F91-A73D-05EA52440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Στην έρευνα το δείκτη θετικότητας στα </a:t>
            </a:r>
            <a:r>
              <a:rPr lang="en-US" dirty="0"/>
              <a:t>rapid test</a:t>
            </a:r>
            <a:r>
              <a:rPr lang="el-GR" dirty="0"/>
              <a:t> βρήκαμε ποσοστό 6% (με το δείγμα 300 ατόμων)</a:t>
            </a:r>
          </a:p>
          <a:p>
            <a:pPr>
              <a:defRPr/>
            </a:pPr>
            <a:r>
              <a:rPr lang="el-GR" dirty="0"/>
              <a:t>Τα 95% όρια εμπιστοσύνης είναι</a:t>
            </a:r>
            <a:r>
              <a:rPr lang="en-US" dirty="0"/>
              <a:t> </a:t>
            </a:r>
            <a:endParaRPr lang="el-GR" dirty="0"/>
          </a:p>
          <a:p>
            <a:pPr marL="0" indent="0" algn="ctr">
              <a:buNone/>
              <a:defRPr/>
            </a:pP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3,3% </a:t>
            </a:r>
            <a:r>
              <a:rPr lang="el-GR" dirty="0">
                <a:highlight>
                  <a:srgbClr val="FFFF00"/>
                </a:highlight>
              </a:rPr>
              <a:t>μέχρι 8,7%</a:t>
            </a:r>
          </a:p>
          <a:p>
            <a:pPr marL="0" indent="0" algn="ctr">
              <a:buNone/>
              <a:defRPr/>
            </a:pPr>
            <a:endParaRPr lang="el-GR" dirty="0">
              <a:highlight>
                <a:srgbClr val="FFFF00"/>
              </a:highlight>
            </a:endParaRPr>
          </a:p>
          <a:p>
            <a:pPr marL="0" indent="0" algn="ctr">
              <a:buNone/>
              <a:defRPr/>
            </a:pPr>
            <a:r>
              <a:rPr lang="el-GR" i="1" dirty="0">
                <a:highlight>
                  <a:srgbClr val="FFFFCC"/>
                </a:highlight>
              </a:rPr>
              <a:t>Αν είχαμε κάνει τεστ σε 1500 άτομα, </a:t>
            </a:r>
          </a:p>
          <a:p>
            <a:pPr marL="0" indent="0" algn="ctr">
              <a:buNone/>
              <a:defRPr/>
            </a:pPr>
            <a:r>
              <a:rPr lang="el-GR" i="1" dirty="0">
                <a:highlight>
                  <a:srgbClr val="FFFFCC"/>
                </a:highlight>
              </a:rPr>
              <a:t>θα είχαμε όρια εμπιστοσύνης </a:t>
            </a:r>
            <a:r>
              <a:rPr lang="el-GR" i="1" dirty="0">
                <a:highlight>
                  <a:srgbClr val="FFFF00"/>
                </a:highlight>
              </a:rPr>
              <a:t>4,8% μέχρι 7,2%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>
            <a:extLst>
              <a:ext uri="{FF2B5EF4-FFF2-40B4-BE49-F238E27FC236}">
                <a16:creationId xmlns:a16="http://schemas.microsoft.com/office/drawing/2014/main" id="{7F2427C3-5F24-4485-B159-48A4245B4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260350"/>
            <a:ext cx="8229600" cy="1143000"/>
          </a:xfrm>
        </p:spPr>
        <p:txBody>
          <a:bodyPr/>
          <a:lstStyle/>
          <a:p>
            <a:r>
              <a:rPr lang="el-GR" altLang="el-GR" dirty="0"/>
              <a:t>Παράδειγμα - διερεύνηση</a:t>
            </a:r>
          </a:p>
        </p:txBody>
      </p:sp>
      <p:graphicFrame>
        <p:nvGraphicFramePr>
          <p:cNvPr id="4" name="3 - Θέση περιεχομένου">
            <a:extLst>
              <a:ext uri="{FF2B5EF4-FFF2-40B4-BE49-F238E27FC236}">
                <a16:creationId xmlns:a16="http://schemas.microsoft.com/office/drawing/2014/main" id="{114FD880-56C7-4D63-AF99-B1A9BA2E0E5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24113" y="2203451"/>
          <a:ext cx="7991476" cy="3703637"/>
        </p:xfrm>
        <a:graphic>
          <a:graphicData uri="http://schemas.openxmlformats.org/drawingml/2006/table">
            <a:tbl>
              <a:tblPr/>
              <a:tblGrid>
                <a:gridCol w="1439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8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35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55">
                <a:tc>
                  <a:txBody>
                    <a:bodyPr/>
                    <a:lstStyle/>
                    <a:p>
                      <a:pPr algn="l" fontAlgn="b"/>
                      <a:endParaRPr lang="el-GR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3" marR="9523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3" marR="9523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3" marR="9523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95%  Δ.Ε.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10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Θετικά τεστ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Συνολικά τεστ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από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μέχρι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5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2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2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l-GR" sz="24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2,1%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9,9%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5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300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3,3%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8,7%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5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1500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4,8%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7,2%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5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180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3000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5,1%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6,9%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755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900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15000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5,6%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6,4%</a:t>
                      </a:r>
                    </a:p>
                  </a:txBody>
                  <a:tcPr marL="9523" marR="9523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1796" name="4 - TextBox">
            <a:extLst>
              <a:ext uri="{FF2B5EF4-FFF2-40B4-BE49-F238E27FC236}">
                <a16:creationId xmlns:a16="http://schemas.microsoft.com/office/drawing/2014/main" id="{0045CD12-F3C4-4830-9CB6-6174AB0A4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64" y="1403351"/>
            <a:ext cx="6480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dirty="0"/>
              <a:t>Αν είχαμε αυξήσει το μέγεθος του δείγματος στην έρευνα για τη θετικότητα (δηλαδή το συνολικό αριθμό των τεστ)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6649D5-4BE5-4435-9444-CC21EC807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Ποσοστά - Πιθανότητες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E5A766-E322-43B0-BFF6-2CC308E39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Όταν μελετάμε ΠΟΙΟΤΙΚΑ δεδομένα, δεν υπάρχουν μέσες τιμές, τυπικές αποκλίσεις </a:t>
            </a:r>
            <a:r>
              <a:rPr lang="el-GR" dirty="0" err="1"/>
              <a:t>κ.λ.π</a:t>
            </a:r>
            <a:r>
              <a:rPr lang="el-GR" dirty="0"/>
              <a:t>. και τότε ενδιαφερόμαστε μόνο για ποσοστά!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Ποσοστά είναι οι σχετικές συχνότητες </a:t>
            </a:r>
          </a:p>
          <a:p>
            <a:pPr marL="0" indent="0">
              <a:buNone/>
            </a:pPr>
            <a:r>
              <a:rPr lang="el-GR" dirty="0"/>
              <a:t>(% ή στην κλίμακα από το 0 μέχρι το 1)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l-GR" dirty="0"/>
              <a:t> </a:t>
            </a:r>
            <a:r>
              <a:rPr lang="en-US" dirty="0"/>
              <a:t>=</a:t>
            </a:r>
            <a:r>
              <a:rPr lang="el-GR" dirty="0"/>
              <a:t> συχνότητα / σύνολο </a:t>
            </a:r>
          </a:p>
        </p:txBody>
      </p:sp>
    </p:spTree>
    <p:extLst>
      <p:ext uri="{BB962C8B-B14F-4D97-AF65-F5344CB8AC3E}">
        <p14:creationId xmlns:p14="http://schemas.microsoft.com/office/powerpoint/2010/main" val="180179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203473-8BBD-4EBC-B7E8-41456655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Π.χ. δείκτης θετικότητας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0ECF37-0C7B-4D2D-9606-5BE448F0C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311" y="1441803"/>
            <a:ext cx="10845800" cy="33559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Κάνοντας 300 </a:t>
            </a:r>
            <a:r>
              <a:rPr lang="en-US" dirty="0"/>
              <a:t>rapid test </a:t>
            </a:r>
            <a:r>
              <a:rPr lang="el-GR" dirty="0"/>
              <a:t>σε κάποιο κέντρο βρέθηκαν 18 θετικά δείγματα, </a:t>
            </a:r>
          </a:p>
          <a:p>
            <a:pPr marL="0" indent="0">
              <a:buNone/>
            </a:pPr>
            <a:r>
              <a:rPr lang="el-GR" dirty="0"/>
              <a:t>Συνεπώς το ποσοστό των θετικών δειγμάτων ήταν </a:t>
            </a:r>
          </a:p>
          <a:p>
            <a:pPr marL="0" indent="0">
              <a:buNone/>
            </a:pPr>
            <a:r>
              <a:rPr lang="en-US" dirty="0"/>
              <a:t>f=18/300 = 0,06    </a:t>
            </a:r>
            <a:r>
              <a:rPr lang="en-US" dirty="0">
                <a:sym typeface="Wingdings" panose="05000000000000000000" pitchFamily="2" charset="2"/>
              </a:rPr>
              <a:t>    6%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274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FB17DA-2B82-4AD2-8A61-6142873C6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άλλη ενδιαφέρουσα περίπτωση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F6A3C9-F36A-4E9C-A779-376112A09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Πόσο αξιόπιστο είναι ένα τεστ για τη διάγνωση κάποιας ασθένειας;</a:t>
            </a:r>
          </a:p>
          <a:p>
            <a:r>
              <a:rPr lang="el-GR" dirty="0"/>
              <a:t>Κλινικές δοκιμές και τεστ σε ασθενείς και υγιείς</a:t>
            </a:r>
          </a:p>
          <a:p>
            <a:r>
              <a:rPr lang="el-GR" dirty="0"/>
              <a:t>Οπότε τα αποτελέσματα παρουσιάζονται σε ένα πίνακα</a:t>
            </a:r>
          </a:p>
        </p:txBody>
      </p:sp>
    </p:spTree>
    <p:extLst>
      <p:ext uri="{BB962C8B-B14F-4D97-AF65-F5344CB8AC3E}">
        <p14:creationId xmlns:p14="http://schemas.microsoft.com/office/powerpoint/2010/main" val="119420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Πίνακας 2Χ2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έλεγχος αποτυπώνεται σε ένα πίνακα 2Χ2, όπου οι γραμμές είναι το αποτέλεσμα του τεστ (Θετικό/Αρνητικό) και οι στήλες η παρουσία ή όχι της ασθένειας</a:t>
            </a:r>
          </a:p>
          <a:p>
            <a:pPr marL="0" indent="0">
              <a:buNone/>
            </a:pPr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042246"/>
              </p:ext>
            </p:extLst>
          </p:nvPr>
        </p:nvGraphicFramePr>
        <p:xfrm>
          <a:off x="2032000" y="3445034"/>
          <a:ext cx="8127999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94383456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772987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70662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Ασθενής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Υγιής</a:t>
                      </a:r>
                      <a:r>
                        <a:rPr lang="el-GR" sz="2800" baseline="0" dirty="0"/>
                        <a:t> 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948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Θετικό (+)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2638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err="1"/>
                        <a:t>Τέστ</a:t>
                      </a:r>
                      <a:r>
                        <a:rPr lang="el-GR" sz="2800" baseline="0" dirty="0"/>
                        <a:t> Αρνητικό (-)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9741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6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8039"/>
          </a:xfrm>
        </p:spPr>
        <p:txBody>
          <a:bodyPr/>
          <a:lstStyle/>
          <a:p>
            <a:r>
              <a:rPr lang="el-GR" dirty="0"/>
              <a:t>Δείκτες Αξιολόγησης ενός </a:t>
            </a:r>
            <a:r>
              <a:rPr lang="el-GR" dirty="0" err="1"/>
              <a:t>Τέστ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732438"/>
            <a:ext cx="10515600" cy="467143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l-GR" u="sng" dirty="0"/>
              <a:t>Ευαισθησία (</a:t>
            </a:r>
            <a:r>
              <a:rPr lang="en-US" u="sng" dirty="0"/>
              <a:t>Sensitivity) </a:t>
            </a:r>
            <a:r>
              <a:rPr lang="en-US" dirty="0"/>
              <a:t>= </a:t>
            </a:r>
            <a:r>
              <a:rPr lang="el-GR" dirty="0"/>
              <a:t>Πιθανότητα σωστής διάγνωσης της ασθένειας - δηλαδή είναι η πιθανότητα το τεστ να βγει ΘΕΤΙΚΟ σε ένα άτομο που έχει την ασθένεια.</a:t>
            </a:r>
          </a:p>
          <a:p>
            <a:pPr marL="0" indent="0">
              <a:buNone/>
            </a:pPr>
            <a:r>
              <a:rPr lang="el-GR" dirty="0"/>
              <a:t>			</a:t>
            </a:r>
            <a:r>
              <a:rPr lang="en-US" dirty="0"/>
              <a:t>a/(</a:t>
            </a:r>
            <a:r>
              <a:rPr lang="en-US" dirty="0" err="1"/>
              <a:t>a+c</a:t>
            </a:r>
            <a:r>
              <a:rPr lang="en-US" dirty="0"/>
              <a:t>)</a:t>
            </a:r>
            <a:endParaRPr lang="el-GR" dirty="0"/>
          </a:p>
          <a:p>
            <a:pPr marL="514350" indent="-514350">
              <a:buAutoNum type="arabicPeriod"/>
            </a:pPr>
            <a:r>
              <a:rPr lang="el-GR" u="sng" dirty="0"/>
              <a:t>Ειδικότητα (</a:t>
            </a:r>
            <a:r>
              <a:rPr lang="en-US" u="sng" dirty="0"/>
              <a:t>Specificity) </a:t>
            </a:r>
            <a:r>
              <a:rPr lang="en-US" dirty="0"/>
              <a:t>= </a:t>
            </a:r>
            <a:r>
              <a:rPr lang="el-GR" dirty="0"/>
              <a:t>Πιθανότητα να βγει ΑΡΝΗΤΙΚΟ το τεστ σε ένα υγιές άτομο.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smtClean="0"/>
              <a:t>d/(</a:t>
            </a:r>
            <a:r>
              <a:rPr lang="en-US" dirty="0" err="1"/>
              <a:t>b+d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Οι τιμές </a:t>
            </a:r>
            <a:r>
              <a:rPr lang="el-GR" dirty="0">
                <a:solidFill>
                  <a:srgbClr val="FF0000"/>
                </a:solidFill>
              </a:rPr>
              <a:t>1-Ειδικότητα</a:t>
            </a:r>
            <a:r>
              <a:rPr lang="el-GR" dirty="0"/>
              <a:t> και </a:t>
            </a:r>
            <a:r>
              <a:rPr lang="el-GR" dirty="0">
                <a:solidFill>
                  <a:srgbClr val="FF0000"/>
                </a:solidFill>
              </a:rPr>
              <a:t>1-Ευαισθησία</a:t>
            </a:r>
            <a:r>
              <a:rPr lang="el-GR" dirty="0"/>
              <a:t> είναι οι πιθανότητες λάθος διαγνώσεων. </a:t>
            </a: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877C541F-F085-4609-BEC4-346245A2F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718638"/>
              </p:ext>
            </p:extLst>
          </p:nvPr>
        </p:nvGraphicFramePr>
        <p:xfrm>
          <a:off x="9245600" y="197784"/>
          <a:ext cx="2652888" cy="134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0759">
                  <a:extLst>
                    <a:ext uri="{9D8B030D-6E8A-4147-A177-3AD203B41FA5}">
                      <a16:colId xmlns:a16="http://schemas.microsoft.com/office/drawing/2014/main" val="1943834569"/>
                    </a:ext>
                  </a:extLst>
                </a:gridCol>
                <a:gridCol w="827374">
                  <a:extLst>
                    <a:ext uri="{9D8B030D-6E8A-4147-A177-3AD203B41FA5}">
                      <a16:colId xmlns:a16="http://schemas.microsoft.com/office/drawing/2014/main" val="907729873"/>
                    </a:ext>
                  </a:extLst>
                </a:gridCol>
                <a:gridCol w="654755">
                  <a:extLst>
                    <a:ext uri="{9D8B030D-6E8A-4147-A177-3AD203B41FA5}">
                      <a16:colId xmlns:a16="http://schemas.microsoft.com/office/drawing/2014/main" val="4270662775"/>
                    </a:ext>
                  </a:extLst>
                </a:gridCol>
              </a:tblGrid>
              <a:tr h="272527">
                <a:tc>
                  <a:txBody>
                    <a:bodyPr/>
                    <a:lstStyle/>
                    <a:p>
                      <a:pPr algn="ctr"/>
                      <a:endParaRPr lang="el-G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Ασθενής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Υγιής</a:t>
                      </a:r>
                      <a:r>
                        <a:rPr lang="el-GR" sz="1400" baseline="0" dirty="0"/>
                        <a:t> </a:t>
                      </a:r>
                      <a:endParaRPr lang="el-G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1948618"/>
                  </a:ext>
                </a:extLst>
              </a:tr>
              <a:tr h="471427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/>
                        <a:t>Τεστ</a:t>
                      </a:r>
                      <a:r>
                        <a:rPr lang="el-GR" sz="1400" baseline="0" dirty="0"/>
                        <a:t> Θετικό (+)</a:t>
                      </a:r>
                      <a:endParaRPr lang="el-G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  <a:endParaRPr lang="el-GR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  <a:endParaRPr lang="el-GR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2638094"/>
                  </a:ext>
                </a:extLst>
              </a:tr>
              <a:tr h="471427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err="1"/>
                        <a:t>Τέστ</a:t>
                      </a:r>
                      <a:r>
                        <a:rPr lang="el-GR" sz="1400" baseline="0" dirty="0"/>
                        <a:t> Αρνητικό (-)</a:t>
                      </a:r>
                      <a:endParaRPr lang="el-G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  <a:endParaRPr lang="el-GR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  <a:endParaRPr lang="el-GR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9741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539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023890"/>
              </p:ext>
            </p:extLst>
          </p:nvPr>
        </p:nvGraphicFramePr>
        <p:xfrm>
          <a:off x="1625600" y="1690688"/>
          <a:ext cx="8127999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346210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6057902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006441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Ασθενής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Υγιής</a:t>
                      </a:r>
                      <a:r>
                        <a:rPr lang="el-GR" sz="2800" baseline="0" dirty="0"/>
                        <a:t> 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9129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Θετικό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5492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Αρνητικό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160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706509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1782" y="3740726"/>
            <a:ext cx="8035636" cy="16619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800" dirty="0"/>
              <a:t>Στον παραπάνω πίνακα υπολογίζουμε</a:t>
            </a:r>
          </a:p>
          <a:p>
            <a:r>
              <a:rPr lang="el-GR" sz="2800" dirty="0"/>
              <a:t>1. Ευαισθησία = 70/75 = 0,933    (δηλ. 93,3%)</a:t>
            </a:r>
          </a:p>
          <a:p>
            <a:r>
              <a:rPr lang="el-GR" sz="2800" dirty="0"/>
              <a:t>2. Ειδικότητα = </a:t>
            </a:r>
            <a:r>
              <a:rPr lang="el-GR" sz="2800" dirty="0" smtClean="0"/>
              <a:t>160/1</a:t>
            </a:r>
            <a:r>
              <a:rPr lang="en-US" sz="2800" dirty="0" smtClean="0"/>
              <a:t>9</a:t>
            </a:r>
            <a:r>
              <a:rPr lang="el-GR" sz="2800" dirty="0" smtClean="0"/>
              <a:t>4 </a:t>
            </a:r>
            <a:r>
              <a:rPr lang="el-GR" sz="2800" dirty="0"/>
              <a:t>= 0,825   (δηλ. 82,5%)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205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E8136E-3398-4C0B-8969-EFE3346FF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Παράδειγμα </a:t>
            </a:r>
            <a:r>
              <a:rPr lang="en-US" dirty="0"/>
              <a:t/>
            </a:r>
            <a:br>
              <a:rPr lang="en-US" dirty="0"/>
            </a:br>
            <a:r>
              <a:rPr lang="el-GR" dirty="0"/>
              <a:t>(</a:t>
            </a:r>
            <a:r>
              <a:rPr lang="en-US" dirty="0"/>
              <a:t>covid self-test </a:t>
            </a:r>
            <a:r>
              <a:rPr lang="el-GR" dirty="0"/>
              <a:t>κάποιας εταιρίας)</a:t>
            </a: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C3F7FCB9-C25C-45BA-A8AE-02E70ABFE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626779"/>
              </p:ext>
            </p:extLst>
          </p:nvPr>
        </p:nvGraphicFramePr>
        <p:xfrm>
          <a:off x="1857211" y="2279920"/>
          <a:ext cx="8127999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3098705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6047869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8836348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PCR </a:t>
                      </a:r>
                      <a:r>
                        <a:rPr lang="el-GR" sz="2800" dirty="0"/>
                        <a:t>θετικό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PCR </a:t>
                      </a:r>
                      <a:r>
                        <a:rPr lang="el-GR" sz="2800" dirty="0"/>
                        <a:t>αρνητικό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40223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Θετικό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159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8900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Τεστ</a:t>
                      </a:r>
                      <a:r>
                        <a:rPr lang="el-GR" sz="2800" baseline="0" dirty="0"/>
                        <a:t> Αρνητικό</a:t>
                      </a:r>
                      <a:endParaRPr lang="el-GR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257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77719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1D8F3A5-890A-42AB-929D-7586DC59A50A}"/>
              </a:ext>
            </a:extLst>
          </p:cNvPr>
          <p:cNvSpPr txBox="1"/>
          <p:nvPr/>
        </p:nvSpPr>
        <p:spPr>
          <a:xfrm>
            <a:off x="1949574" y="4423632"/>
            <a:ext cx="8035636" cy="166199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800" dirty="0"/>
              <a:t>Στον παραπάνω πίνακα υπολογίζουμε</a:t>
            </a:r>
          </a:p>
          <a:p>
            <a:r>
              <a:rPr lang="el-GR" sz="2800" dirty="0"/>
              <a:t>1. Ευαισθησία = 159/163 = 0,975    (δηλ. 97,5%)</a:t>
            </a:r>
          </a:p>
          <a:p>
            <a:r>
              <a:rPr lang="el-GR" sz="2800" dirty="0"/>
              <a:t>2. Ειδικότητα = 257/257 = 1   (δηλ. 100%)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065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E6686B-B810-4C4C-B69D-8189048E2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Πόση ακρίβεια υπάρχει σε αυτά τα ποσοστά;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94F6F0-2FF5-42A8-89BB-5D695B8BF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ποσοστά βασίζονται σε δείγματα, οπότε δεν είμαστε σίγουροι τι θα γίνει αν μελετηθεί ολόκληρος ο πληθυσμός</a:t>
            </a:r>
          </a:p>
          <a:p>
            <a:r>
              <a:rPr lang="el-GR" dirty="0"/>
              <a:t>Χρειαζόμαστε λοιπόν Διαστήματα Εμπιστοσύνης για να έχουμε μια πιο σίγουρη εκτίμηση</a:t>
            </a:r>
          </a:p>
          <a:p>
            <a:r>
              <a:rPr lang="el-GR" dirty="0"/>
              <a:t>Αντί να λέμε </a:t>
            </a:r>
            <a:r>
              <a:rPr lang="el-GR" dirty="0" err="1"/>
              <a:t>π.χ</a:t>
            </a:r>
            <a:r>
              <a:rPr lang="el-GR" dirty="0"/>
              <a:t> ότι η ευαισθησία είναι 93,3%, καλύτερα είναι να πούμε ότι η ευαισθησία είναι μεταξύ 91% και 97%</a:t>
            </a:r>
          </a:p>
          <a:p>
            <a:endParaRPr lang="el-GR" dirty="0"/>
          </a:p>
          <a:p>
            <a:r>
              <a:rPr lang="el-GR" dirty="0"/>
              <a:t>(στη συσκευασία του </a:t>
            </a:r>
            <a:r>
              <a:rPr lang="en-US" dirty="0"/>
              <a:t>self test </a:t>
            </a:r>
            <a:r>
              <a:rPr lang="el-GR" dirty="0"/>
              <a:t>αναφέρονται οι τιμές ως </a:t>
            </a:r>
            <a:r>
              <a:rPr lang="en-US" dirty="0"/>
              <a:t>95% C.I.)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190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622</Words>
  <Application>Microsoft Office PowerPoint</Application>
  <PresentationFormat>Ευρεία οθόνη</PresentationFormat>
  <Paragraphs>127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Θέμα του Office</vt:lpstr>
      <vt:lpstr>Διαστήματα Εμπιστοσύνης για ποσοστά, Διαγνωστικοί  Έλεγχοι (Τεστ)</vt:lpstr>
      <vt:lpstr>Ποσοστά - Πιθανότητες</vt:lpstr>
      <vt:lpstr>Π.χ. δείκτης θετικότητας </vt:lpstr>
      <vt:lpstr>Μια άλλη ενδιαφέρουσα περίπτωση</vt:lpstr>
      <vt:lpstr>Πίνακας 2Χ2</vt:lpstr>
      <vt:lpstr>Δείκτες Αξιολόγησης ενός Τέστ</vt:lpstr>
      <vt:lpstr>Παράδειγμα </vt:lpstr>
      <vt:lpstr>Παράδειγμα  (covid self-test κάποιας εταιρίας)</vt:lpstr>
      <vt:lpstr>Πόση ακρίβεια υπάρχει σε αυτά τα ποσοστά;</vt:lpstr>
      <vt:lpstr>95% Διαστήματα Εμπιστοσύνης για ποσοστά ή πιθανότητες</vt:lpstr>
      <vt:lpstr>Παρουσίαση του PowerPoint</vt:lpstr>
      <vt:lpstr>Διάστημα Εμπιστοσύνης για ένα ποσοστό (f) (ή για μια πιθανότητα)  --- προσεγγιστικό, για μεγάλα δείγματα ---</vt:lpstr>
      <vt:lpstr>Από τι εξαρτάται το μέγεθος του Δ.Ε. για ένα ποσοστό?</vt:lpstr>
      <vt:lpstr>Παράδειγμα</vt:lpstr>
      <vt:lpstr>Παράδειγμα - διερεύνηση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Διαγνωστικοί  Έλεγχοι (Τεστ)</dc:title>
  <dc:creator>user</dc:creator>
  <cp:lastModifiedBy>user</cp:lastModifiedBy>
  <cp:revision>20</cp:revision>
  <dcterms:created xsi:type="dcterms:W3CDTF">2020-06-29T10:12:20Z</dcterms:created>
  <dcterms:modified xsi:type="dcterms:W3CDTF">2022-11-23T11:19:35Z</dcterms:modified>
</cp:coreProperties>
</file>