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2" r:id="rId3"/>
    <p:sldId id="261" r:id="rId4"/>
    <p:sldId id="263" r:id="rId5"/>
    <p:sldId id="264" r:id="rId6"/>
    <p:sldId id="265" r:id="rId7"/>
    <p:sldId id="266" r:id="rId8"/>
    <p:sldId id="267" r:id="rId9"/>
    <p:sldId id="257" r:id="rId10"/>
    <p:sldId id="258" r:id="rId11"/>
    <p:sldId id="259" r:id="rId12"/>
    <p:sldId id="274" r:id="rId13"/>
    <p:sldId id="275" r:id="rId14"/>
    <p:sldId id="276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256" y="-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02CF1-FC3B-4E4C-8C3E-0416364349B2}" type="datetimeFigureOut">
              <a:rPr lang="el-GR" smtClean="0"/>
              <a:t>31/5/2020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3092C-721D-4FE5-BCA1-EA4E198404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722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3092C-721D-4FE5-BCA1-EA4E19840419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144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1294-C717-4285-B0AF-821B9D2B9486}" type="datetimeFigureOut">
              <a:rPr lang="el-GR" smtClean="0"/>
              <a:t>31/5/2020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D1A-3A24-4EFC-BC82-84B14729A7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801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1294-C717-4285-B0AF-821B9D2B9486}" type="datetimeFigureOut">
              <a:rPr lang="el-GR" smtClean="0"/>
              <a:t>31/5/2020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D1A-3A24-4EFC-BC82-84B14729A7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9872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1294-C717-4285-B0AF-821B9D2B9486}" type="datetimeFigureOut">
              <a:rPr lang="el-GR" smtClean="0"/>
              <a:t>31/5/2020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D1A-3A24-4EFC-BC82-84B14729A7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995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1294-C717-4285-B0AF-821B9D2B9486}" type="datetimeFigureOut">
              <a:rPr lang="el-GR" smtClean="0"/>
              <a:t>31/5/2020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D1A-3A24-4EFC-BC82-84B14729A7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390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1294-C717-4285-B0AF-821B9D2B9486}" type="datetimeFigureOut">
              <a:rPr lang="el-GR" smtClean="0"/>
              <a:t>31/5/2020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D1A-3A24-4EFC-BC82-84B14729A7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9298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1294-C717-4285-B0AF-821B9D2B9486}" type="datetimeFigureOut">
              <a:rPr lang="el-GR" smtClean="0"/>
              <a:t>31/5/2020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D1A-3A24-4EFC-BC82-84B14729A7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799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1294-C717-4285-B0AF-821B9D2B9486}" type="datetimeFigureOut">
              <a:rPr lang="el-GR" smtClean="0"/>
              <a:t>31/5/2020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D1A-3A24-4EFC-BC82-84B14729A7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0804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1294-C717-4285-B0AF-821B9D2B9486}" type="datetimeFigureOut">
              <a:rPr lang="el-GR" smtClean="0"/>
              <a:t>31/5/2020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D1A-3A24-4EFC-BC82-84B14729A7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829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1294-C717-4285-B0AF-821B9D2B9486}" type="datetimeFigureOut">
              <a:rPr lang="el-GR" smtClean="0"/>
              <a:t>31/5/2020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D1A-3A24-4EFC-BC82-84B14729A7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4445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1294-C717-4285-B0AF-821B9D2B9486}" type="datetimeFigureOut">
              <a:rPr lang="el-GR" smtClean="0"/>
              <a:t>31/5/2020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D1A-3A24-4EFC-BC82-84B14729A7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948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1294-C717-4285-B0AF-821B9D2B9486}" type="datetimeFigureOut">
              <a:rPr lang="el-GR" smtClean="0"/>
              <a:t>31/5/2020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D1A-3A24-4EFC-BC82-84B14729A7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913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1294-C717-4285-B0AF-821B9D2B9486}" type="datetimeFigureOut">
              <a:rPr lang="el-GR" smtClean="0"/>
              <a:t>31/5/2020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AD1A-3A24-4EFC-BC82-84B14729A7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046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2376263"/>
          </a:xfrm>
        </p:spPr>
        <p:txBody>
          <a:bodyPr/>
          <a:lstStyle/>
          <a:p>
            <a:r>
              <a:rPr lang="el-GR" dirty="0"/>
              <a:t>Ή</a:t>
            </a:r>
            <a:r>
              <a:rPr lang="el-GR" dirty="0" smtClean="0"/>
              <a:t>παρ Χοληφόρα Πάγκρεας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2736304"/>
          </a:xfrm>
        </p:spPr>
        <p:txBody>
          <a:bodyPr>
            <a:normAutofit/>
          </a:bodyPr>
          <a:lstStyle/>
          <a:p>
            <a:r>
              <a:rPr lang="el-GR" dirty="0" smtClean="0"/>
              <a:t>ΔΡΟΣΙΤΗΣ ΙΩΑΝΗΣ</a:t>
            </a:r>
          </a:p>
          <a:p>
            <a:r>
              <a:rPr lang="el-GR" dirty="0" smtClean="0"/>
              <a:t>Β ΕΞΑΜΗΝΟ ΦΥΣΙΟΛΟΓΙΑ</a:t>
            </a:r>
          </a:p>
          <a:p>
            <a:r>
              <a:rPr lang="el-GR" dirty="0" smtClean="0"/>
              <a:t>ΕΛ.ΜΕ.ΠΑ.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40128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611560" y="1028342"/>
            <a:ext cx="85324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/>
          </a:p>
          <a:p>
            <a:r>
              <a:rPr lang="el-GR" b="1" dirty="0"/>
              <a:t>Νησίδια </a:t>
            </a:r>
            <a:r>
              <a:rPr lang="en-US" b="1" dirty="0"/>
              <a:t>Langerhans </a:t>
            </a:r>
            <a:endParaRPr lang="en-US" dirty="0"/>
          </a:p>
          <a:p>
            <a:endParaRPr lang="el-GR" dirty="0" err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Σαφώς </a:t>
            </a:r>
            <a:r>
              <a:rPr lang="el-GR" dirty="0" err="1"/>
              <a:t>αφοριζόμενες</a:t>
            </a:r>
            <a:r>
              <a:rPr lang="el-GR" dirty="0"/>
              <a:t> διάσπαρτες </a:t>
            </a:r>
            <a:r>
              <a:rPr lang="el-GR" dirty="0" err="1"/>
              <a:t>υποστρόγγυλες</a:t>
            </a:r>
            <a:r>
              <a:rPr lang="el-GR" dirty="0"/>
              <a:t> κυτταρικές </a:t>
            </a:r>
            <a:r>
              <a:rPr lang="el-GR" dirty="0" smtClean="0"/>
              <a:t>ομάδες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Μέγεθος- </a:t>
            </a:r>
            <a:r>
              <a:rPr lang="el-GR" dirty="0"/>
              <a:t>αριθμός </a:t>
            </a:r>
            <a:r>
              <a:rPr lang="el-GR" dirty="0" smtClean="0"/>
              <a:t>ποικίλουν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Δίκτυο </a:t>
            </a:r>
            <a:r>
              <a:rPr lang="el-GR" dirty="0"/>
              <a:t>τριχοειδών σε επαφή με κάθε </a:t>
            </a:r>
            <a:r>
              <a:rPr lang="el-GR" dirty="0" smtClean="0"/>
              <a:t>κύτταρο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Κύτταρα </a:t>
            </a:r>
            <a:r>
              <a:rPr lang="el-GR" dirty="0"/>
              <a:t>νησιδίων </a:t>
            </a:r>
          </a:p>
          <a:p>
            <a:r>
              <a:rPr lang="el-GR" dirty="0"/>
              <a:t>-Μικρότερα από εξωκρινή </a:t>
            </a:r>
          </a:p>
          <a:p>
            <a:r>
              <a:rPr lang="el-GR" dirty="0"/>
              <a:t>-Σφαιρικά ή πολυγωνικά </a:t>
            </a:r>
          </a:p>
          <a:p>
            <a:r>
              <a:rPr lang="el-GR" dirty="0"/>
              <a:t>-</a:t>
            </a:r>
            <a:r>
              <a:rPr lang="el-GR" dirty="0" err="1"/>
              <a:t>Αραιοχρωματικά</a:t>
            </a:r>
            <a:r>
              <a:rPr lang="el-GR" dirty="0"/>
              <a:t> (</a:t>
            </a:r>
            <a:r>
              <a:rPr lang="el-GR" dirty="0" err="1"/>
              <a:t>βασίφιλα</a:t>
            </a:r>
            <a:r>
              <a:rPr lang="el-GR" dirty="0"/>
              <a:t> και </a:t>
            </a:r>
            <a:r>
              <a:rPr lang="el-GR" dirty="0" err="1" smtClean="0"/>
              <a:t>οξύφιλα</a:t>
            </a:r>
            <a:r>
              <a:rPr lang="el-GR" dirty="0"/>
              <a:t>) με </a:t>
            </a:r>
            <a:r>
              <a:rPr lang="el-GR" dirty="0" smtClean="0"/>
              <a:t>  </a:t>
            </a:r>
          </a:p>
          <a:p>
            <a:r>
              <a:rPr lang="el-GR" dirty="0"/>
              <a:t> </a:t>
            </a:r>
            <a:r>
              <a:rPr lang="el-GR" dirty="0" smtClean="0"/>
              <a:t>μικρά </a:t>
            </a:r>
            <a:r>
              <a:rPr lang="el-GR" dirty="0" err="1"/>
              <a:t>κυτταροπλασματικά</a:t>
            </a:r>
            <a:r>
              <a:rPr lang="el-GR" dirty="0"/>
              <a:t> </a:t>
            </a:r>
            <a:r>
              <a:rPr lang="el-GR" dirty="0" smtClean="0"/>
              <a:t>κοκκία</a:t>
            </a:r>
            <a:endParaRPr lang="en-US" dirty="0" smtClean="0"/>
          </a:p>
          <a:p>
            <a:r>
              <a:rPr lang="el-GR" dirty="0" smtClean="0"/>
              <a:t> </a:t>
            </a:r>
            <a:endParaRPr lang="el-G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 smtClean="0"/>
              <a:t>Απαντώνται </a:t>
            </a:r>
            <a:r>
              <a:rPr lang="el-GR" dirty="0"/>
              <a:t>4 κύριοι τύποι </a:t>
            </a:r>
          </a:p>
        </p:txBody>
      </p:sp>
    </p:spTree>
    <p:extLst>
      <p:ext uri="{BB962C8B-B14F-4D97-AF65-F5344CB8AC3E}">
        <p14:creationId xmlns:p14="http://schemas.microsoft.com/office/powerpoint/2010/main" val="1928582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467544" y="692697"/>
            <a:ext cx="8496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/>
          </a:p>
          <a:p>
            <a:pPr marL="342900" indent="-342900">
              <a:buAutoNum type="arabicPlain" startAt="4"/>
            </a:pPr>
            <a:r>
              <a:rPr lang="el-GR" b="1" dirty="0" smtClean="0"/>
              <a:t>Κύριοι </a:t>
            </a:r>
            <a:r>
              <a:rPr lang="el-GR" b="1" dirty="0"/>
              <a:t>τύποι </a:t>
            </a:r>
            <a:r>
              <a:rPr lang="el-GR" b="1" dirty="0" err="1"/>
              <a:t>νευροενδοκρινικών</a:t>
            </a:r>
            <a:r>
              <a:rPr lang="el-GR" b="1" dirty="0"/>
              <a:t> </a:t>
            </a:r>
            <a:r>
              <a:rPr lang="el-GR" b="1" dirty="0" smtClean="0"/>
              <a:t>κυττάρων</a:t>
            </a:r>
          </a:p>
          <a:p>
            <a:endParaRPr lang="el-GR" b="1" dirty="0"/>
          </a:p>
          <a:p>
            <a:endParaRPr lang="en-US" b="1" dirty="0" smtClean="0"/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/>
              <a:t>70</a:t>
            </a:r>
            <a:r>
              <a:rPr lang="el-GR" b="1" dirty="0"/>
              <a:t>% </a:t>
            </a:r>
            <a:r>
              <a:rPr lang="el-GR" b="1" dirty="0" smtClean="0"/>
              <a:t>Β-κύτταρα </a:t>
            </a:r>
            <a:r>
              <a:rPr lang="el-GR" dirty="0" smtClean="0"/>
              <a:t>[</a:t>
            </a:r>
            <a:r>
              <a:rPr lang="el-GR" u="sng" dirty="0" smtClean="0"/>
              <a:t>ινσουλίνη</a:t>
            </a:r>
            <a:r>
              <a:rPr lang="el-GR" u="sng" dirty="0"/>
              <a:t>, </a:t>
            </a:r>
            <a:r>
              <a:rPr lang="el-GR" u="sng" dirty="0" err="1" smtClean="0"/>
              <a:t>αμυλίνη</a:t>
            </a:r>
            <a:r>
              <a:rPr lang="el-GR" dirty="0" smtClean="0"/>
              <a:t>]</a:t>
            </a:r>
            <a:endParaRPr lang="el-GR" dirty="0"/>
          </a:p>
          <a:p>
            <a:r>
              <a:rPr lang="el-GR" dirty="0"/>
              <a:t> </a:t>
            </a:r>
            <a:r>
              <a:rPr lang="el-GR" dirty="0" smtClean="0"/>
              <a:t>    (ελάττωση </a:t>
            </a:r>
            <a:r>
              <a:rPr lang="el-GR" dirty="0"/>
              <a:t>των επιπέδων γλυκόζης στο αίμα</a:t>
            </a:r>
            <a:r>
              <a:rPr lang="el-GR" dirty="0" smtClean="0"/>
              <a:t>)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/>
              <a:t>20</a:t>
            </a:r>
            <a:r>
              <a:rPr lang="el-GR" b="1" dirty="0"/>
              <a:t>% Α- </a:t>
            </a:r>
            <a:r>
              <a:rPr lang="el-GR" b="1" dirty="0" smtClean="0"/>
              <a:t>κύτταρα  </a:t>
            </a:r>
            <a:r>
              <a:rPr lang="el-GR" dirty="0" smtClean="0"/>
              <a:t>[</a:t>
            </a:r>
            <a:r>
              <a:rPr lang="el-GR" u="sng" dirty="0" err="1" smtClean="0"/>
              <a:t>γλυκαγόνη</a:t>
            </a:r>
            <a:r>
              <a:rPr lang="el-GR" dirty="0" smtClean="0"/>
              <a:t>] (</a:t>
            </a:r>
            <a:r>
              <a:rPr lang="el-GR" dirty="0" err="1" smtClean="0"/>
              <a:t>γλυκογονόλυση</a:t>
            </a:r>
            <a:r>
              <a:rPr lang="el-GR" dirty="0"/>
              <a:t>, </a:t>
            </a:r>
            <a:r>
              <a:rPr lang="el-GR" dirty="0" err="1" smtClean="0"/>
              <a:t>λιπόλυση</a:t>
            </a:r>
            <a:r>
              <a:rPr lang="el-GR" dirty="0" smtClean="0"/>
              <a:t>)</a:t>
            </a:r>
          </a:p>
          <a:p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/>
              <a:t>5- </a:t>
            </a:r>
            <a:r>
              <a:rPr lang="el-GR" b="1" dirty="0"/>
              <a:t>10% D- </a:t>
            </a:r>
            <a:r>
              <a:rPr lang="el-GR" b="1" dirty="0" smtClean="0"/>
              <a:t>κύτταρα  </a:t>
            </a:r>
            <a:r>
              <a:rPr lang="el-GR" dirty="0" smtClean="0"/>
              <a:t>[</a:t>
            </a:r>
            <a:r>
              <a:rPr lang="el-GR" u="sng" dirty="0" err="1" smtClean="0"/>
              <a:t>σωματοστατίνη</a:t>
            </a:r>
            <a:r>
              <a:rPr lang="el-GR" dirty="0" smtClean="0"/>
              <a:t>]</a:t>
            </a:r>
          </a:p>
          <a:p>
            <a:r>
              <a:rPr lang="el-GR" dirty="0"/>
              <a:t> </a:t>
            </a:r>
            <a:r>
              <a:rPr lang="el-GR" dirty="0" smtClean="0"/>
              <a:t>    (αναστέλλει </a:t>
            </a:r>
            <a:r>
              <a:rPr lang="el-GR" dirty="0"/>
              <a:t>έκκριση άλλων ορμονών των νησιδίων, και της GH </a:t>
            </a:r>
            <a:r>
              <a:rPr lang="el-GR" dirty="0" smtClean="0"/>
              <a:t>και TSH)</a:t>
            </a:r>
          </a:p>
          <a:p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/>
              <a:t>1-2</a:t>
            </a:r>
            <a:r>
              <a:rPr lang="el-GR" b="1" dirty="0"/>
              <a:t>% PP- κύτταρα </a:t>
            </a:r>
            <a:r>
              <a:rPr lang="el-GR" dirty="0" smtClean="0"/>
              <a:t>[</a:t>
            </a:r>
            <a:r>
              <a:rPr lang="el-GR" u="sng" dirty="0" smtClean="0"/>
              <a:t>παγκρεατικό </a:t>
            </a:r>
            <a:r>
              <a:rPr lang="el-GR" u="sng" dirty="0"/>
              <a:t>πολυπεπτίδιο </a:t>
            </a:r>
            <a:r>
              <a:rPr lang="el-GR" dirty="0" smtClean="0"/>
              <a:t>]</a:t>
            </a:r>
          </a:p>
          <a:p>
            <a:r>
              <a:rPr lang="el-GR" dirty="0"/>
              <a:t> </a:t>
            </a:r>
            <a:r>
              <a:rPr lang="el-GR" dirty="0" smtClean="0"/>
              <a:t>    (</a:t>
            </a:r>
            <a:r>
              <a:rPr lang="el-GR" dirty="0"/>
              <a:t>ρυθμίζει τη λειτουργία του πεπτικού) </a:t>
            </a:r>
          </a:p>
        </p:txBody>
      </p:sp>
    </p:spTree>
    <p:extLst>
      <p:ext uri="{BB962C8B-B14F-4D97-AF65-F5344CB8AC3E}">
        <p14:creationId xmlns:p14="http://schemas.microsoft.com/office/powerpoint/2010/main" val="3846216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oshiba\AppData\Local\Temp\Rar$DIa5124.15989\IMG_8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1035496"/>
            <a:ext cx="10297144" cy="9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380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shiba\AppData\Local\Temp\Rar$DIa5124.31290\IMG_8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1539552"/>
            <a:ext cx="10657184" cy="97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259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oshiba\AppData\Local\Temp\Rar$DIa5124.48300\IMG_85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2393344"/>
            <a:ext cx="11521280" cy="1072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820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shiba\AppData\Local\Temp\Rar$DIa6984.15750\IMG_8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7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01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shiba\AppData\Local\Temp\Rar$DIa6984.38510\IMG_8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456"/>
            <a:ext cx="9144000" cy="75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284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oshiba\AppData\Local\Temp\Rar$DIa1120.1852\IMG_8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031" y="0"/>
            <a:ext cx="10082031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91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shiba\AppData\Local\Temp\Rar$DIa1120.12116\IMG_8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819471"/>
            <a:ext cx="10513168" cy="767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709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oshiba\AppData\Local\Temp\Rar$DIa1120.40445\IMG_8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-675456"/>
            <a:ext cx="12385376" cy="8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580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4"/>
          <p:cNvSpPr>
            <a:spLocks noChangeShapeType="1"/>
          </p:cNvSpPr>
          <p:nvPr/>
        </p:nvSpPr>
        <p:spPr bwMode="auto">
          <a:xfrm>
            <a:off x="630078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32771" name="Picture 6" descr="liver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1844823"/>
            <a:ext cx="5840412" cy="501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107504" y="188640"/>
            <a:ext cx="9036496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b="1" dirty="0" smtClean="0">
                <a:latin typeface="Verdana" pitchFamily="34" charset="0"/>
              </a:rPr>
              <a:t>Ήπαρ</a:t>
            </a:r>
            <a:r>
              <a:rPr lang="el-GR" altLang="en-US" sz="2400" dirty="0" smtClean="0">
                <a:latin typeface="Verdana" pitchFamily="34" charset="0"/>
              </a:rPr>
              <a:t>.</a:t>
            </a:r>
            <a:r>
              <a:rPr lang="el-GR" altLang="en-US" sz="2400" b="1" dirty="0" smtClean="0">
                <a:latin typeface="Verdana" pitchFamily="34" charset="0"/>
              </a:rPr>
              <a:t> </a:t>
            </a:r>
            <a:r>
              <a:rPr lang="el-GR" altLang="en-US" sz="1800" dirty="0" smtClean="0">
                <a:latin typeface="Verdana" pitchFamily="34" charset="0"/>
              </a:rPr>
              <a:t>Αποτελεί το κέντρο των βιοχημικών αντιδράσεων του οργανισμού                        </a:t>
            </a:r>
            <a:endParaRPr lang="en-US" altLang="en-US" sz="18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600" dirty="0" smtClean="0">
                <a:latin typeface="Verdana" pitchFamily="34" charset="0"/>
              </a:rPr>
              <a:t>                </a:t>
            </a:r>
            <a:r>
              <a:rPr lang="el-GR" altLang="en-US" sz="1600" u="sng" dirty="0" smtClean="0">
                <a:latin typeface="Verdana" pitchFamily="34" charset="0"/>
              </a:rPr>
              <a:t>π.χ. </a:t>
            </a:r>
            <a:r>
              <a:rPr lang="el-GR" altLang="en-US" sz="1600" u="sng" dirty="0" err="1" smtClean="0">
                <a:latin typeface="Verdana" pitchFamily="34" charset="0"/>
              </a:rPr>
              <a:t>Νεογλυκογένεση</a:t>
            </a:r>
            <a:r>
              <a:rPr lang="el-GR" altLang="en-US" sz="1600" u="sng" dirty="0" smtClean="0">
                <a:latin typeface="Verdana" pitchFamily="34" charset="0"/>
              </a:rPr>
              <a:t>, </a:t>
            </a:r>
            <a:r>
              <a:rPr lang="el-GR" altLang="en-US" sz="1600" u="sng" dirty="0" err="1" smtClean="0">
                <a:latin typeface="Verdana" pitchFamily="34" charset="0"/>
              </a:rPr>
              <a:t>Γλυκογονόλυση</a:t>
            </a:r>
            <a:r>
              <a:rPr lang="el-GR" altLang="en-US" sz="1600" u="sng" dirty="0" smtClean="0">
                <a:latin typeface="Verdana" pitchFamily="34" charset="0"/>
              </a:rPr>
              <a:t>, Σύνθεση Αμινοξέων, </a:t>
            </a:r>
            <a:r>
              <a:rPr lang="el-GR" altLang="en-US" sz="1600" u="sng" dirty="0" err="1" smtClean="0">
                <a:latin typeface="Verdana" pitchFamily="34" charset="0"/>
              </a:rPr>
              <a:t>Πρωτεινών</a:t>
            </a:r>
            <a:r>
              <a:rPr lang="el-GR" altLang="en-US" sz="1600" u="sng" dirty="0" smtClean="0">
                <a:latin typeface="Verdana" pitchFamily="34" charset="0"/>
              </a:rPr>
              <a:t>,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600" u="sng" dirty="0">
                <a:latin typeface="Verdana" pitchFamily="34" charset="0"/>
              </a:rPr>
              <a:t> </a:t>
            </a:r>
            <a:r>
              <a:rPr lang="el-GR" altLang="en-US" sz="1600" u="sng" dirty="0" smtClean="0">
                <a:latin typeface="Verdana" pitchFamily="34" charset="0"/>
              </a:rPr>
              <a:t>               Υδατανθράκων, Βιταμινών, Παραγόντων Πήξης, </a:t>
            </a:r>
            <a:r>
              <a:rPr lang="el-GR" altLang="en-US" sz="1800" u="sng" dirty="0" smtClean="0">
                <a:latin typeface="Verdana" pitchFamily="34" charset="0"/>
              </a:rPr>
              <a:t>χολικών </a:t>
            </a:r>
            <a:r>
              <a:rPr lang="el-GR" altLang="en-US" sz="1800" u="sng" dirty="0">
                <a:latin typeface="Verdana" pitchFamily="34" charset="0"/>
              </a:rPr>
              <a:t>αλάτων</a:t>
            </a:r>
            <a:r>
              <a:rPr lang="en-US" altLang="en-US" sz="1800" u="sng" dirty="0" smtClean="0">
                <a:latin typeface="Verdana" pitchFamily="34" charset="0"/>
              </a:rPr>
              <a:t> </a:t>
            </a:r>
            <a:r>
              <a:rPr lang="el-GR" altLang="en-US" sz="1800" u="sng" dirty="0" smtClean="0">
                <a:latin typeface="Verdana" pitchFamily="34" charset="0"/>
              </a:rPr>
              <a:t>κλπ.</a:t>
            </a:r>
            <a:r>
              <a:rPr lang="en-US" altLang="en-US" sz="1800" u="sng" dirty="0" smtClean="0">
                <a:latin typeface="Verdana" pitchFamily="34" charset="0"/>
              </a:rPr>
              <a:t> </a:t>
            </a:r>
            <a:r>
              <a:rPr lang="en-US" altLang="en-US" sz="1800" dirty="0" smtClean="0">
                <a:latin typeface="Verdana" pitchFamily="34" charset="0"/>
              </a:rPr>
              <a:t>                         </a:t>
            </a:r>
            <a:r>
              <a:rPr lang="el-GR" altLang="en-US" sz="1800" dirty="0" smtClean="0">
                <a:latin typeface="Verdana" pitchFamily="34" charset="0"/>
              </a:rPr>
              <a:t>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b="1" dirty="0">
                <a:latin typeface="Verdana" pitchFamily="34" charset="0"/>
              </a:rPr>
              <a:t> </a:t>
            </a:r>
            <a:r>
              <a:rPr lang="el-GR" altLang="en-US" sz="2400" b="1" dirty="0" smtClean="0">
                <a:latin typeface="Verdana" pitchFamily="34" charset="0"/>
              </a:rPr>
              <a:t>                                               – </a:t>
            </a:r>
            <a:r>
              <a:rPr lang="el-GR" altLang="en-US" sz="2400" b="1" dirty="0">
                <a:latin typeface="Verdana" pitchFamily="34" charset="0"/>
              </a:rPr>
              <a:t>τμήματα</a:t>
            </a:r>
          </a:p>
        </p:txBody>
      </p:sp>
      <p:pic>
        <p:nvPicPr>
          <p:cNvPr id="32773" name="Picture 8" descr="liver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303588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5317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630078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317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25"/>
            <a:ext cx="91440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0275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3"/>
          <p:cNvSpPr>
            <a:spLocks noChangeShapeType="1"/>
          </p:cNvSpPr>
          <p:nvPr/>
        </p:nvSpPr>
        <p:spPr bwMode="auto">
          <a:xfrm>
            <a:off x="630078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2987675" y="0"/>
            <a:ext cx="568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b="1">
                <a:latin typeface="Verdana" pitchFamily="34" charset="0"/>
              </a:rPr>
              <a:t>ήπαρ – αιμάτωση</a:t>
            </a:r>
          </a:p>
        </p:txBody>
      </p:sp>
      <p:pic>
        <p:nvPicPr>
          <p:cNvPr id="33796" name="Picture 5" descr="hepatic art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371850"/>
            <a:ext cx="504031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0" y="571500"/>
            <a:ext cx="8640763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altLang="en-US" sz="1600" b="1" dirty="0">
                <a:solidFill>
                  <a:srgbClr val="FF0000"/>
                </a:solidFill>
              </a:rPr>
              <a:t>ηπατική αρτηρία: 30%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l-GR" altLang="en-US" sz="1400" dirty="0">
                <a:solidFill>
                  <a:schemeClr val="tx2"/>
                </a:solidFill>
              </a:rPr>
              <a:t>κλάδος κοιλιακού στελέχους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l-GR" altLang="en-US" sz="1400" dirty="0">
                <a:solidFill>
                  <a:schemeClr val="tx2"/>
                </a:solidFill>
              </a:rPr>
              <a:t>πορεία: οπίσθιο τοίχωμα επιπλοϊκού θυλάκου</a:t>
            </a:r>
            <a:r>
              <a:rPr lang="en-US" altLang="en-US" sz="1400" dirty="0">
                <a:solidFill>
                  <a:schemeClr val="tx2"/>
                </a:solidFill>
              </a:rPr>
              <a:t> </a:t>
            </a:r>
            <a:r>
              <a:rPr lang="el-GR" altLang="en-US" sz="1400" dirty="0">
                <a:solidFill>
                  <a:schemeClr val="tx2"/>
                </a:solidFill>
              </a:rPr>
              <a:t>κάτω από επιπλοϊκό τρήμα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l-GR" altLang="en-US" sz="1400" dirty="0">
                <a:solidFill>
                  <a:schemeClr val="tx2"/>
                </a:solidFill>
              </a:rPr>
              <a:t>γαστρο12δακτυλική – ιδίως ηπατική: ελεύθερο χείλος ελ επιπλόου,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l-GR" altLang="en-US" sz="1400" dirty="0">
                <a:solidFill>
                  <a:schemeClr val="tx2"/>
                </a:solidFill>
              </a:rPr>
              <a:t>προσθίως πυλαίας - Δ &amp; Α κλάδος</a:t>
            </a:r>
            <a:endParaRPr lang="en-US" altLang="en-US" sz="1400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l-GR" altLang="en-US" sz="1400" dirty="0">
                <a:solidFill>
                  <a:schemeClr val="tx2"/>
                </a:solidFill>
              </a:rPr>
              <a:t>Δ Ηπατική Αρτηρία: 17% από ΑΜΑ και δίνει Πρόσθιο και Οπίσθιο κλάδο.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l-GR" altLang="en-US" sz="1400" dirty="0">
                <a:solidFill>
                  <a:schemeClr val="tx2"/>
                </a:solidFill>
              </a:rPr>
              <a:t>Α Ηπατική Αρτηρία: 25% από Α Γαστρική Αρτηρία και δίνει Έσω και Έξω κλάδο.</a:t>
            </a:r>
          </a:p>
          <a:p>
            <a:pPr>
              <a:defRPr/>
            </a:pPr>
            <a:r>
              <a:rPr lang="el-GR" altLang="en-US" sz="1600" b="1" dirty="0">
                <a:solidFill>
                  <a:srgbClr val="FF0000"/>
                </a:solidFill>
              </a:rPr>
              <a:t>πυλαία φλέβα: 70%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l-GR" altLang="en-US" sz="1400" dirty="0">
                <a:solidFill>
                  <a:schemeClr val="tx2"/>
                </a:solidFill>
              </a:rPr>
              <a:t>φλεβικό αίμα με προϊόντα πέψης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l-GR" altLang="en-US" sz="1400" dirty="0">
                <a:solidFill>
                  <a:schemeClr val="tx2"/>
                </a:solidFill>
              </a:rPr>
              <a:t>συμβολή άνω μεσεντέριας φλ – σπληνικής οπισθίως αυχένα παγκρέατος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l-GR" altLang="en-US" sz="1400" dirty="0">
                <a:solidFill>
                  <a:schemeClr val="tx2"/>
                </a:solidFill>
              </a:rPr>
              <a:t>πορεία: ελεύθερο χείλος ελ επιπλόου, οπισθίως χ.π., ηπατικής αρτηρίας, προσθίως επιπλοϊκού τρήματος</a:t>
            </a:r>
          </a:p>
        </p:txBody>
      </p:sp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179388" y="3429000"/>
            <a:ext cx="2071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600" b="1">
                <a:solidFill>
                  <a:srgbClr val="0000FF"/>
                </a:solidFill>
                <a:latin typeface="Verdana" pitchFamily="34" charset="0"/>
              </a:rPr>
              <a:t>ηπατικές φλέβες</a:t>
            </a: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179388" y="3789363"/>
            <a:ext cx="39608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l-GR" altLang="en-US" sz="1600" b="1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συμβολή κεντρικών φλεβών λοβίων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3 μεγάλες φλέβες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συμβολή με κ.κ.φλ.   </a:t>
            </a:r>
          </a:p>
        </p:txBody>
      </p:sp>
      <p:sp>
        <p:nvSpPr>
          <p:cNvPr id="33800" name="Rectangle 9"/>
          <p:cNvSpPr>
            <a:spLocks noChangeArrowheads="1"/>
          </p:cNvSpPr>
          <p:nvPr/>
        </p:nvSpPr>
        <p:spPr bwMode="auto">
          <a:xfrm>
            <a:off x="179388" y="4652963"/>
            <a:ext cx="2695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600" b="1">
                <a:solidFill>
                  <a:srgbClr val="007A37"/>
                </a:solidFill>
                <a:latin typeface="Verdana" pitchFamily="34" charset="0"/>
              </a:rPr>
              <a:t>λεμφική παροχέτευση</a:t>
            </a:r>
          </a:p>
        </p:txBody>
      </p:sp>
      <p:sp>
        <p:nvSpPr>
          <p:cNvPr id="33801" name="Rectangle 10"/>
          <p:cNvSpPr>
            <a:spLocks noChangeArrowheads="1"/>
          </p:cNvSpPr>
          <p:nvPr/>
        </p:nvSpPr>
        <p:spPr bwMode="auto">
          <a:xfrm>
            <a:off x="250825" y="4941888"/>
            <a:ext cx="367188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ηπατικοί λεμφαδένες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400" b="1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κοιλιακοί λεμφαδένες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400" b="1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μείζων θωρακικός πόρος</a:t>
            </a:r>
          </a:p>
        </p:txBody>
      </p:sp>
      <p:sp>
        <p:nvSpPr>
          <p:cNvPr id="33802" name="AutoShape 11"/>
          <p:cNvSpPr>
            <a:spLocks noChangeArrowheads="1"/>
          </p:cNvSpPr>
          <p:nvPr/>
        </p:nvSpPr>
        <p:spPr bwMode="auto">
          <a:xfrm>
            <a:off x="1214438" y="5229225"/>
            <a:ext cx="117475" cy="215900"/>
          </a:xfrm>
          <a:prstGeom prst="downArrow">
            <a:avLst>
              <a:gd name="adj1" fmla="val 50000"/>
              <a:gd name="adj2" fmla="val 371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  <p:sp>
        <p:nvSpPr>
          <p:cNvPr id="33803" name="Rectangle 13"/>
          <p:cNvSpPr>
            <a:spLocks noChangeArrowheads="1"/>
          </p:cNvSpPr>
          <p:nvPr/>
        </p:nvSpPr>
        <p:spPr bwMode="auto">
          <a:xfrm>
            <a:off x="0" y="6308725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φρενικοί, παραστερνικοί λεμφαδένες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διαφραγματικοί, μεσοπνευμόνοι λ/α</a:t>
            </a:r>
          </a:p>
        </p:txBody>
      </p:sp>
      <p:sp>
        <p:nvSpPr>
          <p:cNvPr id="33804" name="Line 14"/>
          <p:cNvSpPr>
            <a:spLocks noChangeShapeType="1"/>
          </p:cNvSpPr>
          <p:nvPr/>
        </p:nvSpPr>
        <p:spPr bwMode="auto">
          <a:xfrm>
            <a:off x="250825" y="6308725"/>
            <a:ext cx="2987675" cy="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3805" name="Line 15"/>
          <p:cNvSpPr>
            <a:spLocks noChangeShapeType="1"/>
          </p:cNvSpPr>
          <p:nvPr/>
        </p:nvSpPr>
        <p:spPr bwMode="auto">
          <a:xfrm>
            <a:off x="323850" y="3357563"/>
            <a:ext cx="29876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3806" name="Line 16"/>
          <p:cNvSpPr>
            <a:spLocks noChangeShapeType="1"/>
          </p:cNvSpPr>
          <p:nvPr/>
        </p:nvSpPr>
        <p:spPr bwMode="auto">
          <a:xfrm>
            <a:off x="323850" y="4652963"/>
            <a:ext cx="29876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3807" name="AutoShape 11"/>
          <p:cNvSpPr>
            <a:spLocks noChangeArrowheads="1"/>
          </p:cNvSpPr>
          <p:nvPr/>
        </p:nvSpPr>
        <p:spPr bwMode="auto">
          <a:xfrm>
            <a:off x="1231900" y="5661025"/>
            <a:ext cx="115888" cy="215900"/>
          </a:xfrm>
          <a:prstGeom prst="downArrow">
            <a:avLst>
              <a:gd name="adj1" fmla="val 50000"/>
              <a:gd name="adj2" fmla="val 376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129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4"/>
          <p:cNvSpPr>
            <a:spLocks noChangeShapeType="1"/>
          </p:cNvSpPr>
          <p:nvPr/>
        </p:nvSpPr>
        <p:spPr bwMode="auto">
          <a:xfrm>
            <a:off x="630078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8915" name="Rectangle 6"/>
          <p:cNvSpPr>
            <a:spLocks noChangeArrowheads="1"/>
          </p:cNvSpPr>
          <p:nvPr/>
        </p:nvSpPr>
        <p:spPr bwMode="auto">
          <a:xfrm>
            <a:off x="3419475" y="620713"/>
            <a:ext cx="2881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b="1">
                <a:latin typeface="Verdana" pitchFamily="34" charset="0"/>
              </a:rPr>
              <a:t>χοληφόρα</a:t>
            </a:r>
          </a:p>
        </p:txBody>
      </p:sp>
      <p:pic>
        <p:nvPicPr>
          <p:cNvPr id="38916" name="Picture 7" descr="biliary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54475"/>
            <a:ext cx="3959225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8" descr="biliary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268788"/>
            <a:ext cx="3924300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9"/>
          <p:cNvSpPr>
            <a:spLocks noChangeArrowheads="1"/>
          </p:cNvSpPr>
          <p:nvPr/>
        </p:nvSpPr>
        <p:spPr bwMode="auto">
          <a:xfrm>
            <a:off x="2771775" y="1557338"/>
            <a:ext cx="51847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έκκριση χολής από ηπατικά κύτταρα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400" b="1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χοληφόρα τριχοειδή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l-GR" altLang="en-US" sz="1400" b="1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μικροί μεσολόβιοι χοληφόροι πόροι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400" b="1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μεγάλοι μεσολόβιοι χοληφόροι πόροι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400" b="1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ΔΕ &amp; ΑΡ ηπατικός πόρος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400" b="1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κοινός ηπατικός πόρος + κυστικός π.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χοληδόχος πόρος</a:t>
            </a:r>
          </a:p>
        </p:txBody>
      </p:sp>
      <p:sp>
        <p:nvSpPr>
          <p:cNvPr id="38919" name="AutoShape 12"/>
          <p:cNvSpPr>
            <a:spLocks noChangeArrowheads="1"/>
          </p:cNvSpPr>
          <p:nvPr/>
        </p:nvSpPr>
        <p:spPr bwMode="auto">
          <a:xfrm>
            <a:off x="3168650" y="1844675"/>
            <a:ext cx="144463" cy="1444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  <p:sp>
        <p:nvSpPr>
          <p:cNvPr id="38920" name="AutoShape 13"/>
          <p:cNvSpPr>
            <a:spLocks noChangeArrowheads="1"/>
          </p:cNvSpPr>
          <p:nvPr/>
        </p:nvSpPr>
        <p:spPr bwMode="auto">
          <a:xfrm>
            <a:off x="3160713" y="2276475"/>
            <a:ext cx="144462" cy="1444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  <p:sp>
        <p:nvSpPr>
          <p:cNvPr id="38921" name="AutoShape 14"/>
          <p:cNvSpPr>
            <a:spLocks noChangeArrowheads="1"/>
          </p:cNvSpPr>
          <p:nvPr/>
        </p:nvSpPr>
        <p:spPr bwMode="auto">
          <a:xfrm>
            <a:off x="3159125" y="2708275"/>
            <a:ext cx="144463" cy="1444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  <p:sp>
        <p:nvSpPr>
          <p:cNvPr id="38922" name="AutoShape 15"/>
          <p:cNvSpPr>
            <a:spLocks noChangeArrowheads="1"/>
          </p:cNvSpPr>
          <p:nvPr/>
        </p:nvSpPr>
        <p:spPr bwMode="auto">
          <a:xfrm>
            <a:off x="3160713" y="3141663"/>
            <a:ext cx="144462" cy="1444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  <p:sp>
        <p:nvSpPr>
          <p:cNvPr id="38923" name="AutoShape 16"/>
          <p:cNvSpPr>
            <a:spLocks noChangeArrowheads="1"/>
          </p:cNvSpPr>
          <p:nvPr/>
        </p:nvSpPr>
        <p:spPr bwMode="auto">
          <a:xfrm>
            <a:off x="3171825" y="3573463"/>
            <a:ext cx="144463" cy="1444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535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630078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1476375" y="476250"/>
            <a:ext cx="6985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 sz="4000">
                <a:solidFill>
                  <a:schemeClr val="tx2"/>
                </a:solidFill>
                <a:latin typeface="Arial" charset="0"/>
              </a:rPr>
              <a:t>ενδοηπατικά χοληφόρα </a:t>
            </a:r>
            <a:endParaRPr lang="el-GR" altLang="en-US" sz="3600" b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9940" name="Picture 2" descr="fig 49-19-49 SAc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33600"/>
            <a:ext cx="817245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0882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2"/>
          <p:cNvSpPr>
            <a:spLocks noChangeShapeType="1"/>
          </p:cNvSpPr>
          <p:nvPr/>
        </p:nvSpPr>
        <p:spPr bwMode="auto">
          <a:xfrm>
            <a:off x="630078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2124075" y="5229225"/>
            <a:ext cx="49672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  <p:pic>
        <p:nvPicPr>
          <p:cNvPr id="41988" name="Picture 4" descr="msoD68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205038"/>
            <a:ext cx="554355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Line 7"/>
          <p:cNvSpPr>
            <a:spLocks noChangeShapeType="1"/>
          </p:cNvSpPr>
          <p:nvPr/>
        </p:nvSpPr>
        <p:spPr bwMode="auto">
          <a:xfrm flipH="1">
            <a:off x="3203575" y="3357563"/>
            <a:ext cx="11525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990" name="Line 8"/>
          <p:cNvSpPr>
            <a:spLocks noChangeShapeType="1"/>
          </p:cNvSpPr>
          <p:nvPr/>
        </p:nvSpPr>
        <p:spPr bwMode="auto">
          <a:xfrm flipH="1">
            <a:off x="3203575" y="3644900"/>
            <a:ext cx="11525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991" name="Line 9"/>
          <p:cNvSpPr>
            <a:spLocks noChangeShapeType="1"/>
          </p:cNvSpPr>
          <p:nvPr/>
        </p:nvSpPr>
        <p:spPr bwMode="auto">
          <a:xfrm flipH="1">
            <a:off x="3203575" y="3860800"/>
            <a:ext cx="11525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992" name="Line 10"/>
          <p:cNvSpPr>
            <a:spLocks noChangeShapeType="1"/>
          </p:cNvSpPr>
          <p:nvPr/>
        </p:nvSpPr>
        <p:spPr bwMode="auto">
          <a:xfrm flipH="1">
            <a:off x="3203575" y="4076700"/>
            <a:ext cx="8651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993" name="Rectangle 11"/>
          <p:cNvSpPr>
            <a:spLocks noChangeArrowheads="1"/>
          </p:cNvSpPr>
          <p:nvPr/>
        </p:nvSpPr>
        <p:spPr bwMode="auto">
          <a:xfrm>
            <a:off x="1116013" y="3284538"/>
            <a:ext cx="227012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latin typeface="Verdana" pitchFamily="34" charset="0"/>
              </a:rPr>
              <a:t>υπερ12/δακτυλικό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latin typeface="Verdana" pitchFamily="34" charset="0"/>
              </a:rPr>
              <a:t>οπισθο12/δακτυλικό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latin typeface="Verdana" pitchFamily="34" charset="0"/>
              </a:rPr>
              <a:t>παγκρεατικό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latin typeface="Verdana" pitchFamily="34" charset="0"/>
              </a:rPr>
              <a:t>ενδοτοιχωματικό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400" b="1">
              <a:latin typeface="Verdana" pitchFamily="34" charset="0"/>
            </a:endParaRPr>
          </a:p>
        </p:txBody>
      </p:sp>
      <p:sp>
        <p:nvSpPr>
          <p:cNvPr id="41994" name="Rectangle 12"/>
          <p:cNvSpPr>
            <a:spLocks noChangeArrowheads="1"/>
          </p:cNvSpPr>
          <p:nvPr/>
        </p:nvSpPr>
        <p:spPr bwMode="auto">
          <a:xfrm>
            <a:off x="3203575" y="549275"/>
            <a:ext cx="34083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>
                <a:solidFill>
                  <a:schemeClr val="tx2"/>
                </a:solidFill>
                <a:latin typeface="Verdana" pitchFamily="34" charset="0"/>
              </a:rPr>
              <a:t>χοληδόχος πόρος</a:t>
            </a:r>
          </a:p>
        </p:txBody>
      </p:sp>
    </p:spTree>
    <p:extLst>
      <p:ext uri="{BB962C8B-B14F-4D97-AF65-F5344CB8AC3E}">
        <p14:creationId xmlns:p14="http://schemas.microsoft.com/office/powerpoint/2010/main" val="17983214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Line 4"/>
          <p:cNvSpPr>
            <a:spLocks noChangeShapeType="1"/>
          </p:cNvSpPr>
          <p:nvPr/>
        </p:nvSpPr>
        <p:spPr bwMode="auto">
          <a:xfrm>
            <a:off x="630078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45059" name="Picture 6" descr="biliary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78113"/>
            <a:ext cx="4572000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2959100" y="549275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b="1">
                <a:latin typeface="Verdana" pitchFamily="34" charset="0"/>
              </a:rPr>
              <a:t>χοληδόχος κύστη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4572000" y="2708275"/>
            <a:ext cx="936625" cy="40338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  <p:sp>
        <p:nvSpPr>
          <p:cNvPr id="45062" name="Oval 9"/>
          <p:cNvSpPr>
            <a:spLocks noChangeArrowheads="1"/>
          </p:cNvSpPr>
          <p:nvPr/>
        </p:nvSpPr>
        <p:spPr bwMode="auto">
          <a:xfrm rot="1797568">
            <a:off x="5300663" y="2795588"/>
            <a:ext cx="842962" cy="1454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  <p:sp>
        <p:nvSpPr>
          <p:cNvPr id="45063" name="Rectangle 10"/>
          <p:cNvSpPr>
            <a:spLocks noChangeArrowheads="1"/>
          </p:cNvSpPr>
          <p:nvPr/>
        </p:nvSpPr>
        <p:spPr bwMode="auto">
          <a:xfrm>
            <a:off x="5435600" y="5445125"/>
            <a:ext cx="576263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  <p:sp>
        <p:nvSpPr>
          <p:cNvPr id="45064" name="Rectangle 11"/>
          <p:cNvSpPr>
            <a:spLocks noChangeArrowheads="1"/>
          </p:cNvSpPr>
          <p:nvPr/>
        </p:nvSpPr>
        <p:spPr bwMode="auto">
          <a:xfrm>
            <a:off x="7019925" y="2852738"/>
            <a:ext cx="15843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  <p:sp>
        <p:nvSpPr>
          <p:cNvPr id="45065" name="Rectangle 12"/>
          <p:cNvSpPr>
            <a:spLocks noChangeArrowheads="1"/>
          </p:cNvSpPr>
          <p:nvPr/>
        </p:nvSpPr>
        <p:spPr bwMode="auto">
          <a:xfrm>
            <a:off x="8243888" y="2708275"/>
            <a:ext cx="900112" cy="414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  <p:sp>
        <p:nvSpPr>
          <p:cNvPr id="45066" name="Rectangle 13"/>
          <p:cNvSpPr>
            <a:spLocks noChangeArrowheads="1"/>
          </p:cNvSpPr>
          <p:nvPr/>
        </p:nvSpPr>
        <p:spPr bwMode="auto">
          <a:xfrm>
            <a:off x="7885113" y="4941888"/>
            <a:ext cx="790575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  <p:sp>
        <p:nvSpPr>
          <p:cNvPr id="45067" name="Rectangle 16"/>
          <p:cNvSpPr>
            <a:spLocks noChangeArrowheads="1"/>
          </p:cNvSpPr>
          <p:nvPr/>
        </p:nvSpPr>
        <p:spPr bwMode="auto">
          <a:xfrm>
            <a:off x="973138" y="1633538"/>
            <a:ext cx="748982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rgbClr val="FFCC66"/>
                </a:solidFill>
                <a:latin typeface="Verdana" pitchFamily="34" charset="0"/>
              </a:rPr>
              <a:t> πυθμένας</a:t>
            </a: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προβάλλων στο χείλος του ήπατος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μεσοκλειδ γραμμή + 9</a:t>
            </a:r>
            <a:r>
              <a:rPr lang="el-GR" altLang="en-US" sz="1400" b="1" baseline="30000">
                <a:solidFill>
                  <a:schemeClr val="tx2"/>
                </a:solidFill>
                <a:latin typeface="Verdana" pitchFamily="34" charset="0"/>
              </a:rPr>
              <a:t>ος</a:t>
            </a: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πλευρ χόνδρος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(μηνοειδής γραμμή)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επαφή με κοιλ τοίχ &amp; 2</a:t>
            </a:r>
            <a:r>
              <a:rPr lang="el-GR" altLang="en-US" sz="1400" b="1" baseline="30000">
                <a:solidFill>
                  <a:schemeClr val="tx2"/>
                </a:solidFill>
                <a:latin typeface="Verdana" pitchFamily="34" charset="0"/>
              </a:rPr>
              <a:t>η</a:t>
            </a: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μοίρα 12/λου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400" b="1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</a:t>
            </a:r>
            <a:r>
              <a:rPr lang="el-GR" altLang="en-US" sz="1400" b="1">
                <a:solidFill>
                  <a:srgbClr val="FFCC66"/>
                </a:solidFill>
                <a:latin typeface="Verdana" pitchFamily="34" charset="0"/>
              </a:rPr>
              <a:t>σώμα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πάνω, πίσω &amp; ΑΡ πυθμένα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επαφή με σπλαχν επιφ ήπατος,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εγκάρσιο κόλο &amp; 1</a:t>
            </a:r>
            <a:r>
              <a:rPr lang="el-GR" altLang="en-US" sz="1400" b="1" baseline="30000">
                <a:solidFill>
                  <a:schemeClr val="tx2"/>
                </a:solidFill>
                <a:latin typeface="Verdana" pitchFamily="34" charset="0"/>
              </a:rPr>
              <a:t>η</a:t>
            </a: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μοίρα 12/λου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400" b="1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</a:t>
            </a:r>
            <a:r>
              <a:rPr lang="el-GR" altLang="en-US" sz="1400" b="1">
                <a:solidFill>
                  <a:srgbClr val="FFCC66"/>
                </a:solidFill>
                <a:latin typeface="Verdana" pitchFamily="34" charset="0"/>
              </a:rPr>
              <a:t>αυχένας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στενός, κωνοειδής, προς την πύλη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μεταπίπτει στον κυστικό πόρο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βλεννογόνος: ελικοειδή πτυχή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οδηγό σημείο επιπλοϊκού τρήματος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400" b="1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</a:t>
            </a:r>
            <a:r>
              <a:rPr lang="el-GR" altLang="en-US" sz="1400" b="1">
                <a:solidFill>
                  <a:srgbClr val="FFCC66"/>
                </a:solidFill>
                <a:latin typeface="Verdana" pitchFamily="34" charset="0"/>
              </a:rPr>
              <a:t>κυστικός πόρος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ποικίλο μήκος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ελικοειδής πτυχή (λ.μ.ι.)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400" b="1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400" b="1">
                <a:solidFill>
                  <a:schemeClr val="tx2"/>
                </a:solidFill>
                <a:latin typeface="Verdana" pitchFamily="34" charset="0"/>
              </a:rPr>
              <a:t>  διατήρηση ανοικτού κ.π. συνεχώς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600" b="1">
                <a:solidFill>
                  <a:schemeClr val="tx2"/>
                </a:solidFill>
                <a:latin typeface="Verdana" pitchFamily="34" charset="0"/>
              </a:rPr>
              <a:t>  </a:t>
            </a:r>
            <a:r>
              <a:rPr lang="el-GR" altLang="en-US" sz="1800" b="1">
                <a:solidFill>
                  <a:schemeClr val="tx2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45068" name="AutoShape 17"/>
          <p:cNvSpPr>
            <a:spLocks noChangeArrowheads="1"/>
          </p:cNvSpPr>
          <p:nvPr/>
        </p:nvSpPr>
        <p:spPr bwMode="auto">
          <a:xfrm>
            <a:off x="2195513" y="6021388"/>
            <a:ext cx="144462" cy="1444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53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79512" y="404664"/>
            <a:ext cx="89644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/>
          </a:p>
          <a:p>
            <a:r>
              <a:rPr lang="el-GR" sz="2400" b="1" dirty="0"/>
              <a:t>ΠΑΓΚΡΕΑΣ </a:t>
            </a:r>
            <a:r>
              <a:rPr lang="el-GR" sz="2400" dirty="0" smtClean="0"/>
              <a:t>(Ενδοκρινής και Εξωκρινής </a:t>
            </a:r>
            <a:r>
              <a:rPr lang="el-GR" sz="2400" dirty="0"/>
              <a:t>μοίρα</a:t>
            </a:r>
            <a:r>
              <a:rPr lang="el-GR" sz="2400" dirty="0" smtClean="0"/>
              <a:t>)</a:t>
            </a:r>
          </a:p>
          <a:p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Εξωκρινής Σύνθεση NaHCO3 και πεπτικών ενζύμων για </a:t>
            </a:r>
            <a:r>
              <a:rPr lang="el-GR" sz="2400" dirty="0" err="1" smtClean="0"/>
              <a:t>ενδοαυλική</a:t>
            </a:r>
            <a:r>
              <a:rPr lang="el-GR" sz="2400" dirty="0" smtClean="0"/>
              <a:t> πέψη (</a:t>
            </a:r>
            <a:r>
              <a:rPr lang="el-GR" sz="2400" dirty="0" err="1" smtClean="0"/>
              <a:t>προκαρβοξυπεπτιδάσες</a:t>
            </a:r>
            <a:r>
              <a:rPr lang="el-GR" sz="2400" dirty="0"/>
              <a:t>, </a:t>
            </a:r>
            <a:r>
              <a:rPr lang="el-GR" sz="2400" dirty="0" err="1"/>
              <a:t>λιπάσες</a:t>
            </a:r>
            <a:r>
              <a:rPr lang="el-GR" sz="2400" dirty="0"/>
              <a:t>, </a:t>
            </a:r>
            <a:r>
              <a:rPr lang="el-GR" sz="2400" dirty="0" err="1"/>
              <a:t>αμυλάση</a:t>
            </a:r>
            <a:r>
              <a:rPr lang="el-GR" sz="2400" dirty="0"/>
              <a:t> </a:t>
            </a:r>
            <a:r>
              <a:rPr lang="el-GR" sz="2400" dirty="0" err="1" smtClean="0"/>
              <a:t>κ.α</a:t>
            </a:r>
            <a:r>
              <a:rPr lang="el-GR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Ενδοκρινής </a:t>
            </a:r>
            <a:r>
              <a:rPr lang="el-GR" sz="2400" dirty="0"/>
              <a:t>μοίρα (ινσουλίνη, </a:t>
            </a:r>
            <a:r>
              <a:rPr lang="el-GR" sz="2400" dirty="0" err="1"/>
              <a:t>γλυκαγόνη</a:t>
            </a:r>
            <a:r>
              <a:rPr lang="el-GR" sz="2400" dirty="0"/>
              <a:t>, </a:t>
            </a:r>
            <a:r>
              <a:rPr lang="el-GR" sz="2400" dirty="0" err="1"/>
              <a:t>σωματοστατίνη</a:t>
            </a:r>
            <a:r>
              <a:rPr lang="el-GR" sz="2400" dirty="0"/>
              <a:t> κ.α.) </a:t>
            </a:r>
            <a:endParaRPr lang="el-G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endParaRPr lang="el-GR" sz="2400" dirty="0"/>
          </a:p>
          <a:p>
            <a:r>
              <a:rPr lang="el-GR" sz="2400" b="1" dirty="0"/>
              <a:t>Ανατομία </a:t>
            </a:r>
            <a:endParaRPr lang="el-G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Επίμηκες </a:t>
            </a:r>
            <a:r>
              <a:rPr lang="el-GR" sz="2400" dirty="0"/>
              <a:t>όργανο – κεφαλή στο κοίλο του 12δακτύλου, ουρά στη πύλη του </a:t>
            </a:r>
            <a:r>
              <a:rPr lang="el-GR" sz="2400" dirty="0" smtClean="0"/>
              <a:t>σπλήνα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Λεπτή </a:t>
            </a:r>
            <a:r>
              <a:rPr lang="el-GR" sz="2400" dirty="0"/>
              <a:t>ασαφής </a:t>
            </a:r>
            <a:r>
              <a:rPr lang="el-GR" sz="2400" dirty="0" err="1"/>
              <a:t>ινοκολλαγονώδης</a:t>
            </a:r>
            <a:r>
              <a:rPr lang="el-GR" sz="2400" dirty="0"/>
              <a:t> </a:t>
            </a:r>
            <a:r>
              <a:rPr lang="el-GR" sz="2400" dirty="0" smtClean="0"/>
              <a:t>κάψα,</a:t>
            </a:r>
          </a:p>
          <a:p>
            <a:r>
              <a:rPr lang="el-GR" sz="2400" dirty="0"/>
              <a:t> </a:t>
            </a:r>
            <a:r>
              <a:rPr lang="el-GR" sz="2400" dirty="0" smtClean="0"/>
              <a:t>   λεπτά </a:t>
            </a:r>
            <a:r>
              <a:rPr lang="el-GR" sz="2400" dirty="0"/>
              <a:t>ακανόνιστα </a:t>
            </a:r>
            <a:r>
              <a:rPr lang="el-GR" sz="2400" dirty="0" err="1" smtClean="0"/>
              <a:t>διαφραγμάτια</a:t>
            </a:r>
            <a:r>
              <a:rPr lang="el-GR" sz="2400" dirty="0" smtClean="0"/>
              <a:t>, λόβια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Ενδοκρινής μοίρα: Νησίδια </a:t>
            </a:r>
            <a:r>
              <a:rPr lang="en-US" sz="2400" dirty="0" smtClean="0"/>
              <a:t>Langerhans</a:t>
            </a:r>
            <a:r>
              <a:rPr lang="el-GR" sz="2400" dirty="0" smtClean="0"/>
              <a:t>, </a:t>
            </a:r>
            <a:r>
              <a:rPr lang="el-GR" sz="2400" dirty="0" err="1" smtClean="0"/>
              <a:t>φωλεές</a:t>
            </a:r>
            <a:r>
              <a:rPr lang="el-GR" sz="2400" dirty="0" smtClean="0"/>
              <a:t> </a:t>
            </a:r>
            <a:r>
              <a:rPr lang="el-GR" sz="2400" dirty="0"/>
              <a:t>κυττάρων, διάσπαρτα κύτταρα </a:t>
            </a:r>
          </a:p>
        </p:txBody>
      </p:sp>
    </p:spTree>
    <p:extLst>
      <p:ext uri="{BB962C8B-B14F-4D97-AF65-F5344CB8AC3E}">
        <p14:creationId xmlns:p14="http://schemas.microsoft.com/office/powerpoint/2010/main" val="367943099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510</Words>
  <Application>Microsoft Office PowerPoint</Application>
  <PresentationFormat>Προβολή στην οθόνη (4:3)</PresentationFormat>
  <Paragraphs>120</Paragraphs>
  <Slides>19</Slides>
  <Notes>8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0" baseType="lpstr">
      <vt:lpstr>Θέμα του Office</vt:lpstr>
      <vt:lpstr>Ήπαρ Χοληφόρα Πάγκρεας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***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tonbeldar</dc:creator>
  <cp:lastModifiedBy>tonbeldar</cp:lastModifiedBy>
  <cp:revision>17</cp:revision>
  <dcterms:created xsi:type="dcterms:W3CDTF">2020-05-01T18:34:58Z</dcterms:created>
  <dcterms:modified xsi:type="dcterms:W3CDTF">2020-05-31T10:39:09Z</dcterms:modified>
</cp:coreProperties>
</file>