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7" r:id="rId4"/>
    <p:sldId id="260" r:id="rId5"/>
    <p:sldId id="259" r:id="rId6"/>
    <p:sldId id="261" r:id="rId7"/>
    <p:sldId id="263" r:id="rId8"/>
    <p:sldId id="262" r:id="rId9"/>
    <p:sldId id="265" r:id="rId10"/>
    <p:sldId id="272" r:id="rId11"/>
    <p:sldId id="264" r:id="rId12"/>
    <p:sldId id="273" r:id="rId13"/>
    <p:sldId id="267" r:id="rId14"/>
    <p:sldId id="268" r:id="rId15"/>
    <p:sldId id="279" r:id="rId16"/>
    <p:sldId id="280" r:id="rId17"/>
    <p:sldId id="269" r:id="rId18"/>
    <p:sldId id="271" r:id="rId19"/>
    <p:sldId id="270" r:id="rId20"/>
    <p:sldId id="274" r:id="rId21"/>
    <p:sldId id="275" r:id="rId22"/>
    <p:sldId id="284" r:id="rId23"/>
    <p:sldId id="282" r:id="rId24"/>
    <p:sldId id="276" r:id="rId25"/>
    <p:sldId id="277" r:id="rId26"/>
    <p:sldId id="278" r:id="rId27"/>
    <p:sldId id="281" r:id="rId28"/>
    <p:sldId id="283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95"/>
    <p:restoredTop sz="94662"/>
  </p:normalViewPr>
  <p:slideViewPr>
    <p:cSldViewPr snapToGrid="0" snapToObjects="1">
      <p:cViewPr varScale="1">
        <p:scale>
          <a:sx n="85" d="100"/>
          <a:sy n="85" d="100"/>
        </p:scale>
        <p:origin x="1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D07AB-796E-3841-8A79-95467115C4BB}" type="datetimeFigureOut">
              <a:rPr lang="en-US" smtClean="0"/>
              <a:t>4/7/18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B354A-04C9-B24B-B09F-4A6D5E854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6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B354A-04C9-B24B-B09F-4A6D5E8542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6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4F03-C30E-1544-8489-F7675A226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B8524-37EA-1B49-ACF3-BB8C530D8D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6C81E-B207-1842-A6FC-8D3D69A4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66D0-DA32-7B48-B6BB-104961503A53}" type="datetime1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005B5-893E-ED45-A23D-8C247C1F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428BB-F21B-254A-BBFC-3BA624FC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6E85-4FDD-6843-BEFA-8DA8A694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52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7C806-1F7D-6049-98B7-C60DD3C5B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5C5D10-990F-1341-BB9B-EAF77EDE8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E590D-0638-8242-8322-967CB7910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A797-5A1F-8A47-8715-35DBC5E9A218}" type="datetime1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2D75-6DA5-AA4B-BCDD-A929ECD1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7DEDC-4916-9E40-9D51-06AD6347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6E85-4FDD-6843-BEFA-8DA8A694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5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81EE8C-970D-8E44-B5CB-26CD1AD12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ED696-A130-DB4C-8180-E025BE87A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84489-84D2-0E4C-A393-C86ED1FFF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622F-EB3B-1241-97E2-5EDACF170ED8}" type="datetime1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45E14-3233-A24E-AE49-9C5FACB5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4B996-4AA3-BD4F-B0D0-80F0B78F0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6E85-4FDD-6843-BEFA-8DA8A694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7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F8298-3C7A-EB4D-9C74-B7391515D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15300-3887-2F4D-A3E5-576AA41DE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693C4-6076-D340-984A-40285E8DE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673F-AB3A-D945-8803-CDDCACBC1778}" type="datetime1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1A9C4-3E62-5B4C-86D1-48C49DEE8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DE476-9A35-1546-9218-F8C4AD13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6E85-4FDD-6843-BEFA-8DA8A694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D7D4A-27FC-5240-A4E9-F9BDAFBB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A6BAA-849A-7245-A26D-0F77BD561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C2E45-6B46-B34E-95A6-A0BF03A3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B841-66D6-BF49-84DA-2E90CC4C8940}" type="datetime1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496CD-F8D5-464E-9AC2-772E8177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CD3FD-7C2E-5248-9058-FFE323FCD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6E85-4FDD-6843-BEFA-8DA8A694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7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50CA-F800-9C41-89E9-947899F48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F7A3C-7569-1049-8EC6-1FA20F4CF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191F9-9CEE-8143-A9D8-CDDCEB484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92D7A-C225-8A4D-8B4F-67764E8BC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9C63-9E93-D34C-ADA5-C26028852E62}" type="datetime1">
              <a:rPr lang="en-US" smtClean="0"/>
              <a:t>4/7/18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83FC4-2EFD-9C4D-9A39-8A9B83AD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D9A9E7-8057-C54D-8834-2E880E01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6E85-4FDD-6843-BEFA-8DA8A694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8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EFDA-AA5A-194A-A415-F1D31F4E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38649-32E9-EF40-8829-7349624A0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EBC3D-D5A2-A444-A76B-3D500B21B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DE7FD-A2DA-EF41-A0C3-C6C37B59B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89A5E-46D6-F541-B589-F2A6B45EF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FAD93D-965E-E54A-B73F-D418F3FBD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C711-DB7A-504B-B544-E1904C63D530}" type="datetime1">
              <a:rPr lang="en-US" smtClean="0"/>
              <a:t>4/7/18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A984EA-EB27-584F-8AB0-687CFF215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903B4-B583-3248-947A-3CB16C5B1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6E85-4FDD-6843-BEFA-8DA8A694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02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C6392-B1E7-7E4E-8828-48D7057DB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7AE1A9-FA8F-5044-BDF6-63744B6D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DBF0-6242-C745-A6DD-65B98D9CEEC8}" type="datetime1">
              <a:rPr lang="en-US" smtClean="0"/>
              <a:t>4/7/18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2709A-51C4-E94B-ADF9-1D18E764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B02C5-3E0D-864D-9D7B-52CC7F2A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6E85-4FDD-6843-BEFA-8DA8A694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4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51215-0CFB-664D-B905-0E2869EA5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F881-2B13-3143-87C9-182F5213EE72}" type="datetime1">
              <a:rPr lang="en-US" smtClean="0"/>
              <a:t>4/7/18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554837-D88C-F844-A20C-C5FAD0EF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D09EC-E669-AA45-8F35-03F3FFE3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6E85-4FDD-6843-BEFA-8DA8A694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2E3BB-996A-204B-9570-B180C925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6C7D7-7987-9041-A80E-4642B38DB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8A36C-1DCD-7C49-949B-58F582A76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299CB-AAF1-6841-872E-F24B5D4F0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C581-25ED-BA48-BA36-FACB1446A3E4}" type="datetime1">
              <a:rPr lang="en-US" smtClean="0"/>
              <a:t>4/7/18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7FB91-E664-C543-B911-F0974A7CA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B2C9C-192B-A640-BF2B-6F9B8B95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6E85-4FDD-6843-BEFA-8DA8A694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28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985C-C69D-A04C-838F-045AA14A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90326E-2AC6-1E4C-87A2-52EAF302E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8C5E3-C948-2C46-9B1F-6A8CC14A9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CF5884-EC0E-1B4A-9840-D2953C336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EEC2-4ABC-AB41-80D1-94D1F84D0DC0}" type="datetime1">
              <a:rPr lang="en-US" smtClean="0"/>
              <a:t>4/7/18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A7760-7142-6B4D-A006-4D27E1BDD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E9813-7836-F24D-9DB8-7CB01B646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6E85-4FDD-6843-BEFA-8DA8A694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7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1A6901-6B99-654D-AD94-714328EA8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B0CDC-0D89-1F41-8B04-A04CA8366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A9099-FD59-6A42-B6C6-98A58F899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C40BC-7EE1-554D-B7A6-98448220EAE5}" type="datetime1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9188F-1D3D-BA4F-A0A8-12ACC9D03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Afxentios Kekelekis, PT-MSc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1F5D7-D5E9-2542-BE88-3499818A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36E85-4FDD-6843-BEFA-8DA8A694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612B5-8E0F-344D-9230-CDAB449E5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Φυσιολογία της Άσκησης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001CA-D4BB-3947-A5E4-0D8A104299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sz="3200" dirty="0"/>
              <a:t>Αυξέντιος Κεκελέκης</a:t>
            </a:r>
            <a:endParaRPr lang="en-US" sz="3200" dirty="0"/>
          </a:p>
          <a:p>
            <a:r>
              <a:rPr lang="en-US" i="1" dirty="0"/>
              <a:t>PT-</a:t>
            </a:r>
            <a:r>
              <a:rPr lang="el-GR" i="1" dirty="0"/>
              <a:t>Μ</a:t>
            </a:r>
            <a:r>
              <a:rPr lang="en-US" i="1" dirty="0" err="1"/>
              <a:t>Sc</a:t>
            </a:r>
            <a:r>
              <a:rPr lang="en-US" i="1" dirty="0"/>
              <a:t> in Sport and Exercise Medicine  </a:t>
            </a:r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1C7633-BCCB-984D-90EE-C6938EDF8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249070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C612-15DE-8C48-A1CF-D4EBC787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Μυϊκή Δράση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BD22BE-FDFA-1345-9FE0-8CCB14C36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50236" cy="4351338"/>
          </a:xfrm>
        </p:spPr>
        <p:txBody>
          <a:bodyPr/>
          <a:lstStyle/>
          <a:p>
            <a:r>
              <a:rPr lang="el-GR" dirty="0"/>
              <a:t>Η </a:t>
            </a:r>
            <a:r>
              <a:rPr lang="el-GR" b="1" dirty="0">
                <a:solidFill>
                  <a:srgbClr val="FF0000"/>
                </a:solidFill>
              </a:rPr>
              <a:t>μυϊκή δράση </a:t>
            </a:r>
            <a:r>
              <a:rPr lang="el-GR" dirty="0"/>
              <a:t>απαιτεί </a:t>
            </a:r>
            <a:r>
              <a:rPr lang="el-GR" b="1" dirty="0">
                <a:solidFill>
                  <a:srgbClr val="FF0000"/>
                </a:solidFill>
              </a:rPr>
              <a:t>ενέργεια</a:t>
            </a:r>
            <a:r>
              <a:rPr lang="el-GR" dirty="0"/>
              <a:t>. Η κεφαλή της μυοσίνης συνδέεται και με την ΑΤ</a:t>
            </a:r>
            <a:r>
              <a:rPr lang="en-US" dirty="0"/>
              <a:t>P (</a:t>
            </a:r>
            <a:r>
              <a:rPr lang="el-GR" dirty="0"/>
              <a:t>τριφωσφορική αδενοσίνη), όπου το ένζυμο </a:t>
            </a:r>
            <a:r>
              <a:rPr lang="en-US" dirty="0"/>
              <a:t>ATPase (</a:t>
            </a:r>
            <a:r>
              <a:rPr lang="el-GR" dirty="0"/>
              <a:t>αδενοσινοτρισφωφατάση) διασπά την </a:t>
            </a:r>
            <a:r>
              <a:rPr lang="en-US" dirty="0"/>
              <a:t>ATP </a:t>
            </a:r>
            <a:r>
              <a:rPr lang="el-GR" dirty="0"/>
              <a:t>σε </a:t>
            </a:r>
            <a:r>
              <a:rPr lang="en-US" dirty="0"/>
              <a:t>ADP (</a:t>
            </a:r>
            <a:r>
              <a:rPr lang="el-GR" dirty="0"/>
              <a:t>διφωσφωρική αδενοσίνη),και  </a:t>
            </a:r>
            <a:r>
              <a:rPr lang="en-US" dirty="0"/>
              <a:t>P</a:t>
            </a:r>
            <a:r>
              <a:rPr lang="en-US" baseline="-25000" dirty="0"/>
              <a:t>i </a:t>
            </a:r>
            <a:r>
              <a:rPr lang="en-US" dirty="0"/>
              <a:t>(</a:t>
            </a:r>
            <a:r>
              <a:rPr lang="el-GR" dirty="0"/>
              <a:t>ανόργανο φωσφορικό άλας), απελευθερώνοντας ενέργεια</a:t>
            </a:r>
            <a:r>
              <a:rPr lang="en-US" dirty="0"/>
              <a:t> </a:t>
            </a:r>
            <a:r>
              <a:rPr lang="el-GR" dirty="0"/>
              <a:t>για την μυϊκή συστολή. </a:t>
            </a:r>
          </a:p>
          <a:p>
            <a:r>
              <a:rPr lang="el-GR" dirty="0"/>
              <a:t>Η μυϊκή δράση τελειώνει όταν το ασβέστιο </a:t>
            </a:r>
            <a:r>
              <a:rPr lang="el-GR" b="1" dirty="0">
                <a:solidFill>
                  <a:srgbClr val="FF0000"/>
                </a:solidFill>
              </a:rPr>
              <a:t>αντλείται πίσω </a:t>
            </a:r>
            <a:r>
              <a:rPr lang="el-GR" dirty="0"/>
              <a:t>για αποθήκευση στο σαρκόπλασμα. Μια διαδικασία που απαιτεί ενέργεια η οποία παράγεται από την ΑΤΡ.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950E4-1F20-C14E-B3E7-00F9C95FA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1185509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3BFF9-F962-FD41-AB84-86C8EAF9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Κινητική μονάδα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CFB47-7BF9-3442-9F5A-D48BE454D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705" y="1690688"/>
            <a:ext cx="7115717" cy="47599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67223-D22C-E249-B85C-B19E986CE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3919208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7D9A8-F325-9C4A-8A57-468FC5BC5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38" y="365126"/>
            <a:ext cx="4896749" cy="61533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FFE352-8188-F84E-8B98-5A0045ACE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421" y="1943586"/>
            <a:ext cx="3683000" cy="4574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EB9784-DFBD-B242-9727-BAF508762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398" y="1943586"/>
            <a:ext cx="3081795" cy="250442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D2E1FC8-B93E-9D42-B966-151DAFD48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399" y="365125"/>
            <a:ext cx="6764794" cy="1325563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l-GR" dirty="0"/>
              <a:t>Τα 9 στάδια της μυϊκής δράσης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BDC92-2008-6049-9051-7AD4C0D85DEA}"/>
              </a:ext>
            </a:extLst>
          </p:cNvPr>
          <p:cNvSpPr txBox="1"/>
          <p:nvPr/>
        </p:nvSpPr>
        <p:spPr>
          <a:xfrm>
            <a:off x="5184399" y="1774480"/>
            <a:ext cx="6764794" cy="47440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1D1E7C-7F00-EF47-9C57-0C68568E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3803924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8A9B74-63F8-904B-90BF-0F8EB06FED42}"/>
              </a:ext>
            </a:extLst>
          </p:cNvPr>
          <p:cNvSpPr/>
          <p:nvPr/>
        </p:nvSpPr>
        <p:spPr>
          <a:xfrm>
            <a:off x="836815" y="1953992"/>
            <a:ext cx="10655530" cy="4452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Ταξινόμηση Ινών 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B03A50-27A1-F947-BE9A-C57ACE9B6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619458"/>
              </p:ext>
            </p:extLst>
          </p:nvPr>
        </p:nvGraphicFramePr>
        <p:xfrm>
          <a:off x="836816" y="2415720"/>
          <a:ext cx="1065552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605">
                  <a:extLst>
                    <a:ext uri="{9D8B030D-6E8A-4147-A177-3AD203B41FA5}">
                      <a16:colId xmlns:a16="http://schemas.microsoft.com/office/drawing/2014/main" val="861366970"/>
                    </a:ext>
                  </a:extLst>
                </a:gridCol>
                <a:gridCol w="2475083">
                  <a:extLst>
                    <a:ext uri="{9D8B030D-6E8A-4147-A177-3AD203B41FA5}">
                      <a16:colId xmlns:a16="http://schemas.microsoft.com/office/drawing/2014/main" val="3969610360"/>
                    </a:ext>
                  </a:extLst>
                </a:gridCol>
                <a:gridCol w="2799517">
                  <a:extLst>
                    <a:ext uri="{9D8B030D-6E8A-4147-A177-3AD203B41FA5}">
                      <a16:colId xmlns:a16="http://schemas.microsoft.com/office/drawing/2014/main" val="3651428688"/>
                    </a:ext>
                  </a:extLst>
                </a:gridCol>
                <a:gridCol w="2886324">
                  <a:extLst>
                    <a:ext uri="{9D8B030D-6E8A-4147-A177-3AD203B41FA5}">
                      <a16:colId xmlns:a16="http://schemas.microsoft.com/office/drawing/2014/main" val="3714632634"/>
                    </a:ext>
                  </a:extLst>
                </a:gridCol>
              </a:tblGrid>
              <a:tr h="342874"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tx1"/>
                          </a:solidFill>
                        </a:rPr>
                        <a:t>Σύστημα 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b="0" dirty="0">
                          <a:solidFill>
                            <a:schemeClr val="tx1"/>
                          </a:solidFill>
                        </a:rPr>
                        <a:t>Βραδείας συστολής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(ST)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b="0" dirty="0">
                          <a:solidFill>
                            <a:schemeClr val="tx1"/>
                          </a:solidFill>
                        </a:rPr>
                        <a:t>Ταχείας Συστολής α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(F</a:t>
                      </a:r>
                      <a:r>
                        <a:rPr lang="el-GR" sz="1800" b="0" dirty="0">
                          <a:solidFill>
                            <a:schemeClr val="tx1"/>
                          </a:solidFill>
                        </a:rPr>
                        <a:t>Τ</a:t>
                      </a:r>
                      <a:r>
                        <a:rPr lang="el-GR" sz="1800" b="0" baseline="-25000" dirty="0">
                          <a:solidFill>
                            <a:schemeClr val="tx1"/>
                          </a:solidFill>
                        </a:rPr>
                        <a:t>α</a:t>
                      </a:r>
                      <a:r>
                        <a:rPr lang="el-GR" sz="18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b="0" dirty="0">
                          <a:solidFill>
                            <a:schemeClr val="tx1"/>
                          </a:solidFill>
                        </a:rPr>
                        <a:t>Ταχείας Συστολής β (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FT</a:t>
                      </a:r>
                      <a:r>
                        <a:rPr lang="el-GR" sz="1800" b="0" baseline="-25000" dirty="0">
                          <a:solidFill>
                            <a:schemeClr val="tx1"/>
                          </a:solidFill>
                        </a:rPr>
                        <a:t>β</a:t>
                      </a:r>
                      <a:r>
                        <a:rPr lang="el-GR" sz="18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584133"/>
                  </a:ext>
                </a:extLst>
              </a:tr>
              <a:tr h="342874">
                <a:tc>
                  <a:txBody>
                    <a:bodyPr/>
                    <a:lstStyle/>
                    <a:p>
                      <a:r>
                        <a:rPr lang="el-GR" sz="1800" b="1" dirty="0"/>
                        <a:t>Σύστημα 2</a:t>
                      </a:r>
                      <a:endParaRPr lang="en-US" sz="18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b="0" dirty="0">
                          <a:solidFill>
                            <a:schemeClr val="tx1"/>
                          </a:solidFill>
                        </a:rPr>
                        <a:t>Τύπος Ι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b="0" dirty="0">
                          <a:solidFill>
                            <a:schemeClr val="tx1"/>
                          </a:solidFill>
                        </a:rPr>
                        <a:t>Τύπος </a:t>
                      </a:r>
                      <a:r>
                        <a:rPr lang="el-GR" sz="1800" b="0" dirty="0" err="1">
                          <a:solidFill>
                            <a:schemeClr val="tx1"/>
                          </a:solidFill>
                        </a:rPr>
                        <a:t>ΙΙ</a:t>
                      </a:r>
                      <a:r>
                        <a:rPr lang="el-GR" sz="1800" b="0" baseline="0" dirty="0" err="1">
                          <a:solidFill>
                            <a:schemeClr val="tx1"/>
                          </a:solidFill>
                        </a:rPr>
                        <a:t>α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Τύπος </a:t>
                      </a:r>
                      <a:r>
                        <a:rPr lang="el-GR" sz="1800" dirty="0" err="1"/>
                        <a:t>ΙΙβ</a:t>
                      </a:r>
                      <a:endParaRPr lang="en-US" sz="1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915574"/>
                  </a:ext>
                </a:extLst>
              </a:tr>
              <a:tr h="634841">
                <a:tc>
                  <a:txBody>
                    <a:bodyPr/>
                    <a:lstStyle/>
                    <a:p>
                      <a:r>
                        <a:rPr lang="el-GR" sz="1800" b="1" dirty="0"/>
                        <a:t>Σύστημα 3</a:t>
                      </a:r>
                      <a:endParaRPr lang="en-US" sz="18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b="0" dirty="0">
                          <a:solidFill>
                            <a:schemeClr val="tx1"/>
                          </a:solidFill>
                        </a:rPr>
                        <a:t>Αργή Οξειδωτική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b="0" dirty="0">
                          <a:solidFill>
                            <a:schemeClr val="tx1"/>
                          </a:solidFill>
                        </a:rPr>
                        <a:t>Γρήγορη Οξειδογλυκολυτική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Γρήγορη Γλυκολυτική</a:t>
                      </a:r>
                      <a:endParaRPr lang="en-US" sz="1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20432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D84D78E-7360-4A4C-A23F-EF7867459967}"/>
              </a:ext>
            </a:extLst>
          </p:cNvPr>
          <p:cNvSpPr/>
          <p:nvPr/>
        </p:nvSpPr>
        <p:spPr>
          <a:xfrm>
            <a:off x="836815" y="3787320"/>
            <a:ext cx="10655530" cy="4617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Χαρακτηριστικά των τύπων ινών 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DCBA074-CCDF-0C43-8504-C39A738EC4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997781"/>
              </p:ext>
            </p:extLst>
          </p:nvPr>
        </p:nvGraphicFramePr>
        <p:xfrm>
          <a:off x="836815" y="4249047"/>
          <a:ext cx="10655530" cy="21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083">
                  <a:extLst>
                    <a:ext uri="{9D8B030D-6E8A-4147-A177-3AD203B41FA5}">
                      <a16:colId xmlns:a16="http://schemas.microsoft.com/office/drawing/2014/main" val="468062823"/>
                    </a:ext>
                  </a:extLst>
                </a:gridCol>
                <a:gridCol w="1944773">
                  <a:extLst>
                    <a:ext uri="{9D8B030D-6E8A-4147-A177-3AD203B41FA5}">
                      <a16:colId xmlns:a16="http://schemas.microsoft.com/office/drawing/2014/main" val="2498845278"/>
                    </a:ext>
                  </a:extLst>
                </a:gridCol>
                <a:gridCol w="2792331">
                  <a:extLst>
                    <a:ext uri="{9D8B030D-6E8A-4147-A177-3AD203B41FA5}">
                      <a16:colId xmlns:a16="http://schemas.microsoft.com/office/drawing/2014/main" val="1978106136"/>
                    </a:ext>
                  </a:extLst>
                </a:gridCol>
                <a:gridCol w="2859343">
                  <a:extLst>
                    <a:ext uri="{9D8B030D-6E8A-4147-A177-3AD203B41FA5}">
                      <a16:colId xmlns:a16="http://schemas.microsoft.com/office/drawing/2014/main" val="2218358030"/>
                    </a:ext>
                  </a:extLst>
                </a:gridCol>
              </a:tblGrid>
              <a:tr h="423012"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tx1"/>
                          </a:solidFill>
                        </a:rPr>
                        <a:t>Οξειδωτική ικανότητα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0" dirty="0">
                          <a:solidFill>
                            <a:schemeClr val="tx1"/>
                          </a:solidFill>
                        </a:rPr>
                        <a:t>Υψηλή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0" dirty="0">
                          <a:solidFill>
                            <a:schemeClr val="tx1"/>
                          </a:solidFill>
                        </a:rPr>
                        <a:t>Σχετικά υψηλή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0" dirty="0">
                          <a:solidFill>
                            <a:schemeClr val="tx1"/>
                          </a:solidFill>
                        </a:rPr>
                        <a:t>Χαμηλή 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89120"/>
                  </a:ext>
                </a:extLst>
              </a:tr>
              <a:tr h="423949">
                <a:tc>
                  <a:txBody>
                    <a:bodyPr/>
                    <a:lstStyle/>
                    <a:p>
                      <a:r>
                        <a:rPr lang="el-GR" b="1" dirty="0"/>
                        <a:t>Γλυκολυτική ικανότητα</a:t>
                      </a:r>
                      <a:endParaRPr lang="en-US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χαμηλή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Υψηλή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Ύψιστη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170219"/>
                  </a:ext>
                </a:extLst>
              </a:tr>
              <a:tr h="423949">
                <a:tc>
                  <a:txBody>
                    <a:bodyPr/>
                    <a:lstStyle/>
                    <a:p>
                      <a:r>
                        <a:rPr lang="el-GR" b="1" dirty="0"/>
                        <a:t>Ταχύτητα συστολής</a:t>
                      </a:r>
                      <a:endParaRPr lang="en-US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Αργή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Γρήγορη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Γρήγορη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879343"/>
                  </a:ext>
                </a:extLst>
              </a:tr>
              <a:tr h="448887">
                <a:tc>
                  <a:txBody>
                    <a:bodyPr/>
                    <a:lstStyle/>
                    <a:p>
                      <a:r>
                        <a:rPr lang="el-GR" b="1" dirty="0"/>
                        <a:t>Αντοχή στην κόπωση</a:t>
                      </a:r>
                      <a:endParaRPr lang="en-US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Υψηλή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Μέτρια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Χαμηλή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937957"/>
                  </a:ext>
                </a:extLst>
              </a:tr>
              <a:tr h="407323">
                <a:tc>
                  <a:txBody>
                    <a:bodyPr/>
                    <a:lstStyle/>
                    <a:p>
                      <a:r>
                        <a:rPr lang="el-GR" b="1" dirty="0"/>
                        <a:t>Δύναμη κινητικής μονάδας </a:t>
                      </a:r>
                      <a:endParaRPr lang="en-US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Χαμηλή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Υψηλή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Υψηλή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02262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773684-39E5-6843-A56A-A3437959E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927" y="365125"/>
            <a:ext cx="10441873" cy="1325563"/>
          </a:xfrm>
        </p:spPr>
        <p:txBody>
          <a:bodyPr/>
          <a:lstStyle/>
          <a:p>
            <a:pPr algn="ctr"/>
            <a:r>
              <a:rPr lang="el-GR" dirty="0"/>
              <a:t>Σκελετικοί μύες &amp; Άσκηση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523DBF-DCE5-CA43-8D11-B8B9A573A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2774098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FD3F3E-73D5-E04A-AFBC-72D7A4745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278674"/>
              </p:ext>
            </p:extLst>
          </p:nvPr>
        </p:nvGraphicFramePr>
        <p:xfrm>
          <a:off x="1439500" y="2557687"/>
          <a:ext cx="9082640" cy="38479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3865831">
                  <a:extLst>
                    <a:ext uri="{9D8B030D-6E8A-4147-A177-3AD203B41FA5}">
                      <a16:colId xmlns:a16="http://schemas.microsoft.com/office/drawing/2014/main" val="272836220"/>
                    </a:ext>
                  </a:extLst>
                </a:gridCol>
                <a:gridCol w="1720158">
                  <a:extLst>
                    <a:ext uri="{9D8B030D-6E8A-4147-A177-3AD203B41FA5}">
                      <a16:colId xmlns:a16="http://schemas.microsoft.com/office/drawing/2014/main" val="1650434821"/>
                    </a:ext>
                  </a:extLst>
                </a:gridCol>
                <a:gridCol w="1656784">
                  <a:extLst>
                    <a:ext uri="{9D8B030D-6E8A-4147-A177-3AD203B41FA5}">
                      <a16:colId xmlns:a16="http://schemas.microsoft.com/office/drawing/2014/main" val="605093225"/>
                    </a:ext>
                  </a:extLst>
                </a:gridCol>
                <a:gridCol w="1839867">
                  <a:extLst>
                    <a:ext uri="{9D8B030D-6E8A-4147-A177-3AD203B41FA5}">
                      <a16:colId xmlns:a16="http://schemas.microsoft.com/office/drawing/2014/main" val="107028924"/>
                    </a:ext>
                  </a:extLst>
                </a:gridCol>
              </a:tblGrid>
              <a:tr h="384790">
                <a:tc>
                  <a:txBody>
                    <a:bodyPr/>
                    <a:lstStyle/>
                    <a:p>
                      <a:pPr algn="ctr"/>
                      <a:r>
                        <a:rPr lang="el-GR" b="1" dirty="0"/>
                        <a:t>Χαρακτηριστικά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FT</a:t>
                      </a:r>
                      <a:r>
                        <a:rPr lang="el-GR" b="1" dirty="0"/>
                        <a:t>α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FT</a:t>
                      </a:r>
                      <a:r>
                        <a:rPr lang="el-GR" b="1" dirty="0"/>
                        <a:t>β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010839"/>
                  </a:ext>
                </a:extLst>
              </a:tr>
              <a:tr h="38479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Ίνες ανά κινητικό νευρώνα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10-180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300-800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300-800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27583"/>
                  </a:ext>
                </a:extLst>
              </a:tr>
              <a:tr h="38479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Μέγεθος κινητικών νευρώνων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Μικρός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Μεγάλος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Μεγάλος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693267"/>
                  </a:ext>
                </a:extLst>
              </a:tr>
              <a:tr h="38479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Ταχύτητα νευρικής αγωγής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Βραδεία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Ταχεία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Ταχεία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670965"/>
                  </a:ext>
                </a:extLst>
              </a:tr>
              <a:tr h="38479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Ταχύτητα συστολής (</a:t>
                      </a:r>
                      <a:r>
                        <a:rPr lang="en-US" dirty="0" err="1"/>
                        <a:t>ms</a:t>
                      </a:r>
                      <a:r>
                        <a:rPr lang="el-GR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643730"/>
                  </a:ext>
                </a:extLst>
              </a:tr>
              <a:tr h="38479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Τύπος της </a:t>
                      </a:r>
                      <a:r>
                        <a:rPr lang="el-GR" dirty="0" err="1"/>
                        <a:t>ΑΤΡασης</a:t>
                      </a:r>
                      <a:r>
                        <a:rPr lang="el-GR" dirty="0"/>
                        <a:t> μυοσίνης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Βραδύς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Ταχύς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Ταχύς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038047"/>
                  </a:ext>
                </a:extLst>
              </a:tr>
              <a:tr h="38479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Ανάπτυξη σαρκοπλασματικού δικτύου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Χαμηλή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Υψηλή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Υψηλή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852483"/>
                  </a:ext>
                </a:extLst>
              </a:tr>
              <a:tr h="38479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Δύναμη κινητικών μονάδων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Χαμηλή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Υψηλή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Υψηλή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247108"/>
                  </a:ext>
                </a:extLst>
              </a:tr>
              <a:tr h="38479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Αερόβια ικανότητα (οξειδωτική)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Υψηλή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Μέτρια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Χαμηλή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451254"/>
                  </a:ext>
                </a:extLst>
              </a:tr>
              <a:tr h="38479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Αναερόβια ικανότητα (γλυκολυτική)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Χαμηλή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Υψηλή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Υψηλή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65736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937F482-9CB7-F44B-ACFA-90CCB5E255CC}"/>
              </a:ext>
            </a:extLst>
          </p:cNvPr>
          <p:cNvSpPr/>
          <p:nvPr/>
        </p:nvSpPr>
        <p:spPr>
          <a:xfrm>
            <a:off x="1439500" y="2156331"/>
            <a:ext cx="9082640" cy="3938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                                                                     Τύπος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11F55F-D541-A847-96A9-9B8D8320B977}"/>
              </a:ext>
            </a:extLst>
          </p:cNvPr>
          <p:cNvSpPr/>
          <p:nvPr/>
        </p:nvSpPr>
        <p:spPr>
          <a:xfrm>
            <a:off x="1439500" y="1590032"/>
            <a:ext cx="9082640" cy="53415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chemeClr val="bg1"/>
                </a:solidFill>
              </a:rPr>
              <a:t>Δομικά και λειτουργικά χαρακτηριστικά των τύπων μυϊκών ινών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97BA49-AFAE-DB47-BDEE-E52117460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/>
              <a:t>Χαρακτηριστικά των μυϊκών ινών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95BF7-0E64-9A4A-AD2E-D9F429E6C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2562300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B898C5-7A7E-B84D-8479-091888B25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Χαρακτηριστικά των μυϊκών ινών</a:t>
            </a:r>
            <a:r>
              <a:rPr lang="en-US" dirty="0"/>
              <a:t> (b)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240DBB-83B9-D349-8A0A-8A5703D25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064BC-9CF3-C447-B9A0-1F36EE6F1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03" y="2045954"/>
            <a:ext cx="10019676" cy="431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53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B35C9F-180B-704F-8964-DFB6EB946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Χαρακτηριστικά των μυϊκών ινών</a:t>
            </a:r>
            <a:r>
              <a:rPr lang="en-US" dirty="0"/>
              <a:t> (c)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2784E3-06D2-A240-98F7-8ACE8D6A5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8C87E-0F48-9D47-89F3-DFDB2A786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51" y="1733550"/>
            <a:ext cx="9914313" cy="45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37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E2C3FF-46B9-EE4B-859A-E0ACCEEF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Τακτική επιστράτευσης μυϊκών ινών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E533-8A7A-C343-AAE7-D80E0A94E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960" y="1561842"/>
            <a:ext cx="7683500" cy="4800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7B9589-9162-7F4B-A4F5-FF028B7F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3720585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1184E-537B-EB43-9653-E68C2C1B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7553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Τύπος μυϊκών ινών και άθλημα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E0582A7-5DFC-194C-8D2A-5AECAB08FA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155383"/>
              </p:ext>
            </p:extLst>
          </p:nvPr>
        </p:nvGraphicFramePr>
        <p:xfrm>
          <a:off x="838200" y="3600103"/>
          <a:ext cx="10515600" cy="14833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303352">
                  <a:extLst>
                    <a:ext uri="{9D8B030D-6E8A-4147-A177-3AD203B41FA5}">
                      <a16:colId xmlns:a16="http://schemas.microsoft.com/office/drawing/2014/main" val="241001984"/>
                    </a:ext>
                  </a:extLst>
                </a:gridCol>
                <a:gridCol w="1902888">
                  <a:extLst>
                    <a:ext uri="{9D8B030D-6E8A-4147-A177-3AD203B41FA5}">
                      <a16:colId xmlns:a16="http://schemas.microsoft.com/office/drawing/2014/main" val="40486637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82070982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29216085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884702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b="0" dirty="0"/>
                        <a:t>Μη αθλητής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0" dirty="0"/>
                        <a:t>48%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3,1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726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Δρομέας Αποστάσεων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0" dirty="0"/>
                        <a:t>21%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6,4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158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Δρομέας ταχύτητας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0" dirty="0"/>
                        <a:t>76%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592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Τριαθλητής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0" dirty="0"/>
                        <a:t>59%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0" dirty="0"/>
                        <a:t>41%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19126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6D01E58-75C0-E646-B96C-9360972D3A1C}"/>
              </a:ext>
            </a:extLst>
          </p:cNvPr>
          <p:cNvSpPr/>
          <p:nvPr/>
        </p:nvSpPr>
        <p:spPr>
          <a:xfrm>
            <a:off x="3123444" y="2237317"/>
            <a:ext cx="8230355" cy="5376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Γαστροκνήμιος Μυς</a:t>
            </a:r>
            <a:endParaRPr lang="en-US" sz="2000" b="1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5CAEE10-113C-FC4B-B27F-F559B2051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24374"/>
              </p:ext>
            </p:extLst>
          </p:nvPr>
        </p:nvGraphicFramePr>
        <p:xfrm>
          <a:off x="3123444" y="2832137"/>
          <a:ext cx="823035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8794">
                  <a:extLst>
                    <a:ext uri="{9D8B030D-6E8A-4147-A177-3AD203B41FA5}">
                      <a16:colId xmlns:a16="http://schemas.microsoft.com/office/drawing/2014/main" val="230651422"/>
                    </a:ext>
                  </a:extLst>
                </a:gridCol>
                <a:gridCol w="4201562">
                  <a:extLst>
                    <a:ext uri="{9D8B030D-6E8A-4147-A177-3AD203B41FA5}">
                      <a16:colId xmlns:a16="http://schemas.microsoft.com/office/drawing/2014/main" val="3434915907"/>
                    </a:ext>
                  </a:extLst>
                </a:gridCol>
              </a:tblGrid>
              <a:tr h="249776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Τύπος μυϊκής ίνας</a:t>
                      </a: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Εμβαδόν διατομής (μ</a:t>
                      </a:r>
                      <a:r>
                        <a:rPr lang="en-US" dirty="0"/>
                        <a:t>m</a:t>
                      </a:r>
                      <a:r>
                        <a:rPr lang="en-US" baseline="30000" dirty="0"/>
                        <a:t>2</a:t>
                      </a:r>
                      <a:r>
                        <a:rPr lang="en-US" baseline="0" dirty="0"/>
                        <a:t>)</a:t>
                      </a:r>
                      <a:r>
                        <a:rPr lang="el-GR" dirty="0"/>
                        <a:t> μυϊκής ίνας </a:t>
                      </a: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02892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0585995-4CC5-C347-9A6D-43F0E5F22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247978"/>
              </p:ext>
            </p:extLst>
          </p:nvPr>
        </p:nvGraphicFramePr>
        <p:xfrm>
          <a:off x="3123444" y="3229263"/>
          <a:ext cx="82303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75">
                  <a:extLst>
                    <a:ext uri="{9D8B030D-6E8A-4147-A177-3AD203B41FA5}">
                      <a16:colId xmlns:a16="http://schemas.microsoft.com/office/drawing/2014/main" val="4265795935"/>
                    </a:ext>
                  </a:extLst>
                </a:gridCol>
                <a:gridCol w="2076121">
                  <a:extLst>
                    <a:ext uri="{9D8B030D-6E8A-4147-A177-3AD203B41FA5}">
                      <a16:colId xmlns:a16="http://schemas.microsoft.com/office/drawing/2014/main" val="515926239"/>
                    </a:ext>
                  </a:extLst>
                </a:gridCol>
                <a:gridCol w="2100404">
                  <a:extLst>
                    <a:ext uri="{9D8B030D-6E8A-4147-A177-3AD203B41FA5}">
                      <a16:colId xmlns:a16="http://schemas.microsoft.com/office/drawing/2014/main" val="2655037996"/>
                    </a:ext>
                  </a:extLst>
                </a:gridCol>
                <a:gridCol w="2101157">
                  <a:extLst>
                    <a:ext uri="{9D8B030D-6E8A-4147-A177-3AD203B41FA5}">
                      <a16:colId xmlns:a16="http://schemas.microsoft.com/office/drawing/2014/main" val="2445529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028599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3F71A-F20A-B540-B3C5-E21FFEC80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2062601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053A-61CB-734C-99B4-305392E9D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Χρήση μυών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8DD3-E0DD-F942-9619-5FA3274FA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939" y="1508752"/>
            <a:ext cx="4621040" cy="4647426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l-GR" dirty="0"/>
              <a:t>600 σκελετικοί μύες</a:t>
            </a:r>
          </a:p>
          <a:p>
            <a:r>
              <a:rPr lang="el-GR" dirty="0"/>
              <a:t>Συντονισμένη κίνηση</a:t>
            </a:r>
          </a:p>
          <a:p>
            <a:pPr lvl="1"/>
            <a:r>
              <a:rPr lang="el-GR" dirty="0"/>
              <a:t>Αγωνιστές μύες</a:t>
            </a:r>
          </a:p>
          <a:p>
            <a:pPr lvl="1"/>
            <a:r>
              <a:rPr lang="el-GR" dirty="0"/>
              <a:t>Ανταγωνιστές μύες</a:t>
            </a:r>
          </a:p>
          <a:p>
            <a:pPr lvl="1"/>
            <a:r>
              <a:rPr lang="el-GR" dirty="0"/>
              <a:t>Συνεργοί μύες</a:t>
            </a:r>
          </a:p>
          <a:p>
            <a:r>
              <a:rPr lang="el-GR" dirty="0"/>
              <a:t>Τύπος δράσης μυών</a:t>
            </a:r>
          </a:p>
          <a:p>
            <a:pPr lvl="1"/>
            <a:r>
              <a:rPr lang="el-GR" dirty="0"/>
              <a:t>Ισομετρική ( σταθερό μήκος </a:t>
            </a:r>
          </a:p>
          <a:p>
            <a:pPr marL="457200" lvl="1" indent="0">
              <a:buNone/>
            </a:pPr>
            <a:r>
              <a:rPr lang="el-GR" dirty="0"/>
              <a:t>μυϊκής ίνας)</a:t>
            </a:r>
          </a:p>
          <a:p>
            <a:pPr lvl="1"/>
            <a:r>
              <a:rPr lang="el-GR" dirty="0"/>
              <a:t>Ισοτονική ( σταθερός τόνος )</a:t>
            </a:r>
          </a:p>
          <a:p>
            <a:pPr lvl="2"/>
            <a:r>
              <a:rPr lang="el-GR" dirty="0"/>
              <a:t>Σύγκεντρη </a:t>
            </a:r>
          </a:p>
          <a:p>
            <a:pPr lvl="2"/>
            <a:r>
              <a:rPr lang="el-GR" dirty="0"/>
              <a:t>Έκκεντρη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D76B10-BB41-5E41-98DB-9CFCCB51BA71}"/>
              </a:ext>
            </a:extLst>
          </p:cNvPr>
          <p:cNvSpPr txBox="1"/>
          <p:nvPr/>
        </p:nvSpPr>
        <p:spPr>
          <a:xfrm>
            <a:off x="5196689" y="1508752"/>
            <a:ext cx="6645244" cy="46474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b="1" dirty="0"/>
              <a:t>Παράγοντες που επιδρούν στην παραγωγή δύναμης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/>
              <a:t>Κινητικές μονάδες και μέγεθος μυών. Περισσότερες μυϊκές ίνες = περισσότερη δύναμη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/>
              <a:t>Μήκος μυϊκής ίνας. 20% αύξηση μήκους προ άσκησης αυξάνει την παραγωγή δύναμης.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/>
              <a:t>Γωνία άρθρωσης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/>
              <a:t>Ταχύτητα δράσης. Σύγκεντρη και αργές συστολές. Έκκεντρη και γρήγορη συστολή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400" dirty="0"/>
          </a:p>
          <a:p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81BE5-43A9-444E-870B-B986638BE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48476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05DA6-486D-1642-8339-3F44E9D5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68309"/>
            <a:ext cx="10515600" cy="337694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6600" dirty="0"/>
              <a:t>Muscles </a:t>
            </a:r>
            <a:br>
              <a:rPr lang="el-GR" sz="6600" dirty="0"/>
            </a:br>
            <a:r>
              <a:rPr lang="el-GR" sz="6600" dirty="0"/>
              <a:t>&amp;</a:t>
            </a:r>
            <a:r>
              <a:rPr lang="en-US" sz="6600" dirty="0"/>
              <a:t> </a:t>
            </a:r>
            <a:br>
              <a:rPr lang="el-GR" sz="6600" dirty="0"/>
            </a:br>
            <a:r>
              <a:rPr lang="en-US" sz="6600" dirty="0"/>
              <a:t>Muscle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D5802-D3D4-F74F-8E60-60E45B03B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3C38B6-9BA2-034E-8C26-4AA40372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1434621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3606-6380-F344-B3CC-3432E951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Δύναμη-ισχύς-αντοχή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07E7B-CDD8-DC4F-A207-4B4FF34A5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l-GR" b="1" dirty="0">
                <a:solidFill>
                  <a:srgbClr val="FF0000"/>
                </a:solidFill>
              </a:rPr>
              <a:t>Μυϊκή δύναμη. </a:t>
            </a:r>
            <a:r>
              <a:rPr lang="el-GR" dirty="0"/>
              <a:t>Η ικανότητα του μυ να παράγει έργο. Είναι η μέγιστη δύναμη που μπορεί να παράγει ένας μυς ή ομάδα μυών. Συνήθως μετράμε την ικανότητα ενός μυ ή μιας ομάδας μυών να παράγουν δύναμη κατά την διάρκεια ΜΙΑΣ μόνο επανάληψης. ( 1</a:t>
            </a:r>
            <a:r>
              <a:rPr lang="en-US" dirty="0"/>
              <a:t>RM- one repetition maximum).</a:t>
            </a:r>
          </a:p>
          <a:p>
            <a:r>
              <a:rPr lang="el-GR" b="1" dirty="0">
                <a:solidFill>
                  <a:srgbClr val="FF0000"/>
                </a:solidFill>
              </a:rPr>
              <a:t>Μυϊκή ισχύς </a:t>
            </a:r>
            <a:r>
              <a:rPr lang="el-GR" dirty="0"/>
              <a:t>= δύναμη </a:t>
            </a:r>
            <a:r>
              <a:rPr lang="en-US" dirty="0"/>
              <a:t>x </a:t>
            </a:r>
            <a:r>
              <a:rPr lang="el-GR" dirty="0"/>
              <a:t>απόσταση/χρόνο.</a:t>
            </a:r>
          </a:p>
          <a:p>
            <a:r>
              <a:rPr lang="el-GR" b="1" dirty="0">
                <a:solidFill>
                  <a:srgbClr val="FF0000"/>
                </a:solidFill>
              </a:rPr>
              <a:t>Μυϊκή αντοχή</a:t>
            </a:r>
            <a:r>
              <a:rPr lang="el-GR" dirty="0"/>
              <a:t>. Η ικανότητα των μυών να διατηρούν  μυϊκή δραστηριότητα για παρατεταμένο χρόνο.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07DC7-EC6E-1648-8963-8CA3A2EE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246008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CB611-4331-4E40-B0B6-125E48761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Βασικές αρχές άσκησης με αντίσταση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FAA69-7C39-424D-9C54-D95DB7B01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Οριοθετούμε τις </a:t>
            </a:r>
            <a:r>
              <a:rPr lang="el-GR" dirty="0">
                <a:solidFill>
                  <a:srgbClr val="FF0000"/>
                </a:solidFill>
              </a:rPr>
              <a:t>μυϊκές ομάδες</a:t>
            </a:r>
          </a:p>
          <a:p>
            <a:r>
              <a:rPr lang="el-GR" dirty="0"/>
              <a:t>Ορίζουμε την </a:t>
            </a:r>
            <a:r>
              <a:rPr lang="el-GR" dirty="0">
                <a:solidFill>
                  <a:srgbClr val="FF0000"/>
                </a:solidFill>
              </a:rPr>
              <a:t>ένταση</a:t>
            </a:r>
            <a:r>
              <a:rPr lang="el-GR" dirty="0"/>
              <a:t> της αντίστασης</a:t>
            </a:r>
          </a:p>
          <a:p>
            <a:r>
              <a:rPr lang="el-GR" dirty="0"/>
              <a:t>Ορίζουμε τον </a:t>
            </a:r>
            <a:r>
              <a:rPr lang="el-GR" dirty="0">
                <a:solidFill>
                  <a:srgbClr val="FF0000"/>
                </a:solidFill>
              </a:rPr>
              <a:t>αριθμό</a:t>
            </a:r>
            <a:r>
              <a:rPr lang="el-GR" dirty="0"/>
              <a:t> των </a:t>
            </a:r>
            <a:r>
              <a:rPr lang="el-GR" dirty="0">
                <a:solidFill>
                  <a:srgbClr val="FF0000"/>
                </a:solidFill>
              </a:rPr>
              <a:t>επαναλήψεων</a:t>
            </a:r>
            <a:r>
              <a:rPr lang="el-GR" dirty="0"/>
              <a:t> ανά σετ</a:t>
            </a:r>
          </a:p>
          <a:p>
            <a:r>
              <a:rPr lang="el-GR" dirty="0"/>
              <a:t>Ορίζουμε τον </a:t>
            </a:r>
            <a:r>
              <a:rPr lang="el-GR" dirty="0">
                <a:solidFill>
                  <a:srgbClr val="FF0000"/>
                </a:solidFill>
              </a:rPr>
              <a:t>αριθμό</a:t>
            </a:r>
            <a:r>
              <a:rPr lang="el-GR" dirty="0"/>
              <a:t> των </a:t>
            </a:r>
            <a:r>
              <a:rPr lang="el-GR" dirty="0">
                <a:solidFill>
                  <a:srgbClr val="FF0000"/>
                </a:solidFill>
              </a:rPr>
              <a:t>σετ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Ένταση = ποσοστό 1</a:t>
            </a:r>
            <a:r>
              <a:rPr lang="en-US" dirty="0"/>
              <a:t>RM</a:t>
            </a:r>
            <a:r>
              <a:rPr lang="el-GR" dirty="0"/>
              <a:t> ( πχ 75% για αντοχή και 90% για δύναμη)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Επανάληψη = ποσοστό μέγιστης μυϊκής αντοχής και αριθμός επαναλήψεων.  </a:t>
            </a:r>
          </a:p>
          <a:p>
            <a:pPr marL="0" indent="0">
              <a:buNone/>
            </a:pPr>
            <a:r>
              <a:rPr lang="el-GR" sz="2400" i="1" dirty="0"/>
              <a:t>Ο ορισμός του ποσοστού έντασης καθώς και του αριθμού των επαναλήψεων ανά σετ εξαρτάται από τον στόχο του προγράμματος </a:t>
            </a:r>
            <a:endParaRPr lang="en-US" sz="2400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41FD2-E71A-8C4A-A25D-6C518DD8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1777498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813A-BC4E-744C-95BF-501CC3B4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8901"/>
          </a:xfrm>
        </p:spPr>
        <p:txBody>
          <a:bodyPr/>
          <a:lstStyle/>
          <a:p>
            <a:r>
              <a:rPr lang="en-US" dirty="0"/>
              <a:t>Updates in Progressive resistance training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6D8E-F12E-FA41-9F57-0F51D758B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2BFB3-E7E2-D547-B51D-A87380528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72" y="1690688"/>
            <a:ext cx="4396438" cy="4665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EC51D-3CB0-DE42-BBAE-BA1245275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222" y="1690688"/>
            <a:ext cx="3779068" cy="3538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E9FF78-61CD-3944-BBD4-E85C1FEA1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290" y="1690688"/>
            <a:ext cx="3697938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72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FC61DE-327B-B14C-A3E7-871BCDD6C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ACEED-149E-B742-A1D8-436D54171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43538" y="-2158593"/>
            <a:ext cx="5895361" cy="1139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69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E869-C051-E148-AD20-ED231FABF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Μηχανισμοί βελτίωσης μυϊκής δύναμης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D4B4C-33B9-B441-B029-788335122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Υπερτροφία</a:t>
            </a:r>
            <a:r>
              <a:rPr lang="el-GR" dirty="0"/>
              <a:t>. Αύξηση μεγέθους μυϊκής ίνας </a:t>
            </a:r>
          </a:p>
          <a:p>
            <a:r>
              <a:rPr lang="el-GR" b="1" dirty="0">
                <a:solidFill>
                  <a:srgbClr val="FF0000"/>
                </a:solidFill>
              </a:rPr>
              <a:t>Υπερπλασία</a:t>
            </a:r>
            <a:r>
              <a:rPr lang="el-GR" dirty="0"/>
              <a:t>. Αύξηση αριθμού μυϊκών ινών </a:t>
            </a:r>
          </a:p>
          <a:p>
            <a:r>
              <a:rPr lang="el-GR" b="1" dirty="0">
                <a:solidFill>
                  <a:srgbClr val="FF0000"/>
                </a:solidFill>
              </a:rPr>
              <a:t>Ατροφία</a:t>
            </a:r>
            <a:r>
              <a:rPr lang="el-GR" dirty="0"/>
              <a:t>. Μύωση μεγέθους μυϊκής ίνας </a:t>
            </a:r>
          </a:p>
          <a:p>
            <a:r>
              <a:rPr lang="el-GR" dirty="0"/>
              <a:t>Η δύναμη είναι ιδιότητα ενός συστήματος κινητικών μονάδων</a:t>
            </a:r>
          </a:p>
          <a:p>
            <a:r>
              <a:rPr lang="el-GR" b="1" dirty="0">
                <a:solidFill>
                  <a:srgbClr val="FF0000"/>
                </a:solidFill>
              </a:rPr>
              <a:t>Συγχρονισμός</a:t>
            </a:r>
            <a:r>
              <a:rPr lang="el-GR" dirty="0"/>
              <a:t> ενεργοποίησης κινητικών μονάδων </a:t>
            </a:r>
          </a:p>
          <a:p>
            <a:r>
              <a:rPr lang="el-GR" b="1" dirty="0">
                <a:solidFill>
                  <a:srgbClr val="FF0000"/>
                </a:solidFill>
              </a:rPr>
              <a:t>Αυτογενής αναστολή</a:t>
            </a:r>
            <a:r>
              <a:rPr lang="el-GR" dirty="0"/>
              <a:t>. Ανασταλτικός μηχανισμός μυϊκής σύσπασης    (τενόντια όργανα </a:t>
            </a:r>
            <a:r>
              <a:rPr lang="en-US" dirty="0"/>
              <a:t>Golgi)</a:t>
            </a:r>
            <a:r>
              <a:rPr lang="el-GR" dirty="0"/>
              <a:t>. Η προπόνηση με αντίσταση μειώνει αυτόν τον μηχανισμό.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7C242-24C6-E34F-AA74-C91BF5C1E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1018283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EB86-7F42-9244-AD87-5C1CFD6A7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Υπερτροφία ινών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F204D-A5EC-C847-B3B8-D3C2BCC1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441277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Παροδική υπερτροφία</a:t>
            </a:r>
            <a:r>
              <a:rPr lang="el-GR" dirty="0"/>
              <a:t>. Μικρή περίοδος άσκησης (οίδημα)</a:t>
            </a:r>
          </a:p>
          <a:p>
            <a:r>
              <a:rPr lang="el-GR" b="1" dirty="0">
                <a:solidFill>
                  <a:srgbClr val="FF0000"/>
                </a:solidFill>
              </a:rPr>
              <a:t>Χρόνια υπερτροφία</a:t>
            </a:r>
            <a:r>
              <a:rPr lang="el-GR" dirty="0"/>
              <a:t>. Μακρόχρονη περίοδος άσκησης (αύξηση μεγέθους (υπερτροφία) ή αριθμού (υπερπλασία) μυϊκών ινών 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5556E-475B-FD4A-8D06-EC1637021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ABDE3-6DC2-DD44-A472-E10897D900D5}"/>
              </a:ext>
            </a:extLst>
          </p:cNvPr>
          <p:cNvSpPr txBox="1"/>
          <p:nvPr/>
        </p:nvSpPr>
        <p:spPr>
          <a:xfrm>
            <a:off x="894322" y="3165022"/>
            <a:ext cx="10465724" cy="29854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/>
              <a:t>Η προπόνηση με αντίσταση  οδηγεί σε αύξηση του εμβαδόν της επιφάνειας της μυϊκής ίνας</a:t>
            </a:r>
            <a:endParaRPr lang="el-G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Λόγω αύξησης αριθμού μυϊκών ινιδίων, ινών Ακτίνης και Μυοσίνης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Λόγω αύξησης της σύνθεσης των πρωτεϊνών των μυών. Κατά την άσκηση η σύνθεση πρωτεΐνης μειώνεται και ο καταβολισμός της  αυξάνεται. Κατά την αποκατάσταση, δηλ. μετά την άσκηση, έχουμε αύξηση της σύνθεσης πρωτεϊνών.  Μετά την άσκηση, η χορήγηση συμπληρώματος υδατάνθρακα και πρωτεΐνης μειώνει τον ρυθμό πρωτεϊνικού καταβολισμού και συμβάλει στο ισοζύγιο αζώτου.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Πολλαπλασιασμού των δορυφορικών κυττάρων </a:t>
            </a:r>
          </a:p>
        </p:txBody>
      </p:sp>
    </p:spTree>
    <p:extLst>
      <p:ext uri="{BB962C8B-B14F-4D97-AF65-F5344CB8AC3E}">
        <p14:creationId xmlns:p14="http://schemas.microsoft.com/office/powerpoint/2010/main" val="749210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A5DC-C479-5B49-A26C-9855042BA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Υπερπλασία ινών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A467A-D1E0-2D43-B8AA-26A5CA6A8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Έχει αποδειχθεί σε </a:t>
            </a:r>
            <a:r>
              <a:rPr lang="en-US" i="1" dirty="0"/>
              <a:t>in vivo </a:t>
            </a:r>
            <a:r>
              <a:rPr lang="el-GR" dirty="0"/>
              <a:t>έρευνες με ζώα.</a:t>
            </a:r>
          </a:p>
          <a:p>
            <a:r>
              <a:rPr lang="el-GR" dirty="0"/>
              <a:t>Πολύ περιορισμένη βιβλιογραφία όσον αφορά μελέτες σε ανθρώπους. Αυτό που μέχρι σήμερα επικρατεί είναι ότι, οι μυϊκές ίνες τύπου </a:t>
            </a:r>
            <a:r>
              <a:rPr lang="en-US" b="1" dirty="0">
                <a:solidFill>
                  <a:srgbClr val="FF0000"/>
                </a:solidFill>
              </a:rPr>
              <a:t>FT</a:t>
            </a:r>
            <a:r>
              <a:rPr lang="en-US" dirty="0"/>
              <a:t>, </a:t>
            </a:r>
            <a:r>
              <a:rPr lang="el-GR" dirty="0"/>
              <a:t>που υπόκεινται σε </a:t>
            </a:r>
            <a:r>
              <a:rPr lang="el-GR" b="1" dirty="0">
                <a:solidFill>
                  <a:srgbClr val="FF0000"/>
                </a:solidFill>
              </a:rPr>
              <a:t>έκκεντρη</a:t>
            </a:r>
            <a:r>
              <a:rPr lang="el-GR" dirty="0"/>
              <a:t> άσκηση αντίστασης έχουν πολλές πιθανότητες να αναπτύξουν υπερπλασία, δηλ. αύξηση του αριθμού των μυϊκών ινών.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33609-5DB5-5B4E-AE7C-B2C349B0F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1114304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5199F-0245-9B45-8686-81B448228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Ατροφία και μείωση μυϊκής δύναμης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B59C8-BE23-8B48-9CE8-B3C811CB6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65" y="1825625"/>
            <a:ext cx="5918661" cy="43513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2400" dirty="0"/>
              <a:t>Συνθήκες όπως τραυματισμός, ακινητοποίηση ή διακοπή της προπόνησης οδηγούν σε μείωση μυϊκής μάζας (ατροφία) με άμεσο επακόλουθο την μείωση της μυϊκής δύναμης.</a:t>
            </a:r>
          </a:p>
          <a:p>
            <a:r>
              <a:rPr lang="el-GR" sz="2400" dirty="0"/>
              <a:t>Άμεση μείωση σύνθεσης πρωτεϊνών (πρώτες 6 ώρες) </a:t>
            </a:r>
          </a:p>
          <a:p>
            <a:r>
              <a:rPr lang="el-GR" sz="2400" dirty="0"/>
              <a:t>Μείωση δύναμης καθημερινά 3-4%</a:t>
            </a:r>
          </a:p>
          <a:p>
            <a:r>
              <a:rPr lang="el-GR" sz="2400" dirty="0"/>
              <a:t>Μείωση εμβαδόν </a:t>
            </a:r>
            <a:r>
              <a:rPr lang="en-US" sz="2400" dirty="0"/>
              <a:t>ST </a:t>
            </a:r>
            <a:r>
              <a:rPr lang="el-GR" sz="2400" dirty="0"/>
              <a:t>ινών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93A67-1911-D74A-8F59-6D7EE3F91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4004088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906D5-FFC1-3C46-9336-B207DDCBA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46" y="335145"/>
            <a:ext cx="6701852" cy="1325563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l-GR" dirty="0"/>
              <a:t>Φυσιολογικές Προσαρμογές στην προπόνηση αντίστασης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ADA9E-A872-0A49-8D3B-22E256003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0BCF0-F72D-4C45-B058-89C09307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848" y="335146"/>
            <a:ext cx="4300706" cy="60961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1AB395-BC23-644C-989E-952834BA4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46" y="1856282"/>
            <a:ext cx="6701852" cy="45750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3437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17F76F-E5A0-1843-BF39-6ADE35296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90" y="365125"/>
            <a:ext cx="7086600" cy="1325563"/>
          </a:xfrm>
        </p:spPr>
        <p:txBody>
          <a:bodyPr/>
          <a:lstStyle/>
          <a:p>
            <a:r>
              <a:rPr lang="el-GR" dirty="0"/>
              <a:t>Φυσιολογικές Προσαρμογές στην προπόνηση αντίστασης 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6E84CB-867A-2D48-9AC2-3B8757B7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3571DD-351C-294E-98B8-A420B405F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708" y="365125"/>
            <a:ext cx="3967843" cy="6288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146A03-50AB-F441-A48B-1232D019E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90" y="1936750"/>
            <a:ext cx="7086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91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37BB0-F1AF-1E4A-95BF-AA3293463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Δομή &amp; Λειτουργία του Σκελετικού Μυός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59161-12F8-B349-BF4F-5C9E69F1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595" y="1701223"/>
            <a:ext cx="7264400" cy="46551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519AC-A67F-F342-B45C-A8292DE50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853672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5FA2-E458-5C49-A45F-4CE5C19F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Μυϊκή ίνα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8B6C4-C273-F541-9213-ED0EA8593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32129" cy="4351338"/>
          </a:xfrm>
        </p:spPr>
        <p:txBody>
          <a:bodyPr/>
          <a:lstStyle/>
          <a:p>
            <a:pPr algn="just"/>
            <a:r>
              <a:rPr lang="el-GR" b="1" dirty="0">
                <a:solidFill>
                  <a:srgbClr val="FF0000"/>
                </a:solidFill>
              </a:rPr>
              <a:t>Σαρκείλημα.</a:t>
            </a:r>
            <a:r>
              <a:rPr lang="el-GR" dirty="0"/>
              <a:t> Κυτταρική μεμβράνη που περιβάλει την μυϊκή ίνα</a:t>
            </a:r>
          </a:p>
          <a:p>
            <a:pPr algn="just"/>
            <a:r>
              <a:rPr lang="el-GR" b="1" dirty="0">
                <a:solidFill>
                  <a:srgbClr val="FF0000"/>
                </a:solidFill>
              </a:rPr>
              <a:t>Σαρκόπλασμα.</a:t>
            </a:r>
            <a:r>
              <a:rPr lang="el-GR" dirty="0"/>
              <a:t> Το κυτταρόπλασμα της μυϊκής ίνας. Περιέχει γλυκογόνο, μυοσφαιρίνη, πρωτεΐνες, μέταλλα, λίπη και κυτταρικά οργανίδια. </a:t>
            </a:r>
          </a:p>
          <a:p>
            <a:pPr lvl="1"/>
            <a:r>
              <a:rPr lang="el-GR" i="1" dirty="0"/>
              <a:t>Σύστημα εγκαρσίων </a:t>
            </a:r>
            <a:r>
              <a:rPr lang="el-GR" dirty="0"/>
              <a:t>σωληνάριων Τ, (συμμετέχουν στην διαβίβαση των  νευρικών ώσεων)</a:t>
            </a:r>
          </a:p>
          <a:p>
            <a:pPr lvl="1"/>
            <a:r>
              <a:rPr lang="el-GR" i="1" dirty="0"/>
              <a:t>Σαρκοπλασματικό δίκτυο (αποθήκη Ασβεστίου) </a:t>
            </a:r>
          </a:p>
          <a:p>
            <a:pPr algn="just"/>
            <a:r>
              <a:rPr lang="el-GR" b="1" dirty="0">
                <a:solidFill>
                  <a:srgbClr val="FF0000"/>
                </a:solidFill>
              </a:rPr>
              <a:t>Μυοινίδιο. </a:t>
            </a:r>
            <a:r>
              <a:rPr lang="el-GR" dirty="0"/>
              <a:t>Τα συσταλτό στοιχείο του μυός. Αποτελείται από πολλά  Σαρκομέρια, την μικρότερη λειτουργική μονάδα του μυός. </a:t>
            </a:r>
            <a:endParaRPr lang="el-GR" i="1" dirty="0"/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2ADAC-5AA3-A348-B377-C612F5E1E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2768396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FB06-65F9-9548-9E1E-157272D05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Μυϊκή ίνα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7EC410-D4B2-3D46-8B66-0376617D8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354" y="1458242"/>
            <a:ext cx="6441161" cy="469317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871F4-7A0C-BC46-B127-B5BA1FD8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3322764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C477-5077-6D4F-AD29-84461030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Μυοινίδιο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47165-40A0-7E40-8627-B232A23BC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0" y="1332854"/>
            <a:ext cx="7683500" cy="492663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326B81-440B-0545-8163-AB41F2A4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3817905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7EC5C-D58B-C94A-8031-AD8B393DF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Σαρκομέριο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1E3A7-E84D-7F47-B5F5-08042B6B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6552" cy="43513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l-GR" dirty="0"/>
              <a:t>Ζώνη Ι (ανοιχτή)</a:t>
            </a:r>
          </a:p>
          <a:p>
            <a:r>
              <a:rPr lang="el-GR" dirty="0"/>
              <a:t>Ζώνη Α ( σκούρα)</a:t>
            </a:r>
          </a:p>
          <a:p>
            <a:r>
              <a:rPr lang="el-GR" dirty="0"/>
              <a:t>Ζώνη Η ( στη μέση της ζώνης Α)</a:t>
            </a:r>
          </a:p>
          <a:p>
            <a:r>
              <a:rPr lang="el-GR" dirty="0"/>
              <a:t>Μια δεύτερη ζώνη Ι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C594AD-FF35-BF4E-9998-97B8CC0B5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AEBA1-2013-AE48-B2C0-AAC3AAE32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815" y="1825624"/>
            <a:ext cx="3970712" cy="4358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495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518E7-13E0-0746-974D-48BD238C6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/>
              <a:t>Μυοινίδιο </a:t>
            </a:r>
            <a:br>
              <a:rPr lang="el-GR" dirty="0"/>
            </a:b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6A8B-7C8E-C74E-997E-F1188E9DA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53" y="1825625"/>
            <a:ext cx="7099069" cy="43513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l-GR" dirty="0"/>
              <a:t>Ίνες Ακτίνης (λεπτές).</a:t>
            </a:r>
            <a:r>
              <a:rPr lang="en-US" dirty="0"/>
              <a:t> </a:t>
            </a:r>
            <a:r>
              <a:rPr lang="el-GR" dirty="0"/>
              <a:t>Πρωτεΐνη. Αποτελείται από τα μόρια της τροπομυοσίνης και τροπονίνης. Η άκρη της είναι συνδεδεμένη στον δίσκο Ζ</a:t>
            </a:r>
          </a:p>
          <a:p>
            <a:r>
              <a:rPr lang="el-GR" dirty="0"/>
              <a:t>Ίνες Μυοσίνης (παχιές).  2/3 της πρωτεΐνης των ΣΜ. ( περιέχει τις πρωτεΐνες τιτίνη και νεμπουλίνη)</a:t>
            </a:r>
          </a:p>
          <a:p>
            <a:r>
              <a:rPr lang="el-GR" dirty="0"/>
              <a:t>Περίπου 3000 ίνες Ακτίνης και 1500 ίνες Μυοσίνης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29018-F07E-F24A-A430-E059E2042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355" y="1825624"/>
            <a:ext cx="4150644" cy="43513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32C3A-5502-C744-94D2-FD8DC042F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2802209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694A-3047-8E4C-BB14-3F5DD9FD8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/>
              <a:t>Μυϊκή Δράση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A653F-E8EA-9A40-8BEF-BEAA652FC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Κινητική μονάδα</a:t>
            </a:r>
            <a:r>
              <a:rPr lang="el-GR" dirty="0"/>
              <a:t>. Το κινητικό νεύρο και οι μυϊκές ίνες που νευρώνει.</a:t>
            </a:r>
          </a:p>
          <a:p>
            <a:r>
              <a:rPr lang="el-GR" b="1" dirty="0">
                <a:solidFill>
                  <a:srgbClr val="FF0000"/>
                </a:solidFill>
              </a:rPr>
              <a:t>Κινητική ώση ( ηλεκτρική ώση). </a:t>
            </a:r>
            <a:r>
              <a:rPr lang="el-GR" dirty="0"/>
              <a:t>Απελευθέρωση </a:t>
            </a:r>
            <a:r>
              <a:rPr lang="en-US" dirty="0"/>
              <a:t>ACH, </a:t>
            </a:r>
            <a:r>
              <a:rPr lang="el-GR" dirty="0"/>
              <a:t>που οδηγεί σε απελευθέρωση </a:t>
            </a:r>
            <a:r>
              <a:rPr lang="en-US" dirty="0"/>
              <a:t>Na (</a:t>
            </a:r>
            <a:r>
              <a:rPr lang="el-GR" dirty="0"/>
              <a:t>εκπόλωση). Παράγεται δυναμικό ενέργειας και ο μυς παράγει </a:t>
            </a:r>
            <a:r>
              <a:rPr lang="el-GR" b="1" dirty="0">
                <a:solidFill>
                  <a:srgbClr val="FF0000"/>
                </a:solidFill>
              </a:rPr>
              <a:t>έργο</a:t>
            </a:r>
          </a:p>
          <a:p>
            <a:r>
              <a:rPr lang="el-GR" dirty="0"/>
              <a:t>Το δυναμικό ενέργειας απελευθερώνει ιόντα </a:t>
            </a:r>
            <a:r>
              <a:rPr lang="en-US" dirty="0"/>
              <a:t>Ca</a:t>
            </a:r>
            <a:r>
              <a:rPr lang="en-US" baseline="30000" dirty="0"/>
              <a:t>2+</a:t>
            </a:r>
            <a:r>
              <a:rPr lang="en-US" dirty="0"/>
              <a:t> </a:t>
            </a:r>
            <a:r>
              <a:rPr lang="el-GR" dirty="0"/>
              <a:t>στο σαρκόπλασμα, τα οποία έπειτα προσδένονται στη τροπονίνη, η οποία απομακρύνει μόρια τροπομυοσίνης, επιτρέποντας τις κεφαλές μυοσίνης να συνδεθούν με την ακτίνη. </a:t>
            </a:r>
            <a:r>
              <a:rPr lang="el-GR" dirty="0">
                <a:solidFill>
                  <a:srgbClr val="FF0000"/>
                </a:solidFill>
              </a:rPr>
              <a:t> </a:t>
            </a:r>
          </a:p>
          <a:p>
            <a:r>
              <a:rPr lang="el-GR" b="1" dirty="0">
                <a:solidFill>
                  <a:srgbClr val="FF0000"/>
                </a:solidFill>
              </a:rPr>
              <a:t>Θεωρία ολίσθησης νηματίων. </a:t>
            </a:r>
            <a:r>
              <a:rPr lang="el-GR" dirty="0"/>
              <a:t>Βράχυνση μυϊκής ίνας. Μόλις ισχυροποιηθεί η πρόσδεση με την ακτίνη, η κεφαλή της μυοσίνης </a:t>
            </a:r>
            <a:r>
              <a:rPr lang="el-GR" b="1" dirty="0">
                <a:solidFill>
                  <a:srgbClr val="FF0000"/>
                </a:solidFill>
              </a:rPr>
              <a:t>γέρνει, </a:t>
            </a:r>
            <a:r>
              <a:rPr lang="el-GR" dirty="0"/>
              <a:t>τραβώντας την ακτίνη ώστε να ολισθήσουν η μια πάνω στην άλλη έως ότου οι άκρες της μυοσίνης φτάσουν τους δίσκους Ζ.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D44EE5-612C-E549-BF0C-7AA9ADB3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SEM</a:t>
            </a:r>
          </a:p>
        </p:txBody>
      </p:sp>
    </p:spTree>
    <p:extLst>
      <p:ext uri="{BB962C8B-B14F-4D97-AF65-F5344CB8AC3E}">
        <p14:creationId xmlns:p14="http://schemas.microsoft.com/office/powerpoint/2010/main" val="558859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</TotalTime>
  <Words>1266</Words>
  <Application>Microsoft Macintosh PowerPoint</Application>
  <PresentationFormat>Widescreen</PresentationFormat>
  <Paragraphs>225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Φυσιολογία της Άσκησης</vt:lpstr>
      <vt:lpstr>Muscles  &amp;  Muscle Performance</vt:lpstr>
      <vt:lpstr>Δομή &amp; Λειτουργία του Σκελετικού Μυός</vt:lpstr>
      <vt:lpstr>Μυϊκή ίνα</vt:lpstr>
      <vt:lpstr>Μυϊκή ίνα</vt:lpstr>
      <vt:lpstr>Μυοινίδιο </vt:lpstr>
      <vt:lpstr>Σαρκομέριο</vt:lpstr>
      <vt:lpstr>Μυοινίδιο  </vt:lpstr>
      <vt:lpstr>Μυϊκή Δράση</vt:lpstr>
      <vt:lpstr>Μυϊκή Δράση</vt:lpstr>
      <vt:lpstr>Κινητική μονάδα</vt:lpstr>
      <vt:lpstr>Τα 9 στάδια της μυϊκής δράσης </vt:lpstr>
      <vt:lpstr>Σκελετικοί μύες &amp; Άσκηση</vt:lpstr>
      <vt:lpstr>Χαρακτηριστικά των μυϊκών ινών</vt:lpstr>
      <vt:lpstr>Χαρακτηριστικά των μυϊκών ινών (b)</vt:lpstr>
      <vt:lpstr>Χαρακτηριστικά των μυϊκών ινών (c)</vt:lpstr>
      <vt:lpstr>Τακτική επιστράτευσης μυϊκών ινών </vt:lpstr>
      <vt:lpstr>Τύπος μυϊκών ινών και άθλημα</vt:lpstr>
      <vt:lpstr>Χρήση μυών </vt:lpstr>
      <vt:lpstr>Δύναμη-ισχύς-αντοχή </vt:lpstr>
      <vt:lpstr>Βασικές αρχές άσκησης με αντίσταση</vt:lpstr>
      <vt:lpstr>Updates in Progressive resistance training</vt:lpstr>
      <vt:lpstr>PowerPoint Presentation</vt:lpstr>
      <vt:lpstr>Μηχανισμοί βελτίωσης μυϊκής δύναμης </vt:lpstr>
      <vt:lpstr>Υπερτροφία ινών</vt:lpstr>
      <vt:lpstr>Υπερπλασία ινών </vt:lpstr>
      <vt:lpstr>Ατροφία και μείωση μυϊκής δύναμης</vt:lpstr>
      <vt:lpstr>Φυσιολογικές Προσαρμογές στην προπόνηση αντίστασης </vt:lpstr>
      <vt:lpstr>Φυσιολογικές Προσαρμογές στην προπόνηση αντίστασης 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Φυσιολογία της Άσκησης</dc:title>
  <dc:creator>Microsoft Office User</dc:creator>
  <cp:lastModifiedBy>Microsoft Office User</cp:lastModifiedBy>
  <cp:revision>52</cp:revision>
  <cp:lastPrinted>2018-04-07T14:54:28Z</cp:lastPrinted>
  <dcterms:created xsi:type="dcterms:W3CDTF">2018-04-06T07:38:14Z</dcterms:created>
  <dcterms:modified xsi:type="dcterms:W3CDTF">2018-04-09T08:30:20Z</dcterms:modified>
</cp:coreProperties>
</file>