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8"/>
  </p:notesMasterIdLst>
  <p:sldIdLst>
    <p:sldId id="256" r:id="rId2"/>
    <p:sldId id="257" r:id="rId3"/>
    <p:sldId id="258" r:id="rId4"/>
    <p:sldId id="270" r:id="rId5"/>
    <p:sldId id="260" r:id="rId6"/>
    <p:sldId id="265" r:id="rId7"/>
    <p:sldId id="269" r:id="rId8"/>
    <p:sldId id="266" r:id="rId9"/>
    <p:sldId id="279" r:id="rId10"/>
    <p:sldId id="267" r:id="rId11"/>
    <p:sldId id="263" r:id="rId12"/>
    <p:sldId id="262" r:id="rId13"/>
    <p:sldId id="264" r:id="rId14"/>
    <p:sldId id="259" r:id="rId15"/>
    <p:sldId id="271" r:id="rId16"/>
    <p:sldId id="261" r:id="rId17"/>
    <p:sldId id="268" r:id="rId18"/>
    <p:sldId id="276" r:id="rId19"/>
    <p:sldId id="272" r:id="rId20"/>
    <p:sldId id="273" r:id="rId21"/>
    <p:sldId id="275" r:id="rId22"/>
    <p:sldId id="274" r:id="rId23"/>
    <p:sldId id="277" r:id="rId24"/>
    <p:sldId id="278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99"/>
    <p:restoredTop sz="92992"/>
  </p:normalViewPr>
  <p:slideViewPr>
    <p:cSldViewPr snapToGrid="0" snapToObjects="1">
      <p:cViewPr varScale="1">
        <p:scale>
          <a:sx n="83" d="100"/>
          <a:sy n="83" d="100"/>
        </p:scale>
        <p:origin x="1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61B3A-5BE1-1349-A773-C47E15A9718A}" type="datetimeFigureOut">
              <a:rPr lang="en-US" smtClean="0"/>
              <a:t>5/25/18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895C9-366C-004E-A988-9BEC98A8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7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456D-D265-2A45-9DF2-34C6298FF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F74A5-ACA2-FA49-AB6C-7B6407AB9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E577-5D33-2B47-AA7D-ACA68F5D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1C60-3166-2B43-8AEE-87749D9E6EE0}" type="datetime1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695B3-F12A-7546-8C34-4AC97F3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6D7A-D2A0-D547-8484-98471249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8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579B-1F99-934D-81A0-C0EF828D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81F8F-182B-E44B-8D72-F412256EF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46199-DAEE-374A-B74B-34361B4B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7F43-466F-174B-885C-C67250AEA917}" type="datetime1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7E09D-6D1C-4945-AA9E-7D592A31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D9EBF-3DB7-6948-BD66-4A248218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C6FBF-A5CC-7E40-B2EA-13CDED931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F4EED-7567-6B4A-83D8-FF418C84C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FFADA-841E-8746-A708-030DEEC3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8CEE5-CF7F-114B-B913-2DC5F092CAE1}" type="datetime1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410B-2977-F245-B204-ABAEAEA7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D477-35CA-DF40-957C-8F0FBEDB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9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4131-06D3-A74B-BC24-B7F7E172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6C9E9-C80B-304E-821F-E616398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9AD46-A782-6443-9414-698FB1FF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330E-7679-3845-A797-2013D960C546}" type="datetime1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9422-79E3-7743-B5A6-D943F562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CE74E-FAA2-B74D-B936-FB4E4C75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8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DC85-34CB-D544-9EE3-2C5F1A48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CC44E-4852-474C-B9E8-B42C499EE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89593-EB11-5847-BBD2-2F714BC0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53AC-54FE-D647-86BA-16CAB36EC8D7}" type="datetime1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23B2-AD7B-5B47-B4D9-EAFDF378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1F816-539E-544D-BC3C-FA7ABB74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217C-7957-4747-B649-FC150E04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606E-04E3-A844-8CD9-BF6ADDE40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0478D-7D68-F346-80C4-4A0B284FE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B3166-BBDF-8D47-B062-289F118D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70F4-698D-614F-89EB-2435A7B8D102}" type="datetime1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3FC22-7638-C846-BE3B-2A1F4C36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09AD4-BA54-7B43-A524-97D79BAB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3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960B-68F9-284C-94C1-2A0A21F1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ED54-CF85-D941-AA6F-86D0384A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DE29C-4BFC-3D4B-A768-D86BC1039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D05F6-39DD-8843-B91E-AF2268C79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98DD5-511D-8247-9726-E7E605B53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7B113-F269-7B4E-8653-54B4649B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FD0-E72A-F044-9281-57B8F4EB114F}" type="datetime1">
              <a:rPr lang="en-US" smtClean="0"/>
              <a:t>5/25/18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09481-84B0-474A-A141-D43E72BB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BE2E1-3756-074C-8FEF-05568968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6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815F-B073-B74B-B741-651E7CAA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41AE4-6EA3-6E44-8C7E-B6C81526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32A2-4BAF-2C41-9204-012A8B3C13BF}" type="datetime1">
              <a:rPr lang="en-US" smtClean="0"/>
              <a:t>5/25/18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0D719-5237-7045-BEB7-3A86F47A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A3C6F-8EE1-3B4B-9735-D013555D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8B901-68C4-2646-AEC3-ADCBEEF6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0A1E-7D5E-BC4B-8E21-39525E3E2321}" type="datetime1">
              <a:rPr lang="en-US" smtClean="0"/>
              <a:t>5/25/18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8997C-23C3-7443-B7F2-9F2F14A6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4993-24A0-4845-8496-C9509F2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2BB7-E858-9143-848A-D3BAA867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FD32-DC8F-154F-9748-78EB9471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70BA-6B26-4544-A722-3495A5D4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60F35-91FE-C34B-B5D4-1CD1E000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AA3F-8D94-484E-84D8-DF5B5350D910}" type="datetime1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301A2-3450-9C4B-9752-CFC8103D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3EADC-1196-0141-9735-4FFA257F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75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2263-0714-F844-93EA-6BE2708D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8A138-370B-214B-AE98-0C34E52E4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BF352-7F7B-5F47-96C3-0F70859B7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E1ED0-C5A7-CC4C-B066-525279B6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AAC-7C2E-4A48-8232-B86B2C2C4FBA}" type="datetime1">
              <a:rPr lang="en-US" smtClean="0"/>
              <a:t>5/25/18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C836-4EA1-424B-8459-E8075D4D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4E942-687F-724C-B970-784E46C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7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2019-5C31-324F-86AF-9E3D5EE6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FCE46-FE0E-2C40-AFC4-AFE91023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00ED1-A8C6-6345-93ED-D7F24FB1F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0796-F78A-4346-9D7A-6E88620E125D}" type="datetime1">
              <a:rPr lang="en-US" smtClean="0"/>
              <a:t>5/25/18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E6F6F-808F-BD44-BC50-6A22F2087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Afxentios Kekelekis PT-MSc in SEM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D8715-BE51-AC44-8341-897DF00A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B93A-8042-DA4E-AA1C-4B2EA8CD9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2AE1-0E73-CB4E-9566-F0896AD9B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Φυσιολογία της άσκησης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231AC-1F80-0D44-A424-8595C6332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Αυξέντιος Κεκελέκης</a:t>
            </a:r>
          </a:p>
          <a:p>
            <a:r>
              <a:rPr lang="en-US" i="1" dirty="0"/>
              <a:t>PT- MSc in Sport and Exercise Medicine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A52B0-F2D1-C742-B061-9A568D92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43786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7CFF-20D3-8B4B-921F-D4308724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Προσαρμογές που επηρεάζουν τις πηγές ενέργειας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F7E3E-502B-A64A-90C9-A8ECD011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453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Αυξημένα αποθέματα σε γλυκογόνο και τριγλυκερίδια</a:t>
            </a:r>
          </a:p>
          <a:p>
            <a:r>
              <a:rPr lang="el-GR" dirty="0"/>
              <a:t>Ο προπονημένος μυς αποθηκεύει περισσότερο γλυκογόνο </a:t>
            </a:r>
          </a:p>
          <a:p>
            <a:r>
              <a:rPr lang="el-GR" dirty="0"/>
              <a:t>Αυξημένη κινητικότητα των ΕΛΟ άρα και αυξημένη διαθεσιμότητα στους μύες</a:t>
            </a:r>
          </a:p>
          <a:p>
            <a:r>
              <a:rPr lang="el-GR" dirty="0"/>
              <a:t>Μετά από 8 εβδομ. αερόβιας άσκησης υπήρξε αύξηση 1,8 φορές στην περιεκτικότητα των τριγλυκεριδίων στους μύες.</a:t>
            </a:r>
          </a:p>
          <a:p>
            <a:r>
              <a:rPr lang="el-GR" dirty="0"/>
              <a:t>Αύξηση της ικανότητας των μυών για οξείδωση του λίπους </a:t>
            </a:r>
          </a:p>
          <a:p>
            <a:r>
              <a:rPr lang="el-GR" dirty="0"/>
              <a:t>Οι μύες βασίζονται στα αποθέματα τριγλυκεριδίων προστατεύοντας έτσι το γλυκογόνο κατά την διάρκεια παρατεταμένης άσκησης αναβάλλοντας έτσι την εξάντληση  </a:t>
            </a:r>
          </a:p>
          <a:p>
            <a:r>
              <a:rPr lang="el-GR" dirty="0"/>
              <a:t>Οι προπονημένοι χρησιμοποιούν περισσότερο λίπος και λιγότερο υδατάνθρακα απ' ότι οι απροπόνητοι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F8C01-83BB-0348-8360-04221CE4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46475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E937-CB52-784A-ADA1-1878E50B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03308" y="2603308"/>
            <a:ext cx="6858000" cy="165138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dirty="0"/>
              <a:t>Χρήση ενεργειακ</a:t>
            </a:r>
            <a:r>
              <a:rPr lang="en-US" dirty="0" err="1"/>
              <a:t>ώ</a:t>
            </a:r>
            <a:r>
              <a:rPr lang="el-GR" dirty="0"/>
              <a:t>ν πηγών ενώ αυξάνεται η ένταση της άσκησης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5D939-AB7D-7540-96B3-180AE833C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2" y="935665"/>
            <a:ext cx="5523598" cy="496016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618F1-4795-9C44-A603-E1B81B48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9A61C-FA75-6948-9E4F-30C897339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99" y="973123"/>
            <a:ext cx="426847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4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409C-8FB9-EB43-B4E0-C7FBB3CC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Προπόνηση αερόβιου συστήματος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D98D-C129-104E-96C4-4C6AF9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Όγκος προπόνησης</a:t>
            </a:r>
            <a:endParaRPr lang="en-GB" dirty="0"/>
          </a:p>
          <a:p>
            <a:pPr lvl="1"/>
            <a:r>
              <a:rPr lang="el-GR" dirty="0"/>
              <a:t>Α</a:t>
            </a:r>
            <a:r>
              <a:rPr lang="en-GB" dirty="0" err="1"/>
              <a:t>ύ</a:t>
            </a:r>
            <a:r>
              <a:rPr lang="el-GR" dirty="0"/>
              <a:t>ξηση όγκου προπόνησης οδηγεί σε βελτίωση του </a:t>
            </a:r>
            <a:r>
              <a:rPr lang="en-GB" b="1" dirty="0">
                <a:solidFill>
                  <a:srgbClr val="FF0000"/>
                </a:solidFill>
              </a:rPr>
              <a:t>VO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max</a:t>
            </a:r>
            <a:endParaRPr lang="el-GR" b="1" dirty="0">
              <a:solidFill>
                <a:srgbClr val="FF0000"/>
              </a:solidFill>
            </a:endParaRPr>
          </a:p>
          <a:p>
            <a:pPr lvl="1"/>
            <a:r>
              <a:rPr lang="el-GR" dirty="0"/>
              <a:t>Συχνότητα προπονητικών μονάδων </a:t>
            </a:r>
          </a:p>
          <a:p>
            <a:pPr lvl="1"/>
            <a:r>
              <a:rPr lang="el-GR" dirty="0"/>
              <a:t>Διάρκεια κάθε προπόνησης  </a:t>
            </a:r>
          </a:p>
          <a:p>
            <a:r>
              <a:rPr lang="el-GR" dirty="0"/>
              <a:t>Ένταση προπόνησης</a:t>
            </a:r>
          </a:p>
          <a:p>
            <a:pPr lvl="1"/>
            <a:r>
              <a:rPr lang="el-GR" dirty="0"/>
              <a:t>Διαλειματική προπόνηση</a:t>
            </a:r>
          </a:p>
          <a:p>
            <a:pPr lvl="1"/>
            <a:r>
              <a:rPr lang="el-GR" dirty="0"/>
              <a:t>Συνεχής προπόνηση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AE2B2-49FB-374E-BE48-9210EFDD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58893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ED94-3433-3D45-941F-F5368DBB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Προπονητικός Όγκος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9B4E6-8F48-4B4B-92FE-92FC09192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συνολική επιβάρυνση κάθε προπόνησης μια συγκεκριμένη περίοδο</a:t>
            </a:r>
          </a:p>
          <a:p>
            <a:r>
              <a:rPr lang="el-GR" sz="2400" dirty="0"/>
              <a:t>Έχει στοιχεία ανομοιογένειας, </a:t>
            </a:r>
            <a:r>
              <a:rPr lang="el-GR" sz="2400" dirty="0" err="1"/>
              <a:t>δηλ</a:t>
            </a:r>
            <a:r>
              <a:rPr lang="el-GR" sz="2400" dirty="0"/>
              <a:t> είναι διαφορετική ανά άτομο</a:t>
            </a:r>
          </a:p>
          <a:p>
            <a:r>
              <a:rPr lang="el-GR" sz="2400" dirty="0"/>
              <a:t>Ιδανικός όγκος προπόνησης 5000 – 6000 </a:t>
            </a:r>
            <a:r>
              <a:rPr lang="en-GB" sz="2400" dirty="0"/>
              <a:t>kcal</a:t>
            </a:r>
            <a:r>
              <a:rPr lang="el-GR" sz="2400" dirty="0"/>
              <a:t>/ εβδομάδα. </a:t>
            </a:r>
          </a:p>
          <a:p>
            <a:r>
              <a:rPr lang="el-GR" sz="2400" dirty="0"/>
              <a:t>Υπάρχει ανώτατο όριο αύξησης προπονητικού όγκου. Περεταίρω βελτίωση της   </a:t>
            </a:r>
            <a:r>
              <a:rPr lang="en-GB" sz="2400" dirty="0"/>
              <a:t>VO</a:t>
            </a:r>
            <a:r>
              <a:rPr lang="en-GB" sz="2400" baseline="-25000" dirty="0"/>
              <a:t>2</a:t>
            </a:r>
            <a:r>
              <a:rPr lang="en-GB" sz="2400" dirty="0"/>
              <a:t>max </a:t>
            </a:r>
            <a:r>
              <a:rPr lang="el-GR" sz="2400" dirty="0"/>
              <a:t> δεν είναι εφικτή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65F6C-07C9-5544-AEB1-6DB8776E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427478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BB50-6DFF-724B-953E-6E309951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Έ</a:t>
            </a:r>
            <a:r>
              <a:rPr lang="el-GR" dirty="0"/>
              <a:t>νταση προπόνησης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13DA5-0AAD-A04A-8ADA-C88EF9287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/>
              <a:t>Κρίσιμος παράγοντας βελτίωσης της απόδοσης</a:t>
            </a:r>
          </a:p>
          <a:p>
            <a:pPr algn="just"/>
            <a:r>
              <a:rPr lang="el-GR" sz="2400" dirty="0"/>
              <a:t>Οι μυϊκές προσαρμογές εξαρτώνται από την ταχύτητα και την διάρκεια των περιόδων προπόνησης. Αυτοί που εκτελούν ασκήσεις σε υψηλές εντάσεις πρέπει να προπονούνται σε υψηλές εντάσεις</a:t>
            </a:r>
          </a:p>
          <a:p>
            <a:pPr algn="just"/>
            <a:r>
              <a:rPr lang="el-GR" sz="2400" dirty="0"/>
              <a:t>Αερόβια διαλειματική προπόνηση. Περιλαμβάνει τις επαναλαμβανόμενες περιόδους απόδοσης μεγάλης έντασης που χωρίζονται από σύντομες περιόδους ηρεμίας. </a:t>
            </a:r>
          </a:p>
          <a:p>
            <a:pPr algn="just"/>
            <a:r>
              <a:rPr lang="el-GR" sz="2400" dirty="0"/>
              <a:t>Η συνεχής προπόνηση γίνεται σε μια παρατεταμένη περίοδο άσκησης, μονού ερεθίσματος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6566C-4A77-3046-8256-5D54ABD0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390137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7DE3-A6E4-6642-8F94-C8FC433C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Αναερόβια προπόνηση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B7A2F-623B-3C43-94D4-AAB6F139A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99226-6A93-C645-AB2E-D53C6D2E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10366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EEA5-8818-5B42-92A9-5985BE1C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Ποιες οι προσαρμογές με την αναερόβια προπόνηση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15BEB-B046-AE4A-AE86-B0CB4DD6A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Αλλαγές στην αναερόβια ισχύ και ικανότητα</a:t>
            </a:r>
          </a:p>
          <a:p>
            <a:r>
              <a:rPr lang="el-GR" sz="2400" dirty="0"/>
              <a:t>Προσαρμογές στο μυϊκό</a:t>
            </a:r>
          </a:p>
          <a:p>
            <a:r>
              <a:rPr lang="el-GR" sz="2400" dirty="0"/>
              <a:t>Προσαρμογές στα ενεργειακά συστήματα</a:t>
            </a:r>
          </a:p>
          <a:p>
            <a:r>
              <a:rPr lang="el-GR" sz="2400" dirty="0"/>
              <a:t>Προσαρμογές στο γαλακτικό κατώφλι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D5CA8-C1CA-D147-8423-62449266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440897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DA73-47E6-3541-BEA9-07D805D5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Αλλαγές στην αναερόβια ισχύ και ικανότητα</a:t>
            </a:r>
            <a:br>
              <a:rPr lang="el-GR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EFA92-3083-C34E-A448-BB4CC655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Ποια είναι η καταλληλότερη και περισσότερο αξιόπιστη και έγκυρη μέθοδος αξιολόγησης αναερόβιας ισχύος?? Εργαστηριακή ή </a:t>
            </a:r>
            <a:r>
              <a:rPr lang="en-US" sz="2400" i="1" dirty="0"/>
              <a:t>on field </a:t>
            </a:r>
            <a:r>
              <a:rPr lang="en-US" sz="2400" dirty="0"/>
              <a:t>?</a:t>
            </a:r>
          </a:p>
          <a:p>
            <a:pPr lvl="1"/>
            <a:r>
              <a:rPr lang="el-GR" dirty="0"/>
              <a:t>Μέτρηση γαλακτικού οξέος μετά από εξαντλητική άσκηση </a:t>
            </a:r>
            <a:r>
              <a:rPr lang="el-GR" sz="2000" i="1" dirty="0"/>
              <a:t>(δεν εφαρμόζεται ιδιαίτερα πλέον)</a:t>
            </a:r>
          </a:p>
          <a:p>
            <a:pPr lvl="1"/>
            <a:r>
              <a:rPr lang="en-US" dirty="0"/>
              <a:t>Wingate method </a:t>
            </a:r>
            <a:r>
              <a:rPr lang="en-US" sz="2000" dirty="0"/>
              <a:t>(</a:t>
            </a:r>
            <a:r>
              <a:rPr lang="el-GR" sz="2000" dirty="0"/>
              <a:t>μέγιστη ταχύτητα σε </a:t>
            </a:r>
            <a:r>
              <a:rPr lang="el-GR" sz="2000" i="1" dirty="0"/>
              <a:t>κυκλοεργομετρικό ποδήλατο </a:t>
            </a:r>
            <a:r>
              <a:rPr lang="el-GR" sz="2000" dirty="0"/>
              <a:t>για 30’ σε υψηλή αντίσταση) είναι η μέγιστη παραγωγή ισχύος που επιτυγχάνεται σε οποιοδήποτε στάδιο της δοκιμασίας.  </a:t>
            </a: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B0C5D-310D-3A4B-83C3-ECA4E12E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11052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3664-32A2-364E-8B53-09359872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29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Wingate method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CC82C-5103-A846-8BC6-AA176E9D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414D6-0FB9-E041-BF6F-AC016EB5C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92" y="1950150"/>
            <a:ext cx="5584126" cy="374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8AB23-53B5-F845-8E1A-8BB6145ED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7" y="1950150"/>
            <a:ext cx="6089110" cy="34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3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B23C-D08C-D549-A916-59B5F3F7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Προσαρμογές στο μυϊκό</a:t>
            </a:r>
            <a:br>
              <a:rPr lang="el-GR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62EED-641E-A149-9B26-515D4C33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Προπόνηση ταχύτητας ή προπόνηση αντίστασης</a:t>
            </a:r>
            <a:r>
              <a:rPr lang="el-GR" dirty="0"/>
              <a:t> άρα επιστράτευση μυϊκών ινών τύπου ταχείας συστολής </a:t>
            </a:r>
            <a:r>
              <a:rPr lang="en-US" dirty="0"/>
              <a:t>FT</a:t>
            </a:r>
            <a:r>
              <a:rPr lang="el-GR" baseline="-25000" dirty="0"/>
              <a:t>α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FT</a:t>
            </a:r>
            <a:r>
              <a:rPr lang="el-GR" baseline="-25000" dirty="0"/>
              <a:t>β</a:t>
            </a:r>
            <a:r>
              <a:rPr lang="en-US" baseline="-25000" dirty="0"/>
              <a:t> </a:t>
            </a:r>
            <a:r>
              <a:rPr lang="el-GR" baseline="-25000" dirty="0"/>
              <a:t>.</a:t>
            </a:r>
            <a:endParaRPr lang="en-US" baseline="-25000" dirty="0"/>
          </a:p>
          <a:p>
            <a:pPr marL="0" indent="0">
              <a:buNone/>
            </a:pPr>
            <a:endParaRPr lang="el-GR" baseline="-25000" dirty="0"/>
          </a:p>
          <a:p>
            <a:pPr lvl="1"/>
            <a:r>
              <a:rPr lang="el-GR" dirty="0"/>
              <a:t>Αύξηση εμβαδόν εγκάρσιας διατομής</a:t>
            </a:r>
          </a:p>
          <a:p>
            <a:pPr lvl="1"/>
            <a:r>
              <a:rPr lang="el-GR" dirty="0"/>
              <a:t>Ίσως μια μικρή μείωση ποσοστού ινών βραδείας συστολής </a:t>
            </a:r>
          </a:p>
          <a:p>
            <a:pPr lvl="1"/>
            <a:r>
              <a:rPr lang="el-GR" dirty="0"/>
              <a:t>Σε δοκιμασία 15</a:t>
            </a:r>
            <a:r>
              <a:rPr lang="en-US" dirty="0"/>
              <a:t>s</a:t>
            </a:r>
            <a:r>
              <a:rPr lang="el-GR" dirty="0"/>
              <a:t> ή 15</a:t>
            </a:r>
            <a:r>
              <a:rPr lang="en-US" dirty="0"/>
              <a:t>s</a:t>
            </a:r>
            <a:r>
              <a:rPr lang="el-GR" dirty="0"/>
              <a:t> και 30</a:t>
            </a:r>
            <a:r>
              <a:rPr lang="en-US" dirty="0"/>
              <a:t>s</a:t>
            </a:r>
            <a:r>
              <a:rPr lang="el-GR" dirty="0"/>
              <a:t> έντονων σπριντ το ποσοστό των ινών βραδείας συστολής μειώθηκε από 57% σε 48% και των </a:t>
            </a:r>
            <a:r>
              <a:rPr lang="en-US" dirty="0"/>
              <a:t>Ft</a:t>
            </a:r>
            <a:r>
              <a:rPr lang="el-GR" baseline="-25000" dirty="0"/>
              <a:t>α </a:t>
            </a:r>
            <a:r>
              <a:rPr lang="el-GR" dirty="0"/>
              <a:t> αυξήθηκε από 32% σε 38% </a:t>
            </a:r>
            <a:r>
              <a:rPr lang="el-GR" sz="1800" i="1" dirty="0">
                <a:solidFill>
                  <a:srgbClr val="FF0000"/>
                </a:solidFill>
              </a:rPr>
              <a:t>(</a:t>
            </a:r>
            <a:r>
              <a:rPr lang="en-US" sz="1800" i="1" dirty="0">
                <a:solidFill>
                  <a:srgbClr val="FF0000"/>
                </a:solidFill>
              </a:rPr>
              <a:t>Jacobs et al., 1987)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B97AF-2032-E249-B05B-5BB1480D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7466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7F95-9813-854D-8BB8-C571058A921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Biological adaptation to exercise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EFC2C-B729-B64A-A520-7C6E85720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A7EF6-E006-4145-B89E-99D6AB06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24715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BFF1-9D36-3B43-9F0A-55E61758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sz="4900" dirty="0"/>
              <a:t>Προσαρμογές στο </a:t>
            </a:r>
            <a:r>
              <a:rPr lang="el-GR" sz="5400" dirty="0"/>
              <a:t>ΑΤΡ-</a:t>
            </a:r>
            <a:r>
              <a:rPr lang="en-US" sz="5400" dirty="0"/>
              <a:t>PCr</a:t>
            </a:r>
            <a:r>
              <a:rPr lang="el-GR" sz="5400" dirty="0"/>
              <a:t> </a:t>
            </a:r>
            <a:br>
              <a:rPr lang="el-GR" sz="4900" dirty="0"/>
            </a:br>
            <a:endParaRPr lang="en-US" sz="4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508EC-A17E-704A-AC0D-8C9AA2D6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400" dirty="0"/>
              <a:t>Σύστημα </a:t>
            </a:r>
            <a:r>
              <a:rPr lang="en-US" sz="2400" dirty="0"/>
              <a:t>ATP- PCr </a:t>
            </a:r>
            <a:r>
              <a:rPr lang="el-GR" sz="2400" dirty="0"/>
              <a:t>είναι ο βασικός ενεργειακός μηχανισμός για αθλήματα όπως τα σπριντ και η άρση βαρών.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Μέγιστες προσπάθειές μικρότερες των 6 </a:t>
            </a:r>
            <a:r>
              <a:rPr lang="el-GR" sz="2400" dirty="0" err="1"/>
              <a:t>δευτ</a:t>
            </a:r>
            <a:r>
              <a:rPr lang="el-GR" sz="2400" dirty="0"/>
              <a:t>. 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Διάσπαση και ανασύνθεση ΑΤΡ </a:t>
            </a:r>
            <a:r>
              <a:rPr lang="en-US" sz="2400" dirty="0"/>
              <a:t>PCr</a:t>
            </a: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Αύξηση μυϊκής δύναμης </a:t>
            </a:r>
            <a:endParaRPr lang="en-US" sz="2400" dirty="0"/>
          </a:p>
          <a:p>
            <a:pPr algn="just">
              <a:lnSpc>
                <a:spcPct val="100000"/>
              </a:lnSpc>
            </a:pPr>
            <a:r>
              <a:rPr lang="el-GR" sz="2400" dirty="0"/>
              <a:t>Αύξηση των αναερόβιων μυϊκών ενζύμων </a:t>
            </a:r>
            <a:r>
              <a:rPr lang="en-US" sz="2400" b="1" dirty="0"/>
              <a:t>CK</a:t>
            </a:r>
            <a:r>
              <a:rPr lang="en-US" sz="2400" i="1" dirty="0"/>
              <a:t>(Creatine Kinase),  </a:t>
            </a:r>
            <a:r>
              <a:rPr lang="en-US" sz="2400" b="1" dirty="0"/>
              <a:t>MK</a:t>
            </a:r>
            <a:r>
              <a:rPr lang="en-US" sz="2400" i="1" dirty="0"/>
              <a:t>( Myokinase)</a:t>
            </a:r>
            <a:r>
              <a:rPr lang="el-GR" sz="2400" i="1" dirty="0"/>
              <a:t> </a:t>
            </a:r>
            <a:r>
              <a:rPr lang="el-GR" sz="2400" dirty="0"/>
              <a:t>που όμως δεν σημαίνει απαραίτητα και βελτίωση στην απελευθέρωση ενέργειας από την ΑΤΡ, </a:t>
            </a:r>
            <a:r>
              <a:rPr lang="en-US" sz="2400" dirty="0"/>
              <a:t>PCr</a:t>
            </a:r>
            <a:r>
              <a:rPr lang="el-GR" sz="2400" dirty="0"/>
              <a:t> όταν η μέγιστη προσπάθεια διαρκεί πάνω από 5</a:t>
            </a:r>
            <a:r>
              <a:rPr lang="en-US" sz="2400" dirty="0"/>
              <a:t>s.</a:t>
            </a:r>
            <a:endParaRPr lang="el-GR" sz="2400" dirty="0"/>
          </a:p>
          <a:p>
            <a:pPr algn="just">
              <a:lnSpc>
                <a:spcPct val="100000"/>
              </a:lnSpc>
            </a:pPr>
            <a:r>
              <a:rPr lang="el-GR" sz="2400" dirty="0"/>
              <a:t>Σε μέγιστη αναερόβια προσπάθεια που διαρκεί μέχρι 5</a:t>
            </a:r>
            <a:r>
              <a:rPr lang="en-US" sz="2400" dirty="0"/>
              <a:t>s</a:t>
            </a:r>
            <a:r>
              <a:rPr lang="el-GR" sz="2400" dirty="0"/>
              <a:t>, έχει αποδειχτεί ότι υπάρχει βελτίωση του των ενζυματικών δραστηριοτήτων ΑΤΡ, </a:t>
            </a:r>
            <a:r>
              <a:rPr lang="en-US" sz="2400" dirty="0"/>
              <a:t>PCr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553AB-8C26-A74D-A64B-143E0AAA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7205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DC63-9BE6-384E-9C0D-E6EFCCE3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Προσαρμογές στο Γλυκολυτικό σύστημα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EF195-73BE-5443-A703-33ECC552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Περίοδοι 30</a:t>
            </a:r>
            <a:r>
              <a:rPr lang="en-US" sz="2400" dirty="0"/>
              <a:t>s</a:t>
            </a:r>
            <a:endParaRPr lang="el-GR" sz="2400" dirty="0"/>
          </a:p>
          <a:p>
            <a:r>
              <a:rPr lang="el-GR" sz="2400" dirty="0"/>
              <a:t>Αύξηση γλυκολυτικών ενζύμων </a:t>
            </a:r>
            <a:r>
              <a:rPr lang="el-GR" sz="2000" i="1" dirty="0"/>
              <a:t>(φωσφορυλάση, φωσφοφρουκτοκινάση (</a:t>
            </a:r>
            <a:r>
              <a:rPr lang="en-US" sz="2000" i="1" dirty="0"/>
              <a:t>PFK), </a:t>
            </a:r>
            <a:r>
              <a:rPr lang="el-GR" sz="2000" i="1" dirty="0"/>
              <a:t>γαλακτική αφυδρογονάση )</a:t>
            </a:r>
          </a:p>
          <a:p>
            <a:r>
              <a:rPr lang="el-GR" sz="2400" dirty="0"/>
              <a:t>Ενίσχυση της γλυκολυτικής ικανότητας</a:t>
            </a:r>
          </a:p>
          <a:p>
            <a:endParaRPr lang="en-US" sz="20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28B1A-72DE-214A-A9D3-DE4C40733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428951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4234-C3BF-7C4C-A80F-B1F96104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sz="4900" dirty="0"/>
              <a:t>Προσαρμογές στο γαλακτικό κατώφλι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C20176-C89D-E14C-8405-945BFD402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326"/>
            <a:ext cx="4472377" cy="4273053"/>
          </a:xfrm>
        </p:spPr>
        <p:txBody>
          <a:bodyPr>
            <a:normAutofit/>
          </a:bodyPr>
          <a:lstStyle/>
          <a:p>
            <a:r>
              <a:rPr lang="el-GR" dirty="0"/>
              <a:t>Ανώτατο σημείο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max </a:t>
            </a:r>
            <a:r>
              <a:rPr lang="el-GR" dirty="0"/>
              <a:t>πριν ξεκινήσει η συσσώρευση γαλακτικού.</a:t>
            </a:r>
          </a:p>
          <a:p>
            <a:r>
              <a:rPr lang="el-GR" dirty="0"/>
              <a:t>Αν και το γαλακτικό είναι αποτέλεσμα αναερόβιου μεταβολισμού το κατώφλι γαλακτικού συνδέεται και με την αερόβια αντοχή. 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38758-91C6-F44F-814A-54A96FC3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3971B-4205-9C41-846D-4C07D4FC4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77" y="1399325"/>
            <a:ext cx="6528680" cy="450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4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6BCEA9-6363-5246-AFB6-B203D888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36FC6-C8A0-3D41-BEA6-8E3CE2BCD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5" y="1147417"/>
            <a:ext cx="6040110" cy="4326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A6BC9-B81D-214C-B56A-630E33951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0" y="453432"/>
            <a:ext cx="4849463" cy="50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2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7CEF-8429-4946-9355-715C8260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8133" cy="1325563"/>
          </a:xfrm>
        </p:spPr>
        <p:txBody>
          <a:bodyPr/>
          <a:lstStyle/>
          <a:p>
            <a:pPr algn="ctr"/>
            <a:r>
              <a:rPr lang="el-GR" dirty="0"/>
              <a:t>Επισημάνσεις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5CFF-CF0D-D245-BFF2-DA75AF81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8067" cy="4351338"/>
          </a:xfrm>
        </p:spPr>
        <p:txBody>
          <a:bodyPr>
            <a:normAutofit/>
          </a:bodyPr>
          <a:lstStyle/>
          <a:p>
            <a:r>
              <a:rPr lang="el-GR" sz="2400" dirty="0"/>
              <a:t>Η αναερόβια προπόνηση επιβαρύνει τα αναερόβια ενεργειακά συστήματα. </a:t>
            </a:r>
          </a:p>
          <a:p>
            <a:r>
              <a:rPr lang="el-GR" sz="2400" dirty="0"/>
              <a:t>Σε σπριντ μέχρι 30</a:t>
            </a:r>
            <a:r>
              <a:rPr lang="en-US" sz="2400" dirty="0"/>
              <a:t>s</a:t>
            </a:r>
            <a:r>
              <a:rPr lang="el-GR" sz="2400" dirty="0"/>
              <a:t> μέρος της ενέργειας προέρχεται από τον οξειδωτικό μεταβολισμό.</a:t>
            </a:r>
          </a:p>
          <a:p>
            <a:r>
              <a:rPr lang="el-GR" sz="2400" dirty="0"/>
              <a:t>Άρα επαναλαμβανόμενα σπριντ των 30</a:t>
            </a:r>
            <a:r>
              <a:rPr lang="en-US" sz="2400" dirty="0"/>
              <a:t>s</a:t>
            </a:r>
            <a:r>
              <a:rPr lang="el-GR" sz="2400" dirty="0"/>
              <a:t> βελτιώνει ( μερικώς) την  αερόβια ικανότητα, αλλά συμβάλει και στις ενεργειακές ανάγκες των μυών κατά την έντονη αναερόβια </a:t>
            </a:r>
          </a:p>
          <a:p>
            <a:r>
              <a:rPr lang="el-GR" sz="2400" dirty="0"/>
              <a:t>Η προπόνηση ταχύτητας μειώνει την αναερόβια παραγωγή </a:t>
            </a:r>
            <a:r>
              <a:rPr lang="en-US" sz="2400" dirty="0"/>
              <a:t>ATP</a:t>
            </a:r>
            <a:r>
              <a:rPr lang="el-GR" sz="2400" dirty="0"/>
              <a:t>, ενδεχομένως ως αποτέλεσμα του ενισχυμένου οξειδωτικού μεταβολισμού, βελτιώνοντας τον χρόνο μέχρι τον κάματο </a:t>
            </a:r>
            <a:r>
              <a:rPr lang="el-GR" sz="1800" i="1" dirty="0">
                <a:solidFill>
                  <a:srgbClr val="FF0000"/>
                </a:solidFill>
              </a:rPr>
              <a:t>(</a:t>
            </a:r>
            <a:r>
              <a:rPr lang="en-US" sz="1800" i="1" dirty="0">
                <a:solidFill>
                  <a:srgbClr val="FF0000"/>
                </a:solidFill>
              </a:rPr>
              <a:t>Harmer et al., 2000)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C3880-AAA4-624D-8A72-AB7CF2C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1997416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D73DB-7F5C-CA41-BD87-AAA9E54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22222C-668F-D94F-98E8-DE168A77BAD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sz="4800" b="1" i="1" dirty="0">
                <a:solidFill>
                  <a:srgbClr val="FF0000"/>
                </a:solidFill>
              </a:rPr>
              <a:t>FITT</a:t>
            </a:r>
            <a:r>
              <a:rPr lang="en-US" dirty="0"/>
              <a:t> PRINCIPLE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046ACE-47FE-5F41-94D3-B03F1F799BEC}"/>
              </a:ext>
            </a:extLst>
          </p:cNvPr>
          <p:cNvSpPr/>
          <p:nvPr/>
        </p:nvSpPr>
        <p:spPr>
          <a:xfrm>
            <a:off x="1046136" y="2116960"/>
            <a:ext cx="945396" cy="72842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C52EAE4-BADA-3244-8A52-65BE8C1319BB}"/>
              </a:ext>
            </a:extLst>
          </p:cNvPr>
          <p:cNvSpPr/>
          <p:nvPr/>
        </p:nvSpPr>
        <p:spPr>
          <a:xfrm>
            <a:off x="1046136" y="4875223"/>
            <a:ext cx="945396" cy="7284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41B02E5-587E-1F48-932E-C8849F3598A2}"/>
              </a:ext>
            </a:extLst>
          </p:cNvPr>
          <p:cNvSpPr/>
          <p:nvPr/>
        </p:nvSpPr>
        <p:spPr>
          <a:xfrm>
            <a:off x="1046136" y="3058967"/>
            <a:ext cx="945396" cy="7284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209179-68FB-1E46-A4A1-963DB192915E}"/>
              </a:ext>
            </a:extLst>
          </p:cNvPr>
          <p:cNvSpPr/>
          <p:nvPr/>
        </p:nvSpPr>
        <p:spPr>
          <a:xfrm>
            <a:off x="1046136" y="3967095"/>
            <a:ext cx="945396" cy="7284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2F1888-758C-C545-96C2-2B52774E9756}"/>
              </a:ext>
            </a:extLst>
          </p:cNvPr>
          <p:cNvSpPr/>
          <p:nvPr/>
        </p:nvSpPr>
        <p:spPr>
          <a:xfrm>
            <a:off x="2487478" y="2125611"/>
            <a:ext cx="3998563" cy="7265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FREQUENCY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BB6FBB-B447-094E-8D7D-0B7E83B8A848}"/>
              </a:ext>
            </a:extLst>
          </p:cNvPr>
          <p:cNvSpPr/>
          <p:nvPr/>
        </p:nvSpPr>
        <p:spPr>
          <a:xfrm>
            <a:off x="2487478" y="3075401"/>
            <a:ext cx="3998563" cy="702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INTENSITY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0745DE-E632-C845-B234-D181CE9F7FF8}"/>
              </a:ext>
            </a:extLst>
          </p:cNvPr>
          <p:cNvSpPr/>
          <p:nvPr/>
        </p:nvSpPr>
        <p:spPr>
          <a:xfrm>
            <a:off x="2487478" y="4000975"/>
            <a:ext cx="3998563" cy="694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14049-6411-2946-8EC5-59B77AB9A99B}"/>
              </a:ext>
            </a:extLst>
          </p:cNvPr>
          <p:cNvSpPr/>
          <p:nvPr/>
        </p:nvSpPr>
        <p:spPr>
          <a:xfrm>
            <a:off x="2487478" y="4918766"/>
            <a:ext cx="3998563" cy="6945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TYPE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778B12-6BE0-1244-B36F-24933C1C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41" y="2021552"/>
            <a:ext cx="4998203" cy="37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9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869F9A-0CAF-9A4E-B772-10378157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80746-93FF-B043-8624-DCF768A4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4" y="134211"/>
            <a:ext cx="11827574" cy="60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4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75F7D-ABE6-0C45-A998-9DEDCA28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Ποιες είναι οι βιολογικές προσαρμογές με την συστηματική άσκηση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F6B1C5-27C7-9A4E-9C1C-92536025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Αερόβια προπόνηση</a:t>
            </a:r>
            <a:r>
              <a:rPr lang="el-GR" dirty="0"/>
              <a:t>. </a:t>
            </a:r>
          </a:p>
          <a:p>
            <a:pPr lvl="1"/>
            <a:r>
              <a:rPr lang="el-GR" sz="2000" dirty="0"/>
              <a:t>Προπόνηση καρδιοαναπνευστικής αντοχής. </a:t>
            </a:r>
          </a:p>
          <a:p>
            <a:pPr lvl="1"/>
            <a:r>
              <a:rPr lang="el-GR" sz="2000" dirty="0"/>
              <a:t>Αύξηση ροής αίματος. </a:t>
            </a:r>
          </a:p>
          <a:p>
            <a:pPr lvl="1"/>
            <a:r>
              <a:rPr lang="el-GR" sz="2000" dirty="0"/>
              <a:t>Αύξηση παραγωγής ΑΤΡ</a:t>
            </a:r>
          </a:p>
          <a:p>
            <a:r>
              <a:rPr lang="el-GR" sz="2400" dirty="0"/>
              <a:t>Αναερόβια προπόνηση. </a:t>
            </a:r>
          </a:p>
          <a:p>
            <a:pPr lvl="1"/>
            <a:r>
              <a:rPr lang="el-GR" sz="2000" dirty="0"/>
              <a:t>Αύξηση μυϊκής δύναμης, </a:t>
            </a:r>
          </a:p>
          <a:p>
            <a:pPr lvl="1"/>
            <a:r>
              <a:rPr lang="el-GR" sz="2000" dirty="0"/>
              <a:t>Αύξηση στην ανοχή της οξεοβασικής διαταραχής κατά την διάρκεια έντονης άσκησης  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F42505-41D0-E545-BC0A-E41B996E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64161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052D-DDFF-B04A-A15F-0606DE32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Αερόβια Προπόνηση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89D34-D03D-A94C-8ED5-5A24C5475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61287-E59C-F348-95AD-01C94D99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66918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C71B-09B7-3843-85A1-29A78B86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Ποιες οι προσαρμογές με την αερόβια προπόνηση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76E2-23C6-9640-81F7-CC5709166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Αερόβιος ισχύ</a:t>
            </a:r>
          </a:p>
          <a:p>
            <a:r>
              <a:rPr lang="el-GR" dirty="0"/>
              <a:t>Προσαρμογές στο μυϊκό σύστημα</a:t>
            </a:r>
          </a:p>
          <a:p>
            <a:r>
              <a:rPr lang="el-GR" dirty="0"/>
              <a:t>Προσαρμογές που επηρεάζουν τις πηγές ενέργειας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1A382-D9D9-C146-BACB-004555C6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4981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F92E-AF48-8B42-82C9-7DA684E8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Αλλαγές στην αερόβια ισχύ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6B1C6-C12E-7345-867C-CF3F0699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Αυξημένη ικανότητα να εκτελεστεί </a:t>
            </a:r>
            <a:r>
              <a:rPr lang="el-GR" b="1" dirty="0">
                <a:solidFill>
                  <a:srgbClr val="FF0000"/>
                </a:solidFill>
              </a:rPr>
              <a:t>παρατεταμένη υπομέγιστη άσκηση</a:t>
            </a:r>
          </a:p>
          <a:p>
            <a:r>
              <a:rPr lang="el-GR" dirty="0"/>
              <a:t>Αύξηση στην μέγιστη αερόβια ικανότητα </a:t>
            </a:r>
            <a:r>
              <a:rPr lang="en-GB" b="1" dirty="0">
                <a:solidFill>
                  <a:srgbClr val="FF0000"/>
                </a:solidFill>
              </a:rPr>
              <a:t>VO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max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558C9-D9F6-9246-9947-6494F30C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32620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8A9B74-63F8-904B-90BF-0F8EB06FED42}"/>
              </a:ext>
            </a:extLst>
          </p:cNvPr>
          <p:cNvSpPr/>
          <p:nvPr/>
        </p:nvSpPr>
        <p:spPr>
          <a:xfrm>
            <a:off x="836815" y="1953992"/>
            <a:ext cx="10655530" cy="4452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Ταξινόμηση Ινών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B03A50-27A1-F947-BE9A-C57ACE9B65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6816" y="2415720"/>
          <a:ext cx="1065552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605">
                  <a:extLst>
                    <a:ext uri="{9D8B030D-6E8A-4147-A177-3AD203B41FA5}">
                      <a16:colId xmlns:a16="http://schemas.microsoft.com/office/drawing/2014/main" val="861366970"/>
                    </a:ext>
                  </a:extLst>
                </a:gridCol>
                <a:gridCol w="2475083">
                  <a:extLst>
                    <a:ext uri="{9D8B030D-6E8A-4147-A177-3AD203B41FA5}">
                      <a16:colId xmlns:a16="http://schemas.microsoft.com/office/drawing/2014/main" val="3969610360"/>
                    </a:ext>
                  </a:extLst>
                </a:gridCol>
                <a:gridCol w="2799517">
                  <a:extLst>
                    <a:ext uri="{9D8B030D-6E8A-4147-A177-3AD203B41FA5}">
                      <a16:colId xmlns:a16="http://schemas.microsoft.com/office/drawing/2014/main" val="3651428688"/>
                    </a:ext>
                  </a:extLst>
                </a:gridCol>
                <a:gridCol w="2886324">
                  <a:extLst>
                    <a:ext uri="{9D8B030D-6E8A-4147-A177-3AD203B41FA5}">
                      <a16:colId xmlns:a16="http://schemas.microsoft.com/office/drawing/2014/main" val="3714632634"/>
                    </a:ext>
                  </a:extLst>
                </a:gridCol>
              </a:tblGrid>
              <a:tr h="342874"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1"/>
                          </a:solidFill>
                        </a:rPr>
                        <a:t>Σύστημα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Βραδείας συστολής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(ST)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Ταχείας Συστολής α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(F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</a:t>
                      </a:r>
                      <a:r>
                        <a:rPr lang="el-GR" sz="1800" b="0" baseline="-25000"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l-GR" sz="18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Ταχείας Συστολής β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FT</a:t>
                      </a:r>
                      <a:r>
                        <a:rPr lang="el-GR" sz="1800" b="0" baseline="-25000" dirty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l-GR" sz="18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84133"/>
                  </a:ext>
                </a:extLst>
              </a:tr>
              <a:tr h="342874">
                <a:tc>
                  <a:txBody>
                    <a:bodyPr/>
                    <a:lstStyle/>
                    <a:p>
                      <a:r>
                        <a:rPr lang="el-GR" sz="1800" b="1" dirty="0"/>
                        <a:t>Σύστημα 2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Τύπος Ι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Τύπος </a:t>
                      </a:r>
                      <a:r>
                        <a:rPr lang="el-GR" sz="1800" b="0" dirty="0" err="1">
                          <a:solidFill>
                            <a:schemeClr val="tx1"/>
                          </a:solidFill>
                        </a:rPr>
                        <a:t>ΙΙ</a:t>
                      </a:r>
                      <a:r>
                        <a:rPr lang="el-GR" sz="1800" b="0" baseline="0" dirty="0" err="1">
                          <a:solidFill>
                            <a:schemeClr val="tx1"/>
                          </a:solidFill>
                        </a:rPr>
                        <a:t>α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Τύπος </a:t>
                      </a:r>
                      <a:r>
                        <a:rPr lang="el-GR" sz="1800" dirty="0" err="1"/>
                        <a:t>ΙΙβ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15574"/>
                  </a:ext>
                </a:extLst>
              </a:tr>
              <a:tr h="634841">
                <a:tc>
                  <a:txBody>
                    <a:bodyPr/>
                    <a:lstStyle/>
                    <a:p>
                      <a:r>
                        <a:rPr lang="el-GR" sz="1800" b="1" dirty="0"/>
                        <a:t>Σύστημα 3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Αργή Οξειδωτική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>
                          <a:solidFill>
                            <a:schemeClr val="tx1"/>
                          </a:solidFill>
                        </a:rPr>
                        <a:t>Γρήγορη Οξειδογλυκολυτική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Γρήγορη Γλυκολυτική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20432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84D78E-7360-4A4C-A23F-EF7867459967}"/>
              </a:ext>
            </a:extLst>
          </p:cNvPr>
          <p:cNvSpPr/>
          <p:nvPr/>
        </p:nvSpPr>
        <p:spPr>
          <a:xfrm>
            <a:off x="836815" y="3787320"/>
            <a:ext cx="10655530" cy="4617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Χαρακτηριστικά των τύπων ινών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CBA074-CCDF-0C43-8504-C39A738EC4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6815" y="4249047"/>
          <a:ext cx="10655530" cy="21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083">
                  <a:extLst>
                    <a:ext uri="{9D8B030D-6E8A-4147-A177-3AD203B41FA5}">
                      <a16:colId xmlns:a16="http://schemas.microsoft.com/office/drawing/2014/main" val="468062823"/>
                    </a:ext>
                  </a:extLst>
                </a:gridCol>
                <a:gridCol w="1944773">
                  <a:extLst>
                    <a:ext uri="{9D8B030D-6E8A-4147-A177-3AD203B41FA5}">
                      <a16:colId xmlns:a16="http://schemas.microsoft.com/office/drawing/2014/main" val="2498845278"/>
                    </a:ext>
                  </a:extLst>
                </a:gridCol>
                <a:gridCol w="2792331">
                  <a:extLst>
                    <a:ext uri="{9D8B030D-6E8A-4147-A177-3AD203B41FA5}">
                      <a16:colId xmlns:a16="http://schemas.microsoft.com/office/drawing/2014/main" val="1978106136"/>
                    </a:ext>
                  </a:extLst>
                </a:gridCol>
                <a:gridCol w="2859343">
                  <a:extLst>
                    <a:ext uri="{9D8B030D-6E8A-4147-A177-3AD203B41FA5}">
                      <a16:colId xmlns:a16="http://schemas.microsoft.com/office/drawing/2014/main" val="2218358030"/>
                    </a:ext>
                  </a:extLst>
                </a:gridCol>
              </a:tblGrid>
              <a:tr h="423012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chemeClr val="tx1"/>
                          </a:solidFill>
                        </a:rPr>
                        <a:t>Οξειδωτική ικανότητα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chemeClr val="tx1"/>
                          </a:solidFill>
                        </a:rPr>
                        <a:t>Υψηλή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chemeClr val="tx1"/>
                          </a:solidFill>
                        </a:rPr>
                        <a:t>Σχετικά υψηλή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>
                          <a:solidFill>
                            <a:schemeClr val="tx1"/>
                          </a:solidFill>
                        </a:rPr>
                        <a:t>Χαμηλή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89120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el-GR" b="1" dirty="0"/>
                        <a:t>Γλυκολυτική ικανότητα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χαμηλή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Υψηλή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Ύψιστη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70219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r>
                        <a:rPr lang="el-GR" b="1" dirty="0"/>
                        <a:t>Ταχύτητα συστολής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Αργή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Γρήγορη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Γρήγορη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79343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r>
                        <a:rPr lang="el-GR" b="1" dirty="0"/>
                        <a:t>Αντοχή στην κόπωση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Υψηλή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Μέτρια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Χαμηλή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937957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r>
                        <a:rPr lang="el-GR" b="1" dirty="0"/>
                        <a:t>Δύναμη κινητικής μονάδας 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Χαμηλή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Υψηλή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Υψηλή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2262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773684-39E5-6843-A56A-A3437959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27" y="365125"/>
            <a:ext cx="10441873" cy="1325563"/>
          </a:xfrm>
        </p:spPr>
        <p:txBody>
          <a:bodyPr/>
          <a:lstStyle/>
          <a:p>
            <a:pPr algn="ctr"/>
            <a:r>
              <a:rPr lang="el-GR" dirty="0"/>
              <a:t>Σκελετικοί μύες &amp; Άσκηση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523DBF-DCE5-CA43-8D11-B8B9A573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</p:spTree>
    <p:extLst>
      <p:ext uri="{BB962C8B-B14F-4D97-AF65-F5344CB8AC3E}">
        <p14:creationId xmlns:p14="http://schemas.microsoft.com/office/powerpoint/2010/main" val="221846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4222-E6A1-9B42-B1F2-2D6EC24D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9" y="2766221"/>
            <a:ext cx="6858002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l-GR" dirty="0"/>
              <a:t>Προσαρμογές στο μυϊκό σύστημα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8D1F-BE8E-E64B-B4B6-BB8F181C9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703" y="652963"/>
            <a:ext cx="10504715" cy="539039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Προσαρμογές στον μυ </a:t>
            </a:r>
            <a:r>
              <a:rPr lang="el-GR" sz="2000" i="1" dirty="0"/>
              <a:t>(οι αλλαγές που επιφέρει στον τύπο των μυϊκών ινών η αερόβια προπόνηση)</a:t>
            </a:r>
          </a:p>
          <a:p>
            <a:pPr marL="0" indent="0">
              <a:buNone/>
            </a:pPr>
            <a:endParaRPr lang="el-GR" sz="2000" i="1" dirty="0"/>
          </a:p>
          <a:p>
            <a:pPr lvl="1"/>
            <a:r>
              <a:rPr lang="el-GR" b="1" dirty="0"/>
              <a:t>Τύπος μυϊκής ίνας. </a:t>
            </a:r>
          </a:p>
          <a:p>
            <a:pPr lvl="2"/>
            <a:r>
              <a:rPr lang="el-GR" dirty="0"/>
              <a:t>Μεγαλύτερες </a:t>
            </a:r>
            <a:r>
              <a:rPr lang="en-GB" dirty="0"/>
              <a:t>ST</a:t>
            </a:r>
            <a:r>
              <a:rPr lang="el-GR" dirty="0"/>
              <a:t> (</a:t>
            </a:r>
            <a:r>
              <a:rPr lang="en-GB" dirty="0"/>
              <a:t>slow twitch)</a:t>
            </a:r>
            <a:r>
              <a:rPr lang="el-GR" dirty="0"/>
              <a:t>. Μεγαλύτερο εμβαδόν εγκάρσιας διατομής</a:t>
            </a:r>
          </a:p>
          <a:p>
            <a:pPr lvl="2"/>
            <a:r>
              <a:rPr lang="el-GR" dirty="0"/>
              <a:t>Καμία ιδιαίτερη αλλαγή στο ποσοστό των ινών</a:t>
            </a:r>
            <a:r>
              <a:rPr lang="en-GB" dirty="0"/>
              <a:t> ST /FT. </a:t>
            </a:r>
            <a:r>
              <a:rPr lang="el-GR" dirty="0"/>
              <a:t>Ίσως μια μικρή μετατροπή των ινών </a:t>
            </a:r>
            <a:r>
              <a:rPr lang="en-GB" dirty="0"/>
              <a:t>FT</a:t>
            </a:r>
            <a:r>
              <a:rPr lang="el-GR" baseline="-25000" dirty="0"/>
              <a:t>β</a:t>
            </a:r>
            <a:r>
              <a:rPr lang="el-GR" dirty="0"/>
              <a:t> σε  </a:t>
            </a:r>
            <a:r>
              <a:rPr lang="en-GB" dirty="0"/>
              <a:t>Ft</a:t>
            </a:r>
            <a:r>
              <a:rPr lang="el-GR" baseline="-25000" dirty="0"/>
              <a:t>α</a:t>
            </a:r>
            <a:r>
              <a:rPr lang="el-GR" dirty="0"/>
              <a:t>. Πιθανή μετατροπή των </a:t>
            </a:r>
            <a:r>
              <a:rPr lang="en-GB" dirty="0"/>
              <a:t>FT </a:t>
            </a:r>
            <a:r>
              <a:rPr lang="el-GR" dirty="0"/>
              <a:t>σε</a:t>
            </a:r>
            <a:r>
              <a:rPr lang="en-GB" dirty="0"/>
              <a:t> ST</a:t>
            </a:r>
            <a:endParaRPr lang="el-GR" dirty="0"/>
          </a:p>
          <a:p>
            <a:pPr lvl="2"/>
            <a:endParaRPr lang="el-GR" dirty="0"/>
          </a:p>
          <a:p>
            <a:pPr lvl="1"/>
            <a:r>
              <a:rPr lang="el-GR" b="1" dirty="0"/>
              <a:t>Τριχοειδή παροχή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l-GR" sz="2000" i="1" dirty="0"/>
              <a:t>ενίσχυση ανταλλαγής αερίων, αποβλήτων και θρεπτικών ουσιών ανάμεσα στο αίμα κ τους μύες</a:t>
            </a:r>
            <a:r>
              <a:rPr lang="el-GR" dirty="0"/>
              <a:t>)</a:t>
            </a:r>
          </a:p>
          <a:p>
            <a:pPr lvl="2"/>
            <a:r>
              <a:rPr lang="el-GR" dirty="0"/>
              <a:t>Αυξάνεται ο αριθμός τους</a:t>
            </a:r>
            <a:r>
              <a:rPr lang="en-GB" dirty="0"/>
              <a:t>, 15%</a:t>
            </a:r>
            <a:r>
              <a:rPr lang="el-GR" dirty="0"/>
              <a:t> </a:t>
            </a:r>
          </a:p>
          <a:p>
            <a:pPr lvl="2"/>
            <a:r>
              <a:rPr lang="el-GR" dirty="0"/>
              <a:t>Διάχυση αίματος μέσα στους μύες </a:t>
            </a:r>
          </a:p>
          <a:p>
            <a:pPr lvl="2"/>
            <a:endParaRPr lang="el-GR" dirty="0"/>
          </a:p>
          <a:p>
            <a:pPr lvl="1"/>
            <a:r>
              <a:rPr lang="el-GR" b="1" dirty="0"/>
              <a:t>Μυοσφαιρίνη</a:t>
            </a:r>
            <a:r>
              <a:rPr lang="el-GR" dirty="0"/>
              <a:t> (</a:t>
            </a:r>
            <a:r>
              <a:rPr lang="el-GR" sz="2000" i="1" dirty="0"/>
              <a:t>Η πρωτεΐνη με την οποία συνδέεται το οξυγόνο στους μύες. Στο μόριο της περιέχει σίδηρο και την αίμη)</a:t>
            </a:r>
          </a:p>
          <a:p>
            <a:pPr lvl="2"/>
            <a:r>
              <a:rPr lang="el-GR" dirty="0"/>
              <a:t>Οι ίνες </a:t>
            </a:r>
            <a:r>
              <a:rPr lang="en-GB" dirty="0"/>
              <a:t>ST </a:t>
            </a:r>
            <a:r>
              <a:rPr lang="el-GR" dirty="0"/>
              <a:t>περιέχουν μεγάλες ποσότητες μυοσφαιρίνης</a:t>
            </a:r>
          </a:p>
          <a:p>
            <a:pPr lvl="2"/>
            <a:r>
              <a:rPr lang="el-GR" dirty="0"/>
              <a:t>Αύξηση 75-80% της μυοσφαιρίνης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EFBCC-D3D2-CA4C-8BBD-B97C57E9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Afxentios</a:t>
            </a:r>
            <a:r>
              <a:rPr lang="en-US" dirty="0"/>
              <a:t> </a:t>
            </a:r>
            <a:r>
              <a:rPr lang="en-US" dirty="0" err="1"/>
              <a:t>Kekelekis</a:t>
            </a:r>
            <a:r>
              <a:rPr lang="en-US" dirty="0"/>
              <a:t> PT-MSc in SEM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1E48E7D-E76A-4442-BB88-82C525E60E8B}"/>
              </a:ext>
            </a:extLst>
          </p:cNvPr>
          <p:cNvSpPr/>
          <p:nvPr/>
        </p:nvSpPr>
        <p:spPr>
          <a:xfrm>
            <a:off x="6204342" y="3799313"/>
            <a:ext cx="653143" cy="67491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3C213-915A-5B4E-AFA9-F4D485DE66B0}"/>
              </a:ext>
            </a:extLst>
          </p:cNvPr>
          <p:cNvSpPr/>
          <p:nvPr/>
        </p:nvSpPr>
        <p:spPr>
          <a:xfrm>
            <a:off x="7008192" y="3913612"/>
            <a:ext cx="1915885" cy="4463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Αύξηση </a:t>
            </a:r>
            <a:r>
              <a:rPr lang="en-GB" dirty="0"/>
              <a:t>VO</a:t>
            </a:r>
            <a:r>
              <a:rPr lang="en-GB" baseline="-25000" dirty="0"/>
              <a:t>2</a:t>
            </a:r>
            <a:r>
              <a:rPr lang="en-GB" dirty="0"/>
              <a:t>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6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5BCB9-52BD-A745-9BE6-89C17F46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563" y="708025"/>
            <a:ext cx="10426169" cy="4351338"/>
          </a:xfrm>
        </p:spPr>
        <p:txBody>
          <a:bodyPr/>
          <a:lstStyle/>
          <a:p>
            <a:pPr lvl="1"/>
            <a:r>
              <a:rPr lang="el-GR" b="1" dirty="0" err="1"/>
              <a:t>Μιτοχονδριακά</a:t>
            </a:r>
            <a:r>
              <a:rPr lang="el-GR" b="1" dirty="0"/>
              <a:t> οξειδωτικά ένζυμα </a:t>
            </a:r>
            <a:r>
              <a:rPr lang="el-GR" i="1" dirty="0"/>
              <a:t>(πρωτεΐνες που επιταχύνουν τον καταβολισμό των ουσιών για να σχηματίσουν ΑΤΡ)</a:t>
            </a:r>
          </a:p>
          <a:p>
            <a:pPr lvl="2"/>
            <a:r>
              <a:rPr lang="el-GR" dirty="0"/>
              <a:t>Αύξηση κατά την αερόβια προπόνηση</a:t>
            </a:r>
          </a:p>
          <a:p>
            <a:pPr lvl="2"/>
            <a:r>
              <a:rPr lang="el-GR" dirty="0"/>
              <a:t>Βελτίωση του οξειδωτικού συστήματος και της αντοχής </a:t>
            </a:r>
          </a:p>
          <a:p>
            <a:pPr lvl="2"/>
            <a:endParaRPr lang="el-GR" dirty="0"/>
          </a:p>
          <a:p>
            <a:pPr lvl="2"/>
            <a:endParaRPr lang="el-GR" dirty="0"/>
          </a:p>
          <a:p>
            <a:pPr lvl="1"/>
            <a:r>
              <a:rPr lang="el-GR" b="1" dirty="0" err="1"/>
              <a:t>Μιτοχονδριακή</a:t>
            </a:r>
            <a:r>
              <a:rPr lang="el-GR" b="1" dirty="0"/>
              <a:t> λειτουργία</a:t>
            </a:r>
          </a:p>
          <a:p>
            <a:pPr lvl="2"/>
            <a:r>
              <a:rPr lang="el-GR" dirty="0"/>
              <a:t>Βελτίωση στην ικανότητα των μυϊκών ινών να παράγουν ΑΤΡ</a:t>
            </a:r>
          </a:p>
          <a:p>
            <a:pPr lvl="2"/>
            <a:r>
              <a:rPr lang="el-GR" dirty="0"/>
              <a:t>Αύξηση της ικανότητας να χρησιμοποιηθεί οξυγόνο για να παραχθεί ΑΤΡ(με οξείδωση)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ECE81-C98D-EF42-AF44-EE11F48F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Afxentios Kekelekis PT-MSc in SEM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D173A7-8E9E-2840-AC44-A9BB528CBF1F}"/>
              </a:ext>
            </a:extLst>
          </p:cNvPr>
          <p:cNvSpPr txBox="1">
            <a:spLocks/>
          </p:cNvSpPr>
          <p:nvPr/>
        </p:nvSpPr>
        <p:spPr>
          <a:xfrm rot="16200000">
            <a:off x="-2766219" y="2766221"/>
            <a:ext cx="6858002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/>
              <a:t>Προσαρμογές στο μυϊκό σύστημα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1125</Words>
  <Application>Microsoft Macintosh PowerPoint</Application>
  <PresentationFormat>Widescreen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Φυσιολογία της άσκησης</vt:lpstr>
      <vt:lpstr> Biological adaptation to exercise  </vt:lpstr>
      <vt:lpstr>Ποιες είναι οι βιολογικές προσαρμογές με την συστηματική άσκηση</vt:lpstr>
      <vt:lpstr>Αερόβια Προπόνηση</vt:lpstr>
      <vt:lpstr>Ποιες οι προσαρμογές με την αερόβια προπόνηση ?</vt:lpstr>
      <vt:lpstr>Αλλαγές στην αερόβια ισχύ</vt:lpstr>
      <vt:lpstr>Σκελετικοί μύες &amp; Άσκηση</vt:lpstr>
      <vt:lpstr>Προσαρμογές στο μυϊκό σύστημα</vt:lpstr>
      <vt:lpstr>PowerPoint Presentation</vt:lpstr>
      <vt:lpstr>Προσαρμογές που επηρεάζουν τις πηγές ενέργειας</vt:lpstr>
      <vt:lpstr>Χρήση ενεργειακών πηγών ενώ αυξάνεται η ένταση της άσκησης</vt:lpstr>
      <vt:lpstr>Προπόνηση αερόβιου συστήματος </vt:lpstr>
      <vt:lpstr>Προπονητικός Όγκος </vt:lpstr>
      <vt:lpstr>Ένταση προπόνησης </vt:lpstr>
      <vt:lpstr>Αναερόβια προπόνηση</vt:lpstr>
      <vt:lpstr>Ποιες οι προσαρμογές με την αναερόβια προπόνηση ?</vt:lpstr>
      <vt:lpstr>Αλλαγές στην αναερόβια ισχύ και ικανότητα </vt:lpstr>
      <vt:lpstr>Wingate method</vt:lpstr>
      <vt:lpstr>Προσαρμογές στο μυϊκό </vt:lpstr>
      <vt:lpstr> Προσαρμογές στο ΑΤΡ-PCr  </vt:lpstr>
      <vt:lpstr>Προσαρμογές στο Γλυκολυτικό σύστημα</vt:lpstr>
      <vt:lpstr> Προσαρμογές στο γαλακτικό κατώφλι </vt:lpstr>
      <vt:lpstr>PowerPoint Presentation</vt:lpstr>
      <vt:lpstr>Επισημάνσεις </vt:lpstr>
      <vt:lpstr>THE FITT PRINCIPLE 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της άσκησης</dc:title>
  <dc:creator>Microsoft Office User</dc:creator>
  <cp:lastModifiedBy>Microsoft Office User</cp:lastModifiedBy>
  <cp:revision>35</cp:revision>
  <dcterms:created xsi:type="dcterms:W3CDTF">2018-05-13T12:56:34Z</dcterms:created>
  <dcterms:modified xsi:type="dcterms:W3CDTF">2018-05-25T18:01:31Z</dcterms:modified>
</cp:coreProperties>
</file>