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94" r:id="rId4"/>
    <p:sldId id="273" r:id="rId5"/>
    <p:sldId id="266" r:id="rId6"/>
    <p:sldId id="258" r:id="rId7"/>
    <p:sldId id="259" r:id="rId8"/>
    <p:sldId id="260" r:id="rId9"/>
    <p:sldId id="267" r:id="rId10"/>
    <p:sldId id="268" r:id="rId11"/>
    <p:sldId id="261" r:id="rId12"/>
    <p:sldId id="269" r:id="rId13"/>
    <p:sldId id="262" r:id="rId14"/>
    <p:sldId id="263" r:id="rId15"/>
    <p:sldId id="270" r:id="rId16"/>
    <p:sldId id="264" r:id="rId17"/>
    <p:sldId id="265" r:id="rId18"/>
    <p:sldId id="271" r:id="rId19"/>
    <p:sldId id="292" r:id="rId20"/>
    <p:sldId id="272" r:id="rId21"/>
    <p:sldId id="298" r:id="rId22"/>
    <p:sldId id="274" r:id="rId23"/>
    <p:sldId id="291" r:id="rId24"/>
    <p:sldId id="275" r:id="rId25"/>
    <p:sldId id="276" r:id="rId26"/>
    <p:sldId id="295" r:id="rId27"/>
    <p:sldId id="296" r:id="rId28"/>
    <p:sldId id="277" r:id="rId29"/>
    <p:sldId id="281" r:id="rId30"/>
    <p:sldId id="279" r:id="rId31"/>
    <p:sldId id="308" r:id="rId32"/>
    <p:sldId id="280" r:id="rId33"/>
    <p:sldId id="297" r:id="rId34"/>
    <p:sldId id="309" r:id="rId35"/>
    <p:sldId id="278" r:id="rId36"/>
    <p:sldId id="301" r:id="rId37"/>
    <p:sldId id="299" r:id="rId38"/>
    <p:sldId id="305" r:id="rId39"/>
    <p:sldId id="282" r:id="rId40"/>
    <p:sldId id="283" r:id="rId41"/>
    <p:sldId id="300" r:id="rId42"/>
    <p:sldId id="285" r:id="rId43"/>
    <p:sldId id="304" r:id="rId44"/>
    <p:sldId id="289" r:id="rId45"/>
    <p:sldId id="307" r:id="rId46"/>
    <p:sldId id="288" r:id="rId47"/>
    <p:sldId id="287" r:id="rId48"/>
    <p:sldId id="303" r:id="rId49"/>
    <p:sldId id="28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4474"/>
  </p:normalViewPr>
  <p:slideViewPr>
    <p:cSldViewPr snapToGrid="0" snapToObjects="1">
      <p:cViewPr varScale="1">
        <p:scale>
          <a:sx n="117" d="100"/>
          <a:sy n="117" d="100"/>
        </p:scale>
        <p:origin x="82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7D4AE-C758-A945-901A-88D03AE12B4A}" type="datetimeFigureOut">
              <a:rPr lang="en-US" smtClean="0"/>
              <a:t>5/3/18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52905-F1AD-FD4E-891D-F2DEA4FCE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7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52905-F1AD-FD4E-891D-F2DEA4FCE35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26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87640-4B88-A741-8C7A-F8DC4F7B1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8863F4-58C3-0149-80B7-EDE19C569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9642A-C570-EA42-A6A5-AFD20B064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A61-EE0D-4C48-9CFA-E8C920227505}" type="datetime1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79445-FC84-0C4D-AEB1-5036834EE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723BD-9D6F-4F45-A2AF-D0F8F4C6C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0033E-579D-A349-9745-367DB3DDC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24A49-D123-1343-9B81-1E8194124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F6A64E-947F-6C45-AA3B-EEE0FC389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58A26-9539-7247-B72F-3EF44C42E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F6C8-A98E-8F4E-8736-CDD148F72694}" type="datetime1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A92CB-AA8D-884D-B003-AA087259D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1B50F-0141-2246-9EB9-EBF7EA400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0033E-579D-A349-9745-367DB3DDC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10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9BADF5-84D8-E94E-8866-98ED6D834B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45FA07-DE32-704A-8D43-44B112E28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AF5C8-AD96-1146-8B9E-EC31CAC22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9965-4C65-D248-898F-FD46DBB7F18C}" type="datetime1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C6AB8-DDD2-FD4A-A9B6-CB6DAB28E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AE06B-8AFF-3C4D-B419-0B43D076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0033E-579D-A349-9745-367DB3DDC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3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F5B7-5152-EB44-B23F-3D49BBE7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DD903-2A10-6648-A527-74BCA09D2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3F0B9-6B8D-6649-8BB9-2333B5F19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F82EE-015C-654E-9247-D17F09D1C8B8}" type="datetime1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3EAAD-1110-8E4A-8B7D-DA7F6BBA1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A10C2-17B3-D042-A620-3CE6D581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0033E-579D-A349-9745-367DB3DDC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9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8F81C-286D-3A43-835E-936EEBF66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FC724-EBDC-D143-8FC5-E0675C78D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C4F41-6268-E449-BE89-DA38A7057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0B0E-0B80-E744-8CBA-D6C5A47C74E9}" type="datetime1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43848-6183-1047-A1FF-9D2AB6410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B43E8-9A11-624A-83B3-5B251F90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0033E-579D-A349-9745-367DB3DDC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0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4B20-E7DC-9046-A66E-773B8BD05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0E9E1-B787-814B-BE9D-997DAA96DD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C88AF-8D4A-FB4F-B005-BDA2B3AAE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CADE4-72FA-E64E-8788-8A66308C6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9810-D909-4548-BE8A-437A1A6F69A2}" type="datetime1">
              <a:rPr lang="en-US" smtClean="0"/>
              <a:t>5/3/18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99F80-F438-1E43-B2CB-A1313BBF3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BD225-0603-6F43-8DF7-6B7C96C9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0033E-579D-A349-9745-367DB3DDC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86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63E87-D4EF-7144-BBC1-D527E6DE5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9E6F9-4C20-BC43-B860-CB77990C8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4D4623-21AC-E943-9E10-CC92F3130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CD2A8A-F816-2E49-BDAB-469BD1E98B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C00872-4B0A-8648-B5AA-EAFD2584EB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1AB35B-0A78-2E4D-857B-9132D90D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22EF0-6AFB-3A44-9D27-6C3329E41999}" type="datetime1">
              <a:rPr lang="en-US" smtClean="0"/>
              <a:t>5/3/18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88F07F-F68F-A143-A763-9963964BF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FDE1B7-BD07-DD41-8807-1E8EF595C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0033E-579D-A349-9745-367DB3DDC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0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8EB48-6C73-9443-80C3-1110E9306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E1FF-B5EF-5A44-B9DB-F014552C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A05B-ACE2-384C-9DB0-E7685E5DD5C6}" type="datetime1">
              <a:rPr lang="en-US" smtClean="0"/>
              <a:t>5/3/18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75D3A-C4C8-3147-AA50-55AB6F6A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2C422-ADF5-F74C-8E2F-E43BD47E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0033E-579D-A349-9745-367DB3DDC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2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7E34FE-C1AD-0B4E-99BF-FFC899E64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D041-713E-1848-968C-312CAA30192C}" type="datetime1">
              <a:rPr lang="en-US" smtClean="0"/>
              <a:t>5/3/18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FB0B8D-463F-F64C-9C19-FB58088F6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2594D-DB33-024F-A71B-D7329C12D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0033E-579D-A349-9745-367DB3DDC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2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CC241-4B13-BC41-9835-2567EA6E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C6552-7EF9-4844-948D-DB19B5A1D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358514-F57B-FD45-8EB1-86EED6320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96E73-2129-E743-B334-3E46A01E3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30FED-8E65-B046-A322-BA663BF2D483}" type="datetime1">
              <a:rPr lang="en-US" smtClean="0"/>
              <a:t>5/3/18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FA4A3-2C91-C647-B822-9401608D7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ADFC80-AF30-784E-9FA6-0B1E5F5B0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0033E-579D-A349-9745-367DB3DDC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35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DA84-FB14-BC44-B8AD-3FD2458AF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36ED55-8CDC-4040-BE46-81C4B03DA3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04936-D4AA-9641-B8FA-37EAAC960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2CBA7-C939-384E-A328-947656B1F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D4111-271A-EA45-A38C-66275C717098}" type="datetime1">
              <a:rPr lang="en-US" smtClean="0"/>
              <a:t>5/3/18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9E191-3DB4-B247-B9E8-93F5FAC05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796BE-AE4A-C043-B132-B8AA9807B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0033E-579D-A349-9745-367DB3DDC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7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6C0BCF-1239-9E46-AFF1-EF4F238C2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B71AC-E43C-AD45-81D7-710FA83EA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4ABDE-5E56-5047-A8E1-2DB809DD2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DBDED-6222-484C-BF0B-474BC4EAD410}" type="datetime1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0B841-4587-4D4F-AAB6-83B918D63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Afxentios Kekelekis PT-MSc in SEM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3466D-9561-6542-95DD-1FFB928BC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0033E-579D-A349-9745-367DB3DDC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4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4C88F-38FE-F448-8918-43E4BAA274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Φυσιολογία της άσκησης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C9BFE-17F5-5547-86BA-4011080F91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i="1" dirty="0"/>
              <a:t>Αυξέντιος Κεκελέκης </a:t>
            </a:r>
          </a:p>
          <a:p>
            <a:r>
              <a:rPr lang="en-US" i="1" dirty="0"/>
              <a:t>PT-MSc in Sport and Exercise Medicine</a:t>
            </a:r>
          </a:p>
        </p:txBody>
      </p:sp>
    </p:spTree>
    <p:extLst>
      <p:ext uri="{BB962C8B-B14F-4D97-AF65-F5344CB8AC3E}">
        <p14:creationId xmlns:p14="http://schemas.microsoft.com/office/powerpoint/2010/main" val="501727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5DCB0-5395-A549-BDB4-9A3A4C760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Μυοκάρδιο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ED560-FB0F-6D43-B1D3-55349A0FD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Καρδιακός μυς</a:t>
            </a:r>
          </a:p>
          <a:p>
            <a:r>
              <a:rPr lang="el-GR" dirty="0"/>
              <a:t>Η αριστερή κοιλία …η ισχυρότερη κοιλότητα </a:t>
            </a:r>
          </a:p>
          <a:p>
            <a:r>
              <a:rPr lang="el-GR" dirty="0"/>
              <a:t>Υπερτροφική κοιλία (εξωτερικά)</a:t>
            </a:r>
          </a:p>
          <a:p>
            <a:r>
              <a:rPr lang="el-GR" dirty="0"/>
              <a:t>Οι καρδιακές ίνες έχουν άμεσο κ γρήγορο  μηχανισμό συστολής</a:t>
            </a:r>
          </a:p>
          <a:p>
            <a:r>
              <a:rPr lang="el-GR" dirty="0"/>
              <a:t>Οξυγονώνεται από το δίκτυο των </a:t>
            </a:r>
            <a:r>
              <a:rPr lang="el-GR" b="1" i="1" dirty="0">
                <a:solidFill>
                  <a:srgbClr val="FF0000"/>
                </a:solidFill>
              </a:rPr>
              <a:t>Στεφανιαίων Αρτηριών</a:t>
            </a:r>
          </a:p>
          <a:p>
            <a:r>
              <a:rPr lang="el-GR" dirty="0"/>
              <a:t>Είναι ιδιαίτερα επιρρεπείς στην αρτηριοσκλήρυνση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3875B-E92A-6344-A9A9-8201B9BB8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A5881E-B411-1945-920B-0526DC11D72B}"/>
              </a:ext>
            </a:extLst>
          </p:cNvPr>
          <p:cNvSpPr txBox="1"/>
          <p:nvPr/>
        </p:nvSpPr>
        <p:spPr>
          <a:xfrm>
            <a:off x="1" y="27817"/>
            <a:ext cx="12192000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Cardiorespiratory adaptation to exercise </a:t>
            </a:r>
          </a:p>
        </p:txBody>
      </p:sp>
    </p:spTree>
    <p:extLst>
      <p:ext uri="{BB962C8B-B14F-4D97-AF65-F5344CB8AC3E}">
        <p14:creationId xmlns:p14="http://schemas.microsoft.com/office/powerpoint/2010/main" val="3319510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00D67-6473-DC40-9B9A-B4BA0C24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Καρδιακό σύστημα αγωγής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AB5EC-595F-874E-8B18-8F77D60B8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Αυτόνομο, χωρίς καμία εξωτερική διέγερση (νευρική ή ορμονική)</a:t>
            </a:r>
          </a:p>
          <a:p>
            <a:r>
              <a:rPr lang="el-GR" b="1" dirty="0">
                <a:solidFill>
                  <a:srgbClr val="FF0000"/>
                </a:solidFill>
              </a:rPr>
              <a:t>Εγγενής</a:t>
            </a:r>
            <a:r>
              <a:rPr lang="el-GR" dirty="0"/>
              <a:t> Καρδιακή Συχνότητα (ΚΣ)  70-80</a:t>
            </a:r>
            <a:r>
              <a:rPr lang="en-US" dirty="0"/>
              <a:t> bpm</a:t>
            </a:r>
            <a:r>
              <a:rPr lang="el-GR" dirty="0"/>
              <a:t> </a:t>
            </a:r>
            <a:endParaRPr lang="en-US" dirty="0"/>
          </a:p>
          <a:p>
            <a:endParaRPr lang="el-GR" dirty="0"/>
          </a:p>
          <a:p>
            <a:r>
              <a:rPr lang="el-GR" dirty="0"/>
              <a:t>Φλεβοκολπικός κόμβος</a:t>
            </a:r>
            <a:r>
              <a:rPr lang="en-US" dirty="0"/>
              <a:t> </a:t>
            </a:r>
            <a:r>
              <a:rPr lang="en-US" b="1" dirty="0"/>
              <a:t>(SA)</a:t>
            </a:r>
            <a:endParaRPr lang="el-GR" b="1" dirty="0"/>
          </a:p>
          <a:p>
            <a:r>
              <a:rPr lang="el-GR" dirty="0"/>
              <a:t>Κολποκοιλιακός κόμβος</a:t>
            </a:r>
            <a:r>
              <a:rPr lang="en-US" dirty="0"/>
              <a:t>  </a:t>
            </a:r>
            <a:r>
              <a:rPr lang="en-US" b="1" dirty="0"/>
              <a:t>(AV)</a:t>
            </a:r>
            <a:endParaRPr lang="el-GR" b="1" dirty="0"/>
          </a:p>
          <a:p>
            <a:r>
              <a:rPr lang="el-GR" dirty="0"/>
              <a:t>Κολποκοιλιακό δεμάτιο</a:t>
            </a:r>
            <a:r>
              <a:rPr lang="en-US" dirty="0"/>
              <a:t> (</a:t>
            </a:r>
            <a:r>
              <a:rPr lang="el-GR" dirty="0"/>
              <a:t>δεμάτιο</a:t>
            </a:r>
            <a:r>
              <a:rPr lang="en-US" dirty="0"/>
              <a:t> </a:t>
            </a:r>
            <a:r>
              <a:rPr lang="en-US" b="1" dirty="0"/>
              <a:t>His</a:t>
            </a:r>
            <a:r>
              <a:rPr lang="en-US" dirty="0"/>
              <a:t>)</a:t>
            </a:r>
            <a:endParaRPr lang="el-GR" dirty="0"/>
          </a:p>
          <a:p>
            <a:r>
              <a:rPr lang="el-GR" dirty="0"/>
              <a:t>Ίνες </a:t>
            </a:r>
            <a:r>
              <a:rPr lang="en-US" b="1" dirty="0"/>
              <a:t>Purkinje</a:t>
            </a:r>
            <a:endParaRPr lang="el-GR" b="1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21B72F-1338-D84D-A06C-8B15A9954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2E404E-5234-4E4D-805A-AC9EA4CE163F}"/>
              </a:ext>
            </a:extLst>
          </p:cNvPr>
          <p:cNvSpPr txBox="1"/>
          <p:nvPr/>
        </p:nvSpPr>
        <p:spPr>
          <a:xfrm>
            <a:off x="1" y="27817"/>
            <a:ext cx="12192000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Cardiorespiratory adaptation to exercise </a:t>
            </a:r>
          </a:p>
        </p:txBody>
      </p:sp>
    </p:spTree>
    <p:extLst>
      <p:ext uri="{BB962C8B-B14F-4D97-AF65-F5344CB8AC3E}">
        <p14:creationId xmlns:p14="http://schemas.microsoft.com/office/powerpoint/2010/main" val="4179825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5DCB0-5395-A549-BDB4-9A3A4C760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Έλεγχος καρδιακής Δραστηριότητας 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DC19A7-406A-C444-8C7C-D2146E9CA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72102"/>
          </a:xfrm>
        </p:spPr>
        <p:txBody>
          <a:bodyPr/>
          <a:lstStyle/>
          <a:p>
            <a:pPr algn="ctr"/>
            <a:r>
              <a:rPr lang="el-GR" dirty="0"/>
              <a:t>Εξωγενής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ED560-FB0F-6D43-B1D3-55349A0FDB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Παρασυμπαθητικό νευρικό σύστημα (κατευναστικό ρόλο)</a:t>
            </a:r>
          </a:p>
          <a:p>
            <a:r>
              <a:rPr lang="el-GR" dirty="0"/>
              <a:t>Συμπαθητικό νευρικό σύστημα (διεγερτικό ρόλο)</a:t>
            </a:r>
          </a:p>
          <a:p>
            <a:r>
              <a:rPr lang="el-GR" dirty="0"/>
              <a:t>Ενδοκρινικό σύστημα (αδρεναλίνη και νοραδρεναλίνη ή </a:t>
            </a:r>
            <a:r>
              <a:rPr lang="el-GR" dirty="0" err="1"/>
              <a:t>κατεχολαμίνες</a:t>
            </a:r>
            <a:r>
              <a:rPr lang="el-GR" dirty="0"/>
              <a:t>). Άμεση σχέση με το στρες και την συμπαθητική διέγερση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3909BC-5190-2040-8BDE-3046C26074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72102"/>
          </a:xfrm>
        </p:spPr>
        <p:txBody>
          <a:bodyPr/>
          <a:lstStyle/>
          <a:p>
            <a:pPr algn="ctr"/>
            <a:r>
              <a:rPr lang="el-GR" dirty="0"/>
              <a:t>Αρρυθμίες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70169B-583E-8E4B-A6C8-8F5D48088CD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Βραδυκαρδία (&lt;60 </a:t>
            </a:r>
            <a:r>
              <a:rPr lang="en-US" dirty="0"/>
              <a:t>bpm</a:t>
            </a:r>
            <a:r>
              <a:rPr lang="el-GR" dirty="0"/>
              <a:t>)</a:t>
            </a:r>
          </a:p>
          <a:p>
            <a:r>
              <a:rPr lang="el-GR" dirty="0"/>
              <a:t>Ταχυκαρδία  (&gt;100 </a:t>
            </a:r>
            <a:r>
              <a:rPr lang="en-US" dirty="0"/>
              <a:t>bpm</a:t>
            </a:r>
            <a:r>
              <a:rPr lang="el-GR" dirty="0"/>
              <a:t>)</a:t>
            </a:r>
            <a:endParaRPr lang="en-US" dirty="0"/>
          </a:p>
          <a:p>
            <a:r>
              <a:rPr lang="el-GR" dirty="0"/>
              <a:t>Έκτακτες κοιλιακές συστολές</a:t>
            </a:r>
          </a:p>
          <a:p>
            <a:pPr lvl="1"/>
            <a:r>
              <a:rPr lang="el-GR" dirty="0"/>
              <a:t>Κολπική μαρμαρυγή </a:t>
            </a:r>
            <a:r>
              <a:rPr lang="el-GR" sz="1800" i="1" dirty="0"/>
              <a:t>(αποσυγχρονισμός συστολής κοιλιακού ιστού</a:t>
            </a:r>
            <a:r>
              <a:rPr lang="el-GR" sz="1800" dirty="0"/>
              <a:t>)</a:t>
            </a:r>
          </a:p>
          <a:p>
            <a:pPr lvl="1"/>
            <a:r>
              <a:rPr lang="el-GR" dirty="0"/>
              <a:t>Κολπικός πτερυγισμός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3875B-E92A-6344-A9A9-8201B9BB8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750BEB-4295-2748-ACB9-7C6924EFCEE3}"/>
              </a:ext>
            </a:extLst>
          </p:cNvPr>
          <p:cNvSpPr txBox="1"/>
          <p:nvPr/>
        </p:nvSpPr>
        <p:spPr>
          <a:xfrm>
            <a:off x="1" y="27817"/>
            <a:ext cx="12192000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Cardiorespiratory adaptation to exercise </a:t>
            </a:r>
          </a:p>
        </p:txBody>
      </p:sp>
    </p:spTree>
    <p:extLst>
      <p:ext uri="{BB962C8B-B14F-4D97-AF65-F5344CB8AC3E}">
        <p14:creationId xmlns:p14="http://schemas.microsoft.com/office/powerpoint/2010/main" val="1228173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84282-B05F-9F4E-BC5D-388423F55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Έλεγχος ηλεκτρικής καρδιακής δραστηριότητας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DCB3F-63FC-B942-A365-453005F58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Ηλεκτροκαρδιογράφημα (ΗΚΓ)</a:t>
            </a:r>
          </a:p>
          <a:p>
            <a:pPr lvl="1"/>
            <a:r>
              <a:rPr lang="el-GR" dirty="0"/>
              <a:t>Γραφική απεικόνιση της καρδιακής δραστηριότητας </a:t>
            </a:r>
          </a:p>
          <a:p>
            <a:pPr lvl="1"/>
            <a:r>
              <a:rPr lang="el-GR" dirty="0"/>
              <a:t>Καρδιακές αλλαγές σε ηρεμία ή σε άσκηση</a:t>
            </a:r>
          </a:p>
          <a:p>
            <a:pPr lvl="1"/>
            <a:r>
              <a:rPr lang="el-GR" dirty="0"/>
              <a:t>Διάγνωση πιθανών παθολογικών καταστάσεων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3A1450-F9A5-BF43-B9A7-8916DECF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F3DFF3-DCDA-2241-BAB8-C6FB12C25F86}"/>
              </a:ext>
            </a:extLst>
          </p:cNvPr>
          <p:cNvSpPr txBox="1"/>
          <p:nvPr/>
        </p:nvSpPr>
        <p:spPr>
          <a:xfrm>
            <a:off x="1" y="27817"/>
            <a:ext cx="12192000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Cardiorespiratory adaptation to exercise </a:t>
            </a:r>
          </a:p>
        </p:txBody>
      </p:sp>
    </p:spTree>
    <p:extLst>
      <p:ext uri="{BB962C8B-B14F-4D97-AF65-F5344CB8AC3E}">
        <p14:creationId xmlns:p14="http://schemas.microsoft.com/office/powerpoint/2010/main" val="1527994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5913E2-2D66-944B-B030-EAD77A6D5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Βασικές αρχές της καρδιακής λειτουργίας 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B51F53-35AD-514B-82BD-AB1E42AE8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0B50F3-D97A-9A45-99F5-0A93A91CF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</p:spTree>
    <p:extLst>
      <p:ext uri="{BB962C8B-B14F-4D97-AF65-F5344CB8AC3E}">
        <p14:creationId xmlns:p14="http://schemas.microsoft.com/office/powerpoint/2010/main" val="1978639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5DCB0-5395-A549-BDB4-9A3A4C760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03067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Καρδιακός κύκλος</a:t>
            </a:r>
            <a:br>
              <a:rPr lang="en-US" dirty="0"/>
            </a:br>
            <a:r>
              <a:rPr lang="en-US" sz="3200" i="1" dirty="0"/>
              <a:t>Cardiac cycle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ED560-FB0F-6D43-B1D3-55349A0FD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2447"/>
            <a:ext cx="4224251" cy="482772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dirty="0"/>
              <a:t>Τα γεγονότα που παρουσιάζονται μεταξύ των δύο διαδοχικών παλμών της καρδιάς. </a:t>
            </a:r>
          </a:p>
          <a:p>
            <a:r>
              <a:rPr lang="el-GR" dirty="0"/>
              <a:t>Κοιλότητες καρδιάς</a:t>
            </a:r>
          </a:p>
          <a:p>
            <a:pPr lvl="1"/>
            <a:r>
              <a:rPr lang="el-GR" dirty="0"/>
              <a:t>Διαστολή (χαλάρωση). Συσσώρευση αίματος. Διαρκεί περισσότερο (60%). Διάρκεια </a:t>
            </a:r>
            <a:r>
              <a:rPr lang="el-GR" dirty="0">
                <a:solidFill>
                  <a:srgbClr val="FF0000"/>
                </a:solidFill>
              </a:rPr>
              <a:t>κύματος Τ</a:t>
            </a:r>
          </a:p>
          <a:p>
            <a:pPr lvl="1"/>
            <a:r>
              <a:rPr lang="el-GR" dirty="0"/>
              <a:t>Συστολή (σύσπαση). Αποστολή αίματος. </a:t>
            </a:r>
            <a:r>
              <a:rPr lang="el-GR" dirty="0">
                <a:solidFill>
                  <a:srgbClr val="FF0000"/>
                </a:solidFill>
              </a:rPr>
              <a:t>Σύμπλεγμα </a:t>
            </a:r>
            <a:r>
              <a:rPr lang="en-US" dirty="0">
                <a:solidFill>
                  <a:srgbClr val="FF0000"/>
                </a:solidFill>
              </a:rPr>
              <a:t>QRS</a:t>
            </a:r>
            <a:endParaRPr lang="el-GR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3875B-E92A-6344-A9A9-8201B9BB8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7E548-B277-2749-B6BB-20CD75B91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277" y="1528630"/>
            <a:ext cx="4797524" cy="482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37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64586-03B8-854B-A7C7-D911062F2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Όγκος παλμού( ΟΠ)</a:t>
            </a:r>
            <a:br>
              <a:rPr lang="el-GR" dirty="0"/>
            </a:br>
            <a:r>
              <a:rPr lang="en-US" sz="3200" i="1" dirty="0"/>
              <a:t>stroke volume (SV)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13336-1188-184D-9277-C1B3C7239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28958"/>
          </a:xfrm>
        </p:spPr>
        <p:txBody>
          <a:bodyPr/>
          <a:lstStyle/>
          <a:p>
            <a:r>
              <a:rPr lang="el-GR" dirty="0"/>
              <a:t>Η ποσότητα του αίματος που εξωθείται από την αριστερή κοιλία κατά την διάρκεια μίας συστολής </a:t>
            </a:r>
          </a:p>
          <a:p>
            <a:r>
              <a:rPr lang="el-GR" dirty="0"/>
              <a:t>Στο </a:t>
            </a:r>
            <a:r>
              <a:rPr lang="el-GR" b="1" dirty="0">
                <a:solidFill>
                  <a:srgbClr val="FF0000"/>
                </a:solidFill>
              </a:rPr>
              <a:t>Τ</a:t>
            </a:r>
            <a:r>
              <a:rPr lang="el-GR" dirty="0"/>
              <a:t>έλος της </a:t>
            </a:r>
            <a:r>
              <a:rPr lang="el-GR" b="1" dirty="0">
                <a:solidFill>
                  <a:srgbClr val="FF0000"/>
                </a:solidFill>
              </a:rPr>
              <a:t>Δ</a:t>
            </a:r>
            <a:r>
              <a:rPr lang="el-GR" dirty="0"/>
              <a:t>ιαστολής, και πριν την συστολή η κοιλία έχει γεμίσει </a:t>
            </a:r>
            <a:r>
              <a:rPr lang="el-GR" b="1" dirty="0">
                <a:solidFill>
                  <a:srgbClr val="FF0000"/>
                </a:solidFill>
              </a:rPr>
              <a:t>Ο</a:t>
            </a:r>
            <a:r>
              <a:rPr lang="el-GR" dirty="0"/>
              <a:t>γκο αίματος.  </a:t>
            </a:r>
            <a:r>
              <a:rPr lang="el-GR" dirty="0">
                <a:solidFill>
                  <a:srgbClr val="FF0000"/>
                </a:solidFill>
              </a:rPr>
              <a:t>(Τελοδιαστολικός Όγκος - ΤΔΟ) </a:t>
            </a:r>
          </a:p>
          <a:p>
            <a:r>
              <a:rPr lang="el-GR" dirty="0"/>
              <a:t>Στο </a:t>
            </a:r>
            <a:r>
              <a:rPr lang="el-GR" b="1" dirty="0">
                <a:solidFill>
                  <a:srgbClr val="FF0000"/>
                </a:solidFill>
              </a:rPr>
              <a:t>Τ</a:t>
            </a:r>
            <a:r>
              <a:rPr lang="el-GR" dirty="0"/>
              <a:t>έλος της </a:t>
            </a:r>
            <a:r>
              <a:rPr lang="el-GR" b="1" dirty="0">
                <a:solidFill>
                  <a:srgbClr val="FF0000"/>
                </a:solidFill>
              </a:rPr>
              <a:t>Σ</a:t>
            </a:r>
            <a:r>
              <a:rPr lang="el-GR" dirty="0"/>
              <a:t>υστολής, αμέσως μετά δηλ. την συστολή παραμένει </a:t>
            </a:r>
            <a:r>
              <a:rPr lang="el-GR" b="1" dirty="0">
                <a:solidFill>
                  <a:srgbClr val="FF0000"/>
                </a:solidFill>
              </a:rPr>
              <a:t>Ο</a:t>
            </a:r>
            <a:r>
              <a:rPr lang="el-GR" dirty="0"/>
              <a:t>γκος αίματος.   </a:t>
            </a:r>
            <a:r>
              <a:rPr lang="el-GR" dirty="0">
                <a:solidFill>
                  <a:srgbClr val="FF0000"/>
                </a:solidFill>
              </a:rPr>
              <a:t>(Τελοσυστολικός Όγκος - ΤΣΟ)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AB87D3-3A25-4642-8676-5C95CAA8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84C8E10-2EFF-AC44-BD1D-4A754581D7B0}"/>
              </a:ext>
            </a:extLst>
          </p:cNvPr>
          <p:cNvSpPr/>
          <p:nvPr/>
        </p:nvSpPr>
        <p:spPr>
          <a:xfrm>
            <a:off x="4249785" y="4689520"/>
            <a:ext cx="3013165" cy="10276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ΟΠ= ΤΔΟ-ΤΣΟ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46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8165D-6078-524B-8C0C-6CA4B9BEE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Κλάσμα εξώθησης</a:t>
            </a:r>
            <a:br>
              <a:rPr lang="en-US" dirty="0"/>
            </a:br>
            <a:r>
              <a:rPr lang="en-US" sz="3200" i="1" dirty="0"/>
              <a:t>Ejection fraction (EF)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91954-4B0D-F249-8AA3-C9859099F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44592"/>
          </a:xfrm>
        </p:spPr>
        <p:txBody>
          <a:bodyPr/>
          <a:lstStyle/>
          <a:p>
            <a:r>
              <a:rPr lang="el-GR" dirty="0"/>
              <a:t>Το ποσοστό αίματος (%) που εξωθείται από την αριστερή κοιλία κατά την διάρκεια του καρδιακού παλμού. Είναι % </a:t>
            </a:r>
            <a:r>
              <a:rPr lang="el-GR" dirty="0" err="1"/>
              <a:t>επι</a:t>
            </a:r>
            <a:r>
              <a:rPr lang="el-GR" dirty="0"/>
              <a:t> του ΟΠ/ΤΔΟ. Συνήθως, κατά την ηρεμία είναι 60%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BFD09-F594-BF43-AC02-20AFD2EE4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17DEDA4-D458-3B4A-8468-93EC0A9AA170}"/>
                  </a:ext>
                </a:extLst>
              </p:cNvPr>
              <p:cNvSpPr/>
              <p:nvPr/>
            </p:nvSpPr>
            <p:spPr>
              <a:xfrm>
                <a:off x="4038600" y="3482930"/>
                <a:ext cx="3483428" cy="1380355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l-GR" sz="3200" dirty="0">
                    <a:solidFill>
                      <a:schemeClr val="tx1"/>
                    </a:solidFill>
                  </a:rPr>
                  <a:t>ΚΕ=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ΟΠ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ΤΔΟ</m:t>
                        </m:r>
                      </m:den>
                    </m:f>
                  </m:oMath>
                </a14:m>
                <a:r>
                  <a:rPr lang="el-GR" sz="3200" dirty="0">
                    <a:solidFill>
                      <a:schemeClr val="tx1"/>
                    </a:solidFill>
                  </a:rPr>
                  <a:t> x 100</a:t>
                </a:r>
                <a:endParaRPr lang="en-US" sz="3200" dirty="0">
                  <a:solidFill>
                    <a:schemeClr val="tx1"/>
                  </a:solidFill>
                  <a:latin typeface="Apple Braille" pitchFamily="2" charset="0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17DEDA4-D458-3B4A-8468-93EC0A9AA1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3482930"/>
                <a:ext cx="3483428" cy="138035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0864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5DCB0-5395-A549-BDB4-9A3A4C760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Καρδιακή παροχή</a:t>
            </a:r>
            <a:br>
              <a:rPr lang="en-US" dirty="0"/>
            </a:br>
            <a:r>
              <a:rPr lang="en-US" sz="3200" i="1" dirty="0"/>
              <a:t>Cardiac output (CA)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ED560-FB0F-6D43-B1D3-55349A0FD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1614261"/>
          </a:xfrm>
        </p:spPr>
        <p:txBody>
          <a:bodyPr/>
          <a:lstStyle/>
          <a:p>
            <a:r>
              <a:rPr lang="el-GR" dirty="0"/>
              <a:t>Συνολικός όγκος αίματος που αντλείται από την κοιλία ανά λεπτό. Είναι το γινόμενο της καρδιακής συχνότητας και του όγκου παλμού.</a:t>
            </a:r>
          </a:p>
          <a:p>
            <a:r>
              <a:rPr lang="el-GR" dirty="0"/>
              <a:t>ΚΣΗ (70 </a:t>
            </a:r>
            <a:r>
              <a:rPr lang="en-US" dirty="0"/>
              <a:t>bpm) </a:t>
            </a:r>
            <a:r>
              <a:rPr lang="el-GR" dirty="0"/>
              <a:t>με όγκο παλμού 60-80</a:t>
            </a:r>
            <a:r>
              <a:rPr lang="en-US" dirty="0"/>
              <a:t>ml/min = 4,2 – 5,6 L/min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3875B-E92A-6344-A9A9-8201B9BB8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3C9094A-6D8B-4743-9A60-6E57F487C198}"/>
              </a:ext>
            </a:extLst>
          </p:cNvPr>
          <p:cNvSpPr/>
          <p:nvPr/>
        </p:nvSpPr>
        <p:spPr>
          <a:xfrm>
            <a:off x="4110446" y="3953693"/>
            <a:ext cx="3378926" cy="111469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K</a:t>
            </a:r>
            <a:r>
              <a:rPr lang="el-GR" sz="3200" dirty="0">
                <a:solidFill>
                  <a:schemeClr val="tx1"/>
                </a:solidFill>
              </a:rPr>
              <a:t>Π= ΟΠ </a:t>
            </a:r>
            <a:r>
              <a:rPr lang="en-US" sz="3200" dirty="0">
                <a:solidFill>
                  <a:schemeClr val="tx1"/>
                </a:solidFill>
              </a:rPr>
              <a:t>x </a:t>
            </a:r>
            <a:r>
              <a:rPr lang="el-GR" sz="3200" dirty="0">
                <a:solidFill>
                  <a:schemeClr val="tx1"/>
                </a:solidFill>
              </a:rPr>
              <a:t>ΚΣ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08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38C53-B0DF-1249-A9CE-048B48C28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Φυσιολογικές τιμές καρδιακής λειτουργίας σε ηρεμία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CD1A5E-D076-C149-92EB-CA9986D9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45C742-D727-3B47-9486-3A8FB01EE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89" y="2073896"/>
            <a:ext cx="11289623" cy="321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23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24D25-688F-9F46-878B-DD144548E7BE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Cardiorespiratory adaptation to exercise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C7EBAE-5A9D-614D-B891-1DACC8CEA8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350E4-02B0-184F-A675-6B335A4A2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</p:spTree>
    <p:extLst>
      <p:ext uri="{BB962C8B-B14F-4D97-AF65-F5344CB8AC3E}">
        <p14:creationId xmlns:p14="http://schemas.microsoft.com/office/powerpoint/2010/main" val="1530777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5DCB0-5395-A549-BDB4-9A3A4C760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Διανομή αίματος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ED560-FB0F-6D43-B1D3-55349A0FD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74531" cy="4351338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Μηχανισμοί επιστροφής αίματος στην καρδιά είναι η </a:t>
            </a:r>
            <a:r>
              <a:rPr lang="el-GR" b="1" dirty="0">
                <a:solidFill>
                  <a:srgbClr val="FF0000"/>
                </a:solidFill>
              </a:rPr>
              <a:t>αναπνοή</a:t>
            </a:r>
            <a:r>
              <a:rPr lang="el-GR" dirty="0"/>
              <a:t>, οι </a:t>
            </a:r>
            <a:r>
              <a:rPr lang="el-GR" b="1" dirty="0">
                <a:solidFill>
                  <a:srgbClr val="FF0000"/>
                </a:solidFill>
              </a:rPr>
              <a:t>μύες</a:t>
            </a:r>
            <a:r>
              <a:rPr lang="el-GR" dirty="0"/>
              <a:t> και οι </a:t>
            </a:r>
            <a:r>
              <a:rPr lang="el-GR" b="1" dirty="0">
                <a:solidFill>
                  <a:srgbClr val="FF0000"/>
                </a:solidFill>
              </a:rPr>
              <a:t>βαλβίδες</a:t>
            </a:r>
            <a:r>
              <a:rPr lang="el-GR" dirty="0"/>
              <a:t> στο φλεβικό δίκτυο.</a:t>
            </a:r>
          </a:p>
          <a:p>
            <a:r>
              <a:rPr lang="el-GR" dirty="0"/>
              <a:t>Η ανταλλαγή του αίματος και των ιστών λαμβάνει χώρα στα τριχοειδή αγγεία</a:t>
            </a:r>
          </a:p>
          <a:p>
            <a:r>
              <a:rPr lang="el-GR" dirty="0"/>
              <a:t>Κατά την ηρεμία το 50% αναρροφάει το ήπαρ και οι νεφρού</a:t>
            </a:r>
          </a:p>
          <a:p>
            <a:pPr algn="just"/>
            <a:r>
              <a:rPr lang="el-GR" dirty="0"/>
              <a:t>Η διανομή εξαρτάται πάντα από τις ανάγκες των ιστών. Η άσκηση αλλάζει την ανακατανομή του ποσοστού του αίματος στους ιστούς. Οι σκελετικοί μύες λαμβάνουν το 15% της συνολικής ροής αίματος σε κατάσταση ηρεμίας και φτάνει μέχρι 80% κατά την έντονη αερόβια άσκηση </a:t>
            </a:r>
          </a:p>
          <a:p>
            <a:pPr algn="just"/>
            <a:r>
              <a:rPr lang="el-GR" dirty="0"/>
              <a:t>Κατά την έκθεση σε πολύ χαμηλές θερμοκρασίες το αίμα θα αυξηθεί στην περιοχή του δέρματος για προστασία από συνθήκες υποθερμίας</a:t>
            </a:r>
          </a:p>
          <a:p>
            <a:pPr algn="just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3875B-E92A-6344-A9A9-8201B9BB8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</p:spTree>
    <p:extLst>
      <p:ext uri="{BB962C8B-B14F-4D97-AF65-F5344CB8AC3E}">
        <p14:creationId xmlns:p14="http://schemas.microsoft.com/office/powerpoint/2010/main" val="2372630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60A0-816D-114E-A992-0E02F7F35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8"/>
            <a:ext cx="6858000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dirty="0"/>
              <a:t>Διανομή αίματος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8D8CBD-CADC-894F-BD30-1F5B54CE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E6981-F0F4-A341-86FC-43617239A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60" y="333794"/>
            <a:ext cx="10668839" cy="614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65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D2B6E-52E9-D743-A44B-FD4270FD7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Τοπικός έλεγχος διανομής αίματος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1131D-0073-4547-B143-80826FCB6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 </a:t>
            </a:r>
            <a:r>
              <a:rPr lang="el-GR" b="1" dirty="0">
                <a:solidFill>
                  <a:srgbClr val="FF0000"/>
                </a:solidFill>
              </a:rPr>
              <a:t>Αυτορρύθμιση.</a:t>
            </a:r>
            <a:r>
              <a:rPr lang="el-GR" dirty="0"/>
              <a:t> Η ικανότητα των αγγείων να ρυθμίζουν την ροή</a:t>
            </a:r>
          </a:p>
          <a:p>
            <a:pPr lvl="1"/>
            <a:r>
              <a:rPr lang="el-GR" dirty="0"/>
              <a:t>Αγγειοδιαστολή. Διαστολή αγγείων για αυξημένη ροή λόγω αυξημένων αναγκών σε Ο</a:t>
            </a:r>
            <a:r>
              <a:rPr lang="el-GR" baseline="-25000" dirty="0"/>
              <a:t>2</a:t>
            </a:r>
            <a:r>
              <a:rPr lang="el-GR" dirty="0"/>
              <a:t> και θρεπτικά συστατικά. Ισχυρά αγγειοδιασταλτικά είναι το </a:t>
            </a:r>
            <a:r>
              <a:rPr lang="el-GR" i="1" dirty="0"/>
              <a:t>Οξείδιο Αζώτου</a:t>
            </a:r>
            <a:r>
              <a:rPr lang="el-GR" dirty="0"/>
              <a:t>, </a:t>
            </a:r>
            <a:r>
              <a:rPr lang="el-GR" i="1" dirty="0"/>
              <a:t>Α</a:t>
            </a:r>
            <a:r>
              <a:rPr lang="en-US" i="1" dirty="0" err="1"/>
              <a:t>Ch</a:t>
            </a:r>
            <a:r>
              <a:rPr lang="en-US" dirty="0"/>
              <a:t>, </a:t>
            </a:r>
            <a:r>
              <a:rPr lang="el-GR" i="1" dirty="0"/>
              <a:t>αδενοσίνη.</a:t>
            </a:r>
          </a:p>
          <a:p>
            <a:r>
              <a:rPr lang="el-GR" b="1" dirty="0">
                <a:solidFill>
                  <a:srgbClr val="FF0000"/>
                </a:solidFill>
              </a:rPr>
              <a:t>Εξωγενής νευρικός έλεγχος</a:t>
            </a:r>
            <a:r>
              <a:rPr lang="el-GR" dirty="0"/>
              <a:t>. Συμπαθητικό νευρικό σύστημα (αυτόβουλο). Αυτορρυθμίζει τη ροή αίματος ανάλογα με τις ανάγκες των ιστών. </a:t>
            </a:r>
          </a:p>
          <a:p>
            <a:pPr lvl="1"/>
            <a:r>
              <a:rPr lang="el-GR" dirty="0"/>
              <a:t>Αγγειοδιαστολή. Ιδιαίτερα κατά την άσκηση ο μηχανισμός αυτός αυξάνει την ροή αίματος στους μύες </a:t>
            </a:r>
          </a:p>
          <a:p>
            <a:pPr lvl="1"/>
            <a:r>
              <a:rPr lang="el-GR" dirty="0"/>
              <a:t>Αγγειοσυστολή. Μειώνεται η ροή σε μια περιοχή για να αυξηθεί σε μια άλλη.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ADCA21-F13B-1E49-849E-EA03559B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</p:spTree>
    <p:extLst>
      <p:ext uri="{BB962C8B-B14F-4D97-AF65-F5344CB8AC3E}">
        <p14:creationId xmlns:p14="http://schemas.microsoft.com/office/powerpoint/2010/main" val="1885942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EE8B35-66CB-0248-A75A-9F287A169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6813B-7A2E-C345-8550-8B08E16BE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167" y="46039"/>
            <a:ext cx="4991475" cy="66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25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B1C0A-B0BE-F945-B0B3-B6A149D4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042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Πίεση αίματος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1CC9F-9C52-B549-881F-95B8783C5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700"/>
            <a:ext cx="10515600" cy="4758055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Η πίεση που ασκείται στα αγγειακά τοιχώματα ονομάζεται Αρτηριακή πίεση.</a:t>
            </a:r>
          </a:p>
          <a:p>
            <a:r>
              <a:rPr lang="el-GR" dirty="0"/>
              <a:t>Συστολική Αρτηριακή πίεση (ΣΑΠ). Υψηλότερη ΑΠ</a:t>
            </a:r>
          </a:p>
          <a:p>
            <a:r>
              <a:rPr lang="el-GR" dirty="0"/>
              <a:t>Διαστολική Αρτηριακή πίεση (ΔΑΠ). Χαμηλότερη ΑΠ</a:t>
            </a:r>
          </a:p>
          <a:p>
            <a:r>
              <a:rPr lang="el-GR" dirty="0"/>
              <a:t>Μέση αρτηριακή πίεση (ΜΑΠ).</a:t>
            </a:r>
            <a:endParaRPr lang="en-US" dirty="0"/>
          </a:p>
          <a:p>
            <a:endParaRPr lang="el-GR" dirty="0"/>
          </a:p>
          <a:p>
            <a:endParaRPr lang="en-US" dirty="0"/>
          </a:p>
          <a:p>
            <a:endParaRPr lang="en-US" dirty="0"/>
          </a:p>
          <a:p>
            <a:r>
              <a:rPr lang="el-GR" dirty="0"/>
              <a:t>Όταν η αρτηριακή πίεση είναι χρόνια αυξημένη πάνω από τις φυσιολογικές τιμές σε κατάσταση ηρεμίας ονομάζεται </a:t>
            </a:r>
            <a:r>
              <a:rPr lang="el-GR" b="1" dirty="0">
                <a:solidFill>
                  <a:srgbClr val="FF0000"/>
                </a:solidFill>
              </a:rPr>
              <a:t>υπέρταση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EE3EF8-FC4D-A242-B474-079F1E2D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248E040-CA17-0549-B9F0-C2F7778E1B0D}"/>
              </a:ext>
            </a:extLst>
          </p:cNvPr>
          <p:cNvSpPr/>
          <p:nvPr/>
        </p:nvSpPr>
        <p:spPr>
          <a:xfrm>
            <a:off x="6096000" y="3783829"/>
            <a:ext cx="4513218" cy="11103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ΜΑΠ=ΔΑΠ+[ 0,333</a:t>
            </a:r>
            <a:r>
              <a:rPr lang="en-US" sz="2400" dirty="0">
                <a:solidFill>
                  <a:schemeClr val="tx1"/>
                </a:solidFill>
              </a:rPr>
              <a:t> x (</a:t>
            </a:r>
            <a:r>
              <a:rPr lang="el-GR" sz="2400" dirty="0">
                <a:solidFill>
                  <a:schemeClr val="tx1"/>
                </a:solidFill>
              </a:rPr>
              <a:t>ΣΑΠ-ΔΑΠ)]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93</a:t>
            </a:r>
            <a:r>
              <a:rPr lang="en-US" sz="2400" dirty="0">
                <a:solidFill>
                  <a:schemeClr val="tx1"/>
                </a:solidFill>
              </a:rPr>
              <a:t> mmHg= 80+[0,333 x (120-80)]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F31B3D5-5B95-0D4A-968C-AB40289C4620}"/>
              </a:ext>
            </a:extLst>
          </p:cNvPr>
          <p:cNvSpPr/>
          <p:nvPr/>
        </p:nvSpPr>
        <p:spPr>
          <a:xfrm>
            <a:off x="1223557" y="3783830"/>
            <a:ext cx="2815045" cy="11103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l-GR" sz="2400" dirty="0">
                <a:solidFill>
                  <a:schemeClr val="tx1"/>
                </a:solidFill>
              </a:rPr>
              <a:t>ΦΤ  ΣΠ 120 </a:t>
            </a:r>
            <a:r>
              <a:rPr lang="en-US" sz="2400" dirty="0">
                <a:solidFill>
                  <a:schemeClr val="tx1"/>
                </a:solidFill>
              </a:rPr>
              <a:t>mmHg</a:t>
            </a:r>
          </a:p>
          <a:p>
            <a:r>
              <a:rPr lang="el-GR" sz="2400" dirty="0">
                <a:solidFill>
                  <a:schemeClr val="tx1"/>
                </a:solidFill>
              </a:rPr>
              <a:t>       ΔΠ   80</a:t>
            </a:r>
            <a:r>
              <a:rPr lang="en-US" sz="2400" dirty="0">
                <a:solidFill>
                  <a:schemeClr val="tx1"/>
                </a:solidFill>
              </a:rPr>
              <a:t> mmHg</a:t>
            </a:r>
          </a:p>
        </p:txBody>
      </p:sp>
    </p:spTree>
    <p:extLst>
      <p:ext uri="{BB962C8B-B14F-4D97-AF65-F5344CB8AC3E}">
        <p14:creationId xmlns:p14="http://schemas.microsoft.com/office/powerpoint/2010/main" val="3641893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6691A-B00E-4641-8B1B-E924CBC2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Αίμα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76D0E-2232-9C4E-B08D-15239D44D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l-GR" dirty="0"/>
              <a:t>Βασικές λειτουργίες αίματος </a:t>
            </a:r>
            <a:endParaRPr lang="en-US" dirty="0"/>
          </a:p>
          <a:p>
            <a:pPr lvl="1" algn="just"/>
            <a:r>
              <a:rPr lang="el-GR" dirty="0"/>
              <a:t>Μεταφορά θρεπτικών ουσιών και απομάκρυνση επιβλαβών ουσιών </a:t>
            </a:r>
            <a:endParaRPr lang="en-US" dirty="0"/>
          </a:p>
          <a:p>
            <a:pPr lvl="1" algn="just"/>
            <a:r>
              <a:rPr lang="el-GR" dirty="0"/>
              <a:t>Ρύθμιση θερμοκρασίας </a:t>
            </a:r>
            <a:endParaRPr lang="en-US" dirty="0"/>
          </a:p>
          <a:p>
            <a:pPr lvl="1" algn="just"/>
            <a:r>
              <a:rPr lang="el-GR" dirty="0"/>
              <a:t>Οξεοβασική ισορροπία (ΡΗ)</a:t>
            </a:r>
          </a:p>
          <a:p>
            <a:pPr algn="just"/>
            <a:r>
              <a:rPr lang="el-GR" dirty="0"/>
              <a:t>Όγκος αίματος </a:t>
            </a:r>
            <a:r>
              <a:rPr lang="en-US" dirty="0"/>
              <a:t>🧔🏻</a:t>
            </a:r>
            <a:r>
              <a:rPr lang="el-GR" dirty="0"/>
              <a:t> </a:t>
            </a:r>
            <a:r>
              <a:rPr lang="en-US" dirty="0"/>
              <a:t>5-6L</a:t>
            </a:r>
            <a:r>
              <a:rPr lang="el-GR" dirty="0"/>
              <a:t>, </a:t>
            </a:r>
            <a:r>
              <a:rPr lang="en-US" dirty="0"/>
              <a:t> 👩🏻  4-5L</a:t>
            </a:r>
            <a:endParaRPr lang="el-GR" dirty="0"/>
          </a:p>
          <a:p>
            <a:pPr algn="just"/>
            <a:r>
              <a:rPr lang="el-GR" dirty="0"/>
              <a:t>Αποτελείται από Πλάσμα (55%) και έμμορφα συστατικά (45%)</a:t>
            </a:r>
          </a:p>
          <a:p>
            <a:pPr lvl="1" algn="just"/>
            <a:r>
              <a:rPr lang="el-GR" b="1" dirty="0">
                <a:solidFill>
                  <a:srgbClr val="FF0000"/>
                </a:solidFill>
              </a:rPr>
              <a:t>Πλάσμα αίματος </a:t>
            </a:r>
            <a:r>
              <a:rPr lang="el-GR" dirty="0"/>
              <a:t>( 90% 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O, </a:t>
            </a:r>
            <a:r>
              <a:rPr lang="el-GR" dirty="0"/>
              <a:t>7% πρωτεΐνες πλάσματος, 3% λοιπές ουσίες)</a:t>
            </a:r>
          </a:p>
          <a:p>
            <a:pPr lvl="1" algn="just"/>
            <a:r>
              <a:rPr lang="el-GR" b="1" dirty="0">
                <a:solidFill>
                  <a:srgbClr val="FF0000"/>
                </a:solidFill>
              </a:rPr>
              <a:t>Έμμορφα συστατικά </a:t>
            </a:r>
            <a:r>
              <a:rPr lang="el-GR" dirty="0"/>
              <a:t>( 99% ερυθρά αιμοσφαίρια, 1% λευκά και αιμοπετάλια)</a:t>
            </a:r>
          </a:p>
          <a:p>
            <a:pPr algn="just"/>
            <a:r>
              <a:rPr lang="el-GR" b="1" dirty="0">
                <a:solidFill>
                  <a:srgbClr val="FF0000"/>
                </a:solidFill>
              </a:rPr>
              <a:t>Αιματοκρίτης</a:t>
            </a:r>
            <a:r>
              <a:rPr lang="en-US" dirty="0"/>
              <a:t> </a:t>
            </a:r>
            <a:r>
              <a:rPr lang="el-GR" dirty="0"/>
              <a:t>η αναλογία των έμμορφων στοιχείων στο αίμα στον συνολικό όγκο αίματος. </a:t>
            </a:r>
          </a:p>
          <a:p>
            <a:pPr algn="just"/>
            <a:r>
              <a:rPr lang="el-GR" dirty="0"/>
              <a:t>Κατά την άσκηση είναι επιθυμητός ένας χαμηλός αιματοκρίτης (μειώνει το ιξώδες του αίματος) με ένα φυσιολογικό ή κάπως αυξημένο αριθμό ερυθρών 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BBF98-D97B-1A44-8517-821C51539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</p:spTree>
    <p:extLst>
      <p:ext uri="{BB962C8B-B14F-4D97-AF65-F5344CB8AC3E}">
        <p14:creationId xmlns:p14="http://schemas.microsoft.com/office/powerpoint/2010/main" val="2014599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73C8E-D0EB-CA41-870A-8E389512E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Στοιχεία αίματος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3FC72-E02A-4945-8519-7DC38547E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B8AB6-EC38-004C-96C2-ECDE09724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870079"/>
            <a:ext cx="10318750" cy="412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20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E498A-DC33-F345-A9F0-13C16E80D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Ορμονικός έλεγχος του όγκου αίματος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2EF5ED-72B2-2E4E-8559-D7EAD8D0E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Όγκος αίματος </a:t>
            </a:r>
            <a:r>
              <a:rPr lang="en-US" dirty="0"/>
              <a:t>🧔🏻</a:t>
            </a:r>
            <a:r>
              <a:rPr lang="el-GR" dirty="0"/>
              <a:t> </a:t>
            </a:r>
            <a:r>
              <a:rPr lang="en-US" dirty="0"/>
              <a:t>5-6L</a:t>
            </a:r>
            <a:r>
              <a:rPr lang="el-GR" dirty="0"/>
              <a:t>, </a:t>
            </a:r>
            <a:r>
              <a:rPr lang="en-US" dirty="0"/>
              <a:t> 👩🏻  4-5L</a:t>
            </a:r>
            <a:endParaRPr lang="el-GR" dirty="0"/>
          </a:p>
          <a:p>
            <a:r>
              <a:rPr lang="el-GR" dirty="0"/>
              <a:t>Πότε υπάρχει μείωση όγκου αίματος </a:t>
            </a:r>
          </a:p>
          <a:p>
            <a:pPr lvl="1"/>
            <a:r>
              <a:rPr lang="el-GR" dirty="0"/>
              <a:t>Μετά από αιμοδοσία</a:t>
            </a:r>
          </a:p>
          <a:p>
            <a:pPr lvl="1"/>
            <a:r>
              <a:rPr lang="el-GR" dirty="0"/>
              <a:t>Έντονη εφίδρωση </a:t>
            </a:r>
          </a:p>
          <a:p>
            <a:pPr lvl="1"/>
            <a:r>
              <a:rPr lang="el-GR" dirty="0"/>
              <a:t>Έντονη αφυδάτωση </a:t>
            </a:r>
          </a:p>
          <a:p>
            <a:r>
              <a:rPr lang="el-GR" dirty="0"/>
              <a:t>Διακυμάνσεις στον όγκο αίματος οδηγούν σε αλλαγές στην αρτηριακή πίεση, τον όγκο παλμού</a:t>
            </a:r>
            <a:r>
              <a:rPr lang="en-US" dirty="0"/>
              <a:t> </a:t>
            </a:r>
            <a:r>
              <a:rPr lang="el-GR" dirty="0"/>
              <a:t>και στην καρδιακή παροχή </a:t>
            </a:r>
          </a:p>
          <a:p>
            <a:r>
              <a:rPr lang="el-GR" dirty="0"/>
              <a:t>Η έκκριση των ορμονών έχει στόχο την διατήρηση του μηχανισμού της ομοιόστασης</a:t>
            </a:r>
            <a:r>
              <a:rPr lang="en-US" dirty="0"/>
              <a:t> </a:t>
            </a:r>
            <a:r>
              <a:rPr lang="en-US" i="1" dirty="0"/>
              <a:t>(homeostasis)</a:t>
            </a:r>
            <a:r>
              <a:rPr lang="el-GR" i="1" dirty="0"/>
              <a:t> </a:t>
            </a:r>
          </a:p>
          <a:p>
            <a:pPr lvl="1"/>
            <a:r>
              <a:rPr lang="el-GR" dirty="0"/>
              <a:t>Αντιδιουρητική ορμόνη (</a:t>
            </a:r>
            <a:r>
              <a:rPr lang="en-US" dirty="0"/>
              <a:t>ADH). </a:t>
            </a:r>
            <a:r>
              <a:rPr lang="el-GR" dirty="0"/>
              <a:t>Οπίσθια υπόφυση</a:t>
            </a:r>
          </a:p>
          <a:p>
            <a:pPr lvl="1"/>
            <a:r>
              <a:rPr lang="el-GR" dirty="0"/>
              <a:t>Αλδοστερόνη</a:t>
            </a:r>
            <a:r>
              <a:rPr lang="en-US" dirty="0"/>
              <a:t>. </a:t>
            </a:r>
            <a:r>
              <a:rPr lang="el-GR" dirty="0"/>
              <a:t>Φλοιός επινεφριδίων</a:t>
            </a:r>
            <a:endParaRPr lang="en-US" dirty="0"/>
          </a:p>
          <a:p>
            <a:pPr lvl="1"/>
            <a:endParaRPr lang="el-GR" dirty="0"/>
          </a:p>
          <a:p>
            <a:pPr lvl="1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D60772-B0B4-404B-B7A5-4D895519C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</p:spTree>
    <p:extLst>
      <p:ext uri="{BB962C8B-B14F-4D97-AF65-F5344CB8AC3E}">
        <p14:creationId xmlns:p14="http://schemas.microsoft.com/office/powerpoint/2010/main" val="832147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C9D5-3197-F145-B561-1C9363B35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Αιμοσφαιρίνη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8F5FC-5B75-0940-91E8-F7F58FE6E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2745" cy="4351338"/>
          </a:xfrm>
        </p:spPr>
        <p:txBody>
          <a:bodyPr>
            <a:normAutofit fontScale="92500"/>
          </a:bodyPr>
          <a:lstStyle/>
          <a:p>
            <a:r>
              <a:rPr lang="el-GR" dirty="0"/>
              <a:t>Αποκλειστικός </a:t>
            </a:r>
            <a:r>
              <a:rPr lang="el-GR" b="1" dirty="0">
                <a:solidFill>
                  <a:srgbClr val="FF0000"/>
                </a:solidFill>
              </a:rPr>
              <a:t>μεταφορέας οξυγόνου. </a:t>
            </a:r>
            <a:r>
              <a:rPr lang="el-GR" dirty="0"/>
              <a:t>Βρίσκεται στα ερυθρά αιμοσφαίρια. Αποτελείται από μία πρωτεΐνη την </a:t>
            </a:r>
            <a:r>
              <a:rPr lang="el-GR" i="1" dirty="0"/>
              <a:t>σφαιρίνη και </a:t>
            </a:r>
            <a:r>
              <a:rPr lang="el-GR" dirty="0"/>
              <a:t>μια χρωστική</a:t>
            </a:r>
            <a:r>
              <a:rPr lang="el-GR" i="1" dirty="0"/>
              <a:t> </a:t>
            </a:r>
            <a:r>
              <a:rPr lang="el-GR" dirty="0"/>
              <a:t>την </a:t>
            </a:r>
            <a:r>
              <a:rPr lang="el-GR" i="1" dirty="0"/>
              <a:t>αίμη.                                                                                                </a:t>
            </a:r>
            <a:r>
              <a:rPr lang="el-GR" dirty="0"/>
              <a:t>ΦΤ </a:t>
            </a:r>
            <a:r>
              <a:rPr lang="en-US" dirty="0"/>
              <a:t>🧔🏻</a:t>
            </a:r>
            <a:r>
              <a:rPr lang="el-GR" dirty="0"/>
              <a:t> </a:t>
            </a:r>
            <a:r>
              <a:rPr lang="en-US" dirty="0"/>
              <a:t>14g/dl</a:t>
            </a:r>
            <a:r>
              <a:rPr lang="el-GR" dirty="0"/>
              <a:t>, </a:t>
            </a:r>
            <a:r>
              <a:rPr lang="en-US" dirty="0"/>
              <a:t> 👩🏻  </a:t>
            </a:r>
            <a:r>
              <a:rPr lang="el-GR" dirty="0"/>
              <a:t>12</a:t>
            </a:r>
            <a:r>
              <a:rPr lang="en-US" dirty="0"/>
              <a:t>g/dl</a:t>
            </a:r>
            <a:endParaRPr lang="el-GR" dirty="0"/>
          </a:p>
          <a:p>
            <a:r>
              <a:rPr lang="el-GR" dirty="0"/>
              <a:t>η αίμη περιέχει σίδηρο</a:t>
            </a:r>
            <a:r>
              <a:rPr lang="en-US" dirty="0"/>
              <a:t> </a:t>
            </a:r>
            <a:r>
              <a:rPr lang="el-GR" dirty="0"/>
              <a:t>(</a:t>
            </a:r>
            <a:r>
              <a:rPr lang="en-US" dirty="0"/>
              <a:t>Fe), </a:t>
            </a:r>
            <a:r>
              <a:rPr lang="el-GR" dirty="0"/>
              <a:t>ο οποίος και δεσμεύει οξυγόνο.                           ΦΤ </a:t>
            </a:r>
            <a:r>
              <a:rPr lang="en-US" dirty="0"/>
              <a:t>🧔🏻</a:t>
            </a:r>
            <a:r>
              <a:rPr lang="el-GR" dirty="0"/>
              <a:t> </a:t>
            </a:r>
            <a:r>
              <a:rPr lang="en-US" dirty="0"/>
              <a:t>55-160 mg/dl</a:t>
            </a:r>
            <a:r>
              <a:rPr lang="el-GR" dirty="0"/>
              <a:t>, </a:t>
            </a:r>
            <a:r>
              <a:rPr lang="en-US" dirty="0"/>
              <a:t> 👩🏻  45- 155 mg/dl</a:t>
            </a:r>
          </a:p>
          <a:p>
            <a:r>
              <a:rPr lang="el-GR" dirty="0"/>
              <a:t>Ερυθρό αιμοσφαίριο περιέχει  250 εκατ. μόρια αιμοσφαιρίνης. Κάθε μόριο αιμοσφαιρίνης μπορεί να δεσμεύσει 4 μόρια οξυγόνου.</a:t>
            </a:r>
          </a:p>
          <a:p>
            <a:r>
              <a:rPr lang="el-GR" dirty="0"/>
              <a:t>Έχουμε κατά μέσο όρο </a:t>
            </a:r>
            <a:r>
              <a:rPr lang="en-US" dirty="0"/>
              <a:t>14g/dl</a:t>
            </a:r>
            <a:r>
              <a:rPr lang="el-GR" dirty="0"/>
              <a:t> δηλ. 14</a:t>
            </a:r>
            <a:r>
              <a:rPr lang="en-US" dirty="0"/>
              <a:t>g</a:t>
            </a:r>
            <a:r>
              <a:rPr lang="el-GR" dirty="0"/>
              <a:t> στα 100 </a:t>
            </a:r>
            <a:r>
              <a:rPr lang="en-US" dirty="0"/>
              <a:t>ml</a:t>
            </a:r>
            <a:r>
              <a:rPr lang="el-GR" dirty="0"/>
              <a:t> αίματος</a:t>
            </a:r>
          </a:p>
          <a:p>
            <a:r>
              <a:rPr lang="el-GR" dirty="0"/>
              <a:t>Κάθε γραμμάριο αιμοσφαιρίνης μπορεί να ενωθεί με 1,33</a:t>
            </a:r>
            <a:r>
              <a:rPr lang="en-US" dirty="0"/>
              <a:t> ml</a:t>
            </a:r>
            <a:r>
              <a:rPr lang="el-GR" dirty="0"/>
              <a:t> Οξυγόνου. Άρα μπορούν να δεσμευτούν 20</a:t>
            </a:r>
            <a:r>
              <a:rPr lang="en-US" dirty="0"/>
              <a:t> ml</a:t>
            </a:r>
            <a:r>
              <a:rPr lang="el-GR" dirty="0"/>
              <a:t> Ο</a:t>
            </a:r>
            <a:r>
              <a:rPr lang="el-GR" baseline="-25000" dirty="0"/>
              <a:t>2</a:t>
            </a:r>
            <a:r>
              <a:rPr lang="el-GR" dirty="0"/>
              <a:t> σε κάθε 100 </a:t>
            </a:r>
            <a:r>
              <a:rPr lang="en-US" dirty="0"/>
              <a:t>ml</a:t>
            </a:r>
            <a:r>
              <a:rPr lang="el-GR" dirty="0"/>
              <a:t> αίματος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0D2BE-463F-B24A-8D27-9524A4F1B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</p:spTree>
    <p:extLst>
      <p:ext uri="{BB962C8B-B14F-4D97-AF65-F5344CB8AC3E}">
        <p14:creationId xmlns:p14="http://schemas.microsoft.com/office/powerpoint/2010/main" val="375603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38130-DA9E-A943-B902-F32F0C441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Καρδιαγγειακή λειτουργία κατά την άσκηση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A19E1-3CD1-D049-9264-98FF3A37C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88D77-21E5-004D-B41D-DC055B0C1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</p:spTree>
    <p:extLst>
      <p:ext uri="{BB962C8B-B14F-4D97-AF65-F5344CB8AC3E}">
        <p14:creationId xmlns:p14="http://schemas.microsoft.com/office/powerpoint/2010/main" val="2948210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84D43-30AA-FD41-8B03-DC9F9D172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222" y="1993791"/>
            <a:ext cx="10515600" cy="3403162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Το καρδιαγγειακό σύστημα περιλαμβάνει</a:t>
            </a:r>
          </a:p>
          <a:p>
            <a:pPr lvl="1"/>
            <a:r>
              <a:rPr lang="el-GR" dirty="0"/>
              <a:t>Την καρδιά</a:t>
            </a:r>
          </a:p>
          <a:p>
            <a:pPr lvl="1"/>
            <a:r>
              <a:rPr lang="el-GR" dirty="0"/>
              <a:t>Τα αγγεία</a:t>
            </a:r>
          </a:p>
          <a:p>
            <a:pPr lvl="1"/>
            <a:r>
              <a:rPr lang="el-GR" dirty="0"/>
              <a:t>Το αίμα</a:t>
            </a:r>
          </a:p>
          <a:p>
            <a:r>
              <a:rPr lang="el-GR" dirty="0"/>
              <a:t>Βασική επιδίωξη είναι </a:t>
            </a:r>
          </a:p>
          <a:p>
            <a:pPr lvl="1"/>
            <a:r>
              <a:rPr lang="el-GR" dirty="0"/>
              <a:t>Η μεταφορά Οξυγόνου και άλλων θρεπτικών ουσιών στα κύτταρα και η απομάκρυνση διοξειδίου του άνθρακα και μεταβολικών αποβλήτων.</a:t>
            </a:r>
          </a:p>
          <a:p>
            <a:pPr lvl="1"/>
            <a:r>
              <a:rPr lang="el-GR" dirty="0"/>
              <a:t>Η διατήρηση της θερμοκρασίας, του </a:t>
            </a:r>
            <a:r>
              <a:rPr lang="en-US" dirty="0"/>
              <a:t>PH, </a:t>
            </a:r>
            <a:r>
              <a:rPr lang="el-GR" dirty="0"/>
              <a:t>και της ισορροπίας υγρών </a:t>
            </a:r>
          </a:p>
          <a:p>
            <a:pPr lvl="1"/>
            <a:r>
              <a:rPr lang="el-GR" dirty="0"/>
              <a:t>Η θωράκιση του αμυντικού συστήματος </a:t>
            </a:r>
          </a:p>
          <a:p>
            <a:pPr lvl="1"/>
            <a:endParaRPr lang="el-GR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F86E1D-0641-FD46-9A82-E39ED73D7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C5E0B4-DBA2-1B46-81D3-DBD72A959035}"/>
              </a:ext>
            </a:extLst>
          </p:cNvPr>
          <p:cNvSpPr txBox="1"/>
          <p:nvPr/>
        </p:nvSpPr>
        <p:spPr>
          <a:xfrm>
            <a:off x="1" y="27817"/>
            <a:ext cx="12192000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Cardiorespiratory adaptation to exercise 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D61D56D0-A141-EF4F-8569-2CB6D3C4899F}"/>
              </a:ext>
            </a:extLst>
          </p:cNvPr>
          <p:cNvSpPr/>
          <p:nvPr/>
        </p:nvSpPr>
        <p:spPr>
          <a:xfrm>
            <a:off x="256033" y="729048"/>
            <a:ext cx="9806152" cy="1028891"/>
          </a:xfrm>
          <a:prstGeom prst="homePlat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>
                <a:latin typeface="+mj-lt"/>
              </a:rPr>
              <a:t>Στόχοι καρδιαγγειακού συστήματος 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4650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F3DAF-F234-3C46-9348-F83616AB0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Που έχουμε αλλαγές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38CC6-6C9E-2745-B358-EFFB72C2B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Καρδιακή συχνότητα</a:t>
            </a:r>
          </a:p>
          <a:p>
            <a:r>
              <a:rPr lang="el-GR" dirty="0"/>
              <a:t>Όγκο παλμού</a:t>
            </a:r>
          </a:p>
          <a:p>
            <a:r>
              <a:rPr lang="el-GR" dirty="0"/>
              <a:t>Καρδιακή παροχή</a:t>
            </a:r>
          </a:p>
          <a:p>
            <a:r>
              <a:rPr lang="el-GR" dirty="0"/>
              <a:t>Ροή αίματος</a:t>
            </a:r>
          </a:p>
          <a:p>
            <a:r>
              <a:rPr lang="el-GR" dirty="0"/>
              <a:t>Αρτηριακή πίεση</a:t>
            </a:r>
          </a:p>
          <a:p>
            <a:r>
              <a:rPr lang="el-GR" dirty="0"/>
              <a:t>Αίμα</a:t>
            </a:r>
          </a:p>
          <a:p>
            <a:endParaRPr lang="el-GR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17B923-1C8B-7C4E-8299-C8CF34DC7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</p:spTree>
    <p:extLst>
      <p:ext uri="{BB962C8B-B14F-4D97-AF65-F5344CB8AC3E}">
        <p14:creationId xmlns:p14="http://schemas.microsoft.com/office/powerpoint/2010/main" val="1797132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90BE48-AA10-864D-9FDD-261F5C8A7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3174B9-A320-C440-BBD2-261DFB3B9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45" y="205882"/>
            <a:ext cx="10298131" cy="615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52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DF47-A014-8A44-927C-F5EAC8351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935" y="253648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Άσκηση και καρδιακή συχνότητα</a:t>
            </a:r>
            <a:br>
              <a:rPr lang="en-US" dirty="0"/>
            </a:br>
            <a:r>
              <a:rPr lang="en-US" sz="3200" i="1" dirty="0"/>
              <a:t>Heart rate (HR)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16209-D72B-F545-9D9A-A2F18267E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83" y="1678628"/>
            <a:ext cx="7473950" cy="2808706"/>
          </a:xfrm>
        </p:spPr>
        <p:txBody>
          <a:bodyPr>
            <a:normAutofit/>
          </a:bodyPr>
          <a:lstStyle/>
          <a:p>
            <a:r>
              <a:rPr lang="el-GR" dirty="0"/>
              <a:t>Καρδιακή συχνότητα ηρεμίας ( ΚΣΗ) 60-80</a:t>
            </a:r>
            <a:r>
              <a:rPr lang="en-US" dirty="0"/>
              <a:t>bpm</a:t>
            </a:r>
          </a:p>
          <a:p>
            <a:r>
              <a:rPr lang="el-GR" dirty="0"/>
              <a:t>Αθλητές με υψηλή αερόβια ικανότητα έχουν χαμηλότερη ΚΣΗ</a:t>
            </a:r>
            <a:endParaRPr lang="en-US" dirty="0"/>
          </a:p>
          <a:p>
            <a:r>
              <a:rPr lang="el-GR" dirty="0"/>
              <a:t>Αύξηση της ΚΣ με την αύξηση της έντασης και την διάρκεια της άσκησης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87022B-F856-AB4D-815A-797F6424A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77C9BAE-6631-264A-858F-99FD43CDDEE8}"/>
              </a:ext>
            </a:extLst>
          </p:cNvPr>
          <p:cNvSpPr/>
          <p:nvPr/>
        </p:nvSpPr>
        <p:spPr>
          <a:xfrm>
            <a:off x="688975" y="4072467"/>
            <a:ext cx="2950634" cy="8636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</a:rPr>
              <a:t>ΜΚΣ= 220-ΗΛΙΚΙΑ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1333B6C-1B32-074D-BFB6-10F11FB175B9}"/>
              </a:ext>
            </a:extLst>
          </p:cNvPr>
          <p:cNvSpPr/>
          <p:nvPr/>
        </p:nvSpPr>
        <p:spPr>
          <a:xfrm>
            <a:off x="4038601" y="4072467"/>
            <a:ext cx="3517898" cy="8636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</a:rPr>
              <a:t>M</a:t>
            </a:r>
            <a:r>
              <a:rPr lang="en-US" sz="2400" b="1" dirty="0">
                <a:solidFill>
                  <a:schemeClr val="tx1"/>
                </a:solidFill>
              </a:rPr>
              <a:t>K</a:t>
            </a:r>
            <a:r>
              <a:rPr lang="el-GR" sz="2400" b="1" dirty="0">
                <a:solidFill>
                  <a:schemeClr val="tx1"/>
                </a:solidFill>
              </a:rPr>
              <a:t>Σ=208-(0,7 Χ ΗΛΙΚΙΑ) 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(Tanaka et al., 2001)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1144A0-818D-2040-91D7-359977D98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466" y="1821396"/>
            <a:ext cx="3970868" cy="429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29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C7574E-712E-EC42-B256-EBFEC95FF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2115" y="2766218"/>
            <a:ext cx="6858003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dirty="0"/>
              <a:t>Άσκηση και καρδιακή συχνότητα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21EB1B-682A-D44C-96C1-B7962D3BE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42F4EB-108D-6443-A2C1-90545B7E3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746" y="773860"/>
            <a:ext cx="5036628" cy="5019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F00156-056C-6445-A41C-B1520608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453" y="470974"/>
            <a:ext cx="4692769" cy="606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88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6F0FF0-958C-0D41-BEE0-615D5D4D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5B3E55-E24F-F14C-B40F-A11721939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063" y="204394"/>
            <a:ext cx="9155041" cy="6109909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8680E4C6-B8D6-8C46-8A2C-A24A877AB55D}"/>
              </a:ext>
            </a:extLst>
          </p:cNvPr>
          <p:cNvSpPr txBox="1">
            <a:spLocks/>
          </p:cNvSpPr>
          <p:nvPr/>
        </p:nvSpPr>
        <p:spPr>
          <a:xfrm rot="16200000">
            <a:off x="-2762115" y="2766218"/>
            <a:ext cx="6858003" cy="13255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/>
              <a:t>Άσκηση και καρδιακή συχνότητα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282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F67-0F52-954A-B217-451BC266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Όγκος Παλμού (ΟΠ)</a:t>
            </a:r>
            <a:br>
              <a:rPr lang="el-GR" dirty="0"/>
            </a:br>
            <a:r>
              <a:rPr lang="en-US" sz="3200" i="1" dirty="0"/>
              <a:t>stroke volume(SV)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5518E-EEE5-CF4D-AC18-2D2BE6CBD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8464"/>
            <a:ext cx="3928532" cy="629708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Καθορίζεται από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669447-A2AB-B14C-A3A9-BF5A142B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012BC25-66D5-9B48-AF1A-DFCE49A72314}"/>
              </a:ext>
            </a:extLst>
          </p:cNvPr>
          <p:cNvSpPr/>
          <p:nvPr/>
        </p:nvSpPr>
        <p:spPr>
          <a:xfrm>
            <a:off x="804334" y="2133204"/>
            <a:ext cx="5325533" cy="95673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/>
            <a:r>
              <a:rPr lang="el-GR" dirty="0"/>
              <a:t>Τον όγκο του φλεβικού αίματος που επιστρέφει</a:t>
            </a:r>
          </a:p>
          <a:p>
            <a:pPr lvl="1"/>
            <a:r>
              <a:rPr lang="el-GR" dirty="0"/>
              <a:t>Την κοιλιακή διατασιμότητα</a:t>
            </a:r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002A35E-188F-E74D-9FAB-15029D794D5A}"/>
              </a:ext>
            </a:extLst>
          </p:cNvPr>
          <p:cNvSpPr/>
          <p:nvPr/>
        </p:nvSpPr>
        <p:spPr>
          <a:xfrm>
            <a:off x="804334" y="3283813"/>
            <a:ext cx="5291667" cy="85513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l-GR" dirty="0"/>
              <a:t>Την κοιλιακή συσταλτικότητα</a:t>
            </a:r>
          </a:p>
          <a:p>
            <a:pPr lvl="1"/>
            <a:r>
              <a:rPr lang="el-GR" dirty="0"/>
              <a:t>Την αορτική ή πνευμονική αρτηριακή πίεση 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962DE2-2989-0944-AC1F-3F5142A7F82D}"/>
              </a:ext>
            </a:extLst>
          </p:cNvPr>
          <p:cNvCxnSpPr/>
          <p:nvPr/>
        </p:nvCxnSpPr>
        <p:spPr>
          <a:xfrm>
            <a:off x="6231466" y="2616599"/>
            <a:ext cx="110913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696226-63CD-7946-B08F-1E44A56153AD}"/>
              </a:ext>
            </a:extLst>
          </p:cNvPr>
          <p:cNvCxnSpPr>
            <a:cxnSpLocks/>
          </p:cNvCxnSpPr>
          <p:nvPr/>
        </p:nvCxnSpPr>
        <p:spPr>
          <a:xfrm>
            <a:off x="6231466" y="3711379"/>
            <a:ext cx="110913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863FE7-D5E0-F240-992B-3109864AC787}"/>
              </a:ext>
            </a:extLst>
          </p:cNvPr>
          <p:cNvSpPr/>
          <p:nvPr/>
        </p:nvSpPr>
        <p:spPr>
          <a:xfrm>
            <a:off x="7442199" y="2344870"/>
            <a:ext cx="2379133" cy="533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Ικανότητα διαθεσιμότητας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9A5D1A-04C0-1E45-86B1-5B460029C53B}"/>
              </a:ext>
            </a:extLst>
          </p:cNvPr>
          <p:cNvSpPr/>
          <p:nvPr/>
        </p:nvSpPr>
        <p:spPr>
          <a:xfrm>
            <a:off x="7442199" y="3440446"/>
            <a:ext cx="2379133" cy="54186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Ικανότητα παροχής </a:t>
            </a:r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E97E333-9F36-6C43-B6A1-B0AAF3FA9CF0}"/>
              </a:ext>
            </a:extLst>
          </p:cNvPr>
          <p:cNvSpPr/>
          <p:nvPr/>
        </p:nvSpPr>
        <p:spPr>
          <a:xfrm>
            <a:off x="804334" y="4491999"/>
            <a:ext cx="5765799" cy="124006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/>
              <a:t>Αυξάνεται όταν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 </a:t>
            </a:r>
            <a:r>
              <a:rPr lang="el-GR" dirty="0"/>
              <a:t>παραγωγή έργου  40-60% </a:t>
            </a:r>
            <a:r>
              <a:rPr lang="en-US" dirty="0"/>
              <a:t>VO</a:t>
            </a:r>
            <a:r>
              <a:rPr lang="en-US" baseline="-25000" dirty="0"/>
              <a:t>2</a:t>
            </a:r>
            <a:r>
              <a:rPr lang="en-US" sz="1200" dirty="0"/>
              <a:t>max</a:t>
            </a:r>
            <a:endParaRPr lang="el-G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Σε πολύ προπονημένους ίσως να αυξάνεται περαιτέρω </a:t>
            </a:r>
            <a:endParaRPr lang="en-US" dirty="0"/>
          </a:p>
          <a:p>
            <a:r>
              <a:rPr lang="el-GR" sz="1200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8E4241E-12E3-C54F-BA05-CFEF304B0C98}"/>
              </a:ext>
            </a:extLst>
          </p:cNvPr>
          <p:cNvSpPr/>
          <p:nvPr/>
        </p:nvSpPr>
        <p:spPr>
          <a:xfrm>
            <a:off x="8631765" y="365127"/>
            <a:ext cx="3013165" cy="10276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ΟΠ= ΤΔΟ-ΤΣΟ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785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918E-D5F4-B34D-BD87-40A137396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dirty="0"/>
              <a:t>Ογκος παλμού. Ερμηνείες  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CEE292-ED13-C944-86EB-04AD3D7E6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el-GR" sz="2400" dirty="0"/>
              <a:t>Δύσκολο να αποδείξουμε πως γίνεται η αύξηση του ΟΠ κατά την άσκηση</a:t>
            </a:r>
          </a:p>
          <a:p>
            <a:pPr marL="285750" indent="-285750"/>
            <a:r>
              <a:rPr lang="el-GR" sz="2400" dirty="0"/>
              <a:t>Μια ερμηνεία είναι </a:t>
            </a:r>
            <a:r>
              <a:rPr lang="en-US" sz="2400" dirty="0"/>
              <a:t>o Frank Starling</a:t>
            </a:r>
            <a:r>
              <a:rPr lang="el-GR" sz="2400" dirty="0"/>
              <a:t> μηχανισμός </a:t>
            </a:r>
          </a:p>
          <a:p>
            <a:pPr marL="742950" lvl="1" indent="-285750"/>
            <a:r>
              <a:rPr lang="el-GR" dirty="0"/>
              <a:t>Διασταλτικότητα της κοιλίας. Αυξημένη διάταση σημαίνει και αυξημένη σύσπαση. Είναι η αντίδραση της κοιλίας στην αυξημένη ροή αίματος.</a:t>
            </a:r>
            <a:endParaRPr lang="el-GR" sz="2400" dirty="0"/>
          </a:p>
          <a:p>
            <a:pPr marL="285750" indent="-285750"/>
            <a:r>
              <a:rPr lang="el-GR" sz="2400" dirty="0"/>
              <a:t>Ακριβής καθορισμός του ΟΠ μέσω </a:t>
            </a:r>
          </a:p>
          <a:p>
            <a:pPr marL="742950" lvl="1" indent="-285750"/>
            <a:r>
              <a:rPr lang="el-GR" dirty="0"/>
              <a:t>Ηχοκαρδιογράφημα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DA2F92-3A98-4241-A953-7EAE1D91C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</p:spTree>
    <p:extLst>
      <p:ext uri="{BB962C8B-B14F-4D97-AF65-F5344CB8AC3E}">
        <p14:creationId xmlns:p14="http://schemas.microsoft.com/office/powerpoint/2010/main" val="2246025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7C0EC-A984-C94F-8B09-72D54482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7"/>
            <a:ext cx="6858001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dirty="0"/>
              <a:t>Διανομή καρδιακής παροχής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7AF2F0-BB6F-E84F-BD20-18E11EE75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C26E8E-FC1A-B949-89E7-6C95CDEA0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278" y="373504"/>
            <a:ext cx="10359186" cy="58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97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44D28-48A2-354E-AB74-22BC49F77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50C925-9451-7141-8A8F-739C881763EB}"/>
              </a:ext>
            </a:extLst>
          </p:cNvPr>
          <p:cNvSpPr txBox="1">
            <a:spLocks/>
          </p:cNvSpPr>
          <p:nvPr/>
        </p:nvSpPr>
        <p:spPr>
          <a:xfrm rot="16200000">
            <a:off x="-2766218" y="2766217"/>
            <a:ext cx="6858000" cy="13255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/>
              <a:t>Ογκος παλμού. Ερμηνείες 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83ACBD-3C38-A342-B9F5-B334AA77E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728" y="-2"/>
            <a:ext cx="5161613" cy="6356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A68ED4-7655-8548-B188-0BD27F422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524" y="240159"/>
            <a:ext cx="4876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44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586FB-07DF-4B41-B8DB-34E629C15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8"/>
            <a:ext cx="6858002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dirty="0"/>
              <a:t>Καρδιακή παροχή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6D28B-C125-2645-83F5-F6BE9BC17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565" y="511793"/>
            <a:ext cx="6827836" cy="2349394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Συνολικός όγκος αίματος που αντλείται από την κοιλία ανά λεπτό. Είναι το γινόμενο της καρδιακής συχνότητας και του όγκου παλμού.</a:t>
            </a:r>
          </a:p>
          <a:p>
            <a:r>
              <a:rPr lang="el-GR" dirty="0"/>
              <a:t>ΚΣΗ (70 </a:t>
            </a:r>
            <a:r>
              <a:rPr lang="en-US" dirty="0"/>
              <a:t>bpm) </a:t>
            </a:r>
            <a:r>
              <a:rPr lang="el-GR" dirty="0"/>
              <a:t>με όγκο παλμού 60-80</a:t>
            </a:r>
            <a:r>
              <a:rPr lang="en-US" dirty="0"/>
              <a:t>ml/min = 4,2 – 5,6 L/min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D7F895-B209-4942-92DC-17EF2819D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8F4588-90B2-AD4D-94D6-82B92CD16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474" y="339726"/>
            <a:ext cx="3827618" cy="5416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5E9B1C-C224-F543-8FEE-31901CCC9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221" y="3098263"/>
            <a:ext cx="5325047" cy="32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74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36BF10-E944-5F47-A2ED-4F3B46593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Καρδιά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72AC-BA38-9244-AB35-0D34B3613D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449CB-84FC-CE45-A5A6-FBFC5E25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5CF769-BF15-6D47-9880-78C53ED1CB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blipFill dpi="0" rotWithShape="1">
            <a:blip r:embed="rId3">
              <a:alphaModFix amt="7000"/>
            </a:blip>
            <a:srcRect/>
            <a:tile tx="0" ty="0" sx="100000" sy="100000" flip="none" algn="tl"/>
          </a:blipFill>
          <a:effectLst>
            <a:glow>
              <a:schemeClr val="accent1">
                <a:alpha val="0"/>
              </a:schemeClr>
            </a:glow>
            <a:outerShdw dist="50800" algn="ctr" rotWithShape="0">
              <a:srgbClr val="000000">
                <a:alpha val="43137"/>
              </a:srgbClr>
            </a:outerShdw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53073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696A6-C72F-8E4F-B453-020CDDF06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9"/>
            <a:ext cx="6858002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dirty="0"/>
              <a:t>Αλλαγές καρδιακής λειτουργίας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3FA962-9F6E-7244-804B-A193EEADD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8D386-09C1-C141-9056-59F2B2FD3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276" y="104932"/>
            <a:ext cx="8088321" cy="625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696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A9528-B84C-1441-B1CF-046CE102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48216" y="2648216"/>
            <a:ext cx="6858000" cy="156156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dirty="0"/>
              <a:t>Διανομή καρδιακής παροχής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8B23D-591A-0D49-BD9A-69B4D524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DB408B-D29B-9741-B813-5473331AF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568" y="237134"/>
            <a:ext cx="10340033" cy="611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644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43EFE-5FA6-6C49-B415-26AEE875E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77104" y="2766217"/>
            <a:ext cx="6858001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dirty="0"/>
              <a:t>Αρτηριακή πίεση κατά την άσκηση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05674-0DF9-4946-B38C-D36C25F0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4A0B3-080C-1E47-B030-2891CDAB775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32907" y="380010"/>
            <a:ext cx="5402283" cy="5830785"/>
          </a:xfrm>
        </p:spPr>
        <p:txBody>
          <a:bodyPr>
            <a:normAutofit/>
          </a:bodyPr>
          <a:lstStyle/>
          <a:p>
            <a:r>
              <a:rPr lang="el-GR" dirty="0"/>
              <a:t>Αυξημένος ρυθμός παραγωγής έργου απαιτεί αυξημένη καρδιακή παροχή σε ποσότητα αλλά και ταχύτητα, που οδηγεί σε αύξηση της συστολικής πίεσης έως και 240/ 250 </a:t>
            </a:r>
            <a:r>
              <a:rPr lang="en-US" dirty="0"/>
              <a:t>mmHg</a:t>
            </a:r>
            <a:r>
              <a:rPr lang="el-GR" dirty="0"/>
              <a:t>.</a:t>
            </a:r>
          </a:p>
          <a:p>
            <a:r>
              <a:rPr lang="el-GR" dirty="0"/>
              <a:t>Η διαστολική αλλάζει λίγο ή καθόλου σε αερόβιες συνθήκες. Μεγάλες αποκλείσεις από το φυσιολογικό &gt; 15</a:t>
            </a:r>
            <a:r>
              <a:rPr lang="en-US" dirty="0"/>
              <a:t>mmHg </a:t>
            </a:r>
            <a:r>
              <a:rPr lang="el-GR" dirty="0"/>
              <a:t>συνδέονται με έντονες παθολογικές εικόνες                         (Στεφανιαία νόσος που συνδέεται με </a:t>
            </a:r>
            <a:r>
              <a:rPr lang="en-US" dirty="0"/>
              <a:t>hypercholesterolemia</a:t>
            </a:r>
            <a:r>
              <a:rPr lang="el-GR" dirty="0"/>
              <a:t> 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CE1B3-6C7B-9A48-BF42-CD9738503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789" y="710858"/>
            <a:ext cx="5042724" cy="497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90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C4D3-C623-1045-A9E9-3415DB1E6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7"/>
            <a:ext cx="6858000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dirty="0"/>
              <a:t>Λήψη υγρών και καρδιακή λειτουργία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EB9480-19D7-8F4D-8EB9-52C7F983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C311EB-0FF6-B145-8CD5-BF7B30E67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335" y="210457"/>
            <a:ext cx="4286085" cy="616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9D77DE-70AD-1443-87F5-5CC177296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191" y="380997"/>
            <a:ext cx="4868614" cy="4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65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1C315D-43ED-E143-BDC7-44365EC26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BD75A-DF2C-B84C-BEB6-4304F1BE433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1769" y="1584841"/>
            <a:ext cx="6994871" cy="4351338"/>
          </a:xfrm>
        </p:spPr>
        <p:txBody>
          <a:bodyPr>
            <a:normAutofit fontScale="92500" lnSpcReduction="100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Περιεκτικότητα Οξυγόνου</a:t>
            </a:r>
          </a:p>
          <a:p>
            <a:pPr lvl="1"/>
            <a:r>
              <a:rPr lang="el-GR" dirty="0"/>
              <a:t>Αύξηση διαφοράς α-</a:t>
            </a:r>
            <a:r>
              <a:rPr lang="en-US" dirty="0"/>
              <a:t>vO</a:t>
            </a:r>
            <a:r>
              <a:rPr lang="en-US" baseline="-25000" dirty="0"/>
              <a:t>2 </a:t>
            </a:r>
            <a:r>
              <a:rPr lang="en-US" dirty="0"/>
              <a:t> (</a:t>
            </a:r>
            <a:r>
              <a:rPr lang="el-GR" dirty="0"/>
              <a:t>αρτηριοφλεβική διαφορά)</a:t>
            </a:r>
          </a:p>
          <a:p>
            <a:pPr lvl="1"/>
            <a:r>
              <a:rPr lang="el-GR" dirty="0"/>
              <a:t>Μείωση φλεβικού οξυγόνου λόγω αυξημένης ανάγκης σε οξυγόνο από τους ενεργούς ιστούς</a:t>
            </a:r>
          </a:p>
          <a:p>
            <a:r>
              <a:rPr lang="el-GR" b="1" dirty="0">
                <a:solidFill>
                  <a:srgbClr val="FF0000"/>
                </a:solidFill>
              </a:rPr>
              <a:t>Όγκος πλάσματος</a:t>
            </a:r>
          </a:p>
          <a:p>
            <a:pPr lvl="1"/>
            <a:r>
              <a:rPr lang="el-GR" dirty="0"/>
              <a:t>Απώλεια όγκου πλάσματος. Αύξηση υδροστατικής πίεσης οδηγεί το αίμα στους μύες. Μείωση από 20-40% σε ασκήσεις έντονης αντίστασης</a:t>
            </a:r>
          </a:p>
          <a:p>
            <a:pPr lvl="1"/>
            <a:r>
              <a:rPr lang="el-GR" dirty="0"/>
              <a:t>Πρόσθετη απώλεια σε συνθήκες παρατεταμένης άσκησης ή άσκησης σε περιβάλλον υψηλής θερμοκρασίας μέσω εφίδρωσης. </a:t>
            </a:r>
          </a:p>
          <a:p>
            <a:pPr lvl="2"/>
            <a:r>
              <a:rPr lang="el-GR" dirty="0"/>
              <a:t>Μείωση απόδοσης. Αύξηση ιξώδες αίματος. Κίνδυνος αφυδάτωσης. Αιμοσυμπύκνωση  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8F2FC7-1194-AD42-B0B2-6D0C22EE74F6}"/>
              </a:ext>
            </a:extLst>
          </p:cNvPr>
          <p:cNvCxnSpPr>
            <a:cxnSpLocks/>
          </p:cNvCxnSpPr>
          <p:nvPr/>
        </p:nvCxnSpPr>
        <p:spPr>
          <a:xfrm flipH="1">
            <a:off x="3530831" y="2036618"/>
            <a:ext cx="167639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entagon 10">
            <a:extLst>
              <a:ext uri="{FF2B5EF4-FFF2-40B4-BE49-F238E27FC236}">
                <a16:creationId xmlns:a16="http://schemas.microsoft.com/office/drawing/2014/main" id="{F5FFE857-9031-CD44-98B4-9281F3236DC6}"/>
              </a:ext>
            </a:extLst>
          </p:cNvPr>
          <p:cNvSpPr/>
          <p:nvPr/>
        </p:nvSpPr>
        <p:spPr>
          <a:xfrm>
            <a:off x="0" y="0"/>
            <a:ext cx="9160625" cy="1164668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bg1"/>
                </a:solidFill>
              </a:rPr>
              <a:t>Ποιότητα αίματος κατά την ηρεμία </a:t>
            </a:r>
          </a:p>
          <a:p>
            <a:pPr algn="ctr"/>
            <a:r>
              <a:rPr lang="el-GR" sz="3600" dirty="0">
                <a:solidFill>
                  <a:schemeClr val="bg1"/>
                </a:solidFill>
              </a:rPr>
              <a:t>και την  άσκηση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6AF550-1666-AD4B-B7A4-B917D2FE2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917" y="1584841"/>
            <a:ext cx="4089400" cy="475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41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26A439-C19E-5343-A761-8C0861C6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59142" cy="1180407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bg1"/>
                </a:solidFill>
              </a:rPr>
              <a:t>Ποιότητα αίματος κατά την ηρεμία </a:t>
            </a:r>
          </a:p>
          <a:p>
            <a:pPr algn="ctr"/>
            <a:r>
              <a:rPr lang="el-GR" sz="3600" dirty="0">
                <a:solidFill>
                  <a:schemeClr val="bg1"/>
                </a:solidFill>
              </a:rPr>
              <a:t>και την  άσκηση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C2E52-D5AB-914B-9EFF-243AECCD1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Αιμοσυμπύκνωση</a:t>
            </a:r>
            <a:r>
              <a:rPr lang="el-GR" dirty="0"/>
              <a:t>. Εφόσον το υγρό μέρος του αίματος μειώνεται, τα πρωτεϊνικά και κυτταρικά συστατικά του συμπυκνώνονται. Αύξηση συγκέντρωσης </a:t>
            </a:r>
            <a:r>
              <a:rPr lang="en-US" dirty="0"/>
              <a:t>RC</a:t>
            </a:r>
            <a:r>
              <a:rPr lang="el-GR" dirty="0"/>
              <a:t> 20-25% και </a:t>
            </a:r>
            <a:r>
              <a:rPr lang="en-US" dirty="0"/>
              <a:t>HCT 40-50%.</a:t>
            </a:r>
            <a:r>
              <a:rPr lang="el-GR" dirty="0"/>
              <a:t> Άμεσο αποτέλεσμα η αύξηση μεταφοράς οξυγόνου </a:t>
            </a:r>
          </a:p>
          <a:p>
            <a:r>
              <a:rPr lang="el-GR" b="1" dirty="0">
                <a:solidFill>
                  <a:srgbClr val="FF0000"/>
                </a:solidFill>
              </a:rPr>
              <a:t>ΡΗ αίματος. </a:t>
            </a:r>
            <a:r>
              <a:rPr lang="el-GR" dirty="0"/>
              <a:t>Αλλάζει σημαντικά κατά την άσκηση, γίνεται </a:t>
            </a:r>
            <a:r>
              <a:rPr lang="el-GR" i="1" dirty="0"/>
              <a:t>όξινο</a:t>
            </a:r>
            <a:r>
              <a:rPr lang="el-GR" dirty="0"/>
              <a:t> και μειώνεται στο 7,0 ή χαμηλότερα. Το ΡΗ στους μύες μειώνεται περισσότερο κυρίως λόγω αύξησης γαλακτικού οξέος στους μύες.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39DCB5-B750-D94C-95BC-EE0061FA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</p:spTree>
    <p:extLst>
      <p:ext uri="{BB962C8B-B14F-4D97-AF65-F5344CB8AC3E}">
        <p14:creationId xmlns:p14="http://schemas.microsoft.com/office/powerpoint/2010/main" val="3453264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EFC9A3-81DC-9D48-A4E6-1F545DFA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532414" y="2532411"/>
            <a:ext cx="6858001" cy="179317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l-GR" sz="4000" dirty="0"/>
              <a:t>Προσαρμογές κατά την  άσκηση αντίστασης με δυναμόμετρο  καρπού</a:t>
            </a:r>
            <a:endParaRPr lang="en-US" sz="4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E28FA-FEBC-6340-A9A6-4717D1251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759681-6FA9-A74E-8A7C-FACEFB7D4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320" y="273133"/>
            <a:ext cx="8075221" cy="598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254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7EDEB-81E8-4049-8F02-09A3281F5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7" y="2766217"/>
            <a:ext cx="6858000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l-GR" dirty="0"/>
              <a:t>Καρδιαγγειακή λειτουργία κατά την άσκηση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1D93F-9857-E44D-8B70-1DD8F3BF9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4387A2-B2F1-044C-9B70-B0CFE76DD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967" y="134910"/>
            <a:ext cx="10618033" cy="634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711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E4C3-AAC3-F946-91F4-AF0C3135E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9" y="2766217"/>
            <a:ext cx="6858001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l-GR" dirty="0"/>
              <a:t>Καρδιαγγειακή λειτουργία κατά την αερόβια άσκηση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96A87-0677-0D4F-ABE3-9B341DA69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2C571-5E3B-5B40-AE20-A0CE62D3D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767" y="1368021"/>
            <a:ext cx="10112138" cy="39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31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191FBB-15CB-9945-B577-26A152A2F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89205" y="2789205"/>
            <a:ext cx="6858000" cy="127959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l-GR" dirty="0"/>
              <a:t>Καρδιακή λειτουργία και ηλικία κατά την μέγιστη απόδοση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18B11-CC7B-2048-88D6-96BCE4A83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6AB5B-5753-734C-9FED-E202D2A80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043" y="140949"/>
            <a:ext cx="10277251" cy="60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71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3875B-E92A-6344-A9A9-8201B9BB8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7A59A9-AD47-6145-81EA-611FEBC10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41" y="527702"/>
            <a:ext cx="7480135" cy="57298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59EF74-C512-0142-B3E2-95BAF516FF49}"/>
              </a:ext>
            </a:extLst>
          </p:cNvPr>
          <p:cNvSpPr txBox="1"/>
          <p:nvPr/>
        </p:nvSpPr>
        <p:spPr>
          <a:xfrm>
            <a:off x="9194653" y="712519"/>
            <a:ext cx="2912606" cy="32316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l-GR" dirty="0"/>
          </a:p>
          <a:p>
            <a:r>
              <a:rPr lang="el-GR" sz="2400" b="1" dirty="0">
                <a:solidFill>
                  <a:srgbClr val="FF0000"/>
                </a:solidFill>
              </a:rPr>
              <a:t>Εξωτερικά</a:t>
            </a:r>
          </a:p>
          <a:p>
            <a:r>
              <a:rPr lang="el-GR" sz="2400" dirty="0"/>
              <a:t>Περικάρδιο</a:t>
            </a:r>
          </a:p>
          <a:p>
            <a:r>
              <a:rPr lang="el-GR" sz="2400" i="1" dirty="0"/>
              <a:t>Μυοκάρδιο</a:t>
            </a:r>
          </a:p>
          <a:p>
            <a:r>
              <a:rPr lang="el-GR" sz="2400" dirty="0"/>
              <a:t>Ενδοκάρδιο </a:t>
            </a:r>
          </a:p>
          <a:p>
            <a:r>
              <a:rPr lang="el-GR" sz="2400" b="1" dirty="0">
                <a:solidFill>
                  <a:srgbClr val="FF0000"/>
                </a:solidFill>
              </a:rPr>
              <a:t>Εσωτερικά</a:t>
            </a:r>
          </a:p>
          <a:p>
            <a:r>
              <a:rPr lang="el-GR" sz="2400" dirty="0"/>
              <a:t>2 κόλποι – λήψη</a:t>
            </a:r>
          </a:p>
          <a:p>
            <a:r>
              <a:rPr lang="el-GR" sz="2400" dirty="0"/>
              <a:t>2 κοιλίες – Αποστολή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83D6E-3110-424F-9268-040BCE6A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20"/>
            <a:ext cx="6858000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dirty="0"/>
              <a:t>Καρδιά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3648F5-99A2-FF40-950C-6997743F91EB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Cardiorespiratory adaptation to exercise </a:t>
            </a:r>
          </a:p>
        </p:txBody>
      </p:sp>
    </p:spTree>
    <p:extLst>
      <p:ext uri="{BB962C8B-B14F-4D97-AF65-F5344CB8AC3E}">
        <p14:creationId xmlns:p14="http://schemas.microsoft.com/office/powerpoint/2010/main" val="425061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998DB4-6A05-BC40-A502-58BD103B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Σημαντικότερες Καρδιαγγειακές λειτουργίες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D6BE4C-D5C6-9B4A-9F88-F9BC24222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47268" cy="4351338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Παροχή</a:t>
            </a:r>
            <a:r>
              <a:rPr lang="el-GR" dirty="0"/>
              <a:t> Οξυγόνου</a:t>
            </a:r>
          </a:p>
          <a:p>
            <a:r>
              <a:rPr lang="el-GR" b="1" dirty="0">
                <a:solidFill>
                  <a:srgbClr val="FF0000"/>
                </a:solidFill>
              </a:rPr>
              <a:t>Απομάκρυνση</a:t>
            </a:r>
            <a:r>
              <a:rPr lang="el-GR" dirty="0"/>
              <a:t> </a:t>
            </a:r>
            <a:r>
              <a:rPr lang="en-US" dirty="0"/>
              <a:t>CO</a:t>
            </a:r>
            <a:r>
              <a:rPr lang="en-US" baseline="-25000" dirty="0"/>
              <a:t>2 </a:t>
            </a:r>
            <a:r>
              <a:rPr lang="en-US" dirty="0"/>
              <a:t> </a:t>
            </a:r>
            <a:r>
              <a:rPr lang="el-GR" dirty="0"/>
              <a:t>και μεταβολικών αποβλήτων</a:t>
            </a:r>
          </a:p>
          <a:p>
            <a:r>
              <a:rPr lang="el-GR" b="1" dirty="0">
                <a:solidFill>
                  <a:srgbClr val="FF0000"/>
                </a:solidFill>
              </a:rPr>
              <a:t>Μεταφορά</a:t>
            </a:r>
            <a:r>
              <a:rPr lang="el-GR" dirty="0"/>
              <a:t> Ορμονών, πρωτεϊνών, ηλεκτρολυτών</a:t>
            </a:r>
          </a:p>
          <a:p>
            <a:r>
              <a:rPr lang="el-GR" b="1" dirty="0">
                <a:solidFill>
                  <a:srgbClr val="FF0000"/>
                </a:solidFill>
              </a:rPr>
              <a:t>Διατήρηση</a:t>
            </a:r>
            <a:r>
              <a:rPr lang="el-GR" dirty="0"/>
              <a:t> θερμοκρασίας σώματος και </a:t>
            </a:r>
            <a:r>
              <a:rPr lang="en-US" dirty="0"/>
              <a:t>PH</a:t>
            </a:r>
          </a:p>
          <a:p>
            <a:r>
              <a:rPr lang="el-GR" b="1" dirty="0">
                <a:solidFill>
                  <a:srgbClr val="FF0000"/>
                </a:solidFill>
              </a:rPr>
              <a:t>Πρόληψη </a:t>
            </a:r>
            <a:r>
              <a:rPr lang="el-GR" dirty="0"/>
              <a:t> ασθένειες, μολύνσεις, </a:t>
            </a:r>
          </a:p>
          <a:p>
            <a:r>
              <a:rPr lang="el-GR" b="1" dirty="0">
                <a:solidFill>
                  <a:srgbClr val="FF0000"/>
                </a:solidFill>
              </a:rPr>
              <a:t>Ισχυροποίηση</a:t>
            </a:r>
            <a:r>
              <a:rPr lang="el-GR" dirty="0"/>
              <a:t>  αμυντικού συστήματος 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8101A5-F499-C242-BD4B-40451308F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38CB00-9462-754C-81DA-DAD610E7B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468" y="1413878"/>
            <a:ext cx="4120737" cy="47630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6A836C-B914-6147-BF44-1FCF006351F9}"/>
              </a:ext>
            </a:extLst>
          </p:cNvPr>
          <p:cNvSpPr txBox="1"/>
          <p:nvPr/>
        </p:nvSpPr>
        <p:spPr>
          <a:xfrm>
            <a:off x="1" y="27817"/>
            <a:ext cx="12192000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Cardiorespiratory adaptation to exercise </a:t>
            </a:r>
          </a:p>
        </p:txBody>
      </p:sp>
    </p:spTree>
    <p:extLst>
      <p:ext uri="{BB962C8B-B14F-4D97-AF65-F5344CB8AC3E}">
        <p14:creationId xmlns:p14="http://schemas.microsoft.com/office/powerpoint/2010/main" val="24094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5DCB0-5395-A549-BDB4-9A3A4C760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05257" y="2827179"/>
            <a:ext cx="6736081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dirty="0"/>
              <a:t>Καρδιακή λειτουργία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0D89DC-C870-B54C-8B13-295E28A3E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1249" y="475488"/>
            <a:ext cx="7719389" cy="600278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3875B-E92A-6344-A9A9-8201B9BB8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EA181-6ACF-4B4F-8FA6-00F5D8BA3319}"/>
              </a:ext>
            </a:extLst>
          </p:cNvPr>
          <p:cNvSpPr txBox="1"/>
          <p:nvPr/>
        </p:nvSpPr>
        <p:spPr>
          <a:xfrm>
            <a:off x="1" y="27817"/>
            <a:ext cx="12192000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Cardiorespiratory adaptation to exercise </a:t>
            </a:r>
          </a:p>
        </p:txBody>
      </p:sp>
    </p:spTree>
    <p:extLst>
      <p:ext uri="{BB962C8B-B14F-4D97-AF65-F5344CB8AC3E}">
        <p14:creationId xmlns:p14="http://schemas.microsoft.com/office/powerpoint/2010/main" val="973226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8694F-C64D-554E-9262-ACFB03447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9"/>
            <a:ext cx="6858000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el-GR" dirty="0"/>
            </a:br>
            <a:r>
              <a:rPr lang="el-GR" dirty="0"/>
              <a:t>Μικρή κυκλοφορία </a:t>
            </a:r>
            <a:br>
              <a:rPr lang="el-GR" dirty="0"/>
            </a:br>
            <a:r>
              <a:rPr lang="el-GR" sz="3600" dirty="0"/>
              <a:t>πνευμονική  κυκλοφορία</a:t>
            </a:r>
            <a:br>
              <a:rPr lang="el-GR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75E1D-5617-A74B-84DF-061A0EED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24C3CD-FE92-9143-96F7-C4C95E260C6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Cardiorespiratory adaptation to exercise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A2202C-E47F-294A-BC50-683A7E3CE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226" y="390143"/>
            <a:ext cx="7664718" cy="650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89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5DCB0-5395-A549-BDB4-9A3A4C760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8"/>
            <a:ext cx="6858000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el-GR" dirty="0"/>
            </a:br>
            <a:r>
              <a:rPr lang="el-GR" dirty="0"/>
              <a:t>Πνευμονική και συστημική  κυκλοφορία</a:t>
            </a:r>
            <a:br>
              <a:rPr lang="el-GR" dirty="0"/>
            </a:br>
            <a:endParaRPr lang="en-US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45B70A-0207-A14E-ABD4-28B0205DC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50" y="205426"/>
            <a:ext cx="8448479" cy="633348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3875B-E92A-6344-A9A9-8201B9BB8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 PT-MSc in SEM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93813-01DB-AD43-B069-3E7151C3C4F2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Cardiorespiratory adaptation to exercise </a:t>
            </a:r>
          </a:p>
        </p:txBody>
      </p:sp>
    </p:spTree>
    <p:extLst>
      <p:ext uri="{BB962C8B-B14F-4D97-AF65-F5344CB8AC3E}">
        <p14:creationId xmlns:p14="http://schemas.microsoft.com/office/powerpoint/2010/main" val="2422793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D66650E-F4D6-9B43-BA1F-F5B313AC3367}">
  <we:reference id="wa104380121" version="2.0.0.0" store="en-US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2515</TotalTime>
  <Words>1818</Words>
  <Application>Microsoft Macintosh PowerPoint</Application>
  <PresentationFormat>Widescreen</PresentationFormat>
  <Paragraphs>260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Apple Braille</vt:lpstr>
      <vt:lpstr>Arial</vt:lpstr>
      <vt:lpstr>Calibri</vt:lpstr>
      <vt:lpstr>Calibri Light</vt:lpstr>
      <vt:lpstr>Cambria Math</vt:lpstr>
      <vt:lpstr>Office Theme</vt:lpstr>
      <vt:lpstr>Φυσιολογία της άσκησης</vt:lpstr>
      <vt:lpstr>Cardiorespiratory adaptation to exercise </vt:lpstr>
      <vt:lpstr>PowerPoint Presentation</vt:lpstr>
      <vt:lpstr>Καρδιά </vt:lpstr>
      <vt:lpstr>Καρδιά </vt:lpstr>
      <vt:lpstr>Σημαντικότερες Καρδιαγγειακές λειτουργίες </vt:lpstr>
      <vt:lpstr>Καρδιακή λειτουργία</vt:lpstr>
      <vt:lpstr> Μικρή κυκλοφορία  πνευμονική  κυκλοφορία </vt:lpstr>
      <vt:lpstr> Πνευμονική και συστημική  κυκλοφορία </vt:lpstr>
      <vt:lpstr>Μυοκάρδιο</vt:lpstr>
      <vt:lpstr>Καρδιακό σύστημα αγωγής </vt:lpstr>
      <vt:lpstr>Έλεγχος καρδιακής Δραστηριότητας </vt:lpstr>
      <vt:lpstr>Έλεγχος ηλεκτρικής καρδιακής δραστηριότητας </vt:lpstr>
      <vt:lpstr>Βασικές αρχές της καρδιακής λειτουργίας </vt:lpstr>
      <vt:lpstr>Καρδιακός κύκλος Cardiac cycle </vt:lpstr>
      <vt:lpstr>Όγκος παλμού( ΟΠ) stroke volume (SV)</vt:lpstr>
      <vt:lpstr>Κλάσμα εξώθησης Ejection fraction (EF)</vt:lpstr>
      <vt:lpstr>Καρδιακή παροχή Cardiac output (CA)</vt:lpstr>
      <vt:lpstr>Φυσιολογικές τιμές καρδιακής λειτουργίας σε ηρεμία</vt:lpstr>
      <vt:lpstr>Διανομή αίματος</vt:lpstr>
      <vt:lpstr>Διανομή αίματος</vt:lpstr>
      <vt:lpstr>Τοπικός έλεγχος διανομής αίματος</vt:lpstr>
      <vt:lpstr>PowerPoint Presentation</vt:lpstr>
      <vt:lpstr>Πίεση αίματος </vt:lpstr>
      <vt:lpstr>Αίμα</vt:lpstr>
      <vt:lpstr>Στοιχεία αίματος </vt:lpstr>
      <vt:lpstr>Ορμονικός έλεγχος του όγκου αίματος </vt:lpstr>
      <vt:lpstr>Αιμοσφαιρίνη</vt:lpstr>
      <vt:lpstr>Καρδιαγγειακή λειτουργία κατά την άσκηση</vt:lpstr>
      <vt:lpstr>Που έχουμε αλλαγές</vt:lpstr>
      <vt:lpstr>PowerPoint Presentation</vt:lpstr>
      <vt:lpstr>Άσκηση και καρδιακή συχνότητα Heart rate (HR)</vt:lpstr>
      <vt:lpstr>Άσκηση και καρδιακή συχνότητα</vt:lpstr>
      <vt:lpstr>PowerPoint Presentation</vt:lpstr>
      <vt:lpstr>Όγκος Παλμού (ΟΠ) stroke volume(SV)</vt:lpstr>
      <vt:lpstr>Ογκος παλμού. Ερμηνείες  </vt:lpstr>
      <vt:lpstr>Διανομή καρδιακής παροχής </vt:lpstr>
      <vt:lpstr>PowerPoint Presentation</vt:lpstr>
      <vt:lpstr>Καρδιακή παροχή</vt:lpstr>
      <vt:lpstr>Αλλαγές καρδιακής λειτουργίας</vt:lpstr>
      <vt:lpstr>Διανομή καρδιακής παροχής </vt:lpstr>
      <vt:lpstr>Αρτηριακή πίεση κατά την άσκηση</vt:lpstr>
      <vt:lpstr>Λήψη υγρών και καρδιακή λειτουργία</vt:lpstr>
      <vt:lpstr>PowerPoint Presentation</vt:lpstr>
      <vt:lpstr>Ποιότητα αίματος κατά την ηρεμία  και την  άσκηση</vt:lpstr>
      <vt:lpstr>Προσαρμογές κατά την  άσκηση αντίστασης με δυναμόμετρο  καρπού</vt:lpstr>
      <vt:lpstr>Καρδιαγγειακή λειτουργία κατά την άσκηση</vt:lpstr>
      <vt:lpstr>Καρδιαγγειακή λειτουργία κατά την αερόβια άσκηση</vt:lpstr>
      <vt:lpstr>Καρδιακή λειτουργία και ηλικία κατά την μέγιστη απόδοση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Φυσιολογία της άσκησης</dc:title>
  <dc:creator>Microsoft Office User</dc:creator>
  <cp:lastModifiedBy>a k</cp:lastModifiedBy>
  <cp:revision>74</cp:revision>
  <dcterms:created xsi:type="dcterms:W3CDTF">2018-04-28T06:40:05Z</dcterms:created>
  <dcterms:modified xsi:type="dcterms:W3CDTF">2018-05-03T16:22:29Z</dcterms:modified>
</cp:coreProperties>
</file>