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2"/>
  </p:notesMasterIdLst>
  <p:sldIdLst>
    <p:sldId id="256" r:id="rId2"/>
    <p:sldId id="258" r:id="rId3"/>
    <p:sldId id="257" r:id="rId4"/>
    <p:sldId id="265" r:id="rId5"/>
    <p:sldId id="259" r:id="rId6"/>
    <p:sldId id="266" r:id="rId7"/>
    <p:sldId id="260" r:id="rId8"/>
    <p:sldId id="261" r:id="rId9"/>
    <p:sldId id="285" r:id="rId10"/>
    <p:sldId id="262" r:id="rId11"/>
    <p:sldId id="286" r:id="rId12"/>
    <p:sldId id="287" r:id="rId13"/>
    <p:sldId id="263" r:id="rId14"/>
    <p:sldId id="288" r:id="rId15"/>
    <p:sldId id="264" r:id="rId16"/>
    <p:sldId id="289" r:id="rId17"/>
    <p:sldId id="267" r:id="rId18"/>
    <p:sldId id="290" r:id="rId19"/>
    <p:sldId id="291" r:id="rId20"/>
    <p:sldId id="292" r:id="rId21"/>
    <p:sldId id="293" r:id="rId22"/>
    <p:sldId id="268" r:id="rId23"/>
    <p:sldId id="269" r:id="rId24"/>
    <p:sldId id="303" r:id="rId25"/>
    <p:sldId id="304" r:id="rId26"/>
    <p:sldId id="299" r:id="rId27"/>
    <p:sldId id="300" r:id="rId28"/>
    <p:sldId id="301" r:id="rId29"/>
    <p:sldId id="302" r:id="rId30"/>
    <p:sldId id="270" r:id="rId31"/>
    <p:sldId id="294" r:id="rId32"/>
    <p:sldId id="298" r:id="rId33"/>
    <p:sldId id="297" r:id="rId34"/>
    <p:sldId id="295" r:id="rId35"/>
    <p:sldId id="296" r:id="rId36"/>
    <p:sldId id="305" r:id="rId37"/>
    <p:sldId id="271" r:id="rId38"/>
    <p:sldId id="306" r:id="rId39"/>
    <p:sldId id="307" r:id="rId40"/>
    <p:sldId id="272" r:id="rId41"/>
    <p:sldId id="308" r:id="rId42"/>
    <p:sldId id="273" r:id="rId43"/>
    <p:sldId id="274" r:id="rId44"/>
    <p:sldId id="275" r:id="rId45"/>
    <p:sldId id="315" r:id="rId46"/>
    <p:sldId id="310" r:id="rId47"/>
    <p:sldId id="311" r:id="rId48"/>
    <p:sldId id="276" r:id="rId49"/>
    <p:sldId id="309" r:id="rId50"/>
    <p:sldId id="277" r:id="rId51"/>
    <p:sldId id="278" r:id="rId52"/>
    <p:sldId id="279" r:id="rId53"/>
    <p:sldId id="312" r:id="rId54"/>
    <p:sldId id="280" r:id="rId55"/>
    <p:sldId id="281" r:id="rId56"/>
    <p:sldId id="282" r:id="rId57"/>
    <p:sldId id="283" r:id="rId58"/>
    <p:sldId id="284" r:id="rId59"/>
    <p:sldId id="314" r:id="rId60"/>
    <p:sldId id="313"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54"/>
    <p:restoredTop sz="94674"/>
  </p:normalViewPr>
  <p:slideViewPr>
    <p:cSldViewPr snapToGrid="0" snapToObjects="1">
      <p:cViewPr varScale="1">
        <p:scale>
          <a:sx n="117" d="100"/>
          <a:sy n="117" d="100"/>
        </p:scale>
        <p:origin x="82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949885-8AF6-844E-92BE-A376E34B8402}" type="doc">
      <dgm:prSet loTypeId="urn:microsoft.com/office/officeart/2005/8/layout/pyramid2" loCatId="" qsTypeId="urn:microsoft.com/office/officeart/2005/8/quickstyle/simple1" qsCatId="simple" csTypeId="urn:microsoft.com/office/officeart/2005/8/colors/accent1_2" csCatId="accent1" phldr="1"/>
      <dgm:spPr/>
      <dgm:t>
        <a:bodyPr/>
        <a:lstStyle/>
        <a:p>
          <a:endParaRPr lang="en-US"/>
        </a:p>
      </dgm:t>
    </dgm:pt>
    <dgm:pt modelId="{D98E5967-C011-864B-BD14-B8918AF1C33B}">
      <dgm:prSet phldrT="[Text]"/>
      <dgm:spPr>
        <a:solidFill>
          <a:schemeClr val="bg2"/>
        </a:solidFill>
        <a:ln w="28575">
          <a:solidFill>
            <a:schemeClr val="tx1"/>
          </a:solidFill>
        </a:ln>
      </dgm:spPr>
      <dgm:t>
        <a:bodyPr/>
        <a:lstStyle/>
        <a:p>
          <a:r>
            <a:rPr lang="el-GR"/>
            <a:t>μηχανικά</a:t>
          </a:r>
          <a:endParaRPr lang="en-US"/>
        </a:p>
      </dgm:t>
    </dgm:pt>
    <dgm:pt modelId="{DA563DCD-07E2-AC4B-9274-539FFA75F2E3}" type="parTrans" cxnId="{7A4591FA-497A-E947-943B-D665249A0162}">
      <dgm:prSet/>
      <dgm:spPr/>
      <dgm:t>
        <a:bodyPr/>
        <a:lstStyle/>
        <a:p>
          <a:endParaRPr lang="en-US"/>
        </a:p>
      </dgm:t>
    </dgm:pt>
    <dgm:pt modelId="{336250F3-912E-7E49-9C18-9CEBEE41CE00}" type="sibTrans" cxnId="{7A4591FA-497A-E947-943B-D665249A0162}">
      <dgm:prSet/>
      <dgm:spPr/>
      <dgm:t>
        <a:bodyPr/>
        <a:lstStyle/>
        <a:p>
          <a:endParaRPr lang="en-US"/>
        </a:p>
      </dgm:t>
    </dgm:pt>
    <dgm:pt modelId="{55E1E70F-9373-A448-B0B9-D349D1380BF2}">
      <dgm:prSet phldrT="[Text]"/>
      <dgm:spPr>
        <a:solidFill>
          <a:schemeClr val="bg1">
            <a:lumMod val="85000"/>
            <a:alpha val="90000"/>
          </a:schemeClr>
        </a:solidFill>
        <a:ln w="28575"/>
      </dgm:spPr>
      <dgm:t>
        <a:bodyPr/>
        <a:lstStyle/>
        <a:p>
          <a:r>
            <a:rPr lang="el-GR"/>
            <a:t>διατροφικά</a:t>
          </a:r>
          <a:endParaRPr lang="en-US"/>
        </a:p>
      </dgm:t>
    </dgm:pt>
    <dgm:pt modelId="{7AFA5088-CCD0-2544-96F9-3666150276D6}" type="parTrans" cxnId="{CD233C5F-09C4-8D40-8639-AD35A44694DA}">
      <dgm:prSet/>
      <dgm:spPr/>
      <dgm:t>
        <a:bodyPr/>
        <a:lstStyle/>
        <a:p>
          <a:endParaRPr lang="en-US"/>
        </a:p>
      </dgm:t>
    </dgm:pt>
    <dgm:pt modelId="{0D0D92B0-05BD-EB45-8C95-356BE60CF576}" type="sibTrans" cxnId="{CD233C5F-09C4-8D40-8639-AD35A44694DA}">
      <dgm:prSet/>
      <dgm:spPr/>
      <dgm:t>
        <a:bodyPr/>
        <a:lstStyle/>
        <a:p>
          <a:endParaRPr lang="en-US"/>
        </a:p>
      </dgm:t>
    </dgm:pt>
    <dgm:pt modelId="{2D9440DA-3189-824A-BB6F-FA9B4762CA8F}">
      <dgm:prSet phldrT="[Text]"/>
      <dgm:spPr>
        <a:solidFill>
          <a:schemeClr val="bg1">
            <a:lumMod val="85000"/>
            <a:alpha val="90000"/>
          </a:schemeClr>
        </a:solidFill>
        <a:ln w="28575">
          <a:solidFill>
            <a:schemeClr val="tx1"/>
          </a:solidFill>
        </a:ln>
      </dgm:spPr>
      <dgm:t>
        <a:bodyPr/>
        <a:lstStyle/>
        <a:p>
          <a:r>
            <a:rPr lang="el-GR"/>
            <a:t>φυσιολογικά</a:t>
          </a:r>
          <a:endParaRPr lang="en-US"/>
        </a:p>
      </dgm:t>
    </dgm:pt>
    <dgm:pt modelId="{6318A23C-3271-8A41-8C51-C29AF4A5F3E8}" type="parTrans" cxnId="{FD73A828-2867-504B-A9C6-D8DB56E1DEBD}">
      <dgm:prSet/>
      <dgm:spPr/>
      <dgm:t>
        <a:bodyPr/>
        <a:lstStyle/>
        <a:p>
          <a:endParaRPr lang="en-US"/>
        </a:p>
      </dgm:t>
    </dgm:pt>
    <dgm:pt modelId="{4007163F-B360-B54D-88A1-2C635D8BEC07}" type="sibTrans" cxnId="{FD73A828-2867-504B-A9C6-D8DB56E1DEBD}">
      <dgm:prSet/>
      <dgm:spPr/>
      <dgm:t>
        <a:bodyPr/>
        <a:lstStyle/>
        <a:p>
          <a:endParaRPr lang="en-US"/>
        </a:p>
      </dgm:t>
    </dgm:pt>
    <dgm:pt modelId="{32205310-57C5-2C47-8496-681360426745}">
      <dgm:prSet/>
      <dgm:spPr>
        <a:solidFill>
          <a:schemeClr val="bg1">
            <a:lumMod val="85000"/>
            <a:alpha val="90000"/>
          </a:schemeClr>
        </a:solidFill>
        <a:ln w="28575"/>
      </dgm:spPr>
      <dgm:t>
        <a:bodyPr/>
        <a:lstStyle/>
        <a:p>
          <a:r>
            <a:rPr lang="el-GR"/>
            <a:t>ψυχολογικά</a:t>
          </a:r>
          <a:endParaRPr lang="en-US"/>
        </a:p>
      </dgm:t>
    </dgm:pt>
    <dgm:pt modelId="{4251F1BF-E5C2-E84A-B21C-13F659E0EF73}" type="parTrans" cxnId="{F750DC94-32FD-8342-B212-0A110D9C780C}">
      <dgm:prSet/>
      <dgm:spPr/>
      <dgm:t>
        <a:bodyPr/>
        <a:lstStyle/>
        <a:p>
          <a:endParaRPr lang="en-US"/>
        </a:p>
      </dgm:t>
    </dgm:pt>
    <dgm:pt modelId="{D40B30C4-AE92-1141-BE92-95A4FF060DC4}" type="sibTrans" cxnId="{F750DC94-32FD-8342-B212-0A110D9C780C}">
      <dgm:prSet/>
      <dgm:spPr/>
      <dgm:t>
        <a:bodyPr/>
        <a:lstStyle/>
        <a:p>
          <a:endParaRPr lang="en-US"/>
        </a:p>
      </dgm:t>
    </dgm:pt>
    <dgm:pt modelId="{D4FBF2D3-8D95-8249-89E9-EB70A321FDA5}">
      <dgm:prSet/>
      <dgm:spPr>
        <a:solidFill>
          <a:schemeClr val="bg1">
            <a:lumMod val="85000"/>
            <a:alpha val="90000"/>
          </a:schemeClr>
        </a:solidFill>
        <a:ln w="28575">
          <a:solidFill>
            <a:schemeClr val="tx1"/>
          </a:solidFill>
        </a:ln>
      </dgm:spPr>
      <dgm:t>
        <a:bodyPr/>
        <a:lstStyle/>
        <a:p>
          <a:r>
            <a:rPr lang="el-GR"/>
            <a:t>φαρμακευτικά</a:t>
          </a:r>
          <a:endParaRPr lang="en-US"/>
        </a:p>
      </dgm:t>
    </dgm:pt>
    <dgm:pt modelId="{ADFFD41A-0293-9A45-A3E1-F45DE364DB29}" type="parTrans" cxnId="{F0A44E08-A0CA-4043-ABEB-F05F688FB397}">
      <dgm:prSet/>
      <dgm:spPr/>
      <dgm:t>
        <a:bodyPr/>
        <a:lstStyle/>
        <a:p>
          <a:endParaRPr lang="en-US"/>
        </a:p>
      </dgm:t>
    </dgm:pt>
    <dgm:pt modelId="{E8BD5339-10D3-BB4E-B7FF-D2ADA45F113D}" type="sibTrans" cxnId="{F0A44E08-A0CA-4043-ABEB-F05F688FB397}">
      <dgm:prSet/>
      <dgm:spPr/>
      <dgm:t>
        <a:bodyPr/>
        <a:lstStyle/>
        <a:p>
          <a:endParaRPr lang="en-US"/>
        </a:p>
      </dgm:t>
    </dgm:pt>
    <dgm:pt modelId="{3F8CCF2E-2E2B-4D4B-813A-290E29AC3828}" type="pres">
      <dgm:prSet presAssocID="{8E949885-8AF6-844E-92BE-A376E34B8402}" presName="compositeShape" presStyleCnt="0">
        <dgm:presLayoutVars>
          <dgm:dir/>
          <dgm:resizeHandles/>
        </dgm:presLayoutVars>
      </dgm:prSet>
      <dgm:spPr/>
    </dgm:pt>
    <dgm:pt modelId="{4DDC5849-65E3-264C-8714-FF17BB03CB31}" type="pres">
      <dgm:prSet presAssocID="{8E949885-8AF6-844E-92BE-A376E34B8402}" presName="pyramid" presStyleLbl="node1" presStyleIdx="0" presStyleCnt="1" custScaleX="99508" custLinFactNeighborX="9040" custLinFactNeighborY="-13058"/>
      <dgm:spPr>
        <a:solidFill>
          <a:schemeClr val="tx1">
            <a:lumMod val="50000"/>
            <a:lumOff val="50000"/>
          </a:schemeClr>
        </a:solidFill>
        <a:ln w="38100">
          <a:solidFill>
            <a:schemeClr val="tx1"/>
          </a:solidFill>
        </a:ln>
      </dgm:spPr>
    </dgm:pt>
    <dgm:pt modelId="{BE1C76A4-83FB-4F44-9FFD-24C88E848416}" type="pres">
      <dgm:prSet presAssocID="{8E949885-8AF6-844E-92BE-A376E34B8402}" presName="theList" presStyleCnt="0"/>
      <dgm:spPr/>
    </dgm:pt>
    <dgm:pt modelId="{A4029D8D-A1A8-A441-B6C1-80053AD5CDD6}" type="pres">
      <dgm:prSet presAssocID="{D98E5967-C011-864B-BD14-B8918AF1C33B}" presName="aNode" presStyleLbl="fgAcc1" presStyleIdx="0" presStyleCnt="5" custScaleX="97150" custScaleY="95153">
        <dgm:presLayoutVars>
          <dgm:bulletEnabled val="1"/>
        </dgm:presLayoutVars>
      </dgm:prSet>
      <dgm:spPr/>
    </dgm:pt>
    <dgm:pt modelId="{1ECC321D-456E-6F48-A662-78CF9DD72F1E}" type="pres">
      <dgm:prSet presAssocID="{D98E5967-C011-864B-BD14-B8918AF1C33B}" presName="aSpace" presStyleCnt="0"/>
      <dgm:spPr/>
    </dgm:pt>
    <dgm:pt modelId="{FB8C2639-FAD5-FD4F-874B-721FAB8ABD2E}" type="pres">
      <dgm:prSet presAssocID="{55E1E70F-9373-A448-B0B9-D349D1380BF2}" presName="aNode" presStyleLbl="fgAcc1" presStyleIdx="1" presStyleCnt="5">
        <dgm:presLayoutVars>
          <dgm:bulletEnabled val="1"/>
        </dgm:presLayoutVars>
      </dgm:prSet>
      <dgm:spPr/>
    </dgm:pt>
    <dgm:pt modelId="{DB7D5E13-FF92-A446-B4A1-4C9819140AB5}" type="pres">
      <dgm:prSet presAssocID="{55E1E70F-9373-A448-B0B9-D349D1380BF2}" presName="aSpace" presStyleCnt="0"/>
      <dgm:spPr/>
    </dgm:pt>
    <dgm:pt modelId="{A191F137-DAE2-874B-9BF7-72639CB9DFC8}" type="pres">
      <dgm:prSet presAssocID="{2D9440DA-3189-824A-BB6F-FA9B4762CA8F}" presName="aNode" presStyleLbl="fgAcc1" presStyleIdx="2" presStyleCnt="5">
        <dgm:presLayoutVars>
          <dgm:bulletEnabled val="1"/>
        </dgm:presLayoutVars>
      </dgm:prSet>
      <dgm:spPr/>
    </dgm:pt>
    <dgm:pt modelId="{5BB2B167-51B1-DD4A-98D4-98204097D7FD}" type="pres">
      <dgm:prSet presAssocID="{2D9440DA-3189-824A-BB6F-FA9B4762CA8F}" presName="aSpace" presStyleCnt="0"/>
      <dgm:spPr/>
    </dgm:pt>
    <dgm:pt modelId="{1D57FF36-1879-C449-8AEC-C3885E28DE7D}" type="pres">
      <dgm:prSet presAssocID="{32205310-57C5-2C47-8496-681360426745}" presName="aNode" presStyleLbl="fgAcc1" presStyleIdx="3" presStyleCnt="5">
        <dgm:presLayoutVars>
          <dgm:bulletEnabled val="1"/>
        </dgm:presLayoutVars>
      </dgm:prSet>
      <dgm:spPr/>
    </dgm:pt>
    <dgm:pt modelId="{E4F1BDF0-D502-4541-BD98-38C227DE28B0}" type="pres">
      <dgm:prSet presAssocID="{32205310-57C5-2C47-8496-681360426745}" presName="aSpace" presStyleCnt="0"/>
      <dgm:spPr/>
    </dgm:pt>
    <dgm:pt modelId="{C9000BD0-3E8B-9947-83E7-D796F18C5DE0}" type="pres">
      <dgm:prSet presAssocID="{D4FBF2D3-8D95-8249-89E9-EB70A321FDA5}" presName="aNode" presStyleLbl="fgAcc1" presStyleIdx="4" presStyleCnt="5">
        <dgm:presLayoutVars>
          <dgm:bulletEnabled val="1"/>
        </dgm:presLayoutVars>
      </dgm:prSet>
      <dgm:spPr/>
    </dgm:pt>
    <dgm:pt modelId="{22106CA2-C430-F74D-BA61-9EA3C49ADF6D}" type="pres">
      <dgm:prSet presAssocID="{D4FBF2D3-8D95-8249-89E9-EB70A321FDA5}" presName="aSpace" presStyleCnt="0"/>
      <dgm:spPr/>
    </dgm:pt>
  </dgm:ptLst>
  <dgm:cxnLst>
    <dgm:cxn modelId="{F0A44E08-A0CA-4043-ABEB-F05F688FB397}" srcId="{8E949885-8AF6-844E-92BE-A376E34B8402}" destId="{D4FBF2D3-8D95-8249-89E9-EB70A321FDA5}" srcOrd="4" destOrd="0" parTransId="{ADFFD41A-0293-9A45-A3E1-F45DE364DB29}" sibTransId="{E8BD5339-10D3-BB4E-B7FF-D2ADA45F113D}"/>
    <dgm:cxn modelId="{FD73A828-2867-504B-A9C6-D8DB56E1DEBD}" srcId="{8E949885-8AF6-844E-92BE-A376E34B8402}" destId="{2D9440DA-3189-824A-BB6F-FA9B4762CA8F}" srcOrd="2" destOrd="0" parTransId="{6318A23C-3271-8A41-8C51-C29AF4A5F3E8}" sibTransId="{4007163F-B360-B54D-88A1-2C635D8BEC07}"/>
    <dgm:cxn modelId="{BEDE1836-E360-324A-8373-196A3D8B677D}" type="presOf" srcId="{32205310-57C5-2C47-8496-681360426745}" destId="{1D57FF36-1879-C449-8AEC-C3885E28DE7D}" srcOrd="0" destOrd="0" presId="urn:microsoft.com/office/officeart/2005/8/layout/pyramid2"/>
    <dgm:cxn modelId="{2E89EC5B-61B8-9F44-A35A-075A3352056E}" type="presOf" srcId="{D4FBF2D3-8D95-8249-89E9-EB70A321FDA5}" destId="{C9000BD0-3E8B-9947-83E7-D796F18C5DE0}" srcOrd="0" destOrd="0" presId="urn:microsoft.com/office/officeart/2005/8/layout/pyramid2"/>
    <dgm:cxn modelId="{CD233C5F-09C4-8D40-8639-AD35A44694DA}" srcId="{8E949885-8AF6-844E-92BE-A376E34B8402}" destId="{55E1E70F-9373-A448-B0B9-D349D1380BF2}" srcOrd="1" destOrd="0" parTransId="{7AFA5088-CCD0-2544-96F9-3666150276D6}" sibTransId="{0D0D92B0-05BD-EB45-8C95-356BE60CF576}"/>
    <dgm:cxn modelId="{1D71246E-A166-1A4A-AE94-D84039E3BB9C}" type="presOf" srcId="{55E1E70F-9373-A448-B0B9-D349D1380BF2}" destId="{FB8C2639-FAD5-FD4F-874B-721FAB8ABD2E}" srcOrd="0" destOrd="0" presId="urn:microsoft.com/office/officeart/2005/8/layout/pyramid2"/>
    <dgm:cxn modelId="{F750DC94-32FD-8342-B212-0A110D9C780C}" srcId="{8E949885-8AF6-844E-92BE-A376E34B8402}" destId="{32205310-57C5-2C47-8496-681360426745}" srcOrd="3" destOrd="0" parTransId="{4251F1BF-E5C2-E84A-B21C-13F659E0EF73}" sibTransId="{D40B30C4-AE92-1141-BE92-95A4FF060DC4}"/>
    <dgm:cxn modelId="{3B0EAC9E-5750-9547-8DFB-C8DDC5FA16FE}" type="presOf" srcId="{8E949885-8AF6-844E-92BE-A376E34B8402}" destId="{3F8CCF2E-2E2B-4D4B-813A-290E29AC3828}" srcOrd="0" destOrd="0" presId="urn:microsoft.com/office/officeart/2005/8/layout/pyramid2"/>
    <dgm:cxn modelId="{D87A3EE3-5E2D-4844-B5E0-6085FC371C0E}" type="presOf" srcId="{2D9440DA-3189-824A-BB6F-FA9B4762CA8F}" destId="{A191F137-DAE2-874B-9BF7-72639CB9DFC8}" srcOrd="0" destOrd="0" presId="urn:microsoft.com/office/officeart/2005/8/layout/pyramid2"/>
    <dgm:cxn modelId="{7A4591FA-497A-E947-943B-D665249A0162}" srcId="{8E949885-8AF6-844E-92BE-A376E34B8402}" destId="{D98E5967-C011-864B-BD14-B8918AF1C33B}" srcOrd="0" destOrd="0" parTransId="{DA563DCD-07E2-AC4B-9274-539FFA75F2E3}" sibTransId="{336250F3-912E-7E49-9C18-9CEBEE41CE00}"/>
    <dgm:cxn modelId="{74FBF7FA-60C7-5341-AF3D-ADE6CA32618C}" type="presOf" srcId="{D98E5967-C011-864B-BD14-B8918AF1C33B}" destId="{A4029D8D-A1A8-A441-B6C1-80053AD5CDD6}" srcOrd="0" destOrd="0" presId="urn:microsoft.com/office/officeart/2005/8/layout/pyramid2"/>
    <dgm:cxn modelId="{206A8E94-C2AD-0642-BDC1-3CF465E74265}" type="presParOf" srcId="{3F8CCF2E-2E2B-4D4B-813A-290E29AC3828}" destId="{4DDC5849-65E3-264C-8714-FF17BB03CB31}" srcOrd="0" destOrd="0" presId="urn:microsoft.com/office/officeart/2005/8/layout/pyramid2"/>
    <dgm:cxn modelId="{1E185168-97C8-5A49-A77A-2E433DA73D79}" type="presParOf" srcId="{3F8CCF2E-2E2B-4D4B-813A-290E29AC3828}" destId="{BE1C76A4-83FB-4F44-9FFD-24C88E848416}" srcOrd="1" destOrd="0" presId="urn:microsoft.com/office/officeart/2005/8/layout/pyramid2"/>
    <dgm:cxn modelId="{9C00D03B-E05F-2343-BA31-196B97EEB2C8}" type="presParOf" srcId="{BE1C76A4-83FB-4F44-9FFD-24C88E848416}" destId="{A4029D8D-A1A8-A441-B6C1-80053AD5CDD6}" srcOrd="0" destOrd="0" presId="urn:microsoft.com/office/officeart/2005/8/layout/pyramid2"/>
    <dgm:cxn modelId="{06CD049C-CE15-CD4B-ACC0-E8A375517AAC}" type="presParOf" srcId="{BE1C76A4-83FB-4F44-9FFD-24C88E848416}" destId="{1ECC321D-456E-6F48-A662-78CF9DD72F1E}" srcOrd="1" destOrd="0" presId="urn:microsoft.com/office/officeart/2005/8/layout/pyramid2"/>
    <dgm:cxn modelId="{C37D2CF7-740D-E941-98F6-2EBF60A2471A}" type="presParOf" srcId="{BE1C76A4-83FB-4F44-9FFD-24C88E848416}" destId="{FB8C2639-FAD5-FD4F-874B-721FAB8ABD2E}" srcOrd="2" destOrd="0" presId="urn:microsoft.com/office/officeart/2005/8/layout/pyramid2"/>
    <dgm:cxn modelId="{E64848A0-18B0-CE4D-916C-B2CAFD7B77D1}" type="presParOf" srcId="{BE1C76A4-83FB-4F44-9FFD-24C88E848416}" destId="{DB7D5E13-FF92-A446-B4A1-4C9819140AB5}" srcOrd="3" destOrd="0" presId="urn:microsoft.com/office/officeart/2005/8/layout/pyramid2"/>
    <dgm:cxn modelId="{EF7CACDB-0168-7F48-AB32-0306F8A9D347}" type="presParOf" srcId="{BE1C76A4-83FB-4F44-9FFD-24C88E848416}" destId="{A191F137-DAE2-874B-9BF7-72639CB9DFC8}" srcOrd="4" destOrd="0" presId="urn:microsoft.com/office/officeart/2005/8/layout/pyramid2"/>
    <dgm:cxn modelId="{97266B4A-679F-7E49-848F-F33CDA449ED0}" type="presParOf" srcId="{BE1C76A4-83FB-4F44-9FFD-24C88E848416}" destId="{5BB2B167-51B1-DD4A-98D4-98204097D7FD}" srcOrd="5" destOrd="0" presId="urn:microsoft.com/office/officeart/2005/8/layout/pyramid2"/>
    <dgm:cxn modelId="{E3A0C6F4-BECB-B248-A4D0-F0AF6E4BDE6B}" type="presParOf" srcId="{BE1C76A4-83FB-4F44-9FFD-24C88E848416}" destId="{1D57FF36-1879-C449-8AEC-C3885E28DE7D}" srcOrd="6" destOrd="0" presId="urn:microsoft.com/office/officeart/2005/8/layout/pyramid2"/>
    <dgm:cxn modelId="{9BC2D603-BAE5-DD4E-A34B-ACAEBB24DB25}" type="presParOf" srcId="{BE1C76A4-83FB-4F44-9FFD-24C88E848416}" destId="{E4F1BDF0-D502-4541-BD98-38C227DE28B0}" srcOrd="7" destOrd="0" presId="urn:microsoft.com/office/officeart/2005/8/layout/pyramid2"/>
    <dgm:cxn modelId="{2A8CC6E3-DC76-4C4A-9480-4A8EF4328F39}" type="presParOf" srcId="{BE1C76A4-83FB-4F44-9FFD-24C88E848416}" destId="{C9000BD0-3E8B-9947-83E7-D796F18C5DE0}" srcOrd="8" destOrd="0" presId="urn:microsoft.com/office/officeart/2005/8/layout/pyramid2"/>
    <dgm:cxn modelId="{7C68C9CB-521A-9440-96A2-6B9B258A1774}" type="presParOf" srcId="{BE1C76A4-83FB-4F44-9FFD-24C88E848416}" destId="{22106CA2-C430-F74D-BA61-9EA3C49ADF6D}" srcOrd="9"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EAF8C0-9548-9B47-B536-65D749D8BE9D}" type="doc">
      <dgm:prSet loTypeId="urn:microsoft.com/office/officeart/2005/8/layout/cycle4" loCatId="" qsTypeId="urn:microsoft.com/office/officeart/2005/8/quickstyle/simple1" qsCatId="simple" csTypeId="urn:microsoft.com/office/officeart/2005/8/colors/accent1_2" csCatId="accent1" phldr="1"/>
      <dgm:spPr/>
      <dgm:t>
        <a:bodyPr/>
        <a:lstStyle/>
        <a:p>
          <a:endParaRPr lang="en-US"/>
        </a:p>
      </dgm:t>
    </dgm:pt>
    <dgm:pt modelId="{3E7DD4BB-6767-5742-90FE-DED175EB4373}">
      <dgm:prSet phldrT="[Text]" custT="1">
        <dgm:style>
          <a:lnRef idx="1">
            <a:schemeClr val="accent3"/>
          </a:lnRef>
          <a:fillRef idx="2">
            <a:schemeClr val="accent3"/>
          </a:fillRef>
          <a:effectRef idx="1">
            <a:schemeClr val="accent3"/>
          </a:effectRef>
          <a:fontRef idx="minor">
            <a:schemeClr val="dk1"/>
          </a:fontRef>
        </dgm:style>
      </dgm:prSet>
      <dgm:spPr>
        <a:ln w="28575">
          <a:solidFill>
            <a:schemeClr val="tx1"/>
          </a:solidFill>
        </a:ln>
      </dgm:spPr>
      <dgm:t>
        <a:bodyPr/>
        <a:lstStyle/>
        <a:p>
          <a:r>
            <a:rPr lang="el-GR" sz="2200">
              <a:solidFill>
                <a:schemeClr val="tx1"/>
              </a:solidFill>
            </a:rPr>
            <a:t>Θρεπτικοί</a:t>
          </a:r>
        </a:p>
        <a:p>
          <a:r>
            <a:rPr lang="el-GR" sz="2200">
              <a:solidFill>
                <a:schemeClr val="tx1"/>
              </a:solidFill>
            </a:rPr>
            <a:t>Παράγοντες</a:t>
          </a:r>
          <a:endParaRPr lang="en-US" sz="2200">
            <a:solidFill>
              <a:schemeClr val="tx1"/>
            </a:solidFill>
          </a:endParaRPr>
        </a:p>
      </dgm:t>
    </dgm:pt>
    <dgm:pt modelId="{F9823674-1262-E644-8410-798129C2E164}" type="parTrans" cxnId="{535002FC-9E3E-5A48-A24A-EB0837867518}">
      <dgm:prSet/>
      <dgm:spPr/>
      <dgm:t>
        <a:bodyPr/>
        <a:lstStyle/>
        <a:p>
          <a:endParaRPr lang="en-US"/>
        </a:p>
      </dgm:t>
    </dgm:pt>
    <dgm:pt modelId="{C485FBAB-26BC-DB42-A39B-3FF138EF2B6D}" type="sibTrans" cxnId="{535002FC-9E3E-5A48-A24A-EB0837867518}">
      <dgm:prSet/>
      <dgm:spPr/>
      <dgm:t>
        <a:bodyPr/>
        <a:lstStyle/>
        <a:p>
          <a:endParaRPr lang="en-US"/>
        </a:p>
      </dgm:t>
    </dgm:pt>
    <dgm:pt modelId="{DDEC9478-FED3-6E4D-A82E-F0D3BC76B31C}">
      <dgm:prSet phldrT="[Text]" custT="1">
        <dgm:style>
          <a:lnRef idx="1">
            <a:schemeClr val="accent3"/>
          </a:lnRef>
          <a:fillRef idx="2">
            <a:schemeClr val="accent3"/>
          </a:fillRef>
          <a:effectRef idx="1">
            <a:schemeClr val="accent3"/>
          </a:effectRef>
          <a:fontRef idx="minor">
            <a:schemeClr val="dk1"/>
          </a:fontRef>
        </dgm:style>
      </dgm:prSet>
      <dgm:spPr>
        <a:ln w="28575">
          <a:solidFill>
            <a:schemeClr val="tx1"/>
          </a:solidFill>
        </a:ln>
      </dgm:spPr>
      <dgm:t>
        <a:bodyPr/>
        <a:lstStyle/>
        <a:p>
          <a:r>
            <a:rPr lang="el-GR" sz="2000">
              <a:solidFill>
                <a:schemeClr val="tx1"/>
              </a:solidFill>
            </a:rPr>
            <a:t>Αμινοξέα</a:t>
          </a:r>
          <a:endParaRPr lang="en-US" sz="2000">
            <a:solidFill>
              <a:schemeClr val="tx1"/>
            </a:solidFill>
          </a:endParaRPr>
        </a:p>
      </dgm:t>
    </dgm:pt>
    <dgm:pt modelId="{90F6BAB3-F3A9-2C4E-8476-DA50BE2252F0}" type="parTrans" cxnId="{EF0FB780-20AC-6748-886D-3ECD13ACA57D}">
      <dgm:prSet/>
      <dgm:spPr/>
      <dgm:t>
        <a:bodyPr/>
        <a:lstStyle/>
        <a:p>
          <a:endParaRPr lang="en-US"/>
        </a:p>
      </dgm:t>
    </dgm:pt>
    <dgm:pt modelId="{5872C1F3-0476-0A48-85D2-CE5A2150436D}" type="sibTrans" cxnId="{EF0FB780-20AC-6748-886D-3ECD13ACA57D}">
      <dgm:prSet/>
      <dgm:spPr/>
      <dgm:t>
        <a:bodyPr/>
        <a:lstStyle/>
        <a:p>
          <a:endParaRPr lang="en-US"/>
        </a:p>
      </dgm:t>
    </dgm:pt>
    <dgm:pt modelId="{422FCC46-1DD5-3544-8DCD-B03EB9D293F5}">
      <dgm:prSet phldrT="[Text]" custT="1">
        <dgm:style>
          <a:lnRef idx="2">
            <a:schemeClr val="dk1">
              <a:shade val="50000"/>
            </a:schemeClr>
          </a:lnRef>
          <a:fillRef idx="1">
            <a:schemeClr val="dk1"/>
          </a:fillRef>
          <a:effectRef idx="0">
            <a:schemeClr val="dk1"/>
          </a:effectRef>
          <a:fontRef idx="minor">
            <a:schemeClr val="lt1"/>
          </a:fontRef>
        </dgm:style>
      </dgm:prSet>
      <dgm:spPr>
        <a:ln/>
      </dgm:spPr>
      <dgm:t>
        <a:bodyPr/>
        <a:lstStyle/>
        <a:p>
          <a:r>
            <a:rPr lang="el-GR" sz="2000">
              <a:solidFill>
                <a:schemeClr val="bg1"/>
              </a:solidFill>
            </a:rPr>
            <a:t>φαρμακολογικοί </a:t>
          </a:r>
        </a:p>
        <a:p>
          <a:r>
            <a:rPr lang="el-GR" sz="2000">
              <a:solidFill>
                <a:schemeClr val="bg1"/>
              </a:solidFill>
            </a:rPr>
            <a:t>Παράγοντες </a:t>
          </a:r>
        </a:p>
      </dgm:t>
    </dgm:pt>
    <dgm:pt modelId="{4894A5D3-0CB8-8E49-B967-E502005DCD99}" type="parTrans" cxnId="{3426E78B-7C83-E446-81D6-9A4F45FC53D2}">
      <dgm:prSet/>
      <dgm:spPr/>
      <dgm:t>
        <a:bodyPr/>
        <a:lstStyle/>
        <a:p>
          <a:endParaRPr lang="en-US"/>
        </a:p>
      </dgm:t>
    </dgm:pt>
    <dgm:pt modelId="{0A68A93B-5AC3-6A43-B2FB-5FCC02571784}" type="sibTrans" cxnId="{3426E78B-7C83-E446-81D6-9A4F45FC53D2}">
      <dgm:prSet/>
      <dgm:spPr/>
      <dgm:t>
        <a:bodyPr/>
        <a:lstStyle/>
        <a:p>
          <a:endParaRPr lang="en-US"/>
        </a:p>
      </dgm:t>
    </dgm:pt>
    <dgm:pt modelId="{8C39E59E-7E4E-0741-BC14-36FDD254EAC1}">
      <dgm:prSet phldrT="[Text]" custT="1">
        <dgm:style>
          <a:lnRef idx="1">
            <a:schemeClr val="accent3"/>
          </a:lnRef>
          <a:fillRef idx="2">
            <a:schemeClr val="accent3"/>
          </a:fillRef>
          <a:effectRef idx="1">
            <a:schemeClr val="accent3"/>
          </a:effectRef>
          <a:fontRef idx="minor">
            <a:schemeClr val="dk1"/>
          </a:fontRef>
        </dgm:style>
      </dgm:prSet>
      <dgm:spPr>
        <a:ln w="19050">
          <a:solidFill>
            <a:schemeClr val="tx1"/>
          </a:solidFill>
        </a:ln>
      </dgm:spPr>
      <dgm:t>
        <a:bodyPr/>
        <a:lstStyle/>
        <a:p>
          <a:r>
            <a:rPr lang="el-GR" sz="2000"/>
            <a:t>Αμφεταμίνες </a:t>
          </a:r>
          <a:endParaRPr lang="en-US" sz="2000"/>
        </a:p>
      </dgm:t>
    </dgm:pt>
    <dgm:pt modelId="{27C2C5E0-E2E8-E845-A0BA-467322BD3EB7}" type="parTrans" cxnId="{4B17D103-031D-C545-8DA5-BF0B08CBC34C}">
      <dgm:prSet/>
      <dgm:spPr/>
      <dgm:t>
        <a:bodyPr/>
        <a:lstStyle/>
        <a:p>
          <a:endParaRPr lang="en-US"/>
        </a:p>
      </dgm:t>
    </dgm:pt>
    <dgm:pt modelId="{4B06CA67-7178-4748-A25E-D187A2572C7C}" type="sibTrans" cxnId="{4B17D103-031D-C545-8DA5-BF0B08CBC34C}">
      <dgm:prSet/>
      <dgm:spPr/>
      <dgm:t>
        <a:bodyPr/>
        <a:lstStyle/>
        <a:p>
          <a:endParaRPr lang="en-US"/>
        </a:p>
      </dgm:t>
    </dgm:pt>
    <dgm:pt modelId="{9E83A385-7D7E-DA43-8088-9C3D0819C182}">
      <dgm:prSet phldrT="[Text]" custT="1"/>
      <dgm:spPr>
        <a:solidFill>
          <a:schemeClr val="bg2">
            <a:lumMod val="90000"/>
          </a:schemeClr>
        </a:solidFill>
        <a:ln w="28575">
          <a:solidFill>
            <a:schemeClr val="tx1"/>
          </a:solidFill>
        </a:ln>
      </dgm:spPr>
      <dgm:t>
        <a:bodyPr/>
        <a:lstStyle/>
        <a:p>
          <a:r>
            <a:rPr lang="el-GR" sz="2200">
              <a:solidFill>
                <a:schemeClr val="tx1"/>
              </a:solidFill>
            </a:rPr>
            <a:t>Ορμονικοί</a:t>
          </a:r>
        </a:p>
        <a:p>
          <a:r>
            <a:rPr lang="el-GR" sz="2200">
              <a:solidFill>
                <a:schemeClr val="tx1"/>
              </a:solidFill>
            </a:rPr>
            <a:t>Παράγοντες</a:t>
          </a:r>
          <a:endParaRPr lang="en-US" sz="2200">
            <a:solidFill>
              <a:schemeClr val="tx1"/>
            </a:solidFill>
          </a:endParaRPr>
        </a:p>
      </dgm:t>
    </dgm:pt>
    <dgm:pt modelId="{9FD82F1B-3BD3-7B4D-B6DF-F0307F0DB4CA}" type="parTrans" cxnId="{F759A6B1-260E-BD4D-BEAE-8095F44F8457}">
      <dgm:prSet/>
      <dgm:spPr/>
      <dgm:t>
        <a:bodyPr/>
        <a:lstStyle/>
        <a:p>
          <a:endParaRPr lang="en-US"/>
        </a:p>
      </dgm:t>
    </dgm:pt>
    <dgm:pt modelId="{EE44E2E6-91B8-2D4C-8D4F-419FE2391E8F}" type="sibTrans" cxnId="{F759A6B1-260E-BD4D-BEAE-8095F44F8457}">
      <dgm:prSet/>
      <dgm:spPr/>
      <dgm:t>
        <a:bodyPr/>
        <a:lstStyle/>
        <a:p>
          <a:endParaRPr lang="en-US"/>
        </a:p>
      </dgm:t>
    </dgm:pt>
    <dgm:pt modelId="{2920843D-3099-FF47-A6AC-F6A4C14B9017}">
      <dgm:prSet phldrT="[Text]" custT="1">
        <dgm:style>
          <a:lnRef idx="1">
            <a:schemeClr val="accent3"/>
          </a:lnRef>
          <a:fillRef idx="2">
            <a:schemeClr val="accent3"/>
          </a:fillRef>
          <a:effectRef idx="1">
            <a:schemeClr val="accent3"/>
          </a:effectRef>
          <a:fontRef idx="minor">
            <a:schemeClr val="dk1"/>
          </a:fontRef>
        </dgm:style>
      </dgm:prSet>
      <dgm:spPr>
        <a:ln w="28575">
          <a:solidFill>
            <a:schemeClr val="tx1"/>
          </a:solidFill>
        </a:ln>
      </dgm:spPr>
      <dgm:t>
        <a:bodyPr/>
        <a:lstStyle/>
        <a:p>
          <a:r>
            <a:rPr lang="el-GR" sz="2000"/>
            <a:t>Αναβολικά Στεροειδή</a:t>
          </a:r>
          <a:endParaRPr lang="en-US" sz="2000"/>
        </a:p>
      </dgm:t>
    </dgm:pt>
    <dgm:pt modelId="{35159735-D5E1-F045-8328-18DE36A3F8A6}" type="parTrans" cxnId="{3FEB3B61-5156-7048-B376-010875FD832C}">
      <dgm:prSet/>
      <dgm:spPr/>
      <dgm:t>
        <a:bodyPr/>
        <a:lstStyle/>
        <a:p>
          <a:endParaRPr lang="en-US"/>
        </a:p>
      </dgm:t>
    </dgm:pt>
    <dgm:pt modelId="{75BC9FA1-410A-F740-A71D-54E664DEC46A}" type="sibTrans" cxnId="{3FEB3B61-5156-7048-B376-010875FD832C}">
      <dgm:prSet/>
      <dgm:spPr/>
      <dgm:t>
        <a:bodyPr/>
        <a:lstStyle/>
        <a:p>
          <a:endParaRPr lang="en-US"/>
        </a:p>
      </dgm:t>
    </dgm:pt>
    <dgm:pt modelId="{7280224B-B5B7-8D42-B23B-2362E6A4F8DB}">
      <dgm:prSet phldrT="[Text]" custT="1">
        <dgm:style>
          <a:lnRef idx="1">
            <a:schemeClr val="accent3"/>
          </a:lnRef>
          <a:fillRef idx="2">
            <a:schemeClr val="accent3"/>
          </a:fillRef>
          <a:effectRef idx="1">
            <a:schemeClr val="accent3"/>
          </a:effectRef>
          <a:fontRef idx="minor">
            <a:schemeClr val="dk1"/>
          </a:fontRef>
        </dgm:style>
      </dgm:prSet>
      <dgm:spPr>
        <a:solidFill>
          <a:schemeClr val="tx1"/>
        </a:solidFill>
        <a:ln/>
      </dgm:spPr>
      <dgm:t>
        <a:bodyPr/>
        <a:lstStyle/>
        <a:p>
          <a:r>
            <a:rPr lang="el-GR" sz="2200">
              <a:solidFill>
                <a:schemeClr val="bg1"/>
              </a:solidFill>
            </a:rPr>
            <a:t>Φυσιολογικοί</a:t>
          </a:r>
        </a:p>
        <a:p>
          <a:r>
            <a:rPr lang="el-GR" sz="2200">
              <a:solidFill>
                <a:schemeClr val="bg1"/>
              </a:solidFill>
            </a:rPr>
            <a:t>Παράγοντες</a:t>
          </a:r>
          <a:endParaRPr lang="en-US" sz="2200">
            <a:solidFill>
              <a:schemeClr val="bg1"/>
            </a:solidFill>
          </a:endParaRPr>
        </a:p>
      </dgm:t>
    </dgm:pt>
    <dgm:pt modelId="{8F6A9A0F-7EE8-6F4A-9862-6FEFDBAA1CFC}" type="parTrans" cxnId="{D6BACD32-05F1-CD40-B8A2-8447D2F8924C}">
      <dgm:prSet/>
      <dgm:spPr/>
      <dgm:t>
        <a:bodyPr/>
        <a:lstStyle/>
        <a:p>
          <a:endParaRPr lang="en-US"/>
        </a:p>
      </dgm:t>
    </dgm:pt>
    <dgm:pt modelId="{A14A05A5-A96B-7443-B656-94ABA9B59E28}" type="sibTrans" cxnId="{D6BACD32-05F1-CD40-B8A2-8447D2F8924C}">
      <dgm:prSet/>
      <dgm:spPr/>
      <dgm:t>
        <a:bodyPr/>
        <a:lstStyle/>
        <a:p>
          <a:endParaRPr lang="en-US"/>
        </a:p>
      </dgm:t>
    </dgm:pt>
    <dgm:pt modelId="{825F85A0-4F72-E041-A70F-CD2687EBF7A6}">
      <dgm:prSet phldrT="[Text]" custT="1">
        <dgm:style>
          <a:lnRef idx="1">
            <a:schemeClr val="accent3"/>
          </a:lnRef>
          <a:fillRef idx="2">
            <a:schemeClr val="accent3"/>
          </a:fillRef>
          <a:effectRef idx="1">
            <a:schemeClr val="accent3"/>
          </a:effectRef>
          <a:fontRef idx="minor">
            <a:schemeClr val="dk1"/>
          </a:fontRef>
        </dgm:style>
      </dgm:prSet>
      <dgm:spPr>
        <a:ln w="19050">
          <a:solidFill>
            <a:schemeClr val="tx1"/>
          </a:solidFill>
        </a:ln>
      </dgm:spPr>
      <dgm:t>
        <a:bodyPr/>
        <a:lstStyle/>
        <a:p>
          <a:r>
            <a:rPr lang="el-GR" sz="2000"/>
            <a:t>Β-Αναστολείς</a:t>
          </a:r>
          <a:endParaRPr lang="en-US" sz="2000"/>
        </a:p>
      </dgm:t>
    </dgm:pt>
    <dgm:pt modelId="{1B44717E-4EFA-044F-8ECD-24157AE63209}" type="parTrans" cxnId="{E6B42FB3-936E-0F43-BC20-A259EE653354}">
      <dgm:prSet/>
      <dgm:spPr/>
      <dgm:t>
        <a:bodyPr/>
        <a:lstStyle/>
        <a:p>
          <a:endParaRPr lang="en-US"/>
        </a:p>
      </dgm:t>
    </dgm:pt>
    <dgm:pt modelId="{8FF6E196-E785-3B4A-9CEA-6890B35F6097}" type="sibTrans" cxnId="{E6B42FB3-936E-0F43-BC20-A259EE653354}">
      <dgm:prSet/>
      <dgm:spPr/>
      <dgm:t>
        <a:bodyPr/>
        <a:lstStyle/>
        <a:p>
          <a:endParaRPr lang="en-US"/>
        </a:p>
      </dgm:t>
    </dgm:pt>
    <dgm:pt modelId="{0E5EE586-CEEF-3646-B965-A73AE30E34E1}">
      <dgm:prSet phldrT="[Text]" custT="1">
        <dgm:style>
          <a:lnRef idx="1">
            <a:schemeClr val="accent3"/>
          </a:lnRef>
          <a:fillRef idx="2">
            <a:schemeClr val="accent3"/>
          </a:fillRef>
          <a:effectRef idx="1">
            <a:schemeClr val="accent3"/>
          </a:effectRef>
          <a:fontRef idx="minor">
            <a:schemeClr val="dk1"/>
          </a:fontRef>
        </dgm:style>
      </dgm:prSet>
      <dgm:spPr>
        <a:ln w="19050">
          <a:solidFill>
            <a:schemeClr val="tx1"/>
          </a:solidFill>
        </a:ln>
      </dgm:spPr>
      <dgm:t>
        <a:bodyPr/>
        <a:lstStyle/>
        <a:p>
          <a:r>
            <a:rPr lang="el-GR" sz="2000"/>
            <a:t>Καφεΐνη</a:t>
          </a:r>
          <a:endParaRPr lang="en-US" sz="2000"/>
        </a:p>
      </dgm:t>
    </dgm:pt>
    <dgm:pt modelId="{52E53C09-D470-084D-AC8C-A891F615CCE4}" type="parTrans" cxnId="{696B78B3-E1BC-F840-85AB-1B7041AF05A5}">
      <dgm:prSet/>
      <dgm:spPr/>
      <dgm:t>
        <a:bodyPr/>
        <a:lstStyle/>
        <a:p>
          <a:endParaRPr lang="en-US"/>
        </a:p>
      </dgm:t>
    </dgm:pt>
    <dgm:pt modelId="{0CB3429D-35D3-DB40-B4E9-092FD3FD4E01}" type="sibTrans" cxnId="{696B78B3-E1BC-F840-85AB-1B7041AF05A5}">
      <dgm:prSet/>
      <dgm:spPr/>
      <dgm:t>
        <a:bodyPr/>
        <a:lstStyle/>
        <a:p>
          <a:endParaRPr lang="en-US"/>
        </a:p>
      </dgm:t>
    </dgm:pt>
    <dgm:pt modelId="{F87C4C69-ADBE-8445-93BA-1288FFF0792B}">
      <dgm:prSet phldrT="[Text]" custT="1">
        <dgm:style>
          <a:lnRef idx="1">
            <a:schemeClr val="accent3"/>
          </a:lnRef>
          <a:fillRef idx="2">
            <a:schemeClr val="accent3"/>
          </a:fillRef>
          <a:effectRef idx="1">
            <a:schemeClr val="accent3"/>
          </a:effectRef>
          <a:fontRef idx="minor">
            <a:schemeClr val="dk1"/>
          </a:fontRef>
        </dgm:style>
      </dgm:prSet>
      <dgm:spPr>
        <a:ln w="19050">
          <a:solidFill>
            <a:schemeClr val="tx1"/>
          </a:solidFill>
        </a:ln>
      </dgm:spPr>
      <dgm:t>
        <a:bodyPr/>
        <a:lstStyle/>
        <a:p>
          <a:r>
            <a:rPr lang="el-GR" sz="2000"/>
            <a:t>Διουρητικά</a:t>
          </a:r>
          <a:endParaRPr lang="en-US" sz="2000"/>
        </a:p>
      </dgm:t>
    </dgm:pt>
    <dgm:pt modelId="{8730F0A6-6553-A249-A386-BA66A8206F0D}" type="parTrans" cxnId="{5AABCA2D-7A57-7747-A00F-432E79FBDA6E}">
      <dgm:prSet/>
      <dgm:spPr/>
      <dgm:t>
        <a:bodyPr/>
        <a:lstStyle/>
        <a:p>
          <a:endParaRPr lang="en-US"/>
        </a:p>
      </dgm:t>
    </dgm:pt>
    <dgm:pt modelId="{AEAF2A13-CCF0-F245-BDD9-E1B4800DF51F}" type="sibTrans" cxnId="{5AABCA2D-7A57-7747-A00F-432E79FBDA6E}">
      <dgm:prSet/>
      <dgm:spPr/>
      <dgm:t>
        <a:bodyPr/>
        <a:lstStyle/>
        <a:p>
          <a:endParaRPr lang="en-US"/>
        </a:p>
      </dgm:t>
    </dgm:pt>
    <dgm:pt modelId="{084F6D3C-1E04-F94E-9633-613487799BCD}">
      <dgm:prSet phldrT="[Text]" custT="1">
        <dgm:style>
          <a:lnRef idx="1">
            <a:schemeClr val="accent3"/>
          </a:lnRef>
          <a:fillRef idx="2">
            <a:schemeClr val="accent3"/>
          </a:fillRef>
          <a:effectRef idx="1">
            <a:schemeClr val="accent3"/>
          </a:effectRef>
          <a:fontRef idx="minor">
            <a:schemeClr val="dk1"/>
          </a:fontRef>
        </dgm:style>
      </dgm:prSet>
      <dgm:spPr>
        <a:ln w="19050">
          <a:solidFill>
            <a:schemeClr val="tx1"/>
          </a:solidFill>
        </a:ln>
      </dgm:spPr>
      <dgm:t>
        <a:bodyPr/>
        <a:lstStyle/>
        <a:p>
          <a:r>
            <a:rPr lang="el-GR" sz="2000"/>
            <a:t>Ψυχοτρόπες ουσίες </a:t>
          </a:r>
          <a:endParaRPr lang="en-US" sz="2000"/>
        </a:p>
      </dgm:t>
    </dgm:pt>
    <dgm:pt modelId="{C5DD2542-6D76-284E-96AA-3539E50FCED3}" type="parTrans" cxnId="{1629793F-C785-4042-AB77-A27A115A7119}">
      <dgm:prSet/>
      <dgm:spPr/>
      <dgm:t>
        <a:bodyPr/>
        <a:lstStyle/>
        <a:p>
          <a:endParaRPr lang="en-US"/>
        </a:p>
      </dgm:t>
    </dgm:pt>
    <dgm:pt modelId="{158D24AF-728A-A94E-AE3A-E33BBD05340F}" type="sibTrans" cxnId="{1629793F-C785-4042-AB77-A27A115A7119}">
      <dgm:prSet/>
      <dgm:spPr/>
      <dgm:t>
        <a:bodyPr/>
        <a:lstStyle/>
        <a:p>
          <a:endParaRPr lang="en-US"/>
        </a:p>
      </dgm:t>
    </dgm:pt>
    <dgm:pt modelId="{D2D19FEE-CEA7-E04B-B51F-BE34E8494237}">
      <dgm:prSet phldrT="[Text]" custT="1">
        <dgm:style>
          <a:lnRef idx="1">
            <a:schemeClr val="accent3"/>
          </a:lnRef>
          <a:fillRef idx="2">
            <a:schemeClr val="accent3"/>
          </a:fillRef>
          <a:effectRef idx="1">
            <a:schemeClr val="accent3"/>
          </a:effectRef>
          <a:fontRef idx="minor">
            <a:schemeClr val="dk1"/>
          </a:fontRef>
        </dgm:style>
      </dgm:prSet>
      <dgm:spPr>
        <a:ln w="28575">
          <a:solidFill>
            <a:schemeClr val="tx1"/>
          </a:solidFill>
        </a:ln>
      </dgm:spPr>
      <dgm:t>
        <a:bodyPr/>
        <a:lstStyle/>
        <a:p>
          <a:r>
            <a:rPr lang="el-GR" sz="2000"/>
            <a:t>Αυξητική Ορμόνη</a:t>
          </a:r>
          <a:endParaRPr lang="en-US" sz="2000"/>
        </a:p>
      </dgm:t>
    </dgm:pt>
    <dgm:pt modelId="{777E495E-A2B3-604E-B412-A2F088B30D9F}" type="parTrans" cxnId="{21E4849A-A9DE-C34D-A253-8478DD204D9D}">
      <dgm:prSet/>
      <dgm:spPr/>
      <dgm:t>
        <a:bodyPr/>
        <a:lstStyle/>
        <a:p>
          <a:endParaRPr lang="en-US"/>
        </a:p>
      </dgm:t>
    </dgm:pt>
    <dgm:pt modelId="{42185C58-742F-6B44-AE65-AA21156E9397}" type="sibTrans" cxnId="{21E4849A-A9DE-C34D-A253-8478DD204D9D}">
      <dgm:prSet/>
      <dgm:spPr/>
      <dgm:t>
        <a:bodyPr/>
        <a:lstStyle/>
        <a:p>
          <a:endParaRPr lang="en-US"/>
        </a:p>
      </dgm:t>
    </dgm:pt>
    <dgm:pt modelId="{8DEACF50-3774-DA43-9C75-A6CA83CF8DE2}">
      <dgm:prSet phldrT="[Text]" custT="1">
        <dgm:style>
          <a:lnRef idx="1">
            <a:schemeClr val="accent3"/>
          </a:lnRef>
          <a:fillRef idx="2">
            <a:schemeClr val="accent3"/>
          </a:fillRef>
          <a:effectRef idx="1">
            <a:schemeClr val="accent3"/>
          </a:effectRef>
          <a:fontRef idx="minor">
            <a:schemeClr val="dk1"/>
          </a:fontRef>
        </dgm:style>
      </dgm:prSet>
      <dgm:spPr>
        <a:ln w="28575">
          <a:solidFill>
            <a:schemeClr val="tx1"/>
          </a:solidFill>
        </a:ln>
      </dgm:spPr>
      <dgm:t>
        <a:bodyPr/>
        <a:lstStyle/>
        <a:p>
          <a:r>
            <a:rPr lang="el-GR" sz="2000"/>
            <a:t>Αντισυλληπτικά χάπια </a:t>
          </a:r>
          <a:endParaRPr lang="en-US" sz="2000"/>
        </a:p>
      </dgm:t>
    </dgm:pt>
    <dgm:pt modelId="{64CEED59-9FE6-984B-8861-5B88929DB89F}" type="parTrans" cxnId="{2A3BB2AA-8114-DB4F-816F-370772AE4569}">
      <dgm:prSet/>
      <dgm:spPr/>
      <dgm:t>
        <a:bodyPr/>
        <a:lstStyle/>
        <a:p>
          <a:endParaRPr lang="en-US"/>
        </a:p>
      </dgm:t>
    </dgm:pt>
    <dgm:pt modelId="{D689DC7F-13D1-EC4A-ACFA-40D9E7CED1EF}" type="sibTrans" cxnId="{2A3BB2AA-8114-DB4F-816F-370772AE4569}">
      <dgm:prSet/>
      <dgm:spPr/>
      <dgm:t>
        <a:bodyPr/>
        <a:lstStyle/>
        <a:p>
          <a:endParaRPr lang="en-US"/>
        </a:p>
      </dgm:t>
    </dgm:pt>
    <dgm:pt modelId="{B793FB04-2328-3D42-AC4C-C4B92743C383}">
      <dgm:prSet phldrT="[Text]">
        <dgm:style>
          <a:lnRef idx="1">
            <a:schemeClr val="accent3"/>
          </a:lnRef>
          <a:fillRef idx="2">
            <a:schemeClr val="accent3"/>
          </a:fillRef>
          <a:effectRef idx="1">
            <a:schemeClr val="accent3"/>
          </a:effectRef>
          <a:fontRef idx="minor">
            <a:schemeClr val="dk1"/>
          </a:fontRef>
        </dgm:style>
      </dgm:prSet>
      <dgm:spPr>
        <a:ln w="28575">
          <a:solidFill>
            <a:schemeClr val="tx1"/>
          </a:solidFill>
        </a:ln>
      </dgm:spPr>
      <dgm:t>
        <a:bodyPr/>
        <a:lstStyle/>
        <a:p>
          <a:endParaRPr lang="en-US" sz="1500"/>
        </a:p>
      </dgm:t>
    </dgm:pt>
    <dgm:pt modelId="{ECE81EB2-2030-1441-BA5D-7A35FCA03BB0}" type="parTrans" cxnId="{6476F344-1AB3-1F4D-8F3D-28E767E9E04F}">
      <dgm:prSet/>
      <dgm:spPr/>
      <dgm:t>
        <a:bodyPr/>
        <a:lstStyle/>
        <a:p>
          <a:endParaRPr lang="en-US"/>
        </a:p>
      </dgm:t>
    </dgm:pt>
    <dgm:pt modelId="{95E821FB-14C9-A241-BA09-36BFBCC565EC}" type="sibTrans" cxnId="{6476F344-1AB3-1F4D-8F3D-28E767E9E04F}">
      <dgm:prSet/>
      <dgm:spPr/>
      <dgm:t>
        <a:bodyPr/>
        <a:lstStyle/>
        <a:p>
          <a:endParaRPr lang="en-US"/>
        </a:p>
      </dgm:t>
    </dgm:pt>
    <dgm:pt modelId="{29EDEC2A-A785-4A4B-8A73-BFBACFD5FF86}">
      <dgm:prSet phldrT="[Text]">
        <dgm:style>
          <a:lnRef idx="1">
            <a:schemeClr val="accent3"/>
          </a:lnRef>
          <a:fillRef idx="2">
            <a:schemeClr val="accent3"/>
          </a:fillRef>
          <a:effectRef idx="1">
            <a:schemeClr val="accent3"/>
          </a:effectRef>
          <a:fontRef idx="minor">
            <a:schemeClr val="dk1"/>
          </a:fontRef>
        </dgm:style>
      </dgm:prSet>
      <dgm:spPr>
        <a:ln w="28575">
          <a:solidFill>
            <a:schemeClr val="tx1"/>
          </a:solidFill>
        </a:ln>
      </dgm:spPr>
      <dgm:t>
        <a:bodyPr/>
        <a:lstStyle/>
        <a:p>
          <a:endParaRPr lang="en-US" sz="1500"/>
        </a:p>
      </dgm:t>
    </dgm:pt>
    <dgm:pt modelId="{469C9B07-70F2-804D-A5E4-B4CEF4CA11D5}" type="parTrans" cxnId="{5031440C-85DA-0A48-9F78-00EFA3CD7584}">
      <dgm:prSet/>
      <dgm:spPr/>
      <dgm:t>
        <a:bodyPr/>
        <a:lstStyle/>
        <a:p>
          <a:endParaRPr lang="en-US"/>
        </a:p>
      </dgm:t>
    </dgm:pt>
    <dgm:pt modelId="{DF602457-1352-2942-8223-C0B388676931}" type="sibTrans" cxnId="{5031440C-85DA-0A48-9F78-00EFA3CD7584}">
      <dgm:prSet/>
      <dgm:spPr/>
      <dgm:t>
        <a:bodyPr/>
        <a:lstStyle/>
        <a:p>
          <a:endParaRPr lang="en-US"/>
        </a:p>
      </dgm:t>
    </dgm:pt>
    <dgm:pt modelId="{2575B6E6-B357-A04C-9DE0-42B2792C50EE}">
      <dgm:prSet phldrT="[Text]">
        <dgm:style>
          <a:lnRef idx="1">
            <a:schemeClr val="accent3"/>
          </a:lnRef>
          <a:fillRef idx="2">
            <a:schemeClr val="accent3"/>
          </a:fillRef>
          <a:effectRef idx="1">
            <a:schemeClr val="accent3"/>
          </a:effectRef>
          <a:fontRef idx="minor">
            <a:schemeClr val="dk1"/>
          </a:fontRef>
        </dgm:style>
      </dgm:prSet>
      <dgm:spPr>
        <a:ln w="28575">
          <a:solidFill>
            <a:schemeClr val="tx1"/>
          </a:solidFill>
        </a:ln>
      </dgm:spPr>
      <dgm:t>
        <a:bodyPr/>
        <a:lstStyle/>
        <a:p>
          <a:endParaRPr lang="en-US" sz="1500"/>
        </a:p>
      </dgm:t>
    </dgm:pt>
    <dgm:pt modelId="{EA949B90-1F6E-BC49-9BC5-B12CCB811DB4}" type="parTrans" cxnId="{15DA9B10-3D60-E841-9B0B-27ACCBF37FCC}">
      <dgm:prSet/>
      <dgm:spPr/>
      <dgm:t>
        <a:bodyPr/>
        <a:lstStyle/>
        <a:p>
          <a:endParaRPr lang="en-US"/>
        </a:p>
      </dgm:t>
    </dgm:pt>
    <dgm:pt modelId="{AE0830A2-0F21-1544-9939-69BC742D4485}" type="sibTrans" cxnId="{15DA9B10-3D60-E841-9B0B-27ACCBF37FCC}">
      <dgm:prSet/>
      <dgm:spPr/>
      <dgm:t>
        <a:bodyPr/>
        <a:lstStyle/>
        <a:p>
          <a:endParaRPr lang="en-US"/>
        </a:p>
      </dgm:t>
    </dgm:pt>
    <dgm:pt modelId="{D1BF7992-DFC4-8B43-B883-6E0771DFA8BE}">
      <dgm:prSet phldrT="[Text]" custT="1">
        <dgm:style>
          <a:lnRef idx="1">
            <a:schemeClr val="accent3"/>
          </a:lnRef>
          <a:fillRef idx="2">
            <a:schemeClr val="accent3"/>
          </a:fillRef>
          <a:effectRef idx="1">
            <a:schemeClr val="accent3"/>
          </a:effectRef>
          <a:fontRef idx="minor">
            <a:schemeClr val="dk1"/>
          </a:fontRef>
        </dgm:style>
      </dgm:prSet>
      <dgm:spPr>
        <a:ln w="28575">
          <a:solidFill>
            <a:schemeClr val="tx1"/>
          </a:solidFill>
        </a:ln>
      </dgm:spPr>
      <dgm:t>
        <a:bodyPr/>
        <a:lstStyle/>
        <a:p>
          <a:r>
            <a:rPr lang="en-US" sz="2000">
              <a:solidFill>
                <a:schemeClr val="tx1"/>
              </a:solidFill>
            </a:rPr>
            <a:t>L</a:t>
          </a:r>
          <a:r>
            <a:rPr lang="el-GR" sz="2000">
              <a:solidFill>
                <a:schemeClr val="tx1"/>
              </a:solidFill>
            </a:rPr>
            <a:t>-Καρνιτίνη</a:t>
          </a:r>
          <a:endParaRPr lang="en-US" sz="2000">
            <a:solidFill>
              <a:schemeClr val="tx1"/>
            </a:solidFill>
          </a:endParaRPr>
        </a:p>
      </dgm:t>
    </dgm:pt>
    <dgm:pt modelId="{E89D70D5-5F9A-4246-9270-9E94ECE56E06}" type="parTrans" cxnId="{685F36D2-169A-C942-A93D-8600D909DED4}">
      <dgm:prSet/>
      <dgm:spPr/>
      <dgm:t>
        <a:bodyPr/>
        <a:lstStyle/>
        <a:p>
          <a:endParaRPr lang="en-US"/>
        </a:p>
      </dgm:t>
    </dgm:pt>
    <dgm:pt modelId="{D003B33F-7282-614F-93B4-419D9F16E106}" type="sibTrans" cxnId="{685F36D2-169A-C942-A93D-8600D909DED4}">
      <dgm:prSet/>
      <dgm:spPr/>
      <dgm:t>
        <a:bodyPr/>
        <a:lstStyle/>
        <a:p>
          <a:endParaRPr lang="en-US"/>
        </a:p>
      </dgm:t>
    </dgm:pt>
    <dgm:pt modelId="{36BFC7A5-A392-8E4B-BF67-7159367991AA}">
      <dgm:prSet phldrT="[Text]" custT="1">
        <dgm:style>
          <a:lnRef idx="1">
            <a:schemeClr val="accent3"/>
          </a:lnRef>
          <a:fillRef idx="2">
            <a:schemeClr val="accent3"/>
          </a:fillRef>
          <a:effectRef idx="1">
            <a:schemeClr val="accent3"/>
          </a:effectRef>
          <a:fontRef idx="minor">
            <a:schemeClr val="dk1"/>
          </a:fontRef>
        </dgm:style>
      </dgm:prSet>
      <dgm:spPr>
        <a:ln w="28575">
          <a:solidFill>
            <a:schemeClr val="tx1"/>
          </a:solidFill>
        </a:ln>
      </dgm:spPr>
      <dgm:t>
        <a:bodyPr/>
        <a:lstStyle/>
        <a:p>
          <a:r>
            <a:rPr lang="el-GR" sz="2000">
              <a:solidFill>
                <a:schemeClr val="tx1"/>
              </a:solidFill>
            </a:rPr>
            <a:t>Κρεατίνη</a:t>
          </a:r>
          <a:endParaRPr lang="en-US" sz="2000">
            <a:solidFill>
              <a:schemeClr val="tx1"/>
            </a:solidFill>
          </a:endParaRPr>
        </a:p>
      </dgm:t>
    </dgm:pt>
    <dgm:pt modelId="{393CA21B-3C03-174E-9092-822E2DD1B49F}" type="parTrans" cxnId="{D0B70D5E-EF00-2A4A-83AA-E215E00BCB45}">
      <dgm:prSet/>
      <dgm:spPr/>
      <dgm:t>
        <a:bodyPr/>
        <a:lstStyle/>
        <a:p>
          <a:endParaRPr lang="en-US"/>
        </a:p>
      </dgm:t>
    </dgm:pt>
    <dgm:pt modelId="{7E1D51CE-0978-0D45-A02E-1F77C9CA4C21}" type="sibTrans" cxnId="{D0B70D5E-EF00-2A4A-83AA-E215E00BCB45}">
      <dgm:prSet/>
      <dgm:spPr/>
      <dgm:t>
        <a:bodyPr/>
        <a:lstStyle/>
        <a:p>
          <a:endParaRPr lang="en-US"/>
        </a:p>
      </dgm:t>
    </dgm:pt>
    <dgm:pt modelId="{BA39A53F-279B-2D42-A882-07EAD955029B}">
      <dgm:prSet phldrT="[Text]" custT="1">
        <dgm:style>
          <a:lnRef idx="1">
            <a:schemeClr val="accent3"/>
          </a:lnRef>
          <a:fillRef idx="2">
            <a:schemeClr val="accent3"/>
          </a:fillRef>
          <a:effectRef idx="1">
            <a:schemeClr val="accent3"/>
          </a:effectRef>
          <a:fontRef idx="minor">
            <a:schemeClr val="dk1"/>
          </a:fontRef>
        </dgm:style>
      </dgm:prSet>
      <dgm:spPr>
        <a:ln w="28575">
          <a:solidFill>
            <a:schemeClr val="tx1"/>
          </a:solidFill>
        </a:ln>
      </dgm:spPr>
      <dgm:t>
        <a:bodyPr/>
        <a:lstStyle/>
        <a:p>
          <a:r>
            <a:rPr lang="el-GR" sz="2000" dirty="0"/>
            <a:t>Ερυθροποιητίνη</a:t>
          </a:r>
          <a:endParaRPr lang="en-US" sz="2000" dirty="0"/>
        </a:p>
      </dgm:t>
    </dgm:pt>
    <dgm:pt modelId="{589B1E89-BEE5-4948-932E-6469EEA66B3D}" type="parTrans" cxnId="{E1C4E94F-4E41-894F-8F7E-B37314B1D6A6}">
      <dgm:prSet/>
      <dgm:spPr/>
      <dgm:t>
        <a:bodyPr/>
        <a:lstStyle/>
        <a:p>
          <a:endParaRPr lang="en-US"/>
        </a:p>
      </dgm:t>
    </dgm:pt>
    <dgm:pt modelId="{185831F3-323C-5C42-9879-7D614C3A6152}" type="sibTrans" cxnId="{E1C4E94F-4E41-894F-8F7E-B37314B1D6A6}">
      <dgm:prSet/>
      <dgm:spPr/>
      <dgm:t>
        <a:bodyPr/>
        <a:lstStyle/>
        <a:p>
          <a:endParaRPr lang="en-US"/>
        </a:p>
      </dgm:t>
    </dgm:pt>
    <dgm:pt modelId="{3C7B5816-A73F-014C-892F-76B287200158}">
      <dgm:prSet phldrT="[Text]" custT="1">
        <dgm:style>
          <a:lnRef idx="1">
            <a:schemeClr val="accent3"/>
          </a:lnRef>
          <a:fillRef idx="2">
            <a:schemeClr val="accent3"/>
          </a:fillRef>
          <a:effectRef idx="1">
            <a:schemeClr val="accent3"/>
          </a:effectRef>
          <a:fontRef idx="minor">
            <a:schemeClr val="dk1"/>
          </a:fontRef>
        </dgm:style>
      </dgm:prSet>
      <dgm:spPr>
        <a:ln w="28575">
          <a:solidFill>
            <a:schemeClr val="tx1"/>
          </a:solidFill>
        </a:ln>
      </dgm:spPr>
      <dgm:t>
        <a:bodyPr/>
        <a:lstStyle/>
        <a:p>
          <a:r>
            <a:rPr lang="el-GR" sz="2000"/>
            <a:t>Συμπλήρωμα Οξυγόνου</a:t>
          </a:r>
          <a:endParaRPr lang="en-US" sz="2000"/>
        </a:p>
      </dgm:t>
    </dgm:pt>
    <dgm:pt modelId="{C0C38A70-D46E-2141-8A9D-6BB18BFAF0F1}" type="parTrans" cxnId="{D26FE55C-5EE9-5E4E-8A4B-9C3D5F7621DD}">
      <dgm:prSet/>
      <dgm:spPr/>
      <dgm:t>
        <a:bodyPr/>
        <a:lstStyle/>
        <a:p>
          <a:endParaRPr lang="en-US"/>
        </a:p>
      </dgm:t>
    </dgm:pt>
    <dgm:pt modelId="{5C2C48A7-EC41-A646-89D7-41D4FCFDD362}" type="sibTrans" cxnId="{D26FE55C-5EE9-5E4E-8A4B-9C3D5F7621DD}">
      <dgm:prSet/>
      <dgm:spPr/>
      <dgm:t>
        <a:bodyPr/>
        <a:lstStyle/>
        <a:p>
          <a:endParaRPr lang="en-US"/>
        </a:p>
      </dgm:t>
    </dgm:pt>
    <dgm:pt modelId="{4AFD936F-96DC-FA46-8C85-18D9A7F495DD}">
      <dgm:prSet phldrT="[Text]" custT="1">
        <dgm:style>
          <a:lnRef idx="1">
            <a:schemeClr val="accent3"/>
          </a:lnRef>
          <a:fillRef idx="2">
            <a:schemeClr val="accent3"/>
          </a:fillRef>
          <a:effectRef idx="1">
            <a:schemeClr val="accent3"/>
          </a:effectRef>
          <a:fontRef idx="minor">
            <a:schemeClr val="dk1"/>
          </a:fontRef>
        </dgm:style>
      </dgm:prSet>
      <dgm:spPr>
        <a:ln w="28575">
          <a:solidFill>
            <a:schemeClr val="tx1"/>
          </a:solidFill>
        </a:ln>
      </dgm:spPr>
      <dgm:t>
        <a:bodyPr/>
        <a:lstStyle/>
        <a:p>
          <a:r>
            <a:rPr lang="el-GR" sz="2000" dirty="0"/>
            <a:t>Φόρτιση Διττανθρακικών </a:t>
          </a:r>
          <a:endParaRPr lang="en-US" sz="2000" dirty="0"/>
        </a:p>
      </dgm:t>
    </dgm:pt>
    <dgm:pt modelId="{C4DE8202-325F-C54E-9F6D-5BB01AB7550E}" type="parTrans" cxnId="{24E005BE-51EA-3D48-971E-8644A75B79AA}">
      <dgm:prSet/>
      <dgm:spPr/>
      <dgm:t>
        <a:bodyPr/>
        <a:lstStyle/>
        <a:p>
          <a:endParaRPr lang="en-US"/>
        </a:p>
      </dgm:t>
    </dgm:pt>
    <dgm:pt modelId="{E610C1C7-2659-D14A-A7DE-A8FD08BFB5AA}" type="sibTrans" cxnId="{24E005BE-51EA-3D48-971E-8644A75B79AA}">
      <dgm:prSet/>
      <dgm:spPr/>
      <dgm:t>
        <a:bodyPr/>
        <a:lstStyle/>
        <a:p>
          <a:endParaRPr lang="en-US"/>
        </a:p>
      </dgm:t>
    </dgm:pt>
    <dgm:pt modelId="{42CBBDD2-816C-A74E-A6AC-3CD13E49BD76}">
      <dgm:prSet phldrT="[Text]" custT="1">
        <dgm:style>
          <a:lnRef idx="1">
            <a:schemeClr val="accent3"/>
          </a:lnRef>
          <a:fillRef idx="2">
            <a:schemeClr val="accent3"/>
          </a:fillRef>
          <a:effectRef idx="1">
            <a:schemeClr val="accent3"/>
          </a:effectRef>
          <a:fontRef idx="minor">
            <a:schemeClr val="dk1"/>
          </a:fontRef>
        </dgm:style>
      </dgm:prSet>
      <dgm:spPr>
        <a:ln w="28575">
          <a:solidFill>
            <a:schemeClr val="tx1"/>
          </a:solidFill>
        </a:ln>
      </dgm:spPr>
      <dgm:t>
        <a:bodyPr/>
        <a:lstStyle/>
        <a:p>
          <a:r>
            <a:rPr lang="el-GR" sz="2000"/>
            <a:t>Φόρτιση φωσφορικών </a:t>
          </a:r>
          <a:endParaRPr lang="en-US" sz="2000"/>
        </a:p>
      </dgm:t>
    </dgm:pt>
    <dgm:pt modelId="{A891A89C-1846-1A4E-9134-1C2BC881EF47}" type="parTrans" cxnId="{FC6A4601-38A4-F24F-80DC-688BFE3FD846}">
      <dgm:prSet/>
      <dgm:spPr/>
      <dgm:t>
        <a:bodyPr/>
        <a:lstStyle/>
        <a:p>
          <a:endParaRPr lang="en-US"/>
        </a:p>
      </dgm:t>
    </dgm:pt>
    <dgm:pt modelId="{EEC11215-9CED-F34B-B268-C5F9B3DE7ED1}" type="sibTrans" cxnId="{FC6A4601-38A4-F24F-80DC-688BFE3FD846}">
      <dgm:prSet/>
      <dgm:spPr/>
      <dgm:t>
        <a:bodyPr/>
        <a:lstStyle/>
        <a:p>
          <a:endParaRPr lang="en-US"/>
        </a:p>
      </dgm:t>
    </dgm:pt>
    <dgm:pt modelId="{FBC44632-E5EE-0B49-B97B-2B8CAD5211A2}">
      <dgm:prSet phldrT="[Text]" custT="1">
        <dgm:style>
          <a:lnRef idx="1">
            <a:schemeClr val="accent3"/>
          </a:lnRef>
          <a:fillRef idx="2">
            <a:schemeClr val="accent3"/>
          </a:fillRef>
          <a:effectRef idx="1">
            <a:schemeClr val="accent3"/>
          </a:effectRef>
          <a:fontRef idx="minor">
            <a:schemeClr val="dk1"/>
          </a:fontRef>
        </dgm:style>
      </dgm:prSet>
      <dgm:spPr>
        <a:ln w="28575">
          <a:solidFill>
            <a:schemeClr val="tx1"/>
          </a:solidFill>
        </a:ln>
      </dgm:spPr>
      <dgm:t>
        <a:bodyPr/>
        <a:lstStyle/>
        <a:p>
          <a:r>
            <a:rPr lang="el-GR" sz="2000"/>
            <a:t>Ντοπάρισμα αίματος</a:t>
          </a:r>
          <a:endParaRPr lang="en-US" sz="2000"/>
        </a:p>
      </dgm:t>
    </dgm:pt>
    <dgm:pt modelId="{D426C8D6-8B54-D74E-84ED-672D71FDCAC1}" type="parTrans" cxnId="{F88FBA7C-7F16-8243-8EEB-551125D2D945}">
      <dgm:prSet/>
      <dgm:spPr/>
      <dgm:t>
        <a:bodyPr/>
        <a:lstStyle/>
        <a:p>
          <a:endParaRPr lang="en-US"/>
        </a:p>
      </dgm:t>
    </dgm:pt>
    <dgm:pt modelId="{35F7C811-3225-824A-9467-1E456F92DA3B}" type="sibTrans" cxnId="{F88FBA7C-7F16-8243-8EEB-551125D2D945}">
      <dgm:prSet/>
      <dgm:spPr/>
      <dgm:t>
        <a:bodyPr/>
        <a:lstStyle/>
        <a:p>
          <a:endParaRPr lang="en-US"/>
        </a:p>
      </dgm:t>
    </dgm:pt>
    <dgm:pt modelId="{76F2ED2E-7D96-8C48-B320-0D30F33503DD}" type="pres">
      <dgm:prSet presAssocID="{ABEAF8C0-9548-9B47-B536-65D749D8BE9D}" presName="cycleMatrixDiagram" presStyleCnt="0">
        <dgm:presLayoutVars>
          <dgm:chMax val="1"/>
          <dgm:dir/>
          <dgm:animLvl val="lvl"/>
          <dgm:resizeHandles val="exact"/>
        </dgm:presLayoutVars>
      </dgm:prSet>
      <dgm:spPr/>
    </dgm:pt>
    <dgm:pt modelId="{D23F4DA0-64B9-7642-AC0C-53B260B63EE4}" type="pres">
      <dgm:prSet presAssocID="{ABEAF8C0-9548-9B47-B536-65D749D8BE9D}" presName="children" presStyleCnt="0"/>
      <dgm:spPr/>
    </dgm:pt>
    <dgm:pt modelId="{36EC9978-AA98-B744-8954-9595B59085A8}" type="pres">
      <dgm:prSet presAssocID="{ABEAF8C0-9548-9B47-B536-65D749D8BE9D}" presName="child1group" presStyleCnt="0"/>
      <dgm:spPr/>
    </dgm:pt>
    <dgm:pt modelId="{F40C1497-E8C1-DC4C-AB27-E2FAD27DE3A8}" type="pres">
      <dgm:prSet presAssocID="{ABEAF8C0-9548-9B47-B536-65D749D8BE9D}" presName="child1" presStyleLbl="bgAcc1" presStyleIdx="0" presStyleCnt="4" custScaleX="71506" custScaleY="81297" custLinFactNeighborX="-12540" custLinFactNeighborY="43191"/>
      <dgm:spPr/>
    </dgm:pt>
    <dgm:pt modelId="{E9C26587-9B6D-E54A-89FE-3AD6AEA02B15}" type="pres">
      <dgm:prSet presAssocID="{ABEAF8C0-9548-9B47-B536-65D749D8BE9D}" presName="child1Text" presStyleLbl="bgAcc1" presStyleIdx="0" presStyleCnt="4">
        <dgm:presLayoutVars>
          <dgm:bulletEnabled val="1"/>
        </dgm:presLayoutVars>
      </dgm:prSet>
      <dgm:spPr/>
    </dgm:pt>
    <dgm:pt modelId="{17003579-E0D0-D945-BD8C-1373AC527CFB}" type="pres">
      <dgm:prSet presAssocID="{ABEAF8C0-9548-9B47-B536-65D749D8BE9D}" presName="child2group" presStyleCnt="0"/>
      <dgm:spPr/>
    </dgm:pt>
    <dgm:pt modelId="{D7634AF6-0447-D14C-BFAE-76A33607C86C}" type="pres">
      <dgm:prSet presAssocID="{ABEAF8C0-9548-9B47-B536-65D749D8BE9D}" presName="child2" presStyleLbl="bgAcc1" presStyleIdx="1" presStyleCnt="4" custScaleX="109475" custLinFactNeighborX="21588" custLinFactNeighborY="33146"/>
      <dgm:spPr/>
    </dgm:pt>
    <dgm:pt modelId="{7613BB5E-E57E-0146-A0F3-68E9E50F5D5A}" type="pres">
      <dgm:prSet presAssocID="{ABEAF8C0-9548-9B47-B536-65D749D8BE9D}" presName="child2Text" presStyleLbl="bgAcc1" presStyleIdx="1" presStyleCnt="4">
        <dgm:presLayoutVars>
          <dgm:bulletEnabled val="1"/>
        </dgm:presLayoutVars>
      </dgm:prSet>
      <dgm:spPr/>
    </dgm:pt>
    <dgm:pt modelId="{97CF8ABD-E2AB-BB4B-814D-F07868716873}" type="pres">
      <dgm:prSet presAssocID="{ABEAF8C0-9548-9B47-B536-65D749D8BE9D}" presName="child3group" presStyleCnt="0"/>
      <dgm:spPr/>
    </dgm:pt>
    <dgm:pt modelId="{52A8AA59-FADD-814B-BE0F-24379AE2CB17}" type="pres">
      <dgm:prSet presAssocID="{ABEAF8C0-9548-9B47-B536-65D749D8BE9D}" presName="child3" presStyleLbl="bgAcc1" presStyleIdx="2" presStyleCnt="4" custScaleX="122968" custScaleY="67939" custLinFactNeighborX="23810" custLinFactNeighborY="-34160"/>
      <dgm:spPr/>
    </dgm:pt>
    <dgm:pt modelId="{84EB5680-440F-E54D-B315-2AD02C21AD00}" type="pres">
      <dgm:prSet presAssocID="{ABEAF8C0-9548-9B47-B536-65D749D8BE9D}" presName="child3Text" presStyleLbl="bgAcc1" presStyleIdx="2" presStyleCnt="4">
        <dgm:presLayoutVars>
          <dgm:bulletEnabled val="1"/>
        </dgm:presLayoutVars>
      </dgm:prSet>
      <dgm:spPr/>
    </dgm:pt>
    <dgm:pt modelId="{67F6BE28-D9E6-5348-9FED-00239364AB01}" type="pres">
      <dgm:prSet presAssocID="{ABEAF8C0-9548-9B47-B536-65D749D8BE9D}" presName="child4group" presStyleCnt="0"/>
      <dgm:spPr/>
    </dgm:pt>
    <dgm:pt modelId="{295FF866-700C-194F-A2BF-08F19E53EFB7}" type="pres">
      <dgm:prSet presAssocID="{ABEAF8C0-9548-9B47-B536-65D749D8BE9D}" presName="child4" presStyleLbl="bgAcc1" presStyleIdx="3" presStyleCnt="4" custScaleX="139602" custScaleY="120614" custLinFactNeighborX="-11937" custLinFactNeighborY="-20699"/>
      <dgm:spPr/>
    </dgm:pt>
    <dgm:pt modelId="{E6BEF8F2-0741-AE4B-8415-0ACC2F22C4E0}" type="pres">
      <dgm:prSet presAssocID="{ABEAF8C0-9548-9B47-B536-65D749D8BE9D}" presName="child4Text" presStyleLbl="bgAcc1" presStyleIdx="3" presStyleCnt="4">
        <dgm:presLayoutVars>
          <dgm:bulletEnabled val="1"/>
        </dgm:presLayoutVars>
      </dgm:prSet>
      <dgm:spPr/>
    </dgm:pt>
    <dgm:pt modelId="{78F959A2-6A78-6343-B72E-B4B2095F4667}" type="pres">
      <dgm:prSet presAssocID="{ABEAF8C0-9548-9B47-B536-65D749D8BE9D}" presName="childPlaceholder" presStyleCnt="0"/>
      <dgm:spPr/>
    </dgm:pt>
    <dgm:pt modelId="{F41C4B87-D18A-8444-AB29-8B9CE1B1A4D4}" type="pres">
      <dgm:prSet presAssocID="{ABEAF8C0-9548-9B47-B536-65D749D8BE9D}" presName="circle" presStyleCnt="0"/>
      <dgm:spPr/>
    </dgm:pt>
    <dgm:pt modelId="{84C52049-2368-9A4A-9047-8A3D99DB68A8}" type="pres">
      <dgm:prSet presAssocID="{ABEAF8C0-9548-9B47-B536-65D749D8BE9D}" presName="quadrant1" presStyleLbl="node1" presStyleIdx="0" presStyleCnt="4" custLinFactNeighborX="-381" custLinFactNeighborY="1525">
        <dgm:presLayoutVars>
          <dgm:chMax val="1"/>
          <dgm:bulletEnabled val="1"/>
        </dgm:presLayoutVars>
      </dgm:prSet>
      <dgm:spPr/>
    </dgm:pt>
    <dgm:pt modelId="{F72BD071-9531-F24C-B2C0-4C6E53351099}" type="pres">
      <dgm:prSet presAssocID="{ABEAF8C0-9548-9B47-B536-65D749D8BE9D}" presName="quadrant2" presStyleLbl="node1" presStyleIdx="1" presStyleCnt="4" custScaleX="97280" custScaleY="97639">
        <dgm:presLayoutVars>
          <dgm:chMax val="1"/>
          <dgm:bulletEnabled val="1"/>
        </dgm:presLayoutVars>
      </dgm:prSet>
      <dgm:spPr/>
    </dgm:pt>
    <dgm:pt modelId="{4B9BDD0A-FEF3-5B43-8B85-E65EA8C9ED3C}" type="pres">
      <dgm:prSet presAssocID="{ABEAF8C0-9548-9B47-B536-65D749D8BE9D}" presName="quadrant3" presStyleLbl="node1" presStyleIdx="2" presStyleCnt="4">
        <dgm:presLayoutVars>
          <dgm:chMax val="1"/>
          <dgm:bulletEnabled val="1"/>
        </dgm:presLayoutVars>
      </dgm:prSet>
      <dgm:spPr/>
    </dgm:pt>
    <dgm:pt modelId="{9956ABF7-34D9-0141-B469-2E12AABD695D}" type="pres">
      <dgm:prSet presAssocID="{ABEAF8C0-9548-9B47-B536-65D749D8BE9D}" presName="quadrant4" presStyleLbl="node1" presStyleIdx="3" presStyleCnt="4">
        <dgm:presLayoutVars>
          <dgm:chMax val="1"/>
          <dgm:bulletEnabled val="1"/>
        </dgm:presLayoutVars>
      </dgm:prSet>
      <dgm:spPr/>
    </dgm:pt>
    <dgm:pt modelId="{7993F9C8-4238-A349-95EC-6B6245B9DDFE}" type="pres">
      <dgm:prSet presAssocID="{ABEAF8C0-9548-9B47-B536-65D749D8BE9D}" presName="quadrantPlaceholder" presStyleCnt="0"/>
      <dgm:spPr/>
    </dgm:pt>
    <dgm:pt modelId="{AAEA1740-D17B-304C-A254-560960748AFE}" type="pres">
      <dgm:prSet presAssocID="{ABEAF8C0-9548-9B47-B536-65D749D8BE9D}" presName="center1" presStyleLbl="fgShp" presStyleIdx="0" presStyleCnt="2"/>
      <dgm:spPr>
        <a:solidFill>
          <a:srgbClr val="FF0000"/>
        </a:solidFill>
      </dgm:spPr>
    </dgm:pt>
    <dgm:pt modelId="{7C315ECD-8387-F64B-BEA7-32383516D60B}" type="pres">
      <dgm:prSet presAssocID="{ABEAF8C0-9548-9B47-B536-65D749D8BE9D}" presName="center2" presStyleLbl="fgShp" presStyleIdx="1" presStyleCnt="2"/>
      <dgm:spPr>
        <a:solidFill>
          <a:srgbClr val="FF0000"/>
        </a:solidFill>
      </dgm:spPr>
    </dgm:pt>
  </dgm:ptLst>
  <dgm:cxnLst>
    <dgm:cxn modelId="{FC6A4601-38A4-F24F-80DC-688BFE3FD846}" srcId="{7280224B-B5B7-8D42-B23B-2362E6A4F8DB}" destId="{42CBBDD2-816C-A74E-A6AC-3CD13E49BD76}" srcOrd="4" destOrd="0" parTransId="{A891A89C-1846-1A4E-9134-1C2BC881EF47}" sibTransId="{EEC11215-9CED-F34B-B268-C5F9B3DE7ED1}"/>
    <dgm:cxn modelId="{4B17D103-031D-C545-8DA5-BF0B08CBC34C}" srcId="{422FCC46-1DD5-3544-8DCD-B03EB9D293F5}" destId="{8C39E59E-7E4E-0741-BC14-36FDD254EAC1}" srcOrd="0" destOrd="0" parTransId="{27C2C5E0-E2E8-E845-A0BA-467322BD3EB7}" sibTransId="{4B06CA67-7178-4748-A25E-D187A2572C7C}"/>
    <dgm:cxn modelId="{A01AB406-F5AB-8A4D-86C8-F7DC6C9B9670}" type="presOf" srcId="{DDEC9478-FED3-6E4D-A82E-F0D3BC76B31C}" destId="{E9C26587-9B6D-E54A-89FE-3AD6AEA02B15}" srcOrd="1" destOrd="0" presId="urn:microsoft.com/office/officeart/2005/8/layout/cycle4"/>
    <dgm:cxn modelId="{D4C1F60B-3E6C-8B48-B016-2DBB9E236A93}" type="presOf" srcId="{F87C4C69-ADBE-8445-93BA-1288FFF0792B}" destId="{D7634AF6-0447-D14C-BFAE-76A33607C86C}" srcOrd="0" destOrd="3" presId="urn:microsoft.com/office/officeart/2005/8/layout/cycle4"/>
    <dgm:cxn modelId="{5031440C-85DA-0A48-9F78-00EFA3CD7584}" srcId="{9E83A385-7D7E-DA43-8088-9C3D0819C182}" destId="{29EDEC2A-A785-4A4B-8A73-BFBACFD5FF86}" srcOrd="3" destOrd="0" parTransId="{469C9B07-70F2-804D-A5E4-B4CEF4CA11D5}" sibTransId="{DF602457-1352-2942-8223-C0B388676931}"/>
    <dgm:cxn modelId="{15DA9B10-3D60-E841-9B0B-27ACCBF37FCC}" srcId="{9E83A385-7D7E-DA43-8088-9C3D0819C182}" destId="{2575B6E6-B357-A04C-9DE0-42B2792C50EE}" srcOrd="4" destOrd="0" parTransId="{EA949B90-1F6E-BC49-9BC5-B12CCB811DB4}" sibTransId="{AE0830A2-0F21-1544-9939-69BC742D4485}"/>
    <dgm:cxn modelId="{9BFB8717-EECA-DC4B-B577-97335469B366}" type="presOf" srcId="{36BFC7A5-A392-8E4B-BF67-7159367991AA}" destId="{E9C26587-9B6D-E54A-89FE-3AD6AEA02B15}" srcOrd="1" destOrd="2" presId="urn:microsoft.com/office/officeart/2005/8/layout/cycle4"/>
    <dgm:cxn modelId="{0DA92125-CE84-5A46-8242-1DFDD8A56F88}" type="presOf" srcId="{4AFD936F-96DC-FA46-8C85-18D9A7F495DD}" destId="{295FF866-700C-194F-A2BF-08F19E53EFB7}" srcOrd="0" destOrd="3" presId="urn:microsoft.com/office/officeart/2005/8/layout/cycle4"/>
    <dgm:cxn modelId="{F4D1B22A-5EE5-C445-856F-4C0D1CE93E38}" type="presOf" srcId="{FBC44632-E5EE-0B49-B97B-2B8CAD5211A2}" destId="{E6BEF8F2-0741-AE4B-8415-0ACC2F22C4E0}" srcOrd="1" destOrd="0" presId="urn:microsoft.com/office/officeart/2005/8/layout/cycle4"/>
    <dgm:cxn modelId="{5AABCA2D-7A57-7747-A00F-432E79FBDA6E}" srcId="{422FCC46-1DD5-3544-8DCD-B03EB9D293F5}" destId="{F87C4C69-ADBE-8445-93BA-1288FFF0792B}" srcOrd="3" destOrd="0" parTransId="{8730F0A6-6553-A249-A386-BA66A8206F0D}" sibTransId="{AEAF2A13-CCF0-F245-BDD9-E1B4800DF51F}"/>
    <dgm:cxn modelId="{DBDD7C31-348B-2D44-B223-7757C7068A74}" type="presOf" srcId="{ABEAF8C0-9548-9B47-B536-65D749D8BE9D}" destId="{76F2ED2E-7D96-8C48-B320-0D30F33503DD}" srcOrd="0" destOrd="0" presId="urn:microsoft.com/office/officeart/2005/8/layout/cycle4"/>
    <dgm:cxn modelId="{D6BACD32-05F1-CD40-B8A2-8447D2F8924C}" srcId="{ABEAF8C0-9548-9B47-B536-65D749D8BE9D}" destId="{7280224B-B5B7-8D42-B23B-2362E6A4F8DB}" srcOrd="3" destOrd="0" parTransId="{8F6A9A0F-7EE8-6F4A-9862-6FEFDBAA1CFC}" sibTransId="{A14A05A5-A96B-7443-B656-94ABA9B59E28}"/>
    <dgm:cxn modelId="{192DD933-4C55-DF4D-B127-D17D86633226}" type="presOf" srcId="{9E83A385-7D7E-DA43-8088-9C3D0819C182}" destId="{4B9BDD0A-FEF3-5B43-8B85-E65EA8C9ED3C}" srcOrd="0" destOrd="0" presId="urn:microsoft.com/office/officeart/2005/8/layout/cycle4"/>
    <dgm:cxn modelId="{A9322838-2C71-8641-8BC5-B23F3EB5446F}" type="presOf" srcId="{2575B6E6-B357-A04C-9DE0-42B2792C50EE}" destId="{84EB5680-440F-E54D-B315-2AD02C21AD00}" srcOrd="1" destOrd="4" presId="urn:microsoft.com/office/officeart/2005/8/layout/cycle4"/>
    <dgm:cxn modelId="{6262113B-5AC2-BD4E-8291-DB6B201B8A32}" type="presOf" srcId="{DDEC9478-FED3-6E4D-A82E-F0D3BC76B31C}" destId="{F40C1497-E8C1-DC4C-AB27-E2FAD27DE3A8}" srcOrd="0" destOrd="0" presId="urn:microsoft.com/office/officeart/2005/8/layout/cycle4"/>
    <dgm:cxn modelId="{1629793F-C785-4042-AB77-A27A115A7119}" srcId="{422FCC46-1DD5-3544-8DCD-B03EB9D293F5}" destId="{084F6D3C-1E04-F94E-9633-613487799BCD}" srcOrd="4" destOrd="0" parTransId="{C5DD2542-6D76-284E-96AA-3539E50FCED3}" sibTransId="{158D24AF-728A-A94E-AE3A-E33BBD05340F}"/>
    <dgm:cxn modelId="{ED37A83F-AEEC-094F-ADA5-95D814CB55B5}" type="presOf" srcId="{084F6D3C-1E04-F94E-9633-613487799BCD}" destId="{7613BB5E-E57E-0146-A0F3-68E9E50F5D5A}" srcOrd="1" destOrd="4" presId="urn:microsoft.com/office/officeart/2005/8/layout/cycle4"/>
    <dgm:cxn modelId="{6476F344-1AB3-1F4D-8F3D-28E767E9E04F}" srcId="{9E83A385-7D7E-DA43-8088-9C3D0819C182}" destId="{B793FB04-2328-3D42-AC4C-C4B92743C383}" srcOrd="5" destOrd="0" parTransId="{ECE81EB2-2030-1441-BA5D-7A35FCA03BB0}" sibTransId="{95E821FB-14C9-A241-BA09-36BFBCC565EC}"/>
    <dgm:cxn modelId="{BE5EFB47-C9F9-7B4A-919F-ACB96E577BA2}" type="presOf" srcId="{3C7B5816-A73F-014C-892F-76B287200158}" destId="{295FF866-700C-194F-A2BF-08F19E53EFB7}" srcOrd="0" destOrd="2" presId="urn:microsoft.com/office/officeart/2005/8/layout/cycle4"/>
    <dgm:cxn modelId="{E1C4E94F-4E41-894F-8F7E-B37314B1D6A6}" srcId="{7280224B-B5B7-8D42-B23B-2362E6A4F8DB}" destId="{BA39A53F-279B-2D42-A882-07EAD955029B}" srcOrd="1" destOrd="0" parTransId="{589B1E89-BEE5-4948-932E-6469EEA66B3D}" sibTransId="{185831F3-323C-5C42-9879-7D614C3A6152}"/>
    <dgm:cxn modelId="{0DE62951-47CC-EF4C-A05C-76E3B3A9A649}" type="presOf" srcId="{8DEACF50-3774-DA43-9C75-A6CA83CF8DE2}" destId="{84EB5680-440F-E54D-B315-2AD02C21AD00}" srcOrd="1" destOrd="2" presId="urn:microsoft.com/office/officeart/2005/8/layout/cycle4"/>
    <dgm:cxn modelId="{A9507353-AB1D-E74F-B617-AF18A1F8C2D5}" type="presOf" srcId="{FBC44632-E5EE-0B49-B97B-2B8CAD5211A2}" destId="{295FF866-700C-194F-A2BF-08F19E53EFB7}" srcOrd="0" destOrd="0" presId="urn:microsoft.com/office/officeart/2005/8/layout/cycle4"/>
    <dgm:cxn modelId="{6FA5E958-DA6F-1D41-9542-DCE71D299BF3}" type="presOf" srcId="{D2D19FEE-CEA7-E04B-B51F-BE34E8494237}" destId="{52A8AA59-FADD-814B-BE0F-24379AE2CB17}" srcOrd="0" destOrd="1" presId="urn:microsoft.com/office/officeart/2005/8/layout/cycle4"/>
    <dgm:cxn modelId="{AB6E155C-7A05-0D47-99D8-D9C83F8544B7}" type="presOf" srcId="{2575B6E6-B357-A04C-9DE0-42B2792C50EE}" destId="{52A8AA59-FADD-814B-BE0F-24379AE2CB17}" srcOrd="0" destOrd="4" presId="urn:microsoft.com/office/officeart/2005/8/layout/cycle4"/>
    <dgm:cxn modelId="{D26FE55C-5EE9-5E4E-8A4B-9C3D5F7621DD}" srcId="{7280224B-B5B7-8D42-B23B-2362E6A4F8DB}" destId="{3C7B5816-A73F-014C-892F-76B287200158}" srcOrd="2" destOrd="0" parTransId="{C0C38A70-D46E-2141-8A9D-6BB18BFAF0F1}" sibTransId="{5C2C48A7-EC41-A646-89D7-41D4FCFDD362}"/>
    <dgm:cxn modelId="{D0B70D5E-EF00-2A4A-83AA-E215E00BCB45}" srcId="{3E7DD4BB-6767-5742-90FE-DED175EB4373}" destId="{36BFC7A5-A392-8E4B-BF67-7159367991AA}" srcOrd="2" destOrd="0" parTransId="{393CA21B-3C03-174E-9092-822E2DD1B49F}" sibTransId="{7E1D51CE-0978-0D45-A02E-1F77C9CA4C21}"/>
    <dgm:cxn modelId="{96DA9460-81D4-CD47-818E-138F1F33CF91}" type="presOf" srcId="{D2D19FEE-CEA7-E04B-B51F-BE34E8494237}" destId="{84EB5680-440F-E54D-B315-2AD02C21AD00}" srcOrd="1" destOrd="1" presId="urn:microsoft.com/office/officeart/2005/8/layout/cycle4"/>
    <dgm:cxn modelId="{3FEB3B61-5156-7048-B376-010875FD832C}" srcId="{9E83A385-7D7E-DA43-8088-9C3D0819C182}" destId="{2920843D-3099-FF47-A6AC-F6A4C14B9017}" srcOrd="0" destOrd="0" parTransId="{35159735-D5E1-F045-8328-18DE36A3F8A6}" sibTransId="{75BC9FA1-410A-F740-A71D-54E664DEC46A}"/>
    <dgm:cxn modelId="{C173BB61-26A4-6E4C-BE3E-1C0F98B6CD5A}" type="presOf" srcId="{2920843D-3099-FF47-A6AC-F6A4C14B9017}" destId="{84EB5680-440F-E54D-B315-2AD02C21AD00}" srcOrd="1" destOrd="0" presId="urn:microsoft.com/office/officeart/2005/8/layout/cycle4"/>
    <dgm:cxn modelId="{E77D9D67-9507-9043-8F0C-77F0B5D36596}" type="presOf" srcId="{8DEACF50-3774-DA43-9C75-A6CA83CF8DE2}" destId="{52A8AA59-FADD-814B-BE0F-24379AE2CB17}" srcOrd="0" destOrd="2" presId="urn:microsoft.com/office/officeart/2005/8/layout/cycle4"/>
    <dgm:cxn modelId="{DE359076-33D8-0D4D-B3D8-26C70DC07007}" type="presOf" srcId="{8C39E59E-7E4E-0741-BC14-36FDD254EAC1}" destId="{7613BB5E-E57E-0146-A0F3-68E9E50F5D5A}" srcOrd="1" destOrd="0" presId="urn:microsoft.com/office/officeart/2005/8/layout/cycle4"/>
    <dgm:cxn modelId="{80F0257A-7B74-3D42-9771-C1427934A793}" type="presOf" srcId="{B793FB04-2328-3D42-AC4C-C4B92743C383}" destId="{84EB5680-440F-E54D-B315-2AD02C21AD00}" srcOrd="1" destOrd="5" presId="urn:microsoft.com/office/officeart/2005/8/layout/cycle4"/>
    <dgm:cxn modelId="{C7E5437B-5B9F-824C-A2CA-57BDFB179F2D}" type="presOf" srcId="{825F85A0-4F72-E041-A70F-CD2687EBF7A6}" destId="{7613BB5E-E57E-0146-A0F3-68E9E50F5D5A}" srcOrd="1" destOrd="1" presId="urn:microsoft.com/office/officeart/2005/8/layout/cycle4"/>
    <dgm:cxn modelId="{F88FBA7C-7F16-8243-8EEB-551125D2D945}" srcId="{7280224B-B5B7-8D42-B23B-2362E6A4F8DB}" destId="{FBC44632-E5EE-0B49-B97B-2B8CAD5211A2}" srcOrd="0" destOrd="0" parTransId="{D426C8D6-8B54-D74E-84ED-672D71FDCAC1}" sibTransId="{35F7C811-3225-824A-9467-1E456F92DA3B}"/>
    <dgm:cxn modelId="{EF0FB780-20AC-6748-886D-3ECD13ACA57D}" srcId="{3E7DD4BB-6767-5742-90FE-DED175EB4373}" destId="{DDEC9478-FED3-6E4D-A82E-F0D3BC76B31C}" srcOrd="0" destOrd="0" parTransId="{90F6BAB3-F3A9-2C4E-8476-DA50BE2252F0}" sibTransId="{5872C1F3-0476-0A48-85D2-CE5A2150436D}"/>
    <dgm:cxn modelId="{C26D1382-06A2-5F4F-8FF1-B469CC4CF95A}" type="presOf" srcId="{BA39A53F-279B-2D42-A882-07EAD955029B}" destId="{295FF866-700C-194F-A2BF-08F19E53EFB7}" srcOrd="0" destOrd="1" presId="urn:microsoft.com/office/officeart/2005/8/layout/cycle4"/>
    <dgm:cxn modelId="{36D35488-2722-FC47-A29C-D3A99F6C5FCF}" type="presOf" srcId="{29EDEC2A-A785-4A4B-8A73-BFBACFD5FF86}" destId="{52A8AA59-FADD-814B-BE0F-24379AE2CB17}" srcOrd="0" destOrd="3" presId="urn:microsoft.com/office/officeart/2005/8/layout/cycle4"/>
    <dgm:cxn modelId="{5435E48A-A98C-A64E-BAF0-85383B0B801F}" type="presOf" srcId="{3E7DD4BB-6767-5742-90FE-DED175EB4373}" destId="{84C52049-2368-9A4A-9047-8A3D99DB68A8}" srcOrd="0" destOrd="0" presId="urn:microsoft.com/office/officeart/2005/8/layout/cycle4"/>
    <dgm:cxn modelId="{3426E78B-7C83-E446-81D6-9A4F45FC53D2}" srcId="{ABEAF8C0-9548-9B47-B536-65D749D8BE9D}" destId="{422FCC46-1DD5-3544-8DCD-B03EB9D293F5}" srcOrd="1" destOrd="0" parTransId="{4894A5D3-0CB8-8E49-B967-E502005DCD99}" sibTransId="{0A68A93B-5AC3-6A43-B2FB-5FCC02571784}"/>
    <dgm:cxn modelId="{4AC9628C-730A-9448-8915-BAE85EE225A6}" type="presOf" srcId="{084F6D3C-1E04-F94E-9633-613487799BCD}" destId="{D7634AF6-0447-D14C-BFAE-76A33607C86C}" srcOrd="0" destOrd="4" presId="urn:microsoft.com/office/officeart/2005/8/layout/cycle4"/>
    <dgm:cxn modelId="{1392F68C-F5A6-C54F-94FD-FBCC25DD602A}" type="presOf" srcId="{42CBBDD2-816C-A74E-A6AC-3CD13E49BD76}" destId="{E6BEF8F2-0741-AE4B-8415-0ACC2F22C4E0}" srcOrd="1" destOrd="4" presId="urn:microsoft.com/office/officeart/2005/8/layout/cycle4"/>
    <dgm:cxn modelId="{41E2A393-A973-0149-AB8F-D3BF6D6F9EF7}" type="presOf" srcId="{0E5EE586-CEEF-3646-B965-A73AE30E34E1}" destId="{D7634AF6-0447-D14C-BFAE-76A33607C86C}" srcOrd="0" destOrd="2" presId="urn:microsoft.com/office/officeart/2005/8/layout/cycle4"/>
    <dgm:cxn modelId="{21E4849A-A9DE-C34D-A253-8478DD204D9D}" srcId="{9E83A385-7D7E-DA43-8088-9C3D0819C182}" destId="{D2D19FEE-CEA7-E04B-B51F-BE34E8494237}" srcOrd="1" destOrd="0" parTransId="{777E495E-A2B3-604E-B412-A2F088B30D9F}" sibTransId="{42185C58-742F-6B44-AE65-AA21156E9397}"/>
    <dgm:cxn modelId="{2C2627A1-AB53-6B43-A900-B3F9DA284F84}" type="presOf" srcId="{4AFD936F-96DC-FA46-8C85-18D9A7F495DD}" destId="{E6BEF8F2-0741-AE4B-8415-0ACC2F22C4E0}" srcOrd="1" destOrd="3" presId="urn:microsoft.com/office/officeart/2005/8/layout/cycle4"/>
    <dgm:cxn modelId="{096724A7-B76E-E34B-9201-05F4E7136CD1}" type="presOf" srcId="{D1BF7992-DFC4-8B43-B883-6E0771DFA8BE}" destId="{E9C26587-9B6D-E54A-89FE-3AD6AEA02B15}" srcOrd="1" destOrd="1" presId="urn:microsoft.com/office/officeart/2005/8/layout/cycle4"/>
    <dgm:cxn modelId="{2A3BB2AA-8114-DB4F-816F-370772AE4569}" srcId="{9E83A385-7D7E-DA43-8088-9C3D0819C182}" destId="{8DEACF50-3774-DA43-9C75-A6CA83CF8DE2}" srcOrd="2" destOrd="0" parTransId="{64CEED59-9FE6-984B-8861-5B88929DB89F}" sibTransId="{D689DC7F-13D1-EC4A-ACFA-40D9E7CED1EF}"/>
    <dgm:cxn modelId="{038A58AF-A8BA-E74A-A72A-310E6C8D5201}" type="presOf" srcId="{2920843D-3099-FF47-A6AC-F6A4C14B9017}" destId="{52A8AA59-FADD-814B-BE0F-24379AE2CB17}" srcOrd="0" destOrd="0" presId="urn:microsoft.com/office/officeart/2005/8/layout/cycle4"/>
    <dgm:cxn modelId="{FA9D6CB1-E83B-A348-A1E5-70FC6C1D21D7}" type="presOf" srcId="{B793FB04-2328-3D42-AC4C-C4B92743C383}" destId="{52A8AA59-FADD-814B-BE0F-24379AE2CB17}" srcOrd="0" destOrd="5" presId="urn:microsoft.com/office/officeart/2005/8/layout/cycle4"/>
    <dgm:cxn modelId="{F759A6B1-260E-BD4D-BEAE-8095F44F8457}" srcId="{ABEAF8C0-9548-9B47-B536-65D749D8BE9D}" destId="{9E83A385-7D7E-DA43-8088-9C3D0819C182}" srcOrd="2" destOrd="0" parTransId="{9FD82F1B-3BD3-7B4D-B6DF-F0307F0DB4CA}" sibTransId="{EE44E2E6-91B8-2D4C-8D4F-419FE2391E8F}"/>
    <dgm:cxn modelId="{FD3131B2-AD02-6743-A614-F787F2220CCA}" type="presOf" srcId="{8C39E59E-7E4E-0741-BC14-36FDD254EAC1}" destId="{D7634AF6-0447-D14C-BFAE-76A33607C86C}" srcOrd="0" destOrd="0" presId="urn:microsoft.com/office/officeart/2005/8/layout/cycle4"/>
    <dgm:cxn modelId="{E6B42FB3-936E-0F43-BC20-A259EE653354}" srcId="{422FCC46-1DD5-3544-8DCD-B03EB9D293F5}" destId="{825F85A0-4F72-E041-A70F-CD2687EBF7A6}" srcOrd="1" destOrd="0" parTransId="{1B44717E-4EFA-044F-8ECD-24157AE63209}" sibTransId="{8FF6E196-E785-3B4A-9CEA-6890B35F6097}"/>
    <dgm:cxn modelId="{696B78B3-E1BC-F840-85AB-1B7041AF05A5}" srcId="{422FCC46-1DD5-3544-8DCD-B03EB9D293F5}" destId="{0E5EE586-CEEF-3646-B965-A73AE30E34E1}" srcOrd="2" destOrd="0" parTransId="{52E53C09-D470-084D-AC8C-A891F615CCE4}" sibTransId="{0CB3429D-35D3-DB40-B4E9-092FD3FD4E01}"/>
    <dgm:cxn modelId="{24E005BE-51EA-3D48-971E-8644A75B79AA}" srcId="{7280224B-B5B7-8D42-B23B-2362E6A4F8DB}" destId="{4AFD936F-96DC-FA46-8C85-18D9A7F495DD}" srcOrd="3" destOrd="0" parTransId="{C4DE8202-325F-C54E-9F6D-5BB01AB7550E}" sibTransId="{E610C1C7-2659-D14A-A7DE-A8FD08BFB5AA}"/>
    <dgm:cxn modelId="{BF0A91BE-9EE0-8444-BC26-2DBDC4F491CA}" type="presOf" srcId="{BA39A53F-279B-2D42-A882-07EAD955029B}" destId="{E6BEF8F2-0741-AE4B-8415-0ACC2F22C4E0}" srcOrd="1" destOrd="1" presId="urn:microsoft.com/office/officeart/2005/8/layout/cycle4"/>
    <dgm:cxn modelId="{200B4DC0-4753-9147-A043-FFDF817A3F60}" type="presOf" srcId="{7280224B-B5B7-8D42-B23B-2362E6A4F8DB}" destId="{9956ABF7-34D9-0141-B469-2E12AABD695D}" srcOrd="0" destOrd="0" presId="urn:microsoft.com/office/officeart/2005/8/layout/cycle4"/>
    <dgm:cxn modelId="{9BD0A9C1-30E0-1948-9D67-843BA0BF46EC}" type="presOf" srcId="{D1BF7992-DFC4-8B43-B883-6E0771DFA8BE}" destId="{F40C1497-E8C1-DC4C-AB27-E2FAD27DE3A8}" srcOrd="0" destOrd="1" presId="urn:microsoft.com/office/officeart/2005/8/layout/cycle4"/>
    <dgm:cxn modelId="{EE2A3BC9-19C3-AA44-BBED-CC15061394B1}" type="presOf" srcId="{42CBBDD2-816C-A74E-A6AC-3CD13E49BD76}" destId="{295FF866-700C-194F-A2BF-08F19E53EFB7}" srcOrd="0" destOrd="4" presId="urn:microsoft.com/office/officeart/2005/8/layout/cycle4"/>
    <dgm:cxn modelId="{685F36D2-169A-C942-A93D-8600D909DED4}" srcId="{3E7DD4BB-6767-5742-90FE-DED175EB4373}" destId="{D1BF7992-DFC4-8B43-B883-6E0771DFA8BE}" srcOrd="1" destOrd="0" parTransId="{E89D70D5-5F9A-4246-9270-9E94ECE56E06}" sibTransId="{D003B33F-7282-614F-93B4-419D9F16E106}"/>
    <dgm:cxn modelId="{EE1984D6-A907-7A4F-9D64-9BF76B04E6BC}" type="presOf" srcId="{29EDEC2A-A785-4A4B-8A73-BFBACFD5FF86}" destId="{84EB5680-440F-E54D-B315-2AD02C21AD00}" srcOrd="1" destOrd="3" presId="urn:microsoft.com/office/officeart/2005/8/layout/cycle4"/>
    <dgm:cxn modelId="{B61A5CE0-5C85-BC46-9A4C-FCA83118D1EC}" type="presOf" srcId="{3C7B5816-A73F-014C-892F-76B287200158}" destId="{E6BEF8F2-0741-AE4B-8415-0ACC2F22C4E0}" srcOrd="1" destOrd="2" presId="urn:microsoft.com/office/officeart/2005/8/layout/cycle4"/>
    <dgm:cxn modelId="{03F432E4-0006-A64C-924A-39E1F0839575}" type="presOf" srcId="{F87C4C69-ADBE-8445-93BA-1288FFF0792B}" destId="{7613BB5E-E57E-0146-A0F3-68E9E50F5D5A}" srcOrd="1" destOrd="3" presId="urn:microsoft.com/office/officeart/2005/8/layout/cycle4"/>
    <dgm:cxn modelId="{1BACBFE5-F190-9A4A-B01B-B294BA5C5EA8}" type="presOf" srcId="{36BFC7A5-A392-8E4B-BF67-7159367991AA}" destId="{F40C1497-E8C1-DC4C-AB27-E2FAD27DE3A8}" srcOrd="0" destOrd="2" presId="urn:microsoft.com/office/officeart/2005/8/layout/cycle4"/>
    <dgm:cxn modelId="{602F4DE9-E7BA-AB48-BCB0-C989A73ED3D9}" type="presOf" srcId="{422FCC46-1DD5-3544-8DCD-B03EB9D293F5}" destId="{F72BD071-9531-F24C-B2C0-4C6E53351099}" srcOrd="0" destOrd="0" presId="urn:microsoft.com/office/officeart/2005/8/layout/cycle4"/>
    <dgm:cxn modelId="{6C3D26F6-19D3-0E48-94CC-0A9D255C299C}" type="presOf" srcId="{825F85A0-4F72-E041-A70F-CD2687EBF7A6}" destId="{D7634AF6-0447-D14C-BFAE-76A33607C86C}" srcOrd="0" destOrd="1" presId="urn:microsoft.com/office/officeart/2005/8/layout/cycle4"/>
    <dgm:cxn modelId="{5E97E2FB-360F-7F4D-AE02-B6FA86B8D569}" type="presOf" srcId="{0E5EE586-CEEF-3646-B965-A73AE30E34E1}" destId="{7613BB5E-E57E-0146-A0F3-68E9E50F5D5A}" srcOrd="1" destOrd="2" presId="urn:microsoft.com/office/officeart/2005/8/layout/cycle4"/>
    <dgm:cxn modelId="{535002FC-9E3E-5A48-A24A-EB0837867518}" srcId="{ABEAF8C0-9548-9B47-B536-65D749D8BE9D}" destId="{3E7DD4BB-6767-5742-90FE-DED175EB4373}" srcOrd="0" destOrd="0" parTransId="{F9823674-1262-E644-8410-798129C2E164}" sibTransId="{C485FBAB-26BC-DB42-A39B-3FF138EF2B6D}"/>
    <dgm:cxn modelId="{4E6A5D7B-E077-AB41-82F4-98B5BD679B71}" type="presParOf" srcId="{76F2ED2E-7D96-8C48-B320-0D30F33503DD}" destId="{D23F4DA0-64B9-7642-AC0C-53B260B63EE4}" srcOrd="0" destOrd="0" presId="urn:microsoft.com/office/officeart/2005/8/layout/cycle4"/>
    <dgm:cxn modelId="{6D93AF91-18EF-7043-8C67-F8EE4C692393}" type="presParOf" srcId="{D23F4DA0-64B9-7642-AC0C-53B260B63EE4}" destId="{36EC9978-AA98-B744-8954-9595B59085A8}" srcOrd="0" destOrd="0" presId="urn:microsoft.com/office/officeart/2005/8/layout/cycle4"/>
    <dgm:cxn modelId="{6E8EB670-54E3-2B43-8E1D-A036E5CBBA9A}" type="presParOf" srcId="{36EC9978-AA98-B744-8954-9595B59085A8}" destId="{F40C1497-E8C1-DC4C-AB27-E2FAD27DE3A8}" srcOrd="0" destOrd="0" presId="urn:microsoft.com/office/officeart/2005/8/layout/cycle4"/>
    <dgm:cxn modelId="{9824BE46-671E-4749-858C-E622954697A7}" type="presParOf" srcId="{36EC9978-AA98-B744-8954-9595B59085A8}" destId="{E9C26587-9B6D-E54A-89FE-3AD6AEA02B15}" srcOrd="1" destOrd="0" presId="urn:microsoft.com/office/officeart/2005/8/layout/cycle4"/>
    <dgm:cxn modelId="{E3EE6494-D7F0-904E-8E83-7E092E525DC5}" type="presParOf" srcId="{D23F4DA0-64B9-7642-AC0C-53B260B63EE4}" destId="{17003579-E0D0-D945-BD8C-1373AC527CFB}" srcOrd="1" destOrd="0" presId="urn:microsoft.com/office/officeart/2005/8/layout/cycle4"/>
    <dgm:cxn modelId="{31B2FA0A-B9C9-3F46-A087-93E9502EB0A8}" type="presParOf" srcId="{17003579-E0D0-D945-BD8C-1373AC527CFB}" destId="{D7634AF6-0447-D14C-BFAE-76A33607C86C}" srcOrd="0" destOrd="0" presId="urn:microsoft.com/office/officeart/2005/8/layout/cycle4"/>
    <dgm:cxn modelId="{F0739C3B-DCB3-9748-967D-D83D7817F7B9}" type="presParOf" srcId="{17003579-E0D0-D945-BD8C-1373AC527CFB}" destId="{7613BB5E-E57E-0146-A0F3-68E9E50F5D5A}" srcOrd="1" destOrd="0" presId="urn:microsoft.com/office/officeart/2005/8/layout/cycle4"/>
    <dgm:cxn modelId="{5D969A26-0B13-B947-813D-61D729A97835}" type="presParOf" srcId="{D23F4DA0-64B9-7642-AC0C-53B260B63EE4}" destId="{97CF8ABD-E2AB-BB4B-814D-F07868716873}" srcOrd="2" destOrd="0" presId="urn:microsoft.com/office/officeart/2005/8/layout/cycle4"/>
    <dgm:cxn modelId="{05A0CE31-2F16-0642-8CBD-46F1AD27AA66}" type="presParOf" srcId="{97CF8ABD-E2AB-BB4B-814D-F07868716873}" destId="{52A8AA59-FADD-814B-BE0F-24379AE2CB17}" srcOrd="0" destOrd="0" presId="urn:microsoft.com/office/officeart/2005/8/layout/cycle4"/>
    <dgm:cxn modelId="{43B7BE97-C14F-F94E-8AF5-D82A32AECD50}" type="presParOf" srcId="{97CF8ABD-E2AB-BB4B-814D-F07868716873}" destId="{84EB5680-440F-E54D-B315-2AD02C21AD00}" srcOrd="1" destOrd="0" presId="urn:microsoft.com/office/officeart/2005/8/layout/cycle4"/>
    <dgm:cxn modelId="{318474CB-BCAA-5743-A847-20BD3E2D346A}" type="presParOf" srcId="{D23F4DA0-64B9-7642-AC0C-53B260B63EE4}" destId="{67F6BE28-D9E6-5348-9FED-00239364AB01}" srcOrd="3" destOrd="0" presId="urn:microsoft.com/office/officeart/2005/8/layout/cycle4"/>
    <dgm:cxn modelId="{A9A713CF-AFA7-3642-9431-DC589172FD6C}" type="presParOf" srcId="{67F6BE28-D9E6-5348-9FED-00239364AB01}" destId="{295FF866-700C-194F-A2BF-08F19E53EFB7}" srcOrd="0" destOrd="0" presId="urn:microsoft.com/office/officeart/2005/8/layout/cycle4"/>
    <dgm:cxn modelId="{2959AD99-1E1F-2949-99B2-81A422506721}" type="presParOf" srcId="{67F6BE28-D9E6-5348-9FED-00239364AB01}" destId="{E6BEF8F2-0741-AE4B-8415-0ACC2F22C4E0}" srcOrd="1" destOrd="0" presId="urn:microsoft.com/office/officeart/2005/8/layout/cycle4"/>
    <dgm:cxn modelId="{B98B86DA-68E9-BC4B-962D-F50B3FA137C3}" type="presParOf" srcId="{D23F4DA0-64B9-7642-AC0C-53B260B63EE4}" destId="{78F959A2-6A78-6343-B72E-B4B2095F4667}" srcOrd="4" destOrd="0" presId="urn:microsoft.com/office/officeart/2005/8/layout/cycle4"/>
    <dgm:cxn modelId="{CA17C25E-08C9-6E48-9233-0672EB9B598A}" type="presParOf" srcId="{76F2ED2E-7D96-8C48-B320-0D30F33503DD}" destId="{F41C4B87-D18A-8444-AB29-8B9CE1B1A4D4}" srcOrd="1" destOrd="0" presId="urn:microsoft.com/office/officeart/2005/8/layout/cycle4"/>
    <dgm:cxn modelId="{2908D80D-53A3-2642-8B41-70A6A278060A}" type="presParOf" srcId="{F41C4B87-D18A-8444-AB29-8B9CE1B1A4D4}" destId="{84C52049-2368-9A4A-9047-8A3D99DB68A8}" srcOrd="0" destOrd="0" presId="urn:microsoft.com/office/officeart/2005/8/layout/cycle4"/>
    <dgm:cxn modelId="{0BB890A0-1859-A847-A3AC-298BBD952012}" type="presParOf" srcId="{F41C4B87-D18A-8444-AB29-8B9CE1B1A4D4}" destId="{F72BD071-9531-F24C-B2C0-4C6E53351099}" srcOrd="1" destOrd="0" presId="urn:microsoft.com/office/officeart/2005/8/layout/cycle4"/>
    <dgm:cxn modelId="{981F7B9F-E2A9-E34C-A06F-59AF94E4403B}" type="presParOf" srcId="{F41C4B87-D18A-8444-AB29-8B9CE1B1A4D4}" destId="{4B9BDD0A-FEF3-5B43-8B85-E65EA8C9ED3C}" srcOrd="2" destOrd="0" presId="urn:microsoft.com/office/officeart/2005/8/layout/cycle4"/>
    <dgm:cxn modelId="{C59E06FD-B7B7-2A48-9D85-8218E9249AC3}" type="presParOf" srcId="{F41C4B87-D18A-8444-AB29-8B9CE1B1A4D4}" destId="{9956ABF7-34D9-0141-B469-2E12AABD695D}" srcOrd="3" destOrd="0" presId="urn:microsoft.com/office/officeart/2005/8/layout/cycle4"/>
    <dgm:cxn modelId="{ECD5C256-701D-4647-BAB8-F83FC5EA1311}" type="presParOf" srcId="{F41C4B87-D18A-8444-AB29-8B9CE1B1A4D4}" destId="{7993F9C8-4238-A349-95EC-6B6245B9DDFE}" srcOrd="4" destOrd="0" presId="urn:microsoft.com/office/officeart/2005/8/layout/cycle4"/>
    <dgm:cxn modelId="{DE0FFEEF-A155-6A43-A419-974A38002E7F}" type="presParOf" srcId="{76F2ED2E-7D96-8C48-B320-0D30F33503DD}" destId="{AAEA1740-D17B-304C-A254-560960748AFE}" srcOrd="2" destOrd="0" presId="urn:microsoft.com/office/officeart/2005/8/layout/cycle4"/>
    <dgm:cxn modelId="{5607C686-E223-934A-81D1-6CE4BC7C9358}" type="presParOf" srcId="{76F2ED2E-7D96-8C48-B320-0D30F33503DD}" destId="{7C315ECD-8387-F64B-BEA7-32383516D60B}"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DC5849-65E3-264C-8714-FF17BB03CB31}">
      <dsp:nvSpPr>
        <dsp:cNvPr id="0" name=""/>
        <dsp:cNvSpPr/>
      </dsp:nvSpPr>
      <dsp:spPr>
        <a:xfrm>
          <a:off x="1444778" y="0"/>
          <a:ext cx="5392007" cy="5418667"/>
        </a:xfrm>
        <a:prstGeom prst="triangle">
          <a:avLst/>
        </a:prstGeom>
        <a:solidFill>
          <a:schemeClr val="tx1">
            <a:lumMod val="50000"/>
            <a:lumOff val="50000"/>
          </a:schemeClr>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029D8D-A1A8-A441-B6C1-80053AD5CDD6}">
      <dsp:nvSpPr>
        <dsp:cNvPr id="0" name=""/>
        <dsp:cNvSpPr/>
      </dsp:nvSpPr>
      <dsp:spPr>
        <a:xfrm>
          <a:off x="3701125" y="543362"/>
          <a:ext cx="3421752" cy="739164"/>
        </a:xfrm>
        <a:prstGeom prst="roundRect">
          <a:avLst/>
        </a:prstGeom>
        <a:solidFill>
          <a:schemeClr val="bg2"/>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l-GR" sz="3000" kern="1200"/>
            <a:t>μηχανικά</a:t>
          </a:r>
          <a:endParaRPr lang="en-US" sz="3000" kern="1200"/>
        </a:p>
      </dsp:txBody>
      <dsp:txXfrm>
        <a:off x="3737208" y="579445"/>
        <a:ext cx="3349586" cy="666998"/>
      </dsp:txXfrm>
    </dsp:sp>
    <dsp:sp modelId="{FB8C2639-FAD5-FD4F-874B-721FAB8ABD2E}">
      <dsp:nvSpPr>
        <dsp:cNvPr id="0" name=""/>
        <dsp:cNvSpPr/>
      </dsp:nvSpPr>
      <dsp:spPr>
        <a:xfrm>
          <a:off x="3650935" y="1379629"/>
          <a:ext cx="3522133" cy="776816"/>
        </a:xfrm>
        <a:prstGeom prst="roundRect">
          <a:avLst/>
        </a:prstGeom>
        <a:solidFill>
          <a:schemeClr val="bg1">
            <a:lumMod val="85000"/>
            <a:alpha val="90000"/>
          </a:schemeClr>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l-GR" sz="3000" kern="1200"/>
            <a:t>διατροφικά</a:t>
          </a:r>
          <a:endParaRPr lang="en-US" sz="3000" kern="1200"/>
        </a:p>
      </dsp:txBody>
      <dsp:txXfrm>
        <a:off x="3688856" y="1417550"/>
        <a:ext cx="3446291" cy="700974"/>
      </dsp:txXfrm>
    </dsp:sp>
    <dsp:sp modelId="{A191F137-DAE2-874B-9BF7-72639CB9DFC8}">
      <dsp:nvSpPr>
        <dsp:cNvPr id="0" name=""/>
        <dsp:cNvSpPr/>
      </dsp:nvSpPr>
      <dsp:spPr>
        <a:xfrm>
          <a:off x="3650935" y="2253547"/>
          <a:ext cx="3522133" cy="776816"/>
        </a:xfrm>
        <a:prstGeom prst="roundRect">
          <a:avLst/>
        </a:prstGeom>
        <a:solidFill>
          <a:schemeClr val="bg1">
            <a:lumMod val="85000"/>
            <a:alpha val="90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l-GR" sz="3000" kern="1200"/>
            <a:t>φυσιολογικά</a:t>
          </a:r>
          <a:endParaRPr lang="en-US" sz="3000" kern="1200"/>
        </a:p>
      </dsp:txBody>
      <dsp:txXfrm>
        <a:off x="3688856" y="2291468"/>
        <a:ext cx="3446291" cy="700974"/>
      </dsp:txXfrm>
    </dsp:sp>
    <dsp:sp modelId="{1D57FF36-1879-C449-8AEC-C3885E28DE7D}">
      <dsp:nvSpPr>
        <dsp:cNvPr id="0" name=""/>
        <dsp:cNvSpPr/>
      </dsp:nvSpPr>
      <dsp:spPr>
        <a:xfrm>
          <a:off x="3650935" y="3127466"/>
          <a:ext cx="3522133" cy="776816"/>
        </a:xfrm>
        <a:prstGeom prst="roundRect">
          <a:avLst/>
        </a:prstGeom>
        <a:solidFill>
          <a:schemeClr val="bg1">
            <a:lumMod val="85000"/>
            <a:alpha val="90000"/>
          </a:schemeClr>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l-GR" sz="3000" kern="1200"/>
            <a:t>ψυχολογικά</a:t>
          </a:r>
          <a:endParaRPr lang="en-US" sz="3000" kern="1200"/>
        </a:p>
      </dsp:txBody>
      <dsp:txXfrm>
        <a:off x="3688856" y="3165387"/>
        <a:ext cx="3446291" cy="700974"/>
      </dsp:txXfrm>
    </dsp:sp>
    <dsp:sp modelId="{C9000BD0-3E8B-9947-83E7-D796F18C5DE0}">
      <dsp:nvSpPr>
        <dsp:cNvPr id="0" name=""/>
        <dsp:cNvSpPr/>
      </dsp:nvSpPr>
      <dsp:spPr>
        <a:xfrm>
          <a:off x="3650935" y="4001385"/>
          <a:ext cx="3522133" cy="776816"/>
        </a:xfrm>
        <a:prstGeom prst="roundRect">
          <a:avLst/>
        </a:prstGeom>
        <a:solidFill>
          <a:schemeClr val="bg1">
            <a:lumMod val="85000"/>
            <a:alpha val="90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l-GR" sz="3000" kern="1200"/>
            <a:t>φαρμακευτικά</a:t>
          </a:r>
          <a:endParaRPr lang="en-US" sz="3000" kern="1200"/>
        </a:p>
      </dsp:txBody>
      <dsp:txXfrm>
        <a:off x="3688856" y="4039306"/>
        <a:ext cx="3446291" cy="7009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A8AA59-FADD-814B-BE0F-24379AE2CB17}">
      <dsp:nvSpPr>
        <dsp:cNvPr id="0" name=""/>
        <dsp:cNvSpPr/>
      </dsp:nvSpPr>
      <dsp:spPr>
        <a:xfrm>
          <a:off x="7562863" y="4173253"/>
          <a:ext cx="4128882" cy="1477687"/>
        </a:xfrm>
        <a:prstGeom prst="roundRect">
          <a:avLst>
            <a:gd name="adj" fmla="val 10000"/>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28575" cap="flat" cmpd="sng" algn="ctr">
          <a:solidFill>
            <a:schemeClr val="tx1"/>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lang="el-GR" sz="2000" kern="1200"/>
            <a:t>Αναβολικά Στεροειδή</a:t>
          </a:r>
          <a:endParaRPr lang="en-US" sz="2000" kern="1200"/>
        </a:p>
        <a:p>
          <a:pPr marL="228600" lvl="1" indent="-228600" algn="l" defTabSz="889000">
            <a:lnSpc>
              <a:spcPct val="90000"/>
            </a:lnSpc>
            <a:spcBef>
              <a:spcPct val="0"/>
            </a:spcBef>
            <a:spcAft>
              <a:spcPct val="15000"/>
            </a:spcAft>
            <a:buChar char="•"/>
          </a:pPr>
          <a:r>
            <a:rPr lang="el-GR" sz="2000" kern="1200"/>
            <a:t>Αυξητική Ορμόνη</a:t>
          </a:r>
          <a:endParaRPr lang="en-US" sz="2000" kern="1200"/>
        </a:p>
        <a:p>
          <a:pPr marL="228600" lvl="1" indent="-228600" algn="l" defTabSz="889000">
            <a:lnSpc>
              <a:spcPct val="90000"/>
            </a:lnSpc>
            <a:spcBef>
              <a:spcPct val="0"/>
            </a:spcBef>
            <a:spcAft>
              <a:spcPct val="15000"/>
            </a:spcAft>
            <a:buChar char="•"/>
          </a:pPr>
          <a:r>
            <a:rPr lang="el-GR" sz="2000" kern="1200"/>
            <a:t>Αντισυλληπτικά χάπια </a:t>
          </a:r>
          <a:endParaRPr lang="en-US" sz="2000" kern="1200"/>
        </a:p>
        <a:p>
          <a:pPr marL="114300" lvl="1" indent="-114300" algn="l" defTabSz="666750">
            <a:lnSpc>
              <a:spcPct val="90000"/>
            </a:lnSpc>
            <a:spcBef>
              <a:spcPct val="0"/>
            </a:spcBef>
            <a:spcAft>
              <a:spcPct val="15000"/>
            </a:spcAft>
            <a:buChar char="•"/>
          </a:pPr>
          <a:endParaRPr lang="en-US" sz="1500" kern="1200"/>
        </a:p>
        <a:p>
          <a:pPr marL="114300" lvl="1" indent="-114300" algn="l" defTabSz="666750">
            <a:lnSpc>
              <a:spcPct val="90000"/>
            </a:lnSpc>
            <a:spcBef>
              <a:spcPct val="0"/>
            </a:spcBef>
            <a:spcAft>
              <a:spcPct val="15000"/>
            </a:spcAft>
            <a:buChar char="•"/>
          </a:pPr>
          <a:endParaRPr lang="en-US" sz="1500" kern="1200"/>
        </a:p>
        <a:p>
          <a:pPr marL="114300" lvl="1" indent="-114300" algn="l" defTabSz="666750">
            <a:lnSpc>
              <a:spcPct val="90000"/>
            </a:lnSpc>
            <a:spcBef>
              <a:spcPct val="0"/>
            </a:spcBef>
            <a:spcAft>
              <a:spcPct val="15000"/>
            </a:spcAft>
            <a:buChar char="•"/>
          </a:pPr>
          <a:endParaRPr lang="en-US" sz="1500" kern="1200"/>
        </a:p>
      </dsp:txBody>
      <dsp:txXfrm>
        <a:off x="8833988" y="4575135"/>
        <a:ext cx="2825297" cy="1043345"/>
      </dsp:txXfrm>
    </dsp:sp>
    <dsp:sp modelId="{295FF866-700C-194F-A2BF-08F19E53EFB7}">
      <dsp:nvSpPr>
        <dsp:cNvPr id="0" name=""/>
        <dsp:cNvSpPr/>
      </dsp:nvSpPr>
      <dsp:spPr>
        <a:xfrm>
          <a:off x="604997" y="3893187"/>
          <a:ext cx="4687400" cy="2623379"/>
        </a:xfrm>
        <a:prstGeom prst="roundRect">
          <a:avLst>
            <a:gd name="adj" fmla="val 10000"/>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28575" cap="flat" cmpd="sng" algn="ctr">
          <a:solidFill>
            <a:schemeClr val="tx1"/>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lang="el-GR" sz="2000" kern="1200"/>
            <a:t>Ντοπάρισμα αίματος</a:t>
          </a:r>
          <a:endParaRPr lang="en-US" sz="2000" kern="1200"/>
        </a:p>
        <a:p>
          <a:pPr marL="228600" lvl="1" indent="-228600" algn="l" defTabSz="889000">
            <a:lnSpc>
              <a:spcPct val="90000"/>
            </a:lnSpc>
            <a:spcBef>
              <a:spcPct val="0"/>
            </a:spcBef>
            <a:spcAft>
              <a:spcPct val="15000"/>
            </a:spcAft>
            <a:buChar char="•"/>
          </a:pPr>
          <a:r>
            <a:rPr lang="el-GR" sz="2000" kern="1200" dirty="0"/>
            <a:t>Ερυθροποιητίνη</a:t>
          </a:r>
          <a:endParaRPr lang="en-US" sz="2000" kern="1200" dirty="0"/>
        </a:p>
        <a:p>
          <a:pPr marL="228600" lvl="1" indent="-228600" algn="l" defTabSz="889000">
            <a:lnSpc>
              <a:spcPct val="90000"/>
            </a:lnSpc>
            <a:spcBef>
              <a:spcPct val="0"/>
            </a:spcBef>
            <a:spcAft>
              <a:spcPct val="15000"/>
            </a:spcAft>
            <a:buChar char="•"/>
          </a:pPr>
          <a:r>
            <a:rPr lang="el-GR" sz="2000" kern="1200"/>
            <a:t>Συμπλήρωμα Οξυγόνου</a:t>
          </a:r>
          <a:endParaRPr lang="en-US" sz="2000" kern="1200"/>
        </a:p>
        <a:p>
          <a:pPr marL="228600" lvl="1" indent="-228600" algn="l" defTabSz="889000">
            <a:lnSpc>
              <a:spcPct val="90000"/>
            </a:lnSpc>
            <a:spcBef>
              <a:spcPct val="0"/>
            </a:spcBef>
            <a:spcAft>
              <a:spcPct val="15000"/>
            </a:spcAft>
            <a:buChar char="•"/>
          </a:pPr>
          <a:r>
            <a:rPr lang="el-GR" sz="2000" kern="1200" dirty="0"/>
            <a:t>Φόρτιση Διττανθρακικών </a:t>
          </a:r>
          <a:endParaRPr lang="en-US" sz="2000" kern="1200" dirty="0"/>
        </a:p>
        <a:p>
          <a:pPr marL="228600" lvl="1" indent="-228600" algn="l" defTabSz="889000">
            <a:lnSpc>
              <a:spcPct val="90000"/>
            </a:lnSpc>
            <a:spcBef>
              <a:spcPct val="0"/>
            </a:spcBef>
            <a:spcAft>
              <a:spcPct val="15000"/>
            </a:spcAft>
            <a:buChar char="•"/>
          </a:pPr>
          <a:r>
            <a:rPr lang="el-GR" sz="2000" kern="1200"/>
            <a:t>Φόρτιση φωσφορικών </a:t>
          </a:r>
          <a:endParaRPr lang="en-US" sz="2000" kern="1200"/>
        </a:p>
      </dsp:txBody>
      <dsp:txXfrm>
        <a:off x="662624" y="4606659"/>
        <a:ext cx="3165926" cy="1852280"/>
      </dsp:txXfrm>
    </dsp:sp>
    <dsp:sp modelId="{D7634AF6-0447-D14C-BFAE-76A33607C86C}">
      <dsp:nvSpPr>
        <dsp:cNvPr id="0" name=""/>
        <dsp:cNvSpPr/>
      </dsp:nvSpPr>
      <dsp:spPr>
        <a:xfrm>
          <a:off x="7714782" y="666586"/>
          <a:ext cx="3675829" cy="2175021"/>
        </a:xfrm>
        <a:prstGeom prst="roundRect">
          <a:avLst>
            <a:gd name="adj" fmla="val 10000"/>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19050" cap="flat" cmpd="sng" algn="ctr">
          <a:solidFill>
            <a:schemeClr val="tx1"/>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lang="el-GR" sz="2000" kern="1200"/>
            <a:t>Αμφεταμίνες </a:t>
          </a:r>
          <a:endParaRPr lang="en-US" sz="2000" kern="1200"/>
        </a:p>
        <a:p>
          <a:pPr marL="228600" lvl="1" indent="-228600" algn="l" defTabSz="889000">
            <a:lnSpc>
              <a:spcPct val="90000"/>
            </a:lnSpc>
            <a:spcBef>
              <a:spcPct val="0"/>
            </a:spcBef>
            <a:spcAft>
              <a:spcPct val="15000"/>
            </a:spcAft>
            <a:buChar char="•"/>
          </a:pPr>
          <a:r>
            <a:rPr lang="el-GR" sz="2000" kern="1200"/>
            <a:t>Β-Αναστολείς</a:t>
          </a:r>
          <a:endParaRPr lang="en-US" sz="2000" kern="1200"/>
        </a:p>
        <a:p>
          <a:pPr marL="228600" lvl="1" indent="-228600" algn="l" defTabSz="889000">
            <a:lnSpc>
              <a:spcPct val="90000"/>
            </a:lnSpc>
            <a:spcBef>
              <a:spcPct val="0"/>
            </a:spcBef>
            <a:spcAft>
              <a:spcPct val="15000"/>
            </a:spcAft>
            <a:buChar char="•"/>
          </a:pPr>
          <a:r>
            <a:rPr lang="el-GR" sz="2000" kern="1200"/>
            <a:t>Καφεΐνη</a:t>
          </a:r>
          <a:endParaRPr lang="en-US" sz="2000" kern="1200"/>
        </a:p>
        <a:p>
          <a:pPr marL="228600" lvl="1" indent="-228600" algn="l" defTabSz="889000">
            <a:lnSpc>
              <a:spcPct val="90000"/>
            </a:lnSpc>
            <a:spcBef>
              <a:spcPct val="0"/>
            </a:spcBef>
            <a:spcAft>
              <a:spcPct val="15000"/>
            </a:spcAft>
            <a:buChar char="•"/>
          </a:pPr>
          <a:r>
            <a:rPr lang="el-GR" sz="2000" kern="1200"/>
            <a:t>Διουρητικά</a:t>
          </a:r>
          <a:endParaRPr lang="en-US" sz="2000" kern="1200"/>
        </a:p>
        <a:p>
          <a:pPr marL="228600" lvl="1" indent="-228600" algn="l" defTabSz="889000">
            <a:lnSpc>
              <a:spcPct val="90000"/>
            </a:lnSpc>
            <a:spcBef>
              <a:spcPct val="0"/>
            </a:spcBef>
            <a:spcAft>
              <a:spcPct val="15000"/>
            </a:spcAft>
            <a:buChar char="•"/>
          </a:pPr>
          <a:r>
            <a:rPr lang="el-GR" sz="2000" kern="1200"/>
            <a:t>Ψυχοτρόπες ουσίες </a:t>
          </a:r>
          <a:endParaRPr lang="en-US" sz="2000" kern="1200"/>
        </a:p>
      </dsp:txBody>
      <dsp:txXfrm>
        <a:off x="8865309" y="714364"/>
        <a:ext cx="2477524" cy="1535709"/>
      </dsp:txXfrm>
    </dsp:sp>
    <dsp:sp modelId="{F40C1497-E8C1-DC4C-AB27-E2FAD27DE3A8}">
      <dsp:nvSpPr>
        <dsp:cNvPr id="0" name=""/>
        <dsp:cNvSpPr/>
      </dsp:nvSpPr>
      <dsp:spPr>
        <a:xfrm>
          <a:off x="1727976" y="1088464"/>
          <a:ext cx="2400948" cy="1768226"/>
        </a:xfrm>
        <a:prstGeom prst="roundRect">
          <a:avLst>
            <a:gd name="adj" fmla="val 10000"/>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28575" cap="flat" cmpd="sng" algn="ctr">
          <a:solidFill>
            <a:schemeClr val="tx1"/>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lang="el-GR" sz="2000" kern="1200">
              <a:solidFill>
                <a:schemeClr val="tx1"/>
              </a:solidFill>
            </a:rPr>
            <a:t>Αμινοξέα</a:t>
          </a:r>
          <a:endParaRPr lang="en-US" sz="2000" kern="1200">
            <a:solidFill>
              <a:schemeClr val="tx1"/>
            </a:solidFill>
          </a:endParaRPr>
        </a:p>
        <a:p>
          <a:pPr marL="228600" lvl="1" indent="-228600" algn="l" defTabSz="889000">
            <a:lnSpc>
              <a:spcPct val="90000"/>
            </a:lnSpc>
            <a:spcBef>
              <a:spcPct val="0"/>
            </a:spcBef>
            <a:spcAft>
              <a:spcPct val="15000"/>
            </a:spcAft>
            <a:buChar char="•"/>
          </a:pPr>
          <a:r>
            <a:rPr lang="en-US" sz="2000" kern="1200">
              <a:solidFill>
                <a:schemeClr val="tx1"/>
              </a:solidFill>
            </a:rPr>
            <a:t>L</a:t>
          </a:r>
          <a:r>
            <a:rPr lang="el-GR" sz="2000" kern="1200">
              <a:solidFill>
                <a:schemeClr val="tx1"/>
              </a:solidFill>
            </a:rPr>
            <a:t>-Καρνιτίνη</a:t>
          </a:r>
          <a:endParaRPr lang="en-US" sz="2000" kern="1200">
            <a:solidFill>
              <a:schemeClr val="tx1"/>
            </a:solidFill>
          </a:endParaRPr>
        </a:p>
        <a:p>
          <a:pPr marL="228600" lvl="1" indent="-228600" algn="l" defTabSz="889000">
            <a:lnSpc>
              <a:spcPct val="90000"/>
            </a:lnSpc>
            <a:spcBef>
              <a:spcPct val="0"/>
            </a:spcBef>
            <a:spcAft>
              <a:spcPct val="15000"/>
            </a:spcAft>
            <a:buChar char="•"/>
          </a:pPr>
          <a:r>
            <a:rPr lang="el-GR" sz="2000" kern="1200">
              <a:solidFill>
                <a:schemeClr val="tx1"/>
              </a:solidFill>
            </a:rPr>
            <a:t>Κρεατίνη</a:t>
          </a:r>
          <a:endParaRPr lang="en-US" sz="2000" kern="1200">
            <a:solidFill>
              <a:schemeClr val="tx1"/>
            </a:solidFill>
          </a:endParaRPr>
        </a:p>
      </dsp:txBody>
      <dsp:txXfrm>
        <a:off x="1766818" y="1127306"/>
        <a:ext cx="1602980" cy="1248486"/>
      </dsp:txXfrm>
    </dsp:sp>
    <dsp:sp modelId="{84C52049-2368-9A4A-9047-8A3D99DB68A8}">
      <dsp:nvSpPr>
        <dsp:cNvPr id="0" name=""/>
        <dsp:cNvSpPr/>
      </dsp:nvSpPr>
      <dsp:spPr>
        <a:xfrm>
          <a:off x="2926785" y="490051"/>
          <a:ext cx="2943075" cy="2943075"/>
        </a:xfrm>
        <a:prstGeom prst="pieWedge">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28575" cap="flat" cmpd="sng" algn="ctr">
          <a:solidFill>
            <a:schemeClr val="tx1"/>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l-GR" sz="2200" kern="1200">
              <a:solidFill>
                <a:schemeClr val="tx1"/>
              </a:solidFill>
            </a:rPr>
            <a:t>Θρεπτικοί</a:t>
          </a:r>
        </a:p>
        <a:p>
          <a:pPr marL="0" lvl="0" indent="0" algn="ctr" defTabSz="977900">
            <a:lnSpc>
              <a:spcPct val="90000"/>
            </a:lnSpc>
            <a:spcBef>
              <a:spcPct val="0"/>
            </a:spcBef>
            <a:spcAft>
              <a:spcPct val="35000"/>
            </a:spcAft>
            <a:buNone/>
          </a:pPr>
          <a:r>
            <a:rPr lang="el-GR" sz="2200" kern="1200">
              <a:solidFill>
                <a:schemeClr val="tx1"/>
              </a:solidFill>
            </a:rPr>
            <a:t>Παράγοντες</a:t>
          </a:r>
          <a:endParaRPr lang="en-US" sz="2200" kern="1200">
            <a:solidFill>
              <a:schemeClr val="tx1"/>
            </a:solidFill>
          </a:endParaRPr>
        </a:p>
      </dsp:txBody>
      <dsp:txXfrm>
        <a:off x="3788792" y="1352058"/>
        <a:ext cx="2081068" cy="2081068"/>
      </dsp:txXfrm>
    </dsp:sp>
    <dsp:sp modelId="{F72BD071-9531-F24C-B2C0-4C6E53351099}">
      <dsp:nvSpPr>
        <dsp:cNvPr id="0" name=""/>
        <dsp:cNvSpPr/>
      </dsp:nvSpPr>
      <dsp:spPr>
        <a:xfrm rot="5400000">
          <a:off x="6051755" y="485195"/>
          <a:ext cx="2873589" cy="2863023"/>
        </a:xfrm>
        <a:prstGeom prst="pieWedge">
          <a:avLst/>
        </a:prstGeom>
        <a:solidFill>
          <a:schemeClr val="dk1"/>
        </a:solidFill>
        <a:ln w="12700" cap="flat" cmpd="sng" algn="ctr">
          <a:solidFill>
            <a:schemeClr val="dk1">
              <a:shade val="50000"/>
            </a:schemeClr>
          </a:solidFill>
          <a:prstDash val="solid"/>
          <a:miter lim="800000"/>
        </a:ln>
        <a:effectLst/>
      </dsp:spPr>
      <dsp:style>
        <a:lnRef idx="2">
          <a:schemeClr val="dk1">
            <a:shade val="50000"/>
          </a:schemeClr>
        </a:lnRef>
        <a:fillRef idx="1">
          <a:schemeClr val="dk1"/>
        </a:fillRef>
        <a:effectRef idx="0">
          <a:schemeClr val="dk1"/>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l-GR" sz="2000" kern="1200">
              <a:solidFill>
                <a:schemeClr val="bg1"/>
              </a:solidFill>
            </a:rPr>
            <a:t>φαρμακολογικοί </a:t>
          </a:r>
        </a:p>
        <a:p>
          <a:pPr marL="0" lvl="0" indent="0" algn="ctr" defTabSz="889000">
            <a:lnSpc>
              <a:spcPct val="90000"/>
            </a:lnSpc>
            <a:spcBef>
              <a:spcPct val="0"/>
            </a:spcBef>
            <a:spcAft>
              <a:spcPct val="35000"/>
            </a:spcAft>
            <a:buNone/>
          </a:pPr>
          <a:r>
            <a:rPr lang="el-GR" sz="2000" kern="1200">
              <a:solidFill>
                <a:schemeClr val="bg1"/>
              </a:solidFill>
            </a:rPr>
            <a:t>Παράγοντες </a:t>
          </a:r>
        </a:p>
      </dsp:txBody>
      <dsp:txXfrm rot="-5400000">
        <a:off x="6057038" y="1321568"/>
        <a:ext cx="2024463" cy="2031934"/>
      </dsp:txXfrm>
    </dsp:sp>
    <dsp:sp modelId="{4B9BDD0A-FEF3-5B43-8B85-E65EA8C9ED3C}">
      <dsp:nvSpPr>
        <dsp:cNvPr id="0" name=""/>
        <dsp:cNvSpPr/>
      </dsp:nvSpPr>
      <dsp:spPr>
        <a:xfrm rot="10800000">
          <a:off x="6017012" y="3524183"/>
          <a:ext cx="2943075" cy="2943075"/>
        </a:xfrm>
        <a:prstGeom prst="pieWedge">
          <a:avLst/>
        </a:prstGeom>
        <a:solidFill>
          <a:schemeClr val="bg2">
            <a:lumMod val="90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l-GR" sz="2200" kern="1200">
              <a:solidFill>
                <a:schemeClr val="tx1"/>
              </a:solidFill>
            </a:rPr>
            <a:t>Ορμονικοί</a:t>
          </a:r>
        </a:p>
        <a:p>
          <a:pPr marL="0" lvl="0" indent="0" algn="ctr" defTabSz="977900">
            <a:lnSpc>
              <a:spcPct val="90000"/>
            </a:lnSpc>
            <a:spcBef>
              <a:spcPct val="0"/>
            </a:spcBef>
            <a:spcAft>
              <a:spcPct val="35000"/>
            </a:spcAft>
            <a:buNone/>
          </a:pPr>
          <a:r>
            <a:rPr lang="el-GR" sz="2200" kern="1200">
              <a:solidFill>
                <a:schemeClr val="tx1"/>
              </a:solidFill>
            </a:rPr>
            <a:t>Παράγοντες</a:t>
          </a:r>
          <a:endParaRPr lang="en-US" sz="2200" kern="1200">
            <a:solidFill>
              <a:schemeClr val="tx1"/>
            </a:solidFill>
          </a:endParaRPr>
        </a:p>
      </dsp:txBody>
      <dsp:txXfrm rot="10800000">
        <a:off x="6017012" y="3524183"/>
        <a:ext cx="2081068" cy="2081068"/>
      </dsp:txXfrm>
    </dsp:sp>
    <dsp:sp modelId="{9956ABF7-34D9-0141-B469-2E12AABD695D}">
      <dsp:nvSpPr>
        <dsp:cNvPr id="0" name=""/>
        <dsp:cNvSpPr/>
      </dsp:nvSpPr>
      <dsp:spPr>
        <a:xfrm rot="16200000">
          <a:off x="2937998" y="3524183"/>
          <a:ext cx="2943075" cy="2943075"/>
        </a:xfrm>
        <a:prstGeom prst="pieWedge">
          <a:avLst/>
        </a:prstGeom>
        <a:solidFill>
          <a:schemeClr val="tx1"/>
        </a:soli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l-GR" sz="2200" kern="1200">
              <a:solidFill>
                <a:schemeClr val="bg1"/>
              </a:solidFill>
            </a:rPr>
            <a:t>Φυσιολογικοί</a:t>
          </a:r>
        </a:p>
        <a:p>
          <a:pPr marL="0" lvl="0" indent="0" algn="ctr" defTabSz="977900">
            <a:lnSpc>
              <a:spcPct val="90000"/>
            </a:lnSpc>
            <a:spcBef>
              <a:spcPct val="0"/>
            </a:spcBef>
            <a:spcAft>
              <a:spcPct val="35000"/>
            </a:spcAft>
            <a:buNone/>
          </a:pPr>
          <a:r>
            <a:rPr lang="el-GR" sz="2200" kern="1200">
              <a:solidFill>
                <a:schemeClr val="bg1"/>
              </a:solidFill>
            </a:rPr>
            <a:t>Παράγοντες</a:t>
          </a:r>
          <a:endParaRPr lang="en-US" sz="2200" kern="1200">
            <a:solidFill>
              <a:schemeClr val="bg1"/>
            </a:solidFill>
          </a:endParaRPr>
        </a:p>
      </dsp:txBody>
      <dsp:txXfrm rot="5400000">
        <a:off x="3800005" y="3524183"/>
        <a:ext cx="2081068" cy="2081068"/>
      </dsp:txXfrm>
    </dsp:sp>
    <dsp:sp modelId="{AAEA1740-D17B-304C-A254-560960748AFE}">
      <dsp:nvSpPr>
        <dsp:cNvPr id="0" name=""/>
        <dsp:cNvSpPr/>
      </dsp:nvSpPr>
      <dsp:spPr>
        <a:xfrm>
          <a:off x="5440971" y="2844489"/>
          <a:ext cx="1016142" cy="883602"/>
        </a:xfrm>
        <a:prstGeom prst="circularArrow">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315ECD-8387-F64B-BEA7-32383516D60B}">
      <dsp:nvSpPr>
        <dsp:cNvPr id="0" name=""/>
        <dsp:cNvSpPr/>
      </dsp:nvSpPr>
      <dsp:spPr>
        <a:xfrm rot="10800000">
          <a:off x="5440971" y="3184336"/>
          <a:ext cx="1016142" cy="883602"/>
        </a:xfrm>
        <a:prstGeom prst="circularArrow">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4574B3-F5C9-2945-B7B3-DC6B2A427900}" type="datetimeFigureOut">
              <a:rPr lang="en-US" smtClean="0"/>
              <a:t>5/27/18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65959B-7CC0-714F-B868-56A27A8BE0EB}" type="slidenum">
              <a:rPr lang="en-US" smtClean="0"/>
              <a:t>‹#›</a:t>
            </a:fld>
            <a:endParaRPr lang="en-US"/>
          </a:p>
        </p:txBody>
      </p:sp>
    </p:spTree>
    <p:extLst>
      <p:ext uri="{BB962C8B-B14F-4D97-AF65-F5344CB8AC3E}">
        <p14:creationId xmlns:p14="http://schemas.microsoft.com/office/powerpoint/2010/main" val="2816957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65959B-7CC0-714F-B868-56A27A8BE0EB}" type="slidenum">
              <a:rPr lang="en-US" smtClean="0"/>
              <a:t>1</a:t>
            </a:fld>
            <a:endParaRPr lang="en-US" dirty="0"/>
          </a:p>
        </p:txBody>
      </p:sp>
    </p:spTree>
    <p:extLst>
      <p:ext uri="{BB962C8B-B14F-4D97-AF65-F5344CB8AC3E}">
        <p14:creationId xmlns:p14="http://schemas.microsoft.com/office/powerpoint/2010/main" val="1279888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2014C-560E-DD49-9FE4-900FBAEC2F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3791DF-B970-5049-98A7-B9B8BB7F26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3418E1-347E-CA4D-B3DD-ACB62FBF6E66}"/>
              </a:ext>
            </a:extLst>
          </p:cNvPr>
          <p:cNvSpPr>
            <a:spLocks noGrp="1"/>
          </p:cNvSpPr>
          <p:nvPr>
            <p:ph type="dt" sz="half" idx="10"/>
          </p:nvPr>
        </p:nvSpPr>
        <p:spPr/>
        <p:txBody>
          <a:bodyPr/>
          <a:lstStyle/>
          <a:p>
            <a:fld id="{05A893FD-E879-6142-8F2E-AEF93A282C2D}" type="datetime1">
              <a:rPr lang="en-US" smtClean="0"/>
              <a:t>5/27/18</a:t>
            </a:fld>
            <a:endParaRPr lang="en-US"/>
          </a:p>
        </p:txBody>
      </p:sp>
      <p:sp>
        <p:nvSpPr>
          <p:cNvPr id="5" name="Footer Placeholder 4">
            <a:extLst>
              <a:ext uri="{FF2B5EF4-FFF2-40B4-BE49-F238E27FC236}">
                <a16:creationId xmlns:a16="http://schemas.microsoft.com/office/drawing/2014/main" id="{1D8994CA-F184-3342-AA81-7EE16C752BAE}"/>
              </a:ext>
            </a:extLst>
          </p:cNvPr>
          <p:cNvSpPr>
            <a:spLocks noGrp="1"/>
          </p:cNvSpPr>
          <p:nvPr>
            <p:ph type="ftr" sz="quarter" idx="11"/>
          </p:nvPr>
        </p:nvSpPr>
        <p:spPr/>
        <p:txBody>
          <a:bodyPr/>
          <a:lstStyle/>
          <a:p>
            <a:r>
              <a:rPr lang="en-US" dirty="0"/>
              <a:t>Afxentios Kekelekis, PT- MSc in SEM</a:t>
            </a:r>
          </a:p>
        </p:txBody>
      </p:sp>
      <p:sp>
        <p:nvSpPr>
          <p:cNvPr id="6" name="Slide Number Placeholder 5">
            <a:extLst>
              <a:ext uri="{FF2B5EF4-FFF2-40B4-BE49-F238E27FC236}">
                <a16:creationId xmlns:a16="http://schemas.microsoft.com/office/drawing/2014/main" id="{055D76E1-76ED-6D49-BE01-EEE8528F3D2A}"/>
              </a:ext>
            </a:extLst>
          </p:cNvPr>
          <p:cNvSpPr>
            <a:spLocks noGrp="1"/>
          </p:cNvSpPr>
          <p:nvPr>
            <p:ph type="sldNum" sz="quarter" idx="12"/>
          </p:nvPr>
        </p:nvSpPr>
        <p:spPr/>
        <p:txBody>
          <a:bodyPr/>
          <a:lstStyle/>
          <a:p>
            <a:fld id="{A8733C34-7201-1C4C-A9A8-7829052058B3}" type="slidenum">
              <a:rPr lang="en-US" smtClean="0"/>
              <a:t>‹#›</a:t>
            </a:fld>
            <a:endParaRPr lang="en-US"/>
          </a:p>
        </p:txBody>
      </p:sp>
    </p:spTree>
    <p:extLst>
      <p:ext uri="{BB962C8B-B14F-4D97-AF65-F5344CB8AC3E}">
        <p14:creationId xmlns:p14="http://schemas.microsoft.com/office/powerpoint/2010/main" val="530992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56DE4-6D0F-0D46-8664-EA7815379F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CE86D5-6192-5D4A-8EDB-44753CACFBF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0AC726-4523-A84F-A820-56E6C84ACDC3}"/>
              </a:ext>
            </a:extLst>
          </p:cNvPr>
          <p:cNvSpPr>
            <a:spLocks noGrp="1"/>
          </p:cNvSpPr>
          <p:nvPr>
            <p:ph type="dt" sz="half" idx="10"/>
          </p:nvPr>
        </p:nvSpPr>
        <p:spPr/>
        <p:txBody>
          <a:bodyPr/>
          <a:lstStyle/>
          <a:p>
            <a:fld id="{C92C8E91-E060-0845-A853-799EA06B420C}" type="datetime1">
              <a:rPr lang="en-US" smtClean="0"/>
              <a:t>5/27/18</a:t>
            </a:fld>
            <a:endParaRPr lang="en-US"/>
          </a:p>
        </p:txBody>
      </p:sp>
      <p:sp>
        <p:nvSpPr>
          <p:cNvPr id="5" name="Footer Placeholder 4">
            <a:extLst>
              <a:ext uri="{FF2B5EF4-FFF2-40B4-BE49-F238E27FC236}">
                <a16:creationId xmlns:a16="http://schemas.microsoft.com/office/drawing/2014/main" id="{F2A19634-396F-424C-AC49-A6AFBF9663E2}"/>
              </a:ext>
            </a:extLst>
          </p:cNvPr>
          <p:cNvSpPr>
            <a:spLocks noGrp="1"/>
          </p:cNvSpPr>
          <p:nvPr>
            <p:ph type="ftr" sz="quarter" idx="11"/>
          </p:nvPr>
        </p:nvSpPr>
        <p:spPr/>
        <p:txBody>
          <a:bodyPr/>
          <a:lstStyle/>
          <a:p>
            <a:r>
              <a:rPr lang="en-US" dirty="0"/>
              <a:t>Afxentios Kekelekis, PT- MSc in SEM</a:t>
            </a:r>
          </a:p>
        </p:txBody>
      </p:sp>
      <p:sp>
        <p:nvSpPr>
          <p:cNvPr id="6" name="Slide Number Placeholder 5">
            <a:extLst>
              <a:ext uri="{FF2B5EF4-FFF2-40B4-BE49-F238E27FC236}">
                <a16:creationId xmlns:a16="http://schemas.microsoft.com/office/drawing/2014/main" id="{EDB7B81C-7A54-6146-A528-977E1C88C2C3}"/>
              </a:ext>
            </a:extLst>
          </p:cNvPr>
          <p:cNvSpPr>
            <a:spLocks noGrp="1"/>
          </p:cNvSpPr>
          <p:nvPr>
            <p:ph type="sldNum" sz="quarter" idx="12"/>
          </p:nvPr>
        </p:nvSpPr>
        <p:spPr/>
        <p:txBody>
          <a:bodyPr/>
          <a:lstStyle/>
          <a:p>
            <a:fld id="{A8733C34-7201-1C4C-A9A8-7829052058B3}" type="slidenum">
              <a:rPr lang="en-US" smtClean="0"/>
              <a:t>‹#›</a:t>
            </a:fld>
            <a:endParaRPr lang="en-US"/>
          </a:p>
        </p:txBody>
      </p:sp>
    </p:spTree>
    <p:extLst>
      <p:ext uri="{BB962C8B-B14F-4D97-AF65-F5344CB8AC3E}">
        <p14:creationId xmlns:p14="http://schemas.microsoft.com/office/powerpoint/2010/main" val="1163159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B0D5B6-1B66-A14A-AC6E-BA279CF1AF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D30CEB-0F11-5C40-97DE-3441985EB2E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862458-92C0-9B48-B7FF-C5646C25267E}"/>
              </a:ext>
            </a:extLst>
          </p:cNvPr>
          <p:cNvSpPr>
            <a:spLocks noGrp="1"/>
          </p:cNvSpPr>
          <p:nvPr>
            <p:ph type="dt" sz="half" idx="10"/>
          </p:nvPr>
        </p:nvSpPr>
        <p:spPr/>
        <p:txBody>
          <a:bodyPr/>
          <a:lstStyle/>
          <a:p>
            <a:fld id="{A55BCA6B-12CC-6B42-A3F0-5732EA519E78}" type="datetime1">
              <a:rPr lang="en-US" smtClean="0"/>
              <a:t>5/27/18</a:t>
            </a:fld>
            <a:endParaRPr lang="en-US"/>
          </a:p>
        </p:txBody>
      </p:sp>
      <p:sp>
        <p:nvSpPr>
          <p:cNvPr id="5" name="Footer Placeholder 4">
            <a:extLst>
              <a:ext uri="{FF2B5EF4-FFF2-40B4-BE49-F238E27FC236}">
                <a16:creationId xmlns:a16="http://schemas.microsoft.com/office/drawing/2014/main" id="{26491D6D-1053-1D45-A155-F89C9C96CA35}"/>
              </a:ext>
            </a:extLst>
          </p:cNvPr>
          <p:cNvSpPr>
            <a:spLocks noGrp="1"/>
          </p:cNvSpPr>
          <p:nvPr>
            <p:ph type="ftr" sz="quarter" idx="11"/>
          </p:nvPr>
        </p:nvSpPr>
        <p:spPr/>
        <p:txBody>
          <a:bodyPr/>
          <a:lstStyle/>
          <a:p>
            <a:r>
              <a:rPr lang="en-US" dirty="0"/>
              <a:t>Afxentios Kekelekis, PT- MSc in SEM</a:t>
            </a:r>
          </a:p>
        </p:txBody>
      </p:sp>
      <p:sp>
        <p:nvSpPr>
          <p:cNvPr id="6" name="Slide Number Placeholder 5">
            <a:extLst>
              <a:ext uri="{FF2B5EF4-FFF2-40B4-BE49-F238E27FC236}">
                <a16:creationId xmlns:a16="http://schemas.microsoft.com/office/drawing/2014/main" id="{7355624D-C262-594E-987F-EA0DFCF7ED07}"/>
              </a:ext>
            </a:extLst>
          </p:cNvPr>
          <p:cNvSpPr>
            <a:spLocks noGrp="1"/>
          </p:cNvSpPr>
          <p:nvPr>
            <p:ph type="sldNum" sz="quarter" idx="12"/>
          </p:nvPr>
        </p:nvSpPr>
        <p:spPr/>
        <p:txBody>
          <a:bodyPr/>
          <a:lstStyle/>
          <a:p>
            <a:fld id="{A8733C34-7201-1C4C-A9A8-7829052058B3}" type="slidenum">
              <a:rPr lang="en-US" smtClean="0"/>
              <a:t>‹#›</a:t>
            </a:fld>
            <a:endParaRPr lang="en-US"/>
          </a:p>
        </p:txBody>
      </p:sp>
    </p:spTree>
    <p:extLst>
      <p:ext uri="{BB962C8B-B14F-4D97-AF65-F5344CB8AC3E}">
        <p14:creationId xmlns:p14="http://schemas.microsoft.com/office/powerpoint/2010/main" val="840878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062F7-858C-D644-BF03-A4A9ED97B6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46544F-A574-9947-AB1D-F05751A5ED2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68668D-BC6F-B242-8BB7-DB5112030BFA}"/>
              </a:ext>
            </a:extLst>
          </p:cNvPr>
          <p:cNvSpPr>
            <a:spLocks noGrp="1"/>
          </p:cNvSpPr>
          <p:nvPr>
            <p:ph type="dt" sz="half" idx="10"/>
          </p:nvPr>
        </p:nvSpPr>
        <p:spPr/>
        <p:txBody>
          <a:bodyPr/>
          <a:lstStyle/>
          <a:p>
            <a:fld id="{2168CCA5-22FD-074B-9BF2-2D3DA62B2EBF}" type="datetime1">
              <a:rPr lang="en-US" smtClean="0"/>
              <a:t>5/27/18</a:t>
            </a:fld>
            <a:endParaRPr lang="en-US"/>
          </a:p>
        </p:txBody>
      </p:sp>
      <p:sp>
        <p:nvSpPr>
          <p:cNvPr id="5" name="Footer Placeholder 4">
            <a:extLst>
              <a:ext uri="{FF2B5EF4-FFF2-40B4-BE49-F238E27FC236}">
                <a16:creationId xmlns:a16="http://schemas.microsoft.com/office/drawing/2014/main" id="{A3C3BB21-6930-B94E-9F26-9C6EF20B4400}"/>
              </a:ext>
            </a:extLst>
          </p:cNvPr>
          <p:cNvSpPr>
            <a:spLocks noGrp="1"/>
          </p:cNvSpPr>
          <p:nvPr>
            <p:ph type="ftr" sz="quarter" idx="11"/>
          </p:nvPr>
        </p:nvSpPr>
        <p:spPr/>
        <p:txBody>
          <a:bodyPr/>
          <a:lstStyle/>
          <a:p>
            <a:r>
              <a:rPr lang="en-US" dirty="0"/>
              <a:t>Afxentios Kekelekis, PT- MSc in SEM</a:t>
            </a:r>
          </a:p>
        </p:txBody>
      </p:sp>
      <p:sp>
        <p:nvSpPr>
          <p:cNvPr id="6" name="Slide Number Placeholder 5">
            <a:extLst>
              <a:ext uri="{FF2B5EF4-FFF2-40B4-BE49-F238E27FC236}">
                <a16:creationId xmlns:a16="http://schemas.microsoft.com/office/drawing/2014/main" id="{5E78BF6D-95F7-C049-A512-B9D7D9503AAF}"/>
              </a:ext>
            </a:extLst>
          </p:cNvPr>
          <p:cNvSpPr>
            <a:spLocks noGrp="1"/>
          </p:cNvSpPr>
          <p:nvPr>
            <p:ph type="sldNum" sz="quarter" idx="12"/>
          </p:nvPr>
        </p:nvSpPr>
        <p:spPr/>
        <p:txBody>
          <a:bodyPr/>
          <a:lstStyle/>
          <a:p>
            <a:fld id="{A8733C34-7201-1C4C-A9A8-7829052058B3}" type="slidenum">
              <a:rPr lang="en-US" smtClean="0"/>
              <a:t>‹#›</a:t>
            </a:fld>
            <a:endParaRPr lang="en-US"/>
          </a:p>
        </p:txBody>
      </p:sp>
    </p:spTree>
    <p:extLst>
      <p:ext uri="{BB962C8B-B14F-4D97-AF65-F5344CB8AC3E}">
        <p14:creationId xmlns:p14="http://schemas.microsoft.com/office/powerpoint/2010/main" val="180412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75C1D-0F43-364C-A25F-CC1AD162B7A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6E50AD-4946-144F-89DE-18425FB101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DD14177-47F1-474D-8086-005B5F947FC2}"/>
              </a:ext>
            </a:extLst>
          </p:cNvPr>
          <p:cNvSpPr>
            <a:spLocks noGrp="1"/>
          </p:cNvSpPr>
          <p:nvPr>
            <p:ph type="dt" sz="half" idx="10"/>
          </p:nvPr>
        </p:nvSpPr>
        <p:spPr/>
        <p:txBody>
          <a:bodyPr/>
          <a:lstStyle/>
          <a:p>
            <a:fld id="{94301C87-0136-1848-A3E7-EB3672E25EF5}" type="datetime1">
              <a:rPr lang="en-US" smtClean="0"/>
              <a:t>5/27/18</a:t>
            </a:fld>
            <a:endParaRPr lang="en-US"/>
          </a:p>
        </p:txBody>
      </p:sp>
      <p:sp>
        <p:nvSpPr>
          <p:cNvPr id="5" name="Footer Placeholder 4">
            <a:extLst>
              <a:ext uri="{FF2B5EF4-FFF2-40B4-BE49-F238E27FC236}">
                <a16:creationId xmlns:a16="http://schemas.microsoft.com/office/drawing/2014/main" id="{3DFB194E-F35E-DA4B-986C-D2976FDE5E60}"/>
              </a:ext>
            </a:extLst>
          </p:cNvPr>
          <p:cNvSpPr>
            <a:spLocks noGrp="1"/>
          </p:cNvSpPr>
          <p:nvPr>
            <p:ph type="ftr" sz="quarter" idx="11"/>
          </p:nvPr>
        </p:nvSpPr>
        <p:spPr/>
        <p:txBody>
          <a:bodyPr/>
          <a:lstStyle/>
          <a:p>
            <a:r>
              <a:rPr lang="en-US" dirty="0"/>
              <a:t>Afxentios Kekelekis, PT- MSc in SEM</a:t>
            </a:r>
          </a:p>
        </p:txBody>
      </p:sp>
      <p:sp>
        <p:nvSpPr>
          <p:cNvPr id="6" name="Slide Number Placeholder 5">
            <a:extLst>
              <a:ext uri="{FF2B5EF4-FFF2-40B4-BE49-F238E27FC236}">
                <a16:creationId xmlns:a16="http://schemas.microsoft.com/office/drawing/2014/main" id="{B0AF1984-77F6-5F43-BE45-632DFDD2BC40}"/>
              </a:ext>
            </a:extLst>
          </p:cNvPr>
          <p:cNvSpPr>
            <a:spLocks noGrp="1"/>
          </p:cNvSpPr>
          <p:nvPr>
            <p:ph type="sldNum" sz="quarter" idx="12"/>
          </p:nvPr>
        </p:nvSpPr>
        <p:spPr/>
        <p:txBody>
          <a:bodyPr/>
          <a:lstStyle/>
          <a:p>
            <a:fld id="{A8733C34-7201-1C4C-A9A8-7829052058B3}" type="slidenum">
              <a:rPr lang="en-US" smtClean="0"/>
              <a:t>‹#›</a:t>
            </a:fld>
            <a:endParaRPr lang="en-US"/>
          </a:p>
        </p:txBody>
      </p:sp>
    </p:spTree>
    <p:extLst>
      <p:ext uri="{BB962C8B-B14F-4D97-AF65-F5344CB8AC3E}">
        <p14:creationId xmlns:p14="http://schemas.microsoft.com/office/powerpoint/2010/main" val="964616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28012-1559-C249-9FBE-3876CDC4E9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627648-7D42-F64F-B1CB-8E03585D661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AB5E7D-2651-3A44-85AC-299D7CA3255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D11F95-C13B-FD4F-AE3D-9EA681B957B7}"/>
              </a:ext>
            </a:extLst>
          </p:cNvPr>
          <p:cNvSpPr>
            <a:spLocks noGrp="1"/>
          </p:cNvSpPr>
          <p:nvPr>
            <p:ph type="dt" sz="half" idx="10"/>
          </p:nvPr>
        </p:nvSpPr>
        <p:spPr/>
        <p:txBody>
          <a:bodyPr/>
          <a:lstStyle/>
          <a:p>
            <a:fld id="{EAC20226-70B8-6644-A776-F77A47832583}" type="datetime1">
              <a:rPr lang="en-US" smtClean="0"/>
              <a:t>5/27/18</a:t>
            </a:fld>
            <a:endParaRPr lang="en-US"/>
          </a:p>
        </p:txBody>
      </p:sp>
      <p:sp>
        <p:nvSpPr>
          <p:cNvPr id="6" name="Footer Placeholder 5">
            <a:extLst>
              <a:ext uri="{FF2B5EF4-FFF2-40B4-BE49-F238E27FC236}">
                <a16:creationId xmlns:a16="http://schemas.microsoft.com/office/drawing/2014/main" id="{C6F5A0E2-02A9-544D-A7AD-A047996B24CA}"/>
              </a:ext>
            </a:extLst>
          </p:cNvPr>
          <p:cNvSpPr>
            <a:spLocks noGrp="1"/>
          </p:cNvSpPr>
          <p:nvPr>
            <p:ph type="ftr" sz="quarter" idx="11"/>
          </p:nvPr>
        </p:nvSpPr>
        <p:spPr/>
        <p:txBody>
          <a:bodyPr/>
          <a:lstStyle/>
          <a:p>
            <a:r>
              <a:rPr lang="en-US" dirty="0"/>
              <a:t>Afxentios Kekelekis, PT- MSc in SEM</a:t>
            </a:r>
          </a:p>
        </p:txBody>
      </p:sp>
      <p:sp>
        <p:nvSpPr>
          <p:cNvPr id="7" name="Slide Number Placeholder 6">
            <a:extLst>
              <a:ext uri="{FF2B5EF4-FFF2-40B4-BE49-F238E27FC236}">
                <a16:creationId xmlns:a16="http://schemas.microsoft.com/office/drawing/2014/main" id="{F3881D28-24AF-CB49-88C5-E8EF88E1BE20}"/>
              </a:ext>
            </a:extLst>
          </p:cNvPr>
          <p:cNvSpPr>
            <a:spLocks noGrp="1"/>
          </p:cNvSpPr>
          <p:nvPr>
            <p:ph type="sldNum" sz="quarter" idx="12"/>
          </p:nvPr>
        </p:nvSpPr>
        <p:spPr/>
        <p:txBody>
          <a:bodyPr/>
          <a:lstStyle/>
          <a:p>
            <a:fld id="{A8733C34-7201-1C4C-A9A8-7829052058B3}" type="slidenum">
              <a:rPr lang="en-US" smtClean="0"/>
              <a:t>‹#›</a:t>
            </a:fld>
            <a:endParaRPr lang="en-US"/>
          </a:p>
        </p:txBody>
      </p:sp>
    </p:spTree>
    <p:extLst>
      <p:ext uri="{BB962C8B-B14F-4D97-AF65-F5344CB8AC3E}">
        <p14:creationId xmlns:p14="http://schemas.microsoft.com/office/powerpoint/2010/main" val="401063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5BF49-434C-F24B-B3D5-B5B08F3CD8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212584-30F3-B74B-8977-86C7766D6D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3912FF6-6318-D24D-958F-C05419F7A56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30B783-5556-224D-8ECF-82FC68B52C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9BB6526-005D-B948-9934-EA7ED29B716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055D92-5156-964A-811C-80778E94AD82}"/>
              </a:ext>
            </a:extLst>
          </p:cNvPr>
          <p:cNvSpPr>
            <a:spLocks noGrp="1"/>
          </p:cNvSpPr>
          <p:nvPr>
            <p:ph type="dt" sz="half" idx="10"/>
          </p:nvPr>
        </p:nvSpPr>
        <p:spPr/>
        <p:txBody>
          <a:bodyPr/>
          <a:lstStyle/>
          <a:p>
            <a:fld id="{CE7C0769-A252-B443-A2EB-94285B869C5C}" type="datetime1">
              <a:rPr lang="en-US" smtClean="0"/>
              <a:t>5/27/18</a:t>
            </a:fld>
            <a:endParaRPr lang="en-US"/>
          </a:p>
        </p:txBody>
      </p:sp>
      <p:sp>
        <p:nvSpPr>
          <p:cNvPr id="8" name="Footer Placeholder 7">
            <a:extLst>
              <a:ext uri="{FF2B5EF4-FFF2-40B4-BE49-F238E27FC236}">
                <a16:creationId xmlns:a16="http://schemas.microsoft.com/office/drawing/2014/main" id="{F26D2377-B798-AF43-9BB7-ADA924E84CA0}"/>
              </a:ext>
            </a:extLst>
          </p:cNvPr>
          <p:cNvSpPr>
            <a:spLocks noGrp="1"/>
          </p:cNvSpPr>
          <p:nvPr>
            <p:ph type="ftr" sz="quarter" idx="11"/>
          </p:nvPr>
        </p:nvSpPr>
        <p:spPr/>
        <p:txBody>
          <a:bodyPr/>
          <a:lstStyle/>
          <a:p>
            <a:r>
              <a:rPr lang="en-US" dirty="0"/>
              <a:t>Afxentios Kekelekis, PT- MSc in SEM</a:t>
            </a:r>
          </a:p>
        </p:txBody>
      </p:sp>
      <p:sp>
        <p:nvSpPr>
          <p:cNvPr id="9" name="Slide Number Placeholder 8">
            <a:extLst>
              <a:ext uri="{FF2B5EF4-FFF2-40B4-BE49-F238E27FC236}">
                <a16:creationId xmlns:a16="http://schemas.microsoft.com/office/drawing/2014/main" id="{6D9057FB-4BF1-E345-AD42-74CCD269D40D}"/>
              </a:ext>
            </a:extLst>
          </p:cNvPr>
          <p:cNvSpPr>
            <a:spLocks noGrp="1"/>
          </p:cNvSpPr>
          <p:nvPr>
            <p:ph type="sldNum" sz="quarter" idx="12"/>
          </p:nvPr>
        </p:nvSpPr>
        <p:spPr/>
        <p:txBody>
          <a:bodyPr/>
          <a:lstStyle/>
          <a:p>
            <a:fld id="{A8733C34-7201-1C4C-A9A8-7829052058B3}" type="slidenum">
              <a:rPr lang="en-US" smtClean="0"/>
              <a:t>‹#›</a:t>
            </a:fld>
            <a:endParaRPr lang="en-US"/>
          </a:p>
        </p:txBody>
      </p:sp>
    </p:spTree>
    <p:extLst>
      <p:ext uri="{BB962C8B-B14F-4D97-AF65-F5344CB8AC3E}">
        <p14:creationId xmlns:p14="http://schemas.microsoft.com/office/powerpoint/2010/main" val="3377829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A0142-0A8F-B040-90B7-4BC01EE05C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37229A-2815-FA48-AECE-70FF5FED364D}"/>
              </a:ext>
            </a:extLst>
          </p:cNvPr>
          <p:cNvSpPr>
            <a:spLocks noGrp="1"/>
          </p:cNvSpPr>
          <p:nvPr>
            <p:ph type="dt" sz="half" idx="10"/>
          </p:nvPr>
        </p:nvSpPr>
        <p:spPr/>
        <p:txBody>
          <a:bodyPr/>
          <a:lstStyle/>
          <a:p>
            <a:fld id="{3BA8C873-33A7-5643-A3B4-6B35742EA2EF}" type="datetime1">
              <a:rPr lang="en-US" smtClean="0"/>
              <a:t>5/27/18</a:t>
            </a:fld>
            <a:endParaRPr lang="en-US"/>
          </a:p>
        </p:txBody>
      </p:sp>
      <p:sp>
        <p:nvSpPr>
          <p:cNvPr id="4" name="Footer Placeholder 3">
            <a:extLst>
              <a:ext uri="{FF2B5EF4-FFF2-40B4-BE49-F238E27FC236}">
                <a16:creationId xmlns:a16="http://schemas.microsoft.com/office/drawing/2014/main" id="{90A5D62D-61BC-8448-8238-68A9B7F47692}"/>
              </a:ext>
            </a:extLst>
          </p:cNvPr>
          <p:cNvSpPr>
            <a:spLocks noGrp="1"/>
          </p:cNvSpPr>
          <p:nvPr>
            <p:ph type="ftr" sz="quarter" idx="11"/>
          </p:nvPr>
        </p:nvSpPr>
        <p:spPr/>
        <p:txBody>
          <a:bodyPr/>
          <a:lstStyle/>
          <a:p>
            <a:r>
              <a:rPr lang="en-US" dirty="0"/>
              <a:t>Afxentios Kekelekis, PT- MSc in SEM</a:t>
            </a:r>
          </a:p>
        </p:txBody>
      </p:sp>
      <p:sp>
        <p:nvSpPr>
          <p:cNvPr id="5" name="Slide Number Placeholder 4">
            <a:extLst>
              <a:ext uri="{FF2B5EF4-FFF2-40B4-BE49-F238E27FC236}">
                <a16:creationId xmlns:a16="http://schemas.microsoft.com/office/drawing/2014/main" id="{B8369628-229B-8042-9395-AA53E40E52E2}"/>
              </a:ext>
            </a:extLst>
          </p:cNvPr>
          <p:cNvSpPr>
            <a:spLocks noGrp="1"/>
          </p:cNvSpPr>
          <p:nvPr>
            <p:ph type="sldNum" sz="quarter" idx="12"/>
          </p:nvPr>
        </p:nvSpPr>
        <p:spPr/>
        <p:txBody>
          <a:bodyPr/>
          <a:lstStyle/>
          <a:p>
            <a:fld id="{A8733C34-7201-1C4C-A9A8-7829052058B3}" type="slidenum">
              <a:rPr lang="en-US" smtClean="0"/>
              <a:t>‹#›</a:t>
            </a:fld>
            <a:endParaRPr lang="en-US"/>
          </a:p>
        </p:txBody>
      </p:sp>
    </p:spTree>
    <p:extLst>
      <p:ext uri="{BB962C8B-B14F-4D97-AF65-F5344CB8AC3E}">
        <p14:creationId xmlns:p14="http://schemas.microsoft.com/office/powerpoint/2010/main" val="3886632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472448-E602-E840-AC52-80354F9F3D95}"/>
              </a:ext>
            </a:extLst>
          </p:cNvPr>
          <p:cNvSpPr>
            <a:spLocks noGrp="1"/>
          </p:cNvSpPr>
          <p:nvPr>
            <p:ph type="dt" sz="half" idx="10"/>
          </p:nvPr>
        </p:nvSpPr>
        <p:spPr/>
        <p:txBody>
          <a:bodyPr/>
          <a:lstStyle/>
          <a:p>
            <a:fld id="{3C1C4168-386F-C944-A12F-1E3D11EEF3C9}" type="datetime1">
              <a:rPr lang="en-US" smtClean="0"/>
              <a:t>5/27/18</a:t>
            </a:fld>
            <a:endParaRPr lang="en-US"/>
          </a:p>
        </p:txBody>
      </p:sp>
      <p:sp>
        <p:nvSpPr>
          <p:cNvPr id="3" name="Footer Placeholder 2">
            <a:extLst>
              <a:ext uri="{FF2B5EF4-FFF2-40B4-BE49-F238E27FC236}">
                <a16:creationId xmlns:a16="http://schemas.microsoft.com/office/drawing/2014/main" id="{68310DFA-B646-224B-AE9F-41C3C78EB4A7}"/>
              </a:ext>
            </a:extLst>
          </p:cNvPr>
          <p:cNvSpPr>
            <a:spLocks noGrp="1"/>
          </p:cNvSpPr>
          <p:nvPr>
            <p:ph type="ftr" sz="quarter" idx="11"/>
          </p:nvPr>
        </p:nvSpPr>
        <p:spPr/>
        <p:txBody>
          <a:bodyPr/>
          <a:lstStyle/>
          <a:p>
            <a:r>
              <a:rPr lang="en-US" dirty="0"/>
              <a:t>Afxentios Kekelekis, PT- MSc in SEM</a:t>
            </a:r>
          </a:p>
        </p:txBody>
      </p:sp>
      <p:sp>
        <p:nvSpPr>
          <p:cNvPr id="4" name="Slide Number Placeholder 3">
            <a:extLst>
              <a:ext uri="{FF2B5EF4-FFF2-40B4-BE49-F238E27FC236}">
                <a16:creationId xmlns:a16="http://schemas.microsoft.com/office/drawing/2014/main" id="{4B50A8B5-C85C-F248-A8B6-C827C84CDB6D}"/>
              </a:ext>
            </a:extLst>
          </p:cNvPr>
          <p:cNvSpPr>
            <a:spLocks noGrp="1"/>
          </p:cNvSpPr>
          <p:nvPr>
            <p:ph type="sldNum" sz="quarter" idx="12"/>
          </p:nvPr>
        </p:nvSpPr>
        <p:spPr/>
        <p:txBody>
          <a:bodyPr/>
          <a:lstStyle/>
          <a:p>
            <a:fld id="{A8733C34-7201-1C4C-A9A8-7829052058B3}" type="slidenum">
              <a:rPr lang="en-US" smtClean="0"/>
              <a:t>‹#›</a:t>
            </a:fld>
            <a:endParaRPr lang="en-US"/>
          </a:p>
        </p:txBody>
      </p:sp>
    </p:spTree>
    <p:extLst>
      <p:ext uri="{BB962C8B-B14F-4D97-AF65-F5344CB8AC3E}">
        <p14:creationId xmlns:p14="http://schemas.microsoft.com/office/powerpoint/2010/main" val="476632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6B489-23AC-2C4E-88DC-72F2772C8B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B41303-570D-D04F-8CC2-74CFABC48C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AC2A20-2166-5844-8A43-006356E8CA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A283A87-6657-FF4B-86BF-672E40C1F4BF}"/>
              </a:ext>
            </a:extLst>
          </p:cNvPr>
          <p:cNvSpPr>
            <a:spLocks noGrp="1"/>
          </p:cNvSpPr>
          <p:nvPr>
            <p:ph type="dt" sz="half" idx="10"/>
          </p:nvPr>
        </p:nvSpPr>
        <p:spPr/>
        <p:txBody>
          <a:bodyPr/>
          <a:lstStyle/>
          <a:p>
            <a:fld id="{A40E27E2-D4E5-894B-A993-D4C6AB3FBFE8}" type="datetime1">
              <a:rPr lang="en-US" smtClean="0"/>
              <a:t>5/27/18</a:t>
            </a:fld>
            <a:endParaRPr lang="en-US"/>
          </a:p>
        </p:txBody>
      </p:sp>
      <p:sp>
        <p:nvSpPr>
          <p:cNvPr id="6" name="Footer Placeholder 5">
            <a:extLst>
              <a:ext uri="{FF2B5EF4-FFF2-40B4-BE49-F238E27FC236}">
                <a16:creationId xmlns:a16="http://schemas.microsoft.com/office/drawing/2014/main" id="{8E80D34C-A7E0-284C-8078-742009EEFC66}"/>
              </a:ext>
            </a:extLst>
          </p:cNvPr>
          <p:cNvSpPr>
            <a:spLocks noGrp="1"/>
          </p:cNvSpPr>
          <p:nvPr>
            <p:ph type="ftr" sz="quarter" idx="11"/>
          </p:nvPr>
        </p:nvSpPr>
        <p:spPr/>
        <p:txBody>
          <a:bodyPr/>
          <a:lstStyle/>
          <a:p>
            <a:r>
              <a:rPr lang="en-US" dirty="0"/>
              <a:t>Afxentios Kekelekis, PT- MSc in SEM</a:t>
            </a:r>
          </a:p>
        </p:txBody>
      </p:sp>
      <p:sp>
        <p:nvSpPr>
          <p:cNvPr id="7" name="Slide Number Placeholder 6">
            <a:extLst>
              <a:ext uri="{FF2B5EF4-FFF2-40B4-BE49-F238E27FC236}">
                <a16:creationId xmlns:a16="http://schemas.microsoft.com/office/drawing/2014/main" id="{E73E5AD1-9359-C448-9197-620C8C9E33E6}"/>
              </a:ext>
            </a:extLst>
          </p:cNvPr>
          <p:cNvSpPr>
            <a:spLocks noGrp="1"/>
          </p:cNvSpPr>
          <p:nvPr>
            <p:ph type="sldNum" sz="quarter" idx="12"/>
          </p:nvPr>
        </p:nvSpPr>
        <p:spPr/>
        <p:txBody>
          <a:bodyPr/>
          <a:lstStyle/>
          <a:p>
            <a:fld id="{A8733C34-7201-1C4C-A9A8-7829052058B3}" type="slidenum">
              <a:rPr lang="en-US" smtClean="0"/>
              <a:t>‹#›</a:t>
            </a:fld>
            <a:endParaRPr lang="en-US"/>
          </a:p>
        </p:txBody>
      </p:sp>
    </p:spTree>
    <p:extLst>
      <p:ext uri="{BB962C8B-B14F-4D97-AF65-F5344CB8AC3E}">
        <p14:creationId xmlns:p14="http://schemas.microsoft.com/office/powerpoint/2010/main" val="1749791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B9564-6548-A443-B500-05F50311DF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15C242-8C25-034E-8BC8-2E41DD43F4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CEAE33-0549-8E46-9A34-31AA7D574F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B19C506-A9E7-3244-BBEF-EA671068B1B7}"/>
              </a:ext>
            </a:extLst>
          </p:cNvPr>
          <p:cNvSpPr>
            <a:spLocks noGrp="1"/>
          </p:cNvSpPr>
          <p:nvPr>
            <p:ph type="dt" sz="half" idx="10"/>
          </p:nvPr>
        </p:nvSpPr>
        <p:spPr/>
        <p:txBody>
          <a:bodyPr/>
          <a:lstStyle/>
          <a:p>
            <a:fld id="{C986ED56-860B-DB48-B901-872FF7005FB1}" type="datetime1">
              <a:rPr lang="en-US" smtClean="0"/>
              <a:t>5/27/18</a:t>
            </a:fld>
            <a:endParaRPr lang="en-US"/>
          </a:p>
        </p:txBody>
      </p:sp>
      <p:sp>
        <p:nvSpPr>
          <p:cNvPr id="6" name="Footer Placeholder 5">
            <a:extLst>
              <a:ext uri="{FF2B5EF4-FFF2-40B4-BE49-F238E27FC236}">
                <a16:creationId xmlns:a16="http://schemas.microsoft.com/office/drawing/2014/main" id="{42C61BC5-1A08-4142-A416-F9CB1BC55C67}"/>
              </a:ext>
            </a:extLst>
          </p:cNvPr>
          <p:cNvSpPr>
            <a:spLocks noGrp="1"/>
          </p:cNvSpPr>
          <p:nvPr>
            <p:ph type="ftr" sz="quarter" idx="11"/>
          </p:nvPr>
        </p:nvSpPr>
        <p:spPr/>
        <p:txBody>
          <a:bodyPr/>
          <a:lstStyle/>
          <a:p>
            <a:r>
              <a:rPr lang="en-US" dirty="0"/>
              <a:t>Afxentios Kekelekis, PT- MSc in SEM</a:t>
            </a:r>
          </a:p>
        </p:txBody>
      </p:sp>
      <p:sp>
        <p:nvSpPr>
          <p:cNvPr id="7" name="Slide Number Placeholder 6">
            <a:extLst>
              <a:ext uri="{FF2B5EF4-FFF2-40B4-BE49-F238E27FC236}">
                <a16:creationId xmlns:a16="http://schemas.microsoft.com/office/drawing/2014/main" id="{0025B6D5-ADD8-4F4D-A998-BA641D6978F7}"/>
              </a:ext>
            </a:extLst>
          </p:cNvPr>
          <p:cNvSpPr>
            <a:spLocks noGrp="1"/>
          </p:cNvSpPr>
          <p:nvPr>
            <p:ph type="sldNum" sz="quarter" idx="12"/>
          </p:nvPr>
        </p:nvSpPr>
        <p:spPr/>
        <p:txBody>
          <a:bodyPr/>
          <a:lstStyle/>
          <a:p>
            <a:fld id="{A8733C34-7201-1C4C-A9A8-7829052058B3}" type="slidenum">
              <a:rPr lang="en-US" smtClean="0"/>
              <a:t>‹#›</a:t>
            </a:fld>
            <a:endParaRPr lang="en-US"/>
          </a:p>
        </p:txBody>
      </p:sp>
    </p:spTree>
    <p:extLst>
      <p:ext uri="{BB962C8B-B14F-4D97-AF65-F5344CB8AC3E}">
        <p14:creationId xmlns:p14="http://schemas.microsoft.com/office/powerpoint/2010/main" val="1277762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6B9B6D-081F-9546-B709-54A8CA677F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CEAFBE-B4E2-B545-B2C2-65CBCEB53F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0A5F37-F0C3-C64E-9123-75F0930A32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131ADE-C1E1-3446-B5FB-7FF6569862EA}" type="datetime1">
              <a:rPr lang="en-US" smtClean="0"/>
              <a:t>5/27/18</a:t>
            </a:fld>
            <a:endParaRPr lang="en-US"/>
          </a:p>
        </p:txBody>
      </p:sp>
      <p:sp>
        <p:nvSpPr>
          <p:cNvPr id="5" name="Footer Placeholder 4">
            <a:extLst>
              <a:ext uri="{FF2B5EF4-FFF2-40B4-BE49-F238E27FC236}">
                <a16:creationId xmlns:a16="http://schemas.microsoft.com/office/drawing/2014/main" id="{FFCB4D44-7618-3E46-BBA7-7F801B8302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Afxentios Kekelekis, PT- MSc in SEM</a:t>
            </a:r>
          </a:p>
        </p:txBody>
      </p:sp>
      <p:sp>
        <p:nvSpPr>
          <p:cNvPr id="6" name="Slide Number Placeholder 5">
            <a:extLst>
              <a:ext uri="{FF2B5EF4-FFF2-40B4-BE49-F238E27FC236}">
                <a16:creationId xmlns:a16="http://schemas.microsoft.com/office/drawing/2014/main" id="{B4EE8CC3-168E-F548-A121-D846A7A29E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733C34-7201-1C4C-A9A8-7829052058B3}" type="slidenum">
              <a:rPr lang="en-US" smtClean="0"/>
              <a:t>‹#›</a:t>
            </a:fld>
            <a:endParaRPr lang="en-US"/>
          </a:p>
        </p:txBody>
      </p:sp>
    </p:spTree>
    <p:extLst>
      <p:ext uri="{BB962C8B-B14F-4D97-AF65-F5344CB8AC3E}">
        <p14:creationId xmlns:p14="http://schemas.microsoft.com/office/powerpoint/2010/main" val="41508003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7.xml"/><Relationship Id="rId4" Type="http://schemas.openxmlformats.org/officeDocument/2006/relationships/image" Target="../media/image18.tiff"/></Relationships>
</file>

<file path=ppt/slides/_rels/slide4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7.xml"/><Relationship Id="rId5" Type="http://schemas.openxmlformats.org/officeDocument/2006/relationships/image" Target="../media/image23.tiff"/><Relationship Id="rId4" Type="http://schemas.openxmlformats.org/officeDocument/2006/relationships/image" Target="../media/image22.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80D05-98B5-0145-A317-5382C4E5BF7F}"/>
              </a:ext>
            </a:extLst>
          </p:cNvPr>
          <p:cNvSpPr>
            <a:spLocks noGrp="1"/>
          </p:cNvSpPr>
          <p:nvPr>
            <p:ph type="ctrTitle"/>
          </p:nvPr>
        </p:nvSpPr>
        <p:spPr/>
        <p:txBody>
          <a:bodyPr/>
          <a:lstStyle/>
          <a:p>
            <a:r>
              <a:rPr lang="en-US" dirty="0"/>
              <a:t>Ergogenic aids</a:t>
            </a:r>
            <a:br>
              <a:rPr lang="en-US" dirty="0"/>
            </a:br>
            <a:endParaRPr lang="en-US" dirty="0"/>
          </a:p>
        </p:txBody>
      </p:sp>
      <p:sp>
        <p:nvSpPr>
          <p:cNvPr id="3" name="Subtitle 2">
            <a:extLst>
              <a:ext uri="{FF2B5EF4-FFF2-40B4-BE49-F238E27FC236}">
                <a16:creationId xmlns:a16="http://schemas.microsoft.com/office/drawing/2014/main" id="{7B0AADE5-6E02-4141-B463-928BF87A1BBE}"/>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128737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4CC6-2AB5-6342-B768-F32C1E9ED4CA}"/>
              </a:ext>
            </a:extLst>
          </p:cNvPr>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normAutofit fontScale="90000"/>
          </a:bodyPr>
          <a:lstStyle/>
          <a:p>
            <a:pPr algn="ctr"/>
            <a:br>
              <a:rPr lang="el-GR"/>
            </a:br>
            <a:r>
              <a:rPr lang="el-GR"/>
              <a:t>Β-αναστολείς</a:t>
            </a:r>
            <a:br>
              <a:rPr lang="en-US"/>
            </a:br>
            <a:endParaRPr lang="en-US"/>
          </a:p>
        </p:txBody>
      </p:sp>
      <p:sp>
        <p:nvSpPr>
          <p:cNvPr id="3" name="Content Placeholder 2">
            <a:extLst>
              <a:ext uri="{FF2B5EF4-FFF2-40B4-BE49-F238E27FC236}">
                <a16:creationId xmlns:a16="http://schemas.microsoft.com/office/drawing/2014/main" id="{3585B745-AD87-C746-8955-C5BA6010EB6F}"/>
              </a:ext>
            </a:extLst>
          </p:cNvPr>
          <p:cNvSpPr>
            <a:spLocks noGrp="1"/>
          </p:cNvSpPr>
          <p:nvPr>
            <p:ph idx="1"/>
          </p:nvPr>
        </p:nvSpPr>
        <p:spPr>
          <a:xfrm>
            <a:off x="859970" y="1836511"/>
            <a:ext cx="10515601" cy="4351338"/>
          </a:xfrm>
        </p:spPr>
        <p:txBody>
          <a:bodyPr/>
          <a:lstStyle/>
          <a:p>
            <a:pPr algn="just"/>
            <a:r>
              <a:rPr lang="el-GR" sz="2400"/>
              <a:t>Οι </a:t>
            </a:r>
            <a:r>
              <a:rPr lang="el-GR" sz="2400" b="1">
                <a:solidFill>
                  <a:srgbClr val="FF0000"/>
                </a:solidFill>
              </a:rPr>
              <a:t>β-αναστολείς</a:t>
            </a:r>
            <a:r>
              <a:rPr lang="el-GR" sz="2400"/>
              <a:t> είναι μία κατηγορία φαρμάκων που μπλοκάρει τους                       β-</a:t>
            </a:r>
            <a:r>
              <a:rPr lang="el-GR" sz="2400" err="1"/>
              <a:t>αδρενεργικούς</a:t>
            </a:r>
            <a:r>
              <a:rPr lang="el-GR" sz="2400"/>
              <a:t> υποδοχείς, αποτρέποντας την δέσμευση νοραδρεναλίνης</a:t>
            </a:r>
            <a:r>
              <a:rPr lang="el-GR"/>
              <a:t>. </a:t>
            </a:r>
            <a:r>
              <a:rPr lang="el-GR" sz="2400"/>
              <a:t>Η νοραδρεναλίνη είναι ο νευρομεταβιβαστής των αδρενεργικών νεύρων που χαρακτηρίζει το συμπαθητικό ΝΣ.</a:t>
            </a:r>
          </a:p>
          <a:p>
            <a:pPr marL="0" indent="0" algn="just">
              <a:buNone/>
            </a:pPr>
            <a:endParaRPr lang="el-GR" sz="2400"/>
          </a:p>
          <a:p>
            <a:pPr algn="just"/>
            <a:r>
              <a:rPr lang="el-GR" sz="2400"/>
              <a:t>Αδρενεργικοί υποδοχείς</a:t>
            </a:r>
          </a:p>
          <a:p>
            <a:pPr marL="0" indent="0" algn="just">
              <a:buNone/>
            </a:pPr>
            <a:endParaRPr lang="el-GR" sz="2400"/>
          </a:p>
          <a:p>
            <a:pPr algn="just"/>
            <a:r>
              <a:rPr lang="el-GR" sz="2400"/>
              <a:t>οι β-αναστολείς χρησιμοποιούνται για τη θεραπεία της υπέρτασης, στηθάγχης, αρρυθμιών. </a:t>
            </a:r>
          </a:p>
          <a:p>
            <a:pPr algn="just"/>
            <a:r>
              <a:rPr lang="el-GR" sz="2400"/>
              <a:t>Προληπτικών μέτρων για ημικρανίες, άγχος </a:t>
            </a:r>
            <a:endParaRPr lang="en-US" sz="2400"/>
          </a:p>
        </p:txBody>
      </p:sp>
      <p:sp>
        <p:nvSpPr>
          <p:cNvPr id="4" name="Left Brace 3">
            <a:extLst>
              <a:ext uri="{FF2B5EF4-FFF2-40B4-BE49-F238E27FC236}">
                <a16:creationId xmlns:a16="http://schemas.microsoft.com/office/drawing/2014/main" id="{438AE051-B0D8-BD46-86F4-E27CBDCAA40C}"/>
              </a:ext>
            </a:extLst>
          </p:cNvPr>
          <p:cNvSpPr/>
          <p:nvPr/>
        </p:nvSpPr>
        <p:spPr>
          <a:xfrm>
            <a:off x="4278084" y="3570514"/>
            <a:ext cx="1480457" cy="881743"/>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E363B8D8-2C2B-1D48-8839-109CFBA95766}"/>
              </a:ext>
            </a:extLst>
          </p:cNvPr>
          <p:cNvSpPr txBox="1"/>
          <p:nvPr/>
        </p:nvSpPr>
        <p:spPr>
          <a:xfrm>
            <a:off x="5268685" y="3603172"/>
            <a:ext cx="3331029" cy="984885"/>
          </a:xfrm>
          <a:prstGeom prst="rect">
            <a:avLst/>
          </a:prstGeom>
          <a:noFill/>
        </p:spPr>
        <p:txBody>
          <a:bodyPr wrap="square" rtlCol="0">
            <a:spAutoFit/>
          </a:bodyPr>
          <a:lstStyle/>
          <a:p>
            <a:r>
              <a:rPr lang="el-GR" sz="2000"/>
              <a:t>α- αδρενεργικοί υποδοχείς</a:t>
            </a:r>
          </a:p>
          <a:p>
            <a:r>
              <a:rPr lang="el-GR" sz="2000"/>
              <a:t>β- αδρενεργικοί υποδοχείς </a:t>
            </a:r>
          </a:p>
          <a:p>
            <a:endParaRPr lang="en-US"/>
          </a:p>
        </p:txBody>
      </p:sp>
      <p:sp>
        <p:nvSpPr>
          <p:cNvPr id="6" name="Footer Placeholder 5">
            <a:extLst>
              <a:ext uri="{FF2B5EF4-FFF2-40B4-BE49-F238E27FC236}">
                <a16:creationId xmlns:a16="http://schemas.microsoft.com/office/drawing/2014/main" id="{BD97CA5D-53F3-FC46-B2AD-9F306D6CD070}"/>
              </a:ext>
            </a:extLst>
          </p:cNvPr>
          <p:cNvSpPr>
            <a:spLocks noGrp="1"/>
          </p:cNvSpPr>
          <p:nvPr>
            <p:ph type="ftr" sz="quarter" idx="11"/>
          </p:nvPr>
        </p:nvSpPr>
        <p:spPr/>
        <p:txBody>
          <a:bodyPr/>
          <a:lstStyle/>
          <a:p>
            <a:r>
              <a:rPr lang="en-US" dirty="0"/>
              <a:t>Afxentios Kekelekis, PT- MSc in SEM</a:t>
            </a:r>
          </a:p>
        </p:txBody>
      </p:sp>
    </p:spTree>
    <p:extLst>
      <p:ext uri="{BB962C8B-B14F-4D97-AF65-F5344CB8AC3E}">
        <p14:creationId xmlns:p14="http://schemas.microsoft.com/office/powerpoint/2010/main" val="3515475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74479F-D7CA-B645-8BCA-564AA6B22DBB}"/>
              </a:ext>
            </a:extLst>
          </p:cNvPr>
          <p:cNvSpPr>
            <a:spLocks noGrp="1"/>
          </p:cNvSpPr>
          <p:nvPr>
            <p:ph idx="1"/>
          </p:nvPr>
        </p:nvSpPr>
        <p:spPr>
          <a:xfrm>
            <a:off x="740228" y="1803854"/>
            <a:ext cx="10624457" cy="4749346"/>
          </a:xfrm>
        </p:spPr>
        <p:txBody>
          <a:bodyPr>
            <a:normAutofit lnSpcReduction="10000"/>
          </a:bodyPr>
          <a:lstStyle/>
          <a:p>
            <a:r>
              <a:rPr lang="el-GR" sz="2400" b="1">
                <a:solidFill>
                  <a:srgbClr val="FF0000"/>
                </a:solidFill>
              </a:rPr>
              <a:t>Επιβράδυνση</a:t>
            </a:r>
            <a:r>
              <a:rPr lang="el-GR" sz="2400"/>
              <a:t> καρδιακής συχνότητας ?</a:t>
            </a:r>
          </a:p>
          <a:p>
            <a:r>
              <a:rPr lang="el-GR" sz="2400" b="1">
                <a:solidFill>
                  <a:srgbClr val="FF0000"/>
                </a:solidFill>
              </a:rPr>
              <a:t>Ενίσχυση των φυσιολογικών προσαρμογών</a:t>
            </a:r>
            <a:r>
              <a:rPr lang="el-GR" sz="2400"/>
              <a:t> στην προπόνηση αντοχής</a:t>
            </a:r>
            <a:r>
              <a:rPr lang="en-GB" sz="2400"/>
              <a:t>.</a:t>
            </a:r>
            <a:r>
              <a:rPr lang="el-GR" sz="2400"/>
              <a:t> Ενίσχυση της αντίδρασης του συμπαθητικού συστήματος μετά τη διακοπή χορήγησης του φαρμάκου. </a:t>
            </a:r>
            <a:r>
              <a:rPr lang="en-GB" sz="2400"/>
              <a:t> </a:t>
            </a:r>
            <a:r>
              <a:rPr lang="el-GR" sz="1800" i="1">
                <a:solidFill>
                  <a:srgbClr val="FF0000"/>
                </a:solidFill>
              </a:rPr>
              <a:t>(</a:t>
            </a:r>
            <a:r>
              <a:rPr lang="en-GB" sz="1800" i="1">
                <a:solidFill>
                  <a:srgbClr val="FF0000"/>
                </a:solidFill>
              </a:rPr>
              <a:t>Williams, 1991)</a:t>
            </a:r>
            <a:r>
              <a:rPr lang="en-US" sz="1800" b="1" i="1">
                <a:solidFill>
                  <a:srgbClr val="FF0000"/>
                </a:solidFill>
              </a:rPr>
              <a:t>  </a:t>
            </a:r>
            <a:endParaRPr lang="el-GR" sz="1800" i="1">
              <a:solidFill>
                <a:srgbClr val="FF0000"/>
              </a:solidFill>
            </a:endParaRPr>
          </a:p>
          <a:p>
            <a:r>
              <a:rPr lang="el-GR" sz="2400"/>
              <a:t>Οι β-αναστολείς </a:t>
            </a:r>
            <a:r>
              <a:rPr lang="el-GR" sz="2400" b="1">
                <a:solidFill>
                  <a:srgbClr val="FF0000"/>
                </a:solidFill>
              </a:rPr>
              <a:t>μειώνουν</a:t>
            </a:r>
            <a:r>
              <a:rPr lang="el-GR" sz="2400"/>
              <a:t> </a:t>
            </a:r>
            <a:r>
              <a:rPr lang="el-GR" sz="1800" i="1">
                <a:solidFill>
                  <a:srgbClr val="FF0000"/>
                </a:solidFill>
              </a:rPr>
              <a:t>(</a:t>
            </a:r>
            <a:r>
              <a:rPr lang="en-GB" sz="1800" i="1">
                <a:solidFill>
                  <a:srgbClr val="FF0000"/>
                </a:solidFill>
              </a:rPr>
              <a:t>Willmore, 1988)</a:t>
            </a:r>
            <a:r>
              <a:rPr lang="el-GR" sz="1800" i="1">
                <a:solidFill>
                  <a:srgbClr val="FF0000"/>
                </a:solidFill>
              </a:rPr>
              <a:t> </a:t>
            </a:r>
          </a:p>
          <a:p>
            <a:pPr lvl="1"/>
            <a:r>
              <a:rPr lang="el-GR" sz="2000"/>
              <a:t>τη δράση του συμπαθητικού ΝΣ, (μείωση της ΚΣ, ηρεμίας αλλά και υπομέγιστη)</a:t>
            </a:r>
          </a:p>
          <a:p>
            <a:pPr lvl="1"/>
            <a:r>
              <a:rPr lang="el-GR" sz="2000"/>
              <a:t>Τη </a:t>
            </a:r>
            <a:r>
              <a:rPr lang="en-GB" sz="2000"/>
              <a:t>VO</a:t>
            </a:r>
            <a:r>
              <a:rPr lang="en-GB" sz="2000" baseline="-25000"/>
              <a:t>2</a:t>
            </a:r>
            <a:r>
              <a:rPr lang="en-GB" sz="2000"/>
              <a:t>max</a:t>
            </a:r>
            <a:r>
              <a:rPr lang="el-GR" sz="2000"/>
              <a:t> σε προπονημένους αθλητές</a:t>
            </a:r>
          </a:p>
          <a:p>
            <a:pPr lvl="1"/>
            <a:r>
              <a:rPr lang="el-GR" sz="2000"/>
              <a:t>Μέγιστη ικανότητα αερισμού επειδή μειώνεται η ροή αέρα στους αεραγωγούς</a:t>
            </a:r>
          </a:p>
          <a:p>
            <a:pPr lvl="1"/>
            <a:r>
              <a:rPr lang="el-GR" sz="2000"/>
              <a:t>Τη μέγιστη και υπομέγιστη ΚΣ</a:t>
            </a:r>
          </a:p>
          <a:p>
            <a:pPr lvl="1"/>
            <a:r>
              <a:rPr lang="el-GR" sz="2000"/>
              <a:t>Τη μέγιστη καρδιακή παροχή λόγω μειωμένου όγκου παλμού</a:t>
            </a:r>
          </a:p>
          <a:p>
            <a:pPr lvl="1"/>
            <a:r>
              <a:rPr lang="el-GR" sz="2000"/>
              <a:t>Μείωση της πίεσης αίματος </a:t>
            </a:r>
          </a:p>
          <a:p>
            <a:r>
              <a:rPr lang="el-GR" sz="2400" b="1">
                <a:solidFill>
                  <a:srgbClr val="FF0000"/>
                </a:solidFill>
              </a:rPr>
              <a:t>Βελτίωση ικανότητας σκοποβολής </a:t>
            </a:r>
            <a:r>
              <a:rPr lang="el-GR" sz="2400"/>
              <a:t>( απαγορευμένη η χρήση από ΔΟΕ)</a:t>
            </a:r>
          </a:p>
          <a:p>
            <a:pPr marL="0" indent="0">
              <a:buNone/>
            </a:pPr>
            <a:r>
              <a:rPr lang="en-US" sz="2400" b="1"/>
              <a:t>   </a:t>
            </a:r>
            <a:endParaRPr lang="el-GR" sz="2400" b="1"/>
          </a:p>
        </p:txBody>
      </p:sp>
      <p:sp>
        <p:nvSpPr>
          <p:cNvPr id="4" name="Title 1">
            <a:extLst>
              <a:ext uri="{FF2B5EF4-FFF2-40B4-BE49-F238E27FC236}">
                <a16:creationId xmlns:a16="http://schemas.microsoft.com/office/drawing/2014/main" id="{C23F6F48-0819-404C-8E35-EB6A3F7D2BCC}"/>
              </a:ext>
            </a:extLst>
          </p:cNvPr>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normAutofit fontScale="90000"/>
          </a:bodyPr>
          <a:lstStyle/>
          <a:p>
            <a:pPr algn="ctr"/>
            <a:br>
              <a:rPr lang="el-GR"/>
            </a:br>
            <a:r>
              <a:rPr lang="el-GR"/>
              <a:t>Β-αναστολείς</a:t>
            </a:r>
            <a:br>
              <a:rPr lang="el-GR"/>
            </a:br>
            <a:r>
              <a:rPr lang="el-GR" sz="4000" b="1" i="1">
                <a:solidFill>
                  <a:srgbClr val="FF0000"/>
                </a:solidFill>
              </a:rPr>
              <a:t>Οφέλη</a:t>
            </a:r>
            <a:br>
              <a:rPr lang="en-US"/>
            </a:br>
            <a:endParaRPr lang="en-US"/>
          </a:p>
        </p:txBody>
      </p:sp>
      <p:sp>
        <p:nvSpPr>
          <p:cNvPr id="5" name="Right Brace 4">
            <a:extLst>
              <a:ext uri="{FF2B5EF4-FFF2-40B4-BE49-F238E27FC236}">
                <a16:creationId xmlns:a16="http://schemas.microsoft.com/office/drawing/2014/main" id="{DB6AF6F4-11A8-E540-954A-C2C46A0FC480}"/>
              </a:ext>
            </a:extLst>
          </p:cNvPr>
          <p:cNvSpPr/>
          <p:nvPr/>
        </p:nvSpPr>
        <p:spPr>
          <a:xfrm>
            <a:off x="9165773" y="3309258"/>
            <a:ext cx="1240971" cy="2090057"/>
          </a:xfrm>
          <a:prstGeom prst="rightBrace">
            <a:avLst>
              <a:gd name="adj1" fmla="val 8333"/>
              <a:gd name="adj2" fmla="val 55208"/>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043CF704-AACA-904A-9E2C-D79B66E39BB3}"/>
              </a:ext>
            </a:extLst>
          </p:cNvPr>
          <p:cNvSpPr txBox="1"/>
          <p:nvPr/>
        </p:nvSpPr>
        <p:spPr>
          <a:xfrm>
            <a:off x="10515600" y="3897086"/>
            <a:ext cx="1328057" cy="1015663"/>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l-GR" sz="2000"/>
              <a:t>Μείωση </a:t>
            </a:r>
          </a:p>
          <a:p>
            <a:r>
              <a:rPr lang="el-GR" sz="2000"/>
              <a:t>Αερόβιας </a:t>
            </a:r>
          </a:p>
          <a:p>
            <a:r>
              <a:rPr lang="el-GR" sz="2000"/>
              <a:t>ικανότητα</a:t>
            </a:r>
            <a:r>
              <a:rPr lang="el-GR"/>
              <a:t>ς</a:t>
            </a:r>
            <a:endParaRPr lang="en-US"/>
          </a:p>
        </p:txBody>
      </p:sp>
      <p:sp>
        <p:nvSpPr>
          <p:cNvPr id="2" name="Footer Placeholder 1">
            <a:extLst>
              <a:ext uri="{FF2B5EF4-FFF2-40B4-BE49-F238E27FC236}">
                <a16:creationId xmlns:a16="http://schemas.microsoft.com/office/drawing/2014/main" id="{895E3CC1-ED5C-414A-A993-C135E57B6A9D}"/>
              </a:ext>
            </a:extLst>
          </p:cNvPr>
          <p:cNvSpPr>
            <a:spLocks noGrp="1"/>
          </p:cNvSpPr>
          <p:nvPr>
            <p:ph type="ftr" sz="quarter" idx="11"/>
          </p:nvPr>
        </p:nvSpPr>
        <p:spPr/>
        <p:txBody>
          <a:bodyPr/>
          <a:lstStyle/>
          <a:p>
            <a:r>
              <a:rPr lang="en-US" dirty="0"/>
              <a:t>Afxentios Kekelekis, PT- MSc in SEM</a:t>
            </a:r>
          </a:p>
        </p:txBody>
      </p:sp>
    </p:spTree>
    <p:extLst>
      <p:ext uri="{BB962C8B-B14F-4D97-AF65-F5344CB8AC3E}">
        <p14:creationId xmlns:p14="http://schemas.microsoft.com/office/powerpoint/2010/main" val="2539299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EF1C8F-CEA5-6D4B-B734-2A25A423556B}"/>
              </a:ext>
            </a:extLst>
          </p:cNvPr>
          <p:cNvSpPr>
            <a:spLocks noGrp="1"/>
          </p:cNvSpPr>
          <p:nvPr>
            <p:ph idx="1"/>
          </p:nvPr>
        </p:nvSpPr>
        <p:spPr/>
        <p:txBody>
          <a:bodyPr/>
          <a:lstStyle/>
          <a:p>
            <a:r>
              <a:rPr lang="el-GR" sz="2400"/>
              <a:t>Βρογχοσπάσμος σε άτομα με άσθμα</a:t>
            </a:r>
          </a:p>
          <a:p>
            <a:r>
              <a:rPr lang="el-GR" sz="2400"/>
              <a:t>Καρδιακή ανεπάρκεια σε άτομα με αδιάγνωστη καρδιοπάθεια</a:t>
            </a:r>
          </a:p>
          <a:p>
            <a:r>
              <a:rPr lang="el-GR" sz="2400"/>
              <a:t>Έμφραγμα του μυοκαρδίου σε άτομα με βραδυκαρδία</a:t>
            </a:r>
          </a:p>
          <a:p>
            <a:r>
              <a:rPr lang="el-GR" sz="2400"/>
              <a:t>Υπόταση άρα και ζάλη</a:t>
            </a:r>
          </a:p>
          <a:p>
            <a:r>
              <a:rPr lang="el-GR" sz="2400"/>
              <a:t>Υπογλυκαιμία σε άτομα με ΖΔΤ2 ( αύξηση έκκρισης ινσουλίνης)</a:t>
            </a:r>
          </a:p>
          <a:p>
            <a:r>
              <a:rPr lang="el-GR" sz="2400"/>
              <a:t>Έντονη κόπωση άρα κ μείωση της απόδοσης </a:t>
            </a:r>
          </a:p>
          <a:p>
            <a:endParaRPr lang="en-US"/>
          </a:p>
        </p:txBody>
      </p:sp>
      <p:sp>
        <p:nvSpPr>
          <p:cNvPr id="4" name="Title 1">
            <a:extLst>
              <a:ext uri="{FF2B5EF4-FFF2-40B4-BE49-F238E27FC236}">
                <a16:creationId xmlns:a16="http://schemas.microsoft.com/office/drawing/2014/main" id="{A9AD1BA1-D432-964F-89D7-DBA4A6B8E0F6}"/>
              </a:ext>
            </a:extLst>
          </p:cNvPr>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normAutofit fontScale="90000"/>
          </a:bodyPr>
          <a:lstStyle/>
          <a:p>
            <a:pPr algn="ctr"/>
            <a:br>
              <a:rPr lang="el-GR"/>
            </a:br>
            <a:r>
              <a:rPr lang="el-GR"/>
              <a:t>Β-αναστολείς</a:t>
            </a:r>
            <a:br>
              <a:rPr lang="el-GR"/>
            </a:br>
            <a:r>
              <a:rPr lang="el-GR" sz="4000" b="1" i="1">
                <a:solidFill>
                  <a:srgbClr val="FF0000"/>
                </a:solidFill>
              </a:rPr>
              <a:t>Κίνδυνοι</a:t>
            </a:r>
            <a:br>
              <a:rPr lang="en-US"/>
            </a:br>
            <a:endParaRPr lang="en-US"/>
          </a:p>
        </p:txBody>
      </p:sp>
      <p:sp>
        <p:nvSpPr>
          <p:cNvPr id="2" name="Footer Placeholder 1">
            <a:extLst>
              <a:ext uri="{FF2B5EF4-FFF2-40B4-BE49-F238E27FC236}">
                <a16:creationId xmlns:a16="http://schemas.microsoft.com/office/drawing/2014/main" id="{8ACE2E17-F991-3C47-A041-67DF7611A42B}"/>
              </a:ext>
            </a:extLst>
          </p:cNvPr>
          <p:cNvSpPr>
            <a:spLocks noGrp="1"/>
          </p:cNvSpPr>
          <p:nvPr>
            <p:ph type="ftr" sz="quarter" idx="11"/>
          </p:nvPr>
        </p:nvSpPr>
        <p:spPr/>
        <p:txBody>
          <a:bodyPr/>
          <a:lstStyle/>
          <a:p>
            <a:r>
              <a:rPr lang="en-US" dirty="0"/>
              <a:t>Afxentios Kekelekis, PT- MSc in SEM</a:t>
            </a:r>
          </a:p>
        </p:txBody>
      </p:sp>
    </p:spTree>
    <p:extLst>
      <p:ext uri="{BB962C8B-B14F-4D97-AF65-F5344CB8AC3E}">
        <p14:creationId xmlns:p14="http://schemas.microsoft.com/office/powerpoint/2010/main" val="910682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64943-5656-C643-AD46-35C425FF9B4C}"/>
              </a:ext>
            </a:extLst>
          </p:cNvPr>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normAutofit fontScale="90000"/>
          </a:bodyPr>
          <a:lstStyle/>
          <a:p>
            <a:pPr algn="ctr"/>
            <a:br>
              <a:rPr lang="el-GR"/>
            </a:br>
            <a:r>
              <a:rPr lang="el-GR"/>
              <a:t>Καφεΐνη</a:t>
            </a:r>
            <a:br>
              <a:rPr lang="en-US"/>
            </a:br>
            <a:endParaRPr lang="en-US"/>
          </a:p>
        </p:txBody>
      </p:sp>
      <p:sp>
        <p:nvSpPr>
          <p:cNvPr id="6" name="Content Placeholder 5">
            <a:extLst>
              <a:ext uri="{FF2B5EF4-FFF2-40B4-BE49-F238E27FC236}">
                <a16:creationId xmlns:a16="http://schemas.microsoft.com/office/drawing/2014/main" id="{7519637E-F7AC-4440-9141-22141B140CC0}"/>
              </a:ext>
            </a:extLst>
          </p:cNvPr>
          <p:cNvSpPr>
            <a:spLocks noGrp="1"/>
          </p:cNvSpPr>
          <p:nvPr>
            <p:ph idx="1"/>
          </p:nvPr>
        </p:nvSpPr>
        <p:spPr/>
        <p:txBody>
          <a:bodyPr>
            <a:normAutofit fontScale="92500" lnSpcReduction="10000"/>
          </a:bodyPr>
          <a:lstStyle/>
          <a:p>
            <a:r>
              <a:rPr lang="el-GR" sz="2400" b="1">
                <a:solidFill>
                  <a:srgbClr val="FF0000"/>
                </a:solidFill>
              </a:rPr>
              <a:t>Ανταγωνιστής των υποδοχέων αδενοσύνης, και διεγερτικό  της 2-μεθυλοξανθίνης</a:t>
            </a:r>
          </a:p>
          <a:p>
            <a:r>
              <a:rPr lang="el-GR" sz="2400" b="1">
                <a:solidFill>
                  <a:srgbClr val="FF0000"/>
                </a:solidFill>
              </a:rPr>
              <a:t>Διεγερτικό</a:t>
            </a:r>
            <a:r>
              <a:rPr lang="el-GR" sz="2400"/>
              <a:t> του ΚΝΣ, όπως άλλωστε κ οι αμφεταμίνες, αλλά λιγότερο έντονες.</a:t>
            </a:r>
          </a:p>
          <a:p>
            <a:r>
              <a:rPr lang="el-GR" sz="2400"/>
              <a:t>Επιδρά στην ενεργητικότητα, εγρήγορση, συγκέντρωση, χρόνο αντίδρασης , νοητική εγρήγορση, διάθεση </a:t>
            </a:r>
          </a:p>
          <a:p>
            <a:r>
              <a:rPr lang="el-GR" sz="2400"/>
              <a:t>Ενισχύει την αεροβική ικανότητα </a:t>
            </a:r>
            <a:r>
              <a:rPr lang="el-GR" sz="1900" i="1">
                <a:solidFill>
                  <a:srgbClr val="FF0000"/>
                </a:solidFill>
              </a:rPr>
              <a:t>(</a:t>
            </a:r>
            <a:r>
              <a:rPr lang="en-GB" sz="1900" i="1">
                <a:solidFill>
                  <a:srgbClr val="FF0000"/>
                </a:solidFill>
              </a:rPr>
              <a:t>Kovacs et al., 1998)</a:t>
            </a:r>
            <a:endParaRPr lang="el-GR" sz="1900" i="1">
              <a:solidFill>
                <a:srgbClr val="FF0000"/>
              </a:solidFill>
            </a:endParaRPr>
          </a:p>
          <a:p>
            <a:r>
              <a:rPr lang="el-GR" sz="2400"/>
              <a:t>Θεωρείται ότι </a:t>
            </a:r>
            <a:r>
              <a:rPr lang="el-GR" sz="2400" b="1">
                <a:solidFill>
                  <a:srgbClr val="FF0000"/>
                </a:solidFill>
              </a:rPr>
              <a:t>μειώνει</a:t>
            </a:r>
            <a:r>
              <a:rPr lang="el-GR" sz="2400"/>
              <a:t> την κούραση, και </a:t>
            </a:r>
            <a:r>
              <a:rPr lang="el-GR" sz="2400" b="1">
                <a:solidFill>
                  <a:srgbClr val="FF0000"/>
                </a:solidFill>
              </a:rPr>
              <a:t>αυξάνει</a:t>
            </a:r>
            <a:r>
              <a:rPr lang="el-GR" sz="2400"/>
              <a:t> την απόδοση</a:t>
            </a:r>
          </a:p>
          <a:p>
            <a:r>
              <a:rPr lang="el-GR" sz="2400"/>
              <a:t>Αυξάνει την </a:t>
            </a:r>
            <a:r>
              <a:rPr lang="el-GR" sz="2400" b="1">
                <a:solidFill>
                  <a:srgbClr val="FF0000"/>
                </a:solidFill>
              </a:rPr>
              <a:t>απελευθέρωση κατεχολαμίνων</a:t>
            </a:r>
          </a:p>
          <a:p>
            <a:r>
              <a:rPr lang="el-GR" sz="2400"/>
              <a:t>Αυξάνει την </a:t>
            </a:r>
            <a:r>
              <a:rPr lang="el-GR" sz="2400" b="1">
                <a:solidFill>
                  <a:srgbClr val="FF0000"/>
                </a:solidFill>
              </a:rPr>
              <a:t>κινητοποίηση ΕΛΟ</a:t>
            </a:r>
          </a:p>
          <a:p>
            <a:r>
              <a:rPr lang="el-GR" sz="2400"/>
              <a:t>Μειώνει την </a:t>
            </a:r>
            <a:r>
              <a:rPr lang="el-GR" sz="2400" b="1">
                <a:solidFill>
                  <a:srgbClr val="FF0000"/>
                </a:solidFill>
              </a:rPr>
              <a:t>αίσθηση δυσκολίας </a:t>
            </a:r>
            <a:r>
              <a:rPr lang="el-GR" sz="2400"/>
              <a:t>της προσπάθειας σε άσκηση ορισμένης έντασης </a:t>
            </a:r>
            <a:r>
              <a:rPr lang="el-GR" sz="1800" i="1">
                <a:solidFill>
                  <a:srgbClr val="FF0000"/>
                </a:solidFill>
              </a:rPr>
              <a:t>(</a:t>
            </a:r>
            <a:r>
              <a:rPr lang="en-GB" sz="1800" i="1">
                <a:solidFill>
                  <a:srgbClr val="FF0000"/>
                </a:solidFill>
              </a:rPr>
              <a:t>Graham, 2001)</a:t>
            </a:r>
          </a:p>
          <a:p>
            <a:r>
              <a:rPr lang="el-GR" sz="2400"/>
              <a:t>Μπορεί να προκαλέσει νευρικότητα, ανησυχία, αυπνία, τρόμο και διούρηση. Η διούρηση μπορεί να αυξήσει την ευαισθησία στις θερμικές κακώσεις   </a:t>
            </a:r>
            <a:endParaRPr lang="en-US" sz="2400"/>
          </a:p>
        </p:txBody>
      </p:sp>
      <p:sp>
        <p:nvSpPr>
          <p:cNvPr id="7" name="Rounded Rectangle 6">
            <a:extLst>
              <a:ext uri="{FF2B5EF4-FFF2-40B4-BE49-F238E27FC236}">
                <a16:creationId xmlns:a16="http://schemas.microsoft.com/office/drawing/2014/main" id="{42F3C4A2-66F6-A546-9CAF-6BB96EF33ED4}"/>
              </a:ext>
            </a:extLst>
          </p:cNvPr>
          <p:cNvSpPr/>
          <p:nvPr/>
        </p:nvSpPr>
        <p:spPr>
          <a:xfrm>
            <a:off x="740229" y="5442858"/>
            <a:ext cx="10493828" cy="78377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102CEE1F-EADB-A642-ABBB-3F84F544F1E2}"/>
              </a:ext>
            </a:extLst>
          </p:cNvPr>
          <p:cNvSpPr>
            <a:spLocks noGrp="1"/>
          </p:cNvSpPr>
          <p:nvPr>
            <p:ph type="ftr" sz="quarter" idx="11"/>
          </p:nvPr>
        </p:nvSpPr>
        <p:spPr/>
        <p:txBody>
          <a:bodyPr/>
          <a:lstStyle/>
          <a:p>
            <a:r>
              <a:rPr lang="en-US" dirty="0"/>
              <a:t>Afxentios Kekelekis, PT- MSc in SEM</a:t>
            </a:r>
          </a:p>
        </p:txBody>
      </p:sp>
    </p:spTree>
    <p:extLst>
      <p:ext uri="{BB962C8B-B14F-4D97-AF65-F5344CB8AC3E}">
        <p14:creationId xmlns:p14="http://schemas.microsoft.com/office/powerpoint/2010/main" val="289877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0DB56D9-A018-3740-B065-B27D834BE011}"/>
              </a:ext>
            </a:extLst>
          </p:cNvPr>
          <p:cNvSpPr>
            <a:spLocks noGrp="1"/>
          </p:cNvSpPr>
          <p:nvPr>
            <p:ph type="title"/>
          </p:nvPr>
        </p:nvSpPr>
        <p:spPr>
          <a:xfrm rot="16200000">
            <a:off x="-2766218" y="2766218"/>
            <a:ext cx="6858000" cy="1325563"/>
          </a:xfrm>
        </p:spPr>
        <p:style>
          <a:lnRef idx="1">
            <a:schemeClr val="accent3"/>
          </a:lnRef>
          <a:fillRef idx="2">
            <a:schemeClr val="accent3"/>
          </a:fillRef>
          <a:effectRef idx="1">
            <a:schemeClr val="accent3"/>
          </a:effectRef>
          <a:fontRef idx="minor">
            <a:schemeClr val="dk1"/>
          </a:fontRef>
        </p:style>
        <p:txBody>
          <a:bodyPr>
            <a:normAutofit fontScale="90000"/>
          </a:bodyPr>
          <a:lstStyle/>
          <a:p>
            <a:pPr algn="ctr"/>
            <a:br>
              <a:rPr lang="el-GR"/>
            </a:br>
            <a:r>
              <a:rPr lang="el-GR"/>
              <a:t>Καφεΐνη</a:t>
            </a:r>
            <a:br>
              <a:rPr lang="en-US"/>
            </a:br>
            <a:endParaRPr lang="en-US"/>
          </a:p>
        </p:txBody>
      </p:sp>
      <p:pic>
        <p:nvPicPr>
          <p:cNvPr id="7" name="Picture 6">
            <a:extLst>
              <a:ext uri="{FF2B5EF4-FFF2-40B4-BE49-F238E27FC236}">
                <a16:creationId xmlns:a16="http://schemas.microsoft.com/office/drawing/2014/main" id="{59363432-F081-B944-97BB-F3F98D7F73B5}"/>
              </a:ext>
            </a:extLst>
          </p:cNvPr>
          <p:cNvPicPr>
            <a:picLocks noChangeAspect="1"/>
          </p:cNvPicPr>
          <p:nvPr/>
        </p:nvPicPr>
        <p:blipFill>
          <a:blip r:embed="rId2"/>
          <a:stretch>
            <a:fillRect/>
          </a:stretch>
        </p:blipFill>
        <p:spPr>
          <a:xfrm>
            <a:off x="1354312" y="1"/>
            <a:ext cx="6744659" cy="6858000"/>
          </a:xfrm>
          <a:prstGeom prst="rect">
            <a:avLst/>
          </a:prstGeom>
        </p:spPr>
      </p:pic>
      <p:sp>
        <p:nvSpPr>
          <p:cNvPr id="8" name="TextBox 7">
            <a:extLst>
              <a:ext uri="{FF2B5EF4-FFF2-40B4-BE49-F238E27FC236}">
                <a16:creationId xmlns:a16="http://schemas.microsoft.com/office/drawing/2014/main" id="{385349F6-CDB2-DD40-9116-C33A6AD7820D}"/>
              </a:ext>
            </a:extLst>
          </p:cNvPr>
          <p:cNvSpPr txBox="1"/>
          <p:nvPr/>
        </p:nvSpPr>
        <p:spPr>
          <a:xfrm>
            <a:off x="8284029" y="293914"/>
            <a:ext cx="3755573" cy="5909310"/>
          </a:xfrm>
          <a:prstGeom prst="rect">
            <a:avLst/>
          </a:prstGeom>
          <a:noFill/>
        </p:spPr>
        <p:txBody>
          <a:bodyPr wrap="square" rtlCol="0">
            <a:spAutoFit/>
          </a:bodyPr>
          <a:lstStyle/>
          <a:p>
            <a:pPr marL="342900" indent="-342900">
              <a:buAutoNum type="arabicPeriod"/>
            </a:pPr>
            <a:r>
              <a:rPr lang="en-US"/>
              <a:t>15-60 min </a:t>
            </a:r>
            <a:r>
              <a:rPr lang="el-GR"/>
              <a:t>πριν την άσκηση</a:t>
            </a:r>
          </a:p>
          <a:p>
            <a:pPr marL="342900" indent="-342900">
              <a:buAutoNum type="arabicPeriod"/>
            </a:pPr>
            <a:r>
              <a:rPr lang="en-GB"/>
              <a:t>Low to moderate dose </a:t>
            </a:r>
            <a:r>
              <a:rPr lang="el-GR"/>
              <a:t>3-6</a:t>
            </a:r>
            <a:r>
              <a:rPr lang="en-GB"/>
              <a:t>mg/kg</a:t>
            </a:r>
          </a:p>
          <a:p>
            <a:pPr marL="342900" indent="-342900">
              <a:buAutoNum type="arabicPeriod"/>
            </a:pPr>
            <a:r>
              <a:rPr lang="el-GR"/>
              <a:t>Σε περιόδους αυπνίας δρα ως ενισχυτικό ετοιμότητας και επαγρύπνησης, είναι ένα αποτελεσματικό βοήθημα σε περιόδους εξαντλητικής άσκησης που απαιτούν αυξημένη προσήλωση</a:t>
            </a:r>
          </a:p>
          <a:p>
            <a:pPr marL="342900" indent="-342900">
              <a:buAutoNum type="arabicPeriod"/>
            </a:pPr>
            <a:r>
              <a:rPr lang="el-GR"/>
              <a:t>Ωφέλιμη σε άσκηση υψηλής έντασης μακράς διαρκείας, αλλά η βελτίωση στην απόδοση είναι συναρτώμενη της καλής φυσικής κατάστασης </a:t>
            </a:r>
          </a:p>
          <a:p>
            <a:pPr marL="342900" indent="-342900">
              <a:buAutoNum type="arabicPeriod"/>
            </a:pPr>
            <a:r>
              <a:rPr lang="el-GR"/>
              <a:t>Ενισχύει την μέγιστη αντοχή</a:t>
            </a:r>
          </a:p>
          <a:p>
            <a:pPr marL="342900" indent="-342900">
              <a:buAutoNum type="arabicPeriod"/>
            </a:pPr>
            <a:r>
              <a:rPr lang="el-GR"/>
              <a:t>Μπορεί να ενισχύσει, όχι να ενεργοποιήσει την επανασύνθεση του γλυκογόνου κατά την περίοδο  αποθεραπείας</a:t>
            </a:r>
          </a:p>
          <a:p>
            <a:pPr marL="342900" indent="-342900">
              <a:buAutoNum type="arabicPeriod"/>
            </a:pPr>
            <a:r>
              <a:rPr lang="el-GR"/>
              <a:t>Η βιβλιογραφία δεν υποστηρίζει οφέλη στην δύναμη και την ισχύ</a:t>
            </a:r>
            <a:endParaRPr lang="en-US"/>
          </a:p>
        </p:txBody>
      </p:sp>
      <p:sp>
        <p:nvSpPr>
          <p:cNvPr id="2" name="Footer Placeholder 1">
            <a:extLst>
              <a:ext uri="{FF2B5EF4-FFF2-40B4-BE49-F238E27FC236}">
                <a16:creationId xmlns:a16="http://schemas.microsoft.com/office/drawing/2014/main" id="{94D48E74-138B-E543-A2C3-0FFC028B118A}"/>
              </a:ext>
            </a:extLst>
          </p:cNvPr>
          <p:cNvSpPr>
            <a:spLocks noGrp="1"/>
          </p:cNvSpPr>
          <p:nvPr>
            <p:ph type="ftr" sz="quarter" idx="11"/>
          </p:nvPr>
        </p:nvSpPr>
        <p:spPr/>
        <p:txBody>
          <a:bodyPr/>
          <a:lstStyle/>
          <a:p>
            <a:r>
              <a:rPr lang="en-US" dirty="0"/>
              <a:t>Afxentios Kekelekis, PT- MSc in SEM</a:t>
            </a:r>
          </a:p>
        </p:txBody>
      </p:sp>
    </p:spTree>
    <p:extLst>
      <p:ext uri="{BB962C8B-B14F-4D97-AF65-F5344CB8AC3E}">
        <p14:creationId xmlns:p14="http://schemas.microsoft.com/office/powerpoint/2010/main" val="525498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73C4B-BA67-AA42-8F26-1142A70013DD}"/>
              </a:ext>
            </a:extLst>
          </p:cNvPr>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normAutofit fontScale="90000"/>
          </a:bodyPr>
          <a:lstStyle/>
          <a:p>
            <a:pPr algn="ctr"/>
            <a:br>
              <a:rPr lang="el-GR"/>
            </a:br>
            <a:r>
              <a:rPr lang="el-GR"/>
              <a:t>Διουρητικά</a:t>
            </a:r>
            <a:br>
              <a:rPr lang="en-US"/>
            </a:br>
            <a:endParaRPr lang="en-US"/>
          </a:p>
        </p:txBody>
      </p:sp>
      <p:sp>
        <p:nvSpPr>
          <p:cNvPr id="3" name="Content Placeholder 2">
            <a:extLst>
              <a:ext uri="{FF2B5EF4-FFF2-40B4-BE49-F238E27FC236}">
                <a16:creationId xmlns:a16="http://schemas.microsoft.com/office/drawing/2014/main" id="{D9A09F60-ABA9-D64D-AD26-C88B464E562F}"/>
              </a:ext>
            </a:extLst>
          </p:cNvPr>
          <p:cNvSpPr>
            <a:spLocks noGrp="1"/>
          </p:cNvSpPr>
          <p:nvPr>
            <p:ph idx="1"/>
          </p:nvPr>
        </p:nvSpPr>
        <p:spPr/>
        <p:txBody>
          <a:bodyPr>
            <a:normAutofit/>
          </a:bodyPr>
          <a:lstStyle/>
          <a:p>
            <a:r>
              <a:rPr lang="el-GR" sz="2400" dirty="0"/>
              <a:t>Επιδρούν στους νεφρούς και αυξάνουν την παραγωγή ούρων.</a:t>
            </a:r>
          </a:p>
          <a:p>
            <a:r>
              <a:rPr lang="el-GR" sz="2400" dirty="0"/>
              <a:t>Στόχος είναι η απέκκριση υγρών </a:t>
            </a:r>
          </a:p>
          <a:p>
            <a:r>
              <a:rPr lang="el-GR" sz="2400" dirty="0"/>
              <a:t>Βασική συμμετοχή στο φαρμακευτικό σχήμα αντιμετώπισης της υπέρτασης και καρδιακής ανεπάρκειας( μείωση οιδήματος, μείωση κατακράτησης υγρών)</a:t>
            </a:r>
          </a:p>
          <a:p>
            <a:r>
              <a:rPr lang="el-GR" sz="2400" dirty="0"/>
              <a:t>Χρησιμοποιούνται για τον έλεγχο του βάρους</a:t>
            </a:r>
          </a:p>
          <a:p>
            <a:r>
              <a:rPr lang="el-GR" sz="2400" dirty="0"/>
              <a:t>Οι απώλειες υγρών είναι κυρίως από </a:t>
            </a:r>
            <a:r>
              <a:rPr lang="el-GR" sz="2400" dirty="0" err="1"/>
              <a:t>εξωκυτταρικό</a:t>
            </a:r>
            <a:r>
              <a:rPr lang="el-GR" sz="2400" dirty="0"/>
              <a:t> υγρό, άρα μειώνει το πλάσμα αίματος και την μέγιστη καρδιακή παροχή με συνάρτηση τη μείωση της αερόβιας ικανότητας, άρα </a:t>
            </a:r>
            <a:r>
              <a:rPr lang="el-GR" sz="2400" b="1" dirty="0" err="1">
                <a:solidFill>
                  <a:srgbClr val="FF0000"/>
                </a:solidFill>
              </a:rPr>
              <a:t>Εργολυτικό</a:t>
            </a:r>
            <a:r>
              <a:rPr lang="el-GR" sz="2400" b="1" dirty="0">
                <a:solidFill>
                  <a:srgbClr val="FF0000"/>
                </a:solidFill>
              </a:rPr>
              <a:t> της απόδοσης </a:t>
            </a:r>
          </a:p>
          <a:p>
            <a:pPr marL="0" indent="0">
              <a:buNone/>
            </a:pPr>
            <a:endParaRPr lang="el-GR" sz="2400" b="1" dirty="0">
              <a:solidFill>
                <a:srgbClr val="FF0000"/>
              </a:solidFill>
            </a:endParaRPr>
          </a:p>
        </p:txBody>
      </p:sp>
      <p:sp>
        <p:nvSpPr>
          <p:cNvPr id="4" name="Footer Placeholder 3">
            <a:extLst>
              <a:ext uri="{FF2B5EF4-FFF2-40B4-BE49-F238E27FC236}">
                <a16:creationId xmlns:a16="http://schemas.microsoft.com/office/drawing/2014/main" id="{D8925FDF-5061-844E-93B5-801232673E0F}"/>
              </a:ext>
            </a:extLst>
          </p:cNvPr>
          <p:cNvSpPr>
            <a:spLocks noGrp="1"/>
          </p:cNvSpPr>
          <p:nvPr>
            <p:ph type="ftr" sz="quarter" idx="11"/>
          </p:nvPr>
        </p:nvSpPr>
        <p:spPr/>
        <p:txBody>
          <a:bodyPr/>
          <a:lstStyle/>
          <a:p>
            <a:r>
              <a:rPr lang="en-US" dirty="0"/>
              <a:t>Afxentios Kekelekis, PT- MSc in SEM</a:t>
            </a:r>
          </a:p>
        </p:txBody>
      </p:sp>
    </p:spTree>
    <p:extLst>
      <p:ext uri="{BB962C8B-B14F-4D97-AF65-F5344CB8AC3E}">
        <p14:creationId xmlns:p14="http://schemas.microsoft.com/office/powerpoint/2010/main" val="5703269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2FFA85-19C3-2946-A162-F78C7B9B61E1}"/>
              </a:ext>
            </a:extLst>
          </p:cNvPr>
          <p:cNvSpPr>
            <a:spLocks noGrp="1"/>
          </p:cNvSpPr>
          <p:nvPr>
            <p:ph idx="1"/>
          </p:nvPr>
        </p:nvSpPr>
        <p:spPr/>
        <p:txBody>
          <a:bodyPr/>
          <a:lstStyle/>
          <a:p>
            <a:r>
              <a:rPr lang="el-GR" sz="2400" dirty="0"/>
              <a:t>Μείωση όγκου πλάσματος</a:t>
            </a:r>
          </a:p>
          <a:p>
            <a:r>
              <a:rPr lang="el-GR" sz="2400" dirty="0"/>
              <a:t>Εμποδίζουν την θερμορύθμιση (λόγω μείωσης όγκου πλάσματος)</a:t>
            </a:r>
          </a:p>
          <a:p>
            <a:r>
              <a:rPr lang="el-GR" sz="2400" dirty="0"/>
              <a:t>Διαταραχή των ηλεκτρολυτών λόγω απώλειας υγρών. Το Ν</a:t>
            </a:r>
            <a:r>
              <a:rPr lang="el-GR" sz="2400" baseline="30000" dirty="0"/>
              <a:t>+</a:t>
            </a:r>
            <a:r>
              <a:rPr lang="el-GR" sz="2400" dirty="0"/>
              <a:t> δεν επαναρροφάται στους νεφρούς, άρα χάνεται μέσα στα ούρα με την συνοδεία νερού. </a:t>
            </a:r>
          </a:p>
          <a:p>
            <a:r>
              <a:rPr lang="el-GR" sz="2400" dirty="0"/>
              <a:t>Έλλειψη ηλεκτρολυτών οδηγούν σε κούραση και ίσως σε μυϊκές κράμπες με σοβαρότερες τις συνέπειες σε καρδιακές αρρυθμίες ή ανακοπή ακόμα και θάνατο</a:t>
            </a:r>
          </a:p>
          <a:p>
            <a:endParaRPr lang="el-GR" dirty="0"/>
          </a:p>
          <a:p>
            <a:endParaRPr lang="en-US" dirty="0"/>
          </a:p>
        </p:txBody>
      </p:sp>
      <p:sp>
        <p:nvSpPr>
          <p:cNvPr id="4" name="Title 1">
            <a:extLst>
              <a:ext uri="{FF2B5EF4-FFF2-40B4-BE49-F238E27FC236}">
                <a16:creationId xmlns:a16="http://schemas.microsoft.com/office/drawing/2014/main" id="{05E7E045-F4F8-3F4D-B642-55CA4E6A034E}"/>
              </a:ext>
            </a:extLst>
          </p:cNvPr>
          <p:cNvSpPr>
            <a:spLocks noGrp="1"/>
          </p:cNvSpPr>
          <p:nvPr>
            <p:ph type="title"/>
          </p:nvPr>
        </p:nvSpPr>
        <p:spPr>
          <a:xfrm>
            <a:off x="838200" y="365126"/>
            <a:ext cx="10515600" cy="1202418"/>
          </a:xfrm>
        </p:spPr>
        <p:style>
          <a:lnRef idx="1">
            <a:schemeClr val="accent3"/>
          </a:lnRef>
          <a:fillRef idx="2">
            <a:schemeClr val="accent3"/>
          </a:fillRef>
          <a:effectRef idx="1">
            <a:schemeClr val="accent3"/>
          </a:effectRef>
          <a:fontRef idx="minor">
            <a:schemeClr val="dk1"/>
          </a:fontRef>
        </p:style>
        <p:txBody>
          <a:bodyPr>
            <a:normAutofit fontScale="90000"/>
          </a:bodyPr>
          <a:lstStyle/>
          <a:p>
            <a:pPr algn="ctr"/>
            <a:br>
              <a:rPr lang="el-GR"/>
            </a:br>
            <a:r>
              <a:rPr lang="el-GR"/>
              <a:t>Διουρητικά</a:t>
            </a:r>
            <a:br>
              <a:rPr lang="el-GR"/>
            </a:br>
            <a:r>
              <a:rPr lang="el-GR" b="1" i="1">
                <a:solidFill>
                  <a:srgbClr val="FF0000"/>
                </a:solidFill>
              </a:rPr>
              <a:t>κίνδυνοι</a:t>
            </a:r>
            <a:br>
              <a:rPr lang="en-US"/>
            </a:br>
            <a:endParaRPr lang="en-US"/>
          </a:p>
        </p:txBody>
      </p:sp>
      <p:sp>
        <p:nvSpPr>
          <p:cNvPr id="2" name="Footer Placeholder 1">
            <a:extLst>
              <a:ext uri="{FF2B5EF4-FFF2-40B4-BE49-F238E27FC236}">
                <a16:creationId xmlns:a16="http://schemas.microsoft.com/office/drawing/2014/main" id="{FEF2DAD8-EC90-7A4F-916D-EE9BE46AE32D}"/>
              </a:ext>
            </a:extLst>
          </p:cNvPr>
          <p:cNvSpPr>
            <a:spLocks noGrp="1"/>
          </p:cNvSpPr>
          <p:nvPr>
            <p:ph type="ftr" sz="quarter" idx="11"/>
          </p:nvPr>
        </p:nvSpPr>
        <p:spPr/>
        <p:txBody>
          <a:bodyPr/>
          <a:lstStyle/>
          <a:p>
            <a:r>
              <a:rPr lang="en-US" dirty="0"/>
              <a:t>Afxentios Kekelekis, PT- MSc in SEM</a:t>
            </a:r>
          </a:p>
        </p:txBody>
      </p:sp>
    </p:spTree>
    <p:extLst>
      <p:ext uri="{BB962C8B-B14F-4D97-AF65-F5344CB8AC3E}">
        <p14:creationId xmlns:p14="http://schemas.microsoft.com/office/powerpoint/2010/main" val="8954996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14F2D-C4DC-794D-850B-187641322E35}"/>
              </a:ext>
            </a:extLst>
          </p:cNvPr>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normAutofit fontScale="90000"/>
          </a:bodyPr>
          <a:lstStyle/>
          <a:p>
            <a:pPr algn="ctr"/>
            <a:br>
              <a:rPr lang="el-GR"/>
            </a:br>
            <a:r>
              <a:rPr lang="el-GR"/>
              <a:t>Ψυχοτρόπες ουσίες </a:t>
            </a:r>
            <a:br>
              <a:rPr lang="en-US"/>
            </a:br>
            <a:endParaRPr lang="en-US"/>
          </a:p>
        </p:txBody>
      </p:sp>
      <p:sp>
        <p:nvSpPr>
          <p:cNvPr id="3" name="Content Placeholder 2">
            <a:extLst>
              <a:ext uri="{FF2B5EF4-FFF2-40B4-BE49-F238E27FC236}">
                <a16:creationId xmlns:a16="http://schemas.microsoft.com/office/drawing/2014/main" id="{34BC716F-CDE9-D248-A26A-415D4CF55AE3}"/>
              </a:ext>
            </a:extLst>
          </p:cNvPr>
          <p:cNvSpPr>
            <a:spLocks noGrp="1"/>
          </p:cNvSpPr>
          <p:nvPr>
            <p:ph idx="1"/>
          </p:nvPr>
        </p:nvSpPr>
        <p:spPr/>
        <p:txBody>
          <a:bodyPr/>
          <a:lstStyle/>
          <a:p>
            <a:r>
              <a:rPr lang="el-GR" sz="2400"/>
              <a:t>Περισσότερο εργολυτική επίδραση </a:t>
            </a:r>
          </a:p>
          <a:p>
            <a:pPr lvl="1"/>
            <a:r>
              <a:rPr lang="el-GR" sz="2000"/>
              <a:t>Οινόπνευμα (αλκοόλ) </a:t>
            </a:r>
          </a:p>
          <a:p>
            <a:pPr lvl="1"/>
            <a:r>
              <a:rPr lang="el-GR" sz="2000"/>
              <a:t>Κοκαΐνη</a:t>
            </a:r>
          </a:p>
          <a:p>
            <a:pPr lvl="1"/>
            <a:r>
              <a:rPr lang="el-GR" sz="2000"/>
              <a:t>Μαριχουάνα</a:t>
            </a:r>
          </a:p>
          <a:p>
            <a:pPr lvl="1"/>
            <a:r>
              <a:rPr lang="el-GR" sz="2000"/>
              <a:t>Νικοτίνη</a:t>
            </a:r>
            <a:endParaRPr lang="en-US" sz="2000"/>
          </a:p>
        </p:txBody>
      </p:sp>
      <p:sp>
        <p:nvSpPr>
          <p:cNvPr id="4" name="Footer Placeholder 3">
            <a:extLst>
              <a:ext uri="{FF2B5EF4-FFF2-40B4-BE49-F238E27FC236}">
                <a16:creationId xmlns:a16="http://schemas.microsoft.com/office/drawing/2014/main" id="{8881C941-7BFB-9741-8E49-FA9A86430DFD}"/>
              </a:ext>
            </a:extLst>
          </p:cNvPr>
          <p:cNvSpPr>
            <a:spLocks noGrp="1"/>
          </p:cNvSpPr>
          <p:nvPr>
            <p:ph type="ftr" sz="quarter" idx="11"/>
          </p:nvPr>
        </p:nvSpPr>
        <p:spPr/>
        <p:txBody>
          <a:bodyPr/>
          <a:lstStyle/>
          <a:p>
            <a:r>
              <a:rPr lang="en-US" dirty="0"/>
              <a:t>Afxentios Kekelekis, PT- MSc in SEM</a:t>
            </a:r>
          </a:p>
        </p:txBody>
      </p:sp>
    </p:spTree>
    <p:extLst>
      <p:ext uri="{BB962C8B-B14F-4D97-AF65-F5344CB8AC3E}">
        <p14:creationId xmlns:p14="http://schemas.microsoft.com/office/powerpoint/2010/main" val="3225391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E0BB23-013C-5A49-A498-70E665F11CA4}"/>
              </a:ext>
            </a:extLst>
          </p:cNvPr>
          <p:cNvSpPr>
            <a:spLocks noGrp="1"/>
          </p:cNvSpPr>
          <p:nvPr>
            <p:ph idx="1"/>
          </p:nvPr>
        </p:nvSpPr>
        <p:spPr/>
        <p:txBody>
          <a:bodyPr>
            <a:normAutofit fontScale="92500" lnSpcReduction="20000"/>
          </a:bodyPr>
          <a:lstStyle/>
          <a:p>
            <a:r>
              <a:rPr lang="el-GR" sz="2600"/>
              <a:t>7</a:t>
            </a:r>
            <a:r>
              <a:rPr lang="en-GB" sz="2600"/>
              <a:t>kcal/gr. </a:t>
            </a:r>
            <a:endParaRPr lang="el-GR" sz="2600"/>
          </a:p>
          <a:p>
            <a:r>
              <a:rPr lang="el-GR" sz="2600"/>
              <a:t>Αντιθρεπτικ</a:t>
            </a:r>
            <a:r>
              <a:rPr lang="en-GB" sz="2600" err="1"/>
              <a:t>ή</a:t>
            </a:r>
            <a:r>
              <a:rPr lang="el-GR" sz="2600"/>
              <a:t>. Παρεμποδίζει το μεταβολισμό άλλων ουσιών. </a:t>
            </a:r>
          </a:p>
          <a:p>
            <a:r>
              <a:rPr lang="el-GR" sz="2600"/>
              <a:t>Κατευναστικό ΚΝΣ με καταθλιπτική δράση. Μείωση της αίσθησης πόνου</a:t>
            </a:r>
          </a:p>
          <a:p>
            <a:r>
              <a:rPr lang="el-GR" sz="2600"/>
              <a:t>Αυξημένα ποσοστά τραυματισμών έναντι νηφάλιων αθλητών</a:t>
            </a:r>
          </a:p>
          <a:p>
            <a:r>
              <a:rPr lang="el-GR" sz="2600"/>
              <a:t>Αυξημένες πιθανότητες αφυδάτωσης  λόγω μείωσης της </a:t>
            </a:r>
            <a:r>
              <a:rPr lang="en-GB" sz="2600"/>
              <a:t>ADH</a:t>
            </a:r>
          </a:p>
          <a:p>
            <a:r>
              <a:rPr lang="el-GR" sz="2600"/>
              <a:t>Περιφερική αγγειοδιαστολή και ενίσχυση απώλειας θερμότητας.</a:t>
            </a:r>
          </a:p>
          <a:p>
            <a:r>
              <a:rPr lang="el-GR" sz="2600"/>
              <a:t>Ίσως ενισχύει την ψυχολογία του ασκούμενου (αυτοπεποίθηση, άγχος, μείωση</a:t>
            </a:r>
          </a:p>
          <a:p>
            <a:pPr marL="0" indent="0">
              <a:buNone/>
            </a:pPr>
            <a:r>
              <a:rPr lang="el-GR" sz="2600"/>
              <a:t>   αναστολών, αύξηση του θάρρους). </a:t>
            </a:r>
          </a:p>
          <a:p>
            <a:r>
              <a:rPr lang="el-GR" sz="2600"/>
              <a:t>Άριστη πηγή υδατάνθρακα…., και μείωσης μυϊκών πόνων…</a:t>
            </a:r>
            <a:r>
              <a:rPr lang="el-GR" sz="2600" b="1">
                <a:solidFill>
                  <a:srgbClr val="FF0000"/>
                </a:solidFill>
              </a:rPr>
              <a:t>ΛΑΝΘΑΣΜΕΝΑ</a:t>
            </a:r>
          </a:p>
          <a:p>
            <a:r>
              <a:rPr lang="el-GR" sz="2600"/>
              <a:t>Μειωμένος χρόνος αντίδρασης, συντονισμός, δεξιότητες, συγκέντρωση</a:t>
            </a:r>
          </a:p>
          <a:p>
            <a:r>
              <a:rPr lang="el-GR" sz="2600" b="1">
                <a:solidFill>
                  <a:srgbClr val="FF0000"/>
                </a:solidFill>
              </a:rPr>
              <a:t>ΚΑΜΙΑ εργογόνος επίδραση </a:t>
            </a:r>
            <a:r>
              <a:rPr lang="el-GR" sz="2600"/>
              <a:t>στην απόδοση και φυσιολογική λειτουργία</a:t>
            </a:r>
          </a:p>
          <a:p>
            <a:endParaRPr lang="en-US"/>
          </a:p>
        </p:txBody>
      </p:sp>
      <p:sp>
        <p:nvSpPr>
          <p:cNvPr id="4" name="Title 1">
            <a:extLst>
              <a:ext uri="{FF2B5EF4-FFF2-40B4-BE49-F238E27FC236}">
                <a16:creationId xmlns:a16="http://schemas.microsoft.com/office/drawing/2014/main" id="{E280C527-5531-6142-8985-40843644160C}"/>
              </a:ext>
            </a:extLst>
          </p:cNvPr>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normAutofit fontScale="90000"/>
          </a:bodyPr>
          <a:lstStyle/>
          <a:p>
            <a:pPr algn="ctr"/>
            <a:br>
              <a:rPr lang="el-GR"/>
            </a:br>
            <a:r>
              <a:rPr lang="el-GR"/>
              <a:t>Ψυχοτρόπες ουσίες</a:t>
            </a:r>
            <a:br>
              <a:rPr lang="el-GR"/>
            </a:br>
            <a:r>
              <a:rPr lang="el-GR" b="1" i="1">
                <a:solidFill>
                  <a:srgbClr val="FF0000"/>
                </a:solidFill>
              </a:rPr>
              <a:t>Οινόπνευμα </a:t>
            </a:r>
            <a:r>
              <a:rPr lang="el-GR"/>
              <a:t> </a:t>
            </a:r>
            <a:br>
              <a:rPr lang="en-US"/>
            </a:br>
            <a:endParaRPr lang="en-US"/>
          </a:p>
        </p:txBody>
      </p:sp>
      <p:sp>
        <p:nvSpPr>
          <p:cNvPr id="2" name="Footer Placeholder 1">
            <a:extLst>
              <a:ext uri="{FF2B5EF4-FFF2-40B4-BE49-F238E27FC236}">
                <a16:creationId xmlns:a16="http://schemas.microsoft.com/office/drawing/2014/main" id="{BF597E41-C96F-9C43-9EED-77E77CDEB538}"/>
              </a:ext>
            </a:extLst>
          </p:cNvPr>
          <p:cNvSpPr>
            <a:spLocks noGrp="1"/>
          </p:cNvSpPr>
          <p:nvPr>
            <p:ph type="ftr" sz="quarter" idx="11"/>
          </p:nvPr>
        </p:nvSpPr>
        <p:spPr/>
        <p:txBody>
          <a:bodyPr/>
          <a:lstStyle/>
          <a:p>
            <a:r>
              <a:rPr lang="en-US" dirty="0"/>
              <a:t>Afxentios Kekelekis, PT- MSc in SEM</a:t>
            </a:r>
          </a:p>
        </p:txBody>
      </p:sp>
    </p:spTree>
    <p:extLst>
      <p:ext uri="{BB962C8B-B14F-4D97-AF65-F5344CB8AC3E}">
        <p14:creationId xmlns:p14="http://schemas.microsoft.com/office/powerpoint/2010/main" val="36729138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41249C-D917-BB44-A0B0-901CCAB102D0}"/>
              </a:ext>
            </a:extLst>
          </p:cNvPr>
          <p:cNvSpPr>
            <a:spLocks noGrp="1"/>
          </p:cNvSpPr>
          <p:nvPr>
            <p:ph idx="1"/>
          </p:nvPr>
        </p:nvSpPr>
        <p:spPr/>
        <p:txBody>
          <a:bodyPr>
            <a:normAutofit/>
          </a:bodyPr>
          <a:lstStyle/>
          <a:p>
            <a:r>
              <a:rPr lang="el-GR" sz="2400"/>
              <a:t>Διεγερτικό ΚΝΣ</a:t>
            </a:r>
          </a:p>
          <a:p>
            <a:r>
              <a:rPr lang="el-GR" sz="2400"/>
              <a:t>Συμπαθητικομιμητικό φάρμακο</a:t>
            </a:r>
          </a:p>
          <a:p>
            <a:r>
              <a:rPr lang="el-GR" sz="2400"/>
              <a:t>Εμποδίζει την επαναπρόσληψη ντοπαμίνης και νοραδρεναλίνης, άρα ενισχύει την δράση τους σε όλο το σώμα</a:t>
            </a:r>
          </a:p>
          <a:p>
            <a:r>
              <a:rPr lang="el-GR" sz="2400"/>
              <a:t>Θεωρείται ότι αυξάνει την αυτοπεποίθηση και το κίνητρο, καλύπτει την κούραση και τον πόνο, αυξάνει την εγρήγορση και την ενεργητικότητα</a:t>
            </a:r>
          </a:p>
          <a:p>
            <a:r>
              <a:rPr lang="el-GR" sz="2400"/>
              <a:t>ΚΑΜΙΑ εργογόνος δράση</a:t>
            </a:r>
          </a:p>
          <a:p>
            <a:r>
              <a:rPr lang="el-GR" sz="2400"/>
              <a:t>Είναι εξαιρετικά εθιστική, δημιουργεί ψυχολογικές διαταραχές, έχει ανεπιθύμητα καρδιολογικά αποτελέσματα που οδηγούν συχνά στον θάνατο </a:t>
            </a:r>
            <a:endParaRPr lang="en-US" sz="2400"/>
          </a:p>
        </p:txBody>
      </p:sp>
      <p:sp>
        <p:nvSpPr>
          <p:cNvPr id="4" name="Title 1">
            <a:extLst>
              <a:ext uri="{FF2B5EF4-FFF2-40B4-BE49-F238E27FC236}">
                <a16:creationId xmlns:a16="http://schemas.microsoft.com/office/drawing/2014/main" id="{000E4C19-EFFE-B04F-B8A7-BCEE86592B5B}"/>
              </a:ext>
            </a:extLst>
          </p:cNvPr>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normAutofit fontScale="90000"/>
          </a:bodyPr>
          <a:lstStyle/>
          <a:p>
            <a:pPr algn="ctr"/>
            <a:br>
              <a:rPr lang="el-GR"/>
            </a:br>
            <a:r>
              <a:rPr lang="el-GR"/>
              <a:t>Ψυχοτρόπες ουσίες</a:t>
            </a:r>
            <a:br>
              <a:rPr lang="el-GR"/>
            </a:br>
            <a:r>
              <a:rPr lang="el-GR" b="1" i="1">
                <a:solidFill>
                  <a:srgbClr val="FF0000"/>
                </a:solidFill>
              </a:rPr>
              <a:t>Κοκαΐνη</a:t>
            </a:r>
            <a:br>
              <a:rPr lang="en-US"/>
            </a:br>
            <a:endParaRPr lang="en-US"/>
          </a:p>
        </p:txBody>
      </p:sp>
      <p:sp>
        <p:nvSpPr>
          <p:cNvPr id="2" name="Footer Placeholder 1">
            <a:extLst>
              <a:ext uri="{FF2B5EF4-FFF2-40B4-BE49-F238E27FC236}">
                <a16:creationId xmlns:a16="http://schemas.microsoft.com/office/drawing/2014/main" id="{65EC8C35-BE75-8146-ADC4-E9144D2D6CA7}"/>
              </a:ext>
            </a:extLst>
          </p:cNvPr>
          <p:cNvSpPr>
            <a:spLocks noGrp="1"/>
          </p:cNvSpPr>
          <p:nvPr>
            <p:ph type="ftr" sz="quarter" idx="11"/>
          </p:nvPr>
        </p:nvSpPr>
        <p:spPr/>
        <p:txBody>
          <a:bodyPr/>
          <a:lstStyle/>
          <a:p>
            <a:r>
              <a:rPr lang="en-US" dirty="0"/>
              <a:t>Afxentios Kekelekis, PT- MSc in SEM</a:t>
            </a:r>
          </a:p>
        </p:txBody>
      </p:sp>
    </p:spTree>
    <p:extLst>
      <p:ext uri="{BB962C8B-B14F-4D97-AF65-F5344CB8AC3E}">
        <p14:creationId xmlns:p14="http://schemas.microsoft.com/office/powerpoint/2010/main" val="2568872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CFE2EE4-D809-F349-8FF3-5A1ED9867C93}"/>
              </a:ext>
            </a:extLst>
          </p:cNvPr>
          <p:cNvPicPr>
            <a:picLocks noGrp="1" noChangeAspect="1"/>
          </p:cNvPicPr>
          <p:nvPr>
            <p:ph idx="4294967295"/>
          </p:nvPr>
        </p:nvPicPr>
        <p:blipFill>
          <a:blip r:embed="rId2"/>
          <a:stretch>
            <a:fillRect/>
          </a:stretch>
        </p:blipFill>
        <p:spPr>
          <a:xfrm>
            <a:off x="903514" y="3036661"/>
            <a:ext cx="8921750" cy="1339850"/>
          </a:xfrm>
          <a:prstGeom prst="rect">
            <a:avLst/>
          </a:prstGeom>
        </p:spPr>
      </p:pic>
      <p:sp>
        <p:nvSpPr>
          <p:cNvPr id="6" name="TextBox 5">
            <a:extLst>
              <a:ext uri="{FF2B5EF4-FFF2-40B4-BE49-F238E27FC236}">
                <a16:creationId xmlns:a16="http://schemas.microsoft.com/office/drawing/2014/main" id="{EFD7199E-2EC4-B34A-9E79-D8B4A08FB017}"/>
              </a:ext>
            </a:extLst>
          </p:cNvPr>
          <p:cNvSpPr txBox="1"/>
          <p:nvPr/>
        </p:nvSpPr>
        <p:spPr>
          <a:xfrm>
            <a:off x="903515" y="4931229"/>
            <a:ext cx="10243457" cy="830997"/>
          </a:xfrm>
          <a:prstGeom prst="rect">
            <a:avLst/>
          </a:prstGeom>
          <a:noFill/>
        </p:spPr>
        <p:txBody>
          <a:bodyPr wrap="square" rtlCol="0">
            <a:spAutoFit/>
          </a:bodyPr>
          <a:lstStyle/>
          <a:p>
            <a:pPr marL="285750" indent="-285750">
              <a:buFont typeface="Arial" panose="020B0604020202020204" pitchFamily="34" charset="0"/>
              <a:buChar char="•"/>
            </a:pPr>
            <a:r>
              <a:rPr lang="el-GR" sz="2400" b="1" dirty="0">
                <a:solidFill>
                  <a:srgbClr val="FF0000"/>
                </a:solidFill>
              </a:rPr>
              <a:t>Εργογόνα</a:t>
            </a:r>
            <a:r>
              <a:rPr lang="el-GR" sz="2400" dirty="0"/>
              <a:t>. </a:t>
            </a:r>
            <a:r>
              <a:rPr lang="el-GR" sz="2400" b="1" dirty="0"/>
              <a:t>Ουσ</a:t>
            </a:r>
            <a:r>
              <a:rPr lang="en-US" sz="2400" b="1" dirty="0" err="1"/>
              <a:t>ί</a:t>
            </a:r>
            <a:r>
              <a:rPr lang="el-GR" sz="2400" b="1" dirty="0" err="1"/>
              <a:t>ες</a:t>
            </a:r>
            <a:r>
              <a:rPr lang="el-GR" sz="2400" b="1" dirty="0"/>
              <a:t> ή φαινόμενα </a:t>
            </a:r>
            <a:r>
              <a:rPr lang="el-GR" sz="2400" dirty="0"/>
              <a:t>που βελτιώνουν την απόδοση ενός αθλητή</a:t>
            </a:r>
          </a:p>
          <a:p>
            <a:pPr marL="285750" indent="-285750">
              <a:buFont typeface="Arial" panose="020B0604020202020204" pitchFamily="34" charset="0"/>
              <a:buChar char="•"/>
            </a:pPr>
            <a:r>
              <a:rPr lang="el-GR" sz="2400" b="1" dirty="0">
                <a:solidFill>
                  <a:srgbClr val="FF0000"/>
                </a:solidFill>
              </a:rPr>
              <a:t>Εργολυτικά φάρμακα</a:t>
            </a:r>
            <a:r>
              <a:rPr lang="el-GR" sz="2400" dirty="0"/>
              <a:t>. </a:t>
            </a:r>
            <a:r>
              <a:rPr lang="el-GR" sz="2400" b="1" dirty="0"/>
              <a:t>Ουσίες</a:t>
            </a:r>
            <a:r>
              <a:rPr lang="el-GR" sz="2400" dirty="0"/>
              <a:t> με αρνητική επίδραση στην απόδοση </a:t>
            </a:r>
            <a:endParaRPr lang="en-US" sz="2400" dirty="0"/>
          </a:p>
        </p:txBody>
      </p:sp>
      <p:sp>
        <p:nvSpPr>
          <p:cNvPr id="7" name="Rounded Rectangle 6">
            <a:extLst>
              <a:ext uri="{FF2B5EF4-FFF2-40B4-BE49-F238E27FC236}">
                <a16:creationId xmlns:a16="http://schemas.microsoft.com/office/drawing/2014/main" id="{DB554743-36D9-104E-BF65-409779389317}"/>
              </a:ext>
            </a:extLst>
          </p:cNvPr>
          <p:cNvSpPr/>
          <p:nvPr/>
        </p:nvSpPr>
        <p:spPr>
          <a:xfrm>
            <a:off x="3722914" y="1850570"/>
            <a:ext cx="2209800" cy="65314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a:solidFill>
                  <a:schemeClr val="tx1"/>
                </a:solidFill>
              </a:rPr>
              <a:t>Κακή/λανθασμένη</a:t>
            </a:r>
          </a:p>
          <a:p>
            <a:pPr algn="ctr"/>
            <a:r>
              <a:rPr lang="el-GR" sz="2000">
                <a:solidFill>
                  <a:schemeClr val="tx1"/>
                </a:solidFill>
              </a:rPr>
              <a:t>χρήση </a:t>
            </a:r>
            <a:endParaRPr lang="en-US" sz="2000">
              <a:solidFill>
                <a:schemeClr val="tx1"/>
              </a:solidFill>
            </a:endParaRPr>
          </a:p>
        </p:txBody>
      </p:sp>
      <p:sp>
        <p:nvSpPr>
          <p:cNvPr id="8" name="Rounded Rectangle 7">
            <a:extLst>
              <a:ext uri="{FF2B5EF4-FFF2-40B4-BE49-F238E27FC236}">
                <a16:creationId xmlns:a16="http://schemas.microsoft.com/office/drawing/2014/main" id="{1D0DF73D-1CC3-E443-80BC-49E41E6E920E}"/>
              </a:ext>
            </a:extLst>
          </p:cNvPr>
          <p:cNvSpPr/>
          <p:nvPr/>
        </p:nvSpPr>
        <p:spPr>
          <a:xfrm>
            <a:off x="8273144" y="1981200"/>
            <a:ext cx="1436914" cy="47897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a:solidFill>
                  <a:schemeClr val="tx1"/>
                </a:solidFill>
              </a:rPr>
              <a:t>Κατάχρηση</a:t>
            </a:r>
            <a:endParaRPr lang="en-US" sz="2000">
              <a:solidFill>
                <a:schemeClr val="tx1"/>
              </a:solidFill>
            </a:endParaRPr>
          </a:p>
        </p:txBody>
      </p:sp>
      <p:cxnSp>
        <p:nvCxnSpPr>
          <p:cNvPr id="10" name="Straight Arrow Connector 9">
            <a:extLst>
              <a:ext uri="{FF2B5EF4-FFF2-40B4-BE49-F238E27FC236}">
                <a16:creationId xmlns:a16="http://schemas.microsoft.com/office/drawing/2014/main" id="{8D736146-EE09-094F-8959-AADFC5878C65}"/>
              </a:ext>
            </a:extLst>
          </p:cNvPr>
          <p:cNvCxnSpPr>
            <a:cxnSpLocks/>
          </p:cNvCxnSpPr>
          <p:nvPr/>
        </p:nvCxnSpPr>
        <p:spPr>
          <a:xfrm flipV="1">
            <a:off x="7913914" y="2536371"/>
            <a:ext cx="370115" cy="48985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4D7F418-ADD4-5741-A663-B1A8028E817D}"/>
              </a:ext>
            </a:extLst>
          </p:cNvPr>
          <p:cNvCxnSpPr>
            <a:cxnSpLocks/>
          </p:cNvCxnSpPr>
          <p:nvPr/>
        </p:nvCxnSpPr>
        <p:spPr>
          <a:xfrm flipH="1" flipV="1">
            <a:off x="5921828" y="2449286"/>
            <a:ext cx="359231" cy="55517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a:extLst>
              <a:ext uri="{FF2B5EF4-FFF2-40B4-BE49-F238E27FC236}">
                <a16:creationId xmlns:a16="http://schemas.microsoft.com/office/drawing/2014/main" id="{E80ADBB8-5FFA-2B49-B8CA-6044D95A7480}"/>
              </a:ext>
            </a:extLst>
          </p:cNvPr>
          <p:cNvSpPr/>
          <p:nvPr/>
        </p:nvSpPr>
        <p:spPr>
          <a:xfrm>
            <a:off x="4920342" y="2993572"/>
            <a:ext cx="664029" cy="37011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C4D2DBDE-E41F-9945-BF11-5D26721E8B64}"/>
              </a:ext>
            </a:extLst>
          </p:cNvPr>
          <p:cNvSpPr/>
          <p:nvPr/>
        </p:nvSpPr>
        <p:spPr>
          <a:xfrm>
            <a:off x="5649684" y="3015344"/>
            <a:ext cx="1121229" cy="37011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8678725E-59D9-1C45-ACE4-65800C73B003}"/>
              </a:ext>
            </a:extLst>
          </p:cNvPr>
          <p:cNvSpPr/>
          <p:nvPr/>
        </p:nvSpPr>
        <p:spPr>
          <a:xfrm>
            <a:off x="7304314" y="3004458"/>
            <a:ext cx="1012372" cy="37011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a:extLst>
              <a:ext uri="{FF2B5EF4-FFF2-40B4-BE49-F238E27FC236}">
                <a16:creationId xmlns:a16="http://schemas.microsoft.com/office/drawing/2014/main" id="{59CF4382-0C21-1549-8858-7F01063F8728}"/>
              </a:ext>
            </a:extLst>
          </p:cNvPr>
          <p:cNvSpPr/>
          <p:nvPr/>
        </p:nvSpPr>
        <p:spPr>
          <a:xfrm>
            <a:off x="805543" y="2895600"/>
            <a:ext cx="9263743" cy="16764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entagon 8">
            <a:extLst>
              <a:ext uri="{FF2B5EF4-FFF2-40B4-BE49-F238E27FC236}">
                <a16:creationId xmlns:a16="http://schemas.microsoft.com/office/drawing/2014/main" id="{D9D6A210-D40C-5149-8C64-5A3B6AE8BFF4}"/>
              </a:ext>
            </a:extLst>
          </p:cNvPr>
          <p:cNvSpPr/>
          <p:nvPr/>
        </p:nvSpPr>
        <p:spPr>
          <a:xfrm>
            <a:off x="729342" y="250371"/>
            <a:ext cx="8414658" cy="1230086"/>
          </a:xfrm>
          <a:prstGeom prst="homePlat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a:latin typeface="+mj-lt"/>
              </a:rPr>
              <a:t>Ergogenic aids</a:t>
            </a:r>
            <a:r>
              <a:rPr lang="el-GR" sz="4400">
                <a:latin typeface="+mj-lt"/>
              </a:rPr>
              <a:t> </a:t>
            </a:r>
            <a:r>
              <a:rPr lang="el-GR" i="1">
                <a:solidFill>
                  <a:srgbClr val="FF0000"/>
                </a:solidFill>
              </a:rPr>
              <a:t>(</a:t>
            </a:r>
            <a:r>
              <a:rPr lang="en-GB" i="1">
                <a:solidFill>
                  <a:srgbClr val="FF0000"/>
                </a:solidFill>
              </a:rPr>
              <a:t>Lippi et al., 2008)</a:t>
            </a:r>
            <a:endParaRPr lang="en-US"/>
          </a:p>
        </p:txBody>
      </p:sp>
      <p:sp>
        <p:nvSpPr>
          <p:cNvPr id="2" name="Footer Placeholder 1">
            <a:extLst>
              <a:ext uri="{FF2B5EF4-FFF2-40B4-BE49-F238E27FC236}">
                <a16:creationId xmlns:a16="http://schemas.microsoft.com/office/drawing/2014/main" id="{D4629624-CE73-6F4C-B29A-2DEC4E1535B8}"/>
              </a:ext>
            </a:extLst>
          </p:cNvPr>
          <p:cNvSpPr>
            <a:spLocks noGrp="1"/>
          </p:cNvSpPr>
          <p:nvPr>
            <p:ph type="ftr" sz="quarter" idx="11"/>
          </p:nvPr>
        </p:nvSpPr>
        <p:spPr/>
        <p:txBody>
          <a:bodyPr/>
          <a:lstStyle/>
          <a:p>
            <a:r>
              <a:rPr lang="en-US" dirty="0"/>
              <a:t>Afxentios Kekelekis, PT- MSc in SEM</a:t>
            </a:r>
          </a:p>
        </p:txBody>
      </p:sp>
    </p:spTree>
    <p:extLst>
      <p:ext uri="{BB962C8B-B14F-4D97-AF65-F5344CB8AC3E}">
        <p14:creationId xmlns:p14="http://schemas.microsoft.com/office/powerpoint/2010/main" val="10918520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6827C8-8082-7346-9F68-E8BA34D62CFB}"/>
              </a:ext>
            </a:extLst>
          </p:cNvPr>
          <p:cNvSpPr>
            <a:spLocks noGrp="1"/>
          </p:cNvSpPr>
          <p:nvPr>
            <p:ph idx="1"/>
          </p:nvPr>
        </p:nvSpPr>
        <p:spPr/>
        <p:txBody>
          <a:bodyPr/>
          <a:lstStyle/>
          <a:p>
            <a:r>
              <a:rPr lang="el-GR"/>
              <a:t>Διεγερτικό αλλά και κατευναστικό ΚΝΣ</a:t>
            </a:r>
          </a:p>
          <a:p>
            <a:r>
              <a:rPr lang="el-GR"/>
              <a:t>Δεν έχει ΚΑΜΙΑ εργογόνο δράση, αλλά εργολυτική</a:t>
            </a:r>
          </a:p>
          <a:p>
            <a:r>
              <a:rPr lang="el-GR"/>
              <a:t>Μειωμένη απόδοση σε συντονισμό χεριού ματιού, μειωμένο χρόνο αντίδρασης, μείωση κινητικού συντονισμού, ικανότητας παρακολούθησης, μείωση αντίληψης.</a:t>
            </a:r>
          </a:p>
          <a:p>
            <a:r>
              <a:rPr lang="el-GR"/>
              <a:t>Μπορεί να οδηγήσει σε αλλαγή προσωπικότητας, μείωση μνήμης, παραισθήσεις και ψυχωτική συμπεριφορά.</a:t>
            </a:r>
          </a:p>
          <a:p>
            <a:pPr marL="0" indent="0">
              <a:buNone/>
            </a:pPr>
            <a:endParaRPr lang="el-GR"/>
          </a:p>
        </p:txBody>
      </p:sp>
      <p:sp>
        <p:nvSpPr>
          <p:cNvPr id="4" name="Title 1">
            <a:extLst>
              <a:ext uri="{FF2B5EF4-FFF2-40B4-BE49-F238E27FC236}">
                <a16:creationId xmlns:a16="http://schemas.microsoft.com/office/drawing/2014/main" id="{FBA28A47-2A95-9043-A176-AF13EB3848F8}"/>
              </a:ext>
            </a:extLst>
          </p:cNvPr>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normAutofit fontScale="90000"/>
          </a:bodyPr>
          <a:lstStyle/>
          <a:p>
            <a:pPr algn="ctr"/>
            <a:br>
              <a:rPr lang="el-GR"/>
            </a:br>
            <a:br>
              <a:rPr lang="el-GR"/>
            </a:br>
            <a:r>
              <a:rPr lang="el-GR"/>
              <a:t>Ψυχοτρόπες ουσίες</a:t>
            </a:r>
            <a:br>
              <a:rPr lang="el-GR"/>
            </a:br>
            <a:r>
              <a:rPr lang="el-GR" b="1" i="1">
                <a:solidFill>
                  <a:srgbClr val="FF0000"/>
                </a:solidFill>
              </a:rPr>
              <a:t>Μαριχουάνα</a:t>
            </a:r>
            <a:r>
              <a:rPr lang="el-GR"/>
              <a:t> </a:t>
            </a:r>
            <a:r>
              <a:rPr lang="el-GR" sz="2000" i="1">
                <a:solidFill>
                  <a:srgbClr val="FF0000"/>
                </a:solidFill>
              </a:rPr>
              <a:t>(</a:t>
            </a:r>
            <a:r>
              <a:rPr lang="en-GB" sz="2000" i="1">
                <a:solidFill>
                  <a:srgbClr val="FF0000"/>
                </a:solidFill>
              </a:rPr>
              <a:t>Williams, 1991)</a:t>
            </a:r>
            <a:r>
              <a:rPr lang="en-US" sz="2000" b="1" i="1">
                <a:solidFill>
                  <a:srgbClr val="FF0000"/>
                </a:solidFill>
              </a:rPr>
              <a:t>  </a:t>
            </a:r>
            <a:br>
              <a:rPr lang="el-GR" i="1">
                <a:solidFill>
                  <a:srgbClr val="FF0000"/>
                </a:solidFill>
              </a:rPr>
            </a:br>
            <a:br>
              <a:rPr lang="en-US"/>
            </a:br>
            <a:endParaRPr lang="en-US"/>
          </a:p>
        </p:txBody>
      </p:sp>
      <p:sp>
        <p:nvSpPr>
          <p:cNvPr id="2" name="Footer Placeholder 1">
            <a:extLst>
              <a:ext uri="{FF2B5EF4-FFF2-40B4-BE49-F238E27FC236}">
                <a16:creationId xmlns:a16="http://schemas.microsoft.com/office/drawing/2014/main" id="{92A12691-24A8-E346-89D2-53DCF462EB6F}"/>
              </a:ext>
            </a:extLst>
          </p:cNvPr>
          <p:cNvSpPr>
            <a:spLocks noGrp="1"/>
          </p:cNvSpPr>
          <p:nvPr>
            <p:ph type="ftr" sz="quarter" idx="11"/>
          </p:nvPr>
        </p:nvSpPr>
        <p:spPr/>
        <p:txBody>
          <a:bodyPr/>
          <a:lstStyle/>
          <a:p>
            <a:r>
              <a:rPr lang="en-US" dirty="0"/>
              <a:t>Afxentios Kekelekis, PT- MSc in SEM</a:t>
            </a:r>
          </a:p>
        </p:txBody>
      </p:sp>
    </p:spTree>
    <p:extLst>
      <p:ext uri="{BB962C8B-B14F-4D97-AF65-F5344CB8AC3E}">
        <p14:creationId xmlns:p14="http://schemas.microsoft.com/office/powerpoint/2010/main" val="22708518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3CE29D-136B-8A40-9C4C-45306C5382FC}"/>
              </a:ext>
            </a:extLst>
          </p:cNvPr>
          <p:cNvSpPr>
            <a:spLocks noGrp="1"/>
          </p:cNvSpPr>
          <p:nvPr>
            <p:ph idx="1"/>
          </p:nvPr>
        </p:nvSpPr>
        <p:spPr/>
        <p:txBody>
          <a:bodyPr/>
          <a:lstStyle/>
          <a:p>
            <a:r>
              <a:rPr lang="el-GR"/>
              <a:t>Διεγερτικό ΚΝΣ</a:t>
            </a:r>
          </a:p>
          <a:p>
            <a:r>
              <a:rPr lang="el-GR"/>
              <a:t>Μειωμένο </a:t>
            </a:r>
            <a:r>
              <a:rPr lang="en-GB"/>
              <a:t>VO</a:t>
            </a:r>
            <a:r>
              <a:rPr lang="en-GB" baseline="-25000"/>
              <a:t>2</a:t>
            </a:r>
            <a:r>
              <a:rPr lang="en-GB"/>
              <a:t>max</a:t>
            </a:r>
            <a:endParaRPr lang="el-GR"/>
          </a:p>
          <a:p>
            <a:r>
              <a:rPr lang="el-GR"/>
              <a:t>Αυξημ</a:t>
            </a:r>
            <a:r>
              <a:rPr lang="en-GB"/>
              <a:t>έ</a:t>
            </a:r>
            <a:r>
              <a:rPr lang="el-GR" err="1"/>
              <a:t>νη</a:t>
            </a:r>
            <a:r>
              <a:rPr lang="el-GR"/>
              <a:t> ΚΣ, πίεση αίματος,</a:t>
            </a:r>
          </a:p>
          <a:p>
            <a:r>
              <a:rPr lang="el-GR"/>
              <a:t>Αγγειοσυστολή, μειωμένη περιφερική κυκλοφορία, αυξημένη έκκριση </a:t>
            </a:r>
            <a:r>
              <a:rPr lang="en-GB"/>
              <a:t>ADH</a:t>
            </a:r>
            <a:r>
              <a:rPr lang="el-GR"/>
              <a:t>, αυξημένα επίπεδα λιπιδίων στο αίμα, γλυκόζης πλάσματος, ινσουλίνης και κορτιζόλης </a:t>
            </a:r>
          </a:p>
          <a:p>
            <a:r>
              <a:rPr lang="el-GR"/>
              <a:t>Καταστρεπτική η χρήση για την υγεία. Αποδεδειγμένοι κίνδυνοι για καρκίνο στόματος, λάρυγγα, φάρυγγα, πνεύμονα. </a:t>
            </a:r>
            <a:endParaRPr lang="en-US"/>
          </a:p>
        </p:txBody>
      </p:sp>
      <p:sp>
        <p:nvSpPr>
          <p:cNvPr id="4" name="Title 1">
            <a:extLst>
              <a:ext uri="{FF2B5EF4-FFF2-40B4-BE49-F238E27FC236}">
                <a16:creationId xmlns:a16="http://schemas.microsoft.com/office/drawing/2014/main" id="{A4AD2B16-AFA8-F448-B30B-B4F3FA54A01A}"/>
              </a:ext>
            </a:extLst>
          </p:cNvPr>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normAutofit fontScale="90000"/>
          </a:bodyPr>
          <a:lstStyle/>
          <a:p>
            <a:pPr algn="ctr"/>
            <a:br>
              <a:rPr lang="el-GR"/>
            </a:br>
            <a:r>
              <a:rPr lang="el-GR"/>
              <a:t>Ψυχοτρόπες ουσίες</a:t>
            </a:r>
            <a:br>
              <a:rPr lang="el-GR"/>
            </a:br>
            <a:r>
              <a:rPr lang="el-GR" b="1" i="1">
                <a:solidFill>
                  <a:srgbClr val="FF0000"/>
                </a:solidFill>
              </a:rPr>
              <a:t>Νικοτίνη </a:t>
            </a:r>
            <a:br>
              <a:rPr lang="en-US"/>
            </a:br>
            <a:endParaRPr lang="en-US"/>
          </a:p>
        </p:txBody>
      </p:sp>
      <p:sp>
        <p:nvSpPr>
          <p:cNvPr id="2" name="Footer Placeholder 1">
            <a:extLst>
              <a:ext uri="{FF2B5EF4-FFF2-40B4-BE49-F238E27FC236}">
                <a16:creationId xmlns:a16="http://schemas.microsoft.com/office/drawing/2014/main" id="{B51F0DFD-92D8-A34A-A728-0F2358CB1549}"/>
              </a:ext>
            </a:extLst>
          </p:cNvPr>
          <p:cNvSpPr>
            <a:spLocks noGrp="1"/>
          </p:cNvSpPr>
          <p:nvPr>
            <p:ph type="ftr" sz="quarter" idx="11"/>
          </p:nvPr>
        </p:nvSpPr>
        <p:spPr/>
        <p:txBody>
          <a:bodyPr/>
          <a:lstStyle/>
          <a:p>
            <a:r>
              <a:rPr lang="en-US" dirty="0"/>
              <a:t>Afxentios Kekelekis, PT- MSc in SEM</a:t>
            </a:r>
          </a:p>
        </p:txBody>
      </p:sp>
    </p:spTree>
    <p:extLst>
      <p:ext uri="{BB962C8B-B14F-4D97-AF65-F5344CB8AC3E}">
        <p14:creationId xmlns:p14="http://schemas.microsoft.com/office/powerpoint/2010/main" val="5672977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9625CD-20DA-734E-8B7D-9A2643CB7D97}"/>
              </a:ext>
            </a:extLst>
          </p:cNvPr>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lstStyle/>
          <a:p>
            <a:pPr algn="ctr"/>
            <a:r>
              <a:rPr lang="el-GR"/>
              <a:t>Ορμονικοί Παράγοντες </a:t>
            </a:r>
            <a:br>
              <a:rPr lang="el-GR"/>
            </a:br>
            <a:endParaRPr lang="en-US"/>
          </a:p>
        </p:txBody>
      </p:sp>
      <p:sp>
        <p:nvSpPr>
          <p:cNvPr id="5" name="Text Placeholder 4">
            <a:extLst>
              <a:ext uri="{FF2B5EF4-FFF2-40B4-BE49-F238E27FC236}">
                <a16:creationId xmlns:a16="http://schemas.microsoft.com/office/drawing/2014/main" id="{F908AA09-5D4A-FE4C-964E-919768AFA2C9}"/>
              </a:ext>
            </a:extLst>
          </p:cNvPr>
          <p:cNvSpPr>
            <a:spLocks noGrp="1"/>
          </p:cNvSpPr>
          <p:nvPr>
            <p:ph type="body" idx="1"/>
          </p:nvPr>
        </p:nvSpPr>
        <p:spPr/>
        <p:txBody>
          <a:bodyPr/>
          <a:lstStyle/>
          <a:p>
            <a:endParaRPr lang="en-US"/>
          </a:p>
        </p:txBody>
      </p:sp>
      <p:sp>
        <p:nvSpPr>
          <p:cNvPr id="2" name="Footer Placeholder 1">
            <a:extLst>
              <a:ext uri="{FF2B5EF4-FFF2-40B4-BE49-F238E27FC236}">
                <a16:creationId xmlns:a16="http://schemas.microsoft.com/office/drawing/2014/main" id="{1B6C7E56-C455-614B-83D6-9C7D8CD7C858}"/>
              </a:ext>
            </a:extLst>
          </p:cNvPr>
          <p:cNvSpPr>
            <a:spLocks noGrp="1"/>
          </p:cNvSpPr>
          <p:nvPr>
            <p:ph type="ftr" sz="quarter" idx="11"/>
          </p:nvPr>
        </p:nvSpPr>
        <p:spPr/>
        <p:txBody>
          <a:bodyPr/>
          <a:lstStyle/>
          <a:p>
            <a:r>
              <a:rPr lang="en-US" dirty="0"/>
              <a:t>Afxentios Kekelekis, PT- MSc in SEM</a:t>
            </a:r>
          </a:p>
        </p:txBody>
      </p:sp>
    </p:spTree>
    <p:extLst>
      <p:ext uri="{BB962C8B-B14F-4D97-AF65-F5344CB8AC3E}">
        <p14:creationId xmlns:p14="http://schemas.microsoft.com/office/powerpoint/2010/main" val="2103850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4C18D-DC25-2F4C-A3E8-FE9DCFD064AB}"/>
              </a:ext>
            </a:extLst>
          </p:cNvPr>
          <p:cNvSpPr>
            <a:spLocks noGrp="1"/>
          </p:cNvSpPr>
          <p:nvPr>
            <p:ph type="title"/>
          </p:nvPr>
        </p:nvSpPr>
        <p:spPr>
          <a:xfrm>
            <a:off x="838200" y="365126"/>
            <a:ext cx="10515600" cy="1246948"/>
          </a:xfrm>
        </p:spPr>
        <p:style>
          <a:lnRef idx="1">
            <a:schemeClr val="accent2"/>
          </a:lnRef>
          <a:fillRef idx="3">
            <a:schemeClr val="accent2"/>
          </a:fillRef>
          <a:effectRef idx="2">
            <a:schemeClr val="accent2"/>
          </a:effectRef>
          <a:fontRef idx="minor">
            <a:schemeClr val="lt1"/>
          </a:fontRef>
        </p:style>
        <p:txBody>
          <a:bodyPr/>
          <a:lstStyle/>
          <a:p>
            <a:pPr algn="ctr"/>
            <a:r>
              <a:rPr lang="el-GR"/>
              <a:t>Ορμονικοί Παράγοντες</a:t>
            </a:r>
            <a:endParaRPr lang="en-US"/>
          </a:p>
        </p:txBody>
      </p:sp>
      <p:sp>
        <p:nvSpPr>
          <p:cNvPr id="3" name="Content Placeholder 2">
            <a:extLst>
              <a:ext uri="{FF2B5EF4-FFF2-40B4-BE49-F238E27FC236}">
                <a16:creationId xmlns:a16="http://schemas.microsoft.com/office/drawing/2014/main" id="{19F02E29-0AC9-C34C-BF65-D8CE95C74AF3}"/>
              </a:ext>
            </a:extLst>
          </p:cNvPr>
          <p:cNvSpPr>
            <a:spLocks noGrp="1"/>
          </p:cNvSpPr>
          <p:nvPr>
            <p:ph idx="1"/>
          </p:nvPr>
        </p:nvSpPr>
        <p:spPr>
          <a:xfrm>
            <a:off x="842010" y="2130639"/>
            <a:ext cx="10515600" cy="3972981"/>
          </a:xfrm>
        </p:spPr>
        <p:txBody>
          <a:bodyPr/>
          <a:lstStyle/>
          <a:p>
            <a:pPr lvl="0"/>
            <a:r>
              <a:rPr lang="el-GR"/>
              <a:t>Αναβολικά Στεροειδή</a:t>
            </a:r>
            <a:endParaRPr lang="en-US"/>
          </a:p>
          <a:p>
            <a:pPr lvl="0"/>
            <a:r>
              <a:rPr lang="el-GR"/>
              <a:t>Αυξητική Ορμόνη</a:t>
            </a:r>
            <a:endParaRPr lang="en-US"/>
          </a:p>
          <a:p>
            <a:pPr lvl="0"/>
            <a:endParaRPr lang="el-GR"/>
          </a:p>
          <a:p>
            <a:pPr lvl="0"/>
            <a:r>
              <a:rPr lang="el-GR"/>
              <a:t>Αντισυλληπτικά χάπια </a:t>
            </a:r>
            <a:endParaRPr lang="en-US"/>
          </a:p>
          <a:p>
            <a:pPr marL="0" indent="0">
              <a:buNone/>
            </a:pPr>
            <a:endParaRPr lang="en-US"/>
          </a:p>
        </p:txBody>
      </p:sp>
      <p:sp>
        <p:nvSpPr>
          <p:cNvPr id="4" name="Right Brace 3">
            <a:extLst>
              <a:ext uri="{FF2B5EF4-FFF2-40B4-BE49-F238E27FC236}">
                <a16:creationId xmlns:a16="http://schemas.microsoft.com/office/drawing/2014/main" id="{36EC5F66-8E11-2540-A0BE-CC2908540F01}"/>
              </a:ext>
            </a:extLst>
          </p:cNvPr>
          <p:cNvSpPr/>
          <p:nvPr/>
        </p:nvSpPr>
        <p:spPr>
          <a:xfrm>
            <a:off x="3699159" y="2138635"/>
            <a:ext cx="1970117" cy="959139"/>
          </a:xfrm>
          <a:prstGeom prst="rightBrace">
            <a:avLst/>
          </a:prstGeom>
          <a:noFill/>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332D0C76-BA00-7C4A-A772-C2CD012446F1}"/>
              </a:ext>
            </a:extLst>
          </p:cNvPr>
          <p:cNvSpPr txBox="1"/>
          <p:nvPr/>
        </p:nvSpPr>
        <p:spPr>
          <a:xfrm>
            <a:off x="5812675" y="2276412"/>
            <a:ext cx="3632662" cy="707886"/>
          </a:xfrm>
          <a:prstGeom prst="rect">
            <a:avLst/>
          </a:prstGeom>
          <a:solidFill>
            <a:schemeClr val="accent2"/>
          </a:solidFill>
          <a:ln w="28575">
            <a:solidFill>
              <a:schemeClr val="tx1"/>
            </a:solidFill>
          </a:ln>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l-GR" sz="2000" b="1">
                <a:solidFill>
                  <a:schemeClr val="bg1"/>
                </a:solidFill>
              </a:rPr>
              <a:t>Απαγορευμένες ουσίες σε όλα τα αθλήματα</a:t>
            </a:r>
            <a:endParaRPr lang="en-US" sz="2000" b="1">
              <a:solidFill>
                <a:schemeClr val="bg1"/>
              </a:solidFill>
            </a:endParaRPr>
          </a:p>
        </p:txBody>
      </p:sp>
      <p:sp>
        <p:nvSpPr>
          <p:cNvPr id="6" name="Rectangle 5">
            <a:extLst>
              <a:ext uri="{FF2B5EF4-FFF2-40B4-BE49-F238E27FC236}">
                <a16:creationId xmlns:a16="http://schemas.microsoft.com/office/drawing/2014/main" id="{E6D0B418-FA2F-974A-A6DF-DD36AF9ED76B}"/>
              </a:ext>
            </a:extLst>
          </p:cNvPr>
          <p:cNvSpPr/>
          <p:nvPr/>
        </p:nvSpPr>
        <p:spPr>
          <a:xfrm>
            <a:off x="4091004" y="3173616"/>
            <a:ext cx="1186429" cy="1200329"/>
          </a:xfrm>
          <a:prstGeom prst="rect">
            <a:avLst/>
          </a:prstGeom>
          <a:noFill/>
          <a:ln>
            <a:noFill/>
          </a:ln>
          <a:effectLst>
            <a:outerShdw blurRad="50800" dist="38100" dir="18900000" algn="bl" rotWithShape="0">
              <a:prstClr val="black">
                <a:alpha val="40000"/>
              </a:prstClr>
            </a:outerShdw>
          </a:effectLst>
        </p:spPr>
        <p:txBody>
          <a:bodyPr wrap="square" lIns="91440" tIns="45720" rIns="91440" bIns="45720">
            <a:spAutoFit/>
          </a:bodyPr>
          <a:lstStyle/>
          <a:p>
            <a:pPr algn="ctr"/>
            <a:r>
              <a:rPr lang="el-GR" sz="7200" b="1" cap="none" spc="0">
                <a:ln w="22225">
                  <a:solidFill>
                    <a:schemeClr val="accent2"/>
                  </a:solidFill>
                  <a:prstDash val="solid"/>
                </a:ln>
                <a:solidFill>
                  <a:schemeClr val="accent2">
                    <a:lumMod val="40000"/>
                    <a:lumOff val="60000"/>
                  </a:schemeClr>
                </a:solidFill>
                <a:effectLst/>
              </a:rPr>
              <a:t>?</a:t>
            </a:r>
            <a:endParaRPr lang="en-US" sz="7200" b="1" cap="none" spc="0">
              <a:ln w="22225">
                <a:solidFill>
                  <a:schemeClr val="accent2"/>
                </a:solidFill>
                <a:prstDash val="solid"/>
              </a:ln>
              <a:solidFill>
                <a:schemeClr val="accent2">
                  <a:lumMod val="40000"/>
                  <a:lumOff val="60000"/>
                </a:schemeClr>
              </a:solidFill>
              <a:effectLst/>
            </a:endParaRPr>
          </a:p>
        </p:txBody>
      </p:sp>
      <p:sp>
        <p:nvSpPr>
          <p:cNvPr id="7" name="Footer Placeholder 6">
            <a:extLst>
              <a:ext uri="{FF2B5EF4-FFF2-40B4-BE49-F238E27FC236}">
                <a16:creationId xmlns:a16="http://schemas.microsoft.com/office/drawing/2014/main" id="{CF45442F-0D37-3347-8069-92EB6A0AFBE6}"/>
              </a:ext>
            </a:extLst>
          </p:cNvPr>
          <p:cNvSpPr>
            <a:spLocks noGrp="1"/>
          </p:cNvSpPr>
          <p:nvPr>
            <p:ph type="ftr" sz="quarter" idx="11"/>
          </p:nvPr>
        </p:nvSpPr>
        <p:spPr/>
        <p:txBody>
          <a:bodyPr/>
          <a:lstStyle/>
          <a:p>
            <a:r>
              <a:rPr lang="en-US" dirty="0"/>
              <a:t>Afxentios Kekelekis, PT- MSc in SEM</a:t>
            </a:r>
          </a:p>
        </p:txBody>
      </p:sp>
    </p:spTree>
    <p:extLst>
      <p:ext uri="{BB962C8B-B14F-4D97-AF65-F5344CB8AC3E}">
        <p14:creationId xmlns:p14="http://schemas.microsoft.com/office/powerpoint/2010/main" val="26934572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B5BA061-ABBE-1B4E-862A-C8E8DABE5423}"/>
              </a:ext>
            </a:extLst>
          </p:cNvPr>
          <p:cNvSpPr>
            <a:spLocks noGrp="1"/>
          </p:cNvSpPr>
          <p:nvPr>
            <p:ph type="ftr" sz="quarter" idx="11"/>
          </p:nvPr>
        </p:nvSpPr>
        <p:spPr/>
        <p:txBody>
          <a:bodyPr/>
          <a:lstStyle/>
          <a:p>
            <a:r>
              <a:rPr lang="en-US" dirty="0"/>
              <a:t>Afxentios Kekelekis, PT- MSc in SEM</a:t>
            </a:r>
          </a:p>
        </p:txBody>
      </p:sp>
      <p:pic>
        <p:nvPicPr>
          <p:cNvPr id="4" name="Picture 3">
            <a:extLst>
              <a:ext uri="{FF2B5EF4-FFF2-40B4-BE49-F238E27FC236}">
                <a16:creationId xmlns:a16="http://schemas.microsoft.com/office/drawing/2014/main" id="{C73A9368-ADA9-114D-B343-208D4C6FFB1E}"/>
              </a:ext>
            </a:extLst>
          </p:cNvPr>
          <p:cNvPicPr>
            <a:picLocks noChangeAspect="1"/>
          </p:cNvPicPr>
          <p:nvPr/>
        </p:nvPicPr>
        <p:blipFill>
          <a:blip r:embed="rId2"/>
          <a:stretch>
            <a:fillRect/>
          </a:stretch>
        </p:blipFill>
        <p:spPr>
          <a:xfrm>
            <a:off x="1447694" y="412750"/>
            <a:ext cx="9296611" cy="5736590"/>
          </a:xfrm>
          <a:prstGeom prst="rect">
            <a:avLst/>
          </a:prstGeom>
        </p:spPr>
      </p:pic>
    </p:spTree>
    <p:extLst>
      <p:ext uri="{BB962C8B-B14F-4D97-AF65-F5344CB8AC3E}">
        <p14:creationId xmlns:p14="http://schemas.microsoft.com/office/powerpoint/2010/main" val="30374203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4F94DBD-D8E5-5F43-99D3-9159EAAE7360}"/>
              </a:ext>
            </a:extLst>
          </p:cNvPr>
          <p:cNvSpPr>
            <a:spLocks noGrp="1"/>
          </p:cNvSpPr>
          <p:nvPr>
            <p:ph type="ftr" sz="quarter" idx="11"/>
          </p:nvPr>
        </p:nvSpPr>
        <p:spPr/>
        <p:txBody>
          <a:bodyPr/>
          <a:lstStyle/>
          <a:p>
            <a:r>
              <a:rPr lang="en-US" dirty="0"/>
              <a:t>Afxentios Kekelekis, PT- MSc in SEM</a:t>
            </a:r>
          </a:p>
        </p:txBody>
      </p:sp>
      <p:pic>
        <p:nvPicPr>
          <p:cNvPr id="4" name="Picture 3">
            <a:extLst>
              <a:ext uri="{FF2B5EF4-FFF2-40B4-BE49-F238E27FC236}">
                <a16:creationId xmlns:a16="http://schemas.microsoft.com/office/drawing/2014/main" id="{C2BE5A56-0E7A-774B-A8C8-F7F281A9B662}"/>
              </a:ext>
            </a:extLst>
          </p:cNvPr>
          <p:cNvPicPr>
            <a:picLocks noChangeAspect="1"/>
          </p:cNvPicPr>
          <p:nvPr/>
        </p:nvPicPr>
        <p:blipFill>
          <a:blip r:embed="rId2"/>
          <a:stretch>
            <a:fillRect/>
          </a:stretch>
        </p:blipFill>
        <p:spPr>
          <a:xfrm>
            <a:off x="981075" y="364353"/>
            <a:ext cx="10229850" cy="5758415"/>
          </a:xfrm>
          <a:prstGeom prst="rect">
            <a:avLst/>
          </a:prstGeom>
        </p:spPr>
      </p:pic>
    </p:spTree>
    <p:extLst>
      <p:ext uri="{BB962C8B-B14F-4D97-AF65-F5344CB8AC3E}">
        <p14:creationId xmlns:p14="http://schemas.microsoft.com/office/powerpoint/2010/main" val="41484626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72B7B0C-83C0-974E-9331-3F9F71E8DACD}"/>
              </a:ext>
            </a:extLst>
          </p:cNvPr>
          <p:cNvSpPr>
            <a:spLocks noGrp="1"/>
          </p:cNvSpPr>
          <p:nvPr>
            <p:ph type="ftr" sz="quarter" idx="11"/>
          </p:nvPr>
        </p:nvSpPr>
        <p:spPr/>
        <p:txBody>
          <a:bodyPr/>
          <a:lstStyle/>
          <a:p>
            <a:r>
              <a:rPr lang="en-US" dirty="0"/>
              <a:t>Afxentios Kekelekis, PT- MSc in SEM</a:t>
            </a:r>
          </a:p>
        </p:txBody>
      </p:sp>
      <p:pic>
        <p:nvPicPr>
          <p:cNvPr id="4" name="Picture 3">
            <a:extLst>
              <a:ext uri="{FF2B5EF4-FFF2-40B4-BE49-F238E27FC236}">
                <a16:creationId xmlns:a16="http://schemas.microsoft.com/office/drawing/2014/main" id="{68904A12-48C3-0548-91C2-6A381EB62BE4}"/>
              </a:ext>
            </a:extLst>
          </p:cNvPr>
          <p:cNvPicPr>
            <a:picLocks noChangeAspect="1"/>
          </p:cNvPicPr>
          <p:nvPr/>
        </p:nvPicPr>
        <p:blipFill>
          <a:blip r:embed="rId2"/>
          <a:stretch>
            <a:fillRect/>
          </a:stretch>
        </p:blipFill>
        <p:spPr>
          <a:xfrm>
            <a:off x="1676400" y="1117600"/>
            <a:ext cx="8839200" cy="4622800"/>
          </a:xfrm>
          <a:prstGeom prst="rect">
            <a:avLst/>
          </a:prstGeom>
        </p:spPr>
      </p:pic>
      <p:sp>
        <p:nvSpPr>
          <p:cNvPr id="5" name="Oval 4">
            <a:extLst>
              <a:ext uri="{FF2B5EF4-FFF2-40B4-BE49-F238E27FC236}">
                <a16:creationId xmlns:a16="http://schemas.microsoft.com/office/drawing/2014/main" id="{2B2A90BB-04B6-D645-BD6B-A01501A94F89}"/>
              </a:ext>
            </a:extLst>
          </p:cNvPr>
          <p:cNvSpPr/>
          <p:nvPr/>
        </p:nvSpPr>
        <p:spPr>
          <a:xfrm>
            <a:off x="4578927" y="2701635"/>
            <a:ext cx="3034146" cy="8894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564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0F5A63F-934F-9342-99F0-7CC5A8EB57B6}"/>
              </a:ext>
            </a:extLst>
          </p:cNvPr>
          <p:cNvSpPr>
            <a:spLocks noGrp="1"/>
          </p:cNvSpPr>
          <p:nvPr>
            <p:ph type="ftr" sz="quarter" idx="11"/>
          </p:nvPr>
        </p:nvSpPr>
        <p:spPr/>
        <p:txBody>
          <a:bodyPr/>
          <a:lstStyle/>
          <a:p>
            <a:r>
              <a:rPr lang="en-US" dirty="0"/>
              <a:t>Afxentios Kekelekis, PT- MSc in SEM</a:t>
            </a:r>
          </a:p>
        </p:txBody>
      </p:sp>
      <p:pic>
        <p:nvPicPr>
          <p:cNvPr id="4" name="Picture 3">
            <a:extLst>
              <a:ext uri="{FF2B5EF4-FFF2-40B4-BE49-F238E27FC236}">
                <a16:creationId xmlns:a16="http://schemas.microsoft.com/office/drawing/2014/main" id="{B96D386F-ACE0-9642-B4C9-406F93D3FF6E}"/>
              </a:ext>
            </a:extLst>
          </p:cNvPr>
          <p:cNvPicPr>
            <a:picLocks noChangeAspect="1"/>
          </p:cNvPicPr>
          <p:nvPr/>
        </p:nvPicPr>
        <p:blipFill>
          <a:blip r:embed="rId2"/>
          <a:stretch>
            <a:fillRect/>
          </a:stretch>
        </p:blipFill>
        <p:spPr>
          <a:xfrm>
            <a:off x="232410" y="944038"/>
            <a:ext cx="11727180" cy="3993177"/>
          </a:xfrm>
          <a:prstGeom prst="rect">
            <a:avLst/>
          </a:prstGeom>
        </p:spPr>
      </p:pic>
      <p:sp>
        <p:nvSpPr>
          <p:cNvPr id="7" name="Oval 6">
            <a:extLst>
              <a:ext uri="{FF2B5EF4-FFF2-40B4-BE49-F238E27FC236}">
                <a16:creationId xmlns:a16="http://schemas.microsoft.com/office/drawing/2014/main" id="{692516A9-2BD9-274D-9BE6-D4862271A172}"/>
              </a:ext>
            </a:extLst>
          </p:cNvPr>
          <p:cNvSpPr/>
          <p:nvPr/>
        </p:nvSpPr>
        <p:spPr>
          <a:xfrm>
            <a:off x="5203767" y="944038"/>
            <a:ext cx="2136371" cy="84319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684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0983CD7-5E53-9544-AA07-78CBA0CABAD0}"/>
              </a:ext>
            </a:extLst>
          </p:cNvPr>
          <p:cNvSpPr>
            <a:spLocks noGrp="1"/>
          </p:cNvSpPr>
          <p:nvPr>
            <p:ph type="ftr" sz="quarter" idx="11"/>
          </p:nvPr>
        </p:nvSpPr>
        <p:spPr/>
        <p:txBody>
          <a:bodyPr/>
          <a:lstStyle/>
          <a:p>
            <a:r>
              <a:rPr lang="en-US" dirty="0"/>
              <a:t>Afxentios Kekelekis, PT- MSc in SEM</a:t>
            </a:r>
          </a:p>
        </p:txBody>
      </p:sp>
      <p:pic>
        <p:nvPicPr>
          <p:cNvPr id="4" name="Picture 3">
            <a:extLst>
              <a:ext uri="{FF2B5EF4-FFF2-40B4-BE49-F238E27FC236}">
                <a16:creationId xmlns:a16="http://schemas.microsoft.com/office/drawing/2014/main" id="{B979E641-3FF6-1843-A691-E4DB0AF59431}"/>
              </a:ext>
            </a:extLst>
          </p:cNvPr>
          <p:cNvPicPr>
            <a:picLocks noChangeAspect="1"/>
          </p:cNvPicPr>
          <p:nvPr/>
        </p:nvPicPr>
        <p:blipFill>
          <a:blip r:embed="rId2"/>
          <a:stretch>
            <a:fillRect/>
          </a:stretch>
        </p:blipFill>
        <p:spPr>
          <a:xfrm>
            <a:off x="285749" y="1417320"/>
            <a:ext cx="5570329" cy="2960370"/>
          </a:xfrm>
          <a:prstGeom prst="rect">
            <a:avLst/>
          </a:prstGeom>
        </p:spPr>
      </p:pic>
      <p:pic>
        <p:nvPicPr>
          <p:cNvPr id="6" name="Picture 5">
            <a:extLst>
              <a:ext uri="{FF2B5EF4-FFF2-40B4-BE49-F238E27FC236}">
                <a16:creationId xmlns:a16="http://schemas.microsoft.com/office/drawing/2014/main" id="{AA64401C-7489-DF46-962A-DD71F43CCC98}"/>
              </a:ext>
            </a:extLst>
          </p:cNvPr>
          <p:cNvPicPr>
            <a:picLocks noChangeAspect="1"/>
          </p:cNvPicPr>
          <p:nvPr/>
        </p:nvPicPr>
        <p:blipFill>
          <a:blip r:embed="rId3"/>
          <a:stretch>
            <a:fillRect/>
          </a:stretch>
        </p:blipFill>
        <p:spPr>
          <a:xfrm>
            <a:off x="6176284" y="138430"/>
            <a:ext cx="4845772" cy="6217920"/>
          </a:xfrm>
          <a:prstGeom prst="rect">
            <a:avLst/>
          </a:prstGeom>
        </p:spPr>
      </p:pic>
    </p:spTree>
    <p:extLst>
      <p:ext uri="{BB962C8B-B14F-4D97-AF65-F5344CB8AC3E}">
        <p14:creationId xmlns:p14="http://schemas.microsoft.com/office/powerpoint/2010/main" val="141522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B7378A5-465C-A344-AA2D-491E9FDECC5B}"/>
              </a:ext>
            </a:extLst>
          </p:cNvPr>
          <p:cNvSpPr>
            <a:spLocks noGrp="1"/>
          </p:cNvSpPr>
          <p:nvPr>
            <p:ph type="ftr" sz="quarter" idx="11"/>
          </p:nvPr>
        </p:nvSpPr>
        <p:spPr/>
        <p:txBody>
          <a:bodyPr/>
          <a:lstStyle/>
          <a:p>
            <a:r>
              <a:rPr lang="en-US" dirty="0"/>
              <a:t>Afxentios Kekelekis, PT- MSc in SEM</a:t>
            </a:r>
          </a:p>
        </p:txBody>
      </p:sp>
      <p:pic>
        <p:nvPicPr>
          <p:cNvPr id="4" name="Picture 3">
            <a:extLst>
              <a:ext uri="{FF2B5EF4-FFF2-40B4-BE49-F238E27FC236}">
                <a16:creationId xmlns:a16="http://schemas.microsoft.com/office/drawing/2014/main" id="{73826C31-4052-404A-B0C6-7EAF414B4458}"/>
              </a:ext>
            </a:extLst>
          </p:cNvPr>
          <p:cNvPicPr>
            <a:picLocks noChangeAspect="1"/>
          </p:cNvPicPr>
          <p:nvPr/>
        </p:nvPicPr>
        <p:blipFill>
          <a:blip r:embed="rId2"/>
          <a:stretch>
            <a:fillRect/>
          </a:stretch>
        </p:blipFill>
        <p:spPr>
          <a:xfrm>
            <a:off x="1619250" y="806450"/>
            <a:ext cx="8953500" cy="5245100"/>
          </a:xfrm>
          <a:prstGeom prst="rect">
            <a:avLst/>
          </a:prstGeom>
        </p:spPr>
      </p:pic>
    </p:spTree>
    <p:extLst>
      <p:ext uri="{BB962C8B-B14F-4D97-AF65-F5344CB8AC3E}">
        <p14:creationId xmlns:p14="http://schemas.microsoft.com/office/powerpoint/2010/main" val="2243628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0FC64-4F45-B94B-828A-701637F43652}"/>
              </a:ext>
            </a:extLst>
          </p:cNvPr>
          <p:cNvSpPr>
            <a:spLocks noGrp="1"/>
          </p:cNvSpPr>
          <p:nvPr>
            <p:ph type="title"/>
          </p:nvPr>
        </p:nvSpPr>
        <p:spPr>
          <a:xfrm rot="17790097">
            <a:off x="-239437" y="2709724"/>
            <a:ext cx="5816545" cy="878010"/>
          </a:xfrm>
        </p:spPr>
        <p:style>
          <a:lnRef idx="2">
            <a:schemeClr val="dk1">
              <a:shade val="50000"/>
            </a:schemeClr>
          </a:lnRef>
          <a:fillRef idx="1">
            <a:schemeClr val="dk1"/>
          </a:fillRef>
          <a:effectRef idx="0">
            <a:schemeClr val="dk1"/>
          </a:effectRef>
          <a:fontRef idx="minor">
            <a:schemeClr val="lt1"/>
          </a:fontRef>
        </p:style>
        <p:txBody>
          <a:bodyPr/>
          <a:lstStyle/>
          <a:p>
            <a:pPr algn="ctr"/>
            <a:r>
              <a:rPr lang="en-GB"/>
              <a:t>What do we know so far</a:t>
            </a:r>
            <a:endParaRPr lang="en-US"/>
          </a:p>
        </p:txBody>
      </p:sp>
      <p:graphicFrame>
        <p:nvGraphicFramePr>
          <p:cNvPr id="3" name="Diagram 2">
            <a:extLst>
              <a:ext uri="{FF2B5EF4-FFF2-40B4-BE49-F238E27FC236}">
                <a16:creationId xmlns:a16="http://schemas.microsoft.com/office/drawing/2014/main" id="{3216AC25-15EE-594E-A998-4B2301E6D53E}"/>
              </a:ext>
            </a:extLst>
          </p:cNvPr>
          <p:cNvGraphicFramePr/>
          <p:nvPr>
            <p:extLst>
              <p:ext uri="{D42A27DB-BD31-4B8C-83A1-F6EECF244321}">
                <p14:modId xmlns:p14="http://schemas.microsoft.com/office/powerpoint/2010/main" val="1640279492"/>
              </p:ext>
            </p:extLst>
          </p:nvPr>
        </p:nvGraphicFramePr>
        <p:xfrm>
          <a:off x="442685" y="599924"/>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ounded Rectangle 3">
            <a:extLst>
              <a:ext uri="{FF2B5EF4-FFF2-40B4-BE49-F238E27FC236}">
                <a16:creationId xmlns:a16="http://schemas.microsoft.com/office/drawing/2014/main" id="{68CE7F1E-7020-4D49-BC50-346003FB5655}"/>
              </a:ext>
            </a:extLst>
          </p:cNvPr>
          <p:cNvSpPr/>
          <p:nvPr/>
        </p:nvSpPr>
        <p:spPr>
          <a:xfrm>
            <a:off x="7935685" y="1143001"/>
            <a:ext cx="2634343" cy="805543"/>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a:t>Παπούτσια, Ζώνες, υποβοηθητικά αναπνοής</a:t>
            </a:r>
            <a:endParaRPr lang="en-US"/>
          </a:p>
        </p:txBody>
      </p:sp>
      <p:sp>
        <p:nvSpPr>
          <p:cNvPr id="5" name="Rounded Rectangle 4">
            <a:extLst>
              <a:ext uri="{FF2B5EF4-FFF2-40B4-BE49-F238E27FC236}">
                <a16:creationId xmlns:a16="http://schemas.microsoft.com/office/drawing/2014/main" id="{3AD00F4F-770E-BC4A-98AF-715570CC19D0}"/>
              </a:ext>
            </a:extLst>
          </p:cNvPr>
          <p:cNvSpPr/>
          <p:nvPr/>
        </p:nvSpPr>
        <p:spPr>
          <a:xfrm>
            <a:off x="7924799" y="2046517"/>
            <a:ext cx="2634343" cy="740228"/>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L-</a:t>
            </a:r>
            <a:r>
              <a:rPr lang="el-GR"/>
              <a:t>Καρνιτίνη, κρεατίνη</a:t>
            </a:r>
            <a:endParaRPr lang="en-US"/>
          </a:p>
        </p:txBody>
      </p:sp>
      <p:sp>
        <p:nvSpPr>
          <p:cNvPr id="7" name="Rounded Rectangle 6">
            <a:extLst>
              <a:ext uri="{FF2B5EF4-FFF2-40B4-BE49-F238E27FC236}">
                <a16:creationId xmlns:a16="http://schemas.microsoft.com/office/drawing/2014/main" id="{215C87A1-33A2-1F43-997D-569979278D22}"/>
              </a:ext>
            </a:extLst>
          </p:cNvPr>
          <p:cNvSpPr/>
          <p:nvPr/>
        </p:nvSpPr>
        <p:spPr>
          <a:xfrm>
            <a:off x="7935686" y="2906485"/>
            <a:ext cx="2547258" cy="729343"/>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a:t>Ντόπινγκ αίματος</a:t>
            </a:r>
            <a:endParaRPr lang="en-US"/>
          </a:p>
        </p:txBody>
      </p:sp>
      <p:sp>
        <p:nvSpPr>
          <p:cNvPr id="9" name="Rounded Rectangle 8">
            <a:extLst>
              <a:ext uri="{FF2B5EF4-FFF2-40B4-BE49-F238E27FC236}">
                <a16:creationId xmlns:a16="http://schemas.microsoft.com/office/drawing/2014/main" id="{19CB8849-ED67-3740-8463-5CF74D7F1022}"/>
              </a:ext>
            </a:extLst>
          </p:cNvPr>
          <p:cNvSpPr/>
          <p:nvPr/>
        </p:nvSpPr>
        <p:spPr>
          <a:xfrm>
            <a:off x="7924798" y="3777343"/>
            <a:ext cx="2558145" cy="6858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a:t>Υπνωτικά, Ψυχοθεραπευτικά </a:t>
            </a:r>
            <a:endParaRPr lang="en-US"/>
          </a:p>
        </p:txBody>
      </p:sp>
      <p:sp>
        <p:nvSpPr>
          <p:cNvPr id="10" name="Rounded Rectangle 9">
            <a:extLst>
              <a:ext uri="{FF2B5EF4-FFF2-40B4-BE49-F238E27FC236}">
                <a16:creationId xmlns:a16="http://schemas.microsoft.com/office/drawing/2014/main" id="{B89BEC0A-7C5C-AB49-B274-D512C251FE49}"/>
              </a:ext>
            </a:extLst>
          </p:cNvPr>
          <p:cNvSpPr/>
          <p:nvPr/>
        </p:nvSpPr>
        <p:spPr>
          <a:xfrm>
            <a:off x="7913914" y="4604658"/>
            <a:ext cx="2569029" cy="772885"/>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t>Ερυθροποιητίνη, καφεΐνη, </a:t>
            </a:r>
            <a:endParaRPr lang="en-US" dirty="0"/>
          </a:p>
        </p:txBody>
      </p:sp>
      <p:sp>
        <p:nvSpPr>
          <p:cNvPr id="6" name="TextBox 5">
            <a:extLst>
              <a:ext uri="{FF2B5EF4-FFF2-40B4-BE49-F238E27FC236}">
                <a16:creationId xmlns:a16="http://schemas.microsoft.com/office/drawing/2014/main" id="{E892E9E0-E52A-9D44-A882-43E137581843}"/>
              </a:ext>
            </a:extLst>
          </p:cNvPr>
          <p:cNvSpPr txBox="1"/>
          <p:nvPr/>
        </p:nvSpPr>
        <p:spPr>
          <a:xfrm>
            <a:off x="6274982" y="6074229"/>
            <a:ext cx="4909457" cy="369332"/>
          </a:xfrm>
          <a:prstGeom prst="rect">
            <a:avLst/>
          </a:prstGeom>
          <a:noFill/>
        </p:spPr>
        <p:txBody>
          <a:bodyPr wrap="square" rtlCol="0">
            <a:spAutoFit/>
          </a:bodyPr>
          <a:lstStyle/>
          <a:p>
            <a:r>
              <a:rPr lang="en-US" i="1">
                <a:solidFill>
                  <a:srgbClr val="FF0000"/>
                </a:solidFill>
              </a:rPr>
              <a:t>William et al., 1992</a:t>
            </a:r>
          </a:p>
        </p:txBody>
      </p:sp>
      <p:sp>
        <p:nvSpPr>
          <p:cNvPr id="8" name="Footer Placeholder 7">
            <a:extLst>
              <a:ext uri="{FF2B5EF4-FFF2-40B4-BE49-F238E27FC236}">
                <a16:creationId xmlns:a16="http://schemas.microsoft.com/office/drawing/2014/main" id="{16E8858B-DE3F-8A44-A5D0-D2F3CD169242}"/>
              </a:ext>
            </a:extLst>
          </p:cNvPr>
          <p:cNvSpPr>
            <a:spLocks noGrp="1"/>
          </p:cNvSpPr>
          <p:nvPr>
            <p:ph type="ftr" sz="quarter" idx="11"/>
          </p:nvPr>
        </p:nvSpPr>
        <p:spPr/>
        <p:txBody>
          <a:bodyPr/>
          <a:lstStyle/>
          <a:p>
            <a:r>
              <a:rPr lang="en-US" dirty="0"/>
              <a:t>Afxentios Kekelekis, PT- MSc in SEM</a:t>
            </a:r>
          </a:p>
        </p:txBody>
      </p:sp>
    </p:spTree>
    <p:extLst>
      <p:ext uri="{BB962C8B-B14F-4D97-AF65-F5344CB8AC3E}">
        <p14:creationId xmlns:p14="http://schemas.microsoft.com/office/powerpoint/2010/main" val="7310464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E1A32-7BF1-9443-91E2-6A7121594979}"/>
              </a:ext>
            </a:extLst>
          </p:cNvPr>
          <p:cNvSpPr>
            <a:spLocks noGrp="1"/>
          </p:cNvSpPr>
          <p:nvPr>
            <p:ph type="title"/>
          </p:nvPr>
        </p:nvSpPr>
        <p:spPr/>
        <p:style>
          <a:lnRef idx="1">
            <a:schemeClr val="accent2"/>
          </a:lnRef>
          <a:fillRef idx="3">
            <a:schemeClr val="accent2"/>
          </a:fillRef>
          <a:effectRef idx="2">
            <a:schemeClr val="accent2"/>
          </a:effectRef>
          <a:fontRef idx="minor">
            <a:schemeClr val="lt1"/>
          </a:fontRef>
        </p:style>
        <p:txBody>
          <a:bodyPr>
            <a:normAutofit fontScale="90000"/>
          </a:bodyPr>
          <a:lstStyle/>
          <a:p>
            <a:pPr algn="ctr"/>
            <a:br>
              <a:rPr lang="en-GB"/>
            </a:br>
            <a:r>
              <a:rPr lang="el-GR"/>
              <a:t>Αναβολικά Στεροειδή</a:t>
            </a:r>
            <a:br>
              <a:rPr lang="en-US"/>
            </a:br>
            <a:endParaRPr lang="en-US"/>
          </a:p>
        </p:txBody>
      </p:sp>
      <p:sp>
        <p:nvSpPr>
          <p:cNvPr id="3" name="Content Placeholder 2">
            <a:extLst>
              <a:ext uri="{FF2B5EF4-FFF2-40B4-BE49-F238E27FC236}">
                <a16:creationId xmlns:a16="http://schemas.microsoft.com/office/drawing/2014/main" id="{A8BA8D3F-8C98-224E-97BE-6D92CEE0450B}"/>
              </a:ext>
            </a:extLst>
          </p:cNvPr>
          <p:cNvSpPr>
            <a:spLocks noGrp="1"/>
          </p:cNvSpPr>
          <p:nvPr>
            <p:ph idx="1"/>
          </p:nvPr>
        </p:nvSpPr>
        <p:spPr>
          <a:xfrm>
            <a:off x="838200" y="1859915"/>
            <a:ext cx="10515600" cy="4351338"/>
          </a:xfrm>
        </p:spPr>
        <p:txBody>
          <a:bodyPr>
            <a:normAutofit/>
          </a:bodyPr>
          <a:lstStyle/>
          <a:p>
            <a:r>
              <a:rPr lang="el-GR" sz="2400"/>
              <a:t>Ανδρογόνα-αναβολικά στεροειδή. Είναι συνθετικό παράγωγο της ορμόνης τεστοστερόνης.</a:t>
            </a:r>
          </a:p>
          <a:p>
            <a:r>
              <a:rPr lang="el-GR" sz="2400"/>
              <a:t>Σχεδιάστηκαν για να μεγιστοποιήσουν τα αναβολικά τους χαρακτηριστικά στο μυϊκό σύστημα χωρίς να ενισχύσουν τα αρρενοποιητικά αποτελέσματα </a:t>
            </a:r>
          </a:p>
          <a:p>
            <a:r>
              <a:rPr lang="el-GR" sz="2400"/>
              <a:t>Συνήθης χορήγηση σε παιδιά με καθυστερημένο αναπτυξιακό τόξο. </a:t>
            </a:r>
          </a:p>
          <a:p>
            <a:r>
              <a:rPr lang="el-GR" sz="2400"/>
              <a:t>Θεωρητικά αυξάνει την άλιπη μάζα και τη δύναμη</a:t>
            </a:r>
          </a:p>
          <a:p>
            <a:r>
              <a:rPr lang="el-GR" sz="2400"/>
              <a:t>Θεωρητικά επαναφέρουν γρηγορότερα μετά από περιόδους έντονης άσκησης</a:t>
            </a:r>
            <a:endParaRPr lang="en-US" sz="2400"/>
          </a:p>
        </p:txBody>
      </p:sp>
      <p:sp>
        <p:nvSpPr>
          <p:cNvPr id="4" name="Footer Placeholder 3">
            <a:extLst>
              <a:ext uri="{FF2B5EF4-FFF2-40B4-BE49-F238E27FC236}">
                <a16:creationId xmlns:a16="http://schemas.microsoft.com/office/drawing/2014/main" id="{B815DC79-40C8-464A-8E41-D5B6F4845BDE}"/>
              </a:ext>
            </a:extLst>
          </p:cNvPr>
          <p:cNvSpPr>
            <a:spLocks noGrp="1"/>
          </p:cNvSpPr>
          <p:nvPr>
            <p:ph type="ftr" sz="quarter" idx="11"/>
          </p:nvPr>
        </p:nvSpPr>
        <p:spPr/>
        <p:txBody>
          <a:bodyPr/>
          <a:lstStyle/>
          <a:p>
            <a:r>
              <a:rPr lang="en-US" dirty="0"/>
              <a:t>Afxentios Kekelekis, PT- MSc in SEM</a:t>
            </a:r>
          </a:p>
        </p:txBody>
      </p:sp>
    </p:spTree>
    <p:extLst>
      <p:ext uri="{BB962C8B-B14F-4D97-AF65-F5344CB8AC3E}">
        <p14:creationId xmlns:p14="http://schemas.microsoft.com/office/powerpoint/2010/main" val="4821955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3E37B-7539-DB41-A7AA-6E243436518C}"/>
              </a:ext>
            </a:extLst>
          </p:cNvPr>
          <p:cNvSpPr>
            <a:spLocks noGrp="1"/>
          </p:cNvSpPr>
          <p:nvPr>
            <p:ph type="title"/>
          </p:nvPr>
        </p:nvSpPr>
        <p:spPr/>
        <p:style>
          <a:lnRef idx="1">
            <a:schemeClr val="accent2"/>
          </a:lnRef>
          <a:fillRef idx="3">
            <a:schemeClr val="accent2"/>
          </a:fillRef>
          <a:effectRef idx="2">
            <a:schemeClr val="accent2"/>
          </a:effectRef>
          <a:fontRef idx="minor">
            <a:schemeClr val="lt1"/>
          </a:fontRef>
        </p:style>
        <p:txBody>
          <a:bodyPr>
            <a:normAutofit/>
          </a:bodyPr>
          <a:lstStyle/>
          <a:p>
            <a:pPr algn="ctr"/>
            <a:r>
              <a:rPr lang="el-GR" sz="4000"/>
              <a:t>Προσαρμογές από τη χρήση αναβολικών </a:t>
            </a:r>
            <a:br>
              <a:rPr lang="el-GR" sz="4000"/>
            </a:br>
            <a:r>
              <a:rPr lang="el-GR" sz="4000" b="1" i="1">
                <a:solidFill>
                  <a:srgbClr val="FFFF00"/>
                </a:solidFill>
              </a:rPr>
              <a:t>Μυϊκή μάζα</a:t>
            </a:r>
            <a:endParaRPr lang="en-US" sz="4000" b="1" i="1">
              <a:solidFill>
                <a:srgbClr val="FFFF00"/>
              </a:solidFill>
            </a:endParaRPr>
          </a:p>
        </p:txBody>
      </p:sp>
      <p:sp>
        <p:nvSpPr>
          <p:cNvPr id="3" name="Content Placeholder 2">
            <a:extLst>
              <a:ext uri="{FF2B5EF4-FFF2-40B4-BE49-F238E27FC236}">
                <a16:creationId xmlns:a16="http://schemas.microsoft.com/office/drawing/2014/main" id="{18060416-71EC-9E4A-BE9A-8BD74E24F2BD}"/>
              </a:ext>
            </a:extLst>
          </p:cNvPr>
          <p:cNvSpPr>
            <a:spLocks noGrp="1"/>
          </p:cNvSpPr>
          <p:nvPr>
            <p:ph idx="1"/>
          </p:nvPr>
        </p:nvSpPr>
        <p:spPr/>
        <p:txBody>
          <a:bodyPr/>
          <a:lstStyle/>
          <a:p>
            <a:pPr algn="just"/>
            <a:r>
              <a:rPr lang="el-GR" sz="2400"/>
              <a:t>Αύξηση μυϊκής μάζας μέσω της αύξησης της σύνθεσης πρωτεΐνης. Ο ακριβής μηχανισμός συνδέεται με την αυξημένη κατακράτηση ιόντων Η</a:t>
            </a:r>
            <a:r>
              <a:rPr lang="el-GR" sz="2400" baseline="30000"/>
              <a:t>+</a:t>
            </a:r>
            <a:r>
              <a:rPr lang="el-GR" sz="2400"/>
              <a:t> λόγω αυξημένης έκκρισης ανδρογόνων </a:t>
            </a:r>
            <a:r>
              <a:rPr lang="el-GR" sz="1800" i="1">
                <a:solidFill>
                  <a:srgbClr val="FF0000"/>
                </a:solidFill>
              </a:rPr>
              <a:t>(</a:t>
            </a:r>
            <a:r>
              <a:rPr lang="en-US" sz="1800" i="1">
                <a:solidFill>
                  <a:srgbClr val="FF0000"/>
                </a:solidFill>
              </a:rPr>
              <a:t>Griggs et al., 1989)</a:t>
            </a:r>
          </a:p>
          <a:p>
            <a:pPr algn="just"/>
            <a:r>
              <a:rPr lang="el-GR" sz="2400"/>
              <a:t>Αύξηση Καλίου και Αζώτου ( δείκτης άλιπης μάζας)</a:t>
            </a:r>
          </a:p>
          <a:p>
            <a:pPr algn="just"/>
            <a:r>
              <a:rPr lang="el-GR" sz="2400"/>
              <a:t>Μέγεθος μυών </a:t>
            </a:r>
          </a:p>
          <a:p>
            <a:pPr algn="just"/>
            <a:r>
              <a:rPr lang="el-GR" sz="2400"/>
              <a:t>Μυϊκή Δύναμη</a:t>
            </a:r>
          </a:p>
          <a:p>
            <a:pPr algn="just"/>
            <a:r>
              <a:rPr lang="el-GR" sz="2400"/>
              <a:t>Η δόση των έχει μεγάλη επίδραση στην διαμόρφωση άλιπης μάζας </a:t>
            </a:r>
            <a:r>
              <a:rPr lang="el-GR" sz="1800" i="1">
                <a:solidFill>
                  <a:srgbClr val="FF0000"/>
                </a:solidFill>
              </a:rPr>
              <a:t>(</a:t>
            </a:r>
            <a:r>
              <a:rPr lang="en-US" sz="1800" i="1">
                <a:solidFill>
                  <a:srgbClr val="FF0000"/>
                </a:solidFill>
              </a:rPr>
              <a:t>Forbes, 1985)</a:t>
            </a:r>
            <a:r>
              <a:rPr lang="el-GR" sz="1800" i="1">
                <a:solidFill>
                  <a:srgbClr val="FF0000"/>
                </a:solidFill>
              </a:rPr>
              <a:t> </a:t>
            </a:r>
            <a:endParaRPr lang="en-US" sz="1800" i="1">
              <a:solidFill>
                <a:srgbClr val="FF0000"/>
              </a:solidFill>
            </a:endParaRPr>
          </a:p>
          <a:p>
            <a:pPr marL="0" indent="0" algn="just">
              <a:buNone/>
            </a:pPr>
            <a:endParaRPr lang="en-US" sz="1800"/>
          </a:p>
        </p:txBody>
      </p:sp>
      <p:sp>
        <p:nvSpPr>
          <p:cNvPr id="4" name="Footer Placeholder 3">
            <a:extLst>
              <a:ext uri="{FF2B5EF4-FFF2-40B4-BE49-F238E27FC236}">
                <a16:creationId xmlns:a16="http://schemas.microsoft.com/office/drawing/2014/main" id="{58ACF2F4-F77A-F149-B59C-6F01F68EF873}"/>
              </a:ext>
            </a:extLst>
          </p:cNvPr>
          <p:cNvSpPr>
            <a:spLocks noGrp="1"/>
          </p:cNvSpPr>
          <p:nvPr>
            <p:ph type="ftr" sz="quarter" idx="11"/>
          </p:nvPr>
        </p:nvSpPr>
        <p:spPr/>
        <p:txBody>
          <a:bodyPr/>
          <a:lstStyle/>
          <a:p>
            <a:r>
              <a:rPr lang="en-US" dirty="0"/>
              <a:t>Afxentios Kekelekis, PT- MSc in SEM</a:t>
            </a:r>
          </a:p>
        </p:txBody>
      </p:sp>
    </p:spTree>
    <p:extLst>
      <p:ext uri="{BB962C8B-B14F-4D97-AF65-F5344CB8AC3E}">
        <p14:creationId xmlns:p14="http://schemas.microsoft.com/office/powerpoint/2010/main" val="15947157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708285D-7E21-9949-91B9-49429362DF54}"/>
              </a:ext>
            </a:extLst>
          </p:cNvPr>
          <p:cNvSpPr>
            <a:spLocks noGrp="1"/>
          </p:cNvSpPr>
          <p:nvPr>
            <p:ph type="ftr" sz="quarter" idx="11"/>
          </p:nvPr>
        </p:nvSpPr>
        <p:spPr/>
        <p:txBody>
          <a:bodyPr/>
          <a:lstStyle/>
          <a:p>
            <a:r>
              <a:rPr lang="en-US" dirty="0"/>
              <a:t>Afxentios Kekelekis, PT- MSc in SEM</a:t>
            </a:r>
          </a:p>
        </p:txBody>
      </p:sp>
      <p:pic>
        <p:nvPicPr>
          <p:cNvPr id="7" name="Picture 6">
            <a:extLst>
              <a:ext uri="{FF2B5EF4-FFF2-40B4-BE49-F238E27FC236}">
                <a16:creationId xmlns:a16="http://schemas.microsoft.com/office/drawing/2014/main" id="{9718F463-7321-F144-88FC-ED7402FDFB8D}"/>
              </a:ext>
            </a:extLst>
          </p:cNvPr>
          <p:cNvPicPr>
            <a:picLocks noChangeAspect="1"/>
          </p:cNvPicPr>
          <p:nvPr/>
        </p:nvPicPr>
        <p:blipFill>
          <a:blip r:embed="rId2"/>
          <a:stretch>
            <a:fillRect/>
          </a:stretch>
        </p:blipFill>
        <p:spPr>
          <a:xfrm>
            <a:off x="243402" y="217805"/>
            <a:ext cx="4044188" cy="5611495"/>
          </a:xfrm>
          <a:prstGeom prst="rect">
            <a:avLst/>
          </a:prstGeom>
        </p:spPr>
      </p:pic>
      <p:pic>
        <p:nvPicPr>
          <p:cNvPr id="8" name="Picture 7">
            <a:extLst>
              <a:ext uri="{FF2B5EF4-FFF2-40B4-BE49-F238E27FC236}">
                <a16:creationId xmlns:a16="http://schemas.microsoft.com/office/drawing/2014/main" id="{5F44022B-E633-254B-9843-5F75A3AE092C}"/>
              </a:ext>
            </a:extLst>
          </p:cNvPr>
          <p:cNvPicPr>
            <a:picLocks noChangeAspect="1"/>
          </p:cNvPicPr>
          <p:nvPr/>
        </p:nvPicPr>
        <p:blipFill>
          <a:blip r:embed="rId3"/>
          <a:stretch>
            <a:fillRect/>
          </a:stretch>
        </p:blipFill>
        <p:spPr>
          <a:xfrm>
            <a:off x="4343400" y="434975"/>
            <a:ext cx="7620000" cy="5715000"/>
          </a:xfrm>
          <a:prstGeom prst="rect">
            <a:avLst/>
          </a:prstGeom>
        </p:spPr>
      </p:pic>
    </p:spTree>
    <p:extLst>
      <p:ext uri="{BB962C8B-B14F-4D97-AF65-F5344CB8AC3E}">
        <p14:creationId xmlns:p14="http://schemas.microsoft.com/office/powerpoint/2010/main" val="17387122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27ED8F-193A-1148-89A3-0480E365BFDB}"/>
              </a:ext>
            </a:extLst>
          </p:cNvPr>
          <p:cNvPicPr>
            <a:picLocks noChangeAspect="1"/>
          </p:cNvPicPr>
          <p:nvPr/>
        </p:nvPicPr>
        <p:blipFill>
          <a:blip r:embed="rId2"/>
          <a:stretch>
            <a:fillRect/>
          </a:stretch>
        </p:blipFill>
        <p:spPr>
          <a:xfrm>
            <a:off x="1000298" y="253914"/>
            <a:ext cx="4795924" cy="6206490"/>
          </a:xfrm>
          <a:prstGeom prst="rect">
            <a:avLst/>
          </a:prstGeom>
        </p:spPr>
      </p:pic>
      <p:pic>
        <p:nvPicPr>
          <p:cNvPr id="5" name="Picture 4">
            <a:extLst>
              <a:ext uri="{FF2B5EF4-FFF2-40B4-BE49-F238E27FC236}">
                <a16:creationId xmlns:a16="http://schemas.microsoft.com/office/drawing/2014/main" id="{934F6CE1-9F90-6D4A-B189-E7228ED16DEF}"/>
              </a:ext>
            </a:extLst>
          </p:cNvPr>
          <p:cNvPicPr>
            <a:picLocks noChangeAspect="1"/>
          </p:cNvPicPr>
          <p:nvPr/>
        </p:nvPicPr>
        <p:blipFill>
          <a:blip r:embed="rId3"/>
          <a:stretch>
            <a:fillRect/>
          </a:stretch>
        </p:blipFill>
        <p:spPr>
          <a:xfrm>
            <a:off x="6380824" y="183052"/>
            <a:ext cx="4462780" cy="6173298"/>
          </a:xfrm>
          <a:prstGeom prst="rect">
            <a:avLst/>
          </a:prstGeom>
        </p:spPr>
      </p:pic>
      <p:sp>
        <p:nvSpPr>
          <p:cNvPr id="6" name="Footer Placeholder 5">
            <a:extLst>
              <a:ext uri="{FF2B5EF4-FFF2-40B4-BE49-F238E27FC236}">
                <a16:creationId xmlns:a16="http://schemas.microsoft.com/office/drawing/2014/main" id="{CF1EA496-89DD-6146-8F7A-97DB4BCD2F2A}"/>
              </a:ext>
            </a:extLst>
          </p:cNvPr>
          <p:cNvSpPr>
            <a:spLocks noGrp="1"/>
          </p:cNvSpPr>
          <p:nvPr>
            <p:ph type="ftr" sz="quarter" idx="11"/>
          </p:nvPr>
        </p:nvSpPr>
        <p:spPr/>
        <p:txBody>
          <a:bodyPr/>
          <a:lstStyle/>
          <a:p>
            <a:r>
              <a:rPr lang="en-US" dirty="0"/>
              <a:t>Afxentios Kekelekis, PT- MSc in SEM</a:t>
            </a:r>
          </a:p>
        </p:txBody>
      </p:sp>
      <p:sp>
        <p:nvSpPr>
          <p:cNvPr id="7" name="Rounded Rectangle 6">
            <a:extLst>
              <a:ext uri="{FF2B5EF4-FFF2-40B4-BE49-F238E27FC236}">
                <a16:creationId xmlns:a16="http://schemas.microsoft.com/office/drawing/2014/main" id="{10833405-A561-F742-80BE-E4AE03B443BD}"/>
              </a:ext>
            </a:extLst>
          </p:cNvPr>
          <p:cNvSpPr/>
          <p:nvPr/>
        </p:nvSpPr>
        <p:spPr>
          <a:xfrm>
            <a:off x="7664335" y="650039"/>
            <a:ext cx="736252" cy="5270269"/>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3769902D-31CA-4F49-A073-1AFE053F33EB}"/>
              </a:ext>
            </a:extLst>
          </p:cNvPr>
          <p:cNvSpPr/>
          <p:nvPr/>
        </p:nvSpPr>
        <p:spPr>
          <a:xfrm>
            <a:off x="8415036" y="683289"/>
            <a:ext cx="656705" cy="5335125"/>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BEF34FC5-D9E6-F442-8193-AD96E7D07E8A}"/>
              </a:ext>
            </a:extLst>
          </p:cNvPr>
          <p:cNvSpPr/>
          <p:nvPr/>
        </p:nvSpPr>
        <p:spPr>
          <a:xfrm>
            <a:off x="9327990" y="684936"/>
            <a:ext cx="656705" cy="523701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EC187986-B388-964A-949F-A6F4D4348891}"/>
              </a:ext>
            </a:extLst>
          </p:cNvPr>
          <p:cNvSpPr/>
          <p:nvPr/>
        </p:nvSpPr>
        <p:spPr>
          <a:xfrm>
            <a:off x="10026798" y="258446"/>
            <a:ext cx="656705" cy="5764500"/>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878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66F952-0B8A-4E43-9E38-6B1A29E0DC5E}"/>
              </a:ext>
            </a:extLst>
          </p:cNvPr>
          <p:cNvSpPr>
            <a:spLocks noGrp="1"/>
          </p:cNvSpPr>
          <p:nvPr>
            <p:ph idx="1"/>
          </p:nvPr>
        </p:nvSpPr>
        <p:spPr/>
        <p:txBody>
          <a:bodyPr/>
          <a:lstStyle/>
          <a:p>
            <a:endParaRPr lang="en-US"/>
          </a:p>
          <a:p>
            <a:r>
              <a:rPr lang="el-GR"/>
              <a:t>Κανένα όφελος από τη χρήση στο </a:t>
            </a:r>
            <a:r>
              <a:rPr lang="en-US"/>
              <a:t>VO</a:t>
            </a:r>
            <a:r>
              <a:rPr lang="en-US" baseline="-25000"/>
              <a:t>2</a:t>
            </a:r>
            <a:r>
              <a:rPr lang="en-US"/>
              <a:t>max</a:t>
            </a:r>
          </a:p>
        </p:txBody>
      </p:sp>
      <p:sp>
        <p:nvSpPr>
          <p:cNvPr id="4" name="Title 1">
            <a:extLst>
              <a:ext uri="{FF2B5EF4-FFF2-40B4-BE49-F238E27FC236}">
                <a16:creationId xmlns:a16="http://schemas.microsoft.com/office/drawing/2014/main" id="{10F2ED97-F7CF-DC42-AE93-467518DFA1E3}"/>
              </a:ext>
            </a:extLst>
          </p:cNvPr>
          <p:cNvSpPr>
            <a:spLocks noGrp="1"/>
          </p:cNvSpPr>
          <p:nvPr>
            <p:ph type="title"/>
          </p:nvPr>
        </p:nvSpPr>
        <p:spPr/>
        <p:style>
          <a:lnRef idx="1">
            <a:schemeClr val="accent2"/>
          </a:lnRef>
          <a:fillRef idx="3">
            <a:schemeClr val="accent2"/>
          </a:fillRef>
          <a:effectRef idx="2">
            <a:schemeClr val="accent2"/>
          </a:effectRef>
          <a:fontRef idx="minor">
            <a:schemeClr val="lt1"/>
          </a:fontRef>
        </p:style>
        <p:txBody>
          <a:bodyPr>
            <a:normAutofit/>
          </a:bodyPr>
          <a:lstStyle/>
          <a:p>
            <a:pPr algn="ctr"/>
            <a:r>
              <a:rPr lang="el-GR" sz="4000"/>
              <a:t>Προσαρμογές από τη χρήση αναβολικών </a:t>
            </a:r>
            <a:br>
              <a:rPr lang="el-GR" sz="4000"/>
            </a:br>
            <a:r>
              <a:rPr lang="el-GR" sz="4000" b="1" i="1">
                <a:solidFill>
                  <a:srgbClr val="FFFF00"/>
                </a:solidFill>
              </a:rPr>
              <a:t>καρδιοαναπνευστική αντοχή</a:t>
            </a:r>
            <a:endParaRPr lang="en-US" sz="4000" b="1" i="1">
              <a:solidFill>
                <a:srgbClr val="FFFF00"/>
              </a:solidFill>
            </a:endParaRPr>
          </a:p>
        </p:txBody>
      </p:sp>
      <p:sp>
        <p:nvSpPr>
          <p:cNvPr id="5" name="Footer Placeholder 4">
            <a:extLst>
              <a:ext uri="{FF2B5EF4-FFF2-40B4-BE49-F238E27FC236}">
                <a16:creationId xmlns:a16="http://schemas.microsoft.com/office/drawing/2014/main" id="{B46956BF-D8DC-F740-A41D-155EC68EC326}"/>
              </a:ext>
            </a:extLst>
          </p:cNvPr>
          <p:cNvSpPr>
            <a:spLocks noGrp="1"/>
          </p:cNvSpPr>
          <p:nvPr>
            <p:ph type="ftr" sz="quarter" idx="11"/>
          </p:nvPr>
        </p:nvSpPr>
        <p:spPr/>
        <p:txBody>
          <a:bodyPr/>
          <a:lstStyle/>
          <a:p>
            <a:r>
              <a:rPr lang="en-US" dirty="0"/>
              <a:t>Afxentios Kekelekis, PT- MSc in SEM</a:t>
            </a:r>
          </a:p>
        </p:txBody>
      </p:sp>
    </p:spTree>
    <p:extLst>
      <p:ext uri="{BB962C8B-B14F-4D97-AF65-F5344CB8AC3E}">
        <p14:creationId xmlns:p14="http://schemas.microsoft.com/office/powerpoint/2010/main" val="42341934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EAD2F2-82A0-644C-8A74-928B27C7A58A}"/>
              </a:ext>
            </a:extLst>
          </p:cNvPr>
          <p:cNvSpPr>
            <a:spLocks noGrp="1"/>
          </p:cNvSpPr>
          <p:nvPr>
            <p:ph idx="1"/>
          </p:nvPr>
        </p:nvSpPr>
        <p:spPr>
          <a:xfrm>
            <a:off x="838200" y="1825625"/>
            <a:ext cx="10515600" cy="4351338"/>
          </a:xfrm>
        </p:spPr>
        <p:txBody>
          <a:bodyPr>
            <a:normAutofit/>
          </a:bodyPr>
          <a:lstStyle/>
          <a:p>
            <a:r>
              <a:rPr lang="el-GR" sz="2400"/>
              <a:t>Γενικώς η χρήση αναβολικών είναι παράνομη στον αθλητισμό. Εκτός από πράξη αντιαθλητική και ανήθικη, κρύβει τεράστιους κινδύνους.</a:t>
            </a:r>
          </a:p>
          <a:p>
            <a:r>
              <a:rPr lang="el-GR" sz="2400"/>
              <a:t> Η χρήση από άτομα μη βιολογικά ώριμα αυξάνει πιθανότητες πρόωρης σύγκλεισης των επιφύσεων των οστών, με άμεση συνέπεια τη μείωση του ύψους</a:t>
            </a:r>
          </a:p>
          <a:p>
            <a:r>
              <a:rPr lang="el-GR" sz="2400"/>
              <a:t>Διόγκωση προστάτη</a:t>
            </a:r>
          </a:p>
          <a:p>
            <a:r>
              <a:rPr lang="el-GR" sz="2400"/>
              <a:t>Βλάβη ήπατος, υπό τη μορφή χημικής ηπατίτιδας, που μπορεί να οδηγήσει σε καρκίνο του ύπατος</a:t>
            </a:r>
          </a:p>
          <a:p>
            <a:r>
              <a:rPr lang="el-GR" sz="2400"/>
              <a:t>Μυοκαρδιοπάθεια σε χρόνια χρήστες </a:t>
            </a:r>
          </a:p>
          <a:p>
            <a:r>
              <a:rPr lang="el-GR" sz="2400"/>
              <a:t>Σημαντικότατες αλλαγές στην προσωπικότητας. Αύξηση της επιθετικής συμπεριφοράς</a:t>
            </a:r>
          </a:p>
          <a:p>
            <a:endParaRPr lang="el-GR" sz="2400"/>
          </a:p>
        </p:txBody>
      </p:sp>
      <p:sp>
        <p:nvSpPr>
          <p:cNvPr id="4" name="Title 1">
            <a:extLst>
              <a:ext uri="{FF2B5EF4-FFF2-40B4-BE49-F238E27FC236}">
                <a16:creationId xmlns:a16="http://schemas.microsoft.com/office/drawing/2014/main" id="{F279F322-30E2-7047-A2BD-33A725A16964}"/>
              </a:ext>
            </a:extLst>
          </p:cNvPr>
          <p:cNvSpPr>
            <a:spLocks noGrp="1"/>
          </p:cNvSpPr>
          <p:nvPr>
            <p:ph type="title"/>
          </p:nvPr>
        </p:nvSpPr>
        <p:spPr/>
        <p:style>
          <a:lnRef idx="1">
            <a:schemeClr val="accent2"/>
          </a:lnRef>
          <a:fillRef idx="3">
            <a:schemeClr val="accent2"/>
          </a:fillRef>
          <a:effectRef idx="2">
            <a:schemeClr val="accent2"/>
          </a:effectRef>
          <a:fontRef idx="minor">
            <a:schemeClr val="lt1"/>
          </a:fontRef>
        </p:style>
        <p:txBody>
          <a:bodyPr>
            <a:normAutofit/>
          </a:bodyPr>
          <a:lstStyle/>
          <a:p>
            <a:pPr algn="ctr"/>
            <a:r>
              <a:rPr lang="el-GR" sz="4000" dirty="0"/>
              <a:t>Προσαρμογές από τη χρήση αναβολικών </a:t>
            </a:r>
            <a:br>
              <a:rPr lang="el-GR" sz="4000" dirty="0"/>
            </a:br>
            <a:r>
              <a:rPr lang="el-GR" sz="4000" b="1" i="1" dirty="0">
                <a:solidFill>
                  <a:srgbClr val="FFFF00"/>
                </a:solidFill>
              </a:rPr>
              <a:t>Κίνδυνοι</a:t>
            </a:r>
            <a:endParaRPr lang="en-US" sz="4000" b="1" i="1" dirty="0">
              <a:solidFill>
                <a:srgbClr val="FFFF00"/>
              </a:solidFill>
            </a:endParaRPr>
          </a:p>
        </p:txBody>
      </p:sp>
      <p:sp>
        <p:nvSpPr>
          <p:cNvPr id="5" name="Footer Placeholder 4">
            <a:extLst>
              <a:ext uri="{FF2B5EF4-FFF2-40B4-BE49-F238E27FC236}">
                <a16:creationId xmlns:a16="http://schemas.microsoft.com/office/drawing/2014/main" id="{35D574B7-83F5-7D4D-870A-B0A666B86AC7}"/>
              </a:ext>
            </a:extLst>
          </p:cNvPr>
          <p:cNvSpPr>
            <a:spLocks noGrp="1"/>
          </p:cNvSpPr>
          <p:nvPr>
            <p:ph type="ftr" sz="quarter" idx="11"/>
          </p:nvPr>
        </p:nvSpPr>
        <p:spPr/>
        <p:txBody>
          <a:bodyPr/>
          <a:lstStyle/>
          <a:p>
            <a:r>
              <a:rPr lang="en-US" dirty="0"/>
              <a:t>Afxentios Kekelekis, PT- MSc in SEM</a:t>
            </a:r>
          </a:p>
        </p:txBody>
      </p:sp>
    </p:spTree>
    <p:extLst>
      <p:ext uri="{BB962C8B-B14F-4D97-AF65-F5344CB8AC3E}">
        <p14:creationId xmlns:p14="http://schemas.microsoft.com/office/powerpoint/2010/main" val="18805952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9DA875-6CDD-E942-ACDC-DDAF54FCF026}"/>
              </a:ext>
            </a:extLst>
          </p:cNvPr>
          <p:cNvSpPr>
            <a:spLocks noGrp="1"/>
          </p:cNvSpPr>
          <p:nvPr>
            <p:ph idx="1"/>
          </p:nvPr>
        </p:nvSpPr>
        <p:spPr/>
        <p:txBody>
          <a:bodyPr/>
          <a:lstStyle/>
          <a:p>
            <a:r>
              <a:rPr lang="el-GR" sz="2400" dirty="0"/>
              <a:t>Καταστολή έκκρισής γοναδοτροπικών ορμονών, με άμεση συνέπεια την ατροφία των όσχεων, μειωμένη έκκριση τεστοστερόνης, μειωμένο αριθμό σπερματοζωαρίων</a:t>
            </a:r>
          </a:p>
          <a:p>
            <a:r>
              <a:rPr lang="el-GR" sz="2400" dirty="0"/>
              <a:t>Μειωμένη έκκριση τεστοστερόνης μπορεί να οδηγήσει σε γυναικομαστία του αρσενικού στήθους</a:t>
            </a:r>
          </a:p>
          <a:p>
            <a:r>
              <a:rPr lang="el-GR" sz="2400" dirty="0"/>
              <a:t>Μείωση έκκρισης οιστρογόνων οδηγεί σε διαταραχές εμμηνόρροιας, αρρενοποίηση, μείωση στήθους, μεγέθους κλειτορίδας, εμβάθυνση της φωνής και αύξηση τριχοφυΐας προσώπου, </a:t>
            </a:r>
            <a:endParaRPr lang="en-US" sz="2400" dirty="0"/>
          </a:p>
          <a:p>
            <a:endParaRPr lang="en-US" dirty="0"/>
          </a:p>
        </p:txBody>
      </p:sp>
      <p:sp>
        <p:nvSpPr>
          <p:cNvPr id="4" name="Footer Placeholder 3">
            <a:extLst>
              <a:ext uri="{FF2B5EF4-FFF2-40B4-BE49-F238E27FC236}">
                <a16:creationId xmlns:a16="http://schemas.microsoft.com/office/drawing/2014/main" id="{DC915939-45F0-2B42-B8DD-919485BC30BA}"/>
              </a:ext>
            </a:extLst>
          </p:cNvPr>
          <p:cNvSpPr>
            <a:spLocks noGrp="1"/>
          </p:cNvSpPr>
          <p:nvPr>
            <p:ph type="ftr" sz="quarter" idx="11"/>
          </p:nvPr>
        </p:nvSpPr>
        <p:spPr/>
        <p:txBody>
          <a:bodyPr/>
          <a:lstStyle/>
          <a:p>
            <a:r>
              <a:rPr lang="en-US" dirty="0"/>
              <a:t>Afxentios Kekelekis, PT- MSc in SEM</a:t>
            </a:r>
          </a:p>
        </p:txBody>
      </p:sp>
      <p:sp>
        <p:nvSpPr>
          <p:cNvPr id="5" name="Title 1">
            <a:extLst>
              <a:ext uri="{FF2B5EF4-FFF2-40B4-BE49-F238E27FC236}">
                <a16:creationId xmlns:a16="http://schemas.microsoft.com/office/drawing/2014/main" id="{28A0B3A2-588C-4147-8AAF-A705D28D462B}"/>
              </a:ext>
            </a:extLst>
          </p:cNvPr>
          <p:cNvSpPr>
            <a:spLocks noGrp="1"/>
          </p:cNvSpPr>
          <p:nvPr>
            <p:ph type="title"/>
          </p:nvPr>
        </p:nvSpPr>
        <p:spPr/>
        <p:style>
          <a:lnRef idx="1">
            <a:schemeClr val="accent2"/>
          </a:lnRef>
          <a:fillRef idx="3">
            <a:schemeClr val="accent2"/>
          </a:fillRef>
          <a:effectRef idx="2">
            <a:schemeClr val="accent2"/>
          </a:effectRef>
          <a:fontRef idx="minor">
            <a:schemeClr val="lt1"/>
          </a:fontRef>
        </p:style>
        <p:txBody>
          <a:bodyPr>
            <a:normAutofit/>
          </a:bodyPr>
          <a:lstStyle/>
          <a:p>
            <a:pPr algn="ctr"/>
            <a:r>
              <a:rPr lang="el-GR" sz="4000"/>
              <a:t>Προσαρμογές από τη χρήση αναβολικών </a:t>
            </a:r>
            <a:br>
              <a:rPr lang="el-GR" sz="4000"/>
            </a:br>
            <a:r>
              <a:rPr lang="el-GR" sz="4000" b="1" i="1">
                <a:solidFill>
                  <a:srgbClr val="FFFF00"/>
                </a:solidFill>
              </a:rPr>
              <a:t>Κίνδυνοι</a:t>
            </a:r>
            <a:endParaRPr lang="en-US" sz="4000" b="1" i="1">
              <a:solidFill>
                <a:srgbClr val="FFFF00"/>
              </a:solidFill>
            </a:endParaRPr>
          </a:p>
        </p:txBody>
      </p:sp>
    </p:spTree>
    <p:extLst>
      <p:ext uri="{BB962C8B-B14F-4D97-AF65-F5344CB8AC3E}">
        <p14:creationId xmlns:p14="http://schemas.microsoft.com/office/powerpoint/2010/main" val="30627860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84EDE-F5B7-3F45-8FD2-7A7F5A897D9B}"/>
              </a:ext>
            </a:extLst>
          </p:cNvPr>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normAutofit fontScale="90000"/>
          </a:bodyPr>
          <a:lstStyle/>
          <a:p>
            <a:pPr algn="ctr"/>
            <a:br>
              <a:rPr lang="en-GB" dirty="0"/>
            </a:br>
            <a:r>
              <a:rPr lang="el-GR" dirty="0"/>
              <a:t>Αυξητική Ορμόνη</a:t>
            </a:r>
            <a:r>
              <a:rPr lang="en-US" dirty="0"/>
              <a:t>(</a:t>
            </a:r>
            <a:r>
              <a:rPr lang="en-US" dirty="0" err="1"/>
              <a:t>hGH</a:t>
            </a:r>
            <a:r>
              <a:rPr lang="en-US" dirty="0"/>
              <a:t>)</a:t>
            </a:r>
            <a:br>
              <a:rPr lang="en-US" dirty="0"/>
            </a:br>
            <a:endParaRPr lang="en-US" dirty="0"/>
          </a:p>
        </p:txBody>
      </p:sp>
      <p:sp>
        <p:nvSpPr>
          <p:cNvPr id="3" name="Content Placeholder 2">
            <a:extLst>
              <a:ext uri="{FF2B5EF4-FFF2-40B4-BE49-F238E27FC236}">
                <a16:creationId xmlns:a16="http://schemas.microsoft.com/office/drawing/2014/main" id="{3CD87D3A-3373-8641-8D5D-F0F692C5C02C}"/>
              </a:ext>
            </a:extLst>
          </p:cNvPr>
          <p:cNvSpPr>
            <a:spLocks noGrp="1"/>
          </p:cNvSpPr>
          <p:nvPr>
            <p:ph idx="1"/>
          </p:nvPr>
        </p:nvSpPr>
        <p:spPr>
          <a:xfrm>
            <a:off x="684375" y="1847850"/>
            <a:ext cx="10835355" cy="4621316"/>
          </a:xfrm>
        </p:spPr>
        <p:txBody>
          <a:bodyPr>
            <a:normAutofit lnSpcReduction="10000"/>
          </a:bodyPr>
          <a:lstStyle/>
          <a:p>
            <a:r>
              <a:rPr lang="en-US" sz="2400" b="1" dirty="0">
                <a:solidFill>
                  <a:srgbClr val="FF0000"/>
                </a:solidFill>
              </a:rPr>
              <a:t>h</a:t>
            </a:r>
            <a:r>
              <a:rPr lang="en-US" sz="2400" b="1" dirty="0"/>
              <a:t>uman </a:t>
            </a:r>
            <a:r>
              <a:rPr lang="en-US" sz="2400" b="1" dirty="0">
                <a:solidFill>
                  <a:srgbClr val="FF0000"/>
                </a:solidFill>
              </a:rPr>
              <a:t>G</a:t>
            </a:r>
            <a:r>
              <a:rPr lang="en-US" sz="2400" b="1" dirty="0"/>
              <a:t>rowth </a:t>
            </a:r>
            <a:r>
              <a:rPr lang="en-US" sz="2400" b="1" dirty="0">
                <a:solidFill>
                  <a:srgbClr val="FF0000"/>
                </a:solidFill>
              </a:rPr>
              <a:t>H</a:t>
            </a:r>
            <a:r>
              <a:rPr lang="en-US" sz="2400" b="1" dirty="0"/>
              <a:t>ormone. </a:t>
            </a:r>
            <a:r>
              <a:rPr lang="el-GR" sz="2400" dirty="0"/>
              <a:t>Αυξητική ορμόνη. Ισχυρό αναβολικό. Πρόσθια υπόφυση</a:t>
            </a:r>
            <a:r>
              <a:rPr lang="en-US" sz="2400" dirty="0"/>
              <a:t>.</a:t>
            </a:r>
            <a:r>
              <a:rPr lang="el-GR" sz="2400" dirty="0"/>
              <a:t> Οι μεταβολική της αποτελεσματικότητα ρυθμίζεται από την ορμόνη </a:t>
            </a:r>
            <a:r>
              <a:rPr lang="en-US" sz="2400" dirty="0"/>
              <a:t>IGF-1 (insulin growth factor) </a:t>
            </a:r>
            <a:r>
              <a:rPr lang="en-US" sz="1800" i="1" dirty="0">
                <a:solidFill>
                  <a:srgbClr val="FF0000"/>
                </a:solidFill>
              </a:rPr>
              <a:t>(Le </a:t>
            </a:r>
            <a:r>
              <a:rPr lang="en-US" sz="1800" i="1" dirty="0" err="1">
                <a:solidFill>
                  <a:srgbClr val="FF0000"/>
                </a:solidFill>
              </a:rPr>
              <a:t>Roith</a:t>
            </a:r>
            <a:r>
              <a:rPr lang="en-US" sz="1800" i="1" dirty="0">
                <a:solidFill>
                  <a:srgbClr val="FF0000"/>
                </a:solidFill>
              </a:rPr>
              <a:t>, 1997)</a:t>
            </a:r>
          </a:p>
          <a:p>
            <a:pPr lvl="1"/>
            <a:r>
              <a:rPr lang="el-GR" sz="2000" dirty="0"/>
              <a:t>Προάγει την ανάπτυξη και την αύξηση των ιστών του ανθρώπινου σώματος μέχρι και την ωρίμανση.</a:t>
            </a:r>
            <a:endParaRPr lang="en-US" sz="2000" dirty="0"/>
          </a:p>
          <a:p>
            <a:pPr lvl="1"/>
            <a:r>
              <a:rPr lang="el-GR" sz="2000" dirty="0"/>
              <a:t>Θεωρείται φάρμακο </a:t>
            </a:r>
            <a:r>
              <a:rPr lang="el-GR" sz="2000" dirty="0" err="1"/>
              <a:t>αντι</a:t>
            </a:r>
            <a:r>
              <a:rPr lang="el-GR" sz="2000" dirty="0"/>
              <a:t>-γήρανσης διότι θεωρείται ότι καθυστερεί την λέπτυνση του δέρματος (</a:t>
            </a:r>
            <a:r>
              <a:rPr lang="en-US" sz="1800" i="1" dirty="0">
                <a:solidFill>
                  <a:srgbClr val="FF0000"/>
                </a:solidFill>
              </a:rPr>
              <a:t>Rudman et al., 1990)</a:t>
            </a:r>
            <a:r>
              <a:rPr lang="el-GR" sz="1800" i="1" dirty="0">
                <a:solidFill>
                  <a:srgbClr val="FF0000"/>
                </a:solidFill>
              </a:rPr>
              <a:t> </a:t>
            </a:r>
            <a:endParaRPr lang="en-US" sz="1800" i="1" dirty="0">
              <a:solidFill>
                <a:srgbClr val="FF0000"/>
              </a:solidFill>
            </a:endParaRPr>
          </a:p>
          <a:p>
            <a:pPr lvl="1"/>
            <a:r>
              <a:rPr lang="el-GR" sz="2000" dirty="0"/>
              <a:t>Θεωρείται ότι αυξάνει τον ρυθμό σύνθεσης της πρωτεΐνης μέσω αύξησης κινητικότητας των αμινοξέων στα κύτταρα. </a:t>
            </a:r>
          </a:p>
          <a:p>
            <a:pPr lvl="1"/>
            <a:r>
              <a:rPr lang="el-GR" sz="2000" dirty="0"/>
              <a:t>Αυξάνει την λιπόλυση (αύξηση κινητοποίησης ΕΛΟ)</a:t>
            </a:r>
            <a:r>
              <a:rPr lang="en-US" sz="2000" dirty="0"/>
              <a:t> </a:t>
            </a:r>
            <a:r>
              <a:rPr lang="el-GR" sz="2000" dirty="0"/>
              <a:t>και την χρήση του λίπους ως πηγή ενέργειας</a:t>
            </a:r>
            <a:r>
              <a:rPr lang="en-US" sz="2000" dirty="0"/>
              <a:t>,</a:t>
            </a:r>
            <a:r>
              <a:rPr lang="el-GR" sz="2000" dirty="0"/>
              <a:t> άρα και μείωση βάρους </a:t>
            </a:r>
          </a:p>
          <a:p>
            <a:pPr lvl="1" algn="just"/>
            <a:r>
              <a:rPr lang="el-GR" sz="2000" dirty="0"/>
              <a:t>Μείωση ρυθμού χρήσης υδατάνθρακα ως πηγή ενέργειας </a:t>
            </a:r>
          </a:p>
          <a:p>
            <a:pPr lvl="1" algn="just"/>
            <a:r>
              <a:rPr lang="el-GR" sz="2000" dirty="0"/>
              <a:t>Θεωρήθηκε</a:t>
            </a:r>
            <a:r>
              <a:rPr lang="en-US" sz="2000" dirty="0"/>
              <a:t> </a:t>
            </a:r>
            <a:r>
              <a:rPr lang="el-GR" sz="2000" dirty="0"/>
              <a:t>πιθανό συμπλήρωμα ή υποκατάστατο στην χρήση αναβολικών </a:t>
            </a:r>
            <a:endParaRPr lang="en-US" sz="2000" dirty="0"/>
          </a:p>
          <a:p>
            <a:pPr lvl="1"/>
            <a:r>
              <a:rPr lang="el-GR" sz="2000" dirty="0"/>
              <a:t>Εμφανίστηκε ως το καταλληλότερο φάρμακο/υποκατάστατο για τους αθλητές που ήθελαν να αυξήσουν την μυϊκή τους μάζα. </a:t>
            </a:r>
            <a:endParaRPr lang="en-US" sz="2000" dirty="0"/>
          </a:p>
          <a:p>
            <a:pPr lvl="1"/>
            <a:endParaRPr lang="en-US" sz="2000" dirty="0"/>
          </a:p>
        </p:txBody>
      </p:sp>
      <p:sp>
        <p:nvSpPr>
          <p:cNvPr id="4" name="Footer Placeholder 3">
            <a:extLst>
              <a:ext uri="{FF2B5EF4-FFF2-40B4-BE49-F238E27FC236}">
                <a16:creationId xmlns:a16="http://schemas.microsoft.com/office/drawing/2014/main" id="{F27E03D5-486C-4248-BEF2-5D983F474413}"/>
              </a:ext>
            </a:extLst>
          </p:cNvPr>
          <p:cNvSpPr>
            <a:spLocks noGrp="1"/>
          </p:cNvSpPr>
          <p:nvPr>
            <p:ph type="ftr" sz="quarter" idx="11"/>
          </p:nvPr>
        </p:nvSpPr>
        <p:spPr/>
        <p:txBody>
          <a:bodyPr/>
          <a:lstStyle/>
          <a:p>
            <a:r>
              <a:rPr lang="en-US" dirty="0"/>
              <a:t>Afxentios Kekelekis, PT- MSc in SEM</a:t>
            </a:r>
          </a:p>
        </p:txBody>
      </p:sp>
      <p:sp>
        <p:nvSpPr>
          <p:cNvPr id="5" name="Rectangle 4">
            <a:extLst>
              <a:ext uri="{FF2B5EF4-FFF2-40B4-BE49-F238E27FC236}">
                <a16:creationId xmlns:a16="http://schemas.microsoft.com/office/drawing/2014/main" id="{C1144D2E-4E51-A341-BEFF-42EB1FF86025}"/>
              </a:ext>
            </a:extLst>
          </p:cNvPr>
          <p:cNvSpPr/>
          <p:nvPr/>
        </p:nvSpPr>
        <p:spPr>
          <a:xfrm>
            <a:off x="1128045" y="3888337"/>
            <a:ext cx="10391685" cy="113659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1467604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3E0FBD-5DDF-FE4B-9BEA-5E0CBC9A3BAB}"/>
              </a:ext>
            </a:extLst>
          </p:cNvPr>
          <p:cNvSpPr>
            <a:spLocks noGrp="1"/>
          </p:cNvSpPr>
          <p:nvPr>
            <p:ph idx="1"/>
          </p:nvPr>
        </p:nvSpPr>
        <p:spPr/>
        <p:txBody>
          <a:bodyPr>
            <a:normAutofit fontScale="92500" lnSpcReduction="20000"/>
          </a:bodyPr>
          <a:lstStyle/>
          <a:p>
            <a:r>
              <a:rPr lang="el-GR" sz="2400" dirty="0"/>
              <a:t>Διέγερση της σύνθεσης πρωτεϊνών και </a:t>
            </a:r>
            <a:r>
              <a:rPr lang="el-GR" sz="2400" dirty="0" err="1"/>
              <a:t>νουκλεικών</a:t>
            </a:r>
            <a:r>
              <a:rPr lang="el-GR" sz="2400" dirty="0"/>
              <a:t> οξέων (</a:t>
            </a:r>
            <a:r>
              <a:rPr lang="en-US" sz="2400" dirty="0"/>
              <a:t>DNA, RNA)</a:t>
            </a:r>
            <a:r>
              <a:rPr lang="el-GR" sz="2400" dirty="0"/>
              <a:t> στον σκελετικό μυ.</a:t>
            </a:r>
            <a:endParaRPr lang="en-US" sz="2400" dirty="0"/>
          </a:p>
          <a:p>
            <a:pPr lvl="1"/>
            <a:r>
              <a:rPr lang="el-GR" sz="2000" dirty="0"/>
              <a:t>Ιατρική χρήση. </a:t>
            </a:r>
            <a:r>
              <a:rPr lang="en-US" sz="2000" dirty="0"/>
              <a:t>Adult GH deficiency, Turner syndrome </a:t>
            </a:r>
            <a:endParaRPr lang="el-GR" sz="2000" dirty="0"/>
          </a:p>
          <a:p>
            <a:pPr lvl="1"/>
            <a:r>
              <a:rPr lang="el-GR" sz="2000" dirty="0"/>
              <a:t>Επιτάχυνση της επούλωσης τραυματισμών (</a:t>
            </a:r>
            <a:r>
              <a:rPr lang="en-US" sz="2000" dirty="0"/>
              <a:t> PRP method)</a:t>
            </a:r>
          </a:p>
          <a:p>
            <a:r>
              <a:rPr lang="el-GR" sz="2400" dirty="0"/>
              <a:t>Διέγερση της αύξησης των οστών (επιμήκυνση) εάν δεν έχουν ακόμα συγκλείσει</a:t>
            </a:r>
          </a:p>
          <a:p>
            <a:r>
              <a:rPr lang="el-GR" sz="2400" dirty="0"/>
              <a:t>Αύξηση λιπόλυσης, αύξηση των ΕΛΟ, μείωση του βάρους</a:t>
            </a:r>
            <a:endParaRPr lang="en-US" sz="2400" dirty="0"/>
          </a:p>
          <a:p>
            <a:r>
              <a:rPr lang="el-GR" sz="2400" dirty="0"/>
              <a:t>Αύξηση της άλιπης μάζας </a:t>
            </a:r>
            <a:r>
              <a:rPr lang="el-GR" sz="1900" i="1" dirty="0">
                <a:solidFill>
                  <a:srgbClr val="FF0000"/>
                </a:solidFill>
              </a:rPr>
              <a:t>(</a:t>
            </a:r>
            <a:r>
              <a:rPr lang="en-US" sz="1900" i="1" dirty="0">
                <a:solidFill>
                  <a:srgbClr val="FF0000"/>
                </a:solidFill>
              </a:rPr>
              <a:t>Rudtnan, 1990</a:t>
            </a:r>
            <a:r>
              <a:rPr lang="el-GR" sz="2400" dirty="0"/>
              <a:t>, </a:t>
            </a:r>
            <a:r>
              <a:rPr lang="en-US" sz="1600" i="1" dirty="0"/>
              <a:t>men over 60 years old</a:t>
            </a:r>
            <a:r>
              <a:rPr lang="en-US" sz="2400" dirty="0"/>
              <a:t>)</a:t>
            </a:r>
          </a:p>
          <a:p>
            <a:r>
              <a:rPr lang="el-GR" sz="2400" dirty="0"/>
              <a:t>Αύξηση στο συνολικό νερό του σώματος </a:t>
            </a:r>
            <a:r>
              <a:rPr lang="en-US" sz="1900" i="1" dirty="0">
                <a:solidFill>
                  <a:srgbClr val="FF0000"/>
                </a:solidFill>
              </a:rPr>
              <a:t>(Yarasheski et al., 1992)</a:t>
            </a:r>
            <a:endParaRPr lang="el-GR" sz="1900" i="1" dirty="0">
              <a:solidFill>
                <a:srgbClr val="FF0000"/>
              </a:solidFill>
            </a:endParaRPr>
          </a:p>
          <a:p>
            <a:r>
              <a:rPr lang="el-GR" sz="2400" dirty="0"/>
              <a:t>Αύξηση των επιπέδων γλυκόζης</a:t>
            </a:r>
          </a:p>
          <a:p>
            <a:r>
              <a:rPr lang="el-GR" sz="2400" dirty="0"/>
              <a:t>Δεν αποδείχτηκε αύξηση της μυϊκής μάζας  λόγω μη πιθανής αύξησης ρυθμού πρωτεϊνικής σύνθεση</a:t>
            </a:r>
          </a:p>
          <a:p>
            <a:r>
              <a:rPr lang="el-GR" sz="2400" dirty="0"/>
              <a:t>Δεν παρουσιάστηκε αύξηση ρυθμού πρωτεϊνικής σύνθεσης, ούτε και αύξηση στην δύναμη </a:t>
            </a:r>
            <a:r>
              <a:rPr lang="en-US" sz="1900" i="1" dirty="0">
                <a:solidFill>
                  <a:srgbClr val="FF0000"/>
                </a:solidFill>
              </a:rPr>
              <a:t>(Yarasheski et al., 1992)</a:t>
            </a:r>
            <a:endParaRPr lang="el-GR" sz="1900" i="1" dirty="0">
              <a:solidFill>
                <a:srgbClr val="FF0000"/>
              </a:solidFill>
            </a:endParaRPr>
          </a:p>
          <a:p>
            <a:endParaRPr lang="el-GR" sz="2400" dirty="0"/>
          </a:p>
          <a:p>
            <a:endParaRPr lang="el-GR" sz="2400" dirty="0"/>
          </a:p>
        </p:txBody>
      </p:sp>
      <p:sp>
        <p:nvSpPr>
          <p:cNvPr id="4" name="Footer Placeholder 3">
            <a:extLst>
              <a:ext uri="{FF2B5EF4-FFF2-40B4-BE49-F238E27FC236}">
                <a16:creationId xmlns:a16="http://schemas.microsoft.com/office/drawing/2014/main" id="{4A36C7BC-E2C6-4642-A42E-832CE515981D}"/>
              </a:ext>
            </a:extLst>
          </p:cNvPr>
          <p:cNvSpPr>
            <a:spLocks noGrp="1"/>
          </p:cNvSpPr>
          <p:nvPr>
            <p:ph type="ftr" sz="quarter" idx="11"/>
          </p:nvPr>
        </p:nvSpPr>
        <p:spPr/>
        <p:txBody>
          <a:bodyPr/>
          <a:lstStyle/>
          <a:p>
            <a:r>
              <a:rPr lang="en-US"/>
              <a:t>Afxentios Kekelekis, PT- MSc in SEM</a:t>
            </a:r>
            <a:endParaRPr lang="en-US" dirty="0"/>
          </a:p>
        </p:txBody>
      </p:sp>
      <p:sp>
        <p:nvSpPr>
          <p:cNvPr id="5" name="Title 1">
            <a:extLst>
              <a:ext uri="{FF2B5EF4-FFF2-40B4-BE49-F238E27FC236}">
                <a16:creationId xmlns:a16="http://schemas.microsoft.com/office/drawing/2014/main" id="{716D10CF-4010-FE4A-A9E8-48CCF7B89A16}"/>
              </a:ext>
            </a:extLst>
          </p:cNvPr>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normAutofit/>
          </a:bodyPr>
          <a:lstStyle/>
          <a:p>
            <a:pPr algn="ctr"/>
            <a:r>
              <a:rPr lang="el-GR" sz="4000" dirty="0"/>
              <a:t>Αυξητική Ορμόνη</a:t>
            </a:r>
            <a:br>
              <a:rPr lang="el-GR" dirty="0"/>
            </a:br>
            <a:r>
              <a:rPr lang="el-GR" sz="4000" b="1" i="1" dirty="0">
                <a:solidFill>
                  <a:srgbClr val="FFFF00"/>
                </a:solidFill>
              </a:rPr>
              <a:t>οφέλη</a:t>
            </a:r>
            <a:endParaRPr lang="en-US" sz="4000" b="1" i="1" dirty="0">
              <a:solidFill>
                <a:srgbClr val="FFFF00"/>
              </a:solidFill>
            </a:endParaRPr>
          </a:p>
        </p:txBody>
      </p:sp>
    </p:spTree>
    <p:extLst>
      <p:ext uri="{BB962C8B-B14F-4D97-AF65-F5344CB8AC3E}">
        <p14:creationId xmlns:p14="http://schemas.microsoft.com/office/powerpoint/2010/main" val="27421619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6A72B5-69DF-8E43-ADE1-AF34A0449EAF}"/>
              </a:ext>
            </a:extLst>
          </p:cNvPr>
          <p:cNvSpPr>
            <a:spLocks noGrp="1"/>
          </p:cNvSpPr>
          <p:nvPr>
            <p:ph idx="1"/>
          </p:nvPr>
        </p:nvSpPr>
        <p:spPr>
          <a:xfrm>
            <a:off x="838200" y="1825624"/>
            <a:ext cx="10515600" cy="4182069"/>
          </a:xfrm>
        </p:spPr>
        <p:txBody>
          <a:bodyPr>
            <a:normAutofit lnSpcReduction="10000"/>
          </a:bodyPr>
          <a:lstStyle/>
          <a:p>
            <a:r>
              <a:rPr lang="el-GR" sz="2200" dirty="0"/>
              <a:t>Ίσως οδηγήσει σε μεγαλακρία εφόσον λαμβάνεται μετά το πέρας της σύγκλεισης των οστών </a:t>
            </a:r>
          </a:p>
          <a:p>
            <a:pPr lvl="1"/>
            <a:r>
              <a:rPr lang="el-GR" sz="2000" dirty="0"/>
              <a:t>πιθανή επιπλοκή στην πάχυνση του οστού </a:t>
            </a:r>
          </a:p>
          <a:p>
            <a:pPr lvl="1"/>
            <a:r>
              <a:rPr lang="el-GR" sz="2000" dirty="0"/>
              <a:t>Μεγέθυνση άνω και κάτω άκρων </a:t>
            </a:r>
          </a:p>
          <a:p>
            <a:pPr lvl="1"/>
            <a:r>
              <a:rPr lang="el-GR" sz="2000" dirty="0"/>
              <a:t>Μεγέθυνση προσώπου </a:t>
            </a:r>
          </a:p>
          <a:p>
            <a:pPr lvl="1"/>
            <a:r>
              <a:rPr lang="el-GR" sz="2000" dirty="0"/>
              <a:t>Πάχυνση δέρματος</a:t>
            </a:r>
          </a:p>
          <a:p>
            <a:r>
              <a:rPr lang="el-GR" sz="2200" dirty="0"/>
              <a:t>Αύξηση μεγέθους εσωτερικών οργάνων </a:t>
            </a:r>
          </a:p>
          <a:p>
            <a:r>
              <a:rPr lang="el-GR" sz="2200" dirty="0"/>
              <a:t>Μυϊκή αδυναμία, </a:t>
            </a:r>
          </a:p>
          <a:p>
            <a:r>
              <a:rPr lang="el-GR" sz="2200" dirty="0"/>
              <a:t>Διαβήτης</a:t>
            </a:r>
          </a:p>
          <a:p>
            <a:r>
              <a:rPr lang="el-GR" sz="2200" dirty="0"/>
              <a:t>Υπέρταση </a:t>
            </a:r>
          </a:p>
          <a:p>
            <a:r>
              <a:rPr lang="el-GR" sz="2200" dirty="0"/>
              <a:t>Μυοκαρδιοπάθεια  που μπορεί να οδηγήσει στον θάνατο  </a:t>
            </a:r>
          </a:p>
          <a:p>
            <a:pPr lvl="1">
              <a:buNone/>
            </a:pPr>
            <a:endParaRPr lang="el-GR" sz="2000" dirty="0"/>
          </a:p>
        </p:txBody>
      </p:sp>
      <p:sp>
        <p:nvSpPr>
          <p:cNvPr id="4" name="Footer Placeholder 3">
            <a:extLst>
              <a:ext uri="{FF2B5EF4-FFF2-40B4-BE49-F238E27FC236}">
                <a16:creationId xmlns:a16="http://schemas.microsoft.com/office/drawing/2014/main" id="{6B4DABB4-1617-3248-8F78-40A0D100D740}"/>
              </a:ext>
            </a:extLst>
          </p:cNvPr>
          <p:cNvSpPr>
            <a:spLocks noGrp="1"/>
          </p:cNvSpPr>
          <p:nvPr>
            <p:ph type="ftr" sz="quarter" idx="11"/>
          </p:nvPr>
        </p:nvSpPr>
        <p:spPr/>
        <p:txBody>
          <a:bodyPr/>
          <a:lstStyle/>
          <a:p>
            <a:r>
              <a:rPr lang="en-US"/>
              <a:t>Afxentios Kekelekis, PT- MSc in SEM</a:t>
            </a:r>
            <a:endParaRPr lang="en-US" dirty="0"/>
          </a:p>
        </p:txBody>
      </p:sp>
      <p:sp>
        <p:nvSpPr>
          <p:cNvPr id="5" name="Title 1">
            <a:extLst>
              <a:ext uri="{FF2B5EF4-FFF2-40B4-BE49-F238E27FC236}">
                <a16:creationId xmlns:a16="http://schemas.microsoft.com/office/drawing/2014/main" id="{07FA44E5-C0F6-8B48-BA6E-933241C957A5}"/>
              </a:ext>
            </a:extLst>
          </p:cNvPr>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normAutofit/>
          </a:bodyPr>
          <a:lstStyle/>
          <a:p>
            <a:pPr algn="ctr"/>
            <a:r>
              <a:rPr lang="el-GR" sz="4000" dirty="0"/>
              <a:t>Αυξητική Ορμόνη</a:t>
            </a:r>
            <a:br>
              <a:rPr lang="el-GR" dirty="0"/>
            </a:br>
            <a:r>
              <a:rPr lang="el-GR" sz="4000" b="1" i="1" dirty="0">
                <a:solidFill>
                  <a:srgbClr val="FFFF00"/>
                </a:solidFill>
              </a:rPr>
              <a:t>κίνδυνοι</a:t>
            </a:r>
            <a:endParaRPr lang="en-US" sz="4000" b="1" i="1" dirty="0">
              <a:solidFill>
                <a:srgbClr val="FFFF00"/>
              </a:solidFill>
            </a:endParaRPr>
          </a:p>
        </p:txBody>
      </p:sp>
      <p:sp>
        <p:nvSpPr>
          <p:cNvPr id="6" name="Rounded Rectangle 5">
            <a:extLst>
              <a:ext uri="{FF2B5EF4-FFF2-40B4-BE49-F238E27FC236}">
                <a16:creationId xmlns:a16="http://schemas.microsoft.com/office/drawing/2014/main" id="{B01B6AAF-8ED2-4342-BB36-74A65EB20917}"/>
              </a:ext>
            </a:extLst>
          </p:cNvPr>
          <p:cNvSpPr/>
          <p:nvPr/>
        </p:nvSpPr>
        <p:spPr>
          <a:xfrm>
            <a:off x="838200" y="4495088"/>
            <a:ext cx="7939043" cy="133314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511246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829CF-CC8C-834D-8EB8-73AFA2C4D24C}"/>
              </a:ext>
            </a:extLst>
          </p:cNvPr>
          <p:cNvSpPr>
            <a:spLocks noGrp="1"/>
          </p:cNvSpPr>
          <p:nvPr>
            <p:ph type="title"/>
          </p:nvPr>
        </p:nvSpPr>
        <p:spPr>
          <a:xfrm>
            <a:off x="849085" y="267155"/>
            <a:ext cx="10711543" cy="1115332"/>
          </a:xfrm>
        </p:spPr>
        <p:style>
          <a:lnRef idx="2">
            <a:schemeClr val="dk1">
              <a:shade val="50000"/>
            </a:schemeClr>
          </a:lnRef>
          <a:fillRef idx="1">
            <a:schemeClr val="dk1"/>
          </a:fillRef>
          <a:effectRef idx="0">
            <a:schemeClr val="dk1"/>
          </a:effectRef>
          <a:fontRef idx="minor">
            <a:schemeClr val="lt1"/>
          </a:fontRef>
        </p:style>
        <p:txBody>
          <a:bodyPr/>
          <a:lstStyle/>
          <a:p>
            <a:pPr algn="ctr"/>
            <a:r>
              <a:rPr lang="en-GB"/>
              <a:t>Overview </a:t>
            </a:r>
            <a:endParaRPr lang="en-US"/>
          </a:p>
        </p:txBody>
      </p:sp>
      <p:sp>
        <p:nvSpPr>
          <p:cNvPr id="3" name="Content Placeholder 2">
            <a:extLst>
              <a:ext uri="{FF2B5EF4-FFF2-40B4-BE49-F238E27FC236}">
                <a16:creationId xmlns:a16="http://schemas.microsoft.com/office/drawing/2014/main" id="{488C6AE4-ABD2-3B4E-9632-20E8D26949B3}"/>
              </a:ext>
            </a:extLst>
          </p:cNvPr>
          <p:cNvSpPr>
            <a:spLocks noGrp="1"/>
          </p:cNvSpPr>
          <p:nvPr>
            <p:ph idx="1"/>
          </p:nvPr>
        </p:nvSpPr>
        <p:spPr>
          <a:xfrm>
            <a:off x="794657" y="4169229"/>
            <a:ext cx="5399314" cy="2286000"/>
          </a:xfrm>
          <a:ln w="28575">
            <a:solidFill>
              <a:schemeClr val="tx1"/>
            </a:solidFill>
          </a:ln>
        </p:spPr>
        <p:txBody>
          <a:bodyPr>
            <a:normAutofit/>
          </a:bodyPr>
          <a:lstStyle/>
          <a:p>
            <a:r>
              <a:rPr lang="el-GR" sz="2400"/>
              <a:t>2.8% Καναδών μαθητών λυκειακής ηλικίας επιβεβαίωσαν χρήση στεροειδών ουσιών για αύξηση της απόδοσης, και 29% αυτών ανέφεραν ότι έκαναν χρήση ενέσιμης απαγορευμένης ουσίας</a:t>
            </a:r>
          </a:p>
        </p:txBody>
      </p:sp>
      <p:pic>
        <p:nvPicPr>
          <p:cNvPr id="4" name="Content Placeholder 3">
            <a:extLst>
              <a:ext uri="{FF2B5EF4-FFF2-40B4-BE49-F238E27FC236}">
                <a16:creationId xmlns:a16="http://schemas.microsoft.com/office/drawing/2014/main" id="{EEDA15ED-91DC-6045-A61E-30FC58AEB1AF}"/>
              </a:ext>
            </a:extLst>
          </p:cNvPr>
          <p:cNvPicPr>
            <a:picLocks noChangeAspect="1"/>
          </p:cNvPicPr>
          <p:nvPr/>
        </p:nvPicPr>
        <p:blipFill>
          <a:blip r:embed="rId2"/>
          <a:stretch>
            <a:fillRect/>
          </a:stretch>
        </p:blipFill>
        <p:spPr>
          <a:xfrm>
            <a:off x="805543" y="2057351"/>
            <a:ext cx="5399315" cy="1905049"/>
          </a:xfrm>
          <a:prstGeom prst="rect">
            <a:avLst/>
          </a:prstGeom>
          <a:ln w="28575">
            <a:solidFill>
              <a:schemeClr val="tx1"/>
            </a:solidFill>
          </a:ln>
        </p:spPr>
      </p:pic>
      <p:sp>
        <p:nvSpPr>
          <p:cNvPr id="5" name="TextBox 4">
            <a:extLst>
              <a:ext uri="{FF2B5EF4-FFF2-40B4-BE49-F238E27FC236}">
                <a16:creationId xmlns:a16="http://schemas.microsoft.com/office/drawing/2014/main" id="{F37A35C0-22A6-3545-AF8A-0CBF8A98525A}"/>
              </a:ext>
            </a:extLst>
          </p:cNvPr>
          <p:cNvSpPr txBox="1"/>
          <p:nvPr/>
        </p:nvSpPr>
        <p:spPr>
          <a:xfrm>
            <a:off x="6455230" y="2046513"/>
            <a:ext cx="5061856" cy="3785652"/>
          </a:xfrm>
          <a:prstGeom prst="rect">
            <a:avLst/>
          </a:prstGeom>
          <a:noFill/>
          <a:ln w="28575">
            <a:solidFill>
              <a:schemeClr val="tx1"/>
            </a:solidFill>
          </a:ln>
        </p:spPr>
        <p:txBody>
          <a:bodyPr wrap="square" rtlCol="0">
            <a:spAutoFit/>
          </a:bodyPr>
          <a:lstStyle/>
          <a:p>
            <a:pPr marL="342900" indent="-342900">
              <a:buFont typeface="Arial" panose="020B0604020202020204" pitchFamily="34" charset="0"/>
              <a:buChar char="•"/>
            </a:pPr>
            <a:r>
              <a:rPr lang="el-GR" sz="2400"/>
              <a:t>15% των χρηστών ξεκίνησε τη χρήση στην ηλικία των 10 ετών</a:t>
            </a:r>
            <a:endParaRPr lang="en-GB" sz="2400"/>
          </a:p>
          <a:p>
            <a:pPr marL="342900" indent="-342900">
              <a:buFont typeface="Arial" panose="020B0604020202020204" pitchFamily="34" charset="0"/>
              <a:buChar char="•"/>
            </a:pPr>
            <a:endParaRPr lang="en-GB" sz="2400"/>
          </a:p>
          <a:p>
            <a:pPr marL="342900" indent="-342900">
              <a:buFont typeface="Arial" panose="020B0604020202020204" pitchFamily="34" charset="0"/>
              <a:buChar char="•"/>
            </a:pPr>
            <a:r>
              <a:rPr lang="el-GR" sz="2400"/>
              <a:t>30% δε αυτών έκανε κοινή χρήση βελόνας για την ένεση</a:t>
            </a:r>
            <a:endParaRPr lang="en-GB" sz="2400"/>
          </a:p>
          <a:p>
            <a:pPr marL="342900" indent="-342900">
              <a:buFont typeface="Arial" panose="020B0604020202020204" pitchFamily="34" charset="0"/>
              <a:buChar char="•"/>
            </a:pPr>
            <a:endParaRPr lang="el-GR" sz="2400"/>
          </a:p>
          <a:p>
            <a:pPr marL="342900" indent="-342900">
              <a:buFont typeface="Arial" panose="020B0604020202020204" pitchFamily="34" charset="0"/>
              <a:buChar char="•"/>
            </a:pPr>
            <a:r>
              <a:rPr lang="el-GR" sz="2400"/>
              <a:t>50% δε αυτών ήταν ενήμεροι για την αρνητική επίδραση των ουσιών αυτών  </a:t>
            </a:r>
          </a:p>
          <a:p>
            <a:pPr marL="342900" indent="-342900">
              <a:buFont typeface="Arial" panose="020B0604020202020204" pitchFamily="34" charset="0"/>
              <a:buChar char="•"/>
            </a:pPr>
            <a:endParaRPr lang="el-GR" sz="2400"/>
          </a:p>
        </p:txBody>
      </p:sp>
      <p:sp>
        <p:nvSpPr>
          <p:cNvPr id="6" name="Footer Placeholder 5">
            <a:extLst>
              <a:ext uri="{FF2B5EF4-FFF2-40B4-BE49-F238E27FC236}">
                <a16:creationId xmlns:a16="http://schemas.microsoft.com/office/drawing/2014/main" id="{DEEBF086-BF98-3F4C-8606-DF173BE33391}"/>
              </a:ext>
            </a:extLst>
          </p:cNvPr>
          <p:cNvSpPr>
            <a:spLocks noGrp="1"/>
          </p:cNvSpPr>
          <p:nvPr>
            <p:ph type="ftr" sz="quarter" idx="11"/>
          </p:nvPr>
        </p:nvSpPr>
        <p:spPr/>
        <p:txBody>
          <a:bodyPr/>
          <a:lstStyle/>
          <a:p>
            <a:r>
              <a:rPr lang="en-US" dirty="0"/>
              <a:t>Afxentios Kekelekis, PT- MSc in SEM</a:t>
            </a:r>
          </a:p>
        </p:txBody>
      </p:sp>
    </p:spTree>
    <p:extLst>
      <p:ext uri="{BB962C8B-B14F-4D97-AF65-F5344CB8AC3E}">
        <p14:creationId xmlns:p14="http://schemas.microsoft.com/office/powerpoint/2010/main" val="41761831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C9D2E-D738-9C4D-962A-7A5A9D2BA517}"/>
              </a:ext>
            </a:extLst>
          </p:cNvPr>
          <p:cNvSpPr>
            <a:spLocks noGrp="1"/>
          </p:cNvSpPr>
          <p:nvPr>
            <p:ph type="title"/>
          </p:nvPr>
        </p:nvSpPr>
        <p:spPr/>
        <p:style>
          <a:lnRef idx="1">
            <a:schemeClr val="accent2"/>
          </a:lnRef>
          <a:fillRef idx="3">
            <a:schemeClr val="accent2"/>
          </a:fillRef>
          <a:effectRef idx="2">
            <a:schemeClr val="accent2"/>
          </a:effectRef>
          <a:fontRef idx="minor">
            <a:schemeClr val="lt1"/>
          </a:fontRef>
        </p:style>
        <p:txBody>
          <a:bodyPr>
            <a:normAutofit fontScale="90000"/>
          </a:bodyPr>
          <a:lstStyle/>
          <a:p>
            <a:pPr algn="ctr"/>
            <a:br>
              <a:rPr lang="en-GB"/>
            </a:br>
            <a:r>
              <a:rPr lang="el-GR"/>
              <a:t>Αντισυλληπτικά χάπια </a:t>
            </a:r>
            <a:br>
              <a:rPr lang="en-US"/>
            </a:br>
            <a:endParaRPr lang="en-US"/>
          </a:p>
        </p:txBody>
      </p:sp>
      <p:sp>
        <p:nvSpPr>
          <p:cNvPr id="3" name="Content Placeholder 2">
            <a:extLst>
              <a:ext uri="{FF2B5EF4-FFF2-40B4-BE49-F238E27FC236}">
                <a16:creationId xmlns:a16="http://schemas.microsoft.com/office/drawing/2014/main" id="{E1585FAE-EF29-BB4B-8113-006839D8EC43}"/>
              </a:ext>
            </a:extLst>
          </p:cNvPr>
          <p:cNvSpPr>
            <a:spLocks noGrp="1"/>
          </p:cNvSpPr>
          <p:nvPr>
            <p:ph idx="1"/>
          </p:nvPr>
        </p:nvSpPr>
        <p:spPr>
          <a:xfrm>
            <a:off x="838200" y="1757259"/>
            <a:ext cx="10515600" cy="4351338"/>
          </a:xfrm>
        </p:spPr>
        <p:txBody>
          <a:bodyPr>
            <a:normAutofit/>
          </a:bodyPr>
          <a:lstStyle/>
          <a:p>
            <a:r>
              <a:rPr lang="el-GR" sz="2200" dirty="0"/>
              <a:t>Συνθετικές εκδοχές φυσικών οιστρογόνων και προγεστερόνης. Παρεμποδίζουν την ωογένεση </a:t>
            </a:r>
          </a:p>
          <a:p>
            <a:pPr lvl="1"/>
            <a:r>
              <a:rPr lang="el-GR" sz="2000" dirty="0"/>
              <a:t>Ελέγχουν τον εμμηνορροϊκό κύκλο. </a:t>
            </a:r>
          </a:p>
          <a:p>
            <a:pPr lvl="1"/>
            <a:r>
              <a:rPr lang="el-GR" sz="2000" dirty="0"/>
              <a:t>Το προεμμηνορροϊκό σύνδρομο θεωρείται ότι μειώνει την απόδοση</a:t>
            </a:r>
          </a:p>
          <a:p>
            <a:r>
              <a:rPr lang="el-GR" sz="2200" dirty="0"/>
              <a:t>Η τροποποίηση του Εμμηνορροϊκού Κύκλου δεν βελτιώνει την απόδοση </a:t>
            </a:r>
            <a:r>
              <a:rPr lang="el-GR" sz="1800" i="1" dirty="0">
                <a:solidFill>
                  <a:srgbClr val="FF0000"/>
                </a:solidFill>
              </a:rPr>
              <a:t>(</a:t>
            </a:r>
            <a:r>
              <a:rPr lang="en-US" sz="1800" i="1" dirty="0">
                <a:solidFill>
                  <a:srgbClr val="FF0000"/>
                </a:solidFill>
              </a:rPr>
              <a:t>Shangold, 1988)</a:t>
            </a:r>
          </a:p>
          <a:p>
            <a:pPr algn="just"/>
            <a:r>
              <a:rPr lang="el-GR" sz="2200" dirty="0"/>
              <a:t>Κάποιες αθλήτριες θεωρούν ότι αποδίδουν καλύτερα κατά την πρώιμη φάση του κύκλου τους, σε σχέση με άλλες φάσεις του κύκλου τους, και αυτό πιστεύουν ότι μπορεί να το πετύχουν με τη χρήση αντισυλληπτικών χαπιών ώστε να συμπίπτει η πρώιμη φάση με κάποιο μεγάλο αθλητικό γεγονός. ‘Έτσι λαμβάνουν χαμηλές δόσεις για αρκετούς μήνες μέχρι και 10 μέρες πριν τον αγώνα.  Έτσι θεωρητικά πετυχαίνει χαμηλά επίπεδα οιστρογόνων και προγεστερόνης κατά τη διάρκεια του αγώνα. </a:t>
            </a:r>
            <a:r>
              <a:rPr lang="el-GR" sz="1800" i="1" dirty="0">
                <a:solidFill>
                  <a:srgbClr val="FF0000"/>
                </a:solidFill>
              </a:rPr>
              <a:t>(</a:t>
            </a:r>
            <a:r>
              <a:rPr lang="en-US" sz="1800" i="1" dirty="0">
                <a:solidFill>
                  <a:srgbClr val="FF0000"/>
                </a:solidFill>
              </a:rPr>
              <a:t>Shangold, 1988)</a:t>
            </a:r>
          </a:p>
          <a:p>
            <a:pPr algn="just"/>
            <a:endParaRPr lang="en-US" sz="2400" dirty="0"/>
          </a:p>
        </p:txBody>
      </p:sp>
      <p:sp>
        <p:nvSpPr>
          <p:cNvPr id="4" name="Footer Placeholder 3">
            <a:extLst>
              <a:ext uri="{FF2B5EF4-FFF2-40B4-BE49-F238E27FC236}">
                <a16:creationId xmlns:a16="http://schemas.microsoft.com/office/drawing/2014/main" id="{823F5756-A600-E542-A2F6-4BF8832FE2DF}"/>
              </a:ext>
            </a:extLst>
          </p:cNvPr>
          <p:cNvSpPr>
            <a:spLocks noGrp="1"/>
          </p:cNvSpPr>
          <p:nvPr>
            <p:ph type="ftr" sz="quarter" idx="11"/>
          </p:nvPr>
        </p:nvSpPr>
        <p:spPr/>
        <p:txBody>
          <a:bodyPr/>
          <a:lstStyle/>
          <a:p>
            <a:r>
              <a:rPr lang="en-US" dirty="0"/>
              <a:t>Afxentios Kekelekis, PT- MSc in SEM</a:t>
            </a:r>
          </a:p>
        </p:txBody>
      </p:sp>
    </p:spTree>
    <p:extLst>
      <p:ext uri="{BB962C8B-B14F-4D97-AF65-F5344CB8AC3E}">
        <p14:creationId xmlns:p14="http://schemas.microsoft.com/office/powerpoint/2010/main" val="7283976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AACC6-6BAA-4B4E-90B8-F119239EA15F}"/>
              </a:ext>
            </a:extLst>
          </p:cNvPr>
          <p:cNvSpPr>
            <a:spLocks noGrp="1"/>
          </p:cNvSpPr>
          <p:nvPr>
            <p:ph idx="1"/>
          </p:nvPr>
        </p:nvSpPr>
        <p:spPr/>
        <p:txBody>
          <a:bodyPr>
            <a:normAutofit/>
          </a:bodyPr>
          <a:lstStyle/>
          <a:p>
            <a:r>
              <a:rPr lang="el-GR" sz="2200" dirty="0"/>
              <a:t>Αύξηση βάρους</a:t>
            </a:r>
          </a:p>
          <a:p>
            <a:r>
              <a:rPr lang="el-GR" sz="2200" dirty="0"/>
              <a:t>Ναυτία</a:t>
            </a:r>
          </a:p>
          <a:p>
            <a:r>
              <a:rPr lang="el-GR" sz="2200" dirty="0"/>
              <a:t>Κόπωση </a:t>
            </a:r>
          </a:p>
          <a:p>
            <a:r>
              <a:rPr lang="el-GR" sz="2200" dirty="0"/>
              <a:t>Υπέρταση</a:t>
            </a:r>
          </a:p>
          <a:p>
            <a:r>
              <a:rPr lang="el-GR" sz="2200" dirty="0"/>
              <a:t>Όγκοι στο ήπαρ</a:t>
            </a:r>
          </a:p>
          <a:p>
            <a:r>
              <a:rPr lang="el-GR" sz="2200" dirty="0"/>
              <a:t>Θρόμβωση</a:t>
            </a:r>
          </a:p>
          <a:p>
            <a:r>
              <a:rPr lang="el-GR" sz="2200" dirty="0"/>
              <a:t>Εγκεφαλικό επεισόδιο</a:t>
            </a:r>
          </a:p>
          <a:p>
            <a:r>
              <a:rPr lang="el-GR" sz="2200" dirty="0"/>
              <a:t>Καρδιακή προσβολή </a:t>
            </a:r>
          </a:p>
        </p:txBody>
      </p:sp>
      <p:sp>
        <p:nvSpPr>
          <p:cNvPr id="4" name="Footer Placeholder 3">
            <a:extLst>
              <a:ext uri="{FF2B5EF4-FFF2-40B4-BE49-F238E27FC236}">
                <a16:creationId xmlns:a16="http://schemas.microsoft.com/office/drawing/2014/main" id="{45108681-D63B-6B4F-946A-6141180B72C4}"/>
              </a:ext>
            </a:extLst>
          </p:cNvPr>
          <p:cNvSpPr>
            <a:spLocks noGrp="1"/>
          </p:cNvSpPr>
          <p:nvPr>
            <p:ph type="ftr" sz="quarter" idx="11"/>
          </p:nvPr>
        </p:nvSpPr>
        <p:spPr/>
        <p:txBody>
          <a:bodyPr/>
          <a:lstStyle/>
          <a:p>
            <a:r>
              <a:rPr lang="en-US"/>
              <a:t>Afxentios Kekelekis, PT- MSc in SEM</a:t>
            </a:r>
            <a:endParaRPr lang="en-US" dirty="0"/>
          </a:p>
        </p:txBody>
      </p:sp>
      <p:sp>
        <p:nvSpPr>
          <p:cNvPr id="5" name="Title 1">
            <a:extLst>
              <a:ext uri="{FF2B5EF4-FFF2-40B4-BE49-F238E27FC236}">
                <a16:creationId xmlns:a16="http://schemas.microsoft.com/office/drawing/2014/main" id="{2B088D1F-99FB-6541-96D4-DD8432268D90}"/>
              </a:ext>
            </a:extLst>
          </p:cNvPr>
          <p:cNvSpPr>
            <a:spLocks noGrp="1"/>
          </p:cNvSpPr>
          <p:nvPr>
            <p:ph type="title"/>
          </p:nvPr>
        </p:nvSpPr>
        <p:spPr/>
        <p:style>
          <a:lnRef idx="1">
            <a:schemeClr val="accent2"/>
          </a:lnRef>
          <a:fillRef idx="3">
            <a:schemeClr val="accent2"/>
          </a:fillRef>
          <a:effectRef idx="2">
            <a:schemeClr val="accent2"/>
          </a:effectRef>
          <a:fontRef idx="minor">
            <a:schemeClr val="lt1"/>
          </a:fontRef>
        </p:style>
        <p:txBody>
          <a:bodyPr>
            <a:normAutofit fontScale="90000"/>
          </a:bodyPr>
          <a:lstStyle/>
          <a:p>
            <a:pPr algn="ctr"/>
            <a:br>
              <a:rPr lang="en-GB" dirty="0"/>
            </a:br>
            <a:r>
              <a:rPr lang="el-GR" dirty="0"/>
              <a:t>Αντισυλληπτικά χάπια</a:t>
            </a:r>
            <a:br>
              <a:rPr lang="el-GR" dirty="0"/>
            </a:br>
            <a:r>
              <a:rPr lang="el-GR" b="1" i="1" dirty="0">
                <a:solidFill>
                  <a:srgbClr val="FFFF00"/>
                </a:solidFill>
              </a:rPr>
              <a:t>κίνδυνοι </a:t>
            </a:r>
            <a:br>
              <a:rPr lang="en-US" dirty="0"/>
            </a:br>
            <a:endParaRPr lang="en-US" dirty="0"/>
          </a:p>
        </p:txBody>
      </p:sp>
      <p:sp>
        <p:nvSpPr>
          <p:cNvPr id="6" name="Rounded Rectangle 5">
            <a:extLst>
              <a:ext uri="{FF2B5EF4-FFF2-40B4-BE49-F238E27FC236}">
                <a16:creationId xmlns:a16="http://schemas.microsoft.com/office/drawing/2014/main" id="{8133E7EB-E21B-1348-BA51-5A5143ADFDFC}"/>
              </a:ext>
            </a:extLst>
          </p:cNvPr>
          <p:cNvSpPr/>
          <p:nvPr/>
        </p:nvSpPr>
        <p:spPr>
          <a:xfrm>
            <a:off x="838200" y="3905428"/>
            <a:ext cx="2922662" cy="132459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8" name="Straight Arrow Connector 7">
            <a:extLst>
              <a:ext uri="{FF2B5EF4-FFF2-40B4-BE49-F238E27FC236}">
                <a16:creationId xmlns:a16="http://schemas.microsoft.com/office/drawing/2014/main" id="{D83E5127-7C43-E24C-86C0-2F5C838C7D99}"/>
              </a:ext>
            </a:extLst>
          </p:cNvPr>
          <p:cNvCxnSpPr/>
          <p:nvPr/>
        </p:nvCxnSpPr>
        <p:spPr>
          <a:xfrm>
            <a:off x="3901866" y="4627548"/>
            <a:ext cx="858140"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id="{BFCA2BE6-A570-A446-B3D6-EB901E3AED6A}"/>
              </a:ext>
            </a:extLst>
          </p:cNvPr>
          <p:cNvSpPr/>
          <p:nvPr/>
        </p:nvSpPr>
        <p:spPr>
          <a:xfrm>
            <a:off x="4901010" y="4349810"/>
            <a:ext cx="1768979" cy="555476"/>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l-GR" sz="2400" dirty="0"/>
              <a:t>κάπνισμα</a:t>
            </a:r>
          </a:p>
        </p:txBody>
      </p:sp>
    </p:spTree>
    <p:extLst>
      <p:ext uri="{BB962C8B-B14F-4D97-AF65-F5344CB8AC3E}">
        <p14:creationId xmlns:p14="http://schemas.microsoft.com/office/powerpoint/2010/main" val="34262773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A464A0-C9CB-3C4F-80AC-315BC7AA8A81}"/>
              </a:ext>
            </a:extLst>
          </p:cNvPr>
          <p:cNvSpPr>
            <a:spLocks noGrp="1"/>
          </p:cNvSpPr>
          <p:nvPr>
            <p:ph type="title"/>
          </p:nvPr>
        </p:nvSpPr>
        <p:spPr>
          <a:ln w="38100">
            <a:solidFill>
              <a:srgbClr val="0070C0"/>
            </a:solidFill>
          </a:ln>
        </p:spPr>
        <p:style>
          <a:lnRef idx="1">
            <a:schemeClr val="accent1"/>
          </a:lnRef>
          <a:fillRef idx="2">
            <a:schemeClr val="accent1"/>
          </a:fillRef>
          <a:effectRef idx="1">
            <a:schemeClr val="accent1"/>
          </a:effectRef>
          <a:fontRef idx="minor">
            <a:schemeClr val="dk1"/>
          </a:fontRef>
        </p:style>
        <p:txBody>
          <a:bodyPr/>
          <a:lstStyle/>
          <a:p>
            <a:pPr algn="ctr"/>
            <a:r>
              <a:rPr lang="el-GR">
                <a:solidFill>
                  <a:srgbClr val="002060"/>
                </a:solidFill>
              </a:rPr>
              <a:t>Φυσιολογικοί παράγοντες</a:t>
            </a:r>
            <a:br>
              <a:rPr lang="el-GR">
                <a:solidFill>
                  <a:srgbClr val="002060"/>
                </a:solidFill>
              </a:rPr>
            </a:br>
            <a:endParaRPr lang="en-US">
              <a:solidFill>
                <a:srgbClr val="002060"/>
              </a:solidFill>
            </a:endParaRPr>
          </a:p>
        </p:txBody>
      </p:sp>
      <p:sp>
        <p:nvSpPr>
          <p:cNvPr id="5" name="Text Placeholder 4">
            <a:extLst>
              <a:ext uri="{FF2B5EF4-FFF2-40B4-BE49-F238E27FC236}">
                <a16:creationId xmlns:a16="http://schemas.microsoft.com/office/drawing/2014/main" id="{B67AC54F-A8B9-1945-9D5E-7346B893B4E8}"/>
              </a:ext>
            </a:extLst>
          </p:cNvPr>
          <p:cNvSpPr>
            <a:spLocks noGrp="1"/>
          </p:cNvSpPr>
          <p:nvPr>
            <p:ph type="body" idx="1"/>
          </p:nvPr>
        </p:nvSpPr>
        <p:spPr/>
        <p:txBody>
          <a:bodyPr/>
          <a:lstStyle/>
          <a:p>
            <a:endParaRPr lang="en-US"/>
          </a:p>
        </p:txBody>
      </p:sp>
      <p:sp>
        <p:nvSpPr>
          <p:cNvPr id="2" name="Footer Placeholder 1">
            <a:extLst>
              <a:ext uri="{FF2B5EF4-FFF2-40B4-BE49-F238E27FC236}">
                <a16:creationId xmlns:a16="http://schemas.microsoft.com/office/drawing/2014/main" id="{99A09FD4-36A6-E944-B704-303C3AFA2066}"/>
              </a:ext>
            </a:extLst>
          </p:cNvPr>
          <p:cNvSpPr>
            <a:spLocks noGrp="1"/>
          </p:cNvSpPr>
          <p:nvPr>
            <p:ph type="ftr" sz="quarter" idx="11"/>
          </p:nvPr>
        </p:nvSpPr>
        <p:spPr/>
        <p:txBody>
          <a:bodyPr/>
          <a:lstStyle/>
          <a:p>
            <a:r>
              <a:rPr lang="en-US" dirty="0"/>
              <a:t>Afxentios Kekelekis, PT- MSc in SEM</a:t>
            </a:r>
          </a:p>
        </p:txBody>
      </p:sp>
    </p:spTree>
    <p:extLst>
      <p:ext uri="{BB962C8B-B14F-4D97-AF65-F5344CB8AC3E}">
        <p14:creationId xmlns:p14="http://schemas.microsoft.com/office/powerpoint/2010/main" val="1017041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2D7BE-930E-1743-B650-04587B6EFD0E}"/>
              </a:ext>
            </a:extLst>
          </p:cNvPr>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lstStyle/>
          <a:p>
            <a:pPr algn="ctr"/>
            <a:r>
              <a:rPr lang="el-GR">
                <a:solidFill>
                  <a:srgbClr val="002060"/>
                </a:solidFill>
              </a:rPr>
              <a:t>Φυσιολογικοί παράγοντες</a:t>
            </a:r>
            <a:endParaRPr lang="en-US">
              <a:solidFill>
                <a:srgbClr val="002060"/>
              </a:solidFill>
            </a:endParaRPr>
          </a:p>
        </p:txBody>
      </p:sp>
      <p:sp>
        <p:nvSpPr>
          <p:cNvPr id="3" name="Content Placeholder 2">
            <a:extLst>
              <a:ext uri="{FF2B5EF4-FFF2-40B4-BE49-F238E27FC236}">
                <a16:creationId xmlns:a16="http://schemas.microsoft.com/office/drawing/2014/main" id="{105944AB-C9C8-9046-AE7D-11C36979BDB7}"/>
              </a:ext>
            </a:extLst>
          </p:cNvPr>
          <p:cNvSpPr>
            <a:spLocks noGrp="1"/>
          </p:cNvSpPr>
          <p:nvPr>
            <p:ph idx="1"/>
          </p:nvPr>
        </p:nvSpPr>
        <p:spPr/>
        <p:txBody>
          <a:bodyPr/>
          <a:lstStyle/>
          <a:p>
            <a:pPr lvl="0"/>
            <a:r>
              <a:rPr lang="el-GR" dirty="0"/>
              <a:t>Ντοπάρισμα αίματος</a:t>
            </a:r>
            <a:endParaRPr lang="en-US" dirty="0"/>
          </a:p>
          <a:p>
            <a:pPr lvl="0"/>
            <a:r>
              <a:rPr lang="el-GR" dirty="0"/>
              <a:t>Ερυθροποιητίνη</a:t>
            </a:r>
            <a:endParaRPr lang="en-US" dirty="0"/>
          </a:p>
          <a:p>
            <a:pPr lvl="0"/>
            <a:r>
              <a:rPr lang="el-GR" dirty="0"/>
              <a:t>Συμπλήρωμα Οξυγόνου</a:t>
            </a:r>
            <a:endParaRPr lang="en-US" dirty="0"/>
          </a:p>
          <a:p>
            <a:pPr lvl="0"/>
            <a:r>
              <a:rPr lang="el-GR" dirty="0"/>
              <a:t>Φόρτιση Διττανθρακικών </a:t>
            </a:r>
            <a:endParaRPr lang="en-US" dirty="0"/>
          </a:p>
          <a:p>
            <a:pPr lvl="0"/>
            <a:r>
              <a:rPr lang="el-GR" dirty="0"/>
              <a:t>Φόρτιση φωσφορικών </a:t>
            </a:r>
            <a:endParaRPr lang="en-US" dirty="0"/>
          </a:p>
          <a:p>
            <a:endParaRPr lang="en-US" dirty="0"/>
          </a:p>
        </p:txBody>
      </p:sp>
      <p:sp>
        <p:nvSpPr>
          <p:cNvPr id="4" name="Footer Placeholder 3">
            <a:extLst>
              <a:ext uri="{FF2B5EF4-FFF2-40B4-BE49-F238E27FC236}">
                <a16:creationId xmlns:a16="http://schemas.microsoft.com/office/drawing/2014/main" id="{1AFDABD7-9190-2A4B-850C-9F12F045584D}"/>
              </a:ext>
            </a:extLst>
          </p:cNvPr>
          <p:cNvSpPr>
            <a:spLocks noGrp="1"/>
          </p:cNvSpPr>
          <p:nvPr>
            <p:ph type="ftr" sz="quarter" idx="11"/>
          </p:nvPr>
        </p:nvSpPr>
        <p:spPr/>
        <p:txBody>
          <a:bodyPr/>
          <a:lstStyle/>
          <a:p>
            <a:r>
              <a:rPr lang="en-US" dirty="0"/>
              <a:t>Afxentios Kekelekis, PT- MSc in SEM</a:t>
            </a:r>
          </a:p>
        </p:txBody>
      </p:sp>
    </p:spTree>
    <p:extLst>
      <p:ext uri="{BB962C8B-B14F-4D97-AF65-F5344CB8AC3E}">
        <p14:creationId xmlns:p14="http://schemas.microsoft.com/office/powerpoint/2010/main" val="8186431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2892B-07BF-4B44-A12E-9621E1BDDB92}"/>
              </a:ext>
            </a:extLst>
          </p:cNvPr>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normAutofit fontScale="90000"/>
          </a:bodyPr>
          <a:lstStyle/>
          <a:p>
            <a:pPr algn="ctr"/>
            <a:br>
              <a:rPr lang="el-GR" dirty="0"/>
            </a:br>
            <a:r>
              <a:rPr lang="el-GR" dirty="0">
                <a:solidFill>
                  <a:srgbClr val="002060"/>
                </a:solidFill>
              </a:rPr>
              <a:t>Ντοπάρισμα αίματος</a:t>
            </a:r>
            <a:br>
              <a:rPr lang="en-US" dirty="0">
                <a:solidFill>
                  <a:srgbClr val="002060"/>
                </a:solidFill>
              </a:rPr>
            </a:br>
            <a:endParaRPr lang="en-US" dirty="0">
              <a:solidFill>
                <a:srgbClr val="002060"/>
              </a:solidFill>
            </a:endParaRPr>
          </a:p>
        </p:txBody>
      </p:sp>
      <p:sp>
        <p:nvSpPr>
          <p:cNvPr id="3" name="Content Placeholder 2">
            <a:extLst>
              <a:ext uri="{FF2B5EF4-FFF2-40B4-BE49-F238E27FC236}">
                <a16:creationId xmlns:a16="http://schemas.microsoft.com/office/drawing/2014/main" id="{0B01DB83-BB04-5A4C-8199-45A7C3AA4D8F}"/>
              </a:ext>
            </a:extLst>
          </p:cNvPr>
          <p:cNvSpPr>
            <a:spLocks noGrp="1"/>
          </p:cNvSpPr>
          <p:nvPr>
            <p:ph idx="1"/>
          </p:nvPr>
        </p:nvSpPr>
        <p:spPr/>
        <p:txBody>
          <a:bodyPr>
            <a:normAutofit/>
          </a:bodyPr>
          <a:lstStyle/>
          <a:p>
            <a:r>
              <a:rPr lang="el-GR" sz="2200" dirty="0"/>
              <a:t>Ντοπάρισμα αίματος. Τρόπος αύξησης συνολικού όγκου ερυθρών αιμοσφαιρίων. </a:t>
            </a:r>
          </a:p>
          <a:p>
            <a:pPr lvl="1"/>
            <a:r>
              <a:rPr lang="el-GR" sz="2000" b="1" dirty="0"/>
              <a:t>Αυτόλογες μεταγγίσεις </a:t>
            </a:r>
            <a:r>
              <a:rPr lang="en-US" sz="2000" i="1" dirty="0"/>
              <a:t>(Autologous Blood transfusion). </a:t>
            </a:r>
            <a:r>
              <a:rPr lang="el-GR" sz="2000" dirty="0"/>
              <a:t>Λήψη αίματος από τον αθλητή και επαναμετάγγιση όταν αυτό χρειαστεί.</a:t>
            </a:r>
            <a:r>
              <a:rPr lang="en-US" sz="2000" dirty="0"/>
              <a:t> </a:t>
            </a:r>
            <a:endParaRPr lang="el-GR" sz="2000" dirty="0"/>
          </a:p>
          <a:p>
            <a:pPr lvl="1"/>
            <a:r>
              <a:rPr lang="el-GR" sz="2000" b="1" dirty="0"/>
              <a:t>Ομόλογες Μεταγγίσεις </a:t>
            </a:r>
            <a:r>
              <a:rPr lang="el-GR" sz="2000" i="1" dirty="0"/>
              <a:t>(</a:t>
            </a:r>
            <a:r>
              <a:rPr lang="en-US" sz="2000" i="1" dirty="0"/>
              <a:t>Homologous Blood Transfusion)</a:t>
            </a:r>
            <a:r>
              <a:rPr lang="el-GR" sz="2000" i="1" dirty="0"/>
              <a:t> </a:t>
            </a:r>
            <a:endParaRPr lang="en-US" sz="2000" i="1" dirty="0"/>
          </a:p>
          <a:p>
            <a:r>
              <a:rPr lang="el-GR" sz="2200" b="1" dirty="0"/>
              <a:t>Θεωρητικά</a:t>
            </a:r>
            <a:r>
              <a:rPr lang="el-GR" sz="2200" dirty="0"/>
              <a:t> λόγω αύξησης ερυθρών στο αίμα αυτό θα οδηγήσει σε αύξηση της αιμοσφαιρίνης με άμεση συνέπεια την </a:t>
            </a:r>
            <a:r>
              <a:rPr lang="el-GR" sz="2200" b="1" dirty="0"/>
              <a:t>έμμεση αύξηση </a:t>
            </a:r>
            <a:r>
              <a:rPr lang="el-GR" sz="2200" dirty="0"/>
              <a:t>παροχής οξυγόνου σε μύες και ιστούς. Φυσικό επακόλουθο θα είναι η αύξηση αεροβικής ικανότητας </a:t>
            </a:r>
          </a:p>
          <a:p>
            <a:endParaRPr lang="en-US" sz="2200" dirty="0"/>
          </a:p>
        </p:txBody>
      </p:sp>
      <p:sp>
        <p:nvSpPr>
          <p:cNvPr id="4" name="Footer Placeholder 3">
            <a:extLst>
              <a:ext uri="{FF2B5EF4-FFF2-40B4-BE49-F238E27FC236}">
                <a16:creationId xmlns:a16="http://schemas.microsoft.com/office/drawing/2014/main" id="{C446AA22-0A6B-5B45-85AE-827E1DE9D700}"/>
              </a:ext>
            </a:extLst>
          </p:cNvPr>
          <p:cNvSpPr>
            <a:spLocks noGrp="1"/>
          </p:cNvSpPr>
          <p:nvPr>
            <p:ph type="ftr" sz="quarter" idx="11"/>
          </p:nvPr>
        </p:nvSpPr>
        <p:spPr/>
        <p:txBody>
          <a:bodyPr/>
          <a:lstStyle/>
          <a:p>
            <a:r>
              <a:rPr lang="en-US" dirty="0"/>
              <a:t>Afxentios Kekelekis, PT- MSc in SEM</a:t>
            </a:r>
          </a:p>
        </p:txBody>
      </p:sp>
    </p:spTree>
    <p:extLst>
      <p:ext uri="{BB962C8B-B14F-4D97-AF65-F5344CB8AC3E}">
        <p14:creationId xmlns:p14="http://schemas.microsoft.com/office/powerpoint/2010/main" val="22800850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2DE32B3-EE68-2041-92E9-3364575C2A54}"/>
              </a:ext>
            </a:extLst>
          </p:cNvPr>
          <p:cNvSpPr>
            <a:spLocks noGrp="1"/>
          </p:cNvSpPr>
          <p:nvPr>
            <p:ph type="ftr" sz="quarter" idx="11"/>
          </p:nvPr>
        </p:nvSpPr>
        <p:spPr/>
        <p:txBody>
          <a:bodyPr/>
          <a:lstStyle/>
          <a:p>
            <a:r>
              <a:rPr lang="en-US"/>
              <a:t>Afxentios Kekelekis, PT- MSc in SEM</a:t>
            </a:r>
            <a:endParaRPr lang="en-US" dirty="0"/>
          </a:p>
        </p:txBody>
      </p:sp>
      <p:sp>
        <p:nvSpPr>
          <p:cNvPr id="4" name="Title 1">
            <a:extLst>
              <a:ext uri="{FF2B5EF4-FFF2-40B4-BE49-F238E27FC236}">
                <a16:creationId xmlns:a16="http://schemas.microsoft.com/office/drawing/2014/main" id="{8B1E5EC9-381B-054D-ACDB-2C90342023AB}"/>
              </a:ext>
            </a:extLst>
          </p:cNvPr>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normAutofit fontScale="90000"/>
          </a:bodyPr>
          <a:lstStyle/>
          <a:p>
            <a:pPr algn="ctr"/>
            <a:br>
              <a:rPr lang="el-GR" dirty="0"/>
            </a:br>
            <a:r>
              <a:rPr lang="el-GR" dirty="0">
                <a:solidFill>
                  <a:srgbClr val="002060"/>
                </a:solidFill>
              </a:rPr>
              <a:t>Ντοπάρισμα αίματος</a:t>
            </a:r>
            <a:br>
              <a:rPr lang="en-US" dirty="0">
                <a:solidFill>
                  <a:srgbClr val="002060"/>
                </a:solidFill>
              </a:rPr>
            </a:br>
            <a:endParaRPr lang="en-US" dirty="0">
              <a:solidFill>
                <a:srgbClr val="002060"/>
              </a:solidFill>
            </a:endParaRPr>
          </a:p>
        </p:txBody>
      </p:sp>
      <p:pic>
        <p:nvPicPr>
          <p:cNvPr id="6" name="Picture 5">
            <a:extLst>
              <a:ext uri="{FF2B5EF4-FFF2-40B4-BE49-F238E27FC236}">
                <a16:creationId xmlns:a16="http://schemas.microsoft.com/office/drawing/2014/main" id="{2DD89FB5-AFA0-AF47-848A-6C939E38365F}"/>
              </a:ext>
            </a:extLst>
          </p:cNvPr>
          <p:cNvPicPr>
            <a:picLocks noChangeAspect="1"/>
          </p:cNvPicPr>
          <p:nvPr/>
        </p:nvPicPr>
        <p:blipFill>
          <a:blip r:embed="rId2"/>
          <a:stretch>
            <a:fillRect/>
          </a:stretch>
        </p:blipFill>
        <p:spPr>
          <a:xfrm>
            <a:off x="853262" y="1723802"/>
            <a:ext cx="10478767" cy="4634467"/>
          </a:xfrm>
          <a:prstGeom prst="rect">
            <a:avLst/>
          </a:prstGeom>
        </p:spPr>
      </p:pic>
    </p:spTree>
    <p:extLst>
      <p:ext uri="{BB962C8B-B14F-4D97-AF65-F5344CB8AC3E}">
        <p14:creationId xmlns:p14="http://schemas.microsoft.com/office/powerpoint/2010/main" val="7983110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68D8A19-D16D-C54C-9C8E-500C772AEBCF}"/>
              </a:ext>
            </a:extLst>
          </p:cNvPr>
          <p:cNvSpPr>
            <a:spLocks noGrp="1"/>
          </p:cNvSpPr>
          <p:nvPr>
            <p:ph type="ftr" sz="quarter" idx="11"/>
          </p:nvPr>
        </p:nvSpPr>
        <p:spPr/>
        <p:txBody>
          <a:bodyPr/>
          <a:lstStyle/>
          <a:p>
            <a:r>
              <a:rPr lang="en-US"/>
              <a:t>Afxentios Kekelekis, PT- MSc in SEM</a:t>
            </a:r>
            <a:endParaRPr lang="en-US" dirty="0"/>
          </a:p>
        </p:txBody>
      </p:sp>
      <p:pic>
        <p:nvPicPr>
          <p:cNvPr id="5" name="Picture 4">
            <a:extLst>
              <a:ext uri="{FF2B5EF4-FFF2-40B4-BE49-F238E27FC236}">
                <a16:creationId xmlns:a16="http://schemas.microsoft.com/office/drawing/2014/main" id="{AC3B70B4-FF9F-864E-8453-3D38672BA00E}"/>
              </a:ext>
            </a:extLst>
          </p:cNvPr>
          <p:cNvPicPr>
            <a:picLocks noChangeAspect="1"/>
          </p:cNvPicPr>
          <p:nvPr/>
        </p:nvPicPr>
        <p:blipFill>
          <a:blip r:embed="rId2"/>
          <a:stretch>
            <a:fillRect/>
          </a:stretch>
        </p:blipFill>
        <p:spPr>
          <a:xfrm>
            <a:off x="3024288" y="174171"/>
            <a:ext cx="5760483" cy="1534887"/>
          </a:xfrm>
          <a:prstGeom prst="rect">
            <a:avLst/>
          </a:prstGeom>
          <a:solidFill>
            <a:srgbClr val="00B050"/>
          </a:solidFill>
          <a:ln w="38100">
            <a:solidFill>
              <a:schemeClr val="tx1"/>
            </a:solidFill>
          </a:ln>
        </p:spPr>
      </p:pic>
      <p:pic>
        <p:nvPicPr>
          <p:cNvPr id="8" name="Picture 7">
            <a:extLst>
              <a:ext uri="{FF2B5EF4-FFF2-40B4-BE49-F238E27FC236}">
                <a16:creationId xmlns:a16="http://schemas.microsoft.com/office/drawing/2014/main" id="{7B0B247E-B93E-4448-B002-9906691465C8}"/>
              </a:ext>
            </a:extLst>
          </p:cNvPr>
          <p:cNvPicPr>
            <a:picLocks noChangeAspect="1"/>
          </p:cNvPicPr>
          <p:nvPr/>
        </p:nvPicPr>
        <p:blipFill>
          <a:blip r:embed="rId3"/>
          <a:stretch>
            <a:fillRect/>
          </a:stretch>
        </p:blipFill>
        <p:spPr>
          <a:xfrm>
            <a:off x="8781880" y="1873653"/>
            <a:ext cx="3283541" cy="4119722"/>
          </a:xfrm>
          <a:prstGeom prst="rect">
            <a:avLst/>
          </a:prstGeom>
        </p:spPr>
        <p:style>
          <a:lnRef idx="2">
            <a:schemeClr val="dk1"/>
          </a:lnRef>
          <a:fillRef idx="1">
            <a:schemeClr val="lt1"/>
          </a:fillRef>
          <a:effectRef idx="0">
            <a:schemeClr val="dk1"/>
          </a:effectRef>
          <a:fontRef idx="minor">
            <a:schemeClr val="dk1"/>
          </a:fontRef>
        </p:style>
      </p:pic>
      <p:pic>
        <p:nvPicPr>
          <p:cNvPr id="9" name="Picture 8">
            <a:extLst>
              <a:ext uri="{FF2B5EF4-FFF2-40B4-BE49-F238E27FC236}">
                <a16:creationId xmlns:a16="http://schemas.microsoft.com/office/drawing/2014/main" id="{BA4F8692-535E-1348-8988-2A772F3BB6CE}"/>
              </a:ext>
            </a:extLst>
          </p:cNvPr>
          <p:cNvPicPr>
            <a:picLocks noChangeAspect="1"/>
          </p:cNvPicPr>
          <p:nvPr/>
        </p:nvPicPr>
        <p:blipFill>
          <a:blip r:embed="rId4"/>
          <a:stretch>
            <a:fillRect/>
          </a:stretch>
        </p:blipFill>
        <p:spPr>
          <a:xfrm>
            <a:off x="5335772" y="1883230"/>
            <a:ext cx="3294321" cy="4121380"/>
          </a:xfrm>
          <a:prstGeom prst="rect">
            <a:avLst/>
          </a:prstGeom>
        </p:spPr>
        <p:style>
          <a:lnRef idx="2">
            <a:schemeClr val="dk1"/>
          </a:lnRef>
          <a:fillRef idx="1">
            <a:schemeClr val="lt1"/>
          </a:fillRef>
          <a:effectRef idx="0">
            <a:schemeClr val="dk1"/>
          </a:effectRef>
          <a:fontRef idx="minor">
            <a:schemeClr val="dk1"/>
          </a:fontRef>
        </p:style>
      </p:pic>
      <p:sp>
        <p:nvSpPr>
          <p:cNvPr id="10" name="TextBox 9">
            <a:extLst>
              <a:ext uri="{FF2B5EF4-FFF2-40B4-BE49-F238E27FC236}">
                <a16:creationId xmlns:a16="http://schemas.microsoft.com/office/drawing/2014/main" id="{563E347A-AA23-824F-BC19-8822CB474BCE}"/>
              </a:ext>
            </a:extLst>
          </p:cNvPr>
          <p:cNvSpPr txBox="1"/>
          <p:nvPr/>
        </p:nvSpPr>
        <p:spPr>
          <a:xfrm>
            <a:off x="152399" y="1872343"/>
            <a:ext cx="5105401" cy="3477875"/>
          </a:xfrm>
          <a:prstGeom prst="rect">
            <a:avLst/>
          </a:prstGeom>
          <a:noFill/>
          <a:ln w="38100">
            <a:solidFill>
              <a:schemeClr val="tx1"/>
            </a:solidFill>
          </a:ln>
        </p:spPr>
        <p:txBody>
          <a:bodyPr wrap="square" rtlCol="0">
            <a:spAutoFit/>
          </a:bodyPr>
          <a:lstStyle/>
          <a:p>
            <a:pPr marL="285750" indent="-285750">
              <a:buFont typeface="Arial" panose="020B0604020202020204" pitchFamily="34" charset="0"/>
              <a:buChar char="•"/>
            </a:pPr>
            <a:r>
              <a:rPr lang="en-US" sz="2000" dirty="0"/>
              <a:t>11 </a:t>
            </a:r>
            <a:r>
              <a:rPr lang="el-GR" sz="2000" dirty="0"/>
              <a:t>υψηλού επιπέδου Δρομείς αποστάσεων</a:t>
            </a:r>
          </a:p>
          <a:p>
            <a:pPr marL="285750" indent="-285750">
              <a:buFont typeface="Arial" panose="020B0604020202020204" pitchFamily="34" charset="0"/>
              <a:buChar char="•"/>
            </a:pPr>
            <a:r>
              <a:rPr lang="el-GR" sz="2000" dirty="0"/>
              <a:t>Εξετάστηκε το </a:t>
            </a:r>
            <a:r>
              <a:rPr lang="en-GB" sz="2000" dirty="0"/>
              <a:t>VO</a:t>
            </a:r>
            <a:r>
              <a:rPr lang="en-GB" sz="2000" baseline="-25000" dirty="0"/>
              <a:t>2</a:t>
            </a:r>
            <a:r>
              <a:rPr lang="en-GB" sz="2000" dirty="0"/>
              <a:t>max / time to exhaustion </a:t>
            </a:r>
            <a:r>
              <a:rPr lang="el-GR" sz="2000" dirty="0"/>
              <a:t> </a:t>
            </a:r>
          </a:p>
          <a:p>
            <a:pPr marL="742950" lvl="1" indent="-285750">
              <a:buFont typeface="Arial" panose="020B0604020202020204" pitchFamily="34" charset="0"/>
              <a:buChar char="•"/>
            </a:pPr>
            <a:r>
              <a:rPr lang="el-GR" sz="2000" dirty="0"/>
              <a:t>Πριν από την αφαίρεση αίματος</a:t>
            </a:r>
          </a:p>
          <a:p>
            <a:pPr marL="742950" lvl="1" indent="-285750">
              <a:buFont typeface="Arial" panose="020B0604020202020204" pitchFamily="34" charset="0"/>
              <a:buChar char="•"/>
            </a:pPr>
            <a:r>
              <a:rPr lang="el-GR" sz="2000" dirty="0"/>
              <a:t>Μετά την αφαίρεση αίματος (διάστημα ανάκαμψης)</a:t>
            </a:r>
          </a:p>
          <a:p>
            <a:pPr marL="742950" lvl="1" indent="-285750">
              <a:buFont typeface="Arial" panose="020B0604020202020204" pitchFamily="34" charset="0"/>
              <a:buChar char="•"/>
            </a:pPr>
            <a:r>
              <a:rPr lang="el-GR" sz="2000" dirty="0"/>
              <a:t>Μετά από μια εικονική μετάγγιση 50</a:t>
            </a:r>
            <a:r>
              <a:rPr lang="en-GB" sz="2000" dirty="0"/>
              <a:t>ml saline (</a:t>
            </a:r>
            <a:r>
              <a:rPr lang="el-GR" sz="2000" dirty="0"/>
              <a:t>αλατούχο διάλυμα)- </a:t>
            </a:r>
          </a:p>
          <a:p>
            <a:pPr marL="742950" lvl="1" indent="-285750">
              <a:buFont typeface="Arial" panose="020B0604020202020204" pitchFamily="34" charset="0"/>
              <a:buChar char="•"/>
            </a:pPr>
            <a:r>
              <a:rPr lang="el-GR" sz="2000" dirty="0"/>
              <a:t>Μετά από μετάγγιση 900</a:t>
            </a:r>
            <a:r>
              <a:rPr lang="en-GB" sz="2000" dirty="0"/>
              <a:t>ml autologous blood</a:t>
            </a:r>
            <a:endParaRPr lang="el-GR" sz="2000" dirty="0"/>
          </a:p>
          <a:p>
            <a:pPr marL="742950" lvl="1" indent="-285750">
              <a:buFont typeface="Arial" panose="020B0604020202020204" pitchFamily="34" charset="0"/>
              <a:buChar char="•"/>
            </a:pPr>
            <a:r>
              <a:rPr lang="el-GR" sz="2000" dirty="0"/>
              <a:t>Αφού τα επίπεδα ΕΕ επέστεψαν στα φυσιολογικά</a:t>
            </a:r>
          </a:p>
        </p:txBody>
      </p:sp>
    </p:spTree>
    <p:extLst>
      <p:ext uri="{BB962C8B-B14F-4D97-AF65-F5344CB8AC3E}">
        <p14:creationId xmlns:p14="http://schemas.microsoft.com/office/powerpoint/2010/main" val="3191410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CCACA73-8D70-8F49-AACD-A50E484827EF}"/>
              </a:ext>
            </a:extLst>
          </p:cNvPr>
          <p:cNvPicPr>
            <a:picLocks noGrp="1" noChangeAspect="1"/>
          </p:cNvPicPr>
          <p:nvPr>
            <p:ph idx="1"/>
          </p:nvPr>
        </p:nvPicPr>
        <p:blipFill>
          <a:blip r:embed="rId2"/>
          <a:stretch>
            <a:fillRect/>
          </a:stretch>
        </p:blipFill>
        <p:spPr>
          <a:xfrm>
            <a:off x="2062993" y="279854"/>
            <a:ext cx="7962749" cy="5972062"/>
          </a:xfrm>
        </p:spPr>
      </p:pic>
      <p:sp>
        <p:nvSpPr>
          <p:cNvPr id="4" name="Footer Placeholder 3">
            <a:extLst>
              <a:ext uri="{FF2B5EF4-FFF2-40B4-BE49-F238E27FC236}">
                <a16:creationId xmlns:a16="http://schemas.microsoft.com/office/drawing/2014/main" id="{97E93A36-8914-C44C-B702-71D0F3F5AA71}"/>
              </a:ext>
            </a:extLst>
          </p:cNvPr>
          <p:cNvSpPr>
            <a:spLocks noGrp="1"/>
          </p:cNvSpPr>
          <p:nvPr>
            <p:ph type="ftr" sz="quarter" idx="11"/>
          </p:nvPr>
        </p:nvSpPr>
        <p:spPr/>
        <p:txBody>
          <a:bodyPr/>
          <a:lstStyle/>
          <a:p>
            <a:r>
              <a:rPr lang="en-US"/>
              <a:t>Afxentios Kekelekis, PT- MSc in SEM</a:t>
            </a:r>
            <a:endParaRPr lang="en-US" dirty="0"/>
          </a:p>
        </p:txBody>
      </p:sp>
      <p:sp>
        <p:nvSpPr>
          <p:cNvPr id="7" name="Title 1">
            <a:extLst>
              <a:ext uri="{FF2B5EF4-FFF2-40B4-BE49-F238E27FC236}">
                <a16:creationId xmlns:a16="http://schemas.microsoft.com/office/drawing/2014/main" id="{7F2CFAEC-3F07-5145-8DD8-9866076FBAA7}"/>
              </a:ext>
            </a:extLst>
          </p:cNvPr>
          <p:cNvSpPr>
            <a:spLocks noGrp="1"/>
          </p:cNvSpPr>
          <p:nvPr>
            <p:ph type="title"/>
          </p:nvPr>
        </p:nvSpPr>
        <p:spPr>
          <a:xfrm rot="16200000">
            <a:off x="-2766218" y="2766217"/>
            <a:ext cx="6858000" cy="1325563"/>
          </a:xfrm>
        </p:spPr>
        <p:style>
          <a:lnRef idx="1">
            <a:schemeClr val="accent1"/>
          </a:lnRef>
          <a:fillRef idx="2">
            <a:schemeClr val="accent1"/>
          </a:fillRef>
          <a:effectRef idx="1">
            <a:schemeClr val="accent1"/>
          </a:effectRef>
          <a:fontRef idx="minor">
            <a:schemeClr val="dk1"/>
          </a:fontRef>
        </p:style>
        <p:txBody>
          <a:bodyPr>
            <a:normAutofit fontScale="90000"/>
          </a:bodyPr>
          <a:lstStyle/>
          <a:p>
            <a:pPr algn="ctr"/>
            <a:br>
              <a:rPr lang="el-GR" dirty="0"/>
            </a:br>
            <a:r>
              <a:rPr lang="el-GR" dirty="0">
                <a:solidFill>
                  <a:srgbClr val="002060"/>
                </a:solidFill>
              </a:rPr>
              <a:t>Ντοπάρισμα αίματος</a:t>
            </a:r>
            <a:br>
              <a:rPr lang="en-US" dirty="0">
                <a:solidFill>
                  <a:srgbClr val="002060"/>
                </a:solidFill>
              </a:rPr>
            </a:br>
            <a:endParaRPr lang="en-US" dirty="0">
              <a:solidFill>
                <a:srgbClr val="002060"/>
              </a:solidFill>
            </a:endParaRPr>
          </a:p>
        </p:txBody>
      </p:sp>
    </p:spTree>
    <p:extLst>
      <p:ext uri="{BB962C8B-B14F-4D97-AF65-F5344CB8AC3E}">
        <p14:creationId xmlns:p14="http://schemas.microsoft.com/office/powerpoint/2010/main" val="34028189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887A9-CEA5-2D44-8608-0565255E2A7C}"/>
              </a:ext>
            </a:extLst>
          </p:cNvPr>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normAutofit fontScale="90000"/>
          </a:bodyPr>
          <a:lstStyle/>
          <a:p>
            <a:pPr algn="ctr"/>
            <a:br>
              <a:rPr lang="el-GR" dirty="0"/>
            </a:br>
            <a:r>
              <a:rPr lang="el-GR" dirty="0">
                <a:solidFill>
                  <a:srgbClr val="002060"/>
                </a:solidFill>
              </a:rPr>
              <a:t>Ερυθροποιητίνη</a:t>
            </a:r>
            <a:br>
              <a:rPr lang="en-US" dirty="0"/>
            </a:br>
            <a:endParaRPr lang="en-US" dirty="0"/>
          </a:p>
        </p:txBody>
      </p:sp>
      <p:sp>
        <p:nvSpPr>
          <p:cNvPr id="3" name="Content Placeholder 2">
            <a:extLst>
              <a:ext uri="{FF2B5EF4-FFF2-40B4-BE49-F238E27FC236}">
                <a16:creationId xmlns:a16="http://schemas.microsoft.com/office/drawing/2014/main" id="{45D278F3-BF2A-E840-B44B-0F134DF7E1D5}"/>
              </a:ext>
            </a:extLst>
          </p:cNvPr>
          <p:cNvSpPr>
            <a:spLocks noGrp="1"/>
          </p:cNvSpPr>
          <p:nvPr>
            <p:ph idx="1"/>
          </p:nvPr>
        </p:nvSpPr>
        <p:spPr>
          <a:xfrm>
            <a:off x="838200" y="1825624"/>
            <a:ext cx="10515600" cy="4530725"/>
          </a:xfrm>
        </p:spPr>
        <p:txBody>
          <a:bodyPr>
            <a:normAutofit/>
          </a:bodyPr>
          <a:lstStyle/>
          <a:p>
            <a:r>
              <a:rPr lang="el-GR" sz="2200" b="1" dirty="0"/>
              <a:t>Ερυθροποιητίνη</a:t>
            </a:r>
            <a:r>
              <a:rPr lang="el-GR" sz="2200" dirty="0"/>
              <a:t>. Ορμόνη που παράγεται στους νεφρούς. Υποκινεί την παραγωγή ερυθρών αιμοσφαιρίων, κυρίως ενεργοποιείται σε συνθήκες υψομέτρου, (</a:t>
            </a:r>
            <a:r>
              <a:rPr lang="el-GR" sz="2200" i="1" dirty="0"/>
              <a:t>προπόνηση σε συνθήκες χαμηλότερης πίεσης οξυγόνου) .</a:t>
            </a:r>
          </a:p>
          <a:p>
            <a:pPr lvl="1"/>
            <a:r>
              <a:rPr lang="el-GR" sz="2000" dirty="0"/>
              <a:t>Αυξάνει τον αιματοκρίτη και χορηγείται συχνά σε ασθενείς με χρόνια νεφρική ανεπάρκεια. </a:t>
            </a:r>
          </a:p>
          <a:p>
            <a:pPr lvl="1"/>
            <a:r>
              <a:rPr lang="el-GR" sz="2000" dirty="0"/>
              <a:t>Θεωρητικά έχει τα ίδια οφέλη με την επαναμετάγγιση αίματος, λόγω αύξησης ερυθρών στο αίμα αυτό θα οδηγήσει σε αύξηση της αιμοσφαιρίνης με άμεση συνέπεια την αύξηση παροχής/μεταφοράς οξυγόνου σε μύες και ιστούς</a:t>
            </a:r>
            <a:r>
              <a:rPr lang="el-GR" sz="2000" i="1" dirty="0"/>
              <a:t>. </a:t>
            </a:r>
          </a:p>
          <a:p>
            <a:pPr lvl="1"/>
            <a:r>
              <a:rPr lang="el-GR" sz="2000" dirty="0"/>
              <a:t>Αύξηση συγκέντρωσης αιμοσφαιρίνης και αιματοκρίτη κατά 10%. </a:t>
            </a:r>
          </a:p>
          <a:p>
            <a:pPr lvl="1"/>
            <a:r>
              <a:rPr lang="el-GR" sz="2000" dirty="0"/>
              <a:t>Αύξηση </a:t>
            </a:r>
            <a:r>
              <a:rPr lang="en-US" sz="2000" dirty="0"/>
              <a:t>VO</a:t>
            </a:r>
            <a:r>
              <a:rPr lang="en-US" sz="2000" baseline="-25000" dirty="0"/>
              <a:t>2</a:t>
            </a:r>
            <a:r>
              <a:rPr lang="en-US" sz="2000" dirty="0"/>
              <a:t>max</a:t>
            </a:r>
            <a:r>
              <a:rPr lang="el-GR" sz="2000" dirty="0"/>
              <a:t> κατά 6-8%, και </a:t>
            </a:r>
          </a:p>
          <a:p>
            <a:pPr lvl="1"/>
            <a:r>
              <a:rPr lang="el-GR" sz="2000" dirty="0"/>
              <a:t>Αύξηση χρόνου αερόβιας άσκησης μέχρι εξάντλησης κατά 13-17%</a:t>
            </a:r>
            <a:r>
              <a:rPr lang="en-US" sz="2000" dirty="0"/>
              <a:t> </a:t>
            </a:r>
            <a:r>
              <a:rPr lang="el-GR" sz="1800" i="1" dirty="0">
                <a:solidFill>
                  <a:srgbClr val="FF0000"/>
                </a:solidFill>
              </a:rPr>
              <a:t>(</a:t>
            </a:r>
            <a:r>
              <a:rPr lang="en-US" sz="1800" i="1" dirty="0" err="1">
                <a:solidFill>
                  <a:srgbClr val="FF0000"/>
                </a:solidFill>
              </a:rPr>
              <a:t>Ekblom</a:t>
            </a:r>
            <a:r>
              <a:rPr lang="en-US" sz="1800" i="1" dirty="0">
                <a:solidFill>
                  <a:srgbClr val="FF0000"/>
                </a:solidFill>
              </a:rPr>
              <a:t> and Berglund, 1991)</a:t>
            </a:r>
          </a:p>
          <a:p>
            <a:pPr marL="0" indent="0">
              <a:buNone/>
            </a:pPr>
            <a:endParaRPr lang="el-GR" sz="2200" dirty="0"/>
          </a:p>
        </p:txBody>
      </p:sp>
      <p:sp>
        <p:nvSpPr>
          <p:cNvPr id="4" name="Footer Placeholder 3">
            <a:extLst>
              <a:ext uri="{FF2B5EF4-FFF2-40B4-BE49-F238E27FC236}">
                <a16:creationId xmlns:a16="http://schemas.microsoft.com/office/drawing/2014/main" id="{09BD3562-EADD-2A41-BE7D-4D6B9832F8BE}"/>
              </a:ext>
            </a:extLst>
          </p:cNvPr>
          <p:cNvSpPr>
            <a:spLocks noGrp="1"/>
          </p:cNvSpPr>
          <p:nvPr>
            <p:ph type="ftr" sz="quarter" idx="11"/>
          </p:nvPr>
        </p:nvSpPr>
        <p:spPr/>
        <p:txBody>
          <a:bodyPr/>
          <a:lstStyle/>
          <a:p>
            <a:r>
              <a:rPr lang="en-US" dirty="0"/>
              <a:t>Afxentios Kekelekis, PT- MSc in SEM</a:t>
            </a:r>
          </a:p>
        </p:txBody>
      </p:sp>
    </p:spTree>
    <p:extLst>
      <p:ext uri="{BB962C8B-B14F-4D97-AF65-F5344CB8AC3E}">
        <p14:creationId xmlns:p14="http://schemas.microsoft.com/office/powerpoint/2010/main" val="41694826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A9FFF0-6C64-D741-9C00-A4220E921AD9}"/>
              </a:ext>
            </a:extLst>
          </p:cNvPr>
          <p:cNvSpPr>
            <a:spLocks noGrp="1"/>
          </p:cNvSpPr>
          <p:nvPr>
            <p:ph idx="1"/>
          </p:nvPr>
        </p:nvSpPr>
        <p:spPr/>
        <p:txBody>
          <a:bodyPr>
            <a:normAutofit/>
          </a:bodyPr>
          <a:lstStyle/>
          <a:p>
            <a:r>
              <a:rPr lang="el-GR" sz="2200" dirty="0"/>
              <a:t>Σοβαρές συνέπειες μέχρι και θάνατο μπορεί να οδηγήσει η χρήση ερυθροποιητίνης, αν και δεν έχει επιβεβαιωθεί </a:t>
            </a:r>
            <a:r>
              <a:rPr lang="el-GR" sz="1800" i="1" dirty="0">
                <a:solidFill>
                  <a:srgbClr val="FF0000"/>
                </a:solidFill>
              </a:rPr>
              <a:t>(</a:t>
            </a:r>
            <a:r>
              <a:rPr lang="en-US" sz="1800" i="1" dirty="0">
                <a:solidFill>
                  <a:srgbClr val="FF0000"/>
                </a:solidFill>
              </a:rPr>
              <a:t>ACSM Position Stand, 1996).</a:t>
            </a:r>
            <a:r>
              <a:rPr lang="el-GR" sz="1800" i="1" dirty="0">
                <a:solidFill>
                  <a:srgbClr val="FF0000"/>
                </a:solidFill>
              </a:rPr>
              <a:t> </a:t>
            </a:r>
          </a:p>
          <a:p>
            <a:r>
              <a:rPr lang="el-GR" sz="2200" dirty="0"/>
              <a:t>Είναι άγνωστη η ποσότητα των ερυθρών που θα παραχθούν, με άμεση επιπλοκή την αύξηση του ιξώδους στο αίμα, να αυξηθεί δηλ. η πυκνότητα του, και να οδηγήσει σε </a:t>
            </a:r>
            <a:r>
              <a:rPr lang="el-GR" sz="2200" b="1" dirty="0"/>
              <a:t>θρόμβωση</a:t>
            </a:r>
            <a:r>
              <a:rPr lang="el-GR" sz="2200" dirty="0"/>
              <a:t>, </a:t>
            </a:r>
            <a:r>
              <a:rPr lang="el-GR" sz="2200" b="1" dirty="0"/>
              <a:t>ανακοπή </a:t>
            </a:r>
            <a:r>
              <a:rPr lang="el-GR" sz="2200" dirty="0"/>
              <a:t>ή και εγκεφαλικό επεισόδιο</a:t>
            </a:r>
          </a:p>
        </p:txBody>
      </p:sp>
      <p:sp>
        <p:nvSpPr>
          <p:cNvPr id="4" name="Footer Placeholder 3">
            <a:extLst>
              <a:ext uri="{FF2B5EF4-FFF2-40B4-BE49-F238E27FC236}">
                <a16:creationId xmlns:a16="http://schemas.microsoft.com/office/drawing/2014/main" id="{8657270A-FDFD-AB48-930E-121B239496E8}"/>
              </a:ext>
            </a:extLst>
          </p:cNvPr>
          <p:cNvSpPr>
            <a:spLocks noGrp="1"/>
          </p:cNvSpPr>
          <p:nvPr>
            <p:ph type="ftr" sz="quarter" idx="11"/>
          </p:nvPr>
        </p:nvSpPr>
        <p:spPr/>
        <p:txBody>
          <a:bodyPr/>
          <a:lstStyle/>
          <a:p>
            <a:r>
              <a:rPr lang="en-US"/>
              <a:t>Afxentios Kekelekis, PT- MSc in SEM</a:t>
            </a:r>
            <a:endParaRPr lang="en-US" dirty="0"/>
          </a:p>
        </p:txBody>
      </p:sp>
      <p:sp>
        <p:nvSpPr>
          <p:cNvPr id="5" name="Title 1">
            <a:extLst>
              <a:ext uri="{FF2B5EF4-FFF2-40B4-BE49-F238E27FC236}">
                <a16:creationId xmlns:a16="http://schemas.microsoft.com/office/drawing/2014/main" id="{BEA4EC17-EC65-E84F-822A-3A64D6C50F55}"/>
              </a:ext>
            </a:extLst>
          </p:cNvPr>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normAutofit fontScale="90000"/>
          </a:bodyPr>
          <a:lstStyle/>
          <a:p>
            <a:pPr algn="ctr"/>
            <a:br>
              <a:rPr lang="el-GR" dirty="0"/>
            </a:br>
            <a:r>
              <a:rPr lang="el-GR" dirty="0">
                <a:solidFill>
                  <a:srgbClr val="002060"/>
                </a:solidFill>
              </a:rPr>
              <a:t>Ερυθροποιητίνη</a:t>
            </a:r>
            <a:br>
              <a:rPr lang="el-GR" dirty="0">
                <a:solidFill>
                  <a:srgbClr val="002060"/>
                </a:solidFill>
              </a:rPr>
            </a:br>
            <a:r>
              <a:rPr lang="el-GR" b="1" i="1" dirty="0">
                <a:solidFill>
                  <a:srgbClr val="FFFF00"/>
                </a:solidFill>
              </a:rPr>
              <a:t>κίνδυνοι</a:t>
            </a:r>
            <a:br>
              <a:rPr lang="en-US" dirty="0"/>
            </a:br>
            <a:endParaRPr lang="en-US" dirty="0"/>
          </a:p>
        </p:txBody>
      </p:sp>
    </p:spTree>
    <p:extLst>
      <p:ext uri="{BB962C8B-B14F-4D97-AF65-F5344CB8AC3E}">
        <p14:creationId xmlns:p14="http://schemas.microsoft.com/office/powerpoint/2010/main" val="4216558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911025D-04B5-2D49-AAE2-3476F7F4CCB8}"/>
              </a:ext>
            </a:extLst>
          </p:cNvPr>
          <p:cNvGraphicFramePr>
            <a:graphicFrameLocks noGrp="1"/>
          </p:cNvGraphicFramePr>
          <p:nvPr>
            <p:ph idx="4294967295"/>
            <p:extLst>
              <p:ext uri="{D42A27DB-BD31-4B8C-83A1-F6EECF244321}">
                <p14:modId xmlns:p14="http://schemas.microsoft.com/office/powerpoint/2010/main" val="2185694136"/>
              </p:ext>
            </p:extLst>
          </p:nvPr>
        </p:nvGraphicFramePr>
        <p:xfrm>
          <a:off x="-163286" y="-206829"/>
          <a:ext cx="11898086" cy="69124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a:extLst>
              <a:ext uri="{FF2B5EF4-FFF2-40B4-BE49-F238E27FC236}">
                <a16:creationId xmlns:a16="http://schemas.microsoft.com/office/drawing/2014/main" id="{3E7F09EF-7DC5-FC40-BE20-C1C0391773EF}"/>
              </a:ext>
            </a:extLst>
          </p:cNvPr>
          <p:cNvSpPr>
            <a:spLocks noGrp="1"/>
          </p:cNvSpPr>
          <p:nvPr>
            <p:ph type="ftr" sz="quarter" idx="11"/>
          </p:nvPr>
        </p:nvSpPr>
        <p:spPr/>
        <p:txBody>
          <a:bodyPr/>
          <a:lstStyle/>
          <a:p>
            <a:r>
              <a:rPr lang="en-US" dirty="0"/>
              <a:t>Afxentios Kekelekis, PT- MSc in SEM</a:t>
            </a:r>
          </a:p>
        </p:txBody>
      </p:sp>
    </p:spTree>
    <p:extLst>
      <p:ext uri="{BB962C8B-B14F-4D97-AF65-F5344CB8AC3E}">
        <p14:creationId xmlns:p14="http://schemas.microsoft.com/office/powerpoint/2010/main" val="23411489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AB507-29EF-094A-9D09-8171415BF3D7}"/>
              </a:ext>
            </a:extLst>
          </p:cNvPr>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normAutofit fontScale="90000"/>
          </a:bodyPr>
          <a:lstStyle/>
          <a:p>
            <a:pPr algn="ctr"/>
            <a:br>
              <a:rPr lang="el-GR"/>
            </a:br>
            <a:r>
              <a:rPr lang="el-GR">
                <a:solidFill>
                  <a:srgbClr val="002060"/>
                </a:solidFill>
              </a:rPr>
              <a:t>Συμπλήρωμα Οξυγόνου</a:t>
            </a:r>
            <a:br>
              <a:rPr lang="en-US">
                <a:solidFill>
                  <a:srgbClr val="002060"/>
                </a:solidFill>
              </a:rPr>
            </a:br>
            <a:endParaRPr lang="en-US">
              <a:solidFill>
                <a:srgbClr val="002060"/>
              </a:solidFill>
            </a:endParaRPr>
          </a:p>
        </p:txBody>
      </p:sp>
      <p:sp>
        <p:nvSpPr>
          <p:cNvPr id="3" name="Content Placeholder 2">
            <a:extLst>
              <a:ext uri="{FF2B5EF4-FFF2-40B4-BE49-F238E27FC236}">
                <a16:creationId xmlns:a16="http://schemas.microsoft.com/office/drawing/2014/main" id="{C0211FA9-98F4-AC45-BA47-B488449FC200}"/>
              </a:ext>
            </a:extLst>
          </p:cNvPr>
          <p:cNvSpPr>
            <a:spLocks noGrp="1"/>
          </p:cNvSpPr>
          <p:nvPr>
            <p:ph idx="1"/>
          </p:nvPr>
        </p:nvSpPr>
        <p:spPr/>
        <p:txBody>
          <a:bodyPr>
            <a:normAutofit/>
          </a:bodyPr>
          <a:lstStyle/>
          <a:p>
            <a:r>
              <a:rPr lang="el-GR" sz="2200" dirty="0"/>
              <a:t>Άμεσος τρόπος της αύξησης της περιεκτικότητας του αίματος σε οξυγόνο</a:t>
            </a:r>
          </a:p>
          <a:p>
            <a:r>
              <a:rPr lang="el-GR" sz="2200" dirty="0"/>
              <a:t>Αύξηση διαθέσιμου οξυγόνου</a:t>
            </a:r>
          </a:p>
          <a:p>
            <a:r>
              <a:rPr lang="el-GR" sz="2200" dirty="0"/>
              <a:t>Μείωση αίσθησης κόπωσης</a:t>
            </a:r>
          </a:p>
          <a:p>
            <a:r>
              <a:rPr lang="el-GR" sz="2200" dirty="0"/>
              <a:t>Επιτάχυνση αποκατάστασης</a:t>
            </a:r>
          </a:p>
          <a:p>
            <a:endParaRPr lang="el-GR" sz="2200" dirty="0"/>
          </a:p>
          <a:p>
            <a:r>
              <a:rPr lang="el-GR" sz="2200" dirty="0"/>
              <a:t>Το οξυγόνο συνήθως χορηγείται </a:t>
            </a:r>
            <a:r>
              <a:rPr lang="el-GR" sz="1800" i="1" dirty="0">
                <a:solidFill>
                  <a:srgbClr val="FF0000"/>
                </a:solidFill>
              </a:rPr>
              <a:t>(</a:t>
            </a:r>
            <a:r>
              <a:rPr lang="en-GB" sz="1800" i="1" dirty="0">
                <a:solidFill>
                  <a:srgbClr val="FF0000"/>
                </a:solidFill>
              </a:rPr>
              <a:t>Bunnister and Cunningham, 1957)</a:t>
            </a:r>
            <a:endParaRPr lang="el-GR" sz="1800" i="1" dirty="0">
              <a:solidFill>
                <a:srgbClr val="FF0000"/>
              </a:solidFill>
            </a:endParaRPr>
          </a:p>
          <a:p>
            <a:pPr lvl="1"/>
            <a:r>
              <a:rPr lang="el-GR" sz="2000" dirty="0"/>
              <a:t>Πριν τον αγώνα (περιορισμένη επίδραση)</a:t>
            </a:r>
          </a:p>
          <a:p>
            <a:pPr lvl="1"/>
            <a:r>
              <a:rPr lang="el-GR" sz="2000" dirty="0"/>
              <a:t>Κατά τη διάρκεια του αγώνα </a:t>
            </a:r>
            <a:r>
              <a:rPr lang="en-GB" sz="2000" dirty="0"/>
              <a:t>(</a:t>
            </a:r>
            <a:r>
              <a:rPr lang="el-GR" sz="2000" dirty="0"/>
              <a:t>σαφή βελτίωση)</a:t>
            </a:r>
          </a:p>
          <a:p>
            <a:pPr lvl="1"/>
            <a:r>
              <a:rPr lang="el-GR" sz="2000" dirty="0"/>
              <a:t>Κατά την αποκατάσταση (κανένα αποτέλεσμα)</a:t>
            </a:r>
          </a:p>
          <a:p>
            <a:pPr lvl="1"/>
            <a:r>
              <a:rPr lang="el-GR" sz="2000" dirty="0"/>
              <a:t>Σε συνδυασμό  (καμιά απόδειξη) </a:t>
            </a:r>
          </a:p>
          <a:p>
            <a:pPr marL="0" indent="0">
              <a:buNone/>
            </a:pPr>
            <a:endParaRPr lang="en-US" sz="2200" dirty="0"/>
          </a:p>
        </p:txBody>
      </p:sp>
      <p:sp>
        <p:nvSpPr>
          <p:cNvPr id="4" name="Footer Placeholder 3">
            <a:extLst>
              <a:ext uri="{FF2B5EF4-FFF2-40B4-BE49-F238E27FC236}">
                <a16:creationId xmlns:a16="http://schemas.microsoft.com/office/drawing/2014/main" id="{B2A9043F-F446-0B42-9EFD-E0A0E0F3FB3C}"/>
              </a:ext>
            </a:extLst>
          </p:cNvPr>
          <p:cNvSpPr>
            <a:spLocks noGrp="1"/>
          </p:cNvSpPr>
          <p:nvPr>
            <p:ph type="ftr" sz="quarter" idx="11"/>
          </p:nvPr>
        </p:nvSpPr>
        <p:spPr/>
        <p:txBody>
          <a:bodyPr/>
          <a:lstStyle/>
          <a:p>
            <a:r>
              <a:rPr lang="en-US" dirty="0"/>
              <a:t>Afxentios Kekelekis, PT- MSc in SEM</a:t>
            </a:r>
          </a:p>
        </p:txBody>
      </p:sp>
      <p:sp>
        <p:nvSpPr>
          <p:cNvPr id="5" name="Rounded Rectangle 4">
            <a:extLst>
              <a:ext uri="{FF2B5EF4-FFF2-40B4-BE49-F238E27FC236}">
                <a16:creationId xmlns:a16="http://schemas.microsoft.com/office/drawing/2014/main" id="{E8CDBC33-34CA-EA4B-9EC6-E4D26D5C60A4}"/>
              </a:ext>
            </a:extLst>
          </p:cNvPr>
          <p:cNvSpPr/>
          <p:nvPr/>
        </p:nvSpPr>
        <p:spPr>
          <a:xfrm>
            <a:off x="1208314" y="4691743"/>
            <a:ext cx="5562600" cy="381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88634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C3FF2-38C3-7246-AD65-F603660F3C2C}"/>
              </a:ext>
            </a:extLst>
          </p:cNvPr>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normAutofit fontScale="90000"/>
          </a:bodyPr>
          <a:lstStyle/>
          <a:p>
            <a:pPr algn="ctr"/>
            <a:br>
              <a:rPr lang="el-GR" dirty="0"/>
            </a:br>
            <a:r>
              <a:rPr lang="el-GR" dirty="0">
                <a:solidFill>
                  <a:srgbClr val="002060"/>
                </a:solidFill>
              </a:rPr>
              <a:t>Φόρτιση Διττανθρακικών</a:t>
            </a:r>
            <a:r>
              <a:rPr lang="en-GB" dirty="0">
                <a:solidFill>
                  <a:srgbClr val="002060"/>
                </a:solidFill>
              </a:rPr>
              <a:t> </a:t>
            </a:r>
            <a:r>
              <a:rPr lang="en-GB" b="1" dirty="0">
                <a:solidFill>
                  <a:srgbClr val="FFFF00"/>
                </a:solidFill>
              </a:rPr>
              <a:t>HCO</a:t>
            </a:r>
            <a:r>
              <a:rPr lang="en-GB" b="1" baseline="-25000" dirty="0">
                <a:solidFill>
                  <a:srgbClr val="FFFF00"/>
                </a:solidFill>
              </a:rPr>
              <a:t>3</a:t>
            </a:r>
            <a:r>
              <a:rPr lang="en-GB" b="1" baseline="30000" dirty="0">
                <a:solidFill>
                  <a:srgbClr val="FFFF00"/>
                </a:solidFill>
              </a:rPr>
              <a:t>-</a:t>
            </a:r>
            <a:r>
              <a:rPr lang="el-GR" dirty="0"/>
              <a:t> </a:t>
            </a:r>
            <a:r>
              <a:rPr lang="el-GR" i="1" dirty="0">
                <a:solidFill>
                  <a:srgbClr val="002060"/>
                </a:solidFill>
              </a:rPr>
              <a:t>(</a:t>
            </a:r>
            <a:r>
              <a:rPr lang="en-GB" i="1" dirty="0">
                <a:solidFill>
                  <a:srgbClr val="002060"/>
                </a:solidFill>
              </a:rPr>
              <a:t>Bicarbonates)</a:t>
            </a:r>
            <a:br>
              <a:rPr lang="en-US" i="1" dirty="0">
                <a:solidFill>
                  <a:srgbClr val="002060"/>
                </a:solidFill>
              </a:rPr>
            </a:br>
            <a:endParaRPr lang="en-US" i="1" dirty="0">
              <a:solidFill>
                <a:srgbClr val="002060"/>
              </a:solidFill>
            </a:endParaRPr>
          </a:p>
        </p:txBody>
      </p:sp>
      <p:sp>
        <p:nvSpPr>
          <p:cNvPr id="3" name="Content Placeholder 2">
            <a:extLst>
              <a:ext uri="{FF2B5EF4-FFF2-40B4-BE49-F238E27FC236}">
                <a16:creationId xmlns:a16="http://schemas.microsoft.com/office/drawing/2014/main" id="{574289C4-4E2C-394E-B35B-296FEC24C97D}"/>
              </a:ext>
            </a:extLst>
          </p:cNvPr>
          <p:cNvSpPr>
            <a:spLocks noGrp="1"/>
          </p:cNvSpPr>
          <p:nvPr>
            <p:ph idx="1"/>
          </p:nvPr>
        </p:nvSpPr>
        <p:spPr/>
        <p:txBody>
          <a:bodyPr/>
          <a:lstStyle/>
          <a:p>
            <a:r>
              <a:rPr lang="el-GR" dirty="0"/>
              <a:t>Η αλκαλική παρακαταθήκη του οργανισμού</a:t>
            </a:r>
          </a:p>
          <a:p>
            <a:r>
              <a:rPr lang="el-GR" dirty="0"/>
              <a:t>Σύστημα εξουδετέρωσης </a:t>
            </a:r>
          </a:p>
          <a:p>
            <a:r>
              <a:rPr lang="el-GR" dirty="0"/>
              <a:t>Οξεοβασική Ισορροπία των υγρών</a:t>
            </a:r>
            <a:endParaRPr lang="en-GB" dirty="0"/>
          </a:p>
          <a:p>
            <a:r>
              <a:rPr lang="el-GR" dirty="0"/>
              <a:t>Υπάρχει πιθανότητα βελτίωσης της απόδοσης στα αναερόβια αθλήματα, όπου παρατηρείται αυξημένη συγκέντρωση γαλακτικού στο αίμα, μέσω της ενίσχυσης της εξουδετερωτικής ικανότητας του  οργανισμού? </a:t>
            </a:r>
            <a:r>
              <a:rPr lang="el-GR" dirty="0" err="1"/>
              <a:t>Δηλ</a:t>
            </a:r>
            <a:r>
              <a:rPr lang="el-GR" dirty="0"/>
              <a:t> μέσω αύξησης της συγκέντρωσης διττανθρακικών στο αίμα? </a:t>
            </a:r>
            <a:r>
              <a:rPr lang="el-GR" b="1" dirty="0"/>
              <a:t>(φόρτιση διττανθρακικών)</a:t>
            </a:r>
            <a:endParaRPr lang="en-US" b="1" dirty="0"/>
          </a:p>
        </p:txBody>
      </p:sp>
      <p:sp>
        <p:nvSpPr>
          <p:cNvPr id="4" name="Footer Placeholder 3">
            <a:extLst>
              <a:ext uri="{FF2B5EF4-FFF2-40B4-BE49-F238E27FC236}">
                <a16:creationId xmlns:a16="http://schemas.microsoft.com/office/drawing/2014/main" id="{BCB22E99-586D-C840-BE98-0A8E18E3287C}"/>
              </a:ext>
            </a:extLst>
          </p:cNvPr>
          <p:cNvSpPr>
            <a:spLocks noGrp="1"/>
          </p:cNvSpPr>
          <p:nvPr>
            <p:ph type="ftr" sz="quarter" idx="11"/>
          </p:nvPr>
        </p:nvSpPr>
        <p:spPr/>
        <p:txBody>
          <a:bodyPr/>
          <a:lstStyle/>
          <a:p>
            <a:r>
              <a:rPr lang="en-US" dirty="0"/>
              <a:t>Afxentios Kekelekis, PT- MSc in SEM</a:t>
            </a:r>
          </a:p>
        </p:txBody>
      </p:sp>
    </p:spTree>
    <p:extLst>
      <p:ext uri="{BB962C8B-B14F-4D97-AF65-F5344CB8AC3E}">
        <p14:creationId xmlns:p14="http://schemas.microsoft.com/office/powerpoint/2010/main" val="40808811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F73CD-9ABA-3843-B492-6C2FA7031D47}"/>
              </a:ext>
            </a:extLst>
          </p:cNvPr>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normAutofit fontScale="90000"/>
          </a:bodyPr>
          <a:lstStyle/>
          <a:p>
            <a:pPr algn="ctr"/>
            <a:br>
              <a:rPr lang="el-GR" dirty="0"/>
            </a:br>
            <a:r>
              <a:rPr lang="el-GR" dirty="0">
                <a:solidFill>
                  <a:srgbClr val="002060"/>
                </a:solidFill>
              </a:rPr>
              <a:t>Οξεοβασική ισορροπία </a:t>
            </a:r>
            <a:r>
              <a:rPr lang="el-GR" i="1" dirty="0">
                <a:solidFill>
                  <a:srgbClr val="002060"/>
                </a:solidFill>
              </a:rPr>
              <a:t>(</a:t>
            </a:r>
            <a:r>
              <a:rPr lang="en-GB" i="1" dirty="0">
                <a:solidFill>
                  <a:srgbClr val="002060"/>
                </a:solidFill>
              </a:rPr>
              <a:t>Acid-base balance)</a:t>
            </a:r>
            <a:br>
              <a:rPr lang="en-US" i="1" dirty="0">
                <a:solidFill>
                  <a:srgbClr val="002060"/>
                </a:solidFill>
              </a:rPr>
            </a:br>
            <a:endParaRPr lang="en-US" i="1" dirty="0">
              <a:solidFill>
                <a:srgbClr val="002060"/>
              </a:solidFill>
            </a:endParaRPr>
          </a:p>
        </p:txBody>
      </p:sp>
      <p:sp>
        <p:nvSpPr>
          <p:cNvPr id="3" name="Content Placeholder 2">
            <a:extLst>
              <a:ext uri="{FF2B5EF4-FFF2-40B4-BE49-F238E27FC236}">
                <a16:creationId xmlns:a16="http://schemas.microsoft.com/office/drawing/2014/main" id="{297C4572-F44F-9347-9567-9A5A3155FA3C}"/>
              </a:ext>
            </a:extLst>
          </p:cNvPr>
          <p:cNvSpPr>
            <a:spLocks noGrp="1"/>
          </p:cNvSpPr>
          <p:nvPr>
            <p:ph idx="1"/>
          </p:nvPr>
        </p:nvSpPr>
        <p:spPr/>
        <p:txBody>
          <a:bodyPr>
            <a:normAutofit/>
          </a:bodyPr>
          <a:lstStyle/>
          <a:p>
            <a:pPr lvl="1"/>
            <a:r>
              <a:rPr lang="el-GR" dirty="0"/>
              <a:t>Αρτηριακό  </a:t>
            </a:r>
            <a:r>
              <a:rPr lang="en-GB" dirty="0"/>
              <a:t>pH 7.4 (7.36-7.44). </a:t>
            </a:r>
            <a:r>
              <a:rPr lang="el-GR" dirty="0"/>
              <a:t>Αντιστοιχεί σε συγκέντρωση Η</a:t>
            </a:r>
            <a:r>
              <a:rPr lang="el-GR" baseline="30000" dirty="0"/>
              <a:t>+   </a:t>
            </a:r>
            <a:r>
              <a:rPr lang="el-GR" dirty="0"/>
              <a:t>ίση με 40</a:t>
            </a:r>
            <a:r>
              <a:rPr lang="en-GB" dirty="0"/>
              <a:t>nmol/L (36-44 nmol/L )</a:t>
            </a:r>
            <a:r>
              <a:rPr lang="el-GR" dirty="0"/>
              <a:t>Αύξηση της συγκέντρωσης του Η</a:t>
            </a:r>
            <a:r>
              <a:rPr lang="el-GR" baseline="30000" dirty="0"/>
              <a:t>+</a:t>
            </a:r>
            <a:r>
              <a:rPr lang="el-GR" dirty="0"/>
              <a:t> (&gt;44</a:t>
            </a:r>
            <a:r>
              <a:rPr lang="en-GB" dirty="0"/>
              <a:t> nmol/L</a:t>
            </a:r>
            <a:r>
              <a:rPr lang="el-GR" dirty="0"/>
              <a:t>)</a:t>
            </a:r>
            <a:r>
              <a:rPr lang="en-GB" dirty="0"/>
              <a:t> </a:t>
            </a:r>
            <a:r>
              <a:rPr lang="el-GR" dirty="0"/>
              <a:t>οδηγεί σε </a:t>
            </a:r>
            <a:r>
              <a:rPr lang="el-GR" i="1" dirty="0"/>
              <a:t>Μείωση του</a:t>
            </a:r>
            <a:r>
              <a:rPr lang="en-GB" i="1" dirty="0"/>
              <a:t> pH, </a:t>
            </a:r>
            <a:r>
              <a:rPr lang="el-GR" dirty="0"/>
              <a:t>και εμφάνιση </a:t>
            </a:r>
            <a:r>
              <a:rPr lang="el-GR" b="1" dirty="0"/>
              <a:t>οξυαιμίας</a:t>
            </a:r>
          </a:p>
          <a:p>
            <a:pPr lvl="1"/>
            <a:r>
              <a:rPr lang="el-GR" dirty="0"/>
              <a:t>Μείωση της συγκέντρωσης του Η</a:t>
            </a:r>
            <a:r>
              <a:rPr lang="el-GR" baseline="30000" dirty="0"/>
              <a:t>+</a:t>
            </a:r>
            <a:r>
              <a:rPr lang="el-GR" dirty="0"/>
              <a:t> (&lt;36 </a:t>
            </a:r>
            <a:r>
              <a:rPr lang="en-GB" dirty="0"/>
              <a:t>nmol/L </a:t>
            </a:r>
            <a:r>
              <a:rPr lang="el-GR" dirty="0"/>
              <a:t>) οδηγεί σε Αύξηση του </a:t>
            </a:r>
            <a:r>
              <a:rPr lang="en-GB" dirty="0"/>
              <a:t>pH, </a:t>
            </a:r>
            <a:r>
              <a:rPr lang="el-GR" dirty="0"/>
              <a:t>και έχει αποτέλεσμα την εμφάνιση </a:t>
            </a:r>
            <a:r>
              <a:rPr lang="el-GR" b="1" dirty="0"/>
              <a:t>αλκαλαιμίας </a:t>
            </a:r>
          </a:p>
          <a:p>
            <a:pPr lvl="1"/>
            <a:r>
              <a:rPr lang="el-GR" dirty="0"/>
              <a:t>Η διατήρηση του </a:t>
            </a:r>
            <a:r>
              <a:rPr lang="en-GB" dirty="0"/>
              <a:t>pH</a:t>
            </a:r>
            <a:r>
              <a:rPr lang="el-GR" dirty="0"/>
              <a:t> σε σταθερά επίπεδα παρά το φορτίο οξέος (απόβλητα μεταβολισμού) οφείλεται στη δράση </a:t>
            </a:r>
            <a:r>
              <a:rPr lang="el-GR" b="1" dirty="0"/>
              <a:t>ρυθμιστικών συστημάτων </a:t>
            </a:r>
          </a:p>
          <a:p>
            <a:pPr lvl="1"/>
            <a:r>
              <a:rPr lang="el-GR" dirty="0"/>
              <a:t>Τα διττανθρακικά </a:t>
            </a:r>
            <a:r>
              <a:rPr lang="en-GB" dirty="0"/>
              <a:t>(HCO</a:t>
            </a:r>
            <a:r>
              <a:rPr lang="en-GB" baseline="-25000" dirty="0"/>
              <a:t>3</a:t>
            </a:r>
            <a:r>
              <a:rPr lang="en-GB" baseline="30000" dirty="0"/>
              <a:t>-</a:t>
            </a:r>
            <a:r>
              <a:rPr lang="en-GB" dirty="0"/>
              <a:t>) </a:t>
            </a:r>
            <a:r>
              <a:rPr lang="el-GR" dirty="0"/>
              <a:t>ενώνονται με το Η+ με τελικό αποτέλεσμα τον σχηματισμό </a:t>
            </a:r>
            <a:r>
              <a:rPr lang="en-GB" dirty="0"/>
              <a:t>CO</a:t>
            </a:r>
            <a:r>
              <a:rPr lang="en-GB" baseline="-25000" dirty="0"/>
              <a:t>2 </a:t>
            </a:r>
            <a:r>
              <a:rPr lang="en-GB" dirty="0"/>
              <a:t> </a:t>
            </a:r>
            <a:r>
              <a:rPr lang="el-GR" dirty="0"/>
              <a:t>που αποβάλλεται από τους πνεύμονες</a:t>
            </a:r>
          </a:p>
        </p:txBody>
      </p:sp>
      <p:sp>
        <p:nvSpPr>
          <p:cNvPr id="4" name="Footer Placeholder 3">
            <a:extLst>
              <a:ext uri="{FF2B5EF4-FFF2-40B4-BE49-F238E27FC236}">
                <a16:creationId xmlns:a16="http://schemas.microsoft.com/office/drawing/2014/main" id="{A85719C9-3CD6-DF43-9A1F-2F52065B0C04}"/>
              </a:ext>
            </a:extLst>
          </p:cNvPr>
          <p:cNvSpPr>
            <a:spLocks noGrp="1"/>
          </p:cNvSpPr>
          <p:nvPr>
            <p:ph type="ftr" sz="quarter" idx="11"/>
          </p:nvPr>
        </p:nvSpPr>
        <p:spPr/>
        <p:txBody>
          <a:bodyPr/>
          <a:lstStyle/>
          <a:p>
            <a:r>
              <a:rPr lang="en-US" dirty="0"/>
              <a:t>Afxentios Kekelekis, PT- MSc in SEM</a:t>
            </a:r>
          </a:p>
        </p:txBody>
      </p:sp>
    </p:spTree>
    <p:extLst>
      <p:ext uri="{BB962C8B-B14F-4D97-AF65-F5344CB8AC3E}">
        <p14:creationId xmlns:p14="http://schemas.microsoft.com/office/powerpoint/2010/main" val="3840996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7F6E3C-508B-2442-91B4-7A800A1FB772}"/>
              </a:ext>
            </a:extLst>
          </p:cNvPr>
          <p:cNvSpPr>
            <a:spLocks noGrp="1"/>
          </p:cNvSpPr>
          <p:nvPr>
            <p:ph idx="1"/>
          </p:nvPr>
        </p:nvSpPr>
        <p:spPr/>
        <p:txBody>
          <a:bodyPr>
            <a:normAutofit/>
          </a:bodyPr>
          <a:lstStyle/>
          <a:p>
            <a:r>
              <a:rPr lang="el-GR" sz="2200" dirty="0"/>
              <a:t>Τεχνικά, λήψη διττανθρακικού νατρίου (μαγειρική σόδα) αυξάνει τη συγκέντρωση διττανθρακικού στο πλάσμα, και έτσι αυξάνεται το </a:t>
            </a:r>
            <a:r>
              <a:rPr lang="en-GB" sz="2200" dirty="0"/>
              <a:t>pH </a:t>
            </a:r>
            <a:r>
              <a:rPr lang="el-GR" sz="2200" dirty="0"/>
              <a:t>στο αίμα (αλκαλικό).</a:t>
            </a:r>
          </a:p>
          <a:p>
            <a:r>
              <a:rPr lang="el-GR" sz="2200" dirty="0"/>
              <a:t> Χορήγηση διττανθρακικού νατρίου για άσκηση που διαρκεί μέχρι ένα λεπτό, ή πάνω από 7 λεπτά ΔΕΝ έχει καμία σχεδόν επίδραση στην απόδοση ή στην μείωση της κόπωσης</a:t>
            </a:r>
            <a:r>
              <a:rPr lang="en-GB" sz="2200" dirty="0"/>
              <a:t> </a:t>
            </a:r>
            <a:r>
              <a:rPr lang="el-GR" sz="2200" dirty="0"/>
              <a:t> </a:t>
            </a:r>
            <a:r>
              <a:rPr lang="el-GR" sz="1800" i="1" dirty="0">
                <a:solidFill>
                  <a:srgbClr val="FF0000"/>
                </a:solidFill>
              </a:rPr>
              <a:t>(</a:t>
            </a:r>
            <a:r>
              <a:rPr lang="en-GB" sz="1800" i="1" dirty="0">
                <a:solidFill>
                  <a:srgbClr val="FF0000"/>
                </a:solidFill>
              </a:rPr>
              <a:t>Linderman and Fahley, 1991</a:t>
            </a:r>
            <a:r>
              <a:rPr lang="en-GB" sz="1800" i="1" dirty="0"/>
              <a:t>).</a:t>
            </a:r>
            <a:endParaRPr lang="el-GR" sz="1800" i="1" dirty="0"/>
          </a:p>
          <a:p>
            <a:r>
              <a:rPr lang="el-GR" sz="2200" dirty="0"/>
              <a:t>Δοσολογία 300</a:t>
            </a:r>
            <a:r>
              <a:rPr lang="en-GB" sz="2200" dirty="0"/>
              <a:t>mg/kg </a:t>
            </a:r>
            <a:r>
              <a:rPr lang="el-GR" sz="2200" dirty="0"/>
              <a:t>και άσκηση που διαρκεί 1-7 λεπτά παρατηρήθηκε να έχει εργογόνα αποτελέσματα</a:t>
            </a:r>
            <a:r>
              <a:rPr lang="en-GB" sz="2200" dirty="0"/>
              <a:t> </a:t>
            </a:r>
            <a:r>
              <a:rPr lang="el-GR" sz="2200" dirty="0"/>
              <a:t> </a:t>
            </a:r>
            <a:r>
              <a:rPr lang="el-GR" sz="1800" i="1" dirty="0">
                <a:solidFill>
                  <a:srgbClr val="FF0000"/>
                </a:solidFill>
              </a:rPr>
              <a:t>(</a:t>
            </a:r>
            <a:r>
              <a:rPr lang="en-GB" sz="1800" i="1" dirty="0">
                <a:solidFill>
                  <a:srgbClr val="FF0000"/>
                </a:solidFill>
              </a:rPr>
              <a:t>Linderman and Fahley, 1991).</a:t>
            </a:r>
            <a:endParaRPr lang="el-GR" sz="1800" i="1" dirty="0">
              <a:solidFill>
                <a:srgbClr val="FF0000"/>
              </a:solidFill>
            </a:endParaRPr>
          </a:p>
          <a:p>
            <a:endParaRPr lang="el-GR" sz="2200" i="1" dirty="0"/>
          </a:p>
          <a:p>
            <a:r>
              <a:rPr lang="el-GR" sz="2200" dirty="0"/>
              <a:t>Δυσπεψία, γαστρεντερικές διαταραχές (διάρροια, κράμπες, τυμπανισμός)</a:t>
            </a:r>
            <a:endParaRPr lang="en-GB" sz="2200" dirty="0"/>
          </a:p>
        </p:txBody>
      </p:sp>
      <p:sp>
        <p:nvSpPr>
          <p:cNvPr id="4" name="Footer Placeholder 3">
            <a:extLst>
              <a:ext uri="{FF2B5EF4-FFF2-40B4-BE49-F238E27FC236}">
                <a16:creationId xmlns:a16="http://schemas.microsoft.com/office/drawing/2014/main" id="{F77254E7-51E1-F447-91A7-5E8470EEECA5}"/>
              </a:ext>
            </a:extLst>
          </p:cNvPr>
          <p:cNvSpPr>
            <a:spLocks noGrp="1"/>
          </p:cNvSpPr>
          <p:nvPr>
            <p:ph type="ftr" sz="quarter" idx="11"/>
          </p:nvPr>
        </p:nvSpPr>
        <p:spPr/>
        <p:txBody>
          <a:bodyPr/>
          <a:lstStyle/>
          <a:p>
            <a:r>
              <a:rPr lang="en-US"/>
              <a:t>Afxentios Kekelekis, PT- MSc in SEM</a:t>
            </a:r>
            <a:endParaRPr lang="en-US" dirty="0"/>
          </a:p>
        </p:txBody>
      </p:sp>
      <p:sp>
        <p:nvSpPr>
          <p:cNvPr id="5" name="Title 1">
            <a:extLst>
              <a:ext uri="{FF2B5EF4-FFF2-40B4-BE49-F238E27FC236}">
                <a16:creationId xmlns:a16="http://schemas.microsoft.com/office/drawing/2014/main" id="{3EC84E0D-B58B-2C48-88AA-0F8FCE5F5764}"/>
              </a:ext>
            </a:extLst>
          </p:cNvPr>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normAutofit fontScale="90000"/>
          </a:bodyPr>
          <a:lstStyle/>
          <a:p>
            <a:pPr algn="ctr"/>
            <a:br>
              <a:rPr lang="el-GR" dirty="0"/>
            </a:br>
            <a:r>
              <a:rPr lang="el-GR" dirty="0">
                <a:solidFill>
                  <a:srgbClr val="002060"/>
                </a:solidFill>
              </a:rPr>
              <a:t>Φόρτιση Διττανθρακικών</a:t>
            </a:r>
            <a:r>
              <a:rPr lang="en-GB" dirty="0">
                <a:solidFill>
                  <a:srgbClr val="002060"/>
                </a:solidFill>
              </a:rPr>
              <a:t> </a:t>
            </a:r>
            <a:r>
              <a:rPr lang="en-GB" b="1" dirty="0">
                <a:solidFill>
                  <a:srgbClr val="FFFF00"/>
                </a:solidFill>
              </a:rPr>
              <a:t>HCO</a:t>
            </a:r>
            <a:r>
              <a:rPr lang="en-GB" b="1" baseline="-25000" dirty="0">
                <a:solidFill>
                  <a:srgbClr val="FFFF00"/>
                </a:solidFill>
              </a:rPr>
              <a:t>3</a:t>
            </a:r>
            <a:r>
              <a:rPr lang="en-GB" b="1" baseline="30000" dirty="0">
                <a:solidFill>
                  <a:srgbClr val="FFFF00"/>
                </a:solidFill>
              </a:rPr>
              <a:t>-</a:t>
            </a:r>
            <a:r>
              <a:rPr lang="el-GR" dirty="0"/>
              <a:t> </a:t>
            </a:r>
            <a:r>
              <a:rPr lang="el-GR" i="1" dirty="0">
                <a:solidFill>
                  <a:srgbClr val="002060"/>
                </a:solidFill>
              </a:rPr>
              <a:t>(</a:t>
            </a:r>
            <a:r>
              <a:rPr lang="en-GB" i="1" dirty="0">
                <a:solidFill>
                  <a:srgbClr val="002060"/>
                </a:solidFill>
              </a:rPr>
              <a:t>Bicarbonates)</a:t>
            </a:r>
            <a:br>
              <a:rPr lang="en-US" i="1" dirty="0">
                <a:solidFill>
                  <a:srgbClr val="002060"/>
                </a:solidFill>
              </a:rPr>
            </a:br>
            <a:endParaRPr lang="en-US" i="1" dirty="0">
              <a:solidFill>
                <a:srgbClr val="002060"/>
              </a:solidFill>
            </a:endParaRPr>
          </a:p>
        </p:txBody>
      </p:sp>
    </p:spTree>
    <p:extLst>
      <p:ext uri="{BB962C8B-B14F-4D97-AF65-F5344CB8AC3E}">
        <p14:creationId xmlns:p14="http://schemas.microsoft.com/office/powerpoint/2010/main" val="38756646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DAC106-AAFB-0B47-AE7E-CA2DC3527648}"/>
              </a:ext>
            </a:extLst>
          </p:cNvPr>
          <p:cNvSpPr>
            <a:spLocks noGrp="1"/>
          </p:cNvSpPr>
          <p:nvPr>
            <p:ph type="title"/>
          </p:nvPr>
        </p:nvSpPr>
        <p:spPr>
          <a:solidFill>
            <a:srgbClr val="C00000"/>
          </a:solidFill>
        </p:spPr>
        <p:txBody>
          <a:bodyPr/>
          <a:lstStyle/>
          <a:p>
            <a:pPr lvl="0" algn="ctr"/>
            <a:r>
              <a:rPr lang="el-GR">
                <a:solidFill>
                  <a:schemeClr val="bg1"/>
                </a:solidFill>
              </a:rPr>
              <a:t>Θρεπτικοί Παράγοντες</a:t>
            </a:r>
            <a:br>
              <a:rPr lang="en-US"/>
            </a:br>
            <a:endParaRPr lang="en-US"/>
          </a:p>
        </p:txBody>
      </p:sp>
      <p:sp>
        <p:nvSpPr>
          <p:cNvPr id="5" name="Text Placeholder 4">
            <a:extLst>
              <a:ext uri="{FF2B5EF4-FFF2-40B4-BE49-F238E27FC236}">
                <a16:creationId xmlns:a16="http://schemas.microsoft.com/office/drawing/2014/main" id="{6888D1EA-20E8-8649-BCB9-B8D9DC42C6F6}"/>
              </a:ext>
            </a:extLst>
          </p:cNvPr>
          <p:cNvSpPr>
            <a:spLocks noGrp="1"/>
          </p:cNvSpPr>
          <p:nvPr>
            <p:ph type="body" idx="1"/>
          </p:nvPr>
        </p:nvSpPr>
        <p:spPr/>
        <p:txBody>
          <a:bodyPr/>
          <a:lstStyle/>
          <a:p>
            <a:endParaRPr lang="en-US"/>
          </a:p>
        </p:txBody>
      </p:sp>
      <p:sp>
        <p:nvSpPr>
          <p:cNvPr id="2" name="Footer Placeholder 1">
            <a:extLst>
              <a:ext uri="{FF2B5EF4-FFF2-40B4-BE49-F238E27FC236}">
                <a16:creationId xmlns:a16="http://schemas.microsoft.com/office/drawing/2014/main" id="{6CE46653-1176-AD49-B848-42367B18B807}"/>
              </a:ext>
            </a:extLst>
          </p:cNvPr>
          <p:cNvSpPr>
            <a:spLocks noGrp="1"/>
          </p:cNvSpPr>
          <p:nvPr>
            <p:ph type="ftr" sz="quarter" idx="11"/>
          </p:nvPr>
        </p:nvSpPr>
        <p:spPr/>
        <p:txBody>
          <a:bodyPr/>
          <a:lstStyle/>
          <a:p>
            <a:r>
              <a:rPr lang="en-US" dirty="0"/>
              <a:t>Afxentios Kekelekis, PT- MSc in SEM</a:t>
            </a:r>
          </a:p>
        </p:txBody>
      </p:sp>
    </p:spTree>
    <p:extLst>
      <p:ext uri="{BB962C8B-B14F-4D97-AF65-F5344CB8AC3E}">
        <p14:creationId xmlns:p14="http://schemas.microsoft.com/office/powerpoint/2010/main" val="1626140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DC6DA-A93A-9440-A2AE-F1E98B7E8F8C}"/>
              </a:ext>
            </a:extLst>
          </p:cNvPr>
          <p:cNvSpPr>
            <a:spLocks noGrp="1"/>
          </p:cNvSpPr>
          <p:nvPr>
            <p:ph type="title"/>
          </p:nvPr>
        </p:nvSpPr>
        <p:spPr>
          <a:solidFill>
            <a:srgbClr val="C00000"/>
          </a:solidFill>
        </p:spPr>
        <p:txBody>
          <a:bodyPr/>
          <a:lstStyle/>
          <a:p>
            <a:pPr algn="ctr"/>
            <a:r>
              <a:rPr lang="el-GR">
                <a:solidFill>
                  <a:schemeClr val="bg1"/>
                </a:solidFill>
              </a:rPr>
              <a:t>Θρεπτικοί Παράγοντες</a:t>
            </a:r>
            <a:endParaRPr lang="en-US"/>
          </a:p>
        </p:txBody>
      </p:sp>
      <p:sp>
        <p:nvSpPr>
          <p:cNvPr id="3" name="Content Placeholder 2">
            <a:extLst>
              <a:ext uri="{FF2B5EF4-FFF2-40B4-BE49-F238E27FC236}">
                <a16:creationId xmlns:a16="http://schemas.microsoft.com/office/drawing/2014/main" id="{1D28D395-4C49-1141-B08F-F400DA233ACF}"/>
              </a:ext>
            </a:extLst>
          </p:cNvPr>
          <p:cNvSpPr>
            <a:spLocks noGrp="1"/>
          </p:cNvSpPr>
          <p:nvPr>
            <p:ph idx="1"/>
          </p:nvPr>
        </p:nvSpPr>
        <p:spPr/>
        <p:txBody>
          <a:bodyPr/>
          <a:lstStyle/>
          <a:p>
            <a:pPr lvl="0"/>
            <a:r>
              <a:rPr lang="el-GR"/>
              <a:t>Αμινοξέα</a:t>
            </a:r>
            <a:endParaRPr lang="en-US"/>
          </a:p>
          <a:p>
            <a:pPr lvl="0"/>
            <a:r>
              <a:rPr lang="en-US"/>
              <a:t>L</a:t>
            </a:r>
            <a:r>
              <a:rPr lang="el-GR"/>
              <a:t>-Καρνιτίνη</a:t>
            </a:r>
            <a:endParaRPr lang="en-US"/>
          </a:p>
          <a:p>
            <a:pPr lvl="0"/>
            <a:r>
              <a:rPr lang="el-GR"/>
              <a:t>Κρεατίνη</a:t>
            </a:r>
            <a:endParaRPr lang="en-US"/>
          </a:p>
          <a:p>
            <a:endParaRPr lang="en-US"/>
          </a:p>
        </p:txBody>
      </p:sp>
      <p:sp>
        <p:nvSpPr>
          <p:cNvPr id="4" name="Footer Placeholder 3">
            <a:extLst>
              <a:ext uri="{FF2B5EF4-FFF2-40B4-BE49-F238E27FC236}">
                <a16:creationId xmlns:a16="http://schemas.microsoft.com/office/drawing/2014/main" id="{7457199F-27D7-4249-BAC9-2A4F308DB02B}"/>
              </a:ext>
            </a:extLst>
          </p:cNvPr>
          <p:cNvSpPr>
            <a:spLocks noGrp="1"/>
          </p:cNvSpPr>
          <p:nvPr>
            <p:ph type="ftr" sz="quarter" idx="11"/>
          </p:nvPr>
        </p:nvSpPr>
        <p:spPr/>
        <p:txBody>
          <a:bodyPr/>
          <a:lstStyle/>
          <a:p>
            <a:r>
              <a:rPr lang="en-US" dirty="0"/>
              <a:t>Afxentios Kekelekis, PT- MSc in SEM</a:t>
            </a:r>
          </a:p>
        </p:txBody>
      </p:sp>
    </p:spTree>
    <p:extLst>
      <p:ext uri="{BB962C8B-B14F-4D97-AF65-F5344CB8AC3E}">
        <p14:creationId xmlns:p14="http://schemas.microsoft.com/office/powerpoint/2010/main" val="31596550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FC883-F2DC-AF47-912D-9047FAC70C44}"/>
              </a:ext>
            </a:extLst>
          </p:cNvPr>
          <p:cNvSpPr>
            <a:spLocks noGrp="1"/>
          </p:cNvSpPr>
          <p:nvPr>
            <p:ph type="title"/>
          </p:nvPr>
        </p:nvSpPr>
        <p:spPr>
          <a:solidFill>
            <a:srgbClr val="C00000"/>
          </a:solidFill>
        </p:spPr>
        <p:txBody>
          <a:bodyPr>
            <a:normAutofit fontScale="90000"/>
          </a:bodyPr>
          <a:lstStyle/>
          <a:p>
            <a:pPr algn="ctr"/>
            <a:br>
              <a:rPr lang="el-GR" dirty="0"/>
            </a:br>
            <a:r>
              <a:rPr lang="el-GR" dirty="0">
                <a:solidFill>
                  <a:schemeClr val="bg1"/>
                </a:solidFill>
              </a:rPr>
              <a:t>Αμινοξέα </a:t>
            </a:r>
            <a:r>
              <a:rPr lang="en-GB" i="1" dirty="0">
                <a:solidFill>
                  <a:schemeClr val="bg1"/>
                </a:solidFill>
              </a:rPr>
              <a:t>(amino acids)</a:t>
            </a:r>
            <a:br>
              <a:rPr lang="en-US" i="1" dirty="0">
                <a:solidFill>
                  <a:schemeClr val="bg1"/>
                </a:solidFill>
              </a:rPr>
            </a:br>
            <a:endParaRPr lang="en-US" i="1" dirty="0">
              <a:solidFill>
                <a:schemeClr val="bg1"/>
              </a:solidFill>
            </a:endParaRPr>
          </a:p>
        </p:txBody>
      </p:sp>
      <p:sp>
        <p:nvSpPr>
          <p:cNvPr id="3" name="Content Placeholder 2">
            <a:extLst>
              <a:ext uri="{FF2B5EF4-FFF2-40B4-BE49-F238E27FC236}">
                <a16:creationId xmlns:a16="http://schemas.microsoft.com/office/drawing/2014/main" id="{64634144-2014-A24A-A50D-96C082AEC0AC}"/>
              </a:ext>
            </a:extLst>
          </p:cNvPr>
          <p:cNvSpPr>
            <a:spLocks noGrp="1"/>
          </p:cNvSpPr>
          <p:nvPr>
            <p:ph idx="1"/>
          </p:nvPr>
        </p:nvSpPr>
        <p:spPr/>
        <p:txBody>
          <a:bodyPr>
            <a:normAutofit/>
          </a:bodyPr>
          <a:lstStyle/>
          <a:p>
            <a:r>
              <a:rPr lang="el-GR" sz="2200" dirty="0"/>
              <a:t>Θεωρείται ότι έχουν εργογόνος ιδιότητες</a:t>
            </a:r>
            <a:endParaRPr lang="en-GB" sz="2200" dirty="0"/>
          </a:p>
          <a:p>
            <a:r>
              <a:rPr lang="en-GB" sz="2200" b="1" dirty="0"/>
              <a:t>L-</a:t>
            </a:r>
            <a:r>
              <a:rPr lang="el-GR" sz="2200" b="1" dirty="0" err="1"/>
              <a:t>τριπτοφάνη</a:t>
            </a:r>
            <a:r>
              <a:rPr lang="el-GR" sz="2200" b="1" dirty="0"/>
              <a:t> </a:t>
            </a:r>
            <a:r>
              <a:rPr lang="el-GR" sz="2200" dirty="0"/>
              <a:t>θεωρείται ότι αυξάνει την αερόβια ικανότητα, ενεργώντας ως αναλγητικό και καθυστερώντας την κόπωση. Πρόσφατες μελέτες δεν μπόρεσαν να αποδείξουν αυτήν εργογόνο ιδιότητα</a:t>
            </a:r>
          </a:p>
          <a:p>
            <a:r>
              <a:rPr lang="el-GR" sz="2200" b="1" dirty="0"/>
              <a:t>Αμινοξέα διακλαδισμένης αλυσίδας (ΑΔΑ)</a:t>
            </a:r>
            <a:r>
              <a:rPr lang="en-GB" sz="2200" dirty="0"/>
              <a:t>:</a:t>
            </a:r>
            <a:r>
              <a:rPr lang="el-GR" sz="2200" dirty="0"/>
              <a:t> Λευκίνη, Ισολευκίνη, Βαλίνη. </a:t>
            </a:r>
          </a:p>
          <a:p>
            <a:r>
              <a:rPr lang="el-GR" sz="2200" dirty="0"/>
              <a:t>Σε συνδυασμό των δυο παραπάνω, λέγεται ότι καθυστερείται η κόπωση, μέσω ενός μηχανισμού το ΚΝΣ μέσω αύξησης της έκκριση της σεροτονίνης. Κάτι τέτοιο όμως δεν έχει αποδειχτεί </a:t>
            </a:r>
            <a:r>
              <a:rPr lang="el-GR" sz="1800" i="1" dirty="0">
                <a:solidFill>
                  <a:srgbClr val="FF0000"/>
                </a:solidFill>
              </a:rPr>
              <a:t>(</a:t>
            </a:r>
            <a:r>
              <a:rPr lang="en-GB" sz="1800" i="1" dirty="0">
                <a:solidFill>
                  <a:srgbClr val="FF0000"/>
                </a:solidFill>
              </a:rPr>
              <a:t>Davis, 1995)</a:t>
            </a:r>
            <a:r>
              <a:rPr lang="el-GR" sz="1800" i="1" dirty="0">
                <a:solidFill>
                  <a:srgbClr val="FF0000"/>
                </a:solidFill>
              </a:rPr>
              <a:t>   </a:t>
            </a:r>
          </a:p>
          <a:p>
            <a:endParaRPr lang="el-GR" sz="2200" dirty="0"/>
          </a:p>
        </p:txBody>
      </p:sp>
      <p:sp>
        <p:nvSpPr>
          <p:cNvPr id="4" name="Footer Placeholder 3">
            <a:extLst>
              <a:ext uri="{FF2B5EF4-FFF2-40B4-BE49-F238E27FC236}">
                <a16:creationId xmlns:a16="http://schemas.microsoft.com/office/drawing/2014/main" id="{06E52450-6DEE-C54C-8950-4F9CD57C95F9}"/>
              </a:ext>
            </a:extLst>
          </p:cNvPr>
          <p:cNvSpPr>
            <a:spLocks noGrp="1"/>
          </p:cNvSpPr>
          <p:nvPr>
            <p:ph type="ftr" sz="quarter" idx="11"/>
          </p:nvPr>
        </p:nvSpPr>
        <p:spPr/>
        <p:txBody>
          <a:bodyPr/>
          <a:lstStyle/>
          <a:p>
            <a:r>
              <a:rPr lang="en-US" dirty="0"/>
              <a:t>Afxentios Kekelekis, PT- MSc in SEM</a:t>
            </a:r>
          </a:p>
        </p:txBody>
      </p:sp>
    </p:spTree>
    <p:extLst>
      <p:ext uri="{BB962C8B-B14F-4D97-AF65-F5344CB8AC3E}">
        <p14:creationId xmlns:p14="http://schemas.microsoft.com/office/powerpoint/2010/main" val="18252097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A12AC-0386-1D49-9FD1-E3B55D12E41A}"/>
              </a:ext>
            </a:extLst>
          </p:cNvPr>
          <p:cNvSpPr>
            <a:spLocks noGrp="1"/>
          </p:cNvSpPr>
          <p:nvPr>
            <p:ph type="title"/>
          </p:nvPr>
        </p:nvSpPr>
        <p:spPr>
          <a:solidFill>
            <a:srgbClr val="C00000"/>
          </a:solidFill>
        </p:spPr>
        <p:txBody>
          <a:bodyPr>
            <a:normAutofit fontScale="90000"/>
          </a:bodyPr>
          <a:lstStyle/>
          <a:p>
            <a:pPr algn="ctr"/>
            <a:br>
              <a:rPr lang="el-GR" dirty="0"/>
            </a:br>
            <a:r>
              <a:rPr lang="en-US" dirty="0">
                <a:solidFill>
                  <a:schemeClr val="bg1"/>
                </a:solidFill>
              </a:rPr>
              <a:t>L</a:t>
            </a:r>
            <a:r>
              <a:rPr lang="el-GR" dirty="0">
                <a:solidFill>
                  <a:schemeClr val="bg1"/>
                </a:solidFill>
              </a:rPr>
              <a:t>- Καρνιτίνη</a:t>
            </a:r>
            <a:r>
              <a:rPr lang="en-GB" dirty="0">
                <a:solidFill>
                  <a:schemeClr val="bg1"/>
                </a:solidFill>
              </a:rPr>
              <a:t> </a:t>
            </a:r>
            <a:r>
              <a:rPr lang="en-GB" i="1" dirty="0">
                <a:solidFill>
                  <a:schemeClr val="bg1"/>
                </a:solidFill>
              </a:rPr>
              <a:t>(L-Carnitine)</a:t>
            </a:r>
            <a:br>
              <a:rPr lang="en-US" i="1" dirty="0"/>
            </a:br>
            <a:endParaRPr lang="en-US" i="1" dirty="0"/>
          </a:p>
        </p:txBody>
      </p:sp>
      <p:sp>
        <p:nvSpPr>
          <p:cNvPr id="3" name="Content Placeholder 2">
            <a:extLst>
              <a:ext uri="{FF2B5EF4-FFF2-40B4-BE49-F238E27FC236}">
                <a16:creationId xmlns:a16="http://schemas.microsoft.com/office/drawing/2014/main" id="{426A005F-AC5A-4241-A3D1-ACEF0A344979}"/>
              </a:ext>
            </a:extLst>
          </p:cNvPr>
          <p:cNvSpPr>
            <a:spLocks noGrp="1"/>
          </p:cNvSpPr>
          <p:nvPr>
            <p:ph idx="1"/>
          </p:nvPr>
        </p:nvSpPr>
        <p:spPr/>
        <p:txBody>
          <a:bodyPr/>
          <a:lstStyle/>
          <a:p>
            <a:r>
              <a:rPr lang="el-GR" dirty="0"/>
              <a:t>Θεωρείται ότι συμβάλει στον μεταβολισμό των λιπαρών οξέων </a:t>
            </a:r>
          </a:p>
          <a:p>
            <a:r>
              <a:rPr lang="el-GR" dirty="0"/>
              <a:t>Θεωρείται ότι συμβάλει  στην αύξηση του λίπους ως πηγή ενέργειας και περιορισμό του γλυκογόνου. Αυτό ίσως βελτιώσει την αερόβια ικανότητα</a:t>
            </a:r>
          </a:p>
          <a:p>
            <a:r>
              <a:rPr lang="el-GR" dirty="0"/>
              <a:t>Δεν παρατηρείται αυξημένη οξειδωτική ικανότητα με τη λήψη</a:t>
            </a:r>
            <a:r>
              <a:rPr lang="en-GB" dirty="0"/>
              <a:t>          </a:t>
            </a:r>
            <a:r>
              <a:rPr lang="el-GR" dirty="0"/>
              <a:t> </a:t>
            </a:r>
            <a:r>
              <a:rPr lang="en-GB" dirty="0"/>
              <a:t>L-</a:t>
            </a:r>
            <a:r>
              <a:rPr lang="el-GR" dirty="0"/>
              <a:t>Καρνιτίνης, δεν αυξάνεται η αποθήκευση της καρνιτ</a:t>
            </a:r>
            <a:r>
              <a:rPr lang="en-GB" dirty="0" err="1"/>
              <a:t>ί</a:t>
            </a:r>
            <a:r>
              <a:rPr lang="el-GR" dirty="0" err="1"/>
              <a:t>νης</a:t>
            </a:r>
            <a:r>
              <a:rPr lang="el-GR" dirty="0"/>
              <a:t> στους μύες, δεν ενισχύει την οξείδωση των λιπαρών οξέων, δεν εξοικονομεί γλυκογόνο και δεν αναστέλλει την κόπωση </a:t>
            </a:r>
            <a:r>
              <a:rPr lang="el-GR" sz="1800" i="1" dirty="0">
                <a:solidFill>
                  <a:srgbClr val="FF0000"/>
                </a:solidFill>
              </a:rPr>
              <a:t>(</a:t>
            </a:r>
            <a:r>
              <a:rPr lang="en-GB" sz="1800" i="1" dirty="0" err="1">
                <a:solidFill>
                  <a:srgbClr val="FF0000"/>
                </a:solidFill>
              </a:rPr>
              <a:t>Heinonen</a:t>
            </a:r>
            <a:r>
              <a:rPr lang="en-GB" sz="1800" i="1" dirty="0">
                <a:solidFill>
                  <a:srgbClr val="FF0000"/>
                </a:solidFill>
              </a:rPr>
              <a:t>, 1996)</a:t>
            </a:r>
            <a:endParaRPr lang="en-US" sz="1800" i="1" dirty="0">
              <a:solidFill>
                <a:srgbClr val="FF0000"/>
              </a:solidFill>
            </a:endParaRPr>
          </a:p>
        </p:txBody>
      </p:sp>
      <p:sp>
        <p:nvSpPr>
          <p:cNvPr id="4" name="Footer Placeholder 3">
            <a:extLst>
              <a:ext uri="{FF2B5EF4-FFF2-40B4-BE49-F238E27FC236}">
                <a16:creationId xmlns:a16="http://schemas.microsoft.com/office/drawing/2014/main" id="{98231565-4771-504A-AFD2-5C7F28271314}"/>
              </a:ext>
            </a:extLst>
          </p:cNvPr>
          <p:cNvSpPr>
            <a:spLocks noGrp="1"/>
          </p:cNvSpPr>
          <p:nvPr>
            <p:ph type="ftr" sz="quarter" idx="11"/>
          </p:nvPr>
        </p:nvSpPr>
        <p:spPr/>
        <p:txBody>
          <a:bodyPr/>
          <a:lstStyle/>
          <a:p>
            <a:r>
              <a:rPr lang="en-US" dirty="0"/>
              <a:t>Afxentios Kekelekis, PT- MSc in SEM</a:t>
            </a:r>
          </a:p>
        </p:txBody>
      </p:sp>
    </p:spTree>
    <p:extLst>
      <p:ext uri="{BB962C8B-B14F-4D97-AF65-F5344CB8AC3E}">
        <p14:creationId xmlns:p14="http://schemas.microsoft.com/office/powerpoint/2010/main" val="14628545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9E397-FEE2-7B4D-9314-FEE98E73D577}"/>
              </a:ext>
            </a:extLst>
          </p:cNvPr>
          <p:cNvSpPr>
            <a:spLocks noGrp="1"/>
          </p:cNvSpPr>
          <p:nvPr>
            <p:ph type="title"/>
          </p:nvPr>
        </p:nvSpPr>
        <p:spPr>
          <a:solidFill>
            <a:srgbClr val="C00000"/>
          </a:solidFill>
        </p:spPr>
        <p:txBody>
          <a:bodyPr>
            <a:normAutofit fontScale="90000"/>
          </a:bodyPr>
          <a:lstStyle/>
          <a:p>
            <a:pPr algn="ctr"/>
            <a:br>
              <a:rPr lang="el-GR" dirty="0"/>
            </a:br>
            <a:r>
              <a:rPr lang="el-GR" dirty="0">
                <a:solidFill>
                  <a:schemeClr val="bg1">
                    <a:lumMod val="95000"/>
                  </a:schemeClr>
                </a:solidFill>
              </a:rPr>
              <a:t>Κρεατίνη</a:t>
            </a:r>
            <a:r>
              <a:rPr lang="en-GB" dirty="0">
                <a:solidFill>
                  <a:schemeClr val="bg1">
                    <a:lumMod val="95000"/>
                  </a:schemeClr>
                </a:solidFill>
              </a:rPr>
              <a:t> </a:t>
            </a:r>
            <a:r>
              <a:rPr lang="en-GB" i="1" dirty="0">
                <a:solidFill>
                  <a:schemeClr val="bg1">
                    <a:lumMod val="95000"/>
                  </a:schemeClr>
                </a:solidFill>
              </a:rPr>
              <a:t>(Creatine)</a:t>
            </a:r>
            <a:br>
              <a:rPr lang="en-US" i="1" dirty="0">
                <a:solidFill>
                  <a:srgbClr val="FFFF00"/>
                </a:solidFill>
              </a:rPr>
            </a:br>
            <a:endParaRPr lang="en-US" i="1" dirty="0">
              <a:solidFill>
                <a:srgbClr val="FFFF00"/>
              </a:solidFill>
            </a:endParaRPr>
          </a:p>
        </p:txBody>
      </p:sp>
      <p:sp>
        <p:nvSpPr>
          <p:cNvPr id="3" name="Content Placeholder 2">
            <a:extLst>
              <a:ext uri="{FF2B5EF4-FFF2-40B4-BE49-F238E27FC236}">
                <a16:creationId xmlns:a16="http://schemas.microsoft.com/office/drawing/2014/main" id="{675DFC91-72C7-2143-AA51-C9A4AEF849F4}"/>
              </a:ext>
            </a:extLst>
          </p:cNvPr>
          <p:cNvSpPr>
            <a:spLocks noGrp="1"/>
          </p:cNvSpPr>
          <p:nvPr>
            <p:ph idx="1"/>
          </p:nvPr>
        </p:nvSpPr>
        <p:spPr>
          <a:xfrm>
            <a:off x="838200" y="1825625"/>
            <a:ext cx="10515600" cy="4457944"/>
          </a:xfrm>
        </p:spPr>
        <p:txBody>
          <a:bodyPr>
            <a:normAutofit lnSpcReduction="10000"/>
          </a:bodyPr>
          <a:lstStyle/>
          <a:p>
            <a:r>
              <a:rPr lang="el-GR" sz="2400" dirty="0"/>
              <a:t>Τα 2/3 του συνόλου της κρεατίνης είναι υπό μορφή </a:t>
            </a:r>
            <a:r>
              <a:rPr lang="en-GB" sz="2400" dirty="0"/>
              <a:t>PCr</a:t>
            </a:r>
          </a:p>
          <a:p>
            <a:r>
              <a:rPr lang="en-GB" sz="2400" dirty="0"/>
              <a:t>ACSM Consensus statement(2000).</a:t>
            </a:r>
            <a:r>
              <a:rPr lang="el-GR" sz="2400" dirty="0"/>
              <a:t> Η συμπληρωματικ</a:t>
            </a:r>
            <a:r>
              <a:rPr lang="en-GB" sz="2400" dirty="0" err="1"/>
              <a:t>ή</a:t>
            </a:r>
            <a:r>
              <a:rPr lang="el-GR" sz="2400" dirty="0"/>
              <a:t> χορήγηση Κρεατίνης μπορεί </a:t>
            </a:r>
            <a:endParaRPr lang="en-GB" sz="2400" dirty="0"/>
          </a:p>
          <a:p>
            <a:pPr lvl="1"/>
            <a:r>
              <a:rPr lang="el-GR" sz="2200" dirty="0"/>
              <a:t>Να αυξήσει την περιεκτικότητα των μυών σε </a:t>
            </a:r>
            <a:r>
              <a:rPr lang="en-GB" sz="2200" dirty="0"/>
              <a:t>PCr</a:t>
            </a:r>
            <a:r>
              <a:rPr lang="el-GR" sz="2200" dirty="0"/>
              <a:t>, αλλά όχι σε όλους</a:t>
            </a:r>
          </a:p>
          <a:p>
            <a:pPr lvl="1"/>
            <a:r>
              <a:rPr lang="el-GR" sz="2200" dirty="0"/>
              <a:t>Η Συνδυαστική λήψη κρεατίνης και υδατάνθρακα μπορεί να αυξήσει την πρόσληψη κρεατίνης στους μύες</a:t>
            </a:r>
          </a:p>
          <a:p>
            <a:pPr lvl="1"/>
            <a:r>
              <a:rPr lang="el-GR" sz="2200" dirty="0"/>
              <a:t>Να βελτιώσει την επίδοση σε </a:t>
            </a:r>
            <a:r>
              <a:rPr lang="en-GB" sz="2200" dirty="0"/>
              <a:t>High Intensive Interval Training (HIIT) </a:t>
            </a:r>
            <a:endParaRPr lang="el-GR" sz="2200" dirty="0"/>
          </a:p>
          <a:p>
            <a:pPr lvl="1"/>
            <a:r>
              <a:rPr lang="el-GR" sz="2200" dirty="0"/>
              <a:t>Να οδηγήσει σε αύξηση βάρους λόγω συσσώρευσης νερού που συνοδεύει την συγκέντρωση κρεατίνης στον μυ </a:t>
            </a:r>
          </a:p>
          <a:p>
            <a:pPr lvl="1"/>
            <a:r>
              <a:rPr lang="el-GR" sz="2200" dirty="0"/>
              <a:t>Σε συνδυασμό με άσκηση αντίστασης να βελτιώσει την μυϊκή δύναμη, έμμεσα, λόγω αυξημένης ικανότητας προπόνησης σε υψηλότερα επίπεδα</a:t>
            </a:r>
          </a:p>
          <a:p>
            <a:pPr lvl="1"/>
            <a:r>
              <a:rPr lang="el-GR" sz="2200" dirty="0"/>
              <a:t>Η μέγιστη ισομετρική δύναμη, ο ρυθμός μέγιστης παραγωγής δύναμης, και η αερόβια ικανότητα ΔΕΝ βελτιώνονται από την συμπληρωματική λήψη</a:t>
            </a:r>
          </a:p>
          <a:p>
            <a:pPr lvl="1"/>
            <a:endParaRPr lang="en-US" dirty="0"/>
          </a:p>
        </p:txBody>
      </p:sp>
      <p:sp>
        <p:nvSpPr>
          <p:cNvPr id="4" name="Footer Placeholder 3">
            <a:extLst>
              <a:ext uri="{FF2B5EF4-FFF2-40B4-BE49-F238E27FC236}">
                <a16:creationId xmlns:a16="http://schemas.microsoft.com/office/drawing/2014/main" id="{01F06FC8-9C3D-A54F-B3BB-4CC7F4297D15}"/>
              </a:ext>
            </a:extLst>
          </p:cNvPr>
          <p:cNvSpPr>
            <a:spLocks noGrp="1"/>
          </p:cNvSpPr>
          <p:nvPr>
            <p:ph type="ftr" sz="quarter" idx="11"/>
          </p:nvPr>
        </p:nvSpPr>
        <p:spPr/>
        <p:txBody>
          <a:bodyPr/>
          <a:lstStyle/>
          <a:p>
            <a:r>
              <a:rPr lang="en-US" dirty="0"/>
              <a:t>Afxentios Kekelekis, PT- MSc in SEM</a:t>
            </a:r>
          </a:p>
        </p:txBody>
      </p:sp>
    </p:spTree>
    <p:extLst>
      <p:ext uri="{BB962C8B-B14F-4D97-AF65-F5344CB8AC3E}">
        <p14:creationId xmlns:p14="http://schemas.microsoft.com/office/powerpoint/2010/main" val="32047603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350FC33-67B2-6743-825E-3ABC98A5192F}"/>
              </a:ext>
            </a:extLst>
          </p:cNvPr>
          <p:cNvSpPr>
            <a:spLocks noGrp="1"/>
          </p:cNvSpPr>
          <p:nvPr>
            <p:ph type="ftr" sz="quarter" idx="11"/>
          </p:nvPr>
        </p:nvSpPr>
        <p:spPr/>
        <p:txBody>
          <a:bodyPr/>
          <a:lstStyle/>
          <a:p>
            <a:r>
              <a:rPr lang="en-US"/>
              <a:t>Afxentios Kekelekis, PT- MSc in SEM</a:t>
            </a:r>
            <a:endParaRPr lang="en-US" dirty="0"/>
          </a:p>
        </p:txBody>
      </p:sp>
      <p:pic>
        <p:nvPicPr>
          <p:cNvPr id="3" name="Picture 2">
            <a:extLst>
              <a:ext uri="{FF2B5EF4-FFF2-40B4-BE49-F238E27FC236}">
                <a16:creationId xmlns:a16="http://schemas.microsoft.com/office/drawing/2014/main" id="{BD0E8F05-282F-B840-A168-7F881786CD80}"/>
              </a:ext>
            </a:extLst>
          </p:cNvPr>
          <p:cNvPicPr>
            <a:picLocks noChangeAspect="1"/>
          </p:cNvPicPr>
          <p:nvPr/>
        </p:nvPicPr>
        <p:blipFill>
          <a:blip r:embed="rId2"/>
          <a:stretch>
            <a:fillRect/>
          </a:stretch>
        </p:blipFill>
        <p:spPr>
          <a:xfrm>
            <a:off x="7940919" y="574431"/>
            <a:ext cx="3911112" cy="5779477"/>
          </a:xfrm>
          <a:prstGeom prst="rect">
            <a:avLst/>
          </a:prstGeom>
        </p:spPr>
      </p:pic>
      <p:pic>
        <p:nvPicPr>
          <p:cNvPr id="4" name="Picture 3">
            <a:extLst>
              <a:ext uri="{FF2B5EF4-FFF2-40B4-BE49-F238E27FC236}">
                <a16:creationId xmlns:a16="http://schemas.microsoft.com/office/drawing/2014/main" id="{82FB83F1-C1F0-2A4C-8F42-E7C5EA193280}"/>
              </a:ext>
            </a:extLst>
          </p:cNvPr>
          <p:cNvPicPr>
            <a:picLocks noChangeAspect="1"/>
          </p:cNvPicPr>
          <p:nvPr/>
        </p:nvPicPr>
        <p:blipFill>
          <a:blip r:embed="rId3"/>
          <a:stretch>
            <a:fillRect/>
          </a:stretch>
        </p:blipFill>
        <p:spPr>
          <a:xfrm>
            <a:off x="5169878" y="3868614"/>
            <a:ext cx="2743200" cy="1303020"/>
          </a:xfrm>
          <a:prstGeom prst="rect">
            <a:avLst/>
          </a:prstGeom>
        </p:spPr>
      </p:pic>
      <p:pic>
        <p:nvPicPr>
          <p:cNvPr id="5" name="Picture 4">
            <a:extLst>
              <a:ext uri="{FF2B5EF4-FFF2-40B4-BE49-F238E27FC236}">
                <a16:creationId xmlns:a16="http://schemas.microsoft.com/office/drawing/2014/main" id="{185CE2CB-35C8-FD4A-8CBF-8F7FE5BEA945}"/>
              </a:ext>
            </a:extLst>
          </p:cNvPr>
          <p:cNvPicPr>
            <a:picLocks noChangeAspect="1"/>
          </p:cNvPicPr>
          <p:nvPr/>
        </p:nvPicPr>
        <p:blipFill>
          <a:blip r:embed="rId4"/>
          <a:stretch>
            <a:fillRect/>
          </a:stretch>
        </p:blipFill>
        <p:spPr>
          <a:xfrm>
            <a:off x="304800" y="169006"/>
            <a:ext cx="7724384" cy="3125178"/>
          </a:xfrm>
          <a:prstGeom prst="rect">
            <a:avLst/>
          </a:prstGeom>
        </p:spPr>
      </p:pic>
      <p:pic>
        <p:nvPicPr>
          <p:cNvPr id="6" name="Picture 5">
            <a:extLst>
              <a:ext uri="{FF2B5EF4-FFF2-40B4-BE49-F238E27FC236}">
                <a16:creationId xmlns:a16="http://schemas.microsoft.com/office/drawing/2014/main" id="{BF75F4AF-7BC1-1F40-844A-424775C0EC52}"/>
              </a:ext>
            </a:extLst>
          </p:cNvPr>
          <p:cNvPicPr>
            <a:picLocks noChangeAspect="1"/>
          </p:cNvPicPr>
          <p:nvPr/>
        </p:nvPicPr>
        <p:blipFill>
          <a:blip r:embed="rId5"/>
          <a:stretch>
            <a:fillRect/>
          </a:stretch>
        </p:blipFill>
        <p:spPr>
          <a:xfrm>
            <a:off x="468923" y="3180862"/>
            <a:ext cx="2672862" cy="3563816"/>
          </a:xfrm>
          <a:prstGeom prst="rect">
            <a:avLst/>
          </a:prstGeom>
        </p:spPr>
      </p:pic>
    </p:spTree>
    <p:extLst>
      <p:ext uri="{BB962C8B-B14F-4D97-AF65-F5344CB8AC3E}">
        <p14:creationId xmlns:p14="http://schemas.microsoft.com/office/powerpoint/2010/main" val="3412726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29506-35BB-274F-AD42-21FB2F8E6991}"/>
              </a:ext>
            </a:extLst>
          </p:cNvPr>
          <p:cNvSpPr>
            <a:spLocks noGrp="1"/>
          </p:cNvSpPr>
          <p:nvPr>
            <p:ph type="title"/>
          </p:nvPr>
        </p:nvSpPr>
        <p:spPr>
          <a:ln w="38100">
            <a:solidFill>
              <a:schemeClr val="bg2">
                <a:lumMod val="10000"/>
              </a:schemeClr>
            </a:solidFill>
          </a:ln>
        </p:spPr>
        <p:style>
          <a:lnRef idx="1">
            <a:schemeClr val="accent3"/>
          </a:lnRef>
          <a:fillRef idx="2">
            <a:schemeClr val="accent3"/>
          </a:fillRef>
          <a:effectRef idx="1">
            <a:schemeClr val="accent3"/>
          </a:effectRef>
          <a:fontRef idx="minor">
            <a:schemeClr val="dk1"/>
          </a:fontRef>
        </p:style>
        <p:txBody>
          <a:bodyPr/>
          <a:lstStyle/>
          <a:p>
            <a:pPr algn="ctr"/>
            <a:r>
              <a:rPr lang="el-GR"/>
              <a:t>Φαρμακολογικοί  παράγοντες</a:t>
            </a:r>
            <a:br>
              <a:rPr lang="el-GR"/>
            </a:br>
            <a:endParaRPr lang="en-US"/>
          </a:p>
        </p:txBody>
      </p:sp>
      <p:sp>
        <p:nvSpPr>
          <p:cNvPr id="3" name="Text Placeholder 2">
            <a:extLst>
              <a:ext uri="{FF2B5EF4-FFF2-40B4-BE49-F238E27FC236}">
                <a16:creationId xmlns:a16="http://schemas.microsoft.com/office/drawing/2014/main" id="{36981623-7B25-7545-963F-84CBD2C73A18}"/>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4F95C8DF-5DE1-1E48-AC2C-9E7AB76E023E}"/>
              </a:ext>
            </a:extLst>
          </p:cNvPr>
          <p:cNvSpPr>
            <a:spLocks noGrp="1"/>
          </p:cNvSpPr>
          <p:nvPr>
            <p:ph type="ftr" sz="quarter" idx="11"/>
          </p:nvPr>
        </p:nvSpPr>
        <p:spPr/>
        <p:txBody>
          <a:bodyPr/>
          <a:lstStyle/>
          <a:p>
            <a:r>
              <a:rPr lang="en-US" dirty="0"/>
              <a:t>Afxentios Kekelekis, PT- MSc in SEM</a:t>
            </a:r>
          </a:p>
        </p:txBody>
      </p:sp>
    </p:spTree>
    <p:extLst>
      <p:ext uri="{BB962C8B-B14F-4D97-AF65-F5344CB8AC3E}">
        <p14:creationId xmlns:p14="http://schemas.microsoft.com/office/powerpoint/2010/main" val="37130751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95C6E72-8BE3-CE45-80CB-85BD4656F069}"/>
              </a:ext>
            </a:extLst>
          </p:cNvPr>
          <p:cNvSpPr>
            <a:spLocks noGrp="1"/>
          </p:cNvSpPr>
          <p:nvPr>
            <p:ph type="ftr" sz="quarter" idx="11"/>
          </p:nvPr>
        </p:nvSpPr>
        <p:spPr/>
        <p:txBody>
          <a:bodyPr/>
          <a:lstStyle/>
          <a:p>
            <a:r>
              <a:rPr lang="en-US"/>
              <a:t>Afxentios Kekelekis, PT- MSc in SEM</a:t>
            </a:r>
            <a:endParaRPr lang="en-US" dirty="0"/>
          </a:p>
        </p:txBody>
      </p:sp>
      <p:pic>
        <p:nvPicPr>
          <p:cNvPr id="6" name="Content Placeholder 5">
            <a:extLst>
              <a:ext uri="{FF2B5EF4-FFF2-40B4-BE49-F238E27FC236}">
                <a16:creationId xmlns:a16="http://schemas.microsoft.com/office/drawing/2014/main" id="{DE5E05D5-92F4-2F45-93EA-2C68486EFAA2}"/>
              </a:ext>
            </a:extLst>
          </p:cNvPr>
          <p:cNvPicPr>
            <a:picLocks noGrp="1" noChangeAspect="1"/>
          </p:cNvPicPr>
          <p:nvPr>
            <p:ph idx="4294967295"/>
          </p:nvPr>
        </p:nvPicPr>
        <p:blipFill>
          <a:blip r:embed="rId2"/>
          <a:stretch>
            <a:fillRect/>
          </a:stretch>
        </p:blipFill>
        <p:spPr>
          <a:xfrm>
            <a:off x="328246" y="339969"/>
            <a:ext cx="11428046" cy="6424368"/>
          </a:xfrm>
          <a:prstGeom prst="rect">
            <a:avLst/>
          </a:prstGeom>
        </p:spPr>
      </p:pic>
      <p:sp>
        <p:nvSpPr>
          <p:cNvPr id="11" name="Rounded Rectangle 10">
            <a:extLst>
              <a:ext uri="{FF2B5EF4-FFF2-40B4-BE49-F238E27FC236}">
                <a16:creationId xmlns:a16="http://schemas.microsoft.com/office/drawing/2014/main" id="{D88E5D10-B91B-074B-AA72-F7F3AA3B9EDC}"/>
              </a:ext>
            </a:extLst>
          </p:cNvPr>
          <p:cNvSpPr/>
          <p:nvPr/>
        </p:nvSpPr>
        <p:spPr>
          <a:xfrm>
            <a:off x="281354" y="2520462"/>
            <a:ext cx="11476892" cy="145366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5586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EBB53-63FB-5C49-AE2B-5A92C9F68291}"/>
              </a:ext>
            </a:extLst>
          </p:cNvPr>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lstStyle/>
          <a:p>
            <a:pPr algn="ctr"/>
            <a:r>
              <a:rPr lang="el-GR"/>
              <a:t>Φαρμακολογικοί  παράγοντες</a:t>
            </a:r>
            <a:endParaRPr lang="en-US"/>
          </a:p>
        </p:txBody>
      </p:sp>
      <p:sp>
        <p:nvSpPr>
          <p:cNvPr id="3" name="Content Placeholder 2">
            <a:extLst>
              <a:ext uri="{FF2B5EF4-FFF2-40B4-BE49-F238E27FC236}">
                <a16:creationId xmlns:a16="http://schemas.microsoft.com/office/drawing/2014/main" id="{55264234-1FC2-3743-A126-0AFA32C558A1}"/>
              </a:ext>
            </a:extLst>
          </p:cNvPr>
          <p:cNvSpPr>
            <a:spLocks noGrp="1"/>
          </p:cNvSpPr>
          <p:nvPr>
            <p:ph idx="1"/>
          </p:nvPr>
        </p:nvSpPr>
        <p:spPr/>
        <p:txBody>
          <a:bodyPr/>
          <a:lstStyle/>
          <a:p>
            <a:pPr lvl="0"/>
            <a:r>
              <a:rPr lang="el-GR" sz="2400"/>
              <a:t>Αμφεταμίνες </a:t>
            </a:r>
            <a:endParaRPr lang="en-US" sz="2400"/>
          </a:p>
          <a:p>
            <a:pPr lvl="0"/>
            <a:r>
              <a:rPr lang="el-GR" sz="2400"/>
              <a:t>Β-Αναστολείς</a:t>
            </a:r>
            <a:endParaRPr lang="en-US" sz="2400"/>
          </a:p>
          <a:p>
            <a:pPr lvl="0"/>
            <a:r>
              <a:rPr lang="el-GR" sz="2400"/>
              <a:t>Καφεΐνη</a:t>
            </a:r>
            <a:endParaRPr lang="en-US" sz="2400"/>
          </a:p>
          <a:p>
            <a:pPr lvl="0"/>
            <a:r>
              <a:rPr lang="el-GR" sz="2400"/>
              <a:t>Διουρητικά</a:t>
            </a:r>
            <a:endParaRPr lang="en-US" sz="2400"/>
          </a:p>
          <a:p>
            <a:pPr lvl="0"/>
            <a:r>
              <a:rPr lang="el-GR" sz="2400"/>
              <a:t>Ψυχοτρόπες ουσίες </a:t>
            </a:r>
            <a:endParaRPr lang="en-US" sz="2400"/>
          </a:p>
          <a:p>
            <a:pPr marL="0" indent="0">
              <a:buNone/>
            </a:pPr>
            <a:endParaRPr lang="en-US"/>
          </a:p>
        </p:txBody>
      </p:sp>
      <p:sp>
        <p:nvSpPr>
          <p:cNvPr id="4" name="Footer Placeholder 3">
            <a:extLst>
              <a:ext uri="{FF2B5EF4-FFF2-40B4-BE49-F238E27FC236}">
                <a16:creationId xmlns:a16="http://schemas.microsoft.com/office/drawing/2014/main" id="{23ACD1C2-9790-F644-B14A-433B13AA5A51}"/>
              </a:ext>
            </a:extLst>
          </p:cNvPr>
          <p:cNvSpPr>
            <a:spLocks noGrp="1"/>
          </p:cNvSpPr>
          <p:nvPr>
            <p:ph type="ftr" sz="quarter" idx="11"/>
          </p:nvPr>
        </p:nvSpPr>
        <p:spPr/>
        <p:txBody>
          <a:bodyPr/>
          <a:lstStyle/>
          <a:p>
            <a:r>
              <a:rPr lang="en-US" dirty="0"/>
              <a:t>Afxentios Kekelekis, PT- MSc in SEM</a:t>
            </a:r>
          </a:p>
        </p:txBody>
      </p:sp>
    </p:spTree>
    <p:extLst>
      <p:ext uri="{BB962C8B-B14F-4D97-AF65-F5344CB8AC3E}">
        <p14:creationId xmlns:p14="http://schemas.microsoft.com/office/powerpoint/2010/main" val="3331465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DB5DA-4DA0-4245-BC93-415B7B088285}"/>
              </a:ext>
            </a:extLst>
          </p:cNvPr>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normAutofit fontScale="90000"/>
          </a:bodyPr>
          <a:lstStyle/>
          <a:p>
            <a:pPr algn="ctr"/>
            <a:br>
              <a:rPr lang="el-GR"/>
            </a:br>
            <a:r>
              <a:rPr lang="el-GR" sz="4900"/>
              <a:t>Αμφεταμίνες</a:t>
            </a:r>
            <a:r>
              <a:rPr lang="el-GR"/>
              <a:t> </a:t>
            </a:r>
            <a:br>
              <a:rPr lang="en-US"/>
            </a:br>
            <a:endParaRPr lang="en-US"/>
          </a:p>
        </p:txBody>
      </p:sp>
      <p:sp>
        <p:nvSpPr>
          <p:cNvPr id="3" name="Content Placeholder 2">
            <a:extLst>
              <a:ext uri="{FF2B5EF4-FFF2-40B4-BE49-F238E27FC236}">
                <a16:creationId xmlns:a16="http://schemas.microsoft.com/office/drawing/2014/main" id="{E0B5B20E-2F20-0044-A78D-7543F6D9F955}"/>
              </a:ext>
            </a:extLst>
          </p:cNvPr>
          <p:cNvSpPr>
            <a:spLocks noGrp="1"/>
          </p:cNvSpPr>
          <p:nvPr>
            <p:ph idx="1"/>
          </p:nvPr>
        </p:nvSpPr>
        <p:spPr>
          <a:xfrm>
            <a:off x="838200" y="1825626"/>
            <a:ext cx="4495800" cy="3464832"/>
          </a:xfrm>
          <a:ln>
            <a:solidFill>
              <a:schemeClr val="tx1"/>
            </a:solidFill>
          </a:ln>
        </p:spPr>
        <p:txBody>
          <a:bodyPr>
            <a:normAutofit/>
          </a:bodyPr>
          <a:lstStyle/>
          <a:p>
            <a:r>
              <a:rPr lang="el-GR" sz="2400">
                <a:solidFill>
                  <a:srgbClr val="FF0000"/>
                </a:solidFill>
              </a:rPr>
              <a:t>Διεγερτικά ΚΝΣ </a:t>
            </a:r>
            <a:r>
              <a:rPr lang="el-GR" sz="2000" i="1"/>
              <a:t>(αίσθηση αυξημένης ενέργειας, αυτοπεποίθησης και γρηγορότερης λήψης αποφάσεων)</a:t>
            </a:r>
          </a:p>
          <a:p>
            <a:r>
              <a:rPr lang="el-GR" sz="2400">
                <a:solidFill>
                  <a:srgbClr val="FF0000"/>
                </a:solidFill>
              </a:rPr>
              <a:t>Συμπαθητικομιμητική αμίνη</a:t>
            </a:r>
          </a:p>
          <a:p>
            <a:r>
              <a:rPr lang="el-GR" sz="2400">
                <a:solidFill>
                  <a:srgbClr val="FF0000"/>
                </a:solidFill>
              </a:rPr>
              <a:t>Ψυχολογική δράση </a:t>
            </a:r>
            <a:r>
              <a:rPr lang="el-GR" sz="2000" i="1"/>
              <a:t>(αυξάνουν την συγκέντρωση και την διανοητική εγρήγορση)</a:t>
            </a:r>
          </a:p>
          <a:p>
            <a:r>
              <a:rPr lang="el-GR" sz="2400">
                <a:solidFill>
                  <a:srgbClr val="FF0000"/>
                </a:solidFill>
              </a:rPr>
              <a:t>Ψυχοτρόπος δράση </a:t>
            </a:r>
            <a:r>
              <a:rPr lang="el-GR" sz="2000" i="1"/>
              <a:t>(αίσθημα Ευφορίας) </a:t>
            </a:r>
            <a:endParaRPr lang="en-US" sz="2000" i="1"/>
          </a:p>
        </p:txBody>
      </p:sp>
      <p:sp>
        <p:nvSpPr>
          <p:cNvPr id="4" name="TextBox 3">
            <a:extLst>
              <a:ext uri="{FF2B5EF4-FFF2-40B4-BE49-F238E27FC236}">
                <a16:creationId xmlns:a16="http://schemas.microsoft.com/office/drawing/2014/main" id="{59E51239-28B0-5845-BAB4-D0520367B6E0}"/>
              </a:ext>
            </a:extLst>
          </p:cNvPr>
          <p:cNvSpPr txBox="1"/>
          <p:nvPr/>
        </p:nvSpPr>
        <p:spPr>
          <a:xfrm>
            <a:off x="5431972" y="1828800"/>
            <a:ext cx="3853543" cy="3447098"/>
          </a:xfrm>
          <a:prstGeom prst="rect">
            <a:avLst/>
          </a:prstGeom>
          <a:noFill/>
          <a:ln>
            <a:solidFill>
              <a:schemeClr val="tx1"/>
            </a:solidFill>
          </a:ln>
        </p:spPr>
        <p:txBody>
          <a:bodyPr wrap="square" rtlCol="0">
            <a:spAutoFit/>
          </a:bodyPr>
          <a:lstStyle/>
          <a:p>
            <a:r>
              <a:rPr lang="el-GR" sz="2000"/>
              <a:t>Αθλητές που πήραν αμφεταμίνες  </a:t>
            </a:r>
            <a:r>
              <a:rPr lang="el-GR" sz="2000" b="1"/>
              <a:t>παρουσιάζουν</a:t>
            </a:r>
            <a:r>
              <a:rPr lang="el-GR" sz="2000"/>
              <a:t> </a:t>
            </a:r>
            <a:r>
              <a:rPr lang="en-GB" i="1">
                <a:solidFill>
                  <a:srgbClr val="FF0000"/>
                </a:solidFill>
              </a:rPr>
              <a:t>(Ivy et al., 1983)</a:t>
            </a:r>
          </a:p>
          <a:p>
            <a:endParaRPr lang="en-GB" i="1">
              <a:solidFill>
                <a:srgbClr val="FF0000"/>
              </a:solidFill>
            </a:endParaRPr>
          </a:p>
          <a:p>
            <a:pPr marL="285750" indent="-285750">
              <a:buFont typeface="Arial" panose="020B0604020202020204" pitchFamily="34" charset="0"/>
              <a:buChar char="•"/>
            </a:pPr>
            <a:r>
              <a:rPr lang="el-GR" sz="2000"/>
              <a:t>Μειωμένη αίσθηση κόπωσης</a:t>
            </a:r>
          </a:p>
          <a:p>
            <a:pPr marL="285750" indent="-285750">
              <a:buFont typeface="Arial" panose="020B0604020202020204" pitchFamily="34" charset="0"/>
              <a:buChar char="•"/>
            </a:pPr>
            <a:r>
              <a:rPr lang="el-GR" sz="2000"/>
              <a:t>Αυξημένη Συστολική και διαστολική πίεση </a:t>
            </a:r>
          </a:p>
          <a:p>
            <a:pPr marL="285750" indent="-285750">
              <a:buFont typeface="Arial" panose="020B0604020202020204" pitchFamily="34" charset="0"/>
              <a:buChar char="•"/>
            </a:pPr>
            <a:r>
              <a:rPr lang="el-GR" sz="2000"/>
              <a:t>Ανακατανομή της ροής αίματος προς τους μύες</a:t>
            </a:r>
          </a:p>
          <a:p>
            <a:pPr marL="285750" indent="-285750">
              <a:buFont typeface="Arial" panose="020B0604020202020204" pitchFamily="34" charset="0"/>
              <a:buChar char="•"/>
            </a:pPr>
            <a:r>
              <a:rPr lang="el-GR" sz="2000"/>
              <a:t>Αύξηση της συγκέντρωσης της γλυκόζης και ΕΛΟ στο αίμα</a:t>
            </a:r>
          </a:p>
          <a:p>
            <a:pPr marL="285750" indent="-285750">
              <a:buFont typeface="Arial" panose="020B0604020202020204" pitchFamily="34" charset="0"/>
              <a:buChar char="•"/>
            </a:pPr>
            <a:r>
              <a:rPr lang="el-GR" sz="2000"/>
              <a:t>Αυξημένη μυϊκή τάση  </a:t>
            </a:r>
            <a:endParaRPr lang="en-US" sz="2000"/>
          </a:p>
        </p:txBody>
      </p:sp>
      <p:sp>
        <p:nvSpPr>
          <p:cNvPr id="5" name="TextBox 4">
            <a:extLst>
              <a:ext uri="{FF2B5EF4-FFF2-40B4-BE49-F238E27FC236}">
                <a16:creationId xmlns:a16="http://schemas.microsoft.com/office/drawing/2014/main" id="{4BB4DE1E-A2FD-D64C-BECB-90B0CA388AC2}"/>
              </a:ext>
            </a:extLst>
          </p:cNvPr>
          <p:cNvSpPr txBox="1"/>
          <p:nvPr/>
        </p:nvSpPr>
        <p:spPr>
          <a:xfrm>
            <a:off x="870855" y="5453743"/>
            <a:ext cx="10461173" cy="984885"/>
          </a:xfrm>
          <a:prstGeom prst="rect">
            <a:avLst/>
          </a:prstGeom>
          <a:noFill/>
          <a:ln>
            <a:solidFill>
              <a:schemeClr val="tx1"/>
            </a:solidFill>
          </a:ln>
        </p:spPr>
        <p:txBody>
          <a:bodyPr wrap="square" rtlCol="0">
            <a:spAutoFit/>
          </a:bodyPr>
          <a:lstStyle/>
          <a:p>
            <a:r>
              <a:rPr lang="el-GR" sz="2000" b="1" err="1"/>
              <a:t>Επιδρ</a:t>
            </a:r>
            <a:r>
              <a:rPr lang="en-US" sz="2000" b="1" err="1"/>
              <a:t>ά</a:t>
            </a:r>
            <a:r>
              <a:rPr lang="el-GR" sz="2000" b="1"/>
              <a:t>σεις  </a:t>
            </a:r>
            <a:r>
              <a:rPr lang="el-GR" i="1">
                <a:solidFill>
                  <a:srgbClr val="FF0000"/>
                </a:solidFill>
              </a:rPr>
              <a:t>(</a:t>
            </a:r>
            <a:r>
              <a:rPr lang="en-GB" i="1">
                <a:solidFill>
                  <a:srgbClr val="FF0000"/>
                </a:solidFill>
              </a:rPr>
              <a:t>Conlee et al., 1991)</a:t>
            </a:r>
            <a:endParaRPr lang="el-GR" i="1">
              <a:solidFill>
                <a:srgbClr val="FF0000"/>
              </a:solidFill>
            </a:endParaRPr>
          </a:p>
          <a:p>
            <a:r>
              <a:rPr lang="en-GB" sz="2000"/>
              <a:t>T</a:t>
            </a:r>
            <a:r>
              <a:rPr lang="el-GR" sz="2000"/>
              <a:t>αχύτητα, δύναμη, Ισχύ και μυϊκή αντοχή, συγκέντρωση και λεπτός Νευρομυικός συντονισμός </a:t>
            </a:r>
          </a:p>
          <a:p>
            <a:endParaRPr lang="en-US"/>
          </a:p>
        </p:txBody>
      </p:sp>
      <p:sp>
        <p:nvSpPr>
          <p:cNvPr id="6" name="Footer Placeholder 5">
            <a:extLst>
              <a:ext uri="{FF2B5EF4-FFF2-40B4-BE49-F238E27FC236}">
                <a16:creationId xmlns:a16="http://schemas.microsoft.com/office/drawing/2014/main" id="{D8B77F36-429E-1A43-88F1-2BBE6069BC29}"/>
              </a:ext>
            </a:extLst>
          </p:cNvPr>
          <p:cNvSpPr>
            <a:spLocks noGrp="1"/>
          </p:cNvSpPr>
          <p:nvPr>
            <p:ph type="ftr" sz="quarter" idx="11"/>
          </p:nvPr>
        </p:nvSpPr>
        <p:spPr/>
        <p:txBody>
          <a:bodyPr/>
          <a:lstStyle/>
          <a:p>
            <a:r>
              <a:rPr lang="en-US" dirty="0"/>
              <a:t>Afxentios Kekelekis, PT- MSc in SEM</a:t>
            </a:r>
          </a:p>
        </p:txBody>
      </p:sp>
    </p:spTree>
    <p:extLst>
      <p:ext uri="{BB962C8B-B14F-4D97-AF65-F5344CB8AC3E}">
        <p14:creationId xmlns:p14="http://schemas.microsoft.com/office/powerpoint/2010/main" val="3324549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83B3BE-AED6-FE49-8675-7E35F81FEC3E}"/>
              </a:ext>
            </a:extLst>
          </p:cNvPr>
          <p:cNvSpPr>
            <a:spLocks noGrp="1"/>
          </p:cNvSpPr>
          <p:nvPr>
            <p:ph idx="1"/>
          </p:nvPr>
        </p:nvSpPr>
        <p:spPr>
          <a:xfrm>
            <a:off x="838200" y="1825625"/>
            <a:ext cx="10515600" cy="3562804"/>
          </a:xfrm>
        </p:spPr>
        <p:txBody>
          <a:bodyPr/>
          <a:lstStyle/>
          <a:p>
            <a:pPr marL="0" indent="0">
              <a:buNone/>
            </a:pPr>
            <a:endParaRPr lang="el-GR" dirty="0"/>
          </a:p>
          <a:p>
            <a:pPr lvl="1"/>
            <a:r>
              <a:rPr lang="el-GR" dirty="0"/>
              <a:t>Αυξημένη ΚΣ και πίεσης αίματος</a:t>
            </a:r>
          </a:p>
          <a:p>
            <a:pPr lvl="1"/>
            <a:r>
              <a:rPr lang="el-GR" dirty="0"/>
              <a:t>Αρρυθμίες</a:t>
            </a:r>
          </a:p>
          <a:p>
            <a:pPr marL="457200" lvl="1" indent="0">
              <a:buNone/>
            </a:pPr>
            <a:endParaRPr lang="el-GR" dirty="0"/>
          </a:p>
          <a:p>
            <a:pPr lvl="1"/>
            <a:r>
              <a:rPr lang="el-GR" dirty="0"/>
              <a:t>Αυξημένη τοξικότητα, ίσως οδηγεί σε ακραία νευρικότητα, έντονη ανησυχία και επιθετικής συμπεριφορά</a:t>
            </a:r>
          </a:p>
          <a:p>
            <a:pPr lvl="1"/>
            <a:r>
              <a:rPr lang="el-GR" dirty="0"/>
              <a:t>Αυπνίες </a:t>
            </a:r>
          </a:p>
          <a:p>
            <a:pPr marL="457200" lvl="1" indent="0">
              <a:buNone/>
            </a:pPr>
            <a:endParaRPr lang="el-GR" dirty="0"/>
          </a:p>
          <a:p>
            <a:pPr marL="457200" lvl="1" indent="0">
              <a:buNone/>
            </a:pPr>
            <a:endParaRPr lang="en-US" dirty="0"/>
          </a:p>
        </p:txBody>
      </p:sp>
      <p:sp>
        <p:nvSpPr>
          <p:cNvPr id="4" name="Title 1">
            <a:extLst>
              <a:ext uri="{FF2B5EF4-FFF2-40B4-BE49-F238E27FC236}">
                <a16:creationId xmlns:a16="http://schemas.microsoft.com/office/drawing/2014/main" id="{4C51A8E0-DE8D-3E4B-9F27-69FDEA2052E4}"/>
              </a:ext>
            </a:extLst>
          </p:cNvPr>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normAutofit fontScale="90000"/>
          </a:bodyPr>
          <a:lstStyle/>
          <a:p>
            <a:pPr algn="ctr"/>
            <a:br>
              <a:rPr lang="el-GR"/>
            </a:br>
            <a:r>
              <a:rPr lang="el-GR"/>
              <a:t>Αμφεταμίνες</a:t>
            </a:r>
            <a:br>
              <a:rPr lang="el-GR"/>
            </a:br>
            <a:r>
              <a:rPr lang="el-GR" b="1" i="1">
                <a:solidFill>
                  <a:srgbClr val="FF0000"/>
                </a:solidFill>
              </a:rPr>
              <a:t>κίνδυνοι </a:t>
            </a:r>
            <a:br>
              <a:rPr lang="en-US"/>
            </a:br>
            <a:endParaRPr lang="en-US"/>
          </a:p>
        </p:txBody>
      </p:sp>
      <p:sp>
        <p:nvSpPr>
          <p:cNvPr id="5" name="Down Arrow 4">
            <a:extLst>
              <a:ext uri="{FF2B5EF4-FFF2-40B4-BE49-F238E27FC236}">
                <a16:creationId xmlns:a16="http://schemas.microsoft.com/office/drawing/2014/main" id="{41A0186C-3565-1546-BE01-69202DA2BBEE}"/>
              </a:ext>
            </a:extLst>
          </p:cNvPr>
          <p:cNvSpPr/>
          <p:nvPr/>
        </p:nvSpPr>
        <p:spPr>
          <a:xfrm rot="16200000">
            <a:off x="5924552" y="2141765"/>
            <a:ext cx="1001486" cy="1017816"/>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E472C68A-7FDF-0940-9D0B-4A52D0EE1650}"/>
              </a:ext>
            </a:extLst>
          </p:cNvPr>
          <p:cNvSpPr/>
          <p:nvPr/>
        </p:nvSpPr>
        <p:spPr>
          <a:xfrm>
            <a:off x="1186543" y="2296886"/>
            <a:ext cx="4626428" cy="80554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DDB1770-D664-3345-8E93-69EFC5E84008}"/>
              </a:ext>
            </a:extLst>
          </p:cNvPr>
          <p:cNvSpPr txBox="1"/>
          <p:nvPr/>
        </p:nvSpPr>
        <p:spPr>
          <a:xfrm>
            <a:off x="6498771" y="2412752"/>
            <a:ext cx="4855029" cy="738664"/>
          </a:xfrm>
          <a:prstGeom prst="rect">
            <a:avLst/>
          </a:prstGeom>
          <a:noFill/>
        </p:spPr>
        <p:txBody>
          <a:bodyPr wrap="square" rtlCol="0">
            <a:spAutoFit/>
          </a:bodyPr>
          <a:lstStyle/>
          <a:p>
            <a:pPr lvl="1"/>
            <a:r>
              <a:rPr lang="el-GR" sz="2400" b="1" dirty="0">
                <a:solidFill>
                  <a:srgbClr val="FF0000"/>
                </a:solidFill>
              </a:rPr>
              <a:t>Θάνατο </a:t>
            </a:r>
            <a:r>
              <a:rPr lang="el-GR" sz="2400" dirty="0"/>
              <a:t>από υπερβολική χρήση </a:t>
            </a:r>
          </a:p>
          <a:p>
            <a:pPr lvl="1"/>
            <a:endParaRPr lang="el-GR" dirty="0"/>
          </a:p>
        </p:txBody>
      </p:sp>
      <p:sp>
        <p:nvSpPr>
          <p:cNvPr id="2" name="Footer Placeholder 1">
            <a:extLst>
              <a:ext uri="{FF2B5EF4-FFF2-40B4-BE49-F238E27FC236}">
                <a16:creationId xmlns:a16="http://schemas.microsoft.com/office/drawing/2014/main" id="{88CC8C42-41A9-584C-A60A-F65E13532A7E}"/>
              </a:ext>
            </a:extLst>
          </p:cNvPr>
          <p:cNvSpPr>
            <a:spLocks noGrp="1"/>
          </p:cNvSpPr>
          <p:nvPr>
            <p:ph type="ftr" sz="quarter" idx="11"/>
          </p:nvPr>
        </p:nvSpPr>
        <p:spPr/>
        <p:txBody>
          <a:bodyPr/>
          <a:lstStyle/>
          <a:p>
            <a:r>
              <a:rPr lang="en-US" dirty="0"/>
              <a:t>Afxentios Kekelekis, PT- MSc in SEM</a:t>
            </a:r>
          </a:p>
        </p:txBody>
      </p:sp>
    </p:spTree>
    <p:extLst>
      <p:ext uri="{BB962C8B-B14F-4D97-AF65-F5344CB8AC3E}">
        <p14:creationId xmlns:p14="http://schemas.microsoft.com/office/powerpoint/2010/main" val="18363473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53C1848-659F-9F46-9AED-EA709BB0E94D}">
  <we:reference id="wa104178141" version="3.10.0.7" store="en-US" storeType="OMEX"/>
  <we:alternateReferences>
    <we:reference id="wa104178141" version="3.10.0.7"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3632</TotalTime>
  <Words>3113</Words>
  <Application>Microsoft Macintosh PowerPoint</Application>
  <PresentationFormat>Widescreen</PresentationFormat>
  <Paragraphs>397</Paragraphs>
  <Slides>60</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60</vt:i4>
      </vt:variant>
    </vt:vector>
  </HeadingPairs>
  <TitlesOfParts>
    <vt:vector size="64" baseType="lpstr">
      <vt:lpstr>Arial</vt:lpstr>
      <vt:lpstr>Calibri</vt:lpstr>
      <vt:lpstr>Calibri Light</vt:lpstr>
      <vt:lpstr>Office Theme</vt:lpstr>
      <vt:lpstr>Ergogenic aids </vt:lpstr>
      <vt:lpstr>PowerPoint Presentation</vt:lpstr>
      <vt:lpstr>What do we know so far</vt:lpstr>
      <vt:lpstr>Overview </vt:lpstr>
      <vt:lpstr>PowerPoint Presentation</vt:lpstr>
      <vt:lpstr>Φαρμακολογικοί  παράγοντες </vt:lpstr>
      <vt:lpstr>Φαρμακολογικοί  παράγοντες</vt:lpstr>
      <vt:lpstr> Αμφεταμίνες  </vt:lpstr>
      <vt:lpstr> Αμφεταμίνες κίνδυνοι  </vt:lpstr>
      <vt:lpstr> Β-αναστολείς </vt:lpstr>
      <vt:lpstr> Β-αναστολείς Οφέλη </vt:lpstr>
      <vt:lpstr> Β-αναστολείς Κίνδυνοι </vt:lpstr>
      <vt:lpstr> Καφεΐνη </vt:lpstr>
      <vt:lpstr> Καφεΐνη </vt:lpstr>
      <vt:lpstr> Διουρητικά </vt:lpstr>
      <vt:lpstr> Διουρητικά κίνδυνοι </vt:lpstr>
      <vt:lpstr> Ψυχοτρόπες ουσίες  </vt:lpstr>
      <vt:lpstr> Ψυχοτρόπες ουσίες Οινόπνευμα   </vt:lpstr>
      <vt:lpstr> Ψυχοτρόπες ουσίες Κοκαΐνη </vt:lpstr>
      <vt:lpstr>  Ψυχοτρόπες ουσίες Μαριχουάνα (Williams, 1991)    </vt:lpstr>
      <vt:lpstr> Ψυχοτρόπες ουσίες Νικοτίνη  </vt:lpstr>
      <vt:lpstr>Ορμονικοί Παράγοντες  </vt:lpstr>
      <vt:lpstr>Ορμονικοί Παράγοντες</vt:lpstr>
      <vt:lpstr>PowerPoint Presentation</vt:lpstr>
      <vt:lpstr>PowerPoint Presentation</vt:lpstr>
      <vt:lpstr>PowerPoint Presentation</vt:lpstr>
      <vt:lpstr>PowerPoint Presentation</vt:lpstr>
      <vt:lpstr>PowerPoint Presentation</vt:lpstr>
      <vt:lpstr>PowerPoint Presentation</vt:lpstr>
      <vt:lpstr> Αναβολικά Στεροειδή </vt:lpstr>
      <vt:lpstr>Προσαρμογές από τη χρήση αναβολικών  Μυϊκή μάζα</vt:lpstr>
      <vt:lpstr>PowerPoint Presentation</vt:lpstr>
      <vt:lpstr>PowerPoint Presentation</vt:lpstr>
      <vt:lpstr>Προσαρμογές από τη χρήση αναβολικών  καρδιοαναπνευστική αντοχή</vt:lpstr>
      <vt:lpstr>Προσαρμογές από τη χρήση αναβολικών  Κίνδυνοι</vt:lpstr>
      <vt:lpstr>Προσαρμογές από τη χρήση αναβολικών  Κίνδυνοι</vt:lpstr>
      <vt:lpstr> Αυξητική Ορμόνη(hGH) </vt:lpstr>
      <vt:lpstr>Αυξητική Ορμόνη οφέλη</vt:lpstr>
      <vt:lpstr>Αυξητική Ορμόνη κίνδυνοι</vt:lpstr>
      <vt:lpstr> Αντισυλληπτικά χάπια  </vt:lpstr>
      <vt:lpstr> Αντισυλληπτικά χάπια κίνδυνοι  </vt:lpstr>
      <vt:lpstr>Φυσιολογικοί παράγοντες </vt:lpstr>
      <vt:lpstr>Φυσιολογικοί παράγοντες</vt:lpstr>
      <vt:lpstr> Ντοπάρισμα αίματος </vt:lpstr>
      <vt:lpstr> Ντοπάρισμα αίματος </vt:lpstr>
      <vt:lpstr>PowerPoint Presentation</vt:lpstr>
      <vt:lpstr> Ντοπάρισμα αίματος </vt:lpstr>
      <vt:lpstr> Ερυθροποιητίνη </vt:lpstr>
      <vt:lpstr> Ερυθροποιητίνη κίνδυνοι </vt:lpstr>
      <vt:lpstr> Συμπλήρωμα Οξυγόνου </vt:lpstr>
      <vt:lpstr> Φόρτιση Διττανθρακικών HCO3- (Bicarbonates) </vt:lpstr>
      <vt:lpstr> Οξεοβασική ισορροπία (Acid-base balance) </vt:lpstr>
      <vt:lpstr> Φόρτιση Διττανθρακικών HCO3- (Bicarbonates) </vt:lpstr>
      <vt:lpstr>Θρεπτικοί Παράγοντες </vt:lpstr>
      <vt:lpstr>Θρεπτικοί Παράγοντες</vt:lpstr>
      <vt:lpstr> Αμινοξέα (amino acids) </vt:lpstr>
      <vt:lpstr> L- Καρνιτίνη (L-Carnitine) </vt:lpstr>
      <vt:lpstr> Κρεατίνη (Creatine) </vt:lpstr>
      <vt:lpstr>PowerPoint Presentation</vt:lpstr>
      <vt:lpstr>PowerPoint Presentation</vt:lpstr>
    </vt:vector>
  </TitlesOfParts>
  <Manager/>
  <Company/>
  <LinksUpToDate>false</LinksUpToDate>
  <SharedDoc>false</SharedDoc>
  <HyperlinkBase/>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Ergogenics </dc:title>
  <dc:subject/>
  <dc:creator>afxentios kekelekis</dc:creator>
  <cp:keywords/>
  <dc:description/>
  <cp:lastModifiedBy>a k</cp:lastModifiedBy>
  <cp:revision>107</cp:revision>
  <dcterms:created xsi:type="dcterms:W3CDTF">2018-05-22T11:43:06Z</dcterms:created>
  <dcterms:modified xsi:type="dcterms:W3CDTF">2018-05-27T18:01:25Z</dcterms:modified>
  <cp:category/>
</cp:coreProperties>
</file>