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59" r:id="rId4"/>
    <p:sldId id="264" r:id="rId5"/>
    <p:sldId id="265" r:id="rId6"/>
    <p:sldId id="266" r:id="rId7"/>
    <p:sldId id="269" r:id="rId8"/>
    <p:sldId id="260" r:id="rId9"/>
    <p:sldId id="267" r:id="rId10"/>
    <p:sldId id="273" r:id="rId11"/>
    <p:sldId id="270" r:id="rId12"/>
    <p:sldId id="271" r:id="rId13"/>
    <p:sldId id="272" r:id="rId14"/>
    <p:sldId id="274" r:id="rId15"/>
    <p:sldId id="268" r:id="rId16"/>
    <p:sldId id="261" r:id="rId17"/>
    <p:sldId id="262" r:id="rId18"/>
    <p:sldId id="263" r:id="rId19"/>
    <p:sldId id="277" r:id="rId20"/>
    <p:sldId id="278" r:id="rId21"/>
    <p:sldId id="276" r:id="rId22"/>
    <p:sldId id="279" r:id="rId23"/>
    <p:sldId id="275" r:id="rId24"/>
    <p:sldId id="280" r:id="rId25"/>
    <p:sldId id="281" r:id="rId26"/>
    <p:sldId id="292" r:id="rId27"/>
    <p:sldId id="282" r:id="rId28"/>
    <p:sldId id="283" r:id="rId29"/>
    <p:sldId id="290" r:id="rId30"/>
    <p:sldId id="284" r:id="rId31"/>
    <p:sldId id="285" r:id="rId32"/>
    <p:sldId id="293" r:id="rId33"/>
    <p:sldId id="289" r:id="rId34"/>
    <p:sldId id="294" r:id="rId35"/>
    <p:sldId id="286" r:id="rId36"/>
    <p:sldId id="291" r:id="rId37"/>
    <p:sldId id="287" r:id="rId38"/>
    <p:sldId id="288" r:id="rId39"/>
    <p:sldId id="304" r:id="rId40"/>
    <p:sldId id="305" r:id="rId41"/>
    <p:sldId id="295" r:id="rId42"/>
    <p:sldId id="296" r:id="rId43"/>
    <p:sldId id="297" r:id="rId44"/>
    <p:sldId id="302" r:id="rId45"/>
    <p:sldId id="298" r:id="rId46"/>
    <p:sldId id="299" r:id="rId47"/>
    <p:sldId id="300" r:id="rId48"/>
    <p:sldId id="301" r:id="rId49"/>
    <p:sldId id="30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8"/>
    <p:restoredTop sz="86364"/>
  </p:normalViewPr>
  <p:slideViewPr>
    <p:cSldViewPr snapToGrid="0" snapToObjects="1">
      <p:cViewPr varScale="1">
        <p:scale>
          <a:sx n="105" d="100"/>
          <a:sy n="105" d="100"/>
        </p:scale>
        <p:origin x="200" y="704"/>
      </p:cViewPr>
      <p:guideLst/>
    </p:cSldViewPr>
  </p:slideViewPr>
  <p:outlineViewPr>
    <p:cViewPr>
      <p:scale>
        <a:sx n="33" d="100"/>
        <a:sy n="33" d="100"/>
      </p:scale>
      <p:origin x="0" y="-396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11FC0-DBAA-AC46-B42D-1CEA208F4512}" type="datetimeFigureOut">
              <a:rPr lang="en-US" smtClean="0"/>
              <a:t>4/27/18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1611B-E3EF-DA45-AF7F-A92FFE1D7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0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C15C6-251C-EF4B-9562-C22B099D6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3522D-01D6-2143-B3DC-038B650A7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3903F-B66B-3B4F-BE8A-3F8271B6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CBE5-07D2-5E46-B414-8346BF80A149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71130-8D55-F64B-BB6C-359580E00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5409C-1CC7-BC4D-971B-50F778FE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09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1774-FF86-174F-972A-E7AEB7D9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B7369-C299-6046-B05C-8C9AD49FD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A1E28-98E9-AF46-B429-5916749F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64F-2661-4341-A950-4884A1534624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BB41E-2E55-8041-BBF5-104B286A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D4386-50F1-244B-AA3B-585FB625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81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96E87E-21B8-3A42-B899-DED3831F04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4E7BE7-308F-DB43-AA33-0E189B903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F77AE-A0B4-BE47-88C3-171FEE3F5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5F5DC-61E8-114B-97C0-AFEFE3388863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59403-E1D6-0A46-B96A-89EF9B7C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07AC4-22B2-8549-B661-30141AF2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6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82B3B-A678-A242-BA29-F19F53BA6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F7169-37AF-264D-802A-9594DEC0B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5CB58-24C0-0D42-B08B-B74B2D52C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4C7AB-A665-A14D-AEBD-AEE30F746448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50CF4-1F0D-C746-90BD-F67E393AF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0E4A-4A8F-F34F-9886-D5BDE5DA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7082-9E27-3F40-87B7-89F27B51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96774-2F24-5943-973B-EA6D5DB4C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B3F86-D271-854B-BB43-CFC0FAD0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B103A-5F6C-B542-89E4-F07699487D62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A4400-16E2-2741-9DC1-B2522083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7899F-E5BB-104B-8D04-71AD553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79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2C45-8D4F-C745-A172-BC4BCA709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656D0-722A-D241-AEDC-5C96A79AF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2D200-C98C-F144-A303-BB4C812CA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62D68C-2518-6F4E-8192-E1BEB3A72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0807-B156-1447-9619-99A1BFA35E23}" type="datetime1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E5980-7F74-974A-833F-BB55B7D3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616E0-9E04-BE40-B769-7BB9AB42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1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13841-20F9-A14F-9C47-D7D9090A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02AF6-C5FA-3C4A-A380-6CC118840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9028AF-D138-1249-B071-602D857C6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FBFF1-349E-A741-BDB2-6484B98E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E639E-00D2-AE4F-9350-3D1C23093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7E80A-7869-2B4D-8D91-1A8B3ADC3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A764-D352-8241-8D6D-3A6F99F62261}" type="datetime1">
              <a:rPr lang="en-US" smtClean="0"/>
              <a:t>4/27/18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AD96B8-F4F3-234E-9D04-5F8A5A6A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C9A5B-2666-0F4C-9004-87E9995E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F101D-BCD8-0A4C-A4FF-59E58371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C0514-882C-8D43-9BFE-F8446435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79019-9B54-1F40-AEA4-CEA31F75CE0D}" type="datetime1">
              <a:rPr lang="en-US" smtClean="0"/>
              <a:t>4/27/18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306A5-AD70-5F4E-AF51-1F2FC49A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A7E12-A589-BE45-89BC-2417E908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4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CCEAC-A8DB-0144-BCBB-611E2E7B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9BFE2-02D3-E544-B5F0-76594F82689C}" type="datetime1">
              <a:rPr lang="en-US" smtClean="0"/>
              <a:t>4/27/18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A6C01F-1F72-904B-9951-553EFA3C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6D93F-D54B-6748-8B27-4BBA8C649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3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4707-529B-F14E-B18C-8193A97D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374B5-7B0E-ED4A-ADD3-1E4FFDF93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E437A8-B091-8646-94F2-33DF2895C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29725-3471-A441-B0A6-5B96996C0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212F2-5454-D942-A2BB-80736A41C6F6}" type="datetime1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F3489-3927-D743-93BD-D0C0CA1C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4337D-0B80-5948-B89E-689335CDF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0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66D2-92B2-F846-BE2A-0B2D518A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30ACE-F578-9045-9AF7-222E454149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060A5-71F2-6F4B-982A-044DE9750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51139-2EFE-F349-935A-2CEA2F0C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9A83-6421-A746-87A5-B6E6C9ED455E}" type="datetime1">
              <a:rPr lang="en-US" smtClean="0"/>
              <a:t>4/27/18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9FFC3-D5B0-5D4A-9DDE-2BA80632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EAB8E-57DC-5D4C-AF63-D471DFE3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6FB71-1F26-1A4C-B292-8D77BAC3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F491A-3B8E-7F41-B228-86F86A928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97153-D8D0-744A-B15E-596AC9EC2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2A33D-7D86-EC4E-81E1-213C1B73CD09}" type="datetime1">
              <a:rPr lang="en-US" smtClean="0"/>
              <a:t>4/27/18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9D9F2-A67A-B34A-BB4C-F27BE315C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Afxentios Kekelekis, PT-MSc in SEM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4F400-81D7-AD4F-B20E-C1FA5A2DA7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B5DA6-EE0D-C94F-A17D-A87556FE5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0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612B5-8E0F-344D-9230-CDAB449E59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Φυσιολογία της Άσκησης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001CA-D4BB-3947-A5E4-0D8A104299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z="3200" dirty="0"/>
              <a:t>Αυξέντιος Κεκελέκης</a:t>
            </a:r>
            <a:endParaRPr lang="en-US" sz="3200" dirty="0"/>
          </a:p>
          <a:p>
            <a:r>
              <a:rPr lang="en-US" i="1" dirty="0"/>
              <a:t>PT-</a:t>
            </a:r>
            <a:r>
              <a:rPr lang="el-GR" i="1" dirty="0"/>
              <a:t>Μ</a:t>
            </a:r>
            <a:r>
              <a:rPr lang="en-US" i="1" dirty="0" err="1"/>
              <a:t>Sc</a:t>
            </a:r>
            <a:r>
              <a:rPr lang="en-US" i="1"/>
              <a:t> in Sport and Exercise Medicine  </a:t>
            </a:r>
          </a:p>
          <a:p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2DF1E2-62A5-4D45-A1E8-531DDC92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249070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B0CF-7D59-9249-8C60-95A0563E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Μεταβολισμός 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EBF10-590F-4F42-9D35-D6EE2414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8"/>
            <a:ext cx="10515600" cy="2666847"/>
          </a:xfrm>
        </p:spPr>
        <p:txBody>
          <a:bodyPr>
            <a:normAutofit/>
          </a:bodyPr>
          <a:lstStyle/>
          <a:p>
            <a:r>
              <a:rPr lang="el-GR"/>
              <a:t>Το σύνολο των χημικών αντιδράσεων που συμβαίνουν σε έναν οργανισμό και καταλύονται από ένζυμα. Διακρίνουμε τον </a:t>
            </a:r>
            <a:r>
              <a:rPr lang="el-GR" b="1" i="1">
                <a:solidFill>
                  <a:srgbClr val="FF0000"/>
                </a:solidFill>
              </a:rPr>
              <a:t>Αναβολισμό</a:t>
            </a:r>
            <a:r>
              <a:rPr lang="el-GR"/>
              <a:t> και τον </a:t>
            </a:r>
            <a:r>
              <a:rPr lang="el-GR" b="1" i="1">
                <a:solidFill>
                  <a:srgbClr val="FF0000"/>
                </a:solidFill>
              </a:rPr>
              <a:t>Καταβολισμό</a:t>
            </a:r>
            <a:r>
              <a:rPr lang="el-GR" b="1">
                <a:solidFill>
                  <a:srgbClr val="FF0000"/>
                </a:solidFill>
              </a:rPr>
              <a:t>.</a:t>
            </a:r>
          </a:p>
          <a:p>
            <a:r>
              <a:rPr lang="el-GR" b="1">
                <a:solidFill>
                  <a:srgbClr val="FF0000"/>
                </a:solidFill>
              </a:rPr>
              <a:t>Καταβολισμός.</a:t>
            </a:r>
            <a:r>
              <a:rPr lang="el-GR"/>
              <a:t> Διάσπαση μακρομορίων σε μικρότερα μόρια.</a:t>
            </a:r>
          </a:p>
          <a:p>
            <a:r>
              <a:rPr lang="el-GR" b="1">
                <a:solidFill>
                  <a:srgbClr val="FF0000"/>
                </a:solidFill>
              </a:rPr>
              <a:t>Αναβολισμός</a:t>
            </a:r>
            <a:r>
              <a:rPr lang="el-GR"/>
              <a:t>. Αντίστροφη πορεία. Οι χημικές αντιδράσεις που βιοσυνθέτουν μακρομόρια από απλούστερα μόρια. 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46DEF-10EF-794E-B44A-CD513AAA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B0DA6-11E5-8E4C-884D-87B723152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645" y="4128935"/>
            <a:ext cx="6073878" cy="222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27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C8E8A-14D3-664B-9D1F-48A837A1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Αναβολισμός – Καταβολισμός ΑΤΡ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54DBE-8791-B043-8215-A80855B1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9F8E4B-92FE-E943-981C-E46AC6D08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690688"/>
            <a:ext cx="10515600" cy="46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83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4791E-EDEB-6A41-80D7-CDC7662D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Αναβολισμός - Βιοσύνθεση 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505FF-345B-F540-B709-978A29F85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/>
              <a:t>Περιλαμβάνει</a:t>
            </a:r>
          </a:p>
          <a:p>
            <a:r>
              <a:rPr lang="el-GR"/>
              <a:t>Την βιοσύνθεση της γλυκόζης</a:t>
            </a:r>
          </a:p>
          <a:p>
            <a:r>
              <a:rPr lang="el-GR"/>
              <a:t>Των τριγλυκεριδίων </a:t>
            </a:r>
          </a:p>
          <a:p>
            <a:r>
              <a:rPr lang="el-GR"/>
              <a:t>Των λιπαρών οξέων</a:t>
            </a:r>
          </a:p>
          <a:p>
            <a:r>
              <a:rPr lang="el-GR"/>
              <a:t>Των αμινοξέων </a:t>
            </a:r>
          </a:p>
          <a:p>
            <a:r>
              <a:rPr lang="el-GR"/>
              <a:t>Της φωτοσύνθεσης</a:t>
            </a:r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3C28FA-1E93-EA46-A38E-DFEB5425B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3172538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1AC7-FBC3-3E48-896A-78F46ED3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Καταβολισμός - Αποικοδόμηση 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927B6-7F98-E04F-9FC8-1A212426A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27" y="1825625"/>
            <a:ext cx="11002296" cy="4351338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Περιλαμβάνει</a:t>
            </a:r>
          </a:p>
          <a:p>
            <a:r>
              <a:rPr lang="el-GR" b="1" dirty="0">
                <a:solidFill>
                  <a:srgbClr val="FF0000"/>
                </a:solidFill>
              </a:rPr>
              <a:t>Την Γλυκόλυση.</a:t>
            </a:r>
            <a:r>
              <a:rPr lang="el-GR" dirty="0"/>
              <a:t> Η διάσπαση της γλυκόζης που προέρχεται από την αποικοδόμηση των υδατανθράκων και παράγει το </a:t>
            </a:r>
            <a:r>
              <a:rPr lang="el-GR" dirty="0" err="1"/>
              <a:t>πυροσταφυλικό</a:t>
            </a:r>
            <a:r>
              <a:rPr lang="el-GR" dirty="0"/>
              <a:t> οξύ</a:t>
            </a:r>
          </a:p>
          <a:p>
            <a:r>
              <a:rPr lang="el-GR" dirty="0"/>
              <a:t>Τον καταβολισμό των </a:t>
            </a:r>
            <a:r>
              <a:rPr lang="el-GR" dirty="0" err="1"/>
              <a:t>τριγλυκεριδίων</a:t>
            </a:r>
            <a:r>
              <a:rPr lang="el-GR" dirty="0"/>
              <a:t>, λιπαρών οξέων (β-οξείδωση), αμινοξέων </a:t>
            </a:r>
          </a:p>
          <a:p>
            <a:r>
              <a:rPr lang="el-GR" b="1" dirty="0">
                <a:solidFill>
                  <a:srgbClr val="FF0000"/>
                </a:solidFill>
              </a:rPr>
              <a:t>Την Αναπνοή. </a:t>
            </a:r>
            <a:r>
              <a:rPr lang="el-GR" dirty="0"/>
              <a:t>Αποτελείται από </a:t>
            </a:r>
            <a:endParaRPr lang="en-US" dirty="0"/>
          </a:p>
          <a:p>
            <a:pPr lvl="1"/>
            <a:r>
              <a:rPr lang="el-GR" dirty="0"/>
              <a:t>τον κύκλο του </a:t>
            </a:r>
            <a:r>
              <a:rPr lang="en-US" dirty="0" err="1"/>
              <a:t>krebs</a:t>
            </a:r>
            <a:r>
              <a:rPr lang="en-US" dirty="0"/>
              <a:t> </a:t>
            </a:r>
          </a:p>
          <a:p>
            <a:pPr lvl="1"/>
            <a:r>
              <a:rPr lang="el-GR" dirty="0"/>
              <a:t>Την οξειδωτική </a:t>
            </a:r>
            <a:r>
              <a:rPr lang="el-GR" dirty="0" err="1"/>
              <a:t>φωσφορυλλίωση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3901CC-8D90-D04F-BEDA-00FDAC46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788396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750E90-511D-F64E-9B8B-A6C264632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5A58B7-38C8-0140-AFAF-6FB1C53F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948" y="198408"/>
            <a:ext cx="6850711" cy="661934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74A0C66-F292-9346-A42B-588CAA0E1260}"/>
              </a:ext>
            </a:extLst>
          </p:cNvPr>
          <p:cNvSpPr/>
          <p:nvPr/>
        </p:nvSpPr>
        <p:spPr>
          <a:xfrm>
            <a:off x="7221688" y="460472"/>
            <a:ext cx="1858591" cy="15529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4FDBC8-3036-FA44-893A-E41CE2949038}"/>
              </a:ext>
            </a:extLst>
          </p:cNvPr>
          <p:cNvSpPr/>
          <p:nvPr/>
        </p:nvSpPr>
        <p:spPr>
          <a:xfrm>
            <a:off x="4958233" y="460472"/>
            <a:ext cx="1984075" cy="15529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D383C8-FBD4-6D47-BA8A-EE249B26A220}"/>
              </a:ext>
            </a:extLst>
          </p:cNvPr>
          <p:cNvSpPr/>
          <p:nvPr/>
        </p:nvSpPr>
        <p:spPr>
          <a:xfrm>
            <a:off x="2646898" y="529484"/>
            <a:ext cx="2063126" cy="15529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4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79C1DC-55CF-1448-8927-25AE53E9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98F85-506C-284D-A207-093D928D1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342898"/>
            <a:ext cx="5676900" cy="57134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FA0112C-D7F0-5541-9AE4-E3B975ACFACB}"/>
              </a:ext>
            </a:extLst>
          </p:cNvPr>
          <p:cNvSpPr/>
          <p:nvPr/>
        </p:nvSpPr>
        <p:spPr>
          <a:xfrm>
            <a:off x="5091112" y="3199604"/>
            <a:ext cx="2252663" cy="264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099DF6-F649-FD4E-9191-6BED551FE667}"/>
              </a:ext>
            </a:extLst>
          </p:cNvPr>
          <p:cNvSpPr/>
          <p:nvPr/>
        </p:nvSpPr>
        <p:spPr>
          <a:xfrm>
            <a:off x="2912268" y="3199603"/>
            <a:ext cx="2252663" cy="26439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A41D2-CF89-F940-80D1-5BC90D7133D5}"/>
              </a:ext>
            </a:extLst>
          </p:cNvPr>
          <p:cNvSpPr txBox="1"/>
          <p:nvPr/>
        </p:nvSpPr>
        <p:spPr>
          <a:xfrm>
            <a:off x="2429230" y="2241564"/>
            <a:ext cx="2400300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l-GR" sz="2400">
                <a:solidFill>
                  <a:schemeClr val="bg1"/>
                </a:solidFill>
              </a:rPr>
              <a:t>φωσφορυλλίωση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C7614C-8A2E-8043-8850-429C8A8DB15C}"/>
              </a:ext>
            </a:extLst>
          </p:cNvPr>
          <p:cNvSpPr/>
          <p:nvPr/>
        </p:nvSpPr>
        <p:spPr>
          <a:xfrm>
            <a:off x="561691" y="1078374"/>
            <a:ext cx="2047164" cy="77792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/>
              <a:t>Αναερόβιος μεταβολισμός</a:t>
            </a:r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75D9D47-1229-1D45-9FC0-4B071F6C857F}"/>
              </a:ext>
            </a:extLst>
          </p:cNvPr>
          <p:cNvSpPr/>
          <p:nvPr/>
        </p:nvSpPr>
        <p:spPr>
          <a:xfrm>
            <a:off x="561691" y="3088497"/>
            <a:ext cx="2047164" cy="15235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/>
              <a:t>Αερόβιος μεταβολισμός </a:t>
            </a:r>
          </a:p>
          <a:p>
            <a:pPr algn="ctr"/>
            <a:r>
              <a:rPr lang="el-GR"/>
              <a:t>ή</a:t>
            </a:r>
          </a:p>
          <a:p>
            <a:pPr algn="ctr"/>
            <a:r>
              <a:rPr lang="el-GR"/>
              <a:t>Οξειδωτική φωσφορυλλίωση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1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C0940-B62B-664E-A0E2-C8A30B4ED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/>
            </a:br>
            <a:r>
              <a:rPr lang="el-GR" sz="4900"/>
              <a:t>Σύστημα Α</a:t>
            </a:r>
            <a:r>
              <a:rPr lang="en-US" sz="4900"/>
              <a:t>TP- PCr (</a:t>
            </a:r>
            <a:r>
              <a:rPr lang="el-GR" sz="4900"/>
              <a:t>φωσφορική κρεατίνη)</a:t>
            </a:r>
            <a:br>
              <a:rPr lang="el-GR" sz="4900"/>
            </a:br>
            <a:endParaRPr lang="en-US" sz="49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F6F30-82A5-CE4A-A1C9-D150292B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EBB9EB-0A4F-4941-A97E-9CD00EAD0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99" y="1574007"/>
            <a:ext cx="5930301" cy="453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F0C89B-01FB-994C-9C76-98E3D4EB2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9" y="1574007"/>
            <a:ext cx="5870575" cy="4899025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42FB142-9338-B545-8C55-809A6B252F17}"/>
              </a:ext>
            </a:extLst>
          </p:cNvPr>
          <p:cNvSpPr/>
          <p:nvPr/>
        </p:nvSpPr>
        <p:spPr>
          <a:xfrm>
            <a:off x="448574" y="3372929"/>
            <a:ext cx="4270075" cy="10092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252DAA-9688-3C4E-BB44-8AEFC425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86" y="365125"/>
            <a:ext cx="7818694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/>
            </a:br>
            <a:r>
              <a:rPr lang="el-GR" sz="4900"/>
              <a:t>Γλυκολυτικό Σύστημα</a:t>
            </a:r>
            <a:br>
              <a:rPr lang="el-GR"/>
            </a:b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7C94F-7B31-7E41-84D3-B07C8ECD6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677" y="1759383"/>
            <a:ext cx="6159260" cy="4351338"/>
          </a:xfrm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l-GR" dirty="0"/>
              <a:t>Ενέργεια μέσω διάσπασης της γλυκόζης (γλυκόλυση) σε </a:t>
            </a:r>
            <a:r>
              <a:rPr lang="el-GR" dirty="0" err="1"/>
              <a:t>πυροσταφυλικό</a:t>
            </a:r>
            <a:r>
              <a:rPr lang="el-GR" dirty="0"/>
              <a:t> οξύ με  την συμμετοχή  12 ενζύμων. Όταν η γλυκόλυση διεξάγεται χωρίς οξυγόνο (αναερόβια) το </a:t>
            </a:r>
            <a:r>
              <a:rPr lang="el-GR" dirty="0" err="1"/>
              <a:t>πυροσταφυλικό</a:t>
            </a:r>
            <a:r>
              <a:rPr lang="el-GR" dirty="0"/>
              <a:t> οξύ μετατρέπεται σε γαλακτικό οξύ.  </a:t>
            </a:r>
          </a:p>
          <a:p>
            <a:r>
              <a:rPr lang="el-GR" dirty="0"/>
              <a:t>1</a:t>
            </a:r>
            <a:r>
              <a:rPr lang="en-US" dirty="0" err="1"/>
              <a:t>mol</a:t>
            </a:r>
            <a:r>
              <a:rPr lang="en-US" dirty="0"/>
              <a:t> </a:t>
            </a:r>
            <a:r>
              <a:rPr lang="el-GR" dirty="0"/>
              <a:t>γλυκόζης</a:t>
            </a:r>
            <a:r>
              <a:rPr lang="en-US" dirty="0"/>
              <a:t> </a:t>
            </a:r>
            <a:r>
              <a:rPr lang="el-GR" dirty="0"/>
              <a:t>παράγει </a:t>
            </a:r>
            <a:r>
              <a:rPr lang="en-US" dirty="0"/>
              <a:t>2mol ATP</a:t>
            </a:r>
          </a:p>
          <a:p>
            <a:r>
              <a:rPr lang="en-US" dirty="0"/>
              <a:t>1mol </a:t>
            </a:r>
            <a:r>
              <a:rPr lang="el-GR" dirty="0"/>
              <a:t>γλυκογόνο παράγει</a:t>
            </a:r>
            <a:r>
              <a:rPr lang="en-US" dirty="0"/>
              <a:t> 3mol ATP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3E821F-DC20-E34F-91CF-6C1FCCF2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607D61-492D-8D49-922F-668495879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423" y="296430"/>
            <a:ext cx="4079567" cy="656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1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4ACC0D-902D-464D-BA2F-A16E143E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/>
            </a:br>
            <a:r>
              <a:rPr lang="el-GR" sz="4900"/>
              <a:t>Οξειδωτικό σύστημα</a:t>
            </a:r>
            <a:br>
              <a:rPr lang="en-US"/>
            </a:b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E2AAE-1314-704A-BDF0-F47E1CC99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>
                <a:solidFill>
                  <a:srgbClr val="FF0000"/>
                </a:solidFill>
              </a:rPr>
              <a:t>Κυτταρική αναπνοή</a:t>
            </a:r>
            <a:r>
              <a:rPr lang="el-GR"/>
              <a:t>. Η διαδικασία αποσύνθεσης καυσίμων με την βοήθεια του οξυγόνου για την παραγωγή ενέργειας.</a:t>
            </a:r>
          </a:p>
          <a:p>
            <a:r>
              <a:rPr lang="el-GR"/>
              <a:t>Μιτοχόνδρια</a:t>
            </a:r>
          </a:p>
          <a:p>
            <a:r>
              <a:rPr lang="el-GR"/>
              <a:t>Τεράστια παραγωγή ενέργειας</a:t>
            </a:r>
          </a:p>
          <a:p>
            <a:r>
              <a:rPr lang="el-GR"/>
              <a:t>Κύριος παραγωγός ενέργειας σε αθλήματα αντοχής 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19870E-ABDE-6A44-B9A5-DF891C806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1669301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900D1-299C-7D4A-87F0-68ADCC2D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Οξείδωση Υδατανθράκων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783D2-4C56-ED43-8DCE-D91888044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Περιλαμβάνει τρεις (3) διαδικασίες</a:t>
            </a:r>
          </a:p>
          <a:p>
            <a:r>
              <a:rPr lang="el-GR" dirty="0"/>
              <a:t>Αερόβια γλυκόλυση</a:t>
            </a:r>
          </a:p>
          <a:p>
            <a:r>
              <a:rPr lang="el-GR" dirty="0"/>
              <a:t>Κύκλος κιτρικού οξέος</a:t>
            </a:r>
          </a:p>
          <a:p>
            <a:r>
              <a:rPr lang="el-GR" dirty="0"/>
              <a:t>Αναπνευστική αλυσίδα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43F10-102D-AC49-B3A6-A826B0FB7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75378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05DA6-486D-1642-8339-3F44E9D5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68309"/>
            <a:ext cx="10515600" cy="3376941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6600"/>
              <a:t>Energy transfer </a:t>
            </a:r>
            <a:br>
              <a:rPr lang="en-US" sz="6600"/>
            </a:br>
            <a:r>
              <a:rPr lang="en-US" sz="6600"/>
              <a:t>&amp;</a:t>
            </a:r>
            <a:br>
              <a:rPr lang="en-US" sz="6600"/>
            </a:br>
            <a:r>
              <a:rPr lang="en-US" sz="6600"/>
              <a:t>Physical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D5802-D3D4-F74F-8E60-60E45B03B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51C05-535C-884F-A8CD-B2D355F94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143462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89EC-8BFA-ED42-942D-0D66EB7A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9"/>
            <a:ext cx="6858001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dirty="0"/>
              <a:t>Αερόβια γλυκόλυση</a:t>
            </a:r>
            <a:br>
              <a:rPr lang="el-GR" dirty="0"/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3AFCE8-A9FB-154E-A79C-F984F2CF0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910" y="1825625"/>
            <a:ext cx="9666890" cy="4351338"/>
          </a:xfrm>
        </p:spPr>
        <p:txBody>
          <a:bodyPr/>
          <a:lstStyle/>
          <a:p>
            <a:r>
              <a:rPr lang="el-GR"/>
              <a:t>Παραγωγή ΑΤΡ με αερόβιο αλλά και αναερόβιο μεταβολισμό υδατάνθρακα</a:t>
            </a:r>
          </a:p>
          <a:p>
            <a:r>
              <a:rPr lang="el-GR"/>
              <a:t>Το οξυγόνο διαφοροποιεί το τελικό προϊόν. Πυροσταφυλικό οξύ/ γαλακτικό οξύ </a:t>
            </a:r>
          </a:p>
          <a:p>
            <a:r>
              <a:rPr lang="el-GR"/>
              <a:t>Με την παρουσία του οξυγόνου, το πυροσταφυλικό οξύ μετατρέπεται σε </a:t>
            </a:r>
            <a:r>
              <a:rPr lang="el-GR" b="1">
                <a:solidFill>
                  <a:srgbClr val="FF0000"/>
                </a:solidFill>
              </a:rPr>
              <a:t>ακετυλο συνένζυμο Α</a:t>
            </a:r>
            <a:r>
              <a:rPr lang="el-GR"/>
              <a:t>. (</a:t>
            </a:r>
            <a:r>
              <a:rPr lang="en-US"/>
              <a:t>acetyl-CoA)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B3DA2-0C9C-EF4D-A612-0305E36E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2081286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7B675B-7C5D-0948-9702-7826C6B9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8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l-GR" sz="4000"/>
              <a:t>Ο κύκλος του </a:t>
            </a:r>
            <a:r>
              <a:rPr lang="en-US" sz="4000"/>
              <a:t>Krebs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D7DB8C-9DD4-0846-A378-26E9313F7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8482" y="193050"/>
            <a:ext cx="3386959" cy="6105273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1800"/>
              <a:t>Μόλις διαμορφωθεί το ακετυλο- </a:t>
            </a:r>
            <a:r>
              <a:rPr lang="en-US" sz="1800"/>
              <a:t>C</a:t>
            </a:r>
            <a:r>
              <a:rPr lang="el-GR" sz="1800" err="1"/>
              <a:t>οΑ</a:t>
            </a:r>
            <a:r>
              <a:rPr lang="el-GR" sz="1800"/>
              <a:t> εισέρχεται στον κύκλο. </a:t>
            </a:r>
            <a:endParaRPr lang="en-US" sz="1800"/>
          </a:p>
          <a:p>
            <a:r>
              <a:rPr lang="el-GR" sz="1800"/>
              <a:t>Σύνθετη σειρά χημικών αντιδράσεων που επιτρέπουν την οξείδωση του ακετυλο- </a:t>
            </a:r>
            <a:r>
              <a:rPr lang="en-US" sz="1800"/>
              <a:t>C</a:t>
            </a:r>
            <a:r>
              <a:rPr lang="el-GR" sz="1800" err="1"/>
              <a:t>οΑ</a:t>
            </a:r>
            <a:endParaRPr lang="el-GR" sz="1800"/>
          </a:p>
          <a:p>
            <a:r>
              <a:rPr lang="el-GR" sz="1800"/>
              <a:t>Στο τέλος του κύκλου σχηματίζονται </a:t>
            </a:r>
            <a:r>
              <a:rPr lang="en-US" sz="1800"/>
              <a:t>2mol ATP</a:t>
            </a:r>
            <a:r>
              <a:rPr lang="el-GR" sz="1800"/>
              <a:t> και το υπόστρωμα έχει διασπαστεί σε </a:t>
            </a:r>
            <a:r>
              <a:rPr lang="en-US" sz="1800"/>
              <a:t>CO</a:t>
            </a:r>
            <a:r>
              <a:rPr lang="en-US" sz="1800" baseline="-25000"/>
              <a:t>2 </a:t>
            </a:r>
            <a:r>
              <a:rPr lang="el-GR" sz="1800"/>
              <a:t>και </a:t>
            </a:r>
            <a:r>
              <a:rPr lang="en-US" sz="1800"/>
              <a:t>H</a:t>
            </a:r>
            <a:r>
              <a:rPr lang="en-US" sz="1800" baseline="30000"/>
              <a:t>+</a:t>
            </a:r>
            <a:r>
              <a:rPr lang="el-GR" sz="1800" baseline="30000"/>
              <a:t>  </a:t>
            </a:r>
            <a:endParaRPr lang="en-US" sz="18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E173AB-0C94-8942-B80B-59339BCC0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2A8D3-7A69-9F42-BA5B-81BC35675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356" y="193051"/>
            <a:ext cx="6889407" cy="61052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4266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3BE07-F41B-9241-85F0-B764CA5B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8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br>
              <a:rPr lang="el-GR" sz="4000"/>
            </a:br>
            <a:r>
              <a:rPr lang="el-GR"/>
              <a:t>Αναπνευστική αλυσίδα</a:t>
            </a:r>
            <a:br>
              <a:rPr lang="el-GR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73994-F4D7-114C-89CF-69FE9E3D9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606" y="314326"/>
            <a:ext cx="5380969" cy="6042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/>
              <a:t>Οξειδωτική φωσφορυλίωση</a:t>
            </a:r>
          </a:p>
          <a:p>
            <a:r>
              <a:rPr lang="el-GR"/>
              <a:t>Η διεργασία στην οποία παράγεται ΑΤΡ κατά τη μεταφορά ηλεκτρονίων από τα  </a:t>
            </a:r>
            <a:r>
              <a:rPr lang="en-US"/>
              <a:t>NADH </a:t>
            </a:r>
            <a:r>
              <a:rPr lang="el-GR"/>
              <a:t>ή το </a:t>
            </a:r>
            <a:r>
              <a:rPr lang="en-US"/>
              <a:t>FADH</a:t>
            </a:r>
            <a:r>
              <a:rPr lang="el-GR" baseline="-25000"/>
              <a:t>2</a:t>
            </a:r>
            <a:r>
              <a:rPr lang="el-GR"/>
              <a:t> προς το Ο</a:t>
            </a:r>
            <a:r>
              <a:rPr lang="el-GR" baseline="-25000"/>
              <a:t>2</a:t>
            </a:r>
          </a:p>
          <a:p>
            <a:r>
              <a:rPr lang="el-GR"/>
              <a:t>Πραγματοποιείται στα μιτοχόνδρια </a:t>
            </a:r>
          </a:p>
          <a:p>
            <a:r>
              <a:rPr lang="el-GR"/>
              <a:t>Βασική παραγωγή ΑΤΡ (38 μόρια ΑΤΡ από ένα μόριο γλυκογόνου)</a:t>
            </a:r>
          </a:p>
          <a:p>
            <a:endParaRPr lang="el-GR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42635-94E8-1D44-9E53-9F3AA0AE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206162-CF66-7B43-9DE8-67DD047E3D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924833"/>
              </p:ext>
            </p:extLst>
          </p:nvPr>
        </p:nvGraphicFramePr>
        <p:xfrm>
          <a:off x="7172327" y="1100139"/>
          <a:ext cx="4471988" cy="278606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838811">
                  <a:extLst>
                    <a:ext uri="{9D8B030D-6E8A-4147-A177-3AD203B41FA5}">
                      <a16:colId xmlns:a16="http://schemas.microsoft.com/office/drawing/2014/main" val="2274751043"/>
                    </a:ext>
                  </a:extLst>
                </a:gridCol>
                <a:gridCol w="875813">
                  <a:extLst>
                    <a:ext uri="{9D8B030D-6E8A-4147-A177-3AD203B41FA5}">
                      <a16:colId xmlns:a16="http://schemas.microsoft.com/office/drawing/2014/main" val="2737089735"/>
                    </a:ext>
                  </a:extLst>
                </a:gridCol>
                <a:gridCol w="1757364">
                  <a:extLst>
                    <a:ext uri="{9D8B030D-6E8A-4147-A177-3AD203B41FA5}">
                      <a16:colId xmlns:a16="http://schemas.microsoft.com/office/drawing/2014/main" val="1844700425"/>
                    </a:ext>
                  </a:extLst>
                </a:gridCol>
              </a:tblGrid>
              <a:tr h="645301"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Μεταβολικό μονοπάτι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άμεσα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Οξειδωτική φωσφορυλίωση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721128"/>
                  </a:ext>
                </a:extLst>
              </a:tr>
              <a:tr h="373865"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γλυκόλυση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4-6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2311070"/>
                  </a:ext>
                </a:extLst>
              </a:tr>
              <a:tr h="645301"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Πυροσταφυλικό σε </a:t>
                      </a:r>
                      <a:r>
                        <a:rPr lang="en-US"/>
                        <a:t>acetyl-CoA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773086"/>
                  </a:ext>
                </a:extLst>
              </a:tr>
              <a:tr h="37386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Krebs Cycle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049264"/>
                  </a:ext>
                </a:extLst>
              </a:tr>
              <a:tr h="37386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subtotal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32-34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350053"/>
                  </a:ext>
                </a:extLst>
              </a:tr>
              <a:tr h="373865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Total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37-39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1843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DB165E2-EF42-E34F-886C-095B649F5DC3}"/>
              </a:ext>
            </a:extLst>
          </p:cNvPr>
          <p:cNvSpPr txBox="1"/>
          <p:nvPr/>
        </p:nvSpPr>
        <p:spPr>
          <a:xfrm>
            <a:off x="7172327" y="360434"/>
            <a:ext cx="4471988" cy="707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2000" b="1"/>
              <a:t>Παραγόμενη ενέργεια κατά την Οξείδωση του ηπατικού γλυκογόνου 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706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E7B3C-470A-094D-87E1-73797D38F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Οξείδωση λιπών 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11E1D-A13D-124A-A406-43C4CD0FE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9290" cy="43513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Β-οξείδωση των ΕΛΟ</a:t>
            </a:r>
          </a:p>
          <a:p>
            <a:r>
              <a:rPr lang="el-GR" dirty="0"/>
              <a:t>Κύκλος κιτρικού οξέος</a:t>
            </a:r>
          </a:p>
          <a:p>
            <a:r>
              <a:rPr lang="el-GR" dirty="0"/>
              <a:t>Αναπνευστική αλυσίδα</a:t>
            </a:r>
          </a:p>
          <a:p>
            <a:r>
              <a:rPr lang="el-GR" dirty="0"/>
              <a:t>Τα τριγλυκερίδια( αποθ. στα λιποκύτταρα κ σκελετικές ίνες). Διασπάται σε ένα μόριο γλυκερίνης και τρία μόρια ΕΛΟ</a:t>
            </a:r>
            <a:r>
              <a:rPr lang="el-GR" b="1" dirty="0">
                <a:solidFill>
                  <a:srgbClr val="FF0000"/>
                </a:solidFill>
              </a:rPr>
              <a:t>(λιπόλυση</a:t>
            </a:r>
            <a:r>
              <a:rPr lang="el-GR" dirty="0"/>
              <a:t>)</a:t>
            </a:r>
          </a:p>
          <a:p>
            <a:r>
              <a:rPr lang="el-GR" dirty="0"/>
              <a:t>Η ενεργειακή απόδοση είναι πολύ μικρότερη των υδατανθράκων </a:t>
            </a:r>
          </a:p>
          <a:p>
            <a:r>
              <a:rPr lang="el-GR" dirty="0"/>
              <a:t>Χαμηλός ρυθμός παραγωγής φωσφορικού δεσμού υψηλής ενέργειας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E92C57-27A9-774F-8E80-09A836B4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4D9BFA-A46A-124D-AB25-1B82521C5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274731"/>
              </p:ext>
            </p:extLst>
          </p:nvPr>
        </p:nvGraphicFramePr>
        <p:xfrm>
          <a:off x="7396654" y="1839720"/>
          <a:ext cx="4407777" cy="336265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55782">
                  <a:extLst>
                    <a:ext uri="{9D8B030D-6E8A-4147-A177-3AD203B41FA5}">
                      <a16:colId xmlns:a16="http://schemas.microsoft.com/office/drawing/2014/main" val="2100637178"/>
                    </a:ext>
                  </a:extLst>
                </a:gridCol>
                <a:gridCol w="781748">
                  <a:extLst>
                    <a:ext uri="{9D8B030D-6E8A-4147-A177-3AD203B41FA5}">
                      <a16:colId xmlns:a16="http://schemas.microsoft.com/office/drawing/2014/main" val="3373902155"/>
                    </a:ext>
                  </a:extLst>
                </a:gridCol>
                <a:gridCol w="870247">
                  <a:extLst>
                    <a:ext uri="{9D8B030D-6E8A-4147-A177-3AD203B41FA5}">
                      <a16:colId xmlns:a16="http://schemas.microsoft.com/office/drawing/2014/main" val="993346531"/>
                    </a:ext>
                  </a:extLst>
                </a:gridCol>
              </a:tblGrid>
              <a:tr h="341741"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Υδατάνθρακας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94916"/>
                  </a:ext>
                </a:extLst>
              </a:tr>
              <a:tr h="364052">
                <a:tc>
                  <a:txBody>
                    <a:bodyPr/>
                    <a:lstStyle/>
                    <a:p>
                      <a:r>
                        <a:rPr lang="el-GR"/>
                        <a:t>Ηπατικό γλυκογόνο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834848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r>
                        <a:rPr lang="el-GR"/>
                        <a:t>Μυϊκό γλυκογόνο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651939"/>
                  </a:ext>
                </a:extLst>
              </a:tr>
              <a:tr h="409903">
                <a:tc>
                  <a:txBody>
                    <a:bodyPr/>
                    <a:lstStyle/>
                    <a:p>
                      <a:r>
                        <a:rPr lang="el-GR"/>
                        <a:t>Γλυκόζη στα υγρά σώματος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722341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r>
                        <a:rPr lang="el-GR"/>
                        <a:t>                       Σύνολο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977501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pPr algn="ctr"/>
                      <a:r>
                        <a:rPr lang="el-GR" b="1">
                          <a:solidFill>
                            <a:schemeClr val="tx1"/>
                          </a:solidFill>
                        </a:rPr>
                        <a:t>Λίπος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238156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r>
                        <a:rPr lang="el-GR"/>
                        <a:t>Υποδόριο και σπλαχνικό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7800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73320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991562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r>
                        <a:rPr lang="el-GR"/>
                        <a:t>Ενδομυϊκό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161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1513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871043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r>
                        <a:rPr lang="el-GR"/>
                        <a:t>                       Σύνολο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7961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74833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050861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AB33838-C3BD-A14B-AD3A-38DFF18C0EBB}"/>
              </a:ext>
            </a:extLst>
          </p:cNvPr>
          <p:cNvSpPr/>
          <p:nvPr/>
        </p:nvSpPr>
        <p:spPr>
          <a:xfrm>
            <a:off x="7093170" y="5216468"/>
            <a:ext cx="4711261" cy="4020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200"/>
              <a:t>Σημείωση: οι τιμές βασίζονται σε άτομο σωματικού βάρους 65</a:t>
            </a:r>
            <a:r>
              <a:rPr lang="en-US" sz="1200"/>
              <a:t>kg</a:t>
            </a:r>
            <a:r>
              <a:rPr lang="el-GR" sz="1200"/>
              <a:t> με 12% σωματικό λίπος .</a:t>
            </a:r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8C1E64-3833-5841-B878-560D7EF6096C}"/>
              </a:ext>
            </a:extLst>
          </p:cNvPr>
          <p:cNvSpPr/>
          <p:nvPr/>
        </p:nvSpPr>
        <p:spPr>
          <a:xfrm>
            <a:off x="7074447" y="1812129"/>
            <a:ext cx="303485" cy="34178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BCE39B1-1DF2-A34C-92BA-0D5A8A3A5C7D}"/>
              </a:ext>
            </a:extLst>
          </p:cNvPr>
          <p:cNvSpPr/>
          <p:nvPr/>
        </p:nvSpPr>
        <p:spPr>
          <a:xfrm>
            <a:off x="7144077" y="3817144"/>
            <a:ext cx="4887311" cy="14819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2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205B-7361-1540-A2E9-68EA40DC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Οξείδωση Πρωτεϊνών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E884E-FE02-F844-824D-35C04B784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Σύνθετη οξείδωση. Η πρωτεΐνη λόγω αζώτου δεν μπορεί να οξειδωθεί</a:t>
            </a:r>
          </a:p>
          <a:p>
            <a:r>
              <a:rPr lang="el-GR" dirty="0"/>
              <a:t>Μερικά αμινοξέα μετατρέπονται σε γλυκόζη και εισέρχονται στην οξειδωτική διαδικασία</a:t>
            </a:r>
          </a:p>
          <a:p>
            <a:r>
              <a:rPr lang="el-GR" dirty="0"/>
              <a:t>Λόγω αζώτου δεν είναι εφικτός ο προσδιορισμός της ενεργειακής απόδοσης</a:t>
            </a:r>
          </a:p>
          <a:p>
            <a:r>
              <a:rPr lang="el-GR" dirty="0"/>
              <a:t>Κατά την διάσπαση των αμινοξέων μέρος του ελεύθερου αζώτου σχηματίζει νέα αμινοξέα, κ το υπόλοιπο αποβάλλεται από τα ούρα δε μορφή ουρίας. </a:t>
            </a:r>
          </a:p>
          <a:p>
            <a:r>
              <a:rPr lang="el-GR" dirty="0"/>
              <a:t>Περιλαμβάνει όχι περισσότερο από 5% της συνολικής ενέργειας που χρησιμοποιείται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593D2-81CF-A546-8479-D6912486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424061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C0D02-B38B-EB4A-84AE-A2EA16E0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sz="4900" dirty="0"/>
              <a:t>Οξειδωτική ικανότητα του μυός</a:t>
            </a:r>
            <a:br>
              <a:rPr lang="el-G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A9B06-DD7E-B04B-A4A9-649387E5C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ικανότητα των μυών να χρησιμοποιούν οξυγόνο ή αλλιώς, να οξειδώνουν τους υδατάνθρακες κ τα λίπη. </a:t>
            </a:r>
          </a:p>
          <a:p>
            <a:r>
              <a:rPr lang="el-GR" dirty="0"/>
              <a:t>Ενζυμική δραστηριότητα</a:t>
            </a:r>
          </a:p>
          <a:p>
            <a:r>
              <a:rPr lang="el-GR" dirty="0"/>
              <a:t>Τύπος μυϊκής ίνας (</a:t>
            </a:r>
            <a:r>
              <a:rPr lang="en-US" dirty="0"/>
              <a:t>ST, FT)</a:t>
            </a:r>
            <a:r>
              <a:rPr lang="el-GR" dirty="0"/>
              <a:t> και αερόβια ή αναερόβια ικανότητα</a:t>
            </a:r>
          </a:p>
          <a:p>
            <a:r>
              <a:rPr lang="el-GR" dirty="0"/>
              <a:t>Διαθεσιμότητα οξυγόνου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7114F-9AF2-2745-9DEE-70B915CB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3107171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89D555-D84A-E542-8497-49B6694B8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4542" y="2764541"/>
            <a:ext cx="6854648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Σύστημα κυκλοφορίας  Οξυγόνου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E7EC0F-5047-4241-8210-3E584E818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72720-73C5-AE4A-8D4F-140A625A8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96" y="66297"/>
            <a:ext cx="9561513" cy="629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2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30BC-C0FC-9D4A-AFFE-5FF39E88F6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Ενεργειακές δαπάνες κατά την άσκηση και την ηρεμία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8A6F29-97DC-D44D-8D71-A80B2D837B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72E2C1-4809-A544-840D-D8ABDE6B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3516816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55232-F9EC-1B41-8258-10EEAD65C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Μεταβολικός ρυθμός κατά την ηρεμία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B3FD0-5232-DF4F-B85E-08F589D54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63275" cy="4351338"/>
          </a:xfrm>
          <a:noFill/>
          <a:ln>
            <a:noFill/>
          </a:ln>
        </p:spPr>
        <p:txBody>
          <a:bodyPr/>
          <a:lstStyle/>
          <a:p>
            <a:r>
              <a:rPr lang="el-GR" dirty="0"/>
              <a:t>Η ταχύτητα χρήσης της ενέργειας είναι ο μεταβολικός ρυθμός </a:t>
            </a:r>
          </a:p>
          <a:p>
            <a:r>
              <a:rPr lang="el-GR" dirty="0"/>
              <a:t>Σε ηρεμία 0,3</a:t>
            </a:r>
            <a:r>
              <a:rPr lang="en-US" dirty="0"/>
              <a:t>L O</a:t>
            </a:r>
            <a:r>
              <a:rPr lang="en-US" baseline="-25000" dirty="0"/>
              <a:t>2</a:t>
            </a:r>
            <a:r>
              <a:rPr lang="en-US" dirty="0"/>
              <a:t>/min, 18L/h, 432L per day</a:t>
            </a:r>
            <a:r>
              <a:rPr lang="el-GR" dirty="0"/>
              <a:t>.</a:t>
            </a:r>
            <a:endParaRPr lang="en-US" dirty="0"/>
          </a:p>
          <a:p>
            <a:r>
              <a:rPr lang="en-US" dirty="0"/>
              <a:t>A</a:t>
            </a:r>
            <a:r>
              <a:rPr lang="el-GR" dirty="0"/>
              <a:t>Π= </a:t>
            </a:r>
            <a:r>
              <a:rPr lang="en-US" dirty="0"/>
              <a:t>VCO</a:t>
            </a:r>
            <a:r>
              <a:rPr lang="en-US" baseline="-25000" dirty="0"/>
              <a:t>2</a:t>
            </a:r>
            <a:r>
              <a:rPr lang="en-US" dirty="0"/>
              <a:t>/VO</a:t>
            </a:r>
            <a:r>
              <a:rPr lang="en-US" baseline="-25000" dirty="0"/>
              <a:t>2 </a:t>
            </a:r>
          </a:p>
          <a:p>
            <a:r>
              <a:rPr lang="el-GR" dirty="0"/>
              <a:t>Η τιμή ΑΠ σε ηρεμία είναι 0,80, με θερμιδική ισοδυναμία 4,8 </a:t>
            </a:r>
            <a:r>
              <a:rPr lang="en-US" dirty="0"/>
              <a:t>Kcal/L O</a:t>
            </a:r>
            <a:r>
              <a:rPr lang="en-US" baseline="-25000" dirty="0"/>
              <a:t>2</a:t>
            </a:r>
            <a:r>
              <a:rPr lang="el-GR" dirty="0"/>
              <a:t>, άρα</a:t>
            </a:r>
            <a:r>
              <a:rPr lang="en-US" dirty="0"/>
              <a:t> 432L per day</a:t>
            </a:r>
            <a:r>
              <a:rPr lang="el-GR" dirty="0"/>
              <a:t> </a:t>
            </a:r>
            <a:r>
              <a:rPr lang="en-US" dirty="0"/>
              <a:t>x</a:t>
            </a:r>
            <a:r>
              <a:rPr lang="el-GR" dirty="0"/>
              <a:t> 4,8 </a:t>
            </a:r>
            <a:r>
              <a:rPr lang="en-US" dirty="0"/>
              <a:t>Kcal/L O</a:t>
            </a:r>
            <a:r>
              <a:rPr lang="en-US" baseline="-25000" dirty="0"/>
              <a:t>2</a:t>
            </a:r>
            <a:r>
              <a:rPr lang="en-US" dirty="0"/>
              <a:t>= </a:t>
            </a:r>
            <a:r>
              <a:rPr lang="en-US" b="1" dirty="0"/>
              <a:t>2074 Kcal/day</a:t>
            </a:r>
            <a:r>
              <a:rPr lang="el-GR" b="1" dirty="0"/>
              <a:t>.</a:t>
            </a:r>
          </a:p>
          <a:p>
            <a:r>
              <a:rPr lang="el-GR" dirty="0"/>
              <a:t>Βασικός μεταβολικός ρυθμός (ΒΜΡ). Η ελάχιστη ενέργεια που απαιτείται για τις βασικές κυτταρικές λειτουργίες.</a:t>
            </a:r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FFA1F-9EE9-6447-96D3-BE57D916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908708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C979244-E79A-6D4A-9FC2-EB1787DC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7019C-3171-5A41-B25F-36BECB236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148" y="114299"/>
            <a:ext cx="6481704" cy="61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0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93606-6380-F344-B3CC-3432E951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Κύριες πηγές ενέργειας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07E7B-CDD8-DC4F-A207-4B4FF34A5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32587"/>
            <a:ext cx="10515600" cy="1537137"/>
          </a:xfrm>
        </p:spPr>
        <p:txBody>
          <a:bodyPr>
            <a:normAutofit/>
          </a:bodyPr>
          <a:lstStyle/>
          <a:p>
            <a:endParaRPr lang="el-GR"/>
          </a:p>
          <a:p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E65A150-0507-AD41-859D-A98F57142CFF}"/>
              </a:ext>
            </a:extLst>
          </p:cNvPr>
          <p:cNvSpPr/>
          <p:nvPr/>
        </p:nvSpPr>
        <p:spPr>
          <a:xfrm>
            <a:off x="575441" y="1516938"/>
            <a:ext cx="10026868" cy="98189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2000"/>
              <a:t>Η ενέργεια καταβολίζεται σε θερμότητα. Το ποσό της ενέργειας που απελευθερώνεται σε μια βιολογική αντίδραση υπολογίζεται από το ποσό της θερμότητας που παράγεται. Η ενέργεια μετριέται σε θερμίδες (</a:t>
            </a:r>
            <a:r>
              <a:rPr lang="en-US" sz="2000" err="1"/>
              <a:t>cal</a:t>
            </a:r>
            <a:r>
              <a:rPr lang="en-US" sz="2000"/>
              <a:t>).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4DE37C9-1672-0C4A-AB64-08D24102E1FA}"/>
              </a:ext>
            </a:extLst>
          </p:cNvPr>
          <p:cNvSpPr/>
          <p:nvPr/>
        </p:nvSpPr>
        <p:spPr>
          <a:xfrm>
            <a:off x="575441" y="4177861"/>
            <a:ext cx="10026869" cy="189186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000"/>
              <a:t>Κατά την ηρεμία, η ενέργεια που χρειάζεται το σώμα προέρχεται σχεδόν αποκλειστικά από την διάσπαση των υδατανθράκων και λιπών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000"/>
              <a:t>Στην ήπια έως έντονη μυϊκή προσπάθεια  χρειάζεται περισσότερο υδατάνθρακας και λιγότερο λίπος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l-GR" sz="2000"/>
              <a:t>Στην μέγιστη άσκηση μικρής διάρκειας η ενέργεια παράγεται αποκλειστικά από υδατάνθρακα</a:t>
            </a:r>
            <a:endParaRPr lang="en-US" sz="2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9EE6F-BCAC-1441-B843-A8BCF618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7349681-D50D-C54E-9EC5-EBBB88A224A1}"/>
              </a:ext>
            </a:extLst>
          </p:cNvPr>
          <p:cNvSpPr/>
          <p:nvPr/>
        </p:nvSpPr>
        <p:spPr>
          <a:xfrm>
            <a:off x="575441" y="2727434"/>
            <a:ext cx="10026868" cy="122182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l-GR" sz="2000"/>
              <a:t>Οι τροφές δεν χρησιμοποιούνται άμεσα για τις λειτουργίες των κυττάρων. Κατά την διάσπαση των τροφών η ενέργεια που απελευθερώνεται αποθηκεύεται υπό μια μορφή ένωσης υψηλής ενέργειας την </a:t>
            </a:r>
            <a:r>
              <a:rPr lang="el-GR" sz="2000" b="1">
                <a:solidFill>
                  <a:srgbClr val="FF0000"/>
                </a:solidFill>
              </a:rPr>
              <a:t>Τριφωσφορική Αδενοσίνη (ΑΤΡ)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15F65-D4D0-F649-872F-A7091956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Μεταβολικός ρυθμός κατά την υπομέγιστη άσκηση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6C54A-F53C-CD4B-BF4A-391B6CCDA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Άσκηση  	</a:t>
            </a:r>
            <a:r>
              <a:rPr lang="en-GB" dirty="0"/>
              <a:t>    </a:t>
            </a:r>
            <a:r>
              <a:rPr lang="el-GR" dirty="0"/>
              <a:t>αύξηση μεταβολισμού λόγω αύξησης ρυθμού παραγωγής έργου</a:t>
            </a:r>
          </a:p>
          <a:p>
            <a:r>
              <a:rPr lang="el-GR" dirty="0"/>
              <a:t>Κατανάλωση Ο</a:t>
            </a:r>
            <a:r>
              <a:rPr lang="el-GR" baseline="-25000" dirty="0"/>
              <a:t>2</a:t>
            </a:r>
            <a:r>
              <a:rPr lang="el-GR" dirty="0"/>
              <a:t>     </a:t>
            </a:r>
            <a:r>
              <a:rPr lang="en-GB" dirty="0"/>
              <a:t>    VO</a:t>
            </a:r>
            <a:r>
              <a:rPr lang="en-GB" baseline="-25000" dirty="0"/>
              <a:t>2</a:t>
            </a:r>
            <a:r>
              <a:rPr lang="el-GR" dirty="0"/>
              <a:t> </a:t>
            </a:r>
            <a:endParaRPr lang="en-GB" dirty="0"/>
          </a:p>
          <a:p>
            <a:r>
              <a:rPr lang="el-GR" dirty="0"/>
              <a:t>Αύξηση </a:t>
            </a:r>
            <a:r>
              <a:rPr lang="en-GB" dirty="0"/>
              <a:t>VO</a:t>
            </a:r>
            <a:r>
              <a:rPr lang="en-GB" baseline="-25000" dirty="0"/>
              <a:t>2</a:t>
            </a:r>
            <a:r>
              <a:rPr lang="el-GR" baseline="-25000" dirty="0"/>
              <a:t> </a:t>
            </a:r>
            <a:r>
              <a:rPr lang="el-GR" dirty="0"/>
              <a:t> πάνω από το γαλακτικό κατώφλι ονομάζεται</a:t>
            </a:r>
            <a:r>
              <a:rPr lang="en-GB" dirty="0"/>
              <a:t>:</a:t>
            </a:r>
            <a:r>
              <a:rPr lang="el-GR" dirty="0"/>
              <a:t> Αργή συνιστώσας της κινητικής πρόσληψης Ο</a:t>
            </a:r>
            <a:r>
              <a:rPr lang="el-GR" baseline="-25000" dirty="0"/>
              <a:t>2 </a:t>
            </a:r>
            <a:endParaRPr lang="en-US" dirty="0"/>
          </a:p>
          <a:p>
            <a:r>
              <a:rPr lang="el-GR" dirty="0"/>
              <a:t>Παρέκλιση </a:t>
            </a:r>
            <a:r>
              <a:rPr lang="en-GB" dirty="0"/>
              <a:t>VO</a:t>
            </a:r>
            <a:r>
              <a:rPr lang="en-GB" baseline="-25000" dirty="0"/>
              <a:t>2</a:t>
            </a:r>
            <a:r>
              <a:rPr lang="el-GR" dirty="0"/>
              <a:t> </a:t>
            </a:r>
            <a:r>
              <a:rPr lang="el-GR" baseline="-25000" dirty="0"/>
              <a:t>            </a:t>
            </a:r>
            <a:r>
              <a:rPr lang="el-GR" dirty="0"/>
              <a:t> Βραδεία αύξηση </a:t>
            </a:r>
            <a:r>
              <a:rPr lang="en-GB" dirty="0"/>
              <a:t>VO</a:t>
            </a:r>
            <a:r>
              <a:rPr lang="en-GB" baseline="-25000" dirty="0"/>
              <a:t>2</a:t>
            </a:r>
            <a:r>
              <a:rPr lang="el-GR" dirty="0"/>
              <a:t> κατά την διάρκεια παρατεταμένης υπομέγιστης άσκησης με σταθερή παραγωγή έργου. Συνήθως παρουσιάζεται κάτω από τα όρια του γαλακτικού κατωφλίου.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448E0-20F3-3F49-B413-5B7F7EAF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0BEF601-373C-5C47-BDF7-82B1627F5A61}"/>
              </a:ext>
            </a:extLst>
          </p:cNvPr>
          <p:cNvCxnSpPr>
            <a:cxnSpLocks/>
          </p:cNvCxnSpPr>
          <p:nvPr/>
        </p:nvCxnSpPr>
        <p:spPr>
          <a:xfrm>
            <a:off x="2355574" y="2077278"/>
            <a:ext cx="616226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2B133E-132D-0348-99F0-A8952FCFC35C}"/>
              </a:ext>
            </a:extLst>
          </p:cNvPr>
          <p:cNvCxnSpPr>
            <a:cxnSpLocks/>
          </p:cNvCxnSpPr>
          <p:nvPr/>
        </p:nvCxnSpPr>
        <p:spPr>
          <a:xfrm>
            <a:off x="3422374" y="4372803"/>
            <a:ext cx="616226" cy="0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78D130-2A40-AA4E-9C5E-91CA5EA4DB7D}"/>
              </a:ext>
            </a:extLst>
          </p:cNvPr>
          <p:cNvCxnSpPr>
            <a:cxnSpLocks/>
          </p:cNvCxnSpPr>
          <p:nvPr/>
        </p:nvCxnSpPr>
        <p:spPr>
          <a:xfrm>
            <a:off x="3566891" y="2962774"/>
            <a:ext cx="616226" cy="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383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98F6C-B43A-BE41-BB76-31C7037B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Αερόβια άσκηση – μέγιστη ικανότητα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609DA-6FAE-1243-BBB7-D100129BE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4596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Μέγιστη δυνατή πρόσληψη Ο</a:t>
            </a:r>
            <a:r>
              <a:rPr lang="el-GR" baseline="-25000" dirty="0"/>
              <a:t>2 </a:t>
            </a:r>
            <a:r>
              <a:rPr lang="el-GR" dirty="0"/>
              <a:t> ή </a:t>
            </a:r>
            <a:r>
              <a:rPr lang="en-US" dirty="0"/>
              <a:t>VO</a:t>
            </a:r>
            <a:r>
              <a:rPr lang="en-US" baseline="-25000" dirty="0"/>
              <a:t>2max</a:t>
            </a:r>
          </a:p>
          <a:p>
            <a:r>
              <a:rPr lang="el-GR" dirty="0"/>
              <a:t>Θεωρείται η πιο αξιόπιστη μέτρηση αερόβιας ικανότητας ή καρδιοαναπνευστικής αντοχής</a:t>
            </a:r>
          </a:p>
          <a:p>
            <a:r>
              <a:rPr lang="el-GR" dirty="0"/>
              <a:t>Σταθεροποιείται μετά από 8-12 εβδομάδες ειδικής προπόνησης</a:t>
            </a:r>
          </a:p>
          <a:p>
            <a:r>
              <a:rPr lang="el-GR" dirty="0"/>
              <a:t>Το </a:t>
            </a:r>
            <a:r>
              <a:rPr lang="en-US" dirty="0"/>
              <a:t>VO</a:t>
            </a:r>
            <a:r>
              <a:rPr lang="en-US" baseline="-25000" dirty="0"/>
              <a:t>2max</a:t>
            </a:r>
            <a:r>
              <a:rPr lang="el-GR" baseline="-25000" dirty="0"/>
              <a:t> </a:t>
            </a:r>
            <a:r>
              <a:rPr lang="el-GR" dirty="0"/>
              <a:t>εκφράζεται ως χιλιοστόλιτρα οξυγόνου που καταναλώνονται ανά χιλιόγραμμο βάρους σώματος ανά λεπτό. </a:t>
            </a:r>
            <a:r>
              <a:rPr lang="en-US" dirty="0"/>
              <a:t>          </a:t>
            </a:r>
            <a:r>
              <a:rPr lang="el-GR" dirty="0"/>
              <a:t>( </a:t>
            </a:r>
            <a:r>
              <a:rPr lang="en-US" dirty="0"/>
              <a:t>ml * kg</a:t>
            </a:r>
            <a:r>
              <a:rPr lang="en-US" baseline="30000" dirty="0"/>
              <a:t>-1</a:t>
            </a:r>
            <a:r>
              <a:rPr lang="en-US" dirty="0"/>
              <a:t> *min</a:t>
            </a:r>
            <a:r>
              <a:rPr lang="en-US" baseline="30000" dirty="0"/>
              <a:t>-1</a:t>
            </a:r>
            <a:r>
              <a:rPr lang="en-US" dirty="0"/>
              <a:t> )</a:t>
            </a:r>
          </a:p>
          <a:p>
            <a:r>
              <a:rPr lang="el-GR" dirty="0"/>
              <a:t>Φυσιολογικές τιμές ( 18-22 ετών γυναίκες) </a:t>
            </a:r>
            <a:r>
              <a:rPr lang="en-US" dirty="0"/>
              <a:t>38-42 ml/kg</a:t>
            </a:r>
            <a:r>
              <a:rPr lang="en-US" baseline="30000" dirty="0"/>
              <a:t>-1</a:t>
            </a:r>
            <a:r>
              <a:rPr lang="en-US" dirty="0"/>
              <a:t>/min</a:t>
            </a:r>
            <a:r>
              <a:rPr lang="en-US" baseline="30000" dirty="0"/>
              <a:t>-1</a:t>
            </a:r>
            <a:r>
              <a:rPr lang="el-GR" baseline="30000" dirty="0"/>
              <a:t>  </a:t>
            </a:r>
            <a:r>
              <a:rPr lang="el-GR" dirty="0"/>
              <a:t> και για άνδρες 44-50</a:t>
            </a:r>
            <a:r>
              <a:rPr lang="en-US" dirty="0"/>
              <a:t> ml/kg</a:t>
            </a:r>
            <a:r>
              <a:rPr lang="en-US" baseline="30000" dirty="0"/>
              <a:t>-1</a:t>
            </a:r>
            <a:r>
              <a:rPr lang="en-US" dirty="0"/>
              <a:t>/min</a:t>
            </a:r>
            <a:r>
              <a:rPr lang="en-US" baseline="30000" dirty="0"/>
              <a:t>-1</a:t>
            </a:r>
            <a:r>
              <a:rPr lang="el-GR" baseline="30000" dirty="0"/>
              <a:t> </a:t>
            </a:r>
          </a:p>
          <a:p>
            <a:pPr lvl="1"/>
            <a:r>
              <a:rPr lang="el-GR" dirty="0"/>
              <a:t>Οι γυναίκες έχουν περισσότερη λιπώδη μάζα και σχετικά χαμηλότερα επίπεδα αιμοσφαιρίνης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F58AD-9167-B74F-9264-80BDDB58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1789138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7E6155-E94D-2E4E-A1D6-D6A686F1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51930" y="2751930"/>
            <a:ext cx="6829426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Cardiovascular classification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AA2B32-C939-9249-B224-109039A15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E96CC-7359-CE42-B076-6951BD4F5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114300"/>
            <a:ext cx="8453438" cy="635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14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B32D64-BD2E-7D49-9729-058888D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26531" y="2726531"/>
            <a:ext cx="6858000" cy="140493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Age and BMR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481F16-7BF0-FF4F-83F6-F550D851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EDE8C-1F69-6B41-B468-43056B588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64" y="446049"/>
            <a:ext cx="9065419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52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226817-BD63-8143-A49B-6AA438611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8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/>
              <a:t>Oxygen consumption parameters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AD528-A9E8-BB44-A4F8-FFF8823F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3E354-DCFA-A841-A1D0-96CE7E94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78" y="0"/>
            <a:ext cx="3649117" cy="525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613565-3C31-4E48-9103-16DCD4C3F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690" y="0"/>
            <a:ext cx="3568203" cy="5464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BDAA-35AE-1843-9D4D-8CF5D8CE1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681" y="111667"/>
            <a:ext cx="3489095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83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D217-958C-8744-B7BA-048EB808B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9" y="2766217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Αναερόβια άσκηση – μέγιστη ικανότητα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95A1B-3184-5D44-A3B8-EB4B7E9FF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575" y="200722"/>
            <a:ext cx="6668826" cy="6255834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l-GR" dirty="0"/>
              <a:t>Περίσσεια κατανάλωση οξυγόνου μετά την άσκηση</a:t>
            </a:r>
          </a:p>
          <a:p>
            <a:pPr lvl="1"/>
            <a:r>
              <a:rPr lang="el-GR" dirty="0"/>
              <a:t>Δεν ξέρουμε πόσο οξυγόνο χρειάζονται οι μύες μας για άσκηση</a:t>
            </a:r>
            <a:endParaRPr lang="en-US" dirty="0"/>
          </a:p>
          <a:p>
            <a:pPr lvl="1"/>
            <a:r>
              <a:rPr lang="el-GR" dirty="0"/>
              <a:t>Το σώμα μας υφίσταται ένα έλλειμα οξυγόνου</a:t>
            </a:r>
          </a:p>
          <a:p>
            <a:pPr lvl="1"/>
            <a:r>
              <a:rPr lang="el-GR" dirty="0"/>
              <a:t>Ο τύπος της άσκησης προσδιορίζει το χρόνο επαναφοράς στο προ-άσκησης επίπεδο ηρεμίας αλλά κ τις ανάγκες σε οξυγόνο μετά το τέλος της άσκησης</a:t>
            </a:r>
          </a:p>
          <a:p>
            <a:pPr lvl="1"/>
            <a:r>
              <a:rPr lang="el-GR" dirty="0"/>
              <a:t>Στην αρχή της άσκησης δανείζεται οξυγόνο από αιμοσφαιρίνη και μυοσφαιρίνη για να καλύψει το κενό </a:t>
            </a:r>
            <a:r>
              <a:rPr lang="el-GR" b="1" dirty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oxygen debt) </a:t>
            </a:r>
            <a:r>
              <a:rPr lang="el-GR" b="1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l-GR" dirty="0"/>
              <a:t>Την στιγμή που τερματίζεται μια άσκηση</a:t>
            </a:r>
          </a:p>
          <a:p>
            <a:pPr lvl="2"/>
            <a:r>
              <a:rPr lang="el-GR" dirty="0"/>
              <a:t>Ταχύπνοια για απομάκρυνση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l-GR" dirty="0"/>
              <a:t> άρα ανάγκη για περισσότερο οξυγόνο</a:t>
            </a:r>
            <a:endParaRPr lang="en-US" baseline="-25000" dirty="0"/>
          </a:p>
          <a:p>
            <a:pPr lvl="2"/>
            <a:r>
              <a:rPr lang="el-GR" dirty="0"/>
              <a:t>Αυξημένη θερμοκρασία άρα υψηλός μεταβολικός ρυθμός</a:t>
            </a:r>
          </a:p>
          <a:p>
            <a:pPr lvl="2"/>
            <a:r>
              <a:rPr lang="el-GR" dirty="0"/>
              <a:t>Υψηλά επίπεδα αδρεναλίνης και </a:t>
            </a:r>
            <a:r>
              <a:rPr lang="el-GR" dirty="0" err="1"/>
              <a:t>νοραδρεναλίνης</a:t>
            </a:r>
            <a:r>
              <a:rPr lang="el-GR" dirty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C51C78-C845-6F4D-B502-252EB9F8A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5D0E2-47FE-4E47-8931-391A94AE7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412" y="200721"/>
            <a:ext cx="3686299" cy="65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36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BB3726-0667-E849-A7D4-306AFF1E9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F6882-2E72-0F40-8E5F-004C2C699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098550"/>
            <a:ext cx="4069498" cy="466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8CD8E6-B1BD-7A44-84A7-47F1D457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73" y="1098550"/>
            <a:ext cx="636553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73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A5434-6A41-2A47-A85E-A0C3C931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Γαλακτικό κατώφλι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7DD89-925A-9342-9B84-B75FC44CA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867293" cy="448627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l-GR" dirty="0"/>
              <a:t>Το σημείο κατά το οποίο η παραγωγή γαλακτικού οξέος αρχίζει να υπερβαίνει την ικανότητα του σώματος να καθαρίσει ή να απομακρύνει το γαλακτικό οξύ.</a:t>
            </a:r>
          </a:p>
          <a:p>
            <a:r>
              <a:rPr lang="el-GR" dirty="0"/>
              <a:t>Δείκτης ικανότητας αθλητή για άσκηση αντοχής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57F5C-3F3B-5149-89B1-D67D19FAF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AD20E-EE72-EA44-80C9-9C1ECCD2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48" y="1690687"/>
            <a:ext cx="4024453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11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A0A0-6752-EB40-945F-FC985B62A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Χαρακτηριστικά που ορίζουν υψηλή αερόβια ικανότητα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AF7E9-CCFA-654B-B7DE-CDAD0ADF1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Υψηλή τιμή </a:t>
            </a:r>
            <a:r>
              <a:rPr lang="en-GB" dirty="0"/>
              <a:t>VO</a:t>
            </a:r>
            <a:r>
              <a:rPr lang="en-GB" baseline="-25000" dirty="0"/>
              <a:t>2max</a:t>
            </a:r>
          </a:p>
          <a:p>
            <a:r>
              <a:rPr lang="el-GR" dirty="0"/>
              <a:t>Υψηλό γαλακτικό κατώφλι ως ποσοστό </a:t>
            </a:r>
            <a:r>
              <a:rPr lang="en-GB" dirty="0"/>
              <a:t>VO</a:t>
            </a:r>
            <a:r>
              <a:rPr lang="en-GB" baseline="-25000" dirty="0"/>
              <a:t>2max</a:t>
            </a:r>
            <a:endParaRPr lang="el-GR" baseline="-25000" dirty="0"/>
          </a:p>
          <a:p>
            <a:r>
              <a:rPr lang="el-GR" dirty="0"/>
              <a:t>Υψηλή οικονομία της προσπάθειας ή χαμηλή τιμή </a:t>
            </a:r>
            <a:r>
              <a:rPr lang="en-GB" dirty="0"/>
              <a:t>VO</a:t>
            </a:r>
            <a:r>
              <a:rPr lang="en-GB" baseline="-25000" dirty="0"/>
              <a:t>2max</a:t>
            </a:r>
            <a:r>
              <a:rPr lang="el-GR" baseline="-25000" dirty="0"/>
              <a:t> </a:t>
            </a:r>
            <a:r>
              <a:rPr lang="el-GR" dirty="0"/>
              <a:t> για τον ίδιο ρυθμό παραγωγής έργου</a:t>
            </a:r>
          </a:p>
          <a:p>
            <a:r>
              <a:rPr lang="el-GR" dirty="0"/>
              <a:t>Υψηλό ποσοστό μυϊκών ινών τύπου </a:t>
            </a:r>
            <a:r>
              <a:rPr lang="en-GB" dirty="0"/>
              <a:t>ST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3448FA-D60F-7446-8515-02C05BD9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3293649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A1B4-8835-D640-9810-31682341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7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Ενεργειακές ανάγκες </a:t>
            </a:r>
            <a:r>
              <a:rPr lang="en-GB" dirty="0"/>
              <a:t>CHO </a:t>
            </a:r>
            <a:r>
              <a:rPr lang="el-GR" dirty="0"/>
              <a:t> κατά την άσκηση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5D7D10-EEC2-1647-9245-632FCEA11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780C6-238D-4749-9D5F-D44D8467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564" y="175791"/>
            <a:ext cx="10683556" cy="628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1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40699-44AD-C141-A6C0-BF652AD18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/>
            </a:br>
            <a:r>
              <a:rPr lang="el-GR" sz="4900"/>
              <a:t>Υδατάνθρακες</a:t>
            </a:r>
            <a:br>
              <a:rPr lang="el-GR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D5556-A3D8-EB41-966B-75BCA5F6A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4" y="1864208"/>
            <a:ext cx="6470653" cy="4351338"/>
          </a:xfr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sz="1800"/>
              <a:t>Υπό συνθήκες</a:t>
            </a:r>
            <a:r>
              <a:rPr lang="el-GR" sz="2000" b="1" i="1"/>
              <a:t> άσκησης </a:t>
            </a:r>
            <a:r>
              <a:rPr lang="el-GR" sz="1800"/>
              <a:t>οι Υδατάνθρακες</a:t>
            </a:r>
            <a:r>
              <a:rPr lang="en-US" sz="1800"/>
              <a:t> </a:t>
            </a:r>
            <a:r>
              <a:rPr lang="el-GR" sz="1800"/>
              <a:t>μεταβολίζονται στους μύες                   </a:t>
            </a:r>
            <a:r>
              <a:rPr lang="el-GR" sz="1800" b="1">
                <a:solidFill>
                  <a:srgbClr val="FF0000"/>
                </a:solidFill>
              </a:rPr>
              <a:t>γλυκόζη</a:t>
            </a:r>
          </a:p>
          <a:p>
            <a:pPr>
              <a:lnSpc>
                <a:spcPct val="100000"/>
              </a:lnSpc>
            </a:pPr>
            <a:r>
              <a:rPr lang="el-GR" sz="1800"/>
              <a:t>Υπό συνθήκες </a:t>
            </a:r>
            <a:r>
              <a:rPr lang="el-GR" sz="2000" b="1" i="1"/>
              <a:t>ηρεμίας </a:t>
            </a:r>
            <a:r>
              <a:rPr lang="el-GR" sz="1800"/>
              <a:t> οι υδατάνθρακες που έχουν προσληφθεί με την τροφή αποθηκεύονται στο ήπαρ και στους μύες                  </a:t>
            </a:r>
            <a:r>
              <a:rPr lang="el-GR" sz="1800" b="1">
                <a:solidFill>
                  <a:srgbClr val="FF0000"/>
                </a:solidFill>
              </a:rPr>
              <a:t>γλυκογόνο. </a:t>
            </a:r>
            <a:r>
              <a:rPr lang="el-GR" sz="1800"/>
              <a:t>Αποθηκεύεται στο κυτόπλασμα μέχρι να χρησιμοποιηθεί από τα κύτταρα για σχηματισμό του ΑΤΡ. </a:t>
            </a:r>
          </a:p>
          <a:p>
            <a:pPr>
              <a:lnSpc>
                <a:spcPct val="100000"/>
              </a:lnSpc>
            </a:pPr>
            <a:r>
              <a:rPr lang="el-GR" sz="1800"/>
              <a:t>Το γλυκογόνο που είναι αποθηκευμένο στο ήπαρ               </a:t>
            </a:r>
            <a:r>
              <a:rPr lang="el-GR" sz="1800" b="1">
                <a:solidFill>
                  <a:srgbClr val="FF0000"/>
                </a:solidFill>
              </a:rPr>
              <a:t>γλυκόζη </a:t>
            </a:r>
            <a:r>
              <a:rPr lang="el-GR" sz="1800"/>
              <a:t>για άμεση μυϊκή χρήση</a:t>
            </a:r>
          </a:p>
          <a:p>
            <a:pPr>
              <a:lnSpc>
                <a:spcPct val="100000"/>
              </a:lnSpc>
            </a:pPr>
            <a:r>
              <a:rPr lang="el-GR" sz="1800"/>
              <a:t>Τα αποθέματα του γλυκογόνου στο ήπαρ και στους μύες είναι περιορισμένα και μπορούν να μειωθούν. Αντιμετωπίζεται με διαιτητικές πηγές αμύλων και σακχάρων για αύξηση των αποθεμάτων σε υδατάνθρακα.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C1D44F-DC27-4642-937A-0486F39F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ECF9608-71C4-9C4B-9472-8CBA1629FFE7}"/>
              </a:ext>
            </a:extLst>
          </p:cNvPr>
          <p:cNvCxnSpPr>
            <a:cxnSpLocks/>
          </p:cNvCxnSpPr>
          <p:nvPr/>
        </p:nvCxnSpPr>
        <p:spPr>
          <a:xfrm>
            <a:off x="1226487" y="2318425"/>
            <a:ext cx="7120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64B9CC-8B2A-5B41-9629-BC79AE57C085}"/>
              </a:ext>
            </a:extLst>
          </p:cNvPr>
          <p:cNvCxnSpPr>
            <a:cxnSpLocks/>
          </p:cNvCxnSpPr>
          <p:nvPr/>
        </p:nvCxnSpPr>
        <p:spPr>
          <a:xfrm>
            <a:off x="1187073" y="3301491"/>
            <a:ext cx="7514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387EA5-68DA-EF40-A284-360968FF51C6}"/>
              </a:ext>
            </a:extLst>
          </p:cNvPr>
          <p:cNvCxnSpPr>
            <a:cxnSpLocks/>
          </p:cNvCxnSpPr>
          <p:nvPr/>
        </p:nvCxnSpPr>
        <p:spPr>
          <a:xfrm>
            <a:off x="5294239" y="3955401"/>
            <a:ext cx="7390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3B46DE3-E649-F14D-BC6C-2DA97ACC91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340083"/>
              </p:ext>
            </p:extLst>
          </p:nvPr>
        </p:nvGraphicFramePr>
        <p:xfrm>
          <a:off x="7274470" y="1847850"/>
          <a:ext cx="4407777" cy="336265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55782">
                  <a:extLst>
                    <a:ext uri="{9D8B030D-6E8A-4147-A177-3AD203B41FA5}">
                      <a16:colId xmlns:a16="http://schemas.microsoft.com/office/drawing/2014/main" val="2100637178"/>
                    </a:ext>
                  </a:extLst>
                </a:gridCol>
                <a:gridCol w="781748">
                  <a:extLst>
                    <a:ext uri="{9D8B030D-6E8A-4147-A177-3AD203B41FA5}">
                      <a16:colId xmlns:a16="http://schemas.microsoft.com/office/drawing/2014/main" val="3373902155"/>
                    </a:ext>
                  </a:extLst>
                </a:gridCol>
                <a:gridCol w="870247">
                  <a:extLst>
                    <a:ext uri="{9D8B030D-6E8A-4147-A177-3AD203B41FA5}">
                      <a16:colId xmlns:a16="http://schemas.microsoft.com/office/drawing/2014/main" val="993346531"/>
                    </a:ext>
                  </a:extLst>
                </a:gridCol>
              </a:tblGrid>
              <a:tr h="341741"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Υδατάνθρακας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794916"/>
                  </a:ext>
                </a:extLst>
              </a:tr>
              <a:tr h="364052">
                <a:tc>
                  <a:txBody>
                    <a:bodyPr/>
                    <a:lstStyle/>
                    <a:p>
                      <a:r>
                        <a:rPr lang="el-GR"/>
                        <a:t>Ηπατικό γλυκογόνο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834848"/>
                  </a:ext>
                </a:extLst>
              </a:tr>
              <a:tr h="392430">
                <a:tc>
                  <a:txBody>
                    <a:bodyPr/>
                    <a:lstStyle/>
                    <a:p>
                      <a:r>
                        <a:rPr lang="el-GR"/>
                        <a:t>Μυϊκό γλυκογόνο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651939"/>
                  </a:ext>
                </a:extLst>
              </a:tr>
              <a:tr h="409903">
                <a:tc>
                  <a:txBody>
                    <a:bodyPr/>
                    <a:lstStyle/>
                    <a:p>
                      <a:r>
                        <a:rPr lang="el-GR"/>
                        <a:t>Γλυκόζη στα υγρά σώματος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722341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r>
                        <a:rPr lang="el-GR"/>
                        <a:t>                       Σύνολο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977501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pPr algn="ctr"/>
                      <a:r>
                        <a:rPr lang="el-GR" b="1">
                          <a:solidFill>
                            <a:schemeClr val="tx1"/>
                          </a:solidFill>
                        </a:rPr>
                        <a:t>Λίπος</a:t>
                      </a:r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238156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r>
                        <a:rPr lang="el-GR"/>
                        <a:t>Υποδόριο και σπλαχνικό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7800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73320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991562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r>
                        <a:rPr lang="el-GR"/>
                        <a:t>Ενδομυϊκό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161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1513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871043"/>
                  </a:ext>
                </a:extLst>
              </a:tr>
              <a:tr h="341741">
                <a:tc>
                  <a:txBody>
                    <a:bodyPr/>
                    <a:lstStyle/>
                    <a:p>
                      <a:r>
                        <a:rPr lang="el-GR"/>
                        <a:t>                       Σύνολο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7961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/>
                        <a:t>74833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050861"/>
                  </a:ext>
                </a:extLst>
              </a:tr>
            </a:tbl>
          </a:graphicData>
        </a:graphic>
      </p:graphicFrame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4B3A692-C836-5341-8BCE-A795F6F9F03F}"/>
              </a:ext>
            </a:extLst>
          </p:cNvPr>
          <p:cNvSpPr/>
          <p:nvPr/>
        </p:nvSpPr>
        <p:spPr>
          <a:xfrm>
            <a:off x="6970986" y="5221834"/>
            <a:ext cx="4711261" cy="40202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1200"/>
              <a:t>Σημείωση: οι τιμές βασίζονται σε άτομο σωματικού βάρους 65</a:t>
            </a:r>
            <a:r>
              <a:rPr lang="en-US" sz="1200"/>
              <a:t>kg</a:t>
            </a:r>
            <a:r>
              <a:rPr lang="el-GR" sz="1200"/>
              <a:t> με 12% σωματικό λίπος .</a:t>
            </a:r>
            <a:endParaRPr lang="en-US" sz="1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75D236-1A0C-584C-883A-8E6980942BA8}"/>
              </a:ext>
            </a:extLst>
          </p:cNvPr>
          <p:cNvSpPr/>
          <p:nvPr/>
        </p:nvSpPr>
        <p:spPr>
          <a:xfrm>
            <a:off x="6970986" y="1847850"/>
            <a:ext cx="303485" cy="34178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15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23F39E-EDA8-0B49-9DE0-752C5E8B0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1CCAE4-50E4-2A47-8157-BC1381397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559075"/>
            <a:ext cx="11889983" cy="55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768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F5255-E800-D24F-A6CE-B1662666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Κόπωση. Βασικοί αιτιολογικοί παράγοντες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AC339-A4FD-9947-B170-F48415FE3C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4B099-974B-1D46-9243-B2FBD1DC6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3610119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9DA61-2FBD-104B-B39D-6EF5BC44E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8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Παράγοντες που οδηγούν στην μυϊκή κόπωση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88612-CD81-7C4D-8526-721BD1876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443" y="357808"/>
            <a:ext cx="4731026" cy="4755667"/>
          </a:xfrm>
        </p:spPr>
        <p:txBody>
          <a:bodyPr>
            <a:normAutofit/>
          </a:bodyPr>
          <a:lstStyle/>
          <a:p>
            <a:r>
              <a:rPr lang="el-GR" dirty="0"/>
              <a:t>Μειωμένη απόδοση των ενεργειακών συστημάτων </a:t>
            </a:r>
          </a:p>
          <a:p>
            <a:r>
              <a:rPr lang="el-GR" dirty="0"/>
              <a:t>Αύξηση μεταβολικών υποπροϊόντων στο αίμα, όπως πχ το γαλακτικό οξύ και το </a:t>
            </a:r>
            <a:r>
              <a:rPr lang="en-GB" dirty="0"/>
              <a:t>PH</a:t>
            </a:r>
            <a:endParaRPr lang="el-GR" dirty="0"/>
          </a:p>
          <a:p>
            <a:r>
              <a:rPr lang="el-GR" dirty="0"/>
              <a:t>Διαταραχή νευροδιαβιβαστής</a:t>
            </a:r>
          </a:p>
          <a:p>
            <a:r>
              <a:rPr lang="el-GR" dirty="0"/>
              <a:t>Ψυχολογικής αιτιολογίας αντίληψη κόπωσης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8D8BE-6C01-634F-92A3-369FDB49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4CF0B-0653-0C45-B7E0-EC4502CAE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349" y="357808"/>
            <a:ext cx="5589452" cy="599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45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791A-50E2-2946-8563-586AE6297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Ενεργειακά συστήματα και κόπωση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B377B-A08A-C248-BE2E-F13C4CAF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99913" cy="4351338"/>
          </a:xfrm>
        </p:spPr>
        <p:txBody>
          <a:bodyPr>
            <a:normAutofit/>
          </a:bodyPr>
          <a:lstStyle/>
          <a:p>
            <a:r>
              <a:rPr lang="el-GR" dirty="0"/>
              <a:t>Αύξηση του </a:t>
            </a:r>
            <a:r>
              <a:rPr lang="en-GB" dirty="0"/>
              <a:t>P</a:t>
            </a:r>
            <a:r>
              <a:rPr lang="en-GB" baseline="-25000" dirty="0"/>
              <a:t>i</a:t>
            </a:r>
            <a:r>
              <a:rPr lang="en-GB" dirty="0"/>
              <a:t> </a:t>
            </a:r>
            <a:r>
              <a:rPr lang="el-GR" dirty="0"/>
              <a:t>κατά την σύντομη άσκηση οδηγεί σε κόπωση</a:t>
            </a:r>
          </a:p>
          <a:p>
            <a:r>
              <a:rPr lang="el-GR" dirty="0"/>
              <a:t>Μειωμένο </a:t>
            </a:r>
            <a:r>
              <a:rPr lang="en-GB" dirty="0" err="1"/>
              <a:t>PCr</a:t>
            </a:r>
            <a:r>
              <a:rPr lang="el-GR" dirty="0"/>
              <a:t> οδηγεί σε μειωμένη παραγωγή ΑΤΡ κατά την αναερόβια άσκηση. Η ΑΤΡ συνεχίζει να παράγεται αλλά από τα υπόλοιπα ενεργειακά συστήματα. </a:t>
            </a:r>
          </a:p>
          <a:p>
            <a:r>
              <a:rPr lang="el-GR" dirty="0"/>
              <a:t>Μείωση γλυκογόνου</a:t>
            </a:r>
            <a:r>
              <a:rPr lang="en-GB" dirty="0"/>
              <a:t> </a:t>
            </a:r>
            <a:r>
              <a:rPr lang="el-GR" dirty="0"/>
              <a:t>στους μύες αρκετά γρήγορα</a:t>
            </a:r>
          </a:p>
          <a:p>
            <a:pPr lvl="1"/>
            <a:r>
              <a:rPr lang="el-GR" dirty="0"/>
              <a:t>Στους </a:t>
            </a:r>
            <a:r>
              <a:rPr lang="en-GB" dirty="0"/>
              <a:t>ST </a:t>
            </a:r>
            <a:r>
              <a:rPr lang="el-GR" dirty="0"/>
              <a:t>και </a:t>
            </a:r>
            <a:r>
              <a:rPr lang="en-GB" dirty="0"/>
              <a:t>FT</a:t>
            </a:r>
            <a:r>
              <a:rPr lang="el-GR" dirty="0"/>
              <a:t> μυϊκούς τύπους ινών </a:t>
            </a:r>
          </a:p>
          <a:p>
            <a:pPr lvl="1"/>
            <a:r>
              <a:rPr lang="el-GR" dirty="0"/>
              <a:t>Στις ομάδες μυών (πχ κατά το τρέξιμο στους μύες του κάτω άκρου</a:t>
            </a:r>
          </a:p>
          <a:p>
            <a:pPr lvl="1"/>
            <a:r>
              <a:rPr lang="el-GR" dirty="0"/>
              <a:t>Στην γλυκόζη του αίματος κυρίως σε άσκηση μεγάλης διάρκειας όταν οι ανάγκες των μυών υπερβαίνουν την παραγωγή γλυκόζης στο ήπαρ.</a:t>
            </a:r>
          </a:p>
          <a:p>
            <a:pPr lvl="1"/>
            <a:r>
              <a:rPr lang="el-GR" dirty="0"/>
              <a:t>Μείωση γλυκογόνου οδηγεί σε μειωμένη απόδοση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B28EE-F30E-2C4A-8D9C-73BBA7C3F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3115257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9BF696-9231-1947-9959-869438370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8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Effect of Glucose Supplementation on fatigue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13FB85-65EA-2142-AE73-15FAA32F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1D462-0288-7B47-B7E7-32C7F27F2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90" y="156450"/>
            <a:ext cx="9640958" cy="60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34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9DA6E-3947-5042-90C9-D80C31801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Μεταβολικά υποπροϊόντα κατά την άσκηση που οδηγούν σε κόπωση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E5CA8-ACC7-DE49-BA19-70B91ED30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6" y="1825625"/>
            <a:ext cx="11161644" cy="4351338"/>
          </a:xfrm>
        </p:spPr>
        <p:txBody>
          <a:bodyPr/>
          <a:lstStyle/>
          <a:p>
            <a:r>
              <a:rPr lang="el-GR" dirty="0"/>
              <a:t>Γαλακτικό οξύ. Προϊόν αναερόβιας γλυκόλυσης. Συσσωρεύεται κατά την διάρκεια σύντομης αλλά πολύ έντονης άσκησης. </a:t>
            </a:r>
          </a:p>
          <a:p>
            <a:r>
              <a:rPr lang="el-GR" dirty="0"/>
              <a:t>Όταν δεν αποβάλλεται, διασπάται κ μετατρέπεται σε γαλακτικό άλας που οδηγεί σε αύξηση ιόντων Η</a:t>
            </a:r>
            <a:r>
              <a:rPr lang="el-GR" baseline="30000" dirty="0"/>
              <a:t>+</a:t>
            </a:r>
            <a:r>
              <a:rPr lang="el-GR" dirty="0"/>
              <a:t> με άμεσο αποτέλεσμα την αύξηση της οξύτητας στους μύες </a:t>
            </a:r>
            <a:r>
              <a:rPr lang="el-GR" b="1" dirty="0">
                <a:solidFill>
                  <a:srgbClr val="FF0000"/>
                </a:solidFill>
              </a:rPr>
              <a:t>( οξέωση). </a:t>
            </a:r>
            <a:r>
              <a:rPr lang="el-GR" dirty="0"/>
              <a:t>Ρυθμιστικοί παράγοντες (διττανθρακικά- </a:t>
            </a:r>
            <a:r>
              <a:rPr lang="en-GB" dirty="0"/>
              <a:t>HCO</a:t>
            </a:r>
            <a:r>
              <a:rPr lang="en-GB" baseline="-25000" dirty="0"/>
              <a:t>3</a:t>
            </a:r>
            <a:r>
              <a:rPr lang="el-GR" dirty="0"/>
              <a:t>) διατηρούν το </a:t>
            </a:r>
            <a:r>
              <a:rPr lang="en-GB" dirty="0"/>
              <a:t>PH </a:t>
            </a:r>
            <a:r>
              <a:rPr lang="el-GR" dirty="0"/>
              <a:t>μυών από 6,6 – 6,4 (εξάντληση) που επιβραδύνουν την γλυκόλυση και την παραγωγή ΑΤΡ. </a:t>
            </a:r>
          </a:p>
          <a:p>
            <a:r>
              <a:rPr lang="el-GR" dirty="0"/>
              <a:t>Αύξηση του Η</a:t>
            </a:r>
            <a:r>
              <a:rPr lang="el-GR" baseline="30000" dirty="0"/>
              <a:t>+ </a:t>
            </a:r>
            <a:r>
              <a:rPr lang="el-GR" dirty="0"/>
              <a:t> μετατοπίζει το ασβέστιο και οδηγεί σε διαταραχή της μυϊκής συστολής με άμεση συνέπεια την μυϊκή κόπωση.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F6FE9-9620-4140-9675-B423E6F7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2327641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AC4A-DC1B-764C-BFA1-A33978D3D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Νευρομυικός κάματος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D16F-83CB-0A4C-A581-04DE13C1D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Διαταραχή της νευροδιαβίβασης κατά την νευρομυική σύναψη λόγω </a:t>
            </a:r>
          </a:p>
          <a:p>
            <a:pPr lvl="1"/>
            <a:r>
              <a:rPr lang="el-GR" dirty="0"/>
              <a:t>Μειωμένης σύνθεσης ακετυλοχολίνης (</a:t>
            </a:r>
            <a:r>
              <a:rPr lang="en-GB" dirty="0"/>
              <a:t>Ach) </a:t>
            </a:r>
          </a:p>
          <a:p>
            <a:pPr lvl="1"/>
            <a:r>
              <a:rPr lang="el-GR" dirty="0"/>
              <a:t>Διαταραχή της δράσης της χιλινεστεράσης ( ένζυμο διάσπασης </a:t>
            </a:r>
            <a:r>
              <a:rPr lang="en-GB" dirty="0"/>
              <a:t>Ach)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1D4D8-85A3-0944-B190-11635F8C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1770632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4A6C6-9D15-AA4E-B9A0-9D6EC5E8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Κεντρικό νευρικό σύστημα και κάματος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663E-839B-1340-BE1B-EE3C40AE6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Ενθάρρυνση και ψυχολογική υποστήριξη ενισχύουν την απόδοση κ μειώνουν την κόπωση.</a:t>
            </a:r>
          </a:p>
          <a:p>
            <a:r>
              <a:rPr lang="el-GR" dirty="0"/>
              <a:t>Ψυχολογική κόπωση προηγείται της φυσιολογικής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DD39B1-A1D0-2749-9DE0-DDC1AF04E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2739735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517E-B995-544B-B897-FCB8D38B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Delayed-Onset Muscle Soreness (DOMS)</a:t>
            </a:r>
            <a:r>
              <a:rPr lang="en-GB" sz="3600" baseline="-25000" dirty="0">
                <a:solidFill>
                  <a:srgbClr val="FF0000"/>
                </a:solidFill>
              </a:rPr>
              <a:t>(Byrne et al., 2004)</a:t>
            </a:r>
            <a:br>
              <a:rPr lang="en-US" sz="3600" baseline="-25000" dirty="0">
                <a:solidFill>
                  <a:srgbClr val="FF0000"/>
                </a:solidFill>
              </a:rPr>
            </a:br>
            <a:r>
              <a:rPr lang="el-GR" sz="3600" dirty="0"/>
              <a:t>(Καθυστερημένος μυϊκός πόνος)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F4078-61EF-4743-9EDB-2761E6617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l-GR" dirty="0"/>
              <a:t>Αποτέλεσμα υπερπροσπάθειας</a:t>
            </a:r>
          </a:p>
          <a:p>
            <a:r>
              <a:rPr lang="el-GR" dirty="0"/>
              <a:t>Χαρακτηρίζεται από μυϊκή ευαισθησία, πόνο κατά την ψηλάφηση, και μηχανική δυσκαμψία</a:t>
            </a:r>
          </a:p>
          <a:p>
            <a:r>
              <a:rPr lang="el-GR" dirty="0"/>
              <a:t>Εμφανίζεται περίπου 8Ω μετά την άσκηση, κορυφώνεται τις επόμενες 24-48Ω, και υποχωρεί σε περίπου 96Ω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3A30F-0D18-6646-8C42-0D29C00E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1973051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72CD-91C4-DC4E-AA1D-8120EDB2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66218" y="2766218"/>
            <a:ext cx="6858000" cy="13255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l-GR" dirty="0"/>
              <a:t>Αιτιολογία και μηχανισμός </a:t>
            </a:r>
            <a:r>
              <a:rPr lang="en-GB" dirty="0"/>
              <a:t>DOMS 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2ECC1-4D75-9A4D-AFA1-2BE8EFFC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94F4B-FDCF-6141-BF20-F7B712E1C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22" y="578002"/>
            <a:ext cx="7665278" cy="4327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352D2-CFA1-3244-819A-69108FC5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550" y="357809"/>
            <a:ext cx="5398770" cy="59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45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6A1B-DBD9-AF41-8704-8A96E38D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/>
            </a:br>
            <a:r>
              <a:rPr lang="el-GR" sz="4900"/>
              <a:t>Λίπη</a:t>
            </a:r>
            <a:br>
              <a:rPr lang="el-GR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2A86B-4BB6-6645-A59F-D1467AB36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15448" cy="3342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l-GR"/>
              <a:t>  </a:t>
            </a:r>
          </a:p>
          <a:p>
            <a:pPr marL="0" indent="0">
              <a:buNone/>
            </a:pPr>
            <a:r>
              <a:rPr lang="el-GR"/>
              <a:t>		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85F04-C769-7A4A-8110-965465C3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F21AFF-9420-2E40-A854-B9751183F62C}"/>
              </a:ext>
            </a:extLst>
          </p:cNvPr>
          <p:cNvCxnSpPr>
            <a:cxnSpLocks/>
          </p:cNvCxnSpPr>
          <p:nvPr/>
        </p:nvCxnSpPr>
        <p:spPr>
          <a:xfrm flipV="1">
            <a:off x="3620816" y="4516462"/>
            <a:ext cx="557047" cy="2159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5C28BE-6598-4B44-B6C1-C6BBB4DD32B6}"/>
              </a:ext>
            </a:extLst>
          </p:cNvPr>
          <p:cNvCxnSpPr>
            <a:cxnSpLocks/>
          </p:cNvCxnSpPr>
          <p:nvPr/>
        </p:nvCxnSpPr>
        <p:spPr>
          <a:xfrm>
            <a:off x="3522280" y="5266914"/>
            <a:ext cx="593835" cy="16198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A2AB611-5F15-0846-83A3-C5884B2F0F63}"/>
              </a:ext>
            </a:extLst>
          </p:cNvPr>
          <p:cNvCxnSpPr>
            <a:cxnSpLocks/>
          </p:cNvCxnSpPr>
          <p:nvPr/>
        </p:nvCxnSpPr>
        <p:spPr>
          <a:xfrm flipV="1">
            <a:off x="6649107" y="5727758"/>
            <a:ext cx="620113" cy="39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0761E2-F512-D040-AA78-6068BF44EB35}"/>
              </a:ext>
            </a:extLst>
          </p:cNvPr>
          <p:cNvSpPr/>
          <p:nvPr/>
        </p:nvSpPr>
        <p:spPr>
          <a:xfrm>
            <a:off x="7438699" y="5338845"/>
            <a:ext cx="2258409" cy="685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>
                <a:solidFill>
                  <a:srgbClr val="FF0000"/>
                </a:solidFill>
              </a:rPr>
              <a:t>Παραγωγή ΑΤΡ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DD08033-96CA-6042-A187-9CF57EE20DFA}"/>
              </a:ext>
            </a:extLst>
          </p:cNvPr>
          <p:cNvSpPr/>
          <p:nvPr/>
        </p:nvSpPr>
        <p:spPr>
          <a:xfrm>
            <a:off x="4285594" y="5373224"/>
            <a:ext cx="2194034" cy="71695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/>
              <a:t>ελεύθερα λιπαρά οξέα</a:t>
            </a:r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F7147D0-90EB-5B46-B970-37D3D75EC32A}"/>
              </a:ext>
            </a:extLst>
          </p:cNvPr>
          <p:cNvSpPr/>
          <p:nvPr/>
        </p:nvSpPr>
        <p:spPr>
          <a:xfrm>
            <a:off x="4217277" y="4111160"/>
            <a:ext cx="2194034" cy="63346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/>
          </a:p>
          <a:p>
            <a:endParaRPr lang="el-GR"/>
          </a:p>
          <a:p>
            <a:pPr algn="ctr"/>
            <a:r>
              <a:rPr lang="el-GR"/>
              <a:t>γλυκερίνη                            </a:t>
            </a:r>
          </a:p>
          <a:p>
            <a:r>
              <a:rPr lang="el-GR"/>
              <a:t>			</a:t>
            </a:r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7BDC92F-0FD7-6543-8C36-737D011FC355}"/>
              </a:ext>
            </a:extLst>
          </p:cNvPr>
          <p:cNvSpPr/>
          <p:nvPr/>
        </p:nvSpPr>
        <p:spPr>
          <a:xfrm>
            <a:off x="1266500" y="4701766"/>
            <a:ext cx="2194034" cy="63707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/>
              <a:t>Καταβολή Λίπους</a:t>
            </a:r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475C01A-BB74-6449-9D05-9316C1BA40A2}"/>
              </a:ext>
            </a:extLst>
          </p:cNvPr>
          <p:cNvSpPr/>
          <p:nvPr/>
        </p:nvSpPr>
        <p:spPr>
          <a:xfrm>
            <a:off x="838201" y="1529254"/>
            <a:ext cx="10631214" cy="2315729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/>
              <a:t>Παρέχουν μεγάλο ποσοστό ενέργειας κατά την λιγότερο έντονη άσκηση.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/>
              <a:t>Περισσότερα αποθέματα λίπους στον οργανισμό σε σχέση με τους υδατάνθρακες. Αναλογία 2 προς 1 σε (</a:t>
            </a:r>
            <a:r>
              <a:rPr lang="el-GR" sz="2000" err="1"/>
              <a:t>Υδατρ</a:t>
            </a:r>
            <a:r>
              <a:rPr lang="el-GR" sz="2000"/>
              <a:t>.-Λίπος)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/>
              <a:t>Ενέργεια που απελευθερώνεται από καταβολισμό λίπους  9,4</a:t>
            </a:r>
            <a:r>
              <a:rPr lang="en-US" sz="2000"/>
              <a:t> kcal/g</a:t>
            </a:r>
            <a:endParaRPr lang="el-GR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/>
              <a:t>Ενέργεια που απελευθερώνεται από καταβολισμό υδατάνθρακα 4</a:t>
            </a:r>
            <a:r>
              <a:rPr lang="en-US" sz="2000"/>
              <a:t>,</a:t>
            </a:r>
            <a:r>
              <a:rPr lang="el-GR" sz="2000"/>
              <a:t>1</a:t>
            </a:r>
            <a:r>
              <a:rPr lang="en-US" sz="2000"/>
              <a:t> kcal/g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/>
              <a:t>Ο ρυθμός παραγωγής ενέργειας είναι πολύ αργός</a:t>
            </a:r>
          </a:p>
        </p:txBody>
      </p:sp>
    </p:spTree>
    <p:extLst>
      <p:ext uri="{BB962C8B-B14F-4D97-AF65-F5344CB8AC3E}">
        <p14:creationId xmlns:p14="http://schemas.microsoft.com/office/powerpoint/2010/main" val="229648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311EC-BB8F-814B-A9FD-29C95D889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/>
            </a:br>
            <a:r>
              <a:rPr lang="el-GR" sz="4900"/>
              <a:t>Πρωτεΐνες</a:t>
            </a:r>
            <a:br>
              <a:rPr lang="el-GR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6303E-ADE3-A747-8FAC-7A2CB4846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390"/>
            <a:ext cx="10515600" cy="4351338"/>
          </a:xfrm>
          <a:ln>
            <a:noFill/>
          </a:ln>
        </p:spPr>
        <p:txBody>
          <a:bodyPr/>
          <a:lstStyle/>
          <a:p>
            <a:r>
              <a:rPr lang="el-GR"/>
              <a:t>Πρώτα μετατρέπεται σε γλυκόζη </a:t>
            </a:r>
            <a:r>
              <a:rPr lang="el-GR">
                <a:solidFill>
                  <a:srgbClr val="FF0000"/>
                </a:solidFill>
              </a:rPr>
              <a:t>γλυκονεογένεση</a:t>
            </a:r>
          </a:p>
          <a:p>
            <a:r>
              <a:rPr lang="el-GR"/>
              <a:t>Σε συνθήκες ασιτίας μετατρέπεται σε ΕΛΟ για κυτταρική λειτουργία, διαδικασία που ονομάζεται </a:t>
            </a:r>
            <a:r>
              <a:rPr lang="el-GR">
                <a:solidFill>
                  <a:srgbClr val="FF0000"/>
                </a:solidFill>
              </a:rPr>
              <a:t>λιπογένεση </a:t>
            </a:r>
          </a:p>
          <a:p>
            <a:r>
              <a:rPr lang="el-GR"/>
              <a:t>4,1 </a:t>
            </a:r>
            <a:r>
              <a:rPr lang="en-US"/>
              <a:t>kcal/g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5BA65-942A-4A47-9353-D981B34D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2832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BFB1-1F4C-5A4F-9CBE-41ED8387B5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800"/>
              <a:t>Βασικά ενεργειακά συστήματα 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71908-BC9F-B74F-92D2-51470A4F7D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C9EB8F-5A1B-584C-8568-503A604E7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</p:spTree>
    <p:extLst>
      <p:ext uri="{BB962C8B-B14F-4D97-AF65-F5344CB8AC3E}">
        <p14:creationId xmlns:p14="http://schemas.microsoft.com/office/powerpoint/2010/main" val="373752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10FF9-F741-BC45-8B73-83FA7B6E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Βασικά ενεργειακά συστήματα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44D51-DBA3-1741-91E3-1F0A8782E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84541" cy="4351338"/>
          </a:xfrm>
        </p:spPr>
        <p:txBody>
          <a:bodyPr/>
          <a:lstStyle/>
          <a:p>
            <a:r>
              <a:rPr lang="el-GR" dirty="0"/>
              <a:t>Σύστημα Α</a:t>
            </a:r>
            <a:r>
              <a:rPr lang="en-US" dirty="0"/>
              <a:t>TP- PCr (</a:t>
            </a:r>
            <a:r>
              <a:rPr lang="el-GR" dirty="0"/>
              <a:t>φωσφορική κρεατίνη)</a:t>
            </a:r>
          </a:p>
          <a:p>
            <a:r>
              <a:rPr lang="el-GR" dirty="0"/>
              <a:t>Γλυκολυτικό Σύστημα</a:t>
            </a:r>
          </a:p>
          <a:p>
            <a:r>
              <a:rPr lang="el-GR" dirty="0"/>
              <a:t>Οξειδωτικό σύστημα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1756F7-46D6-FF4E-8F6A-71DAE138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AB48E-A3D7-AF44-A857-3D2191FB3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915" y="1690688"/>
            <a:ext cx="4532817" cy="474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53571-7027-6849-8036-8B131BBE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2880"/>
          </a:xfrm>
        </p:spPr>
        <p:txBody>
          <a:bodyPr>
            <a:normAutofit/>
          </a:bodyPr>
          <a:lstStyle/>
          <a:p>
            <a:pPr algn="ctr"/>
            <a:r>
              <a:rPr lang="en-US"/>
              <a:t>ATP</a:t>
            </a:r>
            <a:r>
              <a:rPr lang="el-GR"/>
              <a:t>*</a:t>
            </a:r>
            <a:br>
              <a:rPr lang="el-GR"/>
            </a:br>
            <a:r>
              <a:rPr lang="el-GR"/>
              <a:t>*</a:t>
            </a:r>
            <a:r>
              <a:rPr lang="el-GR" sz="2800" i="1"/>
              <a:t>βασικός ενδοκυτταρικός μεταφορέας ενέργειας </a:t>
            </a:r>
            <a:endParaRPr lang="en-US" sz="2800" i="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11F2B4-4719-7140-9261-8062E19F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Afxentios Kekelekis, PT-MSc in SEM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F3DC9-8BDC-A046-AF03-39780942D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28" y="1708031"/>
            <a:ext cx="7697878" cy="343447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0E7F4D-D0C3-D34C-99EF-55B7FF920CA6}"/>
              </a:ext>
            </a:extLst>
          </p:cNvPr>
          <p:cNvSpPr/>
          <p:nvPr/>
        </p:nvSpPr>
        <p:spPr>
          <a:xfrm>
            <a:off x="661133" y="3764902"/>
            <a:ext cx="1457325" cy="66278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>
                <a:solidFill>
                  <a:schemeClr val="tx1"/>
                </a:solidFill>
              </a:rPr>
              <a:t>Αζωτούχα βάση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A700D7B-BBDF-554D-90E9-359FB26F70BE}"/>
              </a:ext>
            </a:extLst>
          </p:cNvPr>
          <p:cNvSpPr/>
          <p:nvPr/>
        </p:nvSpPr>
        <p:spPr>
          <a:xfrm>
            <a:off x="3309937" y="5170544"/>
            <a:ext cx="1457325" cy="66278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>
                <a:solidFill>
                  <a:schemeClr val="tx1"/>
                </a:solidFill>
              </a:rPr>
              <a:t>Σάκχαρο 5 ανθράκων</a:t>
            </a:r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AD74E5C-1952-D246-AD40-A22BA21BED66}"/>
              </a:ext>
            </a:extLst>
          </p:cNvPr>
          <p:cNvSpPr/>
          <p:nvPr/>
        </p:nvSpPr>
        <p:spPr>
          <a:xfrm>
            <a:off x="5311266" y="2231029"/>
            <a:ext cx="4876800" cy="2308622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12319</TotalTime>
  <Words>1929</Words>
  <Application>Microsoft Macintosh PowerPoint</Application>
  <PresentationFormat>Widescreen</PresentationFormat>
  <Paragraphs>305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Φυσιολογία της Άσκησης</vt:lpstr>
      <vt:lpstr>Energy transfer  &amp; Physical activity</vt:lpstr>
      <vt:lpstr>Κύριες πηγές ενέργειας </vt:lpstr>
      <vt:lpstr> Υδατάνθρακες </vt:lpstr>
      <vt:lpstr> Λίπη </vt:lpstr>
      <vt:lpstr> Πρωτεΐνες </vt:lpstr>
      <vt:lpstr>Βασικά ενεργειακά συστήματα </vt:lpstr>
      <vt:lpstr>Βασικά ενεργειακά συστήματα </vt:lpstr>
      <vt:lpstr>ATP* *βασικός ενδοκυτταρικός μεταφορέας ενέργειας </vt:lpstr>
      <vt:lpstr>Μεταβολισμός </vt:lpstr>
      <vt:lpstr>Αναβολισμός – Καταβολισμός ΑΤΡ</vt:lpstr>
      <vt:lpstr>Αναβολισμός - Βιοσύνθεση </vt:lpstr>
      <vt:lpstr>Καταβολισμός - Αποικοδόμηση </vt:lpstr>
      <vt:lpstr>PowerPoint Presentation</vt:lpstr>
      <vt:lpstr>PowerPoint Presentation</vt:lpstr>
      <vt:lpstr> Σύστημα ΑTP- PCr (φωσφορική κρεατίνη) </vt:lpstr>
      <vt:lpstr> Γλυκολυτικό Σύστημα </vt:lpstr>
      <vt:lpstr> Οξειδωτικό σύστημα </vt:lpstr>
      <vt:lpstr>Οξείδωση Υδατανθράκων </vt:lpstr>
      <vt:lpstr> Αερόβια γλυκόλυση </vt:lpstr>
      <vt:lpstr>Ο κύκλος του Krebs</vt:lpstr>
      <vt:lpstr> Αναπνευστική αλυσίδα </vt:lpstr>
      <vt:lpstr>Οξείδωση λιπών </vt:lpstr>
      <vt:lpstr>Οξείδωση Πρωτεϊνών </vt:lpstr>
      <vt:lpstr> Οξειδωτική ικανότητα του μυός </vt:lpstr>
      <vt:lpstr>Σύστημα κυκλοφορίας  Οξυγόνου</vt:lpstr>
      <vt:lpstr>Ενεργειακές δαπάνες κατά την άσκηση και την ηρεμία</vt:lpstr>
      <vt:lpstr>Μεταβολικός ρυθμός κατά την ηρεμία</vt:lpstr>
      <vt:lpstr>PowerPoint Presentation</vt:lpstr>
      <vt:lpstr>Μεταβολικός ρυθμός κατά την υπομέγιστη άσκηση</vt:lpstr>
      <vt:lpstr>Αερόβια άσκηση – μέγιστη ικανότητα</vt:lpstr>
      <vt:lpstr>Cardiovascular classification</vt:lpstr>
      <vt:lpstr>Age and BMR</vt:lpstr>
      <vt:lpstr>Oxygen consumption parameters</vt:lpstr>
      <vt:lpstr>Αναερόβια άσκηση – μέγιστη ικανότητα</vt:lpstr>
      <vt:lpstr>PowerPoint Presentation</vt:lpstr>
      <vt:lpstr>Γαλακτικό κατώφλι</vt:lpstr>
      <vt:lpstr>Χαρακτηριστικά που ορίζουν υψηλή αερόβια ικανότητα </vt:lpstr>
      <vt:lpstr>Ενεργειακές ανάγκες CHO  κατά την άσκηση </vt:lpstr>
      <vt:lpstr>PowerPoint Presentation</vt:lpstr>
      <vt:lpstr>Κόπωση. Βασικοί αιτιολογικοί παράγοντες</vt:lpstr>
      <vt:lpstr>Παράγοντες που οδηγούν στην μυϊκή κόπωση</vt:lpstr>
      <vt:lpstr>Ενεργειακά συστήματα και κόπωση</vt:lpstr>
      <vt:lpstr>Effect of Glucose Supplementation on fatigue</vt:lpstr>
      <vt:lpstr>Μεταβολικά υποπροϊόντα κατά την άσκηση που οδηγούν σε κόπωση</vt:lpstr>
      <vt:lpstr>Νευρομυικός κάματος</vt:lpstr>
      <vt:lpstr>Κεντρικό νευρικό σύστημα και κάματος </vt:lpstr>
      <vt:lpstr>Delayed-Onset Muscle Soreness (DOMS)(Byrne et al., 2004) (Καθυστερημένος μυϊκός πόνος) </vt:lpstr>
      <vt:lpstr>Αιτιολογία και μηχανισμός DOMS 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Φυσιολογία της Άσκησης</dc:title>
  <dc:creator>Microsoft Office User</dc:creator>
  <cp:lastModifiedBy>a k</cp:lastModifiedBy>
  <cp:revision>72</cp:revision>
  <dcterms:created xsi:type="dcterms:W3CDTF">2018-04-09T08:28:13Z</dcterms:created>
  <dcterms:modified xsi:type="dcterms:W3CDTF">2018-04-27T10:35:40Z</dcterms:modified>
</cp:coreProperties>
</file>