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316" r:id="rId5"/>
    <p:sldId id="306" r:id="rId6"/>
    <p:sldId id="303" r:id="rId7"/>
    <p:sldId id="304" r:id="rId8"/>
    <p:sldId id="305" r:id="rId9"/>
    <p:sldId id="307" r:id="rId10"/>
    <p:sldId id="308" r:id="rId11"/>
    <p:sldId id="309" r:id="rId12"/>
    <p:sldId id="311" r:id="rId13"/>
    <p:sldId id="310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02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86382"/>
  </p:normalViewPr>
  <p:slideViewPr>
    <p:cSldViewPr snapToGrid="0" snapToObjects="1">
      <p:cViewPr>
        <p:scale>
          <a:sx n="121" d="100"/>
          <a:sy n="121" d="100"/>
        </p:scale>
        <p:origin x="664" y="248"/>
      </p:cViewPr>
      <p:guideLst/>
    </p:cSldViewPr>
  </p:slideViewPr>
  <p:outlineViewPr>
    <p:cViewPr>
      <p:scale>
        <a:sx n="33" d="100"/>
        <a:sy n="33" d="100"/>
      </p:scale>
      <p:origin x="0" y="-38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50CCF-0B16-5D42-B153-3A70C90B056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5000-E165-AD49-AEF9-C39B90D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5939-230B-C142-AD30-76EEE1238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8251E-64E1-4646-8B8B-04413731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4CAF-4EA6-0C4B-B1D0-68B37B0F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B563-1DC2-9848-909A-A1FF3AB9A7B8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EDA4-F6B4-714B-ADC3-777C0886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F55E-1ACB-8F40-8235-1D2BBFA8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82DF-C570-504D-BC9A-1D91FE29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CAEAD-3F04-2045-8653-D44AF56B0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6EE44-3655-BC44-B3E5-4DAE0BF9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302-8BF1-E844-9AC0-BAE2E0F61AF9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9570-7466-364C-9479-1E0DFFB4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799F-58A8-DC43-A12F-13F4EFE2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0E96B-0256-9146-A33F-708A9BE4C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10993-8D77-EA47-83CE-175BD6AAD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1F9D9-E307-B743-A9CA-3041638F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CF44-0489-6E4B-B281-048D94F41BAA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092B-3B16-2447-9017-16077691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5C89-57A8-294B-B982-A01D8B79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474C-9E90-0747-97E6-F6297CC1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3724-97E1-C446-B0B2-0CFD6EBFD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221DD-8D33-4940-9634-DA0B9A69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5EC-0543-C64D-B540-343CA26D9C01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F27B-89A5-1447-9917-93AAADAF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6EAA-D6DC-5F4E-9303-B9A306F8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F16C-46BE-534F-BDC8-5E846E0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CC6F2-5163-A243-AE09-2B204D8D7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5B4E-36EE-F644-9484-76AA622F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DB8A-D594-704F-A5DD-C902146DDD0E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E2FC-6D53-514F-9CA9-D2D5D318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5E2F6-34BE-A440-AE0A-A0877182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85DF-9AA2-384E-9978-A97787A7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EA6E-30D9-C142-9CBA-AC4453E6E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0B730-8FA4-F842-801E-DF3546443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E1B7E-B76A-B241-A8EC-C0D6FD67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9779-BBCF-6149-A1DD-2463CC052D05}" type="datetime1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5C718-7E22-A547-AE9D-B42F390E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363F-623B-E640-A50C-F99DEE7D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6215-7A78-0A47-B9C8-B6A2AE92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B567E-9C22-DB43-A9D6-D6BDA4BB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A638B-839E-AB4F-B225-FA7ADEC25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B7CD4-75BC-9A4B-8BBC-8B43E498B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F1168-3C69-0A44-9F15-CB9987938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2616D-3E64-5241-80F2-C627C8C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D7B2-99DA-D244-8B29-8F002A66E370}" type="datetime1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0433C-3F84-A349-AD2A-CC8CED7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5AAB2-94E3-4D4F-8B00-751AA81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05F6-CF7D-E34A-A159-96408159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F637-31D6-0A40-BFE6-022A3664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275B-6536-2648-988C-5E89A899C8BA}" type="datetime1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439BE-6729-444B-88CD-0A86ED9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A3EE7-BDF2-374A-80BC-D09BA8A8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0707E-4D74-CD46-815D-9D1BFE5B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CD1C-8157-F744-88B3-FA0DEB882A52}" type="datetime1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1B4BF-57EB-4442-87C6-688C4C4A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86E5-13DC-9D49-BE67-EF0D1368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0B80-ABDE-E944-9717-74A990B6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958D-D45E-B045-B704-6BEEF670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B4B27-4333-7445-9C44-5FD6EEFF5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EEE1C-23D4-3946-8DED-D961AAF8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29F-6BB5-384C-9EE6-08EE36749728}" type="datetime1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AD27E-1A89-4B4B-B4AF-7938ED0B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7FAA0-C70D-F140-BCF4-01FC935C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530-4D04-574A-BE93-49F24AF3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ECCB5-C544-2C4E-9FC1-FB950C5A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86777-C846-524A-BFDA-CA54D444E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ED80C-BC7F-A748-9F2E-BC58BE45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6B8F-3CEE-9246-BD36-53D7FCA2CF8A}" type="datetime1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649C6-0A38-9A4C-A5F0-B4B2A6CD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3E09C-4096-754D-977A-CD49523B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7DD27-8107-BA42-9D62-F54FDCC0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B95B9-8475-AF4B-941E-F360F093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5FA1-D4E6-7A43-B48A-FCFF3672D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CE18-467B-DA46-BF1B-B4D6E8592634}" type="datetime1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2332-BC58-ED46-B04B-6945CAE7D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Afxentios Kekelekis,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967B6-9823-EF46-B546-78AF745D9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6949-EF29-2042-BF5C-3D0C7363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FF6A-587B-B64D-BCF2-B81C17379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Φυσιολογία της άσκησης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5DD81-2C53-D841-BEE0-2A1FBCE7F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/>
              <a:t>Αυξέντιος Κεκελέκης </a:t>
            </a:r>
          </a:p>
          <a:p>
            <a:r>
              <a:rPr lang="en-US" sz="1800" i="1" dirty="0"/>
              <a:t>PT-MSc Sport and Exercise Medicine</a:t>
            </a:r>
          </a:p>
        </p:txBody>
      </p:sp>
    </p:spTree>
    <p:extLst>
      <p:ext uri="{BB962C8B-B14F-4D97-AF65-F5344CB8AC3E}">
        <p14:creationId xmlns:p14="http://schemas.microsoft.com/office/powerpoint/2010/main" val="118255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EBCE-E365-1F4A-87FB-ABEC4649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Κορεσμός αιμοσφαιρίνης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C04D-7034-4240-8F28-069EAB0F4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	Ποσοστό σύνδεσης με Ο</a:t>
            </a:r>
            <a:r>
              <a:rPr lang="el-GR" baseline="-25000" dirty="0"/>
              <a:t>2 </a:t>
            </a:r>
            <a:r>
              <a:rPr lang="el-GR" dirty="0"/>
              <a:t> σε σχέση με </a:t>
            </a:r>
          </a:p>
          <a:p>
            <a:r>
              <a:rPr lang="el-GR" dirty="0"/>
              <a:t>ΡΟ</a:t>
            </a:r>
            <a:r>
              <a:rPr lang="el-GR" baseline="-25000" dirty="0"/>
              <a:t>2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Υψηλό ΡΟ</a:t>
            </a:r>
            <a:r>
              <a:rPr lang="el-GR" baseline="-25000" dirty="0"/>
              <a:t>2 </a:t>
            </a:r>
            <a:r>
              <a:rPr lang="el-GR" dirty="0"/>
              <a:t>σχετίζεται με </a:t>
            </a:r>
            <a:r>
              <a:rPr lang="el-GR" b="1" dirty="0"/>
              <a:t>πλήρη κορεσμό αιμοσφαιρίνης.</a:t>
            </a:r>
          </a:p>
          <a:p>
            <a:pPr lvl="1"/>
            <a:r>
              <a:rPr lang="el-GR" dirty="0"/>
              <a:t>Μειωμένο ΡΟ</a:t>
            </a:r>
            <a:r>
              <a:rPr lang="el-GR" baseline="-25000" dirty="0"/>
              <a:t>2</a:t>
            </a:r>
            <a:r>
              <a:rPr lang="el-GR" dirty="0"/>
              <a:t> σχετίζεται με </a:t>
            </a:r>
            <a:r>
              <a:rPr lang="el-GR" b="1" dirty="0"/>
              <a:t>μειωμένο κορεσμό αιμοσφαιρίνης</a:t>
            </a:r>
          </a:p>
          <a:p>
            <a:r>
              <a:rPr lang="en-GB" dirty="0"/>
              <a:t>p</a:t>
            </a:r>
            <a:r>
              <a:rPr lang="el-GR" dirty="0"/>
              <a:t>Η αίματος  </a:t>
            </a:r>
          </a:p>
          <a:p>
            <a:pPr lvl="1"/>
            <a:r>
              <a:rPr lang="el-GR" dirty="0"/>
              <a:t>Υψηλό </a:t>
            </a:r>
            <a:r>
              <a:rPr lang="en-GB" dirty="0"/>
              <a:t>p</a:t>
            </a:r>
            <a:r>
              <a:rPr lang="el-GR" dirty="0"/>
              <a:t>Η σημαίνει υψηλός κορεσμός αιμοσφαιρίνης </a:t>
            </a:r>
          </a:p>
          <a:p>
            <a:pPr lvl="1"/>
            <a:r>
              <a:rPr lang="el-GR" dirty="0"/>
              <a:t>Μειωμένο </a:t>
            </a:r>
            <a:r>
              <a:rPr lang="en-GB" dirty="0"/>
              <a:t>p</a:t>
            </a:r>
            <a:r>
              <a:rPr lang="el-GR" dirty="0"/>
              <a:t>Η σημαίνει χαμηλός κορεσμός αιμοσφαιρίνης  </a:t>
            </a:r>
          </a:p>
          <a:p>
            <a:r>
              <a:rPr lang="el-GR" dirty="0"/>
              <a:t>Θερμοκρασία αίματος </a:t>
            </a:r>
          </a:p>
          <a:p>
            <a:pPr lvl="1"/>
            <a:r>
              <a:rPr lang="el-GR" dirty="0"/>
              <a:t>Αύξηση θερμοκρασίας οδηγεί σε αυξημένη απόδοση οξυγόνου άρα κ μειωμένο κορεσμό </a:t>
            </a:r>
          </a:p>
          <a:p>
            <a:pPr marL="457200" lvl="1" indent="0">
              <a:buNone/>
            </a:pPr>
            <a:endParaRPr lang="el-GR" b="1" dirty="0"/>
          </a:p>
          <a:p>
            <a:pPr lvl="1"/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F60A2-CB8E-374C-BF79-2F7D1521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30243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5147-E7B3-8343-B021-BD19A74E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Μεταφορά διοξειδίου του άνθρακα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D727-0319-6143-B86B-1AA8CAF3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Μεταφέρεται μέσω αιματικής ροής</a:t>
            </a:r>
          </a:p>
          <a:p>
            <a:pPr lvl="1"/>
            <a:r>
              <a:rPr lang="el-GR" dirty="0"/>
              <a:t>Διαλυμένο στο πλάσμα</a:t>
            </a:r>
          </a:p>
          <a:p>
            <a:pPr lvl="1"/>
            <a:r>
              <a:rPr lang="el-GR" dirty="0"/>
              <a:t>Ως διττανθρακικό ιόν</a:t>
            </a:r>
          </a:p>
          <a:p>
            <a:pPr lvl="1"/>
            <a:r>
              <a:rPr lang="el-GR" dirty="0"/>
              <a:t>Δεσμευμένο στην αιμοσφαιρίνη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E6783-899A-A544-B5A1-B7FC7E1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AF79938-AE04-2A41-9BFD-53CB903F6424}"/>
              </a:ext>
            </a:extLst>
          </p:cNvPr>
          <p:cNvSpPr/>
          <p:nvPr/>
        </p:nvSpPr>
        <p:spPr>
          <a:xfrm>
            <a:off x="1448657" y="3873358"/>
            <a:ext cx="10233060" cy="173633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7-10% του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l-GR" sz="2400" dirty="0"/>
              <a:t>απελευθερώνεται από τους ιστούς κ διαλύεται στο πλάσμα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60-70% παράγεται από τους μύες και μεταφέρεται πίσω στους πνεύμονες υπό μορφή διττανθρακικού ιόντος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52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CD9C-57D0-EA49-92AD-F23D9B78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Αρτηριοφλεβική διαφορά Οξυγόνου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D02-C4FA-F948-8217-5A9E6C4A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2222" cy="4351338"/>
          </a:xfrm>
        </p:spPr>
        <p:txBody>
          <a:bodyPr/>
          <a:lstStyle/>
          <a:p>
            <a:r>
              <a:rPr lang="el-GR" dirty="0"/>
              <a:t>Κατά την ηρεμία. </a:t>
            </a:r>
          </a:p>
          <a:p>
            <a:pPr lvl="1"/>
            <a:r>
              <a:rPr lang="el-GR" dirty="0"/>
              <a:t>Αρτηριακό αίμα. 20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pPr lvl="1"/>
            <a:r>
              <a:rPr lang="el-GR" dirty="0"/>
              <a:t>Φλεβικό αίμα. 15-16 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pPr lvl="1"/>
            <a:r>
              <a:rPr lang="el-GR" dirty="0"/>
              <a:t>Τριχοειδές δίκτυο. 4-5 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r>
              <a:rPr lang="el-GR" dirty="0"/>
              <a:t>Κατά την άσκηση.</a:t>
            </a:r>
          </a:p>
          <a:p>
            <a:pPr lvl="1"/>
            <a:r>
              <a:rPr lang="el-GR" dirty="0"/>
              <a:t>Αρτηριακό αίμα. 20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pPr lvl="1"/>
            <a:r>
              <a:rPr lang="el-GR" dirty="0"/>
              <a:t>Φλεβικό αίμα. 5 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pPr lvl="1"/>
            <a:r>
              <a:rPr lang="el-GR" dirty="0"/>
              <a:t>Τριχοειδές δίκτυο. 15 </a:t>
            </a:r>
            <a:r>
              <a:rPr lang="en-GB" dirty="0"/>
              <a:t>ml 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ανά 100</a:t>
            </a:r>
            <a:r>
              <a:rPr lang="en-GB" dirty="0"/>
              <a:t>ml </a:t>
            </a:r>
            <a:r>
              <a:rPr lang="el-GR" dirty="0"/>
              <a:t>αίματος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F50CA-29C6-3645-A934-9FD4BF11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A38C0C4-4814-DB43-ADA0-9D66C5F25772}"/>
              </a:ext>
            </a:extLst>
          </p:cNvPr>
          <p:cNvSpPr/>
          <p:nvPr/>
        </p:nvSpPr>
        <p:spPr>
          <a:xfrm>
            <a:off x="7602876" y="2352782"/>
            <a:ext cx="904126" cy="107878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41075-86EA-9F48-855A-71173E61C207}"/>
              </a:ext>
            </a:extLst>
          </p:cNvPr>
          <p:cNvSpPr txBox="1"/>
          <p:nvPr/>
        </p:nvSpPr>
        <p:spPr>
          <a:xfrm>
            <a:off x="8630291" y="2630183"/>
            <a:ext cx="29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Αρτηριοφλεβική διαφορά </a:t>
            </a:r>
          </a:p>
          <a:p>
            <a:r>
              <a:rPr lang="el-GR" b="1" dirty="0">
                <a:solidFill>
                  <a:srgbClr val="FF0000"/>
                </a:solidFill>
              </a:rPr>
              <a:t>4-5</a:t>
            </a:r>
            <a:r>
              <a:rPr lang="en-GB" b="1" dirty="0">
                <a:solidFill>
                  <a:srgbClr val="FF0000"/>
                </a:solidFill>
              </a:rPr>
              <a:t>ml </a:t>
            </a:r>
            <a:r>
              <a:rPr lang="el-GR" b="1" dirty="0">
                <a:solidFill>
                  <a:srgbClr val="FF0000"/>
                </a:solidFill>
              </a:rPr>
              <a:t>Ο</a:t>
            </a:r>
            <a:r>
              <a:rPr lang="el-GR" b="1" baseline="-25000" dirty="0">
                <a:solidFill>
                  <a:srgbClr val="FF0000"/>
                </a:solidFill>
              </a:rPr>
              <a:t>2 </a:t>
            </a:r>
            <a:r>
              <a:rPr lang="el-GR" b="1" dirty="0">
                <a:solidFill>
                  <a:srgbClr val="FF0000"/>
                </a:solidFill>
              </a:rPr>
              <a:t>ανά 100</a:t>
            </a:r>
            <a:r>
              <a:rPr lang="en-GB" b="1" dirty="0">
                <a:solidFill>
                  <a:srgbClr val="FF0000"/>
                </a:solidFill>
              </a:rPr>
              <a:t>ml </a:t>
            </a:r>
            <a:r>
              <a:rPr lang="el-GR" b="1" dirty="0">
                <a:solidFill>
                  <a:srgbClr val="FF0000"/>
                </a:solidFill>
              </a:rPr>
              <a:t>αίματος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4F8D42E-5475-9845-A64A-38DE4A304738}"/>
              </a:ext>
            </a:extLst>
          </p:cNvPr>
          <p:cNvSpPr/>
          <p:nvPr/>
        </p:nvSpPr>
        <p:spPr>
          <a:xfrm>
            <a:off x="7508697" y="4046305"/>
            <a:ext cx="904126" cy="107878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C2AC4-C900-9041-A421-FB76AD52EFF2}"/>
              </a:ext>
            </a:extLst>
          </p:cNvPr>
          <p:cNvSpPr txBox="1"/>
          <p:nvPr/>
        </p:nvSpPr>
        <p:spPr>
          <a:xfrm>
            <a:off x="8558372" y="4274049"/>
            <a:ext cx="29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Αρτηριοφλεβική διαφορά  </a:t>
            </a:r>
          </a:p>
          <a:p>
            <a:r>
              <a:rPr lang="el-GR" b="1" dirty="0">
                <a:solidFill>
                  <a:srgbClr val="FF0000"/>
                </a:solidFill>
              </a:rPr>
              <a:t>15</a:t>
            </a:r>
            <a:r>
              <a:rPr lang="en-GB" b="1" dirty="0">
                <a:solidFill>
                  <a:srgbClr val="FF0000"/>
                </a:solidFill>
              </a:rPr>
              <a:t>ml </a:t>
            </a:r>
            <a:r>
              <a:rPr lang="el-GR" b="1" dirty="0">
                <a:solidFill>
                  <a:srgbClr val="FF0000"/>
                </a:solidFill>
              </a:rPr>
              <a:t>Ο</a:t>
            </a:r>
            <a:r>
              <a:rPr lang="el-GR" b="1" baseline="-25000" dirty="0">
                <a:solidFill>
                  <a:srgbClr val="FF0000"/>
                </a:solidFill>
              </a:rPr>
              <a:t>2 </a:t>
            </a:r>
            <a:r>
              <a:rPr lang="el-GR" b="1" dirty="0">
                <a:solidFill>
                  <a:srgbClr val="FF0000"/>
                </a:solidFill>
              </a:rPr>
              <a:t>ανά 100</a:t>
            </a:r>
            <a:r>
              <a:rPr lang="en-GB" b="1" dirty="0">
                <a:solidFill>
                  <a:srgbClr val="FF0000"/>
                </a:solidFill>
              </a:rPr>
              <a:t>ml </a:t>
            </a:r>
            <a:r>
              <a:rPr lang="el-GR" b="1" dirty="0">
                <a:solidFill>
                  <a:srgbClr val="FF0000"/>
                </a:solidFill>
              </a:rPr>
              <a:t>αίματος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3A72-18D1-6447-8B2A-5B8217BE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Παράγοντες που επηρεάζουν την παροχή και πρόσληψη οξυγόνου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1F57-2EAD-2E49-A5F3-F7D31E6F8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Περιεκτικότητα αίματος σε Ο</a:t>
            </a:r>
            <a:r>
              <a:rPr lang="el-GR" baseline="-25000" dirty="0"/>
              <a:t>2</a:t>
            </a:r>
          </a:p>
          <a:p>
            <a:pPr lvl="1"/>
            <a:r>
              <a:rPr lang="el-GR" dirty="0"/>
              <a:t>Η αιμοσφαιρίνη 98% κορεσμένη σε οξυγόνο</a:t>
            </a:r>
          </a:p>
          <a:p>
            <a:r>
              <a:rPr lang="el-GR" dirty="0"/>
              <a:t>Μέγεθος ροής αίματος</a:t>
            </a:r>
          </a:p>
          <a:p>
            <a:pPr lvl="1"/>
            <a:r>
              <a:rPr lang="el-GR" dirty="0"/>
              <a:t>Αυξημένη ροή αίματος αυξάνει την πρόσληψη Οξυγόνου</a:t>
            </a:r>
          </a:p>
          <a:p>
            <a:r>
              <a:rPr lang="el-GR" dirty="0"/>
              <a:t>Τοπικές συνθήκες</a:t>
            </a:r>
          </a:p>
          <a:p>
            <a:pPr lvl="1"/>
            <a:r>
              <a:rPr lang="el-GR" dirty="0"/>
              <a:t>Μείωση της αρτηριακής ΡΟ</a:t>
            </a:r>
            <a:r>
              <a:rPr lang="el-GR" baseline="-25000" dirty="0"/>
              <a:t>2</a:t>
            </a:r>
            <a:r>
              <a:rPr lang="el-GR" dirty="0"/>
              <a:t> σε υψόμετρο</a:t>
            </a:r>
          </a:p>
          <a:p>
            <a:pPr lvl="1"/>
            <a:r>
              <a:rPr lang="el-GR" dirty="0"/>
              <a:t>Αύξηση μυϊκής οξέωσης λόγω αύξησης ιόντων Η</a:t>
            </a:r>
            <a:r>
              <a:rPr lang="el-GR" baseline="30000" dirty="0"/>
              <a:t>+</a:t>
            </a:r>
            <a:r>
              <a:rPr lang="el-GR" dirty="0"/>
              <a:t> και Γαλακτικού οξέος</a:t>
            </a:r>
          </a:p>
          <a:p>
            <a:pPr lvl="1"/>
            <a:r>
              <a:rPr lang="el-GR" dirty="0"/>
              <a:t>Αύξηση θερμοκρασίας των μυών, οδηγεί σε αύξηση συγκέντρωσης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l-GR" baseline="-25000" dirty="0"/>
              <a:t>  </a:t>
            </a:r>
            <a:r>
              <a:rPr lang="el-GR" dirty="0"/>
              <a:t> άρα κ αύξηση πρόσληψης οξυγόνου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2B8F2-C403-9445-B2EB-7FE7AD56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15666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A29695-52E4-6C4A-B192-0B310FAB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Ρύθμιση πνευμονικού αερισμού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CAB4E-3CE8-DC4E-BED0-663AB311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την ηρεμία υπάρχει μια </a:t>
            </a:r>
            <a:r>
              <a:rPr lang="el-GR" b="1" dirty="0">
                <a:solidFill>
                  <a:srgbClr val="FF0000"/>
                </a:solidFill>
              </a:rPr>
              <a:t>ισορροπία της ομοιόστασης </a:t>
            </a:r>
            <a:r>
              <a:rPr lang="el-GR" dirty="0"/>
              <a:t>μεταξύ των </a:t>
            </a:r>
            <a:r>
              <a:rPr lang="en-US" dirty="0"/>
              <a:t>PO</a:t>
            </a:r>
            <a:r>
              <a:rPr lang="en-US" baseline="-25000" dirty="0"/>
              <a:t>2</a:t>
            </a:r>
            <a:r>
              <a:rPr lang="en-US" dirty="0"/>
              <a:t>, PCO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pH</a:t>
            </a:r>
            <a:r>
              <a:rPr lang="el-GR" dirty="0"/>
              <a:t>.</a:t>
            </a:r>
          </a:p>
          <a:p>
            <a:r>
              <a:rPr lang="el-GR" dirty="0"/>
              <a:t>Ακούσιος μηχανισμός</a:t>
            </a:r>
            <a:r>
              <a:rPr lang="en-GB" dirty="0"/>
              <a:t> </a:t>
            </a:r>
            <a:r>
              <a:rPr lang="el-GR" dirty="0"/>
              <a:t>ρύθμισης </a:t>
            </a:r>
          </a:p>
          <a:p>
            <a:r>
              <a:rPr lang="el-GR" dirty="0"/>
              <a:t>Αναπνευστικά κέντρα (Προμήκης Μυελός και Γέφυρα) </a:t>
            </a:r>
          </a:p>
          <a:p>
            <a:pPr lvl="1"/>
            <a:r>
              <a:rPr lang="el-GR" dirty="0"/>
              <a:t>Εισπνευστικό (περιφερικοί και κεντρικοί </a:t>
            </a:r>
            <a:r>
              <a:rPr lang="el-GR" dirty="0" err="1"/>
              <a:t>χημειουποδοχείς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Εκπνευστικό (πνευμονικοί </a:t>
            </a:r>
            <a:r>
              <a:rPr lang="el-GR" dirty="0" err="1"/>
              <a:t>τασεουποδοχείς</a:t>
            </a:r>
            <a:r>
              <a:rPr lang="el-GR" dirty="0"/>
              <a:t>)</a:t>
            </a:r>
          </a:p>
          <a:p>
            <a:pPr marL="457200" lvl="1" indent="0">
              <a:buNone/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78E00-7591-1D41-A8BB-355BDC36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80552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DC96D3-5399-8343-817B-6A66F1F5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Ρύθμιση αναπνοής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F4173-0379-2049-94F9-1A56600F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D4C9B-4006-6D43-B9B4-4313DE106A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77802" y="413489"/>
            <a:ext cx="5969540" cy="57662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EE565-A391-DE44-B803-EA0D1C693584}"/>
              </a:ext>
            </a:extLst>
          </p:cNvPr>
          <p:cNvSpPr txBox="1"/>
          <p:nvPr/>
        </p:nvSpPr>
        <p:spPr>
          <a:xfrm>
            <a:off x="1376622" y="1105318"/>
            <a:ext cx="42906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Κεντρικοί χημουποδοχείς στα ανώτερα εγκεφαλικά κέντρα ελέγχου εκούσιας κίνησης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Υποδοχείς πόνου και συναισθημάτων στον υποθάλαμο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Υποδοχείς στο κέντρο αναπνοής (γέφυρα και προμήκη μυελό)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Περιφερικοί υποδοχείς στο αορτικό τόξο και στον διχασμό της καρωτίδας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Διεγερτικοί και διατατικοί υποδοχείς στους πνεύμονες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4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395D-EFF6-2E4E-99A7-17C97142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Πνευμονικός αερισμός κατά την άσκηση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BA8D-A0C5-C648-9F20-14FD80EE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614610"/>
            <a:ext cx="5321440" cy="4163193"/>
          </a:xfrm>
        </p:spPr>
        <p:txBody>
          <a:bodyPr>
            <a:normAutofit/>
          </a:bodyPr>
          <a:lstStyle/>
          <a:p>
            <a:r>
              <a:rPr lang="el-GR" sz="2000" dirty="0"/>
              <a:t>Άμεση αύξηση του αερισμού λόγω αυξημένης εισπνευστικής διέγερσης που προκαλείται από την αυξημένη μυϊκή δραστηριότητα</a:t>
            </a:r>
            <a:r>
              <a:rPr lang="en-GB" sz="2000" dirty="0"/>
              <a:t> </a:t>
            </a:r>
            <a:r>
              <a:rPr lang="el-GR" sz="2000" dirty="0"/>
              <a:t>και τις μεταβολικές ανάγκες του σώματος.</a:t>
            </a:r>
          </a:p>
          <a:p>
            <a:r>
              <a:rPr lang="el-GR" sz="2000" dirty="0"/>
              <a:t>Αύξηση αερισμού λόγω αύξησης θερμοκρασίας και χημικής σύστασης (</a:t>
            </a:r>
            <a:r>
              <a:rPr lang="en-GB" sz="2000" dirty="0"/>
              <a:t>CO</a:t>
            </a:r>
            <a:r>
              <a:rPr lang="en-GB" sz="2000" baseline="-25000" dirty="0"/>
              <a:t>2</a:t>
            </a:r>
            <a:r>
              <a:rPr lang="en-GB" sz="2000" dirty="0"/>
              <a:t>, H</a:t>
            </a:r>
            <a:r>
              <a:rPr lang="en-GB" sz="2000" baseline="30000" dirty="0"/>
              <a:t>+</a:t>
            </a:r>
            <a:r>
              <a:rPr lang="en-GB" sz="2000" dirty="0"/>
              <a:t>)</a:t>
            </a:r>
            <a:r>
              <a:rPr lang="el-GR" sz="2000" dirty="0"/>
              <a:t> του αρτηριακού αίματος </a:t>
            </a:r>
          </a:p>
          <a:p>
            <a:r>
              <a:rPr lang="el-GR" sz="2000" dirty="0"/>
              <a:t>Η αναπνοή μετά την άσκηση ρυθμίζεται από την οξεοβασική ισορροπία, την </a:t>
            </a:r>
            <a:r>
              <a:rPr lang="en-GB" sz="2000" dirty="0"/>
              <a:t>PCO</a:t>
            </a:r>
            <a:r>
              <a:rPr lang="en-GB" sz="2000" baseline="-25000" dirty="0"/>
              <a:t>2</a:t>
            </a:r>
            <a:r>
              <a:rPr lang="en-GB" sz="2000" dirty="0"/>
              <a:t>,</a:t>
            </a:r>
            <a:r>
              <a:rPr lang="el-GR" sz="2000" dirty="0"/>
              <a:t> και την θερμοκρασία του αίματος 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56325-B849-244B-B9D8-75C098B3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CFFA3-9B2B-0041-9C26-CB94930B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4" y="1490784"/>
            <a:ext cx="5359799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CE26-77FD-9540-8A93-14745B52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Αναπνευστικές διαταραχές κατά την άσκηση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8846-954D-4F42-8BC8-477B82E3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62" y="1594513"/>
            <a:ext cx="11049000" cy="4351338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Δύσπνοια</a:t>
            </a:r>
            <a:r>
              <a:rPr lang="en-GB" dirty="0"/>
              <a:t>. </a:t>
            </a:r>
            <a:r>
              <a:rPr lang="el-GR" dirty="0"/>
              <a:t>Δυσκολία στην αναπνοή. Στοιχείο ανεπαρκούς φυσικής κατάστασης λόγω αύξησης αρτηριακού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, H</a:t>
            </a:r>
            <a:r>
              <a:rPr lang="en-GB" baseline="30000" dirty="0"/>
              <a:t>+</a:t>
            </a:r>
            <a:r>
              <a:rPr lang="en-GB" dirty="0"/>
              <a:t>.</a:t>
            </a:r>
            <a:r>
              <a:rPr lang="el-GR" dirty="0"/>
              <a:t>Οι αναπνευστικοί μύες αδυνατούν να αερίσουν επαρκώς του πνεύμονες και να διατηρήσουν φυσιολογική ομοιόσταση</a:t>
            </a:r>
          </a:p>
          <a:p>
            <a:r>
              <a:rPr lang="el-GR" b="1" dirty="0">
                <a:solidFill>
                  <a:srgbClr val="FF0000"/>
                </a:solidFill>
              </a:rPr>
              <a:t>Υπεραερισμός</a:t>
            </a:r>
            <a:r>
              <a:rPr lang="el-GR" dirty="0"/>
              <a:t>. Ξαφνική αύξηση του αερισμού παραπάνω από τα επίπεδα μεταβολικών αναγκών (υποβρύχια κολύμβηση, άγχος, πνευμονικές παθήσεις </a:t>
            </a:r>
          </a:p>
          <a:p>
            <a:r>
              <a:rPr lang="el-GR" b="1" dirty="0">
                <a:solidFill>
                  <a:srgbClr val="FF0000"/>
                </a:solidFill>
              </a:rPr>
              <a:t>Χειρισμός </a:t>
            </a:r>
            <a:r>
              <a:rPr lang="en-GB" b="1" dirty="0" err="1">
                <a:solidFill>
                  <a:srgbClr val="FF0000"/>
                </a:solidFill>
              </a:rPr>
              <a:t>Valsava</a:t>
            </a:r>
            <a:r>
              <a:rPr lang="el-GR" b="1" dirty="0">
                <a:solidFill>
                  <a:srgbClr val="FF0000"/>
                </a:solidFill>
              </a:rPr>
              <a:t>. </a:t>
            </a:r>
            <a:r>
              <a:rPr lang="el-GR" dirty="0">
                <a:solidFill>
                  <a:srgbClr val="FF0000"/>
                </a:solidFill>
              </a:rPr>
              <a:t>( πχ σε ανάταξη κομβικής ταχυκαρδίας επανεισόδου). </a:t>
            </a:r>
            <a:r>
              <a:rPr lang="el-GR" dirty="0"/>
              <a:t>Βίαιη εκπνοή με κλειστή γλωττίδα, μύτη και στόμα. Αύξηση ενδοθωρακικής πίεσης, μείωση ΚΣ, αυξημένη φλεβική πίεση και μείωση φλεβικής επαναφοράς αίματος.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FC8CD-B39D-9A44-9B4A-BF1FD7AE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85977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C830-1049-8148-9953-DA1A67CE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Αναπνευστικό ισοδύναμο για το Ο</a:t>
            </a:r>
            <a:r>
              <a:rPr lang="el-GR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FFF5-830F-8C40-9458-6CD32F93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1391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Όγκος Αναπνεόμενου Αέρα </a:t>
            </a:r>
            <a:r>
              <a:rPr lang="el-GR" dirty="0"/>
              <a:t>( </a:t>
            </a:r>
            <a:r>
              <a:rPr lang="en-GB" dirty="0"/>
              <a:t>V</a:t>
            </a:r>
            <a:r>
              <a:rPr lang="en-GB" i="1" baseline="-25000" dirty="0"/>
              <a:t>E</a:t>
            </a:r>
            <a:r>
              <a:rPr lang="en-GB" dirty="0"/>
              <a:t> </a:t>
            </a:r>
            <a:r>
              <a:rPr lang="el-GR" dirty="0"/>
              <a:t>)</a:t>
            </a:r>
          </a:p>
          <a:p>
            <a:r>
              <a:rPr lang="el-GR" dirty="0">
                <a:solidFill>
                  <a:srgbClr val="FF0000"/>
                </a:solidFill>
              </a:rPr>
              <a:t>Ποσό Οξυγόνου που καταναλώνεται από τους ιστούς </a:t>
            </a:r>
            <a:r>
              <a:rPr lang="en-GB" dirty="0"/>
              <a:t>( VO</a:t>
            </a:r>
            <a:r>
              <a:rPr lang="en-GB" baseline="-25000" dirty="0"/>
              <a:t>2</a:t>
            </a:r>
            <a:r>
              <a:rPr lang="en-GB" dirty="0"/>
              <a:t>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Σε ηρεμία. 23-28 </a:t>
            </a:r>
            <a:r>
              <a:rPr lang="en-GB" dirty="0"/>
              <a:t>L </a:t>
            </a:r>
            <a:r>
              <a:rPr lang="el-GR" dirty="0"/>
              <a:t>αέρα ανά λίτρο Οξυγόνου ανά λεπτό  </a:t>
            </a:r>
          </a:p>
          <a:p>
            <a:r>
              <a:rPr lang="el-GR" dirty="0"/>
              <a:t>Σε τρέξιμο 15,6 </a:t>
            </a:r>
            <a:r>
              <a:rPr lang="en-GB" dirty="0"/>
              <a:t>km/h  </a:t>
            </a:r>
            <a:r>
              <a:rPr lang="el-GR" dirty="0"/>
              <a:t>έχει καταγραφεί κατανάλωση </a:t>
            </a:r>
            <a:r>
              <a:rPr lang="en-GB" dirty="0"/>
              <a:t>33 L</a:t>
            </a:r>
            <a:r>
              <a:rPr lang="el-GR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B1A04-3C55-6E45-B07B-FD620550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4ABAB01-B215-EB4C-B5E0-45D33D04C5B5}"/>
                  </a:ext>
                </a:extLst>
              </p:cNvPr>
              <p:cNvSpPr/>
              <p:nvPr/>
            </p:nvSpPr>
            <p:spPr>
              <a:xfrm>
                <a:off x="2291024" y="2944167"/>
                <a:ext cx="6491236" cy="1678075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/>
                  <a:t>Αναπνευστικό ισοδύναμο για το Ο</a:t>
                </a:r>
                <a:r>
                  <a:rPr lang="el-GR" sz="2800" baseline="-25000" dirty="0"/>
                  <a:t>2 </a:t>
                </a:r>
                <a:r>
                  <a:rPr lang="el-GR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/>
                          <m:t>V</m:t>
                        </m:r>
                        <m:r>
                          <m:rPr>
                            <m:nor/>
                          </m:rPr>
                          <a:rPr lang="en-GB" sz="2800" i="1" baseline="-25000" dirty="0"/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/>
                          <m:t>VO</m:t>
                        </m:r>
                        <m:r>
                          <m:rPr>
                            <m:nor/>
                          </m:rPr>
                          <a:rPr lang="en-GB" sz="2800" baseline="-25000" dirty="0"/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4ABAB01-B215-EB4C-B5E0-45D33D04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24" y="2944167"/>
                <a:ext cx="6491236" cy="16780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45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2A6A-67B7-5D48-8BF6-95B3FC80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Αναερόβιο κατώφλι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D54B-D45E-7046-8315-252A84B5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9368" cy="4351338"/>
          </a:xfrm>
        </p:spPr>
        <p:txBody>
          <a:bodyPr/>
          <a:lstStyle/>
          <a:p>
            <a:r>
              <a:rPr lang="el-GR" dirty="0"/>
              <a:t>Η ποσότητα του οξυγόνου που καταναλώνει ο οργανισμός κατά την άσκηση ΠΡΙΝ αρχίσει απότομη και συστηματική συγκέντρωση γαλακτικού οξέος στο αίμα. </a:t>
            </a:r>
          </a:p>
          <a:p>
            <a:r>
              <a:rPr lang="el-GR" dirty="0"/>
              <a:t>Αντιστοιχεί στη ένταση της προσπάθειας όπου ξεκινάει η ενεργοποίηση της αναερόβιας γλυκόλυσης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64094-BE5B-3942-AA97-9903771E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27FF8-1F8C-6A47-89C9-6694A2471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972" y="2088642"/>
            <a:ext cx="5263054" cy="36903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C47060-C05A-AD4F-95D0-F4DC0592E183}"/>
              </a:ext>
            </a:extLst>
          </p:cNvPr>
          <p:cNvCxnSpPr/>
          <p:nvPr/>
        </p:nvCxnSpPr>
        <p:spPr>
          <a:xfrm>
            <a:off x="9092241" y="2607061"/>
            <a:ext cx="0" cy="3027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3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2DDB-793D-8E44-B391-0C550C7729E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>
                <a:latin typeface="+mj-lt"/>
              </a:rPr>
              <a:t>Respiratory regulation during exercise 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8FB06-8263-1946-8380-CF0C9D69B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9F832-ACB7-8342-BA47-807FAF0F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359290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B3E2BF-9033-D44B-80C5-2A53AEF6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Ακριβέστερες τεχνικές προσδιορισμού του αναερόβιου κατωφλίου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163A05-DA6B-B343-B8B3-5C71259E8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56" y="1725885"/>
            <a:ext cx="5192078" cy="45803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01B17-098E-B74A-BA6D-AEA92DB3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E1F44-BB7E-9E4E-9A75-3E3C9DB203A4}"/>
              </a:ext>
            </a:extLst>
          </p:cNvPr>
          <p:cNvSpPr txBox="1"/>
          <p:nvPr/>
        </p:nvSpPr>
        <p:spPr>
          <a:xfrm>
            <a:off x="6201103" y="1797270"/>
            <a:ext cx="5192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Το αναερόβιο κατώφλι καθορίζεται με το σημείο στο οποίο ο </a:t>
            </a:r>
            <a:r>
              <a:rPr lang="en-GB" sz="2400" dirty="0"/>
              <a:t>V</a:t>
            </a:r>
            <a:r>
              <a:rPr lang="en-GB" sz="2400" i="1" baseline="-25000" dirty="0"/>
              <a:t>E</a:t>
            </a:r>
            <a:r>
              <a:rPr lang="en-GB" sz="2400" dirty="0"/>
              <a:t>/VO</a:t>
            </a:r>
            <a:r>
              <a:rPr lang="en-GB" sz="2400" baseline="-25000" dirty="0"/>
              <a:t>2</a:t>
            </a:r>
            <a:r>
              <a:rPr lang="en-GB" sz="2400" dirty="0"/>
              <a:t>  </a:t>
            </a:r>
            <a:r>
              <a:rPr lang="el-GR" sz="2400" dirty="0"/>
              <a:t>παρουσιάζει ξαφνική αύξηση, ενώ ο </a:t>
            </a:r>
            <a:r>
              <a:rPr lang="en-GB" sz="2400" dirty="0"/>
              <a:t>  V</a:t>
            </a:r>
            <a:r>
              <a:rPr lang="en-GB" sz="2400" i="1" baseline="-25000" dirty="0"/>
              <a:t>E</a:t>
            </a:r>
            <a:r>
              <a:rPr lang="en-GB" sz="2400" dirty="0"/>
              <a:t>/VCO</a:t>
            </a:r>
            <a:r>
              <a:rPr lang="en-GB" sz="2400" baseline="-25000" dirty="0"/>
              <a:t>2</a:t>
            </a:r>
            <a:r>
              <a:rPr lang="el-GR" sz="2400" dirty="0"/>
              <a:t> μένει σχετικά σταθερός.</a:t>
            </a:r>
          </a:p>
          <a:p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Το αναερόβιο κατώφλι θεωρείται μια μέθοδος εκτίμησης του γαλακτικού κατωφλίου χωρίς να χρησιμοποιηθεί λήψη αίματος</a:t>
            </a:r>
          </a:p>
          <a:p>
            <a:r>
              <a:rPr lang="en-GB" dirty="0"/>
              <a:t> 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04905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065A-B303-E047-B331-81CCCCE8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Αναπνευστικά όρια στην απόδοση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F18C-B3D1-4544-9888-9CB94515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πνευμονικός αερισμός ΔΕΝ περιορίζει την απόδοση σε ήπια, μέτρια ή έντονη αερόβια άσκηση σε απλούς αθλητές. Αυτό δεν ισχύει όμως  σε αθλητές επιδόσεων.  </a:t>
            </a:r>
          </a:p>
          <a:p>
            <a:r>
              <a:rPr lang="el-GR" dirty="0"/>
              <a:t>2% της συνολικής πρόσληψης Οξυγόνου καταναλώνεται από τους αναπνευστικούς μύες κατά την ηρεμία</a:t>
            </a:r>
          </a:p>
          <a:p>
            <a:r>
              <a:rPr lang="el-GR" dirty="0"/>
              <a:t>11% της συνολικής πρόσληψης Οξυγόνου καταναλώνεται από τους αναπνευστικούς μύες την άσκηση ( διάφραγμα, εξ. Μεσοπλεύριοι,  κοιλιακοί μύες.</a:t>
            </a:r>
          </a:p>
          <a:p>
            <a:r>
              <a:rPr lang="el-GR" dirty="0"/>
              <a:t>Αντλούν μέχρι και 15% της ΚΠ</a:t>
            </a:r>
          </a:p>
          <a:p>
            <a:r>
              <a:rPr lang="el-GR" dirty="0"/>
              <a:t>Αθλητές με παθολογία στένωσης ή απόφραξης αεροφόρων οδών (πχ άσθμα)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62DC9-6A9E-9D4B-8396-EC753C06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40217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3DB1-E7A3-E749-BF0E-EAD93C90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Παράγοντες μείωσης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sz="3200" dirty="0"/>
              <a:t>max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7D63C-12DA-0A4F-8DE8-FC53B89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685E1-6B08-6C43-A234-CDA8FEB2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51" y="0"/>
            <a:ext cx="7152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2880-62C4-864D-A61E-90427944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A3D7-072C-6D45-A380-1214816A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ADCA7-5BF9-3445-B2CC-7FCD8840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992471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409C-96D1-3A43-86C0-01026503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762F-99A6-0F43-A774-C752021F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AAFB-F13F-E343-8BD7-D444C035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320439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9C17D-2B53-B04A-A85F-9B21C2D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0790"/>
          </a:xfrm>
        </p:spPr>
        <p:txBody>
          <a:bodyPr/>
          <a:lstStyle/>
          <a:p>
            <a:pPr algn="ctr"/>
            <a:r>
              <a:rPr lang="el-GR" dirty="0"/>
              <a:t>Βασικές έννοιες</a:t>
            </a: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E441BA-8534-E241-A68D-B40AD18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593" y="2605837"/>
            <a:ext cx="4990708" cy="8239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/>
              <a:t>Εξωτερική Αναπνοή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1E5620-18FB-7C47-B279-8817F5B2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319" y="3493213"/>
            <a:ext cx="5011256" cy="26964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400" b="1" dirty="0"/>
              <a:t>Πνευμονικός αερισμός </a:t>
            </a:r>
            <a:r>
              <a:rPr lang="el-GR" sz="2400" dirty="0"/>
              <a:t>(αναπνοή). Μεταφορά αέρα προς και από τον πνεύμονα </a:t>
            </a:r>
          </a:p>
          <a:p>
            <a:r>
              <a:rPr lang="el-GR" sz="2400" b="1" dirty="0"/>
              <a:t>Πνευμονική διάχυση</a:t>
            </a:r>
            <a:r>
              <a:rPr lang="el-GR" sz="2400" dirty="0"/>
              <a:t>.         Ανταλλαγή οξυγόνου και διοξειδίου του άνθρακα μεταξύ πνεύμονα και αίματος</a:t>
            </a: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88F2EF-3718-9E4F-BB0F-CE049CA2B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606" y="2595563"/>
            <a:ext cx="5129249" cy="823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/>
              <a:t>Εσωτερική Αναπνοή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90561F-E5B0-9643-A78D-67D0668B4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038" y="3524035"/>
            <a:ext cx="5119099" cy="26861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Μεταφορά οξυγόνου και διοξειδίου του άνθρακα μέσω του αίματος</a:t>
            </a:r>
          </a:p>
          <a:p>
            <a:r>
              <a:rPr lang="el-GR" sz="2400" dirty="0"/>
              <a:t>Τριχοειδική ανταλλαγή  αερίων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495B4-0925-1E42-9389-DFB06006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20A0AF-147C-7F4F-880B-E380A42A64DC}"/>
              </a:ext>
            </a:extLst>
          </p:cNvPr>
          <p:cNvSpPr txBox="1"/>
          <p:nvPr/>
        </p:nvSpPr>
        <p:spPr>
          <a:xfrm>
            <a:off x="996593" y="1171255"/>
            <a:ext cx="1045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Το καρδιαγγειακό και αναπνευστικό σύστημα έχουν ως βασικό στόχο την μεταφορά οξυγόνου στους ιστούς και την απομάκρυνση του διοξειδίου του άνθρακα.</a:t>
            </a:r>
          </a:p>
        </p:txBody>
      </p:sp>
    </p:spTree>
    <p:extLst>
      <p:ext uri="{BB962C8B-B14F-4D97-AF65-F5344CB8AC3E}">
        <p14:creationId xmlns:p14="http://schemas.microsoft.com/office/powerpoint/2010/main" val="232182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C9A07-0485-3D4F-B38C-CD682021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Αναπνοή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B1A9B3-0164-7548-919C-CA4A96CD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/>
              <a:t>Βασικός στόχος της αναπνοής είναι να διατηρηθούν τα κατάλληλα επίπεδα των αερίων στο αίμα και στους ιστούς καθώς και το κατάλληλο </a:t>
            </a:r>
            <a:r>
              <a:rPr lang="en-GB" b="1" dirty="0"/>
              <a:t>pH</a:t>
            </a:r>
            <a:r>
              <a:rPr lang="el-GR" b="1" dirty="0"/>
              <a:t> για την κανονική κυτταρική λειτουργία.  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5B17C-7575-4C42-AD24-5DD25EB8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10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2E6C4-4909-BB4E-96DF-A5DD1D78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187457" y="2910055"/>
            <a:ext cx="6857999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Εσωτερική και εξωτερική αναπνοή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5F3E9-34E5-BA45-93F2-83CF09B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ECA14-ACDB-BD4F-BCAF-5C7ED585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35" y="119270"/>
            <a:ext cx="6129682" cy="66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9A3A-F9A5-AD48-BFDA-48A5E68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Πνευμονικός αερισμός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AB0F-6AC6-9C4F-872E-9B880EC9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Αναπνοή</a:t>
            </a:r>
            <a:r>
              <a:rPr lang="el-GR" dirty="0"/>
              <a:t>. Είσοδος και έξοδος αέρα στους πνεύμονες. Εισπνοή και εκπνοή.</a:t>
            </a:r>
          </a:p>
          <a:p>
            <a:r>
              <a:rPr lang="el-GR" b="1" dirty="0">
                <a:solidFill>
                  <a:srgbClr val="FF0000"/>
                </a:solidFill>
              </a:rPr>
              <a:t>Εισπνοή.</a:t>
            </a:r>
            <a:r>
              <a:rPr lang="el-GR" dirty="0"/>
              <a:t> Ενεργός διαδικασία ( διάφραγμα και εξ. Μεσοπλεύριοι ). Αύξηση διάστασης  θωρακικού κλωβού. Μείωση πίεσης στον πνεύμονα και είσοδος αέρα</a:t>
            </a:r>
          </a:p>
          <a:p>
            <a:r>
              <a:rPr lang="el-GR" b="1" dirty="0">
                <a:solidFill>
                  <a:srgbClr val="FF0000"/>
                </a:solidFill>
              </a:rPr>
              <a:t>Εκπνοή.</a:t>
            </a:r>
            <a:r>
              <a:rPr lang="el-GR" dirty="0"/>
              <a:t> Κανονική εκπνοή. Παθητική διαδικασία. Χαλάρωση των εισπνευστικών μυών, επανέρχεται ο θωρακικός κλωβός σε φυσιολογικές διαστάσεις. Αύξηση της πίεσης μέσα στον πνεύμονα και έξοδος αέρα. </a:t>
            </a:r>
          </a:p>
          <a:p>
            <a:r>
              <a:rPr lang="el-GR" b="1" dirty="0">
                <a:solidFill>
                  <a:srgbClr val="FF0000"/>
                </a:solidFill>
              </a:rPr>
              <a:t>Βίαιη εκπνοή</a:t>
            </a:r>
            <a:r>
              <a:rPr lang="el-GR" dirty="0"/>
              <a:t>. Ενεργός διαδικασία. Συμμετέχουν μυϊκές ομάδες του κορμού    </a:t>
            </a:r>
          </a:p>
          <a:p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CE1D0-A352-1C4E-8454-AB20FA85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5540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20F-E184-3D48-A749-A40075A2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Πνευμονική διάχυση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65145-74E7-404A-8308-791F8A5F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173" y="337930"/>
            <a:ext cx="10267123" cy="5715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Αναπλήρωση οξυγόνου στο αίμα για να τροφοδοτήσει τους ιστούς</a:t>
            </a:r>
          </a:p>
          <a:p>
            <a:r>
              <a:rPr lang="el-GR" dirty="0"/>
              <a:t>Απομάκρυνση διοξειδίου του άνθρακα  από το επιστρεφόμενο φλεβικό αίμα.</a:t>
            </a:r>
          </a:p>
          <a:p>
            <a:r>
              <a:rPr lang="el-GR" dirty="0"/>
              <a:t>Η έκταση της ανταλλαγής αερίων εξαρτάται πρωτίστως από την μερική πίεση κάθε αερίου. ( διαλυτότητα και θερμοκρασία είναι εξίσου σημαντικές παράμετροι). </a:t>
            </a:r>
          </a:p>
          <a:p>
            <a:r>
              <a:rPr lang="el-GR" dirty="0"/>
              <a:t>Τα αέρια κινούνται από μια περιοχή υψηλότερης πίεσης προς μια χαμηλότερης πίεσης</a:t>
            </a:r>
          </a:p>
          <a:p>
            <a:r>
              <a:rPr lang="el-GR" dirty="0"/>
              <a:t>Κατά την άσκηση η ικανότητα διάχυσης οξυγόνου αυξάνεται λόγω αυξημένων αναγκών σε οξυγόνο, άρα η ανταλλαγή διευκολύνεται.</a:t>
            </a:r>
          </a:p>
          <a:p>
            <a:r>
              <a:rPr lang="el-GR" dirty="0"/>
              <a:t>Η κλίση πίεσης (διαφορά στην τιμή) για την ανταλλαγή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l-GR" baseline="-25000" dirty="0"/>
              <a:t> </a:t>
            </a:r>
            <a:r>
              <a:rPr lang="el-GR" dirty="0"/>
              <a:t> είναι μικρότερη απ’ ότι για την ανταλλαγή 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l-GR" dirty="0"/>
              <a:t>. Ο συντελεστής διάχυσης του </a:t>
            </a:r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/>
              <a:t> </a:t>
            </a:r>
            <a:r>
              <a:rPr lang="el-GR" dirty="0"/>
              <a:t>είναι 20 φορές μεγαλύτερος από αυτόν του 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l-GR" dirty="0"/>
              <a:t>. Οπότε το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l-GR" dirty="0"/>
              <a:t> διασχίζει την μεμβράνη εύκολα  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BE8E0-6FDB-A343-9F0E-1BFD03B0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343071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D3E0A7-32F6-DE41-ABCE-BABE6DAF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Πνευμονική διάχυση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224EF4-D4B0-AB4E-B79D-386A752074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65376" y="262255"/>
            <a:ext cx="9351264" cy="617330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46DCB1-F345-BA49-82BC-6277702C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5233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93AA-49FB-844C-A87E-50E452F1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255794"/>
            <a:ext cx="10515600" cy="1325563"/>
          </a:xfrm>
          <a:ln w="28575">
            <a:noFill/>
          </a:ln>
        </p:spPr>
        <p:txBody>
          <a:bodyPr/>
          <a:lstStyle/>
          <a:p>
            <a:pPr algn="ctr"/>
            <a:r>
              <a:rPr lang="el-GR" dirty="0"/>
              <a:t>Μεταφορά οξυγόνου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32DFD-4885-9E41-9BBF-DED8E5B9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Kekelekis, PT-MSc in SEM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35DEE55-4810-954C-B6AA-B7D8544ACF21}"/>
              </a:ext>
            </a:extLst>
          </p:cNvPr>
          <p:cNvSpPr/>
          <p:nvPr/>
        </p:nvSpPr>
        <p:spPr>
          <a:xfrm>
            <a:off x="4148192" y="1884080"/>
            <a:ext cx="675861" cy="1192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6449023-BE6B-6E49-B942-5B352703C245}"/>
              </a:ext>
            </a:extLst>
          </p:cNvPr>
          <p:cNvSpPr/>
          <p:nvPr/>
        </p:nvSpPr>
        <p:spPr>
          <a:xfrm>
            <a:off x="6475846" y="2510245"/>
            <a:ext cx="1466077" cy="736389"/>
          </a:xfrm>
          <a:prstGeom prst="rightBrace">
            <a:avLst>
              <a:gd name="adj1" fmla="val 8333"/>
              <a:gd name="adj2" fmla="val 318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8A2F95-32AB-1B42-9DDF-907FBB253CE1}"/>
              </a:ext>
            </a:extLst>
          </p:cNvPr>
          <p:cNvSpPr/>
          <p:nvPr/>
        </p:nvSpPr>
        <p:spPr>
          <a:xfrm>
            <a:off x="8244452" y="2332902"/>
            <a:ext cx="3262603" cy="10781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Η σύνδεση του Ο</a:t>
            </a:r>
            <a:r>
              <a:rPr lang="el-GR" sz="2000" baseline="-25000" dirty="0"/>
              <a:t>2</a:t>
            </a:r>
            <a:r>
              <a:rPr lang="el-GR" sz="2000" dirty="0"/>
              <a:t> με την αιμοσφαιρίνη εξαρτάται από το ΡΟ</a:t>
            </a:r>
            <a:r>
              <a:rPr lang="el-GR" sz="2000" baseline="-25000" dirty="0"/>
              <a:t>2 </a:t>
            </a:r>
            <a:r>
              <a:rPr lang="el-GR" sz="2000" dirty="0"/>
              <a:t>στο αίμα</a:t>
            </a:r>
            <a:endParaRPr lang="en-US" sz="2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BEAD02-89D5-E041-841F-128E0643D655}"/>
              </a:ext>
            </a:extLst>
          </p:cNvPr>
          <p:cNvSpPr/>
          <p:nvPr/>
        </p:nvSpPr>
        <p:spPr>
          <a:xfrm>
            <a:off x="739739" y="1602768"/>
            <a:ext cx="7397394" cy="3195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Ανάγκες σε Ο</a:t>
            </a:r>
            <a:r>
              <a:rPr lang="el-GR" sz="2400" baseline="-25000" dirty="0">
                <a:solidFill>
                  <a:schemeClr val="tx1"/>
                </a:solidFill>
              </a:rPr>
              <a:t>2</a:t>
            </a:r>
            <a:r>
              <a:rPr lang="el-GR" sz="2400" dirty="0">
                <a:solidFill>
                  <a:schemeClr val="tx1"/>
                </a:solidFill>
              </a:rPr>
              <a:t> σε ηρεμία            250</a:t>
            </a:r>
            <a:r>
              <a:rPr lang="en-GB" sz="2400" dirty="0">
                <a:solidFill>
                  <a:schemeClr val="tx1"/>
                </a:solidFill>
              </a:rPr>
              <a:t>ml O</a:t>
            </a:r>
            <a:r>
              <a:rPr lang="en-GB" sz="2400" baseline="-25000" dirty="0">
                <a:solidFill>
                  <a:schemeClr val="tx1"/>
                </a:solidFill>
              </a:rPr>
              <a:t>2</a:t>
            </a:r>
            <a:r>
              <a:rPr lang="en-GB" sz="2400" dirty="0">
                <a:solidFill>
                  <a:schemeClr val="tx1"/>
                </a:solidFill>
              </a:rPr>
              <a:t>/min 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1 μόριο αιμοσφαιρίνης μεταφέρει 4 μόρια οξυγόνου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Οξυαιμοσφαιρίνη </a:t>
            </a:r>
            <a:r>
              <a:rPr lang="el-GR" sz="2400" i="1" dirty="0">
                <a:solidFill>
                  <a:schemeClr val="tx1"/>
                </a:solidFill>
              </a:rPr>
              <a:t>(συνδεδεμένη με Ο</a:t>
            </a:r>
            <a:r>
              <a:rPr lang="el-GR" sz="2400" i="1" baseline="-25000" dirty="0">
                <a:solidFill>
                  <a:schemeClr val="tx1"/>
                </a:solidFill>
              </a:rPr>
              <a:t>2</a:t>
            </a:r>
            <a:r>
              <a:rPr lang="el-GR" sz="2400" i="1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Δεοξυαιμοσφαιρίνη </a:t>
            </a:r>
            <a:r>
              <a:rPr lang="el-GR" sz="2400" i="1" dirty="0">
                <a:solidFill>
                  <a:schemeClr val="tx1"/>
                </a:solidFill>
              </a:rPr>
              <a:t>(μη συνδεδεμένη με Ο</a:t>
            </a:r>
            <a:r>
              <a:rPr lang="el-GR" sz="2400" i="1" baseline="-25000" dirty="0">
                <a:solidFill>
                  <a:schemeClr val="tx1"/>
                </a:solidFill>
              </a:rPr>
              <a:t>2</a:t>
            </a:r>
            <a:r>
              <a:rPr lang="el-GR" sz="2400" i="1" dirty="0">
                <a:solidFill>
                  <a:schemeClr val="tx1"/>
                </a:solidFill>
              </a:rPr>
              <a:t>)</a:t>
            </a:r>
            <a:endParaRPr lang="en-GB" sz="2400" i="1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Το Ο</a:t>
            </a:r>
            <a:r>
              <a:rPr lang="el-GR" sz="2400" baseline="-25000" dirty="0">
                <a:solidFill>
                  <a:schemeClr val="tx1"/>
                </a:solidFill>
              </a:rPr>
              <a:t>2</a:t>
            </a:r>
            <a:r>
              <a:rPr lang="el-GR" sz="2400" dirty="0">
                <a:solidFill>
                  <a:schemeClr val="tx1"/>
                </a:solidFill>
              </a:rPr>
              <a:t> μεταφέρεται στο αίμα 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98% δεσμευμένο στην αιμοσφαιρίνη 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2% Διαλυμένο στο πλάσμα αίματος. 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3</a:t>
            </a:r>
            <a:r>
              <a:rPr lang="en-GB" sz="2400" dirty="0">
                <a:solidFill>
                  <a:schemeClr val="tx1"/>
                </a:solidFill>
              </a:rPr>
              <a:t>ml O</a:t>
            </a:r>
            <a:r>
              <a:rPr lang="en-GB" sz="2400" baseline="-25000" dirty="0">
                <a:solidFill>
                  <a:schemeClr val="tx1"/>
                </a:solidFill>
              </a:rPr>
              <a:t>2</a:t>
            </a:r>
            <a:r>
              <a:rPr lang="en-GB" sz="2400" dirty="0">
                <a:solidFill>
                  <a:schemeClr val="tx1"/>
                </a:solidFill>
              </a:rPr>
              <a:t>/ L </a:t>
            </a:r>
            <a:r>
              <a:rPr lang="el-GR" sz="2400" dirty="0">
                <a:solidFill>
                  <a:schemeClr val="tx1"/>
                </a:solidFill>
              </a:rPr>
              <a:t>πλάσματος. Άρα 3-5</a:t>
            </a:r>
            <a:r>
              <a:rPr lang="en-GB" sz="2400" dirty="0">
                <a:solidFill>
                  <a:schemeClr val="tx1"/>
                </a:solidFill>
              </a:rPr>
              <a:t>L =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9-15ml O</a:t>
            </a:r>
            <a:r>
              <a:rPr lang="en-GB" sz="2400" baseline="-25000" dirty="0">
                <a:solidFill>
                  <a:schemeClr val="tx1"/>
                </a:solidFill>
              </a:rPr>
              <a:t>2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1187</Words>
  <Application>Microsoft Macintosh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Φυσιολογία της άσκησης</vt:lpstr>
      <vt:lpstr>Respiratory regulation during exercise </vt:lpstr>
      <vt:lpstr>Βασικές έννοιες </vt:lpstr>
      <vt:lpstr>Αναπνοή </vt:lpstr>
      <vt:lpstr>Εσωτερική και εξωτερική αναπνοή </vt:lpstr>
      <vt:lpstr>Πνευμονικός αερισμός</vt:lpstr>
      <vt:lpstr>Πνευμονική διάχυση</vt:lpstr>
      <vt:lpstr>Πνευμονική διάχυση</vt:lpstr>
      <vt:lpstr>Μεταφορά οξυγόνου</vt:lpstr>
      <vt:lpstr>Κορεσμός αιμοσφαιρίνης</vt:lpstr>
      <vt:lpstr>Μεταφορά διοξειδίου του άνθρακα</vt:lpstr>
      <vt:lpstr>Αρτηριοφλεβική διαφορά Οξυγόνου</vt:lpstr>
      <vt:lpstr>Παράγοντες που επηρεάζουν την παροχή και πρόσληψη οξυγόνου</vt:lpstr>
      <vt:lpstr>Ρύθμιση πνευμονικού αερισμού</vt:lpstr>
      <vt:lpstr>Ρύθμιση αναπνοής</vt:lpstr>
      <vt:lpstr>Πνευμονικός αερισμός κατά την άσκηση</vt:lpstr>
      <vt:lpstr>Αναπνευστικές διαταραχές κατά την άσκηση</vt:lpstr>
      <vt:lpstr>Αναπνευστικό ισοδύναμο για το Ο2</vt:lpstr>
      <vt:lpstr>Αναερόβιο κατώφλι</vt:lpstr>
      <vt:lpstr>Ακριβέστερες τεχνικές προσδιορισμού του αναερόβιου κατωφλίου</vt:lpstr>
      <vt:lpstr>Αναπνευστικά όρια στην απόδοση</vt:lpstr>
      <vt:lpstr>Παράγοντες μείωσης VO2max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της άσκησης</dc:title>
  <dc:creator>a k</dc:creator>
  <cp:lastModifiedBy>a k</cp:lastModifiedBy>
  <cp:revision>44</cp:revision>
  <dcterms:created xsi:type="dcterms:W3CDTF">2018-05-01T15:56:11Z</dcterms:created>
  <dcterms:modified xsi:type="dcterms:W3CDTF">2018-05-10T13:41:21Z</dcterms:modified>
</cp:coreProperties>
</file>