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284" r:id="rId4"/>
    <p:sldId id="272" r:id="rId5"/>
    <p:sldId id="271" r:id="rId6"/>
    <p:sldId id="266" r:id="rId7"/>
    <p:sldId id="258" r:id="rId8"/>
    <p:sldId id="285" r:id="rId9"/>
    <p:sldId id="286" r:id="rId10"/>
    <p:sldId id="270" r:id="rId11"/>
    <p:sldId id="287" r:id="rId12"/>
    <p:sldId id="288" r:id="rId13"/>
    <p:sldId id="267" r:id="rId14"/>
    <p:sldId id="289" r:id="rId15"/>
    <p:sldId id="268" r:id="rId16"/>
    <p:sldId id="259" r:id="rId17"/>
    <p:sldId id="274" r:id="rId18"/>
    <p:sldId id="273" r:id="rId19"/>
    <p:sldId id="275" r:id="rId20"/>
    <p:sldId id="290" r:id="rId21"/>
    <p:sldId id="291" r:id="rId22"/>
    <p:sldId id="297" r:id="rId23"/>
    <p:sldId id="294" r:id="rId24"/>
    <p:sldId id="295" r:id="rId25"/>
    <p:sldId id="296" r:id="rId26"/>
    <p:sldId id="279" r:id="rId27"/>
    <p:sldId id="280" r:id="rId28"/>
    <p:sldId id="260" r:id="rId29"/>
    <p:sldId id="276" r:id="rId30"/>
    <p:sldId id="261" r:id="rId31"/>
    <p:sldId id="262" r:id="rId32"/>
    <p:sldId id="292" r:id="rId33"/>
    <p:sldId id="293" r:id="rId34"/>
    <p:sldId id="263" r:id="rId35"/>
    <p:sldId id="264" r:id="rId36"/>
    <p:sldId id="298" r:id="rId37"/>
    <p:sldId id="283" r:id="rId38"/>
    <p:sldId id="299" r:id="rId39"/>
    <p:sldId id="282" r:id="rId40"/>
    <p:sldId id="269" r:id="rId41"/>
    <p:sldId id="281" r:id="rId42"/>
    <p:sldId id="265" r:id="rId4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407"/>
  </p:normalViewPr>
  <p:slideViewPr>
    <p:cSldViewPr snapToGrid="0" snapToObjects="1">
      <p:cViewPr varScale="1">
        <p:scale>
          <a:sx n="117" d="100"/>
          <a:sy n="117" d="100"/>
        </p:scale>
        <p:origin x="8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AA27DD-BCD5-6D44-9733-AAD4FD3CC61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5510F9-B7A5-3044-8140-AF0FD82B507A}"/>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AC510D76-CD55-CE4E-8625-9D529FAE037E}" type="datetimeFigureOut">
              <a:rPr lang="en-US" smtClean="0"/>
              <a:t>5/19/18</a:t>
            </a:fld>
            <a:endParaRPr lang="en-US"/>
          </a:p>
        </p:txBody>
      </p:sp>
      <p:sp>
        <p:nvSpPr>
          <p:cNvPr id="4" name="Footer Placeholder 3">
            <a:extLst>
              <a:ext uri="{FF2B5EF4-FFF2-40B4-BE49-F238E27FC236}">
                <a16:creationId xmlns:a16="http://schemas.microsoft.com/office/drawing/2014/main" id="{256CBB69-EC06-7E47-9071-78CBE57158FD}"/>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B52A523-47F2-9B48-8F3D-FE352827D7B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B9E80FD-33E8-C64A-9CE9-D9EB0FDC7DAE}" type="slidenum">
              <a:rPr lang="en-US" smtClean="0"/>
              <a:t>‹#›</a:t>
            </a:fld>
            <a:endParaRPr lang="en-US"/>
          </a:p>
        </p:txBody>
      </p:sp>
    </p:spTree>
    <p:extLst>
      <p:ext uri="{BB962C8B-B14F-4D97-AF65-F5344CB8AC3E}">
        <p14:creationId xmlns:p14="http://schemas.microsoft.com/office/powerpoint/2010/main" val="3814076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7739EE2-0AF6-5949-A089-9B9AFC556FC3}" type="datetimeFigureOut">
              <a:rPr lang="en-US" smtClean="0"/>
              <a:t>5/19/18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F08F53B-686D-6948-A702-ADA04A2EC554}" type="slidenum">
              <a:rPr lang="en-US" smtClean="0"/>
              <a:t>‹#›</a:t>
            </a:fld>
            <a:endParaRPr lang="en-US"/>
          </a:p>
        </p:txBody>
      </p:sp>
    </p:spTree>
    <p:extLst>
      <p:ext uri="{BB962C8B-B14F-4D97-AF65-F5344CB8AC3E}">
        <p14:creationId xmlns:p14="http://schemas.microsoft.com/office/powerpoint/2010/main" val="1245070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8F53B-686D-6948-A702-ADA04A2EC554}" type="slidenum">
              <a:rPr lang="en-US" smtClean="0"/>
              <a:t>33</a:t>
            </a:fld>
            <a:endParaRPr lang="en-US"/>
          </a:p>
        </p:txBody>
      </p:sp>
    </p:spTree>
    <p:extLst>
      <p:ext uri="{BB962C8B-B14F-4D97-AF65-F5344CB8AC3E}">
        <p14:creationId xmlns:p14="http://schemas.microsoft.com/office/powerpoint/2010/main" val="170918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8F53B-686D-6948-A702-ADA04A2EC554}" type="slidenum">
              <a:rPr lang="en-US" smtClean="0"/>
              <a:t>34</a:t>
            </a:fld>
            <a:endParaRPr lang="en-US"/>
          </a:p>
        </p:txBody>
      </p:sp>
    </p:spTree>
    <p:extLst>
      <p:ext uri="{BB962C8B-B14F-4D97-AF65-F5344CB8AC3E}">
        <p14:creationId xmlns:p14="http://schemas.microsoft.com/office/powerpoint/2010/main" val="407666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195A-FABA-2641-97AA-7DD15A8F7D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C5E755-23C4-114B-A1D3-9346F975F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055E08-D8CC-9E4C-8A0D-5D35EABCA24B}"/>
              </a:ext>
            </a:extLst>
          </p:cNvPr>
          <p:cNvSpPr>
            <a:spLocks noGrp="1"/>
          </p:cNvSpPr>
          <p:nvPr>
            <p:ph type="dt" sz="half" idx="10"/>
          </p:nvPr>
        </p:nvSpPr>
        <p:spPr/>
        <p:txBody>
          <a:bodyPr/>
          <a:lstStyle/>
          <a:p>
            <a:fld id="{71203195-8AA4-E945-AA18-79F9AC56206B}" type="datetime1">
              <a:rPr lang="en-US" smtClean="0"/>
              <a:t>5/19/18</a:t>
            </a:fld>
            <a:endParaRPr lang="en-US"/>
          </a:p>
        </p:txBody>
      </p:sp>
      <p:sp>
        <p:nvSpPr>
          <p:cNvPr id="5" name="Footer Placeholder 4">
            <a:extLst>
              <a:ext uri="{FF2B5EF4-FFF2-40B4-BE49-F238E27FC236}">
                <a16:creationId xmlns:a16="http://schemas.microsoft.com/office/drawing/2014/main" id="{EE05458A-1B4F-6A49-9847-057622B30C6B}"/>
              </a:ext>
            </a:extLst>
          </p:cNvPr>
          <p:cNvSpPr>
            <a:spLocks noGrp="1"/>
          </p:cNvSpPr>
          <p:nvPr>
            <p:ph type="ftr" sz="quarter" idx="11"/>
          </p:nvPr>
        </p:nvSpPr>
        <p:spPr/>
        <p:txBody>
          <a:bodyPr/>
          <a:lstStyle/>
          <a:p>
            <a:r>
              <a:rPr lang="en-US"/>
              <a:t>Afxentios kekelekis PT- MSc in SEM</a:t>
            </a:r>
          </a:p>
        </p:txBody>
      </p:sp>
      <p:sp>
        <p:nvSpPr>
          <p:cNvPr id="6" name="Slide Number Placeholder 5">
            <a:extLst>
              <a:ext uri="{FF2B5EF4-FFF2-40B4-BE49-F238E27FC236}">
                <a16:creationId xmlns:a16="http://schemas.microsoft.com/office/drawing/2014/main" id="{5BC4642C-376F-2A4A-80B2-7D9AD63892D9}"/>
              </a:ext>
            </a:extLst>
          </p:cNvPr>
          <p:cNvSpPr>
            <a:spLocks noGrp="1"/>
          </p:cNvSpPr>
          <p:nvPr>
            <p:ph type="sldNum" sz="quarter" idx="12"/>
          </p:nvPr>
        </p:nvSpPr>
        <p:spPr/>
        <p:txBody>
          <a:bodyPr/>
          <a:lstStyle/>
          <a:p>
            <a:fld id="{6D644B63-C881-DA4C-8432-D768F3E4EC07}" type="slidenum">
              <a:rPr lang="en-US" smtClean="0"/>
              <a:t>‹#›</a:t>
            </a:fld>
            <a:endParaRPr lang="en-US"/>
          </a:p>
        </p:txBody>
      </p:sp>
    </p:spTree>
    <p:extLst>
      <p:ext uri="{BB962C8B-B14F-4D97-AF65-F5344CB8AC3E}">
        <p14:creationId xmlns:p14="http://schemas.microsoft.com/office/powerpoint/2010/main" val="253140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53AE-34BD-C947-9318-E01CBE22EB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9894F8-398F-5744-88D2-1DDBAE14BE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83922-41BC-F24F-8610-4D62A49E135C}"/>
              </a:ext>
            </a:extLst>
          </p:cNvPr>
          <p:cNvSpPr>
            <a:spLocks noGrp="1"/>
          </p:cNvSpPr>
          <p:nvPr>
            <p:ph type="dt" sz="half" idx="10"/>
          </p:nvPr>
        </p:nvSpPr>
        <p:spPr/>
        <p:txBody>
          <a:bodyPr/>
          <a:lstStyle/>
          <a:p>
            <a:fld id="{C3ABB3D0-10B9-554D-8BA3-B3FEC58C52D2}" type="datetime1">
              <a:rPr lang="en-US" smtClean="0"/>
              <a:t>5/19/18</a:t>
            </a:fld>
            <a:endParaRPr lang="en-US"/>
          </a:p>
        </p:txBody>
      </p:sp>
      <p:sp>
        <p:nvSpPr>
          <p:cNvPr id="5" name="Footer Placeholder 4">
            <a:extLst>
              <a:ext uri="{FF2B5EF4-FFF2-40B4-BE49-F238E27FC236}">
                <a16:creationId xmlns:a16="http://schemas.microsoft.com/office/drawing/2014/main" id="{5E8798E0-611E-B143-BF85-246AF3CA6674}"/>
              </a:ext>
            </a:extLst>
          </p:cNvPr>
          <p:cNvSpPr>
            <a:spLocks noGrp="1"/>
          </p:cNvSpPr>
          <p:nvPr>
            <p:ph type="ftr" sz="quarter" idx="11"/>
          </p:nvPr>
        </p:nvSpPr>
        <p:spPr/>
        <p:txBody>
          <a:bodyPr/>
          <a:lstStyle/>
          <a:p>
            <a:r>
              <a:rPr lang="en-US"/>
              <a:t>Afxentios kekelekis PT- MSc in SEM</a:t>
            </a:r>
          </a:p>
        </p:txBody>
      </p:sp>
      <p:sp>
        <p:nvSpPr>
          <p:cNvPr id="6" name="Slide Number Placeholder 5">
            <a:extLst>
              <a:ext uri="{FF2B5EF4-FFF2-40B4-BE49-F238E27FC236}">
                <a16:creationId xmlns:a16="http://schemas.microsoft.com/office/drawing/2014/main" id="{613277E6-1BA6-B64B-ADA1-15B8DE0CD2DB}"/>
              </a:ext>
            </a:extLst>
          </p:cNvPr>
          <p:cNvSpPr>
            <a:spLocks noGrp="1"/>
          </p:cNvSpPr>
          <p:nvPr>
            <p:ph type="sldNum" sz="quarter" idx="12"/>
          </p:nvPr>
        </p:nvSpPr>
        <p:spPr/>
        <p:txBody>
          <a:bodyPr/>
          <a:lstStyle/>
          <a:p>
            <a:fld id="{6D644B63-C881-DA4C-8432-D768F3E4EC07}" type="slidenum">
              <a:rPr lang="en-US" smtClean="0"/>
              <a:t>‹#›</a:t>
            </a:fld>
            <a:endParaRPr lang="en-US"/>
          </a:p>
        </p:txBody>
      </p:sp>
    </p:spTree>
    <p:extLst>
      <p:ext uri="{BB962C8B-B14F-4D97-AF65-F5344CB8AC3E}">
        <p14:creationId xmlns:p14="http://schemas.microsoft.com/office/powerpoint/2010/main" val="36252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FF6746-3AD8-EC45-A358-1F58184B55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A2CED5-773A-594E-A418-46662339A5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9FAC9-7E81-364A-A3DD-2C024901FD49}"/>
              </a:ext>
            </a:extLst>
          </p:cNvPr>
          <p:cNvSpPr>
            <a:spLocks noGrp="1"/>
          </p:cNvSpPr>
          <p:nvPr>
            <p:ph type="dt" sz="half" idx="10"/>
          </p:nvPr>
        </p:nvSpPr>
        <p:spPr/>
        <p:txBody>
          <a:bodyPr/>
          <a:lstStyle/>
          <a:p>
            <a:fld id="{AF3311DF-7928-E944-BEC5-E003B5A297A9}" type="datetime1">
              <a:rPr lang="en-US" smtClean="0"/>
              <a:t>5/19/18</a:t>
            </a:fld>
            <a:endParaRPr lang="en-US"/>
          </a:p>
        </p:txBody>
      </p:sp>
      <p:sp>
        <p:nvSpPr>
          <p:cNvPr id="5" name="Footer Placeholder 4">
            <a:extLst>
              <a:ext uri="{FF2B5EF4-FFF2-40B4-BE49-F238E27FC236}">
                <a16:creationId xmlns:a16="http://schemas.microsoft.com/office/drawing/2014/main" id="{DA663B0C-41DB-D341-8B6A-6F1BF61A0DAF}"/>
              </a:ext>
            </a:extLst>
          </p:cNvPr>
          <p:cNvSpPr>
            <a:spLocks noGrp="1"/>
          </p:cNvSpPr>
          <p:nvPr>
            <p:ph type="ftr" sz="quarter" idx="11"/>
          </p:nvPr>
        </p:nvSpPr>
        <p:spPr/>
        <p:txBody>
          <a:bodyPr/>
          <a:lstStyle/>
          <a:p>
            <a:r>
              <a:rPr lang="en-US"/>
              <a:t>Afxentios kekelekis PT- MSc in SEM</a:t>
            </a:r>
          </a:p>
        </p:txBody>
      </p:sp>
      <p:sp>
        <p:nvSpPr>
          <p:cNvPr id="6" name="Slide Number Placeholder 5">
            <a:extLst>
              <a:ext uri="{FF2B5EF4-FFF2-40B4-BE49-F238E27FC236}">
                <a16:creationId xmlns:a16="http://schemas.microsoft.com/office/drawing/2014/main" id="{F412A87A-A603-2243-9025-D45CD5D23D1D}"/>
              </a:ext>
            </a:extLst>
          </p:cNvPr>
          <p:cNvSpPr>
            <a:spLocks noGrp="1"/>
          </p:cNvSpPr>
          <p:nvPr>
            <p:ph type="sldNum" sz="quarter" idx="12"/>
          </p:nvPr>
        </p:nvSpPr>
        <p:spPr/>
        <p:txBody>
          <a:bodyPr/>
          <a:lstStyle/>
          <a:p>
            <a:fld id="{6D644B63-C881-DA4C-8432-D768F3E4EC07}" type="slidenum">
              <a:rPr lang="en-US" smtClean="0"/>
              <a:t>‹#›</a:t>
            </a:fld>
            <a:endParaRPr lang="en-US"/>
          </a:p>
        </p:txBody>
      </p:sp>
    </p:spTree>
    <p:extLst>
      <p:ext uri="{BB962C8B-B14F-4D97-AF65-F5344CB8AC3E}">
        <p14:creationId xmlns:p14="http://schemas.microsoft.com/office/powerpoint/2010/main" val="284706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8CFE-3E17-9E40-B197-87DEB3CB88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FD3062-D608-C74E-B111-376106D22C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CDA40-1084-7F46-87A0-CC932E2F6A6A}"/>
              </a:ext>
            </a:extLst>
          </p:cNvPr>
          <p:cNvSpPr>
            <a:spLocks noGrp="1"/>
          </p:cNvSpPr>
          <p:nvPr>
            <p:ph type="dt" sz="half" idx="10"/>
          </p:nvPr>
        </p:nvSpPr>
        <p:spPr/>
        <p:txBody>
          <a:bodyPr/>
          <a:lstStyle/>
          <a:p>
            <a:fld id="{E8F12E5E-FBA1-BA40-AEBE-44D8BD3AC602}" type="datetime1">
              <a:rPr lang="en-US" smtClean="0"/>
              <a:t>5/19/18</a:t>
            </a:fld>
            <a:endParaRPr lang="en-US"/>
          </a:p>
        </p:txBody>
      </p:sp>
      <p:sp>
        <p:nvSpPr>
          <p:cNvPr id="5" name="Footer Placeholder 4">
            <a:extLst>
              <a:ext uri="{FF2B5EF4-FFF2-40B4-BE49-F238E27FC236}">
                <a16:creationId xmlns:a16="http://schemas.microsoft.com/office/drawing/2014/main" id="{38110273-C40C-5243-B223-1FFAA505DA5D}"/>
              </a:ext>
            </a:extLst>
          </p:cNvPr>
          <p:cNvSpPr>
            <a:spLocks noGrp="1"/>
          </p:cNvSpPr>
          <p:nvPr>
            <p:ph type="ftr" sz="quarter" idx="11"/>
          </p:nvPr>
        </p:nvSpPr>
        <p:spPr/>
        <p:txBody>
          <a:bodyPr/>
          <a:lstStyle/>
          <a:p>
            <a:r>
              <a:rPr lang="en-US"/>
              <a:t>Afxentios kekelekis PT- MSc in SEM</a:t>
            </a:r>
          </a:p>
        </p:txBody>
      </p:sp>
      <p:sp>
        <p:nvSpPr>
          <p:cNvPr id="6" name="Slide Number Placeholder 5">
            <a:extLst>
              <a:ext uri="{FF2B5EF4-FFF2-40B4-BE49-F238E27FC236}">
                <a16:creationId xmlns:a16="http://schemas.microsoft.com/office/drawing/2014/main" id="{3ADAD994-FAA6-8045-BC21-ED5DDFC5B098}"/>
              </a:ext>
            </a:extLst>
          </p:cNvPr>
          <p:cNvSpPr>
            <a:spLocks noGrp="1"/>
          </p:cNvSpPr>
          <p:nvPr>
            <p:ph type="sldNum" sz="quarter" idx="12"/>
          </p:nvPr>
        </p:nvSpPr>
        <p:spPr/>
        <p:txBody>
          <a:bodyPr/>
          <a:lstStyle/>
          <a:p>
            <a:fld id="{6D644B63-C881-DA4C-8432-D768F3E4EC07}" type="slidenum">
              <a:rPr lang="en-US" smtClean="0"/>
              <a:t>‹#›</a:t>
            </a:fld>
            <a:endParaRPr lang="en-US"/>
          </a:p>
        </p:txBody>
      </p:sp>
    </p:spTree>
    <p:extLst>
      <p:ext uri="{BB962C8B-B14F-4D97-AF65-F5344CB8AC3E}">
        <p14:creationId xmlns:p14="http://schemas.microsoft.com/office/powerpoint/2010/main" val="21752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26B3-2072-654F-8C2E-4522DC1852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5C596D-3CFF-DE4E-867F-105BA6884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958980-7755-0E45-8669-FCBBDAEF23E5}"/>
              </a:ext>
            </a:extLst>
          </p:cNvPr>
          <p:cNvSpPr>
            <a:spLocks noGrp="1"/>
          </p:cNvSpPr>
          <p:nvPr>
            <p:ph type="dt" sz="half" idx="10"/>
          </p:nvPr>
        </p:nvSpPr>
        <p:spPr/>
        <p:txBody>
          <a:bodyPr/>
          <a:lstStyle/>
          <a:p>
            <a:fld id="{81AEEDC2-7A98-B54A-B7A4-33B064E68B2F}" type="datetime1">
              <a:rPr lang="en-US" smtClean="0"/>
              <a:t>5/19/18</a:t>
            </a:fld>
            <a:endParaRPr lang="en-US"/>
          </a:p>
        </p:txBody>
      </p:sp>
      <p:sp>
        <p:nvSpPr>
          <p:cNvPr id="5" name="Footer Placeholder 4">
            <a:extLst>
              <a:ext uri="{FF2B5EF4-FFF2-40B4-BE49-F238E27FC236}">
                <a16:creationId xmlns:a16="http://schemas.microsoft.com/office/drawing/2014/main" id="{9CF673F4-409E-4146-ADCC-AF9D671CB3F3}"/>
              </a:ext>
            </a:extLst>
          </p:cNvPr>
          <p:cNvSpPr>
            <a:spLocks noGrp="1"/>
          </p:cNvSpPr>
          <p:nvPr>
            <p:ph type="ftr" sz="quarter" idx="11"/>
          </p:nvPr>
        </p:nvSpPr>
        <p:spPr/>
        <p:txBody>
          <a:bodyPr/>
          <a:lstStyle/>
          <a:p>
            <a:r>
              <a:rPr lang="en-US"/>
              <a:t>Afxentios kekelekis PT- MSc in SEM</a:t>
            </a:r>
          </a:p>
        </p:txBody>
      </p:sp>
      <p:sp>
        <p:nvSpPr>
          <p:cNvPr id="6" name="Slide Number Placeholder 5">
            <a:extLst>
              <a:ext uri="{FF2B5EF4-FFF2-40B4-BE49-F238E27FC236}">
                <a16:creationId xmlns:a16="http://schemas.microsoft.com/office/drawing/2014/main" id="{7021090A-1023-6543-9A80-928C157F3168}"/>
              </a:ext>
            </a:extLst>
          </p:cNvPr>
          <p:cNvSpPr>
            <a:spLocks noGrp="1"/>
          </p:cNvSpPr>
          <p:nvPr>
            <p:ph type="sldNum" sz="quarter" idx="12"/>
          </p:nvPr>
        </p:nvSpPr>
        <p:spPr/>
        <p:txBody>
          <a:bodyPr/>
          <a:lstStyle/>
          <a:p>
            <a:fld id="{6D644B63-C881-DA4C-8432-D768F3E4EC07}" type="slidenum">
              <a:rPr lang="en-US" smtClean="0"/>
              <a:t>‹#›</a:t>
            </a:fld>
            <a:endParaRPr lang="en-US"/>
          </a:p>
        </p:txBody>
      </p:sp>
    </p:spTree>
    <p:extLst>
      <p:ext uri="{BB962C8B-B14F-4D97-AF65-F5344CB8AC3E}">
        <p14:creationId xmlns:p14="http://schemas.microsoft.com/office/powerpoint/2010/main" val="423254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28E-6472-0F43-9368-AB3D0247C8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92AFC3-8CD6-AA48-B74A-657CEBC2FB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A5938-CDDD-864B-9C79-8F4D6241AA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CF1CA-62D1-B64F-AA19-AE997A4FDB2A}"/>
              </a:ext>
            </a:extLst>
          </p:cNvPr>
          <p:cNvSpPr>
            <a:spLocks noGrp="1"/>
          </p:cNvSpPr>
          <p:nvPr>
            <p:ph type="dt" sz="half" idx="10"/>
          </p:nvPr>
        </p:nvSpPr>
        <p:spPr/>
        <p:txBody>
          <a:bodyPr/>
          <a:lstStyle/>
          <a:p>
            <a:fld id="{C851783A-54EF-DF44-83C3-7603E16F032A}" type="datetime1">
              <a:rPr lang="en-US" smtClean="0"/>
              <a:t>5/19/18</a:t>
            </a:fld>
            <a:endParaRPr lang="en-US"/>
          </a:p>
        </p:txBody>
      </p:sp>
      <p:sp>
        <p:nvSpPr>
          <p:cNvPr id="6" name="Footer Placeholder 5">
            <a:extLst>
              <a:ext uri="{FF2B5EF4-FFF2-40B4-BE49-F238E27FC236}">
                <a16:creationId xmlns:a16="http://schemas.microsoft.com/office/drawing/2014/main" id="{64EE1E80-4FD0-6346-A144-6D6E6D12BC88}"/>
              </a:ext>
            </a:extLst>
          </p:cNvPr>
          <p:cNvSpPr>
            <a:spLocks noGrp="1"/>
          </p:cNvSpPr>
          <p:nvPr>
            <p:ph type="ftr" sz="quarter" idx="11"/>
          </p:nvPr>
        </p:nvSpPr>
        <p:spPr/>
        <p:txBody>
          <a:bodyPr/>
          <a:lstStyle/>
          <a:p>
            <a:r>
              <a:rPr lang="en-US"/>
              <a:t>Afxentios kekelekis PT- MSc in SEM</a:t>
            </a:r>
          </a:p>
        </p:txBody>
      </p:sp>
      <p:sp>
        <p:nvSpPr>
          <p:cNvPr id="7" name="Slide Number Placeholder 6">
            <a:extLst>
              <a:ext uri="{FF2B5EF4-FFF2-40B4-BE49-F238E27FC236}">
                <a16:creationId xmlns:a16="http://schemas.microsoft.com/office/drawing/2014/main" id="{62A8F7A8-3628-3C49-BA05-730304C68788}"/>
              </a:ext>
            </a:extLst>
          </p:cNvPr>
          <p:cNvSpPr>
            <a:spLocks noGrp="1"/>
          </p:cNvSpPr>
          <p:nvPr>
            <p:ph type="sldNum" sz="quarter" idx="12"/>
          </p:nvPr>
        </p:nvSpPr>
        <p:spPr/>
        <p:txBody>
          <a:bodyPr/>
          <a:lstStyle/>
          <a:p>
            <a:fld id="{6D644B63-C881-DA4C-8432-D768F3E4EC07}" type="slidenum">
              <a:rPr lang="en-US" smtClean="0"/>
              <a:t>‹#›</a:t>
            </a:fld>
            <a:endParaRPr lang="en-US"/>
          </a:p>
        </p:txBody>
      </p:sp>
    </p:spTree>
    <p:extLst>
      <p:ext uri="{BB962C8B-B14F-4D97-AF65-F5344CB8AC3E}">
        <p14:creationId xmlns:p14="http://schemas.microsoft.com/office/powerpoint/2010/main" val="239651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05E6-D898-2B41-8369-493F37826D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77154-AA85-0146-8CF2-EAB5314CE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09D5D8-A116-864A-B02B-6092360EF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F18A7B-FF88-5D42-966E-E5045F5899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BE1C19-D66B-944B-A457-46DF041ACC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085B85-7FB1-F24F-9C26-3E3E270D38EB}"/>
              </a:ext>
            </a:extLst>
          </p:cNvPr>
          <p:cNvSpPr>
            <a:spLocks noGrp="1"/>
          </p:cNvSpPr>
          <p:nvPr>
            <p:ph type="dt" sz="half" idx="10"/>
          </p:nvPr>
        </p:nvSpPr>
        <p:spPr/>
        <p:txBody>
          <a:bodyPr/>
          <a:lstStyle/>
          <a:p>
            <a:fld id="{87BDD4D9-F57D-7D45-86BE-516F88D53B61}" type="datetime1">
              <a:rPr lang="en-US" smtClean="0"/>
              <a:t>5/19/18</a:t>
            </a:fld>
            <a:endParaRPr lang="en-US"/>
          </a:p>
        </p:txBody>
      </p:sp>
      <p:sp>
        <p:nvSpPr>
          <p:cNvPr id="8" name="Footer Placeholder 7">
            <a:extLst>
              <a:ext uri="{FF2B5EF4-FFF2-40B4-BE49-F238E27FC236}">
                <a16:creationId xmlns:a16="http://schemas.microsoft.com/office/drawing/2014/main" id="{4D41824D-4B72-3848-B7F8-7C1AD0591925}"/>
              </a:ext>
            </a:extLst>
          </p:cNvPr>
          <p:cNvSpPr>
            <a:spLocks noGrp="1"/>
          </p:cNvSpPr>
          <p:nvPr>
            <p:ph type="ftr" sz="quarter" idx="11"/>
          </p:nvPr>
        </p:nvSpPr>
        <p:spPr/>
        <p:txBody>
          <a:bodyPr/>
          <a:lstStyle/>
          <a:p>
            <a:r>
              <a:rPr lang="en-US"/>
              <a:t>Afxentios kekelekis PT- MSc in SEM</a:t>
            </a:r>
          </a:p>
        </p:txBody>
      </p:sp>
      <p:sp>
        <p:nvSpPr>
          <p:cNvPr id="9" name="Slide Number Placeholder 8">
            <a:extLst>
              <a:ext uri="{FF2B5EF4-FFF2-40B4-BE49-F238E27FC236}">
                <a16:creationId xmlns:a16="http://schemas.microsoft.com/office/drawing/2014/main" id="{C26EF785-3A23-F04F-B210-A9DC6114C941}"/>
              </a:ext>
            </a:extLst>
          </p:cNvPr>
          <p:cNvSpPr>
            <a:spLocks noGrp="1"/>
          </p:cNvSpPr>
          <p:nvPr>
            <p:ph type="sldNum" sz="quarter" idx="12"/>
          </p:nvPr>
        </p:nvSpPr>
        <p:spPr/>
        <p:txBody>
          <a:bodyPr/>
          <a:lstStyle/>
          <a:p>
            <a:fld id="{6D644B63-C881-DA4C-8432-D768F3E4EC07}" type="slidenum">
              <a:rPr lang="en-US" smtClean="0"/>
              <a:t>‹#›</a:t>
            </a:fld>
            <a:endParaRPr lang="en-US"/>
          </a:p>
        </p:txBody>
      </p:sp>
    </p:spTree>
    <p:extLst>
      <p:ext uri="{BB962C8B-B14F-4D97-AF65-F5344CB8AC3E}">
        <p14:creationId xmlns:p14="http://schemas.microsoft.com/office/powerpoint/2010/main" val="199188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64BD-0551-4344-9764-09A254AE8D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976989-2047-6142-A20A-738A2EB19CEC}"/>
              </a:ext>
            </a:extLst>
          </p:cNvPr>
          <p:cNvSpPr>
            <a:spLocks noGrp="1"/>
          </p:cNvSpPr>
          <p:nvPr>
            <p:ph type="dt" sz="half" idx="10"/>
          </p:nvPr>
        </p:nvSpPr>
        <p:spPr/>
        <p:txBody>
          <a:bodyPr/>
          <a:lstStyle/>
          <a:p>
            <a:fld id="{ED1C4D05-5D49-3D4D-86B0-A87372AD81E5}" type="datetime1">
              <a:rPr lang="en-US" smtClean="0"/>
              <a:t>5/19/18</a:t>
            </a:fld>
            <a:endParaRPr lang="en-US"/>
          </a:p>
        </p:txBody>
      </p:sp>
      <p:sp>
        <p:nvSpPr>
          <p:cNvPr id="4" name="Footer Placeholder 3">
            <a:extLst>
              <a:ext uri="{FF2B5EF4-FFF2-40B4-BE49-F238E27FC236}">
                <a16:creationId xmlns:a16="http://schemas.microsoft.com/office/drawing/2014/main" id="{F817E60B-1132-174F-B051-E6D45A29723D}"/>
              </a:ext>
            </a:extLst>
          </p:cNvPr>
          <p:cNvSpPr>
            <a:spLocks noGrp="1"/>
          </p:cNvSpPr>
          <p:nvPr>
            <p:ph type="ftr" sz="quarter" idx="11"/>
          </p:nvPr>
        </p:nvSpPr>
        <p:spPr/>
        <p:txBody>
          <a:bodyPr/>
          <a:lstStyle/>
          <a:p>
            <a:r>
              <a:rPr lang="en-US"/>
              <a:t>Afxentios kekelekis PT- MSc in SEM</a:t>
            </a:r>
          </a:p>
        </p:txBody>
      </p:sp>
      <p:sp>
        <p:nvSpPr>
          <p:cNvPr id="5" name="Slide Number Placeholder 4">
            <a:extLst>
              <a:ext uri="{FF2B5EF4-FFF2-40B4-BE49-F238E27FC236}">
                <a16:creationId xmlns:a16="http://schemas.microsoft.com/office/drawing/2014/main" id="{E095A3D4-18E7-0940-A0C6-47A5F80AA210}"/>
              </a:ext>
            </a:extLst>
          </p:cNvPr>
          <p:cNvSpPr>
            <a:spLocks noGrp="1"/>
          </p:cNvSpPr>
          <p:nvPr>
            <p:ph type="sldNum" sz="quarter" idx="12"/>
          </p:nvPr>
        </p:nvSpPr>
        <p:spPr/>
        <p:txBody>
          <a:bodyPr/>
          <a:lstStyle/>
          <a:p>
            <a:fld id="{6D644B63-C881-DA4C-8432-D768F3E4EC07}" type="slidenum">
              <a:rPr lang="en-US" smtClean="0"/>
              <a:t>‹#›</a:t>
            </a:fld>
            <a:endParaRPr lang="en-US"/>
          </a:p>
        </p:txBody>
      </p:sp>
    </p:spTree>
    <p:extLst>
      <p:ext uri="{BB962C8B-B14F-4D97-AF65-F5344CB8AC3E}">
        <p14:creationId xmlns:p14="http://schemas.microsoft.com/office/powerpoint/2010/main" val="296739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B315F4-F8EE-1948-9EF1-F11C7562A362}"/>
              </a:ext>
            </a:extLst>
          </p:cNvPr>
          <p:cNvSpPr>
            <a:spLocks noGrp="1"/>
          </p:cNvSpPr>
          <p:nvPr>
            <p:ph type="dt" sz="half" idx="10"/>
          </p:nvPr>
        </p:nvSpPr>
        <p:spPr/>
        <p:txBody>
          <a:bodyPr/>
          <a:lstStyle/>
          <a:p>
            <a:fld id="{31020631-1C32-5445-89CA-BD57F5686042}" type="datetime1">
              <a:rPr lang="en-US" smtClean="0"/>
              <a:t>5/19/18</a:t>
            </a:fld>
            <a:endParaRPr lang="en-US"/>
          </a:p>
        </p:txBody>
      </p:sp>
      <p:sp>
        <p:nvSpPr>
          <p:cNvPr id="3" name="Footer Placeholder 2">
            <a:extLst>
              <a:ext uri="{FF2B5EF4-FFF2-40B4-BE49-F238E27FC236}">
                <a16:creationId xmlns:a16="http://schemas.microsoft.com/office/drawing/2014/main" id="{BDC4F538-0486-DD44-99B3-19010447B315}"/>
              </a:ext>
            </a:extLst>
          </p:cNvPr>
          <p:cNvSpPr>
            <a:spLocks noGrp="1"/>
          </p:cNvSpPr>
          <p:nvPr>
            <p:ph type="ftr" sz="quarter" idx="11"/>
          </p:nvPr>
        </p:nvSpPr>
        <p:spPr/>
        <p:txBody>
          <a:bodyPr/>
          <a:lstStyle/>
          <a:p>
            <a:r>
              <a:rPr lang="en-US"/>
              <a:t>Afxentios kekelekis PT- MSc in SEM</a:t>
            </a:r>
          </a:p>
        </p:txBody>
      </p:sp>
      <p:sp>
        <p:nvSpPr>
          <p:cNvPr id="4" name="Slide Number Placeholder 3">
            <a:extLst>
              <a:ext uri="{FF2B5EF4-FFF2-40B4-BE49-F238E27FC236}">
                <a16:creationId xmlns:a16="http://schemas.microsoft.com/office/drawing/2014/main" id="{95A4965D-3600-4045-ABAF-A2F2EBE24E5A}"/>
              </a:ext>
            </a:extLst>
          </p:cNvPr>
          <p:cNvSpPr>
            <a:spLocks noGrp="1"/>
          </p:cNvSpPr>
          <p:nvPr>
            <p:ph type="sldNum" sz="quarter" idx="12"/>
          </p:nvPr>
        </p:nvSpPr>
        <p:spPr/>
        <p:txBody>
          <a:bodyPr/>
          <a:lstStyle/>
          <a:p>
            <a:fld id="{6D644B63-C881-DA4C-8432-D768F3E4EC07}" type="slidenum">
              <a:rPr lang="en-US" smtClean="0"/>
              <a:t>‹#›</a:t>
            </a:fld>
            <a:endParaRPr lang="en-US"/>
          </a:p>
        </p:txBody>
      </p:sp>
    </p:spTree>
    <p:extLst>
      <p:ext uri="{BB962C8B-B14F-4D97-AF65-F5344CB8AC3E}">
        <p14:creationId xmlns:p14="http://schemas.microsoft.com/office/powerpoint/2010/main" val="283025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DEBDF-9DD2-A441-AFB9-7DCBFED0A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DBFD0F-D994-EE47-9EC7-7D4D68767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E88ED2-5858-EA44-A72C-CC1E67DC0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B67774-EDAC-7147-A3DE-6FB80F73E6D9}"/>
              </a:ext>
            </a:extLst>
          </p:cNvPr>
          <p:cNvSpPr>
            <a:spLocks noGrp="1"/>
          </p:cNvSpPr>
          <p:nvPr>
            <p:ph type="dt" sz="half" idx="10"/>
          </p:nvPr>
        </p:nvSpPr>
        <p:spPr/>
        <p:txBody>
          <a:bodyPr/>
          <a:lstStyle/>
          <a:p>
            <a:fld id="{7C18326F-EE99-E94F-9A0E-A20575D3A868}" type="datetime1">
              <a:rPr lang="en-US" smtClean="0"/>
              <a:t>5/19/18</a:t>
            </a:fld>
            <a:endParaRPr lang="en-US"/>
          </a:p>
        </p:txBody>
      </p:sp>
      <p:sp>
        <p:nvSpPr>
          <p:cNvPr id="6" name="Footer Placeholder 5">
            <a:extLst>
              <a:ext uri="{FF2B5EF4-FFF2-40B4-BE49-F238E27FC236}">
                <a16:creationId xmlns:a16="http://schemas.microsoft.com/office/drawing/2014/main" id="{19ED20B6-B1F6-7649-A3A4-0E994B2C3448}"/>
              </a:ext>
            </a:extLst>
          </p:cNvPr>
          <p:cNvSpPr>
            <a:spLocks noGrp="1"/>
          </p:cNvSpPr>
          <p:nvPr>
            <p:ph type="ftr" sz="quarter" idx="11"/>
          </p:nvPr>
        </p:nvSpPr>
        <p:spPr/>
        <p:txBody>
          <a:bodyPr/>
          <a:lstStyle/>
          <a:p>
            <a:r>
              <a:rPr lang="en-US"/>
              <a:t>Afxentios kekelekis PT- MSc in SEM</a:t>
            </a:r>
          </a:p>
        </p:txBody>
      </p:sp>
      <p:sp>
        <p:nvSpPr>
          <p:cNvPr id="7" name="Slide Number Placeholder 6">
            <a:extLst>
              <a:ext uri="{FF2B5EF4-FFF2-40B4-BE49-F238E27FC236}">
                <a16:creationId xmlns:a16="http://schemas.microsoft.com/office/drawing/2014/main" id="{556DE250-68E5-3D42-AF27-148BB337DD59}"/>
              </a:ext>
            </a:extLst>
          </p:cNvPr>
          <p:cNvSpPr>
            <a:spLocks noGrp="1"/>
          </p:cNvSpPr>
          <p:nvPr>
            <p:ph type="sldNum" sz="quarter" idx="12"/>
          </p:nvPr>
        </p:nvSpPr>
        <p:spPr/>
        <p:txBody>
          <a:bodyPr/>
          <a:lstStyle/>
          <a:p>
            <a:fld id="{6D644B63-C881-DA4C-8432-D768F3E4EC07}" type="slidenum">
              <a:rPr lang="en-US" smtClean="0"/>
              <a:t>‹#›</a:t>
            </a:fld>
            <a:endParaRPr lang="en-US"/>
          </a:p>
        </p:txBody>
      </p:sp>
    </p:spTree>
    <p:extLst>
      <p:ext uri="{BB962C8B-B14F-4D97-AF65-F5344CB8AC3E}">
        <p14:creationId xmlns:p14="http://schemas.microsoft.com/office/powerpoint/2010/main" val="370409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4914-F985-3241-BFC3-6C4D97EFA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BE40BA-AAD1-4946-942F-30D98D5A2D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3534B4-DFC7-EC43-8FAB-1C0CE9D6D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4109BF-D593-E149-ADDF-F29AC5988AF7}"/>
              </a:ext>
            </a:extLst>
          </p:cNvPr>
          <p:cNvSpPr>
            <a:spLocks noGrp="1"/>
          </p:cNvSpPr>
          <p:nvPr>
            <p:ph type="dt" sz="half" idx="10"/>
          </p:nvPr>
        </p:nvSpPr>
        <p:spPr/>
        <p:txBody>
          <a:bodyPr/>
          <a:lstStyle/>
          <a:p>
            <a:fld id="{6DA13FE6-417E-6847-BA9D-BB325BE04521}" type="datetime1">
              <a:rPr lang="en-US" smtClean="0"/>
              <a:t>5/19/18</a:t>
            </a:fld>
            <a:endParaRPr lang="en-US"/>
          </a:p>
        </p:txBody>
      </p:sp>
      <p:sp>
        <p:nvSpPr>
          <p:cNvPr id="6" name="Footer Placeholder 5">
            <a:extLst>
              <a:ext uri="{FF2B5EF4-FFF2-40B4-BE49-F238E27FC236}">
                <a16:creationId xmlns:a16="http://schemas.microsoft.com/office/drawing/2014/main" id="{2C3042F7-96B9-D747-BF8D-81708984B74A}"/>
              </a:ext>
            </a:extLst>
          </p:cNvPr>
          <p:cNvSpPr>
            <a:spLocks noGrp="1"/>
          </p:cNvSpPr>
          <p:nvPr>
            <p:ph type="ftr" sz="quarter" idx="11"/>
          </p:nvPr>
        </p:nvSpPr>
        <p:spPr/>
        <p:txBody>
          <a:bodyPr/>
          <a:lstStyle/>
          <a:p>
            <a:r>
              <a:rPr lang="en-US"/>
              <a:t>Afxentios kekelekis PT- MSc in SEM</a:t>
            </a:r>
          </a:p>
        </p:txBody>
      </p:sp>
      <p:sp>
        <p:nvSpPr>
          <p:cNvPr id="7" name="Slide Number Placeholder 6">
            <a:extLst>
              <a:ext uri="{FF2B5EF4-FFF2-40B4-BE49-F238E27FC236}">
                <a16:creationId xmlns:a16="http://schemas.microsoft.com/office/drawing/2014/main" id="{C2261CD3-CF26-E640-ACD5-163D20EC2C39}"/>
              </a:ext>
            </a:extLst>
          </p:cNvPr>
          <p:cNvSpPr>
            <a:spLocks noGrp="1"/>
          </p:cNvSpPr>
          <p:nvPr>
            <p:ph type="sldNum" sz="quarter" idx="12"/>
          </p:nvPr>
        </p:nvSpPr>
        <p:spPr/>
        <p:txBody>
          <a:bodyPr/>
          <a:lstStyle/>
          <a:p>
            <a:fld id="{6D644B63-C881-DA4C-8432-D768F3E4EC07}" type="slidenum">
              <a:rPr lang="en-US" smtClean="0"/>
              <a:t>‹#›</a:t>
            </a:fld>
            <a:endParaRPr lang="en-US"/>
          </a:p>
        </p:txBody>
      </p:sp>
    </p:spTree>
    <p:extLst>
      <p:ext uri="{BB962C8B-B14F-4D97-AF65-F5344CB8AC3E}">
        <p14:creationId xmlns:p14="http://schemas.microsoft.com/office/powerpoint/2010/main" val="78676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AB6F92-7A99-B14A-BB2C-4250AA5986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975067-36F0-C342-B4D7-FE835E77B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97D2C-6C99-CC45-999E-3A660FC23F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9A817-E21A-5440-ADDA-4A6AA366C187}" type="datetime1">
              <a:rPr lang="en-US" smtClean="0"/>
              <a:t>5/19/18</a:t>
            </a:fld>
            <a:endParaRPr lang="en-US"/>
          </a:p>
        </p:txBody>
      </p:sp>
      <p:sp>
        <p:nvSpPr>
          <p:cNvPr id="5" name="Footer Placeholder 4">
            <a:extLst>
              <a:ext uri="{FF2B5EF4-FFF2-40B4-BE49-F238E27FC236}">
                <a16:creationId xmlns:a16="http://schemas.microsoft.com/office/drawing/2014/main" id="{85568155-C669-F649-9C7C-E4442571D0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Afxentios kekelekis PT- MSc in SEM</a:t>
            </a:r>
          </a:p>
        </p:txBody>
      </p:sp>
      <p:sp>
        <p:nvSpPr>
          <p:cNvPr id="6" name="Slide Number Placeholder 5">
            <a:extLst>
              <a:ext uri="{FF2B5EF4-FFF2-40B4-BE49-F238E27FC236}">
                <a16:creationId xmlns:a16="http://schemas.microsoft.com/office/drawing/2014/main" id="{679CF9A7-1A51-4049-9301-58147FC3C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44B63-C881-DA4C-8432-D768F3E4EC07}" type="slidenum">
              <a:rPr lang="en-US" smtClean="0"/>
              <a:t>‹#›</a:t>
            </a:fld>
            <a:endParaRPr lang="en-US"/>
          </a:p>
        </p:txBody>
      </p:sp>
    </p:spTree>
    <p:extLst>
      <p:ext uri="{BB962C8B-B14F-4D97-AF65-F5344CB8AC3E}">
        <p14:creationId xmlns:p14="http://schemas.microsoft.com/office/powerpoint/2010/main" val="3753504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2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355F-3C08-CF47-8421-8E6E3CD5AA89}"/>
              </a:ext>
            </a:extLst>
          </p:cNvPr>
          <p:cNvSpPr>
            <a:spLocks noGrp="1"/>
          </p:cNvSpPr>
          <p:nvPr>
            <p:ph type="ctrTitle"/>
          </p:nvPr>
        </p:nvSpPr>
        <p:spPr/>
        <p:txBody>
          <a:bodyPr/>
          <a:lstStyle/>
          <a:p>
            <a:r>
              <a:rPr lang="el-GR" dirty="0"/>
              <a:t>Φυσιολογία της άσκησης</a:t>
            </a:r>
            <a:endParaRPr lang="en-US" dirty="0"/>
          </a:p>
        </p:txBody>
      </p:sp>
      <p:sp>
        <p:nvSpPr>
          <p:cNvPr id="3" name="Subtitle 2">
            <a:extLst>
              <a:ext uri="{FF2B5EF4-FFF2-40B4-BE49-F238E27FC236}">
                <a16:creationId xmlns:a16="http://schemas.microsoft.com/office/drawing/2014/main" id="{C29FC012-7669-9541-9B40-B72F8909FC20}"/>
              </a:ext>
            </a:extLst>
          </p:cNvPr>
          <p:cNvSpPr>
            <a:spLocks noGrp="1"/>
          </p:cNvSpPr>
          <p:nvPr>
            <p:ph type="subTitle" idx="1"/>
          </p:nvPr>
        </p:nvSpPr>
        <p:spPr/>
        <p:txBody>
          <a:bodyPr/>
          <a:lstStyle/>
          <a:p>
            <a:r>
              <a:rPr lang="el-GR" dirty="0"/>
              <a:t>Αυξέντιος Κεκελέκης</a:t>
            </a:r>
          </a:p>
          <a:p>
            <a:r>
              <a:rPr lang="en-US" sz="2000" i="1" dirty="0"/>
              <a:t>PT-MSc in Sport and Exercise Medicine</a:t>
            </a:r>
          </a:p>
        </p:txBody>
      </p:sp>
      <p:sp>
        <p:nvSpPr>
          <p:cNvPr id="4" name="Footer Placeholder 3">
            <a:extLst>
              <a:ext uri="{FF2B5EF4-FFF2-40B4-BE49-F238E27FC236}">
                <a16:creationId xmlns:a16="http://schemas.microsoft.com/office/drawing/2014/main" id="{0EF9A47A-1149-3042-99CB-296D00C3AC78}"/>
              </a:ext>
            </a:extLst>
          </p:cNvPr>
          <p:cNvSpPr>
            <a:spLocks noGrp="1"/>
          </p:cNvSpPr>
          <p:nvPr>
            <p:ph type="ftr" sz="quarter" idx="11"/>
          </p:nvPr>
        </p:nvSpPr>
        <p:spPr/>
        <p:txBody>
          <a:bodyPr/>
          <a:lstStyle/>
          <a:p>
            <a:r>
              <a:rPr lang="en-US" dirty="0"/>
              <a:t>Afxentios </a:t>
            </a:r>
            <a:r>
              <a:rPr lang="en-US" dirty="0" err="1"/>
              <a:t>kekelekis</a:t>
            </a:r>
            <a:r>
              <a:rPr lang="en-US"/>
              <a:t> PT- MSc in SEM</a:t>
            </a:r>
          </a:p>
        </p:txBody>
      </p:sp>
    </p:spTree>
    <p:extLst>
      <p:ext uri="{BB962C8B-B14F-4D97-AF65-F5344CB8AC3E}">
        <p14:creationId xmlns:p14="http://schemas.microsoft.com/office/powerpoint/2010/main" val="2815066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1343-C3CF-DB46-9C3D-86B12710F687}"/>
              </a:ext>
            </a:extLst>
          </p:cNvPr>
          <p:cNvSpPr>
            <a:spLocks noGrp="1"/>
          </p:cNvSpPr>
          <p:nvPr>
            <p:ph type="title"/>
          </p:nvPr>
        </p:nvSpPr>
        <p:spPr>
          <a:xfrm rot="16200000">
            <a:off x="-2724774" y="2724771"/>
            <a:ext cx="6858002" cy="1408453"/>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l-GR" sz="3600"/>
              <a:t>Αλληλεπίδραση μεταξύ των μηχανισμών παραγωγής και απώλειας θερμότητας κατά την άσκηση</a:t>
            </a:r>
            <a:endParaRPr lang="en-US" sz="3600"/>
          </a:p>
        </p:txBody>
      </p:sp>
      <p:pic>
        <p:nvPicPr>
          <p:cNvPr id="6" name="Content Placeholder 5">
            <a:extLst>
              <a:ext uri="{FF2B5EF4-FFF2-40B4-BE49-F238E27FC236}">
                <a16:creationId xmlns:a16="http://schemas.microsoft.com/office/drawing/2014/main" id="{9BC839D0-1300-A743-A6CD-1756ADB3E3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8955" y="329224"/>
            <a:ext cx="6028027" cy="5868376"/>
          </a:xfrm>
        </p:spPr>
      </p:pic>
      <p:sp>
        <p:nvSpPr>
          <p:cNvPr id="4" name="Footer Placeholder 3">
            <a:extLst>
              <a:ext uri="{FF2B5EF4-FFF2-40B4-BE49-F238E27FC236}">
                <a16:creationId xmlns:a16="http://schemas.microsoft.com/office/drawing/2014/main" id="{1E7E4F68-F887-8C41-8BEF-AABACDE7F701}"/>
              </a:ext>
            </a:extLst>
          </p:cNvPr>
          <p:cNvSpPr>
            <a:spLocks noGrp="1"/>
          </p:cNvSpPr>
          <p:nvPr>
            <p:ph type="ftr" sz="quarter" idx="11"/>
          </p:nvPr>
        </p:nvSpPr>
        <p:spPr/>
        <p:txBody>
          <a:bodyPr/>
          <a:lstStyle/>
          <a:p>
            <a:r>
              <a:rPr lang="en-US"/>
              <a:t>Afxentios kekelekis PT- MSc in SEM</a:t>
            </a:r>
          </a:p>
        </p:txBody>
      </p:sp>
      <p:sp>
        <p:nvSpPr>
          <p:cNvPr id="3" name="TextBox 2">
            <a:extLst>
              <a:ext uri="{FF2B5EF4-FFF2-40B4-BE49-F238E27FC236}">
                <a16:creationId xmlns:a16="http://schemas.microsoft.com/office/drawing/2014/main" id="{7F9E6D06-AC5D-A645-B471-7266C56D8E98}"/>
              </a:ext>
            </a:extLst>
          </p:cNvPr>
          <p:cNvSpPr txBox="1"/>
          <p:nvPr/>
        </p:nvSpPr>
        <p:spPr>
          <a:xfrm>
            <a:off x="7817483" y="1305338"/>
            <a:ext cx="4279900" cy="4247317"/>
          </a:xfrm>
          <a:prstGeom prst="rect">
            <a:avLst/>
          </a:prstGeom>
          <a:noFill/>
        </p:spPr>
        <p:txBody>
          <a:bodyPr wrap="square" rtlCol="0">
            <a:spAutoFit/>
          </a:bodyPr>
          <a:lstStyle/>
          <a:p>
            <a:r>
              <a:rPr lang="el-GR" b="1"/>
              <a:t>Θερμότητα που εισέρχεται </a:t>
            </a:r>
          </a:p>
          <a:p>
            <a:r>
              <a:rPr lang="el-GR"/>
              <a:t>Συσσώρευση θερμότητας μεταβολισμού</a:t>
            </a:r>
          </a:p>
          <a:p>
            <a:pPr marL="285750" indent="-285750">
              <a:buFont typeface="Arial" panose="020B0604020202020204" pitchFamily="34" charset="0"/>
              <a:buChar char="•"/>
            </a:pPr>
            <a:r>
              <a:rPr lang="el-GR"/>
              <a:t>Θερμική ακτινοβολία από τον ουρανό</a:t>
            </a:r>
          </a:p>
          <a:p>
            <a:pPr marL="285750" indent="-285750">
              <a:buFont typeface="Arial" panose="020B0604020202020204" pitchFamily="34" charset="0"/>
              <a:buChar char="•"/>
            </a:pPr>
            <a:r>
              <a:rPr lang="el-GR"/>
              <a:t>Ηλιακή ακτινοβολία</a:t>
            </a:r>
          </a:p>
          <a:p>
            <a:pPr marL="285750" indent="-285750">
              <a:buFont typeface="Arial" panose="020B0604020202020204" pitchFamily="34" charset="0"/>
              <a:buChar char="•"/>
            </a:pPr>
            <a:r>
              <a:rPr lang="el-GR"/>
              <a:t>Θερμοκρασία αέρα</a:t>
            </a:r>
          </a:p>
          <a:p>
            <a:pPr marL="285750" indent="-285750">
              <a:buFont typeface="Arial" panose="020B0604020202020204" pitchFamily="34" charset="0"/>
              <a:buChar char="•"/>
            </a:pPr>
            <a:r>
              <a:rPr lang="el-GR"/>
              <a:t>Υγρασία αέρα</a:t>
            </a:r>
          </a:p>
          <a:p>
            <a:pPr marL="285750" indent="-285750">
              <a:buFont typeface="Arial" panose="020B0604020202020204" pitchFamily="34" charset="0"/>
              <a:buChar char="•"/>
            </a:pPr>
            <a:r>
              <a:rPr lang="el-GR"/>
              <a:t>Θερμική ακτινοβολία εδάφους</a:t>
            </a:r>
          </a:p>
          <a:p>
            <a:pPr marL="285750" indent="-285750">
              <a:buFont typeface="Arial" panose="020B0604020202020204" pitchFamily="34" charset="0"/>
              <a:buChar char="•"/>
            </a:pPr>
            <a:endParaRPr lang="el-GR" b="1"/>
          </a:p>
          <a:p>
            <a:r>
              <a:rPr lang="el-GR" b="1"/>
              <a:t>Θερμότητα που εξέρχεται</a:t>
            </a:r>
          </a:p>
          <a:p>
            <a:pPr marL="285750" indent="-285750">
              <a:buFont typeface="Arial" panose="020B0604020202020204" pitchFamily="34" charset="0"/>
              <a:buChar char="•"/>
            </a:pPr>
            <a:r>
              <a:rPr lang="el-GR"/>
              <a:t>Εξάτμιση ιδρώτα</a:t>
            </a:r>
          </a:p>
          <a:p>
            <a:pPr marL="285750" indent="-285750">
              <a:buFont typeface="Arial" panose="020B0604020202020204" pitchFamily="34" charset="0"/>
              <a:buChar char="•"/>
            </a:pPr>
            <a:r>
              <a:rPr lang="el-GR"/>
              <a:t>Ακτινοβολία</a:t>
            </a:r>
          </a:p>
          <a:p>
            <a:pPr marL="285750" indent="-285750">
              <a:buFont typeface="Arial" panose="020B0604020202020204" pitchFamily="34" charset="0"/>
              <a:buChar char="•"/>
            </a:pPr>
            <a:r>
              <a:rPr lang="el-GR"/>
              <a:t>Μεταφορά </a:t>
            </a:r>
          </a:p>
          <a:p>
            <a:pPr marL="285750" indent="-285750">
              <a:buFont typeface="Arial" panose="020B0604020202020204" pitchFamily="34" charset="0"/>
              <a:buChar char="•"/>
            </a:pPr>
            <a:r>
              <a:rPr lang="el-GR"/>
              <a:t>Αγωγή </a:t>
            </a:r>
          </a:p>
          <a:p>
            <a:pPr marL="285750" indent="-285750">
              <a:buFont typeface="Arial" panose="020B0604020202020204" pitchFamily="34" charset="0"/>
              <a:buChar char="•"/>
            </a:pPr>
            <a:r>
              <a:rPr lang="el-GR"/>
              <a:t>Εξάτμιση μέσω αναπνοής</a:t>
            </a:r>
          </a:p>
          <a:p>
            <a:pPr marL="285750" indent="-285750">
              <a:buFont typeface="Arial" panose="020B0604020202020204" pitchFamily="34" charset="0"/>
              <a:buChar char="•"/>
            </a:pPr>
            <a:r>
              <a:rPr lang="el-GR"/>
              <a:t>Ροή αίματος στο δέρμα   </a:t>
            </a:r>
            <a:endParaRPr lang="en-US"/>
          </a:p>
        </p:txBody>
      </p:sp>
    </p:spTree>
    <p:extLst>
      <p:ext uri="{BB962C8B-B14F-4D97-AF65-F5344CB8AC3E}">
        <p14:creationId xmlns:p14="http://schemas.microsoft.com/office/powerpoint/2010/main" val="2592298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10DF7-8119-F94A-8B2D-77057DF7DCEF}"/>
              </a:ext>
            </a:extLst>
          </p:cNvPr>
          <p:cNvSpPr>
            <a:spLocks noGrp="1"/>
          </p:cNvSpPr>
          <p:nvPr>
            <p:ph type="title"/>
          </p:nvPr>
        </p:nvSpPr>
        <p:spPr/>
        <p:txBody>
          <a:bodyPr/>
          <a:lstStyle/>
          <a:p>
            <a:pPr algn="ctr"/>
            <a:r>
              <a:rPr lang="el-GR"/>
              <a:t>Απώλεια υγρασίας και θερμότητα</a:t>
            </a:r>
            <a:endParaRPr lang="en-US"/>
          </a:p>
        </p:txBody>
      </p:sp>
      <p:sp>
        <p:nvSpPr>
          <p:cNvPr id="3" name="Content Placeholder 2">
            <a:extLst>
              <a:ext uri="{FF2B5EF4-FFF2-40B4-BE49-F238E27FC236}">
                <a16:creationId xmlns:a16="http://schemas.microsoft.com/office/drawing/2014/main" id="{DD45D394-ECBD-2846-A3C9-679871F6A32D}"/>
              </a:ext>
            </a:extLst>
          </p:cNvPr>
          <p:cNvSpPr>
            <a:spLocks noGrp="1"/>
          </p:cNvSpPr>
          <p:nvPr>
            <p:ph idx="1"/>
          </p:nvPr>
        </p:nvSpPr>
        <p:spPr/>
        <p:txBody>
          <a:bodyPr/>
          <a:lstStyle/>
          <a:p>
            <a:pPr lvl="1"/>
            <a:r>
              <a:rPr lang="el-GR"/>
              <a:t>Η υψηλότερη υγρασία περιορίζει την απώλεια θερμότητας (περισσότερα μόρια νερού στον αέρα)</a:t>
            </a:r>
          </a:p>
          <a:p>
            <a:pPr lvl="1"/>
            <a:r>
              <a:rPr lang="el-GR"/>
              <a:t>Η χαμηλότερη υγρασία ευνοεί την εξάτμιση ( εξάτμιση υγρού γρηγορότερα της παραγωγής ιδρώτα) αλλά οδηγεί σε </a:t>
            </a:r>
            <a:r>
              <a:rPr lang="el-GR" b="1"/>
              <a:t>ξηρότητα δέρματος</a:t>
            </a:r>
            <a:endParaRPr lang="en-US" b="1"/>
          </a:p>
          <a:p>
            <a:r>
              <a:rPr lang="el-GR" sz="2400"/>
              <a:t>40</a:t>
            </a:r>
            <a:r>
              <a:rPr lang="el-GR" sz="2400" baseline="30000"/>
              <a:t>ο</a:t>
            </a:r>
            <a:r>
              <a:rPr lang="en-US" sz="2400" baseline="30000"/>
              <a:t> </a:t>
            </a:r>
            <a:r>
              <a:rPr lang="en-US" sz="2400"/>
              <a:t>C </a:t>
            </a:r>
            <a:r>
              <a:rPr lang="el-GR" sz="2400"/>
              <a:t>με 10% σχετική υγρασία. Δεν συνειδητοποιείς ότι ιδρώνεις διότι η θερμοκρασία εξατμίζεται πολύ γρήγορα</a:t>
            </a:r>
          </a:p>
          <a:p>
            <a:r>
              <a:rPr lang="el-GR" sz="2400"/>
              <a:t>40</a:t>
            </a:r>
            <a:r>
              <a:rPr lang="el-GR" sz="2400" baseline="30000"/>
              <a:t>ο</a:t>
            </a:r>
            <a:r>
              <a:rPr lang="en-US" sz="2400" baseline="30000"/>
              <a:t> </a:t>
            </a:r>
            <a:r>
              <a:rPr lang="en-US" sz="2400"/>
              <a:t>C</a:t>
            </a:r>
            <a:r>
              <a:rPr lang="el-GR" sz="2400"/>
              <a:t> με 90% σχετική υγρασία. Πολύ λίγη θερμότητα αφαιρείται και πολύ λίγος ιδρώτας εξατμίζεται</a:t>
            </a:r>
          </a:p>
          <a:p>
            <a:endParaRPr lang="en-US"/>
          </a:p>
        </p:txBody>
      </p:sp>
      <p:sp>
        <p:nvSpPr>
          <p:cNvPr id="4" name="Footer Placeholder 3">
            <a:extLst>
              <a:ext uri="{FF2B5EF4-FFF2-40B4-BE49-F238E27FC236}">
                <a16:creationId xmlns:a16="http://schemas.microsoft.com/office/drawing/2014/main" id="{131F8D9E-55C1-2848-A591-3AE1AB730795}"/>
              </a:ext>
            </a:extLst>
          </p:cNvPr>
          <p:cNvSpPr>
            <a:spLocks noGrp="1"/>
          </p:cNvSpPr>
          <p:nvPr>
            <p:ph type="ftr" sz="quarter" idx="11"/>
          </p:nvPr>
        </p:nvSpPr>
        <p:spPr/>
        <p:txBody>
          <a:bodyPr/>
          <a:lstStyle/>
          <a:p>
            <a:r>
              <a:rPr lang="en-US"/>
              <a:t>Afxentios kekelekis PT- MSc in SEM</a:t>
            </a:r>
          </a:p>
        </p:txBody>
      </p:sp>
      <p:sp>
        <p:nvSpPr>
          <p:cNvPr id="5" name="Rounded Rectangle 4">
            <a:extLst>
              <a:ext uri="{FF2B5EF4-FFF2-40B4-BE49-F238E27FC236}">
                <a16:creationId xmlns:a16="http://schemas.microsoft.com/office/drawing/2014/main" id="{21015FE2-E7D5-9B4B-BA52-8C92EACCC31A}"/>
              </a:ext>
            </a:extLst>
          </p:cNvPr>
          <p:cNvSpPr/>
          <p:nvPr/>
        </p:nvSpPr>
        <p:spPr>
          <a:xfrm>
            <a:off x="838201" y="4136091"/>
            <a:ext cx="10219764" cy="7317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7B0E9857-B135-3643-BA3C-01D7B819816B}"/>
              </a:ext>
            </a:extLst>
          </p:cNvPr>
          <p:cNvSpPr/>
          <p:nvPr/>
        </p:nvSpPr>
        <p:spPr>
          <a:xfrm>
            <a:off x="838199" y="3281081"/>
            <a:ext cx="9390530" cy="7875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16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AB04-672A-7040-9152-14E8D88D8B73}"/>
              </a:ext>
            </a:extLst>
          </p:cNvPr>
          <p:cNvSpPr>
            <a:spLocks noGrp="1"/>
          </p:cNvSpPr>
          <p:nvPr>
            <p:ph type="title"/>
          </p:nvPr>
        </p:nvSpPr>
        <p:spPr/>
        <p:txBody>
          <a:bodyPr/>
          <a:lstStyle/>
          <a:p>
            <a:pPr algn="ctr"/>
            <a:r>
              <a:rPr lang="el-GR"/>
              <a:t>Υποθάλαμος. Θερμορυθμιστικό κέντρο</a:t>
            </a:r>
            <a:endParaRPr lang="en-US"/>
          </a:p>
        </p:txBody>
      </p:sp>
      <p:sp>
        <p:nvSpPr>
          <p:cNvPr id="3" name="Content Placeholder 2">
            <a:extLst>
              <a:ext uri="{FF2B5EF4-FFF2-40B4-BE49-F238E27FC236}">
                <a16:creationId xmlns:a16="http://schemas.microsoft.com/office/drawing/2014/main" id="{062B80A9-3A3B-AB42-B504-FD88BAA612A6}"/>
              </a:ext>
            </a:extLst>
          </p:cNvPr>
          <p:cNvSpPr>
            <a:spLocks noGrp="1"/>
          </p:cNvSpPr>
          <p:nvPr>
            <p:ph idx="1"/>
          </p:nvPr>
        </p:nvSpPr>
        <p:spPr>
          <a:xfrm>
            <a:off x="838200" y="1825624"/>
            <a:ext cx="10515600" cy="4530725"/>
          </a:xfrm>
        </p:spPr>
        <p:txBody>
          <a:bodyPr>
            <a:normAutofit lnSpcReduction="10000"/>
          </a:bodyPr>
          <a:lstStyle/>
          <a:p>
            <a:r>
              <a:rPr lang="el-GR"/>
              <a:t>Περιφερικοί θερμουποδοχείς</a:t>
            </a:r>
          </a:p>
          <a:p>
            <a:pPr lvl="1"/>
            <a:r>
              <a:rPr lang="el-GR"/>
              <a:t>Ανιχνεύουν τις αλλαγές θερμοκρασίας </a:t>
            </a:r>
          </a:p>
          <a:p>
            <a:pPr lvl="1"/>
            <a:r>
              <a:rPr lang="el-GR"/>
              <a:t>Μεταφέρουν την πληροφόρηση στον υποθάλαμο</a:t>
            </a:r>
          </a:p>
          <a:p>
            <a:r>
              <a:rPr lang="el-GR"/>
              <a:t>Πρόσθιος Υποθάλαμος ( στοχεύει στην απώλεια θερμότητας)</a:t>
            </a:r>
          </a:p>
          <a:p>
            <a:pPr lvl="1"/>
            <a:r>
              <a:rPr lang="el-GR"/>
              <a:t>Ανταποκρίνεται σε αυξημένη θερμοκρασία</a:t>
            </a:r>
          </a:p>
          <a:p>
            <a:pPr lvl="1"/>
            <a:r>
              <a:rPr lang="el-GR"/>
              <a:t> Έναρξη εφίδρωσης. Αύξηση απώλειας θερμότητας μέσω εξάτμισης </a:t>
            </a:r>
          </a:p>
          <a:p>
            <a:pPr lvl="1"/>
            <a:r>
              <a:rPr lang="el-GR"/>
              <a:t>Αυξημένη αιματική ροή προς το δέρμα. Αύξηση απώλειας θερμότητας</a:t>
            </a:r>
          </a:p>
          <a:p>
            <a:r>
              <a:rPr lang="el-GR"/>
              <a:t>Οπίσθιος Υποθάλαμος (στοχεύει στην παραγωγή θερμότητας) </a:t>
            </a:r>
          </a:p>
          <a:p>
            <a:pPr lvl="1"/>
            <a:r>
              <a:rPr lang="el-GR"/>
              <a:t>Ανταποκρίνεται σε μειωμένη θερμοκρασία</a:t>
            </a:r>
          </a:p>
          <a:p>
            <a:pPr lvl="1"/>
            <a:r>
              <a:rPr lang="el-GR"/>
              <a:t>Αυξάνει το περιφερικό ρίγος και την έκκριση νοραδρεναλίνης για να αυξήσει την παραγωγή θερμότητας</a:t>
            </a:r>
          </a:p>
          <a:p>
            <a:pPr lvl="1"/>
            <a:endParaRPr lang="en-US"/>
          </a:p>
        </p:txBody>
      </p:sp>
      <p:sp>
        <p:nvSpPr>
          <p:cNvPr id="4" name="Footer Placeholder 3">
            <a:extLst>
              <a:ext uri="{FF2B5EF4-FFF2-40B4-BE49-F238E27FC236}">
                <a16:creationId xmlns:a16="http://schemas.microsoft.com/office/drawing/2014/main" id="{E88A138B-60BE-FB4F-82BA-2D5C99BEB151}"/>
              </a:ext>
            </a:extLst>
          </p:cNvPr>
          <p:cNvSpPr>
            <a:spLocks noGrp="1"/>
          </p:cNvSpPr>
          <p:nvPr>
            <p:ph type="ftr" sz="quarter" idx="11"/>
          </p:nvPr>
        </p:nvSpPr>
        <p:spPr/>
        <p:txBody>
          <a:bodyPr/>
          <a:lstStyle/>
          <a:p>
            <a:r>
              <a:rPr lang="en-US"/>
              <a:t>Afxentios kekelekis PT- MSc in SEM</a:t>
            </a:r>
          </a:p>
        </p:txBody>
      </p:sp>
    </p:spTree>
    <p:extLst>
      <p:ext uri="{BB962C8B-B14F-4D97-AF65-F5344CB8AC3E}">
        <p14:creationId xmlns:p14="http://schemas.microsoft.com/office/powerpoint/2010/main" val="233693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8EBC-2ADC-4249-B363-FB67AD9FDE4A}"/>
              </a:ext>
            </a:extLst>
          </p:cNvPr>
          <p:cNvSpPr>
            <a:spLocks noGrp="1"/>
          </p:cNvSpPr>
          <p:nvPr>
            <p:ph type="title"/>
          </p:nvPr>
        </p:nvSpPr>
        <p:spPr>
          <a:xfrm rot="16200000">
            <a:off x="-2766219" y="2766217"/>
            <a:ext cx="6858001" cy="1325563"/>
          </a:xfrm>
        </p:spPr>
        <p:style>
          <a:lnRef idx="2">
            <a:schemeClr val="dk1">
              <a:shade val="50000"/>
            </a:schemeClr>
          </a:lnRef>
          <a:fillRef idx="1">
            <a:schemeClr val="dk1"/>
          </a:fillRef>
          <a:effectRef idx="0">
            <a:schemeClr val="dk1"/>
          </a:effectRef>
          <a:fontRef idx="minor">
            <a:schemeClr val="lt1"/>
          </a:fontRef>
        </p:style>
        <p:txBody>
          <a:bodyPr/>
          <a:lstStyle/>
          <a:p>
            <a:pPr algn="ctr"/>
            <a:r>
              <a:rPr lang="el-GR"/>
              <a:t>Υπερθερμία </a:t>
            </a:r>
            <a:endParaRPr lang="en-US"/>
          </a:p>
        </p:txBody>
      </p:sp>
      <p:pic>
        <p:nvPicPr>
          <p:cNvPr id="6" name="Content Placeholder 5">
            <a:extLst>
              <a:ext uri="{FF2B5EF4-FFF2-40B4-BE49-F238E27FC236}">
                <a16:creationId xmlns:a16="http://schemas.microsoft.com/office/drawing/2014/main" id="{7DA0EB2F-BE11-CE41-82F0-0C916EED11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8712" y="330536"/>
            <a:ext cx="6080047" cy="5869847"/>
          </a:xfrm>
        </p:spPr>
      </p:pic>
      <p:sp>
        <p:nvSpPr>
          <p:cNvPr id="4" name="Footer Placeholder 3">
            <a:extLst>
              <a:ext uri="{FF2B5EF4-FFF2-40B4-BE49-F238E27FC236}">
                <a16:creationId xmlns:a16="http://schemas.microsoft.com/office/drawing/2014/main" id="{7D82A2EB-EB33-1A41-B87F-9B0BE9CC3A75}"/>
              </a:ext>
            </a:extLst>
          </p:cNvPr>
          <p:cNvSpPr>
            <a:spLocks noGrp="1"/>
          </p:cNvSpPr>
          <p:nvPr>
            <p:ph type="ftr" sz="quarter" idx="11"/>
          </p:nvPr>
        </p:nvSpPr>
        <p:spPr/>
        <p:txBody>
          <a:bodyPr/>
          <a:lstStyle/>
          <a:p>
            <a:r>
              <a:rPr lang="en-US"/>
              <a:t>Afxentios kekelekis PT- MSc in SEM</a:t>
            </a:r>
          </a:p>
        </p:txBody>
      </p:sp>
      <p:sp>
        <p:nvSpPr>
          <p:cNvPr id="3" name="TextBox 2">
            <a:extLst>
              <a:ext uri="{FF2B5EF4-FFF2-40B4-BE49-F238E27FC236}">
                <a16:creationId xmlns:a16="http://schemas.microsoft.com/office/drawing/2014/main" id="{FC4C18E7-FFC9-D84E-BFD7-4A34B0FA56A9}"/>
              </a:ext>
            </a:extLst>
          </p:cNvPr>
          <p:cNvSpPr txBox="1"/>
          <p:nvPr/>
        </p:nvSpPr>
        <p:spPr>
          <a:xfrm>
            <a:off x="1483876" y="685800"/>
            <a:ext cx="4414836" cy="4093428"/>
          </a:xfrm>
          <a:prstGeom prst="rect">
            <a:avLst/>
          </a:prstGeom>
          <a:noFill/>
        </p:spPr>
        <p:txBody>
          <a:bodyPr wrap="square" rtlCol="0">
            <a:spAutoFit/>
          </a:bodyPr>
          <a:lstStyle/>
          <a:p>
            <a:pPr marL="342900" indent="-342900">
              <a:buAutoNum type="arabicPeriod"/>
            </a:pPr>
            <a:r>
              <a:rPr lang="el-GR" sz="2000"/>
              <a:t>Αυξημένη αιματική και εσωτερική θερμοκρασία.</a:t>
            </a:r>
          </a:p>
          <a:p>
            <a:pPr marL="342900" indent="-342900">
              <a:buAutoNum type="arabicPeriod"/>
            </a:pPr>
            <a:r>
              <a:rPr lang="el-GR" sz="2000"/>
              <a:t>Οι ώσεις μεταφέρονται στον υποθάλαμο</a:t>
            </a:r>
          </a:p>
          <a:p>
            <a:pPr marL="342900" indent="-342900">
              <a:buAutoNum type="arabicPeriod"/>
            </a:pPr>
            <a:r>
              <a:rPr lang="el-GR" sz="2000"/>
              <a:t>Δημιουργία </a:t>
            </a:r>
            <a:r>
              <a:rPr lang="el-GR" sz="2000" b="1">
                <a:solidFill>
                  <a:srgbClr val="FF0000"/>
                </a:solidFill>
              </a:rPr>
              <a:t>αγγειοδιαστολή</a:t>
            </a:r>
            <a:r>
              <a:rPr lang="el-GR" sz="2000"/>
              <a:t>ς στα αγγεία του δέρματος ώστε να χαθεί περισσότερη θερμότητα</a:t>
            </a:r>
          </a:p>
          <a:p>
            <a:pPr marL="342900" indent="-342900">
              <a:buAutoNum type="arabicPeriod"/>
            </a:pPr>
            <a:r>
              <a:rPr lang="el-GR" sz="2000"/>
              <a:t>Οι αδένες του </a:t>
            </a:r>
            <a:r>
              <a:rPr lang="el-GR" sz="2000" b="1">
                <a:solidFill>
                  <a:srgbClr val="FF0000"/>
                </a:solidFill>
              </a:rPr>
              <a:t>ιδρώτα</a:t>
            </a:r>
            <a:r>
              <a:rPr lang="el-GR" sz="2000"/>
              <a:t> ενεργοποιούνται αυξάνοντας την απώλεια θερμότητας μέσω εξάτμισης </a:t>
            </a:r>
          </a:p>
          <a:p>
            <a:pPr marL="342900" indent="-342900">
              <a:buAutoNum type="arabicPeriod"/>
            </a:pPr>
            <a:r>
              <a:rPr lang="el-GR" sz="2000"/>
              <a:t>Μειώνεται η θερμοκρασία του σώματος </a:t>
            </a:r>
            <a:endParaRPr lang="en-US" sz="2000"/>
          </a:p>
        </p:txBody>
      </p:sp>
    </p:spTree>
    <p:extLst>
      <p:ext uri="{BB962C8B-B14F-4D97-AF65-F5344CB8AC3E}">
        <p14:creationId xmlns:p14="http://schemas.microsoft.com/office/powerpoint/2010/main" val="364067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A59DF7-85C5-BD49-9868-270BAEB39224}"/>
              </a:ext>
            </a:extLst>
          </p:cNvPr>
          <p:cNvSpPr>
            <a:spLocks noGrp="1"/>
          </p:cNvSpPr>
          <p:nvPr>
            <p:ph type="title"/>
          </p:nvPr>
        </p:nvSpPr>
        <p:spPr>
          <a:xfrm rot="16200000">
            <a:off x="-2766219" y="2766218"/>
            <a:ext cx="6858001" cy="1325563"/>
          </a:xfrm>
        </p:spPr>
        <p:style>
          <a:lnRef idx="2">
            <a:schemeClr val="dk1">
              <a:shade val="50000"/>
            </a:schemeClr>
          </a:lnRef>
          <a:fillRef idx="1">
            <a:schemeClr val="dk1"/>
          </a:fillRef>
          <a:effectRef idx="0">
            <a:schemeClr val="dk1"/>
          </a:effectRef>
          <a:fontRef idx="minor">
            <a:schemeClr val="lt1"/>
          </a:fontRef>
        </p:style>
        <p:txBody>
          <a:bodyPr/>
          <a:lstStyle/>
          <a:p>
            <a:pPr algn="ctr"/>
            <a:r>
              <a:rPr lang="el-GR"/>
              <a:t>Υποθερμία </a:t>
            </a:r>
            <a:endParaRPr lang="en-US"/>
          </a:p>
        </p:txBody>
      </p:sp>
      <p:sp>
        <p:nvSpPr>
          <p:cNvPr id="4" name="Footer Placeholder 3">
            <a:extLst>
              <a:ext uri="{FF2B5EF4-FFF2-40B4-BE49-F238E27FC236}">
                <a16:creationId xmlns:a16="http://schemas.microsoft.com/office/drawing/2014/main" id="{847E5375-F3BB-7142-9963-CDFF6677AAE3}"/>
              </a:ext>
            </a:extLst>
          </p:cNvPr>
          <p:cNvSpPr>
            <a:spLocks noGrp="1"/>
          </p:cNvSpPr>
          <p:nvPr>
            <p:ph type="ftr" sz="quarter" idx="11"/>
          </p:nvPr>
        </p:nvSpPr>
        <p:spPr/>
        <p:txBody>
          <a:bodyPr/>
          <a:lstStyle/>
          <a:p>
            <a:r>
              <a:rPr lang="en-US"/>
              <a:t>Afxentios kekelekis PT- MSc in SEM</a:t>
            </a:r>
          </a:p>
        </p:txBody>
      </p:sp>
      <p:sp>
        <p:nvSpPr>
          <p:cNvPr id="8" name="TextBox 7">
            <a:extLst>
              <a:ext uri="{FF2B5EF4-FFF2-40B4-BE49-F238E27FC236}">
                <a16:creationId xmlns:a16="http://schemas.microsoft.com/office/drawing/2014/main" id="{B2175A80-B66A-B74A-B807-C0C16AC39E18}"/>
              </a:ext>
            </a:extLst>
          </p:cNvPr>
          <p:cNvSpPr txBox="1"/>
          <p:nvPr/>
        </p:nvSpPr>
        <p:spPr>
          <a:xfrm>
            <a:off x="8302398" y="1044247"/>
            <a:ext cx="3492500" cy="4401205"/>
          </a:xfrm>
          <a:prstGeom prst="rect">
            <a:avLst/>
          </a:prstGeom>
          <a:noFill/>
        </p:spPr>
        <p:txBody>
          <a:bodyPr wrap="square" rtlCol="0">
            <a:spAutoFit/>
          </a:bodyPr>
          <a:lstStyle/>
          <a:p>
            <a:pPr marL="342900" indent="-342900">
              <a:buAutoNum type="arabicPeriod"/>
            </a:pPr>
            <a:r>
              <a:rPr lang="el-GR" sz="2000"/>
              <a:t>Μειωμένη αιματική ροή ή/και δερματική θερμοκρασία</a:t>
            </a:r>
          </a:p>
          <a:p>
            <a:pPr marL="342900" indent="-342900">
              <a:buAutoNum type="arabicPeriod"/>
            </a:pPr>
            <a:r>
              <a:rPr lang="el-GR" sz="2000"/>
              <a:t>Ώσεις  στον υποθάλαμο</a:t>
            </a:r>
          </a:p>
          <a:p>
            <a:pPr marL="342900" indent="-342900">
              <a:buAutoNum type="arabicPeriod"/>
            </a:pPr>
            <a:r>
              <a:rPr lang="el-GR" sz="2000" b="1">
                <a:solidFill>
                  <a:srgbClr val="FF0000"/>
                </a:solidFill>
              </a:rPr>
              <a:t>Αγγειοσυστολή</a:t>
            </a:r>
            <a:r>
              <a:rPr lang="el-GR" sz="2000"/>
              <a:t> στα αγγεία του δέρματος για μείωση της απώλειας θερμότητας</a:t>
            </a:r>
          </a:p>
          <a:p>
            <a:pPr marL="342900" indent="-342900">
              <a:buAutoNum type="arabicPeriod"/>
            </a:pPr>
            <a:r>
              <a:rPr lang="el-GR" sz="2000"/>
              <a:t>Οι σκελετικοί μύες </a:t>
            </a:r>
            <a:r>
              <a:rPr lang="en-US" sz="2000"/>
              <a:t> </a:t>
            </a:r>
            <a:r>
              <a:rPr lang="el-GR" sz="2000" b="1">
                <a:solidFill>
                  <a:srgbClr val="FF0000"/>
                </a:solidFill>
              </a:rPr>
              <a:t>συσπώνται</a:t>
            </a:r>
            <a:r>
              <a:rPr lang="el-GR" sz="2000"/>
              <a:t> για να προκαλέσουν αύξηση του μεταβολισμού άρα και παραγωγή  θερμοκρασίας </a:t>
            </a:r>
          </a:p>
          <a:p>
            <a:pPr marL="342900" indent="-342900">
              <a:buAutoNum type="arabicPeriod"/>
            </a:pPr>
            <a:r>
              <a:rPr lang="el-GR" sz="2000"/>
              <a:t>Αύξηση θερμοκρασίας σώματος </a:t>
            </a:r>
            <a:endParaRPr lang="en-US" sz="2000"/>
          </a:p>
        </p:txBody>
      </p:sp>
      <p:pic>
        <p:nvPicPr>
          <p:cNvPr id="12" name="Picture 11">
            <a:extLst>
              <a:ext uri="{FF2B5EF4-FFF2-40B4-BE49-F238E27FC236}">
                <a16:creationId xmlns:a16="http://schemas.microsoft.com/office/drawing/2014/main" id="{65CEEE60-9FBC-1445-95EF-8DA2F57C5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162" y="133350"/>
            <a:ext cx="6475638" cy="6223000"/>
          </a:xfrm>
          <a:prstGeom prst="rect">
            <a:avLst/>
          </a:prstGeom>
        </p:spPr>
      </p:pic>
    </p:spTree>
    <p:extLst>
      <p:ext uri="{BB962C8B-B14F-4D97-AF65-F5344CB8AC3E}">
        <p14:creationId xmlns:p14="http://schemas.microsoft.com/office/powerpoint/2010/main" val="3328469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5629-3C5B-2E47-B812-59500C20EA87}"/>
              </a:ext>
            </a:extLst>
          </p:cNvPr>
          <p:cNvSpPr>
            <a:spLocks noGrp="1"/>
          </p:cNvSpPr>
          <p:nvPr>
            <p:ph type="title"/>
          </p:nvPr>
        </p:nvSpPr>
        <p:spPr>
          <a:xfrm rot="16200000">
            <a:off x="-2766217" y="2766217"/>
            <a:ext cx="6858000" cy="1325563"/>
          </a:xfrm>
        </p:spPr>
        <p:style>
          <a:lnRef idx="2">
            <a:schemeClr val="dk1">
              <a:shade val="50000"/>
            </a:schemeClr>
          </a:lnRef>
          <a:fillRef idx="1">
            <a:schemeClr val="dk1"/>
          </a:fillRef>
          <a:effectRef idx="0">
            <a:schemeClr val="dk1"/>
          </a:effectRef>
          <a:fontRef idx="minor">
            <a:schemeClr val="lt1"/>
          </a:fontRef>
        </p:style>
        <p:txBody>
          <a:bodyPr/>
          <a:lstStyle/>
          <a:p>
            <a:pPr algn="ctr"/>
            <a:r>
              <a:rPr lang="el-GR"/>
              <a:t>Ομοιόσταση</a:t>
            </a:r>
            <a:endParaRPr lang="en-US"/>
          </a:p>
        </p:txBody>
      </p:sp>
      <p:sp>
        <p:nvSpPr>
          <p:cNvPr id="4" name="Footer Placeholder 3">
            <a:extLst>
              <a:ext uri="{FF2B5EF4-FFF2-40B4-BE49-F238E27FC236}">
                <a16:creationId xmlns:a16="http://schemas.microsoft.com/office/drawing/2014/main" id="{95854815-66E9-244B-B5F1-C88D5389DF10}"/>
              </a:ext>
            </a:extLst>
          </p:cNvPr>
          <p:cNvSpPr>
            <a:spLocks noGrp="1"/>
          </p:cNvSpPr>
          <p:nvPr>
            <p:ph type="ftr" sz="quarter" idx="11"/>
          </p:nvPr>
        </p:nvSpPr>
        <p:spPr/>
        <p:txBody>
          <a:bodyPr/>
          <a:lstStyle/>
          <a:p>
            <a:r>
              <a:rPr lang="en-US"/>
              <a:t>Afxentios kekelekis PT- MSc in SEM</a:t>
            </a:r>
          </a:p>
        </p:txBody>
      </p:sp>
      <p:pic>
        <p:nvPicPr>
          <p:cNvPr id="6" name="Picture 5">
            <a:extLst>
              <a:ext uri="{FF2B5EF4-FFF2-40B4-BE49-F238E27FC236}">
                <a16:creationId xmlns:a16="http://schemas.microsoft.com/office/drawing/2014/main" id="{35873D59-A5DD-AB44-AE98-AF7B3576C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152401"/>
            <a:ext cx="10199915" cy="6139542"/>
          </a:xfrm>
          <a:prstGeom prst="rect">
            <a:avLst/>
          </a:prstGeom>
        </p:spPr>
      </p:pic>
    </p:spTree>
    <p:extLst>
      <p:ext uri="{BB962C8B-B14F-4D97-AF65-F5344CB8AC3E}">
        <p14:creationId xmlns:p14="http://schemas.microsoft.com/office/powerpoint/2010/main" val="1709824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333E-26D5-6E42-A20E-95F6762F4D09}"/>
              </a:ext>
            </a:extLst>
          </p:cNvPr>
          <p:cNvSpPr>
            <a:spLocks noGrp="1"/>
          </p:cNvSpPr>
          <p:nvPr>
            <p:ph type="title"/>
          </p:nvPr>
        </p:nvSpPr>
        <p:spPr/>
        <p:txBody>
          <a:bodyPr/>
          <a:lstStyle/>
          <a:p>
            <a:pPr algn="ctr"/>
            <a:r>
              <a:rPr lang="el-GR"/>
              <a:t>Φυσιολογικές αποκρίσεις στην άσκηση σε θερμό περιβάλλον</a:t>
            </a:r>
            <a:endParaRPr lang="en-US"/>
          </a:p>
        </p:txBody>
      </p:sp>
      <p:sp>
        <p:nvSpPr>
          <p:cNvPr id="3" name="Content Placeholder 2">
            <a:extLst>
              <a:ext uri="{FF2B5EF4-FFF2-40B4-BE49-F238E27FC236}">
                <a16:creationId xmlns:a16="http://schemas.microsoft.com/office/drawing/2014/main" id="{58C0151D-375A-5444-9F73-4C777CC313D2}"/>
              </a:ext>
            </a:extLst>
          </p:cNvPr>
          <p:cNvSpPr>
            <a:spLocks noGrp="1"/>
          </p:cNvSpPr>
          <p:nvPr>
            <p:ph idx="1"/>
          </p:nvPr>
        </p:nvSpPr>
        <p:spPr>
          <a:xfrm>
            <a:off x="267286" y="1825625"/>
            <a:ext cx="11521440" cy="4351338"/>
          </a:xfrm>
        </p:spPr>
        <p:txBody>
          <a:bodyPr>
            <a:normAutofit/>
          </a:bodyPr>
          <a:lstStyle/>
          <a:p>
            <a:r>
              <a:rPr lang="el-GR" b="1">
                <a:solidFill>
                  <a:srgbClr val="FF0000"/>
                </a:solidFill>
              </a:rPr>
              <a:t>Καρδιαγγειακή λειτουργία</a:t>
            </a:r>
            <a:r>
              <a:rPr lang="en-GB"/>
              <a:t>. </a:t>
            </a:r>
            <a:r>
              <a:rPr lang="el-GR"/>
              <a:t>Αυξημένη επιβάρυνση</a:t>
            </a:r>
            <a:endParaRPr lang="en-GB"/>
          </a:p>
          <a:p>
            <a:pPr lvl="1"/>
            <a:r>
              <a:rPr lang="el-GR"/>
              <a:t>Συνθήκες ανταγωνισμού αιματικής ροής </a:t>
            </a:r>
          </a:p>
          <a:p>
            <a:pPr lvl="1" algn="just"/>
            <a:r>
              <a:rPr lang="el-GR"/>
              <a:t>Αυξημένη αιματική ροή προς του μύες αλλά κ προς το δέρμα</a:t>
            </a:r>
            <a:r>
              <a:rPr lang="en-GB"/>
              <a:t>.</a:t>
            </a:r>
            <a:r>
              <a:rPr lang="el-GR"/>
              <a:t> Μείωση όγκου αίματος που επιστρέφει στην καρδιά, άρα </a:t>
            </a:r>
            <a:r>
              <a:rPr lang="el-GR" b="1"/>
              <a:t>μειωμένο όγκο παλμού, </a:t>
            </a:r>
            <a:r>
              <a:rPr lang="el-GR"/>
              <a:t>που οδηγεί σε </a:t>
            </a:r>
            <a:r>
              <a:rPr lang="el-GR" b="1"/>
              <a:t>αύξηση ΚΣ </a:t>
            </a:r>
            <a:r>
              <a:rPr lang="el-GR"/>
              <a:t>καθ’ όλη την άσκηση για να αντισταθμίσει τον μειωμένο ΟΠ. Μύες και δέρμα δεν μπορεί να λάβει επαρκή ποσότητα αίματος, με αποτέλεσμα να παρεμποδίζεται η μεταφορά θερμότητας και να αυξάνεται ο κίνδυνος υπερθερμίας</a:t>
            </a:r>
            <a:endParaRPr lang="el-GR" b="1"/>
          </a:p>
          <a:p>
            <a:r>
              <a:rPr lang="el-GR" b="1">
                <a:solidFill>
                  <a:srgbClr val="FF0000"/>
                </a:solidFill>
              </a:rPr>
              <a:t>Παραγωγή ενέργειας</a:t>
            </a:r>
          </a:p>
          <a:p>
            <a:pPr lvl="1"/>
            <a:r>
              <a:rPr lang="el-GR"/>
              <a:t>Η αύξηση της θερμοκρασίας οδηγεί σε αύξηση πρόσληψης οξυγόνου, άρα και περισσότερη κατανάλωση γλυκογόνου, με συνέπεια αύξηση παραγωγής γαλακτικού</a:t>
            </a:r>
          </a:p>
          <a:p>
            <a:pPr marL="0" indent="0">
              <a:buNone/>
            </a:pPr>
            <a:endParaRPr lang="en-US"/>
          </a:p>
        </p:txBody>
      </p:sp>
      <p:sp>
        <p:nvSpPr>
          <p:cNvPr id="4" name="Footer Placeholder 3">
            <a:extLst>
              <a:ext uri="{FF2B5EF4-FFF2-40B4-BE49-F238E27FC236}">
                <a16:creationId xmlns:a16="http://schemas.microsoft.com/office/drawing/2014/main" id="{D37FD1D6-5221-8344-A020-B8AC8C7E6B82}"/>
              </a:ext>
            </a:extLst>
          </p:cNvPr>
          <p:cNvSpPr>
            <a:spLocks noGrp="1"/>
          </p:cNvSpPr>
          <p:nvPr>
            <p:ph type="ftr" sz="quarter" idx="11"/>
          </p:nvPr>
        </p:nvSpPr>
        <p:spPr/>
        <p:txBody>
          <a:bodyPr/>
          <a:lstStyle/>
          <a:p>
            <a:r>
              <a:rPr lang="en-US"/>
              <a:t>Afxentios kekelekis PT- MSc in SEM</a:t>
            </a:r>
          </a:p>
        </p:txBody>
      </p:sp>
    </p:spTree>
    <p:extLst>
      <p:ext uri="{BB962C8B-B14F-4D97-AF65-F5344CB8AC3E}">
        <p14:creationId xmlns:p14="http://schemas.microsoft.com/office/powerpoint/2010/main" val="4254583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CE62-05CA-B745-A2E1-590008ED037E}"/>
              </a:ext>
            </a:extLst>
          </p:cNvPr>
          <p:cNvSpPr>
            <a:spLocks noGrp="1"/>
          </p:cNvSpPr>
          <p:nvPr>
            <p:ph type="title"/>
          </p:nvPr>
        </p:nvSpPr>
        <p:spPr>
          <a:xfrm rot="16200000">
            <a:off x="-2766218" y="2766217"/>
            <a:ext cx="6858001" cy="1325563"/>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l-GR"/>
              <a:t>Φυσιολογικές αποκρίσεις στην άσκηση σε θερμό περιβάλλον</a:t>
            </a:r>
            <a:endParaRPr lang="en-US"/>
          </a:p>
        </p:txBody>
      </p:sp>
      <p:sp>
        <p:nvSpPr>
          <p:cNvPr id="4" name="Footer Placeholder 3">
            <a:extLst>
              <a:ext uri="{FF2B5EF4-FFF2-40B4-BE49-F238E27FC236}">
                <a16:creationId xmlns:a16="http://schemas.microsoft.com/office/drawing/2014/main" id="{88921E29-9F5E-F94F-A8F5-CF228B8189DE}"/>
              </a:ext>
            </a:extLst>
          </p:cNvPr>
          <p:cNvSpPr>
            <a:spLocks noGrp="1"/>
          </p:cNvSpPr>
          <p:nvPr>
            <p:ph type="ftr" sz="quarter" idx="11"/>
          </p:nvPr>
        </p:nvSpPr>
        <p:spPr/>
        <p:txBody>
          <a:bodyPr/>
          <a:lstStyle/>
          <a:p>
            <a:r>
              <a:rPr lang="en-US"/>
              <a:t>Afxentios kekelekis PT- MSc in SEM</a:t>
            </a:r>
          </a:p>
        </p:txBody>
      </p:sp>
      <p:pic>
        <p:nvPicPr>
          <p:cNvPr id="6" name="Picture 5">
            <a:extLst>
              <a:ext uri="{FF2B5EF4-FFF2-40B4-BE49-F238E27FC236}">
                <a16:creationId xmlns:a16="http://schemas.microsoft.com/office/drawing/2014/main" id="{910E481E-FB59-3E40-B910-9B31BB31D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1180" y="182880"/>
            <a:ext cx="9227820" cy="6112516"/>
          </a:xfrm>
          <a:prstGeom prst="rect">
            <a:avLst/>
          </a:prstGeom>
        </p:spPr>
      </p:pic>
    </p:spTree>
    <p:extLst>
      <p:ext uri="{BB962C8B-B14F-4D97-AF65-F5344CB8AC3E}">
        <p14:creationId xmlns:p14="http://schemas.microsoft.com/office/powerpoint/2010/main" val="652084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454B-A6FE-7943-9BAD-F73132C20811}"/>
              </a:ext>
            </a:extLst>
          </p:cNvPr>
          <p:cNvSpPr>
            <a:spLocks noGrp="1"/>
          </p:cNvSpPr>
          <p:nvPr>
            <p:ph type="title"/>
          </p:nvPr>
        </p:nvSpPr>
        <p:spPr>
          <a:xfrm rot="16200000">
            <a:off x="-2662309" y="2662309"/>
            <a:ext cx="6858000" cy="153338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br>
              <a:rPr lang="el-GR"/>
            </a:br>
            <a:r>
              <a:rPr lang="el-GR"/>
              <a:t>Ισοζύγιο υγρών του σώματος κατά την άσκηση σε θερμό περιβάλλον</a:t>
            </a:r>
            <a:br>
              <a:rPr lang="el-GR"/>
            </a:br>
            <a:endParaRPr lang="en-US"/>
          </a:p>
        </p:txBody>
      </p:sp>
      <p:sp>
        <p:nvSpPr>
          <p:cNvPr id="3" name="Content Placeholder 2">
            <a:extLst>
              <a:ext uri="{FF2B5EF4-FFF2-40B4-BE49-F238E27FC236}">
                <a16:creationId xmlns:a16="http://schemas.microsoft.com/office/drawing/2014/main" id="{BADAA30C-C4ED-0A4C-83F2-AE06D6C1831D}"/>
              </a:ext>
            </a:extLst>
          </p:cNvPr>
          <p:cNvSpPr>
            <a:spLocks noGrp="1"/>
          </p:cNvSpPr>
          <p:nvPr>
            <p:ph idx="1"/>
          </p:nvPr>
        </p:nvSpPr>
        <p:spPr>
          <a:xfrm>
            <a:off x="1842867" y="295423"/>
            <a:ext cx="10199077" cy="6049106"/>
          </a:xfrm>
        </p:spPr>
        <p:txBody>
          <a:bodyPr>
            <a:normAutofit/>
          </a:bodyPr>
          <a:lstStyle/>
          <a:p>
            <a:r>
              <a:rPr lang="el-GR"/>
              <a:t>Θερμοκρασία δέρματος &lt; θερμοκρασίας περιβάλλοντος</a:t>
            </a:r>
            <a:endParaRPr lang="en-GB"/>
          </a:p>
          <a:p>
            <a:pPr lvl="1"/>
            <a:r>
              <a:rPr lang="el-GR"/>
              <a:t>η θερμότητα μεταφέρεται ΜΟΝΟΝ μέσω εξάτμισης</a:t>
            </a:r>
          </a:p>
          <a:p>
            <a:r>
              <a:rPr lang="el-GR"/>
              <a:t>Κύριος μηχανισμός εξάτμισης της θερμότητας είναι </a:t>
            </a:r>
            <a:r>
              <a:rPr lang="el-GR" b="1"/>
              <a:t>ο ιδρώτας </a:t>
            </a:r>
          </a:p>
          <a:p>
            <a:r>
              <a:rPr lang="el-GR"/>
              <a:t>Κατά την ήπια εφίδρωση υπάρχει σχεδόν πλήρης επαναρρόφηση Να</a:t>
            </a:r>
            <a:r>
              <a:rPr lang="el-GR" baseline="30000"/>
              <a:t>+</a:t>
            </a:r>
            <a:r>
              <a:rPr lang="el-GR"/>
              <a:t>, </a:t>
            </a:r>
            <a:r>
              <a:rPr lang="en-GB"/>
              <a:t>Cl</a:t>
            </a:r>
            <a:r>
              <a:rPr lang="en-GB" baseline="30000"/>
              <a:t>+</a:t>
            </a:r>
            <a:r>
              <a:rPr lang="el-GR"/>
              <a:t>, άρα κ χαμηλή περιεκτικότητα σε αυτά τα μέταλλα. </a:t>
            </a:r>
          </a:p>
          <a:p>
            <a:r>
              <a:rPr lang="el-GR"/>
              <a:t>Κατά την έντονη άσκηση αυξάνεται η απώλεια Να</a:t>
            </a:r>
            <a:r>
              <a:rPr lang="el-GR" baseline="30000"/>
              <a:t>+</a:t>
            </a:r>
            <a:r>
              <a:rPr lang="el-GR"/>
              <a:t>,</a:t>
            </a:r>
            <a:r>
              <a:rPr lang="en-GB"/>
              <a:t>Cl</a:t>
            </a:r>
            <a:r>
              <a:rPr lang="en-GB" baseline="30000"/>
              <a:t>+</a:t>
            </a:r>
            <a:r>
              <a:rPr lang="en-GB"/>
              <a:t>, K</a:t>
            </a:r>
            <a:r>
              <a:rPr lang="en-GB" baseline="30000"/>
              <a:t>+</a:t>
            </a:r>
            <a:r>
              <a:rPr lang="el-GR"/>
              <a:t> </a:t>
            </a:r>
            <a:endParaRPr lang="en-GB"/>
          </a:p>
          <a:p>
            <a:r>
              <a:rPr lang="el-GR"/>
              <a:t>Μηχανισμός επαναρρόφησης Νατρίου και χλωρίου ( δράση αλδοστερόνης</a:t>
            </a:r>
            <a:r>
              <a:rPr lang="en-GB"/>
              <a:t>, ADH</a:t>
            </a:r>
            <a:r>
              <a:rPr lang="el-GR"/>
              <a:t>) δεν ισχύει για Κάλιο, ασβέστιο και μαγνήσιο.</a:t>
            </a:r>
            <a:endParaRPr lang="en-GB"/>
          </a:p>
          <a:p>
            <a:r>
              <a:rPr lang="el-GR"/>
              <a:t>Ρυθμός εφίδρωσης 3 - 4 </a:t>
            </a:r>
            <a:r>
              <a:rPr lang="en-GB"/>
              <a:t>L/h</a:t>
            </a:r>
            <a:r>
              <a:rPr lang="el-GR"/>
              <a:t> κατά την έντονη άσκηση. </a:t>
            </a:r>
          </a:p>
          <a:p>
            <a:r>
              <a:rPr lang="el-GR"/>
              <a:t>Μέγιστος ημερήσιος ρυθμός 10-15 </a:t>
            </a:r>
            <a:r>
              <a:rPr lang="en-GB"/>
              <a:t>L/h</a:t>
            </a:r>
            <a:r>
              <a:rPr lang="el-GR"/>
              <a:t> </a:t>
            </a:r>
          </a:p>
          <a:p>
            <a:r>
              <a:rPr lang="el-GR"/>
              <a:t>Κατά την έντονη άσκηση σε ζεστό περιβάλλον μπορεί ένα άτομο μέσου βάρους να έχει απώλεια 1,6 -2 </a:t>
            </a:r>
            <a:r>
              <a:rPr lang="en-GB"/>
              <a:t>L/h</a:t>
            </a:r>
            <a:r>
              <a:rPr lang="el-GR"/>
              <a:t> ή 2,5-3,5% του βάρους σώματος/ώρα</a:t>
            </a:r>
            <a:endParaRPr lang="en-GB"/>
          </a:p>
          <a:p>
            <a:endParaRPr lang="en-GB"/>
          </a:p>
          <a:p>
            <a:pPr marL="0" indent="0">
              <a:buNone/>
            </a:pPr>
            <a:endParaRPr lang="en-US"/>
          </a:p>
        </p:txBody>
      </p:sp>
      <p:sp>
        <p:nvSpPr>
          <p:cNvPr id="4" name="Footer Placeholder 3">
            <a:extLst>
              <a:ext uri="{FF2B5EF4-FFF2-40B4-BE49-F238E27FC236}">
                <a16:creationId xmlns:a16="http://schemas.microsoft.com/office/drawing/2014/main" id="{EB8778AA-8815-E246-8F79-2AC78495DC6F}"/>
              </a:ext>
            </a:extLst>
          </p:cNvPr>
          <p:cNvSpPr>
            <a:spLocks noGrp="1"/>
          </p:cNvSpPr>
          <p:nvPr>
            <p:ph type="ftr" sz="quarter" idx="11"/>
          </p:nvPr>
        </p:nvSpPr>
        <p:spPr/>
        <p:txBody>
          <a:bodyPr/>
          <a:lstStyle/>
          <a:p>
            <a:r>
              <a:rPr lang="en-US"/>
              <a:t>Afxentios kekelekis PT- MSc in SEM</a:t>
            </a:r>
          </a:p>
        </p:txBody>
      </p:sp>
    </p:spTree>
    <p:extLst>
      <p:ext uri="{BB962C8B-B14F-4D97-AF65-F5344CB8AC3E}">
        <p14:creationId xmlns:p14="http://schemas.microsoft.com/office/powerpoint/2010/main" val="3985772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91F6-34E3-8E4C-8A4B-E1C54F08A246}"/>
              </a:ext>
            </a:extLst>
          </p:cNvPr>
          <p:cNvSpPr>
            <a:spLocks noGrp="1"/>
          </p:cNvSpPr>
          <p:nvPr>
            <p:ph type="title"/>
          </p:nvPr>
        </p:nvSpPr>
        <p:spPr/>
        <p:txBody>
          <a:bodyPr/>
          <a:lstStyle/>
          <a:p>
            <a:pPr algn="ctr"/>
            <a:r>
              <a:rPr lang="el-GR"/>
              <a:t>Ισοζύγιο υγρών του σώματος κατά την άσκηση σε θερμό περιβάλλον</a:t>
            </a:r>
            <a:endParaRPr lang="en-US"/>
          </a:p>
        </p:txBody>
      </p:sp>
      <p:sp>
        <p:nvSpPr>
          <p:cNvPr id="3" name="Content Placeholder 2">
            <a:extLst>
              <a:ext uri="{FF2B5EF4-FFF2-40B4-BE49-F238E27FC236}">
                <a16:creationId xmlns:a16="http://schemas.microsoft.com/office/drawing/2014/main" id="{44C29AF8-0FDE-E246-9DD3-C02F5B53E564}"/>
              </a:ext>
            </a:extLst>
          </p:cNvPr>
          <p:cNvSpPr>
            <a:spLocks noGrp="1"/>
          </p:cNvSpPr>
          <p:nvPr>
            <p:ph idx="1"/>
          </p:nvPr>
        </p:nvSpPr>
        <p:spPr>
          <a:xfrm>
            <a:off x="548640" y="1758462"/>
            <a:ext cx="10805160" cy="4614203"/>
          </a:xfrm>
        </p:spPr>
        <p:txBody>
          <a:bodyPr>
            <a:normAutofit/>
          </a:bodyPr>
          <a:lstStyle/>
          <a:p>
            <a:r>
              <a:rPr lang="el-GR"/>
              <a:t>Το σώμα προσπαθεί να αντισταθμίσει την απώλεια μετάλλων, νερού και ιδρώτα κατά την έντονη άσκηση σε θερμό περιβάλλον, μειώνοντας την απώλειά τους στα ούρα. Πώς ?</a:t>
            </a:r>
          </a:p>
          <a:p>
            <a:pPr lvl="1"/>
            <a:r>
              <a:rPr lang="el-GR"/>
              <a:t> Απελευθερώνει </a:t>
            </a:r>
            <a:r>
              <a:rPr lang="el-GR" b="1"/>
              <a:t>Αλδοστερόνη</a:t>
            </a:r>
            <a:r>
              <a:rPr lang="el-GR"/>
              <a:t> και </a:t>
            </a:r>
            <a:r>
              <a:rPr lang="el-GR" b="1"/>
              <a:t>αντιδιουριτική </a:t>
            </a:r>
            <a:r>
              <a:rPr lang="en-GB" b="1"/>
              <a:t>ADH</a:t>
            </a:r>
            <a:r>
              <a:rPr lang="el-GR" b="1"/>
              <a:t> </a:t>
            </a:r>
            <a:r>
              <a:rPr lang="el-GR"/>
              <a:t>ορμόνη.</a:t>
            </a:r>
          </a:p>
          <a:p>
            <a:pPr lvl="1"/>
            <a:r>
              <a:rPr lang="el-GR"/>
              <a:t>Αλδοστερόνη- διατήρηση Να</a:t>
            </a:r>
            <a:r>
              <a:rPr lang="el-GR" baseline="30000"/>
              <a:t>+</a:t>
            </a:r>
          </a:p>
          <a:p>
            <a:pPr lvl="1"/>
            <a:r>
              <a:rPr lang="en-GB"/>
              <a:t>ADH- </a:t>
            </a:r>
            <a:r>
              <a:rPr lang="el-GR"/>
              <a:t>διατήρηση ισοζυγίου Υγρών</a:t>
            </a:r>
          </a:p>
          <a:p>
            <a:pPr lvl="1"/>
            <a:r>
              <a:rPr lang="el-GR"/>
              <a:t>Κατά την έντονη στο θερμό περιβάλλον η Αλδοστερόνη περιορίζει την απέκκριση Να</a:t>
            </a:r>
            <a:r>
              <a:rPr lang="el-GR" baseline="30000"/>
              <a:t>+</a:t>
            </a:r>
            <a:r>
              <a:rPr lang="el-GR"/>
              <a:t> από τους νεφρούς (αύξηση κατακράτησης Να</a:t>
            </a:r>
            <a:r>
              <a:rPr lang="el-GR" baseline="30000"/>
              <a:t>+ </a:t>
            </a:r>
            <a:r>
              <a:rPr lang="el-GR"/>
              <a:t>,άρα και νερού) που οδηγεί σε αύξηση του όγκου πλάσματος 10-20%)</a:t>
            </a:r>
          </a:p>
          <a:p>
            <a:pPr lvl="1"/>
            <a:r>
              <a:rPr lang="el-GR"/>
              <a:t>Η A</a:t>
            </a:r>
            <a:r>
              <a:rPr lang="en-GB"/>
              <a:t>DH</a:t>
            </a:r>
            <a:r>
              <a:rPr lang="el-GR"/>
              <a:t> υποκινεί την επαναρρόφηση νερού από τους νεφρούς, αυξάνοντας περεταίρω την κατακράτηση υγρών στο σώμα.   </a:t>
            </a:r>
            <a:endParaRPr lang="en-US"/>
          </a:p>
        </p:txBody>
      </p:sp>
      <p:sp>
        <p:nvSpPr>
          <p:cNvPr id="4" name="Footer Placeholder 3">
            <a:extLst>
              <a:ext uri="{FF2B5EF4-FFF2-40B4-BE49-F238E27FC236}">
                <a16:creationId xmlns:a16="http://schemas.microsoft.com/office/drawing/2014/main" id="{11806E0B-88EA-C446-BC47-06DC006141A6}"/>
              </a:ext>
            </a:extLst>
          </p:cNvPr>
          <p:cNvSpPr>
            <a:spLocks noGrp="1"/>
          </p:cNvSpPr>
          <p:nvPr>
            <p:ph type="ftr" sz="quarter" idx="11"/>
          </p:nvPr>
        </p:nvSpPr>
        <p:spPr/>
        <p:txBody>
          <a:bodyPr/>
          <a:lstStyle/>
          <a:p>
            <a:r>
              <a:rPr lang="en-US"/>
              <a:t>Afxentios kekelekis PT- MSc in SEM</a:t>
            </a:r>
          </a:p>
        </p:txBody>
      </p:sp>
    </p:spTree>
    <p:extLst>
      <p:ext uri="{BB962C8B-B14F-4D97-AF65-F5344CB8AC3E}">
        <p14:creationId xmlns:p14="http://schemas.microsoft.com/office/powerpoint/2010/main" val="627302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9D6FE-4673-0D4D-85F7-598515EDBEA2}"/>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a:r>
              <a:rPr lang="en-US"/>
              <a:t>Thermoregulation and fluid balance during exercise </a:t>
            </a:r>
            <a:br>
              <a:rPr lang="el-GR"/>
            </a:br>
            <a:endParaRPr lang="en-US"/>
          </a:p>
        </p:txBody>
      </p:sp>
      <p:sp>
        <p:nvSpPr>
          <p:cNvPr id="3" name="Text Placeholder 2">
            <a:extLst>
              <a:ext uri="{FF2B5EF4-FFF2-40B4-BE49-F238E27FC236}">
                <a16:creationId xmlns:a16="http://schemas.microsoft.com/office/drawing/2014/main" id="{A1433252-46F5-3A47-AB3F-8CB1466419CC}"/>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B7B3BF6A-62D4-A141-8964-688F41D3ECE9}"/>
              </a:ext>
            </a:extLst>
          </p:cNvPr>
          <p:cNvSpPr>
            <a:spLocks noGrp="1"/>
          </p:cNvSpPr>
          <p:nvPr>
            <p:ph type="ftr" sz="quarter" idx="11"/>
          </p:nvPr>
        </p:nvSpPr>
        <p:spPr/>
        <p:txBody>
          <a:bodyPr/>
          <a:lstStyle/>
          <a:p>
            <a:r>
              <a:rPr lang="en-US"/>
              <a:t>Afxentios kekelekis PT- MSc in SEM</a:t>
            </a:r>
          </a:p>
        </p:txBody>
      </p:sp>
    </p:spTree>
    <p:extLst>
      <p:ext uri="{BB962C8B-B14F-4D97-AF65-F5344CB8AC3E}">
        <p14:creationId xmlns:p14="http://schemas.microsoft.com/office/powerpoint/2010/main" val="239734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EC5E-E121-4940-8417-42E550949114}"/>
              </a:ext>
            </a:extLst>
          </p:cNvPr>
          <p:cNvSpPr>
            <a:spLocks noGrp="1"/>
          </p:cNvSpPr>
          <p:nvPr>
            <p:ph type="title"/>
          </p:nvPr>
        </p:nvSpPr>
        <p:spPr/>
        <p:txBody>
          <a:bodyPr/>
          <a:lstStyle/>
          <a:p>
            <a:pPr algn="ctr"/>
            <a:r>
              <a:rPr lang="el-GR"/>
              <a:t>Μέτρηση θερμικής επιβάρυνσης</a:t>
            </a:r>
            <a:endParaRPr lang="en-US"/>
          </a:p>
        </p:txBody>
      </p:sp>
      <p:sp>
        <p:nvSpPr>
          <p:cNvPr id="3" name="Content Placeholder 2">
            <a:extLst>
              <a:ext uri="{FF2B5EF4-FFF2-40B4-BE49-F238E27FC236}">
                <a16:creationId xmlns:a16="http://schemas.microsoft.com/office/drawing/2014/main" id="{574CD3EC-D0DA-9149-A28B-1F1E06F58C4E}"/>
              </a:ext>
            </a:extLst>
          </p:cNvPr>
          <p:cNvSpPr>
            <a:spLocks noGrp="1"/>
          </p:cNvSpPr>
          <p:nvPr>
            <p:ph idx="1"/>
          </p:nvPr>
        </p:nvSpPr>
        <p:spPr/>
        <p:txBody>
          <a:bodyPr/>
          <a:lstStyle/>
          <a:p>
            <a:r>
              <a:rPr lang="el-GR"/>
              <a:t>Υπερβολική αύξηση της θερμοκρασίας θέτει σε κίνδυνο την κυτταρική λειτουργία </a:t>
            </a:r>
          </a:p>
          <a:p>
            <a:r>
              <a:rPr lang="el-GR"/>
              <a:t>Πρέπει να λάβουμε υπόψιν τις παρακάτω μεταβλητές</a:t>
            </a:r>
          </a:p>
          <a:p>
            <a:pPr lvl="1"/>
            <a:r>
              <a:rPr lang="el-GR"/>
              <a:t>Θερμοκρασία αέρα</a:t>
            </a:r>
          </a:p>
          <a:p>
            <a:pPr lvl="1"/>
            <a:r>
              <a:rPr lang="el-GR"/>
              <a:t>Υγρασία </a:t>
            </a:r>
          </a:p>
          <a:p>
            <a:pPr lvl="1"/>
            <a:r>
              <a:rPr lang="el-GR"/>
              <a:t>Ταχύτητα αέρα</a:t>
            </a:r>
          </a:p>
          <a:p>
            <a:pPr lvl="1"/>
            <a:r>
              <a:rPr lang="el-GR"/>
              <a:t>Θερμική ακτινοβολία  </a:t>
            </a:r>
            <a:endParaRPr lang="en-US"/>
          </a:p>
          <a:p>
            <a:endParaRPr lang="en-US"/>
          </a:p>
        </p:txBody>
      </p:sp>
      <p:sp>
        <p:nvSpPr>
          <p:cNvPr id="4" name="Footer Placeholder 3">
            <a:extLst>
              <a:ext uri="{FF2B5EF4-FFF2-40B4-BE49-F238E27FC236}">
                <a16:creationId xmlns:a16="http://schemas.microsoft.com/office/drawing/2014/main" id="{0F10D0EF-851F-C940-9154-1560ED29A0FB}"/>
              </a:ext>
            </a:extLst>
          </p:cNvPr>
          <p:cNvSpPr>
            <a:spLocks noGrp="1"/>
          </p:cNvSpPr>
          <p:nvPr>
            <p:ph type="ftr" sz="quarter" idx="11"/>
          </p:nvPr>
        </p:nvSpPr>
        <p:spPr/>
        <p:txBody>
          <a:bodyPr/>
          <a:lstStyle/>
          <a:p>
            <a:r>
              <a:rPr lang="en-US"/>
              <a:t>Afxentios kekelekis PT- MSc in SEM</a:t>
            </a:r>
          </a:p>
        </p:txBody>
      </p:sp>
    </p:spTree>
    <p:extLst>
      <p:ext uri="{BB962C8B-B14F-4D97-AF65-F5344CB8AC3E}">
        <p14:creationId xmlns:p14="http://schemas.microsoft.com/office/powerpoint/2010/main" val="74216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171CC3-FB50-F94C-8C65-9EDBE65837F8}"/>
              </a:ext>
            </a:extLst>
          </p:cNvPr>
          <p:cNvSpPr>
            <a:spLocks noGrp="1"/>
          </p:cNvSpPr>
          <p:nvPr>
            <p:ph type="title"/>
          </p:nvPr>
        </p:nvSpPr>
        <p:spPr>
          <a:xfrm>
            <a:off x="838200" y="365126"/>
            <a:ext cx="10515600" cy="1224524"/>
          </a:xfrm>
        </p:spPr>
        <p:txBody>
          <a:bodyPr/>
          <a:lstStyle/>
          <a:p>
            <a:pPr algn="ctr"/>
            <a:r>
              <a:rPr lang="en-GB"/>
              <a:t>Wet Bulb Globe Temperature </a:t>
            </a:r>
            <a:endParaRPr lang="en-US"/>
          </a:p>
        </p:txBody>
      </p:sp>
      <p:sp>
        <p:nvSpPr>
          <p:cNvPr id="4" name="Footer Placeholder 3">
            <a:extLst>
              <a:ext uri="{FF2B5EF4-FFF2-40B4-BE49-F238E27FC236}">
                <a16:creationId xmlns:a16="http://schemas.microsoft.com/office/drawing/2014/main" id="{E133580E-D381-FC44-8A62-8DC5E0EC0265}"/>
              </a:ext>
            </a:extLst>
          </p:cNvPr>
          <p:cNvSpPr>
            <a:spLocks noGrp="1"/>
          </p:cNvSpPr>
          <p:nvPr>
            <p:ph type="ftr" sz="quarter" idx="11"/>
          </p:nvPr>
        </p:nvSpPr>
        <p:spPr/>
        <p:txBody>
          <a:bodyPr/>
          <a:lstStyle/>
          <a:p>
            <a:r>
              <a:rPr lang="en-US"/>
              <a:t>Afxentios kekelekis PT- MSc in SEM</a:t>
            </a:r>
          </a:p>
        </p:txBody>
      </p:sp>
      <p:pic>
        <p:nvPicPr>
          <p:cNvPr id="7" name="Picture 6">
            <a:extLst>
              <a:ext uri="{FF2B5EF4-FFF2-40B4-BE49-F238E27FC236}">
                <a16:creationId xmlns:a16="http://schemas.microsoft.com/office/drawing/2014/main" id="{AD578029-B3FE-6D43-8C66-595EB22C3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55" y="1716258"/>
            <a:ext cx="6457618" cy="4628271"/>
          </a:xfrm>
          <a:prstGeom prst="rect">
            <a:avLst/>
          </a:prstGeom>
        </p:spPr>
      </p:pic>
      <p:pic>
        <p:nvPicPr>
          <p:cNvPr id="9" name="Picture 8">
            <a:extLst>
              <a:ext uri="{FF2B5EF4-FFF2-40B4-BE49-F238E27FC236}">
                <a16:creationId xmlns:a16="http://schemas.microsoft.com/office/drawing/2014/main" id="{10732F57-041E-E74A-AAFB-2692906B2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064" y="2004255"/>
            <a:ext cx="4374271" cy="4354342"/>
          </a:xfrm>
          <a:prstGeom prst="rect">
            <a:avLst/>
          </a:prstGeom>
        </p:spPr>
      </p:pic>
    </p:spTree>
    <p:extLst>
      <p:ext uri="{BB962C8B-B14F-4D97-AF65-F5344CB8AC3E}">
        <p14:creationId xmlns:p14="http://schemas.microsoft.com/office/powerpoint/2010/main" val="2018795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012449-EB6B-4346-87A9-07D14180161E}"/>
              </a:ext>
            </a:extLst>
          </p:cNvPr>
          <p:cNvSpPr>
            <a:spLocks noGrp="1"/>
          </p:cNvSpPr>
          <p:nvPr>
            <p:ph type="ftr" sz="quarter" idx="11"/>
          </p:nvPr>
        </p:nvSpPr>
        <p:spPr/>
        <p:txBody>
          <a:bodyPr/>
          <a:lstStyle/>
          <a:p>
            <a:r>
              <a:rPr lang="en-US"/>
              <a:t>Afxentios kekelekis PT- MSc in SEM</a:t>
            </a:r>
          </a:p>
        </p:txBody>
      </p:sp>
      <p:pic>
        <p:nvPicPr>
          <p:cNvPr id="3" name="Picture 2">
            <a:extLst>
              <a:ext uri="{FF2B5EF4-FFF2-40B4-BE49-F238E27FC236}">
                <a16:creationId xmlns:a16="http://schemas.microsoft.com/office/drawing/2014/main" id="{FE5F13B4-9CC7-9E49-95D9-53BC405433FC}"/>
              </a:ext>
            </a:extLst>
          </p:cNvPr>
          <p:cNvPicPr>
            <a:picLocks noChangeAspect="1"/>
          </p:cNvPicPr>
          <p:nvPr/>
        </p:nvPicPr>
        <p:blipFill>
          <a:blip r:embed="rId2"/>
          <a:stretch>
            <a:fillRect/>
          </a:stretch>
        </p:blipFill>
        <p:spPr>
          <a:xfrm>
            <a:off x="1100028" y="151964"/>
            <a:ext cx="10210975" cy="6180327"/>
          </a:xfrm>
          <a:prstGeom prst="rect">
            <a:avLst/>
          </a:prstGeom>
        </p:spPr>
      </p:pic>
    </p:spTree>
    <p:extLst>
      <p:ext uri="{BB962C8B-B14F-4D97-AF65-F5344CB8AC3E}">
        <p14:creationId xmlns:p14="http://schemas.microsoft.com/office/powerpoint/2010/main" val="75452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2A69BD-C375-D14F-9041-3DEE1E8CC11E}"/>
              </a:ext>
            </a:extLst>
          </p:cNvPr>
          <p:cNvSpPr>
            <a:spLocks noGrp="1"/>
          </p:cNvSpPr>
          <p:nvPr>
            <p:ph type="ftr" sz="quarter" idx="11"/>
          </p:nvPr>
        </p:nvSpPr>
        <p:spPr/>
        <p:txBody>
          <a:bodyPr/>
          <a:lstStyle/>
          <a:p>
            <a:r>
              <a:rPr lang="en-US"/>
              <a:t>Afxentios kekelekis PT- MSc in SEM</a:t>
            </a:r>
          </a:p>
        </p:txBody>
      </p:sp>
      <p:pic>
        <p:nvPicPr>
          <p:cNvPr id="4" name="Picture 3">
            <a:extLst>
              <a:ext uri="{FF2B5EF4-FFF2-40B4-BE49-F238E27FC236}">
                <a16:creationId xmlns:a16="http://schemas.microsoft.com/office/drawing/2014/main" id="{FA6E38EF-4C0C-5346-A7A7-722EE67B501E}"/>
              </a:ext>
            </a:extLst>
          </p:cNvPr>
          <p:cNvPicPr>
            <a:picLocks noChangeAspect="1"/>
          </p:cNvPicPr>
          <p:nvPr/>
        </p:nvPicPr>
        <p:blipFill>
          <a:blip r:embed="rId2"/>
          <a:stretch>
            <a:fillRect/>
          </a:stretch>
        </p:blipFill>
        <p:spPr>
          <a:xfrm>
            <a:off x="1145509" y="171745"/>
            <a:ext cx="9699700" cy="6314209"/>
          </a:xfrm>
          <a:prstGeom prst="rect">
            <a:avLst/>
          </a:prstGeom>
        </p:spPr>
      </p:pic>
    </p:spTree>
    <p:extLst>
      <p:ext uri="{BB962C8B-B14F-4D97-AF65-F5344CB8AC3E}">
        <p14:creationId xmlns:p14="http://schemas.microsoft.com/office/powerpoint/2010/main" val="863315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35BE31-E7C2-AC42-8501-3CEED6180168}"/>
              </a:ext>
            </a:extLst>
          </p:cNvPr>
          <p:cNvSpPr>
            <a:spLocks noGrp="1"/>
          </p:cNvSpPr>
          <p:nvPr>
            <p:ph type="ftr" sz="quarter" idx="11"/>
          </p:nvPr>
        </p:nvSpPr>
        <p:spPr/>
        <p:txBody>
          <a:bodyPr/>
          <a:lstStyle/>
          <a:p>
            <a:r>
              <a:rPr lang="en-US"/>
              <a:t>Afxentios kekelekis PT- MSc in SEM</a:t>
            </a:r>
          </a:p>
        </p:txBody>
      </p:sp>
      <p:pic>
        <p:nvPicPr>
          <p:cNvPr id="4" name="Picture 3">
            <a:extLst>
              <a:ext uri="{FF2B5EF4-FFF2-40B4-BE49-F238E27FC236}">
                <a16:creationId xmlns:a16="http://schemas.microsoft.com/office/drawing/2014/main" id="{08BD6A54-676C-0948-867D-768A96EA5CB8}"/>
              </a:ext>
            </a:extLst>
          </p:cNvPr>
          <p:cNvPicPr>
            <a:picLocks noChangeAspect="1"/>
          </p:cNvPicPr>
          <p:nvPr/>
        </p:nvPicPr>
        <p:blipFill>
          <a:blip r:embed="rId2"/>
          <a:stretch>
            <a:fillRect/>
          </a:stretch>
        </p:blipFill>
        <p:spPr>
          <a:xfrm>
            <a:off x="665273" y="180013"/>
            <a:ext cx="5820588" cy="5433977"/>
          </a:xfrm>
          <a:prstGeom prst="rect">
            <a:avLst/>
          </a:prstGeom>
        </p:spPr>
      </p:pic>
      <p:pic>
        <p:nvPicPr>
          <p:cNvPr id="7" name="Picture 6">
            <a:extLst>
              <a:ext uri="{FF2B5EF4-FFF2-40B4-BE49-F238E27FC236}">
                <a16:creationId xmlns:a16="http://schemas.microsoft.com/office/drawing/2014/main" id="{C300D103-46AC-CF4C-9967-97EB5909CB2C}"/>
              </a:ext>
            </a:extLst>
          </p:cNvPr>
          <p:cNvPicPr>
            <a:picLocks noChangeAspect="1"/>
          </p:cNvPicPr>
          <p:nvPr/>
        </p:nvPicPr>
        <p:blipFill>
          <a:blip r:embed="rId3"/>
          <a:stretch>
            <a:fillRect/>
          </a:stretch>
        </p:blipFill>
        <p:spPr>
          <a:xfrm>
            <a:off x="1915337" y="5575743"/>
            <a:ext cx="4634320" cy="910118"/>
          </a:xfrm>
          <a:prstGeom prst="rect">
            <a:avLst/>
          </a:prstGeom>
        </p:spPr>
      </p:pic>
      <p:sp>
        <p:nvSpPr>
          <p:cNvPr id="8" name="Oval 7">
            <a:extLst>
              <a:ext uri="{FF2B5EF4-FFF2-40B4-BE49-F238E27FC236}">
                <a16:creationId xmlns:a16="http://schemas.microsoft.com/office/drawing/2014/main" id="{D38C9BFA-8445-DA41-A351-0AB96913941A}"/>
              </a:ext>
            </a:extLst>
          </p:cNvPr>
          <p:cNvSpPr/>
          <p:nvPr/>
        </p:nvSpPr>
        <p:spPr>
          <a:xfrm>
            <a:off x="4582886" y="870857"/>
            <a:ext cx="1132114"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2E2A8A3-7E15-CF45-9F3B-DF6789238847}"/>
              </a:ext>
            </a:extLst>
          </p:cNvPr>
          <p:cNvPicPr>
            <a:picLocks noChangeAspect="1"/>
          </p:cNvPicPr>
          <p:nvPr/>
        </p:nvPicPr>
        <p:blipFill>
          <a:blip r:embed="rId4"/>
          <a:stretch>
            <a:fillRect/>
          </a:stretch>
        </p:blipFill>
        <p:spPr>
          <a:xfrm>
            <a:off x="7038753" y="410240"/>
            <a:ext cx="4824819" cy="5980592"/>
          </a:xfrm>
          <a:prstGeom prst="rect">
            <a:avLst/>
          </a:prstGeom>
        </p:spPr>
      </p:pic>
    </p:spTree>
    <p:extLst>
      <p:ext uri="{BB962C8B-B14F-4D97-AF65-F5344CB8AC3E}">
        <p14:creationId xmlns:p14="http://schemas.microsoft.com/office/powerpoint/2010/main" val="856660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033B2-FE04-D945-9C31-0BC51DB2F9DB}"/>
              </a:ext>
            </a:extLst>
          </p:cNvPr>
          <p:cNvSpPr>
            <a:spLocks noGrp="1"/>
          </p:cNvSpPr>
          <p:nvPr>
            <p:ph type="title"/>
          </p:nvPr>
        </p:nvSpPr>
        <p:spPr/>
        <p:txBody>
          <a:bodyPr/>
          <a:lstStyle/>
          <a:p>
            <a:pPr algn="ctr"/>
            <a:r>
              <a:rPr lang="en-US" dirty="0"/>
              <a:t>΄</a:t>
            </a:r>
            <a:r>
              <a:rPr lang="el-GR" dirty="0" err="1"/>
              <a:t>Ενδυση</a:t>
            </a:r>
            <a:endParaRPr lang="en-US" dirty="0"/>
          </a:p>
        </p:txBody>
      </p:sp>
      <p:sp>
        <p:nvSpPr>
          <p:cNvPr id="3" name="Content Placeholder 2">
            <a:extLst>
              <a:ext uri="{FF2B5EF4-FFF2-40B4-BE49-F238E27FC236}">
                <a16:creationId xmlns:a16="http://schemas.microsoft.com/office/drawing/2014/main" id="{1DEEE7AA-BF10-054D-9996-BAD520199872}"/>
              </a:ext>
            </a:extLst>
          </p:cNvPr>
          <p:cNvSpPr>
            <a:spLocks noGrp="1"/>
          </p:cNvSpPr>
          <p:nvPr>
            <p:ph idx="1"/>
          </p:nvPr>
        </p:nvSpPr>
        <p:spPr>
          <a:xfrm>
            <a:off x="838200" y="1600200"/>
            <a:ext cx="5052237" cy="4576763"/>
          </a:xfrm>
        </p:spPr>
        <p:txBody>
          <a:bodyPr>
            <a:normAutofit lnSpcReduction="10000"/>
          </a:bodyPr>
          <a:lstStyle/>
          <a:p>
            <a:pPr algn="just"/>
            <a:r>
              <a:rPr lang="el-GR" dirty="0"/>
              <a:t>Μειώνει την είσοδο θερμικής ακτινοβολίας σε συνθήκες ζέστης </a:t>
            </a:r>
          </a:p>
          <a:p>
            <a:pPr algn="just"/>
            <a:r>
              <a:rPr lang="el-GR" dirty="0"/>
              <a:t>Επιβραδύνει την απώλεια θερμότητας μέσω αγωγής και μεταφοράς </a:t>
            </a:r>
          </a:p>
          <a:p>
            <a:pPr algn="just"/>
            <a:r>
              <a:rPr lang="el-GR" dirty="0"/>
              <a:t>ΜΕΤ (</a:t>
            </a:r>
            <a:r>
              <a:rPr lang="en-GB" dirty="0"/>
              <a:t>Metabolic Equivalent Task). </a:t>
            </a:r>
            <a:r>
              <a:rPr lang="el-GR" dirty="0"/>
              <a:t>¨</a:t>
            </a:r>
            <a:r>
              <a:rPr lang="el-GR" sz="2200" dirty="0"/>
              <a:t>Ένας τρόπος μέτρησης της έντασης της άσκησης. Είναι η ποσότητα του οξυγόνου που καταναλώνεται ανά μονάδα σωματικού βάρους σε ένα λεπτό ηρεμίας.  </a:t>
            </a:r>
            <a:endParaRPr lang="en-US" sz="2200" dirty="0"/>
          </a:p>
        </p:txBody>
      </p:sp>
      <p:sp>
        <p:nvSpPr>
          <p:cNvPr id="4" name="Footer Placeholder 3">
            <a:extLst>
              <a:ext uri="{FF2B5EF4-FFF2-40B4-BE49-F238E27FC236}">
                <a16:creationId xmlns:a16="http://schemas.microsoft.com/office/drawing/2014/main" id="{D2ADAE09-6C9F-334D-934D-FA3DF8ABEC95}"/>
              </a:ext>
            </a:extLst>
          </p:cNvPr>
          <p:cNvSpPr>
            <a:spLocks noGrp="1"/>
          </p:cNvSpPr>
          <p:nvPr>
            <p:ph type="ftr" sz="quarter" idx="11"/>
          </p:nvPr>
        </p:nvSpPr>
        <p:spPr/>
        <p:txBody>
          <a:bodyPr/>
          <a:lstStyle/>
          <a:p>
            <a:r>
              <a:rPr lang="en-US"/>
              <a:t>Afxentios kekelekis PT- MSc in SEM</a:t>
            </a:r>
          </a:p>
        </p:txBody>
      </p:sp>
      <p:pic>
        <p:nvPicPr>
          <p:cNvPr id="5" name="Picture 4">
            <a:extLst>
              <a:ext uri="{FF2B5EF4-FFF2-40B4-BE49-F238E27FC236}">
                <a16:creationId xmlns:a16="http://schemas.microsoft.com/office/drawing/2014/main" id="{ED47DA33-710A-7848-A5C3-6C61A151CABB}"/>
              </a:ext>
            </a:extLst>
          </p:cNvPr>
          <p:cNvPicPr>
            <a:picLocks noChangeAspect="1"/>
          </p:cNvPicPr>
          <p:nvPr/>
        </p:nvPicPr>
        <p:blipFill>
          <a:blip r:embed="rId2"/>
          <a:stretch>
            <a:fillRect/>
          </a:stretch>
        </p:blipFill>
        <p:spPr>
          <a:xfrm>
            <a:off x="6116347" y="1580199"/>
            <a:ext cx="5864964" cy="4797056"/>
          </a:xfrm>
          <a:prstGeom prst="rect">
            <a:avLst/>
          </a:prstGeom>
        </p:spPr>
      </p:pic>
      <p:sp>
        <p:nvSpPr>
          <p:cNvPr id="6" name="Rectangle 5">
            <a:extLst>
              <a:ext uri="{FF2B5EF4-FFF2-40B4-BE49-F238E27FC236}">
                <a16:creationId xmlns:a16="http://schemas.microsoft.com/office/drawing/2014/main" id="{4DF5DE04-27CB-644E-A846-916982677E7E}"/>
              </a:ext>
            </a:extLst>
          </p:cNvPr>
          <p:cNvSpPr/>
          <p:nvPr/>
        </p:nvSpPr>
        <p:spPr>
          <a:xfrm>
            <a:off x="6357257" y="5410200"/>
            <a:ext cx="5083629" cy="337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3F5E14D-47BA-DF4B-A3CF-AEFD47D22317}"/>
              </a:ext>
            </a:extLst>
          </p:cNvPr>
          <p:cNvSpPr/>
          <p:nvPr/>
        </p:nvSpPr>
        <p:spPr>
          <a:xfrm>
            <a:off x="9851571" y="5290457"/>
            <a:ext cx="642257" cy="566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260F631-8A9E-CA49-84D8-4E618A48DFD6}"/>
              </a:ext>
            </a:extLst>
          </p:cNvPr>
          <p:cNvSpPr/>
          <p:nvPr/>
        </p:nvSpPr>
        <p:spPr>
          <a:xfrm>
            <a:off x="10809514" y="5301342"/>
            <a:ext cx="642257" cy="566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869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1C0C-2C8F-1F44-8488-436E385FF4EF}"/>
              </a:ext>
            </a:extLst>
          </p:cNvPr>
          <p:cNvSpPr>
            <a:spLocks noGrp="1"/>
          </p:cNvSpPr>
          <p:nvPr>
            <p:ph type="title"/>
          </p:nvPr>
        </p:nvSpPr>
        <p:spPr/>
        <p:txBody>
          <a:bodyPr>
            <a:normAutofit fontScale="90000"/>
          </a:bodyPr>
          <a:lstStyle/>
          <a:p>
            <a:pPr algn="ctr"/>
            <a:br>
              <a:rPr lang="el-GR" dirty="0"/>
            </a:br>
            <a:r>
              <a:rPr lang="el-GR" dirty="0"/>
              <a:t>Κατάλληλή ενδυμασία για προστασία στο ψυχρό περιβάλλον</a:t>
            </a:r>
            <a:br>
              <a:rPr lang="el-GR" dirty="0"/>
            </a:br>
            <a:endParaRPr lang="en-US" dirty="0"/>
          </a:p>
        </p:txBody>
      </p:sp>
      <p:sp>
        <p:nvSpPr>
          <p:cNvPr id="3" name="Content Placeholder 2">
            <a:extLst>
              <a:ext uri="{FF2B5EF4-FFF2-40B4-BE49-F238E27FC236}">
                <a16:creationId xmlns:a16="http://schemas.microsoft.com/office/drawing/2014/main" id="{7870D4F1-15F3-2947-B7C8-73CC3F4913FB}"/>
              </a:ext>
            </a:extLst>
          </p:cNvPr>
          <p:cNvSpPr>
            <a:spLocks noGrp="1"/>
          </p:cNvSpPr>
          <p:nvPr>
            <p:ph idx="1"/>
          </p:nvPr>
        </p:nvSpPr>
        <p:spPr/>
        <p:txBody>
          <a:bodyPr>
            <a:normAutofit fontScale="92500"/>
          </a:bodyPr>
          <a:lstStyle/>
          <a:p>
            <a:r>
              <a:rPr lang="el-GR" dirty="0"/>
              <a:t>Το υλικό που έρχεται σε επαφή με το δέρμα πρέπει μεν να προστατεύει αλλά να εξυπηρετεί και την εξάτμιση. Το Μάλλινο ή συνθετικό υλικό που απομονώνει και διατηρεί συνθήκες ξηρότητας</a:t>
            </a:r>
            <a:r>
              <a:rPr lang="en-GB" dirty="0"/>
              <a:t>   (dry clothing)</a:t>
            </a:r>
            <a:r>
              <a:rPr lang="el-GR" dirty="0"/>
              <a:t> </a:t>
            </a:r>
          </a:p>
          <a:p>
            <a:r>
              <a:rPr lang="el-GR" dirty="0"/>
              <a:t>Υλικό το οποίο εμποδίζει την είσοδο του αέρα στο δέρμα </a:t>
            </a:r>
          </a:p>
          <a:p>
            <a:r>
              <a:rPr lang="el-GR" dirty="0"/>
              <a:t>Ένα ιδρωμένο υλικό χάνει την μονωτική του ικανότητα έως και 90%</a:t>
            </a:r>
          </a:p>
          <a:p>
            <a:r>
              <a:rPr lang="el-GR" dirty="0"/>
              <a:t>Μάλλινο καπέλο μπορεί να μειώσει την απώλεια θερμότητάς μέχρι και 40%</a:t>
            </a:r>
            <a:endParaRPr lang="en-GB" dirty="0"/>
          </a:p>
          <a:p>
            <a:r>
              <a:rPr lang="el-GR" dirty="0"/>
              <a:t>Το ιδανικό σενάριο. </a:t>
            </a:r>
            <a:r>
              <a:rPr lang="el-GR" i="1" dirty="0">
                <a:solidFill>
                  <a:srgbClr val="FF0000"/>
                </a:solidFill>
              </a:rPr>
              <a:t>Ρουχισμός που μπλοκάρει την είσοδο του κρύου αέρα στο δέρμα, αλλά επιτρέπει την εξάτμιση του υγρού ατμού από τον ιδρώτα </a:t>
            </a:r>
            <a:endParaRPr lang="en-US" i="1" dirty="0">
              <a:solidFill>
                <a:srgbClr val="FF0000"/>
              </a:solidFill>
            </a:endParaRPr>
          </a:p>
        </p:txBody>
      </p:sp>
      <p:sp>
        <p:nvSpPr>
          <p:cNvPr id="4" name="Footer Placeholder 3">
            <a:extLst>
              <a:ext uri="{FF2B5EF4-FFF2-40B4-BE49-F238E27FC236}">
                <a16:creationId xmlns:a16="http://schemas.microsoft.com/office/drawing/2014/main" id="{E2A1F308-EE0C-2340-850D-2584D5875A15}"/>
              </a:ext>
            </a:extLst>
          </p:cNvPr>
          <p:cNvSpPr>
            <a:spLocks noGrp="1"/>
          </p:cNvSpPr>
          <p:nvPr>
            <p:ph type="ftr" sz="quarter" idx="11"/>
          </p:nvPr>
        </p:nvSpPr>
        <p:spPr/>
        <p:txBody>
          <a:bodyPr/>
          <a:lstStyle/>
          <a:p>
            <a:r>
              <a:rPr lang="en-US"/>
              <a:t>Afxentios kekelekis PT- MSc in SEM</a:t>
            </a:r>
          </a:p>
        </p:txBody>
      </p:sp>
    </p:spTree>
    <p:extLst>
      <p:ext uri="{BB962C8B-B14F-4D97-AF65-F5344CB8AC3E}">
        <p14:creationId xmlns:p14="http://schemas.microsoft.com/office/powerpoint/2010/main" val="2231606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981F-8B71-A648-8EBC-193FE0DA63FD}"/>
              </a:ext>
            </a:extLst>
          </p:cNvPr>
          <p:cNvSpPr>
            <a:spLocks noGrp="1"/>
          </p:cNvSpPr>
          <p:nvPr>
            <p:ph type="title"/>
          </p:nvPr>
        </p:nvSpPr>
        <p:spPr/>
        <p:txBody>
          <a:bodyPr/>
          <a:lstStyle/>
          <a:p>
            <a:pPr algn="ctr"/>
            <a:r>
              <a:rPr lang="el-GR" dirty="0"/>
              <a:t>Κατάλληλή ενδυμασία για προστασία στο ζεστό περιβάλλον</a:t>
            </a:r>
            <a:endParaRPr lang="en-US" dirty="0"/>
          </a:p>
        </p:txBody>
      </p:sp>
      <p:sp>
        <p:nvSpPr>
          <p:cNvPr id="3" name="Content Placeholder 2">
            <a:extLst>
              <a:ext uri="{FF2B5EF4-FFF2-40B4-BE49-F238E27FC236}">
                <a16:creationId xmlns:a16="http://schemas.microsoft.com/office/drawing/2014/main" id="{77A5154A-0399-7846-ADDE-47B01725CBF8}"/>
              </a:ext>
            </a:extLst>
          </p:cNvPr>
          <p:cNvSpPr>
            <a:spLocks noGrp="1"/>
          </p:cNvSpPr>
          <p:nvPr>
            <p:ph idx="1"/>
          </p:nvPr>
        </p:nvSpPr>
        <p:spPr/>
        <p:txBody>
          <a:bodyPr/>
          <a:lstStyle/>
          <a:p>
            <a:r>
              <a:rPr lang="el-GR" dirty="0"/>
              <a:t>Ο ρουχισμός πρέπει να έχει </a:t>
            </a:r>
            <a:r>
              <a:rPr lang="en-GB" dirty="0"/>
              <a:t>loose fit, </a:t>
            </a:r>
            <a:r>
              <a:rPr lang="el-GR" dirty="0"/>
              <a:t>ώστε να διευκολύνει την κυκλοφορία του αέρα μεταξύ δέρματος και περιβάλλοντος για να επιτραπεί η εξάτμιση της θερμότητας από το δέρμα</a:t>
            </a:r>
          </a:p>
          <a:p>
            <a:r>
              <a:rPr lang="en-GB" dirty="0"/>
              <a:t>Moisture-wicking garments </a:t>
            </a:r>
            <a:r>
              <a:rPr lang="el-GR" dirty="0"/>
              <a:t> επιτρέπουν την θερμότητα και την υγρασία από το δέρμα προς το περιβάλλον ιδιαίτερα κατά την έντονη άσκηση.</a:t>
            </a:r>
          </a:p>
          <a:p>
            <a:r>
              <a:rPr lang="el-GR" dirty="0"/>
              <a:t>Χρωματισμός και απορρόφηση ακτινοβολίας  </a:t>
            </a:r>
          </a:p>
        </p:txBody>
      </p:sp>
      <p:sp>
        <p:nvSpPr>
          <p:cNvPr id="4" name="Footer Placeholder 3">
            <a:extLst>
              <a:ext uri="{FF2B5EF4-FFF2-40B4-BE49-F238E27FC236}">
                <a16:creationId xmlns:a16="http://schemas.microsoft.com/office/drawing/2014/main" id="{779D36B0-6FF6-A946-AE71-1150C8A2749B}"/>
              </a:ext>
            </a:extLst>
          </p:cNvPr>
          <p:cNvSpPr>
            <a:spLocks noGrp="1"/>
          </p:cNvSpPr>
          <p:nvPr>
            <p:ph type="ftr" sz="quarter" idx="11"/>
          </p:nvPr>
        </p:nvSpPr>
        <p:spPr/>
        <p:txBody>
          <a:bodyPr/>
          <a:lstStyle/>
          <a:p>
            <a:r>
              <a:rPr lang="en-US"/>
              <a:t>Afxentios kekelekis PT- MSc in SEM</a:t>
            </a:r>
          </a:p>
        </p:txBody>
      </p:sp>
    </p:spTree>
    <p:extLst>
      <p:ext uri="{BB962C8B-B14F-4D97-AF65-F5344CB8AC3E}">
        <p14:creationId xmlns:p14="http://schemas.microsoft.com/office/powerpoint/2010/main" val="2431987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2D6C-7324-F147-AF3F-5C161D7BFAB1}"/>
              </a:ext>
            </a:extLst>
          </p:cNvPr>
          <p:cNvSpPr>
            <a:spLocks noGrp="1"/>
          </p:cNvSpPr>
          <p:nvPr>
            <p:ph type="title"/>
          </p:nvPr>
        </p:nvSpPr>
        <p:spPr/>
        <p:txBody>
          <a:bodyPr/>
          <a:lstStyle/>
          <a:p>
            <a:pPr algn="ctr"/>
            <a:r>
              <a:rPr lang="el-GR"/>
              <a:t>Επιπτώσεις και κίνδυνοι κατά την άσκηση σε θερμό περιβάλλον</a:t>
            </a:r>
            <a:endParaRPr lang="en-US"/>
          </a:p>
        </p:txBody>
      </p:sp>
      <p:sp>
        <p:nvSpPr>
          <p:cNvPr id="3" name="Content Placeholder 2">
            <a:extLst>
              <a:ext uri="{FF2B5EF4-FFF2-40B4-BE49-F238E27FC236}">
                <a16:creationId xmlns:a16="http://schemas.microsoft.com/office/drawing/2014/main" id="{75DD5D9F-9F98-624B-AAAD-813FEBC5A715}"/>
              </a:ext>
            </a:extLst>
          </p:cNvPr>
          <p:cNvSpPr>
            <a:spLocks noGrp="1"/>
          </p:cNvSpPr>
          <p:nvPr>
            <p:ph idx="1"/>
          </p:nvPr>
        </p:nvSpPr>
        <p:spPr>
          <a:xfrm>
            <a:off x="838200" y="1825625"/>
            <a:ext cx="10795782" cy="4351338"/>
          </a:xfrm>
        </p:spPr>
        <p:txBody>
          <a:bodyPr>
            <a:normAutofit lnSpcReduction="10000"/>
          </a:bodyPr>
          <a:lstStyle/>
          <a:p>
            <a:r>
              <a:rPr lang="el-GR" b="1">
                <a:solidFill>
                  <a:srgbClr val="FF0000"/>
                </a:solidFill>
              </a:rPr>
              <a:t>Θερμικ</a:t>
            </a:r>
            <a:r>
              <a:rPr lang="en-US" b="1" err="1">
                <a:solidFill>
                  <a:srgbClr val="FF0000"/>
                </a:solidFill>
              </a:rPr>
              <a:t>έ</a:t>
            </a:r>
            <a:r>
              <a:rPr lang="el-GR" b="1">
                <a:solidFill>
                  <a:srgbClr val="FF0000"/>
                </a:solidFill>
              </a:rPr>
              <a:t>ς κράμπες</a:t>
            </a:r>
          </a:p>
          <a:p>
            <a:pPr marL="0" indent="0">
              <a:buNone/>
            </a:pPr>
            <a:endParaRPr lang="el-GR"/>
          </a:p>
          <a:p>
            <a:r>
              <a:rPr lang="el-GR" b="1">
                <a:solidFill>
                  <a:srgbClr val="FF0000"/>
                </a:solidFill>
              </a:rPr>
              <a:t>Θερμική εξάντληση</a:t>
            </a:r>
          </a:p>
          <a:p>
            <a:pPr marL="0" indent="0">
              <a:buNone/>
            </a:pPr>
            <a:endParaRPr lang="el-GR"/>
          </a:p>
          <a:p>
            <a:r>
              <a:rPr lang="el-GR" b="1">
                <a:solidFill>
                  <a:srgbClr val="FF0000"/>
                </a:solidFill>
              </a:rPr>
              <a:t>Θερμοπληξία</a:t>
            </a:r>
            <a:r>
              <a:rPr lang="el-GR"/>
              <a:t> </a:t>
            </a:r>
          </a:p>
          <a:p>
            <a:pPr lvl="1"/>
            <a:r>
              <a:rPr lang="el-GR"/>
              <a:t>Αύξηση εσωτερικής θερμοκρασίας &gt; 40</a:t>
            </a:r>
            <a:r>
              <a:rPr lang="el-GR" baseline="30000"/>
              <a:t>ο </a:t>
            </a:r>
            <a:r>
              <a:rPr lang="en-GB"/>
              <a:t>C</a:t>
            </a:r>
            <a:endParaRPr lang="el-GR"/>
          </a:p>
          <a:p>
            <a:pPr lvl="1"/>
            <a:r>
              <a:rPr lang="el-GR"/>
              <a:t>Σ</a:t>
            </a:r>
            <a:r>
              <a:rPr lang="en-GB" err="1"/>
              <a:t>ύ</a:t>
            </a:r>
            <a:r>
              <a:rPr lang="el-GR"/>
              <a:t>γχυση και απώλεια συνείδησης</a:t>
            </a:r>
            <a:endParaRPr lang="en-GB"/>
          </a:p>
          <a:p>
            <a:pPr lvl="1"/>
            <a:r>
              <a:rPr lang="el-GR"/>
              <a:t>Διακοπή εφίδρωσης</a:t>
            </a:r>
          </a:p>
          <a:p>
            <a:pPr lvl="1"/>
            <a:r>
              <a:rPr lang="el-GR"/>
              <a:t>Ζεστό κ ξηρό δέρμα</a:t>
            </a:r>
          </a:p>
          <a:p>
            <a:pPr lvl="1"/>
            <a:r>
              <a:rPr lang="el-GR"/>
              <a:t>Υπέρταση, Ταχύπνοια και αύξηση ΚΣ</a:t>
            </a:r>
          </a:p>
          <a:p>
            <a:pPr lvl="1"/>
            <a:endParaRPr lang="el-GR"/>
          </a:p>
          <a:p>
            <a:pPr lvl="1"/>
            <a:endParaRPr lang="en-US"/>
          </a:p>
        </p:txBody>
      </p:sp>
      <p:sp>
        <p:nvSpPr>
          <p:cNvPr id="4" name="Footer Placeholder 3">
            <a:extLst>
              <a:ext uri="{FF2B5EF4-FFF2-40B4-BE49-F238E27FC236}">
                <a16:creationId xmlns:a16="http://schemas.microsoft.com/office/drawing/2014/main" id="{A0B46A6C-7AD8-B445-A26E-1612FD588F39}"/>
              </a:ext>
            </a:extLst>
          </p:cNvPr>
          <p:cNvSpPr>
            <a:spLocks noGrp="1"/>
          </p:cNvSpPr>
          <p:nvPr>
            <p:ph type="ftr" sz="quarter" idx="11"/>
          </p:nvPr>
        </p:nvSpPr>
        <p:spPr/>
        <p:txBody>
          <a:bodyPr/>
          <a:lstStyle/>
          <a:p>
            <a:r>
              <a:rPr lang="en-US"/>
              <a:t>Afxentios kekelekis PT- MSc in SEM</a:t>
            </a:r>
          </a:p>
        </p:txBody>
      </p:sp>
      <p:sp>
        <p:nvSpPr>
          <p:cNvPr id="6" name="Rectangle 5">
            <a:extLst>
              <a:ext uri="{FF2B5EF4-FFF2-40B4-BE49-F238E27FC236}">
                <a16:creationId xmlns:a16="http://schemas.microsoft.com/office/drawing/2014/main" id="{F664C99D-EB2B-7C40-8DD6-51E76599E9BD}"/>
              </a:ext>
            </a:extLst>
          </p:cNvPr>
          <p:cNvSpPr/>
          <p:nvPr/>
        </p:nvSpPr>
        <p:spPr>
          <a:xfrm>
            <a:off x="4825217" y="1702192"/>
            <a:ext cx="4979964" cy="562707"/>
          </a:xfrm>
          <a:prstGeom prst="rect">
            <a:avLst/>
          </a:prstGeom>
          <a:solidFill>
            <a:schemeClr val="bg1">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2000"/>
              <a:t>Λόγω απώλειας μετάλλων ή αφυδάτωσης </a:t>
            </a:r>
            <a:endParaRPr lang="en-US" sz="2000"/>
          </a:p>
        </p:txBody>
      </p:sp>
      <p:sp>
        <p:nvSpPr>
          <p:cNvPr id="7" name="Right Brace 6">
            <a:extLst>
              <a:ext uri="{FF2B5EF4-FFF2-40B4-BE49-F238E27FC236}">
                <a16:creationId xmlns:a16="http://schemas.microsoft.com/office/drawing/2014/main" id="{CD469D3D-CB62-B748-81F0-8C87F16408C8}"/>
              </a:ext>
            </a:extLst>
          </p:cNvPr>
          <p:cNvSpPr/>
          <p:nvPr/>
        </p:nvSpPr>
        <p:spPr>
          <a:xfrm>
            <a:off x="6161650" y="4023361"/>
            <a:ext cx="2264899" cy="1856935"/>
          </a:xfrm>
          <a:prstGeom prst="rightBrace">
            <a:avLst>
              <a:gd name="adj1" fmla="val 8333"/>
              <a:gd name="adj2" fmla="val 4948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ed Rectangle 7">
            <a:extLst>
              <a:ext uri="{FF2B5EF4-FFF2-40B4-BE49-F238E27FC236}">
                <a16:creationId xmlns:a16="http://schemas.microsoft.com/office/drawing/2014/main" id="{A0F485F8-193F-E04F-B32C-1772FDF12D8D}"/>
              </a:ext>
            </a:extLst>
          </p:cNvPr>
          <p:cNvSpPr/>
          <p:nvPr/>
        </p:nvSpPr>
        <p:spPr>
          <a:xfrm>
            <a:off x="8567225" y="4304714"/>
            <a:ext cx="2335237" cy="118168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a:t>Κώμα </a:t>
            </a:r>
          </a:p>
          <a:p>
            <a:pPr algn="ctr"/>
            <a:r>
              <a:rPr lang="el-GR" sz="2400"/>
              <a:t>ή </a:t>
            </a:r>
          </a:p>
          <a:p>
            <a:pPr algn="ctr"/>
            <a:r>
              <a:rPr lang="el-GR" sz="2400"/>
              <a:t>Θάνατο</a:t>
            </a:r>
            <a:endParaRPr lang="en-US" sz="2400"/>
          </a:p>
        </p:txBody>
      </p:sp>
      <p:cxnSp>
        <p:nvCxnSpPr>
          <p:cNvPr id="10" name="Straight Arrow Connector 9">
            <a:extLst>
              <a:ext uri="{FF2B5EF4-FFF2-40B4-BE49-F238E27FC236}">
                <a16:creationId xmlns:a16="http://schemas.microsoft.com/office/drawing/2014/main" id="{1A0B53BB-D140-A743-8297-8E783D5A9AE2}"/>
              </a:ext>
            </a:extLst>
          </p:cNvPr>
          <p:cNvCxnSpPr/>
          <p:nvPr/>
        </p:nvCxnSpPr>
        <p:spPr>
          <a:xfrm>
            <a:off x="3826412" y="2011680"/>
            <a:ext cx="90033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60CC80F-5DBF-214F-9B1D-22E02603E1CC}"/>
              </a:ext>
            </a:extLst>
          </p:cNvPr>
          <p:cNvCxnSpPr>
            <a:cxnSpLocks/>
          </p:cNvCxnSpPr>
          <p:nvPr/>
        </p:nvCxnSpPr>
        <p:spPr>
          <a:xfrm>
            <a:off x="4091353" y="2965938"/>
            <a:ext cx="6775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E5B21132-11AC-A042-8A39-3EB49B8B3345}"/>
              </a:ext>
            </a:extLst>
          </p:cNvPr>
          <p:cNvSpPr/>
          <p:nvPr/>
        </p:nvSpPr>
        <p:spPr>
          <a:xfrm>
            <a:off x="4811150" y="2349306"/>
            <a:ext cx="7090117" cy="153337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285750" indent="-285750">
              <a:buFont typeface="Arial" panose="020B0604020202020204" pitchFamily="34" charset="0"/>
              <a:buChar char="•"/>
            </a:pPr>
            <a:r>
              <a:rPr lang="el-GR" sz="2000"/>
              <a:t>Μειωμένη αιματική διαθεσιμότητα στους μύες και δέρμα</a:t>
            </a:r>
          </a:p>
          <a:p>
            <a:pPr marL="285750" indent="-285750">
              <a:buFont typeface="Arial" panose="020B0604020202020204" pitchFamily="34" charset="0"/>
              <a:buChar char="•"/>
            </a:pPr>
            <a:r>
              <a:rPr lang="el-GR" sz="2000"/>
              <a:t>Λόγω μειωμένου όγκου αίματος που οφείλεται στην απώλεια υγρών και μετάλλων από την παρατεταμένη εφίδρωση και τον ανταγωνισμό για την αιματική διαθεσιμότητα </a:t>
            </a:r>
            <a:endParaRPr lang="en-US" sz="2000"/>
          </a:p>
        </p:txBody>
      </p:sp>
    </p:spTree>
    <p:extLst>
      <p:ext uri="{BB962C8B-B14F-4D97-AF65-F5344CB8AC3E}">
        <p14:creationId xmlns:p14="http://schemas.microsoft.com/office/powerpoint/2010/main" val="3568285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19DB3-F278-DC4C-B0D6-EFFEB0CE4846}"/>
              </a:ext>
            </a:extLst>
          </p:cNvPr>
          <p:cNvSpPr>
            <a:spLocks noGrp="1"/>
          </p:cNvSpPr>
          <p:nvPr>
            <p:ph type="title"/>
          </p:nvPr>
        </p:nvSpPr>
        <p:spPr>
          <a:xfrm rot="16200000">
            <a:off x="-2574469" y="2661555"/>
            <a:ext cx="6770914" cy="1621973"/>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l-GR" sz="3600"/>
              <a:t>Επιπτώσεις και κίνδυνοι κατά την άσκηση σε θερμό περιβάλλον</a:t>
            </a:r>
            <a:endParaRPr lang="en-US" sz="3600"/>
          </a:p>
        </p:txBody>
      </p:sp>
      <p:sp>
        <p:nvSpPr>
          <p:cNvPr id="4" name="Footer Placeholder 3">
            <a:extLst>
              <a:ext uri="{FF2B5EF4-FFF2-40B4-BE49-F238E27FC236}">
                <a16:creationId xmlns:a16="http://schemas.microsoft.com/office/drawing/2014/main" id="{0A64DCBD-C4E3-B443-8B23-A3595CC8F69D}"/>
              </a:ext>
            </a:extLst>
          </p:cNvPr>
          <p:cNvSpPr>
            <a:spLocks noGrp="1"/>
          </p:cNvSpPr>
          <p:nvPr>
            <p:ph type="ftr" sz="quarter" idx="11"/>
          </p:nvPr>
        </p:nvSpPr>
        <p:spPr/>
        <p:txBody>
          <a:bodyPr/>
          <a:lstStyle/>
          <a:p>
            <a:r>
              <a:rPr lang="en-US"/>
              <a:t>Afxentios kekelekis PT- MSc in SEM</a:t>
            </a:r>
          </a:p>
        </p:txBody>
      </p:sp>
      <p:pic>
        <p:nvPicPr>
          <p:cNvPr id="8" name="Picture 7">
            <a:extLst>
              <a:ext uri="{FF2B5EF4-FFF2-40B4-BE49-F238E27FC236}">
                <a16:creationId xmlns:a16="http://schemas.microsoft.com/office/drawing/2014/main" id="{8F2FBF0F-C92D-F74C-80B9-36632C8E0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521" y="128305"/>
            <a:ext cx="6798416" cy="6223056"/>
          </a:xfrm>
          <a:prstGeom prst="rect">
            <a:avLst/>
          </a:prstGeom>
        </p:spPr>
      </p:pic>
    </p:spTree>
    <p:extLst>
      <p:ext uri="{BB962C8B-B14F-4D97-AF65-F5344CB8AC3E}">
        <p14:creationId xmlns:p14="http://schemas.microsoft.com/office/powerpoint/2010/main" val="202325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935A-BA78-0449-9F00-5F270BAB4FCB}"/>
              </a:ext>
            </a:extLst>
          </p:cNvPr>
          <p:cNvSpPr>
            <a:spLocks noGrp="1"/>
          </p:cNvSpPr>
          <p:nvPr>
            <p:ph type="title"/>
          </p:nvPr>
        </p:nvSpPr>
        <p:spPr/>
        <p:txBody>
          <a:bodyPr/>
          <a:lstStyle/>
          <a:p>
            <a:pPr algn="ctr"/>
            <a:r>
              <a:rPr lang="el-GR"/>
              <a:t>Ισοζύγιο Θερμοκρασίας</a:t>
            </a:r>
            <a:endParaRPr lang="en-US"/>
          </a:p>
        </p:txBody>
      </p:sp>
      <p:sp>
        <p:nvSpPr>
          <p:cNvPr id="4" name="Footer Placeholder 3">
            <a:extLst>
              <a:ext uri="{FF2B5EF4-FFF2-40B4-BE49-F238E27FC236}">
                <a16:creationId xmlns:a16="http://schemas.microsoft.com/office/drawing/2014/main" id="{5C56BD25-CA70-1547-A5FD-39B6F07F3AFD}"/>
              </a:ext>
            </a:extLst>
          </p:cNvPr>
          <p:cNvSpPr>
            <a:spLocks noGrp="1"/>
          </p:cNvSpPr>
          <p:nvPr>
            <p:ph type="ftr" sz="quarter" idx="11"/>
          </p:nvPr>
        </p:nvSpPr>
        <p:spPr/>
        <p:txBody>
          <a:bodyPr/>
          <a:lstStyle/>
          <a:p>
            <a:r>
              <a:rPr lang="en-US"/>
              <a:t>Afxentios kekelekis PT- MSc in SEM</a:t>
            </a:r>
          </a:p>
        </p:txBody>
      </p:sp>
      <p:sp>
        <p:nvSpPr>
          <p:cNvPr id="5" name="Rounded Rectangle 4">
            <a:extLst>
              <a:ext uri="{FF2B5EF4-FFF2-40B4-BE49-F238E27FC236}">
                <a16:creationId xmlns:a16="http://schemas.microsoft.com/office/drawing/2014/main" id="{C5E0FC3B-68E5-D54E-A851-6605FF9EE90D}"/>
              </a:ext>
            </a:extLst>
          </p:cNvPr>
          <p:cNvSpPr/>
          <p:nvPr/>
        </p:nvSpPr>
        <p:spPr>
          <a:xfrm>
            <a:off x="735105" y="1829454"/>
            <a:ext cx="10300447" cy="1617289"/>
          </a:xfrm>
          <a:prstGeom prst="roundRect">
            <a:avLst/>
          </a:prstGeom>
          <a:ln w="190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l-GR" sz="2400" b="1">
                <a:solidFill>
                  <a:srgbClr val="FF0000"/>
                </a:solidFill>
              </a:rPr>
              <a:t>Ομοιοθερμικά </a:t>
            </a:r>
            <a:r>
              <a:rPr lang="el-GR" sz="2400"/>
              <a:t>είναι τα όντα που έχουν την ικανότητα να διατηρούν σταθερή θερμοκρασία κορμού (εσωτερική θερμοκρασία). Για την επίτευξη αυτής της σταθερής τιμής πρέπει να τηρείται το ισοζύγιο μεταξύ παραγωγής και απώλειας θερμότητας.</a:t>
            </a:r>
            <a:endParaRPr lang="en-US" sz="2400"/>
          </a:p>
        </p:txBody>
      </p:sp>
      <p:sp>
        <p:nvSpPr>
          <p:cNvPr id="6" name="Rounded Rectangle 5">
            <a:extLst>
              <a:ext uri="{FF2B5EF4-FFF2-40B4-BE49-F238E27FC236}">
                <a16:creationId xmlns:a16="http://schemas.microsoft.com/office/drawing/2014/main" id="{EEBE4A45-9C7B-3D41-B9D8-D978E8D1D3A0}"/>
              </a:ext>
            </a:extLst>
          </p:cNvPr>
          <p:cNvSpPr/>
          <p:nvPr/>
        </p:nvSpPr>
        <p:spPr>
          <a:xfrm>
            <a:off x="735106" y="3935506"/>
            <a:ext cx="10300447" cy="144331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l-GR" sz="2400"/>
              <a:t>Η θερμοκρασία έχει διαφορετικές τιμές στα διάφορα στρώματα του σώματος. Υπάρχει μια διαβάθμιση της θερμοκρασίας από τα έσω(εσωτερικά όργανα) προς τα έξω (δέρμα)</a:t>
            </a:r>
            <a:endParaRPr lang="en-US" sz="2400"/>
          </a:p>
        </p:txBody>
      </p:sp>
    </p:spTree>
    <p:extLst>
      <p:ext uri="{BB962C8B-B14F-4D97-AF65-F5344CB8AC3E}">
        <p14:creationId xmlns:p14="http://schemas.microsoft.com/office/powerpoint/2010/main" val="3132260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AACB6-AC7A-3E4E-B83F-D1D98E6A5B5B}"/>
              </a:ext>
            </a:extLst>
          </p:cNvPr>
          <p:cNvSpPr>
            <a:spLocks noGrp="1"/>
          </p:cNvSpPr>
          <p:nvPr>
            <p:ph type="title"/>
          </p:nvPr>
        </p:nvSpPr>
        <p:spPr>
          <a:xfrm>
            <a:off x="838200" y="182245"/>
            <a:ext cx="10515600" cy="1325563"/>
          </a:xfrm>
        </p:spPr>
        <p:txBody>
          <a:bodyPr/>
          <a:lstStyle/>
          <a:p>
            <a:pPr algn="ctr"/>
            <a:r>
              <a:rPr lang="el-GR"/>
              <a:t>Εγκλιματισμός</a:t>
            </a:r>
            <a:endParaRPr lang="en-US"/>
          </a:p>
        </p:txBody>
      </p:sp>
      <p:sp>
        <p:nvSpPr>
          <p:cNvPr id="3" name="Content Placeholder 2">
            <a:extLst>
              <a:ext uri="{FF2B5EF4-FFF2-40B4-BE49-F238E27FC236}">
                <a16:creationId xmlns:a16="http://schemas.microsoft.com/office/drawing/2014/main" id="{04E6F7CD-9344-7143-A2FD-8FE84B671629}"/>
              </a:ext>
            </a:extLst>
          </p:cNvPr>
          <p:cNvSpPr>
            <a:spLocks noGrp="1"/>
          </p:cNvSpPr>
          <p:nvPr>
            <p:ph idx="1"/>
          </p:nvPr>
        </p:nvSpPr>
        <p:spPr>
          <a:xfrm>
            <a:off x="312106" y="1210785"/>
            <a:ext cx="10773427" cy="4615449"/>
          </a:xfrm>
        </p:spPr>
        <p:txBody>
          <a:bodyPr/>
          <a:lstStyle/>
          <a:p>
            <a:r>
              <a:rPr lang="el-GR"/>
              <a:t>Επαναλαμβανόμενες, παρατεταμένες περίοδοι </a:t>
            </a:r>
            <a:r>
              <a:rPr lang="el-GR" b="1"/>
              <a:t>άσκησης σε θερμό </a:t>
            </a:r>
            <a:r>
              <a:rPr lang="el-GR"/>
              <a:t>περιβάλλον αυξάνουν την ικανότητα αποβολής της θερμότητας και μειώνεται ο κίνδυνος θερμοπληξίας</a:t>
            </a:r>
          </a:p>
          <a:p>
            <a:r>
              <a:rPr lang="el-GR"/>
              <a:t>1 έως και περισσότερες ώρες</a:t>
            </a:r>
          </a:p>
          <a:p>
            <a:r>
              <a:rPr lang="el-GR"/>
              <a:t>5-10 μέρες</a:t>
            </a:r>
          </a:p>
          <a:p>
            <a:r>
              <a:rPr lang="el-GR"/>
              <a:t>Τι επιτυγχάνουμε με τον εγκλιματισμό</a:t>
            </a:r>
          </a:p>
          <a:p>
            <a:pPr lvl="1"/>
            <a:r>
              <a:rPr lang="el-GR"/>
              <a:t>Νωρίτερα εφίδρωση</a:t>
            </a:r>
          </a:p>
          <a:p>
            <a:pPr lvl="1"/>
            <a:r>
              <a:rPr lang="el-GR"/>
              <a:t>Μειωμένη ΚΣ και θερμοκρασία πυρήνα του σώματος</a:t>
            </a:r>
          </a:p>
          <a:p>
            <a:pPr lvl="1"/>
            <a:r>
              <a:rPr lang="el-GR"/>
              <a:t>Αύξηση Όγκου πλάσματος, και όγκου παλμού</a:t>
            </a:r>
          </a:p>
          <a:p>
            <a:pPr lvl="1"/>
            <a:r>
              <a:rPr lang="el-GR"/>
              <a:t>Μείωση κατανάλωσης γλυκογόνου στους μύες </a:t>
            </a:r>
          </a:p>
          <a:p>
            <a:endParaRPr lang="en-US"/>
          </a:p>
        </p:txBody>
      </p:sp>
      <p:sp>
        <p:nvSpPr>
          <p:cNvPr id="4" name="Footer Placeholder 3">
            <a:extLst>
              <a:ext uri="{FF2B5EF4-FFF2-40B4-BE49-F238E27FC236}">
                <a16:creationId xmlns:a16="http://schemas.microsoft.com/office/drawing/2014/main" id="{EAA34662-6B5D-F742-BA1A-62839DC437CD}"/>
              </a:ext>
            </a:extLst>
          </p:cNvPr>
          <p:cNvSpPr>
            <a:spLocks noGrp="1"/>
          </p:cNvSpPr>
          <p:nvPr>
            <p:ph type="ftr" sz="quarter" idx="11"/>
          </p:nvPr>
        </p:nvSpPr>
        <p:spPr/>
        <p:txBody>
          <a:bodyPr/>
          <a:lstStyle/>
          <a:p>
            <a:r>
              <a:rPr lang="en-US"/>
              <a:t>Afxentios kekelekis PT- MSc in SEM</a:t>
            </a:r>
          </a:p>
        </p:txBody>
      </p:sp>
      <p:pic>
        <p:nvPicPr>
          <p:cNvPr id="6" name="Picture 5">
            <a:extLst>
              <a:ext uri="{FF2B5EF4-FFF2-40B4-BE49-F238E27FC236}">
                <a16:creationId xmlns:a16="http://schemas.microsoft.com/office/drawing/2014/main" id="{8C91CA0B-4AFB-C144-9A21-D4010D351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137" y="2134622"/>
            <a:ext cx="4283902" cy="4723378"/>
          </a:xfrm>
          <a:prstGeom prst="rect">
            <a:avLst/>
          </a:prstGeom>
        </p:spPr>
      </p:pic>
    </p:spTree>
    <p:extLst>
      <p:ext uri="{BB962C8B-B14F-4D97-AF65-F5344CB8AC3E}">
        <p14:creationId xmlns:p14="http://schemas.microsoft.com/office/powerpoint/2010/main" val="2441314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2BAF0-C874-3641-A146-E8FB1302C635}"/>
              </a:ext>
            </a:extLst>
          </p:cNvPr>
          <p:cNvSpPr>
            <a:spLocks noGrp="1"/>
          </p:cNvSpPr>
          <p:nvPr>
            <p:ph type="title"/>
          </p:nvPr>
        </p:nvSpPr>
        <p:spPr>
          <a:xfrm rot="16200000">
            <a:off x="-2766218" y="2766217"/>
            <a:ext cx="6858000" cy="1325563"/>
          </a:xfrm>
        </p:spPr>
        <p:style>
          <a:lnRef idx="2">
            <a:schemeClr val="dk1">
              <a:shade val="50000"/>
            </a:schemeClr>
          </a:lnRef>
          <a:fillRef idx="1">
            <a:schemeClr val="dk1"/>
          </a:fillRef>
          <a:effectRef idx="0">
            <a:schemeClr val="dk1"/>
          </a:effectRef>
          <a:fontRef idx="minor">
            <a:schemeClr val="lt1"/>
          </a:fontRef>
        </p:style>
        <p:txBody>
          <a:bodyPr/>
          <a:lstStyle/>
          <a:p>
            <a:pPr algn="ctr"/>
            <a:r>
              <a:rPr lang="el-GR"/>
              <a:t>Άσκηση σε ψυχρό περιβάλλον</a:t>
            </a:r>
            <a:endParaRPr lang="en-US"/>
          </a:p>
        </p:txBody>
      </p:sp>
      <p:sp>
        <p:nvSpPr>
          <p:cNvPr id="3" name="Content Placeholder 2">
            <a:extLst>
              <a:ext uri="{FF2B5EF4-FFF2-40B4-BE49-F238E27FC236}">
                <a16:creationId xmlns:a16="http://schemas.microsoft.com/office/drawing/2014/main" id="{FB768C0B-A73A-704E-86A4-62AD983AA1E5}"/>
              </a:ext>
            </a:extLst>
          </p:cNvPr>
          <p:cNvSpPr>
            <a:spLocks noGrp="1"/>
          </p:cNvSpPr>
          <p:nvPr>
            <p:ph idx="1"/>
          </p:nvPr>
        </p:nvSpPr>
        <p:spPr>
          <a:xfrm>
            <a:off x="1527518" y="815926"/>
            <a:ext cx="4549726" cy="5542671"/>
          </a:xfrm>
        </p:spPr>
        <p:txBody>
          <a:bodyPr>
            <a:normAutofit/>
          </a:bodyPr>
          <a:lstStyle/>
          <a:p>
            <a:r>
              <a:rPr lang="el-GR"/>
              <a:t>Φυσιολογικός μηχανισμός προστασίας από το κρύο</a:t>
            </a:r>
          </a:p>
          <a:p>
            <a:pPr lvl="1"/>
            <a:r>
              <a:rPr lang="el-GR"/>
              <a:t>Ρίγος/τρόμος. Έως κ 5 φορές περισσότερη παραγωγή θερμότητας </a:t>
            </a:r>
          </a:p>
          <a:p>
            <a:pPr lvl="1"/>
            <a:r>
              <a:rPr lang="el-GR"/>
              <a:t>Αύξηση μεταβολικού ρυθμού οδηγεί σε Θερμογένεση </a:t>
            </a:r>
          </a:p>
          <a:p>
            <a:pPr lvl="1"/>
            <a:r>
              <a:rPr lang="el-GR"/>
              <a:t>Περιφερική αγγυοσύσπαση. Μείωση ροής αίματος στο δέρμα. Μείωση απώλειας θερμότητας </a:t>
            </a:r>
          </a:p>
          <a:p>
            <a:pPr marL="457200" lvl="1" indent="0">
              <a:buNone/>
            </a:pPr>
            <a:endParaRPr lang="el-GR"/>
          </a:p>
        </p:txBody>
      </p:sp>
      <p:sp>
        <p:nvSpPr>
          <p:cNvPr id="4" name="Footer Placeholder 3">
            <a:extLst>
              <a:ext uri="{FF2B5EF4-FFF2-40B4-BE49-F238E27FC236}">
                <a16:creationId xmlns:a16="http://schemas.microsoft.com/office/drawing/2014/main" id="{E26C8C25-508C-6341-B6C1-9429C4127F51}"/>
              </a:ext>
            </a:extLst>
          </p:cNvPr>
          <p:cNvSpPr>
            <a:spLocks noGrp="1"/>
          </p:cNvSpPr>
          <p:nvPr>
            <p:ph type="ftr" sz="quarter" idx="11"/>
          </p:nvPr>
        </p:nvSpPr>
        <p:spPr/>
        <p:txBody>
          <a:bodyPr/>
          <a:lstStyle/>
          <a:p>
            <a:r>
              <a:rPr lang="en-US"/>
              <a:t>Afxentios kekelekis PT- MSc in SEM</a:t>
            </a:r>
          </a:p>
        </p:txBody>
      </p:sp>
      <p:pic>
        <p:nvPicPr>
          <p:cNvPr id="5" name="Picture 4">
            <a:extLst>
              <a:ext uri="{FF2B5EF4-FFF2-40B4-BE49-F238E27FC236}">
                <a16:creationId xmlns:a16="http://schemas.microsoft.com/office/drawing/2014/main" id="{C9AE3CF1-E3CC-A048-964A-F8FC819F0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718" y="-1"/>
            <a:ext cx="5903742" cy="6372665"/>
          </a:xfrm>
          <a:prstGeom prst="rect">
            <a:avLst/>
          </a:prstGeom>
        </p:spPr>
      </p:pic>
    </p:spTree>
    <p:extLst>
      <p:ext uri="{BB962C8B-B14F-4D97-AF65-F5344CB8AC3E}">
        <p14:creationId xmlns:p14="http://schemas.microsoft.com/office/powerpoint/2010/main" val="3147812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444E-825E-4F49-BAFB-0D70BEF3BD8E}"/>
              </a:ext>
            </a:extLst>
          </p:cNvPr>
          <p:cNvSpPr>
            <a:spLocks noGrp="1"/>
          </p:cNvSpPr>
          <p:nvPr>
            <p:ph type="title"/>
          </p:nvPr>
        </p:nvSpPr>
        <p:spPr/>
        <p:txBody>
          <a:bodyPr>
            <a:normAutofit fontScale="90000"/>
          </a:bodyPr>
          <a:lstStyle/>
          <a:p>
            <a:pPr algn="ctr"/>
            <a:br>
              <a:rPr lang="el-GR"/>
            </a:br>
            <a:br>
              <a:rPr lang="el-GR"/>
            </a:br>
            <a:r>
              <a:rPr lang="el-GR"/>
              <a:t>Παράγοντες που επηρεάζουν την απώλεια θερμότητας</a:t>
            </a:r>
            <a:br>
              <a:rPr lang="el-GR"/>
            </a:br>
            <a:br>
              <a:rPr lang="en-US"/>
            </a:br>
            <a:endParaRPr lang="en-US"/>
          </a:p>
        </p:txBody>
      </p:sp>
      <p:sp>
        <p:nvSpPr>
          <p:cNvPr id="3" name="Content Placeholder 2">
            <a:extLst>
              <a:ext uri="{FF2B5EF4-FFF2-40B4-BE49-F238E27FC236}">
                <a16:creationId xmlns:a16="http://schemas.microsoft.com/office/drawing/2014/main" id="{3FDBF1A2-7F99-0D46-B540-0826CC668D5B}"/>
              </a:ext>
            </a:extLst>
          </p:cNvPr>
          <p:cNvSpPr>
            <a:spLocks noGrp="1"/>
          </p:cNvSpPr>
          <p:nvPr>
            <p:ph idx="1"/>
          </p:nvPr>
        </p:nvSpPr>
        <p:spPr/>
        <p:txBody>
          <a:bodyPr/>
          <a:lstStyle/>
          <a:p>
            <a:r>
              <a:rPr lang="el-GR" dirty="0"/>
              <a:t>Σωματικό μέγεθος</a:t>
            </a:r>
            <a:endParaRPr lang="en-GB" dirty="0"/>
          </a:p>
          <a:p>
            <a:pPr lvl="1"/>
            <a:r>
              <a:rPr lang="el-GR" dirty="0"/>
              <a:t>Σημαντικ</a:t>
            </a:r>
            <a:r>
              <a:rPr lang="en-GB" dirty="0" err="1"/>
              <a:t>ή</a:t>
            </a:r>
            <a:r>
              <a:rPr lang="el-GR" dirty="0"/>
              <a:t> παράμετρος στην απώλεια θερμότητας</a:t>
            </a:r>
          </a:p>
          <a:p>
            <a:pPr lvl="1"/>
            <a:r>
              <a:rPr lang="el-GR" dirty="0"/>
              <a:t>Υποδόριο λίπος. Άριστη πηγή μόνωσης. Χαμηλή θερμική αγωγιμότητα</a:t>
            </a:r>
          </a:p>
          <a:p>
            <a:r>
              <a:rPr lang="el-GR" dirty="0"/>
              <a:t>Ρυθμός απώλειας θερμότητας</a:t>
            </a:r>
          </a:p>
          <a:p>
            <a:pPr lvl="1"/>
            <a:r>
              <a:rPr lang="el-GR" dirty="0"/>
              <a:t>Αναλογία εμβαδού επιφάνειας/μάζας σώματος. Μεγαλύτερος δείκτης περισσότερο επιρρεπή στην υποθερμία</a:t>
            </a:r>
          </a:p>
          <a:p>
            <a:r>
              <a:rPr lang="el-GR" dirty="0"/>
              <a:t>Ψυχρό ρεύμα αέρα</a:t>
            </a:r>
          </a:p>
          <a:p>
            <a:pPr lvl="1"/>
            <a:r>
              <a:rPr lang="el-GR" dirty="0"/>
              <a:t>Λόγω αγωγής και μεταφοράς, το ψυχρό ρεύμα αέρα</a:t>
            </a:r>
            <a:r>
              <a:rPr lang="en-GB" dirty="0"/>
              <a:t> α</a:t>
            </a:r>
            <a:r>
              <a:rPr lang="el-GR" dirty="0" err="1"/>
              <a:t>υξάνει</a:t>
            </a:r>
            <a:r>
              <a:rPr lang="el-GR" dirty="0"/>
              <a:t> τον ρυθμό απώλειας θερμότητας </a:t>
            </a:r>
            <a:endParaRPr lang="en-US" dirty="0"/>
          </a:p>
        </p:txBody>
      </p:sp>
      <p:sp>
        <p:nvSpPr>
          <p:cNvPr id="4" name="Footer Placeholder 3">
            <a:extLst>
              <a:ext uri="{FF2B5EF4-FFF2-40B4-BE49-F238E27FC236}">
                <a16:creationId xmlns:a16="http://schemas.microsoft.com/office/drawing/2014/main" id="{D5E49897-3794-2B49-9E1B-B9C0ECA7FDBB}"/>
              </a:ext>
            </a:extLst>
          </p:cNvPr>
          <p:cNvSpPr>
            <a:spLocks noGrp="1"/>
          </p:cNvSpPr>
          <p:nvPr>
            <p:ph type="ftr" sz="quarter" idx="11"/>
          </p:nvPr>
        </p:nvSpPr>
        <p:spPr/>
        <p:txBody>
          <a:bodyPr/>
          <a:lstStyle/>
          <a:p>
            <a:r>
              <a:rPr lang="en-US" dirty="0"/>
              <a:t>Afxentios Kekelekis PT- MSc in SEM</a:t>
            </a:r>
          </a:p>
        </p:txBody>
      </p:sp>
    </p:spTree>
    <p:extLst>
      <p:ext uri="{BB962C8B-B14F-4D97-AF65-F5344CB8AC3E}">
        <p14:creationId xmlns:p14="http://schemas.microsoft.com/office/powerpoint/2010/main" val="2449955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D2F7-F478-6642-9944-03178763CA81}"/>
              </a:ext>
            </a:extLst>
          </p:cNvPr>
          <p:cNvSpPr>
            <a:spLocks noGrp="1"/>
          </p:cNvSpPr>
          <p:nvPr>
            <p:ph type="title"/>
          </p:nvPr>
        </p:nvSpPr>
        <p:spPr/>
        <p:txBody>
          <a:bodyPr/>
          <a:lstStyle/>
          <a:p>
            <a:pPr algn="ctr"/>
            <a:r>
              <a:rPr lang="el-GR"/>
              <a:t>Απώλεια θερμότητας στο κρύο νερό</a:t>
            </a:r>
            <a:endParaRPr lang="en-US"/>
          </a:p>
        </p:txBody>
      </p:sp>
      <p:sp>
        <p:nvSpPr>
          <p:cNvPr id="3" name="Content Placeholder 2">
            <a:extLst>
              <a:ext uri="{FF2B5EF4-FFF2-40B4-BE49-F238E27FC236}">
                <a16:creationId xmlns:a16="http://schemas.microsoft.com/office/drawing/2014/main" id="{DC296B04-5256-2B40-8675-CA18F44E7C8F}"/>
              </a:ext>
            </a:extLst>
          </p:cNvPr>
          <p:cNvSpPr>
            <a:spLocks noGrp="1"/>
          </p:cNvSpPr>
          <p:nvPr>
            <p:ph idx="1"/>
          </p:nvPr>
        </p:nvSpPr>
        <p:spPr>
          <a:xfrm>
            <a:off x="544285" y="1825625"/>
            <a:ext cx="10940143" cy="4351338"/>
          </a:xfrm>
        </p:spPr>
        <p:txBody>
          <a:bodyPr/>
          <a:lstStyle/>
          <a:p>
            <a:r>
              <a:rPr lang="el-GR" dirty="0"/>
              <a:t>Απώλεια θερμότητας στον αέρα επιτυγχάνεται μέσω ακτινοβολίας και εξάτμισης</a:t>
            </a:r>
          </a:p>
          <a:p>
            <a:pPr algn="just"/>
            <a:r>
              <a:rPr lang="el-GR" dirty="0"/>
              <a:t>Η </a:t>
            </a:r>
            <a:r>
              <a:rPr lang="el-GR" b="1" dirty="0">
                <a:solidFill>
                  <a:srgbClr val="FF0000"/>
                </a:solidFill>
              </a:rPr>
              <a:t>Αγωγή </a:t>
            </a:r>
            <a:r>
              <a:rPr lang="el-GR" dirty="0"/>
              <a:t>επιτρέπει την μεγαλύτερη απώλεια θερμότητας στο νερό</a:t>
            </a:r>
          </a:p>
          <a:p>
            <a:r>
              <a:rPr lang="el-GR" dirty="0"/>
              <a:t>Το νερό έχει 26 φορές περισσότερη θερμική αγωγιμότητα από τον αέρα</a:t>
            </a:r>
          </a:p>
          <a:p>
            <a:r>
              <a:rPr lang="el-GR" dirty="0"/>
              <a:t>Στο νερό το σώμα χάνει την θερμότητα 4 φορές γρηγορότερα σε σχέση με τον αέρα ιδίας θερμοκρασίας</a:t>
            </a:r>
          </a:p>
          <a:p>
            <a:r>
              <a:rPr lang="el-GR" dirty="0"/>
              <a:t>32</a:t>
            </a:r>
            <a:r>
              <a:rPr lang="en-GB" baseline="30000" dirty="0"/>
              <a:t>o</a:t>
            </a:r>
            <a:r>
              <a:rPr lang="en-GB" dirty="0"/>
              <a:t>C</a:t>
            </a:r>
            <a:r>
              <a:rPr lang="el-GR" dirty="0"/>
              <a:t> θερμοκρασία </a:t>
            </a:r>
            <a:r>
              <a:rPr lang="el-GR" dirty="0" err="1"/>
              <a:t>νερο</a:t>
            </a:r>
            <a:r>
              <a:rPr lang="en-GB" dirty="0" err="1"/>
              <a:t>ύ</a:t>
            </a:r>
            <a:r>
              <a:rPr lang="el-GR" dirty="0"/>
              <a:t> είναι το κατώφλι σταθερής θερμοκρασίας σώματος.</a:t>
            </a:r>
          </a:p>
          <a:p>
            <a:r>
              <a:rPr lang="el-GR" dirty="0"/>
              <a:t>15</a:t>
            </a:r>
            <a:r>
              <a:rPr lang="en-GB" baseline="30000" dirty="0"/>
              <a:t> o</a:t>
            </a:r>
            <a:r>
              <a:rPr lang="en-GB" dirty="0"/>
              <a:t>C</a:t>
            </a:r>
            <a:r>
              <a:rPr lang="el-GR" dirty="0"/>
              <a:t>. Ανά μια ώρα -2</a:t>
            </a:r>
            <a:r>
              <a:rPr lang="en-GB" baseline="30000" dirty="0"/>
              <a:t> o</a:t>
            </a:r>
            <a:r>
              <a:rPr lang="en-GB" dirty="0"/>
              <a:t>C</a:t>
            </a:r>
            <a:r>
              <a:rPr lang="el-GR" dirty="0"/>
              <a:t> στην θερμοκρασία ορθού.</a:t>
            </a:r>
          </a:p>
          <a:p>
            <a:endParaRPr lang="en-US" dirty="0"/>
          </a:p>
        </p:txBody>
      </p:sp>
      <p:sp>
        <p:nvSpPr>
          <p:cNvPr id="4" name="Footer Placeholder 3">
            <a:extLst>
              <a:ext uri="{FF2B5EF4-FFF2-40B4-BE49-F238E27FC236}">
                <a16:creationId xmlns:a16="http://schemas.microsoft.com/office/drawing/2014/main" id="{FFE5D5C7-16CA-EF43-B632-4EB915754F78}"/>
              </a:ext>
            </a:extLst>
          </p:cNvPr>
          <p:cNvSpPr>
            <a:spLocks noGrp="1"/>
          </p:cNvSpPr>
          <p:nvPr>
            <p:ph type="ftr" sz="quarter" idx="11"/>
          </p:nvPr>
        </p:nvSpPr>
        <p:spPr/>
        <p:txBody>
          <a:bodyPr/>
          <a:lstStyle/>
          <a:p>
            <a:r>
              <a:rPr lang="en-US"/>
              <a:t>Afxentios kekelekis PT- MSc in SEM</a:t>
            </a:r>
          </a:p>
        </p:txBody>
      </p:sp>
    </p:spTree>
    <p:extLst>
      <p:ext uri="{BB962C8B-B14F-4D97-AF65-F5344CB8AC3E}">
        <p14:creationId xmlns:p14="http://schemas.microsoft.com/office/powerpoint/2010/main" val="918131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8453-3493-1748-B7A0-8811314FD3D6}"/>
              </a:ext>
            </a:extLst>
          </p:cNvPr>
          <p:cNvSpPr>
            <a:spLocks noGrp="1"/>
          </p:cNvSpPr>
          <p:nvPr>
            <p:ph type="title"/>
          </p:nvPr>
        </p:nvSpPr>
        <p:spPr/>
        <p:txBody>
          <a:bodyPr/>
          <a:lstStyle/>
          <a:p>
            <a:pPr algn="ctr"/>
            <a:r>
              <a:rPr lang="el-GR"/>
              <a:t>Φυσιολογικές αποκρίσεις στην άσκηση σε ψυχρό περιβάλλον</a:t>
            </a:r>
            <a:endParaRPr lang="en-US"/>
          </a:p>
        </p:txBody>
      </p:sp>
      <p:sp>
        <p:nvSpPr>
          <p:cNvPr id="3" name="Content Placeholder 2">
            <a:extLst>
              <a:ext uri="{FF2B5EF4-FFF2-40B4-BE49-F238E27FC236}">
                <a16:creationId xmlns:a16="http://schemas.microsoft.com/office/drawing/2014/main" id="{CE2613DE-952F-5A47-92F0-BAF407A91F3C}"/>
              </a:ext>
            </a:extLst>
          </p:cNvPr>
          <p:cNvSpPr>
            <a:spLocks noGrp="1"/>
          </p:cNvSpPr>
          <p:nvPr>
            <p:ph idx="1"/>
          </p:nvPr>
        </p:nvSpPr>
        <p:spPr/>
        <p:txBody>
          <a:bodyPr>
            <a:normAutofit fontScale="92500" lnSpcReduction="10000"/>
          </a:bodyPr>
          <a:lstStyle/>
          <a:p>
            <a:r>
              <a:rPr lang="el-GR" dirty="0"/>
              <a:t>Μυϊκή λειτουργία </a:t>
            </a:r>
          </a:p>
          <a:p>
            <a:pPr lvl="1"/>
            <a:r>
              <a:rPr lang="el-GR" dirty="0"/>
              <a:t>Μυϊκή αδυναμία λόγω μείωσης ταχύτητας μυϊκής συστολής και ισχύς</a:t>
            </a:r>
          </a:p>
          <a:p>
            <a:pPr lvl="1" algn="just"/>
            <a:r>
              <a:rPr lang="el-GR" dirty="0"/>
              <a:t>Κατά την αερόβια άσκηση, στην έναρξη δεν υπάρχουν ιδιαίτερες απώλειες καθώς ο οργανισμός παράγει αρκετή ποσότητα ενέργειας άρα και ικανοποιητική παραγωγή θερμότητας. Όταν όμως τα ενεργειακά αποθέματα τελειώσουν, η ένταση της άσκησης μειώνεται, άρα κ η παραγωγή θερμότητας. Η επακόλουθη υποθερμία οδηγεί σε επιπλέων κούραση και πιθανών σε εξάντληση.</a:t>
            </a:r>
          </a:p>
          <a:p>
            <a:r>
              <a:rPr lang="el-GR" dirty="0"/>
              <a:t>Μεταβολικές αποκρίσεις (πιθανές εξηγήσεις) </a:t>
            </a:r>
          </a:p>
          <a:p>
            <a:pPr lvl="1"/>
            <a:r>
              <a:rPr lang="el-GR" dirty="0"/>
              <a:t>Η παρατεταμένη άσκηση αυξάνει την κινητοποίηση κ την οξείδωση των ΕΛΟ</a:t>
            </a:r>
          </a:p>
          <a:p>
            <a:pPr lvl="1"/>
            <a:r>
              <a:rPr lang="el-GR" dirty="0"/>
              <a:t>Αυξημένη έκκριση κατεχολαμίνων (νοραδρεναλίνη και αδρεναλίνη)</a:t>
            </a:r>
          </a:p>
          <a:p>
            <a:pPr lvl="1"/>
            <a:r>
              <a:rPr lang="el-GR" dirty="0"/>
              <a:t>Περιορισμένη αιματική ροή στον </a:t>
            </a:r>
            <a:r>
              <a:rPr lang="el-GR" b="1" dirty="0"/>
              <a:t>υποδόριο ιστό </a:t>
            </a:r>
            <a:r>
              <a:rPr lang="el-GR" dirty="0"/>
              <a:t>λόγω αγγειοσυστολής δεν διευκολύνει τον μεταβολισμό των ΕΛΟ  </a:t>
            </a:r>
          </a:p>
          <a:p>
            <a:pPr lvl="1"/>
            <a:r>
              <a:rPr lang="el-GR" dirty="0"/>
              <a:t>Τα επίπεδα της γλυκόζης είναι φυσιολογικά </a:t>
            </a:r>
          </a:p>
        </p:txBody>
      </p:sp>
      <p:sp>
        <p:nvSpPr>
          <p:cNvPr id="4" name="Footer Placeholder 3">
            <a:extLst>
              <a:ext uri="{FF2B5EF4-FFF2-40B4-BE49-F238E27FC236}">
                <a16:creationId xmlns:a16="http://schemas.microsoft.com/office/drawing/2014/main" id="{C918A9A0-568E-0049-B456-8F1E794A6919}"/>
              </a:ext>
            </a:extLst>
          </p:cNvPr>
          <p:cNvSpPr>
            <a:spLocks noGrp="1"/>
          </p:cNvSpPr>
          <p:nvPr>
            <p:ph type="ftr" sz="quarter" idx="11"/>
          </p:nvPr>
        </p:nvSpPr>
        <p:spPr/>
        <p:txBody>
          <a:bodyPr/>
          <a:lstStyle/>
          <a:p>
            <a:r>
              <a:rPr lang="en-US"/>
              <a:t>Afxentios kekelekis PT- MSc in SEM</a:t>
            </a:r>
          </a:p>
        </p:txBody>
      </p:sp>
    </p:spTree>
    <p:extLst>
      <p:ext uri="{BB962C8B-B14F-4D97-AF65-F5344CB8AC3E}">
        <p14:creationId xmlns:p14="http://schemas.microsoft.com/office/powerpoint/2010/main" val="2459890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A4C9-790E-5845-AF3D-3C8E49DD9831}"/>
              </a:ext>
            </a:extLst>
          </p:cNvPr>
          <p:cNvSpPr>
            <a:spLocks noGrp="1"/>
          </p:cNvSpPr>
          <p:nvPr>
            <p:ph type="title"/>
          </p:nvPr>
        </p:nvSpPr>
        <p:spPr/>
        <p:txBody>
          <a:bodyPr/>
          <a:lstStyle/>
          <a:p>
            <a:pPr algn="ctr"/>
            <a:r>
              <a:rPr lang="el-GR"/>
              <a:t>Κίνδυνοι υγείας κατά την άσκηση σε ψυχρό περιβάλλον</a:t>
            </a:r>
            <a:endParaRPr lang="en-US"/>
          </a:p>
        </p:txBody>
      </p:sp>
      <p:sp>
        <p:nvSpPr>
          <p:cNvPr id="3" name="Content Placeholder 2">
            <a:extLst>
              <a:ext uri="{FF2B5EF4-FFF2-40B4-BE49-F238E27FC236}">
                <a16:creationId xmlns:a16="http://schemas.microsoft.com/office/drawing/2014/main" id="{2ABA6069-C1EC-B549-94E0-C2CEC08BF6FF}"/>
              </a:ext>
            </a:extLst>
          </p:cNvPr>
          <p:cNvSpPr>
            <a:spLocks noGrp="1"/>
          </p:cNvSpPr>
          <p:nvPr>
            <p:ph idx="1"/>
          </p:nvPr>
        </p:nvSpPr>
        <p:spPr/>
        <p:txBody>
          <a:bodyPr/>
          <a:lstStyle/>
          <a:p>
            <a:r>
              <a:rPr lang="el-GR" dirty="0"/>
              <a:t>Υποθερμία</a:t>
            </a:r>
            <a:r>
              <a:rPr lang="en-GB" baseline="30000" dirty="0"/>
              <a:t> </a:t>
            </a:r>
            <a:endParaRPr lang="el-GR" dirty="0"/>
          </a:p>
          <a:p>
            <a:pPr lvl="1"/>
            <a:r>
              <a:rPr lang="el-GR" dirty="0"/>
              <a:t>24-25</a:t>
            </a:r>
            <a:r>
              <a:rPr lang="en-GB" baseline="30000" dirty="0"/>
              <a:t>o</a:t>
            </a:r>
            <a:r>
              <a:rPr lang="en-GB" dirty="0"/>
              <a:t>C</a:t>
            </a:r>
            <a:r>
              <a:rPr lang="el-GR" dirty="0"/>
              <a:t> ορθού είναι θανάσιμη ένδειξη</a:t>
            </a:r>
          </a:p>
          <a:p>
            <a:pPr lvl="1"/>
            <a:r>
              <a:rPr lang="el-GR" dirty="0"/>
              <a:t>Ο υποθάλαμος παύει να ρυθμίζει τη θερμοκρασία όταν &lt; 34.5 </a:t>
            </a:r>
            <a:r>
              <a:rPr lang="en-GB" baseline="30000" dirty="0"/>
              <a:t>o</a:t>
            </a:r>
            <a:r>
              <a:rPr lang="en-GB" dirty="0"/>
              <a:t>C</a:t>
            </a:r>
            <a:r>
              <a:rPr lang="el-GR" dirty="0"/>
              <a:t> </a:t>
            </a:r>
          </a:p>
          <a:p>
            <a:pPr lvl="1"/>
            <a:r>
              <a:rPr lang="el-GR" dirty="0"/>
              <a:t>Μείωση των μεταβολικών αντιδράσεων στο 50% του φυσιολογικού ρυθμού για κάθε 10</a:t>
            </a:r>
            <a:r>
              <a:rPr lang="en-GB" baseline="30000" dirty="0"/>
              <a:t> o</a:t>
            </a:r>
            <a:r>
              <a:rPr lang="en-GB" dirty="0"/>
              <a:t>C</a:t>
            </a:r>
            <a:r>
              <a:rPr lang="el-GR" dirty="0"/>
              <a:t> πτώση κυτταρικής θερμοκρασίας</a:t>
            </a:r>
          </a:p>
          <a:p>
            <a:r>
              <a:rPr lang="el-GR" dirty="0"/>
              <a:t>Κρυοπαγήματα. Μείωση οξυγόνου και θρεπτικών ουσιών στο δέρμα</a:t>
            </a:r>
          </a:p>
          <a:p>
            <a:pPr lvl="1"/>
            <a:r>
              <a:rPr lang="el-GR" dirty="0"/>
              <a:t>Θερμοκρασίες &lt; -29 </a:t>
            </a:r>
            <a:r>
              <a:rPr lang="en-GB" baseline="30000" dirty="0"/>
              <a:t>o</a:t>
            </a:r>
            <a:r>
              <a:rPr lang="en-GB" dirty="0"/>
              <a:t>C</a:t>
            </a:r>
            <a:r>
              <a:rPr lang="el-GR" dirty="0"/>
              <a:t> </a:t>
            </a:r>
            <a:r>
              <a:rPr lang="en-GB" baseline="30000" dirty="0"/>
              <a:t> </a:t>
            </a:r>
            <a:endParaRPr lang="el-GR" dirty="0"/>
          </a:p>
          <a:p>
            <a:r>
              <a:rPr lang="el-GR" dirty="0"/>
              <a:t>Καρδιοαναπνευστικές επιπτώσεις</a:t>
            </a:r>
          </a:p>
          <a:p>
            <a:pPr lvl="1"/>
            <a:r>
              <a:rPr lang="el-GR" dirty="0"/>
              <a:t>Μείωση ΚΣ, μείωση ΚΠ, με επακόλουθο την Καρδιακή ανακοπή</a:t>
            </a:r>
          </a:p>
          <a:p>
            <a:pPr lvl="1"/>
            <a:r>
              <a:rPr lang="el-GR" dirty="0"/>
              <a:t>Μείωση της αναπνευστικής συχνότητας και του εισπνεόμενου όγκου αέρα</a:t>
            </a:r>
          </a:p>
          <a:p>
            <a:endParaRPr lang="en-US" dirty="0"/>
          </a:p>
        </p:txBody>
      </p:sp>
      <p:sp>
        <p:nvSpPr>
          <p:cNvPr id="4" name="Footer Placeholder 3">
            <a:extLst>
              <a:ext uri="{FF2B5EF4-FFF2-40B4-BE49-F238E27FC236}">
                <a16:creationId xmlns:a16="http://schemas.microsoft.com/office/drawing/2014/main" id="{4E819562-A7D8-F843-8EB7-03A0608FF765}"/>
              </a:ext>
            </a:extLst>
          </p:cNvPr>
          <p:cNvSpPr>
            <a:spLocks noGrp="1"/>
          </p:cNvSpPr>
          <p:nvPr>
            <p:ph type="ftr" sz="quarter" idx="11"/>
          </p:nvPr>
        </p:nvSpPr>
        <p:spPr/>
        <p:txBody>
          <a:bodyPr/>
          <a:lstStyle/>
          <a:p>
            <a:r>
              <a:rPr lang="en-US"/>
              <a:t>Afxentios kekelekis PT- MSc in SEM</a:t>
            </a:r>
          </a:p>
        </p:txBody>
      </p:sp>
    </p:spTree>
    <p:extLst>
      <p:ext uri="{BB962C8B-B14F-4D97-AF65-F5344CB8AC3E}">
        <p14:creationId xmlns:p14="http://schemas.microsoft.com/office/powerpoint/2010/main" val="3601997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DDF-5947-0C47-8BB8-CDBC6A9D04A8}"/>
              </a:ext>
            </a:extLst>
          </p:cNvPr>
          <p:cNvSpPr>
            <a:spLocks noGrp="1"/>
          </p:cNvSpPr>
          <p:nvPr>
            <p:ph type="title"/>
          </p:nvPr>
        </p:nvSpPr>
        <p:spPr>
          <a:xfrm rot="16200000">
            <a:off x="-2766218" y="2766218"/>
            <a:ext cx="6858000" cy="1325563"/>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frostbites</a:t>
            </a:r>
          </a:p>
        </p:txBody>
      </p:sp>
      <p:sp>
        <p:nvSpPr>
          <p:cNvPr id="3" name="Footer Placeholder 2">
            <a:extLst>
              <a:ext uri="{FF2B5EF4-FFF2-40B4-BE49-F238E27FC236}">
                <a16:creationId xmlns:a16="http://schemas.microsoft.com/office/drawing/2014/main" id="{111C2474-F9EC-9541-94EA-6C90B53C13D6}"/>
              </a:ext>
            </a:extLst>
          </p:cNvPr>
          <p:cNvSpPr>
            <a:spLocks noGrp="1"/>
          </p:cNvSpPr>
          <p:nvPr>
            <p:ph type="ftr" sz="quarter" idx="11"/>
          </p:nvPr>
        </p:nvSpPr>
        <p:spPr/>
        <p:txBody>
          <a:bodyPr/>
          <a:lstStyle/>
          <a:p>
            <a:r>
              <a:rPr lang="en-US"/>
              <a:t>Afxentios kekelekis PT- MSc in SEM</a:t>
            </a:r>
          </a:p>
        </p:txBody>
      </p:sp>
      <p:pic>
        <p:nvPicPr>
          <p:cNvPr id="7" name="Picture 6">
            <a:extLst>
              <a:ext uri="{FF2B5EF4-FFF2-40B4-BE49-F238E27FC236}">
                <a16:creationId xmlns:a16="http://schemas.microsoft.com/office/drawing/2014/main" id="{E381FA28-5A4C-104A-B43E-2ABD89852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523" y="240754"/>
            <a:ext cx="4685167" cy="3014075"/>
          </a:xfrm>
          <a:prstGeom prst="rect">
            <a:avLst/>
          </a:prstGeom>
        </p:spPr>
      </p:pic>
      <p:pic>
        <p:nvPicPr>
          <p:cNvPr id="9" name="Picture 8">
            <a:extLst>
              <a:ext uri="{FF2B5EF4-FFF2-40B4-BE49-F238E27FC236}">
                <a16:creationId xmlns:a16="http://schemas.microsoft.com/office/drawing/2014/main" id="{1F7E5E0B-007E-E14B-B5B1-11F99E307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365" y="3346449"/>
            <a:ext cx="3976006" cy="2989710"/>
          </a:xfrm>
          <a:prstGeom prst="rect">
            <a:avLst/>
          </a:prstGeom>
        </p:spPr>
      </p:pic>
      <p:pic>
        <p:nvPicPr>
          <p:cNvPr id="11" name="Picture 10">
            <a:extLst>
              <a:ext uri="{FF2B5EF4-FFF2-40B4-BE49-F238E27FC236}">
                <a16:creationId xmlns:a16="http://schemas.microsoft.com/office/drawing/2014/main" id="{9FBAF041-3224-1344-9FFB-1EFE77DD0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5340" y="3395195"/>
            <a:ext cx="5323660" cy="2853204"/>
          </a:xfrm>
          <a:prstGeom prst="rect">
            <a:avLst/>
          </a:prstGeom>
        </p:spPr>
      </p:pic>
      <p:pic>
        <p:nvPicPr>
          <p:cNvPr id="13" name="Picture 12">
            <a:extLst>
              <a:ext uri="{FF2B5EF4-FFF2-40B4-BE49-F238E27FC236}">
                <a16:creationId xmlns:a16="http://schemas.microsoft.com/office/drawing/2014/main" id="{A7436A60-B9D2-764A-A318-937A7B2E92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9684" y="240393"/>
            <a:ext cx="5388429" cy="2970044"/>
          </a:xfrm>
          <a:prstGeom prst="rect">
            <a:avLst/>
          </a:prstGeom>
        </p:spPr>
      </p:pic>
    </p:spTree>
    <p:extLst>
      <p:ext uri="{BB962C8B-B14F-4D97-AF65-F5344CB8AC3E}">
        <p14:creationId xmlns:p14="http://schemas.microsoft.com/office/powerpoint/2010/main" val="275657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F13E-B23D-9C40-8E49-1FC259E46A58}"/>
              </a:ext>
            </a:extLst>
          </p:cNvPr>
          <p:cNvSpPr>
            <a:spLocks noGrp="1"/>
          </p:cNvSpPr>
          <p:nvPr>
            <p:ph type="title"/>
          </p:nvPr>
        </p:nvSpPr>
        <p:spPr>
          <a:xfrm rot="16200000">
            <a:off x="-2766217" y="2766219"/>
            <a:ext cx="6858002" cy="1325563"/>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frostbites</a:t>
            </a:r>
          </a:p>
        </p:txBody>
      </p:sp>
      <p:sp>
        <p:nvSpPr>
          <p:cNvPr id="4" name="Footer Placeholder 3">
            <a:extLst>
              <a:ext uri="{FF2B5EF4-FFF2-40B4-BE49-F238E27FC236}">
                <a16:creationId xmlns:a16="http://schemas.microsoft.com/office/drawing/2014/main" id="{24C839B0-8D11-F340-845B-7F6196CCCF65}"/>
              </a:ext>
            </a:extLst>
          </p:cNvPr>
          <p:cNvSpPr>
            <a:spLocks noGrp="1"/>
          </p:cNvSpPr>
          <p:nvPr>
            <p:ph type="ftr" sz="quarter" idx="11"/>
          </p:nvPr>
        </p:nvSpPr>
        <p:spPr/>
        <p:txBody>
          <a:bodyPr/>
          <a:lstStyle/>
          <a:p>
            <a:r>
              <a:rPr lang="en-US"/>
              <a:t>Afxentios kekelekis PT- MSc in SEM</a:t>
            </a:r>
          </a:p>
        </p:txBody>
      </p:sp>
      <p:pic>
        <p:nvPicPr>
          <p:cNvPr id="6" name="Picture 5">
            <a:extLst>
              <a:ext uri="{FF2B5EF4-FFF2-40B4-BE49-F238E27FC236}">
                <a16:creationId xmlns:a16="http://schemas.microsoft.com/office/drawing/2014/main" id="{F4EA132B-4BF5-D74A-985B-D892C6CAD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910" y="1136449"/>
            <a:ext cx="9808962" cy="4304231"/>
          </a:xfrm>
          <a:prstGeom prst="rect">
            <a:avLst/>
          </a:prstGeom>
        </p:spPr>
      </p:pic>
    </p:spTree>
    <p:extLst>
      <p:ext uri="{BB962C8B-B14F-4D97-AF65-F5344CB8AC3E}">
        <p14:creationId xmlns:p14="http://schemas.microsoft.com/office/powerpoint/2010/main" val="1975156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F13E-B23D-9C40-8E49-1FC259E46A58}"/>
              </a:ext>
            </a:extLst>
          </p:cNvPr>
          <p:cNvSpPr>
            <a:spLocks noGrp="1"/>
          </p:cNvSpPr>
          <p:nvPr>
            <p:ph type="title"/>
          </p:nvPr>
        </p:nvSpPr>
        <p:spPr>
          <a:xfrm rot="16200000">
            <a:off x="-2766217" y="2766219"/>
            <a:ext cx="6858002" cy="1325563"/>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frostbites</a:t>
            </a:r>
          </a:p>
        </p:txBody>
      </p:sp>
      <p:sp>
        <p:nvSpPr>
          <p:cNvPr id="4" name="Footer Placeholder 3">
            <a:extLst>
              <a:ext uri="{FF2B5EF4-FFF2-40B4-BE49-F238E27FC236}">
                <a16:creationId xmlns:a16="http://schemas.microsoft.com/office/drawing/2014/main" id="{24C839B0-8D11-F340-845B-7F6196CCCF65}"/>
              </a:ext>
            </a:extLst>
          </p:cNvPr>
          <p:cNvSpPr>
            <a:spLocks noGrp="1"/>
          </p:cNvSpPr>
          <p:nvPr>
            <p:ph type="ftr" sz="quarter" idx="11"/>
          </p:nvPr>
        </p:nvSpPr>
        <p:spPr/>
        <p:txBody>
          <a:bodyPr/>
          <a:lstStyle/>
          <a:p>
            <a:r>
              <a:rPr lang="en-US"/>
              <a:t>Afxentios kekelekis PT- MSc in SEM</a:t>
            </a:r>
          </a:p>
        </p:txBody>
      </p:sp>
      <p:pic>
        <p:nvPicPr>
          <p:cNvPr id="5" name="Picture 4">
            <a:extLst>
              <a:ext uri="{FF2B5EF4-FFF2-40B4-BE49-F238E27FC236}">
                <a16:creationId xmlns:a16="http://schemas.microsoft.com/office/drawing/2014/main" id="{10E3F6CE-9DDB-6B47-B1EB-482B49C3A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680" y="1243329"/>
            <a:ext cx="7758326" cy="4060191"/>
          </a:xfrm>
          <a:prstGeom prst="rect">
            <a:avLst/>
          </a:prstGeom>
        </p:spPr>
      </p:pic>
    </p:spTree>
    <p:extLst>
      <p:ext uri="{BB962C8B-B14F-4D97-AF65-F5344CB8AC3E}">
        <p14:creationId xmlns:p14="http://schemas.microsoft.com/office/powerpoint/2010/main" val="1164182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8C2964-75F5-3447-B2FE-30F085424A3D}"/>
              </a:ext>
            </a:extLst>
          </p:cNvPr>
          <p:cNvSpPr>
            <a:spLocks noGrp="1"/>
          </p:cNvSpPr>
          <p:nvPr>
            <p:ph type="ftr" sz="quarter" idx="11"/>
          </p:nvPr>
        </p:nvSpPr>
        <p:spPr/>
        <p:txBody>
          <a:bodyPr/>
          <a:lstStyle/>
          <a:p>
            <a:r>
              <a:rPr lang="en-US"/>
              <a:t>Afxentios kekelekis PT- MSc in SEM</a:t>
            </a:r>
          </a:p>
        </p:txBody>
      </p:sp>
      <p:pic>
        <p:nvPicPr>
          <p:cNvPr id="6" name="Content Placeholder 5">
            <a:extLst>
              <a:ext uri="{FF2B5EF4-FFF2-40B4-BE49-F238E27FC236}">
                <a16:creationId xmlns:a16="http://schemas.microsoft.com/office/drawing/2014/main" id="{444BDD70-D56B-904C-8D15-CAEC23A688A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00942" y="228600"/>
            <a:ext cx="7652658" cy="6149915"/>
          </a:xfrm>
        </p:spPr>
      </p:pic>
    </p:spTree>
    <p:extLst>
      <p:ext uri="{BB962C8B-B14F-4D97-AF65-F5344CB8AC3E}">
        <p14:creationId xmlns:p14="http://schemas.microsoft.com/office/powerpoint/2010/main" val="338780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6A26A-987B-EE41-87D6-D0E8EF6ABF63}"/>
              </a:ext>
            </a:extLst>
          </p:cNvPr>
          <p:cNvSpPr>
            <a:spLocks noGrp="1"/>
          </p:cNvSpPr>
          <p:nvPr>
            <p:ph type="title"/>
          </p:nvPr>
        </p:nvSpPr>
        <p:spPr>
          <a:xfrm rot="16200000">
            <a:off x="-2766218" y="2766218"/>
            <a:ext cx="6858000" cy="1325563"/>
          </a:xfrm>
        </p:spPr>
        <p:style>
          <a:lnRef idx="2">
            <a:schemeClr val="dk1">
              <a:shade val="50000"/>
            </a:schemeClr>
          </a:lnRef>
          <a:fillRef idx="1">
            <a:schemeClr val="dk1"/>
          </a:fillRef>
          <a:effectRef idx="0">
            <a:schemeClr val="dk1"/>
          </a:effectRef>
          <a:fontRef idx="minor">
            <a:schemeClr val="lt1"/>
          </a:fontRef>
        </p:style>
        <p:txBody>
          <a:bodyPr/>
          <a:lstStyle/>
          <a:p>
            <a:pPr algn="ctr"/>
            <a:r>
              <a:rPr lang="el-GR"/>
              <a:t>Ομοιόσταση Θερμοκρασίας</a:t>
            </a:r>
            <a:endParaRPr lang="en-US"/>
          </a:p>
        </p:txBody>
      </p:sp>
      <p:sp>
        <p:nvSpPr>
          <p:cNvPr id="4" name="Footer Placeholder 3">
            <a:extLst>
              <a:ext uri="{FF2B5EF4-FFF2-40B4-BE49-F238E27FC236}">
                <a16:creationId xmlns:a16="http://schemas.microsoft.com/office/drawing/2014/main" id="{86C9750A-E32D-E340-8C8C-DEF3B7B7DEFB}"/>
              </a:ext>
            </a:extLst>
          </p:cNvPr>
          <p:cNvSpPr>
            <a:spLocks noGrp="1"/>
          </p:cNvSpPr>
          <p:nvPr>
            <p:ph type="ftr" sz="quarter" idx="11"/>
          </p:nvPr>
        </p:nvSpPr>
        <p:spPr/>
        <p:txBody>
          <a:bodyPr/>
          <a:lstStyle/>
          <a:p>
            <a:r>
              <a:rPr lang="en-US"/>
              <a:t>Afxentios kekelekis PT- MSc in SEM</a:t>
            </a:r>
          </a:p>
        </p:txBody>
      </p:sp>
      <p:pic>
        <p:nvPicPr>
          <p:cNvPr id="5" name="Content Placeholder 4" descr="FIG12-~1">
            <a:extLst>
              <a:ext uri="{FF2B5EF4-FFF2-40B4-BE49-F238E27FC236}">
                <a16:creationId xmlns:a16="http://schemas.microsoft.com/office/drawing/2014/main" id="{5B1EBCB6-5150-7D44-A47B-EB1EE11575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1729" y="304799"/>
            <a:ext cx="7109727" cy="588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E3E8DDC-154B-B347-AEF4-9797BBBF663D}"/>
              </a:ext>
            </a:extLst>
          </p:cNvPr>
          <p:cNvSpPr txBox="1"/>
          <p:nvPr/>
        </p:nvSpPr>
        <p:spPr>
          <a:xfrm>
            <a:off x="9764486" y="783771"/>
            <a:ext cx="1915885" cy="1015663"/>
          </a:xfrm>
          <a:prstGeom prst="rect">
            <a:avLst/>
          </a:prstGeom>
          <a:noFill/>
        </p:spPr>
        <p:txBody>
          <a:bodyPr wrap="square" rtlCol="0">
            <a:spAutoFit/>
          </a:bodyPr>
          <a:lstStyle/>
          <a:p>
            <a:r>
              <a:rPr lang="el-GR" sz="6000" b="1">
                <a:solidFill>
                  <a:srgbClr val="FF0000"/>
                </a:solidFill>
              </a:rPr>
              <a:t>37</a:t>
            </a:r>
            <a:r>
              <a:rPr lang="el-GR" sz="6000" b="1" baseline="30000">
                <a:solidFill>
                  <a:srgbClr val="FF0000"/>
                </a:solidFill>
              </a:rPr>
              <a:t>ο </a:t>
            </a:r>
            <a:r>
              <a:rPr lang="en-GB" sz="6000" b="1">
                <a:solidFill>
                  <a:srgbClr val="FF0000"/>
                </a:solidFill>
              </a:rPr>
              <a:t>C</a:t>
            </a:r>
            <a:endParaRPr lang="en-US" sz="6000" b="1">
              <a:solidFill>
                <a:srgbClr val="FF0000"/>
              </a:solidFill>
            </a:endParaRPr>
          </a:p>
        </p:txBody>
      </p:sp>
    </p:spTree>
    <p:extLst>
      <p:ext uri="{BB962C8B-B14F-4D97-AF65-F5344CB8AC3E}">
        <p14:creationId xmlns:p14="http://schemas.microsoft.com/office/powerpoint/2010/main" val="1749579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8026BE-1BC7-5B4A-8C33-29FC7739C7FE}"/>
              </a:ext>
            </a:extLst>
          </p:cNvPr>
          <p:cNvSpPr>
            <a:spLocks noGrp="1"/>
          </p:cNvSpPr>
          <p:nvPr>
            <p:ph type="ftr" sz="quarter" idx="11"/>
          </p:nvPr>
        </p:nvSpPr>
        <p:spPr/>
        <p:txBody>
          <a:bodyPr/>
          <a:lstStyle/>
          <a:p>
            <a:r>
              <a:rPr lang="en-US"/>
              <a:t>Afxentios kekelekis PT- MSc in SEM</a:t>
            </a:r>
          </a:p>
        </p:txBody>
      </p:sp>
      <p:pic>
        <p:nvPicPr>
          <p:cNvPr id="6" name="Picture 5">
            <a:extLst>
              <a:ext uri="{FF2B5EF4-FFF2-40B4-BE49-F238E27FC236}">
                <a16:creationId xmlns:a16="http://schemas.microsoft.com/office/drawing/2014/main" id="{1986C952-65EB-4340-BA3A-507CE18DF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83" y="231774"/>
            <a:ext cx="5176617" cy="6124576"/>
          </a:xfrm>
          <a:prstGeom prst="rect">
            <a:avLst/>
          </a:prstGeom>
        </p:spPr>
      </p:pic>
      <p:pic>
        <p:nvPicPr>
          <p:cNvPr id="8" name="Picture 7">
            <a:extLst>
              <a:ext uri="{FF2B5EF4-FFF2-40B4-BE49-F238E27FC236}">
                <a16:creationId xmlns:a16="http://schemas.microsoft.com/office/drawing/2014/main" id="{9D9DEBE4-F83D-D646-89D8-BE83E744F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725" y="0"/>
            <a:ext cx="5424975" cy="6858000"/>
          </a:xfrm>
          <a:prstGeom prst="rect">
            <a:avLst/>
          </a:prstGeom>
        </p:spPr>
      </p:pic>
    </p:spTree>
    <p:extLst>
      <p:ext uri="{BB962C8B-B14F-4D97-AF65-F5344CB8AC3E}">
        <p14:creationId xmlns:p14="http://schemas.microsoft.com/office/powerpoint/2010/main" val="971653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CADE7-99A0-EF42-A874-C27F3B1D3C62}"/>
              </a:ext>
            </a:extLst>
          </p:cNvPr>
          <p:cNvSpPr>
            <a:spLocks noGrp="1"/>
          </p:cNvSpPr>
          <p:nvPr>
            <p:ph type="title"/>
          </p:nvPr>
        </p:nvSpPr>
        <p:spPr>
          <a:xfrm rot="16200000">
            <a:off x="-2865474" y="2865473"/>
            <a:ext cx="6857999" cy="1127051"/>
          </a:xfrm>
        </p:spPr>
        <p:style>
          <a:lnRef idx="2">
            <a:schemeClr val="dk1">
              <a:shade val="50000"/>
            </a:schemeClr>
          </a:lnRef>
          <a:fillRef idx="1">
            <a:schemeClr val="dk1"/>
          </a:fillRef>
          <a:effectRef idx="0">
            <a:schemeClr val="dk1"/>
          </a:effectRef>
          <a:fontRef idx="minor">
            <a:schemeClr val="lt1"/>
          </a:fontRef>
        </p:style>
        <p:txBody>
          <a:bodyPr/>
          <a:lstStyle/>
          <a:p>
            <a:pPr algn="ctr"/>
            <a:r>
              <a:rPr lang="el-GR" dirty="0"/>
              <a:t>Θεραπευτική υποθερμία</a:t>
            </a:r>
            <a:endParaRPr lang="en-US" dirty="0"/>
          </a:p>
        </p:txBody>
      </p:sp>
      <p:pic>
        <p:nvPicPr>
          <p:cNvPr id="6" name="Content Placeholder 5">
            <a:extLst>
              <a:ext uri="{FF2B5EF4-FFF2-40B4-BE49-F238E27FC236}">
                <a16:creationId xmlns:a16="http://schemas.microsoft.com/office/drawing/2014/main" id="{0B7073DD-B03C-E34F-90BF-F8E496AADF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555" y="413656"/>
            <a:ext cx="7468338" cy="6094123"/>
          </a:xfrm>
        </p:spPr>
        <p:style>
          <a:lnRef idx="3">
            <a:schemeClr val="lt1"/>
          </a:lnRef>
          <a:fillRef idx="1">
            <a:schemeClr val="accent1"/>
          </a:fillRef>
          <a:effectRef idx="1">
            <a:schemeClr val="accent1"/>
          </a:effectRef>
          <a:fontRef idx="minor">
            <a:schemeClr val="lt1"/>
          </a:fontRef>
        </p:style>
      </p:pic>
      <p:sp>
        <p:nvSpPr>
          <p:cNvPr id="4" name="Footer Placeholder 3">
            <a:extLst>
              <a:ext uri="{FF2B5EF4-FFF2-40B4-BE49-F238E27FC236}">
                <a16:creationId xmlns:a16="http://schemas.microsoft.com/office/drawing/2014/main" id="{09914CA8-46CD-2747-B7F8-AC933A72D5C9}"/>
              </a:ext>
            </a:extLst>
          </p:cNvPr>
          <p:cNvSpPr>
            <a:spLocks noGrp="1"/>
          </p:cNvSpPr>
          <p:nvPr>
            <p:ph type="ftr" sz="quarter" idx="11"/>
          </p:nvPr>
        </p:nvSpPr>
        <p:spPr/>
        <p:txBody>
          <a:bodyPr/>
          <a:lstStyle/>
          <a:p>
            <a:r>
              <a:rPr lang="en-US"/>
              <a:t>Afxentios kekelekis PT- MSc in SEM</a:t>
            </a:r>
          </a:p>
        </p:txBody>
      </p:sp>
    </p:spTree>
    <p:extLst>
      <p:ext uri="{BB962C8B-B14F-4D97-AF65-F5344CB8AC3E}">
        <p14:creationId xmlns:p14="http://schemas.microsoft.com/office/powerpoint/2010/main" val="3032021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8FB9-0878-3F45-A819-5B8844E5F349}"/>
              </a:ext>
            </a:extLst>
          </p:cNvPr>
          <p:cNvSpPr>
            <a:spLocks noGrp="1"/>
          </p:cNvSpPr>
          <p:nvPr>
            <p:ph type="title"/>
          </p:nvPr>
        </p:nvSpPr>
        <p:spPr/>
        <p:txBody>
          <a:bodyPr/>
          <a:lstStyle/>
          <a:p>
            <a:pPr algn="ctr"/>
            <a:r>
              <a:rPr lang="el-GR"/>
              <a:t>Εγκλιματισμός στην άσκηση στο ψυχρό περιβάλλον </a:t>
            </a:r>
            <a:endParaRPr lang="en-US"/>
          </a:p>
        </p:txBody>
      </p:sp>
      <p:sp>
        <p:nvSpPr>
          <p:cNvPr id="3" name="Content Placeholder 2">
            <a:extLst>
              <a:ext uri="{FF2B5EF4-FFF2-40B4-BE49-F238E27FC236}">
                <a16:creationId xmlns:a16="http://schemas.microsoft.com/office/drawing/2014/main" id="{C232137D-1E57-CD41-8C3D-D0AB200885B8}"/>
              </a:ext>
            </a:extLst>
          </p:cNvPr>
          <p:cNvSpPr>
            <a:spLocks noGrp="1"/>
          </p:cNvSpPr>
          <p:nvPr>
            <p:ph idx="1"/>
          </p:nvPr>
        </p:nvSpPr>
        <p:spPr/>
        <p:txBody>
          <a:bodyPr/>
          <a:lstStyle/>
          <a:p>
            <a:r>
              <a:rPr lang="el-GR" dirty="0"/>
              <a:t>Ίσως να υπάρχει μια αύξηση του υποδόριου λίπους του σώματος</a:t>
            </a:r>
            <a:endParaRPr lang="en-US" dirty="0"/>
          </a:p>
        </p:txBody>
      </p:sp>
      <p:sp>
        <p:nvSpPr>
          <p:cNvPr id="4" name="Footer Placeholder 3">
            <a:extLst>
              <a:ext uri="{FF2B5EF4-FFF2-40B4-BE49-F238E27FC236}">
                <a16:creationId xmlns:a16="http://schemas.microsoft.com/office/drawing/2014/main" id="{A49A84FB-AF40-E143-A9D9-094F765C4B11}"/>
              </a:ext>
            </a:extLst>
          </p:cNvPr>
          <p:cNvSpPr>
            <a:spLocks noGrp="1"/>
          </p:cNvSpPr>
          <p:nvPr>
            <p:ph type="ftr" sz="quarter" idx="11"/>
          </p:nvPr>
        </p:nvSpPr>
        <p:spPr/>
        <p:txBody>
          <a:bodyPr/>
          <a:lstStyle/>
          <a:p>
            <a:r>
              <a:rPr lang="en-US"/>
              <a:t>Afxentios kekelekis PT- MSc in SEM</a:t>
            </a:r>
          </a:p>
        </p:txBody>
      </p:sp>
    </p:spTree>
    <p:extLst>
      <p:ext uri="{BB962C8B-B14F-4D97-AF65-F5344CB8AC3E}">
        <p14:creationId xmlns:p14="http://schemas.microsoft.com/office/powerpoint/2010/main" val="38509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FFDB-9640-104A-B498-8EEDD8CBBA23}"/>
              </a:ext>
            </a:extLst>
          </p:cNvPr>
          <p:cNvSpPr>
            <a:spLocks noGrp="1"/>
          </p:cNvSpPr>
          <p:nvPr>
            <p:ph type="title"/>
          </p:nvPr>
        </p:nvSpPr>
        <p:spPr>
          <a:xfrm>
            <a:off x="838200" y="365126"/>
            <a:ext cx="10515600" cy="1033368"/>
          </a:xfrm>
        </p:spPr>
        <p:txBody>
          <a:bodyPr/>
          <a:lstStyle/>
          <a:p>
            <a:pPr algn="ctr"/>
            <a:r>
              <a:rPr lang="el-GR"/>
              <a:t>Ισοζύγιο Θερμοκρασίας</a:t>
            </a:r>
            <a:endParaRPr lang="en-US"/>
          </a:p>
        </p:txBody>
      </p:sp>
      <p:sp>
        <p:nvSpPr>
          <p:cNvPr id="3" name="Content Placeholder 2">
            <a:extLst>
              <a:ext uri="{FF2B5EF4-FFF2-40B4-BE49-F238E27FC236}">
                <a16:creationId xmlns:a16="http://schemas.microsoft.com/office/drawing/2014/main" id="{BA64DD19-3F3C-274F-AAE9-EC8A294EC80D}"/>
              </a:ext>
            </a:extLst>
          </p:cNvPr>
          <p:cNvSpPr>
            <a:spLocks noGrp="1"/>
          </p:cNvSpPr>
          <p:nvPr>
            <p:ph idx="1"/>
          </p:nvPr>
        </p:nvSpPr>
        <p:spPr>
          <a:xfrm>
            <a:off x="838200" y="1326776"/>
            <a:ext cx="10515600" cy="5139338"/>
          </a:xfrm>
        </p:spPr>
        <p:txBody>
          <a:bodyPr>
            <a:normAutofit lnSpcReduction="10000"/>
          </a:bodyPr>
          <a:lstStyle/>
          <a:p>
            <a:pPr marL="285750" indent="-285750"/>
            <a:endParaRPr lang="el-GR"/>
          </a:p>
          <a:p>
            <a:pPr marL="285750" indent="-285750"/>
            <a:r>
              <a:rPr lang="el-GR"/>
              <a:t>Οι άνθρωποί είναι </a:t>
            </a:r>
            <a:r>
              <a:rPr lang="el-GR" b="1">
                <a:solidFill>
                  <a:srgbClr val="FF0000"/>
                </a:solidFill>
              </a:rPr>
              <a:t>ομοιοθερμικοί</a:t>
            </a:r>
          </a:p>
          <a:p>
            <a:pPr lvl="1"/>
            <a:r>
              <a:rPr lang="el-GR" sz="2200"/>
              <a:t>Διατηρούν σταθερή θερμοκρασία σώματος </a:t>
            </a:r>
          </a:p>
          <a:p>
            <a:pPr lvl="1"/>
            <a:r>
              <a:rPr lang="el-GR" sz="2200"/>
              <a:t>Σταθερό ισοζύγιο θερμοκρασίας </a:t>
            </a:r>
          </a:p>
          <a:p>
            <a:pPr marL="285750" indent="-285750"/>
            <a:r>
              <a:rPr lang="el-GR"/>
              <a:t>Φυσιολογική θερμοκρασία κορμού </a:t>
            </a:r>
          </a:p>
          <a:p>
            <a:pPr marL="742950" lvl="1" indent="-285750"/>
            <a:r>
              <a:rPr lang="el-GR" sz="2200" b="1"/>
              <a:t>Άνω 45</a:t>
            </a:r>
            <a:r>
              <a:rPr lang="el-GR" sz="2200" b="1" baseline="30000"/>
              <a:t>ο </a:t>
            </a:r>
            <a:r>
              <a:rPr lang="en-GB" sz="2200" b="1"/>
              <a:t>C</a:t>
            </a:r>
            <a:endParaRPr lang="el-GR" sz="2200" b="1"/>
          </a:p>
          <a:p>
            <a:pPr lvl="2">
              <a:buFont typeface="Wingdings" pitchFamily="2" charset="2"/>
              <a:buChar char="ü"/>
            </a:pPr>
            <a:r>
              <a:rPr lang="el-GR" sz="2200"/>
              <a:t>Ίσως υπάρχει καταστροφή πρωτεϊνών και ενζύμων που μπορεί να οδηγήσει σε θάνατο</a:t>
            </a:r>
          </a:p>
          <a:p>
            <a:pPr marL="457200" lvl="2" indent="406400"/>
            <a:r>
              <a:rPr lang="el-GR" sz="2200" b="1"/>
              <a:t>Κάτω από 34</a:t>
            </a:r>
            <a:r>
              <a:rPr lang="en-GB" sz="2200" b="1" baseline="30000"/>
              <a:t>o</a:t>
            </a:r>
            <a:r>
              <a:rPr lang="en-GB" sz="2200" b="1"/>
              <a:t> C</a:t>
            </a:r>
            <a:r>
              <a:rPr lang="el-GR" sz="2200" b="1"/>
              <a:t>  </a:t>
            </a:r>
          </a:p>
          <a:p>
            <a:pPr marL="1371600" lvl="3" indent="-457200">
              <a:buFont typeface="Wingdings" pitchFamily="2" charset="2"/>
              <a:buChar char="ü"/>
            </a:pPr>
            <a:r>
              <a:rPr lang="el-GR" sz="2200"/>
              <a:t>Ίσως προκληθεί χαμηλός μεταβολικός ρυθμός</a:t>
            </a:r>
          </a:p>
          <a:p>
            <a:pPr marL="1371600" lvl="3" indent="-457200">
              <a:buFont typeface="Wingdings" pitchFamily="2" charset="2"/>
              <a:buChar char="ü"/>
            </a:pPr>
            <a:endParaRPr lang="el-GR" sz="2200"/>
          </a:p>
          <a:p>
            <a:pPr marL="285750" indent="-285750"/>
            <a:r>
              <a:rPr lang="el-GR"/>
              <a:t>Διαβάθμιση θερμοκρασίας </a:t>
            </a:r>
          </a:p>
          <a:p>
            <a:pPr marL="742950" lvl="1" indent="-285750"/>
            <a:r>
              <a:rPr lang="el-GR" sz="2200"/>
              <a:t>Ιδανική διαφορά  4</a:t>
            </a:r>
            <a:r>
              <a:rPr lang="en-GB" sz="2200" baseline="30000"/>
              <a:t>o</a:t>
            </a:r>
            <a:r>
              <a:rPr lang="el-GR" sz="2200"/>
              <a:t> </a:t>
            </a:r>
            <a:r>
              <a:rPr lang="en-GB" sz="2200"/>
              <a:t>C</a:t>
            </a:r>
            <a:endParaRPr lang="el-GR" sz="2200"/>
          </a:p>
          <a:p>
            <a:pPr marL="742950" lvl="1" indent="-285750"/>
            <a:r>
              <a:rPr lang="el-GR" sz="2200"/>
              <a:t>Πολύ χαμηλές θερμοκρασίες μέχρι 20</a:t>
            </a:r>
            <a:r>
              <a:rPr lang="en-GB" sz="2200" baseline="30000"/>
              <a:t>o</a:t>
            </a:r>
            <a:r>
              <a:rPr lang="en-GB" sz="2200"/>
              <a:t> C</a:t>
            </a:r>
            <a:endParaRPr lang="el-GR" sz="2200"/>
          </a:p>
          <a:p>
            <a:pPr marL="914400" lvl="3" indent="-904875"/>
            <a:endParaRPr lang="el-GR" sz="2800"/>
          </a:p>
          <a:p>
            <a:endParaRPr lang="en-US"/>
          </a:p>
        </p:txBody>
      </p:sp>
      <p:sp>
        <p:nvSpPr>
          <p:cNvPr id="4" name="Footer Placeholder 3">
            <a:extLst>
              <a:ext uri="{FF2B5EF4-FFF2-40B4-BE49-F238E27FC236}">
                <a16:creationId xmlns:a16="http://schemas.microsoft.com/office/drawing/2014/main" id="{790CC6B1-D415-A742-8344-4B1694E21F3C}"/>
              </a:ext>
            </a:extLst>
          </p:cNvPr>
          <p:cNvSpPr>
            <a:spLocks noGrp="1"/>
          </p:cNvSpPr>
          <p:nvPr>
            <p:ph type="ftr" sz="quarter" idx="11"/>
          </p:nvPr>
        </p:nvSpPr>
        <p:spPr/>
        <p:txBody>
          <a:bodyPr/>
          <a:lstStyle/>
          <a:p>
            <a:r>
              <a:rPr lang="en-US"/>
              <a:t>Afxentios kekelekis PT- MSc in SEM</a:t>
            </a:r>
          </a:p>
        </p:txBody>
      </p:sp>
      <p:sp>
        <p:nvSpPr>
          <p:cNvPr id="5" name="Rounded Rectangle 4">
            <a:extLst>
              <a:ext uri="{FF2B5EF4-FFF2-40B4-BE49-F238E27FC236}">
                <a16:creationId xmlns:a16="http://schemas.microsoft.com/office/drawing/2014/main" id="{448B385A-DC93-584B-9221-1A4382039272}"/>
              </a:ext>
            </a:extLst>
          </p:cNvPr>
          <p:cNvSpPr/>
          <p:nvPr/>
        </p:nvSpPr>
        <p:spPr>
          <a:xfrm>
            <a:off x="838200" y="1556657"/>
            <a:ext cx="7812741" cy="13568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2F63DF05-156C-CA4F-946A-206889B158EE}"/>
              </a:ext>
            </a:extLst>
          </p:cNvPr>
          <p:cNvSpPr/>
          <p:nvPr/>
        </p:nvSpPr>
        <p:spPr>
          <a:xfrm>
            <a:off x="838199" y="2955696"/>
            <a:ext cx="10322859" cy="203530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24B98891-B29B-CC49-9FD0-0B41C2DA6B43}"/>
              </a:ext>
            </a:extLst>
          </p:cNvPr>
          <p:cNvSpPr/>
          <p:nvPr/>
        </p:nvSpPr>
        <p:spPr>
          <a:xfrm>
            <a:off x="838199" y="5050123"/>
            <a:ext cx="7812741" cy="13568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87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CC480-1C63-F44F-8F46-0ABD3E3086E4}"/>
              </a:ext>
            </a:extLst>
          </p:cNvPr>
          <p:cNvSpPr>
            <a:spLocks noGrp="1"/>
          </p:cNvSpPr>
          <p:nvPr>
            <p:ph type="title"/>
          </p:nvPr>
        </p:nvSpPr>
        <p:spPr/>
        <p:txBody>
          <a:bodyPr/>
          <a:lstStyle/>
          <a:p>
            <a:pPr algn="ctr"/>
            <a:r>
              <a:rPr lang="el-GR"/>
              <a:t>Μηχανισμός ρύθμισης θερμοκρασίας σώματος</a:t>
            </a:r>
            <a:endParaRPr lang="en-US"/>
          </a:p>
        </p:txBody>
      </p:sp>
      <p:sp>
        <p:nvSpPr>
          <p:cNvPr id="3" name="Content Placeholder 2">
            <a:extLst>
              <a:ext uri="{FF2B5EF4-FFF2-40B4-BE49-F238E27FC236}">
                <a16:creationId xmlns:a16="http://schemas.microsoft.com/office/drawing/2014/main" id="{FEC8B120-DCAA-374E-A0C1-88019B8C7787}"/>
              </a:ext>
            </a:extLst>
          </p:cNvPr>
          <p:cNvSpPr>
            <a:spLocks noGrp="1"/>
          </p:cNvSpPr>
          <p:nvPr>
            <p:ph idx="1"/>
          </p:nvPr>
        </p:nvSpPr>
        <p:spPr/>
        <p:txBody>
          <a:bodyPr>
            <a:normAutofit lnSpcReduction="10000"/>
          </a:bodyPr>
          <a:lstStyle/>
          <a:p>
            <a:r>
              <a:rPr lang="el-GR"/>
              <a:t>Παραγωγή θερμότητας </a:t>
            </a:r>
          </a:p>
          <a:p>
            <a:pPr lvl="1"/>
            <a:r>
              <a:rPr lang="el-GR"/>
              <a:t>Θερμοκρασία από μεταβολισμό</a:t>
            </a:r>
          </a:p>
          <a:p>
            <a:pPr lvl="1"/>
            <a:r>
              <a:rPr lang="el-GR"/>
              <a:t>Θερμοκρασία περιβάλλοντος</a:t>
            </a:r>
          </a:p>
          <a:p>
            <a:pPr lvl="1"/>
            <a:r>
              <a:rPr lang="el-GR"/>
              <a:t>Αγωγή</a:t>
            </a:r>
          </a:p>
          <a:p>
            <a:pPr lvl="1"/>
            <a:r>
              <a:rPr lang="el-GR"/>
              <a:t>Μεταφορά</a:t>
            </a:r>
          </a:p>
          <a:p>
            <a:pPr lvl="1"/>
            <a:r>
              <a:rPr lang="el-GR"/>
              <a:t>Ακτινοβολία</a:t>
            </a:r>
          </a:p>
          <a:p>
            <a:r>
              <a:rPr lang="el-GR"/>
              <a:t>Απώλεια θερμότητας </a:t>
            </a:r>
          </a:p>
          <a:p>
            <a:pPr lvl="1"/>
            <a:r>
              <a:rPr lang="el-GR"/>
              <a:t>Ακτινοβολία</a:t>
            </a:r>
          </a:p>
          <a:p>
            <a:pPr lvl="1"/>
            <a:r>
              <a:rPr lang="el-GR"/>
              <a:t>Αγωγή</a:t>
            </a:r>
          </a:p>
          <a:p>
            <a:pPr lvl="1"/>
            <a:r>
              <a:rPr lang="el-GR"/>
              <a:t>Μεταφορά </a:t>
            </a:r>
          </a:p>
          <a:p>
            <a:pPr lvl="1"/>
            <a:r>
              <a:rPr lang="el-GR"/>
              <a:t>Εξάτμιση</a:t>
            </a:r>
          </a:p>
          <a:p>
            <a:pPr lvl="1"/>
            <a:endParaRPr lang="en-US"/>
          </a:p>
        </p:txBody>
      </p:sp>
      <p:sp>
        <p:nvSpPr>
          <p:cNvPr id="4" name="Footer Placeholder 3">
            <a:extLst>
              <a:ext uri="{FF2B5EF4-FFF2-40B4-BE49-F238E27FC236}">
                <a16:creationId xmlns:a16="http://schemas.microsoft.com/office/drawing/2014/main" id="{9E0E7576-8082-0E4F-A102-1DE4EFB296AB}"/>
              </a:ext>
            </a:extLst>
          </p:cNvPr>
          <p:cNvSpPr>
            <a:spLocks noGrp="1"/>
          </p:cNvSpPr>
          <p:nvPr>
            <p:ph type="ftr" sz="quarter" idx="11"/>
          </p:nvPr>
        </p:nvSpPr>
        <p:spPr/>
        <p:txBody>
          <a:bodyPr/>
          <a:lstStyle/>
          <a:p>
            <a:r>
              <a:rPr lang="en-US"/>
              <a:t>Afxentios kekelekis PT- MSc in SEM</a:t>
            </a:r>
          </a:p>
        </p:txBody>
      </p:sp>
    </p:spTree>
    <p:extLst>
      <p:ext uri="{BB962C8B-B14F-4D97-AF65-F5344CB8AC3E}">
        <p14:creationId xmlns:p14="http://schemas.microsoft.com/office/powerpoint/2010/main" val="44646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5D5D-8BFF-2D46-B886-090725D865FB}"/>
              </a:ext>
            </a:extLst>
          </p:cNvPr>
          <p:cNvSpPr>
            <a:spLocks noGrp="1"/>
          </p:cNvSpPr>
          <p:nvPr>
            <p:ph type="title"/>
          </p:nvPr>
        </p:nvSpPr>
        <p:spPr>
          <a:xfrm rot="16200000">
            <a:off x="-2766219" y="2766218"/>
            <a:ext cx="6858002" cy="1325563"/>
          </a:xfrm>
        </p:spPr>
        <p:style>
          <a:lnRef idx="2">
            <a:schemeClr val="dk1">
              <a:shade val="50000"/>
            </a:schemeClr>
          </a:lnRef>
          <a:fillRef idx="1">
            <a:schemeClr val="dk1"/>
          </a:fillRef>
          <a:effectRef idx="0">
            <a:schemeClr val="dk1"/>
          </a:effectRef>
          <a:fontRef idx="minor">
            <a:schemeClr val="lt1"/>
          </a:fontRef>
        </p:style>
        <p:txBody>
          <a:bodyPr/>
          <a:lstStyle/>
          <a:p>
            <a:pPr algn="ctr"/>
            <a:r>
              <a:rPr lang="el-GR"/>
              <a:t>Μηχανισμός ρύθμισης θερμοκρασίας σώματος</a:t>
            </a:r>
            <a:endParaRPr lang="en-US"/>
          </a:p>
        </p:txBody>
      </p:sp>
      <p:pic>
        <p:nvPicPr>
          <p:cNvPr id="5" name="Content Placeholder 4">
            <a:extLst>
              <a:ext uri="{FF2B5EF4-FFF2-40B4-BE49-F238E27FC236}">
                <a16:creationId xmlns:a16="http://schemas.microsoft.com/office/drawing/2014/main" id="{8A648586-CE85-EB4A-8942-C8EE9B555A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2663" y="116566"/>
            <a:ext cx="9111970" cy="6218920"/>
          </a:xfrm>
        </p:spPr>
      </p:pic>
      <p:sp>
        <p:nvSpPr>
          <p:cNvPr id="6" name="Footer Placeholder 5">
            <a:extLst>
              <a:ext uri="{FF2B5EF4-FFF2-40B4-BE49-F238E27FC236}">
                <a16:creationId xmlns:a16="http://schemas.microsoft.com/office/drawing/2014/main" id="{DDF6E1FF-DCC1-0740-ABF7-E929EC3D11C4}"/>
              </a:ext>
            </a:extLst>
          </p:cNvPr>
          <p:cNvSpPr>
            <a:spLocks noGrp="1"/>
          </p:cNvSpPr>
          <p:nvPr>
            <p:ph type="ftr" sz="quarter" idx="11"/>
          </p:nvPr>
        </p:nvSpPr>
        <p:spPr/>
        <p:txBody>
          <a:bodyPr/>
          <a:lstStyle/>
          <a:p>
            <a:r>
              <a:rPr lang="en-US"/>
              <a:t>Afxentios kekelekis PT- MSc in SEM</a:t>
            </a:r>
          </a:p>
        </p:txBody>
      </p:sp>
    </p:spTree>
    <p:extLst>
      <p:ext uri="{BB962C8B-B14F-4D97-AF65-F5344CB8AC3E}">
        <p14:creationId xmlns:p14="http://schemas.microsoft.com/office/powerpoint/2010/main" val="272701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1C38-649B-6B41-87C7-D7A101505DDA}"/>
              </a:ext>
            </a:extLst>
          </p:cNvPr>
          <p:cNvSpPr>
            <a:spLocks noGrp="1"/>
          </p:cNvSpPr>
          <p:nvPr>
            <p:ph type="title"/>
          </p:nvPr>
        </p:nvSpPr>
        <p:spPr/>
        <p:txBody>
          <a:bodyPr/>
          <a:lstStyle/>
          <a:p>
            <a:pPr algn="ctr"/>
            <a:r>
              <a:rPr lang="el-GR"/>
              <a:t>Παραγωγή θερμότητας</a:t>
            </a:r>
            <a:endParaRPr lang="en-US"/>
          </a:p>
        </p:txBody>
      </p:sp>
      <p:sp>
        <p:nvSpPr>
          <p:cNvPr id="4" name="Footer Placeholder 3">
            <a:extLst>
              <a:ext uri="{FF2B5EF4-FFF2-40B4-BE49-F238E27FC236}">
                <a16:creationId xmlns:a16="http://schemas.microsoft.com/office/drawing/2014/main" id="{BD47CF92-F2FF-A14E-8794-C23ACB100AFC}"/>
              </a:ext>
            </a:extLst>
          </p:cNvPr>
          <p:cNvSpPr>
            <a:spLocks noGrp="1"/>
          </p:cNvSpPr>
          <p:nvPr>
            <p:ph type="ftr" sz="quarter" idx="11"/>
          </p:nvPr>
        </p:nvSpPr>
        <p:spPr/>
        <p:txBody>
          <a:bodyPr/>
          <a:lstStyle/>
          <a:p>
            <a:r>
              <a:rPr lang="en-US"/>
              <a:t>Afxentios kekelekis PT- MSc in SEM</a:t>
            </a:r>
          </a:p>
        </p:txBody>
      </p:sp>
      <p:sp>
        <p:nvSpPr>
          <p:cNvPr id="5" name="Rounded Rectangle 4">
            <a:extLst>
              <a:ext uri="{FF2B5EF4-FFF2-40B4-BE49-F238E27FC236}">
                <a16:creationId xmlns:a16="http://schemas.microsoft.com/office/drawing/2014/main" id="{B2518365-D485-7943-9030-9DA7D4B2B911}"/>
              </a:ext>
            </a:extLst>
          </p:cNvPr>
          <p:cNvSpPr/>
          <p:nvPr/>
        </p:nvSpPr>
        <p:spPr>
          <a:xfrm>
            <a:off x="640977" y="1690688"/>
            <a:ext cx="10170458" cy="32757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l-GR" sz="2800" b="1" dirty="0"/>
              <a:t>Εκούσια</a:t>
            </a:r>
          </a:p>
          <a:p>
            <a:pPr marL="285750" indent="-285750">
              <a:buFont typeface="Arial" panose="020B0604020202020204" pitchFamily="34" charset="0"/>
              <a:buChar char="•"/>
            </a:pPr>
            <a:r>
              <a:rPr lang="el-GR" sz="2400" dirty="0"/>
              <a:t>Άσκηση. 60-70% της παραγωγής ενέργειας μετατρέπεται σε θερμότητα</a:t>
            </a:r>
          </a:p>
          <a:p>
            <a:endParaRPr lang="el-GR" sz="2400" dirty="0"/>
          </a:p>
          <a:p>
            <a:r>
              <a:rPr lang="el-GR" sz="2800" b="1" dirty="0"/>
              <a:t>Ακούσια</a:t>
            </a:r>
          </a:p>
          <a:p>
            <a:pPr marL="285750" indent="-285750">
              <a:buFont typeface="Arial" panose="020B0604020202020204" pitchFamily="34" charset="0"/>
              <a:buChar char="•"/>
            </a:pPr>
            <a:r>
              <a:rPr lang="el-GR" sz="2400" dirty="0"/>
              <a:t>Ρίγος (Τρέμουλο). Μπορεί να αυξήσει την θερμοκρασία μέχρι κ 5</a:t>
            </a:r>
            <a:r>
              <a:rPr lang="el-GR" sz="2400" baseline="30000" dirty="0"/>
              <a:t>ο</a:t>
            </a:r>
            <a:r>
              <a:rPr lang="en-US" sz="2400" dirty="0"/>
              <a:t>C</a:t>
            </a:r>
          </a:p>
          <a:p>
            <a:pPr marL="285750" indent="-285750">
              <a:buFont typeface="Arial" panose="020B0604020202020204" pitchFamily="34" charset="0"/>
              <a:buChar char="•"/>
            </a:pPr>
            <a:r>
              <a:rPr lang="el-GR" sz="2400" dirty="0"/>
              <a:t>Δράση ορμονών. Θυροξίνη, </a:t>
            </a:r>
            <a:r>
              <a:rPr lang="el-GR" sz="2400" dirty="0" err="1"/>
              <a:t>κατεχολαμίνες</a:t>
            </a:r>
            <a:r>
              <a:rPr lang="el-GR" sz="2400" dirty="0"/>
              <a:t> (αδρεναλίνη, νοραδρεναλίνη, </a:t>
            </a:r>
            <a:r>
              <a:rPr lang="el-GR" sz="2400" dirty="0" err="1"/>
              <a:t>ντοπαμίνη</a:t>
            </a:r>
            <a:r>
              <a:rPr lang="el-GR" sz="2400" dirty="0"/>
              <a:t>)</a:t>
            </a:r>
          </a:p>
        </p:txBody>
      </p:sp>
    </p:spTree>
    <p:extLst>
      <p:ext uri="{BB962C8B-B14F-4D97-AF65-F5344CB8AC3E}">
        <p14:creationId xmlns:p14="http://schemas.microsoft.com/office/powerpoint/2010/main" val="3346313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2F24-98C9-5A4C-9942-4846444F22B8}"/>
              </a:ext>
            </a:extLst>
          </p:cNvPr>
          <p:cNvSpPr>
            <a:spLocks noGrp="1"/>
          </p:cNvSpPr>
          <p:nvPr>
            <p:ph type="title"/>
          </p:nvPr>
        </p:nvSpPr>
        <p:spPr>
          <a:xfrm rot="16200000">
            <a:off x="-2786248" y="2801751"/>
            <a:ext cx="6858000" cy="1254495"/>
          </a:xfrm>
        </p:spPr>
        <p:style>
          <a:lnRef idx="2">
            <a:schemeClr val="dk1">
              <a:shade val="50000"/>
            </a:schemeClr>
          </a:lnRef>
          <a:fillRef idx="1">
            <a:schemeClr val="dk1"/>
          </a:fillRef>
          <a:effectRef idx="0">
            <a:schemeClr val="dk1"/>
          </a:effectRef>
          <a:fontRef idx="minor">
            <a:schemeClr val="lt1"/>
          </a:fontRef>
        </p:style>
        <p:txBody>
          <a:bodyPr/>
          <a:lstStyle/>
          <a:p>
            <a:pPr algn="ctr"/>
            <a:r>
              <a:rPr lang="el-GR"/>
              <a:t>Απώλεια θερμότητας</a:t>
            </a:r>
            <a:endParaRPr lang="en-US"/>
          </a:p>
        </p:txBody>
      </p:sp>
      <p:sp>
        <p:nvSpPr>
          <p:cNvPr id="4" name="Footer Placeholder 3">
            <a:extLst>
              <a:ext uri="{FF2B5EF4-FFF2-40B4-BE49-F238E27FC236}">
                <a16:creationId xmlns:a16="http://schemas.microsoft.com/office/drawing/2014/main" id="{8DAA4541-C640-F649-8F03-89AB151FEC26}"/>
              </a:ext>
            </a:extLst>
          </p:cNvPr>
          <p:cNvSpPr>
            <a:spLocks noGrp="1"/>
          </p:cNvSpPr>
          <p:nvPr>
            <p:ph type="ftr" sz="quarter" idx="11"/>
          </p:nvPr>
        </p:nvSpPr>
        <p:spPr/>
        <p:txBody>
          <a:bodyPr/>
          <a:lstStyle/>
          <a:p>
            <a:r>
              <a:rPr lang="en-US"/>
              <a:t>Afxentios kekelekis PT- MSc in SEM</a:t>
            </a:r>
          </a:p>
        </p:txBody>
      </p:sp>
      <p:sp>
        <p:nvSpPr>
          <p:cNvPr id="5" name="Rounded Rectangle 4">
            <a:extLst>
              <a:ext uri="{FF2B5EF4-FFF2-40B4-BE49-F238E27FC236}">
                <a16:creationId xmlns:a16="http://schemas.microsoft.com/office/drawing/2014/main" id="{E013743F-A056-0E46-BBC3-1E3D107641F9}"/>
              </a:ext>
            </a:extLst>
          </p:cNvPr>
          <p:cNvSpPr/>
          <p:nvPr/>
        </p:nvSpPr>
        <p:spPr>
          <a:xfrm>
            <a:off x="1773795" y="555653"/>
            <a:ext cx="9964549" cy="3971364"/>
          </a:xfrm>
          <a:prstGeom prst="roundRect">
            <a:avLst>
              <a:gd name="adj" fmla="val 12803"/>
            </a:avLst>
          </a:prstGeom>
          <a:solidFill>
            <a:schemeClr val="bg1">
              <a:lumMod val="85000"/>
            </a:schemeClr>
          </a:solidFill>
          <a:ln w="190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l-GR" sz="2400" b="1">
                <a:solidFill>
                  <a:srgbClr val="FF0000"/>
                </a:solidFill>
              </a:rPr>
              <a:t>Ακτινοβολία (60%)</a:t>
            </a:r>
          </a:p>
          <a:p>
            <a:pPr marL="742950" lvl="1" indent="-285750">
              <a:buFont typeface="Arial" panose="020B0604020202020204" pitchFamily="34" charset="0"/>
              <a:buChar char="•"/>
            </a:pPr>
            <a:r>
              <a:rPr lang="el-GR">
                <a:solidFill>
                  <a:schemeClr val="tx1"/>
                </a:solidFill>
              </a:rPr>
              <a:t>Κατά την ηρεμία η κύρια μέθοδος</a:t>
            </a:r>
          </a:p>
          <a:p>
            <a:pPr marL="742950" lvl="1" indent="-285750">
              <a:buFont typeface="Arial" panose="020B0604020202020204" pitchFamily="34" charset="0"/>
              <a:buChar char="•"/>
            </a:pPr>
            <a:r>
              <a:rPr lang="el-GR">
                <a:solidFill>
                  <a:schemeClr val="tx1"/>
                </a:solidFill>
              </a:rPr>
              <a:t>Μέσω υπέρυθρων ακτινών</a:t>
            </a:r>
          </a:p>
          <a:p>
            <a:pPr marL="285750" indent="-285750">
              <a:buFont typeface="Arial" panose="020B0604020202020204" pitchFamily="34" charset="0"/>
              <a:buChar char="•"/>
            </a:pPr>
            <a:r>
              <a:rPr lang="el-GR" sz="2400" b="1">
                <a:solidFill>
                  <a:srgbClr val="FF0000"/>
                </a:solidFill>
              </a:rPr>
              <a:t>Αγωγή και Μεταφορά (20%)</a:t>
            </a:r>
          </a:p>
          <a:p>
            <a:pPr marL="742950" lvl="1" indent="-285750">
              <a:buFont typeface="Arial" panose="020B0604020202020204" pitchFamily="34" charset="0"/>
              <a:buChar char="•"/>
            </a:pPr>
            <a:r>
              <a:rPr lang="el-GR">
                <a:solidFill>
                  <a:schemeClr val="tx1"/>
                </a:solidFill>
              </a:rPr>
              <a:t>Μεταφορά θερμότητας από ένα υλικό στο άλλο μέσω της άμεσης μοριακής επαφής</a:t>
            </a:r>
          </a:p>
          <a:p>
            <a:pPr marL="742950" lvl="1" indent="-285750">
              <a:buFont typeface="Arial" panose="020B0604020202020204" pitchFamily="34" charset="0"/>
              <a:buChar char="•"/>
            </a:pPr>
            <a:r>
              <a:rPr lang="el-GR">
                <a:solidFill>
                  <a:schemeClr val="tx1"/>
                </a:solidFill>
              </a:rPr>
              <a:t>Μεταφορά θερμότητας μέσω αερίου ή υγρού  </a:t>
            </a:r>
          </a:p>
          <a:p>
            <a:pPr marL="285750" indent="-285750">
              <a:buFont typeface="Arial" panose="020B0604020202020204" pitchFamily="34" charset="0"/>
              <a:buChar char="•"/>
            </a:pPr>
            <a:r>
              <a:rPr lang="el-GR" sz="2400" b="1">
                <a:solidFill>
                  <a:srgbClr val="FF0000"/>
                </a:solidFill>
              </a:rPr>
              <a:t>Εξάτμιση (20%)</a:t>
            </a:r>
          </a:p>
          <a:p>
            <a:pPr marL="742950" lvl="1" indent="-285750">
              <a:buFont typeface="Arial" panose="020B0604020202020204" pitchFamily="34" charset="0"/>
              <a:buChar char="•"/>
            </a:pPr>
            <a:r>
              <a:rPr lang="el-GR">
                <a:solidFill>
                  <a:schemeClr val="tx1"/>
                </a:solidFill>
              </a:rPr>
              <a:t>Κατά την άσκηση 80% της συνολικής θερμότητας</a:t>
            </a:r>
          </a:p>
          <a:p>
            <a:pPr marL="742950" lvl="1" indent="-285750">
              <a:buFont typeface="Arial" panose="020B0604020202020204" pitchFamily="34" charset="0"/>
              <a:buChar char="•"/>
            </a:pPr>
            <a:r>
              <a:rPr lang="el-GR">
                <a:solidFill>
                  <a:schemeClr val="tx1"/>
                </a:solidFill>
              </a:rPr>
              <a:t>Αύξηση θερμοκρασίας οδηγεί σε αύξηση παραγωγής ιδρώτα, που μόλις φτάσει στο δέρμα μετατρέπεται από υγρό σε ατμό λόγω της αυξημένης θερμοκρασίας του δέρματος .</a:t>
            </a:r>
          </a:p>
          <a:p>
            <a:pPr marL="742950" lvl="1" indent="-285750">
              <a:buFont typeface="Arial" panose="020B0604020202020204" pitchFamily="34" charset="0"/>
              <a:buChar char="•"/>
            </a:pPr>
            <a:r>
              <a:rPr lang="el-GR">
                <a:solidFill>
                  <a:schemeClr val="tx1"/>
                </a:solidFill>
              </a:rPr>
              <a:t>Όσο αυξάνεται η θερμοκρασία του σώματος αυξάνεται κ η παραγωγή ιδρώτα άρα και η εξάτμιση</a:t>
            </a:r>
          </a:p>
          <a:p>
            <a:pPr marL="742950" lvl="1" indent="-285750">
              <a:buFont typeface="Arial" panose="020B0604020202020204" pitchFamily="34" charset="0"/>
              <a:buChar char="•"/>
            </a:pPr>
            <a:r>
              <a:rPr lang="el-GR">
                <a:solidFill>
                  <a:schemeClr val="tx1"/>
                </a:solidFill>
              </a:rPr>
              <a:t>1</a:t>
            </a:r>
            <a:r>
              <a:rPr lang="en-US">
                <a:solidFill>
                  <a:schemeClr val="tx1"/>
                </a:solidFill>
              </a:rPr>
              <a:t>L</a:t>
            </a:r>
            <a:r>
              <a:rPr lang="el-GR">
                <a:solidFill>
                  <a:schemeClr val="tx1"/>
                </a:solidFill>
              </a:rPr>
              <a:t> ιδρώτα = 580</a:t>
            </a:r>
            <a:r>
              <a:rPr lang="en-US">
                <a:solidFill>
                  <a:schemeClr val="tx1"/>
                </a:solidFill>
              </a:rPr>
              <a:t>Kcal</a:t>
            </a:r>
          </a:p>
        </p:txBody>
      </p:sp>
      <p:sp>
        <p:nvSpPr>
          <p:cNvPr id="6" name="Rounded Rectangle 5">
            <a:extLst>
              <a:ext uri="{FF2B5EF4-FFF2-40B4-BE49-F238E27FC236}">
                <a16:creationId xmlns:a16="http://schemas.microsoft.com/office/drawing/2014/main" id="{6C566392-52C7-D941-BC61-31EBE6D28B80}"/>
              </a:ext>
            </a:extLst>
          </p:cNvPr>
          <p:cNvSpPr/>
          <p:nvPr/>
        </p:nvSpPr>
        <p:spPr>
          <a:xfrm>
            <a:off x="1743739" y="4913407"/>
            <a:ext cx="10082201" cy="1442943"/>
          </a:xfrm>
          <a:prstGeom prst="roundRect">
            <a:avLst/>
          </a:prstGeom>
          <a:ln w="190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endParaRPr lang="el-GR" sz="2400"/>
          </a:p>
          <a:p>
            <a:r>
              <a:rPr lang="el-GR" sz="2400"/>
              <a:t>Θερμοκρασία δέρματος &gt; θερμοκρασίας περιβάλλοντος</a:t>
            </a:r>
          </a:p>
          <a:p>
            <a:r>
              <a:rPr lang="el-GR"/>
              <a:t>	η θερμότητα μεταφέρεται μέσω όλων των τρόπων ( αγωγή-μεταφορά-ακτινοβολία-εξάτμιση)</a:t>
            </a:r>
          </a:p>
          <a:p>
            <a:r>
              <a:rPr lang="el-GR" sz="2400"/>
              <a:t>Θερμοκρασία δέρματος &lt; θερμοκρασίας περιβάλλοντος</a:t>
            </a:r>
          </a:p>
          <a:p>
            <a:r>
              <a:rPr lang="el-GR"/>
              <a:t>	η θερμότητα μεταφέρεται ΜΟΝΟΝ μέσω εξάτμισης</a:t>
            </a:r>
          </a:p>
          <a:p>
            <a:r>
              <a:rPr lang="el-GR"/>
              <a:t> </a:t>
            </a:r>
            <a:endParaRPr lang="en-US"/>
          </a:p>
        </p:txBody>
      </p:sp>
    </p:spTree>
    <p:extLst>
      <p:ext uri="{BB962C8B-B14F-4D97-AF65-F5344CB8AC3E}">
        <p14:creationId xmlns:p14="http://schemas.microsoft.com/office/powerpoint/2010/main" val="1604592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2130</TotalTime>
  <Words>1933</Words>
  <Application>Microsoft Macintosh PowerPoint</Application>
  <PresentationFormat>Widescreen</PresentationFormat>
  <Paragraphs>268</Paragraphs>
  <Slides>42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Wingdings</vt:lpstr>
      <vt:lpstr>Office Theme</vt:lpstr>
      <vt:lpstr>Φυσιολογία της άσκησης</vt:lpstr>
      <vt:lpstr>Thermoregulation and fluid balance during exercise  </vt:lpstr>
      <vt:lpstr>Ισοζύγιο Θερμοκρασίας</vt:lpstr>
      <vt:lpstr>Ομοιόσταση Θερμοκρασίας</vt:lpstr>
      <vt:lpstr>Ισοζύγιο Θερμοκρασίας</vt:lpstr>
      <vt:lpstr>Μηχανισμός ρύθμισης θερμοκρασίας σώματος</vt:lpstr>
      <vt:lpstr>Μηχανισμός ρύθμισης θερμοκρασίας σώματος</vt:lpstr>
      <vt:lpstr>Παραγωγή θερμότητας</vt:lpstr>
      <vt:lpstr>Απώλεια θερμότητας</vt:lpstr>
      <vt:lpstr>Αλληλεπίδραση μεταξύ των μηχανισμών παραγωγής και απώλειας θερμότητας κατά την άσκηση</vt:lpstr>
      <vt:lpstr>Απώλεια υγρασίας και θερμότητα</vt:lpstr>
      <vt:lpstr>Υποθάλαμος. Θερμορυθμιστικό κέντρο</vt:lpstr>
      <vt:lpstr>Υπερθερμία </vt:lpstr>
      <vt:lpstr>Υποθερμία </vt:lpstr>
      <vt:lpstr>Ομοιόσταση</vt:lpstr>
      <vt:lpstr>Φυσιολογικές αποκρίσεις στην άσκηση σε θερμό περιβάλλον</vt:lpstr>
      <vt:lpstr>Φυσιολογικές αποκρίσεις στην άσκηση σε θερμό περιβάλλον</vt:lpstr>
      <vt:lpstr> Ισοζύγιο υγρών του σώματος κατά την άσκηση σε θερμό περιβάλλον </vt:lpstr>
      <vt:lpstr>Ισοζύγιο υγρών του σώματος κατά την άσκηση σε θερμό περιβάλλον</vt:lpstr>
      <vt:lpstr>Μέτρηση θερμικής επιβάρυνσης</vt:lpstr>
      <vt:lpstr>Wet Bulb Globe Temperature </vt:lpstr>
      <vt:lpstr>PowerPoint Presentation</vt:lpstr>
      <vt:lpstr>PowerPoint Presentation</vt:lpstr>
      <vt:lpstr>PowerPoint Presentation</vt:lpstr>
      <vt:lpstr>΄Ενδυση</vt:lpstr>
      <vt:lpstr> Κατάλληλή ενδυμασία για προστασία στο ψυχρό περιβάλλον </vt:lpstr>
      <vt:lpstr>Κατάλληλή ενδυμασία για προστασία στο ζεστό περιβάλλον</vt:lpstr>
      <vt:lpstr>Επιπτώσεις και κίνδυνοι κατά την άσκηση σε θερμό περιβάλλον</vt:lpstr>
      <vt:lpstr>Επιπτώσεις και κίνδυνοι κατά την άσκηση σε θερμό περιβάλλον</vt:lpstr>
      <vt:lpstr>Εγκλιματισμός</vt:lpstr>
      <vt:lpstr>Άσκηση σε ψυχρό περιβάλλον</vt:lpstr>
      <vt:lpstr>  Παράγοντες που επηρεάζουν την απώλεια θερμότητας  </vt:lpstr>
      <vt:lpstr>Απώλεια θερμότητας στο κρύο νερό</vt:lpstr>
      <vt:lpstr>Φυσιολογικές αποκρίσεις στην άσκηση σε ψυχρό περιβάλλον</vt:lpstr>
      <vt:lpstr>Κίνδυνοι υγείας κατά την άσκηση σε ψυχρό περιβάλλον</vt:lpstr>
      <vt:lpstr>frostbites</vt:lpstr>
      <vt:lpstr>frostbites</vt:lpstr>
      <vt:lpstr>frostbites</vt:lpstr>
      <vt:lpstr>PowerPoint Presentation</vt:lpstr>
      <vt:lpstr>PowerPoint Presentation</vt:lpstr>
      <vt:lpstr>Θεραπευτική υποθερμία</vt:lpstr>
      <vt:lpstr>Εγκλιματισμός στην άσκηση στο ψυχρό περιβάλλον </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της άσκησης</dc:title>
  <dc:creator>Microsoft Office User</dc:creator>
  <cp:lastModifiedBy>a k</cp:lastModifiedBy>
  <cp:revision>64</cp:revision>
  <cp:lastPrinted>2018-05-14T11:07:04Z</cp:lastPrinted>
  <dcterms:created xsi:type="dcterms:W3CDTF">2018-05-13T12:30:30Z</dcterms:created>
  <dcterms:modified xsi:type="dcterms:W3CDTF">2018-05-19T07:32:01Z</dcterms:modified>
</cp:coreProperties>
</file>