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4"/>
  </p:notesMasterIdLst>
  <p:sldIdLst>
    <p:sldId id="257" r:id="rId3"/>
    <p:sldId id="307" r:id="rId4"/>
    <p:sldId id="315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6" r:id="rId13"/>
    <p:sldId id="317" r:id="rId14"/>
    <p:sldId id="318" r:id="rId15"/>
    <p:sldId id="319" r:id="rId16"/>
    <p:sldId id="320" r:id="rId17"/>
    <p:sldId id="321" r:id="rId18"/>
    <p:sldId id="322" r:id="rId19"/>
    <p:sldId id="323" r:id="rId20"/>
    <p:sldId id="324" r:id="rId21"/>
    <p:sldId id="325" r:id="rId22"/>
    <p:sldId id="327" r:id="rId23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754" y="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κεφαλίδας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E6FA9C-F583-496C-B6DC-03316F50843F}" type="datetimeFigureOut">
              <a:rPr lang="el-GR" smtClean="0"/>
              <a:pPr/>
              <a:t>12/12/2021</a:t>
            </a:fld>
            <a:endParaRPr lang="el-GR"/>
          </a:p>
        </p:txBody>
      </p:sp>
      <p:sp>
        <p:nvSpPr>
          <p:cNvPr id="4" name="3 - Θέση εικόνας διαφάνειας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4 - Θέση σημειώσεων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5460A0-5F27-4866-9EB7-BC5654D94BE6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7541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976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12/12/2021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535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12/12/2021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824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12/12/2021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4409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871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091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 Click to edit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131590"/>
            <a:ext cx="8496944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1808261"/>
            <a:ext cx="8496944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943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 Click to edit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979712" y="987574"/>
            <a:ext cx="6912768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1990056" y="1664245"/>
            <a:ext cx="6912768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22808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959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133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431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12/12/2021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02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12/12/2021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794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12/12/2021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51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239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36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37D59-5EDB-4C39-B697-625748F703B6}" type="datetimeFigureOut">
              <a:rPr lang="en-US" smtClean="0"/>
              <a:pPr/>
              <a:t>12/12/2021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39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- TextBox"/>
          <p:cNvSpPr txBox="1"/>
          <p:nvPr/>
        </p:nvSpPr>
        <p:spPr>
          <a:xfrm>
            <a:off x="107504" y="1059582"/>
            <a:ext cx="88569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>
                <a:solidFill>
                  <a:srgbClr val="C00000"/>
                </a:solidFill>
              </a:rPr>
              <a:t>ASSEMBLY LANGUAGE</a:t>
            </a:r>
          </a:p>
          <a:p>
            <a:pPr lvl="0"/>
            <a:endParaRPr lang="en-US" b="1" dirty="0"/>
          </a:p>
          <a:p>
            <a:pPr marL="285750" lvl="0" indent="-285750">
              <a:lnSpc>
                <a:spcPct val="150000"/>
              </a:lnSpc>
              <a:buFontTx/>
              <a:buChar char="-"/>
            </a:pPr>
            <a:r>
              <a:rPr lang="el-GR" b="1" dirty="0"/>
              <a:t>Άμεσος τρόπος </a:t>
            </a:r>
            <a:r>
              <a:rPr lang="el-GR" b="1" dirty="0" err="1"/>
              <a:t>διευθυνσιοδότησης</a:t>
            </a:r>
            <a:r>
              <a:rPr lang="el-GR" b="1" dirty="0"/>
              <a:t> (</a:t>
            </a:r>
            <a:r>
              <a:rPr lang="en-US" b="1" dirty="0"/>
              <a:t>Immediate)</a:t>
            </a:r>
          </a:p>
          <a:p>
            <a:pPr marL="285750" lvl="0" indent="-285750">
              <a:lnSpc>
                <a:spcPct val="150000"/>
              </a:lnSpc>
              <a:buFontTx/>
              <a:buChar char="-"/>
            </a:pPr>
            <a:r>
              <a:rPr lang="el-GR" b="1" dirty="0"/>
              <a:t>Μεταφορά από </a:t>
            </a:r>
            <a:r>
              <a:rPr lang="el-GR" b="1" dirty="0" err="1"/>
              <a:t>καταχωρητή</a:t>
            </a:r>
            <a:r>
              <a:rPr lang="el-GR" b="1" dirty="0"/>
              <a:t> σε </a:t>
            </a:r>
            <a:r>
              <a:rPr lang="el-GR" b="1" dirty="0" err="1"/>
              <a:t>καταχωρητή</a:t>
            </a:r>
            <a:r>
              <a:rPr lang="en-US" b="1" dirty="0"/>
              <a:t> (Move)</a:t>
            </a:r>
            <a:endParaRPr lang="el-GR" b="1" dirty="0"/>
          </a:p>
          <a:p>
            <a:pPr marL="285750" lvl="0" indent="-285750">
              <a:lnSpc>
                <a:spcPct val="150000"/>
              </a:lnSpc>
              <a:buFontTx/>
              <a:buChar char="-"/>
            </a:pPr>
            <a:r>
              <a:rPr lang="el-GR" b="1" dirty="0"/>
              <a:t>Απευθείας </a:t>
            </a:r>
            <a:r>
              <a:rPr lang="el-GR" b="1" dirty="0" err="1"/>
              <a:t>διευθυνσιοδότηση</a:t>
            </a:r>
            <a:r>
              <a:rPr lang="el-GR" b="1" dirty="0"/>
              <a:t> (</a:t>
            </a:r>
            <a:r>
              <a:rPr lang="en-US" b="1" dirty="0"/>
              <a:t>Direct)</a:t>
            </a:r>
          </a:p>
          <a:p>
            <a:pPr marL="285750" lvl="0" indent="-285750">
              <a:lnSpc>
                <a:spcPct val="150000"/>
              </a:lnSpc>
              <a:buFontTx/>
              <a:buChar char="-"/>
            </a:pPr>
            <a:r>
              <a:rPr lang="el-GR" b="1" dirty="0"/>
              <a:t>Έμμεση </a:t>
            </a:r>
            <a:r>
              <a:rPr lang="el-GR" b="1" dirty="0" err="1"/>
              <a:t>διευθυνσιοδότηση</a:t>
            </a:r>
            <a:r>
              <a:rPr lang="el-GR" b="1" dirty="0"/>
              <a:t> (</a:t>
            </a:r>
            <a:r>
              <a:rPr lang="en-US" b="1" dirty="0"/>
              <a:t>Indirect)</a:t>
            </a:r>
            <a:endParaRPr lang="el-GR" b="1" dirty="0"/>
          </a:p>
          <a:p>
            <a:pPr marL="285750" lvl="0" indent="-285750">
              <a:lnSpc>
                <a:spcPct val="150000"/>
              </a:lnSpc>
              <a:buFontTx/>
              <a:buChar char="-"/>
            </a:pPr>
            <a:r>
              <a:rPr lang="el-GR" b="1" dirty="0"/>
              <a:t>Αριθμητικές πράξεις (</a:t>
            </a:r>
            <a:r>
              <a:rPr lang="en-US" b="1" dirty="0"/>
              <a:t>ADD = </a:t>
            </a:r>
            <a:r>
              <a:rPr lang="el-GR" b="1" dirty="0"/>
              <a:t>πρόσθεση</a:t>
            </a:r>
            <a:r>
              <a:rPr lang="en-US" b="1" dirty="0"/>
              <a:t>, SUB</a:t>
            </a:r>
            <a:r>
              <a:rPr lang="el-GR" b="1" dirty="0"/>
              <a:t> = αφαίρεση) με/ ή χωρίς κρατούμενο</a:t>
            </a:r>
          </a:p>
          <a:p>
            <a:pPr marL="285750" lvl="0" indent="-285750">
              <a:lnSpc>
                <a:spcPct val="150000"/>
              </a:lnSpc>
              <a:buFontTx/>
              <a:buChar char="-"/>
            </a:pPr>
            <a:r>
              <a:rPr lang="el-GR" b="1" dirty="0"/>
              <a:t>Λογικές πράξεις (</a:t>
            </a:r>
            <a:r>
              <a:rPr lang="en-US" b="1" dirty="0"/>
              <a:t>AND = </a:t>
            </a:r>
            <a:r>
              <a:rPr lang="el-GR" b="1" dirty="0"/>
              <a:t>λογικό </a:t>
            </a:r>
            <a:r>
              <a:rPr lang="en-US" b="1" dirty="0"/>
              <a:t>AND, OR = </a:t>
            </a:r>
            <a:r>
              <a:rPr lang="el-GR" b="1" dirty="0"/>
              <a:t>λογικό </a:t>
            </a:r>
            <a:r>
              <a:rPr lang="en-US" b="1" dirty="0"/>
              <a:t>OR, EOR = </a:t>
            </a:r>
            <a:r>
              <a:rPr lang="el-GR" b="1" dirty="0"/>
              <a:t>λογικό </a:t>
            </a:r>
            <a:r>
              <a:rPr lang="en-US" b="1" dirty="0"/>
              <a:t>XOR, COM = </a:t>
            </a:r>
            <a:r>
              <a:rPr lang="el-GR" b="1" dirty="0"/>
              <a:t>λογικό ΝΟΤ</a:t>
            </a:r>
            <a:r>
              <a:rPr lang="en-US" b="1" dirty="0"/>
              <a:t>)</a:t>
            </a:r>
          </a:p>
          <a:p>
            <a:pPr marL="285750" lvl="0" indent="-285750">
              <a:buFontTx/>
              <a:buChar char="-"/>
            </a:pPr>
            <a:endParaRPr lang="el-GR" dirty="0"/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0905944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275606"/>
            <a:ext cx="892899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l-GR" b="1" u="sng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l-GR" sz="1600" dirty="0"/>
              <a:t>Η εντολή άμεσης φόρτωσης LDI (</a:t>
            </a:r>
            <a:r>
              <a:rPr lang="el-GR" sz="1600" dirty="0" err="1"/>
              <a:t>LoaD</a:t>
            </a:r>
            <a:r>
              <a:rPr lang="en-US" sz="1600" dirty="0"/>
              <a:t> </a:t>
            </a:r>
            <a:r>
              <a:rPr lang="el-GR" sz="1600" dirty="0" err="1"/>
              <a:t>Immediate</a:t>
            </a:r>
            <a:r>
              <a:rPr lang="el-GR" sz="1600" dirty="0"/>
              <a:t>) δεν μπορεί να χρησιμοποιηθεί συνδυασμό με ένα από τους πρώτους 16 </a:t>
            </a:r>
            <a:r>
              <a:rPr lang="el-GR" sz="1600" dirty="0" err="1"/>
              <a:t>καταχωρητές</a:t>
            </a:r>
            <a:r>
              <a:rPr lang="el-GR" sz="1600" dirty="0"/>
              <a:t> (R0‐R15), μπορεί να χρησιμοποιηθεί μόνο έναν από τους R16‐R32. Έτσι λοιπόν η εντολή LDI</a:t>
            </a:r>
            <a:r>
              <a:rPr lang="en-US" sz="1600" dirty="0"/>
              <a:t> </a:t>
            </a:r>
            <a:r>
              <a:rPr lang="el-GR" sz="1600" dirty="0"/>
              <a:t>R15,$16</a:t>
            </a:r>
            <a:r>
              <a:rPr lang="en-US" sz="1600" dirty="0"/>
              <a:t> </a:t>
            </a:r>
            <a:r>
              <a:rPr lang="el-GR" sz="1600" dirty="0"/>
              <a:t>είναι λάθος.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l-GR" sz="1600" dirty="0"/>
          </a:p>
          <a:p>
            <a:endParaRPr lang="el-GR" sz="1600" dirty="0"/>
          </a:p>
          <a:p>
            <a:endParaRPr lang="en-US" sz="16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l-GR" sz="1600" dirty="0"/>
              <a:t>Οι </a:t>
            </a:r>
            <a:r>
              <a:rPr lang="el-GR" sz="1600" dirty="0" err="1"/>
              <a:t>καταχωρητές</a:t>
            </a:r>
            <a:r>
              <a:rPr lang="el-GR" sz="1600" dirty="0"/>
              <a:t> Χ, Υ, Ζ μπορούν να αποθηκεύσουν 16μπιτους αριθμούς.</a:t>
            </a:r>
          </a:p>
        </p:txBody>
      </p:sp>
    </p:spTree>
    <p:extLst>
      <p:ext uri="{BB962C8B-B14F-4D97-AF65-F5344CB8AC3E}">
        <p14:creationId xmlns:p14="http://schemas.microsoft.com/office/powerpoint/2010/main" val="32521677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275606"/>
            <a:ext cx="8928992" cy="3786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 b="1" u="sng" dirty="0">
                <a:solidFill>
                  <a:srgbClr val="C00000"/>
                </a:solidFill>
              </a:rPr>
              <a:t>Αριθμητικές Πράξεις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l-GR" dirty="0"/>
              <a:t>Για την εκτέλεση αριθμητικών οι </a:t>
            </a:r>
            <a:r>
              <a:rPr lang="el-GR" dirty="0" err="1"/>
              <a:t>μικροελεγκτές</a:t>
            </a:r>
            <a:r>
              <a:rPr lang="el-GR" dirty="0"/>
              <a:t> AVR διαθέτουν ένα ευρύ </a:t>
            </a:r>
          </a:p>
          <a:p>
            <a:pPr>
              <a:lnSpc>
                <a:spcPct val="150000"/>
              </a:lnSpc>
            </a:pPr>
            <a:r>
              <a:rPr lang="el-GR" dirty="0"/>
              <a:t>φάσμα εντολών. Οι εντολές αυτές έχουν ένα ή δύο ορίσματα (</a:t>
            </a:r>
            <a:r>
              <a:rPr lang="el-GR" dirty="0" err="1"/>
              <a:t>operands</a:t>
            </a:r>
            <a:r>
              <a:rPr lang="el-GR" dirty="0"/>
              <a:t>) τα οποία </a:t>
            </a:r>
          </a:p>
          <a:p>
            <a:pPr>
              <a:lnSpc>
                <a:spcPct val="150000"/>
              </a:lnSpc>
            </a:pPr>
            <a:r>
              <a:rPr lang="el-GR" dirty="0"/>
              <a:t>είναι πάντοτε οι </a:t>
            </a:r>
            <a:r>
              <a:rPr lang="el-GR" dirty="0" err="1"/>
              <a:t>καταχωρητές</a:t>
            </a:r>
            <a:r>
              <a:rPr lang="el-GR" dirty="0"/>
              <a:t> γενικού σκοπού R0 έως R31.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l-GR" dirty="0"/>
              <a:t>Δεν υπάρχει δυνατότητα να γίνει απευθείας πράξη μεταξύ του περιεχομένου </a:t>
            </a:r>
          </a:p>
          <a:p>
            <a:pPr>
              <a:lnSpc>
                <a:spcPct val="150000"/>
              </a:lnSpc>
            </a:pPr>
            <a:r>
              <a:rPr lang="el-GR" dirty="0"/>
              <a:t>δύο θέσεων μνήμης.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l-GR" dirty="0"/>
              <a:t>Επομένως για να γίνει μία αριθμητική ή λογική πράξη πρέπει πρώτα να </a:t>
            </a:r>
          </a:p>
          <a:p>
            <a:pPr>
              <a:lnSpc>
                <a:spcPct val="150000"/>
              </a:lnSpc>
            </a:pPr>
            <a:r>
              <a:rPr lang="el-GR" dirty="0"/>
              <a:t>μεταφερθούν τα ορίσματα από τις θέσεις μνήμης που είναι αποθηκευμένα να </a:t>
            </a:r>
          </a:p>
          <a:p>
            <a:pPr>
              <a:lnSpc>
                <a:spcPct val="150000"/>
              </a:lnSpc>
            </a:pPr>
            <a:r>
              <a:rPr lang="el-GR" dirty="0"/>
              <a:t>γίνει η πράξη και το αποτέλεσμα να γραφεί σε μία άλλη θέση μνήμης.</a:t>
            </a:r>
            <a:endParaRPr lang="el-GR" sz="1600" dirty="0"/>
          </a:p>
        </p:txBody>
      </p:sp>
    </p:spTree>
    <p:extLst>
      <p:ext uri="{BB962C8B-B14F-4D97-AF65-F5344CB8AC3E}">
        <p14:creationId xmlns:p14="http://schemas.microsoft.com/office/powerpoint/2010/main" val="39659520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31590"/>
            <a:ext cx="6045200" cy="383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8740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915566"/>
            <a:ext cx="4573624" cy="4126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20483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275606"/>
            <a:ext cx="892899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 sz="1600" b="1" u="sng" dirty="0">
                <a:solidFill>
                  <a:srgbClr val="C00000"/>
                </a:solidFill>
              </a:rPr>
              <a:t>Λογικές Πράξεις</a:t>
            </a:r>
          </a:p>
          <a:p>
            <a:pPr>
              <a:lnSpc>
                <a:spcPct val="150000"/>
              </a:lnSpc>
            </a:pPr>
            <a:endParaRPr lang="el-GR" sz="1600" b="1" u="sng" dirty="0">
              <a:solidFill>
                <a:srgbClr val="C00000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l-GR" sz="1600" dirty="0"/>
              <a:t>Μαζί με τις αριθμητικές πράξεις οι αντίστοιχες λογικές πράξεις είναι οι κυριότερες </a:t>
            </a:r>
          </a:p>
          <a:p>
            <a:pPr>
              <a:lnSpc>
                <a:spcPct val="150000"/>
              </a:lnSpc>
            </a:pPr>
            <a:r>
              <a:rPr lang="el-GR" sz="1600" dirty="0"/>
              <a:t>λειτουργίες που μπορούν να εκτελεστούν από έναν </a:t>
            </a:r>
            <a:r>
              <a:rPr lang="el-GR" sz="1600" dirty="0" err="1"/>
              <a:t>μικροελεγκτή</a:t>
            </a:r>
            <a:r>
              <a:rPr lang="el-GR" sz="1600" dirty="0"/>
              <a:t> και συγκεκριμένα από την ALU(</a:t>
            </a:r>
            <a:r>
              <a:rPr lang="el-GR" sz="1600" dirty="0" err="1"/>
              <a:t>Arithmetic</a:t>
            </a:r>
            <a:r>
              <a:rPr lang="el-GR" sz="1600" dirty="0"/>
              <a:t> and Logic </a:t>
            </a:r>
            <a:r>
              <a:rPr lang="el-GR" sz="1600" dirty="0" err="1"/>
              <a:t>Unit</a:t>
            </a:r>
            <a:r>
              <a:rPr lang="el-GR" sz="1600" dirty="0"/>
              <a:t>) μονάδα του.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el-GR" sz="16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l-GR" sz="1600" dirty="0"/>
              <a:t>Κατά συνέπεια οι αντίστοιχες εντολές που υποστηρίζονται αποτελούν ένα ιδιαίτερα </a:t>
            </a:r>
          </a:p>
          <a:p>
            <a:pPr>
              <a:lnSpc>
                <a:spcPct val="150000"/>
              </a:lnSpc>
            </a:pPr>
            <a:r>
              <a:rPr lang="el-GR" sz="1600" dirty="0"/>
              <a:t>σημαντικό υποσύνολο του ρεπερτορίου εντολών κάθε </a:t>
            </a:r>
            <a:r>
              <a:rPr lang="el-GR" sz="1600" dirty="0" err="1"/>
              <a:t>μικροελεγκτή</a:t>
            </a:r>
            <a:r>
              <a:rPr lang="el-GR" sz="1600" dirty="0"/>
              <a:t> ή μικροεπεξεργαστή.</a:t>
            </a:r>
          </a:p>
        </p:txBody>
      </p:sp>
    </p:spTree>
    <p:extLst>
      <p:ext uri="{BB962C8B-B14F-4D97-AF65-F5344CB8AC3E}">
        <p14:creationId xmlns:p14="http://schemas.microsoft.com/office/powerpoint/2010/main" val="28742724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275606"/>
            <a:ext cx="39116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2355726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/>
              <a:t>Βασικές Λογικές Πράξεις</a:t>
            </a:r>
          </a:p>
        </p:txBody>
      </p:sp>
    </p:spTree>
    <p:extLst>
      <p:ext uri="{BB962C8B-B14F-4D97-AF65-F5344CB8AC3E}">
        <p14:creationId xmlns:p14="http://schemas.microsoft.com/office/powerpoint/2010/main" val="1077210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352" y="980542"/>
            <a:ext cx="5557967" cy="3973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81490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904" y="1153515"/>
            <a:ext cx="5820440" cy="1226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963" y="2355725"/>
            <a:ext cx="5662825" cy="2343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05859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868" y="1491630"/>
            <a:ext cx="5904931" cy="2717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43479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638" y="1187450"/>
            <a:ext cx="53975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804" y="2555602"/>
            <a:ext cx="53975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6225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927570"/>
            <a:ext cx="3967708" cy="4051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858" y="2270944"/>
            <a:ext cx="2664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/>
              <a:t>Βασικό αρχείο</a:t>
            </a:r>
            <a:endParaRPr lang="en-US" dirty="0"/>
          </a:p>
          <a:p>
            <a:pPr algn="ctr"/>
            <a:r>
              <a:rPr lang="el-GR" dirty="0" err="1"/>
              <a:t>καταχωρητών</a:t>
            </a:r>
            <a:r>
              <a:rPr lang="el-GR" dirty="0"/>
              <a:t> και </a:t>
            </a:r>
            <a:endParaRPr lang="en-US" dirty="0"/>
          </a:p>
          <a:p>
            <a:pPr algn="ctr"/>
            <a:r>
              <a:rPr lang="el-GR" dirty="0"/>
              <a:t>μνήμης </a:t>
            </a:r>
            <a:r>
              <a:rPr lang="en-US" dirty="0"/>
              <a:t>RAM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4382313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131590"/>
            <a:ext cx="8928992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l-GR" sz="1400" dirty="0"/>
              <a:t>Μια ιδιαίτερα σημαντική χρήση των εντολών αυτών είναι ότι βασιζόμενοι στους πίνακες αληθείας </a:t>
            </a:r>
          </a:p>
          <a:p>
            <a:r>
              <a:rPr lang="el-GR" sz="1400" dirty="0"/>
              <a:t>των λογικών πυλών οι αντίστοιχες εντολές μπορούν να χρησιμοποιηθούν για να θέσουν ή να καθαρίσουν συγκεκριμένα </a:t>
            </a:r>
            <a:r>
              <a:rPr lang="el-GR" sz="1400" dirty="0" err="1"/>
              <a:t>bit</a:t>
            </a:r>
            <a:r>
              <a:rPr lang="el-GR" sz="1400" dirty="0"/>
              <a:t> σε μια 8bit ποσότητα.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l-GR" sz="1400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l-GR" sz="1400" dirty="0"/>
              <a:t>Η συγκεκριμένη λειτουργία συναντάται και ως «εφαρμογή μάσκας» σε μια αριθμητική ποσότητα. </a:t>
            </a:r>
          </a:p>
          <a:p>
            <a:r>
              <a:rPr lang="el-GR" sz="1400" dirty="0"/>
              <a:t>Κάποιοι σχετικοί κανόνες που μπορούν εύκολα να εξαχθούν από τους πίνακες αληθείας είναι:</a:t>
            </a:r>
          </a:p>
          <a:p>
            <a:endParaRPr lang="el-G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l-GR" sz="1400" dirty="0"/>
              <a:t>Όταν ένα από τα δύο ορίσματα σε μία πράξη AND είναι 0 τότε το αποτέλεσμα είναι πάντα 0 </a:t>
            </a:r>
          </a:p>
          <a:p>
            <a:pPr>
              <a:lnSpc>
                <a:spcPct val="150000"/>
              </a:lnSpc>
            </a:pPr>
            <a:r>
              <a:rPr lang="el-GR" sz="1400" dirty="0"/>
              <a:t>ανεξαρτήτως του δεύτερου ορίσματος.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l-GR" sz="1400" dirty="0"/>
              <a:t>Όταν ένα από τα δύο ορίσματα σε μία πράξη OR είναι 1 τότε το αποτέλεσμα είναι πάντα 1 </a:t>
            </a:r>
          </a:p>
          <a:p>
            <a:pPr>
              <a:lnSpc>
                <a:spcPct val="150000"/>
              </a:lnSpc>
            </a:pPr>
            <a:r>
              <a:rPr lang="el-GR" sz="1400" dirty="0"/>
              <a:t>ανεξαρτήτως του δεύτερου ορίσματος.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l-GR" sz="1400" dirty="0"/>
              <a:t>Όταν ένα από τα δύο ορίσματα σε μία πράξη OR είναι 0 τότε το αποτέλεσμα είναι πάντα η τιμή του δεύτερου ορίσματος.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l-GR" sz="1400" dirty="0"/>
              <a:t>Το αποτέλεσμα μιας πράξης XOR μεταξύ της ίδια ποσότητας είναι πάντα 0.</a:t>
            </a:r>
          </a:p>
        </p:txBody>
      </p:sp>
    </p:spTree>
    <p:extLst>
      <p:ext uri="{BB962C8B-B14F-4D97-AF65-F5344CB8AC3E}">
        <p14:creationId xmlns:p14="http://schemas.microsoft.com/office/powerpoint/2010/main" val="35748182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50" y="1563638"/>
            <a:ext cx="5803900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9334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75606"/>
            <a:ext cx="83058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Ορθογώνιο 1">
            <a:extLst>
              <a:ext uri="{FF2B5EF4-FFF2-40B4-BE49-F238E27FC236}">
                <a16:creationId xmlns:a16="http://schemas.microsoft.com/office/drawing/2014/main" id="{E9577FAE-2828-4B65-9649-5F83013AF56B}"/>
              </a:ext>
            </a:extLst>
          </p:cNvPr>
          <p:cNvSpPr/>
          <p:nvPr/>
        </p:nvSpPr>
        <p:spPr>
          <a:xfrm>
            <a:off x="5220072" y="4227934"/>
            <a:ext cx="144016" cy="1440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79925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31590"/>
            <a:ext cx="83185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8100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87574"/>
            <a:ext cx="7098878" cy="3967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Ορθογώνιο 1">
            <a:extLst>
              <a:ext uri="{FF2B5EF4-FFF2-40B4-BE49-F238E27FC236}">
                <a16:creationId xmlns:a16="http://schemas.microsoft.com/office/drawing/2014/main" id="{23D45764-E122-42B7-B6F3-795EE7A15C56}"/>
              </a:ext>
            </a:extLst>
          </p:cNvPr>
          <p:cNvSpPr/>
          <p:nvPr/>
        </p:nvSpPr>
        <p:spPr>
          <a:xfrm>
            <a:off x="3347864" y="4011910"/>
            <a:ext cx="4680520" cy="5760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308502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1200150"/>
            <a:ext cx="83439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8824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843" y="1275606"/>
            <a:ext cx="8140700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86223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100" y="1275606"/>
            <a:ext cx="65278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83071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31590"/>
            <a:ext cx="6540500" cy="368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34621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3788</TotalTime>
  <Words>426</Words>
  <Application>Microsoft Office PowerPoint</Application>
  <PresentationFormat>Προβολή στην οθόνη (16:9)</PresentationFormat>
  <Paragraphs>46</Paragraphs>
  <Slides>21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4</vt:i4>
      </vt:variant>
      <vt:variant>
        <vt:lpstr>Θέμα</vt:lpstr>
      </vt:variant>
      <vt:variant>
        <vt:i4>2</vt:i4>
      </vt:variant>
      <vt:variant>
        <vt:lpstr>Τίτλοι διαφανειών</vt:lpstr>
      </vt:variant>
      <vt:variant>
        <vt:i4>21</vt:i4>
      </vt:variant>
    </vt:vector>
  </HeadingPairs>
  <TitlesOfParts>
    <vt:vector size="27" baseType="lpstr">
      <vt:lpstr>맑은 고딕</vt:lpstr>
      <vt:lpstr>Arial</vt:lpstr>
      <vt:lpstr>Calibri</vt:lpstr>
      <vt:lpstr>Wingdings</vt:lpstr>
      <vt:lpstr>Office Theme</vt:lpstr>
      <vt:lpstr>Custom Design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user</cp:lastModifiedBy>
  <cp:revision>548</cp:revision>
  <dcterms:created xsi:type="dcterms:W3CDTF">2014-04-01T16:27:38Z</dcterms:created>
  <dcterms:modified xsi:type="dcterms:W3CDTF">2021-12-12T21:47:52Z</dcterms:modified>
</cp:coreProperties>
</file>