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7"/>
  </p:notesMasterIdLst>
  <p:sldIdLst>
    <p:sldId id="307" r:id="rId3"/>
    <p:sldId id="335" r:id="rId4"/>
    <p:sldId id="308" r:id="rId5"/>
    <p:sldId id="315" r:id="rId6"/>
    <p:sldId id="330" r:id="rId7"/>
    <p:sldId id="313" r:id="rId8"/>
    <p:sldId id="314" r:id="rId9"/>
    <p:sldId id="311" r:id="rId10"/>
    <p:sldId id="310" r:id="rId11"/>
    <p:sldId id="317" r:id="rId12"/>
    <p:sldId id="318" r:id="rId13"/>
    <p:sldId id="319" r:id="rId14"/>
    <p:sldId id="320" r:id="rId15"/>
    <p:sldId id="323" r:id="rId16"/>
    <p:sldId id="324" r:id="rId17"/>
    <p:sldId id="322" r:id="rId18"/>
    <p:sldId id="337" r:id="rId19"/>
    <p:sldId id="363" r:id="rId20"/>
    <p:sldId id="364" r:id="rId21"/>
    <p:sldId id="365" r:id="rId22"/>
    <p:sldId id="366" r:id="rId23"/>
    <p:sldId id="340" r:id="rId24"/>
    <p:sldId id="367" r:id="rId25"/>
    <p:sldId id="327" r:id="rId26"/>
    <p:sldId id="328" r:id="rId27"/>
    <p:sldId id="368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  <p:sldId id="358" r:id="rId39"/>
    <p:sldId id="359" r:id="rId40"/>
    <p:sldId id="360" r:id="rId41"/>
    <p:sldId id="361" r:id="rId42"/>
    <p:sldId id="362" r:id="rId43"/>
    <p:sldId id="369" r:id="rId44"/>
    <p:sldId id="336" r:id="rId45"/>
    <p:sldId id="332" r:id="rId46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87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6FA9C-F583-496C-B6DC-03316F50843F}" type="datetimeFigureOut">
              <a:rPr lang="el-GR" smtClean="0"/>
              <a:pPr/>
              <a:t>20/1/2022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Kλικ για επεξεργασία των στυλ του υποδείγματος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460A0-5F27-4866-9EB7-BC5654D94BE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7541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131590"/>
            <a:ext cx="8496944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1808261"/>
            <a:ext cx="8496944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884466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987574"/>
            <a:ext cx="6912768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1664245"/>
            <a:ext cx="6912768" cy="2995737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/>
              <a:t>ΓΛΩΣΣΑ ΠΡΟΓΡΑΜΜΑΤΙΣΜΟΥ</a:t>
            </a:r>
            <a:br>
              <a:rPr lang="el-GR" sz="2800"/>
            </a:br>
            <a:r>
              <a:rPr lang="en-US" sz="2800"/>
              <a:t>ARDUINO (WIRING C)</a:t>
            </a:r>
            <a:endParaRPr lang="en-US" sz="2800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B243674B-0A8B-4BC2-AE32-15DE64A7D7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50" t="24801" r="23226" b="22000"/>
          <a:stretch/>
        </p:blipFill>
        <p:spPr>
          <a:xfrm>
            <a:off x="827584" y="982226"/>
            <a:ext cx="7665503" cy="416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6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2" y="1779662"/>
            <a:ext cx="6667500" cy="2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1131590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ΣΥΝΑΡΤΗΣΕΙΣ: ΕΙΣΟΔΟΥ / ΕΞΟΔΟΥ</a:t>
            </a:r>
          </a:p>
        </p:txBody>
      </p:sp>
    </p:spTree>
    <p:extLst>
      <p:ext uri="{BB962C8B-B14F-4D97-AF65-F5344CB8AC3E}">
        <p14:creationId xmlns:p14="http://schemas.microsoft.com/office/powerpoint/2010/main" val="1007237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11760" y="1131590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ΣΥΝΑΡΤΗΣΕΙΣ: ΕΙΣΟΔΟΥ / ΕΞΟΔΟΥ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63638"/>
            <a:ext cx="7277100" cy="3289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465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987574"/>
            <a:ext cx="648072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ΣΥΝΑΡΤΗΣΕΙΣ: </a:t>
            </a:r>
            <a:r>
              <a:rPr lang="el-GR" dirty="0">
                <a:solidFill>
                  <a:srgbClr val="FF0000"/>
                </a:solidFill>
              </a:rPr>
              <a:t>ΨΗΦΙΑΚΗΣ</a:t>
            </a:r>
            <a:r>
              <a:rPr lang="el-GR" dirty="0"/>
              <a:t> ΕΙΣΟΔΟΥ / ΕΞΟΔΟΥ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752" y="1563638"/>
            <a:ext cx="6261100" cy="339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660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90" y="1923678"/>
            <a:ext cx="6946900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03648" y="987574"/>
            <a:ext cx="648072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ΣΥΝΑΡΤΗΣΕΙΣ: </a:t>
            </a:r>
            <a:r>
              <a:rPr lang="el-GR" dirty="0">
                <a:solidFill>
                  <a:srgbClr val="FF0000"/>
                </a:solidFill>
              </a:rPr>
              <a:t>ΨΗΦΙΑΚΗΣ</a:t>
            </a:r>
            <a:r>
              <a:rPr lang="el-GR" dirty="0"/>
              <a:t> ΕΙΣΟΔΟΥ / ΕΞΟΔΟΥ</a:t>
            </a:r>
          </a:p>
        </p:txBody>
      </p:sp>
    </p:spTree>
    <p:extLst>
      <p:ext uri="{BB962C8B-B14F-4D97-AF65-F5344CB8AC3E}">
        <p14:creationId xmlns:p14="http://schemas.microsoft.com/office/powerpoint/2010/main" val="2364857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2963"/>
            <a:ext cx="6685962" cy="3267923"/>
          </a:xfrm>
          <a:prstGeom prst="rect">
            <a:avLst/>
          </a:prstGeom>
          <a:ln>
            <a:noFill/>
          </a:ln>
          <a:effectLst>
            <a:outerShdw blurRad="292100" dist="139700" dir="2700000" sx="66000" sy="66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1009060"/>
            <a:ext cx="6876764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ΣΥΝΑΡΤΗΣΕΙΣ </a:t>
            </a:r>
            <a:r>
              <a:rPr lang="el-GR" sz="1600" dirty="0">
                <a:solidFill>
                  <a:srgbClr val="FF0000"/>
                </a:solidFill>
              </a:rPr>
              <a:t>ΣΕΙΡΙΑΚΗΣ ΕΠΙΚΟΙΝΩΝΙΑΣ</a:t>
            </a:r>
            <a:endParaRPr lang="el-G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30B1F1-08C7-4215-BF57-D7B2C67F9FE6}"/>
              </a:ext>
            </a:extLst>
          </p:cNvPr>
          <p:cNvSpPr txBox="1"/>
          <p:nvPr/>
        </p:nvSpPr>
        <p:spPr>
          <a:xfrm>
            <a:off x="5903640" y="2641725"/>
            <a:ext cx="32403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Προκειμένου να επιτευχθεί η επικοινωνία με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την πλακέτα 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Arduino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χρησιμοποιείται η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ενσωματωμένη στο περιβάλλον 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Arduino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οθόνη σειριακής επικοινωνίας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Η σειριακή οθόνη εμφανίζει τα δεδομένα τα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οποία στέλνονται στον υπολογιστή από την 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πλακέτα ανάπτυξης του 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Arduino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 (από τη </a:t>
            </a: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USB ή τη σειριακή θύρα). Ο ρυθμός </a:t>
            </a: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μεταφοράς (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baud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) από το 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drop-down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μενού πρέπει να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ταιριάζει με το ρυθμό που </a:t>
            </a:r>
          </a:p>
          <a:p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ορίζεται με τη συνάρτηση “</a:t>
            </a:r>
            <a:r>
              <a:rPr lang="el-GR" sz="1200" dirty="0" err="1">
                <a:latin typeface="Arial" panose="020B0604020202020204" pitchFamily="34" charset="0"/>
                <a:cs typeface="Arial" panose="020B0604020202020204" pitchFamily="34" charset="0"/>
              </a:rPr>
              <a:t>Serial.begin</a:t>
            </a:r>
            <a:r>
              <a:rPr lang="el-GR" sz="1200" dirty="0">
                <a:latin typeface="Arial" panose="020B0604020202020204" pitchFamily="34" charset="0"/>
                <a:cs typeface="Arial" panose="020B0604020202020204" pitchFamily="34" charset="0"/>
              </a:rPr>
              <a:t>” μέσα στο πρόγραμμα</a:t>
            </a:r>
          </a:p>
        </p:txBody>
      </p:sp>
    </p:spTree>
    <p:extLst>
      <p:ext uri="{BB962C8B-B14F-4D97-AF65-F5344CB8AC3E}">
        <p14:creationId xmlns:p14="http://schemas.microsoft.com/office/powerpoint/2010/main" val="2122846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009060"/>
            <a:ext cx="6876764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ΣΥΝΑΡΤΗΣΕΙΣ </a:t>
            </a:r>
            <a:r>
              <a:rPr lang="el-GR" sz="1600" dirty="0">
                <a:solidFill>
                  <a:srgbClr val="FF0000"/>
                </a:solidFill>
              </a:rPr>
              <a:t>ΣΕΙΡΙΑΚΗΣ ΕΠΙΚΟΙΝΩΝΙΑΣ</a:t>
            </a:r>
            <a:endParaRPr lang="el-GR" sz="1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1630"/>
            <a:ext cx="72644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828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7704" y="1189950"/>
            <a:ext cx="5364146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ΧΡΟΝΙΚΕΣ ΣΥΝΑΡΤΗΣΕΙΣ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51670"/>
            <a:ext cx="7378700" cy="231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870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2139702"/>
            <a:ext cx="223224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ΣΥΝΑΡΤΗΣΕΙΣ: </a:t>
            </a:r>
          </a:p>
          <a:p>
            <a:pPr algn="ctr"/>
            <a:r>
              <a:rPr lang="el-GR" sz="1600" dirty="0">
                <a:solidFill>
                  <a:srgbClr val="FF0000"/>
                </a:solidFill>
              </a:rPr>
              <a:t>ΑΝΑΛΟΓΙΚΗΣ</a:t>
            </a:r>
            <a:r>
              <a:rPr lang="el-GR" sz="1600" dirty="0"/>
              <a:t> </a:t>
            </a:r>
          </a:p>
          <a:p>
            <a:pPr algn="ctr"/>
            <a:r>
              <a:rPr lang="el-GR" sz="1600" dirty="0"/>
              <a:t>ΕΙΣΟΔΟΥ / ΕΞΟΔΟΥ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7614"/>
            <a:ext cx="65405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8678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27784" y="983077"/>
            <a:ext cx="388843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ΣΥΝΑΡΤΗΣΕΙΣ: </a:t>
            </a:r>
            <a:r>
              <a:rPr lang="el-GR" sz="1600" dirty="0">
                <a:solidFill>
                  <a:srgbClr val="FF0000"/>
                </a:solidFill>
              </a:rPr>
              <a:t>ΑΝΑΛΟΓΙΚΗΣ</a:t>
            </a:r>
            <a:r>
              <a:rPr lang="el-GR" sz="1600" dirty="0"/>
              <a:t> </a:t>
            </a:r>
          </a:p>
          <a:p>
            <a:pPr algn="ctr"/>
            <a:r>
              <a:rPr lang="el-GR" sz="1600" dirty="0"/>
              <a:t>ΕΙΣΟΔΟΥ / ΕΞΟΔΟΥ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580" y="1820683"/>
            <a:ext cx="6299200" cy="143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9662"/>
            <a:ext cx="2345887" cy="2585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19580" y="3435846"/>
            <a:ext cx="62992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l-GR" sz="1400" dirty="0"/>
              <a:t>Την συνάρτηση </a:t>
            </a:r>
            <a:r>
              <a:rPr lang="el-GR" sz="1400" dirty="0" err="1"/>
              <a:t>analogRead</a:t>
            </a:r>
            <a:r>
              <a:rPr lang="el-GR" sz="1400" dirty="0"/>
              <a:t> την χρησιμοποιούμε όταν θέλουμε να διαβάσουμε μια αναλογική τιμή, π.χ. από ένα αισθητήρα θερμοκρασίας, αισθητήρα υπερήχων, αισθητήρα υπερύθρων. Οι τιμές που μπορεί να διαβάσει είναι από 0 έως 1023. Τα διαθέσιμα </a:t>
            </a:r>
            <a:r>
              <a:rPr lang="el-GR" sz="1400" dirty="0" err="1"/>
              <a:t>analog</a:t>
            </a:r>
            <a:r>
              <a:rPr lang="el-GR" sz="1400" dirty="0"/>
              <a:t> </a:t>
            </a:r>
            <a:r>
              <a:rPr lang="el-GR" sz="1400" dirty="0" err="1"/>
              <a:t>pins</a:t>
            </a:r>
            <a:r>
              <a:rPr lang="el-GR" sz="1400" dirty="0"/>
              <a:t> του </a:t>
            </a:r>
            <a:r>
              <a:rPr lang="el-GR" sz="1400" dirty="0" err="1"/>
              <a:t>Arduino</a:t>
            </a:r>
            <a:r>
              <a:rPr lang="el-GR" sz="1400" dirty="0"/>
              <a:t> </a:t>
            </a:r>
            <a:r>
              <a:rPr lang="el-GR" sz="1400" dirty="0" err="1"/>
              <a:t>uno</a:t>
            </a:r>
            <a:r>
              <a:rPr lang="el-GR" sz="1400" dirty="0"/>
              <a:t> είναι απ‘ το Α0 έως το Α5</a:t>
            </a:r>
          </a:p>
        </p:txBody>
      </p:sp>
    </p:spTree>
    <p:extLst>
      <p:ext uri="{BB962C8B-B14F-4D97-AF65-F5344CB8AC3E}">
        <p14:creationId xmlns:p14="http://schemas.microsoft.com/office/powerpoint/2010/main" val="3083755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178492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ΔΟΜΕΣ </a:t>
            </a:r>
          </a:p>
          <a:p>
            <a:pPr algn="ctr"/>
            <a:r>
              <a:rPr lang="el-GR" sz="1600" dirty="0"/>
              <a:t>(ΣΥΝΑΡΤΗΣΕΙΣ) </a:t>
            </a:r>
          </a:p>
          <a:p>
            <a:pPr algn="ctr"/>
            <a:r>
              <a:rPr lang="el-GR" sz="1600" dirty="0"/>
              <a:t>ΕΛΕΓΧΟΥ ΡΟΗΣ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35646"/>
            <a:ext cx="6527800" cy="267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613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A7E7259B-9FA0-41A2-B400-79991403A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4466"/>
          </a:xfrm>
        </p:spPr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545A5475-34A9-47C4-A415-8EA45CD6B4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63" t="41599" r="21651" b="23401"/>
          <a:stretch/>
        </p:blipFill>
        <p:spPr>
          <a:xfrm>
            <a:off x="21597" y="1275606"/>
            <a:ext cx="9100805" cy="311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974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17849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ΔΟΜΗ </a:t>
            </a:r>
            <a:endParaRPr lang="en-US" sz="1600" dirty="0"/>
          </a:p>
          <a:p>
            <a:pPr algn="ctr"/>
            <a:r>
              <a:rPr lang="el-GR" sz="1600" dirty="0"/>
              <a:t>ΕΛΕΓΧΟΥ </a:t>
            </a:r>
            <a:r>
              <a:rPr lang="en-US" sz="1600" dirty="0">
                <a:solidFill>
                  <a:srgbClr val="FF0000"/>
                </a:solidFill>
              </a:rPr>
              <a:t>IF</a:t>
            </a:r>
            <a:endParaRPr lang="el-GR" sz="16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3728" y="987574"/>
            <a:ext cx="6944351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l-GR" b="1" u="sng" dirty="0"/>
              <a:t>Συνθήκη ελέγχου </a:t>
            </a:r>
            <a:r>
              <a:rPr lang="el-GR" b="1" u="sng" dirty="0" err="1">
                <a:solidFill>
                  <a:srgbClr val="FF0000"/>
                </a:solidFill>
              </a:rPr>
              <a:t>if</a:t>
            </a:r>
            <a:endParaRPr lang="en-US" b="1" u="sng" dirty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l-GR" b="1" dirty="0"/>
              <a:t> 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dirty="0"/>
              <a:t>Την συνθήκη ελέγχου </a:t>
            </a:r>
            <a:r>
              <a:rPr lang="el-GR" b="1" dirty="0" err="1"/>
              <a:t>if</a:t>
            </a:r>
            <a:r>
              <a:rPr lang="el-GR" dirty="0"/>
              <a:t> θα την συναντήσουμε πολλές φορές στα προγράμματα μας. </a:t>
            </a:r>
            <a:endParaRPr lang="en-US" dirty="0"/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dirty="0"/>
              <a:t>Όπως δηλώνει και το όνομα της "</a:t>
            </a:r>
            <a:r>
              <a:rPr lang="el-GR" dirty="0" err="1"/>
              <a:t>if</a:t>
            </a:r>
            <a:r>
              <a:rPr lang="el-GR" dirty="0"/>
              <a:t>" (Αν), ελέγχει μια συνθήκη αν είναι αληθής ή ψευδής. </a:t>
            </a:r>
            <a:endParaRPr lang="en-US" dirty="0"/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l-GR" dirty="0"/>
              <a:t>Αν είναι αληθής, εκτελούνται και οι αντίστοιχες εντολές που περικλείονται από την συνθήκη, αν είναι ψευδής, δηλαδή δεν ισχύει, τότε δεν εκτελούνται οι εντολές τις συνθήκης.</a:t>
            </a:r>
          </a:p>
        </p:txBody>
      </p:sp>
    </p:spTree>
    <p:extLst>
      <p:ext uri="{BB962C8B-B14F-4D97-AF65-F5344CB8AC3E}">
        <p14:creationId xmlns:p14="http://schemas.microsoft.com/office/powerpoint/2010/main" val="896056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17849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ΔΟΜΗ </a:t>
            </a:r>
            <a:endParaRPr lang="en-US" sz="1600" dirty="0"/>
          </a:p>
          <a:p>
            <a:pPr algn="ctr"/>
            <a:r>
              <a:rPr lang="el-GR" sz="1600" dirty="0"/>
              <a:t>ΕΛΕΓΧΟΥ </a:t>
            </a:r>
            <a:r>
              <a:rPr lang="en-US" sz="1600" dirty="0">
                <a:solidFill>
                  <a:srgbClr val="FF0000"/>
                </a:solidFill>
              </a:rPr>
              <a:t>IF</a:t>
            </a:r>
            <a:endParaRPr lang="el-GR" sz="1600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48788"/>
            <a:ext cx="5441040" cy="3899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96066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17849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ΔΟΜΗ </a:t>
            </a:r>
            <a:endParaRPr lang="en-US" sz="1600" dirty="0"/>
          </a:p>
          <a:p>
            <a:pPr algn="ctr"/>
            <a:r>
              <a:rPr lang="el-GR" sz="1600" dirty="0"/>
              <a:t>ΕΛΕΓΧΟΥ </a:t>
            </a:r>
            <a:r>
              <a:rPr lang="en-US" sz="1600" dirty="0">
                <a:solidFill>
                  <a:srgbClr val="FF0000"/>
                </a:solidFill>
              </a:rPr>
              <a:t>IF</a:t>
            </a:r>
            <a:endParaRPr lang="el-GR" sz="1600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14104"/>
            <a:ext cx="6878318" cy="3417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909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216024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ΤΕΛΕΣΤΕΣ ΠΟΥ </a:t>
            </a:r>
          </a:p>
          <a:p>
            <a:pPr algn="ctr"/>
            <a:r>
              <a:rPr lang="el-GR" sz="1600" dirty="0"/>
              <a:t>ΧΡΗΣΙΜΟΠΟΙΟΥΜΕ ΣΤΗΝ </a:t>
            </a:r>
            <a:r>
              <a:rPr lang="en-US" sz="1600" dirty="0">
                <a:solidFill>
                  <a:srgbClr val="FF0000"/>
                </a:solidFill>
              </a:rPr>
              <a:t>IF</a:t>
            </a:r>
            <a:endParaRPr lang="el-GR" sz="16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55776" y="1059582"/>
            <a:ext cx="648072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b="1" u="sng" dirty="0"/>
              <a:t>Συγκριτικοί τελεστές (αληθής ή ψευδής)</a:t>
            </a:r>
            <a:br>
              <a:rPr lang="el-GR" sz="1600" dirty="0"/>
            </a:br>
            <a:r>
              <a:rPr lang="el-GR" sz="1600" dirty="0"/>
              <a:t>&lt;= ή ≤ (μικρότερο ή ίσο)</a:t>
            </a:r>
          </a:p>
          <a:p>
            <a:r>
              <a:rPr lang="el-GR" sz="1600" dirty="0"/>
              <a:t>&lt; (μικρότερο)</a:t>
            </a:r>
          </a:p>
          <a:p>
            <a:r>
              <a:rPr lang="el-GR" sz="1600" dirty="0"/>
              <a:t>= (ίσον)</a:t>
            </a:r>
          </a:p>
          <a:p>
            <a:r>
              <a:rPr lang="el-GR" sz="1600" dirty="0"/>
              <a:t>&lt;&gt; (διάφορο)</a:t>
            </a:r>
          </a:p>
          <a:p>
            <a:r>
              <a:rPr lang="el-GR" sz="1600" dirty="0"/>
              <a:t>&gt; (μεγαλύτερο)</a:t>
            </a:r>
          </a:p>
          <a:p>
            <a:r>
              <a:rPr lang="el-GR" sz="1600" dirty="0"/>
              <a:t>&gt;= ή ≥ (μεγαλύτερο ή ίσο)</a:t>
            </a:r>
          </a:p>
          <a:p>
            <a:endParaRPr lang="el-GR" sz="1600" dirty="0"/>
          </a:p>
          <a:p>
            <a:r>
              <a:rPr lang="el-GR" sz="1600" b="1" u="sng" dirty="0"/>
              <a:t>Λογικοί τελεστές</a:t>
            </a:r>
          </a:p>
          <a:p>
            <a:r>
              <a:rPr lang="el-GR" sz="1600" dirty="0"/>
              <a:t>Οι λογικοί τελεστές, ΚΑΙ, Ή, ΟΧΙ, εφαρμόζονται πάνω σε λογικές εκφράσεις (δηλαδή εκφράσεις που το αποτέλεσμά τους είναι αληθής ή ψευδής). Το αποτέλεσμά τους είναι πάλι λογικού τύπου δεδομένων.</a:t>
            </a:r>
            <a:br>
              <a:rPr lang="el-GR" sz="1600" dirty="0"/>
            </a:br>
            <a:r>
              <a:rPr lang="el-GR" sz="1600" dirty="0"/>
              <a:t>&amp;&amp; (και)</a:t>
            </a:r>
          </a:p>
          <a:p>
            <a:r>
              <a:rPr lang="el-GR" sz="1600" dirty="0"/>
              <a:t>|| (ή)</a:t>
            </a:r>
          </a:p>
          <a:p>
            <a:r>
              <a:rPr lang="el-GR" sz="1600" dirty="0"/>
              <a:t>ΝΟΤ (όχι)</a:t>
            </a:r>
          </a:p>
        </p:txBody>
      </p:sp>
    </p:spTree>
    <p:extLst>
      <p:ext uri="{BB962C8B-B14F-4D97-AF65-F5344CB8AC3E}">
        <p14:creationId xmlns:p14="http://schemas.microsoft.com/office/powerpoint/2010/main" val="1067231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17849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ΑΡΙΘΜΗΤΙΚΟΙ </a:t>
            </a:r>
          </a:p>
          <a:p>
            <a:pPr algn="ctr"/>
            <a:r>
              <a:rPr lang="el-GR" sz="1600" dirty="0"/>
              <a:t>ΤΕΛΕΣΤΕΣ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43808" y="1563638"/>
            <a:ext cx="5904656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u="sng" dirty="0"/>
              <a:t>Αριθμητικοί τελεστές </a:t>
            </a:r>
            <a:endParaRPr lang="en-US" u="sng" dirty="0"/>
          </a:p>
          <a:p>
            <a:endParaRPr lang="el-GR" dirty="0"/>
          </a:p>
          <a:p>
            <a:r>
              <a:rPr lang="el-GR" dirty="0"/>
              <a:t>= (τελεστής εκχώρησης) </a:t>
            </a:r>
          </a:p>
          <a:p>
            <a:r>
              <a:rPr lang="el-GR" dirty="0"/>
              <a:t>+ (τελεστής πρόσθεσης) </a:t>
            </a:r>
          </a:p>
          <a:p>
            <a:r>
              <a:rPr lang="el-GR" dirty="0"/>
              <a:t>- (τελεστής αφαίρεσης) </a:t>
            </a:r>
          </a:p>
          <a:p>
            <a:r>
              <a:rPr lang="el-GR" dirty="0"/>
              <a:t>* (τελεστής πολλαπλασιασμού) </a:t>
            </a:r>
          </a:p>
          <a:p>
            <a:endParaRPr lang="el-GR" dirty="0"/>
          </a:p>
          <a:p>
            <a:r>
              <a:rPr lang="el-GR" dirty="0"/>
              <a:t>/ (τελεστής διαίρεσης) </a:t>
            </a:r>
          </a:p>
          <a:p>
            <a:r>
              <a:rPr lang="el-GR" dirty="0"/>
              <a:t>% (τελεστής υπόλοιπου ακεραίας διαίρεσης)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63789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2283718"/>
            <a:ext cx="1784927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ΤΕΛΕΣΤΕΣ ΑΥΞΗΣΗΣ ΚΑΙ ΜΕΙΩΣΗΣ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55776" y="1995686"/>
            <a:ext cx="5904656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u="sng" dirty="0"/>
              <a:t>Τελεστές αύξησης και μείωσης </a:t>
            </a:r>
          </a:p>
          <a:p>
            <a:endParaRPr lang="el-GR" dirty="0"/>
          </a:p>
          <a:p>
            <a:r>
              <a:rPr lang="el-GR" dirty="0"/>
              <a:t>++ (αύξηση κατά μία ακέραιη μονάδα) </a:t>
            </a:r>
          </a:p>
          <a:p>
            <a:r>
              <a:rPr lang="el-GR" dirty="0"/>
              <a:t>-- (μείωση κατά μία ακέραιη μονάδα)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212120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496" y="2283718"/>
            <a:ext cx="201622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sz="1600" dirty="0"/>
              <a:t>ΜΑΘΗΜΑΤΙΚΕΣ</a:t>
            </a:r>
          </a:p>
          <a:p>
            <a:pPr algn="ctr"/>
            <a:r>
              <a:rPr lang="el-GR" sz="1600" dirty="0"/>
              <a:t>ΤΡΙΓΩΝΟΜΕΤΡΙΚΕΣ ΣΥΝΑΡΤΗΣΕΙΣ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23728" y="1059582"/>
            <a:ext cx="6768752" cy="36933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l-GR" u="sng" dirty="0"/>
              <a:t>Μαθηματικές και Τριγωνομετρικές συναρτήσεις </a:t>
            </a:r>
          </a:p>
          <a:p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max</a:t>
            </a:r>
            <a:r>
              <a:rPr lang="el-GR" dirty="0"/>
              <a:t>() (βρίσκει τον μεγαλύτερο ανάμεσα σε δύο αριθμούς)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min</a:t>
            </a:r>
            <a:r>
              <a:rPr lang="el-GR" dirty="0"/>
              <a:t>() (βρίσκει τον μικρότερο ανάμεσα σε δύο αριθμούς)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abs</a:t>
            </a:r>
            <a:r>
              <a:rPr lang="el-GR" dirty="0"/>
              <a:t>() (επιστρέφει την απόλυτη τιμή ενός αριθμού)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constrain</a:t>
            </a:r>
            <a:r>
              <a:rPr lang="el-GR" dirty="0"/>
              <a:t>() (ελέγχει για υπερχείλιση ή </a:t>
            </a:r>
            <a:r>
              <a:rPr lang="el-GR" dirty="0" err="1"/>
              <a:t>υποχείλιση</a:t>
            </a:r>
            <a:r>
              <a:rPr lang="el-GR" dirty="0"/>
              <a:t> ορίων)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map</a:t>
            </a:r>
            <a:r>
              <a:rPr lang="el-GR" dirty="0"/>
              <a:t>() (πραγματοποιεί γραμμικό μετασχηματισμό ορίων)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pow</a:t>
            </a:r>
            <a:r>
              <a:rPr lang="el-GR" dirty="0"/>
              <a:t>() (επιστρέφει το αποτέλεσμα μίας δύναμης)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sqrt</a:t>
            </a:r>
            <a:r>
              <a:rPr lang="el-GR" dirty="0"/>
              <a:t>() (επιστρέφει την ρίζα ενός αριθμού)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sin</a:t>
            </a:r>
            <a:r>
              <a:rPr lang="el-GR" dirty="0"/>
              <a:t>() (υπολογίζει το ημίτονο ενός αριθμού)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cos</a:t>
            </a:r>
            <a:r>
              <a:rPr lang="el-GR" dirty="0"/>
              <a:t>() (υπολογίζει το συνημίτονο ενός αριθμού)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dirty="0" err="1"/>
              <a:t>tan</a:t>
            </a:r>
            <a:r>
              <a:rPr lang="el-GR" dirty="0"/>
              <a:t>() (υπολογίζει την εφαπτομένη ενός αριθμού)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445731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31590"/>
            <a:ext cx="6590878" cy="3772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0643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88" y="1203598"/>
            <a:ext cx="7353300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5165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03598"/>
            <a:ext cx="7404100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551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026" name="Picture 2" descr="https://www.ardumotive.com/uploads/1/2/7/2/12726513/842674639_1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03598"/>
            <a:ext cx="2576955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60032" y="1203598"/>
            <a:ext cx="388843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ΒΑΣΙΚΗ ΔΟΜΗ </a:t>
            </a:r>
          </a:p>
          <a:p>
            <a:pPr algn="ctr"/>
            <a:r>
              <a:rPr lang="el-GR" dirty="0"/>
              <a:t>ΠΡΟΓΡΑΜΜΑΤΟΣ ΣΧΗΜΑΤΙΚΑ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369E8DE3-5EAB-45E1-A471-531E235F0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7694"/>
            <a:ext cx="3118470" cy="2632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755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77" y="1491630"/>
            <a:ext cx="716280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26643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98" y="1563638"/>
            <a:ext cx="74041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33092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24260"/>
            <a:ext cx="6278270" cy="2871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95886"/>
            <a:ext cx="5543411" cy="128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6530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275606"/>
            <a:ext cx="728980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3285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1347614"/>
            <a:ext cx="72517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7373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63638"/>
            <a:ext cx="73152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5267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75606"/>
            <a:ext cx="71247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9609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300" y="1347614"/>
            <a:ext cx="59055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9203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9622"/>
            <a:ext cx="7429500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7010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1409700"/>
            <a:ext cx="72771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3769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27784" y="1112004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ΜΕΤΑΒΛΗΤΕΣ ΚΑΙ ΣΤΑΘΕΡΕΣ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9662"/>
            <a:ext cx="7378700" cy="330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2642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91630"/>
            <a:ext cx="731520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9685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85" y="1059582"/>
            <a:ext cx="7429500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2315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1676400"/>
            <a:ext cx="74422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9573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>
            <a:extLst>
              <a:ext uri="{FF2B5EF4-FFF2-40B4-BE49-F238E27FC236}">
                <a16:creationId xmlns:a16="http://schemas.microsoft.com/office/drawing/2014/main" id="{149CCC4F-7E5A-4955-950D-E13FE2A2C4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462" t="17197" r="34250" b="8000"/>
          <a:stretch/>
        </p:blipFill>
        <p:spPr>
          <a:xfrm>
            <a:off x="2627784" y="267494"/>
            <a:ext cx="4104456" cy="5348997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8252409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755576" y="2110085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b="1" dirty="0">
                <a:solidFill>
                  <a:srgbClr val="FF0000"/>
                </a:solidFill>
              </a:rPr>
              <a:t>ΠΑΡΑΔΕΙΓΜΑΤΑ</a:t>
            </a:r>
          </a:p>
          <a:p>
            <a:pPr algn="ctr"/>
            <a:endParaRPr lang="en-US" b="1" dirty="0"/>
          </a:p>
          <a:p>
            <a:pPr algn="ctr"/>
            <a:r>
              <a:rPr lang="en-US" dirty="0"/>
              <a:t>https://www.arduino.cc/en/Tutorial/BuiltInExamples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506321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27784" y="987574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ΜΕΤΑΒΛΗΤΕΣ ΚΑΙ ΣΤΑΘΕΡΕΣ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62" y="2139702"/>
            <a:ext cx="67564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590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27784" y="1112004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ΜΕΤΑΒΛΗΤΕΣ ΚΑΙ ΣΤΑΘΕΡΕΣ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7654"/>
            <a:ext cx="7251700" cy="311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8314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27784" y="987574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ΜΕΤΑΒΛΗΤΕΣ ΚΑΙ ΣΤΑΘΕΡΕΣ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1336"/>
            <a:ext cx="7302500" cy="353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384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27784" y="987574"/>
            <a:ext cx="38884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ΜΕΤΑΒΛΗΤΕΣ ΚΑΙ ΣΤΑΘΕΡΕΣ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93122"/>
            <a:ext cx="6273800" cy="345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39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/>
              <a:t>ΓΛΩΣΣΑ ΠΡΟΓΡΑΜΜΑΤΙΣΜΟΥ</a:t>
            </a:r>
            <a:br>
              <a:rPr lang="el-GR" sz="2800" dirty="0"/>
            </a:br>
            <a:r>
              <a:rPr lang="en-US" sz="2800" dirty="0"/>
              <a:t>ARDUINO (WIRING C)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377" y="1587500"/>
            <a:ext cx="6324600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987574"/>
            <a:ext cx="460851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l-GR" dirty="0"/>
              <a:t>ΨΗΦΙΑΚΟΙ ΚΑΙ ΑΝΑΛΟΓΙΚΟΙ ΑΚΡΟΔΕΚΤΕΣ</a:t>
            </a:r>
          </a:p>
        </p:txBody>
      </p:sp>
    </p:spTree>
    <p:extLst>
      <p:ext uri="{BB962C8B-B14F-4D97-AF65-F5344CB8AC3E}">
        <p14:creationId xmlns:p14="http://schemas.microsoft.com/office/powerpoint/2010/main" val="284376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4287</TotalTime>
  <Words>896</Words>
  <Application>Microsoft Office PowerPoint</Application>
  <PresentationFormat>Προβολή στην οθόνη (16:9)</PresentationFormat>
  <Paragraphs>135</Paragraphs>
  <Slides>44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2</vt:i4>
      </vt:variant>
      <vt:variant>
        <vt:lpstr>Τίτλοι διαφανειών</vt:lpstr>
      </vt:variant>
      <vt:variant>
        <vt:i4>44</vt:i4>
      </vt:variant>
    </vt:vector>
  </HeadingPairs>
  <TitlesOfParts>
    <vt:vector size="50" baseType="lpstr">
      <vt:lpstr>맑은 고딕</vt:lpstr>
      <vt:lpstr>Arial</vt:lpstr>
      <vt:lpstr>Calibri</vt:lpstr>
      <vt:lpstr>Wingdings</vt:lpstr>
      <vt:lpstr>Office Theme</vt:lpstr>
      <vt:lpstr>Custom Design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ΓΛΩΣΣΑ ΠΡΟΓΡΑΜΜΑΤΙΣΜΟΥ ARDUINO (WIRING C)</vt:lpstr>
      <vt:lpstr>Παρουσίαση του PowerPoint</vt:lpstr>
      <vt:lpstr>ΓΛΩΣΣΑ ΠΡΟΓΡΑΜΜΑΤΙΣΜΟΥ ARDUINO (WIRING C)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Evaggelos Kaselouris</cp:lastModifiedBy>
  <cp:revision>656</cp:revision>
  <dcterms:created xsi:type="dcterms:W3CDTF">2014-04-01T16:27:38Z</dcterms:created>
  <dcterms:modified xsi:type="dcterms:W3CDTF">2022-01-20T20:21:23Z</dcterms:modified>
</cp:coreProperties>
</file>