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wmf" ContentType="image/x-wm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256" r:id="rId5"/>
    <p:sldId id="260" r:id="rId6"/>
    <p:sldId id="259" r:id="rId7"/>
    <p:sldId id="296" r:id="rId8"/>
    <p:sldId id="262" r:id="rId9"/>
    <p:sldId id="349" r:id="rId10"/>
    <p:sldId id="263" r:id="rId11"/>
    <p:sldId id="261" r:id="rId12"/>
    <p:sldId id="264" r:id="rId13"/>
    <p:sldId id="350" r:id="rId14"/>
    <p:sldId id="265" r:id="rId15"/>
    <p:sldId id="266" r:id="rId16"/>
    <p:sldId id="267" r:id="rId17"/>
    <p:sldId id="268" r:id="rId18"/>
    <p:sldId id="269" r:id="rId19"/>
    <p:sldId id="271" r:id="rId20"/>
    <p:sldId id="272" r:id="rId21"/>
    <p:sldId id="273" r:id="rId22"/>
    <p:sldId id="277" r:id="rId23"/>
    <p:sldId id="270" r:id="rId24"/>
    <p:sldId id="278" r:id="rId25"/>
    <p:sldId id="274" r:id="rId26"/>
    <p:sldId id="275" r:id="rId27"/>
    <p:sldId id="276" r:id="rId28"/>
    <p:sldId id="279" r:id="rId29"/>
    <p:sldId id="280" r:id="rId30"/>
    <p:sldId id="281" r:id="rId31"/>
    <p:sldId id="351" r:id="rId32"/>
    <p:sldId id="282" r:id="rId33"/>
    <p:sldId id="283" r:id="rId34"/>
    <p:sldId id="285" r:id="rId35"/>
    <p:sldId id="288" r:id="rId36"/>
    <p:sldId id="352" r:id="rId37"/>
    <p:sldId id="289" r:id="rId38"/>
    <p:sldId id="286" r:id="rId39"/>
    <p:sldId id="287" r:id="rId40"/>
    <p:sldId id="353" r:id="rId41"/>
    <p:sldId id="354" r:id="rId42"/>
    <p:sldId id="290" r:id="rId43"/>
    <p:sldId id="355" r:id="rId44"/>
    <p:sldId id="292" r:id="rId45"/>
    <p:sldId id="356" r:id="rId46"/>
    <p:sldId id="294" r:id="rId47"/>
    <p:sldId id="295" r:id="rId48"/>
    <p:sldId id="297" r:id="rId49"/>
    <p:sldId id="298" r:id="rId50"/>
    <p:sldId id="357" r:id="rId51"/>
    <p:sldId id="299" r:id="rId52"/>
    <p:sldId id="304" r:id="rId53"/>
    <p:sldId id="305" r:id="rId54"/>
    <p:sldId id="306" r:id="rId55"/>
    <p:sldId id="307" r:id="rId56"/>
    <p:sldId id="361" r:id="rId57"/>
    <p:sldId id="362" r:id="rId58"/>
    <p:sldId id="363" r:id="rId59"/>
    <p:sldId id="364" r:id="rId60"/>
    <p:sldId id="365" r:id="rId61"/>
    <p:sldId id="366" r:id="rId62"/>
    <p:sldId id="308" r:id="rId63"/>
    <p:sldId id="309" r:id="rId64"/>
    <p:sldId id="367" r:id="rId65"/>
    <p:sldId id="368" r:id="rId66"/>
    <p:sldId id="369" r:id="rId67"/>
    <p:sldId id="310" r:id="rId68"/>
    <p:sldId id="358" r:id="rId69"/>
    <p:sldId id="359" r:id="rId70"/>
    <p:sldId id="360" r:id="rId71"/>
    <p:sldId id="311" r:id="rId72"/>
    <p:sldId id="258" r:id="rId73"/>
    <p:sldId id="312" r:id="rId74"/>
    <p:sldId id="313" r:id="rId75"/>
    <p:sldId id="314" r:id="rId76"/>
    <p:sldId id="433" r:id="rId77"/>
    <p:sldId id="434" r:id="rId78"/>
    <p:sldId id="435" r:id="rId79"/>
    <p:sldId id="436" r:id="rId80"/>
    <p:sldId id="437" r:id="rId81"/>
    <p:sldId id="438" r:id="rId82"/>
    <p:sldId id="439" r:id="rId83"/>
    <p:sldId id="440" r:id="rId84"/>
    <p:sldId id="315" r:id="rId85"/>
    <p:sldId id="316" r:id="rId86"/>
    <p:sldId id="317" r:id="rId87"/>
    <p:sldId id="318" r:id="rId88"/>
    <p:sldId id="319" r:id="rId89"/>
    <p:sldId id="425" r:id="rId90"/>
    <p:sldId id="426" r:id="rId91"/>
    <p:sldId id="421" r:id="rId92"/>
    <p:sldId id="422" r:id="rId93"/>
    <p:sldId id="423" r:id="rId94"/>
    <p:sldId id="424" r:id="rId9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498"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8" Type="http://schemas.openxmlformats.org/officeDocument/2006/relationships/tableStyles" Target="tableStyles.xml"/><Relationship Id="rId97" Type="http://schemas.openxmlformats.org/officeDocument/2006/relationships/viewProps" Target="viewProps.xml"/><Relationship Id="rId96" Type="http://schemas.openxmlformats.org/officeDocument/2006/relationships/presProps" Target="presProps.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6.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image" Target="../media/image64.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image" Target="../media/image73.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78.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87.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89.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10E10A-9F8A-4D57-ABF3-88F0D845151D}" type="datetimeFigureOut">
              <a:rPr lang="el-GR" smtClean="0"/>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3EF5E3-C6BF-4369-BDA0-F796D900E7EF}" type="slidenum">
              <a:rPr lang="el-GR" smtClean="0"/>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8A3EF5E3-C6BF-4369-BDA0-F796D900E7EF}" type="slidenum">
              <a:rPr lang="el-GR" smtClean="0"/>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8A3EF5E3-C6BF-4369-BDA0-F796D900E7EF}" type="slidenum">
              <a:rPr lang="el-GR" smtClean="0"/>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6551F721-951F-49EE-84D2-D71D1A10EC96}" type="datetimeFigureOut">
              <a:rPr lang="el-GR" smtClean="0"/>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71B5F3A-D13B-49AA-B55F-4389B4F09703}" type="slidenum">
              <a:rPr lang="el-GR" smtClean="0"/>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l-GR"/>
          </a:p>
        </p:txBody>
      </p:sp>
      <p:sp>
        <p:nvSpPr>
          <p:cNvPr id="4" name="Date Placeholder 3"/>
          <p:cNvSpPr>
            <a:spLocks noGrp="1"/>
          </p:cNvSpPr>
          <p:nvPr>
            <p:ph type="dt" sz="half" idx="10"/>
          </p:nvPr>
        </p:nvSpPr>
        <p:spPr/>
        <p:txBody>
          <a:bodyPr/>
          <a:lstStyle/>
          <a:p>
            <a:fld id="{6551F721-951F-49EE-84D2-D71D1A10EC96}" type="datetimeFigureOut">
              <a:rPr lang="el-GR" smtClean="0"/>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71B5F3A-D13B-49AA-B55F-4389B4F09703}" type="slidenum">
              <a:rPr lang="el-GR" smtClean="0"/>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l-GR"/>
          </a:p>
        </p:txBody>
      </p:sp>
      <p:sp>
        <p:nvSpPr>
          <p:cNvPr id="4" name="Date Placeholder 3"/>
          <p:cNvSpPr>
            <a:spLocks noGrp="1"/>
          </p:cNvSpPr>
          <p:nvPr>
            <p:ph type="dt" sz="half" idx="10"/>
          </p:nvPr>
        </p:nvSpPr>
        <p:spPr/>
        <p:txBody>
          <a:bodyPr/>
          <a:lstStyle/>
          <a:p>
            <a:fld id="{6551F721-951F-49EE-84D2-D71D1A10EC96}" type="datetimeFigureOut">
              <a:rPr lang="el-GR" smtClean="0"/>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71B5F3A-D13B-49AA-B55F-4389B4F09703}" type="slidenum">
              <a:rPr lang="el-GR" smtClean="0"/>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l-GR"/>
          </a:p>
        </p:txBody>
      </p:sp>
      <p:sp>
        <p:nvSpPr>
          <p:cNvPr id="4" name="Date Placeholder 3"/>
          <p:cNvSpPr>
            <a:spLocks noGrp="1"/>
          </p:cNvSpPr>
          <p:nvPr>
            <p:ph type="dt" sz="half" idx="10"/>
          </p:nvPr>
        </p:nvSpPr>
        <p:spPr/>
        <p:txBody>
          <a:bodyPr/>
          <a:lstStyle/>
          <a:p>
            <a:fld id="{6551F721-951F-49EE-84D2-D71D1A10EC96}" type="datetimeFigureOut">
              <a:rPr lang="el-GR" smtClean="0"/>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71B5F3A-D13B-49AA-B55F-4389B4F09703}" type="slidenum">
              <a:rPr lang="el-GR" smtClean="0"/>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6551F721-951F-49EE-84D2-D71D1A10EC96}" type="datetimeFigureOut">
              <a:rPr lang="el-GR" smtClean="0"/>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71B5F3A-D13B-49AA-B55F-4389B4F09703}" type="slidenum">
              <a:rPr lang="el-GR" smtClean="0"/>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l-GR"/>
          </a:p>
        </p:txBody>
      </p:sp>
      <p:sp>
        <p:nvSpPr>
          <p:cNvPr id="5" name="Date Placeholder 4"/>
          <p:cNvSpPr>
            <a:spLocks noGrp="1"/>
          </p:cNvSpPr>
          <p:nvPr>
            <p:ph type="dt" sz="half" idx="10"/>
          </p:nvPr>
        </p:nvSpPr>
        <p:spPr/>
        <p:txBody>
          <a:bodyPr/>
          <a:lstStyle/>
          <a:p>
            <a:fld id="{6551F721-951F-49EE-84D2-D71D1A10EC96}" type="datetimeFigureOut">
              <a:rPr lang="el-GR" smtClean="0"/>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71B5F3A-D13B-49AA-B55F-4389B4F09703}" type="slidenum">
              <a:rPr lang="el-GR" smtClean="0"/>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l-GR"/>
          </a:p>
        </p:txBody>
      </p:sp>
      <p:sp>
        <p:nvSpPr>
          <p:cNvPr id="7" name="Date Placeholder 6"/>
          <p:cNvSpPr>
            <a:spLocks noGrp="1"/>
          </p:cNvSpPr>
          <p:nvPr>
            <p:ph type="dt" sz="half" idx="10"/>
          </p:nvPr>
        </p:nvSpPr>
        <p:spPr/>
        <p:txBody>
          <a:bodyPr/>
          <a:lstStyle/>
          <a:p>
            <a:fld id="{6551F721-951F-49EE-84D2-D71D1A10EC96}" type="datetimeFigureOut">
              <a:rPr lang="el-GR" smtClean="0"/>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E71B5F3A-D13B-49AA-B55F-4389B4F09703}" type="slidenum">
              <a:rPr lang="el-GR" smtClean="0"/>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6551F721-951F-49EE-84D2-D71D1A10EC96}" type="datetimeFigureOut">
              <a:rPr lang="el-GR" smtClean="0"/>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E71B5F3A-D13B-49AA-B55F-4389B4F09703}" type="slidenum">
              <a:rPr lang="el-GR" smtClean="0"/>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51F721-951F-49EE-84D2-D71D1A10EC96}" type="datetimeFigureOut">
              <a:rPr lang="el-GR" smtClean="0"/>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E71B5F3A-D13B-49AA-B55F-4389B4F09703}" type="slidenum">
              <a:rPr lang="el-GR" smtClean="0"/>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6551F721-951F-49EE-84D2-D71D1A10EC96}" type="datetimeFigureOut">
              <a:rPr lang="el-GR" smtClean="0"/>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71B5F3A-D13B-49AA-B55F-4389B4F09703}" type="slidenum">
              <a:rPr lang="el-GR" smtClean="0"/>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6551F721-951F-49EE-84D2-D71D1A10EC96}" type="datetimeFigureOut">
              <a:rPr lang="el-GR" smtClean="0"/>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71B5F3A-D13B-49AA-B55F-4389B4F09703}" type="slidenum">
              <a:rPr lang="el-GR" smtClean="0"/>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51F721-951F-49EE-84D2-D71D1A10EC96}" type="datetimeFigureOut">
              <a:rPr lang="el-GR" smtClean="0"/>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1B5F3A-D13B-49AA-B55F-4389B4F09703}" type="slidenum">
              <a:rPr lang="el-GR" smtClean="0"/>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2.xml"/><Relationship Id="rId2" Type="http://schemas.openxmlformats.org/officeDocument/2006/relationships/image" Target="../media/image11.wmf"/><Relationship Id="rId1"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9.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4" Type="http://schemas.openxmlformats.org/officeDocument/2006/relationships/vmlDrawing" Target="../drawings/vmlDrawing3.vml"/><Relationship Id="rId3" Type="http://schemas.openxmlformats.org/officeDocument/2006/relationships/slideLayout" Target="../slideLayouts/slideLayout2.xml"/><Relationship Id="rId2" Type="http://schemas.openxmlformats.org/officeDocument/2006/relationships/image" Target="../media/image24.wmf"/><Relationship Id="rId1" Type="http://schemas.openxmlformats.org/officeDocument/2006/relationships/oleObject" Target="../embeddings/oleObject4.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34.xml.rels><?xml version="1.0" encoding="UTF-8" standalone="yes"?>
<Relationships xmlns="http://schemas.openxmlformats.org/package/2006/relationships"><Relationship Id="rId4" Type="http://schemas.openxmlformats.org/officeDocument/2006/relationships/vmlDrawing" Target="../drawings/vmlDrawing4.vml"/><Relationship Id="rId3" Type="http://schemas.openxmlformats.org/officeDocument/2006/relationships/slideLayout" Target="../slideLayouts/slideLayout4.xml"/><Relationship Id="rId2" Type="http://schemas.openxmlformats.org/officeDocument/2006/relationships/image" Target="../media/image29.wmf"/><Relationship Id="rId1" Type="http://schemas.openxmlformats.org/officeDocument/2006/relationships/oleObject" Target="../embeddings/oleObject5.bin"/></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jpeg"/></Relationships>
</file>

<file path=ppt/slides/_rels/slide38.xml.rels><?xml version="1.0" encoding="UTF-8" standalone="yes"?>
<Relationships xmlns="http://schemas.openxmlformats.org/package/2006/relationships"><Relationship Id="rId6" Type="http://schemas.openxmlformats.org/officeDocument/2006/relationships/vmlDrawing" Target="../drawings/vmlDrawing5.vml"/><Relationship Id="rId5" Type="http://schemas.openxmlformats.org/officeDocument/2006/relationships/slideLayout" Target="../slideLayouts/slideLayout4.xml"/><Relationship Id="rId4" Type="http://schemas.openxmlformats.org/officeDocument/2006/relationships/image" Target="../media/image34.wmf"/><Relationship Id="rId3" Type="http://schemas.openxmlformats.org/officeDocument/2006/relationships/oleObject" Target="../embeddings/oleObject7.bin"/><Relationship Id="rId2" Type="http://schemas.openxmlformats.org/officeDocument/2006/relationships/image" Target="../media/image33.wmf"/><Relationship Id="rId1" Type="http://schemas.openxmlformats.org/officeDocument/2006/relationships/oleObject" Target="../embeddings/oleObject6.bin"/></Relationships>
</file>

<file path=ppt/slides/_rels/slide39.xml.rels><?xml version="1.0" encoding="UTF-8" standalone="yes"?>
<Relationships xmlns="http://schemas.openxmlformats.org/package/2006/relationships"><Relationship Id="rId6" Type="http://schemas.openxmlformats.org/officeDocument/2006/relationships/vmlDrawing" Target="../drawings/vmlDrawing6.vml"/><Relationship Id="rId5" Type="http://schemas.openxmlformats.org/officeDocument/2006/relationships/slideLayout" Target="../slideLayouts/slideLayout4.xml"/><Relationship Id="rId4" Type="http://schemas.openxmlformats.org/officeDocument/2006/relationships/image" Target="../media/image36.wmf"/><Relationship Id="rId3" Type="http://schemas.openxmlformats.org/officeDocument/2006/relationships/oleObject" Target="../embeddings/oleObject9.bin"/><Relationship Id="rId2" Type="http://schemas.openxmlformats.org/officeDocument/2006/relationships/image" Target="../media/image35.wmf"/><Relationship Id="rId1" Type="http://schemas.openxmlformats.org/officeDocument/2006/relationships/oleObject" Target="../embeddings/oleObject8.bin"/></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jpeg"/></Relationships>
</file>

<file path=ppt/slides/_rels/slide41.xml.rels><?xml version="1.0" encoding="UTF-8" standalone="yes"?>
<Relationships xmlns="http://schemas.openxmlformats.org/package/2006/relationships"><Relationship Id="rId6" Type="http://schemas.openxmlformats.org/officeDocument/2006/relationships/vmlDrawing" Target="../drawings/vmlDrawing7.vml"/><Relationship Id="rId5" Type="http://schemas.openxmlformats.org/officeDocument/2006/relationships/slideLayout" Target="../slideLayouts/slideLayout4.xml"/><Relationship Id="rId4" Type="http://schemas.openxmlformats.org/officeDocument/2006/relationships/image" Target="../media/image39.wmf"/><Relationship Id="rId3" Type="http://schemas.openxmlformats.org/officeDocument/2006/relationships/oleObject" Target="../embeddings/oleObject11.bin"/><Relationship Id="rId2" Type="http://schemas.openxmlformats.org/officeDocument/2006/relationships/image" Target="../media/image38.wmf"/><Relationship Id="rId1" Type="http://schemas.openxmlformats.org/officeDocument/2006/relationships/oleObject" Target="../embeddings/oleObject10.bin"/></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jpeg"/></Relationships>
</file>

<file path=ppt/slides/_rels/slide43.xml.rels><?xml version="1.0" encoding="UTF-8" standalone="yes"?>
<Relationships xmlns="http://schemas.openxmlformats.org/package/2006/relationships"><Relationship Id="rId4" Type="http://schemas.openxmlformats.org/officeDocument/2006/relationships/vmlDrawing" Target="../drawings/vmlDrawing8.vml"/><Relationship Id="rId3" Type="http://schemas.openxmlformats.org/officeDocument/2006/relationships/slideLayout" Target="../slideLayouts/slideLayout2.xml"/><Relationship Id="rId2" Type="http://schemas.openxmlformats.org/officeDocument/2006/relationships/image" Target="../media/image41.wmf"/><Relationship Id="rId1" Type="http://schemas.openxmlformats.org/officeDocument/2006/relationships/oleObject" Target="../embeddings/oleObject12.bin"/></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3.jpeg"/></Relationships>
</file>

<file path=ppt/slides/_rels/slide48.xml.rels><?xml version="1.0" encoding="UTF-8" standalone="yes"?>
<Relationships xmlns="http://schemas.openxmlformats.org/package/2006/relationships"><Relationship Id="rId4" Type="http://schemas.openxmlformats.org/officeDocument/2006/relationships/vmlDrawing" Target="../drawings/vmlDrawing9.vml"/><Relationship Id="rId3" Type="http://schemas.openxmlformats.org/officeDocument/2006/relationships/slideLayout" Target="../slideLayouts/slideLayout2.xml"/><Relationship Id="rId2" Type="http://schemas.openxmlformats.org/officeDocument/2006/relationships/image" Target="../media/image44.wmf"/><Relationship Id="rId1" Type="http://schemas.openxmlformats.org/officeDocument/2006/relationships/oleObject" Target="../embeddings/oleObject13.bin"/></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7.jpeg"/><Relationship Id="rId1" Type="http://schemas.openxmlformats.org/officeDocument/2006/relationships/image" Target="../media/image46.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png"/></Relationships>
</file>

<file path=ppt/slides/_rels/slide54.xml.rels><?xml version="1.0" encoding="UTF-8" standalone="yes"?>
<Relationships xmlns="http://schemas.openxmlformats.org/package/2006/relationships"><Relationship Id="rId6" Type="http://schemas.openxmlformats.org/officeDocument/2006/relationships/vmlDrawing" Target="../drawings/vmlDrawing10.vml"/><Relationship Id="rId5" Type="http://schemas.openxmlformats.org/officeDocument/2006/relationships/slideLayout" Target="../slideLayouts/slideLayout4.xml"/><Relationship Id="rId4" Type="http://schemas.openxmlformats.org/officeDocument/2006/relationships/image" Target="../media/image51.wmf"/><Relationship Id="rId3" Type="http://schemas.openxmlformats.org/officeDocument/2006/relationships/oleObject" Target="../embeddings/oleObject15.bin"/><Relationship Id="rId2" Type="http://schemas.openxmlformats.org/officeDocument/2006/relationships/image" Target="../media/image50.wmf"/><Relationship Id="rId1" Type="http://schemas.openxmlformats.org/officeDocument/2006/relationships/oleObject" Target="../embeddings/oleObject14.bin"/></Relationships>
</file>

<file path=ppt/slides/_rels/slide55.xml.rels><?xml version="1.0" encoding="UTF-8" standalone="yes"?>
<Relationships xmlns="http://schemas.openxmlformats.org/package/2006/relationships"><Relationship Id="rId4" Type="http://schemas.openxmlformats.org/officeDocument/2006/relationships/vmlDrawing" Target="../drawings/vmlDrawing11.vml"/><Relationship Id="rId3" Type="http://schemas.openxmlformats.org/officeDocument/2006/relationships/slideLayout" Target="../slideLayouts/slideLayout4.xml"/><Relationship Id="rId2" Type="http://schemas.openxmlformats.org/officeDocument/2006/relationships/image" Target="../media/image52.wmf"/><Relationship Id="rId1" Type="http://schemas.openxmlformats.org/officeDocument/2006/relationships/oleObject" Target="../embeddings/oleObject16.bin"/></Relationships>
</file>

<file path=ppt/slides/_rels/slide56.xml.rels><?xml version="1.0" encoding="UTF-8" standalone="yes"?>
<Relationships xmlns="http://schemas.openxmlformats.org/package/2006/relationships"><Relationship Id="rId4" Type="http://schemas.openxmlformats.org/officeDocument/2006/relationships/vmlDrawing" Target="../drawings/vmlDrawing12.vml"/><Relationship Id="rId3" Type="http://schemas.openxmlformats.org/officeDocument/2006/relationships/slideLayout" Target="../slideLayouts/slideLayout4.xml"/><Relationship Id="rId2" Type="http://schemas.openxmlformats.org/officeDocument/2006/relationships/image" Target="../media/image53.wmf"/><Relationship Id="rId1" Type="http://schemas.openxmlformats.org/officeDocument/2006/relationships/oleObject" Target="../embeddings/oleObject17.bin"/></Relationships>
</file>

<file path=ppt/slides/_rels/slide57.xml.rels><?xml version="1.0" encoding="UTF-8" standalone="yes"?>
<Relationships xmlns="http://schemas.openxmlformats.org/package/2006/relationships"><Relationship Id="rId6" Type="http://schemas.openxmlformats.org/officeDocument/2006/relationships/vmlDrawing" Target="../drawings/vmlDrawing13.vml"/><Relationship Id="rId5" Type="http://schemas.openxmlformats.org/officeDocument/2006/relationships/slideLayout" Target="../slideLayouts/slideLayout4.xml"/><Relationship Id="rId4" Type="http://schemas.openxmlformats.org/officeDocument/2006/relationships/image" Target="../media/image55.wmf"/><Relationship Id="rId3" Type="http://schemas.openxmlformats.org/officeDocument/2006/relationships/oleObject" Target="../embeddings/oleObject19.bin"/><Relationship Id="rId2" Type="http://schemas.openxmlformats.org/officeDocument/2006/relationships/image" Target="../media/image54.wmf"/><Relationship Id="rId1" Type="http://schemas.openxmlformats.org/officeDocument/2006/relationships/oleObject" Target="../embeddings/oleObject18.bin"/></Relationships>
</file>

<file path=ppt/slides/_rels/slide58.xml.rels><?xml version="1.0" encoding="UTF-8" standalone="yes"?>
<Relationships xmlns="http://schemas.openxmlformats.org/package/2006/relationships"><Relationship Id="rId6" Type="http://schemas.openxmlformats.org/officeDocument/2006/relationships/vmlDrawing" Target="../drawings/vmlDrawing14.vml"/><Relationship Id="rId5" Type="http://schemas.openxmlformats.org/officeDocument/2006/relationships/slideLayout" Target="../slideLayouts/slideLayout4.xml"/><Relationship Id="rId4" Type="http://schemas.openxmlformats.org/officeDocument/2006/relationships/image" Target="../media/image57.wmf"/><Relationship Id="rId3" Type="http://schemas.openxmlformats.org/officeDocument/2006/relationships/oleObject" Target="../embeddings/oleObject21.bin"/><Relationship Id="rId2" Type="http://schemas.openxmlformats.org/officeDocument/2006/relationships/image" Target="../media/image56.wmf"/><Relationship Id="rId1" Type="http://schemas.openxmlformats.org/officeDocument/2006/relationships/oleObject" Target="../embeddings/oleObject20.bin"/></Relationships>
</file>

<file path=ppt/slides/_rels/slide59.xml.rels><?xml version="1.0" encoding="UTF-8" standalone="yes"?>
<Relationships xmlns="http://schemas.openxmlformats.org/package/2006/relationships"><Relationship Id="rId4" Type="http://schemas.openxmlformats.org/officeDocument/2006/relationships/vmlDrawing" Target="../drawings/vmlDrawing15.vml"/><Relationship Id="rId3" Type="http://schemas.openxmlformats.org/officeDocument/2006/relationships/slideLayout" Target="../slideLayouts/slideLayout4.xml"/><Relationship Id="rId2" Type="http://schemas.openxmlformats.org/officeDocument/2006/relationships/image" Target="../media/image58.wmf"/><Relationship Id="rId1" Type="http://schemas.openxmlformats.org/officeDocument/2006/relationships/oleObject" Target="../embeddings/oleObject22.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4" Type="http://schemas.openxmlformats.org/officeDocument/2006/relationships/vmlDrawing" Target="../drawings/vmlDrawing16.vml"/><Relationship Id="rId3" Type="http://schemas.openxmlformats.org/officeDocument/2006/relationships/slideLayout" Target="../slideLayouts/slideLayout2.xml"/><Relationship Id="rId2" Type="http://schemas.openxmlformats.org/officeDocument/2006/relationships/image" Target="../media/image59.wmf"/><Relationship Id="rId1" Type="http://schemas.openxmlformats.org/officeDocument/2006/relationships/oleObject" Target="../embeddings/oleObject23.bin"/></Relationships>
</file>

<file path=ppt/slides/_rels/slide63.xml.rels><?xml version="1.0" encoding="UTF-8" standalone="yes"?>
<Relationships xmlns="http://schemas.openxmlformats.org/package/2006/relationships"><Relationship Id="rId4" Type="http://schemas.openxmlformats.org/officeDocument/2006/relationships/vmlDrawing" Target="../drawings/vmlDrawing17.vml"/><Relationship Id="rId3" Type="http://schemas.openxmlformats.org/officeDocument/2006/relationships/slideLayout" Target="../slideLayouts/slideLayout2.xml"/><Relationship Id="rId2" Type="http://schemas.openxmlformats.org/officeDocument/2006/relationships/image" Target="../media/image60.wmf"/><Relationship Id="rId1" Type="http://schemas.openxmlformats.org/officeDocument/2006/relationships/oleObject" Target="../embeddings/oleObject24.bin"/></Relationships>
</file>

<file path=ppt/slides/_rels/slide64.xml.rels><?xml version="1.0" encoding="UTF-8" standalone="yes"?>
<Relationships xmlns="http://schemas.openxmlformats.org/package/2006/relationships"><Relationship Id="rId4" Type="http://schemas.openxmlformats.org/officeDocument/2006/relationships/vmlDrawing" Target="../drawings/vmlDrawing18.vml"/><Relationship Id="rId3" Type="http://schemas.openxmlformats.org/officeDocument/2006/relationships/slideLayout" Target="../slideLayouts/slideLayout2.xml"/><Relationship Id="rId2" Type="http://schemas.openxmlformats.org/officeDocument/2006/relationships/image" Target="../media/image61.wmf"/><Relationship Id="rId1" Type="http://schemas.openxmlformats.org/officeDocument/2006/relationships/oleObject" Target="../embeddings/oleObject25.bin"/></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4" Type="http://schemas.openxmlformats.org/officeDocument/2006/relationships/vmlDrawing" Target="../drawings/vmlDrawing19.vml"/><Relationship Id="rId3" Type="http://schemas.openxmlformats.org/officeDocument/2006/relationships/slideLayout" Target="../slideLayouts/slideLayout2.xml"/><Relationship Id="rId2" Type="http://schemas.openxmlformats.org/officeDocument/2006/relationships/image" Target="../media/image62.wmf"/><Relationship Id="rId1" Type="http://schemas.openxmlformats.org/officeDocument/2006/relationships/oleObject" Target="../embeddings/oleObject26.bin"/></Relationships>
</file>

<file path=ppt/slides/_rels/slide67.xml.rels><?xml version="1.0" encoding="UTF-8" standalone="yes"?>
<Relationships xmlns="http://schemas.openxmlformats.org/package/2006/relationships"><Relationship Id="rId4" Type="http://schemas.openxmlformats.org/officeDocument/2006/relationships/vmlDrawing" Target="../drawings/vmlDrawing20.vml"/><Relationship Id="rId3" Type="http://schemas.openxmlformats.org/officeDocument/2006/relationships/slideLayout" Target="../slideLayouts/slideLayout2.xml"/><Relationship Id="rId2" Type="http://schemas.openxmlformats.org/officeDocument/2006/relationships/image" Target="../media/image63.wmf"/><Relationship Id="rId1" Type="http://schemas.openxmlformats.org/officeDocument/2006/relationships/oleObject" Target="../embeddings/oleObject27.bin"/></Relationships>
</file>

<file path=ppt/slides/_rels/slide68.xml.rels><?xml version="1.0" encoding="UTF-8" standalone="yes"?>
<Relationships xmlns="http://schemas.openxmlformats.org/package/2006/relationships"><Relationship Id="rId6" Type="http://schemas.openxmlformats.org/officeDocument/2006/relationships/vmlDrawing" Target="../drawings/vmlDrawing21.vml"/><Relationship Id="rId5" Type="http://schemas.openxmlformats.org/officeDocument/2006/relationships/slideLayout" Target="../slideLayouts/slideLayout4.xml"/><Relationship Id="rId4" Type="http://schemas.openxmlformats.org/officeDocument/2006/relationships/image" Target="../media/image65.wmf"/><Relationship Id="rId3" Type="http://schemas.openxmlformats.org/officeDocument/2006/relationships/oleObject" Target="../embeddings/oleObject29.bin"/><Relationship Id="rId2" Type="http://schemas.openxmlformats.org/officeDocument/2006/relationships/image" Target="../media/image64.wmf"/><Relationship Id="rId1" Type="http://schemas.openxmlformats.org/officeDocument/2006/relationships/oleObject" Target="../embeddings/oleObject28.bin"/></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6.jpeg"/></Relationships>
</file>

<file path=ppt/slides/_rels/slide7.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4.xml"/><Relationship Id="rId4" Type="http://schemas.openxmlformats.org/officeDocument/2006/relationships/image" Target="../media/image8.wmf"/><Relationship Id="rId3" Type="http://schemas.openxmlformats.org/officeDocument/2006/relationships/oleObject" Target="../embeddings/oleObject2.bin"/><Relationship Id="rId2" Type="http://schemas.openxmlformats.org/officeDocument/2006/relationships/image" Target="../media/image7.wmf"/><Relationship Id="rId1"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7.jpe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8.jpe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0.png"/><Relationship Id="rId1" Type="http://schemas.openxmlformats.org/officeDocument/2006/relationships/image" Target="../media/image69.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4" Type="http://schemas.openxmlformats.org/officeDocument/2006/relationships/vmlDrawing" Target="../drawings/vmlDrawing22.vml"/><Relationship Id="rId3" Type="http://schemas.openxmlformats.org/officeDocument/2006/relationships/slideLayout" Target="../slideLayouts/slideLayout2.xml"/><Relationship Id="rId2" Type="http://schemas.openxmlformats.org/officeDocument/2006/relationships/image" Target="../media/image71.wmf"/><Relationship Id="rId1" Type="http://schemas.openxmlformats.org/officeDocument/2006/relationships/oleObject" Target="../embeddings/oleObject30.bin"/></Relationships>
</file>

<file path=ppt/slides/_rels/slide75.xml.rels><?xml version="1.0" encoding="UTF-8" standalone="yes"?>
<Relationships xmlns="http://schemas.openxmlformats.org/package/2006/relationships"><Relationship Id="rId4" Type="http://schemas.openxmlformats.org/officeDocument/2006/relationships/vmlDrawing" Target="../drawings/vmlDrawing23.vml"/><Relationship Id="rId3" Type="http://schemas.openxmlformats.org/officeDocument/2006/relationships/slideLayout" Target="../slideLayouts/slideLayout2.xml"/><Relationship Id="rId2" Type="http://schemas.openxmlformats.org/officeDocument/2006/relationships/image" Target="../media/image72.wmf"/><Relationship Id="rId1" Type="http://schemas.openxmlformats.org/officeDocument/2006/relationships/oleObject" Target="../embeddings/oleObject31.bin"/></Relationships>
</file>

<file path=ppt/slides/_rels/slide76.xml.rels><?xml version="1.0" encoding="UTF-8" standalone="yes"?>
<Relationships xmlns="http://schemas.openxmlformats.org/package/2006/relationships"><Relationship Id="rId6" Type="http://schemas.openxmlformats.org/officeDocument/2006/relationships/vmlDrawing" Target="../drawings/vmlDrawing24.vml"/><Relationship Id="rId5" Type="http://schemas.openxmlformats.org/officeDocument/2006/relationships/slideLayout" Target="../slideLayouts/slideLayout4.xml"/><Relationship Id="rId4" Type="http://schemas.openxmlformats.org/officeDocument/2006/relationships/image" Target="../media/image74.wmf"/><Relationship Id="rId3" Type="http://schemas.openxmlformats.org/officeDocument/2006/relationships/oleObject" Target="../embeddings/oleObject33.bin"/><Relationship Id="rId2" Type="http://schemas.openxmlformats.org/officeDocument/2006/relationships/image" Target="../media/image73.wmf"/><Relationship Id="rId1" Type="http://schemas.openxmlformats.org/officeDocument/2006/relationships/oleObject" Target="../embeddings/oleObject32.bin"/></Relationships>
</file>

<file path=ppt/slides/_rels/slide77.xml.rels><?xml version="1.0" encoding="UTF-8" standalone="yes"?>
<Relationships xmlns="http://schemas.openxmlformats.org/package/2006/relationships"><Relationship Id="rId4" Type="http://schemas.openxmlformats.org/officeDocument/2006/relationships/vmlDrawing" Target="../drawings/vmlDrawing25.vml"/><Relationship Id="rId3" Type="http://schemas.openxmlformats.org/officeDocument/2006/relationships/slideLayout" Target="../slideLayouts/slideLayout4.xml"/><Relationship Id="rId2" Type="http://schemas.openxmlformats.org/officeDocument/2006/relationships/image" Target="../media/image75.wmf"/><Relationship Id="rId1" Type="http://schemas.openxmlformats.org/officeDocument/2006/relationships/oleObject" Target="../embeddings/oleObject34.bin"/></Relationships>
</file>

<file path=ppt/slides/_rels/slide78.xml.rels><?xml version="1.0" encoding="UTF-8" standalone="yes"?>
<Relationships xmlns="http://schemas.openxmlformats.org/package/2006/relationships"><Relationship Id="rId4" Type="http://schemas.openxmlformats.org/officeDocument/2006/relationships/vmlDrawing" Target="../drawings/vmlDrawing26.vml"/><Relationship Id="rId3" Type="http://schemas.openxmlformats.org/officeDocument/2006/relationships/slideLayout" Target="../slideLayouts/slideLayout4.xml"/><Relationship Id="rId2" Type="http://schemas.openxmlformats.org/officeDocument/2006/relationships/image" Target="../media/image76.wmf"/><Relationship Id="rId1" Type="http://schemas.openxmlformats.org/officeDocument/2006/relationships/oleObject" Target="../embeddings/oleObject35.bin"/></Relationships>
</file>

<file path=ppt/slides/_rels/slide79.xml.rels><?xml version="1.0" encoding="UTF-8" standalone="yes"?>
<Relationships xmlns="http://schemas.openxmlformats.org/package/2006/relationships"><Relationship Id="rId4" Type="http://schemas.openxmlformats.org/officeDocument/2006/relationships/vmlDrawing" Target="../drawings/vmlDrawing27.vml"/><Relationship Id="rId3" Type="http://schemas.openxmlformats.org/officeDocument/2006/relationships/slideLayout" Target="../slideLayouts/slideLayout4.xml"/><Relationship Id="rId2" Type="http://schemas.openxmlformats.org/officeDocument/2006/relationships/image" Target="../media/image77.wmf"/><Relationship Id="rId1" Type="http://schemas.openxmlformats.org/officeDocument/2006/relationships/oleObject" Target="../embeddings/oleObject36.bin"/></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80.xml.rels><?xml version="1.0" encoding="UTF-8" standalone="yes"?>
<Relationships xmlns="http://schemas.openxmlformats.org/package/2006/relationships"><Relationship Id="rId4" Type="http://schemas.openxmlformats.org/officeDocument/2006/relationships/vmlDrawing" Target="../drawings/vmlDrawing28.vml"/><Relationship Id="rId3" Type="http://schemas.openxmlformats.org/officeDocument/2006/relationships/slideLayout" Target="../slideLayouts/slideLayout4.xml"/><Relationship Id="rId2" Type="http://schemas.openxmlformats.org/officeDocument/2006/relationships/image" Target="../media/image78.wmf"/><Relationship Id="rId1" Type="http://schemas.openxmlformats.org/officeDocument/2006/relationships/oleObject" Target="../embeddings/oleObject37.bin"/></Relationships>
</file>

<file path=ppt/slides/_rels/slide81.xml.rels><?xml version="1.0" encoding="UTF-8" standalone="yes"?>
<Relationships xmlns="http://schemas.openxmlformats.org/package/2006/relationships"><Relationship Id="rId4" Type="http://schemas.openxmlformats.org/officeDocument/2006/relationships/vmlDrawing" Target="../drawings/vmlDrawing29.vml"/><Relationship Id="rId3" Type="http://schemas.openxmlformats.org/officeDocument/2006/relationships/slideLayout" Target="../slideLayouts/slideLayout4.xml"/><Relationship Id="rId2" Type="http://schemas.openxmlformats.org/officeDocument/2006/relationships/image" Target="../media/image79.wmf"/><Relationship Id="rId1" Type="http://schemas.openxmlformats.org/officeDocument/2006/relationships/oleObject" Target="../embeddings/oleObject38.bin"/></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0.jpe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1.jpeg"/></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2.jpeg"/></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3.jpeg"/></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4.jpeg"/></Relationships>
</file>

<file path=ppt/slides/_rels/slide87.xml.rels><?xml version="1.0" encoding="UTF-8" standalone="yes"?>
<Relationships xmlns="http://schemas.openxmlformats.org/package/2006/relationships"><Relationship Id="rId4" Type="http://schemas.openxmlformats.org/officeDocument/2006/relationships/vmlDrawing" Target="../drawings/vmlDrawing30.vml"/><Relationship Id="rId3" Type="http://schemas.openxmlformats.org/officeDocument/2006/relationships/slideLayout" Target="../slideLayouts/slideLayout2.xml"/><Relationship Id="rId2" Type="http://schemas.openxmlformats.org/officeDocument/2006/relationships/image" Target="../media/image85.wmf"/><Relationship Id="rId1" Type="http://schemas.openxmlformats.org/officeDocument/2006/relationships/oleObject" Target="../embeddings/oleObject39.bin"/></Relationships>
</file>

<file path=ppt/slides/_rels/slide88.xml.rels><?xml version="1.0" encoding="UTF-8" standalone="yes"?>
<Relationships xmlns="http://schemas.openxmlformats.org/package/2006/relationships"><Relationship Id="rId4" Type="http://schemas.openxmlformats.org/officeDocument/2006/relationships/vmlDrawing" Target="../drawings/vmlDrawing31.vml"/><Relationship Id="rId3" Type="http://schemas.openxmlformats.org/officeDocument/2006/relationships/slideLayout" Target="../slideLayouts/slideLayout2.xml"/><Relationship Id="rId2" Type="http://schemas.openxmlformats.org/officeDocument/2006/relationships/image" Target="../media/image86.wmf"/><Relationship Id="rId1" Type="http://schemas.openxmlformats.org/officeDocument/2006/relationships/oleObject" Target="../embeddings/oleObject40.bin"/></Relationships>
</file>

<file path=ppt/slides/_rels/slide89.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vmlDrawing" Target="../drawings/vmlDrawing32.vml"/><Relationship Id="rId3" Type="http://schemas.openxmlformats.org/officeDocument/2006/relationships/slideLayout" Target="../slideLayouts/slideLayout2.xml"/><Relationship Id="rId2" Type="http://schemas.openxmlformats.org/officeDocument/2006/relationships/image" Target="../media/image87.wmf"/><Relationship Id="rId1" Type="http://schemas.openxmlformats.org/officeDocument/2006/relationships/oleObject" Target="../embeddings/oleObject41.bin"/></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90.xml.rels><?xml version="1.0" encoding="UTF-8" standalone="yes"?>
<Relationships xmlns="http://schemas.openxmlformats.org/package/2006/relationships"><Relationship Id="rId4" Type="http://schemas.openxmlformats.org/officeDocument/2006/relationships/vmlDrawing" Target="../drawings/vmlDrawing33.vml"/><Relationship Id="rId3" Type="http://schemas.openxmlformats.org/officeDocument/2006/relationships/slideLayout" Target="../slideLayouts/slideLayout2.xml"/><Relationship Id="rId2" Type="http://schemas.openxmlformats.org/officeDocument/2006/relationships/image" Target="../media/image88.wmf"/><Relationship Id="rId1" Type="http://schemas.openxmlformats.org/officeDocument/2006/relationships/oleObject" Target="../embeddings/oleObject42.bin"/></Relationships>
</file>

<file path=ppt/slides/_rels/slide91.xml.rels><?xml version="1.0" encoding="UTF-8" standalone="yes"?>
<Relationships xmlns="http://schemas.openxmlformats.org/package/2006/relationships"><Relationship Id="rId4" Type="http://schemas.openxmlformats.org/officeDocument/2006/relationships/vmlDrawing" Target="../drawings/vmlDrawing34.vml"/><Relationship Id="rId3" Type="http://schemas.openxmlformats.org/officeDocument/2006/relationships/slideLayout" Target="../slideLayouts/slideLayout2.xml"/><Relationship Id="rId2" Type="http://schemas.openxmlformats.org/officeDocument/2006/relationships/image" Target="../media/image89.wmf"/><Relationship Id="rId1" Type="http://schemas.openxmlformats.org/officeDocument/2006/relationships/oleObject" Target="../embeddings/oleObject43.bin"/></Relationships>
</file>

<file path=ppt/slides/_rels/slide92.xml.rels><?xml version="1.0" encoding="UTF-8" standalone="yes"?>
<Relationships xmlns="http://schemas.openxmlformats.org/package/2006/relationships"><Relationship Id="rId4" Type="http://schemas.openxmlformats.org/officeDocument/2006/relationships/vmlDrawing" Target="../drawings/vmlDrawing35.vml"/><Relationship Id="rId3" Type="http://schemas.openxmlformats.org/officeDocument/2006/relationships/slideLayout" Target="../slideLayouts/slideLayout2.xml"/><Relationship Id="rId2" Type="http://schemas.openxmlformats.org/officeDocument/2006/relationships/image" Target="../media/image90.wmf"/><Relationship Id="rId1" Type="http://schemas.openxmlformats.org/officeDocument/2006/relationships/oleObject" Target="../embeddings/oleObject4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260648"/>
            <a:ext cx="8496944" cy="6675120"/>
          </a:xfrm>
          <a:prstGeom prst="rect">
            <a:avLst/>
          </a:prstGeom>
          <a:noFill/>
        </p:spPr>
        <p:txBody>
          <a:bodyPr wrap="square" rtlCol="0">
            <a:spAutoFit/>
          </a:bodyPr>
          <a:lstStyle/>
          <a:p>
            <a:pPr algn="ctr"/>
            <a:r>
              <a:rPr lang="el-GR" sz="4000" b="1" i="1" dirty="0">
                <a:latin typeface="Times New Roman" panose="02020603050405020304" pitchFamily="18" charset="0"/>
                <a:cs typeface="Times New Roman" panose="02020603050405020304" pitchFamily="18" charset="0"/>
              </a:rPr>
              <a:t>Ψηφιακά ηλεκτρονικά</a:t>
            </a:r>
            <a:r>
              <a:rPr lang="en-US" sz="4000" b="1" i="1" dirty="0">
                <a:latin typeface="Times New Roman" panose="02020603050405020304" pitchFamily="18" charset="0"/>
                <a:cs typeface="Times New Roman" panose="02020603050405020304" pitchFamily="18" charset="0"/>
              </a:rPr>
              <a:t> </a:t>
            </a:r>
            <a:r>
              <a:rPr lang="el-GR" sz="4000" b="1" i="1" dirty="0">
                <a:latin typeface="Times New Roman" panose="02020603050405020304" pitchFamily="18" charset="0"/>
                <a:cs typeface="Times New Roman" panose="02020603050405020304" pitchFamily="18" charset="0"/>
              </a:rPr>
              <a:t>και Μικροεπεξεργαστές</a:t>
            </a:r>
            <a:endParaRPr lang="el-GR" sz="4000" b="1" i="1" dirty="0">
              <a:latin typeface="Times New Roman" panose="02020603050405020304" pitchFamily="18" charset="0"/>
              <a:cs typeface="Times New Roman" panose="02020603050405020304" pitchFamily="18" charset="0"/>
            </a:endParaRPr>
          </a:p>
          <a:p>
            <a:pPr algn="just"/>
            <a:endParaRPr lang="el-GR" sz="3200" b="1" dirty="0">
              <a:latin typeface="Times New Roman" panose="02020603050405020304" pitchFamily="18" charset="0"/>
              <a:cs typeface="Times New Roman" panose="02020603050405020304" pitchFamily="18" charset="0"/>
            </a:endParaRPr>
          </a:p>
          <a:p>
            <a:pPr algn="just"/>
            <a:endParaRPr lang="el-GR" sz="3200" b="1" dirty="0">
              <a:latin typeface="Times New Roman" panose="02020603050405020304" pitchFamily="18" charset="0"/>
              <a:cs typeface="Times New Roman" panose="02020603050405020304" pitchFamily="18" charset="0"/>
            </a:endParaRPr>
          </a:p>
          <a:p>
            <a:pPr algn="just"/>
            <a:endParaRPr lang="el-GR" sz="3200" b="1" dirty="0">
              <a:latin typeface="Times New Roman" panose="02020603050405020304" pitchFamily="18" charset="0"/>
              <a:cs typeface="Times New Roman" panose="02020603050405020304" pitchFamily="18" charset="0"/>
            </a:endParaRPr>
          </a:p>
          <a:p>
            <a:pPr algn="ctr"/>
            <a:r>
              <a:rPr lang="el-GR" sz="3200" b="1" dirty="0">
                <a:latin typeface="Times New Roman" panose="02020603050405020304" pitchFamily="18" charset="0"/>
                <a:cs typeface="Times New Roman" panose="02020603050405020304" pitchFamily="18" charset="0"/>
              </a:rPr>
              <a:t>ΕΛΛΗΝΙΚΟ ΜΕΣΟΓΕΙΑΚΟ ΠΑΝΕΠΙΣΤΗΜΙΟ -</a:t>
            </a:r>
            <a:r>
              <a:rPr lang="el-GR" sz="3200" dirty="0">
                <a:latin typeface="Times New Roman" panose="02020603050405020304" pitchFamily="18" charset="0"/>
                <a:cs typeface="Times New Roman" panose="02020603050405020304" pitchFamily="18" charset="0"/>
              </a:rPr>
              <a:t>Τμήμα Μουσικής Ακουστικής και Τεχνολογίας</a:t>
            </a:r>
            <a:endParaRPr lang="el-GR" sz="3200" dirty="0">
              <a:latin typeface="Times New Roman" panose="02020603050405020304" pitchFamily="18" charset="0"/>
              <a:cs typeface="Times New Roman" panose="02020603050405020304" pitchFamily="18" charset="0"/>
            </a:endParaRPr>
          </a:p>
          <a:p>
            <a:pPr algn="just"/>
            <a:endParaRPr lang="el-GR" sz="3200" dirty="0">
              <a:latin typeface="Times New Roman" panose="02020603050405020304" pitchFamily="18" charset="0"/>
              <a:cs typeface="Times New Roman" panose="02020603050405020304" pitchFamily="18" charset="0"/>
            </a:endParaRPr>
          </a:p>
          <a:p>
            <a:pPr algn="just"/>
            <a:endParaRPr lang="el-GR" sz="3200" dirty="0">
              <a:latin typeface="Times New Roman" panose="02020603050405020304" pitchFamily="18" charset="0"/>
              <a:cs typeface="Times New Roman" panose="02020603050405020304" pitchFamily="18" charset="0"/>
            </a:endParaRPr>
          </a:p>
          <a:p>
            <a:pPr algn="just"/>
            <a:endParaRPr lang="el-GR" sz="3200" dirty="0">
              <a:latin typeface="Times New Roman" panose="02020603050405020304" pitchFamily="18" charset="0"/>
              <a:cs typeface="Times New Roman" panose="02020603050405020304" pitchFamily="18" charset="0"/>
            </a:endParaRPr>
          </a:p>
          <a:p>
            <a:pPr algn="ctr"/>
            <a:r>
              <a:rPr lang="el-GR" sz="3200" dirty="0">
                <a:latin typeface="Times New Roman" panose="02020603050405020304" pitchFamily="18" charset="0"/>
                <a:cs typeface="Times New Roman" panose="02020603050405020304" pitchFamily="18" charset="0"/>
              </a:rPr>
              <a:t>Διδάσκων</a:t>
            </a:r>
            <a:r>
              <a:rPr lang="en-US" sz="3200" dirty="0">
                <a:latin typeface="Times New Roman" panose="02020603050405020304" pitchFamily="18" charset="0"/>
                <a:cs typeface="Times New Roman" panose="02020603050405020304" pitchFamily="18" charset="0"/>
              </a:rPr>
              <a:t>: </a:t>
            </a:r>
            <a:r>
              <a:rPr lang="el-GR" sz="3200" dirty="0">
                <a:latin typeface="Times New Roman" panose="02020603050405020304" pitchFamily="18" charset="0"/>
                <a:cs typeface="Times New Roman" panose="02020603050405020304" pitchFamily="18" charset="0"/>
              </a:rPr>
              <a:t>Δρ.</a:t>
            </a:r>
            <a:r>
              <a:rPr lang="en-US" sz="3200" dirty="0">
                <a:latin typeface="Times New Roman" panose="02020603050405020304" pitchFamily="18" charset="0"/>
                <a:cs typeface="Times New Roman" panose="02020603050405020304" pitchFamily="18" charset="0"/>
              </a:rPr>
              <a:t> </a:t>
            </a:r>
            <a:r>
              <a:rPr lang="el-GR" sz="3200" dirty="0">
                <a:latin typeface="Times New Roman" panose="02020603050405020304" pitchFamily="18" charset="0"/>
                <a:cs typeface="Times New Roman" panose="02020603050405020304" pitchFamily="18" charset="0"/>
              </a:rPr>
              <a:t>Κασελούρης Ευάγγελος,</a:t>
            </a:r>
            <a:endParaRPr lang="el-GR" sz="3200" dirty="0">
              <a:latin typeface="Times New Roman" panose="02020603050405020304" pitchFamily="18" charset="0"/>
              <a:cs typeface="Times New Roman" panose="02020603050405020304" pitchFamily="18" charset="0"/>
            </a:endParaRPr>
          </a:p>
          <a:p>
            <a:pPr algn="ctr"/>
            <a:r>
              <a:rPr lang="el-GR" altLang="el-GR" sz="3200" dirty="0">
                <a:latin typeface="Times New Roman" panose="02020603050405020304" pitchFamily="18" charset="0"/>
                <a:cs typeface="Times New Roman" panose="02020603050405020304" pitchFamily="18" charset="0"/>
              </a:rPr>
              <a:t>Μαραγκουδάκης Αντώνης</a:t>
            </a:r>
            <a:endParaRPr lang="el-GR" altLang="el-GR" sz="32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93141" y="260648"/>
            <a:ext cx="4176015" cy="707886"/>
          </a:xfrm>
          <a:prstGeom prst="rect">
            <a:avLst/>
          </a:prstGeom>
        </p:spPr>
        <p:txBody>
          <a:bodyPr wrap="none">
            <a:spAutoFit/>
          </a:bodyPr>
          <a:lstStyle/>
          <a:p>
            <a:pPr algn="ctr"/>
            <a:r>
              <a:rPr lang="el-GR" sz="4000" b="1" i="1" dirty="0">
                <a:latin typeface="Times New Roman" panose="02020603050405020304" pitchFamily="18" charset="0"/>
                <a:cs typeface="Times New Roman" panose="02020603050405020304" pitchFamily="18" charset="0"/>
              </a:rPr>
              <a:t>Ψηφιακό Σύστημα</a:t>
            </a:r>
            <a:endParaRPr lang="el-GR" sz="4000" b="1"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51520" y="897676"/>
            <a:ext cx="8712968" cy="6894195"/>
          </a:xfrm>
          <a:prstGeom prst="rect">
            <a:avLst/>
          </a:prstGeom>
          <a:noFill/>
        </p:spPr>
        <p:txBody>
          <a:bodyPr wrap="square" rtlCol="0">
            <a:spAutoFit/>
          </a:bodyPr>
          <a:lstStyle/>
          <a:p>
            <a:pPr marL="342900" indent="-342900" algn="just">
              <a:buFont typeface="Arial" panose="020B0604020202020204" pitchFamily="34" charset="0"/>
              <a:buChar char="•"/>
            </a:pPr>
            <a:endParaRPr lang="el-GR" sz="1200" dirty="0">
              <a:latin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pPr>
            <a:r>
              <a:rPr lang="el-GR" sz="2400" b="1" dirty="0">
                <a:solidFill>
                  <a:prstClr val="black"/>
                </a:solidFill>
                <a:latin typeface="Times New Roman" panose="02020603050405020304" pitchFamily="18" charset="0"/>
                <a:cs typeface="Times New Roman" panose="02020603050405020304" pitchFamily="18" charset="0"/>
              </a:rPr>
              <a:t>Ψηφιακό σύστημα</a:t>
            </a:r>
            <a:r>
              <a:rPr lang="en-US" sz="2400" dirty="0">
                <a:solidFill>
                  <a:prstClr val="black"/>
                </a:solidFill>
                <a:latin typeface="Times New Roman" panose="02020603050405020304" pitchFamily="18" charset="0"/>
                <a:cs typeface="Times New Roman" panose="02020603050405020304" pitchFamily="18" charset="0"/>
              </a:rPr>
              <a:t>: </a:t>
            </a:r>
            <a:r>
              <a:rPr lang="el-GR" sz="2400" dirty="0">
                <a:solidFill>
                  <a:prstClr val="black"/>
                </a:solidFill>
                <a:latin typeface="Times New Roman" panose="02020603050405020304" pitchFamily="18" charset="0"/>
                <a:cs typeface="Times New Roman" panose="02020603050405020304" pitchFamily="18" charset="0"/>
              </a:rPr>
              <a:t>σύστημα που χειρίζεται διακριτά στοιχεία πληροφορίας, τα οποία παριστάνονται σε ψηφιακή μορφή.</a:t>
            </a:r>
            <a:endParaRPr lang="el-GR" sz="9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l-GR" sz="24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l-GR" sz="2400" dirty="0">
                <a:latin typeface="Times New Roman" panose="02020603050405020304" pitchFamily="18" charset="0"/>
                <a:cs typeface="Times New Roman" panose="02020603050405020304" pitchFamily="18" charset="0"/>
              </a:rPr>
              <a:t>Τα διακριτά στοιχεία πληροφορίας μπορεί να είναι δεκαδικά ψηφία, γράμματα αλφαβήτου και κάθε άλλο σύνολο συμβόλων.</a:t>
            </a:r>
            <a:endParaRPr lang="el-GR" sz="24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l-GR" sz="24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l-GR" sz="2400" dirty="0">
                <a:latin typeface="Times New Roman" panose="02020603050405020304" pitchFamily="18" charset="0"/>
                <a:cs typeface="Times New Roman" panose="02020603050405020304" pitchFamily="18" charset="0"/>
              </a:rPr>
              <a:t>Σε ένα ψηφιακό σύστημα τα διακριτά στοιχεία πληροφορίας παριστάνονται με φυσικές ποσότητες καλούμενες ψηφιακά σήματα (ηλεκτρική τάση, ένταση ηλεκτρικού ρεύματος).</a:t>
            </a:r>
            <a:endParaRPr lang="el-GR" sz="24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l-GR" sz="24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l-GR" sz="2400" dirty="0">
                <a:latin typeface="Times New Roman" panose="02020603050405020304" pitchFamily="18" charset="0"/>
                <a:cs typeface="Times New Roman" panose="02020603050405020304" pitchFamily="18" charset="0"/>
              </a:rPr>
              <a:t>Στα σύγχρονα ηλεκτρονικά ψηφιακά συστήματα τα ψηφιακά σήματα χρησιμοποιούν μόνο δύο διακριτές τιμές και για αυτό λέγονται δυαδικά. Ένα δυαδικό ψηφίο, καλούμενο μπιτ, μπορεί να πάρει δύο τιμές</a:t>
            </a:r>
            <a:r>
              <a:rPr lang="en-US" sz="2400" dirty="0">
                <a:latin typeface="Times New Roman" panose="02020603050405020304" pitchFamily="18" charset="0"/>
                <a:cs typeface="Times New Roman" panose="02020603050405020304" pitchFamily="18" charset="0"/>
              </a:rPr>
              <a:t>: 0 </a:t>
            </a:r>
            <a:r>
              <a:rPr lang="el-GR" sz="2400" dirty="0">
                <a:latin typeface="Times New Roman" panose="02020603050405020304" pitchFamily="18" charset="0"/>
                <a:cs typeface="Times New Roman" panose="02020603050405020304" pitchFamily="18" charset="0"/>
              </a:rPr>
              <a:t>και 1.</a:t>
            </a:r>
            <a:endParaRPr lang="el-GR" sz="24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l-GR" sz="1000" dirty="0">
              <a:latin typeface="Times New Roman" panose="02020603050405020304" pitchFamily="18" charset="0"/>
              <a:cs typeface="Times New Roman" panose="02020603050405020304" pitchFamily="18" charset="0"/>
            </a:endParaRPr>
          </a:p>
          <a:p>
            <a:pPr algn="just"/>
            <a:endParaRPr lang="el-GR" sz="24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l-GR" sz="12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l-GR" sz="24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l-GR"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l-GR" altLang="en-US"/>
              <a:t>Ψηφιακό Σύστημα</a:t>
            </a:r>
            <a:endParaRPr lang="el-GR" altLang="en-US"/>
          </a:p>
        </p:txBody>
      </p:sp>
      <p:graphicFrame>
        <p:nvGraphicFramePr>
          <p:cNvPr id="4" name="Content Placeholder 3"/>
          <p:cNvGraphicFramePr>
            <a:graphicFrameLocks noChangeAspect="1"/>
          </p:cNvGraphicFramePr>
          <p:nvPr>
            <p:ph idx="1"/>
          </p:nvPr>
        </p:nvGraphicFramePr>
        <p:xfrm>
          <a:off x="563880" y="1278890"/>
          <a:ext cx="8214360" cy="5245735"/>
        </p:xfrm>
        <a:graphic>
          <a:graphicData uri="http://schemas.openxmlformats.org/presentationml/2006/ole">
            <mc:AlternateContent xmlns:mc="http://schemas.openxmlformats.org/markup-compatibility/2006">
              <mc:Choice xmlns:v="urn:schemas-microsoft-com:vml" Requires="v">
                <p:oleObj spid="_x0000_s5" name="" r:id="rId1" imgW="4739640" imgH="3169920" progId="Paint.Picture">
                  <p:embed/>
                </p:oleObj>
              </mc:Choice>
              <mc:Fallback>
                <p:oleObj name="" r:id="rId1" imgW="4739640" imgH="3169920" progId="Paint.Picture">
                  <p:embed/>
                  <p:pic>
                    <p:nvPicPr>
                      <p:cNvPr id="0" name="Picture 4"/>
                      <p:cNvPicPr/>
                      <p:nvPr/>
                    </p:nvPicPr>
                    <p:blipFill>
                      <a:blip r:embed="rId2"/>
                    </p:blipFill>
                    <p:spPr>
                      <a:xfrm>
                        <a:off x="563880" y="1278890"/>
                        <a:ext cx="8214360" cy="5245735"/>
                      </a:xfrm>
                      <a:prstGeom prst="rect">
                        <a:avLst/>
                      </a:prstGeom>
                    </p:spPr>
                  </p:pic>
                </p:oleObj>
              </mc:Fallback>
            </mc:AlternateContent>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01116" y="188640"/>
            <a:ext cx="5160067" cy="707886"/>
          </a:xfrm>
          <a:prstGeom prst="rect">
            <a:avLst/>
          </a:prstGeom>
        </p:spPr>
        <p:txBody>
          <a:bodyPr wrap="none">
            <a:spAutoFit/>
          </a:bodyPr>
          <a:lstStyle/>
          <a:p>
            <a:pPr algn="ctr"/>
            <a:r>
              <a:rPr lang="el-GR" sz="4000" b="1" i="1" dirty="0">
                <a:latin typeface="Times New Roman" panose="02020603050405020304" pitchFamily="18" charset="0"/>
                <a:cs typeface="Times New Roman" panose="02020603050405020304" pitchFamily="18" charset="0"/>
              </a:rPr>
              <a:t>Ψηφιακός Υπολογιστής</a:t>
            </a:r>
            <a:endParaRPr lang="el-GR" sz="4000" b="1"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51520" y="825668"/>
            <a:ext cx="8712968" cy="3277820"/>
          </a:xfrm>
          <a:prstGeom prst="rect">
            <a:avLst/>
          </a:prstGeom>
          <a:noFill/>
        </p:spPr>
        <p:txBody>
          <a:bodyPr wrap="square" rtlCol="0">
            <a:spAutoFit/>
          </a:bodyPr>
          <a:lstStyle/>
          <a:p>
            <a:pPr algn="just"/>
            <a:endParaRPr lang="el-GR" sz="10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l-GR" sz="1700" dirty="0">
                <a:latin typeface="Times New Roman" panose="02020603050405020304" pitchFamily="18" charset="0"/>
                <a:cs typeface="Times New Roman" panose="02020603050405020304" pitchFamily="18" charset="0"/>
              </a:rPr>
              <a:t>Ευρύτερα γνωστό παράδειγμα ψηφιακού συστήματος. Βασικό χαρακτηριστικό είναι η επεξεργασία διακριτών στοιχείων πληροφορίας. Πραγματοποίηση τεράστιας ποικιλίας επεξεργασίας πληροφοριών.</a:t>
            </a:r>
            <a:endParaRPr lang="el-GR" sz="17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l-GR" sz="8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l-GR" sz="1700" dirty="0">
                <a:latin typeface="Times New Roman" panose="02020603050405020304" pitchFamily="18" charset="0"/>
                <a:cs typeface="Times New Roman" panose="02020603050405020304" pitchFamily="18" charset="0"/>
              </a:rPr>
              <a:t>Ένας ψηφιακός υπολογιστής διαθέτει πέντε βασικές μονάδες οι οποίες αλληλεπιδρούν ώστε να καταστεί δυνατή η επεξεργασία των δεδομένων που βρίσκονται σε ψηφιακή μορφή.</a:t>
            </a:r>
            <a:endParaRPr lang="el-GR" sz="17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l-GR" sz="10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l-GR" sz="1000" dirty="0">
              <a:latin typeface="Times New Roman" panose="02020603050405020304" pitchFamily="18" charset="0"/>
              <a:cs typeface="Times New Roman" panose="02020603050405020304" pitchFamily="18" charset="0"/>
            </a:endParaRPr>
          </a:p>
          <a:p>
            <a:pPr algn="just"/>
            <a:endParaRPr lang="el-GR" sz="24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l-GR" sz="12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l-GR" sz="24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l-GR" sz="2400" dirty="0">
              <a:latin typeface="Times New Roman" panose="02020603050405020304" pitchFamily="18" charset="0"/>
              <a:cs typeface="Times New Roman" panose="02020603050405020304" pitchFamily="18" charset="0"/>
            </a:endParaRPr>
          </a:p>
        </p:txBody>
      </p:sp>
      <p:pic>
        <p:nvPicPr>
          <p:cNvPr id="4098" name="Picture 2" descr="C:\Users\user\Desktop\dig.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8172" y="2517242"/>
            <a:ext cx="6927850" cy="42878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1155" y="44624"/>
            <a:ext cx="8433333" cy="1323439"/>
          </a:xfrm>
          <a:prstGeom prst="rect">
            <a:avLst/>
          </a:prstGeom>
        </p:spPr>
        <p:txBody>
          <a:bodyPr wrap="square">
            <a:spAutoFit/>
          </a:bodyPr>
          <a:lstStyle/>
          <a:p>
            <a:pPr algn="just"/>
            <a:r>
              <a:rPr lang="el-GR" sz="4000" b="1" i="1" dirty="0">
                <a:latin typeface="Times New Roman" panose="02020603050405020304" pitchFamily="18" charset="0"/>
                <a:cs typeface="Times New Roman" panose="02020603050405020304" pitchFamily="18" charset="0"/>
              </a:rPr>
              <a:t>Ψηφιακά συστήματα και ψηφιακοί υπολογιστές</a:t>
            </a:r>
            <a:endParaRPr lang="el-GR" sz="4000" b="1"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51520" y="1268760"/>
            <a:ext cx="8712968" cy="6771084"/>
          </a:xfrm>
          <a:prstGeom prst="rect">
            <a:avLst/>
          </a:prstGeom>
          <a:noFill/>
        </p:spPr>
        <p:txBody>
          <a:bodyPr wrap="square" rtlCol="0">
            <a:spAutoFit/>
          </a:bodyPr>
          <a:lstStyle/>
          <a:p>
            <a:pPr marL="342900" indent="-342900" algn="just">
              <a:buFont typeface="Arial" panose="020B0604020202020204" pitchFamily="34" charset="0"/>
              <a:buChar char="•"/>
            </a:pPr>
            <a:endParaRPr lang="el-GR" sz="1200" dirty="0">
              <a:latin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pPr>
            <a:r>
              <a:rPr lang="el-GR" sz="2200" dirty="0">
                <a:solidFill>
                  <a:prstClr val="black"/>
                </a:solidFill>
                <a:latin typeface="Times New Roman" panose="02020603050405020304" pitchFamily="18" charset="0"/>
                <a:cs typeface="Times New Roman" panose="02020603050405020304" pitchFamily="18" charset="0"/>
              </a:rPr>
              <a:t>Ο φυσικός κόσμος στον οποίο ζούμε συμπεριφέρεται ως ένα αναλογικό σύστημα, δηλαδή τα φυσικά μεγέθη τείνουν να έχουν συνεχές και όχι διακριτό πεδίο τιμών.</a:t>
            </a:r>
            <a:endParaRPr lang="el-GR" sz="2200" dirty="0">
              <a:solidFill>
                <a:prstClr val="black"/>
              </a:solidFill>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l-GR" sz="8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l-GR" sz="2200" dirty="0">
                <a:latin typeface="Times New Roman" panose="02020603050405020304" pitchFamily="18" charset="0"/>
                <a:cs typeface="Times New Roman" panose="02020603050405020304" pitchFamily="18" charset="0"/>
              </a:rPr>
              <a:t>Για να προσομοιώσουμε ένα φυσικό σύστημα θα πρέπει να μετατρέψουμε τα αναλογικά του μεγέθη σε ψηφιακά.</a:t>
            </a:r>
            <a:endParaRPr lang="el-GR" sz="22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l-GR" sz="8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l-GR" sz="2200" dirty="0">
                <a:latin typeface="Times New Roman" panose="02020603050405020304" pitchFamily="18" charset="0"/>
                <a:cs typeface="Times New Roman" panose="02020603050405020304" pitchFamily="18" charset="0"/>
              </a:rPr>
              <a:t>Για παράδειγμα, η θέση ενός δορυφόρου καθορίζεται από τρεις συντεταγμένες (Χ, Υ, Ζ) που μπορούν να πάρουν οποιαδήποτε τιμή στο πεδίο των πραγματικών αριθμών.  </a:t>
            </a:r>
            <a:endParaRPr lang="el-GR" sz="22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l-GR" sz="8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l-GR" sz="2200" dirty="0">
                <a:latin typeface="Times New Roman" panose="02020603050405020304" pitchFamily="18" charset="0"/>
                <a:cs typeface="Times New Roman" panose="02020603050405020304" pitchFamily="18" charset="0"/>
              </a:rPr>
              <a:t>Ωστόσο, για να υπολογίσουμε την τροχιά του δορυφόρου με τη βοήθεια ενός ψηφιακού υπολογιστή θα πρέπει με κάποιο τρόπο να κβαντίσουμε τα Χ, Υ, Ζ ώστε να αναπαρασταθούν με ψηφιακά σήματα. </a:t>
            </a:r>
            <a:endParaRPr lang="el-GR" sz="22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l-GR" sz="8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l-GR" sz="2200" dirty="0">
                <a:latin typeface="Times New Roman" panose="02020603050405020304" pitchFamily="18" charset="0"/>
                <a:cs typeface="Times New Roman" panose="02020603050405020304" pitchFamily="18" charset="0"/>
              </a:rPr>
              <a:t>Η διαδικασία αυτή ονομάζεται μετατροπή αναλογικού σε ψηφιακό (</a:t>
            </a:r>
            <a:r>
              <a:rPr lang="en-US" sz="2200" dirty="0">
                <a:latin typeface="Times New Roman" panose="02020603050405020304" pitchFamily="18" charset="0"/>
                <a:cs typeface="Times New Roman" panose="02020603050405020304" pitchFamily="18" charset="0"/>
              </a:rPr>
              <a:t>analog to digital conversion, A/D conversion).</a:t>
            </a:r>
            <a:endParaRPr lang="el-GR" sz="22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l-GR" sz="10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l-GR" sz="1000" dirty="0">
              <a:latin typeface="Times New Roman" panose="02020603050405020304" pitchFamily="18" charset="0"/>
              <a:cs typeface="Times New Roman" panose="02020603050405020304" pitchFamily="18" charset="0"/>
            </a:endParaRPr>
          </a:p>
          <a:p>
            <a:pPr algn="just"/>
            <a:endParaRPr lang="el-GR" sz="24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l-GR" sz="12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l-GR" sz="24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l-GR"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digital_to_analog.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75656" y="2175214"/>
            <a:ext cx="6480720" cy="42781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31155" y="128826"/>
            <a:ext cx="8433333" cy="1938992"/>
          </a:xfrm>
          <a:prstGeom prst="rect">
            <a:avLst/>
          </a:prstGeom>
        </p:spPr>
        <p:txBody>
          <a:bodyPr wrap="square">
            <a:spAutoFit/>
          </a:bodyPr>
          <a:lstStyle/>
          <a:p>
            <a:pPr algn="just"/>
            <a:r>
              <a:rPr lang="el-GR" sz="4000" b="1" i="1" dirty="0">
                <a:latin typeface="Times New Roman" panose="02020603050405020304" pitchFamily="18" charset="0"/>
                <a:cs typeface="Times New Roman" panose="02020603050405020304" pitchFamily="18" charset="0"/>
              </a:rPr>
              <a:t>Διαδικασία μετατροπής αναλογικού σήματος σε ψηφιακό και μετά πάλι σε αναλογικό</a:t>
            </a:r>
            <a:endParaRPr lang="el-GR" sz="4000" b="1" i="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user\Desktop\an-dg.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5536" y="1772814"/>
            <a:ext cx="8318370" cy="368693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31155" y="89337"/>
            <a:ext cx="8433333" cy="1323439"/>
          </a:xfrm>
          <a:prstGeom prst="rect">
            <a:avLst/>
          </a:prstGeom>
        </p:spPr>
        <p:txBody>
          <a:bodyPr wrap="square">
            <a:spAutoFit/>
          </a:bodyPr>
          <a:lstStyle/>
          <a:p>
            <a:pPr algn="just"/>
            <a:r>
              <a:rPr lang="el-GR" sz="4000" b="1" i="1" dirty="0">
                <a:latin typeface="Times New Roman" panose="02020603050405020304" pitchFamily="18" charset="0"/>
                <a:cs typeface="Times New Roman" panose="02020603050405020304" pitchFamily="18" charset="0"/>
              </a:rPr>
              <a:t>Μετατροπή αναλογικού σε ψηφιακού και αντίστροφα</a:t>
            </a:r>
            <a:endParaRPr lang="el-GR" sz="4000" b="1" i="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0602" y="116632"/>
            <a:ext cx="5201104" cy="707886"/>
          </a:xfrm>
          <a:prstGeom prst="rect">
            <a:avLst/>
          </a:prstGeom>
        </p:spPr>
        <p:txBody>
          <a:bodyPr wrap="none">
            <a:spAutoFit/>
          </a:bodyPr>
          <a:lstStyle/>
          <a:p>
            <a:pPr algn="ctr"/>
            <a:r>
              <a:rPr lang="el-GR" sz="4000" b="1" i="1" dirty="0">
                <a:latin typeface="Times New Roman" panose="02020603050405020304" pitchFamily="18" charset="0"/>
                <a:cs typeface="Times New Roman" panose="02020603050405020304" pitchFamily="18" charset="0"/>
              </a:rPr>
              <a:t>Αριθμητικά συστήματα</a:t>
            </a:r>
            <a:endParaRPr lang="el-GR" sz="4000" b="1"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77944" y="1340768"/>
            <a:ext cx="7898512" cy="830997"/>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r: </a:t>
            </a:r>
            <a:r>
              <a:rPr lang="el-GR" sz="2400" dirty="0">
                <a:latin typeface="Times New Roman" panose="02020603050405020304" pitchFamily="18" charset="0"/>
                <a:cs typeface="Times New Roman" panose="02020603050405020304" pitchFamily="18" charset="0"/>
              </a:rPr>
              <a:t>ο αριθμός των ψηφίων που χρησιμοποιεί το σύστημα, η λεγόμενη βάση του συστήματος</a:t>
            </a:r>
            <a:endParaRPr lang="el-GR" sz="2400" dirty="0">
              <a:latin typeface="Times New Roman" panose="02020603050405020304" pitchFamily="18" charset="0"/>
              <a:cs typeface="Times New Roman" panose="02020603050405020304" pitchFamily="18" charset="0"/>
            </a:endParaRPr>
          </a:p>
        </p:txBody>
      </p:sp>
      <p:pic>
        <p:nvPicPr>
          <p:cNvPr id="6148" name="Picture 4" descr="C:\Users\user\Desktop\Χωρίς τίτλο.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64245" y="2211973"/>
            <a:ext cx="7596187" cy="3632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0991" y="116632"/>
            <a:ext cx="5200334" cy="707886"/>
          </a:xfrm>
          <a:prstGeom prst="rect">
            <a:avLst/>
          </a:prstGeom>
        </p:spPr>
        <p:txBody>
          <a:bodyPr wrap="none">
            <a:spAutoFit/>
          </a:bodyPr>
          <a:lstStyle/>
          <a:p>
            <a:pPr algn="ctr"/>
            <a:r>
              <a:rPr lang="el-GR" sz="4000" b="1" i="1" dirty="0">
                <a:latin typeface="Times New Roman" panose="02020603050405020304" pitchFamily="18" charset="0"/>
                <a:cs typeface="Times New Roman" panose="02020603050405020304" pitchFamily="18" charset="0"/>
              </a:rPr>
              <a:t>Δυαδικό σύστημα (</a:t>
            </a:r>
            <a:r>
              <a:rPr lang="en-US" sz="4000" b="1" i="1" dirty="0">
                <a:latin typeface="Times New Roman" panose="02020603050405020304" pitchFamily="18" charset="0"/>
                <a:cs typeface="Times New Roman" panose="02020603050405020304" pitchFamily="18" charset="0"/>
              </a:rPr>
              <a:t>r=2)</a:t>
            </a:r>
            <a:endParaRPr lang="el-GR" sz="4000" b="1"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51520" y="908720"/>
            <a:ext cx="8784976" cy="2616101"/>
          </a:xfrm>
          <a:prstGeom prst="rect">
            <a:avLst/>
          </a:prstGeom>
          <a:noFill/>
        </p:spPr>
        <p:txBody>
          <a:bodyPr wrap="square" rtlCol="0">
            <a:spAutoFit/>
          </a:bodyPr>
          <a:lstStyle/>
          <a:p>
            <a:pPr algn="just"/>
            <a:r>
              <a:rPr lang="el-GR" sz="2300" dirty="0">
                <a:latin typeface="Times New Roman" panose="02020603050405020304" pitchFamily="18" charset="0"/>
                <a:cs typeface="Times New Roman" panose="02020603050405020304" pitchFamily="18" charset="0"/>
              </a:rPr>
              <a:t>Στα ψηφιακά κυκλώματα που θα εξετάσουμε, οι πληροφορίες αναπαρίστανται κυρίως με αριθμούς του δυαδικού συστήματος.</a:t>
            </a:r>
            <a:endParaRPr lang="en-US" sz="2300" dirty="0">
              <a:latin typeface="Times New Roman" panose="02020603050405020304" pitchFamily="18" charset="0"/>
              <a:cs typeface="Times New Roman" panose="02020603050405020304" pitchFamily="18" charset="0"/>
            </a:endParaRPr>
          </a:p>
          <a:p>
            <a:pPr algn="just"/>
            <a:endParaRPr lang="en-US" sz="800" dirty="0">
              <a:latin typeface="Times New Roman" panose="02020603050405020304" pitchFamily="18" charset="0"/>
              <a:cs typeface="Times New Roman" panose="02020603050405020304" pitchFamily="18" charset="0"/>
            </a:endParaRPr>
          </a:p>
          <a:p>
            <a:pPr algn="just"/>
            <a:r>
              <a:rPr lang="en-US" sz="2300" dirty="0">
                <a:latin typeface="Times New Roman" panose="02020603050405020304" pitchFamily="18" charset="0"/>
                <a:cs typeface="Times New Roman" panose="02020603050405020304" pitchFamily="18" charset="0"/>
              </a:rPr>
              <a:t>D=0,1    </a:t>
            </a:r>
            <a:r>
              <a:rPr lang="el-GR" sz="2300" dirty="0">
                <a:latin typeface="Times New Roman" panose="02020603050405020304" pitchFamily="18" charset="0"/>
                <a:cs typeface="Times New Roman" panose="02020603050405020304" pitchFamily="18" charset="0"/>
              </a:rPr>
              <a:t>Δύο δυνατές τιμές έχει το δυαδικό ψηφίο (μπιτ)</a:t>
            </a:r>
            <a:endParaRPr lang="el-GR" sz="2300" dirty="0">
              <a:latin typeface="Times New Roman" panose="02020603050405020304" pitchFamily="18" charset="0"/>
              <a:cs typeface="Times New Roman" panose="02020603050405020304" pitchFamily="18" charset="0"/>
            </a:endParaRPr>
          </a:p>
          <a:p>
            <a:pPr algn="just"/>
            <a:endParaRPr lang="el-GR" sz="1000" dirty="0">
              <a:latin typeface="Times New Roman" panose="02020603050405020304" pitchFamily="18" charset="0"/>
              <a:cs typeface="Times New Roman" panose="02020603050405020304" pitchFamily="18" charset="0"/>
            </a:endParaRPr>
          </a:p>
          <a:p>
            <a:pPr algn="just"/>
            <a:endParaRPr lang="el-GR" sz="800" dirty="0">
              <a:latin typeface="Times New Roman" panose="02020603050405020304" pitchFamily="18" charset="0"/>
              <a:cs typeface="Times New Roman" panose="02020603050405020304" pitchFamily="18" charset="0"/>
            </a:endParaRPr>
          </a:p>
          <a:p>
            <a:pPr algn="just"/>
            <a:r>
              <a:rPr lang="el-GR" sz="2300" dirty="0">
                <a:latin typeface="Times New Roman" panose="02020603050405020304" pitchFamily="18" charset="0"/>
                <a:cs typeface="Times New Roman" panose="02020603050405020304" pitchFamily="18" charset="0"/>
              </a:rPr>
              <a:t>Παράδειγμα</a:t>
            </a:r>
            <a:r>
              <a:rPr lang="en-US" sz="2300" dirty="0">
                <a:latin typeface="Times New Roman" panose="02020603050405020304" pitchFamily="18" charset="0"/>
                <a:cs typeface="Times New Roman" panose="02020603050405020304" pitchFamily="18" charset="0"/>
              </a:rPr>
              <a:t>: </a:t>
            </a:r>
            <a:r>
              <a:rPr lang="el-GR" sz="2300" dirty="0">
                <a:latin typeface="Times New Roman" panose="02020603050405020304" pitchFamily="18" charset="0"/>
                <a:cs typeface="Times New Roman" panose="02020603050405020304" pitchFamily="18" charset="0"/>
              </a:rPr>
              <a:t>ο αριθμός 3 είναι (0011)</a:t>
            </a:r>
            <a:endParaRPr lang="el-GR" sz="2300" dirty="0">
              <a:latin typeface="Times New Roman" panose="02020603050405020304" pitchFamily="18" charset="0"/>
              <a:cs typeface="Times New Roman" panose="02020603050405020304" pitchFamily="18" charset="0"/>
            </a:endParaRPr>
          </a:p>
          <a:p>
            <a:pPr algn="just"/>
            <a:r>
              <a:rPr lang="el-GR" sz="2300" dirty="0">
                <a:latin typeface="Times New Roman" panose="02020603050405020304" pitchFamily="18" charset="0"/>
                <a:cs typeface="Times New Roman" panose="02020603050405020304" pitchFamily="18" charset="0"/>
              </a:rPr>
              <a:t>                      ο αριθμός 4 είναι (0100)</a:t>
            </a:r>
            <a:endParaRPr lang="el-GR" sz="2300" dirty="0">
              <a:latin typeface="Times New Roman" panose="02020603050405020304" pitchFamily="18" charset="0"/>
              <a:cs typeface="Times New Roman" panose="02020603050405020304" pitchFamily="18" charset="0"/>
            </a:endParaRPr>
          </a:p>
          <a:p>
            <a:pPr algn="just"/>
            <a:r>
              <a:rPr lang="el-GR" sz="2300" dirty="0">
                <a:latin typeface="Times New Roman" panose="02020603050405020304" pitchFamily="18" charset="0"/>
                <a:cs typeface="Times New Roman" panose="02020603050405020304" pitchFamily="18" charset="0"/>
              </a:rPr>
              <a:t>                      ο αριθμός 6 είναι (0110)</a:t>
            </a:r>
            <a:endParaRPr lang="el-GR" sz="2300" dirty="0">
              <a:latin typeface="Times New Roman" panose="02020603050405020304" pitchFamily="18" charset="0"/>
              <a:cs typeface="Times New Roman" panose="02020603050405020304" pitchFamily="18" charset="0"/>
            </a:endParaRPr>
          </a:p>
        </p:txBody>
      </p:sp>
      <p:pic>
        <p:nvPicPr>
          <p:cNvPr id="7" name="Picture 3" descr="C:\Users\user\Desktop\Χωρίς τίτλο.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95736" y="3509099"/>
            <a:ext cx="6480720" cy="31602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8201" y="116632"/>
            <a:ext cx="7345922" cy="707886"/>
          </a:xfrm>
          <a:prstGeom prst="rect">
            <a:avLst/>
          </a:prstGeom>
        </p:spPr>
        <p:txBody>
          <a:bodyPr wrap="none">
            <a:spAutoFit/>
          </a:bodyPr>
          <a:lstStyle/>
          <a:p>
            <a:pPr algn="ctr"/>
            <a:r>
              <a:rPr lang="el-GR" sz="4000" b="1" i="1" dirty="0">
                <a:latin typeface="Times New Roman" panose="02020603050405020304" pitchFamily="18" charset="0"/>
                <a:cs typeface="Times New Roman" panose="02020603050405020304" pitchFamily="18" charset="0"/>
              </a:rPr>
              <a:t>Δυαδικό σύστημα-Δυνάμεις του 2</a:t>
            </a:r>
            <a:endParaRPr lang="el-GR" sz="4000" b="1"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79512" y="1141869"/>
            <a:ext cx="8784976" cy="4447371"/>
          </a:xfrm>
          <a:prstGeom prst="rect">
            <a:avLst/>
          </a:prstGeom>
          <a:noFill/>
        </p:spPr>
        <p:txBody>
          <a:bodyPr wrap="square" rtlCol="0">
            <a:spAutoFit/>
          </a:bodyPr>
          <a:lstStyle/>
          <a:p>
            <a:pPr algn="just"/>
            <a:r>
              <a:rPr lang="el-GR" sz="2800" dirty="0">
                <a:latin typeface="Times New Roman" panose="02020603050405020304" pitchFamily="18" charset="0"/>
                <a:cs typeface="Times New Roman" panose="02020603050405020304" pitchFamily="18" charset="0"/>
              </a:rPr>
              <a:t>Το 2</a:t>
            </a:r>
            <a:r>
              <a:rPr lang="el-GR" sz="2800" baseline="30000" dirty="0">
                <a:latin typeface="Times New Roman" panose="02020603050405020304" pitchFamily="18" charset="0"/>
                <a:cs typeface="Times New Roman" panose="02020603050405020304" pitchFamily="18" charset="0"/>
              </a:rPr>
              <a:t>10</a:t>
            </a:r>
            <a:r>
              <a:rPr lang="el-GR" sz="2800" dirty="0">
                <a:latin typeface="Times New Roman" panose="02020603050405020304" pitchFamily="18" charset="0"/>
                <a:cs typeface="Times New Roman" panose="02020603050405020304" pitchFamily="18" charset="0"/>
              </a:rPr>
              <a:t> αντιστοιχεί στο </a:t>
            </a:r>
            <a:r>
              <a:rPr lang="en-US" sz="2800" dirty="0">
                <a:latin typeface="Times New Roman" panose="02020603050405020304" pitchFamily="18" charset="0"/>
                <a:cs typeface="Times New Roman" panose="02020603050405020304" pitchFamily="18" charset="0"/>
              </a:rPr>
              <a:t>kilo (K)</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To 2</a:t>
            </a:r>
            <a:r>
              <a:rPr lang="en-US" sz="2800" baseline="30000" dirty="0">
                <a:latin typeface="Times New Roman" panose="02020603050405020304" pitchFamily="18" charset="0"/>
                <a:cs typeface="Times New Roman" panose="02020603050405020304" pitchFamily="18" charset="0"/>
              </a:rPr>
              <a:t>20</a:t>
            </a:r>
            <a:r>
              <a:rPr lang="en-US" sz="2800" dirty="0">
                <a:latin typeface="Times New Roman" panose="02020603050405020304" pitchFamily="18" charset="0"/>
                <a:cs typeface="Times New Roman" panose="02020603050405020304" pitchFamily="18" charset="0"/>
              </a:rPr>
              <a:t> </a:t>
            </a:r>
            <a:r>
              <a:rPr lang="el-GR" sz="2800" dirty="0">
                <a:latin typeface="Times New Roman" panose="02020603050405020304" pitchFamily="18" charset="0"/>
                <a:cs typeface="Times New Roman" panose="02020603050405020304" pitchFamily="18" charset="0"/>
              </a:rPr>
              <a:t>αντιστοιχεί στο </a:t>
            </a:r>
            <a:r>
              <a:rPr lang="en-US" sz="2800" dirty="0">
                <a:latin typeface="Times New Roman" panose="02020603050405020304" pitchFamily="18" charset="0"/>
                <a:cs typeface="Times New Roman" panose="02020603050405020304" pitchFamily="18" charset="0"/>
              </a:rPr>
              <a:t>mega (M)</a:t>
            </a:r>
            <a:endParaRPr lang="en-US" sz="2800" dirty="0">
              <a:latin typeface="Times New Roman" panose="02020603050405020304" pitchFamily="18" charset="0"/>
              <a:cs typeface="Times New Roman" panose="02020603050405020304" pitchFamily="18" charset="0"/>
            </a:endParaRPr>
          </a:p>
          <a:p>
            <a:pPr algn="just"/>
            <a:r>
              <a:rPr lang="el-GR" sz="2800" dirty="0">
                <a:latin typeface="Times New Roman" panose="02020603050405020304" pitchFamily="18" charset="0"/>
                <a:cs typeface="Times New Roman" panose="02020603050405020304" pitchFamily="18" charset="0"/>
              </a:rPr>
              <a:t>Το 2</a:t>
            </a:r>
            <a:r>
              <a:rPr lang="el-GR" sz="2800" baseline="30000" dirty="0">
                <a:latin typeface="Times New Roman" panose="02020603050405020304" pitchFamily="18" charset="0"/>
                <a:cs typeface="Times New Roman" panose="02020603050405020304" pitchFamily="18" charset="0"/>
              </a:rPr>
              <a:t>30</a:t>
            </a:r>
            <a:r>
              <a:rPr lang="el-GR" sz="2800" dirty="0">
                <a:latin typeface="Times New Roman" panose="02020603050405020304" pitchFamily="18" charset="0"/>
                <a:cs typeface="Times New Roman" panose="02020603050405020304" pitchFamily="18" charset="0"/>
              </a:rPr>
              <a:t> αντιστοιχεί στο </a:t>
            </a:r>
            <a:r>
              <a:rPr lang="en-US" sz="2800" dirty="0" err="1">
                <a:latin typeface="Times New Roman" panose="02020603050405020304" pitchFamily="18" charset="0"/>
                <a:cs typeface="Times New Roman" panose="02020603050405020304" pitchFamily="18" charset="0"/>
              </a:rPr>
              <a:t>giga</a:t>
            </a:r>
            <a:r>
              <a:rPr lang="en-US" sz="2800" dirty="0">
                <a:latin typeface="Times New Roman" panose="02020603050405020304" pitchFamily="18" charset="0"/>
                <a:cs typeface="Times New Roman" panose="02020603050405020304" pitchFamily="18" charset="0"/>
              </a:rPr>
              <a:t> (G)</a:t>
            </a:r>
            <a:endParaRPr lang="en-US" sz="2800" dirty="0">
              <a:latin typeface="Times New Roman" panose="02020603050405020304" pitchFamily="18" charset="0"/>
              <a:cs typeface="Times New Roman" panose="02020603050405020304" pitchFamily="18" charset="0"/>
            </a:endParaRPr>
          </a:p>
          <a:p>
            <a:pPr algn="just"/>
            <a:r>
              <a:rPr lang="el-GR" sz="2800" dirty="0">
                <a:latin typeface="Times New Roman" panose="02020603050405020304" pitchFamily="18" charset="0"/>
                <a:cs typeface="Times New Roman" panose="02020603050405020304" pitchFamily="18" charset="0"/>
              </a:rPr>
              <a:t>Το 2</a:t>
            </a:r>
            <a:r>
              <a:rPr lang="el-GR" sz="2800" baseline="30000" dirty="0">
                <a:latin typeface="Times New Roman" panose="02020603050405020304" pitchFamily="18" charset="0"/>
                <a:cs typeface="Times New Roman" panose="02020603050405020304" pitchFamily="18" charset="0"/>
              </a:rPr>
              <a:t>40 </a:t>
            </a:r>
            <a:r>
              <a:rPr lang="el-GR" sz="2800" dirty="0">
                <a:latin typeface="Times New Roman" panose="02020603050405020304" pitchFamily="18" charset="0"/>
                <a:cs typeface="Times New Roman" panose="02020603050405020304" pitchFamily="18" charset="0"/>
              </a:rPr>
              <a:t>αντιστοιχεί στο </a:t>
            </a:r>
            <a:r>
              <a:rPr lang="en-US" sz="2800" dirty="0" err="1">
                <a:latin typeface="Times New Roman" panose="02020603050405020304" pitchFamily="18" charset="0"/>
                <a:cs typeface="Times New Roman" panose="02020603050405020304" pitchFamily="18" charset="0"/>
              </a:rPr>
              <a:t>tera</a:t>
            </a:r>
            <a:r>
              <a:rPr lang="en-US" sz="2800" dirty="0">
                <a:latin typeface="Times New Roman" panose="02020603050405020304" pitchFamily="18" charset="0"/>
                <a:cs typeface="Times New Roman" panose="02020603050405020304" pitchFamily="18" charset="0"/>
              </a:rPr>
              <a:t> (T)</a:t>
            </a:r>
            <a:endParaRPr lang="en-US" sz="2800" dirty="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H </a:t>
            </a:r>
            <a:r>
              <a:rPr lang="el-GR" sz="2800" dirty="0">
                <a:latin typeface="Times New Roman" panose="02020603050405020304" pitchFamily="18" charset="0"/>
                <a:cs typeface="Times New Roman" panose="02020603050405020304" pitchFamily="18" charset="0"/>
              </a:rPr>
              <a:t>χωρητικότητα των υπολογιστών συνήθως δίνεται σε </a:t>
            </a:r>
            <a:r>
              <a:rPr lang="en-US" sz="2800" dirty="0">
                <a:latin typeface="Times New Roman" panose="02020603050405020304" pitchFamily="18" charset="0"/>
                <a:cs typeface="Times New Roman" panose="02020603050405020304" pitchFamily="18" charset="0"/>
              </a:rPr>
              <a:t>bytes. </a:t>
            </a:r>
            <a:r>
              <a:rPr lang="el-GR" sz="2800" dirty="0">
                <a:latin typeface="Times New Roman" panose="02020603050405020304" pitchFamily="18" charset="0"/>
                <a:cs typeface="Times New Roman" panose="02020603050405020304" pitchFamily="18" charset="0"/>
              </a:rPr>
              <a:t>Ένα </a:t>
            </a:r>
            <a:r>
              <a:rPr lang="en-US" sz="2800" dirty="0">
                <a:latin typeface="Times New Roman" panose="02020603050405020304" pitchFamily="18" charset="0"/>
                <a:cs typeface="Times New Roman" panose="02020603050405020304" pitchFamily="18" charset="0"/>
              </a:rPr>
              <a:t>byte </a:t>
            </a:r>
            <a:r>
              <a:rPr lang="el-GR" sz="2800" dirty="0">
                <a:latin typeface="Times New Roman" panose="02020603050405020304" pitchFamily="18" charset="0"/>
                <a:cs typeface="Times New Roman" panose="02020603050405020304" pitchFamily="18" charset="0"/>
              </a:rPr>
              <a:t>ισούται με 8 μπιτ και μπορεί να χρησιμοποιηθεί για την παράσταση στον υπολογιστή ενός χαρακτήρα του πληκτρολογίου.</a:t>
            </a:r>
            <a:endParaRPr lang="en-US" sz="2800" dirty="0">
              <a:latin typeface="Times New Roman" panose="02020603050405020304" pitchFamily="18" charset="0"/>
              <a:cs typeface="Times New Roman" panose="02020603050405020304" pitchFamily="18" charset="0"/>
            </a:endParaRPr>
          </a:p>
          <a:p>
            <a:pPr algn="just"/>
            <a:endParaRPr lang="en-US" sz="2300" dirty="0">
              <a:latin typeface="Times New Roman" panose="02020603050405020304" pitchFamily="18" charset="0"/>
              <a:cs typeface="Times New Roman" panose="02020603050405020304" pitchFamily="18" charset="0"/>
            </a:endParaRPr>
          </a:p>
          <a:p>
            <a:pPr algn="just"/>
            <a:endParaRPr lang="en-US" sz="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42208" y="116632"/>
            <a:ext cx="5677901" cy="707886"/>
          </a:xfrm>
          <a:prstGeom prst="rect">
            <a:avLst/>
          </a:prstGeom>
        </p:spPr>
        <p:txBody>
          <a:bodyPr wrap="none">
            <a:spAutoFit/>
          </a:bodyPr>
          <a:lstStyle/>
          <a:p>
            <a:pPr algn="ctr"/>
            <a:r>
              <a:rPr lang="el-GR" sz="4000" b="1" i="1" dirty="0">
                <a:latin typeface="Times New Roman" panose="02020603050405020304" pitchFamily="18" charset="0"/>
                <a:cs typeface="Times New Roman" panose="02020603050405020304" pitchFamily="18" charset="0"/>
              </a:rPr>
              <a:t>Δεκαδικό σύστημα (</a:t>
            </a:r>
            <a:r>
              <a:rPr lang="en-US" sz="4000" b="1" i="1" dirty="0">
                <a:latin typeface="Times New Roman" panose="02020603050405020304" pitchFamily="18" charset="0"/>
                <a:cs typeface="Times New Roman" panose="02020603050405020304" pitchFamily="18" charset="0"/>
              </a:rPr>
              <a:t>r=</a:t>
            </a:r>
            <a:r>
              <a:rPr lang="el-GR" sz="4000" b="1" i="1" dirty="0">
                <a:latin typeface="Times New Roman" panose="02020603050405020304" pitchFamily="18" charset="0"/>
                <a:cs typeface="Times New Roman" panose="02020603050405020304" pitchFamily="18" charset="0"/>
              </a:rPr>
              <a:t>10</a:t>
            </a:r>
            <a:r>
              <a:rPr lang="en-US" sz="4000" b="1" i="1" dirty="0">
                <a:latin typeface="Times New Roman" panose="02020603050405020304" pitchFamily="18" charset="0"/>
                <a:cs typeface="Times New Roman" panose="02020603050405020304" pitchFamily="18" charset="0"/>
              </a:rPr>
              <a:t>)</a:t>
            </a:r>
            <a:endParaRPr lang="el-GR" sz="4000" b="1" i="1" dirty="0">
              <a:latin typeface="Times New Roman" panose="02020603050405020304" pitchFamily="18" charset="0"/>
              <a:cs typeface="Times New Roman" panose="02020603050405020304" pitchFamily="18" charset="0"/>
            </a:endParaRPr>
          </a:p>
        </p:txBody>
      </p:sp>
      <p:sp>
        <p:nvSpPr>
          <p:cNvPr id="5" name="Rectangle 4"/>
          <p:cNvSpPr/>
          <p:nvPr/>
        </p:nvSpPr>
        <p:spPr>
          <a:xfrm>
            <a:off x="467544" y="1177588"/>
            <a:ext cx="3249608"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D=0,1</a:t>
            </a:r>
            <a:r>
              <a:rPr lang="el-GR" sz="2800" dirty="0">
                <a:latin typeface="Times New Roman" panose="02020603050405020304" pitchFamily="18" charset="0"/>
                <a:cs typeface="Times New Roman" panose="02020603050405020304" pitchFamily="18" charset="0"/>
              </a:rPr>
              <a:t>,2,3,4,5,6,7,8,9</a:t>
            </a:r>
            <a:endParaRPr lang="el-GR" sz="2800" dirty="0"/>
          </a:p>
        </p:txBody>
      </p:sp>
      <p:pic>
        <p:nvPicPr>
          <p:cNvPr id="8194" name="Picture 2" descr="C:\Users\user\Desktop\10.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59632" y="2052638"/>
            <a:ext cx="6375107" cy="31765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7524" y="188640"/>
            <a:ext cx="8568952" cy="6370975"/>
          </a:xfrm>
          <a:prstGeom prst="rect">
            <a:avLst/>
          </a:prstGeom>
        </p:spPr>
        <p:txBody>
          <a:bodyPr wrap="square">
            <a:spAutoFit/>
          </a:bodyPr>
          <a:lstStyle/>
          <a:p>
            <a:pPr algn="just"/>
            <a:r>
              <a:rPr lang="el-GR" sz="2400" dirty="0">
                <a:latin typeface="Times New Roman" panose="02020603050405020304" pitchFamily="18" charset="0"/>
                <a:cs typeface="Times New Roman" panose="02020603050405020304" pitchFamily="18" charset="0"/>
              </a:rPr>
              <a:t>Οι υπολογιστές (τόσο οι αυτόνομοι όσο και οι ενσωματωμένοι σε άλλες μηχανές, όπως αυτοκίνητα,</a:t>
            </a:r>
            <a:r>
              <a:rPr lang="en-US" sz="2400" dirty="0">
                <a:latin typeface="Times New Roman" panose="02020603050405020304" pitchFamily="18" charset="0"/>
                <a:cs typeface="Times New Roman" panose="02020603050405020304" pitchFamily="18" charset="0"/>
              </a:rPr>
              <a:t> </a:t>
            </a:r>
            <a:r>
              <a:rPr lang="el-GR" sz="2400" dirty="0">
                <a:latin typeface="Times New Roman" panose="02020603050405020304" pitchFamily="18" charset="0"/>
                <a:cs typeface="Times New Roman" panose="02020603050405020304" pitchFamily="18" charset="0"/>
              </a:rPr>
              <a:t>τηλεοράσεις, κλπ), τα δίκτυα (όπως το Internet), και οι τηλεπικοινωνίες (τηλέφωνα, κινητά, ασύρματοι,</a:t>
            </a:r>
            <a:r>
              <a:rPr lang="en-US" sz="2400" dirty="0">
                <a:latin typeface="Times New Roman" panose="02020603050405020304" pitchFamily="18" charset="0"/>
                <a:cs typeface="Times New Roman" panose="02020603050405020304" pitchFamily="18" charset="0"/>
              </a:rPr>
              <a:t> </a:t>
            </a:r>
            <a:r>
              <a:rPr lang="el-GR" sz="2400" dirty="0">
                <a:latin typeface="Times New Roman" panose="02020603050405020304" pitchFamily="18" charset="0"/>
                <a:cs typeface="Times New Roman" panose="02020603050405020304" pitchFamily="18" charset="0"/>
              </a:rPr>
              <a:t>κλπ) είναι όλα κατασκευασμένα, από μικροηλεκτρονικά chips που στην συντριπτική τους</a:t>
            </a:r>
            <a:r>
              <a:rPr lang="en-US" sz="2400" dirty="0">
                <a:latin typeface="Times New Roman" panose="02020603050405020304" pitchFamily="18" charset="0"/>
                <a:cs typeface="Times New Roman" panose="02020603050405020304" pitchFamily="18" charset="0"/>
              </a:rPr>
              <a:t> </a:t>
            </a:r>
            <a:r>
              <a:rPr lang="el-GR" sz="2400" dirty="0">
                <a:latin typeface="Times New Roman" panose="02020603050405020304" pitchFamily="18" charset="0"/>
                <a:cs typeface="Times New Roman" panose="02020603050405020304" pitchFamily="18" charset="0"/>
              </a:rPr>
              <a:t>πλειοψηφία είναι ψηφιακά. </a:t>
            </a:r>
            <a:endParaRPr lang="el-GR" sz="2400" dirty="0">
              <a:latin typeface="Times New Roman" panose="02020603050405020304" pitchFamily="18" charset="0"/>
              <a:cs typeface="Times New Roman" panose="02020603050405020304" pitchFamily="18" charset="0"/>
            </a:endParaRPr>
          </a:p>
          <a:p>
            <a:pPr algn="just"/>
            <a:endParaRPr lang="el-GR" sz="2400" dirty="0">
              <a:latin typeface="Times New Roman" panose="02020603050405020304" pitchFamily="18" charset="0"/>
              <a:cs typeface="Times New Roman" panose="02020603050405020304" pitchFamily="18" charset="0"/>
            </a:endParaRPr>
          </a:p>
          <a:p>
            <a:pPr algn="just"/>
            <a:r>
              <a:rPr lang="el-GR" sz="2400" b="1" dirty="0">
                <a:latin typeface="Times New Roman" panose="02020603050405020304" pitchFamily="18" charset="0"/>
                <a:cs typeface="Times New Roman" panose="02020603050405020304" pitchFamily="18" charset="0"/>
              </a:rPr>
              <a:t>Στόχος</a:t>
            </a:r>
            <a:r>
              <a:rPr lang="el-GR" sz="2400" dirty="0">
                <a:latin typeface="Times New Roman" panose="02020603050405020304" pitchFamily="18" charset="0"/>
                <a:cs typeface="Times New Roman" panose="02020603050405020304" pitchFamily="18" charset="0"/>
              </a:rPr>
              <a:t> του μαθήματος είναι η εξοικείωση με τα ψηφιακά ηλεκτρονικά και τους μικροϋπολογιστές και η </a:t>
            </a:r>
            <a:r>
              <a:rPr lang="el-GR" sz="2400" dirty="0" err="1">
                <a:latin typeface="Times New Roman" panose="02020603050405020304" pitchFamily="18" charset="0"/>
                <a:cs typeface="Times New Roman" panose="02020603050405020304" pitchFamily="18" charset="0"/>
              </a:rPr>
              <a:t>εφαρµογή</a:t>
            </a:r>
            <a:r>
              <a:rPr lang="el-GR" sz="2400" dirty="0">
                <a:latin typeface="Times New Roman" panose="02020603050405020304" pitchFamily="18" charset="0"/>
                <a:cs typeface="Times New Roman" panose="02020603050405020304" pitchFamily="18" charset="0"/>
              </a:rPr>
              <a:t> τους σε </a:t>
            </a:r>
            <a:r>
              <a:rPr lang="el-GR" sz="2400" dirty="0" err="1">
                <a:latin typeface="Times New Roman" panose="02020603050405020304" pitchFamily="18" charset="0"/>
                <a:cs typeface="Times New Roman" panose="02020603050405020304" pitchFamily="18" charset="0"/>
              </a:rPr>
              <a:t>κυκλώµατα</a:t>
            </a:r>
            <a:r>
              <a:rPr lang="el-GR" sz="2400" dirty="0">
                <a:latin typeface="Times New Roman" panose="02020603050405020304" pitchFamily="18" charset="0"/>
                <a:cs typeface="Times New Roman" panose="02020603050405020304" pitchFamily="18" charset="0"/>
              </a:rPr>
              <a:t> σχετικά με την παραγωγή ήχου. Στοχεύει επίσης στην κατανόηση της θεωρίας της ψηφιακής λογικής, στην κατανόηση των βασικών λειτουργιών των μικροϋπολογιστών και στην εξοικείωση της χρήσης των μικροεπεξεργαστών για την παραγωγή &amp; έλεγχο ήχου &amp; ηχητικών διατάξεων. Τα ψηφιακά ηλεκτρονικά κυκλώματα και οι μικροεπεξεργαστές χρησιμοποιούνται σε ένα ευρύ πεδίο εφαρμογών όπως ηλεκτρονικούς υπολογιστές, συστήματα ελέγχου και συστήματα μετάδοσης δεδομένων τη σύγχρονη εποχή.</a:t>
            </a:r>
            <a:endParaRPr lang="el-GR"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016" y="161345"/>
            <a:ext cx="8926488" cy="1323439"/>
          </a:xfrm>
          <a:prstGeom prst="rect">
            <a:avLst/>
          </a:prstGeom>
        </p:spPr>
        <p:txBody>
          <a:bodyPr wrap="square">
            <a:spAutoFit/>
          </a:bodyPr>
          <a:lstStyle/>
          <a:p>
            <a:pPr algn="just"/>
            <a:r>
              <a:rPr lang="el-GR" sz="4000" b="1" i="1" dirty="0">
                <a:latin typeface="Times New Roman" panose="02020603050405020304" pitchFamily="18" charset="0"/>
                <a:cs typeface="Times New Roman" panose="02020603050405020304" pitchFamily="18" charset="0"/>
              </a:rPr>
              <a:t>Αναπαράσταση αριθμών σε διαφορετικά συστήματα</a:t>
            </a:r>
            <a:endParaRPr lang="el-GR" sz="4000" b="1" i="1" dirty="0">
              <a:latin typeface="Times New Roman" panose="02020603050405020304" pitchFamily="18" charset="0"/>
              <a:cs typeface="Times New Roman" panose="02020603050405020304" pitchFamily="18" charset="0"/>
            </a:endParaRPr>
          </a:p>
        </p:txBody>
      </p:sp>
      <p:pic>
        <p:nvPicPr>
          <p:cNvPr id="11267" name="Picture 3" descr="C:\Users\user\Desktop\an.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46137" y="1783037"/>
            <a:ext cx="6198245" cy="41662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016" y="161345"/>
            <a:ext cx="8926488" cy="1323439"/>
          </a:xfrm>
          <a:prstGeom prst="rect">
            <a:avLst/>
          </a:prstGeom>
        </p:spPr>
        <p:txBody>
          <a:bodyPr wrap="square">
            <a:spAutoFit/>
          </a:bodyPr>
          <a:lstStyle/>
          <a:p>
            <a:pPr algn="just"/>
            <a:r>
              <a:rPr lang="el-GR" sz="4000" b="1" i="1" dirty="0">
                <a:latin typeface="Times New Roman" panose="02020603050405020304" pitchFamily="18" charset="0"/>
                <a:cs typeface="Times New Roman" panose="02020603050405020304" pitchFamily="18" charset="0"/>
              </a:rPr>
              <a:t>Αναπαράσταση αριθμού σε σύστημα με βάση </a:t>
            </a:r>
            <a:r>
              <a:rPr lang="en-US" sz="4000" b="1" i="1" dirty="0">
                <a:latin typeface="Times New Roman" panose="02020603050405020304" pitchFamily="18" charset="0"/>
                <a:cs typeface="Times New Roman" panose="02020603050405020304" pitchFamily="18" charset="0"/>
              </a:rPr>
              <a:t>r</a:t>
            </a:r>
            <a:endParaRPr lang="el-GR" sz="4000" b="1"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51520" y="1365150"/>
            <a:ext cx="8712968" cy="5724644"/>
          </a:xfrm>
          <a:prstGeom prst="rect">
            <a:avLst/>
          </a:prstGeom>
          <a:noFill/>
        </p:spPr>
        <p:txBody>
          <a:bodyPr wrap="square" rtlCol="0">
            <a:spAutoFit/>
          </a:bodyPr>
          <a:lstStyle/>
          <a:p>
            <a:pPr marL="342900" indent="-342900" algn="just">
              <a:buFont typeface="Arial" panose="020B0604020202020204" pitchFamily="34" charset="0"/>
              <a:buChar char="•"/>
            </a:pPr>
            <a:endParaRPr lang="el-GR" sz="1200" dirty="0">
              <a:latin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pPr>
            <a:r>
              <a:rPr lang="el-GR" sz="2400" dirty="0">
                <a:solidFill>
                  <a:prstClr val="black"/>
                </a:solidFill>
                <a:latin typeface="Times New Roman" panose="02020603050405020304" pitchFamily="18" charset="0"/>
                <a:cs typeface="Times New Roman" panose="02020603050405020304" pitchFamily="18" charset="0"/>
              </a:rPr>
              <a:t>Ένας δεκαδικός αριθμός όπως το 7392 παριστάνει μια ποσότητα ίση με 7 χιλιάδες συν 3 εκατοντάδες συν 9 δεκάδες συν 2 μονάδες</a:t>
            </a:r>
            <a:endParaRPr lang="el-GR" sz="2400" dirty="0">
              <a:solidFill>
                <a:prstClr val="black"/>
              </a:solidFill>
              <a:latin typeface="Times New Roman" panose="02020603050405020304" pitchFamily="18" charset="0"/>
              <a:cs typeface="Times New Roman" panose="02020603050405020304" pitchFamily="18" charset="0"/>
            </a:endParaRPr>
          </a:p>
          <a:p>
            <a:pPr lvl="0" algn="just"/>
            <a:endParaRPr lang="el-GR" sz="1600" dirty="0">
              <a:solidFill>
                <a:prstClr val="black"/>
              </a:solidFill>
              <a:latin typeface="Times New Roman" panose="02020603050405020304" pitchFamily="18" charset="0"/>
              <a:cs typeface="Times New Roman" panose="02020603050405020304" pitchFamily="18" charset="0"/>
            </a:endParaRPr>
          </a:p>
          <a:p>
            <a:pPr lvl="0"/>
            <a:r>
              <a:rPr lang="el-GR" sz="2200" dirty="0">
                <a:solidFill>
                  <a:prstClr val="black"/>
                </a:solidFill>
                <a:latin typeface="Times New Roman" panose="02020603050405020304" pitchFamily="18" charset="0"/>
                <a:cs typeface="Times New Roman" panose="02020603050405020304" pitchFamily="18" charset="0"/>
              </a:rPr>
              <a:t>                                     </a:t>
            </a:r>
            <a:r>
              <a:rPr lang="el-GR" sz="2400" dirty="0">
                <a:solidFill>
                  <a:prstClr val="black"/>
                </a:solidFill>
                <a:latin typeface="Times New Roman" panose="02020603050405020304" pitchFamily="18" charset="0"/>
                <a:cs typeface="Times New Roman" panose="02020603050405020304" pitchFamily="18" charset="0"/>
              </a:rPr>
              <a:t>7×10</a:t>
            </a:r>
            <a:r>
              <a:rPr lang="el-GR" sz="2400" baseline="30000" dirty="0">
                <a:solidFill>
                  <a:prstClr val="black"/>
                </a:solidFill>
                <a:latin typeface="Times New Roman" panose="02020603050405020304" pitchFamily="18" charset="0"/>
                <a:cs typeface="Times New Roman" panose="02020603050405020304" pitchFamily="18" charset="0"/>
              </a:rPr>
              <a:t>3</a:t>
            </a:r>
            <a:r>
              <a:rPr lang="el-GR" sz="2400" dirty="0">
                <a:solidFill>
                  <a:prstClr val="black"/>
                </a:solidFill>
                <a:latin typeface="Times New Roman" panose="02020603050405020304" pitchFamily="18" charset="0"/>
                <a:cs typeface="Times New Roman" panose="02020603050405020304" pitchFamily="18" charset="0"/>
              </a:rPr>
              <a:t>+3×10</a:t>
            </a:r>
            <a:r>
              <a:rPr lang="el-GR" sz="2400" baseline="30000" dirty="0">
                <a:solidFill>
                  <a:prstClr val="black"/>
                </a:solidFill>
                <a:latin typeface="Times New Roman" panose="02020603050405020304" pitchFamily="18" charset="0"/>
                <a:cs typeface="Times New Roman" panose="02020603050405020304" pitchFamily="18" charset="0"/>
              </a:rPr>
              <a:t>2</a:t>
            </a:r>
            <a:r>
              <a:rPr lang="el-GR" sz="2400" dirty="0">
                <a:solidFill>
                  <a:prstClr val="black"/>
                </a:solidFill>
                <a:latin typeface="Times New Roman" panose="02020603050405020304" pitchFamily="18" charset="0"/>
                <a:cs typeface="Times New Roman" panose="02020603050405020304" pitchFamily="18" charset="0"/>
              </a:rPr>
              <a:t>+9×10+2×10</a:t>
            </a:r>
            <a:r>
              <a:rPr lang="el-GR" sz="2400" baseline="30000" dirty="0">
                <a:solidFill>
                  <a:prstClr val="black"/>
                </a:solidFill>
                <a:latin typeface="Times New Roman" panose="02020603050405020304" pitchFamily="18" charset="0"/>
                <a:cs typeface="Times New Roman" panose="02020603050405020304" pitchFamily="18" charset="0"/>
              </a:rPr>
              <a:t>0</a:t>
            </a:r>
            <a:endParaRPr lang="el-GR" sz="2400" baseline="30000" dirty="0">
              <a:solidFill>
                <a:prstClr val="black"/>
              </a:solidFill>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l-GR" sz="12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l-GR" sz="2400" dirty="0">
                <a:latin typeface="Times New Roman" panose="02020603050405020304" pitchFamily="18" charset="0"/>
                <a:cs typeface="Times New Roman" panose="02020603050405020304" pitchFamily="18" charset="0"/>
              </a:rPr>
              <a:t>Γενικά ένας αριθμός που εκφράζεται σε ένα σύστημα με βάση </a:t>
            </a:r>
            <a:r>
              <a:rPr lang="en-US" sz="2400" dirty="0">
                <a:latin typeface="Times New Roman" panose="02020603050405020304" pitchFamily="18" charset="0"/>
                <a:cs typeface="Times New Roman" panose="02020603050405020304" pitchFamily="18" charset="0"/>
              </a:rPr>
              <a:t>r </a:t>
            </a:r>
            <a:r>
              <a:rPr lang="el-GR" sz="2400" dirty="0">
                <a:latin typeface="Times New Roman" panose="02020603050405020304" pitchFamily="18" charset="0"/>
                <a:cs typeface="Times New Roman" panose="02020603050405020304" pitchFamily="18" charset="0"/>
              </a:rPr>
              <a:t>έχει συντελεστές που πολ/νται με δυνάμεις του </a:t>
            </a:r>
            <a:r>
              <a:rPr lang="en-US" sz="2400" dirty="0">
                <a:latin typeface="Times New Roman" panose="02020603050405020304" pitchFamily="18" charset="0"/>
                <a:cs typeface="Times New Roman" panose="02020603050405020304" pitchFamily="18" charset="0"/>
              </a:rPr>
              <a:t>r</a:t>
            </a:r>
            <a:endParaRPr lang="el-GR" sz="2400" dirty="0">
              <a:latin typeface="Times New Roman" panose="02020603050405020304" pitchFamily="18" charset="0"/>
              <a:cs typeface="Times New Roman" panose="02020603050405020304" pitchFamily="18" charset="0"/>
            </a:endParaRPr>
          </a:p>
          <a:p>
            <a:pPr algn="just"/>
            <a:endParaRPr lang="el-GR" sz="8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l-GR" sz="1600" dirty="0">
              <a:latin typeface="Times New Roman" panose="02020603050405020304" pitchFamily="18" charset="0"/>
              <a:cs typeface="Times New Roman" panose="02020603050405020304" pitchFamily="18" charset="0"/>
            </a:endParaRPr>
          </a:p>
          <a:p>
            <a:pPr lvl="0" algn="ctr"/>
            <a:r>
              <a:rPr lang="el-GR" sz="2400" dirty="0">
                <a:solidFill>
                  <a:prstClr val="black"/>
                </a:solidFill>
                <a:latin typeface="Times New Roman" panose="02020603050405020304" pitchFamily="18" charset="0"/>
                <a:cs typeface="Times New Roman" panose="02020603050405020304" pitchFamily="18" charset="0"/>
              </a:rPr>
              <a:t>α</a:t>
            </a:r>
            <a:r>
              <a:rPr lang="en-US" sz="2400" baseline="-25000" dirty="0">
                <a:solidFill>
                  <a:prstClr val="black"/>
                </a:solidFill>
                <a:latin typeface="Times New Roman" panose="02020603050405020304" pitchFamily="18" charset="0"/>
                <a:cs typeface="Times New Roman" panose="02020603050405020304" pitchFamily="18" charset="0"/>
              </a:rPr>
              <a:t>n</a:t>
            </a:r>
            <a:r>
              <a:rPr lang="el-GR" sz="2400" dirty="0">
                <a:solidFill>
                  <a:prstClr val="black"/>
                </a:solidFill>
                <a:latin typeface="Times New Roman" panose="02020603050405020304" pitchFamily="18" charset="0"/>
                <a:cs typeface="Times New Roman" panose="02020603050405020304" pitchFamily="18" charset="0"/>
              </a:rPr>
              <a:t>×</a:t>
            </a:r>
            <a:r>
              <a:rPr lang="en-US" sz="2400" dirty="0" err="1">
                <a:solidFill>
                  <a:prstClr val="black"/>
                </a:solidFill>
                <a:latin typeface="Times New Roman" panose="02020603050405020304" pitchFamily="18" charset="0"/>
                <a:cs typeface="Times New Roman" panose="02020603050405020304" pitchFamily="18" charset="0"/>
              </a:rPr>
              <a:t>r</a:t>
            </a:r>
            <a:r>
              <a:rPr lang="en-US" sz="2400" baseline="30000" dirty="0" err="1">
                <a:solidFill>
                  <a:prstClr val="black"/>
                </a:solidFill>
                <a:latin typeface="Times New Roman" panose="02020603050405020304" pitchFamily="18" charset="0"/>
                <a:cs typeface="Times New Roman" panose="02020603050405020304" pitchFamily="18" charset="0"/>
              </a:rPr>
              <a:t>n</a:t>
            </a:r>
            <a:r>
              <a:rPr lang="el-GR" sz="2400" dirty="0">
                <a:solidFill>
                  <a:prstClr val="black"/>
                </a:solidFill>
                <a:latin typeface="Times New Roman" panose="02020603050405020304" pitchFamily="18" charset="0"/>
                <a:cs typeface="Times New Roman" panose="02020603050405020304" pitchFamily="18" charset="0"/>
              </a:rPr>
              <a:t>+α</a:t>
            </a:r>
            <a:r>
              <a:rPr lang="en-US" sz="2400" baseline="-25000" dirty="0">
                <a:solidFill>
                  <a:prstClr val="black"/>
                </a:solidFill>
                <a:latin typeface="Times New Roman" panose="02020603050405020304" pitchFamily="18" charset="0"/>
                <a:cs typeface="Times New Roman" panose="02020603050405020304" pitchFamily="18" charset="0"/>
              </a:rPr>
              <a:t>n</a:t>
            </a:r>
            <a:r>
              <a:rPr lang="el-GR" sz="2400" baseline="-25000" dirty="0">
                <a:solidFill>
                  <a:prstClr val="black"/>
                </a:solidFill>
                <a:latin typeface="Times New Roman" panose="02020603050405020304" pitchFamily="18" charset="0"/>
                <a:cs typeface="Times New Roman" panose="02020603050405020304" pitchFamily="18" charset="0"/>
              </a:rPr>
              <a:t>-1</a:t>
            </a:r>
            <a:r>
              <a:rPr lang="el-GR" sz="2400" dirty="0">
                <a:solidFill>
                  <a:prstClr val="black"/>
                </a:solidFill>
                <a:latin typeface="Times New Roman" panose="02020603050405020304" pitchFamily="18" charset="0"/>
                <a:cs typeface="Times New Roman" panose="02020603050405020304" pitchFamily="18" charset="0"/>
              </a:rPr>
              <a:t>×</a:t>
            </a:r>
            <a:r>
              <a:rPr lang="en-US" sz="2400" dirty="0">
                <a:solidFill>
                  <a:prstClr val="black"/>
                </a:solidFill>
                <a:latin typeface="Times New Roman" panose="02020603050405020304" pitchFamily="18" charset="0"/>
                <a:cs typeface="Times New Roman" panose="02020603050405020304" pitchFamily="18" charset="0"/>
              </a:rPr>
              <a:t>r</a:t>
            </a:r>
            <a:r>
              <a:rPr lang="en-US" sz="2400" baseline="30000" dirty="0">
                <a:solidFill>
                  <a:prstClr val="black"/>
                </a:solidFill>
                <a:latin typeface="Times New Roman" panose="02020603050405020304" pitchFamily="18" charset="0"/>
                <a:cs typeface="Times New Roman" panose="02020603050405020304" pitchFamily="18" charset="0"/>
              </a:rPr>
              <a:t>n-1</a:t>
            </a:r>
            <a:r>
              <a:rPr lang="el-GR" sz="2400" dirty="0">
                <a:solidFill>
                  <a:prstClr val="black"/>
                </a:solidFill>
                <a:latin typeface="Times New Roman" panose="02020603050405020304" pitchFamily="18" charset="0"/>
                <a:cs typeface="Times New Roman" panose="02020603050405020304" pitchFamily="18" charset="0"/>
              </a:rPr>
              <a:t>+</a:t>
            </a:r>
            <a:r>
              <a:rPr lang="en-US" sz="2400" dirty="0">
                <a:solidFill>
                  <a:prstClr val="black"/>
                </a:solidFill>
                <a:latin typeface="Times New Roman" panose="02020603050405020304" pitchFamily="18" charset="0"/>
                <a:cs typeface="Times New Roman" panose="02020603050405020304" pitchFamily="18" charset="0"/>
              </a:rPr>
              <a:t>…+</a:t>
            </a:r>
            <a:r>
              <a:rPr lang="el-GR" sz="2400" dirty="0">
                <a:solidFill>
                  <a:prstClr val="black"/>
                </a:solidFill>
                <a:latin typeface="Times New Roman" panose="02020603050405020304" pitchFamily="18" charset="0"/>
                <a:cs typeface="Times New Roman" panose="02020603050405020304" pitchFamily="18" charset="0"/>
              </a:rPr>
              <a:t>α</a:t>
            </a:r>
            <a:r>
              <a:rPr lang="en-US" sz="2400" baseline="-25000" dirty="0">
                <a:solidFill>
                  <a:prstClr val="black"/>
                </a:solidFill>
                <a:latin typeface="Times New Roman" panose="02020603050405020304" pitchFamily="18" charset="0"/>
                <a:cs typeface="Times New Roman" panose="02020603050405020304" pitchFamily="18" charset="0"/>
              </a:rPr>
              <a:t>1</a:t>
            </a:r>
            <a:r>
              <a:rPr lang="el-GR" sz="2400" dirty="0">
                <a:solidFill>
                  <a:prstClr val="black"/>
                </a:solidFill>
                <a:latin typeface="Times New Roman" panose="02020603050405020304" pitchFamily="18" charset="0"/>
                <a:cs typeface="Times New Roman" panose="02020603050405020304" pitchFamily="18" charset="0"/>
              </a:rPr>
              <a:t>×</a:t>
            </a:r>
            <a:r>
              <a:rPr lang="en-US" sz="2400" dirty="0">
                <a:solidFill>
                  <a:prstClr val="black"/>
                </a:solidFill>
                <a:latin typeface="Times New Roman" panose="02020603050405020304" pitchFamily="18" charset="0"/>
                <a:cs typeface="Times New Roman" panose="02020603050405020304" pitchFamily="18" charset="0"/>
              </a:rPr>
              <a:t>r+</a:t>
            </a:r>
            <a:r>
              <a:rPr lang="el-GR" sz="2400" dirty="0">
                <a:solidFill>
                  <a:prstClr val="black"/>
                </a:solidFill>
                <a:latin typeface="Times New Roman" panose="02020603050405020304" pitchFamily="18" charset="0"/>
                <a:cs typeface="Times New Roman" panose="02020603050405020304" pitchFamily="18" charset="0"/>
              </a:rPr>
              <a:t>α</a:t>
            </a:r>
            <a:r>
              <a:rPr lang="en-US" sz="2400" baseline="-25000" dirty="0">
                <a:solidFill>
                  <a:prstClr val="black"/>
                </a:solidFill>
                <a:latin typeface="Times New Roman" panose="02020603050405020304" pitchFamily="18" charset="0"/>
                <a:cs typeface="Times New Roman" panose="02020603050405020304" pitchFamily="18" charset="0"/>
              </a:rPr>
              <a:t>0</a:t>
            </a:r>
            <a:r>
              <a:rPr lang="en-US" sz="2400" dirty="0">
                <a:solidFill>
                  <a:prstClr val="black"/>
                </a:solidFill>
                <a:latin typeface="Times New Roman" panose="02020603050405020304" pitchFamily="18" charset="0"/>
                <a:cs typeface="Times New Roman" panose="02020603050405020304" pitchFamily="18" charset="0"/>
              </a:rPr>
              <a:t>+</a:t>
            </a:r>
            <a:r>
              <a:rPr lang="el-GR" sz="2400" dirty="0">
                <a:solidFill>
                  <a:prstClr val="black"/>
                </a:solidFill>
                <a:latin typeface="Times New Roman" panose="02020603050405020304" pitchFamily="18" charset="0"/>
                <a:cs typeface="Times New Roman" panose="02020603050405020304" pitchFamily="18" charset="0"/>
              </a:rPr>
              <a:t>α</a:t>
            </a:r>
            <a:r>
              <a:rPr lang="en-US" sz="2400" baseline="-25000" dirty="0">
                <a:solidFill>
                  <a:prstClr val="black"/>
                </a:solidFill>
                <a:latin typeface="Times New Roman" panose="02020603050405020304" pitchFamily="18" charset="0"/>
                <a:cs typeface="Times New Roman" panose="02020603050405020304" pitchFamily="18" charset="0"/>
              </a:rPr>
              <a:t>-1</a:t>
            </a:r>
            <a:r>
              <a:rPr lang="en-US" sz="2400" dirty="0">
                <a:solidFill>
                  <a:prstClr val="black"/>
                </a:solidFill>
                <a:latin typeface="Times New Roman" panose="02020603050405020304" pitchFamily="18" charset="0"/>
                <a:cs typeface="Times New Roman" panose="02020603050405020304" pitchFamily="18" charset="0"/>
              </a:rPr>
              <a:t>r</a:t>
            </a:r>
            <a:r>
              <a:rPr lang="en-US" sz="2400" baseline="30000" dirty="0">
                <a:solidFill>
                  <a:prstClr val="black"/>
                </a:solidFill>
                <a:latin typeface="Times New Roman" panose="02020603050405020304" pitchFamily="18" charset="0"/>
                <a:cs typeface="Times New Roman" panose="02020603050405020304" pitchFamily="18" charset="0"/>
              </a:rPr>
              <a:t>-1</a:t>
            </a:r>
            <a:r>
              <a:rPr lang="en-US" sz="2400" dirty="0">
                <a:solidFill>
                  <a:prstClr val="black"/>
                </a:solidFill>
                <a:latin typeface="Times New Roman" panose="02020603050405020304" pitchFamily="18" charset="0"/>
                <a:cs typeface="Times New Roman" panose="02020603050405020304" pitchFamily="18" charset="0"/>
              </a:rPr>
              <a:t>+…</a:t>
            </a:r>
            <a:r>
              <a:rPr lang="el-GR" sz="2400" dirty="0">
                <a:solidFill>
                  <a:prstClr val="black"/>
                </a:solidFill>
                <a:latin typeface="Times New Roman" panose="02020603050405020304" pitchFamily="18" charset="0"/>
                <a:cs typeface="Times New Roman" panose="02020603050405020304" pitchFamily="18" charset="0"/>
              </a:rPr>
              <a:t> α</a:t>
            </a:r>
            <a:r>
              <a:rPr lang="en-US" sz="2400" baseline="-25000" dirty="0">
                <a:solidFill>
                  <a:prstClr val="black"/>
                </a:solidFill>
                <a:latin typeface="Times New Roman" panose="02020603050405020304" pitchFamily="18" charset="0"/>
                <a:cs typeface="Times New Roman" panose="02020603050405020304" pitchFamily="18" charset="0"/>
              </a:rPr>
              <a:t>-</a:t>
            </a:r>
            <a:r>
              <a:rPr lang="en-US" sz="2400" baseline="-25000" dirty="0" err="1">
                <a:solidFill>
                  <a:prstClr val="black"/>
                </a:solidFill>
                <a:latin typeface="Times New Roman" panose="02020603050405020304" pitchFamily="18" charset="0"/>
                <a:cs typeface="Times New Roman" panose="02020603050405020304" pitchFamily="18" charset="0"/>
              </a:rPr>
              <a:t>m</a:t>
            </a:r>
            <a:r>
              <a:rPr lang="en-US" sz="2400" dirty="0" err="1">
                <a:solidFill>
                  <a:prstClr val="black"/>
                </a:solidFill>
                <a:latin typeface="Times New Roman" panose="02020603050405020304" pitchFamily="18" charset="0"/>
                <a:cs typeface="Times New Roman" panose="02020603050405020304" pitchFamily="18" charset="0"/>
              </a:rPr>
              <a:t>r</a:t>
            </a:r>
            <a:r>
              <a:rPr lang="en-US" sz="2400" baseline="30000" dirty="0">
                <a:solidFill>
                  <a:prstClr val="black"/>
                </a:solidFill>
                <a:latin typeface="Times New Roman" panose="02020603050405020304" pitchFamily="18" charset="0"/>
                <a:cs typeface="Times New Roman" panose="02020603050405020304" pitchFamily="18" charset="0"/>
              </a:rPr>
              <a:t>-m</a:t>
            </a:r>
            <a:endParaRPr lang="en-US" sz="2400" baseline="30000" dirty="0">
              <a:solidFill>
                <a:prstClr val="black"/>
              </a:solidFill>
              <a:latin typeface="Times New Roman" panose="02020603050405020304" pitchFamily="18" charset="0"/>
              <a:cs typeface="Times New Roman" panose="02020603050405020304" pitchFamily="18" charset="0"/>
            </a:endParaRPr>
          </a:p>
          <a:p>
            <a:pPr lvl="0" algn="ctr"/>
            <a:endParaRPr lang="en-US" sz="2400" baseline="30000" dirty="0">
              <a:solidFill>
                <a:prstClr val="black"/>
              </a:solidFill>
              <a:latin typeface="Times New Roman" panose="02020603050405020304" pitchFamily="18" charset="0"/>
              <a:cs typeface="Times New Roman" panose="02020603050405020304" pitchFamily="18" charset="0"/>
            </a:endParaRPr>
          </a:p>
          <a:p>
            <a:pPr lvl="0" algn="just"/>
            <a:r>
              <a:rPr lang="en-US" sz="2400" dirty="0">
                <a:solidFill>
                  <a:prstClr val="black"/>
                </a:solidFill>
                <a:latin typeface="Times New Roman" panose="02020603050405020304" pitchFamily="18" charset="0"/>
                <a:cs typeface="Times New Roman" panose="02020603050405020304" pitchFamily="18" charset="0"/>
              </a:rPr>
              <a:t>     </a:t>
            </a:r>
            <a:r>
              <a:rPr lang="el-GR" sz="2400" dirty="0">
                <a:solidFill>
                  <a:prstClr val="black"/>
                </a:solidFill>
                <a:latin typeface="Times New Roman" panose="02020603050405020304" pitchFamily="18" charset="0"/>
                <a:cs typeface="Times New Roman" panose="02020603050405020304" pitchFamily="18" charset="0"/>
              </a:rPr>
              <a:t>Οι συντελεστές α</a:t>
            </a:r>
            <a:r>
              <a:rPr lang="en-US" sz="2400" baseline="-25000" dirty="0">
                <a:solidFill>
                  <a:prstClr val="black"/>
                </a:solidFill>
                <a:latin typeface="Times New Roman" panose="02020603050405020304" pitchFamily="18" charset="0"/>
                <a:cs typeface="Times New Roman" panose="02020603050405020304" pitchFamily="18" charset="0"/>
              </a:rPr>
              <a:t>i</a:t>
            </a:r>
            <a:r>
              <a:rPr lang="el-GR" sz="2400" baseline="-25000" dirty="0">
                <a:solidFill>
                  <a:prstClr val="black"/>
                </a:solidFill>
                <a:latin typeface="Times New Roman" panose="02020603050405020304" pitchFamily="18" charset="0"/>
                <a:cs typeface="Times New Roman" panose="02020603050405020304" pitchFamily="18" charset="0"/>
              </a:rPr>
              <a:t> </a:t>
            </a:r>
            <a:r>
              <a:rPr lang="el-GR" sz="2400" dirty="0">
                <a:solidFill>
                  <a:prstClr val="black"/>
                </a:solidFill>
                <a:latin typeface="Times New Roman" panose="02020603050405020304" pitchFamily="18" charset="0"/>
                <a:cs typeface="Times New Roman" panose="02020603050405020304" pitchFamily="18" charset="0"/>
              </a:rPr>
              <a:t>μπορούν να πάρουν οποιαδήποτε τιμή από 0 ως </a:t>
            </a:r>
            <a:r>
              <a:rPr lang="en-US" sz="2400" dirty="0">
                <a:solidFill>
                  <a:prstClr val="black"/>
                </a:solidFill>
                <a:latin typeface="Times New Roman" panose="02020603050405020304" pitchFamily="18" charset="0"/>
                <a:cs typeface="Times New Roman" panose="02020603050405020304" pitchFamily="18" charset="0"/>
              </a:rPr>
              <a:t> </a:t>
            </a:r>
            <a:endParaRPr lang="en-US" sz="2400" dirty="0">
              <a:solidFill>
                <a:prstClr val="black"/>
              </a:solidFill>
              <a:latin typeface="Times New Roman" panose="02020603050405020304" pitchFamily="18" charset="0"/>
              <a:cs typeface="Times New Roman" panose="02020603050405020304" pitchFamily="18" charset="0"/>
            </a:endParaRPr>
          </a:p>
          <a:p>
            <a:pPr lvl="0" algn="just"/>
            <a:r>
              <a:rPr lang="en-US" sz="2400" dirty="0">
                <a:solidFill>
                  <a:prstClr val="black"/>
                </a:solidFill>
                <a:latin typeface="Times New Roman" panose="02020603050405020304" pitchFamily="18" charset="0"/>
                <a:cs typeface="Times New Roman" panose="02020603050405020304" pitchFamily="18" charset="0"/>
              </a:rPr>
              <a:t>     r-1.</a:t>
            </a:r>
            <a:endParaRPr lang="el-GR" sz="2400" baseline="-25000" dirty="0">
              <a:solidFill>
                <a:prstClr val="black"/>
              </a:solidFill>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l-GR" sz="1000" dirty="0">
              <a:latin typeface="Times New Roman" panose="02020603050405020304" pitchFamily="18" charset="0"/>
              <a:cs typeface="Times New Roman" panose="02020603050405020304" pitchFamily="18" charset="0"/>
            </a:endParaRPr>
          </a:p>
          <a:p>
            <a:pPr algn="just"/>
            <a:endParaRPr lang="el-GR" sz="24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l-GR" sz="12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l-GR" sz="24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l-GR"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016" y="161345"/>
            <a:ext cx="8926488" cy="707886"/>
          </a:xfrm>
          <a:prstGeom prst="rect">
            <a:avLst/>
          </a:prstGeom>
        </p:spPr>
        <p:txBody>
          <a:bodyPr wrap="square">
            <a:spAutoFit/>
          </a:bodyPr>
          <a:lstStyle/>
          <a:p>
            <a:pPr algn="ctr"/>
            <a:r>
              <a:rPr lang="el-GR" sz="4000" b="1" i="1" dirty="0">
                <a:latin typeface="Times New Roman" panose="02020603050405020304" pitchFamily="18" charset="0"/>
                <a:cs typeface="Times New Roman" panose="02020603050405020304" pitchFamily="18" charset="0"/>
              </a:rPr>
              <a:t>Μετατροπές αριθμών</a:t>
            </a:r>
            <a:endParaRPr lang="el-GR" sz="4000" b="1"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95536" y="1772816"/>
            <a:ext cx="8568952" cy="2862322"/>
          </a:xfrm>
          <a:prstGeom prst="rect">
            <a:avLst/>
          </a:prstGeom>
          <a:noFill/>
        </p:spPr>
        <p:txBody>
          <a:bodyPr wrap="square" rtlCol="0">
            <a:spAutoFit/>
          </a:bodyPr>
          <a:lstStyle/>
          <a:p>
            <a:pPr algn="just"/>
            <a:r>
              <a:rPr lang="el-GR" sz="3600" i="1" dirty="0">
                <a:latin typeface="Times New Roman" panose="02020603050405020304" pitchFamily="18" charset="0"/>
                <a:cs typeface="Times New Roman" panose="02020603050405020304" pitchFamily="18" charset="0"/>
              </a:rPr>
              <a:t>Η μετατροπή ενός αριθμού από το σύστημα με βάση </a:t>
            </a:r>
            <a:r>
              <a:rPr lang="en-US" sz="3600" i="1" dirty="0">
                <a:latin typeface="Times New Roman" panose="02020603050405020304" pitchFamily="18" charset="0"/>
                <a:cs typeface="Times New Roman" panose="02020603050405020304" pitchFamily="18" charset="0"/>
              </a:rPr>
              <a:t>r</a:t>
            </a:r>
            <a:r>
              <a:rPr lang="el-GR" sz="3600" i="1" dirty="0">
                <a:latin typeface="Times New Roman" panose="02020603050405020304" pitchFamily="18" charset="0"/>
                <a:cs typeface="Times New Roman" panose="02020603050405020304" pitchFamily="18" charset="0"/>
              </a:rPr>
              <a:t> στο δεκαδικό σύστημα γίνεται αν αναπτύξουμε τον αριθμό σε μια ακολουθία δυνάμεων του </a:t>
            </a:r>
            <a:r>
              <a:rPr lang="en-US" sz="3600" i="1" dirty="0">
                <a:latin typeface="Times New Roman" panose="02020603050405020304" pitchFamily="18" charset="0"/>
                <a:cs typeface="Times New Roman" panose="02020603050405020304" pitchFamily="18" charset="0"/>
              </a:rPr>
              <a:t>r </a:t>
            </a:r>
            <a:r>
              <a:rPr lang="el-GR" sz="3600" i="1" dirty="0">
                <a:latin typeface="Times New Roman" panose="02020603050405020304" pitchFamily="18" charset="0"/>
                <a:cs typeface="Times New Roman" panose="02020603050405020304" pitchFamily="18" charset="0"/>
              </a:rPr>
              <a:t>και προσθέσουμε όλους τους όρους.</a:t>
            </a:r>
            <a:endParaRPr lang="el-GR" sz="3600" i="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user\Desktop\met.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3160" y="1484784"/>
            <a:ext cx="8984199" cy="27363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82016" y="161345"/>
            <a:ext cx="8926488" cy="1323439"/>
          </a:xfrm>
          <a:prstGeom prst="rect">
            <a:avLst/>
          </a:prstGeom>
        </p:spPr>
        <p:txBody>
          <a:bodyPr wrap="square">
            <a:spAutoFit/>
          </a:bodyPr>
          <a:lstStyle/>
          <a:p>
            <a:pPr algn="just"/>
            <a:r>
              <a:rPr lang="el-GR" sz="4000" b="1" i="1" dirty="0">
                <a:latin typeface="Times New Roman" panose="02020603050405020304" pitchFamily="18" charset="0"/>
                <a:cs typeface="Times New Roman" panose="02020603050405020304" pitchFamily="18" charset="0"/>
              </a:rPr>
              <a:t>Μετατροπή αριθμών από το δυαδικό (</a:t>
            </a:r>
            <a:r>
              <a:rPr lang="en-US" sz="4000" b="1" i="1" dirty="0">
                <a:latin typeface="Times New Roman" panose="02020603050405020304" pitchFamily="18" charset="0"/>
                <a:cs typeface="Times New Roman" panose="02020603050405020304" pitchFamily="18" charset="0"/>
              </a:rPr>
              <a:t>r=2) </a:t>
            </a:r>
            <a:r>
              <a:rPr lang="el-GR" sz="4000" b="1" i="1" dirty="0">
                <a:latin typeface="Times New Roman" panose="02020603050405020304" pitchFamily="18" charset="0"/>
                <a:cs typeface="Times New Roman" panose="02020603050405020304" pitchFamily="18" charset="0"/>
              </a:rPr>
              <a:t>σύστημα στο δεκαδικό</a:t>
            </a:r>
            <a:endParaRPr lang="el-GR" sz="4000" b="1" i="1" dirty="0">
              <a:latin typeface="Times New Roman" panose="02020603050405020304" pitchFamily="18" charset="0"/>
              <a:cs typeface="Times New Roman" panose="02020603050405020304" pitchFamily="18" charset="0"/>
            </a:endParaRPr>
          </a:p>
        </p:txBody>
      </p:sp>
      <p:pic>
        <p:nvPicPr>
          <p:cNvPr id="9219" name="Picture 3" descr="C:\Users\user\Desktop\Χωρίς τίτλο.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5816" y="4365104"/>
            <a:ext cx="4785399" cy="23335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016" y="161345"/>
            <a:ext cx="8926488" cy="1323439"/>
          </a:xfrm>
          <a:prstGeom prst="rect">
            <a:avLst/>
          </a:prstGeom>
        </p:spPr>
        <p:txBody>
          <a:bodyPr wrap="square">
            <a:spAutoFit/>
          </a:bodyPr>
          <a:lstStyle/>
          <a:p>
            <a:pPr algn="just"/>
            <a:r>
              <a:rPr lang="el-GR" sz="4000" b="1" i="1" dirty="0">
                <a:latin typeface="Times New Roman" panose="02020603050405020304" pitchFamily="18" charset="0"/>
                <a:cs typeface="Times New Roman" panose="02020603050405020304" pitchFamily="18" charset="0"/>
              </a:rPr>
              <a:t>Μετατροπή αριθμών από το δυαδικό (</a:t>
            </a:r>
            <a:r>
              <a:rPr lang="en-US" sz="4000" b="1" i="1" dirty="0">
                <a:latin typeface="Times New Roman" panose="02020603050405020304" pitchFamily="18" charset="0"/>
                <a:cs typeface="Times New Roman" panose="02020603050405020304" pitchFamily="18" charset="0"/>
              </a:rPr>
              <a:t>r=2) </a:t>
            </a:r>
            <a:r>
              <a:rPr lang="el-GR" sz="4000" b="1" i="1" dirty="0">
                <a:latin typeface="Times New Roman" panose="02020603050405020304" pitchFamily="18" charset="0"/>
                <a:cs typeface="Times New Roman" panose="02020603050405020304" pitchFamily="18" charset="0"/>
              </a:rPr>
              <a:t>σύστημα στο δεκαδικό</a:t>
            </a:r>
            <a:endParaRPr lang="el-GR" sz="4000" b="1" i="1" dirty="0">
              <a:latin typeface="Times New Roman" panose="02020603050405020304" pitchFamily="18" charset="0"/>
              <a:cs typeface="Times New Roman" panose="02020603050405020304" pitchFamily="18" charset="0"/>
            </a:endParaRPr>
          </a:p>
        </p:txBody>
      </p:sp>
      <p:pic>
        <p:nvPicPr>
          <p:cNvPr id="10242" name="Picture 2" descr="C:\Users\user\Desktop\met1.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9453" y="1814513"/>
            <a:ext cx="8351613" cy="38467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016" y="161345"/>
            <a:ext cx="8926488" cy="1323439"/>
          </a:xfrm>
          <a:prstGeom prst="rect">
            <a:avLst/>
          </a:prstGeom>
        </p:spPr>
        <p:txBody>
          <a:bodyPr wrap="square">
            <a:spAutoFit/>
          </a:bodyPr>
          <a:lstStyle/>
          <a:p>
            <a:pPr algn="just"/>
            <a:r>
              <a:rPr lang="el-GR" sz="4000" b="1" i="1" dirty="0">
                <a:latin typeface="Times New Roman" panose="02020603050405020304" pitchFamily="18" charset="0"/>
                <a:cs typeface="Times New Roman" panose="02020603050405020304" pitchFamily="18" charset="0"/>
              </a:rPr>
              <a:t>Μετατροπή αριθμών από το οκταδικό (</a:t>
            </a:r>
            <a:r>
              <a:rPr lang="en-US" sz="4000" b="1" i="1" dirty="0">
                <a:latin typeface="Times New Roman" panose="02020603050405020304" pitchFamily="18" charset="0"/>
                <a:cs typeface="Times New Roman" panose="02020603050405020304" pitchFamily="18" charset="0"/>
              </a:rPr>
              <a:t>r=8) </a:t>
            </a:r>
            <a:r>
              <a:rPr lang="el-GR" sz="4000" b="1" i="1" dirty="0">
                <a:latin typeface="Times New Roman" panose="02020603050405020304" pitchFamily="18" charset="0"/>
                <a:cs typeface="Times New Roman" panose="02020603050405020304" pitchFamily="18" charset="0"/>
              </a:rPr>
              <a:t>σύστημα στο δεκαδικό</a:t>
            </a:r>
            <a:endParaRPr lang="el-GR" sz="4000" b="1" i="1" dirty="0">
              <a:latin typeface="Times New Roman" panose="02020603050405020304" pitchFamily="18" charset="0"/>
              <a:cs typeface="Times New Roman" panose="02020603050405020304" pitchFamily="18" charset="0"/>
            </a:endParaRPr>
          </a:p>
        </p:txBody>
      </p:sp>
      <p:pic>
        <p:nvPicPr>
          <p:cNvPr id="12290" name="Picture 2" descr="C:\Users\user\Desktop\okta.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1520" y="1700808"/>
            <a:ext cx="8712968" cy="44651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016" y="161345"/>
            <a:ext cx="8926488" cy="1323439"/>
          </a:xfrm>
          <a:prstGeom prst="rect">
            <a:avLst/>
          </a:prstGeom>
        </p:spPr>
        <p:txBody>
          <a:bodyPr wrap="square">
            <a:spAutoFit/>
          </a:bodyPr>
          <a:lstStyle/>
          <a:p>
            <a:pPr algn="just"/>
            <a:r>
              <a:rPr lang="el-GR" sz="4000" b="1" i="1" dirty="0">
                <a:latin typeface="Times New Roman" panose="02020603050405020304" pitchFamily="18" charset="0"/>
                <a:cs typeface="Times New Roman" panose="02020603050405020304" pitchFamily="18" charset="0"/>
              </a:rPr>
              <a:t>Μετατροπή αριθμών από το οκταδικό (</a:t>
            </a:r>
            <a:r>
              <a:rPr lang="en-US" sz="4000" b="1" i="1" dirty="0">
                <a:latin typeface="Times New Roman" panose="02020603050405020304" pitchFamily="18" charset="0"/>
                <a:cs typeface="Times New Roman" panose="02020603050405020304" pitchFamily="18" charset="0"/>
              </a:rPr>
              <a:t>r=8) </a:t>
            </a:r>
            <a:r>
              <a:rPr lang="el-GR" sz="4000" b="1" i="1" dirty="0">
                <a:latin typeface="Times New Roman" panose="02020603050405020304" pitchFamily="18" charset="0"/>
                <a:cs typeface="Times New Roman" panose="02020603050405020304" pitchFamily="18" charset="0"/>
              </a:rPr>
              <a:t>σύστημα στο δεκαδικό</a:t>
            </a:r>
            <a:endParaRPr lang="el-GR" sz="4000" b="1" i="1" dirty="0">
              <a:latin typeface="Times New Roman" panose="02020603050405020304" pitchFamily="18" charset="0"/>
              <a:cs typeface="Times New Roman" panose="02020603050405020304" pitchFamily="18" charset="0"/>
            </a:endParaRPr>
          </a:p>
        </p:txBody>
      </p:sp>
      <p:pic>
        <p:nvPicPr>
          <p:cNvPr id="13314" name="Picture 2" descr="C:\Users\user\Desktop\me4.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55576" y="1844824"/>
            <a:ext cx="7599287" cy="36635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016" y="161345"/>
            <a:ext cx="8926488" cy="1323439"/>
          </a:xfrm>
          <a:prstGeom prst="rect">
            <a:avLst/>
          </a:prstGeom>
        </p:spPr>
        <p:txBody>
          <a:bodyPr wrap="square">
            <a:spAutoFit/>
          </a:bodyPr>
          <a:lstStyle/>
          <a:p>
            <a:pPr algn="just"/>
            <a:r>
              <a:rPr lang="el-GR" sz="4000" b="1" i="1" dirty="0">
                <a:latin typeface="Times New Roman" panose="02020603050405020304" pitchFamily="18" charset="0"/>
                <a:cs typeface="Times New Roman" panose="02020603050405020304" pitchFamily="18" charset="0"/>
              </a:rPr>
              <a:t>Μετατροπή αριθμών από το δεκαεξαδικό (</a:t>
            </a:r>
            <a:r>
              <a:rPr lang="en-US" sz="4000" b="1" i="1" dirty="0">
                <a:latin typeface="Times New Roman" panose="02020603050405020304" pitchFamily="18" charset="0"/>
                <a:cs typeface="Times New Roman" panose="02020603050405020304" pitchFamily="18" charset="0"/>
              </a:rPr>
              <a:t>r=</a:t>
            </a:r>
            <a:r>
              <a:rPr lang="el-GR" sz="4000" b="1" i="1" dirty="0">
                <a:latin typeface="Times New Roman" panose="02020603050405020304" pitchFamily="18" charset="0"/>
                <a:cs typeface="Times New Roman" panose="02020603050405020304" pitchFamily="18" charset="0"/>
              </a:rPr>
              <a:t>16</a:t>
            </a:r>
            <a:r>
              <a:rPr lang="en-US" sz="4000" b="1" i="1" dirty="0">
                <a:latin typeface="Times New Roman" panose="02020603050405020304" pitchFamily="18" charset="0"/>
                <a:cs typeface="Times New Roman" panose="02020603050405020304" pitchFamily="18" charset="0"/>
              </a:rPr>
              <a:t>) </a:t>
            </a:r>
            <a:r>
              <a:rPr lang="el-GR" sz="4000" b="1" i="1" dirty="0">
                <a:latin typeface="Times New Roman" panose="02020603050405020304" pitchFamily="18" charset="0"/>
                <a:cs typeface="Times New Roman" panose="02020603050405020304" pitchFamily="18" charset="0"/>
              </a:rPr>
              <a:t>σύστημα στο δεκαδικό</a:t>
            </a:r>
            <a:endParaRPr lang="el-GR" sz="4000" b="1" i="1" dirty="0">
              <a:latin typeface="Times New Roman" panose="02020603050405020304" pitchFamily="18" charset="0"/>
              <a:cs typeface="Times New Roman" panose="02020603050405020304" pitchFamily="18" charset="0"/>
            </a:endParaRPr>
          </a:p>
        </p:txBody>
      </p:sp>
      <p:pic>
        <p:nvPicPr>
          <p:cNvPr id="14338" name="Picture 2" descr="C:\Users\user\Desktop\gg.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47374" y="2250716"/>
            <a:ext cx="8449721" cy="41765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016" y="161345"/>
            <a:ext cx="8926488" cy="1323439"/>
          </a:xfrm>
          <a:prstGeom prst="rect">
            <a:avLst/>
          </a:prstGeom>
        </p:spPr>
        <p:txBody>
          <a:bodyPr wrap="square">
            <a:spAutoFit/>
          </a:bodyPr>
          <a:lstStyle/>
          <a:p>
            <a:pPr algn="just"/>
            <a:r>
              <a:rPr lang="el-GR" sz="4000" b="1" i="1" dirty="0">
                <a:latin typeface="Times New Roman" panose="02020603050405020304" pitchFamily="18" charset="0"/>
                <a:cs typeface="Times New Roman" panose="02020603050405020304" pitchFamily="18" charset="0"/>
              </a:rPr>
              <a:t>Μετατροπή δεκαδικού αριθμού σε αριθμό στη βάση </a:t>
            </a:r>
            <a:r>
              <a:rPr lang="en-US" sz="4000" b="1" i="1" dirty="0">
                <a:latin typeface="Times New Roman" panose="02020603050405020304" pitchFamily="18" charset="0"/>
                <a:cs typeface="Times New Roman" panose="02020603050405020304" pitchFamily="18" charset="0"/>
              </a:rPr>
              <a:t>r</a:t>
            </a:r>
            <a:endParaRPr lang="el-GR" sz="4000" b="1"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95536" y="1772816"/>
            <a:ext cx="8568952" cy="4524315"/>
          </a:xfrm>
          <a:prstGeom prst="rect">
            <a:avLst/>
          </a:prstGeom>
          <a:noFill/>
        </p:spPr>
        <p:txBody>
          <a:bodyPr wrap="square" rtlCol="0">
            <a:spAutoFit/>
          </a:bodyPr>
          <a:lstStyle/>
          <a:p>
            <a:pPr algn="just"/>
            <a:r>
              <a:rPr lang="el-GR" sz="3600" i="1" dirty="0">
                <a:latin typeface="Times New Roman" panose="02020603050405020304" pitchFamily="18" charset="0"/>
                <a:cs typeface="Times New Roman" panose="02020603050405020304" pitchFamily="18" charset="0"/>
              </a:rPr>
              <a:t>Είναι απαραίτητο να διαχωρίσουμε τον αριθμό σε ένα ακέραιο και σε ένα κλασματικό μέρος, επειδή κάθε μέρος θα υποστεί διαφορετική διαδικασία μετατροπής. </a:t>
            </a:r>
            <a:endParaRPr lang="el-GR" sz="3600" i="1" dirty="0">
              <a:latin typeface="Times New Roman" panose="02020603050405020304" pitchFamily="18" charset="0"/>
              <a:cs typeface="Times New Roman" panose="02020603050405020304" pitchFamily="18" charset="0"/>
            </a:endParaRPr>
          </a:p>
          <a:p>
            <a:pPr algn="just"/>
            <a:r>
              <a:rPr lang="el-GR" sz="3600" i="1" dirty="0">
                <a:latin typeface="Times New Roman" panose="02020603050405020304" pitchFamily="18" charset="0"/>
                <a:cs typeface="Times New Roman" panose="02020603050405020304" pitchFamily="18" charset="0"/>
              </a:rPr>
              <a:t>Η μετατροπή του ακέραιου γίνεται αν διαιρέσουμε τον αριθμό και όλα τα επακόλουθα πηλίκα με το </a:t>
            </a:r>
            <a:r>
              <a:rPr lang="en-US" sz="3600" i="1" dirty="0">
                <a:latin typeface="Times New Roman" panose="02020603050405020304" pitchFamily="18" charset="0"/>
                <a:cs typeface="Times New Roman" panose="02020603050405020304" pitchFamily="18" charset="0"/>
              </a:rPr>
              <a:t>r</a:t>
            </a:r>
            <a:r>
              <a:rPr lang="el-GR" sz="3600" i="1" dirty="0">
                <a:latin typeface="Times New Roman" panose="02020603050405020304" pitchFamily="18" charset="0"/>
                <a:cs typeface="Times New Roman" panose="02020603050405020304" pitchFamily="18" charset="0"/>
              </a:rPr>
              <a:t> και συγκεντρώσουμε τα υπόλοιπα.</a:t>
            </a:r>
            <a:endParaRPr lang="el-GR" sz="3600" i="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fontScale="90000"/>
          </a:bodyPr>
          <a:p>
            <a:r>
              <a:rPr lang="el-GR" altLang="en-US"/>
              <a:t>Μετατροπή δεκαδικού σε δυαδικό αριθμό</a:t>
            </a:r>
            <a:endParaRPr lang="el-GR" altLang="en-US"/>
          </a:p>
        </p:txBody>
      </p:sp>
      <p:graphicFrame>
        <p:nvGraphicFramePr>
          <p:cNvPr id="4" name="Content Placeholder 3"/>
          <p:cNvGraphicFramePr>
            <a:graphicFrameLocks noChangeAspect="1"/>
          </p:cNvGraphicFramePr>
          <p:nvPr>
            <p:ph idx="1"/>
          </p:nvPr>
        </p:nvGraphicFramePr>
        <p:xfrm>
          <a:off x="457835" y="1591945"/>
          <a:ext cx="8228965" cy="5002530"/>
        </p:xfrm>
        <a:graphic>
          <a:graphicData uri="http://schemas.openxmlformats.org/presentationml/2006/ole">
            <mc:AlternateContent xmlns:mc="http://schemas.openxmlformats.org/markup-compatibility/2006">
              <mc:Choice xmlns:v="urn:schemas-microsoft-com:vml" Requires="v">
                <p:oleObj spid="_x0000_s5" name="" r:id="rId1" imgW="4762500" imgH="3520440" progId="Paint.Picture">
                  <p:embed/>
                </p:oleObj>
              </mc:Choice>
              <mc:Fallback>
                <p:oleObj name="" r:id="rId1" imgW="4762500" imgH="3520440" progId="Paint.Picture">
                  <p:embed/>
                  <p:pic>
                    <p:nvPicPr>
                      <p:cNvPr id="0" name="Picture 4"/>
                      <p:cNvPicPr/>
                      <p:nvPr/>
                    </p:nvPicPr>
                    <p:blipFill>
                      <a:blip r:embed="rId2"/>
                    </p:blipFill>
                    <p:spPr>
                      <a:xfrm>
                        <a:off x="457835" y="1591945"/>
                        <a:ext cx="8228965" cy="5002530"/>
                      </a:xfrm>
                      <a:prstGeom prst="rect">
                        <a:avLst/>
                      </a:prstGeom>
                    </p:spPr>
                  </p:pic>
                </p:oleObj>
              </mc:Fallback>
            </mc:AlternateContent>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15020"/>
            <a:ext cx="8496944" cy="11326178"/>
          </a:xfrm>
          <a:prstGeom prst="rect">
            <a:avLst/>
          </a:prstGeom>
          <a:noFill/>
        </p:spPr>
        <p:txBody>
          <a:bodyPr wrap="square" rtlCol="0">
            <a:spAutoFit/>
          </a:bodyPr>
          <a:lstStyle/>
          <a:p>
            <a:pPr algn="ctr"/>
            <a:r>
              <a:rPr lang="el-GR" sz="2800" b="1" i="1" dirty="0">
                <a:latin typeface="Times New Roman" panose="02020603050405020304" pitchFamily="18" charset="0"/>
                <a:cs typeface="Times New Roman" panose="02020603050405020304" pitchFamily="18" charset="0"/>
              </a:rPr>
              <a:t>Περιεχόμενα</a:t>
            </a:r>
            <a:endParaRPr lang="en-US" sz="2800" b="1" i="1" dirty="0">
              <a:latin typeface="Times New Roman" panose="02020603050405020304" pitchFamily="18" charset="0"/>
              <a:cs typeface="Times New Roman" panose="02020603050405020304" pitchFamily="18" charset="0"/>
            </a:endParaRPr>
          </a:p>
          <a:p>
            <a:pPr algn="ctr"/>
            <a:endParaRPr lang="el-GR" sz="1200" b="1" dirty="0">
              <a:latin typeface="Times New Roman" panose="02020603050405020304" pitchFamily="18" charset="0"/>
              <a:cs typeface="Times New Roman" panose="02020603050405020304" pitchFamily="18" charset="0"/>
            </a:endParaRPr>
          </a:p>
          <a:p>
            <a:pPr marL="514350" indent="-514350" algn="just">
              <a:buAutoNum type="arabicPeriod"/>
            </a:pPr>
            <a:r>
              <a:rPr lang="el-GR" sz="2200" b="1" dirty="0">
                <a:latin typeface="Times New Roman" panose="02020603050405020304" pitchFamily="18" charset="0"/>
                <a:cs typeface="Times New Roman" panose="02020603050405020304" pitchFamily="18" charset="0"/>
              </a:rPr>
              <a:t>Εισαγωγή στη Ψηφιακή Λογική</a:t>
            </a:r>
            <a:endParaRPr lang="en-US" sz="2200" b="1" dirty="0">
              <a:latin typeface="Times New Roman" panose="02020603050405020304" pitchFamily="18" charset="0"/>
              <a:cs typeface="Times New Roman" panose="02020603050405020304" pitchFamily="18" charset="0"/>
            </a:endParaRPr>
          </a:p>
          <a:p>
            <a:pPr marL="514350" indent="-514350" algn="just">
              <a:buAutoNum type="arabicPeriod"/>
            </a:pPr>
            <a:endParaRPr lang="el-GR" sz="1600" b="1" dirty="0">
              <a:latin typeface="Times New Roman" panose="02020603050405020304" pitchFamily="18" charset="0"/>
              <a:cs typeface="Times New Roman" panose="02020603050405020304" pitchFamily="18" charset="0"/>
            </a:endParaRPr>
          </a:p>
          <a:p>
            <a:pPr marL="514350" indent="-514350" algn="just">
              <a:buAutoNum type="arabicPeriod"/>
            </a:pPr>
            <a:r>
              <a:rPr lang="el-GR" sz="2200" b="1" dirty="0">
                <a:latin typeface="Times New Roman" panose="02020603050405020304" pitchFamily="18" charset="0"/>
                <a:cs typeface="Times New Roman" panose="02020603050405020304" pitchFamily="18" charset="0"/>
              </a:rPr>
              <a:t>Άλγεβρα </a:t>
            </a:r>
            <a:r>
              <a:rPr lang="en-US" sz="2200" b="1" dirty="0">
                <a:latin typeface="Times New Roman" panose="02020603050405020304" pitchFamily="18" charset="0"/>
                <a:cs typeface="Times New Roman" panose="02020603050405020304" pitchFamily="18" charset="0"/>
              </a:rPr>
              <a:t>Boole</a:t>
            </a:r>
            <a:r>
              <a:rPr lang="el-GR" sz="2200" b="1" dirty="0">
                <a:latin typeface="Times New Roman" panose="02020603050405020304" pitchFamily="18" charset="0"/>
                <a:cs typeface="Times New Roman" panose="02020603050405020304" pitchFamily="18" charset="0"/>
              </a:rPr>
              <a:t> - Ελαχιστόροι, Μεγιστόροι</a:t>
            </a:r>
            <a:endParaRPr lang="el-GR" sz="2200" b="1" dirty="0">
              <a:latin typeface="Times New Roman" panose="02020603050405020304" pitchFamily="18" charset="0"/>
              <a:cs typeface="Times New Roman" panose="02020603050405020304" pitchFamily="18" charset="0"/>
            </a:endParaRPr>
          </a:p>
          <a:p>
            <a:pPr marL="514350" indent="-514350" algn="just">
              <a:buAutoNum type="arabicPeriod"/>
            </a:pPr>
            <a:endParaRPr lang="el-GR" sz="1600" b="1" dirty="0">
              <a:latin typeface="Times New Roman" panose="02020603050405020304" pitchFamily="18" charset="0"/>
              <a:cs typeface="Times New Roman" panose="02020603050405020304" pitchFamily="18" charset="0"/>
            </a:endParaRPr>
          </a:p>
          <a:p>
            <a:pPr marL="514350" indent="-514350" algn="just">
              <a:buAutoNum type="arabicPeriod"/>
            </a:pPr>
            <a:r>
              <a:rPr lang="el-GR" sz="2200" b="1" dirty="0">
                <a:latin typeface="Times New Roman" panose="02020603050405020304" pitchFamily="18" charset="0"/>
                <a:cs typeface="Times New Roman" panose="02020603050405020304" pitchFamily="18" charset="0"/>
              </a:rPr>
              <a:t>Απλοποίηση συναρτήσεων και οικουμενικές πύλες</a:t>
            </a:r>
            <a:endParaRPr lang="en-US" sz="2200" b="1" dirty="0">
              <a:latin typeface="Times New Roman" panose="02020603050405020304" pitchFamily="18" charset="0"/>
              <a:cs typeface="Times New Roman" panose="02020603050405020304" pitchFamily="18" charset="0"/>
            </a:endParaRPr>
          </a:p>
          <a:p>
            <a:pPr marL="514350" indent="-514350" algn="just">
              <a:buAutoNum type="arabicPeriod"/>
            </a:pPr>
            <a:endParaRPr lang="en-US" sz="1600" b="1" dirty="0">
              <a:latin typeface="Times New Roman" panose="02020603050405020304" pitchFamily="18" charset="0"/>
              <a:cs typeface="Times New Roman" panose="02020603050405020304" pitchFamily="18" charset="0"/>
            </a:endParaRPr>
          </a:p>
          <a:p>
            <a:pPr marL="514350" indent="-514350" algn="just">
              <a:buAutoNum type="arabicPeriod"/>
            </a:pPr>
            <a:r>
              <a:rPr lang="el-GR" sz="2200" b="1" dirty="0">
                <a:latin typeface="Times New Roman" panose="02020603050405020304" pitchFamily="18" charset="0"/>
                <a:cs typeface="Times New Roman" panose="02020603050405020304" pitchFamily="18" charset="0"/>
              </a:rPr>
              <a:t>Ολοκληρωμένα κυκλώματα και συνδυαστικά κυκλώματα</a:t>
            </a:r>
            <a:endParaRPr lang="el-GR" sz="2200" b="1" dirty="0">
              <a:latin typeface="Times New Roman" panose="02020603050405020304" pitchFamily="18" charset="0"/>
              <a:cs typeface="Times New Roman" panose="02020603050405020304" pitchFamily="18" charset="0"/>
            </a:endParaRPr>
          </a:p>
          <a:p>
            <a:pPr marL="514350" indent="-514350" algn="just">
              <a:buAutoNum type="arabicPeriod"/>
            </a:pPr>
            <a:endParaRPr lang="el-GR" sz="1600" b="1" dirty="0">
              <a:latin typeface="Times New Roman" panose="02020603050405020304" pitchFamily="18" charset="0"/>
              <a:cs typeface="Times New Roman" panose="02020603050405020304" pitchFamily="18" charset="0"/>
            </a:endParaRPr>
          </a:p>
          <a:p>
            <a:pPr marL="514350" indent="-514350" algn="just">
              <a:buAutoNum type="arabicPeriod"/>
            </a:pPr>
            <a:r>
              <a:rPr lang="el-GR" sz="2200" b="1" dirty="0">
                <a:latin typeface="Times New Roman" panose="02020603050405020304" pitchFamily="18" charset="0"/>
                <a:cs typeface="Times New Roman" panose="02020603050405020304" pitchFamily="18" charset="0"/>
              </a:rPr>
              <a:t>Εισαγωγή στους μικροϋπολογιστές</a:t>
            </a:r>
            <a:endParaRPr lang="el-GR" sz="2200" b="1" dirty="0">
              <a:latin typeface="Times New Roman" panose="02020603050405020304" pitchFamily="18" charset="0"/>
              <a:cs typeface="Times New Roman" panose="02020603050405020304" pitchFamily="18" charset="0"/>
            </a:endParaRPr>
          </a:p>
          <a:p>
            <a:pPr marL="514350" indent="-514350" algn="just">
              <a:buAutoNum type="arabicPeriod"/>
            </a:pPr>
            <a:endParaRPr lang="el-GR" sz="1600" b="1" dirty="0">
              <a:latin typeface="Times New Roman" panose="02020603050405020304" pitchFamily="18" charset="0"/>
              <a:cs typeface="Times New Roman" panose="02020603050405020304" pitchFamily="18" charset="0"/>
            </a:endParaRPr>
          </a:p>
          <a:p>
            <a:pPr marL="514350" indent="-514350" algn="just">
              <a:buAutoNum type="arabicPeriod"/>
            </a:pPr>
            <a:r>
              <a:rPr lang="el-GR" sz="2200" b="1" dirty="0">
                <a:latin typeface="Times New Roman" panose="02020603050405020304" pitchFamily="18" charset="0"/>
                <a:cs typeface="Times New Roman" panose="02020603050405020304" pitchFamily="18" charset="0"/>
              </a:rPr>
              <a:t>Δομή και αρχιτεκτονική του μικροεπεξεργαστή και του μικροϋπολογιστή</a:t>
            </a:r>
            <a:endParaRPr lang="el-GR" sz="2200" b="1" dirty="0">
              <a:latin typeface="Times New Roman" panose="02020603050405020304" pitchFamily="18" charset="0"/>
              <a:cs typeface="Times New Roman" panose="02020603050405020304" pitchFamily="18" charset="0"/>
            </a:endParaRPr>
          </a:p>
          <a:p>
            <a:pPr marL="514350" indent="-514350" algn="just">
              <a:buAutoNum type="arabicPeriod"/>
            </a:pPr>
            <a:endParaRPr lang="el-GR" sz="1600" b="1" dirty="0">
              <a:latin typeface="Times New Roman" panose="02020603050405020304" pitchFamily="18" charset="0"/>
              <a:cs typeface="Times New Roman" panose="02020603050405020304" pitchFamily="18" charset="0"/>
            </a:endParaRPr>
          </a:p>
          <a:p>
            <a:pPr marL="514350" indent="-514350" algn="just">
              <a:buAutoNum type="arabicPeriod"/>
            </a:pPr>
            <a:r>
              <a:rPr lang="el-GR" sz="2200" b="1" dirty="0">
                <a:latin typeface="Times New Roman" panose="02020603050405020304" pitchFamily="18" charset="0"/>
                <a:cs typeface="Times New Roman" panose="02020603050405020304" pitchFamily="18" charset="0"/>
              </a:rPr>
              <a:t>Βασικές λειτουργίες του μικροεπεξεργαστή</a:t>
            </a:r>
            <a:endParaRPr lang="el-GR" sz="2200" b="1" dirty="0">
              <a:latin typeface="Times New Roman" panose="02020603050405020304" pitchFamily="18" charset="0"/>
              <a:cs typeface="Times New Roman" panose="02020603050405020304" pitchFamily="18" charset="0"/>
            </a:endParaRPr>
          </a:p>
          <a:p>
            <a:pPr marL="514350" indent="-514350" algn="just">
              <a:buAutoNum type="arabicPeriod"/>
            </a:pPr>
            <a:endParaRPr lang="el-GR" sz="1600" b="1" dirty="0">
              <a:latin typeface="Times New Roman" panose="02020603050405020304" pitchFamily="18" charset="0"/>
              <a:cs typeface="Times New Roman" panose="02020603050405020304" pitchFamily="18" charset="0"/>
            </a:endParaRPr>
          </a:p>
          <a:p>
            <a:pPr marL="514350" indent="-514350" algn="just">
              <a:buAutoNum type="arabicPeriod"/>
            </a:pPr>
            <a:r>
              <a:rPr lang="el-GR" sz="2200" b="1" dirty="0" err="1">
                <a:latin typeface="Times New Roman" panose="02020603050405020304" pitchFamily="18" charset="0"/>
                <a:cs typeface="Times New Roman" panose="02020603050405020304" pitchFamily="18" charset="0"/>
              </a:rPr>
              <a:t>Eκμάθηση</a:t>
            </a:r>
            <a:r>
              <a:rPr lang="el-GR" sz="2200" b="1" dirty="0">
                <a:latin typeface="Times New Roman" panose="02020603050405020304" pitchFamily="18" charset="0"/>
                <a:cs typeface="Times New Roman" panose="02020603050405020304" pitchFamily="18" charset="0"/>
              </a:rPr>
              <a:t> Γλώσσας </a:t>
            </a:r>
            <a:r>
              <a:rPr lang="el-GR" sz="2200" b="1" dirty="0" err="1">
                <a:latin typeface="Times New Roman" panose="02020603050405020304" pitchFamily="18" charset="0"/>
                <a:cs typeface="Times New Roman" panose="02020603050405020304" pitchFamily="18" charset="0"/>
              </a:rPr>
              <a:t>Assembly</a:t>
            </a:r>
            <a:r>
              <a:rPr lang="el-GR" sz="2200" b="1" dirty="0">
                <a:latin typeface="Times New Roman" panose="02020603050405020304" pitchFamily="18" charset="0"/>
                <a:cs typeface="Times New Roman" panose="02020603050405020304" pitchFamily="18" charset="0"/>
              </a:rPr>
              <a:t> του µ</a:t>
            </a:r>
            <a:r>
              <a:rPr lang="el-GR" sz="2200" b="1" dirty="0" err="1">
                <a:latin typeface="Times New Roman" panose="02020603050405020304" pitchFamily="18" charset="0"/>
                <a:cs typeface="Times New Roman" panose="02020603050405020304" pitchFamily="18" charset="0"/>
              </a:rPr>
              <a:t>ικροϋπολογιστή</a:t>
            </a:r>
            <a:endParaRPr lang="el-GR" sz="2200" b="1" dirty="0">
              <a:latin typeface="Times New Roman" panose="02020603050405020304" pitchFamily="18" charset="0"/>
              <a:cs typeface="Times New Roman" panose="02020603050405020304" pitchFamily="18" charset="0"/>
            </a:endParaRPr>
          </a:p>
          <a:p>
            <a:pPr marL="514350" indent="-514350" algn="just">
              <a:buAutoNum type="arabicPeriod"/>
            </a:pPr>
            <a:endParaRPr lang="el-GR" sz="1600" b="1" dirty="0">
              <a:latin typeface="Times New Roman" panose="02020603050405020304" pitchFamily="18" charset="0"/>
              <a:cs typeface="Times New Roman" panose="02020603050405020304" pitchFamily="18" charset="0"/>
            </a:endParaRPr>
          </a:p>
          <a:p>
            <a:pPr marL="514350" indent="-514350" algn="just">
              <a:buAutoNum type="arabicPeriod"/>
            </a:pPr>
            <a:r>
              <a:rPr lang="el-GR" sz="2200" b="1" dirty="0">
                <a:latin typeface="Times New Roman" panose="02020603050405020304" pitchFamily="18" charset="0"/>
                <a:cs typeface="Times New Roman" panose="02020603050405020304" pitchFamily="18" charset="0"/>
              </a:rPr>
              <a:t>Πλακέτα ανάπτυξης του </a:t>
            </a:r>
            <a:r>
              <a:rPr lang="el-GR" sz="2200" b="1" dirty="0" err="1">
                <a:latin typeface="Times New Roman" panose="02020603050405020304" pitchFamily="18" charset="0"/>
                <a:cs typeface="Times New Roman" panose="02020603050405020304" pitchFamily="18" charset="0"/>
              </a:rPr>
              <a:t>μικροελεγκτή</a:t>
            </a:r>
            <a:r>
              <a:rPr lang="el-GR" sz="2200" b="1" dirty="0">
                <a:latin typeface="Times New Roman" panose="02020603050405020304" pitchFamily="18" charset="0"/>
                <a:cs typeface="Times New Roman" panose="02020603050405020304" pitchFamily="18" charset="0"/>
              </a:rPr>
              <a:t> </a:t>
            </a:r>
            <a:r>
              <a:rPr lang="el-GR" sz="2200" b="1" dirty="0" err="1">
                <a:latin typeface="Times New Roman" panose="02020603050405020304" pitchFamily="18" charset="0"/>
                <a:cs typeface="Times New Roman" panose="02020603050405020304" pitchFamily="18" charset="0"/>
              </a:rPr>
              <a:t>Arduino</a:t>
            </a:r>
            <a:r>
              <a:rPr lang="el-GR" sz="2200" b="1" dirty="0">
                <a:latin typeface="Times New Roman" panose="02020603050405020304" pitchFamily="18" charset="0"/>
                <a:cs typeface="Times New Roman" panose="02020603050405020304" pitchFamily="18" charset="0"/>
              </a:rPr>
              <a:t> </a:t>
            </a:r>
            <a:r>
              <a:rPr lang="el-GR" sz="2200" b="1" dirty="0" err="1">
                <a:latin typeface="Times New Roman" panose="02020603050405020304" pitchFamily="18" charset="0"/>
                <a:cs typeface="Times New Roman" panose="02020603050405020304" pitchFamily="18" charset="0"/>
              </a:rPr>
              <a:t>Uno</a:t>
            </a:r>
            <a:endParaRPr lang="el-GR" sz="2200" b="1" dirty="0">
              <a:latin typeface="Times New Roman" panose="02020603050405020304" pitchFamily="18" charset="0"/>
              <a:cs typeface="Times New Roman" panose="02020603050405020304" pitchFamily="18" charset="0"/>
            </a:endParaRPr>
          </a:p>
          <a:p>
            <a:pPr marL="514350" indent="-514350" algn="just">
              <a:buAutoNum type="arabicPeriod"/>
            </a:pPr>
            <a:endParaRPr lang="el-GR" sz="1400" b="1" dirty="0">
              <a:latin typeface="Times New Roman" panose="02020603050405020304" pitchFamily="18" charset="0"/>
              <a:cs typeface="Times New Roman" panose="02020603050405020304" pitchFamily="18" charset="0"/>
            </a:endParaRPr>
          </a:p>
          <a:p>
            <a:pPr marL="514350" indent="-514350" algn="just">
              <a:buAutoNum type="arabicPeriod"/>
            </a:pPr>
            <a:r>
              <a:rPr lang="el-GR" sz="2200" b="1" dirty="0">
                <a:latin typeface="Times New Roman" panose="02020603050405020304" pitchFamily="18" charset="0"/>
                <a:cs typeface="Times New Roman" panose="02020603050405020304" pitchFamily="18" charset="0"/>
              </a:rPr>
              <a:t>Χρήση εισόδων/εξόδων του μικροεπεξεργαστή για την παραγωγή &amp; έλεγχο ήχου &amp; ηχητικών διατάξεων</a:t>
            </a:r>
            <a:endParaRPr lang="el-GR" sz="2200" b="1" dirty="0">
              <a:latin typeface="Times New Roman" panose="02020603050405020304" pitchFamily="18" charset="0"/>
              <a:cs typeface="Times New Roman" panose="02020603050405020304" pitchFamily="18" charset="0"/>
            </a:endParaRPr>
          </a:p>
          <a:p>
            <a:pPr marL="514350" indent="-514350" algn="just">
              <a:buAutoNum type="arabicPeriod"/>
            </a:pPr>
            <a:endParaRPr lang="el-GR" sz="2200" b="1" dirty="0">
              <a:latin typeface="Times New Roman" panose="02020603050405020304" pitchFamily="18" charset="0"/>
              <a:cs typeface="Times New Roman" panose="02020603050405020304" pitchFamily="18" charset="0"/>
            </a:endParaRPr>
          </a:p>
          <a:p>
            <a:pPr marL="514350" indent="-514350" algn="just">
              <a:buAutoNum type="arabicPeriod"/>
            </a:pPr>
            <a:endParaRPr lang="el-GR" sz="2200" b="1" dirty="0">
              <a:latin typeface="Times New Roman" panose="02020603050405020304" pitchFamily="18" charset="0"/>
              <a:cs typeface="Times New Roman" panose="02020603050405020304" pitchFamily="18" charset="0"/>
            </a:endParaRPr>
          </a:p>
          <a:p>
            <a:pPr marL="514350" indent="-514350" algn="just">
              <a:buAutoNum type="arabicPeriod"/>
            </a:pPr>
            <a:endParaRPr lang="el-GR" sz="2400" b="1" dirty="0">
              <a:latin typeface="Times New Roman" panose="02020603050405020304" pitchFamily="18" charset="0"/>
              <a:cs typeface="Times New Roman" panose="02020603050405020304" pitchFamily="18" charset="0"/>
            </a:endParaRPr>
          </a:p>
          <a:p>
            <a:pPr marL="514350" indent="-514350" algn="just">
              <a:buAutoNum type="arabicPeriod"/>
            </a:pPr>
            <a:endParaRPr lang="el-GR" sz="2400" b="1" dirty="0">
              <a:latin typeface="Times New Roman" panose="02020603050405020304" pitchFamily="18" charset="0"/>
              <a:cs typeface="Times New Roman" panose="02020603050405020304" pitchFamily="18" charset="0"/>
            </a:endParaRPr>
          </a:p>
          <a:p>
            <a:pPr marL="514350" indent="-514350" algn="just">
              <a:buAutoNum type="arabicPeriod"/>
            </a:pPr>
            <a:endParaRPr lang="el-GR" sz="2400" b="1" dirty="0">
              <a:latin typeface="Times New Roman" panose="02020603050405020304" pitchFamily="18" charset="0"/>
              <a:cs typeface="Times New Roman" panose="02020603050405020304" pitchFamily="18" charset="0"/>
            </a:endParaRPr>
          </a:p>
          <a:p>
            <a:pPr marL="514350" indent="-514350" algn="just">
              <a:buAutoNum type="arabicPeriod"/>
            </a:pPr>
            <a:endParaRPr lang="en-US" sz="2400" b="1" dirty="0">
              <a:latin typeface="Times New Roman" panose="02020603050405020304" pitchFamily="18" charset="0"/>
              <a:cs typeface="Times New Roman" panose="02020603050405020304" pitchFamily="18" charset="0"/>
            </a:endParaRPr>
          </a:p>
          <a:p>
            <a:pPr marL="514350" indent="-514350" algn="just">
              <a:buAutoNum type="arabicPeriod"/>
            </a:pPr>
            <a:endParaRPr lang="en-US" sz="2400" b="1" dirty="0">
              <a:latin typeface="Times New Roman" panose="02020603050405020304" pitchFamily="18" charset="0"/>
              <a:cs typeface="Times New Roman" panose="02020603050405020304" pitchFamily="18" charset="0"/>
            </a:endParaRPr>
          </a:p>
          <a:p>
            <a:pPr marL="514350" indent="-514350" algn="just">
              <a:buAutoNum type="arabicPeriod"/>
            </a:pPr>
            <a:endParaRPr lang="en-US" sz="2400" b="1" dirty="0">
              <a:latin typeface="Times New Roman" panose="02020603050405020304" pitchFamily="18" charset="0"/>
              <a:cs typeface="Times New Roman" panose="02020603050405020304" pitchFamily="18" charset="0"/>
            </a:endParaRPr>
          </a:p>
          <a:p>
            <a:pPr marL="514350" indent="-514350" algn="just">
              <a:buAutoNum type="arabicPeriod"/>
            </a:pPr>
            <a:endParaRPr lang="el-GR" sz="2400" b="1" dirty="0">
              <a:latin typeface="Times New Roman" panose="02020603050405020304" pitchFamily="18" charset="0"/>
              <a:cs typeface="Times New Roman" panose="02020603050405020304" pitchFamily="18" charset="0"/>
            </a:endParaRPr>
          </a:p>
          <a:p>
            <a:pPr marL="514350" indent="-514350" algn="just">
              <a:buAutoNum type="arabicPeriod"/>
            </a:pPr>
            <a:endParaRPr lang="el-GR" sz="3200" b="1" dirty="0">
              <a:latin typeface="Times New Roman" panose="02020603050405020304" pitchFamily="18" charset="0"/>
              <a:cs typeface="Times New Roman" panose="02020603050405020304" pitchFamily="18" charset="0"/>
            </a:endParaRPr>
          </a:p>
          <a:p>
            <a:pPr algn="just"/>
            <a:endParaRPr lang="el-GR" sz="32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C:\Users\user\Desktop\gg.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55576" y="1639500"/>
            <a:ext cx="7898331" cy="489216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82016" y="161345"/>
            <a:ext cx="8926488" cy="661720"/>
          </a:xfrm>
          <a:prstGeom prst="rect">
            <a:avLst/>
          </a:prstGeom>
        </p:spPr>
        <p:txBody>
          <a:bodyPr wrap="square">
            <a:spAutoFit/>
          </a:bodyPr>
          <a:lstStyle/>
          <a:p>
            <a:pPr algn="ctr"/>
            <a:r>
              <a:rPr lang="el-GR" sz="3700" b="1" i="1" dirty="0">
                <a:latin typeface="Times New Roman" panose="02020603050405020304" pitchFamily="18" charset="0"/>
                <a:cs typeface="Times New Roman" panose="02020603050405020304" pitchFamily="18" charset="0"/>
              </a:rPr>
              <a:t>Μετατροπή δεκαδικού σε δυαδικό αριθμό</a:t>
            </a:r>
            <a:endParaRPr lang="el-GR" sz="3700" b="1" i="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75313" y="899830"/>
            <a:ext cx="6697813" cy="518160"/>
          </a:xfrm>
          <a:prstGeom prst="rect">
            <a:avLst/>
          </a:prstGeom>
          <a:noFill/>
        </p:spPr>
        <p:txBody>
          <a:bodyPr wrap="square" rtlCol="0">
            <a:spAutoFit/>
          </a:bodyPr>
          <a:lstStyle/>
          <a:p>
            <a:r>
              <a:rPr lang="el-GR" sz="2800" dirty="0">
                <a:latin typeface="Times New Roman" panose="02020603050405020304" pitchFamily="18" charset="0"/>
                <a:cs typeface="Times New Roman" panose="02020603050405020304" pitchFamily="18" charset="0"/>
              </a:rPr>
              <a:t>Αριθμητική διαδικασία ,άλλο παράδειγμα</a:t>
            </a:r>
            <a:endParaRPr lang="el-GR"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016" y="161345"/>
            <a:ext cx="8926488" cy="661720"/>
          </a:xfrm>
          <a:prstGeom prst="rect">
            <a:avLst/>
          </a:prstGeom>
        </p:spPr>
        <p:txBody>
          <a:bodyPr wrap="square">
            <a:spAutoFit/>
          </a:bodyPr>
          <a:lstStyle/>
          <a:p>
            <a:pPr algn="ctr"/>
            <a:r>
              <a:rPr lang="el-GR" sz="3700" b="1" i="1" dirty="0">
                <a:latin typeface="Times New Roman" panose="02020603050405020304" pitchFamily="18" charset="0"/>
                <a:cs typeface="Times New Roman" panose="02020603050405020304" pitchFamily="18" charset="0"/>
              </a:rPr>
              <a:t>Μετατροπή δεκαδικού σε δυαδικό αριθμό</a:t>
            </a:r>
            <a:endParaRPr lang="el-GR" sz="3700" b="1"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82016" y="836712"/>
            <a:ext cx="8782472" cy="800219"/>
          </a:xfrm>
          <a:prstGeom prst="rect">
            <a:avLst/>
          </a:prstGeom>
          <a:noFill/>
        </p:spPr>
        <p:txBody>
          <a:bodyPr wrap="square" rtlCol="0">
            <a:spAutoFit/>
          </a:bodyPr>
          <a:lstStyle/>
          <a:p>
            <a:pPr algn="just"/>
            <a:r>
              <a:rPr lang="el-GR" sz="2300" i="1" dirty="0">
                <a:latin typeface="Times New Roman" panose="02020603050405020304" pitchFamily="18" charset="0"/>
                <a:cs typeface="Times New Roman" panose="02020603050405020304" pitchFamily="18" charset="0"/>
              </a:rPr>
              <a:t>Η μετατροπή δεκαδικού κλάσματος σε δυαδικό γίνεται με τη διαφορά ότι κάνουμε πολ/σμο αντί για διαίρεση και συγκεντρώνουμε τα ακέραια μέρη.</a:t>
            </a:r>
            <a:endParaRPr lang="el-GR" sz="2300" i="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83568" y="1609636"/>
            <a:ext cx="6697813" cy="523220"/>
          </a:xfrm>
          <a:prstGeom prst="rect">
            <a:avLst/>
          </a:prstGeom>
          <a:noFill/>
        </p:spPr>
        <p:txBody>
          <a:bodyPr wrap="square" rtlCol="0">
            <a:spAutoFit/>
          </a:bodyPr>
          <a:lstStyle/>
          <a:p>
            <a:r>
              <a:rPr lang="el-GR" sz="2800" dirty="0">
                <a:latin typeface="Times New Roman" panose="02020603050405020304" pitchFamily="18" charset="0"/>
                <a:cs typeface="Times New Roman" panose="02020603050405020304" pitchFamily="18" charset="0"/>
              </a:rPr>
              <a:t>Αριθμητική διαδικασία</a:t>
            </a:r>
            <a:endParaRPr lang="el-GR" sz="2800" dirty="0">
              <a:latin typeface="Times New Roman" panose="02020603050405020304" pitchFamily="18" charset="0"/>
              <a:cs typeface="Times New Roman" panose="02020603050405020304" pitchFamily="18" charset="0"/>
            </a:endParaRPr>
          </a:p>
        </p:txBody>
      </p:sp>
      <p:pic>
        <p:nvPicPr>
          <p:cNvPr id="16387" name="Picture 3" descr="C:\Users\user\Desktop\gg.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48889" y="2276872"/>
            <a:ext cx="8471583" cy="43532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user\Desktop\gg.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5536" y="1196752"/>
            <a:ext cx="8304461" cy="50689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82016" y="161345"/>
            <a:ext cx="8926488" cy="661720"/>
          </a:xfrm>
          <a:prstGeom prst="rect">
            <a:avLst/>
          </a:prstGeom>
        </p:spPr>
        <p:txBody>
          <a:bodyPr wrap="square">
            <a:spAutoFit/>
          </a:bodyPr>
          <a:lstStyle/>
          <a:p>
            <a:pPr algn="ctr"/>
            <a:r>
              <a:rPr lang="el-GR" sz="3700" b="1" i="1" dirty="0">
                <a:latin typeface="Times New Roman" panose="02020603050405020304" pitchFamily="18" charset="0"/>
                <a:cs typeface="Times New Roman" panose="02020603050405020304" pitchFamily="18" charset="0"/>
              </a:rPr>
              <a:t>Μετατροπή δεκαδικού σε δυαδικό αριθμό</a:t>
            </a:r>
            <a:endParaRPr lang="el-GR" sz="3700" b="1" i="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user\Desktop\gg.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5846" y="1124744"/>
            <a:ext cx="8338828" cy="49685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82016" y="161345"/>
            <a:ext cx="8926488" cy="661720"/>
          </a:xfrm>
          <a:prstGeom prst="rect">
            <a:avLst/>
          </a:prstGeom>
        </p:spPr>
        <p:txBody>
          <a:bodyPr wrap="square">
            <a:spAutoFit/>
          </a:bodyPr>
          <a:lstStyle/>
          <a:p>
            <a:pPr algn="ctr"/>
            <a:r>
              <a:rPr lang="el-GR" sz="3700" b="1" i="1" dirty="0">
                <a:latin typeface="Times New Roman" panose="02020603050405020304" pitchFamily="18" charset="0"/>
                <a:cs typeface="Times New Roman" panose="02020603050405020304" pitchFamily="18" charset="0"/>
              </a:rPr>
              <a:t>Μετατροπή δεκαδικού σε δυαδικό αριθμό</a:t>
            </a:r>
            <a:endParaRPr lang="el-GR" sz="3700" b="1" i="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fontScale="90000"/>
          </a:bodyPr>
          <a:p>
            <a:r>
              <a:rPr lang="el-GR" altLang="en-US"/>
              <a:t>Μετατροπή δεκαδικού σε οκταδικό αριθμό</a:t>
            </a:r>
            <a:endParaRPr lang="el-GR" altLang="en-US"/>
          </a:p>
        </p:txBody>
      </p:sp>
      <p:sp>
        <p:nvSpPr>
          <p:cNvPr id="3" name="Content Placeholder 2"/>
          <p:cNvSpPr>
            <a:spLocks noGrp="1"/>
          </p:cNvSpPr>
          <p:nvPr>
            <p:ph sz="half" idx="1"/>
          </p:nvPr>
        </p:nvSpPr>
        <p:spPr>
          <a:xfrm>
            <a:off x="457200" y="1600200"/>
            <a:ext cx="8312150" cy="4526280"/>
          </a:xfrm>
        </p:spPr>
        <p:txBody>
          <a:bodyPr/>
          <a:p>
            <a:r>
              <a:rPr lang="el-GR" altLang="en-US"/>
              <a:t>Για τη μετατροπή ενός δεκαδικού αριθμού σε οκταδικό αριθμό χρησιμοποιείται η μέθοδος των διαδοχικών διαιρέσεων δια του 8.</a:t>
            </a:r>
            <a:endParaRPr lang="el-GR" altLang="en-US"/>
          </a:p>
          <a:p>
            <a:endParaRPr lang="el-GR" altLang="en-US"/>
          </a:p>
        </p:txBody>
      </p:sp>
      <p:graphicFrame>
        <p:nvGraphicFramePr>
          <p:cNvPr id="4" name="Content Placeholder 3"/>
          <p:cNvGraphicFramePr/>
          <p:nvPr>
            <p:ph sz="half" idx="2"/>
          </p:nvPr>
        </p:nvGraphicFramePr>
        <p:xfrm>
          <a:off x="628015" y="3426460"/>
          <a:ext cx="7934960" cy="2974340"/>
        </p:xfrm>
        <a:graphic>
          <a:graphicData uri="http://schemas.openxmlformats.org/presentationml/2006/ole">
            <mc:AlternateContent xmlns:mc="http://schemas.openxmlformats.org/markup-compatibility/2006">
              <mc:Choice xmlns:v="urn:schemas-microsoft-com:vml" Requires="v">
                <p:oleObj spid="_x0000_s5" name="" r:id="rId1" imgW="4739640" imgH="1455420" progId="Paint.Picture">
                  <p:embed/>
                </p:oleObj>
              </mc:Choice>
              <mc:Fallback>
                <p:oleObj name="" r:id="rId1" imgW="4739640" imgH="1455420" progId="Paint.Picture">
                  <p:embed/>
                  <p:pic>
                    <p:nvPicPr>
                      <p:cNvPr id="0" name="Picture 4"/>
                      <p:cNvPicPr/>
                      <p:nvPr/>
                    </p:nvPicPr>
                    <p:blipFill>
                      <a:blip r:embed="rId2"/>
                    </p:blipFill>
                    <p:spPr>
                      <a:xfrm>
                        <a:off x="628015" y="3426460"/>
                        <a:ext cx="7934960" cy="2974340"/>
                      </a:xfrm>
                      <a:prstGeom prst="rect">
                        <a:avLst/>
                      </a:prstGeom>
                    </p:spPr>
                  </p:pic>
                </p:oleObj>
              </mc:Fallback>
            </mc:AlternateContent>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016" y="161345"/>
            <a:ext cx="8926488" cy="661720"/>
          </a:xfrm>
          <a:prstGeom prst="rect">
            <a:avLst/>
          </a:prstGeom>
        </p:spPr>
        <p:txBody>
          <a:bodyPr wrap="square">
            <a:spAutoFit/>
          </a:bodyPr>
          <a:lstStyle/>
          <a:p>
            <a:pPr algn="ctr"/>
            <a:r>
              <a:rPr lang="el-GR" sz="3700" b="1" i="1" dirty="0">
                <a:latin typeface="Times New Roman" panose="02020603050405020304" pitchFamily="18" charset="0"/>
                <a:cs typeface="Times New Roman" panose="02020603050405020304" pitchFamily="18" charset="0"/>
              </a:rPr>
              <a:t>Μετατροπή δεκαδικού σε οκταδικό αριθμό</a:t>
            </a:r>
            <a:endParaRPr lang="el-GR" sz="3700" b="1" i="1" dirty="0">
              <a:latin typeface="Times New Roman" panose="02020603050405020304" pitchFamily="18" charset="0"/>
              <a:cs typeface="Times New Roman" panose="02020603050405020304" pitchFamily="18" charset="0"/>
            </a:endParaRPr>
          </a:p>
        </p:txBody>
      </p:sp>
      <p:pic>
        <p:nvPicPr>
          <p:cNvPr id="21506" name="Picture 2" descr="C:\Users\user\Desktop\gg.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1123" y="1557907"/>
            <a:ext cx="8528274" cy="51114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83568" y="916585"/>
            <a:ext cx="6697813" cy="518160"/>
          </a:xfrm>
          <a:prstGeom prst="rect">
            <a:avLst/>
          </a:prstGeom>
          <a:noFill/>
        </p:spPr>
        <p:txBody>
          <a:bodyPr wrap="square" rtlCol="0">
            <a:spAutoFit/>
          </a:bodyPr>
          <a:lstStyle/>
          <a:p>
            <a:r>
              <a:rPr lang="el-GR" sz="2800" dirty="0">
                <a:latin typeface="Times New Roman" panose="02020603050405020304" pitchFamily="18" charset="0"/>
                <a:cs typeface="Times New Roman" panose="02020603050405020304" pitchFamily="18" charset="0"/>
              </a:rPr>
              <a:t>Αριθμητική διαδικασία,άλλο παράδειγμα</a:t>
            </a:r>
            <a:endParaRPr lang="el-GR"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2016" y="161345"/>
            <a:ext cx="8926488" cy="707886"/>
          </a:xfrm>
          <a:prstGeom prst="rect">
            <a:avLst/>
          </a:prstGeom>
        </p:spPr>
        <p:txBody>
          <a:bodyPr wrap="square">
            <a:spAutoFit/>
          </a:bodyPr>
          <a:lstStyle/>
          <a:p>
            <a:pPr algn="ctr"/>
            <a:r>
              <a:rPr lang="el-GR" sz="4000" b="1" i="1" dirty="0">
                <a:latin typeface="Times New Roman" panose="02020603050405020304" pitchFamily="18" charset="0"/>
                <a:cs typeface="Times New Roman" panose="02020603050405020304" pitchFamily="18" charset="0"/>
              </a:rPr>
              <a:t>Οκταδικοί αριθμοί</a:t>
            </a:r>
            <a:endParaRPr lang="el-GR" sz="4000" b="1" i="1" dirty="0">
              <a:latin typeface="Times New Roman" panose="02020603050405020304" pitchFamily="18" charset="0"/>
              <a:cs typeface="Times New Roman" panose="02020603050405020304" pitchFamily="18" charset="0"/>
            </a:endParaRPr>
          </a:p>
        </p:txBody>
      </p:sp>
      <p:pic>
        <p:nvPicPr>
          <p:cNvPr id="5122" name="Picture 2" descr="C:\Users\user\Desktop\Χωρίς τίτλο.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3528" y="1280123"/>
            <a:ext cx="8588250" cy="42015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2016" y="161345"/>
            <a:ext cx="8926488" cy="707886"/>
          </a:xfrm>
          <a:prstGeom prst="rect">
            <a:avLst/>
          </a:prstGeom>
        </p:spPr>
        <p:txBody>
          <a:bodyPr wrap="square">
            <a:spAutoFit/>
          </a:bodyPr>
          <a:lstStyle/>
          <a:p>
            <a:pPr algn="ctr"/>
            <a:r>
              <a:rPr lang="el-GR" sz="4000" b="1" i="1" dirty="0">
                <a:latin typeface="Times New Roman" panose="02020603050405020304" pitchFamily="18" charset="0"/>
                <a:cs typeface="Times New Roman" panose="02020603050405020304" pitchFamily="18" charset="0"/>
              </a:rPr>
              <a:t>Δεκαεξαδικοί αριθμοί</a:t>
            </a:r>
            <a:endParaRPr lang="el-GR" sz="4000" b="1" i="1" dirty="0">
              <a:latin typeface="Times New Roman" panose="02020603050405020304" pitchFamily="18" charset="0"/>
              <a:cs typeface="Times New Roman" panose="02020603050405020304" pitchFamily="18" charset="0"/>
            </a:endParaRPr>
          </a:p>
        </p:txBody>
      </p:sp>
      <p:pic>
        <p:nvPicPr>
          <p:cNvPr id="4098" name="Picture 2" descr="C:\Users\user\Desktop\Χωρίς τίτλο.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9063" y="1340768"/>
            <a:ext cx="8905875" cy="39598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fontScale="90000"/>
          </a:bodyPr>
          <a:p>
            <a:r>
              <a:rPr lang="el-GR" altLang="en-US"/>
              <a:t>Μετατροπή δεκαεξαδικού σε δυαδικό</a:t>
            </a:r>
            <a:endParaRPr lang="el-GR" altLang="en-US"/>
          </a:p>
        </p:txBody>
      </p:sp>
      <p:graphicFrame>
        <p:nvGraphicFramePr>
          <p:cNvPr id="6" name="Content Placeholder 5"/>
          <p:cNvGraphicFramePr>
            <a:graphicFrameLocks noChangeAspect="1"/>
          </p:cNvGraphicFramePr>
          <p:nvPr>
            <p:ph sz="half" idx="1"/>
          </p:nvPr>
        </p:nvGraphicFramePr>
        <p:xfrm>
          <a:off x="2531745" y="2209800"/>
          <a:ext cx="6155055" cy="3876040"/>
        </p:xfrm>
        <a:graphic>
          <a:graphicData uri="http://schemas.openxmlformats.org/presentationml/2006/ole">
            <mc:AlternateContent xmlns:mc="http://schemas.openxmlformats.org/markup-compatibility/2006">
              <mc:Choice xmlns:v="urn:schemas-microsoft-com:vml" Requires="v">
                <p:oleObj spid="_x0000_s7" name="" r:id="rId1" imgW="4808220" imgH="1165860" progId="Paint.Picture">
                  <p:embed/>
                </p:oleObj>
              </mc:Choice>
              <mc:Fallback>
                <p:oleObj name="" r:id="rId1" imgW="4808220" imgH="1165860" progId="Paint.Picture">
                  <p:embed/>
                  <p:pic>
                    <p:nvPicPr>
                      <p:cNvPr id="0" name="Picture 6"/>
                      <p:cNvPicPr/>
                      <p:nvPr/>
                    </p:nvPicPr>
                    <p:blipFill>
                      <a:blip r:embed="rId2"/>
                    </p:blipFill>
                    <p:spPr>
                      <a:xfrm>
                        <a:off x="2531745" y="2209800"/>
                        <a:ext cx="6155055" cy="3876040"/>
                      </a:xfrm>
                      <a:prstGeom prst="rect">
                        <a:avLst/>
                      </a:prstGeom>
                    </p:spPr>
                  </p:pic>
                </p:oleObj>
              </mc:Fallback>
            </mc:AlternateContent>
          </a:graphicData>
        </a:graphic>
      </p:graphicFrame>
      <p:graphicFrame>
        <p:nvGraphicFramePr>
          <p:cNvPr id="8" name="Content Placeholder 7"/>
          <p:cNvGraphicFramePr/>
          <p:nvPr>
            <p:ph sz="half" idx="2"/>
          </p:nvPr>
        </p:nvGraphicFramePr>
        <p:xfrm>
          <a:off x="283845" y="1417955"/>
          <a:ext cx="2127885" cy="5310505"/>
        </p:xfrm>
        <a:graphic>
          <a:graphicData uri="http://schemas.openxmlformats.org/presentationml/2006/ole">
            <mc:AlternateContent xmlns:mc="http://schemas.openxmlformats.org/markup-compatibility/2006">
              <mc:Choice xmlns:v="urn:schemas-microsoft-com:vml" Requires="v">
                <p:oleObj spid="_x0000_s9" name="" r:id="rId3" imgW="2133600" imgH="3985260" progId="Paint.Picture">
                  <p:embed/>
                </p:oleObj>
              </mc:Choice>
              <mc:Fallback>
                <p:oleObj name="" r:id="rId3" imgW="2133600" imgH="3985260" progId="Paint.Picture">
                  <p:embed/>
                  <p:pic>
                    <p:nvPicPr>
                      <p:cNvPr id="0" name="Picture 8"/>
                      <p:cNvPicPr/>
                      <p:nvPr/>
                    </p:nvPicPr>
                    <p:blipFill>
                      <a:blip r:embed="rId4"/>
                    </p:blipFill>
                    <p:spPr>
                      <a:xfrm>
                        <a:off x="283845" y="1417955"/>
                        <a:ext cx="2127885" cy="5310505"/>
                      </a:xfrm>
                      <a:prstGeom prst="rect">
                        <a:avLst/>
                      </a:prstGeom>
                    </p:spPr>
                  </p:pic>
                </p:oleObj>
              </mc:Fallback>
            </mc:AlternateContent>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fontScale="90000"/>
          </a:bodyPr>
          <a:p>
            <a:r>
              <a:rPr lang="el-GR" altLang="en-US"/>
              <a:t>Μετατροπή οκταδικού σε δυαδικό</a:t>
            </a:r>
            <a:endParaRPr lang="el-GR" altLang="en-US"/>
          </a:p>
        </p:txBody>
      </p:sp>
      <p:graphicFrame>
        <p:nvGraphicFramePr>
          <p:cNvPr id="4" name="Content Placeholder 3"/>
          <p:cNvGraphicFramePr>
            <a:graphicFrameLocks noChangeAspect="1"/>
          </p:cNvGraphicFramePr>
          <p:nvPr>
            <p:ph sz="half" idx="1"/>
          </p:nvPr>
        </p:nvGraphicFramePr>
        <p:xfrm>
          <a:off x="567055" y="1152525"/>
          <a:ext cx="7986395" cy="2971800"/>
        </p:xfrm>
        <a:graphic>
          <a:graphicData uri="http://schemas.openxmlformats.org/presentationml/2006/ole">
            <mc:AlternateContent xmlns:mc="http://schemas.openxmlformats.org/markup-compatibility/2006">
              <mc:Choice xmlns:v="urn:schemas-microsoft-com:vml" Requires="v">
                <p:oleObj spid="_x0000_s5" name="" r:id="rId1" imgW="4815840" imgH="2186940" progId="Paint.Picture">
                  <p:embed/>
                </p:oleObj>
              </mc:Choice>
              <mc:Fallback>
                <p:oleObj name="" r:id="rId1" imgW="4815840" imgH="2186940" progId="Paint.Picture">
                  <p:embed/>
                  <p:pic>
                    <p:nvPicPr>
                      <p:cNvPr id="0" name="Picture 4"/>
                      <p:cNvPicPr/>
                      <p:nvPr/>
                    </p:nvPicPr>
                    <p:blipFill>
                      <a:blip r:embed="rId2"/>
                    </p:blipFill>
                    <p:spPr>
                      <a:xfrm>
                        <a:off x="567055" y="1152525"/>
                        <a:ext cx="7986395" cy="2971800"/>
                      </a:xfrm>
                      <a:prstGeom prst="rect">
                        <a:avLst/>
                      </a:prstGeom>
                    </p:spPr>
                  </p:pic>
                </p:oleObj>
              </mc:Fallback>
            </mc:AlternateContent>
          </a:graphicData>
        </a:graphic>
      </p:graphicFrame>
      <p:graphicFrame>
        <p:nvGraphicFramePr>
          <p:cNvPr id="6" name="Content Placeholder 5"/>
          <p:cNvGraphicFramePr/>
          <p:nvPr>
            <p:ph sz="half" idx="2"/>
          </p:nvPr>
        </p:nvGraphicFramePr>
        <p:xfrm>
          <a:off x="567055" y="4256405"/>
          <a:ext cx="7986395" cy="2218055"/>
        </p:xfrm>
        <a:graphic>
          <a:graphicData uri="http://schemas.openxmlformats.org/presentationml/2006/ole">
            <mc:AlternateContent xmlns:mc="http://schemas.openxmlformats.org/markup-compatibility/2006">
              <mc:Choice xmlns:v="urn:schemas-microsoft-com:vml" Requires="v">
                <p:oleObj spid="_x0000_s7" name="" r:id="rId3" imgW="4701540" imgH="1104900" progId="Paint.Picture">
                  <p:embed/>
                </p:oleObj>
              </mc:Choice>
              <mc:Fallback>
                <p:oleObj name="" r:id="rId3" imgW="4701540" imgH="1104900" progId="Paint.Picture">
                  <p:embed/>
                  <p:pic>
                    <p:nvPicPr>
                      <p:cNvPr id="0" name="Picture 6"/>
                      <p:cNvPicPr/>
                      <p:nvPr/>
                    </p:nvPicPr>
                    <p:blipFill>
                      <a:blip r:embed="rId4"/>
                    </p:blipFill>
                    <p:spPr>
                      <a:xfrm>
                        <a:off x="567055" y="4256405"/>
                        <a:ext cx="7986395" cy="2218055"/>
                      </a:xfrm>
                      <a:prstGeom prst="rect">
                        <a:avLst/>
                      </a:prstGeom>
                    </p:spPr>
                  </p:pic>
                </p:oleObj>
              </mc:Fallback>
            </mc:AlternateContent>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3114" y="980728"/>
            <a:ext cx="2780273" cy="4014606"/>
          </a:xfrm>
          <a:prstGeom prst="rect">
            <a:avLst/>
          </a:prstGeom>
        </p:spPr>
      </p:pic>
      <p:pic>
        <p:nvPicPr>
          <p:cNvPr id="5" name="Εικόνα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820" y="980728"/>
            <a:ext cx="2908359" cy="4014606"/>
          </a:xfrm>
          <a:prstGeom prst="rect">
            <a:avLst/>
          </a:prstGeom>
        </p:spPr>
      </p:pic>
      <p:pic>
        <p:nvPicPr>
          <p:cNvPr id="7" name="Εικόνα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168" y="980728"/>
            <a:ext cx="2896718" cy="4033667"/>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2016" y="161345"/>
            <a:ext cx="8926488" cy="1231106"/>
          </a:xfrm>
          <a:prstGeom prst="rect">
            <a:avLst/>
          </a:prstGeom>
        </p:spPr>
        <p:txBody>
          <a:bodyPr wrap="square">
            <a:spAutoFit/>
          </a:bodyPr>
          <a:lstStyle/>
          <a:p>
            <a:pPr algn="just"/>
            <a:r>
              <a:rPr lang="el-GR" sz="3700" b="1" i="1" dirty="0">
                <a:latin typeface="Times New Roman" panose="02020603050405020304" pitchFamily="18" charset="0"/>
                <a:cs typeface="Times New Roman" panose="02020603050405020304" pitchFamily="18" charset="0"/>
              </a:rPr>
              <a:t>Μετατροπή από το οκταδικό-δεκαεξαδικό στο δυαδικό σύστημα</a:t>
            </a:r>
            <a:endParaRPr lang="el-GR" sz="3700" b="1" i="1" dirty="0">
              <a:latin typeface="Times New Roman" panose="02020603050405020304" pitchFamily="18" charset="0"/>
              <a:cs typeface="Times New Roman" panose="02020603050405020304" pitchFamily="18" charset="0"/>
            </a:endParaRPr>
          </a:p>
        </p:txBody>
      </p:sp>
      <p:pic>
        <p:nvPicPr>
          <p:cNvPr id="6146" name="Picture 2" descr="C:\Users\user\Desktop\Χωρίς τίτλο.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2855" y="1682405"/>
            <a:ext cx="8704809" cy="44965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l-GR" altLang="en-US"/>
              <a:t>Πρόσθεση αριθμών στο δυαδικό</a:t>
            </a:r>
            <a:endParaRPr lang="el-GR" altLang="en-US"/>
          </a:p>
        </p:txBody>
      </p:sp>
      <p:graphicFrame>
        <p:nvGraphicFramePr>
          <p:cNvPr id="4" name="Content Placeholder 3"/>
          <p:cNvGraphicFramePr>
            <a:graphicFrameLocks noChangeAspect="1"/>
          </p:cNvGraphicFramePr>
          <p:nvPr>
            <p:ph sz="half" idx="1"/>
          </p:nvPr>
        </p:nvGraphicFramePr>
        <p:xfrm>
          <a:off x="537845" y="1298575"/>
          <a:ext cx="8082915" cy="4357370"/>
        </p:xfrm>
        <a:graphic>
          <a:graphicData uri="http://schemas.openxmlformats.org/presentationml/2006/ole">
            <mc:AlternateContent xmlns:mc="http://schemas.openxmlformats.org/markup-compatibility/2006">
              <mc:Choice xmlns:v="urn:schemas-microsoft-com:vml" Requires="v">
                <p:oleObj spid="_x0000_s5" name="" r:id="rId1" imgW="4815840" imgH="3771900" progId="Paint.Picture">
                  <p:embed/>
                </p:oleObj>
              </mc:Choice>
              <mc:Fallback>
                <p:oleObj name="" r:id="rId1" imgW="4815840" imgH="3771900" progId="Paint.Picture">
                  <p:embed/>
                  <p:pic>
                    <p:nvPicPr>
                      <p:cNvPr id="0" name="Picture 4"/>
                      <p:cNvPicPr/>
                      <p:nvPr/>
                    </p:nvPicPr>
                    <p:blipFill>
                      <a:blip r:embed="rId2"/>
                    </p:blipFill>
                    <p:spPr>
                      <a:xfrm>
                        <a:off x="537845" y="1298575"/>
                        <a:ext cx="8082915" cy="4357370"/>
                      </a:xfrm>
                      <a:prstGeom prst="rect">
                        <a:avLst/>
                      </a:prstGeom>
                    </p:spPr>
                  </p:pic>
                </p:oleObj>
              </mc:Fallback>
            </mc:AlternateContent>
          </a:graphicData>
        </a:graphic>
      </p:graphicFrame>
      <p:graphicFrame>
        <p:nvGraphicFramePr>
          <p:cNvPr id="6" name="Content Placeholder 5"/>
          <p:cNvGraphicFramePr/>
          <p:nvPr>
            <p:ph sz="half" idx="2"/>
          </p:nvPr>
        </p:nvGraphicFramePr>
        <p:xfrm>
          <a:off x="687070" y="5774055"/>
          <a:ext cx="5382260" cy="748665"/>
        </p:xfrm>
        <a:graphic>
          <a:graphicData uri="http://schemas.openxmlformats.org/presentationml/2006/ole">
            <mc:AlternateContent xmlns:mc="http://schemas.openxmlformats.org/markup-compatibility/2006">
              <mc:Choice xmlns:v="urn:schemas-microsoft-com:vml" Requires="v">
                <p:oleObj spid="_x0000_s7" name="" r:id="rId3" imgW="2674620" imgH="502920" progId="Paint.Picture">
                  <p:embed/>
                </p:oleObj>
              </mc:Choice>
              <mc:Fallback>
                <p:oleObj name="" r:id="rId3" imgW="2674620" imgH="502920" progId="Paint.Picture">
                  <p:embed/>
                  <p:pic>
                    <p:nvPicPr>
                      <p:cNvPr id="0" name="Picture 6"/>
                      <p:cNvPicPr/>
                      <p:nvPr/>
                    </p:nvPicPr>
                    <p:blipFill>
                      <a:blip r:embed="rId4"/>
                    </p:blipFill>
                    <p:spPr>
                      <a:xfrm>
                        <a:off x="687070" y="5774055"/>
                        <a:ext cx="5382260" cy="748665"/>
                      </a:xfrm>
                      <a:prstGeom prst="rect">
                        <a:avLst/>
                      </a:prstGeom>
                    </p:spPr>
                  </p:pic>
                </p:oleObj>
              </mc:Fallback>
            </mc:AlternateContent>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user\Desktop\gg.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5536" y="1556792"/>
            <a:ext cx="8519875" cy="46393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82016" y="161345"/>
            <a:ext cx="8926488" cy="707886"/>
          </a:xfrm>
          <a:prstGeom prst="rect">
            <a:avLst/>
          </a:prstGeom>
        </p:spPr>
        <p:txBody>
          <a:bodyPr wrap="square">
            <a:spAutoFit/>
          </a:bodyPr>
          <a:lstStyle/>
          <a:p>
            <a:pPr algn="ctr"/>
            <a:r>
              <a:rPr lang="el-GR" sz="4000" b="1" i="1" dirty="0">
                <a:latin typeface="Times New Roman" panose="02020603050405020304" pitchFamily="18" charset="0"/>
                <a:cs typeface="Times New Roman" panose="02020603050405020304" pitchFamily="18" charset="0"/>
              </a:rPr>
              <a:t>Πρόσθεση αριθμών στο δυαδικό</a:t>
            </a:r>
            <a:endParaRPr lang="el-GR" sz="4000" b="1" i="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l-GR" altLang="en-US"/>
              <a:t>Αφαίρεση δυαδικών αριθμών</a:t>
            </a:r>
            <a:endParaRPr lang="el-GR" altLang="en-US"/>
          </a:p>
        </p:txBody>
      </p:sp>
      <p:graphicFrame>
        <p:nvGraphicFramePr>
          <p:cNvPr id="4" name="Content Placeholder 3"/>
          <p:cNvGraphicFramePr>
            <a:graphicFrameLocks noChangeAspect="1"/>
          </p:cNvGraphicFramePr>
          <p:nvPr>
            <p:ph idx="1"/>
          </p:nvPr>
        </p:nvGraphicFramePr>
        <p:xfrm>
          <a:off x="457200" y="1294765"/>
          <a:ext cx="8228965" cy="5361940"/>
        </p:xfrm>
        <a:graphic>
          <a:graphicData uri="http://schemas.openxmlformats.org/presentationml/2006/ole">
            <mc:AlternateContent xmlns:mc="http://schemas.openxmlformats.org/markup-compatibility/2006">
              <mc:Choice xmlns:v="urn:schemas-microsoft-com:vml" Requires="v">
                <p:oleObj spid="_x0000_s5" name="" r:id="rId1" imgW="4907280" imgH="3261360" progId="Paint.Picture">
                  <p:embed/>
                </p:oleObj>
              </mc:Choice>
              <mc:Fallback>
                <p:oleObj name="" r:id="rId1" imgW="4907280" imgH="3261360" progId="Paint.Picture">
                  <p:embed/>
                  <p:pic>
                    <p:nvPicPr>
                      <p:cNvPr id="0" name="Picture 4"/>
                      <p:cNvPicPr/>
                      <p:nvPr/>
                    </p:nvPicPr>
                    <p:blipFill>
                      <a:blip r:embed="rId2"/>
                    </p:blipFill>
                    <p:spPr>
                      <a:xfrm>
                        <a:off x="457200" y="1294765"/>
                        <a:ext cx="8228965" cy="5361940"/>
                      </a:xfrm>
                      <a:prstGeom prst="rect">
                        <a:avLst/>
                      </a:prstGeom>
                    </p:spPr>
                  </p:pic>
                </p:oleObj>
              </mc:Fallback>
            </mc:AlternateContent>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user\Desktop\gg.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9512" y="1412775"/>
            <a:ext cx="8856984" cy="421540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82016" y="161345"/>
            <a:ext cx="8926488" cy="661720"/>
          </a:xfrm>
          <a:prstGeom prst="rect">
            <a:avLst/>
          </a:prstGeom>
        </p:spPr>
        <p:txBody>
          <a:bodyPr wrap="square">
            <a:spAutoFit/>
          </a:bodyPr>
          <a:lstStyle/>
          <a:p>
            <a:pPr algn="ctr"/>
            <a:r>
              <a:rPr lang="el-GR" sz="3700" b="1" i="1" dirty="0">
                <a:latin typeface="Times New Roman" panose="02020603050405020304" pitchFamily="18" charset="0"/>
                <a:cs typeface="Times New Roman" panose="02020603050405020304" pitchFamily="18" charset="0"/>
              </a:rPr>
              <a:t>Πολλαπλασιασμός αριθμών στο οκταδικό</a:t>
            </a:r>
            <a:endParaRPr lang="el-GR" sz="3700" b="1" i="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016" y="161345"/>
            <a:ext cx="8926488" cy="707886"/>
          </a:xfrm>
          <a:prstGeom prst="rect">
            <a:avLst/>
          </a:prstGeom>
        </p:spPr>
        <p:txBody>
          <a:bodyPr wrap="square">
            <a:spAutoFit/>
          </a:bodyPr>
          <a:lstStyle/>
          <a:p>
            <a:pPr algn="ctr"/>
            <a:r>
              <a:rPr lang="el-GR" sz="4000" b="1" i="1" dirty="0">
                <a:latin typeface="Times New Roman" panose="02020603050405020304" pitchFamily="18" charset="0"/>
                <a:cs typeface="Times New Roman" panose="02020603050405020304" pitchFamily="18" charset="0"/>
              </a:rPr>
              <a:t>Άσκηση στα αριθμητικά συστήματα</a:t>
            </a:r>
            <a:endParaRPr lang="el-GR" sz="4000" b="1" i="1" dirty="0">
              <a:latin typeface="Times New Roman" panose="02020603050405020304" pitchFamily="18" charset="0"/>
              <a:cs typeface="Times New Roman" panose="02020603050405020304" pitchFamily="18" charset="0"/>
            </a:endParaRPr>
          </a:p>
        </p:txBody>
      </p:sp>
      <p:sp>
        <p:nvSpPr>
          <p:cNvPr id="5" name="Rectangle 4"/>
          <p:cNvSpPr/>
          <p:nvPr/>
        </p:nvSpPr>
        <p:spPr>
          <a:xfrm>
            <a:off x="107503" y="1052736"/>
            <a:ext cx="8920483" cy="492443"/>
          </a:xfrm>
          <a:prstGeom prst="rect">
            <a:avLst/>
          </a:prstGeom>
        </p:spPr>
        <p:txBody>
          <a:bodyPr wrap="square">
            <a:spAutoFit/>
          </a:bodyPr>
          <a:lstStyle/>
          <a:p>
            <a:pPr algn="just"/>
            <a:r>
              <a:rPr lang="el-GR" sz="2600" dirty="0">
                <a:latin typeface="Times New Roman" panose="02020603050405020304" pitchFamily="18" charset="0"/>
                <a:cs typeface="Times New Roman" panose="02020603050405020304" pitchFamily="18" charset="0"/>
              </a:rPr>
              <a:t>Δίνεται ο αριθμός: χ</a:t>
            </a:r>
            <a:r>
              <a:rPr lang="el-GR" sz="2600" baseline="-25000" dirty="0">
                <a:latin typeface="Times New Roman" panose="02020603050405020304" pitchFamily="18" charset="0"/>
                <a:cs typeface="Times New Roman" panose="02020603050405020304" pitchFamily="18" charset="0"/>
              </a:rPr>
              <a:t>10</a:t>
            </a:r>
            <a:r>
              <a:rPr lang="el-GR" sz="2600" dirty="0">
                <a:latin typeface="Times New Roman" panose="02020603050405020304" pitchFamily="18" charset="0"/>
                <a:cs typeface="Times New Roman" panose="02020603050405020304" pitchFamily="18" charset="0"/>
              </a:rPr>
              <a:t>=244.75</a:t>
            </a:r>
            <a:r>
              <a:rPr lang="el-GR" sz="2600" baseline="-25000" dirty="0">
                <a:latin typeface="Times New Roman" panose="02020603050405020304" pitchFamily="18" charset="0"/>
                <a:cs typeface="Times New Roman" panose="02020603050405020304" pitchFamily="18" charset="0"/>
              </a:rPr>
              <a:t>10 </a:t>
            </a:r>
            <a:r>
              <a:rPr lang="el-GR" sz="2600" dirty="0">
                <a:latin typeface="Times New Roman" panose="02020603050405020304" pitchFamily="18" charset="0"/>
                <a:cs typeface="Times New Roman" panose="02020603050405020304" pitchFamily="18" charset="0"/>
              </a:rPr>
              <a:t>σε δεκαδική αναπαράσταση.</a:t>
            </a:r>
            <a:endParaRPr lang="el-GR" sz="2600" dirty="0">
              <a:latin typeface="Times New Roman" panose="02020603050405020304" pitchFamily="18" charset="0"/>
              <a:cs typeface="Times New Roman" panose="02020603050405020304" pitchFamily="18" charset="0"/>
            </a:endParaRPr>
          </a:p>
        </p:txBody>
      </p:sp>
      <p:sp>
        <p:nvSpPr>
          <p:cNvPr id="6" name="Rectangle 5"/>
          <p:cNvSpPr/>
          <p:nvPr/>
        </p:nvSpPr>
        <p:spPr>
          <a:xfrm>
            <a:off x="107504" y="1700808"/>
            <a:ext cx="8920483" cy="5109091"/>
          </a:xfrm>
          <a:prstGeom prst="rect">
            <a:avLst/>
          </a:prstGeom>
        </p:spPr>
        <p:txBody>
          <a:bodyPr wrap="square">
            <a:spAutoFit/>
          </a:bodyPr>
          <a:lstStyle/>
          <a:p>
            <a:pPr algn="just"/>
            <a:r>
              <a:rPr lang="el-GR" sz="2600" dirty="0">
                <a:latin typeface="Times New Roman" panose="02020603050405020304" pitchFamily="18" charset="0"/>
                <a:cs typeface="Times New Roman" panose="02020603050405020304" pitchFamily="18" charset="0"/>
              </a:rPr>
              <a:t>Α. Να μετατραπεί σε δυαδική αναπαράσταση (χ</a:t>
            </a:r>
            <a:r>
              <a:rPr lang="el-GR" sz="2600" baseline="-25000" dirty="0">
                <a:latin typeface="Times New Roman" panose="02020603050405020304" pitchFamily="18" charset="0"/>
                <a:cs typeface="Times New Roman" panose="02020603050405020304" pitchFamily="18" charset="0"/>
              </a:rPr>
              <a:t>2</a:t>
            </a:r>
            <a:r>
              <a:rPr lang="el-GR" sz="2600" dirty="0">
                <a:latin typeface="Times New Roman" panose="02020603050405020304" pitchFamily="18" charset="0"/>
                <a:cs typeface="Times New Roman" panose="02020603050405020304" pitchFamily="18" charset="0"/>
              </a:rPr>
              <a:t>) με 8 ψηφία για το ακέραιο μέρος και 4 ψηφία για το κλασματικό μέρος καθώς και σε δεκαεξαδική αναπαράσταση (χ</a:t>
            </a:r>
            <a:r>
              <a:rPr lang="el-GR" sz="2600" baseline="-25000" dirty="0">
                <a:latin typeface="Times New Roman" panose="02020603050405020304" pitchFamily="18" charset="0"/>
                <a:cs typeface="Times New Roman" panose="02020603050405020304" pitchFamily="18" charset="0"/>
              </a:rPr>
              <a:t>16</a:t>
            </a:r>
            <a:r>
              <a:rPr lang="el-GR" sz="2600" dirty="0">
                <a:latin typeface="Times New Roman" panose="02020603050405020304" pitchFamily="18" charset="0"/>
                <a:cs typeface="Times New Roman" panose="02020603050405020304" pitchFamily="18" charset="0"/>
              </a:rPr>
              <a:t>) με 2 ψηφία για το ακέραιο μέρος και 1 ψηφίο για το κλασματικό μέρος.</a:t>
            </a:r>
            <a:endParaRPr lang="el-GR" sz="2600" dirty="0">
              <a:latin typeface="Times New Roman" panose="02020603050405020304" pitchFamily="18" charset="0"/>
              <a:cs typeface="Times New Roman" panose="02020603050405020304" pitchFamily="18" charset="0"/>
            </a:endParaRPr>
          </a:p>
          <a:p>
            <a:pPr algn="just"/>
            <a:endParaRPr lang="el-GR" sz="1600" dirty="0">
              <a:latin typeface="Times New Roman" panose="02020603050405020304" pitchFamily="18" charset="0"/>
              <a:cs typeface="Times New Roman" panose="02020603050405020304" pitchFamily="18" charset="0"/>
            </a:endParaRPr>
          </a:p>
          <a:p>
            <a:pPr algn="just"/>
            <a:r>
              <a:rPr lang="el-GR" sz="2600" dirty="0">
                <a:latin typeface="Times New Roman" panose="02020603050405020304" pitchFamily="18" charset="0"/>
                <a:cs typeface="Times New Roman" panose="02020603050405020304" pitchFamily="18" charset="0"/>
              </a:rPr>
              <a:t>Β. Να μετατραπούν πάλι σε δεκαδική αναπαράσταση οι αριθμοί (χ</a:t>
            </a:r>
            <a:r>
              <a:rPr lang="el-GR" sz="2600" baseline="-25000" dirty="0">
                <a:latin typeface="Times New Roman" panose="02020603050405020304" pitchFamily="18" charset="0"/>
                <a:cs typeface="Times New Roman" panose="02020603050405020304" pitchFamily="18" charset="0"/>
              </a:rPr>
              <a:t>2</a:t>
            </a:r>
            <a:r>
              <a:rPr lang="el-GR" sz="2600" dirty="0">
                <a:latin typeface="Times New Roman" panose="02020603050405020304" pitchFamily="18" charset="0"/>
                <a:cs typeface="Times New Roman" panose="02020603050405020304" pitchFamily="18" charset="0"/>
              </a:rPr>
              <a:t> και χ</a:t>
            </a:r>
            <a:r>
              <a:rPr lang="el-GR" sz="2600" baseline="-25000" dirty="0">
                <a:latin typeface="Times New Roman" panose="02020603050405020304" pitchFamily="18" charset="0"/>
                <a:cs typeface="Times New Roman" panose="02020603050405020304" pitchFamily="18" charset="0"/>
              </a:rPr>
              <a:t>16</a:t>
            </a:r>
            <a:r>
              <a:rPr lang="el-GR" sz="2600" dirty="0">
                <a:latin typeface="Times New Roman" panose="02020603050405020304" pitchFamily="18" charset="0"/>
                <a:cs typeface="Times New Roman" panose="02020603050405020304" pitchFamily="18" charset="0"/>
              </a:rPr>
              <a:t>) που προέκυψαν από το ερώτημα Α.</a:t>
            </a:r>
            <a:endParaRPr lang="el-GR" sz="2600" dirty="0">
              <a:latin typeface="Times New Roman" panose="02020603050405020304" pitchFamily="18" charset="0"/>
              <a:cs typeface="Times New Roman" panose="02020603050405020304" pitchFamily="18" charset="0"/>
            </a:endParaRPr>
          </a:p>
          <a:p>
            <a:pPr algn="just"/>
            <a:endParaRPr lang="el-GR" sz="1600" dirty="0">
              <a:latin typeface="Times New Roman" panose="02020603050405020304" pitchFamily="18" charset="0"/>
              <a:cs typeface="Times New Roman" panose="02020603050405020304" pitchFamily="18" charset="0"/>
            </a:endParaRPr>
          </a:p>
          <a:p>
            <a:pPr algn="just"/>
            <a:r>
              <a:rPr lang="el-GR" sz="2600" b="1" i="1" u="sng" dirty="0">
                <a:latin typeface="Times New Roman" panose="02020603050405020304" pitchFamily="18" charset="0"/>
                <a:cs typeface="Times New Roman" panose="02020603050405020304" pitchFamily="18" charset="0"/>
              </a:rPr>
              <a:t>Άσκησεις για το σπίτι</a:t>
            </a:r>
            <a:endParaRPr lang="el-GR" sz="2600" b="1" i="1" u="sng" dirty="0">
              <a:latin typeface="Times New Roman" panose="02020603050405020304" pitchFamily="18" charset="0"/>
              <a:cs typeface="Times New Roman" panose="02020603050405020304" pitchFamily="18" charset="0"/>
            </a:endParaRPr>
          </a:p>
          <a:p>
            <a:pPr marL="514350" indent="-514350" algn="just">
              <a:buAutoNum type="arabicParenR"/>
            </a:pPr>
            <a:r>
              <a:rPr lang="el-GR" sz="2600" dirty="0">
                <a:latin typeface="Times New Roman" panose="02020603050405020304" pitchFamily="18" charset="0"/>
                <a:cs typeface="Times New Roman" panose="02020603050405020304" pitchFamily="18" charset="0"/>
              </a:rPr>
              <a:t>Για τον αριθμό ψ</a:t>
            </a:r>
            <a:r>
              <a:rPr lang="el-GR" sz="2600" baseline="-25000" dirty="0">
                <a:latin typeface="Times New Roman" panose="02020603050405020304" pitchFamily="18" charset="0"/>
                <a:cs typeface="Times New Roman" panose="02020603050405020304" pitchFamily="18" charset="0"/>
              </a:rPr>
              <a:t>10</a:t>
            </a:r>
            <a:r>
              <a:rPr lang="el-GR" sz="2600" dirty="0">
                <a:latin typeface="Times New Roman" panose="02020603050405020304" pitchFamily="18" charset="0"/>
                <a:cs typeface="Times New Roman" panose="02020603050405020304" pitchFamily="18" charset="0"/>
              </a:rPr>
              <a:t>=35.25</a:t>
            </a:r>
            <a:r>
              <a:rPr lang="el-GR" sz="2600" baseline="-25000" dirty="0">
                <a:latin typeface="Times New Roman" panose="02020603050405020304" pitchFamily="18" charset="0"/>
                <a:cs typeface="Times New Roman" panose="02020603050405020304" pitchFamily="18" charset="0"/>
              </a:rPr>
              <a:t>10</a:t>
            </a:r>
            <a:r>
              <a:rPr lang="el-GR" sz="2600" dirty="0">
                <a:latin typeface="Times New Roman" panose="02020603050405020304" pitchFamily="18" charset="0"/>
                <a:cs typeface="Times New Roman" panose="02020603050405020304" pitchFamily="18" charset="0"/>
              </a:rPr>
              <a:t> ομοίως να απαντηθούν τα Α και Β.</a:t>
            </a:r>
            <a:endParaRPr lang="el-GR" sz="2600" dirty="0">
              <a:latin typeface="Times New Roman" panose="02020603050405020304" pitchFamily="18" charset="0"/>
              <a:cs typeface="Times New Roman" panose="02020603050405020304" pitchFamily="18" charset="0"/>
            </a:endParaRPr>
          </a:p>
          <a:p>
            <a:pPr marL="514350" indent="-514350" algn="just">
              <a:buAutoNum type="arabicParenR"/>
            </a:pPr>
            <a:r>
              <a:rPr lang="el-GR" sz="2600" dirty="0">
                <a:latin typeface="Times New Roman" panose="02020603050405020304" pitchFamily="18" charset="0"/>
                <a:cs typeface="Times New Roman" panose="02020603050405020304" pitchFamily="18" charset="0"/>
              </a:rPr>
              <a:t>Δίνεται ο δεκαεξαδικός αριθμός 85FA</a:t>
            </a:r>
            <a:r>
              <a:rPr lang="el-GR" sz="2600" baseline="-25000" dirty="0">
                <a:latin typeface="Times New Roman" panose="02020603050405020304" pitchFamily="18" charset="0"/>
                <a:cs typeface="Times New Roman" panose="02020603050405020304" pitchFamily="18" charset="0"/>
              </a:rPr>
              <a:t>16</a:t>
            </a:r>
            <a:r>
              <a:rPr lang="el-GR" sz="2600" dirty="0">
                <a:latin typeface="Times New Roman" panose="02020603050405020304" pitchFamily="18" charset="0"/>
                <a:cs typeface="Times New Roman" panose="02020603050405020304" pitchFamily="18" charset="0"/>
              </a:rPr>
              <a:t>. Να μετατραπεί σε δυαδική και δεκαδική μορφή.</a:t>
            </a:r>
            <a:endParaRPr lang="el-GR" sz="2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016" y="161345"/>
            <a:ext cx="8926488" cy="707886"/>
          </a:xfrm>
          <a:prstGeom prst="rect">
            <a:avLst/>
          </a:prstGeom>
        </p:spPr>
        <p:txBody>
          <a:bodyPr wrap="square">
            <a:spAutoFit/>
          </a:bodyPr>
          <a:lstStyle/>
          <a:p>
            <a:pPr algn="ctr"/>
            <a:r>
              <a:rPr lang="el-GR" sz="4000" b="1" i="1" dirty="0">
                <a:latin typeface="Times New Roman" panose="02020603050405020304" pitchFamily="18" charset="0"/>
                <a:cs typeface="Times New Roman" panose="02020603050405020304" pitchFamily="18" charset="0"/>
              </a:rPr>
              <a:t>Άσκηση στα αριθμητικά συστήματα</a:t>
            </a:r>
            <a:endParaRPr lang="el-GR" sz="4000" b="1" i="1" dirty="0">
              <a:latin typeface="Times New Roman" panose="02020603050405020304" pitchFamily="18" charset="0"/>
              <a:cs typeface="Times New Roman" panose="02020603050405020304" pitchFamily="18" charset="0"/>
            </a:endParaRPr>
          </a:p>
        </p:txBody>
      </p:sp>
      <p:sp>
        <p:nvSpPr>
          <p:cNvPr id="5" name="Rectangle 4"/>
          <p:cNvSpPr/>
          <p:nvPr/>
        </p:nvSpPr>
        <p:spPr>
          <a:xfrm>
            <a:off x="107503" y="1052736"/>
            <a:ext cx="8920483" cy="492443"/>
          </a:xfrm>
          <a:prstGeom prst="rect">
            <a:avLst/>
          </a:prstGeom>
        </p:spPr>
        <p:txBody>
          <a:bodyPr wrap="square">
            <a:spAutoFit/>
          </a:bodyPr>
          <a:lstStyle/>
          <a:p>
            <a:pPr algn="just"/>
            <a:r>
              <a:rPr lang="el-GR" sz="2600" dirty="0">
                <a:latin typeface="Times New Roman" panose="02020603050405020304" pitchFamily="18" charset="0"/>
                <a:cs typeface="Times New Roman" panose="02020603050405020304" pitchFamily="18" charset="0"/>
              </a:rPr>
              <a:t>Δίνεται ο αριθμός: χ</a:t>
            </a:r>
            <a:r>
              <a:rPr lang="el-GR" sz="2600" baseline="-25000" dirty="0">
                <a:latin typeface="Times New Roman" panose="02020603050405020304" pitchFamily="18" charset="0"/>
                <a:cs typeface="Times New Roman" panose="02020603050405020304" pitchFamily="18" charset="0"/>
              </a:rPr>
              <a:t>10</a:t>
            </a:r>
            <a:r>
              <a:rPr lang="el-GR" sz="2600" dirty="0">
                <a:latin typeface="Times New Roman" panose="02020603050405020304" pitchFamily="18" charset="0"/>
                <a:cs typeface="Times New Roman" panose="02020603050405020304" pitchFamily="18" charset="0"/>
              </a:rPr>
              <a:t>=244.75</a:t>
            </a:r>
            <a:r>
              <a:rPr lang="el-GR" sz="2600" baseline="-25000" dirty="0">
                <a:latin typeface="Times New Roman" panose="02020603050405020304" pitchFamily="18" charset="0"/>
                <a:cs typeface="Times New Roman" panose="02020603050405020304" pitchFamily="18" charset="0"/>
              </a:rPr>
              <a:t>10 </a:t>
            </a:r>
            <a:r>
              <a:rPr lang="el-GR" sz="2600" dirty="0">
                <a:latin typeface="Times New Roman" panose="02020603050405020304" pitchFamily="18" charset="0"/>
                <a:cs typeface="Times New Roman" panose="02020603050405020304" pitchFamily="18" charset="0"/>
              </a:rPr>
              <a:t>σε δεκαδική αναπαράσταση.</a:t>
            </a:r>
            <a:endParaRPr lang="el-GR" sz="2600" dirty="0">
              <a:latin typeface="Times New Roman" panose="02020603050405020304" pitchFamily="18" charset="0"/>
              <a:cs typeface="Times New Roman" panose="02020603050405020304" pitchFamily="18" charset="0"/>
            </a:endParaRPr>
          </a:p>
        </p:txBody>
      </p:sp>
      <p:sp>
        <p:nvSpPr>
          <p:cNvPr id="6" name="Rectangle 5"/>
          <p:cNvSpPr/>
          <p:nvPr/>
        </p:nvSpPr>
        <p:spPr>
          <a:xfrm>
            <a:off x="107504" y="1700808"/>
            <a:ext cx="8920483" cy="5109091"/>
          </a:xfrm>
          <a:prstGeom prst="rect">
            <a:avLst/>
          </a:prstGeom>
        </p:spPr>
        <p:txBody>
          <a:bodyPr wrap="square">
            <a:spAutoFit/>
          </a:bodyPr>
          <a:lstStyle/>
          <a:p>
            <a:pPr algn="just"/>
            <a:r>
              <a:rPr lang="el-GR" sz="2600" dirty="0">
                <a:latin typeface="Times New Roman" panose="02020603050405020304" pitchFamily="18" charset="0"/>
                <a:cs typeface="Times New Roman" panose="02020603050405020304" pitchFamily="18" charset="0"/>
              </a:rPr>
              <a:t>Α. Να μετατραπεί σε δυαδική αναπαράσταση (χ</a:t>
            </a:r>
            <a:r>
              <a:rPr lang="el-GR" sz="2600" baseline="-25000" dirty="0">
                <a:latin typeface="Times New Roman" panose="02020603050405020304" pitchFamily="18" charset="0"/>
                <a:cs typeface="Times New Roman" panose="02020603050405020304" pitchFamily="18" charset="0"/>
              </a:rPr>
              <a:t>2</a:t>
            </a:r>
            <a:r>
              <a:rPr lang="el-GR" sz="2600" dirty="0">
                <a:latin typeface="Times New Roman" panose="02020603050405020304" pitchFamily="18" charset="0"/>
                <a:cs typeface="Times New Roman" panose="02020603050405020304" pitchFamily="18" charset="0"/>
              </a:rPr>
              <a:t>) με 8 ψηφία για το ακέραιο μέρος και 4 ψηφία για το κλασματικό μέρος καθώς και σε δεκαεξαδική αναπαράσταση (χ</a:t>
            </a:r>
            <a:r>
              <a:rPr lang="el-GR" sz="2600" baseline="-25000" dirty="0">
                <a:latin typeface="Times New Roman" panose="02020603050405020304" pitchFamily="18" charset="0"/>
                <a:cs typeface="Times New Roman" panose="02020603050405020304" pitchFamily="18" charset="0"/>
              </a:rPr>
              <a:t>16</a:t>
            </a:r>
            <a:r>
              <a:rPr lang="el-GR" sz="2600" dirty="0">
                <a:latin typeface="Times New Roman" panose="02020603050405020304" pitchFamily="18" charset="0"/>
                <a:cs typeface="Times New Roman" panose="02020603050405020304" pitchFamily="18" charset="0"/>
              </a:rPr>
              <a:t>) με 2 ψηφία για το ακέραιο μέρος και 1 ψηφίο για το κλασματικό μέρος.</a:t>
            </a:r>
            <a:endParaRPr lang="el-GR" sz="2600" dirty="0">
              <a:latin typeface="Times New Roman" panose="02020603050405020304" pitchFamily="18" charset="0"/>
              <a:cs typeface="Times New Roman" panose="02020603050405020304" pitchFamily="18" charset="0"/>
            </a:endParaRPr>
          </a:p>
          <a:p>
            <a:pPr algn="just"/>
            <a:endParaRPr lang="el-GR" sz="1600" dirty="0">
              <a:latin typeface="Times New Roman" panose="02020603050405020304" pitchFamily="18" charset="0"/>
              <a:cs typeface="Times New Roman" panose="02020603050405020304" pitchFamily="18" charset="0"/>
            </a:endParaRPr>
          </a:p>
          <a:p>
            <a:pPr algn="just"/>
            <a:r>
              <a:rPr lang="el-GR" sz="2600" dirty="0">
                <a:latin typeface="Times New Roman" panose="02020603050405020304" pitchFamily="18" charset="0"/>
                <a:cs typeface="Times New Roman" panose="02020603050405020304" pitchFamily="18" charset="0"/>
              </a:rPr>
              <a:t>Β. Να μετατραπούν πάλι σε δεκαδική αναπαράσταση οι αριθμοί (χ</a:t>
            </a:r>
            <a:r>
              <a:rPr lang="el-GR" sz="2600" baseline="-25000" dirty="0">
                <a:latin typeface="Times New Roman" panose="02020603050405020304" pitchFamily="18" charset="0"/>
                <a:cs typeface="Times New Roman" panose="02020603050405020304" pitchFamily="18" charset="0"/>
              </a:rPr>
              <a:t>2</a:t>
            </a:r>
            <a:r>
              <a:rPr lang="el-GR" sz="2600" dirty="0">
                <a:latin typeface="Times New Roman" panose="02020603050405020304" pitchFamily="18" charset="0"/>
                <a:cs typeface="Times New Roman" panose="02020603050405020304" pitchFamily="18" charset="0"/>
              </a:rPr>
              <a:t> και χ</a:t>
            </a:r>
            <a:r>
              <a:rPr lang="el-GR" sz="2600" baseline="-25000" dirty="0">
                <a:latin typeface="Times New Roman" panose="02020603050405020304" pitchFamily="18" charset="0"/>
                <a:cs typeface="Times New Roman" panose="02020603050405020304" pitchFamily="18" charset="0"/>
              </a:rPr>
              <a:t>16</a:t>
            </a:r>
            <a:r>
              <a:rPr lang="el-GR" sz="2600" dirty="0">
                <a:latin typeface="Times New Roman" panose="02020603050405020304" pitchFamily="18" charset="0"/>
                <a:cs typeface="Times New Roman" panose="02020603050405020304" pitchFamily="18" charset="0"/>
              </a:rPr>
              <a:t>) που προέκυψαν από το ερώτημα Α.</a:t>
            </a:r>
            <a:endParaRPr lang="el-GR" sz="2600" dirty="0">
              <a:latin typeface="Times New Roman" panose="02020603050405020304" pitchFamily="18" charset="0"/>
              <a:cs typeface="Times New Roman" panose="02020603050405020304" pitchFamily="18" charset="0"/>
            </a:endParaRPr>
          </a:p>
          <a:p>
            <a:pPr algn="just"/>
            <a:endParaRPr lang="el-GR" sz="1600" dirty="0">
              <a:latin typeface="Times New Roman" panose="02020603050405020304" pitchFamily="18" charset="0"/>
              <a:cs typeface="Times New Roman" panose="02020603050405020304" pitchFamily="18" charset="0"/>
            </a:endParaRPr>
          </a:p>
          <a:p>
            <a:pPr algn="just"/>
            <a:r>
              <a:rPr lang="el-GR" sz="2600" b="1" i="1" u="sng" dirty="0">
                <a:latin typeface="Times New Roman" panose="02020603050405020304" pitchFamily="18" charset="0"/>
                <a:cs typeface="Times New Roman" panose="02020603050405020304" pitchFamily="18" charset="0"/>
              </a:rPr>
              <a:t>Άσκησεις για το σπίτι</a:t>
            </a:r>
            <a:endParaRPr lang="el-GR" sz="2600" b="1" i="1" u="sng" dirty="0">
              <a:latin typeface="Times New Roman" panose="02020603050405020304" pitchFamily="18" charset="0"/>
              <a:cs typeface="Times New Roman" panose="02020603050405020304" pitchFamily="18" charset="0"/>
            </a:endParaRPr>
          </a:p>
          <a:p>
            <a:pPr marL="514350" indent="-514350" algn="just">
              <a:buAutoNum type="arabicParenR"/>
            </a:pPr>
            <a:r>
              <a:rPr lang="el-GR" sz="2600" dirty="0">
                <a:latin typeface="Times New Roman" panose="02020603050405020304" pitchFamily="18" charset="0"/>
                <a:cs typeface="Times New Roman" panose="02020603050405020304" pitchFamily="18" charset="0"/>
              </a:rPr>
              <a:t>Για τον αριθμό ψ</a:t>
            </a:r>
            <a:r>
              <a:rPr lang="el-GR" sz="2600" baseline="-25000" dirty="0">
                <a:latin typeface="Times New Roman" panose="02020603050405020304" pitchFamily="18" charset="0"/>
                <a:cs typeface="Times New Roman" panose="02020603050405020304" pitchFamily="18" charset="0"/>
              </a:rPr>
              <a:t>10</a:t>
            </a:r>
            <a:r>
              <a:rPr lang="el-GR" sz="2600" dirty="0">
                <a:latin typeface="Times New Roman" panose="02020603050405020304" pitchFamily="18" charset="0"/>
                <a:cs typeface="Times New Roman" panose="02020603050405020304" pitchFamily="18" charset="0"/>
              </a:rPr>
              <a:t>=35.25</a:t>
            </a:r>
            <a:r>
              <a:rPr lang="el-GR" sz="2600" baseline="-25000" dirty="0">
                <a:latin typeface="Times New Roman" panose="02020603050405020304" pitchFamily="18" charset="0"/>
                <a:cs typeface="Times New Roman" panose="02020603050405020304" pitchFamily="18" charset="0"/>
              </a:rPr>
              <a:t>10</a:t>
            </a:r>
            <a:r>
              <a:rPr lang="el-GR" sz="2600" dirty="0">
                <a:latin typeface="Times New Roman" panose="02020603050405020304" pitchFamily="18" charset="0"/>
                <a:cs typeface="Times New Roman" panose="02020603050405020304" pitchFamily="18" charset="0"/>
              </a:rPr>
              <a:t> ομοίως να απαντηθούν τα Α και Β.</a:t>
            </a:r>
            <a:endParaRPr lang="el-GR" sz="2600" dirty="0">
              <a:latin typeface="Times New Roman" panose="02020603050405020304" pitchFamily="18" charset="0"/>
              <a:cs typeface="Times New Roman" panose="02020603050405020304" pitchFamily="18" charset="0"/>
            </a:endParaRPr>
          </a:p>
          <a:p>
            <a:pPr marL="514350" indent="-514350" algn="just">
              <a:buAutoNum type="arabicParenR"/>
            </a:pPr>
            <a:r>
              <a:rPr lang="el-GR" sz="2600" dirty="0">
                <a:latin typeface="Times New Roman" panose="02020603050405020304" pitchFamily="18" charset="0"/>
                <a:cs typeface="Times New Roman" panose="02020603050405020304" pitchFamily="18" charset="0"/>
              </a:rPr>
              <a:t>Δίνεται ο δεκαεξαδικός αριθμός 85FA</a:t>
            </a:r>
            <a:r>
              <a:rPr lang="el-GR" sz="2600" baseline="-25000" dirty="0">
                <a:latin typeface="Times New Roman" panose="02020603050405020304" pitchFamily="18" charset="0"/>
                <a:cs typeface="Times New Roman" panose="02020603050405020304" pitchFamily="18" charset="0"/>
              </a:rPr>
              <a:t>16</a:t>
            </a:r>
            <a:r>
              <a:rPr lang="el-GR" sz="2600" dirty="0">
                <a:latin typeface="Times New Roman" panose="02020603050405020304" pitchFamily="18" charset="0"/>
                <a:cs typeface="Times New Roman" panose="02020603050405020304" pitchFamily="18" charset="0"/>
              </a:rPr>
              <a:t>. Να μετατραπεί σε δυαδική και δεκαδική μορφή.</a:t>
            </a:r>
            <a:endParaRPr lang="el-GR" sz="2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016" y="161345"/>
            <a:ext cx="8926488" cy="707886"/>
          </a:xfrm>
          <a:prstGeom prst="rect">
            <a:avLst/>
          </a:prstGeom>
        </p:spPr>
        <p:txBody>
          <a:bodyPr wrap="square">
            <a:spAutoFit/>
          </a:bodyPr>
          <a:lstStyle/>
          <a:p>
            <a:pPr algn="ctr"/>
            <a:r>
              <a:rPr lang="el-GR" sz="4000" b="1" i="1" dirty="0">
                <a:latin typeface="Times New Roman" panose="02020603050405020304" pitchFamily="18" charset="0"/>
                <a:cs typeface="Times New Roman" panose="02020603050405020304" pitchFamily="18" charset="0"/>
              </a:rPr>
              <a:t>Δυαδική πρόσθεση</a:t>
            </a:r>
            <a:endParaRPr lang="el-GR" sz="4000" b="1" i="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51520" y="1052736"/>
            <a:ext cx="8352928" cy="2954655"/>
          </a:xfrm>
          <a:prstGeom prst="rect">
            <a:avLst/>
          </a:prstGeom>
          <a:noFill/>
        </p:spPr>
        <p:txBody>
          <a:bodyPr wrap="square" rtlCol="0">
            <a:spAutoFit/>
          </a:bodyPr>
          <a:lstStyle/>
          <a:p>
            <a:r>
              <a:rPr lang="el-GR" sz="2400" dirty="0">
                <a:latin typeface="Times New Roman" panose="02020603050405020304" pitchFamily="18" charset="0"/>
                <a:cs typeface="Times New Roman" panose="02020603050405020304" pitchFamily="18" charset="0"/>
              </a:rPr>
              <a:t>Οι βασικοί κανόνες πρόσθεσης δυαδικών ψηφίων (ΒΙΤ) είναι</a:t>
            </a:r>
            <a:endParaRPr lang="el-GR" sz="2400" dirty="0">
              <a:latin typeface="Times New Roman" panose="02020603050405020304" pitchFamily="18" charset="0"/>
              <a:cs typeface="Times New Roman" panose="02020603050405020304" pitchFamily="18" charset="0"/>
            </a:endParaRPr>
          </a:p>
          <a:p>
            <a:pPr algn="ctr"/>
            <a:endParaRPr lang="el-GR" sz="2400" dirty="0">
              <a:latin typeface="Times New Roman" panose="02020603050405020304" pitchFamily="18" charset="0"/>
              <a:cs typeface="Times New Roman" panose="02020603050405020304" pitchFamily="18" charset="0"/>
            </a:endParaRPr>
          </a:p>
          <a:p>
            <a:pPr algn="ctr"/>
            <a:r>
              <a:rPr lang="el-GR" sz="2400" dirty="0">
                <a:latin typeface="Times New Roman" panose="02020603050405020304" pitchFamily="18" charset="0"/>
                <a:cs typeface="Times New Roman" panose="02020603050405020304" pitchFamily="18" charset="0"/>
              </a:rPr>
              <a:t>0+0=0         Άθροισμα 0 και κρατούμενο 0</a:t>
            </a:r>
            <a:endParaRPr lang="el-GR" sz="2400" dirty="0">
              <a:latin typeface="Times New Roman" panose="02020603050405020304" pitchFamily="18" charset="0"/>
              <a:cs typeface="Times New Roman" panose="02020603050405020304" pitchFamily="18" charset="0"/>
            </a:endParaRPr>
          </a:p>
          <a:p>
            <a:pPr algn="ctr"/>
            <a:r>
              <a:rPr lang="el-GR" sz="2400" dirty="0">
                <a:latin typeface="Times New Roman" panose="02020603050405020304" pitchFamily="18" charset="0"/>
                <a:cs typeface="Times New Roman" panose="02020603050405020304" pitchFamily="18" charset="0"/>
              </a:rPr>
              <a:t>0+1=1         Άθροισμα 1 και κρατούμενο 0</a:t>
            </a:r>
            <a:endParaRPr lang="el-GR" sz="2400" dirty="0">
              <a:latin typeface="Times New Roman" panose="02020603050405020304" pitchFamily="18" charset="0"/>
              <a:cs typeface="Times New Roman" panose="02020603050405020304" pitchFamily="18" charset="0"/>
            </a:endParaRPr>
          </a:p>
          <a:p>
            <a:pPr algn="ctr"/>
            <a:r>
              <a:rPr lang="el-GR" sz="2400" dirty="0">
                <a:latin typeface="Times New Roman" panose="02020603050405020304" pitchFamily="18" charset="0"/>
                <a:cs typeface="Times New Roman" panose="02020603050405020304" pitchFamily="18" charset="0"/>
              </a:rPr>
              <a:t>1+0=1         Άθροισμα 1 και κρατούμενο 0</a:t>
            </a:r>
            <a:endParaRPr lang="el-GR" sz="2400" dirty="0">
              <a:latin typeface="Times New Roman" panose="02020603050405020304" pitchFamily="18" charset="0"/>
              <a:cs typeface="Times New Roman" panose="02020603050405020304" pitchFamily="18" charset="0"/>
            </a:endParaRPr>
          </a:p>
          <a:p>
            <a:pPr algn="ctr"/>
            <a:r>
              <a:rPr lang="el-GR" sz="2400" dirty="0">
                <a:latin typeface="Times New Roman" panose="02020603050405020304" pitchFamily="18" charset="0"/>
                <a:cs typeface="Times New Roman" panose="02020603050405020304" pitchFamily="18" charset="0"/>
              </a:rPr>
              <a:t>1+1=10       Άθροισμα 0 και κρατούμενο 1</a:t>
            </a:r>
            <a:endParaRPr lang="el-GR" sz="2400" dirty="0">
              <a:latin typeface="Times New Roman" panose="02020603050405020304" pitchFamily="18" charset="0"/>
              <a:cs typeface="Times New Roman" panose="02020603050405020304" pitchFamily="18" charset="0"/>
            </a:endParaRPr>
          </a:p>
          <a:p>
            <a:pPr algn="ctr"/>
            <a:r>
              <a:rPr lang="el-GR" sz="2400" dirty="0">
                <a:latin typeface="Times New Roman" panose="02020603050405020304" pitchFamily="18" charset="0"/>
                <a:cs typeface="Times New Roman" panose="02020603050405020304" pitchFamily="18" charset="0"/>
              </a:rPr>
              <a:t>1+1+1=11   Άθροισμα 1 και κρατούμενο 1</a:t>
            </a:r>
            <a:endParaRPr lang="el-GR" sz="2400" dirty="0">
              <a:latin typeface="Times New Roman" panose="02020603050405020304" pitchFamily="18" charset="0"/>
              <a:cs typeface="Times New Roman" panose="02020603050405020304" pitchFamily="18" charset="0"/>
            </a:endParaRPr>
          </a:p>
          <a:p>
            <a:endParaRPr lang="el-GR" dirty="0"/>
          </a:p>
        </p:txBody>
      </p:sp>
      <p:pic>
        <p:nvPicPr>
          <p:cNvPr id="1026" name="Picture 2" descr="C:\Users\SEVEN\Desktop\auroisi.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2016" y="4168874"/>
            <a:ext cx="8807450" cy="1276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l-GR" altLang="en-US"/>
              <a:t>Δυαδική αφαίρεση</a:t>
            </a:r>
            <a:endParaRPr lang="el-GR" altLang="en-US"/>
          </a:p>
        </p:txBody>
      </p:sp>
      <p:graphicFrame>
        <p:nvGraphicFramePr>
          <p:cNvPr id="4" name="Content Placeholder 3"/>
          <p:cNvGraphicFramePr>
            <a:graphicFrameLocks noChangeAspect="1"/>
          </p:cNvGraphicFramePr>
          <p:nvPr>
            <p:ph idx="1"/>
          </p:nvPr>
        </p:nvGraphicFramePr>
        <p:xfrm>
          <a:off x="2056765" y="1571625"/>
          <a:ext cx="4777740" cy="1964055"/>
        </p:xfrm>
        <a:graphic>
          <a:graphicData uri="http://schemas.openxmlformats.org/presentationml/2006/ole">
            <mc:AlternateContent xmlns:mc="http://schemas.openxmlformats.org/markup-compatibility/2006">
              <mc:Choice xmlns:v="urn:schemas-microsoft-com:vml" Requires="v">
                <p:oleObj spid="_x0000_s5" name="" r:id="rId1" imgW="2316480" imgH="746760" progId="Paint.Picture">
                  <p:embed/>
                </p:oleObj>
              </mc:Choice>
              <mc:Fallback>
                <p:oleObj name="" r:id="rId1" imgW="2316480" imgH="746760" progId="Paint.Picture">
                  <p:embed/>
                  <p:pic>
                    <p:nvPicPr>
                      <p:cNvPr id="0" name="Picture 4"/>
                      <p:cNvPicPr/>
                      <p:nvPr/>
                    </p:nvPicPr>
                    <p:blipFill>
                      <a:blip r:embed="rId2"/>
                    </p:blipFill>
                    <p:spPr>
                      <a:xfrm>
                        <a:off x="2056765" y="1571625"/>
                        <a:ext cx="4777740" cy="1964055"/>
                      </a:xfrm>
                      <a:prstGeom prst="rect">
                        <a:avLst/>
                      </a:prstGeom>
                    </p:spPr>
                  </p:pic>
                </p:oleObj>
              </mc:Fallback>
            </mc:AlternateContent>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016" y="161345"/>
            <a:ext cx="8926488" cy="707886"/>
          </a:xfrm>
          <a:prstGeom prst="rect">
            <a:avLst/>
          </a:prstGeom>
        </p:spPr>
        <p:txBody>
          <a:bodyPr wrap="square">
            <a:spAutoFit/>
          </a:bodyPr>
          <a:lstStyle/>
          <a:p>
            <a:pPr algn="ctr"/>
            <a:r>
              <a:rPr lang="el-GR" sz="4000" b="1" i="1" dirty="0">
                <a:latin typeface="Times New Roman" panose="02020603050405020304" pitchFamily="18" charset="0"/>
                <a:cs typeface="Times New Roman" panose="02020603050405020304" pitchFamily="18" charset="0"/>
              </a:rPr>
              <a:t>Δυαδικός πολλαπλασιασμός</a:t>
            </a:r>
            <a:endParaRPr lang="el-GR" sz="4000" b="1" i="1" dirty="0">
              <a:latin typeface="Times New Roman" panose="02020603050405020304" pitchFamily="18" charset="0"/>
              <a:cs typeface="Times New Roman" panose="02020603050405020304" pitchFamily="18" charset="0"/>
            </a:endParaRPr>
          </a:p>
        </p:txBody>
      </p:sp>
      <p:sp>
        <p:nvSpPr>
          <p:cNvPr id="5" name="Rectangle 4"/>
          <p:cNvSpPr/>
          <p:nvPr/>
        </p:nvSpPr>
        <p:spPr>
          <a:xfrm>
            <a:off x="467544" y="1124744"/>
            <a:ext cx="8064896" cy="2308324"/>
          </a:xfrm>
          <a:prstGeom prst="rect">
            <a:avLst/>
          </a:prstGeom>
        </p:spPr>
        <p:txBody>
          <a:bodyPr wrap="square">
            <a:spAutoFit/>
          </a:bodyPr>
          <a:lstStyle/>
          <a:p>
            <a:r>
              <a:rPr lang="el-GR" sz="2400" dirty="0">
                <a:latin typeface="Times New Roman" panose="02020603050405020304" pitchFamily="18" charset="0"/>
                <a:cs typeface="Times New Roman" panose="02020603050405020304" pitchFamily="18" charset="0"/>
              </a:rPr>
              <a:t>Οι βασικοί κανόνες πολ/σμου δυαδικών ψηφίων (ΒΙΤ) είναι</a:t>
            </a:r>
            <a:endParaRPr lang="el-GR" sz="2400" dirty="0">
              <a:latin typeface="Times New Roman" panose="02020603050405020304" pitchFamily="18" charset="0"/>
              <a:cs typeface="Times New Roman" panose="02020603050405020304" pitchFamily="18" charset="0"/>
            </a:endParaRPr>
          </a:p>
          <a:p>
            <a:pPr algn="ctr"/>
            <a:endParaRPr lang="el-GR" sz="2400" dirty="0">
              <a:latin typeface="Times New Roman" panose="02020603050405020304" pitchFamily="18" charset="0"/>
              <a:cs typeface="Times New Roman" panose="02020603050405020304" pitchFamily="18" charset="0"/>
            </a:endParaRPr>
          </a:p>
          <a:p>
            <a:pPr algn="ctr"/>
            <a:r>
              <a:rPr lang="el-GR" sz="2400" dirty="0">
                <a:latin typeface="Times New Roman" panose="02020603050405020304" pitchFamily="18" charset="0"/>
                <a:cs typeface="Times New Roman" panose="02020603050405020304" pitchFamily="18" charset="0"/>
              </a:rPr>
              <a:t>0×0=0         </a:t>
            </a:r>
            <a:endParaRPr lang="el-GR" sz="2400" dirty="0">
              <a:latin typeface="Times New Roman" panose="02020603050405020304" pitchFamily="18" charset="0"/>
              <a:cs typeface="Times New Roman" panose="02020603050405020304" pitchFamily="18" charset="0"/>
            </a:endParaRPr>
          </a:p>
          <a:p>
            <a:pPr algn="ctr"/>
            <a:r>
              <a:rPr lang="el-GR" sz="2400" dirty="0">
                <a:latin typeface="Times New Roman" panose="02020603050405020304" pitchFamily="18" charset="0"/>
                <a:cs typeface="Times New Roman" panose="02020603050405020304" pitchFamily="18" charset="0"/>
              </a:rPr>
              <a:t>0×1=0         </a:t>
            </a:r>
            <a:endParaRPr lang="el-GR" sz="2400" dirty="0">
              <a:latin typeface="Times New Roman" panose="02020603050405020304" pitchFamily="18" charset="0"/>
              <a:cs typeface="Times New Roman" panose="02020603050405020304" pitchFamily="18" charset="0"/>
            </a:endParaRPr>
          </a:p>
          <a:p>
            <a:pPr algn="ctr"/>
            <a:r>
              <a:rPr lang="el-GR" sz="2400" dirty="0">
                <a:latin typeface="Times New Roman" panose="02020603050405020304" pitchFamily="18" charset="0"/>
                <a:cs typeface="Times New Roman" panose="02020603050405020304" pitchFamily="18" charset="0"/>
              </a:rPr>
              <a:t>1×0=0         </a:t>
            </a:r>
            <a:endParaRPr lang="el-GR" sz="2400" dirty="0">
              <a:latin typeface="Times New Roman" panose="02020603050405020304" pitchFamily="18" charset="0"/>
              <a:cs typeface="Times New Roman" panose="02020603050405020304" pitchFamily="18" charset="0"/>
            </a:endParaRPr>
          </a:p>
          <a:p>
            <a:pPr algn="ctr"/>
            <a:r>
              <a:rPr lang="el-GR" sz="2400" dirty="0">
                <a:latin typeface="Times New Roman" panose="02020603050405020304" pitchFamily="18" charset="0"/>
                <a:cs typeface="Times New Roman" panose="02020603050405020304" pitchFamily="18" charset="0"/>
              </a:rPr>
              <a:t>1×1=1       </a:t>
            </a:r>
            <a:endParaRPr lang="el-GR" sz="2400" dirty="0">
              <a:latin typeface="Times New Roman" panose="02020603050405020304" pitchFamily="18" charset="0"/>
              <a:cs typeface="Times New Roman" panose="02020603050405020304" pitchFamily="18" charset="0"/>
            </a:endParaRPr>
          </a:p>
        </p:txBody>
      </p:sp>
      <p:pic>
        <p:nvPicPr>
          <p:cNvPr id="2050" name="Picture 2" descr="C:\Users\SEVEN\Desktop\auroisi.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4323" y="3679601"/>
            <a:ext cx="8983663" cy="21256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κείμενο&#10;&#10;Περιγραφή που δημιουργήθηκε αυτόματα"/>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1475" y="1124744"/>
            <a:ext cx="2793687" cy="3953330"/>
          </a:xfrm>
          <a:prstGeom prst="rect">
            <a:avLst/>
          </a:prstGeom>
        </p:spPr>
      </p:pic>
      <p:pic>
        <p:nvPicPr>
          <p:cNvPr id="7" name="Εικόνα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7905" y="1124744"/>
            <a:ext cx="2714620" cy="3953330"/>
          </a:xfrm>
          <a:prstGeom prst="rect">
            <a:avLst/>
          </a:prstGeom>
        </p:spPr>
      </p:pic>
      <p:pic>
        <p:nvPicPr>
          <p:cNvPr id="9" name="Εικόνα 8" descr="Εικόνα που περιέχει κείμενο&#10;&#10;Περιγραφή που δημιουργήθηκε αυτόματα"/>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4175" y="1124744"/>
            <a:ext cx="2815650" cy="395333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016" y="161345"/>
            <a:ext cx="8926488" cy="707886"/>
          </a:xfrm>
          <a:prstGeom prst="rect">
            <a:avLst/>
          </a:prstGeom>
        </p:spPr>
        <p:txBody>
          <a:bodyPr wrap="square">
            <a:spAutoFit/>
          </a:bodyPr>
          <a:lstStyle/>
          <a:p>
            <a:pPr algn="ctr"/>
            <a:r>
              <a:rPr lang="el-GR" sz="4000" b="1" i="1" dirty="0">
                <a:latin typeface="Times New Roman" panose="02020603050405020304" pitchFamily="18" charset="0"/>
                <a:cs typeface="Times New Roman" panose="02020603050405020304" pitchFamily="18" charset="0"/>
              </a:rPr>
              <a:t>Προσημασμένοι δυαδικοί αριθμοί</a:t>
            </a:r>
            <a:endParaRPr lang="el-GR" sz="4000" b="1"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23528" y="836712"/>
            <a:ext cx="8496944" cy="5016758"/>
          </a:xfrm>
          <a:prstGeom prst="rect">
            <a:avLst/>
          </a:prstGeom>
          <a:noFill/>
        </p:spPr>
        <p:txBody>
          <a:bodyPr wrap="square" rtlCol="0">
            <a:spAutoFit/>
          </a:bodyPr>
          <a:lstStyle/>
          <a:p>
            <a:r>
              <a:rPr lang="el-GR" sz="2000" dirty="0">
                <a:latin typeface="Times New Roman" panose="02020603050405020304" pitchFamily="18" charset="0"/>
                <a:cs typeface="Times New Roman" panose="02020603050405020304" pitchFamily="18" charset="0"/>
              </a:rPr>
              <a:t>Οι μη προσημασμένοι αριθμοί δυαδικοί αριθμοί παριστάνονται στον υπολογιστή από μια ακολουθία από μπιτ.</a:t>
            </a:r>
            <a:endParaRPr lang="el-GR" sz="2000" dirty="0">
              <a:latin typeface="Times New Roman" panose="02020603050405020304" pitchFamily="18" charset="0"/>
              <a:cs typeface="Times New Roman" panose="02020603050405020304" pitchFamily="18" charset="0"/>
            </a:endParaRPr>
          </a:p>
          <a:p>
            <a:endParaRPr lang="el-GR" sz="800" dirty="0">
              <a:latin typeface="Times New Roman" panose="02020603050405020304" pitchFamily="18" charset="0"/>
              <a:cs typeface="Times New Roman" panose="02020603050405020304" pitchFamily="18" charset="0"/>
            </a:endParaRPr>
          </a:p>
          <a:p>
            <a:r>
              <a:rPr lang="el-GR" sz="2000" i="1" dirty="0">
                <a:latin typeface="Times New Roman" panose="02020603050405020304" pitchFamily="18" charset="0"/>
                <a:cs typeface="Times New Roman" panose="02020603050405020304" pitchFamily="18" charset="0"/>
              </a:rPr>
              <a:t>1</a:t>
            </a:r>
            <a:r>
              <a:rPr lang="el-GR" sz="2000" i="1" baseline="30000" dirty="0">
                <a:latin typeface="Times New Roman" panose="02020603050405020304" pitchFamily="18" charset="0"/>
                <a:cs typeface="Times New Roman" panose="02020603050405020304" pitchFamily="18" charset="0"/>
              </a:rPr>
              <a:t>ος</a:t>
            </a:r>
            <a:r>
              <a:rPr lang="el-GR" sz="2000" i="1" dirty="0">
                <a:latin typeface="Times New Roman" panose="02020603050405020304" pitchFamily="18" charset="0"/>
                <a:cs typeface="Times New Roman" panose="02020603050405020304" pitchFamily="18" charset="0"/>
              </a:rPr>
              <a:t> τρόπος</a:t>
            </a:r>
            <a:r>
              <a:rPr lang="en-US" sz="2000" i="1" dirty="0">
                <a:latin typeface="Times New Roman" panose="02020603050405020304" pitchFamily="18" charset="0"/>
                <a:cs typeface="Times New Roman" panose="02020603050405020304" pitchFamily="18" charset="0"/>
              </a:rPr>
              <a:t>: </a:t>
            </a:r>
            <a:r>
              <a:rPr lang="el-GR" sz="2000" i="1" dirty="0">
                <a:latin typeface="Times New Roman" panose="02020603050405020304" pitchFamily="18" charset="0"/>
                <a:cs typeface="Times New Roman" panose="02020603050405020304" pitchFamily="18" charset="0"/>
              </a:rPr>
              <a:t>Πρόσημο(</a:t>
            </a:r>
            <a:r>
              <a:rPr lang="en-US" sz="2000" i="1" dirty="0">
                <a:latin typeface="Times New Roman" panose="02020603050405020304" pitchFamily="18" charset="0"/>
                <a:cs typeface="Times New Roman" panose="02020603050405020304" pitchFamily="18" charset="0"/>
              </a:rPr>
              <a:t>sign)-</a:t>
            </a:r>
            <a:r>
              <a:rPr lang="el-GR" sz="2000" i="1" dirty="0">
                <a:latin typeface="Times New Roman" panose="02020603050405020304" pitchFamily="18" charset="0"/>
                <a:cs typeface="Times New Roman" panose="02020603050405020304" pitchFamily="18" charset="0"/>
              </a:rPr>
              <a:t>Μέγεθος(</a:t>
            </a:r>
            <a:r>
              <a:rPr lang="en-US" sz="2000" i="1" dirty="0">
                <a:latin typeface="Times New Roman" panose="02020603050405020304" pitchFamily="18" charset="0"/>
                <a:cs typeface="Times New Roman" panose="02020603050405020304" pitchFamily="18" charset="0"/>
              </a:rPr>
              <a:t>magnitude)</a:t>
            </a:r>
            <a:endParaRPr lang="el-GR" sz="2000" i="1" dirty="0">
              <a:latin typeface="Times New Roman" panose="02020603050405020304" pitchFamily="18" charset="0"/>
              <a:cs typeface="Times New Roman" panose="02020603050405020304" pitchFamily="18" charset="0"/>
            </a:endParaRPr>
          </a:p>
          <a:p>
            <a:r>
              <a:rPr lang="el-GR" sz="2000" dirty="0">
                <a:latin typeface="Times New Roman" panose="02020603050405020304" pitchFamily="18" charset="0"/>
                <a:cs typeface="Times New Roman" panose="02020603050405020304" pitchFamily="18" charset="0"/>
              </a:rPr>
              <a:t>Χρησιμοποιείται το πρώτο εξ’ αριστερών </a:t>
            </a:r>
            <a:r>
              <a:rPr lang="en-US" sz="2000" dirty="0">
                <a:latin typeface="Times New Roman" panose="02020603050405020304" pitchFamily="18" charset="0"/>
                <a:cs typeface="Times New Roman" panose="02020603050405020304" pitchFamily="18" charset="0"/>
              </a:rPr>
              <a:t>BIT </a:t>
            </a:r>
            <a:r>
              <a:rPr lang="el-GR" sz="2000" dirty="0">
                <a:latin typeface="Times New Roman" panose="02020603050405020304" pitchFamily="18" charset="0"/>
                <a:cs typeface="Times New Roman" panose="02020603050405020304" pitchFamily="18" charset="0"/>
              </a:rPr>
              <a:t>για να υποδηλώσει το πρόσημο</a:t>
            </a:r>
            <a:endParaRPr lang="el-GR" sz="2000" dirty="0">
              <a:latin typeface="Times New Roman" panose="02020603050405020304" pitchFamily="18" charset="0"/>
              <a:cs typeface="Times New Roman" panose="02020603050405020304" pitchFamily="18" charset="0"/>
            </a:endParaRPr>
          </a:p>
          <a:p>
            <a:endParaRPr lang="el-GR" sz="2000" i="1" dirty="0">
              <a:latin typeface="Times New Roman" panose="02020603050405020304" pitchFamily="18" charset="0"/>
              <a:cs typeface="Times New Roman" panose="02020603050405020304" pitchFamily="18" charset="0"/>
            </a:endParaRPr>
          </a:p>
          <a:p>
            <a:r>
              <a:rPr lang="el-GR" sz="2000" dirty="0">
                <a:latin typeface="Times New Roman" panose="02020603050405020304" pitchFamily="18" charset="0"/>
                <a:cs typeface="Times New Roman" panose="02020603050405020304" pitchFamily="18" charset="0"/>
              </a:rPr>
              <a:t>0=+ΘΕΤΙΚΟ</a:t>
            </a:r>
            <a:r>
              <a:rPr lang="el-GR" sz="2000" i="1" dirty="0">
                <a:latin typeface="Times New Roman" panose="02020603050405020304" pitchFamily="18" charset="0"/>
                <a:cs typeface="Times New Roman" panose="02020603050405020304" pitchFamily="18" charset="0"/>
              </a:rPr>
              <a:t>                                                                               </a:t>
            </a:r>
            <a:r>
              <a:rPr lang="el-GR" sz="2000" b="1" dirty="0">
                <a:latin typeface="Times New Roman" panose="02020603050405020304" pitchFamily="18" charset="0"/>
                <a:cs typeface="Times New Roman" panose="02020603050405020304" pitchFamily="18" charset="0"/>
              </a:rPr>
              <a:t>+27=   0001 1011</a:t>
            </a:r>
            <a:endParaRPr lang="el-GR" sz="2000" b="1" dirty="0">
              <a:latin typeface="Times New Roman" panose="02020603050405020304" pitchFamily="18" charset="0"/>
              <a:cs typeface="Times New Roman" panose="02020603050405020304" pitchFamily="18" charset="0"/>
            </a:endParaRPr>
          </a:p>
          <a:p>
            <a:r>
              <a:rPr lang="el-GR" sz="2000" i="1" dirty="0">
                <a:latin typeface="Times New Roman" panose="02020603050405020304" pitchFamily="18" charset="0"/>
                <a:cs typeface="Times New Roman" panose="02020603050405020304" pitchFamily="18" charset="0"/>
              </a:rPr>
              <a:t>1=-ΑΡΝΗΤΙΚΟ                                                                           </a:t>
            </a:r>
            <a:r>
              <a:rPr lang="el-GR" sz="2000" b="1" i="1" dirty="0">
                <a:latin typeface="Times New Roman" panose="02020603050405020304" pitchFamily="18" charset="0"/>
                <a:cs typeface="Times New Roman" panose="02020603050405020304" pitchFamily="18" charset="0"/>
              </a:rPr>
              <a:t>-</a:t>
            </a:r>
            <a:r>
              <a:rPr lang="el-GR" sz="2000" b="1" dirty="0">
                <a:latin typeface="Times New Roman" panose="02020603050405020304" pitchFamily="18" charset="0"/>
                <a:cs typeface="Times New Roman" panose="02020603050405020304" pitchFamily="18" charset="0"/>
              </a:rPr>
              <a:t>27=    1001 1011</a:t>
            </a:r>
            <a:endParaRPr lang="el-GR" sz="2000" b="1" dirty="0">
              <a:latin typeface="Times New Roman" panose="02020603050405020304" pitchFamily="18" charset="0"/>
              <a:cs typeface="Times New Roman" panose="02020603050405020304" pitchFamily="18" charset="0"/>
            </a:endParaRPr>
          </a:p>
          <a:p>
            <a:endParaRPr lang="el-GR" sz="2000" dirty="0">
              <a:latin typeface="Times New Roman" panose="02020603050405020304" pitchFamily="18" charset="0"/>
              <a:cs typeface="Times New Roman" panose="02020603050405020304" pitchFamily="18" charset="0"/>
            </a:endParaRPr>
          </a:p>
          <a:p>
            <a:pPr algn="just"/>
            <a:r>
              <a:rPr lang="el-GR" sz="2000" dirty="0">
                <a:latin typeface="Times New Roman" panose="02020603050405020304" pitchFamily="18" charset="0"/>
                <a:cs typeface="Times New Roman" panose="02020603050405020304" pitchFamily="18" charset="0"/>
              </a:rPr>
              <a:t>Το σύστημα προσημασμένου μεγέθους χρησιμοποιείται μεν στη συμβατική αριθμητική, αλλά δεν είναι πολύ πρακτικό στην αριθμητική υπολογιστών, εξαιτίας της διαφορετικής αντιμετώπισης του προσήμου και του μεγέθους.</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2</a:t>
            </a:r>
            <a:r>
              <a:rPr lang="el-GR" sz="2000" i="1" baseline="30000" dirty="0">
                <a:latin typeface="Times New Roman" panose="02020603050405020304" pitchFamily="18" charset="0"/>
                <a:cs typeface="Times New Roman" panose="02020603050405020304" pitchFamily="18" charset="0"/>
              </a:rPr>
              <a:t>ος</a:t>
            </a:r>
            <a:r>
              <a:rPr lang="el-GR" sz="2000" i="1" dirty="0">
                <a:latin typeface="Times New Roman" panose="02020603050405020304" pitchFamily="18" charset="0"/>
                <a:cs typeface="Times New Roman" panose="02020603050405020304" pitchFamily="18" charset="0"/>
              </a:rPr>
              <a:t> τρόπος: Συμπλήρωμα ως προς 1</a:t>
            </a:r>
            <a:endParaRPr lang="el-GR" sz="2000" i="1" dirty="0">
              <a:latin typeface="Times New Roman" panose="02020603050405020304" pitchFamily="18" charset="0"/>
              <a:cs typeface="Times New Roman" panose="02020603050405020304" pitchFamily="18" charset="0"/>
            </a:endParaRPr>
          </a:p>
          <a:p>
            <a:pPr algn="just"/>
            <a:r>
              <a:rPr lang="el-GR" sz="2000" dirty="0">
                <a:latin typeface="Times New Roman" panose="02020603050405020304" pitchFamily="18" charset="0"/>
                <a:cs typeface="Times New Roman" panose="02020603050405020304" pitchFamily="18" charset="0"/>
              </a:rPr>
              <a:t>Αν ο δεκαδικός αριθμός είναι αρνητικός αντιστρέφουμε κάθε ψηφίο του </a:t>
            </a:r>
            <a:endParaRPr lang="en-US" sz="2000" dirty="0">
              <a:latin typeface="Times New Roman" panose="02020603050405020304" pitchFamily="18" charset="0"/>
              <a:cs typeface="Times New Roman" panose="02020603050405020304" pitchFamily="18" charset="0"/>
            </a:endParaRPr>
          </a:p>
          <a:p>
            <a:endParaRPr lang="el-GR" sz="2000" dirty="0">
              <a:latin typeface="Times New Roman" panose="02020603050405020304" pitchFamily="18" charset="0"/>
              <a:cs typeface="Times New Roman" panose="02020603050405020304" pitchFamily="18" charset="0"/>
            </a:endParaRPr>
          </a:p>
        </p:txBody>
      </p:sp>
      <p:pic>
        <p:nvPicPr>
          <p:cNvPr id="3074" name="Picture 2" descr="C:\Users\user\Desktop\Χωρίς τίτλο.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15816" y="2394995"/>
            <a:ext cx="2567671" cy="88998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user\Desktop\Χωρίς τίτλο.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4767" y="5265304"/>
            <a:ext cx="6325585" cy="13861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016" y="161345"/>
            <a:ext cx="8926488" cy="707886"/>
          </a:xfrm>
          <a:prstGeom prst="rect">
            <a:avLst/>
          </a:prstGeom>
        </p:spPr>
        <p:txBody>
          <a:bodyPr wrap="square">
            <a:spAutoFit/>
          </a:bodyPr>
          <a:lstStyle/>
          <a:p>
            <a:pPr algn="ctr"/>
            <a:r>
              <a:rPr lang="el-GR" sz="4000" b="1" i="1" dirty="0">
                <a:latin typeface="Times New Roman" panose="02020603050405020304" pitchFamily="18" charset="0"/>
                <a:cs typeface="Times New Roman" panose="02020603050405020304" pitchFamily="18" charset="0"/>
              </a:rPr>
              <a:t>Προσημασμένοι δυαδικοί αριθμοί</a:t>
            </a:r>
            <a:endParaRPr lang="el-GR" sz="4000" b="1" i="1" dirty="0">
              <a:latin typeface="Times New Roman" panose="02020603050405020304" pitchFamily="18" charset="0"/>
              <a:cs typeface="Times New Roman" panose="02020603050405020304" pitchFamily="18" charset="0"/>
            </a:endParaRPr>
          </a:p>
        </p:txBody>
      </p:sp>
      <p:sp>
        <p:nvSpPr>
          <p:cNvPr id="5" name="Rectangle 4"/>
          <p:cNvSpPr/>
          <p:nvPr/>
        </p:nvSpPr>
        <p:spPr>
          <a:xfrm>
            <a:off x="323528" y="980728"/>
            <a:ext cx="8568952" cy="3477875"/>
          </a:xfrm>
          <a:prstGeom prst="rect">
            <a:avLst/>
          </a:prstGeom>
        </p:spPr>
        <p:txBody>
          <a:bodyPr wrap="square">
            <a:spAutoFit/>
          </a:bodyPr>
          <a:lstStyle/>
          <a:p>
            <a:pPr lvl="0"/>
            <a:r>
              <a:rPr lang="el-GR" sz="2400" i="1" dirty="0">
                <a:solidFill>
                  <a:prstClr val="black"/>
                </a:solidFill>
                <a:latin typeface="Times New Roman" panose="02020603050405020304" pitchFamily="18" charset="0"/>
                <a:cs typeface="Times New Roman" panose="02020603050405020304" pitchFamily="18" charset="0"/>
              </a:rPr>
              <a:t>3</a:t>
            </a:r>
            <a:r>
              <a:rPr lang="el-GR" sz="2400" i="1" baseline="30000" dirty="0">
                <a:solidFill>
                  <a:prstClr val="black"/>
                </a:solidFill>
                <a:latin typeface="Times New Roman" panose="02020603050405020304" pitchFamily="18" charset="0"/>
                <a:cs typeface="Times New Roman" panose="02020603050405020304" pitchFamily="18" charset="0"/>
              </a:rPr>
              <a:t>ος</a:t>
            </a:r>
            <a:r>
              <a:rPr lang="el-GR" sz="2400" i="1" dirty="0">
                <a:solidFill>
                  <a:prstClr val="black"/>
                </a:solidFill>
                <a:latin typeface="Times New Roman" panose="02020603050405020304" pitchFamily="18" charset="0"/>
                <a:cs typeface="Times New Roman" panose="02020603050405020304" pitchFamily="18" charset="0"/>
              </a:rPr>
              <a:t> τρόπος: Συμπλήρωμα ως προς 2</a:t>
            </a:r>
            <a:endParaRPr lang="el-GR" sz="2400" i="1" dirty="0">
              <a:solidFill>
                <a:prstClr val="black"/>
              </a:solidFill>
              <a:latin typeface="Times New Roman" panose="02020603050405020304" pitchFamily="18" charset="0"/>
              <a:cs typeface="Times New Roman" panose="02020603050405020304" pitchFamily="18" charset="0"/>
            </a:endParaRPr>
          </a:p>
          <a:p>
            <a:pPr lvl="0" algn="just"/>
            <a:r>
              <a:rPr lang="el-GR" sz="2400" dirty="0">
                <a:solidFill>
                  <a:prstClr val="black"/>
                </a:solidFill>
                <a:latin typeface="Times New Roman" panose="02020603050405020304" pitchFamily="18" charset="0"/>
                <a:cs typeface="Times New Roman" panose="02020603050405020304" pitchFamily="18" charset="0"/>
              </a:rPr>
              <a:t>Αν ο δεκαδικός αριθμός είναι αρνητικός, αντιστρέφουμε κάθε ψηφίο του (συμπλήρωμα ως προς 1) και προσθέτουμε 1</a:t>
            </a:r>
            <a:endParaRPr lang="el-GR" sz="2400" dirty="0">
              <a:solidFill>
                <a:prstClr val="black"/>
              </a:solidFill>
              <a:latin typeface="Times New Roman" panose="02020603050405020304" pitchFamily="18" charset="0"/>
              <a:cs typeface="Times New Roman" panose="02020603050405020304" pitchFamily="18" charset="0"/>
            </a:endParaRPr>
          </a:p>
          <a:p>
            <a:pPr lvl="0" algn="just"/>
            <a:endParaRPr lang="el-GR" sz="2000" dirty="0">
              <a:solidFill>
                <a:prstClr val="black"/>
              </a:solidFill>
              <a:latin typeface="Times New Roman" panose="02020603050405020304" pitchFamily="18" charset="0"/>
              <a:cs typeface="Times New Roman" panose="02020603050405020304" pitchFamily="18" charset="0"/>
            </a:endParaRPr>
          </a:p>
          <a:p>
            <a:pPr lvl="0" algn="just"/>
            <a:endParaRPr lang="el-GR" sz="2000" dirty="0">
              <a:solidFill>
                <a:prstClr val="black"/>
              </a:solidFill>
              <a:latin typeface="Times New Roman" panose="02020603050405020304" pitchFamily="18" charset="0"/>
              <a:cs typeface="Times New Roman" panose="02020603050405020304" pitchFamily="18" charset="0"/>
            </a:endParaRPr>
          </a:p>
          <a:p>
            <a:pPr lvl="0" algn="just"/>
            <a:endParaRPr lang="el-GR" sz="2000" dirty="0">
              <a:solidFill>
                <a:prstClr val="black"/>
              </a:solidFill>
              <a:latin typeface="Times New Roman" panose="02020603050405020304" pitchFamily="18" charset="0"/>
              <a:cs typeface="Times New Roman" panose="02020603050405020304" pitchFamily="18" charset="0"/>
            </a:endParaRPr>
          </a:p>
          <a:p>
            <a:pPr lvl="0" algn="just"/>
            <a:endParaRPr lang="el-GR" sz="2000" dirty="0">
              <a:solidFill>
                <a:prstClr val="black"/>
              </a:solidFill>
              <a:latin typeface="Times New Roman" panose="02020603050405020304" pitchFamily="18" charset="0"/>
              <a:cs typeface="Times New Roman" panose="02020603050405020304" pitchFamily="18" charset="0"/>
            </a:endParaRPr>
          </a:p>
          <a:p>
            <a:pPr lvl="0" algn="just"/>
            <a:endParaRPr lang="el-GR" sz="2000" dirty="0">
              <a:solidFill>
                <a:prstClr val="black"/>
              </a:solidFill>
              <a:latin typeface="Times New Roman" panose="02020603050405020304" pitchFamily="18" charset="0"/>
              <a:cs typeface="Times New Roman" panose="02020603050405020304" pitchFamily="18" charset="0"/>
            </a:endParaRPr>
          </a:p>
          <a:p>
            <a:pPr lvl="0" algn="just"/>
            <a:endParaRPr lang="el-GR" sz="2400" dirty="0">
              <a:solidFill>
                <a:prstClr val="black"/>
              </a:solidFill>
              <a:latin typeface="Times New Roman" panose="02020603050405020304" pitchFamily="18" charset="0"/>
              <a:cs typeface="Times New Roman" panose="02020603050405020304" pitchFamily="18" charset="0"/>
            </a:endParaRPr>
          </a:p>
          <a:p>
            <a:pPr lvl="0" algn="just"/>
            <a:r>
              <a:rPr lang="el-GR" sz="2400" dirty="0">
                <a:solidFill>
                  <a:prstClr val="black"/>
                </a:solidFill>
                <a:latin typeface="Times New Roman" panose="02020603050405020304" pitchFamily="18" charset="0"/>
                <a:cs typeface="Times New Roman" panose="02020603050405020304" pitchFamily="18" charset="0"/>
              </a:rPr>
              <a:t>Η χρήση του συμπληρώματος ως προς 2 είναι η πιο συνηθισμένη.</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4100" name="Picture 4" descr="C:\Users\user\Desktop\Χωρίς τίτλο.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99592" y="2382391"/>
            <a:ext cx="7708886" cy="13346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016" y="161345"/>
            <a:ext cx="8926488" cy="707886"/>
          </a:xfrm>
          <a:prstGeom prst="rect">
            <a:avLst/>
          </a:prstGeom>
        </p:spPr>
        <p:txBody>
          <a:bodyPr wrap="square">
            <a:spAutoFit/>
          </a:bodyPr>
          <a:lstStyle/>
          <a:p>
            <a:pPr algn="ctr"/>
            <a:r>
              <a:rPr lang="el-GR" sz="4000" b="1" i="1" dirty="0">
                <a:latin typeface="Times New Roman" panose="02020603050405020304" pitchFamily="18" charset="0"/>
                <a:cs typeface="Times New Roman" panose="02020603050405020304" pitchFamily="18" charset="0"/>
              </a:rPr>
              <a:t>Προσημασμένοι δυαδικοί αριθμοί</a:t>
            </a:r>
            <a:endParaRPr lang="el-GR" sz="4000" b="1"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51520" y="980728"/>
            <a:ext cx="8568952" cy="5632311"/>
          </a:xfrm>
          <a:prstGeom prst="rect">
            <a:avLst/>
          </a:prstGeom>
          <a:noFill/>
        </p:spPr>
        <p:txBody>
          <a:bodyPr wrap="square" rtlCol="0">
            <a:spAutoFit/>
          </a:bodyPr>
          <a:lstStyle/>
          <a:p>
            <a:r>
              <a:rPr lang="el-GR" sz="2400" b="1" dirty="0">
                <a:latin typeface="Times New Roman" panose="02020603050405020304" pitchFamily="18" charset="0"/>
                <a:cs typeface="Times New Roman" panose="02020603050405020304" pitchFamily="18" charset="0"/>
              </a:rPr>
              <a:t>Παράδειγμα</a:t>
            </a:r>
            <a:endParaRPr lang="el-GR" sz="2400" b="1" dirty="0">
              <a:latin typeface="Times New Roman" panose="02020603050405020304" pitchFamily="18" charset="0"/>
              <a:cs typeface="Times New Roman" panose="02020603050405020304" pitchFamily="18" charset="0"/>
            </a:endParaRPr>
          </a:p>
          <a:p>
            <a:pPr algn="just"/>
            <a:r>
              <a:rPr lang="el-GR" sz="2400" dirty="0">
                <a:latin typeface="Times New Roman" panose="02020603050405020304" pitchFamily="18" charset="0"/>
                <a:cs typeface="Times New Roman" panose="02020603050405020304" pitchFamily="18" charset="0"/>
              </a:rPr>
              <a:t>Θεωρούμε τον αριθμό 9 ο οποίος παριστάνεται στο δυαδικό σύστημα με 8 μπιτ. Το +9 παριστάνεται ως</a:t>
            </a:r>
            <a:endParaRPr lang="el-GR" sz="2400" dirty="0">
              <a:latin typeface="Times New Roman" panose="02020603050405020304" pitchFamily="18" charset="0"/>
              <a:cs typeface="Times New Roman" panose="02020603050405020304" pitchFamily="18" charset="0"/>
            </a:endParaRPr>
          </a:p>
          <a:p>
            <a:r>
              <a:rPr lang="el-GR" sz="2400" dirty="0">
                <a:latin typeface="Times New Roman" panose="02020603050405020304" pitchFamily="18" charset="0"/>
                <a:cs typeface="Times New Roman" panose="02020603050405020304" pitchFamily="18" charset="0"/>
              </a:rPr>
              <a:t>                                                                 </a:t>
            </a:r>
            <a:r>
              <a:rPr lang="el-GR" sz="2400" b="1" dirty="0">
                <a:latin typeface="Times New Roman" panose="02020603050405020304" pitchFamily="18" charset="0"/>
                <a:cs typeface="Times New Roman" panose="02020603050405020304" pitchFamily="18" charset="0"/>
              </a:rPr>
              <a:t>00001001</a:t>
            </a:r>
            <a:endParaRPr lang="el-GR" sz="2400" b="1" dirty="0">
              <a:latin typeface="Times New Roman" panose="02020603050405020304" pitchFamily="18" charset="0"/>
              <a:cs typeface="Times New Roman" panose="02020603050405020304" pitchFamily="18" charset="0"/>
            </a:endParaRPr>
          </a:p>
          <a:p>
            <a:endParaRPr lang="el-GR" sz="2400" b="1" dirty="0">
              <a:latin typeface="Times New Roman" panose="02020603050405020304" pitchFamily="18" charset="0"/>
              <a:cs typeface="Times New Roman" panose="02020603050405020304" pitchFamily="18" charset="0"/>
            </a:endParaRPr>
          </a:p>
          <a:p>
            <a:r>
              <a:rPr lang="el-GR" sz="2400" dirty="0">
                <a:latin typeface="Times New Roman" panose="02020603050405020304" pitchFamily="18" charset="0"/>
                <a:cs typeface="Times New Roman" panose="02020603050405020304" pitchFamily="18" charset="0"/>
              </a:rPr>
              <a:t>Υπάρχουν 3 διαφορετικοί τρόποι παράστασης του -9 με οκτώ μπιτ</a:t>
            </a:r>
            <a:endParaRPr lang="el-GR" sz="2400" dirty="0">
              <a:latin typeface="Times New Roman" panose="02020603050405020304" pitchFamily="18" charset="0"/>
              <a:cs typeface="Times New Roman" panose="02020603050405020304" pitchFamily="18" charset="0"/>
            </a:endParaRPr>
          </a:p>
          <a:p>
            <a:endParaRPr lang="el-GR" sz="2400" dirty="0">
              <a:latin typeface="Times New Roman" panose="02020603050405020304" pitchFamily="18" charset="0"/>
              <a:cs typeface="Times New Roman" panose="02020603050405020304" pitchFamily="18" charset="0"/>
            </a:endParaRPr>
          </a:p>
          <a:p>
            <a:r>
              <a:rPr lang="el-GR" sz="2400" dirty="0">
                <a:latin typeface="Times New Roman" panose="02020603050405020304" pitchFamily="18" charset="0"/>
                <a:cs typeface="Times New Roman" panose="02020603050405020304" pitchFamily="18" charset="0"/>
              </a:rPr>
              <a:t>Παράσταση προσημασμένου μέγεθους   </a:t>
            </a:r>
            <a:r>
              <a:rPr lang="el-GR" sz="2400" b="1" dirty="0">
                <a:latin typeface="Times New Roman" panose="02020603050405020304" pitchFamily="18" charset="0"/>
                <a:cs typeface="Times New Roman" panose="02020603050405020304" pitchFamily="18" charset="0"/>
              </a:rPr>
              <a:t>10001001</a:t>
            </a:r>
            <a:r>
              <a:rPr lang="el-GR" sz="2400" dirty="0">
                <a:latin typeface="Times New Roman" panose="02020603050405020304" pitchFamily="18" charset="0"/>
                <a:cs typeface="Times New Roman" panose="02020603050405020304" pitchFamily="18" charset="0"/>
              </a:rPr>
              <a:t> </a:t>
            </a:r>
            <a:endParaRPr lang="el-GR" sz="2400" dirty="0">
              <a:latin typeface="Times New Roman" panose="02020603050405020304" pitchFamily="18" charset="0"/>
              <a:cs typeface="Times New Roman" panose="02020603050405020304" pitchFamily="18" charset="0"/>
            </a:endParaRPr>
          </a:p>
          <a:p>
            <a:r>
              <a:rPr lang="el-GR" sz="2400" dirty="0">
                <a:latin typeface="Times New Roman" panose="02020603050405020304" pitchFamily="18" charset="0"/>
                <a:cs typeface="Times New Roman" panose="02020603050405020304" pitchFamily="18" charset="0"/>
              </a:rPr>
              <a:t>Παράσταση προσημασμένου συμπληρώματος ως προς 1  </a:t>
            </a:r>
            <a:r>
              <a:rPr lang="el-GR" sz="2400" b="1" dirty="0">
                <a:latin typeface="Times New Roman" panose="02020603050405020304" pitchFamily="18" charset="0"/>
                <a:cs typeface="Times New Roman" panose="02020603050405020304" pitchFamily="18" charset="0"/>
              </a:rPr>
              <a:t>11110110</a:t>
            </a:r>
            <a:endParaRPr lang="el-GR" sz="2400" b="1" dirty="0">
              <a:latin typeface="Times New Roman" panose="02020603050405020304" pitchFamily="18" charset="0"/>
              <a:cs typeface="Times New Roman" panose="02020603050405020304" pitchFamily="18" charset="0"/>
            </a:endParaRPr>
          </a:p>
          <a:p>
            <a:r>
              <a:rPr lang="el-GR" sz="2400" dirty="0">
                <a:latin typeface="Times New Roman" panose="02020603050405020304" pitchFamily="18" charset="0"/>
                <a:cs typeface="Times New Roman" panose="02020603050405020304" pitchFamily="18" charset="0"/>
              </a:rPr>
              <a:t>Παράσταση προσημασμένου συμπληρώματος ως προς 2  </a:t>
            </a:r>
            <a:r>
              <a:rPr lang="el-GR" sz="2400" b="1" dirty="0">
                <a:latin typeface="Times New Roman" panose="02020603050405020304" pitchFamily="18" charset="0"/>
                <a:cs typeface="Times New Roman" panose="02020603050405020304" pitchFamily="18" charset="0"/>
              </a:rPr>
              <a:t>11110111</a:t>
            </a:r>
            <a:endParaRPr lang="el-GR" sz="2400" b="1" dirty="0">
              <a:latin typeface="Times New Roman" panose="02020603050405020304" pitchFamily="18" charset="0"/>
              <a:cs typeface="Times New Roman" panose="02020603050405020304" pitchFamily="18" charset="0"/>
            </a:endParaRPr>
          </a:p>
          <a:p>
            <a:endParaRPr lang="el-GR" sz="2400" b="1" dirty="0">
              <a:latin typeface="Times New Roman" panose="02020603050405020304" pitchFamily="18" charset="0"/>
              <a:cs typeface="Times New Roman" panose="02020603050405020304" pitchFamily="18" charset="0"/>
            </a:endParaRPr>
          </a:p>
          <a:p>
            <a:endParaRPr lang="el-GR" sz="2400" b="1" dirty="0">
              <a:latin typeface="Times New Roman" panose="02020603050405020304" pitchFamily="18" charset="0"/>
              <a:cs typeface="Times New Roman" panose="02020603050405020304" pitchFamily="18" charset="0"/>
            </a:endParaRPr>
          </a:p>
          <a:p>
            <a:pPr algn="just"/>
            <a:r>
              <a:rPr lang="el-GR" sz="2400" dirty="0">
                <a:latin typeface="Times New Roman" panose="02020603050405020304" pitchFamily="18" charset="0"/>
                <a:cs typeface="Times New Roman" panose="02020603050405020304" pitchFamily="18" charset="0"/>
              </a:rPr>
              <a:t>Για την αριθμητική των προσημασμένων δυαδικών που ακολουθεί ασχολούμαστε αποκλειστικά με την παράσταση προσημασμένου συμπληρώματος ως προς 2.</a:t>
            </a:r>
            <a:endParaRPr lang="el-GR"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016" y="161345"/>
            <a:ext cx="8926488" cy="707886"/>
          </a:xfrm>
          <a:prstGeom prst="rect">
            <a:avLst/>
          </a:prstGeom>
        </p:spPr>
        <p:txBody>
          <a:bodyPr wrap="square">
            <a:spAutoFit/>
          </a:bodyPr>
          <a:lstStyle/>
          <a:p>
            <a:pPr algn="ctr"/>
            <a:r>
              <a:rPr lang="el-GR" sz="4000" b="1" i="1" dirty="0">
                <a:latin typeface="Times New Roman" panose="02020603050405020304" pitchFamily="18" charset="0"/>
                <a:cs typeface="Times New Roman" panose="02020603050405020304" pitchFamily="18" charset="0"/>
              </a:rPr>
              <a:t>Προσημασμένοι δυαδικοί αριθμοί</a:t>
            </a:r>
            <a:endParaRPr lang="el-GR" sz="4000" b="1" i="1" dirty="0">
              <a:latin typeface="Times New Roman" panose="02020603050405020304" pitchFamily="18" charset="0"/>
              <a:cs typeface="Times New Roman" panose="02020603050405020304" pitchFamily="18" charset="0"/>
            </a:endParaRPr>
          </a:p>
        </p:txBody>
      </p:sp>
      <p:pic>
        <p:nvPicPr>
          <p:cNvPr id="8194" name="Picture 2" descr="C:\Users\user\Desktop\χωρίς τίτλο.bmp"/>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27584" y="1036734"/>
            <a:ext cx="7351078" cy="46965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5536" y="6093296"/>
            <a:ext cx="8568952" cy="707886"/>
          </a:xfrm>
          <a:prstGeom prst="rect">
            <a:avLst/>
          </a:prstGeom>
          <a:noFill/>
        </p:spPr>
        <p:txBody>
          <a:bodyPr wrap="square" rtlCol="0">
            <a:spAutoFit/>
          </a:bodyPr>
          <a:lstStyle/>
          <a:p>
            <a:pPr algn="just"/>
            <a:r>
              <a:rPr lang="el-GR" sz="2000" dirty="0">
                <a:latin typeface="Times New Roman" panose="02020603050405020304" pitchFamily="18" charset="0"/>
                <a:cs typeface="Times New Roman" panose="02020603050405020304" pitchFamily="18" charset="0"/>
              </a:rPr>
              <a:t>Δυνατοί συνδυασμοί προσημασμένων δυαδικών αριθμών των 4 μπιτ σε 3 διαφορετικές καταστάσεις </a:t>
            </a:r>
            <a:endParaRPr lang="el-GR"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fontScale="90000"/>
          </a:bodyPr>
          <a:p>
            <a:r>
              <a:rPr lang="el-GR" altLang="en-US" sz="3600"/>
              <a:t>Πρόσθεση αριθμών με την αναπαράσταση προσημασμένου μέτρου</a:t>
            </a:r>
            <a:endParaRPr lang="el-GR" altLang="en-US" sz="3600"/>
          </a:p>
        </p:txBody>
      </p:sp>
      <p:graphicFrame>
        <p:nvGraphicFramePr>
          <p:cNvPr id="4" name="Content Placeholder 3"/>
          <p:cNvGraphicFramePr>
            <a:graphicFrameLocks noChangeAspect="1"/>
          </p:cNvGraphicFramePr>
          <p:nvPr>
            <p:ph sz="half" idx="1"/>
          </p:nvPr>
        </p:nvGraphicFramePr>
        <p:xfrm>
          <a:off x="443230" y="1417955"/>
          <a:ext cx="8041005" cy="2958465"/>
        </p:xfrm>
        <a:graphic>
          <a:graphicData uri="http://schemas.openxmlformats.org/presentationml/2006/ole">
            <mc:AlternateContent xmlns:mc="http://schemas.openxmlformats.org/markup-compatibility/2006">
              <mc:Choice xmlns:v="urn:schemas-microsoft-com:vml" Requires="v">
                <p:oleObj spid="_x0000_s5" name="" r:id="rId1" imgW="4846320" imgH="1645920" progId="Paint.Picture">
                  <p:embed/>
                </p:oleObj>
              </mc:Choice>
              <mc:Fallback>
                <p:oleObj name="" r:id="rId1" imgW="4846320" imgH="1645920" progId="Paint.Picture">
                  <p:embed/>
                  <p:pic>
                    <p:nvPicPr>
                      <p:cNvPr id="0" name="Picture 4"/>
                      <p:cNvPicPr/>
                      <p:nvPr/>
                    </p:nvPicPr>
                    <p:blipFill>
                      <a:blip r:embed="rId2"/>
                    </p:blipFill>
                    <p:spPr>
                      <a:xfrm>
                        <a:off x="443230" y="1417955"/>
                        <a:ext cx="8041005" cy="2958465"/>
                      </a:xfrm>
                      <a:prstGeom prst="rect">
                        <a:avLst/>
                      </a:prstGeom>
                    </p:spPr>
                  </p:pic>
                </p:oleObj>
              </mc:Fallback>
            </mc:AlternateContent>
          </a:graphicData>
        </a:graphic>
      </p:graphicFrame>
      <p:graphicFrame>
        <p:nvGraphicFramePr>
          <p:cNvPr id="6" name="Content Placeholder 5"/>
          <p:cNvGraphicFramePr/>
          <p:nvPr>
            <p:ph sz="half" idx="2"/>
          </p:nvPr>
        </p:nvGraphicFramePr>
        <p:xfrm>
          <a:off x="522605" y="4536440"/>
          <a:ext cx="7882255" cy="2130425"/>
        </p:xfrm>
        <a:graphic>
          <a:graphicData uri="http://schemas.openxmlformats.org/presentationml/2006/ole">
            <mc:AlternateContent xmlns:mc="http://schemas.openxmlformats.org/markup-compatibility/2006">
              <mc:Choice xmlns:v="urn:schemas-microsoft-com:vml" Requires="v">
                <p:oleObj spid="_x0000_s7" name="" r:id="rId3" imgW="4206240" imgH="952500" progId="Paint.Picture">
                  <p:embed/>
                </p:oleObj>
              </mc:Choice>
              <mc:Fallback>
                <p:oleObj name="" r:id="rId3" imgW="4206240" imgH="952500" progId="Paint.Picture">
                  <p:embed/>
                  <p:pic>
                    <p:nvPicPr>
                      <p:cNvPr id="0" name="Picture 6"/>
                      <p:cNvPicPr/>
                      <p:nvPr/>
                    </p:nvPicPr>
                    <p:blipFill>
                      <a:blip r:embed="rId4"/>
                    </p:blipFill>
                    <p:spPr>
                      <a:xfrm>
                        <a:off x="522605" y="4536440"/>
                        <a:ext cx="7882255" cy="2130425"/>
                      </a:xfrm>
                      <a:prstGeom prst="rect">
                        <a:avLst/>
                      </a:prstGeom>
                    </p:spPr>
                  </p:pic>
                </p:oleObj>
              </mc:Fallback>
            </mc:AlternateContent>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fontScale="90000"/>
          </a:bodyPr>
          <a:p>
            <a:r>
              <a:rPr lang="el-GR" altLang="en-US" sz="3200">
                <a:sym typeface="+mn-ea"/>
              </a:rPr>
              <a:t>Πρόσθεση αριθμών με την αναπαράσταση προσημασμένου μέτρου</a:t>
            </a:r>
            <a:br>
              <a:rPr lang="el-GR" altLang="en-US" sz="3200"/>
            </a:br>
            <a:endParaRPr lang="en-US" sz="3200"/>
          </a:p>
        </p:txBody>
      </p:sp>
      <p:graphicFrame>
        <p:nvGraphicFramePr>
          <p:cNvPr id="5" name="Content Placeholder 4"/>
          <p:cNvGraphicFramePr>
            <a:graphicFrameLocks noChangeAspect="1"/>
          </p:cNvGraphicFramePr>
          <p:nvPr>
            <p:ph sz="half" idx="1"/>
          </p:nvPr>
        </p:nvGraphicFramePr>
        <p:xfrm>
          <a:off x="339090" y="1497330"/>
          <a:ext cx="8347710" cy="3529330"/>
        </p:xfrm>
        <a:graphic>
          <a:graphicData uri="http://schemas.openxmlformats.org/presentationml/2006/ole">
            <mc:AlternateContent xmlns:mc="http://schemas.openxmlformats.org/markup-compatibility/2006">
              <mc:Choice xmlns:v="urn:schemas-microsoft-com:vml" Requires="v">
                <p:oleObj spid="_x0000_s6" name="" r:id="rId1" imgW="4922520" imgH="1859280" progId="Paint.Picture">
                  <p:embed/>
                </p:oleObj>
              </mc:Choice>
              <mc:Fallback>
                <p:oleObj name="" r:id="rId1" imgW="4922520" imgH="1859280" progId="Paint.Picture">
                  <p:embed/>
                  <p:pic>
                    <p:nvPicPr>
                      <p:cNvPr id="0" name="Picture 5"/>
                      <p:cNvPicPr/>
                      <p:nvPr/>
                    </p:nvPicPr>
                    <p:blipFill>
                      <a:blip r:embed="rId2"/>
                    </p:blipFill>
                    <p:spPr>
                      <a:xfrm>
                        <a:off x="339090" y="1497330"/>
                        <a:ext cx="8347710" cy="3529330"/>
                      </a:xfrm>
                      <a:prstGeom prst="rect">
                        <a:avLst/>
                      </a:prstGeom>
                    </p:spPr>
                  </p:pic>
                </p:oleObj>
              </mc:Fallback>
            </mc:AlternateContent>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r>
              <a:rPr lang="el-GR" altLang="en-US" sz="3200">
                <a:sym typeface="+mn-ea"/>
              </a:rPr>
              <a:t>Πρόσθεση αριθμών με την αναπαράσταση συμπληρώματος ως προς ενα</a:t>
            </a:r>
            <a:endParaRPr lang="en-US" sz="3200"/>
          </a:p>
        </p:txBody>
      </p:sp>
      <p:graphicFrame>
        <p:nvGraphicFramePr>
          <p:cNvPr id="5" name="Content Placeholder 4"/>
          <p:cNvGraphicFramePr>
            <a:graphicFrameLocks noChangeAspect="1"/>
          </p:cNvGraphicFramePr>
          <p:nvPr>
            <p:ph sz="half" idx="1"/>
          </p:nvPr>
        </p:nvGraphicFramePr>
        <p:xfrm>
          <a:off x="457200" y="1417955"/>
          <a:ext cx="8228965" cy="5024120"/>
        </p:xfrm>
        <a:graphic>
          <a:graphicData uri="http://schemas.openxmlformats.org/presentationml/2006/ole">
            <mc:AlternateContent xmlns:mc="http://schemas.openxmlformats.org/markup-compatibility/2006">
              <mc:Choice xmlns:v="urn:schemas-microsoft-com:vml" Requires="v">
                <p:oleObj spid="_x0000_s6" name="" r:id="rId1" imgW="4724400" imgH="2941320" progId="Paint.Picture">
                  <p:embed/>
                </p:oleObj>
              </mc:Choice>
              <mc:Fallback>
                <p:oleObj name="" r:id="rId1" imgW="4724400" imgH="2941320" progId="Paint.Picture">
                  <p:embed/>
                  <p:pic>
                    <p:nvPicPr>
                      <p:cNvPr id="0" name="Picture 5"/>
                      <p:cNvPicPr/>
                      <p:nvPr/>
                    </p:nvPicPr>
                    <p:blipFill>
                      <a:blip r:embed="rId2"/>
                    </p:blipFill>
                    <p:spPr>
                      <a:xfrm>
                        <a:off x="457200" y="1417955"/>
                        <a:ext cx="8228965" cy="5024120"/>
                      </a:xfrm>
                      <a:prstGeom prst="rect">
                        <a:avLst/>
                      </a:prstGeom>
                    </p:spPr>
                  </p:pic>
                </p:oleObj>
              </mc:Fallback>
            </mc:AlternateContent>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r>
              <a:rPr lang="el-GR" altLang="en-US" sz="2800">
                <a:sym typeface="+mn-ea"/>
              </a:rPr>
              <a:t>Πρόσθεση αριθμών με την αναπαράσταση συμπληρώματος ως προς ενα</a:t>
            </a:r>
            <a:endParaRPr lang="el-GR" altLang="en-US" sz="2800">
              <a:sym typeface="+mn-ea"/>
            </a:endParaRPr>
          </a:p>
        </p:txBody>
      </p:sp>
      <p:graphicFrame>
        <p:nvGraphicFramePr>
          <p:cNvPr id="7" name="Content Placeholder 6"/>
          <p:cNvGraphicFramePr>
            <a:graphicFrameLocks noChangeAspect="1"/>
          </p:cNvGraphicFramePr>
          <p:nvPr>
            <p:ph sz="half" idx="1"/>
          </p:nvPr>
        </p:nvGraphicFramePr>
        <p:xfrm>
          <a:off x="457835" y="1417320"/>
          <a:ext cx="8228330" cy="2356485"/>
        </p:xfrm>
        <a:graphic>
          <a:graphicData uri="http://schemas.openxmlformats.org/presentationml/2006/ole">
            <mc:AlternateContent xmlns:mc="http://schemas.openxmlformats.org/markup-compatibility/2006">
              <mc:Choice xmlns:v="urn:schemas-microsoft-com:vml" Requires="v">
                <p:oleObj spid="_x0000_s8" name="" r:id="rId1" imgW="4686300" imgH="1295400" progId="Paint.Picture">
                  <p:embed/>
                </p:oleObj>
              </mc:Choice>
              <mc:Fallback>
                <p:oleObj name="" r:id="rId1" imgW="4686300" imgH="1295400" progId="Paint.Picture">
                  <p:embed/>
                  <p:pic>
                    <p:nvPicPr>
                      <p:cNvPr id="0" name="Picture 7"/>
                      <p:cNvPicPr/>
                      <p:nvPr/>
                    </p:nvPicPr>
                    <p:blipFill>
                      <a:blip r:embed="rId2"/>
                    </p:blipFill>
                    <p:spPr>
                      <a:xfrm>
                        <a:off x="457835" y="1417320"/>
                        <a:ext cx="8228330" cy="2356485"/>
                      </a:xfrm>
                      <a:prstGeom prst="rect">
                        <a:avLst/>
                      </a:prstGeom>
                    </p:spPr>
                  </p:pic>
                </p:oleObj>
              </mc:Fallback>
            </mc:AlternateContent>
          </a:graphicData>
        </a:graphic>
      </p:graphicFrame>
      <p:graphicFrame>
        <p:nvGraphicFramePr>
          <p:cNvPr id="9" name="Content Placeholder 8"/>
          <p:cNvGraphicFramePr/>
          <p:nvPr>
            <p:ph sz="half" idx="2"/>
          </p:nvPr>
        </p:nvGraphicFramePr>
        <p:xfrm>
          <a:off x="458470" y="3773805"/>
          <a:ext cx="8227060" cy="2445385"/>
        </p:xfrm>
        <a:graphic>
          <a:graphicData uri="http://schemas.openxmlformats.org/presentationml/2006/ole">
            <mc:AlternateContent xmlns:mc="http://schemas.openxmlformats.org/markup-compatibility/2006">
              <mc:Choice xmlns:v="urn:schemas-microsoft-com:vml" Requires="v">
                <p:oleObj spid="_x0000_s10" name="" r:id="rId3" imgW="4716780" imgH="1394460" progId="Paint.Picture">
                  <p:embed/>
                </p:oleObj>
              </mc:Choice>
              <mc:Fallback>
                <p:oleObj name="" r:id="rId3" imgW="4716780" imgH="1394460" progId="Paint.Picture">
                  <p:embed/>
                  <p:pic>
                    <p:nvPicPr>
                      <p:cNvPr id="0" name="Picture 9"/>
                      <p:cNvPicPr/>
                      <p:nvPr/>
                    </p:nvPicPr>
                    <p:blipFill>
                      <a:blip r:embed="rId4"/>
                    </p:blipFill>
                    <p:spPr>
                      <a:xfrm>
                        <a:off x="458470" y="3773805"/>
                        <a:ext cx="8227060" cy="2445385"/>
                      </a:xfrm>
                      <a:prstGeom prst="rect">
                        <a:avLst/>
                      </a:prstGeom>
                    </p:spPr>
                  </p:pic>
                </p:oleObj>
              </mc:Fallback>
            </mc:AlternateContent>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fontScale="90000"/>
          </a:bodyPr>
          <a:p>
            <a:r>
              <a:rPr lang="el-GR" altLang="en-US" sz="2800">
                <a:sym typeface="+mn-ea"/>
              </a:rPr>
              <a:t>Πρόσθεση αριθμών με την αναπαράσταση συμπληρώματος ως προς δυο</a:t>
            </a:r>
            <a:br>
              <a:rPr lang="el-GR" altLang="en-US">
                <a:sym typeface="+mn-ea"/>
              </a:rPr>
            </a:br>
            <a:endParaRPr lang="en-US"/>
          </a:p>
        </p:txBody>
      </p:sp>
      <p:graphicFrame>
        <p:nvGraphicFramePr>
          <p:cNvPr id="5" name="Content Placeholder 4"/>
          <p:cNvGraphicFramePr>
            <a:graphicFrameLocks noChangeAspect="1"/>
          </p:cNvGraphicFramePr>
          <p:nvPr>
            <p:ph sz="half" idx="1"/>
          </p:nvPr>
        </p:nvGraphicFramePr>
        <p:xfrm>
          <a:off x="325120" y="944880"/>
          <a:ext cx="8361680" cy="2628900"/>
        </p:xfrm>
        <a:graphic>
          <a:graphicData uri="http://schemas.openxmlformats.org/presentationml/2006/ole">
            <mc:AlternateContent xmlns:mc="http://schemas.openxmlformats.org/markup-compatibility/2006">
              <mc:Choice xmlns:v="urn:schemas-microsoft-com:vml" Requires="v">
                <p:oleObj spid="_x0000_s6" name="" r:id="rId1" imgW="4823460" imgH="1524000" progId="Paint.Picture">
                  <p:embed/>
                </p:oleObj>
              </mc:Choice>
              <mc:Fallback>
                <p:oleObj name="" r:id="rId1" imgW="4823460" imgH="1524000" progId="Paint.Picture">
                  <p:embed/>
                  <p:pic>
                    <p:nvPicPr>
                      <p:cNvPr id="0" name="Picture 5"/>
                      <p:cNvPicPr/>
                      <p:nvPr/>
                    </p:nvPicPr>
                    <p:blipFill>
                      <a:blip r:embed="rId2"/>
                    </p:blipFill>
                    <p:spPr>
                      <a:xfrm>
                        <a:off x="325120" y="944880"/>
                        <a:ext cx="8361680" cy="2628900"/>
                      </a:xfrm>
                      <a:prstGeom prst="rect">
                        <a:avLst/>
                      </a:prstGeom>
                    </p:spPr>
                  </p:pic>
                </p:oleObj>
              </mc:Fallback>
            </mc:AlternateContent>
          </a:graphicData>
        </a:graphic>
      </p:graphicFrame>
      <p:graphicFrame>
        <p:nvGraphicFramePr>
          <p:cNvPr id="7" name="Content Placeholder 6"/>
          <p:cNvGraphicFramePr/>
          <p:nvPr>
            <p:ph sz="half" idx="2"/>
          </p:nvPr>
        </p:nvGraphicFramePr>
        <p:xfrm>
          <a:off x="426720" y="3838575"/>
          <a:ext cx="8158480" cy="2498090"/>
        </p:xfrm>
        <a:graphic>
          <a:graphicData uri="http://schemas.openxmlformats.org/presentationml/2006/ole">
            <mc:AlternateContent xmlns:mc="http://schemas.openxmlformats.org/markup-compatibility/2006">
              <mc:Choice xmlns:v="urn:schemas-microsoft-com:vml" Requires="v">
                <p:oleObj spid="_x0000_s8" name="" r:id="rId3" imgW="4754880" imgH="1508760" progId="Paint.Picture">
                  <p:embed/>
                </p:oleObj>
              </mc:Choice>
              <mc:Fallback>
                <p:oleObj name="" r:id="rId3" imgW="4754880" imgH="1508760" progId="Paint.Picture">
                  <p:embed/>
                  <p:pic>
                    <p:nvPicPr>
                      <p:cNvPr id="0" name="Picture 7"/>
                      <p:cNvPicPr/>
                      <p:nvPr/>
                    </p:nvPicPr>
                    <p:blipFill>
                      <a:blip r:embed="rId4"/>
                    </p:blipFill>
                    <p:spPr>
                      <a:xfrm>
                        <a:off x="426720" y="3838575"/>
                        <a:ext cx="8158480" cy="2498090"/>
                      </a:xfrm>
                      <a:prstGeom prst="rect">
                        <a:avLst/>
                      </a:prstGeom>
                    </p:spPr>
                  </p:pic>
                </p:oleObj>
              </mc:Fallback>
            </mc:AlternateContent>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fontScale="90000"/>
          </a:bodyPr>
          <a:p>
            <a:r>
              <a:rPr lang="el-GR" altLang="en-US" sz="2800">
                <a:sym typeface="+mn-ea"/>
              </a:rPr>
              <a:t>Πρόσθεση αριθμών με την αναπαράσταση συμπληρώματος ως προς δυο</a:t>
            </a:r>
            <a:br>
              <a:rPr lang="el-GR" altLang="en-US" sz="2800">
                <a:sym typeface="+mn-ea"/>
              </a:rPr>
            </a:br>
            <a:endParaRPr lang="el-GR" altLang="en-US" sz="2800">
              <a:sym typeface="+mn-ea"/>
            </a:endParaRPr>
          </a:p>
        </p:txBody>
      </p:sp>
      <p:graphicFrame>
        <p:nvGraphicFramePr>
          <p:cNvPr id="5" name="Content Placeholder 4"/>
          <p:cNvGraphicFramePr>
            <a:graphicFrameLocks noChangeAspect="1"/>
          </p:cNvGraphicFramePr>
          <p:nvPr>
            <p:ph sz="half" idx="1"/>
          </p:nvPr>
        </p:nvGraphicFramePr>
        <p:xfrm>
          <a:off x="344170" y="1263650"/>
          <a:ext cx="8398510" cy="4787900"/>
        </p:xfrm>
        <a:graphic>
          <a:graphicData uri="http://schemas.openxmlformats.org/presentationml/2006/ole">
            <mc:AlternateContent xmlns:mc="http://schemas.openxmlformats.org/markup-compatibility/2006">
              <mc:Choice xmlns:v="urn:schemas-microsoft-com:vml" Requires="v">
                <p:oleObj spid="_x0000_s6" name="" r:id="rId1" imgW="4892040" imgH="2651760" progId="Paint.Picture">
                  <p:embed/>
                </p:oleObj>
              </mc:Choice>
              <mc:Fallback>
                <p:oleObj name="" r:id="rId1" imgW="4892040" imgH="2651760" progId="Paint.Picture">
                  <p:embed/>
                  <p:pic>
                    <p:nvPicPr>
                      <p:cNvPr id="0" name="Picture 5"/>
                      <p:cNvPicPr/>
                      <p:nvPr/>
                    </p:nvPicPr>
                    <p:blipFill>
                      <a:blip r:embed="rId2"/>
                    </p:blipFill>
                    <p:spPr>
                      <a:xfrm>
                        <a:off x="344170" y="1263650"/>
                        <a:ext cx="8398510" cy="4787900"/>
                      </a:xfrm>
                      <a:prstGeom prst="rect">
                        <a:avLst/>
                      </a:prstGeom>
                    </p:spPr>
                  </p:pic>
                </p:oleObj>
              </mc:Fallback>
            </mc:AlternateContent>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90657" y="332656"/>
            <a:ext cx="4980979" cy="707886"/>
          </a:xfrm>
          <a:prstGeom prst="rect">
            <a:avLst/>
          </a:prstGeom>
        </p:spPr>
        <p:txBody>
          <a:bodyPr wrap="none">
            <a:spAutoFit/>
          </a:bodyPr>
          <a:lstStyle/>
          <a:p>
            <a:pPr algn="ctr"/>
            <a:r>
              <a:rPr lang="el-GR" sz="4000" b="1" i="1" dirty="0">
                <a:latin typeface="Times New Roman" panose="02020603050405020304" pitchFamily="18" charset="0"/>
                <a:cs typeface="Times New Roman" panose="02020603050405020304" pitchFamily="18" charset="0"/>
              </a:rPr>
              <a:t>Αναλογικό</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vs</a:t>
            </a:r>
            <a:r>
              <a:rPr lang="en-US" sz="4000" b="1" i="1" dirty="0">
                <a:latin typeface="Times New Roman" panose="02020603050405020304" pitchFamily="18" charset="0"/>
                <a:cs typeface="Times New Roman" panose="02020603050405020304" pitchFamily="18" charset="0"/>
              </a:rPr>
              <a:t> </a:t>
            </a:r>
            <a:r>
              <a:rPr lang="el-GR" sz="4000" b="1" i="1" dirty="0">
                <a:latin typeface="Times New Roman" panose="02020603050405020304" pitchFamily="18" charset="0"/>
                <a:cs typeface="Times New Roman" panose="02020603050405020304" pitchFamily="18" charset="0"/>
              </a:rPr>
              <a:t>Ψηφιακό</a:t>
            </a:r>
            <a:endParaRPr lang="el-GR" sz="4000" b="1" i="1" dirty="0">
              <a:latin typeface="Times New Roman" panose="02020603050405020304" pitchFamily="18" charset="0"/>
              <a:cs typeface="Times New Roman" panose="02020603050405020304" pitchFamily="18" charset="0"/>
            </a:endParaRPr>
          </a:p>
        </p:txBody>
      </p:sp>
      <p:sp>
        <p:nvSpPr>
          <p:cNvPr id="5" name="Rectangle 4"/>
          <p:cNvSpPr/>
          <p:nvPr/>
        </p:nvSpPr>
        <p:spPr>
          <a:xfrm>
            <a:off x="179512" y="1340768"/>
            <a:ext cx="8856984" cy="5364480"/>
          </a:xfrm>
          <a:prstGeom prst="rect">
            <a:avLst/>
          </a:prstGeom>
        </p:spPr>
        <p:txBody>
          <a:bodyPr wrap="square">
            <a:spAutoFit/>
          </a:bodyPr>
          <a:lstStyle/>
          <a:p>
            <a:pPr algn="just"/>
            <a:r>
              <a:rPr lang="el-GR" sz="2800" b="1" dirty="0">
                <a:latin typeface="Times New Roman" panose="02020603050405020304" pitchFamily="18" charset="0"/>
                <a:cs typeface="Times New Roman" panose="02020603050405020304" pitchFamily="18" charset="0"/>
              </a:rPr>
              <a:t>Αναλογικό</a:t>
            </a:r>
            <a:r>
              <a:rPr lang="el-GR" sz="2800" dirty="0">
                <a:latin typeface="Times New Roman" panose="02020603050405020304" pitchFamily="18" charset="0"/>
                <a:cs typeface="Times New Roman" panose="02020603050405020304" pitchFamily="18" charset="0"/>
              </a:rPr>
              <a:t> είναι ένα μέγεθος (σήμα) όταν</a:t>
            </a:r>
            <a:r>
              <a:rPr lang="en-US" sz="2800" dirty="0">
                <a:latin typeface="Times New Roman" panose="02020603050405020304" pitchFamily="18" charset="0"/>
                <a:cs typeface="Times New Roman" panose="02020603050405020304" pitchFamily="18" charset="0"/>
              </a:rPr>
              <a:t> </a:t>
            </a:r>
            <a:r>
              <a:rPr lang="el-GR" sz="2800" dirty="0">
                <a:latin typeface="Times New Roman" panose="02020603050405020304" pitchFamily="18" charset="0"/>
                <a:cs typeface="Times New Roman" panose="02020603050405020304" pitchFamily="18" charset="0"/>
              </a:rPr>
              <a:t>μπορεί να πάρει οποιαδήποτε τιμή από ένα</a:t>
            </a:r>
            <a:r>
              <a:rPr lang="en-US" sz="2800" dirty="0">
                <a:latin typeface="Times New Roman" panose="02020603050405020304" pitchFamily="18" charset="0"/>
                <a:cs typeface="Times New Roman" panose="02020603050405020304" pitchFamily="18" charset="0"/>
              </a:rPr>
              <a:t> </a:t>
            </a:r>
            <a:r>
              <a:rPr lang="el-GR" sz="2800" dirty="0">
                <a:latin typeface="Times New Roman" panose="02020603050405020304" pitchFamily="18" charset="0"/>
                <a:cs typeface="Times New Roman" panose="02020603050405020304" pitchFamily="18" charset="0"/>
              </a:rPr>
              <a:t>συνεχές διάστημα τιμών.Για παράδειγμα , αναλογικά μεγέθη είναι : η ταχύτητα ενός αυτοκινήτου, η θερμοκρασία ενός δωματίου, το βάρος ενός ανθρώπου. </a:t>
            </a:r>
            <a:endParaRPr lang="en-US" sz="2800" dirty="0">
              <a:latin typeface="Times New Roman" panose="02020603050405020304" pitchFamily="18" charset="0"/>
              <a:cs typeface="Times New Roman" panose="02020603050405020304" pitchFamily="18" charset="0"/>
            </a:endParaRPr>
          </a:p>
          <a:p>
            <a:pPr algn="just"/>
            <a:endParaRPr lang="en-US" sz="1000" dirty="0">
              <a:latin typeface="Times New Roman" panose="02020603050405020304" pitchFamily="18" charset="0"/>
              <a:cs typeface="Times New Roman" panose="02020603050405020304" pitchFamily="18" charset="0"/>
            </a:endParaRPr>
          </a:p>
          <a:p>
            <a:r>
              <a:rPr lang="el-GR" sz="2800" dirty="0">
                <a:latin typeface="Times New Roman" panose="02020603050405020304" pitchFamily="18" charset="0"/>
                <a:cs typeface="Times New Roman" panose="02020603050405020304" pitchFamily="18" charset="0"/>
              </a:rPr>
              <a:t>Η πλειοψηφία των μεγεθών στο κόσμο μας</a:t>
            </a:r>
            <a:r>
              <a:rPr lang="en-US" sz="2800" dirty="0">
                <a:latin typeface="Times New Roman" panose="02020603050405020304" pitchFamily="18" charset="0"/>
                <a:cs typeface="Times New Roman" panose="02020603050405020304" pitchFamily="18" charset="0"/>
              </a:rPr>
              <a:t> </a:t>
            </a:r>
            <a:r>
              <a:rPr lang="el-GR" sz="2800" dirty="0">
                <a:latin typeface="Times New Roman" panose="02020603050405020304" pitchFamily="18" charset="0"/>
                <a:cs typeface="Times New Roman" panose="02020603050405020304" pitchFamily="18" charset="0"/>
              </a:rPr>
              <a:t>είναι αναλογικά.</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pPr algn="just"/>
            <a:r>
              <a:rPr lang="el-GR" sz="2800" b="1" dirty="0">
                <a:latin typeface="Times New Roman" panose="02020603050405020304" pitchFamily="18" charset="0"/>
                <a:cs typeface="Times New Roman" panose="02020603050405020304" pitchFamily="18" charset="0"/>
              </a:rPr>
              <a:t>Ψηφιακό</a:t>
            </a:r>
            <a:r>
              <a:rPr lang="el-GR" sz="2800" dirty="0">
                <a:latin typeface="Times New Roman" panose="02020603050405020304" pitchFamily="18" charset="0"/>
                <a:cs typeface="Times New Roman" panose="02020603050405020304" pitchFamily="18" charset="0"/>
              </a:rPr>
              <a:t> (κβαντισμένο) είναι ένα μέγεθος</a:t>
            </a:r>
            <a:r>
              <a:rPr lang="en-US" sz="2800" dirty="0">
                <a:latin typeface="Times New Roman" panose="02020603050405020304" pitchFamily="18" charset="0"/>
                <a:cs typeface="Times New Roman" panose="02020603050405020304" pitchFamily="18" charset="0"/>
              </a:rPr>
              <a:t> </a:t>
            </a:r>
            <a:r>
              <a:rPr lang="el-GR" sz="2800" dirty="0">
                <a:latin typeface="Times New Roman" panose="02020603050405020304" pitchFamily="18" charset="0"/>
                <a:cs typeface="Times New Roman" panose="02020603050405020304" pitchFamily="18" charset="0"/>
              </a:rPr>
              <a:t>(σήμα) όταν</a:t>
            </a:r>
            <a:r>
              <a:rPr lang="en-US" sz="2800" dirty="0">
                <a:latin typeface="Times New Roman" panose="02020603050405020304" pitchFamily="18" charset="0"/>
                <a:cs typeface="Times New Roman" panose="02020603050405020304" pitchFamily="18" charset="0"/>
              </a:rPr>
              <a:t> </a:t>
            </a:r>
            <a:r>
              <a:rPr lang="el-GR" sz="2800" dirty="0">
                <a:latin typeface="Times New Roman" panose="02020603050405020304" pitchFamily="18" charset="0"/>
                <a:cs typeface="Times New Roman" panose="02020603050405020304" pitchFamily="18" charset="0"/>
              </a:rPr>
              <a:t>μπορεί να πάρει διακριτές τιμές.</a:t>
            </a:r>
            <a:r>
              <a:rPr lang="en-US" sz="2800" dirty="0">
                <a:latin typeface="Times New Roman" panose="02020603050405020304" pitchFamily="18" charset="0"/>
                <a:cs typeface="Times New Roman" panose="02020603050405020304" pitchFamily="18" charset="0"/>
              </a:rPr>
              <a:t> </a:t>
            </a:r>
            <a:r>
              <a:rPr lang="el-GR" sz="2800" dirty="0">
                <a:latin typeface="Times New Roman" panose="02020603050405020304" pitchFamily="18" charset="0"/>
                <a:cs typeface="Times New Roman" panose="02020603050405020304" pitchFamily="18" charset="0"/>
              </a:rPr>
              <a:t>Οι τιμές που παίρνει είναι συγκεκριμένες.</a:t>
            </a:r>
            <a:r>
              <a:rPr lang="en-US" sz="2800" dirty="0">
                <a:latin typeface="Times New Roman" panose="02020603050405020304" pitchFamily="18" charset="0"/>
                <a:cs typeface="Times New Roman" panose="02020603050405020304" pitchFamily="18" charset="0"/>
              </a:rPr>
              <a:t> </a:t>
            </a:r>
            <a:r>
              <a:rPr lang="el-GR" altLang="en-US" sz="2800" dirty="0">
                <a:latin typeface="Times New Roman" panose="02020603050405020304" pitchFamily="18" charset="0"/>
                <a:cs typeface="Times New Roman" panose="02020603050405020304" pitchFamily="18" charset="0"/>
              </a:rPr>
              <a:t>Για παράδειγμα ψηφιακά μεγέθη είναι : οι βαθμοί μιας ομάδας ποδοσφαίρου κατά την διάρκεια ενός πρωταθλήματος. Επίσης </a:t>
            </a:r>
            <a:r>
              <a:rPr lang="el-GR" sz="2800" dirty="0">
                <a:latin typeface="Times New Roman" panose="02020603050405020304" pitchFamily="18" charset="0"/>
                <a:cs typeface="Times New Roman" panose="02020603050405020304" pitchFamily="18" charset="0"/>
              </a:rPr>
              <a:t>Φωτεινοί σηματοδότες, διακόπτες .</a:t>
            </a:r>
            <a:endParaRPr lang="el-GR"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016" y="161345"/>
            <a:ext cx="8926488" cy="707886"/>
          </a:xfrm>
          <a:prstGeom prst="rect">
            <a:avLst/>
          </a:prstGeom>
        </p:spPr>
        <p:txBody>
          <a:bodyPr wrap="square">
            <a:spAutoFit/>
          </a:bodyPr>
          <a:lstStyle/>
          <a:p>
            <a:pPr algn="ctr"/>
            <a:r>
              <a:rPr lang="el-GR" sz="4000" b="1" i="1" dirty="0">
                <a:latin typeface="Times New Roman" panose="02020603050405020304" pitchFamily="18" charset="0"/>
                <a:cs typeface="Times New Roman" panose="02020603050405020304" pitchFamily="18" charset="0"/>
              </a:rPr>
              <a:t>Πρόσθεση προσημασμένων αριθμών</a:t>
            </a:r>
            <a:endParaRPr lang="el-GR" sz="4000" b="1"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82016" y="1052736"/>
            <a:ext cx="8782472" cy="5139869"/>
          </a:xfrm>
          <a:prstGeom prst="rect">
            <a:avLst/>
          </a:prstGeom>
          <a:noFill/>
        </p:spPr>
        <p:txBody>
          <a:bodyPr wrap="square" rtlCol="0">
            <a:spAutoFit/>
          </a:bodyPr>
          <a:lstStyle/>
          <a:p>
            <a:pPr algn="just"/>
            <a:r>
              <a:rPr lang="el-GR" sz="2200" dirty="0">
                <a:latin typeface="Times New Roman" panose="02020603050405020304" pitchFamily="18" charset="0"/>
                <a:cs typeface="Times New Roman" panose="02020603050405020304" pitchFamily="18" charset="0"/>
              </a:rPr>
              <a:t>Για να προσθέσουμε δύο προσημασμένους δυαδικούς αριθμούς που μπορεί να είναι και αρνητικοί και παριστάνονται στο σύστημα προσημασμένου συμπληρώματος ως προς 2, προσθέτουμε απλώς τους δύο αριθμούς συμπεριλαμβανομένων των μπιτ προσήμου. Τυχόν κρατούμενο που παράγεται στη θέση του μπιτ πρόσημου αγνοείται.</a:t>
            </a:r>
            <a:endParaRPr lang="el-GR" sz="2200" dirty="0">
              <a:latin typeface="Times New Roman" panose="02020603050405020304" pitchFamily="18" charset="0"/>
              <a:cs typeface="Times New Roman" panose="02020603050405020304" pitchFamily="18" charset="0"/>
            </a:endParaRPr>
          </a:p>
          <a:p>
            <a:pPr algn="just"/>
            <a:endParaRPr lang="el-GR" sz="2000" dirty="0">
              <a:latin typeface="Times New Roman" panose="02020603050405020304" pitchFamily="18" charset="0"/>
              <a:cs typeface="Times New Roman" panose="02020603050405020304" pitchFamily="18" charset="0"/>
            </a:endParaRPr>
          </a:p>
          <a:p>
            <a:pPr algn="just"/>
            <a:r>
              <a:rPr lang="el-GR" sz="2200" dirty="0">
                <a:latin typeface="Times New Roman" panose="02020603050405020304" pitchFamily="18" charset="0"/>
                <a:cs typeface="Times New Roman" panose="02020603050405020304" pitchFamily="18" charset="0"/>
              </a:rPr>
              <a:t>+  6   00000110                   </a:t>
            </a:r>
            <a:endParaRPr lang="el-GR" sz="2200" dirty="0">
              <a:latin typeface="Times New Roman" panose="02020603050405020304" pitchFamily="18" charset="0"/>
              <a:cs typeface="Times New Roman" panose="02020603050405020304" pitchFamily="18" charset="0"/>
            </a:endParaRPr>
          </a:p>
          <a:p>
            <a:pPr algn="just"/>
            <a:r>
              <a:rPr lang="el-GR" sz="2200" u="sng" dirty="0">
                <a:latin typeface="Times New Roman" panose="02020603050405020304" pitchFamily="18" charset="0"/>
                <a:cs typeface="Times New Roman" panose="02020603050405020304" pitchFamily="18" charset="0"/>
              </a:rPr>
              <a:t>+13</a:t>
            </a:r>
            <a:r>
              <a:rPr lang="el-GR" sz="2200" dirty="0">
                <a:latin typeface="Times New Roman" panose="02020603050405020304" pitchFamily="18" charset="0"/>
                <a:cs typeface="Times New Roman" panose="02020603050405020304" pitchFamily="18" charset="0"/>
              </a:rPr>
              <a:t>   </a:t>
            </a:r>
            <a:r>
              <a:rPr lang="el-GR" sz="2200" u="sng" dirty="0">
                <a:latin typeface="Times New Roman" panose="02020603050405020304" pitchFamily="18" charset="0"/>
                <a:cs typeface="Times New Roman" panose="02020603050405020304" pitchFamily="18" charset="0"/>
              </a:rPr>
              <a:t>00001101</a:t>
            </a:r>
            <a:endParaRPr lang="el-GR" sz="2200" u="sng" dirty="0">
              <a:latin typeface="Times New Roman" panose="02020603050405020304" pitchFamily="18" charset="0"/>
              <a:cs typeface="Times New Roman" panose="02020603050405020304" pitchFamily="18" charset="0"/>
            </a:endParaRPr>
          </a:p>
          <a:p>
            <a:pPr algn="just"/>
            <a:r>
              <a:rPr lang="el-GR" sz="2200" dirty="0">
                <a:latin typeface="Times New Roman" panose="02020603050405020304" pitchFamily="18" charset="0"/>
                <a:cs typeface="Times New Roman" panose="02020603050405020304" pitchFamily="18" charset="0"/>
              </a:rPr>
              <a:t>+19   00010011</a:t>
            </a:r>
            <a:endParaRPr lang="el-GR" sz="2200" dirty="0">
              <a:latin typeface="Times New Roman" panose="02020603050405020304" pitchFamily="18" charset="0"/>
              <a:cs typeface="Times New Roman" panose="02020603050405020304" pitchFamily="18" charset="0"/>
            </a:endParaRPr>
          </a:p>
          <a:p>
            <a:pPr algn="just"/>
            <a:endParaRPr lang="el-GR" sz="2200" dirty="0">
              <a:latin typeface="Times New Roman" panose="02020603050405020304" pitchFamily="18" charset="0"/>
              <a:cs typeface="Times New Roman" panose="02020603050405020304" pitchFamily="18" charset="0"/>
            </a:endParaRPr>
          </a:p>
          <a:p>
            <a:pPr algn="just"/>
            <a:endParaRPr lang="el-GR" sz="2200" dirty="0">
              <a:latin typeface="Times New Roman" panose="02020603050405020304" pitchFamily="18" charset="0"/>
              <a:cs typeface="Times New Roman" panose="02020603050405020304" pitchFamily="18" charset="0"/>
            </a:endParaRPr>
          </a:p>
          <a:p>
            <a:pPr algn="just"/>
            <a:r>
              <a:rPr lang="el-GR" sz="2200" dirty="0">
                <a:latin typeface="Times New Roman" panose="02020603050405020304" pitchFamily="18" charset="0"/>
                <a:cs typeface="Times New Roman" panose="02020603050405020304" pitchFamily="18" charset="0"/>
              </a:rPr>
              <a:t>+  6   00000110                   </a:t>
            </a:r>
            <a:endParaRPr lang="el-GR" sz="2200" dirty="0">
              <a:latin typeface="Times New Roman" panose="02020603050405020304" pitchFamily="18" charset="0"/>
              <a:cs typeface="Times New Roman" panose="02020603050405020304" pitchFamily="18" charset="0"/>
            </a:endParaRPr>
          </a:p>
          <a:p>
            <a:pPr algn="just"/>
            <a:r>
              <a:rPr lang="el-GR" sz="2200" u="sng" dirty="0">
                <a:latin typeface="Times New Roman" panose="02020603050405020304" pitchFamily="18" charset="0"/>
                <a:cs typeface="Times New Roman" panose="02020603050405020304" pitchFamily="18" charset="0"/>
              </a:rPr>
              <a:t>- 13</a:t>
            </a:r>
            <a:r>
              <a:rPr lang="el-GR" sz="2200" dirty="0">
                <a:latin typeface="Times New Roman" panose="02020603050405020304" pitchFamily="18" charset="0"/>
                <a:cs typeface="Times New Roman" panose="02020603050405020304" pitchFamily="18" charset="0"/>
              </a:rPr>
              <a:t>   </a:t>
            </a:r>
            <a:r>
              <a:rPr lang="el-GR" sz="2200" u="sng" dirty="0">
                <a:latin typeface="Times New Roman" panose="02020603050405020304" pitchFamily="18" charset="0"/>
                <a:cs typeface="Times New Roman" panose="02020603050405020304" pitchFamily="18" charset="0"/>
              </a:rPr>
              <a:t>11110011</a:t>
            </a:r>
            <a:endParaRPr lang="el-GR" sz="2200" u="sng" dirty="0">
              <a:latin typeface="Times New Roman" panose="02020603050405020304" pitchFamily="18" charset="0"/>
              <a:cs typeface="Times New Roman" panose="02020603050405020304" pitchFamily="18" charset="0"/>
            </a:endParaRPr>
          </a:p>
          <a:p>
            <a:pPr algn="just"/>
            <a:r>
              <a:rPr lang="el-GR" sz="2200" dirty="0">
                <a:latin typeface="Times New Roman" panose="02020603050405020304" pitchFamily="18" charset="0"/>
                <a:cs typeface="Times New Roman" panose="02020603050405020304" pitchFamily="18" charset="0"/>
              </a:rPr>
              <a:t>-   7   11111001</a:t>
            </a:r>
            <a:endParaRPr lang="el-GR" sz="2200" dirty="0">
              <a:latin typeface="Times New Roman" panose="02020603050405020304" pitchFamily="18" charset="0"/>
              <a:cs typeface="Times New Roman" panose="02020603050405020304" pitchFamily="18" charset="0"/>
            </a:endParaRPr>
          </a:p>
          <a:p>
            <a:pPr algn="just"/>
            <a:endParaRPr lang="el-GR" sz="2200" dirty="0">
              <a:latin typeface="Times New Roman" panose="02020603050405020304" pitchFamily="18" charset="0"/>
              <a:cs typeface="Times New Roman" panose="02020603050405020304" pitchFamily="18" charset="0"/>
            </a:endParaRPr>
          </a:p>
        </p:txBody>
      </p:sp>
      <p:sp>
        <p:nvSpPr>
          <p:cNvPr id="6" name="Rectangle 5"/>
          <p:cNvSpPr/>
          <p:nvPr/>
        </p:nvSpPr>
        <p:spPr>
          <a:xfrm>
            <a:off x="3168352" y="3041084"/>
            <a:ext cx="4572000" cy="1107996"/>
          </a:xfrm>
          <a:prstGeom prst="rect">
            <a:avLst/>
          </a:prstGeom>
        </p:spPr>
        <p:txBody>
          <a:bodyPr>
            <a:spAutoFit/>
          </a:bodyPr>
          <a:lstStyle/>
          <a:p>
            <a:pPr algn="just"/>
            <a:r>
              <a:rPr lang="el-GR" sz="2200" dirty="0">
                <a:latin typeface="Times New Roman" panose="02020603050405020304" pitchFamily="18" charset="0"/>
                <a:cs typeface="Times New Roman" panose="02020603050405020304" pitchFamily="18" charset="0"/>
              </a:rPr>
              <a:t>-  6    11111010                   </a:t>
            </a:r>
            <a:endParaRPr lang="el-GR" sz="2200" dirty="0">
              <a:latin typeface="Times New Roman" panose="02020603050405020304" pitchFamily="18" charset="0"/>
              <a:cs typeface="Times New Roman" panose="02020603050405020304" pitchFamily="18" charset="0"/>
            </a:endParaRPr>
          </a:p>
          <a:p>
            <a:pPr algn="just"/>
            <a:r>
              <a:rPr lang="el-GR" sz="2200" u="sng" dirty="0">
                <a:latin typeface="Times New Roman" panose="02020603050405020304" pitchFamily="18" charset="0"/>
                <a:cs typeface="Times New Roman" panose="02020603050405020304" pitchFamily="18" charset="0"/>
              </a:rPr>
              <a:t>+13</a:t>
            </a:r>
            <a:r>
              <a:rPr lang="el-GR" sz="2200" dirty="0">
                <a:latin typeface="Times New Roman" panose="02020603050405020304" pitchFamily="18" charset="0"/>
                <a:cs typeface="Times New Roman" panose="02020603050405020304" pitchFamily="18" charset="0"/>
              </a:rPr>
              <a:t>   </a:t>
            </a:r>
            <a:r>
              <a:rPr lang="el-GR" sz="2200" u="sng" dirty="0">
                <a:latin typeface="Times New Roman" panose="02020603050405020304" pitchFamily="18" charset="0"/>
                <a:cs typeface="Times New Roman" panose="02020603050405020304" pitchFamily="18" charset="0"/>
              </a:rPr>
              <a:t>00001101</a:t>
            </a:r>
            <a:endParaRPr lang="el-GR" sz="2200" u="sng" dirty="0">
              <a:latin typeface="Times New Roman" panose="02020603050405020304" pitchFamily="18" charset="0"/>
              <a:cs typeface="Times New Roman" panose="02020603050405020304" pitchFamily="18" charset="0"/>
            </a:endParaRPr>
          </a:p>
          <a:p>
            <a:pPr algn="just"/>
            <a:r>
              <a:rPr lang="el-GR" sz="2200" dirty="0">
                <a:latin typeface="Times New Roman" panose="02020603050405020304" pitchFamily="18" charset="0"/>
                <a:cs typeface="Times New Roman" panose="02020603050405020304" pitchFamily="18" charset="0"/>
              </a:rPr>
              <a:t>+  7   00000111</a:t>
            </a:r>
            <a:endParaRPr lang="el-GR" sz="2200" dirty="0">
              <a:latin typeface="Times New Roman" panose="02020603050405020304" pitchFamily="18" charset="0"/>
              <a:cs typeface="Times New Roman" panose="02020603050405020304" pitchFamily="18" charset="0"/>
            </a:endParaRPr>
          </a:p>
        </p:txBody>
      </p:sp>
      <p:sp>
        <p:nvSpPr>
          <p:cNvPr id="7" name="Rectangle 6"/>
          <p:cNvSpPr/>
          <p:nvPr/>
        </p:nvSpPr>
        <p:spPr>
          <a:xfrm>
            <a:off x="3203848" y="4653136"/>
            <a:ext cx="4572000" cy="1107996"/>
          </a:xfrm>
          <a:prstGeom prst="rect">
            <a:avLst/>
          </a:prstGeom>
        </p:spPr>
        <p:txBody>
          <a:bodyPr>
            <a:spAutoFit/>
          </a:bodyPr>
          <a:lstStyle/>
          <a:p>
            <a:pPr algn="just"/>
            <a:r>
              <a:rPr lang="el-GR" sz="2200" dirty="0">
                <a:latin typeface="Times New Roman" panose="02020603050405020304" pitchFamily="18" charset="0"/>
                <a:cs typeface="Times New Roman" panose="02020603050405020304" pitchFamily="18" charset="0"/>
              </a:rPr>
              <a:t>-  6   11111010                   </a:t>
            </a:r>
            <a:endParaRPr lang="el-GR" sz="2200" dirty="0">
              <a:latin typeface="Times New Roman" panose="02020603050405020304" pitchFamily="18" charset="0"/>
              <a:cs typeface="Times New Roman" panose="02020603050405020304" pitchFamily="18" charset="0"/>
            </a:endParaRPr>
          </a:p>
          <a:p>
            <a:pPr algn="just"/>
            <a:r>
              <a:rPr lang="el-GR" sz="2200" u="sng" dirty="0">
                <a:latin typeface="Times New Roman" panose="02020603050405020304" pitchFamily="18" charset="0"/>
                <a:cs typeface="Times New Roman" panose="02020603050405020304" pitchFamily="18" charset="0"/>
              </a:rPr>
              <a:t>-13</a:t>
            </a:r>
            <a:r>
              <a:rPr lang="el-GR" sz="2200" dirty="0">
                <a:latin typeface="Times New Roman" panose="02020603050405020304" pitchFamily="18" charset="0"/>
                <a:cs typeface="Times New Roman" panose="02020603050405020304" pitchFamily="18" charset="0"/>
              </a:rPr>
              <a:t>   </a:t>
            </a:r>
            <a:r>
              <a:rPr lang="el-GR" sz="2200" u="sng" dirty="0">
                <a:latin typeface="Times New Roman" panose="02020603050405020304" pitchFamily="18" charset="0"/>
                <a:cs typeface="Times New Roman" panose="02020603050405020304" pitchFamily="18" charset="0"/>
              </a:rPr>
              <a:t>11110011</a:t>
            </a:r>
            <a:endParaRPr lang="el-GR" sz="2200" u="sng" dirty="0">
              <a:latin typeface="Times New Roman" panose="02020603050405020304" pitchFamily="18" charset="0"/>
              <a:cs typeface="Times New Roman" panose="02020603050405020304" pitchFamily="18" charset="0"/>
            </a:endParaRPr>
          </a:p>
          <a:p>
            <a:pPr algn="just"/>
            <a:r>
              <a:rPr lang="el-GR" sz="2200" dirty="0">
                <a:latin typeface="Times New Roman" panose="02020603050405020304" pitchFamily="18" charset="0"/>
                <a:cs typeface="Times New Roman" panose="02020603050405020304" pitchFamily="18" charset="0"/>
              </a:rPr>
              <a:t>-19   11101101</a:t>
            </a:r>
            <a:endParaRPr lang="el-GR" sz="22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364088" y="4625841"/>
            <a:ext cx="3600400" cy="1323439"/>
          </a:xfrm>
          <a:prstGeom prst="rect">
            <a:avLst/>
          </a:prstGeom>
          <a:noFill/>
        </p:spPr>
        <p:txBody>
          <a:bodyPr wrap="square" rtlCol="0">
            <a:spAutoFit/>
          </a:bodyPr>
          <a:lstStyle/>
          <a:p>
            <a:pPr algn="just"/>
            <a:r>
              <a:rPr lang="el-GR" sz="2000" dirty="0">
                <a:latin typeface="Times New Roman" panose="02020603050405020304" pitchFamily="18" charset="0"/>
                <a:cs typeface="Times New Roman" panose="02020603050405020304" pitchFamily="18" charset="0"/>
              </a:rPr>
              <a:t>Αν το άθροισμα που προκύπτει από την πρόσθεση είναι αρνητικό, είναι στη μορφή συμπληρώματος ως προς 2.</a:t>
            </a:r>
            <a:endParaRPr lang="el-GR"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016" y="161345"/>
            <a:ext cx="8926488" cy="707886"/>
          </a:xfrm>
          <a:prstGeom prst="rect">
            <a:avLst/>
          </a:prstGeom>
        </p:spPr>
        <p:txBody>
          <a:bodyPr wrap="square">
            <a:spAutoFit/>
          </a:bodyPr>
          <a:lstStyle/>
          <a:p>
            <a:pPr algn="ctr"/>
            <a:r>
              <a:rPr lang="el-GR" sz="4000" b="1" i="1" dirty="0">
                <a:latin typeface="Times New Roman" panose="02020603050405020304" pitchFamily="18" charset="0"/>
                <a:cs typeface="Times New Roman" panose="02020603050405020304" pitchFamily="18" charset="0"/>
              </a:rPr>
              <a:t>Αφαίρεση προσημασμένων αριθμών</a:t>
            </a:r>
            <a:endParaRPr lang="el-GR" sz="4000" b="1" i="1" dirty="0">
              <a:latin typeface="Times New Roman" panose="02020603050405020304" pitchFamily="18" charset="0"/>
              <a:cs typeface="Times New Roman" panose="02020603050405020304" pitchFamily="18" charset="0"/>
            </a:endParaRPr>
          </a:p>
        </p:txBody>
      </p:sp>
      <p:sp>
        <p:nvSpPr>
          <p:cNvPr id="3" name="Rectangle 2"/>
          <p:cNvSpPr/>
          <p:nvPr/>
        </p:nvSpPr>
        <p:spPr>
          <a:xfrm>
            <a:off x="179512" y="980728"/>
            <a:ext cx="8784976" cy="5570756"/>
          </a:xfrm>
          <a:prstGeom prst="rect">
            <a:avLst/>
          </a:prstGeom>
        </p:spPr>
        <p:txBody>
          <a:bodyPr wrap="square">
            <a:spAutoFit/>
          </a:bodyPr>
          <a:lstStyle/>
          <a:p>
            <a:pPr algn="just"/>
            <a:r>
              <a:rPr lang="el-GR" sz="2200" dirty="0">
                <a:latin typeface="Times New Roman" panose="02020603050405020304" pitchFamily="18" charset="0"/>
                <a:cs typeface="Times New Roman" panose="02020603050405020304" pitchFamily="18" charset="0"/>
              </a:rPr>
              <a:t>Για να αφαιρέσουμε δύο προσημασμένους δυαδικούς αριθμούς στο σύστημα προσημασμένου συμπληρώματος ως προς 2</a:t>
            </a:r>
            <a:r>
              <a:rPr lang="en-US" sz="2200" dirty="0">
                <a:latin typeface="Times New Roman" panose="02020603050405020304" pitchFamily="18" charset="0"/>
                <a:cs typeface="Times New Roman" panose="02020603050405020304" pitchFamily="18" charset="0"/>
              </a:rPr>
              <a:t>:</a:t>
            </a:r>
            <a:endParaRPr lang="el-GR" sz="2200" dirty="0">
              <a:latin typeface="Times New Roman" panose="02020603050405020304" pitchFamily="18" charset="0"/>
              <a:cs typeface="Times New Roman" panose="02020603050405020304" pitchFamily="18" charset="0"/>
            </a:endParaRPr>
          </a:p>
          <a:p>
            <a:pPr algn="just"/>
            <a:endParaRPr lang="el-GR" sz="1400" dirty="0">
              <a:latin typeface="Times New Roman" panose="02020603050405020304" pitchFamily="18" charset="0"/>
              <a:cs typeface="Times New Roman" panose="02020603050405020304" pitchFamily="18" charset="0"/>
            </a:endParaRPr>
          </a:p>
          <a:p>
            <a:pPr algn="just"/>
            <a:r>
              <a:rPr lang="el-GR" sz="2200" dirty="0">
                <a:latin typeface="Times New Roman" panose="02020603050405020304" pitchFamily="18" charset="0"/>
                <a:cs typeface="Times New Roman" panose="02020603050405020304" pitchFamily="18" charset="0"/>
              </a:rPr>
              <a:t>Παίρνουμε το συμπλήρωμα ως προς 2 του αφαιρετέου (συμπεριλαμβανομένου του μπιτ προσήμου) και το προσθέτουμε στο μειωτέο (συμπεριλαμβανομένου του μπιτ προσήμου). Τυχόν κρατούμενο στη θέση του μπιτ προσήμου αγνοείται.</a:t>
            </a:r>
            <a:endParaRPr lang="en-US" sz="2200" dirty="0">
              <a:latin typeface="Times New Roman" panose="02020603050405020304" pitchFamily="18" charset="0"/>
              <a:cs typeface="Times New Roman" panose="02020603050405020304" pitchFamily="18" charset="0"/>
            </a:endParaRPr>
          </a:p>
          <a:p>
            <a:pPr algn="just"/>
            <a:endParaRPr lang="en-US" sz="1600" dirty="0">
              <a:latin typeface="Times New Roman" panose="02020603050405020304" pitchFamily="18" charset="0"/>
              <a:cs typeface="Times New Roman" panose="02020603050405020304" pitchFamily="18" charset="0"/>
            </a:endParaRPr>
          </a:p>
          <a:p>
            <a:pPr algn="just"/>
            <a:r>
              <a:rPr lang="en-US" sz="2200" dirty="0">
                <a:latin typeface="Times New Roman" panose="02020603050405020304" pitchFamily="18" charset="0"/>
                <a:cs typeface="Times New Roman" panose="02020603050405020304" pitchFamily="18" charset="0"/>
              </a:rPr>
              <a:t>(-6)-(-13)=(+7)       (-6)+(+13)=(+7)</a:t>
            </a:r>
            <a:endParaRPr lang="el-GR" sz="2200" dirty="0">
              <a:latin typeface="Times New Roman" panose="02020603050405020304" pitchFamily="18" charset="0"/>
              <a:cs typeface="Times New Roman" panose="02020603050405020304" pitchFamily="18" charset="0"/>
            </a:endParaRPr>
          </a:p>
          <a:p>
            <a:pPr algn="just"/>
            <a:endParaRPr lang="en-US" sz="1000" dirty="0">
              <a:latin typeface="Times New Roman" panose="02020603050405020304" pitchFamily="18" charset="0"/>
              <a:cs typeface="Times New Roman" panose="02020603050405020304" pitchFamily="18" charset="0"/>
            </a:endParaRPr>
          </a:p>
          <a:p>
            <a:pPr algn="just"/>
            <a:r>
              <a:rPr lang="el-GR" sz="2200" dirty="0">
                <a:latin typeface="Times New Roman" panose="02020603050405020304" pitchFamily="18" charset="0"/>
                <a:cs typeface="Times New Roman" panose="02020603050405020304" pitchFamily="18" charset="0"/>
              </a:rPr>
              <a:t>Στο δυαδικό σύστημα η πράξη αυτή γράφεται ως 11111010-11110011. Η αφαίρεση μετατρέπεται σε πρόσθεση αν πάρουμε το συμπλήρωμα ως προς 2 του αφαιρετέου (-13) το (+13). Οπότε 11111010+00001101=100000111. Το κρατούμενο στη θέση του μπιτ προσήμου αγνοείται συνεπώς 00000111 δηλαδή το (+7).</a:t>
            </a:r>
            <a:endParaRPr lang="el-GR" sz="2200" dirty="0">
              <a:latin typeface="Times New Roman" panose="02020603050405020304" pitchFamily="18" charset="0"/>
              <a:cs typeface="Times New Roman" panose="02020603050405020304" pitchFamily="18" charset="0"/>
            </a:endParaRPr>
          </a:p>
          <a:p>
            <a:pPr algn="just"/>
            <a:endParaRPr lang="el-GR" sz="2000" dirty="0">
              <a:latin typeface="Times New Roman" panose="02020603050405020304" pitchFamily="18" charset="0"/>
              <a:cs typeface="Times New Roman" panose="02020603050405020304" pitchFamily="18" charset="0"/>
            </a:endParaRPr>
          </a:p>
          <a:p>
            <a:pPr algn="just"/>
            <a:endParaRPr lang="el-GR" sz="20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l-GR" altLang="en-US"/>
              <a:t>Υπερχείλιση</a:t>
            </a:r>
            <a:endParaRPr lang="el-GR" altLang="en-US"/>
          </a:p>
        </p:txBody>
      </p:sp>
      <p:graphicFrame>
        <p:nvGraphicFramePr>
          <p:cNvPr id="4" name="Content Placeholder 3"/>
          <p:cNvGraphicFramePr>
            <a:graphicFrameLocks noChangeAspect="1"/>
          </p:cNvGraphicFramePr>
          <p:nvPr>
            <p:ph idx="1"/>
          </p:nvPr>
        </p:nvGraphicFramePr>
        <p:xfrm>
          <a:off x="386715" y="1233170"/>
          <a:ext cx="8300085" cy="4636770"/>
        </p:xfrm>
        <a:graphic>
          <a:graphicData uri="http://schemas.openxmlformats.org/presentationml/2006/ole">
            <mc:AlternateContent xmlns:mc="http://schemas.openxmlformats.org/markup-compatibility/2006">
              <mc:Choice xmlns:v="urn:schemas-microsoft-com:vml" Requires="v">
                <p:oleObj spid="_x0000_s5" name="" r:id="rId1" imgW="4991100" imgH="2430780" progId="Paint.Picture">
                  <p:embed/>
                </p:oleObj>
              </mc:Choice>
              <mc:Fallback>
                <p:oleObj name="" r:id="rId1" imgW="4991100" imgH="2430780" progId="Paint.Picture">
                  <p:embed/>
                  <p:pic>
                    <p:nvPicPr>
                      <p:cNvPr id="0" name="Picture 4"/>
                      <p:cNvPicPr/>
                      <p:nvPr/>
                    </p:nvPicPr>
                    <p:blipFill>
                      <a:blip r:embed="rId2"/>
                    </p:blipFill>
                    <p:spPr>
                      <a:xfrm>
                        <a:off x="386715" y="1233170"/>
                        <a:ext cx="8300085" cy="4636770"/>
                      </a:xfrm>
                      <a:prstGeom prst="rect">
                        <a:avLst/>
                      </a:prstGeom>
                    </p:spPr>
                  </p:pic>
                </p:oleObj>
              </mc:Fallback>
            </mc:AlternateContent>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l-GR" altLang="en-US"/>
              <a:t>Υπερχείλιση</a:t>
            </a:r>
            <a:endParaRPr lang="el-GR" altLang="en-US"/>
          </a:p>
        </p:txBody>
      </p:sp>
      <p:graphicFrame>
        <p:nvGraphicFramePr>
          <p:cNvPr id="4" name="Content Placeholder 3"/>
          <p:cNvGraphicFramePr>
            <a:graphicFrameLocks noChangeAspect="1"/>
          </p:cNvGraphicFramePr>
          <p:nvPr>
            <p:ph idx="1"/>
          </p:nvPr>
        </p:nvGraphicFramePr>
        <p:xfrm>
          <a:off x="355600" y="1216025"/>
          <a:ext cx="8362950" cy="5353685"/>
        </p:xfrm>
        <a:graphic>
          <a:graphicData uri="http://schemas.openxmlformats.org/presentationml/2006/ole">
            <mc:AlternateContent xmlns:mc="http://schemas.openxmlformats.org/markup-compatibility/2006">
              <mc:Choice xmlns:v="urn:schemas-microsoft-com:vml" Requires="v">
                <p:oleObj spid="_x0000_s5" name="" r:id="rId1" imgW="5097780" imgH="3139440" progId="Paint.Picture">
                  <p:embed/>
                </p:oleObj>
              </mc:Choice>
              <mc:Fallback>
                <p:oleObj name="" r:id="rId1" imgW="5097780" imgH="3139440" progId="Paint.Picture">
                  <p:embed/>
                  <p:pic>
                    <p:nvPicPr>
                      <p:cNvPr id="0" name="Picture 4"/>
                      <p:cNvPicPr/>
                      <p:nvPr/>
                    </p:nvPicPr>
                    <p:blipFill>
                      <a:blip r:embed="rId2"/>
                    </p:blipFill>
                    <p:spPr>
                      <a:xfrm>
                        <a:off x="355600" y="1216025"/>
                        <a:ext cx="8362950" cy="5353685"/>
                      </a:xfrm>
                      <a:prstGeom prst="rect">
                        <a:avLst/>
                      </a:prstGeom>
                    </p:spPr>
                  </p:pic>
                </p:oleObj>
              </mc:Fallback>
            </mc:AlternateContent>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l-GR" altLang="en-US"/>
              <a:t>Υπερχείλιση</a:t>
            </a:r>
            <a:endParaRPr lang="el-GR" altLang="en-US"/>
          </a:p>
        </p:txBody>
      </p:sp>
      <p:graphicFrame>
        <p:nvGraphicFramePr>
          <p:cNvPr id="4" name="Content Placeholder 3"/>
          <p:cNvGraphicFramePr>
            <a:graphicFrameLocks noChangeAspect="1"/>
          </p:cNvGraphicFramePr>
          <p:nvPr>
            <p:ph idx="1"/>
          </p:nvPr>
        </p:nvGraphicFramePr>
        <p:xfrm>
          <a:off x="315595" y="1318260"/>
          <a:ext cx="8371205" cy="3268345"/>
        </p:xfrm>
        <a:graphic>
          <a:graphicData uri="http://schemas.openxmlformats.org/presentationml/2006/ole">
            <mc:AlternateContent xmlns:mc="http://schemas.openxmlformats.org/markup-compatibility/2006">
              <mc:Choice xmlns:v="urn:schemas-microsoft-com:vml" Requires="v">
                <p:oleObj spid="_x0000_s5" name="" r:id="rId1" imgW="4991100" imgH="1516380" progId="Paint.Picture">
                  <p:embed/>
                </p:oleObj>
              </mc:Choice>
              <mc:Fallback>
                <p:oleObj name="" r:id="rId1" imgW="4991100" imgH="1516380" progId="Paint.Picture">
                  <p:embed/>
                  <p:pic>
                    <p:nvPicPr>
                      <p:cNvPr id="0" name="Picture 4"/>
                      <p:cNvPicPr/>
                      <p:nvPr/>
                    </p:nvPicPr>
                    <p:blipFill>
                      <a:blip r:embed="rId2"/>
                    </p:blipFill>
                    <p:spPr>
                      <a:xfrm>
                        <a:off x="315595" y="1318260"/>
                        <a:ext cx="8371205" cy="3268345"/>
                      </a:xfrm>
                      <a:prstGeom prst="rect">
                        <a:avLst/>
                      </a:prstGeom>
                    </p:spPr>
                  </p:pic>
                </p:oleObj>
              </mc:Fallback>
            </mc:AlternateContent>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016" y="161345"/>
            <a:ext cx="8926488" cy="707886"/>
          </a:xfrm>
          <a:prstGeom prst="rect">
            <a:avLst/>
          </a:prstGeom>
        </p:spPr>
        <p:txBody>
          <a:bodyPr wrap="square">
            <a:spAutoFit/>
          </a:bodyPr>
          <a:lstStyle/>
          <a:p>
            <a:pPr algn="ctr"/>
            <a:r>
              <a:rPr lang="el-GR" sz="4000" b="1" i="1" dirty="0">
                <a:latin typeface="Times New Roman" panose="02020603050405020304" pitchFamily="18" charset="0"/>
                <a:cs typeface="Times New Roman" panose="02020603050405020304" pitchFamily="18" charset="0"/>
              </a:rPr>
              <a:t>Δυαδικοί Κώδικες</a:t>
            </a:r>
            <a:endParaRPr lang="el-GR" sz="4000" b="1" i="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82016" y="836712"/>
            <a:ext cx="8782472" cy="4968240"/>
          </a:xfrm>
          <a:prstGeom prst="rect">
            <a:avLst/>
          </a:prstGeom>
          <a:noFill/>
        </p:spPr>
        <p:txBody>
          <a:bodyPr wrap="square" rtlCol="0">
            <a:spAutoFit/>
          </a:bodyPr>
          <a:lstStyle/>
          <a:p>
            <a:pPr marL="342900" indent="-342900" algn="just">
              <a:buFont typeface="Wingdings" panose="05000000000000000000" pitchFamily="2" charset="2"/>
              <a:buChar char="ü"/>
            </a:pPr>
            <a:r>
              <a:rPr lang="el-GR" sz="2000" dirty="0">
                <a:latin typeface="Times New Roman" panose="02020603050405020304" pitchFamily="18" charset="0"/>
                <a:cs typeface="Times New Roman" panose="02020603050405020304" pitchFamily="18" charset="0"/>
              </a:rPr>
              <a:t>Κάθε διακριτό στοιχείο πληροφορίας, δηλαδή στοιχείο που μπορεί να διακριθεί από τα υπόλοιπα μιας συγκεκριμένης ομάδας στοιχείων, μπορεί να παρασταθεί με τη χρήση ενός δυαδικού κώδικα (δηλαδή μιας ακολουθίας από 0 και 1).</a:t>
            </a:r>
            <a:endParaRPr lang="el-GR" sz="20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endParaRPr lang="el-GR" sz="20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l-GR" sz="2000" dirty="0">
                <a:latin typeface="Times New Roman" panose="02020603050405020304" pitchFamily="18" charset="0"/>
                <a:cs typeface="Times New Roman" panose="02020603050405020304" pitchFamily="18" charset="0"/>
              </a:rPr>
              <a:t>Ο κώδικας πρέπει να είναι στο δυαδικό σύστημα, επειδή στη σημερινή τεχνολογία, μόνο τα κυκλώματα που παριστάνουν και χειρίζονται ακολουθίες από 0 και 1 μπορούν να κατασκευαστούν οικονομικά για χρήση σε υπολογιστές.</a:t>
            </a:r>
            <a:endParaRPr lang="el-GR" sz="20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endParaRPr lang="el-GR" sz="20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l-GR" sz="2000" dirty="0">
                <a:latin typeface="Times New Roman" panose="02020603050405020304" pitchFamily="18" charset="0"/>
                <a:cs typeface="Times New Roman" panose="02020603050405020304" pitchFamily="18" charset="0"/>
              </a:rPr>
              <a:t>Ένας δυαδικός κώδικας με </a:t>
            </a:r>
            <a:r>
              <a:rPr lang="en-US" sz="2000" b="1" dirty="0">
                <a:latin typeface="Times New Roman" panose="02020603050405020304" pitchFamily="18" charset="0"/>
                <a:cs typeface="Times New Roman" panose="02020603050405020304" pitchFamily="18" charset="0"/>
              </a:rPr>
              <a:t>n</a:t>
            </a:r>
            <a:r>
              <a:rPr lang="en-US" sz="2000"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μπιτ είναι μια ομάδα από </a:t>
            </a:r>
            <a:r>
              <a:rPr lang="en-US" sz="2000" b="1" dirty="0">
                <a:latin typeface="Times New Roman" panose="02020603050405020304" pitchFamily="18" charset="0"/>
                <a:cs typeface="Times New Roman" panose="02020603050405020304" pitchFamily="18" charset="0"/>
              </a:rPr>
              <a:t>n</a:t>
            </a:r>
            <a:r>
              <a:rPr lang="el-GR" sz="2000" dirty="0">
                <a:latin typeface="Times New Roman" panose="02020603050405020304" pitchFamily="18" charset="0"/>
                <a:cs typeface="Times New Roman" panose="02020603050405020304" pitchFamily="18" charset="0"/>
              </a:rPr>
              <a:t> μπιτ, η οποία μπορεί να έχει έναν από τους </a:t>
            </a:r>
            <a:r>
              <a:rPr lang="el-GR" sz="2000" b="1" dirty="0">
                <a:latin typeface="Times New Roman" panose="02020603050405020304" pitchFamily="18" charset="0"/>
                <a:cs typeface="Times New Roman" panose="02020603050405020304" pitchFamily="18" charset="0"/>
              </a:rPr>
              <a:t>2</a:t>
            </a:r>
            <a:r>
              <a:rPr lang="en-US" sz="2000" b="1" baseline="30000" dirty="0">
                <a:latin typeface="Times New Roman" panose="02020603050405020304" pitchFamily="18" charset="0"/>
                <a:cs typeface="Times New Roman" panose="02020603050405020304" pitchFamily="18" charset="0"/>
              </a:rPr>
              <a:t>n</a:t>
            </a:r>
            <a:r>
              <a:rPr lang="en-US" sz="2000"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διακριτούς συνδυασμούς των 1 και 0. Ο κάθε συνδυασμός παριστάνει ένα στοιχείο του συνόλου πληροφορίας που κωδικοποιείται. Π.χ. ένα σύνολο 4 στοιχείων κωδικοποιείται με 2 μπιτ, με κάθε στοιχείο να αντιστοιχίζεται σε έναν από τους συνδυασμούς μπιτ</a:t>
            </a:r>
            <a:r>
              <a:rPr lang="en-US" sz="2000" dirty="0">
                <a:latin typeface="Times New Roman" panose="02020603050405020304" pitchFamily="18" charset="0"/>
                <a:cs typeface="Times New Roman" panose="02020603050405020304" pitchFamily="18" charset="0"/>
              </a:rPr>
              <a:t>: 00, 01, 10, 11.</a:t>
            </a:r>
            <a:endParaRPr lang="el-GR" sz="20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l-GR" sz="2000" dirty="0">
                <a:latin typeface="Times New Roman" panose="02020603050405020304" pitchFamily="18" charset="0"/>
                <a:cs typeface="Times New Roman" panose="02020603050405020304" pitchFamily="18" charset="0"/>
              </a:rPr>
              <a:t>οι δυαδικοί κώδικες ανάλογα με τον τρόπο κατασκευής τους χωρίζονται σε δυο κατηγορίες: δυαδικοί κώδικες με βάρη και δυαδικοί κώδικες χωρίς βάρη.</a:t>
            </a:r>
            <a:endParaRPr lang="el-GR" sz="20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endParaRPr lang="el-GR"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l-GR" altLang="en-US"/>
              <a:t>Δυαδικοί κώδικες</a:t>
            </a:r>
            <a:endParaRPr lang="el-GR" altLang="en-US"/>
          </a:p>
        </p:txBody>
      </p:sp>
      <p:graphicFrame>
        <p:nvGraphicFramePr>
          <p:cNvPr id="4" name="Content Placeholder 3"/>
          <p:cNvGraphicFramePr>
            <a:graphicFrameLocks noChangeAspect="1"/>
          </p:cNvGraphicFramePr>
          <p:nvPr>
            <p:ph idx="1"/>
          </p:nvPr>
        </p:nvGraphicFramePr>
        <p:xfrm>
          <a:off x="316865" y="1265555"/>
          <a:ext cx="8369935" cy="3776345"/>
        </p:xfrm>
        <a:graphic>
          <a:graphicData uri="http://schemas.openxmlformats.org/presentationml/2006/ole">
            <mc:AlternateContent xmlns:mc="http://schemas.openxmlformats.org/markup-compatibility/2006">
              <mc:Choice xmlns:v="urn:schemas-microsoft-com:vml" Requires="v">
                <p:oleObj spid="_x0000_s5" name="" r:id="rId1" imgW="4937760" imgH="2217420" progId="Paint.Picture">
                  <p:embed/>
                </p:oleObj>
              </mc:Choice>
              <mc:Fallback>
                <p:oleObj name="" r:id="rId1" imgW="4937760" imgH="2217420" progId="Paint.Picture">
                  <p:embed/>
                  <p:pic>
                    <p:nvPicPr>
                      <p:cNvPr id="0" name="Picture 4"/>
                      <p:cNvPicPr/>
                      <p:nvPr/>
                    </p:nvPicPr>
                    <p:blipFill>
                      <a:blip r:embed="rId2"/>
                    </p:blipFill>
                    <p:spPr>
                      <a:xfrm>
                        <a:off x="316865" y="1265555"/>
                        <a:ext cx="8369935" cy="3776345"/>
                      </a:xfrm>
                      <a:prstGeom prst="rect">
                        <a:avLst/>
                      </a:prstGeom>
                    </p:spPr>
                  </p:pic>
                </p:oleObj>
              </mc:Fallback>
            </mc:AlternateContent>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l-GR" altLang="en-US"/>
              <a:t>Κώδικας </a:t>
            </a:r>
            <a:r>
              <a:rPr lang="en-US" altLang="en-US"/>
              <a:t>BCD</a:t>
            </a:r>
            <a:endParaRPr lang="en-US" altLang="en-US"/>
          </a:p>
        </p:txBody>
      </p:sp>
      <p:graphicFrame>
        <p:nvGraphicFramePr>
          <p:cNvPr id="4" name="Content Placeholder 3"/>
          <p:cNvGraphicFramePr>
            <a:graphicFrameLocks noChangeAspect="1"/>
          </p:cNvGraphicFramePr>
          <p:nvPr>
            <p:ph idx="1"/>
          </p:nvPr>
        </p:nvGraphicFramePr>
        <p:xfrm>
          <a:off x="571500" y="1200150"/>
          <a:ext cx="8115935" cy="5121910"/>
        </p:xfrm>
        <a:graphic>
          <a:graphicData uri="http://schemas.openxmlformats.org/presentationml/2006/ole">
            <mc:AlternateContent xmlns:mc="http://schemas.openxmlformats.org/markup-compatibility/2006">
              <mc:Choice xmlns:v="urn:schemas-microsoft-com:vml" Requires="v">
                <p:oleObj spid="_x0000_s5" name="" r:id="rId1" imgW="4777740" imgH="3131820" progId="Paint.Picture">
                  <p:embed/>
                </p:oleObj>
              </mc:Choice>
              <mc:Fallback>
                <p:oleObj name="" r:id="rId1" imgW="4777740" imgH="3131820" progId="Paint.Picture">
                  <p:embed/>
                  <p:pic>
                    <p:nvPicPr>
                      <p:cNvPr id="0" name="Picture 4"/>
                      <p:cNvPicPr/>
                      <p:nvPr/>
                    </p:nvPicPr>
                    <p:blipFill>
                      <a:blip r:embed="rId2"/>
                    </p:blipFill>
                    <p:spPr>
                      <a:xfrm>
                        <a:off x="571500" y="1200150"/>
                        <a:ext cx="8115935" cy="5121910"/>
                      </a:xfrm>
                      <a:prstGeom prst="rect">
                        <a:avLst/>
                      </a:prstGeom>
                    </p:spPr>
                  </p:pic>
                </p:oleObj>
              </mc:Fallback>
            </mc:AlternateContent>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l-GR" altLang="en-US"/>
              <a:t>Κώδικας </a:t>
            </a:r>
            <a:r>
              <a:rPr lang="en-US" altLang="en-US"/>
              <a:t>BCD</a:t>
            </a:r>
            <a:endParaRPr lang="en-US" altLang="en-US"/>
          </a:p>
        </p:txBody>
      </p:sp>
      <p:graphicFrame>
        <p:nvGraphicFramePr>
          <p:cNvPr id="4" name="Content Placeholder 3"/>
          <p:cNvGraphicFramePr>
            <a:graphicFrameLocks noChangeAspect="1"/>
          </p:cNvGraphicFramePr>
          <p:nvPr>
            <p:ph sz="half" idx="1"/>
          </p:nvPr>
        </p:nvGraphicFramePr>
        <p:xfrm>
          <a:off x="456565" y="1182370"/>
          <a:ext cx="8049895" cy="2804160"/>
        </p:xfrm>
        <a:graphic>
          <a:graphicData uri="http://schemas.openxmlformats.org/presentationml/2006/ole">
            <mc:AlternateContent xmlns:mc="http://schemas.openxmlformats.org/markup-compatibility/2006">
              <mc:Choice xmlns:v="urn:schemas-microsoft-com:vml" Requires="v">
                <p:oleObj spid="_x0000_s5" name="" r:id="rId1" imgW="4876800" imgH="1988820" progId="Paint.Picture">
                  <p:embed/>
                </p:oleObj>
              </mc:Choice>
              <mc:Fallback>
                <p:oleObj name="" r:id="rId1" imgW="4876800" imgH="1988820" progId="Paint.Picture">
                  <p:embed/>
                  <p:pic>
                    <p:nvPicPr>
                      <p:cNvPr id="0" name="Picture 4"/>
                      <p:cNvPicPr/>
                      <p:nvPr/>
                    </p:nvPicPr>
                    <p:blipFill>
                      <a:blip r:embed="rId2"/>
                    </p:blipFill>
                    <p:spPr>
                      <a:xfrm>
                        <a:off x="456565" y="1182370"/>
                        <a:ext cx="8049895" cy="2804160"/>
                      </a:xfrm>
                      <a:prstGeom prst="rect">
                        <a:avLst/>
                      </a:prstGeom>
                    </p:spPr>
                  </p:pic>
                </p:oleObj>
              </mc:Fallback>
            </mc:AlternateContent>
          </a:graphicData>
        </a:graphic>
      </p:graphicFrame>
      <p:graphicFrame>
        <p:nvGraphicFramePr>
          <p:cNvPr id="6" name="Content Placeholder 5"/>
          <p:cNvGraphicFramePr/>
          <p:nvPr>
            <p:ph sz="half" idx="2"/>
          </p:nvPr>
        </p:nvGraphicFramePr>
        <p:xfrm>
          <a:off x="457200" y="4118610"/>
          <a:ext cx="8162925" cy="2563495"/>
        </p:xfrm>
        <a:graphic>
          <a:graphicData uri="http://schemas.openxmlformats.org/presentationml/2006/ole">
            <mc:AlternateContent xmlns:mc="http://schemas.openxmlformats.org/markup-compatibility/2006">
              <mc:Choice xmlns:v="urn:schemas-microsoft-com:vml" Requires="v">
                <p:oleObj spid="_x0000_s7" name="" r:id="rId3" imgW="4663440" imgH="1676400" progId="Paint.Picture">
                  <p:embed/>
                </p:oleObj>
              </mc:Choice>
              <mc:Fallback>
                <p:oleObj name="" r:id="rId3" imgW="4663440" imgH="1676400" progId="Paint.Picture">
                  <p:embed/>
                  <p:pic>
                    <p:nvPicPr>
                      <p:cNvPr id="0" name="Picture 6"/>
                      <p:cNvPicPr/>
                      <p:nvPr/>
                    </p:nvPicPr>
                    <p:blipFill>
                      <a:blip r:embed="rId4"/>
                    </p:blipFill>
                    <p:spPr>
                      <a:xfrm>
                        <a:off x="457200" y="4118610"/>
                        <a:ext cx="8162925" cy="2563495"/>
                      </a:xfrm>
                      <a:prstGeom prst="rect">
                        <a:avLst/>
                      </a:prstGeom>
                    </p:spPr>
                  </p:pic>
                </p:oleObj>
              </mc:Fallback>
            </mc:AlternateContent>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SEVEN\Desktop\auroisi.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99642" y="1340768"/>
            <a:ext cx="8356588" cy="51853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82016" y="161345"/>
            <a:ext cx="8926488" cy="707886"/>
          </a:xfrm>
          <a:prstGeom prst="rect">
            <a:avLst/>
          </a:prstGeom>
        </p:spPr>
        <p:txBody>
          <a:bodyPr wrap="square">
            <a:spAutoFit/>
          </a:bodyPr>
          <a:lstStyle/>
          <a:p>
            <a:pPr algn="ctr"/>
            <a:r>
              <a:rPr lang="el-GR" sz="4000" b="1" i="1" dirty="0">
                <a:latin typeface="Times New Roman" panose="02020603050405020304" pitchFamily="18" charset="0"/>
                <a:cs typeface="Times New Roman" panose="02020603050405020304" pitchFamily="18" charset="0"/>
              </a:rPr>
              <a:t>Κώδικας </a:t>
            </a:r>
            <a:r>
              <a:rPr lang="en-US" sz="4000" b="1" i="1" dirty="0">
                <a:latin typeface="Times New Roman" panose="02020603050405020304" pitchFamily="18" charset="0"/>
                <a:cs typeface="Times New Roman" panose="02020603050405020304" pitchFamily="18" charset="0"/>
              </a:rPr>
              <a:t>BCD</a:t>
            </a:r>
            <a:endParaRPr lang="el-GR" sz="4000" b="1" i="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l-GR"/>
              <a:t>Αναλογικό </a:t>
            </a:r>
            <a:r>
              <a:rPr lang="en-US"/>
              <a:t>Vs </a:t>
            </a:r>
            <a:r>
              <a:rPr lang="el-GR" altLang="en-US"/>
              <a:t>Ψηφιακό</a:t>
            </a:r>
            <a:endParaRPr lang="el-GR" altLang="en-US"/>
          </a:p>
        </p:txBody>
      </p:sp>
      <p:graphicFrame>
        <p:nvGraphicFramePr>
          <p:cNvPr id="4" name="Content Placeholder 3"/>
          <p:cNvGraphicFramePr>
            <a:graphicFrameLocks noChangeAspect="1"/>
          </p:cNvGraphicFramePr>
          <p:nvPr>
            <p:ph sz="half" idx="1"/>
          </p:nvPr>
        </p:nvGraphicFramePr>
        <p:xfrm>
          <a:off x="2080895" y="1530985"/>
          <a:ext cx="4774565" cy="2374265"/>
        </p:xfrm>
        <a:graphic>
          <a:graphicData uri="http://schemas.openxmlformats.org/presentationml/2006/ole">
            <mc:AlternateContent xmlns:mc="http://schemas.openxmlformats.org/markup-compatibility/2006">
              <mc:Choice xmlns:v="urn:schemas-microsoft-com:vml" Requires="v">
                <p:oleObj spid="_x0000_s5" name="" r:id="rId1" imgW="4792980" imgH="2095500" progId="Paint.Picture">
                  <p:embed/>
                </p:oleObj>
              </mc:Choice>
              <mc:Fallback>
                <p:oleObj name="" r:id="rId1" imgW="4792980" imgH="2095500" progId="Paint.Picture">
                  <p:embed/>
                  <p:pic>
                    <p:nvPicPr>
                      <p:cNvPr id="0" name="Picture 4"/>
                      <p:cNvPicPr/>
                      <p:nvPr/>
                    </p:nvPicPr>
                    <p:blipFill>
                      <a:blip r:embed="rId2"/>
                    </p:blipFill>
                    <p:spPr>
                      <a:xfrm>
                        <a:off x="2080895" y="1530985"/>
                        <a:ext cx="4774565" cy="2374265"/>
                      </a:xfrm>
                      <a:prstGeom prst="rect">
                        <a:avLst/>
                      </a:prstGeom>
                    </p:spPr>
                  </p:pic>
                </p:oleObj>
              </mc:Fallback>
            </mc:AlternateContent>
          </a:graphicData>
        </a:graphic>
      </p:graphicFrame>
      <p:graphicFrame>
        <p:nvGraphicFramePr>
          <p:cNvPr id="6" name="Content Placeholder 5"/>
          <p:cNvGraphicFramePr/>
          <p:nvPr>
            <p:ph sz="half" idx="2"/>
          </p:nvPr>
        </p:nvGraphicFramePr>
        <p:xfrm>
          <a:off x="2129155" y="4413250"/>
          <a:ext cx="4726305" cy="2066290"/>
        </p:xfrm>
        <a:graphic>
          <a:graphicData uri="http://schemas.openxmlformats.org/presentationml/2006/ole">
            <mc:AlternateContent xmlns:mc="http://schemas.openxmlformats.org/markup-compatibility/2006">
              <mc:Choice xmlns:v="urn:schemas-microsoft-com:vml" Requires="v">
                <p:oleObj spid="_x0000_s7" name="" r:id="rId3" imgW="4221480" imgH="2019300" progId="Paint.Picture">
                  <p:embed/>
                </p:oleObj>
              </mc:Choice>
              <mc:Fallback>
                <p:oleObj name="" r:id="rId3" imgW="4221480" imgH="2019300" progId="Paint.Picture">
                  <p:embed/>
                  <p:pic>
                    <p:nvPicPr>
                      <p:cNvPr id="0" name="Picture 6"/>
                      <p:cNvPicPr/>
                      <p:nvPr/>
                    </p:nvPicPr>
                    <p:blipFill>
                      <a:blip r:embed="rId4"/>
                    </p:blipFill>
                    <p:spPr>
                      <a:xfrm>
                        <a:off x="2129155" y="4413250"/>
                        <a:ext cx="4726305" cy="2066290"/>
                      </a:xfrm>
                      <a:prstGeom prst="rect">
                        <a:avLst/>
                      </a:prstGeom>
                    </p:spPr>
                  </p:pic>
                </p:oleObj>
              </mc:Fallback>
            </mc:AlternateContent>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EVEN\Desktop\Χωρίς τίτλο.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3568" y="1076052"/>
            <a:ext cx="8046475" cy="523326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82016" y="161345"/>
            <a:ext cx="8926488" cy="707886"/>
          </a:xfrm>
          <a:prstGeom prst="rect">
            <a:avLst/>
          </a:prstGeom>
        </p:spPr>
        <p:txBody>
          <a:bodyPr wrap="square">
            <a:spAutoFit/>
          </a:bodyPr>
          <a:lstStyle/>
          <a:p>
            <a:pPr algn="ctr"/>
            <a:r>
              <a:rPr lang="el-GR" sz="4000" b="1" i="1" dirty="0">
                <a:latin typeface="Times New Roman" panose="02020603050405020304" pitchFamily="18" charset="0"/>
                <a:cs typeface="Times New Roman" panose="02020603050405020304" pitchFamily="18" charset="0"/>
              </a:rPr>
              <a:t>Δυαδική λογική</a:t>
            </a:r>
            <a:endParaRPr lang="el-GR" sz="4000" b="1" i="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016" y="161345"/>
            <a:ext cx="8926488" cy="707886"/>
          </a:xfrm>
          <a:prstGeom prst="rect">
            <a:avLst/>
          </a:prstGeom>
        </p:spPr>
        <p:txBody>
          <a:bodyPr wrap="square">
            <a:spAutoFit/>
          </a:bodyPr>
          <a:lstStyle/>
          <a:p>
            <a:pPr algn="ctr"/>
            <a:r>
              <a:rPr lang="el-GR" sz="4000" b="1" i="1" dirty="0">
                <a:latin typeface="Times New Roman" panose="02020603050405020304" pitchFamily="18" charset="0"/>
                <a:cs typeface="Times New Roman" panose="02020603050405020304" pitchFamily="18" charset="0"/>
              </a:rPr>
              <a:t>Λογικές πύλες</a:t>
            </a:r>
            <a:endParaRPr lang="el-GR" sz="4000" b="1"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160246" y="980728"/>
            <a:ext cx="6696744" cy="4832092"/>
          </a:xfrm>
          <a:prstGeom prst="rect">
            <a:avLst/>
          </a:prstGeom>
          <a:noFill/>
        </p:spPr>
        <p:txBody>
          <a:bodyPr wrap="square" rtlCol="0">
            <a:spAutoFit/>
          </a:bodyPr>
          <a:lstStyle/>
          <a:p>
            <a:pPr marL="457200" indent="-457200" algn="just">
              <a:buFont typeface="Wingdings" panose="05000000000000000000" pitchFamily="2" charset="2"/>
              <a:buChar char="§"/>
            </a:pPr>
            <a:r>
              <a:rPr lang="el-GR" sz="2800" dirty="0">
                <a:latin typeface="Times New Roman" panose="02020603050405020304" pitchFamily="18" charset="0"/>
                <a:cs typeface="Times New Roman" panose="02020603050405020304" pitchFamily="18" charset="0"/>
              </a:rPr>
              <a:t>Οι λογικές πύλες είναι μαθηματικές οντότητες που αντιστοιχούν σε ηλεκτρονικά κυκλώματα, όπου εφαρμόζονται ένα ή περισσότερα σήματα εισόδου και τα οποία παράγουν ένα σήμα εξόδου.</a:t>
            </a:r>
            <a:endParaRPr lang="el-GR" sz="2800" dirty="0">
              <a:latin typeface="Times New Roman" panose="02020603050405020304" pitchFamily="18" charset="0"/>
              <a:cs typeface="Times New Roman" panose="02020603050405020304" pitchFamily="18" charset="0"/>
            </a:endParaRPr>
          </a:p>
          <a:p>
            <a:pPr algn="just"/>
            <a:endParaRPr lang="el-GR" sz="14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
            </a:pPr>
            <a:r>
              <a:rPr lang="el-GR" sz="2800" dirty="0">
                <a:latin typeface="Times New Roman" panose="02020603050405020304" pitchFamily="18" charset="0"/>
                <a:cs typeface="Times New Roman" panose="02020603050405020304" pitchFamily="18" charset="0"/>
              </a:rPr>
              <a:t>Τα ψηφιακά κυκλώματα αποτελούνται από λογικές πύλες.</a:t>
            </a:r>
            <a:endParaRPr lang="el-GR" sz="2800" dirty="0">
              <a:latin typeface="Times New Roman" panose="02020603050405020304" pitchFamily="18" charset="0"/>
              <a:cs typeface="Times New Roman" panose="02020603050405020304" pitchFamily="18" charset="0"/>
            </a:endParaRPr>
          </a:p>
          <a:p>
            <a:pPr algn="just"/>
            <a:endParaRPr lang="el-GR" sz="14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
            </a:pPr>
            <a:r>
              <a:rPr lang="el-GR" sz="2800" dirty="0">
                <a:latin typeface="Times New Roman" panose="02020603050405020304" pitchFamily="18" charset="0"/>
                <a:cs typeface="Times New Roman" panose="02020603050405020304" pitchFamily="18" charset="0"/>
              </a:rPr>
              <a:t>Η έξοδος εξαρτάται από τις τιμές των εισόδων και από το είδος της πύλης.</a:t>
            </a:r>
            <a:endParaRPr lang="el-GR" sz="2800" dirty="0">
              <a:latin typeface="Times New Roman" panose="02020603050405020304" pitchFamily="18" charset="0"/>
              <a:cs typeface="Times New Roman" panose="02020603050405020304" pitchFamily="18" charset="0"/>
            </a:endParaRPr>
          </a:p>
        </p:txBody>
      </p:sp>
      <p:pic>
        <p:nvPicPr>
          <p:cNvPr id="1026" name="Picture 2" descr="C:\Users\user\Desktop\Χωρίς τίτλο1.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3528" y="1679367"/>
            <a:ext cx="1858778" cy="33338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2016" y="161345"/>
            <a:ext cx="8926488" cy="707886"/>
          </a:xfrm>
          <a:prstGeom prst="rect">
            <a:avLst/>
          </a:prstGeom>
        </p:spPr>
        <p:txBody>
          <a:bodyPr wrap="square">
            <a:spAutoFit/>
          </a:bodyPr>
          <a:lstStyle/>
          <a:p>
            <a:pPr algn="ctr"/>
            <a:r>
              <a:rPr lang="el-GR" sz="4000" b="1" i="1" dirty="0">
                <a:latin typeface="Times New Roman" panose="02020603050405020304" pitchFamily="18" charset="0"/>
                <a:cs typeface="Times New Roman" panose="02020603050405020304" pitchFamily="18" charset="0"/>
              </a:rPr>
              <a:t>Λογικές πύλες</a:t>
            </a:r>
            <a:endParaRPr lang="el-GR" sz="4000" b="1" i="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447629" y="869231"/>
            <a:ext cx="8345669" cy="1015663"/>
          </a:xfrm>
          <a:prstGeom prst="rect">
            <a:avLst/>
          </a:prstGeom>
          <a:noFill/>
        </p:spPr>
        <p:txBody>
          <a:bodyPr wrap="square" rtlCol="0">
            <a:spAutoFit/>
          </a:bodyPr>
          <a:lstStyle/>
          <a:p>
            <a:pPr algn="just"/>
            <a:r>
              <a:rPr lang="el-GR" sz="2000" dirty="0">
                <a:latin typeface="Times New Roman" panose="02020603050405020304" pitchFamily="18" charset="0"/>
                <a:cs typeface="Times New Roman" panose="02020603050405020304" pitchFamily="18" charset="0"/>
              </a:rPr>
              <a:t>Τα λογικά κυκλώματα που λειτουργούν με τάση ανταποκρίνονται σε δύο ξεχωριστές στάθμες, που αντιστοιχούν στη τιμή μιας δυαδικής μεταβλητής, το λογικό 1 ή το λογικό 0.</a:t>
            </a:r>
            <a:endParaRPr lang="el-GR" sz="2000" dirty="0">
              <a:latin typeface="Times New Roman" panose="02020603050405020304" pitchFamily="18" charset="0"/>
              <a:cs typeface="Times New Roman" panose="02020603050405020304" pitchFamily="18" charset="0"/>
            </a:endParaRPr>
          </a:p>
        </p:txBody>
      </p:sp>
      <p:pic>
        <p:nvPicPr>
          <p:cNvPr id="2050" name="Picture 2" descr="C:\Users\user\Desktop\Χωρίς τίτλο1.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55576" y="1884894"/>
            <a:ext cx="6673016" cy="315506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user\Desktop\Χωρίς τίτλο.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5157192"/>
            <a:ext cx="8375650" cy="1619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016" y="161345"/>
            <a:ext cx="8926488" cy="707886"/>
          </a:xfrm>
          <a:prstGeom prst="rect">
            <a:avLst/>
          </a:prstGeom>
        </p:spPr>
        <p:txBody>
          <a:bodyPr wrap="square">
            <a:spAutoFit/>
          </a:bodyPr>
          <a:lstStyle/>
          <a:p>
            <a:pPr algn="ctr"/>
            <a:r>
              <a:rPr lang="el-GR" sz="4000" b="1" i="1" dirty="0">
                <a:latin typeface="Times New Roman" panose="02020603050405020304" pitchFamily="18" charset="0"/>
                <a:cs typeface="Times New Roman" panose="02020603050405020304" pitchFamily="18" charset="0"/>
              </a:rPr>
              <a:t>Εισαγωγή στην άλγεβρα </a:t>
            </a:r>
            <a:r>
              <a:rPr lang="en-US" sz="4000" b="1" i="1" dirty="0">
                <a:latin typeface="Times New Roman" panose="02020603050405020304" pitchFamily="18" charset="0"/>
                <a:cs typeface="Times New Roman" panose="02020603050405020304" pitchFamily="18" charset="0"/>
              </a:rPr>
              <a:t>Boole</a:t>
            </a:r>
            <a:endParaRPr lang="el-GR" sz="4000" b="1" i="1" dirty="0">
              <a:latin typeface="Times New Roman" panose="02020603050405020304" pitchFamily="18" charset="0"/>
              <a:cs typeface="Times New Roman" panose="02020603050405020304" pitchFamily="18" charset="0"/>
            </a:endParaRPr>
          </a:p>
        </p:txBody>
      </p:sp>
      <p:sp>
        <p:nvSpPr>
          <p:cNvPr id="5" name="Rectangle 4"/>
          <p:cNvSpPr/>
          <p:nvPr/>
        </p:nvSpPr>
        <p:spPr>
          <a:xfrm>
            <a:off x="182016" y="1305342"/>
            <a:ext cx="8782472" cy="4401205"/>
          </a:xfrm>
          <a:prstGeom prst="rect">
            <a:avLst/>
          </a:prstGeom>
        </p:spPr>
        <p:txBody>
          <a:bodyPr wrap="square">
            <a:spAutoFit/>
          </a:bodyPr>
          <a:lstStyle/>
          <a:p>
            <a:pPr algn="just"/>
            <a:r>
              <a:rPr lang="el-GR" sz="2800" i="1" dirty="0">
                <a:latin typeface="Times New Roman" panose="02020603050405020304" pitchFamily="18" charset="0"/>
                <a:cs typeface="Times New Roman" panose="02020603050405020304" pitchFamily="18" charset="0"/>
              </a:rPr>
              <a:t>Η άλγεβρα Boole (Βοοlean algebra) </a:t>
            </a:r>
            <a:r>
              <a:rPr lang="el-GR" sz="2800" dirty="0">
                <a:latin typeface="Times New Roman" panose="02020603050405020304" pitchFamily="18" charset="0"/>
                <a:cs typeface="Times New Roman" panose="02020603050405020304" pitchFamily="18" charset="0"/>
              </a:rPr>
              <a:t>ή άλγεβρα των διακοπτών όπως παλιότερα ονομαζόταν, πήρε το όνομά της από τον Άγγλο μαθηματικό Boole (Μπουλ), που πρώτος τη δημιούργησε στα μέσα περίπου του 19ου αιώνα για να τη διαμορφώσει στη σημερινή της μορφή (άλγεβρα των δύο τιμών) ένα σχεδόν αιώνα αργότερα (1938) ο C.E. Shannon. Η άλγεβρα Boole είναι μια άλγεβρα δομημένη με στοιχεία το 0 και το 1 (λογικές μεταβλητές) και τους τελεστές του λογικού πολλαπλασιασμού (</a:t>
            </a:r>
            <a:r>
              <a:rPr lang="el-GR" sz="2800" b="1" dirty="0">
                <a:latin typeface="Times New Roman" panose="02020603050405020304" pitchFamily="18" charset="0"/>
                <a:cs typeface="Times New Roman" panose="02020603050405020304" pitchFamily="18" charset="0"/>
              </a:rPr>
              <a:t>.</a:t>
            </a:r>
            <a:r>
              <a:rPr lang="el-GR" sz="2800" dirty="0">
                <a:latin typeface="Times New Roman" panose="02020603050405020304" pitchFamily="18" charset="0"/>
                <a:cs typeface="Times New Roman" panose="02020603050405020304" pitchFamily="18" charset="0"/>
              </a:rPr>
              <a:t>), της λογικής πρόσθεσης (+) και του λογικού συμπληρώματος ( ′ ).</a:t>
            </a:r>
            <a:endParaRPr lang="el-GR"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274955"/>
            <a:ext cx="8229600" cy="662305"/>
          </a:xfrm>
        </p:spPr>
        <p:txBody>
          <a:bodyPr>
            <a:normAutofit fontScale="90000"/>
          </a:bodyPr>
          <a:p>
            <a:r>
              <a:rPr lang="el-GR" altLang="en-US"/>
              <a:t>Αλγεβρα </a:t>
            </a:r>
            <a:r>
              <a:rPr lang="en-US" altLang="en-US"/>
              <a:t>Boole</a:t>
            </a:r>
            <a:endParaRPr lang="en-US" altLang="en-US"/>
          </a:p>
        </p:txBody>
      </p:sp>
      <p:graphicFrame>
        <p:nvGraphicFramePr>
          <p:cNvPr id="4" name="Content Placeholder 3"/>
          <p:cNvGraphicFramePr>
            <a:graphicFrameLocks noChangeAspect="1"/>
          </p:cNvGraphicFramePr>
          <p:nvPr>
            <p:ph idx="1"/>
          </p:nvPr>
        </p:nvGraphicFramePr>
        <p:xfrm>
          <a:off x="257810" y="1041400"/>
          <a:ext cx="8540750" cy="5737860"/>
        </p:xfrm>
        <a:graphic>
          <a:graphicData uri="http://schemas.openxmlformats.org/presentationml/2006/ole">
            <mc:AlternateContent xmlns:mc="http://schemas.openxmlformats.org/markup-compatibility/2006">
              <mc:Choice xmlns:v="urn:schemas-microsoft-com:vml" Requires="v">
                <p:oleObj spid="_x0000_s5" name="" r:id="rId1" imgW="6202680" imgH="2156460" progId="Paint.Picture">
                  <p:embed/>
                </p:oleObj>
              </mc:Choice>
              <mc:Fallback>
                <p:oleObj name="" r:id="rId1" imgW="6202680" imgH="2156460" progId="Paint.Picture">
                  <p:embed/>
                  <p:pic>
                    <p:nvPicPr>
                      <p:cNvPr id="0" name="Picture 4"/>
                      <p:cNvPicPr/>
                      <p:nvPr/>
                    </p:nvPicPr>
                    <p:blipFill>
                      <a:blip r:embed="rId2"/>
                    </p:blipFill>
                    <p:spPr>
                      <a:xfrm>
                        <a:off x="257810" y="1041400"/>
                        <a:ext cx="8540750" cy="5737860"/>
                      </a:xfrm>
                      <a:prstGeom prst="rect">
                        <a:avLst/>
                      </a:prstGeom>
                    </p:spPr>
                  </p:pic>
                </p:oleObj>
              </mc:Fallback>
            </mc:AlternateContent>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274955"/>
            <a:ext cx="8229600" cy="880110"/>
          </a:xfrm>
        </p:spPr>
        <p:txBody>
          <a:bodyPr/>
          <a:p>
            <a:r>
              <a:rPr lang="el-GR" altLang="en-US">
                <a:sym typeface="+mn-ea"/>
              </a:rPr>
              <a:t>Αλγεβρα </a:t>
            </a:r>
            <a:r>
              <a:rPr lang="en-US" altLang="en-US">
                <a:sym typeface="+mn-ea"/>
              </a:rPr>
              <a:t>Boole</a:t>
            </a:r>
            <a:endParaRPr lang="en-US"/>
          </a:p>
        </p:txBody>
      </p:sp>
      <p:graphicFrame>
        <p:nvGraphicFramePr>
          <p:cNvPr id="4" name="Content Placeholder 3"/>
          <p:cNvGraphicFramePr>
            <a:graphicFrameLocks noChangeAspect="1"/>
          </p:cNvGraphicFramePr>
          <p:nvPr>
            <p:ph idx="1"/>
          </p:nvPr>
        </p:nvGraphicFramePr>
        <p:xfrm>
          <a:off x="345440" y="1305560"/>
          <a:ext cx="8495030" cy="5259070"/>
        </p:xfrm>
        <a:graphic>
          <a:graphicData uri="http://schemas.openxmlformats.org/presentationml/2006/ole">
            <mc:AlternateContent xmlns:mc="http://schemas.openxmlformats.org/markup-compatibility/2006">
              <mc:Choice xmlns:v="urn:schemas-microsoft-com:vml" Requires="v">
                <p:oleObj spid="_x0000_s5" name="" r:id="rId1" imgW="5928360" imgH="2164080" progId="Paint.Picture">
                  <p:embed/>
                </p:oleObj>
              </mc:Choice>
              <mc:Fallback>
                <p:oleObj name="" r:id="rId1" imgW="5928360" imgH="2164080" progId="Paint.Picture">
                  <p:embed/>
                  <p:pic>
                    <p:nvPicPr>
                      <p:cNvPr id="0" name="Picture 4"/>
                      <p:cNvPicPr/>
                      <p:nvPr/>
                    </p:nvPicPr>
                    <p:blipFill>
                      <a:blip r:embed="rId2"/>
                    </p:blipFill>
                    <p:spPr>
                      <a:xfrm>
                        <a:off x="345440" y="1305560"/>
                        <a:ext cx="8495030" cy="5259070"/>
                      </a:xfrm>
                      <a:prstGeom prst="rect">
                        <a:avLst/>
                      </a:prstGeom>
                    </p:spPr>
                  </p:pic>
                </p:oleObj>
              </mc:Fallback>
            </mc:AlternateContent>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457200" y="274955"/>
            <a:ext cx="8229600" cy="775970"/>
          </a:xfrm>
        </p:spPr>
        <p:txBody>
          <a:bodyPr>
            <a:normAutofit fontScale="90000"/>
          </a:bodyPr>
          <a:p>
            <a:r>
              <a:rPr lang="el-GR" altLang="en-US">
                <a:sym typeface="+mn-ea"/>
              </a:rPr>
              <a:t>Αλγεβρα </a:t>
            </a:r>
            <a:r>
              <a:rPr lang="en-US" altLang="en-US">
                <a:sym typeface="+mn-ea"/>
              </a:rPr>
              <a:t>Boole</a:t>
            </a:r>
            <a:br>
              <a:rPr lang="en-US"/>
            </a:br>
            <a:endParaRPr lang="en-US"/>
          </a:p>
        </p:txBody>
      </p:sp>
      <p:graphicFrame>
        <p:nvGraphicFramePr>
          <p:cNvPr id="4" name="Content Placeholder 3"/>
          <p:cNvGraphicFramePr>
            <a:graphicFrameLocks noChangeAspect="1"/>
          </p:cNvGraphicFramePr>
          <p:nvPr>
            <p:ph sz="half" idx="1"/>
          </p:nvPr>
        </p:nvGraphicFramePr>
        <p:xfrm>
          <a:off x="316865" y="1121410"/>
          <a:ext cx="8075930" cy="3195955"/>
        </p:xfrm>
        <a:graphic>
          <a:graphicData uri="http://schemas.openxmlformats.org/presentationml/2006/ole">
            <mc:AlternateContent xmlns:mc="http://schemas.openxmlformats.org/markup-compatibility/2006">
              <mc:Choice xmlns:v="urn:schemas-microsoft-com:vml" Requires="v">
                <p:oleObj spid="_x0000_s5" name="" r:id="rId1" imgW="5699760" imgH="1409700" progId="Paint.Picture">
                  <p:embed/>
                </p:oleObj>
              </mc:Choice>
              <mc:Fallback>
                <p:oleObj name="" r:id="rId1" imgW="5699760" imgH="1409700" progId="Paint.Picture">
                  <p:embed/>
                  <p:pic>
                    <p:nvPicPr>
                      <p:cNvPr id="0" name="Picture 4"/>
                      <p:cNvPicPr/>
                      <p:nvPr/>
                    </p:nvPicPr>
                    <p:blipFill>
                      <a:blip r:embed="rId2"/>
                    </p:blipFill>
                    <p:spPr>
                      <a:xfrm>
                        <a:off x="316865" y="1121410"/>
                        <a:ext cx="8075930" cy="3195955"/>
                      </a:xfrm>
                      <a:prstGeom prst="rect">
                        <a:avLst/>
                      </a:prstGeom>
                    </p:spPr>
                  </p:pic>
                </p:oleObj>
              </mc:Fallback>
            </mc:AlternateContent>
          </a:graphicData>
        </a:graphic>
      </p:graphicFrame>
      <p:graphicFrame>
        <p:nvGraphicFramePr>
          <p:cNvPr id="6" name="Content Placeholder 5"/>
          <p:cNvGraphicFramePr/>
          <p:nvPr>
            <p:ph sz="half" idx="2"/>
          </p:nvPr>
        </p:nvGraphicFramePr>
        <p:xfrm>
          <a:off x="875665" y="4503420"/>
          <a:ext cx="7393305" cy="1005840"/>
        </p:xfrm>
        <a:graphic>
          <a:graphicData uri="http://schemas.openxmlformats.org/presentationml/2006/ole">
            <mc:AlternateContent xmlns:mc="http://schemas.openxmlformats.org/markup-compatibility/2006">
              <mc:Choice xmlns:v="urn:schemas-microsoft-com:vml" Requires="v">
                <p:oleObj spid="_x0000_s7" name="" r:id="rId3" imgW="5227320" imgH="769620" progId="Paint.Picture">
                  <p:embed/>
                </p:oleObj>
              </mc:Choice>
              <mc:Fallback>
                <p:oleObj name="" r:id="rId3" imgW="5227320" imgH="769620" progId="Paint.Picture">
                  <p:embed/>
                  <p:pic>
                    <p:nvPicPr>
                      <p:cNvPr id="0" name="Picture 6"/>
                      <p:cNvPicPr/>
                      <p:nvPr/>
                    </p:nvPicPr>
                    <p:blipFill>
                      <a:blip r:embed="rId4"/>
                    </p:blipFill>
                    <p:spPr>
                      <a:xfrm>
                        <a:off x="875665" y="4503420"/>
                        <a:ext cx="7393305" cy="1005840"/>
                      </a:xfrm>
                      <a:prstGeom prst="rect">
                        <a:avLst/>
                      </a:prstGeom>
                    </p:spPr>
                  </p:pic>
                </p:oleObj>
              </mc:Fallback>
            </mc:AlternateContent>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169545"/>
            <a:ext cx="8229600" cy="941705"/>
          </a:xfrm>
        </p:spPr>
        <p:txBody>
          <a:bodyPr/>
          <a:p>
            <a:r>
              <a:rPr lang="el-GR" altLang="en-US">
                <a:sym typeface="+mn-ea"/>
              </a:rPr>
              <a:t>Αλγεβρα </a:t>
            </a:r>
            <a:r>
              <a:rPr lang="en-US" altLang="en-US">
                <a:sym typeface="+mn-ea"/>
              </a:rPr>
              <a:t>Boole</a:t>
            </a:r>
            <a:endParaRPr lang="en-US"/>
          </a:p>
        </p:txBody>
      </p:sp>
      <p:graphicFrame>
        <p:nvGraphicFramePr>
          <p:cNvPr id="5" name="Content Placeholder 4"/>
          <p:cNvGraphicFramePr>
            <a:graphicFrameLocks noChangeAspect="1"/>
          </p:cNvGraphicFramePr>
          <p:nvPr>
            <p:ph sz="half" idx="1"/>
          </p:nvPr>
        </p:nvGraphicFramePr>
        <p:xfrm>
          <a:off x="281940" y="1218565"/>
          <a:ext cx="8697595" cy="5366385"/>
        </p:xfrm>
        <a:graphic>
          <a:graphicData uri="http://schemas.openxmlformats.org/presentationml/2006/ole">
            <mc:AlternateContent xmlns:mc="http://schemas.openxmlformats.org/markup-compatibility/2006">
              <mc:Choice xmlns:v="urn:schemas-microsoft-com:vml" Requires="v">
                <p:oleObj spid="_x0000_s6" name="" r:id="rId1" imgW="6149340" imgH="2103120" progId="Paint.Picture">
                  <p:embed/>
                </p:oleObj>
              </mc:Choice>
              <mc:Fallback>
                <p:oleObj name="" r:id="rId1" imgW="6149340" imgH="2103120" progId="Paint.Picture">
                  <p:embed/>
                  <p:pic>
                    <p:nvPicPr>
                      <p:cNvPr id="0" name="Picture 5"/>
                      <p:cNvPicPr/>
                      <p:nvPr/>
                    </p:nvPicPr>
                    <p:blipFill>
                      <a:blip r:embed="rId2"/>
                    </p:blipFill>
                    <p:spPr>
                      <a:xfrm>
                        <a:off x="281940" y="1218565"/>
                        <a:ext cx="8697595" cy="5366385"/>
                      </a:xfrm>
                      <a:prstGeom prst="rect">
                        <a:avLst/>
                      </a:prstGeom>
                    </p:spPr>
                  </p:pic>
                </p:oleObj>
              </mc:Fallback>
            </mc:AlternateContent>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274955"/>
            <a:ext cx="8229600" cy="898525"/>
          </a:xfrm>
        </p:spPr>
        <p:txBody>
          <a:bodyPr>
            <a:normAutofit fontScale="90000"/>
          </a:bodyPr>
          <a:p>
            <a:r>
              <a:rPr lang="el-GR" altLang="en-US">
                <a:sym typeface="+mn-ea"/>
              </a:rPr>
              <a:t>Αλγεβρα </a:t>
            </a:r>
            <a:r>
              <a:rPr lang="en-US" altLang="en-US">
                <a:sym typeface="+mn-ea"/>
              </a:rPr>
              <a:t>Boole</a:t>
            </a:r>
            <a:br>
              <a:rPr lang="en-US"/>
            </a:br>
            <a:endParaRPr lang="en-US"/>
          </a:p>
        </p:txBody>
      </p:sp>
      <p:graphicFrame>
        <p:nvGraphicFramePr>
          <p:cNvPr id="5" name="Content Placeholder 4"/>
          <p:cNvGraphicFramePr>
            <a:graphicFrameLocks noChangeAspect="1"/>
          </p:cNvGraphicFramePr>
          <p:nvPr>
            <p:ph sz="half" idx="1"/>
          </p:nvPr>
        </p:nvGraphicFramePr>
        <p:xfrm>
          <a:off x="457200" y="1417320"/>
          <a:ext cx="8474075" cy="5171440"/>
        </p:xfrm>
        <a:graphic>
          <a:graphicData uri="http://schemas.openxmlformats.org/presentationml/2006/ole">
            <mc:AlternateContent xmlns:mc="http://schemas.openxmlformats.org/markup-compatibility/2006">
              <mc:Choice xmlns:v="urn:schemas-microsoft-com:vml" Requires="v">
                <p:oleObj spid="_x0000_s6" name="" r:id="rId1" imgW="5859780" imgH="2750820" progId="Paint.Picture">
                  <p:embed/>
                </p:oleObj>
              </mc:Choice>
              <mc:Fallback>
                <p:oleObj name="" r:id="rId1" imgW="5859780" imgH="2750820" progId="Paint.Picture">
                  <p:embed/>
                  <p:pic>
                    <p:nvPicPr>
                      <p:cNvPr id="0" name="Picture 5"/>
                      <p:cNvPicPr/>
                      <p:nvPr/>
                    </p:nvPicPr>
                    <p:blipFill>
                      <a:blip r:embed="rId2"/>
                    </p:blipFill>
                    <p:spPr>
                      <a:xfrm>
                        <a:off x="457200" y="1417320"/>
                        <a:ext cx="8474075" cy="5171440"/>
                      </a:xfrm>
                      <a:prstGeom prst="rect">
                        <a:avLst/>
                      </a:prstGeom>
                    </p:spPr>
                  </p:pic>
                </p:oleObj>
              </mc:Fallback>
            </mc:AlternateContent>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l-GR" altLang="en-US">
                <a:sym typeface="+mn-ea"/>
              </a:rPr>
              <a:t>Αλγεβρα </a:t>
            </a:r>
            <a:r>
              <a:rPr lang="en-US" altLang="en-US">
                <a:sym typeface="+mn-ea"/>
              </a:rPr>
              <a:t>Boole</a:t>
            </a:r>
            <a:endParaRPr lang="en-US"/>
          </a:p>
        </p:txBody>
      </p:sp>
      <p:graphicFrame>
        <p:nvGraphicFramePr>
          <p:cNvPr id="5" name="Content Placeholder 4"/>
          <p:cNvGraphicFramePr>
            <a:graphicFrameLocks noChangeAspect="1"/>
          </p:cNvGraphicFramePr>
          <p:nvPr>
            <p:ph sz="half" idx="1"/>
          </p:nvPr>
        </p:nvGraphicFramePr>
        <p:xfrm>
          <a:off x="457200" y="1507490"/>
          <a:ext cx="8230235" cy="4631055"/>
        </p:xfrm>
        <a:graphic>
          <a:graphicData uri="http://schemas.openxmlformats.org/presentationml/2006/ole">
            <mc:AlternateContent xmlns:mc="http://schemas.openxmlformats.org/markup-compatibility/2006">
              <mc:Choice xmlns:v="urn:schemas-microsoft-com:vml" Requires="v">
                <p:oleObj spid="_x0000_s6" name="" r:id="rId1" imgW="5996940" imgH="2651760" progId="Paint.Picture">
                  <p:embed/>
                </p:oleObj>
              </mc:Choice>
              <mc:Fallback>
                <p:oleObj name="" r:id="rId1" imgW="5996940" imgH="2651760" progId="Paint.Picture">
                  <p:embed/>
                  <p:pic>
                    <p:nvPicPr>
                      <p:cNvPr id="0" name="Picture 5"/>
                      <p:cNvPicPr/>
                      <p:nvPr/>
                    </p:nvPicPr>
                    <p:blipFill>
                      <a:blip r:embed="rId2"/>
                    </p:blipFill>
                    <p:spPr>
                      <a:xfrm>
                        <a:off x="457200" y="1507490"/>
                        <a:ext cx="8230235" cy="4631055"/>
                      </a:xfrm>
                      <a:prstGeom prst="rect">
                        <a:avLst/>
                      </a:prstGeom>
                    </p:spPr>
                  </p:pic>
                </p:oleObj>
              </mc:Fallback>
            </mc:AlternateContent>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62280" y="332656"/>
            <a:ext cx="6237734" cy="707886"/>
          </a:xfrm>
          <a:prstGeom prst="rect">
            <a:avLst/>
          </a:prstGeom>
        </p:spPr>
        <p:txBody>
          <a:bodyPr wrap="none">
            <a:spAutoFit/>
          </a:bodyPr>
          <a:lstStyle/>
          <a:p>
            <a:pPr algn="ctr"/>
            <a:r>
              <a:rPr lang="el-GR" sz="4000" b="1" i="1" dirty="0">
                <a:latin typeface="Times New Roman" panose="02020603050405020304" pitchFamily="18" charset="0"/>
                <a:cs typeface="Times New Roman" panose="02020603050405020304" pitchFamily="18" charset="0"/>
              </a:rPr>
              <a:t>Αναλογικό</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vs</a:t>
            </a:r>
            <a:r>
              <a:rPr lang="en-US" sz="4000" b="1" i="1" dirty="0">
                <a:latin typeface="Times New Roman" panose="02020603050405020304" pitchFamily="18" charset="0"/>
                <a:cs typeface="Times New Roman" panose="02020603050405020304" pitchFamily="18" charset="0"/>
              </a:rPr>
              <a:t> </a:t>
            </a:r>
            <a:r>
              <a:rPr lang="el-GR" sz="4000" b="1" i="1" dirty="0">
                <a:latin typeface="Times New Roman" panose="02020603050405020304" pitchFamily="18" charset="0"/>
                <a:cs typeface="Times New Roman" panose="02020603050405020304" pitchFamily="18" charset="0"/>
              </a:rPr>
              <a:t>Ψηφιακό σήμα</a:t>
            </a:r>
            <a:endParaRPr lang="el-GR" sz="4000" b="1" i="1" dirty="0">
              <a:latin typeface="Times New Roman" panose="02020603050405020304" pitchFamily="18" charset="0"/>
              <a:cs typeface="Times New Roman" panose="02020603050405020304" pitchFamily="18" charset="0"/>
            </a:endParaRPr>
          </a:p>
        </p:txBody>
      </p:sp>
      <p:pic>
        <p:nvPicPr>
          <p:cNvPr id="2050" name="Picture 2" descr="C:\Users\user\Desktop\analog.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61284" y="1469473"/>
            <a:ext cx="7239723" cy="44644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274955"/>
            <a:ext cx="8229600" cy="924560"/>
          </a:xfrm>
        </p:spPr>
        <p:txBody>
          <a:bodyPr/>
          <a:p>
            <a:r>
              <a:rPr lang="el-GR" altLang="en-US">
                <a:sym typeface="+mn-ea"/>
              </a:rPr>
              <a:t>Αλγεβρα </a:t>
            </a:r>
            <a:r>
              <a:rPr lang="en-US" altLang="en-US">
                <a:sym typeface="+mn-ea"/>
              </a:rPr>
              <a:t>Boole</a:t>
            </a:r>
            <a:endParaRPr lang="en-US"/>
          </a:p>
        </p:txBody>
      </p:sp>
      <p:graphicFrame>
        <p:nvGraphicFramePr>
          <p:cNvPr id="5" name="Content Placeholder 4"/>
          <p:cNvGraphicFramePr>
            <a:graphicFrameLocks noChangeAspect="1"/>
          </p:cNvGraphicFramePr>
          <p:nvPr>
            <p:ph sz="half" idx="1"/>
          </p:nvPr>
        </p:nvGraphicFramePr>
        <p:xfrm>
          <a:off x="457200" y="1417320"/>
          <a:ext cx="8229600" cy="5008245"/>
        </p:xfrm>
        <a:graphic>
          <a:graphicData uri="http://schemas.openxmlformats.org/presentationml/2006/ole">
            <mc:AlternateContent xmlns:mc="http://schemas.openxmlformats.org/markup-compatibility/2006">
              <mc:Choice xmlns:v="urn:schemas-microsoft-com:vml" Requires="v">
                <p:oleObj spid="_x0000_s6" name="" r:id="rId1" imgW="4709160" imgH="2811780" progId="Paint.Picture">
                  <p:embed/>
                </p:oleObj>
              </mc:Choice>
              <mc:Fallback>
                <p:oleObj name="" r:id="rId1" imgW="4709160" imgH="2811780" progId="Paint.Picture">
                  <p:embed/>
                  <p:pic>
                    <p:nvPicPr>
                      <p:cNvPr id="0" name="Picture 5"/>
                      <p:cNvPicPr/>
                      <p:nvPr/>
                    </p:nvPicPr>
                    <p:blipFill>
                      <a:blip r:embed="rId2"/>
                    </p:blipFill>
                    <p:spPr>
                      <a:xfrm>
                        <a:off x="457200" y="1417320"/>
                        <a:ext cx="8229600" cy="5008245"/>
                      </a:xfrm>
                      <a:prstGeom prst="rect">
                        <a:avLst/>
                      </a:prstGeom>
                    </p:spPr>
                  </p:pic>
                </p:oleObj>
              </mc:Fallback>
            </mc:AlternateContent>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274955"/>
            <a:ext cx="8229600" cy="801370"/>
          </a:xfrm>
        </p:spPr>
        <p:txBody>
          <a:bodyPr>
            <a:normAutofit fontScale="90000"/>
          </a:bodyPr>
          <a:p>
            <a:r>
              <a:rPr lang="el-GR" altLang="en-US">
                <a:sym typeface="+mn-ea"/>
              </a:rPr>
              <a:t>Αλγεβρα </a:t>
            </a:r>
            <a:r>
              <a:rPr lang="en-US" altLang="en-US">
                <a:sym typeface="+mn-ea"/>
              </a:rPr>
              <a:t>Boole</a:t>
            </a:r>
            <a:br>
              <a:rPr lang="en-US"/>
            </a:br>
            <a:endParaRPr lang="en-US"/>
          </a:p>
        </p:txBody>
      </p:sp>
      <p:graphicFrame>
        <p:nvGraphicFramePr>
          <p:cNvPr id="5" name="Content Placeholder 4"/>
          <p:cNvGraphicFramePr>
            <a:graphicFrameLocks noChangeAspect="1"/>
          </p:cNvGraphicFramePr>
          <p:nvPr>
            <p:ph sz="half" idx="1"/>
          </p:nvPr>
        </p:nvGraphicFramePr>
        <p:xfrm>
          <a:off x="457200" y="1278255"/>
          <a:ext cx="8395970" cy="5212080"/>
        </p:xfrm>
        <a:graphic>
          <a:graphicData uri="http://schemas.openxmlformats.org/presentationml/2006/ole">
            <mc:AlternateContent xmlns:mc="http://schemas.openxmlformats.org/markup-compatibility/2006">
              <mc:Choice xmlns:v="urn:schemas-microsoft-com:vml" Requires="v">
                <p:oleObj spid="_x0000_s6" name="" r:id="rId1" imgW="4975860" imgH="3390900" progId="Paint.Picture">
                  <p:embed/>
                </p:oleObj>
              </mc:Choice>
              <mc:Fallback>
                <p:oleObj name="" r:id="rId1" imgW="4975860" imgH="3390900" progId="Paint.Picture">
                  <p:embed/>
                  <p:pic>
                    <p:nvPicPr>
                      <p:cNvPr id="0" name="Picture 5"/>
                      <p:cNvPicPr/>
                      <p:nvPr/>
                    </p:nvPicPr>
                    <p:blipFill>
                      <a:blip r:embed="rId2"/>
                    </p:blipFill>
                    <p:spPr>
                      <a:xfrm>
                        <a:off x="457200" y="1278255"/>
                        <a:ext cx="8395970" cy="5212080"/>
                      </a:xfrm>
                      <a:prstGeom prst="rect">
                        <a:avLst/>
                      </a:prstGeom>
                    </p:spPr>
                  </p:pic>
                </p:oleObj>
              </mc:Fallback>
            </mc:AlternateContent>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user\Desktop\Χωρίς τίτλο.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7348" y="1484784"/>
            <a:ext cx="8655132" cy="42484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82016" y="161345"/>
            <a:ext cx="8926488" cy="707886"/>
          </a:xfrm>
          <a:prstGeom prst="rect">
            <a:avLst/>
          </a:prstGeom>
        </p:spPr>
        <p:txBody>
          <a:bodyPr wrap="square">
            <a:spAutoFit/>
          </a:bodyPr>
          <a:lstStyle/>
          <a:p>
            <a:pPr algn="ctr"/>
            <a:r>
              <a:rPr lang="el-GR" sz="4000" b="1" i="1" dirty="0">
                <a:latin typeface="Times New Roman" panose="02020603050405020304" pitchFamily="18" charset="0"/>
                <a:cs typeface="Times New Roman" panose="02020603050405020304" pitchFamily="18" charset="0"/>
              </a:rPr>
              <a:t>Εισαγωγή στην άλγεβρα </a:t>
            </a:r>
            <a:r>
              <a:rPr lang="en-US" sz="4000" b="1" i="1" dirty="0">
                <a:latin typeface="Times New Roman" panose="02020603050405020304" pitchFamily="18" charset="0"/>
                <a:cs typeface="Times New Roman" panose="02020603050405020304" pitchFamily="18" charset="0"/>
              </a:rPr>
              <a:t>Boole</a:t>
            </a:r>
            <a:endParaRPr lang="el-GR" sz="4000" b="1" i="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user\Desktop\boole.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1560" y="1196752"/>
            <a:ext cx="8054028" cy="489927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82016" y="161345"/>
            <a:ext cx="8926488" cy="707886"/>
          </a:xfrm>
          <a:prstGeom prst="rect">
            <a:avLst/>
          </a:prstGeom>
        </p:spPr>
        <p:txBody>
          <a:bodyPr wrap="square">
            <a:spAutoFit/>
          </a:bodyPr>
          <a:lstStyle/>
          <a:p>
            <a:pPr algn="ctr"/>
            <a:r>
              <a:rPr lang="el-GR" sz="4000" b="1" i="1" dirty="0">
                <a:latin typeface="Times New Roman" panose="02020603050405020304" pitchFamily="18" charset="0"/>
                <a:cs typeface="Times New Roman" panose="02020603050405020304" pitchFamily="18" charset="0"/>
              </a:rPr>
              <a:t>Άλγεβρα </a:t>
            </a:r>
            <a:r>
              <a:rPr lang="en-US" sz="4000" b="1" i="1" dirty="0">
                <a:latin typeface="Times New Roman" panose="02020603050405020304" pitchFamily="18" charset="0"/>
                <a:cs typeface="Times New Roman" panose="02020603050405020304" pitchFamily="18" charset="0"/>
              </a:rPr>
              <a:t>Boole-</a:t>
            </a:r>
            <a:r>
              <a:rPr lang="el-GR" sz="4000" b="1" i="1" dirty="0">
                <a:latin typeface="Times New Roman" panose="02020603050405020304" pitchFamily="18" charset="0"/>
                <a:cs typeface="Times New Roman" panose="02020603050405020304" pitchFamily="18" charset="0"/>
              </a:rPr>
              <a:t>Λογικοί τελεστές</a:t>
            </a:r>
            <a:endParaRPr lang="el-GR" sz="4000" b="1" i="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016" y="161345"/>
            <a:ext cx="8926488" cy="707886"/>
          </a:xfrm>
          <a:prstGeom prst="rect">
            <a:avLst/>
          </a:prstGeom>
        </p:spPr>
        <p:txBody>
          <a:bodyPr wrap="square">
            <a:spAutoFit/>
          </a:bodyPr>
          <a:lstStyle/>
          <a:p>
            <a:pPr algn="ctr"/>
            <a:r>
              <a:rPr lang="el-GR" sz="4000" b="1" i="1" dirty="0">
                <a:latin typeface="Times New Roman" panose="02020603050405020304" pitchFamily="18" charset="0"/>
                <a:cs typeface="Times New Roman" panose="02020603050405020304" pitchFamily="18" charset="0"/>
              </a:rPr>
              <a:t>Άλγεβρα </a:t>
            </a:r>
            <a:r>
              <a:rPr lang="en-US" sz="4000" b="1" i="1" dirty="0">
                <a:latin typeface="Times New Roman" panose="02020603050405020304" pitchFamily="18" charset="0"/>
                <a:cs typeface="Times New Roman" panose="02020603050405020304" pitchFamily="18" charset="0"/>
              </a:rPr>
              <a:t>Boole-</a:t>
            </a:r>
            <a:r>
              <a:rPr lang="el-GR" sz="4000" b="1" i="1" dirty="0">
                <a:latin typeface="Times New Roman" panose="02020603050405020304" pitchFamily="18" charset="0"/>
                <a:cs typeface="Times New Roman" panose="02020603050405020304" pitchFamily="18" charset="0"/>
              </a:rPr>
              <a:t>Λογικοί τελεστές</a:t>
            </a:r>
            <a:endParaRPr lang="el-GR" sz="4000" b="1" i="1" dirty="0">
              <a:latin typeface="Times New Roman" panose="02020603050405020304" pitchFamily="18" charset="0"/>
              <a:cs typeface="Times New Roman" panose="02020603050405020304" pitchFamily="18" charset="0"/>
            </a:endParaRPr>
          </a:p>
        </p:txBody>
      </p:sp>
      <p:pic>
        <p:nvPicPr>
          <p:cNvPr id="5" name="Picture 2" descr="C:\Users\user\Desktop\Χωρίς τίτλο.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7544" y="1196752"/>
            <a:ext cx="8230790" cy="4874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016" y="161345"/>
            <a:ext cx="8926488" cy="707886"/>
          </a:xfrm>
          <a:prstGeom prst="rect">
            <a:avLst/>
          </a:prstGeom>
        </p:spPr>
        <p:txBody>
          <a:bodyPr wrap="square">
            <a:spAutoFit/>
          </a:bodyPr>
          <a:lstStyle/>
          <a:p>
            <a:pPr algn="ctr"/>
            <a:r>
              <a:rPr lang="el-GR" sz="4000" b="1" i="1" dirty="0">
                <a:latin typeface="Times New Roman" panose="02020603050405020304" pitchFamily="18" charset="0"/>
                <a:cs typeface="Times New Roman" panose="02020603050405020304" pitchFamily="18" charset="0"/>
              </a:rPr>
              <a:t>Άλγεβρα </a:t>
            </a:r>
            <a:r>
              <a:rPr lang="en-US" sz="4000" b="1" i="1" dirty="0">
                <a:latin typeface="Times New Roman" panose="02020603050405020304" pitchFamily="18" charset="0"/>
                <a:cs typeface="Times New Roman" panose="02020603050405020304" pitchFamily="18" charset="0"/>
              </a:rPr>
              <a:t>Boole-</a:t>
            </a:r>
            <a:r>
              <a:rPr lang="el-GR" sz="4000" b="1" i="1" dirty="0">
                <a:latin typeface="Times New Roman" panose="02020603050405020304" pitchFamily="18" charset="0"/>
                <a:cs typeface="Times New Roman" panose="02020603050405020304" pitchFamily="18" charset="0"/>
              </a:rPr>
              <a:t>Λογικοί τελεστές</a:t>
            </a:r>
            <a:endParaRPr lang="el-GR" sz="4000" b="1" i="1" dirty="0">
              <a:latin typeface="Times New Roman" panose="02020603050405020304" pitchFamily="18" charset="0"/>
              <a:cs typeface="Times New Roman" panose="02020603050405020304" pitchFamily="18" charset="0"/>
            </a:endParaRPr>
          </a:p>
        </p:txBody>
      </p:sp>
      <p:pic>
        <p:nvPicPr>
          <p:cNvPr id="7170" name="Picture 2" descr="C:\Users\user\Desktop\Χωρίς τίτλο.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1520" y="1340768"/>
            <a:ext cx="8570741" cy="48847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016" y="161345"/>
            <a:ext cx="8926488" cy="707886"/>
          </a:xfrm>
          <a:prstGeom prst="rect">
            <a:avLst/>
          </a:prstGeom>
        </p:spPr>
        <p:txBody>
          <a:bodyPr wrap="square">
            <a:spAutoFit/>
          </a:bodyPr>
          <a:lstStyle/>
          <a:p>
            <a:pPr algn="ctr"/>
            <a:r>
              <a:rPr lang="el-GR" sz="4000" b="1" i="1" dirty="0">
                <a:latin typeface="Times New Roman" panose="02020603050405020304" pitchFamily="18" charset="0"/>
                <a:cs typeface="Times New Roman" panose="02020603050405020304" pitchFamily="18" charset="0"/>
              </a:rPr>
              <a:t>Άλγεβρα </a:t>
            </a:r>
            <a:r>
              <a:rPr lang="en-US" sz="4000" b="1" i="1" dirty="0">
                <a:latin typeface="Times New Roman" panose="02020603050405020304" pitchFamily="18" charset="0"/>
                <a:cs typeface="Times New Roman" panose="02020603050405020304" pitchFamily="18" charset="0"/>
              </a:rPr>
              <a:t>Boole-</a:t>
            </a:r>
            <a:r>
              <a:rPr lang="el-GR" sz="4000" b="1" i="1" dirty="0">
                <a:latin typeface="Times New Roman" panose="02020603050405020304" pitchFamily="18" charset="0"/>
                <a:cs typeface="Times New Roman" panose="02020603050405020304" pitchFamily="18" charset="0"/>
              </a:rPr>
              <a:t>Λογικοί τελεστές</a:t>
            </a:r>
            <a:endParaRPr lang="el-GR" sz="4000" b="1" i="1" dirty="0">
              <a:latin typeface="Times New Roman" panose="02020603050405020304" pitchFamily="18" charset="0"/>
              <a:cs typeface="Times New Roman" panose="02020603050405020304" pitchFamily="18" charset="0"/>
            </a:endParaRPr>
          </a:p>
        </p:txBody>
      </p:sp>
      <p:pic>
        <p:nvPicPr>
          <p:cNvPr id="6147" name="Picture 3" descr="C:\Users\user\Desktop\Χωρίς τίτλο.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1560" y="1152566"/>
            <a:ext cx="7745288" cy="52368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274955"/>
            <a:ext cx="8229600" cy="767080"/>
          </a:xfrm>
        </p:spPr>
        <p:txBody>
          <a:bodyPr>
            <a:normAutofit fontScale="90000"/>
          </a:bodyPr>
          <a:p>
            <a:r>
              <a:rPr lang="el-GR" altLang="en-US"/>
              <a:t>Λογικές Πύλες</a:t>
            </a:r>
            <a:endParaRPr lang="el-GR" altLang="en-US"/>
          </a:p>
        </p:txBody>
      </p:sp>
      <p:graphicFrame>
        <p:nvGraphicFramePr>
          <p:cNvPr id="4" name="Content Placeholder 3"/>
          <p:cNvGraphicFramePr/>
          <p:nvPr>
            <p:ph idx="1"/>
          </p:nvPr>
        </p:nvGraphicFramePr>
        <p:xfrm>
          <a:off x="282575" y="1136650"/>
          <a:ext cx="8587740" cy="5435600"/>
        </p:xfrm>
        <a:graphic>
          <a:graphicData uri="http://schemas.openxmlformats.org/presentationml/2006/ole">
            <mc:AlternateContent xmlns:mc="http://schemas.openxmlformats.org/markup-compatibility/2006">
              <mc:Choice xmlns:v="urn:schemas-microsoft-com:vml" Requires="v">
                <p:oleObj spid="_x0000_s5" name="" r:id="rId1" imgW="5021580" imgH="3482340" progId="Paint.Picture">
                  <p:embed/>
                </p:oleObj>
              </mc:Choice>
              <mc:Fallback>
                <p:oleObj name="" r:id="rId1" imgW="5021580" imgH="3482340" progId="Paint.Picture">
                  <p:embed/>
                  <p:pic>
                    <p:nvPicPr>
                      <p:cNvPr id="0" name="Picture 4"/>
                      <p:cNvPicPr/>
                      <p:nvPr/>
                    </p:nvPicPr>
                    <p:blipFill>
                      <a:blip r:embed="rId2"/>
                      <a:stretch>
                        <a:fillRect/>
                      </a:stretch>
                    </p:blipFill>
                    <p:spPr>
                      <a:xfrm>
                        <a:off x="282575" y="1136650"/>
                        <a:ext cx="8587740" cy="5435600"/>
                      </a:xfrm>
                      <a:prstGeom prst="rect">
                        <a:avLst/>
                      </a:prstGeom>
                    </p:spPr>
                  </p:pic>
                </p:oleObj>
              </mc:Fallback>
            </mc:AlternateContent>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274955"/>
            <a:ext cx="8229600" cy="652780"/>
          </a:xfrm>
        </p:spPr>
        <p:txBody>
          <a:bodyPr>
            <a:normAutofit fontScale="90000"/>
          </a:bodyPr>
          <a:p>
            <a:r>
              <a:rPr lang="el-GR" altLang="en-US">
                <a:sym typeface="+mn-ea"/>
              </a:rPr>
              <a:t>Λογικές Πύλες</a:t>
            </a:r>
            <a:br>
              <a:rPr lang="el-GR" altLang="en-US"/>
            </a:br>
            <a:endParaRPr lang="en-US"/>
          </a:p>
        </p:txBody>
      </p:sp>
      <p:graphicFrame>
        <p:nvGraphicFramePr>
          <p:cNvPr id="4" name="Content Placeholder 3"/>
          <p:cNvGraphicFramePr>
            <a:graphicFrameLocks noChangeAspect="1"/>
          </p:cNvGraphicFramePr>
          <p:nvPr>
            <p:ph idx="1"/>
          </p:nvPr>
        </p:nvGraphicFramePr>
        <p:xfrm>
          <a:off x="541655" y="1687195"/>
          <a:ext cx="8077200" cy="4307840"/>
        </p:xfrm>
        <a:graphic>
          <a:graphicData uri="http://schemas.openxmlformats.org/presentationml/2006/ole">
            <mc:AlternateContent xmlns:mc="http://schemas.openxmlformats.org/markup-compatibility/2006">
              <mc:Choice xmlns:v="urn:schemas-microsoft-com:vml" Requires="v">
                <p:oleObj spid="_x0000_s5" name="" r:id="rId1" imgW="4907280" imgH="1706880" progId="Paint.Picture">
                  <p:embed/>
                </p:oleObj>
              </mc:Choice>
              <mc:Fallback>
                <p:oleObj name="" r:id="rId1" imgW="4907280" imgH="1706880" progId="Paint.Picture">
                  <p:embed/>
                  <p:pic>
                    <p:nvPicPr>
                      <p:cNvPr id="0" name="Picture 4"/>
                      <p:cNvPicPr/>
                      <p:nvPr/>
                    </p:nvPicPr>
                    <p:blipFill>
                      <a:blip r:embed="rId2"/>
                    </p:blipFill>
                    <p:spPr>
                      <a:xfrm>
                        <a:off x="541655" y="1687195"/>
                        <a:ext cx="8077200" cy="4307840"/>
                      </a:xfrm>
                      <a:prstGeom prst="rect">
                        <a:avLst/>
                      </a:prstGeom>
                    </p:spPr>
                  </p:pic>
                </p:oleObj>
              </mc:Fallback>
            </mc:AlternateContent>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274955"/>
            <a:ext cx="8229600" cy="521970"/>
          </a:xfrm>
        </p:spPr>
        <p:txBody>
          <a:bodyPr>
            <a:normAutofit/>
          </a:bodyPr>
          <a:p>
            <a:r>
              <a:rPr lang="el-GR" altLang="en-US" sz="2800"/>
              <a:t>ΘΕΩΡΗΜΑΤΑ ΑΛΓΕΒΡΑΣ </a:t>
            </a:r>
            <a:r>
              <a:rPr lang="en-US" altLang="en-US" sz="2800"/>
              <a:t>BOOLE</a:t>
            </a:r>
            <a:endParaRPr lang="en-US" altLang="en-US" sz="2800"/>
          </a:p>
        </p:txBody>
      </p:sp>
      <p:graphicFrame>
        <p:nvGraphicFramePr>
          <p:cNvPr id="4" name="Content Placeholder 3"/>
          <p:cNvGraphicFramePr>
            <a:graphicFrameLocks noChangeAspect="1"/>
          </p:cNvGraphicFramePr>
          <p:nvPr>
            <p:ph idx="1"/>
          </p:nvPr>
        </p:nvGraphicFramePr>
        <p:xfrm>
          <a:off x="383540" y="797560"/>
          <a:ext cx="8303260" cy="5862320"/>
        </p:xfrm>
        <a:graphic>
          <a:graphicData uri="http://schemas.openxmlformats.org/presentationml/2006/ole">
            <mc:AlternateContent xmlns:mc="http://schemas.openxmlformats.org/markup-compatibility/2006">
              <mc:Choice xmlns:v="urn:schemas-microsoft-com:vml" Requires="v">
                <p:oleObj spid="_x0000_s5" name="" r:id="rId1" imgW="5052060" imgH="4671060" progId="Paint.Picture">
                  <p:embed/>
                </p:oleObj>
              </mc:Choice>
              <mc:Fallback>
                <p:oleObj name="" r:id="rId1" imgW="5052060" imgH="4671060" progId="Paint.Picture">
                  <p:embed/>
                  <p:pic>
                    <p:nvPicPr>
                      <p:cNvPr id="0" name="Picture 4"/>
                      <p:cNvPicPr/>
                      <p:nvPr/>
                    </p:nvPicPr>
                    <p:blipFill>
                      <a:blip r:embed="rId2"/>
                    </p:blipFill>
                    <p:spPr>
                      <a:xfrm>
                        <a:off x="383540" y="797560"/>
                        <a:ext cx="8303260" cy="5862320"/>
                      </a:xfrm>
                      <a:prstGeom prst="rect">
                        <a:avLst/>
                      </a:prstGeom>
                    </p:spPr>
                  </p:pic>
                </p:oleObj>
              </mc:Fallback>
            </mc:AlternateContent>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90657" y="332656"/>
            <a:ext cx="4980979" cy="707886"/>
          </a:xfrm>
          <a:prstGeom prst="rect">
            <a:avLst/>
          </a:prstGeom>
        </p:spPr>
        <p:txBody>
          <a:bodyPr wrap="none">
            <a:spAutoFit/>
          </a:bodyPr>
          <a:lstStyle/>
          <a:p>
            <a:pPr algn="ctr"/>
            <a:r>
              <a:rPr lang="el-GR" sz="4000" b="1" i="1" dirty="0">
                <a:latin typeface="Times New Roman" panose="02020603050405020304" pitchFamily="18" charset="0"/>
                <a:cs typeface="Times New Roman" panose="02020603050405020304" pitchFamily="18" charset="0"/>
              </a:rPr>
              <a:t>Αναλογικό</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vs</a:t>
            </a:r>
            <a:r>
              <a:rPr lang="en-US" sz="4000" b="1" i="1" dirty="0">
                <a:latin typeface="Times New Roman" panose="02020603050405020304" pitchFamily="18" charset="0"/>
                <a:cs typeface="Times New Roman" panose="02020603050405020304" pitchFamily="18" charset="0"/>
              </a:rPr>
              <a:t> </a:t>
            </a:r>
            <a:r>
              <a:rPr lang="el-GR" sz="4000" b="1" i="1" dirty="0">
                <a:latin typeface="Times New Roman" panose="02020603050405020304" pitchFamily="18" charset="0"/>
                <a:cs typeface="Times New Roman" panose="02020603050405020304" pitchFamily="18" charset="0"/>
              </a:rPr>
              <a:t>Ψηφιακό</a:t>
            </a:r>
            <a:endParaRPr lang="el-GR" sz="4000" b="1" i="1" dirty="0">
              <a:latin typeface="Times New Roman" panose="02020603050405020304" pitchFamily="18" charset="0"/>
              <a:cs typeface="Times New Roman" panose="02020603050405020304" pitchFamily="18" charset="0"/>
            </a:endParaRPr>
          </a:p>
        </p:txBody>
      </p:sp>
      <p:pic>
        <p:nvPicPr>
          <p:cNvPr id="1027" name="Picture 3" descr="C:\Users\user\Desktop\Χωρίς τίτλο.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02784" y="1412776"/>
            <a:ext cx="6715125" cy="4724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274955"/>
            <a:ext cx="8229600" cy="827405"/>
          </a:xfrm>
        </p:spPr>
        <p:txBody>
          <a:bodyPr>
            <a:normAutofit fontScale="90000"/>
          </a:bodyPr>
          <a:p>
            <a:r>
              <a:rPr lang="el-GR" altLang="en-US">
                <a:sym typeface="+mn-ea"/>
              </a:rPr>
              <a:t>ΘΕΩΡΗΜΑΤΑ ΑΛΓΕΒΡΑΣ </a:t>
            </a:r>
            <a:r>
              <a:rPr lang="en-US" altLang="en-US">
                <a:sym typeface="+mn-ea"/>
              </a:rPr>
              <a:t>BOOLE</a:t>
            </a:r>
            <a:endParaRPr lang="en-US"/>
          </a:p>
        </p:txBody>
      </p:sp>
      <p:graphicFrame>
        <p:nvGraphicFramePr>
          <p:cNvPr id="4" name="Content Placeholder 3"/>
          <p:cNvGraphicFramePr>
            <a:graphicFrameLocks noChangeAspect="1"/>
          </p:cNvGraphicFramePr>
          <p:nvPr>
            <p:ph idx="1"/>
          </p:nvPr>
        </p:nvGraphicFramePr>
        <p:xfrm>
          <a:off x="457200" y="1361440"/>
          <a:ext cx="8410575" cy="5073015"/>
        </p:xfrm>
        <a:graphic>
          <a:graphicData uri="http://schemas.openxmlformats.org/presentationml/2006/ole">
            <mc:AlternateContent xmlns:mc="http://schemas.openxmlformats.org/markup-compatibility/2006">
              <mc:Choice xmlns:v="urn:schemas-microsoft-com:vml" Requires="v">
                <p:oleObj spid="_x0000_s5" name="" r:id="rId1" imgW="5265420" imgH="2324100" progId="Paint.Picture">
                  <p:embed/>
                </p:oleObj>
              </mc:Choice>
              <mc:Fallback>
                <p:oleObj name="" r:id="rId1" imgW="5265420" imgH="2324100" progId="Paint.Picture">
                  <p:embed/>
                  <p:pic>
                    <p:nvPicPr>
                      <p:cNvPr id="0" name="Picture 4"/>
                      <p:cNvPicPr/>
                      <p:nvPr/>
                    </p:nvPicPr>
                    <p:blipFill>
                      <a:blip r:embed="rId2"/>
                    </p:blipFill>
                    <p:spPr>
                      <a:xfrm>
                        <a:off x="457200" y="1361440"/>
                        <a:ext cx="8410575" cy="5073015"/>
                      </a:xfrm>
                      <a:prstGeom prst="rect">
                        <a:avLst/>
                      </a:prstGeom>
                    </p:spPr>
                  </p:pic>
                </p:oleObj>
              </mc:Fallback>
            </mc:AlternateContent>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274955"/>
            <a:ext cx="8229600" cy="591820"/>
          </a:xfrm>
        </p:spPr>
        <p:txBody>
          <a:bodyPr>
            <a:normAutofit/>
          </a:bodyPr>
          <a:p>
            <a:r>
              <a:rPr lang="el-GR" sz="2800"/>
              <a:t>ΛΟΓΙΚΕΣ ΠΥΛΕΣ</a:t>
            </a:r>
            <a:endParaRPr lang="el-GR" sz="2800"/>
          </a:p>
        </p:txBody>
      </p:sp>
      <p:graphicFrame>
        <p:nvGraphicFramePr>
          <p:cNvPr id="4" name="Content Placeholder 3"/>
          <p:cNvGraphicFramePr>
            <a:graphicFrameLocks noChangeAspect="1"/>
          </p:cNvGraphicFramePr>
          <p:nvPr>
            <p:ph idx="1"/>
          </p:nvPr>
        </p:nvGraphicFramePr>
        <p:xfrm>
          <a:off x="339725" y="797560"/>
          <a:ext cx="8464550" cy="5862320"/>
        </p:xfrm>
        <a:graphic>
          <a:graphicData uri="http://schemas.openxmlformats.org/presentationml/2006/ole">
            <mc:AlternateContent xmlns:mc="http://schemas.openxmlformats.org/markup-compatibility/2006">
              <mc:Choice xmlns:v="urn:schemas-microsoft-com:vml" Requires="v">
                <p:oleObj spid="_x0000_s5" name="" r:id="rId1" imgW="5090160" imgH="5013960" progId="Paint.Picture">
                  <p:embed/>
                </p:oleObj>
              </mc:Choice>
              <mc:Fallback>
                <p:oleObj name="" r:id="rId1" imgW="5090160" imgH="5013960" progId="Paint.Picture">
                  <p:embed/>
                  <p:pic>
                    <p:nvPicPr>
                      <p:cNvPr id="0" name="Picture 4"/>
                      <p:cNvPicPr/>
                      <p:nvPr/>
                    </p:nvPicPr>
                    <p:blipFill>
                      <a:blip r:embed="rId2"/>
                    </p:blipFill>
                    <p:spPr>
                      <a:xfrm>
                        <a:off x="339725" y="797560"/>
                        <a:ext cx="8464550" cy="5862320"/>
                      </a:xfrm>
                      <a:prstGeom prst="rect">
                        <a:avLst/>
                      </a:prstGeom>
                    </p:spPr>
                  </p:pic>
                </p:oleObj>
              </mc:Fallback>
            </mc:AlternateContent>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274955"/>
            <a:ext cx="8229600" cy="749300"/>
          </a:xfrm>
        </p:spPr>
        <p:txBody>
          <a:bodyPr/>
          <a:p>
            <a:r>
              <a:rPr lang="el-GR" altLang="en-US" sz="2800"/>
              <a:t>ΛΟΓΙΚΕΣ ΠΥΛΕΣ</a:t>
            </a:r>
            <a:endParaRPr lang="el-GR" altLang="en-US" sz="2800"/>
          </a:p>
        </p:txBody>
      </p:sp>
      <p:graphicFrame>
        <p:nvGraphicFramePr>
          <p:cNvPr id="4" name="Content Placeholder 3"/>
          <p:cNvGraphicFramePr>
            <a:graphicFrameLocks noChangeAspect="1"/>
          </p:cNvGraphicFramePr>
          <p:nvPr>
            <p:ph idx="1"/>
          </p:nvPr>
        </p:nvGraphicFramePr>
        <p:xfrm>
          <a:off x="457200" y="1164590"/>
          <a:ext cx="8282305" cy="5403215"/>
        </p:xfrm>
        <a:graphic>
          <a:graphicData uri="http://schemas.openxmlformats.org/presentationml/2006/ole">
            <mc:AlternateContent xmlns:mc="http://schemas.openxmlformats.org/markup-compatibility/2006">
              <mc:Choice xmlns:v="urn:schemas-microsoft-com:vml" Requires="v">
                <p:oleObj spid="_x0000_s5" name="" r:id="rId1" imgW="4518660" imgH="2941320" progId="Paint.Picture">
                  <p:embed/>
                </p:oleObj>
              </mc:Choice>
              <mc:Fallback>
                <p:oleObj name="" r:id="rId1" imgW="4518660" imgH="2941320" progId="Paint.Picture">
                  <p:embed/>
                  <p:pic>
                    <p:nvPicPr>
                      <p:cNvPr id="0" name="Picture 4"/>
                      <p:cNvPicPr/>
                      <p:nvPr/>
                    </p:nvPicPr>
                    <p:blipFill>
                      <a:blip r:embed="rId2"/>
                    </p:blipFill>
                    <p:spPr>
                      <a:xfrm>
                        <a:off x="457200" y="1164590"/>
                        <a:ext cx="8282305" cy="5403215"/>
                      </a:xfrm>
                      <a:prstGeom prst="rect">
                        <a:avLst/>
                      </a:prstGeom>
                    </p:spPr>
                  </p:pic>
                </p:oleObj>
              </mc:Fallback>
            </mc:AlternateContent>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14509</Words>
  <Application>WPS Presentation</Application>
  <PresentationFormat>Προβολή στην οθόνη (4:3)</PresentationFormat>
  <Paragraphs>447</Paragraphs>
  <Slides>92</Slides>
  <Notes>2</Notes>
  <HiddenSlides>0</HiddenSlides>
  <MMClips>0</MMClips>
  <ScaleCrop>false</ScaleCrop>
  <HeadingPairs>
    <vt:vector size="8" baseType="variant">
      <vt:variant>
        <vt:lpstr>已用的字体</vt:lpstr>
      </vt:variant>
      <vt:variant>
        <vt:i4>6</vt:i4>
      </vt:variant>
      <vt:variant>
        <vt:lpstr>主题</vt:lpstr>
      </vt:variant>
      <vt:variant>
        <vt:i4>1</vt:i4>
      </vt:variant>
      <vt:variant>
        <vt:lpstr>嵌入 OLE 服务器</vt:lpstr>
      </vt:variant>
      <vt:variant>
        <vt:i4>44</vt:i4>
      </vt:variant>
      <vt:variant>
        <vt:lpstr>幻灯片标题</vt:lpstr>
      </vt:variant>
      <vt:variant>
        <vt:i4>92</vt:i4>
      </vt:variant>
    </vt:vector>
  </HeadingPairs>
  <TitlesOfParts>
    <vt:vector size="143" baseType="lpstr">
      <vt:lpstr>Arial</vt:lpstr>
      <vt:lpstr>SimSun</vt:lpstr>
      <vt:lpstr>Wingdings</vt:lpstr>
      <vt:lpstr>Times New Roman</vt:lpstr>
      <vt:lpstr>Microsoft YaHei</vt:lpstr>
      <vt:lpstr>Calibri</vt:lpstr>
      <vt:lpstr>Office Theme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PowerPoint 演示文稿</vt:lpstr>
      <vt:lpstr>PowerPoint 演示文稿</vt:lpstr>
      <vt:lpstr>PowerPoint 演示文稿</vt:lpstr>
      <vt:lpstr>PowerPoint 演示文稿</vt:lpstr>
      <vt:lpstr>PowerPoint 演示文稿</vt:lpstr>
      <vt:lpstr>PowerPoint 演示文稿</vt:lpstr>
      <vt:lpstr>Αναλογικό Vs Ψηφιακό</vt:lpstr>
      <vt:lpstr>PowerPoint 演示文稿</vt:lpstr>
      <vt:lpstr>PowerPoint 演示文稿</vt:lpstr>
      <vt:lpstr>PowerPoint 演示文稿</vt:lpstr>
      <vt:lpstr>Ψηφιακό Σύστημα</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Μετατροπή δεκαδικού σε δυαδικό αριθμό</vt:lpstr>
      <vt:lpstr>PowerPoint 演示文稿</vt:lpstr>
      <vt:lpstr>PowerPoint 演示文稿</vt:lpstr>
      <vt:lpstr>PowerPoint 演示文稿</vt:lpstr>
      <vt:lpstr>PowerPoint 演示文稿</vt:lpstr>
      <vt:lpstr>Μετατροπή δεκαδικού σε οκταδικό αριθμό</vt:lpstr>
      <vt:lpstr>PowerPoint 演示文稿</vt:lpstr>
      <vt:lpstr>PowerPoint 演示文稿</vt:lpstr>
      <vt:lpstr>PowerPoint 演示文稿</vt:lpstr>
      <vt:lpstr>Μετατροπή δεκαεξαδικού σε δυαδικό</vt:lpstr>
      <vt:lpstr>Μετατροπή οκταδικού σε δυαδικό</vt:lpstr>
      <vt:lpstr>PowerPoint 演示文稿</vt:lpstr>
      <vt:lpstr>Πρόσθεση αριθμών στο δυαδικό</vt:lpstr>
      <vt:lpstr>PowerPoint 演示文稿</vt:lpstr>
      <vt:lpstr>Αφαίρεση δυαδικών αριθμών</vt:lpstr>
      <vt:lpstr>PowerPoint 演示文稿</vt:lpstr>
      <vt:lpstr>PowerPoint 演示文稿</vt:lpstr>
      <vt:lpstr>PowerPoint 演示文稿</vt:lpstr>
      <vt:lpstr>PowerPoint 演示文稿</vt:lpstr>
      <vt:lpstr>Δυαδική αφαίρεση</vt:lpstr>
      <vt:lpstr>PowerPoint 演示文稿</vt:lpstr>
      <vt:lpstr>PowerPoint 演示文稿</vt:lpstr>
      <vt:lpstr>PowerPoint 演示文稿</vt:lpstr>
      <vt:lpstr>PowerPoint 演示文稿</vt:lpstr>
      <vt:lpstr>PowerPoint 演示文稿</vt:lpstr>
      <vt:lpstr>Πρόσθεση αριθμών με την αναπαράσταση προσημασμένου μέτρου</vt:lpstr>
      <vt:lpstr>Πρόσθεση αριθμών με την αναπαράσταση προσημασμένου μέτρου </vt:lpstr>
      <vt:lpstr>Πρόσθεση αριθμών με την αναπαράσταση συμπληρώματος ως προς ενα</vt:lpstr>
      <vt:lpstr>Πρόσθεση αριθμών με την αναπαράσταση συμπληρώματος ως προς ενα</vt:lpstr>
      <vt:lpstr>Πρόσθεση αριθμών με την αναπαράσταση συμπληρώματος ως προς δυο </vt:lpstr>
      <vt:lpstr>Πρόσθεση αριθμών με την αναπαράσταση συμπληρώματος ως προς δυο </vt:lpstr>
      <vt:lpstr>PowerPoint 演示文稿</vt:lpstr>
      <vt:lpstr>PowerPoint 演示文稿</vt:lpstr>
      <vt:lpstr>Υπερχείλιση</vt:lpstr>
      <vt:lpstr>Υπερχείλιση</vt:lpstr>
      <vt:lpstr>Υπερχείλιση</vt:lpstr>
      <vt:lpstr>PowerPoint 演示文稿</vt:lpstr>
      <vt:lpstr>Δυαδικοί κώδικες</vt:lpstr>
      <vt:lpstr>Κώδικας BCD</vt:lpstr>
      <vt:lpstr>Κώδικας BCD</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Λογικές Πύλες</vt:lpstr>
      <vt:lpstr>Λογικές Πύλες </vt:lpstr>
      <vt:lpstr>ΘΕΩΡΗΜΑΤΑ ΑΛΓΕΒΡΑΣ BOOLE</vt:lpstr>
      <vt:lpstr>ΘΕΩΡΗΜΑΤΑ ΑΛΓΕΒΡΑΣ BOOLE</vt:lpstr>
      <vt:lpstr>ΛΟΓΙΚΕΣ ΠΥΛΕΣ</vt:lpstr>
      <vt:lpstr>ΛΟΓΙΚΕΣ ΠΥΛΕΣ</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am5</cp:lastModifiedBy>
  <cp:revision>187</cp:revision>
  <dcterms:created xsi:type="dcterms:W3CDTF">2016-10-02T19:17:00Z</dcterms:created>
  <dcterms:modified xsi:type="dcterms:W3CDTF">2022-10-12T04:43:01Z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1033-10.2.0.5824</vt:lpwstr>
  </property>
</Properties>
</file>