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6" r:id="rId3"/>
    <p:sldId id="260" r:id="rId4"/>
    <p:sldId id="259" r:id="rId5"/>
    <p:sldId id="296" r:id="rId6"/>
    <p:sldId id="262" r:id="rId7"/>
    <p:sldId id="263" r:id="rId8"/>
    <p:sldId id="261" r:id="rId9"/>
    <p:sldId id="264" r:id="rId10"/>
    <p:sldId id="265" r:id="rId11"/>
    <p:sldId id="266" r:id="rId12"/>
    <p:sldId id="267" r:id="rId13"/>
    <p:sldId id="268" r:id="rId14"/>
    <p:sldId id="269" r:id="rId15"/>
    <p:sldId id="271" r:id="rId16"/>
    <p:sldId id="272" r:id="rId17"/>
    <p:sldId id="273" r:id="rId18"/>
    <p:sldId id="277" r:id="rId19"/>
    <p:sldId id="270" r:id="rId20"/>
    <p:sldId id="278" r:id="rId21"/>
    <p:sldId id="274" r:id="rId22"/>
    <p:sldId id="275" r:id="rId23"/>
    <p:sldId id="276" r:id="rId24"/>
    <p:sldId id="279" r:id="rId25"/>
    <p:sldId id="280" r:id="rId26"/>
    <p:sldId id="281" r:id="rId27"/>
    <p:sldId id="282" r:id="rId28"/>
    <p:sldId id="283" r:id="rId29"/>
    <p:sldId id="285" r:id="rId30"/>
    <p:sldId id="288" r:id="rId31"/>
    <p:sldId id="289" r:id="rId32"/>
    <p:sldId id="286" r:id="rId33"/>
    <p:sldId id="287" r:id="rId34"/>
    <p:sldId id="290" r:id="rId35"/>
    <p:sldId id="292" r:id="rId36"/>
    <p:sldId id="294" r:id="rId37"/>
    <p:sldId id="295" r:id="rId38"/>
    <p:sldId id="297" r:id="rId39"/>
    <p:sldId id="298" r:id="rId40"/>
    <p:sldId id="299" r:id="rId41"/>
    <p:sldId id="304" r:id="rId42"/>
    <p:sldId id="305" r:id="rId43"/>
    <p:sldId id="306" r:id="rId44"/>
    <p:sldId id="307" r:id="rId45"/>
    <p:sldId id="308" r:id="rId46"/>
    <p:sldId id="309" r:id="rId47"/>
    <p:sldId id="310" r:id="rId48"/>
    <p:sldId id="311" r:id="rId49"/>
    <p:sldId id="258" r:id="rId50"/>
    <p:sldId id="312" r:id="rId51"/>
    <p:sldId id="313" r:id="rId52"/>
    <p:sldId id="314" r:id="rId53"/>
    <p:sldId id="315" r:id="rId54"/>
    <p:sldId id="316" r:id="rId55"/>
    <p:sldId id="317" r:id="rId56"/>
    <p:sldId id="318" r:id="rId57"/>
    <p:sldId id="319"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0E10A-9F8A-4D57-ABF3-88F0D845151D}" type="datetimeFigureOut">
              <a:rPr lang="el-GR" smtClean="0"/>
              <a:t>27/11/2021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EF5E3-C6BF-4369-BDA0-F796D900E7EF}" type="slidenum">
              <a:rPr lang="el-GR" smtClean="0"/>
              <a:t>‹#›</a:t>
            </a:fld>
            <a:endParaRPr lang="el-GR"/>
          </a:p>
        </p:txBody>
      </p:sp>
    </p:spTree>
    <p:extLst>
      <p:ext uri="{BB962C8B-B14F-4D97-AF65-F5344CB8AC3E}">
        <p14:creationId xmlns:p14="http://schemas.microsoft.com/office/powerpoint/2010/main" val="379018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A3EF5E3-C6BF-4369-BDA0-F796D900E7EF}" type="slidenum">
              <a:rPr lang="el-GR" smtClean="0"/>
              <a:t>1</a:t>
            </a:fld>
            <a:endParaRPr lang="el-GR"/>
          </a:p>
        </p:txBody>
      </p:sp>
    </p:spTree>
    <p:extLst>
      <p:ext uri="{BB962C8B-B14F-4D97-AF65-F5344CB8AC3E}">
        <p14:creationId xmlns:p14="http://schemas.microsoft.com/office/powerpoint/2010/main" val="258046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A3EF5E3-C6BF-4369-BDA0-F796D900E7EF}" type="slidenum">
              <a:rPr lang="el-GR" smtClean="0"/>
              <a:t>20</a:t>
            </a:fld>
            <a:endParaRPr lang="el-GR"/>
          </a:p>
        </p:txBody>
      </p:sp>
    </p:spTree>
    <p:extLst>
      <p:ext uri="{BB962C8B-B14F-4D97-AF65-F5344CB8AC3E}">
        <p14:creationId xmlns:p14="http://schemas.microsoft.com/office/powerpoint/2010/main" val="420524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6551F721-951F-49EE-84D2-D71D1A10EC96}"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92514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551F721-951F-49EE-84D2-D71D1A10EC96}"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2443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551F721-951F-49EE-84D2-D71D1A10EC96}"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61189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551F721-951F-49EE-84D2-D71D1A10EC96}"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340198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1F721-951F-49EE-84D2-D71D1A10EC96}"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103313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6551F721-951F-49EE-84D2-D71D1A10EC96}"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27115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6551F721-951F-49EE-84D2-D71D1A10EC96}" type="datetimeFigureOut">
              <a:rPr lang="el-GR" smtClean="0"/>
              <a:t>27/11/2021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426982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551F721-951F-49EE-84D2-D71D1A10EC96}" type="datetimeFigureOut">
              <a:rPr lang="el-GR" smtClean="0"/>
              <a:t>27/11/2021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20518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1F721-951F-49EE-84D2-D71D1A10EC96}" type="datetimeFigureOut">
              <a:rPr lang="el-GR" smtClean="0"/>
              <a:t>27/11/2021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126606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1F721-951F-49EE-84D2-D71D1A10EC96}"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217500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1F721-951F-49EE-84D2-D71D1A10EC96}"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1B5F3A-D13B-49AA-B55F-4389B4F09703}" type="slidenum">
              <a:rPr lang="el-GR" smtClean="0"/>
              <a:t>‹#›</a:t>
            </a:fld>
            <a:endParaRPr lang="el-GR"/>
          </a:p>
        </p:txBody>
      </p:sp>
    </p:spTree>
    <p:extLst>
      <p:ext uri="{BB962C8B-B14F-4D97-AF65-F5344CB8AC3E}">
        <p14:creationId xmlns:p14="http://schemas.microsoft.com/office/powerpoint/2010/main" val="116765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1F721-951F-49EE-84D2-D71D1A10EC96}" type="datetimeFigureOut">
              <a:rPr lang="el-GR" smtClean="0"/>
              <a:t>27/11/2021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B5F3A-D13B-49AA-B55F-4389B4F09703}" type="slidenum">
              <a:rPr lang="el-GR" smtClean="0"/>
              <a:t>‹#›</a:t>
            </a:fld>
            <a:endParaRPr lang="el-GR"/>
          </a:p>
        </p:txBody>
      </p:sp>
    </p:spTree>
    <p:extLst>
      <p:ext uri="{BB962C8B-B14F-4D97-AF65-F5344CB8AC3E}">
        <p14:creationId xmlns:p14="http://schemas.microsoft.com/office/powerpoint/2010/main" val="395756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496944" cy="6247864"/>
          </a:xfrm>
          <a:prstGeom prst="rect">
            <a:avLst/>
          </a:prstGeom>
          <a:noFill/>
        </p:spPr>
        <p:txBody>
          <a:bodyPr wrap="square" rtlCol="0">
            <a:spAutoFit/>
          </a:bodyPr>
          <a:lstStyle/>
          <a:p>
            <a:pPr algn="ctr"/>
            <a:r>
              <a:rPr lang="el-GR" sz="4000" b="1" i="1" dirty="0">
                <a:latin typeface="Times New Roman" pitchFamily="18" charset="0"/>
                <a:cs typeface="Times New Roman" pitchFamily="18" charset="0"/>
              </a:rPr>
              <a:t>Ψηφιακά ηλεκτρονικά</a:t>
            </a:r>
            <a:r>
              <a:rPr lang="en-US" sz="4000" b="1" i="1" dirty="0">
                <a:latin typeface="Times New Roman" pitchFamily="18" charset="0"/>
                <a:cs typeface="Times New Roman" pitchFamily="18" charset="0"/>
              </a:rPr>
              <a:t> </a:t>
            </a:r>
            <a:r>
              <a:rPr lang="el-GR" sz="4000" b="1" i="1" dirty="0">
                <a:latin typeface="Times New Roman" pitchFamily="18" charset="0"/>
                <a:cs typeface="Times New Roman" pitchFamily="18" charset="0"/>
              </a:rPr>
              <a:t>και Μικροεπεξεργαστές</a:t>
            </a:r>
          </a:p>
          <a:p>
            <a:pPr algn="just"/>
            <a:endParaRPr lang="el-GR" sz="3200" b="1" dirty="0">
              <a:latin typeface="Times New Roman" pitchFamily="18" charset="0"/>
              <a:cs typeface="Times New Roman" pitchFamily="18" charset="0"/>
            </a:endParaRPr>
          </a:p>
          <a:p>
            <a:pPr algn="just"/>
            <a:endParaRPr lang="el-GR" sz="3200" b="1" dirty="0">
              <a:latin typeface="Times New Roman" pitchFamily="18" charset="0"/>
              <a:cs typeface="Times New Roman" pitchFamily="18" charset="0"/>
            </a:endParaRPr>
          </a:p>
          <a:p>
            <a:pPr algn="just"/>
            <a:endParaRPr lang="el-GR" sz="3200" b="1" dirty="0">
              <a:latin typeface="Times New Roman" pitchFamily="18" charset="0"/>
              <a:cs typeface="Times New Roman" pitchFamily="18" charset="0"/>
            </a:endParaRPr>
          </a:p>
          <a:p>
            <a:pPr algn="ctr"/>
            <a:r>
              <a:rPr lang="el-GR" sz="3200" b="1" dirty="0">
                <a:latin typeface="Times New Roman" pitchFamily="18" charset="0"/>
                <a:cs typeface="Times New Roman" pitchFamily="18" charset="0"/>
              </a:rPr>
              <a:t>ΕΛΛΗΝΙΚΟ ΜΕΣΟΓΕΙΑΚΟ ΠΑΝΕΠΙΣΤΗΜΙΟ -</a:t>
            </a:r>
            <a:r>
              <a:rPr lang="el-GR" sz="3200" dirty="0">
                <a:latin typeface="Times New Roman" pitchFamily="18" charset="0"/>
                <a:cs typeface="Times New Roman" pitchFamily="18" charset="0"/>
              </a:rPr>
              <a:t>Τμήμα Μουσικής Ακουστικής και Τεχνολογίας</a:t>
            </a:r>
          </a:p>
          <a:p>
            <a:pPr algn="just"/>
            <a:endParaRPr lang="el-GR" sz="3200" dirty="0">
              <a:latin typeface="Times New Roman" pitchFamily="18" charset="0"/>
              <a:cs typeface="Times New Roman" pitchFamily="18" charset="0"/>
            </a:endParaRPr>
          </a:p>
          <a:p>
            <a:pPr algn="just"/>
            <a:endParaRPr lang="el-GR" sz="3200" dirty="0">
              <a:latin typeface="Times New Roman" pitchFamily="18" charset="0"/>
              <a:cs typeface="Times New Roman" pitchFamily="18" charset="0"/>
            </a:endParaRPr>
          </a:p>
          <a:p>
            <a:pPr algn="just"/>
            <a:endParaRPr lang="el-GR" sz="3200" dirty="0">
              <a:latin typeface="Times New Roman" pitchFamily="18" charset="0"/>
              <a:cs typeface="Times New Roman" pitchFamily="18" charset="0"/>
            </a:endParaRPr>
          </a:p>
          <a:p>
            <a:pPr algn="ctr"/>
            <a:r>
              <a:rPr lang="el-GR" sz="3200" dirty="0">
                <a:latin typeface="Times New Roman" pitchFamily="18" charset="0"/>
                <a:cs typeface="Times New Roman" pitchFamily="18" charset="0"/>
              </a:rPr>
              <a:t>Διδάσκων</a:t>
            </a:r>
            <a:r>
              <a:rPr lang="en-US" sz="3200" dirty="0">
                <a:latin typeface="Times New Roman" pitchFamily="18" charset="0"/>
                <a:cs typeface="Times New Roman" pitchFamily="18" charset="0"/>
              </a:rPr>
              <a:t>: </a:t>
            </a:r>
            <a:r>
              <a:rPr lang="el-GR" sz="3200" dirty="0">
                <a:latin typeface="Times New Roman" pitchFamily="18" charset="0"/>
                <a:cs typeface="Times New Roman" pitchFamily="18" charset="0"/>
              </a:rPr>
              <a:t>Δρ.</a:t>
            </a:r>
            <a:r>
              <a:rPr lang="en-US" sz="3200" dirty="0">
                <a:latin typeface="Times New Roman" pitchFamily="18" charset="0"/>
                <a:cs typeface="Times New Roman" pitchFamily="18" charset="0"/>
              </a:rPr>
              <a:t> </a:t>
            </a:r>
            <a:r>
              <a:rPr lang="el-GR" sz="3200" dirty="0">
                <a:latin typeface="Times New Roman" pitchFamily="18" charset="0"/>
                <a:cs typeface="Times New Roman" pitchFamily="18" charset="0"/>
              </a:rPr>
              <a:t>Κασελούρης Ευάγγελος</a:t>
            </a:r>
          </a:p>
        </p:txBody>
      </p:sp>
    </p:spTree>
    <p:extLst>
      <p:ext uri="{BB962C8B-B14F-4D97-AF65-F5344CB8AC3E}">
        <p14:creationId xmlns:p14="http://schemas.microsoft.com/office/powerpoint/2010/main" val="405652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1116" y="188640"/>
            <a:ext cx="5160067" cy="707886"/>
          </a:xfrm>
          <a:prstGeom prst="rect">
            <a:avLst/>
          </a:prstGeom>
        </p:spPr>
        <p:txBody>
          <a:bodyPr wrap="none">
            <a:spAutoFit/>
          </a:bodyPr>
          <a:lstStyle/>
          <a:p>
            <a:pPr algn="ctr"/>
            <a:r>
              <a:rPr lang="el-GR" sz="4000" b="1" i="1" dirty="0">
                <a:latin typeface="Times New Roman" pitchFamily="18" charset="0"/>
                <a:cs typeface="Times New Roman" pitchFamily="18" charset="0"/>
              </a:rPr>
              <a:t>Ψηφιακός Υπολογιστής</a:t>
            </a:r>
          </a:p>
        </p:txBody>
      </p:sp>
      <p:sp>
        <p:nvSpPr>
          <p:cNvPr id="5" name="TextBox 4"/>
          <p:cNvSpPr txBox="1"/>
          <p:nvPr/>
        </p:nvSpPr>
        <p:spPr>
          <a:xfrm>
            <a:off x="251520" y="825668"/>
            <a:ext cx="8712968" cy="3277820"/>
          </a:xfrm>
          <a:prstGeom prst="rect">
            <a:avLst/>
          </a:prstGeom>
          <a:noFill/>
        </p:spPr>
        <p:txBody>
          <a:bodyPr wrap="square" rtlCol="0">
            <a:spAutoFit/>
          </a:bodyPr>
          <a:lstStyle/>
          <a:p>
            <a:pPr algn="just"/>
            <a:endParaRPr lang="el-GR" sz="1000" dirty="0">
              <a:latin typeface="Times New Roman" pitchFamily="18" charset="0"/>
              <a:cs typeface="Times New Roman" pitchFamily="18" charset="0"/>
            </a:endParaRPr>
          </a:p>
          <a:p>
            <a:pPr marL="342900" indent="-342900" algn="just">
              <a:buFont typeface="Arial" pitchFamily="34" charset="0"/>
              <a:buChar char="•"/>
            </a:pPr>
            <a:r>
              <a:rPr lang="el-GR" sz="1700" dirty="0">
                <a:latin typeface="Times New Roman" pitchFamily="18" charset="0"/>
                <a:cs typeface="Times New Roman" pitchFamily="18" charset="0"/>
              </a:rPr>
              <a:t>Ευρύτερα γνωστό παράδειγμα ψηφιακού συστήματος. Βασικό χαρακτηριστικό είναι η επεξεργασία διακριτών στοιχείων πληροφορίας. Πραγματοποίηση τεράστιας ποικιλίας επεξεργασίας πληροφοριών.</a:t>
            </a:r>
          </a:p>
          <a:p>
            <a:pPr marL="342900" indent="-342900" algn="just">
              <a:buFont typeface="Arial" pitchFamily="34" charset="0"/>
              <a:buChar char="•"/>
            </a:pPr>
            <a:endParaRPr lang="el-GR" sz="800" dirty="0">
              <a:latin typeface="Times New Roman" pitchFamily="18" charset="0"/>
              <a:cs typeface="Times New Roman" pitchFamily="18" charset="0"/>
            </a:endParaRPr>
          </a:p>
          <a:p>
            <a:pPr marL="342900" indent="-342900" algn="just">
              <a:buFont typeface="Arial" pitchFamily="34" charset="0"/>
              <a:buChar char="•"/>
            </a:pPr>
            <a:r>
              <a:rPr lang="el-GR" sz="1700" dirty="0">
                <a:latin typeface="Times New Roman" pitchFamily="18" charset="0"/>
                <a:cs typeface="Times New Roman" pitchFamily="18" charset="0"/>
              </a:rPr>
              <a:t>Ένας ψηφιακός υπολογιστής διαθέτει πέντε βασικές μονάδες οι οποίες αλληλεπιδρούν ώστε να καταστεί δυνατή η επεξεργασία των δεδομένων που βρίσκονται σε ψηφιακή μορφή.</a:t>
            </a:r>
          </a:p>
          <a:p>
            <a:pPr marL="342900" indent="-342900" algn="just">
              <a:buFont typeface="Arial" pitchFamily="34" charset="0"/>
              <a:buChar char="•"/>
            </a:pPr>
            <a:endParaRPr lang="el-GR" sz="1000" dirty="0">
              <a:latin typeface="Times New Roman" pitchFamily="18" charset="0"/>
              <a:cs typeface="Times New Roman" pitchFamily="18" charset="0"/>
            </a:endParaRPr>
          </a:p>
          <a:p>
            <a:pPr marL="342900" indent="-342900" algn="just">
              <a:buFont typeface="Arial" pitchFamily="34" charset="0"/>
              <a:buChar char="•"/>
            </a:pPr>
            <a:endParaRPr lang="el-GR" sz="10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12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p:txBody>
      </p:sp>
      <p:pic>
        <p:nvPicPr>
          <p:cNvPr id="4098" name="Picture 2" descr="C:\Users\user\Desktop\d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172" y="2517242"/>
            <a:ext cx="6927850" cy="428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85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155" y="44624"/>
            <a:ext cx="8433333"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Ψηφιακά συστήματα και ψηφιακοί υπολογιστές</a:t>
            </a:r>
          </a:p>
        </p:txBody>
      </p:sp>
      <p:sp>
        <p:nvSpPr>
          <p:cNvPr id="5" name="TextBox 4"/>
          <p:cNvSpPr txBox="1"/>
          <p:nvPr/>
        </p:nvSpPr>
        <p:spPr>
          <a:xfrm>
            <a:off x="251520" y="1268760"/>
            <a:ext cx="8712968" cy="6771084"/>
          </a:xfrm>
          <a:prstGeom prst="rect">
            <a:avLst/>
          </a:prstGeom>
          <a:noFill/>
        </p:spPr>
        <p:txBody>
          <a:bodyPr wrap="square" rtlCol="0">
            <a:spAutoFit/>
          </a:bodyPr>
          <a:lstStyle/>
          <a:p>
            <a:pPr marL="342900" indent="-342900" algn="just">
              <a:buFont typeface="Arial" pitchFamily="34" charset="0"/>
              <a:buChar char="•"/>
            </a:pPr>
            <a:endParaRPr lang="el-GR" sz="1200" dirty="0">
              <a:latin typeface="Times New Roman" pitchFamily="18" charset="0"/>
              <a:cs typeface="Times New Roman" pitchFamily="18" charset="0"/>
            </a:endParaRPr>
          </a:p>
          <a:p>
            <a:pPr marL="342900" lvl="0" indent="-342900" algn="just">
              <a:buFont typeface="Arial" pitchFamily="34" charset="0"/>
              <a:buChar char="•"/>
            </a:pPr>
            <a:r>
              <a:rPr lang="el-GR" sz="2200" dirty="0">
                <a:solidFill>
                  <a:prstClr val="black"/>
                </a:solidFill>
                <a:latin typeface="Times New Roman" pitchFamily="18" charset="0"/>
                <a:cs typeface="Times New Roman" pitchFamily="18" charset="0"/>
              </a:rPr>
              <a:t>Ο φυσικός κόσμος στον οποίο ζούμε συμπεριφέρεται ως ένα αναλογικό σύστημα, δηλαδή τα φυσικά μεγέθη τείνουν να έχουν συνεχές και όχι διακριτό πεδίο τιμών.</a:t>
            </a:r>
          </a:p>
          <a:p>
            <a:pPr marL="342900" indent="-342900" algn="just">
              <a:buFont typeface="Arial" pitchFamily="34" charset="0"/>
              <a:buChar char="•"/>
            </a:pPr>
            <a:endParaRPr lang="el-GR" sz="800" dirty="0">
              <a:latin typeface="Times New Roman" pitchFamily="18" charset="0"/>
              <a:cs typeface="Times New Roman" pitchFamily="18" charset="0"/>
            </a:endParaRPr>
          </a:p>
          <a:p>
            <a:pPr marL="342900" indent="-342900" algn="just">
              <a:buFont typeface="Arial" pitchFamily="34" charset="0"/>
              <a:buChar char="•"/>
            </a:pPr>
            <a:r>
              <a:rPr lang="el-GR" sz="2200" dirty="0">
                <a:latin typeface="Times New Roman" pitchFamily="18" charset="0"/>
                <a:cs typeface="Times New Roman" pitchFamily="18" charset="0"/>
              </a:rPr>
              <a:t>Για να προσομοιώσουμε ένα φυσικό σύστημα θα πρέπει να μετατρέψουμε τα αναλογικά του μεγέθη σε ψηφιακά.</a:t>
            </a:r>
          </a:p>
          <a:p>
            <a:pPr marL="342900" indent="-342900" algn="just">
              <a:buFont typeface="Arial" pitchFamily="34" charset="0"/>
              <a:buChar char="•"/>
            </a:pPr>
            <a:endParaRPr lang="el-GR" sz="800" dirty="0">
              <a:latin typeface="Times New Roman" pitchFamily="18" charset="0"/>
              <a:cs typeface="Times New Roman" pitchFamily="18" charset="0"/>
            </a:endParaRPr>
          </a:p>
          <a:p>
            <a:pPr marL="342900" indent="-342900" algn="just">
              <a:buFont typeface="Arial" pitchFamily="34" charset="0"/>
              <a:buChar char="•"/>
            </a:pPr>
            <a:r>
              <a:rPr lang="el-GR" sz="2200" dirty="0">
                <a:latin typeface="Times New Roman" pitchFamily="18" charset="0"/>
                <a:cs typeface="Times New Roman" pitchFamily="18" charset="0"/>
              </a:rPr>
              <a:t>Για παράδειγμα, η θέση ενός δορυφόρου καθορίζεται από τρεις συντεταγμένες (Χ, Υ, Ζ) που μπορούν να πάρουν οποιαδήποτε τιμή στο πεδίο των πραγματικών αριθμών.  </a:t>
            </a:r>
          </a:p>
          <a:p>
            <a:pPr marL="342900" indent="-342900" algn="just">
              <a:buFont typeface="Arial" pitchFamily="34" charset="0"/>
              <a:buChar char="•"/>
            </a:pPr>
            <a:endParaRPr lang="el-GR" sz="800" dirty="0">
              <a:latin typeface="Times New Roman" pitchFamily="18" charset="0"/>
              <a:cs typeface="Times New Roman" pitchFamily="18" charset="0"/>
            </a:endParaRPr>
          </a:p>
          <a:p>
            <a:pPr marL="342900" indent="-342900" algn="just">
              <a:buFont typeface="Arial" pitchFamily="34" charset="0"/>
              <a:buChar char="•"/>
            </a:pPr>
            <a:r>
              <a:rPr lang="el-GR" sz="2200" dirty="0">
                <a:latin typeface="Times New Roman" pitchFamily="18" charset="0"/>
                <a:cs typeface="Times New Roman" pitchFamily="18" charset="0"/>
              </a:rPr>
              <a:t>Ωστόσο, για να υπολογίσουμε την τροχιά του δορυφόρου με τη βοήθεια ενός ψηφιακού υπολογιστή θα πρέπει με κάποιο τρόπο να κβαντίσουμε τα Χ, Υ, Ζ ώστε να αναπαρασταθούν με ψηφιακά σήματα. </a:t>
            </a:r>
          </a:p>
          <a:p>
            <a:pPr marL="342900" indent="-342900" algn="just">
              <a:buFont typeface="Arial" pitchFamily="34" charset="0"/>
              <a:buChar char="•"/>
            </a:pPr>
            <a:endParaRPr lang="el-GR" sz="800" dirty="0">
              <a:latin typeface="Times New Roman" pitchFamily="18" charset="0"/>
              <a:cs typeface="Times New Roman" pitchFamily="18" charset="0"/>
            </a:endParaRPr>
          </a:p>
          <a:p>
            <a:pPr marL="342900" indent="-342900" algn="just">
              <a:buFont typeface="Arial" pitchFamily="34" charset="0"/>
              <a:buChar char="•"/>
            </a:pPr>
            <a:r>
              <a:rPr lang="el-GR" sz="2200" dirty="0">
                <a:latin typeface="Times New Roman" pitchFamily="18" charset="0"/>
                <a:cs typeface="Times New Roman" pitchFamily="18" charset="0"/>
              </a:rPr>
              <a:t>Η διαδικασία αυτή ονομάζεται μετατροπή αναλογικού σε ψηφιακό (</a:t>
            </a:r>
            <a:r>
              <a:rPr lang="en-US" sz="2200" dirty="0">
                <a:latin typeface="Times New Roman" pitchFamily="18" charset="0"/>
                <a:cs typeface="Times New Roman" pitchFamily="18" charset="0"/>
              </a:rPr>
              <a:t>analog to digital conversion, A/D conversion).</a:t>
            </a:r>
            <a:endParaRPr lang="el-GR" sz="2200" dirty="0">
              <a:latin typeface="Times New Roman" pitchFamily="18" charset="0"/>
              <a:cs typeface="Times New Roman" pitchFamily="18" charset="0"/>
            </a:endParaRPr>
          </a:p>
          <a:p>
            <a:pPr marL="342900" indent="-342900" algn="just">
              <a:buFont typeface="Arial" pitchFamily="34" charset="0"/>
              <a:buChar char="•"/>
            </a:pPr>
            <a:endParaRPr lang="el-GR" sz="1000" dirty="0">
              <a:latin typeface="Times New Roman" pitchFamily="18" charset="0"/>
              <a:cs typeface="Times New Roman" pitchFamily="18" charset="0"/>
            </a:endParaRPr>
          </a:p>
          <a:p>
            <a:pPr marL="342900" indent="-342900" algn="just">
              <a:buFont typeface="Arial" pitchFamily="34" charset="0"/>
              <a:buChar char="•"/>
            </a:pPr>
            <a:endParaRPr lang="el-GR" sz="10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12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148251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digital_to_ana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75214"/>
            <a:ext cx="6480720" cy="42781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1155" y="128826"/>
            <a:ext cx="8433333" cy="1938992"/>
          </a:xfrm>
          <a:prstGeom prst="rect">
            <a:avLst/>
          </a:prstGeom>
        </p:spPr>
        <p:txBody>
          <a:bodyPr wrap="square">
            <a:spAutoFit/>
          </a:bodyPr>
          <a:lstStyle/>
          <a:p>
            <a:pPr algn="just"/>
            <a:r>
              <a:rPr lang="el-GR" sz="4000" b="1" i="1" dirty="0">
                <a:latin typeface="Times New Roman" pitchFamily="18" charset="0"/>
                <a:cs typeface="Times New Roman" pitchFamily="18" charset="0"/>
              </a:rPr>
              <a:t>Διαδικασία μετατροπής αναλογικού σήματος σε ψηφιακό και μετά πάλι σε αναλογικό</a:t>
            </a:r>
          </a:p>
        </p:txBody>
      </p:sp>
    </p:spTree>
    <p:extLst>
      <p:ext uri="{BB962C8B-B14F-4D97-AF65-F5344CB8AC3E}">
        <p14:creationId xmlns:p14="http://schemas.microsoft.com/office/powerpoint/2010/main" val="232490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n-d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4"/>
            <a:ext cx="8318370" cy="36869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1155" y="89337"/>
            <a:ext cx="8433333"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αναλογικού σε ψηφιακού και αντίστροφα</a:t>
            </a:r>
          </a:p>
        </p:txBody>
      </p:sp>
    </p:spTree>
    <p:extLst>
      <p:ext uri="{BB962C8B-B14F-4D97-AF65-F5344CB8AC3E}">
        <p14:creationId xmlns:p14="http://schemas.microsoft.com/office/powerpoint/2010/main" val="175118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0602" y="116632"/>
            <a:ext cx="5201104" cy="707886"/>
          </a:xfrm>
          <a:prstGeom prst="rect">
            <a:avLst/>
          </a:prstGeom>
        </p:spPr>
        <p:txBody>
          <a:bodyPr wrap="none">
            <a:spAutoFit/>
          </a:bodyPr>
          <a:lstStyle/>
          <a:p>
            <a:pPr algn="ctr"/>
            <a:r>
              <a:rPr lang="el-GR" sz="4000" b="1" i="1" dirty="0">
                <a:latin typeface="Times New Roman" pitchFamily="18" charset="0"/>
                <a:cs typeface="Times New Roman" pitchFamily="18" charset="0"/>
              </a:rPr>
              <a:t>Αριθμητικά συστήματα</a:t>
            </a:r>
          </a:p>
        </p:txBody>
      </p:sp>
      <p:sp>
        <p:nvSpPr>
          <p:cNvPr id="5" name="TextBox 4"/>
          <p:cNvSpPr txBox="1"/>
          <p:nvPr/>
        </p:nvSpPr>
        <p:spPr>
          <a:xfrm>
            <a:off x="777944" y="1340768"/>
            <a:ext cx="7898512" cy="830997"/>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r: </a:t>
            </a:r>
            <a:r>
              <a:rPr lang="el-GR" sz="2400" dirty="0">
                <a:latin typeface="Times New Roman" pitchFamily="18" charset="0"/>
                <a:cs typeface="Times New Roman" pitchFamily="18" charset="0"/>
              </a:rPr>
              <a:t>ο αριθμός των ψηφίων που χρησιμοποιεί το σύστημα, η λεγόμενη βάση του συστήματος</a:t>
            </a:r>
          </a:p>
        </p:txBody>
      </p:sp>
      <p:pic>
        <p:nvPicPr>
          <p:cNvPr id="6148" name="Picture 4" descr="C:\Users\user\Desktop\Χωρίς τίτλ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45" y="2211973"/>
            <a:ext cx="7596187" cy="3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7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0991" y="116632"/>
            <a:ext cx="5200334" cy="707886"/>
          </a:xfrm>
          <a:prstGeom prst="rect">
            <a:avLst/>
          </a:prstGeom>
        </p:spPr>
        <p:txBody>
          <a:bodyPr wrap="none">
            <a:spAutoFit/>
          </a:bodyPr>
          <a:lstStyle/>
          <a:p>
            <a:pPr algn="ctr"/>
            <a:r>
              <a:rPr lang="el-GR" sz="4000" b="1" i="1" dirty="0">
                <a:latin typeface="Times New Roman" pitchFamily="18" charset="0"/>
                <a:cs typeface="Times New Roman" pitchFamily="18" charset="0"/>
              </a:rPr>
              <a:t>Δυαδικό σύστημα (</a:t>
            </a:r>
            <a:r>
              <a:rPr lang="en-US" sz="4000" b="1" i="1" dirty="0">
                <a:latin typeface="Times New Roman" pitchFamily="18" charset="0"/>
                <a:cs typeface="Times New Roman" pitchFamily="18" charset="0"/>
              </a:rPr>
              <a:t>r=2)</a:t>
            </a:r>
            <a:endParaRPr lang="el-GR" sz="4000" b="1" i="1" dirty="0">
              <a:latin typeface="Times New Roman" pitchFamily="18" charset="0"/>
              <a:cs typeface="Times New Roman" pitchFamily="18" charset="0"/>
            </a:endParaRPr>
          </a:p>
        </p:txBody>
      </p:sp>
      <p:sp>
        <p:nvSpPr>
          <p:cNvPr id="5" name="TextBox 4"/>
          <p:cNvSpPr txBox="1"/>
          <p:nvPr/>
        </p:nvSpPr>
        <p:spPr>
          <a:xfrm>
            <a:off x="251520" y="908720"/>
            <a:ext cx="8784976" cy="2616101"/>
          </a:xfrm>
          <a:prstGeom prst="rect">
            <a:avLst/>
          </a:prstGeom>
          <a:noFill/>
        </p:spPr>
        <p:txBody>
          <a:bodyPr wrap="square" rtlCol="0">
            <a:spAutoFit/>
          </a:bodyPr>
          <a:lstStyle/>
          <a:p>
            <a:pPr algn="just"/>
            <a:r>
              <a:rPr lang="el-GR" sz="2300" dirty="0">
                <a:latin typeface="Times New Roman" pitchFamily="18" charset="0"/>
                <a:cs typeface="Times New Roman" pitchFamily="18" charset="0"/>
              </a:rPr>
              <a:t>Στα ψηφιακά κυκλώματα που θα εξετάσουμε, οι πληροφορίες αναπαρίστανται κυρίως με αριθμούς του δυαδικού συστήματος.</a:t>
            </a:r>
            <a:endParaRPr lang="en-US" sz="2300" dirty="0">
              <a:latin typeface="Times New Roman" pitchFamily="18" charset="0"/>
              <a:cs typeface="Times New Roman" pitchFamily="18" charset="0"/>
            </a:endParaRPr>
          </a:p>
          <a:p>
            <a:pPr algn="just"/>
            <a:endParaRPr lang="en-US" sz="800"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D=0,1    </a:t>
            </a:r>
            <a:r>
              <a:rPr lang="el-GR" sz="2300" dirty="0">
                <a:latin typeface="Times New Roman" pitchFamily="18" charset="0"/>
                <a:cs typeface="Times New Roman" pitchFamily="18" charset="0"/>
              </a:rPr>
              <a:t>Δύο δυνατές τιμές έχει το δυαδικό ψηφίο (μπιτ)</a:t>
            </a:r>
          </a:p>
          <a:p>
            <a:pPr algn="just"/>
            <a:endParaRPr lang="el-GR" sz="1000" dirty="0">
              <a:latin typeface="Times New Roman" pitchFamily="18" charset="0"/>
              <a:cs typeface="Times New Roman" pitchFamily="18" charset="0"/>
            </a:endParaRPr>
          </a:p>
          <a:p>
            <a:pPr algn="just"/>
            <a:endParaRPr lang="el-GR" sz="800" dirty="0">
              <a:latin typeface="Times New Roman" pitchFamily="18" charset="0"/>
              <a:cs typeface="Times New Roman" pitchFamily="18" charset="0"/>
            </a:endParaRPr>
          </a:p>
          <a:p>
            <a:pPr algn="just"/>
            <a:r>
              <a:rPr lang="el-GR" sz="2300" dirty="0">
                <a:latin typeface="Times New Roman" pitchFamily="18" charset="0"/>
                <a:cs typeface="Times New Roman" pitchFamily="18" charset="0"/>
              </a:rPr>
              <a:t>Παράδειγμα</a:t>
            </a:r>
            <a:r>
              <a:rPr lang="en-US" sz="2300" dirty="0">
                <a:latin typeface="Times New Roman" pitchFamily="18" charset="0"/>
                <a:cs typeface="Times New Roman" pitchFamily="18" charset="0"/>
              </a:rPr>
              <a:t>: </a:t>
            </a:r>
            <a:r>
              <a:rPr lang="el-GR" sz="2300" dirty="0">
                <a:latin typeface="Times New Roman" pitchFamily="18" charset="0"/>
                <a:cs typeface="Times New Roman" pitchFamily="18" charset="0"/>
              </a:rPr>
              <a:t>ο αριθμός 3 είναι (0011)</a:t>
            </a:r>
          </a:p>
          <a:p>
            <a:pPr algn="just"/>
            <a:r>
              <a:rPr lang="el-GR" sz="2300" dirty="0">
                <a:latin typeface="Times New Roman" pitchFamily="18" charset="0"/>
                <a:cs typeface="Times New Roman" pitchFamily="18" charset="0"/>
              </a:rPr>
              <a:t>                      ο αριθμός 4 είναι (0100)</a:t>
            </a:r>
          </a:p>
          <a:p>
            <a:pPr algn="just"/>
            <a:r>
              <a:rPr lang="el-GR" sz="2300" dirty="0">
                <a:latin typeface="Times New Roman" pitchFamily="18" charset="0"/>
                <a:cs typeface="Times New Roman" pitchFamily="18" charset="0"/>
              </a:rPr>
              <a:t>                      ο αριθμός 6 είναι (0110)</a:t>
            </a:r>
          </a:p>
        </p:txBody>
      </p:sp>
      <p:pic>
        <p:nvPicPr>
          <p:cNvPr id="7" name="Picture 3" descr="C:\Users\user\Desktop\Χωρίς τίτλ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9099"/>
            <a:ext cx="6480720" cy="316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8201" y="116632"/>
            <a:ext cx="7345922" cy="707886"/>
          </a:xfrm>
          <a:prstGeom prst="rect">
            <a:avLst/>
          </a:prstGeom>
        </p:spPr>
        <p:txBody>
          <a:bodyPr wrap="none">
            <a:spAutoFit/>
          </a:bodyPr>
          <a:lstStyle/>
          <a:p>
            <a:pPr algn="ctr"/>
            <a:r>
              <a:rPr lang="el-GR" sz="4000" b="1" i="1" dirty="0">
                <a:latin typeface="Times New Roman" pitchFamily="18" charset="0"/>
                <a:cs typeface="Times New Roman" pitchFamily="18" charset="0"/>
              </a:rPr>
              <a:t>Δυαδικό σύστημα-Δυνάμεις του 2</a:t>
            </a:r>
          </a:p>
        </p:txBody>
      </p:sp>
      <p:sp>
        <p:nvSpPr>
          <p:cNvPr id="5" name="TextBox 4"/>
          <p:cNvSpPr txBox="1"/>
          <p:nvPr/>
        </p:nvSpPr>
        <p:spPr>
          <a:xfrm>
            <a:off x="179512" y="1141869"/>
            <a:ext cx="8784976" cy="4447371"/>
          </a:xfrm>
          <a:prstGeom prst="rect">
            <a:avLst/>
          </a:prstGeom>
          <a:noFill/>
        </p:spPr>
        <p:txBody>
          <a:bodyPr wrap="square" rtlCol="0">
            <a:spAutoFit/>
          </a:bodyPr>
          <a:lstStyle/>
          <a:p>
            <a:pPr algn="just"/>
            <a:r>
              <a:rPr lang="el-GR" sz="2800" dirty="0">
                <a:latin typeface="Times New Roman" pitchFamily="18" charset="0"/>
                <a:cs typeface="Times New Roman" pitchFamily="18" charset="0"/>
              </a:rPr>
              <a:t>Το 2</a:t>
            </a:r>
            <a:r>
              <a:rPr lang="el-GR" sz="2800" baseline="30000" dirty="0">
                <a:latin typeface="Times New Roman" pitchFamily="18" charset="0"/>
                <a:cs typeface="Times New Roman" pitchFamily="18" charset="0"/>
              </a:rPr>
              <a:t>10</a:t>
            </a:r>
            <a:r>
              <a:rPr lang="el-GR" sz="2800" dirty="0">
                <a:latin typeface="Times New Roman" pitchFamily="18" charset="0"/>
                <a:cs typeface="Times New Roman" pitchFamily="18" charset="0"/>
              </a:rPr>
              <a:t> αντιστοιχεί στο </a:t>
            </a:r>
            <a:r>
              <a:rPr lang="en-US" sz="2800" dirty="0">
                <a:latin typeface="Times New Roman" pitchFamily="18" charset="0"/>
                <a:cs typeface="Times New Roman" pitchFamily="18" charset="0"/>
              </a:rPr>
              <a:t>kilo (K)</a:t>
            </a:r>
          </a:p>
          <a:p>
            <a:pPr algn="just"/>
            <a:r>
              <a:rPr lang="en-US" sz="2800" dirty="0">
                <a:latin typeface="Times New Roman" pitchFamily="18" charset="0"/>
                <a:cs typeface="Times New Roman" pitchFamily="18" charset="0"/>
              </a:rPr>
              <a:t>To 2</a:t>
            </a:r>
            <a:r>
              <a:rPr lang="en-US" sz="2800" baseline="30000" dirty="0">
                <a:latin typeface="Times New Roman" pitchFamily="18" charset="0"/>
                <a:cs typeface="Times New Roman" pitchFamily="18" charset="0"/>
              </a:rPr>
              <a:t>20</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αντιστοιχεί στο </a:t>
            </a:r>
            <a:r>
              <a:rPr lang="en-US" sz="2800" dirty="0">
                <a:latin typeface="Times New Roman" pitchFamily="18" charset="0"/>
                <a:cs typeface="Times New Roman" pitchFamily="18" charset="0"/>
              </a:rPr>
              <a:t>mega (M)</a:t>
            </a:r>
          </a:p>
          <a:p>
            <a:pPr algn="just"/>
            <a:r>
              <a:rPr lang="el-GR" sz="2800" dirty="0">
                <a:latin typeface="Times New Roman" pitchFamily="18" charset="0"/>
                <a:cs typeface="Times New Roman" pitchFamily="18" charset="0"/>
              </a:rPr>
              <a:t>Το 2</a:t>
            </a:r>
            <a:r>
              <a:rPr lang="el-GR" sz="2800" baseline="30000" dirty="0">
                <a:latin typeface="Times New Roman" pitchFamily="18" charset="0"/>
                <a:cs typeface="Times New Roman" pitchFamily="18" charset="0"/>
              </a:rPr>
              <a:t>30</a:t>
            </a:r>
            <a:r>
              <a:rPr lang="el-GR" sz="2800" dirty="0">
                <a:latin typeface="Times New Roman" pitchFamily="18" charset="0"/>
                <a:cs typeface="Times New Roman" pitchFamily="18" charset="0"/>
              </a:rPr>
              <a:t> αντιστοιχεί στο </a:t>
            </a:r>
            <a:r>
              <a:rPr lang="en-US" sz="2800" dirty="0" err="1">
                <a:latin typeface="Times New Roman" pitchFamily="18" charset="0"/>
                <a:cs typeface="Times New Roman" pitchFamily="18" charset="0"/>
              </a:rPr>
              <a:t>giga</a:t>
            </a:r>
            <a:r>
              <a:rPr lang="en-US" sz="2800" dirty="0">
                <a:latin typeface="Times New Roman" pitchFamily="18" charset="0"/>
                <a:cs typeface="Times New Roman" pitchFamily="18" charset="0"/>
              </a:rPr>
              <a:t> (G)</a:t>
            </a:r>
          </a:p>
          <a:p>
            <a:pPr algn="just"/>
            <a:r>
              <a:rPr lang="el-GR" sz="2800" dirty="0">
                <a:latin typeface="Times New Roman" pitchFamily="18" charset="0"/>
                <a:cs typeface="Times New Roman" pitchFamily="18" charset="0"/>
              </a:rPr>
              <a:t>Το 2</a:t>
            </a:r>
            <a:r>
              <a:rPr lang="el-GR" sz="2800" baseline="30000" dirty="0">
                <a:latin typeface="Times New Roman" pitchFamily="18" charset="0"/>
                <a:cs typeface="Times New Roman" pitchFamily="18" charset="0"/>
              </a:rPr>
              <a:t>40 </a:t>
            </a:r>
            <a:r>
              <a:rPr lang="el-GR" sz="2800" dirty="0">
                <a:latin typeface="Times New Roman" pitchFamily="18" charset="0"/>
                <a:cs typeface="Times New Roman" pitchFamily="18" charset="0"/>
              </a:rPr>
              <a:t>αντιστοιχεί στο </a:t>
            </a:r>
            <a:r>
              <a:rPr lang="en-US" sz="2800" dirty="0" err="1">
                <a:latin typeface="Times New Roman" pitchFamily="18" charset="0"/>
                <a:cs typeface="Times New Roman" pitchFamily="18" charset="0"/>
              </a:rPr>
              <a:t>tera</a:t>
            </a:r>
            <a:r>
              <a:rPr lang="en-US" sz="2800" dirty="0">
                <a:latin typeface="Times New Roman" pitchFamily="18" charset="0"/>
                <a:cs typeface="Times New Roman" pitchFamily="18" charset="0"/>
              </a:rPr>
              <a:t> (T)</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H </a:t>
            </a:r>
            <a:r>
              <a:rPr lang="el-GR" sz="2800" dirty="0">
                <a:latin typeface="Times New Roman" pitchFamily="18" charset="0"/>
                <a:cs typeface="Times New Roman" pitchFamily="18" charset="0"/>
              </a:rPr>
              <a:t>χωρητικότητα των υπολογιστών συνήθως δίνεται σε </a:t>
            </a:r>
            <a:r>
              <a:rPr lang="en-US" sz="2800" dirty="0">
                <a:latin typeface="Times New Roman" pitchFamily="18" charset="0"/>
                <a:cs typeface="Times New Roman" pitchFamily="18" charset="0"/>
              </a:rPr>
              <a:t>bytes. </a:t>
            </a:r>
            <a:r>
              <a:rPr lang="el-GR" sz="2800" dirty="0">
                <a:latin typeface="Times New Roman" pitchFamily="18" charset="0"/>
                <a:cs typeface="Times New Roman" pitchFamily="18" charset="0"/>
              </a:rPr>
              <a:t>Ένα </a:t>
            </a:r>
            <a:r>
              <a:rPr lang="en-US" sz="2800" dirty="0">
                <a:latin typeface="Times New Roman" pitchFamily="18" charset="0"/>
                <a:cs typeface="Times New Roman" pitchFamily="18" charset="0"/>
              </a:rPr>
              <a:t>byte </a:t>
            </a:r>
            <a:r>
              <a:rPr lang="el-GR" sz="2800" dirty="0">
                <a:latin typeface="Times New Roman" pitchFamily="18" charset="0"/>
                <a:cs typeface="Times New Roman" pitchFamily="18" charset="0"/>
              </a:rPr>
              <a:t>ισούται με 8 μπιτ και μπορεί να χρησιμοποιηθεί για την παράσταση στον υπολογιστή ενός χαρακτήρα του πληκτρολογίου.</a:t>
            </a:r>
            <a:endParaRPr lang="en-US" sz="2800" dirty="0">
              <a:latin typeface="Times New Roman" pitchFamily="18" charset="0"/>
              <a:cs typeface="Times New Roman" pitchFamily="18" charset="0"/>
            </a:endParaRPr>
          </a:p>
          <a:p>
            <a:pPr algn="just"/>
            <a:endParaRPr lang="en-US" sz="2300" dirty="0">
              <a:latin typeface="Times New Roman" pitchFamily="18" charset="0"/>
              <a:cs typeface="Times New Roman" pitchFamily="18" charset="0"/>
            </a:endParaRPr>
          </a:p>
          <a:p>
            <a:pPr algn="just"/>
            <a:endParaRPr lang="en-US" sz="800" dirty="0">
              <a:latin typeface="Times New Roman" pitchFamily="18" charset="0"/>
              <a:cs typeface="Times New Roman" pitchFamily="18" charset="0"/>
            </a:endParaRPr>
          </a:p>
        </p:txBody>
      </p:sp>
    </p:spTree>
    <p:extLst>
      <p:ext uri="{BB962C8B-B14F-4D97-AF65-F5344CB8AC3E}">
        <p14:creationId xmlns:p14="http://schemas.microsoft.com/office/powerpoint/2010/main" val="91137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2208" y="116632"/>
            <a:ext cx="5677901" cy="707886"/>
          </a:xfrm>
          <a:prstGeom prst="rect">
            <a:avLst/>
          </a:prstGeom>
        </p:spPr>
        <p:txBody>
          <a:bodyPr wrap="none">
            <a:spAutoFit/>
          </a:bodyPr>
          <a:lstStyle/>
          <a:p>
            <a:pPr algn="ctr"/>
            <a:r>
              <a:rPr lang="el-GR" sz="4000" b="1" i="1" dirty="0">
                <a:latin typeface="Times New Roman" pitchFamily="18" charset="0"/>
                <a:cs typeface="Times New Roman" pitchFamily="18" charset="0"/>
              </a:rPr>
              <a:t>Δεκαδικό σύστημα (</a:t>
            </a:r>
            <a:r>
              <a:rPr lang="en-US" sz="4000" b="1" i="1" dirty="0">
                <a:latin typeface="Times New Roman" pitchFamily="18" charset="0"/>
                <a:cs typeface="Times New Roman" pitchFamily="18" charset="0"/>
              </a:rPr>
              <a:t>r=</a:t>
            </a:r>
            <a:r>
              <a:rPr lang="el-GR" sz="4000" b="1" i="1" dirty="0">
                <a:latin typeface="Times New Roman" pitchFamily="18" charset="0"/>
                <a:cs typeface="Times New Roman" pitchFamily="18" charset="0"/>
              </a:rPr>
              <a:t>10</a:t>
            </a:r>
            <a:r>
              <a:rPr lang="en-US" sz="4000" b="1" i="1" dirty="0">
                <a:latin typeface="Times New Roman" pitchFamily="18" charset="0"/>
                <a:cs typeface="Times New Roman" pitchFamily="18" charset="0"/>
              </a:rPr>
              <a:t>)</a:t>
            </a:r>
            <a:endParaRPr lang="el-GR" sz="4000" b="1" i="1" dirty="0">
              <a:latin typeface="Times New Roman" pitchFamily="18" charset="0"/>
              <a:cs typeface="Times New Roman" pitchFamily="18" charset="0"/>
            </a:endParaRPr>
          </a:p>
        </p:txBody>
      </p:sp>
      <p:sp>
        <p:nvSpPr>
          <p:cNvPr id="5" name="Rectangle 4"/>
          <p:cNvSpPr/>
          <p:nvPr/>
        </p:nvSpPr>
        <p:spPr>
          <a:xfrm>
            <a:off x="467544" y="1177588"/>
            <a:ext cx="3249608" cy="523220"/>
          </a:xfrm>
          <a:prstGeom prst="rect">
            <a:avLst/>
          </a:prstGeom>
        </p:spPr>
        <p:txBody>
          <a:bodyPr wrap="none">
            <a:spAutoFit/>
          </a:bodyPr>
          <a:lstStyle/>
          <a:p>
            <a:r>
              <a:rPr lang="en-US" sz="2800" dirty="0">
                <a:latin typeface="Times New Roman" pitchFamily="18" charset="0"/>
                <a:cs typeface="Times New Roman" pitchFamily="18" charset="0"/>
              </a:rPr>
              <a:t>D=0,1</a:t>
            </a:r>
            <a:r>
              <a:rPr lang="el-GR" sz="2800" dirty="0">
                <a:latin typeface="Times New Roman" pitchFamily="18" charset="0"/>
                <a:cs typeface="Times New Roman" pitchFamily="18" charset="0"/>
              </a:rPr>
              <a:t>,2,3,4,5,6,7,8,9</a:t>
            </a:r>
            <a:endParaRPr lang="el-GR" sz="2800" dirty="0"/>
          </a:p>
        </p:txBody>
      </p:sp>
      <p:pic>
        <p:nvPicPr>
          <p:cNvPr id="8194" name="Picture 2" descr="C:\Users\user\Deskto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52638"/>
            <a:ext cx="6375107" cy="317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1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Αναπαράσταση αριθμών σε διαφορετικά συστήματα</a:t>
            </a:r>
          </a:p>
        </p:txBody>
      </p:sp>
      <p:pic>
        <p:nvPicPr>
          <p:cNvPr id="11267" name="Picture 3" descr="C:\Users\user\Desktop\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37" y="1783037"/>
            <a:ext cx="6198245" cy="416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8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Αναπαράσταση αριθμού σε σύστημα με βάση </a:t>
            </a:r>
            <a:r>
              <a:rPr lang="en-US" sz="4000" b="1" i="1" dirty="0">
                <a:latin typeface="Times New Roman" pitchFamily="18" charset="0"/>
                <a:cs typeface="Times New Roman" pitchFamily="18" charset="0"/>
              </a:rPr>
              <a:t>r</a:t>
            </a:r>
            <a:endParaRPr lang="el-GR" sz="4000" b="1" i="1" dirty="0">
              <a:latin typeface="Times New Roman" pitchFamily="18" charset="0"/>
              <a:cs typeface="Times New Roman" pitchFamily="18" charset="0"/>
            </a:endParaRPr>
          </a:p>
        </p:txBody>
      </p:sp>
      <p:sp>
        <p:nvSpPr>
          <p:cNvPr id="5" name="TextBox 4"/>
          <p:cNvSpPr txBox="1"/>
          <p:nvPr/>
        </p:nvSpPr>
        <p:spPr>
          <a:xfrm>
            <a:off x="251520" y="1365150"/>
            <a:ext cx="8712968" cy="5724644"/>
          </a:xfrm>
          <a:prstGeom prst="rect">
            <a:avLst/>
          </a:prstGeom>
          <a:noFill/>
        </p:spPr>
        <p:txBody>
          <a:bodyPr wrap="square" rtlCol="0">
            <a:spAutoFit/>
          </a:bodyPr>
          <a:lstStyle/>
          <a:p>
            <a:pPr marL="342900" indent="-342900" algn="just">
              <a:buFont typeface="Arial" pitchFamily="34" charset="0"/>
              <a:buChar char="•"/>
            </a:pPr>
            <a:endParaRPr lang="el-GR" sz="1200" dirty="0">
              <a:latin typeface="Times New Roman" pitchFamily="18" charset="0"/>
              <a:cs typeface="Times New Roman" pitchFamily="18" charset="0"/>
            </a:endParaRPr>
          </a:p>
          <a:p>
            <a:pPr marL="342900" lvl="0" indent="-342900" algn="just">
              <a:buFont typeface="Arial" pitchFamily="34" charset="0"/>
              <a:buChar char="•"/>
            </a:pPr>
            <a:r>
              <a:rPr lang="el-GR" sz="2400" dirty="0">
                <a:solidFill>
                  <a:prstClr val="black"/>
                </a:solidFill>
                <a:latin typeface="Times New Roman" pitchFamily="18" charset="0"/>
                <a:cs typeface="Times New Roman" pitchFamily="18" charset="0"/>
              </a:rPr>
              <a:t>Ένας δεκαδικός αριθμός όπως το 7392 παριστάνει μια ποσότητα ίση με 7 χιλιάδες συν 3 εκατοντάδες συν 9 δεκάδες συν 2 μονάδες</a:t>
            </a:r>
          </a:p>
          <a:p>
            <a:pPr lvl="0" algn="just"/>
            <a:endParaRPr lang="el-GR" sz="1600" dirty="0">
              <a:solidFill>
                <a:prstClr val="black"/>
              </a:solidFill>
              <a:latin typeface="Times New Roman" pitchFamily="18" charset="0"/>
              <a:cs typeface="Times New Roman" pitchFamily="18" charset="0"/>
            </a:endParaRPr>
          </a:p>
          <a:p>
            <a:pPr lvl="0"/>
            <a:r>
              <a:rPr lang="el-GR" sz="2200" dirty="0">
                <a:solidFill>
                  <a:prstClr val="black"/>
                </a:solidFill>
                <a:latin typeface="Times New Roman" pitchFamily="18" charset="0"/>
                <a:cs typeface="Times New Roman" pitchFamily="18" charset="0"/>
              </a:rPr>
              <a:t>                                     </a:t>
            </a:r>
            <a:r>
              <a:rPr lang="el-GR" sz="2400" dirty="0">
                <a:solidFill>
                  <a:prstClr val="black"/>
                </a:solidFill>
                <a:latin typeface="Times New Roman" pitchFamily="18" charset="0"/>
                <a:cs typeface="Times New Roman" pitchFamily="18" charset="0"/>
              </a:rPr>
              <a:t>7×10</a:t>
            </a:r>
            <a:r>
              <a:rPr lang="el-GR" sz="2400" baseline="30000" dirty="0">
                <a:solidFill>
                  <a:prstClr val="black"/>
                </a:solidFill>
                <a:latin typeface="Times New Roman" pitchFamily="18" charset="0"/>
                <a:cs typeface="Times New Roman" pitchFamily="18" charset="0"/>
              </a:rPr>
              <a:t>3</a:t>
            </a:r>
            <a:r>
              <a:rPr lang="el-GR" sz="2400" dirty="0">
                <a:solidFill>
                  <a:prstClr val="black"/>
                </a:solidFill>
                <a:latin typeface="Times New Roman" pitchFamily="18" charset="0"/>
                <a:cs typeface="Times New Roman" pitchFamily="18" charset="0"/>
              </a:rPr>
              <a:t>+3×10</a:t>
            </a:r>
            <a:r>
              <a:rPr lang="el-GR" sz="2400" baseline="30000" dirty="0">
                <a:solidFill>
                  <a:prstClr val="black"/>
                </a:solidFill>
                <a:latin typeface="Times New Roman" pitchFamily="18" charset="0"/>
                <a:cs typeface="Times New Roman" pitchFamily="18" charset="0"/>
              </a:rPr>
              <a:t>2</a:t>
            </a:r>
            <a:r>
              <a:rPr lang="el-GR" sz="2400" dirty="0">
                <a:solidFill>
                  <a:prstClr val="black"/>
                </a:solidFill>
                <a:latin typeface="Times New Roman" pitchFamily="18" charset="0"/>
                <a:cs typeface="Times New Roman" pitchFamily="18" charset="0"/>
              </a:rPr>
              <a:t>+9×10+2×10</a:t>
            </a:r>
            <a:r>
              <a:rPr lang="el-GR" sz="2400" baseline="30000" dirty="0">
                <a:solidFill>
                  <a:prstClr val="black"/>
                </a:solidFill>
                <a:latin typeface="Times New Roman" pitchFamily="18" charset="0"/>
                <a:cs typeface="Times New Roman" pitchFamily="18" charset="0"/>
              </a:rPr>
              <a:t>0</a:t>
            </a:r>
          </a:p>
          <a:p>
            <a:pPr marL="342900" indent="-342900" algn="just">
              <a:buFont typeface="Arial" pitchFamily="34" charset="0"/>
              <a:buChar char="•"/>
            </a:pPr>
            <a:endParaRPr lang="el-GR" sz="1200" dirty="0">
              <a:latin typeface="Times New Roman" pitchFamily="18" charset="0"/>
              <a:cs typeface="Times New Roman" pitchFamily="18" charset="0"/>
            </a:endParaRPr>
          </a:p>
          <a:p>
            <a:pPr marL="342900" indent="-342900" algn="just">
              <a:buFont typeface="Arial" pitchFamily="34" charset="0"/>
              <a:buChar char="•"/>
            </a:pPr>
            <a:r>
              <a:rPr lang="el-GR" sz="2400" dirty="0">
                <a:latin typeface="Times New Roman" pitchFamily="18" charset="0"/>
                <a:cs typeface="Times New Roman" pitchFamily="18" charset="0"/>
              </a:rPr>
              <a:t>Γενικά ένας αριθμός που εκφράζεται σε ένα σύστημα με βάση </a:t>
            </a:r>
            <a:r>
              <a:rPr lang="en-US" sz="2400" dirty="0">
                <a:latin typeface="Times New Roman" pitchFamily="18" charset="0"/>
                <a:cs typeface="Times New Roman" pitchFamily="18" charset="0"/>
              </a:rPr>
              <a:t>r </a:t>
            </a:r>
            <a:r>
              <a:rPr lang="el-GR" sz="2400" dirty="0">
                <a:latin typeface="Times New Roman" pitchFamily="18" charset="0"/>
                <a:cs typeface="Times New Roman" pitchFamily="18" charset="0"/>
              </a:rPr>
              <a:t>έχει συντελεστές που πολ/νται με δυνάμεις του </a:t>
            </a:r>
            <a:r>
              <a:rPr lang="en-US" sz="2400" dirty="0">
                <a:latin typeface="Times New Roman" pitchFamily="18" charset="0"/>
                <a:cs typeface="Times New Roman" pitchFamily="18" charset="0"/>
              </a:rPr>
              <a:t>r</a:t>
            </a:r>
            <a:endParaRPr lang="el-GR" sz="2400" dirty="0">
              <a:latin typeface="Times New Roman" pitchFamily="18" charset="0"/>
              <a:cs typeface="Times New Roman" pitchFamily="18" charset="0"/>
            </a:endParaRPr>
          </a:p>
          <a:p>
            <a:pPr algn="just"/>
            <a:endParaRPr lang="el-GR" sz="800" dirty="0">
              <a:latin typeface="Times New Roman" pitchFamily="18" charset="0"/>
              <a:cs typeface="Times New Roman" pitchFamily="18" charset="0"/>
            </a:endParaRPr>
          </a:p>
          <a:p>
            <a:pPr marL="342900" indent="-342900" algn="just">
              <a:buFont typeface="Arial" pitchFamily="34" charset="0"/>
              <a:buChar char="•"/>
            </a:pPr>
            <a:endParaRPr lang="el-GR" sz="1600" dirty="0">
              <a:latin typeface="Times New Roman" pitchFamily="18" charset="0"/>
              <a:cs typeface="Times New Roman" pitchFamily="18" charset="0"/>
            </a:endParaRPr>
          </a:p>
          <a:p>
            <a:pPr lvl="0" algn="ctr"/>
            <a:r>
              <a:rPr lang="el-GR" sz="2400" dirty="0">
                <a:solidFill>
                  <a:prstClr val="black"/>
                </a:solidFill>
                <a:latin typeface="Times New Roman" pitchFamily="18" charset="0"/>
                <a:cs typeface="Times New Roman" pitchFamily="18" charset="0"/>
              </a:rPr>
              <a:t>α</a:t>
            </a:r>
            <a:r>
              <a:rPr lang="en-US" sz="2400" baseline="-25000" dirty="0">
                <a:solidFill>
                  <a:prstClr val="black"/>
                </a:solidFill>
                <a:latin typeface="Times New Roman" pitchFamily="18" charset="0"/>
                <a:cs typeface="Times New Roman" pitchFamily="18" charset="0"/>
              </a:rPr>
              <a:t>n</a:t>
            </a:r>
            <a:r>
              <a:rPr lang="el-GR"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r</a:t>
            </a:r>
            <a:r>
              <a:rPr lang="en-US" sz="2400" baseline="30000" dirty="0" err="1">
                <a:solidFill>
                  <a:prstClr val="black"/>
                </a:solidFill>
                <a:latin typeface="Times New Roman" pitchFamily="18" charset="0"/>
                <a:cs typeface="Times New Roman" pitchFamily="18" charset="0"/>
              </a:rPr>
              <a:t>n</a:t>
            </a:r>
            <a:r>
              <a:rPr lang="el-GR" sz="2400" dirty="0">
                <a:solidFill>
                  <a:prstClr val="black"/>
                </a:solidFill>
                <a:latin typeface="Times New Roman" pitchFamily="18" charset="0"/>
                <a:cs typeface="Times New Roman" pitchFamily="18" charset="0"/>
              </a:rPr>
              <a:t>+α</a:t>
            </a:r>
            <a:r>
              <a:rPr lang="en-US" sz="2400" baseline="-25000" dirty="0">
                <a:solidFill>
                  <a:prstClr val="black"/>
                </a:solidFill>
                <a:latin typeface="Times New Roman" pitchFamily="18" charset="0"/>
                <a:cs typeface="Times New Roman" pitchFamily="18" charset="0"/>
              </a:rPr>
              <a:t>n</a:t>
            </a:r>
            <a:r>
              <a:rPr lang="el-GR" sz="2400" baseline="-25000" dirty="0">
                <a:solidFill>
                  <a:prstClr val="black"/>
                </a:solidFill>
                <a:latin typeface="Times New Roman" pitchFamily="18" charset="0"/>
                <a:cs typeface="Times New Roman" pitchFamily="18" charset="0"/>
              </a:rPr>
              <a:t>-1</a:t>
            </a:r>
            <a:r>
              <a:rPr lang="el-GR" sz="2400" dirty="0">
                <a:solidFill>
                  <a:prstClr val="black"/>
                </a:solidFill>
                <a:latin typeface="Times New Roman" pitchFamily="18" charset="0"/>
                <a:cs typeface="Times New Roman" pitchFamily="18" charset="0"/>
              </a:rPr>
              <a:t>×</a:t>
            </a:r>
            <a:r>
              <a:rPr lang="en-US" sz="2400" dirty="0">
                <a:solidFill>
                  <a:prstClr val="black"/>
                </a:solidFill>
                <a:latin typeface="Times New Roman" pitchFamily="18" charset="0"/>
                <a:cs typeface="Times New Roman" pitchFamily="18" charset="0"/>
              </a:rPr>
              <a:t>r</a:t>
            </a:r>
            <a:r>
              <a:rPr lang="en-US" sz="2400" baseline="30000" dirty="0">
                <a:solidFill>
                  <a:prstClr val="black"/>
                </a:solidFill>
                <a:latin typeface="Times New Roman" pitchFamily="18" charset="0"/>
                <a:cs typeface="Times New Roman" pitchFamily="18" charset="0"/>
              </a:rPr>
              <a:t>n-1</a:t>
            </a:r>
            <a:r>
              <a:rPr lang="el-GR" sz="2400" dirty="0">
                <a:solidFill>
                  <a:prstClr val="black"/>
                </a:solidFill>
                <a:latin typeface="Times New Roman" pitchFamily="18" charset="0"/>
                <a:cs typeface="Times New Roman" pitchFamily="18" charset="0"/>
              </a:rPr>
              <a:t>+</a:t>
            </a:r>
            <a:r>
              <a:rPr lang="en-US" sz="2400" dirty="0">
                <a:solidFill>
                  <a:prstClr val="black"/>
                </a:solidFill>
                <a:latin typeface="Times New Roman" pitchFamily="18" charset="0"/>
                <a:cs typeface="Times New Roman" pitchFamily="18" charset="0"/>
              </a:rPr>
              <a:t>…+</a:t>
            </a:r>
            <a:r>
              <a:rPr lang="el-GR" sz="2400" dirty="0">
                <a:solidFill>
                  <a:prstClr val="black"/>
                </a:solidFill>
                <a:latin typeface="Times New Roman" pitchFamily="18" charset="0"/>
                <a:cs typeface="Times New Roman" pitchFamily="18" charset="0"/>
              </a:rPr>
              <a:t>α</a:t>
            </a:r>
            <a:r>
              <a:rPr lang="en-US" sz="2400" baseline="-25000" dirty="0">
                <a:solidFill>
                  <a:prstClr val="black"/>
                </a:solidFill>
                <a:latin typeface="Times New Roman" pitchFamily="18" charset="0"/>
                <a:cs typeface="Times New Roman" pitchFamily="18" charset="0"/>
              </a:rPr>
              <a:t>1</a:t>
            </a:r>
            <a:r>
              <a:rPr lang="el-GR" sz="2400" dirty="0">
                <a:solidFill>
                  <a:prstClr val="black"/>
                </a:solidFill>
                <a:latin typeface="Times New Roman" pitchFamily="18" charset="0"/>
                <a:cs typeface="Times New Roman" pitchFamily="18" charset="0"/>
              </a:rPr>
              <a:t>×</a:t>
            </a:r>
            <a:r>
              <a:rPr lang="en-US" sz="2400" dirty="0">
                <a:solidFill>
                  <a:prstClr val="black"/>
                </a:solidFill>
                <a:latin typeface="Times New Roman" pitchFamily="18" charset="0"/>
                <a:cs typeface="Times New Roman" pitchFamily="18" charset="0"/>
              </a:rPr>
              <a:t>r+</a:t>
            </a:r>
            <a:r>
              <a:rPr lang="el-GR" sz="2400" dirty="0">
                <a:solidFill>
                  <a:prstClr val="black"/>
                </a:solidFill>
                <a:latin typeface="Times New Roman" pitchFamily="18" charset="0"/>
                <a:cs typeface="Times New Roman" pitchFamily="18" charset="0"/>
              </a:rPr>
              <a:t>α</a:t>
            </a:r>
            <a:r>
              <a:rPr lang="en-US" sz="2400" baseline="-25000" dirty="0">
                <a:solidFill>
                  <a:prstClr val="black"/>
                </a:solidFill>
                <a:latin typeface="Times New Roman" pitchFamily="18" charset="0"/>
                <a:cs typeface="Times New Roman" pitchFamily="18" charset="0"/>
              </a:rPr>
              <a:t>0</a:t>
            </a:r>
            <a:r>
              <a:rPr lang="en-US" sz="2400" dirty="0">
                <a:solidFill>
                  <a:prstClr val="black"/>
                </a:solidFill>
                <a:latin typeface="Times New Roman" pitchFamily="18" charset="0"/>
                <a:cs typeface="Times New Roman" pitchFamily="18" charset="0"/>
              </a:rPr>
              <a:t>+</a:t>
            </a:r>
            <a:r>
              <a:rPr lang="el-GR" sz="2400" dirty="0">
                <a:solidFill>
                  <a:prstClr val="black"/>
                </a:solidFill>
                <a:latin typeface="Times New Roman" pitchFamily="18" charset="0"/>
                <a:cs typeface="Times New Roman" pitchFamily="18" charset="0"/>
              </a:rPr>
              <a:t>α</a:t>
            </a:r>
            <a:r>
              <a:rPr lang="en-US" sz="2400" baseline="-25000" dirty="0">
                <a:solidFill>
                  <a:prstClr val="black"/>
                </a:solidFill>
                <a:latin typeface="Times New Roman" pitchFamily="18" charset="0"/>
                <a:cs typeface="Times New Roman" pitchFamily="18" charset="0"/>
              </a:rPr>
              <a:t>-1</a:t>
            </a:r>
            <a:r>
              <a:rPr lang="en-US" sz="2400" dirty="0">
                <a:solidFill>
                  <a:prstClr val="black"/>
                </a:solidFill>
                <a:latin typeface="Times New Roman" pitchFamily="18" charset="0"/>
                <a:cs typeface="Times New Roman" pitchFamily="18" charset="0"/>
              </a:rPr>
              <a:t>r</a:t>
            </a:r>
            <a:r>
              <a:rPr lang="en-US" sz="2400" baseline="30000" dirty="0">
                <a:solidFill>
                  <a:prstClr val="black"/>
                </a:solidFill>
                <a:latin typeface="Times New Roman" pitchFamily="18" charset="0"/>
                <a:cs typeface="Times New Roman" pitchFamily="18" charset="0"/>
              </a:rPr>
              <a:t>-1</a:t>
            </a:r>
            <a:r>
              <a:rPr lang="en-US" sz="2400" dirty="0">
                <a:solidFill>
                  <a:prstClr val="black"/>
                </a:solidFill>
                <a:latin typeface="Times New Roman" pitchFamily="18" charset="0"/>
                <a:cs typeface="Times New Roman" pitchFamily="18" charset="0"/>
              </a:rPr>
              <a:t>+…</a:t>
            </a:r>
            <a:r>
              <a:rPr lang="el-GR" sz="2400" dirty="0">
                <a:solidFill>
                  <a:prstClr val="black"/>
                </a:solidFill>
                <a:latin typeface="Times New Roman" pitchFamily="18" charset="0"/>
                <a:cs typeface="Times New Roman" pitchFamily="18" charset="0"/>
              </a:rPr>
              <a:t> α</a:t>
            </a:r>
            <a:r>
              <a:rPr lang="en-US" sz="2400" baseline="-25000" dirty="0">
                <a:solidFill>
                  <a:prstClr val="black"/>
                </a:solidFill>
                <a:latin typeface="Times New Roman" pitchFamily="18" charset="0"/>
                <a:cs typeface="Times New Roman" pitchFamily="18" charset="0"/>
              </a:rPr>
              <a:t>-</a:t>
            </a:r>
            <a:r>
              <a:rPr lang="en-US" sz="2400" baseline="-25000" dirty="0" err="1">
                <a:solidFill>
                  <a:prstClr val="black"/>
                </a:solidFill>
                <a:latin typeface="Times New Roman" pitchFamily="18" charset="0"/>
                <a:cs typeface="Times New Roman" pitchFamily="18" charset="0"/>
              </a:rPr>
              <a:t>m</a:t>
            </a:r>
            <a:r>
              <a:rPr lang="en-US" sz="2400" dirty="0" err="1">
                <a:solidFill>
                  <a:prstClr val="black"/>
                </a:solidFill>
                <a:latin typeface="Times New Roman" pitchFamily="18" charset="0"/>
                <a:cs typeface="Times New Roman" pitchFamily="18" charset="0"/>
              </a:rPr>
              <a:t>r</a:t>
            </a:r>
            <a:r>
              <a:rPr lang="en-US" sz="2400" baseline="30000" dirty="0">
                <a:solidFill>
                  <a:prstClr val="black"/>
                </a:solidFill>
                <a:latin typeface="Times New Roman" pitchFamily="18" charset="0"/>
                <a:cs typeface="Times New Roman" pitchFamily="18" charset="0"/>
              </a:rPr>
              <a:t>-m</a:t>
            </a:r>
          </a:p>
          <a:p>
            <a:pPr lvl="0" algn="ctr"/>
            <a:endParaRPr lang="en-US" sz="2400" baseline="30000" dirty="0">
              <a:solidFill>
                <a:prstClr val="black"/>
              </a:solidFill>
              <a:latin typeface="Times New Roman" pitchFamily="18" charset="0"/>
              <a:cs typeface="Times New Roman" pitchFamily="18" charset="0"/>
            </a:endParaRPr>
          </a:p>
          <a:p>
            <a:pPr lvl="0" algn="just"/>
            <a:r>
              <a:rPr lang="en-US" sz="2400" dirty="0">
                <a:solidFill>
                  <a:prstClr val="black"/>
                </a:solidFill>
                <a:latin typeface="Times New Roman" pitchFamily="18" charset="0"/>
                <a:cs typeface="Times New Roman" pitchFamily="18" charset="0"/>
              </a:rPr>
              <a:t>     </a:t>
            </a:r>
            <a:r>
              <a:rPr lang="el-GR" sz="2400" dirty="0">
                <a:solidFill>
                  <a:prstClr val="black"/>
                </a:solidFill>
                <a:latin typeface="Times New Roman" pitchFamily="18" charset="0"/>
                <a:cs typeface="Times New Roman" pitchFamily="18" charset="0"/>
              </a:rPr>
              <a:t>Οι συντελεστές α</a:t>
            </a:r>
            <a:r>
              <a:rPr lang="en-US" sz="2400" baseline="-25000" dirty="0">
                <a:solidFill>
                  <a:prstClr val="black"/>
                </a:solidFill>
                <a:latin typeface="Times New Roman" pitchFamily="18" charset="0"/>
                <a:cs typeface="Times New Roman" pitchFamily="18" charset="0"/>
              </a:rPr>
              <a:t>i</a:t>
            </a:r>
            <a:r>
              <a:rPr lang="el-GR" sz="2400" baseline="-25000" dirty="0">
                <a:solidFill>
                  <a:prstClr val="black"/>
                </a:solidFill>
                <a:latin typeface="Times New Roman" pitchFamily="18" charset="0"/>
                <a:cs typeface="Times New Roman" pitchFamily="18" charset="0"/>
              </a:rPr>
              <a:t> </a:t>
            </a:r>
            <a:r>
              <a:rPr lang="el-GR" sz="2400" dirty="0">
                <a:solidFill>
                  <a:prstClr val="black"/>
                </a:solidFill>
                <a:latin typeface="Times New Roman" pitchFamily="18" charset="0"/>
                <a:cs typeface="Times New Roman" pitchFamily="18" charset="0"/>
              </a:rPr>
              <a:t>μπορούν να πάρουν οποιαδήποτε τιμή από 0 ως </a:t>
            </a:r>
            <a:r>
              <a:rPr lang="en-US" sz="2400" dirty="0">
                <a:solidFill>
                  <a:prstClr val="black"/>
                </a:solidFill>
                <a:latin typeface="Times New Roman" pitchFamily="18" charset="0"/>
                <a:cs typeface="Times New Roman" pitchFamily="18" charset="0"/>
              </a:rPr>
              <a:t> </a:t>
            </a:r>
          </a:p>
          <a:p>
            <a:pPr lvl="0" algn="just"/>
            <a:r>
              <a:rPr lang="en-US" sz="2400" dirty="0">
                <a:solidFill>
                  <a:prstClr val="black"/>
                </a:solidFill>
                <a:latin typeface="Times New Roman" pitchFamily="18" charset="0"/>
                <a:cs typeface="Times New Roman" pitchFamily="18" charset="0"/>
              </a:rPr>
              <a:t>     r-1.</a:t>
            </a:r>
            <a:endParaRPr lang="el-GR" sz="2400" baseline="-25000" dirty="0">
              <a:solidFill>
                <a:prstClr val="black"/>
              </a:solidFill>
              <a:latin typeface="Times New Roman" pitchFamily="18" charset="0"/>
              <a:cs typeface="Times New Roman" pitchFamily="18" charset="0"/>
            </a:endParaRPr>
          </a:p>
          <a:p>
            <a:pPr marL="342900" indent="-342900" algn="just">
              <a:buFont typeface="Arial" pitchFamily="34" charset="0"/>
              <a:buChar char="•"/>
            </a:pPr>
            <a:endParaRPr lang="el-GR" sz="10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12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225642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24" y="188640"/>
            <a:ext cx="8568952" cy="6370975"/>
          </a:xfrm>
          <a:prstGeom prst="rect">
            <a:avLst/>
          </a:prstGeom>
        </p:spPr>
        <p:txBody>
          <a:bodyPr wrap="square">
            <a:spAutoFit/>
          </a:bodyPr>
          <a:lstStyle/>
          <a:p>
            <a:pPr algn="just"/>
            <a:r>
              <a:rPr lang="el-GR" sz="2400" dirty="0">
                <a:latin typeface="Times New Roman" pitchFamily="18" charset="0"/>
                <a:cs typeface="Times New Roman" pitchFamily="18" charset="0"/>
              </a:rPr>
              <a:t>Οι υπολογιστές (τόσο οι αυτόνομοι όσο και οι ενσωματωμένοι σε άλλες μηχανές, όπως αυτοκίνητα,</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τηλεοράσεις, κλπ), τα δίκτυα (όπως το Internet), και οι τηλεπικοινωνίες (τηλέφωνα, κινητά, ασύρματοι,</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κλπ) είναι όλα κατασκευασμένα, από μικροηλεκτρονικά chips που στην συντριπτική τους</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πλειοψηφία είναι ψηφιακά. </a:t>
            </a:r>
          </a:p>
          <a:p>
            <a:pPr algn="just"/>
            <a:endParaRPr lang="el-GR" sz="2400" dirty="0">
              <a:latin typeface="Times New Roman" pitchFamily="18" charset="0"/>
              <a:cs typeface="Times New Roman" pitchFamily="18" charset="0"/>
            </a:endParaRPr>
          </a:p>
          <a:p>
            <a:pPr algn="just"/>
            <a:r>
              <a:rPr lang="el-GR" sz="2400" b="1" dirty="0">
                <a:latin typeface="Times New Roman" pitchFamily="18" charset="0"/>
                <a:cs typeface="Times New Roman" pitchFamily="18" charset="0"/>
              </a:rPr>
              <a:t>Στόχος</a:t>
            </a:r>
            <a:r>
              <a:rPr lang="el-GR" sz="2400" dirty="0">
                <a:latin typeface="Times New Roman" pitchFamily="18" charset="0"/>
                <a:cs typeface="Times New Roman" pitchFamily="18" charset="0"/>
              </a:rPr>
              <a:t> του μαθήματος είναι η εξοικείωση με τα ψηφιακά ηλεκτρονικά και τους μικροϋπολογιστές και η </a:t>
            </a:r>
            <a:r>
              <a:rPr lang="el-GR" sz="2400" dirty="0" err="1">
                <a:latin typeface="Times New Roman" pitchFamily="18" charset="0"/>
                <a:cs typeface="Times New Roman" pitchFamily="18" charset="0"/>
              </a:rPr>
              <a:t>εφαρµογή</a:t>
            </a:r>
            <a:r>
              <a:rPr lang="el-GR" sz="2400" dirty="0">
                <a:latin typeface="Times New Roman" pitchFamily="18" charset="0"/>
                <a:cs typeface="Times New Roman" pitchFamily="18" charset="0"/>
              </a:rPr>
              <a:t> τους σε </a:t>
            </a:r>
            <a:r>
              <a:rPr lang="el-GR" sz="2400" dirty="0" err="1">
                <a:latin typeface="Times New Roman" pitchFamily="18" charset="0"/>
                <a:cs typeface="Times New Roman" pitchFamily="18" charset="0"/>
              </a:rPr>
              <a:t>κυκλώµατα</a:t>
            </a:r>
            <a:r>
              <a:rPr lang="el-GR" sz="2400" dirty="0">
                <a:latin typeface="Times New Roman" pitchFamily="18" charset="0"/>
                <a:cs typeface="Times New Roman" pitchFamily="18" charset="0"/>
              </a:rPr>
              <a:t> σχετικά με την παραγωγή ήχου. Στοχεύει επίσης στην κατανόηση της θεωρίας της ψηφιακής λογικής, στην κατανόηση των βασικών λειτουργιών των μικροϋπολογιστών και στην εξοικείωση της χρήσης των μικροεπεξεργαστών για την παραγωγή &amp; έλεγχο ήχου &amp; ηχητικών διατάξεων. Τα ψηφιακά ηλεκτρονικά κυκλώματα και οι μικροεπεξεργαστές χρησιμοποιούνται σε ένα ευρύ πεδίο εφαρμογών όπως ηλεκτρονικούς υπολογιστές, συστήματα ελέγχου και συστήματα μετάδοσης δεδομένων τη σύγχρονη εποχή.</a:t>
            </a:r>
          </a:p>
        </p:txBody>
      </p:sp>
    </p:spTree>
    <p:extLst>
      <p:ext uri="{BB962C8B-B14F-4D97-AF65-F5344CB8AC3E}">
        <p14:creationId xmlns:p14="http://schemas.microsoft.com/office/powerpoint/2010/main" val="3054598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Μετατροπές αριθμών</a:t>
            </a:r>
          </a:p>
        </p:txBody>
      </p:sp>
      <p:sp>
        <p:nvSpPr>
          <p:cNvPr id="5" name="TextBox 4"/>
          <p:cNvSpPr txBox="1"/>
          <p:nvPr/>
        </p:nvSpPr>
        <p:spPr>
          <a:xfrm>
            <a:off x="395536" y="1772816"/>
            <a:ext cx="8568952" cy="2862322"/>
          </a:xfrm>
          <a:prstGeom prst="rect">
            <a:avLst/>
          </a:prstGeom>
          <a:noFill/>
        </p:spPr>
        <p:txBody>
          <a:bodyPr wrap="square" rtlCol="0">
            <a:spAutoFit/>
          </a:bodyPr>
          <a:lstStyle/>
          <a:p>
            <a:pPr algn="just"/>
            <a:r>
              <a:rPr lang="el-GR" sz="3600" i="1" dirty="0">
                <a:latin typeface="Times New Roman" pitchFamily="18" charset="0"/>
                <a:cs typeface="Times New Roman" pitchFamily="18" charset="0"/>
              </a:rPr>
              <a:t>Η μετατροπή ενός αριθμού από το σύστημα με βάση </a:t>
            </a:r>
            <a:r>
              <a:rPr lang="en-US" sz="3600" i="1" dirty="0">
                <a:latin typeface="Times New Roman" pitchFamily="18" charset="0"/>
                <a:cs typeface="Times New Roman" pitchFamily="18" charset="0"/>
              </a:rPr>
              <a:t>r</a:t>
            </a:r>
            <a:r>
              <a:rPr lang="el-GR" sz="3600" i="1" dirty="0">
                <a:latin typeface="Times New Roman" pitchFamily="18" charset="0"/>
                <a:cs typeface="Times New Roman" pitchFamily="18" charset="0"/>
              </a:rPr>
              <a:t> στο δεκαδικό σύστημα γίνεται αν αναπτύξουμε τον αριθμό σε μια ακολουθία δυνάμεων του </a:t>
            </a:r>
            <a:r>
              <a:rPr lang="en-US" sz="3600" i="1" dirty="0">
                <a:latin typeface="Times New Roman" pitchFamily="18" charset="0"/>
                <a:cs typeface="Times New Roman" pitchFamily="18" charset="0"/>
              </a:rPr>
              <a:t>r </a:t>
            </a:r>
            <a:r>
              <a:rPr lang="el-GR" sz="3600" i="1" dirty="0">
                <a:latin typeface="Times New Roman" pitchFamily="18" charset="0"/>
                <a:cs typeface="Times New Roman" pitchFamily="18" charset="0"/>
              </a:rPr>
              <a:t>και προσθέσουμε όλους τους όρους.</a:t>
            </a:r>
          </a:p>
        </p:txBody>
      </p:sp>
    </p:spTree>
    <p:extLst>
      <p:ext uri="{BB962C8B-B14F-4D97-AF65-F5344CB8AC3E}">
        <p14:creationId xmlns:p14="http://schemas.microsoft.com/office/powerpoint/2010/main" val="184943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m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60" y="1484784"/>
            <a:ext cx="8984199"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αριθμών από το δυαδικό (</a:t>
            </a:r>
            <a:r>
              <a:rPr lang="en-US" sz="4000" b="1" i="1" dirty="0">
                <a:latin typeface="Times New Roman" pitchFamily="18" charset="0"/>
                <a:cs typeface="Times New Roman" pitchFamily="18" charset="0"/>
              </a:rPr>
              <a:t>r=2) </a:t>
            </a:r>
            <a:r>
              <a:rPr lang="el-GR" sz="4000" b="1" i="1" dirty="0">
                <a:latin typeface="Times New Roman" pitchFamily="18" charset="0"/>
                <a:cs typeface="Times New Roman" pitchFamily="18" charset="0"/>
              </a:rPr>
              <a:t>σύστημα στο δεκαδικό</a:t>
            </a:r>
          </a:p>
        </p:txBody>
      </p:sp>
      <p:pic>
        <p:nvPicPr>
          <p:cNvPr id="9219" name="Picture 3" descr="C:\Users\user\Desktop\Χωρίς τίτλ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365104"/>
            <a:ext cx="4785399" cy="233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070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αριθμών από το δυαδικό (</a:t>
            </a:r>
            <a:r>
              <a:rPr lang="en-US" sz="4000" b="1" i="1" dirty="0">
                <a:latin typeface="Times New Roman" pitchFamily="18" charset="0"/>
                <a:cs typeface="Times New Roman" pitchFamily="18" charset="0"/>
              </a:rPr>
              <a:t>r=2) </a:t>
            </a:r>
            <a:r>
              <a:rPr lang="el-GR" sz="4000" b="1" i="1" dirty="0">
                <a:latin typeface="Times New Roman" pitchFamily="18" charset="0"/>
                <a:cs typeface="Times New Roman" pitchFamily="18" charset="0"/>
              </a:rPr>
              <a:t>σύστημα στο δεκαδικό</a:t>
            </a:r>
          </a:p>
        </p:txBody>
      </p:sp>
      <p:pic>
        <p:nvPicPr>
          <p:cNvPr id="10242" name="Picture 2" descr="C:\Users\user\Desktop\m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53" y="1814513"/>
            <a:ext cx="8351613" cy="384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8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αριθμών από το οκταδικό (</a:t>
            </a:r>
            <a:r>
              <a:rPr lang="en-US" sz="4000" b="1" i="1" dirty="0">
                <a:latin typeface="Times New Roman" pitchFamily="18" charset="0"/>
                <a:cs typeface="Times New Roman" pitchFamily="18" charset="0"/>
              </a:rPr>
              <a:t>r=8) </a:t>
            </a:r>
            <a:r>
              <a:rPr lang="el-GR" sz="4000" b="1" i="1" dirty="0">
                <a:latin typeface="Times New Roman" pitchFamily="18" charset="0"/>
                <a:cs typeface="Times New Roman" pitchFamily="18" charset="0"/>
              </a:rPr>
              <a:t>σύστημα στο δεκαδικό</a:t>
            </a:r>
          </a:p>
        </p:txBody>
      </p:sp>
      <p:pic>
        <p:nvPicPr>
          <p:cNvPr id="12290" name="Picture 2" descr="C:\Users\user\Desktop\ok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12968" cy="446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1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αριθμών από το οκταδικό (</a:t>
            </a:r>
            <a:r>
              <a:rPr lang="en-US" sz="4000" b="1" i="1" dirty="0">
                <a:latin typeface="Times New Roman" pitchFamily="18" charset="0"/>
                <a:cs typeface="Times New Roman" pitchFamily="18" charset="0"/>
              </a:rPr>
              <a:t>r=8) </a:t>
            </a:r>
            <a:r>
              <a:rPr lang="el-GR" sz="4000" b="1" i="1" dirty="0">
                <a:latin typeface="Times New Roman" pitchFamily="18" charset="0"/>
                <a:cs typeface="Times New Roman" pitchFamily="18" charset="0"/>
              </a:rPr>
              <a:t>σύστημα στο δεκαδικό</a:t>
            </a:r>
          </a:p>
        </p:txBody>
      </p:sp>
      <p:pic>
        <p:nvPicPr>
          <p:cNvPr id="13314" name="Picture 2" descr="C:\Users\user\Desktop\m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7599287" cy="36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6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αριθμών από το δεκαεξαδικό (</a:t>
            </a:r>
            <a:r>
              <a:rPr lang="en-US" sz="4000" b="1" i="1" dirty="0">
                <a:latin typeface="Times New Roman" pitchFamily="18" charset="0"/>
                <a:cs typeface="Times New Roman" pitchFamily="18" charset="0"/>
              </a:rPr>
              <a:t>r=</a:t>
            </a:r>
            <a:r>
              <a:rPr lang="el-GR" sz="4000" b="1" i="1" dirty="0">
                <a:latin typeface="Times New Roman" pitchFamily="18" charset="0"/>
                <a:cs typeface="Times New Roman" pitchFamily="18" charset="0"/>
              </a:rPr>
              <a:t>16</a:t>
            </a:r>
            <a:r>
              <a:rPr lang="en-US" sz="4000" b="1" i="1" dirty="0">
                <a:latin typeface="Times New Roman" pitchFamily="18" charset="0"/>
                <a:cs typeface="Times New Roman" pitchFamily="18" charset="0"/>
              </a:rPr>
              <a:t>) </a:t>
            </a:r>
            <a:r>
              <a:rPr lang="el-GR" sz="4000" b="1" i="1" dirty="0">
                <a:latin typeface="Times New Roman" pitchFamily="18" charset="0"/>
                <a:cs typeface="Times New Roman" pitchFamily="18" charset="0"/>
              </a:rPr>
              <a:t>σύστημα στο δεκαδικό</a:t>
            </a:r>
          </a:p>
        </p:txBody>
      </p:sp>
      <p:pic>
        <p:nvPicPr>
          <p:cNvPr id="14338" name="Picture 2"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99" y="1752241"/>
            <a:ext cx="8449721" cy="41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0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Μετατροπή δεκαδικού αριθμού σε αριθμό στη βάση </a:t>
            </a:r>
            <a:r>
              <a:rPr lang="en-US" sz="4000" b="1" i="1" dirty="0">
                <a:latin typeface="Times New Roman" pitchFamily="18" charset="0"/>
                <a:cs typeface="Times New Roman" pitchFamily="18" charset="0"/>
              </a:rPr>
              <a:t>r</a:t>
            </a:r>
            <a:endParaRPr lang="el-GR" sz="4000" b="1" i="1" dirty="0">
              <a:latin typeface="Times New Roman" pitchFamily="18" charset="0"/>
              <a:cs typeface="Times New Roman" pitchFamily="18" charset="0"/>
            </a:endParaRPr>
          </a:p>
        </p:txBody>
      </p:sp>
      <p:sp>
        <p:nvSpPr>
          <p:cNvPr id="5" name="TextBox 4"/>
          <p:cNvSpPr txBox="1"/>
          <p:nvPr/>
        </p:nvSpPr>
        <p:spPr>
          <a:xfrm>
            <a:off x="395536" y="1772816"/>
            <a:ext cx="8568952" cy="4524315"/>
          </a:xfrm>
          <a:prstGeom prst="rect">
            <a:avLst/>
          </a:prstGeom>
          <a:noFill/>
        </p:spPr>
        <p:txBody>
          <a:bodyPr wrap="square" rtlCol="0">
            <a:spAutoFit/>
          </a:bodyPr>
          <a:lstStyle/>
          <a:p>
            <a:pPr algn="just"/>
            <a:r>
              <a:rPr lang="el-GR" sz="3600" i="1" dirty="0">
                <a:latin typeface="Times New Roman" pitchFamily="18" charset="0"/>
                <a:cs typeface="Times New Roman" pitchFamily="18" charset="0"/>
              </a:rPr>
              <a:t>Είναι απαραίτητο να διαχωρίσουμε τον αριθμό σε ένα ακέραιο και σε ένα κλασματικό μέρος, επειδή κάθε μέρος θα υποστεί διαφορετική διαδικασία μετατροπής. </a:t>
            </a:r>
          </a:p>
          <a:p>
            <a:pPr algn="just"/>
            <a:r>
              <a:rPr lang="el-GR" sz="3600" i="1" dirty="0">
                <a:latin typeface="Times New Roman" pitchFamily="18" charset="0"/>
                <a:cs typeface="Times New Roman" pitchFamily="18" charset="0"/>
              </a:rPr>
              <a:t>Η μετατροπή του ακέραιου γίνεται αν διαιρέσουμε τον αριθμό και όλα τα επακόλουθα πηλίκα με το </a:t>
            </a:r>
            <a:r>
              <a:rPr lang="en-US" sz="3600" i="1" dirty="0">
                <a:latin typeface="Times New Roman" pitchFamily="18" charset="0"/>
                <a:cs typeface="Times New Roman" pitchFamily="18" charset="0"/>
              </a:rPr>
              <a:t>r</a:t>
            </a:r>
            <a:r>
              <a:rPr lang="el-GR" sz="3600" i="1" dirty="0">
                <a:latin typeface="Times New Roman" pitchFamily="18" charset="0"/>
                <a:cs typeface="Times New Roman" pitchFamily="18" charset="0"/>
              </a:rPr>
              <a:t> και συγκεντρώσουμε τα υπόλοιπα.</a:t>
            </a:r>
          </a:p>
        </p:txBody>
      </p:sp>
    </p:spTree>
    <p:extLst>
      <p:ext uri="{BB962C8B-B14F-4D97-AF65-F5344CB8AC3E}">
        <p14:creationId xmlns:p14="http://schemas.microsoft.com/office/powerpoint/2010/main" val="86409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39500"/>
            <a:ext cx="7898331" cy="4892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016" y="161345"/>
            <a:ext cx="8926488" cy="661720"/>
          </a:xfrm>
          <a:prstGeom prst="rect">
            <a:avLst/>
          </a:prstGeom>
        </p:spPr>
        <p:txBody>
          <a:bodyPr wrap="square">
            <a:spAutoFit/>
          </a:bodyPr>
          <a:lstStyle/>
          <a:p>
            <a:pPr algn="ctr"/>
            <a:r>
              <a:rPr lang="el-GR" sz="3700" b="1" i="1" dirty="0">
                <a:latin typeface="Times New Roman" pitchFamily="18" charset="0"/>
                <a:cs typeface="Times New Roman" pitchFamily="18" charset="0"/>
              </a:rPr>
              <a:t>Μετατροπή δεκαδικού σε δυαδικό αριθμό</a:t>
            </a:r>
          </a:p>
        </p:txBody>
      </p:sp>
      <p:sp>
        <p:nvSpPr>
          <p:cNvPr id="4" name="TextBox 3"/>
          <p:cNvSpPr txBox="1"/>
          <p:nvPr/>
        </p:nvSpPr>
        <p:spPr>
          <a:xfrm>
            <a:off x="683568" y="908720"/>
            <a:ext cx="6697813" cy="523220"/>
          </a:xfrm>
          <a:prstGeom prst="rect">
            <a:avLst/>
          </a:prstGeom>
          <a:noFill/>
        </p:spPr>
        <p:txBody>
          <a:bodyPr wrap="square" rtlCol="0">
            <a:spAutoFit/>
          </a:bodyPr>
          <a:lstStyle/>
          <a:p>
            <a:r>
              <a:rPr lang="el-GR" sz="2800" dirty="0">
                <a:latin typeface="Times New Roman" pitchFamily="18" charset="0"/>
                <a:cs typeface="Times New Roman" pitchFamily="18" charset="0"/>
              </a:rPr>
              <a:t>Αριθμητική διαδικασία</a:t>
            </a:r>
          </a:p>
        </p:txBody>
      </p:sp>
    </p:spTree>
    <p:extLst>
      <p:ext uri="{BB962C8B-B14F-4D97-AF65-F5344CB8AC3E}">
        <p14:creationId xmlns:p14="http://schemas.microsoft.com/office/powerpoint/2010/main" val="325967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661720"/>
          </a:xfrm>
          <a:prstGeom prst="rect">
            <a:avLst/>
          </a:prstGeom>
        </p:spPr>
        <p:txBody>
          <a:bodyPr wrap="square">
            <a:spAutoFit/>
          </a:bodyPr>
          <a:lstStyle/>
          <a:p>
            <a:pPr algn="ctr"/>
            <a:r>
              <a:rPr lang="el-GR" sz="3700" b="1" i="1" dirty="0">
                <a:latin typeface="Times New Roman" pitchFamily="18" charset="0"/>
                <a:cs typeface="Times New Roman" pitchFamily="18" charset="0"/>
              </a:rPr>
              <a:t>Μετατροπή δεκαδικού σε δυαδικό αριθμό</a:t>
            </a:r>
          </a:p>
        </p:txBody>
      </p:sp>
      <p:sp>
        <p:nvSpPr>
          <p:cNvPr id="5" name="TextBox 4"/>
          <p:cNvSpPr txBox="1"/>
          <p:nvPr/>
        </p:nvSpPr>
        <p:spPr>
          <a:xfrm>
            <a:off x="182016" y="836712"/>
            <a:ext cx="8782472" cy="800219"/>
          </a:xfrm>
          <a:prstGeom prst="rect">
            <a:avLst/>
          </a:prstGeom>
          <a:noFill/>
        </p:spPr>
        <p:txBody>
          <a:bodyPr wrap="square" rtlCol="0">
            <a:spAutoFit/>
          </a:bodyPr>
          <a:lstStyle/>
          <a:p>
            <a:pPr algn="just"/>
            <a:r>
              <a:rPr lang="el-GR" sz="2300" i="1" dirty="0">
                <a:latin typeface="Times New Roman" pitchFamily="18" charset="0"/>
                <a:cs typeface="Times New Roman" pitchFamily="18" charset="0"/>
              </a:rPr>
              <a:t>Η μετατροπή δεκαδικού κλάσματος σε δυαδικό γίνεται με τη διαφορά ότι κάνουμε πολ/σμο αντί για διαίρεση και συγκεντρώνουμε τα ακέραια μέρη.</a:t>
            </a:r>
          </a:p>
        </p:txBody>
      </p:sp>
      <p:sp>
        <p:nvSpPr>
          <p:cNvPr id="7" name="TextBox 6"/>
          <p:cNvSpPr txBox="1"/>
          <p:nvPr/>
        </p:nvSpPr>
        <p:spPr>
          <a:xfrm>
            <a:off x="683568" y="1609636"/>
            <a:ext cx="6697813" cy="523220"/>
          </a:xfrm>
          <a:prstGeom prst="rect">
            <a:avLst/>
          </a:prstGeom>
          <a:noFill/>
        </p:spPr>
        <p:txBody>
          <a:bodyPr wrap="square" rtlCol="0">
            <a:spAutoFit/>
          </a:bodyPr>
          <a:lstStyle/>
          <a:p>
            <a:r>
              <a:rPr lang="el-GR" sz="2800" dirty="0">
                <a:latin typeface="Times New Roman" pitchFamily="18" charset="0"/>
                <a:cs typeface="Times New Roman" pitchFamily="18" charset="0"/>
              </a:rPr>
              <a:t>Αριθμητική διαδικασία</a:t>
            </a:r>
          </a:p>
        </p:txBody>
      </p:sp>
      <p:pic>
        <p:nvPicPr>
          <p:cNvPr id="16387" name="Picture 3"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89" y="2276872"/>
            <a:ext cx="8471583" cy="435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88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04461" cy="506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661720"/>
          </a:xfrm>
          <a:prstGeom prst="rect">
            <a:avLst/>
          </a:prstGeom>
        </p:spPr>
        <p:txBody>
          <a:bodyPr wrap="square">
            <a:spAutoFit/>
          </a:bodyPr>
          <a:lstStyle/>
          <a:p>
            <a:pPr algn="ctr"/>
            <a:r>
              <a:rPr lang="el-GR" sz="3700" b="1" i="1" dirty="0">
                <a:latin typeface="Times New Roman" pitchFamily="18" charset="0"/>
                <a:cs typeface="Times New Roman" pitchFamily="18" charset="0"/>
              </a:rPr>
              <a:t>Μετατροπή δεκαδικού σε δυαδικό αριθμό</a:t>
            </a:r>
          </a:p>
        </p:txBody>
      </p:sp>
    </p:spTree>
    <p:extLst>
      <p:ext uri="{BB962C8B-B14F-4D97-AF65-F5344CB8AC3E}">
        <p14:creationId xmlns:p14="http://schemas.microsoft.com/office/powerpoint/2010/main" val="2483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5020"/>
            <a:ext cx="8496944" cy="11326178"/>
          </a:xfrm>
          <a:prstGeom prst="rect">
            <a:avLst/>
          </a:prstGeom>
          <a:noFill/>
        </p:spPr>
        <p:txBody>
          <a:bodyPr wrap="square" rtlCol="0">
            <a:spAutoFit/>
          </a:bodyPr>
          <a:lstStyle/>
          <a:p>
            <a:pPr algn="ctr"/>
            <a:r>
              <a:rPr lang="el-GR" sz="2800" b="1" i="1" dirty="0">
                <a:latin typeface="Times New Roman" pitchFamily="18" charset="0"/>
                <a:cs typeface="Times New Roman" pitchFamily="18" charset="0"/>
              </a:rPr>
              <a:t>Περιεχόμενα</a:t>
            </a:r>
            <a:endParaRPr lang="en-US" sz="2800" b="1" i="1" dirty="0">
              <a:latin typeface="Times New Roman" pitchFamily="18" charset="0"/>
              <a:cs typeface="Times New Roman" pitchFamily="18" charset="0"/>
            </a:endParaRPr>
          </a:p>
          <a:p>
            <a:pPr algn="ctr"/>
            <a:endParaRPr lang="el-GR" sz="12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Εισαγωγή στη Ψηφιακή Λογική</a:t>
            </a:r>
            <a:endParaRPr lang="en-US" sz="2200" b="1" dirty="0">
              <a:latin typeface="Times New Roman" pitchFamily="18" charset="0"/>
              <a:cs typeface="Times New Roman" pitchFamily="18" charset="0"/>
            </a:endParaRP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Άλγεβρα </a:t>
            </a:r>
            <a:r>
              <a:rPr lang="en-US" sz="2200" b="1" dirty="0">
                <a:latin typeface="Times New Roman" pitchFamily="18" charset="0"/>
                <a:cs typeface="Times New Roman" pitchFamily="18" charset="0"/>
              </a:rPr>
              <a:t>Boole</a:t>
            </a:r>
            <a:r>
              <a:rPr lang="el-GR" sz="2200" b="1" dirty="0">
                <a:latin typeface="Times New Roman" pitchFamily="18" charset="0"/>
                <a:cs typeface="Times New Roman" pitchFamily="18" charset="0"/>
              </a:rPr>
              <a:t> - Ελαχιστόροι, Μεγιστόροι</a:t>
            </a: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Απλοποίηση συναρτήσεων και οικουμενικές πύλες</a:t>
            </a:r>
            <a:endParaRPr lang="en-US" sz="2200" b="1" dirty="0">
              <a:latin typeface="Times New Roman" pitchFamily="18" charset="0"/>
              <a:cs typeface="Times New Roman" pitchFamily="18" charset="0"/>
            </a:endParaRPr>
          </a:p>
          <a:p>
            <a:pPr marL="514350" indent="-514350" algn="just">
              <a:buAutoNum type="arabicPeriod"/>
            </a:pPr>
            <a:endParaRPr lang="en-US"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Ολοκληρωμένα κυκλώματα και συνδυαστικά κυκλώματα</a:t>
            </a: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Εισαγωγή στους μικροϋπολογιστές</a:t>
            </a: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Δομή και αρχιτεκτονική του μικροεπεξεργαστή και του μικροϋπολογιστή</a:t>
            </a: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Βασικές λειτουργίες του μικροεπεξεργαστή</a:t>
            </a: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err="1">
                <a:latin typeface="Times New Roman" pitchFamily="18" charset="0"/>
                <a:cs typeface="Times New Roman" pitchFamily="18" charset="0"/>
              </a:rPr>
              <a:t>Eκμάθηση</a:t>
            </a:r>
            <a:r>
              <a:rPr lang="el-GR" sz="2200" b="1" dirty="0">
                <a:latin typeface="Times New Roman" pitchFamily="18" charset="0"/>
                <a:cs typeface="Times New Roman" pitchFamily="18" charset="0"/>
              </a:rPr>
              <a:t> Γλώσσας </a:t>
            </a:r>
            <a:r>
              <a:rPr lang="el-GR" sz="2200" b="1" dirty="0" err="1">
                <a:latin typeface="Times New Roman" pitchFamily="18" charset="0"/>
                <a:cs typeface="Times New Roman" pitchFamily="18" charset="0"/>
              </a:rPr>
              <a:t>Assembly</a:t>
            </a:r>
            <a:r>
              <a:rPr lang="el-GR" sz="2200" b="1" dirty="0">
                <a:latin typeface="Times New Roman" pitchFamily="18" charset="0"/>
                <a:cs typeface="Times New Roman" pitchFamily="18" charset="0"/>
              </a:rPr>
              <a:t> του µ</a:t>
            </a:r>
            <a:r>
              <a:rPr lang="el-GR" sz="2200" b="1" dirty="0" err="1">
                <a:latin typeface="Times New Roman" pitchFamily="18" charset="0"/>
                <a:cs typeface="Times New Roman" pitchFamily="18" charset="0"/>
              </a:rPr>
              <a:t>ικροϋπολογιστή</a:t>
            </a:r>
            <a:endParaRPr lang="el-GR" sz="2200" b="1" dirty="0">
              <a:latin typeface="Times New Roman" pitchFamily="18" charset="0"/>
              <a:cs typeface="Times New Roman" pitchFamily="18" charset="0"/>
            </a:endParaRPr>
          </a:p>
          <a:p>
            <a:pPr marL="514350" indent="-514350" algn="just">
              <a:buAutoNum type="arabicPeriod"/>
            </a:pPr>
            <a:endParaRPr lang="el-GR" sz="16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Πλακέτα ανάπτυξης του </a:t>
            </a:r>
            <a:r>
              <a:rPr lang="el-GR" sz="2200" b="1" dirty="0" err="1">
                <a:latin typeface="Times New Roman" pitchFamily="18" charset="0"/>
                <a:cs typeface="Times New Roman" pitchFamily="18" charset="0"/>
              </a:rPr>
              <a:t>μικροελεγκτή</a:t>
            </a:r>
            <a:r>
              <a:rPr lang="el-GR" sz="2200" b="1" dirty="0">
                <a:latin typeface="Times New Roman" pitchFamily="18" charset="0"/>
                <a:cs typeface="Times New Roman" pitchFamily="18" charset="0"/>
              </a:rPr>
              <a:t> </a:t>
            </a:r>
            <a:r>
              <a:rPr lang="el-GR" sz="2200" b="1" dirty="0" err="1">
                <a:latin typeface="Times New Roman" pitchFamily="18" charset="0"/>
                <a:cs typeface="Times New Roman" pitchFamily="18" charset="0"/>
              </a:rPr>
              <a:t>Arduino</a:t>
            </a:r>
            <a:r>
              <a:rPr lang="el-GR" sz="2200" b="1" dirty="0">
                <a:latin typeface="Times New Roman" pitchFamily="18" charset="0"/>
                <a:cs typeface="Times New Roman" pitchFamily="18" charset="0"/>
              </a:rPr>
              <a:t> </a:t>
            </a:r>
            <a:r>
              <a:rPr lang="el-GR" sz="2200" b="1" dirty="0" err="1">
                <a:latin typeface="Times New Roman" pitchFamily="18" charset="0"/>
                <a:cs typeface="Times New Roman" pitchFamily="18" charset="0"/>
              </a:rPr>
              <a:t>Uno</a:t>
            </a:r>
            <a:endParaRPr lang="el-GR" sz="2200" b="1" dirty="0">
              <a:latin typeface="Times New Roman" pitchFamily="18" charset="0"/>
              <a:cs typeface="Times New Roman" pitchFamily="18" charset="0"/>
            </a:endParaRPr>
          </a:p>
          <a:p>
            <a:pPr marL="514350" indent="-514350" algn="just">
              <a:buAutoNum type="arabicPeriod"/>
            </a:pPr>
            <a:endParaRPr lang="el-GR" sz="1400" b="1" dirty="0">
              <a:latin typeface="Times New Roman" pitchFamily="18" charset="0"/>
              <a:cs typeface="Times New Roman" pitchFamily="18" charset="0"/>
            </a:endParaRPr>
          </a:p>
          <a:p>
            <a:pPr marL="514350" indent="-514350" algn="just">
              <a:buAutoNum type="arabicPeriod"/>
            </a:pPr>
            <a:r>
              <a:rPr lang="el-GR" sz="2200" b="1" dirty="0">
                <a:latin typeface="Times New Roman" pitchFamily="18" charset="0"/>
                <a:cs typeface="Times New Roman" pitchFamily="18" charset="0"/>
              </a:rPr>
              <a:t>Χρήση εισόδων/εξόδων του μικροεπεξεργαστή για την παραγωγή &amp; έλεγχο ήχου &amp; ηχητικών διατάξεων</a:t>
            </a:r>
          </a:p>
          <a:p>
            <a:pPr marL="514350" indent="-514350" algn="just">
              <a:buAutoNum type="arabicPeriod"/>
            </a:pPr>
            <a:endParaRPr lang="el-GR" sz="2200" b="1" dirty="0">
              <a:latin typeface="Times New Roman" pitchFamily="18" charset="0"/>
              <a:cs typeface="Times New Roman" pitchFamily="18" charset="0"/>
            </a:endParaRPr>
          </a:p>
          <a:p>
            <a:pPr marL="514350" indent="-514350" algn="just">
              <a:buAutoNum type="arabicPeriod"/>
            </a:pPr>
            <a:endParaRPr lang="el-GR" sz="2200" b="1" dirty="0">
              <a:latin typeface="Times New Roman" pitchFamily="18" charset="0"/>
              <a:cs typeface="Times New Roman" pitchFamily="18" charset="0"/>
            </a:endParaRPr>
          </a:p>
          <a:p>
            <a:pPr marL="514350" indent="-514350" algn="just">
              <a:buAutoNum type="arabicPeriod"/>
            </a:pPr>
            <a:endParaRPr lang="el-GR" sz="2400" b="1" dirty="0">
              <a:latin typeface="Times New Roman" pitchFamily="18" charset="0"/>
              <a:cs typeface="Times New Roman" pitchFamily="18" charset="0"/>
            </a:endParaRPr>
          </a:p>
          <a:p>
            <a:pPr marL="514350" indent="-514350" algn="just">
              <a:buAutoNum type="arabicPeriod"/>
            </a:pPr>
            <a:endParaRPr lang="el-GR" sz="2400" b="1" dirty="0">
              <a:latin typeface="Times New Roman" pitchFamily="18" charset="0"/>
              <a:cs typeface="Times New Roman" pitchFamily="18" charset="0"/>
            </a:endParaRPr>
          </a:p>
          <a:p>
            <a:pPr marL="514350" indent="-514350" algn="just">
              <a:buAutoNum type="arabicPeriod"/>
            </a:pPr>
            <a:endParaRPr lang="el-GR" sz="2400" b="1" dirty="0">
              <a:latin typeface="Times New Roman" pitchFamily="18" charset="0"/>
              <a:cs typeface="Times New Roman" pitchFamily="18" charset="0"/>
            </a:endParaRPr>
          </a:p>
          <a:p>
            <a:pPr marL="514350" indent="-514350" algn="just">
              <a:buAutoNum type="arabicPeriod"/>
            </a:pPr>
            <a:endParaRPr lang="en-US" sz="2400" b="1" dirty="0">
              <a:latin typeface="Times New Roman" pitchFamily="18" charset="0"/>
              <a:cs typeface="Times New Roman" pitchFamily="18" charset="0"/>
            </a:endParaRPr>
          </a:p>
          <a:p>
            <a:pPr marL="514350" indent="-514350" algn="just">
              <a:buAutoNum type="arabicPeriod"/>
            </a:pPr>
            <a:endParaRPr lang="en-US" sz="2400" b="1" dirty="0">
              <a:latin typeface="Times New Roman" pitchFamily="18" charset="0"/>
              <a:cs typeface="Times New Roman" pitchFamily="18" charset="0"/>
            </a:endParaRPr>
          </a:p>
          <a:p>
            <a:pPr marL="514350" indent="-514350" algn="just">
              <a:buAutoNum type="arabicPeriod"/>
            </a:pPr>
            <a:endParaRPr lang="en-US" sz="2400" b="1" dirty="0">
              <a:latin typeface="Times New Roman" pitchFamily="18" charset="0"/>
              <a:cs typeface="Times New Roman" pitchFamily="18" charset="0"/>
            </a:endParaRPr>
          </a:p>
          <a:p>
            <a:pPr marL="514350" indent="-514350" algn="just">
              <a:buAutoNum type="arabicPeriod"/>
            </a:pPr>
            <a:endParaRPr lang="el-GR" sz="2400" b="1" dirty="0">
              <a:latin typeface="Times New Roman" pitchFamily="18" charset="0"/>
              <a:cs typeface="Times New Roman" pitchFamily="18" charset="0"/>
            </a:endParaRPr>
          </a:p>
          <a:p>
            <a:pPr marL="514350" indent="-514350" algn="just">
              <a:buAutoNum type="arabicPeriod"/>
            </a:pPr>
            <a:endParaRPr lang="el-GR" sz="3200" b="1" dirty="0">
              <a:latin typeface="Times New Roman" pitchFamily="18" charset="0"/>
              <a:cs typeface="Times New Roman" pitchFamily="18" charset="0"/>
            </a:endParaRPr>
          </a:p>
          <a:p>
            <a:pPr algn="just"/>
            <a:endParaRPr lang="el-GR"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892724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46" y="1124744"/>
            <a:ext cx="8338828"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661720"/>
          </a:xfrm>
          <a:prstGeom prst="rect">
            <a:avLst/>
          </a:prstGeom>
        </p:spPr>
        <p:txBody>
          <a:bodyPr wrap="square">
            <a:spAutoFit/>
          </a:bodyPr>
          <a:lstStyle/>
          <a:p>
            <a:pPr algn="ctr"/>
            <a:r>
              <a:rPr lang="el-GR" sz="3700" b="1" i="1" dirty="0">
                <a:latin typeface="Times New Roman" pitchFamily="18" charset="0"/>
                <a:cs typeface="Times New Roman" pitchFamily="18" charset="0"/>
              </a:rPr>
              <a:t>Μετατροπή δεκαδικού σε δυαδικό αριθμό</a:t>
            </a:r>
          </a:p>
        </p:txBody>
      </p:sp>
    </p:spTree>
    <p:extLst>
      <p:ext uri="{BB962C8B-B14F-4D97-AF65-F5344CB8AC3E}">
        <p14:creationId xmlns:p14="http://schemas.microsoft.com/office/powerpoint/2010/main" val="231866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661720"/>
          </a:xfrm>
          <a:prstGeom prst="rect">
            <a:avLst/>
          </a:prstGeom>
        </p:spPr>
        <p:txBody>
          <a:bodyPr wrap="square">
            <a:spAutoFit/>
          </a:bodyPr>
          <a:lstStyle/>
          <a:p>
            <a:pPr algn="ctr"/>
            <a:r>
              <a:rPr lang="el-GR" sz="3700" b="1" i="1" dirty="0">
                <a:latin typeface="Times New Roman" pitchFamily="18" charset="0"/>
                <a:cs typeface="Times New Roman" pitchFamily="18" charset="0"/>
              </a:rPr>
              <a:t>Μετατροπή δεκαδικού σε οκταδικό αριθμό</a:t>
            </a:r>
          </a:p>
        </p:txBody>
      </p:sp>
      <p:pic>
        <p:nvPicPr>
          <p:cNvPr id="21506" name="Picture 2"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23" y="1557907"/>
            <a:ext cx="8528274" cy="5111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568" y="916585"/>
            <a:ext cx="6697813" cy="523220"/>
          </a:xfrm>
          <a:prstGeom prst="rect">
            <a:avLst/>
          </a:prstGeom>
          <a:noFill/>
        </p:spPr>
        <p:txBody>
          <a:bodyPr wrap="square" rtlCol="0">
            <a:spAutoFit/>
          </a:bodyPr>
          <a:lstStyle/>
          <a:p>
            <a:r>
              <a:rPr lang="el-GR" sz="2800" dirty="0">
                <a:latin typeface="Times New Roman" pitchFamily="18" charset="0"/>
                <a:cs typeface="Times New Roman" pitchFamily="18" charset="0"/>
              </a:rPr>
              <a:t>Αριθμητική διαδικασία</a:t>
            </a:r>
          </a:p>
        </p:txBody>
      </p:sp>
    </p:spTree>
    <p:extLst>
      <p:ext uri="{BB962C8B-B14F-4D97-AF65-F5344CB8AC3E}">
        <p14:creationId xmlns:p14="http://schemas.microsoft.com/office/powerpoint/2010/main" val="2769680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Οκταδικοί αριθμοί</a:t>
            </a:r>
          </a:p>
        </p:txBody>
      </p:sp>
      <p:pic>
        <p:nvPicPr>
          <p:cNvPr id="5122"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80123"/>
            <a:ext cx="8588250" cy="420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90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Δεκαεξαδικοί αριθμοί</a:t>
            </a:r>
          </a:p>
        </p:txBody>
      </p:sp>
      <p:pic>
        <p:nvPicPr>
          <p:cNvPr id="4098"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1340768"/>
            <a:ext cx="8905875" cy="39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3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16" y="161345"/>
            <a:ext cx="8926488" cy="1231106"/>
          </a:xfrm>
          <a:prstGeom prst="rect">
            <a:avLst/>
          </a:prstGeom>
        </p:spPr>
        <p:txBody>
          <a:bodyPr wrap="square">
            <a:spAutoFit/>
          </a:bodyPr>
          <a:lstStyle/>
          <a:p>
            <a:pPr algn="just"/>
            <a:r>
              <a:rPr lang="el-GR" sz="3700" b="1" i="1" dirty="0">
                <a:latin typeface="Times New Roman" pitchFamily="18" charset="0"/>
                <a:cs typeface="Times New Roman" pitchFamily="18" charset="0"/>
              </a:rPr>
              <a:t>Μετατροπή από το οκταδικό-δεκαεξαδικό στο δυαδικό σύστημα</a:t>
            </a:r>
          </a:p>
        </p:txBody>
      </p:sp>
      <p:pic>
        <p:nvPicPr>
          <p:cNvPr id="6146"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5" y="1682405"/>
            <a:ext cx="8704809" cy="449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17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519875" cy="46393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Πρόσθεση αριθμών στο δυαδικό</a:t>
            </a:r>
          </a:p>
        </p:txBody>
      </p:sp>
    </p:spTree>
    <p:extLst>
      <p:ext uri="{BB962C8B-B14F-4D97-AF65-F5344CB8AC3E}">
        <p14:creationId xmlns:p14="http://schemas.microsoft.com/office/powerpoint/2010/main" val="3335040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856984" cy="42154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661720"/>
          </a:xfrm>
          <a:prstGeom prst="rect">
            <a:avLst/>
          </a:prstGeom>
        </p:spPr>
        <p:txBody>
          <a:bodyPr wrap="square">
            <a:spAutoFit/>
          </a:bodyPr>
          <a:lstStyle/>
          <a:p>
            <a:pPr algn="ctr"/>
            <a:r>
              <a:rPr lang="el-GR" sz="3700" b="1" i="1" dirty="0">
                <a:latin typeface="Times New Roman" pitchFamily="18" charset="0"/>
                <a:cs typeface="Times New Roman" pitchFamily="18" charset="0"/>
              </a:rPr>
              <a:t>Πολλαπλασιασμός αριθμών στο οκταδικό</a:t>
            </a:r>
          </a:p>
        </p:txBody>
      </p:sp>
    </p:spTree>
    <p:extLst>
      <p:ext uri="{BB962C8B-B14F-4D97-AF65-F5344CB8AC3E}">
        <p14:creationId xmlns:p14="http://schemas.microsoft.com/office/powerpoint/2010/main" val="290230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Άσκηση στα αριθμητικά συστήματα</a:t>
            </a:r>
          </a:p>
        </p:txBody>
      </p:sp>
      <p:sp>
        <p:nvSpPr>
          <p:cNvPr id="5" name="Rectangle 4"/>
          <p:cNvSpPr/>
          <p:nvPr/>
        </p:nvSpPr>
        <p:spPr>
          <a:xfrm>
            <a:off x="107503" y="1052736"/>
            <a:ext cx="8920483" cy="492443"/>
          </a:xfrm>
          <a:prstGeom prst="rect">
            <a:avLst/>
          </a:prstGeom>
        </p:spPr>
        <p:txBody>
          <a:bodyPr wrap="square">
            <a:spAutoFit/>
          </a:bodyPr>
          <a:lstStyle/>
          <a:p>
            <a:pPr algn="just"/>
            <a:r>
              <a:rPr lang="el-GR" sz="2600" dirty="0">
                <a:latin typeface="Times New Roman" pitchFamily="18" charset="0"/>
                <a:cs typeface="Times New Roman" pitchFamily="18" charset="0"/>
              </a:rPr>
              <a:t>Δίνεται ο αριθμός: χ</a:t>
            </a:r>
            <a:r>
              <a:rPr lang="el-GR" sz="2600" baseline="-25000" dirty="0">
                <a:latin typeface="Times New Roman" pitchFamily="18" charset="0"/>
                <a:cs typeface="Times New Roman" pitchFamily="18" charset="0"/>
              </a:rPr>
              <a:t>10</a:t>
            </a:r>
            <a:r>
              <a:rPr lang="el-GR" sz="2600" dirty="0">
                <a:latin typeface="Times New Roman" pitchFamily="18" charset="0"/>
                <a:cs typeface="Times New Roman" pitchFamily="18" charset="0"/>
              </a:rPr>
              <a:t>=244.75</a:t>
            </a:r>
            <a:r>
              <a:rPr lang="el-GR" sz="2600" baseline="-25000" dirty="0">
                <a:latin typeface="Times New Roman" pitchFamily="18" charset="0"/>
                <a:cs typeface="Times New Roman" pitchFamily="18" charset="0"/>
              </a:rPr>
              <a:t>10 </a:t>
            </a:r>
            <a:r>
              <a:rPr lang="el-GR" sz="2600" dirty="0">
                <a:latin typeface="Times New Roman" pitchFamily="18" charset="0"/>
                <a:cs typeface="Times New Roman" pitchFamily="18" charset="0"/>
              </a:rPr>
              <a:t>σε δεκαδική αναπαράσταση.</a:t>
            </a:r>
          </a:p>
        </p:txBody>
      </p:sp>
      <p:sp>
        <p:nvSpPr>
          <p:cNvPr id="6" name="Rectangle 5"/>
          <p:cNvSpPr/>
          <p:nvPr/>
        </p:nvSpPr>
        <p:spPr>
          <a:xfrm>
            <a:off x="107504" y="1700808"/>
            <a:ext cx="8920483" cy="5109091"/>
          </a:xfrm>
          <a:prstGeom prst="rect">
            <a:avLst/>
          </a:prstGeom>
        </p:spPr>
        <p:txBody>
          <a:bodyPr wrap="square">
            <a:spAutoFit/>
          </a:bodyPr>
          <a:lstStyle/>
          <a:p>
            <a:pPr algn="just"/>
            <a:r>
              <a:rPr lang="el-GR" sz="2600" dirty="0">
                <a:latin typeface="Times New Roman" pitchFamily="18" charset="0"/>
                <a:cs typeface="Times New Roman" pitchFamily="18" charset="0"/>
              </a:rPr>
              <a:t>Α. Να μετατραπεί σε δυαδική αναπαράσταση (χ</a:t>
            </a:r>
            <a:r>
              <a:rPr lang="el-GR" sz="2600" baseline="-25000" dirty="0">
                <a:latin typeface="Times New Roman" pitchFamily="18" charset="0"/>
                <a:cs typeface="Times New Roman" pitchFamily="18" charset="0"/>
              </a:rPr>
              <a:t>2</a:t>
            </a:r>
            <a:r>
              <a:rPr lang="el-GR" sz="2600" dirty="0">
                <a:latin typeface="Times New Roman" pitchFamily="18" charset="0"/>
                <a:cs typeface="Times New Roman" pitchFamily="18" charset="0"/>
              </a:rPr>
              <a:t>) με 8 ψηφία για το ακέραιο μέρος και 4 ψηφία για το κλασματικό μέρος καθώς και σε δεκαεξαδική αναπαράσταση (χ</a:t>
            </a:r>
            <a:r>
              <a:rPr lang="el-GR" sz="2600" baseline="-25000" dirty="0">
                <a:latin typeface="Times New Roman" pitchFamily="18" charset="0"/>
                <a:cs typeface="Times New Roman" pitchFamily="18" charset="0"/>
              </a:rPr>
              <a:t>16</a:t>
            </a:r>
            <a:r>
              <a:rPr lang="el-GR" sz="2600" dirty="0">
                <a:latin typeface="Times New Roman" pitchFamily="18" charset="0"/>
                <a:cs typeface="Times New Roman" pitchFamily="18" charset="0"/>
              </a:rPr>
              <a:t>) με 2 ψηφία για το ακέραιο μέρος και 1 ψηφίο για το κλασματικό μέρος.</a:t>
            </a:r>
          </a:p>
          <a:p>
            <a:pPr algn="just"/>
            <a:endParaRPr lang="el-GR" sz="1600" dirty="0">
              <a:latin typeface="Times New Roman" pitchFamily="18" charset="0"/>
              <a:cs typeface="Times New Roman" pitchFamily="18" charset="0"/>
            </a:endParaRPr>
          </a:p>
          <a:p>
            <a:pPr algn="just"/>
            <a:r>
              <a:rPr lang="el-GR" sz="2600" dirty="0">
                <a:latin typeface="Times New Roman" pitchFamily="18" charset="0"/>
                <a:cs typeface="Times New Roman" pitchFamily="18" charset="0"/>
              </a:rPr>
              <a:t>Β. Να μετατραπούν πάλι σε δεκαδική αναπαράσταση οι αριθμοί (χ</a:t>
            </a:r>
            <a:r>
              <a:rPr lang="el-GR" sz="2600" baseline="-25000" dirty="0">
                <a:latin typeface="Times New Roman" pitchFamily="18" charset="0"/>
                <a:cs typeface="Times New Roman" pitchFamily="18" charset="0"/>
              </a:rPr>
              <a:t>2</a:t>
            </a:r>
            <a:r>
              <a:rPr lang="el-GR" sz="2600" dirty="0">
                <a:latin typeface="Times New Roman" pitchFamily="18" charset="0"/>
                <a:cs typeface="Times New Roman" pitchFamily="18" charset="0"/>
              </a:rPr>
              <a:t> και χ</a:t>
            </a:r>
            <a:r>
              <a:rPr lang="el-GR" sz="2600" baseline="-25000" dirty="0">
                <a:latin typeface="Times New Roman" pitchFamily="18" charset="0"/>
                <a:cs typeface="Times New Roman" pitchFamily="18" charset="0"/>
              </a:rPr>
              <a:t>16</a:t>
            </a:r>
            <a:r>
              <a:rPr lang="el-GR" sz="2600" dirty="0">
                <a:latin typeface="Times New Roman" pitchFamily="18" charset="0"/>
                <a:cs typeface="Times New Roman" pitchFamily="18" charset="0"/>
              </a:rPr>
              <a:t>) που προέκυψαν από το ερώτημα Α.</a:t>
            </a:r>
          </a:p>
          <a:p>
            <a:pPr algn="just"/>
            <a:endParaRPr lang="el-GR" sz="1600" dirty="0">
              <a:latin typeface="Times New Roman" pitchFamily="18" charset="0"/>
              <a:cs typeface="Times New Roman" pitchFamily="18" charset="0"/>
            </a:endParaRPr>
          </a:p>
          <a:p>
            <a:pPr algn="just"/>
            <a:r>
              <a:rPr lang="el-GR" sz="2600" b="1" i="1" u="sng" dirty="0">
                <a:latin typeface="Times New Roman" pitchFamily="18" charset="0"/>
                <a:cs typeface="Times New Roman" pitchFamily="18" charset="0"/>
              </a:rPr>
              <a:t>Άσκησεις για το σπίτι</a:t>
            </a:r>
          </a:p>
          <a:p>
            <a:pPr marL="514350" indent="-514350" algn="just">
              <a:buAutoNum type="arabicParenR"/>
            </a:pPr>
            <a:r>
              <a:rPr lang="el-GR" sz="2600" dirty="0">
                <a:latin typeface="Times New Roman" pitchFamily="18" charset="0"/>
                <a:cs typeface="Times New Roman" pitchFamily="18" charset="0"/>
              </a:rPr>
              <a:t>Για τον αριθμό ψ</a:t>
            </a:r>
            <a:r>
              <a:rPr lang="el-GR" sz="2600" baseline="-25000" dirty="0">
                <a:latin typeface="Times New Roman" pitchFamily="18" charset="0"/>
                <a:cs typeface="Times New Roman" pitchFamily="18" charset="0"/>
              </a:rPr>
              <a:t>10</a:t>
            </a:r>
            <a:r>
              <a:rPr lang="el-GR" sz="2600" dirty="0">
                <a:latin typeface="Times New Roman" pitchFamily="18" charset="0"/>
                <a:cs typeface="Times New Roman" pitchFamily="18" charset="0"/>
              </a:rPr>
              <a:t>=35.25</a:t>
            </a:r>
            <a:r>
              <a:rPr lang="el-GR" sz="2600" baseline="-25000" dirty="0">
                <a:latin typeface="Times New Roman" pitchFamily="18" charset="0"/>
                <a:cs typeface="Times New Roman" pitchFamily="18" charset="0"/>
              </a:rPr>
              <a:t>10</a:t>
            </a:r>
            <a:r>
              <a:rPr lang="el-GR" sz="2600" dirty="0">
                <a:latin typeface="Times New Roman" pitchFamily="18" charset="0"/>
                <a:cs typeface="Times New Roman" pitchFamily="18" charset="0"/>
              </a:rPr>
              <a:t> ομοίως να απαντηθούν τα Α και Β.</a:t>
            </a:r>
          </a:p>
          <a:p>
            <a:pPr marL="514350" indent="-514350" algn="just">
              <a:buAutoNum type="arabicParenR"/>
            </a:pPr>
            <a:r>
              <a:rPr lang="el-GR" sz="2600" dirty="0">
                <a:latin typeface="Times New Roman" pitchFamily="18" charset="0"/>
                <a:cs typeface="Times New Roman" pitchFamily="18" charset="0"/>
              </a:rPr>
              <a:t>Δίνεται ο δεκαεξαδικός αριθμός 85FA</a:t>
            </a:r>
            <a:r>
              <a:rPr lang="el-GR" sz="2600" baseline="-25000" dirty="0">
                <a:latin typeface="Times New Roman" pitchFamily="18" charset="0"/>
                <a:cs typeface="Times New Roman" pitchFamily="18" charset="0"/>
              </a:rPr>
              <a:t>16</a:t>
            </a:r>
            <a:r>
              <a:rPr lang="el-GR" sz="2600" dirty="0">
                <a:latin typeface="Times New Roman" pitchFamily="18" charset="0"/>
                <a:cs typeface="Times New Roman" pitchFamily="18" charset="0"/>
              </a:rPr>
              <a:t>. Να μετατραπεί σε δυαδική και δεκαδική μορφή.</a:t>
            </a:r>
          </a:p>
        </p:txBody>
      </p:sp>
    </p:spTree>
    <p:extLst>
      <p:ext uri="{BB962C8B-B14F-4D97-AF65-F5344CB8AC3E}">
        <p14:creationId xmlns:p14="http://schemas.microsoft.com/office/powerpoint/2010/main" val="3738420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Άσκηση στα αριθμητικά συστήματα</a:t>
            </a:r>
          </a:p>
        </p:txBody>
      </p:sp>
      <p:sp>
        <p:nvSpPr>
          <p:cNvPr id="5" name="Rectangle 4"/>
          <p:cNvSpPr/>
          <p:nvPr/>
        </p:nvSpPr>
        <p:spPr>
          <a:xfrm>
            <a:off x="107503" y="1052736"/>
            <a:ext cx="8920483" cy="492443"/>
          </a:xfrm>
          <a:prstGeom prst="rect">
            <a:avLst/>
          </a:prstGeom>
        </p:spPr>
        <p:txBody>
          <a:bodyPr wrap="square">
            <a:spAutoFit/>
          </a:bodyPr>
          <a:lstStyle/>
          <a:p>
            <a:pPr algn="just"/>
            <a:r>
              <a:rPr lang="el-GR" sz="2600" dirty="0">
                <a:latin typeface="Times New Roman" pitchFamily="18" charset="0"/>
                <a:cs typeface="Times New Roman" pitchFamily="18" charset="0"/>
              </a:rPr>
              <a:t>Δίνεται ο αριθμός: χ</a:t>
            </a:r>
            <a:r>
              <a:rPr lang="el-GR" sz="2600" baseline="-25000" dirty="0">
                <a:latin typeface="Times New Roman" pitchFamily="18" charset="0"/>
                <a:cs typeface="Times New Roman" pitchFamily="18" charset="0"/>
              </a:rPr>
              <a:t>10</a:t>
            </a:r>
            <a:r>
              <a:rPr lang="el-GR" sz="2600" dirty="0">
                <a:latin typeface="Times New Roman" pitchFamily="18" charset="0"/>
                <a:cs typeface="Times New Roman" pitchFamily="18" charset="0"/>
              </a:rPr>
              <a:t>=244.75</a:t>
            </a:r>
            <a:r>
              <a:rPr lang="el-GR" sz="2600" baseline="-25000" dirty="0">
                <a:latin typeface="Times New Roman" pitchFamily="18" charset="0"/>
                <a:cs typeface="Times New Roman" pitchFamily="18" charset="0"/>
              </a:rPr>
              <a:t>10 </a:t>
            </a:r>
            <a:r>
              <a:rPr lang="el-GR" sz="2600" dirty="0">
                <a:latin typeface="Times New Roman" pitchFamily="18" charset="0"/>
                <a:cs typeface="Times New Roman" pitchFamily="18" charset="0"/>
              </a:rPr>
              <a:t>σε δεκαδική αναπαράσταση.</a:t>
            </a:r>
          </a:p>
        </p:txBody>
      </p:sp>
      <p:sp>
        <p:nvSpPr>
          <p:cNvPr id="6" name="Rectangle 5"/>
          <p:cNvSpPr/>
          <p:nvPr/>
        </p:nvSpPr>
        <p:spPr>
          <a:xfrm>
            <a:off x="107504" y="1700808"/>
            <a:ext cx="8920483" cy="5109091"/>
          </a:xfrm>
          <a:prstGeom prst="rect">
            <a:avLst/>
          </a:prstGeom>
        </p:spPr>
        <p:txBody>
          <a:bodyPr wrap="square">
            <a:spAutoFit/>
          </a:bodyPr>
          <a:lstStyle/>
          <a:p>
            <a:pPr algn="just"/>
            <a:r>
              <a:rPr lang="el-GR" sz="2600" dirty="0">
                <a:latin typeface="Times New Roman" pitchFamily="18" charset="0"/>
                <a:cs typeface="Times New Roman" pitchFamily="18" charset="0"/>
              </a:rPr>
              <a:t>Α. Να μετατραπεί σε δυαδική αναπαράσταση (χ</a:t>
            </a:r>
            <a:r>
              <a:rPr lang="el-GR" sz="2600" baseline="-25000" dirty="0">
                <a:latin typeface="Times New Roman" pitchFamily="18" charset="0"/>
                <a:cs typeface="Times New Roman" pitchFamily="18" charset="0"/>
              </a:rPr>
              <a:t>2</a:t>
            </a:r>
            <a:r>
              <a:rPr lang="el-GR" sz="2600" dirty="0">
                <a:latin typeface="Times New Roman" pitchFamily="18" charset="0"/>
                <a:cs typeface="Times New Roman" pitchFamily="18" charset="0"/>
              </a:rPr>
              <a:t>) με 8 ψηφία για το ακέραιο μέρος και 4 ψηφία για το κλασματικό μέρος καθώς και σε δεκαεξαδική αναπαράσταση (χ</a:t>
            </a:r>
            <a:r>
              <a:rPr lang="el-GR" sz="2600" baseline="-25000" dirty="0">
                <a:latin typeface="Times New Roman" pitchFamily="18" charset="0"/>
                <a:cs typeface="Times New Roman" pitchFamily="18" charset="0"/>
              </a:rPr>
              <a:t>16</a:t>
            </a:r>
            <a:r>
              <a:rPr lang="el-GR" sz="2600" dirty="0">
                <a:latin typeface="Times New Roman" pitchFamily="18" charset="0"/>
                <a:cs typeface="Times New Roman" pitchFamily="18" charset="0"/>
              </a:rPr>
              <a:t>) με 2 ψηφία για το ακέραιο μέρος και 1 ψηφίο για το κλασματικό μέρος.</a:t>
            </a:r>
          </a:p>
          <a:p>
            <a:pPr algn="just"/>
            <a:endParaRPr lang="el-GR" sz="1600" dirty="0">
              <a:latin typeface="Times New Roman" pitchFamily="18" charset="0"/>
              <a:cs typeface="Times New Roman" pitchFamily="18" charset="0"/>
            </a:endParaRPr>
          </a:p>
          <a:p>
            <a:pPr algn="just"/>
            <a:r>
              <a:rPr lang="el-GR" sz="2600" dirty="0">
                <a:latin typeface="Times New Roman" pitchFamily="18" charset="0"/>
                <a:cs typeface="Times New Roman" pitchFamily="18" charset="0"/>
              </a:rPr>
              <a:t>Β. Να μετατραπούν πάλι σε δεκαδική αναπαράσταση οι αριθμοί (χ</a:t>
            </a:r>
            <a:r>
              <a:rPr lang="el-GR" sz="2600" baseline="-25000" dirty="0">
                <a:latin typeface="Times New Roman" pitchFamily="18" charset="0"/>
                <a:cs typeface="Times New Roman" pitchFamily="18" charset="0"/>
              </a:rPr>
              <a:t>2</a:t>
            </a:r>
            <a:r>
              <a:rPr lang="el-GR" sz="2600" dirty="0">
                <a:latin typeface="Times New Roman" pitchFamily="18" charset="0"/>
                <a:cs typeface="Times New Roman" pitchFamily="18" charset="0"/>
              </a:rPr>
              <a:t> και χ</a:t>
            </a:r>
            <a:r>
              <a:rPr lang="el-GR" sz="2600" baseline="-25000" dirty="0">
                <a:latin typeface="Times New Roman" pitchFamily="18" charset="0"/>
                <a:cs typeface="Times New Roman" pitchFamily="18" charset="0"/>
              </a:rPr>
              <a:t>16</a:t>
            </a:r>
            <a:r>
              <a:rPr lang="el-GR" sz="2600" dirty="0">
                <a:latin typeface="Times New Roman" pitchFamily="18" charset="0"/>
                <a:cs typeface="Times New Roman" pitchFamily="18" charset="0"/>
              </a:rPr>
              <a:t>) που προέκυψαν από το ερώτημα Α.</a:t>
            </a:r>
          </a:p>
          <a:p>
            <a:pPr algn="just"/>
            <a:endParaRPr lang="el-GR" sz="1600" dirty="0">
              <a:latin typeface="Times New Roman" pitchFamily="18" charset="0"/>
              <a:cs typeface="Times New Roman" pitchFamily="18" charset="0"/>
            </a:endParaRPr>
          </a:p>
          <a:p>
            <a:pPr algn="just"/>
            <a:r>
              <a:rPr lang="el-GR" sz="2600" b="1" i="1" u="sng" dirty="0">
                <a:latin typeface="Times New Roman" pitchFamily="18" charset="0"/>
                <a:cs typeface="Times New Roman" pitchFamily="18" charset="0"/>
              </a:rPr>
              <a:t>Άσκησεις για το σπίτι</a:t>
            </a:r>
          </a:p>
          <a:p>
            <a:pPr marL="514350" indent="-514350" algn="just">
              <a:buAutoNum type="arabicParenR"/>
            </a:pPr>
            <a:r>
              <a:rPr lang="el-GR" sz="2600" dirty="0">
                <a:latin typeface="Times New Roman" pitchFamily="18" charset="0"/>
                <a:cs typeface="Times New Roman" pitchFamily="18" charset="0"/>
              </a:rPr>
              <a:t>Για τον αριθμό ψ</a:t>
            </a:r>
            <a:r>
              <a:rPr lang="el-GR" sz="2600" baseline="-25000" dirty="0">
                <a:latin typeface="Times New Roman" pitchFamily="18" charset="0"/>
                <a:cs typeface="Times New Roman" pitchFamily="18" charset="0"/>
              </a:rPr>
              <a:t>10</a:t>
            </a:r>
            <a:r>
              <a:rPr lang="el-GR" sz="2600" dirty="0">
                <a:latin typeface="Times New Roman" pitchFamily="18" charset="0"/>
                <a:cs typeface="Times New Roman" pitchFamily="18" charset="0"/>
              </a:rPr>
              <a:t>=35.25</a:t>
            </a:r>
            <a:r>
              <a:rPr lang="el-GR" sz="2600" baseline="-25000" dirty="0">
                <a:latin typeface="Times New Roman" pitchFamily="18" charset="0"/>
                <a:cs typeface="Times New Roman" pitchFamily="18" charset="0"/>
              </a:rPr>
              <a:t>10</a:t>
            </a:r>
            <a:r>
              <a:rPr lang="el-GR" sz="2600" dirty="0">
                <a:latin typeface="Times New Roman" pitchFamily="18" charset="0"/>
                <a:cs typeface="Times New Roman" pitchFamily="18" charset="0"/>
              </a:rPr>
              <a:t> ομοίως να απαντηθούν τα Α και Β.</a:t>
            </a:r>
          </a:p>
          <a:p>
            <a:pPr marL="514350" indent="-514350" algn="just">
              <a:buAutoNum type="arabicParenR"/>
            </a:pPr>
            <a:r>
              <a:rPr lang="el-GR" sz="2600" dirty="0">
                <a:latin typeface="Times New Roman" pitchFamily="18" charset="0"/>
                <a:cs typeface="Times New Roman" pitchFamily="18" charset="0"/>
              </a:rPr>
              <a:t>Δίνεται ο δεκαεξαδικός αριθμός 85FA</a:t>
            </a:r>
            <a:r>
              <a:rPr lang="el-GR" sz="2600" baseline="-25000" dirty="0">
                <a:latin typeface="Times New Roman" pitchFamily="18" charset="0"/>
                <a:cs typeface="Times New Roman" pitchFamily="18" charset="0"/>
              </a:rPr>
              <a:t>16</a:t>
            </a:r>
            <a:r>
              <a:rPr lang="el-GR" sz="2600" dirty="0">
                <a:latin typeface="Times New Roman" pitchFamily="18" charset="0"/>
                <a:cs typeface="Times New Roman" pitchFamily="18" charset="0"/>
              </a:rPr>
              <a:t>. Να μετατραπεί σε δυαδική και δεκαδική μορφή.</a:t>
            </a:r>
          </a:p>
        </p:txBody>
      </p:sp>
    </p:spTree>
    <p:extLst>
      <p:ext uri="{BB962C8B-B14F-4D97-AF65-F5344CB8AC3E}">
        <p14:creationId xmlns:p14="http://schemas.microsoft.com/office/powerpoint/2010/main" val="2290121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Δυαδική πρόσθεση</a:t>
            </a:r>
          </a:p>
        </p:txBody>
      </p:sp>
      <p:sp>
        <p:nvSpPr>
          <p:cNvPr id="6" name="TextBox 5"/>
          <p:cNvSpPr txBox="1"/>
          <p:nvPr/>
        </p:nvSpPr>
        <p:spPr>
          <a:xfrm>
            <a:off x="251520" y="1052736"/>
            <a:ext cx="8352928" cy="2954655"/>
          </a:xfrm>
          <a:prstGeom prst="rect">
            <a:avLst/>
          </a:prstGeom>
          <a:noFill/>
        </p:spPr>
        <p:txBody>
          <a:bodyPr wrap="square" rtlCol="0">
            <a:spAutoFit/>
          </a:bodyPr>
          <a:lstStyle/>
          <a:p>
            <a:r>
              <a:rPr lang="el-GR" sz="2400" dirty="0">
                <a:latin typeface="Times New Roman" pitchFamily="18" charset="0"/>
                <a:cs typeface="Times New Roman" pitchFamily="18" charset="0"/>
              </a:rPr>
              <a:t>Οι βασικοί κανόνες πρόσθεσης δυαδικών ψηφίων (ΒΙΤ) είναι</a:t>
            </a:r>
          </a:p>
          <a:p>
            <a:pPr algn="ctr"/>
            <a:endParaRPr lang="el-GR" sz="2400" dirty="0">
              <a:latin typeface="Times New Roman" pitchFamily="18" charset="0"/>
              <a:cs typeface="Times New Roman" pitchFamily="18" charset="0"/>
            </a:endParaRPr>
          </a:p>
          <a:p>
            <a:pPr algn="ctr"/>
            <a:r>
              <a:rPr lang="el-GR" sz="2400" dirty="0">
                <a:latin typeface="Times New Roman" pitchFamily="18" charset="0"/>
                <a:cs typeface="Times New Roman" pitchFamily="18" charset="0"/>
              </a:rPr>
              <a:t>0+0=0         Άθροισμα 0 και κρατούμενο 0</a:t>
            </a:r>
          </a:p>
          <a:p>
            <a:pPr algn="ctr"/>
            <a:r>
              <a:rPr lang="el-GR" sz="2400" dirty="0">
                <a:latin typeface="Times New Roman" pitchFamily="18" charset="0"/>
                <a:cs typeface="Times New Roman" pitchFamily="18" charset="0"/>
              </a:rPr>
              <a:t>0+1=1         Άθροισμα 1 και κρατούμενο 0</a:t>
            </a:r>
          </a:p>
          <a:p>
            <a:pPr algn="ctr"/>
            <a:r>
              <a:rPr lang="el-GR" sz="2400" dirty="0">
                <a:latin typeface="Times New Roman" pitchFamily="18" charset="0"/>
                <a:cs typeface="Times New Roman" pitchFamily="18" charset="0"/>
              </a:rPr>
              <a:t>1+0=1         Άθροισμα 1 και κρατούμενο 0</a:t>
            </a:r>
          </a:p>
          <a:p>
            <a:pPr algn="ctr"/>
            <a:r>
              <a:rPr lang="el-GR" sz="2400" dirty="0">
                <a:latin typeface="Times New Roman" pitchFamily="18" charset="0"/>
                <a:cs typeface="Times New Roman" pitchFamily="18" charset="0"/>
              </a:rPr>
              <a:t>1+1=10       Άθροισμα 0 και κρατούμενο 1</a:t>
            </a:r>
          </a:p>
          <a:p>
            <a:pPr algn="ctr"/>
            <a:r>
              <a:rPr lang="el-GR" sz="2400" dirty="0">
                <a:latin typeface="Times New Roman" pitchFamily="18" charset="0"/>
                <a:cs typeface="Times New Roman" pitchFamily="18" charset="0"/>
              </a:rPr>
              <a:t>1+1+1=11   Άθροισμα 1 και κρατούμενο 1</a:t>
            </a:r>
          </a:p>
          <a:p>
            <a:endParaRPr lang="el-GR" dirty="0"/>
          </a:p>
        </p:txBody>
      </p:sp>
      <p:pic>
        <p:nvPicPr>
          <p:cNvPr id="1026" name="Picture 2" descr="C:\Users\SEVEN\Desktop\auro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 y="4168874"/>
            <a:ext cx="88074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A4C8F0-A3A9-4866-B102-A3ECB7C26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4" y="980728"/>
            <a:ext cx="2780273" cy="4014606"/>
          </a:xfrm>
          <a:prstGeom prst="rect">
            <a:avLst/>
          </a:prstGeom>
        </p:spPr>
      </p:pic>
      <p:pic>
        <p:nvPicPr>
          <p:cNvPr id="5" name="Εικόνα 4">
            <a:extLst>
              <a:ext uri="{FF2B5EF4-FFF2-40B4-BE49-F238E27FC236}">
                <a16:creationId xmlns:a16="http://schemas.microsoft.com/office/drawing/2014/main" id="{81AB8C5F-408D-4410-B77D-0EBB0EE1C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820" y="980728"/>
            <a:ext cx="2908359" cy="4014606"/>
          </a:xfrm>
          <a:prstGeom prst="rect">
            <a:avLst/>
          </a:prstGeom>
        </p:spPr>
      </p:pic>
      <p:pic>
        <p:nvPicPr>
          <p:cNvPr id="7" name="Εικόνα 6">
            <a:extLst>
              <a:ext uri="{FF2B5EF4-FFF2-40B4-BE49-F238E27FC236}">
                <a16:creationId xmlns:a16="http://schemas.microsoft.com/office/drawing/2014/main" id="{455D1B6A-4084-4D4A-9FBA-5BD6F5D00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980728"/>
            <a:ext cx="2896718" cy="4033667"/>
          </a:xfrm>
          <a:prstGeom prst="rect">
            <a:avLst/>
          </a:prstGeom>
        </p:spPr>
      </p:pic>
    </p:spTree>
    <p:extLst>
      <p:ext uri="{BB962C8B-B14F-4D97-AF65-F5344CB8AC3E}">
        <p14:creationId xmlns:p14="http://schemas.microsoft.com/office/powerpoint/2010/main" val="316913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Δυαδικός πολλαπλασιασμός</a:t>
            </a:r>
          </a:p>
        </p:txBody>
      </p:sp>
      <p:sp>
        <p:nvSpPr>
          <p:cNvPr id="5" name="Rectangle 4"/>
          <p:cNvSpPr/>
          <p:nvPr/>
        </p:nvSpPr>
        <p:spPr>
          <a:xfrm>
            <a:off x="467544" y="1124744"/>
            <a:ext cx="8064896" cy="2308324"/>
          </a:xfrm>
          <a:prstGeom prst="rect">
            <a:avLst/>
          </a:prstGeom>
        </p:spPr>
        <p:txBody>
          <a:bodyPr wrap="square">
            <a:spAutoFit/>
          </a:bodyPr>
          <a:lstStyle/>
          <a:p>
            <a:r>
              <a:rPr lang="el-GR" sz="2400" dirty="0">
                <a:latin typeface="Times New Roman" pitchFamily="18" charset="0"/>
                <a:cs typeface="Times New Roman" pitchFamily="18" charset="0"/>
              </a:rPr>
              <a:t>Οι βασικοί κανόνες πολ/σμου δυαδικών ψηφίων (ΒΙΤ) είναι</a:t>
            </a:r>
          </a:p>
          <a:p>
            <a:pPr algn="ctr"/>
            <a:endParaRPr lang="el-GR" sz="2400" dirty="0">
              <a:latin typeface="Times New Roman" pitchFamily="18" charset="0"/>
              <a:cs typeface="Times New Roman" pitchFamily="18" charset="0"/>
            </a:endParaRPr>
          </a:p>
          <a:p>
            <a:pPr algn="ctr"/>
            <a:r>
              <a:rPr lang="el-GR" sz="2400" dirty="0">
                <a:latin typeface="Times New Roman" pitchFamily="18" charset="0"/>
                <a:cs typeface="Times New Roman" pitchFamily="18" charset="0"/>
              </a:rPr>
              <a:t>0×0=0         </a:t>
            </a:r>
          </a:p>
          <a:p>
            <a:pPr algn="ctr"/>
            <a:r>
              <a:rPr lang="el-GR" sz="2400" dirty="0">
                <a:latin typeface="Times New Roman" pitchFamily="18" charset="0"/>
                <a:cs typeface="Times New Roman" pitchFamily="18" charset="0"/>
              </a:rPr>
              <a:t>0×1=0         </a:t>
            </a:r>
          </a:p>
          <a:p>
            <a:pPr algn="ctr"/>
            <a:r>
              <a:rPr lang="el-GR" sz="2400" dirty="0">
                <a:latin typeface="Times New Roman" pitchFamily="18" charset="0"/>
                <a:cs typeface="Times New Roman" pitchFamily="18" charset="0"/>
              </a:rPr>
              <a:t>1×0=0         </a:t>
            </a:r>
          </a:p>
          <a:p>
            <a:pPr algn="ctr"/>
            <a:r>
              <a:rPr lang="el-GR" sz="2400" dirty="0">
                <a:latin typeface="Times New Roman" pitchFamily="18" charset="0"/>
                <a:cs typeface="Times New Roman" pitchFamily="18" charset="0"/>
              </a:rPr>
              <a:t>1×1=1       </a:t>
            </a:r>
          </a:p>
        </p:txBody>
      </p:sp>
      <p:pic>
        <p:nvPicPr>
          <p:cNvPr id="2050" name="Picture 2" descr="C:\Users\SEVEN\Desktop\auro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3" y="3679601"/>
            <a:ext cx="8983663" cy="212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0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Προσημασμένοι δυαδικοί αριθμοί</a:t>
            </a:r>
          </a:p>
        </p:txBody>
      </p:sp>
      <p:sp>
        <p:nvSpPr>
          <p:cNvPr id="5" name="TextBox 4"/>
          <p:cNvSpPr txBox="1"/>
          <p:nvPr/>
        </p:nvSpPr>
        <p:spPr>
          <a:xfrm>
            <a:off x="323528" y="836712"/>
            <a:ext cx="8496944" cy="5016758"/>
          </a:xfrm>
          <a:prstGeom prst="rect">
            <a:avLst/>
          </a:prstGeom>
          <a:noFill/>
        </p:spPr>
        <p:txBody>
          <a:bodyPr wrap="square" rtlCol="0">
            <a:spAutoFit/>
          </a:bodyPr>
          <a:lstStyle/>
          <a:p>
            <a:r>
              <a:rPr lang="el-GR" sz="2000" dirty="0">
                <a:latin typeface="Times New Roman" pitchFamily="18" charset="0"/>
                <a:cs typeface="Times New Roman" pitchFamily="18" charset="0"/>
              </a:rPr>
              <a:t>Οι μη προσημασμένοι αριθμοί δυαδικοί αριθμοί παριστάνονται στον υπολογιστή από μια ακολουθία από μπιτ.</a:t>
            </a:r>
          </a:p>
          <a:p>
            <a:endParaRPr lang="el-GR" sz="800" dirty="0">
              <a:latin typeface="Times New Roman" pitchFamily="18" charset="0"/>
              <a:cs typeface="Times New Roman" pitchFamily="18" charset="0"/>
            </a:endParaRPr>
          </a:p>
          <a:p>
            <a:r>
              <a:rPr lang="el-GR" sz="2000" i="1" dirty="0">
                <a:latin typeface="Times New Roman" pitchFamily="18" charset="0"/>
                <a:cs typeface="Times New Roman" pitchFamily="18" charset="0"/>
              </a:rPr>
              <a:t>1</a:t>
            </a:r>
            <a:r>
              <a:rPr lang="el-GR" sz="2000" i="1" baseline="30000" dirty="0">
                <a:latin typeface="Times New Roman" pitchFamily="18" charset="0"/>
                <a:cs typeface="Times New Roman" pitchFamily="18" charset="0"/>
              </a:rPr>
              <a:t>ος</a:t>
            </a:r>
            <a:r>
              <a:rPr lang="el-GR" sz="2000" i="1" dirty="0">
                <a:latin typeface="Times New Roman" pitchFamily="18" charset="0"/>
                <a:cs typeface="Times New Roman" pitchFamily="18" charset="0"/>
              </a:rPr>
              <a:t> τρόπος</a:t>
            </a:r>
            <a:r>
              <a:rPr lang="en-US" sz="2000" i="1" dirty="0">
                <a:latin typeface="Times New Roman" pitchFamily="18" charset="0"/>
                <a:cs typeface="Times New Roman" pitchFamily="18" charset="0"/>
              </a:rPr>
              <a:t>: </a:t>
            </a:r>
            <a:r>
              <a:rPr lang="el-GR" sz="2000" i="1" dirty="0">
                <a:latin typeface="Times New Roman" pitchFamily="18" charset="0"/>
                <a:cs typeface="Times New Roman" pitchFamily="18" charset="0"/>
              </a:rPr>
              <a:t>Πρόσημο(</a:t>
            </a:r>
            <a:r>
              <a:rPr lang="en-US" sz="2000" i="1" dirty="0">
                <a:latin typeface="Times New Roman" pitchFamily="18" charset="0"/>
                <a:cs typeface="Times New Roman" pitchFamily="18" charset="0"/>
              </a:rPr>
              <a:t>sign)-</a:t>
            </a:r>
            <a:r>
              <a:rPr lang="el-GR" sz="2000" i="1" dirty="0">
                <a:latin typeface="Times New Roman" pitchFamily="18" charset="0"/>
                <a:cs typeface="Times New Roman" pitchFamily="18" charset="0"/>
              </a:rPr>
              <a:t>Μέγεθος(</a:t>
            </a:r>
            <a:r>
              <a:rPr lang="en-US" sz="2000" i="1" dirty="0">
                <a:latin typeface="Times New Roman" pitchFamily="18" charset="0"/>
                <a:cs typeface="Times New Roman" pitchFamily="18" charset="0"/>
              </a:rPr>
              <a:t>magnitude)</a:t>
            </a:r>
            <a:endParaRPr lang="el-GR" sz="2000" i="1" dirty="0">
              <a:latin typeface="Times New Roman" pitchFamily="18" charset="0"/>
              <a:cs typeface="Times New Roman" pitchFamily="18" charset="0"/>
            </a:endParaRPr>
          </a:p>
          <a:p>
            <a:r>
              <a:rPr lang="el-GR" sz="2000" dirty="0">
                <a:latin typeface="Times New Roman" pitchFamily="18" charset="0"/>
                <a:cs typeface="Times New Roman" pitchFamily="18" charset="0"/>
              </a:rPr>
              <a:t>Χρησιμοποιείται το πρώτο εξ’ αριστερών </a:t>
            </a:r>
            <a:r>
              <a:rPr lang="en-US" sz="2000" dirty="0">
                <a:latin typeface="Times New Roman" pitchFamily="18" charset="0"/>
                <a:cs typeface="Times New Roman" pitchFamily="18" charset="0"/>
              </a:rPr>
              <a:t>BIT </a:t>
            </a:r>
            <a:r>
              <a:rPr lang="el-GR" sz="2000" dirty="0">
                <a:latin typeface="Times New Roman" pitchFamily="18" charset="0"/>
                <a:cs typeface="Times New Roman" pitchFamily="18" charset="0"/>
              </a:rPr>
              <a:t>για να υποδηλώσει το πρόσημο</a:t>
            </a:r>
          </a:p>
          <a:p>
            <a:endParaRPr lang="el-GR" sz="2000" i="1" dirty="0">
              <a:latin typeface="Times New Roman" pitchFamily="18" charset="0"/>
              <a:cs typeface="Times New Roman" pitchFamily="18" charset="0"/>
            </a:endParaRPr>
          </a:p>
          <a:p>
            <a:r>
              <a:rPr lang="el-GR" sz="2000" dirty="0">
                <a:latin typeface="Times New Roman" pitchFamily="18" charset="0"/>
                <a:cs typeface="Times New Roman" pitchFamily="18" charset="0"/>
              </a:rPr>
              <a:t>0=+ΘΕΤΙΚΟ</a:t>
            </a:r>
            <a:r>
              <a:rPr lang="el-GR" sz="2000" i="1" dirty="0">
                <a:latin typeface="Times New Roman" pitchFamily="18" charset="0"/>
                <a:cs typeface="Times New Roman" pitchFamily="18" charset="0"/>
              </a:rPr>
              <a:t>                                                                               </a:t>
            </a:r>
            <a:r>
              <a:rPr lang="el-GR" sz="2000" b="1" dirty="0">
                <a:latin typeface="Times New Roman" pitchFamily="18" charset="0"/>
                <a:cs typeface="Times New Roman" pitchFamily="18" charset="0"/>
              </a:rPr>
              <a:t>+27=   0001 1011</a:t>
            </a:r>
          </a:p>
          <a:p>
            <a:r>
              <a:rPr lang="el-GR" sz="2000" i="1" dirty="0">
                <a:latin typeface="Times New Roman" pitchFamily="18" charset="0"/>
                <a:cs typeface="Times New Roman" pitchFamily="18" charset="0"/>
              </a:rPr>
              <a:t>1=-ΑΡΝΗΤΙΚΟ                                                                           </a:t>
            </a:r>
            <a:r>
              <a:rPr lang="el-GR" sz="2000" b="1" i="1" dirty="0">
                <a:latin typeface="Times New Roman" pitchFamily="18" charset="0"/>
                <a:cs typeface="Times New Roman" pitchFamily="18" charset="0"/>
              </a:rPr>
              <a:t>-</a:t>
            </a:r>
            <a:r>
              <a:rPr lang="el-GR" sz="2000" b="1" dirty="0">
                <a:latin typeface="Times New Roman" pitchFamily="18" charset="0"/>
                <a:cs typeface="Times New Roman" pitchFamily="18" charset="0"/>
              </a:rPr>
              <a:t>27=    1001 1011</a:t>
            </a:r>
          </a:p>
          <a:p>
            <a:endParaRPr lang="el-GR" sz="2000"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Το σύστημα προσημασμένου μεγέθους χρησιμοποιείται μεν στη συμβατική αριθμητική, αλλά δεν είναι πολύ πρακτικό στην αριθμητική υπολογιστών, εξαιτίας της διαφορετικής αντιμετώπισης του προσήμου και του μεγέθους.</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i="1" dirty="0">
                <a:latin typeface="Times New Roman" pitchFamily="18" charset="0"/>
                <a:cs typeface="Times New Roman" pitchFamily="18" charset="0"/>
              </a:rPr>
              <a:t>2</a:t>
            </a:r>
            <a:r>
              <a:rPr lang="el-GR" sz="2000" i="1" baseline="30000" dirty="0">
                <a:latin typeface="Times New Roman" pitchFamily="18" charset="0"/>
                <a:cs typeface="Times New Roman" pitchFamily="18" charset="0"/>
              </a:rPr>
              <a:t>ος</a:t>
            </a:r>
            <a:r>
              <a:rPr lang="el-GR" sz="2000" i="1" dirty="0">
                <a:latin typeface="Times New Roman" pitchFamily="18" charset="0"/>
                <a:cs typeface="Times New Roman" pitchFamily="18" charset="0"/>
              </a:rPr>
              <a:t> τρόπος: Συμπλήρωμα ως προς 1</a:t>
            </a:r>
          </a:p>
          <a:p>
            <a:pPr algn="just"/>
            <a:r>
              <a:rPr lang="el-GR" sz="2000" dirty="0">
                <a:latin typeface="Times New Roman" pitchFamily="18" charset="0"/>
                <a:cs typeface="Times New Roman" pitchFamily="18" charset="0"/>
              </a:rPr>
              <a:t>Αν ο δεκαδικός αριθμός είναι αρνητικός αντιστρέφουμε κάθε ψηφίο του </a:t>
            </a:r>
            <a:endParaRPr lang="en-US"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pic>
        <p:nvPicPr>
          <p:cNvPr id="3074"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394995"/>
            <a:ext cx="2567671" cy="8899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Χωρίς τίτλ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767" y="5265304"/>
            <a:ext cx="6325585" cy="138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443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Προσημασμένοι δυαδικοί αριθμοί</a:t>
            </a:r>
          </a:p>
        </p:txBody>
      </p:sp>
      <p:sp>
        <p:nvSpPr>
          <p:cNvPr id="5" name="Rectangle 4"/>
          <p:cNvSpPr/>
          <p:nvPr/>
        </p:nvSpPr>
        <p:spPr>
          <a:xfrm>
            <a:off x="323528" y="980728"/>
            <a:ext cx="8568952" cy="3477875"/>
          </a:xfrm>
          <a:prstGeom prst="rect">
            <a:avLst/>
          </a:prstGeom>
        </p:spPr>
        <p:txBody>
          <a:bodyPr wrap="square">
            <a:spAutoFit/>
          </a:bodyPr>
          <a:lstStyle/>
          <a:p>
            <a:pPr lvl="0"/>
            <a:r>
              <a:rPr lang="el-GR" sz="2400" i="1" dirty="0">
                <a:solidFill>
                  <a:prstClr val="black"/>
                </a:solidFill>
                <a:latin typeface="Times New Roman" pitchFamily="18" charset="0"/>
                <a:cs typeface="Times New Roman" pitchFamily="18" charset="0"/>
              </a:rPr>
              <a:t>3</a:t>
            </a:r>
            <a:r>
              <a:rPr lang="el-GR" sz="2400" i="1" baseline="30000" dirty="0">
                <a:solidFill>
                  <a:prstClr val="black"/>
                </a:solidFill>
                <a:latin typeface="Times New Roman" pitchFamily="18" charset="0"/>
                <a:cs typeface="Times New Roman" pitchFamily="18" charset="0"/>
              </a:rPr>
              <a:t>ος</a:t>
            </a:r>
            <a:r>
              <a:rPr lang="el-GR" sz="2400" i="1" dirty="0">
                <a:solidFill>
                  <a:prstClr val="black"/>
                </a:solidFill>
                <a:latin typeface="Times New Roman" pitchFamily="18" charset="0"/>
                <a:cs typeface="Times New Roman" pitchFamily="18" charset="0"/>
              </a:rPr>
              <a:t> τρόπος: Συμπλήρωμα ως προς 2</a:t>
            </a:r>
          </a:p>
          <a:p>
            <a:pPr lvl="0" algn="just"/>
            <a:r>
              <a:rPr lang="el-GR" sz="2400" dirty="0">
                <a:solidFill>
                  <a:prstClr val="black"/>
                </a:solidFill>
                <a:latin typeface="Times New Roman" pitchFamily="18" charset="0"/>
                <a:cs typeface="Times New Roman" pitchFamily="18" charset="0"/>
              </a:rPr>
              <a:t>Αν ο δεκαδικός αριθμός είναι αρνητικός, αντιστρέφουμε κάθε ψηφίο του (συμπλήρωμα ως προς 1) και προσθέτουμε 1</a:t>
            </a:r>
          </a:p>
          <a:p>
            <a:pPr lvl="0" algn="just"/>
            <a:endParaRPr lang="el-GR" sz="2000" dirty="0">
              <a:solidFill>
                <a:prstClr val="black"/>
              </a:solidFill>
              <a:latin typeface="Times New Roman" pitchFamily="18" charset="0"/>
              <a:cs typeface="Times New Roman" pitchFamily="18" charset="0"/>
            </a:endParaRPr>
          </a:p>
          <a:p>
            <a:pPr lvl="0" algn="just"/>
            <a:endParaRPr lang="el-GR" sz="2000" dirty="0">
              <a:solidFill>
                <a:prstClr val="black"/>
              </a:solidFill>
              <a:latin typeface="Times New Roman" pitchFamily="18" charset="0"/>
              <a:cs typeface="Times New Roman" pitchFamily="18" charset="0"/>
            </a:endParaRPr>
          </a:p>
          <a:p>
            <a:pPr lvl="0" algn="just"/>
            <a:endParaRPr lang="el-GR" sz="2000" dirty="0">
              <a:solidFill>
                <a:prstClr val="black"/>
              </a:solidFill>
              <a:latin typeface="Times New Roman" pitchFamily="18" charset="0"/>
              <a:cs typeface="Times New Roman" pitchFamily="18" charset="0"/>
            </a:endParaRPr>
          </a:p>
          <a:p>
            <a:pPr lvl="0" algn="just"/>
            <a:endParaRPr lang="el-GR" sz="2000" dirty="0">
              <a:solidFill>
                <a:prstClr val="black"/>
              </a:solidFill>
              <a:latin typeface="Times New Roman" pitchFamily="18" charset="0"/>
              <a:cs typeface="Times New Roman" pitchFamily="18" charset="0"/>
            </a:endParaRPr>
          </a:p>
          <a:p>
            <a:pPr lvl="0" algn="just"/>
            <a:endParaRPr lang="el-GR" sz="2000" dirty="0">
              <a:solidFill>
                <a:prstClr val="black"/>
              </a:solidFill>
              <a:latin typeface="Times New Roman" pitchFamily="18" charset="0"/>
              <a:cs typeface="Times New Roman" pitchFamily="18" charset="0"/>
            </a:endParaRPr>
          </a:p>
          <a:p>
            <a:pPr lvl="0" algn="just"/>
            <a:endParaRPr lang="el-GR" sz="2400" dirty="0">
              <a:solidFill>
                <a:prstClr val="black"/>
              </a:solidFill>
              <a:latin typeface="Times New Roman" pitchFamily="18" charset="0"/>
              <a:cs typeface="Times New Roman" pitchFamily="18" charset="0"/>
            </a:endParaRPr>
          </a:p>
          <a:p>
            <a:pPr lvl="0" algn="just"/>
            <a:r>
              <a:rPr lang="el-GR" sz="2400" dirty="0">
                <a:solidFill>
                  <a:prstClr val="black"/>
                </a:solidFill>
                <a:latin typeface="Times New Roman" pitchFamily="18" charset="0"/>
                <a:cs typeface="Times New Roman" pitchFamily="18" charset="0"/>
              </a:rPr>
              <a:t>Η χρήση του συμπληρώματος ως προς 2 είναι η πιο συνηθισμένη.</a:t>
            </a:r>
            <a:endParaRPr lang="en-US" sz="2400" dirty="0">
              <a:solidFill>
                <a:prstClr val="black"/>
              </a:solidFill>
              <a:latin typeface="Times New Roman" pitchFamily="18" charset="0"/>
              <a:cs typeface="Times New Roman" pitchFamily="18" charset="0"/>
            </a:endParaRPr>
          </a:p>
        </p:txBody>
      </p:sp>
      <p:pic>
        <p:nvPicPr>
          <p:cNvPr id="4100" name="Picture 4"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82391"/>
            <a:ext cx="7708886" cy="13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76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Προσημασμένοι δυαδικοί αριθμοί</a:t>
            </a:r>
          </a:p>
        </p:txBody>
      </p:sp>
      <p:sp>
        <p:nvSpPr>
          <p:cNvPr id="5" name="TextBox 4"/>
          <p:cNvSpPr txBox="1"/>
          <p:nvPr/>
        </p:nvSpPr>
        <p:spPr>
          <a:xfrm>
            <a:off x="251520" y="980728"/>
            <a:ext cx="8568952" cy="5632311"/>
          </a:xfrm>
          <a:prstGeom prst="rect">
            <a:avLst/>
          </a:prstGeom>
          <a:noFill/>
        </p:spPr>
        <p:txBody>
          <a:bodyPr wrap="square" rtlCol="0">
            <a:spAutoFit/>
          </a:bodyPr>
          <a:lstStyle/>
          <a:p>
            <a:r>
              <a:rPr lang="el-GR" sz="2400" b="1" dirty="0">
                <a:latin typeface="Times New Roman" pitchFamily="18" charset="0"/>
                <a:cs typeface="Times New Roman" pitchFamily="18" charset="0"/>
              </a:rPr>
              <a:t>Παράδειγμα</a:t>
            </a:r>
          </a:p>
          <a:p>
            <a:pPr algn="just"/>
            <a:r>
              <a:rPr lang="el-GR" sz="2400" dirty="0">
                <a:latin typeface="Times New Roman" pitchFamily="18" charset="0"/>
                <a:cs typeface="Times New Roman" pitchFamily="18" charset="0"/>
              </a:rPr>
              <a:t>Θεωρούμε τον αριθμό 9 ο οποίος παριστάνεται στο δυαδικό σύστημα με 8 μπιτ. Το +9 παριστάνεται ως</a:t>
            </a:r>
          </a:p>
          <a:p>
            <a:r>
              <a:rPr lang="el-GR" sz="2400" dirty="0">
                <a:latin typeface="Times New Roman" pitchFamily="18" charset="0"/>
                <a:cs typeface="Times New Roman" pitchFamily="18" charset="0"/>
              </a:rPr>
              <a:t>                                                                 </a:t>
            </a:r>
            <a:r>
              <a:rPr lang="el-GR" sz="2400" b="1" dirty="0">
                <a:latin typeface="Times New Roman" pitchFamily="18" charset="0"/>
                <a:cs typeface="Times New Roman" pitchFamily="18" charset="0"/>
              </a:rPr>
              <a:t>00001001</a:t>
            </a:r>
          </a:p>
          <a:p>
            <a:endParaRPr lang="el-GR" sz="2400" b="1" dirty="0">
              <a:latin typeface="Times New Roman" pitchFamily="18" charset="0"/>
              <a:cs typeface="Times New Roman" pitchFamily="18" charset="0"/>
            </a:endParaRPr>
          </a:p>
          <a:p>
            <a:r>
              <a:rPr lang="el-GR" sz="2400" dirty="0">
                <a:latin typeface="Times New Roman" pitchFamily="18" charset="0"/>
                <a:cs typeface="Times New Roman" pitchFamily="18" charset="0"/>
              </a:rPr>
              <a:t>Υπάρχουν 3 διαφορετικοί τρόποι παράστασης του -9 με οκτώ μπιτ</a:t>
            </a:r>
          </a:p>
          <a:p>
            <a:endParaRPr lang="el-GR" sz="2400" dirty="0">
              <a:latin typeface="Times New Roman" pitchFamily="18" charset="0"/>
              <a:cs typeface="Times New Roman" pitchFamily="18" charset="0"/>
            </a:endParaRPr>
          </a:p>
          <a:p>
            <a:r>
              <a:rPr lang="el-GR" sz="2400" dirty="0">
                <a:latin typeface="Times New Roman" pitchFamily="18" charset="0"/>
                <a:cs typeface="Times New Roman" pitchFamily="18" charset="0"/>
              </a:rPr>
              <a:t>Παράσταση προσημασμένου μέγεθους   </a:t>
            </a:r>
            <a:r>
              <a:rPr lang="el-GR" sz="2400" b="1" dirty="0">
                <a:latin typeface="Times New Roman" pitchFamily="18" charset="0"/>
                <a:cs typeface="Times New Roman" pitchFamily="18" charset="0"/>
              </a:rPr>
              <a:t>10001001</a:t>
            </a:r>
            <a:r>
              <a:rPr lang="el-GR" sz="2400" dirty="0">
                <a:latin typeface="Times New Roman" pitchFamily="18" charset="0"/>
                <a:cs typeface="Times New Roman" pitchFamily="18" charset="0"/>
              </a:rPr>
              <a:t> </a:t>
            </a:r>
          </a:p>
          <a:p>
            <a:r>
              <a:rPr lang="el-GR" sz="2400" dirty="0">
                <a:latin typeface="Times New Roman" pitchFamily="18" charset="0"/>
                <a:cs typeface="Times New Roman" pitchFamily="18" charset="0"/>
              </a:rPr>
              <a:t>Παράσταση προσημασμένου συμπληρώματος ως προς 1  </a:t>
            </a:r>
            <a:r>
              <a:rPr lang="el-GR" sz="2400" b="1" dirty="0">
                <a:latin typeface="Times New Roman" pitchFamily="18" charset="0"/>
                <a:cs typeface="Times New Roman" pitchFamily="18" charset="0"/>
              </a:rPr>
              <a:t>11110110</a:t>
            </a:r>
          </a:p>
          <a:p>
            <a:r>
              <a:rPr lang="el-GR" sz="2400" dirty="0">
                <a:latin typeface="Times New Roman" pitchFamily="18" charset="0"/>
                <a:cs typeface="Times New Roman" pitchFamily="18" charset="0"/>
              </a:rPr>
              <a:t>Παράσταση προσημασμένου συμπληρώματος ως προς 2  </a:t>
            </a:r>
            <a:r>
              <a:rPr lang="el-GR" sz="2400" b="1" dirty="0">
                <a:latin typeface="Times New Roman" pitchFamily="18" charset="0"/>
                <a:cs typeface="Times New Roman" pitchFamily="18" charset="0"/>
              </a:rPr>
              <a:t>11110111</a:t>
            </a:r>
          </a:p>
          <a:p>
            <a:endParaRPr lang="el-GR" sz="2400" b="1" dirty="0">
              <a:latin typeface="Times New Roman" pitchFamily="18" charset="0"/>
              <a:cs typeface="Times New Roman" pitchFamily="18" charset="0"/>
            </a:endParaRPr>
          </a:p>
          <a:p>
            <a:endParaRPr lang="el-GR" sz="2400" b="1"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Για την αριθμητική των προσημασμένων δυαδικών που ακολουθεί ασχολούμαστε αποκλειστικά με την παράσταση προσημασμένου συμπληρώματος ως προς 2.</a:t>
            </a:r>
          </a:p>
        </p:txBody>
      </p:sp>
    </p:spTree>
    <p:extLst>
      <p:ext uri="{BB962C8B-B14F-4D97-AF65-F5344CB8AC3E}">
        <p14:creationId xmlns:p14="http://schemas.microsoft.com/office/powerpoint/2010/main" val="153404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Προσημασμένοι δυαδικοί αριθμοί</a:t>
            </a:r>
          </a:p>
        </p:txBody>
      </p:sp>
      <p:pic>
        <p:nvPicPr>
          <p:cNvPr id="8194" name="Picture 2" descr="C:\Users\user\Desktop\χωρίς τίτλο.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36734"/>
            <a:ext cx="7351078" cy="46965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6093296"/>
            <a:ext cx="8568952" cy="707886"/>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Δυνατοί συνδυασμοί προσημασμένων δυαδικών αριθμών των 4 μπιτ σε 3 διαφορετικές καταστάσεις </a:t>
            </a:r>
          </a:p>
        </p:txBody>
      </p:sp>
    </p:spTree>
    <p:extLst>
      <p:ext uri="{BB962C8B-B14F-4D97-AF65-F5344CB8AC3E}">
        <p14:creationId xmlns:p14="http://schemas.microsoft.com/office/powerpoint/2010/main" val="2810062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Πρόσθεση προσημασμένων αριθμών</a:t>
            </a:r>
          </a:p>
        </p:txBody>
      </p:sp>
      <p:sp>
        <p:nvSpPr>
          <p:cNvPr id="5" name="TextBox 4"/>
          <p:cNvSpPr txBox="1"/>
          <p:nvPr/>
        </p:nvSpPr>
        <p:spPr>
          <a:xfrm>
            <a:off x="182016" y="1052736"/>
            <a:ext cx="8782472" cy="5139869"/>
          </a:xfrm>
          <a:prstGeom prst="rect">
            <a:avLst/>
          </a:prstGeom>
          <a:noFill/>
        </p:spPr>
        <p:txBody>
          <a:bodyPr wrap="square" rtlCol="0">
            <a:spAutoFit/>
          </a:bodyPr>
          <a:lstStyle/>
          <a:p>
            <a:pPr algn="just"/>
            <a:r>
              <a:rPr lang="el-GR" sz="2200" dirty="0">
                <a:latin typeface="Times New Roman" pitchFamily="18" charset="0"/>
                <a:cs typeface="Times New Roman" pitchFamily="18" charset="0"/>
              </a:rPr>
              <a:t>Για να προσθέσουμε δύο προσημασμένους δυαδικούς αριθμούς που μπορεί να είναι και αρνητικοί και παριστάνονται στο σύστημα προσημασμένου συμπληρώματος ως προς 2, προσθέτουμε απλώς τους δύο αριθμούς συμπεριλαμβανομένων των μπιτ προσήμου. Τυχόν κρατούμενο που παράγεται στη θέση του μπιτ πρόσημου αγνοείται.</a:t>
            </a:r>
          </a:p>
          <a:p>
            <a:pPr algn="just"/>
            <a:endParaRPr lang="el-GR" sz="2000" dirty="0">
              <a:latin typeface="Times New Roman" pitchFamily="18" charset="0"/>
              <a:cs typeface="Times New Roman" pitchFamily="18" charset="0"/>
            </a:endParaRPr>
          </a:p>
          <a:p>
            <a:pPr algn="just"/>
            <a:r>
              <a:rPr lang="el-GR" sz="2200" dirty="0">
                <a:latin typeface="Times New Roman" pitchFamily="18" charset="0"/>
                <a:cs typeface="Times New Roman" pitchFamily="18" charset="0"/>
              </a:rPr>
              <a:t>+  6   00000110                   </a:t>
            </a:r>
          </a:p>
          <a:p>
            <a:pPr algn="just"/>
            <a:r>
              <a:rPr lang="el-GR" sz="2200" u="sng" dirty="0">
                <a:latin typeface="Times New Roman" pitchFamily="18" charset="0"/>
                <a:cs typeface="Times New Roman" pitchFamily="18" charset="0"/>
              </a:rPr>
              <a:t>+13</a:t>
            </a:r>
            <a:r>
              <a:rPr lang="el-GR" sz="2200" dirty="0">
                <a:latin typeface="Times New Roman" pitchFamily="18" charset="0"/>
                <a:cs typeface="Times New Roman" pitchFamily="18" charset="0"/>
              </a:rPr>
              <a:t>   </a:t>
            </a:r>
            <a:r>
              <a:rPr lang="el-GR" sz="2200" u="sng" dirty="0">
                <a:latin typeface="Times New Roman" pitchFamily="18" charset="0"/>
                <a:cs typeface="Times New Roman" pitchFamily="18" charset="0"/>
              </a:rPr>
              <a:t>00001101</a:t>
            </a:r>
          </a:p>
          <a:p>
            <a:pPr algn="just"/>
            <a:r>
              <a:rPr lang="el-GR" sz="2200" dirty="0">
                <a:latin typeface="Times New Roman" pitchFamily="18" charset="0"/>
                <a:cs typeface="Times New Roman" pitchFamily="18" charset="0"/>
              </a:rPr>
              <a:t>+19   00010011</a:t>
            </a:r>
          </a:p>
          <a:p>
            <a:pPr algn="just"/>
            <a:endParaRPr lang="el-GR" sz="2200" dirty="0">
              <a:latin typeface="Times New Roman" pitchFamily="18" charset="0"/>
              <a:cs typeface="Times New Roman" pitchFamily="18" charset="0"/>
            </a:endParaRPr>
          </a:p>
          <a:p>
            <a:pPr algn="just"/>
            <a:endParaRPr lang="el-GR" sz="2200" dirty="0">
              <a:latin typeface="Times New Roman" pitchFamily="18" charset="0"/>
              <a:cs typeface="Times New Roman" pitchFamily="18" charset="0"/>
            </a:endParaRPr>
          </a:p>
          <a:p>
            <a:pPr algn="just"/>
            <a:r>
              <a:rPr lang="el-GR" sz="2200" dirty="0">
                <a:latin typeface="Times New Roman" pitchFamily="18" charset="0"/>
                <a:cs typeface="Times New Roman" pitchFamily="18" charset="0"/>
              </a:rPr>
              <a:t>+  6   00000110                   </a:t>
            </a:r>
          </a:p>
          <a:p>
            <a:pPr algn="just"/>
            <a:r>
              <a:rPr lang="el-GR" sz="2200" u="sng" dirty="0">
                <a:latin typeface="Times New Roman" pitchFamily="18" charset="0"/>
                <a:cs typeface="Times New Roman" pitchFamily="18" charset="0"/>
              </a:rPr>
              <a:t>- 13</a:t>
            </a:r>
            <a:r>
              <a:rPr lang="el-GR" sz="2200" dirty="0">
                <a:latin typeface="Times New Roman" pitchFamily="18" charset="0"/>
                <a:cs typeface="Times New Roman" pitchFamily="18" charset="0"/>
              </a:rPr>
              <a:t>   </a:t>
            </a:r>
            <a:r>
              <a:rPr lang="el-GR" sz="2200" u="sng" dirty="0">
                <a:latin typeface="Times New Roman" pitchFamily="18" charset="0"/>
                <a:cs typeface="Times New Roman" pitchFamily="18" charset="0"/>
              </a:rPr>
              <a:t>11110011</a:t>
            </a:r>
          </a:p>
          <a:p>
            <a:pPr algn="just"/>
            <a:r>
              <a:rPr lang="el-GR" sz="2200" dirty="0">
                <a:latin typeface="Times New Roman" pitchFamily="18" charset="0"/>
                <a:cs typeface="Times New Roman" pitchFamily="18" charset="0"/>
              </a:rPr>
              <a:t>-   7   11111001</a:t>
            </a:r>
          </a:p>
          <a:p>
            <a:pPr algn="just"/>
            <a:endParaRPr lang="el-GR" sz="2200" dirty="0">
              <a:latin typeface="Times New Roman" pitchFamily="18" charset="0"/>
              <a:cs typeface="Times New Roman" pitchFamily="18" charset="0"/>
            </a:endParaRPr>
          </a:p>
        </p:txBody>
      </p:sp>
      <p:sp>
        <p:nvSpPr>
          <p:cNvPr id="6" name="Rectangle 5"/>
          <p:cNvSpPr/>
          <p:nvPr/>
        </p:nvSpPr>
        <p:spPr>
          <a:xfrm>
            <a:off x="3168352" y="3041084"/>
            <a:ext cx="4572000" cy="1107996"/>
          </a:xfrm>
          <a:prstGeom prst="rect">
            <a:avLst/>
          </a:prstGeom>
        </p:spPr>
        <p:txBody>
          <a:bodyPr>
            <a:spAutoFit/>
          </a:bodyPr>
          <a:lstStyle/>
          <a:p>
            <a:pPr algn="just"/>
            <a:r>
              <a:rPr lang="el-GR" sz="2200" dirty="0">
                <a:latin typeface="Times New Roman" pitchFamily="18" charset="0"/>
                <a:cs typeface="Times New Roman" pitchFamily="18" charset="0"/>
              </a:rPr>
              <a:t>-  6    11111010                   </a:t>
            </a:r>
          </a:p>
          <a:p>
            <a:pPr algn="just"/>
            <a:r>
              <a:rPr lang="el-GR" sz="2200" u="sng" dirty="0">
                <a:latin typeface="Times New Roman" pitchFamily="18" charset="0"/>
                <a:cs typeface="Times New Roman" pitchFamily="18" charset="0"/>
              </a:rPr>
              <a:t>+13</a:t>
            </a:r>
            <a:r>
              <a:rPr lang="el-GR" sz="2200" dirty="0">
                <a:latin typeface="Times New Roman" pitchFamily="18" charset="0"/>
                <a:cs typeface="Times New Roman" pitchFamily="18" charset="0"/>
              </a:rPr>
              <a:t>   </a:t>
            </a:r>
            <a:r>
              <a:rPr lang="el-GR" sz="2200" u="sng" dirty="0">
                <a:latin typeface="Times New Roman" pitchFamily="18" charset="0"/>
                <a:cs typeface="Times New Roman" pitchFamily="18" charset="0"/>
              </a:rPr>
              <a:t>00001101</a:t>
            </a:r>
          </a:p>
          <a:p>
            <a:pPr algn="just"/>
            <a:r>
              <a:rPr lang="el-GR" sz="2200" dirty="0">
                <a:latin typeface="Times New Roman" pitchFamily="18" charset="0"/>
                <a:cs typeface="Times New Roman" pitchFamily="18" charset="0"/>
              </a:rPr>
              <a:t>+  7   00000111</a:t>
            </a:r>
          </a:p>
        </p:txBody>
      </p:sp>
      <p:sp>
        <p:nvSpPr>
          <p:cNvPr id="7" name="Rectangle 6"/>
          <p:cNvSpPr/>
          <p:nvPr/>
        </p:nvSpPr>
        <p:spPr>
          <a:xfrm>
            <a:off x="3203848" y="4653136"/>
            <a:ext cx="4572000" cy="1107996"/>
          </a:xfrm>
          <a:prstGeom prst="rect">
            <a:avLst/>
          </a:prstGeom>
        </p:spPr>
        <p:txBody>
          <a:bodyPr>
            <a:spAutoFit/>
          </a:bodyPr>
          <a:lstStyle/>
          <a:p>
            <a:pPr algn="just"/>
            <a:r>
              <a:rPr lang="el-GR" sz="2200" dirty="0">
                <a:latin typeface="Times New Roman" pitchFamily="18" charset="0"/>
                <a:cs typeface="Times New Roman" pitchFamily="18" charset="0"/>
              </a:rPr>
              <a:t>-  6   11111010                   </a:t>
            </a:r>
          </a:p>
          <a:p>
            <a:pPr algn="just"/>
            <a:r>
              <a:rPr lang="el-GR" sz="2200" u="sng" dirty="0">
                <a:latin typeface="Times New Roman" pitchFamily="18" charset="0"/>
                <a:cs typeface="Times New Roman" pitchFamily="18" charset="0"/>
              </a:rPr>
              <a:t>-13</a:t>
            </a:r>
            <a:r>
              <a:rPr lang="el-GR" sz="2200" dirty="0">
                <a:latin typeface="Times New Roman" pitchFamily="18" charset="0"/>
                <a:cs typeface="Times New Roman" pitchFamily="18" charset="0"/>
              </a:rPr>
              <a:t>   </a:t>
            </a:r>
            <a:r>
              <a:rPr lang="el-GR" sz="2200" u="sng" dirty="0">
                <a:latin typeface="Times New Roman" pitchFamily="18" charset="0"/>
                <a:cs typeface="Times New Roman" pitchFamily="18" charset="0"/>
              </a:rPr>
              <a:t>11110011</a:t>
            </a:r>
          </a:p>
          <a:p>
            <a:pPr algn="just"/>
            <a:r>
              <a:rPr lang="el-GR" sz="2200" dirty="0">
                <a:latin typeface="Times New Roman" pitchFamily="18" charset="0"/>
                <a:cs typeface="Times New Roman" pitchFamily="18" charset="0"/>
              </a:rPr>
              <a:t>-19   11101101</a:t>
            </a:r>
          </a:p>
        </p:txBody>
      </p:sp>
      <p:sp>
        <p:nvSpPr>
          <p:cNvPr id="8" name="TextBox 7"/>
          <p:cNvSpPr txBox="1"/>
          <p:nvPr/>
        </p:nvSpPr>
        <p:spPr>
          <a:xfrm>
            <a:off x="5364088" y="4625841"/>
            <a:ext cx="3600400" cy="1323439"/>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Αν το άθροισμα που προκύπτει από την πρόσθεση είναι αρνητικό, είναι στη μορφή συμπληρώματος ως προς 2.</a:t>
            </a:r>
          </a:p>
        </p:txBody>
      </p:sp>
    </p:spTree>
    <p:extLst>
      <p:ext uri="{BB962C8B-B14F-4D97-AF65-F5344CB8AC3E}">
        <p14:creationId xmlns:p14="http://schemas.microsoft.com/office/powerpoint/2010/main" val="78546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Αφαίρεση προσημασμένων αριθμών</a:t>
            </a:r>
          </a:p>
        </p:txBody>
      </p:sp>
      <p:sp>
        <p:nvSpPr>
          <p:cNvPr id="3" name="Rectangle 2"/>
          <p:cNvSpPr/>
          <p:nvPr/>
        </p:nvSpPr>
        <p:spPr>
          <a:xfrm>
            <a:off x="179512" y="980728"/>
            <a:ext cx="8784976" cy="5570756"/>
          </a:xfrm>
          <a:prstGeom prst="rect">
            <a:avLst/>
          </a:prstGeom>
        </p:spPr>
        <p:txBody>
          <a:bodyPr wrap="square">
            <a:spAutoFit/>
          </a:bodyPr>
          <a:lstStyle/>
          <a:p>
            <a:pPr algn="just"/>
            <a:r>
              <a:rPr lang="el-GR" sz="2200" dirty="0">
                <a:latin typeface="Times New Roman" pitchFamily="18" charset="0"/>
                <a:cs typeface="Times New Roman" pitchFamily="18" charset="0"/>
              </a:rPr>
              <a:t>Για να αφαιρέσουμε δύο προσημασμένους δυαδικούς αριθμούς στο σύστημα προσημασμένου συμπληρώματος ως προς 2</a:t>
            </a:r>
            <a:r>
              <a:rPr lang="en-US" sz="2200" dirty="0">
                <a:latin typeface="Times New Roman" pitchFamily="18" charset="0"/>
                <a:cs typeface="Times New Roman" pitchFamily="18" charset="0"/>
              </a:rPr>
              <a:t>:</a:t>
            </a:r>
            <a:endParaRPr lang="el-GR" sz="2200" dirty="0">
              <a:latin typeface="Times New Roman" pitchFamily="18" charset="0"/>
              <a:cs typeface="Times New Roman" pitchFamily="18" charset="0"/>
            </a:endParaRPr>
          </a:p>
          <a:p>
            <a:pPr algn="just"/>
            <a:endParaRPr lang="el-GR" sz="1400" dirty="0">
              <a:latin typeface="Times New Roman" pitchFamily="18" charset="0"/>
              <a:cs typeface="Times New Roman" pitchFamily="18" charset="0"/>
            </a:endParaRPr>
          </a:p>
          <a:p>
            <a:pPr algn="just"/>
            <a:r>
              <a:rPr lang="el-GR" sz="2200" dirty="0">
                <a:latin typeface="Times New Roman" pitchFamily="18" charset="0"/>
                <a:cs typeface="Times New Roman" pitchFamily="18" charset="0"/>
              </a:rPr>
              <a:t>Παίρνουμε το συμπλήρωμα ως προς 2 του αφαιρετέου (συμπεριλαμβανομένου του μπιτ προσήμου) και το προσθέτουμε στο μειωτέο (συμπεριλαμβανομένου του μπιτ προσήμου). Τυχόν κρατούμενο στη θέση του μπιτ προσήμου αγνοείται.</a:t>
            </a:r>
            <a:endParaRPr lang="en-US" sz="22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(-6)-(-13)=(+7)       (-6)+(+13)=(+7)</a:t>
            </a:r>
            <a:endParaRPr lang="el-GR" sz="2200" dirty="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p>
            <a:pPr algn="just"/>
            <a:r>
              <a:rPr lang="el-GR" sz="2200" dirty="0">
                <a:latin typeface="Times New Roman" pitchFamily="18" charset="0"/>
                <a:cs typeface="Times New Roman" pitchFamily="18" charset="0"/>
              </a:rPr>
              <a:t>Στο δυαδικό σύστημα η πράξη αυτή γράφεται ως 11111010-11110011. Η αφαίρεση μετατρέπεται σε πρόσθεση αν πάρουμε το συμπλήρωμα ως προς 2 του αφαιρετέου (-13) το (+13). Οπότε 11111010+00001101=100000111. Το κρατούμενο στη θέση του μπιτ προσήμου αγνοείται συνεπώς 00000111 δηλαδή το (+7).</a:t>
            </a:r>
          </a:p>
          <a:p>
            <a:pPr algn="just"/>
            <a:endParaRPr lang="el-GR" sz="2000" dirty="0">
              <a:latin typeface="Times New Roman" pitchFamily="18" charset="0"/>
              <a:cs typeface="Times New Roman" pitchFamily="18" charset="0"/>
            </a:endParaRPr>
          </a:p>
          <a:p>
            <a:pPr algn="just"/>
            <a:endParaRPr lang="el-GR" sz="2000" dirty="0"/>
          </a:p>
        </p:txBody>
      </p:sp>
    </p:spTree>
    <p:extLst>
      <p:ext uri="{BB962C8B-B14F-4D97-AF65-F5344CB8AC3E}">
        <p14:creationId xmlns:p14="http://schemas.microsoft.com/office/powerpoint/2010/main" val="3903524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Δυαδικοί Κώδικες</a:t>
            </a:r>
          </a:p>
        </p:txBody>
      </p:sp>
      <p:sp>
        <p:nvSpPr>
          <p:cNvPr id="6" name="TextBox 5"/>
          <p:cNvSpPr txBox="1"/>
          <p:nvPr/>
        </p:nvSpPr>
        <p:spPr>
          <a:xfrm>
            <a:off x="182016" y="836712"/>
            <a:ext cx="8782472" cy="6740307"/>
          </a:xfrm>
          <a:prstGeom prst="rect">
            <a:avLst/>
          </a:prstGeom>
          <a:noFill/>
        </p:spPr>
        <p:txBody>
          <a:bodyPr wrap="square" rtlCol="0">
            <a:spAutoFit/>
          </a:bodyPr>
          <a:lstStyle/>
          <a:p>
            <a:pPr marL="342900" indent="-342900" algn="just">
              <a:buFont typeface="Wingdings" pitchFamily="2" charset="2"/>
              <a:buChar char="ü"/>
            </a:pPr>
            <a:r>
              <a:rPr lang="el-GR" sz="2400" dirty="0">
                <a:latin typeface="Times New Roman" pitchFamily="18" charset="0"/>
                <a:cs typeface="Times New Roman" pitchFamily="18" charset="0"/>
              </a:rPr>
              <a:t>Κάθε διακριτό στοιχείο πληροφορίας, δηλαδή στοιχείο που μπορεί να διακριθεί από τα υπόλοιπα μιας συγκεκριμένης ομάδας στοιχείων, μπορεί να παρασταθεί με τη χρήση ενός δυαδικού κώδικα (δηλαδή μιας ακολουθίας από 0 και 1).</a:t>
            </a:r>
          </a:p>
          <a:p>
            <a:pPr marL="342900" indent="-342900" algn="just">
              <a:buFont typeface="Wingdings" pitchFamily="2" charset="2"/>
              <a:buChar char="ü"/>
            </a:pPr>
            <a:endParaRPr lang="el-GR" sz="1200" dirty="0">
              <a:latin typeface="Times New Roman" pitchFamily="18" charset="0"/>
              <a:cs typeface="Times New Roman" pitchFamily="18" charset="0"/>
            </a:endParaRPr>
          </a:p>
          <a:p>
            <a:pPr marL="342900" indent="-342900" algn="just">
              <a:buFont typeface="Wingdings" pitchFamily="2" charset="2"/>
              <a:buChar char="ü"/>
            </a:pPr>
            <a:r>
              <a:rPr lang="el-GR" sz="2400" dirty="0">
                <a:latin typeface="Times New Roman" pitchFamily="18" charset="0"/>
                <a:cs typeface="Times New Roman" pitchFamily="18" charset="0"/>
              </a:rPr>
              <a:t>Ο κώδικας πρέπει να είναι στο δυαδικό σύστημα, επειδή στη σημερινή τεχνολογία, μόνο τα κυκλώματα που παριστάνουν και χειρίζονται ακολουθίες από 0 και 1 μπορούν να κατασκευαστούν οικονομικά για χρήση σε υπολογιστές.</a:t>
            </a:r>
          </a:p>
          <a:p>
            <a:pPr marL="342900" indent="-342900" algn="just">
              <a:buFont typeface="Wingdings" pitchFamily="2" charset="2"/>
              <a:buChar char="ü"/>
            </a:pPr>
            <a:endParaRPr lang="el-GR" sz="1200" dirty="0">
              <a:latin typeface="Times New Roman" pitchFamily="18" charset="0"/>
              <a:cs typeface="Times New Roman" pitchFamily="18" charset="0"/>
            </a:endParaRPr>
          </a:p>
          <a:p>
            <a:pPr marL="342900" indent="-342900" algn="just">
              <a:buFont typeface="Wingdings" pitchFamily="2" charset="2"/>
              <a:buChar char="ü"/>
            </a:pPr>
            <a:r>
              <a:rPr lang="el-GR" sz="2400" dirty="0">
                <a:latin typeface="Times New Roman" pitchFamily="18" charset="0"/>
                <a:cs typeface="Times New Roman" pitchFamily="18" charset="0"/>
              </a:rPr>
              <a:t>Ένας δυαδικός κώδικας με </a:t>
            </a:r>
            <a:r>
              <a:rPr lang="en-US" sz="2400" b="1" dirty="0">
                <a:latin typeface="Times New Roman" pitchFamily="18" charset="0"/>
                <a:cs typeface="Times New Roman" pitchFamily="18" charset="0"/>
              </a:rPr>
              <a:t>n</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μπιτ είναι μια ομάδα από </a:t>
            </a:r>
            <a:r>
              <a:rPr lang="en-US" sz="2400" b="1" dirty="0">
                <a:latin typeface="Times New Roman" pitchFamily="18" charset="0"/>
                <a:cs typeface="Times New Roman" pitchFamily="18" charset="0"/>
              </a:rPr>
              <a:t>n</a:t>
            </a:r>
            <a:r>
              <a:rPr lang="el-GR" sz="2400" dirty="0">
                <a:latin typeface="Times New Roman" pitchFamily="18" charset="0"/>
                <a:cs typeface="Times New Roman" pitchFamily="18" charset="0"/>
              </a:rPr>
              <a:t> μπιτ, η οποία μπορεί να έχει έναν από τους </a:t>
            </a:r>
            <a:r>
              <a:rPr lang="el-GR" sz="2400" b="1" dirty="0">
                <a:latin typeface="Times New Roman" pitchFamily="18" charset="0"/>
                <a:cs typeface="Times New Roman" pitchFamily="18" charset="0"/>
              </a:rPr>
              <a:t>2</a:t>
            </a:r>
            <a:r>
              <a:rPr lang="en-US" sz="2400" b="1" baseline="30000" dirty="0">
                <a:latin typeface="Times New Roman" pitchFamily="18" charset="0"/>
                <a:cs typeface="Times New Roman" pitchFamily="18" charset="0"/>
              </a:rPr>
              <a:t>n</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διακριτούς συνδυασμούς των 1 και 0. Ο κάθε συνδυασμός παριστάνει ένα στοιχείο του συνόλου πληροφορίας που κωδικοποιείται. Π.χ. ένα σύνολο 4 στοιχείων κωδικοποιείται με 2 μπιτ, με κάθε στοιχείο να αντιστοιχίζεται σε έναν από τους συνδυασμούς μπιτ</a:t>
            </a:r>
            <a:r>
              <a:rPr lang="en-US" sz="2400" dirty="0">
                <a:latin typeface="Times New Roman" pitchFamily="18" charset="0"/>
                <a:cs typeface="Times New Roman" pitchFamily="18" charset="0"/>
              </a:rPr>
              <a:t>: 00, 01, 10, 11.</a:t>
            </a:r>
            <a:endParaRPr lang="el-GR" sz="2400" dirty="0">
              <a:latin typeface="Times New Roman" pitchFamily="18" charset="0"/>
              <a:cs typeface="Times New Roman" pitchFamily="18" charset="0"/>
            </a:endParaRPr>
          </a:p>
          <a:p>
            <a:pPr marL="342900" indent="-342900" algn="just">
              <a:buFont typeface="Wingdings" pitchFamily="2" charset="2"/>
              <a:buChar char="ü"/>
            </a:pPr>
            <a:endParaRPr lang="el-GR" sz="2400" dirty="0">
              <a:latin typeface="Times New Roman" pitchFamily="18" charset="0"/>
              <a:cs typeface="Times New Roman" pitchFamily="18" charset="0"/>
            </a:endParaRPr>
          </a:p>
          <a:p>
            <a:pPr marL="342900" indent="-342900" algn="just">
              <a:buFont typeface="Wingdings" pitchFamily="2" charset="2"/>
              <a:buChar char="ü"/>
            </a:pP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5289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EVEN\Desktop\auro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42" y="1340768"/>
            <a:ext cx="8356588" cy="51853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Κώδικας </a:t>
            </a:r>
            <a:r>
              <a:rPr lang="en-US" sz="4000" b="1" i="1" dirty="0">
                <a:latin typeface="Times New Roman" pitchFamily="18" charset="0"/>
                <a:cs typeface="Times New Roman" pitchFamily="18" charset="0"/>
              </a:rPr>
              <a:t>BCD</a:t>
            </a:r>
            <a:endParaRPr lang="el-GR"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73471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VEN\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76052"/>
            <a:ext cx="8046475" cy="52332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Δυαδική λογική</a:t>
            </a:r>
          </a:p>
        </p:txBody>
      </p:sp>
    </p:spTree>
    <p:extLst>
      <p:ext uri="{BB962C8B-B14F-4D97-AF65-F5344CB8AC3E}">
        <p14:creationId xmlns:p14="http://schemas.microsoft.com/office/powerpoint/2010/main" val="406818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15012409-5B57-4D8E-9C27-F39275321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75" y="1124744"/>
            <a:ext cx="2793687" cy="3953330"/>
          </a:xfrm>
          <a:prstGeom prst="rect">
            <a:avLst/>
          </a:prstGeom>
        </p:spPr>
      </p:pic>
      <p:pic>
        <p:nvPicPr>
          <p:cNvPr id="7" name="Εικόνα 6">
            <a:extLst>
              <a:ext uri="{FF2B5EF4-FFF2-40B4-BE49-F238E27FC236}">
                <a16:creationId xmlns:a16="http://schemas.microsoft.com/office/drawing/2014/main" id="{4D56B97E-9CCF-4A8C-87BF-C393FBA23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905" y="1124744"/>
            <a:ext cx="2714620" cy="3953330"/>
          </a:xfrm>
          <a:prstGeom prst="rect">
            <a:avLst/>
          </a:prstGeom>
        </p:spPr>
      </p:pic>
      <p:pic>
        <p:nvPicPr>
          <p:cNvPr id="9" name="Εικόνα 8" descr="Εικόνα που περιέχει κείμενο&#10;&#10;Περιγραφή που δημιουργήθηκε αυτόματα">
            <a:extLst>
              <a:ext uri="{FF2B5EF4-FFF2-40B4-BE49-F238E27FC236}">
                <a16:creationId xmlns:a16="http://schemas.microsoft.com/office/drawing/2014/main" id="{8949D820-66B1-4176-BA8A-296CEECFB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175" y="1124744"/>
            <a:ext cx="2815650" cy="3953330"/>
          </a:xfrm>
          <a:prstGeom prst="rect">
            <a:avLst/>
          </a:prstGeom>
        </p:spPr>
      </p:pic>
    </p:spTree>
    <p:extLst>
      <p:ext uri="{BB962C8B-B14F-4D97-AF65-F5344CB8AC3E}">
        <p14:creationId xmlns:p14="http://schemas.microsoft.com/office/powerpoint/2010/main" val="699721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Λογικές πύλες</a:t>
            </a:r>
          </a:p>
        </p:txBody>
      </p:sp>
      <p:sp>
        <p:nvSpPr>
          <p:cNvPr id="5" name="TextBox 4"/>
          <p:cNvSpPr txBox="1"/>
          <p:nvPr/>
        </p:nvSpPr>
        <p:spPr>
          <a:xfrm>
            <a:off x="2160246" y="980728"/>
            <a:ext cx="6696744" cy="4832092"/>
          </a:xfrm>
          <a:prstGeom prst="rect">
            <a:avLst/>
          </a:prstGeom>
          <a:noFill/>
        </p:spPr>
        <p:txBody>
          <a:bodyPr wrap="square" rtlCol="0">
            <a:spAutoFit/>
          </a:bodyPr>
          <a:lstStyle/>
          <a:p>
            <a:pPr marL="457200" indent="-457200" algn="just">
              <a:buFont typeface="Wingdings" pitchFamily="2" charset="2"/>
              <a:buChar char="§"/>
            </a:pPr>
            <a:r>
              <a:rPr lang="el-GR" sz="2800" dirty="0">
                <a:latin typeface="Times New Roman" pitchFamily="18" charset="0"/>
                <a:cs typeface="Times New Roman" pitchFamily="18" charset="0"/>
              </a:rPr>
              <a:t>Οι λογικές πύλες είναι μαθηματικές οντότητες που αντιστοιχούν σε ηλεκτρονικά κυκλώματα, όπου εφαρμόζονται ένα ή περισσότερα σήματα εισόδου και τα οποία παράγουν ένα σήμα εξόδου.</a:t>
            </a:r>
          </a:p>
          <a:p>
            <a:pPr algn="just"/>
            <a:endParaRPr lang="el-GR" sz="1400" dirty="0">
              <a:latin typeface="Times New Roman" pitchFamily="18" charset="0"/>
              <a:cs typeface="Times New Roman" pitchFamily="18" charset="0"/>
            </a:endParaRPr>
          </a:p>
          <a:p>
            <a:pPr marL="457200" indent="-457200" algn="just">
              <a:buFont typeface="Wingdings" pitchFamily="2" charset="2"/>
              <a:buChar char="§"/>
            </a:pPr>
            <a:r>
              <a:rPr lang="el-GR" sz="2800" dirty="0">
                <a:latin typeface="Times New Roman" pitchFamily="18" charset="0"/>
                <a:cs typeface="Times New Roman" pitchFamily="18" charset="0"/>
              </a:rPr>
              <a:t>Τα ψηφιακά κυκλώματα αποτελούνται από λογικές πύλες.</a:t>
            </a:r>
          </a:p>
          <a:p>
            <a:pPr algn="just"/>
            <a:endParaRPr lang="el-GR" sz="1400" dirty="0">
              <a:latin typeface="Times New Roman" pitchFamily="18" charset="0"/>
              <a:cs typeface="Times New Roman" pitchFamily="18" charset="0"/>
            </a:endParaRPr>
          </a:p>
          <a:p>
            <a:pPr marL="457200" indent="-457200" algn="just">
              <a:buFont typeface="Wingdings" pitchFamily="2" charset="2"/>
              <a:buChar char="§"/>
            </a:pPr>
            <a:r>
              <a:rPr lang="el-GR" sz="2800" dirty="0">
                <a:latin typeface="Times New Roman" pitchFamily="18" charset="0"/>
                <a:cs typeface="Times New Roman" pitchFamily="18" charset="0"/>
              </a:rPr>
              <a:t>Η έξοδος εξαρτάται από τις τιμές των εισόδων και από το είδος της πύλης.</a:t>
            </a:r>
          </a:p>
        </p:txBody>
      </p:sp>
      <p:pic>
        <p:nvPicPr>
          <p:cNvPr id="1026" name="Picture 2" descr="C:\Users\user\Desktop\Χωρίς τίτλο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79367"/>
            <a:ext cx="1858778" cy="333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478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Λογικές πύλες</a:t>
            </a:r>
          </a:p>
        </p:txBody>
      </p:sp>
      <p:sp>
        <p:nvSpPr>
          <p:cNvPr id="2" name="TextBox 1"/>
          <p:cNvSpPr txBox="1"/>
          <p:nvPr/>
        </p:nvSpPr>
        <p:spPr>
          <a:xfrm>
            <a:off x="447629" y="869231"/>
            <a:ext cx="8345669" cy="1015663"/>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Τα λογικά κυκλώματα που λειτουργούν με τάση ανταποκρίνονται σε δύο ξεχωριστές στάθμες, που αντιστοιχούν στη τιμή μιας δυαδικής μεταβλητής, το λογικό 1 ή το λογικό 0.</a:t>
            </a:r>
          </a:p>
        </p:txBody>
      </p:sp>
      <p:pic>
        <p:nvPicPr>
          <p:cNvPr id="2050" name="Picture 2" descr="C:\Users\user\Desktop\Χωρίς τίτλο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4894"/>
            <a:ext cx="6673016" cy="31550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Χωρίς τίτλ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157192"/>
            <a:ext cx="83756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56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Εισαγωγή στην άλγεβρα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
        <p:nvSpPr>
          <p:cNvPr id="5" name="Rectangle 4"/>
          <p:cNvSpPr/>
          <p:nvPr/>
        </p:nvSpPr>
        <p:spPr>
          <a:xfrm>
            <a:off x="182016" y="1305342"/>
            <a:ext cx="8782472" cy="4401205"/>
          </a:xfrm>
          <a:prstGeom prst="rect">
            <a:avLst/>
          </a:prstGeom>
        </p:spPr>
        <p:txBody>
          <a:bodyPr wrap="square">
            <a:spAutoFit/>
          </a:bodyPr>
          <a:lstStyle/>
          <a:p>
            <a:pPr algn="just"/>
            <a:r>
              <a:rPr lang="el-GR" sz="2800" i="1" dirty="0">
                <a:latin typeface="Times New Roman" pitchFamily="18" charset="0"/>
                <a:cs typeface="Times New Roman" pitchFamily="18" charset="0"/>
              </a:rPr>
              <a:t>Η άλγεβρα Boole (Βοοlean algebra) </a:t>
            </a:r>
            <a:r>
              <a:rPr lang="el-GR" sz="2800" dirty="0">
                <a:latin typeface="Times New Roman" pitchFamily="18" charset="0"/>
                <a:cs typeface="Times New Roman" pitchFamily="18" charset="0"/>
              </a:rPr>
              <a:t>ή άλγεβρα των διακοπτών όπως παλιότερα ονομαζόταν, πήρε το όνομά της από τον Άγγλο μαθηματικό Boole (Μπουλ), που πρώτος τη δημιούργησε στα μέσα περίπου του 19ου αιώνα για να τη διαμορφώσει στη σημερινή της μορφή (άλγεβρα των δύο τιμών) ένα σχεδόν αιώνα αργότερα (1938) ο C.E. Shannon. Η άλγεβρα Boole είναι μια άλγεβρα δομημένη με στοιχεία το 0 και το 1 (λογικές μεταβλητές) και τους τελεστές του λογικού πολλαπλασιασμού (</a:t>
            </a:r>
            <a:r>
              <a:rPr lang="el-GR" sz="2800" b="1" dirty="0">
                <a:latin typeface="Times New Roman" pitchFamily="18" charset="0"/>
                <a:cs typeface="Times New Roman" pitchFamily="18" charset="0"/>
              </a:rPr>
              <a:t>.</a:t>
            </a:r>
            <a:r>
              <a:rPr lang="el-GR" sz="2800" dirty="0">
                <a:latin typeface="Times New Roman" pitchFamily="18" charset="0"/>
                <a:cs typeface="Times New Roman" pitchFamily="18" charset="0"/>
              </a:rPr>
              <a:t>), της λογικής πρόσθεσης (+) και του λογικού συμπληρώματος ( ′ ).</a:t>
            </a:r>
          </a:p>
        </p:txBody>
      </p:sp>
    </p:spTree>
    <p:extLst>
      <p:ext uri="{BB962C8B-B14F-4D97-AF65-F5344CB8AC3E}">
        <p14:creationId xmlns:p14="http://schemas.microsoft.com/office/powerpoint/2010/main" val="1735811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48" y="1484784"/>
            <a:ext cx="8655132"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Εισαγωγή στην άλγεβρα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3576847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bo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8054028" cy="4899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Άλγεβρα </a:t>
            </a:r>
            <a:r>
              <a:rPr lang="en-US" sz="4000" b="1" i="1" dirty="0">
                <a:latin typeface="Times New Roman" pitchFamily="18" charset="0"/>
                <a:cs typeface="Times New Roman" pitchFamily="18" charset="0"/>
              </a:rPr>
              <a:t>Boole-</a:t>
            </a:r>
            <a:r>
              <a:rPr lang="el-GR" sz="4000" b="1" i="1" dirty="0">
                <a:latin typeface="Times New Roman" pitchFamily="18" charset="0"/>
                <a:cs typeface="Times New Roman" pitchFamily="18" charset="0"/>
              </a:rPr>
              <a:t>Λογικοί τελεστές</a:t>
            </a:r>
          </a:p>
        </p:txBody>
      </p:sp>
    </p:spTree>
    <p:extLst>
      <p:ext uri="{BB962C8B-B14F-4D97-AF65-F5344CB8AC3E}">
        <p14:creationId xmlns:p14="http://schemas.microsoft.com/office/powerpoint/2010/main" val="3482738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Άλγεβρα </a:t>
            </a:r>
            <a:r>
              <a:rPr lang="en-US" sz="4000" b="1" i="1" dirty="0">
                <a:latin typeface="Times New Roman" pitchFamily="18" charset="0"/>
                <a:cs typeface="Times New Roman" pitchFamily="18" charset="0"/>
              </a:rPr>
              <a:t>Boole-</a:t>
            </a:r>
            <a:r>
              <a:rPr lang="el-GR" sz="4000" b="1" i="1" dirty="0">
                <a:latin typeface="Times New Roman" pitchFamily="18" charset="0"/>
                <a:cs typeface="Times New Roman" pitchFamily="18" charset="0"/>
              </a:rPr>
              <a:t>Λογικοί τελεστές</a:t>
            </a:r>
          </a:p>
        </p:txBody>
      </p:sp>
      <p:pic>
        <p:nvPicPr>
          <p:cNvPr id="5"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30790" cy="487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20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Άλγεβρα </a:t>
            </a:r>
            <a:r>
              <a:rPr lang="en-US" sz="4000" b="1" i="1" dirty="0">
                <a:latin typeface="Times New Roman" pitchFamily="18" charset="0"/>
                <a:cs typeface="Times New Roman" pitchFamily="18" charset="0"/>
              </a:rPr>
              <a:t>Boole-</a:t>
            </a:r>
            <a:r>
              <a:rPr lang="el-GR" sz="4000" b="1" i="1" dirty="0">
                <a:latin typeface="Times New Roman" pitchFamily="18" charset="0"/>
                <a:cs typeface="Times New Roman" pitchFamily="18" charset="0"/>
              </a:rPr>
              <a:t>Λογικοί τελεστές</a:t>
            </a:r>
          </a:p>
        </p:txBody>
      </p:sp>
      <p:pic>
        <p:nvPicPr>
          <p:cNvPr id="7170"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570741" cy="488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67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61345"/>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Άλγεβρα </a:t>
            </a:r>
            <a:r>
              <a:rPr lang="en-US" sz="4000" b="1" i="1" dirty="0">
                <a:latin typeface="Times New Roman" pitchFamily="18" charset="0"/>
                <a:cs typeface="Times New Roman" pitchFamily="18" charset="0"/>
              </a:rPr>
              <a:t>Boole-</a:t>
            </a:r>
            <a:r>
              <a:rPr lang="el-GR" sz="4000" b="1" i="1" dirty="0">
                <a:latin typeface="Times New Roman" pitchFamily="18" charset="0"/>
                <a:cs typeface="Times New Roman" pitchFamily="18" charset="0"/>
              </a:rPr>
              <a:t>Λογικοί τελεστές</a:t>
            </a:r>
          </a:p>
        </p:txBody>
      </p:sp>
      <p:pic>
        <p:nvPicPr>
          <p:cNvPr id="6147" name="Picture 3"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52566"/>
            <a:ext cx="7745288" cy="523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60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657" y="332656"/>
            <a:ext cx="4980979" cy="707886"/>
          </a:xfrm>
          <a:prstGeom prst="rect">
            <a:avLst/>
          </a:prstGeom>
        </p:spPr>
        <p:txBody>
          <a:bodyPr wrap="none">
            <a:spAutoFit/>
          </a:bodyPr>
          <a:lstStyle/>
          <a:p>
            <a:pPr algn="ctr"/>
            <a:r>
              <a:rPr lang="el-GR" sz="4000" b="1" i="1" dirty="0">
                <a:latin typeface="Times New Roman" pitchFamily="18" charset="0"/>
                <a:cs typeface="Times New Roman" pitchFamily="18" charset="0"/>
              </a:rPr>
              <a:t>Αναλογικό</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vs</a:t>
            </a:r>
            <a:r>
              <a:rPr lang="en-US" sz="4000" b="1" i="1" dirty="0">
                <a:latin typeface="Times New Roman" pitchFamily="18" charset="0"/>
                <a:cs typeface="Times New Roman" pitchFamily="18" charset="0"/>
              </a:rPr>
              <a:t> </a:t>
            </a:r>
            <a:r>
              <a:rPr lang="el-GR" sz="4000" b="1" i="1" dirty="0">
                <a:latin typeface="Times New Roman" pitchFamily="18" charset="0"/>
                <a:cs typeface="Times New Roman" pitchFamily="18" charset="0"/>
              </a:rPr>
              <a:t>Ψηφιακό</a:t>
            </a:r>
          </a:p>
        </p:txBody>
      </p:sp>
      <p:sp>
        <p:nvSpPr>
          <p:cNvPr id="5" name="Rectangle 4"/>
          <p:cNvSpPr/>
          <p:nvPr/>
        </p:nvSpPr>
        <p:spPr>
          <a:xfrm>
            <a:off x="179512" y="1340768"/>
            <a:ext cx="8856984" cy="4278094"/>
          </a:xfrm>
          <a:prstGeom prst="rect">
            <a:avLst/>
          </a:prstGeom>
        </p:spPr>
        <p:txBody>
          <a:bodyPr wrap="square">
            <a:spAutoFit/>
          </a:bodyPr>
          <a:lstStyle/>
          <a:p>
            <a:pPr algn="just"/>
            <a:r>
              <a:rPr lang="el-GR" sz="2800" b="1" dirty="0">
                <a:latin typeface="Times New Roman" pitchFamily="18" charset="0"/>
                <a:cs typeface="Times New Roman" pitchFamily="18" charset="0"/>
              </a:rPr>
              <a:t>Αναλογικό</a:t>
            </a:r>
            <a:r>
              <a:rPr lang="el-GR" sz="2800" dirty="0">
                <a:latin typeface="Times New Roman" pitchFamily="18" charset="0"/>
                <a:cs typeface="Times New Roman" pitchFamily="18" charset="0"/>
              </a:rPr>
              <a:t> είναι ένα μέγεθος (σήμα) όταν</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μπορεί να πάρει οποιαδήποτε τιμή από ένα</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συνεχές διάστημα τιμών.</a:t>
            </a:r>
            <a:endParaRPr lang="en-US" sz="2800" dirty="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p>
            <a:r>
              <a:rPr lang="el-GR" sz="2800" dirty="0">
                <a:latin typeface="Times New Roman" pitchFamily="18" charset="0"/>
                <a:cs typeface="Times New Roman" pitchFamily="18" charset="0"/>
              </a:rPr>
              <a:t>Η πλειοψηφία των μεγεθών στο κόσμο μας</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είναι αναλογικά.</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algn="just"/>
            <a:r>
              <a:rPr lang="el-GR" sz="2800" b="1" dirty="0">
                <a:latin typeface="Times New Roman" pitchFamily="18" charset="0"/>
                <a:cs typeface="Times New Roman" pitchFamily="18" charset="0"/>
              </a:rPr>
              <a:t>Ψηφιακό</a:t>
            </a:r>
            <a:r>
              <a:rPr lang="el-GR" sz="2800" dirty="0">
                <a:latin typeface="Times New Roman" pitchFamily="18" charset="0"/>
                <a:cs typeface="Times New Roman" pitchFamily="18" charset="0"/>
              </a:rPr>
              <a:t> (κβαντισμένο) είναι ένα μέγεθος</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(σήμα) όταν</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μπορεί να πάρει διακριτές τιμές.</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Οι τιμές που παίρνει είναι συγκεκριμένες.</a:t>
            </a:r>
            <a:endParaRPr lang="en-US" sz="2800" dirty="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p>
            <a:pPr algn="just"/>
            <a:r>
              <a:rPr lang="el-GR" sz="2800" dirty="0">
                <a:latin typeface="Times New Roman" pitchFamily="18" charset="0"/>
                <a:cs typeface="Times New Roman" pitchFamily="18" charset="0"/>
              </a:rPr>
              <a:t>Φωτεινοί σηματοδότες, διακόπτες είναι</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παραδείγματα.</a:t>
            </a:r>
          </a:p>
        </p:txBody>
      </p:sp>
    </p:spTree>
    <p:extLst>
      <p:ext uri="{BB962C8B-B14F-4D97-AF65-F5344CB8AC3E}">
        <p14:creationId xmlns:p14="http://schemas.microsoft.com/office/powerpoint/2010/main" val="5616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280" y="332656"/>
            <a:ext cx="6237734" cy="707886"/>
          </a:xfrm>
          <a:prstGeom prst="rect">
            <a:avLst/>
          </a:prstGeom>
        </p:spPr>
        <p:txBody>
          <a:bodyPr wrap="none">
            <a:spAutoFit/>
          </a:bodyPr>
          <a:lstStyle/>
          <a:p>
            <a:pPr algn="ctr"/>
            <a:r>
              <a:rPr lang="el-GR" sz="4000" b="1" i="1" dirty="0">
                <a:latin typeface="Times New Roman" pitchFamily="18" charset="0"/>
                <a:cs typeface="Times New Roman" pitchFamily="18" charset="0"/>
              </a:rPr>
              <a:t>Αναλογικό</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vs</a:t>
            </a:r>
            <a:r>
              <a:rPr lang="en-US" sz="4000" b="1" i="1" dirty="0">
                <a:latin typeface="Times New Roman" pitchFamily="18" charset="0"/>
                <a:cs typeface="Times New Roman" pitchFamily="18" charset="0"/>
              </a:rPr>
              <a:t> </a:t>
            </a:r>
            <a:r>
              <a:rPr lang="el-GR" sz="4000" b="1" i="1" dirty="0">
                <a:latin typeface="Times New Roman" pitchFamily="18" charset="0"/>
                <a:cs typeface="Times New Roman" pitchFamily="18" charset="0"/>
              </a:rPr>
              <a:t>Ψηφιακό σήμα</a:t>
            </a:r>
          </a:p>
        </p:txBody>
      </p:sp>
      <p:pic>
        <p:nvPicPr>
          <p:cNvPr id="2050" name="Picture 2" descr="C:\Users\user\Desktop\ana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84" y="1469473"/>
            <a:ext cx="723972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9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0657" y="332656"/>
            <a:ext cx="4980979" cy="707886"/>
          </a:xfrm>
          <a:prstGeom prst="rect">
            <a:avLst/>
          </a:prstGeom>
        </p:spPr>
        <p:txBody>
          <a:bodyPr wrap="none">
            <a:spAutoFit/>
          </a:bodyPr>
          <a:lstStyle/>
          <a:p>
            <a:pPr algn="ctr"/>
            <a:r>
              <a:rPr lang="el-GR" sz="4000" b="1" i="1" dirty="0">
                <a:latin typeface="Times New Roman" pitchFamily="18" charset="0"/>
                <a:cs typeface="Times New Roman" pitchFamily="18" charset="0"/>
              </a:rPr>
              <a:t>Αναλογικό</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vs</a:t>
            </a:r>
            <a:r>
              <a:rPr lang="en-US" sz="4000" b="1" i="1" dirty="0">
                <a:latin typeface="Times New Roman" pitchFamily="18" charset="0"/>
                <a:cs typeface="Times New Roman" pitchFamily="18" charset="0"/>
              </a:rPr>
              <a:t> </a:t>
            </a:r>
            <a:r>
              <a:rPr lang="el-GR" sz="4000" b="1" i="1" dirty="0">
                <a:latin typeface="Times New Roman" pitchFamily="18" charset="0"/>
                <a:cs typeface="Times New Roman" pitchFamily="18" charset="0"/>
              </a:rPr>
              <a:t>Ψηφιακό</a:t>
            </a:r>
          </a:p>
        </p:txBody>
      </p:sp>
      <p:pic>
        <p:nvPicPr>
          <p:cNvPr id="1027" name="Picture 3"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784" y="1412776"/>
            <a:ext cx="671512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4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141" y="260648"/>
            <a:ext cx="4176015" cy="707886"/>
          </a:xfrm>
          <a:prstGeom prst="rect">
            <a:avLst/>
          </a:prstGeom>
        </p:spPr>
        <p:txBody>
          <a:bodyPr wrap="none">
            <a:spAutoFit/>
          </a:bodyPr>
          <a:lstStyle/>
          <a:p>
            <a:pPr algn="ctr"/>
            <a:r>
              <a:rPr lang="el-GR" sz="4000" b="1" i="1" dirty="0">
                <a:latin typeface="Times New Roman" pitchFamily="18" charset="0"/>
                <a:cs typeface="Times New Roman" pitchFamily="18" charset="0"/>
              </a:rPr>
              <a:t>Ψηφιακό Σύστημα</a:t>
            </a:r>
          </a:p>
        </p:txBody>
      </p:sp>
      <p:sp>
        <p:nvSpPr>
          <p:cNvPr id="5" name="TextBox 4"/>
          <p:cNvSpPr txBox="1"/>
          <p:nvPr/>
        </p:nvSpPr>
        <p:spPr>
          <a:xfrm>
            <a:off x="251520" y="897676"/>
            <a:ext cx="8712968" cy="6894195"/>
          </a:xfrm>
          <a:prstGeom prst="rect">
            <a:avLst/>
          </a:prstGeom>
          <a:noFill/>
        </p:spPr>
        <p:txBody>
          <a:bodyPr wrap="square" rtlCol="0">
            <a:spAutoFit/>
          </a:bodyPr>
          <a:lstStyle/>
          <a:p>
            <a:pPr marL="342900" indent="-342900" algn="just">
              <a:buFont typeface="Arial" pitchFamily="34" charset="0"/>
              <a:buChar char="•"/>
            </a:pPr>
            <a:endParaRPr lang="el-GR" sz="1200" dirty="0">
              <a:latin typeface="Times New Roman" pitchFamily="18" charset="0"/>
              <a:cs typeface="Times New Roman" pitchFamily="18" charset="0"/>
            </a:endParaRPr>
          </a:p>
          <a:p>
            <a:pPr marL="342900" lvl="0" indent="-342900" algn="just">
              <a:buFont typeface="Arial" pitchFamily="34" charset="0"/>
              <a:buChar char="•"/>
            </a:pPr>
            <a:r>
              <a:rPr lang="el-GR" sz="2400" b="1" dirty="0">
                <a:solidFill>
                  <a:prstClr val="black"/>
                </a:solidFill>
                <a:latin typeface="Times New Roman" pitchFamily="18" charset="0"/>
                <a:cs typeface="Times New Roman" pitchFamily="18" charset="0"/>
              </a:rPr>
              <a:t>Ψηφιακό σύστημα</a:t>
            </a:r>
            <a:r>
              <a:rPr lang="en-US" sz="2400" dirty="0">
                <a:solidFill>
                  <a:prstClr val="black"/>
                </a:solidFill>
                <a:latin typeface="Times New Roman" pitchFamily="18" charset="0"/>
                <a:cs typeface="Times New Roman" pitchFamily="18" charset="0"/>
              </a:rPr>
              <a:t>: </a:t>
            </a:r>
            <a:r>
              <a:rPr lang="el-GR" sz="2400" dirty="0">
                <a:solidFill>
                  <a:prstClr val="black"/>
                </a:solidFill>
                <a:latin typeface="Times New Roman" pitchFamily="18" charset="0"/>
                <a:cs typeface="Times New Roman" pitchFamily="18" charset="0"/>
              </a:rPr>
              <a:t>σύστημα που χειρίζεται διακριτά στοιχεία πληροφορίας, τα οποία παριστάνονται σε ψηφιακή μορφή.</a:t>
            </a:r>
            <a:endParaRPr lang="el-GR" sz="9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r>
              <a:rPr lang="el-GR" sz="2400" dirty="0">
                <a:latin typeface="Times New Roman" pitchFamily="18" charset="0"/>
                <a:cs typeface="Times New Roman" pitchFamily="18" charset="0"/>
              </a:rPr>
              <a:t>Τα διακριτά στοιχεία πληροφορίας μπορεί να είναι δεκαδικά ψηφία, γράμματα αλφαβήτου και κάθε άλλο σύνολο συμβόλων.</a:t>
            </a: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r>
              <a:rPr lang="el-GR" sz="2400" dirty="0">
                <a:latin typeface="Times New Roman" pitchFamily="18" charset="0"/>
                <a:cs typeface="Times New Roman" pitchFamily="18" charset="0"/>
              </a:rPr>
              <a:t>Σε ένα ψηφιακό σύστημα τα διακριτά στοιχεία πληροφορίας παριστάνονται με φυσικές ποσότητες καλούμενες ψηφιακά σήματα (ηλεκτρική τάση, ένταση ηλεκτρικού ρεύματος).</a:t>
            </a: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r>
              <a:rPr lang="el-GR" sz="2400" dirty="0">
                <a:latin typeface="Times New Roman" pitchFamily="18" charset="0"/>
                <a:cs typeface="Times New Roman" pitchFamily="18" charset="0"/>
              </a:rPr>
              <a:t>Στα σύγχρονα ηλεκτρονικά ψηφιακά συστήματα τα ψηφιακά σήματα χρησιμοποιούν μόνο δύο διακριτές τιμές και για αυτό λέγονται δυαδικά. Ένα δυαδικό ψηφίο, καλούμενο μπιτ, μπορεί να πάρει δύο τιμές</a:t>
            </a:r>
            <a:r>
              <a:rPr lang="en-US" sz="2400" dirty="0">
                <a:latin typeface="Times New Roman" pitchFamily="18" charset="0"/>
                <a:cs typeface="Times New Roman" pitchFamily="18" charset="0"/>
              </a:rPr>
              <a:t>: 0 </a:t>
            </a:r>
            <a:r>
              <a:rPr lang="el-GR" sz="2400" dirty="0">
                <a:latin typeface="Times New Roman" pitchFamily="18" charset="0"/>
                <a:cs typeface="Times New Roman" pitchFamily="18" charset="0"/>
              </a:rPr>
              <a:t>και 1.</a:t>
            </a:r>
          </a:p>
          <a:p>
            <a:pPr marL="342900" indent="-342900" algn="just">
              <a:buFont typeface="Arial" pitchFamily="34" charset="0"/>
              <a:buChar char="•"/>
            </a:pPr>
            <a:endParaRPr lang="el-GR" sz="10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12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a:p>
            <a:pPr marL="342900" indent="-342900" algn="just">
              <a:buFont typeface="Arial" pitchFamily="34" charset="0"/>
              <a:buChar char="•"/>
            </a:pP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820728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2161</Words>
  <Application>Microsoft Office PowerPoint</Application>
  <PresentationFormat>Προβολή στην οθόνη (4:3)</PresentationFormat>
  <Paragraphs>274</Paragraphs>
  <Slides>57</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57</vt:i4>
      </vt:variant>
    </vt:vector>
  </HeadingPairs>
  <TitlesOfParts>
    <vt:vector size="62" baseType="lpstr">
      <vt:lpstr>Arial</vt:lpstr>
      <vt:lpstr>Calibri</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155</cp:revision>
  <dcterms:created xsi:type="dcterms:W3CDTF">2016-10-02T19:17:21Z</dcterms:created>
  <dcterms:modified xsi:type="dcterms:W3CDTF">2021-11-27T13:20:19Z</dcterms:modified>
</cp:coreProperties>
</file>