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6" r:id="rId2"/>
    <p:sldId id="264" r:id="rId3"/>
    <p:sldId id="265" r:id="rId4"/>
    <p:sldId id="267" r:id="rId5"/>
    <p:sldId id="268" r:id="rId6"/>
    <p:sldId id="269" r:id="rId7"/>
    <p:sldId id="261" r:id="rId8"/>
    <p:sldId id="262" r:id="rId9"/>
    <p:sldId id="263" r:id="rId10"/>
    <p:sldId id="260" r:id="rId11"/>
    <p:sldId id="258" r:id="rId12"/>
    <p:sldId id="273" r:id="rId13"/>
    <p:sldId id="256" r:id="rId14"/>
    <p:sldId id="257" r:id="rId15"/>
    <p:sldId id="274" r:id="rId16"/>
    <p:sldId id="270" r:id="rId17"/>
    <p:sldId id="271" r:id="rId18"/>
    <p:sldId id="272" r:id="rId19"/>
    <p:sldId id="281" r:id="rId20"/>
    <p:sldId id="275" r:id="rId21"/>
    <p:sldId id="276" r:id="rId22"/>
    <p:sldId id="277" r:id="rId23"/>
    <p:sldId id="280" r:id="rId24"/>
    <p:sldId id="259" r:id="rId25"/>
    <p:sldId id="282" r:id="rId26"/>
    <p:sldId id="283" r:id="rId27"/>
    <p:sldId id="284" r:id="rId28"/>
    <p:sldId id="289" r:id="rId29"/>
    <p:sldId id="290" r:id="rId30"/>
    <p:sldId id="291" r:id="rId31"/>
    <p:sldId id="292" r:id="rId32"/>
    <p:sldId id="288" r:id="rId33"/>
    <p:sldId id="287" r:id="rId34"/>
    <p:sldId id="294" r:id="rId35"/>
    <p:sldId id="293"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E39F6-945B-46AF-9000-DCFA02830E3E}" type="datetimeFigureOut">
              <a:rPr lang="el-GR" smtClean="0"/>
              <a:t>27/11/2021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BC49E-9DD9-4F8E-A72B-FC262DDEED0C}" type="slidenum">
              <a:rPr lang="el-GR" smtClean="0"/>
              <a:t>‹#›</a:t>
            </a:fld>
            <a:endParaRPr lang="el-GR"/>
          </a:p>
        </p:txBody>
      </p:sp>
    </p:spTree>
    <p:extLst>
      <p:ext uri="{BB962C8B-B14F-4D97-AF65-F5344CB8AC3E}">
        <p14:creationId xmlns:p14="http://schemas.microsoft.com/office/powerpoint/2010/main" val="220244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7ABC49E-9DD9-4F8E-A72B-FC262DDEED0C}" type="slidenum">
              <a:rPr lang="el-GR" smtClean="0"/>
              <a:t>4</a:t>
            </a:fld>
            <a:endParaRPr lang="el-GR"/>
          </a:p>
        </p:txBody>
      </p:sp>
    </p:spTree>
    <p:extLst>
      <p:ext uri="{BB962C8B-B14F-4D97-AF65-F5344CB8AC3E}">
        <p14:creationId xmlns:p14="http://schemas.microsoft.com/office/powerpoint/2010/main" val="100263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7ABC49E-9DD9-4F8E-A72B-FC262DDEED0C}" type="slidenum">
              <a:rPr lang="el-GR" smtClean="0"/>
              <a:t>36</a:t>
            </a:fld>
            <a:endParaRPr lang="el-GR"/>
          </a:p>
        </p:txBody>
      </p:sp>
    </p:spTree>
    <p:extLst>
      <p:ext uri="{BB962C8B-B14F-4D97-AF65-F5344CB8AC3E}">
        <p14:creationId xmlns:p14="http://schemas.microsoft.com/office/powerpoint/2010/main" val="100263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7ABC49E-9DD9-4F8E-A72B-FC262DDEED0C}" type="slidenum">
              <a:rPr lang="el-GR" smtClean="0"/>
              <a:t>45</a:t>
            </a:fld>
            <a:endParaRPr lang="el-GR"/>
          </a:p>
        </p:txBody>
      </p:sp>
    </p:spTree>
    <p:extLst>
      <p:ext uri="{BB962C8B-B14F-4D97-AF65-F5344CB8AC3E}">
        <p14:creationId xmlns:p14="http://schemas.microsoft.com/office/powerpoint/2010/main" val="272393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20223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2609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9885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76739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A4D3-B424-46F9-81D3-0F6CDD810797}" type="datetimeFigureOut">
              <a:rPr lang="el-GR" smtClean="0"/>
              <a:t>27/11/2021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401628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7168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D85A4D3-B424-46F9-81D3-0F6CDD810797}" type="datetimeFigureOut">
              <a:rPr lang="el-GR" smtClean="0"/>
              <a:t>27/11/2021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3102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D85A4D3-B424-46F9-81D3-0F6CDD810797}" type="datetimeFigureOut">
              <a:rPr lang="el-GR" smtClean="0"/>
              <a:t>27/11/2021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8592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A4D3-B424-46F9-81D3-0F6CDD810797}" type="datetimeFigureOut">
              <a:rPr lang="el-GR" smtClean="0"/>
              <a:t>27/11/2021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5707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81184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27/11/2021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5246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A4D3-B424-46F9-81D3-0F6CDD810797}" type="datetimeFigureOut">
              <a:rPr lang="el-GR" smtClean="0"/>
              <a:t>27/11/2021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AC97-0482-4BC8-A99D-02B3AEF97554}" type="slidenum">
              <a:rPr lang="el-GR" smtClean="0"/>
              <a:t>‹#›</a:t>
            </a:fld>
            <a:endParaRPr lang="el-GR"/>
          </a:p>
        </p:txBody>
      </p:sp>
    </p:spTree>
    <p:extLst>
      <p:ext uri="{BB962C8B-B14F-4D97-AF65-F5344CB8AC3E}">
        <p14:creationId xmlns:p14="http://schemas.microsoft.com/office/powerpoint/2010/main" val="400412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060848"/>
            <a:ext cx="7920880" cy="1754326"/>
          </a:xfrm>
          <a:prstGeom prst="rect">
            <a:avLst/>
          </a:prstGeom>
          <a:noFill/>
        </p:spPr>
        <p:txBody>
          <a:bodyPr wrap="square" rtlCol="0">
            <a:spAutoFit/>
          </a:bodyPr>
          <a:lstStyle/>
          <a:p>
            <a:pPr algn="just"/>
            <a:r>
              <a:rPr lang="el-GR" sz="5400" b="1" i="1" dirty="0">
                <a:latin typeface="Times New Roman" pitchFamily="18" charset="0"/>
                <a:cs typeface="Times New Roman" pitchFamily="18" charset="0"/>
              </a:rPr>
              <a:t>Ψηφιακά Ηλεκτρονικά</a:t>
            </a:r>
            <a:r>
              <a:rPr lang="en-US" sz="5400" b="1" i="1" dirty="0">
                <a:latin typeface="Times New Roman" pitchFamily="18" charset="0"/>
                <a:cs typeface="Times New Roman" pitchFamily="18" charset="0"/>
              </a:rPr>
              <a:t> </a:t>
            </a:r>
            <a:r>
              <a:rPr lang="el-GR" sz="5400" b="1" i="1" dirty="0">
                <a:latin typeface="Times New Roman" pitchFamily="18" charset="0"/>
                <a:cs typeface="Times New Roman" pitchFamily="18" charset="0"/>
              </a:rPr>
              <a:t>και Μικροεπεξεργαστές</a:t>
            </a:r>
          </a:p>
        </p:txBody>
      </p:sp>
    </p:spTree>
    <p:extLst>
      <p:ext uri="{BB962C8B-B14F-4D97-AF65-F5344CB8AC3E}">
        <p14:creationId xmlns:p14="http://schemas.microsoft.com/office/powerpoint/2010/main" val="54139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6055"/>
            <a:ext cx="8662963" cy="55173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44624"/>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Απόδειξη επιμεριστικότητας με πίνακες αληθείας</a:t>
            </a:r>
          </a:p>
        </p:txBody>
      </p:sp>
    </p:spTree>
    <p:extLst>
      <p:ext uri="{BB962C8B-B14F-4D97-AF65-F5344CB8AC3E}">
        <p14:creationId xmlns:p14="http://schemas.microsoft.com/office/powerpoint/2010/main" val="286913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16632"/>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Αναπαράσταση συναρτήσεων </a:t>
            </a:r>
            <a:r>
              <a:rPr lang="en-US" sz="4000" b="1" i="1" dirty="0">
                <a:latin typeface="Times New Roman" pitchFamily="18" charset="0"/>
                <a:cs typeface="Times New Roman" pitchFamily="18" charset="0"/>
              </a:rPr>
              <a:t>Boole </a:t>
            </a:r>
            <a:r>
              <a:rPr lang="el-GR" sz="4000" b="1" i="1" dirty="0">
                <a:latin typeface="Times New Roman" pitchFamily="18" charset="0"/>
                <a:cs typeface="Times New Roman" pitchFamily="18" charset="0"/>
              </a:rPr>
              <a:t>με πύλες</a:t>
            </a:r>
          </a:p>
        </p:txBody>
      </p:sp>
      <p:pic>
        <p:nvPicPr>
          <p:cNvPr id="1026"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26406"/>
            <a:ext cx="9036496" cy="502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8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74992"/>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Αλγεβρική περιγραφή συνδυαστικών λογικών κυκλωμάτων</a:t>
            </a:r>
          </a:p>
        </p:txBody>
      </p:sp>
      <p:sp>
        <p:nvSpPr>
          <p:cNvPr id="5" name="TextBox 4"/>
          <p:cNvSpPr txBox="1"/>
          <p:nvPr/>
        </p:nvSpPr>
        <p:spPr>
          <a:xfrm>
            <a:off x="182016" y="1712997"/>
            <a:ext cx="8782472" cy="4524315"/>
          </a:xfrm>
          <a:prstGeom prst="rect">
            <a:avLst/>
          </a:prstGeom>
          <a:noFill/>
        </p:spPr>
        <p:txBody>
          <a:bodyPr wrap="square" rtlCol="0">
            <a:spAutoFit/>
          </a:bodyPr>
          <a:lstStyle/>
          <a:p>
            <a:pPr algn="just"/>
            <a:r>
              <a:rPr lang="el-GR" sz="2400" dirty="0">
                <a:latin typeface="Times New Roman" pitchFamily="18" charset="0"/>
                <a:cs typeface="Times New Roman" pitchFamily="18" charset="0"/>
              </a:rPr>
              <a:t>Κάθε συνδυαστικό λογικό κύκλωμα, όσο πολύπλοκο και αν είναι, μπορεί να περιγραφτεί πλήρως χρησιμοποιώντας τις τρεις βασικές λογικές πράξεις της άλγεβρας </a:t>
            </a:r>
            <a:r>
              <a:rPr lang="en-US" sz="2400" dirty="0">
                <a:latin typeface="Times New Roman" pitchFamily="18" charset="0"/>
                <a:cs typeface="Times New Roman" pitchFamily="18" charset="0"/>
              </a:rPr>
              <a:t>Boole (</a:t>
            </a:r>
            <a:r>
              <a:rPr lang="en-US" sz="2400" b="1" dirty="0">
                <a:latin typeface="Times New Roman" pitchFamily="18" charset="0"/>
                <a:cs typeface="Times New Roman" pitchFamily="18" charset="0"/>
              </a:rPr>
              <a:t>NOT, OR, AND</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just"/>
            <a:r>
              <a:rPr lang="el-GR" sz="2400" b="1" dirty="0">
                <a:latin typeface="Times New Roman" pitchFamily="18" charset="0"/>
                <a:cs typeface="Times New Roman" pitchFamily="18" charset="0"/>
              </a:rPr>
              <a:t>Παράγοντας</a:t>
            </a:r>
            <a:r>
              <a:rPr lang="el-GR" sz="2400" dirty="0">
                <a:latin typeface="Times New Roman" pitchFamily="18" charset="0"/>
                <a:cs typeface="Times New Roman" pitchFamily="18" charset="0"/>
              </a:rPr>
              <a:t> ονομάζεται μια μεταβλητή που παρουσιάζεται στο γινόμενο μιας έκφρασης </a:t>
            </a:r>
            <a:r>
              <a:rPr lang="en-US" sz="2400" dirty="0">
                <a:latin typeface="Times New Roman" pitchFamily="18" charset="0"/>
                <a:cs typeface="Times New Roman" pitchFamily="18" charset="0"/>
              </a:rPr>
              <a:t>Boole </a:t>
            </a:r>
            <a:r>
              <a:rPr lang="el-GR" sz="2400" dirty="0">
                <a:latin typeface="Times New Roman" pitchFamily="18" charset="0"/>
                <a:cs typeface="Times New Roman" pitchFamily="18" charset="0"/>
              </a:rPr>
              <a:t>η οποία μπορεί να είναι είτε συμπληρωμένη είτε όχι</a:t>
            </a:r>
            <a:endParaRPr lang="en-US" sz="240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AB+AB'C+A'C+A'BC‘</a:t>
            </a:r>
            <a:endParaRPr lang="el-GR" sz="2400" dirty="0">
              <a:latin typeface="Times New Roman" pitchFamily="18" charset="0"/>
              <a:cs typeface="Times New Roman" pitchFamily="18" charset="0"/>
            </a:endParaRPr>
          </a:p>
          <a:p>
            <a:pPr algn="ctr"/>
            <a:endParaRPr lang="el-GR" sz="2400" dirty="0">
              <a:latin typeface="Times New Roman" pitchFamily="18" charset="0"/>
              <a:cs typeface="Times New Roman" pitchFamily="18" charset="0"/>
            </a:endParaRPr>
          </a:p>
          <a:p>
            <a:pPr algn="ctr"/>
            <a:r>
              <a:rPr lang="el-GR" sz="2400" dirty="0">
                <a:latin typeface="Times New Roman" pitchFamily="18" charset="0"/>
                <a:cs typeface="Times New Roman" pitchFamily="18" charset="0"/>
              </a:rPr>
              <a:t>10 Παράγοντες-4 όροι</a:t>
            </a:r>
          </a:p>
        </p:txBody>
      </p:sp>
    </p:spTree>
    <p:extLst>
      <p:ext uri="{BB962C8B-B14F-4D97-AF65-F5344CB8AC3E}">
        <p14:creationId xmlns:p14="http://schemas.microsoft.com/office/powerpoint/2010/main" val="186238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62" y="1478185"/>
            <a:ext cx="3483050" cy="461665"/>
          </a:xfrm>
          <a:prstGeom prst="rect">
            <a:avLst/>
          </a:prstGeom>
          <a:noFill/>
        </p:spPr>
        <p:txBody>
          <a:bodyPr wrap="square" rtlCol="0">
            <a:spAutoFit/>
          </a:bodyPr>
          <a:lstStyle/>
          <a:p>
            <a:r>
              <a:rPr lang="el-GR" sz="2400" b="1" u="sng" dirty="0">
                <a:latin typeface="Times New Roman" pitchFamily="18" charset="0"/>
                <a:cs typeface="Times New Roman" pitchFamily="18" charset="0"/>
              </a:rPr>
              <a:t>Παραδείγματα</a:t>
            </a:r>
          </a:p>
        </p:txBody>
      </p:sp>
      <p:sp>
        <p:nvSpPr>
          <p:cNvPr id="5" name="Rectangle 4"/>
          <p:cNvSpPr/>
          <p:nvPr/>
        </p:nvSpPr>
        <p:spPr>
          <a:xfrm>
            <a:off x="182016" y="44624"/>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Αλγεβρική περιγραφή συνδυαστικών λογικών κυκλωμάτων</a:t>
            </a:r>
          </a:p>
        </p:txBody>
      </p:sp>
      <p:pic>
        <p:nvPicPr>
          <p:cNvPr id="9218"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63" y="2276872"/>
            <a:ext cx="84582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4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VEN\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11" y="2519169"/>
            <a:ext cx="8272698" cy="3574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862" y="1612945"/>
            <a:ext cx="3483050" cy="461665"/>
          </a:xfrm>
          <a:prstGeom prst="rect">
            <a:avLst/>
          </a:prstGeom>
          <a:noFill/>
        </p:spPr>
        <p:txBody>
          <a:bodyPr wrap="square" rtlCol="0">
            <a:spAutoFit/>
          </a:bodyPr>
          <a:lstStyle/>
          <a:p>
            <a:r>
              <a:rPr lang="el-GR" sz="2400" b="1" u="sng" dirty="0">
                <a:latin typeface="Times New Roman" pitchFamily="18" charset="0"/>
                <a:cs typeface="Times New Roman" pitchFamily="18" charset="0"/>
              </a:rPr>
              <a:t>Παραδείγματα</a:t>
            </a:r>
          </a:p>
        </p:txBody>
      </p:sp>
      <p:sp>
        <p:nvSpPr>
          <p:cNvPr id="5" name="Rectangle 4"/>
          <p:cNvSpPr/>
          <p:nvPr/>
        </p:nvSpPr>
        <p:spPr>
          <a:xfrm>
            <a:off x="182016" y="44624"/>
            <a:ext cx="8926488"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Αλγεβρική περιγραφή συνδυαστικών λογικών κυκλωμάτων</a:t>
            </a:r>
          </a:p>
        </p:txBody>
      </p:sp>
    </p:spTree>
    <p:extLst>
      <p:ext uri="{BB962C8B-B14F-4D97-AF65-F5344CB8AC3E}">
        <p14:creationId xmlns:p14="http://schemas.microsoft.com/office/powerpoint/2010/main" val="133366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7499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Ασκήσεις</a:t>
            </a:r>
          </a:p>
        </p:txBody>
      </p:sp>
      <p:sp>
        <p:nvSpPr>
          <p:cNvPr id="5" name="Rectangle 4"/>
          <p:cNvSpPr/>
          <p:nvPr/>
        </p:nvSpPr>
        <p:spPr>
          <a:xfrm>
            <a:off x="277385" y="950074"/>
            <a:ext cx="8640960" cy="5790303"/>
          </a:xfrm>
          <a:prstGeom prst="rect">
            <a:avLst/>
          </a:prstGeom>
        </p:spPr>
        <p:txBody>
          <a:bodyPr wrap="square">
            <a:spAutoFit/>
          </a:bodyPr>
          <a:lstStyle/>
          <a:p>
            <a:pPr marL="457200" indent="-457200" algn="just">
              <a:lnSpc>
                <a:spcPct val="115000"/>
              </a:lnSpc>
              <a:spcAft>
                <a:spcPts val="1000"/>
              </a:spcAft>
              <a:buAutoNum type="arabicPeriod"/>
            </a:pPr>
            <a:r>
              <a:rPr lang="el-GR" sz="2400" dirty="0">
                <a:latin typeface="Times New Roman" pitchFamily="18" charset="0"/>
                <a:ea typeface="Calibri"/>
                <a:cs typeface="Times New Roman" pitchFamily="18" charset="0"/>
              </a:rPr>
              <a:t>Σχεδιάστε το κύκλωμα που περιγράφεται από την παρακάτω έκφραση</a:t>
            </a:r>
          </a:p>
          <a:p>
            <a:pPr marL="457200" indent="-457200" algn="just">
              <a:lnSpc>
                <a:spcPct val="115000"/>
              </a:lnSpc>
              <a:spcAft>
                <a:spcPts val="1000"/>
              </a:spcAft>
              <a:buAutoNum type="arabicPeriod"/>
            </a:pPr>
            <a:endParaRPr lang="el-GR" sz="2400" dirty="0">
              <a:latin typeface="Times New Roman" pitchFamily="18" charset="0"/>
              <a:ea typeface="Calibri"/>
              <a:cs typeface="Times New Roman" pitchFamily="18" charset="0"/>
            </a:endParaRPr>
          </a:p>
          <a:p>
            <a:pPr marL="457200" indent="-457200" algn="just">
              <a:lnSpc>
                <a:spcPct val="115000"/>
              </a:lnSpc>
              <a:spcAft>
                <a:spcPts val="1000"/>
              </a:spcAft>
              <a:buAutoNum type="arabicPeriod"/>
            </a:pPr>
            <a:endParaRPr lang="el-GR" sz="2400" dirty="0">
              <a:latin typeface="Times New Roman" pitchFamily="18" charset="0"/>
              <a:ea typeface="Calibri"/>
              <a:cs typeface="Times New Roman" pitchFamily="18" charset="0"/>
            </a:endParaRPr>
          </a:p>
          <a:p>
            <a:pPr marL="457200" indent="-457200" algn="just">
              <a:lnSpc>
                <a:spcPct val="115000"/>
              </a:lnSpc>
              <a:spcAft>
                <a:spcPts val="1000"/>
              </a:spcAft>
              <a:buAutoNum type="arabicPeriod"/>
            </a:pPr>
            <a:r>
              <a:rPr lang="el-GR" sz="2400" dirty="0">
                <a:latin typeface="Times New Roman"/>
                <a:ea typeface="Calibri"/>
              </a:rPr>
              <a:t>Για το παρακάτω απεικονιζόμενο κύκλωμα ποια είναι η αλγεβρική έκφραση </a:t>
            </a:r>
            <a:r>
              <a:rPr lang="en-US" sz="2400" dirty="0">
                <a:latin typeface="Times New Roman"/>
                <a:ea typeface="Calibri"/>
              </a:rPr>
              <a:t>Boole</a:t>
            </a:r>
            <a:endParaRPr lang="el-GR" sz="2400" dirty="0">
              <a:latin typeface="Times New Roman"/>
              <a:ea typeface="Calibri"/>
            </a:endParaRPr>
          </a:p>
          <a:p>
            <a:pPr marL="457200" indent="-457200" algn="just">
              <a:lnSpc>
                <a:spcPct val="115000"/>
              </a:lnSpc>
              <a:spcAft>
                <a:spcPts val="1000"/>
              </a:spcAft>
              <a:buAutoNum type="arabicPeriod"/>
            </a:pPr>
            <a:endParaRPr lang="el-GR" sz="2400" dirty="0">
              <a:latin typeface="Times New Roman"/>
              <a:ea typeface="Calibri"/>
            </a:endParaRPr>
          </a:p>
          <a:p>
            <a:pPr marL="457200" indent="-457200" algn="just">
              <a:lnSpc>
                <a:spcPct val="115000"/>
              </a:lnSpc>
              <a:spcAft>
                <a:spcPts val="1000"/>
              </a:spcAft>
              <a:buAutoNum type="arabicPeriod"/>
            </a:pPr>
            <a:endParaRPr lang="el-GR" sz="2400" dirty="0">
              <a:latin typeface="Times New Roman"/>
              <a:ea typeface="Calibri"/>
            </a:endParaRPr>
          </a:p>
          <a:p>
            <a:pPr marL="457200" indent="-457200" algn="just">
              <a:lnSpc>
                <a:spcPct val="115000"/>
              </a:lnSpc>
              <a:spcAft>
                <a:spcPts val="1000"/>
              </a:spcAft>
              <a:buAutoNum type="arabicPeriod"/>
            </a:pPr>
            <a:endParaRPr lang="el-GR" sz="2400" dirty="0">
              <a:latin typeface="Times New Roman"/>
              <a:ea typeface="Calibri"/>
            </a:endParaRPr>
          </a:p>
          <a:p>
            <a:pPr algn="just">
              <a:lnSpc>
                <a:spcPct val="115000"/>
              </a:lnSpc>
              <a:spcAft>
                <a:spcPts val="1000"/>
              </a:spcAft>
            </a:pPr>
            <a:r>
              <a:rPr lang="el-GR" sz="2400" dirty="0">
                <a:latin typeface="Times New Roman"/>
                <a:ea typeface="Calibri"/>
              </a:rPr>
              <a:t>  Να γραφτεί αναλυτικά ο πίνακας αληθείας.</a:t>
            </a:r>
          </a:p>
          <a:p>
            <a:pPr marL="457200" indent="-457200" algn="just">
              <a:lnSpc>
                <a:spcPct val="115000"/>
              </a:lnSpc>
              <a:spcAft>
                <a:spcPts val="1000"/>
              </a:spcAft>
              <a:buAutoNum type="arabicPeriod"/>
            </a:pPr>
            <a:endParaRPr lang="el-GR" sz="2400" dirty="0">
              <a:latin typeface="Times New Roman" pitchFamily="18" charset="0"/>
              <a:ea typeface="Calibri"/>
              <a:cs typeface="Times New Roman" pitchFamily="18"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Object 6"/>
          <p:cNvGraphicFramePr>
            <a:graphicFrameLocks noChangeAspect="1"/>
          </p:cNvGraphicFramePr>
          <p:nvPr>
            <p:extLst>
              <p:ext uri="{D42A27DB-BD31-4B8C-83A1-F6EECF244321}">
                <p14:modId xmlns:p14="http://schemas.microsoft.com/office/powerpoint/2010/main" val="3119334407"/>
              </p:ext>
            </p:extLst>
          </p:nvPr>
        </p:nvGraphicFramePr>
        <p:xfrm>
          <a:off x="2843808" y="1988840"/>
          <a:ext cx="3000123" cy="698304"/>
        </p:xfrm>
        <a:graphic>
          <a:graphicData uri="http://schemas.openxmlformats.org/presentationml/2006/ole">
            <mc:AlternateContent xmlns:mc="http://schemas.openxmlformats.org/markup-compatibility/2006">
              <mc:Choice xmlns:v="urn:schemas-microsoft-com:vml" Requires="v">
                <p:oleObj spid="_x0000_s8234" name="Equation" r:id="rId3" imgW="1104900" imgH="254000" progId="Equation.DSMT4">
                  <p:embed/>
                </p:oleObj>
              </mc:Choice>
              <mc:Fallback>
                <p:oleObj name="Equation" r:id="rId3" imgW="11049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988840"/>
                        <a:ext cx="3000123" cy="698304"/>
                      </a:xfrm>
                      <a:prstGeom prst="rect">
                        <a:avLst/>
                      </a:prstGeom>
                      <a:noFill/>
                    </p:spPr>
                  </p:pic>
                </p:oleObj>
              </mc:Fallback>
            </mc:AlternateContent>
          </a:graphicData>
        </a:graphic>
      </p:graphicFrame>
      <p:pic>
        <p:nvPicPr>
          <p:cNvPr id="8" name="Εικόνα 1"/>
          <p:cNvPicPr/>
          <p:nvPr/>
        </p:nvPicPr>
        <p:blipFill>
          <a:blip r:embed="rId5">
            <a:extLst>
              <a:ext uri="{28A0092B-C50C-407E-A947-70E740481C1C}">
                <a14:useLocalDpi xmlns:a14="http://schemas.microsoft.com/office/drawing/2010/main" val="0"/>
              </a:ext>
            </a:extLst>
          </a:blip>
          <a:stretch>
            <a:fillRect/>
          </a:stretch>
        </p:blipFill>
        <p:spPr>
          <a:xfrm>
            <a:off x="2323011" y="4026444"/>
            <a:ext cx="4644497" cy="1603598"/>
          </a:xfrm>
          <a:prstGeom prst="rect">
            <a:avLst/>
          </a:prstGeom>
        </p:spPr>
      </p:pic>
    </p:spTree>
    <p:extLst>
      <p:ext uri="{BB962C8B-B14F-4D97-AF65-F5344CB8AC3E}">
        <p14:creationId xmlns:p14="http://schemas.microsoft.com/office/powerpoint/2010/main" val="391736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44215"/>
            <a:ext cx="9108504" cy="1323439"/>
          </a:xfrm>
          <a:prstGeom prst="rect">
            <a:avLst/>
          </a:prstGeom>
        </p:spPr>
        <p:txBody>
          <a:bodyPr wrap="square">
            <a:spAutoFit/>
          </a:bodyPr>
          <a:lstStyle/>
          <a:p>
            <a:pPr algn="just"/>
            <a:r>
              <a:rPr lang="el-GR" sz="4000" b="1" i="1" dirty="0">
                <a:latin typeface="Times New Roman" pitchFamily="18" charset="0"/>
                <a:cs typeface="Times New Roman" pitchFamily="18" charset="0"/>
              </a:rPr>
              <a:t>Απόδειξη </a:t>
            </a:r>
            <a:r>
              <a:rPr lang="en-US" sz="4000" b="1" i="1" dirty="0">
                <a:latin typeface="Times New Roman" pitchFamily="18" charset="0"/>
                <a:cs typeface="Times New Roman" pitchFamily="18" charset="0"/>
              </a:rPr>
              <a:t>De Morgan </a:t>
            </a:r>
            <a:r>
              <a:rPr lang="el-GR" sz="4000" b="1" i="1" dirty="0">
                <a:latin typeface="Times New Roman" pitchFamily="18" charset="0"/>
                <a:cs typeface="Times New Roman" pitchFamily="18" charset="0"/>
              </a:rPr>
              <a:t>με χρήση πινάκων αληθείας</a:t>
            </a:r>
          </a:p>
        </p:txBody>
      </p:sp>
      <p:pic>
        <p:nvPicPr>
          <p:cNvPr id="10242"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1" y="1672177"/>
            <a:ext cx="9060973" cy="420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3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208908"/>
            <a:ext cx="8784976" cy="2308324"/>
          </a:xfrm>
          <a:prstGeom prst="rect">
            <a:avLst/>
          </a:prstGeom>
        </p:spPr>
        <p:txBody>
          <a:bodyPr wrap="square">
            <a:spAutoFit/>
          </a:bodyPr>
          <a:lstStyle/>
          <a:p>
            <a:pPr algn="just"/>
            <a:r>
              <a:rPr lang="el-GR" sz="2400" dirty="0">
                <a:latin typeface="Times New Roman" pitchFamily="18" charset="0"/>
                <a:cs typeface="Times New Roman" pitchFamily="18" charset="0"/>
              </a:rPr>
              <a:t>Το γεγονός αυτό ωφελεί τους σχεδιαστές ψηφιακών κυκλωμάτων οι οποίοι έχουν ισχυρό κίνητρο να μειώσουν την πολυπλοκότητα και τον αριθμό των πυλών των λογικών κυκλωμάτων, δεδομένου ότι με αυτό τον τρόπο επιτυγχάνουν να μειώσουν  το κόστος των ψηφιακών συσκευών. Παράλληλα αυξάνεται η ταχύτητα λειτουργίας του κυκλώματος.</a:t>
            </a:r>
          </a:p>
        </p:txBody>
      </p:sp>
      <p:sp>
        <p:nvSpPr>
          <p:cNvPr id="3" name="Rectangle 2"/>
          <p:cNvSpPr/>
          <p:nvPr/>
        </p:nvSpPr>
        <p:spPr>
          <a:xfrm>
            <a:off x="72008" y="144215"/>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Απλοποίηση συναρτήσεων</a:t>
            </a:r>
          </a:p>
        </p:txBody>
      </p:sp>
      <p:sp>
        <p:nvSpPr>
          <p:cNvPr id="2" name="TextBox 1"/>
          <p:cNvSpPr txBox="1"/>
          <p:nvPr/>
        </p:nvSpPr>
        <p:spPr>
          <a:xfrm>
            <a:off x="179512" y="1139260"/>
            <a:ext cx="8784976" cy="1569660"/>
          </a:xfrm>
          <a:prstGeom prst="rect">
            <a:avLst/>
          </a:prstGeom>
          <a:noFill/>
        </p:spPr>
        <p:txBody>
          <a:bodyPr wrap="square" rtlCol="0">
            <a:spAutoFit/>
          </a:bodyPr>
          <a:lstStyle/>
          <a:p>
            <a:pPr algn="just"/>
            <a:r>
              <a:rPr lang="el-GR" sz="2400" b="1" dirty="0">
                <a:latin typeface="Times New Roman" pitchFamily="18" charset="0"/>
                <a:cs typeface="Times New Roman" pitchFamily="18" charset="0"/>
              </a:rPr>
              <a:t>Απλοποίηση</a:t>
            </a:r>
            <a:r>
              <a:rPr lang="el-GR" sz="2400" dirty="0">
                <a:latin typeface="Times New Roman" pitchFamily="18" charset="0"/>
                <a:cs typeface="Times New Roman" pitchFamily="18" charset="0"/>
              </a:rPr>
              <a:t> ονομάζεται η διαδικασία κατά την οποία μέσω των ταυτοτήτων και των ιδιοτήτων της άλγεβρας </a:t>
            </a:r>
            <a:r>
              <a:rPr lang="en-US" sz="2400" dirty="0">
                <a:latin typeface="Times New Roman" pitchFamily="18" charset="0"/>
                <a:cs typeface="Times New Roman" pitchFamily="18" charset="0"/>
              </a:rPr>
              <a:t>Boole </a:t>
            </a:r>
            <a:r>
              <a:rPr lang="el-GR" sz="2400" dirty="0">
                <a:latin typeface="Times New Roman" pitchFamily="18" charset="0"/>
                <a:cs typeface="Times New Roman" pitchFamily="18" charset="0"/>
              </a:rPr>
              <a:t>μπορούμε να μειώσουμε το πλήθος των παραγόντων ή των όρων μιας έκφρασης </a:t>
            </a:r>
            <a:r>
              <a:rPr lang="en-US" sz="2400" dirty="0">
                <a:latin typeface="Times New Roman" pitchFamily="18" charset="0"/>
                <a:cs typeface="Times New Roman" pitchFamily="18" charset="0"/>
              </a:rPr>
              <a:t>Boole.</a:t>
            </a: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60794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95306"/>
            <a:ext cx="8162045" cy="3565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008" y="144215"/>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Απλοποίηση συναρτήσεων</a:t>
            </a:r>
          </a:p>
        </p:txBody>
      </p:sp>
      <p:sp>
        <p:nvSpPr>
          <p:cNvPr id="2" name="TextBox 1"/>
          <p:cNvSpPr txBox="1"/>
          <p:nvPr/>
        </p:nvSpPr>
        <p:spPr>
          <a:xfrm>
            <a:off x="395536" y="996117"/>
            <a:ext cx="8496944" cy="830997"/>
          </a:xfrm>
          <a:prstGeom prst="rect">
            <a:avLst/>
          </a:prstGeom>
          <a:noFill/>
        </p:spPr>
        <p:txBody>
          <a:bodyPr wrap="square" rtlCol="0">
            <a:spAutoFit/>
          </a:bodyPr>
          <a:lstStyle/>
          <a:p>
            <a:pPr algn="just"/>
            <a:r>
              <a:rPr lang="el-GR" sz="2400" dirty="0">
                <a:latin typeface="Times New Roman" pitchFamily="18" charset="0"/>
                <a:cs typeface="Times New Roman" pitchFamily="18" charset="0"/>
              </a:rPr>
              <a:t>Με τη βοήθεια των ταυτοτήτων και των ιδιοτήτων της άλγεβρας </a:t>
            </a:r>
            <a:r>
              <a:rPr lang="en-US" sz="2400" dirty="0">
                <a:latin typeface="Times New Roman" pitchFamily="18" charset="0"/>
                <a:cs typeface="Times New Roman" pitchFamily="18" charset="0"/>
              </a:rPr>
              <a:t>Boole </a:t>
            </a:r>
            <a:r>
              <a:rPr lang="el-GR" sz="2400" dirty="0">
                <a:latin typeface="Times New Roman" pitchFamily="18" charset="0"/>
                <a:cs typeface="Times New Roman" pitchFamily="18" charset="0"/>
              </a:rPr>
              <a:t>οι παρακάτω εκφράσεις απλοποιούνται ως εξής</a:t>
            </a:r>
            <a:r>
              <a:rPr lang="en-US" sz="2400" dirty="0">
                <a:latin typeface="Times New Roman" pitchFamily="18" charset="0"/>
                <a:cs typeface="Times New Roman" pitchFamily="18" charset="0"/>
              </a:rPr>
              <a:t>:</a:t>
            </a:r>
            <a:endParaRPr lang="el-G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8406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44215"/>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Απλοποίηση συναρτήσεων</a:t>
            </a:r>
          </a:p>
        </p:txBody>
      </p:sp>
      <p:pic>
        <p:nvPicPr>
          <p:cNvPr id="15362"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01" y="1412776"/>
            <a:ext cx="8090917" cy="432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8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Αξιώματα της Άλγεβρας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20" name="TextBox 19"/>
          <p:cNvSpPr txBox="1"/>
          <p:nvPr/>
        </p:nvSpPr>
        <p:spPr>
          <a:xfrm>
            <a:off x="323528" y="2708920"/>
            <a:ext cx="1728192" cy="461665"/>
          </a:xfrm>
          <a:prstGeom prst="rect">
            <a:avLst/>
          </a:prstGeom>
          <a:noFill/>
        </p:spPr>
        <p:txBody>
          <a:bodyPr wrap="square" rtlCol="0">
            <a:spAutoFit/>
          </a:bodyPr>
          <a:lstStyle/>
          <a:p>
            <a:pPr algn="just"/>
            <a:r>
              <a:rPr lang="el-GR" sz="2400" b="1" u="sng" dirty="0">
                <a:latin typeface="Times New Roman" pitchFamily="18" charset="0"/>
                <a:cs typeface="Times New Roman" pitchFamily="18" charset="0"/>
              </a:rPr>
              <a:t>Αξιώματα</a:t>
            </a:r>
          </a:p>
        </p:txBody>
      </p:sp>
      <p:sp>
        <p:nvSpPr>
          <p:cNvPr id="22" name="Rectangle 21"/>
          <p:cNvSpPr/>
          <p:nvPr/>
        </p:nvSpPr>
        <p:spPr>
          <a:xfrm>
            <a:off x="323528" y="3212976"/>
            <a:ext cx="3285258" cy="461665"/>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Για ουδέτερα στοιχεία</a:t>
            </a:r>
          </a:p>
        </p:txBody>
      </p:sp>
      <p:sp>
        <p:nvSpPr>
          <p:cNvPr id="24" name="TextBox 23"/>
          <p:cNvSpPr txBox="1"/>
          <p:nvPr/>
        </p:nvSpPr>
        <p:spPr>
          <a:xfrm>
            <a:off x="323528" y="995243"/>
            <a:ext cx="3096344" cy="461665"/>
          </a:xfrm>
          <a:prstGeom prst="rect">
            <a:avLst/>
          </a:prstGeom>
          <a:noFill/>
        </p:spPr>
        <p:txBody>
          <a:bodyPr wrap="square" rtlCol="0">
            <a:spAutoFit/>
          </a:bodyPr>
          <a:lstStyle/>
          <a:p>
            <a:pPr algn="just"/>
            <a:r>
              <a:rPr lang="el-GR" sz="2400" b="1" u="sng" dirty="0">
                <a:latin typeface="Times New Roman" pitchFamily="18" charset="0"/>
                <a:cs typeface="Times New Roman" pitchFamily="18" charset="0"/>
              </a:rPr>
              <a:t>Αρχή του Δυϊσμού</a:t>
            </a:r>
          </a:p>
        </p:txBody>
      </p:sp>
      <p:sp>
        <p:nvSpPr>
          <p:cNvPr id="23" name="TextBox 22"/>
          <p:cNvSpPr txBox="1"/>
          <p:nvPr/>
        </p:nvSpPr>
        <p:spPr>
          <a:xfrm>
            <a:off x="323528" y="1456908"/>
            <a:ext cx="8640960" cy="1107996"/>
          </a:xfrm>
          <a:prstGeom prst="rect">
            <a:avLst/>
          </a:prstGeom>
          <a:noFill/>
        </p:spPr>
        <p:txBody>
          <a:bodyPr wrap="square" rtlCol="0">
            <a:spAutoFit/>
          </a:bodyPr>
          <a:lstStyle/>
          <a:p>
            <a:pPr algn="just"/>
            <a:r>
              <a:rPr lang="el-GR" sz="2200" dirty="0">
                <a:latin typeface="Times New Roman" pitchFamily="18" charset="0"/>
                <a:cs typeface="Times New Roman" pitchFamily="18" charset="0"/>
              </a:rPr>
              <a:t>Κάθε λογική έκφραση που προκύπτει από αρχική λογική έκφραση εναλλάσσοντας τους τελεστές </a:t>
            </a:r>
            <a:r>
              <a:rPr lang="en-US" sz="2200" dirty="0">
                <a:latin typeface="Times New Roman" pitchFamily="18" charset="0"/>
                <a:cs typeface="Times New Roman" pitchFamily="18" charset="0"/>
              </a:rPr>
              <a:t>AND </a:t>
            </a:r>
            <a:r>
              <a:rPr lang="el-GR" sz="2200" dirty="0">
                <a:latin typeface="Times New Roman" pitchFamily="18" charset="0"/>
                <a:cs typeface="Times New Roman" pitchFamily="18" charset="0"/>
              </a:rPr>
              <a:t>και </a:t>
            </a:r>
            <a:r>
              <a:rPr lang="en-US" sz="2200" dirty="0">
                <a:latin typeface="Times New Roman" pitchFamily="18" charset="0"/>
                <a:cs typeface="Times New Roman" pitchFamily="18" charset="0"/>
              </a:rPr>
              <a:t>OR</a:t>
            </a:r>
            <a:r>
              <a:rPr lang="el-G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l-GR" sz="2200" dirty="0">
                <a:latin typeface="Times New Roman" pitchFamily="18" charset="0"/>
                <a:cs typeface="Times New Roman" pitchFamily="18" charset="0"/>
              </a:rPr>
              <a:t>καθώς και τα ουδέτερα στοιχεία 0 και 1 ονομάζεται δυϊκή έκφραση.</a:t>
            </a:r>
          </a:p>
        </p:txBody>
      </p:sp>
      <p:sp>
        <p:nvSpPr>
          <p:cNvPr id="27" name="Rectangle 26"/>
          <p:cNvSpPr/>
          <p:nvPr/>
        </p:nvSpPr>
        <p:spPr>
          <a:xfrm>
            <a:off x="182016" y="3789040"/>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x+0 = x                           </a:t>
            </a:r>
            <a:r>
              <a:rPr lang="el-GR" sz="2400" dirty="0">
                <a:latin typeface="Times New Roman" pitchFamily="18" charset="0"/>
                <a:cs typeface="Times New Roman" pitchFamily="18" charset="0"/>
              </a:rPr>
              <a:t>και                                       </a:t>
            </a:r>
            <a:r>
              <a:rPr lang="el-GR" sz="2800" dirty="0">
                <a:latin typeface="Times New Roman" pitchFamily="18" charset="0"/>
                <a:cs typeface="Times New Roman" pitchFamily="18" charset="0"/>
              </a:rPr>
              <a:t> x·1</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 x</a:t>
            </a:r>
          </a:p>
        </p:txBody>
      </p:sp>
      <p:sp>
        <p:nvSpPr>
          <p:cNvPr id="29" name="Rectangle 28"/>
          <p:cNvSpPr/>
          <p:nvPr/>
        </p:nvSpPr>
        <p:spPr>
          <a:xfrm>
            <a:off x="369357" y="4366265"/>
            <a:ext cx="2649380" cy="461665"/>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Για συμπλήρωμα</a:t>
            </a:r>
          </a:p>
        </p:txBody>
      </p:sp>
      <p:sp>
        <p:nvSpPr>
          <p:cNvPr id="42" name="Rectangle 41"/>
          <p:cNvSpPr/>
          <p:nvPr/>
        </p:nvSpPr>
        <p:spPr>
          <a:xfrm>
            <a:off x="182016" y="4911551"/>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x'</a:t>
            </a:r>
            <a:r>
              <a:rPr lang="el-GR" sz="2800" dirty="0">
                <a:latin typeface="Times New Roman" pitchFamily="18" charset="0"/>
                <a:cs typeface="Times New Roman" pitchFamily="18" charset="0"/>
              </a:rPr>
              <a:t> = </a:t>
            </a:r>
            <a:r>
              <a:rPr lang="en-US" sz="2800" dirty="0">
                <a:latin typeface="Times New Roman" pitchFamily="18" charset="0"/>
                <a:cs typeface="Times New Roman" pitchFamily="18" charset="0"/>
              </a:rPr>
              <a:t>1</a:t>
            </a:r>
            <a:r>
              <a:rPr lang="el-GR" sz="2800" dirty="0">
                <a:latin typeface="Times New Roman" pitchFamily="18" charset="0"/>
                <a:cs typeface="Times New Roman" pitchFamily="18" charset="0"/>
              </a:rPr>
              <a:t>                          </a:t>
            </a:r>
            <a:r>
              <a:rPr lang="el-GR" sz="2400" dirty="0">
                <a:latin typeface="Times New Roman" pitchFamily="18" charset="0"/>
                <a:cs typeface="Times New Roman" pitchFamily="18" charset="0"/>
              </a:rPr>
              <a:t>και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x' </a:t>
            </a:r>
            <a:r>
              <a:rPr lang="el-GR" sz="2800" dirty="0">
                <a:latin typeface="Times New Roman" pitchFamily="18" charset="0"/>
                <a:cs typeface="Times New Roman" pitchFamily="18" charset="0"/>
              </a:rPr>
              <a:t>= </a:t>
            </a:r>
            <a:r>
              <a:rPr lang="en-US" sz="2800" dirty="0">
                <a:latin typeface="Times New Roman" pitchFamily="18" charset="0"/>
                <a:cs typeface="Times New Roman" pitchFamily="18" charset="0"/>
              </a:rPr>
              <a:t>0</a:t>
            </a:r>
            <a:endParaRPr lang="el-GR" sz="2800" dirty="0">
              <a:latin typeface="Times New Roman" pitchFamily="18" charset="0"/>
              <a:cs typeface="Times New Roman" pitchFamily="18" charset="0"/>
            </a:endParaRPr>
          </a:p>
        </p:txBody>
      </p:sp>
      <p:sp>
        <p:nvSpPr>
          <p:cNvPr id="717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181" name="Object 7180"/>
          <p:cNvGraphicFramePr>
            <a:graphicFrameLocks noChangeAspect="1"/>
          </p:cNvGraphicFramePr>
          <p:nvPr>
            <p:extLst>
              <p:ext uri="{D42A27DB-BD31-4B8C-83A1-F6EECF244321}">
                <p14:modId xmlns:p14="http://schemas.microsoft.com/office/powerpoint/2010/main" val="640746932"/>
              </p:ext>
            </p:extLst>
          </p:nvPr>
        </p:nvGraphicFramePr>
        <p:xfrm>
          <a:off x="1564277" y="5733256"/>
          <a:ext cx="1135515" cy="496788"/>
        </p:xfrm>
        <a:graphic>
          <a:graphicData uri="http://schemas.openxmlformats.org/presentationml/2006/ole">
            <mc:AlternateContent xmlns:mc="http://schemas.openxmlformats.org/markup-compatibility/2006">
              <mc:Choice xmlns:v="urn:schemas-microsoft-com:vml" Requires="v">
                <p:oleObj spid="_x0000_s7277" name="Equation" r:id="rId3" imgW="406080" imgH="177480" progId="Equation.DSMT4">
                  <p:embed/>
                </p:oleObj>
              </mc:Choice>
              <mc:Fallback>
                <p:oleObj name="Equation" r:id="rId3" imgW="406080" imgH="177480" progId="Equation.DSMT4">
                  <p:embed/>
                  <p:pic>
                    <p:nvPicPr>
                      <p:cNvPr id="0" name=""/>
                      <p:cNvPicPr/>
                      <p:nvPr/>
                    </p:nvPicPr>
                    <p:blipFill>
                      <a:blip r:embed="rId4"/>
                      <a:stretch>
                        <a:fillRect/>
                      </a:stretch>
                    </p:blipFill>
                    <p:spPr>
                      <a:xfrm>
                        <a:off x="1564277" y="5733256"/>
                        <a:ext cx="1135515" cy="496788"/>
                      </a:xfrm>
                      <a:prstGeom prst="rect">
                        <a:avLst/>
                      </a:prstGeom>
                    </p:spPr>
                  </p:pic>
                </p:oleObj>
              </mc:Fallback>
            </mc:AlternateContent>
          </a:graphicData>
        </a:graphic>
      </p:graphicFrame>
      <p:sp>
        <p:nvSpPr>
          <p:cNvPr id="7182" name="TextBox 7181"/>
          <p:cNvSpPr txBox="1"/>
          <p:nvPr/>
        </p:nvSpPr>
        <p:spPr>
          <a:xfrm>
            <a:off x="611560" y="5775647"/>
            <a:ext cx="1728192" cy="461665"/>
          </a:xfrm>
          <a:prstGeom prst="rect">
            <a:avLst/>
          </a:prstGeom>
          <a:noFill/>
        </p:spPr>
        <p:txBody>
          <a:bodyPr wrap="square" rtlCol="0">
            <a:spAutoFit/>
          </a:bodyPr>
          <a:lstStyle/>
          <a:p>
            <a:r>
              <a:rPr lang="el-GR" sz="2400" dirty="0">
                <a:latin typeface="Times New Roman" pitchFamily="18" charset="0"/>
                <a:cs typeface="Times New Roman" pitchFamily="18" charset="0"/>
              </a:rPr>
              <a:t>Ισχύει</a:t>
            </a:r>
          </a:p>
        </p:txBody>
      </p:sp>
    </p:spTree>
    <p:extLst>
      <p:ext uri="{BB962C8B-B14F-4D97-AF65-F5344CB8AC3E}">
        <p14:creationId xmlns:p14="http://schemas.microsoft.com/office/powerpoint/2010/main" val="59612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44215"/>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Απλοποίηση συναρτήσεων</a:t>
            </a:r>
          </a:p>
        </p:txBody>
      </p:sp>
      <p:sp>
        <p:nvSpPr>
          <p:cNvPr id="5" name="TextBox 4"/>
          <p:cNvSpPr txBox="1"/>
          <p:nvPr/>
        </p:nvSpPr>
        <p:spPr>
          <a:xfrm>
            <a:off x="251520" y="1124744"/>
            <a:ext cx="8496944" cy="3416320"/>
          </a:xfrm>
          <a:prstGeom prst="rect">
            <a:avLst/>
          </a:prstGeom>
          <a:noFill/>
        </p:spPr>
        <p:txBody>
          <a:bodyPr wrap="square" rtlCol="0">
            <a:spAutoFit/>
          </a:bodyPr>
          <a:lstStyle/>
          <a:p>
            <a:r>
              <a:rPr lang="el-GR" sz="2400" dirty="0">
                <a:latin typeface="Times New Roman" pitchFamily="18" charset="0"/>
                <a:cs typeface="Times New Roman" pitchFamily="18" charset="0"/>
              </a:rPr>
              <a:t>Να αποδειχθεί ότι ισχύει    </a:t>
            </a: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endParaRPr lang="el-GR" sz="2400" dirty="0">
              <a:latin typeface="Times New Roman" pitchFamily="18" charset="0"/>
              <a:cs typeface="Times New Roman" pitchFamily="18" charset="0"/>
            </a:endParaRPr>
          </a:p>
          <a:p>
            <a:r>
              <a:rPr lang="el-GR" sz="2400" dirty="0">
                <a:latin typeface="Times New Roman" pitchFamily="18" charset="0"/>
                <a:cs typeface="Times New Roman" pitchFamily="18" charset="0"/>
              </a:rPr>
              <a:t> με τη βοήθεια του θεωρήματος απορρόφησης   Α+ΑΒ=Α</a:t>
            </a:r>
          </a:p>
        </p:txBody>
      </p:sp>
      <p:pic>
        <p:nvPicPr>
          <p:cNvPr id="14338"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2101151"/>
            <a:ext cx="3528392" cy="141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4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84" y="1340768"/>
            <a:ext cx="8630660" cy="4431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08" y="144215"/>
            <a:ext cx="9108504" cy="677108"/>
          </a:xfrm>
          <a:prstGeom prst="rect">
            <a:avLst/>
          </a:prstGeom>
        </p:spPr>
        <p:txBody>
          <a:bodyPr wrap="square">
            <a:spAutoFit/>
          </a:bodyPr>
          <a:lstStyle/>
          <a:p>
            <a:pPr algn="just"/>
            <a:r>
              <a:rPr lang="el-GR" sz="3800" b="1" i="1" dirty="0">
                <a:latin typeface="Times New Roman" pitchFamily="18" charset="0"/>
                <a:cs typeface="Times New Roman" pitchFamily="18" charset="0"/>
              </a:rPr>
              <a:t>Λογικές ταυτότητες–Ισοδύναμα κυκλώματα</a:t>
            </a:r>
          </a:p>
        </p:txBody>
      </p:sp>
    </p:spTree>
    <p:extLst>
      <p:ext uri="{BB962C8B-B14F-4D97-AF65-F5344CB8AC3E}">
        <p14:creationId xmlns:p14="http://schemas.microsoft.com/office/powerpoint/2010/main" val="355891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11226"/>
            <a:ext cx="6120680" cy="5305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08" y="144215"/>
            <a:ext cx="9108504" cy="677108"/>
          </a:xfrm>
          <a:prstGeom prst="rect">
            <a:avLst/>
          </a:prstGeom>
        </p:spPr>
        <p:txBody>
          <a:bodyPr wrap="square">
            <a:spAutoFit/>
          </a:bodyPr>
          <a:lstStyle/>
          <a:p>
            <a:pPr algn="just"/>
            <a:r>
              <a:rPr lang="el-GR" sz="3800" b="1" i="1" dirty="0">
                <a:latin typeface="Times New Roman" pitchFamily="18" charset="0"/>
                <a:cs typeface="Times New Roman" pitchFamily="18" charset="0"/>
              </a:rPr>
              <a:t>Λογικές ταυτότητες–Ισοδύναμα κυκλώματα</a:t>
            </a:r>
          </a:p>
        </p:txBody>
      </p:sp>
    </p:spTree>
    <p:extLst>
      <p:ext uri="{BB962C8B-B14F-4D97-AF65-F5344CB8AC3E}">
        <p14:creationId xmlns:p14="http://schemas.microsoft.com/office/powerpoint/2010/main" val="167235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18" y="1196752"/>
            <a:ext cx="5936355" cy="51614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08" y="144215"/>
            <a:ext cx="9108504" cy="677108"/>
          </a:xfrm>
          <a:prstGeom prst="rect">
            <a:avLst/>
          </a:prstGeom>
        </p:spPr>
        <p:txBody>
          <a:bodyPr wrap="square">
            <a:spAutoFit/>
          </a:bodyPr>
          <a:lstStyle/>
          <a:p>
            <a:pPr algn="just"/>
            <a:r>
              <a:rPr lang="el-GR" sz="3800" b="1" i="1" dirty="0">
                <a:latin typeface="Times New Roman" pitchFamily="18" charset="0"/>
                <a:cs typeface="Times New Roman" pitchFamily="18" charset="0"/>
              </a:rPr>
              <a:t>Λογικές ταυτότητες–Ισοδύναμα κυκλώματα</a:t>
            </a:r>
          </a:p>
        </p:txBody>
      </p:sp>
    </p:spTree>
    <p:extLst>
      <p:ext uri="{BB962C8B-B14F-4D97-AF65-F5344CB8AC3E}">
        <p14:creationId xmlns:p14="http://schemas.microsoft.com/office/powerpoint/2010/main" val="82383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02" y="1979177"/>
            <a:ext cx="8697134" cy="2601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Συμπληρώματα συναρτήσεων</a:t>
            </a:r>
          </a:p>
        </p:txBody>
      </p:sp>
      <p:sp>
        <p:nvSpPr>
          <p:cNvPr id="6" name="TextBox 5"/>
          <p:cNvSpPr txBox="1"/>
          <p:nvPr/>
        </p:nvSpPr>
        <p:spPr>
          <a:xfrm>
            <a:off x="273402" y="968534"/>
            <a:ext cx="8697134" cy="769441"/>
          </a:xfrm>
          <a:prstGeom prst="rect">
            <a:avLst/>
          </a:prstGeom>
          <a:noFill/>
        </p:spPr>
        <p:txBody>
          <a:bodyPr wrap="square" rtlCol="0">
            <a:spAutoFit/>
          </a:bodyPr>
          <a:lstStyle/>
          <a:p>
            <a:pPr algn="just"/>
            <a:r>
              <a:rPr lang="el-GR" sz="2200" dirty="0">
                <a:latin typeface="Times New Roman" pitchFamily="18" charset="0"/>
                <a:cs typeface="Times New Roman" pitchFamily="18" charset="0"/>
              </a:rPr>
              <a:t>Το συμπλήρωμα μιας συνάρτησης </a:t>
            </a:r>
            <a:r>
              <a:rPr lang="en-US" sz="2200" dirty="0">
                <a:latin typeface="Times New Roman" pitchFamily="18" charset="0"/>
                <a:cs typeface="Times New Roman" pitchFamily="18" charset="0"/>
              </a:rPr>
              <a:t>F, </a:t>
            </a:r>
            <a:r>
              <a:rPr lang="el-GR" sz="2200" dirty="0">
                <a:latin typeface="Times New Roman" pitchFamily="18" charset="0"/>
                <a:cs typeface="Times New Roman" pitchFamily="18" charset="0"/>
              </a:rPr>
              <a:t>συμβολιζόμενο ως </a:t>
            </a:r>
            <a:r>
              <a:rPr lang="en-US" sz="2200" dirty="0">
                <a:latin typeface="Times New Roman" pitchFamily="18" charset="0"/>
                <a:cs typeface="Times New Roman" pitchFamily="18" charset="0"/>
              </a:rPr>
              <a:t>F</a:t>
            </a:r>
            <a:r>
              <a:rPr lang="en-US" sz="2200" i="1" dirty="0">
                <a:latin typeface="Times New Roman" pitchFamily="18" charset="0"/>
                <a:cs typeface="Times New Roman" pitchFamily="18" charset="0"/>
              </a:rPr>
              <a:t>'</a:t>
            </a:r>
            <a:r>
              <a:rPr lang="el-GR" sz="2200" dirty="0">
                <a:latin typeface="Times New Roman" pitchFamily="18" charset="0"/>
                <a:cs typeface="Times New Roman" pitchFamily="18" charset="0"/>
              </a:rPr>
              <a:t> προκύπτει από τον πίνακα αληθείας της </a:t>
            </a:r>
            <a:r>
              <a:rPr lang="en-US" sz="2200" dirty="0">
                <a:latin typeface="Times New Roman" pitchFamily="18" charset="0"/>
                <a:cs typeface="Times New Roman" pitchFamily="18" charset="0"/>
              </a:rPr>
              <a:t>F </a:t>
            </a:r>
            <a:r>
              <a:rPr lang="el-GR" sz="2200" dirty="0">
                <a:latin typeface="Times New Roman" pitchFamily="18" charset="0"/>
                <a:cs typeface="Times New Roman" pitchFamily="18" charset="0"/>
              </a:rPr>
              <a:t>αν αλλάξουμε τα 0 και 1.</a:t>
            </a:r>
          </a:p>
        </p:txBody>
      </p:sp>
      <p:sp>
        <p:nvSpPr>
          <p:cNvPr id="7" name="TextBox 6"/>
          <p:cNvSpPr txBox="1"/>
          <p:nvPr/>
        </p:nvSpPr>
        <p:spPr>
          <a:xfrm>
            <a:off x="395536" y="4653136"/>
            <a:ext cx="8424936" cy="1446550"/>
          </a:xfrm>
          <a:prstGeom prst="rect">
            <a:avLst/>
          </a:prstGeom>
          <a:noFill/>
        </p:spPr>
        <p:txBody>
          <a:bodyPr wrap="square" rtlCol="0">
            <a:spAutoFit/>
          </a:bodyPr>
          <a:lstStyle/>
          <a:p>
            <a:pPr algn="just"/>
            <a:r>
              <a:rPr lang="el-GR" sz="2200" dirty="0">
                <a:latin typeface="Times New Roman" pitchFamily="18" charset="0"/>
                <a:cs typeface="Times New Roman" pitchFamily="18" charset="0"/>
              </a:rPr>
              <a:t>Από τη γενικευμένη μορφή των θεωρημάτων </a:t>
            </a:r>
            <a:r>
              <a:rPr lang="en-US" sz="2200" dirty="0" err="1">
                <a:latin typeface="Times New Roman" pitchFamily="18" charset="0"/>
                <a:cs typeface="Times New Roman" pitchFamily="18" charset="0"/>
              </a:rPr>
              <a:t>DeMorgan</a:t>
            </a:r>
            <a:r>
              <a:rPr lang="en-US" sz="2200" dirty="0">
                <a:latin typeface="Times New Roman" pitchFamily="18" charset="0"/>
                <a:cs typeface="Times New Roman" pitchFamily="18" charset="0"/>
              </a:rPr>
              <a:t> </a:t>
            </a:r>
            <a:r>
              <a:rPr lang="el-GR" sz="2200" dirty="0">
                <a:latin typeface="Times New Roman" pitchFamily="18" charset="0"/>
                <a:cs typeface="Times New Roman" pitchFamily="18" charset="0"/>
              </a:rPr>
              <a:t>συνεπάγεται ότι το συμπλήρωμα μιας συνάρτησης μπορεί να παραχθεί πολύ απλά, αν εναλλάξουμε τους τελεστές </a:t>
            </a:r>
            <a:r>
              <a:rPr lang="en-US" sz="2200" dirty="0">
                <a:latin typeface="Times New Roman" pitchFamily="18" charset="0"/>
                <a:cs typeface="Times New Roman" pitchFamily="18" charset="0"/>
              </a:rPr>
              <a:t>AND </a:t>
            </a:r>
            <a:r>
              <a:rPr lang="el-GR" sz="2200" dirty="0">
                <a:latin typeface="Times New Roman" pitchFamily="18" charset="0"/>
                <a:cs typeface="Times New Roman" pitchFamily="18" charset="0"/>
              </a:rPr>
              <a:t>και </a:t>
            </a:r>
            <a:r>
              <a:rPr lang="en-US" sz="2200" dirty="0">
                <a:latin typeface="Times New Roman" pitchFamily="18" charset="0"/>
                <a:cs typeface="Times New Roman" pitchFamily="18" charset="0"/>
              </a:rPr>
              <a:t>OR </a:t>
            </a:r>
            <a:r>
              <a:rPr lang="el-GR" sz="2200" dirty="0">
                <a:latin typeface="Times New Roman" pitchFamily="18" charset="0"/>
                <a:cs typeface="Times New Roman" pitchFamily="18" charset="0"/>
              </a:rPr>
              <a:t>και πάρουμε το συμπλήρωμα κάθε παράγοντα.</a:t>
            </a:r>
          </a:p>
        </p:txBody>
      </p:sp>
    </p:spTree>
    <p:extLst>
      <p:ext uri="{BB962C8B-B14F-4D97-AF65-F5344CB8AC3E}">
        <p14:creationId xmlns:p14="http://schemas.microsoft.com/office/powerpoint/2010/main" val="261025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Απλοποίηση συναρτήσεων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23" name="TextBox 22"/>
          <p:cNvSpPr txBox="1"/>
          <p:nvPr/>
        </p:nvSpPr>
        <p:spPr>
          <a:xfrm>
            <a:off x="315186" y="932800"/>
            <a:ext cx="8640960" cy="5078313"/>
          </a:xfrm>
          <a:prstGeom prst="rect">
            <a:avLst/>
          </a:prstGeom>
          <a:noFill/>
        </p:spPr>
        <p:txBody>
          <a:bodyPr wrap="square" rtlCol="0">
            <a:spAutoFit/>
          </a:bodyPr>
          <a:lstStyle/>
          <a:p>
            <a:pPr algn="just"/>
            <a:r>
              <a:rPr lang="el-GR" sz="2400" dirty="0">
                <a:latin typeface="Times New Roman" pitchFamily="18" charset="0"/>
                <a:cs typeface="Times New Roman" pitchFamily="18" charset="0"/>
              </a:rPr>
              <a:t>Απλοποιήστε τις επόμενες συναρτήσεις </a:t>
            </a:r>
            <a:r>
              <a:rPr lang="en-US" sz="2400" dirty="0">
                <a:latin typeface="Times New Roman" pitchFamily="18" charset="0"/>
                <a:cs typeface="Times New Roman" pitchFamily="18" charset="0"/>
              </a:rPr>
              <a:t>Boole, </a:t>
            </a:r>
            <a:r>
              <a:rPr lang="el-GR" sz="2400" dirty="0">
                <a:latin typeface="Times New Roman" pitchFamily="18" charset="0"/>
                <a:cs typeface="Times New Roman" pitchFamily="18" charset="0"/>
              </a:rPr>
              <a:t>ώστε να αποκτήσουν τον ελάχιστο αριθμό παραγόντων</a:t>
            </a:r>
          </a:p>
          <a:p>
            <a:pPr algn="just"/>
            <a:endParaRPr lang="el-GR" sz="2400" dirty="0">
              <a:latin typeface="Times New Roman" pitchFamily="18" charset="0"/>
              <a:cs typeface="Times New Roman" pitchFamily="18" charset="0"/>
            </a:endParaRPr>
          </a:p>
          <a:p>
            <a:pPr marL="742950" indent="-742950" algn="just">
              <a:buAutoNum type="arabicParenR"/>
            </a:pPr>
            <a:r>
              <a:rPr lang="en-US" sz="3600" dirty="0">
                <a:latin typeface="Times New Roman" pitchFamily="18" charset="0"/>
                <a:cs typeface="Times New Roman" pitchFamily="18" charset="0"/>
              </a:rPr>
              <a:t>x(x</a:t>
            </a:r>
            <a:r>
              <a:rPr lang="el-GR" sz="3600" dirty="0">
                <a:latin typeface="Times New Roman" pitchFamily="18" charset="0"/>
                <a:cs typeface="Times New Roman" pitchFamily="18" charset="0"/>
              </a:rPr>
              <a:t>'+</a:t>
            </a:r>
            <a:r>
              <a:rPr lang="en-US" sz="3600" dirty="0">
                <a:latin typeface="Times New Roman" pitchFamily="18" charset="0"/>
                <a:cs typeface="Times New Roman" pitchFamily="18" charset="0"/>
              </a:rPr>
              <a:t>y)</a:t>
            </a:r>
          </a:p>
          <a:p>
            <a:pPr marL="742950" indent="-742950" algn="just">
              <a:buAutoNum type="arabicParenR"/>
            </a:pPr>
            <a:endParaRPr lang="en-US" sz="1200" dirty="0">
              <a:latin typeface="Times New Roman" pitchFamily="18" charset="0"/>
              <a:cs typeface="Times New Roman" pitchFamily="18" charset="0"/>
            </a:endParaRPr>
          </a:p>
          <a:p>
            <a:pPr marL="742950" indent="-742950" algn="just">
              <a:buAutoNum type="arabicParenR"/>
            </a:pPr>
            <a:r>
              <a:rPr lang="en-US" sz="3600" dirty="0" err="1">
                <a:latin typeface="Times New Roman" pitchFamily="18" charset="0"/>
                <a:cs typeface="Times New Roman" pitchFamily="18" charset="0"/>
              </a:rPr>
              <a:t>x+x</a:t>
            </a:r>
            <a:r>
              <a:rPr lang="el-GR" sz="3600" dirty="0">
                <a:solidFill>
                  <a:prstClr val="black"/>
                </a:solidFill>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y</a:t>
            </a:r>
          </a:p>
          <a:p>
            <a:pPr marL="742950" indent="-742950" algn="just">
              <a:buAutoNum type="arabicParenR"/>
            </a:pPr>
            <a:endParaRPr lang="en-US" sz="1200" dirty="0">
              <a:solidFill>
                <a:prstClr val="black"/>
              </a:solidFill>
              <a:latin typeface="Times New Roman" pitchFamily="18" charset="0"/>
              <a:cs typeface="Times New Roman" pitchFamily="18" charset="0"/>
            </a:endParaRPr>
          </a:p>
          <a:p>
            <a:pPr marL="742950" indent="-742950" algn="just">
              <a:buAutoNum type="arabicParenR"/>
            </a:pP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x+y</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x+y</a:t>
            </a:r>
            <a:r>
              <a:rPr lang="el-GR" sz="3600" dirty="0">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a:t>
            </a:r>
          </a:p>
          <a:p>
            <a:pPr marL="742950" indent="-742950" algn="just">
              <a:buAutoNum type="arabicParenR"/>
            </a:pPr>
            <a:endParaRPr lang="en-US" sz="1200" dirty="0">
              <a:solidFill>
                <a:prstClr val="black"/>
              </a:solidFill>
              <a:latin typeface="Times New Roman" pitchFamily="18" charset="0"/>
              <a:cs typeface="Times New Roman" pitchFamily="18" charset="0"/>
            </a:endParaRPr>
          </a:p>
          <a:p>
            <a:pPr marL="742950" indent="-742950" algn="just">
              <a:buAutoNum type="arabicParenR"/>
            </a:pPr>
            <a:r>
              <a:rPr lang="en-US" sz="3600" dirty="0" err="1">
                <a:solidFill>
                  <a:prstClr val="black"/>
                </a:solidFill>
                <a:latin typeface="Times New Roman" pitchFamily="18" charset="0"/>
                <a:cs typeface="Times New Roman" pitchFamily="18" charset="0"/>
              </a:rPr>
              <a:t>xy+x</a:t>
            </a:r>
            <a:r>
              <a:rPr lang="el-GR"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z+yz</a:t>
            </a:r>
            <a:endParaRPr lang="en-US" sz="3600" dirty="0">
              <a:latin typeface="Times New Roman" pitchFamily="18" charset="0"/>
              <a:cs typeface="Times New Roman" pitchFamily="18" charset="0"/>
            </a:endParaRPr>
          </a:p>
          <a:p>
            <a:pPr marL="742950" indent="-742950" algn="just">
              <a:buAutoNum type="arabicParenR"/>
            </a:pPr>
            <a:endParaRPr lang="en-US" sz="1200" dirty="0">
              <a:latin typeface="Times New Roman" pitchFamily="18" charset="0"/>
              <a:cs typeface="Times New Roman" pitchFamily="18" charset="0"/>
            </a:endParaRPr>
          </a:p>
          <a:p>
            <a:pPr marL="742950" indent="-742950" algn="just">
              <a:buAutoNum type="arabicParenR"/>
            </a:pP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x+y</a:t>
            </a:r>
            <a:r>
              <a:rPr lang="en-US" sz="3600" dirty="0">
                <a:latin typeface="Times New Roman" pitchFamily="18" charset="0"/>
                <a:cs typeface="Times New Roman" pitchFamily="18" charset="0"/>
              </a:rPr>
              <a:t>)(x</a:t>
            </a:r>
            <a:r>
              <a:rPr lang="el-GR" sz="3600" dirty="0">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+z)(</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a:t>
            </a:r>
            <a:endParaRPr lang="el-GR" sz="36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p:sp>
        <p:nvSpPr>
          <p:cNvPr id="717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34722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Συμπληρώματα συναρτήσεων</a:t>
            </a:r>
          </a:p>
        </p:txBody>
      </p:sp>
      <mc:AlternateContent xmlns:mc="http://schemas.openxmlformats.org/markup-compatibility/2006" xmlns:a14="http://schemas.microsoft.com/office/drawing/2010/main">
        <mc:Choice Requires="a14">
          <p:sp>
            <p:nvSpPr>
              <p:cNvPr id="2" name="TextBox 1"/>
              <p:cNvSpPr txBox="1"/>
              <p:nvPr/>
            </p:nvSpPr>
            <p:spPr>
              <a:xfrm>
                <a:off x="182016" y="908720"/>
                <a:ext cx="8926488" cy="5447645"/>
              </a:xfrm>
              <a:prstGeom prst="rect">
                <a:avLst/>
              </a:prstGeom>
              <a:noFill/>
            </p:spPr>
            <p:txBody>
              <a:bodyPr wrap="square" rtlCol="0">
                <a:spAutoFit/>
              </a:bodyPr>
              <a:lstStyle/>
              <a:p>
                <a:pPr algn="just"/>
                <a:r>
                  <a:rPr lang="el-GR" sz="2800" dirty="0">
                    <a:latin typeface="Times New Roman" pitchFamily="18" charset="0"/>
                    <a:cs typeface="Times New Roman" pitchFamily="18" charset="0"/>
                  </a:rPr>
                  <a:t>Να βρείτε τα συμπληρώματα των συναρτήσεων </a:t>
                </a:r>
                <a:r>
                  <a:rPr lang="en-US" sz="2800" dirty="0">
                    <a:latin typeface="Times New Roman" pitchFamily="18" charset="0"/>
                    <a:cs typeface="Times New Roman" pitchFamily="18" charset="0"/>
                  </a:rPr>
                  <a:t>F</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=(x'</a:t>
                </a:r>
                <a:r>
                  <a:rPr lang="en-US" sz="2800" dirty="0" err="1">
                    <a:latin typeface="Times New Roman" pitchFamily="18" charset="0"/>
                    <a:cs typeface="Times New Roman" pitchFamily="18" charset="0"/>
                  </a:rPr>
                  <a:t>yz</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x'y'z</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και </a:t>
                </a:r>
                <a:r>
                  <a:rPr lang="en-US" sz="2800" dirty="0">
                    <a:latin typeface="Times New Roman" pitchFamily="18" charset="0"/>
                    <a:cs typeface="Times New Roman" pitchFamily="18" charset="0"/>
                  </a:rPr>
                  <a:t>F</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=x(y'z'+</a:t>
                </a:r>
                <a:r>
                  <a:rPr lang="en-US" sz="2800" dirty="0" err="1">
                    <a:latin typeface="Times New Roman" pitchFamily="18" charset="0"/>
                    <a:cs typeface="Times New Roman" pitchFamily="18" charset="0"/>
                  </a:rPr>
                  <a:t>yz</a:t>
                </a:r>
                <a:r>
                  <a:rPr lang="en-US" sz="2800" dirty="0">
                    <a:latin typeface="Times New Roman" pitchFamily="18" charset="0"/>
                    <a:cs typeface="Times New Roman" pitchFamily="18" charset="0"/>
                  </a:rPr>
                  <a:t>)</a:t>
                </a:r>
                <a:r>
                  <a:rPr lang="el-GR" sz="2800" dirty="0">
                    <a:latin typeface="Times New Roman" pitchFamily="18" charset="0"/>
                    <a:cs typeface="Times New Roman" pitchFamily="18" charset="0"/>
                  </a:rPr>
                  <a:t> με τη βοήθεια των θεωρημάτων </a:t>
                </a:r>
                <a:r>
                  <a:rPr lang="en-US" sz="2800" dirty="0" err="1">
                    <a:latin typeface="Times New Roman" pitchFamily="18" charset="0"/>
                    <a:cs typeface="Times New Roman" pitchFamily="18" charset="0"/>
                  </a:rPr>
                  <a:t>DeMorgan</a:t>
                </a:r>
                <a:endParaRPr lang="en-US" sz="28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F</a:t>
                </a:r>
                <a:r>
                  <a:rPr lang="en-US" sz="3600" baseline="-25000" dirty="0">
                    <a:latin typeface="Times New Roman" pitchFamily="18" charset="0"/>
                    <a:cs typeface="Times New Roman" pitchFamily="18" charset="0"/>
                  </a:rPr>
                  <a:t>1</a:t>
                </a:r>
                <a:r>
                  <a:rPr lang="en-US" sz="3600" dirty="0">
                    <a:solidFill>
                      <a:prstClr val="black"/>
                    </a:solidFill>
                    <a:latin typeface="Times New Roman" pitchFamily="18" charset="0"/>
                    <a:cs typeface="Times New Roman" pitchFamily="18" charset="0"/>
                  </a:rPr>
                  <a:t>'</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x'yz</a:t>
                </a:r>
                <a14:m>
                  <m:oMath xmlns:m="http://schemas.openxmlformats.org/officeDocument/2006/math">
                    <m:r>
                      <m:rPr>
                        <m:nor/>
                      </m:rPr>
                      <a:rPr lang="en-US" sz="3600" dirty="0">
                        <a:solidFill>
                          <a:prstClr val="black"/>
                        </a:solidFill>
                        <a:latin typeface="Times New Roman" pitchFamily="18" charset="0"/>
                        <a:cs typeface="Times New Roman" pitchFamily="18" charset="0"/>
                      </a:rPr>
                      <m:t>′</m:t>
                    </m:r>
                  </m:oMath>
                </a14:m>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x'y'z</a:t>
                </a:r>
                <a:r>
                  <a:rPr lang="en-US" sz="3600" dirty="0">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a:t>
                </a:r>
                <a:r>
                  <a:rPr lang="el-GR"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x'yz</a:t>
                </a:r>
                <a:r>
                  <a:rPr lang="en-US" sz="3600" dirty="0">
                    <a:solidFill>
                      <a:prstClr val="black"/>
                    </a:solidFill>
                    <a:latin typeface="Times New Roman" pitchFamily="18" charset="0"/>
                    <a:cs typeface="Times New Roman" pitchFamily="18" charset="0"/>
                  </a:rPr>
                  <a:t>'</a:t>
                </a:r>
                <a:r>
                  <a:rPr lang="el-GR"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x'y'z</a:t>
                </a:r>
                <a:r>
                  <a:rPr lang="el-GR" sz="3600" dirty="0">
                    <a:solidFill>
                      <a:prstClr val="black"/>
                    </a:solidFill>
                    <a:latin typeface="Times New Roman" pitchFamily="18" charset="0"/>
                    <a:cs typeface="Times New Roman" pitchFamily="18" charset="0"/>
                  </a:rPr>
                  <a:t>)'=</a:t>
                </a:r>
                <a:endParaRPr lang="en-US" sz="3600" dirty="0">
                  <a:solidFill>
                    <a:prstClr val="black"/>
                  </a:solidFill>
                  <a:latin typeface="Times New Roman" pitchFamily="18" charset="0"/>
                  <a:cs typeface="Times New Roman" pitchFamily="18" charset="0"/>
                </a:endParaRPr>
              </a:p>
              <a:p>
                <a:pPr lvl="0" algn="just"/>
                <a:r>
                  <a:rPr lang="en-US" sz="3600" dirty="0">
                    <a:solidFill>
                      <a:prstClr val="black"/>
                    </a:solidFill>
                    <a:latin typeface="Times New Roman" pitchFamily="18" charset="0"/>
                    <a:cs typeface="Times New Roman" pitchFamily="18" charset="0"/>
                  </a:rPr>
                  <a:t>    =</a:t>
                </a:r>
                <a:r>
                  <a:rPr lang="el-GR"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x+y</a:t>
                </a:r>
                <a:r>
                  <a:rPr lang="en-US" sz="3600" dirty="0">
                    <a:solidFill>
                      <a:prstClr val="black"/>
                    </a:solidFill>
                    <a:latin typeface="Times New Roman" pitchFamily="18" charset="0"/>
                    <a:cs typeface="Times New Roman" pitchFamily="18" charset="0"/>
                  </a:rPr>
                  <a:t>'+z)(</a:t>
                </a:r>
                <a:r>
                  <a:rPr lang="en-US" sz="3600" dirty="0" err="1">
                    <a:solidFill>
                      <a:prstClr val="black"/>
                    </a:solidFill>
                    <a:latin typeface="Times New Roman" pitchFamily="18" charset="0"/>
                    <a:cs typeface="Times New Roman" pitchFamily="18" charset="0"/>
                  </a:rPr>
                  <a:t>x+y+z</a:t>
                </a:r>
                <a:r>
                  <a:rPr lang="en-US" sz="3600" dirty="0">
                    <a:solidFill>
                      <a:prstClr val="black"/>
                    </a:solidFill>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lvl="0" algn="just"/>
                <a:endParaRPr lang="en-US" sz="3600" dirty="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F</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'=[x(</a:t>
                </a:r>
                <a:r>
                  <a:rPr lang="en-US" sz="3600" dirty="0">
                    <a:solidFill>
                      <a:prstClr val="black"/>
                    </a:solidFill>
                    <a:latin typeface="Times New Roman" pitchFamily="18" charset="0"/>
                    <a:cs typeface="Times New Roman" pitchFamily="18" charset="0"/>
                  </a:rPr>
                  <a:t>y'z'+</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)]'=x'+(y'z'+</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)'=x'+(</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a:t>
                </a:r>
              </a:p>
              <a:p>
                <a:pPr lvl="0" algn="just"/>
                <a:r>
                  <a:rPr lang="en-US" sz="3600" dirty="0">
                    <a:solidFill>
                      <a:prstClr val="black"/>
                    </a:solidFill>
                    <a:latin typeface="Times New Roman" pitchFamily="18" charset="0"/>
                    <a:cs typeface="Times New Roman" pitchFamily="18" charset="0"/>
                  </a:rPr>
                  <a:t>    =x'+(</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')=x'+</a:t>
                </a:r>
                <a:r>
                  <a:rPr lang="en-US" sz="3600" dirty="0" err="1">
                    <a:solidFill>
                      <a:prstClr val="black"/>
                    </a:solidFill>
                    <a:latin typeface="Times New Roman" pitchFamily="18" charset="0"/>
                    <a:cs typeface="Times New Roman" pitchFamily="18" charset="0"/>
                  </a:rPr>
                  <a:t>yz</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y'z</a:t>
                </a:r>
                <a:endParaRPr lang="en-US" sz="3600" dirty="0">
                  <a:solidFill>
                    <a:prstClr val="black"/>
                  </a:solidFill>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l-GR" sz="24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2016" y="908720"/>
                <a:ext cx="8926488" cy="5447645"/>
              </a:xfrm>
              <a:prstGeom prst="rect">
                <a:avLst/>
              </a:prstGeom>
              <a:blipFill rotWithShape="1">
                <a:blip r:embed="rId2"/>
                <a:stretch>
                  <a:fillRect l="-2117" t="-1119" r="-2459" b="-1566"/>
                </a:stretch>
              </a:blipFill>
            </p:spPr>
            <p:txBody>
              <a:bodyPr/>
              <a:lstStyle/>
              <a:p>
                <a:r>
                  <a:rPr lang="el-GR">
                    <a:noFill/>
                  </a:rPr>
                  <a:t> </a:t>
                </a:r>
              </a:p>
            </p:txBody>
          </p:sp>
        </mc:Fallback>
      </mc:AlternateContent>
    </p:spTree>
    <p:extLst>
      <p:ext uri="{BB962C8B-B14F-4D97-AF65-F5344CB8AC3E}">
        <p14:creationId xmlns:p14="http://schemas.microsoft.com/office/powerpoint/2010/main" val="38037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74434"/>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Ασκήσεις για το σπίτι</a:t>
            </a:r>
          </a:p>
        </p:txBody>
      </p:sp>
      <p:sp>
        <p:nvSpPr>
          <p:cNvPr id="5" name="Rectangle 4"/>
          <p:cNvSpPr/>
          <p:nvPr/>
        </p:nvSpPr>
        <p:spPr>
          <a:xfrm>
            <a:off x="148417" y="817763"/>
            <a:ext cx="8782472" cy="5606150"/>
          </a:xfrm>
          <a:prstGeom prst="rect">
            <a:avLst/>
          </a:prstGeom>
        </p:spPr>
        <p:txBody>
          <a:bodyPr wrap="square">
            <a:spAutoFit/>
          </a:bodyPr>
          <a:lstStyle/>
          <a:p>
            <a:pPr marL="514350" indent="-514350" algn="just">
              <a:lnSpc>
                <a:spcPct val="115000"/>
              </a:lnSpc>
              <a:spcAft>
                <a:spcPts val="1000"/>
              </a:spcAft>
              <a:buAutoNum type="arabicParenR"/>
            </a:pPr>
            <a:r>
              <a:rPr lang="el-GR" sz="2400" dirty="0">
                <a:latin typeface="Times New Roman"/>
                <a:ea typeface="Calibri"/>
                <a:cs typeface="Times New Roman"/>
              </a:rPr>
              <a:t>Σχεδιάστε το κύκλωμα που περιγράφεται από την παρακάτω έκφραση</a:t>
            </a:r>
          </a:p>
          <a:p>
            <a:pPr algn="just">
              <a:lnSpc>
                <a:spcPct val="115000"/>
              </a:lnSpc>
              <a:spcAft>
                <a:spcPts val="1000"/>
              </a:spcAft>
            </a:pPr>
            <a:endParaRPr lang="el-GR" sz="1400" dirty="0">
              <a:latin typeface="Times New Roman"/>
              <a:ea typeface="Calibri"/>
              <a:cs typeface="Times New Roman"/>
            </a:endParaRPr>
          </a:p>
          <a:p>
            <a:pPr marL="514350" indent="-514350" algn="just">
              <a:lnSpc>
                <a:spcPct val="115000"/>
              </a:lnSpc>
              <a:spcAft>
                <a:spcPts val="1000"/>
              </a:spcAft>
              <a:buAutoNum type="arabicParenR" startAt="2"/>
            </a:pPr>
            <a:r>
              <a:rPr lang="el-GR" sz="2400" dirty="0">
                <a:latin typeface="Times New Roman"/>
                <a:ea typeface="Calibri"/>
              </a:rPr>
              <a:t>Απλοποιήστε την συνάρτηση </a:t>
            </a:r>
          </a:p>
          <a:p>
            <a:pPr marL="514350" indent="-514350" algn="just">
              <a:lnSpc>
                <a:spcPct val="115000"/>
              </a:lnSpc>
              <a:spcAft>
                <a:spcPts val="1000"/>
              </a:spcAft>
              <a:buAutoNum type="arabicParenR" startAt="2"/>
            </a:pPr>
            <a:endParaRPr lang="el-GR" sz="2800" dirty="0">
              <a:latin typeface="Times New Roman"/>
              <a:ea typeface="Calibri"/>
            </a:endParaRPr>
          </a:p>
          <a:p>
            <a:pPr marL="514350" indent="-514350" algn="just">
              <a:lnSpc>
                <a:spcPct val="115000"/>
              </a:lnSpc>
              <a:spcAft>
                <a:spcPts val="1000"/>
              </a:spcAft>
              <a:buAutoNum type="arabicParenR" startAt="2"/>
            </a:pPr>
            <a:endParaRPr lang="el-GR" sz="800" dirty="0">
              <a:latin typeface="Times New Roman"/>
              <a:ea typeface="Calibri"/>
            </a:endParaRPr>
          </a:p>
          <a:p>
            <a:pPr algn="just"/>
            <a:r>
              <a:rPr lang="el-GR" sz="2400" dirty="0">
                <a:latin typeface="Times New Roman" pitchFamily="18" charset="0"/>
                <a:cs typeface="Times New Roman" pitchFamily="18" charset="0"/>
              </a:rPr>
              <a:t>3) Να γράψετε τη συνάρτηση Boole που περιγράφει το απεικονιζόμενο ψηφιακό κύκλωμα</a:t>
            </a:r>
            <a:r>
              <a:rPr lang="el-GR" sz="2400" dirty="0">
                <a:solidFill>
                  <a:srgbClr val="FFFFFF"/>
                </a:solidFill>
                <a:latin typeface="Times New Roman" pitchFamily="18" charset="0"/>
                <a:cs typeface="Times New Roman" pitchFamily="18" charset="0"/>
              </a:rPr>
              <a:t>ς </a:t>
            </a:r>
            <a:endParaRPr lang="el-GR" sz="2400" dirty="0">
              <a:latin typeface="Times New Roman" pitchFamily="18" charset="0"/>
              <a:cs typeface="Times New Roman" pitchFamily="18" charset="0"/>
            </a:endParaRPr>
          </a:p>
          <a:p>
            <a:endParaRPr lang="el-GR" sz="2800" dirty="0"/>
          </a:p>
          <a:p>
            <a:pPr algn="just">
              <a:lnSpc>
                <a:spcPct val="115000"/>
              </a:lnSpc>
              <a:spcAft>
                <a:spcPts val="1000"/>
              </a:spcAft>
            </a:pPr>
            <a:endParaRPr lang="el-GR" sz="4000" dirty="0">
              <a:latin typeface="Times New Roman"/>
              <a:ea typeface="Calibri"/>
              <a:cs typeface="Times New Roman"/>
            </a:endParaRPr>
          </a:p>
          <a:p>
            <a:pPr marL="514350" indent="-514350" algn="just">
              <a:lnSpc>
                <a:spcPct val="115000"/>
              </a:lnSpc>
              <a:spcAft>
                <a:spcPts val="1000"/>
              </a:spcAft>
              <a:buAutoNum type="arabicParenR" startAt="2"/>
            </a:pPr>
            <a:endParaRPr lang="el-GR" sz="4000" dirty="0">
              <a:latin typeface="Times New Roman"/>
              <a:ea typeface="Calibri"/>
              <a:cs typeface="Times New Roman"/>
            </a:endParaRPr>
          </a:p>
        </p:txBody>
      </p:sp>
      <p:sp>
        <p:nvSpPr>
          <p:cNvPr id="7"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Object 7"/>
          <p:cNvGraphicFramePr>
            <a:graphicFrameLocks noChangeAspect="1"/>
          </p:cNvGraphicFramePr>
          <p:nvPr/>
        </p:nvGraphicFramePr>
        <p:xfrm>
          <a:off x="2627784" y="1484784"/>
          <a:ext cx="3168352" cy="602433"/>
        </p:xfrm>
        <a:graphic>
          <a:graphicData uri="http://schemas.openxmlformats.org/presentationml/2006/ole">
            <mc:AlternateContent xmlns:mc="http://schemas.openxmlformats.org/markup-compatibility/2006">
              <mc:Choice xmlns:v="urn:schemas-microsoft-com:vml" Requires="v">
                <p:oleObj spid="_x0000_s9220" name="Equation" r:id="rId3" imgW="1358310" imgH="253890" progId="Equation.DSMT4">
                  <p:embed/>
                </p:oleObj>
              </mc:Choice>
              <mc:Fallback>
                <p:oleObj name="Equation" r:id="rId3" imgW="1358310" imgH="25389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484784"/>
                        <a:ext cx="3168352" cy="602433"/>
                      </a:xfrm>
                      <a:prstGeom prst="rect">
                        <a:avLst/>
                      </a:prstGeom>
                      <a:noFill/>
                    </p:spPr>
                  </p:pic>
                </p:oleObj>
              </mc:Fallback>
            </mc:AlternateContent>
          </a:graphicData>
        </a:graphic>
      </p:graphicFrame>
      <p:sp>
        <p:nvSpPr>
          <p:cNvPr id="9" name="Rectangle 5"/>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nvGraphicFramePr>
        <p:xfrm>
          <a:off x="2091381" y="2852936"/>
          <a:ext cx="4896544" cy="626572"/>
        </p:xfrm>
        <a:graphic>
          <a:graphicData uri="http://schemas.openxmlformats.org/presentationml/2006/ole">
            <mc:AlternateContent xmlns:mc="http://schemas.openxmlformats.org/markup-compatibility/2006">
              <mc:Choice xmlns:v="urn:schemas-microsoft-com:vml" Requires="v">
                <p:oleObj spid="_x0000_s9221" name="Equation" r:id="rId5" imgW="2005729" imgH="253890" progId="Equation.DSMT4">
                  <p:embed/>
                </p:oleObj>
              </mc:Choice>
              <mc:Fallback>
                <p:oleObj name="Equation" r:id="rId5" imgW="2005729" imgH="25389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1381" y="2852936"/>
                        <a:ext cx="4896544" cy="626572"/>
                      </a:xfrm>
                      <a:prstGeom prst="rect">
                        <a:avLst/>
                      </a:prstGeom>
                      <a:noFill/>
                    </p:spPr>
                  </p:pic>
                </p:oleObj>
              </mc:Fallback>
            </mc:AlternateContent>
          </a:graphicData>
        </a:graphic>
      </p:graphicFrame>
      <p:pic>
        <p:nvPicPr>
          <p:cNvPr id="9226" name="Picture 10" descr="C:\Users\user\Desktop\Χωρίς τίτλο.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864" y="4482612"/>
            <a:ext cx="3666791" cy="22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5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99" y="752510"/>
            <a:ext cx="8715882" cy="5262979"/>
          </a:xfrm>
          <a:prstGeom prst="rect">
            <a:avLst/>
          </a:prstGeom>
        </p:spPr>
        <p:txBody>
          <a:bodyPr wrap="square">
            <a:spAutoFit/>
          </a:bodyPr>
          <a:lstStyle/>
          <a:p>
            <a:pPr marL="457200" indent="-457200" algn="just">
              <a:buFont typeface="Wingdings" pitchFamily="2" charset="2"/>
              <a:buChar char="v"/>
            </a:pPr>
            <a:r>
              <a:rPr lang="el-GR" sz="2800" dirty="0">
                <a:latin typeface="Times New Roman" pitchFamily="18" charset="0"/>
                <a:cs typeface="Times New Roman" pitchFamily="18" charset="0"/>
              </a:rPr>
              <a:t>Για ένα σύνολο n μεταβλητών {α</a:t>
            </a:r>
            <a:r>
              <a:rPr lang="el-GR" sz="2800" baseline="-25000" dirty="0">
                <a:latin typeface="Times New Roman" pitchFamily="18" charset="0"/>
                <a:cs typeface="Times New Roman" pitchFamily="18" charset="0"/>
              </a:rPr>
              <a:t>1</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2</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n</a:t>
            </a:r>
            <a:r>
              <a:rPr lang="el-GR" sz="2800" dirty="0">
                <a:latin typeface="Times New Roman" pitchFamily="18" charset="0"/>
                <a:cs typeface="Times New Roman" pitchFamily="18" charset="0"/>
              </a:rPr>
              <a:t>} μπορούμε να σχηματίσουμε 2</a:t>
            </a:r>
            <a:r>
              <a:rPr lang="el-GR" sz="2800" baseline="30000" dirty="0">
                <a:latin typeface="Times New Roman" pitchFamily="18" charset="0"/>
                <a:cs typeface="Times New Roman" pitchFamily="18" charset="0"/>
              </a:rPr>
              <a:t>n</a:t>
            </a:r>
            <a:r>
              <a:rPr lang="el-GR" sz="2800" dirty="0">
                <a:latin typeface="Times New Roman" pitchFamily="18" charset="0"/>
                <a:cs typeface="Times New Roman" pitchFamily="18" charset="0"/>
              </a:rPr>
              <a:t> διαφορετικά γινόμενα της μορφής  </a:t>
            </a:r>
          </a:p>
          <a:p>
            <a:pPr marL="457200" indent="-457200" algn="just">
              <a:buFont typeface="Wingdings" pitchFamily="2" charset="2"/>
              <a:buChar char="v"/>
            </a:pPr>
            <a:endParaRPr lang="el-GR" sz="2800" dirty="0">
              <a:latin typeface="Times New Roman" pitchFamily="18" charset="0"/>
              <a:cs typeface="Times New Roman" pitchFamily="18" charset="0"/>
            </a:endParaRPr>
          </a:p>
          <a:p>
            <a:pPr algn="just"/>
            <a:r>
              <a:rPr lang="el-GR" sz="2800" dirty="0">
                <a:latin typeface="Times New Roman" pitchFamily="18" charset="0"/>
                <a:cs typeface="Times New Roman" pitchFamily="18" charset="0"/>
              </a:rPr>
              <a:t>    </a:t>
            </a:r>
          </a:p>
          <a:p>
            <a:pPr algn="just"/>
            <a:r>
              <a:rPr lang="el-GR" sz="2800" dirty="0">
                <a:latin typeface="Times New Roman" pitchFamily="18" charset="0"/>
                <a:cs typeface="Times New Roman" pitchFamily="18" charset="0"/>
              </a:rPr>
              <a:t>     όπου κάθε μεταβλητή μπορεί να συμμετέχει είτε στην</a:t>
            </a:r>
          </a:p>
          <a:p>
            <a:pPr lvl="0" algn="just"/>
            <a:r>
              <a:rPr lang="el-GR" sz="2800" dirty="0">
                <a:latin typeface="Times New Roman" pitchFamily="18" charset="0"/>
                <a:cs typeface="Times New Roman" pitchFamily="18" charset="0"/>
              </a:rPr>
              <a:t>     </a:t>
            </a:r>
            <a:r>
              <a:rPr lang="el-GR" sz="2800" dirty="0">
                <a:solidFill>
                  <a:prstClr val="black"/>
                </a:solidFill>
                <a:latin typeface="Times New Roman" pitchFamily="18" charset="0"/>
                <a:cs typeface="Times New Roman" pitchFamily="18" charset="0"/>
              </a:rPr>
              <a:t>κανονική της μορφή είτε με το συμπλήρωμά της. </a:t>
            </a:r>
          </a:p>
          <a:p>
            <a:pPr algn="just"/>
            <a:endParaRPr lang="el-GR" sz="2800" dirty="0">
              <a:latin typeface="Times New Roman" pitchFamily="18" charset="0"/>
              <a:cs typeface="Times New Roman" pitchFamily="18" charset="0"/>
            </a:endParaRPr>
          </a:p>
          <a:p>
            <a:pPr marL="457200" indent="-457200" algn="just">
              <a:buFont typeface="Wingdings" pitchFamily="2" charset="2"/>
              <a:buChar char="v"/>
            </a:pPr>
            <a:r>
              <a:rPr lang="el-GR" sz="2800" dirty="0">
                <a:latin typeface="Times New Roman" pitchFamily="18" charset="0"/>
                <a:cs typeface="Times New Roman" pitchFamily="18" charset="0"/>
              </a:rPr>
              <a:t>Κάθε τέτοιο γινόμενο ονομάζεται </a:t>
            </a:r>
            <a:r>
              <a:rPr lang="el-GR" sz="2800" b="1" dirty="0">
                <a:latin typeface="Times New Roman" pitchFamily="18" charset="0"/>
                <a:cs typeface="Times New Roman" pitchFamily="18" charset="0"/>
              </a:rPr>
              <a:t>ελαχιστόρος</a:t>
            </a:r>
            <a:r>
              <a:rPr lang="el-GR" sz="2800" dirty="0">
                <a:latin typeface="Times New Roman" pitchFamily="18" charset="0"/>
                <a:cs typeface="Times New Roman" pitchFamily="18" charset="0"/>
              </a:rPr>
              <a:t>. Κάθε ελαχιστόρος ισούται με 1 για ένα και μόνο συνδυασμό τιμών των μεταβλητών α</a:t>
            </a:r>
            <a:r>
              <a:rPr lang="el-GR" sz="2800" baseline="-25000" dirty="0">
                <a:latin typeface="Times New Roman" pitchFamily="18" charset="0"/>
                <a:cs typeface="Times New Roman" pitchFamily="18" charset="0"/>
              </a:rPr>
              <a:t>1</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2</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n</a:t>
            </a:r>
            <a:r>
              <a:rPr lang="el-GR" sz="2800" dirty="0">
                <a:latin typeface="Times New Roman" pitchFamily="18" charset="0"/>
                <a:cs typeface="Times New Roman" pitchFamily="18" charset="0"/>
              </a:rPr>
              <a:t>. Ελαχιστόροι είναι όροι AND όπου κάθε όρος περιέχει όλες τις n μεταβλητές (κατά αλφαβητική σειρά).</a:t>
            </a:r>
          </a:p>
        </p:txBody>
      </p:sp>
      <p:sp>
        <p:nvSpPr>
          <p:cNvPr id="5" name="Rectangle 4"/>
          <p:cNvSpPr/>
          <p:nvPr/>
        </p:nvSpPr>
        <p:spPr>
          <a:xfrm>
            <a:off x="3153599" y="44624"/>
            <a:ext cx="2836802" cy="707886"/>
          </a:xfrm>
          <a:prstGeom prst="rect">
            <a:avLst/>
          </a:prstGeom>
        </p:spPr>
        <p:txBody>
          <a:bodyPr wrap="none">
            <a:spAutoFit/>
          </a:bodyPr>
          <a:lstStyle/>
          <a:p>
            <a:r>
              <a:rPr lang="el-GR" sz="4000" b="1" i="1" dirty="0">
                <a:latin typeface="Times New Roman" pitchFamily="18" charset="0"/>
                <a:cs typeface="Times New Roman" pitchFamily="18" charset="0"/>
              </a:rPr>
              <a:t>Ελαχιστόροι</a:t>
            </a:r>
            <a:endParaRPr lang="el-GR" sz="4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Object 6"/>
          <p:cNvGraphicFramePr>
            <a:graphicFrameLocks noChangeAspect="1"/>
          </p:cNvGraphicFramePr>
          <p:nvPr/>
        </p:nvGraphicFramePr>
        <p:xfrm>
          <a:off x="3635896" y="1772816"/>
          <a:ext cx="1350150" cy="648072"/>
        </p:xfrm>
        <a:graphic>
          <a:graphicData uri="http://schemas.openxmlformats.org/presentationml/2006/ole">
            <mc:AlternateContent xmlns:mc="http://schemas.openxmlformats.org/markup-compatibility/2006">
              <mc:Choice xmlns:v="urn:schemas-microsoft-com:vml" Requires="v">
                <p:oleObj spid="_x0000_s10243" name="Equation" r:id="rId3" imgW="444114" imgH="215713" progId="Equation.DSMT4">
                  <p:embed/>
                </p:oleObj>
              </mc:Choice>
              <mc:Fallback>
                <p:oleObj name="Equation" r:id="rId3" imgW="444114" imgH="215713"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772816"/>
                        <a:ext cx="1350150" cy="648072"/>
                      </a:xfrm>
                      <a:prstGeom prst="rect">
                        <a:avLst/>
                      </a:prstGeom>
                      <a:noFill/>
                    </p:spPr>
                  </p:pic>
                </p:oleObj>
              </mc:Fallback>
            </mc:AlternateContent>
          </a:graphicData>
        </a:graphic>
      </p:graphicFrame>
    </p:spTree>
    <p:extLst>
      <p:ext uri="{BB962C8B-B14F-4D97-AF65-F5344CB8AC3E}">
        <p14:creationId xmlns:p14="http://schemas.microsoft.com/office/powerpoint/2010/main" val="705611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444" y="774539"/>
            <a:ext cx="8640960" cy="1720471"/>
          </a:xfrm>
          <a:prstGeom prst="rect">
            <a:avLst/>
          </a:prstGeom>
        </p:spPr>
        <p:txBody>
          <a:bodyPr wrap="square">
            <a:spAutoFit/>
          </a:bodyPr>
          <a:lstStyle/>
          <a:p>
            <a:pPr lvl="0" algn="just">
              <a:lnSpc>
                <a:spcPct val="115000"/>
              </a:lnSpc>
              <a:spcAft>
                <a:spcPts val="1000"/>
              </a:spcAft>
            </a:pPr>
            <a:r>
              <a:rPr lang="el-GR" sz="2300" dirty="0">
                <a:latin typeface="Times New Roman" pitchFamily="18" charset="0"/>
                <a:ea typeface="Calibri"/>
                <a:cs typeface="Times New Roman" pitchFamily="18" charset="0"/>
              </a:rPr>
              <a:t>Ο παρακάτω πίνακας δείχνει τους ελαχιστόρους που παράγονται από 3 μεταβλητές (</a:t>
            </a:r>
            <a:r>
              <a:rPr lang="en-US" sz="2300" dirty="0">
                <a:latin typeface="Times New Roman" pitchFamily="18" charset="0"/>
                <a:ea typeface="Calibri"/>
                <a:cs typeface="Times New Roman" pitchFamily="18" charset="0"/>
              </a:rPr>
              <a:t>x</a:t>
            </a:r>
            <a:r>
              <a:rPr lang="el-GR" sz="2300" dirty="0">
                <a:latin typeface="Times New Roman" pitchFamily="18" charset="0"/>
                <a:ea typeface="Calibri"/>
                <a:cs typeface="Times New Roman" pitchFamily="18" charset="0"/>
              </a:rPr>
              <a:t>,</a:t>
            </a:r>
            <a:r>
              <a:rPr lang="en-US" sz="2300" dirty="0">
                <a:latin typeface="Times New Roman" pitchFamily="18" charset="0"/>
                <a:ea typeface="Calibri"/>
                <a:cs typeface="Times New Roman" pitchFamily="18" charset="0"/>
              </a:rPr>
              <a:t>y</a:t>
            </a:r>
            <a:r>
              <a:rPr lang="el-GR" sz="2300" dirty="0">
                <a:latin typeface="Times New Roman" pitchFamily="18" charset="0"/>
                <a:ea typeface="Calibri"/>
                <a:cs typeface="Times New Roman" pitchFamily="18" charset="0"/>
              </a:rPr>
              <a:t>,</a:t>
            </a:r>
            <a:r>
              <a:rPr lang="en-US" sz="2300" dirty="0">
                <a:latin typeface="Times New Roman" pitchFamily="18" charset="0"/>
                <a:ea typeface="Calibri"/>
                <a:cs typeface="Times New Roman" pitchFamily="18" charset="0"/>
              </a:rPr>
              <a:t>z</a:t>
            </a:r>
            <a:r>
              <a:rPr lang="el-GR" sz="2300" dirty="0">
                <a:latin typeface="Times New Roman" pitchFamily="18" charset="0"/>
                <a:ea typeface="Calibri"/>
                <a:cs typeface="Times New Roman" pitchFamily="18" charset="0"/>
              </a:rPr>
              <a:t>). Κάθε όρος ονομάζεται </a:t>
            </a:r>
            <a:r>
              <a:rPr lang="en-US" sz="2300" dirty="0">
                <a:latin typeface="Times New Roman" pitchFamily="18" charset="0"/>
                <a:ea typeface="Calibri"/>
                <a:cs typeface="Times New Roman" pitchFamily="18" charset="0"/>
              </a:rPr>
              <a:t>m</a:t>
            </a:r>
            <a:r>
              <a:rPr lang="en-US" sz="2300" baseline="-25000" dirty="0">
                <a:latin typeface="Times New Roman" pitchFamily="18" charset="0"/>
                <a:ea typeface="Calibri"/>
                <a:cs typeface="Times New Roman" pitchFamily="18" charset="0"/>
              </a:rPr>
              <a:t>i</a:t>
            </a:r>
            <a:r>
              <a:rPr lang="el-GR" sz="2300" dirty="0">
                <a:latin typeface="Times New Roman" pitchFamily="18" charset="0"/>
                <a:ea typeface="Calibri"/>
                <a:cs typeface="Times New Roman" pitchFamily="18" charset="0"/>
              </a:rPr>
              <a:t>. Στους ελαχιστόρους κάθε συμπληρωμένη μεταβλητή αντιστοιχεί στο 0 και η μη συμπληρωμένη στο 1. </a:t>
            </a:r>
          </a:p>
        </p:txBody>
      </p:sp>
      <p:sp>
        <p:nvSpPr>
          <p:cNvPr id="6" name="Rectangle 5"/>
          <p:cNvSpPr/>
          <p:nvPr/>
        </p:nvSpPr>
        <p:spPr>
          <a:xfrm>
            <a:off x="3153599" y="44624"/>
            <a:ext cx="2836802" cy="707886"/>
          </a:xfrm>
          <a:prstGeom prst="rect">
            <a:avLst/>
          </a:prstGeom>
        </p:spPr>
        <p:txBody>
          <a:bodyPr wrap="none">
            <a:spAutoFit/>
          </a:bodyPr>
          <a:lstStyle/>
          <a:p>
            <a:r>
              <a:rPr lang="el-GR" sz="4000" b="1" i="1" dirty="0">
                <a:latin typeface="Times New Roman" pitchFamily="18" charset="0"/>
                <a:cs typeface="Times New Roman" pitchFamily="18" charset="0"/>
              </a:rPr>
              <a:t>Ελαχιστόροι</a:t>
            </a:r>
            <a:endParaRPr lang="el-GR" sz="4000" dirty="0"/>
          </a:p>
        </p:txBody>
      </p:sp>
      <p:pic>
        <p:nvPicPr>
          <p:cNvPr id="7" name="Εικόνα 1" descr="C:\Users\vag\Desktop\μαθηματα\various_dig\2014-11-12_17-01-46.png"/>
          <p:cNvPicPr/>
          <p:nvPr/>
        </p:nvPicPr>
        <p:blipFill>
          <a:blip r:embed="rId2">
            <a:extLst>
              <a:ext uri="{28A0092B-C50C-407E-A947-70E740481C1C}">
                <a14:useLocalDpi xmlns:a14="http://schemas.microsoft.com/office/drawing/2010/main" val="0"/>
              </a:ext>
            </a:extLst>
          </a:blip>
          <a:srcRect/>
          <a:stretch>
            <a:fillRect/>
          </a:stretch>
        </p:blipFill>
        <p:spPr bwMode="auto">
          <a:xfrm>
            <a:off x="2068666" y="2204864"/>
            <a:ext cx="5264735" cy="3523962"/>
          </a:xfrm>
          <a:prstGeom prst="rect">
            <a:avLst/>
          </a:prstGeom>
          <a:noFill/>
          <a:ln>
            <a:noFill/>
          </a:ln>
        </p:spPr>
      </p:pic>
      <p:sp>
        <p:nvSpPr>
          <p:cNvPr id="8" name="Rectangle 7"/>
          <p:cNvSpPr/>
          <p:nvPr/>
        </p:nvSpPr>
        <p:spPr>
          <a:xfrm>
            <a:off x="316007" y="5805264"/>
            <a:ext cx="8770052" cy="830997"/>
          </a:xfrm>
          <a:prstGeom prst="rect">
            <a:avLst/>
          </a:prstGeom>
        </p:spPr>
        <p:txBody>
          <a:bodyPr wrap="square">
            <a:spAutoFit/>
          </a:bodyPr>
          <a:lstStyle/>
          <a:p>
            <a:pPr algn="just"/>
            <a:r>
              <a:rPr lang="el-GR" sz="2300" dirty="0">
                <a:latin typeface="Times New Roman" pitchFamily="18" charset="0"/>
                <a:cs typeface="Times New Roman" pitchFamily="18" charset="0"/>
              </a:rPr>
              <a:t>Ο δείκτης στο σύμβολο του ελαχιστόρου αντιστοιχεί στο δυαδικό</a:t>
            </a:r>
          </a:p>
          <a:p>
            <a:pPr algn="just"/>
            <a:r>
              <a:rPr lang="el-GR" sz="2300" dirty="0">
                <a:latin typeface="Times New Roman" pitchFamily="18" charset="0"/>
                <a:cs typeface="Times New Roman" pitchFamily="18" charset="0"/>
              </a:rPr>
              <a:t>συνδυασμό των μεταβλητών.</a:t>
            </a:r>
          </a:p>
        </p:txBody>
      </p:sp>
    </p:spTree>
    <p:extLst>
      <p:ext uri="{BB962C8B-B14F-4D97-AF65-F5344CB8AC3E}">
        <p14:creationId xmlns:p14="http://schemas.microsoft.com/office/powerpoint/2010/main" val="287526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Αξιώματα της Άλγεβρας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6" name="Rectangle 5"/>
          <p:cNvSpPr/>
          <p:nvPr/>
        </p:nvSpPr>
        <p:spPr>
          <a:xfrm>
            <a:off x="323528" y="1628800"/>
            <a:ext cx="3568221"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Αντιμεταθετική ιδιότητα</a:t>
            </a:r>
          </a:p>
          <a:p>
            <a:pPr lvl="0"/>
            <a:endParaRPr lang="el-GR" sz="2200" dirty="0">
              <a:latin typeface="Times New Roman" pitchFamily="18" charset="0"/>
              <a:cs typeface="Times New Roman" pitchFamily="18" charset="0"/>
            </a:endParaRPr>
          </a:p>
        </p:txBody>
      </p:sp>
      <p:sp>
        <p:nvSpPr>
          <p:cNvPr id="7" name="Rectangle 6"/>
          <p:cNvSpPr/>
          <p:nvPr/>
        </p:nvSpPr>
        <p:spPr>
          <a:xfrm>
            <a:off x="107504" y="2136631"/>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y</a:t>
            </a:r>
            <a:r>
              <a:rPr lang="el-GR"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y+x</a:t>
            </a:r>
            <a:r>
              <a:rPr lang="el-GR" sz="2800" dirty="0">
                <a:latin typeface="Times New Roman" pitchFamily="18" charset="0"/>
                <a:cs typeface="Times New Roman" pitchFamily="18" charset="0"/>
              </a:rPr>
              <a:t>                        </a:t>
            </a:r>
            <a:r>
              <a:rPr lang="el-GR" sz="2400" dirty="0">
                <a:latin typeface="Times New Roman" pitchFamily="18" charset="0"/>
                <a:cs typeface="Times New Roman" pitchFamily="18" charset="0"/>
              </a:rPr>
              <a:t>και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y </a:t>
            </a:r>
            <a:r>
              <a:rPr lang="el-GR" sz="2800" dirty="0">
                <a:latin typeface="Times New Roman" pitchFamily="18" charset="0"/>
                <a:cs typeface="Times New Roman" pitchFamily="18" charset="0"/>
              </a:rPr>
              <a:t>= </a:t>
            </a:r>
            <a:r>
              <a:rPr lang="en-US" sz="2800" dirty="0">
                <a:latin typeface="Times New Roman" pitchFamily="18" charset="0"/>
                <a:cs typeface="Times New Roman" pitchFamily="18" charset="0"/>
              </a:rPr>
              <a:t>y</a:t>
            </a:r>
            <a:r>
              <a:rPr lang="el-GR" sz="2800" dirty="0">
                <a:latin typeface="Times New Roman" pitchFamily="18" charset="0"/>
                <a:cs typeface="Times New Roman" pitchFamily="18" charset="0"/>
              </a:rPr>
              <a:t>·</a:t>
            </a:r>
            <a:r>
              <a:rPr lang="en-US" sz="2800" dirty="0">
                <a:latin typeface="Times New Roman" pitchFamily="18" charset="0"/>
                <a:cs typeface="Times New Roman" pitchFamily="18" charset="0"/>
              </a:rPr>
              <a:t>x</a:t>
            </a:r>
            <a:endParaRPr lang="el-GR" sz="2800" dirty="0">
              <a:latin typeface="Times New Roman" pitchFamily="18" charset="0"/>
              <a:cs typeface="Times New Roman" pitchFamily="18" charset="0"/>
            </a:endParaRPr>
          </a:p>
        </p:txBody>
      </p:sp>
      <p:sp>
        <p:nvSpPr>
          <p:cNvPr id="8" name="Rectangle 7"/>
          <p:cNvSpPr/>
          <p:nvPr/>
        </p:nvSpPr>
        <p:spPr>
          <a:xfrm>
            <a:off x="323528" y="3545721"/>
            <a:ext cx="3366627"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Επιμεριστική ιδιότητα</a:t>
            </a:r>
          </a:p>
          <a:p>
            <a:pPr lvl="0"/>
            <a:endParaRPr lang="el-GR" sz="2200" dirty="0">
              <a:latin typeface="Times New Roman" pitchFamily="18" charset="0"/>
              <a:cs typeface="Times New Roman" pitchFamily="18" charset="0"/>
            </a:endParaRPr>
          </a:p>
        </p:txBody>
      </p:sp>
      <p:sp>
        <p:nvSpPr>
          <p:cNvPr id="9" name="Rectangle 8"/>
          <p:cNvSpPr/>
          <p:nvPr/>
        </p:nvSpPr>
        <p:spPr>
          <a:xfrm>
            <a:off x="395536" y="3985900"/>
            <a:ext cx="4595040" cy="523220"/>
          </a:xfrm>
          <a:prstGeom prst="rect">
            <a:avLst/>
          </a:prstGeom>
        </p:spPr>
        <p:txBody>
          <a:bodyPr wrap="none">
            <a:spAutoFit/>
          </a:bodyPr>
          <a:lstStyle/>
          <a:p>
            <a:r>
              <a:rPr lang="en-US" sz="2800" dirty="0">
                <a:latin typeface="Times New Roman" pitchFamily="18" charset="0"/>
                <a:cs typeface="Times New Roman" pitchFamily="18" charset="0"/>
              </a:rPr>
              <a:t>x </a:t>
            </a:r>
            <a:r>
              <a:rPr lang="el-GR" sz="2800" b="1" baseline="30000" dirty="0">
                <a:latin typeface="Times New Roman" pitchFamily="18" charset="0"/>
                <a:cs typeface="Times New Roman" pitchFamily="18" charset="0"/>
              </a:rPr>
              <a:t>. </a:t>
            </a:r>
            <a:r>
              <a:rPr lang="el-GR" sz="2800" dirty="0">
                <a:latin typeface="Times New Roman" pitchFamily="18" charset="0"/>
                <a:cs typeface="Times New Roman" pitchFamily="18" charset="0"/>
              </a:rPr>
              <a:t>(</a:t>
            </a:r>
            <a:r>
              <a:rPr lang="en-US" sz="2800" dirty="0">
                <a:latin typeface="Times New Roman" pitchFamily="18" charset="0"/>
                <a:cs typeface="Times New Roman" pitchFamily="18" charset="0"/>
              </a:rPr>
              <a:t>y</a:t>
            </a:r>
            <a:r>
              <a:rPr lang="el-GR" sz="2800" dirty="0">
                <a:latin typeface="Times New Roman" pitchFamily="18" charset="0"/>
                <a:cs typeface="Times New Roman" pitchFamily="18" charset="0"/>
              </a:rPr>
              <a:t> + </a:t>
            </a:r>
            <a:r>
              <a:rPr lang="en-US" sz="2800" dirty="0">
                <a:latin typeface="Times New Roman" pitchFamily="18" charset="0"/>
                <a:cs typeface="Times New Roman" pitchFamily="18" charset="0"/>
              </a:rPr>
              <a:t>z</a:t>
            </a:r>
            <a:r>
              <a:rPr lang="el-GR" sz="2800" dirty="0">
                <a:latin typeface="Times New Roman" pitchFamily="18" charset="0"/>
                <a:cs typeface="Times New Roman" pitchFamily="18" charset="0"/>
              </a:rPr>
              <a:t>) = (</a:t>
            </a:r>
            <a:r>
              <a:rPr lang="en-US" sz="2800" dirty="0">
                <a:latin typeface="Times New Roman" pitchFamily="18" charset="0"/>
                <a:cs typeface="Times New Roman" pitchFamily="18" charset="0"/>
              </a:rPr>
              <a:t>x </a:t>
            </a:r>
            <a:r>
              <a:rPr lang="el-GR" sz="2800" b="1" baseline="30000" dirty="0">
                <a:latin typeface="Times New Roman" pitchFamily="18" charset="0"/>
                <a:cs typeface="Times New Roman" pitchFamily="18" charset="0"/>
              </a:rPr>
              <a:t>. </a:t>
            </a:r>
            <a:r>
              <a:rPr lang="en-US" sz="2800" dirty="0">
                <a:latin typeface="Times New Roman" pitchFamily="18" charset="0"/>
                <a:cs typeface="Times New Roman" pitchFamily="18" charset="0"/>
              </a:rPr>
              <a:t>y</a:t>
            </a:r>
            <a:r>
              <a:rPr lang="el-GR" sz="2800" dirty="0">
                <a:latin typeface="Times New Roman" pitchFamily="18" charset="0"/>
                <a:cs typeface="Times New Roman" pitchFamily="18" charset="0"/>
              </a:rPr>
              <a:t>) + (</a:t>
            </a:r>
            <a:r>
              <a:rPr lang="en-US" sz="2800" dirty="0">
                <a:latin typeface="Times New Roman" pitchFamily="18" charset="0"/>
                <a:cs typeface="Times New Roman" pitchFamily="18" charset="0"/>
              </a:rPr>
              <a:t>x </a:t>
            </a:r>
            <a:r>
              <a:rPr lang="el-GR" sz="2800" b="1" baseline="30000" dirty="0">
                <a:latin typeface="Times New Roman" pitchFamily="18" charset="0"/>
                <a:cs typeface="Times New Roman" pitchFamily="18" charset="0"/>
              </a:rPr>
              <a:t>. </a:t>
            </a:r>
            <a:r>
              <a:rPr lang="en-US" sz="2800" dirty="0">
                <a:latin typeface="Times New Roman" pitchFamily="18" charset="0"/>
                <a:cs typeface="Times New Roman" pitchFamily="18" charset="0"/>
              </a:rPr>
              <a:t>z</a:t>
            </a:r>
            <a:r>
              <a:rPr lang="el-GR" sz="2800" dirty="0">
                <a:latin typeface="Times New Roman" pitchFamily="18" charset="0"/>
                <a:cs typeface="Times New Roman" pitchFamily="18" charset="0"/>
              </a:rPr>
              <a:t>) </a:t>
            </a:r>
            <a:r>
              <a:rPr lang="el-GR" dirty="0"/>
              <a:t>   </a:t>
            </a:r>
            <a:r>
              <a:rPr lang="el-GR" sz="2400" dirty="0">
                <a:latin typeface="Times New Roman" pitchFamily="18" charset="0"/>
                <a:cs typeface="Times New Roman" pitchFamily="18" charset="0"/>
              </a:rPr>
              <a:t>και </a:t>
            </a:r>
          </a:p>
        </p:txBody>
      </p:sp>
      <p:sp>
        <p:nvSpPr>
          <p:cNvPr id="10" name="Rectangle 9"/>
          <p:cNvSpPr/>
          <p:nvPr/>
        </p:nvSpPr>
        <p:spPr>
          <a:xfrm>
            <a:off x="4921394" y="3985900"/>
            <a:ext cx="4043094" cy="523220"/>
          </a:xfrm>
          <a:prstGeom prst="rect">
            <a:avLst/>
          </a:prstGeom>
        </p:spPr>
        <p:txBody>
          <a:bodyPr wrap="none">
            <a:spAutoFit/>
          </a:bodyPr>
          <a:lstStyle/>
          <a:p>
            <a:r>
              <a:rPr lang="en-US" sz="2800" dirty="0">
                <a:latin typeface="Times New Roman"/>
                <a:ea typeface="Calibri"/>
              </a:rPr>
              <a:t>x </a:t>
            </a:r>
            <a:r>
              <a:rPr lang="el-GR" sz="2800" b="1" dirty="0">
                <a:latin typeface="Times New Roman"/>
                <a:ea typeface="Calibri"/>
              </a:rPr>
              <a:t>+ </a:t>
            </a:r>
            <a:r>
              <a:rPr lang="en-US" sz="2800" dirty="0">
                <a:latin typeface="Times New Roman"/>
                <a:ea typeface="Calibri"/>
              </a:rPr>
              <a:t>(y </a:t>
            </a:r>
            <a:r>
              <a:rPr lang="en-US" sz="2800" b="1" baseline="30000" dirty="0">
                <a:latin typeface="Times New Roman"/>
                <a:ea typeface="Calibri"/>
              </a:rPr>
              <a:t>. </a:t>
            </a:r>
            <a:r>
              <a:rPr lang="en-US" sz="2800" dirty="0">
                <a:latin typeface="Times New Roman"/>
                <a:ea typeface="Calibri"/>
              </a:rPr>
              <a:t>z) = </a:t>
            </a:r>
            <a:r>
              <a:rPr lang="el-GR" sz="2800" dirty="0">
                <a:latin typeface="Times New Roman"/>
                <a:ea typeface="Calibri"/>
              </a:rPr>
              <a:t>(</a:t>
            </a:r>
            <a:r>
              <a:rPr lang="en-US" sz="2800" dirty="0">
                <a:latin typeface="Times New Roman"/>
                <a:ea typeface="Calibri"/>
              </a:rPr>
              <a:t>x </a:t>
            </a:r>
            <a:r>
              <a:rPr lang="el-GR" sz="2800" b="1" dirty="0">
                <a:latin typeface="Times New Roman"/>
                <a:ea typeface="Calibri"/>
              </a:rPr>
              <a:t>+</a:t>
            </a:r>
            <a:r>
              <a:rPr lang="el-GR" sz="2800" b="1" baseline="30000" dirty="0">
                <a:latin typeface="Times New Roman"/>
                <a:ea typeface="Calibri"/>
              </a:rPr>
              <a:t> </a:t>
            </a:r>
            <a:r>
              <a:rPr lang="en-US" sz="2800" dirty="0">
                <a:latin typeface="Times New Roman"/>
                <a:ea typeface="Calibri"/>
              </a:rPr>
              <a:t>y</a:t>
            </a:r>
            <a:r>
              <a:rPr lang="el-GR" sz="2800" dirty="0">
                <a:latin typeface="Times New Roman"/>
                <a:ea typeface="Calibri"/>
              </a:rPr>
              <a:t>) </a:t>
            </a:r>
            <a:r>
              <a:rPr lang="en-US" sz="2800" b="1" baseline="30000" dirty="0">
                <a:latin typeface="Times New Roman"/>
                <a:ea typeface="Calibri"/>
              </a:rPr>
              <a:t>. </a:t>
            </a:r>
            <a:r>
              <a:rPr lang="el-GR" sz="2800" dirty="0">
                <a:latin typeface="Times New Roman"/>
                <a:ea typeface="Calibri"/>
              </a:rPr>
              <a:t>(</a:t>
            </a:r>
            <a:r>
              <a:rPr lang="en-US" sz="2800" dirty="0">
                <a:latin typeface="Times New Roman"/>
                <a:ea typeface="Calibri"/>
              </a:rPr>
              <a:t>x </a:t>
            </a:r>
            <a:r>
              <a:rPr lang="el-GR" sz="2800" b="1" dirty="0">
                <a:latin typeface="Times New Roman"/>
                <a:ea typeface="Calibri"/>
              </a:rPr>
              <a:t>+ </a:t>
            </a:r>
            <a:r>
              <a:rPr lang="en-US" sz="2800" dirty="0">
                <a:latin typeface="Times New Roman"/>
                <a:ea typeface="Calibri"/>
              </a:rPr>
              <a:t>z</a:t>
            </a:r>
            <a:r>
              <a:rPr lang="el-GR" sz="2800" dirty="0">
                <a:latin typeface="Times New Roman"/>
                <a:ea typeface="Calibri"/>
              </a:rPr>
              <a:t>)</a:t>
            </a:r>
            <a:endParaRPr lang="el-GR" sz="2800" dirty="0"/>
          </a:p>
        </p:txBody>
      </p:sp>
    </p:spTree>
    <p:extLst>
      <p:ext uri="{BB962C8B-B14F-4D97-AF65-F5344CB8AC3E}">
        <p14:creationId xmlns:p14="http://schemas.microsoft.com/office/powerpoint/2010/main" val="423757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3599" y="44624"/>
            <a:ext cx="2625206" cy="707886"/>
          </a:xfrm>
          <a:prstGeom prst="rect">
            <a:avLst/>
          </a:prstGeom>
        </p:spPr>
        <p:txBody>
          <a:bodyPr wrap="none">
            <a:spAutoFit/>
          </a:bodyPr>
          <a:lstStyle/>
          <a:p>
            <a:r>
              <a:rPr lang="el-GR" sz="4000" b="1" i="1" dirty="0">
                <a:latin typeface="Times New Roman" pitchFamily="18" charset="0"/>
                <a:cs typeface="Times New Roman" pitchFamily="18" charset="0"/>
              </a:rPr>
              <a:t>Μεγιστόροι</a:t>
            </a:r>
            <a:endParaRPr lang="el-GR" sz="4000" dirty="0"/>
          </a:p>
        </p:txBody>
      </p:sp>
      <p:sp>
        <p:nvSpPr>
          <p:cNvPr id="6" name="Rectangle 5"/>
          <p:cNvSpPr/>
          <p:nvPr/>
        </p:nvSpPr>
        <p:spPr>
          <a:xfrm>
            <a:off x="107504" y="908720"/>
            <a:ext cx="8784976" cy="5693866"/>
          </a:xfrm>
          <a:prstGeom prst="rect">
            <a:avLst/>
          </a:prstGeom>
        </p:spPr>
        <p:txBody>
          <a:bodyPr wrap="square">
            <a:spAutoFit/>
          </a:bodyPr>
          <a:lstStyle/>
          <a:p>
            <a:pPr marL="457200" indent="-457200" algn="just">
              <a:buFont typeface="Wingdings" pitchFamily="2" charset="2"/>
              <a:buChar char="v"/>
            </a:pPr>
            <a:r>
              <a:rPr lang="el-GR" sz="2800" dirty="0">
                <a:latin typeface="Times New Roman" pitchFamily="18" charset="0"/>
                <a:cs typeface="Times New Roman" pitchFamily="18" charset="0"/>
              </a:rPr>
              <a:t>Για ένα σύνολο n μεταβλητών {α</a:t>
            </a:r>
            <a:r>
              <a:rPr lang="el-GR" sz="2800" baseline="-25000" dirty="0">
                <a:latin typeface="Times New Roman" pitchFamily="18" charset="0"/>
                <a:cs typeface="Times New Roman" pitchFamily="18" charset="0"/>
              </a:rPr>
              <a:t>1</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2</a:t>
            </a:r>
            <a:r>
              <a:rPr lang="el-GR" sz="2800" dirty="0">
                <a:latin typeface="Times New Roman" pitchFamily="18" charset="0"/>
                <a:cs typeface="Times New Roman" pitchFamily="18" charset="0"/>
              </a:rPr>
              <a:t>,…α</a:t>
            </a:r>
            <a:r>
              <a:rPr lang="el-GR" sz="2800" baseline="-25000" dirty="0">
                <a:latin typeface="Times New Roman" pitchFamily="18" charset="0"/>
                <a:cs typeface="Times New Roman" pitchFamily="18" charset="0"/>
              </a:rPr>
              <a:t>n</a:t>
            </a:r>
            <a:r>
              <a:rPr lang="el-GR" sz="2800" dirty="0">
                <a:latin typeface="Times New Roman" pitchFamily="18" charset="0"/>
                <a:cs typeface="Times New Roman" pitchFamily="18" charset="0"/>
              </a:rPr>
              <a:t>} μπορούμε να σχηματίσουμε 2</a:t>
            </a:r>
            <a:r>
              <a:rPr lang="el-GR" sz="2800" baseline="30000" dirty="0">
                <a:latin typeface="Times New Roman" pitchFamily="18" charset="0"/>
                <a:cs typeface="Times New Roman" pitchFamily="18" charset="0"/>
              </a:rPr>
              <a:t>n</a:t>
            </a:r>
            <a:r>
              <a:rPr lang="el-GR" sz="2800" dirty="0">
                <a:latin typeface="Times New Roman" pitchFamily="18" charset="0"/>
                <a:cs typeface="Times New Roman" pitchFamily="18" charset="0"/>
              </a:rPr>
              <a:t> διαφορετικά αθροίσματα της μορφής</a:t>
            </a:r>
          </a:p>
          <a:p>
            <a:pPr marL="457200" indent="-457200" algn="just">
              <a:buFont typeface="Wingdings" pitchFamily="2" charset="2"/>
              <a:buChar char="v"/>
            </a:pPr>
            <a:endParaRPr lang="el-GR" sz="2800" dirty="0">
              <a:latin typeface="Times New Roman" pitchFamily="18" charset="0"/>
              <a:cs typeface="Times New Roman" pitchFamily="18" charset="0"/>
            </a:endParaRPr>
          </a:p>
          <a:p>
            <a:pPr marL="457200" indent="-457200" algn="just">
              <a:buFont typeface="Wingdings" pitchFamily="2" charset="2"/>
              <a:buChar char="v"/>
            </a:pPr>
            <a:endParaRPr lang="el-GR" sz="2800" dirty="0">
              <a:latin typeface="Times New Roman" pitchFamily="18" charset="0"/>
              <a:cs typeface="Times New Roman" pitchFamily="18" charset="0"/>
            </a:endParaRPr>
          </a:p>
          <a:p>
            <a:pPr lvl="0" algn="just"/>
            <a:r>
              <a:rPr lang="el-GR" sz="2800" dirty="0">
                <a:latin typeface="Times New Roman" pitchFamily="18" charset="0"/>
                <a:cs typeface="Times New Roman" pitchFamily="18" charset="0"/>
              </a:rPr>
              <a:t>     </a:t>
            </a:r>
            <a:r>
              <a:rPr lang="el-GR" sz="2800" dirty="0">
                <a:solidFill>
                  <a:prstClr val="black"/>
                </a:solidFill>
                <a:latin typeface="Times New Roman" pitchFamily="18" charset="0"/>
                <a:cs typeface="Times New Roman" pitchFamily="18" charset="0"/>
              </a:rPr>
              <a:t>όπου κάθε μεταβλητή μπορεί να συμμετέχει είτε στην</a:t>
            </a:r>
          </a:p>
          <a:p>
            <a:pPr lvl="0" algn="just"/>
            <a:r>
              <a:rPr lang="el-GR" sz="2800" dirty="0">
                <a:solidFill>
                  <a:prstClr val="black"/>
                </a:solidFill>
                <a:latin typeface="Times New Roman" pitchFamily="18" charset="0"/>
                <a:cs typeface="Times New Roman" pitchFamily="18" charset="0"/>
              </a:rPr>
              <a:t>     κανονική της μορφή είτε με το συμπλήρωμά της. </a:t>
            </a:r>
          </a:p>
          <a:p>
            <a:pPr lvl="0" algn="just"/>
            <a:endParaRPr lang="el-GR" sz="2800" dirty="0">
              <a:solidFill>
                <a:prstClr val="black"/>
              </a:solidFill>
              <a:latin typeface="Times New Roman" pitchFamily="18" charset="0"/>
              <a:cs typeface="Times New Roman" pitchFamily="18" charset="0"/>
            </a:endParaRPr>
          </a:p>
          <a:p>
            <a:pPr marL="457200" lvl="0" indent="-457200" algn="just">
              <a:buFont typeface="Wingdings" pitchFamily="2" charset="2"/>
              <a:buChar char="v"/>
            </a:pPr>
            <a:r>
              <a:rPr lang="el-GR" sz="2800" dirty="0">
                <a:solidFill>
                  <a:prstClr val="black"/>
                </a:solidFill>
                <a:latin typeface="Times New Roman" pitchFamily="18" charset="0"/>
                <a:cs typeface="Times New Roman" pitchFamily="18" charset="0"/>
              </a:rPr>
              <a:t>Κάθε τέτοιο άθροισμα ονομάζεται </a:t>
            </a:r>
            <a:r>
              <a:rPr lang="el-GR" sz="2800" b="1" dirty="0">
                <a:solidFill>
                  <a:prstClr val="black"/>
                </a:solidFill>
                <a:latin typeface="Times New Roman" pitchFamily="18" charset="0"/>
                <a:cs typeface="Times New Roman" pitchFamily="18" charset="0"/>
              </a:rPr>
              <a:t>μεγιστόρος</a:t>
            </a:r>
            <a:r>
              <a:rPr lang="el-GR" sz="2800" dirty="0">
                <a:solidFill>
                  <a:prstClr val="black"/>
                </a:solidFill>
                <a:latin typeface="Times New Roman" pitchFamily="18" charset="0"/>
                <a:cs typeface="Times New Roman" pitchFamily="18" charset="0"/>
              </a:rPr>
              <a:t>. Κάθε μεγιστόρος ισούται με 0 για ένα και μόνο συνδυασμό τιμών των μεταβλητών α</a:t>
            </a:r>
            <a:r>
              <a:rPr lang="el-GR" sz="2800" baseline="-25000" dirty="0">
                <a:solidFill>
                  <a:prstClr val="black"/>
                </a:solidFill>
                <a:latin typeface="Times New Roman" pitchFamily="18" charset="0"/>
                <a:cs typeface="Times New Roman" pitchFamily="18" charset="0"/>
              </a:rPr>
              <a:t>1</a:t>
            </a:r>
            <a:r>
              <a:rPr lang="el-GR" sz="2800" dirty="0">
                <a:solidFill>
                  <a:prstClr val="black"/>
                </a:solidFill>
                <a:latin typeface="Times New Roman" pitchFamily="18" charset="0"/>
                <a:cs typeface="Times New Roman" pitchFamily="18" charset="0"/>
              </a:rPr>
              <a:t>,α</a:t>
            </a:r>
            <a:r>
              <a:rPr lang="el-GR" sz="2800" baseline="-25000" dirty="0">
                <a:solidFill>
                  <a:prstClr val="black"/>
                </a:solidFill>
                <a:latin typeface="Times New Roman" pitchFamily="18" charset="0"/>
                <a:cs typeface="Times New Roman" pitchFamily="18" charset="0"/>
              </a:rPr>
              <a:t>2</a:t>
            </a:r>
            <a:r>
              <a:rPr lang="el-GR" sz="2800" dirty="0">
                <a:solidFill>
                  <a:prstClr val="black"/>
                </a:solidFill>
                <a:latin typeface="Times New Roman" pitchFamily="18" charset="0"/>
                <a:cs typeface="Times New Roman" pitchFamily="18" charset="0"/>
              </a:rPr>
              <a:t>,…α</a:t>
            </a:r>
            <a:r>
              <a:rPr lang="el-GR" sz="2800" baseline="-25000" dirty="0">
                <a:solidFill>
                  <a:prstClr val="black"/>
                </a:solidFill>
                <a:latin typeface="Times New Roman" pitchFamily="18" charset="0"/>
                <a:cs typeface="Times New Roman" pitchFamily="18" charset="0"/>
              </a:rPr>
              <a:t>n</a:t>
            </a:r>
            <a:r>
              <a:rPr lang="el-GR" sz="2800" dirty="0">
                <a:solidFill>
                  <a:prstClr val="black"/>
                </a:solidFill>
                <a:latin typeface="Times New Roman" pitchFamily="18" charset="0"/>
                <a:cs typeface="Times New Roman" pitchFamily="18" charset="0"/>
              </a:rPr>
              <a:t>. Μεγιστόροι είναι όροι OR, όπου κάθε όρος περιέχει όλες τις n μεταβλητές (κατά αλφαβητική σειρά).</a:t>
            </a:r>
          </a:p>
          <a:p>
            <a:pPr algn="just"/>
            <a:endParaRPr lang="el-GR" sz="2800" dirty="0">
              <a:latin typeface="Times New Roman" pitchFamily="18" charset="0"/>
              <a:cs typeface="Times New Roman" pitchFamily="18"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Object 7"/>
          <p:cNvGraphicFramePr>
            <a:graphicFrameLocks noChangeAspect="1"/>
          </p:cNvGraphicFramePr>
          <p:nvPr/>
        </p:nvGraphicFramePr>
        <p:xfrm>
          <a:off x="3426586" y="1916832"/>
          <a:ext cx="2079231" cy="648072"/>
        </p:xfrm>
        <a:graphic>
          <a:graphicData uri="http://schemas.openxmlformats.org/presentationml/2006/ole">
            <mc:AlternateContent xmlns:mc="http://schemas.openxmlformats.org/markup-compatibility/2006">
              <mc:Choice xmlns:v="urn:schemas-microsoft-com:vml" Requires="v">
                <p:oleObj spid="_x0000_s11267" name="Equation" r:id="rId3" imgW="685502" imgH="215806" progId="Equation.DSMT4">
                  <p:embed/>
                </p:oleObj>
              </mc:Choice>
              <mc:Fallback>
                <p:oleObj name="Equation" r:id="rId3" imgW="685502" imgH="215806"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586" y="1916832"/>
                        <a:ext cx="2079231" cy="648072"/>
                      </a:xfrm>
                      <a:prstGeom prst="rect">
                        <a:avLst/>
                      </a:prstGeom>
                      <a:noFill/>
                    </p:spPr>
                  </p:pic>
                </p:oleObj>
              </mc:Fallback>
            </mc:AlternateContent>
          </a:graphicData>
        </a:graphic>
      </p:graphicFrame>
    </p:spTree>
    <p:extLst>
      <p:ext uri="{BB962C8B-B14F-4D97-AF65-F5344CB8AC3E}">
        <p14:creationId xmlns:p14="http://schemas.microsoft.com/office/powerpoint/2010/main" val="231720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3599" y="44624"/>
            <a:ext cx="2625206" cy="707886"/>
          </a:xfrm>
          <a:prstGeom prst="rect">
            <a:avLst/>
          </a:prstGeom>
        </p:spPr>
        <p:txBody>
          <a:bodyPr wrap="none">
            <a:spAutoFit/>
          </a:bodyPr>
          <a:lstStyle/>
          <a:p>
            <a:r>
              <a:rPr lang="el-GR" sz="4000" b="1" i="1" dirty="0">
                <a:latin typeface="Times New Roman" pitchFamily="18" charset="0"/>
                <a:cs typeface="Times New Roman" pitchFamily="18" charset="0"/>
              </a:rPr>
              <a:t>Μεγιστόροι</a:t>
            </a:r>
            <a:endParaRPr lang="el-GR" sz="4000" dirty="0"/>
          </a:p>
        </p:txBody>
      </p:sp>
      <p:sp>
        <p:nvSpPr>
          <p:cNvPr id="5" name="Rectangle 4"/>
          <p:cNvSpPr/>
          <p:nvPr/>
        </p:nvSpPr>
        <p:spPr>
          <a:xfrm>
            <a:off x="279051" y="836712"/>
            <a:ext cx="8640960" cy="1508105"/>
          </a:xfrm>
          <a:prstGeom prst="rect">
            <a:avLst/>
          </a:prstGeom>
        </p:spPr>
        <p:txBody>
          <a:bodyPr wrap="square">
            <a:spAutoFit/>
          </a:bodyPr>
          <a:lstStyle/>
          <a:p>
            <a:pPr lvl="0" algn="just"/>
            <a:r>
              <a:rPr lang="el-GR" sz="2300" dirty="0">
                <a:latin typeface="Times New Roman" pitchFamily="18" charset="0"/>
                <a:cs typeface="Times New Roman" pitchFamily="18" charset="0"/>
              </a:rPr>
              <a:t>Ο παρακάτω πίνακας δείχνει τους μεγιστόρους που παράγονται από 3 μεταβλητές (</a:t>
            </a:r>
            <a:r>
              <a:rPr lang="en-US" sz="2300" dirty="0">
                <a:latin typeface="Times New Roman" pitchFamily="18" charset="0"/>
                <a:cs typeface="Times New Roman" pitchFamily="18" charset="0"/>
              </a:rPr>
              <a:t>x</a:t>
            </a:r>
            <a:r>
              <a:rPr lang="el-GR" sz="2300" dirty="0">
                <a:latin typeface="Times New Roman" pitchFamily="18" charset="0"/>
                <a:cs typeface="Times New Roman" pitchFamily="18" charset="0"/>
              </a:rPr>
              <a:t>,</a:t>
            </a:r>
            <a:r>
              <a:rPr lang="en-US" sz="2300" dirty="0">
                <a:latin typeface="Times New Roman" pitchFamily="18" charset="0"/>
                <a:cs typeface="Times New Roman" pitchFamily="18" charset="0"/>
              </a:rPr>
              <a:t>y</a:t>
            </a:r>
            <a:r>
              <a:rPr lang="el-GR" sz="2300" dirty="0">
                <a:latin typeface="Times New Roman" pitchFamily="18" charset="0"/>
                <a:cs typeface="Times New Roman" pitchFamily="18" charset="0"/>
              </a:rPr>
              <a:t>,</a:t>
            </a:r>
            <a:r>
              <a:rPr lang="en-US" sz="2300" dirty="0">
                <a:latin typeface="Times New Roman" pitchFamily="18" charset="0"/>
                <a:cs typeface="Times New Roman" pitchFamily="18" charset="0"/>
              </a:rPr>
              <a:t>z</a:t>
            </a:r>
            <a:r>
              <a:rPr lang="el-GR" sz="2300" dirty="0">
                <a:latin typeface="Times New Roman" pitchFamily="18" charset="0"/>
                <a:cs typeface="Times New Roman" pitchFamily="18" charset="0"/>
              </a:rPr>
              <a:t>). Κάθε όρος ονομάζεται Μ</a:t>
            </a:r>
            <a:r>
              <a:rPr lang="en-US" sz="2300" baseline="-25000" dirty="0">
                <a:latin typeface="Times New Roman" pitchFamily="18" charset="0"/>
                <a:cs typeface="Times New Roman" pitchFamily="18" charset="0"/>
              </a:rPr>
              <a:t>i</a:t>
            </a:r>
            <a:r>
              <a:rPr lang="el-GR" sz="2300" dirty="0">
                <a:latin typeface="Times New Roman" pitchFamily="18" charset="0"/>
                <a:cs typeface="Times New Roman" pitchFamily="18" charset="0"/>
              </a:rPr>
              <a:t>. Στους μεγιστόρους κάθε συμπληρωμένη μεταβλητή αντιστοιχεί στο 1 και η μη συμπληρωμένη στο 0. </a:t>
            </a:r>
          </a:p>
        </p:txBody>
      </p:sp>
      <p:pic>
        <p:nvPicPr>
          <p:cNvPr id="16386" name="Picture 2" descr="C:\Users\user\Desktop\Χωρίς τίτλ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324" y="2310180"/>
            <a:ext cx="6503756" cy="414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0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 y="116632"/>
            <a:ext cx="9108504" cy="677108"/>
          </a:xfrm>
          <a:prstGeom prst="rect">
            <a:avLst/>
          </a:prstGeom>
        </p:spPr>
        <p:txBody>
          <a:bodyPr wrap="square">
            <a:spAutoFit/>
          </a:bodyPr>
          <a:lstStyle/>
          <a:p>
            <a:pPr algn="ctr"/>
            <a:r>
              <a:rPr lang="el-GR" sz="3800" b="1" i="1" dirty="0">
                <a:latin typeface="Times New Roman" pitchFamily="18" charset="0"/>
                <a:cs typeface="Times New Roman" pitchFamily="18" charset="0"/>
              </a:rPr>
              <a:t>Πίνακας Αληθείας-Ελαχιστόροι-Μεγιστόροι</a:t>
            </a:r>
          </a:p>
        </p:txBody>
      </p:sp>
      <p:pic>
        <p:nvPicPr>
          <p:cNvPr id="12290" name="Picture 2" descr="C:\Users\user\Desktop\Χωρίς τίτλο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66" y="1058000"/>
            <a:ext cx="8722222" cy="519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00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346413" cy="5104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016" y="116632"/>
            <a:ext cx="9108504" cy="677108"/>
          </a:xfrm>
          <a:prstGeom prst="rect">
            <a:avLst/>
          </a:prstGeom>
        </p:spPr>
        <p:txBody>
          <a:bodyPr wrap="square">
            <a:spAutoFit/>
          </a:bodyPr>
          <a:lstStyle/>
          <a:p>
            <a:pPr algn="ctr"/>
            <a:r>
              <a:rPr lang="el-GR" sz="3800" b="1" i="1" dirty="0">
                <a:latin typeface="Times New Roman" pitchFamily="18" charset="0"/>
                <a:cs typeface="Times New Roman" pitchFamily="18" charset="0"/>
              </a:rPr>
              <a:t>Πίνακας Αληθείας-Ελαχιστόροι-Μεγιστόροι</a:t>
            </a:r>
          </a:p>
        </p:txBody>
      </p:sp>
    </p:spTree>
    <p:extLst>
      <p:ext uri="{BB962C8B-B14F-4D97-AF65-F5344CB8AC3E}">
        <p14:creationId xmlns:p14="http://schemas.microsoft.com/office/powerpoint/2010/main" val="2918750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Σχέση μεταξύ ελαχιστόρων-μεγιστόρων</a:t>
            </a:r>
          </a:p>
        </p:txBody>
      </p:sp>
      <p:pic>
        <p:nvPicPr>
          <p:cNvPr id="5"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83838"/>
            <a:ext cx="7992888" cy="142548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C:\Users\user\Desktop\Χωρίς τίτλ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325" y="980726"/>
            <a:ext cx="5511886" cy="372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69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3802644" cy="490199"/>
          </a:xfrm>
          <a:prstGeom prst="rect">
            <a:avLst/>
          </a:prstGeom>
        </p:spPr>
        <p:txBody>
          <a:bodyPr wrap="none">
            <a:spAutoFit/>
          </a:bodyPr>
          <a:lstStyle/>
          <a:p>
            <a:pPr algn="just">
              <a:lnSpc>
                <a:spcPct val="115000"/>
              </a:lnSpc>
              <a:spcAft>
                <a:spcPts val="1000"/>
              </a:spcAft>
            </a:pPr>
            <a:r>
              <a:rPr lang="el-GR" sz="2400" dirty="0">
                <a:latin typeface="Times New Roman"/>
                <a:ea typeface="Calibri"/>
                <a:cs typeface="Times New Roman"/>
              </a:rPr>
              <a:t>Δίνεται η λογική συνάρτηση:</a:t>
            </a:r>
            <a:endParaRPr lang="el-GR" sz="2400" dirty="0">
              <a:ea typeface="Calibri"/>
              <a:cs typeface="Times New Roman"/>
            </a:endParaRPr>
          </a:p>
        </p:txBody>
      </p:sp>
      <p:sp>
        <p:nvSpPr>
          <p:cNvPr id="5" name="Rectangle 4"/>
          <p:cNvSpPr/>
          <p:nvPr/>
        </p:nvSpPr>
        <p:spPr>
          <a:xfrm>
            <a:off x="3563888" y="44624"/>
            <a:ext cx="1917513" cy="707886"/>
          </a:xfrm>
          <a:prstGeom prst="rect">
            <a:avLst/>
          </a:prstGeom>
        </p:spPr>
        <p:txBody>
          <a:bodyPr wrap="none">
            <a:spAutoFit/>
          </a:bodyPr>
          <a:lstStyle/>
          <a:p>
            <a:pPr algn="ctr"/>
            <a:r>
              <a:rPr lang="el-GR" sz="4000" b="1" i="1" dirty="0">
                <a:latin typeface="Times New Roman" pitchFamily="18" charset="0"/>
                <a:cs typeface="Times New Roman" pitchFamily="18" charset="0"/>
              </a:rPr>
              <a:t>Άσκηση</a:t>
            </a:r>
            <a:endParaRPr lang="el-GR" sz="4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Object 6"/>
          <p:cNvGraphicFramePr>
            <a:graphicFrameLocks noChangeAspect="1"/>
          </p:cNvGraphicFramePr>
          <p:nvPr/>
        </p:nvGraphicFramePr>
        <p:xfrm>
          <a:off x="543870" y="1772816"/>
          <a:ext cx="6040036" cy="648072"/>
        </p:xfrm>
        <a:graphic>
          <a:graphicData uri="http://schemas.openxmlformats.org/presentationml/2006/ole">
            <mc:AlternateContent xmlns:mc="http://schemas.openxmlformats.org/markup-compatibility/2006">
              <mc:Choice xmlns:v="urn:schemas-microsoft-com:vml" Requires="v">
                <p:oleObj spid="_x0000_s12291" name="Equation" r:id="rId3" imgW="2222500" imgH="241300" progId="Equation.DSMT4">
                  <p:embed/>
                </p:oleObj>
              </mc:Choice>
              <mc:Fallback>
                <p:oleObj name="Equation" r:id="rId3" imgW="2222500" imgH="241300"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0" y="1772816"/>
                        <a:ext cx="6040036" cy="648072"/>
                      </a:xfrm>
                      <a:prstGeom prst="rect">
                        <a:avLst/>
                      </a:prstGeom>
                      <a:noFill/>
                    </p:spPr>
                  </p:pic>
                </p:oleObj>
              </mc:Fallback>
            </mc:AlternateContent>
          </a:graphicData>
        </a:graphic>
      </p:graphicFrame>
      <p:sp>
        <p:nvSpPr>
          <p:cNvPr id="8" name="Rectangle 7"/>
          <p:cNvSpPr/>
          <p:nvPr/>
        </p:nvSpPr>
        <p:spPr>
          <a:xfrm>
            <a:off x="251520" y="2828836"/>
            <a:ext cx="8568952" cy="1569660"/>
          </a:xfrm>
          <a:prstGeom prst="rect">
            <a:avLst/>
          </a:prstGeom>
        </p:spPr>
        <p:txBody>
          <a:bodyPr wrap="square">
            <a:spAutoFit/>
          </a:bodyPr>
          <a:lstStyle/>
          <a:p>
            <a:r>
              <a:rPr lang="el-GR" sz="2400" dirty="0">
                <a:latin typeface="Times New Roman" pitchFamily="18" charset="0"/>
                <a:cs typeface="Times New Roman" pitchFamily="18" charset="0"/>
              </a:rPr>
              <a:t>Α) Να γραφτεί ο πίνακας αληθείας</a:t>
            </a:r>
          </a:p>
          <a:p>
            <a:endParaRPr lang="el-GR" sz="24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Β) Να γραφεί ως άθροισμα των ελαχιστόρων, ως γινόμενο μεγιστόρων (και με τους συντομευμένους τρόπους)</a:t>
            </a:r>
          </a:p>
        </p:txBody>
      </p:sp>
    </p:spTree>
    <p:extLst>
      <p:ext uri="{BB962C8B-B14F-4D97-AF65-F5344CB8AC3E}">
        <p14:creationId xmlns:p14="http://schemas.microsoft.com/office/powerpoint/2010/main" val="3548985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4016"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Άθροισμα ελαχιστόρων</a:t>
            </a:r>
          </a:p>
        </p:txBody>
      </p:sp>
      <p:sp>
        <p:nvSpPr>
          <p:cNvPr id="2" name="TextBox 1"/>
          <p:cNvSpPr txBox="1"/>
          <p:nvPr/>
        </p:nvSpPr>
        <p:spPr>
          <a:xfrm>
            <a:off x="323528" y="824518"/>
            <a:ext cx="8640960" cy="5447645"/>
          </a:xfrm>
          <a:prstGeom prst="rect">
            <a:avLst/>
          </a:prstGeom>
          <a:noFill/>
        </p:spPr>
        <p:txBody>
          <a:bodyPr wrap="square" rtlCol="0">
            <a:spAutoFit/>
          </a:bodyPr>
          <a:lstStyle/>
          <a:p>
            <a:pPr algn="just"/>
            <a:r>
              <a:rPr lang="el-GR" sz="2400" dirty="0">
                <a:latin typeface="Times New Roman" pitchFamily="18" charset="0"/>
                <a:cs typeface="Times New Roman" pitchFamily="18" charset="0"/>
              </a:rPr>
              <a:t>Μερικές φορές είναι ιδιαίτερα βολικό να εκφράσουμε μια συνάρτηση </a:t>
            </a:r>
            <a:r>
              <a:rPr lang="en-US" sz="2400" dirty="0">
                <a:latin typeface="Times New Roman" pitchFamily="18" charset="0"/>
                <a:cs typeface="Times New Roman" pitchFamily="18" charset="0"/>
              </a:rPr>
              <a:t>Boole </a:t>
            </a:r>
            <a:r>
              <a:rPr lang="el-GR" sz="2400" dirty="0">
                <a:latin typeface="Times New Roman" pitchFamily="18" charset="0"/>
                <a:cs typeface="Times New Roman" pitchFamily="18" charset="0"/>
              </a:rPr>
              <a:t>στη μορφή αθροίσματος ελαχιστόρων. Προκειμένου να το επιτύχουμε αυτό ακολουθούμε την εξής διαδικασία</a:t>
            </a:r>
            <a:r>
              <a:rPr lang="en-US" sz="2400" dirty="0">
                <a:latin typeface="Times New Roman" pitchFamily="18" charset="0"/>
                <a:cs typeface="Times New Roman" pitchFamily="18" charset="0"/>
              </a:rPr>
              <a:t>:</a:t>
            </a:r>
            <a:r>
              <a:rPr lang="el-GR" sz="2400" dirty="0">
                <a:latin typeface="Times New Roman" pitchFamily="18" charset="0"/>
                <a:cs typeface="Times New Roman" pitchFamily="18" charset="0"/>
              </a:rPr>
              <a:t>  </a:t>
            </a:r>
          </a:p>
          <a:p>
            <a:pPr marL="457200" indent="-457200" algn="just">
              <a:buFont typeface="+mj-lt"/>
              <a:buAutoNum type="arabicParenR"/>
            </a:pPr>
            <a:r>
              <a:rPr lang="el-GR" sz="2400" dirty="0">
                <a:latin typeface="Times New Roman" pitchFamily="18" charset="0"/>
                <a:cs typeface="Times New Roman" pitchFamily="18" charset="0"/>
              </a:rPr>
              <a:t>Αναπτύσσουμε την αλγεβρική έκφραση της συνάρτησης ώστε να έρθει σε μορφή αθροίσματος γινομένων (όρων </a:t>
            </a:r>
            <a:r>
              <a:rPr lang="en-US" sz="2400" dirty="0">
                <a:latin typeface="Times New Roman" pitchFamily="18" charset="0"/>
                <a:cs typeface="Times New Roman" pitchFamily="18" charset="0"/>
              </a:rPr>
              <a:t>AND)</a:t>
            </a:r>
          </a:p>
          <a:p>
            <a:pPr marL="457200" indent="-457200" algn="just">
              <a:buFont typeface="+mj-lt"/>
              <a:buAutoNum type="arabicParenR"/>
            </a:pPr>
            <a:endParaRPr lang="el-GR" sz="1200" dirty="0">
              <a:latin typeface="Times New Roman" pitchFamily="18" charset="0"/>
              <a:cs typeface="Times New Roman" pitchFamily="18" charset="0"/>
            </a:endParaRPr>
          </a:p>
          <a:p>
            <a:pPr marL="457200" indent="-457200" algn="just">
              <a:buFont typeface="+mj-lt"/>
              <a:buAutoNum type="arabicParenR"/>
            </a:pPr>
            <a:r>
              <a:rPr lang="el-GR" sz="2400" dirty="0">
                <a:latin typeface="Times New Roman" pitchFamily="18" charset="0"/>
                <a:cs typeface="Times New Roman" pitchFamily="18" charset="0"/>
              </a:rPr>
              <a:t>Βρίσκουμε όλες τις μεταβλητές της συνάρτησης</a:t>
            </a:r>
            <a:endParaRPr lang="en-US" sz="2400" dirty="0">
              <a:latin typeface="Times New Roman" pitchFamily="18" charset="0"/>
              <a:cs typeface="Times New Roman" pitchFamily="18" charset="0"/>
            </a:endParaRPr>
          </a:p>
          <a:p>
            <a:pPr marL="457200" indent="-457200" algn="just">
              <a:buFont typeface="+mj-lt"/>
              <a:buAutoNum type="arabicParenR"/>
            </a:pPr>
            <a:endParaRPr lang="el-GR" sz="1200" dirty="0">
              <a:latin typeface="Times New Roman" pitchFamily="18" charset="0"/>
              <a:cs typeface="Times New Roman" pitchFamily="18" charset="0"/>
            </a:endParaRPr>
          </a:p>
          <a:p>
            <a:pPr marL="457200" indent="-457200" algn="just">
              <a:buFont typeface="+mj-lt"/>
              <a:buAutoNum type="arabicParenR"/>
            </a:pPr>
            <a:r>
              <a:rPr lang="el-GR" sz="2400" dirty="0">
                <a:latin typeface="Times New Roman" pitchFamily="18" charset="0"/>
                <a:cs typeface="Times New Roman" pitchFamily="18" charset="0"/>
              </a:rPr>
              <a:t>Εξετάζουμε κάθε γινόμενο ξεχωριστά για να δούμε εάν περιέχει όλες τις μεταβλητές της συνάρτησης</a:t>
            </a:r>
            <a:endParaRPr lang="en-US" sz="2400" dirty="0">
              <a:latin typeface="Times New Roman" pitchFamily="18" charset="0"/>
              <a:cs typeface="Times New Roman" pitchFamily="18" charset="0"/>
            </a:endParaRPr>
          </a:p>
          <a:p>
            <a:pPr marL="457200" indent="-457200" algn="just">
              <a:buFont typeface="+mj-lt"/>
              <a:buAutoNum type="arabicParenR"/>
            </a:pPr>
            <a:endParaRPr lang="el-GR" sz="1200" dirty="0">
              <a:latin typeface="Times New Roman" pitchFamily="18" charset="0"/>
              <a:cs typeface="Times New Roman" pitchFamily="18" charset="0"/>
            </a:endParaRPr>
          </a:p>
          <a:p>
            <a:pPr marL="457200" indent="-457200" algn="just">
              <a:buFont typeface="+mj-lt"/>
              <a:buAutoNum type="arabicParenR"/>
            </a:pPr>
            <a:r>
              <a:rPr lang="el-GR" sz="2400" dirty="0">
                <a:latin typeface="Times New Roman" pitchFamily="18" charset="0"/>
                <a:cs typeface="Times New Roman" pitchFamily="18" charset="0"/>
              </a:rPr>
              <a:t>Σε όποιο γινόμενο λείπει μία μεταβλητή το πολλαπλασιάζουμε με (</a:t>
            </a:r>
            <a:r>
              <a:rPr lang="en-US" sz="2400" dirty="0">
                <a:latin typeface="Times New Roman" pitchFamily="18" charset="0"/>
                <a:cs typeface="Times New Roman" pitchFamily="18" charset="0"/>
              </a:rPr>
              <a:t>x</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x</a:t>
            </a:r>
            <a:r>
              <a:rPr lang="el-GR" sz="2400" dirty="0">
                <a:latin typeface="Times New Roman" pitchFamily="18" charset="0"/>
                <a:cs typeface="Times New Roman" pitchFamily="18" charset="0"/>
              </a:rPr>
              <a:t>')</a:t>
            </a:r>
            <a:r>
              <a:rPr lang="en-US" sz="2400" dirty="0">
                <a:latin typeface="Times New Roman" pitchFamily="18" charset="0"/>
                <a:cs typeface="Times New Roman" pitchFamily="18" charset="0"/>
              </a:rPr>
              <a:t>,</a:t>
            </a:r>
            <a:r>
              <a:rPr lang="el-GR" sz="2400" dirty="0">
                <a:latin typeface="Times New Roman" pitchFamily="18" charset="0"/>
                <a:cs typeface="Times New Roman" pitchFamily="18" charset="0"/>
              </a:rPr>
              <a:t> όπου </a:t>
            </a:r>
            <a:r>
              <a:rPr lang="en-US" sz="2400" dirty="0">
                <a:latin typeface="Times New Roman" pitchFamily="18" charset="0"/>
                <a:cs typeface="Times New Roman" pitchFamily="18" charset="0"/>
              </a:rPr>
              <a:t>x </a:t>
            </a:r>
            <a:r>
              <a:rPr lang="el-GR" sz="2400" dirty="0">
                <a:latin typeface="Times New Roman" pitchFamily="18" charset="0"/>
                <a:cs typeface="Times New Roman" pitchFamily="18" charset="0"/>
              </a:rPr>
              <a:t>η μεταβλητή που λείπει</a:t>
            </a:r>
            <a:endParaRPr lang="en-US" sz="2400" dirty="0">
              <a:latin typeface="Times New Roman" pitchFamily="18" charset="0"/>
              <a:cs typeface="Times New Roman" pitchFamily="18" charset="0"/>
            </a:endParaRPr>
          </a:p>
          <a:p>
            <a:pPr marL="457200" indent="-457200" algn="just">
              <a:buFont typeface="+mj-lt"/>
              <a:buAutoNum type="arabicParenR"/>
            </a:pPr>
            <a:endParaRPr lang="en-US" sz="1200" dirty="0">
              <a:latin typeface="Times New Roman" pitchFamily="18" charset="0"/>
              <a:cs typeface="Times New Roman" pitchFamily="18" charset="0"/>
            </a:endParaRPr>
          </a:p>
          <a:p>
            <a:pPr marL="457200" indent="-457200" algn="just">
              <a:buFont typeface="+mj-lt"/>
              <a:buAutoNum type="arabicParenR"/>
            </a:pPr>
            <a:r>
              <a:rPr lang="el-GR" sz="2400" dirty="0">
                <a:latin typeface="Times New Roman" pitchFamily="18" charset="0"/>
                <a:cs typeface="Times New Roman" pitchFamily="18" charset="0"/>
              </a:rPr>
              <a:t>Επαναλαμβάνουμε για όλες τις μεταβλητές που λείπουν</a:t>
            </a:r>
          </a:p>
        </p:txBody>
      </p:sp>
    </p:spTree>
    <p:extLst>
      <p:ext uri="{BB962C8B-B14F-4D97-AF65-F5344CB8AC3E}">
        <p14:creationId xmlns:p14="http://schemas.microsoft.com/office/powerpoint/2010/main" val="1631927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Άθροισμα ελαχιστόρων</a:t>
            </a:r>
          </a:p>
        </p:txBody>
      </p:sp>
      <p:sp>
        <p:nvSpPr>
          <p:cNvPr id="5" name="Rectangle 4"/>
          <p:cNvSpPr/>
          <p:nvPr/>
        </p:nvSpPr>
        <p:spPr>
          <a:xfrm>
            <a:off x="323528" y="980728"/>
            <a:ext cx="8568952" cy="461665"/>
          </a:xfrm>
          <a:prstGeom prst="rect">
            <a:avLst/>
          </a:prstGeom>
        </p:spPr>
        <p:txBody>
          <a:bodyPr wrap="square">
            <a:spAutoFit/>
          </a:bodyPr>
          <a:lstStyle/>
          <a:p>
            <a:pPr algn="just"/>
            <a:r>
              <a:rPr lang="el-GR" sz="2400" dirty="0">
                <a:latin typeface="Times New Roman" pitchFamily="18" charset="0"/>
                <a:cs typeface="Times New Roman" pitchFamily="18" charset="0"/>
              </a:rPr>
              <a:t>Να εκφραστεί η F=A+B'C ως άθροισμα ελαχιστόρων</a:t>
            </a:r>
          </a:p>
        </p:txBody>
      </p:sp>
      <p:sp>
        <p:nvSpPr>
          <p:cNvPr id="6" name="Rectangle 5"/>
          <p:cNvSpPr/>
          <p:nvPr/>
        </p:nvSpPr>
        <p:spPr>
          <a:xfrm>
            <a:off x="440610" y="1489040"/>
            <a:ext cx="8451870" cy="4934684"/>
          </a:xfrm>
          <a:prstGeom prst="rect">
            <a:avLst/>
          </a:prstGeom>
        </p:spPr>
        <p:txBody>
          <a:bodyPr wrap="square">
            <a:spAutoFit/>
          </a:bodyPr>
          <a:lstStyle/>
          <a:p>
            <a:pPr algn="just"/>
            <a:r>
              <a:rPr lang="el-GR" sz="2400" dirty="0">
                <a:latin typeface="Times New Roman" pitchFamily="18" charset="0"/>
                <a:cs typeface="Times New Roman" pitchFamily="18" charset="0"/>
              </a:rPr>
              <a:t>Από τον πρώτο όρο λείπουν οι Β και </a:t>
            </a:r>
            <a:r>
              <a:rPr lang="en-US" sz="2400" dirty="0">
                <a:latin typeface="Times New Roman" pitchFamily="18" charset="0"/>
                <a:cs typeface="Times New Roman" pitchFamily="18" charset="0"/>
              </a:rPr>
              <a:t>C. </a:t>
            </a:r>
            <a:r>
              <a:rPr lang="el-GR" sz="2400" dirty="0">
                <a:latin typeface="Times New Roman" pitchFamily="18" charset="0"/>
                <a:cs typeface="Times New Roman" pitchFamily="18" charset="0"/>
              </a:rPr>
              <a:t>Άρα:</a:t>
            </a:r>
          </a:p>
          <a:p>
            <a:pPr algn="just"/>
            <a:r>
              <a:rPr lang="el-GR" sz="2400" dirty="0">
                <a:latin typeface="Times New Roman" pitchFamily="18" charset="0"/>
                <a:cs typeface="Times New Roman" pitchFamily="18" charset="0"/>
              </a:rPr>
              <a:t>Α = Α(Β+Β') = ΑΒ + ΑΒ'</a:t>
            </a:r>
          </a:p>
          <a:p>
            <a:pPr algn="just"/>
            <a:r>
              <a:rPr lang="el-GR" sz="2400" dirty="0">
                <a:latin typeface="Times New Roman" pitchFamily="18" charset="0"/>
                <a:cs typeface="Times New Roman" pitchFamily="18" charset="0"/>
              </a:rPr>
              <a:t>Α = ΑΒ(</a:t>
            </a:r>
            <a:r>
              <a:rPr lang="en-US" sz="2400" dirty="0">
                <a:latin typeface="Times New Roman" pitchFamily="18" charset="0"/>
                <a:cs typeface="Times New Roman" pitchFamily="18" charset="0"/>
              </a:rPr>
              <a:t>C+C') + AB'(C+C') = ABC + ABC' + AB'C + AB'C'</a:t>
            </a:r>
          </a:p>
          <a:p>
            <a:pPr algn="just"/>
            <a:r>
              <a:rPr lang="el-GR" sz="2400" dirty="0">
                <a:latin typeface="Times New Roman" pitchFamily="18" charset="0"/>
                <a:cs typeface="Times New Roman" pitchFamily="18" charset="0"/>
              </a:rPr>
              <a:t>Από τον δεύτερο όρο λείπει μία μεταβλητή:</a:t>
            </a:r>
          </a:p>
          <a:p>
            <a:pPr algn="just"/>
            <a:r>
              <a:rPr lang="el-GR" sz="2400" dirty="0">
                <a:latin typeface="Times New Roman" pitchFamily="18" charset="0"/>
                <a:cs typeface="Times New Roman" pitchFamily="18" charset="0"/>
              </a:rPr>
              <a:t>Β'</a:t>
            </a:r>
            <a:r>
              <a:rPr lang="en-US" sz="2400" dirty="0">
                <a:latin typeface="Times New Roman" pitchFamily="18" charset="0"/>
                <a:cs typeface="Times New Roman" pitchFamily="18" charset="0"/>
              </a:rPr>
              <a:t>C = B'C(A+A') = B'CA + B'CA' = AB'C + A'B'C</a:t>
            </a:r>
          </a:p>
          <a:p>
            <a:pPr algn="just"/>
            <a:r>
              <a:rPr lang="en-US" sz="2400" dirty="0">
                <a:latin typeface="Times New Roman" pitchFamily="18" charset="0"/>
                <a:cs typeface="Times New Roman" pitchFamily="18" charset="0"/>
              </a:rPr>
              <a:t>A</a:t>
            </a:r>
            <a:r>
              <a:rPr lang="el-GR" sz="2400" dirty="0">
                <a:latin typeface="Times New Roman" pitchFamily="18" charset="0"/>
                <a:cs typeface="Times New Roman" pitchFamily="18" charset="0"/>
              </a:rPr>
              <a:t>θροίζοντας τους όρους έχουμε</a:t>
            </a:r>
          </a:p>
          <a:p>
            <a:pPr algn="just"/>
            <a:r>
              <a:rPr lang="en-US" sz="2400" dirty="0">
                <a:latin typeface="Times New Roman" pitchFamily="18" charset="0"/>
                <a:cs typeface="Times New Roman" pitchFamily="18" charset="0"/>
              </a:rPr>
              <a:t>F = ABC + ABC' + AB'C + AB'C' + AB'C + A'B'C</a:t>
            </a:r>
          </a:p>
          <a:p>
            <a:pPr algn="just"/>
            <a:r>
              <a:rPr lang="el-GR" sz="2400" dirty="0">
                <a:latin typeface="Times New Roman" pitchFamily="18" charset="0"/>
                <a:cs typeface="Times New Roman" pitchFamily="18" charset="0"/>
              </a:rPr>
              <a:t>Αλλά ο όρος ΑΒ'</a:t>
            </a:r>
            <a:r>
              <a:rPr lang="en-US" sz="2400" dirty="0">
                <a:latin typeface="Times New Roman" pitchFamily="18" charset="0"/>
                <a:cs typeface="Times New Roman" pitchFamily="18" charset="0"/>
              </a:rPr>
              <a:t>C </a:t>
            </a:r>
            <a:r>
              <a:rPr lang="el-GR" sz="2400" dirty="0">
                <a:latin typeface="Times New Roman" pitchFamily="18" charset="0"/>
                <a:cs typeface="Times New Roman" pitchFamily="18" charset="0"/>
              </a:rPr>
              <a:t>εμφανίζεται δύο φορές, οπότε σύμφωνα με το θεώρημα 1 (</a:t>
            </a:r>
            <a:r>
              <a:rPr lang="en-US" sz="2400" dirty="0" err="1">
                <a:latin typeface="Times New Roman" pitchFamily="18" charset="0"/>
                <a:cs typeface="Times New Roman" pitchFamily="18" charset="0"/>
              </a:rPr>
              <a:t>x+x</a:t>
            </a:r>
            <a:r>
              <a:rPr lang="en-US" sz="2400" dirty="0">
                <a:latin typeface="Times New Roman" pitchFamily="18" charset="0"/>
                <a:cs typeface="Times New Roman" pitchFamily="18" charset="0"/>
              </a:rPr>
              <a:t>=x) </a:t>
            </a:r>
            <a:r>
              <a:rPr lang="el-GR" sz="2400" dirty="0">
                <a:latin typeface="Times New Roman" pitchFamily="18" charset="0"/>
                <a:cs typeface="Times New Roman" pitchFamily="18" charset="0"/>
              </a:rPr>
              <a:t>απαλείφουμε τον έναν όρο</a:t>
            </a:r>
          </a:p>
          <a:p>
            <a:pPr algn="just"/>
            <a:endParaRPr lang="el-GR" sz="1600" dirty="0">
              <a:latin typeface="Times New Roman" pitchFamily="18" charset="0"/>
              <a:cs typeface="Times New Roman" pitchFamily="18" charset="0"/>
            </a:endParaRPr>
          </a:p>
          <a:p>
            <a:pPr algn="just"/>
            <a:r>
              <a:rPr lang="el-GR" sz="2400" dirty="0">
                <a:latin typeface="Times New Roman" pitchFamily="18" charset="0"/>
                <a:cs typeface="Times New Roman" pitchFamily="18" charset="0"/>
              </a:rPr>
              <a:t>Τελικά</a:t>
            </a:r>
            <a:r>
              <a:rPr lang="en-US" sz="2400" dirty="0">
                <a:latin typeface="Times New Roman" pitchFamily="18" charset="0"/>
                <a:cs typeface="Times New Roman" pitchFamily="18" charset="0"/>
              </a:rPr>
              <a:t> F=</a:t>
            </a:r>
            <a:r>
              <a:rPr lang="el-GR" sz="2400" dirty="0">
                <a:latin typeface="Times New Roman" pitchFamily="18" charset="0"/>
                <a:cs typeface="Times New Roman" pitchFamily="18" charset="0"/>
              </a:rPr>
              <a:t>Α'Β'</a:t>
            </a:r>
            <a:r>
              <a:rPr lang="en-US" sz="2400" dirty="0">
                <a:latin typeface="Times New Roman" pitchFamily="18" charset="0"/>
                <a:cs typeface="Times New Roman" pitchFamily="18" charset="0"/>
              </a:rPr>
              <a:t>C+ AB'C' + AB'C + ABC' + ABC = m</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5</a:t>
            </a:r>
            <a:r>
              <a:rPr lang="en-US" sz="2400"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6</a:t>
            </a:r>
            <a:r>
              <a:rPr lang="en-US" sz="2400" dirty="0">
                <a:latin typeface="Times New Roman" pitchFamily="18" charset="0"/>
                <a:cs typeface="Times New Roman" pitchFamily="18" charset="0"/>
              </a:rPr>
              <a:t>+m</a:t>
            </a:r>
            <a:r>
              <a:rPr lang="en-US" sz="2400" baseline="-25000" dirty="0">
                <a:latin typeface="Times New Roman" pitchFamily="18" charset="0"/>
                <a:cs typeface="Times New Roman" pitchFamily="18" charset="0"/>
              </a:rPr>
              <a:t>7</a:t>
            </a:r>
            <a:endParaRPr lang="el-GR" sz="2400" baseline="-25000" dirty="0">
              <a:latin typeface="Times New Roman" pitchFamily="18" charset="0"/>
              <a:cs typeface="Times New Roman" pitchFamily="18" charset="0"/>
            </a:endParaRPr>
          </a:p>
          <a:p>
            <a:pPr algn="just"/>
            <a:endParaRPr lang="en-US" sz="1600" baseline="-250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F(A, B, C) = </a:t>
            </a:r>
            <a:r>
              <a:rPr lang="el-GR" sz="2400" dirty="0">
                <a:latin typeface="Times New Roman" pitchFamily="18" charset="0"/>
                <a:cs typeface="Times New Roman" pitchFamily="18" charset="0"/>
              </a:rPr>
              <a:t>Σ(1,4,5,6,7)</a:t>
            </a:r>
          </a:p>
        </p:txBody>
      </p:sp>
    </p:spTree>
    <p:extLst>
      <p:ext uri="{BB962C8B-B14F-4D97-AF65-F5344CB8AC3E}">
        <p14:creationId xmlns:p14="http://schemas.microsoft.com/office/powerpoint/2010/main" val="2010708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Άθροισμα ελαχιστόρων</a:t>
            </a:r>
          </a:p>
        </p:txBody>
      </p:sp>
      <p:sp>
        <p:nvSpPr>
          <p:cNvPr id="5" name="Rectangle 4"/>
          <p:cNvSpPr/>
          <p:nvPr/>
        </p:nvSpPr>
        <p:spPr>
          <a:xfrm>
            <a:off x="179512" y="1268760"/>
            <a:ext cx="8820472" cy="1815882"/>
          </a:xfrm>
          <a:prstGeom prst="rect">
            <a:avLst/>
          </a:prstGeom>
        </p:spPr>
        <p:txBody>
          <a:bodyPr wrap="square">
            <a:spAutoFit/>
          </a:bodyPr>
          <a:lstStyle/>
          <a:p>
            <a:r>
              <a:rPr lang="el-GR" sz="2800" dirty="0">
                <a:latin typeface="Times New Roman" pitchFamily="18" charset="0"/>
                <a:cs typeface="Times New Roman" pitchFamily="18" charset="0"/>
              </a:rPr>
              <a:t>Εναλλακτικά μπορούμε να κατασκευάσουμε τον πίνακα αληθείας της F=A+B'C </a:t>
            </a:r>
          </a:p>
          <a:p>
            <a:endParaRPr lang="el-GR" sz="2800" dirty="0">
              <a:latin typeface="Times New Roman" pitchFamily="18" charset="0"/>
              <a:cs typeface="Times New Roman" pitchFamily="18" charset="0"/>
            </a:endParaRPr>
          </a:p>
          <a:p>
            <a:r>
              <a:rPr lang="el-GR" sz="2800" dirty="0">
                <a:latin typeface="Times New Roman" pitchFamily="18" charset="0"/>
                <a:cs typeface="Times New Roman" pitchFamily="18" charset="0"/>
              </a:rPr>
              <a:t>Από τον πίνακα εντοπίζουμε απευθείας τους 5 ελαχιστόρους </a:t>
            </a:r>
          </a:p>
        </p:txBody>
      </p:sp>
    </p:spTree>
    <p:extLst>
      <p:ext uri="{BB962C8B-B14F-4D97-AF65-F5344CB8AC3E}">
        <p14:creationId xmlns:p14="http://schemas.microsoft.com/office/powerpoint/2010/main" val="3821298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016" y="116632"/>
            <a:ext cx="9108504" cy="692497"/>
          </a:xfrm>
          <a:prstGeom prst="rect">
            <a:avLst/>
          </a:prstGeom>
        </p:spPr>
        <p:txBody>
          <a:bodyPr wrap="square">
            <a:spAutoFit/>
          </a:bodyPr>
          <a:lstStyle/>
          <a:p>
            <a:pPr algn="just"/>
            <a:r>
              <a:rPr lang="el-GR" sz="3900" b="1" i="1" dirty="0">
                <a:latin typeface="Times New Roman" pitchFamily="18" charset="0"/>
                <a:cs typeface="Times New Roman" pitchFamily="18" charset="0"/>
              </a:rPr>
              <a:t>Κανονική και πρότυπη μορφή συνάρτησης</a:t>
            </a:r>
          </a:p>
        </p:txBody>
      </p:sp>
      <p:sp>
        <p:nvSpPr>
          <p:cNvPr id="2" name="Rectangle 1"/>
          <p:cNvSpPr/>
          <p:nvPr/>
        </p:nvSpPr>
        <p:spPr>
          <a:xfrm>
            <a:off x="205376" y="1188159"/>
            <a:ext cx="8712968" cy="4401205"/>
          </a:xfrm>
          <a:prstGeom prst="rect">
            <a:avLst/>
          </a:prstGeom>
        </p:spPr>
        <p:txBody>
          <a:bodyPr wrap="square">
            <a:spAutoFit/>
          </a:bodyPr>
          <a:lstStyle/>
          <a:p>
            <a:pPr marL="457200" indent="-457200" algn="just">
              <a:buFont typeface="Wingdings" pitchFamily="2" charset="2"/>
              <a:buChar char="q"/>
            </a:pPr>
            <a:r>
              <a:rPr lang="el-GR" sz="2800" dirty="0">
                <a:latin typeface="Times New Roman" pitchFamily="18" charset="0"/>
                <a:cs typeface="Times New Roman" pitchFamily="18" charset="0"/>
              </a:rPr>
              <a:t>Κάθε συνάρτηση Boole μπορεί να εκφραστεί είτε ως άθροισμα ελαχιστόρων είτε ως γινόμενο μεγιστόρων. Η μορφή αυτή της συνάρτησης Boole ονομάζεται </a:t>
            </a:r>
            <a:r>
              <a:rPr lang="el-GR" sz="2800" i="1" dirty="0">
                <a:latin typeface="Times New Roman" pitchFamily="18" charset="0"/>
                <a:cs typeface="Times New Roman" pitchFamily="18" charset="0"/>
              </a:rPr>
              <a:t>κανονική μορφή</a:t>
            </a:r>
            <a:r>
              <a:rPr lang="el-GR" sz="2800" dirty="0">
                <a:latin typeface="Times New Roman" pitchFamily="18" charset="0"/>
                <a:cs typeface="Times New Roman" pitchFamily="18" charset="0"/>
              </a:rPr>
              <a:t>.</a:t>
            </a:r>
          </a:p>
          <a:p>
            <a:pPr marL="457200" indent="-457200" algn="just">
              <a:buFont typeface="Wingdings" pitchFamily="2" charset="2"/>
              <a:buChar char="q"/>
            </a:pPr>
            <a:endParaRPr lang="el-GR" sz="2800" dirty="0">
              <a:latin typeface="Times New Roman" pitchFamily="18" charset="0"/>
              <a:cs typeface="Times New Roman" pitchFamily="18" charset="0"/>
            </a:endParaRPr>
          </a:p>
          <a:p>
            <a:pPr marL="457200" indent="-457200" algn="just">
              <a:buFont typeface="Wingdings" pitchFamily="2" charset="2"/>
              <a:buChar char="q"/>
            </a:pPr>
            <a:r>
              <a:rPr lang="el-GR" sz="2800" dirty="0">
                <a:latin typeface="Times New Roman" pitchFamily="18" charset="0"/>
                <a:cs typeface="Times New Roman" pitchFamily="18" charset="0"/>
              </a:rPr>
              <a:t>Κάθε συνάρτηση Boole μπορεί να εκφραστεί επίσης σε </a:t>
            </a:r>
            <a:r>
              <a:rPr lang="el-GR" sz="2800" i="1" dirty="0">
                <a:latin typeface="Times New Roman" pitchFamily="18" charset="0"/>
                <a:cs typeface="Times New Roman" pitchFamily="18" charset="0"/>
              </a:rPr>
              <a:t>πρότυπη μορφή</a:t>
            </a:r>
            <a:r>
              <a:rPr lang="el-GR" sz="2800" dirty="0">
                <a:latin typeface="Times New Roman" pitchFamily="18" charset="0"/>
                <a:cs typeface="Times New Roman" pitchFamily="18" charset="0"/>
              </a:rPr>
              <a:t>, όπου οι όροι της συνάρτησης περιέχουν τώρα οποιονδήποτε αριθμό παραγόντων. Υπάρχουν δύο τύποι: το άθροισμα γινομένων και το γινόμενο αθροισμάτων.</a:t>
            </a:r>
          </a:p>
        </p:txBody>
      </p:sp>
    </p:spTree>
    <p:extLst>
      <p:ext uri="{BB962C8B-B14F-4D97-AF65-F5344CB8AC3E}">
        <p14:creationId xmlns:p14="http://schemas.microsoft.com/office/powerpoint/2010/main" val="335181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7715" y="1268760"/>
            <a:ext cx="1386918"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Πρώτο</a:t>
            </a:r>
          </a:p>
          <a:p>
            <a:pPr lvl="0"/>
            <a:endParaRPr lang="el-GR" sz="2200" dirty="0">
              <a:latin typeface="Times New Roman" pitchFamily="18" charset="0"/>
              <a:cs typeface="Times New Roman" pitchFamily="18" charset="0"/>
            </a:endParaRPr>
          </a:p>
        </p:txBody>
      </p:sp>
      <p:sp>
        <p:nvSpPr>
          <p:cNvPr id="6" name="Rectangle 5"/>
          <p:cNvSpPr/>
          <p:nvPr/>
        </p:nvSpPr>
        <p:spPr>
          <a:xfrm>
            <a:off x="110008" y="1689775"/>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x</a:t>
            </a:r>
            <a:r>
              <a:rPr lang="el-GR" sz="2800" dirty="0">
                <a:latin typeface="Times New Roman" pitchFamily="18" charset="0"/>
                <a:cs typeface="Times New Roman" pitchFamily="18" charset="0"/>
              </a:rPr>
              <a:t> = </a:t>
            </a:r>
            <a:r>
              <a:rPr lang="en-US" sz="2800" dirty="0">
                <a:latin typeface="Times New Roman" pitchFamily="18" charset="0"/>
                <a:cs typeface="Times New Roman" pitchFamily="18" charset="0"/>
              </a:rPr>
              <a:t>x</a:t>
            </a:r>
            <a:r>
              <a:rPr lang="el-GR"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l-GR" sz="2400" dirty="0">
                <a:latin typeface="Times New Roman" pitchFamily="18" charset="0"/>
                <a:cs typeface="Times New Roman" pitchFamily="18" charset="0"/>
              </a:rPr>
              <a:t>και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a:t>
            </a:r>
            <a:r>
              <a:rPr lang="en-US" sz="2800" dirty="0">
                <a:latin typeface="Times New Roman" pitchFamily="18" charset="0"/>
                <a:cs typeface="Times New Roman" pitchFamily="18" charset="0"/>
              </a:rPr>
              <a:t>x </a:t>
            </a:r>
            <a:r>
              <a:rPr lang="el-GR" sz="2800" dirty="0">
                <a:latin typeface="Times New Roman" pitchFamily="18" charset="0"/>
                <a:cs typeface="Times New Roman" pitchFamily="18" charset="0"/>
              </a:rPr>
              <a:t>= </a:t>
            </a:r>
            <a:r>
              <a:rPr lang="en-US" sz="2800" dirty="0">
                <a:latin typeface="Times New Roman" pitchFamily="18" charset="0"/>
                <a:cs typeface="Times New Roman" pitchFamily="18" charset="0"/>
              </a:rPr>
              <a:t>x</a:t>
            </a:r>
            <a:endParaRPr lang="el-GR" sz="2800" dirty="0">
              <a:latin typeface="Times New Roman" pitchFamily="18" charset="0"/>
              <a:cs typeface="Times New Roman" pitchFamily="18" charset="0"/>
            </a:endParaRPr>
          </a:p>
        </p:txBody>
      </p:sp>
      <p:sp>
        <p:nvSpPr>
          <p:cNvPr id="7" name="Rectangle 6"/>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Θεωρήματα της Άλγεβρας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8" name="Rectangle 7"/>
          <p:cNvSpPr/>
          <p:nvPr/>
        </p:nvSpPr>
        <p:spPr>
          <a:xfrm>
            <a:off x="425211" y="2559095"/>
            <a:ext cx="1571264"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Δεύτερο</a:t>
            </a:r>
          </a:p>
          <a:p>
            <a:pPr lvl="0"/>
            <a:endParaRPr lang="el-GR" sz="2200" dirty="0">
              <a:latin typeface="Times New Roman" pitchFamily="18" charset="0"/>
              <a:cs typeface="Times New Roman" pitchFamily="18" charset="0"/>
            </a:endParaRPr>
          </a:p>
        </p:txBody>
      </p:sp>
      <p:sp>
        <p:nvSpPr>
          <p:cNvPr id="9" name="Rectangle 8"/>
          <p:cNvSpPr/>
          <p:nvPr/>
        </p:nvSpPr>
        <p:spPr>
          <a:xfrm>
            <a:off x="107504" y="2980110"/>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x+1 = 1                        </a:t>
            </a:r>
            <a:r>
              <a:rPr lang="en-US" sz="2800" dirty="0">
                <a:latin typeface="Times New Roman" pitchFamily="18" charset="0"/>
                <a:cs typeface="Times New Roman" pitchFamily="18" charset="0"/>
              </a:rPr>
              <a:t>     </a:t>
            </a:r>
            <a:r>
              <a:rPr lang="el-GR" sz="2400" dirty="0">
                <a:latin typeface="Times New Roman" pitchFamily="18" charset="0"/>
                <a:cs typeface="Times New Roman" pitchFamily="18" charset="0"/>
              </a:rPr>
              <a:t>και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l-GR" sz="2800" dirty="0">
                <a:latin typeface="Times New Roman" pitchFamily="18" charset="0"/>
                <a:cs typeface="Times New Roman" pitchFamily="18" charset="0"/>
              </a:rPr>
              <a:t>x·0</a:t>
            </a:r>
            <a:r>
              <a:rPr lang="en-US" sz="2800" dirty="0">
                <a:latin typeface="Times New Roman" pitchFamily="18" charset="0"/>
                <a:cs typeface="Times New Roman" pitchFamily="18" charset="0"/>
              </a:rPr>
              <a:t> </a:t>
            </a:r>
            <a:r>
              <a:rPr lang="el-GR" sz="2800" dirty="0">
                <a:latin typeface="Times New Roman" pitchFamily="18" charset="0"/>
                <a:cs typeface="Times New Roman" pitchFamily="18" charset="0"/>
              </a:rPr>
              <a:t>= 0</a:t>
            </a:r>
          </a:p>
        </p:txBody>
      </p:sp>
      <p:sp>
        <p:nvSpPr>
          <p:cNvPr id="10" name="Rectangle 9"/>
          <p:cNvSpPr/>
          <p:nvPr/>
        </p:nvSpPr>
        <p:spPr>
          <a:xfrm>
            <a:off x="425211" y="3855239"/>
            <a:ext cx="3132139"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Τρίτο, Διπλή άρνηση</a:t>
            </a:r>
          </a:p>
          <a:p>
            <a:pPr lvl="0"/>
            <a:endParaRPr lang="el-GR" sz="2200" dirty="0">
              <a:latin typeface="Times New Roman" pitchFamily="18" charset="0"/>
              <a:cs typeface="Times New Roman" pitchFamily="18" charset="0"/>
            </a:endParaRPr>
          </a:p>
        </p:txBody>
      </p:sp>
      <p:sp>
        <p:nvSpPr>
          <p:cNvPr id="12" name="Rectangle 11"/>
          <p:cNvSpPr/>
          <p:nvPr/>
        </p:nvSpPr>
        <p:spPr>
          <a:xfrm>
            <a:off x="379976" y="4273932"/>
            <a:ext cx="1383712" cy="523220"/>
          </a:xfrm>
          <a:prstGeom prst="rect">
            <a:avLst/>
          </a:prstGeom>
        </p:spPr>
        <p:txBody>
          <a:bodyPr wrap="none">
            <a:spAutoFit/>
          </a:bodyPr>
          <a:lstStyle/>
          <a:p>
            <a:r>
              <a:rPr lang="el-GR" sz="2800" dirty="0">
                <a:latin typeface="Times New Roman" pitchFamily="18" charset="0"/>
                <a:cs typeface="Times New Roman" pitchFamily="18" charset="0"/>
              </a:rPr>
              <a:t>(</a:t>
            </a:r>
            <a:r>
              <a:rPr lang="en-US" sz="2800" dirty="0">
                <a:latin typeface="Times New Roman" pitchFamily="18" charset="0"/>
                <a:cs typeface="Times New Roman" pitchFamily="18" charset="0"/>
              </a:rPr>
              <a:t>x')' = x </a:t>
            </a:r>
            <a:endParaRPr lang="el-GR" sz="2800" dirty="0">
              <a:latin typeface="Times New Roman" pitchFamily="18" charset="0"/>
              <a:cs typeface="Times New Roman" pitchFamily="18" charset="0"/>
            </a:endParaRPr>
          </a:p>
        </p:txBody>
      </p:sp>
      <p:sp>
        <p:nvSpPr>
          <p:cNvPr id="13" name="Rectangle 12"/>
          <p:cNvSpPr/>
          <p:nvPr/>
        </p:nvSpPr>
        <p:spPr>
          <a:xfrm>
            <a:off x="425211" y="5149061"/>
            <a:ext cx="3764172" cy="800219"/>
          </a:xfrm>
          <a:prstGeom prst="rect">
            <a:avLst/>
          </a:prstGeom>
        </p:spPr>
        <p:txBody>
          <a:bodyPr wrap="none">
            <a:spAutoFit/>
          </a:bodyPr>
          <a:lstStyle/>
          <a:p>
            <a:pPr marL="342900" lvl="0" indent="-342900">
              <a:buFont typeface="Wingdings" pitchFamily="2" charset="2"/>
              <a:buChar char="Ø"/>
            </a:pPr>
            <a:r>
              <a:rPr lang="el-GR" sz="2400" dirty="0">
                <a:latin typeface="Times New Roman" pitchFamily="18" charset="0"/>
                <a:cs typeface="Times New Roman" pitchFamily="18" charset="0"/>
              </a:rPr>
              <a:t>Προσεταιριστική ιδιότητα</a:t>
            </a:r>
          </a:p>
          <a:p>
            <a:pPr lvl="0"/>
            <a:endParaRPr lang="el-GR" sz="2200" dirty="0">
              <a:latin typeface="Times New Roman" pitchFamily="18" charset="0"/>
              <a:cs typeface="Times New Roman" pitchFamily="18" charset="0"/>
            </a:endParaRPr>
          </a:p>
        </p:txBody>
      </p:sp>
      <p:sp>
        <p:nvSpPr>
          <p:cNvPr id="14" name="Rectangle 13"/>
          <p:cNvSpPr/>
          <p:nvPr/>
        </p:nvSpPr>
        <p:spPr>
          <a:xfrm>
            <a:off x="107504" y="5570076"/>
            <a:ext cx="8926488" cy="523220"/>
          </a:xfrm>
          <a:prstGeom prst="rect">
            <a:avLst/>
          </a:prstGeom>
        </p:spPr>
        <p:txBody>
          <a:bodyPr wrap="square">
            <a:spAutoFit/>
          </a:bodyPr>
          <a:lstStyle/>
          <a:p>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n-US" sz="2800" dirty="0">
                <a:latin typeface="Times New Roman"/>
                <a:ea typeface="Calibri"/>
              </a:rPr>
              <a:t>x + </a:t>
            </a:r>
            <a:r>
              <a:rPr lang="el-GR" sz="2800" dirty="0">
                <a:latin typeface="Times New Roman"/>
                <a:ea typeface="Calibri"/>
              </a:rPr>
              <a:t>(</a:t>
            </a:r>
            <a:r>
              <a:rPr lang="en-US" sz="2800" dirty="0">
                <a:latin typeface="Times New Roman"/>
                <a:ea typeface="Calibri"/>
              </a:rPr>
              <a:t>y </a:t>
            </a:r>
            <a:r>
              <a:rPr lang="el-GR" sz="2800" dirty="0">
                <a:latin typeface="Times New Roman"/>
                <a:ea typeface="Calibri"/>
              </a:rPr>
              <a:t>+</a:t>
            </a:r>
            <a:r>
              <a:rPr lang="en-US" sz="2800" dirty="0">
                <a:latin typeface="Times New Roman"/>
                <a:ea typeface="Calibri"/>
              </a:rPr>
              <a:t> z</a:t>
            </a:r>
            <a:r>
              <a:rPr lang="el-GR" sz="2800" dirty="0">
                <a:latin typeface="Times New Roman"/>
                <a:ea typeface="Calibri"/>
              </a:rPr>
              <a:t>)</a:t>
            </a:r>
            <a:r>
              <a:rPr lang="en-US" sz="2800" dirty="0">
                <a:latin typeface="Times New Roman"/>
                <a:ea typeface="Calibri"/>
              </a:rPr>
              <a:t> = (x + y) + z </a:t>
            </a:r>
            <a:r>
              <a:rPr lang="el-GR"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l-GR" sz="2400" dirty="0">
                <a:latin typeface="Times New Roman" pitchFamily="18" charset="0"/>
                <a:cs typeface="Times New Roman" pitchFamily="18" charset="0"/>
              </a:rPr>
              <a:t>και     </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    </a:t>
            </a:r>
            <a:r>
              <a:rPr lang="en-US" sz="2800" dirty="0">
                <a:latin typeface="Times New Roman"/>
                <a:ea typeface="Calibri"/>
              </a:rPr>
              <a:t>x </a:t>
            </a:r>
            <a:r>
              <a:rPr lang="en-US" sz="3200" b="1" baseline="30000" dirty="0">
                <a:latin typeface="Times New Roman"/>
                <a:ea typeface="Calibri"/>
              </a:rPr>
              <a:t>.</a:t>
            </a:r>
            <a:r>
              <a:rPr lang="en-US" sz="2800" b="1" baseline="30000" dirty="0">
                <a:latin typeface="Times New Roman"/>
                <a:ea typeface="Calibri"/>
              </a:rPr>
              <a:t> </a:t>
            </a:r>
            <a:r>
              <a:rPr lang="el-GR" sz="2800" b="1" dirty="0">
                <a:latin typeface="Times New Roman"/>
                <a:ea typeface="Calibri"/>
              </a:rPr>
              <a:t>(</a:t>
            </a:r>
            <a:r>
              <a:rPr lang="en-US" sz="2800" dirty="0">
                <a:latin typeface="Times New Roman"/>
                <a:ea typeface="Calibri"/>
              </a:rPr>
              <a:t>y </a:t>
            </a:r>
            <a:r>
              <a:rPr lang="en-US" sz="3200" b="1" baseline="30000" dirty="0">
                <a:latin typeface="Times New Roman"/>
                <a:ea typeface="Calibri"/>
              </a:rPr>
              <a:t>.</a:t>
            </a:r>
            <a:r>
              <a:rPr lang="en-US" sz="2800" b="1" baseline="30000" dirty="0">
                <a:latin typeface="Times New Roman"/>
                <a:ea typeface="Calibri"/>
              </a:rPr>
              <a:t> </a:t>
            </a:r>
            <a:r>
              <a:rPr lang="en-US" sz="2800" dirty="0">
                <a:latin typeface="Times New Roman"/>
                <a:ea typeface="Calibri"/>
              </a:rPr>
              <a:t>z) = (x </a:t>
            </a:r>
            <a:r>
              <a:rPr lang="en-US" sz="3200" b="1" baseline="30000" dirty="0">
                <a:latin typeface="Times New Roman"/>
                <a:ea typeface="Calibri"/>
              </a:rPr>
              <a:t>.</a:t>
            </a:r>
            <a:r>
              <a:rPr lang="en-US" sz="2800" dirty="0">
                <a:latin typeface="Times New Roman"/>
                <a:ea typeface="Calibri"/>
              </a:rPr>
              <a:t> y)</a:t>
            </a:r>
            <a:r>
              <a:rPr lang="en-US" sz="3200" b="1" baseline="30000" dirty="0">
                <a:latin typeface="Times New Roman"/>
                <a:ea typeface="Calibri"/>
              </a:rPr>
              <a:t> .</a:t>
            </a:r>
            <a:r>
              <a:rPr lang="en-US" sz="2800" b="1" baseline="30000" dirty="0">
                <a:latin typeface="Times New Roman"/>
                <a:ea typeface="Calibri"/>
              </a:rPr>
              <a:t> </a:t>
            </a:r>
            <a:r>
              <a:rPr lang="en-US" sz="2800" dirty="0">
                <a:latin typeface="Times New Roman"/>
                <a:ea typeface="Calibri"/>
              </a:rPr>
              <a:t>z</a:t>
            </a:r>
            <a:endParaRPr lang="el-GR" sz="2800" dirty="0">
              <a:latin typeface="Times New Roman" pitchFamily="18" charset="0"/>
              <a:cs typeface="Times New Roman" pitchFamily="18" charset="0"/>
            </a:endParaRPr>
          </a:p>
        </p:txBody>
      </p:sp>
    </p:spTree>
    <p:extLst>
      <p:ext uri="{BB962C8B-B14F-4D97-AF65-F5344CB8AC3E}">
        <p14:creationId xmlns:p14="http://schemas.microsoft.com/office/powerpoint/2010/main" val="3774408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8"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Άθροισμα γινομένων</a:t>
            </a:r>
          </a:p>
        </p:txBody>
      </p:sp>
      <p:pic>
        <p:nvPicPr>
          <p:cNvPr id="19459" name="Picture 3"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15" y="1170500"/>
            <a:ext cx="816090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37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Γινόμενο αθροισμάτων</a:t>
            </a:r>
          </a:p>
        </p:txBody>
      </p:sp>
      <p:pic>
        <p:nvPicPr>
          <p:cNvPr id="21506"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8" y="1156079"/>
            <a:ext cx="8097443" cy="493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7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305675"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08"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Πρότυπες και μη μορφές</a:t>
            </a:r>
          </a:p>
        </p:txBody>
      </p:sp>
      <p:sp>
        <p:nvSpPr>
          <p:cNvPr id="4" name="TextBox 3"/>
          <p:cNvSpPr txBox="1"/>
          <p:nvPr/>
        </p:nvSpPr>
        <p:spPr>
          <a:xfrm>
            <a:off x="323528" y="5589240"/>
            <a:ext cx="8424936" cy="1015663"/>
          </a:xfrm>
          <a:prstGeom prst="rect">
            <a:avLst/>
          </a:prstGeom>
          <a:noFill/>
        </p:spPr>
        <p:txBody>
          <a:bodyPr wrap="square" rtlCol="0">
            <a:spAutoFit/>
          </a:bodyPr>
          <a:lstStyle/>
          <a:p>
            <a:pPr algn="just"/>
            <a:r>
              <a:rPr lang="el-GR" sz="2000" dirty="0">
                <a:latin typeface="Times New Roman" pitchFamily="18" charset="0"/>
                <a:cs typeface="Times New Roman" pitchFamily="18" charset="0"/>
              </a:rPr>
              <a:t>Μια υλοποίηση δύο επιπέδων είναι προτιμητέα, επειδή παράγει την ελάχιστη καθυστέρηση διάδοσης των σημάτων μέσω των πυλών από τις εισόδους στην έξοδο.</a:t>
            </a:r>
          </a:p>
        </p:txBody>
      </p:sp>
    </p:spTree>
    <p:extLst>
      <p:ext uri="{BB962C8B-B14F-4D97-AF65-F5344CB8AC3E}">
        <p14:creationId xmlns:p14="http://schemas.microsoft.com/office/powerpoint/2010/main" val="341997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228600" y="1143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just">
              <a:spcBef>
                <a:spcPct val="20000"/>
              </a:spcBef>
              <a:buSzPct val="105000"/>
              <a:buFont typeface="Wingdings" pitchFamily="2" charset="2"/>
              <a:buChar char="ü"/>
            </a:pPr>
            <a:r>
              <a:rPr lang="el-GR" sz="2400" dirty="0">
                <a:latin typeface="Times New Roman" pitchFamily="18" charset="0"/>
                <a:cs typeface="Times New Roman" pitchFamily="18" charset="0"/>
                <a:sym typeface="Symbol" pitchFamily="18" charset="2"/>
              </a:rPr>
              <a:t>Οι λογικές συναρτήσεις είναι δυνατόν να υλοποιηθούν με ηλεκτρονικά λογικά κυκλώματα.</a:t>
            </a:r>
          </a:p>
          <a:p>
            <a:pPr marL="342900" indent="-342900" algn="just">
              <a:spcBef>
                <a:spcPct val="20000"/>
              </a:spcBef>
              <a:buSzPct val="105000"/>
              <a:buFont typeface="Wingdings" pitchFamily="2" charset="2"/>
              <a:buChar char="ü"/>
            </a:pPr>
            <a:r>
              <a:rPr lang="el-GR" sz="2400" dirty="0">
                <a:latin typeface="Times New Roman" pitchFamily="18" charset="0"/>
                <a:cs typeface="Times New Roman" pitchFamily="18" charset="0"/>
                <a:sym typeface="Symbol" pitchFamily="18" charset="2"/>
              </a:rPr>
              <a:t>Τα ηλεκτρονικά κυκλώματα που μπορούν να εκτελέσουν τις βασικές πράξεις της άλγεβρας </a:t>
            </a:r>
            <a:r>
              <a:rPr lang="en-US" sz="2400" dirty="0">
                <a:latin typeface="Times New Roman" pitchFamily="18" charset="0"/>
                <a:cs typeface="Times New Roman" pitchFamily="18" charset="0"/>
                <a:sym typeface="Symbol" pitchFamily="18" charset="2"/>
              </a:rPr>
              <a:t>Boole </a:t>
            </a:r>
            <a:r>
              <a:rPr lang="el-GR" sz="2400" dirty="0">
                <a:latin typeface="Times New Roman" pitchFamily="18" charset="0"/>
                <a:cs typeface="Times New Roman" pitchFamily="18" charset="0"/>
                <a:sym typeface="Symbol" pitchFamily="18" charset="2"/>
              </a:rPr>
              <a:t>ονομάζονται πύλες </a:t>
            </a:r>
            <a:r>
              <a:rPr lang="en-US" sz="2400" dirty="0">
                <a:latin typeface="Times New Roman" pitchFamily="18" charset="0"/>
                <a:cs typeface="Times New Roman" pitchFamily="18" charset="0"/>
                <a:sym typeface="Symbol" pitchFamily="18" charset="2"/>
              </a:rPr>
              <a:t>(gates)</a:t>
            </a:r>
            <a:r>
              <a:rPr lang="el-GR" sz="2400" dirty="0">
                <a:latin typeface="Times New Roman" pitchFamily="18" charset="0"/>
                <a:cs typeface="Times New Roman" pitchFamily="18" charset="0"/>
                <a:sym typeface="Symbol" pitchFamily="18" charset="2"/>
              </a:rPr>
              <a:t>.</a:t>
            </a:r>
            <a:endParaRPr lang="en-US" sz="2400" dirty="0">
              <a:latin typeface="Times New Roman" pitchFamily="18" charset="0"/>
              <a:cs typeface="Times New Roman" pitchFamily="18" charset="0"/>
              <a:sym typeface="Symbol" pitchFamily="18" charset="2"/>
            </a:endParaRPr>
          </a:p>
          <a:p>
            <a:pPr algn="just">
              <a:spcBef>
                <a:spcPct val="20000"/>
              </a:spcBef>
              <a:buSzPct val="105000"/>
            </a:pPr>
            <a:r>
              <a:rPr lang="el-GR" sz="2200" dirty="0">
                <a:solidFill>
                  <a:srgbClr val="FFFF00"/>
                </a:solidFill>
                <a:sym typeface="Symbol" pitchFamily="18" charset="2"/>
              </a:rPr>
              <a:t> </a:t>
            </a:r>
          </a:p>
        </p:txBody>
      </p:sp>
      <p:sp>
        <p:nvSpPr>
          <p:cNvPr id="20" name="Rectangle 19"/>
          <p:cNvSpPr/>
          <p:nvPr/>
        </p:nvSpPr>
        <p:spPr>
          <a:xfrm>
            <a:off x="-36512"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Ψηφιακές λογικές πύλες</a:t>
            </a:r>
          </a:p>
        </p:txBody>
      </p:sp>
      <p:sp>
        <p:nvSpPr>
          <p:cNvPr id="2" name="Rectangle 1"/>
          <p:cNvSpPr/>
          <p:nvPr/>
        </p:nvSpPr>
        <p:spPr>
          <a:xfrm>
            <a:off x="253736" y="2780928"/>
            <a:ext cx="8661664" cy="1200329"/>
          </a:xfrm>
          <a:prstGeom prst="rect">
            <a:avLst/>
          </a:prstGeom>
        </p:spPr>
        <p:txBody>
          <a:bodyPr wrap="square">
            <a:spAutoFit/>
          </a:bodyPr>
          <a:lstStyle/>
          <a:p>
            <a:pPr marL="342900" indent="-342900" algn="just">
              <a:buFont typeface="Wingdings" pitchFamily="2" charset="2"/>
              <a:buChar char="ü"/>
            </a:pPr>
            <a:r>
              <a:rPr lang="el-GR" sz="2400" dirty="0">
                <a:latin typeface="Times New Roman" pitchFamily="18" charset="0"/>
                <a:cs typeface="Times New Roman" pitchFamily="18" charset="0"/>
              </a:rPr>
              <a:t>Οι πύλες είναι μαθηματικές οντότητες που αντιστοιχούν σε ηλεκτρονικά κυκλώματα όπου εφαρμόζονται ένα ή περισσότερα σήματα εισόδου και τα οποία παράγουν ένα σήμα εξόδου.</a:t>
            </a:r>
          </a:p>
        </p:txBody>
      </p:sp>
      <p:sp>
        <p:nvSpPr>
          <p:cNvPr id="3" name="Rectangle 2"/>
          <p:cNvSpPr/>
          <p:nvPr/>
        </p:nvSpPr>
        <p:spPr>
          <a:xfrm>
            <a:off x="253736" y="3981257"/>
            <a:ext cx="8661664" cy="1323439"/>
          </a:xfrm>
          <a:prstGeom prst="rect">
            <a:avLst/>
          </a:prstGeom>
        </p:spPr>
        <p:txBody>
          <a:bodyPr wrap="square">
            <a:spAutoFit/>
          </a:bodyPr>
          <a:lstStyle/>
          <a:p>
            <a:pPr marL="342900" indent="-342900" algn="just">
              <a:buFont typeface="Wingdings" pitchFamily="2" charset="2"/>
              <a:buChar char="ü"/>
            </a:pPr>
            <a:r>
              <a:rPr lang="el-GR" sz="2400" dirty="0">
                <a:latin typeface="Times New Roman" pitchFamily="18" charset="0"/>
                <a:cs typeface="Times New Roman" pitchFamily="18" charset="0"/>
              </a:rPr>
              <a:t>Τα ψηφιακά κυκλώματα αποτελούνται από λογικές πύλες.</a:t>
            </a:r>
          </a:p>
          <a:p>
            <a:pPr marL="342900" indent="-342900" algn="just">
              <a:buFont typeface="Wingdings" pitchFamily="2" charset="2"/>
              <a:buChar char="ü"/>
            </a:pPr>
            <a:endParaRPr lang="el-GR" sz="800" dirty="0">
              <a:latin typeface="Times New Roman" pitchFamily="18" charset="0"/>
              <a:cs typeface="Times New Roman" pitchFamily="18" charset="0"/>
            </a:endParaRPr>
          </a:p>
          <a:p>
            <a:pPr marL="342900" indent="-342900" algn="just">
              <a:buFont typeface="Wingdings" pitchFamily="2" charset="2"/>
              <a:buChar char="ü"/>
            </a:pPr>
            <a:r>
              <a:rPr lang="el-GR" sz="2400" dirty="0">
                <a:latin typeface="Times New Roman" pitchFamily="18" charset="0"/>
                <a:cs typeface="Times New Roman" pitchFamily="18" charset="0"/>
              </a:rPr>
              <a:t>Η έξοδος εξαρτάται από τις τιμές των εισόδων και το είδος της πύλης</a:t>
            </a:r>
          </a:p>
        </p:txBody>
      </p:sp>
    </p:spTree>
    <p:extLst>
      <p:ext uri="{BB962C8B-B14F-4D97-AF65-F5344CB8AC3E}">
        <p14:creationId xmlns:p14="http://schemas.microsoft.com/office/powerpoint/2010/main" val="4197168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animEffect transition="in" filter="blinds(vertical)">
                                      <p:cBhvr>
                                        <p:cTn id="7" dur="500"/>
                                        <p:tgtEl>
                                          <p:spTgt spid="169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9988">
                                            <p:txEl>
                                              <p:pRg st="1" end="1"/>
                                            </p:txEl>
                                          </p:spTgt>
                                        </p:tgtEl>
                                        <p:attrNameLst>
                                          <p:attrName>style.visibility</p:attrName>
                                        </p:attrNameLst>
                                      </p:cBhvr>
                                      <p:to>
                                        <p:strVal val="visible"/>
                                      </p:to>
                                    </p:set>
                                    <p:animEffect transition="in" filter="blinds(vertical)">
                                      <p:cBhvr>
                                        <p:cTn id="12" dur="500"/>
                                        <p:tgtEl>
                                          <p:spTgt spid="1699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69988">
                                            <p:txEl>
                                              <p:pRg st="2" end="2"/>
                                            </p:txEl>
                                          </p:spTgt>
                                        </p:tgtEl>
                                        <p:attrNameLst>
                                          <p:attrName>style.visibility</p:attrName>
                                        </p:attrNameLst>
                                      </p:cBhvr>
                                      <p:to>
                                        <p:strVal val="visible"/>
                                      </p:to>
                                    </p:set>
                                    <p:animEffect transition="in" filter="blinds(vertical)">
                                      <p:cBhvr>
                                        <p:cTn id="17" dur="500"/>
                                        <p:tgtEl>
                                          <p:spTgt spid="169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152" name="Picture 1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289720"/>
            <a:ext cx="11747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153" name="Text Box 121"/>
          <p:cNvSpPr txBox="1">
            <a:spLocks noChangeArrowheads="1"/>
          </p:cNvSpPr>
          <p:nvPr/>
        </p:nvSpPr>
        <p:spPr bwMode="auto">
          <a:xfrm>
            <a:off x="990600" y="128972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AND</a:t>
            </a:r>
          </a:p>
          <a:p>
            <a:r>
              <a:rPr lang="en-US" sz="2000"/>
              <a:t>KAI</a:t>
            </a:r>
            <a:endParaRPr lang="el-GR" sz="2000"/>
          </a:p>
        </p:txBody>
      </p:sp>
      <p:sp>
        <p:nvSpPr>
          <p:cNvPr id="172154" name="Text Box 122"/>
          <p:cNvSpPr txBox="1">
            <a:spLocks noChangeArrowheads="1"/>
          </p:cNvSpPr>
          <p:nvPr/>
        </p:nvSpPr>
        <p:spPr bwMode="auto">
          <a:xfrm>
            <a:off x="4953000" y="144212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xy</a:t>
            </a:r>
            <a:endParaRPr lang="el-GR" sz="2000"/>
          </a:p>
        </p:txBody>
      </p:sp>
      <p:sp>
        <p:nvSpPr>
          <p:cNvPr id="172155" name="Text Box 123"/>
          <p:cNvSpPr txBox="1">
            <a:spLocks noChangeArrowheads="1"/>
          </p:cNvSpPr>
          <p:nvPr/>
        </p:nvSpPr>
        <p:spPr bwMode="auto">
          <a:xfrm>
            <a:off x="7010400" y="908720"/>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0  0   0</a:t>
            </a:r>
          </a:p>
          <a:p>
            <a:r>
              <a:rPr lang="en-US" sz="2000"/>
              <a:t>0  1   0</a:t>
            </a:r>
          </a:p>
          <a:p>
            <a:r>
              <a:rPr lang="en-US" sz="2000"/>
              <a:t>1  0   0</a:t>
            </a:r>
          </a:p>
          <a:p>
            <a:r>
              <a:rPr lang="en-US" sz="2000"/>
              <a:t>1  1   1</a:t>
            </a:r>
            <a:endParaRPr lang="el-GR" sz="2000"/>
          </a:p>
        </p:txBody>
      </p:sp>
      <p:sp>
        <p:nvSpPr>
          <p:cNvPr id="172156" name="Line 124"/>
          <p:cNvSpPr>
            <a:spLocks noChangeShapeType="1"/>
          </p:cNvSpPr>
          <p:nvPr/>
        </p:nvSpPr>
        <p:spPr bwMode="auto">
          <a:xfrm>
            <a:off x="7086600" y="121352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57" name="Line 125"/>
          <p:cNvSpPr>
            <a:spLocks noChangeShapeType="1"/>
          </p:cNvSpPr>
          <p:nvPr/>
        </p:nvSpPr>
        <p:spPr bwMode="auto">
          <a:xfrm>
            <a:off x="7543800" y="98492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59" name="Text Box 127"/>
          <p:cNvSpPr txBox="1">
            <a:spLocks noChangeArrowheads="1"/>
          </p:cNvSpPr>
          <p:nvPr/>
        </p:nvSpPr>
        <p:spPr bwMode="auto">
          <a:xfrm>
            <a:off x="990600" y="311852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OR</a:t>
            </a:r>
          </a:p>
          <a:p>
            <a:r>
              <a:rPr lang="en-US" sz="2000"/>
              <a:t>  H</a:t>
            </a:r>
            <a:endParaRPr lang="el-GR" sz="2000"/>
          </a:p>
        </p:txBody>
      </p:sp>
      <p:sp>
        <p:nvSpPr>
          <p:cNvPr id="172160" name="Text Box 128"/>
          <p:cNvSpPr txBox="1">
            <a:spLocks noChangeArrowheads="1"/>
          </p:cNvSpPr>
          <p:nvPr/>
        </p:nvSpPr>
        <p:spPr bwMode="auto">
          <a:xfrm>
            <a:off x="4953000" y="327092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x+y</a:t>
            </a:r>
            <a:endParaRPr lang="el-GR" sz="2000"/>
          </a:p>
        </p:txBody>
      </p:sp>
      <p:sp>
        <p:nvSpPr>
          <p:cNvPr id="172161" name="Text Box 129"/>
          <p:cNvSpPr txBox="1">
            <a:spLocks noChangeArrowheads="1"/>
          </p:cNvSpPr>
          <p:nvPr/>
        </p:nvSpPr>
        <p:spPr bwMode="auto">
          <a:xfrm>
            <a:off x="7010400" y="2737520"/>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0  0   0</a:t>
            </a:r>
          </a:p>
          <a:p>
            <a:r>
              <a:rPr lang="en-US" sz="2000"/>
              <a:t>0  1   1</a:t>
            </a:r>
          </a:p>
          <a:p>
            <a:r>
              <a:rPr lang="en-US" sz="2000"/>
              <a:t>1  0   1</a:t>
            </a:r>
          </a:p>
          <a:p>
            <a:r>
              <a:rPr lang="en-US" sz="2000"/>
              <a:t>1  1   1</a:t>
            </a:r>
            <a:endParaRPr lang="el-GR" sz="2000"/>
          </a:p>
        </p:txBody>
      </p:sp>
      <p:sp>
        <p:nvSpPr>
          <p:cNvPr id="172162" name="Line 130"/>
          <p:cNvSpPr>
            <a:spLocks noChangeShapeType="1"/>
          </p:cNvSpPr>
          <p:nvPr/>
        </p:nvSpPr>
        <p:spPr bwMode="auto">
          <a:xfrm>
            <a:off x="7086600" y="304232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63" name="Line 131"/>
          <p:cNvSpPr>
            <a:spLocks noChangeShapeType="1"/>
          </p:cNvSpPr>
          <p:nvPr/>
        </p:nvSpPr>
        <p:spPr bwMode="auto">
          <a:xfrm>
            <a:off x="7543800" y="281372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65" name="Text Box 133"/>
          <p:cNvSpPr txBox="1">
            <a:spLocks noChangeArrowheads="1"/>
          </p:cNvSpPr>
          <p:nvPr/>
        </p:nvSpPr>
        <p:spPr bwMode="auto">
          <a:xfrm>
            <a:off x="1066800" y="471872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NOT</a:t>
            </a:r>
          </a:p>
          <a:p>
            <a:r>
              <a:rPr lang="en-US" sz="2000"/>
              <a:t>OXI</a:t>
            </a:r>
            <a:endParaRPr lang="el-GR" sz="2000"/>
          </a:p>
        </p:txBody>
      </p:sp>
      <p:sp>
        <p:nvSpPr>
          <p:cNvPr id="172166" name="Text Box 134"/>
          <p:cNvSpPr txBox="1">
            <a:spLocks noChangeArrowheads="1"/>
          </p:cNvSpPr>
          <p:nvPr/>
        </p:nvSpPr>
        <p:spPr bwMode="auto">
          <a:xfrm>
            <a:off x="5029200" y="487112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x’</a:t>
            </a:r>
            <a:endParaRPr lang="el-GR" sz="2000"/>
          </a:p>
        </p:txBody>
      </p:sp>
      <p:sp>
        <p:nvSpPr>
          <p:cNvPr id="172167" name="Text Box 135"/>
          <p:cNvSpPr txBox="1">
            <a:spLocks noChangeArrowheads="1"/>
          </p:cNvSpPr>
          <p:nvPr/>
        </p:nvSpPr>
        <p:spPr bwMode="auto">
          <a:xfrm>
            <a:off x="7010400" y="4490120"/>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  x     F</a:t>
            </a:r>
          </a:p>
          <a:p>
            <a:r>
              <a:rPr lang="en-US" sz="2000"/>
              <a:t>  0     1</a:t>
            </a:r>
          </a:p>
          <a:p>
            <a:r>
              <a:rPr lang="en-US" sz="2000"/>
              <a:t>  1     0</a:t>
            </a:r>
          </a:p>
        </p:txBody>
      </p:sp>
      <p:sp>
        <p:nvSpPr>
          <p:cNvPr id="172168" name="Line 136"/>
          <p:cNvSpPr>
            <a:spLocks noChangeShapeType="1"/>
          </p:cNvSpPr>
          <p:nvPr/>
        </p:nvSpPr>
        <p:spPr bwMode="auto">
          <a:xfrm>
            <a:off x="7086600" y="479492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69" name="Line 137"/>
          <p:cNvSpPr>
            <a:spLocks noChangeShapeType="1"/>
          </p:cNvSpPr>
          <p:nvPr/>
        </p:nvSpPr>
        <p:spPr bwMode="auto">
          <a:xfrm>
            <a:off x="7543800" y="456632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71" name="Text Box 139"/>
          <p:cNvSpPr txBox="1">
            <a:spLocks noChangeArrowheads="1"/>
          </p:cNvSpPr>
          <p:nvPr/>
        </p:nvSpPr>
        <p:spPr bwMode="auto">
          <a:xfrm>
            <a:off x="533400" y="5845845"/>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2000"/>
              <a:t>Απομονωτής</a:t>
            </a:r>
          </a:p>
          <a:p>
            <a:r>
              <a:rPr lang="en-US" sz="2000"/>
              <a:t>Buffer</a:t>
            </a:r>
            <a:endParaRPr lang="el-GR" sz="2000"/>
          </a:p>
        </p:txBody>
      </p:sp>
      <p:sp>
        <p:nvSpPr>
          <p:cNvPr id="172172" name="Text Box 140"/>
          <p:cNvSpPr txBox="1">
            <a:spLocks noChangeArrowheads="1"/>
          </p:cNvSpPr>
          <p:nvPr/>
        </p:nvSpPr>
        <p:spPr bwMode="auto">
          <a:xfrm>
            <a:off x="5105400" y="599824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x</a:t>
            </a:r>
            <a:endParaRPr lang="el-GR" sz="2000"/>
          </a:p>
        </p:txBody>
      </p:sp>
      <p:sp>
        <p:nvSpPr>
          <p:cNvPr id="172173" name="Text Box 141"/>
          <p:cNvSpPr txBox="1">
            <a:spLocks noChangeArrowheads="1"/>
          </p:cNvSpPr>
          <p:nvPr/>
        </p:nvSpPr>
        <p:spPr bwMode="auto">
          <a:xfrm>
            <a:off x="7086600" y="5617245"/>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  x     F</a:t>
            </a:r>
          </a:p>
          <a:p>
            <a:r>
              <a:rPr lang="en-US" sz="2000"/>
              <a:t>  0     0</a:t>
            </a:r>
          </a:p>
          <a:p>
            <a:r>
              <a:rPr lang="en-US" sz="2000"/>
              <a:t>  1     1</a:t>
            </a:r>
          </a:p>
        </p:txBody>
      </p:sp>
      <p:sp>
        <p:nvSpPr>
          <p:cNvPr id="172174" name="Line 142"/>
          <p:cNvSpPr>
            <a:spLocks noChangeShapeType="1"/>
          </p:cNvSpPr>
          <p:nvPr/>
        </p:nvSpPr>
        <p:spPr bwMode="auto">
          <a:xfrm>
            <a:off x="7162800" y="592204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2175" name="Line 143"/>
          <p:cNvSpPr>
            <a:spLocks noChangeShapeType="1"/>
          </p:cNvSpPr>
          <p:nvPr/>
        </p:nvSpPr>
        <p:spPr bwMode="auto">
          <a:xfrm>
            <a:off x="7620000" y="5693445"/>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72176" name="Picture 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042320"/>
            <a:ext cx="1173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77" name="Picture 1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642520"/>
            <a:ext cx="819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178" name="Picture 1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598395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6512"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Ψηφιακές λογικές πύλες</a:t>
            </a:r>
          </a:p>
        </p:txBody>
      </p:sp>
    </p:spTree>
    <p:extLst>
      <p:ext uri="{BB962C8B-B14F-4D97-AF65-F5344CB8AC3E}">
        <p14:creationId xmlns:p14="http://schemas.microsoft.com/office/powerpoint/2010/main" val="3247186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Text Box 6"/>
          <p:cNvSpPr txBox="1">
            <a:spLocks noChangeArrowheads="1"/>
          </p:cNvSpPr>
          <p:nvPr/>
        </p:nvSpPr>
        <p:spPr bwMode="auto">
          <a:xfrm>
            <a:off x="990600" y="713656"/>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NAND</a:t>
            </a:r>
          </a:p>
          <a:p>
            <a:r>
              <a:rPr lang="en-US" sz="2000"/>
              <a:t>OXI KAI</a:t>
            </a:r>
            <a:endParaRPr lang="el-GR" sz="2000"/>
          </a:p>
        </p:txBody>
      </p:sp>
      <p:sp>
        <p:nvSpPr>
          <p:cNvPr id="173063" name="Text Box 7"/>
          <p:cNvSpPr txBox="1">
            <a:spLocks noChangeArrowheads="1"/>
          </p:cNvSpPr>
          <p:nvPr/>
        </p:nvSpPr>
        <p:spPr bwMode="auto">
          <a:xfrm>
            <a:off x="4953000" y="866056"/>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F = </a:t>
            </a:r>
            <a:r>
              <a:rPr lang="el-GR" sz="2000" dirty="0"/>
              <a:t>(</a:t>
            </a:r>
            <a:r>
              <a:rPr lang="en-US" sz="2000" dirty="0" err="1"/>
              <a:t>xy</a:t>
            </a:r>
            <a:r>
              <a:rPr lang="el-GR" sz="2000" dirty="0"/>
              <a:t>)’</a:t>
            </a:r>
          </a:p>
        </p:txBody>
      </p:sp>
      <p:sp>
        <p:nvSpPr>
          <p:cNvPr id="173064" name="Text Box 8"/>
          <p:cNvSpPr txBox="1">
            <a:spLocks noChangeArrowheads="1"/>
          </p:cNvSpPr>
          <p:nvPr/>
        </p:nvSpPr>
        <p:spPr bwMode="auto">
          <a:xfrm>
            <a:off x="7010400" y="332656"/>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0  0   1</a:t>
            </a:r>
          </a:p>
          <a:p>
            <a:r>
              <a:rPr lang="en-US" sz="2000"/>
              <a:t>0  1   1</a:t>
            </a:r>
          </a:p>
          <a:p>
            <a:r>
              <a:rPr lang="en-US" sz="2000"/>
              <a:t>1  0   1</a:t>
            </a:r>
          </a:p>
          <a:p>
            <a:r>
              <a:rPr lang="en-US" sz="2000"/>
              <a:t>1  1   0</a:t>
            </a:r>
            <a:endParaRPr lang="el-GR" sz="2000"/>
          </a:p>
        </p:txBody>
      </p:sp>
      <p:sp>
        <p:nvSpPr>
          <p:cNvPr id="173065" name="Line 9"/>
          <p:cNvSpPr>
            <a:spLocks noChangeShapeType="1"/>
          </p:cNvSpPr>
          <p:nvPr/>
        </p:nvSpPr>
        <p:spPr bwMode="auto">
          <a:xfrm>
            <a:off x="7086600" y="63745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66" name="Line 10"/>
          <p:cNvSpPr>
            <a:spLocks noChangeShapeType="1"/>
          </p:cNvSpPr>
          <p:nvPr/>
        </p:nvSpPr>
        <p:spPr bwMode="auto">
          <a:xfrm>
            <a:off x="7543800" y="408856"/>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68" name="Text Box 12"/>
          <p:cNvSpPr txBox="1">
            <a:spLocks noChangeArrowheads="1"/>
          </p:cNvSpPr>
          <p:nvPr/>
        </p:nvSpPr>
        <p:spPr bwMode="auto">
          <a:xfrm>
            <a:off x="990600" y="2313856"/>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NOR</a:t>
            </a:r>
          </a:p>
          <a:p>
            <a:r>
              <a:rPr lang="en-US" sz="2000"/>
              <a:t>OYTE</a:t>
            </a:r>
            <a:endParaRPr lang="el-GR" sz="2000"/>
          </a:p>
        </p:txBody>
      </p:sp>
      <p:sp>
        <p:nvSpPr>
          <p:cNvPr id="173069" name="Text Box 13"/>
          <p:cNvSpPr txBox="1">
            <a:spLocks noChangeArrowheads="1"/>
          </p:cNvSpPr>
          <p:nvPr/>
        </p:nvSpPr>
        <p:spPr bwMode="auto">
          <a:xfrm>
            <a:off x="4953000" y="2466256"/>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a:t>
            </a:r>
            <a:r>
              <a:rPr lang="el-GR" sz="2000"/>
              <a:t>(</a:t>
            </a:r>
            <a:r>
              <a:rPr lang="en-US" sz="2000"/>
              <a:t>x+y)’</a:t>
            </a:r>
            <a:endParaRPr lang="el-GR" sz="2000"/>
          </a:p>
        </p:txBody>
      </p:sp>
      <p:sp>
        <p:nvSpPr>
          <p:cNvPr id="173070" name="Text Box 14"/>
          <p:cNvSpPr txBox="1">
            <a:spLocks noChangeArrowheads="1"/>
          </p:cNvSpPr>
          <p:nvPr/>
        </p:nvSpPr>
        <p:spPr bwMode="auto">
          <a:xfrm>
            <a:off x="7010400" y="1932856"/>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0  0   1</a:t>
            </a:r>
          </a:p>
          <a:p>
            <a:r>
              <a:rPr lang="en-US" sz="2000"/>
              <a:t>0  1   0</a:t>
            </a:r>
          </a:p>
          <a:p>
            <a:r>
              <a:rPr lang="en-US" sz="2000"/>
              <a:t>1  0   0</a:t>
            </a:r>
          </a:p>
          <a:p>
            <a:r>
              <a:rPr lang="en-US" sz="2000"/>
              <a:t>1  1   0</a:t>
            </a:r>
            <a:endParaRPr lang="el-GR" sz="2000"/>
          </a:p>
        </p:txBody>
      </p:sp>
      <p:sp>
        <p:nvSpPr>
          <p:cNvPr id="173071" name="Line 15"/>
          <p:cNvSpPr>
            <a:spLocks noChangeShapeType="1"/>
          </p:cNvSpPr>
          <p:nvPr/>
        </p:nvSpPr>
        <p:spPr bwMode="auto">
          <a:xfrm>
            <a:off x="7086600" y="2237656"/>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72" name="Line 16"/>
          <p:cNvSpPr>
            <a:spLocks noChangeShapeType="1"/>
          </p:cNvSpPr>
          <p:nvPr/>
        </p:nvSpPr>
        <p:spPr bwMode="auto">
          <a:xfrm>
            <a:off x="7543800" y="2009056"/>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74" name="Text Box 18"/>
          <p:cNvSpPr txBox="1">
            <a:spLocks noChangeArrowheads="1"/>
          </p:cNvSpPr>
          <p:nvPr/>
        </p:nvSpPr>
        <p:spPr bwMode="auto">
          <a:xfrm>
            <a:off x="533400" y="4050581"/>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XOR</a:t>
            </a:r>
          </a:p>
          <a:p>
            <a:r>
              <a:rPr lang="el-GR" sz="2000"/>
              <a:t>Αποκλειστικό Η</a:t>
            </a:r>
          </a:p>
        </p:txBody>
      </p:sp>
      <p:sp>
        <p:nvSpPr>
          <p:cNvPr id="173075" name="Text Box 19"/>
          <p:cNvSpPr txBox="1">
            <a:spLocks noChangeArrowheads="1"/>
          </p:cNvSpPr>
          <p:nvPr/>
        </p:nvSpPr>
        <p:spPr bwMode="auto">
          <a:xfrm>
            <a:off x="4953000" y="4202981"/>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 = xy’+x’y = x</a:t>
            </a:r>
            <a:r>
              <a:rPr lang="en-US" sz="2000">
                <a:sym typeface="Symbol" pitchFamily="18" charset="2"/>
              </a:rPr>
              <a:t>y</a:t>
            </a:r>
            <a:endParaRPr lang="el-GR" sz="2000"/>
          </a:p>
        </p:txBody>
      </p:sp>
      <p:sp>
        <p:nvSpPr>
          <p:cNvPr id="173076" name="Text Box 20"/>
          <p:cNvSpPr txBox="1">
            <a:spLocks noChangeArrowheads="1"/>
          </p:cNvSpPr>
          <p:nvPr/>
        </p:nvSpPr>
        <p:spPr bwMode="auto">
          <a:xfrm>
            <a:off x="7010400" y="3669581"/>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0  0   0</a:t>
            </a:r>
          </a:p>
          <a:p>
            <a:r>
              <a:rPr lang="en-US" sz="2000"/>
              <a:t>0  1   1</a:t>
            </a:r>
          </a:p>
          <a:p>
            <a:r>
              <a:rPr lang="en-US" sz="2000"/>
              <a:t>1  0   1</a:t>
            </a:r>
          </a:p>
          <a:p>
            <a:r>
              <a:rPr lang="en-US" sz="2000"/>
              <a:t>1  1   0</a:t>
            </a:r>
            <a:endParaRPr lang="el-GR" sz="2000"/>
          </a:p>
        </p:txBody>
      </p:sp>
      <p:sp>
        <p:nvSpPr>
          <p:cNvPr id="173077" name="Line 21"/>
          <p:cNvSpPr>
            <a:spLocks noChangeShapeType="1"/>
          </p:cNvSpPr>
          <p:nvPr/>
        </p:nvSpPr>
        <p:spPr bwMode="auto">
          <a:xfrm>
            <a:off x="7086600" y="3974381"/>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78" name="Line 22"/>
          <p:cNvSpPr>
            <a:spLocks noChangeShapeType="1"/>
          </p:cNvSpPr>
          <p:nvPr/>
        </p:nvSpPr>
        <p:spPr bwMode="auto">
          <a:xfrm>
            <a:off x="7543800" y="3745781"/>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80" name="Text Box 24"/>
          <p:cNvSpPr txBox="1">
            <a:spLocks noChangeArrowheads="1"/>
          </p:cNvSpPr>
          <p:nvPr/>
        </p:nvSpPr>
        <p:spPr bwMode="auto">
          <a:xfrm>
            <a:off x="228600" y="5666656"/>
            <a:ext cx="236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2000"/>
              <a:t>ΧΝΟ</a:t>
            </a:r>
            <a:r>
              <a:rPr lang="en-US" sz="2000"/>
              <a:t>R</a:t>
            </a:r>
          </a:p>
          <a:p>
            <a:r>
              <a:rPr lang="el-GR" sz="2000"/>
              <a:t>Αποκλειστικό ΟΥΤΕ</a:t>
            </a:r>
          </a:p>
        </p:txBody>
      </p:sp>
      <p:sp>
        <p:nvSpPr>
          <p:cNvPr id="173081" name="Text Box 25"/>
          <p:cNvSpPr txBox="1">
            <a:spLocks noChangeArrowheads="1"/>
          </p:cNvSpPr>
          <p:nvPr/>
        </p:nvSpPr>
        <p:spPr bwMode="auto">
          <a:xfrm>
            <a:off x="4688396" y="5803181"/>
            <a:ext cx="24038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F = </a:t>
            </a:r>
            <a:r>
              <a:rPr lang="en-US" sz="2000" dirty="0" err="1"/>
              <a:t>xy</a:t>
            </a:r>
            <a:r>
              <a:rPr lang="en-US" sz="2000" dirty="0"/>
              <a:t> + </a:t>
            </a:r>
            <a:r>
              <a:rPr lang="en-US" sz="2000" dirty="0" err="1"/>
              <a:t>x’y</a:t>
            </a:r>
            <a:r>
              <a:rPr lang="en-US" sz="2000" dirty="0"/>
              <a:t>’ = x    y</a:t>
            </a:r>
            <a:endParaRPr lang="el-GR" sz="2000" dirty="0"/>
          </a:p>
        </p:txBody>
      </p:sp>
      <p:sp>
        <p:nvSpPr>
          <p:cNvPr id="173082" name="Text Box 26"/>
          <p:cNvSpPr txBox="1">
            <a:spLocks noChangeArrowheads="1"/>
          </p:cNvSpPr>
          <p:nvPr/>
        </p:nvSpPr>
        <p:spPr bwMode="auto">
          <a:xfrm>
            <a:off x="7010400" y="5269781"/>
            <a:ext cx="1600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x  y   F</a:t>
            </a:r>
          </a:p>
          <a:p>
            <a:r>
              <a:rPr lang="en-US" sz="2000"/>
              <a:t>0  0   1</a:t>
            </a:r>
          </a:p>
          <a:p>
            <a:r>
              <a:rPr lang="en-US" sz="2000"/>
              <a:t>0  1   0</a:t>
            </a:r>
          </a:p>
          <a:p>
            <a:r>
              <a:rPr lang="en-US" sz="2000"/>
              <a:t>1  0   0</a:t>
            </a:r>
          </a:p>
          <a:p>
            <a:r>
              <a:rPr lang="en-US" sz="2000"/>
              <a:t>1  1   1</a:t>
            </a:r>
            <a:endParaRPr lang="el-GR" sz="2000"/>
          </a:p>
        </p:txBody>
      </p:sp>
      <p:sp>
        <p:nvSpPr>
          <p:cNvPr id="173083" name="Line 27"/>
          <p:cNvSpPr>
            <a:spLocks noChangeShapeType="1"/>
          </p:cNvSpPr>
          <p:nvPr/>
        </p:nvSpPr>
        <p:spPr bwMode="auto">
          <a:xfrm>
            <a:off x="7086600" y="5574581"/>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3084" name="Line 28"/>
          <p:cNvSpPr>
            <a:spLocks noChangeShapeType="1"/>
          </p:cNvSpPr>
          <p:nvPr/>
        </p:nvSpPr>
        <p:spPr bwMode="auto">
          <a:xfrm>
            <a:off x="7543800" y="5345981"/>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73087" name="Group 31"/>
          <p:cNvGrpSpPr>
            <a:grpSpLocks/>
          </p:cNvGrpSpPr>
          <p:nvPr/>
        </p:nvGrpSpPr>
        <p:grpSpPr bwMode="auto">
          <a:xfrm>
            <a:off x="6343846" y="5949280"/>
            <a:ext cx="152400" cy="152400"/>
            <a:chOff x="3670" y="3914"/>
            <a:chExt cx="96" cy="96"/>
          </a:xfrm>
        </p:grpSpPr>
        <p:sp>
          <p:nvSpPr>
            <p:cNvPr id="173085" name="Oval 29"/>
            <p:cNvSpPr>
              <a:spLocks noChangeArrowheads="1"/>
            </p:cNvSpPr>
            <p:nvPr/>
          </p:nvSpPr>
          <p:spPr bwMode="auto">
            <a:xfrm>
              <a:off x="3670" y="391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73086" name="Oval 30"/>
            <p:cNvSpPr>
              <a:spLocks noChangeArrowheads="1"/>
            </p:cNvSpPr>
            <p:nvPr/>
          </p:nvSpPr>
          <p:spPr bwMode="auto">
            <a:xfrm>
              <a:off x="3696" y="3936"/>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pic>
        <p:nvPicPr>
          <p:cNvPr id="173088"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713656"/>
            <a:ext cx="1173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9"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390056"/>
            <a:ext cx="1173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90"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218856"/>
            <a:ext cx="1173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9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5742856"/>
            <a:ext cx="1173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252536" y="-9939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Ψηφιακές λογικές πύλες</a:t>
            </a:r>
          </a:p>
        </p:txBody>
      </p:sp>
    </p:spTree>
    <p:extLst>
      <p:ext uri="{BB962C8B-B14F-4D97-AF65-F5344CB8AC3E}">
        <p14:creationId xmlns:p14="http://schemas.microsoft.com/office/powerpoint/2010/main" val="741342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49844" cy="41764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512"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Ψηφιακές λογικές πύλες</a:t>
            </a:r>
          </a:p>
        </p:txBody>
      </p:sp>
    </p:spTree>
    <p:extLst>
      <p:ext uri="{BB962C8B-B14F-4D97-AF65-F5344CB8AC3E}">
        <p14:creationId xmlns:p14="http://schemas.microsoft.com/office/powerpoint/2010/main" val="371215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Χωρίς τίτλ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9630"/>
            <a:ext cx="8740195" cy="4662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4016" y="116632"/>
            <a:ext cx="9108504" cy="707886"/>
          </a:xfrm>
          <a:prstGeom prst="rect">
            <a:avLst/>
          </a:prstGeom>
        </p:spPr>
        <p:txBody>
          <a:bodyPr wrap="square">
            <a:spAutoFit/>
          </a:bodyPr>
          <a:lstStyle/>
          <a:p>
            <a:pPr algn="ctr"/>
            <a:r>
              <a:rPr lang="el-GR" sz="4000" b="1" i="1" dirty="0">
                <a:latin typeface="Times New Roman" pitchFamily="18" charset="0"/>
                <a:cs typeface="Times New Roman" pitchFamily="18" charset="0"/>
              </a:rPr>
              <a:t>Θετική και αρνητική λογική</a:t>
            </a:r>
          </a:p>
        </p:txBody>
      </p:sp>
    </p:spTree>
    <p:extLst>
      <p:ext uri="{BB962C8B-B14F-4D97-AF65-F5344CB8AC3E}">
        <p14:creationId xmlns:p14="http://schemas.microsoft.com/office/powerpoint/2010/main" val="380773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44215"/>
            <a:ext cx="9108504" cy="692497"/>
          </a:xfrm>
          <a:prstGeom prst="rect">
            <a:avLst/>
          </a:prstGeom>
        </p:spPr>
        <p:txBody>
          <a:bodyPr wrap="square">
            <a:spAutoFit/>
          </a:bodyPr>
          <a:lstStyle/>
          <a:p>
            <a:pPr algn="just"/>
            <a:r>
              <a:rPr lang="el-GR" sz="3900" b="1" i="1" dirty="0">
                <a:latin typeface="Times New Roman" pitchFamily="18" charset="0"/>
                <a:cs typeface="Times New Roman" pitchFamily="18" charset="0"/>
              </a:rPr>
              <a:t>Θεωρήματα </a:t>
            </a:r>
            <a:r>
              <a:rPr lang="en-US" sz="3900" b="1" i="1" dirty="0">
                <a:latin typeface="Times New Roman" pitchFamily="18" charset="0"/>
                <a:cs typeface="Times New Roman" pitchFamily="18" charset="0"/>
              </a:rPr>
              <a:t>De Morgan </a:t>
            </a:r>
            <a:r>
              <a:rPr lang="el-GR" sz="3900" b="1" i="1" dirty="0">
                <a:latin typeface="Times New Roman" pitchFamily="18" charset="0"/>
                <a:cs typeface="Times New Roman" pitchFamily="18" charset="0"/>
              </a:rPr>
              <a:t>και απορρόφησης</a:t>
            </a:r>
          </a:p>
        </p:txBody>
      </p:sp>
      <p:pic>
        <p:nvPicPr>
          <p:cNvPr id="8195" name="Picture 3"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640960" cy="351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6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011144" cy="21769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08" y="144215"/>
            <a:ext cx="9108504" cy="692497"/>
          </a:xfrm>
          <a:prstGeom prst="rect">
            <a:avLst/>
          </a:prstGeom>
        </p:spPr>
        <p:txBody>
          <a:bodyPr wrap="square">
            <a:spAutoFit/>
          </a:bodyPr>
          <a:lstStyle/>
          <a:p>
            <a:pPr algn="ctr"/>
            <a:r>
              <a:rPr lang="el-GR" sz="3900" b="1" i="1" dirty="0">
                <a:latin typeface="Times New Roman" pitchFamily="18" charset="0"/>
                <a:cs typeface="Times New Roman" pitchFamily="18" charset="0"/>
              </a:rPr>
              <a:t>Θεωρήμα </a:t>
            </a:r>
            <a:r>
              <a:rPr lang="en-US" sz="3900" b="1" i="1" dirty="0">
                <a:latin typeface="Times New Roman" pitchFamily="18" charset="0"/>
                <a:cs typeface="Times New Roman" pitchFamily="18" charset="0"/>
              </a:rPr>
              <a:t>De Morgan</a:t>
            </a:r>
            <a:endParaRPr lang="el-GR" sz="3900" b="1" i="1" dirty="0">
              <a:latin typeface="Times New Roman" pitchFamily="18" charset="0"/>
              <a:cs typeface="Times New Roman" pitchFamily="18" charset="0"/>
            </a:endParaRPr>
          </a:p>
        </p:txBody>
      </p:sp>
      <p:pic>
        <p:nvPicPr>
          <p:cNvPr id="9218" name="Picture 2" descr="C:\Users\user\Desktop\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36941"/>
            <a:ext cx="8340761" cy="195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6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Προτεραιότητα τελεστών</a:t>
            </a:r>
          </a:p>
        </p:txBody>
      </p:sp>
      <p:sp>
        <p:nvSpPr>
          <p:cNvPr id="5" name="TextBox 4"/>
          <p:cNvSpPr txBox="1"/>
          <p:nvPr/>
        </p:nvSpPr>
        <p:spPr>
          <a:xfrm>
            <a:off x="182016" y="899428"/>
            <a:ext cx="8782472" cy="830997"/>
          </a:xfrm>
          <a:prstGeom prst="rect">
            <a:avLst/>
          </a:prstGeom>
          <a:noFill/>
        </p:spPr>
        <p:txBody>
          <a:bodyPr wrap="square" rtlCol="0">
            <a:spAutoFit/>
          </a:bodyPr>
          <a:lstStyle/>
          <a:p>
            <a:pPr algn="just"/>
            <a:r>
              <a:rPr lang="el-GR" sz="2400" dirty="0">
                <a:latin typeface="Times New Roman" pitchFamily="18" charset="0"/>
                <a:cs typeface="Times New Roman" pitchFamily="18" charset="0"/>
              </a:rPr>
              <a:t>Μια </a:t>
            </a:r>
            <a:r>
              <a:rPr lang="en-US" sz="2400" dirty="0">
                <a:latin typeface="Times New Roman" pitchFamily="18" charset="0"/>
                <a:cs typeface="Times New Roman" pitchFamily="18" charset="0"/>
              </a:rPr>
              <a:t>Boolean </a:t>
            </a:r>
            <a:r>
              <a:rPr lang="el-GR" sz="2400" dirty="0">
                <a:latin typeface="Times New Roman" pitchFamily="18" charset="0"/>
                <a:cs typeface="Times New Roman" pitchFamily="18" charset="0"/>
              </a:rPr>
              <a:t>έκφραση περιέχει μεταβλητές, που λαμβάνουν τιμές 0 και 1, λογικούς τελεστές και παρενθέσεις.</a:t>
            </a:r>
          </a:p>
        </p:txBody>
      </p:sp>
      <p:pic>
        <p:nvPicPr>
          <p:cNvPr id="4098" name="Picture 2"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2" y="1844824"/>
            <a:ext cx="904957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2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Συναρτήσεις </a:t>
            </a:r>
            <a:r>
              <a:rPr lang="en-US" sz="4000" b="1" i="1" dirty="0">
                <a:latin typeface="Times New Roman" pitchFamily="18" charset="0"/>
                <a:cs typeface="Times New Roman" pitchFamily="18" charset="0"/>
              </a:rPr>
              <a:t>Boole</a:t>
            </a:r>
            <a:endParaRPr lang="el-GR" sz="4000" b="1" i="1" dirty="0">
              <a:latin typeface="Times New Roman" pitchFamily="18" charset="0"/>
              <a:cs typeface="Times New Roman" pitchFamily="18" charset="0"/>
            </a:endParaRPr>
          </a:p>
        </p:txBody>
      </p:sp>
      <p:sp>
        <p:nvSpPr>
          <p:cNvPr id="4" name="Rectangle 3"/>
          <p:cNvSpPr/>
          <p:nvPr/>
        </p:nvSpPr>
        <p:spPr>
          <a:xfrm>
            <a:off x="182016" y="777478"/>
            <a:ext cx="8746468" cy="923330"/>
          </a:xfrm>
          <a:prstGeom prst="rect">
            <a:avLst/>
          </a:prstGeom>
        </p:spPr>
        <p:txBody>
          <a:bodyPr wrap="square">
            <a:spAutoFit/>
          </a:bodyPr>
          <a:lstStyle/>
          <a:p>
            <a:pPr algn="just"/>
            <a:r>
              <a:rPr lang="el-GR" dirty="0">
                <a:latin typeface="Times New Roman" pitchFamily="18" charset="0"/>
                <a:cs typeface="Times New Roman" pitchFamily="18" charset="0"/>
              </a:rPr>
              <a:t>Μια συνάρτηση </a:t>
            </a:r>
            <a:r>
              <a:rPr lang="en-US" dirty="0">
                <a:latin typeface="Times New Roman" pitchFamily="18" charset="0"/>
                <a:cs typeface="Times New Roman" pitchFamily="18" charset="0"/>
              </a:rPr>
              <a:t>Boole </a:t>
            </a:r>
            <a:r>
              <a:rPr lang="el-GR" dirty="0">
                <a:latin typeface="Times New Roman" pitchFamily="18" charset="0"/>
                <a:cs typeface="Times New Roman" pitchFamily="18" charset="0"/>
              </a:rPr>
              <a:t>περιγράφεται από μια αλγεβρική έκφραση που μπορεί να έχει στην έκφρασή της ανεξάρτητες δυαδικές μεταβλητές (λαμβάνουν τιμές 0 ή 1) και σύμβολα των λογικών πράξεων. </a:t>
            </a:r>
          </a:p>
        </p:txBody>
      </p:sp>
      <p:pic>
        <p:nvPicPr>
          <p:cNvPr id="5124" name="Picture 4"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700808"/>
            <a:ext cx="805815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3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016" y="116632"/>
            <a:ext cx="8926488" cy="707886"/>
          </a:xfrm>
          <a:prstGeom prst="rect">
            <a:avLst/>
          </a:prstGeom>
        </p:spPr>
        <p:txBody>
          <a:bodyPr wrap="square">
            <a:spAutoFit/>
          </a:bodyPr>
          <a:lstStyle/>
          <a:p>
            <a:pPr algn="ctr"/>
            <a:r>
              <a:rPr lang="el-GR" sz="4000" b="1" i="1" dirty="0">
                <a:latin typeface="Times New Roman" pitchFamily="18" charset="0"/>
                <a:cs typeface="Times New Roman" pitchFamily="18" charset="0"/>
              </a:rPr>
              <a:t>Συναρτήσεις </a:t>
            </a:r>
            <a:r>
              <a:rPr lang="en-US" sz="4000" b="1" i="1" dirty="0">
                <a:latin typeface="Times New Roman" pitchFamily="18" charset="0"/>
                <a:cs typeface="Times New Roman" pitchFamily="18" charset="0"/>
              </a:rPr>
              <a:t>Boole-</a:t>
            </a:r>
            <a:r>
              <a:rPr lang="el-GR" sz="4000" b="1" i="1" dirty="0">
                <a:latin typeface="Times New Roman" pitchFamily="18" charset="0"/>
                <a:cs typeface="Times New Roman" pitchFamily="18" charset="0"/>
              </a:rPr>
              <a:t>Πίνακες αληθείας</a:t>
            </a:r>
          </a:p>
        </p:txBody>
      </p:sp>
      <p:sp>
        <p:nvSpPr>
          <p:cNvPr id="5" name="TextBox 4"/>
          <p:cNvSpPr txBox="1"/>
          <p:nvPr/>
        </p:nvSpPr>
        <p:spPr>
          <a:xfrm>
            <a:off x="182016" y="1052736"/>
            <a:ext cx="8710464" cy="1569660"/>
          </a:xfrm>
          <a:prstGeom prst="rect">
            <a:avLst/>
          </a:prstGeom>
          <a:noFill/>
        </p:spPr>
        <p:txBody>
          <a:bodyPr wrap="square" rtlCol="0">
            <a:spAutoFit/>
          </a:bodyPr>
          <a:lstStyle/>
          <a:p>
            <a:r>
              <a:rPr lang="el-GR" sz="2400" dirty="0">
                <a:latin typeface="Times New Roman" pitchFamily="18" charset="0"/>
                <a:cs typeface="Times New Roman" pitchFamily="18" charset="0"/>
              </a:rPr>
              <a:t>Κάθε συνάρτηση έχει μοναδικό πίνακα αληθείας.</a:t>
            </a:r>
          </a:p>
          <a:p>
            <a:endParaRPr lang="el-GR" sz="2400" dirty="0">
              <a:latin typeface="Times New Roman" pitchFamily="18" charset="0"/>
              <a:cs typeface="Times New Roman" pitchFamily="18" charset="0"/>
            </a:endParaRPr>
          </a:p>
          <a:p>
            <a:r>
              <a:rPr lang="el-GR" sz="2400" dirty="0">
                <a:latin typeface="Times New Roman" pitchFamily="18" charset="0"/>
                <a:cs typeface="Times New Roman" pitchFamily="18" charset="0"/>
              </a:rPr>
              <a:t>Παράδειγμα</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Να συμπληρωθεί ο Πίνακας Αληθείας της συνάρτησης </a:t>
            </a:r>
          </a:p>
          <a:p>
            <a:pPr algn="ctr"/>
            <a:r>
              <a:rPr lang="en-US" sz="2400" dirty="0">
                <a:latin typeface="Times New Roman" pitchFamily="18" charset="0"/>
                <a:cs typeface="Times New Roman" pitchFamily="18" charset="0"/>
              </a:rPr>
              <a:t>F=AB+C</a:t>
            </a:r>
            <a:r>
              <a:rPr lang="en-US" sz="2400" i="1" dirty="0">
                <a:latin typeface="Times New Roman" pitchFamily="18" charset="0"/>
                <a:cs typeface="Times New Roman" pitchFamily="18" charset="0"/>
              </a:rPr>
              <a:t>'</a:t>
            </a:r>
            <a:endParaRPr lang="el-GR" sz="2400" i="1" dirty="0">
              <a:latin typeface="Times New Roman" pitchFamily="18" charset="0"/>
              <a:cs typeface="Times New Roman" pitchFamily="18" charset="0"/>
            </a:endParaRPr>
          </a:p>
        </p:txBody>
      </p:sp>
      <p:pic>
        <p:nvPicPr>
          <p:cNvPr id="6147" name="Picture 3" descr="C:\Users\user\Desktop\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82500"/>
            <a:ext cx="5615152" cy="409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3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1747</Words>
  <Application>Microsoft Office PowerPoint</Application>
  <PresentationFormat>Προβολή στην οθόνη (4:3)</PresentationFormat>
  <Paragraphs>254</Paragraphs>
  <Slides>47</Slides>
  <Notes>3</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47</vt:i4>
      </vt:variant>
    </vt:vector>
  </HeadingPairs>
  <TitlesOfParts>
    <vt:vector size="53" baseType="lpstr">
      <vt:lpstr>Arial</vt:lpstr>
      <vt:lpstr>Calibri</vt:lpstr>
      <vt:lpstr>Times New Roman</vt:lpstr>
      <vt:lpstr>Wingdings</vt:lpstr>
      <vt:lpstr>Office Theme</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SEVEN</dc:creator>
  <cp:lastModifiedBy>user</cp:lastModifiedBy>
  <cp:revision>107</cp:revision>
  <dcterms:created xsi:type="dcterms:W3CDTF">2016-10-21T14:35:07Z</dcterms:created>
  <dcterms:modified xsi:type="dcterms:W3CDTF">2021-11-27T13:20:57Z</dcterms:modified>
</cp:coreProperties>
</file>