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6" r:id="rId2"/>
    <p:sldId id="311" r:id="rId3"/>
    <p:sldId id="318" r:id="rId4"/>
    <p:sldId id="305" r:id="rId5"/>
    <p:sldId id="308" r:id="rId6"/>
    <p:sldId id="307" r:id="rId7"/>
    <p:sldId id="309" r:id="rId8"/>
    <p:sldId id="310" r:id="rId9"/>
    <p:sldId id="312" r:id="rId10"/>
    <p:sldId id="313" r:id="rId11"/>
    <p:sldId id="314" r:id="rId12"/>
    <p:sldId id="316" r:id="rId13"/>
    <p:sldId id="315" r:id="rId14"/>
    <p:sldId id="320" r:id="rId15"/>
    <p:sldId id="317" r:id="rId16"/>
    <p:sldId id="321" r:id="rId17"/>
    <p:sldId id="322" r:id="rId18"/>
    <p:sldId id="306" r:id="rId19"/>
    <p:sldId id="323" r:id="rId20"/>
    <p:sldId id="324" r:id="rId21"/>
    <p:sldId id="325" r:id="rId22"/>
    <p:sldId id="326" r:id="rId23"/>
    <p:sldId id="327" r:id="rId24"/>
    <p:sldId id="333" r:id="rId25"/>
    <p:sldId id="340" r:id="rId26"/>
    <p:sldId id="343" r:id="rId27"/>
    <p:sldId id="342" r:id="rId28"/>
    <p:sldId id="345" r:id="rId29"/>
    <p:sldId id="341" r:id="rId30"/>
    <p:sldId id="335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39F6-945B-46AF-9000-DCFA02830E3E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C49E-9DD9-4F8E-A72B-FC262DDEED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44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32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609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885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39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28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83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02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92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075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84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46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A4D3-B424-46F9-81D3-0F6CDD810797}" type="datetimeFigureOut">
              <a:rPr lang="el-GR" smtClean="0"/>
              <a:t>27/11/2021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AC97-0482-4BC8-A99D-02B3AEF9755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1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13285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5400" b="1" i="1" dirty="0">
                <a:latin typeface="Times New Roman" pitchFamily="18" charset="0"/>
                <a:cs typeface="Times New Roman" pitchFamily="18" charset="0"/>
              </a:rPr>
              <a:t>Ψηφιακά Ηλεκτρονικά και Μικροεπεξεργαστές</a:t>
            </a:r>
          </a:p>
        </p:txBody>
      </p:sp>
    </p:spTree>
    <p:extLst>
      <p:ext uri="{BB962C8B-B14F-4D97-AF65-F5344CB8AC3E}">
        <p14:creationId xmlns:p14="http://schemas.microsoft.com/office/powerpoint/2010/main" val="54139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016" y="116632"/>
            <a:ext cx="892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Χάρτης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 μεταβλητών</a:t>
            </a:r>
          </a:p>
        </p:txBody>
      </p:sp>
      <p:pic>
        <p:nvPicPr>
          <p:cNvPr id="24578" name="Picture 2" descr="C:\Users\user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24518"/>
            <a:ext cx="6011937" cy="5972814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4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user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392366" cy="5070204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016" y="116632"/>
            <a:ext cx="892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Χάρτης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31678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016" y="116632"/>
            <a:ext cx="892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Χάρτης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109124"/>
              </p:ext>
            </p:extLst>
          </p:nvPr>
        </p:nvGraphicFramePr>
        <p:xfrm>
          <a:off x="1905000" y="1738536"/>
          <a:ext cx="5105400" cy="2336800"/>
        </p:xfrm>
        <a:graphic>
          <a:graphicData uri="http://schemas.openxmlformats.org/drawingml/2006/table">
            <a:tbl>
              <a:tblPr/>
              <a:tblGrid>
                <a:gridCol w="127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l-GR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l-GR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el-GR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l-GR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l-GR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el-GR" sz="2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23"/>
          <p:cNvSpPr>
            <a:spLocks noChangeShapeType="1"/>
          </p:cNvSpPr>
          <p:nvPr/>
        </p:nvSpPr>
        <p:spPr bwMode="auto">
          <a:xfrm flipH="1" flipV="1">
            <a:off x="1143000" y="1357536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295400" y="1052736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yz</a:t>
            </a:r>
            <a:endParaRPr lang="el-GR" sz="2400" b="1">
              <a:solidFill>
                <a:srgbClr val="000000"/>
              </a:solidFill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990600" y="1433736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x</a:t>
            </a:r>
            <a:endParaRPr lang="el-GR" sz="2400" b="1">
              <a:solidFill>
                <a:srgbClr val="000000"/>
              </a:solidFill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359496" y="1357536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00             01             </a:t>
            </a: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11            </a:t>
            </a:r>
            <a:r>
              <a:rPr lang="el-GR" sz="2400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000000"/>
                </a:solidFill>
              </a:rPr>
              <a:t>10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447800" y="2119536"/>
            <a:ext cx="38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1</a:t>
            </a:r>
            <a:endParaRPr lang="el-GR" sz="2400">
              <a:solidFill>
                <a:srgbClr val="000000"/>
              </a:solidFill>
            </a:endParaRPr>
          </a:p>
        </p:txBody>
      </p:sp>
      <p:pic>
        <p:nvPicPr>
          <p:cNvPr id="27651" name="Picture 3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7" y="4653136"/>
            <a:ext cx="8434645" cy="1368152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51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016" y="116632"/>
            <a:ext cx="892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Χάρτης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  <p:pic>
        <p:nvPicPr>
          <p:cNvPr id="26629" name="Picture 5" descr="C:\Users\user\Desktop\PIC - Αντίγραφο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6526"/>
            <a:ext cx="8625700" cy="217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user\Desktop\PIC - Αντίγραφ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6257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1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016" y="44624"/>
            <a:ext cx="892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Απλοποιήσεις με χάρτη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  <p:pic>
        <p:nvPicPr>
          <p:cNvPr id="32771" name="Picture 3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64" y="1572568"/>
            <a:ext cx="8700824" cy="4952776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3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63935"/>
            <a:ext cx="5256584" cy="5305425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2016" y="44624"/>
            <a:ext cx="892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Απλοποιήσεις με χάρτη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268003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5746"/>
            <a:ext cx="8365213" cy="4699558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016" y="44624"/>
            <a:ext cx="892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Απλοποιήσεις με χάρτη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59938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00273" cy="4608512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016" y="44624"/>
            <a:ext cx="892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Απλοποιήσεις με χάρτη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3980803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333500" y="1442010"/>
            <a:ext cx="8305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Να απλοποιηθεί η συνάρτηση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f(A,B,C) = A'BC' + A'BC + ABC + AB'C'</a:t>
            </a:r>
            <a:endParaRPr lang="el-GR" sz="2000" b="1" dirty="0"/>
          </a:p>
        </p:txBody>
      </p:sp>
      <p:graphicFrame>
        <p:nvGraphicFramePr>
          <p:cNvPr id="18125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638952"/>
              </p:ext>
            </p:extLst>
          </p:nvPr>
        </p:nvGraphicFramePr>
        <p:xfrm>
          <a:off x="1905000" y="3149242"/>
          <a:ext cx="5105400" cy="2336800"/>
        </p:xfrm>
        <a:graphic>
          <a:graphicData uri="http://schemas.openxmlformats.org/drawingml/2006/table">
            <a:tbl>
              <a:tblPr/>
              <a:tblGrid>
                <a:gridCol w="127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1271" name="Line 23"/>
          <p:cNvSpPr>
            <a:spLocks noChangeShapeType="1"/>
          </p:cNvSpPr>
          <p:nvPr/>
        </p:nvSpPr>
        <p:spPr bwMode="auto">
          <a:xfrm flipH="1" flipV="1">
            <a:off x="1143000" y="2768242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1272" name="Text Box 24"/>
          <p:cNvSpPr txBox="1">
            <a:spLocks noChangeArrowheads="1"/>
          </p:cNvSpPr>
          <p:nvPr/>
        </p:nvSpPr>
        <p:spPr bwMode="auto">
          <a:xfrm>
            <a:off x="1295400" y="246344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BC</a:t>
            </a:r>
            <a:endParaRPr lang="el-GR" b="1"/>
          </a:p>
        </p:txBody>
      </p:sp>
      <p:sp>
        <p:nvSpPr>
          <p:cNvPr id="181273" name="Text Box 25"/>
          <p:cNvSpPr txBox="1">
            <a:spLocks noChangeArrowheads="1"/>
          </p:cNvSpPr>
          <p:nvPr/>
        </p:nvSpPr>
        <p:spPr bwMode="auto">
          <a:xfrm>
            <a:off x="990600" y="284444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</a:t>
            </a:r>
            <a:endParaRPr lang="el-GR" b="1"/>
          </a:p>
        </p:txBody>
      </p:sp>
      <p:sp>
        <p:nvSpPr>
          <p:cNvPr id="181274" name="Text Box 26"/>
          <p:cNvSpPr txBox="1">
            <a:spLocks noChangeArrowheads="1"/>
          </p:cNvSpPr>
          <p:nvPr/>
        </p:nvSpPr>
        <p:spPr bwMode="auto">
          <a:xfrm>
            <a:off x="2431504" y="2768242"/>
            <a:ext cx="487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00              </a:t>
            </a:r>
            <a:r>
              <a:rPr lang="el-GR" dirty="0"/>
              <a:t>      </a:t>
            </a:r>
            <a:r>
              <a:rPr lang="en-US" dirty="0"/>
              <a:t>01             </a:t>
            </a:r>
            <a:r>
              <a:rPr lang="el-GR" dirty="0"/>
              <a:t>    </a:t>
            </a:r>
            <a:r>
              <a:rPr lang="en-US" dirty="0"/>
              <a:t>11            </a:t>
            </a:r>
            <a:r>
              <a:rPr lang="el-GR" dirty="0"/>
              <a:t>       </a:t>
            </a:r>
            <a:r>
              <a:rPr lang="en-US" dirty="0"/>
              <a:t>10</a:t>
            </a:r>
            <a:endParaRPr lang="el-GR" dirty="0"/>
          </a:p>
        </p:txBody>
      </p:sp>
      <p:sp>
        <p:nvSpPr>
          <p:cNvPr id="181275" name="Text Box 27"/>
          <p:cNvSpPr txBox="1">
            <a:spLocks noChangeArrowheads="1"/>
          </p:cNvSpPr>
          <p:nvPr/>
        </p:nvSpPr>
        <p:spPr bwMode="auto">
          <a:xfrm>
            <a:off x="1447800" y="3530242"/>
            <a:ext cx="38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el-GR"/>
          </a:p>
        </p:txBody>
      </p:sp>
      <p:grpSp>
        <p:nvGrpSpPr>
          <p:cNvPr id="181291" name="Group 43"/>
          <p:cNvGrpSpPr>
            <a:grpSpLocks/>
          </p:cNvGrpSpPr>
          <p:nvPr/>
        </p:nvGrpSpPr>
        <p:grpSpPr bwMode="auto">
          <a:xfrm>
            <a:off x="2362200" y="3377842"/>
            <a:ext cx="3048000" cy="3124200"/>
            <a:chOff x="1488" y="2064"/>
            <a:chExt cx="1920" cy="1968"/>
          </a:xfrm>
        </p:grpSpPr>
        <p:sp>
          <p:nvSpPr>
            <p:cNvPr id="181276" name="Rectangle 28"/>
            <p:cNvSpPr>
              <a:spLocks noChangeArrowheads="1"/>
            </p:cNvSpPr>
            <p:nvPr/>
          </p:nvSpPr>
          <p:spPr bwMode="auto">
            <a:xfrm>
              <a:off x="3024" y="2064"/>
              <a:ext cx="384" cy="1248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277" name="Line 29"/>
            <p:cNvSpPr>
              <a:spLocks noChangeShapeType="1"/>
            </p:cNvSpPr>
            <p:nvPr/>
          </p:nvSpPr>
          <p:spPr bwMode="auto">
            <a:xfrm flipH="1">
              <a:off x="1776" y="2880"/>
              <a:ext cx="1248" cy="8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78" name="Text Box 30"/>
            <p:cNvSpPr txBox="1">
              <a:spLocks noChangeArrowheads="1"/>
            </p:cNvSpPr>
            <p:nvPr/>
          </p:nvSpPr>
          <p:spPr bwMode="auto">
            <a:xfrm>
              <a:off x="1488" y="374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BC</a:t>
              </a:r>
              <a:endParaRPr lang="el-GR" b="1">
                <a:solidFill>
                  <a:srgbClr val="FF3300"/>
                </a:solidFill>
              </a:endParaRPr>
            </a:p>
          </p:txBody>
        </p:sp>
      </p:grpSp>
      <p:grpSp>
        <p:nvGrpSpPr>
          <p:cNvPr id="181293" name="Group 45"/>
          <p:cNvGrpSpPr>
            <a:grpSpLocks/>
          </p:cNvGrpSpPr>
          <p:nvPr/>
        </p:nvGrpSpPr>
        <p:grpSpPr bwMode="auto">
          <a:xfrm>
            <a:off x="4800600" y="3377843"/>
            <a:ext cx="3962400" cy="1817688"/>
            <a:chOff x="3024" y="2064"/>
            <a:chExt cx="2496" cy="1145"/>
          </a:xfrm>
        </p:grpSpPr>
        <p:sp>
          <p:nvSpPr>
            <p:cNvPr id="181280" name="Rectangle 32"/>
            <p:cNvSpPr>
              <a:spLocks noChangeArrowheads="1"/>
            </p:cNvSpPr>
            <p:nvPr/>
          </p:nvSpPr>
          <p:spPr bwMode="auto">
            <a:xfrm>
              <a:off x="3024" y="2064"/>
              <a:ext cx="1152" cy="48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281" name="Line 33"/>
            <p:cNvSpPr>
              <a:spLocks noChangeShapeType="1"/>
            </p:cNvSpPr>
            <p:nvPr/>
          </p:nvSpPr>
          <p:spPr bwMode="auto">
            <a:xfrm>
              <a:off x="3456" y="2544"/>
              <a:ext cx="1440" cy="528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1282" name="Text Box 34"/>
            <p:cNvSpPr txBox="1">
              <a:spLocks noChangeArrowheads="1"/>
            </p:cNvSpPr>
            <p:nvPr/>
          </p:nvSpPr>
          <p:spPr bwMode="auto">
            <a:xfrm>
              <a:off x="4896" y="2976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3300"/>
                  </a:solidFill>
                </a:rPr>
                <a:t>A'B</a:t>
              </a:r>
              <a:endParaRPr lang="el-GR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269976" y="2311042"/>
            <a:ext cx="3886200" cy="2971800"/>
            <a:chOff x="1392" y="1392"/>
            <a:chExt cx="2448" cy="1872"/>
          </a:xfrm>
        </p:grpSpPr>
        <p:sp>
          <p:nvSpPr>
            <p:cNvPr id="181283" name="Rectangle 35"/>
            <p:cNvSpPr>
              <a:spLocks noChangeArrowheads="1"/>
            </p:cNvSpPr>
            <p:nvPr/>
          </p:nvSpPr>
          <p:spPr bwMode="auto">
            <a:xfrm>
              <a:off x="1392" y="2784"/>
              <a:ext cx="432" cy="48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1284" name="Line 36"/>
            <p:cNvSpPr>
              <a:spLocks noChangeShapeType="1"/>
            </p:cNvSpPr>
            <p:nvPr/>
          </p:nvSpPr>
          <p:spPr bwMode="auto">
            <a:xfrm flipV="1">
              <a:off x="1632" y="1392"/>
              <a:ext cx="2208" cy="13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81285" name="Text Box 37"/>
          <p:cNvSpPr txBox="1">
            <a:spLocks noChangeArrowheads="1"/>
          </p:cNvSpPr>
          <p:nvPr/>
        </p:nvSpPr>
        <p:spPr bwMode="auto">
          <a:xfrm>
            <a:off x="4953000" y="6197242"/>
            <a:ext cx="457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f(A,B,C) = A'B + BC + AB'C'</a:t>
            </a:r>
            <a:endParaRPr lang="el-GR" sz="2000" b="1" dirty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016" y="44624"/>
            <a:ext cx="892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Απλοποιήσεις με χάρτη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14145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8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8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6" y="1412776"/>
            <a:ext cx="8624324" cy="432048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016" y="44624"/>
            <a:ext cx="892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Απλοποιήσεις με χάρτη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118381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20" y="1656474"/>
            <a:ext cx="6532556" cy="4436822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72579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Δίνεται ο παρακάτω πίνακας αληθείας τριών μεταβλητών. Να εκφρασθεί ως άθροισμα ελάχιστων όρων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016" y="116632"/>
            <a:ext cx="91085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800" b="1" i="1" dirty="0">
                <a:latin typeface="Times New Roman" pitchFamily="18" charset="0"/>
                <a:cs typeface="Times New Roman" pitchFamily="18" charset="0"/>
              </a:rPr>
              <a:t>Πίνακας Αληθείας-Ελαχιστόροι-Μεγιστόροι</a:t>
            </a:r>
          </a:p>
        </p:txBody>
      </p:sp>
    </p:spTree>
    <p:extLst>
      <p:ext uri="{BB962C8B-B14F-4D97-AF65-F5344CB8AC3E}">
        <p14:creationId xmlns:p14="http://schemas.microsoft.com/office/powerpoint/2010/main" val="523175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7157"/>
            <a:ext cx="7862888" cy="4688147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016" y="44624"/>
            <a:ext cx="892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Απλοποιήσεις με χάρτη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253037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016" y="44624"/>
            <a:ext cx="892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Απλοποιήσεις με χάρτη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  <p:pic>
        <p:nvPicPr>
          <p:cNvPr id="37890" name="Picture 2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8063"/>
            <a:ext cx="7632848" cy="5157192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2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1332536"/>
            <a:ext cx="7731770" cy="548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016" y="44624"/>
            <a:ext cx="892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Απλοποιήσεις με χάρτη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541307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32447" cy="4536504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016" y="44624"/>
            <a:ext cx="8926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Απλοποιήσεις με χάρτη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3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2067993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116632"/>
            <a:ext cx="892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Κανόνες</a:t>
            </a:r>
          </a:p>
        </p:txBody>
      </p:sp>
      <p:pic>
        <p:nvPicPr>
          <p:cNvPr id="46082" name="Picture 2" descr="C:\Users\user\Desktop\PIC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05167" cy="4608512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42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-2738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Κυκλώματα με πύλες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NAND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NOR</a:t>
            </a:r>
            <a:endParaRPr lang="el-GR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esktop\6 001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3" y="2996952"/>
            <a:ext cx="7408791" cy="32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Χωρίς τίτλο - Αντίγραφ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54199"/>
            <a:ext cx="74961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user\Desktop\Χωρίς τίτλο - Αντίγραφ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24" y="1772816"/>
            <a:ext cx="75057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33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Χωρίς τίτλο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62013"/>
            <a:ext cx="8035801" cy="56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-2738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Υλοποίηση με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NAND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NOR</a:t>
            </a:r>
            <a:endParaRPr lang="el-GR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51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-2738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Υλοποίηση με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NAND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NOR</a:t>
            </a:r>
            <a:endParaRPr lang="el-GR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Χωρίς τίτλο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0" y="728458"/>
            <a:ext cx="8202135" cy="540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9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Χωρίς τίτλο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54613" cy="59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-2738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Υλοποίηση με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NAND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944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692696"/>
            <a:ext cx="83058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el-GR" sz="2300" b="1" dirty="0"/>
              <a:t>Όταν δίνεται μια συνάρτηση</a:t>
            </a:r>
            <a:r>
              <a:rPr lang="en-US" sz="2300" b="1" dirty="0"/>
              <a:t> Boole </a:t>
            </a:r>
            <a:r>
              <a:rPr lang="el-GR" sz="2300" b="1" dirty="0"/>
              <a:t>σε αλγεβρική μορφή</a:t>
            </a:r>
            <a:r>
              <a:rPr lang="en-US" sz="2300" b="1" dirty="0"/>
              <a:t>: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l-GR" sz="2300" b="1" dirty="0"/>
              <a:t>Απλοποιούμε τη συνάρτηση και την εκφράζουμε ως άθροισμα γινομένων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l-GR" sz="2300" b="1" dirty="0"/>
              <a:t>Σχεδιάζουμε μία πύλη </a:t>
            </a:r>
            <a:r>
              <a:rPr lang="en-US" sz="2300" b="1" dirty="0"/>
              <a:t>NAND </a:t>
            </a:r>
            <a:r>
              <a:rPr lang="el-GR" sz="2300" b="1" dirty="0"/>
              <a:t>για κάθε όρο γινομένου της συνάρτησης που έχει τουλάχιστον δύο παράγοντες.</a:t>
            </a:r>
            <a:r>
              <a:rPr lang="en-US" sz="2300" b="1" dirty="0"/>
              <a:t> </a:t>
            </a:r>
            <a:r>
              <a:rPr lang="el-GR" sz="2300" b="1" dirty="0"/>
              <a:t>Οι είσοδοι κάθε πύλης </a:t>
            </a:r>
            <a:r>
              <a:rPr lang="en-US" sz="2300" b="1" dirty="0"/>
              <a:t>NAND </a:t>
            </a:r>
            <a:r>
              <a:rPr lang="el-GR" sz="2300" b="1" dirty="0"/>
              <a:t>είναι παράγοντες του αντίστοιχου όρου. Αυτές είναι οι πύλες του πρώτου επιπέδου</a:t>
            </a:r>
            <a:r>
              <a:rPr lang="en-US" sz="2300" b="1" dirty="0"/>
              <a:t>.</a:t>
            </a:r>
            <a:endParaRPr lang="el-GR" sz="2300" b="1" dirty="0"/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l-GR" sz="2300" b="1" dirty="0"/>
              <a:t>Σχεδιάζουμε μία πύλη </a:t>
            </a:r>
            <a:r>
              <a:rPr lang="en-US" sz="2300" b="1" dirty="0"/>
              <a:t>NAND </a:t>
            </a:r>
            <a:r>
              <a:rPr lang="el-GR" sz="2300" b="1" dirty="0"/>
              <a:t>στο δεύτερο επίπεδο, χρησιμοποιώντας γραφικό σύμβολο είτε </a:t>
            </a:r>
            <a:r>
              <a:rPr lang="en-US" sz="2300" b="1" dirty="0"/>
              <a:t>AND-</a:t>
            </a:r>
            <a:r>
              <a:rPr lang="el-GR" sz="2300" b="1" dirty="0"/>
              <a:t>αντιστροφής είτε αντιστροφής-</a:t>
            </a:r>
            <a:r>
              <a:rPr lang="en-US" sz="2300" b="1" dirty="0"/>
              <a:t>OR,</a:t>
            </a:r>
            <a:r>
              <a:rPr lang="el-GR" sz="2300" b="1" dirty="0"/>
              <a:t> με εισόδους που τροφοδοτούνται από τις εξόδους του πρώτου επιπέδου. 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l-GR" sz="2300" b="1" dirty="0"/>
              <a:t>Ένας όρος με έναν μόνο παράγοντα χρειάζεται μόνο έναν αντιστροφέα στο πρώτο επίπεδο για να τροφοδοτήσει την πύλη του 2ου επιπέδου</a:t>
            </a:r>
            <a:r>
              <a:rPr lang="en-US" sz="2300" b="1" dirty="0"/>
              <a:t>.</a:t>
            </a:r>
            <a:endParaRPr lang="el-GR" sz="23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-2738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Υλοποίηση δύο επιπέδων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με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NAND</a:t>
            </a:r>
            <a:endParaRPr lang="el-GR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6" y="895577"/>
            <a:ext cx="8269986" cy="555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462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Άσκηση για το σπίτι</a:t>
            </a:r>
          </a:p>
        </p:txBody>
      </p:sp>
    </p:spTree>
    <p:extLst>
      <p:ext uri="{BB962C8B-B14F-4D97-AF65-F5344CB8AC3E}">
        <p14:creationId xmlns:p14="http://schemas.microsoft.com/office/powerpoint/2010/main" val="2367060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-2738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Υλοποίηση δύο επιπέδων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με 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NAND</a:t>
            </a:r>
            <a:endParaRPr lang="el-GR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Χωρίς τίτλο - Αντίγραφ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20688"/>
            <a:ext cx="798195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5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9" y="980728"/>
            <a:ext cx="8607343" cy="5184575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2016" y="116632"/>
            <a:ext cx="892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Μέθοδος του χάρτη Καρνό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6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016" y="116632"/>
            <a:ext cx="892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Χάρτης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 μεταβλητών</a:t>
            </a:r>
          </a:p>
        </p:txBody>
      </p:sp>
      <p:pic>
        <p:nvPicPr>
          <p:cNvPr id="20484" name="Picture 4" descr="C:\Users\user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7561"/>
            <a:ext cx="8906371" cy="6015815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9754"/>
            <a:ext cx="6984776" cy="4262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016" y="116632"/>
            <a:ext cx="892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Χάρτης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 μεταβλητών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566124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Μπορούμε να θεωρήσουμε ότι στη μέθοδο αυτή χρησιμοποιούμε μια γραφική μορφή του πίνακα αληθείας</a:t>
            </a:r>
          </a:p>
        </p:txBody>
      </p:sp>
    </p:spTree>
    <p:extLst>
      <p:ext uri="{BB962C8B-B14F-4D97-AF65-F5344CB8AC3E}">
        <p14:creationId xmlns:p14="http://schemas.microsoft.com/office/powerpoint/2010/main" val="154657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16" y="1052736"/>
            <a:ext cx="6010275" cy="5191125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016" y="116632"/>
            <a:ext cx="892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Χάρτης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 μεταβλητών</a:t>
            </a:r>
          </a:p>
        </p:txBody>
      </p:sp>
    </p:spTree>
    <p:extLst>
      <p:ext uri="{BB962C8B-B14F-4D97-AF65-F5344CB8AC3E}">
        <p14:creationId xmlns:p14="http://schemas.microsoft.com/office/powerpoint/2010/main" val="88574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016" y="116632"/>
            <a:ext cx="892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Χάρτης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 μεταβλητών</a:t>
            </a:r>
          </a:p>
        </p:txBody>
      </p:sp>
      <p:pic>
        <p:nvPicPr>
          <p:cNvPr id="22530" name="Picture 2" descr="C:\Users\user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1" y="853684"/>
            <a:ext cx="7762875" cy="5819775"/>
          </a:xfrm>
          <a:prstGeom prst="rect">
            <a:avLst/>
          </a:prstGeom>
          <a:noFill/>
          <a:effectLst>
            <a:outerShdw blurRad="1270000" dist="50800" dir="5400000" sx="3000" sy="3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77137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016" y="116632"/>
            <a:ext cx="892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Χάρτης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Karnaugh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l-GR" sz="4000" b="1" i="1" dirty="0">
                <a:latin typeface="Times New Roman" pitchFamily="18" charset="0"/>
                <a:cs typeface="Times New Roman" pitchFamily="18" charset="0"/>
              </a:rPr>
              <a:t> μεταβλητών</a:t>
            </a:r>
          </a:p>
        </p:txBody>
      </p:sp>
      <p:pic>
        <p:nvPicPr>
          <p:cNvPr id="23554" name="Picture 2" descr="C:\Users\user\Desktop\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77" y="863772"/>
            <a:ext cx="6422082" cy="5661572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20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347</Words>
  <Application>Microsoft Office PowerPoint</Application>
  <PresentationFormat>Προβολή στην οθόνη (4:3)</PresentationFormat>
  <Paragraphs>70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SEVEN</dc:creator>
  <cp:lastModifiedBy>user</cp:lastModifiedBy>
  <cp:revision>267</cp:revision>
  <dcterms:created xsi:type="dcterms:W3CDTF">2016-10-21T14:35:07Z</dcterms:created>
  <dcterms:modified xsi:type="dcterms:W3CDTF">2021-11-27T13:23:26Z</dcterms:modified>
</cp:coreProperties>
</file>