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6" r:id="rId2"/>
    <p:sldId id="354" r:id="rId3"/>
    <p:sldId id="349" r:id="rId4"/>
    <p:sldId id="350" r:id="rId5"/>
    <p:sldId id="351" r:id="rId6"/>
    <p:sldId id="352" r:id="rId7"/>
    <p:sldId id="353"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8" r:id="rId28"/>
    <p:sldId id="377" r:id="rId29"/>
    <p:sldId id="374" r:id="rId30"/>
    <p:sldId id="379" r:id="rId31"/>
    <p:sldId id="380" r:id="rId32"/>
    <p:sldId id="381" r:id="rId33"/>
    <p:sldId id="382" r:id="rId34"/>
    <p:sldId id="383" r:id="rId35"/>
    <p:sldId id="385" r:id="rId36"/>
    <p:sldId id="388" r:id="rId37"/>
    <p:sldId id="387" r:id="rId38"/>
    <p:sldId id="389" r:id="rId39"/>
    <p:sldId id="386"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E39F6-945B-46AF-9000-DCFA02830E3E}" type="datetimeFigureOut">
              <a:rPr lang="el-GR" smtClean="0"/>
              <a:t>27/11/2021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BC49E-9DD9-4F8E-A72B-FC262DDEED0C}" type="slidenum">
              <a:rPr lang="el-GR" smtClean="0"/>
              <a:t>‹#›</a:t>
            </a:fld>
            <a:endParaRPr lang="el-GR"/>
          </a:p>
        </p:txBody>
      </p:sp>
    </p:spTree>
    <p:extLst>
      <p:ext uri="{BB962C8B-B14F-4D97-AF65-F5344CB8AC3E}">
        <p14:creationId xmlns:p14="http://schemas.microsoft.com/office/powerpoint/2010/main" val="220244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20223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2609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9885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76739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401628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7168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D85A4D3-B424-46F9-81D3-0F6CDD810797}" type="datetimeFigureOut">
              <a:rPr lang="el-GR" smtClean="0"/>
              <a:t>27/11/2021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3102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D85A4D3-B424-46F9-81D3-0F6CDD810797}" type="datetimeFigureOut">
              <a:rPr lang="el-GR" smtClean="0"/>
              <a:t>27/11/2021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8592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A4D3-B424-46F9-81D3-0F6CDD810797}" type="datetimeFigureOut">
              <a:rPr lang="el-GR" smtClean="0"/>
              <a:t>27/11/2021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5707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81184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5246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A4D3-B424-46F9-81D3-0F6CDD810797}" type="datetimeFigureOut">
              <a:rPr lang="el-GR" smtClean="0"/>
              <a:t>27/11/2021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AC97-0482-4BC8-A99D-02B3AEF97554}" type="slidenum">
              <a:rPr lang="el-GR" smtClean="0"/>
              <a:t>‹#›</a:t>
            </a:fld>
            <a:endParaRPr lang="el-GR"/>
          </a:p>
        </p:txBody>
      </p:sp>
    </p:spTree>
    <p:extLst>
      <p:ext uri="{BB962C8B-B14F-4D97-AF65-F5344CB8AC3E}">
        <p14:creationId xmlns:p14="http://schemas.microsoft.com/office/powerpoint/2010/main" val="400412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132856"/>
            <a:ext cx="7920880" cy="1754326"/>
          </a:xfrm>
          <a:prstGeom prst="rect">
            <a:avLst/>
          </a:prstGeom>
          <a:noFill/>
        </p:spPr>
        <p:txBody>
          <a:bodyPr wrap="square" rtlCol="0">
            <a:spAutoFit/>
          </a:bodyPr>
          <a:lstStyle/>
          <a:p>
            <a:pPr algn="just"/>
            <a:r>
              <a:rPr lang="el-GR" sz="5400" b="1" i="1" dirty="0">
                <a:latin typeface="Times New Roman" pitchFamily="18" charset="0"/>
                <a:cs typeface="Times New Roman" pitchFamily="18" charset="0"/>
              </a:rPr>
              <a:t>Ψηφιακά Ηλεκτρονικά και Μικροεπεξεργαστές</a:t>
            </a:r>
          </a:p>
        </p:txBody>
      </p:sp>
    </p:spTree>
    <p:extLst>
      <p:ext uri="{BB962C8B-B14F-4D97-AF65-F5344CB8AC3E}">
        <p14:creationId xmlns:p14="http://schemas.microsoft.com/office/powerpoint/2010/main" val="54139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Κύκλωμα Ημιαθροιστή</a:t>
            </a:r>
          </a:p>
        </p:txBody>
      </p:sp>
      <p:pic>
        <p:nvPicPr>
          <p:cNvPr id="4098"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80725"/>
            <a:ext cx="8512175" cy="459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3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2" y="836710"/>
            <a:ext cx="8900374" cy="54006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Υλοποιήσεις Ημιαθροιστή</a:t>
            </a:r>
          </a:p>
        </p:txBody>
      </p:sp>
    </p:spTree>
    <p:extLst>
      <p:ext uri="{BB962C8B-B14F-4D97-AF65-F5344CB8AC3E}">
        <p14:creationId xmlns:p14="http://schemas.microsoft.com/office/powerpoint/2010/main" val="286658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Πλήρης αθροιστής</a:t>
            </a:r>
          </a:p>
        </p:txBody>
      </p:sp>
      <p:sp>
        <p:nvSpPr>
          <p:cNvPr id="5" name="Rectangle 4"/>
          <p:cNvSpPr/>
          <p:nvPr/>
        </p:nvSpPr>
        <p:spPr>
          <a:xfrm>
            <a:off x="179512" y="836712"/>
            <a:ext cx="8784976" cy="3046988"/>
          </a:xfrm>
          <a:prstGeom prst="rect">
            <a:avLst/>
          </a:prstGeom>
        </p:spPr>
        <p:txBody>
          <a:bodyPr wrap="square">
            <a:spAutoFit/>
          </a:bodyPr>
          <a:lstStyle/>
          <a:p>
            <a:pPr algn="just"/>
            <a:r>
              <a:rPr lang="el-GR" sz="2400" dirty="0">
                <a:latin typeface="Times New Roman" pitchFamily="18" charset="0"/>
                <a:cs typeface="Times New Roman" pitchFamily="18" charset="0"/>
              </a:rPr>
              <a:t>Ο </a:t>
            </a:r>
            <a:r>
              <a:rPr lang="el-GR" sz="2400" b="1" dirty="0">
                <a:latin typeface="Times New Roman" pitchFamily="18" charset="0"/>
                <a:cs typeface="Times New Roman" pitchFamily="18" charset="0"/>
              </a:rPr>
              <a:t>πλήρης αθροιστής </a:t>
            </a:r>
            <a:r>
              <a:rPr lang="el-GR" sz="2400" dirty="0">
                <a:latin typeface="Times New Roman" pitchFamily="18" charset="0"/>
                <a:cs typeface="Times New Roman" pitchFamily="18" charset="0"/>
              </a:rPr>
              <a:t>είναι ένα συνδυαστικό κύκλωμα που  προσθέτει τρία δυαδικά ψηφία.</a:t>
            </a:r>
          </a:p>
          <a:p>
            <a:pPr algn="just"/>
            <a:r>
              <a:rPr lang="el-GR" sz="2400" dirty="0">
                <a:latin typeface="Times New Roman" pitchFamily="18" charset="0"/>
                <a:cs typeface="Times New Roman" pitchFamily="18" charset="0"/>
              </a:rPr>
              <a:t>Το κύκλωμα ενός πλήρους αθροιστή, είναι ένα συνδυαστικό κύκλωμα με τρεις εισόδους και δύο εξόδους. Οι δύο είσοδοι, </a:t>
            </a:r>
            <a:r>
              <a:rPr lang="el-GR" sz="2400" i="1" dirty="0">
                <a:latin typeface="Times New Roman" pitchFamily="18" charset="0"/>
                <a:cs typeface="Times New Roman" pitchFamily="18" charset="0"/>
              </a:rPr>
              <a:t>x</a:t>
            </a:r>
            <a:r>
              <a:rPr lang="el-GR" sz="2400" dirty="0">
                <a:latin typeface="Times New Roman" pitchFamily="18" charset="0"/>
                <a:cs typeface="Times New Roman" pitchFamily="18" charset="0"/>
              </a:rPr>
              <a:t> και </a:t>
            </a:r>
            <a:r>
              <a:rPr lang="el-GR" sz="2400" i="1" dirty="0">
                <a:latin typeface="Times New Roman" pitchFamily="18" charset="0"/>
                <a:cs typeface="Times New Roman" pitchFamily="18" charset="0"/>
              </a:rPr>
              <a:t>y</a:t>
            </a:r>
            <a:r>
              <a:rPr lang="el-GR" sz="2400" dirty="0">
                <a:latin typeface="Times New Roman" pitchFamily="18" charset="0"/>
                <a:cs typeface="Times New Roman" pitchFamily="18" charset="0"/>
              </a:rPr>
              <a:t>, αντιστοιχούν στα δύο ψηφία των προσθετέων, ενώ η είσοδος </a:t>
            </a:r>
            <a:r>
              <a:rPr lang="el-GR" sz="2400" i="1" dirty="0">
                <a:latin typeface="Times New Roman" pitchFamily="18" charset="0"/>
                <a:cs typeface="Times New Roman" pitchFamily="18" charset="0"/>
              </a:rPr>
              <a:t>C</a:t>
            </a:r>
            <a:r>
              <a:rPr lang="el-GR" sz="2400" i="1" baseline="-25000" dirty="0">
                <a:latin typeface="Times New Roman" pitchFamily="18" charset="0"/>
                <a:cs typeface="Times New Roman" pitchFamily="18" charset="0"/>
              </a:rPr>
              <a:t>in</a:t>
            </a:r>
            <a:r>
              <a:rPr lang="el-GR" sz="2400" dirty="0">
                <a:latin typeface="Times New Roman" pitchFamily="18" charset="0"/>
                <a:cs typeface="Times New Roman" pitchFamily="18" charset="0"/>
              </a:rPr>
              <a:t>, σε τυχόν προηγούμενο κρατούμενο. Οι έξοδοι </a:t>
            </a:r>
            <a:r>
              <a:rPr lang="el-GR" sz="2400" i="1" dirty="0">
                <a:latin typeface="Times New Roman" pitchFamily="18" charset="0"/>
                <a:cs typeface="Times New Roman" pitchFamily="18" charset="0"/>
              </a:rPr>
              <a:t>S</a:t>
            </a:r>
            <a:r>
              <a:rPr lang="el-GR" sz="2400" dirty="0">
                <a:latin typeface="Times New Roman" pitchFamily="18" charset="0"/>
                <a:cs typeface="Times New Roman" pitchFamily="18" charset="0"/>
              </a:rPr>
              <a:t> και </a:t>
            </a:r>
            <a:r>
              <a:rPr lang="el-GR" sz="2400" i="1" dirty="0">
                <a:latin typeface="Times New Roman" pitchFamily="18" charset="0"/>
                <a:cs typeface="Times New Roman" pitchFamily="18" charset="0"/>
              </a:rPr>
              <a:t>C</a:t>
            </a:r>
            <a:r>
              <a:rPr lang="el-GR" sz="2400" i="1" baseline="-25000" dirty="0">
                <a:latin typeface="Times New Roman" pitchFamily="18" charset="0"/>
                <a:cs typeface="Times New Roman" pitchFamily="18" charset="0"/>
              </a:rPr>
              <a:t>out</a:t>
            </a:r>
            <a:r>
              <a:rPr lang="el-GR" sz="2400" dirty="0">
                <a:latin typeface="Times New Roman" pitchFamily="18" charset="0"/>
                <a:cs typeface="Times New Roman" pitchFamily="18" charset="0"/>
              </a:rPr>
              <a:t> του κυκλώματος ανταποκρίνονται στο άθροισμα και το κρατούμενο εξόδου αντίστοιχα.</a:t>
            </a:r>
          </a:p>
        </p:txBody>
      </p:sp>
      <p:pic>
        <p:nvPicPr>
          <p:cNvPr id="614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63" y="3883700"/>
            <a:ext cx="306705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7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Πλήρης αθροιστής</a:t>
            </a:r>
          </a:p>
        </p:txBody>
      </p:sp>
      <p:sp>
        <p:nvSpPr>
          <p:cNvPr id="5" name="Rectangle 4"/>
          <p:cNvSpPr/>
          <p:nvPr/>
        </p:nvSpPr>
        <p:spPr>
          <a:xfrm>
            <a:off x="179512" y="764704"/>
            <a:ext cx="8784976" cy="1154162"/>
          </a:xfrm>
          <a:prstGeom prst="rect">
            <a:avLst/>
          </a:prstGeom>
        </p:spPr>
        <p:txBody>
          <a:bodyPr wrap="square">
            <a:spAutoFit/>
          </a:bodyPr>
          <a:lstStyle/>
          <a:p>
            <a:pPr algn="just"/>
            <a:r>
              <a:rPr lang="el-GR" sz="2300" dirty="0">
                <a:latin typeface="Times New Roman" pitchFamily="18" charset="0"/>
                <a:cs typeface="Times New Roman" pitchFamily="18" charset="0"/>
              </a:rPr>
              <a:t>Στο παρακάτω σχήμα φαίνεται ο πίνακας αλήθειας ενός πλήρους αθροιστή, από τον οποίο προκύπτουν οι λογικές εξισώσεις των εξόδων </a:t>
            </a:r>
            <a:r>
              <a:rPr lang="el-GR" sz="2300" i="1" dirty="0">
                <a:latin typeface="Times New Roman" pitchFamily="18" charset="0"/>
                <a:cs typeface="Times New Roman" pitchFamily="18" charset="0"/>
              </a:rPr>
              <a:t>S </a:t>
            </a:r>
            <a:r>
              <a:rPr lang="el-GR" sz="2300" dirty="0">
                <a:latin typeface="Times New Roman" pitchFamily="18" charset="0"/>
                <a:cs typeface="Times New Roman" pitchFamily="18" charset="0"/>
              </a:rPr>
              <a:t>και </a:t>
            </a:r>
            <a:r>
              <a:rPr lang="el-GR" sz="2300" i="1" dirty="0">
                <a:latin typeface="Times New Roman" pitchFamily="18" charset="0"/>
                <a:cs typeface="Times New Roman" pitchFamily="18" charset="0"/>
              </a:rPr>
              <a:t>C</a:t>
            </a:r>
            <a:r>
              <a:rPr lang="el-GR" sz="2300" i="1" baseline="-25000" dirty="0">
                <a:latin typeface="Times New Roman" pitchFamily="18" charset="0"/>
                <a:cs typeface="Times New Roman" pitchFamily="18" charset="0"/>
              </a:rPr>
              <a:t>out </a:t>
            </a:r>
            <a:r>
              <a:rPr lang="el-GR" sz="2300" dirty="0">
                <a:latin typeface="Times New Roman" pitchFamily="18" charset="0"/>
                <a:cs typeface="Times New Roman" pitchFamily="18" charset="0"/>
              </a:rPr>
              <a:t>του κυκλώματος.</a:t>
            </a:r>
          </a:p>
        </p:txBody>
      </p:sp>
      <p:pic>
        <p:nvPicPr>
          <p:cNvPr id="717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018903"/>
            <a:ext cx="8553450" cy="2562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5275" y="4869160"/>
            <a:ext cx="8553449" cy="1508105"/>
          </a:xfrm>
          <a:prstGeom prst="rect">
            <a:avLst/>
          </a:prstGeom>
        </p:spPr>
        <p:txBody>
          <a:bodyPr wrap="square">
            <a:spAutoFit/>
          </a:bodyPr>
          <a:lstStyle/>
          <a:p>
            <a:pPr algn="just"/>
            <a:r>
              <a:rPr lang="el-GR" sz="2300" dirty="0">
                <a:latin typeface="Times New Roman" pitchFamily="18" charset="0"/>
                <a:cs typeface="Times New Roman" pitchFamily="18" charset="0"/>
              </a:rPr>
              <a:t>Από το χάρτη Καρνώ του σχήματος προκύπτει, ότι η συνάρτηση </a:t>
            </a:r>
            <a:r>
              <a:rPr lang="el-GR" sz="2300" i="1" dirty="0">
                <a:latin typeface="Times New Roman" pitchFamily="18" charset="0"/>
                <a:cs typeface="Times New Roman" pitchFamily="18" charset="0"/>
              </a:rPr>
              <a:t>S</a:t>
            </a:r>
            <a:r>
              <a:rPr lang="el-GR" sz="2300" dirty="0">
                <a:latin typeface="Times New Roman" pitchFamily="18" charset="0"/>
                <a:cs typeface="Times New Roman" pitchFamily="18" charset="0"/>
              </a:rPr>
              <a:t> για την έξοδο του αθροίσματος δεν απλοποιείται, ενώ η συνάρτηση </a:t>
            </a:r>
            <a:r>
              <a:rPr lang="en-US" sz="2300" i="1" dirty="0" err="1">
                <a:latin typeface="Times New Roman" pitchFamily="18" charset="0"/>
                <a:cs typeface="Times New Roman" pitchFamily="18" charset="0"/>
              </a:rPr>
              <a:t>C</a:t>
            </a:r>
            <a:r>
              <a:rPr lang="en-US" sz="2300" i="1" baseline="-25000" dirty="0" err="1">
                <a:latin typeface="Times New Roman" pitchFamily="18" charset="0"/>
                <a:cs typeface="Times New Roman" pitchFamily="18" charset="0"/>
              </a:rPr>
              <a:t>out</a:t>
            </a:r>
            <a:r>
              <a:rPr lang="en-US" sz="2300" i="1" dirty="0">
                <a:latin typeface="Times New Roman" pitchFamily="18" charset="0"/>
                <a:cs typeface="Times New Roman" pitchFamily="18" charset="0"/>
              </a:rPr>
              <a:t> </a:t>
            </a:r>
            <a:r>
              <a:rPr lang="el-GR" sz="2300" dirty="0">
                <a:latin typeface="Times New Roman" pitchFamily="18" charset="0"/>
                <a:cs typeface="Times New Roman" pitchFamily="18" charset="0"/>
              </a:rPr>
              <a:t>για το κρατούμενο εξόδου  απλοποιείται και μπορεί να υλοποιηθεί με πύλες δύο εισόδων.</a:t>
            </a:r>
          </a:p>
        </p:txBody>
      </p:sp>
    </p:spTree>
    <p:extLst>
      <p:ext uri="{BB962C8B-B14F-4D97-AF65-F5344CB8AC3E}">
        <p14:creationId xmlns:p14="http://schemas.microsoft.com/office/powerpoint/2010/main" val="387358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Κύκλωμα Πλήρη αθροιστή</a:t>
            </a:r>
          </a:p>
        </p:txBody>
      </p:sp>
      <p:pic>
        <p:nvPicPr>
          <p:cNvPr id="8196" name="Picture 4"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64" y="680502"/>
            <a:ext cx="7632848" cy="599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2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35" y="1110176"/>
            <a:ext cx="8048105" cy="4779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Κύκλωμα Πλήρη αθροιστή</a:t>
            </a:r>
          </a:p>
        </p:txBody>
      </p:sp>
    </p:spTree>
    <p:extLst>
      <p:ext uri="{BB962C8B-B14F-4D97-AF65-F5344CB8AC3E}">
        <p14:creationId xmlns:p14="http://schemas.microsoft.com/office/powerpoint/2010/main" val="420156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Δυαδικός αθροιστής</a:t>
            </a:r>
          </a:p>
        </p:txBody>
      </p:sp>
      <p:sp>
        <p:nvSpPr>
          <p:cNvPr id="5" name="Rectangle 4"/>
          <p:cNvSpPr/>
          <p:nvPr/>
        </p:nvSpPr>
        <p:spPr>
          <a:xfrm>
            <a:off x="251520" y="716503"/>
            <a:ext cx="8712968" cy="2308324"/>
          </a:xfrm>
          <a:prstGeom prst="rect">
            <a:avLst/>
          </a:prstGeom>
        </p:spPr>
        <p:txBody>
          <a:bodyPr wrap="square">
            <a:spAutoFit/>
          </a:bodyPr>
          <a:lstStyle/>
          <a:p>
            <a:pPr algn="just"/>
            <a:r>
              <a:rPr lang="el-GR" sz="2400" dirty="0">
                <a:latin typeface="Times New Roman" pitchFamily="18" charset="0"/>
                <a:cs typeface="Times New Roman" pitchFamily="18" charset="0"/>
              </a:rPr>
              <a:t>Ο δυαδικός αθροιστής είναι ένα ψηφιακό κύκλωμα που παράγει το αριθμητικό άθροισμα δύο δυαδικών αριθμών. Για να προσθέσουμε αριθμούς με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bits </a:t>
            </a:r>
            <a:r>
              <a:rPr lang="el-GR" sz="2400" dirty="0">
                <a:latin typeface="Times New Roman" pitchFamily="18" charset="0"/>
                <a:cs typeface="Times New Roman" pitchFamily="18" charset="0"/>
              </a:rPr>
              <a:t>χρησιμοποιούμε το παράλληλα δυαδικό αθροιστή που χρησιμοποιεί </a:t>
            </a:r>
            <a:r>
              <a:rPr lang="en-US" sz="2400" i="1" dirty="0">
                <a:latin typeface="Times New Roman" pitchFamily="18" charset="0"/>
                <a:cs typeface="Times New Roman" pitchFamily="18" charset="0"/>
              </a:rPr>
              <a:t>n</a:t>
            </a:r>
            <a:r>
              <a:rPr lang="el-GR" sz="2400" dirty="0">
                <a:latin typeface="Times New Roman" pitchFamily="18" charset="0"/>
                <a:cs typeface="Times New Roman" pitchFamily="18" charset="0"/>
              </a:rPr>
              <a:t> κυκλώματα πλήρη αθροιστή σε μια διάταξη, όπου κάθε κρατούμενο εξόδου συνδέεται με το κρατούμενο εισόδου του πλήρη αθροιστή της αμέσως μεγαλύτερης τάξης. </a:t>
            </a:r>
          </a:p>
        </p:txBody>
      </p:sp>
      <p:pic>
        <p:nvPicPr>
          <p:cNvPr id="10242"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804" y="3068958"/>
            <a:ext cx="6437368" cy="240375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esktop\Χωρίς τίτλο - Αντίγραφο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24" y="5615799"/>
            <a:ext cx="8864958" cy="105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4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Δυαδικός αθροιστής</a:t>
            </a:r>
          </a:p>
        </p:txBody>
      </p:sp>
      <p:pic>
        <p:nvPicPr>
          <p:cNvPr id="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65" y="3933056"/>
            <a:ext cx="8289446" cy="240375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Χωρίς τίτλο - Αντίγραφο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65" y="980727"/>
            <a:ext cx="8289445"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1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Δυαδικός αθροιστής-αφαιρετής</a:t>
            </a:r>
          </a:p>
        </p:txBody>
      </p:sp>
      <p:pic>
        <p:nvPicPr>
          <p:cNvPr id="1229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15" y="1037246"/>
            <a:ext cx="7988746" cy="491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2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6" y="1052736"/>
            <a:ext cx="8951780"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Δυαδικός αθροιστής-αφαιρετής</a:t>
            </a:r>
          </a:p>
        </p:txBody>
      </p:sp>
    </p:spTree>
    <p:extLst>
      <p:ext uri="{BB962C8B-B14F-4D97-AF65-F5344CB8AC3E}">
        <p14:creationId xmlns:p14="http://schemas.microsoft.com/office/powerpoint/2010/main" val="278866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Ασκήσεις</a:t>
            </a:r>
          </a:p>
        </p:txBody>
      </p:sp>
      <p:sp>
        <p:nvSpPr>
          <p:cNvPr id="5" name="Rectangle 4"/>
          <p:cNvSpPr/>
          <p:nvPr/>
        </p:nvSpPr>
        <p:spPr>
          <a:xfrm>
            <a:off x="251520" y="683011"/>
            <a:ext cx="8712968" cy="2677656"/>
          </a:xfrm>
          <a:prstGeom prst="rect">
            <a:avLst/>
          </a:prstGeom>
        </p:spPr>
        <p:txBody>
          <a:bodyPr wrap="square">
            <a:spAutoFit/>
          </a:bodyPr>
          <a:lstStyle/>
          <a:p>
            <a:pPr algn="just"/>
            <a:r>
              <a:rPr lang="en-US" sz="2400" dirty="0">
                <a:latin typeface="Times New Roman" pitchFamily="18" charset="0"/>
                <a:cs typeface="Times New Roman" pitchFamily="18" charset="0"/>
              </a:rPr>
              <a:t>1)</a:t>
            </a:r>
            <a:r>
              <a:rPr lang="el-GR" sz="2400" dirty="0">
                <a:latin typeface="Times New Roman" pitchFamily="18" charset="0"/>
                <a:cs typeface="Times New Roman" pitchFamily="18" charset="0"/>
              </a:rPr>
              <a:t>Υλοποιήστε το κύκλωμα που δίνεται από την αλγεβρική έκφραση </a:t>
            </a:r>
            <a:r>
              <a:rPr lang="en-US" sz="2400" dirty="0" err="1">
                <a:latin typeface="Times New Roman" pitchFamily="18" charset="0"/>
                <a:cs typeface="Times New Roman" pitchFamily="18" charset="0"/>
              </a:rPr>
              <a:t>xy+xz</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με πύλες </a:t>
            </a:r>
            <a:r>
              <a:rPr lang="en-US" sz="2400" dirty="0">
                <a:latin typeface="Times New Roman" pitchFamily="18" charset="0"/>
                <a:cs typeface="Times New Roman" pitchFamily="18" charset="0"/>
              </a:rPr>
              <a:t>AND-OR </a:t>
            </a:r>
            <a:r>
              <a:rPr lang="el-GR" sz="2400" dirty="0">
                <a:latin typeface="Times New Roman" pitchFamily="18" charset="0"/>
                <a:cs typeface="Times New Roman" pitchFamily="18" charset="0"/>
              </a:rPr>
              <a:t>και μόνο με πύλες </a:t>
            </a:r>
            <a:r>
              <a:rPr lang="en-US" sz="2400" dirty="0">
                <a:latin typeface="Times New Roman" pitchFamily="18" charset="0"/>
                <a:cs typeface="Times New Roman" pitchFamily="18" charset="0"/>
              </a:rPr>
              <a:t>NAND.</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2) </a:t>
            </a:r>
            <a:r>
              <a:rPr lang="el-GR" sz="2400" dirty="0">
                <a:latin typeface="Times New Roman" pitchFamily="18" charset="0"/>
                <a:cs typeface="Times New Roman" pitchFamily="18" charset="0"/>
              </a:rPr>
              <a:t>Χρησιμοποιώντας χάρτη Karnaugh τριών μεταβλητών να απλοποιήσετε την έξοδο </a:t>
            </a:r>
            <a:r>
              <a:rPr lang="el-GR" sz="2400" i="1" dirty="0">
                <a:latin typeface="Times New Roman" pitchFamily="18" charset="0"/>
                <a:cs typeface="Times New Roman" pitchFamily="18" charset="0"/>
              </a:rPr>
              <a:t>Χ</a:t>
            </a:r>
            <a:r>
              <a:rPr lang="el-GR" sz="2400" dirty="0">
                <a:latin typeface="Times New Roman" pitchFamily="18" charset="0"/>
                <a:cs typeface="Times New Roman" pitchFamily="18" charset="0"/>
              </a:rPr>
              <a:t> του παρακάτω πίνακα αληθείας.</a:t>
            </a:r>
            <a:r>
              <a:rPr lang="el-GR" sz="2400" i="1"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p:pic>
        <p:nvPicPr>
          <p:cNvPr id="15362"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08919"/>
            <a:ext cx="3621289" cy="38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541135" cy="4147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Δυαδικός αθροιστής-αφαιρετής</a:t>
            </a:r>
          </a:p>
        </p:txBody>
      </p:sp>
      <p:sp>
        <p:nvSpPr>
          <p:cNvPr id="4" name="Rectangle 3"/>
          <p:cNvSpPr/>
          <p:nvPr/>
        </p:nvSpPr>
        <p:spPr>
          <a:xfrm>
            <a:off x="251520" y="5733256"/>
            <a:ext cx="8712968" cy="830997"/>
          </a:xfrm>
          <a:prstGeom prst="rect">
            <a:avLst/>
          </a:prstGeom>
        </p:spPr>
        <p:txBody>
          <a:bodyPr wrap="square">
            <a:spAutoFit/>
          </a:bodyPr>
          <a:lstStyle/>
          <a:p>
            <a:pPr algn="just"/>
            <a:r>
              <a:rPr lang="el-GR" sz="2400" dirty="0">
                <a:latin typeface="Times New Roman" pitchFamily="18" charset="0"/>
                <a:cs typeface="Times New Roman" pitchFamily="18" charset="0"/>
              </a:rPr>
              <a:t>Όταν προστίθενται δύο αριθμοί με</a:t>
            </a:r>
            <a:r>
              <a:rPr lang="el-GR" sz="2400" i="1" dirty="0">
                <a:latin typeface="Times New Roman" pitchFamily="18" charset="0"/>
                <a:cs typeface="Times New Roman" pitchFamily="18" charset="0"/>
              </a:rPr>
              <a:t> </a:t>
            </a:r>
            <a:r>
              <a:rPr lang="en-US" sz="2400" i="1" dirty="0">
                <a:latin typeface="Times New Roman" pitchFamily="18" charset="0"/>
                <a:cs typeface="Times New Roman" pitchFamily="18" charset="0"/>
              </a:rPr>
              <a:t>n </a:t>
            </a:r>
            <a:r>
              <a:rPr lang="el-GR" sz="2400" dirty="0">
                <a:latin typeface="Times New Roman" pitchFamily="18" charset="0"/>
                <a:cs typeface="Times New Roman" pitchFamily="18" charset="0"/>
              </a:rPr>
              <a:t>ψηφία και το άθροισμα τους έχει </a:t>
            </a:r>
            <a:r>
              <a:rPr lang="en-US" sz="2400" i="1" dirty="0">
                <a:latin typeface="Times New Roman" pitchFamily="18" charset="0"/>
                <a:cs typeface="Times New Roman" pitchFamily="18" charset="0"/>
              </a:rPr>
              <a:t>n+1 </a:t>
            </a:r>
            <a:r>
              <a:rPr lang="el-GR" sz="2400" dirty="0">
                <a:latin typeface="Times New Roman" pitchFamily="18" charset="0"/>
                <a:cs typeface="Times New Roman" pitchFamily="18" charset="0"/>
              </a:rPr>
              <a:t>ψηφία τότε λέμε ότι συμβαίνει </a:t>
            </a:r>
            <a:r>
              <a:rPr lang="el-GR" sz="2400" i="1" dirty="0">
                <a:latin typeface="Times New Roman" pitchFamily="18" charset="0"/>
                <a:cs typeface="Times New Roman" pitchFamily="18" charset="0"/>
              </a:rPr>
              <a:t>υπερχείλιση.</a:t>
            </a:r>
            <a:endParaRPr lang="el-GR" sz="2400" i="1" dirty="0"/>
          </a:p>
        </p:txBody>
      </p:sp>
    </p:spTree>
    <p:extLst>
      <p:ext uri="{BB962C8B-B14F-4D97-AF65-F5344CB8AC3E}">
        <p14:creationId xmlns:p14="http://schemas.microsoft.com/office/powerpoint/2010/main" val="17323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72" y="680502"/>
            <a:ext cx="8856984" cy="2677656"/>
          </a:xfrm>
          <a:prstGeom prst="rect">
            <a:avLst/>
          </a:prstGeom>
        </p:spPr>
        <p:txBody>
          <a:bodyPr wrap="square">
            <a:spAutoFit/>
          </a:bodyPr>
          <a:lstStyle/>
          <a:p>
            <a:pPr algn="just"/>
            <a:r>
              <a:rPr lang="el-GR" sz="2400" dirty="0">
                <a:latin typeface="Times New Roman" pitchFamily="18" charset="0"/>
                <a:cs typeface="Times New Roman" pitchFamily="18" charset="0"/>
              </a:rPr>
              <a:t>Ένας δυαδικός κώδικας των </a:t>
            </a:r>
            <a:r>
              <a:rPr lang="en-US" sz="2400" dirty="0">
                <a:latin typeface="Times New Roman" pitchFamily="18" charset="0"/>
                <a:cs typeface="Times New Roman" pitchFamily="18" charset="0"/>
              </a:rPr>
              <a:t>n </a:t>
            </a:r>
            <a:r>
              <a:rPr lang="el-GR" sz="2400" dirty="0">
                <a:latin typeface="Times New Roman" pitchFamily="18" charset="0"/>
                <a:cs typeface="Times New Roman" pitchFamily="18" charset="0"/>
              </a:rPr>
              <a:t>μπιτ μπορεί να παραστήσει ως 2</a:t>
            </a:r>
            <a:r>
              <a:rPr lang="en-US" sz="2400" baseline="30000" dirty="0">
                <a:latin typeface="Times New Roman" pitchFamily="18" charset="0"/>
                <a:cs typeface="Times New Roman" pitchFamily="18" charset="0"/>
              </a:rPr>
              <a:t>n </a:t>
            </a:r>
            <a:r>
              <a:rPr lang="el-GR" sz="2400" dirty="0">
                <a:latin typeface="Times New Roman" pitchFamily="18" charset="0"/>
                <a:cs typeface="Times New Roman" pitchFamily="18" charset="0"/>
              </a:rPr>
              <a:t>διακριτά στοιχεία κωδικοποιημένης πληροφορίας. Ο </a:t>
            </a:r>
            <a:r>
              <a:rPr lang="el-GR" sz="2400" b="1" dirty="0">
                <a:latin typeface="Times New Roman" pitchFamily="18" charset="0"/>
                <a:cs typeface="Times New Roman" pitchFamily="18" charset="0"/>
              </a:rPr>
              <a:t>αποκωδικοποιητής (</a:t>
            </a:r>
            <a:r>
              <a:rPr lang="en-US" sz="2400" b="1" dirty="0">
                <a:latin typeface="Times New Roman" pitchFamily="18" charset="0"/>
                <a:cs typeface="Times New Roman" pitchFamily="18" charset="0"/>
              </a:rPr>
              <a:t>decoder</a:t>
            </a:r>
            <a:r>
              <a:rPr lang="el-GR" sz="2400" dirty="0">
                <a:latin typeface="Times New Roman" pitchFamily="18" charset="0"/>
                <a:cs typeface="Times New Roman" pitchFamily="18" charset="0"/>
              </a:rPr>
              <a:t>) είναι συνδυαστικό κύκλωμα που μετατρέπει κωδικοποιημένη δυαδική πληροφορία, η οποία έρχεται σε </a:t>
            </a:r>
            <a:r>
              <a:rPr lang="en-US" sz="2400" b="1" dirty="0">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διακριτές γραμμές εισόδου, σε ισοδύναμη πληροφορία που τοποθετείται σε διακριτές γραμμές εξόδου, το πλήθος των οποίων μπορεί να είναι μέχρι </a:t>
            </a:r>
            <a:r>
              <a:rPr lang="el-GR" sz="2400" b="1" dirty="0">
                <a:latin typeface="Times New Roman" pitchFamily="18" charset="0"/>
                <a:cs typeface="Times New Roman" pitchFamily="18" charset="0"/>
              </a:rPr>
              <a:t>2</a:t>
            </a:r>
            <a:r>
              <a:rPr lang="en-US" sz="2400" b="1" baseline="30000" dirty="0">
                <a:latin typeface="Times New Roman" pitchFamily="18" charset="0"/>
                <a:cs typeface="Times New Roman" pitchFamily="18" charset="0"/>
              </a:rPr>
              <a:t>n</a:t>
            </a:r>
            <a:r>
              <a:rPr lang="el-GR" sz="2400" dirty="0">
                <a:latin typeface="Times New Roman" pitchFamily="18" charset="0"/>
                <a:cs typeface="Times New Roman" pitchFamily="18" charset="0"/>
              </a:rPr>
              <a:t>. </a:t>
            </a:r>
          </a:p>
        </p:txBody>
      </p:sp>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Αποκωδικοποιητής</a:t>
            </a:r>
          </a:p>
        </p:txBody>
      </p:sp>
      <p:pic>
        <p:nvPicPr>
          <p:cNvPr id="102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99" y="3540580"/>
            <a:ext cx="815852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64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5912"/>
            <a:ext cx="8856984" cy="1631216"/>
          </a:xfrm>
          <a:prstGeom prst="rect">
            <a:avLst/>
          </a:prstGeom>
        </p:spPr>
        <p:txBody>
          <a:bodyPr wrap="square">
            <a:spAutoFit/>
          </a:bodyPr>
          <a:lstStyle/>
          <a:p>
            <a:pPr algn="just"/>
            <a:r>
              <a:rPr lang="el-GR" sz="2000" dirty="0">
                <a:latin typeface="Times New Roman" pitchFamily="18" charset="0"/>
                <a:cs typeface="Times New Roman" pitchFamily="18" charset="0"/>
              </a:rPr>
              <a:t>Ένας αποκωδικοποιητής από n σε 2</a:t>
            </a:r>
            <a:r>
              <a:rPr lang="el-GR" sz="2000"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 γραμμές σχηματίζει τους ελαχιστόρους που παράγονται από το συνδυασμό των n μεταβλητών. </a:t>
            </a:r>
          </a:p>
          <a:p>
            <a:pPr algn="just"/>
            <a:r>
              <a:rPr lang="el-GR" sz="2000" dirty="0">
                <a:latin typeface="Times New Roman" pitchFamily="18" charset="0"/>
                <a:cs typeface="Times New Roman" pitchFamily="18" charset="0"/>
              </a:rPr>
              <a:t>Στη συνέχεια απεικονίζεται το κύκλωμα ενός </a:t>
            </a:r>
            <a:r>
              <a:rPr lang="el-GR" sz="2000" b="1" dirty="0">
                <a:latin typeface="Times New Roman" pitchFamily="18" charset="0"/>
                <a:cs typeface="Times New Roman" pitchFamily="18" charset="0"/>
              </a:rPr>
              <a:t>αποκωδικοποιητή 3-σε-8</a:t>
            </a:r>
            <a:r>
              <a:rPr lang="el-GR" sz="2000" dirty="0">
                <a:latin typeface="Times New Roman" pitchFamily="18" charset="0"/>
                <a:cs typeface="Times New Roman" pitchFamily="18" charset="0"/>
              </a:rPr>
              <a:t>. Οι τρεις εισόδοι αποκωδικοποιούνται σε οκτώ εξόδους, καθεμιά εκ των οποίων παράγει έναν από τους ελαχιστόρους των τριών μεταβλητών εισόδου..</a:t>
            </a:r>
          </a:p>
        </p:txBody>
      </p:sp>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Αποκωδικοποιητής </a:t>
            </a:r>
          </a:p>
        </p:txBody>
      </p:sp>
      <p:pic>
        <p:nvPicPr>
          <p:cNvPr id="205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52758"/>
            <a:ext cx="7156871" cy="450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25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20688"/>
            <a:ext cx="8784976" cy="830997"/>
          </a:xfrm>
          <a:prstGeom prst="rect">
            <a:avLst/>
          </a:prstGeom>
        </p:spPr>
        <p:txBody>
          <a:bodyPr wrap="square">
            <a:spAutoFit/>
          </a:bodyPr>
          <a:lstStyle/>
          <a:p>
            <a:pPr algn="just"/>
            <a:r>
              <a:rPr lang="el-GR" sz="2400" dirty="0">
                <a:latin typeface="Times New Roman" pitchFamily="18" charset="0"/>
                <a:cs typeface="Times New Roman" pitchFamily="18" charset="0"/>
              </a:rPr>
              <a:t>Το κύκλωμα αυτό συχνά χρησιμοποιείται για την υλοποίηση συνδυαστικών κυκλωμάτων.</a:t>
            </a:r>
          </a:p>
        </p:txBody>
      </p:sp>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Αποκωδικοποιητής 3-σε-8</a:t>
            </a:r>
          </a:p>
        </p:txBody>
      </p:sp>
      <p:pic>
        <p:nvPicPr>
          <p:cNvPr id="307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8" y="1587700"/>
            <a:ext cx="8350064" cy="421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30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Αποκωδικοποιητής με είσοδο επίτρεψης </a:t>
            </a:r>
          </a:p>
        </p:txBody>
      </p:sp>
      <p:sp>
        <p:nvSpPr>
          <p:cNvPr id="5" name="Rectangle 4"/>
          <p:cNvSpPr/>
          <p:nvPr/>
        </p:nvSpPr>
        <p:spPr>
          <a:xfrm>
            <a:off x="133306" y="758314"/>
            <a:ext cx="8974182" cy="1446550"/>
          </a:xfrm>
          <a:prstGeom prst="rect">
            <a:avLst/>
          </a:prstGeom>
        </p:spPr>
        <p:txBody>
          <a:bodyPr wrap="square">
            <a:spAutoFit/>
          </a:bodyPr>
          <a:lstStyle/>
          <a:p>
            <a:pPr algn="just"/>
            <a:r>
              <a:rPr lang="el-GR" sz="2200" dirty="0">
                <a:latin typeface="Times New Roman" pitchFamily="18" charset="0"/>
                <a:cs typeface="Times New Roman" pitchFamily="18" charset="0"/>
              </a:rPr>
              <a:t>Οι αποκωδικοποιητές μπορεί συχνά να περιλαμβάνουν μία ή περισσότερες εισόδους επίτρεψης (enable) που ελέγχουν τη λειτουργία του κυκλώματος. Ένας </a:t>
            </a:r>
            <a:r>
              <a:rPr lang="el-GR" sz="2200" b="1" dirty="0">
                <a:latin typeface="Times New Roman" pitchFamily="18" charset="0"/>
                <a:cs typeface="Times New Roman" pitchFamily="18" charset="0"/>
              </a:rPr>
              <a:t>αποκωδικοποιητής 2-σε-4 </a:t>
            </a:r>
            <a:r>
              <a:rPr lang="el-GR" sz="2200" dirty="0">
                <a:latin typeface="Times New Roman" pitchFamily="18" charset="0"/>
                <a:cs typeface="Times New Roman" pitchFamily="18" charset="0"/>
              </a:rPr>
              <a:t>με είσοδο επίτρεψης (enable) παρουσιάζεται στο ακόλουθο σχήμα.</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48880"/>
            <a:ext cx="3100397" cy="31901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42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21561"/>
            <a:ext cx="8160521" cy="3083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Αποκωδικοποιητής 2-σε-4</a:t>
            </a:r>
          </a:p>
        </p:txBody>
      </p:sp>
      <p:sp>
        <p:nvSpPr>
          <p:cNvPr id="6" name="Rectangle 5"/>
          <p:cNvSpPr/>
          <p:nvPr/>
        </p:nvSpPr>
        <p:spPr>
          <a:xfrm>
            <a:off x="179512" y="4365104"/>
            <a:ext cx="8927976" cy="2123658"/>
          </a:xfrm>
          <a:prstGeom prst="rect">
            <a:avLst/>
          </a:prstGeom>
        </p:spPr>
        <p:txBody>
          <a:bodyPr wrap="square">
            <a:spAutoFit/>
          </a:bodyPr>
          <a:lstStyle/>
          <a:p>
            <a:pPr algn="just">
              <a:spcAft>
                <a:spcPts val="0"/>
              </a:spcAft>
            </a:pPr>
            <a:r>
              <a:rPr lang="el-GR" sz="2200" kern="50" dirty="0">
                <a:latin typeface="Times New Roman"/>
                <a:ea typeface="Lucida Sans Unicode"/>
                <a:cs typeface="Mangal"/>
              </a:rPr>
              <a:t>Στο κύκλωμα αυτό ανά πάσα στιγμή μόνο μία έξοδος μπορεί να είναι 0, ενώ όλες οι άλλες είναι 1, για τιμή εισόδου επίτρεψης Ε μηδέν. Η έξοδος η τιμή της οποίας είναι 0 επιλέγεται από τις εισόδους Α και Β. Το κύκλωμα απενεργοποιείται όταν η τιμή της Ε ισούται με 1, ανεξάρτητα από τις τιμές των άλλων δύο εισόδων. Στην περίπτωση αυτή, καμιά από τις εξόδους δεν είναι μηδέν.</a:t>
            </a:r>
            <a:endParaRPr lang="el-GR" sz="2200" kern="50" dirty="0">
              <a:effectLst/>
              <a:latin typeface="Liberation Serif"/>
              <a:ea typeface="Lucida Sans Unicode"/>
              <a:cs typeface="Mangal"/>
            </a:endParaRPr>
          </a:p>
        </p:txBody>
      </p:sp>
    </p:spTree>
    <p:extLst>
      <p:ext uri="{BB962C8B-B14F-4D97-AF65-F5344CB8AC3E}">
        <p14:creationId xmlns:p14="http://schemas.microsoft.com/office/powerpoint/2010/main" val="9667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Άσκηση</a:t>
            </a:r>
          </a:p>
        </p:txBody>
      </p:sp>
      <p:sp>
        <p:nvSpPr>
          <p:cNvPr id="5" name="Rectangle 4"/>
          <p:cNvSpPr/>
          <p:nvPr/>
        </p:nvSpPr>
        <p:spPr>
          <a:xfrm>
            <a:off x="107504" y="603845"/>
            <a:ext cx="9036496" cy="2693045"/>
          </a:xfrm>
          <a:prstGeom prst="rect">
            <a:avLst/>
          </a:prstGeom>
        </p:spPr>
        <p:txBody>
          <a:bodyPr wrap="square">
            <a:spAutoFit/>
          </a:bodyPr>
          <a:lstStyle/>
          <a:p>
            <a:pPr algn="just"/>
            <a:r>
              <a:rPr lang="el-GR" sz="2100" i="1" dirty="0">
                <a:latin typeface="Times New Roman" pitchFamily="18" charset="0"/>
                <a:cs typeface="Times New Roman" pitchFamily="18" charset="0"/>
              </a:rPr>
              <a:t>Να σχεδιασθεί κύκλωμα, του οποίου οι δύο του έξοδοι υλοποιούν τις λογικές εξισώσεις:</a:t>
            </a:r>
          </a:p>
          <a:p>
            <a:pPr algn="just"/>
            <a:r>
              <a:rPr lang="el-GR" sz="2100" i="1" dirty="0">
                <a:latin typeface="Times New Roman" pitchFamily="18" charset="0"/>
                <a:cs typeface="Times New Roman" pitchFamily="18" charset="0"/>
              </a:rPr>
              <a:t>Υ = </a:t>
            </a:r>
            <a:r>
              <a:rPr lang="en-US" sz="2100" i="1" dirty="0">
                <a:latin typeface="Times New Roman" pitchFamily="18" charset="0"/>
                <a:cs typeface="Times New Roman" pitchFamily="18" charset="0"/>
              </a:rPr>
              <a:t>AB′C+A′B′C+A′B′C</a:t>
            </a:r>
            <a:r>
              <a:rPr lang="el-GR" sz="2100" i="1" dirty="0">
                <a:latin typeface="Times New Roman" pitchFamily="18" charset="0"/>
                <a:cs typeface="Times New Roman" pitchFamily="18" charset="0"/>
              </a:rPr>
              <a:t>΄ και Χ = </a:t>
            </a:r>
            <a:r>
              <a:rPr lang="en-US" sz="2100" i="1" dirty="0">
                <a:latin typeface="Times New Roman" pitchFamily="18" charset="0"/>
                <a:cs typeface="Times New Roman" pitchFamily="18" charset="0"/>
              </a:rPr>
              <a:t>AB′C+ABC</a:t>
            </a:r>
            <a:r>
              <a:rPr lang="el-GR" sz="2100" i="1" dirty="0">
                <a:latin typeface="Times New Roman" pitchFamily="18" charset="0"/>
                <a:cs typeface="Times New Roman" pitchFamily="18" charset="0"/>
              </a:rPr>
              <a:t> με χρήση αποκωδικοποιητή 3-σε-8.</a:t>
            </a:r>
          </a:p>
          <a:p>
            <a:pPr algn="just"/>
            <a:endParaRPr lang="el-GR" sz="1600" i="1" dirty="0">
              <a:latin typeface="Times New Roman" pitchFamily="18" charset="0"/>
              <a:cs typeface="Times New Roman" pitchFamily="18" charset="0"/>
            </a:endParaRPr>
          </a:p>
          <a:p>
            <a:pPr algn="just"/>
            <a:r>
              <a:rPr lang="el-GR" dirty="0">
                <a:latin typeface="Times New Roman" pitchFamily="18" charset="0"/>
                <a:cs typeface="Times New Roman" pitchFamily="18" charset="0"/>
              </a:rPr>
              <a:t>Οι είσοδοι του κυκλώματος είναι τρεις (A,B,C) και έτσι θα έχουμε n=3, ενώ οι έξοδοί του (Υ και Χ) είναι δύο και επομένως m=2. Για τη συγκεκριμένη υλοποίηση χρειαζόμαστε ένα αποκωδικοποιητή 3Χ8 και δύο πύλες OR. Η πύλη OR για την εξίσωση Υ θα είναι πύλη τριών εισόδων, όσοι δηλαδή και οι ελάχιστοι όροι της εξίσωσης Υ, ενώ η πύλη OR για την εξίσωση Χ, θα είναι πύλη δύο εισόδων.</a:t>
            </a:r>
          </a:p>
        </p:txBody>
      </p:sp>
      <p:pic>
        <p:nvPicPr>
          <p:cNvPr id="205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73017"/>
            <a:ext cx="6298257" cy="341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5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332" y="2060848"/>
            <a:ext cx="4623916" cy="3157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Αποκωδικοποιητές με είσοδο επίτρεψης</a:t>
            </a:r>
          </a:p>
        </p:txBody>
      </p:sp>
      <p:sp>
        <p:nvSpPr>
          <p:cNvPr id="4" name="TextBox 3"/>
          <p:cNvSpPr txBox="1"/>
          <p:nvPr/>
        </p:nvSpPr>
        <p:spPr>
          <a:xfrm>
            <a:off x="179512" y="724634"/>
            <a:ext cx="8784976" cy="1323439"/>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Οι αποκωδικοποιητές με εισόδους επίτρεψης μπορούν να διασυνδεθούν, ώστε να δημιουργήσουν ένα μεγαλύτερο κύκλωμα αποκωδικοποιητή. Στο σχήμα φαίνονται δύο αποκωδικοποιητές 3-σε-8 με εισόδους επίτρεψης, οι οποίοι είναι κατάλληλα συνδεδεμένοι, ώστε να δημιουργήσουν ένα αποκωδικοποιητή 4-σε-16. </a:t>
            </a:r>
          </a:p>
        </p:txBody>
      </p:sp>
      <p:sp>
        <p:nvSpPr>
          <p:cNvPr id="6" name="TextBox 5"/>
          <p:cNvSpPr txBox="1"/>
          <p:nvPr/>
        </p:nvSpPr>
        <p:spPr>
          <a:xfrm>
            <a:off x="179512" y="5157192"/>
            <a:ext cx="8784976" cy="1631216"/>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Όταν το </a:t>
            </a:r>
            <a:r>
              <a:rPr lang="en-US" sz="2000" dirty="0">
                <a:latin typeface="Times New Roman" pitchFamily="18" charset="0"/>
                <a:cs typeface="Times New Roman" pitchFamily="18" charset="0"/>
              </a:rPr>
              <a:t>w=0, </a:t>
            </a:r>
            <a:r>
              <a:rPr lang="el-GR" sz="2000" dirty="0">
                <a:latin typeface="Times New Roman" pitchFamily="18" charset="0"/>
                <a:cs typeface="Times New Roman" pitchFamily="18" charset="0"/>
              </a:rPr>
              <a:t>ενεργοποιείται ο πάνω αποκωδικοποιητής, ενώ ο κάτω απενεργοποιείται. Οι έξοδοι του κάτω είναι όλες 0, ενώ οι 8 έξοδοι του πάνω παράγουν έναν από τους ελαχιστόρους 0000 ως 0111. Όταν </a:t>
            </a:r>
            <a:r>
              <a:rPr lang="en-US" sz="2000" dirty="0">
                <a:latin typeface="Times New Roman" pitchFamily="18" charset="0"/>
                <a:cs typeface="Times New Roman" pitchFamily="18" charset="0"/>
              </a:rPr>
              <a:t>w=1 </a:t>
            </a:r>
            <a:r>
              <a:rPr lang="el-GR" sz="2000" dirty="0">
                <a:latin typeface="Times New Roman" pitchFamily="18" charset="0"/>
                <a:cs typeface="Times New Roman" pitchFamily="18" charset="0"/>
              </a:rPr>
              <a:t>οι συνθήκες αντιστρέφονται</a:t>
            </a:r>
            <a:r>
              <a:rPr lang="en-US" sz="2000" dirty="0">
                <a:latin typeface="Times New Roman" pitchFamily="18" charset="0"/>
                <a:cs typeface="Times New Roman" pitchFamily="18" charset="0"/>
              </a:rPr>
              <a:t>:</a:t>
            </a:r>
            <a:r>
              <a:rPr lang="el-GR" sz="2000" dirty="0">
                <a:latin typeface="Times New Roman" pitchFamily="18" charset="0"/>
                <a:cs typeface="Times New Roman" pitchFamily="18" charset="0"/>
              </a:rPr>
              <a:t> οι έξοδοι του κάτω παράγουν έναν από τους ελαχιστόρους 1000 ως 1111, ενώ οι έξοδοι του πάνω είναι 0.</a:t>
            </a:r>
          </a:p>
        </p:txBody>
      </p:sp>
    </p:spTree>
    <p:extLst>
      <p:ext uri="{BB962C8B-B14F-4D97-AF65-F5344CB8AC3E}">
        <p14:creationId xmlns:p14="http://schemas.microsoft.com/office/powerpoint/2010/main" val="120793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36712"/>
            <a:ext cx="8856984" cy="1938992"/>
          </a:xfrm>
          <a:prstGeom prst="rect">
            <a:avLst/>
          </a:prstGeom>
        </p:spPr>
        <p:txBody>
          <a:bodyPr wrap="square">
            <a:spAutoFit/>
          </a:bodyPr>
          <a:lstStyle/>
          <a:p>
            <a:pPr algn="just"/>
            <a:r>
              <a:rPr lang="el-GR" sz="2000" dirty="0">
                <a:latin typeface="Times New Roman" pitchFamily="18" charset="0"/>
                <a:cs typeface="Times New Roman" pitchFamily="18" charset="0"/>
              </a:rPr>
              <a:t>Οι δυαδικοί κωδικοποιητές (Binary Encoders) είναι συνδυαστικά κυκλώματα με 2</a:t>
            </a:r>
            <a:r>
              <a:rPr lang="el-GR" sz="2000" baseline="30000" dirty="0">
                <a:latin typeface="Times New Roman" pitchFamily="18" charset="0"/>
                <a:cs typeface="Times New Roman" pitchFamily="18" charset="0"/>
              </a:rPr>
              <a:t>n</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εισόδους και n εξόδους (2</a:t>
            </a:r>
            <a:r>
              <a:rPr lang="el-GR" sz="2000"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xn ή 2</a:t>
            </a:r>
            <a:r>
              <a:rPr lang="el-GR" sz="2000"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-σε-n), όπου 2</a:t>
            </a:r>
            <a:r>
              <a:rPr lang="el-GR" sz="2000"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 είναι ο αριθμός των εισόδων και n ο</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αριθμός των εξόδων του κωδικοποιητή.</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Εκτελούν την ανάστροφη λειτουργία από τον αποκωδικοποιητή. Το πλήθος των εισόδων ενός κωδικοποιητή μπορεί</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να είναι και μικρότερο από 2</a:t>
            </a:r>
            <a:r>
              <a:rPr lang="el-GR" sz="2000"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 για n αριθμό εξόδων, όταν υπάρχουν είσοδοι που δεν</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χρησιμοποιούνται.</a:t>
            </a:r>
          </a:p>
        </p:txBody>
      </p:sp>
      <p:pic>
        <p:nvPicPr>
          <p:cNvPr id="4098"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89" y="2924944"/>
            <a:ext cx="786715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Κωδικοποιητής</a:t>
            </a:r>
          </a:p>
        </p:txBody>
      </p:sp>
    </p:spTree>
    <p:extLst>
      <p:ext uri="{BB962C8B-B14F-4D97-AF65-F5344CB8AC3E}">
        <p14:creationId xmlns:p14="http://schemas.microsoft.com/office/powerpoint/2010/main" val="219778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014" y="836712"/>
            <a:ext cx="5604306"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Κωδικοποιητής 8-σε-3</a:t>
            </a:r>
          </a:p>
        </p:txBody>
      </p:sp>
      <p:pic>
        <p:nvPicPr>
          <p:cNvPr id="1027" name="Picture 3" descr="C:\Users\user\Desktop\Χωρίς τίτλο - Αντίγραφο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983" y="3834082"/>
            <a:ext cx="6200368" cy="260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650" y="836712"/>
            <a:ext cx="8761846" cy="4893647"/>
          </a:xfrm>
          <a:prstGeom prst="rect">
            <a:avLst/>
          </a:prstGeom>
        </p:spPr>
        <p:txBody>
          <a:bodyPr wrap="square">
            <a:spAutoFit/>
          </a:bodyPr>
          <a:lstStyle/>
          <a:p>
            <a:pPr algn="just"/>
            <a:r>
              <a:rPr lang="el-GR" sz="2400" b="1" dirty="0">
                <a:latin typeface="Times New Roman" pitchFamily="18" charset="0"/>
                <a:cs typeface="Times New Roman" pitchFamily="18" charset="0"/>
              </a:rPr>
              <a:t>Συνδυαστικά κυκλώματα </a:t>
            </a:r>
            <a:r>
              <a:rPr lang="el-GR" sz="2400" dirty="0">
                <a:latin typeface="Times New Roman" pitchFamily="18" charset="0"/>
                <a:cs typeface="Times New Roman" pitchFamily="18" charset="0"/>
              </a:rPr>
              <a:t>είναι τα ψηφιακά κυκλώματα των οποίων οι τιμές στις εξόδους τους καθορίζονται κάθε φορά αποκλειστικά από τις τιμές των εισόδων τους τη συγκεκριμένη στιγμή.</a:t>
            </a:r>
          </a:p>
          <a:p>
            <a:pPr algn="just"/>
            <a:endParaRPr lang="el-GR" sz="12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Δομικό στοιχείο των συνδυαστικών κυκλωμάτων αποτελούν οι λογικές πύλες. Έτσι, ένα συνδυαστικό κύκλωμα αποτελείται από εισόδους, λογικές πύλες και εξόδους.</a:t>
            </a:r>
          </a:p>
          <a:p>
            <a:pPr algn="just"/>
            <a:endParaRPr lang="el-GR" sz="12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Οι λογικές πύλες δέχονται ψηφιακά σήματα (πληροφορίες) στις εισόδους τους και παράγουν ανάλογα σήματα στις εξόδους τους. Για n μεταβλητές εισόδου υπάρχουν 2</a:t>
            </a:r>
            <a:r>
              <a:rPr lang="el-GR" sz="2400" baseline="30000" dirty="0">
                <a:latin typeface="Times New Roman" pitchFamily="18" charset="0"/>
                <a:cs typeface="Times New Roman" pitchFamily="18" charset="0"/>
              </a:rPr>
              <a:t>n</a:t>
            </a:r>
            <a:r>
              <a:rPr lang="el-GR" sz="2400" dirty="0">
                <a:latin typeface="Times New Roman" pitchFamily="18" charset="0"/>
                <a:cs typeface="Times New Roman" pitchFamily="18" charset="0"/>
              </a:rPr>
              <a:t> δυνατοί συνδυασμοί δυαδικών τιμών στην είσοδο ενός συνδυαστικού κυκλώματος. Για κάθε δυνατό συνδυασμό των τιμών των εισόδων του κυκλώματος υπάρχει ένας και μόνον ένας συνδυασμός των τιμών των εξόδων του. </a:t>
            </a:r>
          </a:p>
        </p:txBody>
      </p:sp>
      <p:sp>
        <p:nvSpPr>
          <p:cNvPr id="6" name="TextBox 5"/>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Συνδυαστικά κυκλώματα</a:t>
            </a:r>
          </a:p>
        </p:txBody>
      </p:sp>
    </p:spTree>
    <p:extLst>
      <p:ext uri="{BB962C8B-B14F-4D97-AF65-F5344CB8AC3E}">
        <p14:creationId xmlns:p14="http://schemas.microsoft.com/office/powerpoint/2010/main" val="411237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Πολυπλέκτης</a:t>
            </a:r>
          </a:p>
        </p:txBody>
      </p:sp>
      <p:sp>
        <p:nvSpPr>
          <p:cNvPr id="5" name="Rectangle 4"/>
          <p:cNvSpPr/>
          <p:nvPr/>
        </p:nvSpPr>
        <p:spPr>
          <a:xfrm>
            <a:off x="107504" y="908720"/>
            <a:ext cx="8928992" cy="3416320"/>
          </a:xfrm>
          <a:prstGeom prst="rect">
            <a:avLst/>
          </a:prstGeom>
        </p:spPr>
        <p:txBody>
          <a:bodyPr wrap="square">
            <a:spAutoFit/>
          </a:bodyPr>
          <a:lstStyle/>
          <a:p>
            <a:pPr algn="just"/>
            <a:r>
              <a:rPr lang="el-GR" sz="2400" dirty="0">
                <a:latin typeface="Times New Roman" pitchFamily="18" charset="0"/>
                <a:cs typeface="Times New Roman" pitchFamily="18" charset="0"/>
              </a:rPr>
              <a:t>Πολλές φορές για τις ανάγκες της λειτουργίας των ψηφιακών συστημάτων απαιτείται η μεταφορά πληροφοριών (δεδομένων) από διαφορετικές μονάδες με μία μόνο γραμμή μεταφοράς. Ο </a:t>
            </a:r>
            <a:r>
              <a:rPr lang="el-GR" sz="2400" b="1" dirty="0">
                <a:latin typeface="Times New Roman" pitchFamily="18" charset="0"/>
                <a:cs typeface="Times New Roman" pitchFamily="18" charset="0"/>
              </a:rPr>
              <a:t>πολυπλέκτης</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multiplexer) </a:t>
            </a:r>
            <a:r>
              <a:rPr lang="el-GR" sz="2400" dirty="0">
                <a:latin typeface="Times New Roman" pitchFamily="18" charset="0"/>
                <a:cs typeface="Times New Roman" pitchFamily="18" charset="0"/>
              </a:rPr>
              <a:t>είναι ένα συνδυαστικό κύκλωμα που επιλέγει δυαδική πληροφορία που έρχεται σε μία από πολλές γραμμές εισόδου και τις κατευθύνει σε μία γραμμή εξόδου. Η επιλογή της μιας συγκεκριμένης γραμμής εισόδου γίνεται μέσω μερικών γραμμών επιλογής. Οι Πολυπλέκτες είναι συνδυαστικά λογικά κυκλώματα με 2</a:t>
            </a:r>
            <a:r>
              <a:rPr lang="el-GR" sz="2400" baseline="30000" dirty="0">
                <a:latin typeface="Times New Roman" pitchFamily="18" charset="0"/>
                <a:cs typeface="Times New Roman" pitchFamily="18" charset="0"/>
              </a:rPr>
              <a:t>n</a:t>
            </a:r>
            <a:r>
              <a:rPr lang="el-GR" sz="2400" dirty="0">
                <a:latin typeface="Times New Roman" pitchFamily="18" charset="0"/>
                <a:cs typeface="Times New Roman" pitchFamily="18" charset="0"/>
              </a:rPr>
              <a:t> ή λιγότερες γραμμές εισόδου, n γραμμές επιλογής και μία έξοδο.</a:t>
            </a:r>
          </a:p>
        </p:txBody>
      </p:sp>
    </p:spTree>
    <p:extLst>
      <p:ext uri="{BB962C8B-B14F-4D97-AF65-F5344CB8AC3E}">
        <p14:creationId xmlns:p14="http://schemas.microsoft.com/office/powerpoint/2010/main" val="3344088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Πολυπλέκτης 2-σε-1</a:t>
            </a:r>
          </a:p>
        </p:txBody>
      </p:sp>
      <p:sp>
        <p:nvSpPr>
          <p:cNvPr id="5" name="TextBox 4"/>
          <p:cNvSpPr txBox="1"/>
          <p:nvPr/>
        </p:nvSpPr>
        <p:spPr>
          <a:xfrm>
            <a:off x="107504" y="692696"/>
            <a:ext cx="8928992" cy="1846659"/>
          </a:xfrm>
          <a:prstGeom prst="rect">
            <a:avLst/>
          </a:prstGeom>
          <a:noFill/>
        </p:spPr>
        <p:txBody>
          <a:bodyPr wrap="square" rtlCol="0">
            <a:spAutoFit/>
          </a:bodyPr>
          <a:lstStyle/>
          <a:p>
            <a:pPr algn="just"/>
            <a:r>
              <a:rPr lang="el-GR" sz="1900" dirty="0">
                <a:latin typeface="Times New Roman" pitchFamily="18" charset="0"/>
                <a:cs typeface="Times New Roman" pitchFamily="18" charset="0"/>
              </a:rPr>
              <a:t>Το πιο απλό κύκλωμα πολυπλεξίας θα είναι o πολυπλέκτης με δύο εισόδους, μία γραμμή επιλογής και μία έξοδο. Αν ονομάσουμε </a:t>
            </a:r>
            <a:r>
              <a:rPr lang="el-GR" sz="1900" i="1" dirty="0">
                <a:latin typeface="Times New Roman" pitchFamily="18" charset="0"/>
                <a:cs typeface="Times New Roman" pitchFamily="18" charset="0"/>
              </a:rPr>
              <a:t>Ι</a:t>
            </a:r>
            <a:r>
              <a:rPr lang="el-GR" sz="1900" i="1" baseline="-25000" dirty="0">
                <a:latin typeface="Times New Roman" pitchFamily="18" charset="0"/>
                <a:cs typeface="Times New Roman" pitchFamily="18" charset="0"/>
              </a:rPr>
              <a:t>0</a:t>
            </a:r>
            <a:r>
              <a:rPr lang="el-GR" sz="1900" dirty="0">
                <a:latin typeface="Times New Roman" pitchFamily="18" charset="0"/>
                <a:cs typeface="Times New Roman" pitchFamily="18" charset="0"/>
              </a:rPr>
              <a:t> και </a:t>
            </a:r>
            <a:r>
              <a:rPr lang="el-GR" sz="1900" i="1" dirty="0">
                <a:latin typeface="Times New Roman" pitchFamily="18" charset="0"/>
                <a:cs typeface="Times New Roman" pitchFamily="18" charset="0"/>
              </a:rPr>
              <a:t>Ι</a:t>
            </a:r>
            <a:r>
              <a:rPr lang="el-GR" sz="1900" i="1" baseline="-25000" dirty="0">
                <a:latin typeface="Times New Roman" pitchFamily="18" charset="0"/>
                <a:cs typeface="Times New Roman" pitchFamily="18" charset="0"/>
              </a:rPr>
              <a:t>1</a:t>
            </a:r>
            <a:r>
              <a:rPr lang="el-GR" sz="1900" dirty="0">
                <a:latin typeface="Times New Roman" pitchFamily="18" charset="0"/>
                <a:cs typeface="Times New Roman" pitchFamily="18" charset="0"/>
              </a:rPr>
              <a:t> τις εισόδους δεδομένων του κυκλώματος, </a:t>
            </a:r>
            <a:r>
              <a:rPr lang="el-GR" sz="1900" i="1" dirty="0">
                <a:latin typeface="Times New Roman" pitchFamily="18" charset="0"/>
                <a:cs typeface="Times New Roman" pitchFamily="18" charset="0"/>
              </a:rPr>
              <a:t>S</a:t>
            </a:r>
            <a:r>
              <a:rPr lang="el-GR" sz="1900" dirty="0">
                <a:latin typeface="Times New Roman" pitchFamily="18" charset="0"/>
                <a:cs typeface="Times New Roman" pitchFamily="18" charset="0"/>
              </a:rPr>
              <a:t> τη γραμμή επιλογής εισόδου και </a:t>
            </a:r>
            <a:r>
              <a:rPr lang="el-GR" sz="1900" i="1" dirty="0">
                <a:latin typeface="Times New Roman" pitchFamily="18" charset="0"/>
                <a:cs typeface="Times New Roman" pitchFamily="18" charset="0"/>
              </a:rPr>
              <a:t>Υ</a:t>
            </a:r>
            <a:r>
              <a:rPr lang="el-GR" sz="1900" dirty="0">
                <a:latin typeface="Times New Roman" pitchFamily="18" charset="0"/>
                <a:cs typeface="Times New Roman" pitchFamily="18" charset="0"/>
              </a:rPr>
              <a:t> την έξοδό του, τότε το κύκλωμα πρέπει να επαληθεύει τον ακόλουθο πίνακα αλήθειας. Όταν η γραμμή επιλογής </a:t>
            </a:r>
            <a:r>
              <a:rPr lang="el-GR" sz="1900" i="1" dirty="0">
                <a:latin typeface="Times New Roman" pitchFamily="18" charset="0"/>
                <a:cs typeface="Times New Roman" pitchFamily="18" charset="0"/>
              </a:rPr>
              <a:t>S</a:t>
            </a:r>
            <a:r>
              <a:rPr lang="el-GR" sz="1900" dirty="0">
                <a:latin typeface="Times New Roman" pitchFamily="18" charset="0"/>
                <a:cs typeface="Times New Roman" pitchFamily="18" charset="0"/>
              </a:rPr>
              <a:t> γίνει 0 (</a:t>
            </a:r>
            <a:r>
              <a:rPr lang="el-GR" sz="1900" i="1" dirty="0">
                <a:latin typeface="Times New Roman" pitchFamily="18" charset="0"/>
                <a:cs typeface="Times New Roman" pitchFamily="18" charset="0"/>
              </a:rPr>
              <a:t>S</a:t>
            </a:r>
            <a:r>
              <a:rPr lang="el-GR" sz="1900" dirty="0">
                <a:latin typeface="Times New Roman" pitchFamily="18" charset="0"/>
                <a:cs typeface="Times New Roman" pitchFamily="18" charset="0"/>
              </a:rPr>
              <a:t>=0), η έξοδος </a:t>
            </a:r>
            <a:r>
              <a:rPr lang="el-GR" sz="1900" i="1" dirty="0">
                <a:latin typeface="Times New Roman" pitchFamily="18" charset="0"/>
                <a:cs typeface="Times New Roman" pitchFamily="18" charset="0"/>
              </a:rPr>
              <a:t>Υ</a:t>
            </a:r>
            <a:r>
              <a:rPr lang="el-GR" sz="1900" dirty="0">
                <a:latin typeface="Times New Roman" pitchFamily="18" charset="0"/>
                <a:cs typeface="Times New Roman" pitchFamily="18" charset="0"/>
              </a:rPr>
              <a:t> του κυκλώματος παίρνει τη τιμή της εισόδου </a:t>
            </a:r>
            <a:r>
              <a:rPr lang="el-GR" sz="1900" i="1" dirty="0">
                <a:latin typeface="Times New Roman" pitchFamily="18" charset="0"/>
                <a:cs typeface="Times New Roman" pitchFamily="18" charset="0"/>
              </a:rPr>
              <a:t>Ι</a:t>
            </a:r>
            <a:r>
              <a:rPr lang="el-GR" sz="1900" i="1" baseline="-25000" dirty="0">
                <a:latin typeface="Times New Roman" pitchFamily="18" charset="0"/>
                <a:cs typeface="Times New Roman" pitchFamily="18" charset="0"/>
              </a:rPr>
              <a:t>0</a:t>
            </a:r>
            <a:r>
              <a:rPr lang="el-GR" sz="1900" dirty="0">
                <a:latin typeface="Times New Roman" pitchFamily="18" charset="0"/>
                <a:cs typeface="Times New Roman" pitchFamily="18" charset="0"/>
              </a:rPr>
              <a:t>, ενώ όταν η γραμμή επιλογής </a:t>
            </a:r>
            <a:r>
              <a:rPr lang="el-GR" sz="1900" i="1" dirty="0">
                <a:latin typeface="Times New Roman" pitchFamily="18" charset="0"/>
                <a:cs typeface="Times New Roman" pitchFamily="18" charset="0"/>
              </a:rPr>
              <a:t>S</a:t>
            </a:r>
            <a:r>
              <a:rPr lang="el-GR" sz="1900" dirty="0">
                <a:latin typeface="Times New Roman" pitchFamily="18" charset="0"/>
                <a:cs typeface="Times New Roman" pitchFamily="18" charset="0"/>
              </a:rPr>
              <a:t> γίνει 1 (</a:t>
            </a:r>
            <a:r>
              <a:rPr lang="el-GR" sz="1900" i="1" dirty="0">
                <a:latin typeface="Times New Roman" pitchFamily="18" charset="0"/>
                <a:cs typeface="Times New Roman" pitchFamily="18" charset="0"/>
              </a:rPr>
              <a:t>S</a:t>
            </a:r>
            <a:r>
              <a:rPr lang="el-GR" sz="1900" dirty="0">
                <a:latin typeface="Times New Roman" pitchFamily="18" charset="0"/>
                <a:cs typeface="Times New Roman" pitchFamily="18" charset="0"/>
              </a:rPr>
              <a:t>=1), τότε η έξοδος του κυκλώματος παίρνει τη τιμή της εισόδου </a:t>
            </a:r>
            <a:r>
              <a:rPr lang="el-GR" sz="1900" i="1" dirty="0">
                <a:latin typeface="Times New Roman" pitchFamily="18" charset="0"/>
                <a:cs typeface="Times New Roman" pitchFamily="18" charset="0"/>
              </a:rPr>
              <a:t>Ι</a:t>
            </a:r>
            <a:r>
              <a:rPr lang="el-GR" sz="1900" i="1" baseline="-25000" dirty="0">
                <a:latin typeface="Times New Roman" pitchFamily="18" charset="0"/>
                <a:cs typeface="Times New Roman" pitchFamily="18" charset="0"/>
              </a:rPr>
              <a:t>1</a:t>
            </a:r>
            <a:r>
              <a:rPr lang="el-GR" sz="1900" dirty="0">
                <a:latin typeface="Times New Roman" pitchFamily="18" charset="0"/>
                <a:cs typeface="Times New Roman" pitchFamily="18" charset="0"/>
              </a:rPr>
              <a:t>.</a:t>
            </a:r>
          </a:p>
        </p:txBody>
      </p:sp>
      <p:pic>
        <p:nvPicPr>
          <p:cNvPr id="717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30" y="2492896"/>
            <a:ext cx="5401414" cy="22304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40152" y="2566717"/>
            <a:ext cx="3167336" cy="2154436"/>
          </a:xfrm>
          <a:prstGeom prst="rect">
            <a:avLst/>
          </a:prstGeom>
        </p:spPr>
        <p:txBody>
          <a:bodyPr wrap="square">
            <a:spAutoFit/>
          </a:bodyPr>
          <a:lstStyle/>
          <a:p>
            <a:pPr algn="just"/>
            <a:r>
              <a:rPr lang="el-GR" dirty="0">
                <a:latin typeface="Times New Roman" pitchFamily="18" charset="0"/>
                <a:cs typeface="Times New Roman" pitchFamily="18" charset="0"/>
              </a:rPr>
              <a:t>Η λογική συνάρτηση Υ όπως προκύπτει από το πίνακα αλήθειας</a:t>
            </a:r>
            <a:r>
              <a:rPr lang="en-US" dirty="0">
                <a:latin typeface="Times New Roman" pitchFamily="18" charset="0"/>
                <a:cs typeface="Times New Roman" pitchFamily="18" charset="0"/>
              </a:rPr>
              <a:t>:</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Υ=S′Ι</a:t>
            </a:r>
            <a:r>
              <a:rPr lang="el-GR" i="1" baseline="-25000" dirty="0">
                <a:latin typeface="Times New Roman" pitchFamily="18" charset="0"/>
                <a:cs typeface="Times New Roman" pitchFamily="18" charset="0"/>
              </a:rPr>
              <a:t>0</a:t>
            </a:r>
            <a:r>
              <a:rPr lang="el-GR" i="1" dirty="0">
                <a:latin typeface="Times New Roman" pitchFamily="18" charset="0"/>
                <a:cs typeface="Times New Roman" pitchFamily="18" charset="0"/>
              </a:rPr>
              <a:t>Ι</a:t>
            </a:r>
            <a:r>
              <a:rPr lang="el-GR" i="1" baseline="-25000" dirty="0">
                <a:latin typeface="Times New Roman" pitchFamily="18" charset="0"/>
                <a:cs typeface="Times New Roman" pitchFamily="18" charset="0"/>
              </a:rPr>
              <a:t>1</a:t>
            </a:r>
            <a:r>
              <a:rPr lang="el-GR" i="1" dirty="0">
                <a:latin typeface="Times New Roman" pitchFamily="18" charset="0"/>
                <a:cs typeface="Times New Roman" pitchFamily="18" charset="0"/>
              </a:rPr>
              <a:t>+S′Ι</a:t>
            </a:r>
            <a:r>
              <a:rPr lang="el-GR" i="1" baseline="-25000" dirty="0">
                <a:latin typeface="Times New Roman" pitchFamily="18" charset="0"/>
                <a:cs typeface="Times New Roman" pitchFamily="18" charset="0"/>
              </a:rPr>
              <a:t>0</a:t>
            </a:r>
            <a:r>
              <a:rPr lang="el-GR" i="1" dirty="0">
                <a:latin typeface="Times New Roman" pitchFamily="18" charset="0"/>
                <a:cs typeface="Times New Roman" pitchFamily="18" charset="0"/>
              </a:rPr>
              <a:t>Ι′</a:t>
            </a:r>
            <a:r>
              <a:rPr lang="el-GR" i="1" baseline="-25000" dirty="0">
                <a:latin typeface="Times New Roman" pitchFamily="18" charset="0"/>
                <a:cs typeface="Times New Roman" pitchFamily="18" charset="0"/>
              </a:rPr>
              <a:t>1</a:t>
            </a:r>
            <a:r>
              <a:rPr lang="el-GR" i="1" dirty="0">
                <a:latin typeface="Times New Roman" pitchFamily="18" charset="0"/>
                <a:cs typeface="Times New Roman" pitchFamily="18" charset="0"/>
              </a:rPr>
              <a:t>+SΙ′</a:t>
            </a:r>
            <a:r>
              <a:rPr lang="el-GR" i="1" baseline="-25000" dirty="0">
                <a:latin typeface="Times New Roman" pitchFamily="18" charset="0"/>
                <a:cs typeface="Times New Roman" pitchFamily="18" charset="0"/>
              </a:rPr>
              <a:t>0</a:t>
            </a:r>
            <a:r>
              <a:rPr lang="el-GR" i="1" dirty="0">
                <a:latin typeface="Times New Roman" pitchFamily="18" charset="0"/>
                <a:cs typeface="Times New Roman" pitchFamily="18" charset="0"/>
              </a:rPr>
              <a:t>Ι</a:t>
            </a:r>
            <a:r>
              <a:rPr lang="el-GR" i="1" baseline="-25000" dirty="0">
                <a:latin typeface="Times New Roman" pitchFamily="18" charset="0"/>
                <a:cs typeface="Times New Roman" pitchFamily="18" charset="0"/>
              </a:rPr>
              <a:t>1</a:t>
            </a:r>
            <a:r>
              <a:rPr lang="el-GR" i="1" dirty="0">
                <a:latin typeface="Times New Roman" pitchFamily="18" charset="0"/>
                <a:cs typeface="Times New Roman" pitchFamily="18" charset="0"/>
              </a:rPr>
              <a:t>+SΙ</a:t>
            </a:r>
            <a:r>
              <a:rPr lang="el-GR" i="1" baseline="-25000" dirty="0">
                <a:latin typeface="Times New Roman" pitchFamily="18" charset="0"/>
                <a:cs typeface="Times New Roman" pitchFamily="18" charset="0"/>
              </a:rPr>
              <a:t>0</a:t>
            </a:r>
            <a:r>
              <a:rPr lang="el-GR" i="1" dirty="0">
                <a:latin typeface="Times New Roman" pitchFamily="18" charset="0"/>
                <a:cs typeface="Times New Roman" pitchFamily="18" charset="0"/>
              </a:rPr>
              <a:t>Ι</a:t>
            </a:r>
            <a:r>
              <a:rPr lang="el-GR" i="1" baseline="-25000" dirty="0">
                <a:latin typeface="Times New Roman" pitchFamily="18" charset="0"/>
                <a:cs typeface="Times New Roman" pitchFamily="18" charset="0"/>
              </a:rPr>
              <a:t>1</a:t>
            </a:r>
            <a:endParaRPr lang="en-US" dirty="0">
              <a:latin typeface="Times New Roman" pitchFamily="18" charset="0"/>
              <a:cs typeface="Times New Roman" pitchFamily="18" charset="0"/>
            </a:endParaRPr>
          </a:p>
          <a:p>
            <a:pPr algn="just"/>
            <a:r>
              <a:rPr lang="el-GR" dirty="0">
                <a:latin typeface="Times New Roman" pitchFamily="18" charset="0"/>
                <a:cs typeface="Times New Roman" pitchFamily="18" charset="0"/>
              </a:rPr>
              <a:t>Από την απλοποίησή της στο χάρτη Καρνώ θα έχουμε: </a:t>
            </a:r>
            <a:endParaRPr lang="en-US" dirty="0">
              <a:latin typeface="Times New Roman" pitchFamily="18" charset="0"/>
              <a:cs typeface="Times New Roman" pitchFamily="18" charset="0"/>
            </a:endParaRPr>
          </a:p>
          <a:p>
            <a:pPr algn="just"/>
            <a:endParaRPr lang="en-US" sz="800" dirty="0">
              <a:latin typeface="Times New Roman" pitchFamily="18" charset="0"/>
              <a:cs typeface="Times New Roman" pitchFamily="18" charset="0"/>
            </a:endParaRPr>
          </a:p>
          <a:p>
            <a:pPr algn="just"/>
            <a:r>
              <a:rPr lang="el-GR" b="1" i="1" dirty="0">
                <a:latin typeface="Times New Roman" pitchFamily="18" charset="0"/>
                <a:cs typeface="Times New Roman" pitchFamily="18" charset="0"/>
              </a:rPr>
              <a:t>Υ = </a:t>
            </a:r>
            <a:r>
              <a:rPr lang="en-US" b="1" i="1" dirty="0">
                <a:latin typeface="Times New Roman" pitchFamily="18" charset="0"/>
                <a:cs typeface="Times New Roman" pitchFamily="18" charset="0"/>
              </a:rPr>
              <a:t>S</a:t>
            </a:r>
            <a:r>
              <a:rPr lang="el-GR" b="1" i="1" dirty="0">
                <a:latin typeface="Times New Roman" pitchFamily="18" charset="0"/>
                <a:cs typeface="Times New Roman" pitchFamily="18" charset="0"/>
              </a:rPr>
              <a:t>΄Ι</a:t>
            </a:r>
            <a:r>
              <a:rPr lang="el-GR" b="1" i="1" baseline="-25000" dirty="0">
                <a:latin typeface="Times New Roman" pitchFamily="18" charset="0"/>
                <a:cs typeface="Times New Roman" pitchFamily="18" charset="0"/>
              </a:rPr>
              <a:t>0</a:t>
            </a:r>
            <a:r>
              <a:rPr lang="el-GR" b="1" i="1" dirty="0">
                <a:latin typeface="Times New Roman" pitchFamily="18" charset="0"/>
                <a:cs typeface="Times New Roman" pitchFamily="18" charset="0"/>
              </a:rPr>
              <a:t>+</a:t>
            </a:r>
            <a:r>
              <a:rPr lang="en-US" b="1" i="1" dirty="0">
                <a:latin typeface="Times New Roman" pitchFamily="18" charset="0"/>
                <a:cs typeface="Times New Roman" pitchFamily="18" charset="0"/>
              </a:rPr>
              <a:t>S</a:t>
            </a:r>
            <a:r>
              <a:rPr lang="el-GR" b="1" i="1" dirty="0">
                <a:latin typeface="Times New Roman" pitchFamily="18" charset="0"/>
                <a:cs typeface="Times New Roman" pitchFamily="18" charset="0"/>
              </a:rPr>
              <a:t>Ι</a:t>
            </a:r>
            <a:r>
              <a:rPr lang="el-GR" b="1" i="1" baseline="-25000" dirty="0">
                <a:latin typeface="Times New Roman" pitchFamily="18" charset="0"/>
                <a:cs typeface="Times New Roman" pitchFamily="18" charset="0"/>
              </a:rPr>
              <a:t>1</a:t>
            </a:r>
            <a:endParaRPr lang="el-GR" b="1" i="1" dirty="0">
              <a:latin typeface="Times New Roman" pitchFamily="18" charset="0"/>
              <a:cs typeface="Times New Roman" pitchFamily="18" charset="0"/>
            </a:endParaRPr>
          </a:p>
        </p:txBody>
      </p:sp>
      <p:pic>
        <p:nvPicPr>
          <p:cNvPr id="7171" name="Picture 3" descr="C:\Users\user\Desktop\Χωρίς τίτλο - Αντίγραφο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433" y="4653136"/>
            <a:ext cx="58388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Πολυπλέκτης </a:t>
            </a:r>
            <a:r>
              <a:rPr lang="en-US" sz="4000" b="1" i="1" dirty="0">
                <a:latin typeface="Times New Roman" pitchFamily="18" charset="0"/>
                <a:cs typeface="Times New Roman" pitchFamily="18" charset="0"/>
              </a:rPr>
              <a:t>4</a:t>
            </a:r>
            <a:r>
              <a:rPr lang="el-GR" sz="4000" b="1" i="1" dirty="0">
                <a:latin typeface="Times New Roman" pitchFamily="18" charset="0"/>
                <a:cs typeface="Times New Roman" pitchFamily="18" charset="0"/>
              </a:rPr>
              <a:t>-σε-1</a:t>
            </a:r>
          </a:p>
        </p:txBody>
      </p:sp>
      <p:sp>
        <p:nvSpPr>
          <p:cNvPr id="5" name="Rectangle 4"/>
          <p:cNvSpPr/>
          <p:nvPr/>
        </p:nvSpPr>
        <p:spPr>
          <a:xfrm>
            <a:off x="143000" y="692696"/>
            <a:ext cx="8964488" cy="1938992"/>
          </a:xfrm>
          <a:prstGeom prst="rect">
            <a:avLst/>
          </a:prstGeom>
        </p:spPr>
        <p:txBody>
          <a:bodyPr wrap="square">
            <a:spAutoFit/>
          </a:bodyPr>
          <a:lstStyle/>
          <a:p>
            <a:pPr algn="just"/>
            <a:r>
              <a:rPr lang="el-GR" sz="2000" dirty="0">
                <a:latin typeface="Times New Roman" pitchFamily="18" charset="0"/>
                <a:cs typeface="Times New Roman" pitchFamily="18" charset="0"/>
              </a:rPr>
              <a:t>Το κύκλωμα ενός πολυπλέκτη 4-σε-1 θα υλοποιείται με τέσσερις γραμμές εισόδου, δύο γραμμές επιλογής και μία έξοδο. Καθεμία από τις τέσσερις εισόδους οι οποίες ονομάζονται </a:t>
            </a:r>
            <a:r>
              <a:rPr lang="el-GR" sz="2000" i="1" dirty="0">
                <a:latin typeface="Times New Roman" pitchFamily="18" charset="0"/>
                <a:cs typeface="Times New Roman" pitchFamily="18" charset="0"/>
              </a:rPr>
              <a:t>Ι</a:t>
            </a:r>
            <a:r>
              <a:rPr lang="el-GR" sz="2000" i="1" baseline="-25000" dirty="0">
                <a:latin typeface="Times New Roman" pitchFamily="18" charset="0"/>
                <a:cs typeface="Times New Roman" pitchFamily="18" charset="0"/>
              </a:rPr>
              <a:t>0</a:t>
            </a:r>
            <a:r>
              <a:rPr lang="el-GR" sz="2000" dirty="0">
                <a:latin typeface="Times New Roman" pitchFamily="18" charset="0"/>
                <a:cs typeface="Times New Roman" pitchFamily="18" charset="0"/>
              </a:rPr>
              <a:t> ως </a:t>
            </a:r>
            <a:r>
              <a:rPr lang="el-GR" sz="2000" i="1" dirty="0">
                <a:latin typeface="Times New Roman" pitchFamily="18" charset="0"/>
                <a:cs typeface="Times New Roman" pitchFamily="18" charset="0"/>
              </a:rPr>
              <a:t>Ι</a:t>
            </a:r>
            <a:r>
              <a:rPr lang="el-GR" sz="2000" i="1" baseline="-25000" dirty="0">
                <a:latin typeface="Times New Roman" pitchFamily="18" charset="0"/>
                <a:cs typeface="Times New Roman" pitchFamily="18" charset="0"/>
              </a:rPr>
              <a:t>3</a:t>
            </a:r>
            <a:r>
              <a:rPr lang="el-GR" sz="2000" dirty="0">
                <a:latin typeface="Times New Roman" pitchFamily="18" charset="0"/>
                <a:cs typeface="Times New Roman" pitchFamily="18" charset="0"/>
              </a:rPr>
              <a:t> δίνεται</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ως είσοδος σε μια πύλη </a:t>
            </a:r>
            <a:r>
              <a:rPr lang="en-US" sz="2000" dirty="0">
                <a:latin typeface="Times New Roman" pitchFamily="18" charset="0"/>
                <a:cs typeface="Times New Roman" pitchFamily="18" charset="0"/>
              </a:rPr>
              <a:t>AND.</a:t>
            </a:r>
            <a:r>
              <a:rPr lang="el-GR" sz="2000" dirty="0">
                <a:latin typeface="Times New Roman" pitchFamily="18" charset="0"/>
                <a:cs typeface="Times New Roman" pitchFamily="18" charset="0"/>
              </a:rPr>
              <a:t> Οι γραμμές επιλογής </a:t>
            </a:r>
            <a:r>
              <a:rPr lang="en-US" sz="2000" i="1" dirty="0">
                <a:latin typeface="Times New Roman" pitchFamily="18" charset="0"/>
                <a:cs typeface="Times New Roman" pitchFamily="18" charset="0"/>
              </a:rPr>
              <a:t>S</a:t>
            </a:r>
            <a:r>
              <a:rPr lang="en-US" sz="2000" i="1"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και </a:t>
            </a:r>
            <a:r>
              <a:rPr lang="en-US" sz="2000" i="1" dirty="0">
                <a:latin typeface="Times New Roman" pitchFamily="18" charset="0"/>
                <a:cs typeface="Times New Roman" pitchFamily="18" charset="0"/>
              </a:rPr>
              <a:t>S</a:t>
            </a:r>
            <a:r>
              <a:rPr lang="en-US" sz="2000" i="1"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αποκωδικοποιούνται με τέτοιο τρόπο, ώστε να επιλεγεί 1 μόνο συγκεκριμένη πύλη από τις 4 ΑΝ</a:t>
            </a:r>
            <a:r>
              <a:rPr lang="en-US" sz="2000" dirty="0">
                <a:latin typeface="Times New Roman" pitchFamily="18" charset="0"/>
                <a:cs typeface="Times New Roman" pitchFamily="18" charset="0"/>
              </a:rPr>
              <a:t>D. O</a:t>
            </a:r>
            <a:r>
              <a:rPr lang="el-GR" sz="2000" dirty="0">
                <a:latin typeface="Times New Roman" pitchFamily="18" charset="0"/>
                <a:cs typeface="Times New Roman" pitchFamily="18" charset="0"/>
              </a:rPr>
              <a:t>ι έξοδοι των πυλών </a:t>
            </a:r>
            <a:r>
              <a:rPr lang="en-US" sz="2000" dirty="0">
                <a:latin typeface="Times New Roman" pitchFamily="18" charset="0"/>
                <a:cs typeface="Times New Roman" pitchFamily="18" charset="0"/>
              </a:rPr>
              <a:t>AND </a:t>
            </a:r>
            <a:r>
              <a:rPr lang="el-GR" sz="2000" dirty="0">
                <a:latin typeface="Times New Roman" pitchFamily="18" charset="0"/>
                <a:cs typeface="Times New Roman" pitchFamily="18" charset="0"/>
              </a:rPr>
              <a:t>δίνονται ως είσοδοι μιας Ο</a:t>
            </a:r>
            <a:r>
              <a:rPr lang="en-US" sz="2000" dirty="0">
                <a:latin typeface="Times New Roman" pitchFamily="18" charset="0"/>
                <a:cs typeface="Times New Roman" pitchFamily="18" charset="0"/>
              </a:rPr>
              <a:t>R, </a:t>
            </a:r>
            <a:r>
              <a:rPr lang="el-GR" sz="2000" dirty="0">
                <a:latin typeface="Times New Roman" pitchFamily="18" charset="0"/>
                <a:cs typeface="Times New Roman" pitchFamily="18" charset="0"/>
              </a:rPr>
              <a:t>που δίνει την τελική έξοδο. </a:t>
            </a:r>
          </a:p>
        </p:txBody>
      </p:sp>
      <p:pic>
        <p:nvPicPr>
          <p:cNvPr id="819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70" y="2640994"/>
            <a:ext cx="3623081" cy="412656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Χωρίς τίτλο - Αντίγραφο (2) - Αντίγραφ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73095"/>
            <a:ext cx="2448272" cy="17901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76256" y="3298885"/>
            <a:ext cx="3384376" cy="338554"/>
          </a:xfrm>
          <a:prstGeom prst="rect">
            <a:avLst/>
          </a:prstGeom>
          <a:noFill/>
        </p:spPr>
        <p:txBody>
          <a:bodyPr wrap="square" rtlCol="0">
            <a:spAutoFit/>
          </a:bodyPr>
          <a:lstStyle/>
          <a:p>
            <a:pPr algn="just"/>
            <a:r>
              <a:rPr lang="el-GR" sz="1600" dirty="0">
                <a:latin typeface="Times New Roman" pitchFamily="18" charset="0"/>
                <a:cs typeface="Times New Roman" pitchFamily="18" charset="0"/>
              </a:rPr>
              <a:t>Πίνακας της συνάρτησης</a:t>
            </a:r>
          </a:p>
        </p:txBody>
      </p:sp>
      <p:pic>
        <p:nvPicPr>
          <p:cNvPr id="8197" name="Picture 5" descr="C:\Users\user\Desktop\Χωρίς τίτλο - Αντίγραφο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352320"/>
            <a:ext cx="3240360" cy="1901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11960" y="6309320"/>
            <a:ext cx="4823520" cy="584775"/>
          </a:xfrm>
          <a:prstGeom prst="rect">
            <a:avLst/>
          </a:prstGeom>
          <a:noFill/>
        </p:spPr>
        <p:txBody>
          <a:bodyPr wrap="square" rtlCol="0">
            <a:spAutoFit/>
          </a:bodyPr>
          <a:lstStyle/>
          <a:p>
            <a:pPr algn="just"/>
            <a:r>
              <a:rPr lang="el-GR" sz="1600" b="1" i="1" dirty="0">
                <a:latin typeface="Times New Roman" pitchFamily="18" charset="0"/>
                <a:cs typeface="Times New Roman" pitchFamily="18" charset="0"/>
              </a:rPr>
              <a:t>Ο πολυπλέκτης ονομάζεται και επιλογέας δεδομένων (</a:t>
            </a:r>
            <a:r>
              <a:rPr lang="en-US" sz="1600" b="1" i="1" dirty="0">
                <a:latin typeface="Times New Roman" pitchFamily="18" charset="0"/>
                <a:cs typeface="Times New Roman" pitchFamily="18" charset="0"/>
              </a:rPr>
              <a:t>data selector).</a:t>
            </a:r>
            <a:endParaRPr lang="el-GR"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66375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Υλοποίηση συνάρτησης με πολυπλέκτη</a:t>
            </a:r>
          </a:p>
        </p:txBody>
      </p:sp>
      <p:sp>
        <p:nvSpPr>
          <p:cNvPr id="5" name="Rectangle 4"/>
          <p:cNvSpPr/>
          <p:nvPr/>
        </p:nvSpPr>
        <p:spPr>
          <a:xfrm>
            <a:off x="107504" y="809411"/>
            <a:ext cx="8928992" cy="5139869"/>
          </a:xfrm>
          <a:prstGeom prst="rect">
            <a:avLst/>
          </a:prstGeom>
        </p:spPr>
        <p:txBody>
          <a:bodyPr wrap="square">
            <a:spAutoFit/>
          </a:bodyPr>
          <a:lstStyle/>
          <a:p>
            <a:pPr algn="just"/>
            <a:r>
              <a:rPr lang="el-GR" sz="2400" dirty="0">
                <a:latin typeface="Times New Roman" pitchFamily="18" charset="0"/>
                <a:cs typeface="Times New Roman" pitchFamily="18" charset="0"/>
              </a:rPr>
              <a:t>Αλγόριθμος υλοποίησης συνάρτησης n μεταβλητών με χρήση πολυπλέκτη:</a:t>
            </a:r>
          </a:p>
          <a:p>
            <a:pPr algn="just"/>
            <a:endParaRPr lang="el-GR" sz="2400" dirty="0">
              <a:latin typeface="Times New Roman" pitchFamily="18" charset="0"/>
              <a:cs typeface="Times New Roman" pitchFamily="18" charset="0"/>
            </a:endParaRPr>
          </a:p>
          <a:p>
            <a:pPr marL="457200" indent="-457200" algn="just">
              <a:buAutoNum type="arabicPeriod"/>
            </a:pPr>
            <a:r>
              <a:rPr lang="el-GR" sz="2400" dirty="0">
                <a:latin typeface="Times New Roman" pitchFamily="18" charset="0"/>
                <a:cs typeface="Times New Roman" pitchFamily="18" charset="0"/>
              </a:rPr>
              <a:t>Χρησιμοποιούμε πολυπλέκτη 2</a:t>
            </a:r>
            <a:r>
              <a:rPr lang="el-GR" sz="2400" baseline="30000" dirty="0">
                <a:latin typeface="Times New Roman" pitchFamily="18" charset="0"/>
                <a:cs typeface="Times New Roman" pitchFamily="18" charset="0"/>
              </a:rPr>
              <a:t>n-1</a:t>
            </a:r>
            <a:r>
              <a:rPr lang="el-GR" sz="2400" dirty="0">
                <a:latin typeface="Times New Roman" pitchFamily="18" charset="0"/>
                <a:cs typeface="Times New Roman" pitchFamily="18" charset="0"/>
              </a:rPr>
              <a:t>-σε-1 με n-1 γραμμές επιλογής.</a:t>
            </a:r>
          </a:p>
          <a:p>
            <a:pPr marL="457200" indent="-457200" algn="just">
              <a:buAutoNum type="arabicPeriod"/>
            </a:pPr>
            <a:endParaRPr lang="el-GR" sz="2400" dirty="0">
              <a:latin typeface="Times New Roman" pitchFamily="18" charset="0"/>
              <a:cs typeface="Times New Roman" pitchFamily="18" charset="0"/>
            </a:endParaRPr>
          </a:p>
          <a:p>
            <a:pPr marL="457200" indent="-457200" algn="just">
              <a:buAutoNum type="arabicPeriod"/>
            </a:pPr>
            <a:r>
              <a:rPr lang="el-GR" sz="2400" dirty="0">
                <a:latin typeface="Times New Roman" pitchFamily="18" charset="0"/>
                <a:cs typeface="Times New Roman" pitchFamily="18" charset="0"/>
              </a:rPr>
              <a:t>Δημιουργούμε τον πίνακα αλήθειας της συνάρτησης.</a:t>
            </a:r>
          </a:p>
          <a:p>
            <a:pPr marL="457200" indent="-457200" algn="just">
              <a:buAutoNum type="arabicPeriod"/>
            </a:pPr>
            <a:endParaRPr lang="el-GR" sz="2400" dirty="0">
              <a:latin typeface="Times New Roman" pitchFamily="18" charset="0"/>
              <a:cs typeface="Times New Roman" pitchFamily="18" charset="0"/>
            </a:endParaRPr>
          </a:p>
          <a:p>
            <a:pPr marL="457200" indent="-457200" algn="just">
              <a:buAutoNum type="arabicPeriod"/>
            </a:pPr>
            <a:r>
              <a:rPr lang="el-GR" sz="2400" dirty="0">
                <a:latin typeface="Times New Roman" pitchFamily="18" charset="0"/>
                <a:cs typeface="Times New Roman" pitchFamily="18" charset="0"/>
              </a:rPr>
              <a:t>Συνδέουμε τις n-1 περισσότερο σημαντικές μεταβλητές στις γραμμές επιλογής και κρατάμε τη δεξιότερη (λιγότερο σημαντική).</a:t>
            </a:r>
          </a:p>
          <a:p>
            <a:pPr marL="457200" indent="-457200" algn="just">
              <a:buAutoNum type="arabicPeriod"/>
            </a:pPr>
            <a:endParaRPr lang="el-GR" sz="2400" dirty="0">
              <a:latin typeface="Times New Roman" pitchFamily="18" charset="0"/>
              <a:cs typeface="Times New Roman" pitchFamily="18" charset="0"/>
            </a:endParaRPr>
          </a:p>
          <a:p>
            <a:pPr marL="457200" indent="-457200" algn="just">
              <a:buAutoNum type="arabicPeriod"/>
            </a:pPr>
            <a:r>
              <a:rPr lang="el-GR" sz="2400" dirty="0">
                <a:latin typeface="Times New Roman" pitchFamily="18" charset="0"/>
                <a:cs typeface="Times New Roman" pitchFamily="18" charset="0"/>
              </a:rPr>
              <a:t>Για κάθε συνδυασμό των μεταβλητών των γραμμών επιλογής, εκφράζουμε την έξοδο ως συνάρτηση της τελευταίας μεταβλητής.</a:t>
            </a: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569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782031"/>
            <a:ext cx="7370961" cy="3743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Υλοποίηση συνάρτησης 3 μεταβλητών</a:t>
            </a:r>
          </a:p>
        </p:txBody>
      </p:sp>
      <p:sp>
        <p:nvSpPr>
          <p:cNvPr id="4" name="TextBox 3"/>
          <p:cNvSpPr txBox="1"/>
          <p:nvPr/>
        </p:nvSpPr>
        <p:spPr>
          <a:xfrm>
            <a:off x="107504" y="764704"/>
            <a:ext cx="8928992" cy="1938992"/>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Συνδέουμε τις πρώτες </a:t>
            </a:r>
            <a:r>
              <a:rPr lang="en-US" sz="2000" i="1" dirty="0">
                <a:latin typeface="Times New Roman" pitchFamily="18" charset="0"/>
                <a:cs typeface="Times New Roman" pitchFamily="18" charset="0"/>
              </a:rPr>
              <a:t>n-1</a:t>
            </a:r>
            <a:r>
              <a:rPr lang="en-US" sz="2000" dirty="0">
                <a:latin typeface="Times New Roman" pitchFamily="18" charset="0"/>
                <a:cs typeface="Times New Roman" pitchFamily="18" charset="0"/>
              </a:rPr>
              <a:t>=2 </a:t>
            </a:r>
            <a:r>
              <a:rPr lang="el-GR" sz="2000" dirty="0">
                <a:latin typeface="Times New Roman" pitchFamily="18" charset="0"/>
                <a:cs typeface="Times New Roman" pitchFamily="18" charset="0"/>
              </a:rPr>
              <a:t>μεταβλητές της συνάρτησης με τις εισόδους επιλογής του πολυπλέκτη. Θα συνδέσουμε τη μια μεταβλητή της συνάρτησης που δεν χρησιμοποιήσαμε στις εισόδους δεδομένων του πολυπλέκτη. Για κάθε συνδυασμό των μεταβλητών επιλογής, υπολογίζουμε την επιθυμητή έξοδο του κυκλώματος ως αλγεβρική έκφραση της μεταβλητής που απομένει. Αυτή η έκφραση μπορεί να είναι 0, 1 η ίδια η μεταβλητή ή το συμπλήρωμα της μεταβλητής.</a:t>
            </a:r>
          </a:p>
        </p:txBody>
      </p:sp>
    </p:spTree>
    <p:extLst>
      <p:ext uri="{BB962C8B-B14F-4D97-AF65-F5344CB8AC3E}">
        <p14:creationId xmlns:p14="http://schemas.microsoft.com/office/powerpoint/2010/main" val="1310395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Αποπλέκτης </a:t>
            </a:r>
          </a:p>
        </p:txBody>
      </p:sp>
      <p:sp>
        <p:nvSpPr>
          <p:cNvPr id="5" name="TextBox 4"/>
          <p:cNvSpPr txBox="1"/>
          <p:nvPr/>
        </p:nvSpPr>
        <p:spPr>
          <a:xfrm>
            <a:off x="107504" y="692696"/>
            <a:ext cx="8927976" cy="1631216"/>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Οι αποπλέκτες (Demultiplexers-DEMUXs) είναι κυκλώματα με μία μόνο είσοδο, η οποία μεταφέρεται επιλεκτικά σε κάποια από τις εξόδους τους μέσω των γραμμών επιλογής τους. Οι γραμμές επιλογής καθορίζουν ποια από τις εξόδους του αποπλέκτη θα ενεργοποιηθεί κάθε φορά. Είναι δηλαδή συνδυαστικά κυκλώματα με μία είσοδο, </a:t>
            </a:r>
            <a:r>
              <a:rPr lang="el-GR" sz="2000" i="1" dirty="0">
                <a:latin typeface="Times New Roman" pitchFamily="18" charset="0"/>
                <a:cs typeface="Times New Roman" pitchFamily="18" charset="0"/>
              </a:rPr>
              <a:t>2</a:t>
            </a:r>
            <a:r>
              <a:rPr lang="el-GR" sz="2000" i="1" baseline="30000" dirty="0">
                <a:latin typeface="Times New Roman" pitchFamily="18" charset="0"/>
                <a:cs typeface="Times New Roman" pitchFamily="18" charset="0"/>
              </a:rPr>
              <a:t>n</a:t>
            </a:r>
            <a:r>
              <a:rPr lang="el-GR" sz="2000" dirty="0">
                <a:latin typeface="Times New Roman" pitchFamily="18" charset="0"/>
                <a:cs typeface="Times New Roman" pitchFamily="18" charset="0"/>
              </a:rPr>
              <a:t> γραμμές εξόδου ή λιγότερες και </a:t>
            </a:r>
            <a:r>
              <a:rPr lang="el-GR" sz="2000" i="1" dirty="0">
                <a:latin typeface="Times New Roman" pitchFamily="18" charset="0"/>
                <a:cs typeface="Times New Roman" pitchFamily="18" charset="0"/>
              </a:rPr>
              <a:t>n</a:t>
            </a:r>
            <a:r>
              <a:rPr lang="el-GR" sz="2000" dirty="0">
                <a:latin typeface="Times New Roman" pitchFamily="18" charset="0"/>
                <a:cs typeface="Times New Roman" pitchFamily="18" charset="0"/>
              </a:rPr>
              <a:t> αριθμό γραμμών επιλογής.</a:t>
            </a:r>
          </a:p>
        </p:txBody>
      </p:sp>
      <p:sp>
        <p:nvSpPr>
          <p:cNvPr id="6" name="Rectangle 5"/>
          <p:cNvSpPr/>
          <p:nvPr/>
        </p:nvSpPr>
        <p:spPr>
          <a:xfrm>
            <a:off x="119336" y="2276872"/>
            <a:ext cx="8916144" cy="4401205"/>
          </a:xfrm>
          <a:prstGeom prst="rect">
            <a:avLst/>
          </a:prstGeom>
        </p:spPr>
        <p:txBody>
          <a:bodyPr wrap="square">
            <a:spAutoFit/>
          </a:bodyPr>
          <a:lstStyle/>
          <a:p>
            <a:pPr algn="just"/>
            <a:r>
              <a:rPr lang="el-GR" sz="2000" dirty="0">
                <a:latin typeface="Times New Roman" pitchFamily="18" charset="0"/>
                <a:cs typeface="Times New Roman" pitchFamily="18" charset="0"/>
              </a:rPr>
              <a:t>Η είσοδος ενός </a:t>
            </a:r>
            <a:r>
              <a:rPr lang="el-GR" sz="2000" b="1" dirty="0">
                <a:latin typeface="Times New Roman" pitchFamily="18" charset="0"/>
                <a:cs typeface="Times New Roman" pitchFamily="18" charset="0"/>
              </a:rPr>
              <a:t>αποπλέκτη 1-σε-2 </a:t>
            </a:r>
            <a:r>
              <a:rPr lang="el-GR" sz="2000" dirty="0">
                <a:latin typeface="Times New Roman" pitchFamily="18" charset="0"/>
                <a:cs typeface="Times New Roman" pitchFamily="18" charset="0"/>
              </a:rPr>
              <a:t>(DEMUX 1x2). ελεγχόμενη από μια γραμμή επιλογής, κατευθύνεται σε μια από τις δύο εξόδους του. Έτσι, αν </a:t>
            </a:r>
            <a:r>
              <a:rPr lang="el-GR" sz="2000" i="1" dirty="0">
                <a:latin typeface="Times New Roman" pitchFamily="18" charset="0"/>
                <a:cs typeface="Times New Roman" pitchFamily="18" charset="0"/>
              </a:rPr>
              <a:t>Ι</a:t>
            </a:r>
            <a:r>
              <a:rPr lang="el-GR" sz="2000" dirty="0">
                <a:latin typeface="Times New Roman" pitchFamily="18" charset="0"/>
                <a:cs typeface="Times New Roman" pitchFamily="18" charset="0"/>
              </a:rPr>
              <a:t> είναι η είσοδος του κυκλώματος,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1</a:t>
            </a:r>
            <a:r>
              <a:rPr lang="el-GR" sz="2000" dirty="0">
                <a:latin typeface="Times New Roman" pitchFamily="18" charset="0"/>
                <a:cs typeface="Times New Roman" pitchFamily="18" charset="0"/>
              </a:rPr>
              <a:t> και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0</a:t>
            </a:r>
            <a:r>
              <a:rPr lang="el-GR" sz="2000" dirty="0">
                <a:latin typeface="Times New Roman" pitchFamily="18" charset="0"/>
                <a:cs typeface="Times New Roman" pitchFamily="18" charset="0"/>
              </a:rPr>
              <a:t> οι έξοδοί του και </a:t>
            </a:r>
            <a:r>
              <a:rPr lang="el-GR" sz="2000" i="1" dirty="0">
                <a:latin typeface="Times New Roman" pitchFamily="18" charset="0"/>
                <a:cs typeface="Times New Roman" pitchFamily="18" charset="0"/>
              </a:rPr>
              <a:t>S</a:t>
            </a:r>
            <a:r>
              <a:rPr lang="el-GR" sz="2000" dirty="0">
                <a:latin typeface="Times New Roman" pitchFamily="18" charset="0"/>
                <a:cs typeface="Times New Roman" pitchFamily="18" charset="0"/>
              </a:rPr>
              <a:t> η γραμμή επιλογής, το κύκλωμα επαληθεύει έναν πίνακα αλήθειας.</a:t>
            </a: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Στο πίνακα η επιλογή </a:t>
            </a:r>
            <a:r>
              <a:rPr lang="el-GR" sz="2000" i="1" dirty="0">
                <a:latin typeface="Times New Roman" pitchFamily="18" charset="0"/>
                <a:cs typeface="Times New Roman" pitchFamily="18" charset="0"/>
              </a:rPr>
              <a:t>S=0</a:t>
            </a:r>
            <a:r>
              <a:rPr lang="el-GR" sz="2000" dirty="0">
                <a:latin typeface="Times New Roman" pitchFamily="18" charset="0"/>
                <a:cs typeface="Times New Roman" pitchFamily="18" charset="0"/>
              </a:rPr>
              <a:t> ενεργοποιεί την έξοδο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0</a:t>
            </a:r>
            <a:r>
              <a:rPr lang="el-GR" sz="2000" dirty="0">
                <a:latin typeface="Times New Roman" pitchFamily="18" charset="0"/>
                <a:cs typeface="Times New Roman" pitchFamily="18" charset="0"/>
              </a:rPr>
              <a:t> μεταφέροντας εκεί την τιμή της εισόδου </a:t>
            </a:r>
            <a:r>
              <a:rPr lang="el-GR" sz="2000" i="1" dirty="0">
                <a:latin typeface="Times New Roman" pitchFamily="18" charset="0"/>
                <a:cs typeface="Times New Roman" pitchFamily="18" charset="0"/>
              </a:rPr>
              <a:t>Ι</a:t>
            </a:r>
            <a:r>
              <a:rPr lang="el-GR" sz="2000" dirty="0">
                <a:latin typeface="Times New Roman" pitchFamily="18" charset="0"/>
                <a:cs typeface="Times New Roman" pitchFamily="18" charset="0"/>
              </a:rPr>
              <a:t>, ενώ η επιλογή </a:t>
            </a:r>
            <a:r>
              <a:rPr lang="el-GR" sz="2000" i="1" dirty="0">
                <a:latin typeface="Times New Roman" pitchFamily="18" charset="0"/>
                <a:cs typeface="Times New Roman" pitchFamily="18" charset="0"/>
              </a:rPr>
              <a:t>S=1</a:t>
            </a:r>
            <a:r>
              <a:rPr lang="el-GR" sz="2000" dirty="0">
                <a:latin typeface="Times New Roman" pitchFamily="18" charset="0"/>
                <a:cs typeface="Times New Roman" pitchFamily="18" charset="0"/>
              </a:rPr>
              <a:t> ενεργοποιεί την έξοδο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1</a:t>
            </a:r>
            <a:r>
              <a:rPr lang="el-GR" sz="2000" dirty="0">
                <a:latin typeface="Times New Roman" pitchFamily="18" charset="0"/>
                <a:cs typeface="Times New Roman" pitchFamily="18" charset="0"/>
              </a:rPr>
              <a:t> μεταφέροντας σ΄ αυτήν την τιμή της εισόδου </a:t>
            </a:r>
            <a:r>
              <a:rPr lang="el-GR" sz="2000" i="1" dirty="0">
                <a:latin typeface="Times New Roman" pitchFamily="18" charset="0"/>
                <a:cs typeface="Times New Roman" pitchFamily="18" charset="0"/>
              </a:rPr>
              <a:t>Ι</a:t>
            </a:r>
            <a:r>
              <a:rPr lang="el-GR" sz="2000" dirty="0">
                <a:latin typeface="Times New Roman" pitchFamily="18" charset="0"/>
                <a:cs typeface="Times New Roman" pitchFamily="18" charset="0"/>
              </a:rPr>
              <a:t>. Για τα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0</a:t>
            </a:r>
            <a:r>
              <a:rPr lang="el-GR" sz="2000" dirty="0">
                <a:latin typeface="Times New Roman" pitchFamily="18" charset="0"/>
                <a:cs typeface="Times New Roman" pitchFamily="18" charset="0"/>
              </a:rPr>
              <a:t> και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1</a:t>
            </a:r>
            <a:r>
              <a:rPr lang="el-GR" sz="2000" dirty="0">
                <a:latin typeface="Times New Roman" pitchFamily="18" charset="0"/>
                <a:cs typeface="Times New Roman" pitchFamily="18" charset="0"/>
              </a:rPr>
              <a:t> από τον πίνακα προκύπτουν εύκολα οι συναρτήσεις: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0</a:t>
            </a:r>
            <a:r>
              <a:rPr lang="el-GR" sz="2000" i="1" dirty="0">
                <a:latin typeface="Times New Roman" pitchFamily="18" charset="0"/>
                <a:cs typeface="Times New Roman" pitchFamily="18" charset="0"/>
              </a:rPr>
              <a:t>=S´Ι </a:t>
            </a:r>
            <a:r>
              <a:rPr lang="el-GR" sz="2000" dirty="0">
                <a:latin typeface="Times New Roman" pitchFamily="18" charset="0"/>
                <a:cs typeface="Times New Roman" pitchFamily="18" charset="0"/>
              </a:rPr>
              <a:t>και </a:t>
            </a:r>
            <a:r>
              <a:rPr lang="el-GR" sz="2000" i="1" dirty="0">
                <a:latin typeface="Times New Roman" pitchFamily="18" charset="0"/>
                <a:cs typeface="Times New Roman" pitchFamily="18" charset="0"/>
              </a:rPr>
              <a:t>Υ</a:t>
            </a:r>
            <a:r>
              <a:rPr lang="el-GR" sz="2000" i="1" baseline="-25000" dirty="0">
                <a:latin typeface="Times New Roman" pitchFamily="18" charset="0"/>
                <a:cs typeface="Times New Roman" pitchFamily="18" charset="0"/>
              </a:rPr>
              <a:t>1</a:t>
            </a:r>
            <a:r>
              <a:rPr lang="el-GR" sz="2000" i="1" dirty="0">
                <a:latin typeface="Times New Roman" pitchFamily="18" charset="0"/>
                <a:cs typeface="Times New Roman" pitchFamily="18" charset="0"/>
              </a:rPr>
              <a:t> = SI</a:t>
            </a:r>
            <a:r>
              <a:rPr lang="el-GR" sz="2000" dirty="0">
                <a:latin typeface="Times New Roman" pitchFamily="18" charset="0"/>
                <a:cs typeface="Times New Roman" pitchFamily="18" charset="0"/>
              </a:rPr>
              <a:t>.</a:t>
            </a:r>
          </a:p>
        </p:txBody>
      </p:sp>
      <p:pic>
        <p:nvPicPr>
          <p:cNvPr id="1126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216" y="3573016"/>
            <a:ext cx="4666072" cy="179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3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6"/>
            <a:ext cx="907199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Είδη λογικών κυκλωμάτων</a:t>
            </a:r>
          </a:p>
        </p:txBody>
      </p:sp>
    </p:spTree>
    <p:extLst>
      <p:ext uri="{BB962C8B-B14F-4D97-AF65-F5344CB8AC3E}">
        <p14:creationId xmlns:p14="http://schemas.microsoft.com/office/powerpoint/2010/main" val="345787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336" y="1844824"/>
            <a:ext cx="5581953"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Ακολουθιακά κυκλώματα</a:t>
            </a:r>
          </a:p>
        </p:txBody>
      </p:sp>
      <p:sp>
        <p:nvSpPr>
          <p:cNvPr id="4" name="Rectangle 3"/>
          <p:cNvSpPr/>
          <p:nvPr/>
        </p:nvSpPr>
        <p:spPr>
          <a:xfrm>
            <a:off x="107504" y="764704"/>
            <a:ext cx="8964579" cy="1061829"/>
          </a:xfrm>
          <a:prstGeom prst="rect">
            <a:avLst/>
          </a:prstGeom>
        </p:spPr>
        <p:txBody>
          <a:bodyPr wrap="square">
            <a:spAutoFit/>
          </a:bodyPr>
          <a:lstStyle/>
          <a:p>
            <a:pPr algn="just"/>
            <a:r>
              <a:rPr lang="el-GR" sz="2100" dirty="0">
                <a:latin typeface="Times New Roman" pitchFamily="18" charset="0"/>
                <a:cs typeface="Times New Roman" pitchFamily="18" charset="0"/>
              </a:rPr>
              <a:t>Ένα ακολουθιακό κύκλωμα περιλαμβάνει συνδυαστικά κυκλώματα και τουλάχιστον ένα στοιχείο μνήμης. Τα στοιχεία μνήμης είναι κυκλώματα που έχουν τη δυνατότητα να αποθηκεύουν πληροφορίες σε δυαδική μορφή. </a:t>
            </a:r>
          </a:p>
        </p:txBody>
      </p:sp>
      <p:sp>
        <p:nvSpPr>
          <p:cNvPr id="6" name="Rectangle 5"/>
          <p:cNvSpPr/>
          <p:nvPr/>
        </p:nvSpPr>
        <p:spPr>
          <a:xfrm>
            <a:off x="107505" y="3573016"/>
            <a:ext cx="8964578" cy="3631763"/>
          </a:xfrm>
          <a:prstGeom prst="rect">
            <a:avLst/>
          </a:prstGeom>
        </p:spPr>
        <p:txBody>
          <a:bodyPr wrap="square">
            <a:spAutoFit/>
          </a:bodyPr>
          <a:lstStyle/>
          <a:p>
            <a:pPr marL="342900" lvl="0" indent="-342900" algn="just" fontAlgn="base">
              <a:spcBef>
                <a:spcPct val="0"/>
              </a:spcBef>
              <a:spcAft>
                <a:spcPct val="0"/>
              </a:spcAft>
              <a:buFontTx/>
              <a:buChar char="-"/>
            </a:pPr>
            <a:r>
              <a:rPr lang="el-GR" sz="2100" dirty="0">
                <a:solidFill>
                  <a:srgbClr val="000000"/>
                </a:solidFill>
                <a:latin typeface="Times New Roman" pitchFamily="18" charset="0"/>
              </a:rPr>
              <a:t>Αποτελείται από ένα συνδυαστικό υποκύκλωμα συνδεδεμένο με στοιχεία μνήμης ώστε να σχηματιστεί ένας βρόχος ανάδρασης</a:t>
            </a:r>
          </a:p>
          <a:p>
            <a:pPr marL="342900" lvl="0" indent="-342900" algn="just" fontAlgn="base">
              <a:spcBef>
                <a:spcPct val="0"/>
              </a:spcBef>
              <a:spcAft>
                <a:spcPct val="0"/>
              </a:spcAft>
              <a:buFontTx/>
              <a:buChar char="-"/>
            </a:pPr>
            <a:r>
              <a:rPr lang="el-GR" sz="2100" dirty="0">
                <a:solidFill>
                  <a:srgbClr val="000000"/>
                </a:solidFill>
                <a:latin typeface="Times New Roman" pitchFamily="18" charset="0"/>
              </a:rPr>
              <a:t>Κάθε χρονική στιγμή η δυαδική πληροφορία που είναι αποθηκευμένη στα στοιχεία μνήμης αποτελεί την </a:t>
            </a:r>
            <a:r>
              <a:rPr lang="el-GR" sz="2100" b="1" i="1" dirty="0">
                <a:solidFill>
                  <a:srgbClr val="000000"/>
                </a:solidFill>
                <a:latin typeface="Times New Roman" pitchFamily="18" charset="0"/>
              </a:rPr>
              <a:t>κατάσταση</a:t>
            </a:r>
            <a:r>
              <a:rPr lang="el-GR" sz="2100" dirty="0">
                <a:solidFill>
                  <a:srgbClr val="000000"/>
                </a:solidFill>
                <a:latin typeface="Times New Roman" pitchFamily="18" charset="0"/>
              </a:rPr>
              <a:t> (state) του κυκλώματος</a:t>
            </a:r>
          </a:p>
          <a:p>
            <a:pPr marL="342900" lvl="0" indent="-342900" algn="just" fontAlgn="base">
              <a:spcBef>
                <a:spcPct val="0"/>
              </a:spcBef>
              <a:spcAft>
                <a:spcPct val="0"/>
              </a:spcAft>
              <a:buFontTx/>
              <a:buChar char="-"/>
            </a:pPr>
            <a:r>
              <a:rPr lang="el-GR" sz="2100" dirty="0">
                <a:solidFill>
                  <a:srgbClr val="000000"/>
                </a:solidFill>
                <a:latin typeface="Times New Roman" pitchFamily="18" charset="0"/>
              </a:rPr>
              <a:t>Οι τιμές της εισόδου και η κατάστασή του καθορίζουν τις τιμές των εξόδων του</a:t>
            </a:r>
          </a:p>
          <a:p>
            <a:pPr marL="342900" lvl="0" indent="-342900" algn="just" fontAlgn="base">
              <a:spcBef>
                <a:spcPct val="0"/>
              </a:spcBef>
              <a:spcAft>
                <a:spcPct val="0"/>
              </a:spcAft>
              <a:buFontTx/>
              <a:buChar char="-"/>
            </a:pPr>
            <a:r>
              <a:rPr lang="el-GR" sz="2100" dirty="0">
                <a:solidFill>
                  <a:srgbClr val="000000"/>
                </a:solidFill>
                <a:latin typeface="Times New Roman" pitchFamily="18" charset="0"/>
              </a:rPr>
              <a:t>Η επόμενη κατάσταση των στοιχείων μνήμης είναι επίσης συνάρτηση των εξωτερικών εισόδων και της παρούσας κατάστασης. Έτσι ένα ακολουθιακό κύκλωμα καθορίζεται από μια χρονική ακολουθία εισόδων, εξόδων και εσωτερικών καταστάσεων.</a:t>
            </a:r>
          </a:p>
          <a:p>
            <a:pPr marL="342900" lvl="0" indent="-342900" algn="just" fontAlgn="base">
              <a:spcBef>
                <a:spcPct val="0"/>
              </a:spcBef>
              <a:spcAft>
                <a:spcPct val="0"/>
              </a:spcAft>
              <a:buFontTx/>
              <a:buChar char="-"/>
            </a:pPr>
            <a:endParaRPr lang="el-GR" sz="2000" dirty="0">
              <a:solidFill>
                <a:srgbClr val="000000"/>
              </a:solidFill>
              <a:latin typeface="Times New Roman" pitchFamily="18" charset="0"/>
            </a:endParaRPr>
          </a:p>
        </p:txBody>
      </p:sp>
    </p:spTree>
    <p:extLst>
      <p:ext uri="{BB962C8B-B14F-4D97-AF65-F5344CB8AC3E}">
        <p14:creationId xmlns:p14="http://schemas.microsoft.com/office/powerpoint/2010/main" val="247396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Είδη ακολουθιακών κυκλωμάτων</a:t>
            </a:r>
          </a:p>
        </p:txBody>
      </p:sp>
      <p:sp>
        <p:nvSpPr>
          <p:cNvPr id="5" name="Rectangle 3"/>
          <p:cNvSpPr txBox="1">
            <a:spLocks noChangeArrowheads="1"/>
          </p:cNvSpPr>
          <p:nvPr/>
        </p:nvSpPr>
        <p:spPr>
          <a:xfrm>
            <a:off x="323850" y="762106"/>
            <a:ext cx="8675688" cy="22320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latin typeface="Times New Roman" pitchFamily="18" charset="0"/>
              </a:rPr>
              <a:t>Τα ακολουθιακά κυκλώματα διακρίνονται σε:</a:t>
            </a:r>
          </a:p>
          <a:p>
            <a:pPr marL="0" indent="0">
              <a:buNone/>
            </a:pPr>
            <a:endParaRPr lang="el-GR" sz="800" dirty="0">
              <a:latin typeface="Times New Roman" pitchFamily="18" charset="0"/>
            </a:endParaRPr>
          </a:p>
          <a:p>
            <a:pPr algn="just">
              <a:spcBef>
                <a:spcPct val="40000"/>
              </a:spcBef>
              <a:buFont typeface="Wingdings" pitchFamily="2" charset="2"/>
              <a:buChar char="v"/>
            </a:pPr>
            <a:r>
              <a:rPr lang="el-GR" sz="2400" b="1" dirty="0">
                <a:latin typeface="Times New Roman" pitchFamily="18" charset="0"/>
              </a:rPr>
              <a:t>Σύγχρονα</a:t>
            </a:r>
            <a:r>
              <a:rPr lang="el-GR" sz="2400" dirty="0">
                <a:latin typeface="Times New Roman" pitchFamily="18" charset="0"/>
              </a:rPr>
              <a:t> (</a:t>
            </a:r>
            <a:r>
              <a:rPr lang="en-US" sz="2400" dirty="0">
                <a:latin typeface="Times New Roman" pitchFamily="18" charset="0"/>
              </a:rPr>
              <a:t>synchronous)</a:t>
            </a:r>
            <a:r>
              <a:rPr lang="el-GR" sz="2400" dirty="0">
                <a:latin typeface="Times New Roman" pitchFamily="18" charset="0"/>
              </a:rPr>
              <a:t>:</a:t>
            </a:r>
            <a:r>
              <a:rPr lang="en-US" sz="2400" dirty="0">
                <a:latin typeface="Times New Roman" pitchFamily="18" charset="0"/>
              </a:rPr>
              <a:t> </a:t>
            </a:r>
            <a:r>
              <a:rPr lang="el-GR" sz="2400" dirty="0">
                <a:latin typeface="Times New Roman" pitchFamily="18" charset="0"/>
              </a:rPr>
              <a:t>η συμπεριφορά τους καθορίζεται από την τιμή συγκεκριμένων σημάτων τους σε</a:t>
            </a:r>
            <a:r>
              <a:rPr lang="en-US" sz="2400" dirty="0">
                <a:latin typeface="Times New Roman" pitchFamily="18" charset="0"/>
              </a:rPr>
              <a:t> </a:t>
            </a:r>
            <a:r>
              <a:rPr lang="el-GR" sz="2400" dirty="0">
                <a:latin typeface="Times New Roman" pitchFamily="18" charset="0"/>
              </a:rPr>
              <a:t>συγκεκριμένες διακριτές χρονικές στιγμές</a:t>
            </a:r>
          </a:p>
          <a:p>
            <a:pPr algn="just">
              <a:spcBef>
                <a:spcPct val="40000"/>
              </a:spcBef>
              <a:buFont typeface="Wingdings" pitchFamily="2" charset="2"/>
              <a:buChar char="v"/>
            </a:pPr>
            <a:r>
              <a:rPr lang="el-GR" sz="2400" b="1" dirty="0">
                <a:latin typeface="Times New Roman" pitchFamily="18" charset="0"/>
              </a:rPr>
              <a:t>Ασύγχρονα</a:t>
            </a:r>
            <a:r>
              <a:rPr lang="el-GR" sz="2400" dirty="0">
                <a:latin typeface="Times New Roman" pitchFamily="18" charset="0"/>
              </a:rPr>
              <a:t> (</a:t>
            </a:r>
            <a:r>
              <a:rPr lang="en-US" sz="2400" dirty="0">
                <a:latin typeface="Times New Roman" pitchFamily="18" charset="0"/>
              </a:rPr>
              <a:t>asynchronous)</a:t>
            </a:r>
            <a:r>
              <a:rPr lang="el-GR" sz="2400" dirty="0">
                <a:latin typeface="Times New Roman" pitchFamily="18" charset="0"/>
              </a:rPr>
              <a:t>: η συμπεριφορά τους εξαρτάται ανά πάσα στιγμή τόσο από τα σήματα εισόδου όσο και από τη σειρά με την οποία αλλάζουν τα σήματα εισόδου</a:t>
            </a:r>
            <a:endParaRPr lang="el-GR" sz="2400" dirty="0"/>
          </a:p>
        </p:txBody>
      </p:sp>
      <p:sp>
        <p:nvSpPr>
          <p:cNvPr id="7" name="Rectangle 5"/>
          <p:cNvSpPr>
            <a:spLocks noChangeArrowheads="1"/>
          </p:cNvSpPr>
          <p:nvPr/>
        </p:nvSpPr>
        <p:spPr bwMode="auto">
          <a:xfrm>
            <a:off x="179512" y="4077072"/>
            <a:ext cx="88200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a:latin typeface="Times New Roman" pitchFamily="18" charset="0"/>
              </a:rPr>
              <a:t>Ένα σύγχρονο ακολουθιακό σύστημα, χρησιμοποιεί σήματα τα οποία επηρεάζουν τα στοιχεία μνήμης του σε διακριτές μόνο χρονικές στιγμές (συγχρονισμός). Ο συγχρονισμός επιτυγχάνεται μέσω μιας γεννήτριας κύριου ρολογιού, η οποία τροφοδοτεί το σύστημα με περιοδική σειρά παλμών ρολογιού (</a:t>
            </a:r>
            <a:r>
              <a:rPr lang="en-US" sz="2400" dirty="0">
                <a:latin typeface="Times New Roman" pitchFamily="18" charset="0"/>
              </a:rPr>
              <a:t>clock pulses)</a:t>
            </a:r>
            <a:r>
              <a:rPr lang="el-GR" sz="2400" dirty="0">
                <a:latin typeface="Times New Roman" pitchFamily="18" charset="0"/>
              </a:rPr>
              <a:t>.</a:t>
            </a:r>
          </a:p>
          <a:p>
            <a:pPr>
              <a:buFontTx/>
              <a:buChar char="•"/>
            </a:pPr>
            <a:endParaRPr lang="el-GR" sz="2000" dirty="0">
              <a:latin typeface="Times New Roman" pitchFamily="18" charset="0"/>
            </a:endParaRPr>
          </a:p>
        </p:txBody>
      </p:sp>
    </p:spTree>
    <p:extLst>
      <p:ext uri="{BB962C8B-B14F-4D97-AF65-F5344CB8AC3E}">
        <p14:creationId xmlns:p14="http://schemas.microsoft.com/office/powerpoint/2010/main" val="2458729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815801"/>
            <a:ext cx="8856984" cy="3416320"/>
          </a:xfrm>
          <a:prstGeom prst="rect">
            <a:avLst/>
          </a:prstGeom>
        </p:spPr>
        <p:txBody>
          <a:bodyPr wrap="square">
            <a:spAutoFit/>
          </a:bodyPr>
          <a:lstStyle/>
          <a:p>
            <a:pPr algn="just"/>
            <a:r>
              <a:rPr lang="el-GR" dirty="0">
                <a:latin typeface="Times New Roman" pitchFamily="18" charset="0"/>
                <a:cs typeface="Times New Roman" pitchFamily="18" charset="0"/>
              </a:rPr>
              <a:t>Τα</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σύγχρονα</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ακολουθιακά</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κυκλώματα</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που</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χρησιμοποιούν</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παλμούς</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ρολογιού</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ως εισόδους</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στα στοιχεία μνήμης ονομάζονται </a:t>
            </a:r>
            <a:r>
              <a:rPr lang="el-GR" b="1" dirty="0">
                <a:solidFill>
                  <a:prstClr val="black"/>
                </a:solidFill>
                <a:latin typeface="Times New Roman" pitchFamily="18" charset="0"/>
                <a:cs typeface="Times New Roman" pitchFamily="18" charset="0"/>
              </a:rPr>
              <a:t>ακολουθιακά κυκλώματα με ρολόι</a:t>
            </a:r>
            <a:r>
              <a:rPr lang="el-GR" dirty="0">
                <a:latin typeface="Times New Roman" pitchFamily="18" charset="0"/>
                <a:cs typeface="Times New Roman" pitchFamily="18" charset="0"/>
              </a:rPr>
              <a:t>. Οι παλμοί ρολογιού διανέμονται παντού στο σύστημα και χρησιμοποιούνται με τέτοιο τρόπο ώστε τα στοιχεία μνήμης να επηρεάζονται από τις εισόδους τους μόνο τις στιγμές που φθάνουν αυτοί οι παλμοί συγχρονισμού. Καθορίζουν το </a:t>
            </a:r>
            <a:r>
              <a:rPr lang="el-GR" i="1" dirty="0">
                <a:latin typeface="Times New Roman" pitchFamily="18" charset="0"/>
                <a:cs typeface="Times New Roman" pitchFamily="18" charset="0"/>
              </a:rPr>
              <a:t>πότε</a:t>
            </a:r>
            <a:r>
              <a:rPr lang="el-GR" dirty="0">
                <a:latin typeface="Times New Roman" pitchFamily="18" charset="0"/>
                <a:cs typeface="Times New Roman" pitchFamily="18" charset="0"/>
              </a:rPr>
              <a:t> θα γίνουν αλλαγές στην κατάσταση του συστήματος.</a:t>
            </a:r>
          </a:p>
          <a:p>
            <a:pPr algn="just"/>
            <a:r>
              <a:rPr lang="el-GR" dirty="0">
                <a:latin typeface="Times New Roman" pitchFamily="18" charset="0"/>
                <a:cs typeface="Times New Roman" pitchFamily="18" charset="0"/>
              </a:rPr>
              <a:t>Οι τιμές των εξόδων των στοιχείων μνήμης (δηλ. της κατάστασής τους) μεταβάλλονται μόνο κατά τη διάρκεια εφαρμογής των παλμών. Όταν δεν υπάρχει παλμός ρολογιού, οι τιμές των εξόδων δεν αλλάζουν, ακόμα και αν οι τιμές των εισόδων μεταβληθούν. Τα στοιχεία μνήμης ονομάζονται </a:t>
            </a:r>
            <a:r>
              <a:rPr lang="el-GR" b="1" dirty="0">
                <a:latin typeface="Times New Roman" pitchFamily="18" charset="0"/>
                <a:cs typeface="Times New Roman" pitchFamily="18" charset="0"/>
              </a:rPr>
              <a:t>flip-flop</a:t>
            </a:r>
            <a:r>
              <a:rPr lang="el-GR" dirty="0">
                <a:latin typeface="Times New Roman" pitchFamily="18" charset="0"/>
                <a:cs typeface="Times New Roman" pitchFamily="18" charset="0"/>
              </a:rPr>
              <a:t> και είναι διατάξεις που μπορούν να αποθηκεύουν 1 bit  δυαδικών δεδομένων. </a:t>
            </a:r>
          </a:p>
          <a:p>
            <a:pPr algn="just"/>
            <a:endParaRPr lang="el-GR" dirty="0">
              <a:effectLst/>
              <a:latin typeface="Times New Roman" pitchFamily="18" charset="0"/>
              <a:cs typeface="Times New Roman" pitchFamily="18" charset="0"/>
            </a:endParaRPr>
          </a:p>
          <a:p>
            <a:pPr algn="just"/>
            <a:endParaRPr lang="el-GR" dirty="0">
              <a:effectLst/>
              <a:latin typeface="Arial" pitchFamily="34" charset="0"/>
              <a:cs typeface="Arial" pitchFamily="34" charset="0"/>
            </a:endParaRPr>
          </a:p>
        </p:txBody>
      </p:sp>
      <p:pic>
        <p:nvPicPr>
          <p:cNvPr id="102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3789040"/>
            <a:ext cx="596871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Χωρίς τίτλο - Αντίγραφο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49" y="5589240"/>
            <a:ext cx="5913990" cy="1006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512" y="56818"/>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Σύγχρονα ακολουθιακά κυκλώματα</a:t>
            </a:r>
          </a:p>
        </p:txBody>
      </p:sp>
    </p:spTree>
    <p:extLst>
      <p:ext uri="{BB962C8B-B14F-4D97-AF65-F5344CB8AC3E}">
        <p14:creationId xmlns:p14="http://schemas.microsoft.com/office/powerpoint/2010/main" val="111931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788511"/>
            <a:ext cx="8712968" cy="1200329"/>
          </a:xfrm>
          <a:prstGeom prst="rect">
            <a:avLst/>
          </a:prstGeom>
        </p:spPr>
        <p:txBody>
          <a:bodyPr wrap="square">
            <a:spAutoFit/>
          </a:bodyPr>
          <a:lstStyle/>
          <a:p>
            <a:pPr algn="just"/>
            <a:r>
              <a:rPr lang="el-GR" sz="2400" dirty="0">
                <a:latin typeface="Times New Roman" pitchFamily="18" charset="0"/>
                <a:cs typeface="Times New Roman" pitchFamily="18" charset="0"/>
              </a:rPr>
              <a:t>Ένα συνδυαστικό κύκλωμα, μπορεί να περιγραφεί με </a:t>
            </a:r>
            <a:r>
              <a:rPr lang="el-GR" sz="2400" i="1" dirty="0">
                <a:latin typeface="Times New Roman" pitchFamily="18" charset="0"/>
                <a:cs typeface="Times New Roman" pitchFamily="18" charset="0"/>
              </a:rPr>
              <a:t>m </a:t>
            </a:r>
            <a:r>
              <a:rPr lang="el-GR" sz="2400" dirty="0">
                <a:latin typeface="Times New Roman" pitchFamily="18" charset="0"/>
                <a:cs typeface="Times New Roman" pitchFamily="18" charset="0"/>
              </a:rPr>
              <a:t>λογικές συναρτήσεις, μία για κάθε του έξοδο, όπου κάθε έξοδος εκφράζεται ως συνάρτηση των </a:t>
            </a:r>
            <a:r>
              <a:rPr lang="el-GR" sz="2400" i="1" dirty="0">
                <a:latin typeface="Times New Roman" pitchFamily="18" charset="0"/>
                <a:cs typeface="Times New Roman" pitchFamily="18" charset="0"/>
              </a:rPr>
              <a:t>n</a:t>
            </a:r>
            <a:r>
              <a:rPr lang="el-GR" sz="2400" dirty="0">
                <a:latin typeface="Times New Roman" pitchFamily="18" charset="0"/>
                <a:cs typeface="Times New Roman" pitchFamily="18" charset="0"/>
              </a:rPr>
              <a:t> μεταβλητών των εισόδων του.</a:t>
            </a:r>
          </a:p>
        </p:txBody>
      </p:sp>
      <p:sp>
        <p:nvSpPr>
          <p:cNvPr id="5" name="TextBox 4"/>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Συνδυαστικά κυκλώματα</a:t>
            </a:r>
          </a:p>
        </p:txBody>
      </p:sp>
      <p:pic>
        <p:nvPicPr>
          <p:cNvPr id="1026"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45" y="2399750"/>
            <a:ext cx="856043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8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Συνδυαστικά κυκλώματα</a:t>
            </a:r>
          </a:p>
        </p:txBody>
      </p:sp>
      <p:sp>
        <p:nvSpPr>
          <p:cNvPr id="5" name="Rectangle 4"/>
          <p:cNvSpPr/>
          <p:nvPr/>
        </p:nvSpPr>
        <p:spPr>
          <a:xfrm>
            <a:off x="179512" y="1030084"/>
            <a:ext cx="8712968" cy="2677656"/>
          </a:xfrm>
          <a:prstGeom prst="rect">
            <a:avLst/>
          </a:prstGeom>
        </p:spPr>
        <p:txBody>
          <a:bodyPr wrap="square">
            <a:spAutoFit/>
          </a:bodyPr>
          <a:lstStyle/>
          <a:p>
            <a:pPr algn="just"/>
            <a:r>
              <a:rPr lang="el-GR" sz="2800" dirty="0">
                <a:latin typeface="Times New Roman" pitchFamily="18" charset="0"/>
                <a:cs typeface="Times New Roman" pitchFamily="18" charset="0"/>
              </a:rPr>
              <a:t>Υπάρχουν αρκετά συνδυαστικά κυκλώματα, τα οποία χρησιμοποιούνται εκτενώς στη σχεδίαση ψηφιακών συστημάτων. Τα κυκλώματα αυτά είναι διαθέσιμα στο εμπόριο ως ολοκληρωμένα κυκλώματα και θεωρούνται πλέον τυπικά υλικά σύνθεσης (</a:t>
            </a:r>
            <a:r>
              <a:rPr lang="en-US" sz="2800" dirty="0">
                <a:latin typeface="Times New Roman" pitchFamily="18" charset="0"/>
                <a:cs typeface="Times New Roman" pitchFamily="18" charset="0"/>
              </a:rPr>
              <a:t>standard components) </a:t>
            </a:r>
            <a:r>
              <a:rPr lang="el-GR" sz="2800" dirty="0">
                <a:latin typeface="Times New Roman" pitchFamily="18" charset="0"/>
                <a:cs typeface="Times New Roman" pitchFamily="18" charset="0"/>
              </a:rPr>
              <a:t>των ψηφιακών κυκλωμάτων. </a:t>
            </a: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439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7384"/>
            <a:ext cx="8064896"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Ολοκληρωμένα κυκλώματα</a:t>
            </a:r>
          </a:p>
        </p:txBody>
      </p:sp>
      <p:sp>
        <p:nvSpPr>
          <p:cNvPr id="5" name="Rectangle 4"/>
          <p:cNvSpPr/>
          <p:nvPr/>
        </p:nvSpPr>
        <p:spPr>
          <a:xfrm>
            <a:off x="179512" y="729278"/>
            <a:ext cx="8892480" cy="6524863"/>
          </a:xfrm>
          <a:prstGeom prst="rect">
            <a:avLst/>
          </a:prstGeom>
        </p:spPr>
        <p:txBody>
          <a:bodyPr wrap="square">
            <a:spAutoFit/>
          </a:bodyPr>
          <a:lstStyle/>
          <a:p>
            <a:pPr algn="just"/>
            <a:r>
              <a:rPr lang="el-GR" sz="2200" dirty="0">
                <a:latin typeface="Times New Roman" pitchFamily="18" charset="0"/>
                <a:cs typeface="Times New Roman" pitchFamily="18" charset="0"/>
              </a:rPr>
              <a:t>Ένα ολοκληρωμένο κύκλωμα (ΟΚ, </a:t>
            </a:r>
            <a:r>
              <a:rPr lang="en-US" sz="2200" dirty="0">
                <a:latin typeface="Times New Roman" pitchFamily="18" charset="0"/>
                <a:cs typeface="Times New Roman" pitchFamily="18" charset="0"/>
              </a:rPr>
              <a:t>integrated circuit </a:t>
            </a:r>
            <a:r>
              <a:rPr lang="el-GR" sz="2200" dirty="0">
                <a:latin typeface="Times New Roman" pitchFamily="18" charset="0"/>
                <a:cs typeface="Times New Roman" pitchFamily="18" charset="0"/>
              </a:rPr>
              <a:t>Ι</a:t>
            </a:r>
            <a:r>
              <a:rPr lang="en-US" sz="2200" dirty="0">
                <a:latin typeface="Times New Roman" pitchFamily="18" charset="0"/>
                <a:cs typeface="Times New Roman" pitchFamily="18" charset="0"/>
              </a:rPr>
              <a:t>C</a:t>
            </a:r>
            <a:r>
              <a:rPr lang="el-G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l-GR" sz="2200" dirty="0">
                <a:latin typeface="Times New Roman" pitchFamily="18" charset="0"/>
                <a:cs typeface="Times New Roman" pitchFamily="18" charset="0"/>
              </a:rPr>
              <a:t>αποτελείται από ένα κρύσταλλο ημιαγωγού πυριτίου, το τσιπ (</a:t>
            </a:r>
            <a:r>
              <a:rPr lang="en-US" sz="2200" i="1" dirty="0">
                <a:latin typeface="Times New Roman" pitchFamily="18" charset="0"/>
                <a:cs typeface="Times New Roman" pitchFamily="18" charset="0"/>
              </a:rPr>
              <a:t>chip</a:t>
            </a:r>
            <a:r>
              <a:rPr lang="el-GR"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l-GR" sz="2200" dirty="0">
                <a:latin typeface="Times New Roman" pitchFamily="18" charset="0"/>
                <a:cs typeface="Times New Roman" pitchFamily="18" charset="0"/>
              </a:rPr>
              <a:t>ο οποίος περιέχει ηλεκτρονικά στοιχεία διασυνδεδεμένα με τέτοιο τρόπο ώστε να υλοποιούν τις ψηφιακές πύλες. Με τη σειρά τους οι ηλεκτρονικές ψηφιακές πύλες που είναι μέσα στο τσιπ έχουν ήδη διασυνδεθεί κατάλληλα, ώστε να σχηματίσουν τα επιθυμητά κυκλώματα. Το τσιπ τοποθετείται σε μια κεραμική ή πλαστική θήκη (συσκευασία).</a:t>
            </a: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r>
              <a:rPr lang="el-GR" sz="2200" dirty="0">
                <a:latin typeface="Times New Roman" pitchFamily="18" charset="0"/>
                <a:cs typeface="Times New Roman" pitchFamily="18" charset="0"/>
              </a:rPr>
              <a:t>Τα </a:t>
            </a:r>
            <a:r>
              <a:rPr lang="en-US" sz="2200" dirty="0">
                <a:latin typeface="Times New Roman" pitchFamily="18" charset="0"/>
                <a:cs typeface="Times New Roman" pitchFamily="18" charset="0"/>
              </a:rPr>
              <a:t>chips </a:t>
            </a:r>
            <a:r>
              <a:rPr lang="el-GR" sz="2200" dirty="0">
                <a:latin typeface="Times New Roman" pitchFamily="18" charset="0"/>
                <a:cs typeface="Times New Roman" pitchFamily="18" charset="0"/>
              </a:rPr>
              <a:t>έχουν ένα αριθμό από «ποδαράκια» (</a:t>
            </a:r>
            <a:r>
              <a:rPr lang="en-US" sz="2200" dirty="0">
                <a:latin typeface="Times New Roman" pitchFamily="18" charset="0"/>
                <a:cs typeface="Times New Roman" pitchFamily="18" charset="0"/>
              </a:rPr>
              <a:t>pins) </a:t>
            </a:r>
            <a:r>
              <a:rPr lang="el-GR" sz="2200" dirty="0">
                <a:latin typeface="Times New Roman" pitchFamily="18" charset="0"/>
                <a:cs typeface="Times New Roman" pitchFamily="18" charset="0"/>
              </a:rPr>
              <a:t>τα οποία χρησιμοποιούνται με σκοπό την επικοινωνία του ψηφιακού κυκλώματος με το εξωτερικό περιβάλλον.</a:t>
            </a:r>
          </a:p>
          <a:p>
            <a:pPr algn="just"/>
            <a:endParaRPr lang="el-GR" sz="2200" dirty="0">
              <a:latin typeface="Times New Roman" pitchFamily="18" charset="0"/>
              <a:cs typeface="Times New Roman" pitchFamily="18" charset="0"/>
            </a:endParaRPr>
          </a:p>
          <a:p>
            <a:pPr algn="just"/>
            <a:endParaRPr lang="el-GR" sz="2200" dirty="0"/>
          </a:p>
        </p:txBody>
      </p:sp>
      <p:pic>
        <p:nvPicPr>
          <p:cNvPr id="2050"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029" y="3068960"/>
            <a:ext cx="2642592" cy="202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Ταξινόμηση ολοκληρωμένων κυκλωμάτων</a:t>
            </a:r>
          </a:p>
        </p:txBody>
      </p:sp>
      <p:sp>
        <p:nvSpPr>
          <p:cNvPr id="5" name="Rectangle 4"/>
          <p:cNvSpPr/>
          <p:nvPr/>
        </p:nvSpPr>
        <p:spPr>
          <a:xfrm>
            <a:off x="179004" y="692696"/>
            <a:ext cx="8857492" cy="5078313"/>
          </a:xfrm>
          <a:prstGeom prst="rect">
            <a:avLst/>
          </a:prstGeom>
        </p:spPr>
        <p:txBody>
          <a:bodyPr wrap="square">
            <a:spAutoFit/>
          </a:bodyPr>
          <a:lstStyle/>
          <a:p>
            <a:pPr algn="just"/>
            <a:r>
              <a:rPr lang="el-GR" sz="2400" dirty="0">
                <a:latin typeface="Times New Roman" pitchFamily="18" charset="0"/>
                <a:cs typeface="Times New Roman" pitchFamily="18" charset="0"/>
              </a:rPr>
              <a:t>Τα ψηφιακά ΟΚ ταξινομούνται βάση των αριθμών των λογικών πυλών που υπάρχουν σε μια συσκευασία. Τα ολοκληρωμένα κυκλώματα διακρίνονται σε τέσσερις κατηγορίες</a:t>
            </a:r>
          </a:p>
          <a:p>
            <a:pPr algn="just"/>
            <a:endParaRPr lang="el-GR" sz="12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SSI (</a:t>
            </a:r>
            <a:r>
              <a:rPr lang="en-US" sz="2400" dirty="0">
                <a:latin typeface="Times New Roman" pitchFamily="18" charset="0"/>
                <a:cs typeface="Times New Roman" pitchFamily="18" charset="0"/>
              </a:rPr>
              <a:t>small scale integration), </a:t>
            </a:r>
            <a:r>
              <a:rPr lang="el-GR" sz="2400" dirty="0">
                <a:latin typeface="Times New Roman" pitchFamily="18" charset="0"/>
                <a:cs typeface="Times New Roman" pitchFamily="18" charset="0"/>
              </a:rPr>
              <a:t>μικρής κλίμακας ολοκλήρωσης. Οι αριθμοί των πυλών είναι συνήθως μικρότεροι από 10</a:t>
            </a:r>
            <a:r>
              <a:rPr lang="el-GR" sz="2400">
                <a:latin typeface="Times New Roman" pitchFamily="18" charset="0"/>
                <a:cs typeface="Times New Roman" pitchFamily="18" charset="0"/>
              </a:rPr>
              <a:t>. </a:t>
            </a:r>
          </a:p>
          <a:p>
            <a:pPr marL="342900" indent="-342900" algn="just">
              <a:buFont typeface="Arial" pitchFamily="34" charset="0"/>
              <a:buChar char="•"/>
            </a:pPr>
            <a:r>
              <a:rPr lang="el-GR" sz="2400">
                <a:latin typeface="Times New Roman" pitchFamily="18" charset="0"/>
                <a:cs typeface="Times New Roman" pitchFamily="18" charset="0"/>
              </a:rPr>
              <a:t>MSI </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medium scale integration),</a:t>
            </a:r>
            <a:r>
              <a:rPr lang="el-GR" sz="2400" dirty="0">
                <a:latin typeface="Times New Roman" pitchFamily="18" charset="0"/>
                <a:cs typeface="Times New Roman" pitchFamily="18" charset="0"/>
              </a:rPr>
              <a:t> μέτριας κλίμακας ολοκλήρωσης.  Έχουν πολυπλοκότητα 10 ως 1000 πύλες σε κάθε συσκευασία. Εκτελούν στοιχειώδεις ψηφιακές πράξεις.</a:t>
            </a:r>
            <a:r>
              <a:rPr lang="en-US" sz="2400" dirty="0">
                <a:latin typeface="Times New Roman" pitchFamily="18" charset="0"/>
                <a:cs typeface="Times New Roman" pitchFamily="18" charset="0"/>
              </a:rPr>
              <a:t> </a:t>
            </a:r>
            <a:endParaRPr lang="el-GR" sz="24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LSI (</a:t>
            </a:r>
            <a:r>
              <a:rPr lang="en-US" sz="2400" dirty="0">
                <a:latin typeface="Times New Roman" pitchFamily="18" charset="0"/>
                <a:cs typeface="Times New Roman" pitchFamily="18" charset="0"/>
              </a:rPr>
              <a:t>large scale integration),</a:t>
            </a:r>
            <a:r>
              <a:rPr lang="el-GR" sz="2400" dirty="0">
                <a:latin typeface="Times New Roman" pitchFamily="18" charset="0"/>
                <a:cs typeface="Times New Roman" pitchFamily="18" charset="0"/>
              </a:rPr>
              <a:t> μεγάλης κλίμακας ολοκλήρωσης. Περιλαμβάνουν αρκετές χιλιάδες πύλες, (παράδειγμα τσιπ μνήμης).</a:t>
            </a:r>
          </a:p>
          <a:p>
            <a:pPr marL="342900" indent="-342900" algn="just">
              <a:buFont typeface="Arial" pitchFamily="34" charset="0"/>
              <a:buChar char="•"/>
            </a:pPr>
            <a:r>
              <a:rPr lang="el-GR" sz="2400" dirty="0">
                <a:latin typeface="Times New Roman" pitchFamily="18" charset="0"/>
                <a:cs typeface="Times New Roman" pitchFamily="18" charset="0"/>
              </a:rPr>
              <a:t>VLSI (</a:t>
            </a:r>
            <a:r>
              <a:rPr lang="en-US" sz="2400" dirty="0">
                <a:latin typeface="Times New Roman" pitchFamily="18" charset="0"/>
                <a:cs typeface="Times New Roman" pitchFamily="18" charset="0"/>
              </a:rPr>
              <a:t>very large-scale integration), </a:t>
            </a:r>
            <a:r>
              <a:rPr lang="el-GR" sz="2400" dirty="0">
                <a:latin typeface="Times New Roman" pitchFamily="18" charset="0"/>
                <a:cs typeface="Times New Roman" pitchFamily="18" charset="0"/>
              </a:rPr>
              <a:t>πολύ μεγάλης κλίμακας ολοκλήρωσης. Περιέχουν εκατοντάδες χιλιάδες πύλες, (παράδειγμα σύνθετα τσιπ μικροϋπολογιστών)</a:t>
            </a:r>
            <a:endParaRPr lang="el-GR" sz="2400" dirty="0"/>
          </a:p>
        </p:txBody>
      </p:sp>
    </p:spTree>
    <p:extLst>
      <p:ext uri="{BB962C8B-B14F-4D97-AF65-F5344CB8AC3E}">
        <p14:creationId xmlns:p14="http://schemas.microsoft.com/office/powerpoint/2010/main" val="21224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n-US" sz="4000" b="1" i="1" dirty="0">
                <a:latin typeface="Times New Roman" pitchFamily="18" charset="0"/>
                <a:cs typeface="Times New Roman" pitchFamily="18" charset="0"/>
              </a:rPr>
              <a:t>MSI </a:t>
            </a:r>
            <a:r>
              <a:rPr lang="el-GR" sz="4000" b="1" i="1" dirty="0">
                <a:latin typeface="Times New Roman" pitchFamily="18" charset="0"/>
                <a:cs typeface="Times New Roman" pitchFamily="18" charset="0"/>
              </a:rPr>
              <a:t>που θα μας απασχολήσουν</a:t>
            </a:r>
          </a:p>
        </p:txBody>
      </p:sp>
      <p:sp>
        <p:nvSpPr>
          <p:cNvPr id="5" name="Rectangle 4"/>
          <p:cNvSpPr/>
          <p:nvPr/>
        </p:nvSpPr>
        <p:spPr>
          <a:xfrm>
            <a:off x="251520" y="764704"/>
            <a:ext cx="8712968" cy="5262979"/>
          </a:xfrm>
          <a:prstGeom prst="rect">
            <a:avLst/>
          </a:prstGeom>
        </p:spPr>
        <p:txBody>
          <a:bodyPr wrap="square">
            <a:spAutoFit/>
          </a:bodyPr>
          <a:lstStyle/>
          <a:p>
            <a:pPr algn="just"/>
            <a:r>
              <a:rPr lang="el-GR" sz="2400" dirty="0">
                <a:latin typeface="Times New Roman" pitchFamily="18" charset="0"/>
                <a:cs typeface="Times New Roman" pitchFamily="18" charset="0"/>
              </a:rPr>
              <a:t>Τα κυκλώματα αυτά υλοποιούν συγκεκριμένες ψηφιακές συναρτήσεις που παρουσιάζονται συχνά στη σχεδίαση ψηφιακών συστημάτων. Πιο σημαντικά από αυτά τα τυποποιημένα συνδυαστικά κυκλώματα είναι</a:t>
            </a:r>
          </a:p>
          <a:p>
            <a:pPr algn="just"/>
            <a:endParaRPr lang="el-GR" sz="12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Αριθμητικά κυκλώματα</a:t>
            </a:r>
            <a:endParaRPr lang="el-GR" sz="1200" dirty="0">
              <a:latin typeface="Times New Roman" pitchFamily="18" charset="0"/>
              <a:cs typeface="Times New Roman" pitchFamily="18" charset="0"/>
            </a:endParaRPr>
          </a:p>
          <a:p>
            <a:pPr marL="342900" indent="-342900" algn="just">
              <a:buFont typeface="Wingdings" pitchFamily="2" charset="2"/>
              <a:buChar char="Ø"/>
            </a:pPr>
            <a:r>
              <a:rPr lang="el-GR" sz="2400" dirty="0">
                <a:latin typeface="Times New Roman" pitchFamily="18" charset="0"/>
                <a:cs typeface="Times New Roman" pitchFamily="18" charset="0"/>
              </a:rPr>
              <a:t>Ημιαθροιστής</a:t>
            </a:r>
          </a:p>
          <a:p>
            <a:pPr marL="342900" indent="-342900" algn="just">
              <a:buFont typeface="Wingdings" pitchFamily="2" charset="2"/>
              <a:buChar char="Ø"/>
            </a:pPr>
            <a:r>
              <a:rPr lang="el-GR" sz="2400" dirty="0">
                <a:latin typeface="Times New Roman" pitchFamily="18" charset="0"/>
                <a:cs typeface="Times New Roman" pitchFamily="18" charset="0"/>
              </a:rPr>
              <a:t>Πλήρης αθροιστής</a:t>
            </a:r>
          </a:p>
          <a:p>
            <a:pPr marL="342900" indent="-342900" algn="just">
              <a:buFont typeface="Wingdings" pitchFamily="2" charset="2"/>
              <a:buChar char="Ø"/>
            </a:pPr>
            <a:r>
              <a:rPr lang="el-GR" sz="2400" dirty="0">
                <a:latin typeface="Times New Roman" pitchFamily="18" charset="0"/>
                <a:cs typeface="Times New Roman" pitchFamily="18" charset="0"/>
              </a:rPr>
              <a:t>Παράλληλος αθροιστής-αφαιρετής</a:t>
            </a:r>
          </a:p>
          <a:p>
            <a:pPr marL="342900" indent="-342900" algn="just">
              <a:buFont typeface="Wingdings" pitchFamily="2" charset="2"/>
              <a:buChar char="Ø"/>
            </a:pPr>
            <a:endParaRPr lang="el-GR" sz="24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Κυκλώματα Κωδικοποίησης</a:t>
            </a:r>
          </a:p>
          <a:p>
            <a:pPr marL="342900" indent="-342900" algn="just">
              <a:buFont typeface="Wingdings" pitchFamily="2" charset="2"/>
              <a:buChar char="Ø"/>
            </a:pPr>
            <a:r>
              <a:rPr lang="el-GR" sz="2400" dirty="0">
                <a:latin typeface="Times New Roman" pitchFamily="18" charset="0"/>
                <a:cs typeface="Times New Roman" pitchFamily="18" charset="0"/>
              </a:rPr>
              <a:t>Κωδικοποιητής</a:t>
            </a:r>
          </a:p>
          <a:p>
            <a:pPr marL="342900" indent="-342900" algn="just">
              <a:buFont typeface="Wingdings" pitchFamily="2" charset="2"/>
              <a:buChar char="Ø"/>
            </a:pPr>
            <a:r>
              <a:rPr lang="el-GR" sz="2400" dirty="0">
                <a:latin typeface="Times New Roman" pitchFamily="18" charset="0"/>
                <a:cs typeface="Times New Roman" pitchFamily="18" charset="0"/>
              </a:rPr>
              <a:t>Αποκωδικοποιητής</a:t>
            </a:r>
          </a:p>
          <a:p>
            <a:pPr marL="342900" indent="-342900" algn="just">
              <a:buFont typeface="Wingdings" pitchFamily="2" charset="2"/>
              <a:buChar char="Ø"/>
            </a:pPr>
            <a:r>
              <a:rPr lang="el-GR" sz="2400" dirty="0">
                <a:latin typeface="Times New Roman" pitchFamily="18" charset="0"/>
                <a:cs typeface="Times New Roman" pitchFamily="18" charset="0"/>
              </a:rPr>
              <a:t>Πολυπλέκτης</a:t>
            </a:r>
          </a:p>
        </p:txBody>
      </p:sp>
    </p:spTree>
    <p:extLst>
      <p:ext uri="{BB962C8B-B14F-4D97-AF65-F5344CB8AC3E}">
        <p14:creationId xmlns:p14="http://schemas.microsoft.com/office/powerpoint/2010/main" val="74023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44000" cy="707886"/>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Ημιαθροιστής</a:t>
            </a:r>
          </a:p>
        </p:txBody>
      </p:sp>
      <p:sp>
        <p:nvSpPr>
          <p:cNvPr id="5" name="Rectangle 4"/>
          <p:cNvSpPr/>
          <p:nvPr/>
        </p:nvSpPr>
        <p:spPr>
          <a:xfrm>
            <a:off x="179512" y="680502"/>
            <a:ext cx="8856984" cy="1200329"/>
          </a:xfrm>
          <a:prstGeom prst="rect">
            <a:avLst/>
          </a:prstGeom>
        </p:spPr>
        <p:txBody>
          <a:bodyPr wrap="square">
            <a:spAutoFit/>
          </a:bodyPr>
          <a:lstStyle/>
          <a:p>
            <a:pPr algn="just"/>
            <a:r>
              <a:rPr lang="el-GR" sz="2400" dirty="0">
                <a:latin typeface="Times New Roman" pitchFamily="18" charset="0"/>
                <a:cs typeface="Times New Roman" pitchFamily="18" charset="0"/>
              </a:rPr>
              <a:t>Ο </a:t>
            </a:r>
            <a:r>
              <a:rPr lang="el-GR" sz="2400" b="1" dirty="0">
                <a:latin typeface="Times New Roman" pitchFamily="18" charset="0"/>
                <a:cs typeface="Times New Roman" pitchFamily="18" charset="0"/>
              </a:rPr>
              <a:t>ημιαθροιστής</a:t>
            </a:r>
            <a:r>
              <a:rPr lang="el-GR" sz="2400" dirty="0">
                <a:latin typeface="Times New Roman" pitchFamily="18" charset="0"/>
                <a:cs typeface="Times New Roman" pitchFamily="18" charset="0"/>
              </a:rPr>
              <a:t> είναι ένα συνδυαστικό κύκλωμα που εκτελεί τη πρόσθεση δύο δυαδικών ψηφίων. Δεδομένου ότι 0+0=0, 0+1=1+0=1, 1+1=10 ο ημιαθροιστής πρέπει να έχει 2 εξόδους.</a:t>
            </a:r>
          </a:p>
        </p:txBody>
      </p:sp>
      <p:pic>
        <p:nvPicPr>
          <p:cNvPr id="3074" name="Picture 2" descr="C:\Users\user\Desktop\Χωρίς τίτλο - Αντίγραφο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816" y="3171800"/>
            <a:ext cx="6048375"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1940639"/>
            <a:ext cx="8856984" cy="1200329"/>
          </a:xfrm>
          <a:prstGeom prst="rect">
            <a:avLst/>
          </a:prstGeom>
        </p:spPr>
        <p:txBody>
          <a:bodyPr wrap="square">
            <a:spAutoFit/>
          </a:bodyPr>
          <a:lstStyle/>
          <a:p>
            <a:pPr algn="just"/>
            <a:r>
              <a:rPr lang="el-GR" sz="2400" b="1" dirty="0">
                <a:latin typeface="Times New Roman" pitchFamily="18" charset="0"/>
                <a:cs typeface="Times New Roman" pitchFamily="18" charset="0"/>
              </a:rPr>
              <a:t>Πλήθος εισόδων/εξόδων</a:t>
            </a:r>
            <a:r>
              <a:rPr lang="el-GR" sz="2400" dirty="0">
                <a:latin typeface="Times New Roman" pitchFamily="18" charset="0"/>
                <a:cs typeface="Times New Roman" pitchFamily="18" charset="0"/>
              </a:rPr>
              <a:t>: 2 είσοδοι – 2 έξοδοι.</a:t>
            </a:r>
          </a:p>
          <a:p>
            <a:pPr algn="just"/>
            <a:r>
              <a:rPr lang="el-GR" sz="2400" b="1" dirty="0">
                <a:latin typeface="Times New Roman" pitchFamily="18" charset="0"/>
                <a:cs typeface="Times New Roman" pitchFamily="18" charset="0"/>
              </a:rPr>
              <a:t>Ονομασία εισόδων/εξόδων</a:t>
            </a:r>
            <a:r>
              <a:rPr lang="el-GR" sz="2400" dirty="0">
                <a:latin typeface="Times New Roman" pitchFamily="18" charset="0"/>
                <a:cs typeface="Times New Roman" pitchFamily="18" charset="0"/>
              </a:rPr>
              <a:t>: έστω </a:t>
            </a:r>
            <a:r>
              <a:rPr lang="el-GR" sz="2400" i="1" dirty="0">
                <a:latin typeface="Times New Roman" pitchFamily="18" charset="0"/>
                <a:cs typeface="Times New Roman" pitchFamily="18" charset="0"/>
              </a:rPr>
              <a:t>x</a:t>
            </a:r>
            <a:r>
              <a:rPr lang="el-GR" sz="2400" dirty="0">
                <a:latin typeface="Times New Roman" pitchFamily="18" charset="0"/>
                <a:cs typeface="Times New Roman" pitchFamily="18" charset="0"/>
              </a:rPr>
              <a:t>, </a:t>
            </a:r>
            <a:r>
              <a:rPr lang="el-GR" sz="2400" i="1" dirty="0">
                <a:latin typeface="Times New Roman" pitchFamily="18" charset="0"/>
                <a:cs typeface="Times New Roman" pitchFamily="18" charset="0"/>
              </a:rPr>
              <a:t>y</a:t>
            </a:r>
            <a:r>
              <a:rPr lang="el-GR" sz="2400" dirty="0">
                <a:latin typeface="Times New Roman" pitchFamily="18" charset="0"/>
                <a:cs typeface="Times New Roman" pitchFamily="18" charset="0"/>
              </a:rPr>
              <a:t> οι δύο είσοδοι (προσθετέοι) και </a:t>
            </a:r>
            <a:r>
              <a:rPr lang="el-GR" sz="2400" i="1" dirty="0">
                <a:latin typeface="Times New Roman" pitchFamily="18" charset="0"/>
                <a:cs typeface="Times New Roman" pitchFamily="18" charset="0"/>
              </a:rPr>
              <a:t>C</a:t>
            </a:r>
            <a:r>
              <a:rPr lang="el-GR" sz="2400" dirty="0">
                <a:latin typeface="Times New Roman" pitchFamily="18" charset="0"/>
                <a:cs typeface="Times New Roman" pitchFamily="18" charset="0"/>
              </a:rPr>
              <a:t> (κρατούμενο), </a:t>
            </a:r>
            <a:r>
              <a:rPr lang="el-GR" sz="2400" i="1" dirty="0">
                <a:latin typeface="Times New Roman" pitchFamily="18" charset="0"/>
                <a:cs typeface="Times New Roman" pitchFamily="18" charset="0"/>
              </a:rPr>
              <a:t>S</a:t>
            </a:r>
            <a:r>
              <a:rPr lang="el-GR" sz="2400" dirty="0">
                <a:latin typeface="Times New Roman" pitchFamily="18" charset="0"/>
                <a:cs typeface="Times New Roman" pitchFamily="18" charset="0"/>
              </a:rPr>
              <a:t> (άθροισμα) οι δύο έξοδοι.</a:t>
            </a:r>
          </a:p>
        </p:txBody>
      </p:sp>
      <p:sp>
        <p:nvSpPr>
          <p:cNvPr id="7" name="Rectangle 6"/>
          <p:cNvSpPr/>
          <p:nvPr/>
        </p:nvSpPr>
        <p:spPr>
          <a:xfrm>
            <a:off x="179512" y="5301208"/>
            <a:ext cx="8856984" cy="1200329"/>
          </a:xfrm>
          <a:prstGeom prst="rect">
            <a:avLst/>
          </a:prstGeom>
        </p:spPr>
        <p:txBody>
          <a:bodyPr wrap="square">
            <a:spAutoFit/>
          </a:bodyPr>
          <a:lstStyle/>
          <a:p>
            <a:pPr algn="just"/>
            <a:r>
              <a:rPr lang="el-GR" sz="2400" dirty="0">
                <a:latin typeface="Times New Roman" pitchFamily="18" charset="0"/>
                <a:cs typeface="Times New Roman" pitchFamily="18" charset="0"/>
              </a:rPr>
              <a:t>Από τον πίνακα προκύπτουν εύκολα οι λογικές εξισώσεις για το άθροισμα S και το κρατούμενο C. Αυτές είναι: </a:t>
            </a:r>
          </a:p>
          <a:p>
            <a:pPr algn="just"/>
            <a:r>
              <a:rPr lang="el-GR" sz="2400" dirty="0">
                <a:latin typeface="Times New Roman" pitchFamily="18" charset="0"/>
                <a:cs typeface="Times New Roman" pitchFamily="18" charset="0"/>
              </a:rPr>
              <a:t>S = x′y +xy′ ή S = x ⊕ y και C = x y.</a:t>
            </a:r>
          </a:p>
        </p:txBody>
      </p:sp>
    </p:spTree>
    <p:extLst>
      <p:ext uri="{BB962C8B-B14F-4D97-AF65-F5344CB8AC3E}">
        <p14:creationId xmlns:p14="http://schemas.microsoft.com/office/powerpoint/2010/main" val="13691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2871</TotalTime>
  <Words>2396</Words>
  <Application>Microsoft Office PowerPoint</Application>
  <PresentationFormat>Προβολή στην οθόνη (4:3)</PresentationFormat>
  <Paragraphs>139</Paragraphs>
  <Slides>39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Arial</vt:lpstr>
      <vt:lpstr>Calibri</vt:lpstr>
      <vt:lpstr>Liberation Serif</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SEVEN</dc:creator>
  <cp:lastModifiedBy>user</cp:lastModifiedBy>
  <cp:revision>401</cp:revision>
  <dcterms:created xsi:type="dcterms:W3CDTF">2016-10-21T14:35:07Z</dcterms:created>
  <dcterms:modified xsi:type="dcterms:W3CDTF">2021-11-27T13:17:23Z</dcterms:modified>
</cp:coreProperties>
</file>