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6" r:id="rId2"/>
    <p:sldId id="259" r:id="rId3"/>
    <p:sldId id="260" r:id="rId4"/>
    <p:sldId id="262" r:id="rId5"/>
    <p:sldId id="261" r:id="rId6"/>
    <p:sldId id="263" r:id="rId7"/>
    <p:sldId id="264" r:id="rId8"/>
    <p:sldId id="276" r:id="rId9"/>
    <p:sldId id="278" r:id="rId10"/>
    <p:sldId id="282" r:id="rId11"/>
    <p:sldId id="265" r:id="rId12"/>
    <p:sldId id="411" r:id="rId13"/>
    <p:sldId id="267" r:id="rId14"/>
    <p:sldId id="273" r:id="rId15"/>
    <p:sldId id="268" r:id="rId16"/>
    <p:sldId id="271" r:id="rId17"/>
    <p:sldId id="269" r:id="rId18"/>
    <p:sldId id="414" r:id="rId19"/>
    <p:sldId id="294" r:id="rId20"/>
    <p:sldId id="295" r:id="rId21"/>
    <p:sldId id="293" r:id="rId22"/>
    <p:sldId id="291" r:id="rId23"/>
    <p:sldId id="297" r:id="rId24"/>
    <p:sldId id="298" r:id="rId25"/>
    <p:sldId id="292" r:id="rId26"/>
    <p:sldId id="412" r:id="rId27"/>
    <p:sldId id="413" r:id="rId28"/>
    <p:sldId id="304" r:id="rId29"/>
    <p:sldId id="300" r:id="rId30"/>
    <p:sldId id="305"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2E39F6-945B-46AF-9000-DCFA02830E3E}" type="datetimeFigureOut">
              <a:rPr lang="el-GR" smtClean="0"/>
              <a:t>1/12/2021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BC49E-9DD9-4F8E-A72B-FC262DDEED0C}" type="slidenum">
              <a:rPr lang="el-GR" smtClean="0"/>
              <a:t>‹#›</a:t>
            </a:fld>
            <a:endParaRPr lang="el-GR"/>
          </a:p>
        </p:txBody>
      </p:sp>
    </p:spTree>
    <p:extLst>
      <p:ext uri="{BB962C8B-B14F-4D97-AF65-F5344CB8AC3E}">
        <p14:creationId xmlns:p14="http://schemas.microsoft.com/office/powerpoint/2010/main" val="220244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BD85A4D3-B424-46F9-81D3-0F6CDD810797}" type="datetimeFigureOut">
              <a:rPr lang="el-GR" smtClean="0"/>
              <a:t>1/12/2021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202232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D85A4D3-B424-46F9-81D3-0F6CDD810797}" type="datetimeFigureOut">
              <a:rPr lang="el-GR" smtClean="0"/>
              <a:t>1/12/2021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62609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D85A4D3-B424-46F9-81D3-0F6CDD810797}" type="datetimeFigureOut">
              <a:rPr lang="el-GR" smtClean="0"/>
              <a:t>1/12/2021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698853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979712" y="1316766"/>
            <a:ext cx="6912768" cy="614197"/>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1990056" y="2218994"/>
            <a:ext cx="6912768" cy="3994316"/>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60306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BD85A4D3-B424-46F9-81D3-0F6CDD810797}" type="datetimeFigureOut">
              <a:rPr lang="el-GR" smtClean="0"/>
              <a:t>1/12/2021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76739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5A4D3-B424-46F9-81D3-0F6CDD810797}" type="datetimeFigureOut">
              <a:rPr lang="el-GR" smtClean="0"/>
              <a:t>1/12/2021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401628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BD85A4D3-B424-46F9-81D3-0F6CDD810797}" type="datetimeFigureOut">
              <a:rPr lang="el-GR" smtClean="0"/>
              <a:t>1/12/2021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171683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BD85A4D3-B424-46F9-81D3-0F6CDD810797}" type="datetimeFigureOut">
              <a:rPr lang="el-GR" smtClean="0"/>
              <a:t>1/12/2021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23102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BD85A4D3-B424-46F9-81D3-0F6CDD810797}" type="datetimeFigureOut">
              <a:rPr lang="el-GR" smtClean="0"/>
              <a:t>1/12/2021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28592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5A4D3-B424-46F9-81D3-0F6CDD810797}" type="datetimeFigureOut">
              <a:rPr lang="el-GR" smtClean="0"/>
              <a:t>1/12/2021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1570758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A4D3-B424-46F9-81D3-0F6CDD810797}" type="datetimeFigureOut">
              <a:rPr lang="el-GR" smtClean="0"/>
              <a:t>1/12/2021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181184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A4D3-B424-46F9-81D3-0F6CDD810797}" type="datetimeFigureOut">
              <a:rPr lang="el-GR" smtClean="0"/>
              <a:t>1/12/2021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8DAC97-0482-4BC8-A99D-02B3AEF97554}" type="slidenum">
              <a:rPr lang="el-GR" smtClean="0"/>
              <a:t>‹#›</a:t>
            </a:fld>
            <a:endParaRPr lang="el-GR"/>
          </a:p>
        </p:txBody>
      </p:sp>
    </p:spTree>
    <p:extLst>
      <p:ext uri="{BB962C8B-B14F-4D97-AF65-F5344CB8AC3E}">
        <p14:creationId xmlns:p14="http://schemas.microsoft.com/office/powerpoint/2010/main" val="365246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5A4D3-B424-46F9-81D3-0F6CDD810797}" type="datetimeFigureOut">
              <a:rPr lang="el-GR" smtClean="0"/>
              <a:t>1/12/2021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DAC97-0482-4BC8-A99D-02B3AEF97554}" type="slidenum">
              <a:rPr lang="el-GR" smtClean="0"/>
              <a:t>‹#›</a:t>
            </a:fld>
            <a:endParaRPr lang="el-GR"/>
          </a:p>
        </p:txBody>
      </p:sp>
    </p:spTree>
    <p:extLst>
      <p:ext uri="{BB962C8B-B14F-4D97-AF65-F5344CB8AC3E}">
        <p14:creationId xmlns:p14="http://schemas.microsoft.com/office/powerpoint/2010/main" val="400412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2132856"/>
            <a:ext cx="7920880" cy="1754326"/>
          </a:xfrm>
          <a:prstGeom prst="rect">
            <a:avLst/>
          </a:prstGeom>
          <a:noFill/>
        </p:spPr>
        <p:txBody>
          <a:bodyPr wrap="square" rtlCol="0">
            <a:spAutoFit/>
          </a:bodyPr>
          <a:lstStyle/>
          <a:p>
            <a:pPr algn="just"/>
            <a:r>
              <a:rPr lang="el-GR" sz="5400" b="1" i="1" dirty="0">
                <a:latin typeface="Times New Roman" pitchFamily="18" charset="0"/>
                <a:cs typeface="Times New Roman" pitchFamily="18" charset="0"/>
              </a:rPr>
              <a:t>Ψηφιακά Ηλεκτρονικά και Μικροεπεξεργαστές</a:t>
            </a:r>
          </a:p>
        </p:txBody>
      </p:sp>
    </p:spTree>
    <p:extLst>
      <p:ext uri="{BB962C8B-B14F-4D97-AF65-F5344CB8AC3E}">
        <p14:creationId xmlns:p14="http://schemas.microsoft.com/office/powerpoint/2010/main" val="541395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3144"/>
            <a:ext cx="7524328" cy="1179288"/>
          </a:xfrm>
        </p:spPr>
        <p:txBody>
          <a:bodyPr/>
          <a:lstStyle/>
          <a:p>
            <a:r>
              <a:rPr lang="el-GR" altLang="ko-KR" sz="2800" dirty="0"/>
              <a:t>Η Εξέλιξη των Ψηφιακών Συστημάτων</a:t>
            </a:r>
            <a:endParaRPr lang="ko-KR" altLang="en-US" sz="2800" dirty="0"/>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3012" name="Picture 4" descr="EVOLUTION OF TRANSISTORS – Impulse"/>
          <p:cNvPicPr>
            <a:picLocks noChangeAspect="1" noChangeArrowheads="1"/>
          </p:cNvPicPr>
          <p:nvPr/>
        </p:nvPicPr>
        <p:blipFill>
          <a:blip r:embed="rId2" cstate="print"/>
          <a:srcRect/>
          <a:stretch>
            <a:fillRect/>
          </a:stretch>
        </p:blipFill>
        <p:spPr bwMode="auto">
          <a:xfrm>
            <a:off x="1535336" y="1988840"/>
            <a:ext cx="7573169" cy="2664296"/>
          </a:xfrm>
          <a:prstGeom prst="rect">
            <a:avLst/>
          </a:prstGeom>
          <a:noFill/>
        </p:spPr>
      </p:pic>
      <p:sp>
        <p:nvSpPr>
          <p:cNvPr id="8" name="7 - TextBox"/>
          <p:cNvSpPr txBox="1"/>
          <p:nvPr/>
        </p:nvSpPr>
        <p:spPr>
          <a:xfrm>
            <a:off x="2123728" y="4941169"/>
            <a:ext cx="5904656" cy="276999"/>
          </a:xfrm>
          <a:prstGeom prst="rect">
            <a:avLst/>
          </a:prstGeom>
          <a:noFill/>
        </p:spPr>
        <p:txBody>
          <a:bodyPr wrap="square" rtlCol="0">
            <a:spAutoFit/>
          </a:bodyPr>
          <a:lstStyle/>
          <a:p>
            <a:r>
              <a:rPr lang="el-GR" sz="1200" dirty="0"/>
              <a:t>Πηγή: </a:t>
            </a:r>
            <a:r>
              <a:rPr lang="en-US" sz="1200" dirty="0"/>
              <a:t>https://impulseseee.wordpress.com/2017/08/24/evolution-of-transistors-2/</a:t>
            </a:r>
            <a:endParaRPr lang="el-GR" sz="1200" dirty="0"/>
          </a:p>
        </p:txBody>
      </p:sp>
    </p:spTree>
    <p:extLst>
      <p:ext uri="{BB962C8B-B14F-4D97-AF65-F5344CB8AC3E}">
        <p14:creationId xmlns:p14="http://schemas.microsoft.com/office/powerpoint/2010/main" val="160872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3144"/>
            <a:ext cx="7524328" cy="1179288"/>
          </a:xfrm>
        </p:spPr>
        <p:txBody>
          <a:bodyPr/>
          <a:lstStyle/>
          <a:p>
            <a:r>
              <a:rPr lang="el-GR" altLang="ko-KR" sz="2800" dirty="0"/>
              <a:t>Η Εξέλιξη των Ψηφιακών Συστημάτων</a:t>
            </a:r>
            <a:endParaRPr lang="ko-KR" altLang="en-US" sz="2800" dirty="0"/>
          </a:p>
        </p:txBody>
      </p:sp>
      <p:sp>
        <p:nvSpPr>
          <p:cNvPr id="12" name="11 - TextBox"/>
          <p:cNvSpPr txBox="1"/>
          <p:nvPr/>
        </p:nvSpPr>
        <p:spPr>
          <a:xfrm>
            <a:off x="1691680" y="1628800"/>
            <a:ext cx="7272808" cy="4278094"/>
          </a:xfrm>
          <a:prstGeom prst="rect">
            <a:avLst/>
          </a:prstGeom>
          <a:noFill/>
        </p:spPr>
        <p:txBody>
          <a:bodyPr wrap="square" rtlCol="0">
            <a:spAutoFit/>
          </a:bodyPr>
          <a:lstStyle/>
          <a:p>
            <a:pPr algn="just">
              <a:buFont typeface="Wingdings" pitchFamily="2" charset="2"/>
              <a:buChar char="q"/>
            </a:pPr>
            <a:r>
              <a:rPr lang="el-GR" altLang="ko-KR" sz="1600" dirty="0">
                <a:latin typeface="Verdana" pitchFamily="34" charset="0"/>
                <a:ea typeface="Verdana" pitchFamily="34" charset="0"/>
              </a:rPr>
              <a:t> Η 5</a:t>
            </a:r>
            <a:r>
              <a:rPr lang="el-GR" altLang="ko-KR" sz="1600" baseline="30000" dirty="0">
                <a:latin typeface="Verdana" pitchFamily="34" charset="0"/>
                <a:ea typeface="Verdana" pitchFamily="34" charset="0"/>
              </a:rPr>
              <a:t>η</a:t>
            </a:r>
            <a:r>
              <a:rPr lang="el-GR" altLang="ko-KR" sz="1600" dirty="0">
                <a:latin typeface="Verdana" pitchFamily="34" charset="0"/>
                <a:ea typeface="Verdana" pitchFamily="34" charset="0"/>
              </a:rPr>
              <a:t> γενιά είναι ίσως αυτή που διανύουμε σήμερα. Πολλοί όμως υποστηρίζουν ότι ακόμα έχουμε πολλά να δούμε. Μερικά από αυτά είναι:</a:t>
            </a:r>
          </a:p>
          <a:p>
            <a:pPr algn="just">
              <a:lnSpc>
                <a:spcPct val="200000"/>
              </a:lnSpc>
              <a:buFontTx/>
              <a:buChar char="-"/>
            </a:pPr>
            <a:r>
              <a:rPr lang="el-GR" sz="1600" dirty="0">
                <a:solidFill>
                  <a:srgbClr val="C00000"/>
                </a:solidFill>
                <a:latin typeface="Verdana" pitchFamily="34" charset="0"/>
                <a:ea typeface="Verdana" pitchFamily="34" charset="0"/>
              </a:rPr>
              <a:t>5</a:t>
            </a:r>
            <a:r>
              <a:rPr lang="en-US" sz="1600" dirty="0">
                <a:solidFill>
                  <a:srgbClr val="C00000"/>
                </a:solidFill>
                <a:latin typeface="Verdana" pitchFamily="34" charset="0"/>
                <a:ea typeface="Verdana" pitchFamily="34" charset="0"/>
              </a:rPr>
              <a:t>G </a:t>
            </a:r>
            <a:r>
              <a:rPr lang="el-GR" sz="1600" dirty="0">
                <a:solidFill>
                  <a:srgbClr val="C00000"/>
                </a:solidFill>
                <a:latin typeface="Verdana" pitchFamily="34" charset="0"/>
                <a:ea typeface="Verdana" pitchFamily="34" charset="0"/>
              </a:rPr>
              <a:t>τεχνολογίες (τεχνητή νοημοσύνη, εικονική πραγματικότητα,  </a:t>
            </a:r>
          </a:p>
          <a:p>
            <a:pPr algn="just">
              <a:lnSpc>
                <a:spcPct val="200000"/>
              </a:lnSpc>
            </a:pPr>
            <a:r>
              <a:rPr lang="el-GR" sz="1600" dirty="0">
                <a:solidFill>
                  <a:srgbClr val="C00000"/>
                </a:solidFill>
                <a:latin typeface="Verdana" pitchFamily="34" charset="0"/>
                <a:ea typeface="Verdana" pitchFamily="34" charset="0"/>
              </a:rPr>
              <a:t>επαυξημένη πραγματικότητα κλπ)</a:t>
            </a:r>
          </a:p>
          <a:p>
            <a:pPr algn="just">
              <a:lnSpc>
                <a:spcPct val="200000"/>
              </a:lnSpc>
              <a:buFontTx/>
              <a:buChar char="-"/>
            </a:pPr>
            <a:r>
              <a:rPr lang="el-GR" sz="1600" dirty="0">
                <a:solidFill>
                  <a:srgbClr val="C00000"/>
                </a:solidFill>
                <a:latin typeface="Verdana" pitchFamily="34" charset="0"/>
                <a:ea typeface="Verdana" pitchFamily="34" charset="0"/>
              </a:rPr>
              <a:t>Ιντερνέτ των Πραγμάτων (</a:t>
            </a:r>
            <a:r>
              <a:rPr lang="en-US" sz="1600" dirty="0">
                <a:solidFill>
                  <a:srgbClr val="C00000"/>
                </a:solidFill>
                <a:latin typeface="Verdana" pitchFamily="34" charset="0"/>
                <a:ea typeface="Verdana" pitchFamily="34" charset="0"/>
              </a:rPr>
              <a:t>Internet of Things)</a:t>
            </a:r>
          </a:p>
          <a:p>
            <a:pPr algn="just">
              <a:lnSpc>
                <a:spcPct val="200000"/>
              </a:lnSpc>
              <a:buFontTx/>
              <a:buChar char="-"/>
            </a:pPr>
            <a:r>
              <a:rPr lang="en-US" sz="1600" dirty="0">
                <a:solidFill>
                  <a:srgbClr val="C00000"/>
                </a:solidFill>
                <a:latin typeface="Verdana" pitchFamily="34" charset="0"/>
                <a:ea typeface="Verdana" pitchFamily="34" charset="0"/>
              </a:rPr>
              <a:t> </a:t>
            </a:r>
            <a:r>
              <a:rPr lang="el-GR" sz="1600" dirty="0">
                <a:solidFill>
                  <a:srgbClr val="C00000"/>
                </a:solidFill>
                <a:latin typeface="Verdana" pitchFamily="34" charset="0"/>
                <a:ea typeface="Verdana" pitchFamily="34" charset="0"/>
              </a:rPr>
              <a:t>Έξυπνες οθόνες /τηλεοράσεις, χωρίς Κεντρική Μονάδα, Πληκτρολόγιο, Ποντίκι (με φωνητικές εντολές)</a:t>
            </a:r>
          </a:p>
          <a:p>
            <a:pPr algn="just">
              <a:lnSpc>
                <a:spcPct val="200000"/>
              </a:lnSpc>
              <a:buFontTx/>
              <a:buChar char="-"/>
            </a:pPr>
            <a:r>
              <a:rPr lang="el-GR" sz="1600" dirty="0">
                <a:solidFill>
                  <a:srgbClr val="C00000"/>
                </a:solidFill>
                <a:latin typeface="Verdana" pitchFamily="34" charset="0"/>
                <a:ea typeface="Verdana" pitchFamily="34" charset="0"/>
              </a:rPr>
              <a:t> </a:t>
            </a:r>
            <a:r>
              <a:rPr lang="en-US" sz="1600" dirty="0">
                <a:solidFill>
                  <a:srgbClr val="C00000"/>
                </a:solidFill>
                <a:latin typeface="Verdana" pitchFamily="34" charset="0"/>
                <a:ea typeface="Verdana" pitchFamily="34" charset="0"/>
              </a:rPr>
              <a:t>Cloud computing (</a:t>
            </a:r>
            <a:r>
              <a:rPr lang="el-GR" sz="1600" dirty="0">
                <a:solidFill>
                  <a:srgbClr val="C00000"/>
                </a:solidFill>
                <a:latin typeface="Verdana" pitchFamily="34" charset="0"/>
                <a:ea typeface="Verdana" pitchFamily="34" charset="0"/>
              </a:rPr>
              <a:t>όλα στο σύννεφο) </a:t>
            </a:r>
            <a:endParaRPr lang="en-US" sz="1600" dirty="0">
              <a:solidFill>
                <a:srgbClr val="C00000"/>
              </a:solidFill>
              <a:latin typeface="Verdana" pitchFamily="34" charset="0"/>
              <a:ea typeface="Verdana" pitchFamily="34" charset="0"/>
            </a:endParaRPr>
          </a:p>
          <a:p>
            <a:pPr algn="just">
              <a:lnSpc>
                <a:spcPct val="200000"/>
              </a:lnSpc>
              <a:buFontTx/>
              <a:buChar char="-"/>
            </a:pPr>
            <a:r>
              <a:rPr lang="en-US" sz="1600" dirty="0">
                <a:solidFill>
                  <a:srgbClr val="C00000"/>
                </a:solidFill>
                <a:latin typeface="Verdana" pitchFamily="34" charset="0"/>
                <a:ea typeface="Verdana" pitchFamily="34" charset="0"/>
              </a:rPr>
              <a:t> </a:t>
            </a:r>
            <a:r>
              <a:rPr lang="el-GR" sz="1600" dirty="0">
                <a:solidFill>
                  <a:srgbClr val="C00000"/>
                </a:solidFill>
                <a:latin typeface="Verdana" pitchFamily="34" charset="0"/>
                <a:ea typeface="Verdana" pitchFamily="34" charset="0"/>
              </a:rPr>
              <a:t>Κινητά τηλέφωνα, ταμπλέτες με δυνατότητες </a:t>
            </a:r>
            <a:r>
              <a:rPr lang="en-US" sz="1600" dirty="0">
                <a:solidFill>
                  <a:srgbClr val="C00000"/>
                </a:solidFill>
                <a:latin typeface="Verdana" pitchFamily="34" charset="0"/>
                <a:ea typeface="Verdana" pitchFamily="34" charset="0"/>
              </a:rPr>
              <a:t>PC</a:t>
            </a:r>
            <a:endParaRPr lang="el-GR" sz="1600" dirty="0">
              <a:solidFill>
                <a:srgbClr val="C00000"/>
              </a:solidFill>
              <a:latin typeface="Verdana" pitchFamily="34" charset="0"/>
              <a:ea typeface="Verdana" pitchFamily="34" charset="0"/>
            </a:endParaRPr>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982105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656" y="508873"/>
            <a:ext cx="7668344" cy="884466"/>
          </a:xfrm>
        </p:spPr>
        <p:txBody>
          <a:bodyPr/>
          <a:lstStyle/>
          <a:p>
            <a:r>
              <a:rPr lang="el-GR" altLang="ko-KR" sz="2800" dirty="0"/>
              <a:t>Περιγραφή Ενσωματωμένων Συστημάτων</a:t>
            </a:r>
            <a:endParaRPr lang="ko-KR" altLang="en-US" sz="2800" dirty="0"/>
          </a:p>
        </p:txBody>
      </p:sp>
      <p:sp>
        <p:nvSpPr>
          <p:cNvPr id="12" name="11 - TextBox"/>
          <p:cNvSpPr txBox="1"/>
          <p:nvPr/>
        </p:nvSpPr>
        <p:spPr>
          <a:xfrm>
            <a:off x="1691680" y="1628800"/>
            <a:ext cx="7272808" cy="4278094"/>
          </a:xfrm>
          <a:prstGeom prst="rect">
            <a:avLst/>
          </a:prstGeom>
          <a:noFill/>
        </p:spPr>
        <p:txBody>
          <a:bodyPr wrap="square" rtlCol="0">
            <a:spAutoFit/>
          </a:bodyPr>
          <a:lstStyle/>
          <a:p>
            <a:pPr algn="just">
              <a:buFont typeface="Wingdings" pitchFamily="2" charset="2"/>
              <a:buChar char="q"/>
            </a:pPr>
            <a:r>
              <a:rPr lang="el-GR" altLang="ko-KR" sz="1600" dirty="0">
                <a:latin typeface="Verdana" pitchFamily="34" charset="0"/>
                <a:ea typeface="Verdana" pitchFamily="34" charset="0"/>
              </a:rPr>
              <a:t> Οι περισσότεροι από εμάς μπορούμε άνετα να αναγνωρίσουμε έναν υπολογιστή, ένα κινητό τηλέφωνο, ένα </a:t>
            </a:r>
            <a:r>
              <a:rPr lang="en-US" altLang="ko-KR" sz="1600" dirty="0">
                <a:latin typeface="Verdana" pitchFamily="34" charset="0"/>
                <a:ea typeface="Verdana" pitchFamily="34" charset="0"/>
              </a:rPr>
              <a:t>tablet</a:t>
            </a:r>
            <a:r>
              <a:rPr lang="el-GR" altLang="ko-KR" sz="1600" dirty="0">
                <a:latin typeface="Verdana" pitchFamily="34" charset="0"/>
                <a:ea typeface="Verdana" pitchFamily="34" charset="0"/>
              </a:rPr>
              <a:t>, ένα </a:t>
            </a:r>
            <a:r>
              <a:rPr lang="en-US" altLang="ko-KR" sz="1600" dirty="0">
                <a:latin typeface="Verdana" pitchFamily="34" charset="0"/>
                <a:ea typeface="Verdana" pitchFamily="34" charset="0"/>
              </a:rPr>
              <a:t>server (</a:t>
            </a:r>
            <a:r>
              <a:rPr lang="el-GR" altLang="ko-KR" sz="1600" dirty="0" err="1">
                <a:latin typeface="Verdana" pitchFamily="34" charset="0"/>
                <a:ea typeface="Verdana" pitchFamily="34" charset="0"/>
              </a:rPr>
              <a:t>διακομιστή</a:t>
            </a:r>
            <a:r>
              <a:rPr lang="el-GR" altLang="ko-KR" sz="1600" dirty="0">
                <a:latin typeface="Verdana" pitchFamily="34" charset="0"/>
                <a:ea typeface="Verdana" pitchFamily="34" charset="0"/>
              </a:rPr>
              <a:t>), ένα</a:t>
            </a:r>
            <a:r>
              <a:rPr lang="en-US" altLang="ko-KR" sz="1600" dirty="0">
                <a:latin typeface="Verdana" pitchFamily="34" charset="0"/>
                <a:ea typeface="Verdana" pitchFamily="34" charset="0"/>
              </a:rPr>
              <a:t> </a:t>
            </a:r>
            <a:r>
              <a:rPr lang="el-GR" altLang="ko-KR" sz="1600" dirty="0">
                <a:latin typeface="Verdana" pitchFamily="34" charset="0"/>
                <a:ea typeface="Verdana" pitchFamily="34" charset="0"/>
              </a:rPr>
              <a:t>φορητό υπολογιστή κλπ. Τα συστήματα αυτά είναι </a:t>
            </a:r>
            <a:r>
              <a:rPr lang="el-GR" altLang="ko-KR" sz="1600" u="sng" dirty="0">
                <a:latin typeface="Verdana" pitchFamily="34" charset="0"/>
                <a:ea typeface="Verdana" pitchFamily="34" charset="0"/>
              </a:rPr>
              <a:t>συστήματα Γενικού Σκοπού</a:t>
            </a:r>
            <a:r>
              <a:rPr lang="el-GR" altLang="ko-KR" sz="1600" dirty="0">
                <a:latin typeface="Verdana" pitchFamily="34" charset="0"/>
                <a:ea typeface="Verdana" pitchFamily="34" charset="0"/>
              </a:rPr>
              <a:t>. </a:t>
            </a:r>
          </a:p>
          <a:p>
            <a:pPr algn="just">
              <a:buFont typeface="Wingdings" pitchFamily="2" charset="2"/>
              <a:buChar char="q"/>
            </a:pPr>
            <a:endParaRPr lang="el-GR" altLang="ko-KR" sz="1600" dirty="0">
              <a:latin typeface="Verdana" pitchFamily="34" charset="0"/>
              <a:ea typeface="Verdana" pitchFamily="34" charset="0"/>
            </a:endParaRPr>
          </a:p>
          <a:p>
            <a:pPr algn="just">
              <a:buFont typeface="Wingdings" pitchFamily="2" charset="2"/>
              <a:buChar char="q"/>
            </a:pPr>
            <a:r>
              <a:rPr lang="el-GR" altLang="ko-KR" sz="1600" dirty="0">
                <a:latin typeface="Verdana" pitchFamily="34" charset="0"/>
                <a:ea typeface="Verdana" pitchFamily="34" charset="0"/>
              </a:rPr>
              <a:t> Υπάρχουν όμως πολλά περισσότερα ηλεκτρονικά – υπολογιστικά συστήματα, τα οποία καθημερινά χρησιμοποιούμε, που είναι «αόρατα» ή τουλάχιστον δε γνωρίζουμε την ύπαρξή τους.</a:t>
            </a:r>
          </a:p>
          <a:p>
            <a:pPr algn="just">
              <a:buFont typeface="Wingdings" pitchFamily="2" charset="2"/>
              <a:buChar char="q"/>
            </a:pPr>
            <a:endParaRPr lang="el-GR" altLang="ko-KR" sz="1600" dirty="0">
              <a:latin typeface="Verdana" pitchFamily="34" charset="0"/>
              <a:ea typeface="Verdana" pitchFamily="34" charset="0"/>
            </a:endParaRPr>
          </a:p>
          <a:p>
            <a:pPr algn="just">
              <a:buFont typeface="Wingdings" pitchFamily="2" charset="2"/>
              <a:buChar char="q"/>
            </a:pPr>
            <a:r>
              <a:rPr lang="el-GR" altLang="ko-KR" sz="1600" dirty="0">
                <a:latin typeface="Verdana" pitchFamily="34" charset="0"/>
                <a:ea typeface="Verdana" pitchFamily="34" charset="0"/>
              </a:rPr>
              <a:t> Αυτά είναι τα </a:t>
            </a:r>
            <a:r>
              <a:rPr lang="el-GR" altLang="ko-KR" sz="1600" u="sng" dirty="0">
                <a:latin typeface="Verdana" pitchFamily="34" charset="0"/>
                <a:ea typeface="Verdana" pitchFamily="34" charset="0"/>
              </a:rPr>
              <a:t>Ενσωματωμένα Συστήματα (</a:t>
            </a:r>
            <a:r>
              <a:rPr lang="en-US" altLang="ko-KR" sz="1600" u="sng" dirty="0">
                <a:latin typeface="Verdana" pitchFamily="34" charset="0"/>
                <a:ea typeface="Verdana" pitchFamily="34" charset="0"/>
              </a:rPr>
              <a:t>embedded systems) </a:t>
            </a:r>
            <a:r>
              <a:rPr lang="el-GR" altLang="ko-KR" sz="1600" dirty="0">
                <a:latin typeface="Verdana" pitchFamily="34" charset="0"/>
                <a:ea typeface="Verdana" pitchFamily="34" charset="0"/>
              </a:rPr>
              <a:t>τα οποία είναι </a:t>
            </a:r>
            <a:r>
              <a:rPr lang="el-GR" altLang="ko-KR" sz="1600" u="sng" dirty="0">
                <a:latin typeface="Verdana" pitchFamily="34" charset="0"/>
                <a:ea typeface="Verdana" pitchFamily="34" charset="0"/>
              </a:rPr>
              <a:t>Συστήματα Ειδικού Σκοπού</a:t>
            </a:r>
            <a:r>
              <a:rPr lang="el-GR" altLang="ko-KR" sz="1600" dirty="0">
                <a:latin typeface="Verdana" pitchFamily="34" charset="0"/>
                <a:ea typeface="Verdana" pitchFamily="34" charset="0"/>
              </a:rPr>
              <a:t>, δηλαδή επιτελούν συγκεκριμένες μόνο διεργασίες.</a:t>
            </a:r>
          </a:p>
          <a:p>
            <a:pPr algn="just">
              <a:buFont typeface="Wingdings" pitchFamily="2" charset="2"/>
              <a:buChar char="q"/>
            </a:pPr>
            <a:endParaRPr lang="el-GR" altLang="ko-KR" sz="1600" dirty="0">
              <a:latin typeface="Verdana" pitchFamily="34" charset="0"/>
              <a:ea typeface="Verdana" pitchFamily="34" charset="0"/>
            </a:endParaRPr>
          </a:p>
          <a:p>
            <a:pPr algn="just">
              <a:buFont typeface="Wingdings" pitchFamily="2" charset="2"/>
              <a:buChar char="q"/>
            </a:pPr>
            <a:r>
              <a:rPr lang="el-GR" altLang="ko-KR" sz="1600" dirty="0">
                <a:latin typeface="Verdana" pitchFamily="34" charset="0"/>
                <a:ea typeface="Verdana" pitchFamily="34" charset="0"/>
              </a:rPr>
              <a:t> Υπολογίζεται ότι κατά μέσο όρο σε ένα σπίτι υπάρχουν 1 έως 3 συστήματα γενικού σκοπού (</a:t>
            </a:r>
            <a:r>
              <a:rPr lang="en-US" altLang="ko-KR" sz="1600" dirty="0">
                <a:latin typeface="Verdana" pitchFamily="34" charset="0"/>
                <a:ea typeface="Verdana" pitchFamily="34" charset="0"/>
              </a:rPr>
              <a:t>PC, laptops, mobiles, tablets </a:t>
            </a:r>
            <a:r>
              <a:rPr lang="el-GR" altLang="ko-KR" sz="1600" dirty="0">
                <a:latin typeface="Verdana" pitchFamily="34" charset="0"/>
                <a:ea typeface="Verdana" pitchFamily="34" charset="0"/>
              </a:rPr>
              <a:t>κλπ) αλλά και πάνω από 50 Ενσωματωμένα Συστήματα (ΕΣ) τα οποία απλά δε βλέπουμε.</a:t>
            </a:r>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213883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656" y="476672"/>
            <a:ext cx="7668344" cy="884466"/>
          </a:xfrm>
        </p:spPr>
        <p:txBody>
          <a:bodyPr/>
          <a:lstStyle/>
          <a:p>
            <a:r>
              <a:rPr lang="el-GR" altLang="ko-KR" sz="2800" dirty="0"/>
              <a:t>Περιγραφή Ενσωματωμένων Συστημάτων</a:t>
            </a:r>
            <a:endParaRPr lang="ko-KR" altLang="en-US" sz="2800" dirty="0"/>
          </a:p>
        </p:txBody>
      </p:sp>
      <p:sp>
        <p:nvSpPr>
          <p:cNvPr id="12" name="11 - TextBox"/>
          <p:cNvSpPr txBox="1"/>
          <p:nvPr/>
        </p:nvSpPr>
        <p:spPr>
          <a:xfrm>
            <a:off x="1691680" y="1628800"/>
            <a:ext cx="7272808" cy="3539430"/>
          </a:xfrm>
          <a:prstGeom prst="rect">
            <a:avLst/>
          </a:prstGeom>
          <a:noFill/>
        </p:spPr>
        <p:txBody>
          <a:bodyPr wrap="square" rtlCol="0">
            <a:spAutoFit/>
          </a:bodyPr>
          <a:lstStyle/>
          <a:p>
            <a:pPr algn="just"/>
            <a:r>
              <a:rPr lang="el-GR" altLang="ko-KR" sz="1600" dirty="0">
                <a:latin typeface="Verdana" pitchFamily="34" charset="0"/>
                <a:ea typeface="Verdana" pitchFamily="34" charset="0"/>
              </a:rPr>
              <a:t>Αν θέλαμε λοιπόν να δώσουμε έναν ορισμό για τα ΕΣ θα λέγαμε ότι:</a:t>
            </a:r>
          </a:p>
          <a:p>
            <a:pPr algn="just"/>
            <a:endParaRPr lang="el-GR" altLang="ko-KR" sz="1600" dirty="0">
              <a:latin typeface="Verdana" pitchFamily="34" charset="0"/>
              <a:ea typeface="Verdana" pitchFamily="34" charset="0"/>
            </a:endParaRPr>
          </a:p>
          <a:p>
            <a:pPr algn="just">
              <a:lnSpc>
                <a:spcPct val="200000"/>
              </a:lnSpc>
            </a:pPr>
            <a:r>
              <a:rPr lang="el-GR" altLang="ko-KR" sz="1600" i="1" dirty="0">
                <a:solidFill>
                  <a:srgbClr val="C00000"/>
                </a:solidFill>
                <a:latin typeface="Verdana" pitchFamily="34" charset="0"/>
                <a:ea typeface="Verdana" pitchFamily="34" charset="0"/>
              </a:rPr>
              <a:t>«Πρόκειται για υπολογιστικά συστήματα που κατασκευάζονται με σκοπό να επιτελέσουν μια </a:t>
            </a:r>
            <a:r>
              <a:rPr lang="el-GR" altLang="ko-KR" sz="1600" i="1" u="sng" dirty="0">
                <a:solidFill>
                  <a:srgbClr val="C00000"/>
                </a:solidFill>
                <a:latin typeface="Verdana" pitchFamily="34" charset="0"/>
                <a:ea typeface="Verdana" pitchFamily="34" charset="0"/>
              </a:rPr>
              <a:t>συγκεκριμένη εργασία</a:t>
            </a:r>
            <a:r>
              <a:rPr lang="el-GR" altLang="ko-KR" sz="1600" i="1" dirty="0">
                <a:solidFill>
                  <a:srgbClr val="C00000"/>
                </a:solidFill>
                <a:latin typeface="Verdana" pitchFamily="34" charset="0"/>
                <a:ea typeface="Verdana" pitchFamily="34" charset="0"/>
              </a:rPr>
              <a:t>, είτε στα πλαίσια ενός ευρύτερου συστήματος, είτε εντελώς αυτόνομα. Σε αντίθεση με τα υπολογιστικά συστήματα γενικού σκοπού, τα οποία κατασκευάζονται ώστε να έχουν ευελιξία και να μπορούν να εξυπηρετήσουν ένα μεγάλο φάσμα εφαρμογών»</a:t>
            </a:r>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446953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656" y="575356"/>
            <a:ext cx="7668344" cy="884466"/>
          </a:xfrm>
        </p:spPr>
        <p:txBody>
          <a:bodyPr/>
          <a:lstStyle/>
          <a:p>
            <a:r>
              <a:rPr lang="el-GR" altLang="ko-KR" sz="2800" dirty="0"/>
              <a:t>Περιγραφή Ενσωματωμένων Συστημάτων</a:t>
            </a:r>
            <a:endParaRPr lang="ko-KR" altLang="en-US" sz="2800" dirty="0"/>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Ορθογώνιο"/>
          <p:cNvSpPr/>
          <p:nvPr/>
        </p:nvSpPr>
        <p:spPr>
          <a:xfrm>
            <a:off x="1619672" y="1859340"/>
            <a:ext cx="7344816" cy="3416320"/>
          </a:xfrm>
          <a:prstGeom prst="rect">
            <a:avLst/>
          </a:prstGeom>
        </p:spPr>
        <p:txBody>
          <a:bodyPr wrap="square">
            <a:spAutoFit/>
          </a:bodyPr>
          <a:lstStyle/>
          <a:p>
            <a:pPr>
              <a:lnSpc>
                <a:spcPct val="150000"/>
              </a:lnSpc>
            </a:pPr>
            <a:r>
              <a:rPr lang="el-GR" b="1" dirty="0">
                <a:solidFill>
                  <a:srgbClr val="C00000"/>
                </a:solidFill>
              </a:rPr>
              <a:t>Εφαρμογές συστημάτων γενικού σκοπού (παραδείγματα)</a:t>
            </a:r>
          </a:p>
          <a:p>
            <a:pPr>
              <a:lnSpc>
                <a:spcPct val="150000"/>
              </a:lnSpc>
            </a:pPr>
            <a:r>
              <a:rPr lang="el-GR" dirty="0"/>
              <a:t>• </a:t>
            </a:r>
            <a:r>
              <a:rPr lang="el-GR" b="1" dirty="0"/>
              <a:t>Στατιστική επεξεργασία δεδομένων</a:t>
            </a:r>
          </a:p>
          <a:p>
            <a:pPr>
              <a:lnSpc>
                <a:spcPct val="150000"/>
              </a:lnSpc>
            </a:pPr>
            <a:r>
              <a:rPr lang="el-GR" dirty="0"/>
              <a:t>• </a:t>
            </a:r>
            <a:r>
              <a:rPr lang="el-GR" b="1" dirty="0"/>
              <a:t>Σχεδίαση μοντέλων/επεξεργασία φωτογραφίας/παιχνίδια, κλπ</a:t>
            </a:r>
          </a:p>
          <a:p>
            <a:pPr>
              <a:lnSpc>
                <a:spcPct val="150000"/>
              </a:lnSpc>
            </a:pPr>
            <a:endParaRPr lang="el-GR" b="1" dirty="0"/>
          </a:p>
          <a:p>
            <a:pPr>
              <a:lnSpc>
                <a:spcPct val="150000"/>
              </a:lnSpc>
            </a:pPr>
            <a:r>
              <a:rPr lang="el-GR" b="1" dirty="0">
                <a:solidFill>
                  <a:srgbClr val="C00000"/>
                </a:solidFill>
              </a:rPr>
              <a:t>Εφαρμογές συστημάτων ειδικού σκοπού (παραδείγματα)</a:t>
            </a:r>
          </a:p>
          <a:p>
            <a:pPr>
              <a:lnSpc>
                <a:spcPct val="150000"/>
              </a:lnSpc>
            </a:pPr>
            <a:r>
              <a:rPr lang="el-GR" dirty="0"/>
              <a:t>• </a:t>
            </a:r>
            <a:r>
              <a:rPr lang="el-GR" b="1" dirty="0"/>
              <a:t>Ρυθμιστής θερμοκρασίας χώρου</a:t>
            </a:r>
          </a:p>
          <a:p>
            <a:pPr>
              <a:lnSpc>
                <a:spcPct val="150000"/>
              </a:lnSpc>
            </a:pPr>
            <a:r>
              <a:rPr lang="el-GR" dirty="0"/>
              <a:t>• </a:t>
            </a:r>
            <a:r>
              <a:rPr lang="el-GR" b="1" dirty="0"/>
              <a:t>Έλεγχος γραμμής παραγωγής</a:t>
            </a:r>
          </a:p>
          <a:p>
            <a:pPr>
              <a:lnSpc>
                <a:spcPct val="150000"/>
              </a:lnSpc>
            </a:pPr>
            <a:r>
              <a:rPr lang="el-GR" dirty="0"/>
              <a:t>• </a:t>
            </a:r>
            <a:r>
              <a:rPr lang="el-GR" b="1" dirty="0"/>
              <a:t>Έλεγχος ρομπότ </a:t>
            </a:r>
            <a:endParaRPr lang="el-GR" dirty="0"/>
          </a:p>
        </p:txBody>
      </p:sp>
    </p:spTree>
    <p:extLst>
      <p:ext uri="{BB962C8B-B14F-4D97-AF65-F5344CB8AC3E}">
        <p14:creationId xmlns:p14="http://schemas.microsoft.com/office/powerpoint/2010/main" val="55648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656" y="575356"/>
            <a:ext cx="7668344" cy="884466"/>
          </a:xfrm>
        </p:spPr>
        <p:txBody>
          <a:bodyPr/>
          <a:lstStyle/>
          <a:p>
            <a:r>
              <a:rPr lang="el-GR" altLang="ko-KR" sz="2800" dirty="0"/>
              <a:t>Περιγραφή Ενσωματωμένων Συστημάτων</a:t>
            </a:r>
            <a:endParaRPr lang="ko-KR" altLang="en-US" sz="2800" dirty="0"/>
          </a:p>
        </p:txBody>
      </p:sp>
      <p:sp>
        <p:nvSpPr>
          <p:cNvPr id="12" name="11 - TextBox"/>
          <p:cNvSpPr txBox="1"/>
          <p:nvPr/>
        </p:nvSpPr>
        <p:spPr>
          <a:xfrm>
            <a:off x="1619672" y="1628801"/>
            <a:ext cx="7416824" cy="584775"/>
          </a:xfrm>
          <a:prstGeom prst="rect">
            <a:avLst/>
          </a:prstGeom>
          <a:noFill/>
        </p:spPr>
        <p:txBody>
          <a:bodyPr wrap="square" rtlCol="0">
            <a:spAutoFit/>
          </a:bodyPr>
          <a:lstStyle/>
          <a:p>
            <a:pPr algn="just"/>
            <a:r>
              <a:rPr lang="el-GR" sz="1600" b="1" dirty="0">
                <a:solidFill>
                  <a:srgbClr val="C00000"/>
                </a:solidFill>
              </a:rPr>
              <a:t>Μπορείτε να σκεφτείτε «συσκευές»-εφαρμογές  Ενσωματωμένων </a:t>
            </a:r>
          </a:p>
          <a:p>
            <a:pPr algn="just"/>
            <a:r>
              <a:rPr lang="el-GR" sz="1600" b="1" dirty="0">
                <a:solidFill>
                  <a:srgbClr val="C00000"/>
                </a:solidFill>
              </a:rPr>
              <a:t>Συστημάτων;</a:t>
            </a:r>
            <a:endParaRPr lang="el-GR" altLang="ko-KR" sz="1600" dirty="0">
              <a:solidFill>
                <a:srgbClr val="C00000"/>
              </a:solidFill>
              <a:latin typeface="Verdana" pitchFamily="34" charset="0"/>
              <a:ea typeface="Verdana" pitchFamily="34" charset="0"/>
            </a:endParaRPr>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 name="5 - Ορθογώνιο"/>
          <p:cNvSpPr/>
          <p:nvPr/>
        </p:nvSpPr>
        <p:spPr>
          <a:xfrm>
            <a:off x="1691680" y="2307432"/>
            <a:ext cx="3888432" cy="3373359"/>
          </a:xfrm>
          <a:prstGeom prst="rect">
            <a:avLst/>
          </a:prstGeom>
        </p:spPr>
        <p:txBody>
          <a:bodyPr wrap="square">
            <a:spAutoFit/>
          </a:bodyPr>
          <a:lstStyle/>
          <a:p>
            <a:pPr>
              <a:lnSpc>
                <a:spcPct val="150000"/>
              </a:lnSpc>
              <a:buFont typeface="Wingdings" pitchFamily="2" charset="2"/>
              <a:buChar char="v"/>
            </a:pPr>
            <a:r>
              <a:rPr lang="el-GR" b="1" dirty="0"/>
              <a:t>Μηχανήματα αυτόματων</a:t>
            </a:r>
          </a:p>
          <a:p>
            <a:pPr>
              <a:lnSpc>
                <a:spcPct val="150000"/>
              </a:lnSpc>
            </a:pPr>
            <a:r>
              <a:rPr lang="el-GR" b="1" dirty="0"/>
              <a:t>συναλλαγών</a:t>
            </a:r>
          </a:p>
          <a:p>
            <a:pPr>
              <a:lnSpc>
                <a:spcPct val="150000"/>
              </a:lnSpc>
              <a:buFont typeface="Wingdings" pitchFamily="2" charset="2"/>
              <a:buChar char="v"/>
            </a:pPr>
            <a:r>
              <a:rPr lang="el-GR" b="1" dirty="0"/>
              <a:t>Κεντρική Ηλεκτρονική Μονάδα Ελέγχου αυτοκινήτου</a:t>
            </a:r>
          </a:p>
          <a:p>
            <a:pPr>
              <a:lnSpc>
                <a:spcPct val="150000"/>
              </a:lnSpc>
              <a:buFont typeface="Wingdings" pitchFamily="2" charset="2"/>
              <a:buChar char="v"/>
            </a:pPr>
            <a:r>
              <a:rPr lang="el-GR" b="1" dirty="0"/>
              <a:t>Συσκευή ακύρωσης εισιτηρίου</a:t>
            </a:r>
          </a:p>
          <a:p>
            <a:pPr>
              <a:lnSpc>
                <a:spcPct val="150000"/>
              </a:lnSpc>
              <a:buFont typeface="Wingdings" pitchFamily="2" charset="2"/>
              <a:buChar char="v"/>
            </a:pPr>
            <a:r>
              <a:rPr lang="el-GR" b="1" dirty="0"/>
              <a:t>Φορητές ιατρικές συσκευές</a:t>
            </a:r>
          </a:p>
          <a:p>
            <a:pPr>
              <a:lnSpc>
                <a:spcPct val="150000"/>
              </a:lnSpc>
              <a:buFont typeface="Wingdings" pitchFamily="2" charset="2"/>
              <a:buChar char="v"/>
            </a:pPr>
            <a:r>
              <a:rPr lang="el-GR" b="1" dirty="0"/>
              <a:t>Αριθμομηχανή</a:t>
            </a:r>
          </a:p>
          <a:p>
            <a:pPr>
              <a:lnSpc>
                <a:spcPct val="150000"/>
              </a:lnSpc>
              <a:buFont typeface="Wingdings" pitchFamily="2" charset="2"/>
              <a:buChar char="v"/>
            </a:pPr>
            <a:r>
              <a:rPr lang="el-GR" b="1" dirty="0"/>
              <a:t>Οικιακές συσκευές</a:t>
            </a:r>
            <a:endParaRPr lang="el-GR" dirty="0"/>
          </a:p>
        </p:txBody>
      </p:sp>
      <p:sp>
        <p:nvSpPr>
          <p:cNvPr id="8" name="7 - TextBox"/>
          <p:cNvSpPr txBox="1"/>
          <p:nvPr/>
        </p:nvSpPr>
        <p:spPr>
          <a:xfrm>
            <a:off x="5652120" y="2348880"/>
            <a:ext cx="3168352" cy="3277820"/>
          </a:xfrm>
          <a:prstGeom prst="rect">
            <a:avLst/>
          </a:prstGeom>
          <a:noFill/>
        </p:spPr>
        <p:txBody>
          <a:bodyPr wrap="square" rtlCol="0">
            <a:spAutoFit/>
          </a:bodyPr>
          <a:lstStyle/>
          <a:p>
            <a:pPr>
              <a:lnSpc>
                <a:spcPct val="150000"/>
              </a:lnSpc>
              <a:buFont typeface="Wingdings" pitchFamily="2" charset="2"/>
              <a:buChar char="v"/>
            </a:pPr>
            <a:r>
              <a:rPr lang="el-GR" b="1" dirty="0"/>
              <a:t>Φωτογραφική μηχανή</a:t>
            </a:r>
          </a:p>
          <a:p>
            <a:pPr>
              <a:lnSpc>
                <a:spcPct val="150000"/>
              </a:lnSpc>
              <a:buFont typeface="Wingdings" pitchFamily="2" charset="2"/>
              <a:buChar char="v"/>
            </a:pPr>
            <a:r>
              <a:rPr lang="el-GR" b="1" dirty="0"/>
              <a:t>Βιομηχανικά ρομπότ</a:t>
            </a:r>
          </a:p>
          <a:p>
            <a:pPr>
              <a:lnSpc>
                <a:spcPct val="150000"/>
              </a:lnSpc>
              <a:buFont typeface="Wingdings" pitchFamily="2" charset="2"/>
              <a:buChar char="v"/>
            </a:pPr>
            <a:r>
              <a:rPr lang="el-GR" b="1" dirty="0"/>
              <a:t>Συστήματα συναγερμού</a:t>
            </a:r>
          </a:p>
          <a:p>
            <a:pPr>
              <a:lnSpc>
                <a:spcPct val="150000"/>
              </a:lnSpc>
              <a:buFont typeface="Wingdings" pitchFamily="2" charset="2"/>
              <a:buChar char="v"/>
            </a:pPr>
            <a:r>
              <a:rPr lang="el-GR" b="1" dirty="0"/>
              <a:t>Αυτόματος πιλότος</a:t>
            </a:r>
          </a:p>
          <a:p>
            <a:pPr>
              <a:lnSpc>
                <a:spcPct val="150000"/>
              </a:lnSpc>
            </a:pPr>
            <a:r>
              <a:rPr lang="el-GR" b="1" dirty="0"/>
              <a:t>αεροσκάφους</a:t>
            </a:r>
          </a:p>
          <a:p>
            <a:pPr>
              <a:lnSpc>
                <a:spcPct val="150000"/>
              </a:lnSpc>
              <a:buFont typeface="Wingdings" pitchFamily="2" charset="2"/>
              <a:buChar char="v"/>
            </a:pPr>
            <a:r>
              <a:rPr lang="en-US" b="1" dirty="0"/>
              <a:t>Video projector</a:t>
            </a:r>
          </a:p>
          <a:p>
            <a:pPr>
              <a:lnSpc>
                <a:spcPct val="150000"/>
              </a:lnSpc>
              <a:buFont typeface="Wingdings" pitchFamily="2" charset="2"/>
              <a:buChar char="v"/>
            </a:pPr>
            <a:r>
              <a:rPr lang="el-GR" b="1" dirty="0"/>
              <a:t>Ηλεκτρονικό ρολόι</a:t>
            </a:r>
            <a:endParaRPr lang="el-GR" dirty="0"/>
          </a:p>
          <a:p>
            <a:endParaRPr lang="el-GR" dirty="0"/>
          </a:p>
        </p:txBody>
      </p:sp>
    </p:spTree>
    <p:extLst>
      <p:ext uri="{BB962C8B-B14F-4D97-AF65-F5344CB8AC3E}">
        <p14:creationId xmlns:p14="http://schemas.microsoft.com/office/powerpoint/2010/main" val="393967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656" y="422955"/>
            <a:ext cx="7668344" cy="884466"/>
          </a:xfrm>
        </p:spPr>
        <p:txBody>
          <a:bodyPr/>
          <a:lstStyle/>
          <a:p>
            <a:r>
              <a:rPr lang="el-GR" altLang="ko-KR" sz="2800" dirty="0"/>
              <a:t>Περιγραφή Ενσωματωμένων Συστημάτων</a:t>
            </a:r>
            <a:endParaRPr lang="ko-KR" altLang="en-US" sz="2800" dirty="0"/>
          </a:p>
        </p:txBody>
      </p:sp>
      <p:sp>
        <p:nvSpPr>
          <p:cNvPr id="12" name="11 - TextBox"/>
          <p:cNvSpPr txBox="1"/>
          <p:nvPr/>
        </p:nvSpPr>
        <p:spPr>
          <a:xfrm>
            <a:off x="1619672" y="1628801"/>
            <a:ext cx="7416824" cy="338554"/>
          </a:xfrm>
          <a:prstGeom prst="rect">
            <a:avLst/>
          </a:prstGeom>
          <a:noFill/>
        </p:spPr>
        <p:txBody>
          <a:bodyPr wrap="square" rtlCol="0">
            <a:spAutoFit/>
          </a:bodyPr>
          <a:lstStyle/>
          <a:p>
            <a:pPr algn="just"/>
            <a:r>
              <a:rPr lang="el-GR" sz="1600" b="1" dirty="0">
                <a:solidFill>
                  <a:srgbClr val="C00000"/>
                </a:solidFill>
              </a:rPr>
              <a:t>«Συσκευές»-εφαρμογές  Ενσωματωμένων Συστημάτων</a:t>
            </a:r>
            <a:endParaRPr lang="el-GR" altLang="ko-KR" sz="1600" dirty="0">
              <a:solidFill>
                <a:srgbClr val="C00000"/>
              </a:solidFill>
              <a:latin typeface="Verdana" pitchFamily="34" charset="0"/>
              <a:ea typeface="Verdana" pitchFamily="34" charset="0"/>
            </a:endParaRPr>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 name="8 - TextBox"/>
          <p:cNvSpPr txBox="1"/>
          <p:nvPr/>
        </p:nvSpPr>
        <p:spPr>
          <a:xfrm>
            <a:off x="7236296" y="3284985"/>
            <a:ext cx="1835696" cy="830997"/>
          </a:xfrm>
          <a:prstGeom prst="rect">
            <a:avLst/>
          </a:prstGeom>
          <a:noFill/>
        </p:spPr>
        <p:txBody>
          <a:bodyPr wrap="square" rtlCol="0">
            <a:spAutoFit/>
          </a:bodyPr>
          <a:lstStyle/>
          <a:p>
            <a:pPr algn="ctr"/>
            <a:r>
              <a:rPr lang="el-GR" sz="1200" dirty="0"/>
              <a:t>Πηγή:</a:t>
            </a:r>
          </a:p>
          <a:p>
            <a:pPr algn="ctr"/>
            <a:r>
              <a:rPr lang="en-US" sz="1200" dirty="0"/>
              <a:t>https://www.vlsifacts.com/different-applications-microcontroller/</a:t>
            </a:r>
            <a:endParaRPr lang="el-GR" sz="1200" dirty="0"/>
          </a:p>
        </p:txBody>
      </p:sp>
      <p:pic>
        <p:nvPicPr>
          <p:cNvPr id="20484" name="Picture 4" descr="Different Applications of Microcontroller – VLSIFacts"/>
          <p:cNvPicPr>
            <a:picLocks noChangeAspect="1" noChangeArrowheads="1"/>
          </p:cNvPicPr>
          <p:nvPr/>
        </p:nvPicPr>
        <p:blipFill>
          <a:blip r:embed="rId2" cstate="print"/>
          <a:srcRect/>
          <a:stretch>
            <a:fillRect/>
          </a:stretch>
        </p:blipFill>
        <p:spPr bwMode="auto">
          <a:xfrm>
            <a:off x="1619672" y="2276873"/>
            <a:ext cx="5505492" cy="3489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190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656" y="575356"/>
            <a:ext cx="7668344" cy="884466"/>
          </a:xfrm>
        </p:spPr>
        <p:txBody>
          <a:bodyPr/>
          <a:lstStyle/>
          <a:p>
            <a:r>
              <a:rPr lang="el-GR" altLang="ko-KR" sz="2800" dirty="0"/>
              <a:t>Περιγραφή Ενσωματωμένων Συστημάτων</a:t>
            </a:r>
            <a:endParaRPr lang="ko-KR" altLang="en-US" sz="2800" dirty="0"/>
          </a:p>
        </p:txBody>
      </p:sp>
      <p:sp>
        <p:nvSpPr>
          <p:cNvPr id="12" name="11 - TextBox"/>
          <p:cNvSpPr txBox="1"/>
          <p:nvPr/>
        </p:nvSpPr>
        <p:spPr>
          <a:xfrm>
            <a:off x="1547664" y="1628801"/>
            <a:ext cx="7488832" cy="4293483"/>
          </a:xfrm>
          <a:prstGeom prst="rect">
            <a:avLst/>
          </a:prstGeom>
          <a:noFill/>
        </p:spPr>
        <p:txBody>
          <a:bodyPr wrap="square" rtlCol="0">
            <a:spAutoFit/>
          </a:bodyPr>
          <a:lstStyle/>
          <a:p>
            <a:pPr algn="just">
              <a:lnSpc>
                <a:spcPct val="150000"/>
              </a:lnSpc>
              <a:buFont typeface="Wingdings" pitchFamily="2" charset="2"/>
              <a:buChar char="q"/>
            </a:pPr>
            <a:r>
              <a:rPr lang="el-GR" altLang="ko-KR" sz="1400" dirty="0">
                <a:latin typeface="Verdana" pitchFamily="34" charset="0"/>
                <a:ea typeface="Verdana" pitchFamily="34" charset="0"/>
              </a:rPr>
              <a:t> Τα ΕΣ έχουν την ίδια αρχιτεκτονική με τα κοινά συστήματα γενικού σκοπού, όπως για παράδειγμα προγραμματίζονται, έχουν επεξεργαστή, μνήμες και </a:t>
            </a:r>
            <a:r>
              <a:rPr lang="el-GR" altLang="ko-KR" sz="1400" dirty="0" err="1">
                <a:latin typeface="Verdana" pitchFamily="34" charset="0"/>
                <a:ea typeface="Verdana" pitchFamily="34" charset="0"/>
              </a:rPr>
              <a:t>διεπαφές</a:t>
            </a:r>
            <a:r>
              <a:rPr lang="el-GR" altLang="ko-KR" sz="1400" dirty="0">
                <a:latin typeface="Verdana" pitchFamily="34" charset="0"/>
                <a:ea typeface="Verdana" pitchFamily="34" charset="0"/>
              </a:rPr>
              <a:t> εισόδου-εξόδου. </a:t>
            </a:r>
            <a:r>
              <a:rPr lang="el-GR" altLang="ko-KR" sz="1400" dirty="0">
                <a:solidFill>
                  <a:srgbClr val="C00000"/>
                </a:solidFill>
                <a:latin typeface="Verdana" pitchFamily="34" charset="0"/>
                <a:ea typeface="Verdana" pitchFamily="34" charset="0"/>
              </a:rPr>
              <a:t>ΌΜΩΣ</a:t>
            </a:r>
            <a:r>
              <a:rPr lang="el-GR" altLang="ko-KR" sz="1400" dirty="0">
                <a:solidFill>
                  <a:schemeClr val="tx1">
                    <a:lumMod val="85000"/>
                    <a:lumOff val="15000"/>
                  </a:schemeClr>
                </a:solidFill>
                <a:latin typeface="Verdana" pitchFamily="34" charset="0"/>
                <a:ea typeface="Verdana" pitchFamily="34" charset="0"/>
              </a:rPr>
              <a:t> </a:t>
            </a:r>
          </a:p>
          <a:p>
            <a:pPr algn="just">
              <a:lnSpc>
                <a:spcPct val="150000"/>
              </a:lnSpc>
              <a:buFontTx/>
              <a:buChar char="-"/>
            </a:pPr>
            <a:r>
              <a:rPr lang="el-GR" altLang="ko-KR" sz="1400" dirty="0">
                <a:solidFill>
                  <a:schemeClr val="tx1">
                    <a:lumMod val="85000"/>
                    <a:lumOff val="15000"/>
                  </a:schemeClr>
                </a:solidFill>
                <a:latin typeface="Verdana" pitchFamily="34" charset="0"/>
                <a:ea typeface="Verdana" pitchFamily="34" charset="0"/>
              </a:rPr>
              <a:t> </a:t>
            </a:r>
            <a:r>
              <a:rPr lang="el-GR" altLang="ko-KR" sz="1400" u="sng" dirty="0">
                <a:solidFill>
                  <a:schemeClr val="tx1">
                    <a:lumMod val="85000"/>
                    <a:lumOff val="15000"/>
                  </a:schemeClr>
                </a:solidFill>
                <a:latin typeface="Verdana" pitchFamily="34" charset="0"/>
                <a:ea typeface="Verdana" pitchFamily="34" charset="0"/>
              </a:rPr>
              <a:t>Εκτελούν συγκεκριμένη εργασία </a:t>
            </a:r>
            <a:r>
              <a:rPr lang="el-GR" altLang="ko-KR" sz="1400" dirty="0">
                <a:solidFill>
                  <a:schemeClr val="tx1">
                    <a:lumMod val="85000"/>
                    <a:lumOff val="15000"/>
                  </a:schemeClr>
                </a:solidFill>
                <a:latin typeface="Verdana" pitchFamily="34" charset="0"/>
                <a:ea typeface="Verdana" pitchFamily="34" charset="0"/>
              </a:rPr>
              <a:t>(π.χ. το ΕΣ του πλυντηρίου δεν μπορεί να χρησιμοποιηθεί για να αναπαράγει πολυμέσα)</a:t>
            </a:r>
          </a:p>
          <a:p>
            <a:pPr algn="just">
              <a:lnSpc>
                <a:spcPct val="150000"/>
              </a:lnSpc>
              <a:buFontTx/>
              <a:buChar char="-"/>
            </a:pPr>
            <a:r>
              <a:rPr lang="el-GR" altLang="ko-KR" sz="1400" dirty="0">
                <a:solidFill>
                  <a:schemeClr val="tx1">
                    <a:lumMod val="85000"/>
                    <a:lumOff val="15000"/>
                  </a:schemeClr>
                </a:solidFill>
                <a:latin typeface="Verdana" pitchFamily="34" charset="0"/>
                <a:ea typeface="Verdana" pitchFamily="34" charset="0"/>
              </a:rPr>
              <a:t>Χρησιμοποιούν </a:t>
            </a:r>
            <a:r>
              <a:rPr lang="el-GR" altLang="ko-KR" sz="1400" u="sng" dirty="0">
                <a:solidFill>
                  <a:schemeClr val="tx1">
                    <a:lumMod val="85000"/>
                    <a:lumOff val="15000"/>
                  </a:schemeClr>
                </a:solidFill>
                <a:latin typeface="Verdana" pitchFamily="34" charset="0"/>
                <a:ea typeface="Verdana" pitchFamily="34" charset="0"/>
              </a:rPr>
              <a:t>χαμηλότερων δυνατοτήτων επεξεργαστές </a:t>
            </a:r>
            <a:r>
              <a:rPr lang="el-GR" altLang="ko-KR" sz="1400" dirty="0">
                <a:solidFill>
                  <a:schemeClr val="tx1">
                    <a:lumMod val="85000"/>
                    <a:lumOff val="15000"/>
                  </a:schemeClr>
                </a:solidFill>
                <a:latin typeface="Verdana" pitchFamily="34" charset="0"/>
                <a:ea typeface="Verdana" pitchFamily="34" charset="0"/>
              </a:rPr>
              <a:t>(</a:t>
            </a:r>
            <a:r>
              <a:rPr lang="el-GR" altLang="ko-KR" sz="1400" u="sng" dirty="0" err="1">
                <a:solidFill>
                  <a:schemeClr val="tx1">
                    <a:lumMod val="85000"/>
                    <a:lumOff val="15000"/>
                  </a:schemeClr>
                </a:solidFill>
                <a:latin typeface="Verdana" pitchFamily="34" charset="0"/>
                <a:ea typeface="Verdana" pitchFamily="34" charset="0"/>
              </a:rPr>
              <a:t>μικροελεγκτές</a:t>
            </a:r>
            <a:r>
              <a:rPr lang="el-GR" altLang="ko-KR" sz="1400" dirty="0">
                <a:solidFill>
                  <a:schemeClr val="tx1">
                    <a:lumMod val="85000"/>
                    <a:lumOff val="15000"/>
                  </a:schemeClr>
                </a:solidFill>
                <a:latin typeface="Verdana" pitchFamily="34" charset="0"/>
                <a:ea typeface="Verdana" pitchFamily="34" charset="0"/>
              </a:rPr>
              <a:t>) σε αντίθεση με τα τυπικά συστήματα γενικού σκοπού που έχουν μικροεπεξεργαστές.</a:t>
            </a:r>
          </a:p>
          <a:p>
            <a:pPr algn="just">
              <a:lnSpc>
                <a:spcPct val="150000"/>
              </a:lnSpc>
              <a:buFontTx/>
              <a:buChar char="-"/>
            </a:pPr>
            <a:r>
              <a:rPr lang="el-GR" altLang="ko-KR" sz="1400" dirty="0">
                <a:solidFill>
                  <a:schemeClr val="tx1">
                    <a:lumMod val="85000"/>
                    <a:lumOff val="15000"/>
                  </a:schemeClr>
                </a:solidFill>
                <a:latin typeface="Verdana" pitchFamily="34" charset="0"/>
                <a:ea typeface="Verdana" pitchFamily="34" charset="0"/>
              </a:rPr>
              <a:t> Διαθέτουν </a:t>
            </a:r>
            <a:r>
              <a:rPr lang="el-GR" altLang="ko-KR" sz="1400" u="sng" dirty="0">
                <a:solidFill>
                  <a:schemeClr val="tx1">
                    <a:lumMod val="85000"/>
                    <a:lumOff val="15000"/>
                  </a:schemeClr>
                </a:solidFill>
                <a:latin typeface="Verdana" pitchFamily="34" charset="0"/>
                <a:ea typeface="Verdana" pitchFamily="34" charset="0"/>
              </a:rPr>
              <a:t>πολύ μικρότερη μνήμη </a:t>
            </a:r>
            <a:r>
              <a:rPr lang="el-GR" altLang="ko-KR" sz="1400" dirty="0">
                <a:solidFill>
                  <a:schemeClr val="tx1">
                    <a:lumMod val="85000"/>
                    <a:lumOff val="15000"/>
                  </a:schemeClr>
                </a:solidFill>
                <a:latin typeface="Verdana" pitchFamily="34" charset="0"/>
                <a:ea typeface="Verdana" pitchFamily="34" charset="0"/>
              </a:rPr>
              <a:t>αλλά αρκετές </a:t>
            </a:r>
            <a:r>
              <a:rPr lang="el-GR" altLang="ko-KR" sz="1400" dirty="0" err="1">
                <a:solidFill>
                  <a:schemeClr val="tx1">
                    <a:lumMod val="85000"/>
                    <a:lumOff val="15000"/>
                  </a:schemeClr>
                </a:solidFill>
                <a:latin typeface="Verdana" pitchFamily="34" charset="0"/>
                <a:ea typeface="Verdana" pitchFamily="34" charset="0"/>
              </a:rPr>
              <a:t>διεπαφές</a:t>
            </a:r>
            <a:r>
              <a:rPr lang="el-GR" altLang="ko-KR" sz="1400" dirty="0">
                <a:solidFill>
                  <a:schemeClr val="tx1">
                    <a:lumMod val="85000"/>
                    <a:lumOff val="15000"/>
                  </a:schemeClr>
                </a:solidFill>
                <a:latin typeface="Verdana" pitchFamily="34" charset="0"/>
                <a:ea typeface="Verdana" pitchFamily="34" charset="0"/>
              </a:rPr>
              <a:t> εισόδου-εξόδου</a:t>
            </a:r>
          </a:p>
          <a:p>
            <a:pPr algn="just">
              <a:lnSpc>
                <a:spcPct val="150000"/>
              </a:lnSpc>
              <a:buFontTx/>
              <a:buChar char="-"/>
            </a:pPr>
            <a:r>
              <a:rPr lang="el-GR" altLang="ko-KR" sz="1400" dirty="0">
                <a:solidFill>
                  <a:schemeClr val="tx1">
                    <a:lumMod val="85000"/>
                    <a:lumOff val="15000"/>
                  </a:schemeClr>
                </a:solidFill>
                <a:latin typeface="Verdana" pitchFamily="34" charset="0"/>
                <a:ea typeface="Verdana" pitchFamily="34" charset="0"/>
              </a:rPr>
              <a:t> Διαθέτουν </a:t>
            </a:r>
            <a:r>
              <a:rPr lang="en-US" altLang="ko-KR" sz="1400" u="sng" dirty="0">
                <a:solidFill>
                  <a:schemeClr val="tx1">
                    <a:lumMod val="85000"/>
                    <a:lumOff val="15000"/>
                  </a:schemeClr>
                </a:solidFill>
                <a:latin typeface="Verdana" pitchFamily="34" charset="0"/>
                <a:ea typeface="Verdana" pitchFamily="34" charset="0"/>
              </a:rPr>
              <a:t>Real Time Operating System </a:t>
            </a:r>
            <a:r>
              <a:rPr lang="en-US" altLang="ko-KR" sz="1400" dirty="0">
                <a:solidFill>
                  <a:schemeClr val="tx1">
                    <a:lumMod val="85000"/>
                    <a:lumOff val="15000"/>
                  </a:schemeClr>
                </a:solidFill>
                <a:latin typeface="Verdana" pitchFamily="34" charset="0"/>
                <a:ea typeface="Verdana" pitchFamily="34" charset="0"/>
              </a:rPr>
              <a:t>(</a:t>
            </a:r>
            <a:r>
              <a:rPr lang="el-GR" altLang="ko-KR" sz="1400" dirty="0">
                <a:solidFill>
                  <a:schemeClr val="tx1">
                    <a:lumMod val="85000"/>
                    <a:lumOff val="15000"/>
                  </a:schemeClr>
                </a:solidFill>
                <a:latin typeface="Verdana" pitchFamily="34" charset="0"/>
                <a:ea typeface="Verdana" pitchFamily="34" charset="0"/>
              </a:rPr>
              <a:t>λειτουργικό σύστημα = ΛΣ μερικών </a:t>
            </a:r>
            <a:r>
              <a:rPr lang="en-US" altLang="ko-KR" sz="1400" dirty="0">
                <a:solidFill>
                  <a:schemeClr val="tx1">
                    <a:lumMod val="85000"/>
                    <a:lumOff val="15000"/>
                  </a:schemeClr>
                </a:solidFill>
                <a:latin typeface="Verdana" pitchFamily="34" charset="0"/>
                <a:ea typeface="Verdana" pitchFamily="34" charset="0"/>
              </a:rPr>
              <a:t>KB</a:t>
            </a:r>
            <a:r>
              <a:rPr lang="el-GR" altLang="ko-KR" sz="1400" dirty="0">
                <a:solidFill>
                  <a:schemeClr val="tx1">
                    <a:lumMod val="85000"/>
                    <a:lumOff val="15000"/>
                  </a:schemeClr>
                </a:solidFill>
                <a:latin typeface="Verdana" pitchFamily="34" charset="0"/>
                <a:ea typeface="Verdana" pitchFamily="34" charset="0"/>
              </a:rPr>
              <a:t>) αποθηκευμένο σε μνήμη </a:t>
            </a:r>
            <a:r>
              <a:rPr lang="en-US" altLang="ko-KR" sz="1400" dirty="0">
                <a:solidFill>
                  <a:schemeClr val="tx1">
                    <a:lumMod val="85000"/>
                    <a:lumOff val="15000"/>
                  </a:schemeClr>
                </a:solidFill>
                <a:latin typeface="Verdana" pitchFamily="34" charset="0"/>
                <a:ea typeface="Verdana" pitchFamily="34" charset="0"/>
              </a:rPr>
              <a:t>ROM</a:t>
            </a:r>
            <a:r>
              <a:rPr lang="el-GR" altLang="ko-KR" sz="1400" dirty="0">
                <a:solidFill>
                  <a:schemeClr val="tx1">
                    <a:lumMod val="85000"/>
                    <a:lumOff val="15000"/>
                  </a:schemeClr>
                </a:solidFill>
                <a:latin typeface="Verdana" pitchFamily="34" charset="0"/>
                <a:ea typeface="Verdana" pitchFamily="34" charset="0"/>
              </a:rPr>
              <a:t> σε αντίθεση με το ΛΣ ενός </a:t>
            </a:r>
            <a:r>
              <a:rPr lang="en-US" altLang="ko-KR" sz="1400" dirty="0">
                <a:solidFill>
                  <a:schemeClr val="tx1">
                    <a:lumMod val="85000"/>
                    <a:lumOff val="15000"/>
                  </a:schemeClr>
                </a:solidFill>
                <a:latin typeface="Verdana" pitchFamily="34" charset="0"/>
                <a:ea typeface="Verdana" pitchFamily="34" charset="0"/>
              </a:rPr>
              <a:t>PC </a:t>
            </a:r>
            <a:r>
              <a:rPr lang="el-GR" altLang="ko-KR" sz="1400" dirty="0">
                <a:solidFill>
                  <a:schemeClr val="tx1">
                    <a:lumMod val="85000"/>
                    <a:lumOff val="15000"/>
                  </a:schemeClr>
                </a:solidFill>
                <a:latin typeface="Verdana" pitchFamily="34" charset="0"/>
                <a:ea typeface="Verdana" pitchFamily="34" charset="0"/>
              </a:rPr>
              <a:t>που είναι αποθηκευμένο στο Σκληρό Δίσκο.</a:t>
            </a:r>
          </a:p>
          <a:p>
            <a:pPr algn="just">
              <a:lnSpc>
                <a:spcPct val="150000"/>
              </a:lnSpc>
              <a:buFontTx/>
              <a:buChar char="-"/>
            </a:pPr>
            <a:r>
              <a:rPr lang="el-GR" altLang="ko-KR" sz="1400" dirty="0">
                <a:solidFill>
                  <a:schemeClr val="tx1">
                    <a:lumMod val="85000"/>
                    <a:lumOff val="15000"/>
                  </a:schemeClr>
                </a:solidFill>
                <a:latin typeface="Verdana" pitchFamily="34" charset="0"/>
                <a:ea typeface="Verdana" pitchFamily="34" charset="0"/>
              </a:rPr>
              <a:t> Το ΛΣ ενός ΕΣ </a:t>
            </a:r>
            <a:r>
              <a:rPr lang="el-GR" altLang="ko-KR" sz="1400" u="sng" dirty="0">
                <a:solidFill>
                  <a:schemeClr val="tx1">
                    <a:lumMod val="85000"/>
                    <a:lumOff val="15000"/>
                  </a:schemeClr>
                </a:solidFill>
                <a:latin typeface="Verdana" pitchFamily="34" charset="0"/>
                <a:ea typeface="Verdana" pitchFamily="34" charset="0"/>
              </a:rPr>
              <a:t>δε διαθέτει </a:t>
            </a:r>
            <a:r>
              <a:rPr lang="el-GR" altLang="ko-KR" sz="1400" u="sng" dirty="0" err="1">
                <a:solidFill>
                  <a:schemeClr val="tx1">
                    <a:lumMod val="85000"/>
                    <a:lumOff val="15000"/>
                  </a:schemeClr>
                </a:solidFill>
                <a:latin typeface="Verdana" pitchFamily="34" charset="0"/>
                <a:ea typeface="Verdana" pitchFamily="34" charset="0"/>
              </a:rPr>
              <a:t>προτεραιοποίηση</a:t>
            </a:r>
            <a:r>
              <a:rPr lang="el-GR" altLang="ko-KR" sz="1400" u="sng" dirty="0">
                <a:solidFill>
                  <a:schemeClr val="tx1">
                    <a:lumMod val="85000"/>
                    <a:lumOff val="15000"/>
                  </a:schemeClr>
                </a:solidFill>
                <a:latin typeface="Verdana" pitchFamily="34" charset="0"/>
                <a:ea typeface="Verdana" pitchFamily="34" charset="0"/>
              </a:rPr>
              <a:t> </a:t>
            </a:r>
            <a:r>
              <a:rPr lang="el-GR" altLang="ko-KR" sz="1400" dirty="0">
                <a:solidFill>
                  <a:schemeClr val="tx1">
                    <a:lumMod val="85000"/>
                    <a:lumOff val="15000"/>
                  </a:schemeClr>
                </a:solidFill>
                <a:latin typeface="Verdana" pitchFamily="34" charset="0"/>
                <a:ea typeface="Verdana" pitchFamily="34" charset="0"/>
              </a:rPr>
              <a:t>διεργασιών όπως </a:t>
            </a:r>
            <a:r>
              <a:rPr lang="el-GR" altLang="ko-KR" sz="1400" dirty="0" err="1">
                <a:solidFill>
                  <a:schemeClr val="tx1">
                    <a:lumMod val="85000"/>
                    <a:lumOff val="15000"/>
                  </a:schemeClr>
                </a:solidFill>
                <a:latin typeface="Verdana" pitchFamily="34" charset="0"/>
                <a:ea typeface="Verdana" pitchFamily="34" charset="0"/>
              </a:rPr>
              <a:t>π.χ</a:t>
            </a:r>
            <a:r>
              <a:rPr lang="el-GR" altLang="ko-KR" sz="1400" dirty="0">
                <a:solidFill>
                  <a:schemeClr val="tx1">
                    <a:lumMod val="85000"/>
                    <a:lumOff val="15000"/>
                  </a:schemeClr>
                </a:solidFill>
                <a:latin typeface="Verdana" pitchFamily="34" charset="0"/>
                <a:ea typeface="Verdana" pitchFamily="34" charset="0"/>
              </a:rPr>
              <a:t> τα </a:t>
            </a:r>
            <a:r>
              <a:rPr lang="en-US" altLang="ko-KR" sz="1400" dirty="0">
                <a:solidFill>
                  <a:schemeClr val="tx1">
                    <a:lumMod val="85000"/>
                    <a:lumOff val="15000"/>
                  </a:schemeClr>
                </a:solidFill>
                <a:latin typeface="Verdana" pitchFamily="34" charset="0"/>
                <a:ea typeface="Verdana" pitchFamily="34" charset="0"/>
              </a:rPr>
              <a:t>Windows</a:t>
            </a:r>
            <a:endParaRPr lang="el-GR" altLang="ko-KR" sz="1400" dirty="0">
              <a:solidFill>
                <a:schemeClr val="tx1">
                  <a:lumMod val="85000"/>
                  <a:lumOff val="15000"/>
                </a:schemeClr>
              </a:solidFill>
              <a:latin typeface="Verdana" pitchFamily="34" charset="0"/>
              <a:ea typeface="Verdana" pitchFamily="34" charset="0"/>
            </a:endParaRPr>
          </a:p>
          <a:p>
            <a:pPr algn="just">
              <a:lnSpc>
                <a:spcPct val="150000"/>
              </a:lnSpc>
              <a:buFontTx/>
              <a:buChar char="-"/>
            </a:pPr>
            <a:r>
              <a:rPr lang="el-GR" altLang="ko-KR" sz="1400" dirty="0">
                <a:solidFill>
                  <a:schemeClr val="tx1">
                    <a:lumMod val="85000"/>
                    <a:lumOff val="15000"/>
                  </a:schemeClr>
                </a:solidFill>
                <a:latin typeface="Verdana" pitchFamily="34" charset="0"/>
                <a:ea typeface="Verdana" pitchFamily="34" charset="0"/>
              </a:rPr>
              <a:t> </a:t>
            </a:r>
            <a:r>
              <a:rPr lang="el-GR" altLang="ko-KR" sz="1400" u="sng" dirty="0">
                <a:solidFill>
                  <a:schemeClr val="tx1">
                    <a:lumMod val="85000"/>
                    <a:lumOff val="15000"/>
                  </a:schemeClr>
                </a:solidFill>
                <a:latin typeface="Verdana" pitchFamily="34" charset="0"/>
                <a:ea typeface="Verdana" pitchFamily="34" charset="0"/>
              </a:rPr>
              <a:t>Πιο φτηνά και πολύ πιο γρήγορη </a:t>
            </a:r>
            <a:r>
              <a:rPr lang="el-GR" altLang="ko-KR" sz="1400" dirty="0">
                <a:solidFill>
                  <a:schemeClr val="tx1">
                    <a:lumMod val="85000"/>
                    <a:lumOff val="15000"/>
                  </a:schemeClr>
                </a:solidFill>
                <a:latin typeface="Verdana" pitchFamily="34" charset="0"/>
                <a:ea typeface="Verdana" pitchFamily="34" charset="0"/>
              </a:rPr>
              <a:t>η κατασκευή τους </a:t>
            </a:r>
            <a:endParaRPr lang="el-GR" altLang="ko-KR" sz="1400" dirty="0">
              <a:solidFill>
                <a:srgbClr val="C00000"/>
              </a:solidFill>
              <a:latin typeface="Verdana" pitchFamily="34" charset="0"/>
              <a:ea typeface="Verdana" pitchFamily="34" charset="0"/>
            </a:endParaRPr>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294706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9D1A86-5924-4411-90F8-60B8E274F11E}"/>
              </a:ext>
            </a:extLst>
          </p:cNvPr>
          <p:cNvSpPr txBox="1"/>
          <p:nvPr/>
        </p:nvSpPr>
        <p:spPr>
          <a:xfrm>
            <a:off x="1619672" y="889843"/>
            <a:ext cx="7416824" cy="5078313"/>
          </a:xfrm>
          <a:prstGeom prst="rect">
            <a:avLst/>
          </a:prstGeom>
          <a:noFill/>
        </p:spPr>
        <p:txBody>
          <a:bodyPr wrap="square">
            <a:spAutoFit/>
          </a:bodyPr>
          <a:lstStyle/>
          <a:p>
            <a:pPr algn="just"/>
            <a:r>
              <a:rPr lang="el-GR" dirty="0"/>
              <a:t>Αν και οι πρώτοι υπολογιστές για το αυτοκίνητο προορίζονταν αποκλειστικά για τον έλεγχο λειτουργιών του κινητήρα, όπως τον έλεγχο του μείγματος καυσίμου-αέρα και της ανάφλεξης / εκκίνησης, σήμερα είναι στάνταρ ο έλεγχος και άλλων υποσυστημάτων. Τέτοια είναι τα συστήματα:</a:t>
            </a:r>
          </a:p>
          <a:p>
            <a:endParaRPr lang="el-GR" dirty="0"/>
          </a:p>
          <a:p>
            <a:pPr marL="285750" indent="-285750">
              <a:buFont typeface="Arial" panose="020B0604020202020204" pitchFamily="34" charset="0"/>
              <a:buChar char="•"/>
            </a:pPr>
            <a:r>
              <a:rPr lang="el-GR" dirty="0" err="1"/>
              <a:t>αντι</a:t>
            </a:r>
            <a:r>
              <a:rPr lang="el-GR" dirty="0"/>
              <a:t>-μπλοκαρίσματος φρένων (ABS),</a:t>
            </a:r>
          </a:p>
          <a:p>
            <a:pPr marL="285750" indent="-285750">
              <a:buFont typeface="Arial" panose="020B0604020202020204" pitchFamily="34" charset="0"/>
              <a:buChar char="•"/>
            </a:pPr>
            <a:r>
              <a:rPr lang="el-GR" dirty="0" err="1"/>
              <a:t>αντι</a:t>
            </a:r>
            <a:r>
              <a:rPr lang="el-GR" dirty="0"/>
              <a:t>-ολίσθησης (</a:t>
            </a:r>
            <a:r>
              <a:rPr lang="el-GR" dirty="0" err="1"/>
              <a:t>traction</a:t>
            </a:r>
            <a:r>
              <a:rPr lang="el-GR" dirty="0"/>
              <a:t> </a:t>
            </a:r>
            <a:r>
              <a:rPr lang="el-GR" dirty="0" err="1"/>
              <a:t>control</a:t>
            </a:r>
            <a:r>
              <a:rPr lang="el-GR" dirty="0"/>
              <a:t> </a:t>
            </a:r>
            <a:r>
              <a:rPr lang="el-GR" dirty="0" err="1"/>
              <a:t>system</a:t>
            </a:r>
            <a:r>
              <a:rPr lang="el-GR" dirty="0"/>
              <a:t>),</a:t>
            </a:r>
          </a:p>
          <a:p>
            <a:pPr marL="285750" indent="-285750">
              <a:buFont typeface="Arial" panose="020B0604020202020204" pitchFamily="34" charset="0"/>
              <a:buChar char="•"/>
            </a:pPr>
            <a:r>
              <a:rPr lang="el-GR" dirty="0"/>
              <a:t>ηλεκτρονικής ευστάθειας (ESP),</a:t>
            </a:r>
          </a:p>
          <a:p>
            <a:pPr marL="285750" indent="-285750">
              <a:buFont typeface="Arial" panose="020B0604020202020204" pitchFamily="34" charset="0"/>
              <a:buChar char="•"/>
            </a:pPr>
            <a:r>
              <a:rPr lang="el-GR" dirty="0"/>
              <a:t>διατήρησης σταθερής ταχύτητας (</a:t>
            </a:r>
            <a:r>
              <a:rPr lang="el-GR" dirty="0" err="1"/>
              <a:t>cruise</a:t>
            </a:r>
            <a:r>
              <a:rPr lang="el-GR" dirty="0"/>
              <a:t> </a:t>
            </a:r>
            <a:r>
              <a:rPr lang="el-GR" dirty="0" err="1"/>
              <a:t>control</a:t>
            </a:r>
            <a:r>
              <a:rPr lang="el-GR" dirty="0"/>
              <a:t>),</a:t>
            </a:r>
          </a:p>
          <a:p>
            <a:pPr marL="285750" indent="-285750">
              <a:buFont typeface="Arial" panose="020B0604020202020204" pitchFamily="34" charset="0"/>
              <a:buChar char="•"/>
            </a:pPr>
            <a:r>
              <a:rPr lang="el-GR" dirty="0"/>
              <a:t>ηλεκτρονικής ανάρτησης,</a:t>
            </a:r>
          </a:p>
          <a:p>
            <a:pPr marL="285750" indent="-285750">
              <a:buFont typeface="Arial" panose="020B0604020202020204" pitchFamily="34" charset="0"/>
              <a:buChar char="•"/>
            </a:pPr>
            <a:r>
              <a:rPr lang="el-GR" dirty="0"/>
              <a:t>4-κίνησης (κίνηση με τους τέσσερις τροχούς),</a:t>
            </a:r>
          </a:p>
          <a:p>
            <a:pPr marL="285750" indent="-285750" algn="just">
              <a:buFont typeface="Arial" panose="020B0604020202020204" pitchFamily="34" charset="0"/>
              <a:buChar char="•"/>
            </a:pPr>
            <a:r>
              <a:rPr lang="el-GR" dirty="0"/>
              <a:t>ηλεκτρονικού κλιματισμού,</a:t>
            </a:r>
          </a:p>
          <a:p>
            <a:pPr marL="285750" indent="-285750">
              <a:buFont typeface="Arial" panose="020B0604020202020204" pitchFamily="34" charset="0"/>
              <a:buChar char="•"/>
            </a:pPr>
            <a:r>
              <a:rPr lang="el-GR" dirty="0"/>
              <a:t>σταθεροποίησης τάσης εξόδου του </a:t>
            </a:r>
            <a:r>
              <a:rPr lang="el-GR" dirty="0" err="1"/>
              <a:t>εναλλακτήρα</a:t>
            </a:r>
            <a:r>
              <a:rPr lang="el-GR" dirty="0"/>
              <a:t> (γεννήτριας),</a:t>
            </a:r>
          </a:p>
          <a:p>
            <a:pPr marL="285750" indent="-285750">
              <a:buFont typeface="Arial" panose="020B0604020202020204" pitchFamily="34" charset="0"/>
              <a:buChar char="•"/>
            </a:pPr>
            <a:r>
              <a:rPr lang="el-GR" dirty="0"/>
              <a:t>φόρτισης μπαταρίας</a:t>
            </a:r>
            <a:endParaRPr lang="en-US" dirty="0"/>
          </a:p>
          <a:p>
            <a:endParaRPr lang="el-GR" dirty="0"/>
          </a:p>
          <a:p>
            <a:pPr algn="just"/>
            <a:r>
              <a:rPr lang="el-GR" dirty="0"/>
              <a:t>Άλλα υποσυστήματα που μπορεί να ελέγχονται από </a:t>
            </a:r>
            <a:r>
              <a:rPr lang="el-GR" dirty="0" err="1"/>
              <a:t>μικροελεγκτή</a:t>
            </a:r>
            <a:r>
              <a:rPr lang="el-GR" dirty="0"/>
              <a:t> είναι τα φώτα πορείας, ο φωτισμός του χώρου επιβατών, οι υαλοκαθαριστήρες και η αντίσταση θέρμανσης του πίσω παρμπρίζ.</a:t>
            </a:r>
          </a:p>
        </p:txBody>
      </p:sp>
      <p:sp>
        <p:nvSpPr>
          <p:cNvPr id="7" name="Title 2">
            <a:extLst>
              <a:ext uri="{FF2B5EF4-FFF2-40B4-BE49-F238E27FC236}">
                <a16:creationId xmlns:a16="http://schemas.microsoft.com/office/drawing/2014/main" id="{823EE56E-4EBA-49E9-A400-F58163C5F100}"/>
              </a:ext>
            </a:extLst>
          </p:cNvPr>
          <p:cNvSpPr>
            <a:spLocks noGrp="1"/>
          </p:cNvSpPr>
          <p:nvPr>
            <p:ph type="title"/>
          </p:nvPr>
        </p:nvSpPr>
        <p:spPr>
          <a:xfrm>
            <a:off x="1493912" y="5377"/>
            <a:ext cx="7668344" cy="884466"/>
          </a:xfrm>
        </p:spPr>
        <p:txBody>
          <a:bodyPr/>
          <a:lstStyle/>
          <a:p>
            <a:r>
              <a:rPr lang="el-GR" altLang="ko-KR" sz="2800" dirty="0"/>
              <a:t>Παράδειγμα</a:t>
            </a:r>
            <a:r>
              <a:rPr lang="en-US" altLang="ko-KR" sz="2800" dirty="0"/>
              <a:t>: </a:t>
            </a:r>
            <a:r>
              <a:rPr lang="el-GR" altLang="ko-KR" sz="2800" dirty="0"/>
              <a:t>αυτοκίνητο</a:t>
            </a:r>
            <a:endParaRPr lang="ko-KR" altLang="en-US" sz="2800" dirty="0"/>
          </a:p>
        </p:txBody>
      </p:sp>
    </p:spTree>
    <p:extLst>
      <p:ext uri="{BB962C8B-B14F-4D97-AF65-F5344CB8AC3E}">
        <p14:creationId xmlns:p14="http://schemas.microsoft.com/office/powerpoint/2010/main" val="3807784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656" y="628364"/>
            <a:ext cx="7668344" cy="884466"/>
          </a:xfrm>
        </p:spPr>
        <p:txBody>
          <a:bodyPr>
            <a:normAutofit fontScale="90000"/>
          </a:bodyPr>
          <a:lstStyle/>
          <a:p>
            <a:r>
              <a:rPr lang="el-GR" altLang="ko-KR" sz="2800" dirty="0"/>
              <a:t>Περιγραφή Ενσωματωμένων Συστημάτων</a:t>
            </a:r>
            <a:br>
              <a:rPr lang="el-GR" altLang="ko-KR" sz="2800" dirty="0"/>
            </a:br>
            <a:r>
              <a:rPr lang="el-GR" altLang="ko-KR" sz="2800" dirty="0">
                <a:solidFill>
                  <a:srgbClr val="C00000"/>
                </a:solidFill>
              </a:rPr>
              <a:t>Βασικά μέρη</a:t>
            </a:r>
            <a:endParaRPr lang="ko-KR" altLang="en-US" sz="2800" dirty="0">
              <a:solidFill>
                <a:srgbClr val="C00000"/>
              </a:solidFill>
            </a:endParaRPr>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TextBox"/>
          <p:cNvSpPr txBox="1"/>
          <p:nvPr/>
        </p:nvSpPr>
        <p:spPr>
          <a:xfrm>
            <a:off x="35496" y="2492896"/>
            <a:ext cx="1440160"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l-GR" sz="1100" dirty="0"/>
              <a:t>Πηγή: </a:t>
            </a:r>
          </a:p>
          <a:p>
            <a:pPr algn="ctr"/>
            <a:r>
              <a:rPr lang="el-GR" sz="1100" dirty="0"/>
              <a:t>Πτυχιακή – </a:t>
            </a:r>
          </a:p>
          <a:p>
            <a:pPr algn="ctr"/>
            <a:r>
              <a:rPr lang="el-GR" sz="1100" dirty="0" err="1"/>
              <a:t>Παναγιωτοπούλου</a:t>
            </a:r>
            <a:r>
              <a:rPr lang="el-GR" sz="1100" dirty="0"/>
              <a:t> Β. – </a:t>
            </a:r>
          </a:p>
          <a:p>
            <a:pPr algn="ctr"/>
            <a:r>
              <a:rPr lang="el-GR" sz="1100" dirty="0" err="1"/>
              <a:t>Σερπάνου</a:t>
            </a:r>
            <a:r>
              <a:rPr lang="el-GR" sz="1100" dirty="0"/>
              <a:t> Φ. </a:t>
            </a:r>
          </a:p>
          <a:p>
            <a:pPr algn="ctr"/>
            <a:r>
              <a:rPr lang="el-GR" sz="1100" dirty="0"/>
              <a:t>ΤΕΙ </a:t>
            </a:r>
            <a:r>
              <a:rPr lang="el-GR" sz="1100" dirty="0" err="1"/>
              <a:t>Δυτ</a:t>
            </a:r>
            <a:r>
              <a:rPr lang="el-GR" sz="1100" dirty="0"/>
              <a:t>. Ελλάδας </a:t>
            </a:r>
          </a:p>
        </p:txBody>
      </p:sp>
      <p:sp>
        <p:nvSpPr>
          <p:cNvPr id="9" name="8 - TextBox"/>
          <p:cNvSpPr txBox="1"/>
          <p:nvPr/>
        </p:nvSpPr>
        <p:spPr>
          <a:xfrm>
            <a:off x="1547664" y="1772816"/>
            <a:ext cx="9433048" cy="4114331"/>
          </a:xfrm>
          <a:prstGeom prst="rect">
            <a:avLst/>
          </a:prstGeom>
          <a:noFill/>
        </p:spPr>
        <p:txBody>
          <a:bodyPr wrap="square" rtlCol="0">
            <a:spAutoFit/>
          </a:bodyPr>
          <a:lstStyle/>
          <a:p>
            <a:pPr algn="just">
              <a:lnSpc>
                <a:spcPct val="150000"/>
              </a:lnSpc>
              <a:buFont typeface="Wingdings" pitchFamily="2" charset="2"/>
              <a:buChar char="q"/>
            </a:pPr>
            <a:r>
              <a:rPr lang="el-GR" altLang="ko-KR" sz="1600" dirty="0">
                <a:latin typeface="Verdana" pitchFamily="34" charset="0"/>
                <a:ea typeface="Verdana" pitchFamily="34" charset="0"/>
              </a:rPr>
              <a:t> </a:t>
            </a:r>
            <a:r>
              <a:rPr lang="el-GR" sz="1600" u="sng" dirty="0"/>
              <a:t>Μεταβλητές εισόδου</a:t>
            </a:r>
            <a:r>
              <a:rPr lang="el-GR" sz="1600" dirty="0"/>
              <a:t>: Αποτελεί το τμήμα του ΕΣ στο οποίο εισάγονται τα δεδομένα </a:t>
            </a:r>
          </a:p>
          <a:p>
            <a:pPr algn="just">
              <a:lnSpc>
                <a:spcPct val="150000"/>
              </a:lnSpc>
            </a:pPr>
            <a:r>
              <a:rPr lang="el-GR" sz="1600" dirty="0"/>
              <a:t>προς επεξεργασία από το ενσωματωμένο σύστημα (για παράδειγμα τα δεδομένα από </a:t>
            </a:r>
          </a:p>
          <a:p>
            <a:pPr algn="just">
              <a:lnSpc>
                <a:spcPct val="150000"/>
              </a:lnSpc>
            </a:pPr>
            <a:r>
              <a:rPr lang="el-GR" sz="1600" dirty="0"/>
              <a:t>κάποιον αισθητήρα). </a:t>
            </a:r>
          </a:p>
          <a:p>
            <a:pPr algn="just">
              <a:lnSpc>
                <a:spcPct val="150000"/>
              </a:lnSpc>
              <a:buFont typeface="Wingdings" pitchFamily="2" charset="2"/>
              <a:buChar char="q"/>
            </a:pPr>
            <a:endParaRPr lang="el-GR" sz="1600" dirty="0"/>
          </a:p>
          <a:p>
            <a:pPr algn="just">
              <a:lnSpc>
                <a:spcPct val="150000"/>
              </a:lnSpc>
              <a:buFont typeface="Wingdings" pitchFamily="2" charset="2"/>
              <a:buChar char="q"/>
            </a:pPr>
            <a:r>
              <a:rPr lang="el-GR" sz="1600" dirty="0"/>
              <a:t> </a:t>
            </a:r>
            <a:r>
              <a:rPr lang="el-GR" sz="1600" u="sng" dirty="0"/>
              <a:t>Λογισμικό</a:t>
            </a:r>
            <a:r>
              <a:rPr lang="el-GR" sz="1600" dirty="0"/>
              <a:t>: Αποτελεί</a:t>
            </a:r>
            <a:r>
              <a:rPr lang="en-US" sz="1600" dirty="0"/>
              <a:t> </a:t>
            </a:r>
            <a:r>
              <a:rPr lang="el-GR" sz="1600" dirty="0"/>
              <a:t>το τμήμα του ΕΣ στο οποίο δημιουργείται η λογική της </a:t>
            </a:r>
          </a:p>
          <a:p>
            <a:pPr algn="just">
              <a:lnSpc>
                <a:spcPct val="150000"/>
              </a:lnSpc>
            </a:pPr>
            <a:r>
              <a:rPr lang="el-GR" sz="1600" dirty="0"/>
              <a:t>Επεξεργασίας των μεταβλητών εισόδου και το οποίο εκτελείται με μορφή </a:t>
            </a:r>
          </a:p>
          <a:p>
            <a:pPr algn="just">
              <a:lnSpc>
                <a:spcPct val="150000"/>
              </a:lnSpc>
            </a:pPr>
            <a:r>
              <a:rPr lang="el-GR" sz="1600" dirty="0"/>
              <a:t>Προγράμματος στο Υλικό του συστήματος. </a:t>
            </a:r>
          </a:p>
          <a:p>
            <a:pPr algn="just">
              <a:lnSpc>
                <a:spcPct val="150000"/>
              </a:lnSpc>
              <a:buFont typeface="Wingdings" pitchFamily="2" charset="2"/>
              <a:buChar char="q"/>
            </a:pPr>
            <a:endParaRPr lang="el-GR" sz="1600" dirty="0"/>
          </a:p>
          <a:p>
            <a:pPr algn="just">
              <a:lnSpc>
                <a:spcPct val="150000"/>
              </a:lnSpc>
              <a:buFont typeface="Wingdings" pitchFamily="2" charset="2"/>
              <a:buChar char="q"/>
            </a:pPr>
            <a:r>
              <a:rPr lang="el-GR" sz="1600" dirty="0"/>
              <a:t> </a:t>
            </a:r>
            <a:r>
              <a:rPr lang="el-GR" sz="1600" u="sng" dirty="0"/>
              <a:t>Υλικό</a:t>
            </a:r>
            <a:r>
              <a:rPr lang="el-GR" sz="1600" dirty="0"/>
              <a:t>: Αποτελεί τα τμήματα του ΕΣ που περιλαμβάνουν τα απαραίτητα </a:t>
            </a:r>
          </a:p>
          <a:p>
            <a:pPr algn="just">
              <a:lnSpc>
                <a:spcPct val="150000"/>
              </a:lnSpc>
            </a:pPr>
            <a:r>
              <a:rPr lang="el-GR" sz="1600" dirty="0"/>
              <a:t>Υποσυστήματα που είναι αναγκαία για να εκτελεστεί η επεξεργασία των μεταβλητών </a:t>
            </a:r>
          </a:p>
          <a:p>
            <a:pPr algn="just">
              <a:lnSpc>
                <a:spcPct val="150000"/>
              </a:lnSpc>
            </a:pPr>
            <a:r>
              <a:rPr lang="el-GR" sz="1600" dirty="0"/>
              <a:t>εισόδου (για παράδειγμα ένας επεξεργαστής ψηφιακού σήματος ή ένας </a:t>
            </a:r>
            <a:r>
              <a:rPr lang="el-GR" sz="1600" dirty="0" err="1"/>
              <a:t>μικροελεγκτής</a:t>
            </a:r>
            <a:r>
              <a:rPr lang="el-GR" sz="1600" dirty="0"/>
              <a:t>). </a:t>
            </a:r>
            <a:endParaRPr lang="el-GR" altLang="ko-KR" sz="1600" dirty="0">
              <a:solidFill>
                <a:srgbClr val="C00000"/>
              </a:solidFill>
              <a:latin typeface="Verdana" pitchFamily="34" charset="0"/>
              <a:ea typeface="Verdana" pitchFamily="34" charset="0"/>
            </a:endParaRPr>
          </a:p>
        </p:txBody>
      </p:sp>
    </p:spTree>
    <p:extLst>
      <p:ext uri="{BB962C8B-B14F-4D97-AF65-F5344CB8AC3E}">
        <p14:creationId xmlns:p14="http://schemas.microsoft.com/office/powerpoint/2010/main" val="260585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ko-KR" sz="2800" dirty="0"/>
              <a:t>Η Εξέλιξη των Ψηφιακών Συστημάτων</a:t>
            </a:r>
            <a:endParaRPr lang="ko-KR" altLang="en-US" sz="2800" dirty="0"/>
          </a:p>
        </p:txBody>
      </p:sp>
      <p:pic>
        <p:nvPicPr>
          <p:cNvPr id="1027" name="Picture 3"/>
          <p:cNvPicPr>
            <a:picLocks noChangeAspect="1" noChangeArrowheads="1"/>
          </p:cNvPicPr>
          <p:nvPr/>
        </p:nvPicPr>
        <p:blipFill>
          <a:blip r:embed="rId2" cstate="print"/>
          <a:srcRect/>
          <a:stretch>
            <a:fillRect/>
          </a:stretch>
        </p:blipFill>
        <p:spPr bwMode="auto">
          <a:xfrm>
            <a:off x="5292080" y="2708921"/>
            <a:ext cx="3582380" cy="2388253"/>
          </a:xfrm>
          <a:prstGeom prst="rect">
            <a:avLst/>
          </a:prstGeom>
          <a:noFill/>
          <a:ln w="9525">
            <a:noFill/>
            <a:miter lim="800000"/>
            <a:headEnd/>
            <a:tailEnd/>
          </a:ln>
        </p:spPr>
      </p:pic>
      <p:sp>
        <p:nvSpPr>
          <p:cNvPr id="9" name="8 - TextBox"/>
          <p:cNvSpPr txBox="1"/>
          <p:nvPr/>
        </p:nvSpPr>
        <p:spPr>
          <a:xfrm>
            <a:off x="1619672" y="2636912"/>
            <a:ext cx="3600400" cy="2862322"/>
          </a:xfrm>
          <a:prstGeom prst="rect">
            <a:avLst/>
          </a:prstGeom>
          <a:noFill/>
        </p:spPr>
        <p:txBody>
          <a:bodyPr wrap="square" rtlCol="0">
            <a:spAutoFit/>
          </a:bodyPr>
          <a:lstStyle/>
          <a:p>
            <a:pPr algn="just">
              <a:buFont typeface="Wingdings" pitchFamily="2" charset="2"/>
              <a:buChar char="q"/>
            </a:pPr>
            <a:r>
              <a:rPr lang="el-GR" altLang="ko-KR" dirty="0">
                <a:solidFill>
                  <a:schemeClr val="tx1">
                    <a:lumMod val="75000"/>
                    <a:lumOff val="25000"/>
                  </a:schemeClr>
                </a:solidFill>
                <a:latin typeface="Comic Sans MS" pitchFamily="66" charset="0"/>
              </a:rPr>
              <a:t> </a:t>
            </a:r>
            <a:r>
              <a:rPr lang="el-GR" altLang="ko-KR" dirty="0">
                <a:latin typeface="Comic Sans MS" pitchFamily="66" charset="0"/>
              </a:rPr>
              <a:t>Η επιτακτική ανάγκη για τη βελτίωση της τεχνολογίας και το πέρασμα στην ψηφιακή εποχή, ήταν ο Β’ ΠΠ. </a:t>
            </a:r>
            <a:endParaRPr lang="en-US" altLang="ko-KR" dirty="0">
              <a:latin typeface="Comic Sans MS" pitchFamily="66" charset="0"/>
            </a:endParaRPr>
          </a:p>
          <a:p>
            <a:pPr algn="just"/>
            <a:endParaRPr lang="en-US" altLang="ko-KR" dirty="0">
              <a:latin typeface="Comic Sans MS" pitchFamily="66" charset="0"/>
            </a:endParaRPr>
          </a:p>
          <a:p>
            <a:pPr algn="just">
              <a:buFont typeface="Wingdings" pitchFamily="2" charset="2"/>
              <a:buChar char="q"/>
            </a:pPr>
            <a:r>
              <a:rPr lang="en-US" altLang="ko-KR" dirty="0">
                <a:latin typeface="Comic Sans MS" pitchFamily="66" charset="0"/>
              </a:rPr>
              <a:t> </a:t>
            </a:r>
            <a:r>
              <a:rPr lang="el-GR" altLang="ko-KR" dirty="0">
                <a:latin typeface="Comic Sans MS" pitchFamily="66" charset="0"/>
              </a:rPr>
              <a:t>Ο Υπολογιστής </a:t>
            </a:r>
            <a:r>
              <a:rPr lang="en-US" altLang="ko-KR" dirty="0">
                <a:latin typeface="Comic Sans MS" pitchFamily="66" charset="0"/>
              </a:rPr>
              <a:t>Colossus</a:t>
            </a:r>
            <a:r>
              <a:rPr lang="el-GR" altLang="ko-KR" dirty="0">
                <a:latin typeface="Comic Sans MS" pitchFamily="66" charset="0"/>
              </a:rPr>
              <a:t> στην εικόνα, χρησιμοποιήθηκε στο Β’ ΠΠ για αποκρυπτογράφηση των γερμανικών κρυπτογραφικών μηχανών </a:t>
            </a:r>
            <a:r>
              <a:rPr lang="en-US" altLang="ko-KR" dirty="0">
                <a:latin typeface="Comic Sans MS" pitchFamily="66" charset="0"/>
              </a:rPr>
              <a:t>Enigma </a:t>
            </a:r>
            <a:r>
              <a:rPr lang="el-GR" altLang="ko-KR" dirty="0">
                <a:latin typeface="Comic Sans MS" pitchFamily="66" charset="0"/>
              </a:rPr>
              <a:t>(</a:t>
            </a:r>
            <a:r>
              <a:rPr lang="en-US" altLang="ko-KR" dirty="0">
                <a:latin typeface="Comic Sans MS" pitchFamily="66" charset="0"/>
              </a:rPr>
              <a:t>wikipedia.org</a:t>
            </a:r>
            <a:r>
              <a:rPr lang="el-GR" altLang="ko-KR" dirty="0">
                <a:latin typeface="Comic Sans MS" pitchFamily="66" charset="0"/>
              </a:rPr>
              <a:t>) </a:t>
            </a:r>
            <a:r>
              <a:rPr lang="en-US" altLang="ko-KR" dirty="0">
                <a:latin typeface="Comic Sans MS" pitchFamily="66" charset="0"/>
              </a:rPr>
              <a:t> </a:t>
            </a:r>
            <a:endParaRPr lang="el-GR" altLang="ko-KR" dirty="0">
              <a:latin typeface="Comic Sans MS" pitchFamily="66" charset="0"/>
            </a:endParaRPr>
          </a:p>
        </p:txBody>
      </p:sp>
      <p:sp>
        <p:nvSpPr>
          <p:cNvPr id="12" name="11 - TextBox"/>
          <p:cNvSpPr txBox="1"/>
          <p:nvPr/>
        </p:nvSpPr>
        <p:spPr>
          <a:xfrm>
            <a:off x="1691680" y="1628800"/>
            <a:ext cx="7056784" cy="923330"/>
          </a:xfrm>
          <a:prstGeom prst="rect">
            <a:avLst/>
          </a:prstGeom>
          <a:noFill/>
        </p:spPr>
        <p:txBody>
          <a:bodyPr wrap="square" rtlCol="0">
            <a:spAutoFit/>
          </a:bodyPr>
          <a:lstStyle/>
          <a:p>
            <a:pPr algn="just">
              <a:buFont typeface="Wingdings" pitchFamily="2" charset="2"/>
              <a:buChar char="q"/>
            </a:pPr>
            <a:r>
              <a:rPr lang="el-GR" altLang="ko-KR" dirty="0">
                <a:latin typeface="Comic Sans MS" pitchFamily="66" charset="0"/>
              </a:rPr>
              <a:t> Οι </a:t>
            </a:r>
            <a:r>
              <a:rPr lang="el-GR" altLang="ko-KR" u="sng" dirty="0">
                <a:latin typeface="Comic Sans MS" pitchFamily="66" charset="0"/>
              </a:rPr>
              <a:t>ψηφιακοί</a:t>
            </a:r>
            <a:r>
              <a:rPr lang="el-GR" altLang="ko-KR" dirty="0">
                <a:latin typeface="Comic Sans MS" pitchFamily="66" charset="0"/>
              </a:rPr>
              <a:t> υπολογιστές που χρησιμοποιούμε είτε φανερά, ή χωρίς να το γνωρίζουμε (όπως στα ενσωματωμένα συστήματα), στην πραγματικότητα εξελίχθηκαν κυρίως μετά το 1940.</a:t>
            </a:r>
            <a:endParaRPr lang="el-GR" dirty="0"/>
          </a:p>
        </p:txBody>
      </p:sp>
      <p:sp>
        <p:nvSpPr>
          <p:cNvPr id="14" name="13 - TextBox"/>
          <p:cNvSpPr txBox="1"/>
          <p:nvPr/>
        </p:nvSpPr>
        <p:spPr>
          <a:xfrm>
            <a:off x="5436096" y="5229200"/>
            <a:ext cx="3312368" cy="523220"/>
          </a:xfrm>
          <a:prstGeom prst="rect">
            <a:avLst/>
          </a:prstGeom>
          <a:noFill/>
        </p:spPr>
        <p:txBody>
          <a:bodyPr wrap="square" rtlCol="0">
            <a:spAutoFit/>
          </a:bodyPr>
          <a:lstStyle/>
          <a:p>
            <a:pPr algn="ctr"/>
            <a:r>
              <a:rPr lang="en-US" sz="1400" b="1" dirty="0"/>
              <a:t>Colossus</a:t>
            </a:r>
            <a:r>
              <a:rPr lang="en-US" sz="1400" dirty="0"/>
              <a:t>: </a:t>
            </a:r>
            <a:r>
              <a:rPr lang="el-GR" sz="1400" dirty="0"/>
              <a:t>Δημιουργοί ο </a:t>
            </a:r>
            <a:r>
              <a:rPr lang="en-US" sz="1400" dirty="0"/>
              <a:t>Alan Turing</a:t>
            </a:r>
            <a:r>
              <a:rPr lang="el-GR" sz="1400" dirty="0"/>
              <a:t> – </a:t>
            </a:r>
            <a:r>
              <a:rPr lang="en-US" sz="1400" dirty="0"/>
              <a:t>Tommy Flowers</a:t>
            </a:r>
            <a:endParaRPr lang="el-GR" sz="1400" dirty="0"/>
          </a:p>
        </p:txBody>
      </p:sp>
    </p:spTree>
    <p:extLst>
      <p:ext uri="{BB962C8B-B14F-4D97-AF65-F5344CB8AC3E}">
        <p14:creationId xmlns:p14="http://schemas.microsoft.com/office/powerpoint/2010/main" val="97910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7908" y="428544"/>
            <a:ext cx="7668344" cy="884466"/>
          </a:xfrm>
        </p:spPr>
        <p:txBody>
          <a:bodyPr>
            <a:normAutofit fontScale="90000"/>
          </a:bodyPr>
          <a:lstStyle/>
          <a:p>
            <a:r>
              <a:rPr lang="el-GR" altLang="ko-KR" sz="2800" dirty="0"/>
              <a:t>Περιγραφή Ενσωματωμένων Συστημάτων</a:t>
            </a:r>
            <a:br>
              <a:rPr lang="el-GR" altLang="ko-KR" sz="2800" dirty="0"/>
            </a:br>
            <a:r>
              <a:rPr lang="el-GR" altLang="ko-KR" sz="2800" dirty="0">
                <a:solidFill>
                  <a:srgbClr val="C00000"/>
                </a:solidFill>
              </a:rPr>
              <a:t>Βασικά μέρη</a:t>
            </a:r>
            <a:endParaRPr lang="ko-KR" altLang="en-US" sz="2800" dirty="0">
              <a:solidFill>
                <a:srgbClr val="C00000"/>
              </a:solidFill>
            </a:endParaRPr>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TextBox"/>
          <p:cNvSpPr txBox="1"/>
          <p:nvPr/>
        </p:nvSpPr>
        <p:spPr>
          <a:xfrm>
            <a:off x="35496" y="2492896"/>
            <a:ext cx="1440160"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l-GR" sz="1100" dirty="0"/>
              <a:t>Πηγή: </a:t>
            </a:r>
          </a:p>
          <a:p>
            <a:pPr algn="ctr"/>
            <a:r>
              <a:rPr lang="el-GR" sz="1100" dirty="0"/>
              <a:t>Πτυχιακή – </a:t>
            </a:r>
          </a:p>
          <a:p>
            <a:pPr algn="ctr"/>
            <a:r>
              <a:rPr lang="el-GR" sz="1100" dirty="0" err="1"/>
              <a:t>Παναγιωτοπούλου</a:t>
            </a:r>
            <a:r>
              <a:rPr lang="el-GR" sz="1100" dirty="0"/>
              <a:t> Β. – </a:t>
            </a:r>
          </a:p>
          <a:p>
            <a:pPr algn="ctr"/>
            <a:r>
              <a:rPr lang="el-GR" sz="1100" dirty="0" err="1"/>
              <a:t>Σερπάνου</a:t>
            </a:r>
            <a:r>
              <a:rPr lang="el-GR" sz="1100" dirty="0"/>
              <a:t> Φ. </a:t>
            </a:r>
          </a:p>
          <a:p>
            <a:pPr algn="ctr"/>
            <a:r>
              <a:rPr lang="el-GR" sz="1100" dirty="0"/>
              <a:t>ΤΕΙ </a:t>
            </a:r>
            <a:r>
              <a:rPr lang="el-GR" sz="1100" dirty="0" err="1"/>
              <a:t>Δυτ</a:t>
            </a:r>
            <a:r>
              <a:rPr lang="el-GR" sz="1100" dirty="0"/>
              <a:t>. Ελλάδας </a:t>
            </a:r>
          </a:p>
        </p:txBody>
      </p:sp>
      <p:sp>
        <p:nvSpPr>
          <p:cNvPr id="9" name="8 - TextBox"/>
          <p:cNvSpPr txBox="1"/>
          <p:nvPr/>
        </p:nvSpPr>
        <p:spPr>
          <a:xfrm>
            <a:off x="1547664" y="1772816"/>
            <a:ext cx="7488832" cy="4360553"/>
          </a:xfrm>
          <a:prstGeom prst="rect">
            <a:avLst/>
          </a:prstGeom>
          <a:noFill/>
        </p:spPr>
        <p:txBody>
          <a:bodyPr wrap="square" rtlCol="0">
            <a:spAutoFit/>
          </a:bodyPr>
          <a:lstStyle/>
          <a:p>
            <a:pPr algn="just">
              <a:lnSpc>
                <a:spcPct val="150000"/>
              </a:lnSpc>
              <a:buFont typeface="Wingdings" pitchFamily="2" charset="2"/>
              <a:buChar char="q"/>
            </a:pPr>
            <a:r>
              <a:rPr lang="el-GR" altLang="ko-KR" sz="1400" dirty="0">
                <a:latin typeface="Verdana" pitchFamily="34" charset="0"/>
                <a:ea typeface="Verdana" pitchFamily="34" charset="0"/>
              </a:rPr>
              <a:t> </a:t>
            </a:r>
            <a:r>
              <a:rPr lang="el-GR" sz="1600" u="sng" dirty="0" err="1"/>
              <a:t>Διεπαφή</a:t>
            </a:r>
            <a:r>
              <a:rPr lang="el-GR" sz="1600" u="sng" dirty="0"/>
              <a:t> χρήστη</a:t>
            </a:r>
            <a:r>
              <a:rPr lang="el-GR" sz="1600" dirty="0"/>
              <a:t>: Αποτελεί το τμήμα του ΕΣ όπου έρχεται σε επαφή ο χρήστης του </a:t>
            </a:r>
          </a:p>
          <a:p>
            <a:pPr algn="just">
              <a:lnSpc>
                <a:spcPct val="150000"/>
              </a:lnSpc>
            </a:pPr>
            <a:r>
              <a:rPr lang="el-GR" sz="1600" dirty="0"/>
              <a:t>Συστήματος με το ενσωματωμένο σύστημα για να εισάγει ή να λάβει δεδομένα (για </a:t>
            </a:r>
          </a:p>
          <a:p>
            <a:pPr algn="just">
              <a:lnSpc>
                <a:spcPct val="150000"/>
              </a:lnSpc>
            </a:pPr>
            <a:r>
              <a:rPr lang="el-GR" sz="1600" dirty="0"/>
              <a:t>παράδειγμα κάποιο κουμπί, πληκτρολόγιο, κάποια φωτεινή ένδειξη ή οθόνη.). </a:t>
            </a:r>
          </a:p>
          <a:p>
            <a:pPr algn="just">
              <a:lnSpc>
                <a:spcPct val="150000"/>
              </a:lnSpc>
              <a:buFont typeface="Wingdings" pitchFamily="2" charset="2"/>
              <a:buChar char="q"/>
            </a:pPr>
            <a:endParaRPr lang="el-GR" sz="1600" dirty="0"/>
          </a:p>
          <a:p>
            <a:pPr algn="just">
              <a:lnSpc>
                <a:spcPct val="150000"/>
              </a:lnSpc>
              <a:buFont typeface="Wingdings" pitchFamily="2" charset="2"/>
              <a:buChar char="q"/>
            </a:pPr>
            <a:r>
              <a:rPr lang="el-GR" sz="1600" dirty="0"/>
              <a:t> </a:t>
            </a:r>
            <a:r>
              <a:rPr lang="el-GR" sz="1600" u="sng" dirty="0"/>
              <a:t>Ένωση με άλλα συστήματα:</a:t>
            </a:r>
            <a:r>
              <a:rPr lang="el-GR" sz="1600" dirty="0"/>
              <a:t> Το μέρος του ΕΣ όπου συνδέονται άλλα συστήματα (για παράδειγμα η σύνδεση του συστήματος </a:t>
            </a:r>
            <a:r>
              <a:rPr lang="en-US" sz="1600" dirty="0"/>
              <a:t>ABS </a:t>
            </a:r>
            <a:r>
              <a:rPr lang="el-GR" sz="1600" dirty="0"/>
              <a:t>ενός αυτοκινήτου με τον κεντρικό </a:t>
            </a:r>
          </a:p>
          <a:p>
            <a:pPr algn="just">
              <a:lnSpc>
                <a:spcPct val="150000"/>
              </a:lnSpc>
            </a:pPr>
            <a:r>
              <a:rPr lang="el-GR" sz="1600" dirty="0"/>
              <a:t>Επεξεργαστή δεδομένων του αυτοκινήτου). Η ένωση αυτή διαφέρει από μια απλή </a:t>
            </a:r>
          </a:p>
          <a:p>
            <a:pPr algn="just">
              <a:lnSpc>
                <a:spcPct val="150000"/>
              </a:lnSpc>
            </a:pPr>
            <a:r>
              <a:rPr lang="el-GR" sz="1600" dirty="0"/>
              <a:t>ένωση και αποτελεί ένα σύνολο που λειτουργεί ως μια οντότητα, η οποία πολλές </a:t>
            </a:r>
          </a:p>
          <a:p>
            <a:pPr algn="just">
              <a:lnSpc>
                <a:spcPct val="150000"/>
              </a:lnSpc>
            </a:pPr>
            <a:r>
              <a:rPr lang="el-GR" sz="1600" dirty="0"/>
              <a:t>φορές «αποκρύπτει» και την ύπαρξη του ΕΣ. </a:t>
            </a:r>
          </a:p>
          <a:p>
            <a:pPr algn="just">
              <a:buFont typeface="Wingdings" pitchFamily="2" charset="2"/>
              <a:buChar char="q"/>
            </a:pPr>
            <a:endParaRPr lang="el-GR" sz="1600" dirty="0"/>
          </a:p>
          <a:p>
            <a:pPr algn="just">
              <a:lnSpc>
                <a:spcPct val="150000"/>
              </a:lnSpc>
              <a:buFont typeface="Wingdings" pitchFamily="2" charset="2"/>
              <a:buChar char="q"/>
            </a:pPr>
            <a:r>
              <a:rPr lang="el-GR" sz="1600" dirty="0"/>
              <a:t> </a:t>
            </a:r>
            <a:r>
              <a:rPr lang="el-GR" sz="1600" u="sng" dirty="0"/>
              <a:t>Μεταβλητές εξόδου</a:t>
            </a:r>
            <a:r>
              <a:rPr lang="el-GR" sz="1600" dirty="0"/>
              <a:t>: Το τμήμα του ΕΣ από όπου εξάγονται οι πληροφορίες και τα </a:t>
            </a:r>
          </a:p>
          <a:p>
            <a:pPr algn="just">
              <a:lnSpc>
                <a:spcPct val="150000"/>
              </a:lnSpc>
            </a:pPr>
            <a:r>
              <a:rPr lang="el-GR" sz="1600" dirty="0"/>
              <a:t>Δεδομένα έπειτα από την επεξεργασία τους (για παράδειγμα κάποιος </a:t>
            </a:r>
            <a:r>
              <a:rPr lang="el-GR" sz="1600" dirty="0" err="1"/>
              <a:t>ενεργοποιητής</a:t>
            </a:r>
            <a:r>
              <a:rPr lang="el-GR" sz="1600" dirty="0"/>
              <a:t>).</a:t>
            </a:r>
            <a:endParaRPr lang="el-GR" altLang="ko-KR" sz="1600" dirty="0">
              <a:solidFill>
                <a:srgbClr val="C00000"/>
              </a:solidFill>
              <a:latin typeface="Verdana" pitchFamily="34" charset="0"/>
              <a:ea typeface="Verdana" pitchFamily="34" charset="0"/>
            </a:endParaRPr>
          </a:p>
        </p:txBody>
      </p:sp>
    </p:spTree>
    <p:extLst>
      <p:ext uri="{BB962C8B-B14F-4D97-AF65-F5344CB8AC3E}">
        <p14:creationId xmlns:p14="http://schemas.microsoft.com/office/powerpoint/2010/main" val="146306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9636" y="463978"/>
            <a:ext cx="7668344" cy="884466"/>
          </a:xfrm>
        </p:spPr>
        <p:txBody>
          <a:bodyPr/>
          <a:lstStyle/>
          <a:p>
            <a:r>
              <a:rPr lang="el-GR" altLang="ko-KR" sz="2800" dirty="0"/>
              <a:t>Περιγραφή Ενσωματωμένων Συστημάτων</a:t>
            </a:r>
            <a:endParaRPr lang="ko-KR" altLang="en-US" sz="2800" dirty="0"/>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TextBox"/>
          <p:cNvSpPr txBox="1"/>
          <p:nvPr/>
        </p:nvSpPr>
        <p:spPr>
          <a:xfrm>
            <a:off x="35496" y="2492897"/>
            <a:ext cx="144016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l-GR" sz="1200" dirty="0"/>
              <a:t>Αναλυτική Δομή ενός</a:t>
            </a:r>
          </a:p>
          <a:p>
            <a:pPr algn="ctr"/>
            <a:r>
              <a:rPr lang="el-GR" sz="1200" dirty="0"/>
              <a:t>ΕΣ</a:t>
            </a:r>
            <a:r>
              <a:rPr lang="en-US" sz="1200" dirty="0"/>
              <a:t> </a:t>
            </a:r>
            <a:r>
              <a:rPr lang="el-GR" sz="1200" dirty="0"/>
              <a:t>με επίδειξη </a:t>
            </a:r>
          </a:p>
          <a:p>
            <a:pPr algn="ctr"/>
            <a:r>
              <a:rPr lang="el-GR" sz="1200" dirty="0" err="1"/>
              <a:t>διεπαφής</a:t>
            </a:r>
            <a:r>
              <a:rPr lang="el-GR" sz="1200" dirty="0"/>
              <a:t> χρήστη</a:t>
            </a:r>
          </a:p>
        </p:txBody>
      </p:sp>
      <p:pic>
        <p:nvPicPr>
          <p:cNvPr id="10" name="9 - Εικόνα" descr="Untitled-1.jpg"/>
          <p:cNvPicPr>
            <a:picLocks noChangeAspect="1"/>
          </p:cNvPicPr>
          <p:nvPr/>
        </p:nvPicPr>
        <p:blipFill>
          <a:blip r:embed="rId2" cstate="print"/>
          <a:stretch>
            <a:fillRect/>
          </a:stretch>
        </p:blipFill>
        <p:spPr>
          <a:xfrm>
            <a:off x="3131840" y="1554965"/>
            <a:ext cx="3672408" cy="4280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8844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2007" y="575356"/>
            <a:ext cx="7668344" cy="884466"/>
          </a:xfrm>
        </p:spPr>
        <p:txBody>
          <a:bodyPr/>
          <a:lstStyle/>
          <a:p>
            <a:r>
              <a:rPr lang="el-GR" altLang="ko-KR" sz="2800" dirty="0"/>
              <a:t>Περιγραφή Ενσωματωμένων Συστημάτων</a:t>
            </a:r>
            <a:endParaRPr lang="ko-KR" altLang="en-US" sz="2800" dirty="0">
              <a:solidFill>
                <a:srgbClr val="C00000"/>
              </a:solidFill>
            </a:endParaRPr>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 name="10 - TextBox"/>
          <p:cNvSpPr txBox="1"/>
          <p:nvPr/>
        </p:nvSpPr>
        <p:spPr>
          <a:xfrm>
            <a:off x="107504" y="2204865"/>
            <a:ext cx="1296144" cy="1384995"/>
          </a:xfrm>
          <a:prstGeom prst="rect">
            <a:avLst/>
          </a:prstGeom>
          <a:noFill/>
        </p:spPr>
        <p:txBody>
          <a:bodyPr wrap="square" rtlCol="0">
            <a:spAutoFit/>
          </a:bodyPr>
          <a:lstStyle/>
          <a:p>
            <a:pPr algn="ctr"/>
            <a:r>
              <a:rPr lang="el-GR" sz="1200" dirty="0"/>
              <a:t>Πηγή:</a:t>
            </a:r>
          </a:p>
          <a:p>
            <a:pPr algn="ctr"/>
            <a:r>
              <a:rPr lang="el-GR" sz="1200" dirty="0"/>
              <a:t>Βιβλίο </a:t>
            </a:r>
          </a:p>
          <a:p>
            <a:pPr algn="ctr"/>
            <a:r>
              <a:rPr lang="el-GR" sz="1200" dirty="0"/>
              <a:t>Ενσωματωμένα </a:t>
            </a:r>
          </a:p>
          <a:p>
            <a:pPr algn="ctr"/>
            <a:r>
              <a:rPr lang="el-GR" sz="1200" dirty="0"/>
              <a:t>Συστήματα </a:t>
            </a:r>
          </a:p>
          <a:p>
            <a:pPr algn="ctr"/>
            <a:r>
              <a:rPr lang="el-GR" sz="1200" dirty="0"/>
              <a:t>Δρ. Π.</a:t>
            </a:r>
          </a:p>
          <a:p>
            <a:pPr algn="ctr"/>
            <a:r>
              <a:rPr lang="el-GR" sz="1200" dirty="0"/>
              <a:t>Παπάζογλου</a:t>
            </a:r>
          </a:p>
          <a:p>
            <a:endParaRPr lang="el-GR" sz="1200" dirty="0"/>
          </a:p>
        </p:txBody>
      </p:sp>
      <p:sp>
        <p:nvSpPr>
          <p:cNvPr id="12" name="11 - TextBox"/>
          <p:cNvSpPr txBox="1"/>
          <p:nvPr/>
        </p:nvSpPr>
        <p:spPr>
          <a:xfrm>
            <a:off x="2843808" y="5229201"/>
            <a:ext cx="4536504" cy="584775"/>
          </a:xfrm>
          <a:prstGeom prst="rect">
            <a:avLst/>
          </a:prstGeom>
          <a:noFill/>
        </p:spPr>
        <p:txBody>
          <a:bodyPr wrap="square" rtlCol="0">
            <a:spAutoFit/>
          </a:bodyPr>
          <a:lstStyle/>
          <a:p>
            <a:pPr algn="ctr"/>
            <a:r>
              <a:rPr lang="el-GR" sz="1600" dirty="0"/>
              <a:t>Ο πυρήνας ενός ΕΣ είναι ο </a:t>
            </a:r>
            <a:r>
              <a:rPr lang="el-GR" sz="1600" dirty="0" err="1"/>
              <a:t>Μικροελεγκτής</a:t>
            </a:r>
            <a:r>
              <a:rPr lang="el-GR" sz="1600" dirty="0"/>
              <a:t>.</a:t>
            </a:r>
          </a:p>
          <a:p>
            <a:pPr algn="ctr"/>
            <a:r>
              <a:rPr lang="el-GR" sz="1600" dirty="0"/>
              <a:t>Οι διασυνδέσεις του </a:t>
            </a:r>
            <a:r>
              <a:rPr lang="el-GR" sz="1600" dirty="0" err="1"/>
              <a:t>Μικροελεγκτή</a:t>
            </a:r>
            <a:r>
              <a:rPr lang="el-GR" sz="1600" dirty="0"/>
              <a:t> σε ένα ΕΣ</a:t>
            </a:r>
          </a:p>
        </p:txBody>
      </p:sp>
      <p:pic>
        <p:nvPicPr>
          <p:cNvPr id="3074" name="Picture 2"/>
          <p:cNvPicPr>
            <a:picLocks noChangeAspect="1" noChangeArrowheads="1"/>
          </p:cNvPicPr>
          <p:nvPr/>
        </p:nvPicPr>
        <p:blipFill>
          <a:blip r:embed="rId2" cstate="print"/>
          <a:srcRect/>
          <a:stretch>
            <a:fillRect/>
          </a:stretch>
        </p:blipFill>
        <p:spPr bwMode="auto">
          <a:xfrm>
            <a:off x="1722274" y="1700808"/>
            <a:ext cx="7247810" cy="3168352"/>
          </a:xfrm>
          <a:prstGeom prst="rect">
            <a:avLst/>
          </a:prstGeom>
          <a:noFill/>
          <a:ln w="9525">
            <a:noFill/>
            <a:miter lim="800000"/>
            <a:headEnd/>
            <a:tailEnd/>
          </a:ln>
        </p:spPr>
      </p:pic>
    </p:spTree>
    <p:extLst>
      <p:ext uri="{BB962C8B-B14F-4D97-AF65-F5344CB8AC3E}">
        <p14:creationId xmlns:p14="http://schemas.microsoft.com/office/powerpoint/2010/main" val="4185442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1222" y="575356"/>
            <a:ext cx="7668344" cy="884466"/>
          </a:xfrm>
        </p:spPr>
        <p:txBody>
          <a:bodyPr>
            <a:normAutofit fontScale="90000"/>
          </a:bodyPr>
          <a:lstStyle/>
          <a:p>
            <a:r>
              <a:rPr lang="el-GR" altLang="ko-KR" sz="2800" dirty="0"/>
              <a:t>Περιγραφή Ενσωματωμένων Συστημάτων</a:t>
            </a:r>
            <a:br>
              <a:rPr lang="en-US" altLang="ko-KR" sz="2800" dirty="0"/>
            </a:br>
            <a:r>
              <a:rPr lang="el-GR" altLang="ko-KR" sz="2800" dirty="0"/>
              <a:t>Παράδειγμα Ηλεκτρονικό Θερμόμετρο (1)</a:t>
            </a:r>
            <a:endParaRPr lang="ko-KR" altLang="en-US" sz="2800" dirty="0">
              <a:solidFill>
                <a:srgbClr val="C00000"/>
              </a:solidFill>
            </a:endParaRPr>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 name="10 - TextBox"/>
          <p:cNvSpPr txBox="1"/>
          <p:nvPr/>
        </p:nvSpPr>
        <p:spPr>
          <a:xfrm>
            <a:off x="107504" y="2204865"/>
            <a:ext cx="1296144" cy="1384995"/>
          </a:xfrm>
          <a:prstGeom prst="rect">
            <a:avLst/>
          </a:prstGeom>
          <a:noFill/>
        </p:spPr>
        <p:txBody>
          <a:bodyPr wrap="square" rtlCol="0">
            <a:spAutoFit/>
          </a:bodyPr>
          <a:lstStyle/>
          <a:p>
            <a:pPr algn="ctr"/>
            <a:r>
              <a:rPr lang="el-GR" sz="1200" dirty="0"/>
              <a:t>Πηγή:</a:t>
            </a:r>
          </a:p>
          <a:p>
            <a:pPr algn="ctr"/>
            <a:r>
              <a:rPr lang="el-GR" sz="1200" dirty="0"/>
              <a:t>Βιβλίο </a:t>
            </a:r>
          </a:p>
          <a:p>
            <a:pPr algn="ctr"/>
            <a:r>
              <a:rPr lang="el-GR" sz="1200" dirty="0"/>
              <a:t>Ενσωματωμένα </a:t>
            </a:r>
          </a:p>
          <a:p>
            <a:pPr algn="ctr"/>
            <a:r>
              <a:rPr lang="el-GR" sz="1200" dirty="0"/>
              <a:t>Συστήματα </a:t>
            </a:r>
          </a:p>
          <a:p>
            <a:pPr algn="ctr"/>
            <a:r>
              <a:rPr lang="el-GR" sz="1200" dirty="0"/>
              <a:t>Δρ. Π.</a:t>
            </a:r>
          </a:p>
          <a:p>
            <a:pPr algn="ctr"/>
            <a:r>
              <a:rPr lang="el-GR" sz="1200" dirty="0"/>
              <a:t>Παπάζογλου</a:t>
            </a:r>
          </a:p>
          <a:p>
            <a:endParaRPr lang="el-GR" sz="1200" dirty="0"/>
          </a:p>
        </p:txBody>
      </p:sp>
      <p:pic>
        <p:nvPicPr>
          <p:cNvPr id="1026" name="Picture 2"/>
          <p:cNvPicPr>
            <a:picLocks noChangeAspect="1" noChangeArrowheads="1"/>
          </p:cNvPicPr>
          <p:nvPr/>
        </p:nvPicPr>
        <p:blipFill>
          <a:blip r:embed="rId2" cstate="print"/>
          <a:srcRect/>
          <a:stretch>
            <a:fillRect/>
          </a:stretch>
        </p:blipFill>
        <p:spPr bwMode="auto">
          <a:xfrm>
            <a:off x="1835697" y="1988840"/>
            <a:ext cx="6985369" cy="3315444"/>
          </a:xfrm>
          <a:prstGeom prst="rect">
            <a:avLst/>
          </a:prstGeom>
          <a:noFill/>
          <a:ln w="9525">
            <a:noFill/>
            <a:miter lim="800000"/>
            <a:headEnd/>
            <a:tailEnd/>
          </a:ln>
        </p:spPr>
      </p:pic>
      <p:sp>
        <p:nvSpPr>
          <p:cNvPr id="2" name="Ορθογώνιο 1">
            <a:extLst>
              <a:ext uri="{FF2B5EF4-FFF2-40B4-BE49-F238E27FC236}">
                <a16:creationId xmlns:a16="http://schemas.microsoft.com/office/drawing/2014/main" id="{20310579-0049-4303-AD16-4A4406BE25D5}"/>
              </a:ext>
            </a:extLst>
          </p:cNvPr>
          <p:cNvSpPr/>
          <p:nvPr/>
        </p:nvSpPr>
        <p:spPr>
          <a:xfrm>
            <a:off x="1835696" y="4869160"/>
            <a:ext cx="2952328" cy="435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n>
                <a:solidFill>
                  <a:schemeClr val="bg2"/>
                </a:solidFill>
              </a:ln>
              <a:solidFill>
                <a:schemeClr val="bg2"/>
              </a:solidFill>
            </a:endParaRPr>
          </a:p>
        </p:txBody>
      </p:sp>
    </p:spTree>
    <p:extLst>
      <p:ext uri="{BB962C8B-B14F-4D97-AF65-F5344CB8AC3E}">
        <p14:creationId xmlns:p14="http://schemas.microsoft.com/office/powerpoint/2010/main" val="1872707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0430" y="575356"/>
            <a:ext cx="7668344" cy="884466"/>
          </a:xfrm>
        </p:spPr>
        <p:txBody>
          <a:bodyPr>
            <a:normAutofit fontScale="90000"/>
          </a:bodyPr>
          <a:lstStyle/>
          <a:p>
            <a:r>
              <a:rPr lang="el-GR" altLang="ko-KR" sz="2800" dirty="0"/>
              <a:t>Περιγραφή Ενσωματωμένων Συστημάτων</a:t>
            </a:r>
            <a:br>
              <a:rPr lang="en-US" altLang="ko-KR" sz="2800" dirty="0"/>
            </a:br>
            <a:r>
              <a:rPr lang="el-GR" altLang="ko-KR" sz="2800" dirty="0"/>
              <a:t>Παράδειγμα Ηλεκτρονικό Θερμόμετρο (2)</a:t>
            </a:r>
            <a:endParaRPr lang="ko-KR" altLang="en-US" sz="2800" dirty="0">
              <a:solidFill>
                <a:srgbClr val="C00000"/>
              </a:solidFill>
            </a:endParaRPr>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 name="10 - TextBox"/>
          <p:cNvSpPr txBox="1"/>
          <p:nvPr/>
        </p:nvSpPr>
        <p:spPr>
          <a:xfrm>
            <a:off x="107504" y="2204865"/>
            <a:ext cx="1296144" cy="1384995"/>
          </a:xfrm>
          <a:prstGeom prst="rect">
            <a:avLst/>
          </a:prstGeom>
          <a:noFill/>
        </p:spPr>
        <p:txBody>
          <a:bodyPr wrap="square" rtlCol="0">
            <a:spAutoFit/>
          </a:bodyPr>
          <a:lstStyle/>
          <a:p>
            <a:pPr algn="ctr"/>
            <a:r>
              <a:rPr lang="el-GR" sz="1200" dirty="0"/>
              <a:t>Πηγή:</a:t>
            </a:r>
          </a:p>
          <a:p>
            <a:pPr algn="ctr"/>
            <a:r>
              <a:rPr lang="el-GR" sz="1200" dirty="0"/>
              <a:t>Βιβλίο </a:t>
            </a:r>
          </a:p>
          <a:p>
            <a:pPr algn="ctr"/>
            <a:r>
              <a:rPr lang="el-GR" sz="1200" dirty="0"/>
              <a:t>Ενσωματωμένα </a:t>
            </a:r>
          </a:p>
          <a:p>
            <a:pPr algn="ctr"/>
            <a:r>
              <a:rPr lang="el-GR" sz="1200" dirty="0"/>
              <a:t>Συστήματα </a:t>
            </a:r>
          </a:p>
          <a:p>
            <a:pPr algn="ctr"/>
            <a:r>
              <a:rPr lang="el-GR" sz="1200" dirty="0"/>
              <a:t>Δρ. Π.</a:t>
            </a:r>
          </a:p>
          <a:p>
            <a:pPr algn="ctr"/>
            <a:r>
              <a:rPr lang="el-GR" sz="1200" dirty="0"/>
              <a:t>Παπάζογλου</a:t>
            </a:r>
          </a:p>
          <a:p>
            <a:endParaRPr lang="el-GR" sz="1200" dirty="0"/>
          </a:p>
        </p:txBody>
      </p:sp>
      <p:pic>
        <p:nvPicPr>
          <p:cNvPr id="2050" name="Picture 2"/>
          <p:cNvPicPr>
            <a:picLocks noChangeAspect="1" noChangeArrowheads="1"/>
          </p:cNvPicPr>
          <p:nvPr/>
        </p:nvPicPr>
        <p:blipFill>
          <a:blip r:embed="rId2" cstate="print"/>
          <a:srcRect/>
          <a:stretch>
            <a:fillRect/>
          </a:stretch>
        </p:blipFill>
        <p:spPr bwMode="auto">
          <a:xfrm>
            <a:off x="2051721" y="1988840"/>
            <a:ext cx="6710405" cy="3096344"/>
          </a:xfrm>
          <a:prstGeom prst="rect">
            <a:avLst/>
          </a:prstGeom>
          <a:noFill/>
          <a:ln w="9525">
            <a:noFill/>
            <a:miter lim="800000"/>
            <a:headEnd/>
            <a:tailEnd/>
          </a:ln>
        </p:spPr>
      </p:pic>
    </p:spTree>
    <p:extLst>
      <p:ext uri="{BB962C8B-B14F-4D97-AF65-F5344CB8AC3E}">
        <p14:creationId xmlns:p14="http://schemas.microsoft.com/office/powerpoint/2010/main" val="332842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5656" y="712788"/>
            <a:ext cx="7668344" cy="884466"/>
          </a:xfrm>
        </p:spPr>
        <p:txBody>
          <a:bodyPr/>
          <a:lstStyle/>
          <a:p>
            <a:r>
              <a:rPr lang="el-GR" altLang="ko-KR" sz="2800" dirty="0"/>
              <a:t>Περιγραφή Ενσωματωμένων Συστημάτων</a:t>
            </a:r>
            <a:endParaRPr lang="ko-KR" altLang="en-US" sz="2800" dirty="0">
              <a:solidFill>
                <a:srgbClr val="C00000"/>
              </a:solidFill>
            </a:endParaRPr>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1" name="10 - TextBox"/>
          <p:cNvSpPr txBox="1"/>
          <p:nvPr/>
        </p:nvSpPr>
        <p:spPr>
          <a:xfrm>
            <a:off x="107504" y="2204865"/>
            <a:ext cx="1296144" cy="1384995"/>
          </a:xfrm>
          <a:prstGeom prst="rect">
            <a:avLst/>
          </a:prstGeom>
          <a:noFill/>
        </p:spPr>
        <p:txBody>
          <a:bodyPr wrap="square" rtlCol="0">
            <a:spAutoFit/>
          </a:bodyPr>
          <a:lstStyle/>
          <a:p>
            <a:pPr algn="ctr"/>
            <a:r>
              <a:rPr lang="el-GR" sz="1200" dirty="0"/>
              <a:t>Πηγή:</a:t>
            </a:r>
          </a:p>
          <a:p>
            <a:pPr algn="ctr"/>
            <a:r>
              <a:rPr lang="el-GR" sz="1200" dirty="0"/>
              <a:t>Βιβλίο </a:t>
            </a:r>
          </a:p>
          <a:p>
            <a:pPr algn="ctr"/>
            <a:r>
              <a:rPr lang="el-GR" sz="1200" dirty="0"/>
              <a:t>Ενσωματωμένα </a:t>
            </a:r>
          </a:p>
          <a:p>
            <a:pPr algn="ctr"/>
            <a:r>
              <a:rPr lang="el-GR" sz="1200" dirty="0"/>
              <a:t>Συστήματα </a:t>
            </a:r>
          </a:p>
          <a:p>
            <a:pPr algn="ctr"/>
            <a:r>
              <a:rPr lang="el-GR" sz="1200" dirty="0"/>
              <a:t>Δρ. Π.</a:t>
            </a:r>
          </a:p>
          <a:p>
            <a:pPr algn="ctr"/>
            <a:r>
              <a:rPr lang="el-GR" sz="1200" dirty="0"/>
              <a:t>Παπάζογλου</a:t>
            </a:r>
          </a:p>
          <a:p>
            <a:endParaRPr lang="el-GR" sz="1200" dirty="0"/>
          </a:p>
        </p:txBody>
      </p:sp>
      <p:sp>
        <p:nvSpPr>
          <p:cNvPr id="12" name="11 - TextBox"/>
          <p:cNvSpPr txBox="1"/>
          <p:nvPr/>
        </p:nvSpPr>
        <p:spPr>
          <a:xfrm>
            <a:off x="2843808" y="4941169"/>
            <a:ext cx="5040560" cy="830997"/>
          </a:xfrm>
          <a:prstGeom prst="rect">
            <a:avLst/>
          </a:prstGeom>
          <a:noFill/>
        </p:spPr>
        <p:txBody>
          <a:bodyPr wrap="square" rtlCol="0">
            <a:spAutoFit/>
          </a:bodyPr>
          <a:lstStyle/>
          <a:p>
            <a:pPr algn="ctr"/>
            <a:r>
              <a:rPr lang="el-GR" sz="1600" dirty="0"/>
              <a:t>Δύο </a:t>
            </a:r>
            <a:r>
              <a:rPr lang="el-GR" sz="1600" dirty="0" err="1"/>
              <a:t>Μικροελεγκτές</a:t>
            </a:r>
            <a:r>
              <a:rPr lang="el-GR" sz="1600" dirty="0"/>
              <a:t> διαφορετικών κατασκευαστών: </a:t>
            </a:r>
            <a:r>
              <a:rPr lang="en-US" sz="1600" dirty="0"/>
              <a:t>ATMEL </a:t>
            </a:r>
            <a:r>
              <a:rPr lang="el-GR" sz="1600" dirty="0"/>
              <a:t>και </a:t>
            </a:r>
            <a:r>
              <a:rPr lang="en-US" sz="1600" dirty="0"/>
              <a:t>Microchip</a:t>
            </a:r>
          </a:p>
          <a:p>
            <a:pPr algn="ctr"/>
            <a:r>
              <a:rPr lang="el-GR" sz="1600" dirty="0"/>
              <a:t>Η </a:t>
            </a:r>
            <a:r>
              <a:rPr lang="en-US" sz="1600" dirty="0"/>
              <a:t>Microchip </a:t>
            </a:r>
            <a:r>
              <a:rPr lang="el-GR" sz="1600" dirty="0"/>
              <a:t>εξαγόρασε την </a:t>
            </a:r>
            <a:r>
              <a:rPr lang="en-US" sz="1600" dirty="0"/>
              <a:t>ATMEL</a:t>
            </a:r>
            <a:endParaRPr lang="el-GR" sz="1600" dirty="0"/>
          </a:p>
        </p:txBody>
      </p:sp>
      <p:pic>
        <p:nvPicPr>
          <p:cNvPr id="4098" name="Picture 2"/>
          <p:cNvPicPr>
            <a:picLocks noChangeAspect="1" noChangeArrowheads="1"/>
          </p:cNvPicPr>
          <p:nvPr/>
        </p:nvPicPr>
        <p:blipFill>
          <a:blip r:embed="rId2" cstate="print"/>
          <a:srcRect/>
          <a:stretch>
            <a:fillRect/>
          </a:stretch>
        </p:blipFill>
        <p:spPr bwMode="auto">
          <a:xfrm>
            <a:off x="1835697" y="2060848"/>
            <a:ext cx="2861219" cy="2238028"/>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724129" y="2060849"/>
            <a:ext cx="2247925" cy="2247925"/>
          </a:xfrm>
          <a:prstGeom prst="rect">
            <a:avLst/>
          </a:prstGeom>
          <a:noFill/>
          <a:ln w="9525">
            <a:noFill/>
            <a:miter lim="800000"/>
            <a:headEnd/>
            <a:tailEnd/>
          </a:ln>
        </p:spPr>
      </p:pic>
    </p:spTree>
    <p:extLst>
      <p:ext uri="{BB962C8B-B14F-4D97-AF65-F5344CB8AC3E}">
        <p14:creationId xmlns:p14="http://schemas.microsoft.com/office/powerpoint/2010/main" val="147983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ko-KR" sz="2800" dirty="0"/>
              <a:t>Ο </a:t>
            </a:r>
            <a:r>
              <a:rPr lang="el-GR" altLang="ko-KR" sz="2800" dirty="0" err="1"/>
              <a:t>Μικροελεγκτής</a:t>
            </a:r>
            <a:endParaRPr lang="ko-KR" altLang="en-US" sz="2800" dirty="0"/>
          </a:p>
        </p:txBody>
      </p:sp>
      <p:sp>
        <p:nvSpPr>
          <p:cNvPr id="12" name="11 - TextBox"/>
          <p:cNvSpPr txBox="1"/>
          <p:nvPr/>
        </p:nvSpPr>
        <p:spPr>
          <a:xfrm>
            <a:off x="1547664" y="1522601"/>
            <a:ext cx="7488832" cy="4575804"/>
          </a:xfrm>
          <a:prstGeom prst="rect">
            <a:avLst/>
          </a:prstGeom>
          <a:noFill/>
        </p:spPr>
        <p:txBody>
          <a:bodyPr wrap="square" rtlCol="0">
            <a:spAutoFit/>
          </a:bodyPr>
          <a:lstStyle/>
          <a:p>
            <a:pPr algn="just">
              <a:lnSpc>
                <a:spcPct val="150000"/>
              </a:lnSpc>
              <a:buFont typeface="Wingdings" pitchFamily="2" charset="2"/>
              <a:buChar char="q"/>
            </a:pPr>
            <a:r>
              <a:rPr lang="el-GR" sz="1600" dirty="0">
                <a:latin typeface="Comic Sans MS" pitchFamily="66" charset="0"/>
              </a:rPr>
              <a:t> Τις περισσότερες φορές </a:t>
            </a:r>
            <a:r>
              <a:rPr lang="el-GR" sz="1600" u="sng" dirty="0">
                <a:latin typeface="Comic Sans MS" pitchFamily="66" charset="0"/>
              </a:rPr>
              <a:t>τα Ενσωματωμένα Συστήματα (ΕΣ) </a:t>
            </a:r>
            <a:r>
              <a:rPr lang="el-GR" sz="1600" dirty="0">
                <a:latin typeface="Comic Sans MS" pitchFamily="66" charset="0"/>
              </a:rPr>
              <a:t>επιτελούν απλή  λειτουργίες που </a:t>
            </a:r>
            <a:r>
              <a:rPr lang="el-GR" sz="1600" u="sng" dirty="0">
                <a:latin typeface="Comic Sans MS" pitchFamily="66" charset="0"/>
              </a:rPr>
              <a:t>δεν απαιτούν μεγάλη υπολογιστική ισχύ και πόρους</a:t>
            </a:r>
            <a:r>
              <a:rPr lang="el-GR" sz="1600" dirty="0">
                <a:latin typeface="Comic Sans MS" pitchFamily="66" charset="0"/>
              </a:rPr>
              <a:t>. Για το λόγο αυτό χρησιμοποιούν </a:t>
            </a:r>
            <a:r>
              <a:rPr lang="el-GR" sz="1600" dirty="0" err="1">
                <a:latin typeface="Comic Sans MS" pitchFamily="66" charset="0"/>
              </a:rPr>
              <a:t>Μικροελεγκτές</a:t>
            </a:r>
            <a:r>
              <a:rPr lang="el-GR" sz="1600" dirty="0">
                <a:latin typeface="Comic Sans MS" pitchFamily="66" charset="0"/>
              </a:rPr>
              <a:t> (</a:t>
            </a:r>
            <a:r>
              <a:rPr lang="en-US" sz="1600" dirty="0">
                <a:latin typeface="Comic Sans MS" pitchFamily="66" charset="0"/>
              </a:rPr>
              <a:t>Microcontrollers, </a:t>
            </a:r>
            <a:r>
              <a:rPr lang="el-GR" sz="1600" dirty="0" err="1">
                <a:latin typeface="Comic Sans MS" pitchFamily="66" charset="0"/>
              </a:rPr>
              <a:t>μ</a:t>
            </a:r>
            <a:r>
              <a:rPr lang="en-US" sz="1600" dirty="0">
                <a:latin typeface="Comic Sans MS" pitchFamily="66" charset="0"/>
              </a:rPr>
              <a:t>C).</a:t>
            </a:r>
          </a:p>
          <a:p>
            <a:pPr algn="just">
              <a:lnSpc>
                <a:spcPct val="150000"/>
              </a:lnSpc>
              <a:buFont typeface="Wingdings" pitchFamily="2" charset="2"/>
              <a:buChar char="q"/>
            </a:pPr>
            <a:endParaRPr lang="en-US" sz="1000" dirty="0">
              <a:latin typeface="Comic Sans MS" pitchFamily="66" charset="0"/>
            </a:endParaRPr>
          </a:p>
          <a:p>
            <a:pPr algn="just">
              <a:lnSpc>
                <a:spcPct val="150000"/>
              </a:lnSpc>
              <a:buFont typeface="Wingdings" pitchFamily="2" charset="2"/>
              <a:buChar char="q"/>
            </a:pPr>
            <a:r>
              <a:rPr lang="en-US" sz="1600" dirty="0">
                <a:latin typeface="Comic Sans MS" pitchFamily="66" charset="0"/>
              </a:rPr>
              <a:t> </a:t>
            </a:r>
            <a:r>
              <a:rPr lang="el-GR" sz="1600" dirty="0">
                <a:latin typeface="Comic Sans MS" pitchFamily="66" charset="0"/>
              </a:rPr>
              <a:t>Οι </a:t>
            </a:r>
            <a:r>
              <a:rPr lang="el-GR" sz="1600" dirty="0" err="1">
                <a:latin typeface="Comic Sans MS" pitchFamily="66" charset="0"/>
              </a:rPr>
              <a:t>μικροελεγκτές</a:t>
            </a:r>
            <a:r>
              <a:rPr lang="el-GR" sz="1600" dirty="0">
                <a:latin typeface="Comic Sans MS" pitchFamily="66" charset="0"/>
              </a:rPr>
              <a:t> συχνά ορίζονται </a:t>
            </a:r>
            <a:r>
              <a:rPr lang="el-GR" sz="1600" u="sng" dirty="0">
                <a:latin typeface="Comic Sans MS" pitchFamily="66" charset="0"/>
              </a:rPr>
              <a:t>ως ένας μίνι πλήρης υπολογιστής σε ένα  </a:t>
            </a:r>
          </a:p>
          <a:p>
            <a:pPr algn="just">
              <a:lnSpc>
                <a:spcPct val="150000"/>
              </a:lnSpc>
            </a:pPr>
            <a:r>
              <a:rPr lang="el-GR" sz="1600" u="sng" dirty="0">
                <a:latin typeface="Comic Sans MS" pitchFamily="66" charset="0"/>
              </a:rPr>
              <a:t>ενιαίο τσιπ (</a:t>
            </a:r>
            <a:r>
              <a:rPr lang="en-US" sz="1600" u="sng" dirty="0">
                <a:latin typeface="Comic Sans MS" pitchFamily="66" charset="0"/>
              </a:rPr>
              <a:t>All-in-one-chip)</a:t>
            </a:r>
            <a:r>
              <a:rPr lang="el-GR" sz="1600" u="sng" dirty="0">
                <a:latin typeface="Comic Sans MS" pitchFamily="66" charset="0"/>
              </a:rPr>
              <a:t>.</a:t>
            </a:r>
            <a:r>
              <a:rPr lang="el-GR" sz="1600" dirty="0">
                <a:latin typeface="Comic Sans MS" pitchFamily="66" charset="0"/>
              </a:rPr>
              <a:t> Στην πραγματικότητα είναι ένας τύπος επεξεργαστή (</a:t>
            </a:r>
            <a:r>
              <a:rPr lang="en-US" sz="1600" dirty="0">
                <a:latin typeface="Comic Sans MS" pitchFamily="66" charset="0"/>
              </a:rPr>
              <a:t>IC) </a:t>
            </a:r>
            <a:r>
              <a:rPr lang="el-GR" sz="1600" dirty="0">
                <a:latin typeface="Comic Sans MS" pitchFamily="66" charset="0"/>
              </a:rPr>
              <a:t>ο οποίος μπορεί να λειτουργήσει με ελάχιστα εξωτερικά εξαρτήματα.</a:t>
            </a:r>
            <a:endParaRPr lang="en-US" sz="1600" dirty="0">
              <a:latin typeface="Comic Sans MS" pitchFamily="66" charset="0"/>
            </a:endParaRPr>
          </a:p>
          <a:p>
            <a:pPr algn="just">
              <a:lnSpc>
                <a:spcPct val="150000"/>
              </a:lnSpc>
            </a:pPr>
            <a:endParaRPr lang="el-GR" sz="1000" dirty="0">
              <a:latin typeface="Comic Sans MS" pitchFamily="66" charset="0"/>
            </a:endParaRPr>
          </a:p>
          <a:p>
            <a:pPr algn="just">
              <a:lnSpc>
                <a:spcPct val="150000"/>
              </a:lnSpc>
              <a:buFont typeface="Wingdings" pitchFamily="2" charset="2"/>
              <a:buChar char="q"/>
            </a:pPr>
            <a:r>
              <a:rPr lang="el-GR" sz="1600" dirty="0">
                <a:latin typeface="Comic Sans MS" pitchFamily="66" charset="0"/>
              </a:rPr>
              <a:t> </a:t>
            </a:r>
            <a:r>
              <a:rPr lang="el-GR" sz="1600" u="sng" dirty="0">
                <a:latin typeface="Comic Sans MS" pitchFamily="66" charset="0"/>
              </a:rPr>
              <a:t>Στον πυρήνα τους</a:t>
            </a:r>
            <a:r>
              <a:rPr lang="el-GR" sz="1600" dirty="0">
                <a:latin typeface="Comic Sans MS" pitchFamily="66" charset="0"/>
              </a:rPr>
              <a:t>, οι </a:t>
            </a:r>
            <a:r>
              <a:rPr lang="el-GR" sz="1600" dirty="0" err="1">
                <a:latin typeface="Comic Sans MS" pitchFamily="66" charset="0"/>
              </a:rPr>
              <a:t>μικροελεγκτές</a:t>
            </a:r>
            <a:r>
              <a:rPr lang="el-GR" sz="1600" dirty="0">
                <a:latin typeface="Comic Sans MS" pitchFamily="66" charset="0"/>
              </a:rPr>
              <a:t> έχουν </a:t>
            </a:r>
            <a:r>
              <a:rPr lang="el-GR" sz="1600" u="sng" dirty="0">
                <a:latin typeface="Comic Sans MS" pitchFamily="66" charset="0"/>
              </a:rPr>
              <a:t>έναν μικροεπεξεργαστή</a:t>
            </a:r>
            <a:r>
              <a:rPr lang="en-US" sz="1600" u="sng" dirty="0">
                <a:latin typeface="Comic Sans MS" pitchFamily="66" charset="0"/>
              </a:rPr>
              <a:t> (</a:t>
            </a:r>
            <a:r>
              <a:rPr lang="el-GR" sz="1600" u="sng" dirty="0">
                <a:latin typeface="Comic Sans MS" pitchFamily="66" charset="0"/>
              </a:rPr>
              <a:t>της τάξης των </a:t>
            </a:r>
            <a:r>
              <a:rPr lang="en-US" sz="1600" u="sng" dirty="0">
                <a:latin typeface="Comic Sans MS" pitchFamily="66" charset="0"/>
              </a:rPr>
              <a:t>MHz)</a:t>
            </a:r>
            <a:r>
              <a:rPr lang="en-US" sz="1600" dirty="0">
                <a:latin typeface="Comic Sans MS" pitchFamily="66" charset="0"/>
              </a:rPr>
              <a:t> </a:t>
            </a:r>
            <a:r>
              <a:rPr lang="el-GR" sz="1600" dirty="0">
                <a:latin typeface="Comic Sans MS" pitchFamily="66" charset="0"/>
              </a:rPr>
              <a:t>παρόμοιος με την CPU του υπολογιστή μας, μία σταθερή </a:t>
            </a:r>
            <a:r>
              <a:rPr lang="el-GR" sz="1600" u="sng" dirty="0">
                <a:latin typeface="Comic Sans MS" pitchFamily="66" charset="0"/>
              </a:rPr>
              <a:t>ποσότητα     μνήμης RAM </a:t>
            </a:r>
            <a:r>
              <a:rPr lang="en-US" sz="1600" u="sng" dirty="0">
                <a:latin typeface="Comic Sans MS" pitchFamily="66" charset="0"/>
              </a:rPr>
              <a:t> </a:t>
            </a:r>
            <a:r>
              <a:rPr lang="el-GR" sz="1600" u="sng" dirty="0">
                <a:latin typeface="Comic Sans MS" pitchFamily="66" charset="0"/>
              </a:rPr>
              <a:t>και ROM</a:t>
            </a:r>
            <a:r>
              <a:rPr lang="el-GR" sz="1600" dirty="0">
                <a:latin typeface="Comic Sans MS" pitchFamily="66" charset="0"/>
              </a:rPr>
              <a:t> και μονάδα διασύνδεσης </a:t>
            </a:r>
            <a:r>
              <a:rPr lang="el-GR" sz="1600" u="sng" dirty="0">
                <a:latin typeface="Comic Sans MS" pitchFamily="66" charset="0"/>
              </a:rPr>
              <a:t>περιφερειακών </a:t>
            </a:r>
            <a:r>
              <a:rPr lang="el-GR" sz="1600" dirty="0">
                <a:latin typeface="Comic Sans MS" pitchFamily="66" charset="0"/>
              </a:rPr>
              <a:t>όλα ενσωματωμένα </a:t>
            </a:r>
            <a:r>
              <a:rPr lang="el-GR" sz="1600" b="1" dirty="0">
                <a:latin typeface="Comic Sans MS" pitchFamily="66" charset="0"/>
              </a:rPr>
              <a:t>σε ένα τσιπ</a:t>
            </a:r>
            <a:r>
              <a:rPr lang="el-GR" sz="1600" dirty="0">
                <a:latin typeface="Comic Sans MS" pitchFamily="66" charset="0"/>
              </a:rPr>
              <a:t>. </a:t>
            </a:r>
            <a:endParaRPr lang="el-GR" sz="1000" dirty="0">
              <a:latin typeface="Comic Sans MS" pitchFamily="66" charset="0"/>
            </a:endParaRPr>
          </a:p>
        </p:txBody>
      </p:sp>
    </p:spTree>
    <p:extLst>
      <p:ext uri="{BB962C8B-B14F-4D97-AF65-F5344CB8AC3E}">
        <p14:creationId xmlns:p14="http://schemas.microsoft.com/office/powerpoint/2010/main" val="753643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ko-KR" sz="2800" dirty="0"/>
              <a:t>Ο </a:t>
            </a:r>
            <a:r>
              <a:rPr lang="el-GR" altLang="ko-KR" sz="2800" dirty="0" err="1"/>
              <a:t>Μικροελεγκτής</a:t>
            </a:r>
            <a:endParaRPr lang="ko-KR" altLang="en-US" sz="2800" dirty="0"/>
          </a:p>
        </p:txBody>
      </p:sp>
      <p:sp>
        <p:nvSpPr>
          <p:cNvPr id="12" name="11 - TextBox"/>
          <p:cNvSpPr txBox="1"/>
          <p:nvPr/>
        </p:nvSpPr>
        <p:spPr>
          <a:xfrm>
            <a:off x="1547664" y="1628800"/>
            <a:ext cx="7416824" cy="4385816"/>
          </a:xfrm>
          <a:prstGeom prst="rect">
            <a:avLst/>
          </a:prstGeom>
          <a:noFill/>
        </p:spPr>
        <p:txBody>
          <a:bodyPr wrap="square" rtlCol="0">
            <a:spAutoFit/>
          </a:bodyPr>
          <a:lstStyle/>
          <a:p>
            <a:pPr algn="just">
              <a:lnSpc>
                <a:spcPct val="150000"/>
              </a:lnSpc>
              <a:buFont typeface="Wingdings" pitchFamily="2" charset="2"/>
              <a:buChar char="q"/>
            </a:pPr>
            <a:r>
              <a:rPr lang="en-US" sz="1600" dirty="0">
                <a:latin typeface="Comic Sans MS" pitchFamily="66" charset="0"/>
              </a:rPr>
              <a:t> </a:t>
            </a:r>
            <a:r>
              <a:rPr lang="el-GR" sz="1600" dirty="0">
                <a:latin typeface="Comic Sans MS" pitchFamily="66" charset="0"/>
              </a:rPr>
              <a:t>Οι </a:t>
            </a:r>
            <a:r>
              <a:rPr lang="el-GR" sz="1600" dirty="0" err="1">
                <a:latin typeface="Comic Sans MS" pitchFamily="66" charset="0"/>
              </a:rPr>
              <a:t>μικροελεγκτές</a:t>
            </a:r>
            <a:r>
              <a:rPr lang="el-GR" sz="1600" dirty="0">
                <a:latin typeface="Comic Sans MS" pitchFamily="66" charset="0"/>
              </a:rPr>
              <a:t> </a:t>
            </a:r>
            <a:r>
              <a:rPr lang="el-GR" sz="1600" u="sng" dirty="0">
                <a:latin typeface="Comic Sans MS" pitchFamily="66" charset="0"/>
              </a:rPr>
              <a:t>είναι σχεδιασμένοι για να εκτελούν συγκεκριμένες  λειτουργίες</a:t>
            </a:r>
            <a:r>
              <a:rPr lang="el-GR" sz="1600" dirty="0">
                <a:latin typeface="Comic Sans MS" pitchFamily="66" charset="0"/>
              </a:rPr>
              <a:t>. Λέγοντας συγκεκριμένες, εννοούμε εφαρμογές όπου η σχέση μεταξύ της εισόδου και της εξόδου είναι προκαθορισμένη.  </a:t>
            </a:r>
            <a:endParaRPr lang="en-US" sz="1600" dirty="0">
              <a:latin typeface="Comic Sans MS" pitchFamily="66" charset="0"/>
            </a:endParaRPr>
          </a:p>
          <a:p>
            <a:pPr algn="just">
              <a:lnSpc>
                <a:spcPct val="150000"/>
              </a:lnSpc>
            </a:pPr>
            <a:endParaRPr lang="en-US" sz="1000" dirty="0">
              <a:latin typeface="Comic Sans MS" pitchFamily="66" charset="0"/>
            </a:endParaRPr>
          </a:p>
          <a:p>
            <a:pPr algn="just">
              <a:lnSpc>
                <a:spcPct val="150000"/>
              </a:lnSpc>
              <a:buFont typeface="Wingdings" pitchFamily="2" charset="2"/>
              <a:buChar char="q"/>
            </a:pPr>
            <a:r>
              <a:rPr lang="el-GR" sz="1600" dirty="0">
                <a:latin typeface="Comic Sans MS" pitchFamily="66" charset="0"/>
              </a:rPr>
              <a:t>  Εφόσον λοιπόν απευθύνεται σε συγκεκριμένες εφαρμογές, οι απαιτήσεις σε μνήμη RAM, ROM</a:t>
            </a:r>
            <a:r>
              <a:rPr lang="en-US" sz="1600" dirty="0">
                <a:latin typeface="Comic Sans MS" pitchFamily="66" charset="0"/>
              </a:rPr>
              <a:t> (</a:t>
            </a:r>
            <a:r>
              <a:rPr lang="el-GR" sz="1600" dirty="0">
                <a:latin typeface="Comic Sans MS" pitchFamily="66" charset="0"/>
              </a:rPr>
              <a:t>συνήθως σε </a:t>
            </a:r>
            <a:r>
              <a:rPr lang="en-US" sz="1600" dirty="0">
                <a:latin typeface="Comic Sans MS" pitchFamily="66" charset="0"/>
              </a:rPr>
              <a:t>Kbytes)</a:t>
            </a:r>
            <a:r>
              <a:rPr lang="el-GR" sz="1600" dirty="0">
                <a:latin typeface="Comic Sans MS" pitchFamily="66" charset="0"/>
              </a:rPr>
              <a:t> και περιφερειακές εισόδους εξόδους </a:t>
            </a:r>
            <a:r>
              <a:rPr lang="en-US" sz="1600" dirty="0">
                <a:latin typeface="Comic Sans MS" pitchFamily="66" charset="0"/>
              </a:rPr>
              <a:t>  </a:t>
            </a:r>
            <a:r>
              <a:rPr lang="el-GR" sz="1600" dirty="0">
                <a:latin typeface="Comic Sans MS" pitchFamily="66" charset="0"/>
              </a:rPr>
              <a:t>είναι περιορισμένες, πράγμα που καθιστά εύκολη την ενσωμάτωση αυτών σε ένα μόνο τσιπ. Αυτό με την σειρά του μειώνει τόσο το κόστος όσο και το μέγεθος </a:t>
            </a:r>
            <a:r>
              <a:rPr lang="en-US" sz="1600" dirty="0">
                <a:latin typeface="Comic Sans MS" pitchFamily="66" charset="0"/>
              </a:rPr>
              <a:t>   </a:t>
            </a:r>
            <a:r>
              <a:rPr lang="el-GR" sz="1600" dirty="0">
                <a:latin typeface="Comic Sans MS" pitchFamily="66" charset="0"/>
              </a:rPr>
              <a:t>του </a:t>
            </a:r>
            <a:r>
              <a:rPr lang="el-GR" sz="1600" dirty="0" err="1">
                <a:latin typeface="Comic Sans MS" pitchFamily="66" charset="0"/>
              </a:rPr>
              <a:t>μικροελεγκτή</a:t>
            </a:r>
            <a:r>
              <a:rPr lang="el-GR" sz="1600" dirty="0">
                <a:latin typeface="Comic Sans MS" pitchFamily="66" charset="0"/>
              </a:rPr>
              <a:t>.</a:t>
            </a:r>
            <a:endParaRPr lang="en-US" sz="1600" dirty="0">
              <a:latin typeface="Comic Sans MS" pitchFamily="66" charset="0"/>
            </a:endParaRPr>
          </a:p>
          <a:p>
            <a:pPr algn="just">
              <a:lnSpc>
                <a:spcPct val="150000"/>
              </a:lnSpc>
            </a:pPr>
            <a:endParaRPr lang="en-US" sz="1600" dirty="0">
              <a:latin typeface="Comic Sans MS" pitchFamily="66" charset="0"/>
            </a:endParaRPr>
          </a:p>
          <a:p>
            <a:pPr algn="just">
              <a:lnSpc>
                <a:spcPct val="150000"/>
              </a:lnSpc>
              <a:buFont typeface="Wingdings" pitchFamily="2" charset="2"/>
              <a:buChar char="q"/>
            </a:pPr>
            <a:r>
              <a:rPr lang="el-GR" sz="1600" dirty="0">
                <a:latin typeface="Comic Sans MS" pitchFamily="66" charset="0"/>
              </a:rPr>
              <a:t>Σήμερα, αρκετοί κατασκευαστές παράγουν </a:t>
            </a:r>
            <a:r>
              <a:rPr lang="el-GR" sz="1600" dirty="0" err="1">
                <a:latin typeface="Comic Sans MS" pitchFamily="66" charset="0"/>
              </a:rPr>
              <a:t>μικροελεγκτές</a:t>
            </a:r>
            <a:r>
              <a:rPr lang="el-GR" sz="1600" dirty="0">
                <a:latin typeface="Comic Sans MS" pitchFamily="66" charset="0"/>
              </a:rPr>
              <a:t> με ένα ευρύ φάσμα </a:t>
            </a:r>
          </a:p>
          <a:p>
            <a:pPr algn="just">
              <a:lnSpc>
                <a:spcPct val="150000"/>
              </a:lnSpc>
            </a:pPr>
            <a:r>
              <a:rPr lang="el-GR" sz="1600" dirty="0">
                <a:latin typeface="Comic Sans MS" pitchFamily="66" charset="0"/>
              </a:rPr>
              <a:t>δυνατοτήτων και είναι διαθέσιμα σε διάφορες εκδόσεις.</a:t>
            </a:r>
          </a:p>
        </p:txBody>
      </p:sp>
    </p:spTree>
    <p:extLst>
      <p:ext uri="{BB962C8B-B14F-4D97-AF65-F5344CB8AC3E}">
        <p14:creationId xmlns:p14="http://schemas.microsoft.com/office/powerpoint/2010/main" val="2400064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ko-KR" sz="2800" dirty="0"/>
              <a:t>Διάφοροι τύποι </a:t>
            </a:r>
            <a:r>
              <a:rPr lang="el-GR" altLang="ko-KR" sz="2800" dirty="0" err="1"/>
              <a:t>Μικροελεγκτών</a:t>
            </a:r>
            <a:endParaRPr lang="ko-KR" altLang="en-US" sz="2800" dirty="0"/>
          </a:p>
        </p:txBody>
      </p:sp>
      <p:sp>
        <p:nvSpPr>
          <p:cNvPr id="5" name="4 - TextBox"/>
          <p:cNvSpPr txBox="1"/>
          <p:nvPr/>
        </p:nvSpPr>
        <p:spPr>
          <a:xfrm>
            <a:off x="0" y="2564905"/>
            <a:ext cx="147565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1200" dirty="0"/>
              <a:t>Πηγή: </a:t>
            </a:r>
          </a:p>
          <a:p>
            <a:r>
              <a:rPr lang="en-US" sz="1200" dirty="0"/>
              <a:t>https://www.theengineeringprojects.com</a:t>
            </a:r>
            <a:endParaRPr lang="el-GR" sz="1200" dirty="0"/>
          </a:p>
        </p:txBody>
      </p:sp>
      <p:pic>
        <p:nvPicPr>
          <p:cNvPr id="26626" name="Picture 2" descr="Αποτέλεσμα εικόνας για microcontroller"/>
          <p:cNvPicPr>
            <a:picLocks noChangeAspect="1" noChangeArrowheads="1"/>
          </p:cNvPicPr>
          <p:nvPr/>
        </p:nvPicPr>
        <p:blipFill>
          <a:blip r:embed="rId2" cstate="print"/>
          <a:srcRect/>
          <a:stretch>
            <a:fillRect/>
          </a:stretch>
        </p:blipFill>
        <p:spPr bwMode="auto">
          <a:xfrm>
            <a:off x="2411760" y="1844824"/>
            <a:ext cx="5810250" cy="3400426"/>
          </a:xfrm>
          <a:prstGeom prst="rect">
            <a:avLst/>
          </a:prstGeom>
          <a:noFill/>
        </p:spPr>
      </p:pic>
    </p:spTree>
    <p:extLst>
      <p:ext uri="{BB962C8B-B14F-4D97-AF65-F5344CB8AC3E}">
        <p14:creationId xmlns:p14="http://schemas.microsoft.com/office/powerpoint/2010/main" val="2047852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ko-KR" sz="2800" dirty="0"/>
              <a:t>Ο Μικροεπεξεργαστής</a:t>
            </a:r>
            <a:endParaRPr lang="ko-KR" altLang="en-US" sz="2800" dirty="0"/>
          </a:p>
        </p:txBody>
      </p:sp>
      <p:sp>
        <p:nvSpPr>
          <p:cNvPr id="6" name="5 - TextBox"/>
          <p:cNvSpPr txBox="1"/>
          <p:nvPr/>
        </p:nvSpPr>
        <p:spPr>
          <a:xfrm>
            <a:off x="1475656" y="1700809"/>
            <a:ext cx="7668344" cy="4154984"/>
          </a:xfrm>
          <a:prstGeom prst="rect">
            <a:avLst/>
          </a:prstGeom>
          <a:noFill/>
        </p:spPr>
        <p:txBody>
          <a:bodyPr wrap="square" rtlCol="0">
            <a:spAutoFit/>
          </a:bodyPr>
          <a:lstStyle/>
          <a:p>
            <a:pPr algn="just">
              <a:lnSpc>
                <a:spcPct val="150000"/>
              </a:lnSpc>
              <a:buFont typeface="Wingdings" pitchFamily="2" charset="2"/>
              <a:buChar char="q"/>
            </a:pPr>
            <a:r>
              <a:rPr lang="en-US" sz="1600" dirty="0">
                <a:latin typeface="Comic Sans MS" pitchFamily="66" charset="0"/>
              </a:rPr>
              <a:t> </a:t>
            </a:r>
            <a:r>
              <a:rPr lang="el-GR" sz="1600" dirty="0">
                <a:latin typeface="Comic Sans MS" pitchFamily="66" charset="0"/>
              </a:rPr>
              <a:t>Σε αντίθεση με ένα </a:t>
            </a:r>
            <a:r>
              <a:rPr lang="el-GR" sz="1600" dirty="0" err="1">
                <a:latin typeface="Comic Sans MS" pitchFamily="66" charset="0"/>
              </a:rPr>
              <a:t>Μικροελεγκτή</a:t>
            </a:r>
            <a:r>
              <a:rPr lang="en-US" sz="1600" dirty="0">
                <a:latin typeface="Comic Sans MS" pitchFamily="66" charset="0"/>
              </a:rPr>
              <a:t> </a:t>
            </a:r>
            <a:r>
              <a:rPr lang="el-GR" sz="1600" dirty="0">
                <a:latin typeface="Comic Sans MS" pitchFamily="66" charset="0"/>
              </a:rPr>
              <a:t>ένας Μικροεπεξεργαστής (</a:t>
            </a:r>
            <a:r>
              <a:rPr lang="en-US" sz="1600" dirty="0">
                <a:latin typeface="Comic Sans MS" pitchFamily="66" charset="0"/>
              </a:rPr>
              <a:t>microprocessor)</a:t>
            </a:r>
            <a:r>
              <a:rPr lang="el-GR" sz="1600" dirty="0">
                <a:latin typeface="Comic Sans MS" pitchFamily="66" charset="0"/>
              </a:rPr>
              <a:t> δεν είναι σε θέση να λειτουργήσει χωρίς την ύπαρξη ορισμένων εξωτερικών </a:t>
            </a:r>
            <a:r>
              <a:rPr lang="en-US" sz="1600" dirty="0">
                <a:latin typeface="Comic Sans MS" pitchFamily="66" charset="0"/>
              </a:rPr>
              <a:t> </a:t>
            </a:r>
            <a:r>
              <a:rPr lang="el-GR" sz="1600" dirty="0">
                <a:latin typeface="Comic Sans MS" pitchFamily="66" charset="0"/>
              </a:rPr>
              <a:t>       </a:t>
            </a:r>
            <a:r>
              <a:rPr lang="en-US" sz="1600" dirty="0">
                <a:latin typeface="Comic Sans MS" pitchFamily="66" charset="0"/>
              </a:rPr>
              <a:t> </a:t>
            </a:r>
            <a:r>
              <a:rPr lang="el-GR" sz="1600" dirty="0">
                <a:latin typeface="Comic Sans MS" pitchFamily="66" charset="0"/>
              </a:rPr>
              <a:t>κυκλωμάτων. Κλασσικό παράδειγμα η μητρική πλακέτα του Η/Υ μας.</a:t>
            </a:r>
            <a:endParaRPr lang="en-US" sz="1600" dirty="0">
              <a:latin typeface="Comic Sans MS" pitchFamily="66" charset="0"/>
            </a:endParaRPr>
          </a:p>
          <a:p>
            <a:pPr algn="just">
              <a:lnSpc>
                <a:spcPct val="150000"/>
              </a:lnSpc>
              <a:buFont typeface="Wingdings" pitchFamily="2" charset="2"/>
              <a:buChar char="q"/>
            </a:pPr>
            <a:r>
              <a:rPr lang="en-US" sz="1600" dirty="0">
                <a:latin typeface="Comic Sans MS" pitchFamily="66" charset="0"/>
              </a:rPr>
              <a:t> </a:t>
            </a:r>
            <a:r>
              <a:rPr lang="el-GR" sz="1600" dirty="0">
                <a:latin typeface="Comic Sans MS" pitchFamily="66" charset="0"/>
              </a:rPr>
              <a:t>Τα ελάχιστα περιφερειακά που χρειάζεται ένας μικροεπεξεργαστής είναι η </a:t>
            </a:r>
            <a:r>
              <a:rPr lang="en-US" sz="1600" dirty="0">
                <a:latin typeface="Comic Sans MS" pitchFamily="66" charset="0"/>
              </a:rPr>
              <a:t>       </a:t>
            </a:r>
            <a:r>
              <a:rPr lang="el-GR" sz="1600" dirty="0">
                <a:latin typeface="Comic Sans MS" pitchFamily="66" charset="0"/>
              </a:rPr>
              <a:t>μνήμη από την οποία θα διαβάσει το πρόγραμμα που θα εκτελέσει και ο </a:t>
            </a:r>
            <a:r>
              <a:rPr lang="en-US" sz="1600" dirty="0">
                <a:latin typeface="Comic Sans MS" pitchFamily="66" charset="0"/>
              </a:rPr>
              <a:t>                </a:t>
            </a:r>
            <a:r>
              <a:rPr lang="el-GR" sz="1600" dirty="0">
                <a:latin typeface="Comic Sans MS" pitchFamily="66" charset="0"/>
              </a:rPr>
              <a:t>ταλαντωτής ως η πηγή ρολογιού που είναι απαραίτητη σε κάθε σύγχρονο</a:t>
            </a:r>
            <a:r>
              <a:rPr lang="en-US" sz="1600" dirty="0">
                <a:latin typeface="Comic Sans MS" pitchFamily="66" charset="0"/>
              </a:rPr>
              <a:t> </a:t>
            </a:r>
            <a:r>
              <a:rPr lang="el-GR" sz="1600" dirty="0">
                <a:latin typeface="Comic Sans MS" pitchFamily="66" charset="0"/>
              </a:rPr>
              <a:t>ακολουθιακό κύκλωμα. </a:t>
            </a:r>
            <a:endParaRPr lang="en-US" sz="1600" dirty="0">
              <a:latin typeface="Comic Sans MS" pitchFamily="66" charset="0"/>
            </a:endParaRPr>
          </a:p>
          <a:p>
            <a:pPr algn="just">
              <a:lnSpc>
                <a:spcPct val="150000"/>
              </a:lnSpc>
              <a:buFont typeface="Wingdings" pitchFamily="2" charset="2"/>
              <a:buChar char="q"/>
            </a:pPr>
            <a:r>
              <a:rPr lang="el-GR" sz="1600" dirty="0">
                <a:latin typeface="Comic Sans MS" pitchFamily="66" charset="0"/>
              </a:rPr>
              <a:t>Όλα τα παραπάνω, όπως αναφέραμε, ένας </a:t>
            </a:r>
            <a:r>
              <a:rPr lang="el-GR" sz="1600" dirty="0" err="1">
                <a:latin typeface="Comic Sans MS" pitchFamily="66" charset="0"/>
              </a:rPr>
              <a:t>μικροελεγκτής</a:t>
            </a:r>
            <a:r>
              <a:rPr lang="el-GR" sz="1600" dirty="0">
                <a:latin typeface="Comic Sans MS" pitchFamily="66" charset="0"/>
              </a:rPr>
              <a:t> τα περιλαμβάνει σε ένα</a:t>
            </a:r>
            <a:r>
              <a:rPr lang="en-US" sz="1600" dirty="0">
                <a:latin typeface="Comic Sans MS" pitchFamily="66" charset="0"/>
              </a:rPr>
              <a:t> </a:t>
            </a:r>
            <a:r>
              <a:rPr lang="el-GR" sz="1600" dirty="0">
                <a:latin typeface="Comic Sans MS" pitchFamily="66" charset="0"/>
              </a:rPr>
              <a:t>ολοκληρωμένο κύκλωμα, πράγμα που τον καθιστά ικανό να λειτουργήσει πλήρως    αυτόνομα έχοντας σαν επακόλουθο την μείωση του κόστους και της                      πολυπλοκότητας του συστήματος στο οποίο θα χρησιμοποιηθούν.</a:t>
            </a:r>
          </a:p>
        </p:txBody>
      </p:sp>
    </p:spTree>
    <p:extLst>
      <p:ext uri="{BB962C8B-B14F-4D97-AF65-F5344CB8AC3E}">
        <p14:creationId xmlns:p14="http://schemas.microsoft.com/office/powerpoint/2010/main" val="96585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ko-KR" sz="2800" dirty="0"/>
              <a:t>Η Εξέλιξη των Ψηφιακών Συστημάτων</a:t>
            </a:r>
            <a:endParaRPr lang="ko-KR" altLang="en-US" sz="2800" dirty="0"/>
          </a:p>
        </p:txBody>
      </p:sp>
      <p:sp>
        <p:nvSpPr>
          <p:cNvPr id="14" name="13 - TextBox"/>
          <p:cNvSpPr txBox="1"/>
          <p:nvPr/>
        </p:nvSpPr>
        <p:spPr>
          <a:xfrm>
            <a:off x="2339752" y="5301209"/>
            <a:ext cx="6336704" cy="584775"/>
          </a:xfrm>
          <a:prstGeom prst="rect">
            <a:avLst/>
          </a:prstGeom>
          <a:noFill/>
        </p:spPr>
        <p:txBody>
          <a:bodyPr wrap="square" rtlCol="0">
            <a:spAutoFit/>
          </a:bodyPr>
          <a:lstStyle/>
          <a:p>
            <a:pPr algn="just"/>
            <a:r>
              <a:rPr lang="en-US" b="1" dirty="0"/>
              <a:t>Enigma</a:t>
            </a:r>
            <a:r>
              <a:rPr lang="en-US" dirty="0"/>
              <a:t>: </a:t>
            </a:r>
            <a:r>
              <a:rPr lang="el-GR" dirty="0"/>
              <a:t>Γερμανική κρυπτογραφική μηχανή </a:t>
            </a:r>
            <a:r>
              <a:rPr lang="el-GR" altLang="ko-KR" dirty="0">
                <a:latin typeface="Comic Sans MS" pitchFamily="66" charset="0"/>
              </a:rPr>
              <a:t>(</a:t>
            </a:r>
            <a:r>
              <a:rPr lang="en-US" altLang="ko-KR" dirty="0">
                <a:latin typeface="Comic Sans MS" pitchFamily="66" charset="0"/>
              </a:rPr>
              <a:t>wikipedia.org</a:t>
            </a:r>
            <a:r>
              <a:rPr lang="el-GR" altLang="ko-KR" dirty="0">
                <a:latin typeface="Comic Sans MS" pitchFamily="66" charset="0"/>
              </a:rPr>
              <a:t>)</a:t>
            </a:r>
            <a:endParaRPr lang="en-US" altLang="ko-KR" dirty="0">
              <a:latin typeface="Comic Sans MS" pitchFamily="66" charset="0"/>
            </a:endParaRPr>
          </a:p>
          <a:p>
            <a:pPr algn="ctr"/>
            <a:r>
              <a:rPr lang="el-GR" sz="1400" dirty="0">
                <a:latin typeface="Comic Sans MS" pitchFamily="66" charset="0"/>
              </a:rPr>
              <a:t>ΔΕΝ ΗΤΑΝ ΥΠΟΛΟΓΙΣΤΙΚΗ ΜΗΧΑΝΗ</a:t>
            </a:r>
            <a:endParaRPr lang="el-GR" sz="1400" dirty="0"/>
          </a:p>
        </p:txBody>
      </p:sp>
      <p:pic>
        <p:nvPicPr>
          <p:cNvPr id="2052" name="Picture 4" descr="Enigma (Maschine) – Wikipedia"/>
          <p:cNvPicPr>
            <a:picLocks noChangeAspect="1" noChangeArrowheads="1"/>
          </p:cNvPicPr>
          <p:nvPr/>
        </p:nvPicPr>
        <p:blipFill>
          <a:blip r:embed="rId2" cstate="print"/>
          <a:srcRect/>
          <a:stretch>
            <a:fillRect/>
          </a:stretch>
        </p:blipFill>
        <p:spPr bwMode="auto">
          <a:xfrm>
            <a:off x="4067944" y="1628801"/>
            <a:ext cx="2520280" cy="3677319"/>
          </a:xfrm>
          <a:prstGeom prst="rect">
            <a:avLst/>
          </a:prstGeom>
          <a:noFill/>
        </p:spPr>
      </p:pic>
    </p:spTree>
    <p:extLst>
      <p:ext uri="{BB962C8B-B14F-4D97-AF65-F5344CB8AC3E}">
        <p14:creationId xmlns:p14="http://schemas.microsoft.com/office/powerpoint/2010/main" val="291757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ko-KR" sz="2800" dirty="0"/>
              <a:t>Διάφοροι τύποι Μικροεπεξεργαστών</a:t>
            </a:r>
            <a:endParaRPr lang="ko-KR" altLang="en-US" sz="2800" dirty="0"/>
          </a:p>
        </p:txBody>
      </p:sp>
      <p:pic>
        <p:nvPicPr>
          <p:cNvPr id="29698" name="Picture 2" descr="Αποτέλεσμα εικόνας για microcoprocessors"/>
          <p:cNvPicPr>
            <a:picLocks noChangeAspect="1" noChangeArrowheads="1"/>
          </p:cNvPicPr>
          <p:nvPr/>
        </p:nvPicPr>
        <p:blipFill>
          <a:blip r:embed="rId2" cstate="print"/>
          <a:srcRect/>
          <a:stretch>
            <a:fillRect/>
          </a:stretch>
        </p:blipFill>
        <p:spPr bwMode="auto">
          <a:xfrm>
            <a:off x="2843809" y="2060849"/>
            <a:ext cx="4638675" cy="2828925"/>
          </a:xfrm>
          <a:prstGeom prst="rect">
            <a:avLst/>
          </a:prstGeom>
          <a:noFill/>
        </p:spPr>
      </p:pic>
      <p:sp>
        <p:nvSpPr>
          <p:cNvPr id="5" name="4 - TextBox"/>
          <p:cNvSpPr txBox="1"/>
          <p:nvPr/>
        </p:nvSpPr>
        <p:spPr>
          <a:xfrm>
            <a:off x="107504" y="2276873"/>
            <a:ext cx="1368152"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1200" dirty="0"/>
              <a:t>Πηγή:</a:t>
            </a:r>
          </a:p>
          <a:p>
            <a:r>
              <a:rPr lang="en-US" sz="1200" dirty="0"/>
              <a:t>https://celebratelife24x7.wordpress.com</a:t>
            </a:r>
            <a:endParaRPr lang="el-GR" sz="1200" dirty="0"/>
          </a:p>
        </p:txBody>
      </p:sp>
    </p:spTree>
    <p:extLst>
      <p:ext uri="{BB962C8B-B14F-4D97-AF65-F5344CB8AC3E}">
        <p14:creationId xmlns:p14="http://schemas.microsoft.com/office/powerpoint/2010/main" val="218004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ko-KR" sz="2800" dirty="0"/>
              <a:t>Η Εξέλιξη των Ψηφιακών Συστημάτων</a:t>
            </a:r>
            <a:endParaRPr lang="ko-KR" altLang="en-US" sz="2800" dirty="0"/>
          </a:p>
        </p:txBody>
      </p:sp>
      <p:sp>
        <p:nvSpPr>
          <p:cNvPr id="9" name="8 - TextBox"/>
          <p:cNvSpPr txBox="1"/>
          <p:nvPr/>
        </p:nvSpPr>
        <p:spPr>
          <a:xfrm>
            <a:off x="1619672" y="2780929"/>
            <a:ext cx="3600400" cy="2585323"/>
          </a:xfrm>
          <a:prstGeom prst="rect">
            <a:avLst/>
          </a:prstGeom>
          <a:noFill/>
        </p:spPr>
        <p:txBody>
          <a:bodyPr wrap="square" rtlCol="0">
            <a:spAutoFit/>
          </a:bodyPr>
          <a:lstStyle/>
          <a:p>
            <a:pPr algn="just">
              <a:buFont typeface="Wingdings" pitchFamily="2" charset="2"/>
              <a:buChar char="q"/>
            </a:pPr>
            <a:r>
              <a:rPr lang="el-GR" altLang="ko-KR" dirty="0">
                <a:solidFill>
                  <a:schemeClr val="tx1">
                    <a:lumMod val="75000"/>
                    <a:lumOff val="25000"/>
                  </a:schemeClr>
                </a:solidFill>
                <a:latin typeface="Comic Sans MS" pitchFamily="66" charset="0"/>
              </a:rPr>
              <a:t> </a:t>
            </a:r>
            <a:r>
              <a:rPr lang="el-GR" altLang="ko-KR" dirty="0">
                <a:latin typeface="Comic Sans MS" pitchFamily="66" charset="0"/>
              </a:rPr>
              <a:t>Στην πραγματικότητα, όπως αναφέρεται και στη βιβλιογραφία </a:t>
            </a:r>
            <a:r>
              <a:rPr lang="el-GR" altLang="ko-KR" u="sng" dirty="0">
                <a:latin typeface="Comic Sans MS" pitchFamily="66" charset="0"/>
              </a:rPr>
              <a:t>ήταν ο πρώτος υπολογιστής που προγραμματιζόταν</a:t>
            </a:r>
            <a:r>
              <a:rPr lang="el-GR" altLang="ko-KR" dirty="0">
                <a:latin typeface="Comic Sans MS" pitchFamily="66" charset="0"/>
              </a:rPr>
              <a:t>.</a:t>
            </a:r>
            <a:endParaRPr lang="en-US" altLang="ko-KR" dirty="0">
              <a:latin typeface="Comic Sans MS" pitchFamily="66" charset="0"/>
            </a:endParaRPr>
          </a:p>
          <a:p>
            <a:pPr algn="just"/>
            <a:endParaRPr lang="en-US" altLang="ko-KR" dirty="0">
              <a:latin typeface="Comic Sans MS" pitchFamily="66" charset="0"/>
            </a:endParaRPr>
          </a:p>
          <a:p>
            <a:pPr algn="just">
              <a:buFont typeface="Wingdings" pitchFamily="2" charset="2"/>
              <a:buChar char="q"/>
            </a:pPr>
            <a:r>
              <a:rPr lang="en-US" altLang="ko-KR" dirty="0">
                <a:latin typeface="Comic Sans MS" pitchFamily="66" charset="0"/>
              </a:rPr>
              <a:t> </a:t>
            </a:r>
            <a:r>
              <a:rPr lang="el-GR" altLang="ko-KR" dirty="0">
                <a:latin typeface="Comic Sans MS" pitchFamily="66" charset="0"/>
              </a:rPr>
              <a:t>Μετά τον </a:t>
            </a:r>
            <a:r>
              <a:rPr lang="en-US" altLang="ko-KR" dirty="0">
                <a:latin typeface="Comic Sans MS" pitchFamily="66" charset="0"/>
              </a:rPr>
              <a:t>ENIAC </a:t>
            </a:r>
            <a:r>
              <a:rPr lang="el-GR" altLang="ko-KR" dirty="0">
                <a:latin typeface="Comic Sans MS" pitchFamily="66" charset="0"/>
              </a:rPr>
              <a:t>που ανήκει στην 1</a:t>
            </a:r>
            <a:r>
              <a:rPr lang="el-GR" altLang="ko-KR" baseline="30000" dirty="0">
                <a:latin typeface="Comic Sans MS" pitchFamily="66" charset="0"/>
              </a:rPr>
              <a:t>η</a:t>
            </a:r>
            <a:r>
              <a:rPr lang="el-GR" altLang="ko-KR" dirty="0">
                <a:latin typeface="Comic Sans MS" pitchFamily="66" charset="0"/>
              </a:rPr>
              <a:t> γενιά υπολογιστών, ξεκίνησε η 2</a:t>
            </a:r>
            <a:r>
              <a:rPr lang="el-GR" altLang="ko-KR" baseline="30000" dirty="0">
                <a:latin typeface="Comic Sans MS" pitchFamily="66" charset="0"/>
              </a:rPr>
              <a:t>η</a:t>
            </a:r>
            <a:r>
              <a:rPr lang="el-GR" altLang="ko-KR" dirty="0">
                <a:latin typeface="Comic Sans MS" pitchFamily="66" charset="0"/>
              </a:rPr>
              <a:t> γενιά (1947) με την έλευση των </a:t>
            </a:r>
            <a:r>
              <a:rPr lang="el-GR" altLang="ko-KR" u="sng" dirty="0">
                <a:latin typeface="Comic Sans MS" pitchFamily="66" charset="0"/>
              </a:rPr>
              <a:t>τρανζίστορ.</a:t>
            </a:r>
          </a:p>
        </p:txBody>
      </p:sp>
      <p:sp>
        <p:nvSpPr>
          <p:cNvPr id="12" name="11 - TextBox"/>
          <p:cNvSpPr txBox="1"/>
          <p:nvPr/>
        </p:nvSpPr>
        <p:spPr>
          <a:xfrm>
            <a:off x="1691680" y="1628800"/>
            <a:ext cx="7056784" cy="923330"/>
          </a:xfrm>
          <a:prstGeom prst="rect">
            <a:avLst/>
          </a:prstGeom>
          <a:noFill/>
        </p:spPr>
        <p:txBody>
          <a:bodyPr wrap="square" rtlCol="0">
            <a:spAutoFit/>
          </a:bodyPr>
          <a:lstStyle/>
          <a:p>
            <a:pPr algn="just">
              <a:buFont typeface="Wingdings" pitchFamily="2" charset="2"/>
              <a:buChar char="q"/>
            </a:pPr>
            <a:r>
              <a:rPr lang="el-GR" altLang="ko-KR" dirty="0">
                <a:latin typeface="Comic Sans MS" pitchFamily="66" charset="0"/>
              </a:rPr>
              <a:t> Τα επόμενα χρόνια στην Αμερική κατασκευάστηκε ο </a:t>
            </a:r>
            <a:r>
              <a:rPr lang="en-US" altLang="ko-KR" dirty="0">
                <a:latin typeface="Comic Sans MS" pitchFamily="66" charset="0"/>
              </a:rPr>
              <a:t>ENIAC (Electronic Numerical Integrator and Computer) </a:t>
            </a:r>
            <a:r>
              <a:rPr lang="el-GR" altLang="ko-KR" dirty="0">
                <a:latin typeface="Comic Sans MS" pitchFamily="66" charset="0"/>
              </a:rPr>
              <a:t>και χρησιμοποιήθηκε κυρίως για στρατιωτικούς σκοπούς.</a:t>
            </a:r>
            <a:endParaRPr lang="el-GR" dirty="0"/>
          </a:p>
        </p:txBody>
      </p:sp>
      <p:sp>
        <p:nvSpPr>
          <p:cNvPr id="14" name="13 - TextBox"/>
          <p:cNvSpPr txBox="1"/>
          <p:nvPr/>
        </p:nvSpPr>
        <p:spPr>
          <a:xfrm>
            <a:off x="5436096" y="5282045"/>
            <a:ext cx="3528392" cy="646331"/>
          </a:xfrm>
          <a:prstGeom prst="rect">
            <a:avLst/>
          </a:prstGeom>
          <a:noFill/>
        </p:spPr>
        <p:txBody>
          <a:bodyPr wrap="square" rtlCol="0">
            <a:spAutoFit/>
          </a:bodyPr>
          <a:lstStyle/>
          <a:p>
            <a:pPr algn="ctr"/>
            <a:r>
              <a:rPr lang="en-US" sz="1200" b="1" dirty="0"/>
              <a:t>ENIAC: </a:t>
            </a:r>
            <a:r>
              <a:rPr lang="en-US" sz="1200" dirty="0"/>
              <a:t>18.000 </a:t>
            </a:r>
            <a:r>
              <a:rPr lang="el-GR" sz="1200" dirty="0"/>
              <a:t>λυχνίες -1500 </a:t>
            </a:r>
            <a:r>
              <a:rPr lang="el-GR" sz="1200" dirty="0" err="1"/>
              <a:t>ρελε</a:t>
            </a:r>
            <a:r>
              <a:rPr lang="el-GR" sz="1200" dirty="0"/>
              <a:t> </a:t>
            </a:r>
            <a:r>
              <a:rPr lang="el-GR" sz="1200" b="1" dirty="0"/>
              <a:t>- </a:t>
            </a:r>
            <a:r>
              <a:rPr lang="el-GR" sz="1200" dirty="0"/>
              <a:t>βάρος 30 τόνοι – 163 τμ – 500 προσθέσεις</a:t>
            </a:r>
            <a:r>
              <a:rPr lang="en-US" sz="1200" dirty="0"/>
              <a:t> </a:t>
            </a:r>
            <a:r>
              <a:rPr lang="el-GR" sz="1200" dirty="0"/>
              <a:t>/ </a:t>
            </a:r>
            <a:r>
              <a:rPr lang="en-US" sz="1200" dirty="0"/>
              <a:t>sec</a:t>
            </a:r>
            <a:r>
              <a:rPr lang="el-GR" sz="1200" dirty="0"/>
              <a:t> </a:t>
            </a:r>
            <a:r>
              <a:rPr lang="en-US" sz="1200" b="1" dirty="0"/>
              <a:t>– </a:t>
            </a:r>
            <a:endParaRPr lang="el-GR" sz="1200" b="1" dirty="0"/>
          </a:p>
          <a:p>
            <a:pPr algn="ctr"/>
            <a:r>
              <a:rPr lang="en-US" sz="1200" dirty="0"/>
              <a:t>wikipedia.org</a:t>
            </a:r>
            <a:endParaRPr lang="el-GR" sz="1200" dirty="0"/>
          </a:p>
        </p:txBody>
      </p:sp>
      <p:pic>
        <p:nvPicPr>
          <p:cNvPr id="21506" name="Picture 2"/>
          <p:cNvPicPr>
            <a:picLocks noChangeAspect="1" noChangeArrowheads="1"/>
          </p:cNvPicPr>
          <p:nvPr/>
        </p:nvPicPr>
        <p:blipFill>
          <a:blip r:embed="rId2" cstate="print"/>
          <a:srcRect/>
          <a:stretch>
            <a:fillRect/>
          </a:stretch>
        </p:blipFill>
        <p:spPr bwMode="auto">
          <a:xfrm>
            <a:off x="5436096" y="2636912"/>
            <a:ext cx="3456384" cy="2641296"/>
          </a:xfrm>
          <a:prstGeom prst="rect">
            <a:avLst/>
          </a:prstGeom>
          <a:noFill/>
          <a:ln w="9525">
            <a:noFill/>
            <a:miter lim="800000"/>
            <a:headEnd/>
            <a:tailEnd/>
          </a:ln>
        </p:spPr>
      </p:pic>
      <p:pic>
        <p:nvPicPr>
          <p:cNvPr id="7" name="Picture 2" descr="https://ethw.org/w/images/e/e0/Silicontransistorfirst.jpg"/>
          <p:cNvPicPr>
            <a:picLocks noChangeAspect="1" noChangeArrowheads="1"/>
          </p:cNvPicPr>
          <p:nvPr/>
        </p:nvPicPr>
        <p:blipFill>
          <a:blip r:embed="rId3" cstate="print"/>
          <a:srcRect/>
          <a:stretch>
            <a:fillRect/>
          </a:stretch>
        </p:blipFill>
        <p:spPr bwMode="auto">
          <a:xfrm>
            <a:off x="37228" y="2780929"/>
            <a:ext cx="1380974" cy="1008112"/>
          </a:xfrm>
          <a:prstGeom prst="rect">
            <a:avLst/>
          </a:prstGeom>
          <a:noFill/>
        </p:spPr>
      </p:pic>
      <p:sp>
        <p:nvSpPr>
          <p:cNvPr id="8" name="7 - TextBox"/>
          <p:cNvSpPr txBox="1"/>
          <p:nvPr/>
        </p:nvSpPr>
        <p:spPr>
          <a:xfrm>
            <a:off x="107504" y="3933057"/>
            <a:ext cx="1296144" cy="461665"/>
          </a:xfrm>
          <a:prstGeom prst="rect">
            <a:avLst/>
          </a:prstGeom>
          <a:noFill/>
        </p:spPr>
        <p:txBody>
          <a:bodyPr wrap="square" rtlCol="0">
            <a:spAutoFit/>
          </a:bodyPr>
          <a:lstStyle/>
          <a:p>
            <a:pPr algn="ctr"/>
            <a:r>
              <a:rPr lang="el-GR" sz="1200" dirty="0"/>
              <a:t>Πρώτο </a:t>
            </a:r>
          </a:p>
          <a:p>
            <a:pPr algn="ctr"/>
            <a:r>
              <a:rPr lang="el-GR" sz="1200" dirty="0"/>
              <a:t>τρανζίστορ</a:t>
            </a:r>
          </a:p>
        </p:txBody>
      </p:sp>
    </p:spTree>
    <p:extLst>
      <p:ext uri="{BB962C8B-B14F-4D97-AF65-F5344CB8AC3E}">
        <p14:creationId xmlns:p14="http://schemas.microsoft.com/office/powerpoint/2010/main" val="382444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ko-KR" sz="2800" dirty="0"/>
              <a:t>Η Εξέλιξη των Ψηφιακών Συστημάτων</a:t>
            </a:r>
            <a:endParaRPr lang="ko-KR" altLang="en-US" sz="2800" dirty="0"/>
          </a:p>
        </p:txBody>
      </p:sp>
      <p:sp>
        <p:nvSpPr>
          <p:cNvPr id="9" name="8 - TextBox"/>
          <p:cNvSpPr txBox="1"/>
          <p:nvPr/>
        </p:nvSpPr>
        <p:spPr>
          <a:xfrm>
            <a:off x="1619672" y="2564904"/>
            <a:ext cx="3672408" cy="2308324"/>
          </a:xfrm>
          <a:prstGeom prst="rect">
            <a:avLst/>
          </a:prstGeom>
          <a:noFill/>
        </p:spPr>
        <p:txBody>
          <a:bodyPr wrap="square" rtlCol="0">
            <a:spAutoFit/>
          </a:bodyPr>
          <a:lstStyle/>
          <a:p>
            <a:pPr algn="just">
              <a:buFont typeface="Wingdings" pitchFamily="2" charset="2"/>
              <a:buChar char="q"/>
            </a:pPr>
            <a:r>
              <a:rPr lang="el-GR" altLang="ko-KR" dirty="0">
                <a:solidFill>
                  <a:schemeClr val="tx1">
                    <a:lumMod val="75000"/>
                    <a:lumOff val="25000"/>
                  </a:schemeClr>
                </a:solidFill>
                <a:latin typeface="Comic Sans MS" pitchFamily="66" charset="0"/>
              </a:rPr>
              <a:t> </a:t>
            </a:r>
            <a:r>
              <a:rPr lang="el-GR" altLang="ko-KR" dirty="0">
                <a:latin typeface="Comic Sans MS" pitchFamily="66" charset="0"/>
              </a:rPr>
              <a:t>Στο σύστημα αυτό ο χρήστης μπορούσε να προσθέσει περιφερειακά συστήματα όπως: </a:t>
            </a:r>
            <a:r>
              <a:rPr lang="el-GR" altLang="ko-KR" u="sng" dirty="0">
                <a:latin typeface="Comic Sans MS" pitchFamily="66" charset="0"/>
              </a:rPr>
              <a:t>πληκτρολόγιο, οθόνη, εκτυπωτή, κάμερα και </a:t>
            </a:r>
            <a:r>
              <a:rPr lang="en-US" altLang="ko-KR" u="sng" dirty="0">
                <a:latin typeface="Comic Sans MS" pitchFamily="66" charset="0"/>
              </a:rPr>
              <a:t>extra </a:t>
            </a:r>
            <a:r>
              <a:rPr lang="el-GR" altLang="ko-KR" u="sng" dirty="0">
                <a:latin typeface="Comic Sans MS" pitchFamily="66" charset="0"/>
              </a:rPr>
              <a:t>αποθηκευτικό χώρο.</a:t>
            </a:r>
            <a:endParaRPr lang="en-US" altLang="ko-KR" u="sng" dirty="0">
              <a:latin typeface="Comic Sans MS" pitchFamily="66" charset="0"/>
            </a:endParaRPr>
          </a:p>
          <a:p>
            <a:pPr algn="just"/>
            <a:endParaRPr lang="en-US" altLang="ko-KR" dirty="0">
              <a:latin typeface="Comic Sans MS" pitchFamily="66" charset="0"/>
            </a:endParaRPr>
          </a:p>
          <a:p>
            <a:pPr algn="just">
              <a:buFont typeface="Wingdings" pitchFamily="2" charset="2"/>
              <a:buChar char="q"/>
            </a:pPr>
            <a:r>
              <a:rPr lang="en-US" altLang="ko-KR" dirty="0">
                <a:latin typeface="Comic Sans MS" pitchFamily="66" charset="0"/>
              </a:rPr>
              <a:t> </a:t>
            </a:r>
            <a:r>
              <a:rPr lang="el-GR" altLang="ko-KR" dirty="0">
                <a:latin typeface="Comic Sans MS" pitchFamily="66" charset="0"/>
              </a:rPr>
              <a:t>Τιμή αγοράς 100.000$</a:t>
            </a:r>
            <a:endParaRPr lang="el-GR" altLang="ko-KR" u="sng" dirty="0">
              <a:latin typeface="Comic Sans MS" pitchFamily="66" charset="0"/>
            </a:endParaRPr>
          </a:p>
        </p:txBody>
      </p:sp>
      <p:sp>
        <p:nvSpPr>
          <p:cNvPr id="12" name="11 - TextBox"/>
          <p:cNvSpPr txBox="1"/>
          <p:nvPr/>
        </p:nvSpPr>
        <p:spPr>
          <a:xfrm>
            <a:off x="1691680" y="1628801"/>
            <a:ext cx="7056784" cy="646331"/>
          </a:xfrm>
          <a:prstGeom prst="rect">
            <a:avLst/>
          </a:prstGeom>
          <a:noFill/>
        </p:spPr>
        <p:txBody>
          <a:bodyPr wrap="square" rtlCol="0">
            <a:spAutoFit/>
          </a:bodyPr>
          <a:lstStyle/>
          <a:p>
            <a:pPr algn="just">
              <a:buFont typeface="Wingdings" pitchFamily="2" charset="2"/>
              <a:buChar char="q"/>
            </a:pPr>
            <a:r>
              <a:rPr lang="el-GR" altLang="ko-KR" dirty="0">
                <a:latin typeface="Comic Sans MS" pitchFamily="66" charset="0"/>
              </a:rPr>
              <a:t> Το πρώτο υπολογιστικό</a:t>
            </a:r>
            <a:r>
              <a:rPr lang="en-US" altLang="ko-KR" dirty="0">
                <a:latin typeface="Comic Sans MS" pitchFamily="66" charset="0"/>
              </a:rPr>
              <a:t> </a:t>
            </a:r>
            <a:r>
              <a:rPr lang="el-GR" altLang="ko-KR" dirty="0">
                <a:latin typeface="Comic Sans MS" pitchFamily="66" charset="0"/>
              </a:rPr>
              <a:t>σύστημα 2</a:t>
            </a:r>
            <a:r>
              <a:rPr lang="el-GR" altLang="ko-KR" baseline="30000" dirty="0">
                <a:latin typeface="Comic Sans MS" pitchFamily="66" charset="0"/>
              </a:rPr>
              <a:t>ης</a:t>
            </a:r>
            <a:r>
              <a:rPr lang="el-GR" altLang="ko-KR" dirty="0">
                <a:latin typeface="Comic Sans MS" pitchFamily="66" charset="0"/>
              </a:rPr>
              <a:t> γενιάς ήταν ο </a:t>
            </a:r>
            <a:r>
              <a:rPr lang="en-US" altLang="ko-KR" dirty="0">
                <a:latin typeface="Comic Sans MS" pitchFamily="66" charset="0"/>
              </a:rPr>
              <a:t>PDP-1 </a:t>
            </a:r>
            <a:r>
              <a:rPr lang="el-GR" altLang="ko-KR" dirty="0">
                <a:latin typeface="Comic Sans MS" pitchFamily="66" charset="0"/>
              </a:rPr>
              <a:t>της </a:t>
            </a:r>
            <a:r>
              <a:rPr lang="en-US" altLang="ko-KR" dirty="0">
                <a:latin typeface="Comic Sans MS" pitchFamily="66" charset="0"/>
              </a:rPr>
              <a:t>DEC (</a:t>
            </a:r>
            <a:r>
              <a:rPr lang="el-GR" altLang="ko-KR" dirty="0">
                <a:latin typeface="Comic Sans MS" pitchFamily="66" charset="0"/>
              </a:rPr>
              <a:t>Μεγάλη Βρετανία) με μνήμη 4ΚΒ και συχνότητα 0,2</a:t>
            </a:r>
            <a:r>
              <a:rPr lang="en-US" altLang="ko-KR" dirty="0" err="1">
                <a:latin typeface="Comic Sans MS" pitchFamily="66" charset="0"/>
              </a:rPr>
              <a:t>MHz.</a:t>
            </a:r>
            <a:endParaRPr lang="el-GR" dirty="0"/>
          </a:p>
        </p:txBody>
      </p:sp>
      <p:sp>
        <p:nvSpPr>
          <p:cNvPr id="14" name="13 - TextBox"/>
          <p:cNvSpPr txBox="1"/>
          <p:nvPr/>
        </p:nvSpPr>
        <p:spPr>
          <a:xfrm>
            <a:off x="5436096" y="5229200"/>
            <a:ext cx="3312368" cy="369332"/>
          </a:xfrm>
          <a:prstGeom prst="rect">
            <a:avLst/>
          </a:prstGeom>
          <a:noFill/>
        </p:spPr>
        <p:txBody>
          <a:bodyPr wrap="square" rtlCol="0">
            <a:spAutoFit/>
          </a:bodyPr>
          <a:lstStyle/>
          <a:p>
            <a:pPr algn="ctr"/>
            <a:r>
              <a:rPr lang="en-US" b="1" dirty="0"/>
              <a:t>PDP-1 DEC: </a:t>
            </a:r>
            <a:r>
              <a:rPr lang="en-US" dirty="0"/>
              <a:t>wikipedia.org</a:t>
            </a:r>
            <a:endParaRPr lang="el-GR" dirty="0"/>
          </a:p>
        </p:txBody>
      </p:sp>
      <p:pic>
        <p:nvPicPr>
          <p:cNvPr id="21510" name="Picture 6" descr="DEC PDP-1 (Caroline Era) | Alternative History | Fandom"/>
          <p:cNvPicPr>
            <a:picLocks noChangeAspect="1" noChangeArrowheads="1"/>
          </p:cNvPicPr>
          <p:nvPr/>
        </p:nvPicPr>
        <p:blipFill>
          <a:blip r:embed="rId2" cstate="print"/>
          <a:srcRect/>
          <a:stretch>
            <a:fillRect/>
          </a:stretch>
        </p:blipFill>
        <p:spPr bwMode="auto">
          <a:xfrm>
            <a:off x="5436096" y="2348880"/>
            <a:ext cx="3238500" cy="2524126"/>
          </a:xfrm>
          <a:prstGeom prst="rect">
            <a:avLst/>
          </a:prstGeom>
          <a:noFill/>
        </p:spPr>
      </p:pic>
    </p:spTree>
    <p:extLst>
      <p:ext uri="{BB962C8B-B14F-4D97-AF65-F5344CB8AC3E}">
        <p14:creationId xmlns:p14="http://schemas.microsoft.com/office/powerpoint/2010/main" val="200872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ko-KR" sz="2800" dirty="0"/>
              <a:t>Η Εξέλιξη των Ψηφιακών Συστημάτων</a:t>
            </a:r>
            <a:endParaRPr lang="ko-KR" altLang="en-US" sz="2800" dirty="0"/>
          </a:p>
        </p:txBody>
      </p:sp>
      <p:sp>
        <p:nvSpPr>
          <p:cNvPr id="9" name="8 - TextBox"/>
          <p:cNvSpPr txBox="1"/>
          <p:nvPr/>
        </p:nvSpPr>
        <p:spPr>
          <a:xfrm>
            <a:off x="1619672" y="2780928"/>
            <a:ext cx="3600400" cy="3046988"/>
          </a:xfrm>
          <a:prstGeom prst="rect">
            <a:avLst/>
          </a:prstGeom>
          <a:noFill/>
        </p:spPr>
        <p:txBody>
          <a:bodyPr wrap="square" rtlCol="0">
            <a:spAutoFit/>
          </a:bodyPr>
          <a:lstStyle/>
          <a:p>
            <a:pPr algn="just">
              <a:buFont typeface="Wingdings" pitchFamily="2" charset="2"/>
              <a:buChar char="q"/>
            </a:pPr>
            <a:r>
              <a:rPr lang="el-GR" altLang="ko-KR" sz="1600" dirty="0">
                <a:solidFill>
                  <a:schemeClr val="tx1">
                    <a:lumMod val="75000"/>
                    <a:lumOff val="25000"/>
                  </a:schemeClr>
                </a:solidFill>
                <a:latin typeface="Comic Sans MS" pitchFamily="66" charset="0"/>
              </a:rPr>
              <a:t> </a:t>
            </a:r>
            <a:r>
              <a:rPr lang="en-US" altLang="ko-KR" sz="1600" dirty="0">
                <a:latin typeface="Comic Sans MS" pitchFamily="66" charset="0"/>
              </a:rPr>
              <a:t>Ta IC </a:t>
            </a:r>
            <a:r>
              <a:rPr lang="el-GR" altLang="ko-KR" sz="1600" dirty="0">
                <a:latin typeface="Comic Sans MS" pitchFamily="66" charset="0"/>
              </a:rPr>
              <a:t>αποτελούταν από πολλά τρανζίστορ και επέτρεψαν την βελτίωση τόσο της ταχύτητας επεξεργασίας όσο και την αύξηση της μνήμης.</a:t>
            </a:r>
            <a:r>
              <a:rPr lang="en-US" altLang="ko-KR" sz="1600" dirty="0">
                <a:latin typeface="Comic Sans MS" pitchFamily="66" charset="0"/>
              </a:rPr>
              <a:t> </a:t>
            </a:r>
            <a:r>
              <a:rPr lang="el-GR" altLang="ko-KR" sz="1600" dirty="0">
                <a:latin typeface="Comic Sans MS" pitchFamily="66" charset="0"/>
              </a:rPr>
              <a:t>Το πρώτο τρανζίστορ δημιουργήθηκε το 1947.</a:t>
            </a:r>
            <a:endParaRPr lang="en-US" altLang="ko-KR" sz="1600" u="sng" dirty="0">
              <a:latin typeface="Comic Sans MS" pitchFamily="66" charset="0"/>
            </a:endParaRPr>
          </a:p>
          <a:p>
            <a:pPr algn="just"/>
            <a:endParaRPr lang="en-US" altLang="ko-KR" sz="1600" dirty="0">
              <a:latin typeface="Comic Sans MS" pitchFamily="66" charset="0"/>
            </a:endParaRPr>
          </a:p>
          <a:p>
            <a:pPr algn="just">
              <a:buFont typeface="Wingdings" pitchFamily="2" charset="2"/>
              <a:buChar char="q"/>
            </a:pPr>
            <a:r>
              <a:rPr lang="en-US" altLang="ko-KR" sz="1600" dirty="0">
                <a:latin typeface="Comic Sans MS" pitchFamily="66" charset="0"/>
              </a:rPr>
              <a:t> </a:t>
            </a:r>
            <a:r>
              <a:rPr lang="el-GR" altLang="ko-KR" sz="1600" dirty="0">
                <a:latin typeface="Comic Sans MS" pitchFamily="66" charset="0"/>
              </a:rPr>
              <a:t>Πρώτο σύστημα της γενιάς αυτής το </a:t>
            </a:r>
            <a:r>
              <a:rPr lang="en-US" altLang="ko-KR" sz="1600" dirty="0">
                <a:latin typeface="Comic Sans MS" pitchFamily="66" charset="0"/>
              </a:rPr>
              <a:t>IBM/System 360 </a:t>
            </a:r>
            <a:r>
              <a:rPr lang="el-GR" altLang="ko-KR" sz="1600" dirty="0">
                <a:latin typeface="Comic Sans MS" pitchFamily="66" charset="0"/>
              </a:rPr>
              <a:t>με 512ΚΒ </a:t>
            </a:r>
            <a:r>
              <a:rPr lang="en-US" altLang="ko-KR" sz="1600" dirty="0">
                <a:latin typeface="Comic Sans MS" pitchFamily="66" charset="0"/>
              </a:rPr>
              <a:t>RAM</a:t>
            </a:r>
            <a:r>
              <a:rPr lang="el-GR" altLang="ko-KR" sz="1600" dirty="0">
                <a:latin typeface="Comic Sans MS" pitchFamily="66" charset="0"/>
              </a:rPr>
              <a:t>, 4</a:t>
            </a:r>
            <a:r>
              <a:rPr lang="en-US" altLang="ko-KR" sz="1600" dirty="0">
                <a:latin typeface="Comic Sans MS" pitchFamily="66" charset="0"/>
              </a:rPr>
              <a:t>MHz </a:t>
            </a:r>
            <a:r>
              <a:rPr lang="el-GR" altLang="ko-KR" sz="1600" dirty="0">
                <a:latin typeface="Comic Sans MS" pitchFamily="66" charset="0"/>
              </a:rPr>
              <a:t>συχνότητα επεξεργασίας. Χρησιμοποιήθηκε 1</a:t>
            </a:r>
            <a:r>
              <a:rPr lang="el-GR" altLang="ko-KR" sz="1600" baseline="30000" dirty="0">
                <a:latin typeface="Comic Sans MS" pitchFamily="66" charset="0"/>
              </a:rPr>
              <a:t>η</a:t>
            </a:r>
            <a:r>
              <a:rPr lang="el-GR" altLang="ko-KR" sz="1600" dirty="0">
                <a:latin typeface="Comic Sans MS" pitchFamily="66" charset="0"/>
              </a:rPr>
              <a:t> φορά στο </a:t>
            </a:r>
            <a:r>
              <a:rPr lang="en-US" altLang="ko-KR" sz="1600" dirty="0">
                <a:latin typeface="Comic Sans MS" pitchFamily="66" charset="0"/>
              </a:rPr>
              <a:t>Apollo 11 (NASA)</a:t>
            </a:r>
            <a:r>
              <a:rPr lang="el-GR" altLang="ko-KR" sz="1600" dirty="0">
                <a:latin typeface="Comic Sans MS" pitchFamily="66" charset="0"/>
              </a:rPr>
              <a:t>.</a:t>
            </a:r>
            <a:endParaRPr lang="el-GR" altLang="ko-KR" sz="1600" u="sng" dirty="0">
              <a:latin typeface="Comic Sans MS" pitchFamily="66" charset="0"/>
            </a:endParaRPr>
          </a:p>
        </p:txBody>
      </p:sp>
      <p:sp>
        <p:nvSpPr>
          <p:cNvPr id="12" name="11 - TextBox"/>
          <p:cNvSpPr txBox="1"/>
          <p:nvPr/>
        </p:nvSpPr>
        <p:spPr>
          <a:xfrm>
            <a:off x="1691680" y="1628800"/>
            <a:ext cx="7056784" cy="923330"/>
          </a:xfrm>
          <a:prstGeom prst="rect">
            <a:avLst/>
          </a:prstGeom>
          <a:noFill/>
        </p:spPr>
        <p:txBody>
          <a:bodyPr wrap="square" rtlCol="0">
            <a:spAutoFit/>
          </a:bodyPr>
          <a:lstStyle/>
          <a:p>
            <a:pPr algn="just">
              <a:buFont typeface="Wingdings" pitchFamily="2" charset="2"/>
              <a:buChar char="q"/>
            </a:pPr>
            <a:r>
              <a:rPr lang="el-GR" altLang="ko-KR" dirty="0">
                <a:latin typeface="Comic Sans MS" pitchFamily="66" charset="0"/>
              </a:rPr>
              <a:t> Η 3</a:t>
            </a:r>
            <a:r>
              <a:rPr lang="el-GR" altLang="ko-KR" baseline="30000" dirty="0">
                <a:latin typeface="Comic Sans MS" pitchFamily="66" charset="0"/>
              </a:rPr>
              <a:t>η</a:t>
            </a:r>
            <a:r>
              <a:rPr lang="el-GR" altLang="ko-KR" dirty="0">
                <a:latin typeface="Comic Sans MS" pitchFamily="66" charset="0"/>
              </a:rPr>
              <a:t> γενιά υπολογιστικών συστημάτων ξεκίνησε με τη δημιουργία των πρώτων ολοκληρωμένων κυκλωμάτων (</a:t>
            </a:r>
            <a:r>
              <a:rPr lang="en-US" altLang="ko-KR" dirty="0">
                <a:latin typeface="Comic Sans MS" pitchFamily="66" charset="0"/>
              </a:rPr>
              <a:t>Integrated Circuits) </a:t>
            </a:r>
            <a:r>
              <a:rPr lang="el-GR" altLang="ko-KR" dirty="0">
                <a:latin typeface="Comic Sans MS" pitchFamily="66" charset="0"/>
              </a:rPr>
              <a:t>από πυρίτιο.</a:t>
            </a:r>
            <a:r>
              <a:rPr lang="en-US" altLang="ko-KR" dirty="0">
                <a:latin typeface="Comic Sans MS" pitchFamily="66" charset="0"/>
              </a:rPr>
              <a:t> </a:t>
            </a:r>
            <a:endParaRPr lang="el-GR" dirty="0"/>
          </a:p>
        </p:txBody>
      </p:sp>
      <p:sp>
        <p:nvSpPr>
          <p:cNvPr id="14" name="13 - TextBox"/>
          <p:cNvSpPr txBox="1"/>
          <p:nvPr/>
        </p:nvSpPr>
        <p:spPr>
          <a:xfrm>
            <a:off x="5436096" y="5229201"/>
            <a:ext cx="3312368" cy="646331"/>
          </a:xfrm>
          <a:prstGeom prst="rect">
            <a:avLst/>
          </a:prstGeom>
          <a:noFill/>
        </p:spPr>
        <p:txBody>
          <a:bodyPr wrap="square" rtlCol="0">
            <a:spAutoFit/>
          </a:bodyPr>
          <a:lstStyle/>
          <a:p>
            <a:pPr algn="ctr"/>
            <a:r>
              <a:rPr lang="en-US" b="1" dirty="0"/>
              <a:t>IBM/System 360: </a:t>
            </a:r>
          </a:p>
          <a:p>
            <a:pPr algn="ctr"/>
            <a:r>
              <a:rPr lang="en-US" dirty="0"/>
              <a:t>ibm.com</a:t>
            </a:r>
            <a:r>
              <a:rPr lang="el-GR" dirty="0"/>
              <a:t> (1965 – 1978)</a:t>
            </a:r>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3562" name="Picture 10" descr="IBM100 - System 360"/>
          <p:cNvPicPr>
            <a:picLocks noChangeAspect="1" noChangeArrowheads="1"/>
          </p:cNvPicPr>
          <p:nvPr/>
        </p:nvPicPr>
        <p:blipFill>
          <a:blip r:embed="rId2" cstate="print"/>
          <a:srcRect/>
          <a:stretch>
            <a:fillRect/>
          </a:stretch>
        </p:blipFill>
        <p:spPr bwMode="auto">
          <a:xfrm>
            <a:off x="5364089" y="2780928"/>
            <a:ext cx="3699153" cy="2088232"/>
          </a:xfrm>
          <a:prstGeom prst="rect">
            <a:avLst/>
          </a:prstGeom>
          <a:noFill/>
        </p:spPr>
      </p:pic>
      <p:pic>
        <p:nvPicPr>
          <p:cNvPr id="30724" name="Picture 4" descr="SN514 IC"/>
          <p:cNvPicPr>
            <a:picLocks noChangeAspect="1" noChangeArrowheads="1"/>
          </p:cNvPicPr>
          <p:nvPr/>
        </p:nvPicPr>
        <p:blipFill>
          <a:blip r:embed="rId3" cstate="print"/>
          <a:srcRect/>
          <a:stretch>
            <a:fillRect/>
          </a:stretch>
        </p:blipFill>
        <p:spPr bwMode="auto">
          <a:xfrm>
            <a:off x="179513" y="1772816"/>
            <a:ext cx="1285209" cy="1140718"/>
          </a:xfrm>
          <a:prstGeom prst="rect">
            <a:avLst/>
          </a:prstGeom>
          <a:noFill/>
        </p:spPr>
      </p:pic>
      <p:sp>
        <p:nvSpPr>
          <p:cNvPr id="11" name="10 - TextBox"/>
          <p:cNvSpPr txBox="1"/>
          <p:nvPr/>
        </p:nvSpPr>
        <p:spPr>
          <a:xfrm>
            <a:off x="179512" y="2996953"/>
            <a:ext cx="1296144" cy="1015663"/>
          </a:xfrm>
          <a:prstGeom prst="rect">
            <a:avLst/>
          </a:prstGeom>
          <a:noFill/>
        </p:spPr>
        <p:txBody>
          <a:bodyPr wrap="square" rtlCol="0">
            <a:spAutoFit/>
          </a:bodyPr>
          <a:lstStyle/>
          <a:p>
            <a:pPr algn="ctr"/>
            <a:r>
              <a:rPr lang="el-GR" sz="1200" dirty="0"/>
              <a:t>Πρώτο</a:t>
            </a:r>
          </a:p>
          <a:p>
            <a:pPr algn="ctr"/>
            <a:r>
              <a:rPr lang="el-GR" sz="1200" dirty="0"/>
              <a:t>Ολοκληρωμένο</a:t>
            </a:r>
          </a:p>
          <a:p>
            <a:pPr algn="ctr"/>
            <a:r>
              <a:rPr lang="el-GR" sz="1200" dirty="0"/>
              <a:t>Κύκλωμα</a:t>
            </a:r>
          </a:p>
          <a:p>
            <a:pPr algn="ctr"/>
            <a:r>
              <a:rPr lang="en-US" sz="1200" dirty="0"/>
              <a:t>(IC)</a:t>
            </a:r>
            <a:r>
              <a:rPr lang="el-GR" sz="1200" dirty="0"/>
              <a:t> </a:t>
            </a:r>
          </a:p>
          <a:p>
            <a:pPr algn="ctr"/>
            <a:endParaRPr lang="el-GR" sz="1200" dirty="0"/>
          </a:p>
        </p:txBody>
      </p:sp>
    </p:spTree>
    <p:extLst>
      <p:ext uri="{BB962C8B-B14F-4D97-AF65-F5344CB8AC3E}">
        <p14:creationId xmlns:p14="http://schemas.microsoft.com/office/powerpoint/2010/main" val="2265349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ko-KR" sz="2800" dirty="0"/>
              <a:t>Η Εξέλιξη των Ψηφιακών Συστημάτων</a:t>
            </a:r>
            <a:endParaRPr lang="ko-KR" altLang="en-US" sz="2800" dirty="0"/>
          </a:p>
        </p:txBody>
      </p:sp>
      <p:sp>
        <p:nvSpPr>
          <p:cNvPr id="9" name="8 - TextBox"/>
          <p:cNvSpPr txBox="1"/>
          <p:nvPr/>
        </p:nvSpPr>
        <p:spPr>
          <a:xfrm>
            <a:off x="1619672" y="2996952"/>
            <a:ext cx="3600400" cy="1754326"/>
          </a:xfrm>
          <a:prstGeom prst="rect">
            <a:avLst/>
          </a:prstGeom>
          <a:noFill/>
        </p:spPr>
        <p:txBody>
          <a:bodyPr wrap="square" rtlCol="0">
            <a:spAutoFit/>
          </a:bodyPr>
          <a:lstStyle/>
          <a:p>
            <a:pPr algn="just">
              <a:buFont typeface="Wingdings" pitchFamily="2" charset="2"/>
              <a:buChar char="q"/>
            </a:pPr>
            <a:r>
              <a:rPr lang="el-GR" altLang="ko-KR" dirty="0">
                <a:solidFill>
                  <a:schemeClr val="tx1">
                    <a:lumMod val="75000"/>
                    <a:lumOff val="25000"/>
                  </a:schemeClr>
                </a:solidFill>
                <a:latin typeface="Comic Sans MS" pitchFamily="66" charset="0"/>
              </a:rPr>
              <a:t> </a:t>
            </a:r>
            <a:r>
              <a:rPr lang="el-GR" altLang="ko-KR" dirty="0">
                <a:latin typeface="Comic Sans MS" pitchFamily="66" charset="0"/>
              </a:rPr>
              <a:t>Υποστηρίζουν τεχνικές για καλύτερη εκμετάλλευση πόρων (όπως εικονική μνήμη, παράλληλες επεξεργασίες, πολλαπλούς χρήστες κλπ).</a:t>
            </a:r>
            <a:endParaRPr lang="en-US" altLang="ko-KR" u="sng" dirty="0">
              <a:latin typeface="Comic Sans MS" pitchFamily="66" charset="0"/>
            </a:endParaRPr>
          </a:p>
          <a:p>
            <a:pPr algn="just"/>
            <a:endParaRPr lang="en-US" altLang="ko-KR" dirty="0">
              <a:latin typeface="Comic Sans MS" pitchFamily="66" charset="0"/>
            </a:endParaRPr>
          </a:p>
        </p:txBody>
      </p:sp>
      <p:sp>
        <p:nvSpPr>
          <p:cNvPr id="12" name="11 - TextBox"/>
          <p:cNvSpPr txBox="1"/>
          <p:nvPr/>
        </p:nvSpPr>
        <p:spPr>
          <a:xfrm>
            <a:off x="1691680" y="1628800"/>
            <a:ext cx="7056784" cy="923330"/>
          </a:xfrm>
          <a:prstGeom prst="rect">
            <a:avLst/>
          </a:prstGeom>
          <a:noFill/>
        </p:spPr>
        <p:txBody>
          <a:bodyPr wrap="square" rtlCol="0">
            <a:spAutoFit/>
          </a:bodyPr>
          <a:lstStyle/>
          <a:p>
            <a:pPr algn="just">
              <a:buFont typeface="Wingdings" pitchFamily="2" charset="2"/>
              <a:buChar char="q"/>
            </a:pPr>
            <a:r>
              <a:rPr lang="el-GR" altLang="ko-KR" dirty="0">
                <a:latin typeface="Comic Sans MS" pitchFamily="66" charset="0"/>
              </a:rPr>
              <a:t> Στην 4</a:t>
            </a:r>
            <a:r>
              <a:rPr lang="el-GR" altLang="ko-KR" baseline="30000" dirty="0">
                <a:latin typeface="Comic Sans MS" pitchFamily="66" charset="0"/>
              </a:rPr>
              <a:t>η</a:t>
            </a:r>
            <a:r>
              <a:rPr lang="el-GR" altLang="ko-KR" dirty="0">
                <a:latin typeface="Comic Sans MS" pitchFamily="66" charset="0"/>
              </a:rPr>
              <a:t> γενιά ανήκουν όλα τα υπολογιστικά συστήματα που αναπτύχθηκαν μετά το 1990. Παρέχουν μεγάλη αξιοπιστία, λειτουργικό πρόγραμμα και φιλικότερο περιβάλλον χρήσης.</a:t>
            </a:r>
            <a:endParaRPr lang="el-GR" dirty="0"/>
          </a:p>
        </p:txBody>
      </p:sp>
      <p:sp>
        <p:nvSpPr>
          <p:cNvPr id="14" name="13 - TextBox"/>
          <p:cNvSpPr txBox="1"/>
          <p:nvPr/>
        </p:nvSpPr>
        <p:spPr>
          <a:xfrm>
            <a:off x="5436096" y="5229201"/>
            <a:ext cx="3312368" cy="646331"/>
          </a:xfrm>
          <a:prstGeom prst="rect">
            <a:avLst/>
          </a:prstGeom>
          <a:noFill/>
        </p:spPr>
        <p:txBody>
          <a:bodyPr wrap="square" rtlCol="0">
            <a:spAutoFit/>
          </a:bodyPr>
          <a:lstStyle/>
          <a:p>
            <a:pPr algn="ctr"/>
            <a:r>
              <a:rPr lang="en-US" b="1" dirty="0"/>
              <a:t>IBM-PC: </a:t>
            </a:r>
          </a:p>
          <a:p>
            <a:pPr algn="ctr"/>
            <a:r>
              <a:rPr lang="en-US" dirty="0"/>
              <a:t>ibm.com</a:t>
            </a:r>
            <a:endParaRPr lang="el-GR" dirty="0"/>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1746" name="AutoShape 2" descr="tetarti genia ibm2"/>
          <p:cNvSpPr>
            <a:spLocks noChangeAspect="1" noChangeArrowheads="1"/>
          </p:cNvSpPr>
          <p:nvPr/>
        </p:nvSpPr>
        <p:spPr bwMode="auto">
          <a:xfrm>
            <a:off x="63500" y="720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 name="9 - Εικόνα" descr="tetarti_genia_ibm2.png"/>
          <p:cNvPicPr>
            <a:picLocks noChangeAspect="1"/>
          </p:cNvPicPr>
          <p:nvPr/>
        </p:nvPicPr>
        <p:blipFill>
          <a:blip r:embed="rId2" cstate="print"/>
          <a:stretch>
            <a:fillRect/>
          </a:stretch>
        </p:blipFill>
        <p:spPr>
          <a:xfrm>
            <a:off x="5724129" y="2852936"/>
            <a:ext cx="2857143" cy="1904762"/>
          </a:xfrm>
          <a:prstGeom prst="rect">
            <a:avLst/>
          </a:prstGeom>
        </p:spPr>
      </p:pic>
    </p:spTree>
    <p:extLst>
      <p:ext uri="{BB962C8B-B14F-4D97-AF65-F5344CB8AC3E}">
        <p14:creationId xmlns:p14="http://schemas.microsoft.com/office/powerpoint/2010/main" val="416140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altLang="ko-KR" sz="2800" dirty="0"/>
              <a:t>Η Εξέλιξη των Ψηφιακών Συστημάτων</a:t>
            </a:r>
            <a:endParaRPr lang="ko-KR" altLang="en-US" sz="2800" dirty="0"/>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7170" name="Picture 2"/>
          <p:cNvPicPr>
            <a:picLocks noChangeAspect="1" noChangeArrowheads="1"/>
          </p:cNvPicPr>
          <p:nvPr/>
        </p:nvPicPr>
        <p:blipFill>
          <a:blip r:embed="rId2" cstate="print"/>
          <a:srcRect/>
          <a:stretch>
            <a:fillRect/>
          </a:stretch>
        </p:blipFill>
        <p:spPr bwMode="auto">
          <a:xfrm>
            <a:off x="2313532" y="1592796"/>
            <a:ext cx="6136607" cy="3672408"/>
          </a:xfrm>
          <a:prstGeom prst="rect">
            <a:avLst/>
          </a:prstGeom>
          <a:noFill/>
          <a:ln w="9525">
            <a:noFill/>
            <a:miter lim="800000"/>
            <a:headEnd/>
            <a:tailEnd/>
          </a:ln>
        </p:spPr>
      </p:pic>
    </p:spTree>
    <p:extLst>
      <p:ext uri="{BB962C8B-B14F-4D97-AF65-F5344CB8AC3E}">
        <p14:creationId xmlns:p14="http://schemas.microsoft.com/office/powerpoint/2010/main" val="79206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123144"/>
            <a:ext cx="7524328" cy="1179288"/>
          </a:xfrm>
        </p:spPr>
        <p:txBody>
          <a:bodyPr/>
          <a:lstStyle/>
          <a:p>
            <a:r>
              <a:rPr lang="el-GR" altLang="ko-KR" sz="2800" dirty="0"/>
              <a:t>Η Εξέλιξη των Ψηφιακών Συστημάτων</a:t>
            </a:r>
            <a:endParaRPr lang="ko-KR" altLang="en-US" sz="2800" dirty="0"/>
          </a:p>
        </p:txBody>
      </p:sp>
      <p:sp>
        <p:nvSpPr>
          <p:cNvPr id="23556" name="AutoShape 4"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558" name="AutoShape 6" descr="File:IBM System 360 ー Computer History Museum (30781538112).jpg - Wikimedia  Commons"/>
          <p:cNvSpPr>
            <a:spLocks noChangeAspect="1" noChangeArrowheads="1"/>
          </p:cNvSpPr>
          <p:nvPr/>
        </p:nvSpPr>
        <p:spPr bwMode="auto">
          <a:xfrm>
            <a:off x="155575" y="71278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9218" name="Picture 2"/>
          <p:cNvPicPr>
            <a:picLocks noChangeAspect="1" noChangeArrowheads="1"/>
          </p:cNvPicPr>
          <p:nvPr/>
        </p:nvPicPr>
        <p:blipFill>
          <a:blip r:embed="rId2" cstate="print"/>
          <a:srcRect/>
          <a:stretch>
            <a:fillRect/>
          </a:stretch>
        </p:blipFill>
        <p:spPr bwMode="auto">
          <a:xfrm>
            <a:off x="2123728" y="1484784"/>
            <a:ext cx="5988829" cy="4212208"/>
          </a:xfrm>
          <a:prstGeom prst="rect">
            <a:avLst/>
          </a:prstGeom>
          <a:noFill/>
          <a:ln w="9525">
            <a:noFill/>
            <a:miter lim="800000"/>
            <a:headEnd/>
            <a:tailEnd/>
          </a:ln>
        </p:spPr>
      </p:pic>
    </p:spTree>
    <p:extLst>
      <p:ext uri="{BB962C8B-B14F-4D97-AF65-F5344CB8AC3E}">
        <p14:creationId xmlns:p14="http://schemas.microsoft.com/office/powerpoint/2010/main" val="1240829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2945</TotalTime>
  <Words>1842</Words>
  <Application>Microsoft Office PowerPoint</Application>
  <PresentationFormat>Προβολή στην οθόνη (4:3)</PresentationFormat>
  <Paragraphs>211</Paragraphs>
  <Slides>30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30</vt:i4>
      </vt:variant>
    </vt:vector>
  </HeadingPairs>
  <TitlesOfParts>
    <vt:vector size="37" baseType="lpstr">
      <vt:lpstr>Arial</vt:lpstr>
      <vt:lpstr>Calibri</vt:lpstr>
      <vt:lpstr>Comic Sans MS</vt:lpstr>
      <vt:lpstr>Times New Roman</vt:lpstr>
      <vt:lpstr>Verdana</vt:lpstr>
      <vt:lpstr>Wingdings</vt:lpstr>
      <vt:lpstr>Office Theme</vt:lpstr>
      <vt:lpstr>Παρουσίαση του PowerPoint</vt:lpstr>
      <vt:lpstr>Η Εξέλιξη των Ψηφιακών Συστημάτων</vt:lpstr>
      <vt:lpstr>Η Εξέλιξη των Ψηφιακών Συστημάτων</vt:lpstr>
      <vt:lpstr>Η Εξέλιξη των Ψηφιακών Συστημάτων</vt:lpstr>
      <vt:lpstr>Η Εξέλιξη των Ψηφιακών Συστημάτων</vt:lpstr>
      <vt:lpstr>Η Εξέλιξη των Ψηφιακών Συστημάτων</vt:lpstr>
      <vt:lpstr>Η Εξέλιξη των Ψηφιακών Συστημάτων</vt:lpstr>
      <vt:lpstr>Η Εξέλιξη των Ψηφιακών Συστημάτων</vt:lpstr>
      <vt:lpstr>Η Εξέλιξη των Ψηφιακών Συστημάτων</vt:lpstr>
      <vt:lpstr>Η Εξέλιξη των Ψηφιακών Συστημάτων</vt:lpstr>
      <vt:lpstr>Η Εξέλιξη των Ψηφιακών Συστημάτων</vt:lpstr>
      <vt:lpstr>Περιγραφή Ενσωματωμένων Συστημάτων</vt:lpstr>
      <vt:lpstr>Περιγραφή Ενσωματωμένων Συστημάτων</vt:lpstr>
      <vt:lpstr>Περιγραφή Ενσωματωμένων Συστημάτων</vt:lpstr>
      <vt:lpstr>Περιγραφή Ενσωματωμένων Συστημάτων</vt:lpstr>
      <vt:lpstr>Περιγραφή Ενσωματωμένων Συστημάτων</vt:lpstr>
      <vt:lpstr>Περιγραφή Ενσωματωμένων Συστημάτων</vt:lpstr>
      <vt:lpstr>Παράδειγμα: αυτοκίνητο</vt:lpstr>
      <vt:lpstr>Περιγραφή Ενσωματωμένων Συστημάτων Βασικά μέρη</vt:lpstr>
      <vt:lpstr>Περιγραφή Ενσωματωμένων Συστημάτων Βασικά μέρη</vt:lpstr>
      <vt:lpstr>Περιγραφή Ενσωματωμένων Συστημάτων</vt:lpstr>
      <vt:lpstr>Περιγραφή Ενσωματωμένων Συστημάτων</vt:lpstr>
      <vt:lpstr>Περιγραφή Ενσωματωμένων Συστημάτων Παράδειγμα Ηλεκτρονικό Θερμόμετρο (1)</vt:lpstr>
      <vt:lpstr>Περιγραφή Ενσωματωμένων Συστημάτων Παράδειγμα Ηλεκτρονικό Θερμόμετρο (2)</vt:lpstr>
      <vt:lpstr>Περιγραφή Ενσωματωμένων Συστημάτων</vt:lpstr>
      <vt:lpstr>Ο Μικροελεγκτής</vt:lpstr>
      <vt:lpstr>Ο Μικροελεγκτής</vt:lpstr>
      <vt:lpstr>Διάφοροι τύποι Μικροελεγκτών</vt:lpstr>
      <vt:lpstr>Ο Μικροεπεξεργαστής</vt:lpstr>
      <vt:lpstr>Διάφοροι τύποι Μικροεπεξεργαστών</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SEVEN</dc:creator>
  <cp:lastModifiedBy>user</cp:lastModifiedBy>
  <cp:revision>406</cp:revision>
  <dcterms:created xsi:type="dcterms:W3CDTF">2016-10-21T14:35:07Z</dcterms:created>
  <dcterms:modified xsi:type="dcterms:W3CDTF">2021-12-01T21:37:44Z</dcterms:modified>
</cp:coreProperties>
</file>