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412" r:id="rId3"/>
    <p:sldId id="413" r:id="rId4"/>
    <p:sldId id="304" r:id="rId5"/>
    <p:sldId id="300" r:id="rId6"/>
    <p:sldId id="305" r:id="rId7"/>
    <p:sldId id="301" r:id="rId8"/>
    <p:sldId id="308" r:id="rId9"/>
    <p:sldId id="306" r:id="rId10"/>
    <p:sldId id="312" r:id="rId11"/>
    <p:sldId id="328" r:id="rId12"/>
    <p:sldId id="314" r:id="rId13"/>
    <p:sldId id="313" r:id="rId14"/>
    <p:sldId id="329" r:id="rId15"/>
    <p:sldId id="310" r:id="rId16"/>
    <p:sldId id="316" r:id="rId17"/>
    <p:sldId id="315" r:id="rId18"/>
    <p:sldId id="318" r:id="rId19"/>
    <p:sldId id="319" r:id="rId20"/>
    <p:sldId id="311" r:id="rId21"/>
    <p:sldId id="331" r:id="rId22"/>
    <p:sldId id="323" r:id="rId23"/>
    <p:sldId id="324" r:id="rId24"/>
    <p:sldId id="325" r:id="rId25"/>
    <p:sldId id="309" r:id="rId26"/>
    <p:sldId id="297" r:id="rId27"/>
    <p:sldId id="414" r:id="rId28"/>
    <p:sldId id="299" r:id="rId29"/>
    <p:sldId id="298" r:id="rId30"/>
    <p:sldId id="415" r:id="rId31"/>
    <p:sldId id="416" r:id="rId32"/>
    <p:sldId id="326" r:id="rId33"/>
    <p:sldId id="417" r:id="rId34"/>
    <p:sldId id="327" r:id="rId35"/>
    <p:sldId id="418" r:id="rId36"/>
    <p:sldId id="307" r:id="rId37"/>
    <p:sldId id="419" r:id="rId38"/>
    <p:sldId id="420" r:id="rId39"/>
    <p:sldId id="421" r:id="rId40"/>
    <p:sldId id="422" r:id="rId41"/>
    <p:sldId id="320" r:id="rId42"/>
    <p:sldId id="321" r:id="rId43"/>
    <p:sldId id="322" r:id="rId44"/>
    <p:sldId id="423" r:id="rId45"/>
    <p:sldId id="424" r:id="rId4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100" dirty="0"/>
              <a:t>Ο </a:t>
            </a:r>
            <a:r>
              <a:rPr lang="el-GR" altLang="ko-KR" sz="2100" dirty="0" err="1"/>
              <a:t>Μικροελεγκτής</a:t>
            </a:r>
            <a:endParaRPr lang="ko-KR" altLang="en-US" sz="2100" dirty="0"/>
          </a:p>
        </p:txBody>
      </p:sp>
      <p:sp>
        <p:nvSpPr>
          <p:cNvPr id="12" name="11 - TextBox"/>
          <p:cNvSpPr txBox="1"/>
          <p:nvPr/>
        </p:nvSpPr>
        <p:spPr>
          <a:xfrm>
            <a:off x="2303748" y="1141951"/>
            <a:ext cx="5616624" cy="317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200" dirty="0">
                <a:latin typeface="Comic Sans MS" pitchFamily="66" charset="0"/>
              </a:rPr>
              <a:t> Τις περισσότερες φορές </a:t>
            </a:r>
            <a:r>
              <a:rPr lang="el-GR" sz="1200" u="sng" dirty="0">
                <a:latin typeface="Comic Sans MS" pitchFamily="66" charset="0"/>
              </a:rPr>
              <a:t>τα Ενσωματωμένα Συστήματα (ΕΣ) </a:t>
            </a:r>
            <a:r>
              <a:rPr lang="el-GR" sz="1200" dirty="0">
                <a:latin typeface="Comic Sans MS" pitchFamily="66" charset="0"/>
              </a:rPr>
              <a:t>επιτελούν απλή  λειτουργίες που </a:t>
            </a:r>
            <a:r>
              <a:rPr lang="el-GR" sz="1200" u="sng" dirty="0">
                <a:latin typeface="Comic Sans MS" pitchFamily="66" charset="0"/>
              </a:rPr>
              <a:t>δεν απαιτούν μεγάλη υπολογιστική ισχύ και πόρους</a:t>
            </a:r>
            <a:r>
              <a:rPr lang="el-GR" sz="1200" dirty="0">
                <a:latin typeface="Comic Sans MS" pitchFamily="66" charset="0"/>
              </a:rPr>
              <a:t>. Για το λόγο αυτό χρησιμοποιούν </a:t>
            </a:r>
            <a:r>
              <a:rPr lang="el-GR" sz="1200" dirty="0" err="1">
                <a:latin typeface="Comic Sans MS" pitchFamily="66" charset="0"/>
              </a:rPr>
              <a:t>Μικροελεγκτές</a:t>
            </a:r>
            <a:r>
              <a:rPr lang="el-GR" sz="1200" dirty="0">
                <a:latin typeface="Comic Sans MS" pitchFamily="66" charset="0"/>
              </a:rPr>
              <a:t> (</a:t>
            </a:r>
            <a:r>
              <a:rPr lang="en-US" sz="1200" dirty="0">
                <a:latin typeface="Comic Sans MS" pitchFamily="66" charset="0"/>
              </a:rPr>
              <a:t>Microcontrollers, </a:t>
            </a:r>
            <a:r>
              <a:rPr lang="el-GR" sz="1200" dirty="0" err="1">
                <a:latin typeface="Comic Sans MS" pitchFamily="66" charset="0"/>
              </a:rPr>
              <a:t>μ</a:t>
            </a:r>
            <a:r>
              <a:rPr lang="en-US" sz="1200" dirty="0">
                <a:latin typeface="Comic Sans MS" pitchFamily="66" charset="0"/>
              </a:rPr>
              <a:t>C).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75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Οι </a:t>
            </a:r>
            <a:r>
              <a:rPr lang="el-GR" sz="1200" dirty="0" err="1">
                <a:latin typeface="Comic Sans MS" pitchFamily="66" charset="0"/>
              </a:rPr>
              <a:t>μικροελεγκτές</a:t>
            </a:r>
            <a:r>
              <a:rPr lang="el-GR" sz="1200" dirty="0">
                <a:latin typeface="Comic Sans MS" pitchFamily="66" charset="0"/>
              </a:rPr>
              <a:t> συχνά ορίζονται </a:t>
            </a:r>
            <a:r>
              <a:rPr lang="el-GR" sz="1200" u="sng" dirty="0">
                <a:latin typeface="Comic Sans MS" pitchFamily="66" charset="0"/>
              </a:rPr>
              <a:t>ως ένας μίνι πλήρης υπολογιστής σε ένα  </a:t>
            </a:r>
          </a:p>
          <a:p>
            <a:pPr algn="just">
              <a:lnSpc>
                <a:spcPct val="150000"/>
              </a:lnSpc>
            </a:pPr>
            <a:r>
              <a:rPr lang="el-GR" sz="1200" u="sng" dirty="0">
                <a:latin typeface="Comic Sans MS" pitchFamily="66" charset="0"/>
              </a:rPr>
              <a:t>ενιαίο τσιπ (</a:t>
            </a:r>
            <a:r>
              <a:rPr lang="en-US" sz="1200" u="sng" dirty="0">
                <a:latin typeface="Comic Sans MS" pitchFamily="66" charset="0"/>
              </a:rPr>
              <a:t>All-in-one-chip)</a:t>
            </a:r>
            <a:r>
              <a:rPr lang="el-GR" sz="1200" u="sng" dirty="0">
                <a:latin typeface="Comic Sans MS" pitchFamily="66" charset="0"/>
              </a:rPr>
              <a:t>.</a:t>
            </a:r>
            <a:r>
              <a:rPr lang="el-GR" sz="1200" dirty="0">
                <a:latin typeface="Comic Sans MS" pitchFamily="66" charset="0"/>
              </a:rPr>
              <a:t> Στην πραγματικότητα είναι ένας τύπος επεξεργαστή (</a:t>
            </a:r>
            <a:r>
              <a:rPr lang="en-US" sz="1200" dirty="0">
                <a:latin typeface="Comic Sans MS" pitchFamily="66" charset="0"/>
              </a:rPr>
              <a:t>IC) </a:t>
            </a:r>
            <a:r>
              <a:rPr lang="el-GR" sz="1200" dirty="0">
                <a:latin typeface="Comic Sans MS" pitchFamily="66" charset="0"/>
              </a:rPr>
              <a:t>ο οποίος μπορεί να λειτουργήσει με ελάχιστα εξωτερικά εξαρτήματα.</a:t>
            </a: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75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200" dirty="0">
                <a:latin typeface="Comic Sans MS" pitchFamily="66" charset="0"/>
              </a:rPr>
              <a:t> </a:t>
            </a:r>
            <a:r>
              <a:rPr lang="el-GR" sz="1200" u="sng" dirty="0">
                <a:latin typeface="Comic Sans MS" pitchFamily="66" charset="0"/>
              </a:rPr>
              <a:t>Στον πυρήνα τους</a:t>
            </a:r>
            <a:r>
              <a:rPr lang="el-GR" sz="1200" dirty="0">
                <a:latin typeface="Comic Sans MS" pitchFamily="66" charset="0"/>
              </a:rPr>
              <a:t>, οι </a:t>
            </a:r>
            <a:r>
              <a:rPr lang="el-GR" sz="1200" dirty="0" err="1">
                <a:latin typeface="Comic Sans MS" pitchFamily="66" charset="0"/>
              </a:rPr>
              <a:t>μικροελεγκτές</a:t>
            </a:r>
            <a:r>
              <a:rPr lang="el-GR" sz="1200" dirty="0">
                <a:latin typeface="Comic Sans MS" pitchFamily="66" charset="0"/>
              </a:rPr>
              <a:t> έχουν </a:t>
            </a:r>
            <a:r>
              <a:rPr lang="el-GR" sz="1200" u="sng" dirty="0">
                <a:latin typeface="Comic Sans MS" pitchFamily="66" charset="0"/>
              </a:rPr>
              <a:t>έναν μικροεπεξεργαστή</a:t>
            </a:r>
            <a:r>
              <a:rPr lang="en-US" sz="1200" u="sng" dirty="0">
                <a:latin typeface="Comic Sans MS" pitchFamily="66" charset="0"/>
              </a:rPr>
              <a:t> (</a:t>
            </a:r>
            <a:r>
              <a:rPr lang="el-GR" sz="1200" u="sng" dirty="0">
                <a:latin typeface="Comic Sans MS" pitchFamily="66" charset="0"/>
              </a:rPr>
              <a:t>της τάξης των </a:t>
            </a:r>
            <a:r>
              <a:rPr lang="en-US" sz="1200" u="sng" dirty="0">
                <a:latin typeface="Comic Sans MS" pitchFamily="66" charset="0"/>
              </a:rPr>
              <a:t>MHz)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παρόμοιος με την CPU του υπολογιστή μας, μία σταθερή </a:t>
            </a:r>
            <a:r>
              <a:rPr lang="el-GR" sz="1200" u="sng" dirty="0">
                <a:latin typeface="Comic Sans MS" pitchFamily="66" charset="0"/>
              </a:rPr>
              <a:t>ποσότητα     μνήμης RAM </a:t>
            </a:r>
            <a:r>
              <a:rPr lang="en-US" sz="1200" u="sng" dirty="0">
                <a:latin typeface="Comic Sans MS" pitchFamily="66" charset="0"/>
              </a:rPr>
              <a:t> </a:t>
            </a:r>
            <a:r>
              <a:rPr lang="el-GR" sz="1200" u="sng" dirty="0">
                <a:latin typeface="Comic Sans MS" pitchFamily="66" charset="0"/>
              </a:rPr>
              <a:t>και ROM</a:t>
            </a:r>
            <a:r>
              <a:rPr lang="el-GR" sz="1200" dirty="0">
                <a:latin typeface="Comic Sans MS" pitchFamily="66" charset="0"/>
              </a:rPr>
              <a:t> και μονάδα διασύνδεσης </a:t>
            </a:r>
            <a:r>
              <a:rPr lang="el-GR" sz="1200" u="sng" dirty="0">
                <a:latin typeface="Comic Sans MS" pitchFamily="66" charset="0"/>
              </a:rPr>
              <a:t>περιφερειακών </a:t>
            </a:r>
            <a:r>
              <a:rPr lang="el-GR" sz="1200" dirty="0">
                <a:latin typeface="Comic Sans MS" pitchFamily="66" charset="0"/>
              </a:rPr>
              <a:t>όλα ενσωματωμένα </a:t>
            </a:r>
            <a:r>
              <a:rPr lang="el-GR" sz="1200" b="1" dirty="0">
                <a:latin typeface="Comic Sans MS" pitchFamily="66" charset="0"/>
              </a:rPr>
              <a:t>σε ένα τσιπ</a:t>
            </a:r>
            <a:r>
              <a:rPr lang="el-GR" sz="1200" dirty="0">
                <a:latin typeface="Comic Sans MS" pitchFamily="66" charset="0"/>
              </a:rPr>
              <a:t>. </a:t>
            </a:r>
            <a:endParaRPr lang="el-GR" sz="7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4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pic>
        <p:nvPicPr>
          <p:cNvPr id="1026" name="Picture 2" descr="Microcontroller unit | Article about Microcontroller unit by The Free  Dictio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9542"/>
            <a:ext cx="3617745" cy="410815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876256" y="3507854"/>
            <a:ext cx="19442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https://encyclopedia2.thefreedictionary.com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1547664" y="771550"/>
            <a:ext cx="7488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Η Κεντρική Μονάδα Επεξεργασίας (ΚΜΕ = </a:t>
            </a:r>
            <a:r>
              <a:rPr lang="en-US" sz="1600" b="1" u="sng" dirty="0">
                <a:solidFill>
                  <a:srgbClr val="C00000"/>
                </a:solidFill>
                <a:latin typeface="Comic Sans MS" pitchFamily="66" charset="0"/>
              </a:rPr>
              <a:t>CPU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) </a:t>
            </a:r>
            <a:r>
              <a:rPr lang="el-GR" sz="1600" dirty="0">
                <a:latin typeface="Comic Sans MS" pitchFamily="66" charset="0"/>
              </a:rPr>
              <a:t>είναι η καρδιά του </a:t>
            </a:r>
            <a:r>
              <a:rPr lang="en-US" sz="1600" dirty="0">
                <a:latin typeface="Comic Sans MS" pitchFamily="66" charset="0"/>
              </a:rPr>
              <a:t>          </a:t>
            </a:r>
            <a:r>
              <a:rPr lang="el-GR" sz="1600" dirty="0" err="1">
                <a:latin typeface="Comic Sans MS" pitchFamily="66" charset="0"/>
              </a:rPr>
              <a:t>Μικροελεγκτή</a:t>
            </a:r>
            <a:r>
              <a:rPr lang="el-GR" sz="1600" dirty="0">
                <a:latin typeface="Comic Sans MS" pitchFamily="66" charset="0"/>
              </a:rPr>
              <a:t>    αφού εκτελεί την ανάκληση δεδομένων (</a:t>
            </a:r>
            <a:r>
              <a:rPr lang="en-US" sz="1600" dirty="0">
                <a:latin typeface="Comic Sans MS" pitchFamily="66" charset="0"/>
              </a:rPr>
              <a:t>fetch) </a:t>
            </a:r>
            <a:r>
              <a:rPr lang="el-GR" sz="1600" dirty="0">
                <a:latin typeface="Comic Sans MS" pitchFamily="66" charset="0"/>
              </a:rPr>
              <a:t>από τη Μνήμη </a:t>
            </a:r>
            <a:r>
              <a:rPr lang="en-US" sz="1600" dirty="0">
                <a:latin typeface="Comic Sans MS" pitchFamily="66" charset="0"/>
              </a:rPr>
              <a:t>  </a:t>
            </a:r>
            <a:r>
              <a:rPr lang="el-GR" sz="1600" dirty="0">
                <a:latin typeface="Comic Sans MS" pitchFamily="66" charset="0"/>
              </a:rPr>
              <a:t>του προγράμματος,  υπό μορφή εντολών, ενώ παράλληλα αποκωδικοποιεί τις </a:t>
            </a:r>
            <a:r>
              <a:rPr lang="en-US" sz="1600" dirty="0">
                <a:latin typeface="Comic Sans MS" pitchFamily="66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el-GR" sz="1600" dirty="0">
                <a:latin typeface="Comic Sans MS" pitchFamily="66" charset="0"/>
              </a:rPr>
              <a:t>εντολές και μετά τις εκτελεί.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600" b="1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itchFamily="66" charset="0"/>
              </a:rPr>
              <a:t>Η ΚΜΕ αποτελείται από τους: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l-GR" sz="1600" dirty="0" err="1">
                <a:latin typeface="Comic Sans MS" pitchFamily="66" charset="0"/>
              </a:rPr>
              <a:t>Καταχωρητές</a:t>
            </a:r>
            <a:r>
              <a:rPr lang="el-GR" sz="1600" dirty="0">
                <a:latin typeface="Comic Sans MS" pitchFamily="66" charset="0"/>
              </a:rPr>
              <a:t> (</a:t>
            </a:r>
            <a:r>
              <a:rPr lang="en-US" sz="1600" dirty="0">
                <a:latin typeface="Comic Sans MS" pitchFamily="66" charset="0"/>
              </a:rPr>
              <a:t>Registers)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itchFamily="66" charset="0"/>
              </a:rPr>
              <a:t>Αριθμητική Λογική Μονάδα (</a:t>
            </a:r>
            <a:r>
              <a:rPr lang="en-US" sz="1600" dirty="0">
                <a:latin typeface="Comic Sans MS" pitchFamily="66" charset="0"/>
              </a:rPr>
              <a:t>Arithmetic Logic Unit)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itchFamily="66" charset="0"/>
              </a:rPr>
              <a:t>Αποκωδικοποιητή Εντολών (</a:t>
            </a:r>
            <a:r>
              <a:rPr lang="en-US" sz="1600" dirty="0">
                <a:latin typeface="Comic Sans MS" pitchFamily="66" charset="0"/>
              </a:rPr>
              <a:t>Instruction Decoder)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itchFamily="66" charset="0"/>
              </a:rPr>
              <a:t>Διάφορα Κυκλώματα Ελέγχου (</a:t>
            </a:r>
            <a:r>
              <a:rPr lang="en-US" sz="1600" dirty="0">
                <a:latin typeface="Comic Sans MS" pitchFamily="66" charset="0"/>
              </a:rPr>
              <a:t>Control Units)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1547664" y="771550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Η Μνήμη </a:t>
            </a:r>
            <a:r>
              <a:rPr lang="el-GR" sz="1600" dirty="0">
                <a:latin typeface="Comic Sans MS" pitchFamily="66" charset="0"/>
              </a:rPr>
              <a:t>που διακρίνεται σε Μνήμη Προγράμματος και Μνήμη Δεδομένων.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1600" dirty="0">
                <a:latin typeface="Comic Sans MS" pitchFamily="66" charset="0"/>
              </a:rPr>
              <a:t> Στη </a:t>
            </a:r>
            <a:r>
              <a:rPr lang="el-GR" sz="1600" i="1" u="sng" dirty="0">
                <a:latin typeface="Comic Sans MS" pitchFamily="66" charset="0"/>
              </a:rPr>
              <a:t>Μνήμη Προγράμματος </a:t>
            </a:r>
            <a:r>
              <a:rPr lang="el-GR" sz="1600" dirty="0">
                <a:latin typeface="Comic Sans MS" pitchFamily="66" charset="0"/>
              </a:rPr>
              <a:t>αποθηκεύονται όλες οι εντολές που αποτελούν τον κορμό του προγράμματος που θα εκτελεστεί. Η Μνήμη αυτή διακρίνεται επίσης  σε </a:t>
            </a:r>
            <a:r>
              <a:rPr lang="el-GR" sz="1600" u="sng" dirty="0">
                <a:latin typeface="Comic Sans MS" pitchFamily="66" charset="0"/>
              </a:rPr>
              <a:t>Εσωτερική και Εξωτερική.</a:t>
            </a:r>
            <a:endParaRPr lang="el-GR" sz="1600" dirty="0">
              <a:latin typeface="Comic Sans MS" pitchFamily="66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i="1" u="sng" dirty="0">
                <a:latin typeface="Comic Sans MS" pitchFamily="66" charset="0"/>
              </a:rPr>
              <a:t>Η Μνήμη Δεδομένων </a:t>
            </a:r>
            <a:r>
              <a:rPr lang="el-GR" sz="1600" dirty="0">
                <a:latin typeface="Comic Sans MS" pitchFamily="66" charset="0"/>
              </a:rPr>
              <a:t>(ή μνήμη </a:t>
            </a:r>
            <a:r>
              <a:rPr lang="en-US" sz="1600" dirty="0">
                <a:latin typeface="Comic Sans MS" pitchFamily="66" charset="0"/>
              </a:rPr>
              <a:t>RAM</a:t>
            </a:r>
            <a:r>
              <a:rPr lang="el-GR" sz="1600" dirty="0">
                <a:latin typeface="Comic Sans MS" pitchFamily="66" charset="0"/>
              </a:rPr>
              <a:t> = τυχαίας προσπέλασης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l-GR" sz="1600" dirty="0">
                <a:latin typeface="Comic Sans MS" pitchFamily="66" charset="0"/>
              </a:rPr>
              <a:t>αποτελεί τη      μνήμη που διατηρούνται τα δεδομένα</a:t>
            </a:r>
            <a:r>
              <a:rPr lang="en-US" sz="1600" dirty="0">
                <a:latin typeface="Comic Sans MS" pitchFamily="66" charset="0"/>
              </a:rPr>
              <a:t>. H KME</a:t>
            </a:r>
            <a:r>
              <a:rPr lang="el-GR" sz="1600" dirty="0">
                <a:latin typeface="Comic Sans MS" pitchFamily="66" charset="0"/>
              </a:rPr>
              <a:t> χρησιμοποιεί τη μνήμη αυτή για να αποθηκεύσει  μεταβλητές του προγράμματος, καθώς επίσης και τη Στοίβα </a:t>
            </a:r>
            <a:r>
              <a:rPr lang="en-US" sz="1600" dirty="0">
                <a:latin typeface="Comic Sans MS" pitchFamily="66" charset="0"/>
              </a:rPr>
              <a:t>         </a:t>
            </a:r>
            <a:r>
              <a:rPr lang="el-GR" sz="1600" dirty="0"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stack) </a:t>
            </a:r>
            <a:r>
              <a:rPr lang="el-GR" sz="1600" dirty="0">
                <a:latin typeface="Comic Sans MS" pitchFamily="66" charset="0"/>
              </a:rPr>
              <a:t>για την προσωρινή αποθήκευση των διευθύνσεων επιστροφής.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2123728" y="429994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/>
          </a:p>
          <a:p>
            <a:pPr algn="ctr"/>
            <a:r>
              <a:rPr lang="el-GR" sz="1400"/>
              <a:t>Διάγραμμα </a:t>
            </a:r>
            <a:r>
              <a:rPr lang="el-GR" sz="1400" dirty="0"/>
              <a:t>Μνημών </a:t>
            </a:r>
            <a:r>
              <a:rPr lang="en-US" sz="1400" dirty="0"/>
              <a:t>AVR </a:t>
            </a:r>
            <a:r>
              <a:rPr lang="el-GR" sz="1400" dirty="0" err="1"/>
              <a:t>Μικροελεγκτή</a:t>
            </a:r>
            <a:endParaRPr lang="en-US" sz="1400" dirty="0"/>
          </a:p>
          <a:p>
            <a:pPr algn="ctr"/>
            <a:r>
              <a:rPr lang="en-US" sz="1400" dirty="0"/>
              <a:t>https://electronics.stackexchange.com</a:t>
            </a:r>
          </a:p>
          <a:p>
            <a:pPr algn="ctr"/>
            <a:endParaRPr lang="el-GR" sz="14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ΔΟΜΙΚΑ ΣΤΟΙΧΕΙΑ ΤΟΥ ΜΙΚΡΟΕΛΕΓΚΤΗ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2228" name="Picture 4" descr="AVR microcontroller memory map - Do It Easy With SciencePr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7534"/>
            <a:ext cx="4608512" cy="368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2123728" y="429994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Ένα τυπικό σχήμα για το </a:t>
            </a:r>
            <a:r>
              <a:rPr lang="el-GR" dirty="0" err="1"/>
              <a:t>Μικροελεγκτή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43558"/>
            <a:ext cx="5977210" cy="32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ΔΟΜΙΚΑ ΣΤΟΙΧΕΙΑ ΤΟΥ ΜΙΚΡΟΕΛΕΓΚΤΗ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1635646"/>
            <a:ext cx="14756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Εικόνα από </a:t>
            </a:r>
          </a:p>
          <a:p>
            <a:pPr algn="ctr"/>
            <a:r>
              <a:rPr lang="el-GR" sz="1400" dirty="0"/>
              <a:t>Πτυχιακή </a:t>
            </a:r>
          </a:p>
          <a:p>
            <a:pPr algn="ctr"/>
            <a:r>
              <a:rPr lang="el-GR" sz="1400" dirty="0" err="1"/>
              <a:t>Νικολαϊδου</a:t>
            </a:r>
            <a:r>
              <a:rPr lang="el-GR" sz="1400" dirty="0"/>
              <a:t> </a:t>
            </a:r>
          </a:p>
          <a:p>
            <a:pPr algn="ctr"/>
            <a:r>
              <a:rPr lang="el-GR" sz="1400" dirty="0"/>
              <a:t>Ευανθία-ΤΕΙ </a:t>
            </a:r>
          </a:p>
          <a:p>
            <a:pPr algn="ctr"/>
            <a:r>
              <a:rPr lang="el-GR" sz="1400" dirty="0"/>
              <a:t>Κεντρικής </a:t>
            </a:r>
          </a:p>
          <a:p>
            <a:pPr algn="ctr"/>
            <a:r>
              <a:rPr lang="el-GR" sz="1400" dirty="0"/>
              <a:t>Μακεδονίας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47664" y="771550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Ψηφιακή θύρα Εισόδου/Εξόδου</a:t>
            </a:r>
            <a:r>
              <a:rPr lang="el-GR" sz="1600" dirty="0">
                <a:latin typeface="Comic Sans MS" pitchFamily="66" charset="0"/>
              </a:rPr>
              <a:t> που χρησιμοποιείται για τη μεταφορά </a:t>
            </a:r>
            <a:r>
              <a:rPr lang="en-US" sz="1600" dirty="0">
                <a:latin typeface="Comic Sans MS" pitchFamily="66" charset="0"/>
              </a:rPr>
              <a:t>           </a:t>
            </a:r>
            <a:r>
              <a:rPr lang="el-GR" sz="1600" dirty="0">
                <a:latin typeface="Comic Sans MS" pitchFamily="66" charset="0"/>
              </a:rPr>
              <a:t>δεδομένων από / προς το εξωτερικό περιβάλλον. Τα δεδομένα ανταλλάσσονται 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itchFamily="66" charset="0"/>
              </a:rPr>
              <a:t>σε ομάδες των 8 </a:t>
            </a:r>
            <a:r>
              <a:rPr lang="en-US" sz="1600" dirty="0">
                <a:latin typeface="Comic Sans MS" pitchFamily="66" charset="0"/>
              </a:rPr>
              <a:t>bits (1 byte).</a:t>
            </a:r>
            <a:endParaRPr lang="el-GR" sz="16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16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Αναλογική Θύρα Εισόδου/Εξόδου </a:t>
            </a:r>
            <a:r>
              <a:rPr lang="el-GR" sz="1600" dirty="0">
                <a:latin typeface="Comic Sans MS" pitchFamily="66" charset="0"/>
              </a:rPr>
              <a:t>η οποία συνδέεται με τη Μονάδα              Μετατροπής Αναλογικού Σήματος σε Ψηφιακό</a:t>
            </a:r>
            <a:r>
              <a:rPr lang="en-US" sz="1600" dirty="0">
                <a:latin typeface="Comic Sans MS" pitchFamily="66" charset="0"/>
              </a:rPr>
              <a:t> (ADC)</a:t>
            </a:r>
            <a:r>
              <a:rPr lang="el-GR" sz="1600" dirty="0">
                <a:latin typeface="Comic Sans MS" pitchFamily="66" charset="0"/>
              </a:rPr>
              <a:t>, η οποία στην                    πραγματικότητα χρησιμοποιείται για τη ανάγνωση δεδομένων από αισθητήρες     (πίεση</a:t>
            </a:r>
            <a:r>
              <a:rPr lang="en-US" sz="1600" dirty="0">
                <a:latin typeface="Comic Sans MS" pitchFamily="66" charset="0"/>
              </a:rPr>
              <a:t>,     </a:t>
            </a:r>
            <a:r>
              <a:rPr lang="el-GR" sz="1600" dirty="0">
                <a:latin typeface="Comic Sans MS" pitchFamily="66" charset="0"/>
              </a:rPr>
              <a:t>θερμοκρασίας κλπ).  Παράλληλα υπάρχει και η Μονάδα Μετατροπής  Ψηφιακού  Σήματος σε Αναλογικό</a:t>
            </a:r>
            <a:r>
              <a:rPr lang="en-US" sz="1600" dirty="0">
                <a:latin typeface="Comic Sans MS" pitchFamily="66" charset="0"/>
              </a:rPr>
              <a:t> (DAC)</a:t>
            </a:r>
            <a:r>
              <a:rPr lang="el-GR" sz="1600" dirty="0">
                <a:latin typeface="Comic Sans MS" pitchFamily="66" charset="0"/>
              </a:rPr>
              <a:t> (για την αντίστροφη διαδικασία) που </a:t>
            </a:r>
            <a:r>
              <a:rPr lang="en-US" sz="1600" dirty="0">
                <a:latin typeface="Comic Sans MS" pitchFamily="66" charset="0"/>
              </a:rPr>
              <a:t>                       </a:t>
            </a:r>
            <a:r>
              <a:rPr lang="el-GR" sz="1600" dirty="0">
                <a:latin typeface="Comic Sans MS" pitchFamily="66" charset="0"/>
              </a:rPr>
              <a:t>χρησιμοποιούνται για  την οδήγηση κινητήρων, για την αναπαραγωγή ήχου, για     ειδικές μονάδες  απεικόνισης κλπ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47664" y="0"/>
            <a:ext cx="7524328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ΔΟΜΙΚΑ ΣΤΟΙΧΕΙΑ ΤΟΥ ΜΙΚΡΟΕΛΕΓΚΤΗ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4860032" y="700697"/>
            <a:ext cx="4211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200" dirty="0">
                <a:latin typeface="Comic Sans MS" pitchFamily="66" charset="0"/>
              </a:rPr>
              <a:t> </a:t>
            </a:r>
            <a:r>
              <a:rPr lang="el-GR" sz="1200" b="1" dirty="0">
                <a:latin typeface="Comic Sans MS" pitchFamily="66" charset="0"/>
              </a:rPr>
              <a:t>Ο Μικροεπεξεργαστής </a:t>
            </a:r>
            <a:r>
              <a:rPr lang="el-GR" sz="1200" dirty="0">
                <a:latin typeface="Comic Sans MS" pitchFamily="66" charset="0"/>
              </a:rPr>
              <a:t>συνδέεται με τα ολοκληρωμένα 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κυκλώματα της Μνήμης και των Μονάδων Εισόδου/Εξόδου για να αποτελέσει αυτό που ονομάζουμε </a:t>
            </a:r>
            <a:r>
              <a:rPr lang="el-GR" sz="1200" b="1" dirty="0" err="1">
                <a:solidFill>
                  <a:srgbClr val="C00000"/>
                </a:solidFill>
                <a:latin typeface="Comic Sans MS" pitchFamily="66" charset="0"/>
              </a:rPr>
              <a:t>Μικροελεγκτή</a:t>
            </a:r>
            <a:r>
              <a:rPr lang="el-GR" sz="12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200" dirty="0">
                <a:latin typeface="Comic Sans MS" pitchFamily="66" charset="0"/>
              </a:rPr>
              <a:t> Η </a:t>
            </a:r>
            <a:r>
              <a:rPr lang="el-GR" sz="1200" u="sng" dirty="0">
                <a:latin typeface="Comic Sans MS" pitchFamily="66" charset="0"/>
              </a:rPr>
              <a:t>μεταφορά της δυαδικής πληροφορίας </a:t>
            </a:r>
            <a:r>
              <a:rPr lang="el-GR" sz="1200" dirty="0">
                <a:latin typeface="Comic Sans MS" pitchFamily="66" charset="0"/>
              </a:rPr>
              <a:t>ανάμεσα στις </a:t>
            </a:r>
            <a:r>
              <a:rPr lang="en-US" sz="1200" dirty="0">
                <a:latin typeface="Comic Sans MS" pitchFamily="66" charset="0"/>
              </a:rPr>
              <a:t>    </a:t>
            </a:r>
            <a:r>
              <a:rPr lang="el-GR" sz="1200" dirty="0">
                <a:latin typeface="Comic Sans MS" pitchFamily="66" charset="0"/>
              </a:rPr>
              <a:t>διάφορες μονάδες του </a:t>
            </a:r>
            <a:r>
              <a:rPr lang="el-GR" sz="1200" dirty="0" err="1">
                <a:latin typeface="Comic Sans MS" pitchFamily="66" charset="0"/>
              </a:rPr>
              <a:t>Μικροελεγκτή</a:t>
            </a:r>
            <a:r>
              <a:rPr lang="el-GR" sz="1200" dirty="0">
                <a:latin typeface="Comic Sans MS" pitchFamily="66" charset="0"/>
              </a:rPr>
              <a:t> γίνεται με το </a:t>
            </a:r>
            <a:r>
              <a:rPr lang="en-US" sz="1200" dirty="0">
                <a:latin typeface="Comic Sans MS" pitchFamily="66" charset="0"/>
              </a:rPr>
              <a:t>            </a:t>
            </a:r>
            <a:r>
              <a:rPr lang="el-GR" sz="1200" u="sng" dirty="0">
                <a:latin typeface="Comic Sans MS" pitchFamily="66" charset="0"/>
              </a:rPr>
              <a:t>Δίαυλο Δεδομένων (</a:t>
            </a:r>
            <a:r>
              <a:rPr lang="en-US" sz="1200" u="sng" dirty="0">
                <a:latin typeface="Comic Sans MS" pitchFamily="66" charset="0"/>
              </a:rPr>
              <a:t>Data Bus)</a:t>
            </a:r>
            <a:r>
              <a:rPr lang="el-GR" sz="1200" u="sng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200" dirty="0">
                <a:latin typeface="Comic Sans MS" pitchFamily="66" charset="0"/>
              </a:rPr>
              <a:t> Ο Μικροεπεξεργαστής όμως πρέπει να έχει και τη </a:t>
            </a: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1200" dirty="0">
                <a:latin typeface="Comic Sans MS" pitchFamily="66" charset="0"/>
              </a:rPr>
              <a:t>δυνατότητα να επιλέξει με ποια μονάδα θα επικοινωνήσει. Αυτό 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το πετυχαίνει με τη </a:t>
            </a:r>
            <a:r>
              <a:rPr lang="el-GR" sz="1200" u="sng" dirty="0">
                <a:latin typeface="Comic Sans MS" pitchFamily="66" charset="0"/>
              </a:rPr>
              <a:t>Δίαυλο Ελέγχου (</a:t>
            </a:r>
            <a:r>
              <a:rPr lang="en-US" sz="1200" u="sng" dirty="0">
                <a:latin typeface="Comic Sans MS" pitchFamily="66" charset="0"/>
              </a:rPr>
              <a:t>Control Bus)</a:t>
            </a:r>
            <a:r>
              <a:rPr lang="el-GR" sz="1200" dirty="0">
                <a:latin typeface="Comic Sans MS" pitchFamily="66" charset="0"/>
              </a:rPr>
              <a:t>.</a:t>
            </a: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Ο Μικροεπεξεργαστής στέλνει τη δυαδική διεύθυνση της θέσης μνήμης ή της μονάδας εισόδου/εξόδου που θέλει να επικοινωνήσει με το </a:t>
            </a:r>
            <a:r>
              <a:rPr lang="el-GR" sz="1200" u="sng" dirty="0">
                <a:latin typeface="Comic Sans MS" pitchFamily="66" charset="0"/>
              </a:rPr>
              <a:t>Δίαυλο Διευθύνσεων (</a:t>
            </a:r>
            <a:r>
              <a:rPr lang="en-US" sz="1200" u="sng" dirty="0">
                <a:latin typeface="Comic Sans MS" pitchFamily="66" charset="0"/>
              </a:rPr>
              <a:t>Address Bus</a:t>
            </a:r>
            <a:r>
              <a:rPr lang="el-GR" sz="1200" u="sng" dirty="0">
                <a:latin typeface="Comic Sans MS" pitchFamily="66" charset="0"/>
              </a:rPr>
              <a:t>). </a:t>
            </a:r>
            <a:r>
              <a:rPr lang="el-GR" sz="1200" dirty="0">
                <a:latin typeface="Comic Sans MS" pitchFamily="66" charset="0"/>
              </a:rPr>
              <a:t>Με τις </a:t>
            </a:r>
            <a:r>
              <a:rPr lang="el-GR" sz="1200" u="sng" dirty="0">
                <a:latin typeface="Comic Sans MS" pitchFamily="66" charset="0"/>
              </a:rPr>
              <a:t>Γραμμές Ελέγχου (</a:t>
            </a:r>
            <a:r>
              <a:rPr lang="en-US" sz="1200" u="sng" dirty="0">
                <a:latin typeface="Comic Sans MS" pitchFamily="66" charset="0"/>
              </a:rPr>
              <a:t>Control Lines)</a:t>
            </a:r>
            <a:r>
              <a:rPr lang="el-GR" sz="1200" u="sng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στέλνει ηλεκτρικά σήματα για την ενεργοποίηση των μονάδων με τις οποίες </a:t>
            </a:r>
            <a:r>
              <a:rPr lang="en-US" sz="1200" dirty="0">
                <a:latin typeface="Comic Sans MS" pitchFamily="66" charset="0"/>
              </a:rPr>
              <a:t>  </a:t>
            </a:r>
            <a:r>
              <a:rPr lang="el-GR" sz="1200" dirty="0">
                <a:latin typeface="Comic Sans MS" pitchFamily="66" charset="0"/>
              </a:rPr>
              <a:t>θα επικοινωνήσει.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0" y="1635646"/>
            <a:ext cx="14756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Εικόνα από </a:t>
            </a:r>
          </a:p>
          <a:p>
            <a:pPr algn="ctr"/>
            <a:r>
              <a:rPr lang="el-GR" sz="1400" dirty="0"/>
              <a:t>Πτυχιακή </a:t>
            </a:r>
          </a:p>
          <a:p>
            <a:pPr algn="ctr"/>
            <a:r>
              <a:rPr lang="el-GR" sz="1400" dirty="0" err="1"/>
              <a:t>Νικολαϊδου</a:t>
            </a:r>
            <a:r>
              <a:rPr lang="el-GR" sz="1400" dirty="0"/>
              <a:t> </a:t>
            </a:r>
          </a:p>
          <a:p>
            <a:pPr algn="ctr"/>
            <a:r>
              <a:rPr lang="el-GR" sz="1400" dirty="0"/>
              <a:t>Ευανθία-ΤΕΙ </a:t>
            </a:r>
          </a:p>
          <a:p>
            <a:pPr algn="ctr"/>
            <a:r>
              <a:rPr lang="el-GR" sz="1400" dirty="0"/>
              <a:t>Κεντρικής </a:t>
            </a:r>
          </a:p>
          <a:p>
            <a:pPr algn="ctr"/>
            <a:r>
              <a:rPr lang="el-GR" sz="1400" dirty="0"/>
              <a:t>Μακεδονίας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7534"/>
            <a:ext cx="3133393" cy="43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47664" y="771550"/>
            <a:ext cx="7488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Κεντρικός </a:t>
            </a:r>
            <a:r>
              <a:rPr lang="el-GR" sz="1600" b="1" u="sng" dirty="0" err="1">
                <a:solidFill>
                  <a:srgbClr val="C00000"/>
                </a:solidFill>
                <a:latin typeface="Comic Sans MS" pitchFamily="66" charset="0"/>
              </a:rPr>
              <a:t>χρονιστής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-ταλαντωτής</a:t>
            </a:r>
            <a:r>
              <a:rPr lang="el-GR" sz="1600" b="1" dirty="0"/>
              <a:t> 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el-GR" sz="1600" dirty="0"/>
              <a:t>Η εκτέλεση των εντολών του προγράμματος αλλά και ο</a:t>
            </a:r>
            <a:r>
              <a:rPr lang="en-US" sz="1600" dirty="0"/>
              <a:t> </a:t>
            </a:r>
            <a:r>
              <a:rPr lang="el-GR" sz="1600" dirty="0"/>
              <a:t>συντονισμός των </a:t>
            </a:r>
            <a:r>
              <a:rPr lang="en-US" sz="1600" dirty="0"/>
              <a:t>  </a:t>
            </a:r>
            <a:r>
              <a:rPr lang="el-GR" sz="1600" dirty="0"/>
              <a:t>διαφόρων εσωτερικών διαδικασιών που καθιστούν λειτουργικό τον</a:t>
            </a:r>
            <a:r>
              <a:rPr lang="en-US" sz="1600" dirty="0"/>
              <a:t>            </a:t>
            </a:r>
            <a:r>
              <a:rPr lang="el-GR" sz="1600" dirty="0" err="1"/>
              <a:t>μικροελεγκτή</a:t>
            </a:r>
            <a:r>
              <a:rPr lang="el-GR" sz="1600" dirty="0"/>
              <a:t>, γίνεται με </a:t>
            </a:r>
            <a:r>
              <a:rPr lang="el-GR" sz="1600" u="sng" dirty="0"/>
              <a:t>ένα κοινό σήμα ρολογιού που παράγει ένας </a:t>
            </a:r>
            <a:r>
              <a:rPr lang="en-US" sz="1600" u="sng" dirty="0"/>
              <a:t>         </a:t>
            </a:r>
            <a:r>
              <a:rPr lang="el-GR" sz="1600" u="sng" dirty="0" err="1"/>
              <a:t>χρονιστής</a:t>
            </a:r>
            <a:r>
              <a:rPr lang="el-GR" sz="1600" u="sng" dirty="0"/>
              <a:t> (ταλαντωτής).</a:t>
            </a:r>
            <a:endParaRPr lang="en-US" sz="1600" u="sng" dirty="0"/>
          </a:p>
          <a:p>
            <a:pPr algn="just">
              <a:lnSpc>
                <a:spcPct val="150000"/>
              </a:lnSpc>
            </a:pPr>
            <a:endParaRPr lang="en-US" sz="1600" dirty="0"/>
          </a:p>
          <a:p>
            <a:pPr>
              <a:buFont typeface="Wingdings" pitchFamily="2" charset="2"/>
              <a:buChar char="q"/>
            </a:pPr>
            <a:r>
              <a:rPr lang="en-US" sz="1600" b="1" u="sng" dirty="0">
                <a:solidFill>
                  <a:srgbClr val="C00000"/>
                </a:solidFill>
                <a:latin typeface="Comic Sans MS" pitchFamily="66" charset="0"/>
              </a:rPr>
              <a:t> UART (Universal Asynchronous Receiver Transmitter)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el-GR" sz="1600" dirty="0"/>
              <a:t>Υποστήριξη</a:t>
            </a:r>
            <a:r>
              <a:rPr lang="en-US" sz="1600" b="1" dirty="0"/>
              <a:t> </a:t>
            </a:r>
            <a:r>
              <a:rPr lang="el-GR" sz="1600" u="sng" dirty="0"/>
              <a:t>ασύγχρονης σειριακής επικοινωνίας </a:t>
            </a:r>
            <a:r>
              <a:rPr lang="el-GR" sz="1600" dirty="0"/>
              <a:t>η οποία χρησιμοποιείται </a:t>
            </a:r>
            <a:r>
              <a:rPr lang="en-US" sz="1600" dirty="0"/>
              <a:t>   </a:t>
            </a:r>
            <a:r>
              <a:rPr lang="el-GR" sz="1600" dirty="0"/>
              <a:t>τόσο για</a:t>
            </a:r>
            <a:r>
              <a:rPr lang="en-US" sz="1600" dirty="0"/>
              <a:t> </a:t>
            </a:r>
            <a:r>
              <a:rPr lang="el-GR" sz="1600" dirty="0"/>
              <a:t>έλεγχο εξωτερικών συσκευών, όσο και </a:t>
            </a:r>
            <a:r>
              <a:rPr lang="el-GR" sz="1600" u="sng" dirty="0"/>
              <a:t>για την ανταλλαγή </a:t>
            </a:r>
            <a:r>
              <a:rPr lang="en-US" sz="1600" u="sng" dirty="0"/>
              <a:t>           </a:t>
            </a:r>
            <a:r>
              <a:rPr lang="el-GR" sz="1600" u="sng" dirty="0"/>
              <a:t>δεδομένων</a:t>
            </a:r>
            <a:r>
              <a:rPr lang="en-US" sz="1600" u="sng" dirty="0"/>
              <a:t> </a:t>
            </a:r>
            <a:r>
              <a:rPr lang="el-GR" sz="1600" u="sng" dirty="0"/>
              <a:t>μεταξύ </a:t>
            </a:r>
            <a:r>
              <a:rPr lang="el-GR" sz="1600" u="sng" dirty="0" err="1"/>
              <a:t>μικροελεγκτή</a:t>
            </a:r>
            <a:r>
              <a:rPr lang="el-GR" sz="1600" u="sng" dirty="0"/>
              <a:t> και υπολογιστή ή άλλων διατάξεων</a:t>
            </a:r>
            <a:r>
              <a:rPr lang="en-US" sz="1600" u="sng" dirty="0"/>
              <a:t> </a:t>
            </a:r>
            <a:r>
              <a:rPr lang="en-US" sz="1600" dirty="0"/>
              <a:t>(</a:t>
            </a:r>
            <a:r>
              <a:rPr lang="el-GR" sz="1600" u="sng" dirty="0" err="1"/>
              <a:t>π.χ</a:t>
            </a:r>
            <a:r>
              <a:rPr lang="el-GR" sz="1600" u="sng" dirty="0"/>
              <a:t> το </a:t>
            </a:r>
            <a:r>
              <a:rPr lang="en-US" sz="1600" u="sng" dirty="0" err="1"/>
              <a:t>Arduino</a:t>
            </a:r>
            <a:r>
              <a:rPr lang="en-US" sz="1600" u="sng" dirty="0"/>
              <a:t> Uno Board</a:t>
            </a:r>
            <a:r>
              <a:rPr lang="en-US" sz="1600" dirty="0"/>
              <a:t>) </a:t>
            </a:r>
            <a:r>
              <a:rPr lang="el-GR" sz="1600" dirty="0"/>
              <a:t>που επίσης θα μελετήσουμε σε άλλη διάλεξη.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47664" y="0"/>
            <a:ext cx="7524328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ΔΟΜΙΚΑ ΣΤΟΙΧΕΙΑ ΤΟΥ ΜΙΚΡΟΕΛΕΓΚΤΗ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47664" y="771550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1600" b="1" u="sng" dirty="0" err="1">
                <a:solidFill>
                  <a:srgbClr val="C00000"/>
                </a:solidFill>
                <a:latin typeface="Comic Sans MS" pitchFamily="66" charset="0"/>
              </a:rPr>
              <a:t>Reset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l-GR" sz="1600" dirty="0"/>
              <a:t>Επαναφορά λειτουργίας, είτε με εξωτερικό κύκλωμα είτε μέσω εντολών του</a:t>
            </a:r>
            <a:r>
              <a:rPr lang="en-US" sz="1600" dirty="0"/>
              <a:t> </a:t>
            </a:r>
            <a:r>
              <a:rPr lang="el-GR" sz="1600" dirty="0"/>
              <a:t>προγράμματος.</a:t>
            </a:r>
            <a:endParaRPr lang="en-US" sz="16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Ελεγκτής διακοπών</a:t>
            </a:r>
            <a:r>
              <a:rPr lang="el-GR" sz="1600" dirty="0"/>
              <a:t>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l-GR" sz="1600" dirty="0"/>
              <a:t>Διαχείριση εξωτερικών γεγονότων με στιγμιαία</a:t>
            </a:r>
            <a:r>
              <a:rPr lang="en-US" sz="1600" dirty="0"/>
              <a:t> </a:t>
            </a:r>
            <a:r>
              <a:rPr lang="el-GR" sz="1600" dirty="0"/>
              <a:t>διακοπή της ροή εκτέλεσης </a:t>
            </a:r>
            <a:r>
              <a:rPr lang="en-US" sz="1600" dirty="0"/>
              <a:t>  </a:t>
            </a:r>
            <a:r>
              <a:rPr lang="el-GR" sz="1600" dirty="0"/>
              <a:t>του κύριου προγράμματος προκειμένου να</a:t>
            </a:r>
            <a:r>
              <a:rPr lang="en-US" sz="1600" dirty="0"/>
              <a:t> </a:t>
            </a:r>
            <a:r>
              <a:rPr lang="el-GR" sz="1600" dirty="0"/>
              <a:t>εκτελεστεί ο κώδικας που </a:t>
            </a:r>
            <a:r>
              <a:rPr lang="en-US" sz="1600" dirty="0"/>
              <a:t>        </a:t>
            </a:r>
            <a:r>
              <a:rPr lang="el-GR" sz="1600" dirty="0"/>
              <a:t>βρίσκεται στη αντίστοιχη συνάρτηση</a:t>
            </a:r>
            <a:r>
              <a:rPr lang="en-US" sz="1600" dirty="0"/>
              <a:t> </a:t>
            </a:r>
            <a:r>
              <a:rPr lang="el-GR" sz="1600" dirty="0"/>
              <a:t>εξυπηρέτησης.</a:t>
            </a:r>
            <a:endParaRPr lang="en-US" sz="16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1600" b="1" u="sng" dirty="0" err="1">
                <a:solidFill>
                  <a:srgbClr val="C00000"/>
                </a:solidFill>
                <a:latin typeface="Comic Sans MS" pitchFamily="66" charset="0"/>
              </a:rPr>
              <a:t>Χρονιστής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 επιτήρησης (</a:t>
            </a:r>
            <a:r>
              <a:rPr lang="el-GR" sz="1600" b="1" u="sng" dirty="0" err="1">
                <a:solidFill>
                  <a:srgbClr val="C00000"/>
                </a:solidFill>
                <a:latin typeface="Comic Sans MS" pitchFamily="66" charset="0"/>
              </a:rPr>
              <a:t>Watchdog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1600" b="1" u="sng" dirty="0" err="1">
                <a:solidFill>
                  <a:srgbClr val="C00000"/>
                </a:solidFill>
                <a:latin typeface="Comic Sans MS" pitchFamily="66" charset="0"/>
              </a:rPr>
              <a:t>Timer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endParaRPr lang="en-US" sz="16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1600" dirty="0"/>
              <a:t>Αυτόματη επαναφορά</a:t>
            </a:r>
            <a:r>
              <a:rPr lang="en-US" sz="1600" dirty="0"/>
              <a:t> </a:t>
            </a:r>
            <a:r>
              <a:rPr lang="el-GR" sz="1600" dirty="0"/>
              <a:t>(</a:t>
            </a:r>
            <a:r>
              <a:rPr lang="el-GR" sz="1600" dirty="0" err="1"/>
              <a:t>reset</a:t>
            </a:r>
            <a:r>
              <a:rPr lang="el-GR" sz="1600" dirty="0"/>
              <a:t>) του </a:t>
            </a:r>
            <a:r>
              <a:rPr lang="el-GR" sz="1600" dirty="0" err="1"/>
              <a:t>μικροελεγκτή</a:t>
            </a:r>
            <a:r>
              <a:rPr lang="el-GR" sz="1600" dirty="0"/>
              <a:t> σε περίπτωση </a:t>
            </a:r>
            <a:r>
              <a:rPr lang="en-US" sz="1600" dirty="0"/>
              <a:t>                  </a:t>
            </a:r>
            <a:r>
              <a:rPr lang="el-GR" sz="1600" dirty="0"/>
              <a:t>δυσλειτουργίας.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RTC (</a:t>
            </a:r>
            <a:r>
              <a:rPr lang="el-GR" sz="1600" b="1" u="sng" dirty="0" err="1">
                <a:solidFill>
                  <a:srgbClr val="C00000"/>
                </a:solidFill>
                <a:latin typeface="Comic Sans MS" pitchFamily="66" charset="0"/>
              </a:rPr>
              <a:t>Real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1600" b="1" u="sng" dirty="0" err="1">
                <a:solidFill>
                  <a:srgbClr val="C00000"/>
                </a:solidFill>
                <a:latin typeface="Comic Sans MS" pitchFamily="66" charset="0"/>
              </a:rPr>
              <a:t>Time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1600" b="1" u="sng" dirty="0" err="1">
                <a:solidFill>
                  <a:srgbClr val="C00000"/>
                </a:solidFill>
                <a:latin typeface="Comic Sans MS" pitchFamily="66" charset="0"/>
              </a:rPr>
              <a:t>Clock</a:t>
            </a:r>
            <a:r>
              <a:rPr lang="el-GR" sz="1600" b="1" u="sng" dirty="0">
                <a:solidFill>
                  <a:srgbClr val="C00000"/>
                </a:solidFill>
                <a:latin typeface="Comic Sans MS" pitchFamily="66" charset="0"/>
              </a:rPr>
              <a:t>) </a:t>
            </a:r>
            <a:r>
              <a:rPr lang="el-GR" sz="1600" dirty="0"/>
              <a:t>Κυκλώματα πραγματικού χρόνου.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47664" y="0"/>
            <a:ext cx="7524328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ΔΟΜΙΚΑ ΣΤΟΙΧΕΙΑ ΤΟΥ ΜΙΚΡΟΕΛΕΓΚΤΗ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2123728" y="437195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Δομικά Στοιχεία </a:t>
            </a:r>
            <a:r>
              <a:rPr lang="el-GR" dirty="0" err="1"/>
              <a:t>Μικροελεγκτή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15566"/>
            <a:ext cx="55181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1635646"/>
            <a:ext cx="14756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Εικόνα από </a:t>
            </a:r>
          </a:p>
          <a:p>
            <a:pPr algn="ctr"/>
            <a:r>
              <a:rPr lang="el-GR" sz="1400" dirty="0"/>
              <a:t>Βιβλίο:</a:t>
            </a:r>
          </a:p>
          <a:p>
            <a:pPr algn="ctr"/>
            <a:r>
              <a:rPr lang="el-GR" sz="1400" dirty="0"/>
              <a:t>Ενσωματωμένα Συστήματα</a:t>
            </a:r>
          </a:p>
          <a:p>
            <a:pPr algn="ctr"/>
            <a:r>
              <a:rPr lang="el-GR" sz="1400" dirty="0"/>
              <a:t>Δρ. Π. </a:t>
            </a:r>
          </a:p>
          <a:p>
            <a:pPr algn="ctr"/>
            <a:r>
              <a:rPr lang="el-GR" sz="1400" dirty="0"/>
              <a:t>Παπάζογλου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100" dirty="0"/>
              <a:t>Ο </a:t>
            </a:r>
            <a:r>
              <a:rPr lang="el-GR" altLang="ko-KR" sz="2100" dirty="0" err="1"/>
              <a:t>Μικροελεγκτής</a:t>
            </a:r>
            <a:endParaRPr lang="ko-KR" altLang="en-US" sz="2100" dirty="0"/>
          </a:p>
        </p:txBody>
      </p:sp>
      <p:sp>
        <p:nvSpPr>
          <p:cNvPr id="12" name="11 - TextBox"/>
          <p:cNvSpPr txBox="1"/>
          <p:nvPr/>
        </p:nvSpPr>
        <p:spPr>
          <a:xfrm>
            <a:off x="2303748" y="1221601"/>
            <a:ext cx="5562618" cy="328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Οι </a:t>
            </a:r>
            <a:r>
              <a:rPr lang="el-GR" sz="1200" dirty="0" err="1">
                <a:latin typeface="Comic Sans MS" pitchFamily="66" charset="0"/>
              </a:rPr>
              <a:t>μικροελεγκτές</a:t>
            </a:r>
            <a:r>
              <a:rPr lang="el-GR" sz="1200" dirty="0">
                <a:latin typeface="Comic Sans MS" pitchFamily="66" charset="0"/>
              </a:rPr>
              <a:t> </a:t>
            </a:r>
            <a:r>
              <a:rPr lang="el-GR" sz="1200" u="sng" dirty="0">
                <a:latin typeface="Comic Sans MS" pitchFamily="66" charset="0"/>
              </a:rPr>
              <a:t>είναι σχεδιασμένοι για να εκτελούν συγκεκριμένες  λειτουργίες</a:t>
            </a:r>
            <a:r>
              <a:rPr lang="el-GR" sz="1200" dirty="0">
                <a:latin typeface="Comic Sans MS" pitchFamily="66" charset="0"/>
              </a:rPr>
              <a:t>. Λέγοντας συγκεκριμένες, εννοούμε εφαρμογές όπου η σχέση μεταξύ της εισόδου και της εξόδου είναι προκαθορισμένη.  </a:t>
            </a: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sz="75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200" dirty="0">
                <a:latin typeface="Comic Sans MS" pitchFamily="66" charset="0"/>
              </a:rPr>
              <a:t>  Εφόσον λοιπόν απευθύνεται σε συγκεκριμένες εφαρμογές, οι απαιτήσεις σε μνήμη RAM, ROM</a:t>
            </a:r>
            <a:r>
              <a:rPr lang="en-US" sz="1200" dirty="0">
                <a:latin typeface="Comic Sans MS" pitchFamily="66" charset="0"/>
              </a:rPr>
              <a:t> (</a:t>
            </a:r>
            <a:r>
              <a:rPr lang="el-GR" sz="1200" dirty="0">
                <a:latin typeface="Comic Sans MS" pitchFamily="66" charset="0"/>
              </a:rPr>
              <a:t>συνήθως σε </a:t>
            </a:r>
            <a:r>
              <a:rPr lang="en-US" sz="1200" dirty="0">
                <a:latin typeface="Comic Sans MS" pitchFamily="66" charset="0"/>
              </a:rPr>
              <a:t>Kbytes)</a:t>
            </a:r>
            <a:r>
              <a:rPr lang="el-GR" sz="1200" dirty="0">
                <a:latin typeface="Comic Sans MS" pitchFamily="66" charset="0"/>
              </a:rPr>
              <a:t> και περιφερειακές εισόδους εξόδους </a:t>
            </a:r>
            <a:r>
              <a:rPr lang="en-US" sz="1200" dirty="0">
                <a:latin typeface="Comic Sans MS" pitchFamily="66" charset="0"/>
              </a:rPr>
              <a:t>  </a:t>
            </a:r>
            <a:r>
              <a:rPr lang="el-GR" sz="1200" dirty="0">
                <a:latin typeface="Comic Sans MS" pitchFamily="66" charset="0"/>
              </a:rPr>
              <a:t>είναι περιορισμένες, πράγμα που καθιστά εύκολη την ενσωμάτωση αυτών σε ένα μόνο τσιπ. Αυτό με την σειρά του μειώνει τόσο το κόστος όσο και το μέγεθος </a:t>
            </a:r>
            <a:r>
              <a:rPr lang="en-US" sz="1200" dirty="0">
                <a:latin typeface="Comic Sans MS" pitchFamily="66" charset="0"/>
              </a:rPr>
              <a:t>   </a:t>
            </a:r>
            <a:r>
              <a:rPr lang="el-GR" sz="1200" dirty="0">
                <a:latin typeface="Comic Sans MS" pitchFamily="66" charset="0"/>
              </a:rPr>
              <a:t>του </a:t>
            </a:r>
            <a:r>
              <a:rPr lang="el-GR" sz="1200" dirty="0" err="1">
                <a:latin typeface="Comic Sans MS" pitchFamily="66" charset="0"/>
              </a:rPr>
              <a:t>μικροελεγκτή</a:t>
            </a:r>
            <a:r>
              <a:rPr lang="el-GR" sz="1200" dirty="0">
                <a:latin typeface="Comic Sans MS" pitchFamily="66" charset="0"/>
              </a:rPr>
              <a:t>.</a:t>
            </a: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200" dirty="0">
                <a:latin typeface="Comic Sans MS" pitchFamily="66" charset="0"/>
              </a:rPr>
              <a:t>Σήμερα, αρκετοί κατασκευαστές παράγουν </a:t>
            </a:r>
            <a:r>
              <a:rPr lang="el-GR" sz="1200" dirty="0" err="1">
                <a:latin typeface="Comic Sans MS" pitchFamily="66" charset="0"/>
              </a:rPr>
              <a:t>μικροελεγκτές</a:t>
            </a:r>
            <a:r>
              <a:rPr lang="el-GR" sz="1200" dirty="0">
                <a:latin typeface="Comic Sans MS" pitchFamily="66" charset="0"/>
              </a:rPr>
              <a:t> με ένα ευρύ φάσμα </a:t>
            </a:r>
          </a:p>
          <a:p>
            <a:pPr algn="just">
              <a:lnSpc>
                <a:spcPct val="150000"/>
              </a:lnSpc>
            </a:pPr>
            <a:r>
              <a:rPr lang="el-GR" sz="1200" dirty="0">
                <a:latin typeface="Comic Sans MS" pitchFamily="66" charset="0"/>
              </a:rPr>
              <a:t>δυνατοτήτων και είναι διαθέσιμα σε διάφορες εκδόσεις.</a:t>
            </a:r>
          </a:p>
        </p:txBody>
      </p:sp>
    </p:spTree>
    <p:extLst>
      <p:ext uri="{BB962C8B-B14F-4D97-AF65-F5344CB8AC3E}">
        <p14:creationId xmlns:p14="http://schemas.microsoft.com/office/powerpoint/2010/main" val="2400064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1547664" y="627534"/>
            <a:ext cx="748883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 err="1"/>
              <a:t>Μικροελεγκτές</a:t>
            </a:r>
            <a:r>
              <a:rPr lang="el-GR" sz="1600" b="1" dirty="0"/>
              <a:t> 8, 16 και 32-bit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600" dirty="0"/>
              <a:t> </a:t>
            </a:r>
            <a:r>
              <a:rPr lang="el-GR" sz="1400" dirty="0"/>
              <a:t>Γενικά μιλώντας, ένας 8</a:t>
            </a:r>
            <a:r>
              <a:rPr lang="en-US" sz="1400" dirty="0"/>
              <a:t>bit </a:t>
            </a:r>
            <a:r>
              <a:rPr lang="el-GR" sz="1400" dirty="0" err="1"/>
              <a:t>μικροελεγκτής</a:t>
            </a:r>
            <a:r>
              <a:rPr lang="el-GR" sz="1400" dirty="0"/>
              <a:t> μπορεί να επεξεργάζεται (στην </a:t>
            </a:r>
            <a:r>
              <a:rPr lang="en-US" sz="1400" dirty="0"/>
              <a:t>ALU)</a:t>
            </a:r>
            <a:r>
              <a:rPr lang="el-GR" sz="1400" dirty="0"/>
              <a:t> μόνο 8</a:t>
            </a:r>
            <a:r>
              <a:rPr lang="en-US" sz="1400" dirty="0"/>
              <a:t>bit </a:t>
            </a:r>
            <a:r>
              <a:rPr lang="el-GR" sz="1400" dirty="0"/>
              <a:t> δεδομένων κάθε στιγμή.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l-GR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Ο αριθμός των </a:t>
            </a:r>
            <a:r>
              <a:rPr lang="en-US" sz="1400" dirty="0"/>
              <a:t>bits </a:t>
            </a:r>
            <a:r>
              <a:rPr lang="el-GR" sz="1400" dirty="0"/>
              <a:t>(που συνήθως των ονομάζουμε </a:t>
            </a:r>
            <a:r>
              <a:rPr lang="en-US" sz="1400" dirty="0"/>
              <a:t>bit depth </a:t>
            </a:r>
            <a:r>
              <a:rPr lang="el-GR" sz="1400" dirty="0"/>
              <a:t>ή </a:t>
            </a:r>
            <a:r>
              <a:rPr lang="en-US" sz="1400" dirty="0"/>
              <a:t>data width) </a:t>
            </a:r>
            <a:r>
              <a:rPr lang="el-GR" sz="1400" dirty="0"/>
              <a:t>      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   φανερώνει στην πραγματικότητα και: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το μέγεθος των </a:t>
            </a:r>
            <a:r>
              <a:rPr lang="el-GR" sz="1400" dirty="0" err="1"/>
              <a:t>καταχωρητών</a:t>
            </a:r>
            <a:r>
              <a:rPr lang="el-GR" sz="1400" dirty="0"/>
              <a:t> (</a:t>
            </a:r>
            <a:r>
              <a:rPr lang="en-US" sz="1400" dirty="0"/>
              <a:t>registers)</a:t>
            </a:r>
            <a:r>
              <a:rPr lang="el-GR" sz="1400" dirty="0"/>
              <a:t> της μνήμης δεδομένων </a:t>
            </a:r>
            <a:r>
              <a:rPr lang="en-US" sz="1400" dirty="0"/>
              <a:t>(data memory =</a:t>
            </a:r>
            <a:r>
              <a:rPr lang="el-GR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400" dirty="0"/>
              <a:t>8 bits per register), </a:t>
            </a:r>
            <a:endParaRPr lang="el-GR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τον αριθμό των διευθύνσεων της μνήμης </a:t>
            </a:r>
            <a:r>
              <a:rPr lang="en-US" sz="1400" dirty="0"/>
              <a:t>(only 2^8 = 256 addresses), </a:t>
            </a:r>
            <a:endParaRPr lang="el-GR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αλλά και εύρος αριθμών που μπορεί να επεξεργαστεί </a:t>
            </a:r>
            <a:r>
              <a:rPr lang="en-US" sz="1400" dirty="0"/>
              <a:t>(</a:t>
            </a:r>
            <a:r>
              <a:rPr lang="el-GR" sz="1400" dirty="0"/>
              <a:t>δηλαδή</a:t>
            </a:r>
            <a:r>
              <a:rPr lang="en-US" sz="1400" dirty="0"/>
              <a:t>, 2^8 = 256 </a:t>
            </a:r>
            <a:r>
              <a:rPr lang="el-GR" sz="1400" dirty="0"/>
              <a:t>ακεραίους</a:t>
            </a:r>
            <a:r>
              <a:rPr lang="en-US" sz="1400" dirty="0"/>
              <a:t>, </a:t>
            </a:r>
            <a:r>
              <a:rPr lang="el-GR" sz="1400" dirty="0"/>
              <a:t>ακεραίους από</a:t>
            </a:r>
            <a:r>
              <a:rPr lang="en-US" sz="1400" dirty="0"/>
              <a:t> 0 </a:t>
            </a:r>
            <a:r>
              <a:rPr lang="el-GR" sz="1400" dirty="0"/>
              <a:t>μέχρι</a:t>
            </a:r>
            <a:r>
              <a:rPr lang="en-US" sz="1400" dirty="0"/>
              <a:t> 255). </a:t>
            </a:r>
            <a:endParaRPr lang="el-GR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l-GR" sz="1400" dirty="0"/>
          </a:p>
          <a:p>
            <a:pPr algn="just">
              <a:lnSpc>
                <a:spcPct val="150000"/>
              </a:lnSpc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1547664" y="843558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err="1">
                <a:solidFill>
                  <a:srgbClr val="C00000"/>
                </a:solidFill>
              </a:rPr>
              <a:t>Μικροελεγκτής</a:t>
            </a:r>
            <a:r>
              <a:rPr lang="el-GR" dirty="0">
                <a:solidFill>
                  <a:srgbClr val="C00000"/>
                </a:solidFill>
              </a:rPr>
              <a:t> 8-bit: </a:t>
            </a:r>
            <a:endParaRPr lang="en-US" dirty="0">
              <a:solidFill>
                <a:srgbClr val="C00000"/>
              </a:solidFill>
            </a:endParaRP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Όταν το εύρος του εσωτερικού διαύλου σε ένα </a:t>
            </a:r>
            <a:r>
              <a:rPr lang="el-GR" dirty="0" err="1"/>
              <a:t>μικροελεγκτή</a:t>
            </a:r>
            <a:r>
              <a:rPr lang="el-GR" dirty="0"/>
              <a:t> </a:t>
            </a:r>
            <a:r>
              <a:rPr lang="en-US" dirty="0"/>
              <a:t>     </a:t>
            </a:r>
            <a:r>
              <a:rPr lang="el-GR" dirty="0"/>
              <a:t>είναι 8-bit και η μονάδα αριθμητικής λογικής (ALU) εκτελεί τις </a:t>
            </a:r>
            <a:r>
              <a:rPr lang="en-US" dirty="0"/>
              <a:t>       </a:t>
            </a:r>
            <a:r>
              <a:rPr lang="el-GR" dirty="0"/>
              <a:t>αριθμητικές και λογικές πράξεις σε ένα </a:t>
            </a:r>
            <a:r>
              <a:rPr lang="el-GR" dirty="0" err="1"/>
              <a:t>Byte</a:t>
            </a:r>
            <a:r>
              <a:rPr lang="el-GR" dirty="0"/>
              <a:t> (8 </a:t>
            </a:r>
            <a:r>
              <a:rPr lang="el-GR" dirty="0" err="1"/>
              <a:t>bit</a:t>
            </a:r>
            <a:r>
              <a:rPr lang="el-GR" dirty="0"/>
              <a:t>), o </a:t>
            </a:r>
            <a:r>
              <a:rPr lang="el-GR" dirty="0" err="1"/>
              <a:t>μικροελεγκτής</a:t>
            </a:r>
            <a:r>
              <a:rPr lang="el-GR" dirty="0"/>
              <a:t> ονομάζεται </a:t>
            </a:r>
            <a:r>
              <a:rPr lang="el-GR" dirty="0" err="1"/>
              <a:t>μικροελεγκτής</a:t>
            </a:r>
            <a:r>
              <a:rPr lang="el-GR" dirty="0"/>
              <a:t> 8-bit. 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Παραδείγματα 8bit </a:t>
            </a:r>
            <a:r>
              <a:rPr lang="el-GR" dirty="0" err="1"/>
              <a:t>μικροελεγκτών</a:t>
            </a:r>
            <a:r>
              <a:rPr lang="el-GR" dirty="0"/>
              <a:t> είναι ο Α</a:t>
            </a:r>
            <a:r>
              <a:rPr lang="en-US" dirty="0"/>
              <a:t>Tmega8515, </a:t>
            </a:r>
            <a:r>
              <a:rPr lang="el-GR" dirty="0"/>
              <a:t>ο          ΑΤmega328, ο </a:t>
            </a:r>
            <a:r>
              <a:rPr lang="el-GR" dirty="0" err="1"/>
              <a:t>Intel</a:t>
            </a:r>
            <a:r>
              <a:rPr lang="el-GR" dirty="0"/>
              <a:t> 8031/8051 και η σειρά MC68HC11 της </a:t>
            </a:r>
            <a:r>
              <a:rPr lang="el-GR" dirty="0" err="1"/>
              <a:t>Motorolla</a:t>
            </a:r>
            <a:r>
              <a:rPr lang="el-GR" dirty="0"/>
              <a:t>.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91830"/>
            <a:ext cx="1871092" cy="15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Αποτέλεσμα εικόνας για microcontroller ATmega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9822"/>
            <a:ext cx="1954163" cy="1621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1547664" y="843558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err="1">
                <a:solidFill>
                  <a:srgbClr val="C00000"/>
                </a:solidFill>
              </a:rPr>
              <a:t>Μικροελεγκτής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16</a:t>
            </a:r>
            <a:r>
              <a:rPr lang="el-GR" dirty="0">
                <a:solidFill>
                  <a:srgbClr val="C00000"/>
                </a:solidFill>
              </a:rPr>
              <a:t>-</a:t>
            </a:r>
            <a:r>
              <a:rPr lang="el-GR" dirty="0" err="1">
                <a:solidFill>
                  <a:srgbClr val="C00000"/>
                </a:solidFill>
              </a:rPr>
              <a:t>bit</a:t>
            </a:r>
            <a:r>
              <a:rPr lang="el-GR" dirty="0">
                <a:solidFill>
                  <a:srgbClr val="C00000"/>
                </a:solidFill>
              </a:rPr>
              <a:t>: </a:t>
            </a:r>
            <a:endParaRPr lang="en-US" dirty="0">
              <a:solidFill>
                <a:srgbClr val="C00000"/>
              </a:solidFill>
            </a:endParaRP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Έχει μεγαλύτερη ακρίβεια και καλύτερη απόδοση σε σύγκριση με τον </a:t>
            </a:r>
            <a:r>
              <a:rPr lang="el-GR" dirty="0" err="1"/>
              <a:t>μικροελεγκτή</a:t>
            </a:r>
            <a:r>
              <a:rPr lang="el-GR" dirty="0"/>
              <a:t> 8-bit. 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Όταν το εύρος του διαύλου είναι 16-bit και η μονάδα αριθμητικής λογικής εκτελεί αριθμητικές και λογικές πράξεις μίας λέξης (16-bit) σε μία εντολή, τότε ο </a:t>
            </a:r>
            <a:r>
              <a:rPr lang="el-GR" dirty="0" err="1"/>
              <a:t>μικροελεγκτής</a:t>
            </a:r>
            <a:r>
              <a:rPr lang="el-GR" dirty="0"/>
              <a:t> ονομάζεται </a:t>
            </a:r>
            <a:r>
              <a:rPr lang="el-GR" dirty="0" err="1"/>
              <a:t>μικροελεγκτής</a:t>
            </a:r>
            <a:r>
              <a:rPr lang="el-GR" dirty="0"/>
              <a:t> </a:t>
            </a:r>
            <a:r>
              <a:rPr lang="en-US" dirty="0"/>
              <a:t>       </a:t>
            </a:r>
            <a:r>
              <a:rPr lang="el-GR" dirty="0"/>
              <a:t>16-bit. 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Για παράδειγμα ένας </a:t>
            </a:r>
            <a:r>
              <a:rPr lang="el-GR" dirty="0" err="1"/>
              <a:t>μικροελεγκτής</a:t>
            </a:r>
            <a:r>
              <a:rPr lang="el-GR" dirty="0"/>
              <a:t> 8-bit μπορεί να προσπελάσει 2^8 θέσεις μνήμης, καταλήγοντας σε συνολικό εύρος 0×00 – 0xFF </a:t>
            </a:r>
            <a:r>
              <a:rPr lang="en-US" dirty="0"/>
              <a:t>    </a:t>
            </a:r>
            <a:r>
              <a:rPr lang="el-GR" dirty="0"/>
              <a:t>(0-255) για κάθε κύκλο. 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Αντίθετα, ένας </a:t>
            </a:r>
            <a:r>
              <a:rPr lang="el-GR" dirty="0" err="1"/>
              <a:t>μικροελεγκτής</a:t>
            </a:r>
            <a:r>
              <a:rPr lang="el-GR" dirty="0"/>
              <a:t> με μέγεθος 16-bit έχει εύρος 2^16, </a:t>
            </a:r>
            <a:r>
              <a:rPr lang="en-US" dirty="0"/>
              <a:t> </a:t>
            </a:r>
            <a:r>
              <a:rPr lang="el-GR" dirty="0"/>
              <a:t>δηλαδή 0×0000 – 0xFFFF (0-65535) ανά κύκλο. Παραδείγματα </a:t>
            </a:r>
            <a:r>
              <a:rPr lang="en-US" dirty="0"/>
              <a:t>       </a:t>
            </a:r>
            <a:r>
              <a:rPr lang="el-GR" dirty="0" err="1"/>
              <a:t>μικροελεγκτών</a:t>
            </a:r>
            <a:r>
              <a:rPr lang="el-GR" dirty="0"/>
              <a:t> 16-bit είναι το 8051XA, PIC2X, ο </a:t>
            </a:r>
            <a:r>
              <a:rPr lang="el-GR" dirty="0" err="1"/>
              <a:t>Intel</a:t>
            </a:r>
            <a:r>
              <a:rPr lang="el-GR" dirty="0"/>
              <a:t> 8096, η σειρά MC68HC12 της </a:t>
            </a:r>
            <a:r>
              <a:rPr lang="el-GR" dirty="0" err="1"/>
              <a:t>Motorolla</a:t>
            </a:r>
            <a:r>
              <a:rPr lang="el-GR" dirty="0"/>
              <a:t>.</a:t>
            </a:r>
          </a:p>
        </p:txBody>
      </p:sp>
      <p:pic>
        <p:nvPicPr>
          <p:cNvPr id="47106" name="Picture 2" descr="https://upload.wikimedia.org/wikipedia/commons/thumb/5/52/KL_Intel_P8096.jpg/800px-KL_Intel_P8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7694"/>
            <a:ext cx="1502205" cy="1476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1547664" y="843558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err="1">
                <a:solidFill>
                  <a:srgbClr val="C00000"/>
                </a:solidFill>
              </a:rPr>
              <a:t>Μικροελεγκτής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32</a:t>
            </a:r>
            <a:r>
              <a:rPr lang="el-GR" dirty="0">
                <a:solidFill>
                  <a:srgbClr val="C00000"/>
                </a:solidFill>
              </a:rPr>
              <a:t>-</a:t>
            </a:r>
            <a:r>
              <a:rPr lang="el-GR" dirty="0" err="1">
                <a:solidFill>
                  <a:srgbClr val="C00000"/>
                </a:solidFill>
              </a:rPr>
              <a:t>bit</a:t>
            </a:r>
            <a:r>
              <a:rPr lang="el-GR" dirty="0">
                <a:solidFill>
                  <a:srgbClr val="C00000"/>
                </a:solidFill>
              </a:rPr>
              <a:t>: </a:t>
            </a:r>
            <a:endParaRPr lang="en-US" dirty="0">
              <a:solidFill>
                <a:srgbClr val="C00000"/>
              </a:solidFill>
            </a:endParaRP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Χρησιμοποιεί εντολές των 32-bit για να εκτελέσει αριθμητικές και λογικές πράξεις. 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Παρέχουν πολύ μεγάλη ακρίβεια και απίστευτη απόδοση σε </a:t>
            </a:r>
            <a:r>
              <a:rPr lang="en-US" dirty="0"/>
              <a:t>      </a:t>
            </a:r>
            <a:r>
              <a:rPr lang="el-GR" dirty="0"/>
              <a:t>σχέση με τους </a:t>
            </a:r>
            <a:r>
              <a:rPr lang="el-GR" dirty="0" err="1"/>
              <a:t>μικροελεγκτές</a:t>
            </a:r>
            <a:r>
              <a:rPr lang="el-GR" dirty="0"/>
              <a:t> 16-bit. 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Χρησιμοποιούνται σε συσκευές αυτόματου ελέγχου, όπως σε </a:t>
            </a:r>
            <a:r>
              <a:rPr lang="en-US" dirty="0"/>
              <a:t>     </a:t>
            </a:r>
            <a:endParaRPr lang="el-GR" dirty="0"/>
          </a:p>
          <a:p>
            <a:pPr algn="just"/>
            <a:r>
              <a:rPr lang="el-GR" dirty="0"/>
              <a:t>εφαρμογές συστημάτων ελέγχου ενός κινητήρα, σε μηχανές </a:t>
            </a:r>
            <a:endParaRPr lang="en-US" dirty="0"/>
          </a:p>
          <a:p>
            <a:pPr algn="just"/>
            <a:r>
              <a:rPr lang="el-GR" dirty="0"/>
              <a:t>γραφείου κ.ά. 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Επίσης, βρίσκουν εφαρμογή σε ενσωματωμένα συστήματα </a:t>
            </a:r>
            <a:r>
              <a:rPr lang="en-US" dirty="0"/>
              <a:t>        </a:t>
            </a:r>
            <a:r>
              <a:rPr lang="el-GR" dirty="0"/>
              <a:t>υπολογιστών, όπως σε κινητά τηλέφωνά, </a:t>
            </a:r>
            <a:r>
              <a:rPr lang="el-GR" dirty="0" err="1"/>
              <a:t>ηχοσυστήματα</a:t>
            </a:r>
            <a:r>
              <a:rPr lang="el-GR" dirty="0"/>
              <a:t> MP3,</a:t>
            </a:r>
          </a:p>
          <a:p>
            <a:pPr algn="just"/>
            <a:r>
              <a:rPr lang="el-GR" dirty="0"/>
              <a:t>αεροδιαστημικά συστήματα κ.α. 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Κάποια παραδείγματα </a:t>
            </a:r>
            <a:r>
              <a:rPr lang="el-GR" dirty="0" err="1"/>
              <a:t>μικροελεγκτών</a:t>
            </a:r>
            <a:r>
              <a:rPr lang="el-GR" dirty="0"/>
              <a:t> 32-bit, είναι η σειρά 32-bit AVR UC3 της </a:t>
            </a:r>
            <a:r>
              <a:rPr lang="el-GR" dirty="0" err="1"/>
              <a:t>Atmel</a:t>
            </a:r>
            <a:r>
              <a:rPr lang="el-GR" dirty="0"/>
              <a:t>, το PIC3x, το </a:t>
            </a:r>
            <a:r>
              <a:rPr lang="el-GR" dirty="0" err="1"/>
              <a:t>Motorola</a:t>
            </a:r>
            <a:r>
              <a:rPr lang="el-GR" dirty="0"/>
              <a:t> M683xx και η οικογένεια ARM 7, 9 και 11.</a:t>
            </a:r>
          </a:p>
        </p:txBody>
      </p:sp>
      <p:pic>
        <p:nvPicPr>
          <p:cNvPr id="48130" name="Picture 2" descr="Αποτέλεσμα εικόνας για AVR UC3 at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9662"/>
            <a:ext cx="1498420" cy="859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7574"/>
            <a:ext cx="5613056" cy="343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l-GR" altLang="ko-KR" sz="2800" dirty="0"/>
              <a:t>Κατασκευαστές </a:t>
            </a:r>
            <a:r>
              <a:rPr lang="el-GR" altLang="ko-KR" sz="2800" dirty="0" err="1"/>
              <a:t>Μικροελεγκτών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Ταξινόμηση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107504" y="843559"/>
            <a:ext cx="8928992" cy="361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Η ταξινόμηση των κατηγοριών των </a:t>
            </a:r>
            <a:r>
              <a:rPr lang="el-GR" sz="1400" dirty="0" err="1"/>
              <a:t>μικροελεγκτών</a:t>
            </a:r>
            <a:r>
              <a:rPr lang="el-GR" sz="1400" dirty="0"/>
              <a:t> γίνεται</a:t>
            </a:r>
            <a:r>
              <a:rPr lang="en-US" sz="14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1) </a:t>
            </a:r>
            <a:r>
              <a:rPr lang="el-GR" sz="1400" u="sng" dirty="0"/>
              <a:t>Βάσει του αριθμού των εντολών </a:t>
            </a:r>
            <a:r>
              <a:rPr lang="en-US" sz="1400" u="sng" dirty="0"/>
              <a:t>(instructions) </a:t>
            </a:r>
            <a:r>
              <a:rPr lang="el-GR" sz="1400" u="sng" dirty="0"/>
              <a:t>που μπορούν να διαχειριστούν - εκτελέσουν</a:t>
            </a:r>
            <a:r>
              <a:rPr lang="el-GR" sz="1400" dirty="0"/>
              <a:t>. Εδώ        υπάρχουν δύο </a:t>
            </a:r>
            <a:r>
              <a:rPr lang="en-US" sz="1400" dirty="0"/>
              <a:t> </a:t>
            </a:r>
            <a:r>
              <a:rPr lang="el-GR" sz="1400" dirty="0"/>
              <a:t>βασικές</a:t>
            </a:r>
            <a:r>
              <a:rPr lang="en-US" sz="1400" dirty="0"/>
              <a:t> </a:t>
            </a:r>
            <a:r>
              <a:rPr lang="el-GR" sz="1400" dirty="0"/>
              <a:t>υποκατηγορίες: </a:t>
            </a:r>
            <a:r>
              <a:rPr lang="en-US" sz="1400" b="1" u="sng" dirty="0"/>
              <a:t>CISC</a:t>
            </a:r>
            <a:r>
              <a:rPr lang="en-US" sz="1400" dirty="0"/>
              <a:t> (Complex Instruction Set Computer = </a:t>
            </a:r>
            <a:r>
              <a:rPr lang="el-GR" sz="1400" dirty="0"/>
              <a:t>Αρχιτεκτονική 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Σύνθετου Ρεπερτορίου Εντολών), </a:t>
            </a:r>
            <a:r>
              <a:rPr lang="en-US" sz="1400" b="1" u="sng" dirty="0"/>
              <a:t>RISC</a:t>
            </a:r>
            <a:r>
              <a:rPr lang="en-US" sz="1400" dirty="0"/>
              <a:t> (Reduced Instruction Set Computer = </a:t>
            </a:r>
            <a:r>
              <a:rPr lang="el-GR" sz="1400" dirty="0"/>
              <a:t>Αρχιτεκτονική Μειωμένου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Ρεπερτορίου Εντολών)</a:t>
            </a:r>
            <a:r>
              <a:rPr lang="en-US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400" dirty="0"/>
              <a:t>2) </a:t>
            </a:r>
            <a:r>
              <a:rPr lang="el-GR" sz="1400" u="sng" dirty="0"/>
              <a:t>Βάσει του τρόπου διαχείρισης (πρόσβασης) της Μνήμης Προγράμματος και της Μνήμης Δεδομένων</a:t>
            </a:r>
            <a:r>
              <a:rPr lang="el-GR" sz="1400" dirty="0"/>
              <a:t>.  Εδώ υπάρχουν δύο υποκατηγορίες: η αρχιτεκτονική </a:t>
            </a:r>
            <a:r>
              <a:rPr lang="en-US" sz="1400" dirty="0"/>
              <a:t>Princeton </a:t>
            </a:r>
            <a:r>
              <a:rPr lang="el-GR" sz="1400" dirty="0"/>
              <a:t>ή </a:t>
            </a:r>
            <a:r>
              <a:rPr lang="en-US" sz="1400" b="1" u="sng" dirty="0"/>
              <a:t>Von Neumann </a:t>
            </a:r>
            <a:r>
              <a:rPr lang="el-GR" sz="1400" dirty="0"/>
              <a:t>και η αρχιτεκτονική  </a:t>
            </a:r>
          </a:p>
          <a:p>
            <a:pPr algn="just">
              <a:lnSpc>
                <a:spcPct val="150000"/>
              </a:lnSpc>
            </a:pPr>
            <a:r>
              <a:rPr lang="en-US" sz="1400" b="1" u="sng" dirty="0"/>
              <a:t>Harvard</a:t>
            </a:r>
            <a:r>
              <a:rPr lang="el-GR" sz="1400" dirty="0"/>
              <a:t>.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3) </a:t>
            </a:r>
            <a:r>
              <a:rPr lang="el-GR" sz="1400" u="sng" dirty="0"/>
              <a:t>Βάσει του εύρους</a:t>
            </a:r>
            <a:r>
              <a:rPr lang="en-US" sz="1400" u="sng" dirty="0"/>
              <a:t> </a:t>
            </a:r>
            <a:r>
              <a:rPr lang="el-GR" sz="1400" u="sng" dirty="0"/>
              <a:t>δίαυλου εντολών</a:t>
            </a:r>
            <a:r>
              <a:rPr lang="en-US" sz="1400" u="sng" dirty="0"/>
              <a:t> </a:t>
            </a:r>
            <a:r>
              <a:rPr lang="el-GR" sz="1400" u="sng" dirty="0"/>
              <a:t>(8, 16, 32 </a:t>
            </a:r>
            <a:r>
              <a:rPr lang="en-US" sz="1400" u="sng" dirty="0"/>
              <a:t>bits</a:t>
            </a:r>
            <a:r>
              <a:rPr lang="el-GR" sz="1400" u="sng" dirty="0"/>
              <a:t> </a:t>
            </a:r>
            <a:r>
              <a:rPr lang="en-US" sz="1400" u="sng" dirty="0"/>
              <a:t>bus)</a:t>
            </a:r>
            <a:r>
              <a:rPr lang="el-GR" sz="1400" u="sng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4) </a:t>
            </a:r>
            <a:r>
              <a:rPr lang="el-GR" sz="1400" u="sng" dirty="0"/>
              <a:t>Βάσει της θέσης μνήμης</a:t>
            </a:r>
            <a:r>
              <a:rPr lang="el-GR" sz="1400" dirty="0"/>
              <a:t>: εδώ έχουμε την κατηγορία με εσωτερική και την κατηγορία με εξωτερική     μνήμη.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Ταξινόμηση</a:t>
            </a:r>
            <a:endParaRPr lang="en-US" dirty="0"/>
          </a:p>
        </p:txBody>
      </p:sp>
      <p:pic>
        <p:nvPicPr>
          <p:cNvPr id="2052" name="Picture 4" descr="https://www.electricaltechnology.org/wp-content/uploads/2020/05/Types-of-Microcontrol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7574"/>
            <a:ext cx="6493994" cy="340123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2771800" y="4515966"/>
            <a:ext cx="3600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ΚΑΤΗΓΟΡΙΟΠΟΙΗΣΗ ΜΙΚΡΟΕΛΕΓΚΤΩΝ</a:t>
            </a:r>
            <a:endParaRPr lang="en-US" sz="1200" dirty="0"/>
          </a:p>
          <a:p>
            <a:pPr algn="ctr"/>
            <a:r>
              <a:rPr lang="el-GR" sz="1200" dirty="0"/>
              <a:t>Πηγή: </a:t>
            </a:r>
            <a:r>
              <a:rPr lang="en-US" sz="1200" dirty="0"/>
              <a:t>https://www.electricaltechnology.org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52597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Αρχιτεκτονική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107504" y="884466"/>
            <a:ext cx="8928992" cy="379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Όπως αναφέραμε, μία από τις διακρίσεις που μπορούμε να κάνουμε για την αρχιτεκτονική ενός      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 υπολογιστικού συστήματος είναι σε </a:t>
            </a:r>
            <a:r>
              <a:rPr lang="el-GR" sz="1400" u="sng" dirty="0" err="1"/>
              <a:t>Von</a:t>
            </a:r>
            <a:r>
              <a:rPr lang="el-GR" sz="1400" u="sng" dirty="0"/>
              <a:t> </a:t>
            </a:r>
            <a:r>
              <a:rPr lang="el-GR" sz="1400" u="sng" dirty="0" err="1"/>
              <a:t>Neumann</a:t>
            </a:r>
            <a:r>
              <a:rPr lang="el-GR" sz="1400" u="sng" dirty="0"/>
              <a:t> και σε </a:t>
            </a:r>
            <a:r>
              <a:rPr lang="el-GR" sz="1400" u="sng" dirty="0" err="1"/>
              <a:t>Harvard</a:t>
            </a:r>
            <a:r>
              <a:rPr lang="el-GR" sz="1400" dirty="0"/>
              <a:t>. Η διαφοροποίηση αυτών</a:t>
            </a:r>
            <a:r>
              <a:rPr lang="en-US" sz="1400" dirty="0"/>
              <a:t> </a:t>
            </a:r>
            <a:r>
              <a:rPr lang="el-GR" sz="1400" dirty="0"/>
              <a:t>των δύο     </a:t>
            </a:r>
            <a:r>
              <a:rPr lang="el-GR" sz="1400" b="1" i="1" dirty="0"/>
              <a:t>σχετίζεται με την θέση αποθήκευσης των εντολών και των δεδομένων του προγράμματος</a:t>
            </a:r>
            <a:r>
              <a:rPr lang="el-GR" sz="1400" dirty="0"/>
              <a:t>. </a:t>
            </a:r>
          </a:p>
          <a:p>
            <a:pPr algn="just">
              <a:lnSpc>
                <a:spcPct val="150000"/>
              </a:lnSpc>
            </a:pPr>
            <a:endParaRPr lang="en-US" sz="8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Στην μεν </a:t>
            </a:r>
            <a:r>
              <a:rPr lang="el-GR" sz="1400" u="sng" dirty="0" err="1"/>
              <a:t>Von</a:t>
            </a:r>
            <a:r>
              <a:rPr lang="el-GR" sz="1400" u="sng" dirty="0"/>
              <a:t> </a:t>
            </a:r>
            <a:r>
              <a:rPr lang="el-GR" sz="1400" u="sng" dirty="0" err="1"/>
              <a:t>Neumann</a:t>
            </a:r>
            <a:r>
              <a:rPr lang="el-GR" sz="1400" u="sng" dirty="0"/>
              <a:t> αρχιτεκτονική, οι εντολές και τα δεδομένα βρίσκονται στο ίδιο σύστημα </a:t>
            </a:r>
            <a:r>
              <a:rPr lang="en-US" sz="1400" u="sng" dirty="0"/>
              <a:t>      </a:t>
            </a:r>
            <a:r>
              <a:rPr lang="el-GR" sz="1400" u="sng" dirty="0"/>
              <a:t>μνήμης</a:t>
            </a:r>
            <a:r>
              <a:rPr lang="el-GR" sz="1400" dirty="0"/>
              <a:t>. Στην </a:t>
            </a:r>
            <a:r>
              <a:rPr lang="el-GR" sz="1400" dirty="0" err="1"/>
              <a:t>Von</a:t>
            </a:r>
            <a:r>
              <a:rPr lang="el-GR" sz="1400" dirty="0"/>
              <a:t> </a:t>
            </a:r>
            <a:r>
              <a:rPr lang="el-GR" sz="1400" dirty="0" err="1"/>
              <a:t>Neumann</a:t>
            </a:r>
            <a:r>
              <a:rPr lang="en-US" sz="1400" dirty="0"/>
              <a:t> </a:t>
            </a:r>
            <a:r>
              <a:rPr lang="el-GR" sz="1400" dirty="0"/>
              <a:t>αρχιτεκτονική κάθε διεύθυνση είναι </a:t>
            </a:r>
            <a:r>
              <a:rPr lang="en-US" sz="1400" dirty="0"/>
              <a:t> </a:t>
            </a:r>
            <a:r>
              <a:rPr lang="el-GR" sz="1400" dirty="0"/>
              <a:t>δυνατόν να αναφέρεται είτε σε εντολή, είτε σε δεδομένο καθώς τα 2 τελευταία καταλαμβάνουν τον ίδιο χώρο διευθύνσεων.</a:t>
            </a:r>
          </a:p>
          <a:p>
            <a:pPr algn="just">
              <a:lnSpc>
                <a:spcPct val="150000"/>
              </a:lnSpc>
            </a:pPr>
            <a:endParaRPr lang="en-US" sz="8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Στην </a:t>
            </a:r>
            <a:r>
              <a:rPr lang="el-GR" sz="1400" u="sng" dirty="0" err="1"/>
              <a:t>Harvard</a:t>
            </a:r>
            <a:r>
              <a:rPr lang="el-GR" sz="1400" u="sng" dirty="0"/>
              <a:t> αρχιτεκτονική</a:t>
            </a:r>
            <a:r>
              <a:rPr lang="en-US" sz="1400" u="sng" dirty="0"/>
              <a:t> </a:t>
            </a:r>
            <a:r>
              <a:rPr lang="el-GR" sz="1400" u="sng" dirty="0"/>
              <a:t>υπάρχουν πράγματι ξεχωριστοί χώροι  διευθύνσεων για το πρόγραμμα </a:t>
            </a:r>
            <a:r>
              <a:rPr lang="en-US" sz="1400" u="sng" dirty="0"/>
              <a:t> </a:t>
            </a:r>
            <a:r>
              <a:rPr lang="el-GR" sz="1400" u="sng" dirty="0"/>
              <a:t> και για τα δεδομένα</a:t>
            </a:r>
            <a:r>
              <a:rPr lang="el-GR" sz="1400" dirty="0"/>
              <a:t>. Ο προγραμματιστής έχει πρόσβαση στην μνήμη του προγράμματος και μπορεί να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διαβάσει ή και να γράψει σε αυτήν. Αυτό μας δίνει την δυνατότητα</a:t>
            </a:r>
            <a:r>
              <a:rPr lang="en-US" sz="1400" dirty="0"/>
              <a:t> </a:t>
            </a:r>
            <a:r>
              <a:rPr lang="el-GR" sz="1400" dirty="0"/>
              <a:t>να αποθηκεύουμε δεδομένα μαζί με κώδικά στην μνήμη προγράμματος, καθώς και να</a:t>
            </a:r>
            <a:r>
              <a:rPr lang="en-US" sz="1400" dirty="0"/>
              <a:t> </a:t>
            </a:r>
            <a:r>
              <a:rPr lang="el-GR" sz="1400" dirty="0"/>
              <a:t>τροποποιούμε τα δεδομένα.</a:t>
            </a:r>
          </a:p>
        </p:txBody>
      </p:sp>
    </p:spTree>
    <p:extLst>
      <p:ext uri="{BB962C8B-B14F-4D97-AF65-F5344CB8AC3E}">
        <p14:creationId xmlns:p14="http://schemas.microsoft.com/office/powerpoint/2010/main" val="2814436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</a:t>
            </a:r>
            <a:r>
              <a:rPr lang="el-GR" sz="2800" dirty="0"/>
              <a:t>Αρχιτεκτονική </a:t>
            </a:r>
            <a:r>
              <a:rPr lang="en-US" sz="2800" dirty="0"/>
              <a:t>Von Neumann</a:t>
            </a:r>
            <a:r>
              <a:rPr lang="el-GR" sz="2800" dirty="0"/>
              <a:t> </a:t>
            </a:r>
            <a:r>
              <a:rPr lang="en-US" sz="2800" dirty="0" err="1"/>
              <a:t>vs</a:t>
            </a:r>
            <a:r>
              <a:rPr lang="en-US" sz="2800" dirty="0"/>
              <a:t> Harvard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7574"/>
            <a:ext cx="5184576" cy="355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- TextBox"/>
          <p:cNvSpPr txBox="1"/>
          <p:nvPr/>
        </p:nvSpPr>
        <p:spPr>
          <a:xfrm>
            <a:off x="1115616" y="4731990"/>
            <a:ext cx="734481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Πηγή: </a:t>
            </a:r>
            <a:r>
              <a:rPr lang="en-US" sz="1200" dirty="0"/>
              <a:t>https://vivadifferences.com/5-major-difference-between-von-neumann-and-harvard-architecture/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07395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3447" y="21431"/>
            <a:ext cx="9144000" cy="884466"/>
          </a:xfrm>
        </p:spPr>
        <p:txBody>
          <a:bodyPr/>
          <a:lstStyle/>
          <a:p>
            <a:r>
              <a:rPr lang="el-GR" sz="2800" dirty="0"/>
              <a:t>Αρχιτεκτονική </a:t>
            </a:r>
            <a:r>
              <a:rPr lang="en-US" sz="2800" dirty="0"/>
              <a:t>CISC </a:t>
            </a:r>
            <a:r>
              <a:rPr lang="el-GR" sz="2800" dirty="0"/>
              <a:t>και </a:t>
            </a:r>
            <a:r>
              <a:rPr lang="en-US" sz="2800" dirty="0"/>
              <a:t>RISC</a:t>
            </a:r>
            <a:r>
              <a:rPr lang="el-GR" sz="2800" dirty="0"/>
              <a:t> επεξεργαστή</a:t>
            </a:r>
            <a:endParaRPr lang="en-US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107504" y="843558"/>
            <a:ext cx="8856984" cy="35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1400" b="1" u="sng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Η CISC (</a:t>
            </a:r>
            <a:r>
              <a:rPr lang="el-GR" sz="1400" dirty="0" err="1"/>
              <a:t>Complex</a:t>
            </a:r>
            <a:r>
              <a:rPr lang="el-GR" sz="1400" dirty="0"/>
              <a:t> </a:t>
            </a:r>
            <a:r>
              <a:rPr lang="el-GR" sz="1400" dirty="0" err="1"/>
              <a:t>Instruction</a:t>
            </a:r>
            <a:r>
              <a:rPr lang="el-GR" sz="1400" dirty="0"/>
              <a:t> </a:t>
            </a:r>
            <a:r>
              <a:rPr lang="el-GR" sz="1400" dirty="0" err="1"/>
              <a:t>Set</a:t>
            </a:r>
            <a:r>
              <a:rPr lang="el-GR" sz="1400" dirty="0"/>
              <a:t> </a:t>
            </a:r>
            <a:r>
              <a:rPr lang="el-GR" sz="1400" dirty="0" err="1"/>
              <a:t>Computing</a:t>
            </a:r>
            <a:r>
              <a:rPr lang="el-GR" sz="1400" dirty="0"/>
              <a:t>) περιέχει ένα </a:t>
            </a:r>
            <a:r>
              <a:rPr lang="el-GR" sz="1400" u="sng" dirty="0"/>
              <a:t>μεγάλο σύνολο οδηγιών </a:t>
            </a:r>
            <a:r>
              <a:rPr lang="el-GR" sz="1400" dirty="0"/>
              <a:t>υπολογιστή που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κυμαίνονται </a:t>
            </a:r>
            <a:r>
              <a:rPr lang="el-GR" sz="1400" u="sng" dirty="0"/>
              <a:t>από πολύ απλές έως πολύ σύνθετες και εξειδικευμένες</a:t>
            </a:r>
            <a:r>
              <a:rPr lang="el-GR" sz="1400" dirty="0"/>
              <a:t>. </a:t>
            </a: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Αν και το σχέδιο είχε ως στόχο να υπολογίσουμε πολύπλοκες οδηγίες με τον πιο αποτελεσματικό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τρόπο, </a:t>
            </a:r>
            <a:r>
              <a:rPr lang="el-GR" sz="1400" u="sng" dirty="0"/>
              <a:t>βρέθηκε αργότερα ότι με πολλές μικρές, σύντομες οδηγίες μπορούμε να υπολογίσουμε </a:t>
            </a:r>
          </a:p>
          <a:p>
            <a:pPr algn="just">
              <a:lnSpc>
                <a:spcPct val="150000"/>
              </a:lnSpc>
            </a:pPr>
            <a:r>
              <a:rPr lang="el-GR" sz="1400" u="sng" dirty="0"/>
              <a:t>πολύπλοκες οδηγίες πιο αποτελεσματικά.</a:t>
            </a:r>
            <a:r>
              <a:rPr lang="el-GR" sz="1400" dirty="0"/>
              <a:t> </a:t>
            </a: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Αυτό οδήγησε σε ένα σχέδιο που ονομάζεται </a:t>
            </a:r>
            <a:r>
              <a:rPr lang="el-GR" sz="1400" dirty="0" err="1"/>
              <a:t>Reduced</a:t>
            </a:r>
            <a:r>
              <a:rPr lang="en-US" sz="1400" dirty="0"/>
              <a:t> </a:t>
            </a:r>
            <a:r>
              <a:rPr lang="el-GR" sz="1400" dirty="0" err="1"/>
              <a:t>Instruction</a:t>
            </a:r>
            <a:r>
              <a:rPr lang="el-GR" sz="1400" dirty="0"/>
              <a:t> </a:t>
            </a:r>
            <a:r>
              <a:rPr lang="el-GR" sz="1400" dirty="0" err="1"/>
              <a:t>Set</a:t>
            </a:r>
            <a:r>
              <a:rPr lang="el-GR" sz="1400" dirty="0"/>
              <a:t> </a:t>
            </a:r>
            <a:r>
              <a:rPr lang="el-GR" sz="1400" dirty="0" err="1"/>
              <a:t>Computing</a:t>
            </a:r>
            <a:r>
              <a:rPr lang="el-GR" sz="1400" dirty="0"/>
              <a:t> (RISC), η οποία είναι πλέον το άλλο είδος της αρχιτεκτονικής μικροεπεξεργαστή.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Ο χρόνος εκτέλεσης κάθε εντολής είναι συνήθως ένας κύκλος ρολογιού. Επίσης, το μήκος όλων των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RISC εντολών είναι σταθερό πχ, 2 </a:t>
            </a:r>
            <a:r>
              <a:rPr lang="el-GR" sz="1400" dirty="0" err="1"/>
              <a:t>bytes</a:t>
            </a:r>
            <a:r>
              <a:rPr lang="el-GR" sz="1400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l-GR" sz="1300" dirty="0"/>
          </a:p>
        </p:txBody>
      </p:sp>
    </p:spTree>
    <p:extLst>
      <p:ext uri="{BB962C8B-B14F-4D97-AF65-F5344CB8AC3E}">
        <p14:creationId xmlns:p14="http://schemas.microsoft.com/office/powerpoint/2010/main" val="329363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100" dirty="0"/>
              <a:t>Διάφοροι τύποι </a:t>
            </a:r>
            <a:r>
              <a:rPr lang="el-GR" altLang="ko-KR" sz="2100" dirty="0" err="1"/>
              <a:t>Μικροελεγκτών</a:t>
            </a:r>
            <a:endParaRPr lang="ko-KR" altLang="en-US" sz="2100" dirty="0"/>
          </a:p>
        </p:txBody>
      </p:sp>
      <p:sp>
        <p:nvSpPr>
          <p:cNvPr id="5" name="4 - TextBox"/>
          <p:cNvSpPr txBox="1"/>
          <p:nvPr/>
        </p:nvSpPr>
        <p:spPr>
          <a:xfrm>
            <a:off x="1143000" y="1923679"/>
            <a:ext cx="11067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900" dirty="0"/>
              <a:t>Πηγή: </a:t>
            </a:r>
          </a:p>
          <a:p>
            <a:r>
              <a:rPr lang="en-US" sz="900" dirty="0"/>
              <a:t>https://www.theengineeringprojects.com</a:t>
            </a:r>
            <a:endParaRPr lang="el-GR" sz="900" dirty="0"/>
          </a:p>
        </p:txBody>
      </p:sp>
      <p:pic>
        <p:nvPicPr>
          <p:cNvPr id="26626" name="Picture 2" descr="Αποτέλεσμα εικόνας για microcontro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20" y="1383618"/>
            <a:ext cx="4357688" cy="255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852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AVR </a:t>
            </a:r>
            <a:r>
              <a:rPr lang="el-GR" dirty="0" err="1"/>
              <a:t>μικροελεγκτές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107504" y="987574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Η βασική αρχιτεκτονική των AVR επινοήθηκε από δύο μαθητές στο Νορβηγικό Ινστιτούτο </a:t>
            </a:r>
            <a:r>
              <a:rPr lang="en-US" sz="1400" dirty="0"/>
              <a:t>                </a:t>
            </a:r>
            <a:r>
              <a:rPr lang="el-GR" sz="1400" dirty="0"/>
              <a:t>Τεχνολογίας τους </a:t>
            </a:r>
            <a:r>
              <a:rPr lang="el-GR" sz="1400" u="sng" dirty="0" err="1"/>
              <a:t>Alf</a:t>
            </a:r>
            <a:r>
              <a:rPr lang="el-GR" sz="1400" u="sng" dirty="0"/>
              <a:t>-</a:t>
            </a:r>
            <a:r>
              <a:rPr lang="el-GR" sz="1400" u="sng" dirty="0" err="1"/>
              <a:t>Bogen</a:t>
            </a:r>
            <a:r>
              <a:rPr lang="el-GR" sz="1400" u="sng" dirty="0"/>
              <a:t> EGIL και </a:t>
            </a:r>
            <a:r>
              <a:rPr lang="el-GR" sz="1400" u="sng" dirty="0" err="1"/>
              <a:t>Vegard</a:t>
            </a:r>
            <a:r>
              <a:rPr lang="el-GR" sz="1400" u="sng" dirty="0"/>
              <a:t> </a:t>
            </a:r>
            <a:r>
              <a:rPr lang="el-GR" sz="1400" u="sng" dirty="0" err="1"/>
              <a:t>Wollan</a:t>
            </a:r>
            <a:r>
              <a:rPr lang="el-GR" sz="1400" dirty="0"/>
              <a:t>. Αργότερα η πατέντα για τους AVR </a:t>
            </a:r>
            <a:r>
              <a:rPr lang="el-GR" sz="1400" dirty="0" err="1"/>
              <a:t>μικροελεγκτές</a:t>
            </a: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 </a:t>
            </a:r>
            <a:r>
              <a:rPr lang="el-GR" sz="1400" dirty="0"/>
              <a:t>αγοράστηκε από την εταιρία </a:t>
            </a:r>
            <a:r>
              <a:rPr lang="el-GR" sz="1400" b="1" u="sng" dirty="0"/>
              <a:t>ATMEL</a:t>
            </a:r>
            <a:r>
              <a:rPr lang="el-GR" sz="1400" dirty="0"/>
              <a:t> και η εσωτερική αρχιτεκτονική τους αναπτύχθηκε για πρώτη φορά το 1996. </a:t>
            </a: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Η θυγατρική της ATMEL στην Νορβηγία ιδρύθηκε από τους δύο φοιτητές. Το όνομα AVR, σύμφωνα με την ATMEL,</a:t>
            </a:r>
            <a:r>
              <a:rPr lang="en-US" sz="1400" dirty="0"/>
              <a:t> </a:t>
            </a:r>
            <a:r>
              <a:rPr lang="el-GR" sz="1400" dirty="0"/>
              <a:t>είναι πιθανό να προέρχεται από το </a:t>
            </a:r>
            <a:r>
              <a:rPr lang="el-GR" sz="1400" dirty="0" err="1"/>
              <a:t>Advanced</a:t>
            </a:r>
            <a:r>
              <a:rPr lang="el-GR" sz="1400" dirty="0"/>
              <a:t> </a:t>
            </a:r>
            <a:r>
              <a:rPr lang="el-GR" sz="1400" dirty="0" err="1"/>
              <a:t>Virtual</a:t>
            </a:r>
            <a:r>
              <a:rPr lang="el-GR" sz="1400" dirty="0"/>
              <a:t> RISC ή από τα ονόματα των </a:t>
            </a:r>
            <a:r>
              <a:rPr lang="en-US" sz="1400" dirty="0"/>
              <a:t>              </a:t>
            </a:r>
            <a:r>
              <a:rPr lang="el-GR" sz="1400" dirty="0"/>
              <a:t>σχεδιαστών, δηλαδή </a:t>
            </a:r>
            <a:r>
              <a:rPr lang="el-GR" sz="1400" dirty="0" err="1"/>
              <a:t>Alf</a:t>
            </a:r>
            <a:r>
              <a:rPr lang="el-GR" sz="1400" dirty="0"/>
              <a:t> </a:t>
            </a:r>
            <a:r>
              <a:rPr lang="el-GR" sz="1400" dirty="0" err="1"/>
              <a:t>and</a:t>
            </a:r>
            <a:r>
              <a:rPr lang="el-GR" sz="1400" dirty="0"/>
              <a:t> </a:t>
            </a:r>
            <a:r>
              <a:rPr lang="el-GR" sz="1400" dirty="0" err="1"/>
              <a:t>Vegard</a:t>
            </a:r>
            <a:r>
              <a:rPr lang="el-GR" sz="1400" dirty="0"/>
              <a:t> </a:t>
            </a:r>
            <a:r>
              <a:rPr lang="en-US" sz="1400" dirty="0"/>
              <a:t>  </a:t>
            </a:r>
            <a:r>
              <a:rPr lang="el-GR" sz="1400" dirty="0"/>
              <a:t>RISC. Το όνομα AVR ορίζει όλη την οικογένεια των </a:t>
            </a:r>
            <a:r>
              <a:rPr lang="el-GR" sz="1400" dirty="0" err="1"/>
              <a:t>μικροελεγκτών</a:t>
            </a:r>
            <a:r>
              <a:rPr lang="el-GR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τύπου 8-bit και 32-bit RISC. </a:t>
            </a: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Υπάρχουν διάφορα είδη AVR </a:t>
            </a:r>
            <a:r>
              <a:rPr lang="el-GR" sz="1400" dirty="0" err="1"/>
              <a:t>μικροελεγκτών</a:t>
            </a:r>
            <a:r>
              <a:rPr lang="el-GR" sz="1400" dirty="0"/>
              <a:t> με διαφορετικές ιδιότητες o καθένας. Εκτός από τον AVR32, ο οποίος είναι ένας 32-bit μικροεπεξεργαστής, όλοι οι άλλοι είναι 8-bit, πράγμα που σημαίνει ότι η CPU μπορεί να δουλέψει μόνο 8 </a:t>
            </a:r>
            <a:r>
              <a:rPr lang="el-GR" sz="1400" dirty="0" err="1"/>
              <a:t>bits</a:t>
            </a:r>
            <a:r>
              <a:rPr lang="el-GR" sz="1400" dirty="0"/>
              <a:t> δεδομένων την φορά. Δεδομένα μεγαλύτερα από 8-bit θα σπάσουν σε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κομμάτια των 8-bit για να υποβληθούν σε επεξεργασία από την CPU του </a:t>
            </a:r>
            <a:r>
              <a:rPr lang="el-GR" sz="1400" dirty="0" err="1"/>
              <a:t>μικροελεγκτή</a:t>
            </a:r>
            <a:r>
              <a:rPr lang="en-US" sz="1400" dirty="0"/>
              <a:t>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920301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7070EA8F-FB23-4E6E-917E-630829CDD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4" t="20601" r="5112" b="8001"/>
          <a:stretch/>
        </p:blipFill>
        <p:spPr>
          <a:xfrm>
            <a:off x="755576" y="1059582"/>
            <a:ext cx="7920880" cy="3672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86841B-E47C-46EA-AB8D-F0009A3E5932}"/>
              </a:ext>
            </a:extLst>
          </p:cNvPr>
          <p:cNvSpPr txBox="1"/>
          <p:nvPr/>
        </p:nvSpPr>
        <p:spPr>
          <a:xfrm>
            <a:off x="323528" y="88344"/>
            <a:ext cx="54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Εισαγωγή στον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AVR</a:t>
            </a:r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54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Η Οικογένεια των </a:t>
            </a:r>
            <a:r>
              <a:rPr lang="en-US" dirty="0"/>
              <a:t>AVR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07504" y="987574"/>
            <a:ext cx="8928992" cy="2820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οικογένεια των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μικροελεγκτών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AVR χωρίζεται στις ομάδες:</a:t>
            </a:r>
          </a:p>
          <a:p>
            <a:pPr algn="just">
              <a:lnSpc>
                <a:spcPct val="150000"/>
              </a:lnSpc>
            </a:pPr>
            <a:endParaRPr lang="el-G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tinyAVR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μικρή μνήμη και θύρες, βασικά περιφερειακά.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AVR (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AVR)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περισσότερη μνήμη και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θύρες, πιο ποικίλα περιφερειακά.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Χmega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AVR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πολλοί πόροι, καλή απόδοση, υποστήριξη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USB,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βελτιωμένη ασφάλεια.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32-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bit AVR: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νέοι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μικροελεγκτές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υψηλής απόδοσης 32-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που υποστηρίζουν πολλές τεχνολογίες </a:t>
            </a:r>
          </a:p>
          <a:p>
            <a:pPr algn="just">
              <a:lnSpc>
                <a:spcPct val="150000"/>
              </a:lnSpc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διεπαφές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όπως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USB, Ethernet MAC, SDRAM,NAND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άλλα.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400" dirty="0"/>
          </a:p>
          <a:p>
            <a:pPr algn="just"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02E93-D394-4A70-9C90-AEB1833555BD}"/>
              </a:ext>
            </a:extLst>
          </p:cNvPr>
          <p:cNvSpPr txBox="1"/>
          <p:nvPr/>
        </p:nvSpPr>
        <p:spPr>
          <a:xfrm>
            <a:off x="0" y="3372782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διαφορά μεταξύ τους είναι τα διαθέσιμα χαρακτηριστικά κάθε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Οι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tinyAVR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συνήθως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μικροελεγκτές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με μικρότερο αριθμό ακροδεκτών 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pin-count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) ή περιορισμένες δυνατότητες. Όλοι οι AVR έχουν το ίδιο ρεπερτόριο εντολών 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) και οργάνωση μνήμης έτσι ώστε να διευκολύνεται η αλλαγή του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μιας εφαρμογής όταν αυτό απαιτηθεί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76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D94217-FB8B-4AD5-9203-4C115517E51B}"/>
              </a:ext>
            </a:extLst>
          </p:cNvPr>
          <p:cNvSpPr txBox="1"/>
          <p:nvPr/>
        </p:nvSpPr>
        <p:spPr>
          <a:xfrm>
            <a:off x="98946" y="915566"/>
            <a:ext cx="90364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μικροελεγκτής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AVR περιέχει έναν επεξεργαστή RISC 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Computer) που  έχει σχεδιαστεί με βάση την αρχιτεκτονική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Στην αρχιτεκτονική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υπάρχει διαφορετικός δίαυλος για τη μεταφορά δεδομένων 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) και διαφορετικός δίαυλος για τη μεταφορά των εντολών 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ύπαρξη δύο διαφορετικών μνημών, μνήμη δεδομένων 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memory) και μνήμη προγράμματος 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memory), καθιστά την αρχιτεκτονική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αποδοτική, αφού μπορεί να εκτελείται 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κάποια εντολή και παράλληλα να εγγράφεται ή να διαβάζεται η μνήμη. Με τον τρόπο αυτό 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επιτυγχάνεται η εκτέλεση της εντολής σε ένα μόνο χρόνο μηχανής.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32D018-0D26-4585-A4E3-C2FF0337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2" t="43000" r="14562" b="9401"/>
          <a:stretch/>
        </p:blipFill>
        <p:spPr>
          <a:xfrm>
            <a:off x="2267744" y="3075806"/>
            <a:ext cx="4392488" cy="184376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47310FF-8D2F-4A18-AF1E-275C7DD0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l-GR" dirty="0"/>
              <a:t>Η αρχιτεκτονική των </a:t>
            </a:r>
            <a:r>
              <a:rPr lang="en-US" dirty="0"/>
              <a:t>AVR</a:t>
            </a:r>
          </a:p>
        </p:txBody>
      </p:sp>
    </p:spTree>
    <p:extLst>
      <p:ext uri="{BB962C8B-B14F-4D97-AF65-F5344CB8AC3E}">
        <p14:creationId xmlns:p14="http://schemas.microsoft.com/office/powerpoint/2010/main" val="1773185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Η Οικογένεια των </a:t>
            </a:r>
            <a:r>
              <a:rPr lang="en-US" dirty="0"/>
              <a:t>AVR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07504" y="987574"/>
            <a:ext cx="8928992" cy="333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Η οικογένεια των </a:t>
            </a:r>
            <a:r>
              <a:rPr lang="el-GR" sz="1400" dirty="0" err="1"/>
              <a:t>Μικροελεγκτών</a:t>
            </a:r>
            <a:r>
              <a:rPr lang="el-GR" sz="1400" dirty="0"/>
              <a:t> </a:t>
            </a:r>
            <a:r>
              <a:rPr lang="en-US" sz="1400" dirty="0"/>
              <a:t>AVR </a:t>
            </a:r>
            <a:r>
              <a:rPr lang="el-GR" sz="1400" dirty="0"/>
              <a:t>διαθέτει τα ακόλουθα: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Α) </a:t>
            </a:r>
            <a:r>
              <a:rPr lang="el-GR" sz="1400" dirty="0"/>
              <a:t>Μία ενσωματωμένη μνήμη </a:t>
            </a:r>
            <a:r>
              <a:rPr lang="en-US" sz="1400" dirty="0"/>
              <a:t>flash </a:t>
            </a:r>
            <a:r>
              <a:rPr lang="el-GR" sz="1400" dirty="0"/>
              <a:t>ή αλλιώς ταχείας αποθήκευσης, η οποία έχει τη δυνατότητα            προγραμματισμού εντός του συστήματος (</a:t>
            </a:r>
            <a:r>
              <a:rPr lang="en-US" sz="1400" dirty="0"/>
              <a:t>ISP, In System Programmable), </a:t>
            </a:r>
            <a:r>
              <a:rPr lang="el-GR" sz="1400" dirty="0"/>
              <a:t>ως μνήμη προγράμματος. </a:t>
            </a:r>
            <a:endParaRPr lang="en-US" sz="1400" dirty="0"/>
          </a:p>
          <a:p>
            <a:pPr algn="just">
              <a:lnSpc>
                <a:spcPct val="150000"/>
              </a:lnSpc>
            </a:pPr>
            <a:endParaRPr lang="en-US" sz="800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Β) </a:t>
            </a:r>
            <a:r>
              <a:rPr lang="el-GR" sz="1400" dirty="0"/>
              <a:t>32 </a:t>
            </a:r>
            <a:r>
              <a:rPr lang="el-GR" sz="1400" dirty="0" err="1"/>
              <a:t>καταχωρητές</a:t>
            </a:r>
            <a:r>
              <a:rPr lang="el-GR" sz="1400" dirty="0"/>
              <a:t> εργασίας των 8 </a:t>
            </a:r>
            <a:r>
              <a:rPr lang="en-US" sz="1400" dirty="0"/>
              <a:t>bit. </a:t>
            </a:r>
            <a:r>
              <a:rPr lang="el-GR" sz="1400" dirty="0"/>
              <a:t>Αυτό έχει ως αποτέλεσμα οι διάφορες μεταβλητές να μπορούν   να αποθηκεύονται εντός της </a:t>
            </a:r>
            <a:r>
              <a:rPr lang="en-US" sz="1400" dirty="0"/>
              <a:t>CPU </a:t>
            </a:r>
            <a:r>
              <a:rPr lang="el-GR" sz="1400" dirty="0"/>
              <a:t>και όχι σε κάποια μνήμη, όπου η διαδικασία πρόσβασης θεωρείται 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χρονοβόρα. </a:t>
            </a:r>
            <a:endParaRPr lang="en-US" sz="1400" dirty="0"/>
          </a:p>
          <a:p>
            <a:pPr algn="just">
              <a:lnSpc>
                <a:spcPct val="150000"/>
              </a:lnSpc>
            </a:pPr>
            <a:endParaRPr lang="el-GR" sz="800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Γ) </a:t>
            </a:r>
            <a:r>
              <a:rPr lang="el-GR" sz="1400" dirty="0"/>
              <a:t>Μία ενσωματωμένη μνήμη δεδομένων (</a:t>
            </a:r>
            <a:r>
              <a:rPr lang="en-US" sz="1400" dirty="0"/>
              <a:t>data memory), </a:t>
            </a:r>
            <a:r>
              <a:rPr lang="el-GR" sz="1400" dirty="0"/>
              <a:t>τύπου </a:t>
            </a:r>
            <a:r>
              <a:rPr lang="en-US" sz="1400" dirty="0"/>
              <a:t>EEPROM </a:t>
            </a:r>
            <a:r>
              <a:rPr lang="el-GR" sz="1400" dirty="0"/>
              <a:t>και </a:t>
            </a:r>
            <a:r>
              <a:rPr lang="en-US" sz="1400" dirty="0"/>
              <a:t>RAM </a:t>
            </a:r>
            <a:r>
              <a:rPr lang="el-GR" sz="1400" dirty="0"/>
              <a:t>στις περισσότερες  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διατάξεις της σειράς τους. Σε αυτές τις μνήμες αποθηκεύονται σταθερές τιμές και  μεταβλητές.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771800" y="4731990"/>
            <a:ext cx="381642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l-GR" sz="1400" dirty="0" err="1"/>
              <a:t>Ρομπότης</a:t>
            </a:r>
            <a:r>
              <a:rPr lang="el-GR" sz="1400" dirty="0"/>
              <a:t> Σπ – Παν. Πατρών</a:t>
            </a:r>
          </a:p>
        </p:txBody>
      </p:sp>
    </p:spTree>
    <p:extLst>
      <p:ext uri="{BB962C8B-B14F-4D97-AF65-F5344CB8AC3E}">
        <p14:creationId xmlns:p14="http://schemas.microsoft.com/office/powerpoint/2010/main" val="3594618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Η Οικογένεια των </a:t>
            </a:r>
            <a:r>
              <a:rPr lang="en-US" dirty="0"/>
              <a:t>AVR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07504" y="987574"/>
            <a:ext cx="892899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dirty="0"/>
              <a:t>Δ) </a:t>
            </a:r>
            <a:r>
              <a:rPr lang="el-GR" sz="1400" dirty="0"/>
              <a:t>Η λειτουργία τους γίνεται σε συχνότητες χρονισμού από 0 έως 10 </a:t>
            </a:r>
            <a:r>
              <a:rPr lang="en-US" sz="1400" dirty="0" err="1"/>
              <a:t>MHz.</a:t>
            </a:r>
            <a:r>
              <a:rPr lang="en-US" sz="1400" dirty="0"/>
              <a:t> </a:t>
            </a:r>
            <a:r>
              <a:rPr lang="el-GR" sz="1400" dirty="0"/>
              <a:t>Οι περισσότερες εντολές της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γλώσσας των </a:t>
            </a:r>
            <a:r>
              <a:rPr lang="el-GR" sz="1400" dirty="0" err="1"/>
              <a:t>μικροελεγκτών</a:t>
            </a:r>
            <a:r>
              <a:rPr lang="el-GR" sz="1400" dirty="0"/>
              <a:t> </a:t>
            </a:r>
            <a:r>
              <a:rPr lang="en-US" sz="1400" dirty="0"/>
              <a:t>AVR,</a:t>
            </a:r>
            <a:r>
              <a:rPr lang="el-GR" sz="1400" dirty="0"/>
              <a:t> εκτελούνται</a:t>
            </a:r>
            <a:r>
              <a:rPr lang="en-US" sz="1400" dirty="0"/>
              <a:t> </a:t>
            </a:r>
            <a:r>
              <a:rPr lang="el-GR" sz="1400" dirty="0"/>
              <a:t>σε μία μόνο περίοδο του κεντρικού σήματος χρονισμού,  γεγονός που οδηγεί σε μία βελτιωμένη κατά 10 φορές περίπου επίδοση σε σχέση με τους κλασικούς      </a:t>
            </a:r>
            <a:r>
              <a:rPr lang="el-GR" sz="1400" dirty="0" err="1"/>
              <a:t>μικροελεγκτές</a:t>
            </a:r>
            <a:r>
              <a:rPr lang="el-GR" sz="1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l-GR" sz="1400" b="1" dirty="0"/>
              <a:t>Ε) </a:t>
            </a:r>
            <a:r>
              <a:rPr lang="el-GR" sz="1400" dirty="0"/>
              <a:t>Εσωτερικό κύκλωμα που επανατοποθετεί το σύστημα κατά την εφαρμογή της τάσης τροφοδοσίας     (</a:t>
            </a:r>
            <a:r>
              <a:rPr lang="en-US" sz="1400" dirty="0"/>
              <a:t>Power On Reset – POR). </a:t>
            </a: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Ζ) </a:t>
            </a:r>
            <a:r>
              <a:rPr lang="el-GR" sz="1400" dirty="0"/>
              <a:t>Ενσωματωμένο προγραμματιζόμενο χρονιστή με μονάδα διαίρεσης συχνότητας (</a:t>
            </a:r>
            <a:r>
              <a:rPr lang="en-US" sz="1400" dirty="0" err="1"/>
              <a:t>prescaler</a:t>
            </a:r>
            <a:r>
              <a:rPr lang="en-US" sz="1400" dirty="0"/>
              <a:t>). </a:t>
            </a:r>
            <a:r>
              <a:rPr lang="el-GR" sz="1400" dirty="0"/>
              <a:t>Η </a:t>
            </a:r>
            <a:r>
              <a:rPr lang="el-GR" sz="1400" dirty="0" err="1"/>
              <a:t>μονάδααυτή</a:t>
            </a:r>
            <a:r>
              <a:rPr lang="el-GR" sz="1400" dirty="0"/>
              <a:t> χρησιμοποιείται στις περιπτώσεις αυτές όπου απαιτούνται εφαρμογές κρίσιμου χρονισμού.</a:t>
            </a:r>
          </a:p>
          <a:p>
            <a:pPr algn="just">
              <a:lnSpc>
                <a:spcPct val="150000"/>
              </a:lnSpc>
            </a:pPr>
            <a:r>
              <a:rPr lang="el-GR" sz="1400" b="1" dirty="0"/>
              <a:t>Η) </a:t>
            </a:r>
            <a:r>
              <a:rPr lang="el-GR" sz="1400" dirty="0"/>
              <a:t>Περιλαμβάνει πηγές εσωτερικών και εξωτερικών διακοπών. </a:t>
            </a:r>
          </a:p>
          <a:p>
            <a:pPr algn="just">
              <a:lnSpc>
                <a:spcPct val="150000"/>
              </a:lnSpc>
            </a:pPr>
            <a:r>
              <a:rPr lang="el-GR" sz="1400" b="1" dirty="0"/>
              <a:t>Θ) </a:t>
            </a:r>
            <a:r>
              <a:rPr lang="el-GR" sz="1400" dirty="0"/>
              <a:t>Προγραμματιζόμενο χρονιστή επιτήρησης (</a:t>
            </a:r>
            <a:r>
              <a:rPr lang="en-US" sz="1400" dirty="0"/>
              <a:t>Watch Dog Timer - WDT). </a:t>
            </a:r>
            <a:r>
              <a:rPr lang="el-GR" sz="1400" dirty="0"/>
              <a:t>Ο ρόλος του είναι η αποφυγή    εσφαλμένων λειτουργιών σε περίπτωση κάποιας πιθανής κατάρρευσης του προγράμματος χρήσης.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771800" y="4731990"/>
            <a:ext cx="381642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l-GR" sz="1400" dirty="0" err="1"/>
              <a:t>Ρομπότης</a:t>
            </a:r>
            <a:r>
              <a:rPr lang="el-GR" sz="1400" dirty="0"/>
              <a:t> Σπ – Παν. Πατρών</a:t>
            </a:r>
          </a:p>
        </p:txBody>
      </p:sp>
    </p:spTree>
    <p:extLst>
      <p:ext uri="{BB962C8B-B14F-4D97-AF65-F5344CB8AC3E}">
        <p14:creationId xmlns:p14="http://schemas.microsoft.com/office/powerpoint/2010/main" val="3593789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Η Οικογένεια των </a:t>
            </a:r>
            <a:r>
              <a:rPr lang="en-US" dirty="0"/>
              <a:t>AVR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07504" y="987574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dirty="0"/>
              <a:t>Ι) </a:t>
            </a:r>
            <a:r>
              <a:rPr lang="el-GR" sz="1400" dirty="0"/>
              <a:t>Λειτουργίες αποκοπής (</a:t>
            </a:r>
            <a:r>
              <a:rPr lang="en-US" sz="1400" dirty="0"/>
              <a:t>Power Down) </a:t>
            </a:r>
            <a:r>
              <a:rPr lang="el-GR" sz="1400" dirty="0"/>
              <a:t>και ηρεμίας (</a:t>
            </a:r>
            <a:r>
              <a:rPr lang="en-US" sz="1400" dirty="0"/>
              <a:t>Sleep). </a:t>
            </a:r>
            <a:r>
              <a:rPr lang="el-GR" sz="1400" dirty="0"/>
              <a:t>Όταν δεν υπάρχει δραστηριότητα ο             μικροεπεξεργαστής τίθεται σε αυτές τις καταστάσεις προκειμένου να καταναλώνεται λιγότερη ισχύς. 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Κ) </a:t>
            </a:r>
            <a:r>
              <a:rPr lang="el-GR" sz="1400" dirty="0"/>
              <a:t>Διάφορα μοντέλα της σειράς </a:t>
            </a:r>
            <a:r>
              <a:rPr lang="en-US" sz="1400" dirty="0"/>
              <a:t>AVR </a:t>
            </a:r>
            <a:r>
              <a:rPr lang="el-GR" sz="1400" dirty="0"/>
              <a:t>διαθέτουν ενσωματωμένο ταλαντωτή τύπου </a:t>
            </a:r>
            <a:r>
              <a:rPr lang="en-US" sz="1400" dirty="0"/>
              <a:t>RC</a:t>
            </a:r>
            <a:r>
              <a:rPr lang="el-GR" sz="1400" dirty="0"/>
              <a:t>.</a:t>
            </a:r>
            <a:r>
              <a:rPr lang="en-US" sz="1400" dirty="0"/>
              <a:t> </a:t>
            </a:r>
            <a:r>
              <a:rPr lang="el-GR" sz="1400" dirty="0"/>
              <a:t>Ο </a:t>
            </a:r>
            <a:r>
              <a:rPr lang="el-GR" sz="1400" dirty="0" err="1"/>
              <a:t>μικροελεγκτής</a:t>
            </a:r>
            <a:r>
              <a:rPr lang="el-GR" sz="1400" dirty="0"/>
              <a:t>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εκτελεί ένα πρόγραμμα όπως αυτό εμφανίζεται μέσα στη μνήμη προγράμματος, με έναν καθορισμένο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ρυθμό. Ο ρυθμός αυτός καθορίζεται από τη συχνότητα λειτουργίας του ταλαντωτή χρονισμού.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Λ) </a:t>
            </a:r>
            <a:r>
              <a:rPr lang="el-GR" sz="1400" dirty="0"/>
              <a:t>Τέλος, οι </a:t>
            </a:r>
            <a:r>
              <a:rPr lang="el-GR" sz="1400" dirty="0" err="1"/>
              <a:t>μικροελεγκτές</a:t>
            </a:r>
            <a:r>
              <a:rPr lang="el-GR" sz="1400" dirty="0"/>
              <a:t> αυτής της σειράς ποικίλουν (από τους 8 στους 68 ακροδέκτες), οπότε        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καθένας μπορεί να επιλέξει εκείνον που θεωρεί ως τον καταλληλότερο για την εργασία του, ενώ          παρέχεται και μία πληθώρα περιφερειακών (</a:t>
            </a:r>
            <a:r>
              <a:rPr lang="en-US" sz="1400" dirty="0"/>
              <a:t>UART, SPI, </a:t>
            </a:r>
            <a:r>
              <a:rPr lang="el-GR" sz="1400" dirty="0"/>
              <a:t>αναλογικός </a:t>
            </a:r>
            <a:r>
              <a:rPr lang="el-GR" sz="1400" dirty="0" err="1"/>
              <a:t>συγκριτής</a:t>
            </a:r>
            <a:r>
              <a:rPr lang="el-GR" sz="1400" dirty="0"/>
              <a:t>, μετατροπέας </a:t>
            </a:r>
            <a:r>
              <a:rPr lang="en-US" sz="1400" dirty="0" err="1"/>
              <a:t>adc</a:t>
            </a:r>
            <a:r>
              <a:rPr lang="en-US" sz="1400" dirty="0"/>
              <a:t>).</a:t>
            </a:r>
            <a:br>
              <a:rPr lang="el-GR" sz="1400" dirty="0"/>
            </a:br>
            <a:endParaRPr lang="en-US" sz="1400" dirty="0"/>
          </a:p>
          <a:p>
            <a:pPr algn="just">
              <a:lnSpc>
                <a:spcPct val="150000"/>
              </a:lnSpc>
            </a:pPr>
            <a:endParaRPr lang="el-GR" sz="1400" dirty="0"/>
          </a:p>
        </p:txBody>
      </p:sp>
      <p:sp>
        <p:nvSpPr>
          <p:cNvPr id="5" name="4 - TextBox"/>
          <p:cNvSpPr txBox="1"/>
          <p:nvPr/>
        </p:nvSpPr>
        <p:spPr>
          <a:xfrm>
            <a:off x="2771800" y="4731990"/>
            <a:ext cx="381642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l-GR" sz="1400" dirty="0" err="1"/>
              <a:t>Ρομπότης</a:t>
            </a:r>
            <a:r>
              <a:rPr lang="el-GR" sz="1400" dirty="0"/>
              <a:t> Σπ – Παν. Πατρών</a:t>
            </a:r>
          </a:p>
        </p:txBody>
      </p:sp>
    </p:spTree>
    <p:extLst>
      <p:ext uri="{BB962C8B-B14F-4D97-AF65-F5344CB8AC3E}">
        <p14:creationId xmlns:p14="http://schemas.microsoft.com/office/powerpoint/2010/main" val="520987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67E5037-A1E4-4E07-B21A-892E17736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27600" r="33463" b="8001"/>
          <a:stretch/>
        </p:blipFill>
        <p:spPr>
          <a:xfrm>
            <a:off x="1979712" y="42161"/>
            <a:ext cx="6264696" cy="50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17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Η Οικογένεια των </a:t>
            </a:r>
            <a:r>
              <a:rPr lang="en-US" dirty="0"/>
              <a:t>AVR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95536" y="1131590"/>
            <a:ext cx="2304256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400" b="1" dirty="0"/>
              <a:t>Διάφορα Μοντέλα της Οικογένειας </a:t>
            </a:r>
            <a:r>
              <a:rPr lang="en-US" sz="1400" b="1" dirty="0"/>
              <a:t>AVR</a:t>
            </a:r>
            <a:endParaRPr lang="el-GR" sz="1400" b="1" dirty="0"/>
          </a:p>
          <a:p>
            <a:pPr algn="ctr"/>
            <a:r>
              <a:rPr lang="el-GR" sz="1400" dirty="0"/>
              <a:t>Πηγή: </a:t>
            </a:r>
            <a:r>
              <a:rPr lang="el-GR" sz="1400" dirty="0" err="1"/>
              <a:t>Ρομπότης</a:t>
            </a:r>
            <a:r>
              <a:rPr lang="el-GR" sz="1400" dirty="0"/>
              <a:t> Σπ – </a:t>
            </a:r>
          </a:p>
          <a:p>
            <a:pPr algn="ctr"/>
            <a:r>
              <a:rPr lang="el-GR" sz="1400" dirty="0"/>
              <a:t>Παν. Πατρών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748" y="934509"/>
            <a:ext cx="4533652" cy="420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635896" y="2859782"/>
            <a:ext cx="453650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07504" y="2571750"/>
            <a:ext cx="2952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1200" dirty="0"/>
              <a:t> Σε όλους αυτούς τους τύπους        </a:t>
            </a:r>
          </a:p>
          <a:p>
            <a:pPr algn="just"/>
            <a:r>
              <a:rPr lang="el-GR" sz="1200" dirty="0" err="1"/>
              <a:t>μικροελεγκτών</a:t>
            </a:r>
            <a:r>
              <a:rPr lang="el-GR" sz="1200" dirty="0"/>
              <a:t> </a:t>
            </a:r>
            <a:r>
              <a:rPr lang="en-US" sz="1200" dirty="0"/>
              <a:t>AVR</a:t>
            </a:r>
            <a:r>
              <a:rPr lang="el-GR" sz="1200" dirty="0"/>
              <a:t> </a:t>
            </a:r>
            <a:r>
              <a:rPr lang="el-GR" sz="1200" u="sng" dirty="0"/>
              <a:t>ο πυρήνας της          αρχιτεκτονικής τους είναι ίδιος </a:t>
            </a:r>
            <a:r>
              <a:rPr lang="el-GR" sz="1200" dirty="0"/>
              <a:t>και     έχουν το </a:t>
            </a:r>
            <a:r>
              <a:rPr lang="el-GR" sz="1200" u="sng" dirty="0"/>
              <a:t>ίδιο σύνολο εντολών           </a:t>
            </a:r>
            <a:r>
              <a:rPr lang="el-GR" sz="1200" dirty="0"/>
              <a:t>(</a:t>
            </a:r>
            <a:r>
              <a:rPr lang="en-US" sz="1200" dirty="0"/>
              <a:t>instruction set).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1200" dirty="0"/>
              <a:t> </a:t>
            </a:r>
            <a:r>
              <a:rPr lang="el-GR" sz="1200" u="sng" dirty="0"/>
              <a:t>Διαφέρουν όμως </a:t>
            </a:r>
            <a:r>
              <a:rPr lang="el-GR" sz="1200" dirty="0"/>
              <a:t>ως προς τα         </a:t>
            </a:r>
            <a:r>
              <a:rPr lang="el-GR" sz="1200" u="sng" dirty="0"/>
              <a:t>περιφερειακά</a:t>
            </a:r>
            <a:r>
              <a:rPr lang="el-GR" sz="1200" dirty="0"/>
              <a:t> τους και το μέγεθος </a:t>
            </a:r>
            <a:r>
              <a:rPr lang="el-GR" sz="1200" u="sng" dirty="0"/>
              <a:t>της μνήμης</a:t>
            </a:r>
            <a:r>
              <a:rPr lang="el-GR" sz="1200" dirty="0"/>
              <a:t> που παρέχουν.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1200" dirty="0"/>
              <a:t> Επίσης είναι  σύνηθες σε αυτού  του τύπου τους ελεγκτές να υπάρχουν   </a:t>
            </a:r>
            <a:r>
              <a:rPr lang="en-US" sz="1200" dirty="0"/>
              <a:t>   </a:t>
            </a:r>
            <a:r>
              <a:rPr lang="el-GR" sz="1200" u="sng" dirty="0"/>
              <a:t>διαφορετικοί εσωτερικοί δίαυλοι για   τη μνήμη προγράμματος και τη μνήμη           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val="2705901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72008" y="1491630"/>
            <a:ext cx="14756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Ονοματοδοσία</a:t>
            </a:r>
            <a:r>
              <a:rPr lang="el-GR" sz="1400" dirty="0"/>
              <a:t> του </a:t>
            </a:r>
          </a:p>
          <a:p>
            <a:pPr algn="ctr"/>
            <a:r>
              <a:rPr lang="el-GR" sz="1400" dirty="0" err="1"/>
              <a:t>Μικροελεγκτή</a:t>
            </a:r>
            <a:endParaRPr lang="el-GR" sz="1400" dirty="0"/>
          </a:p>
          <a:p>
            <a:pPr algn="ctr"/>
            <a:r>
              <a:rPr lang="en-US" sz="1400" dirty="0"/>
              <a:t>AT90S8515</a:t>
            </a:r>
            <a:endParaRPr lang="el-GR" sz="14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Αρχιτεκτονική Διάταξη του </a:t>
            </a:r>
            <a:r>
              <a:rPr lang="el-GR" sz="2000" i="1" dirty="0" err="1"/>
              <a:t>Μικροελεγκτή</a:t>
            </a:r>
            <a:r>
              <a:rPr lang="el-GR" sz="2000" i="1" dirty="0"/>
              <a:t> </a:t>
            </a:r>
            <a:r>
              <a:rPr lang="en-US" sz="2000" i="1" dirty="0"/>
              <a:t>AVR…</a:t>
            </a:r>
            <a:r>
              <a:rPr lang="el-GR" sz="2000" i="1" dirty="0">
                <a:solidFill>
                  <a:srgbClr val="C00000"/>
                </a:solidFill>
              </a:rPr>
              <a:t>παράδειγμα </a:t>
            </a:r>
            <a:r>
              <a:rPr lang="en-US" sz="2000" dirty="0">
                <a:solidFill>
                  <a:srgbClr val="C00000"/>
                </a:solidFill>
              </a:rPr>
              <a:t>AT90S8515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9542"/>
            <a:ext cx="645856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107504" y="2787774"/>
            <a:ext cx="2088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ΒΑΣΙΚΗ ΑΡΧΙΤΕΚΤΟΝΙΚΗ </a:t>
            </a:r>
            <a:r>
              <a:rPr lang="en-US" sz="1200" b="1" dirty="0"/>
              <a:t>AVR</a:t>
            </a:r>
            <a:r>
              <a:rPr lang="el-GR" sz="1200" b="1" dirty="0"/>
              <a:t> </a:t>
            </a:r>
            <a:r>
              <a:rPr lang="en-US" sz="1200" dirty="0">
                <a:solidFill>
                  <a:srgbClr val="C00000"/>
                </a:solidFill>
              </a:rPr>
              <a:t>AT90S8515</a:t>
            </a:r>
            <a:endParaRPr lang="el-GR" sz="1200" b="1" dirty="0"/>
          </a:p>
          <a:p>
            <a:pPr algn="ctr"/>
            <a:r>
              <a:rPr lang="el-GR" sz="1200" dirty="0"/>
              <a:t>ΠΗΓΗ: ΑΛΕΒΥΖΑΚΗΣ Α. – ΜΑΡΑΚΗΣ Γ. – ΤΕΙ ΚΡΗΤΗΣ</a:t>
            </a:r>
          </a:p>
        </p:txBody>
      </p:sp>
    </p:spTree>
    <p:extLst>
      <p:ext uri="{BB962C8B-B14F-4D97-AF65-F5344CB8AC3E}">
        <p14:creationId xmlns:p14="http://schemas.microsoft.com/office/powerpoint/2010/main" val="381429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100" dirty="0"/>
              <a:t>Ο Μικροεπεξεργαστής</a:t>
            </a:r>
            <a:endParaRPr lang="ko-KR" altLang="en-US" sz="2100" dirty="0"/>
          </a:p>
        </p:txBody>
      </p:sp>
      <p:sp>
        <p:nvSpPr>
          <p:cNvPr id="6" name="5 - TextBox"/>
          <p:cNvSpPr txBox="1"/>
          <p:nvPr/>
        </p:nvSpPr>
        <p:spPr>
          <a:xfrm>
            <a:off x="2249742" y="1275607"/>
            <a:ext cx="5751258" cy="310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Σε αντίθεση με ένα </a:t>
            </a:r>
            <a:r>
              <a:rPr lang="el-GR" sz="1200" dirty="0" err="1">
                <a:latin typeface="Comic Sans MS" pitchFamily="66" charset="0"/>
              </a:rPr>
              <a:t>Μικροελεγκτή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ένας Μικροεπεξεργαστής (</a:t>
            </a:r>
            <a:r>
              <a:rPr lang="en-US" sz="1200" dirty="0">
                <a:latin typeface="Comic Sans MS" pitchFamily="66" charset="0"/>
              </a:rPr>
              <a:t>microprocessor)</a:t>
            </a:r>
            <a:r>
              <a:rPr lang="el-GR" sz="1200" dirty="0">
                <a:latin typeface="Comic Sans MS" pitchFamily="66" charset="0"/>
              </a:rPr>
              <a:t> δεν είναι σε θέση να λειτουργήσει χωρίς την ύπαρξη ορισμένων εξωτερικών 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       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κυκλωμάτων. Κλασσικό παράδειγμα η μητρική πλακέτα του Η/Υ μας.</a:t>
            </a: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Τα ελάχιστα περιφερειακά που χρειάζεται ένας μικροεπεξεργαστής είναι η </a:t>
            </a:r>
            <a:r>
              <a:rPr lang="en-US" sz="1200" dirty="0">
                <a:latin typeface="Comic Sans MS" pitchFamily="66" charset="0"/>
              </a:rPr>
              <a:t>       </a:t>
            </a:r>
            <a:r>
              <a:rPr lang="el-GR" sz="1200" dirty="0">
                <a:latin typeface="Comic Sans MS" pitchFamily="66" charset="0"/>
              </a:rPr>
              <a:t>μνήμη από την οποία θα διαβάσει το πρόγραμμα που θα εκτελέσει και ο </a:t>
            </a:r>
            <a:r>
              <a:rPr lang="en-US" sz="1200" dirty="0">
                <a:latin typeface="Comic Sans MS" pitchFamily="66" charset="0"/>
              </a:rPr>
              <a:t>                </a:t>
            </a:r>
            <a:r>
              <a:rPr lang="el-GR" sz="1200" dirty="0">
                <a:latin typeface="Comic Sans MS" pitchFamily="66" charset="0"/>
              </a:rPr>
              <a:t>ταλαντωτής ως η πηγή ρολογιού που είναι απαραίτητη σε κάθε σύγχρονο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ακολουθιακό κύκλωμα. </a:t>
            </a: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200" dirty="0">
                <a:latin typeface="Comic Sans MS" pitchFamily="66" charset="0"/>
              </a:rPr>
              <a:t>Όλα τα παραπάνω, όπως αναφέραμε, ένας </a:t>
            </a:r>
            <a:r>
              <a:rPr lang="el-GR" sz="1200" dirty="0" err="1">
                <a:latin typeface="Comic Sans MS" pitchFamily="66" charset="0"/>
              </a:rPr>
              <a:t>μικροελεγκτής</a:t>
            </a:r>
            <a:r>
              <a:rPr lang="el-GR" sz="1200" dirty="0">
                <a:latin typeface="Comic Sans MS" pitchFamily="66" charset="0"/>
              </a:rPr>
              <a:t> τα περιλαμβάνει σε ένα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l-GR" sz="1200" dirty="0">
                <a:latin typeface="Comic Sans MS" pitchFamily="66" charset="0"/>
              </a:rPr>
              <a:t>ολοκληρωμένο κύκλωμα, πράγμα που τον καθιστά ικανό να λειτουργήσει πλήρως    αυτόνομα έχοντας σαν επακόλουθο την μείωση του κόστους και της                      πολυπλοκότητας του συστήματος στο οποίο θα χρησιμοποιηθούν.</a:t>
            </a:r>
          </a:p>
        </p:txBody>
      </p:sp>
    </p:spTree>
    <p:extLst>
      <p:ext uri="{BB962C8B-B14F-4D97-AF65-F5344CB8AC3E}">
        <p14:creationId xmlns:p14="http://schemas.microsoft.com/office/powerpoint/2010/main" val="965850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72008" y="1491630"/>
            <a:ext cx="14756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Επεξεργαστής </a:t>
            </a:r>
          </a:p>
          <a:p>
            <a:pPr algn="ctr"/>
            <a:r>
              <a:rPr lang="el-GR" sz="1400" dirty="0"/>
              <a:t>του</a:t>
            </a:r>
          </a:p>
          <a:p>
            <a:pPr algn="ctr"/>
            <a:r>
              <a:rPr lang="el-GR" sz="1400" dirty="0" err="1"/>
              <a:t>Μικροελεγκτή</a:t>
            </a:r>
            <a:endParaRPr lang="el-GR" sz="1400" dirty="0"/>
          </a:p>
          <a:p>
            <a:pPr algn="ctr"/>
            <a:r>
              <a:rPr lang="en-US" sz="1400" dirty="0"/>
              <a:t>AT90S8515</a:t>
            </a:r>
            <a:endParaRPr lang="el-GR" sz="14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Αρχιτεκτονική Διάταξη του </a:t>
            </a:r>
            <a:r>
              <a:rPr lang="el-GR" sz="2000" i="1" dirty="0" err="1"/>
              <a:t>Μικροελεγκτή</a:t>
            </a:r>
            <a:r>
              <a:rPr lang="el-GR" sz="2000" i="1" dirty="0"/>
              <a:t> </a:t>
            </a:r>
            <a:r>
              <a:rPr lang="en-US" sz="2000" i="1" dirty="0"/>
              <a:t>AVR…</a:t>
            </a:r>
            <a:r>
              <a:rPr lang="el-GR" sz="2000" i="1" dirty="0">
                <a:solidFill>
                  <a:srgbClr val="C00000"/>
                </a:solidFill>
              </a:rPr>
              <a:t>παράδειγμα </a:t>
            </a:r>
            <a:r>
              <a:rPr lang="en-US" sz="2000" dirty="0">
                <a:solidFill>
                  <a:srgbClr val="C00000"/>
                </a:solidFill>
              </a:rPr>
              <a:t>AT90S8515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07504" y="2787774"/>
            <a:ext cx="2088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ΒΑΣΙΚΗ ΑΡΧΙΤΕΚΤΟΝΙΚΗ </a:t>
            </a:r>
            <a:r>
              <a:rPr lang="en-US" sz="1200" b="1" dirty="0"/>
              <a:t>AVR</a:t>
            </a:r>
            <a:r>
              <a:rPr lang="el-GR" sz="1200" b="1" dirty="0"/>
              <a:t> </a:t>
            </a:r>
            <a:r>
              <a:rPr lang="en-US" sz="1200" dirty="0">
                <a:solidFill>
                  <a:srgbClr val="C00000"/>
                </a:solidFill>
              </a:rPr>
              <a:t>AT90S8515</a:t>
            </a:r>
            <a:endParaRPr lang="el-GR" sz="1200" b="1" dirty="0"/>
          </a:p>
          <a:p>
            <a:pPr algn="ctr"/>
            <a:r>
              <a:rPr lang="el-GR" sz="1200" dirty="0"/>
              <a:t>ΠΗΓΗ: ΑΛΕΒΥΖΑΚΗΣ Α. – ΜΑΡΑΚΗΣ Γ. – ΤΕΙ ΚΡΗΤΗΣ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15566"/>
            <a:ext cx="6286500" cy="72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1923678"/>
            <a:ext cx="652401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8963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72008" y="1491630"/>
            <a:ext cx="212372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Τεχνικά </a:t>
            </a:r>
          </a:p>
          <a:p>
            <a:pPr algn="ctr"/>
            <a:r>
              <a:rPr lang="el-GR" sz="1400" dirty="0"/>
              <a:t>χαρακτηριστικά </a:t>
            </a:r>
          </a:p>
          <a:p>
            <a:pPr algn="ctr"/>
            <a:r>
              <a:rPr lang="el-GR" sz="1400" dirty="0"/>
              <a:t>του</a:t>
            </a:r>
          </a:p>
          <a:p>
            <a:pPr algn="ctr"/>
            <a:r>
              <a:rPr lang="el-GR" sz="1400" dirty="0" err="1"/>
              <a:t>Μικροελεγκτή</a:t>
            </a:r>
            <a:endParaRPr lang="el-GR" sz="1400" dirty="0"/>
          </a:p>
          <a:p>
            <a:pPr algn="ctr"/>
            <a:r>
              <a:rPr lang="en-US" sz="1400" dirty="0"/>
              <a:t>AT90S8515</a:t>
            </a:r>
            <a:endParaRPr lang="el-GR" sz="14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Αρχιτεκτονική Διάταξη του </a:t>
            </a:r>
            <a:r>
              <a:rPr lang="el-GR" sz="2000" i="1" dirty="0" err="1"/>
              <a:t>Μικροελεγκτή</a:t>
            </a:r>
            <a:r>
              <a:rPr lang="el-GR" sz="2000" i="1" dirty="0"/>
              <a:t> </a:t>
            </a:r>
            <a:r>
              <a:rPr lang="en-US" sz="2000" i="1" dirty="0"/>
              <a:t>AVR…</a:t>
            </a:r>
            <a:r>
              <a:rPr lang="el-GR" sz="2000" i="1" dirty="0">
                <a:solidFill>
                  <a:srgbClr val="C00000"/>
                </a:solidFill>
              </a:rPr>
              <a:t>παράδειγμα </a:t>
            </a:r>
            <a:r>
              <a:rPr lang="en-US" sz="2000" dirty="0">
                <a:solidFill>
                  <a:srgbClr val="C00000"/>
                </a:solidFill>
              </a:rPr>
              <a:t>AT90S8515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07504" y="2787774"/>
            <a:ext cx="2088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ΒΑΣΙΚΗ ΑΡΧΙΤΕΚΤΟΝΙΚΗ </a:t>
            </a:r>
            <a:r>
              <a:rPr lang="en-US" sz="1200" b="1" dirty="0"/>
              <a:t>AVR</a:t>
            </a:r>
            <a:r>
              <a:rPr lang="el-GR" sz="1200" b="1" dirty="0"/>
              <a:t> </a:t>
            </a:r>
            <a:r>
              <a:rPr lang="en-US" sz="1200" dirty="0">
                <a:solidFill>
                  <a:srgbClr val="C00000"/>
                </a:solidFill>
              </a:rPr>
              <a:t>AT90S8515</a:t>
            </a:r>
            <a:endParaRPr lang="el-GR" sz="1200" b="1" dirty="0"/>
          </a:p>
          <a:p>
            <a:pPr algn="ctr"/>
            <a:r>
              <a:rPr lang="el-GR" sz="1200" dirty="0"/>
              <a:t>ΠΗΓΗ: ΑΛΕΒΥΖΑΚΗΣ Α. – ΜΑΡΑΚΗΣ Γ. – ΤΕΙ ΚΡΗΤΗΣ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339752" y="699542"/>
            <a:ext cx="6804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AVR Υψηλής απόδοσης και χαμηλής κατανάλωσης, αποτέλεσμα της</a:t>
            </a:r>
          </a:p>
          <a:p>
            <a:pPr>
              <a:lnSpc>
                <a:spcPct val="150000"/>
              </a:lnSpc>
            </a:pPr>
            <a:r>
              <a:rPr lang="el-GR" sz="1400" dirty="0"/>
              <a:t>αρχιτεκτονικής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120 ισχυρές εντολές που οι περισσότερες εκτελούνται σε ένα κύκλο ρολογιού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8Κ </a:t>
            </a:r>
            <a:r>
              <a:rPr lang="el-GR" sz="1400" dirty="0" err="1"/>
              <a:t>bytes</a:t>
            </a:r>
            <a:r>
              <a:rPr lang="el-GR" sz="1400" dirty="0"/>
              <a:t> flash μνήμης ,προγραμματιζόμενης πάνω στην πλακέτα </a:t>
            </a:r>
          </a:p>
          <a:p>
            <a:pPr>
              <a:lnSpc>
                <a:spcPct val="150000"/>
              </a:lnSpc>
            </a:pPr>
            <a:r>
              <a:rPr lang="el-GR" sz="1400" dirty="0"/>
              <a:t>SPI σειριακή διασύνδεση για τον προγραμματισμό της </a:t>
            </a:r>
          </a:p>
          <a:p>
            <a:pPr>
              <a:lnSpc>
                <a:spcPct val="150000"/>
              </a:lnSpc>
            </a:pPr>
            <a:r>
              <a:rPr lang="el-GR" sz="1400" dirty="0"/>
              <a:t>Διάρκεια: 1000 κύκλοι εγγραφής / διαγραφής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512 </a:t>
            </a:r>
            <a:r>
              <a:rPr lang="el-GR" sz="1400" dirty="0" err="1"/>
              <a:t>bytes</a:t>
            </a:r>
            <a:r>
              <a:rPr lang="el-GR" sz="1400" dirty="0"/>
              <a:t> μνήμης EEPROM -Διάρκεια 100.000 κύκλοι εγγραφής / διαγραφής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512 </a:t>
            </a:r>
            <a:r>
              <a:rPr lang="en-US" sz="1400" dirty="0"/>
              <a:t>bytes </a:t>
            </a:r>
            <a:r>
              <a:rPr lang="el-GR" sz="1400" dirty="0"/>
              <a:t>εσωτερικής </a:t>
            </a:r>
            <a:r>
              <a:rPr lang="en-US" sz="1400" dirty="0"/>
              <a:t>SRAM (Static RAM)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32 γενικής χρήσης </a:t>
            </a:r>
            <a:r>
              <a:rPr lang="el-GR" sz="1400" dirty="0" err="1"/>
              <a:t>καταχωρητές</a:t>
            </a:r>
            <a:r>
              <a:rPr lang="el-GR" sz="1400" dirty="0"/>
              <a:t> 1-byte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32 προγραμματιζόμενες ακίδες εισόδου / εξόδου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Προγραμματιζόμενο σειριακό </a:t>
            </a:r>
            <a:r>
              <a:rPr lang="en-US" sz="1400" dirty="0"/>
              <a:t>UART (Universal Asynchronous Receiver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Transmitter) </a:t>
            </a:r>
            <a:r>
              <a:rPr lang="en-US" sz="1400" dirty="0" err="1"/>
              <a:t>πλήρως</a:t>
            </a:r>
            <a:r>
              <a:rPr lang="en-US" sz="1400" dirty="0"/>
              <a:t> </a:t>
            </a:r>
            <a:r>
              <a:rPr lang="en-US" sz="1400" dirty="0" err="1"/>
              <a:t>αμφίδρομο</a:t>
            </a:r>
            <a:r>
              <a:rPr lang="en-US" sz="1400" dirty="0"/>
              <a:t> (full duplex)</a:t>
            </a:r>
          </a:p>
        </p:txBody>
      </p:sp>
    </p:spTree>
    <p:extLst>
      <p:ext uri="{BB962C8B-B14F-4D97-AF65-F5344CB8AC3E}">
        <p14:creationId xmlns:p14="http://schemas.microsoft.com/office/powerpoint/2010/main" val="2589704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72008" y="1491630"/>
            <a:ext cx="212372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Τεχνικά </a:t>
            </a:r>
          </a:p>
          <a:p>
            <a:pPr algn="ctr"/>
            <a:r>
              <a:rPr lang="el-GR" sz="1400" dirty="0"/>
              <a:t>χαρακτηριστικά </a:t>
            </a:r>
          </a:p>
          <a:p>
            <a:pPr algn="ctr"/>
            <a:r>
              <a:rPr lang="el-GR" sz="1400" dirty="0"/>
              <a:t>του</a:t>
            </a:r>
          </a:p>
          <a:p>
            <a:pPr algn="ctr"/>
            <a:r>
              <a:rPr lang="el-GR" sz="1400" dirty="0" err="1"/>
              <a:t>Μικροελεγκτή</a:t>
            </a:r>
            <a:endParaRPr lang="el-GR" sz="1400" dirty="0"/>
          </a:p>
          <a:p>
            <a:pPr algn="ctr"/>
            <a:r>
              <a:rPr lang="en-US" sz="1400" dirty="0"/>
              <a:t>AT90S8515</a:t>
            </a:r>
            <a:endParaRPr lang="el-GR" sz="14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Αρχιτεκτονική Διάταξη του </a:t>
            </a:r>
            <a:r>
              <a:rPr lang="el-GR" sz="2000" i="1" dirty="0" err="1"/>
              <a:t>Μικροελεγκτή</a:t>
            </a:r>
            <a:r>
              <a:rPr lang="el-GR" sz="2000" i="1" dirty="0"/>
              <a:t> </a:t>
            </a:r>
            <a:r>
              <a:rPr lang="en-US" sz="2000" i="1" dirty="0"/>
              <a:t>AVR…</a:t>
            </a:r>
            <a:r>
              <a:rPr lang="el-GR" sz="2000" i="1" dirty="0">
                <a:solidFill>
                  <a:srgbClr val="C00000"/>
                </a:solidFill>
              </a:rPr>
              <a:t>παράδειγμα </a:t>
            </a:r>
            <a:r>
              <a:rPr lang="en-US" sz="2000" dirty="0">
                <a:solidFill>
                  <a:srgbClr val="C00000"/>
                </a:solidFill>
              </a:rPr>
              <a:t>AT90S8515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07504" y="2787774"/>
            <a:ext cx="2088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ΒΑΣΙΚΗ ΑΡΧΙΤΕΚΤΟΝΙΚΗ </a:t>
            </a:r>
            <a:r>
              <a:rPr lang="en-US" sz="1200" b="1" dirty="0"/>
              <a:t>AVR</a:t>
            </a:r>
            <a:r>
              <a:rPr lang="el-GR" sz="1200" b="1" dirty="0"/>
              <a:t> </a:t>
            </a:r>
            <a:r>
              <a:rPr lang="en-US" sz="1200" dirty="0">
                <a:solidFill>
                  <a:srgbClr val="C00000"/>
                </a:solidFill>
              </a:rPr>
              <a:t>AT90S8515</a:t>
            </a:r>
            <a:endParaRPr lang="el-GR" sz="1200" b="1" dirty="0"/>
          </a:p>
          <a:p>
            <a:pPr algn="ctr"/>
            <a:r>
              <a:rPr lang="el-GR" sz="1200" dirty="0"/>
              <a:t>ΠΗΓΗ: ΑΛΕΒΥΖΑΚΗΣ Α. – ΜΑΡΑΚΗΣ Γ. – ΤΕΙ ΚΡΗΤΗΣ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339752" y="555526"/>
            <a:ext cx="6804248" cy="457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SPI </a:t>
            </a:r>
            <a:r>
              <a:rPr lang="el-GR" sz="1400" dirty="0"/>
              <a:t>σειριακή διασύνδεση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Τροφοδοσία Vcc: 2.7-6.0 V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Πλήρης στατική λειτουργία 0-20 </a:t>
            </a:r>
            <a:r>
              <a:rPr lang="el-GR" sz="1400" dirty="0" err="1"/>
              <a:t>ΜΗz</a:t>
            </a:r>
            <a:endParaRPr lang="el-GR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Ταχύτητα 4 MIPS</a:t>
            </a:r>
            <a:r>
              <a:rPr lang="en-US" sz="1400" dirty="0"/>
              <a:t> (million instructions/sec)</a:t>
            </a:r>
            <a:r>
              <a:rPr lang="el-GR" sz="1400" dirty="0"/>
              <a:t> με κρύσταλλο 4 </a:t>
            </a:r>
            <a:r>
              <a:rPr lang="el-GR" sz="1400" dirty="0" err="1"/>
              <a:t>MHz</a:t>
            </a:r>
            <a:endParaRPr lang="el-GR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Ένα 8-bit χρονιστή / μετρητή με ανεξάρτητο </a:t>
            </a:r>
            <a:r>
              <a:rPr lang="el-GR" sz="1400" dirty="0" err="1"/>
              <a:t>προδιαιρέτη</a:t>
            </a:r>
            <a:endParaRPr lang="el-GR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Ένα 16-bit χρονιστή /μετρητή με ανεξάρτητο </a:t>
            </a:r>
            <a:r>
              <a:rPr lang="el-GR" sz="1400" dirty="0" err="1"/>
              <a:t>προδιαιρέτη</a:t>
            </a:r>
            <a:r>
              <a:rPr lang="el-GR" sz="1400" dirty="0"/>
              <a:t> και λειτουργίες</a:t>
            </a:r>
          </a:p>
          <a:p>
            <a:pPr>
              <a:lnSpc>
                <a:spcPct val="150000"/>
              </a:lnSpc>
            </a:pPr>
            <a:r>
              <a:rPr lang="el-GR" sz="1400" dirty="0"/>
              <a:t>σύγκρισης και σύλληψης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Διπλή γεννήτρια PWM με επιλεγόμενη ακρίβεια 8, 9 ή 10 </a:t>
            </a:r>
            <a:r>
              <a:rPr lang="el-GR" sz="1400" dirty="0" err="1"/>
              <a:t>bit</a:t>
            </a:r>
            <a:endParaRPr lang="el-GR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Υποστήριξη εσωτερικών και εξωτερικών σημάτων διακοπής (</a:t>
            </a:r>
            <a:r>
              <a:rPr lang="el-GR" sz="1400" dirty="0" err="1"/>
              <a:t>interrupt</a:t>
            </a:r>
            <a:r>
              <a:rPr lang="el-GR" sz="1400" dirty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Προγραμματιζόμενος </a:t>
            </a:r>
            <a:r>
              <a:rPr lang="el-GR" sz="1400" dirty="0" err="1"/>
              <a:t>χρονιστής</a:t>
            </a:r>
            <a:r>
              <a:rPr lang="el-GR" sz="1400" dirty="0"/>
              <a:t> επιτήρησης (</a:t>
            </a:r>
            <a:r>
              <a:rPr lang="el-GR" sz="1400" dirty="0" err="1"/>
              <a:t>Watchdog</a:t>
            </a:r>
            <a:r>
              <a:rPr lang="el-GR" sz="1400" dirty="0"/>
              <a:t> </a:t>
            </a:r>
            <a:r>
              <a:rPr lang="el-GR" sz="1400" dirty="0" err="1"/>
              <a:t>timer</a:t>
            </a:r>
            <a:r>
              <a:rPr lang="el-GR" sz="1400" dirty="0"/>
              <a:t>) με</a:t>
            </a:r>
          </a:p>
          <a:p>
            <a:pPr>
              <a:lnSpc>
                <a:spcPct val="150000"/>
              </a:lnSpc>
            </a:pPr>
            <a:r>
              <a:rPr lang="el-GR" sz="1400" dirty="0"/>
              <a:t>ενσωματωμένο ταλαντωτή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Αναλογικός </a:t>
            </a:r>
            <a:r>
              <a:rPr lang="el-GR" sz="1400" dirty="0" err="1"/>
              <a:t>συγκριτής</a:t>
            </a:r>
            <a:endParaRPr lang="el-GR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Μικρό ρεύμα σε κατάσταση αναμονής και χαμηλής ισχύος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400" dirty="0"/>
              <a:t> Προστασία περιεχομένων μνήμης προγράμματος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0428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2339752" y="4691920"/>
            <a:ext cx="446449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000" dirty="0"/>
              <a:t>Οι Ακροδέκτες του</a:t>
            </a:r>
            <a:r>
              <a:rPr lang="en-US" sz="1000" dirty="0"/>
              <a:t> </a:t>
            </a:r>
            <a:r>
              <a:rPr lang="el-GR" sz="1000" dirty="0" err="1"/>
              <a:t>Μικροελεγκτή</a:t>
            </a:r>
            <a:endParaRPr lang="el-GR" sz="1000" dirty="0"/>
          </a:p>
          <a:p>
            <a:pPr algn="ctr"/>
            <a:r>
              <a:rPr lang="en-US" sz="1000" dirty="0"/>
              <a:t>AT90S8515 </a:t>
            </a:r>
            <a:r>
              <a:rPr lang="el-GR" sz="1000" dirty="0"/>
              <a:t>Πηγή: Ψηφιακή</a:t>
            </a:r>
            <a:r>
              <a:rPr lang="en-US" sz="1000" dirty="0"/>
              <a:t> </a:t>
            </a:r>
            <a:r>
              <a:rPr lang="el-GR" sz="1000" dirty="0"/>
              <a:t>Σχεδίαση</a:t>
            </a:r>
            <a:r>
              <a:rPr lang="en-US" sz="1000" dirty="0"/>
              <a:t> </a:t>
            </a:r>
            <a:r>
              <a:rPr lang="el-GR" sz="1000" dirty="0"/>
              <a:t>Δ. </a:t>
            </a:r>
            <a:r>
              <a:rPr lang="el-GR" sz="1000" dirty="0" err="1"/>
              <a:t>Πογαρίδη</a:t>
            </a:r>
            <a:endParaRPr lang="el-GR" sz="10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l-GR" sz="2000" dirty="0"/>
              <a:t>Οι Ακροδέκτες του </a:t>
            </a:r>
            <a:r>
              <a:rPr lang="el-GR" sz="2000" dirty="0" err="1"/>
              <a:t>Μικροελεγκτή</a:t>
            </a:r>
            <a:r>
              <a:rPr lang="en-US" sz="2000" dirty="0"/>
              <a:t> AVR</a:t>
            </a:r>
            <a:r>
              <a:rPr lang="el-GR" sz="2000" dirty="0"/>
              <a:t>…</a:t>
            </a:r>
            <a:r>
              <a:rPr lang="el-GR" sz="2000" dirty="0">
                <a:solidFill>
                  <a:srgbClr val="C00000"/>
                </a:solidFill>
              </a:rPr>
              <a:t>παράδειγμα</a:t>
            </a:r>
            <a:r>
              <a:rPr lang="en-US" sz="2000" dirty="0">
                <a:solidFill>
                  <a:srgbClr val="C00000"/>
                </a:solidFill>
              </a:rPr>
              <a:t> AT90S8515</a:t>
            </a:r>
          </a:p>
        </p:txBody>
      </p:sp>
      <p:pic>
        <p:nvPicPr>
          <p:cNvPr id="5124" name="Picture 4" descr="Registrador de datos de bajo cos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9542"/>
            <a:ext cx="1218994" cy="353693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47664" y="627534"/>
          <a:ext cx="2755449" cy="404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4" imgW="3310209" imgH="4847310" progId="">
                  <p:embed/>
                </p:oleObj>
              </mc:Choice>
              <mc:Fallback>
                <p:oleObj name="Visio" r:id="rId4" imgW="3310209" imgH="484731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27534"/>
                        <a:ext cx="2755449" cy="4049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771551"/>
            <a:ext cx="361111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8104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03598"/>
            <a:ext cx="668853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- TextBox"/>
          <p:cNvSpPr txBox="1"/>
          <p:nvPr/>
        </p:nvSpPr>
        <p:spPr>
          <a:xfrm>
            <a:off x="4932040" y="1779662"/>
            <a:ext cx="64807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FLASH</a:t>
            </a:r>
            <a:endParaRPr lang="el-GR" sz="1200" dirty="0"/>
          </a:p>
        </p:txBody>
      </p:sp>
      <p:sp>
        <p:nvSpPr>
          <p:cNvPr id="8" name="7 - Ορθογώνιο"/>
          <p:cNvSpPr/>
          <p:nvPr/>
        </p:nvSpPr>
        <p:spPr>
          <a:xfrm>
            <a:off x="2267744" y="1563638"/>
            <a:ext cx="122413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2267744" y="2571750"/>
            <a:ext cx="1224136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8D556-7FFD-41CE-8BC6-8D7E333F2402}"/>
              </a:ext>
            </a:extLst>
          </p:cNvPr>
          <p:cNvSpPr txBox="1"/>
          <p:nvPr/>
        </p:nvSpPr>
        <p:spPr>
          <a:xfrm>
            <a:off x="-36512" y="198790"/>
            <a:ext cx="92170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Ένας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μικροελεγκτής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διαθέτει τα εξής είδη μνήμης: (α) μνήμη δεδομένων, (β) μνήμη  προγράμματος τύπου flash και (γ) μνήμη EEPROM με αρχική διεύθυνση $0000 και χωρητικότητα από 64bytes ως 4Κbytes για την αποθήκευση </a:t>
            </a:r>
          </a:p>
          <a:p>
            <a:pPr algn="just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διαφόρων παραμέτρων</a:t>
            </a:r>
          </a:p>
        </p:txBody>
      </p:sp>
    </p:spTree>
    <p:extLst>
      <p:ext uri="{BB962C8B-B14F-4D97-AF65-F5344CB8AC3E}">
        <p14:creationId xmlns:p14="http://schemas.microsoft.com/office/powerpoint/2010/main" val="220196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100" dirty="0"/>
              <a:t>Διάφοροι τύποι Μικροεπεξεργαστών</a:t>
            </a:r>
            <a:endParaRPr lang="ko-KR" altLang="en-US" sz="2100" dirty="0"/>
          </a:p>
        </p:txBody>
      </p:sp>
      <p:pic>
        <p:nvPicPr>
          <p:cNvPr id="29698" name="Picture 2" descr="Αποτέλεσμα εικόνας για microcoproces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1545637"/>
            <a:ext cx="3479006" cy="212169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223628" y="1707655"/>
            <a:ext cx="10261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900" dirty="0"/>
              <a:t>Πηγή:</a:t>
            </a:r>
          </a:p>
          <a:p>
            <a:r>
              <a:rPr lang="en-US" sz="900" dirty="0"/>
              <a:t>https://celebratelife24x7.wordpress.com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218004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1635646"/>
            <a:ext cx="14756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Εικόνα από </a:t>
            </a:r>
          </a:p>
          <a:p>
            <a:pPr algn="ctr"/>
            <a:r>
              <a:rPr lang="el-GR" sz="1400" dirty="0"/>
              <a:t>Βιβλίο:</a:t>
            </a:r>
          </a:p>
          <a:p>
            <a:pPr algn="ctr"/>
            <a:r>
              <a:rPr lang="el-GR" sz="1400" dirty="0"/>
              <a:t>Ενσωματωμένα Συστήματα</a:t>
            </a:r>
          </a:p>
          <a:p>
            <a:pPr algn="ctr"/>
            <a:r>
              <a:rPr lang="el-GR" sz="1400" dirty="0"/>
              <a:t>Δρ. Π. </a:t>
            </a:r>
          </a:p>
          <a:p>
            <a:pPr algn="ctr"/>
            <a:r>
              <a:rPr lang="el-GR" sz="1400" dirty="0"/>
              <a:t>Παπάζογλου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11510"/>
            <a:ext cx="6192688" cy="432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1635646"/>
            <a:ext cx="14756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</a:t>
            </a:r>
          </a:p>
          <a:p>
            <a:pPr algn="ctr"/>
            <a:r>
              <a:rPr lang="en-US" sz="1400" dirty="0"/>
              <a:t>https://www.microcontrollertips.com</a:t>
            </a:r>
            <a:endParaRPr lang="el-GR" sz="1400" dirty="0"/>
          </a:p>
        </p:txBody>
      </p:sp>
      <p:pic>
        <p:nvPicPr>
          <p:cNvPr id="31748" name="Picture 4" descr="Αποτέλεσμα εικόνας για microcontroller vs microproces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83518"/>
            <a:ext cx="7019925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1635646"/>
            <a:ext cx="14756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</a:t>
            </a:r>
          </a:p>
          <a:p>
            <a:pPr algn="ctr"/>
            <a:r>
              <a:rPr lang="el-GR" sz="1400" dirty="0"/>
              <a:t>Βιβλίο:</a:t>
            </a:r>
          </a:p>
          <a:p>
            <a:pPr algn="ctr"/>
            <a:r>
              <a:rPr lang="el-GR" sz="1400" dirty="0"/>
              <a:t>Ενσωματωμένα Συστήματα</a:t>
            </a:r>
          </a:p>
          <a:p>
            <a:pPr algn="ctr"/>
            <a:r>
              <a:rPr lang="el-GR" sz="1400" dirty="0"/>
              <a:t>Δρ. Π. </a:t>
            </a:r>
          </a:p>
          <a:p>
            <a:pPr algn="ctr"/>
            <a:r>
              <a:rPr lang="el-GR" sz="1400" dirty="0"/>
              <a:t>Παπάζογλου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7493"/>
            <a:ext cx="7272808" cy="4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2800" dirty="0"/>
              <a:t>ΔΟΜΙΚΑ ΣΤΟΙΧΕΙΑ ΤΟΥ ΜΙΚΡΟΕΛΕΓΚΤΗ</a:t>
            </a:r>
            <a:endParaRPr lang="ko-KR" altLang="en-US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1547664" y="771550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Η οργάνωση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είναι παρόμοια με εκείνη των 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κλασσικών υπολογιστικών συστημάτων. </a:t>
            </a:r>
          </a:p>
          <a:p>
            <a:pPr algn="just">
              <a:buFont typeface="Wingdings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Ένας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αποτελείται από τις παρακάτω μονάδες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l-GR" dirty="0"/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b="1" dirty="0"/>
              <a:t>Μικροεπεξεργαστή</a:t>
            </a:r>
            <a:r>
              <a:rPr lang="en-US" b="1" dirty="0"/>
              <a:t> </a:t>
            </a:r>
            <a:r>
              <a:rPr lang="el-GR" b="1" dirty="0"/>
              <a:t>ή Κεντρική Μονάδα Επεξεργασίας </a:t>
            </a:r>
            <a:endParaRPr lang="en-US" b="1" dirty="0"/>
          </a:p>
          <a:p>
            <a:pPr marL="177800" lvl="1" algn="just"/>
            <a:r>
              <a:rPr lang="el-GR" dirty="0"/>
              <a:t>(</a:t>
            </a:r>
            <a:r>
              <a:rPr lang="en-US" b="1" dirty="0"/>
              <a:t>Microcontroller Central Processing Unit</a:t>
            </a:r>
            <a:r>
              <a:rPr lang="el-GR" b="1" dirty="0"/>
              <a:t>)</a:t>
            </a:r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l-GR" b="1" dirty="0"/>
              <a:t> Μνήμη</a:t>
            </a:r>
            <a:endParaRPr lang="en-US" b="1" dirty="0"/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l-GR" b="1" dirty="0"/>
              <a:t>Ψηφιακή θύρα Εισόδου/Εξόδου (μονάδα </a:t>
            </a:r>
            <a:r>
              <a:rPr lang="en-US" b="1" dirty="0"/>
              <a:t>DAC)</a:t>
            </a:r>
            <a:endParaRPr lang="el-GR" b="1" dirty="0"/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l-GR" b="1" dirty="0"/>
              <a:t> Αναλογικές θύρες (μονάδα </a:t>
            </a:r>
            <a:r>
              <a:rPr lang="en-US" b="1" dirty="0"/>
              <a:t>ADC)</a:t>
            </a:r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l-GR" b="1" dirty="0"/>
              <a:t> Κεντρικό </a:t>
            </a:r>
            <a:r>
              <a:rPr lang="el-GR" b="1" dirty="0" err="1"/>
              <a:t>χρονιστή</a:t>
            </a:r>
            <a:r>
              <a:rPr lang="el-GR" b="1" dirty="0"/>
              <a:t>-ταλαντωτή</a:t>
            </a:r>
            <a:endParaRPr lang="en-US" b="1" dirty="0"/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n-US" b="1" dirty="0"/>
              <a:t> UART (Universal Asynchronous Receiver Transmitter)</a:t>
            </a:r>
            <a:endParaRPr lang="el-GR" b="1" dirty="0"/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l-GR" b="1" dirty="0"/>
              <a:t> </a:t>
            </a:r>
            <a:r>
              <a:rPr lang="en-US" b="1" dirty="0"/>
              <a:t>Reset</a:t>
            </a:r>
            <a:endParaRPr lang="el-GR" b="1" dirty="0"/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l-GR" b="1" dirty="0"/>
              <a:t> Ελεγκτή διακοπών</a:t>
            </a:r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l-GR" b="1" dirty="0"/>
              <a:t> Χρονιστή επιτήρησης (</a:t>
            </a:r>
            <a:r>
              <a:rPr lang="en-US" b="1" dirty="0"/>
              <a:t>Watchdog Timer</a:t>
            </a:r>
            <a:r>
              <a:rPr lang="el-GR" b="1" dirty="0"/>
              <a:t>)</a:t>
            </a:r>
          </a:p>
          <a:p>
            <a:pPr marL="361950" lvl="1" indent="-184150" algn="just">
              <a:buFont typeface="Wingdings" pitchFamily="2" charset="2"/>
              <a:buChar char="Ø"/>
            </a:pPr>
            <a:r>
              <a:rPr lang="el-GR" b="1" dirty="0"/>
              <a:t> </a:t>
            </a:r>
            <a:r>
              <a:rPr lang="en-US" b="1" dirty="0"/>
              <a:t>RTC (Real Time Clock)</a:t>
            </a:r>
            <a:r>
              <a:rPr lang="el-GR" b="1" dirty="0"/>
              <a:t> </a:t>
            </a:r>
            <a:endParaRPr lang="en-US" b="1" dirty="0"/>
          </a:p>
          <a:p>
            <a:pPr lvl="1" indent="-190500" algn="just"/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3268</Words>
  <Application>Microsoft Office PowerPoint</Application>
  <PresentationFormat>Προβολή στην οθόνη (16:9)</PresentationFormat>
  <Paragraphs>303</Paragraphs>
  <Slides>44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52" baseType="lpstr">
      <vt:lpstr>맑은 고딕</vt:lpstr>
      <vt:lpstr>Arial</vt:lpstr>
      <vt:lpstr>Calibri</vt:lpstr>
      <vt:lpstr>Comic Sans MS</vt:lpstr>
      <vt:lpstr>Wingdings</vt:lpstr>
      <vt:lpstr>Office Theme</vt:lpstr>
      <vt:lpstr>Custom Design</vt:lpstr>
      <vt:lpstr>Visio</vt:lpstr>
      <vt:lpstr>Ο Μικροελεγκτής</vt:lpstr>
      <vt:lpstr>Ο Μικροελεγκτής</vt:lpstr>
      <vt:lpstr>Διάφοροι τύποι Μικροελεγκτών</vt:lpstr>
      <vt:lpstr>Ο Μικροεπεξεργαστής</vt:lpstr>
      <vt:lpstr>Διάφοροι τύποι Μικροεπεξεργαστών</vt:lpstr>
      <vt:lpstr>Παρουσίαση του PowerPoint</vt:lpstr>
      <vt:lpstr>Παρουσίαση του PowerPoint</vt:lpstr>
      <vt:lpstr>Παρουσίαση του PowerPoint</vt:lpstr>
      <vt:lpstr>ΔΟΜΙΚΑ ΣΤΟΙΧΕΙΑ ΤΟΥ ΜΙΚΡΟΕΛΕΓΚΤΗ</vt:lpstr>
      <vt:lpstr>ΔΟΜΙΚΑ ΣΤΟΙΧΕΙΑ ΤΟΥ ΜΙΚΡΟΕΛΕΓΚΤΗ</vt:lpstr>
      <vt:lpstr>ΔΟΜΙΚΑ ΣΤΟΙΧΕΙΑ ΤΟΥ ΜΙΚΡΟΕΛΕΓΚΤΗ</vt:lpstr>
      <vt:lpstr>ΔΟΜΙΚΑ ΣΤΟΙΧΕΙΑ ΤΟΥ ΜΙΚΡΟΕΛΕΓΚΤΗ</vt:lpstr>
      <vt:lpstr>Παρουσίαση του PowerPoint</vt:lpstr>
      <vt:lpstr>Παρουσίαση του PowerPoint</vt:lpstr>
      <vt:lpstr>Παρουσίαση του PowerPoint</vt:lpstr>
      <vt:lpstr>ΔΟΜΙΚΑ ΣΤΟΙΧΕΙΑ ΤΟΥ ΜΙΚΡΟΕΛΕΓΚΤΗ</vt:lpstr>
      <vt:lpstr>Παρουσίαση του PowerPoint</vt:lpstr>
      <vt:lpstr>Παρουσίαση του PowerPoint</vt:lpstr>
      <vt:lpstr>ΔΟΜΙΚΑ ΣΤΟΙΧΕΙΑ ΤΟΥ ΜΙΚΡΟΕΛΕΓΚΤΗ</vt:lpstr>
      <vt:lpstr>ΔΟΜΙΚΑ ΣΤΟΙΧΕΙΑ ΤΟΥ ΜΙΚΡΟΕΛΕΓΚΤΗ</vt:lpstr>
      <vt:lpstr>ΔΟΜΙΚΑ ΣΤΟΙΧΕΙΑ ΤΟΥ ΜΙΚΡΟΕΛΕΓΚΤΗ</vt:lpstr>
      <vt:lpstr>ΔΟΜΙΚΑ ΣΤΟΙΧΕΙΑ ΤΟΥ ΜΙΚΡΟΕΛΕΓΚΤΗ</vt:lpstr>
      <vt:lpstr>ΔΟΜΙΚΑ ΣΤΟΙΧΕΙΑ ΤΟΥ ΜΙΚΡΟΕΛΕΓΚΤΗ</vt:lpstr>
      <vt:lpstr>Κατασκευαστές Μικροελεγκτών</vt:lpstr>
      <vt:lpstr> Ταξινόμηση</vt:lpstr>
      <vt:lpstr> Ταξινόμηση</vt:lpstr>
      <vt:lpstr> Αρχιτεκτονική</vt:lpstr>
      <vt:lpstr> Αρχιτεκτονική Von Neumann vs Harvard</vt:lpstr>
      <vt:lpstr>Αρχιτεκτονική CISC και RISC επεξεργαστή</vt:lpstr>
      <vt:lpstr> AVR μικροελεγκτές</vt:lpstr>
      <vt:lpstr>Παρουσίαση του PowerPoint</vt:lpstr>
      <vt:lpstr> Η Οικογένεια των AVR</vt:lpstr>
      <vt:lpstr> Η αρχιτεκτονική των AVR</vt:lpstr>
      <vt:lpstr> Η Οικογένεια των AVR</vt:lpstr>
      <vt:lpstr> Η Οικογένεια των AVR</vt:lpstr>
      <vt:lpstr> Η Οικογένεια των AVR</vt:lpstr>
      <vt:lpstr>Παρουσίαση του PowerPoint</vt:lpstr>
      <vt:lpstr> Η Οικογένεια των AVR</vt:lpstr>
      <vt:lpstr> Η Αρχιτεκτονική Διάταξη του Μικροελεγκτή AVR…παράδειγμα AT90S8515</vt:lpstr>
      <vt:lpstr> Η Αρχιτεκτονική Διάταξη του Μικροελεγκτή AVR…παράδειγμα AT90S8515</vt:lpstr>
      <vt:lpstr> Η Αρχιτεκτονική Διάταξη του Μικροελεγκτή AVR…παράδειγμα AT90S8515</vt:lpstr>
      <vt:lpstr> Η Αρχιτεκτονική Διάταξη του Μικροελεγκτή AVR…παράδειγμα AT90S8515</vt:lpstr>
      <vt:lpstr> Οι Ακροδέκτες του Μικροελεγκτή AVR…παράδειγμα AT90S8515</vt:lpstr>
      <vt:lpstr>Παρουσίαση του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254</cp:revision>
  <dcterms:created xsi:type="dcterms:W3CDTF">2014-04-01T16:27:38Z</dcterms:created>
  <dcterms:modified xsi:type="dcterms:W3CDTF">2021-12-05T22:40:30Z</dcterms:modified>
</cp:coreProperties>
</file>