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sldIdLst>
    <p:sldId id="257" r:id="rId3"/>
    <p:sldId id="304" r:id="rId4"/>
    <p:sldId id="305" r:id="rId5"/>
    <p:sldId id="307" r:id="rId6"/>
    <p:sldId id="308" r:id="rId7"/>
    <p:sldId id="333" r:id="rId8"/>
    <p:sldId id="332" r:id="rId9"/>
    <p:sldId id="325" r:id="rId10"/>
    <p:sldId id="309" r:id="rId11"/>
    <p:sldId id="310" r:id="rId12"/>
    <p:sldId id="319" r:id="rId13"/>
    <p:sldId id="312" r:id="rId14"/>
    <p:sldId id="324" r:id="rId15"/>
    <p:sldId id="311" r:id="rId16"/>
    <p:sldId id="313" r:id="rId17"/>
    <p:sldId id="314" r:id="rId18"/>
    <p:sldId id="315" r:id="rId19"/>
    <p:sldId id="318" r:id="rId20"/>
    <p:sldId id="317" r:id="rId21"/>
    <p:sldId id="336" r:id="rId22"/>
    <p:sldId id="320" r:id="rId23"/>
    <p:sldId id="321" r:id="rId24"/>
    <p:sldId id="322" r:id="rId25"/>
    <p:sldId id="337" r:id="rId26"/>
    <p:sldId id="326" r:id="rId27"/>
    <p:sldId id="341" r:id="rId28"/>
    <p:sldId id="328" r:id="rId29"/>
    <p:sldId id="330" r:id="rId30"/>
    <p:sldId id="338" r:id="rId31"/>
    <p:sldId id="329" r:id="rId32"/>
    <p:sldId id="331" r:id="rId33"/>
    <p:sldId id="342" r:id="rId34"/>
    <p:sldId id="344" r:id="rId35"/>
    <p:sldId id="345" r:id="rId36"/>
    <p:sldId id="346" r:id="rId37"/>
    <p:sldId id="347" r:id="rId38"/>
    <p:sldId id="348" r:id="rId39"/>
    <p:sldId id="349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2" autoAdjust="0"/>
  </p:normalViewPr>
  <p:slideViewPr>
    <p:cSldViewPr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FA9C-F583-496C-B6DC-03316F50843F}" type="datetimeFigureOut">
              <a:rPr lang="el-GR" smtClean="0"/>
              <a:pPr/>
              <a:t>8/1/2022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460A0-5F27-4866-9EB7-BC5654D94B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79512" y="113159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b="1" dirty="0"/>
              <a:t>Ο </a:t>
            </a:r>
            <a:r>
              <a:rPr lang="el-GR" b="1" dirty="0" err="1"/>
              <a:t>Μικροελεγκτής</a:t>
            </a:r>
            <a:r>
              <a:rPr lang="el-GR" b="1" dirty="0"/>
              <a:t> </a:t>
            </a:r>
            <a:r>
              <a:rPr lang="en-US" b="1" dirty="0"/>
              <a:t>AVR</a:t>
            </a:r>
            <a:endParaRPr lang="el-GR" dirty="0"/>
          </a:p>
          <a:p>
            <a:r>
              <a:rPr lang="el-GR" i="1" dirty="0"/>
              <a:t> </a:t>
            </a:r>
            <a:endParaRPr lang="el-G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/>
              <a:t>Η Αριθμητική Λογική Μονάδα (</a:t>
            </a:r>
            <a:r>
              <a:rPr lang="en-US" i="1" dirty="0"/>
              <a:t>Arithmetic Logic Unit</a:t>
            </a:r>
            <a:r>
              <a:rPr lang="el-GR" i="1" dirty="0"/>
              <a:t> - </a:t>
            </a:r>
            <a:r>
              <a:rPr lang="en-US" i="1" dirty="0"/>
              <a:t>ALU</a:t>
            </a:r>
            <a:r>
              <a:rPr lang="el-GR" i="1" dirty="0"/>
              <a:t>)</a:t>
            </a:r>
            <a:endParaRPr lang="el-G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 err="1"/>
              <a:t>Καταχωρητές</a:t>
            </a:r>
            <a:r>
              <a:rPr lang="el-GR" i="1" dirty="0"/>
              <a:t> Γενικού Σκοπού</a:t>
            </a:r>
            <a:endParaRPr lang="el-G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 err="1"/>
              <a:t>Καταχωρητές</a:t>
            </a:r>
            <a:r>
              <a:rPr lang="el-GR" i="1" dirty="0"/>
              <a:t> Δείκτες (</a:t>
            </a:r>
            <a:r>
              <a:rPr lang="en-US" i="1" dirty="0"/>
              <a:t>Pointer Registers)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 err="1"/>
              <a:t>Καταχωρητής</a:t>
            </a:r>
            <a:r>
              <a:rPr lang="el-GR" i="1" dirty="0"/>
              <a:t> Μετρητής Προγράμματος (</a:t>
            </a:r>
            <a:r>
              <a:rPr lang="en-US" i="1" dirty="0"/>
              <a:t>Program Counter)</a:t>
            </a:r>
            <a:endParaRPr lang="el-G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i="1" dirty="0" err="1"/>
              <a:t>Καταχωρητές</a:t>
            </a:r>
            <a:r>
              <a:rPr lang="el-GR" i="1" dirty="0"/>
              <a:t> Κατάστασης (</a:t>
            </a:r>
            <a:r>
              <a:rPr lang="en-US" i="1" dirty="0"/>
              <a:t>Status Registers)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err="1"/>
              <a:t>Καταχωρητές</a:t>
            </a:r>
            <a:r>
              <a:rPr lang="el-GR" dirty="0"/>
              <a:t> Εισόδου / Εξόδου (</a:t>
            </a:r>
            <a:r>
              <a:rPr lang="en-US" dirty="0"/>
              <a:t>I/O Registers)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 err="1"/>
              <a:t>Καταχωρητές</a:t>
            </a:r>
            <a:r>
              <a:rPr lang="el-GR" sz="2000" i="1" dirty="0"/>
              <a:t> </a:t>
            </a:r>
            <a:r>
              <a:rPr lang="en-US" sz="2000" i="1" dirty="0"/>
              <a:t>(Registers)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1131590"/>
            <a:ext cx="5400600" cy="231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u="sng" dirty="0">
                <a:solidFill>
                  <a:srgbClr val="C00000"/>
                </a:solidFill>
              </a:rPr>
              <a:t>Τι είναι ένας </a:t>
            </a:r>
            <a:r>
              <a:rPr lang="el-GR" sz="1400" b="1" u="sng" dirty="0" err="1">
                <a:solidFill>
                  <a:srgbClr val="C00000"/>
                </a:solidFill>
              </a:rPr>
              <a:t>καταχωρητής</a:t>
            </a:r>
            <a:r>
              <a:rPr lang="el-GR" sz="1400" b="1" u="sng" dirty="0">
                <a:solidFill>
                  <a:srgbClr val="C00000"/>
                </a:solidFill>
              </a:rPr>
              <a:t>;</a:t>
            </a:r>
            <a:endParaRPr lang="en-US" sz="1400" b="1" u="sng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Σε έναν υπολογιστή, </a:t>
            </a:r>
            <a:r>
              <a:rPr lang="el-GR" sz="1400" u="sng" dirty="0"/>
              <a:t>ο </a:t>
            </a:r>
            <a:r>
              <a:rPr lang="el-GR" sz="1400" u="sng" dirty="0" err="1"/>
              <a:t>καταχωρητής</a:t>
            </a:r>
            <a:r>
              <a:rPr lang="el-GR" sz="1400" u="sng" dirty="0"/>
              <a:t> είναι ένας υψηλής </a:t>
            </a:r>
            <a:r>
              <a:rPr lang="en-US" sz="1400" u="sng" dirty="0"/>
              <a:t>     </a:t>
            </a:r>
            <a:r>
              <a:rPr lang="el-GR" sz="1400" u="sng" dirty="0"/>
              <a:t>ταχύτητας ειδικός χώρος αποθήκευσης εντός του</a:t>
            </a:r>
            <a:r>
              <a:rPr lang="en-US" sz="1400" u="sng" dirty="0"/>
              <a:t> </a:t>
            </a:r>
            <a:r>
              <a:rPr lang="el-GR" sz="1400" u="sng" dirty="0"/>
              <a:t>επεξεργαστή</a:t>
            </a:r>
            <a:r>
              <a:rPr lang="el-GR" sz="1400" dirty="0"/>
              <a:t>. 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Ένας </a:t>
            </a:r>
            <a:r>
              <a:rPr lang="el-GR" sz="1400" dirty="0" err="1"/>
              <a:t>καταχωρητής</a:t>
            </a:r>
            <a:r>
              <a:rPr lang="el-GR" sz="1400" dirty="0"/>
              <a:t> μπορεί να κρατάει εντολές, διευθύνσεις και οτιδήποτε άλλο είδος δεδομένων.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9582"/>
            <a:ext cx="3288365" cy="36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7236296" y="2427734"/>
            <a:ext cx="1224136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VR microcontroller memory map - Do It Easy With ScienceP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7574"/>
            <a:ext cx="4968552" cy="397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Καταχωρητές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7504" y="2355726"/>
            <a:ext cx="1800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C00000"/>
                </a:solidFill>
              </a:rPr>
              <a:t>Μνήμη</a:t>
            </a:r>
          </a:p>
          <a:p>
            <a:pPr algn="ctr"/>
            <a:r>
              <a:rPr lang="el-GR" sz="1200" dirty="0">
                <a:solidFill>
                  <a:srgbClr val="C00000"/>
                </a:solidFill>
              </a:rPr>
              <a:t>Προγράμματος </a:t>
            </a:r>
          </a:p>
          <a:p>
            <a:pPr algn="ctr"/>
            <a:r>
              <a:rPr lang="el-GR" sz="1200" dirty="0">
                <a:solidFill>
                  <a:srgbClr val="C00000"/>
                </a:solidFill>
              </a:rPr>
              <a:t>(εντολές - </a:t>
            </a:r>
            <a:r>
              <a:rPr lang="en-US" sz="1200" dirty="0">
                <a:solidFill>
                  <a:srgbClr val="C00000"/>
                </a:solidFill>
              </a:rPr>
              <a:t>instructions</a:t>
            </a:r>
            <a:r>
              <a:rPr lang="el-GR" sz="1200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l-GR" sz="1200" dirty="0">
                <a:solidFill>
                  <a:srgbClr val="C00000"/>
                </a:solidFill>
              </a:rPr>
              <a:t>16</a:t>
            </a:r>
            <a:r>
              <a:rPr lang="en-US" sz="1200" dirty="0">
                <a:solidFill>
                  <a:srgbClr val="C00000"/>
                </a:solidFill>
              </a:rPr>
              <a:t>bit</a:t>
            </a:r>
            <a:endParaRPr lang="el-GR" sz="1200" dirty="0">
              <a:solidFill>
                <a:srgbClr val="C000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1691680" y="2355726"/>
            <a:ext cx="720080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644008" y="411510"/>
            <a:ext cx="1800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C00000"/>
                </a:solidFill>
              </a:rPr>
              <a:t>Μνήμη</a:t>
            </a:r>
          </a:p>
          <a:p>
            <a:pPr algn="ctr"/>
            <a:r>
              <a:rPr lang="el-GR" sz="1200" dirty="0">
                <a:solidFill>
                  <a:srgbClr val="C00000"/>
                </a:solidFill>
              </a:rPr>
              <a:t>Δεδομένων</a:t>
            </a:r>
            <a:r>
              <a:rPr lang="en-US" sz="1200" dirty="0">
                <a:solidFill>
                  <a:srgbClr val="C00000"/>
                </a:solidFill>
              </a:rPr>
              <a:t> 8bit</a:t>
            </a:r>
            <a:r>
              <a:rPr lang="el-GR" sz="1200" dirty="0">
                <a:solidFill>
                  <a:srgbClr val="C00000"/>
                </a:solidFill>
              </a:rPr>
              <a:t> </a:t>
            </a: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flipH="1">
            <a:off x="4716016" y="843558"/>
            <a:ext cx="576064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236296" y="2283718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rgbClr val="C00000"/>
                </a:solidFill>
              </a:rPr>
              <a:t>Μνήμη</a:t>
            </a:r>
          </a:p>
          <a:p>
            <a:pPr algn="ctr"/>
            <a:r>
              <a:rPr lang="el-GR" sz="1200" dirty="0">
                <a:solidFill>
                  <a:srgbClr val="C00000"/>
                </a:solidFill>
              </a:rPr>
              <a:t>Δεδομένων </a:t>
            </a:r>
            <a:r>
              <a:rPr lang="en-US" sz="1200" dirty="0">
                <a:solidFill>
                  <a:srgbClr val="C00000"/>
                </a:solidFill>
              </a:rPr>
              <a:t>ROM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8bit</a:t>
            </a:r>
            <a:endParaRPr lang="el-GR" sz="1200" dirty="0">
              <a:solidFill>
                <a:srgbClr val="C0000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flipH="1" flipV="1">
            <a:off x="6516216" y="2211710"/>
            <a:ext cx="792088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Ορθογώνιο 1"/>
          <p:cNvSpPr/>
          <p:nvPr/>
        </p:nvSpPr>
        <p:spPr>
          <a:xfrm>
            <a:off x="3851920" y="1563637"/>
            <a:ext cx="936104" cy="1584177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 err="1"/>
              <a:t>Καταχωρητές</a:t>
            </a:r>
            <a:r>
              <a:rPr lang="el-GR" sz="2000" i="1" dirty="0"/>
              <a:t> Γενικού Σκοπού (</a:t>
            </a:r>
            <a:r>
              <a:rPr lang="en-US" sz="2000" i="1" dirty="0"/>
              <a:t>General Purpose Registers)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843558"/>
            <a:ext cx="8928992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Οι </a:t>
            </a:r>
            <a:r>
              <a:rPr lang="el-GR" sz="1400" dirty="0" err="1"/>
              <a:t>καταχωρητές</a:t>
            </a:r>
            <a:r>
              <a:rPr lang="el-GR" sz="1400" dirty="0"/>
              <a:t> γενικού σκοπού είναι </a:t>
            </a:r>
            <a:r>
              <a:rPr lang="el-GR" sz="1400" dirty="0" err="1"/>
              <a:t>καταχωρητές</a:t>
            </a:r>
            <a:r>
              <a:rPr lang="el-GR" sz="1400" dirty="0"/>
              <a:t> τους οποίους μπορεί να χρησιμοποιήσει ο </a:t>
            </a:r>
            <a:r>
              <a:rPr lang="en-US" sz="1400" dirty="0"/>
              <a:t>          </a:t>
            </a:r>
            <a:r>
              <a:rPr lang="el-GR" sz="1400" dirty="0"/>
              <a:t>προγραμματιστής για να αποθηκεύσει προσωρινά δεδομένα κατά την εκτέλεση ενός προγράμματος.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 </a:t>
            </a:r>
            <a:r>
              <a:rPr lang="en-US" sz="1400" dirty="0"/>
              <a:t>AVR AT90S8515 </a:t>
            </a:r>
            <a:r>
              <a:rPr lang="el-GR" sz="1400" dirty="0"/>
              <a:t>έχει 32 </a:t>
            </a:r>
            <a:r>
              <a:rPr lang="el-GR" sz="1400" dirty="0" err="1"/>
              <a:t>καταχωρητές</a:t>
            </a:r>
            <a:r>
              <a:rPr lang="el-GR" sz="1400" dirty="0"/>
              <a:t> γενικού σκοπού</a:t>
            </a:r>
            <a:r>
              <a:rPr lang="en-US" sz="1400" dirty="0"/>
              <a:t> </a:t>
            </a:r>
            <a:r>
              <a:rPr lang="el-GR" sz="1400" dirty="0"/>
              <a:t>που είναι μέρος της</a:t>
            </a:r>
            <a:r>
              <a:rPr lang="en-US" sz="1400" dirty="0"/>
              <a:t> </a:t>
            </a:r>
            <a:r>
              <a:rPr lang="el-GR" sz="1400" dirty="0"/>
              <a:t>Μνήμης Δεδομένων.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Το Αρχείο </a:t>
            </a:r>
            <a:r>
              <a:rPr lang="el-GR" sz="1400" dirty="0" err="1"/>
              <a:t>καταχωρητών</a:t>
            </a:r>
            <a:r>
              <a:rPr lang="el-GR" sz="1400" dirty="0"/>
              <a:t> (</a:t>
            </a:r>
            <a:r>
              <a:rPr lang="el-GR" sz="1400" dirty="0" err="1"/>
              <a:t>Register</a:t>
            </a:r>
            <a:r>
              <a:rPr lang="el-GR" sz="1400" dirty="0"/>
              <a:t> </a:t>
            </a:r>
            <a:r>
              <a:rPr lang="el-GR" sz="1400" dirty="0" err="1"/>
              <a:t>File</a:t>
            </a:r>
            <a:r>
              <a:rPr lang="el-GR" sz="1400" dirty="0"/>
              <a:t>) έχει βελτιστοποιηθεί για τους </a:t>
            </a:r>
            <a:r>
              <a:rPr lang="el-GR" sz="1400" dirty="0" err="1"/>
              <a:t>μικροελεγκτές</a:t>
            </a:r>
            <a:r>
              <a:rPr lang="el-GR" sz="1400" dirty="0"/>
              <a:t> AVR</a:t>
            </a:r>
            <a:r>
              <a:rPr lang="en-US" sz="1400" dirty="0"/>
              <a:t> </a:t>
            </a:r>
            <a:r>
              <a:rPr lang="el-GR" sz="1400" dirty="0"/>
              <a:t>με ένα </a:t>
            </a:r>
            <a:r>
              <a:rPr lang="en-US" sz="1400" dirty="0"/>
              <a:t>         </a:t>
            </a:r>
            <a:r>
              <a:rPr lang="el-GR" sz="1400" dirty="0"/>
              <a:t>σύνολο εντολών της ενισχυμένης αρχιτεκτονικής RISC.</a:t>
            </a:r>
          </a:p>
          <a:p>
            <a:pPr algn="just">
              <a:lnSpc>
                <a:spcPct val="150000"/>
              </a:lnSpc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Οι εντολές αυτές έχουν ένα ή δύο ορίσματα (</a:t>
            </a:r>
            <a:r>
              <a:rPr lang="el-GR" sz="1400" dirty="0" err="1"/>
              <a:t>operands</a:t>
            </a:r>
            <a:r>
              <a:rPr lang="en-US" sz="1400" dirty="0"/>
              <a:t> Rd, </a:t>
            </a:r>
            <a:r>
              <a:rPr lang="en-US" sz="1400" dirty="0" err="1"/>
              <a:t>Rr</a:t>
            </a:r>
            <a:r>
              <a:rPr lang="el-GR" sz="1400" dirty="0"/>
              <a:t>), τα οποία είναι πάντοτε οι                  </a:t>
            </a:r>
            <a:r>
              <a:rPr lang="el-GR" sz="1400" dirty="0" err="1"/>
              <a:t>καταχωρητές</a:t>
            </a:r>
            <a:r>
              <a:rPr lang="el-GR" sz="1400" dirty="0"/>
              <a:t> γενικού σκοπού R0 έως R31</a:t>
            </a:r>
            <a:r>
              <a:rPr lang="en-US" sz="1400" dirty="0"/>
              <a:t>.</a:t>
            </a:r>
            <a:endParaRPr lang="el-GR" sz="1400" dirty="0"/>
          </a:p>
          <a:p>
            <a:pPr algn="just">
              <a:lnSpc>
                <a:spcPct val="150000"/>
              </a:lnSpc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Κάθε </a:t>
            </a:r>
            <a:r>
              <a:rPr lang="el-GR" sz="1400" dirty="0" err="1"/>
              <a:t>καταχωρητής</a:t>
            </a:r>
            <a:r>
              <a:rPr lang="el-GR" sz="1400" dirty="0"/>
              <a:t> έχει μία διεύθυνση μνήμης δεδομένων, η χαρτογράφηση των οποίων δείχνει </a:t>
            </a:r>
            <a:r>
              <a:rPr lang="en-US" sz="1400" dirty="0"/>
              <a:t>      </a:t>
            </a:r>
            <a:r>
              <a:rPr lang="el-GR" sz="1400" dirty="0"/>
              <a:t>απευθείας στις 32 πρώτες θέσεις του χώρου δεδομένων του χρήστη.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Καταχωρητές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7574"/>
            <a:ext cx="6535440" cy="40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07504" y="2283718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</a:t>
            </a:r>
          </a:p>
          <a:p>
            <a:pPr algn="ctr"/>
            <a:r>
              <a:rPr lang="el-GR" sz="1400" dirty="0"/>
              <a:t>Βιβλίο:</a:t>
            </a:r>
          </a:p>
          <a:p>
            <a:pPr algn="ctr"/>
            <a:r>
              <a:rPr lang="el-GR" sz="1400" dirty="0"/>
              <a:t>Ενσωματωμένα Συστήματα</a:t>
            </a:r>
          </a:p>
          <a:p>
            <a:pPr algn="ctr"/>
            <a:r>
              <a:rPr lang="el-GR" sz="1400" dirty="0"/>
              <a:t>Δρ. Π. </a:t>
            </a:r>
          </a:p>
          <a:p>
            <a:pPr algn="ctr"/>
            <a:r>
              <a:rPr lang="el-GR" sz="1400" dirty="0"/>
              <a:t>Παπάζογλου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 err="1"/>
              <a:t>Καταχωρητές</a:t>
            </a:r>
            <a:r>
              <a:rPr lang="el-GR" sz="2000" i="1" dirty="0"/>
              <a:t> Γενικού Σκοπού (</a:t>
            </a:r>
            <a:r>
              <a:rPr lang="en-US" sz="2000" i="1" dirty="0"/>
              <a:t>General Purpose Registers)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17922"/>
            <a:ext cx="71755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07504" y="4587974"/>
            <a:ext cx="2195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8bit </a:t>
            </a:r>
            <a:r>
              <a:rPr lang="el-GR" dirty="0"/>
              <a:t>κάθε ένας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 err="1"/>
              <a:t>Καταχωρητές</a:t>
            </a:r>
            <a:r>
              <a:rPr lang="el-GR" sz="2000" i="1" dirty="0"/>
              <a:t> Γενικού Σκοπού (</a:t>
            </a:r>
            <a:r>
              <a:rPr lang="en-US" sz="2000" i="1" dirty="0"/>
              <a:t>General Purpose Registers)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9582"/>
            <a:ext cx="6870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 err="1"/>
              <a:t>Καταχωρητές</a:t>
            </a:r>
            <a:r>
              <a:rPr lang="el-GR" sz="2000" i="1" dirty="0"/>
              <a:t> Δείκτες (</a:t>
            </a:r>
            <a:r>
              <a:rPr lang="en-US" sz="2000" i="1" dirty="0"/>
              <a:t>Pointer Registers)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840244"/>
            <a:ext cx="892899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u="sng" dirty="0" err="1">
                <a:solidFill>
                  <a:srgbClr val="C00000"/>
                </a:solidFill>
              </a:rPr>
              <a:t>Καταχωρητές</a:t>
            </a:r>
            <a:r>
              <a:rPr lang="el-GR" sz="1400" b="1" u="sng" dirty="0">
                <a:solidFill>
                  <a:srgbClr val="C00000"/>
                </a:solidFill>
              </a:rPr>
              <a:t> Χ,Υ,Ζ</a:t>
            </a:r>
            <a:r>
              <a:rPr lang="en-US" sz="1400" b="1" u="sng" dirty="0">
                <a:solidFill>
                  <a:srgbClr val="C000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400" b="1" u="sng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Οι </a:t>
            </a:r>
            <a:r>
              <a:rPr lang="el-GR" sz="1400" dirty="0" err="1"/>
              <a:t>καταχωρητές</a:t>
            </a:r>
            <a:r>
              <a:rPr lang="el-GR" sz="1400" dirty="0"/>
              <a:t> R26, R27, R28, R29, R30 και R31 έχουν μερικές επιπλέον λειτουργίες.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Οι συγκεκριμένοι </a:t>
            </a:r>
            <a:r>
              <a:rPr lang="el-GR" sz="1400" dirty="0" err="1"/>
              <a:t>καταχωρητές</a:t>
            </a:r>
            <a:r>
              <a:rPr lang="el-GR" sz="1400" dirty="0"/>
              <a:t> </a:t>
            </a:r>
            <a:r>
              <a:rPr lang="el-GR" sz="1400" u="sng" dirty="0"/>
              <a:t>είναι δείκτες διεύθυνσης εύρους 16-bit</a:t>
            </a:r>
            <a:r>
              <a:rPr lang="en-US" sz="1400" u="sng" dirty="0"/>
              <a:t> </a:t>
            </a:r>
            <a:r>
              <a:rPr lang="el-GR" sz="1400" dirty="0"/>
              <a:t>για</a:t>
            </a:r>
            <a:r>
              <a:rPr lang="en-US" sz="1400" dirty="0"/>
              <a:t> </a:t>
            </a:r>
            <a:r>
              <a:rPr lang="el-GR" sz="1400" dirty="0"/>
              <a:t>την</a:t>
            </a:r>
            <a:r>
              <a:rPr lang="en-US" sz="1400" dirty="0"/>
              <a:t> </a:t>
            </a:r>
            <a:r>
              <a:rPr lang="el-GR" sz="1400" b="1" u="sng" dirty="0"/>
              <a:t>έμμεση </a:t>
            </a:r>
            <a:r>
              <a:rPr lang="en-US" sz="1400" b="1" u="sng" dirty="0"/>
              <a:t>                      </a:t>
            </a:r>
            <a:r>
              <a:rPr lang="el-GR" sz="1400" b="1" u="sng" dirty="0" err="1"/>
              <a:t>διευθυνσιοδότηση</a:t>
            </a:r>
            <a:r>
              <a:rPr lang="el-GR" sz="1400" b="1" u="sng" dirty="0"/>
              <a:t> του χώρου δεδομένων (</a:t>
            </a:r>
            <a:r>
              <a:rPr lang="en-US" sz="1400" b="1" u="sng" dirty="0"/>
              <a:t>SRAM)</a:t>
            </a:r>
            <a:r>
              <a:rPr lang="el-GR" sz="1400" dirty="0"/>
              <a:t>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u="sng" dirty="0"/>
              <a:t>Οι </a:t>
            </a:r>
            <a:r>
              <a:rPr lang="el-GR" sz="1400" u="sng" dirty="0" err="1"/>
              <a:t>καταχωρητές</a:t>
            </a:r>
            <a:r>
              <a:rPr lang="el-GR" sz="1400" u="sng" dirty="0"/>
              <a:t> αυτοί αντιστοιχίζονται</a:t>
            </a:r>
            <a:r>
              <a:rPr lang="en-US" sz="1400" u="sng" dirty="0"/>
              <a:t> </a:t>
            </a:r>
            <a:r>
              <a:rPr lang="el-GR" sz="1400" u="sng" dirty="0"/>
              <a:t>(ανά δύο) σε 3 άλλους </a:t>
            </a:r>
            <a:r>
              <a:rPr lang="el-GR" sz="1400" u="sng" dirty="0" err="1"/>
              <a:t>καταχωρητές</a:t>
            </a:r>
            <a:r>
              <a:rPr lang="el-GR" sz="1400" u="sng" dirty="0"/>
              <a:t> στο</a:t>
            </a:r>
            <a:r>
              <a:rPr lang="en-US" sz="1400" u="sng" dirty="0"/>
              <a:t> </a:t>
            </a:r>
            <a:r>
              <a:rPr lang="el-GR" sz="1400" u="sng" dirty="0"/>
              <a:t>Χ, Υ και Ζ.</a:t>
            </a:r>
            <a:endParaRPr lang="en-US" sz="1400" u="sng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 </a:t>
            </a:r>
            <a:r>
              <a:rPr lang="el-GR" sz="1400" dirty="0" err="1"/>
              <a:t>καταχωρητής</a:t>
            </a:r>
            <a:r>
              <a:rPr lang="el-GR" sz="1400" dirty="0"/>
              <a:t> Χ ορίζεται από τους </a:t>
            </a:r>
            <a:r>
              <a:rPr lang="el-GR" sz="1400" dirty="0" err="1"/>
              <a:t>καταχωρητές</a:t>
            </a:r>
            <a:r>
              <a:rPr lang="el-GR" sz="1400" dirty="0"/>
              <a:t> R27, R26, αντίστοιχα ο </a:t>
            </a:r>
            <a:r>
              <a:rPr lang="el-GR" sz="1400" dirty="0" err="1"/>
              <a:t>καταχωρητής</a:t>
            </a:r>
            <a:r>
              <a:rPr lang="el-GR" sz="1400" dirty="0"/>
              <a:t> Υ ορίζεται </a:t>
            </a:r>
            <a:r>
              <a:rPr lang="en-US" sz="1400" dirty="0"/>
              <a:t> 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από τους </a:t>
            </a:r>
            <a:r>
              <a:rPr lang="el-GR" sz="1400" dirty="0" err="1"/>
              <a:t>καταχωρητές</a:t>
            </a:r>
            <a:r>
              <a:rPr lang="el-GR" sz="1400" dirty="0"/>
              <a:t> R29, R28 και ο</a:t>
            </a:r>
            <a:r>
              <a:rPr lang="en-US" sz="1400" dirty="0"/>
              <a:t> </a:t>
            </a:r>
            <a:r>
              <a:rPr lang="el-GR" sz="1400" dirty="0" err="1"/>
              <a:t>καταχωρητής</a:t>
            </a:r>
            <a:r>
              <a:rPr lang="el-GR" sz="1400" dirty="0"/>
              <a:t> Ζ ορίζεται από τους </a:t>
            </a:r>
            <a:r>
              <a:rPr lang="el-GR" sz="1400" dirty="0" err="1"/>
              <a:t>καταχωρητές</a:t>
            </a:r>
            <a:r>
              <a:rPr lang="el-GR" sz="1400" dirty="0"/>
              <a:t> R31, R30. Οι </a:t>
            </a:r>
            <a:r>
              <a:rPr lang="en-US" sz="1400" dirty="0"/>
              <a:t>    </a:t>
            </a:r>
          </a:p>
          <a:p>
            <a:pPr algn="just">
              <a:lnSpc>
                <a:spcPct val="150000"/>
              </a:lnSpc>
            </a:pPr>
            <a:r>
              <a:rPr lang="el-GR" sz="1400" dirty="0" err="1"/>
              <a:t>καταχωρητές</a:t>
            </a:r>
            <a:r>
              <a:rPr lang="el-GR" sz="1400" dirty="0"/>
              <a:t> Χ, Υ και Ζ έχουν εύρος 16bit</a:t>
            </a:r>
            <a:r>
              <a:rPr lang="en-US" sz="1400" dirty="0"/>
              <a:t> </a:t>
            </a:r>
            <a:r>
              <a:rPr lang="el-GR" sz="1400" dirty="0"/>
              <a:t>και χρησιμοποιούνται ως δείκτες (δείκτης Χ, δείκτης Υ,</a:t>
            </a:r>
            <a:r>
              <a:rPr lang="en-US" sz="1400" dirty="0"/>
              <a:t> </a:t>
            </a:r>
            <a:r>
              <a:rPr lang="el-GR" sz="1400" dirty="0"/>
              <a:t>δείκτης </a:t>
            </a:r>
            <a:r>
              <a:rPr lang="en-US" sz="1400" dirty="0"/>
              <a:t>Z).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Καταχωρητές Δείκτες (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Pointer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70448"/>
            <a:ext cx="6832476" cy="40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Μετρητής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Counter)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7574"/>
            <a:ext cx="3600400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627784" y="1275606"/>
            <a:ext cx="1368152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Μετρητής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Counter)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843558"/>
            <a:ext cx="9036496" cy="36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Ο </a:t>
            </a:r>
            <a:r>
              <a:rPr lang="el-GR" sz="1400" dirty="0" err="1">
                <a:solidFill>
                  <a:srgbClr val="C00000"/>
                </a:solidFill>
              </a:rPr>
              <a:t>Program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l-GR" sz="1400" dirty="0" err="1">
                <a:solidFill>
                  <a:srgbClr val="C00000"/>
                </a:solidFill>
              </a:rPr>
              <a:t>Counter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l-GR" sz="1400" dirty="0"/>
              <a:t>(PC) είναι ένας </a:t>
            </a:r>
            <a:r>
              <a:rPr lang="el-GR" sz="1400" dirty="0" err="1"/>
              <a:t>καταχωρητής</a:t>
            </a:r>
            <a:r>
              <a:rPr lang="el-GR" sz="1400" dirty="0"/>
              <a:t> που υπάρχει σε όλους τους μικροεπεξεργαστές (CPU).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Όλοι οι </a:t>
            </a:r>
            <a:r>
              <a:rPr lang="el-GR" sz="1400" dirty="0" err="1"/>
              <a:t>μικροελεγκτές</a:t>
            </a:r>
            <a:r>
              <a:rPr lang="el-GR" sz="1400" dirty="0"/>
              <a:t> περιέχουν ένα μικροεπεξεργαστή και αυτός έχει ένα </a:t>
            </a:r>
            <a:r>
              <a:rPr lang="el-GR" sz="1400" dirty="0" err="1"/>
              <a:t>program</a:t>
            </a:r>
            <a:r>
              <a:rPr lang="en-US" sz="1400" dirty="0"/>
              <a:t> </a:t>
            </a:r>
            <a:r>
              <a:rPr lang="el-GR" sz="1400" dirty="0" err="1"/>
              <a:t>counter</a:t>
            </a:r>
            <a:r>
              <a:rPr lang="el-GR" sz="1400" dirty="0"/>
              <a:t>. </a:t>
            </a:r>
            <a:r>
              <a:rPr lang="el-GR" sz="1400" u="sng" dirty="0"/>
              <a:t>Ο σκοπός </a:t>
            </a:r>
            <a:endParaRPr lang="en-US" sz="1400" u="sng" dirty="0"/>
          </a:p>
          <a:p>
            <a:pPr algn="just">
              <a:lnSpc>
                <a:spcPct val="150000"/>
              </a:lnSpc>
            </a:pPr>
            <a:r>
              <a:rPr lang="el-GR" sz="1400" u="sng" dirty="0"/>
              <a:t>αυτού είναι να κρατάει/αποθηκεύει τη διεύθυνση (</a:t>
            </a:r>
            <a:r>
              <a:rPr lang="el-GR" sz="1400" u="sng" dirty="0" err="1"/>
              <a:t>address</a:t>
            </a:r>
            <a:r>
              <a:rPr lang="el-GR" sz="1400" u="sng" dirty="0"/>
              <a:t>)</a:t>
            </a:r>
            <a:r>
              <a:rPr lang="en-US" sz="1400" u="sng" dirty="0"/>
              <a:t> </a:t>
            </a:r>
            <a:r>
              <a:rPr lang="el-GR" sz="1400" u="sng" dirty="0"/>
              <a:t>της</a:t>
            </a:r>
            <a:r>
              <a:rPr lang="en-US" sz="1400" u="sng" dirty="0"/>
              <a:t> </a:t>
            </a:r>
            <a:r>
              <a:rPr lang="el-GR" sz="1400" u="sng" dirty="0"/>
              <a:t>επόμενης εντολής</a:t>
            </a:r>
            <a:r>
              <a:rPr lang="en-US" sz="1400" u="sng" dirty="0"/>
              <a:t> </a:t>
            </a:r>
            <a:r>
              <a:rPr lang="el-GR" sz="1400" u="sng" dirty="0"/>
              <a:t>που πρόκειται να </a:t>
            </a:r>
            <a:r>
              <a:rPr lang="en-US" sz="1400" u="sng" dirty="0"/>
              <a:t>       </a:t>
            </a:r>
          </a:p>
          <a:p>
            <a:pPr algn="just">
              <a:lnSpc>
                <a:spcPct val="150000"/>
              </a:lnSpc>
            </a:pPr>
            <a:r>
              <a:rPr lang="el-GR" sz="1400" u="sng" dirty="0"/>
              <a:t>εκτελεστεί από τον μικροεπεξεργαστή του </a:t>
            </a:r>
            <a:r>
              <a:rPr lang="el-GR" sz="1400" u="sng" dirty="0" err="1"/>
              <a:t>μικροελεγκτή</a:t>
            </a:r>
            <a:r>
              <a:rPr lang="el-GR" sz="1400" dirty="0"/>
              <a:t>.</a:t>
            </a:r>
            <a:r>
              <a:rPr lang="en-US" sz="1400" dirty="0"/>
              <a:t> </a:t>
            </a: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Το μέγεθος (</a:t>
            </a:r>
            <a:r>
              <a:rPr lang="el-GR" sz="1400" dirty="0" err="1"/>
              <a:t>width</a:t>
            </a:r>
            <a:r>
              <a:rPr lang="el-GR" sz="1400" dirty="0"/>
              <a:t>) του PC</a:t>
            </a:r>
            <a:r>
              <a:rPr lang="en-US" sz="1400" dirty="0"/>
              <a:t> </a:t>
            </a:r>
            <a:r>
              <a:rPr lang="el-GR" sz="1400" dirty="0"/>
              <a:t>ενός </a:t>
            </a:r>
            <a:r>
              <a:rPr lang="el-GR" sz="1400" dirty="0" err="1"/>
              <a:t>μικροελεγκτή</a:t>
            </a:r>
            <a:r>
              <a:rPr lang="el-GR" sz="1400" dirty="0"/>
              <a:t> μετριέται σε </a:t>
            </a:r>
            <a:r>
              <a:rPr lang="el-GR" sz="1400" dirty="0" err="1"/>
              <a:t>bits</a:t>
            </a:r>
            <a:r>
              <a:rPr lang="el-GR" sz="1400" dirty="0"/>
              <a:t>.</a:t>
            </a:r>
            <a:r>
              <a:rPr lang="en-US" sz="1400" dirty="0"/>
              <a:t> </a:t>
            </a:r>
            <a:r>
              <a:rPr lang="el-GR" sz="1400" dirty="0"/>
              <a:t>Καθώς μια</a:t>
            </a:r>
            <a:r>
              <a:rPr lang="en-US" sz="1400" dirty="0"/>
              <a:t> </a:t>
            </a:r>
            <a:r>
              <a:rPr lang="el-GR" sz="1400" dirty="0"/>
              <a:t>εντολή φορτώνεται (</a:t>
            </a:r>
            <a:r>
              <a:rPr lang="el-GR" sz="1400" dirty="0" err="1"/>
              <a:t>fetched</a:t>
            </a:r>
            <a:r>
              <a:rPr lang="el-GR" sz="1400" dirty="0"/>
              <a:t>), o</a:t>
            </a:r>
            <a:r>
              <a:rPr lang="en-US" sz="1400" dirty="0"/>
              <a:t> </a:t>
            </a:r>
            <a:r>
              <a:rPr lang="el-GR" sz="1400" dirty="0"/>
              <a:t>PC</a:t>
            </a:r>
            <a:r>
              <a:rPr lang="en-US" sz="1400" dirty="0"/>
              <a:t> </a:t>
            </a:r>
            <a:r>
              <a:rPr lang="el-GR" sz="1400" dirty="0"/>
              <a:t>αυξάνει την τιμή του κατά 1.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0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Μετά την εκτέλεση o PC</a:t>
            </a:r>
            <a:r>
              <a:rPr lang="en-US" sz="1400" dirty="0"/>
              <a:t> </a:t>
            </a:r>
            <a:r>
              <a:rPr lang="el-GR" sz="1400" dirty="0"/>
              <a:t>δείχνει την επομένη εντολή της ακολουθίας. Όταν γίνεται </a:t>
            </a:r>
            <a:r>
              <a:rPr lang="el-GR" sz="1400" dirty="0" err="1"/>
              <a:t>reset</a:t>
            </a:r>
            <a:r>
              <a:rPr lang="en-US" sz="1400" dirty="0"/>
              <a:t> </a:t>
            </a:r>
            <a:r>
              <a:rPr lang="el-GR" sz="1400" dirty="0"/>
              <a:t>ή </a:t>
            </a:r>
            <a:r>
              <a:rPr lang="el-GR" sz="1400" dirty="0" err="1"/>
              <a:t>restart</a:t>
            </a:r>
            <a:r>
              <a:rPr lang="en-US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φυσιολογικά o</a:t>
            </a:r>
            <a:r>
              <a:rPr lang="en-US" sz="1400" dirty="0"/>
              <a:t> </a:t>
            </a:r>
            <a:r>
              <a:rPr lang="el-GR" sz="1400" dirty="0"/>
              <a:t>PC</a:t>
            </a:r>
            <a:r>
              <a:rPr lang="en-US" sz="1400" dirty="0"/>
              <a:t> </a:t>
            </a:r>
            <a:r>
              <a:rPr lang="el-GR" sz="1400" dirty="0"/>
              <a:t>γυρίζει στην τιμή 0. Δε λειτουργεί σαν ένας συνηθισμένος </a:t>
            </a:r>
            <a:r>
              <a:rPr lang="el-GR" sz="1400" dirty="0" err="1"/>
              <a:t>καταχωρητής</a:t>
            </a:r>
            <a:r>
              <a:rPr lang="el-GR" sz="1400" dirty="0"/>
              <a:t>, αλλά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χρησιμοποιούνται ειδικές εντολές (π.χ. JUMP, CALL, RTS) για να αλλάξουν οι τιμές του.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9542"/>
            <a:ext cx="3696411" cy="41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6012160" y="3507854"/>
            <a:ext cx="122413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55576" y="1347614"/>
            <a:ext cx="14756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</a:t>
            </a:r>
          </a:p>
          <a:p>
            <a:pPr algn="ctr"/>
            <a:r>
              <a:rPr lang="el-GR" sz="1400" dirty="0"/>
              <a:t>Βιβλίο:</a:t>
            </a:r>
          </a:p>
          <a:p>
            <a:pPr algn="ctr"/>
            <a:r>
              <a:rPr lang="el-GR" sz="1400" dirty="0"/>
              <a:t>Ενσωματωμένα Συστήματα</a:t>
            </a:r>
          </a:p>
          <a:p>
            <a:pPr algn="ctr"/>
            <a:r>
              <a:rPr lang="el-GR" sz="1400" dirty="0"/>
              <a:t>Δρ. Π. </a:t>
            </a:r>
          </a:p>
          <a:p>
            <a:pPr algn="ctr"/>
            <a:r>
              <a:rPr lang="el-GR" sz="1400" dirty="0"/>
              <a:t>Παπάζογλου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Μετρητής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Counter)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s://4.bp.blogspot.com/-kHQlpJKUeeA/UCHeIXFkinI/AAAAAAAABtQ/-oGz0HnZF-o/s1600/fetch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5518"/>
            <a:ext cx="4752528" cy="31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059582"/>
            <a:ext cx="4104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 dirty="0"/>
              <a:t>Κλήση και εκτέλεσης εντολής μέσω του </a:t>
            </a:r>
            <a:endParaRPr lang="en-US" sz="1400" b="1" dirty="0"/>
          </a:p>
          <a:p>
            <a:pPr algn="just"/>
            <a:r>
              <a:rPr lang="en-US" sz="1400" b="1" dirty="0"/>
              <a:t>Program Counter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1400" dirty="0"/>
              <a:t>Ο </a:t>
            </a:r>
            <a:r>
              <a:rPr lang="en-US" sz="1400" dirty="0"/>
              <a:t>Instruction Pointer</a:t>
            </a:r>
            <a:r>
              <a:rPr lang="el-GR" sz="1400" dirty="0"/>
              <a:t> δείχνει τη διεύθυνση</a:t>
            </a:r>
            <a:r>
              <a:rPr lang="en-US" sz="1400" dirty="0"/>
              <a:t> </a:t>
            </a:r>
          </a:p>
          <a:p>
            <a:pPr algn="just"/>
            <a:r>
              <a:rPr lang="en-US" sz="1400" dirty="0"/>
              <a:t>     </a:t>
            </a:r>
            <a:r>
              <a:rPr lang="el-GR" sz="1400" dirty="0"/>
              <a:t>της εντολής που</a:t>
            </a:r>
            <a:r>
              <a:rPr lang="en-US" sz="1400" dirty="0"/>
              <a:t> </a:t>
            </a:r>
            <a:r>
              <a:rPr lang="el-GR" sz="1400" dirty="0"/>
              <a:t>πρόκειται να κληθεί από </a:t>
            </a:r>
            <a:endParaRPr lang="en-US" sz="1400" dirty="0"/>
          </a:p>
          <a:p>
            <a:pPr algn="just"/>
            <a:r>
              <a:rPr lang="en-US" sz="1400" dirty="0"/>
              <a:t>     </a:t>
            </a:r>
            <a:r>
              <a:rPr lang="el-GR" sz="1400" dirty="0"/>
              <a:t>τη  μνήμη </a:t>
            </a:r>
            <a:r>
              <a:rPr lang="en-US" sz="1400" dirty="0"/>
              <a:t>Flash</a:t>
            </a:r>
            <a:endParaRPr lang="el-GR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400" dirty="0"/>
              <a:t>H </a:t>
            </a:r>
            <a:r>
              <a:rPr lang="el-GR" sz="1400" dirty="0"/>
              <a:t>διεύθυνση αυτή οδηγείται</a:t>
            </a:r>
            <a:r>
              <a:rPr lang="en-US" sz="1400" dirty="0"/>
              <a:t> </a:t>
            </a:r>
            <a:r>
              <a:rPr lang="el-GR" sz="1400" dirty="0"/>
              <a:t>  στο </a:t>
            </a:r>
            <a:r>
              <a:rPr lang="en-US" sz="1400" dirty="0"/>
              <a:t>Address Bus </a:t>
            </a:r>
            <a:r>
              <a:rPr lang="el-GR" sz="1400" dirty="0"/>
              <a:t> </a:t>
            </a:r>
            <a:r>
              <a:rPr lang="en-US" sz="1400" dirty="0"/>
              <a:t>(</a:t>
            </a:r>
            <a:r>
              <a:rPr lang="el-GR" sz="1400" dirty="0"/>
              <a:t>Δίαυλο Διευθύνσεων) για  να κληθεί η εντολή από τη μνήμη </a:t>
            </a:r>
            <a:r>
              <a:rPr lang="en-US" sz="1400" dirty="0"/>
              <a:t>Flash</a:t>
            </a:r>
            <a:r>
              <a:rPr lang="el-GR" sz="1400" dirty="0"/>
              <a:t> (0100)</a:t>
            </a:r>
            <a:endParaRPr lang="en-US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1400" dirty="0"/>
              <a:t>Έπειτα η εντολή αποκωδικοποιείται και </a:t>
            </a:r>
            <a:endParaRPr lang="en-US" sz="1400" dirty="0"/>
          </a:p>
          <a:p>
            <a:pPr algn="just"/>
            <a:r>
              <a:rPr lang="en-US" sz="1400" dirty="0"/>
              <a:t>     </a:t>
            </a:r>
            <a:r>
              <a:rPr lang="el-GR" sz="1400" dirty="0"/>
              <a:t>εκτελείται. Το αποτέλεσμα αποθηκεύεται  </a:t>
            </a:r>
            <a:r>
              <a:rPr lang="en-US" sz="1400" dirty="0"/>
              <a:t>     </a:t>
            </a:r>
          </a:p>
          <a:p>
            <a:pPr algn="just"/>
            <a:r>
              <a:rPr lang="en-US" sz="1400" dirty="0"/>
              <a:t>     </a:t>
            </a:r>
            <a:r>
              <a:rPr lang="el-GR" sz="1400" dirty="0"/>
              <a:t>στο </a:t>
            </a:r>
            <a:r>
              <a:rPr lang="en-US" sz="1400" dirty="0"/>
              <a:t>GPR </a:t>
            </a:r>
            <a:r>
              <a:rPr lang="el-GR" sz="1400" dirty="0"/>
              <a:t>ΑΧ (</a:t>
            </a:r>
            <a:r>
              <a:rPr lang="el-GR" sz="1400" dirty="0" err="1"/>
              <a:t>καταχωρητή</a:t>
            </a:r>
            <a:r>
              <a:rPr lang="el-GR" sz="1400" dirty="0"/>
              <a:t> γενικού σκοπού)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l-GR" sz="1400" dirty="0"/>
              <a:t>Μετά ο </a:t>
            </a:r>
            <a:r>
              <a:rPr lang="en-US" sz="1400" dirty="0"/>
              <a:t>Instruction Pointer </a:t>
            </a:r>
            <a:r>
              <a:rPr lang="el-GR" sz="1400" dirty="0"/>
              <a:t>αναλαμβάνει την επόμενη</a:t>
            </a:r>
            <a:r>
              <a:rPr lang="en-US" sz="1400" dirty="0"/>
              <a:t> </a:t>
            </a:r>
            <a:r>
              <a:rPr lang="el-GR" sz="1400" dirty="0"/>
              <a:t>εντολή (0102).</a:t>
            </a:r>
          </a:p>
        </p:txBody>
      </p:sp>
    </p:spTree>
    <p:extLst>
      <p:ext uri="{BB962C8B-B14F-4D97-AF65-F5344CB8AC3E}">
        <p14:creationId xmlns:p14="http://schemas.microsoft.com/office/powerpoint/2010/main" val="240137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Κατάστασης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Status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 = SREG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9582"/>
            <a:ext cx="7353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- Ορθογώνιο"/>
          <p:cNvSpPr/>
          <p:nvPr/>
        </p:nvSpPr>
        <p:spPr>
          <a:xfrm>
            <a:off x="6530284" y="4192765"/>
            <a:ext cx="122413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Κατάστασης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Status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 = SREG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843558"/>
            <a:ext cx="9036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err="1">
                <a:solidFill>
                  <a:srgbClr val="C00000"/>
                </a:solidFill>
              </a:rPr>
              <a:t>StatusREGister</a:t>
            </a:r>
            <a:r>
              <a:rPr lang="el-GR" sz="1600" dirty="0">
                <a:solidFill>
                  <a:srgbClr val="C00000"/>
                </a:solidFill>
              </a:rPr>
              <a:t> (SREG) </a:t>
            </a:r>
            <a:endParaRPr lang="en-US" sz="16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Ο </a:t>
            </a:r>
            <a:r>
              <a:rPr lang="el-GR" sz="1600" dirty="0" err="1"/>
              <a:t>καταχωρητής</a:t>
            </a:r>
            <a:r>
              <a:rPr lang="el-GR" sz="1600" dirty="0"/>
              <a:t> κατάστασης περιέχει πληροφορίες που </a:t>
            </a:r>
            <a:r>
              <a:rPr lang="el-GR" sz="1600" b="1" u="sng" dirty="0"/>
              <a:t>αφορούν τα αποτελέσματα των πιο πρόσφατων αριθμητικών πράξεων</a:t>
            </a:r>
            <a:r>
              <a:rPr lang="el-GR" sz="1600" dirty="0"/>
              <a:t>. 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Οι πληροφορίες αυτές μπορούν να χρησιμοποιηθούν για την αλλαγή της ροής του </a:t>
            </a:r>
            <a:r>
              <a:rPr lang="en-US" sz="1600" dirty="0"/>
              <a:t>        </a:t>
            </a:r>
            <a:r>
              <a:rPr lang="el-GR" sz="1600" dirty="0"/>
              <a:t>προγράμματος. 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Επιπλέον, ο συγκεκριμένος </a:t>
            </a:r>
            <a:r>
              <a:rPr lang="el-GR" sz="1600" dirty="0" err="1"/>
              <a:t>καταχωρητής</a:t>
            </a:r>
            <a:r>
              <a:rPr lang="el-GR" sz="1600" dirty="0"/>
              <a:t> κατάστασης ενημερώνεται μετά από όλες τις </a:t>
            </a:r>
            <a:r>
              <a:rPr lang="en-US" sz="1600" dirty="0"/>
              <a:t>   </a:t>
            </a:r>
            <a:endParaRPr lang="el-GR" sz="1600" dirty="0"/>
          </a:p>
          <a:p>
            <a:pPr algn="just">
              <a:lnSpc>
                <a:spcPct val="150000"/>
              </a:lnSpc>
            </a:pPr>
            <a:r>
              <a:rPr lang="el-GR" sz="1600" dirty="0"/>
              <a:t>πράξεις της ALU. 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n-US" sz="1600" u="sng" dirty="0"/>
              <a:t>O</a:t>
            </a:r>
            <a:r>
              <a:rPr lang="el-GR" sz="1600" u="sng" dirty="0"/>
              <a:t> </a:t>
            </a:r>
            <a:r>
              <a:rPr lang="el-GR" sz="1600" u="sng" dirty="0" err="1"/>
              <a:t>καταχωρητής</a:t>
            </a:r>
            <a:r>
              <a:rPr lang="el-GR" sz="1600" u="sng" dirty="0"/>
              <a:t> κατάστασης περιλαμβάνει 8 </a:t>
            </a:r>
            <a:r>
              <a:rPr lang="el-GR" sz="1600" u="sng" dirty="0" err="1"/>
              <a:t>bits</a:t>
            </a:r>
            <a:r>
              <a:rPr lang="el-GR" sz="1600" u="sng" dirty="0"/>
              <a:t>, το καθένα από τα οποία αντιστοιχεί σε μία σημαία (</a:t>
            </a:r>
            <a:r>
              <a:rPr lang="el-GR" sz="1600" u="sng" dirty="0" err="1"/>
              <a:t>flag</a:t>
            </a:r>
            <a:r>
              <a:rPr lang="el-GR" sz="1600" dirty="0"/>
              <a:t>). </a:t>
            </a:r>
            <a:endParaRPr lang="en-US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u="sng" dirty="0"/>
              <a:t>Οι σημαίες μας ενημερώνουν για την κατάσταση στην οποία βρίσκεται ο επεξεργαστής</a:t>
            </a:r>
            <a:r>
              <a:rPr lang="en-US" sz="1600" dirty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Καταχωρητής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Κατάστασης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Status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 = SREG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7614"/>
            <a:ext cx="680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9518" y="3147814"/>
            <a:ext cx="115212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  <a:alpha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FLAGS</a:t>
            </a:r>
          </a:p>
          <a:p>
            <a:r>
              <a:rPr lang="el-GR" dirty="0"/>
              <a:t>ΣΗΜΑΙΕΣ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21119"/>
            <a:ext cx="4557373" cy="39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3059832" y="2379440"/>
            <a:ext cx="864096" cy="7683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79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504" y="1131590"/>
            <a:ext cx="8928992" cy="361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Είναι 64 </a:t>
            </a:r>
            <a:r>
              <a:rPr lang="el-GR" sz="1400" dirty="0" err="1"/>
              <a:t>καταχωρητές</a:t>
            </a:r>
            <a:r>
              <a:rPr lang="el-GR" sz="1400" dirty="0"/>
              <a:t> με χωρητικότητα 8bit και προσφέρουν πρόσβαση στο υλικό και τις </a:t>
            </a:r>
            <a:r>
              <a:rPr lang="en-US" sz="1400" dirty="0"/>
              <a:t>               </a:t>
            </a:r>
            <a:r>
              <a:rPr lang="el-GR" sz="1400" dirty="0"/>
              <a:t>δυνατότητες του </a:t>
            </a:r>
            <a:r>
              <a:rPr lang="el-GR" sz="1400" dirty="0" err="1"/>
              <a:t>μικροελεγκτή</a:t>
            </a:r>
            <a:r>
              <a:rPr lang="el-GR" sz="1400" dirty="0"/>
              <a:t>. </a:t>
            </a: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Για </a:t>
            </a:r>
            <a:r>
              <a:rPr lang="el-GR" sz="1400" u="sng" dirty="0"/>
              <a:t>παράδειγμα, η αποστολή δεδομένων σε εξωτερικό κύκλωμα μέσω κάποιας θύρας επικοινωνίας, </a:t>
            </a:r>
            <a:r>
              <a:rPr lang="en-US" sz="1400" u="sng" dirty="0"/>
              <a:t>  </a:t>
            </a:r>
          </a:p>
          <a:p>
            <a:pPr algn="just">
              <a:lnSpc>
                <a:spcPct val="150000"/>
              </a:lnSpc>
            </a:pPr>
            <a:r>
              <a:rPr lang="el-GR" sz="1400" u="sng" dirty="0"/>
              <a:t>γίνεται με την εγγραφή στον αντίστοιχο </a:t>
            </a:r>
            <a:r>
              <a:rPr lang="el-GR" sz="1400" u="sng" dirty="0" err="1"/>
              <a:t>καταχωρητή</a:t>
            </a:r>
            <a:r>
              <a:rPr lang="el-GR" sz="1400" u="sng" dirty="0"/>
              <a:t> ελέγχου</a:t>
            </a:r>
            <a:r>
              <a:rPr lang="el-GR" sz="1400" dirty="0"/>
              <a:t>. Η ίδια φιλοσοφία χρησιμοποιείται για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την πρόσβαση σε </a:t>
            </a:r>
            <a:r>
              <a:rPr lang="el-GR" sz="1400" dirty="0" err="1"/>
              <a:t>χρονιστές</a:t>
            </a:r>
            <a:r>
              <a:rPr lang="el-GR" sz="1400" dirty="0"/>
              <a:t>, κλπ</a:t>
            </a:r>
            <a:r>
              <a:rPr lang="en-US" sz="1400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Η προσπέλαση των </a:t>
            </a:r>
            <a:r>
              <a:rPr lang="el-GR" sz="1400" dirty="0" err="1"/>
              <a:t>καταχωρητών</a:t>
            </a:r>
            <a:r>
              <a:rPr lang="el-GR" sz="1400" dirty="0"/>
              <a:t> μπορεί να γίνει είτε με το </a:t>
            </a:r>
            <a:r>
              <a:rPr lang="el-GR" sz="1400" u="sng" dirty="0"/>
              <a:t>συμβολικό όνομα, είτε με τη διεύθυνση</a:t>
            </a:r>
            <a:r>
              <a:rPr lang="el-GR" sz="1400" dirty="0"/>
              <a:t>. </a:t>
            </a:r>
            <a:r>
              <a:rPr lang="en-US" sz="1400" dirty="0"/>
              <a:t> </a:t>
            </a:r>
            <a:r>
              <a:rPr lang="el-GR" sz="1400" dirty="0"/>
              <a:t>Για παράδειγμα, μέσω του </a:t>
            </a:r>
            <a:r>
              <a:rPr lang="el-GR" sz="1400" dirty="0" err="1"/>
              <a:t>καταχωρητή</a:t>
            </a:r>
            <a:r>
              <a:rPr lang="el-GR" sz="1400" dirty="0"/>
              <a:t> </a:t>
            </a:r>
            <a:r>
              <a:rPr lang="el-GR" sz="1400" u="sng" dirty="0"/>
              <a:t>DDRB </a:t>
            </a:r>
            <a:r>
              <a:rPr lang="el-GR" sz="1400" dirty="0"/>
              <a:t>μπορούμε να καθορίσουμε την κατεύθυνση των </a:t>
            </a:r>
            <a:r>
              <a:rPr lang="en-US" sz="1400" dirty="0"/>
              <a:t>   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δεδομένων των ακροδεκτών της ψηφιακής θύρας B, ενώ με τον PORTB μπορούμε να ενεργοποιήσουμε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συγκεκριμένους ακροδέκτες (π.χ. να ανάψουμε ένα LED)</a:t>
            </a:r>
            <a:r>
              <a:rPr lang="en-US" sz="1400" dirty="0"/>
              <a:t>.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2427734"/>
            <a:ext cx="331236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Καθορίζουν την κατάσταση των θυρών (</a:t>
            </a:r>
            <a:r>
              <a:rPr lang="en-US" dirty="0"/>
              <a:t>Ports A, B, C, D)</a:t>
            </a:r>
            <a:endParaRPr lang="el-G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36866"/>
            <a:ext cx="2528830" cy="389609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4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7504" y="1059582"/>
            <a:ext cx="8928992" cy="38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Κάθε PORT σε έναν AVR έχει τρεις </a:t>
            </a:r>
            <a:r>
              <a:rPr lang="el-GR" sz="1400" dirty="0" err="1"/>
              <a:t>καταχωρητές</a:t>
            </a:r>
            <a:r>
              <a:rPr lang="el-GR" sz="1400" dirty="0"/>
              <a:t> ελέγχου. Τους </a:t>
            </a:r>
            <a:r>
              <a:rPr lang="el-GR" sz="1400" dirty="0" err="1"/>
              <a:t>DDRx</a:t>
            </a:r>
            <a:r>
              <a:rPr lang="el-GR" sz="1400" dirty="0"/>
              <a:t>, </a:t>
            </a:r>
            <a:r>
              <a:rPr lang="el-GR" sz="1400" dirty="0" err="1"/>
              <a:t>PORTx</a:t>
            </a:r>
            <a:r>
              <a:rPr lang="el-GR" sz="1400" dirty="0"/>
              <a:t>, </a:t>
            </a:r>
            <a:r>
              <a:rPr lang="el-GR" sz="1400" dirty="0" err="1"/>
              <a:t>PINx</a:t>
            </a:r>
            <a:r>
              <a:rPr lang="el-GR" sz="1400" dirty="0"/>
              <a:t>.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236296" y="3219822"/>
            <a:ext cx="15841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http://2016embedded.blogspot.com</a:t>
            </a:r>
            <a:endParaRPr lang="el-GR" sz="1200" dirty="0"/>
          </a:p>
        </p:txBody>
      </p:sp>
      <p:pic>
        <p:nvPicPr>
          <p:cNvPr id="9218" name="Picture 2" descr="http://3.bp.blogspot.com/-wOdlRCiYmS4/VVJy0IYxVHI/AAAAAAAAE6o/IDzMX7dENyY/s1600/port-control-register-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3926"/>
            <a:ext cx="5112568" cy="31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504" y="1059582"/>
            <a:ext cx="8928992" cy="167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 err="1"/>
              <a:t>DDRx</a:t>
            </a:r>
            <a:r>
              <a:rPr lang="el-GR" sz="1400" b="1" dirty="0"/>
              <a:t>. Επιλογή για είσοδο ή έξοδο.</a:t>
            </a:r>
            <a:endParaRPr lang="en-US" sz="1400" b="1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Ο </a:t>
            </a:r>
            <a:r>
              <a:rPr lang="el-GR" sz="1400" dirty="0" err="1"/>
              <a:t>καταχωρητής</a:t>
            </a:r>
            <a:r>
              <a:rPr lang="el-GR" sz="1400" dirty="0"/>
              <a:t> </a:t>
            </a:r>
            <a:r>
              <a:rPr lang="el-GR" sz="1400" dirty="0" err="1"/>
              <a:t>DDRx</a:t>
            </a:r>
            <a:r>
              <a:rPr lang="el-GR" sz="1400" dirty="0"/>
              <a:t> καθορίζει ποιο </a:t>
            </a:r>
            <a:r>
              <a:rPr lang="el-GR" sz="1400" dirty="0" err="1"/>
              <a:t>pin</a:t>
            </a:r>
            <a:r>
              <a:rPr lang="el-GR" sz="1400" dirty="0"/>
              <a:t> του </a:t>
            </a:r>
            <a:r>
              <a:rPr lang="el-GR" sz="1400" dirty="0" err="1"/>
              <a:t>μικροελεγκτή</a:t>
            </a:r>
            <a:r>
              <a:rPr lang="el-GR" sz="1400" dirty="0"/>
              <a:t> θα είναι είσοδος και ποιο έξοδος. Όταν        κάποιο </a:t>
            </a:r>
            <a:r>
              <a:rPr lang="el-GR" sz="1400" dirty="0" err="1"/>
              <a:t>bit</a:t>
            </a:r>
            <a:r>
              <a:rPr lang="el-GR" sz="1400" dirty="0"/>
              <a:t> στον </a:t>
            </a:r>
            <a:r>
              <a:rPr lang="el-GR" sz="1400" dirty="0" err="1"/>
              <a:t>καταχωρητή</a:t>
            </a:r>
            <a:r>
              <a:rPr lang="el-GR" sz="1400" dirty="0"/>
              <a:t> αυτόν είναι σε λογικό 1 τότε το αντίστοιχο </a:t>
            </a:r>
            <a:r>
              <a:rPr lang="el-GR" sz="1400" dirty="0" err="1"/>
              <a:t>pin</a:t>
            </a:r>
            <a:r>
              <a:rPr lang="el-GR" sz="1400" dirty="0"/>
              <a:t> της </a:t>
            </a:r>
            <a:r>
              <a:rPr lang="el-GR" sz="1400" dirty="0" err="1"/>
              <a:t>Port</a:t>
            </a:r>
            <a:r>
              <a:rPr lang="el-GR" sz="1400" dirty="0"/>
              <a:t> είναι έξοδος.  Όταν είναι σε λογικό 0 το </a:t>
            </a:r>
            <a:r>
              <a:rPr lang="el-GR" sz="1400" dirty="0" err="1"/>
              <a:t>pin</a:t>
            </a:r>
            <a:r>
              <a:rPr lang="el-GR" sz="1400" dirty="0"/>
              <a:t> είναι είσοδος. Στο παρακάτω γράφημα για παράδειγμα έχουμε 5 εξόδους και 3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εισόδους.</a:t>
            </a:r>
          </a:p>
        </p:txBody>
      </p:sp>
      <p:pic>
        <p:nvPicPr>
          <p:cNvPr id="47106" name="Picture 2" descr="https://alexkaltsas.files.wordpress.com/2012/02/ddrx.pn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72876"/>
            <a:ext cx="5380484" cy="213364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7236296" y="3219822"/>
            <a:ext cx="15841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https://alexkaltsas.wordpress.como/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236296" y="3219822"/>
            <a:ext cx="15841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http://www.blog.inventix.in/?p=202</a:t>
            </a:r>
            <a:endParaRPr lang="el-GR" sz="1200" dirty="0"/>
          </a:p>
        </p:txBody>
      </p:sp>
      <p:pic>
        <p:nvPicPr>
          <p:cNvPr id="6146" name="Picture 2" descr="Avr Tutorial | Inventix Robotics &amp; Innovation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0134"/>
            <a:ext cx="4876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5944" y="127560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ΠΑΡΑΔΕΙΓΜΑ</a:t>
            </a:r>
          </a:p>
        </p:txBody>
      </p:sp>
    </p:spTree>
    <p:extLst>
      <p:ext uri="{BB962C8B-B14F-4D97-AF65-F5344CB8AC3E}">
        <p14:creationId xmlns:p14="http://schemas.microsoft.com/office/powerpoint/2010/main" val="24175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987574"/>
            <a:ext cx="8928992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Στην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επιστήμη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υπολογιστών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Αριθμητική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Λογική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Μονάδα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ALU)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αποτελεί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τον πυρήνα του επεξεργαστή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ψηφιακό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κύκλωμα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οποίο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εκτελεί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αριθμητικούς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λογικούς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υπολογισμούς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καθώς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επίσης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εντολές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επίπεδο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bit,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ενώ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αποθηκεύει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αποτελέσματα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πράξεων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συγκεκριμένο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καταχωρητή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Οι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εντολές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εκτελούνται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στη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διάρκεια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μίας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μόνο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περιόδου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σήματος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u="sng" dirty="0">
                <a:latin typeface="Arial" panose="020B0604020202020204" pitchFamily="34" charset="0"/>
                <a:cs typeface="Arial" panose="020B0604020202020204" pitchFamily="34" charset="0"/>
              </a:rPr>
              <a:t>χρονισμού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 Κάθε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πράξη που </a:t>
            </a:r>
          </a:p>
          <a:p>
            <a:pPr lvl="0"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εκτελείται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από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την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ALU,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επηρεάζει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τις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σημαίες (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που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αποτελούν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bits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καταχωρητή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κατάστασης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Status register),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ανάλογα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την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εκάστοτε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εντολή.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Όλα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άλλα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στοιχεία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συστήματος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υπολογιστή – 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μονάδα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ελέγχου, οι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καταχωρητές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, 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μνήμη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η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λειτουργία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Ι/Ο υπάρχουν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κυρίως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προσκομίζουν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δεδομένα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ALU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να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επεξεργαστεί, και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κατόπιν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εξάγουν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αποτελέσματα.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7504" y="1059582"/>
            <a:ext cx="8928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/>
              <a:t>PORTx</a:t>
            </a:r>
            <a:r>
              <a:rPr lang="el-GR" sz="1400" b="1" dirty="0"/>
              <a:t>. Έξοδοι σε λογικό 0 ή 1.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Ο </a:t>
            </a:r>
            <a:r>
              <a:rPr lang="el-GR" sz="1400" dirty="0" err="1"/>
              <a:t>καταχωρητής</a:t>
            </a:r>
            <a:r>
              <a:rPr lang="el-GR" sz="1400" dirty="0"/>
              <a:t> </a:t>
            </a:r>
            <a:r>
              <a:rPr lang="el-GR" sz="1400" dirty="0" err="1"/>
              <a:t>PORTx</a:t>
            </a:r>
            <a:r>
              <a:rPr lang="el-GR" sz="1400" dirty="0"/>
              <a:t> ελέγχει την τάση σε ένα </a:t>
            </a:r>
            <a:r>
              <a:rPr lang="en-US" sz="1400" dirty="0"/>
              <a:t>pin, </a:t>
            </a:r>
            <a:r>
              <a:rPr lang="el-GR" sz="1400" dirty="0"/>
              <a:t>δηλαδή αν μία έξοδος θα είναι σε λογικό 1 (Vcc) ή σε λογικό 0 (GND). Όταν κάποιο </a:t>
            </a:r>
            <a:r>
              <a:rPr lang="el-GR" sz="1400" dirty="0" err="1"/>
              <a:t>bit</a:t>
            </a:r>
            <a:r>
              <a:rPr lang="el-GR" sz="1400" dirty="0"/>
              <a:t> στον </a:t>
            </a:r>
            <a:r>
              <a:rPr lang="el-GR" sz="1400" dirty="0" err="1"/>
              <a:t>καταχωρητή</a:t>
            </a:r>
            <a:r>
              <a:rPr lang="el-GR" sz="1400" dirty="0"/>
              <a:t> αυτόν είναι σε λογικό 1 τότε η αντίστοιχη έξοδος θα είναι σε λογικό 1.  Όταν είναι σε λογικό 0 η έξοδος θα είναι σε λογικό 0.</a:t>
            </a:r>
          </a:p>
        </p:txBody>
      </p:sp>
      <p:pic>
        <p:nvPicPr>
          <p:cNvPr id="1029" name="Picture 5" descr="https://alexkaltsas.files.wordpress.com/2012/02/portx-2.pn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15766"/>
            <a:ext cx="4578871" cy="2174766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5508104" y="2931790"/>
            <a:ext cx="35283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Στην εικόνα αριστερά για μία </a:t>
            </a:r>
            <a:r>
              <a:rPr lang="el-GR" sz="1400" dirty="0" err="1"/>
              <a:t>Port</a:t>
            </a:r>
            <a:r>
              <a:rPr lang="el-GR" sz="1400" dirty="0"/>
              <a:t>    που όλα τα </a:t>
            </a:r>
            <a:r>
              <a:rPr lang="el-GR" sz="1400" dirty="0" err="1"/>
              <a:t>pins</a:t>
            </a:r>
            <a:r>
              <a:rPr lang="en-US" sz="1400" dirty="0"/>
              <a:t> </a:t>
            </a:r>
            <a:r>
              <a:rPr lang="el-GR" sz="1400" dirty="0"/>
              <a:t>είναι ορισμένα να είναι έξοδοι, 5 βρίσκονται σε λογικό 1. 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Αν είχαμε μερικά </a:t>
            </a:r>
            <a:r>
              <a:rPr lang="el-GR" sz="1400" dirty="0" err="1"/>
              <a:t>leds</a:t>
            </a:r>
            <a:r>
              <a:rPr lang="el-GR" sz="1400" dirty="0"/>
              <a:t> σε όλες τις      εξόδους, μόνο τα 5 θα ήταν αναμμένα.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7504" y="1059582"/>
            <a:ext cx="89289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b="1" dirty="0" err="1"/>
              <a:t>PINx</a:t>
            </a:r>
            <a:r>
              <a:rPr lang="el-GR" sz="1400" b="1" dirty="0"/>
              <a:t>. Ανάγνωση κατάστασης εισόδων.</a:t>
            </a:r>
            <a:endParaRPr lang="el-GR" sz="14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Ο </a:t>
            </a:r>
            <a:r>
              <a:rPr lang="el-GR" sz="1400" dirty="0" err="1"/>
              <a:t>καταχωρητής</a:t>
            </a:r>
            <a:r>
              <a:rPr lang="el-GR" sz="1400" dirty="0"/>
              <a:t> </a:t>
            </a:r>
            <a:r>
              <a:rPr lang="el-GR" sz="1400" dirty="0" err="1"/>
              <a:t>PINx</a:t>
            </a:r>
            <a:r>
              <a:rPr lang="el-GR" sz="1400" dirty="0"/>
              <a:t> μας δείχνει την κατάσταση (την τάση) που βρίσκεται μία είσοδος του               </a:t>
            </a:r>
            <a:r>
              <a:rPr lang="el-GR" sz="1400" dirty="0" err="1"/>
              <a:t>μικροελεγκτή</a:t>
            </a:r>
            <a:r>
              <a:rPr lang="el-GR" sz="1400" dirty="0"/>
              <a:t>. Όταν κάποιο </a:t>
            </a:r>
            <a:r>
              <a:rPr lang="el-GR" sz="1400" dirty="0" err="1"/>
              <a:t>bit</a:t>
            </a:r>
            <a:r>
              <a:rPr lang="el-GR" sz="1400" dirty="0"/>
              <a:t> στον </a:t>
            </a:r>
            <a:r>
              <a:rPr lang="el-GR" sz="1400" dirty="0" err="1"/>
              <a:t>καταχωρητή</a:t>
            </a:r>
            <a:r>
              <a:rPr lang="el-GR" sz="1400" dirty="0"/>
              <a:t> αυτόν είναι σε λογικό 1 σημαίνει πως η αντίστοιχη </a:t>
            </a: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l-GR" sz="1400" dirty="0"/>
              <a:t>είσοδος βρίσκεται σε λογικό 1 (Vcc). Όταν είναι σε λογικό μηδέν σημαίνει πως η αντίστοιχη είσοδος </a:t>
            </a:r>
          </a:p>
          <a:p>
            <a:pPr algn="just">
              <a:lnSpc>
                <a:spcPct val="150000"/>
              </a:lnSpc>
            </a:pPr>
            <a:r>
              <a:rPr lang="el-GR" sz="1400" dirty="0"/>
              <a:t>βρίσκεται σε λογικό 0 (GND).</a:t>
            </a:r>
          </a:p>
        </p:txBody>
      </p:sp>
      <p:pic>
        <p:nvPicPr>
          <p:cNvPr id="48130" name="Picture 2" descr="https://alexkaltsas.files.wordpress.com/2012/02/pinx.pn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76388"/>
            <a:ext cx="4381897" cy="207404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436096" y="2428417"/>
            <a:ext cx="3456384" cy="102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Για μία   </a:t>
            </a:r>
            <a:r>
              <a:rPr lang="el-GR" sz="1400" dirty="0" err="1"/>
              <a:t>Port</a:t>
            </a:r>
            <a:r>
              <a:rPr lang="el-GR" sz="1400" dirty="0"/>
              <a:t> που είναι όλα τα </a:t>
            </a:r>
            <a:r>
              <a:rPr lang="el-GR" sz="1400" dirty="0" err="1"/>
              <a:t>pins</a:t>
            </a:r>
            <a:r>
              <a:rPr lang="el-GR" sz="1400" dirty="0"/>
              <a:t> ορισμένα να είναι είσοδοι,5 βρίσκονται σε λογικό 1 και 3 σε λογικό 0.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810D9B6-DD45-443A-82A9-AA55452F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624" y="4203401"/>
            <a:ext cx="3240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PINx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(n)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register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read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only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register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that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reflects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the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current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logical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value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on the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port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pin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b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1" y="1347614"/>
            <a:ext cx="7198317" cy="33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47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5" y="1975099"/>
            <a:ext cx="7312258" cy="26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995DCF0-2BA9-4308-8635-283475C52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5" b="68799"/>
          <a:stretch/>
        </p:blipFill>
        <p:spPr bwMode="auto">
          <a:xfrm>
            <a:off x="1158466" y="1347614"/>
            <a:ext cx="713186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0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52400"/>
            <a:ext cx="9144000" cy="884466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Καταχωρητ</a:t>
            </a:r>
            <a:r>
              <a:rPr lang="el-G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ές</a:t>
            </a:r>
            <a:r>
              <a:rPr lang="el-G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Εισόδου / Εξόδου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I/O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Registers)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20800"/>
            <a:ext cx="6311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127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07504" y="915566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Όλα τα ΕΣ (Ενσωματωμένα Συστήματα) φέρουν μια </a:t>
            </a:r>
            <a:r>
              <a:rPr lang="el-GR" sz="1600" u="sng" dirty="0"/>
              <a:t>ποικιλία τεχνολογιών και ιδιοτήτων </a:t>
            </a:r>
            <a:r>
              <a:rPr lang="en-US" sz="1600" u="sng" dirty="0"/>
              <a:t> </a:t>
            </a:r>
            <a:r>
              <a:rPr lang="el-GR" sz="1600" u="sng" dirty="0"/>
              <a:t>μνήμης.</a:t>
            </a:r>
            <a:r>
              <a:rPr lang="el-GR" sz="1600" dirty="0"/>
              <a:t>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Η μνήμη χρησιμοποιείται για να διατηρεί τα δεδομένα (είτε μόνιμα ή όσο διαρκεί η </a:t>
            </a:r>
            <a:r>
              <a:rPr lang="en-US" sz="1600" dirty="0"/>
              <a:t>       </a:t>
            </a:r>
            <a:r>
              <a:rPr lang="el-GR" sz="1600" dirty="0"/>
              <a:t>τροφοδοσία ρεύματος), και το πρόγραμμα εκτέλεσης του επεξεργαστή.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Οι μνήμες που διατηρούν τα δεδομένα τους ακόμα και χωρίς τροφοδοσία ονομάζονται </a:t>
            </a:r>
            <a:r>
              <a:rPr lang="en-US" sz="1600" dirty="0"/>
              <a:t> </a:t>
            </a:r>
            <a:r>
              <a:rPr lang="el-GR" sz="1600" u="sng" dirty="0"/>
              <a:t>μη-πτητικές (</a:t>
            </a:r>
            <a:r>
              <a:rPr lang="en-US" sz="1600" u="sng" dirty="0"/>
              <a:t>non-volatile) </a:t>
            </a:r>
            <a:r>
              <a:rPr lang="el-GR" sz="1600" dirty="0"/>
              <a:t>ενώ σε αντίθετη περίπτωση </a:t>
            </a:r>
            <a:r>
              <a:rPr lang="el-GR" sz="1600" u="sng" dirty="0"/>
              <a:t>πτητικές (</a:t>
            </a:r>
            <a:r>
              <a:rPr lang="en-US" sz="1600" u="sng" dirty="0"/>
              <a:t>volatile).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Μία μνήμη </a:t>
            </a:r>
            <a:r>
              <a:rPr lang="el-GR" sz="1600" u="sng" dirty="0"/>
              <a:t>αποτελείται από κελιά στα οποία αποθηκεύονται </a:t>
            </a:r>
            <a:r>
              <a:rPr lang="en-US" sz="1600" u="sng" dirty="0"/>
              <a:t>bits </a:t>
            </a:r>
            <a:r>
              <a:rPr lang="en-US" sz="1600" dirty="0"/>
              <a:t>(0 = </a:t>
            </a:r>
            <a:r>
              <a:rPr lang="el-GR" sz="1600" dirty="0"/>
              <a:t>απουσία τάσης</a:t>
            </a:r>
            <a:r>
              <a:rPr lang="en-US" sz="1600" dirty="0"/>
              <a:t>,     1</a:t>
            </a:r>
            <a:r>
              <a:rPr lang="el-GR" sz="1600" dirty="0"/>
              <a:t>=παρουσία τάσης</a:t>
            </a:r>
            <a:r>
              <a:rPr lang="en-US" sz="1600" dirty="0"/>
              <a:t>). </a:t>
            </a:r>
            <a:endParaRPr lang="el-GR" sz="1600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Τα </a:t>
            </a:r>
            <a:r>
              <a:rPr lang="en-US" sz="1600" dirty="0"/>
              <a:t>bits </a:t>
            </a:r>
            <a:r>
              <a:rPr lang="el-GR" sz="1600" dirty="0"/>
              <a:t>ομαδοποιούνται σε </a:t>
            </a:r>
            <a:r>
              <a:rPr lang="el-GR" sz="1600" u="sng" dirty="0"/>
              <a:t>λέξεις</a:t>
            </a:r>
            <a:r>
              <a:rPr lang="el-GR" sz="1600" dirty="0"/>
              <a:t> συνήθως των 8 στοιχείων (</a:t>
            </a:r>
            <a:r>
              <a:rPr lang="en-US" sz="1600" dirty="0"/>
              <a:t>8 bits) </a:t>
            </a:r>
            <a:r>
              <a:rPr lang="el-GR" sz="1600" dirty="0"/>
              <a:t>ή και των 16, 32 </a:t>
            </a:r>
            <a:r>
              <a:rPr lang="en-US" sz="1600" dirty="0"/>
              <a:t>bits.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dirty="0"/>
              <a:t>Έτσι αν υπάρχουν </a:t>
            </a:r>
            <a:r>
              <a:rPr lang="en-US" sz="1600" u="sng" dirty="0"/>
              <a:t>m </a:t>
            </a:r>
            <a:r>
              <a:rPr lang="el-GR" sz="1600" u="sng" dirty="0"/>
              <a:t>λέξεις </a:t>
            </a:r>
            <a:r>
              <a:rPr lang="el-GR" sz="1600" dirty="0"/>
              <a:t>των </a:t>
            </a:r>
            <a:r>
              <a:rPr lang="en-US" sz="1600" u="sng" dirty="0"/>
              <a:t>n bits </a:t>
            </a:r>
            <a:r>
              <a:rPr lang="el-GR" sz="1600" dirty="0"/>
              <a:t>τότε μία μνήμη θα έχει </a:t>
            </a:r>
            <a:r>
              <a:rPr lang="en-US" sz="1600" u="sng" dirty="0"/>
              <a:t>m x n bits </a:t>
            </a:r>
            <a:r>
              <a:rPr lang="el-GR" sz="1600" u="sng" dirty="0"/>
              <a:t>σύνολο               (χωρητικότητα) για παράδειγμα 4</a:t>
            </a:r>
            <a:r>
              <a:rPr lang="en-US" sz="1600" u="sng" dirty="0"/>
              <a:t>k </a:t>
            </a:r>
            <a:r>
              <a:rPr lang="el-GR" sz="1600" u="sng" dirty="0"/>
              <a:t>λέξεις = 4 χιλιάδες λέξεις των 8 </a:t>
            </a:r>
            <a:r>
              <a:rPr lang="en-US" sz="1600" u="sng" dirty="0"/>
              <a:t>bits = 32kBytes </a:t>
            </a:r>
            <a:r>
              <a:rPr lang="el-GR" sz="1600" u="sng" dirty="0"/>
              <a:t> 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15E65ED-F60B-4E05-B552-E302AC9A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524328" cy="884466"/>
          </a:xfrm>
        </p:spPr>
        <p:txBody>
          <a:bodyPr/>
          <a:lstStyle/>
          <a:p>
            <a:r>
              <a:rPr lang="el-GR" altLang="ko-KR" sz="2400" dirty="0">
                <a:solidFill>
                  <a:schemeClr val="tx1"/>
                </a:solidFill>
              </a:rPr>
              <a:t>Μνήμες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20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75606"/>
            <a:ext cx="64173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059832" y="2283718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Bit = 0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436096" y="1923678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Bit = 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353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059582"/>
            <a:ext cx="903649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Το Υποσύστημα μνήμης του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AT90S8515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αποτελείται από: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</a:rPr>
              <a:t>8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byte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</a:rPr>
              <a:t>  προγραμματιζόμενης μέσα στο σύστημα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</a:rPr>
              <a:t>ταχείας μνήμης 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In System Programmable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flash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memory 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</a:rPr>
              <a:t>ή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ISP flash</a:t>
            </a:r>
            <a:r>
              <a:rPr lang="el-GR" b="1" dirty="0">
                <a:solidFill>
                  <a:srgbClr val="FF0000"/>
                </a:solidFill>
                <a:latin typeface="Times New Roman" pitchFamily="18" charset="0"/>
              </a:rPr>
              <a:t>) απ’ την οποία μπορεί να γίνει ανάγνωση ενώ ταυτόχρονα γίνεται εγγραφή.</a:t>
            </a:r>
            <a:r>
              <a:rPr lang="el-GR" b="1" dirty="0"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008080"/>
                </a:solidFill>
                <a:latin typeface="Times New Roman" pitchFamily="18" charset="0"/>
              </a:rPr>
              <a:t>512 </a:t>
            </a:r>
            <a:r>
              <a:rPr lang="en-GB" b="1" dirty="0">
                <a:solidFill>
                  <a:srgbClr val="008080"/>
                </a:solidFill>
                <a:latin typeface="Times New Roman" pitchFamily="18" charset="0"/>
              </a:rPr>
              <a:t>byte EEPROM</a:t>
            </a:r>
            <a:r>
              <a:rPr lang="el-GR" b="1" dirty="0">
                <a:solidFill>
                  <a:srgbClr val="008080"/>
                </a:solidFill>
                <a:latin typeface="Times New Roman" pitchFamily="18" charset="0"/>
              </a:rPr>
              <a:t>,	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>
                <a:latin typeface="Times New Roman" pitchFamily="18" charset="0"/>
              </a:rPr>
              <a:t> 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</a:rPr>
              <a:t>512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στατικής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</a:rPr>
              <a:t> RAM (Static RAM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ή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SRAM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</a:rPr>
              <a:t>),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δυνατότητα διασύνδεσης εξωτερικής </a:t>
            </a:r>
            <a:r>
              <a:rPr lang="el-GR" b="1" dirty="0" err="1">
                <a:solidFill>
                  <a:srgbClr val="0000FF"/>
                </a:solidFill>
                <a:latin typeface="Times New Roman" pitchFamily="18" charset="0"/>
              </a:rPr>
              <a:t>μνήμηχωρητικότητας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 έως και 32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kbyte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CC3300"/>
                </a:solidFill>
                <a:latin typeface="Times New Roman" pitchFamily="18" charset="0"/>
              </a:rPr>
              <a:t>32 ενεργούς </a:t>
            </a:r>
            <a:r>
              <a:rPr lang="el-GR" b="1" dirty="0" err="1">
                <a:solidFill>
                  <a:srgbClr val="CC3300"/>
                </a:solidFill>
                <a:latin typeface="Times New Roman" pitchFamily="18" charset="0"/>
              </a:rPr>
              <a:t>καταχωρητές</a:t>
            </a:r>
            <a:r>
              <a:rPr lang="el-GR" b="1" dirty="0">
                <a:solidFill>
                  <a:srgbClr val="CC3300"/>
                </a:solidFill>
                <a:latin typeface="Times New Roman" pitchFamily="18" charset="0"/>
              </a:rPr>
              <a:t> (</a:t>
            </a:r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registers)</a:t>
            </a:r>
            <a:r>
              <a:rPr lang="el-GR" b="1" dirty="0">
                <a:solidFill>
                  <a:srgbClr val="CC3300"/>
                </a:solidFill>
                <a:latin typeface="Times New Roman" pitchFamily="18" charset="0"/>
              </a:rPr>
              <a:t> γενικού σκοπού,</a:t>
            </a:r>
            <a:r>
              <a:rPr lang="el-GR" b="1" dirty="0">
                <a:latin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b="1" dirty="0">
                <a:latin typeface="Times New Roman" pitchFamily="18" charset="0"/>
              </a:rPr>
              <a:t> </a:t>
            </a:r>
            <a:r>
              <a:rPr lang="el-GR" b="1" dirty="0">
                <a:solidFill>
                  <a:srgbClr val="7030A0"/>
                </a:solidFill>
                <a:latin typeface="Times New Roman" pitchFamily="18" charset="0"/>
              </a:rPr>
              <a:t>64 γραμμές </a:t>
            </a:r>
            <a:r>
              <a:rPr lang="en-GB" b="1" dirty="0">
                <a:solidFill>
                  <a:srgbClr val="7030A0"/>
                </a:solidFill>
                <a:latin typeface="Times New Roman" pitchFamily="18" charset="0"/>
              </a:rPr>
              <a:t>I</a:t>
            </a:r>
            <a:r>
              <a:rPr lang="el-GR" b="1" dirty="0">
                <a:solidFill>
                  <a:srgbClr val="7030A0"/>
                </a:solidFill>
                <a:latin typeface="Times New Roman" pitchFamily="18" charset="0"/>
              </a:rPr>
              <a:t>/</a:t>
            </a:r>
            <a:r>
              <a:rPr lang="en-GB" b="1" dirty="0">
                <a:solidFill>
                  <a:srgbClr val="7030A0"/>
                </a:solidFill>
                <a:latin typeface="Times New Roman" pitchFamily="18" charset="0"/>
              </a:rPr>
              <a:t>O</a:t>
            </a:r>
            <a:r>
              <a:rPr lang="el-GR" b="1" dirty="0">
                <a:solidFill>
                  <a:srgbClr val="7030A0"/>
                </a:solidFill>
                <a:latin typeface="Times New Roman" pitchFamily="18" charset="0"/>
              </a:rPr>
              <a:t> γενικού σκοπού</a:t>
            </a:r>
            <a:r>
              <a:rPr lang="el-GR" b="1" dirty="0">
                <a:solidFill>
                  <a:srgbClr val="FF66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7524328" cy="884466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</a:rPr>
              <a:t>T</a:t>
            </a:r>
            <a:r>
              <a:rPr lang="el-GR" altLang="ko-KR" sz="2400" dirty="0" err="1">
                <a:solidFill>
                  <a:schemeClr val="tx1"/>
                </a:solidFill>
              </a:rPr>
              <a:t>ύποι</a:t>
            </a:r>
            <a:r>
              <a:rPr lang="el-GR" altLang="ko-KR" sz="2400" dirty="0">
                <a:solidFill>
                  <a:schemeClr val="tx1"/>
                </a:solidFill>
              </a:rPr>
              <a:t> και χωρητικότητες μνημών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File:IBM System 360 ー Computer History Museum (30781538112).jpg - Wikimedia 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7668344" cy="760988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</a:rPr>
              <a:t>X</a:t>
            </a:r>
            <a:r>
              <a:rPr lang="el-GR" altLang="ko-KR" sz="2400" dirty="0" err="1">
                <a:solidFill>
                  <a:schemeClr val="tx1"/>
                </a:solidFill>
              </a:rPr>
              <a:t>αρτογράφηση</a:t>
            </a:r>
            <a:r>
              <a:rPr lang="el-GR" altLang="ko-KR" sz="2400" dirty="0">
                <a:solidFill>
                  <a:schemeClr val="tx1"/>
                </a:solidFill>
              </a:rPr>
              <a:t> μνημών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923928" y="267493"/>
          <a:ext cx="5108129" cy="461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4404501" imgH="3975849" progId="">
                  <p:embed/>
                </p:oleObj>
              </mc:Choice>
              <mc:Fallback>
                <p:oleObj name="Visio" r:id="rId3" imgW="4404501" imgH="3975849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67493"/>
                        <a:ext cx="5108129" cy="46115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179512" y="2427734"/>
            <a:ext cx="252028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400" dirty="0" err="1"/>
              <a:t>Μικροελεγκτής</a:t>
            </a:r>
            <a:r>
              <a:rPr lang="el-GR" sz="1400" dirty="0"/>
              <a:t> </a:t>
            </a:r>
            <a:r>
              <a:rPr lang="en-US" sz="1400" dirty="0"/>
              <a:t>AT90S8515 </a:t>
            </a:r>
            <a:r>
              <a:rPr lang="el-GR" sz="1400" dirty="0"/>
              <a:t>Πηγή: Ψηφιακή</a:t>
            </a:r>
            <a:r>
              <a:rPr lang="en-US" sz="1400" dirty="0"/>
              <a:t> </a:t>
            </a:r>
            <a:r>
              <a:rPr lang="el-GR" sz="1400" dirty="0"/>
              <a:t>Σχεδίαση</a:t>
            </a:r>
            <a:r>
              <a:rPr lang="en-US" sz="1400" dirty="0"/>
              <a:t> </a:t>
            </a:r>
            <a:r>
              <a:rPr lang="el-GR" sz="1400" dirty="0"/>
              <a:t>Δ. </a:t>
            </a:r>
            <a:r>
              <a:rPr lang="el-GR" sz="1400" dirty="0" err="1"/>
              <a:t>Πογαρίδη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75044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107504" y="987574"/>
            <a:ext cx="8928992" cy="361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u="sng" dirty="0"/>
              <a:t>Η </a:t>
            </a:r>
            <a:r>
              <a:rPr lang="en-US" sz="1400" u="sng" dirty="0"/>
              <a:t>ALU </a:t>
            </a:r>
            <a:r>
              <a:rPr lang="el-GR" sz="1400" u="sng" dirty="0"/>
              <a:t>είναι</a:t>
            </a:r>
            <a:r>
              <a:rPr lang="en-US" sz="1400" u="sng" dirty="0"/>
              <a:t> </a:t>
            </a:r>
            <a:r>
              <a:rPr lang="el-GR" sz="1400" u="sng" dirty="0"/>
              <a:t>θεμελιώδες</a:t>
            </a:r>
            <a:r>
              <a:rPr lang="en-US" sz="1400" u="sng" dirty="0"/>
              <a:t> </a:t>
            </a:r>
            <a:r>
              <a:rPr lang="el-GR" sz="1400" u="sng" dirty="0"/>
              <a:t>δομικό</a:t>
            </a:r>
            <a:r>
              <a:rPr lang="en-US" sz="1400" u="sng" dirty="0"/>
              <a:t> </a:t>
            </a:r>
            <a:r>
              <a:rPr lang="el-GR" sz="1400" u="sng" dirty="0"/>
              <a:t>στοιχείο</a:t>
            </a:r>
            <a:r>
              <a:rPr lang="en-US" sz="1400" u="sng" dirty="0"/>
              <a:t> </a:t>
            </a:r>
            <a:r>
              <a:rPr lang="el-GR" sz="1400" u="sng" dirty="0"/>
              <a:t>της</a:t>
            </a:r>
            <a:r>
              <a:rPr lang="en-US" sz="1400" u="sng" dirty="0"/>
              <a:t> </a:t>
            </a:r>
            <a:r>
              <a:rPr lang="el-GR" sz="1400" u="sng" dirty="0"/>
              <a:t>Κ.Μ.Ε. του</a:t>
            </a:r>
            <a:r>
              <a:rPr lang="en-US" sz="1400" u="sng" dirty="0"/>
              <a:t> </a:t>
            </a:r>
            <a:r>
              <a:rPr lang="el-GR" sz="1400" u="sng" dirty="0"/>
              <a:t>υπολογιστή</a:t>
            </a:r>
            <a:r>
              <a:rPr lang="el-GR" sz="1400" dirty="0"/>
              <a:t>. </a:t>
            </a:r>
            <a:r>
              <a:rPr lang="el-GR" sz="1400" u="sng" dirty="0"/>
              <a:t>Οι</a:t>
            </a:r>
            <a:r>
              <a:rPr lang="en-US" sz="1400" u="sng" dirty="0"/>
              <a:t> </a:t>
            </a:r>
            <a:r>
              <a:rPr lang="el-GR" sz="1400" u="sng" dirty="0"/>
              <a:t> σύγχρονοι</a:t>
            </a:r>
            <a:r>
              <a:rPr lang="en-US" sz="1400" u="sng" dirty="0"/>
              <a:t> </a:t>
            </a:r>
            <a:r>
              <a:rPr lang="el-GR" sz="1400" u="sng" dirty="0"/>
              <a:t>επεξεργαστές</a:t>
            </a:r>
            <a:r>
              <a:rPr lang="en-US" sz="1400" dirty="0"/>
              <a:t> </a:t>
            </a:r>
            <a:r>
              <a:rPr lang="el-GR" sz="1400" dirty="0"/>
              <a:t>και οι</a:t>
            </a:r>
            <a:r>
              <a:rPr lang="en-US" sz="1400" dirty="0"/>
              <a:t> </a:t>
            </a:r>
            <a:r>
              <a:rPr lang="el-GR" sz="1400" dirty="0"/>
              <a:t>μονάδες</a:t>
            </a:r>
            <a:r>
              <a:rPr lang="en-US" sz="1400" dirty="0"/>
              <a:t> </a:t>
            </a:r>
            <a:r>
              <a:rPr lang="el-GR" sz="1400" dirty="0"/>
              <a:t>επεξεργασίας</a:t>
            </a:r>
            <a:r>
              <a:rPr lang="en-US" sz="1400" dirty="0"/>
              <a:t> </a:t>
            </a:r>
            <a:r>
              <a:rPr lang="el-GR" sz="1400" dirty="0"/>
              <a:t>γραφικών, </a:t>
            </a:r>
            <a:r>
              <a:rPr lang="el-GR" sz="1400" u="sng" dirty="0"/>
              <a:t>φιλοξενούν</a:t>
            </a:r>
            <a:r>
              <a:rPr lang="en-US" sz="1400" u="sng" dirty="0"/>
              <a:t> </a:t>
            </a:r>
            <a:r>
              <a:rPr lang="el-GR" sz="1400" u="sng" dirty="0"/>
              <a:t>ισχυρές</a:t>
            </a:r>
            <a:r>
              <a:rPr lang="en-US" sz="1400" u="sng" dirty="0"/>
              <a:t> </a:t>
            </a:r>
            <a:r>
              <a:rPr lang="el-GR" sz="1400" u="sng" dirty="0"/>
              <a:t>και</a:t>
            </a:r>
            <a:r>
              <a:rPr lang="en-US" sz="1400" u="sng" dirty="0"/>
              <a:t> </a:t>
            </a:r>
            <a:r>
              <a:rPr lang="el-GR" sz="1400" u="sng" dirty="0"/>
              <a:t>πολύπλοκες</a:t>
            </a:r>
            <a:r>
              <a:rPr lang="en-US" sz="1400" u="sng" dirty="0"/>
              <a:t> ALU</a:t>
            </a:r>
            <a:r>
              <a:rPr lang="en-US" sz="1400" dirty="0"/>
              <a:t>.</a:t>
            </a:r>
            <a:endParaRPr lang="el-GR" sz="14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400" dirty="0"/>
              <a:t> </a:t>
            </a:r>
            <a:r>
              <a:rPr lang="el-GR" sz="1400" dirty="0"/>
              <a:t>Μια ALU, πρέπει</a:t>
            </a:r>
            <a:r>
              <a:rPr lang="en-US" sz="1400" dirty="0"/>
              <a:t> </a:t>
            </a:r>
            <a:r>
              <a:rPr lang="el-GR" sz="1400" dirty="0"/>
              <a:t>να</a:t>
            </a:r>
            <a:r>
              <a:rPr lang="en-US" sz="1400" dirty="0"/>
              <a:t> </a:t>
            </a:r>
            <a:r>
              <a:rPr lang="el-GR" sz="1400" dirty="0"/>
              <a:t>επεξεργάζεται</a:t>
            </a:r>
            <a:r>
              <a:rPr lang="en-US" sz="1400" dirty="0"/>
              <a:t> </a:t>
            </a:r>
            <a:r>
              <a:rPr lang="el-GR" sz="1400" dirty="0"/>
              <a:t>αριθμούς</a:t>
            </a:r>
            <a:r>
              <a:rPr lang="en-US" sz="1400" dirty="0"/>
              <a:t> </a:t>
            </a:r>
            <a:r>
              <a:rPr lang="el-GR" sz="1400" dirty="0"/>
              <a:t>χρησιμοποιώντας την ίδια μορφή όπως και το υπόλοιπο ψηφιακό κύκλωμα. Ως γνωστόν, η μορφή με την οποία αναπαριστώνται όλοι οι αριθμοί, χαρακτήρες    </a:t>
            </a:r>
          </a:p>
          <a:p>
            <a:pPr lvl="0" algn="just">
              <a:lnSpc>
                <a:spcPct val="150000"/>
              </a:lnSpc>
            </a:pPr>
            <a:r>
              <a:rPr lang="el-GR" sz="1400" dirty="0"/>
              <a:t>στους σύγχρονους υπολογιστές είναι με την </a:t>
            </a:r>
            <a:r>
              <a:rPr lang="el-GR" sz="1400" u="sng" dirty="0"/>
              <a:t>χρησιμοποίηση του δυαδικού συστήματος (με 0 και 1).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/>
              <a:t> </a:t>
            </a:r>
            <a:r>
              <a:rPr lang="el-GR" sz="1400" u="sng" dirty="0"/>
              <a:t>Μια ALU, φορτώνει δεδομένα από </a:t>
            </a:r>
            <a:r>
              <a:rPr lang="el-GR" sz="1400" u="sng" dirty="0" err="1"/>
              <a:t>καταχωρητές</a:t>
            </a:r>
            <a:r>
              <a:rPr lang="el-GR" sz="1400" u="sng" dirty="0"/>
              <a:t> (</a:t>
            </a:r>
            <a:r>
              <a:rPr lang="en-US" sz="1400" u="sng" dirty="0"/>
              <a:t>registers) </a:t>
            </a:r>
            <a:r>
              <a:rPr lang="el-GR" sz="1400" u="sng" dirty="0"/>
              <a:t>εισόδου, μία εξωτερική μονάδα λέει στην </a:t>
            </a:r>
            <a:endParaRPr lang="en-US" sz="1400" u="sng" dirty="0"/>
          </a:p>
          <a:p>
            <a:pPr lvl="0" algn="just">
              <a:lnSpc>
                <a:spcPct val="150000"/>
              </a:lnSpc>
            </a:pPr>
            <a:r>
              <a:rPr lang="el-GR" sz="1400" u="sng" dirty="0"/>
              <a:t>ALU, ποιες πράξεις να κάνει στα δεδομένα, και στο τέλος η ALU αποθηκεύει το αποτέλεσμα σε έναν           εξωτερικό </a:t>
            </a:r>
            <a:r>
              <a:rPr lang="el-GR" sz="1400" u="sng" dirty="0" err="1"/>
              <a:t>καταχωρητή</a:t>
            </a:r>
            <a:r>
              <a:rPr lang="el-GR" sz="1400" u="sng" dirty="0"/>
              <a:t>. Τέλος ειδικοί μηχανισμοί μετακινούν τα δεδομένα από τους </a:t>
            </a:r>
            <a:r>
              <a:rPr lang="el-GR" sz="1400" u="sng" dirty="0" err="1"/>
              <a:t>καταχωρητές</a:t>
            </a:r>
            <a:r>
              <a:rPr lang="el-GR" sz="1400" u="sng" dirty="0"/>
              <a:t> στη </a:t>
            </a:r>
            <a:r>
              <a:rPr lang="en-US" sz="1400" u="sng" dirty="0"/>
              <a:t> </a:t>
            </a:r>
            <a:endParaRPr lang="el-GR" sz="1400" u="sng" dirty="0"/>
          </a:p>
          <a:p>
            <a:pPr lvl="0" algn="just">
              <a:lnSpc>
                <a:spcPct val="150000"/>
              </a:lnSpc>
            </a:pPr>
            <a:r>
              <a:rPr lang="el-GR" sz="1400" u="sng" dirty="0"/>
              <a:t>μνήμη.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31590"/>
            <a:ext cx="6375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2643758"/>
            <a:ext cx="151216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b="1" dirty="0"/>
              <a:t>ΒΑΣΙΚΗ </a:t>
            </a:r>
            <a:endParaRPr lang="en-US" sz="1000" b="1" dirty="0"/>
          </a:p>
          <a:p>
            <a:pPr algn="ctr"/>
            <a:r>
              <a:rPr lang="el-GR" sz="1000" b="1" dirty="0"/>
              <a:t>ΑΡΧΙΤΕΚΤΟΝΙΚΗ </a:t>
            </a:r>
            <a:endParaRPr lang="en-US" sz="1000" b="1" dirty="0"/>
          </a:p>
          <a:p>
            <a:pPr algn="ctr"/>
            <a:r>
              <a:rPr lang="en-US" sz="1000" b="1" dirty="0"/>
              <a:t>AVR</a:t>
            </a:r>
            <a:endParaRPr lang="el-GR" sz="1000" b="1" dirty="0"/>
          </a:p>
          <a:p>
            <a:pPr algn="ctr"/>
            <a:r>
              <a:rPr lang="el-GR" sz="1000" dirty="0"/>
              <a:t>ΠΗΓΗ: </a:t>
            </a:r>
            <a:endParaRPr lang="en-US" sz="1000" dirty="0"/>
          </a:p>
          <a:p>
            <a:pPr algn="ctr"/>
            <a:r>
              <a:rPr lang="el-GR" sz="1000" dirty="0"/>
              <a:t>ΣΥΣΤΗΜΑΤΑ </a:t>
            </a:r>
          </a:p>
          <a:p>
            <a:pPr algn="ctr"/>
            <a:r>
              <a:rPr lang="el-GR" sz="1000" dirty="0"/>
              <a:t>ΜΙΚΡΟΥΠΟΛΟΓΙΣΤΩΝ </a:t>
            </a:r>
          </a:p>
          <a:p>
            <a:pPr algn="ctr"/>
            <a:r>
              <a:rPr lang="el-GR" sz="1000" dirty="0"/>
              <a:t>Κ. ΠΕΚΜΕΣΤΖΗ 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7614"/>
            <a:ext cx="6613984" cy="31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5683"/>
            <a:ext cx="7510165" cy="354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059583"/>
            <a:ext cx="6799265" cy="39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79512" y="2283718"/>
            <a:ext cx="151216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b="1" dirty="0"/>
              <a:t>ΒΑΣΙΚΗ </a:t>
            </a:r>
            <a:endParaRPr lang="en-US" sz="1000" b="1" dirty="0"/>
          </a:p>
          <a:p>
            <a:pPr algn="ctr"/>
            <a:r>
              <a:rPr lang="el-GR" sz="1000" b="1" dirty="0"/>
              <a:t>ΑΡΧΙΤΕΚΤΟΝΙΚΗ </a:t>
            </a:r>
            <a:endParaRPr lang="en-US" sz="1000" b="1" dirty="0"/>
          </a:p>
          <a:p>
            <a:pPr algn="ctr"/>
            <a:r>
              <a:rPr lang="en-US" sz="1000" b="1" dirty="0"/>
              <a:t>AVR</a:t>
            </a:r>
            <a:endParaRPr lang="el-GR" sz="1000" b="1" dirty="0"/>
          </a:p>
          <a:p>
            <a:pPr algn="ctr"/>
            <a:r>
              <a:rPr lang="el-GR" sz="1000" dirty="0"/>
              <a:t>ΠΗΓΗ: </a:t>
            </a:r>
            <a:endParaRPr lang="en-US" sz="1000" dirty="0"/>
          </a:p>
          <a:p>
            <a:pPr algn="ctr"/>
            <a:r>
              <a:rPr lang="el-GR" sz="1000" dirty="0"/>
              <a:t>ΣΥΣΤΗΜΑΤΑ </a:t>
            </a:r>
          </a:p>
          <a:p>
            <a:pPr algn="ctr"/>
            <a:r>
              <a:rPr lang="el-GR" sz="1000" dirty="0"/>
              <a:t>ΜΙΚΡΟΥΠΟΛΟΓΙΣΤΩΝ </a:t>
            </a:r>
          </a:p>
          <a:p>
            <a:pPr algn="ctr"/>
            <a:r>
              <a:rPr lang="el-GR" sz="1000" dirty="0"/>
              <a:t>Κ. ΠΕΚΜΕΣΤΖΗ 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l-GR" sz="2000" i="1" dirty="0"/>
              <a:t>Η Αριθμητική Λογική Μονάδα (</a:t>
            </a:r>
            <a:r>
              <a:rPr lang="en-US" sz="2000" i="1" dirty="0"/>
              <a:t>Arithmetic Logic Unit</a:t>
            </a:r>
            <a:r>
              <a:rPr lang="el-GR" sz="2000" i="1" dirty="0"/>
              <a:t> - </a:t>
            </a:r>
            <a:r>
              <a:rPr lang="en-US" sz="2000" i="1" dirty="0"/>
              <a:t>ALU</a:t>
            </a:r>
            <a:r>
              <a:rPr lang="el-GR" sz="2000" i="1" dirty="0"/>
              <a:t>)</a:t>
            </a:r>
            <a:endParaRPr lang="en-US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504" y="2643758"/>
            <a:ext cx="1512168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dirty="0"/>
              <a:t>ΠΗΓΗ: </a:t>
            </a:r>
            <a:endParaRPr lang="en-US" sz="1000" dirty="0"/>
          </a:p>
          <a:p>
            <a:pPr algn="ctr"/>
            <a:r>
              <a:rPr lang="el-GR" sz="1000" dirty="0" err="1"/>
              <a:t>Παπαπαύλου</a:t>
            </a:r>
            <a:r>
              <a:rPr lang="el-GR" sz="1000" dirty="0"/>
              <a:t> Χρήστος</a:t>
            </a:r>
          </a:p>
          <a:p>
            <a:pPr algn="ctr"/>
            <a:r>
              <a:rPr lang="el-GR" sz="1000" dirty="0"/>
              <a:t>Πανεπιστήμιο Πατρών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91630"/>
            <a:ext cx="6731000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1995</Words>
  <Application>Microsoft Office PowerPoint</Application>
  <PresentationFormat>Προβολή στην οθόνη (16:9)</PresentationFormat>
  <Paragraphs>197</Paragraphs>
  <Slides>38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7" baseType="lpstr">
      <vt:lpstr>맑은 고딕</vt:lpstr>
      <vt:lpstr>Arial</vt:lpstr>
      <vt:lpstr>Arial Unicode MS</vt:lpstr>
      <vt:lpstr>Calibri</vt:lpstr>
      <vt:lpstr>Times New Roman</vt:lpstr>
      <vt:lpstr>Wingdings</vt:lpstr>
      <vt:lpstr>Office Theme</vt:lpstr>
      <vt:lpstr>Custom Design</vt:lpstr>
      <vt:lpstr>Visio</vt:lpstr>
      <vt:lpstr>Παρουσίαση του PowerPoint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Η Αριθμητική Λογική Μονάδα (Arithmetic Logic Unit - ALU)</vt:lpstr>
      <vt:lpstr> Καταχωρητές (Registers)</vt:lpstr>
      <vt:lpstr>Παρουσίαση του PowerPoint</vt:lpstr>
      <vt:lpstr> Καταχωρητές Γενικού Σκοπού (General Purpose Registers)</vt:lpstr>
      <vt:lpstr>Παρουσίαση του PowerPoint</vt:lpstr>
      <vt:lpstr> Καταχωρητές Γενικού Σκοπού (General Purpose Registers)</vt:lpstr>
      <vt:lpstr> Καταχωρητές Γενικού Σκοπού (General Purpose Registers)</vt:lpstr>
      <vt:lpstr> Καταχωρητές Δείκτες (Pointer Registers)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Μνήμες</vt:lpstr>
      <vt:lpstr>Παρουσίαση του PowerPoint</vt:lpstr>
      <vt:lpstr>Tύποι και χωρητικότητες μνημών</vt:lpstr>
      <vt:lpstr>Xαρτογράφηση μνημών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Evaggelos Kaselouris</cp:lastModifiedBy>
  <cp:revision>473</cp:revision>
  <dcterms:created xsi:type="dcterms:W3CDTF">2014-04-01T16:27:38Z</dcterms:created>
  <dcterms:modified xsi:type="dcterms:W3CDTF">2022-01-08T09:55:18Z</dcterms:modified>
</cp:coreProperties>
</file>