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1"/>
  </p:notesMasterIdLst>
  <p:sldIdLst>
    <p:sldId id="257" r:id="rId3"/>
    <p:sldId id="307" r:id="rId4"/>
    <p:sldId id="308" r:id="rId5"/>
    <p:sldId id="311" r:id="rId6"/>
    <p:sldId id="326" r:id="rId7"/>
    <p:sldId id="309" r:id="rId8"/>
    <p:sldId id="310" r:id="rId9"/>
    <p:sldId id="315" r:id="rId10"/>
    <p:sldId id="316" r:id="rId11"/>
    <p:sldId id="317" r:id="rId12"/>
    <p:sldId id="321" r:id="rId13"/>
    <p:sldId id="320" r:id="rId14"/>
    <p:sldId id="324" r:id="rId15"/>
    <p:sldId id="325" r:id="rId16"/>
    <p:sldId id="313" r:id="rId17"/>
    <p:sldId id="312" r:id="rId18"/>
    <p:sldId id="318" r:id="rId19"/>
    <p:sldId id="319" r:id="rId20"/>
    <p:sldId id="337" r:id="rId21"/>
    <p:sldId id="330" r:id="rId22"/>
    <p:sldId id="329" r:id="rId23"/>
    <p:sldId id="331" r:id="rId24"/>
    <p:sldId id="336" r:id="rId25"/>
    <p:sldId id="332" r:id="rId26"/>
    <p:sldId id="333" r:id="rId27"/>
    <p:sldId id="334" r:id="rId28"/>
    <p:sldId id="335" r:id="rId29"/>
    <p:sldId id="341" r:id="rId30"/>
    <p:sldId id="342" r:id="rId31"/>
    <p:sldId id="343" r:id="rId32"/>
    <p:sldId id="344" r:id="rId33"/>
    <p:sldId id="345" r:id="rId34"/>
    <p:sldId id="314" r:id="rId35"/>
    <p:sldId id="346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23" r:id="rId44"/>
    <p:sldId id="363" r:id="rId45"/>
    <p:sldId id="364" r:id="rId46"/>
    <p:sldId id="365" r:id="rId47"/>
    <p:sldId id="366" r:id="rId48"/>
    <p:sldId id="340" r:id="rId49"/>
    <p:sldId id="367" r:id="rId50"/>
    <p:sldId id="327" r:id="rId51"/>
    <p:sldId id="328" r:id="rId52"/>
    <p:sldId id="368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22" r:id="rId69"/>
    <p:sldId id="376" r:id="rId7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FA9C-F583-496C-B6DC-03316F50843F}" type="datetimeFigureOut">
              <a:rPr lang="el-GR" smtClean="0"/>
              <a:pPr/>
              <a:t>20/1/2022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60A0-5F27-4866-9EB7-BC5654D94B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ΠΕΡΙΕΧΟΜΕΝΑ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987574"/>
            <a:ext cx="8928992" cy="295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Εισαγωγή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Βασική και αναλυτική δομή πλακέτας </a:t>
            </a:r>
            <a:r>
              <a:rPr lang="en-US" b="1" dirty="0"/>
              <a:t>ARDUINO UNO</a:t>
            </a:r>
            <a:endParaRPr lang="el-GR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Οικογένεια </a:t>
            </a:r>
            <a:r>
              <a:rPr lang="en-US" b="1" dirty="0"/>
              <a:t>ARDUINO</a:t>
            </a:r>
            <a:endParaRPr lang="el-GR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Περιφερειακά</a:t>
            </a:r>
            <a:r>
              <a:rPr lang="en-US" b="1" dirty="0"/>
              <a:t> ARDUINO</a:t>
            </a:r>
            <a:r>
              <a:rPr lang="el-GR" b="1" dirty="0"/>
              <a:t> (</a:t>
            </a:r>
            <a:r>
              <a:rPr lang="en-US" b="1" dirty="0"/>
              <a:t>shields)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Δομή του </a:t>
            </a:r>
            <a:r>
              <a:rPr lang="el-GR" b="1" dirty="0" err="1"/>
              <a:t>Μικροελεγκτή</a:t>
            </a:r>
            <a:r>
              <a:rPr lang="el-GR" b="1" dirty="0"/>
              <a:t> ΑΤ</a:t>
            </a:r>
            <a:r>
              <a:rPr lang="en-US" b="1" dirty="0"/>
              <a:t>mega328p</a:t>
            </a:r>
            <a:endParaRPr lang="el-GR" b="1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Χαρακτηριστικά του </a:t>
            </a:r>
            <a:r>
              <a:rPr lang="el-GR" b="1" dirty="0" err="1"/>
              <a:t>Μικροελεγκτή</a:t>
            </a:r>
            <a:r>
              <a:rPr lang="el-GR" b="1" dirty="0"/>
              <a:t> ΑΤ</a:t>
            </a:r>
            <a:r>
              <a:rPr lang="en-US" b="1" dirty="0"/>
              <a:t>mega328p</a:t>
            </a:r>
            <a:endParaRPr lang="el-GR" b="1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l-GR" b="1" dirty="0"/>
              <a:t>Γλώσσα και περιβάλλον προγραμματισμού </a:t>
            </a:r>
            <a:r>
              <a:rPr lang="en-US" b="1" dirty="0"/>
              <a:t>ARDUINO</a:t>
            </a:r>
            <a:r>
              <a:rPr lang="el-GR" b="1" dirty="0"/>
              <a:t> </a:t>
            </a:r>
            <a:r>
              <a:rPr lang="en-US" b="1" dirty="0"/>
              <a:t>IDE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 </a:t>
            </a:r>
            <a:r>
              <a:rPr lang="en-US" dirty="0"/>
              <a:t>ARDUINO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98757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Έχουν αναπτυχθεί διαφορετικές πλατφόρμες </a:t>
            </a:r>
            <a:r>
              <a:rPr lang="en-US" dirty="0"/>
              <a:t>Arduino, </a:t>
            </a:r>
            <a:r>
              <a:rPr lang="el-GR" dirty="0"/>
              <a:t>όπου η κάθε μία είτε </a:t>
            </a:r>
            <a:endParaRPr lang="en-US" dirty="0"/>
          </a:p>
          <a:p>
            <a:r>
              <a:rPr lang="el-GR" dirty="0"/>
              <a:t>αποτελεί εξέλιξη κάποιας άλλης, είτε έχει αναπτυχθεί για κάποιο συγκεκριμένο </a:t>
            </a:r>
            <a:endParaRPr lang="en-US" dirty="0"/>
          </a:p>
          <a:p>
            <a:r>
              <a:rPr lang="el-GR" dirty="0"/>
              <a:t>σκοπό:</a:t>
            </a:r>
          </a:p>
          <a:p>
            <a:endParaRPr lang="el-GR" dirty="0"/>
          </a:p>
          <a:p>
            <a:r>
              <a:rPr lang="en-US" b="1" dirty="0"/>
              <a:t>Arduino Uno</a:t>
            </a:r>
            <a:r>
              <a:rPr lang="el-GR" dirty="0"/>
              <a:t>			</a:t>
            </a:r>
            <a:r>
              <a:rPr lang="en-US" dirty="0"/>
              <a:t>Arduino Bluetooth</a:t>
            </a:r>
          </a:p>
          <a:p>
            <a:r>
              <a:rPr lang="en-US" dirty="0"/>
              <a:t>Arduino Stamp</a:t>
            </a:r>
            <a:r>
              <a:rPr lang="el-GR" dirty="0"/>
              <a:t>			</a:t>
            </a:r>
            <a:r>
              <a:rPr lang="en-US" dirty="0"/>
              <a:t>Arduino Nano</a:t>
            </a:r>
          </a:p>
          <a:p>
            <a:r>
              <a:rPr lang="en-US" dirty="0"/>
              <a:t>Arduino </a:t>
            </a:r>
            <a:r>
              <a:rPr lang="en-US" dirty="0" err="1"/>
              <a:t>Diecimila</a:t>
            </a:r>
            <a:r>
              <a:rPr lang="el-GR" dirty="0"/>
              <a:t>		</a:t>
            </a:r>
            <a:r>
              <a:rPr lang="en-US" dirty="0"/>
              <a:t>Arduino Mini</a:t>
            </a:r>
          </a:p>
          <a:p>
            <a:r>
              <a:rPr lang="en-US" dirty="0"/>
              <a:t>Arduino </a:t>
            </a:r>
            <a:r>
              <a:rPr lang="en-US" dirty="0" err="1"/>
              <a:t>Fio</a:t>
            </a:r>
            <a:r>
              <a:rPr lang="el-GR" dirty="0"/>
              <a:t>			</a:t>
            </a:r>
            <a:r>
              <a:rPr lang="en-US" dirty="0" err="1"/>
              <a:t>LilyPad</a:t>
            </a:r>
            <a:r>
              <a:rPr lang="en-US" dirty="0"/>
              <a:t> Arduino</a:t>
            </a:r>
          </a:p>
          <a:p>
            <a:r>
              <a:rPr lang="en-US" dirty="0"/>
              <a:t>Arduino </a:t>
            </a:r>
            <a:r>
              <a:rPr lang="en-US" dirty="0" err="1"/>
              <a:t>Duemilanove</a:t>
            </a:r>
            <a:r>
              <a:rPr lang="el-GR" dirty="0"/>
              <a:t>		</a:t>
            </a:r>
            <a:r>
              <a:rPr lang="en-US" dirty="0"/>
              <a:t>Serial Arduino</a:t>
            </a:r>
          </a:p>
          <a:p>
            <a:r>
              <a:rPr lang="en-US" dirty="0"/>
              <a:t>Arduino NG</a:t>
            </a:r>
            <a:r>
              <a:rPr lang="el-GR" dirty="0"/>
              <a:t>			</a:t>
            </a:r>
            <a:r>
              <a:rPr lang="en-US" dirty="0"/>
              <a:t>Arduino USB</a:t>
            </a:r>
          </a:p>
          <a:p>
            <a:r>
              <a:rPr lang="en-US" dirty="0"/>
              <a:t>Arduino Mega1280</a:t>
            </a:r>
            <a:r>
              <a:rPr lang="el-GR" dirty="0"/>
              <a:t>		</a:t>
            </a:r>
            <a:r>
              <a:rPr lang="en-US" dirty="0"/>
              <a:t>Arduino Mega2560</a:t>
            </a:r>
          </a:p>
          <a:p>
            <a:r>
              <a:rPr lang="en-US" dirty="0"/>
              <a:t>Arduino NG+</a:t>
            </a:r>
            <a:r>
              <a:rPr lang="el-GR" dirty="0"/>
              <a:t>			</a:t>
            </a:r>
            <a:r>
              <a:rPr lang="en-US" dirty="0"/>
              <a:t>Arduino Extreme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5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 </a:t>
            </a:r>
            <a:r>
              <a:rPr lang="en-US" dirty="0"/>
              <a:t>ARDUINO</a:t>
            </a:r>
          </a:p>
        </p:txBody>
      </p:sp>
      <p:pic>
        <p:nvPicPr>
          <p:cNvPr id="12290" name="Picture 2" descr="How to Choose the Best Development Kit: The Ultimate Guide for Begin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574"/>
            <a:ext cx="7488832" cy="36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ΠΕΡΙΦΕΡΕΙΑΚΑ </a:t>
            </a:r>
            <a:r>
              <a:rPr lang="en-US" dirty="0"/>
              <a:t>ARDUINO</a:t>
            </a:r>
          </a:p>
        </p:txBody>
      </p:sp>
      <p:pic>
        <p:nvPicPr>
          <p:cNvPr id="8194" name="Picture 2" descr="http://users.sch.gr/jabatzo/files/yliko/live%20ebooks/robotiki_G_2018_final/aisthiti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7573"/>
            <a:ext cx="6177321" cy="407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355726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ΑΙΣΘΗΤΗΡΕΣ</a:t>
            </a:r>
          </a:p>
        </p:txBody>
      </p:sp>
    </p:spTree>
    <p:extLst>
      <p:ext uri="{BB962C8B-B14F-4D97-AF65-F5344CB8AC3E}">
        <p14:creationId xmlns:p14="http://schemas.microsoft.com/office/powerpoint/2010/main" val="14918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ΠΕΡΙΦΕΡΕΙΑΚΑ </a:t>
            </a:r>
            <a:r>
              <a:rPr lang="en-US" dirty="0"/>
              <a:t>ARDUINO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5606"/>
            <a:ext cx="63881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ΠΕΡΙΦΕΡΕΙΑΚΑ </a:t>
            </a:r>
            <a:r>
              <a:rPr lang="en-US" dirty="0"/>
              <a:t>ARDUINO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7614"/>
            <a:ext cx="6192688" cy="31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9EF859-F209-4FEE-9B35-1362969A513A}"/>
              </a:ext>
            </a:extLst>
          </p:cNvPr>
          <p:cNvSpPr txBox="1"/>
          <p:nvPr/>
        </p:nvSpPr>
        <p:spPr>
          <a:xfrm>
            <a:off x="179512" y="1851670"/>
            <a:ext cx="28083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C4C4C"/>
                </a:solidFill>
                <a:effectLst/>
                <a:latin typeface="Open Sans" panose="020B0606030504020204" pitchFamily="34" charset="0"/>
              </a:rPr>
              <a:t>Use this shield to display values read in by your </a:t>
            </a:r>
            <a:endParaRPr lang="el-GR" b="0" i="0" dirty="0">
              <a:solidFill>
                <a:srgbClr val="4C4C4C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C4C4C"/>
                </a:solidFill>
                <a:effectLst/>
                <a:latin typeface="Open Sans" panose="020B0606030504020204" pitchFamily="34" charset="0"/>
              </a:rPr>
              <a:t>Arduino, display options </a:t>
            </a:r>
          </a:p>
          <a:p>
            <a:r>
              <a:rPr lang="en-US" b="0" i="0" dirty="0">
                <a:solidFill>
                  <a:srgbClr val="4C4C4C"/>
                </a:solidFill>
                <a:effectLst/>
                <a:latin typeface="Open Sans" panose="020B0606030504020204" pitchFamily="34" charset="0"/>
              </a:rPr>
              <a:t>for user inputs, choose between different </a:t>
            </a:r>
          </a:p>
          <a:p>
            <a:r>
              <a:rPr lang="en-US" b="0" i="0" dirty="0">
                <a:solidFill>
                  <a:srgbClr val="4C4C4C"/>
                </a:solidFill>
                <a:effectLst/>
                <a:latin typeface="Open Sans" panose="020B0606030504020204" pitchFamily="34" charset="0"/>
              </a:rPr>
              <a:t>programs you can run </a:t>
            </a:r>
          </a:p>
          <a:p>
            <a:r>
              <a:rPr lang="en-US" b="0" i="0" dirty="0">
                <a:solidFill>
                  <a:srgbClr val="4C4C4C"/>
                </a:solidFill>
                <a:effectLst/>
                <a:latin typeface="Open Sans" panose="020B0606030504020204" pitchFamily="34" charset="0"/>
              </a:rPr>
              <a:t>on your Arduino, etc. </a:t>
            </a:r>
          </a:p>
        </p:txBody>
      </p:sp>
    </p:spTree>
    <p:extLst>
      <p:ext uri="{BB962C8B-B14F-4D97-AF65-F5344CB8AC3E}">
        <p14:creationId xmlns:p14="http://schemas.microsoft.com/office/powerpoint/2010/main" val="325247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ΧΑΡΑΚΤΗΡΙΣΤΙΚΑ ΜΙΚΡΟΕΛΕΓΚΤΗ </a:t>
            </a:r>
            <a:br>
              <a:rPr lang="en-US" sz="3000" dirty="0"/>
            </a:br>
            <a:r>
              <a:rPr lang="el-GR" sz="3000" dirty="0"/>
              <a:t>ΑΤ</a:t>
            </a:r>
            <a:r>
              <a:rPr lang="en-US" sz="3000" dirty="0"/>
              <a:t>mega2328p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5540"/>
            <a:ext cx="6336704" cy="292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C79C6-04B6-4965-8082-332F9CD38694}"/>
              </a:ext>
            </a:extLst>
          </p:cNvPr>
          <p:cNvSpPr txBox="1"/>
          <p:nvPr/>
        </p:nvSpPr>
        <p:spPr>
          <a:xfrm>
            <a:off x="6372200" y="1779662"/>
            <a:ext cx="2880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Κάθε ένας από τους 14 ψηφιακούς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ακροδέκτες του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μπορεί να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χρησιμοποιηθεί είτε ως είσοδος είτε ως 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έξοδος, χρησιμοποιώντας τις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συναρτήσεις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pinMode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digitalWrite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digitalRead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. Λειτουργούν στα 5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Volts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Κάθε ακροδέκτης μπορεί να παρέχει ή να λάβει ένα μέγιστο ρεύμα 40mA και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διαθέτει εσωτερική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pull-up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αντίσταση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των 20-50kΩ.</a:t>
            </a:r>
          </a:p>
        </p:txBody>
      </p:sp>
    </p:spTree>
    <p:extLst>
      <p:ext uri="{BB962C8B-B14F-4D97-AF65-F5344CB8AC3E}">
        <p14:creationId xmlns:p14="http://schemas.microsoft.com/office/powerpoint/2010/main" val="40372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1546"/>
            <a:ext cx="7684079" cy="37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ΒΑΣΙΚΗ ΔΟΜΗ ΜΙΚΡΟΕΛΕΓΚΤΗ </a:t>
            </a:r>
            <a:br>
              <a:rPr lang="en-US" sz="3000" dirty="0"/>
            </a:br>
            <a:r>
              <a:rPr lang="el-GR" sz="3000" dirty="0"/>
              <a:t>ΑΤ</a:t>
            </a:r>
            <a:r>
              <a:rPr lang="en-US" sz="3000" dirty="0"/>
              <a:t>mega2328p</a:t>
            </a:r>
          </a:p>
        </p:txBody>
      </p:sp>
    </p:spTree>
    <p:extLst>
      <p:ext uri="{BB962C8B-B14F-4D97-AF65-F5344CB8AC3E}">
        <p14:creationId xmlns:p14="http://schemas.microsoft.com/office/powerpoint/2010/main" val="362765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ΑΝΑΛΥΤΙΚΗ ΔΟΜΗ </a:t>
            </a:r>
            <a:r>
              <a:rPr lang="en-US" dirty="0"/>
              <a:t>ARDUINO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511" y="915566"/>
            <a:ext cx="892899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/>
              <a:t>Είσοδοι και Έξοδοι</a:t>
            </a:r>
          </a:p>
          <a:p>
            <a:endParaRPr lang="el-GR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u="sng" dirty="0" err="1"/>
              <a:t>Serial</a:t>
            </a:r>
            <a:r>
              <a:rPr lang="el-GR" sz="1400" dirty="0"/>
              <a:t>: 0 (RX) και 1 (TX). Τα </a:t>
            </a:r>
            <a:r>
              <a:rPr lang="el-GR" sz="1400" dirty="0" err="1"/>
              <a:t>pins</a:t>
            </a:r>
            <a:r>
              <a:rPr lang="el-GR" sz="1400" dirty="0"/>
              <a:t> αυτά χρησιμοποιούνται για την αποστολή (TX) και την λήψη (RX) δεδομένων μέσω της TTL σειριακής θύρας. Αυτά τα </a:t>
            </a:r>
            <a:r>
              <a:rPr lang="el-GR" sz="1400" dirty="0" err="1"/>
              <a:t>pins</a:t>
            </a:r>
            <a:r>
              <a:rPr lang="el-GR" sz="1400" dirty="0"/>
              <a:t> είναι συνδεδεμένα και με το ATmega16U2 </a:t>
            </a:r>
            <a:r>
              <a:rPr lang="el-GR" sz="1400" dirty="0" err="1"/>
              <a:t>Usb</a:t>
            </a:r>
            <a:r>
              <a:rPr lang="el-GR" sz="1400" dirty="0"/>
              <a:t> </a:t>
            </a:r>
            <a:r>
              <a:rPr lang="el-GR" sz="1400" dirty="0" err="1"/>
              <a:t>to</a:t>
            </a:r>
            <a:r>
              <a:rPr lang="el-GR" sz="1400" dirty="0"/>
              <a:t> TTL </a:t>
            </a:r>
            <a:r>
              <a:rPr lang="el-GR" sz="1400" dirty="0" err="1"/>
              <a:t>Serial</a:t>
            </a:r>
            <a:r>
              <a:rPr lang="el-GR" sz="1400" dirty="0"/>
              <a:t> </a:t>
            </a:r>
            <a:r>
              <a:rPr lang="el-GR" sz="1400" dirty="0" err="1"/>
              <a:t>chip</a:t>
            </a:r>
            <a:r>
              <a:rPr lang="el-GR" sz="14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u="sng" dirty="0"/>
              <a:t>PWM</a:t>
            </a:r>
            <a:r>
              <a:rPr lang="el-GR" sz="1400" dirty="0"/>
              <a:t>: </a:t>
            </a:r>
            <a:r>
              <a:rPr lang="el-GR" sz="1400" dirty="0" err="1"/>
              <a:t>pin</a:t>
            </a:r>
            <a:r>
              <a:rPr lang="el-GR" sz="1400" dirty="0"/>
              <a:t> 3, 5, 6, 9, 10 και 11. Τα </a:t>
            </a:r>
            <a:r>
              <a:rPr lang="el-GR" sz="1400" dirty="0" err="1"/>
              <a:t>pins</a:t>
            </a:r>
            <a:r>
              <a:rPr lang="el-GR" sz="1400" dirty="0"/>
              <a:t> αυτά μπορούν να χρησιμοποιηθούν ως κλιμακωτές ψηφιακοί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     έξοδοι παλμών (8-bit PWM) με την χρήση της συνάρτησης </a:t>
            </a:r>
            <a:r>
              <a:rPr lang="el-GR" sz="1400" dirty="0" err="1"/>
              <a:t>analogWrite</a:t>
            </a:r>
            <a:r>
              <a:rPr lang="el-GR" sz="1400" dirty="0"/>
              <a:t>().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u="sng" dirty="0"/>
              <a:t>LED</a:t>
            </a:r>
            <a:r>
              <a:rPr lang="el-GR" sz="1400" dirty="0"/>
              <a:t>: </a:t>
            </a:r>
            <a:r>
              <a:rPr lang="el-GR" sz="1400" dirty="0" err="1"/>
              <a:t>pin</a:t>
            </a:r>
            <a:r>
              <a:rPr lang="el-GR" sz="1400" dirty="0"/>
              <a:t> 13. Υπάρχει ένα ενσωματωμένο LED στο </a:t>
            </a:r>
            <a:r>
              <a:rPr lang="el-GR" sz="1400" dirty="0" err="1"/>
              <a:t>pin</a:t>
            </a:r>
            <a:r>
              <a:rPr lang="el-GR" sz="1400" dirty="0"/>
              <a:t> 13. Όταν υπάρχει λογικό 1, δηλαδή HIGH, το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    </a:t>
            </a:r>
            <a:r>
              <a:rPr lang="el-GR" sz="1400" dirty="0"/>
              <a:t>LED ανάβει, ενώ αν υπάρχει λογικό 0, δηλαδή LOW, το LED είναι σβηστό.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u="sng" dirty="0"/>
              <a:t>SPI</a:t>
            </a:r>
            <a:r>
              <a:rPr lang="el-GR" sz="1400" dirty="0"/>
              <a:t>: 10 (SS), 11 (MOSI), 12 (MISO), 13 (SCK). Τα </a:t>
            </a:r>
            <a:r>
              <a:rPr lang="el-GR" sz="1400" dirty="0" err="1"/>
              <a:t>pins</a:t>
            </a:r>
            <a:r>
              <a:rPr lang="el-GR" sz="1400" dirty="0"/>
              <a:t> αυτά επιτυγχάνουν την επικοινωνία μέσω SPI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     κάνοντας χρήση της SPI βιβλιοθήκης.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u="sng" dirty="0" err="1"/>
              <a:t>External</a:t>
            </a:r>
            <a:r>
              <a:rPr lang="el-GR" sz="1400" u="sng" dirty="0"/>
              <a:t> </a:t>
            </a:r>
            <a:r>
              <a:rPr lang="el-GR" sz="1400" u="sng" dirty="0" err="1"/>
              <a:t>Interrupts</a:t>
            </a:r>
            <a:r>
              <a:rPr lang="el-GR" sz="1400" dirty="0"/>
              <a:t>: 2 και 3. Τα </a:t>
            </a:r>
            <a:r>
              <a:rPr lang="el-GR" sz="1400" dirty="0" err="1"/>
              <a:t>pins</a:t>
            </a:r>
            <a:r>
              <a:rPr lang="el-GR" sz="1400" dirty="0"/>
              <a:t> αυτά μπορούν να χρησιμοποιηθούν για την χρήση εξωτερικών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     διακοπών κάνοντας χρήση της συνάρτησης </a:t>
            </a:r>
            <a:r>
              <a:rPr lang="el-GR" sz="1400" dirty="0" err="1"/>
              <a:t>attachInterrupt</a:t>
            </a:r>
            <a:r>
              <a:rPr lang="el-GR" sz="1400" dirty="0"/>
              <a:t>(). 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sz="1400" dirty="0"/>
          </a:p>
          <a:p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495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ΑΝΑΛΥΤΙΚΗ ΔΟΜΗ </a:t>
            </a:r>
            <a:r>
              <a:rPr lang="en-US" dirty="0"/>
              <a:t>ARDUINO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511" y="915566"/>
            <a:ext cx="89289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/>
              <a:t>Είσοδοι και Έξοδοι…</a:t>
            </a:r>
          </a:p>
          <a:p>
            <a:endParaRPr lang="el-GR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dirty="0"/>
              <a:t>Το </a:t>
            </a:r>
            <a:r>
              <a:rPr lang="el-GR" sz="1400" dirty="0" err="1"/>
              <a:t>Uno</a:t>
            </a:r>
            <a:r>
              <a:rPr lang="el-GR" sz="1400" dirty="0"/>
              <a:t> έχει επίσης και 6 αναλογικές εισόδους οι οποίες διακρίνονται ως Α0 έως Α5, κάθε μία από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    </a:t>
            </a:r>
            <a:r>
              <a:rPr lang="el-GR" sz="1400" dirty="0"/>
              <a:t>αυτές μπορούν να πάρουν μέχρι 1024 διαφορετικές τιμές (10bits). Από προεπιλογή μπορούν να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    </a:t>
            </a:r>
            <a:r>
              <a:rPr lang="el-GR" sz="1400" dirty="0"/>
              <a:t>δώσουν τιμές από 0 (</a:t>
            </a:r>
            <a:r>
              <a:rPr lang="el-GR" sz="1400" dirty="0" err="1"/>
              <a:t>ground</a:t>
            </a:r>
            <a:r>
              <a:rPr lang="el-GR" sz="1400" dirty="0"/>
              <a:t>) έως 5V</a:t>
            </a:r>
            <a:r>
              <a:rPr lang="en-US" sz="1400" dirty="0"/>
              <a:t>.</a:t>
            </a:r>
            <a:r>
              <a:rPr lang="el-GR" sz="1400" dirty="0"/>
              <a:t> 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400" dirty="0"/>
              <a:t>Υπάρχουν και κάποιοι άλλοι ακροδέκτες: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400" dirty="0"/>
              <a:t>AREF (</a:t>
            </a:r>
            <a:r>
              <a:rPr lang="el-GR" sz="1400" dirty="0" err="1"/>
              <a:t>Reference</a:t>
            </a:r>
            <a:r>
              <a:rPr lang="el-GR" sz="1400" dirty="0"/>
              <a:t> </a:t>
            </a:r>
            <a:r>
              <a:rPr lang="el-GR" sz="1400" dirty="0" err="1"/>
              <a:t>voltage</a:t>
            </a:r>
            <a:r>
              <a:rPr lang="el-GR" sz="1400" dirty="0"/>
              <a:t> </a:t>
            </a:r>
            <a:r>
              <a:rPr lang="el-GR" sz="1400" dirty="0" err="1"/>
              <a:t>for</a:t>
            </a:r>
            <a:r>
              <a:rPr lang="el-GR" sz="1400" dirty="0"/>
              <a:t> </a:t>
            </a:r>
            <a:r>
              <a:rPr lang="el-GR" sz="1400" dirty="0" err="1"/>
              <a:t>the</a:t>
            </a:r>
            <a:r>
              <a:rPr lang="el-GR" sz="1400" dirty="0"/>
              <a:t> </a:t>
            </a:r>
            <a:r>
              <a:rPr lang="el-GR" sz="1400" dirty="0" err="1"/>
              <a:t>analog</a:t>
            </a:r>
            <a:r>
              <a:rPr lang="el-GR" sz="1400" dirty="0"/>
              <a:t> </a:t>
            </a:r>
            <a:r>
              <a:rPr lang="el-GR" sz="1400" dirty="0" err="1"/>
              <a:t>inputs</a:t>
            </a:r>
            <a:r>
              <a:rPr lang="el-GR" sz="1400" dirty="0"/>
              <a:t>). Χρησιμοποιείται με την συνάρτηση </a:t>
            </a:r>
            <a:r>
              <a:rPr lang="el-GR" sz="1400" dirty="0" err="1"/>
              <a:t>analogReference</a:t>
            </a:r>
            <a:r>
              <a:rPr lang="el-GR" sz="1400" dirty="0"/>
              <a:t>()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    </a:t>
            </a:r>
            <a:r>
              <a:rPr lang="el-GR" sz="1400" dirty="0"/>
              <a:t>και μπορεί να πάρει ως είσοδο τάση αποκλειστικά από 0 έως 5V.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400" dirty="0" err="1"/>
              <a:t>Reset</a:t>
            </a:r>
            <a:r>
              <a:rPr lang="el-GR" sz="1400" dirty="0"/>
              <a:t>. Αν τεθεί σε κατάσταση LOW τότε </a:t>
            </a:r>
            <a:r>
              <a:rPr lang="el-GR" sz="1400" dirty="0" err="1"/>
              <a:t>επανεκκινεί</a:t>
            </a:r>
            <a:r>
              <a:rPr lang="el-GR" sz="1400" dirty="0"/>
              <a:t> τον </a:t>
            </a:r>
            <a:r>
              <a:rPr lang="el-GR" sz="1400" dirty="0" err="1"/>
              <a:t>Μικροελεγκτή</a:t>
            </a:r>
            <a:r>
              <a:rPr lang="el-GR" sz="1400" dirty="0"/>
              <a:t>. Σε αυτή τη γραμμή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     </a:t>
            </a:r>
            <a:r>
              <a:rPr lang="el-GR" sz="1400" dirty="0"/>
              <a:t>τοποθετείται ένας διακόπτης. 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sz="1400" dirty="0"/>
          </a:p>
          <a:p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20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77" y="1587500"/>
            <a:ext cx="6324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987574"/>
            <a:ext cx="46085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ΨΗΦΙΑΚΟΙ ΚΑΙ ΑΝΑΛΟΓΙΚΟΙ ΑΚΡΟΔΕΚΤΕΣ</a:t>
            </a:r>
          </a:p>
        </p:txBody>
      </p:sp>
    </p:spTree>
    <p:extLst>
      <p:ext uri="{BB962C8B-B14F-4D97-AF65-F5344CB8AC3E}">
        <p14:creationId xmlns:p14="http://schemas.microsoft.com/office/powerpoint/2010/main" val="28437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ΕΙΣΑΓΩΓΗ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105958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Ιστορική Αναδρομή </a:t>
            </a:r>
          </a:p>
          <a:p>
            <a:endParaRPr lang="el-GR" b="1" u="sng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Το </a:t>
            </a:r>
            <a:r>
              <a:rPr lang="el-GR" sz="1600" dirty="0" err="1"/>
              <a:t>Arduino</a:t>
            </a:r>
            <a:r>
              <a:rPr lang="el-GR" sz="1600" dirty="0"/>
              <a:t> ξεκίνησε σε ένα μικρό εργοστάσιο στην πόλη της </a:t>
            </a:r>
            <a:r>
              <a:rPr lang="el-GR" sz="1600" dirty="0" err="1"/>
              <a:t>Ιβρέα</a:t>
            </a:r>
            <a:r>
              <a:rPr lang="el-GR" sz="1600" dirty="0"/>
              <a:t> η οποία είναι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κωμόπολη της επαρχίας Τορίνο στην περιοχή Πεδεμόντιο της βορειοδυτικής Ιταλίας,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στην ίδια περιοχή στην οποία στεγαζόταν η εταιρία υπολογιστών </a:t>
            </a:r>
            <a:r>
              <a:rPr lang="el-GR" sz="1600" dirty="0" err="1"/>
              <a:t>Olivetti</a:t>
            </a:r>
            <a:r>
              <a:rPr lang="el-GR" sz="16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Στόχος ήταν να φτιαχτεί μία συσκευή για τον έλεγχο προγραμμάτων </a:t>
            </a:r>
            <a:r>
              <a:rPr lang="el-GR" sz="1600" dirty="0" err="1"/>
              <a:t>διαδραστικών</a:t>
            </a:r>
            <a:r>
              <a:rPr lang="el-GR" sz="16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σχεδίων από μαθητές, η οποία θα ήταν πιο φθηνή από τα άλλα πρωτότυπα συστήματα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που ήταν διαθέσιμα εκείνη την περίοδο.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Οι ιδρυτές </a:t>
            </a:r>
            <a:r>
              <a:rPr lang="el-GR" sz="1600" dirty="0" err="1"/>
              <a:t>Massimo</a:t>
            </a:r>
            <a:r>
              <a:rPr lang="el-GR" sz="1600" dirty="0"/>
              <a:t> </a:t>
            </a:r>
            <a:r>
              <a:rPr lang="el-GR" sz="1600" dirty="0" err="1"/>
              <a:t>Banzi</a:t>
            </a:r>
            <a:r>
              <a:rPr lang="el-GR" sz="1600" dirty="0"/>
              <a:t> και </a:t>
            </a:r>
            <a:r>
              <a:rPr lang="el-GR" sz="1600" dirty="0" err="1"/>
              <a:t>David</a:t>
            </a:r>
            <a:r>
              <a:rPr lang="el-GR" sz="1600" dirty="0"/>
              <a:t> </a:t>
            </a:r>
            <a:r>
              <a:rPr lang="el-GR" sz="1600" dirty="0" err="1"/>
              <a:t>Cueartielles</a:t>
            </a:r>
            <a:r>
              <a:rPr lang="el-GR" sz="1600" dirty="0"/>
              <a:t> ονόμασαν το σχέδιο </a:t>
            </a:r>
            <a:r>
              <a:rPr lang="el-GR" sz="1600" dirty="0" err="1"/>
              <a:t>Arduino</a:t>
            </a:r>
            <a:r>
              <a:rPr lang="el-GR" sz="1600" dirty="0"/>
              <a:t> από τον </a:t>
            </a:r>
            <a:r>
              <a:rPr lang="el-GR" sz="1600" dirty="0" err="1"/>
              <a:t>Arduin</a:t>
            </a:r>
            <a:r>
              <a:rPr lang="el-GR" sz="1600" dirty="0"/>
              <a:t> της </a:t>
            </a:r>
            <a:r>
              <a:rPr lang="el-GR" sz="1600" dirty="0" err="1"/>
              <a:t>Ιβρέα</a:t>
            </a:r>
            <a:r>
              <a:rPr lang="el-GR" sz="1600" dirty="0"/>
              <a:t>, βασιλιά της Ιταλίας. Το πρόγραμμα </a:t>
            </a:r>
            <a:r>
              <a:rPr lang="el-GR" sz="1600" dirty="0" err="1"/>
              <a:t>Arduino</a:t>
            </a:r>
            <a:r>
              <a:rPr lang="el-GR" sz="1600" dirty="0"/>
              <a:t> έλαβε τιμητική μνεία στην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κατηγορία </a:t>
            </a:r>
            <a:r>
              <a:rPr lang="el-GR" sz="1600" dirty="0" err="1"/>
              <a:t>Digital</a:t>
            </a:r>
            <a:r>
              <a:rPr lang="el-GR" sz="1600" dirty="0"/>
              <a:t> </a:t>
            </a:r>
            <a:r>
              <a:rPr lang="el-GR" sz="1600" dirty="0" err="1"/>
              <a:t>Communities</a:t>
            </a:r>
            <a:r>
              <a:rPr lang="el-GR" sz="1600" dirty="0"/>
              <a:t> στο </a:t>
            </a:r>
            <a:r>
              <a:rPr lang="el-GR" sz="1600" dirty="0" err="1"/>
              <a:t>Prix</a:t>
            </a:r>
            <a:r>
              <a:rPr lang="el-GR" sz="1600" dirty="0"/>
              <a:t> </a:t>
            </a:r>
            <a:r>
              <a:rPr lang="el-GR" sz="1600" dirty="0" err="1"/>
              <a:t>Ars</a:t>
            </a:r>
            <a:r>
              <a:rPr lang="el-GR" sz="1600" dirty="0"/>
              <a:t> </a:t>
            </a:r>
            <a:r>
              <a:rPr lang="el-GR" sz="1600" dirty="0" err="1"/>
              <a:t>Electronica</a:t>
            </a:r>
            <a:r>
              <a:rPr lang="el-GR" sz="1600" dirty="0"/>
              <a:t> το 2006.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9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ΓΛΩΣΣΑ ΚΑΙ ΠΕΡΙΒΑΛΛΟΝ </a:t>
            </a:r>
            <a:br>
              <a:rPr lang="en-US" sz="3000" dirty="0"/>
            </a:br>
            <a:r>
              <a:rPr lang="el-GR" sz="3000" dirty="0"/>
              <a:t>ΠΡΟΓΡΑΜΜΑΤΙΣΜΟΥ</a:t>
            </a:r>
            <a:r>
              <a:rPr lang="en-US" sz="3000" dirty="0"/>
              <a:t> ARDUINO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07504" y="1059582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u="sng" dirty="0"/>
              <a:t>Το </a:t>
            </a:r>
            <a:r>
              <a:rPr lang="en-US" sz="1600" b="1" u="sng" dirty="0"/>
              <a:t>Arduino IDE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Το περιβάλλον ανάπτυξης λογισμικού (IDE) του </a:t>
            </a:r>
            <a:r>
              <a:rPr lang="el-GR" sz="1600" dirty="0" err="1"/>
              <a:t>Arduino</a:t>
            </a:r>
            <a:r>
              <a:rPr lang="el-GR" sz="1600" dirty="0"/>
              <a:t>, είναι μία εφαρμογή γραμμένη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 </a:t>
            </a:r>
            <a:r>
              <a:rPr lang="el-GR" sz="1600" dirty="0"/>
              <a:t>σε JAVA, που διατίθεται για τις πλατφόρμες Windows, </a:t>
            </a:r>
            <a:r>
              <a:rPr lang="el-GR" sz="1600" dirty="0" err="1"/>
              <a:t>Mac</a:t>
            </a:r>
            <a:r>
              <a:rPr lang="el-GR" sz="1600" dirty="0"/>
              <a:t> και </a:t>
            </a:r>
            <a:r>
              <a:rPr lang="el-GR" sz="1600" dirty="0" err="1"/>
              <a:t>Linux</a:t>
            </a:r>
            <a:r>
              <a:rPr lang="el-GR" sz="1600" dirty="0"/>
              <a:t>. </a:t>
            </a: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Μας βοηθά στη συγγραφή των προγραμμάτων (</a:t>
            </a:r>
            <a:r>
              <a:rPr lang="el-GR" sz="1600" dirty="0" err="1"/>
              <a:t>sketch</a:t>
            </a:r>
            <a:r>
              <a:rPr lang="en-US" sz="1600" dirty="0" err="1"/>
              <a:t>es</a:t>
            </a:r>
            <a:r>
              <a:rPr lang="el-GR" sz="1600" dirty="0"/>
              <a:t>, στην ορολογία του </a:t>
            </a:r>
            <a:r>
              <a:rPr lang="el-GR" sz="1600" dirty="0" err="1"/>
              <a:t>Arduino</a:t>
            </a:r>
            <a:r>
              <a:rPr lang="el-GR" sz="1600" dirty="0"/>
              <a:t>),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διαθέτει αρκετά έτοιμα παραδείγματα, μερικές έτοιμες βιβλιοθήκες, για προέκταση της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γλώσσας και για τον εύκολο χειρισμό των εξαρτημάτων που είναι συνδεδεμένα με το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 err="1"/>
              <a:t>Arduino</a:t>
            </a:r>
            <a:r>
              <a:rPr lang="el-GR" sz="1600" dirty="0"/>
              <a:t> μέσα από τον κώδικα, </a:t>
            </a:r>
            <a:r>
              <a:rPr lang="el-GR" sz="1600" dirty="0" err="1"/>
              <a:t>compiler</a:t>
            </a:r>
            <a:r>
              <a:rPr lang="el-GR" sz="1600" dirty="0"/>
              <a:t> για την μεταγλώττιση των προγραμμάτων μας,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ένα Serial </a:t>
            </a:r>
            <a:r>
              <a:rPr lang="el-GR" sz="1600" dirty="0" err="1"/>
              <a:t>monitor</a:t>
            </a:r>
            <a:r>
              <a:rPr lang="el-GR" sz="1600" dirty="0"/>
              <a:t>, που παρακολουθεί την σειριακή επικοινωνία (</a:t>
            </a:r>
            <a:r>
              <a:rPr lang="el-GR" sz="1600" dirty="0" err="1"/>
              <a:t>Usb</a:t>
            </a:r>
            <a:r>
              <a:rPr lang="el-GR" sz="1600" dirty="0"/>
              <a:t>), και είναι ιδιαίτερα </a:t>
            </a:r>
            <a:endParaRPr lang="en-US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    </a:t>
            </a:r>
            <a:r>
              <a:rPr lang="el-GR" sz="1600" dirty="0"/>
              <a:t>χρήσιμο για το </a:t>
            </a:r>
            <a:r>
              <a:rPr lang="el-GR" sz="1600" dirty="0" err="1"/>
              <a:t>debugging</a:t>
            </a:r>
            <a:r>
              <a:rPr lang="el-GR" sz="1600" dirty="0"/>
              <a:t> (επιδιόρθωση σφαλμάτων) των προγραμμάτων μας. </a:t>
            </a:r>
            <a:endParaRPr lang="en-US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Επίσης, είναι σε θέση να φορτώνει (</a:t>
            </a:r>
            <a:r>
              <a:rPr lang="el-GR" sz="1600" dirty="0" err="1"/>
              <a:t>Upload</a:t>
            </a:r>
            <a:r>
              <a:rPr lang="el-GR" sz="1600" dirty="0"/>
              <a:t>) το πρόγραμμά μας στο </a:t>
            </a:r>
            <a:r>
              <a:rPr lang="el-GR" sz="1600" dirty="0" err="1"/>
              <a:t>Arduino</a:t>
            </a:r>
            <a:r>
              <a:rPr lang="el-GR" sz="1600" dirty="0"/>
              <a:t> με ένα μόνο κλικ. </a:t>
            </a:r>
          </a:p>
        </p:txBody>
      </p:sp>
    </p:spTree>
    <p:extLst>
      <p:ext uri="{BB962C8B-B14F-4D97-AF65-F5344CB8AC3E}">
        <p14:creationId xmlns:p14="http://schemas.microsoft.com/office/powerpoint/2010/main" val="161078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9582"/>
            <a:ext cx="5765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ΓΛΩΣΣΑ ΚΑΙ ΠΕΡΙΒΑΛΛΟΝ </a:t>
            </a:r>
            <a:br>
              <a:rPr lang="en-US" sz="3000" dirty="0"/>
            </a:br>
            <a:r>
              <a:rPr lang="el-GR" sz="3000" dirty="0"/>
              <a:t>ΠΡΟΓΡΑΜΜΑΤΙΣΜΟΥ</a:t>
            </a:r>
            <a:r>
              <a:rPr lang="en-US" sz="3000" dirty="0"/>
              <a:t> ARDUINO</a:t>
            </a:r>
          </a:p>
        </p:txBody>
      </p:sp>
    </p:spTree>
    <p:extLst>
      <p:ext uri="{BB962C8B-B14F-4D97-AF65-F5344CB8AC3E}">
        <p14:creationId xmlns:p14="http://schemas.microsoft.com/office/powerpoint/2010/main" val="381982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ΓΛΩΣΣΑ ΚΑΙ ΠΕΡΙΒΑΛΛΟΝ </a:t>
            </a:r>
            <a:br>
              <a:rPr lang="en-US" sz="3000" dirty="0"/>
            </a:br>
            <a:r>
              <a:rPr lang="el-GR" sz="3000" dirty="0"/>
              <a:t>ΠΡΟΓΡΑΜΜΑΤΙΣΜΟΥ</a:t>
            </a:r>
            <a:r>
              <a:rPr lang="en-US" sz="3000" dirty="0"/>
              <a:t> ARDUINO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7574"/>
            <a:ext cx="655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8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393A76E-6428-40C5-BAF1-54129C57B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0601" r="24013" b="36000"/>
          <a:stretch/>
        </p:blipFill>
        <p:spPr>
          <a:xfrm>
            <a:off x="565103" y="1275606"/>
            <a:ext cx="8013794" cy="36004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6A93F48-397A-424C-B255-0B18CF83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ΓΛΩΣΣΑ ΚΑΙ ΠΕΡΙΒΑΛΛΟΝ </a:t>
            </a:r>
            <a:br>
              <a:rPr lang="en-US" sz="3000" dirty="0"/>
            </a:br>
            <a:r>
              <a:rPr lang="el-GR" sz="3000" dirty="0"/>
              <a:t>ΠΡΟΓΡΑΜΜΑΤΙΣΜΟΥ</a:t>
            </a:r>
            <a:r>
              <a:rPr lang="en-US" sz="3000" dirty="0"/>
              <a:t> ARDUINO</a:t>
            </a:r>
          </a:p>
        </p:txBody>
      </p:sp>
    </p:spTree>
    <p:extLst>
      <p:ext uri="{BB962C8B-B14F-4D97-AF65-F5344CB8AC3E}">
        <p14:creationId xmlns:p14="http://schemas.microsoft.com/office/powerpoint/2010/main" val="354492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07504" y="987574"/>
            <a:ext cx="89289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dirty="0"/>
              <a:t>Η δομή ενός προγράμματος </a:t>
            </a:r>
            <a:r>
              <a:rPr lang="el-GR" dirty="0" err="1"/>
              <a:t>Arduino</a:t>
            </a:r>
            <a:r>
              <a:rPr lang="el-GR" dirty="0"/>
              <a:t> χωρίζετε σε τρία μέρη με την ακόλουθη </a:t>
            </a:r>
            <a:r>
              <a:rPr lang="en-US" dirty="0"/>
              <a:t> </a:t>
            </a:r>
            <a:r>
              <a:rPr lang="el-GR" dirty="0"/>
              <a:t>σειρά: </a:t>
            </a:r>
            <a:endParaRPr lang="en-US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την </a:t>
            </a:r>
            <a:r>
              <a:rPr lang="el-GR" u="sng" dirty="0"/>
              <a:t>δήλωση μεταβλητών</a:t>
            </a:r>
            <a:r>
              <a:rPr lang="el-GR" dirty="0"/>
              <a:t>, </a:t>
            </a:r>
            <a:endParaRPr lang="en-US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το κομμάτι κώδικα που περιέχει την αρχικοποίηση καταστάσεων και μεταβλητών </a:t>
            </a:r>
            <a:r>
              <a:rPr lang="en-US" u="sng" dirty="0"/>
              <a:t>setup() </a:t>
            </a:r>
            <a:r>
              <a:rPr lang="el-GR" dirty="0"/>
              <a:t>καθώς και τον κώδικα που θέλουμε να τρέξει μόνο μια φορά στο </a:t>
            </a:r>
          </a:p>
          <a:p>
            <a:pPr lvl="0" algn="just">
              <a:lnSpc>
                <a:spcPct val="150000"/>
              </a:lnSpc>
            </a:pPr>
            <a:r>
              <a:rPr lang="el-GR" dirty="0"/>
              <a:t>    </a:t>
            </a:r>
            <a:r>
              <a:rPr lang="el-GR" dirty="0" err="1"/>
              <a:t>Arduino</a:t>
            </a:r>
            <a:endParaRPr lang="en-US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και το κομμάτι του </a:t>
            </a:r>
            <a:r>
              <a:rPr lang="el-GR" u="sng" dirty="0"/>
              <a:t>κώδικα </a:t>
            </a:r>
            <a:r>
              <a:rPr lang="el-GR" u="sng" dirty="0" err="1"/>
              <a:t>loop</a:t>
            </a:r>
            <a:r>
              <a:rPr lang="el-GR" u="sng" dirty="0"/>
              <a:t>() </a:t>
            </a:r>
            <a:r>
              <a:rPr lang="el-GR" dirty="0"/>
              <a:t>που περιέχει το κυρίως πρόγραμμα μας και θα τρέχει συνέχεια, μέχρι να βγάλουμε το </a:t>
            </a:r>
            <a:r>
              <a:rPr lang="el-GR" dirty="0" err="1"/>
              <a:t>Arduino</a:t>
            </a:r>
            <a:r>
              <a:rPr lang="el-GR" dirty="0"/>
              <a:t> απ' το ρεύμα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25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026" name="Picture 2" descr="https://www.ardumotive.com/uploads/1/2/7/2/12726513/842674639_1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03598"/>
            <a:ext cx="257695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355726"/>
            <a:ext cx="38884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ΒΑΣΙΚΗ ΔΟΜΗ </a:t>
            </a:r>
          </a:p>
          <a:p>
            <a:pPr algn="ctr"/>
            <a:r>
              <a:rPr lang="el-GR" dirty="0"/>
              <a:t>ΠΡΟΓΡΑΜΜΑΤΟΣ ΣΧΗΜΑΤΙΚΑ</a:t>
            </a:r>
          </a:p>
        </p:txBody>
      </p:sp>
    </p:spTree>
    <p:extLst>
      <p:ext uri="{BB962C8B-B14F-4D97-AF65-F5344CB8AC3E}">
        <p14:creationId xmlns:p14="http://schemas.microsoft.com/office/powerpoint/2010/main" val="1638755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347614"/>
            <a:ext cx="65278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60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419622"/>
            <a:ext cx="4076700" cy="344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915566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ΒΑΣΙΚΗ ΔΟΜΗ ΠΡΟΓΡΑΜΜΑΤΟΣ</a:t>
            </a:r>
          </a:p>
        </p:txBody>
      </p:sp>
    </p:spTree>
    <p:extLst>
      <p:ext uri="{BB962C8B-B14F-4D97-AF65-F5344CB8AC3E}">
        <p14:creationId xmlns:p14="http://schemas.microsoft.com/office/powerpoint/2010/main" val="3121325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ΓΛΩΣΣΑ ΠΡΟΓΡΑΜΜΑΤΙΣΜΟΥ</a:t>
            </a:r>
            <a:br>
              <a:rPr lang="el-GR" sz="2800"/>
            </a:br>
            <a:r>
              <a:rPr lang="en-US" sz="2800"/>
              <a:t>ARDUINO (WIRING C)</a:t>
            </a:r>
            <a:endParaRPr lang="en-US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243674B-0A8B-4BC2-AE32-15DE64A7D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4801" r="23226" b="22000"/>
          <a:stretch/>
        </p:blipFill>
        <p:spPr>
          <a:xfrm>
            <a:off x="827584" y="982226"/>
            <a:ext cx="7665503" cy="41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95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7E7259B-9FA0-41A2-B400-79991403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5A5475-34A9-47C4-A415-8EA45CD6B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41599" r="21651" b="23401"/>
          <a:stretch/>
        </p:blipFill>
        <p:spPr>
          <a:xfrm>
            <a:off x="21597" y="1275606"/>
            <a:ext cx="9100805" cy="31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ΕΙΣΑΓΩΓΗ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884466"/>
            <a:ext cx="9036496" cy="435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/>
              <a:t>Τι είναι το </a:t>
            </a:r>
            <a:r>
              <a:rPr lang="en-US" sz="1600" b="1" u="sng" dirty="0"/>
              <a:t>Arduino</a:t>
            </a:r>
            <a:r>
              <a:rPr lang="el-GR" sz="1600" b="1" u="sng" dirty="0"/>
              <a:t>;</a:t>
            </a:r>
          </a:p>
          <a:p>
            <a:endParaRPr lang="en-US" sz="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550" dirty="0"/>
              <a:t>Το </a:t>
            </a:r>
            <a:r>
              <a:rPr lang="el-GR" sz="1550" dirty="0" err="1"/>
              <a:t>Arduino</a:t>
            </a:r>
            <a:r>
              <a:rPr lang="el-GR" sz="1550" dirty="0"/>
              <a:t> είναι μία υπολογιστική πλατφόρμα ανοιχτού κώδικα βασισμένη σε μία απλή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 </a:t>
            </a:r>
            <a:r>
              <a:rPr lang="el-GR" sz="1550" dirty="0"/>
              <a:t>μητρική πλακέτα με ενσωματωμένο </a:t>
            </a:r>
            <a:r>
              <a:rPr lang="el-GR" sz="1550" dirty="0" err="1"/>
              <a:t>μικροελεγκτή</a:t>
            </a:r>
            <a:r>
              <a:rPr lang="el-GR" sz="1550" dirty="0"/>
              <a:t> η οποία μπορεί να προγραμματιστεί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 </a:t>
            </a:r>
            <a:r>
              <a:rPr lang="el-GR" sz="1550" dirty="0"/>
              <a:t>με τη γλώσσα </a:t>
            </a:r>
            <a:r>
              <a:rPr lang="el-GR" sz="1550" dirty="0" err="1"/>
              <a:t>Wiring</a:t>
            </a:r>
            <a:r>
              <a:rPr lang="el-GR" sz="1550" dirty="0"/>
              <a:t>, μια παραλλαγή της C/C++ για </a:t>
            </a:r>
            <a:r>
              <a:rPr lang="el-GR" sz="1550" dirty="0" err="1"/>
              <a:t>μικροελεγκτές</a:t>
            </a:r>
            <a:r>
              <a:rPr lang="el-GR" sz="1550" dirty="0"/>
              <a:t> αρχιτεκτονικής AVR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 </a:t>
            </a:r>
            <a:r>
              <a:rPr lang="el-GR" sz="1550" dirty="0"/>
              <a:t>όπως το </a:t>
            </a:r>
            <a:r>
              <a:rPr lang="el-GR" sz="1550" dirty="0" err="1"/>
              <a:t>ATmega</a:t>
            </a:r>
            <a:r>
              <a:rPr lang="el-GR" sz="1550" dirty="0"/>
              <a:t>, και υποστηρίζει όλες τις βασικές δομές της C καθώς και μερικά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 </a:t>
            </a:r>
            <a:r>
              <a:rPr lang="el-GR" sz="1550" dirty="0"/>
              <a:t>χαρακτηριστικά της C++.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550" dirty="0"/>
              <a:t>Μπορεί να χρησιμοποιηθεί στην ανάπτυξη </a:t>
            </a:r>
            <a:r>
              <a:rPr lang="el-GR" sz="1550" dirty="0" err="1"/>
              <a:t>διαδραστικών</a:t>
            </a:r>
            <a:r>
              <a:rPr lang="el-GR" sz="1550" dirty="0"/>
              <a:t> αντικειμένων, μπορεί να πάρει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</a:t>
            </a:r>
            <a:r>
              <a:rPr lang="el-GR" sz="1550" dirty="0"/>
              <a:t>είσοδο από διάφορους διακόπτες ή αισθητήρες και να ελέγξει φώτα, κινητήρες και άλλες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</a:t>
            </a:r>
            <a:r>
              <a:rPr lang="el-GR" sz="1550" dirty="0"/>
              <a:t>φυσικές εξόδους. </a:t>
            </a:r>
            <a:endParaRPr lang="en-US" sz="155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550" dirty="0"/>
              <a:t>Η πλακέτα ανάπτυξης του </a:t>
            </a:r>
            <a:r>
              <a:rPr lang="el-GR" sz="1550" dirty="0" err="1"/>
              <a:t>Arduino</a:t>
            </a:r>
            <a:r>
              <a:rPr lang="el-GR" sz="1550" dirty="0"/>
              <a:t> αποτελείται από ένα 8-bit </a:t>
            </a:r>
            <a:r>
              <a:rPr lang="el-GR" sz="1550" dirty="0" err="1"/>
              <a:t>Atmel</a:t>
            </a:r>
            <a:r>
              <a:rPr lang="el-GR" sz="1550" dirty="0"/>
              <a:t> AVR </a:t>
            </a:r>
            <a:r>
              <a:rPr lang="el-GR" sz="1550" dirty="0" err="1"/>
              <a:t>μικροελεγκτή</a:t>
            </a:r>
            <a:r>
              <a:rPr lang="el-GR" sz="1550" dirty="0"/>
              <a:t> με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</a:t>
            </a:r>
            <a:r>
              <a:rPr lang="el-GR" sz="1550" dirty="0"/>
              <a:t>συμπληρωματικές συνδέσεις για τη διευκόλυνση του προγραμματισμού και την ενσωμάτωση </a:t>
            </a:r>
            <a:endParaRPr lang="en-US" sz="1550" dirty="0"/>
          </a:p>
          <a:p>
            <a:pPr algn="just">
              <a:lnSpc>
                <a:spcPct val="150000"/>
              </a:lnSpc>
            </a:pPr>
            <a:r>
              <a:rPr lang="en-US" sz="1550" dirty="0"/>
              <a:t>    </a:t>
            </a:r>
            <a:r>
              <a:rPr lang="el-GR" sz="1550" dirty="0"/>
              <a:t>σε άλλα κυκλώματα</a:t>
            </a:r>
          </a:p>
        </p:txBody>
      </p:sp>
    </p:spTree>
    <p:extLst>
      <p:ext uri="{BB962C8B-B14F-4D97-AF65-F5344CB8AC3E}">
        <p14:creationId xmlns:p14="http://schemas.microsoft.com/office/powerpoint/2010/main" val="4287708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1112004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ΜΕΤΑΒΛΗΤΕΣ ΚΑΙ ΣΤΑΘΕΡΕΣ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9662"/>
            <a:ext cx="73787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6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987574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ΜΕΤΑΒΛΗΤΕΣ ΚΑΙ ΣΤΑΘΕΡΕΣ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2" y="2139702"/>
            <a:ext cx="67564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90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1112004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ΜΕΤΑΒΛΗΤΕΣ ΚΑΙ ΣΤΑΘΕΡΕΣ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7654"/>
            <a:ext cx="7251700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1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987574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ΜΕΤΑΒΛΗΤΕΣ ΚΑΙ ΣΤΑΘΕΡΕΣ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1336"/>
            <a:ext cx="73025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84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987574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ΜΕΤΑΒΛΗΤΕΣ ΚΑΙ ΣΤΑΘΕΡΕΣ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3122"/>
            <a:ext cx="62738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96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2" y="1779662"/>
            <a:ext cx="66675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1131590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ΣΥΝΑΡΤΗΣΕΙΣ: ΕΙΣΟΔΟΥ / ΕΞΟΔΟΥ</a:t>
            </a:r>
          </a:p>
        </p:txBody>
      </p:sp>
    </p:spTree>
    <p:extLst>
      <p:ext uri="{BB962C8B-B14F-4D97-AF65-F5344CB8AC3E}">
        <p14:creationId xmlns:p14="http://schemas.microsoft.com/office/powerpoint/2010/main" val="1007237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1131590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ΣΥΝΑΡΤΗΣΕΙΣ: ΕΙΣΟΔΟΥ / ΕΞΟΔΟΥ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3638"/>
            <a:ext cx="7277100" cy="328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465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987574"/>
            <a:ext cx="6480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ΣΥΝΑΡΤΗΣΕΙΣ: </a:t>
            </a:r>
            <a:r>
              <a:rPr lang="el-GR" dirty="0">
                <a:solidFill>
                  <a:srgbClr val="FF0000"/>
                </a:solidFill>
              </a:rPr>
              <a:t>ΨΗΦΙΑΚΗΣ</a:t>
            </a:r>
            <a:r>
              <a:rPr lang="el-GR" dirty="0"/>
              <a:t> ΕΙΣΟΔΟΥ / ΕΞΟΔΟΥ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52" y="1563638"/>
            <a:ext cx="62611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60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90" y="1923678"/>
            <a:ext cx="6946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987574"/>
            <a:ext cx="64807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/>
              <a:t>ΣΥΝΑΡΤΗΣΕΙΣ: </a:t>
            </a:r>
            <a:r>
              <a:rPr lang="el-GR" dirty="0">
                <a:solidFill>
                  <a:srgbClr val="FF0000"/>
                </a:solidFill>
              </a:rPr>
              <a:t>ΨΗΦΙΑΚΗΣ</a:t>
            </a:r>
            <a:r>
              <a:rPr lang="el-GR" dirty="0"/>
              <a:t> ΕΙΣΟΔΟΥ / ΕΞΟΔΟΥ</a:t>
            </a:r>
          </a:p>
        </p:txBody>
      </p:sp>
    </p:spTree>
    <p:extLst>
      <p:ext uri="{BB962C8B-B14F-4D97-AF65-F5344CB8AC3E}">
        <p14:creationId xmlns:p14="http://schemas.microsoft.com/office/powerpoint/2010/main" val="2364857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963"/>
            <a:ext cx="6685962" cy="3267923"/>
          </a:xfrm>
          <a:prstGeom prst="rect">
            <a:avLst/>
          </a:prstGeom>
          <a:ln>
            <a:noFill/>
          </a:ln>
          <a:effectLst>
            <a:outerShdw blurRad="292100" dist="139700" dir="2700000" sx="66000" sy="66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009060"/>
            <a:ext cx="687676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ΣΥΝΑΡΤΗΣΕΙΣ </a:t>
            </a:r>
            <a:r>
              <a:rPr lang="el-GR" sz="1600" dirty="0">
                <a:solidFill>
                  <a:srgbClr val="FF0000"/>
                </a:solidFill>
              </a:rPr>
              <a:t>ΣΕΙΡΙΑΚΗΣ ΕΠΙΚΟΙΝΩΝΙΑΣ</a:t>
            </a:r>
            <a:endParaRPr lang="el-GR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0B1F1-08C7-4215-BF57-D7B2C67F9FE6}"/>
              </a:ext>
            </a:extLst>
          </p:cNvPr>
          <p:cNvSpPr txBox="1"/>
          <p:nvPr/>
        </p:nvSpPr>
        <p:spPr>
          <a:xfrm>
            <a:off x="5903640" y="2641725"/>
            <a:ext cx="3240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Προκειμένου να επιτευχθεί η επικοινωνία με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την πλακέτα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χρησιμοποιείται η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ενσωματωμένη στο περιβάλλον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οθόνη σειριακής επικοινωνίας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Η σειριακή οθόνη εμφανίζει τα δεδομένα τα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οποία στέλνονται στον υπολογιστή από την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πλακέτα ανάπτυξης του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(από τη 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USB ή τη σειριακή θύρα). Ο ρυθμός 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μεταφοράς (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baud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) από το 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drop-down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μενού πρέπει να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ταιριάζει με το ρυθμό που </a:t>
            </a:r>
          </a:p>
          <a:p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ορίζεται με τη συνάρτηση “</a:t>
            </a:r>
            <a:r>
              <a:rPr lang="el-GR" sz="1200" dirty="0" err="1">
                <a:latin typeface="Arial" panose="020B0604020202020204" pitchFamily="34" charset="0"/>
                <a:cs typeface="Arial" panose="020B0604020202020204" pitchFamily="34" charset="0"/>
              </a:rPr>
              <a:t>Serial.begin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” μέσα στο πρόγραμμα</a:t>
            </a:r>
          </a:p>
        </p:txBody>
      </p:sp>
    </p:spTree>
    <p:extLst>
      <p:ext uri="{BB962C8B-B14F-4D97-AF65-F5344CB8AC3E}">
        <p14:creationId xmlns:p14="http://schemas.microsoft.com/office/powerpoint/2010/main" val="212284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ΕΙΣΑΓΩΓΗ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1059582"/>
            <a:ext cx="9001000" cy="374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/>
              <a:t>Γιατί το Προτιμούμε</a:t>
            </a:r>
          </a:p>
          <a:p>
            <a:endParaRPr lang="el-GR" sz="1600" dirty="0"/>
          </a:p>
          <a:p>
            <a:endParaRPr lang="el-GR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Είναι φθηνό. Οι πλακέτες </a:t>
            </a:r>
            <a:r>
              <a:rPr lang="el-GR" sz="1600" dirty="0" err="1"/>
              <a:t>Arduino</a:t>
            </a:r>
            <a:r>
              <a:rPr lang="el-GR" sz="1600" dirty="0"/>
              <a:t> είναι σχετικά φθηνές σε σχέση με άλλους </a:t>
            </a:r>
            <a:r>
              <a:rPr lang="el-GR" sz="1600" dirty="0" err="1"/>
              <a:t>μικροελεγκτή</a:t>
            </a:r>
            <a:r>
              <a:rPr lang="el-GR" sz="1600" dirty="0"/>
              <a:t>. Η φθηνότερη εκδοχή του </a:t>
            </a:r>
            <a:r>
              <a:rPr lang="el-GR" sz="1600" dirty="0" err="1"/>
              <a:t>Arduino</a:t>
            </a:r>
            <a:r>
              <a:rPr lang="el-GR" sz="1600" dirty="0"/>
              <a:t> μπορεί να κατασκευαστεί στο χέρι αν και η έτοιμη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 πλακέτα δεν θα κοστίσει πάνω από πενήντα ευρώ.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Τρέχει σε διάφορα Λειτουργικά Συστήματα. Οι μηχανικοί λογισμικού, ανέπτυξαν το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 περιβάλλον προγραμματισμού του </a:t>
            </a:r>
            <a:r>
              <a:rPr lang="el-GR" sz="1600" dirty="0" err="1"/>
              <a:t>Arduino</a:t>
            </a:r>
            <a:r>
              <a:rPr lang="el-GR" sz="1600" dirty="0"/>
              <a:t> για Windows, Macintosh OSX και για </a:t>
            </a:r>
          </a:p>
          <a:p>
            <a:pPr algn="just">
              <a:lnSpc>
                <a:spcPct val="150000"/>
              </a:lnSpc>
            </a:pPr>
            <a:r>
              <a:rPr lang="el-GR" sz="1600" dirty="0"/>
              <a:t>     λειτουργικά συστήματα </a:t>
            </a:r>
            <a:r>
              <a:rPr lang="el-GR" sz="1600" dirty="0" err="1"/>
              <a:t>Linux</a:t>
            </a:r>
            <a:r>
              <a:rPr lang="el-GR" sz="16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Απλό, ξεκάθαρο προγραμματιστικό περιβάλλον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1600" dirty="0"/>
              <a:t>Ανοιχτού λογισμικού και ανοικτού υλικού</a:t>
            </a:r>
          </a:p>
        </p:txBody>
      </p:sp>
    </p:spTree>
    <p:extLst>
      <p:ext uri="{BB962C8B-B14F-4D97-AF65-F5344CB8AC3E}">
        <p14:creationId xmlns:p14="http://schemas.microsoft.com/office/powerpoint/2010/main" val="2835025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009060"/>
            <a:ext cx="687676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ΣΥΝΑΡΤΗΣΕΙΣ </a:t>
            </a:r>
            <a:r>
              <a:rPr lang="el-GR" sz="1600" dirty="0">
                <a:solidFill>
                  <a:srgbClr val="FF0000"/>
                </a:solidFill>
              </a:rPr>
              <a:t>ΣΕΙΡΙΑΚΗΣ ΕΠΙΚΟΙΝΩΝΙΑΣ</a:t>
            </a:r>
            <a:endParaRPr lang="el-GR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1630"/>
            <a:ext cx="7264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828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1189950"/>
            <a:ext cx="536414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ΧΡΟΝΙΚΕΣ ΣΥΝΑΡΤΗΣΕΙΣ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1670"/>
            <a:ext cx="73787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870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139702"/>
            <a:ext cx="22322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ΣΥΝΑΡΤΗΣΕΙΣ: </a:t>
            </a:r>
          </a:p>
          <a:p>
            <a:pPr algn="ctr"/>
            <a:r>
              <a:rPr lang="el-GR" sz="1600" dirty="0">
                <a:solidFill>
                  <a:srgbClr val="FF0000"/>
                </a:solidFill>
              </a:rPr>
              <a:t>ΑΝΑΛΟΓΙΚΗΣ</a:t>
            </a:r>
            <a:r>
              <a:rPr lang="el-GR" sz="1600" dirty="0"/>
              <a:t> </a:t>
            </a:r>
          </a:p>
          <a:p>
            <a:pPr algn="ctr"/>
            <a:r>
              <a:rPr lang="el-GR" sz="1600" dirty="0"/>
              <a:t>ΕΙΣΟΔΟΥ / ΕΞΟΔΟΥ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7614"/>
            <a:ext cx="65405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678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983077"/>
            <a:ext cx="38884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ΣΥΝΑΡΤΗΣΕΙΣ: </a:t>
            </a:r>
            <a:r>
              <a:rPr lang="el-GR" sz="1600" dirty="0">
                <a:solidFill>
                  <a:srgbClr val="FF0000"/>
                </a:solidFill>
              </a:rPr>
              <a:t>ΑΝΑΛΟΓΙΚΗΣ</a:t>
            </a:r>
            <a:r>
              <a:rPr lang="el-GR" sz="1600" dirty="0"/>
              <a:t> </a:t>
            </a:r>
          </a:p>
          <a:p>
            <a:pPr algn="ctr"/>
            <a:r>
              <a:rPr lang="el-GR" sz="1600" dirty="0"/>
              <a:t>ΕΙΣΟΔΟΥ / ΕΞΟΔΟΥ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80" y="1820683"/>
            <a:ext cx="6299200" cy="14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662"/>
            <a:ext cx="2345887" cy="258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9580" y="3435846"/>
            <a:ext cx="629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Την συνάρτηση </a:t>
            </a:r>
            <a:r>
              <a:rPr lang="el-GR" sz="1400" dirty="0" err="1"/>
              <a:t>analogRead</a:t>
            </a:r>
            <a:r>
              <a:rPr lang="el-GR" sz="1400" dirty="0"/>
              <a:t> την χρησιμοποιούμε όταν θέλουμε να διαβάσουμε μια αναλογική τιμή, π.χ. από ένα αισθητήρα θερμοκρασίας, αισθητήρα υπερήχων, αισθητήρα υπερύθρων. Οι τιμές που μπορεί να διαβάσει είναι από 0 έως 1023. Τα διαθέσιμα </a:t>
            </a:r>
            <a:r>
              <a:rPr lang="el-GR" sz="1400" dirty="0" err="1"/>
              <a:t>analog</a:t>
            </a:r>
            <a:r>
              <a:rPr lang="el-GR" sz="1400" dirty="0"/>
              <a:t> </a:t>
            </a:r>
            <a:r>
              <a:rPr lang="el-GR" sz="1400" dirty="0" err="1"/>
              <a:t>pins</a:t>
            </a:r>
            <a:r>
              <a:rPr lang="el-GR" sz="1400" dirty="0"/>
              <a:t> του </a:t>
            </a:r>
            <a:r>
              <a:rPr lang="el-GR" sz="1400" dirty="0" err="1"/>
              <a:t>Arduino</a:t>
            </a:r>
            <a:r>
              <a:rPr lang="el-GR" sz="1400" dirty="0"/>
              <a:t> </a:t>
            </a:r>
            <a:r>
              <a:rPr lang="el-GR" sz="1400" dirty="0" err="1"/>
              <a:t>uno</a:t>
            </a:r>
            <a:r>
              <a:rPr lang="el-GR" sz="1400" dirty="0"/>
              <a:t> είναι απ‘ το Α0 έως το Α5</a:t>
            </a:r>
          </a:p>
        </p:txBody>
      </p:sp>
    </p:spTree>
    <p:extLst>
      <p:ext uri="{BB962C8B-B14F-4D97-AF65-F5344CB8AC3E}">
        <p14:creationId xmlns:p14="http://schemas.microsoft.com/office/powerpoint/2010/main" val="3083755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ΔΟΜΕΣ </a:t>
            </a:r>
          </a:p>
          <a:p>
            <a:pPr algn="ctr"/>
            <a:r>
              <a:rPr lang="el-GR" sz="1600" dirty="0"/>
              <a:t>(ΣΥΝΑΡΤΗΣΕΙΣ) </a:t>
            </a:r>
          </a:p>
          <a:p>
            <a:pPr algn="ctr"/>
            <a:r>
              <a:rPr lang="el-GR" sz="1600" dirty="0"/>
              <a:t>ΕΛΕΓΧΟΥ ΡΟΗΣ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35646"/>
            <a:ext cx="6527800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1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ΔΟΜΗ </a:t>
            </a:r>
            <a:endParaRPr lang="en-US" sz="1600" dirty="0"/>
          </a:p>
          <a:p>
            <a:pPr algn="ctr"/>
            <a:r>
              <a:rPr lang="el-GR" sz="1600" dirty="0"/>
              <a:t>ΕΛΕΓΧΟΥ </a:t>
            </a:r>
            <a:r>
              <a:rPr lang="en-US" sz="1600" dirty="0">
                <a:solidFill>
                  <a:srgbClr val="FF0000"/>
                </a:solidFill>
              </a:rPr>
              <a:t>IF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987574"/>
            <a:ext cx="69443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u="sng" dirty="0"/>
              <a:t>Συνθήκη ελέγχου </a:t>
            </a:r>
            <a:r>
              <a:rPr lang="el-GR" b="1" u="sng" dirty="0" err="1">
                <a:solidFill>
                  <a:srgbClr val="FF0000"/>
                </a:solidFill>
              </a:rPr>
              <a:t>if</a:t>
            </a:r>
            <a:endParaRPr lang="en-US" b="1" u="sng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b="1" dirty="0"/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Την συνθήκη ελέγχου </a:t>
            </a:r>
            <a:r>
              <a:rPr lang="el-GR" b="1" dirty="0" err="1"/>
              <a:t>if</a:t>
            </a:r>
            <a:r>
              <a:rPr lang="el-GR" dirty="0"/>
              <a:t> θα την συναντήσουμε πολλές φορές στα προγράμματα μας.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Όπως δηλώνει και το όνομα της "</a:t>
            </a:r>
            <a:r>
              <a:rPr lang="el-GR" dirty="0" err="1"/>
              <a:t>if</a:t>
            </a:r>
            <a:r>
              <a:rPr lang="el-GR" dirty="0"/>
              <a:t>" (Αν), ελέγχει μια συνθήκη αν είναι αληθής ή ψευδής. </a:t>
            </a:r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/>
              <a:t>Αν είναι αληθής, εκτελούνται και οι αντίστοιχες εντολές που περικλείονται από την συνθήκη, αν είναι ψευδής, δηλαδή δεν ισχύει, τότε δεν εκτελούνται οι εντολές τις συνθήκης.</a:t>
            </a:r>
          </a:p>
        </p:txBody>
      </p:sp>
    </p:spTree>
    <p:extLst>
      <p:ext uri="{BB962C8B-B14F-4D97-AF65-F5344CB8AC3E}">
        <p14:creationId xmlns:p14="http://schemas.microsoft.com/office/powerpoint/2010/main" val="896056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ΔΟΜΗ </a:t>
            </a:r>
            <a:endParaRPr lang="en-US" sz="1600" dirty="0"/>
          </a:p>
          <a:p>
            <a:pPr algn="ctr"/>
            <a:r>
              <a:rPr lang="el-GR" sz="1600" dirty="0"/>
              <a:t>ΕΛΕΓΧΟΥ </a:t>
            </a:r>
            <a:r>
              <a:rPr lang="en-US" sz="1600" dirty="0">
                <a:solidFill>
                  <a:srgbClr val="FF0000"/>
                </a:solidFill>
              </a:rPr>
              <a:t>IF</a:t>
            </a:r>
            <a:endParaRPr lang="el-GR" sz="16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48788"/>
            <a:ext cx="5441040" cy="38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06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ΔΟΜΗ </a:t>
            </a:r>
            <a:endParaRPr lang="en-US" sz="1600" dirty="0"/>
          </a:p>
          <a:p>
            <a:pPr algn="ctr"/>
            <a:r>
              <a:rPr lang="el-GR" sz="1600" dirty="0"/>
              <a:t>ΕΛΕΓΧΟΥ </a:t>
            </a:r>
            <a:r>
              <a:rPr lang="en-US" sz="1600" dirty="0">
                <a:solidFill>
                  <a:srgbClr val="FF0000"/>
                </a:solidFill>
              </a:rPr>
              <a:t>IF</a:t>
            </a:r>
            <a:endParaRPr lang="el-GR" sz="1600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4104"/>
            <a:ext cx="6878318" cy="341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909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21602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ΤΕΛΕΣΤΕΣ ΠΟΥ </a:t>
            </a:r>
          </a:p>
          <a:p>
            <a:pPr algn="ctr"/>
            <a:r>
              <a:rPr lang="el-GR" sz="1600" dirty="0"/>
              <a:t>ΧΡΗΣΙΜΟΠΟΙΟΥΜΕ ΣΤΗΝ </a:t>
            </a:r>
            <a:r>
              <a:rPr lang="en-US" sz="1600" dirty="0">
                <a:solidFill>
                  <a:srgbClr val="FF0000"/>
                </a:solidFill>
              </a:rPr>
              <a:t>IF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059582"/>
            <a:ext cx="64807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/>
              <a:t>Συγκριτικοί τελεστές (αληθής ή ψευδής)</a:t>
            </a:r>
            <a:br>
              <a:rPr lang="el-GR" sz="1600" dirty="0"/>
            </a:br>
            <a:r>
              <a:rPr lang="el-GR" sz="1600" dirty="0"/>
              <a:t>&lt;= ή ≤ (μικρότερο ή ίσο)</a:t>
            </a:r>
          </a:p>
          <a:p>
            <a:r>
              <a:rPr lang="el-GR" sz="1600" dirty="0"/>
              <a:t>&lt; (μικρότερο)</a:t>
            </a:r>
          </a:p>
          <a:p>
            <a:r>
              <a:rPr lang="el-GR" sz="1600" dirty="0"/>
              <a:t>= (ίσον)</a:t>
            </a:r>
          </a:p>
          <a:p>
            <a:r>
              <a:rPr lang="el-GR" sz="1600" dirty="0"/>
              <a:t>&lt;&gt; (διάφορο)</a:t>
            </a:r>
          </a:p>
          <a:p>
            <a:r>
              <a:rPr lang="el-GR" sz="1600" dirty="0"/>
              <a:t>&gt; (μεγαλύτερο)</a:t>
            </a:r>
          </a:p>
          <a:p>
            <a:r>
              <a:rPr lang="el-GR" sz="1600" dirty="0"/>
              <a:t>&gt;= ή ≥ (μεγαλύτερο ή ίσο)</a:t>
            </a:r>
          </a:p>
          <a:p>
            <a:endParaRPr lang="el-GR" sz="1600" dirty="0"/>
          </a:p>
          <a:p>
            <a:r>
              <a:rPr lang="el-GR" sz="1600" b="1" u="sng" dirty="0"/>
              <a:t>Λογικοί τελεστές</a:t>
            </a:r>
          </a:p>
          <a:p>
            <a:r>
              <a:rPr lang="el-GR" sz="1600" dirty="0"/>
              <a:t>Οι λογικοί τελεστές, ΚΑΙ, Ή, ΟΧΙ, εφαρμόζονται πάνω σε λογικές εκφράσεις (δηλαδή εκφράσεις που το αποτέλεσμά τους είναι αληθής ή ψευδής). Το αποτέλεσμά τους είναι πάλι λογικού τύπου δεδομένων.</a:t>
            </a:r>
            <a:br>
              <a:rPr lang="el-GR" sz="1600" dirty="0"/>
            </a:br>
            <a:r>
              <a:rPr lang="el-GR" sz="1600" dirty="0"/>
              <a:t>&amp;&amp; (και)</a:t>
            </a:r>
          </a:p>
          <a:p>
            <a:r>
              <a:rPr lang="el-GR" sz="1600" dirty="0"/>
              <a:t>|| (ή)</a:t>
            </a:r>
          </a:p>
          <a:p>
            <a:r>
              <a:rPr lang="el-GR" sz="1600" dirty="0"/>
              <a:t>ΝΟΤ (όχι)</a:t>
            </a:r>
          </a:p>
        </p:txBody>
      </p:sp>
    </p:spTree>
    <p:extLst>
      <p:ext uri="{BB962C8B-B14F-4D97-AF65-F5344CB8AC3E}">
        <p14:creationId xmlns:p14="http://schemas.microsoft.com/office/powerpoint/2010/main" val="1067231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ΑΡΙΘΜΗΤΙΚΟΙ </a:t>
            </a:r>
          </a:p>
          <a:p>
            <a:pPr algn="ctr"/>
            <a:r>
              <a:rPr lang="el-GR" sz="1600" dirty="0"/>
              <a:t>ΤΕΛΕΣΤΕΣ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1563638"/>
            <a:ext cx="590465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u="sng" dirty="0"/>
              <a:t>Αριθμητικοί τελεστές </a:t>
            </a:r>
            <a:endParaRPr lang="en-US" u="sng" dirty="0"/>
          </a:p>
          <a:p>
            <a:endParaRPr lang="el-GR" dirty="0"/>
          </a:p>
          <a:p>
            <a:r>
              <a:rPr lang="el-GR" dirty="0"/>
              <a:t>= (τελεστής εκχώρησης) </a:t>
            </a:r>
          </a:p>
          <a:p>
            <a:r>
              <a:rPr lang="el-GR" dirty="0"/>
              <a:t>+ (τελεστής πρόσθεσης) </a:t>
            </a:r>
          </a:p>
          <a:p>
            <a:r>
              <a:rPr lang="el-GR" dirty="0"/>
              <a:t>- (τελεστής αφαίρεσης) </a:t>
            </a:r>
          </a:p>
          <a:p>
            <a:r>
              <a:rPr lang="el-GR" dirty="0"/>
              <a:t>* (τελεστής πολλαπλασιασμού) </a:t>
            </a:r>
          </a:p>
          <a:p>
            <a:endParaRPr lang="el-GR" dirty="0"/>
          </a:p>
          <a:p>
            <a:r>
              <a:rPr lang="el-GR" dirty="0"/>
              <a:t>/ (τελεστής διαίρεσης) </a:t>
            </a:r>
          </a:p>
          <a:p>
            <a:r>
              <a:rPr lang="el-GR" dirty="0"/>
              <a:t>% (τελεστής υπόλοιπου ακεραίας διαίρεσης)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78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l-GR" sz="3000" dirty="0"/>
              <a:t>ΧΑΡΑΚΤΗΡΙΣΤΙΚΑ ΜΙΚΡΟΕΛΕΓΚΤΗ </a:t>
            </a:r>
            <a:br>
              <a:rPr lang="en-US" sz="3000" dirty="0"/>
            </a:br>
            <a:r>
              <a:rPr lang="el-GR" sz="3000" dirty="0"/>
              <a:t>ΑΤ</a:t>
            </a:r>
            <a:r>
              <a:rPr lang="en-US" sz="3000" dirty="0"/>
              <a:t>mega2328p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84362"/>
            <a:ext cx="6426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AF931-A75C-4915-9D5C-D79731E688A9}"/>
              </a:ext>
            </a:extLst>
          </p:cNvPr>
          <p:cNvSpPr txBox="1"/>
          <p:nvPr/>
        </p:nvSpPr>
        <p:spPr>
          <a:xfrm>
            <a:off x="6372200" y="1707654"/>
            <a:ext cx="2771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 λογισμικό (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αποτελείται από ένα μεταφραστή σε γλώσσα μηχανής (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compiler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 από ένα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εκκινητή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loader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που τρέχει στην πλακέτα ανάπτυξης.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μικροελεγκτής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προγραμματίζεται εκ των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προτέρων με τον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εκκινητή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ο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οποίος απλοποιεί τη φόρτωση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προγραμμάτων στη flash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memory του μικροεπεξεργαστή.</a:t>
            </a:r>
          </a:p>
        </p:txBody>
      </p:sp>
    </p:spTree>
    <p:extLst>
      <p:ext uri="{BB962C8B-B14F-4D97-AF65-F5344CB8AC3E}">
        <p14:creationId xmlns:p14="http://schemas.microsoft.com/office/powerpoint/2010/main" val="1623086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283718"/>
            <a:ext cx="17849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ΤΕΛΕΣΤΕΣ ΑΥΞΗΣΗΣ ΚΑΙ ΜΕΙΩΣΗΣ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1995686"/>
            <a:ext cx="59046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u="sng" dirty="0"/>
              <a:t>Τελεστές αύξησης και μείωσης </a:t>
            </a:r>
          </a:p>
          <a:p>
            <a:endParaRPr lang="el-GR" dirty="0"/>
          </a:p>
          <a:p>
            <a:r>
              <a:rPr lang="el-GR" dirty="0"/>
              <a:t>++ (αύξηση κατά μία ακέραιη μονάδα) </a:t>
            </a:r>
          </a:p>
          <a:p>
            <a:r>
              <a:rPr lang="el-GR" dirty="0"/>
              <a:t>-- (μείωση κατά μία ακέραιη μονάδα)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212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2283718"/>
            <a:ext cx="201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ΜΑΘΗΜΑΤΙΚΕΣ</a:t>
            </a:r>
          </a:p>
          <a:p>
            <a:pPr algn="ctr"/>
            <a:r>
              <a:rPr lang="el-GR" sz="1600" dirty="0"/>
              <a:t>ΤΡΙΓΩΝΟΜΕΤΡΙΚΕΣ ΣΥΝΑΡΤΗΣΕΙΣ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1059582"/>
            <a:ext cx="676875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u="sng" dirty="0"/>
              <a:t>Μαθηματικές και Τριγωνομετρικές συναρτήσεις 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max</a:t>
            </a:r>
            <a:r>
              <a:rPr lang="el-GR" dirty="0"/>
              <a:t>() (βρίσκει τον μεγαλύτερο ανάμεσα σε δύο αριθμούς)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min</a:t>
            </a:r>
            <a:r>
              <a:rPr lang="el-GR" dirty="0"/>
              <a:t>() (βρίσκει τον μικρότερο ανάμεσα σε δύο αριθμούς)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abs</a:t>
            </a:r>
            <a:r>
              <a:rPr lang="el-GR" dirty="0"/>
              <a:t>() (επιστρέφει την απόλυτη τιμή ενός αριθμού)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constrain</a:t>
            </a:r>
            <a:r>
              <a:rPr lang="el-GR" dirty="0"/>
              <a:t>() (ελέγχει για υπερχείλιση ή </a:t>
            </a:r>
            <a:r>
              <a:rPr lang="el-GR" dirty="0" err="1"/>
              <a:t>υποχείλιση</a:t>
            </a:r>
            <a:r>
              <a:rPr lang="el-GR" dirty="0"/>
              <a:t> ορίων)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map</a:t>
            </a:r>
            <a:r>
              <a:rPr lang="el-GR" dirty="0"/>
              <a:t>() (πραγματοποιεί γραμμικό μετασχηματισμό ορίων)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pow</a:t>
            </a:r>
            <a:r>
              <a:rPr lang="el-GR" dirty="0"/>
              <a:t>() (επιστρέφει το αποτέλεσμα μίας δύναμης)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sqrt</a:t>
            </a:r>
            <a:r>
              <a:rPr lang="el-GR" dirty="0"/>
              <a:t>() (επιστρέφει την ρίζα ενός αριθμού)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sin</a:t>
            </a:r>
            <a:r>
              <a:rPr lang="el-GR" dirty="0"/>
              <a:t>() (υπολογίζει το ημίτονο ενός αριθμού)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cos</a:t>
            </a:r>
            <a:r>
              <a:rPr lang="el-GR" dirty="0"/>
              <a:t>() (υπολογίζει το συνημίτονο ενός αριθμού)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tan</a:t>
            </a:r>
            <a:r>
              <a:rPr lang="el-GR" dirty="0"/>
              <a:t>() (υπολογίζει την εφαπτομένη ενός αριθμού)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573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1590"/>
            <a:ext cx="6590878" cy="37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643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8" y="1203598"/>
            <a:ext cx="73533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65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7404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51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77" y="1491630"/>
            <a:ext cx="716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4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8" y="1563638"/>
            <a:ext cx="74041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09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24260"/>
            <a:ext cx="6278270" cy="28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95886"/>
            <a:ext cx="5543411" cy="12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530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275606"/>
            <a:ext cx="7289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28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347614"/>
            <a:ext cx="7251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3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68" y="935204"/>
            <a:ext cx="5363344" cy="403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491630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Arduino Uno</a:t>
            </a:r>
          </a:p>
          <a:p>
            <a:r>
              <a:rPr lang="el-GR" dirty="0"/>
              <a:t>Κύρια όψη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l-GR" dirty="0"/>
              <a:t>ΒΑΣΙΚΗ ΔΟΜΗ </a:t>
            </a:r>
            <a:r>
              <a:rPr lang="en-US" dirty="0"/>
              <a:t>ARDUINO</a:t>
            </a:r>
          </a:p>
        </p:txBody>
      </p:sp>
    </p:spTree>
    <p:extLst>
      <p:ext uri="{BB962C8B-B14F-4D97-AF65-F5344CB8AC3E}">
        <p14:creationId xmlns:p14="http://schemas.microsoft.com/office/powerpoint/2010/main" val="2109989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3638"/>
            <a:ext cx="7315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26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606"/>
            <a:ext cx="712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609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00" y="1347614"/>
            <a:ext cx="5905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20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74295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01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09700"/>
            <a:ext cx="7277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769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1630"/>
            <a:ext cx="73152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685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5" y="1059582"/>
            <a:ext cx="74295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315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ΓΛΩΣΣΑ ΠΡΟΓΡΑΜΜΑΤΙΣΜΟΥ</a:t>
            </a:r>
            <a:br>
              <a:rPr lang="el-GR" sz="2800" dirty="0"/>
            </a:br>
            <a:r>
              <a:rPr lang="en-US" sz="2800" dirty="0"/>
              <a:t>ARDUINO (WIRING C)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676400"/>
            <a:ext cx="7442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57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149CCC4F-7E5A-4955-950D-E13FE2A2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7197" r="34250" b="8000"/>
          <a:stretch/>
        </p:blipFill>
        <p:spPr>
          <a:xfrm>
            <a:off x="2627784" y="267494"/>
            <a:ext cx="4104456" cy="534899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2524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ΒΑΣΙΚΗ ΔΟΜΗ </a:t>
            </a:r>
            <a:r>
              <a:rPr lang="en-US" dirty="0"/>
              <a:t>ARDUINO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491630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Arduino Uno</a:t>
            </a:r>
          </a:p>
          <a:p>
            <a:r>
              <a:rPr lang="el-GR" dirty="0"/>
              <a:t>Πίσω όψη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7574"/>
            <a:ext cx="5198222" cy="39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27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ΑΝΑΛΥΤΙΚΗ ΔΟΜΗ </a:t>
            </a:r>
            <a:r>
              <a:rPr lang="en-US" dirty="0"/>
              <a:t>ARDUINO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03494"/>
            <a:ext cx="4265017" cy="36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767636"/>
            <a:ext cx="554461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Συνδεση</a:t>
            </a:r>
            <a:r>
              <a:rPr lang="el-GR" sz="1200" dirty="0"/>
              <a:t> τροφοδοσίας από 9V μπαταρία.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419622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/>
              <a:t>Το </a:t>
            </a:r>
            <a:r>
              <a:rPr lang="el-GR" sz="1400" dirty="0" err="1"/>
              <a:t>Arduino</a:t>
            </a:r>
            <a:r>
              <a:rPr lang="el-GR" sz="1400" dirty="0"/>
              <a:t> </a:t>
            </a:r>
            <a:r>
              <a:rPr lang="el-GR" sz="1400" dirty="0" err="1"/>
              <a:t>Uno</a:t>
            </a:r>
            <a:r>
              <a:rPr lang="el-GR" sz="1400" dirty="0"/>
              <a:t> μπορεί να τροφοδοτηθεί είτε μέσω καλωδίου </a:t>
            </a:r>
            <a:r>
              <a:rPr lang="el-GR" sz="1400" dirty="0" err="1"/>
              <a:t>Usb</a:t>
            </a:r>
            <a:r>
              <a:rPr lang="el-GR" sz="1400" dirty="0"/>
              <a:t> είτε με κάποια εξωτερική πηγή </a:t>
            </a:r>
          </a:p>
          <a:p>
            <a:r>
              <a:rPr lang="el-GR" sz="1400" dirty="0"/>
              <a:t>     ενέργειας.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/>
              <a:t>Η επιλογή της πηγής γίνεται αυτόματα από το </a:t>
            </a:r>
            <a:r>
              <a:rPr lang="el-GR" sz="1400" dirty="0" err="1"/>
              <a:t>Arduino</a:t>
            </a:r>
            <a:r>
              <a:rPr lang="el-GR" sz="14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/>
              <a:t>Η εξωτερική τροφοδοσία μπορεί να προέρχεται είτε από έναν AC σε Dc μετασχηματιστή είτε από </a:t>
            </a:r>
          </a:p>
          <a:p>
            <a:r>
              <a:rPr lang="el-GR" sz="1400" dirty="0"/>
              <a:t>    μπαταρία </a:t>
            </a:r>
          </a:p>
        </p:txBody>
      </p:sp>
    </p:spTree>
    <p:extLst>
      <p:ext uri="{BB962C8B-B14F-4D97-AF65-F5344CB8AC3E}">
        <p14:creationId xmlns:p14="http://schemas.microsoft.com/office/powerpoint/2010/main" val="362309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ΑΝΑΛΥΤΙΚΗ ΔΟΜΗ </a:t>
            </a:r>
            <a:r>
              <a:rPr lang="en-US" dirty="0"/>
              <a:t>ARDUINO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4766324"/>
            <a:ext cx="554461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Σύνδεση μέσω </a:t>
            </a:r>
            <a:r>
              <a:rPr lang="en-US" sz="1200" dirty="0"/>
              <a:t>USB </a:t>
            </a:r>
            <a:r>
              <a:rPr lang="el-GR" sz="1200" dirty="0"/>
              <a:t>θύρας σε Η/Υ. </a:t>
            </a:r>
          </a:p>
        </p:txBody>
      </p:sp>
      <p:pic>
        <p:nvPicPr>
          <p:cNvPr id="7170" name="Picture 2" descr="USB Serial | Blynk Help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3941"/>
            <a:ext cx="5472608" cy="36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03598"/>
            <a:ext cx="3168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/>
              <a:t>Η πλακέτα μπορεί να λειτουργήσει σε εξωτερική τροφοδοσία </a:t>
            </a:r>
            <a:endParaRPr lang="en-US" sz="1400" dirty="0"/>
          </a:p>
          <a:p>
            <a:r>
              <a:rPr lang="en-US" sz="1400" dirty="0"/>
              <a:t>    </a:t>
            </a:r>
            <a:r>
              <a:rPr lang="el-GR" sz="1400" dirty="0"/>
              <a:t>από 6 έως 20 </a:t>
            </a:r>
            <a:r>
              <a:rPr lang="el-GR" sz="1400" dirty="0" err="1"/>
              <a:t>Volts</a:t>
            </a:r>
            <a:r>
              <a:rPr lang="el-GR" sz="1400" dirty="0"/>
              <a:t> (αυτά είναι </a:t>
            </a:r>
            <a:endParaRPr lang="en-US" sz="1400" dirty="0"/>
          </a:p>
          <a:p>
            <a:r>
              <a:rPr lang="en-US" sz="1400" dirty="0"/>
              <a:t>    </a:t>
            </a:r>
            <a:r>
              <a:rPr lang="el-GR" sz="1400" dirty="0"/>
              <a:t>τα όρια, θα πρέπει να τα </a:t>
            </a:r>
            <a:endParaRPr lang="en-US" sz="1400" dirty="0"/>
          </a:p>
          <a:p>
            <a:r>
              <a:rPr lang="en-US" sz="1400" dirty="0"/>
              <a:t>    </a:t>
            </a:r>
            <a:r>
              <a:rPr lang="el-GR" sz="1400" dirty="0"/>
              <a:t>αποφεύγουμε).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1400" dirty="0"/>
              <a:t>Η ιδανική τάση είναι από 7 έως 12 </a:t>
            </a:r>
            <a:r>
              <a:rPr lang="el-GR" sz="1400" dirty="0" err="1"/>
              <a:t>Volts</a:t>
            </a:r>
            <a:r>
              <a:rPr lang="el-G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69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2150</Words>
  <Application>Microsoft Office PowerPoint</Application>
  <PresentationFormat>Προβολή στην οθόνη (16:9)</PresentationFormat>
  <Paragraphs>292</Paragraphs>
  <Slides>68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68</vt:i4>
      </vt:variant>
    </vt:vector>
  </HeadingPairs>
  <TitlesOfParts>
    <vt:vector size="75" baseType="lpstr">
      <vt:lpstr>맑은 고딕</vt:lpstr>
      <vt:lpstr>Arial</vt:lpstr>
      <vt:lpstr>Calibri</vt:lpstr>
      <vt:lpstr>Open Sans</vt:lpstr>
      <vt:lpstr>Wingdings</vt:lpstr>
      <vt:lpstr>Office Theme</vt:lpstr>
      <vt:lpstr>Custom Design</vt:lpstr>
      <vt:lpstr> ΠΕΡΙΕΧΟΜΕΝΑ</vt:lpstr>
      <vt:lpstr> ΕΙΣΑΓΩΓΗ</vt:lpstr>
      <vt:lpstr> ΕΙΣΑΓΩΓΗ</vt:lpstr>
      <vt:lpstr> ΕΙΣΑΓΩΓΗ</vt:lpstr>
      <vt:lpstr>ΧΑΡΑΚΤΗΡΙΣΤΙΚΑ ΜΙΚΡΟΕΛΕΓΚΤΗ  ΑΤmega2328p</vt:lpstr>
      <vt:lpstr> ΒΑΣΙΚΗ ΔΟΜΗ ARDUINO</vt:lpstr>
      <vt:lpstr> ΒΑΣΙΚΗ ΔΟΜΗ ARDUINO</vt:lpstr>
      <vt:lpstr> ΑΝΑΛΥΤΙΚΗ ΔΟΜΗ ARDUINO</vt:lpstr>
      <vt:lpstr> ΑΝΑΛΥΤΙΚΗ ΔΟΜΗ ARDUINO</vt:lpstr>
      <vt:lpstr>ΟΙΚΟΓΕΝΕΙΑ ARDUINO</vt:lpstr>
      <vt:lpstr>ΟΙΚΟΓΕΝΕΙΑ ARDUINO</vt:lpstr>
      <vt:lpstr>ΠΕΡΙΦΕΡΕΙΑΚΑ ARDUINO</vt:lpstr>
      <vt:lpstr>ΠΕΡΙΦΕΡΕΙΑΚΑ ARDUINO</vt:lpstr>
      <vt:lpstr>ΠΕΡΙΦΕΡΕΙΑΚΑ ARDUINO</vt:lpstr>
      <vt:lpstr>ΧΑΡΑΚΤΗΡΙΣΤΙΚΑ ΜΙΚΡΟΕΛΕΓΚΤΗ  ΑΤmega2328p</vt:lpstr>
      <vt:lpstr>ΒΑΣΙΚΗ ΔΟΜΗ ΜΙΚΡΟΕΛΕΓΚΤΗ  ΑΤmega2328p</vt:lpstr>
      <vt:lpstr> ΑΝΑΛΥΤΙΚΗ ΔΟΜΗ ARDUINO</vt:lpstr>
      <vt:lpstr> ΑΝΑΛΥΤΙΚΗ ΔΟΜΗ ARDUINO</vt:lpstr>
      <vt:lpstr>Παρουσίαση του PowerPoint</vt:lpstr>
      <vt:lpstr>ΓΛΩΣΣΑ ΚΑΙ ΠΕΡΙΒΑΛΛΟΝ  ΠΡΟΓΡΑΜΜΑΤΙΣΜΟΥ ARDUINO</vt:lpstr>
      <vt:lpstr>ΓΛΩΣΣΑ ΚΑΙ ΠΕΡΙΒΑΛΛΟΝ  ΠΡΟΓΡΑΜΜΑΤΙΣΜΟΥ ARDUINO</vt:lpstr>
      <vt:lpstr>ΓΛΩΣΣΑ ΚΑΙ ΠΕΡΙΒΑΛΛΟΝ  ΠΡΟΓΡΑΜΜΑΤΙΣΜΟΥ ARDUINO</vt:lpstr>
      <vt:lpstr>ΓΛΩΣΣΑ ΚΑΙ ΠΕΡΙΒΑΛΛΟΝ  ΠΡΟΓΡΑΜΜΑΤΙΣΜΟΥ ARDUINO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ΓΛΩΣΣΑ ΠΡΟΓΡΑΜΜΑΤΙΣΜΟΥ ARDUINO (WIRING C)</vt:lpstr>
      <vt:lpstr>Παρουσίαση του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Evaggelos Kaselouris</cp:lastModifiedBy>
  <cp:revision>624</cp:revision>
  <dcterms:created xsi:type="dcterms:W3CDTF">2014-04-01T16:27:38Z</dcterms:created>
  <dcterms:modified xsi:type="dcterms:W3CDTF">2022-01-20T19:58:04Z</dcterms:modified>
</cp:coreProperties>
</file>