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7" r:id="rId42"/>
    <p:sldId id="298" r:id="rId43"/>
    <p:sldId id="299" r:id="rId44"/>
    <p:sldId id="300" r:id="rId45"/>
    <p:sldId id="301" r:id="rId46"/>
    <p:sldId id="303" r:id="rId47"/>
    <p:sldId id="302" r:id="rId48"/>
    <p:sldId id="304" r:id="rId49"/>
    <p:sldId id="305" r:id="rId50"/>
    <p:sldId id="306" r:id="rId51"/>
    <p:sldId id="307" r:id="rId52"/>
    <p:sldId id="308" r:id="rId53"/>
    <p:sldId id="309" r:id="rId54"/>
    <p:sldId id="310" r:id="rId55"/>
    <p:sldId id="311" r:id="rId56"/>
    <p:sldId id="312" r:id="rId57"/>
    <p:sldId id="313" r:id="rId58"/>
    <p:sldId id="296"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59279-7DC5-4295-9865-EA6A54D60C74}" type="datetimeFigureOut">
              <a:rPr lang="el-GR" smtClean="0"/>
              <a:t>1/3/2026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3FC5B1-615C-4341-991F-57B89164C952}" type="slidenum">
              <a:rPr lang="el-GR" smtClean="0"/>
              <a:t>‹#›</a:t>
            </a:fld>
            <a:endParaRPr lang="el-GR"/>
          </a:p>
        </p:txBody>
      </p:sp>
    </p:spTree>
    <p:extLst>
      <p:ext uri="{BB962C8B-B14F-4D97-AF65-F5344CB8AC3E}">
        <p14:creationId xmlns:p14="http://schemas.microsoft.com/office/powerpoint/2010/main" val="3174864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63FC5B1-615C-4341-991F-57B89164C952}" type="slidenum">
              <a:rPr lang="el-GR" smtClean="0"/>
              <a:t>27</a:t>
            </a:fld>
            <a:endParaRPr lang="el-GR"/>
          </a:p>
        </p:txBody>
      </p:sp>
    </p:spTree>
    <p:extLst>
      <p:ext uri="{BB962C8B-B14F-4D97-AF65-F5344CB8AC3E}">
        <p14:creationId xmlns:p14="http://schemas.microsoft.com/office/powerpoint/2010/main" val="3143438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63FC5B1-615C-4341-991F-57B89164C952}" type="slidenum">
              <a:rPr lang="el-GR" smtClean="0"/>
              <a:t>70</a:t>
            </a:fld>
            <a:endParaRPr lang="el-GR"/>
          </a:p>
        </p:txBody>
      </p:sp>
    </p:spTree>
    <p:extLst>
      <p:ext uri="{BB962C8B-B14F-4D97-AF65-F5344CB8AC3E}">
        <p14:creationId xmlns:p14="http://schemas.microsoft.com/office/powerpoint/2010/main" val="3775646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A73573-E59F-25D0-4FD8-06C34DD193EE}"/>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F3C9B54-FD8C-4824-4E5B-0AA24C9C73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37054948-A9B7-D754-F053-C935E54BFBDE}"/>
              </a:ext>
            </a:extLst>
          </p:cNvPr>
          <p:cNvSpPr>
            <a:spLocks noGrp="1"/>
          </p:cNvSpPr>
          <p:nvPr>
            <p:ph type="dt" sz="half" idx="10"/>
          </p:nvPr>
        </p:nvSpPr>
        <p:spPr/>
        <p:txBody>
          <a:bodyPr/>
          <a:lstStyle/>
          <a:p>
            <a:fld id="{69DE3935-1E7D-4CE6-8FB6-0E38B4919CA7}" type="datetimeFigureOut">
              <a:rPr lang="el-GR" smtClean="0"/>
              <a:t>1/3/2026</a:t>
            </a:fld>
            <a:endParaRPr lang="el-GR"/>
          </a:p>
        </p:txBody>
      </p:sp>
      <p:sp>
        <p:nvSpPr>
          <p:cNvPr id="5" name="Θέση υποσέλιδου 4">
            <a:extLst>
              <a:ext uri="{FF2B5EF4-FFF2-40B4-BE49-F238E27FC236}">
                <a16:creationId xmlns:a16="http://schemas.microsoft.com/office/drawing/2014/main" id="{9529FF05-8D80-DC70-894F-AA0F4C1E25B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56EEB94-21BA-743B-648E-3E1C95E16603}"/>
              </a:ext>
            </a:extLst>
          </p:cNvPr>
          <p:cNvSpPr>
            <a:spLocks noGrp="1"/>
          </p:cNvSpPr>
          <p:nvPr>
            <p:ph type="sldNum" sz="quarter" idx="12"/>
          </p:nvPr>
        </p:nvSpPr>
        <p:spPr/>
        <p:txBody>
          <a:bodyPr/>
          <a:lstStyle/>
          <a:p>
            <a:fld id="{E504012E-07D4-4FE9-B6A8-B6E874828199}" type="slidenum">
              <a:rPr lang="el-GR" smtClean="0"/>
              <a:t>‹#›</a:t>
            </a:fld>
            <a:endParaRPr lang="el-GR"/>
          </a:p>
        </p:txBody>
      </p:sp>
    </p:spTree>
    <p:extLst>
      <p:ext uri="{BB962C8B-B14F-4D97-AF65-F5344CB8AC3E}">
        <p14:creationId xmlns:p14="http://schemas.microsoft.com/office/powerpoint/2010/main" val="232028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2E94A4-9CDB-F7C9-F64E-7B3AB419D23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58363A21-FC6A-E845-40C9-992D7C95524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9F6A404-BCF3-F8A7-20FC-01A864613CF1}"/>
              </a:ext>
            </a:extLst>
          </p:cNvPr>
          <p:cNvSpPr>
            <a:spLocks noGrp="1"/>
          </p:cNvSpPr>
          <p:nvPr>
            <p:ph type="dt" sz="half" idx="10"/>
          </p:nvPr>
        </p:nvSpPr>
        <p:spPr/>
        <p:txBody>
          <a:bodyPr/>
          <a:lstStyle/>
          <a:p>
            <a:fld id="{69DE3935-1E7D-4CE6-8FB6-0E38B4919CA7}" type="datetimeFigureOut">
              <a:rPr lang="el-GR" smtClean="0"/>
              <a:t>1/3/2026</a:t>
            </a:fld>
            <a:endParaRPr lang="el-GR"/>
          </a:p>
        </p:txBody>
      </p:sp>
      <p:sp>
        <p:nvSpPr>
          <p:cNvPr id="5" name="Θέση υποσέλιδου 4">
            <a:extLst>
              <a:ext uri="{FF2B5EF4-FFF2-40B4-BE49-F238E27FC236}">
                <a16:creationId xmlns:a16="http://schemas.microsoft.com/office/drawing/2014/main" id="{918143D6-4E65-F91B-4A14-FD92C0D88F1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298474B-B88A-880B-40CE-CEB5BE171F7E}"/>
              </a:ext>
            </a:extLst>
          </p:cNvPr>
          <p:cNvSpPr>
            <a:spLocks noGrp="1"/>
          </p:cNvSpPr>
          <p:nvPr>
            <p:ph type="sldNum" sz="quarter" idx="12"/>
          </p:nvPr>
        </p:nvSpPr>
        <p:spPr/>
        <p:txBody>
          <a:bodyPr/>
          <a:lstStyle/>
          <a:p>
            <a:fld id="{E504012E-07D4-4FE9-B6A8-B6E874828199}" type="slidenum">
              <a:rPr lang="el-GR" smtClean="0"/>
              <a:t>‹#›</a:t>
            </a:fld>
            <a:endParaRPr lang="el-GR"/>
          </a:p>
        </p:txBody>
      </p:sp>
    </p:spTree>
    <p:extLst>
      <p:ext uri="{BB962C8B-B14F-4D97-AF65-F5344CB8AC3E}">
        <p14:creationId xmlns:p14="http://schemas.microsoft.com/office/powerpoint/2010/main" val="3279916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21286AED-C3FB-2F4C-B1B1-086F2EF01E8E}"/>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F7A4AFC-4E3F-EEF0-0CA2-28D7D554FE4D}"/>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EB57E74-515D-3E37-58EA-387510C44AD5}"/>
              </a:ext>
            </a:extLst>
          </p:cNvPr>
          <p:cNvSpPr>
            <a:spLocks noGrp="1"/>
          </p:cNvSpPr>
          <p:nvPr>
            <p:ph type="dt" sz="half" idx="10"/>
          </p:nvPr>
        </p:nvSpPr>
        <p:spPr/>
        <p:txBody>
          <a:bodyPr/>
          <a:lstStyle/>
          <a:p>
            <a:fld id="{69DE3935-1E7D-4CE6-8FB6-0E38B4919CA7}" type="datetimeFigureOut">
              <a:rPr lang="el-GR" smtClean="0"/>
              <a:t>1/3/2026</a:t>
            </a:fld>
            <a:endParaRPr lang="el-GR"/>
          </a:p>
        </p:txBody>
      </p:sp>
      <p:sp>
        <p:nvSpPr>
          <p:cNvPr id="5" name="Θέση υποσέλιδου 4">
            <a:extLst>
              <a:ext uri="{FF2B5EF4-FFF2-40B4-BE49-F238E27FC236}">
                <a16:creationId xmlns:a16="http://schemas.microsoft.com/office/drawing/2014/main" id="{52A68D04-9EFE-EBA7-E383-B1746151D84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350BB40-5558-3356-57B3-F98F857517AE}"/>
              </a:ext>
            </a:extLst>
          </p:cNvPr>
          <p:cNvSpPr>
            <a:spLocks noGrp="1"/>
          </p:cNvSpPr>
          <p:nvPr>
            <p:ph type="sldNum" sz="quarter" idx="12"/>
          </p:nvPr>
        </p:nvSpPr>
        <p:spPr/>
        <p:txBody>
          <a:bodyPr/>
          <a:lstStyle/>
          <a:p>
            <a:fld id="{E504012E-07D4-4FE9-B6A8-B6E874828199}" type="slidenum">
              <a:rPr lang="el-GR" smtClean="0"/>
              <a:t>‹#›</a:t>
            </a:fld>
            <a:endParaRPr lang="el-GR"/>
          </a:p>
        </p:txBody>
      </p:sp>
    </p:spTree>
    <p:extLst>
      <p:ext uri="{BB962C8B-B14F-4D97-AF65-F5344CB8AC3E}">
        <p14:creationId xmlns:p14="http://schemas.microsoft.com/office/powerpoint/2010/main" val="1855964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652556-A0C4-0184-C9D9-F226A5D8EE9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BF16D16-F32D-9B51-F663-CE35F77963E7}"/>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2102139-7AFB-B9A4-51C5-DF6561177604}"/>
              </a:ext>
            </a:extLst>
          </p:cNvPr>
          <p:cNvSpPr>
            <a:spLocks noGrp="1"/>
          </p:cNvSpPr>
          <p:nvPr>
            <p:ph type="dt" sz="half" idx="10"/>
          </p:nvPr>
        </p:nvSpPr>
        <p:spPr/>
        <p:txBody>
          <a:bodyPr/>
          <a:lstStyle/>
          <a:p>
            <a:fld id="{69DE3935-1E7D-4CE6-8FB6-0E38B4919CA7}" type="datetimeFigureOut">
              <a:rPr lang="el-GR" smtClean="0"/>
              <a:t>1/3/2026</a:t>
            </a:fld>
            <a:endParaRPr lang="el-GR"/>
          </a:p>
        </p:txBody>
      </p:sp>
      <p:sp>
        <p:nvSpPr>
          <p:cNvPr id="5" name="Θέση υποσέλιδου 4">
            <a:extLst>
              <a:ext uri="{FF2B5EF4-FFF2-40B4-BE49-F238E27FC236}">
                <a16:creationId xmlns:a16="http://schemas.microsoft.com/office/drawing/2014/main" id="{90657587-78F2-AED7-B4D1-0C66C308C13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349BCE8-F6A4-CE65-28ED-7A5BDFB7B655}"/>
              </a:ext>
            </a:extLst>
          </p:cNvPr>
          <p:cNvSpPr>
            <a:spLocks noGrp="1"/>
          </p:cNvSpPr>
          <p:nvPr>
            <p:ph type="sldNum" sz="quarter" idx="12"/>
          </p:nvPr>
        </p:nvSpPr>
        <p:spPr/>
        <p:txBody>
          <a:bodyPr/>
          <a:lstStyle/>
          <a:p>
            <a:fld id="{E504012E-07D4-4FE9-B6A8-B6E874828199}" type="slidenum">
              <a:rPr lang="el-GR" smtClean="0"/>
              <a:t>‹#›</a:t>
            </a:fld>
            <a:endParaRPr lang="el-GR"/>
          </a:p>
        </p:txBody>
      </p:sp>
    </p:spTree>
    <p:extLst>
      <p:ext uri="{BB962C8B-B14F-4D97-AF65-F5344CB8AC3E}">
        <p14:creationId xmlns:p14="http://schemas.microsoft.com/office/powerpoint/2010/main" val="899301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C3C4DB-7EE7-C90C-E9DC-4F4F6D44FD83}"/>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8511D24-94D6-BF1E-5566-F7785F89830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F2AB5862-90E8-656D-BB2D-3EFD021B77BD}"/>
              </a:ext>
            </a:extLst>
          </p:cNvPr>
          <p:cNvSpPr>
            <a:spLocks noGrp="1"/>
          </p:cNvSpPr>
          <p:nvPr>
            <p:ph type="dt" sz="half" idx="10"/>
          </p:nvPr>
        </p:nvSpPr>
        <p:spPr/>
        <p:txBody>
          <a:bodyPr/>
          <a:lstStyle/>
          <a:p>
            <a:fld id="{69DE3935-1E7D-4CE6-8FB6-0E38B4919CA7}" type="datetimeFigureOut">
              <a:rPr lang="el-GR" smtClean="0"/>
              <a:t>1/3/2026</a:t>
            </a:fld>
            <a:endParaRPr lang="el-GR"/>
          </a:p>
        </p:txBody>
      </p:sp>
      <p:sp>
        <p:nvSpPr>
          <p:cNvPr id="5" name="Θέση υποσέλιδου 4">
            <a:extLst>
              <a:ext uri="{FF2B5EF4-FFF2-40B4-BE49-F238E27FC236}">
                <a16:creationId xmlns:a16="http://schemas.microsoft.com/office/drawing/2014/main" id="{6AA36AA2-7534-4B9A-DB30-304C9A4182E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9CDB7F3-D3B0-C381-E316-BDF7EA7B8F75}"/>
              </a:ext>
            </a:extLst>
          </p:cNvPr>
          <p:cNvSpPr>
            <a:spLocks noGrp="1"/>
          </p:cNvSpPr>
          <p:nvPr>
            <p:ph type="sldNum" sz="quarter" idx="12"/>
          </p:nvPr>
        </p:nvSpPr>
        <p:spPr/>
        <p:txBody>
          <a:bodyPr/>
          <a:lstStyle/>
          <a:p>
            <a:fld id="{E504012E-07D4-4FE9-B6A8-B6E874828199}" type="slidenum">
              <a:rPr lang="el-GR" smtClean="0"/>
              <a:t>‹#›</a:t>
            </a:fld>
            <a:endParaRPr lang="el-GR"/>
          </a:p>
        </p:txBody>
      </p:sp>
    </p:spTree>
    <p:extLst>
      <p:ext uri="{BB962C8B-B14F-4D97-AF65-F5344CB8AC3E}">
        <p14:creationId xmlns:p14="http://schemas.microsoft.com/office/powerpoint/2010/main" val="2812806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C30A61-65A4-CEFB-3DC5-5BD6D3D3C26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46CAA94-0101-5A1F-2F06-3841380355F0}"/>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613993A6-56BF-A514-9CE2-72A814C65B02}"/>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8B2FA70E-EC22-8753-E8A8-9EEB0155FFC7}"/>
              </a:ext>
            </a:extLst>
          </p:cNvPr>
          <p:cNvSpPr>
            <a:spLocks noGrp="1"/>
          </p:cNvSpPr>
          <p:nvPr>
            <p:ph type="dt" sz="half" idx="10"/>
          </p:nvPr>
        </p:nvSpPr>
        <p:spPr/>
        <p:txBody>
          <a:bodyPr/>
          <a:lstStyle/>
          <a:p>
            <a:fld id="{69DE3935-1E7D-4CE6-8FB6-0E38B4919CA7}" type="datetimeFigureOut">
              <a:rPr lang="el-GR" smtClean="0"/>
              <a:t>1/3/2026</a:t>
            </a:fld>
            <a:endParaRPr lang="el-GR"/>
          </a:p>
        </p:txBody>
      </p:sp>
      <p:sp>
        <p:nvSpPr>
          <p:cNvPr id="6" name="Θέση υποσέλιδου 5">
            <a:extLst>
              <a:ext uri="{FF2B5EF4-FFF2-40B4-BE49-F238E27FC236}">
                <a16:creationId xmlns:a16="http://schemas.microsoft.com/office/drawing/2014/main" id="{CD782209-568C-EDB6-83E1-75AB0CFD03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A0735AF-B826-2D3E-EFA9-3E1465AE22A7}"/>
              </a:ext>
            </a:extLst>
          </p:cNvPr>
          <p:cNvSpPr>
            <a:spLocks noGrp="1"/>
          </p:cNvSpPr>
          <p:nvPr>
            <p:ph type="sldNum" sz="quarter" idx="12"/>
          </p:nvPr>
        </p:nvSpPr>
        <p:spPr/>
        <p:txBody>
          <a:bodyPr/>
          <a:lstStyle/>
          <a:p>
            <a:fld id="{E504012E-07D4-4FE9-B6A8-B6E874828199}" type="slidenum">
              <a:rPr lang="el-GR" smtClean="0"/>
              <a:t>‹#›</a:t>
            </a:fld>
            <a:endParaRPr lang="el-GR"/>
          </a:p>
        </p:txBody>
      </p:sp>
    </p:spTree>
    <p:extLst>
      <p:ext uri="{BB962C8B-B14F-4D97-AF65-F5344CB8AC3E}">
        <p14:creationId xmlns:p14="http://schemas.microsoft.com/office/powerpoint/2010/main" val="1380884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646016-EA01-7C9B-84DE-E73AE22EDA8E}"/>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E1A0D1C-BC86-01E2-7350-E8C141C9A4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D1735E3B-0374-D8B5-E5C7-8CF784468E70}"/>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0E757730-6E81-EF5E-6239-2DFEA0D390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B465ABD7-A571-AABD-AB41-945B28F2A88A}"/>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82A1761D-FCBF-E37E-CB2F-5ACA0E826798}"/>
              </a:ext>
            </a:extLst>
          </p:cNvPr>
          <p:cNvSpPr>
            <a:spLocks noGrp="1"/>
          </p:cNvSpPr>
          <p:nvPr>
            <p:ph type="dt" sz="half" idx="10"/>
          </p:nvPr>
        </p:nvSpPr>
        <p:spPr/>
        <p:txBody>
          <a:bodyPr/>
          <a:lstStyle/>
          <a:p>
            <a:fld id="{69DE3935-1E7D-4CE6-8FB6-0E38B4919CA7}" type="datetimeFigureOut">
              <a:rPr lang="el-GR" smtClean="0"/>
              <a:t>1/3/2026</a:t>
            </a:fld>
            <a:endParaRPr lang="el-GR"/>
          </a:p>
        </p:txBody>
      </p:sp>
      <p:sp>
        <p:nvSpPr>
          <p:cNvPr id="8" name="Θέση υποσέλιδου 7">
            <a:extLst>
              <a:ext uri="{FF2B5EF4-FFF2-40B4-BE49-F238E27FC236}">
                <a16:creationId xmlns:a16="http://schemas.microsoft.com/office/drawing/2014/main" id="{028EE2E2-2B30-D2AE-7145-34E10F1F72D2}"/>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2A3957E0-1783-D67A-955D-B51978556DBF}"/>
              </a:ext>
            </a:extLst>
          </p:cNvPr>
          <p:cNvSpPr>
            <a:spLocks noGrp="1"/>
          </p:cNvSpPr>
          <p:nvPr>
            <p:ph type="sldNum" sz="quarter" idx="12"/>
          </p:nvPr>
        </p:nvSpPr>
        <p:spPr/>
        <p:txBody>
          <a:bodyPr/>
          <a:lstStyle/>
          <a:p>
            <a:fld id="{E504012E-07D4-4FE9-B6A8-B6E874828199}" type="slidenum">
              <a:rPr lang="el-GR" smtClean="0"/>
              <a:t>‹#›</a:t>
            </a:fld>
            <a:endParaRPr lang="el-GR"/>
          </a:p>
        </p:txBody>
      </p:sp>
    </p:spTree>
    <p:extLst>
      <p:ext uri="{BB962C8B-B14F-4D97-AF65-F5344CB8AC3E}">
        <p14:creationId xmlns:p14="http://schemas.microsoft.com/office/powerpoint/2010/main" val="1877861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5A5238-FBAC-E5DC-2F41-B3407D7C083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95996C4E-27C9-74C1-2C3E-E8E48CE3F2E5}"/>
              </a:ext>
            </a:extLst>
          </p:cNvPr>
          <p:cNvSpPr>
            <a:spLocks noGrp="1"/>
          </p:cNvSpPr>
          <p:nvPr>
            <p:ph type="dt" sz="half" idx="10"/>
          </p:nvPr>
        </p:nvSpPr>
        <p:spPr/>
        <p:txBody>
          <a:bodyPr/>
          <a:lstStyle/>
          <a:p>
            <a:fld id="{69DE3935-1E7D-4CE6-8FB6-0E38B4919CA7}" type="datetimeFigureOut">
              <a:rPr lang="el-GR" smtClean="0"/>
              <a:t>1/3/2026</a:t>
            </a:fld>
            <a:endParaRPr lang="el-GR"/>
          </a:p>
        </p:txBody>
      </p:sp>
      <p:sp>
        <p:nvSpPr>
          <p:cNvPr id="4" name="Θέση υποσέλιδου 3">
            <a:extLst>
              <a:ext uri="{FF2B5EF4-FFF2-40B4-BE49-F238E27FC236}">
                <a16:creationId xmlns:a16="http://schemas.microsoft.com/office/drawing/2014/main" id="{D014A6E8-3700-62C7-0EAD-6D42B0F4017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45840FD3-B029-7A3F-9DFD-13055CD00309}"/>
              </a:ext>
            </a:extLst>
          </p:cNvPr>
          <p:cNvSpPr>
            <a:spLocks noGrp="1"/>
          </p:cNvSpPr>
          <p:nvPr>
            <p:ph type="sldNum" sz="quarter" idx="12"/>
          </p:nvPr>
        </p:nvSpPr>
        <p:spPr/>
        <p:txBody>
          <a:bodyPr/>
          <a:lstStyle/>
          <a:p>
            <a:fld id="{E504012E-07D4-4FE9-B6A8-B6E874828199}" type="slidenum">
              <a:rPr lang="el-GR" smtClean="0"/>
              <a:t>‹#›</a:t>
            </a:fld>
            <a:endParaRPr lang="el-GR"/>
          </a:p>
        </p:txBody>
      </p:sp>
    </p:spTree>
    <p:extLst>
      <p:ext uri="{BB962C8B-B14F-4D97-AF65-F5344CB8AC3E}">
        <p14:creationId xmlns:p14="http://schemas.microsoft.com/office/powerpoint/2010/main" val="19747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E255AFBF-80C3-CE2C-FED2-8DB2D6A8D812}"/>
              </a:ext>
            </a:extLst>
          </p:cNvPr>
          <p:cNvSpPr>
            <a:spLocks noGrp="1"/>
          </p:cNvSpPr>
          <p:nvPr>
            <p:ph type="dt" sz="half" idx="10"/>
          </p:nvPr>
        </p:nvSpPr>
        <p:spPr/>
        <p:txBody>
          <a:bodyPr/>
          <a:lstStyle/>
          <a:p>
            <a:fld id="{69DE3935-1E7D-4CE6-8FB6-0E38B4919CA7}" type="datetimeFigureOut">
              <a:rPr lang="el-GR" smtClean="0"/>
              <a:t>1/3/2026</a:t>
            </a:fld>
            <a:endParaRPr lang="el-GR"/>
          </a:p>
        </p:txBody>
      </p:sp>
      <p:sp>
        <p:nvSpPr>
          <p:cNvPr id="3" name="Θέση υποσέλιδου 2">
            <a:extLst>
              <a:ext uri="{FF2B5EF4-FFF2-40B4-BE49-F238E27FC236}">
                <a16:creationId xmlns:a16="http://schemas.microsoft.com/office/drawing/2014/main" id="{E4EA8BDD-61DB-F929-B53A-4ECB3BE44B5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1855DEBB-59D1-5477-4871-C5AB667B581A}"/>
              </a:ext>
            </a:extLst>
          </p:cNvPr>
          <p:cNvSpPr>
            <a:spLocks noGrp="1"/>
          </p:cNvSpPr>
          <p:nvPr>
            <p:ph type="sldNum" sz="quarter" idx="12"/>
          </p:nvPr>
        </p:nvSpPr>
        <p:spPr/>
        <p:txBody>
          <a:bodyPr/>
          <a:lstStyle/>
          <a:p>
            <a:fld id="{E504012E-07D4-4FE9-B6A8-B6E874828199}" type="slidenum">
              <a:rPr lang="el-GR" smtClean="0"/>
              <a:t>‹#›</a:t>
            </a:fld>
            <a:endParaRPr lang="el-GR"/>
          </a:p>
        </p:txBody>
      </p:sp>
    </p:spTree>
    <p:extLst>
      <p:ext uri="{BB962C8B-B14F-4D97-AF65-F5344CB8AC3E}">
        <p14:creationId xmlns:p14="http://schemas.microsoft.com/office/powerpoint/2010/main" val="152738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2AE475-33BB-2ABB-8138-B5272C519B7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A16A99A-9921-EEDE-4ED5-3698582A95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E0AB949-BD1A-6F1D-0FF3-5B7E4C595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7A7C919C-B1BA-B137-CFD9-DC9FEC0AE445}"/>
              </a:ext>
            </a:extLst>
          </p:cNvPr>
          <p:cNvSpPr>
            <a:spLocks noGrp="1"/>
          </p:cNvSpPr>
          <p:nvPr>
            <p:ph type="dt" sz="half" idx="10"/>
          </p:nvPr>
        </p:nvSpPr>
        <p:spPr/>
        <p:txBody>
          <a:bodyPr/>
          <a:lstStyle/>
          <a:p>
            <a:fld id="{69DE3935-1E7D-4CE6-8FB6-0E38B4919CA7}" type="datetimeFigureOut">
              <a:rPr lang="el-GR" smtClean="0"/>
              <a:t>1/3/2026</a:t>
            </a:fld>
            <a:endParaRPr lang="el-GR"/>
          </a:p>
        </p:txBody>
      </p:sp>
      <p:sp>
        <p:nvSpPr>
          <p:cNvPr id="6" name="Θέση υποσέλιδου 5">
            <a:extLst>
              <a:ext uri="{FF2B5EF4-FFF2-40B4-BE49-F238E27FC236}">
                <a16:creationId xmlns:a16="http://schemas.microsoft.com/office/drawing/2014/main" id="{C4D839E9-8A47-2647-766E-35984DF6250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1165FF1-57B9-34CB-4E54-39EB3AA57D8D}"/>
              </a:ext>
            </a:extLst>
          </p:cNvPr>
          <p:cNvSpPr>
            <a:spLocks noGrp="1"/>
          </p:cNvSpPr>
          <p:nvPr>
            <p:ph type="sldNum" sz="quarter" idx="12"/>
          </p:nvPr>
        </p:nvSpPr>
        <p:spPr/>
        <p:txBody>
          <a:bodyPr/>
          <a:lstStyle/>
          <a:p>
            <a:fld id="{E504012E-07D4-4FE9-B6A8-B6E874828199}" type="slidenum">
              <a:rPr lang="el-GR" smtClean="0"/>
              <a:t>‹#›</a:t>
            </a:fld>
            <a:endParaRPr lang="el-GR"/>
          </a:p>
        </p:txBody>
      </p:sp>
    </p:spTree>
    <p:extLst>
      <p:ext uri="{BB962C8B-B14F-4D97-AF65-F5344CB8AC3E}">
        <p14:creationId xmlns:p14="http://schemas.microsoft.com/office/powerpoint/2010/main" val="102280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A1A4A6-ABF6-4ED9-CFD7-F49F5BEE084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F4E5EC13-33A7-8DF9-1877-1E7F2BA0A0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935D2937-5C37-C28E-6710-F18654E5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A5B5AD06-216D-2165-A2A0-7D5EA1D8B001}"/>
              </a:ext>
            </a:extLst>
          </p:cNvPr>
          <p:cNvSpPr>
            <a:spLocks noGrp="1"/>
          </p:cNvSpPr>
          <p:nvPr>
            <p:ph type="dt" sz="half" idx="10"/>
          </p:nvPr>
        </p:nvSpPr>
        <p:spPr/>
        <p:txBody>
          <a:bodyPr/>
          <a:lstStyle/>
          <a:p>
            <a:fld id="{69DE3935-1E7D-4CE6-8FB6-0E38B4919CA7}" type="datetimeFigureOut">
              <a:rPr lang="el-GR" smtClean="0"/>
              <a:t>1/3/2026</a:t>
            </a:fld>
            <a:endParaRPr lang="el-GR"/>
          </a:p>
        </p:txBody>
      </p:sp>
      <p:sp>
        <p:nvSpPr>
          <p:cNvPr id="6" name="Θέση υποσέλιδου 5">
            <a:extLst>
              <a:ext uri="{FF2B5EF4-FFF2-40B4-BE49-F238E27FC236}">
                <a16:creationId xmlns:a16="http://schemas.microsoft.com/office/drawing/2014/main" id="{CBC8376D-7A18-79F7-0EBB-96B5FAE18B9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3613BAD-787A-D880-7C07-7EC3EEDB6574}"/>
              </a:ext>
            </a:extLst>
          </p:cNvPr>
          <p:cNvSpPr>
            <a:spLocks noGrp="1"/>
          </p:cNvSpPr>
          <p:nvPr>
            <p:ph type="sldNum" sz="quarter" idx="12"/>
          </p:nvPr>
        </p:nvSpPr>
        <p:spPr/>
        <p:txBody>
          <a:bodyPr/>
          <a:lstStyle/>
          <a:p>
            <a:fld id="{E504012E-07D4-4FE9-B6A8-B6E874828199}" type="slidenum">
              <a:rPr lang="el-GR" smtClean="0"/>
              <a:t>‹#›</a:t>
            </a:fld>
            <a:endParaRPr lang="el-GR"/>
          </a:p>
        </p:txBody>
      </p:sp>
    </p:spTree>
    <p:extLst>
      <p:ext uri="{BB962C8B-B14F-4D97-AF65-F5344CB8AC3E}">
        <p14:creationId xmlns:p14="http://schemas.microsoft.com/office/powerpoint/2010/main" val="3242530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53238642-54A8-5CFF-0ECC-D3D0EC7C90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3CE1D1A-DD45-7395-03D4-A3AEDC871D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4BD2D38-D24A-1E34-B9FD-D21D2A8E99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DE3935-1E7D-4CE6-8FB6-0E38B4919CA7}" type="datetimeFigureOut">
              <a:rPr lang="el-GR" smtClean="0"/>
              <a:t>1/3/2026</a:t>
            </a:fld>
            <a:endParaRPr lang="el-GR"/>
          </a:p>
        </p:txBody>
      </p:sp>
      <p:sp>
        <p:nvSpPr>
          <p:cNvPr id="5" name="Θέση υποσέλιδου 4">
            <a:extLst>
              <a:ext uri="{FF2B5EF4-FFF2-40B4-BE49-F238E27FC236}">
                <a16:creationId xmlns:a16="http://schemas.microsoft.com/office/drawing/2014/main" id="{69096E7A-32B9-E629-C5CD-9A3B9550E5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2A82C8F-249E-AA5A-A58C-4379E3BE31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504012E-07D4-4FE9-B6A8-B6E874828199}" type="slidenum">
              <a:rPr lang="el-GR" smtClean="0"/>
              <a:t>‹#›</a:t>
            </a:fld>
            <a:endParaRPr lang="el-GR"/>
          </a:p>
        </p:txBody>
      </p:sp>
    </p:spTree>
    <p:extLst>
      <p:ext uri="{BB962C8B-B14F-4D97-AF65-F5344CB8AC3E}">
        <p14:creationId xmlns:p14="http://schemas.microsoft.com/office/powerpoint/2010/main" val="2159602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284328-D610-5D75-F196-98A082506633}"/>
              </a:ext>
            </a:extLst>
          </p:cNvPr>
          <p:cNvSpPr txBox="1"/>
          <p:nvPr/>
        </p:nvSpPr>
        <p:spPr>
          <a:xfrm>
            <a:off x="1614739" y="2049892"/>
            <a:ext cx="8962522" cy="984885"/>
          </a:xfrm>
          <a:prstGeom prst="rect">
            <a:avLst/>
          </a:prstGeom>
          <a:noFill/>
        </p:spPr>
        <p:txBody>
          <a:bodyPr wrap="square">
            <a:spAutoFit/>
          </a:bodyPr>
          <a:lstStyle/>
          <a:p>
            <a:pPr algn="ctr">
              <a:spcBef>
                <a:spcPts val="1200"/>
              </a:spcBef>
              <a:spcAft>
                <a:spcPts val="1200"/>
              </a:spcAft>
              <a:buNone/>
            </a:pPr>
            <a:r>
              <a:rPr lang="en-US" sz="2000" b="1" i="0" dirty="0">
                <a:solidFill>
                  <a:srgbClr val="0F1115"/>
                </a:solidFill>
                <a:effectLst/>
                <a:latin typeface="Verdana" panose="020B0604030504040204" pitchFamily="34" charset="0"/>
                <a:ea typeface="Verdana" panose="020B0604030504040204" pitchFamily="34" charset="0"/>
              </a:rPr>
              <a:t>Advanced Vibro-Acoustic Simulations of Musical Cymbals</a:t>
            </a:r>
          </a:p>
          <a:p>
            <a:pPr algn="ctr">
              <a:spcBef>
                <a:spcPts val="1200"/>
              </a:spcBef>
              <a:spcAft>
                <a:spcPts val="1200"/>
              </a:spcAft>
              <a:buNone/>
            </a:pPr>
            <a:r>
              <a:rPr lang="en-US" b="1" i="0" dirty="0">
                <a:solidFill>
                  <a:srgbClr val="0F1115"/>
                </a:solidFill>
                <a:effectLst/>
                <a:latin typeface="Verdana" panose="020B0604030504040204" pitchFamily="34" charset="0"/>
                <a:ea typeface="Verdana" panose="020B0604030504040204" pitchFamily="34" charset="0"/>
              </a:rPr>
              <a:t>FEM and BEM Analysis of Crash vs. Splash Cymbals</a:t>
            </a:r>
          </a:p>
        </p:txBody>
      </p:sp>
      <p:pic>
        <p:nvPicPr>
          <p:cNvPr id="3" name="Εικόνα 2">
            <a:extLst>
              <a:ext uri="{FF2B5EF4-FFF2-40B4-BE49-F238E27FC236}">
                <a16:creationId xmlns:a16="http://schemas.microsoft.com/office/drawing/2014/main" id="{9D096A5C-EA25-3C89-75FD-420EDF281AEF}"/>
              </a:ext>
            </a:extLst>
          </p:cNvPr>
          <p:cNvPicPr>
            <a:picLocks noChangeAspect="1"/>
          </p:cNvPicPr>
          <p:nvPr/>
        </p:nvPicPr>
        <p:blipFill>
          <a:blip r:embed="rId2"/>
          <a:srcRect b="46960"/>
          <a:stretch>
            <a:fillRect/>
          </a:stretch>
        </p:blipFill>
        <p:spPr>
          <a:xfrm>
            <a:off x="1868937" y="3311013"/>
            <a:ext cx="8454125" cy="2332703"/>
          </a:xfrm>
          <a:prstGeom prst="rect">
            <a:avLst/>
          </a:prstGeom>
        </p:spPr>
      </p:pic>
    </p:spTree>
    <p:extLst>
      <p:ext uri="{BB962C8B-B14F-4D97-AF65-F5344CB8AC3E}">
        <p14:creationId xmlns:p14="http://schemas.microsoft.com/office/powerpoint/2010/main" val="3136049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016CB9-FA76-947C-2ADD-EA71B011984F}"/>
              </a:ext>
            </a:extLst>
          </p:cNvPr>
          <p:cNvSpPr txBox="1"/>
          <p:nvPr/>
        </p:nvSpPr>
        <p:spPr>
          <a:xfrm>
            <a:off x="2202426" y="175557"/>
            <a:ext cx="7787148"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 Introduction &amp; Research Gap</a:t>
            </a:r>
          </a:p>
        </p:txBody>
      </p:sp>
      <p:sp>
        <p:nvSpPr>
          <p:cNvPr id="6" name="TextBox 5">
            <a:extLst>
              <a:ext uri="{FF2B5EF4-FFF2-40B4-BE49-F238E27FC236}">
                <a16:creationId xmlns:a16="http://schemas.microsoft.com/office/drawing/2014/main" id="{AE2D1FA7-8538-7984-BB30-3C51AC813ABE}"/>
              </a:ext>
            </a:extLst>
          </p:cNvPr>
          <p:cNvSpPr txBox="1"/>
          <p:nvPr/>
        </p:nvSpPr>
        <p:spPr>
          <a:xfrm>
            <a:off x="275302" y="575667"/>
            <a:ext cx="5695718" cy="6194003"/>
          </a:xfrm>
          <a:prstGeom prst="rect">
            <a:avLst/>
          </a:prstGeom>
          <a:noFill/>
        </p:spPr>
        <p:txBody>
          <a:bodyPr wrap="square">
            <a:spAutoFit/>
          </a:bodyPr>
          <a:lstStyle/>
          <a:p>
            <a:pPr algn="l">
              <a:spcBef>
                <a:spcPts val="1200"/>
              </a:spcBef>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Background:</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Cymbals are essential percussion instruments in all music genres</a:t>
            </a: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Sound depends on dimensions, shape, material, and manufacturing</a:t>
            </a: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Bronze alloys (B20: 80% Cu, 20% Sn; B8: 92% Cu, 8% Sn) are commonly used</a:t>
            </a:r>
          </a:p>
          <a:p>
            <a:pPr algn="l">
              <a:spcBef>
                <a:spcPts val="1200"/>
              </a:spcBef>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The Research Gap:</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None/>
            </a:pPr>
            <a:r>
              <a:rPr lang="en-US" b="0" i="1" dirty="0">
                <a:solidFill>
                  <a:srgbClr val="0F1115"/>
                </a:solidFill>
                <a:effectLst/>
                <a:latin typeface="Verdana" panose="020B0604030504040204" pitchFamily="34" charset="0"/>
                <a:ea typeface="Verdana" panose="020B0604030504040204" pitchFamily="34" charset="0"/>
              </a:rPr>
              <a:t>"To the authors' knowledge, the motion of the real drumstick for the excitation and vibration of cymbals has neither been studied."</a:t>
            </a:r>
            <a:endParaRPr lang="en-US"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This Study's Innovation:</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First to incorporate </a:t>
            </a:r>
            <a:r>
              <a:rPr lang="en-US" b="1" i="0" dirty="0">
                <a:solidFill>
                  <a:srgbClr val="0F1115"/>
                </a:solidFill>
                <a:effectLst/>
                <a:latin typeface="Verdana" panose="020B0604030504040204" pitchFamily="34" charset="0"/>
                <a:ea typeface="Verdana" panose="020B0604030504040204" pitchFamily="34" charset="0"/>
              </a:rPr>
              <a:t>real 3D motion capture data</a:t>
            </a:r>
            <a:r>
              <a:rPr lang="en-US" b="0" i="0" dirty="0">
                <a:solidFill>
                  <a:srgbClr val="0F1115"/>
                </a:solidFill>
                <a:effectLst/>
                <a:latin typeface="Verdana" panose="020B0604030504040204" pitchFamily="34" charset="0"/>
                <a:ea typeface="Verdana" panose="020B0604030504040204" pitchFamily="34" charset="0"/>
              </a:rPr>
              <a:t> of drummer-drumstick-cymbal interaction</a:t>
            </a: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Uses actual performance dynamics as input to FEM-BEM simulations</a:t>
            </a:r>
          </a:p>
        </p:txBody>
      </p:sp>
      <p:pic>
        <p:nvPicPr>
          <p:cNvPr id="8" name="Εικόνα 7">
            <a:extLst>
              <a:ext uri="{FF2B5EF4-FFF2-40B4-BE49-F238E27FC236}">
                <a16:creationId xmlns:a16="http://schemas.microsoft.com/office/drawing/2014/main" id="{4357E414-7195-65B6-F625-56AA3436D553}"/>
              </a:ext>
            </a:extLst>
          </p:cNvPr>
          <p:cNvPicPr>
            <a:picLocks noChangeAspect="1"/>
          </p:cNvPicPr>
          <p:nvPr/>
        </p:nvPicPr>
        <p:blipFill>
          <a:blip r:embed="rId2"/>
          <a:stretch>
            <a:fillRect/>
          </a:stretch>
        </p:blipFill>
        <p:spPr>
          <a:xfrm>
            <a:off x="5971020" y="2474738"/>
            <a:ext cx="6024336" cy="2190668"/>
          </a:xfrm>
          <a:prstGeom prst="rect">
            <a:avLst/>
          </a:prstGeom>
        </p:spPr>
      </p:pic>
    </p:spTree>
    <p:extLst>
      <p:ext uri="{BB962C8B-B14F-4D97-AF65-F5344CB8AC3E}">
        <p14:creationId xmlns:p14="http://schemas.microsoft.com/office/powerpoint/2010/main" val="2155524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933004-64F3-8F4F-891C-737EAAEAD5AE}"/>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 Methodology - Motion Capture + Simulation</a:t>
            </a:r>
          </a:p>
        </p:txBody>
      </p:sp>
      <p:pic>
        <p:nvPicPr>
          <p:cNvPr id="6" name="Εικόνα 5">
            <a:extLst>
              <a:ext uri="{FF2B5EF4-FFF2-40B4-BE49-F238E27FC236}">
                <a16:creationId xmlns:a16="http://schemas.microsoft.com/office/drawing/2014/main" id="{FEDE1C1E-5041-1BA9-8C15-A29D24ADDED6}"/>
              </a:ext>
            </a:extLst>
          </p:cNvPr>
          <p:cNvPicPr>
            <a:picLocks noChangeAspect="1"/>
          </p:cNvPicPr>
          <p:nvPr/>
        </p:nvPicPr>
        <p:blipFill>
          <a:blip r:embed="rId2"/>
          <a:stretch>
            <a:fillRect/>
          </a:stretch>
        </p:blipFill>
        <p:spPr>
          <a:xfrm>
            <a:off x="64426" y="1104569"/>
            <a:ext cx="7159034" cy="1634740"/>
          </a:xfrm>
          <a:prstGeom prst="rect">
            <a:avLst/>
          </a:prstGeom>
        </p:spPr>
      </p:pic>
      <p:sp>
        <p:nvSpPr>
          <p:cNvPr id="8" name="TextBox 7">
            <a:extLst>
              <a:ext uri="{FF2B5EF4-FFF2-40B4-BE49-F238E27FC236}">
                <a16:creationId xmlns:a16="http://schemas.microsoft.com/office/drawing/2014/main" id="{85A0C3B0-B5F1-379D-D73B-B73518EF0077}"/>
              </a:ext>
            </a:extLst>
          </p:cNvPr>
          <p:cNvSpPr txBox="1"/>
          <p:nvPr/>
        </p:nvSpPr>
        <p:spPr>
          <a:xfrm>
            <a:off x="99473" y="2949197"/>
            <a:ext cx="7472516" cy="2716128"/>
          </a:xfrm>
          <a:prstGeom prst="rect">
            <a:avLst/>
          </a:prstGeom>
          <a:noFill/>
        </p:spPr>
        <p:txBody>
          <a:bodyPr wrap="square">
            <a:spAutoFit/>
          </a:bodyPr>
          <a:lstStyle/>
          <a:p>
            <a:pPr algn="l">
              <a:spcBef>
                <a:spcPts val="1200"/>
              </a:spcBef>
              <a:spcAft>
                <a:spcPts val="600"/>
              </a:spcAft>
              <a:buNone/>
            </a:pPr>
            <a:r>
              <a:rPr lang="pt-BR" sz="2000" b="1" i="0" dirty="0">
                <a:solidFill>
                  <a:srgbClr val="0F1115"/>
                </a:solidFill>
                <a:effectLst/>
                <a:latin typeface="Verdana" panose="020B0604030504040204" pitchFamily="34" charset="0"/>
                <a:ea typeface="Verdana" panose="020B0604030504040204" pitchFamily="34" charset="0"/>
              </a:rPr>
              <a:t>Motion Capture Setup:</a:t>
            </a:r>
            <a:endParaRPr lang="pt-BR"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6 infrared high-speed cameras (120 Hz sampling)</a:t>
            </a:r>
          </a:p>
          <a:p>
            <a:pPr algn="l">
              <a:spcBef>
                <a:spcPts val="450"/>
              </a:spcBef>
              <a:spcAft>
                <a:spcPts val="6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3 reflective markers on drumstick + reference marker on cymbal</a:t>
            </a:r>
          </a:p>
          <a:p>
            <a:pPr algn="l">
              <a:spcBef>
                <a:spcPts val="450"/>
              </a:spcBef>
              <a:spcAft>
                <a:spcPts val="6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6 progressive stroke intensities: </a:t>
            </a:r>
            <a:r>
              <a:rPr lang="pt-BR" b="1" i="0" dirty="0">
                <a:solidFill>
                  <a:srgbClr val="0F1115"/>
                </a:solidFill>
                <a:effectLst/>
                <a:latin typeface="Verdana" panose="020B0604030504040204" pitchFamily="34" charset="0"/>
                <a:ea typeface="Verdana" panose="020B0604030504040204" pitchFamily="34" charset="0"/>
              </a:rPr>
              <a:t>pp, p, mp, mf, f, ff</a:t>
            </a:r>
            <a:r>
              <a:rPr lang="pt-BR" b="0" i="0" dirty="0">
                <a:solidFill>
                  <a:srgbClr val="0F1115"/>
                </a:solidFill>
                <a:effectLst/>
                <a:latin typeface="Verdana" panose="020B0604030504040204" pitchFamily="34" charset="0"/>
                <a:ea typeface="Verdana" panose="020B0604030504040204" pitchFamily="34" charset="0"/>
              </a:rPr>
              <a:t> (pianissimo to fortissimo)</a:t>
            </a:r>
          </a:p>
          <a:p>
            <a:pPr algn="l">
              <a:spcBef>
                <a:spcPts val="450"/>
              </a:spcBef>
              <a:spcAft>
                <a:spcPts val="6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Audio recorded simultaneously for comparison</a:t>
            </a:r>
          </a:p>
        </p:txBody>
      </p:sp>
      <p:pic>
        <p:nvPicPr>
          <p:cNvPr id="10" name="Εικόνα 9">
            <a:extLst>
              <a:ext uri="{FF2B5EF4-FFF2-40B4-BE49-F238E27FC236}">
                <a16:creationId xmlns:a16="http://schemas.microsoft.com/office/drawing/2014/main" id="{4BA27781-4C00-6746-EA4A-264E299B1E63}"/>
              </a:ext>
            </a:extLst>
          </p:cNvPr>
          <p:cNvPicPr>
            <a:picLocks noChangeAspect="1"/>
          </p:cNvPicPr>
          <p:nvPr/>
        </p:nvPicPr>
        <p:blipFill>
          <a:blip r:embed="rId3"/>
          <a:stretch>
            <a:fillRect/>
          </a:stretch>
        </p:blipFill>
        <p:spPr>
          <a:xfrm>
            <a:off x="6997318" y="724355"/>
            <a:ext cx="4968540" cy="5651714"/>
          </a:xfrm>
          <a:prstGeom prst="rect">
            <a:avLst/>
          </a:prstGeom>
        </p:spPr>
      </p:pic>
    </p:spTree>
    <p:extLst>
      <p:ext uri="{BB962C8B-B14F-4D97-AF65-F5344CB8AC3E}">
        <p14:creationId xmlns:p14="http://schemas.microsoft.com/office/powerpoint/2010/main" val="260676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17257-CBAB-0879-4C4C-9780761A728E}"/>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 </a:t>
            </a:r>
            <a:r>
              <a:rPr lang="en-US" sz="2800" b="1" dirty="0">
                <a:solidFill>
                  <a:srgbClr val="0F1115"/>
                </a:solidFill>
                <a:effectLst/>
                <a:latin typeface="Verdana" panose="020B0604030504040204" pitchFamily="34" charset="0"/>
                <a:ea typeface="Verdana" panose="020B0604030504040204" pitchFamily="34" charset="0"/>
              </a:rPr>
              <a:t>From Motion Data to Simulation Input</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6FCFF5B4-ECD3-6273-5597-1FB9BFA5B5DD}"/>
              </a:ext>
            </a:extLst>
          </p:cNvPr>
          <p:cNvSpPr txBox="1"/>
          <p:nvPr/>
        </p:nvSpPr>
        <p:spPr>
          <a:xfrm>
            <a:off x="304800" y="653482"/>
            <a:ext cx="6096000" cy="2451953"/>
          </a:xfrm>
          <a:prstGeom prst="rect">
            <a:avLst/>
          </a:prstGeom>
          <a:noFill/>
        </p:spPr>
        <p:txBody>
          <a:bodyPr wrap="square">
            <a:spAutoFit/>
          </a:bodyPr>
          <a:lstStyle/>
          <a:p>
            <a:pPr algn="l">
              <a:spcBef>
                <a:spcPts val="1200"/>
              </a:spcBef>
              <a:spcAft>
                <a:spcPts val="600"/>
              </a:spcAft>
              <a:buNone/>
            </a:pPr>
            <a:r>
              <a:rPr lang="pt-BR" sz="2000" b="1" i="0" dirty="0">
                <a:solidFill>
                  <a:srgbClr val="0F1115"/>
                </a:solidFill>
                <a:effectLst/>
                <a:latin typeface="Verdana" panose="020B0604030504040204" pitchFamily="34" charset="0"/>
                <a:ea typeface="Verdana" panose="020B0604030504040204" pitchFamily="34" charset="0"/>
              </a:rPr>
              <a:t>Data Processing:</a:t>
            </a:r>
            <a:endParaRPr lang="pt-BR"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Arial" panose="020B0604020202020204" pitchFamily="34" charset="0"/>
              <a:buChar char="•"/>
            </a:pPr>
            <a:r>
              <a:rPr lang="pt-BR" sz="2000" b="0" i="0" dirty="0">
                <a:solidFill>
                  <a:srgbClr val="0F1115"/>
                </a:solidFill>
                <a:effectLst/>
                <a:latin typeface="Verdana" panose="020B0604030504040204" pitchFamily="34" charset="0"/>
                <a:ea typeface="Verdana" panose="020B0604030504040204" pitchFamily="34" charset="0"/>
              </a:rPr>
              <a:t>Raw position data (120 Hz) → Interpolated → Velocity/acceleration via differentiation</a:t>
            </a:r>
          </a:p>
          <a:p>
            <a:pPr algn="l">
              <a:spcBef>
                <a:spcPts val="450"/>
              </a:spcBef>
              <a:spcAft>
                <a:spcPts val="600"/>
              </a:spcAft>
              <a:buFont typeface="Arial" panose="020B0604020202020204" pitchFamily="34" charset="0"/>
              <a:buChar char="•"/>
            </a:pPr>
            <a:r>
              <a:rPr lang="pt-BR" sz="2000" b="0" i="0" dirty="0">
                <a:solidFill>
                  <a:srgbClr val="0F1115"/>
                </a:solidFill>
                <a:effectLst/>
                <a:latin typeface="Verdana" panose="020B0604030504040204" pitchFamily="34" charset="0"/>
                <a:ea typeface="Verdana" panose="020B0604030504040204" pitchFamily="34" charset="0"/>
              </a:rPr>
              <a:t>Savitzky-Golay filter applied to reduce noise</a:t>
            </a:r>
          </a:p>
          <a:p>
            <a:pPr algn="l">
              <a:spcBef>
                <a:spcPts val="450"/>
              </a:spcBef>
              <a:spcAft>
                <a:spcPts val="600"/>
              </a:spcAft>
              <a:buFont typeface="Arial" panose="020B0604020202020204" pitchFamily="34" charset="0"/>
              <a:buChar char="•"/>
            </a:pPr>
            <a:r>
              <a:rPr lang="pt-BR" sz="2000" b="1" i="0" dirty="0">
                <a:solidFill>
                  <a:srgbClr val="0F1115"/>
                </a:solidFill>
                <a:effectLst/>
                <a:latin typeface="Verdana" panose="020B0604030504040204" pitchFamily="34" charset="0"/>
                <a:ea typeface="Verdana" panose="020B0604030504040204" pitchFamily="34" charset="0"/>
              </a:rPr>
              <a:t>Key input to simulation:</a:t>
            </a:r>
            <a:r>
              <a:rPr lang="pt-BR" sz="2000" b="0" i="0" dirty="0">
                <a:solidFill>
                  <a:srgbClr val="0F1115"/>
                </a:solidFill>
                <a:effectLst/>
                <a:latin typeface="Verdana" panose="020B0604030504040204" pitchFamily="34" charset="0"/>
                <a:ea typeface="Verdana" panose="020B0604030504040204" pitchFamily="34" charset="0"/>
              </a:rPr>
              <a:t> Velocity values and spatial coordinates of drumstick</a:t>
            </a:r>
          </a:p>
        </p:txBody>
      </p:sp>
      <p:pic>
        <p:nvPicPr>
          <p:cNvPr id="8" name="Εικόνα 7">
            <a:extLst>
              <a:ext uri="{FF2B5EF4-FFF2-40B4-BE49-F238E27FC236}">
                <a16:creationId xmlns:a16="http://schemas.microsoft.com/office/drawing/2014/main" id="{3485D362-5071-7F01-F12E-65F88D02C08F}"/>
              </a:ext>
            </a:extLst>
          </p:cNvPr>
          <p:cNvPicPr>
            <a:picLocks noChangeAspect="1"/>
          </p:cNvPicPr>
          <p:nvPr/>
        </p:nvPicPr>
        <p:blipFill>
          <a:blip r:embed="rId2"/>
          <a:stretch>
            <a:fillRect/>
          </a:stretch>
        </p:blipFill>
        <p:spPr>
          <a:xfrm>
            <a:off x="6314297" y="923575"/>
            <a:ext cx="5572903" cy="2505425"/>
          </a:xfrm>
          <a:prstGeom prst="rect">
            <a:avLst/>
          </a:prstGeom>
        </p:spPr>
      </p:pic>
      <p:pic>
        <p:nvPicPr>
          <p:cNvPr id="10" name="Εικόνα 9">
            <a:extLst>
              <a:ext uri="{FF2B5EF4-FFF2-40B4-BE49-F238E27FC236}">
                <a16:creationId xmlns:a16="http://schemas.microsoft.com/office/drawing/2014/main" id="{04E6E62D-0A75-CE20-D2C0-FD70BDA32863}"/>
              </a:ext>
            </a:extLst>
          </p:cNvPr>
          <p:cNvPicPr>
            <a:picLocks noChangeAspect="1"/>
          </p:cNvPicPr>
          <p:nvPr/>
        </p:nvPicPr>
        <p:blipFill>
          <a:blip r:embed="rId3"/>
          <a:srcRect t="2886"/>
          <a:stretch>
            <a:fillRect/>
          </a:stretch>
        </p:blipFill>
        <p:spPr>
          <a:xfrm>
            <a:off x="1435261" y="3699093"/>
            <a:ext cx="8817096" cy="2905535"/>
          </a:xfrm>
          <a:prstGeom prst="rect">
            <a:avLst/>
          </a:prstGeom>
        </p:spPr>
      </p:pic>
    </p:spTree>
    <p:extLst>
      <p:ext uri="{BB962C8B-B14F-4D97-AF65-F5344CB8AC3E}">
        <p14:creationId xmlns:p14="http://schemas.microsoft.com/office/powerpoint/2010/main" val="2672753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8078D3-EB81-A2EC-0F86-79E9E4DD1B0C}"/>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Structural Response - Wave Propagation</a:t>
            </a:r>
          </a:p>
        </p:txBody>
      </p:sp>
      <p:sp>
        <p:nvSpPr>
          <p:cNvPr id="6" name="TextBox 5">
            <a:extLst>
              <a:ext uri="{FF2B5EF4-FFF2-40B4-BE49-F238E27FC236}">
                <a16:creationId xmlns:a16="http://schemas.microsoft.com/office/drawing/2014/main" id="{A5053153-A5C2-C98F-2337-B368A5BB19B7}"/>
              </a:ext>
            </a:extLst>
          </p:cNvPr>
          <p:cNvSpPr txBox="1"/>
          <p:nvPr/>
        </p:nvSpPr>
        <p:spPr>
          <a:xfrm>
            <a:off x="176981" y="676964"/>
            <a:ext cx="5919020" cy="5781070"/>
          </a:xfrm>
          <a:prstGeom prst="rect">
            <a:avLst/>
          </a:prstGeom>
          <a:noFill/>
        </p:spPr>
        <p:txBody>
          <a:bodyPr wrap="square">
            <a:spAutoFit/>
          </a:bodyPr>
          <a:lstStyle/>
          <a:p>
            <a:pPr algn="l">
              <a:spcBef>
                <a:spcPts val="1200"/>
              </a:spcBef>
              <a:spcAft>
                <a:spcPts val="600"/>
              </a:spcAft>
              <a:buNone/>
            </a:pPr>
            <a:r>
              <a:rPr lang="pt-BR" sz="2000" b="1" i="0" dirty="0">
                <a:solidFill>
                  <a:srgbClr val="0F1115"/>
                </a:solidFill>
                <a:effectLst/>
                <a:latin typeface="Verdana" panose="020B0604030504040204" pitchFamily="34" charset="0"/>
                <a:ea typeface="Verdana" panose="020B0604030504040204" pitchFamily="34" charset="0"/>
              </a:rPr>
              <a:t>Key Observations:</a:t>
            </a:r>
            <a:endParaRPr lang="pt-BR"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Maximum stress at impact: </a:t>
            </a:r>
            <a:r>
              <a:rPr lang="pt-BR" b="1" i="0" dirty="0">
                <a:solidFill>
                  <a:srgbClr val="0F1115"/>
                </a:solidFill>
                <a:effectLst/>
                <a:latin typeface="Verdana" panose="020B0604030504040204" pitchFamily="34" charset="0"/>
                <a:ea typeface="Verdana" panose="020B0604030504040204" pitchFamily="34" charset="0"/>
              </a:rPr>
              <a:t>40 MPa</a:t>
            </a:r>
            <a:r>
              <a:rPr lang="pt-BR" b="0" i="0" dirty="0">
                <a:solidFill>
                  <a:srgbClr val="0F1115"/>
                </a:solidFill>
                <a:effectLst/>
                <a:latin typeface="Verdana" panose="020B0604030504040204" pitchFamily="34" charset="0"/>
                <a:ea typeface="Verdana" panose="020B0604030504040204" pitchFamily="34" charset="0"/>
              </a:rPr>
              <a:t> (below yield strength of 125 MPa → no plastic deformation)</a:t>
            </a:r>
          </a:p>
          <a:p>
            <a:pPr algn="l">
              <a:spcBef>
                <a:spcPts val="450"/>
              </a:spcBef>
              <a:spcAft>
                <a:spcPts val="6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Maximum vertical displacement: </a:t>
            </a:r>
            <a:r>
              <a:rPr lang="pt-BR" b="1" i="0" dirty="0">
                <a:solidFill>
                  <a:srgbClr val="0F1115"/>
                </a:solidFill>
                <a:effectLst/>
                <a:latin typeface="Verdana" panose="020B0604030504040204" pitchFamily="34" charset="0"/>
                <a:ea typeface="Verdana" panose="020B0604030504040204" pitchFamily="34" charset="0"/>
              </a:rPr>
              <a:t>38 </a:t>
            </a:r>
            <a:r>
              <a:rPr lang="el-GR" b="1" i="0" dirty="0">
                <a:solidFill>
                  <a:srgbClr val="0F1115"/>
                </a:solidFill>
                <a:effectLst/>
                <a:latin typeface="Verdana" panose="020B0604030504040204" pitchFamily="34" charset="0"/>
                <a:ea typeface="Verdana" panose="020B0604030504040204" pitchFamily="34" charset="0"/>
              </a:rPr>
              <a:t>μ</a:t>
            </a:r>
            <a:r>
              <a:rPr lang="pt-BR" b="1" i="0" dirty="0">
                <a:solidFill>
                  <a:srgbClr val="0F1115"/>
                </a:solidFill>
                <a:effectLst/>
                <a:latin typeface="Verdana" panose="020B0604030504040204" pitchFamily="34" charset="0"/>
                <a:ea typeface="Verdana" panose="020B0604030504040204" pitchFamily="34" charset="0"/>
              </a:rPr>
              <a:t>m</a:t>
            </a:r>
            <a:r>
              <a:rPr lang="pt-BR" b="0" i="0" dirty="0">
                <a:solidFill>
                  <a:srgbClr val="0F1115"/>
                </a:solidFill>
                <a:effectLst/>
                <a:latin typeface="Verdana" panose="020B0604030504040204" pitchFamily="34" charset="0"/>
                <a:ea typeface="Verdana" panose="020B0604030504040204" pitchFamily="34" charset="0"/>
              </a:rPr>
              <a:t> (mean ~15 </a:t>
            </a:r>
            <a:r>
              <a:rPr lang="el-GR" b="0" i="0" dirty="0">
                <a:solidFill>
                  <a:srgbClr val="0F1115"/>
                </a:solidFill>
                <a:effectLst/>
                <a:latin typeface="Verdana" panose="020B0604030504040204" pitchFamily="34" charset="0"/>
                <a:ea typeface="Verdana" panose="020B0604030504040204" pitchFamily="34" charset="0"/>
              </a:rPr>
              <a:t>μ</a:t>
            </a:r>
            <a:r>
              <a:rPr lang="pt-BR" b="0" i="0" dirty="0">
                <a:solidFill>
                  <a:srgbClr val="0F1115"/>
                </a:solidFill>
                <a:effectLst/>
                <a:latin typeface="Verdana" panose="020B0604030504040204" pitchFamily="34" charset="0"/>
                <a:ea typeface="Verdana" panose="020B0604030504040204" pitchFamily="34" charset="0"/>
              </a:rPr>
              <a:t>m over 2s)</a:t>
            </a:r>
          </a:p>
          <a:p>
            <a:pPr algn="l">
              <a:spcBef>
                <a:spcPts val="1200"/>
              </a:spcBef>
              <a:spcAft>
                <a:spcPts val="600"/>
              </a:spcAft>
              <a:buNone/>
            </a:pPr>
            <a:r>
              <a:rPr lang="pt-BR" sz="2000" b="1" i="0" dirty="0">
                <a:solidFill>
                  <a:srgbClr val="0F1115"/>
                </a:solidFill>
                <a:effectLst/>
                <a:latin typeface="Verdana" panose="020B0604030504040204" pitchFamily="34" charset="0"/>
                <a:ea typeface="Verdana" panose="020B0604030504040204" pitchFamily="34" charset="0"/>
              </a:rPr>
              <a:t>Wave Propagation:</a:t>
            </a:r>
            <a:endParaRPr lang="pt-BR"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Arial" panose="020B0604020202020204" pitchFamily="34" charset="0"/>
              <a:buChar char="•"/>
            </a:pPr>
            <a:r>
              <a:rPr lang="pt-BR" b="1" i="0" dirty="0">
                <a:solidFill>
                  <a:srgbClr val="0F1115"/>
                </a:solidFill>
                <a:effectLst/>
                <a:latin typeface="Verdana" panose="020B0604030504040204" pitchFamily="34" charset="0"/>
                <a:ea typeface="Verdana" panose="020B0604030504040204" pitchFamily="34" charset="0"/>
              </a:rPr>
              <a:t>Bending waves</a:t>
            </a:r>
            <a:r>
              <a:rPr lang="pt-BR" b="0" i="0" dirty="0">
                <a:solidFill>
                  <a:srgbClr val="0F1115"/>
                </a:solidFill>
                <a:effectLst/>
                <a:latin typeface="Verdana" panose="020B0604030504040204" pitchFamily="34" charset="0"/>
                <a:ea typeface="Verdana" panose="020B0604030504040204" pitchFamily="34" charset="0"/>
              </a:rPr>
              <a:t> generated at impact point</a:t>
            </a:r>
          </a:p>
          <a:p>
            <a:pPr algn="l">
              <a:spcBef>
                <a:spcPts val="450"/>
              </a:spcBef>
              <a:spcAft>
                <a:spcPts val="6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Waves propagate outward toward edges</a:t>
            </a:r>
          </a:p>
          <a:p>
            <a:pPr algn="l">
              <a:spcBef>
                <a:spcPts val="450"/>
              </a:spcBef>
              <a:spcAft>
                <a:spcPts val="6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Reflected at edges → form </a:t>
            </a:r>
            <a:r>
              <a:rPr lang="pt-BR" b="1" i="0" dirty="0">
                <a:solidFill>
                  <a:srgbClr val="0F1115"/>
                </a:solidFill>
                <a:effectLst/>
                <a:latin typeface="Verdana" panose="020B0604030504040204" pitchFamily="34" charset="0"/>
                <a:ea typeface="Verdana" panose="020B0604030504040204" pitchFamily="34" charset="0"/>
              </a:rPr>
              <a:t>standing wave patterns</a:t>
            </a:r>
            <a:r>
              <a:rPr lang="pt-BR" b="0" i="0" dirty="0">
                <a:solidFill>
                  <a:srgbClr val="0F1115"/>
                </a:solidFill>
                <a:effectLst/>
                <a:latin typeface="Verdana" panose="020B0604030504040204" pitchFamily="34" charset="0"/>
                <a:ea typeface="Verdana" panose="020B0604030504040204" pitchFamily="34" charset="0"/>
              </a:rPr>
              <a:t> (normal modes)</a:t>
            </a:r>
          </a:p>
          <a:p>
            <a:pPr algn="l">
              <a:spcBef>
                <a:spcPts val="1200"/>
              </a:spcBef>
              <a:spcAft>
                <a:spcPts val="600"/>
              </a:spcAft>
              <a:buNone/>
            </a:pPr>
            <a:r>
              <a:rPr lang="pt-BR" sz="2000" b="1" i="0" dirty="0">
                <a:solidFill>
                  <a:srgbClr val="0F1115"/>
                </a:solidFill>
                <a:effectLst/>
                <a:latin typeface="Verdana" panose="020B0604030504040204" pitchFamily="34" charset="0"/>
                <a:ea typeface="Verdana" panose="020B0604030504040204" pitchFamily="34" charset="0"/>
              </a:rPr>
              <a:t>Temporal Evolution:</a:t>
            </a:r>
            <a:endParaRPr lang="pt-BR"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At 0.1 ms: Localized deformation at impact point</a:t>
            </a:r>
          </a:p>
          <a:p>
            <a:pPr algn="l">
              <a:spcBef>
                <a:spcPts val="450"/>
              </a:spcBef>
              <a:spcAft>
                <a:spcPts val="6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At 0.3 ms: Waves spreading across cymbal surface</a:t>
            </a:r>
          </a:p>
        </p:txBody>
      </p:sp>
      <p:pic>
        <p:nvPicPr>
          <p:cNvPr id="8" name="Εικόνα 7">
            <a:extLst>
              <a:ext uri="{FF2B5EF4-FFF2-40B4-BE49-F238E27FC236}">
                <a16:creationId xmlns:a16="http://schemas.microsoft.com/office/drawing/2014/main" id="{5ACC810C-F75F-C623-5784-18CC549A4429}"/>
              </a:ext>
            </a:extLst>
          </p:cNvPr>
          <p:cNvPicPr>
            <a:picLocks noChangeAspect="1"/>
          </p:cNvPicPr>
          <p:nvPr/>
        </p:nvPicPr>
        <p:blipFill>
          <a:blip r:embed="rId2"/>
          <a:stretch>
            <a:fillRect/>
          </a:stretch>
        </p:blipFill>
        <p:spPr>
          <a:xfrm>
            <a:off x="6056670" y="1733491"/>
            <a:ext cx="6056671" cy="3781798"/>
          </a:xfrm>
          <a:prstGeom prst="rect">
            <a:avLst/>
          </a:prstGeom>
        </p:spPr>
      </p:pic>
    </p:spTree>
    <p:extLst>
      <p:ext uri="{BB962C8B-B14F-4D97-AF65-F5344CB8AC3E}">
        <p14:creationId xmlns:p14="http://schemas.microsoft.com/office/powerpoint/2010/main" val="1352975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EA2EA9-6220-1469-9EC3-5940AB8124BB}"/>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Sound Pressure Results</a:t>
            </a:r>
          </a:p>
        </p:txBody>
      </p:sp>
      <p:sp>
        <p:nvSpPr>
          <p:cNvPr id="6" name="TextBox 5">
            <a:extLst>
              <a:ext uri="{FF2B5EF4-FFF2-40B4-BE49-F238E27FC236}">
                <a16:creationId xmlns:a16="http://schemas.microsoft.com/office/drawing/2014/main" id="{B557AB15-AEA3-E94F-397E-270339654738}"/>
              </a:ext>
            </a:extLst>
          </p:cNvPr>
          <p:cNvSpPr txBox="1"/>
          <p:nvPr/>
        </p:nvSpPr>
        <p:spPr>
          <a:xfrm>
            <a:off x="422788" y="703569"/>
            <a:ext cx="6096000" cy="5645135"/>
          </a:xfrm>
          <a:prstGeom prst="rect">
            <a:avLst/>
          </a:prstGeom>
          <a:noFill/>
        </p:spPr>
        <p:txBody>
          <a:bodyPr wrap="square">
            <a:spAutoFit/>
          </a:bodyPr>
          <a:lstStyle/>
          <a:p>
            <a:pPr algn="l">
              <a:spcBef>
                <a:spcPts val="1200"/>
              </a:spcBef>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Progressive Intensification:</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Arial" panose="020B0604020202020204" pitchFamily="34" charset="0"/>
              <a:buChar char="•"/>
            </a:pPr>
            <a:r>
              <a:rPr lang="en-US" sz="2000" b="0" i="0" dirty="0">
                <a:solidFill>
                  <a:srgbClr val="0F1115"/>
                </a:solidFill>
                <a:effectLst/>
                <a:latin typeface="Verdana" panose="020B0604030504040204" pitchFamily="34" charset="0"/>
                <a:ea typeface="Verdana" panose="020B0604030504040204" pitchFamily="34" charset="0"/>
              </a:rPr>
              <a:t>Clear trend: </a:t>
            </a:r>
            <a:r>
              <a:rPr lang="en-US" sz="2000" b="1" i="0" dirty="0">
                <a:solidFill>
                  <a:srgbClr val="0F1115"/>
                </a:solidFill>
                <a:effectLst/>
                <a:latin typeface="Verdana" panose="020B0604030504040204" pitchFamily="34" charset="0"/>
                <a:ea typeface="Verdana" panose="020B0604030504040204" pitchFamily="34" charset="0"/>
              </a:rPr>
              <a:t>p → mf → ff</a:t>
            </a:r>
            <a:endParaRPr lang="en-US" sz="2000" b="0" i="0" dirty="0">
              <a:solidFill>
                <a:srgbClr val="0F1115"/>
              </a:solidFill>
              <a:effectLst/>
              <a:latin typeface="Verdana" panose="020B0604030504040204" pitchFamily="34" charset="0"/>
              <a:ea typeface="Verdana" panose="020B0604030504040204" pitchFamily="34" charset="0"/>
            </a:endParaRPr>
          </a:p>
          <a:p>
            <a:pPr marL="742950" lvl="1" indent="-285750" algn="l">
              <a:spcBef>
                <a:spcPts val="300"/>
              </a:spcBef>
              <a:spcAft>
                <a:spcPts val="600"/>
              </a:spcAft>
              <a:buFont typeface="Arial" panose="020B0604020202020204" pitchFamily="34" charset="0"/>
              <a:buChar char="•"/>
            </a:pPr>
            <a:r>
              <a:rPr lang="en-US" sz="2000" b="0" i="0" dirty="0">
                <a:solidFill>
                  <a:srgbClr val="0F1115"/>
                </a:solidFill>
                <a:effectLst/>
                <a:latin typeface="Verdana" panose="020B0604030504040204" pitchFamily="34" charset="0"/>
                <a:ea typeface="Verdana" panose="020B0604030504040204" pitchFamily="34" charset="0"/>
              </a:rPr>
              <a:t>Maximum SPL increases</a:t>
            </a:r>
          </a:p>
          <a:p>
            <a:pPr marL="742950" lvl="1" indent="-285750" algn="l">
              <a:spcBef>
                <a:spcPts val="450"/>
              </a:spcBef>
              <a:spcAft>
                <a:spcPts val="600"/>
              </a:spcAft>
              <a:buFont typeface="Arial" panose="020B0604020202020204" pitchFamily="34" charset="0"/>
              <a:buChar char="•"/>
            </a:pPr>
            <a:r>
              <a:rPr lang="en-US" sz="2000" b="0" i="0" dirty="0">
                <a:solidFill>
                  <a:srgbClr val="0F1115"/>
                </a:solidFill>
                <a:effectLst/>
                <a:latin typeface="Verdana" panose="020B0604030504040204" pitchFamily="34" charset="0"/>
                <a:ea typeface="Verdana" panose="020B0604030504040204" pitchFamily="34" charset="0"/>
              </a:rPr>
              <a:t>Attack time decreases</a:t>
            </a:r>
          </a:p>
          <a:p>
            <a:pPr algn="l">
              <a:spcBef>
                <a:spcPts val="1200"/>
              </a:spcBef>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Quantitative Results (ff stroke):</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Arial" panose="020B0604020202020204" pitchFamily="34" charset="0"/>
              <a:buChar char="•"/>
            </a:pPr>
            <a:r>
              <a:rPr lang="en-US" sz="2000" i="0" dirty="0">
                <a:solidFill>
                  <a:srgbClr val="0F1115"/>
                </a:solidFill>
                <a:effectLst/>
                <a:latin typeface="Verdana" panose="020B0604030504040204" pitchFamily="34" charset="0"/>
                <a:ea typeface="Verdana" panose="020B0604030504040204" pitchFamily="34" charset="0"/>
              </a:rPr>
              <a:t>Maximum pressure: 0.2 Pa</a:t>
            </a:r>
          </a:p>
          <a:p>
            <a:pPr algn="l">
              <a:spcBef>
                <a:spcPts val="450"/>
              </a:spcBef>
              <a:spcAft>
                <a:spcPts val="600"/>
              </a:spcAft>
              <a:buFont typeface="Arial" panose="020B0604020202020204" pitchFamily="34" charset="0"/>
              <a:buChar char="•"/>
            </a:pPr>
            <a:r>
              <a:rPr lang="en-US" sz="2000" i="0" dirty="0">
                <a:solidFill>
                  <a:srgbClr val="0F1115"/>
                </a:solidFill>
                <a:effectLst/>
                <a:latin typeface="Verdana" panose="020B0604030504040204" pitchFamily="34" charset="0"/>
                <a:ea typeface="Verdana" panose="020B0604030504040204" pitchFamily="34" charset="0"/>
              </a:rPr>
              <a:t>Maximum SPL: 70 dB (at 0.5m distance)</a:t>
            </a:r>
          </a:p>
          <a:p>
            <a:pPr algn="l">
              <a:spcBef>
                <a:spcPts val="1200"/>
              </a:spcBef>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Validation Insight:</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None/>
            </a:pPr>
            <a:r>
              <a:rPr lang="en-US" sz="2000" b="0" i="1" dirty="0">
                <a:solidFill>
                  <a:srgbClr val="0F1115"/>
                </a:solidFill>
                <a:effectLst/>
                <a:latin typeface="Verdana" panose="020B0604030504040204" pitchFamily="34" charset="0"/>
                <a:ea typeface="Verdana" panose="020B0604030504040204" pitchFamily="34" charset="0"/>
              </a:rPr>
              <a:t>"The synergy of motion capturing and FEM provides a valid approximation of the dynamic vibroacoustic </a:t>
            </a:r>
            <a:r>
              <a:rPr lang="en-US" sz="2000" b="0" i="1" dirty="0" err="1">
                <a:solidFill>
                  <a:srgbClr val="0F1115"/>
                </a:solidFill>
                <a:effectLst/>
                <a:latin typeface="Verdana" panose="020B0604030504040204" pitchFamily="34" charset="0"/>
                <a:ea typeface="Verdana" panose="020B0604030504040204" pitchFamily="34" charset="0"/>
              </a:rPr>
              <a:t>behaviour</a:t>
            </a:r>
            <a:r>
              <a:rPr lang="en-US" sz="2000" b="0" i="1" dirty="0">
                <a:solidFill>
                  <a:srgbClr val="0F1115"/>
                </a:solidFill>
                <a:effectLst/>
                <a:latin typeface="Verdana" panose="020B0604030504040204" pitchFamily="34" charset="0"/>
                <a:ea typeface="Verdana" panose="020B0604030504040204" pitchFamily="34" charset="0"/>
              </a:rPr>
              <a:t> of the cymbal owing to the impact of the drumstick."</a:t>
            </a:r>
            <a:endParaRPr lang="en-US" sz="2000" b="0" i="0" dirty="0">
              <a:solidFill>
                <a:srgbClr val="0F1115"/>
              </a:solidFill>
              <a:effectLst/>
              <a:latin typeface="Verdana" panose="020B0604030504040204" pitchFamily="34" charset="0"/>
              <a:ea typeface="Verdana" panose="020B0604030504040204" pitchFamily="34" charset="0"/>
            </a:endParaRPr>
          </a:p>
        </p:txBody>
      </p:sp>
      <p:pic>
        <p:nvPicPr>
          <p:cNvPr id="10" name="Εικόνα 9">
            <a:extLst>
              <a:ext uri="{FF2B5EF4-FFF2-40B4-BE49-F238E27FC236}">
                <a16:creationId xmlns:a16="http://schemas.microsoft.com/office/drawing/2014/main" id="{73225262-2BFB-4A17-055E-45E227E08439}"/>
              </a:ext>
            </a:extLst>
          </p:cNvPr>
          <p:cNvPicPr>
            <a:picLocks noChangeAspect="1"/>
          </p:cNvPicPr>
          <p:nvPr/>
        </p:nvPicPr>
        <p:blipFill>
          <a:blip r:embed="rId2"/>
          <a:stretch>
            <a:fillRect/>
          </a:stretch>
        </p:blipFill>
        <p:spPr>
          <a:xfrm>
            <a:off x="6236940" y="547487"/>
            <a:ext cx="5715798" cy="6134956"/>
          </a:xfrm>
          <a:prstGeom prst="rect">
            <a:avLst/>
          </a:prstGeom>
        </p:spPr>
      </p:pic>
    </p:spTree>
    <p:extLst>
      <p:ext uri="{BB962C8B-B14F-4D97-AF65-F5344CB8AC3E}">
        <p14:creationId xmlns:p14="http://schemas.microsoft.com/office/powerpoint/2010/main" val="3618083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E4DA76-F525-8828-9E3F-C3ECDB642B9F}"/>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Spectrogram Comparison</a:t>
            </a:r>
          </a:p>
        </p:txBody>
      </p:sp>
      <p:sp>
        <p:nvSpPr>
          <p:cNvPr id="6" name="TextBox 5">
            <a:extLst>
              <a:ext uri="{FF2B5EF4-FFF2-40B4-BE49-F238E27FC236}">
                <a16:creationId xmlns:a16="http://schemas.microsoft.com/office/drawing/2014/main" id="{B8199EB5-9CD0-DD50-52D8-3F2FBAB25114}"/>
              </a:ext>
            </a:extLst>
          </p:cNvPr>
          <p:cNvSpPr txBox="1"/>
          <p:nvPr/>
        </p:nvSpPr>
        <p:spPr>
          <a:xfrm>
            <a:off x="285135" y="836521"/>
            <a:ext cx="2674375" cy="5068054"/>
          </a:xfrm>
          <a:prstGeom prst="rect">
            <a:avLst/>
          </a:prstGeom>
          <a:noFill/>
        </p:spPr>
        <p:txBody>
          <a:bodyPr wrap="square">
            <a:spAutoFit/>
          </a:bodyPr>
          <a:lstStyle/>
          <a:p>
            <a:pPr algn="just">
              <a:spcBef>
                <a:spcPts val="1200"/>
              </a:spcBef>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Key Finding:</a:t>
            </a:r>
            <a:endParaRPr lang="en-US" sz="2000" b="0" i="0" dirty="0">
              <a:solidFill>
                <a:srgbClr val="0F1115"/>
              </a:solidFill>
              <a:effectLst/>
              <a:latin typeface="Verdana" panose="020B0604030504040204" pitchFamily="34" charset="0"/>
              <a:ea typeface="Verdana" panose="020B0604030504040204" pitchFamily="34" charset="0"/>
            </a:endParaRPr>
          </a:p>
          <a:p>
            <a:pPr algn="just">
              <a:spcBef>
                <a:spcPts val="120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Harmonics on vibrating structure are </a:t>
            </a:r>
            <a:r>
              <a:rPr lang="en-US" i="0" dirty="0">
                <a:solidFill>
                  <a:srgbClr val="0F1115"/>
                </a:solidFill>
                <a:effectLst/>
                <a:latin typeface="Verdana" panose="020B0604030504040204" pitchFamily="34" charset="0"/>
                <a:ea typeface="Verdana" panose="020B0604030504040204" pitchFamily="34" charset="0"/>
              </a:rPr>
              <a:t>more clear and discrete than in air</a:t>
            </a:r>
          </a:p>
          <a:p>
            <a:pPr algn="just">
              <a:spcBef>
                <a:spcPts val="450"/>
              </a:spcBef>
              <a:spcAft>
                <a:spcPts val="600"/>
              </a:spcAft>
              <a:buFont typeface="Arial" panose="020B0604020202020204" pitchFamily="34" charset="0"/>
              <a:buChar char="•"/>
            </a:pPr>
            <a:r>
              <a:rPr lang="en-US" b="1" i="0" dirty="0">
                <a:solidFill>
                  <a:srgbClr val="0F1115"/>
                </a:solidFill>
                <a:effectLst/>
                <a:latin typeface="Verdana" panose="020B0604030504040204" pitchFamily="34" charset="0"/>
                <a:ea typeface="Verdana" panose="020B0604030504040204" pitchFamily="34" charset="0"/>
              </a:rPr>
              <a:t>Frequency-dependent damping:</a:t>
            </a:r>
            <a:r>
              <a:rPr lang="en-US" b="0" i="0" dirty="0">
                <a:solidFill>
                  <a:srgbClr val="0F1115"/>
                </a:solidFill>
                <a:effectLst/>
                <a:latin typeface="Verdana" panose="020B0604030504040204" pitchFamily="34" charset="0"/>
                <a:ea typeface="Verdana" panose="020B0604030504040204" pitchFamily="34" charset="0"/>
              </a:rPr>
              <a:t> Higher frequencies decay faster than lower frequencies (&lt;2 kHz)</a:t>
            </a:r>
          </a:p>
          <a:p>
            <a:pPr algn="just">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Both spectrograms show characteristic "noisy" percussive sound (vs. pitched instruments)</a:t>
            </a:r>
          </a:p>
        </p:txBody>
      </p:sp>
      <p:pic>
        <p:nvPicPr>
          <p:cNvPr id="8" name="Εικόνα 7">
            <a:extLst>
              <a:ext uri="{FF2B5EF4-FFF2-40B4-BE49-F238E27FC236}">
                <a16:creationId xmlns:a16="http://schemas.microsoft.com/office/drawing/2014/main" id="{192D279F-4B20-77BF-DD5F-BA0D10BE60D8}"/>
              </a:ext>
            </a:extLst>
          </p:cNvPr>
          <p:cNvPicPr>
            <a:picLocks noChangeAspect="1"/>
          </p:cNvPicPr>
          <p:nvPr/>
        </p:nvPicPr>
        <p:blipFill>
          <a:blip r:embed="rId2"/>
          <a:stretch>
            <a:fillRect/>
          </a:stretch>
        </p:blipFill>
        <p:spPr>
          <a:xfrm>
            <a:off x="2959510" y="764546"/>
            <a:ext cx="3832339" cy="5328908"/>
          </a:xfrm>
          <a:prstGeom prst="rect">
            <a:avLst/>
          </a:prstGeom>
        </p:spPr>
      </p:pic>
      <p:sp>
        <p:nvSpPr>
          <p:cNvPr id="10" name="TextBox 9">
            <a:extLst>
              <a:ext uri="{FF2B5EF4-FFF2-40B4-BE49-F238E27FC236}">
                <a16:creationId xmlns:a16="http://schemas.microsoft.com/office/drawing/2014/main" id="{025E8E18-9A13-92B1-1BC6-98AAC36851B5}"/>
              </a:ext>
            </a:extLst>
          </p:cNvPr>
          <p:cNvSpPr txBox="1"/>
          <p:nvPr/>
        </p:nvSpPr>
        <p:spPr>
          <a:xfrm>
            <a:off x="6894443" y="737528"/>
            <a:ext cx="5012422" cy="1492716"/>
          </a:xfrm>
          <a:prstGeom prst="rect">
            <a:avLst/>
          </a:prstGeom>
          <a:noFill/>
        </p:spPr>
        <p:txBody>
          <a:bodyPr wrap="square">
            <a:spAutoFit/>
          </a:bodyPr>
          <a:lstStyle/>
          <a:p>
            <a:pPr algn="just">
              <a:spcBef>
                <a:spcPts val="1200"/>
              </a:spcBef>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Simulated vs. Recorded Comparison (p and ff):</a:t>
            </a:r>
            <a:endParaRPr lang="en-US" sz="2000" b="0" i="0" dirty="0">
              <a:solidFill>
                <a:srgbClr val="0F1115"/>
              </a:solidFill>
              <a:effectLst/>
              <a:latin typeface="Verdana" panose="020B0604030504040204" pitchFamily="34" charset="0"/>
              <a:ea typeface="Verdana" panose="020B0604030504040204" pitchFamily="34" charset="0"/>
            </a:endParaRPr>
          </a:p>
          <a:p>
            <a:pPr algn="just">
              <a:spcBef>
                <a:spcPts val="120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Similar relative behavior with stroke intensification</a:t>
            </a:r>
          </a:p>
        </p:txBody>
      </p:sp>
      <p:pic>
        <p:nvPicPr>
          <p:cNvPr id="12" name="Εικόνα 11">
            <a:extLst>
              <a:ext uri="{FF2B5EF4-FFF2-40B4-BE49-F238E27FC236}">
                <a16:creationId xmlns:a16="http://schemas.microsoft.com/office/drawing/2014/main" id="{EE49E3DF-A2A5-4234-EC13-1475E7041A6B}"/>
              </a:ext>
            </a:extLst>
          </p:cNvPr>
          <p:cNvPicPr>
            <a:picLocks noChangeAspect="1"/>
          </p:cNvPicPr>
          <p:nvPr/>
        </p:nvPicPr>
        <p:blipFill>
          <a:blip r:embed="rId3"/>
          <a:stretch>
            <a:fillRect/>
          </a:stretch>
        </p:blipFill>
        <p:spPr>
          <a:xfrm>
            <a:off x="6894443" y="2392105"/>
            <a:ext cx="5143564" cy="3701349"/>
          </a:xfrm>
          <a:prstGeom prst="rect">
            <a:avLst/>
          </a:prstGeom>
        </p:spPr>
      </p:pic>
    </p:spTree>
    <p:extLst>
      <p:ext uri="{BB962C8B-B14F-4D97-AF65-F5344CB8AC3E}">
        <p14:creationId xmlns:p14="http://schemas.microsoft.com/office/powerpoint/2010/main" val="4278008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F2DB49-F4D6-52B7-9F14-5F1AF491742E}"/>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Conclusions </a:t>
            </a:r>
          </a:p>
        </p:txBody>
      </p:sp>
      <p:sp>
        <p:nvSpPr>
          <p:cNvPr id="6" name="TextBox 5">
            <a:extLst>
              <a:ext uri="{FF2B5EF4-FFF2-40B4-BE49-F238E27FC236}">
                <a16:creationId xmlns:a16="http://schemas.microsoft.com/office/drawing/2014/main" id="{2653AD52-5E37-0EA4-FF9F-0A612C931FFB}"/>
              </a:ext>
            </a:extLst>
          </p:cNvPr>
          <p:cNvSpPr txBox="1"/>
          <p:nvPr/>
        </p:nvSpPr>
        <p:spPr>
          <a:xfrm>
            <a:off x="334298" y="757765"/>
            <a:ext cx="10038735" cy="5604098"/>
          </a:xfrm>
          <a:prstGeom prst="rect">
            <a:avLst/>
          </a:prstGeom>
          <a:noFill/>
        </p:spPr>
        <p:txBody>
          <a:bodyPr wrap="square">
            <a:spAutoFit/>
          </a:bodyPr>
          <a:lstStyle/>
          <a:p>
            <a:pPr algn="l">
              <a:spcBef>
                <a:spcPts val="1200"/>
              </a:spcBef>
              <a:spcAft>
                <a:spcPts val="600"/>
              </a:spcAft>
              <a:buNone/>
            </a:pPr>
            <a:r>
              <a:rPr lang="en-US" b="1" i="0" dirty="0">
                <a:solidFill>
                  <a:srgbClr val="0F1115"/>
                </a:solidFill>
                <a:effectLst/>
                <a:latin typeface="Verdana" panose="020B0604030504040204" pitchFamily="34" charset="0"/>
                <a:ea typeface="Verdana" panose="020B0604030504040204" pitchFamily="34" charset="0"/>
              </a:rPr>
              <a:t>Main Achievements:</a:t>
            </a:r>
            <a:endParaRPr lang="en-US"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mj-lt"/>
              <a:buAutoNum type="arabicPeriod"/>
            </a:pPr>
            <a:r>
              <a:rPr lang="en-US" i="0" dirty="0">
                <a:solidFill>
                  <a:srgbClr val="0F1115"/>
                </a:solidFill>
                <a:effectLst/>
                <a:latin typeface="Verdana" panose="020B0604030504040204" pitchFamily="34" charset="0"/>
                <a:ea typeface="Verdana" panose="020B0604030504040204" pitchFamily="34" charset="0"/>
              </a:rPr>
              <a:t>First study to </a:t>
            </a:r>
            <a:r>
              <a:rPr lang="en-US" b="0" i="0" dirty="0">
                <a:solidFill>
                  <a:srgbClr val="0F1115"/>
                </a:solidFill>
                <a:effectLst/>
                <a:latin typeface="Verdana" panose="020B0604030504040204" pitchFamily="34" charset="0"/>
                <a:ea typeface="Verdana" panose="020B0604030504040204" pitchFamily="34" charset="0"/>
              </a:rPr>
              <a:t>incorporate real motion capture data into cymbal vibroacoustic simulations</a:t>
            </a:r>
          </a:p>
          <a:p>
            <a:pPr algn="l">
              <a:spcBef>
                <a:spcPts val="450"/>
              </a:spcBef>
              <a:spcAft>
                <a:spcPts val="600"/>
              </a:spcAft>
              <a:buFont typeface="+mj-lt"/>
              <a:buAutoNum type="arabicPeriod"/>
            </a:pPr>
            <a:r>
              <a:rPr lang="en-US" b="0" i="0" dirty="0">
                <a:solidFill>
                  <a:srgbClr val="0F1115"/>
                </a:solidFill>
                <a:effectLst/>
                <a:latin typeface="Verdana" panose="020B0604030504040204" pitchFamily="34" charset="0"/>
                <a:ea typeface="Verdana" panose="020B0604030504040204" pitchFamily="34" charset="0"/>
              </a:rPr>
              <a:t>Successfully modeled progressive stroke intensities (p, mf, ff)</a:t>
            </a:r>
          </a:p>
          <a:p>
            <a:pPr algn="l">
              <a:spcBef>
                <a:spcPts val="450"/>
              </a:spcBef>
              <a:spcAft>
                <a:spcPts val="600"/>
              </a:spcAft>
              <a:buFont typeface="+mj-lt"/>
              <a:buAutoNum type="arabicPeriod"/>
            </a:pPr>
            <a:r>
              <a:rPr lang="en-US" b="0" i="0" dirty="0">
                <a:solidFill>
                  <a:srgbClr val="0F1115"/>
                </a:solidFill>
                <a:effectLst/>
                <a:latin typeface="Verdana" panose="020B0604030504040204" pitchFamily="34" charset="0"/>
                <a:ea typeface="Verdana" panose="020B0604030504040204" pitchFamily="34" charset="0"/>
              </a:rPr>
              <a:t>Demonstrated wave propagation, contact time estimation, and sound radiation</a:t>
            </a:r>
          </a:p>
          <a:p>
            <a:pPr algn="l">
              <a:spcBef>
                <a:spcPts val="450"/>
              </a:spcBef>
              <a:spcAft>
                <a:spcPts val="600"/>
              </a:spcAft>
              <a:buFont typeface="+mj-lt"/>
              <a:buAutoNum type="arabicPeriod"/>
            </a:pPr>
            <a:r>
              <a:rPr lang="en-US" b="0" i="0" dirty="0">
                <a:solidFill>
                  <a:srgbClr val="0F1115"/>
                </a:solidFill>
                <a:effectLst/>
                <a:latin typeface="Verdana" panose="020B0604030504040204" pitchFamily="34" charset="0"/>
                <a:ea typeface="Verdana" panose="020B0604030504040204" pitchFamily="34" charset="0"/>
              </a:rPr>
              <a:t>Validated approach through heuristic comparison with recorded sound</a:t>
            </a:r>
          </a:p>
          <a:p>
            <a:pPr algn="l">
              <a:spcBef>
                <a:spcPts val="1200"/>
              </a:spcBef>
              <a:spcAft>
                <a:spcPts val="600"/>
              </a:spcAft>
              <a:buNone/>
            </a:pPr>
            <a:r>
              <a:rPr lang="en-US" b="1" i="0" dirty="0">
                <a:solidFill>
                  <a:srgbClr val="0F1115"/>
                </a:solidFill>
                <a:effectLst/>
                <a:latin typeface="Verdana" panose="020B0604030504040204" pitchFamily="34" charset="0"/>
                <a:ea typeface="Verdana" panose="020B0604030504040204" pitchFamily="34" charset="0"/>
              </a:rPr>
              <a:t>Key Parameters for Improvement:</a:t>
            </a:r>
            <a:endParaRPr lang="en-US"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Sampling rate of motion capture data</a:t>
            </a: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Material properties accuracy</a:t>
            </a: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Geometrical details of CAD models</a:t>
            </a:r>
          </a:p>
          <a:p>
            <a:pPr algn="l">
              <a:spcBef>
                <a:spcPts val="1200"/>
              </a:spcBef>
              <a:spcAft>
                <a:spcPts val="600"/>
              </a:spcAft>
              <a:buNone/>
            </a:pPr>
            <a:r>
              <a:rPr lang="en-US" b="1" i="0" dirty="0">
                <a:solidFill>
                  <a:srgbClr val="0F1115"/>
                </a:solidFill>
                <a:effectLst/>
                <a:latin typeface="Verdana" panose="020B0604030504040204" pitchFamily="34" charset="0"/>
                <a:ea typeface="Verdana" panose="020B0604030504040204" pitchFamily="34" charset="0"/>
              </a:rPr>
              <a:t>Future Work:</a:t>
            </a:r>
            <a:endParaRPr lang="en-US" b="0" i="0" dirty="0">
              <a:solidFill>
                <a:srgbClr val="0F1115"/>
              </a:solidFill>
              <a:effectLst/>
              <a:latin typeface="Verdana" panose="020B0604030504040204" pitchFamily="34" charset="0"/>
              <a:ea typeface="Verdana" panose="020B0604030504040204" pitchFamily="34" charset="0"/>
            </a:endParaRP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Build audio dataset linking computed signals to recorded sounds</a:t>
            </a: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Optimize parameters for accurate sound synthesis</a:t>
            </a:r>
          </a:p>
        </p:txBody>
      </p:sp>
    </p:spTree>
    <p:extLst>
      <p:ext uri="{BB962C8B-B14F-4D97-AF65-F5344CB8AC3E}">
        <p14:creationId xmlns:p14="http://schemas.microsoft.com/office/powerpoint/2010/main" val="1611581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CAA2CC-A456-A948-FC2D-ABD92B3B5E68}"/>
              </a:ext>
            </a:extLst>
          </p:cNvPr>
          <p:cNvSpPr txBox="1"/>
          <p:nvPr/>
        </p:nvSpPr>
        <p:spPr>
          <a:xfrm>
            <a:off x="1425678" y="1862075"/>
            <a:ext cx="11366090" cy="759182"/>
          </a:xfrm>
          <a:prstGeom prst="rect">
            <a:avLst/>
          </a:prstGeom>
          <a:noFill/>
        </p:spPr>
        <p:txBody>
          <a:bodyPr wrap="square">
            <a:spAutoFit/>
          </a:bodyPr>
          <a:lstStyle/>
          <a:p>
            <a:pPr algn="l">
              <a:lnSpc>
                <a:spcPts val="2550"/>
              </a:lnSpc>
              <a:spcAft>
                <a:spcPts val="1200"/>
              </a:spcAft>
              <a:buNone/>
            </a:pPr>
            <a:r>
              <a:rPr lang="en-US" sz="2400" b="1" dirty="0">
                <a:solidFill>
                  <a:srgbClr val="0F1115"/>
                </a:solidFill>
                <a:effectLst/>
                <a:latin typeface="Verdana" panose="020B0604030504040204" pitchFamily="34" charset="0"/>
                <a:ea typeface="Verdana" panose="020B0604030504040204" pitchFamily="34" charset="0"/>
              </a:rPr>
              <a:t>Vibrational Analysis of a Splash Cymbal-Experimental Measurements &amp; Parametric CAD-FEM Simulations</a:t>
            </a:r>
          </a:p>
        </p:txBody>
      </p:sp>
      <p:pic>
        <p:nvPicPr>
          <p:cNvPr id="7" name="Εικόνα 6">
            <a:extLst>
              <a:ext uri="{FF2B5EF4-FFF2-40B4-BE49-F238E27FC236}">
                <a16:creationId xmlns:a16="http://schemas.microsoft.com/office/drawing/2014/main" id="{4A3B63A1-DC49-6425-ED59-2874D762237C}"/>
              </a:ext>
            </a:extLst>
          </p:cNvPr>
          <p:cNvPicPr>
            <a:picLocks noChangeAspect="1"/>
          </p:cNvPicPr>
          <p:nvPr/>
        </p:nvPicPr>
        <p:blipFill>
          <a:blip r:embed="rId2"/>
          <a:srcRect b="33780"/>
          <a:stretch>
            <a:fillRect/>
          </a:stretch>
        </p:blipFill>
        <p:spPr>
          <a:xfrm>
            <a:off x="1093305" y="2853631"/>
            <a:ext cx="10224283" cy="3035891"/>
          </a:xfrm>
          <a:prstGeom prst="rect">
            <a:avLst/>
          </a:prstGeom>
        </p:spPr>
      </p:pic>
    </p:spTree>
    <p:extLst>
      <p:ext uri="{BB962C8B-B14F-4D97-AF65-F5344CB8AC3E}">
        <p14:creationId xmlns:p14="http://schemas.microsoft.com/office/powerpoint/2010/main" val="3591199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FCE8E0-DA9F-ED7F-5489-80349DFED734}"/>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Introduction &amp; Research Motivation </a:t>
            </a:r>
          </a:p>
        </p:txBody>
      </p:sp>
      <p:sp>
        <p:nvSpPr>
          <p:cNvPr id="6" name="TextBox 5">
            <a:extLst>
              <a:ext uri="{FF2B5EF4-FFF2-40B4-BE49-F238E27FC236}">
                <a16:creationId xmlns:a16="http://schemas.microsoft.com/office/drawing/2014/main" id="{1FB26540-5843-40D4-AF2A-19C341052EA7}"/>
              </a:ext>
            </a:extLst>
          </p:cNvPr>
          <p:cNvSpPr txBox="1"/>
          <p:nvPr/>
        </p:nvSpPr>
        <p:spPr>
          <a:xfrm>
            <a:off x="201561" y="575667"/>
            <a:ext cx="11788877" cy="6565900"/>
          </a:xfrm>
          <a:prstGeom prst="rect">
            <a:avLst/>
          </a:prstGeom>
          <a:noFill/>
        </p:spPr>
        <p:txBody>
          <a:bodyPr wrap="square">
            <a:spAutoFit/>
          </a:bodyPr>
          <a:lstStyle/>
          <a:p>
            <a:pPr algn="l">
              <a:spcBef>
                <a:spcPts val="1200"/>
              </a:spcBef>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Background:</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Cymbals produce complex, inharmonic sound due to their geometry</a:t>
            </a: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Manufacturing processes (hammering, lathing, finishing) introduce </a:t>
            </a:r>
            <a:r>
              <a:rPr lang="en-US" b="1" i="0" dirty="0">
                <a:solidFill>
                  <a:srgbClr val="0F1115"/>
                </a:solidFill>
                <a:effectLst/>
                <a:latin typeface="Verdana" panose="020B0604030504040204" pitchFamily="34" charset="0"/>
                <a:ea typeface="Verdana" panose="020B0604030504040204" pitchFamily="34" charset="0"/>
              </a:rPr>
              <a:t>non-smooth curvature</a:t>
            </a:r>
            <a:endParaRPr lang="en-US" b="0" i="0" dirty="0">
              <a:solidFill>
                <a:srgbClr val="0F1115"/>
              </a:solidFill>
              <a:effectLst/>
              <a:latin typeface="Verdana" panose="020B0604030504040204" pitchFamily="34" charset="0"/>
              <a:ea typeface="Verdana" panose="020B0604030504040204" pitchFamily="34" charset="0"/>
            </a:endParaRP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Previous studies often assume idealized smooth geometry</a:t>
            </a:r>
          </a:p>
          <a:p>
            <a:pPr algn="l">
              <a:spcBef>
                <a:spcPts val="1200"/>
              </a:spcBef>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The Research Gap:</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None/>
            </a:pPr>
            <a:r>
              <a:rPr lang="en-US" b="0" i="1" dirty="0">
                <a:solidFill>
                  <a:srgbClr val="0F1115"/>
                </a:solidFill>
                <a:effectLst/>
                <a:latin typeface="Verdana" panose="020B0604030504040204" pitchFamily="34" charset="0"/>
                <a:ea typeface="Verdana" panose="020B0604030504040204" pitchFamily="34" charset="0"/>
              </a:rPr>
              <a:t>"To the authors' knowledge, this is the first time that a detailed CAD-FEM parametric study along with experimental measurements have been used to investigate the vibrational behavior of a cymbal."</a:t>
            </a:r>
            <a:endParaRPr lang="en-US"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Key Question:</a:t>
            </a:r>
            <a:br>
              <a:rPr lang="en-US" sz="2000" b="0" i="0" dirty="0">
                <a:solidFill>
                  <a:srgbClr val="0F1115"/>
                </a:solidFill>
                <a:effectLst/>
                <a:latin typeface="Verdana" panose="020B0604030504040204" pitchFamily="34" charset="0"/>
                <a:ea typeface="Verdana" panose="020B0604030504040204" pitchFamily="34" charset="0"/>
              </a:rPr>
            </a:br>
            <a:r>
              <a:rPr lang="en-US" b="0" i="0" dirty="0">
                <a:solidFill>
                  <a:srgbClr val="0F1115"/>
                </a:solidFill>
                <a:effectLst/>
                <a:latin typeface="Verdana" panose="020B0604030504040204" pitchFamily="34" charset="0"/>
                <a:ea typeface="Verdana" panose="020B0604030504040204" pitchFamily="34" charset="0"/>
              </a:rPr>
              <a:t>How do </a:t>
            </a:r>
            <a:r>
              <a:rPr lang="en-US" b="1" i="0" dirty="0">
                <a:solidFill>
                  <a:srgbClr val="0F1115"/>
                </a:solidFill>
                <a:effectLst/>
                <a:latin typeface="Verdana" panose="020B0604030504040204" pitchFamily="34" charset="0"/>
                <a:ea typeface="Verdana" panose="020B0604030504040204" pitchFamily="34" charset="0"/>
              </a:rPr>
              <a:t>micro-geometrical characteristics</a:t>
            </a:r>
            <a:r>
              <a:rPr lang="en-US" b="0" i="0" dirty="0">
                <a:solidFill>
                  <a:srgbClr val="0F1115"/>
                </a:solidFill>
                <a:effectLst/>
                <a:latin typeface="Verdana" panose="020B0604030504040204" pitchFamily="34" charset="0"/>
                <a:ea typeface="Verdana" panose="020B0604030504040204" pitchFamily="34" charset="0"/>
              </a:rPr>
              <a:t> (non-smooth curvature, thickness variations) affect vibrational behavior?</a:t>
            </a:r>
          </a:p>
          <a:p>
            <a:pPr algn="l">
              <a:spcBef>
                <a:spcPts val="1200"/>
              </a:spcBef>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Study Scope:</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8-inch splash cymbal (MS63 brass alloy)</a:t>
            </a: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Linear regime only (amplitude &lt; thickness → no nonlinear/chaotic behavior)</a:t>
            </a: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Frequency range: 0-2.5 kHz</a:t>
            </a:r>
          </a:p>
        </p:txBody>
      </p:sp>
    </p:spTree>
    <p:extLst>
      <p:ext uri="{BB962C8B-B14F-4D97-AF65-F5344CB8AC3E}">
        <p14:creationId xmlns:p14="http://schemas.microsoft.com/office/powerpoint/2010/main" val="1764959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00E811-E893-2781-66EC-5E3F9B159C52}"/>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Methodology - Hybrid Approach</a:t>
            </a:r>
          </a:p>
        </p:txBody>
      </p:sp>
      <p:pic>
        <p:nvPicPr>
          <p:cNvPr id="6" name="Εικόνα 5">
            <a:extLst>
              <a:ext uri="{FF2B5EF4-FFF2-40B4-BE49-F238E27FC236}">
                <a16:creationId xmlns:a16="http://schemas.microsoft.com/office/drawing/2014/main" id="{D028C620-C94E-FE05-503E-7828873DEBF6}"/>
              </a:ext>
            </a:extLst>
          </p:cNvPr>
          <p:cNvPicPr>
            <a:picLocks noChangeAspect="1"/>
          </p:cNvPicPr>
          <p:nvPr/>
        </p:nvPicPr>
        <p:blipFill>
          <a:blip r:embed="rId2"/>
          <a:stretch>
            <a:fillRect/>
          </a:stretch>
        </p:blipFill>
        <p:spPr>
          <a:xfrm>
            <a:off x="275303" y="679503"/>
            <a:ext cx="8011643" cy="2400635"/>
          </a:xfrm>
          <a:prstGeom prst="rect">
            <a:avLst/>
          </a:prstGeom>
        </p:spPr>
      </p:pic>
      <p:sp>
        <p:nvSpPr>
          <p:cNvPr id="8" name="TextBox 7">
            <a:extLst>
              <a:ext uri="{FF2B5EF4-FFF2-40B4-BE49-F238E27FC236}">
                <a16:creationId xmlns:a16="http://schemas.microsoft.com/office/drawing/2014/main" id="{0DA6C6C8-3ED8-CDC1-27A3-B386EDE36A13}"/>
              </a:ext>
            </a:extLst>
          </p:cNvPr>
          <p:cNvSpPr txBox="1"/>
          <p:nvPr/>
        </p:nvSpPr>
        <p:spPr>
          <a:xfrm>
            <a:off x="275303" y="3183975"/>
            <a:ext cx="6636774" cy="3580467"/>
          </a:xfrm>
          <a:prstGeom prst="rect">
            <a:avLst/>
          </a:prstGeom>
          <a:noFill/>
        </p:spPr>
        <p:txBody>
          <a:bodyPr wrap="square">
            <a:spAutoFit/>
          </a:bodyPr>
          <a:lstStyle/>
          <a:p>
            <a:pPr algn="l">
              <a:spcBef>
                <a:spcPts val="1200"/>
              </a:spcBef>
              <a:buNone/>
            </a:pPr>
            <a:r>
              <a:rPr lang="pt-BR" b="1" i="0" dirty="0">
                <a:solidFill>
                  <a:srgbClr val="0F1115"/>
                </a:solidFill>
                <a:effectLst/>
                <a:latin typeface="Verdana" panose="020B0604030504040204" pitchFamily="34" charset="0"/>
                <a:ea typeface="Verdana" panose="020B0604030504040204" pitchFamily="34" charset="0"/>
              </a:rPr>
              <a:t>Novel Aspects:</a:t>
            </a:r>
            <a:endParaRPr lang="pt-BR" b="0" i="0" dirty="0">
              <a:solidFill>
                <a:srgbClr val="0F1115"/>
              </a:solidFill>
              <a:effectLst/>
              <a:latin typeface="Verdana" panose="020B0604030504040204" pitchFamily="34" charset="0"/>
              <a:ea typeface="Verdana" panose="020B0604030504040204" pitchFamily="34" charset="0"/>
            </a:endParaRPr>
          </a:p>
          <a:p>
            <a:pPr algn="l">
              <a:spcBef>
                <a:spcPts val="1200"/>
              </a:spcBef>
            </a:pPr>
            <a:r>
              <a:rPr lang="pt-BR" i="0" dirty="0">
                <a:solidFill>
                  <a:srgbClr val="0F1115"/>
                </a:solidFill>
                <a:effectLst/>
                <a:latin typeface="Verdana" panose="020B0604030504040204" pitchFamily="34" charset="0"/>
                <a:ea typeface="Verdana" panose="020B0604030504040204" pitchFamily="34" charset="0"/>
              </a:rPr>
              <a:t>Parametric CAD - Two different geometrical approximations</a:t>
            </a:r>
          </a:p>
          <a:p>
            <a:pPr algn="l">
              <a:spcBef>
                <a:spcPts val="450"/>
              </a:spcBef>
            </a:pPr>
            <a:r>
              <a:rPr lang="pt-BR" i="0" dirty="0">
                <a:solidFill>
                  <a:srgbClr val="0F1115"/>
                </a:solidFill>
                <a:effectLst/>
                <a:latin typeface="Verdana" panose="020B0604030504040204" pitchFamily="34" charset="0"/>
                <a:ea typeface="Verdana" panose="020B0604030504040204" pitchFamily="34" charset="0"/>
              </a:rPr>
              <a:t>Modal damping ratio - Experimentally measured and adopted in simulations</a:t>
            </a:r>
          </a:p>
          <a:p>
            <a:pPr algn="l">
              <a:spcBef>
                <a:spcPts val="450"/>
              </a:spcBef>
            </a:pPr>
            <a:r>
              <a:rPr lang="pt-BR" i="0" dirty="0">
                <a:solidFill>
                  <a:srgbClr val="0F1115"/>
                </a:solidFill>
                <a:effectLst/>
                <a:latin typeface="Verdana" panose="020B0604030504040204" pitchFamily="34" charset="0"/>
                <a:ea typeface="Verdana" panose="020B0604030504040204" pitchFamily="34" charset="0"/>
              </a:rPr>
              <a:t>13 different FEM models systematically compared</a:t>
            </a:r>
          </a:p>
          <a:p>
            <a:pPr algn="l">
              <a:spcBef>
                <a:spcPts val="1200"/>
              </a:spcBef>
              <a:buNone/>
            </a:pPr>
            <a:r>
              <a:rPr lang="pt-BR" b="1" i="0" dirty="0">
                <a:solidFill>
                  <a:srgbClr val="0F1115"/>
                </a:solidFill>
                <a:effectLst/>
                <a:latin typeface="Verdana" panose="020B0604030504040204" pitchFamily="34" charset="0"/>
                <a:ea typeface="Verdana" panose="020B0604030504040204" pitchFamily="34" charset="0"/>
              </a:rPr>
              <a:t>Experimental Setup:</a:t>
            </a:r>
            <a:endParaRPr lang="pt-BR" b="0" i="0" dirty="0">
              <a:solidFill>
                <a:srgbClr val="0F1115"/>
              </a:solidFill>
              <a:effectLst/>
              <a:latin typeface="Verdana" panose="020B0604030504040204" pitchFamily="34" charset="0"/>
              <a:ea typeface="Verdana" panose="020B0604030504040204" pitchFamily="34" charset="0"/>
            </a:endParaRPr>
          </a:p>
          <a:p>
            <a:pPr algn="l">
              <a:spcBef>
                <a:spcPts val="1200"/>
              </a:spcBef>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144 grid points on cymbal (16 radii × 9 points)</a:t>
            </a:r>
          </a:p>
          <a:p>
            <a:pPr algn="l">
              <a:spcBef>
                <a:spcPts val="450"/>
              </a:spcBef>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Clamped at center hole (torque-controlled)</a:t>
            </a:r>
          </a:p>
          <a:p>
            <a:pPr algn="l">
              <a:spcBef>
                <a:spcPts val="450"/>
              </a:spcBef>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Two force levels: 2.76 N and 34.06 N (verify linearity)</a:t>
            </a:r>
          </a:p>
        </p:txBody>
      </p:sp>
      <p:pic>
        <p:nvPicPr>
          <p:cNvPr id="10" name="Εικόνα 9">
            <a:extLst>
              <a:ext uri="{FF2B5EF4-FFF2-40B4-BE49-F238E27FC236}">
                <a16:creationId xmlns:a16="http://schemas.microsoft.com/office/drawing/2014/main" id="{04146581-D1E1-B322-9DE4-E1967B47D568}"/>
              </a:ext>
            </a:extLst>
          </p:cNvPr>
          <p:cNvPicPr>
            <a:picLocks noChangeAspect="1"/>
          </p:cNvPicPr>
          <p:nvPr/>
        </p:nvPicPr>
        <p:blipFill>
          <a:blip r:embed="rId3"/>
          <a:stretch>
            <a:fillRect/>
          </a:stretch>
        </p:blipFill>
        <p:spPr>
          <a:xfrm>
            <a:off x="6719686" y="3080138"/>
            <a:ext cx="5472314" cy="3442925"/>
          </a:xfrm>
          <a:prstGeom prst="rect">
            <a:avLst/>
          </a:prstGeom>
        </p:spPr>
      </p:pic>
    </p:spTree>
    <p:extLst>
      <p:ext uri="{BB962C8B-B14F-4D97-AF65-F5344CB8AC3E}">
        <p14:creationId xmlns:p14="http://schemas.microsoft.com/office/powerpoint/2010/main" val="2384269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B87C70-D4CF-2B41-F052-BCB74F0917CF}"/>
              </a:ext>
            </a:extLst>
          </p:cNvPr>
          <p:cNvSpPr txBox="1"/>
          <p:nvPr/>
        </p:nvSpPr>
        <p:spPr>
          <a:xfrm>
            <a:off x="3048000" y="338902"/>
            <a:ext cx="6096000" cy="400110"/>
          </a:xfrm>
          <a:prstGeom prst="rect">
            <a:avLst/>
          </a:prstGeom>
          <a:noFill/>
        </p:spPr>
        <p:txBody>
          <a:bodyPr wrap="square">
            <a:spAutoFit/>
          </a:bodyPr>
          <a:lstStyle/>
          <a:p>
            <a:pPr algn="l">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Introduction to Cymbals</a:t>
            </a:r>
          </a:p>
        </p:txBody>
      </p:sp>
      <p:sp>
        <p:nvSpPr>
          <p:cNvPr id="7" name="TextBox 6">
            <a:extLst>
              <a:ext uri="{FF2B5EF4-FFF2-40B4-BE49-F238E27FC236}">
                <a16:creationId xmlns:a16="http://schemas.microsoft.com/office/drawing/2014/main" id="{8F84A943-A929-AEA2-4062-984F0233CA82}"/>
              </a:ext>
            </a:extLst>
          </p:cNvPr>
          <p:cNvSpPr txBox="1"/>
          <p:nvPr/>
        </p:nvSpPr>
        <p:spPr>
          <a:xfrm>
            <a:off x="442451" y="1135054"/>
            <a:ext cx="6978963" cy="3208571"/>
          </a:xfrm>
          <a:prstGeom prst="rect">
            <a:avLst/>
          </a:prstGeom>
          <a:noFill/>
        </p:spPr>
        <p:txBody>
          <a:bodyPr wrap="square">
            <a:spAutoFit/>
          </a:bodyPr>
          <a:lstStyle/>
          <a:p>
            <a:pPr algn="l">
              <a:spcBef>
                <a:spcPts val="1200"/>
              </a:spcBef>
              <a:spcAft>
                <a:spcPts val="1200"/>
              </a:spcAft>
              <a:buFont typeface="Arial" panose="020B0604020202020204" pitchFamily="34" charset="0"/>
              <a:buChar char="•"/>
            </a:pPr>
            <a:r>
              <a:rPr lang="en-US" sz="2000" b="0" i="0" dirty="0">
                <a:solidFill>
                  <a:srgbClr val="0F1115"/>
                </a:solidFill>
                <a:effectLst/>
                <a:latin typeface="Verdana" panose="020B0604030504040204" pitchFamily="34" charset="0"/>
                <a:ea typeface="Verdana" panose="020B0604030504040204" pitchFamily="34" charset="0"/>
              </a:rPr>
              <a:t>Ancient idiophone instruments, played by percussion</a:t>
            </a:r>
          </a:p>
          <a:p>
            <a:pPr algn="l">
              <a:spcBef>
                <a:spcPts val="450"/>
              </a:spcBef>
              <a:spcAft>
                <a:spcPts val="1200"/>
              </a:spcAft>
              <a:buFont typeface="Arial" panose="020B0604020202020204" pitchFamily="34" charset="0"/>
              <a:buChar char="•"/>
            </a:pPr>
            <a:r>
              <a:rPr lang="en-US" sz="2000" b="0" i="0" dirty="0">
                <a:solidFill>
                  <a:srgbClr val="0F1115"/>
                </a:solidFill>
                <a:effectLst/>
                <a:latin typeface="Verdana" panose="020B0604030504040204" pitchFamily="34" charset="0"/>
                <a:ea typeface="Verdana" panose="020B0604030504040204" pitchFamily="34" charset="0"/>
              </a:rPr>
              <a:t>Made of bronze or alloys, hollow circular disk with raised center</a:t>
            </a:r>
          </a:p>
          <a:p>
            <a:pPr algn="l">
              <a:spcBef>
                <a:spcPts val="450"/>
              </a:spcBef>
              <a:spcAft>
                <a:spcPts val="1200"/>
              </a:spcAft>
              <a:buFont typeface="Arial" panose="020B0604020202020204" pitchFamily="34" charset="0"/>
              <a:buChar char="•"/>
            </a:pPr>
            <a:r>
              <a:rPr lang="en-US" sz="2000" b="0" i="0" dirty="0">
                <a:solidFill>
                  <a:srgbClr val="0F1115"/>
                </a:solidFill>
                <a:effectLst/>
                <a:latin typeface="Verdana" panose="020B0604030504040204" pitchFamily="34" charset="0"/>
                <a:ea typeface="Verdana" panose="020B0604030504040204" pitchFamily="34" charset="0"/>
              </a:rPr>
              <a:t>Produce inharmonic, broad-spectrum sound rich in high frequencies</a:t>
            </a:r>
          </a:p>
          <a:p>
            <a:pPr algn="l">
              <a:spcBef>
                <a:spcPts val="450"/>
              </a:spcBef>
              <a:spcAft>
                <a:spcPts val="1200"/>
              </a:spcAft>
              <a:buFont typeface="Arial" panose="020B0604020202020204" pitchFamily="34" charset="0"/>
              <a:buChar char="•"/>
            </a:pPr>
            <a:r>
              <a:rPr lang="en-US" sz="2000" b="0" i="0" dirty="0">
                <a:solidFill>
                  <a:srgbClr val="0F1115"/>
                </a:solidFill>
                <a:effectLst/>
                <a:latin typeface="Verdana" panose="020B0604030504040204" pitchFamily="34" charset="0"/>
                <a:ea typeface="Verdana" panose="020B0604030504040204" pitchFamily="34" charset="0"/>
              </a:rPr>
              <a:t>Three main physical areas: </a:t>
            </a:r>
            <a:r>
              <a:rPr lang="en-US" sz="2000" b="1" i="0" dirty="0">
                <a:solidFill>
                  <a:srgbClr val="0F1115"/>
                </a:solidFill>
                <a:effectLst/>
                <a:latin typeface="Verdana" panose="020B0604030504040204" pitchFamily="34" charset="0"/>
                <a:ea typeface="Verdana" panose="020B0604030504040204" pitchFamily="34" charset="0"/>
              </a:rPr>
              <a:t>Bell</a:t>
            </a:r>
            <a:r>
              <a:rPr lang="en-US" sz="2000" b="0" i="0" dirty="0">
                <a:solidFill>
                  <a:srgbClr val="0F1115"/>
                </a:solidFill>
                <a:effectLst/>
                <a:latin typeface="Verdana" panose="020B0604030504040204" pitchFamily="34" charset="0"/>
                <a:ea typeface="Verdana" panose="020B0604030504040204" pitchFamily="34" charset="0"/>
              </a:rPr>
              <a:t> (center), </a:t>
            </a:r>
            <a:r>
              <a:rPr lang="en-US" sz="2000" b="1" i="0" dirty="0">
                <a:solidFill>
                  <a:srgbClr val="0F1115"/>
                </a:solidFill>
                <a:effectLst/>
                <a:latin typeface="Verdana" panose="020B0604030504040204" pitchFamily="34" charset="0"/>
                <a:ea typeface="Verdana" panose="020B0604030504040204" pitchFamily="34" charset="0"/>
              </a:rPr>
              <a:t>Bow</a:t>
            </a:r>
            <a:r>
              <a:rPr lang="en-US" sz="2000" b="0" i="0" dirty="0">
                <a:solidFill>
                  <a:srgbClr val="0F1115"/>
                </a:solidFill>
                <a:effectLst/>
                <a:latin typeface="Verdana" panose="020B0604030504040204" pitchFamily="34" charset="0"/>
                <a:ea typeface="Verdana" panose="020B0604030504040204" pitchFamily="34" charset="0"/>
              </a:rPr>
              <a:t> (body), </a:t>
            </a:r>
            <a:r>
              <a:rPr lang="en-US" sz="2000" b="1" i="0" dirty="0">
                <a:solidFill>
                  <a:srgbClr val="0F1115"/>
                </a:solidFill>
                <a:effectLst/>
                <a:latin typeface="Verdana" panose="020B0604030504040204" pitchFamily="34" charset="0"/>
                <a:ea typeface="Verdana" panose="020B0604030504040204" pitchFamily="34" charset="0"/>
              </a:rPr>
              <a:t>Edge</a:t>
            </a:r>
            <a:r>
              <a:rPr lang="en-US" sz="2000" b="0" i="0" dirty="0">
                <a:solidFill>
                  <a:srgbClr val="0F1115"/>
                </a:solidFill>
                <a:effectLst/>
                <a:latin typeface="Verdana" panose="020B0604030504040204" pitchFamily="34" charset="0"/>
                <a:ea typeface="Verdana" panose="020B0604030504040204" pitchFamily="34" charset="0"/>
              </a:rPr>
              <a:t> (periphery)</a:t>
            </a:r>
          </a:p>
        </p:txBody>
      </p:sp>
      <p:sp>
        <p:nvSpPr>
          <p:cNvPr id="9" name="TextBox 8">
            <a:extLst>
              <a:ext uri="{FF2B5EF4-FFF2-40B4-BE49-F238E27FC236}">
                <a16:creationId xmlns:a16="http://schemas.microsoft.com/office/drawing/2014/main" id="{9B363C46-E714-8A98-04A4-5E0B4CBBD26D}"/>
              </a:ext>
            </a:extLst>
          </p:cNvPr>
          <p:cNvSpPr txBox="1"/>
          <p:nvPr/>
        </p:nvSpPr>
        <p:spPr>
          <a:xfrm>
            <a:off x="442452" y="4809879"/>
            <a:ext cx="6096000" cy="1541448"/>
          </a:xfrm>
          <a:prstGeom prst="rect">
            <a:avLst/>
          </a:prstGeom>
          <a:noFill/>
        </p:spPr>
        <p:txBody>
          <a:bodyPr wrap="square">
            <a:spAutoFit/>
          </a:bodyPr>
          <a:lstStyle/>
          <a:p>
            <a:pPr algn="l">
              <a:spcBef>
                <a:spcPts val="1200"/>
              </a:spcBef>
              <a:spcAft>
                <a:spcPts val="1200"/>
              </a:spcAft>
              <a:buNone/>
            </a:pPr>
            <a:r>
              <a:rPr lang="en-US" sz="2000" i="0" dirty="0">
                <a:solidFill>
                  <a:srgbClr val="0F1115"/>
                </a:solidFill>
                <a:effectLst/>
                <a:latin typeface="Verdana" panose="020B0604030504040204" pitchFamily="34" charset="0"/>
                <a:ea typeface="Verdana" panose="020B0604030504040204" pitchFamily="34" charset="0"/>
              </a:rPr>
              <a:t>Types studied:</a:t>
            </a:r>
          </a:p>
          <a:p>
            <a:pPr algn="l">
              <a:spcBef>
                <a:spcPts val="1200"/>
              </a:spcBef>
              <a:spcAft>
                <a:spcPts val="1200"/>
              </a:spcAft>
              <a:buFont typeface="Arial" panose="020B0604020202020204" pitchFamily="34" charset="0"/>
              <a:buChar char="•"/>
            </a:pPr>
            <a:r>
              <a:rPr lang="en-US" sz="2000" b="1" i="0" dirty="0">
                <a:solidFill>
                  <a:srgbClr val="0F1115"/>
                </a:solidFill>
                <a:effectLst/>
                <a:latin typeface="Verdana" panose="020B0604030504040204" pitchFamily="34" charset="0"/>
                <a:ea typeface="Verdana" panose="020B0604030504040204" pitchFamily="34" charset="0"/>
              </a:rPr>
              <a:t>Crash cymbal:</a:t>
            </a:r>
            <a:r>
              <a:rPr lang="en-US" sz="2000" b="0" i="0" dirty="0">
                <a:solidFill>
                  <a:srgbClr val="0F1115"/>
                </a:solidFill>
                <a:effectLst/>
                <a:latin typeface="Verdana" panose="020B0604030504040204" pitchFamily="34" charset="0"/>
                <a:ea typeface="Verdana" panose="020B0604030504040204" pitchFamily="34" charset="0"/>
              </a:rPr>
              <a:t> 48.3 cm (19 in.) diameter</a:t>
            </a:r>
          </a:p>
          <a:p>
            <a:pPr algn="l">
              <a:spcBef>
                <a:spcPts val="450"/>
              </a:spcBef>
              <a:spcAft>
                <a:spcPts val="1200"/>
              </a:spcAft>
              <a:buFont typeface="Arial" panose="020B0604020202020204" pitchFamily="34" charset="0"/>
              <a:buChar char="•"/>
            </a:pPr>
            <a:r>
              <a:rPr lang="en-US" sz="2000" b="1" i="0" dirty="0">
                <a:solidFill>
                  <a:srgbClr val="0F1115"/>
                </a:solidFill>
                <a:effectLst/>
                <a:latin typeface="Verdana" panose="020B0604030504040204" pitchFamily="34" charset="0"/>
                <a:ea typeface="Verdana" panose="020B0604030504040204" pitchFamily="34" charset="0"/>
              </a:rPr>
              <a:t>Splash cymbal:</a:t>
            </a:r>
            <a:r>
              <a:rPr lang="en-US" sz="2000" b="0" i="0" dirty="0">
                <a:solidFill>
                  <a:srgbClr val="0F1115"/>
                </a:solidFill>
                <a:effectLst/>
                <a:latin typeface="Verdana" panose="020B0604030504040204" pitchFamily="34" charset="0"/>
                <a:ea typeface="Verdana" panose="020B0604030504040204" pitchFamily="34" charset="0"/>
              </a:rPr>
              <a:t> 25.4 cm (10 in.) diameter</a:t>
            </a:r>
          </a:p>
        </p:txBody>
      </p:sp>
      <p:pic>
        <p:nvPicPr>
          <p:cNvPr id="11" name="Εικόνα 10">
            <a:extLst>
              <a:ext uri="{FF2B5EF4-FFF2-40B4-BE49-F238E27FC236}">
                <a16:creationId xmlns:a16="http://schemas.microsoft.com/office/drawing/2014/main" id="{1515CA32-A33B-8D53-6350-2209EAAE4D50}"/>
              </a:ext>
            </a:extLst>
          </p:cNvPr>
          <p:cNvPicPr>
            <a:picLocks noChangeAspect="1"/>
          </p:cNvPicPr>
          <p:nvPr/>
        </p:nvPicPr>
        <p:blipFill>
          <a:blip r:embed="rId2"/>
          <a:stretch>
            <a:fillRect/>
          </a:stretch>
        </p:blipFill>
        <p:spPr>
          <a:xfrm>
            <a:off x="7421415" y="946666"/>
            <a:ext cx="4172755" cy="5338293"/>
          </a:xfrm>
          <a:prstGeom prst="rect">
            <a:avLst/>
          </a:prstGeom>
        </p:spPr>
      </p:pic>
    </p:spTree>
    <p:extLst>
      <p:ext uri="{BB962C8B-B14F-4D97-AF65-F5344CB8AC3E}">
        <p14:creationId xmlns:p14="http://schemas.microsoft.com/office/powerpoint/2010/main" val="4089630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F80371-7CD0-DB64-4C74-E5AEE339F9CC}"/>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CAD Modeling - Two Geometric Approximations</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95C517CC-D7B5-D54A-0222-95C740A4F219}"/>
              </a:ext>
            </a:extLst>
          </p:cNvPr>
          <p:cNvSpPr txBox="1"/>
          <p:nvPr/>
        </p:nvSpPr>
        <p:spPr>
          <a:xfrm>
            <a:off x="98323" y="931038"/>
            <a:ext cx="7452851" cy="5799023"/>
          </a:xfrm>
          <a:prstGeom prst="rect">
            <a:avLst/>
          </a:prstGeom>
          <a:noFill/>
        </p:spPr>
        <p:txBody>
          <a:bodyPr wrap="square">
            <a:spAutoFit/>
          </a:bodyPr>
          <a:lstStyle/>
          <a:p>
            <a:pPr algn="l">
              <a:spcBef>
                <a:spcPts val="1200"/>
              </a:spcBef>
              <a:buNone/>
            </a:pPr>
            <a:r>
              <a:rPr lang="en-US" sz="2000" b="1" i="0" dirty="0">
                <a:solidFill>
                  <a:srgbClr val="0F1115"/>
                </a:solidFill>
                <a:effectLst/>
                <a:latin typeface="Verdana" panose="020B0604030504040204" pitchFamily="34" charset="0"/>
                <a:ea typeface="Verdana" panose="020B0604030504040204" pitchFamily="34" charset="0"/>
              </a:rPr>
              <a:t>Key Innovation: </a:t>
            </a:r>
            <a:r>
              <a:rPr lang="en-US" sz="2000" i="0" dirty="0">
                <a:solidFill>
                  <a:srgbClr val="0F1115"/>
                </a:solidFill>
                <a:effectLst/>
                <a:latin typeface="Verdana" panose="020B0604030504040204" pitchFamily="34" charset="0"/>
                <a:ea typeface="Verdana" panose="020B0604030504040204" pitchFamily="34" charset="0"/>
              </a:rPr>
              <a:t>Modeling Real Manufacturing Finishing</a:t>
            </a:r>
          </a:p>
          <a:p>
            <a:pPr algn="l">
              <a:spcBef>
                <a:spcPts val="1200"/>
              </a:spcBef>
              <a:buNone/>
            </a:pPr>
            <a:r>
              <a:rPr lang="en-US" sz="2000" b="1" i="0" dirty="0">
                <a:solidFill>
                  <a:srgbClr val="0F1115"/>
                </a:solidFill>
                <a:effectLst/>
                <a:latin typeface="Verdana" panose="020B0604030504040204" pitchFamily="34" charset="0"/>
                <a:ea typeface="Verdana" panose="020B0604030504040204" pitchFamily="34" charset="0"/>
              </a:rPr>
              <a:t>Approach 1: Smooth (Three-Point Arcs)</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Idealized geometry using two arcs</a:t>
            </a:r>
          </a:p>
          <a:p>
            <a:pPr algn="l">
              <a:spcBef>
                <a:spcPts val="450"/>
              </a:spcBef>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Radii: ~190 mm and ~138 mm</a:t>
            </a:r>
          </a:p>
          <a:p>
            <a:pPr algn="l">
              <a:spcBef>
                <a:spcPts val="450"/>
              </a:spcBef>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Represents "perfect" design intent</a:t>
            </a:r>
          </a:p>
          <a:p>
            <a:pPr algn="l">
              <a:spcBef>
                <a:spcPts val="1200"/>
              </a:spcBef>
              <a:buNone/>
            </a:pPr>
            <a:r>
              <a:rPr lang="en-US" sz="2000" b="1" i="0" dirty="0">
                <a:solidFill>
                  <a:srgbClr val="0F1115"/>
                </a:solidFill>
                <a:effectLst/>
                <a:latin typeface="Verdana" panose="020B0604030504040204" pitchFamily="34" charset="0"/>
                <a:ea typeface="Verdana" panose="020B0604030504040204" pitchFamily="34" charset="0"/>
              </a:rPr>
              <a:t>Approach 2: Non-Smooth (Linear Interpolation)</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Points measured at sequential intervals</a:t>
            </a:r>
          </a:p>
          <a:p>
            <a:pPr algn="l">
              <a:spcBef>
                <a:spcPts val="450"/>
              </a:spcBef>
              <a:buFont typeface="Arial" panose="020B0604020202020204" pitchFamily="34" charset="0"/>
              <a:buChar char="•"/>
            </a:pPr>
            <a:r>
              <a:rPr lang="en-US" b="1" i="0" dirty="0">
                <a:solidFill>
                  <a:srgbClr val="0F1115"/>
                </a:solidFill>
                <a:effectLst/>
                <a:latin typeface="Verdana" panose="020B0604030504040204" pitchFamily="34" charset="0"/>
                <a:ea typeface="Verdana" panose="020B0604030504040204" pitchFamily="34" charset="0"/>
              </a:rPr>
              <a:t>Three scanning densities:</a:t>
            </a:r>
            <a:r>
              <a:rPr lang="en-US" b="0" i="0" dirty="0">
                <a:solidFill>
                  <a:srgbClr val="0F1115"/>
                </a:solidFill>
                <a:effectLst/>
                <a:latin typeface="Verdana" panose="020B0604030504040204" pitchFamily="34" charset="0"/>
                <a:ea typeface="Verdana" panose="020B0604030504040204" pitchFamily="34" charset="0"/>
              </a:rPr>
              <a:t> 10 mm, 5 mm, 2.5 mm</a:t>
            </a:r>
          </a:p>
          <a:p>
            <a:pPr algn="l">
              <a:spcBef>
                <a:spcPts val="450"/>
              </a:spcBef>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Captures the </a:t>
            </a:r>
            <a:r>
              <a:rPr lang="en-US" b="1" i="0" dirty="0">
                <a:solidFill>
                  <a:srgbClr val="0F1115"/>
                </a:solidFill>
                <a:effectLst/>
                <a:latin typeface="Verdana" panose="020B0604030504040204" pitchFamily="34" charset="0"/>
                <a:ea typeface="Verdana" panose="020B0604030504040204" pitchFamily="34" charset="0"/>
              </a:rPr>
              <a:t>non-smooth curvature</a:t>
            </a:r>
            <a:r>
              <a:rPr lang="en-US" b="0" i="0" dirty="0">
                <a:solidFill>
                  <a:srgbClr val="0F1115"/>
                </a:solidFill>
                <a:effectLst/>
                <a:latin typeface="Verdana" panose="020B0604030504040204" pitchFamily="34" charset="0"/>
                <a:ea typeface="Verdana" panose="020B0604030504040204" pitchFamily="34" charset="0"/>
              </a:rPr>
              <a:t> from finishing procedures</a:t>
            </a:r>
          </a:p>
          <a:p>
            <a:pPr algn="l">
              <a:spcBef>
                <a:spcPts val="1200"/>
              </a:spcBef>
              <a:buNone/>
            </a:pPr>
            <a:r>
              <a:rPr lang="en-US" sz="2000" b="1" i="0" dirty="0">
                <a:solidFill>
                  <a:srgbClr val="0F1115"/>
                </a:solidFill>
                <a:effectLst/>
                <a:latin typeface="Verdana" panose="020B0604030504040204" pitchFamily="34" charset="0"/>
                <a:ea typeface="Verdana" panose="020B0604030504040204" pitchFamily="34" charset="0"/>
              </a:rPr>
              <a:t>Thickness Variations Studied:</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Uniform: 1.0 mm, 1.1 mm, 1.2 mm, 1.3 mm</a:t>
            </a:r>
          </a:p>
          <a:p>
            <a:pPr algn="l">
              <a:spcBef>
                <a:spcPts val="450"/>
              </a:spcBef>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Varying (bell/bow/edge): 1.3/1.2/1.1 mm and 1.2/1.1/1.0 mm</a:t>
            </a:r>
          </a:p>
          <a:p>
            <a:pPr algn="l">
              <a:spcBef>
                <a:spcPts val="1200"/>
              </a:spcBef>
              <a:buNone/>
            </a:pPr>
            <a:r>
              <a:rPr lang="en-US" sz="2000" b="1" i="0" dirty="0">
                <a:solidFill>
                  <a:srgbClr val="0F1115"/>
                </a:solidFill>
                <a:effectLst/>
                <a:latin typeface="Verdana" panose="020B0604030504040204" pitchFamily="34" charset="0"/>
                <a:ea typeface="Verdana" panose="020B0604030504040204" pitchFamily="34" charset="0"/>
              </a:rPr>
              <a:t>Total Models: 13</a:t>
            </a:r>
            <a:endParaRPr lang="en-US" sz="2000" b="0" i="0" dirty="0">
              <a:solidFill>
                <a:srgbClr val="0F1115"/>
              </a:solidFill>
              <a:effectLst/>
              <a:latin typeface="Verdana" panose="020B0604030504040204" pitchFamily="34" charset="0"/>
              <a:ea typeface="Verdana" panose="020B0604030504040204" pitchFamily="34" charset="0"/>
            </a:endParaRPr>
          </a:p>
        </p:txBody>
      </p:sp>
      <p:pic>
        <p:nvPicPr>
          <p:cNvPr id="8" name="Εικόνα 7">
            <a:extLst>
              <a:ext uri="{FF2B5EF4-FFF2-40B4-BE49-F238E27FC236}">
                <a16:creationId xmlns:a16="http://schemas.microsoft.com/office/drawing/2014/main" id="{14EB038A-18C0-C4EE-A86A-670D40A7B0F2}"/>
              </a:ext>
            </a:extLst>
          </p:cNvPr>
          <p:cNvPicPr>
            <a:picLocks noChangeAspect="1"/>
          </p:cNvPicPr>
          <p:nvPr/>
        </p:nvPicPr>
        <p:blipFill>
          <a:blip r:embed="rId2"/>
          <a:stretch>
            <a:fillRect/>
          </a:stretch>
        </p:blipFill>
        <p:spPr>
          <a:xfrm>
            <a:off x="7551173" y="1150374"/>
            <a:ext cx="4542503" cy="5011646"/>
          </a:xfrm>
          <a:prstGeom prst="rect">
            <a:avLst/>
          </a:prstGeom>
        </p:spPr>
      </p:pic>
    </p:spTree>
    <p:extLst>
      <p:ext uri="{BB962C8B-B14F-4D97-AF65-F5344CB8AC3E}">
        <p14:creationId xmlns:p14="http://schemas.microsoft.com/office/powerpoint/2010/main" val="2225006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050994B9-61AE-1543-7764-C39F4C01EFF8}"/>
              </a:ext>
            </a:extLst>
          </p:cNvPr>
          <p:cNvPicPr>
            <a:picLocks noChangeAspect="1"/>
          </p:cNvPicPr>
          <p:nvPr/>
        </p:nvPicPr>
        <p:blipFill>
          <a:blip r:embed="rId2"/>
          <a:stretch>
            <a:fillRect/>
          </a:stretch>
        </p:blipFill>
        <p:spPr>
          <a:xfrm>
            <a:off x="141946" y="853437"/>
            <a:ext cx="5423112" cy="2723127"/>
          </a:xfrm>
          <a:prstGeom prst="rect">
            <a:avLst/>
          </a:prstGeom>
        </p:spPr>
      </p:pic>
      <p:sp>
        <p:nvSpPr>
          <p:cNvPr id="9" name="TextBox 8">
            <a:extLst>
              <a:ext uri="{FF2B5EF4-FFF2-40B4-BE49-F238E27FC236}">
                <a16:creationId xmlns:a16="http://schemas.microsoft.com/office/drawing/2014/main" id="{0543D623-E652-90DD-22CB-A7A2E9737567}"/>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Modal Analysis (Comparison with ESPI)</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11" name="TextBox 10">
            <a:extLst>
              <a:ext uri="{FF2B5EF4-FFF2-40B4-BE49-F238E27FC236}">
                <a16:creationId xmlns:a16="http://schemas.microsoft.com/office/drawing/2014/main" id="{D2D161A7-289A-5FC0-85B4-E2F72A48C89A}"/>
              </a:ext>
            </a:extLst>
          </p:cNvPr>
          <p:cNvSpPr txBox="1"/>
          <p:nvPr/>
        </p:nvSpPr>
        <p:spPr>
          <a:xfrm>
            <a:off x="141946" y="3677106"/>
            <a:ext cx="6096000" cy="2993127"/>
          </a:xfrm>
          <a:prstGeom prst="rect">
            <a:avLst/>
          </a:prstGeom>
          <a:noFill/>
        </p:spPr>
        <p:txBody>
          <a:bodyPr wrap="square">
            <a:spAutoFit/>
          </a:bodyPr>
          <a:lstStyle/>
          <a:p>
            <a:pPr algn="l">
              <a:spcBef>
                <a:spcPts val="1200"/>
              </a:spcBef>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Observations:</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Smooth models work for low modes (2,0), (3,0) but deviate at higher modes</a:t>
            </a: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Non-smooth models show </a:t>
            </a:r>
            <a:r>
              <a:rPr lang="en-US" b="1" i="0" dirty="0">
                <a:solidFill>
                  <a:srgbClr val="0F1115"/>
                </a:solidFill>
                <a:effectLst/>
                <a:latin typeface="Verdana" panose="020B0604030504040204" pitchFamily="34" charset="0"/>
                <a:ea typeface="Verdana" panose="020B0604030504040204" pitchFamily="34" charset="0"/>
              </a:rPr>
              <a:t>much better agreement</a:t>
            </a:r>
            <a:r>
              <a:rPr lang="en-US" b="0" i="0" dirty="0">
                <a:solidFill>
                  <a:srgbClr val="0F1115"/>
                </a:solidFill>
                <a:effectLst/>
                <a:latin typeface="Verdana" panose="020B0604030504040204" pitchFamily="34" charset="0"/>
                <a:ea typeface="Verdana" panose="020B0604030504040204" pitchFamily="34" charset="0"/>
              </a:rPr>
              <a:t> across all modes</a:t>
            </a: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5 mm scanning interval optimal (better than 10 mm and 2.5 mm)</a:t>
            </a: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Varying thickness further improves accuracy</a:t>
            </a:r>
          </a:p>
        </p:txBody>
      </p:sp>
      <p:pic>
        <p:nvPicPr>
          <p:cNvPr id="13" name="Εικόνα 12">
            <a:extLst>
              <a:ext uri="{FF2B5EF4-FFF2-40B4-BE49-F238E27FC236}">
                <a16:creationId xmlns:a16="http://schemas.microsoft.com/office/drawing/2014/main" id="{9D9AAEF6-B0CB-9B59-7D72-BB79C931E954}"/>
              </a:ext>
            </a:extLst>
          </p:cNvPr>
          <p:cNvPicPr>
            <a:picLocks noChangeAspect="1"/>
          </p:cNvPicPr>
          <p:nvPr/>
        </p:nvPicPr>
        <p:blipFill>
          <a:blip r:embed="rId3"/>
          <a:stretch>
            <a:fillRect/>
          </a:stretch>
        </p:blipFill>
        <p:spPr>
          <a:xfrm>
            <a:off x="6213255" y="1339764"/>
            <a:ext cx="5836799" cy="4473600"/>
          </a:xfrm>
          <a:prstGeom prst="rect">
            <a:avLst/>
          </a:prstGeom>
        </p:spPr>
      </p:pic>
    </p:spTree>
    <p:extLst>
      <p:ext uri="{BB962C8B-B14F-4D97-AF65-F5344CB8AC3E}">
        <p14:creationId xmlns:p14="http://schemas.microsoft.com/office/powerpoint/2010/main" val="2826179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C96444-D7E8-2297-AE51-9D3BB8CF245E}"/>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Modal Damping Ratio - Novel Experimental Input</a:t>
            </a:r>
          </a:p>
        </p:txBody>
      </p:sp>
      <p:sp>
        <p:nvSpPr>
          <p:cNvPr id="6" name="TextBox 5">
            <a:extLst>
              <a:ext uri="{FF2B5EF4-FFF2-40B4-BE49-F238E27FC236}">
                <a16:creationId xmlns:a16="http://schemas.microsoft.com/office/drawing/2014/main" id="{9DE0165C-3426-0743-D45F-185AD883841F}"/>
              </a:ext>
            </a:extLst>
          </p:cNvPr>
          <p:cNvSpPr txBox="1"/>
          <p:nvPr/>
        </p:nvSpPr>
        <p:spPr>
          <a:xfrm>
            <a:off x="88491" y="841138"/>
            <a:ext cx="6312309" cy="5919569"/>
          </a:xfrm>
          <a:prstGeom prst="rect">
            <a:avLst/>
          </a:prstGeom>
          <a:noFill/>
        </p:spPr>
        <p:txBody>
          <a:bodyPr wrap="square">
            <a:spAutoFit/>
          </a:bodyPr>
          <a:lstStyle/>
          <a:p>
            <a:pPr algn="l">
              <a:spcBef>
                <a:spcPts val="1200"/>
              </a:spcBef>
              <a:spcAft>
                <a:spcPts val="600"/>
              </a:spcAft>
              <a:buNone/>
            </a:pPr>
            <a:r>
              <a:rPr lang="en-US" b="1" i="0" dirty="0">
                <a:solidFill>
                  <a:srgbClr val="0F1115"/>
                </a:solidFill>
                <a:effectLst/>
                <a:latin typeface="Verdana" panose="020B0604030504040204" pitchFamily="34" charset="0"/>
                <a:ea typeface="Verdana" panose="020B0604030504040204" pitchFamily="34" charset="0"/>
              </a:rPr>
              <a:t>Novel Aspect:</a:t>
            </a:r>
            <a:r>
              <a:rPr lang="en-US" b="0" i="0" dirty="0">
                <a:solidFill>
                  <a:srgbClr val="0F1115"/>
                </a:solidFill>
                <a:effectLst/>
                <a:latin typeface="Verdana" panose="020B0604030504040204" pitchFamily="34" charset="0"/>
                <a:ea typeface="Verdana" panose="020B0604030504040204" pitchFamily="34" charset="0"/>
              </a:rPr>
              <a:t> Experimental measurement of frequency-dependent damping</a:t>
            </a:r>
          </a:p>
          <a:p>
            <a:pPr algn="l">
              <a:spcBef>
                <a:spcPts val="1200"/>
              </a:spcBef>
              <a:spcAft>
                <a:spcPts val="600"/>
              </a:spcAft>
              <a:buNone/>
            </a:pPr>
            <a:r>
              <a:rPr lang="en-US" b="1" i="0" dirty="0">
                <a:solidFill>
                  <a:srgbClr val="0F1115"/>
                </a:solidFill>
                <a:effectLst/>
                <a:latin typeface="Verdana" panose="020B0604030504040204" pitchFamily="34" charset="0"/>
                <a:ea typeface="Verdana" panose="020B0604030504040204" pitchFamily="34" charset="0"/>
              </a:rPr>
              <a:t>Method:</a:t>
            </a:r>
            <a:endParaRPr lang="en-US"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From FRF measurements: </a:t>
            </a:r>
            <a:r>
              <a:rPr lang="en-US" i="0" dirty="0">
                <a:solidFill>
                  <a:srgbClr val="0F1115"/>
                </a:solidFill>
                <a:effectLst/>
                <a:latin typeface="Verdana" panose="020B0604030504040204" pitchFamily="34" charset="0"/>
                <a:ea typeface="Verdana" panose="020B0604030504040204" pitchFamily="34" charset="0"/>
              </a:rPr>
              <a:t>ζₙ = </a:t>
            </a:r>
            <a:r>
              <a:rPr lang="en-US" i="0" dirty="0" err="1">
                <a:solidFill>
                  <a:srgbClr val="0F1115"/>
                </a:solidFill>
                <a:effectLst/>
                <a:latin typeface="Verdana" panose="020B0604030504040204" pitchFamily="34" charset="0"/>
                <a:ea typeface="Verdana" panose="020B0604030504040204" pitchFamily="34" charset="0"/>
              </a:rPr>
              <a:t>Δω</a:t>
            </a:r>
            <a:r>
              <a:rPr lang="en-US" i="0" dirty="0">
                <a:solidFill>
                  <a:srgbClr val="0F1115"/>
                </a:solidFill>
                <a:effectLst/>
                <a:latin typeface="Verdana" panose="020B0604030504040204" pitchFamily="34" charset="0"/>
                <a:ea typeface="Verdana" panose="020B0604030504040204" pitchFamily="34" charset="0"/>
              </a:rPr>
              <a:t>/(2ωₙ)</a:t>
            </a:r>
          </a:p>
          <a:p>
            <a:pPr algn="l">
              <a:spcBef>
                <a:spcPts val="450"/>
              </a:spcBef>
              <a:spcAft>
                <a:spcPts val="600"/>
              </a:spcAft>
              <a:buFont typeface="Arial" panose="020B0604020202020204" pitchFamily="34" charset="0"/>
              <a:buChar char="•"/>
            </a:pPr>
            <a:r>
              <a:rPr lang="en-US" b="0" i="0" dirty="0" err="1">
                <a:solidFill>
                  <a:srgbClr val="0F1115"/>
                </a:solidFill>
                <a:effectLst/>
                <a:latin typeface="Verdana" panose="020B0604030504040204" pitchFamily="34" charset="0"/>
                <a:ea typeface="Verdana" panose="020B0604030504040204" pitchFamily="34" charset="0"/>
              </a:rPr>
              <a:t>Δω</a:t>
            </a:r>
            <a:r>
              <a:rPr lang="en-US" b="0" i="0" dirty="0">
                <a:solidFill>
                  <a:srgbClr val="0F1115"/>
                </a:solidFill>
                <a:effectLst/>
                <a:latin typeface="Verdana" panose="020B0604030504040204" pitchFamily="34" charset="0"/>
                <a:ea typeface="Verdana" panose="020B0604030504040204" pitchFamily="34" charset="0"/>
              </a:rPr>
              <a:t> = frequency range where amplitude drops to A/√2</a:t>
            </a: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Values adopted directly into FEM simulations</a:t>
            </a:r>
          </a:p>
          <a:p>
            <a:pPr algn="l">
              <a:spcBef>
                <a:spcPts val="1200"/>
              </a:spcBef>
              <a:spcAft>
                <a:spcPts val="600"/>
              </a:spcAft>
              <a:buNone/>
            </a:pPr>
            <a:r>
              <a:rPr lang="en-US" b="1" i="0" dirty="0">
                <a:solidFill>
                  <a:srgbClr val="0F1115"/>
                </a:solidFill>
                <a:effectLst/>
                <a:latin typeface="Verdana" panose="020B0604030504040204" pitchFamily="34" charset="0"/>
                <a:ea typeface="Verdana" panose="020B0604030504040204" pitchFamily="34" charset="0"/>
              </a:rPr>
              <a:t>Key Observation:</a:t>
            </a:r>
            <a:endParaRPr lang="en-US"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Damping is </a:t>
            </a:r>
            <a:r>
              <a:rPr lang="en-US" i="0" dirty="0">
                <a:solidFill>
                  <a:srgbClr val="0F1115"/>
                </a:solidFill>
                <a:effectLst/>
                <a:latin typeface="Verdana" panose="020B0604030504040204" pitchFamily="34" charset="0"/>
                <a:ea typeface="Verdana" panose="020B0604030504040204" pitchFamily="34" charset="0"/>
              </a:rPr>
              <a:t>frequency-dependent</a:t>
            </a: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This is implemented in the three best-fitting models</a:t>
            </a:r>
          </a:p>
          <a:p>
            <a:pPr algn="l">
              <a:spcBef>
                <a:spcPts val="1200"/>
              </a:spcBef>
              <a:spcAft>
                <a:spcPts val="600"/>
              </a:spcAft>
              <a:buNone/>
            </a:pPr>
            <a:r>
              <a:rPr lang="en-US" b="1" i="0" dirty="0">
                <a:solidFill>
                  <a:srgbClr val="0F1115"/>
                </a:solidFill>
                <a:effectLst/>
                <a:latin typeface="Verdana" panose="020B0604030504040204" pitchFamily="34" charset="0"/>
                <a:ea typeface="Verdana" panose="020B0604030504040204" pitchFamily="34" charset="0"/>
              </a:rPr>
              <a:t>Why This Matters:</a:t>
            </a:r>
            <a:endParaRPr lang="en-US"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Previous studies often used constant damping</a:t>
            </a: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Frequency-dependent damping gives </a:t>
            </a:r>
            <a:r>
              <a:rPr lang="en-US" i="0" dirty="0">
                <a:solidFill>
                  <a:srgbClr val="0F1115"/>
                </a:solidFill>
                <a:effectLst/>
                <a:latin typeface="Verdana" panose="020B0604030504040204" pitchFamily="34" charset="0"/>
                <a:ea typeface="Verdana" panose="020B0604030504040204" pitchFamily="34" charset="0"/>
              </a:rPr>
              <a:t>more realistic FRF curves</a:t>
            </a:r>
          </a:p>
        </p:txBody>
      </p:sp>
      <p:pic>
        <p:nvPicPr>
          <p:cNvPr id="8" name="Εικόνα 7">
            <a:extLst>
              <a:ext uri="{FF2B5EF4-FFF2-40B4-BE49-F238E27FC236}">
                <a16:creationId xmlns:a16="http://schemas.microsoft.com/office/drawing/2014/main" id="{DB3F545D-F439-4DA3-7BF2-B0DF24B5ABD9}"/>
              </a:ext>
            </a:extLst>
          </p:cNvPr>
          <p:cNvPicPr>
            <a:picLocks noChangeAspect="1"/>
          </p:cNvPicPr>
          <p:nvPr/>
        </p:nvPicPr>
        <p:blipFill>
          <a:blip r:embed="rId2"/>
          <a:stretch>
            <a:fillRect/>
          </a:stretch>
        </p:blipFill>
        <p:spPr>
          <a:xfrm>
            <a:off x="6096000" y="1498523"/>
            <a:ext cx="5850192" cy="3054780"/>
          </a:xfrm>
          <a:prstGeom prst="rect">
            <a:avLst/>
          </a:prstGeom>
        </p:spPr>
      </p:pic>
    </p:spTree>
    <p:extLst>
      <p:ext uri="{BB962C8B-B14F-4D97-AF65-F5344CB8AC3E}">
        <p14:creationId xmlns:p14="http://schemas.microsoft.com/office/powerpoint/2010/main" val="738614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C5E108-61F9-5F26-5ED1-D3C26C0396A6}"/>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FRF Results - Validation</a:t>
            </a:r>
          </a:p>
        </p:txBody>
      </p:sp>
      <p:sp>
        <p:nvSpPr>
          <p:cNvPr id="6" name="TextBox 5">
            <a:extLst>
              <a:ext uri="{FF2B5EF4-FFF2-40B4-BE49-F238E27FC236}">
                <a16:creationId xmlns:a16="http://schemas.microsoft.com/office/drawing/2014/main" id="{B0755DF3-60D3-D281-C734-58770490A308}"/>
              </a:ext>
            </a:extLst>
          </p:cNvPr>
          <p:cNvSpPr txBox="1"/>
          <p:nvPr/>
        </p:nvSpPr>
        <p:spPr>
          <a:xfrm>
            <a:off x="383458" y="782997"/>
            <a:ext cx="3077497" cy="3467616"/>
          </a:xfrm>
          <a:prstGeom prst="rect">
            <a:avLst/>
          </a:prstGeom>
          <a:noFill/>
        </p:spPr>
        <p:txBody>
          <a:bodyPr wrap="square">
            <a:spAutoFit/>
          </a:bodyPr>
          <a:lstStyle/>
          <a:p>
            <a:pPr algn="l">
              <a:spcBef>
                <a:spcPts val="1200"/>
              </a:spcBef>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Three Best Models Compared with Experiment:</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mj-lt"/>
              <a:buAutoNum type="arabicPeriod"/>
            </a:pPr>
            <a:r>
              <a:rPr lang="en-US" b="0" i="0" dirty="0">
                <a:solidFill>
                  <a:srgbClr val="0F1115"/>
                </a:solidFill>
                <a:effectLst/>
                <a:latin typeface="Verdana" panose="020B0604030504040204" pitchFamily="34" charset="0"/>
                <a:ea typeface="Verdana" panose="020B0604030504040204" pitchFamily="34" charset="0"/>
              </a:rPr>
              <a:t>Non-smooth (5mm, 1.0 mm uniform)</a:t>
            </a:r>
          </a:p>
          <a:p>
            <a:pPr algn="l">
              <a:spcBef>
                <a:spcPts val="450"/>
              </a:spcBef>
              <a:spcAft>
                <a:spcPts val="600"/>
              </a:spcAft>
              <a:buFont typeface="+mj-lt"/>
              <a:buAutoNum type="arabicPeriod"/>
            </a:pPr>
            <a:r>
              <a:rPr lang="en-US" b="0" i="0" dirty="0">
                <a:solidFill>
                  <a:srgbClr val="0F1115"/>
                </a:solidFill>
                <a:effectLst/>
                <a:latin typeface="Verdana" panose="020B0604030504040204" pitchFamily="34" charset="0"/>
                <a:ea typeface="Verdana" panose="020B0604030504040204" pitchFamily="34" charset="0"/>
              </a:rPr>
              <a:t>Non-smooth (5mm, 1.1 mm uniform)</a:t>
            </a:r>
          </a:p>
          <a:p>
            <a:pPr algn="l">
              <a:spcBef>
                <a:spcPts val="450"/>
              </a:spcBef>
              <a:spcAft>
                <a:spcPts val="600"/>
              </a:spcAft>
              <a:buFont typeface="+mj-lt"/>
              <a:buAutoNum type="arabicPeriod"/>
            </a:pPr>
            <a:r>
              <a:rPr lang="en-US" b="0" i="0" dirty="0">
                <a:solidFill>
                  <a:srgbClr val="0F1115"/>
                </a:solidFill>
                <a:effectLst/>
                <a:latin typeface="Verdana" panose="020B0604030504040204" pitchFamily="34" charset="0"/>
                <a:ea typeface="Verdana" panose="020B0604030504040204" pitchFamily="34" charset="0"/>
              </a:rPr>
              <a:t>Non-smooth (5mm, varying thickness 1.2/1.1/1.0 mm)</a:t>
            </a:r>
          </a:p>
        </p:txBody>
      </p:sp>
      <p:pic>
        <p:nvPicPr>
          <p:cNvPr id="8" name="Εικόνα 7">
            <a:extLst>
              <a:ext uri="{FF2B5EF4-FFF2-40B4-BE49-F238E27FC236}">
                <a16:creationId xmlns:a16="http://schemas.microsoft.com/office/drawing/2014/main" id="{E7BF921B-B84D-AA63-AF7D-44F72B2A62C0}"/>
              </a:ext>
            </a:extLst>
          </p:cNvPr>
          <p:cNvPicPr>
            <a:picLocks noChangeAspect="1"/>
          </p:cNvPicPr>
          <p:nvPr/>
        </p:nvPicPr>
        <p:blipFill>
          <a:blip r:embed="rId2"/>
          <a:stretch>
            <a:fillRect/>
          </a:stretch>
        </p:blipFill>
        <p:spPr>
          <a:xfrm>
            <a:off x="3663716" y="655177"/>
            <a:ext cx="8144826" cy="4231266"/>
          </a:xfrm>
          <a:prstGeom prst="rect">
            <a:avLst/>
          </a:prstGeom>
        </p:spPr>
      </p:pic>
      <p:sp>
        <p:nvSpPr>
          <p:cNvPr id="10" name="TextBox 9">
            <a:extLst>
              <a:ext uri="{FF2B5EF4-FFF2-40B4-BE49-F238E27FC236}">
                <a16:creationId xmlns:a16="http://schemas.microsoft.com/office/drawing/2014/main" id="{D460D895-E807-6022-E0AB-79365D61945C}"/>
              </a:ext>
            </a:extLst>
          </p:cNvPr>
          <p:cNvSpPr txBox="1"/>
          <p:nvPr/>
        </p:nvSpPr>
        <p:spPr>
          <a:xfrm>
            <a:off x="383458" y="4544903"/>
            <a:ext cx="6096000" cy="2092881"/>
          </a:xfrm>
          <a:prstGeom prst="rect">
            <a:avLst/>
          </a:prstGeom>
          <a:noFill/>
        </p:spPr>
        <p:txBody>
          <a:bodyPr wrap="square">
            <a:spAutoFit/>
          </a:bodyPr>
          <a:lstStyle/>
          <a:p>
            <a:pPr algn="l">
              <a:spcBef>
                <a:spcPts val="1200"/>
              </a:spcBef>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Key Observations:</a:t>
            </a:r>
            <a:endParaRPr lang="en-US" sz="2000" b="0" i="0" dirty="0">
              <a:solidFill>
                <a:srgbClr val="0F1115"/>
              </a:solidFill>
              <a:effectLst/>
              <a:latin typeface="Verdana" panose="020B0604030504040204" pitchFamily="34" charset="0"/>
              <a:ea typeface="Verdana" panose="020B0604030504040204" pitchFamily="34" charset="0"/>
            </a:endParaRPr>
          </a:p>
          <a:p>
            <a:pPr algn="just">
              <a:spcBef>
                <a:spcPts val="1200"/>
              </a:spcBef>
              <a:spcAft>
                <a:spcPts val="600"/>
              </a:spcAft>
              <a:buFont typeface="Arial" panose="020B0604020202020204" pitchFamily="34" charset="0"/>
              <a:buChar char="•"/>
            </a:pPr>
            <a:r>
              <a:rPr lang="en-US" sz="1600" b="0" i="0" dirty="0">
                <a:solidFill>
                  <a:srgbClr val="0F1115"/>
                </a:solidFill>
                <a:effectLst/>
                <a:latin typeface="Verdana" panose="020B0604030504040204" pitchFamily="34" charset="0"/>
                <a:ea typeface="Verdana" panose="020B0604030504040204" pitchFamily="34" charset="0"/>
              </a:rPr>
              <a:t>Good agreement across frequency range</a:t>
            </a:r>
          </a:p>
          <a:p>
            <a:pPr algn="just">
              <a:spcBef>
                <a:spcPts val="1200"/>
              </a:spcBef>
              <a:spcAft>
                <a:spcPts val="600"/>
              </a:spcAft>
              <a:buFont typeface="Arial" panose="020B0604020202020204" pitchFamily="34" charset="0"/>
              <a:buChar char="•"/>
            </a:pPr>
            <a:r>
              <a:rPr lang="en-US" sz="1600" b="0" i="0" dirty="0">
                <a:solidFill>
                  <a:srgbClr val="0F1115"/>
                </a:solidFill>
                <a:effectLst/>
                <a:latin typeface="Verdana" panose="020B0604030504040204" pitchFamily="34" charset="0"/>
                <a:ea typeface="Verdana" panose="020B0604030504040204" pitchFamily="34" charset="0"/>
              </a:rPr>
              <a:t>Deviations: Attributed to the fact that the CAD-FEM models approximate the geometry well, but slight differences still exist in relation to the real micro-geometrical characteristics.</a:t>
            </a:r>
          </a:p>
        </p:txBody>
      </p:sp>
    </p:spTree>
    <p:extLst>
      <p:ext uri="{BB962C8B-B14F-4D97-AF65-F5344CB8AC3E}">
        <p14:creationId xmlns:p14="http://schemas.microsoft.com/office/powerpoint/2010/main" val="3551041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5F8DAC-310E-DFC5-01F8-91A1565B6BB3}"/>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Conclusions</a:t>
            </a:r>
          </a:p>
        </p:txBody>
      </p:sp>
      <p:sp>
        <p:nvSpPr>
          <p:cNvPr id="6" name="TextBox 5">
            <a:extLst>
              <a:ext uri="{FF2B5EF4-FFF2-40B4-BE49-F238E27FC236}">
                <a16:creationId xmlns:a16="http://schemas.microsoft.com/office/drawing/2014/main" id="{0C64BEF5-235E-FD0C-6803-FFCFFD1BF1AB}"/>
              </a:ext>
            </a:extLst>
          </p:cNvPr>
          <p:cNvSpPr txBox="1"/>
          <p:nvPr/>
        </p:nvSpPr>
        <p:spPr>
          <a:xfrm>
            <a:off x="378542" y="874149"/>
            <a:ext cx="11356257" cy="4760278"/>
          </a:xfrm>
          <a:prstGeom prst="rect">
            <a:avLst/>
          </a:prstGeom>
          <a:noFill/>
        </p:spPr>
        <p:txBody>
          <a:bodyPr wrap="square">
            <a:spAutoFit/>
          </a:bodyPr>
          <a:lstStyle/>
          <a:p>
            <a:pPr algn="l">
              <a:spcBef>
                <a:spcPts val="1200"/>
              </a:spcBef>
              <a:spcAft>
                <a:spcPts val="600"/>
              </a:spcAft>
              <a:buNone/>
            </a:pPr>
            <a:r>
              <a:rPr lang="pt-BR" sz="2000" b="1" i="0" dirty="0">
                <a:solidFill>
                  <a:srgbClr val="0F1115"/>
                </a:solidFill>
                <a:effectLst/>
                <a:latin typeface="Verdana" panose="020B0604030504040204" pitchFamily="34" charset="0"/>
                <a:ea typeface="Verdana" panose="020B0604030504040204" pitchFamily="34" charset="0"/>
              </a:rPr>
              <a:t>Main Findings:</a:t>
            </a:r>
            <a:endParaRPr lang="pt-BR"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mj-lt"/>
              <a:buAutoNum type="arabicPeriod"/>
            </a:pPr>
            <a:r>
              <a:rPr lang="pt-BR" sz="2000" b="1" i="0" dirty="0">
                <a:solidFill>
                  <a:srgbClr val="0F1115"/>
                </a:solidFill>
                <a:effectLst/>
                <a:latin typeface="Verdana" panose="020B0604030504040204" pitchFamily="34" charset="0"/>
                <a:ea typeface="Verdana" panose="020B0604030504040204" pitchFamily="34" charset="0"/>
              </a:rPr>
              <a:t>Geometry dominates vibrational behavior</a:t>
            </a:r>
            <a:endParaRPr lang="pt-BR" sz="2000" b="0" i="0" dirty="0">
              <a:solidFill>
                <a:srgbClr val="0F1115"/>
              </a:solidFill>
              <a:effectLst/>
              <a:latin typeface="Verdana" panose="020B0604030504040204" pitchFamily="34" charset="0"/>
              <a:ea typeface="Verdana" panose="020B0604030504040204" pitchFamily="34" charset="0"/>
            </a:endParaRPr>
          </a:p>
          <a:p>
            <a:pPr marL="742950" lvl="1" indent="-285750" algn="l">
              <a:spcBef>
                <a:spcPts val="300"/>
              </a:spcBef>
              <a:spcAft>
                <a:spcPts val="600"/>
              </a:spcAft>
              <a:buFont typeface="+mj-lt"/>
              <a:buAutoNum type="arabicPeriod"/>
            </a:pPr>
            <a:r>
              <a:rPr lang="pt-BR" sz="2000" b="0" i="0" dirty="0">
                <a:solidFill>
                  <a:srgbClr val="0F1115"/>
                </a:solidFill>
                <a:effectLst/>
                <a:latin typeface="Verdana" panose="020B0604030504040204" pitchFamily="34" charset="0"/>
                <a:ea typeface="Verdana" panose="020B0604030504040204" pitchFamily="34" charset="0"/>
              </a:rPr>
              <a:t>Non-smooth curvature from manufacturing </a:t>
            </a:r>
            <a:r>
              <a:rPr lang="pt-BR" sz="2000" i="0" dirty="0">
                <a:solidFill>
                  <a:srgbClr val="0F1115"/>
                </a:solidFill>
                <a:effectLst/>
                <a:latin typeface="Verdana" panose="020B0604030504040204" pitchFamily="34" charset="0"/>
                <a:ea typeface="Verdana" panose="020B0604030504040204" pitchFamily="34" charset="0"/>
              </a:rPr>
              <a:t>significantly affects modal frequencies</a:t>
            </a:r>
          </a:p>
          <a:p>
            <a:pPr marL="742950" lvl="1" indent="-285750" algn="l">
              <a:spcBef>
                <a:spcPts val="450"/>
              </a:spcBef>
              <a:spcAft>
                <a:spcPts val="600"/>
              </a:spcAft>
              <a:buFont typeface="+mj-lt"/>
              <a:buAutoNum type="arabicPeriod"/>
            </a:pPr>
            <a:r>
              <a:rPr lang="pt-BR" sz="2000" b="0" i="0" dirty="0">
                <a:solidFill>
                  <a:srgbClr val="0F1115"/>
                </a:solidFill>
                <a:effectLst/>
                <a:latin typeface="Verdana" panose="020B0604030504040204" pitchFamily="34" charset="0"/>
                <a:ea typeface="Verdana" panose="020B0604030504040204" pitchFamily="34" charset="0"/>
              </a:rPr>
              <a:t>Smooth approximations insufficient for accurate modeling</a:t>
            </a:r>
          </a:p>
          <a:p>
            <a:pPr algn="l">
              <a:spcBef>
                <a:spcPts val="450"/>
              </a:spcBef>
              <a:spcAft>
                <a:spcPts val="600"/>
              </a:spcAft>
              <a:buFont typeface="+mj-lt"/>
              <a:buAutoNum type="arabicPeriod"/>
            </a:pPr>
            <a:r>
              <a:rPr lang="pt-BR" sz="2000" b="1" i="0" dirty="0">
                <a:solidFill>
                  <a:srgbClr val="0F1115"/>
                </a:solidFill>
                <a:effectLst/>
                <a:latin typeface="Verdana" panose="020B0604030504040204" pitchFamily="34" charset="0"/>
                <a:ea typeface="Verdana" panose="020B0604030504040204" pitchFamily="34" charset="0"/>
              </a:rPr>
              <a:t>Optimal modeling approach identified</a:t>
            </a:r>
            <a:endParaRPr lang="pt-BR" sz="2000" b="0" i="0" dirty="0">
              <a:solidFill>
                <a:srgbClr val="0F1115"/>
              </a:solidFill>
              <a:effectLst/>
              <a:latin typeface="Verdana" panose="020B0604030504040204" pitchFamily="34" charset="0"/>
              <a:ea typeface="Verdana" panose="020B0604030504040204" pitchFamily="34" charset="0"/>
            </a:endParaRPr>
          </a:p>
          <a:p>
            <a:pPr marL="742950" lvl="1" indent="-285750" algn="l">
              <a:spcBef>
                <a:spcPts val="300"/>
              </a:spcBef>
              <a:spcAft>
                <a:spcPts val="600"/>
              </a:spcAft>
              <a:buFont typeface="+mj-lt"/>
              <a:buAutoNum type="arabicPeriod"/>
            </a:pPr>
            <a:r>
              <a:rPr lang="pt-BR" sz="2000" b="0" i="0" dirty="0">
                <a:solidFill>
                  <a:srgbClr val="0F1115"/>
                </a:solidFill>
                <a:effectLst/>
                <a:latin typeface="Verdana" panose="020B0604030504040204" pitchFamily="34" charset="0"/>
                <a:ea typeface="Verdana" panose="020B0604030504040204" pitchFamily="34" charset="0"/>
              </a:rPr>
              <a:t>Linear interpolation with </a:t>
            </a:r>
            <a:r>
              <a:rPr lang="pt-BR" sz="2000" i="0" dirty="0">
                <a:solidFill>
                  <a:srgbClr val="0F1115"/>
                </a:solidFill>
                <a:effectLst/>
                <a:latin typeface="Verdana" panose="020B0604030504040204" pitchFamily="34" charset="0"/>
                <a:ea typeface="Verdana" panose="020B0604030504040204" pitchFamily="34" charset="0"/>
              </a:rPr>
              <a:t>5 mm scanning interval</a:t>
            </a:r>
          </a:p>
          <a:p>
            <a:pPr marL="742950" lvl="1" indent="-285750" algn="l">
              <a:spcBef>
                <a:spcPts val="450"/>
              </a:spcBef>
              <a:spcAft>
                <a:spcPts val="600"/>
              </a:spcAft>
              <a:buFont typeface="+mj-lt"/>
              <a:buAutoNum type="arabicPeriod"/>
            </a:pPr>
            <a:r>
              <a:rPr lang="pt-BR" sz="2000" b="0" i="0" dirty="0">
                <a:solidFill>
                  <a:srgbClr val="0F1115"/>
                </a:solidFill>
                <a:effectLst/>
                <a:latin typeface="Verdana" panose="020B0604030504040204" pitchFamily="34" charset="0"/>
                <a:ea typeface="Verdana" panose="020B0604030504040204" pitchFamily="34" charset="0"/>
              </a:rPr>
              <a:t>Uniform thickness 1.0 mm or varying thickness 1.2/1.1/1.0 mm</a:t>
            </a:r>
          </a:p>
          <a:p>
            <a:pPr marL="742950" lvl="1" indent="-285750" algn="l">
              <a:spcBef>
                <a:spcPts val="450"/>
              </a:spcBef>
              <a:spcAft>
                <a:spcPts val="600"/>
              </a:spcAft>
              <a:buFont typeface="+mj-lt"/>
              <a:buAutoNum type="arabicPeriod"/>
            </a:pPr>
            <a:r>
              <a:rPr lang="pt-BR" sz="2000" b="0" i="0" dirty="0">
                <a:solidFill>
                  <a:srgbClr val="0F1115"/>
                </a:solidFill>
                <a:effectLst/>
                <a:latin typeface="Verdana" panose="020B0604030504040204" pitchFamily="34" charset="0"/>
                <a:ea typeface="Verdana" panose="020B0604030504040204" pitchFamily="34" charset="0"/>
              </a:rPr>
              <a:t>Average error &lt; 5% vs. ESPI</a:t>
            </a:r>
          </a:p>
          <a:p>
            <a:pPr algn="l">
              <a:spcBef>
                <a:spcPts val="450"/>
              </a:spcBef>
              <a:spcAft>
                <a:spcPts val="600"/>
              </a:spcAft>
              <a:buFont typeface="+mj-lt"/>
              <a:buAutoNum type="arabicPeriod"/>
            </a:pPr>
            <a:r>
              <a:rPr lang="pt-BR" sz="2000" b="1" i="0" dirty="0">
                <a:solidFill>
                  <a:srgbClr val="0F1115"/>
                </a:solidFill>
                <a:effectLst/>
                <a:latin typeface="Verdana" panose="020B0604030504040204" pitchFamily="34" charset="0"/>
                <a:ea typeface="Verdana" panose="020B0604030504040204" pitchFamily="34" charset="0"/>
              </a:rPr>
              <a:t>Damping is frequency-dependent</a:t>
            </a:r>
            <a:endParaRPr lang="pt-BR" sz="2000" b="0" i="0" dirty="0">
              <a:solidFill>
                <a:srgbClr val="0F1115"/>
              </a:solidFill>
              <a:effectLst/>
              <a:latin typeface="Verdana" panose="020B0604030504040204" pitchFamily="34" charset="0"/>
              <a:ea typeface="Verdana" panose="020B0604030504040204" pitchFamily="34" charset="0"/>
            </a:endParaRPr>
          </a:p>
          <a:p>
            <a:pPr marL="742950" lvl="1" indent="-285750" algn="l">
              <a:spcBef>
                <a:spcPts val="300"/>
              </a:spcBef>
              <a:spcAft>
                <a:spcPts val="600"/>
              </a:spcAft>
              <a:buFont typeface="+mj-lt"/>
              <a:buAutoNum type="arabicPeriod"/>
            </a:pPr>
            <a:r>
              <a:rPr lang="pt-BR" sz="2000" b="0" i="0" dirty="0">
                <a:solidFill>
                  <a:srgbClr val="0F1115"/>
                </a:solidFill>
                <a:effectLst/>
                <a:latin typeface="Verdana" panose="020B0604030504040204" pitchFamily="34" charset="0"/>
                <a:ea typeface="Verdana" panose="020B0604030504040204" pitchFamily="34" charset="0"/>
              </a:rPr>
              <a:t>Experimental damping ratios improve simulation accuracy</a:t>
            </a:r>
          </a:p>
        </p:txBody>
      </p:sp>
    </p:spTree>
    <p:extLst>
      <p:ext uri="{BB962C8B-B14F-4D97-AF65-F5344CB8AC3E}">
        <p14:creationId xmlns:p14="http://schemas.microsoft.com/office/powerpoint/2010/main" val="1567132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5BC5AC-DE6D-1F24-DB88-B503CB76CD7C}"/>
              </a:ext>
            </a:extLst>
          </p:cNvPr>
          <p:cNvSpPr txBox="1"/>
          <p:nvPr/>
        </p:nvSpPr>
        <p:spPr>
          <a:xfrm>
            <a:off x="550608" y="1859597"/>
            <a:ext cx="11464412" cy="830997"/>
          </a:xfrm>
          <a:prstGeom prst="rect">
            <a:avLst/>
          </a:prstGeom>
          <a:noFill/>
        </p:spPr>
        <p:txBody>
          <a:bodyPr wrap="square">
            <a:spAutoFit/>
          </a:bodyPr>
          <a:lstStyle/>
          <a:p>
            <a:r>
              <a:rPr lang="en-US" sz="2400" b="1" i="0" dirty="0">
                <a:solidFill>
                  <a:srgbClr val="0F1115"/>
                </a:solidFill>
                <a:effectLst/>
                <a:latin typeface="Verdana" panose="020B0604030504040204" pitchFamily="34" charset="0"/>
                <a:ea typeface="Verdana" panose="020B0604030504040204" pitchFamily="34" charset="0"/>
              </a:rPr>
              <a:t>Audio Recognition of Percussion Sounds Generated by a 3D Auto-Drum Machine System via Machine Learning</a:t>
            </a:r>
            <a:endParaRPr lang="el-GR" sz="2400" b="1" dirty="0">
              <a:latin typeface="Verdana" panose="020B0604030504040204" pitchFamily="34" charset="0"/>
              <a:ea typeface="Verdana" panose="020B0604030504040204" pitchFamily="34" charset="0"/>
            </a:endParaRPr>
          </a:p>
        </p:txBody>
      </p:sp>
      <p:pic>
        <p:nvPicPr>
          <p:cNvPr id="7" name="Εικόνα 6">
            <a:extLst>
              <a:ext uri="{FF2B5EF4-FFF2-40B4-BE49-F238E27FC236}">
                <a16:creationId xmlns:a16="http://schemas.microsoft.com/office/drawing/2014/main" id="{AE9547FA-3D45-A763-7C09-8353F3EB3F0C}"/>
              </a:ext>
            </a:extLst>
          </p:cNvPr>
          <p:cNvPicPr>
            <a:picLocks noChangeAspect="1"/>
          </p:cNvPicPr>
          <p:nvPr/>
        </p:nvPicPr>
        <p:blipFill>
          <a:blip r:embed="rId2"/>
          <a:stretch>
            <a:fillRect/>
          </a:stretch>
        </p:blipFill>
        <p:spPr>
          <a:xfrm>
            <a:off x="989887" y="2829150"/>
            <a:ext cx="10212225" cy="3362794"/>
          </a:xfrm>
          <a:prstGeom prst="rect">
            <a:avLst/>
          </a:prstGeom>
        </p:spPr>
      </p:pic>
    </p:spTree>
    <p:extLst>
      <p:ext uri="{BB962C8B-B14F-4D97-AF65-F5344CB8AC3E}">
        <p14:creationId xmlns:p14="http://schemas.microsoft.com/office/powerpoint/2010/main" val="1627905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95A934-8829-EAFC-8F23-0DB8B2BBE25B}"/>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Introduction &amp; Research Motivation</a:t>
            </a:r>
          </a:p>
        </p:txBody>
      </p:sp>
      <p:sp>
        <p:nvSpPr>
          <p:cNvPr id="6" name="TextBox 5">
            <a:extLst>
              <a:ext uri="{FF2B5EF4-FFF2-40B4-BE49-F238E27FC236}">
                <a16:creationId xmlns:a16="http://schemas.microsoft.com/office/drawing/2014/main" id="{2BD9A24C-12A6-1813-794A-77F3C9BA9F1B}"/>
              </a:ext>
            </a:extLst>
          </p:cNvPr>
          <p:cNvSpPr txBox="1"/>
          <p:nvPr/>
        </p:nvSpPr>
        <p:spPr>
          <a:xfrm>
            <a:off x="393290" y="821473"/>
            <a:ext cx="10943303" cy="5760551"/>
          </a:xfrm>
          <a:prstGeom prst="rect">
            <a:avLst/>
          </a:prstGeom>
          <a:noFill/>
        </p:spPr>
        <p:txBody>
          <a:bodyPr wrap="square">
            <a:spAutoFit/>
          </a:bodyPr>
          <a:lstStyle/>
          <a:p>
            <a:pPr algn="l">
              <a:spcBef>
                <a:spcPts val="1200"/>
              </a:spcBef>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The Problem:</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Machine learning models require </a:t>
            </a:r>
            <a:r>
              <a:rPr lang="en-US" i="0" dirty="0">
                <a:solidFill>
                  <a:srgbClr val="0F1115"/>
                </a:solidFill>
                <a:effectLst/>
                <a:latin typeface="Verdana" panose="020B0604030504040204" pitchFamily="34" charset="0"/>
                <a:ea typeface="Verdana" panose="020B0604030504040204" pitchFamily="34" charset="0"/>
              </a:rPr>
              <a:t>large, labeled datasets</a:t>
            </a: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Manual recording of percussion sounds is:</a:t>
            </a:r>
          </a:p>
          <a:p>
            <a:pPr marL="742950" lvl="1" indent="-285750" algn="l">
              <a:spcBef>
                <a:spcPts val="30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Time-consuming</a:t>
            </a:r>
          </a:p>
          <a:p>
            <a:pPr marL="742950" lvl="1" indent="-285750"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Inconsistent (human variation)</a:t>
            </a:r>
          </a:p>
          <a:p>
            <a:pPr marL="742950" lvl="1" indent="-285750"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Difficult to control parameters (force, position)</a:t>
            </a:r>
          </a:p>
          <a:p>
            <a:pPr algn="l">
              <a:spcBef>
                <a:spcPts val="1200"/>
              </a:spcBef>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The Research Gap:</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None/>
            </a:pPr>
            <a:r>
              <a:rPr lang="en-US" b="0" i="1" dirty="0">
                <a:solidFill>
                  <a:srgbClr val="0F1115"/>
                </a:solidFill>
                <a:effectLst/>
                <a:latin typeface="Verdana" panose="020B0604030504040204" pitchFamily="34" charset="0"/>
                <a:ea typeface="Verdana" panose="020B0604030504040204" pitchFamily="34" charset="0"/>
              </a:rPr>
              <a:t>"The existing research on the automated generation of databases of percussion sounds and their classification and recognition via machine learning is limited."</a:t>
            </a:r>
            <a:endParaRPr lang="en-US"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This Study's Innovation:</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Development of </a:t>
            </a:r>
            <a:r>
              <a:rPr lang="en-US" b="1" i="0" dirty="0">
                <a:solidFill>
                  <a:srgbClr val="0F1115"/>
                </a:solidFill>
                <a:effectLst/>
                <a:latin typeface="Verdana" panose="020B0604030504040204" pitchFamily="34" charset="0"/>
                <a:ea typeface="Verdana" panose="020B0604030504040204" pitchFamily="34" charset="0"/>
              </a:rPr>
              <a:t>3D Auto-Drum Machine (3D-ADM)</a:t>
            </a:r>
            <a:r>
              <a:rPr lang="en-US" b="0" i="0" dirty="0">
                <a:solidFill>
                  <a:srgbClr val="0F1115"/>
                </a:solidFill>
                <a:effectLst/>
                <a:latin typeface="Verdana" panose="020B0604030504040204" pitchFamily="34" charset="0"/>
                <a:ea typeface="Verdana" panose="020B0604030504040204" pitchFamily="34" charset="0"/>
              </a:rPr>
              <a:t> - a CNC-controlled robotic system</a:t>
            </a: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Automated generation of percussion sounds with</a:t>
            </a:r>
            <a:r>
              <a:rPr lang="en-US" i="0" dirty="0">
                <a:solidFill>
                  <a:srgbClr val="0F1115"/>
                </a:solidFill>
                <a:effectLst/>
                <a:latin typeface="Verdana" panose="020B0604030504040204" pitchFamily="34" charset="0"/>
                <a:ea typeface="Verdana" panose="020B0604030504040204" pitchFamily="34" charset="0"/>
              </a:rPr>
              <a:t> known impact force and position</a:t>
            </a:r>
          </a:p>
          <a:p>
            <a:pPr algn="l">
              <a:spcBef>
                <a:spcPts val="450"/>
              </a:spcBef>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Creates labeled databases for ML training</a:t>
            </a:r>
          </a:p>
        </p:txBody>
      </p:sp>
    </p:spTree>
    <p:extLst>
      <p:ext uri="{BB962C8B-B14F-4D97-AF65-F5344CB8AC3E}">
        <p14:creationId xmlns:p14="http://schemas.microsoft.com/office/powerpoint/2010/main" val="851419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E0DD7F-BD77-BEB4-ABBE-8DF5E2C9336C}"/>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The 3D Auto-Drum Machine System</a:t>
            </a:r>
          </a:p>
        </p:txBody>
      </p:sp>
      <p:pic>
        <p:nvPicPr>
          <p:cNvPr id="6" name="Εικόνα 5">
            <a:extLst>
              <a:ext uri="{FF2B5EF4-FFF2-40B4-BE49-F238E27FC236}">
                <a16:creationId xmlns:a16="http://schemas.microsoft.com/office/drawing/2014/main" id="{74F02367-6735-FD51-F8FB-35EB4B455B23}"/>
              </a:ext>
            </a:extLst>
          </p:cNvPr>
          <p:cNvPicPr>
            <a:picLocks noChangeAspect="1"/>
          </p:cNvPicPr>
          <p:nvPr/>
        </p:nvPicPr>
        <p:blipFill>
          <a:blip r:embed="rId3"/>
          <a:stretch>
            <a:fillRect/>
          </a:stretch>
        </p:blipFill>
        <p:spPr>
          <a:xfrm>
            <a:off x="226140" y="764151"/>
            <a:ext cx="5922669" cy="2878151"/>
          </a:xfrm>
          <a:prstGeom prst="rect">
            <a:avLst/>
          </a:prstGeom>
        </p:spPr>
      </p:pic>
      <p:sp>
        <p:nvSpPr>
          <p:cNvPr id="8" name="TextBox 7">
            <a:extLst>
              <a:ext uri="{FF2B5EF4-FFF2-40B4-BE49-F238E27FC236}">
                <a16:creationId xmlns:a16="http://schemas.microsoft.com/office/drawing/2014/main" id="{B00CACBF-3836-B75B-35A7-F980C30800C5}"/>
              </a:ext>
            </a:extLst>
          </p:cNvPr>
          <p:cNvSpPr txBox="1"/>
          <p:nvPr/>
        </p:nvSpPr>
        <p:spPr>
          <a:xfrm>
            <a:off x="226141" y="3642302"/>
            <a:ext cx="6862917" cy="2962349"/>
          </a:xfrm>
          <a:prstGeom prst="rect">
            <a:avLst/>
          </a:prstGeom>
          <a:noFill/>
        </p:spPr>
        <p:txBody>
          <a:bodyPr wrap="square">
            <a:spAutoFit/>
          </a:bodyPr>
          <a:lstStyle/>
          <a:p>
            <a:pPr algn="l">
              <a:spcBef>
                <a:spcPts val="1200"/>
              </a:spcBef>
              <a:buNone/>
            </a:pPr>
            <a:r>
              <a:rPr lang="pt-BR" sz="1600" b="1" i="0" dirty="0">
                <a:solidFill>
                  <a:srgbClr val="0F1115"/>
                </a:solidFill>
                <a:effectLst/>
                <a:latin typeface="Verdana" panose="020B0604030504040204" pitchFamily="34" charset="0"/>
                <a:ea typeface="Verdana" panose="020B0604030504040204" pitchFamily="34" charset="0"/>
              </a:rPr>
              <a:t>Key Features:</a:t>
            </a:r>
            <a:endParaRPr lang="pt-BR" sz="1600" b="0" i="0" dirty="0">
              <a:solidFill>
                <a:srgbClr val="0F1115"/>
              </a:solidFill>
              <a:effectLst/>
              <a:latin typeface="Verdana" panose="020B0604030504040204" pitchFamily="34" charset="0"/>
              <a:ea typeface="Verdana" panose="020B0604030504040204" pitchFamily="34" charset="0"/>
            </a:endParaRPr>
          </a:p>
          <a:p>
            <a:pPr algn="l">
              <a:spcBef>
                <a:spcPts val="1200"/>
              </a:spcBef>
              <a:buFont typeface="Arial" panose="020B0604020202020204" pitchFamily="34" charset="0"/>
              <a:buChar char="•"/>
            </a:pPr>
            <a:r>
              <a:rPr lang="pt-BR" sz="1600" b="0" i="0" dirty="0">
                <a:solidFill>
                  <a:srgbClr val="0F1115"/>
                </a:solidFill>
                <a:effectLst/>
                <a:latin typeface="Verdana" panose="020B0604030504040204" pitchFamily="34" charset="0"/>
                <a:ea typeface="Verdana" panose="020B0604030504040204" pitchFamily="34" charset="0"/>
              </a:rPr>
              <a:t>Fully automated and programmable (G-code)</a:t>
            </a:r>
          </a:p>
          <a:p>
            <a:pPr algn="l">
              <a:spcBef>
                <a:spcPts val="450"/>
              </a:spcBef>
              <a:buFont typeface="Arial" panose="020B0604020202020204" pitchFamily="34" charset="0"/>
              <a:buChar char="•"/>
            </a:pPr>
            <a:r>
              <a:rPr lang="pt-BR" sz="1600" b="0" i="0" dirty="0">
                <a:solidFill>
                  <a:srgbClr val="0F1115"/>
                </a:solidFill>
                <a:effectLst/>
                <a:latin typeface="Verdana" panose="020B0604030504040204" pitchFamily="34" charset="0"/>
                <a:ea typeface="Verdana" panose="020B0604030504040204" pitchFamily="34" charset="0"/>
              </a:rPr>
              <a:t>Repeatable excitation conditions</a:t>
            </a:r>
          </a:p>
          <a:p>
            <a:pPr algn="l">
              <a:spcBef>
                <a:spcPts val="450"/>
              </a:spcBef>
              <a:buFont typeface="Arial" panose="020B0604020202020204" pitchFamily="34" charset="0"/>
              <a:buChar char="•"/>
            </a:pPr>
            <a:r>
              <a:rPr lang="pt-BR" sz="1600" b="0" i="0" dirty="0">
                <a:solidFill>
                  <a:srgbClr val="0F1115"/>
                </a:solidFill>
                <a:effectLst/>
                <a:latin typeface="Verdana" panose="020B0604030504040204" pitchFamily="34" charset="0"/>
                <a:ea typeface="Verdana" panose="020B0604030504040204" pitchFamily="34" charset="0"/>
              </a:rPr>
              <a:t>Excites at </a:t>
            </a:r>
            <a:r>
              <a:rPr lang="pt-BR" sz="1600" i="0" dirty="0">
                <a:solidFill>
                  <a:srgbClr val="0F1115"/>
                </a:solidFill>
                <a:effectLst/>
                <a:latin typeface="Verdana" panose="020B0604030504040204" pitchFamily="34" charset="0"/>
                <a:ea typeface="Verdana" panose="020B0604030504040204" pitchFamily="34" charset="0"/>
              </a:rPr>
              <a:t>any point along radial path</a:t>
            </a:r>
          </a:p>
          <a:p>
            <a:pPr algn="l">
              <a:spcBef>
                <a:spcPts val="450"/>
              </a:spcBef>
              <a:buFont typeface="Arial" panose="020B0604020202020204" pitchFamily="34" charset="0"/>
              <a:buChar char="•"/>
            </a:pPr>
            <a:r>
              <a:rPr lang="pt-BR" sz="1600" i="0" dirty="0">
                <a:solidFill>
                  <a:srgbClr val="0F1115"/>
                </a:solidFill>
                <a:effectLst/>
                <a:latin typeface="Verdana" panose="020B0604030504040204" pitchFamily="34" charset="0"/>
                <a:ea typeface="Verdana" panose="020B0604030504040204" pitchFamily="34" charset="0"/>
              </a:rPr>
              <a:t>Records spatial coordinates + impact force + audio simultaneously</a:t>
            </a:r>
          </a:p>
          <a:p>
            <a:pPr algn="l">
              <a:spcBef>
                <a:spcPts val="1200"/>
              </a:spcBef>
              <a:buNone/>
            </a:pPr>
            <a:r>
              <a:rPr lang="pt-BR" sz="1600" b="1" i="0" dirty="0">
                <a:solidFill>
                  <a:srgbClr val="0F1115"/>
                </a:solidFill>
                <a:effectLst/>
                <a:latin typeface="Verdana" panose="020B0604030504040204" pitchFamily="34" charset="0"/>
                <a:ea typeface="Verdana" panose="020B0604030504040204" pitchFamily="34" charset="0"/>
              </a:rPr>
              <a:t>Objects Studied:</a:t>
            </a:r>
            <a:endParaRPr lang="pt-BR" sz="1600" b="0" i="0" dirty="0">
              <a:solidFill>
                <a:srgbClr val="0F1115"/>
              </a:solidFill>
              <a:effectLst/>
              <a:latin typeface="Verdana" panose="020B0604030504040204" pitchFamily="34" charset="0"/>
              <a:ea typeface="Verdana" panose="020B0604030504040204" pitchFamily="34" charset="0"/>
            </a:endParaRPr>
          </a:p>
          <a:p>
            <a:pPr algn="l">
              <a:spcBef>
                <a:spcPts val="1200"/>
              </a:spcBef>
            </a:pPr>
            <a:r>
              <a:rPr lang="pt-BR" sz="1600" b="0" i="0" dirty="0">
                <a:solidFill>
                  <a:srgbClr val="0F1115"/>
                </a:solidFill>
                <a:effectLst/>
                <a:latin typeface="Verdana" panose="020B0604030504040204" pitchFamily="34" charset="0"/>
                <a:ea typeface="Verdana" panose="020B0604030504040204" pitchFamily="34" charset="0"/>
              </a:rPr>
              <a:t>8" aluminum sheet (reference), 8" MS63 alloy bell-shaped splash cymbal, 8" B8 bronze medium-thin splash cymbal</a:t>
            </a:r>
          </a:p>
        </p:txBody>
      </p:sp>
      <p:pic>
        <p:nvPicPr>
          <p:cNvPr id="10" name="Εικόνα 9">
            <a:extLst>
              <a:ext uri="{FF2B5EF4-FFF2-40B4-BE49-F238E27FC236}">
                <a16:creationId xmlns:a16="http://schemas.microsoft.com/office/drawing/2014/main" id="{962AA28A-F699-E233-D8BB-A71D6C416EE2}"/>
              </a:ext>
            </a:extLst>
          </p:cNvPr>
          <p:cNvPicPr>
            <a:picLocks noChangeAspect="1"/>
          </p:cNvPicPr>
          <p:nvPr/>
        </p:nvPicPr>
        <p:blipFill>
          <a:blip r:embed="rId4"/>
          <a:srcRect l="1257" t="2759" r="2186"/>
          <a:stretch>
            <a:fillRect/>
          </a:stretch>
        </p:blipFill>
        <p:spPr>
          <a:xfrm>
            <a:off x="6096000" y="1764385"/>
            <a:ext cx="5771535" cy="3755834"/>
          </a:xfrm>
          <a:prstGeom prst="rect">
            <a:avLst/>
          </a:prstGeom>
        </p:spPr>
      </p:pic>
    </p:spTree>
    <p:extLst>
      <p:ext uri="{BB962C8B-B14F-4D97-AF65-F5344CB8AC3E}">
        <p14:creationId xmlns:p14="http://schemas.microsoft.com/office/powerpoint/2010/main" val="3670304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50471E-758F-A551-807F-D0FD0CDEEB1F}"/>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System Calibration &amp; Repeatability</a:t>
            </a:r>
          </a:p>
        </p:txBody>
      </p:sp>
      <p:sp>
        <p:nvSpPr>
          <p:cNvPr id="6" name="TextBox 5">
            <a:extLst>
              <a:ext uri="{FF2B5EF4-FFF2-40B4-BE49-F238E27FC236}">
                <a16:creationId xmlns:a16="http://schemas.microsoft.com/office/drawing/2014/main" id="{70DC31AF-09A1-716D-8BA9-F926C9B7CB0A}"/>
              </a:ext>
            </a:extLst>
          </p:cNvPr>
          <p:cNvSpPr txBox="1"/>
          <p:nvPr/>
        </p:nvSpPr>
        <p:spPr>
          <a:xfrm>
            <a:off x="275303" y="673146"/>
            <a:ext cx="6096000" cy="6596678"/>
          </a:xfrm>
          <a:prstGeom prst="rect">
            <a:avLst/>
          </a:prstGeom>
          <a:noFill/>
        </p:spPr>
        <p:txBody>
          <a:bodyPr wrap="square">
            <a:spAutoFit/>
          </a:bodyPr>
          <a:lstStyle/>
          <a:p>
            <a:pPr algn="l">
              <a:spcBef>
                <a:spcPts val="1200"/>
              </a:spcBef>
              <a:buNone/>
            </a:pPr>
            <a:r>
              <a:rPr lang="pt-BR" b="1" i="0" dirty="0">
                <a:solidFill>
                  <a:srgbClr val="0F1115"/>
                </a:solidFill>
                <a:effectLst/>
                <a:latin typeface="quote-cjk-patch"/>
              </a:rPr>
              <a:t>Calibration Protocol:</a:t>
            </a:r>
            <a:endParaRPr lang="pt-BR" b="0" i="0" dirty="0">
              <a:solidFill>
                <a:srgbClr val="0F1115"/>
              </a:solidFill>
              <a:effectLst/>
              <a:latin typeface="quote-cjk-patch"/>
            </a:endParaRPr>
          </a:p>
          <a:p>
            <a:pPr algn="l">
              <a:spcBef>
                <a:spcPts val="1200"/>
              </a:spcBef>
              <a:buFont typeface="+mj-lt"/>
              <a:buAutoNum type="arabicPeriod"/>
            </a:pPr>
            <a:r>
              <a:rPr lang="pt-BR" b="1" i="0" dirty="0">
                <a:solidFill>
                  <a:srgbClr val="0F1115"/>
                </a:solidFill>
                <a:effectLst/>
                <a:latin typeface="quote-cjk-patch"/>
              </a:rPr>
              <a:t>Zero-set:</a:t>
            </a:r>
            <a:r>
              <a:rPr lang="pt-BR" b="0" i="0" dirty="0">
                <a:solidFill>
                  <a:srgbClr val="0F1115"/>
                </a:solidFill>
                <a:effectLst/>
                <a:latin typeface="quote-cjk-patch"/>
              </a:rPr>
              <a:t> </a:t>
            </a:r>
            <a:r>
              <a:rPr lang="el-GR" b="0" i="0" dirty="0">
                <a:solidFill>
                  <a:srgbClr val="0F1115"/>
                </a:solidFill>
                <a:effectLst/>
                <a:latin typeface="quote-cjk-patch"/>
              </a:rPr>
              <a:t>θ = 0° (</a:t>
            </a:r>
            <a:r>
              <a:rPr lang="pt-BR" b="0" i="0" dirty="0">
                <a:solidFill>
                  <a:srgbClr val="0F1115"/>
                </a:solidFill>
                <a:effectLst/>
                <a:latin typeface="quote-cjk-patch"/>
              </a:rPr>
              <a:t>perpendicular hit)</a:t>
            </a:r>
          </a:p>
          <a:p>
            <a:pPr algn="l">
              <a:spcBef>
                <a:spcPts val="450"/>
              </a:spcBef>
              <a:buFont typeface="+mj-lt"/>
              <a:buAutoNum type="arabicPeriod"/>
            </a:pPr>
            <a:r>
              <a:rPr lang="pt-BR" b="1" i="0" dirty="0">
                <a:solidFill>
                  <a:srgbClr val="0F1115"/>
                </a:solidFill>
                <a:effectLst/>
                <a:latin typeface="quote-cjk-patch"/>
              </a:rPr>
              <a:t>Operating angle:</a:t>
            </a:r>
            <a:r>
              <a:rPr lang="pt-BR" b="0" i="0" dirty="0">
                <a:solidFill>
                  <a:srgbClr val="0F1115"/>
                </a:solidFill>
                <a:effectLst/>
                <a:latin typeface="quote-cjk-patch"/>
              </a:rPr>
              <a:t> </a:t>
            </a:r>
            <a:r>
              <a:rPr lang="el-GR" b="0" i="0" dirty="0">
                <a:solidFill>
                  <a:srgbClr val="0F1115"/>
                </a:solidFill>
                <a:effectLst/>
                <a:latin typeface="quote-cjk-patch"/>
              </a:rPr>
              <a:t>θ = 3° (</a:t>
            </a:r>
            <a:r>
              <a:rPr lang="pt-BR" b="0" i="0" dirty="0">
                <a:solidFill>
                  <a:srgbClr val="0F1115"/>
                </a:solidFill>
                <a:effectLst/>
                <a:latin typeface="quote-cjk-patch"/>
              </a:rPr>
              <a:t>spring-adjusted)</a:t>
            </a:r>
          </a:p>
          <a:p>
            <a:pPr algn="l">
              <a:spcBef>
                <a:spcPts val="450"/>
              </a:spcBef>
              <a:buFont typeface="+mj-lt"/>
              <a:buAutoNum type="arabicPeriod"/>
            </a:pPr>
            <a:r>
              <a:rPr lang="pt-BR" b="1" i="0" dirty="0">
                <a:solidFill>
                  <a:srgbClr val="0F1115"/>
                </a:solidFill>
                <a:effectLst/>
                <a:latin typeface="quote-cjk-patch"/>
              </a:rPr>
              <a:t>Force calibration:</a:t>
            </a:r>
            <a:r>
              <a:rPr lang="pt-BR" b="0" i="0" dirty="0">
                <a:solidFill>
                  <a:srgbClr val="0F1115"/>
                </a:solidFill>
                <a:effectLst/>
                <a:latin typeface="quote-cjk-patch"/>
              </a:rPr>
              <a:t> Potentiometer-controlled current</a:t>
            </a:r>
          </a:p>
          <a:p>
            <a:pPr algn="l">
              <a:spcBef>
                <a:spcPts val="450"/>
              </a:spcBef>
              <a:buFont typeface="+mj-lt"/>
              <a:buAutoNum type="arabicPeriod"/>
            </a:pPr>
            <a:r>
              <a:rPr lang="pt-BR" b="1" i="0" dirty="0">
                <a:solidFill>
                  <a:srgbClr val="0F1115"/>
                </a:solidFill>
                <a:effectLst/>
                <a:latin typeface="quote-cjk-patch"/>
              </a:rPr>
              <a:t>Time delay:</a:t>
            </a:r>
            <a:r>
              <a:rPr lang="pt-BR" b="0" i="0" dirty="0">
                <a:solidFill>
                  <a:srgbClr val="0F1115"/>
                </a:solidFill>
                <a:effectLst/>
                <a:latin typeface="quote-cjk-patch"/>
              </a:rPr>
              <a:t> 10s between excitations (vibration relaxation)</a:t>
            </a:r>
          </a:p>
          <a:p>
            <a:r>
              <a:rPr lang="en-US" b="1" dirty="0"/>
              <a:t>Excitation Points:</a:t>
            </a:r>
            <a:endParaRPr lang="en-US" dirty="0"/>
          </a:p>
          <a:p>
            <a:pPr algn="just"/>
            <a:r>
              <a:rPr lang="en-US" dirty="0"/>
              <a:t>16 equidistant points along radius (EXP-1 to EXP-16)</a:t>
            </a:r>
          </a:p>
          <a:p>
            <a:r>
              <a:rPr lang="en-US" dirty="0"/>
              <a:t>From center (X=0) to edge (X=R1)</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dirty="0"/>
              <a:t>Validation:</a:t>
            </a:r>
            <a:endParaRPr lang="en-US" dirty="0"/>
          </a:p>
          <a:p>
            <a:pPr marL="285750" indent="-285750">
              <a:buFont typeface="Arial" panose="020B0604020202020204" pitchFamily="34" charset="0"/>
              <a:buChar char="•"/>
            </a:pPr>
            <a:r>
              <a:rPr lang="en-US" dirty="0"/>
              <a:t>8 repeated measurement sets</a:t>
            </a:r>
          </a:p>
          <a:p>
            <a:pPr marL="285750" indent="-285750" algn="just">
              <a:buFont typeface="Arial" panose="020B0604020202020204" pitchFamily="34" charset="0"/>
              <a:buChar char="•"/>
            </a:pPr>
            <a:r>
              <a:rPr lang="en-US" dirty="0"/>
              <a:t>Consistent results for 20N, 30N, 50N as well</a:t>
            </a:r>
          </a:p>
          <a:p>
            <a:pPr marL="285750" indent="-285750" algn="just">
              <a:buFont typeface="Arial" panose="020B0604020202020204" pitchFamily="34" charset="0"/>
              <a:buChar char="•"/>
            </a:pPr>
            <a:r>
              <a:rPr lang="en-US" dirty="0"/>
              <a:t>System independent of excitation parameters</a:t>
            </a:r>
          </a:p>
          <a:p>
            <a:endParaRPr lang="en-US" dirty="0"/>
          </a:p>
          <a:p>
            <a:pPr algn="l">
              <a:spcBef>
                <a:spcPts val="450"/>
              </a:spcBef>
            </a:pPr>
            <a:endParaRPr lang="pt-BR" b="0" i="0" dirty="0">
              <a:solidFill>
                <a:srgbClr val="0F1115"/>
              </a:solidFill>
              <a:effectLst/>
              <a:latin typeface="quote-cjk-patch"/>
            </a:endParaRPr>
          </a:p>
        </p:txBody>
      </p:sp>
      <p:pic>
        <p:nvPicPr>
          <p:cNvPr id="8" name="Εικόνα 7">
            <a:extLst>
              <a:ext uri="{FF2B5EF4-FFF2-40B4-BE49-F238E27FC236}">
                <a16:creationId xmlns:a16="http://schemas.microsoft.com/office/drawing/2014/main" id="{31999889-0400-60CB-7707-0AF5BC631C9D}"/>
              </a:ext>
            </a:extLst>
          </p:cNvPr>
          <p:cNvPicPr>
            <a:picLocks noChangeAspect="1"/>
          </p:cNvPicPr>
          <p:nvPr/>
        </p:nvPicPr>
        <p:blipFill>
          <a:blip r:embed="rId2"/>
          <a:stretch>
            <a:fillRect/>
          </a:stretch>
        </p:blipFill>
        <p:spPr>
          <a:xfrm>
            <a:off x="275303" y="3429000"/>
            <a:ext cx="5152103" cy="1954246"/>
          </a:xfrm>
          <a:prstGeom prst="rect">
            <a:avLst/>
          </a:prstGeom>
        </p:spPr>
      </p:pic>
      <p:pic>
        <p:nvPicPr>
          <p:cNvPr id="10" name="Εικόνα 9">
            <a:extLst>
              <a:ext uri="{FF2B5EF4-FFF2-40B4-BE49-F238E27FC236}">
                <a16:creationId xmlns:a16="http://schemas.microsoft.com/office/drawing/2014/main" id="{9457581C-9FF7-174C-358C-C21615F92143}"/>
              </a:ext>
            </a:extLst>
          </p:cNvPr>
          <p:cNvPicPr>
            <a:picLocks noChangeAspect="1"/>
          </p:cNvPicPr>
          <p:nvPr/>
        </p:nvPicPr>
        <p:blipFill>
          <a:blip r:embed="rId3"/>
          <a:stretch>
            <a:fillRect/>
          </a:stretch>
        </p:blipFill>
        <p:spPr>
          <a:xfrm>
            <a:off x="6226628" y="575667"/>
            <a:ext cx="5349073" cy="6185510"/>
          </a:xfrm>
          <a:prstGeom prst="rect">
            <a:avLst/>
          </a:prstGeom>
        </p:spPr>
      </p:pic>
    </p:spTree>
    <p:extLst>
      <p:ext uri="{BB962C8B-B14F-4D97-AF65-F5344CB8AC3E}">
        <p14:creationId xmlns:p14="http://schemas.microsoft.com/office/powerpoint/2010/main" val="142537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B5EC5E-4515-356A-E2B3-B6F909D8A1D5}"/>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Data Collection - From Aluminum to Cymbals</a:t>
            </a:r>
            <a:endParaRPr lang="pt-BR" sz="2800" b="1" dirty="0">
              <a:solidFill>
                <a:srgbClr val="0F1115"/>
              </a:solidFill>
              <a:effectLst/>
              <a:latin typeface="Verdana" panose="020B0604030504040204" pitchFamily="34" charset="0"/>
              <a:ea typeface="Verdana" panose="020B0604030504040204" pitchFamily="34" charset="0"/>
            </a:endParaRPr>
          </a:p>
        </p:txBody>
      </p:sp>
      <p:pic>
        <p:nvPicPr>
          <p:cNvPr id="6" name="Εικόνα 5">
            <a:extLst>
              <a:ext uri="{FF2B5EF4-FFF2-40B4-BE49-F238E27FC236}">
                <a16:creationId xmlns:a16="http://schemas.microsoft.com/office/drawing/2014/main" id="{405F7CC6-84CE-6F46-FD41-FD7247A53DD9}"/>
              </a:ext>
            </a:extLst>
          </p:cNvPr>
          <p:cNvPicPr>
            <a:picLocks noChangeAspect="1"/>
          </p:cNvPicPr>
          <p:nvPr/>
        </p:nvPicPr>
        <p:blipFill>
          <a:blip r:embed="rId2"/>
          <a:stretch>
            <a:fillRect/>
          </a:stretch>
        </p:blipFill>
        <p:spPr>
          <a:xfrm>
            <a:off x="280210" y="885203"/>
            <a:ext cx="5346868" cy="1837749"/>
          </a:xfrm>
          <a:prstGeom prst="rect">
            <a:avLst/>
          </a:prstGeom>
        </p:spPr>
      </p:pic>
      <p:sp>
        <p:nvSpPr>
          <p:cNvPr id="8" name="TextBox 7">
            <a:extLst>
              <a:ext uri="{FF2B5EF4-FFF2-40B4-BE49-F238E27FC236}">
                <a16:creationId xmlns:a16="http://schemas.microsoft.com/office/drawing/2014/main" id="{0F53376F-E25C-57DC-A6F7-E3A1C9564B76}"/>
              </a:ext>
            </a:extLst>
          </p:cNvPr>
          <p:cNvSpPr txBox="1"/>
          <p:nvPr/>
        </p:nvSpPr>
        <p:spPr>
          <a:xfrm>
            <a:off x="155892" y="2855754"/>
            <a:ext cx="4897889" cy="4375557"/>
          </a:xfrm>
          <a:prstGeom prst="rect">
            <a:avLst/>
          </a:prstGeom>
          <a:noFill/>
        </p:spPr>
        <p:txBody>
          <a:bodyPr wrap="square">
            <a:spAutoFit/>
          </a:bodyPr>
          <a:lstStyle/>
          <a:p>
            <a:pPr algn="l">
              <a:spcBef>
                <a:spcPts val="1200"/>
              </a:spcBef>
              <a:buNone/>
            </a:pPr>
            <a:r>
              <a:rPr lang="en-US" b="1" i="0" dirty="0">
                <a:solidFill>
                  <a:srgbClr val="0F1115"/>
                </a:solidFill>
                <a:effectLst/>
                <a:latin typeface="Verdana" panose="020B0604030504040204" pitchFamily="34" charset="0"/>
                <a:ea typeface="Verdana" panose="020B0604030504040204" pitchFamily="34" charset="0"/>
              </a:rPr>
              <a:t>Measurement Protocol:</a:t>
            </a:r>
            <a:endParaRPr lang="en-US"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Same 16 EXP positions (adjusted for cymbal profile)</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Forces: 20N, 30N, 40N, 50N</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Two repetitions per point</a:t>
            </a:r>
          </a:p>
          <a:p>
            <a:pPr algn="l">
              <a:spcBef>
                <a:spcPts val="450"/>
              </a:spcBef>
              <a:buFont typeface="Arial" panose="020B0604020202020204" pitchFamily="34" charset="0"/>
              <a:buChar char="•"/>
            </a:pPr>
            <a:r>
              <a:rPr lang="en-US" i="0" dirty="0">
                <a:solidFill>
                  <a:srgbClr val="0F1115"/>
                </a:solidFill>
                <a:effectLst/>
                <a:latin typeface="Verdana" panose="020B0604030504040204" pitchFamily="34" charset="0"/>
                <a:ea typeface="Verdana" panose="020B0604030504040204" pitchFamily="34" charset="0"/>
              </a:rPr>
              <a:t>Total dataset: </a:t>
            </a:r>
            <a:r>
              <a:rPr lang="en-US" b="0" i="0" dirty="0">
                <a:solidFill>
                  <a:srgbClr val="0F1115"/>
                </a:solidFill>
                <a:effectLst/>
                <a:latin typeface="Verdana" panose="020B0604030504040204" pitchFamily="34" charset="0"/>
                <a:ea typeface="Verdana" panose="020B0604030504040204" pitchFamily="34" charset="0"/>
              </a:rPr>
              <a:t>96 audio waveforms (3 objects × 16 positions × 2 repetitions)</a:t>
            </a:r>
          </a:p>
          <a:p>
            <a:r>
              <a:rPr lang="pt-BR" b="1" dirty="0">
                <a:latin typeface="Verdana" panose="020B0604030504040204" pitchFamily="34" charset="0"/>
                <a:ea typeface="Verdana" panose="020B0604030504040204" pitchFamily="34" charset="0"/>
              </a:rPr>
              <a:t>Key Observations:</a:t>
            </a:r>
            <a:endParaRPr lang="pt-BR" dirty="0">
              <a:latin typeface="Verdana" panose="020B0604030504040204" pitchFamily="34" charset="0"/>
              <a:ea typeface="Verdana" panose="020B0604030504040204" pitchFamily="34" charset="0"/>
            </a:endParaRPr>
          </a:p>
          <a:p>
            <a:pPr indent="-285750">
              <a:buFont typeface="Arial" panose="020B0604020202020204" pitchFamily="34" charset="0"/>
              <a:buChar char="•"/>
            </a:pPr>
            <a:r>
              <a:rPr lang="pt-BR" dirty="0">
                <a:latin typeface="Verdana" panose="020B0604030504040204" pitchFamily="34" charset="0"/>
                <a:ea typeface="Verdana" panose="020B0604030504040204" pitchFamily="34" charset="0"/>
              </a:rPr>
              <a:t>Wooden tip vs. hammer tip produce similar spectral characteristics</a:t>
            </a:r>
          </a:p>
          <a:p>
            <a:pPr indent="-285750">
              <a:buFont typeface="Arial" panose="020B0604020202020204" pitchFamily="34" charset="0"/>
              <a:buChar char="•"/>
            </a:pPr>
            <a:r>
              <a:rPr lang="pt-BR" dirty="0">
                <a:latin typeface="Verdana" panose="020B0604030504040204" pitchFamily="34" charset="0"/>
                <a:ea typeface="Verdana" panose="020B0604030504040204" pitchFamily="34" charset="0"/>
              </a:rPr>
              <a:t>Force variation (20N vs. 50N) shows expected energy increase</a:t>
            </a:r>
          </a:p>
          <a:p>
            <a:pPr indent="-285750">
              <a:buFont typeface="Arial" panose="020B0604020202020204" pitchFamily="34" charset="0"/>
              <a:buChar char="•"/>
            </a:pPr>
            <a:r>
              <a:rPr lang="pt-BR" dirty="0">
                <a:latin typeface="Verdana" panose="020B0604030504040204" pitchFamily="34" charset="0"/>
                <a:ea typeface="Verdana" panose="020B0604030504040204" pitchFamily="34" charset="0"/>
              </a:rPr>
              <a:t>Different materials/geometries show distinct spectral signatures</a:t>
            </a:r>
          </a:p>
          <a:p>
            <a:pPr algn="l">
              <a:spcBef>
                <a:spcPts val="450"/>
              </a:spcBef>
            </a:pPr>
            <a:endParaRPr lang="en-US" b="0" i="0" dirty="0">
              <a:solidFill>
                <a:srgbClr val="0F1115"/>
              </a:solidFill>
              <a:effectLst/>
              <a:latin typeface="quote-cjk-patch"/>
            </a:endParaRPr>
          </a:p>
        </p:txBody>
      </p:sp>
      <p:pic>
        <p:nvPicPr>
          <p:cNvPr id="10" name="Εικόνα 9">
            <a:extLst>
              <a:ext uri="{FF2B5EF4-FFF2-40B4-BE49-F238E27FC236}">
                <a16:creationId xmlns:a16="http://schemas.microsoft.com/office/drawing/2014/main" id="{CC0CA853-4635-D41B-128D-A9E10ED161D4}"/>
              </a:ext>
            </a:extLst>
          </p:cNvPr>
          <p:cNvPicPr>
            <a:picLocks noChangeAspect="1"/>
          </p:cNvPicPr>
          <p:nvPr/>
        </p:nvPicPr>
        <p:blipFill>
          <a:blip r:embed="rId3"/>
          <a:srcRect l="1901" t="13474" r="1186" b="1421"/>
          <a:stretch>
            <a:fillRect/>
          </a:stretch>
        </p:blipFill>
        <p:spPr>
          <a:xfrm>
            <a:off x="5109271" y="2722952"/>
            <a:ext cx="7043139" cy="2576635"/>
          </a:xfrm>
          <a:prstGeom prst="rect">
            <a:avLst/>
          </a:prstGeom>
        </p:spPr>
      </p:pic>
    </p:spTree>
    <p:extLst>
      <p:ext uri="{BB962C8B-B14F-4D97-AF65-F5344CB8AC3E}">
        <p14:creationId xmlns:p14="http://schemas.microsoft.com/office/powerpoint/2010/main" val="485071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3F99DD-7236-8F78-DFF8-277B5197A726}"/>
              </a:ext>
            </a:extLst>
          </p:cNvPr>
          <p:cNvSpPr txBox="1"/>
          <p:nvPr/>
        </p:nvSpPr>
        <p:spPr>
          <a:xfrm>
            <a:off x="2202426" y="388063"/>
            <a:ext cx="7787148" cy="400110"/>
          </a:xfrm>
          <a:prstGeom prst="rect">
            <a:avLst/>
          </a:prstGeom>
          <a:noFill/>
        </p:spPr>
        <p:txBody>
          <a:bodyPr wrap="square">
            <a:spAutoFit/>
          </a:bodyPr>
          <a:lstStyle/>
          <a:p>
            <a:pPr algn="l">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Research Objectives &amp; Methodology</a:t>
            </a:r>
          </a:p>
        </p:txBody>
      </p:sp>
      <p:sp>
        <p:nvSpPr>
          <p:cNvPr id="6" name="TextBox 5">
            <a:extLst>
              <a:ext uri="{FF2B5EF4-FFF2-40B4-BE49-F238E27FC236}">
                <a16:creationId xmlns:a16="http://schemas.microsoft.com/office/drawing/2014/main" id="{3B1DFDE1-9150-D854-4ADA-F0D8FD2F4710}"/>
              </a:ext>
            </a:extLst>
          </p:cNvPr>
          <p:cNvSpPr txBox="1"/>
          <p:nvPr/>
        </p:nvSpPr>
        <p:spPr>
          <a:xfrm>
            <a:off x="570271" y="934550"/>
            <a:ext cx="10432026" cy="2375009"/>
          </a:xfrm>
          <a:prstGeom prst="rect">
            <a:avLst/>
          </a:prstGeom>
          <a:noFill/>
        </p:spPr>
        <p:txBody>
          <a:bodyPr wrap="square">
            <a:spAutoFit/>
          </a:bodyPr>
          <a:lstStyle/>
          <a:p>
            <a:pPr algn="l">
              <a:spcBef>
                <a:spcPts val="1200"/>
              </a:spcBef>
              <a:spcAft>
                <a:spcPts val="1200"/>
              </a:spcAft>
              <a:buNone/>
            </a:pPr>
            <a:r>
              <a:rPr lang="en-US" sz="2000" b="1" i="0" dirty="0">
                <a:solidFill>
                  <a:srgbClr val="0F1115"/>
                </a:solidFill>
                <a:effectLst/>
                <a:latin typeface="Verdana" panose="020B0604030504040204" pitchFamily="34" charset="0"/>
                <a:ea typeface="Verdana" panose="020B0604030504040204" pitchFamily="34" charset="0"/>
              </a:rPr>
              <a:t>Objectives:</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1200"/>
              </a:spcAft>
              <a:buFont typeface="+mj-lt"/>
              <a:buAutoNum type="arabicPeriod"/>
            </a:pPr>
            <a:r>
              <a:rPr lang="en-US" sz="2000" b="0" i="0" dirty="0">
                <a:solidFill>
                  <a:srgbClr val="0F1115"/>
                </a:solidFill>
                <a:effectLst/>
                <a:latin typeface="Verdana" panose="020B0604030504040204" pitchFamily="34" charset="0"/>
                <a:ea typeface="Verdana" panose="020B0604030504040204" pitchFamily="34" charset="0"/>
              </a:rPr>
              <a:t>Study vibrational behavior of crash vs. splash cymbals</a:t>
            </a:r>
          </a:p>
          <a:p>
            <a:pPr algn="l">
              <a:spcBef>
                <a:spcPts val="450"/>
              </a:spcBef>
              <a:spcAft>
                <a:spcPts val="1200"/>
              </a:spcAft>
              <a:buFont typeface="+mj-lt"/>
              <a:buAutoNum type="arabicPeriod"/>
            </a:pPr>
            <a:r>
              <a:rPr lang="en-US" sz="2000" b="0" i="0" dirty="0">
                <a:solidFill>
                  <a:srgbClr val="0F1115"/>
                </a:solidFill>
                <a:effectLst/>
                <a:latin typeface="Verdana" panose="020B0604030504040204" pitchFamily="34" charset="0"/>
                <a:ea typeface="Verdana" panose="020B0604030504040204" pitchFamily="34" charset="0"/>
              </a:rPr>
              <a:t>Compare velocity spectrograms (on cymbal) with radiated sound pressure spectrograms (in air)</a:t>
            </a:r>
          </a:p>
          <a:p>
            <a:pPr algn="l">
              <a:spcBef>
                <a:spcPts val="450"/>
              </a:spcBef>
              <a:spcAft>
                <a:spcPts val="1200"/>
              </a:spcAft>
              <a:buFont typeface="+mj-lt"/>
              <a:buAutoNum type="arabicPeriod"/>
            </a:pPr>
            <a:r>
              <a:rPr lang="en-US" sz="2000" b="0" i="0" dirty="0">
                <a:solidFill>
                  <a:srgbClr val="0F1115"/>
                </a:solidFill>
                <a:effectLst/>
                <a:latin typeface="Verdana" panose="020B0604030504040204" pitchFamily="34" charset="0"/>
                <a:ea typeface="Verdana" panose="020B0604030504040204" pitchFamily="34" charset="0"/>
              </a:rPr>
              <a:t>Demonstrate capability for future sound synthesis</a:t>
            </a:r>
          </a:p>
        </p:txBody>
      </p:sp>
      <p:sp>
        <p:nvSpPr>
          <p:cNvPr id="8" name="TextBox 7">
            <a:extLst>
              <a:ext uri="{FF2B5EF4-FFF2-40B4-BE49-F238E27FC236}">
                <a16:creationId xmlns:a16="http://schemas.microsoft.com/office/drawing/2014/main" id="{09F8D438-42CF-6AD4-EA36-D08DEB161835}"/>
              </a:ext>
            </a:extLst>
          </p:cNvPr>
          <p:cNvSpPr txBox="1"/>
          <p:nvPr/>
        </p:nvSpPr>
        <p:spPr>
          <a:xfrm>
            <a:off x="570270" y="3566393"/>
            <a:ext cx="10530349" cy="2593018"/>
          </a:xfrm>
          <a:prstGeom prst="rect">
            <a:avLst/>
          </a:prstGeom>
          <a:noFill/>
        </p:spPr>
        <p:txBody>
          <a:bodyPr wrap="square">
            <a:spAutoFit/>
          </a:bodyPr>
          <a:lstStyle/>
          <a:p>
            <a:pPr algn="l">
              <a:spcBef>
                <a:spcPts val="1200"/>
              </a:spcBef>
              <a:spcAft>
                <a:spcPts val="1200"/>
              </a:spcAft>
              <a:buNone/>
            </a:pPr>
            <a:r>
              <a:rPr lang="pt-BR" sz="2000" b="1" i="0" dirty="0">
                <a:solidFill>
                  <a:srgbClr val="0F1115"/>
                </a:solidFill>
                <a:effectLst/>
                <a:latin typeface="Verdana" panose="020B0604030504040204" pitchFamily="34" charset="0"/>
                <a:ea typeface="Verdana" panose="020B0604030504040204" pitchFamily="34" charset="0"/>
              </a:rPr>
              <a:t>Methods Used:</a:t>
            </a:r>
            <a:endParaRPr lang="pt-BR"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1200"/>
              </a:spcAft>
              <a:buFont typeface="Arial" panose="020B0604020202020204" pitchFamily="34" charset="0"/>
              <a:buChar char="•"/>
            </a:pPr>
            <a:r>
              <a:rPr lang="pt-BR" sz="2000" b="1" i="0" dirty="0">
                <a:solidFill>
                  <a:srgbClr val="0F1115"/>
                </a:solidFill>
                <a:effectLst/>
                <a:latin typeface="Verdana" panose="020B0604030504040204" pitchFamily="34" charset="0"/>
                <a:ea typeface="Verdana" panose="020B0604030504040204" pitchFamily="34" charset="0"/>
              </a:rPr>
              <a:t>Modal Analysis</a:t>
            </a:r>
            <a:r>
              <a:rPr lang="pt-BR" sz="2000" b="0" i="0" dirty="0">
                <a:solidFill>
                  <a:srgbClr val="0F1115"/>
                </a:solidFill>
                <a:effectLst/>
                <a:latin typeface="Verdana" panose="020B0604030504040204" pitchFamily="34" charset="0"/>
                <a:ea typeface="Verdana" panose="020B0604030504040204" pitchFamily="34" charset="0"/>
              </a:rPr>
              <a:t> (FEM) - Natural frequencies &amp; mode shapes</a:t>
            </a:r>
          </a:p>
          <a:p>
            <a:pPr algn="l">
              <a:spcBef>
                <a:spcPts val="450"/>
              </a:spcBef>
              <a:spcAft>
                <a:spcPts val="1200"/>
              </a:spcAft>
              <a:buFont typeface="Arial" panose="020B0604020202020204" pitchFamily="34" charset="0"/>
              <a:buChar char="•"/>
            </a:pPr>
            <a:r>
              <a:rPr lang="pt-BR" sz="2000" b="1" i="0" dirty="0">
                <a:solidFill>
                  <a:srgbClr val="0F1115"/>
                </a:solidFill>
                <a:effectLst/>
                <a:latin typeface="Verdana" panose="020B0604030504040204" pitchFamily="34" charset="0"/>
                <a:ea typeface="Verdana" panose="020B0604030504040204" pitchFamily="34" charset="0"/>
              </a:rPr>
              <a:t>Frequency Response Function (FRF)</a:t>
            </a:r>
            <a:r>
              <a:rPr lang="pt-BR" sz="2000" b="0" i="0" dirty="0">
                <a:solidFill>
                  <a:srgbClr val="0F1115"/>
                </a:solidFill>
                <a:effectLst/>
                <a:latin typeface="Verdana" panose="020B0604030504040204" pitchFamily="34" charset="0"/>
                <a:ea typeface="Verdana" panose="020B0604030504040204" pitchFamily="34" charset="0"/>
              </a:rPr>
              <a:t> (FEM) - Acceleration/force ratio</a:t>
            </a:r>
          </a:p>
          <a:p>
            <a:pPr algn="l">
              <a:spcBef>
                <a:spcPts val="450"/>
              </a:spcBef>
              <a:spcAft>
                <a:spcPts val="1200"/>
              </a:spcAft>
              <a:buFont typeface="Arial" panose="020B0604020202020204" pitchFamily="34" charset="0"/>
              <a:buChar char="•"/>
            </a:pPr>
            <a:r>
              <a:rPr lang="pt-BR" sz="2000" b="1" i="0" dirty="0">
                <a:solidFill>
                  <a:srgbClr val="0F1115"/>
                </a:solidFill>
                <a:effectLst/>
                <a:latin typeface="Verdana" panose="020B0604030504040204" pitchFamily="34" charset="0"/>
                <a:ea typeface="Verdana" panose="020B0604030504040204" pitchFamily="34" charset="0"/>
              </a:rPr>
              <a:t>Frequency Domain FEM-BEM</a:t>
            </a:r>
            <a:r>
              <a:rPr lang="pt-BR" sz="2000" b="0" i="0" dirty="0">
                <a:solidFill>
                  <a:srgbClr val="0F1115"/>
                </a:solidFill>
                <a:effectLst/>
                <a:latin typeface="Verdana" panose="020B0604030504040204" pitchFamily="34" charset="0"/>
                <a:ea typeface="Verdana" panose="020B0604030504040204" pitchFamily="34" charset="0"/>
              </a:rPr>
              <a:t> - Steady-state acoustic radiation</a:t>
            </a:r>
          </a:p>
          <a:p>
            <a:pPr algn="l">
              <a:spcBef>
                <a:spcPts val="450"/>
              </a:spcBef>
              <a:spcAft>
                <a:spcPts val="1200"/>
              </a:spcAft>
              <a:buFont typeface="Arial" panose="020B0604020202020204" pitchFamily="34" charset="0"/>
              <a:buChar char="•"/>
            </a:pPr>
            <a:r>
              <a:rPr lang="pt-BR" sz="2000" b="1" i="0" dirty="0">
                <a:solidFill>
                  <a:srgbClr val="0F1115"/>
                </a:solidFill>
                <a:effectLst/>
                <a:latin typeface="Verdana" panose="020B0604030504040204" pitchFamily="34" charset="0"/>
                <a:ea typeface="Verdana" panose="020B0604030504040204" pitchFamily="34" charset="0"/>
              </a:rPr>
              <a:t>Time Domain FEM-BEM</a:t>
            </a:r>
            <a:r>
              <a:rPr lang="pt-BR" sz="2000" b="0" i="0" dirty="0">
                <a:solidFill>
                  <a:srgbClr val="0F1115"/>
                </a:solidFill>
                <a:effectLst/>
                <a:latin typeface="Verdana" panose="020B0604030504040204" pitchFamily="34" charset="0"/>
                <a:ea typeface="Verdana" panose="020B0604030504040204" pitchFamily="34" charset="0"/>
              </a:rPr>
              <a:t> - Transient response &amp; spectrograms</a:t>
            </a:r>
          </a:p>
        </p:txBody>
      </p:sp>
    </p:spTree>
    <p:extLst>
      <p:ext uri="{BB962C8B-B14F-4D97-AF65-F5344CB8AC3E}">
        <p14:creationId xmlns:p14="http://schemas.microsoft.com/office/powerpoint/2010/main" val="3712694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61C977-0E95-3C99-1F99-974740909F77}"/>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Machine Learning Methodology</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5AA7F1D6-F228-900B-0BB8-83F127F38BC0}"/>
              </a:ext>
            </a:extLst>
          </p:cNvPr>
          <p:cNvSpPr txBox="1"/>
          <p:nvPr/>
        </p:nvSpPr>
        <p:spPr>
          <a:xfrm>
            <a:off x="275303" y="1056604"/>
            <a:ext cx="5820697" cy="2831544"/>
          </a:xfrm>
          <a:prstGeom prst="rect">
            <a:avLst/>
          </a:prstGeom>
          <a:noFill/>
        </p:spPr>
        <p:txBody>
          <a:bodyPr wrap="square">
            <a:spAutoFit/>
          </a:bodyPr>
          <a:lstStyle/>
          <a:p>
            <a:pPr algn="l">
              <a:buNone/>
            </a:pPr>
            <a:r>
              <a:rPr lang="en-US" sz="2000" b="1" i="0" dirty="0">
                <a:solidFill>
                  <a:srgbClr val="0F1115"/>
                </a:solidFill>
                <a:effectLst/>
                <a:latin typeface="Verdana" panose="020B0604030504040204" pitchFamily="34" charset="0"/>
                <a:ea typeface="Verdana" panose="020B0604030504040204" pitchFamily="34" charset="0"/>
              </a:rPr>
              <a:t>Why </a:t>
            </a:r>
            <a:r>
              <a:rPr lang="en-US" sz="2000" b="1" i="0" dirty="0" err="1">
                <a:solidFill>
                  <a:srgbClr val="0F1115"/>
                </a:solidFill>
                <a:effectLst/>
                <a:latin typeface="Verdana" panose="020B0604030504040204" pitchFamily="34" charset="0"/>
                <a:ea typeface="Verdana" panose="020B0604030504040204" pitchFamily="34" charset="0"/>
              </a:rPr>
              <a:t>DistilHuBERT</a:t>
            </a:r>
            <a:r>
              <a:rPr lang="en-US" sz="2000" b="1" i="0" dirty="0">
                <a:solidFill>
                  <a:srgbClr val="0F1115"/>
                </a:solidFill>
                <a:effectLst/>
                <a:latin typeface="Verdana" panose="020B0604030504040204" pitchFamily="34" charset="0"/>
                <a:ea typeface="Verdana" panose="020B0604030504040204" pitchFamily="34" charset="0"/>
              </a:rPr>
              <a:t>?</a:t>
            </a:r>
            <a:endParaRPr lang="en-US" sz="2000"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en-US" sz="2000" b="0" i="0" dirty="0">
                <a:solidFill>
                  <a:srgbClr val="0F1115"/>
                </a:solidFill>
                <a:effectLst/>
                <a:latin typeface="Verdana" panose="020B0604030504040204" pitchFamily="34" charset="0"/>
                <a:ea typeface="Verdana" panose="020B0604030504040204" pitchFamily="34" charset="0"/>
              </a:rPr>
              <a:t>Pretrained on </a:t>
            </a:r>
            <a:r>
              <a:rPr lang="en-US" sz="2000" b="1" i="0" dirty="0">
                <a:solidFill>
                  <a:srgbClr val="0F1115"/>
                </a:solidFill>
                <a:effectLst/>
                <a:latin typeface="Verdana" panose="020B0604030504040204" pitchFamily="34" charset="0"/>
                <a:ea typeface="Verdana" panose="020B0604030504040204" pitchFamily="34" charset="0"/>
              </a:rPr>
              <a:t>speech</a:t>
            </a:r>
            <a:r>
              <a:rPr lang="en-US" sz="2000" b="0" i="0" dirty="0">
                <a:solidFill>
                  <a:srgbClr val="0F1115"/>
                </a:solidFill>
                <a:effectLst/>
                <a:latin typeface="Verdana" panose="020B0604030504040204" pitchFamily="34" charset="0"/>
                <a:ea typeface="Verdana" panose="020B0604030504040204" pitchFamily="34" charset="0"/>
              </a:rPr>
              <a:t> (not music)</a:t>
            </a:r>
          </a:p>
          <a:p>
            <a:pPr algn="l">
              <a:buFont typeface="Arial" panose="020B0604020202020204" pitchFamily="34" charset="0"/>
              <a:buChar char="•"/>
            </a:pPr>
            <a:r>
              <a:rPr lang="en-US" sz="2000" b="0" i="0" dirty="0">
                <a:solidFill>
                  <a:srgbClr val="0F1115"/>
                </a:solidFill>
                <a:effectLst/>
                <a:latin typeface="Verdana" panose="020B0604030504040204" pitchFamily="34" charset="0"/>
                <a:ea typeface="Verdana" panose="020B0604030504040204" pitchFamily="34" charset="0"/>
              </a:rPr>
              <a:t>Sensitive to fine spectral details (fricatives, noise)</a:t>
            </a:r>
          </a:p>
          <a:p>
            <a:pPr algn="l">
              <a:buFont typeface="Arial" panose="020B0604020202020204" pitchFamily="34" charset="0"/>
              <a:buChar char="•"/>
            </a:pPr>
            <a:r>
              <a:rPr lang="en-US" sz="2000" b="0" i="0" dirty="0">
                <a:solidFill>
                  <a:srgbClr val="0F1115"/>
                </a:solidFill>
                <a:effectLst/>
                <a:latin typeface="Verdana" panose="020B0604030504040204" pitchFamily="34" charset="0"/>
                <a:ea typeface="Verdana" panose="020B0604030504040204" pitchFamily="34" charset="0"/>
              </a:rPr>
              <a:t>Lightweight version of </a:t>
            </a:r>
            <a:r>
              <a:rPr lang="en-US" sz="2000" b="0" i="0" dirty="0" err="1">
                <a:solidFill>
                  <a:srgbClr val="0F1115"/>
                </a:solidFill>
                <a:effectLst/>
                <a:latin typeface="Verdana" panose="020B0604030504040204" pitchFamily="34" charset="0"/>
                <a:ea typeface="Verdana" panose="020B0604030504040204" pitchFamily="34" charset="0"/>
              </a:rPr>
              <a:t>HuBERT</a:t>
            </a:r>
            <a:endParaRPr lang="en-US" sz="2000"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en-US" sz="2000" b="0" i="0" dirty="0">
                <a:solidFill>
                  <a:srgbClr val="0F1115"/>
                </a:solidFill>
                <a:effectLst/>
                <a:latin typeface="Verdana" panose="020B0604030504040204" pitchFamily="34" charset="0"/>
                <a:ea typeface="Verdana" panose="020B0604030504040204" pitchFamily="34" charset="0"/>
              </a:rPr>
              <a:t>Used "frozen" - no fine-tuning (exploratory analysis)</a:t>
            </a:r>
          </a:p>
          <a:p>
            <a:pPr algn="l">
              <a:buFont typeface="Arial" panose="020B0604020202020204" pitchFamily="34" charset="0"/>
              <a:buChar char="•"/>
            </a:pPr>
            <a:endParaRPr lang="en-US" sz="2000" dirty="0">
              <a:solidFill>
                <a:srgbClr val="0F1115"/>
              </a:solidFill>
              <a:latin typeface="Verdana" panose="020B0604030504040204" pitchFamily="34" charset="0"/>
              <a:ea typeface="Verdana" panose="020B0604030504040204" pitchFamily="34" charset="0"/>
            </a:endParaRPr>
          </a:p>
          <a:p>
            <a:pPr algn="l"/>
            <a:endParaRPr lang="en-US" b="0" i="0" dirty="0">
              <a:solidFill>
                <a:srgbClr val="0F1115"/>
              </a:solidFill>
              <a:effectLst/>
              <a:latin typeface="quote-cjk-patch"/>
            </a:endParaRPr>
          </a:p>
        </p:txBody>
      </p:sp>
      <p:sp>
        <p:nvSpPr>
          <p:cNvPr id="8" name="TextBox 7">
            <a:extLst>
              <a:ext uri="{FF2B5EF4-FFF2-40B4-BE49-F238E27FC236}">
                <a16:creationId xmlns:a16="http://schemas.microsoft.com/office/drawing/2014/main" id="{ADCDBEE8-0CF5-1180-E852-D26139ABCD11}"/>
              </a:ext>
            </a:extLst>
          </p:cNvPr>
          <p:cNvSpPr txBox="1"/>
          <p:nvPr/>
        </p:nvSpPr>
        <p:spPr>
          <a:xfrm>
            <a:off x="6096000" y="1056604"/>
            <a:ext cx="4916129" cy="2246769"/>
          </a:xfrm>
          <a:prstGeom prst="rect">
            <a:avLst/>
          </a:prstGeom>
          <a:noFill/>
        </p:spPr>
        <p:txBody>
          <a:bodyPr wrap="square">
            <a:spAutoFit/>
          </a:bodyPr>
          <a:lstStyle/>
          <a:p>
            <a:r>
              <a:rPr lang="en-US" sz="2000" b="1" dirty="0">
                <a:latin typeface="Verdana" panose="020B0604030504040204" pitchFamily="34" charset="0"/>
                <a:ea typeface="Verdana" panose="020B0604030504040204" pitchFamily="34" charset="0"/>
              </a:rPr>
              <a:t>Goal of ML Analysis:</a:t>
            </a:r>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Verify data consistency (repetitions cluster together)</a:t>
            </a:r>
          </a:p>
          <a:p>
            <a:r>
              <a:rPr lang="en-US" sz="2000" dirty="0">
                <a:latin typeface="Verdana" panose="020B0604030504040204" pitchFamily="34" charset="0"/>
                <a:ea typeface="Verdana" panose="020B0604030504040204" pitchFamily="34" charset="0"/>
              </a:rPr>
              <a:t>Check separability by material/geometry</a:t>
            </a:r>
          </a:p>
          <a:p>
            <a:r>
              <a:rPr lang="en-US" sz="2000" dirty="0">
                <a:latin typeface="Verdana" panose="020B0604030504040204" pitchFamily="34" charset="0"/>
                <a:ea typeface="Verdana" panose="020B0604030504040204" pitchFamily="34" charset="0"/>
              </a:rPr>
              <a:t>Explore feasibility of EXP position regression</a:t>
            </a:r>
          </a:p>
        </p:txBody>
      </p:sp>
    </p:spTree>
    <p:extLst>
      <p:ext uri="{BB962C8B-B14F-4D97-AF65-F5344CB8AC3E}">
        <p14:creationId xmlns:p14="http://schemas.microsoft.com/office/powerpoint/2010/main" val="1138618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C9241F-96AD-C9B2-76F0-7792908BB49B}"/>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Results - ML Visualization &amp; Analysis</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41B3EAA6-E808-4603-00DC-F85EE1A4F3F7}"/>
              </a:ext>
            </a:extLst>
          </p:cNvPr>
          <p:cNvSpPr txBox="1"/>
          <p:nvPr/>
        </p:nvSpPr>
        <p:spPr>
          <a:xfrm>
            <a:off x="196646" y="742355"/>
            <a:ext cx="6752838" cy="5940088"/>
          </a:xfrm>
          <a:prstGeom prst="rect">
            <a:avLst/>
          </a:prstGeom>
          <a:noFill/>
        </p:spPr>
        <p:txBody>
          <a:bodyPr wrap="square">
            <a:spAutoFit/>
          </a:bodyPr>
          <a:lstStyle/>
          <a:p>
            <a:pPr algn="l">
              <a:buNone/>
            </a:pPr>
            <a:r>
              <a:rPr lang="en-US" sz="2000" b="1" i="0" dirty="0">
                <a:solidFill>
                  <a:srgbClr val="0F1115"/>
                </a:solidFill>
                <a:effectLst/>
                <a:latin typeface="Verdana" panose="020B0604030504040204" pitchFamily="34" charset="0"/>
                <a:ea typeface="Verdana" panose="020B0604030504040204" pitchFamily="34" charset="0"/>
              </a:rPr>
              <a:t>96 Recordings</a:t>
            </a:r>
            <a:endParaRPr lang="en-US" sz="2000" b="0" i="0" dirty="0">
              <a:solidFill>
                <a:srgbClr val="0F1115"/>
              </a:solidFill>
              <a:effectLst/>
              <a:latin typeface="Verdana" panose="020B0604030504040204" pitchFamily="34" charset="0"/>
              <a:ea typeface="Verdana" panose="020B0604030504040204" pitchFamily="34" charset="0"/>
            </a:endParaRPr>
          </a:p>
          <a:p>
            <a:pPr algn="l">
              <a:buNone/>
            </a:pPr>
            <a:r>
              <a:rPr lang="en-US" sz="2000" b="1" i="0" dirty="0">
                <a:solidFill>
                  <a:srgbClr val="0F1115"/>
                </a:solidFill>
                <a:effectLst/>
                <a:latin typeface="Verdana" panose="020B0604030504040204" pitchFamily="34" charset="0"/>
                <a:ea typeface="Verdana" panose="020B0604030504040204" pitchFamily="34" charset="0"/>
              </a:rPr>
              <a:t>Key Finding 1: </a:t>
            </a:r>
            <a:r>
              <a:rPr lang="en-US" sz="2000" i="0" dirty="0">
                <a:solidFill>
                  <a:srgbClr val="0F1115"/>
                </a:solidFill>
                <a:effectLst/>
                <a:latin typeface="Verdana" panose="020B0604030504040204" pitchFamily="34" charset="0"/>
                <a:ea typeface="Verdana" panose="020B0604030504040204" pitchFamily="34" charset="0"/>
              </a:rPr>
              <a:t>Clear Separability by Material/Geometry</a:t>
            </a:r>
          </a:p>
          <a:p>
            <a:pPr algn="l">
              <a:buFont typeface="Arial" panose="020B0604020202020204" pitchFamily="34" charset="0"/>
              <a:buChar char="•"/>
            </a:pPr>
            <a:r>
              <a:rPr lang="en-US" sz="2000" b="0" i="0" dirty="0">
                <a:solidFill>
                  <a:srgbClr val="0F1115"/>
                </a:solidFill>
                <a:effectLst/>
                <a:latin typeface="Verdana" panose="020B0604030504040204" pitchFamily="34" charset="0"/>
                <a:ea typeface="Verdana" panose="020B0604030504040204" pitchFamily="34" charset="0"/>
              </a:rPr>
              <a:t>Three distinct clusters (Al, MS63, B8)</a:t>
            </a:r>
          </a:p>
          <a:p>
            <a:pPr algn="l">
              <a:buFont typeface="Arial" panose="020B0604020202020204" pitchFamily="34" charset="0"/>
              <a:buChar char="•"/>
            </a:pPr>
            <a:r>
              <a:rPr lang="en-US" sz="2000" b="0" i="0" dirty="0">
                <a:solidFill>
                  <a:srgbClr val="0F1115"/>
                </a:solidFill>
                <a:effectLst/>
                <a:latin typeface="Verdana" panose="020B0604030504040204" pitchFamily="34" charset="0"/>
                <a:ea typeface="Verdana" panose="020B0604030504040204" pitchFamily="34" charset="0"/>
              </a:rPr>
              <a:t>Speech-pretrained model works well for percussion classification</a:t>
            </a:r>
          </a:p>
          <a:p>
            <a:pPr algn="l">
              <a:buNone/>
            </a:pPr>
            <a:r>
              <a:rPr lang="en-US" sz="2000" b="1" i="0" dirty="0">
                <a:solidFill>
                  <a:srgbClr val="0F1115"/>
                </a:solidFill>
                <a:effectLst/>
                <a:latin typeface="Verdana" panose="020B0604030504040204" pitchFamily="34" charset="0"/>
                <a:ea typeface="Verdana" panose="020B0604030504040204" pitchFamily="34" charset="0"/>
              </a:rPr>
              <a:t>Key Finding 2: </a:t>
            </a:r>
            <a:r>
              <a:rPr lang="en-US" sz="2000" i="0" dirty="0">
                <a:solidFill>
                  <a:srgbClr val="0F1115"/>
                </a:solidFill>
                <a:effectLst/>
                <a:latin typeface="Verdana" panose="020B0604030504040204" pitchFamily="34" charset="0"/>
                <a:ea typeface="Verdana" panose="020B0604030504040204" pitchFamily="34" charset="0"/>
              </a:rPr>
              <a:t>Consistency of Repetitions</a:t>
            </a:r>
          </a:p>
          <a:p>
            <a:pPr algn="l">
              <a:buFont typeface="Arial" panose="020B0604020202020204" pitchFamily="34" charset="0"/>
              <a:buChar char="•"/>
            </a:pPr>
            <a:r>
              <a:rPr lang="en-US" sz="2000" b="0" i="0" dirty="0">
                <a:solidFill>
                  <a:srgbClr val="0F1115"/>
                </a:solidFill>
                <a:effectLst/>
                <a:latin typeface="Verdana" panose="020B0604030504040204" pitchFamily="34" charset="0"/>
                <a:ea typeface="Verdana" panose="020B0604030504040204" pitchFamily="34" charset="0"/>
              </a:rPr>
              <a:t>Repeated excitations (</a:t>
            </a:r>
            <a:r>
              <a:rPr lang="en-US" sz="2000" b="0" i="0" dirty="0" err="1">
                <a:solidFill>
                  <a:srgbClr val="0F1115"/>
                </a:solidFill>
                <a:effectLst/>
                <a:latin typeface="Verdana" panose="020B0604030504040204" pitchFamily="34" charset="0"/>
                <a:ea typeface="Verdana" panose="020B0604030504040204" pitchFamily="34" charset="0"/>
              </a:rPr>
              <a:t>i</a:t>
            </a:r>
            <a:r>
              <a:rPr lang="en-US" sz="2000" b="0" i="0" dirty="0">
                <a:solidFill>
                  <a:srgbClr val="0F1115"/>
                </a:solidFill>
                <a:effectLst/>
                <a:latin typeface="Verdana" panose="020B0604030504040204" pitchFamily="34" charset="0"/>
                <a:ea typeface="Verdana" panose="020B0604030504040204" pitchFamily="34" charset="0"/>
              </a:rPr>
              <a:t> and i+16) appear </a:t>
            </a:r>
            <a:r>
              <a:rPr lang="en-US" sz="2000" b="1" i="0" dirty="0">
                <a:solidFill>
                  <a:srgbClr val="0F1115"/>
                </a:solidFill>
                <a:effectLst/>
                <a:latin typeface="Verdana" panose="020B0604030504040204" pitchFamily="34" charset="0"/>
                <a:ea typeface="Verdana" panose="020B0604030504040204" pitchFamily="34" charset="0"/>
              </a:rPr>
              <a:t>close together</a:t>
            </a:r>
            <a:endParaRPr lang="en-US" sz="2000"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en-US" sz="2000" b="0" i="0" dirty="0">
                <a:solidFill>
                  <a:srgbClr val="0F1115"/>
                </a:solidFill>
                <a:effectLst/>
                <a:latin typeface="Verdana" panose="020B0604030504040204" pitchFamily="34" charset="0"/>
                <a:ea typeface="Verdana" panose="020B0604030504040204" pitchFamily="34" charset="0"/>
              </a:rPr>
              <a:t>Example: EXP-9 and its repetition (EXP-25) are neighbors</a:t>
            </a:r>
          </a:p>
          <a:p>
            <a:pPr algn="l">
              <a:buFont typeface="Arial" panose="020B0604020202020204" pitchFamily="34" charset="0"/>
              <a:buChar char="•"/>
            </a:pPr>
            <a:r>
              <a:rPr lang="en-US" sz="2000" b="0" i="0" dirty="0">
                <a:solidFill>
                  <a:srgbClr val="0F1115"/>
                </a:solidFill>
                <a:effectLst/>
                <a:latin typeface="Verdana" panose="020B0604030504040204" pitchFamily="34" charset="0"/>
                <a:ea typeface="Verdana" panose="020B0604030504040204" pitchFamily="34" charset="0"/>
              </a:rPr>
              <a:t>Validates measurement process reliability</a:t>
            </a:r>
          </a:p>
          <a:p>
            <a:pPr algn="l">
              <a:buNone/>
            </a:pPr>
            <a:r>
              <a:rPr lang="en-US" sz="2000" b="1" i="0" dirty="0">
                <a:solidFill>
                  <a:srgbClr val="0F1115"/>
                </a:solidFill>
                <a:effectLst/>
                <a:latin typeface="Verdana" panose="020B0604030504040204" pitchFamily="34" charset="0"/>
                <a:ea typeface="Verdana" panose="020B0604030504040204" pitchFamily="34" charset="0"/>
              </a:rPr>
              <a:t>Key Finding 3: </a:t>
            </a:r>
            <a:r>
              <a:rPr lang="en-US" sz="2000" i="0" dirty="0">
                <a:solidFill>
                  <a:srgbClr val="0F1115"/>
                </a:solidFill>
                <a:effectLst/>
                <a:latin typeface="Verdana" panose="020B0604030504040204" pitchFamily="34" charset="0"/>
                <a:ea typeface="Verdana" panose="020B0604030504040204" pitchFamily="34" charset="0"/>
              </a:rPr>
              <a:t>Spatial Position Encoding</a:t>
            </a:r>
          </a:p>
          <a:p>
            <a:pPr algn="l">
              <a:buFont typeface="Arial" panose="020B0604020202020204" pitchFamily="34" charset="0"/>
              <a:buChar char="•"/>
            </a:pPr>
            <a:r>
              <a:rPr lang="en-US" sz="2000" b="0" i="0" dirty="0">
                <a:solidFill>
                  <a:srgbClr val="0F1115"/>
                </a:solidFill>
                <a:effectLst/>
                <a:latin typeface="Verdana" panose="020B0604030504040204" pitchFamily="34" charset="0"/>
                <a:ea typeface="Verdana" panose="020B0604030504040204" pitchFamily="34" charset="0"/>
              </a:rPr>
              <a:t>Consecutive EXP points </a:t>
            </a:r>
            <a:r>
              <a:rPr lang="en-US" sz="2000" i="0" dirty="0">
                <a:solidFill>
                  <a:srgbClr val="0F1115"/>
                </a:solidFill>
                <a:effectLst/>
                <a:latin typeface="Verdana" panose="020B0604030504040204" pitchFamily="34" charset="0"/>
                <a:ea typeface="Verdana" panose="020B0604030504040204" pitchFamily="34" charset="0"/>
              </a:rPr>
              <a:t>form monotonic trajectories</a:t>
            </a:r>
          </a:p>
          <a:p>
            <a:pPr algn="l">
              <a:buFont typeface="Arial" panose="020B0604020202020204" pitchFamily="34" charset="0"/>
              <a:buChar char="•"/>
            </a:pPr>
            <a:r>
              <a:rPr lang="en-US" sz="2000" i="0" dirty="0">
                <a:solidFill>
                  <a:srgbClr val="0F1115"/>
                </a:solidFill>
                <a:effectLst/>
                <a:latin typeface="Verdana" panose="020B0604030504040204" pitchFamily="34" charset="0"/>
                <a:ea typeface="Verdana" panose="020B0604030504040204" pitchFamily="34" charset="0"/>
              </a:rPr>
              <a:t>Example: EXP-9 → EXP-10 → EXP-11 → EXP-12 shows left-to-right path</a:t>
            </a:r>
          </a:p>
          <a:p>
            <a:pPr algn="l">
              <a:buFont typeface="Arial" panose="020B0604020202020204" pitchFamily="34" charset="0"/>
              <a:buChar char="•"/>
            </a:pPr>
            <a:r>
              <a:rPr lang="en-US" sz="2000" i="0" dirty="0">
                <a:solidFill>
                  <a:srgbClr val="0F1115"/>
                </a:solidFill>
                <a:effectLst/>
                <a:latin typeface="Verdana" panose="020B0604030504040204" pitchFamily="34" charset="0"/>
                <a:ea typeface="Verdana" panose="020B0604030504040204" pitchFamily="34" charset="0"/>
              </a:rPr>
              <a:t>Suggests possibility of ML regression for position estimation</a:t>
            </a:r>
          </a:p>
        </p:txBody>
      </p:sp>
      <p:pic>
        <p:nvPicPr>
          <p:cNvPr id="8" name="Εικόνα 7">
            <a:extLst>
              <a:ext uri="{FF2B5EF4-FFF2-40B4-BE49-F238E27FC236}">
                <a16:creationId xmlns:a16="http://schemas.microsoft.com/office/drawing/2014/main" id="{EE12B9DF-2F7B-222C-6334-943278D83F03}"/>
              </a:ext>
            </a:extLst>
          </p:cNvPr>
          <p:cNvPicPr>
            <a:picLocks noChangeAspect="1"/>
          </p:cNvPicPr>
          <p:nvPr/>
        </p:nvPicPr>
        <p:blipFill>
          <a:blip r:embed="rId2"/>
          <a:stretch>
            <a:fillRect/>
          </a:stretch>
        </p:blipFill>
        <p:spPr>
          <a:xfrm>
            <a:off x="7019820" y="762268"/>
            <a:ext cx="3924868" cy="2962492"/>
          </a:xfrm>
          <a:prstGeom prst="rect">
            <a:avLst/>
          </a:prstGeom>
        </p:spPr>
      </p:pic>
      <p:pic>
        <p:nvPicPr>
          <p:cNvPr id="10" name="Εικόνα 9">
            <a:extLst>
              <a:ext uri="{FF2B5EF4-FFF2-40B4-BE49-F238E27FC236}">
                <a16:creationId xmlns:a16="http://schemas.microsoft.com/office/drawing/2014/main" id="{B465CC97-E47E-92E8-FCA6-FF3C3FF08D26}"/>
              </a:ext>
            </a:extLst>
          </p:cNvPr>
          <p:cNvPicPr>
            <a:picLocks noChangeAspect="1"/>
          </p:cNvPicPr>
          <p:nvPr/>
        </p:nvPicPr>
        <p:blipFill>
          <a:blip r:embed="rId3"/>
          <a:stretch>
            <a:fillRect/>
          </a:stretch>
        </p:blipFill>
        <p:spPr>
          <a:xfrm>
            <a:off x="6902084" y="3712093"/>
            <a:ext cx="4112940" cy="3037538"/>
          </a:xfrm>
          <a:prstGeom prst="rect">
            <a:avLst/>
          </a:prstGeom>
        </p:spPr>
      </p:pic>
    </p:spTree>
    <p:extLst>
      <p:ext uri="{BB962C8B-B14F-4D97-AF65-F5344CB8AC3E}">
        <p14:creationId xmlns:p14="http://schemas.microsoft.com/office/powerpoint/2010/main" val="4236964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A7DB06-1DA2-4EB9-231B-11E9EEAEB3AA}"/>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Conclusions &amp; Future Directions</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F8A19B68-DBFA-9433-D744-4730EF5DA506}"/>
              </a:ext>
            </a:extLst>
          </p:cNvPr>
          <p:cNvSpPr txBox="1"/>
          <p:nvPr/>
        </p:nvSpPr>
        <p:spPr>
          <a:xfrm>
            <a:off x="275303" y="973393"/>
            <a:ext cx="5053781" cy="5632311"/>
          </a:xfrm>
          <a:prstGeom prst="rect">
            <a:avLst/>
          </a:prstGeom>
          <a:noFill/>
        </p:spPr>
        <p:txBody>
          <a:bodyPr wrap="square">
            <a:spAutoFit/>
          </a:bodyPr>
          <a:lstStyle/>
          <a:p>
            <a:pPr algn="l">
              <a:buNone/>
            </a:pPr>
            <a:r>
              <a:rPr lang="pt-BR" b="1" i="0" dirty="0">
                <a:solidFill>
                  <a:srgbClr val="0F1115"/>
                </a:solidFill>
                <a:effectLst/>
                <a:latin typeface="Verdana" panose="020B0604030504040204" pitchFamily="34" charset="0"/>
                <a:ea typeface="Verdana" panose="020B0604030504040204" pitchFamily="34" charset="0"/>
              </a:rPr>
              <a:t>Main Achievements:</a:t>
            </a:r>
            <a:endParaRPr lang="pt-BR" b="0" i="0" dirty="0">
              <a:solidFill>
                <a:srgbClr val="0F1115"/>
              </a:solidFill>
              <a:effectLst/>
              <a:latin typeface="Verdana" panose="020B0604030504040204" pitchFamily="34" charset="0"/>
              <a:ea typeface="Verdana" panose="020B0604030504040204" pitchFamily="34" charset="0"/>
            </a:endParaRPr>
          </a:p>
          <a:p>
            <a:pPr algn="l">
              <a:buFont typeface="+mj-lt"/>
              <a:buAutoNum type="arabicPeriod"/>
            </a:pPr>
            <a:r>
              <a:rPr lang="pt-BR" b="1" i="0" dirty="0">
                <a:solidFill>
                  <a:srgbClr val="0F1115"/>
                </a:solidFill>
                <a:effectLst/>
                <a:latin typeface="Verdana" panose="020B0604030504040204" pitchFamily="34" charset="0"/>
                <a:ea typeface="Verdana" panose="020B0604030504040204" pitchFamily="34" charset="0"/>
              </a:rPr>
              <a:t>Novel 3D-ADM System Developed</a:t>
            </a:r>
            <a:endParaRPr lang="pt-BR" b="0" i="0" dirty="0">
              <a:solidFill>
                <a:srgbClr val="0F1115"/>
              </a:solidFill>
              <a:effectLst/>
              <a:latin typeface="Verdana" panose="020B0604030504040204" pitchFamily="34" charset="0"/>
              <a:ea typeface="Verdana" panose="020B0604030504040204" pitchFamily="34" charset="0"/>
            </a:endParaRPr>
          </a:p>
          <a:p>
            <a:pPr marL="0" lvl="1" indent="-285750" algn="l">
              <a:buFont typeface="+mj-lt"/>
              <a:buAutoNum type="arabicPeriod"/>
            </a:pPr>
            <a:r>
              <a:rPr lang="pt-BR" b="0" i="0" dirty="0">
                <a:solidFill>
                  <a:srgbClr val="0F1115"/>
                </a:solidFill>
                <a:effectLst/>
                <a:latin typeface="Verdana" panose="020B0604030504040204" pitchFamily="34" charset="0"/>
                <a:ea typeface="Verdana" panose="020B0604030504040204" pitchFamily="34" charset="0"/>
              </a:rPr>
              <a:t>Automated, repeatable percussion sound generation</a:t>
            </a:r>
          </a:p>
          <a:p>
            <a:pPr marL="0" lvl="1" indent="-285750" algn="l">
              <a:buFont typeface="+mj-lt"/>
              <a:buAutoNum type="arabicPeriod"/>
            </a:pPr>
            <a:r>
              <a:rPr lang="pt-BR" b="0" i="0" dirty="0">
                <a:solidFill>
                  <a:srgbClr val="0F1115"/>
                </a:solidFill>
                <a:effectLst/>
                <a:latin typeface="Verdana" panose="020B0604030504040204" pitchFamily="34" charset="0"/>
                <a:ea typeface="Verdana" panose="020B0604030504040204" pitchFamily="34" charset="0"/>
              </a:rPr>
              <a:t>Known impact force and spatial coordinates</a:t>
            </a:r>
          </a:p>
          <a:p>
            <a:pPr marL="0" lvl="1" indent="-285750" algn="l">
              <a:buFont typeface="+mj-lt"/>
              <a:buAutoNum type="arabicPeriod"/>
            </a:pPr>
            <a:r>
              <a:rPr lang="pt-BR" b="0" i="0" dirty="0">
                <a:solidFill>
                  <a:srgbClr val="0F1115"/>
                </a:solidFill>
                <a:effectLst/>
                <a:latin typeface="Verdana" panose="020B0604030504040204" pitchFamily="34" charset="0"/>
                <a:ea typeface="Verdana" panose="020B0604030504040204" pitchFamily="34" charset="0"/>
              </a:rPr>
              <a:t>Mean force deviation &lt; 1.5%</a:t>
            </a:r>
          </a:p>
          <a:p>
            <a:pPr marL="0" lvl="1" algn="l"/>
            <a:endParaRPr lang="pt-BR" b="0" i="0" dirty="0">
              <a:solidFill>
                <a:srgbClr val="0F1115"/>
              </a:solidFill>
              <a:effectLst/>
              <a:latin typeface="Verdana" panose="020B0604030504040204" pitchFamily="34" charset="0"/>
              <a:ea typeface="Verdana" panose="020B0604030504040204" pitchFamily="34" charset="0"/>
            </a:endParaRPr>
          </a:p>
          <a:p>
            <a:pPr algn="l">
              <a:buFont typeface="+mj-lt"/>
              <a:buAutoNum type="arabicPeriod"/>
            </a:pPr>
            <a:r>
              <a:rPr lang="pt-BR" b="1" i="0" dirty="0">
                <a:solidFill>
                  <a:srgbClr val="0F1115"/>
                </a:solidFill>
                <a:effectLst/>
                <a:latin typeface="Verdana" panose="020B0604030504040204" pitchFamily="34" charset="0"/>
                <a:ea typeface="Verdana" panose="020B0604030504040204" pitchFamily="34" charset="0"/>
              </a:rPr>
              <a:t>Data Collection Protocol Established</a:t>
            </a:r>
            <a:endParaRPr lang="pt-BR" b="0" i="0" dirty="0">
              <a:solidFill>
                <a:srgbClr val="0F1115"/>
              </a:solidFill>
              <a:effectLst/>
              <a:latin typeface="Verdana" panose="020B0604030504040204" pitchFamily="34" charset="0"/>
              <a:ea typeface="Verdana" panose="020B0604030504040204" pitchFamily="34" charset="0"/>
            </a:endParaRPr>
          </a:p>
          <a:p>
            <a:pPr marL="0" lvl="1" indent="-285750" algn="l">
              <a:buFont typeface="+mj-lt"/>
              <a:buAutoNum type="arabicPeriod"/>
            </a:pPr>
            <a:r>
              <a:rPr lang="pt-BR" b="0" i="0" dirty="0">
                <a:solidFill>
                  <a:srgbClr val="0F1115"/>
                </a:solidFill>
                <a:effectLst/>
                <a:latin typeface="Verdana" panose="020B0604030504040204" pitchFamily="34" charset="0"/>
                <a:ea typeface="Verdana" panose="020B0604030504040204" pitchFamily="34" charset="0"/>
              </a:rPr>
              <a:t>96 audio files with full metadata</a:t>
            </a:r>
          </a:p>
          <a:p>
            <a:pPr marL="0" lvl="1" indent="-285750" algn="l">
              <a:buFont typeface="+mj-lt"/>
              <a:buAutoNum type="arabicPeriod"/>
            </a:pPr>
            <a:r>
              <a:rPr lang="pt-BR" b="0" i="0" dirty="0">
                <a:solidFill>
                  <a:srgbClr val="0F1115"/>
                </a:solidFill>
                <a:effectLst/>
                <a:latin typeface="Verdana" panose="020B0604030504040204" pitchFamily="34" charset="0"/>
                <a:ea typeface="Verdana" panose="020B0604030504040204" pitchFamily="34" charset="0"/>
              </a:rPr>
              <a:t>Three materials/geometries</a:t>
            </a:r>
          </a:p>
          <a:p>
            <a:pPr marL="0" lvl="1" indent="-285750" algn="l">
              <a:buFont typeface="+mj-lt"/>
              <a:buAutoNum type="arabicPeriod"/>
            </a:pPr>
            <a:r>
              <a:rPr lang="pt-BR" b="0" i="0" dirty="0">
                <a:solidFill>
                  <a:srgbClr val="0F1115"/>
                </a:solidFill>
                <a:effectLst/>
                <a:latin typeface="Verdana" panose="020B0604030504040204" pitchFamily="34" charset="0"/>
                <a:ea typeface="Verdana" panose="020B0604030504040204" pitchFamily="34" charset="0"/>
              </a:rPr>
              <a:t>Multiple forces and positions</a:t>
            </a:r>
          </a:p>
          <a:p>
            <a:pPr marL="0" lvl="1" algn="l"/>
            <a:endParaRPr lang="pt-BR" b="0" i="0" dirty="0">
              <a:solidFill>
                <a:srgbClr val="0F1115"/>
              </a:solidFill>
              <a:effectLst/>
              <a:latin typeface="Verdana" panose="020B0604030504040204" pitchFamily="34" charset="0"/>
              <a:ea typeface="Verdana" panose="020B0604030504040204" pitchFamily="34" charset="0"/>
            </a:endParaRPr>
          </a:p>
          <a:p>
            <a:pPr algn="l">
              <a:buFont typeface="+mj-lt"/>
              <a:buAutoNum type="arabicPeriod"/>
            </a:pPr>
            <a:r>
              <a:rPr lang="pt-BR" b="1" i="0" dirty="0">
                <a:solidFill>
                  <a:srgbClr val="0F1115"/>
                </a:solidFill>
                <a:effectLst/>
                <a:latin typeface="Verdana" panose="020B0604030504040204" pitchFamily="34" charset="0"/>
                <a:ea typeface="Verdana" panose="020B0604030504040204" pitchFamily="34" charset="0"/>
              </a:rPr>
              <a:t>ML Validation Successful</a:t>
            </a:r>
            <a:endParaRPr lang="pt-BR" b="0" i="0" dirty="0">
              <a:solidFill>
                <a:srgbClr val="0F1115"/>
              </a:solidFill>
              <a:effectLst/>
              <a:latin typeface="Verdana" panose="020B0604030504040204" pitchFamily="34" charset="0"/>
              <a:ea typeface="Verdana" panose="020B0604030504040204" pitchFamily="34" charset="0"/>
            </a:endParaRPr>
          </a:p>
          <a:p>
            <a:pPr marL="0" lvl="1" indent="-285750" algn="l">
              <a:buFont typeface="+mj-lt"/>
              <a:buAutoNum type="arabicPeriod"/>
            </a:pPr>
            <a:r>
              <a:rPr lang="pt-BR" b="0" i="0" dirty="0">
                <a:solidFill>
                  <a:srgbClr val="0F1115"/>
                </a:solidFill>
                <a:effectLst/>
                <a:latin typeface="Verdana" panose="020B0604030504040204" pitchFamily="34" charset="0"/>
                <a:ea typeface="Verdana" panose="020B0604030504040204" pitchFamily="34" charset="0"/>
              </a:rPr>
              <a:t>Clear separability by material/geometry</a:t>
            </a:r>
          </a:p>
          <a:p>
            <a:pPr marL="0" lvl="1" indent="-285750" algn="l">
              <a:buFont typeface="+mj-lt"/>
              <a:buAutoNum type="arabicPeriod"/>
            </a:pPr>
            <a:r>
              <a:rPr lang="pt-BR" b="0" i="0" dirty="0">
                <a:solidFill>
                  <a:srgbClr val="0F1115"/>
                </a:solidFill>
                <a:effectLst/>
                <a:latin typeface="Verdana" panose="020B0604030504040204" pitchFamily="34" charset="0"/>
                <a:ea typeface="Verdana" panose="020B0604030504040204" pitchFamily="34" charset="0"/>
              </a:rPr>
              <a:t>Repetition consistency confirmed</a:t>
            </a:r>
          </a:p>
          <a:p>
            <a:pPr marL="0" lvl="1" indent="-285750" algn="l">
              <a:buFont typeface="+mj-lt"/>
              <a:buAutoNum type="arabicPeriod"/>
            </a:pPr>
            <a:r>
              <a:rPr lang="pt-BR" b="0" i="0" dirty="0">
                <a:solidFill>
                  <a:srgbClr val="0F1115"/>
                </a:solidFill>
                <a:effectLst/>
                <a:latin typeface="Verdana" panose="020B0604030504040204" pitchFamily="34" charset="0"/>
                <a:ea typeface="Verdana" panose="020B0604030504040204" pitchFamily="34" charset="0"/>
              </a:rPr>
              <a:t>Spatial information encoded in audio</a:t>
            </a:r>
          </a:p>
          <a:p>
            <a:pPr marL="0" lvl="1" algn="l"/>
            <a:endParaRPr lang="pt-BR" b="0" i="0" dirty="0">
              <a:solidFill>
                <a:srgbClr val="0F1115"/>
              </a:solidFill>
              <a:effectLst/>
              <a:latin typeface="quote-cjk-patch"/>
            </a:endParaRPr>
          </a:p>
          <a:p>
            <a:pPr algn="l">
              <a:buNone/>
            </a:pPr>
            <a:endParaRPr lang="pt-BR" b="0" i="0" dirty="0">
              <a:solidFill>
                <a:srgbClr val="0F1115"/>
              </a:solidFill>
              <a:effectLst/>
              <a:latin typeface="quote-cjk-patch"/>
            </a:endParaRPr>
          </a:p>
        </p:txBody>
      </p:sp>
      <p:sp>
        <p:nvSpPr>
          <p:cNvPr id="8" name="TextBox 7">
            <a:extLst>
              <a:ext uri="{FF2B5EF4-FFF2-40B4-BE49-F238E27FC236}">
                <a16:creationId xmlns:a16="http://schemas.microsoft.com/office/drawing/2014/main" id="{705800B9-83D9-80B5-BA92-A8E90261229E}"/>
              </a:ext>
            </a:extLst>
          </p:cNvPr>
          <p:cNvSpPr txBox="1"/>
          <p:nvPr/>
        </p:nvSpPr>
        <p:spPr>
          <a:xfrm>
            <a:off x="5820697" y="973392"/>
            <a:ext cx="6096000" cy="3693319"/>
          </a:xfrm>
          <a:prstGeom prst="rect">
            <a:avLst/>
          </a:prstGeom>
          <a:noFill/>
        </p:spPr>
        <p:txBody>
          <a:bodyPr wrap="square">
            <a:spAutoFit/>
          </a:bodyPr>
          <a:lstStyle/>
          <a:p>
            <a:pPr algn="l">
              <a:buNone/>
            </a:pPr>
            <a:r>
              <a:rPr lang="pt-BR" b="1" i="0" dirty="0">
                <a:solidFill>
                  <a:srgbClr val="0F1115"/>
                </a:solidFill>
                <a:effectLst/>
                <a:latin typeface="Verdana" panose="020B0604030504040204" pitchFamily="34" charset="0"/>
                <a:ea typeface="Verdana" panose="020B0604030504040204" pitchFamily="34" charset="0"/>
              </a:rPr>
              <a:t>Future Work:</a:t>
            </a:r>
            <a:endParaRPr lang="pt-BR"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pt-BR" b="1" i="0" dirty="0">
                <a:solidFill>
                  <a:srgbClr val="0F1115"/>
                </a:solidFill>
                <a:effectLst/>
                <a:latin typeface="Verdana" panose="020B0604030504040204" pitchFamily="34" charset="0"/>
                <a:ea typeface="Verdana" panose="020B0604030504040204" pitchFamily="34" charset="0"/>
              </a:rPr>
              <a:t>Large-scale database generation</a:t>
            </a:r>
            <a:r>
              <a:rPr lang="pt-BR" b="0" i="0" dirty="0">
                <a:solidFill>
                  <a:srgbClr val="0F1115"/>
                </a:solidFill>
                <a:effectLst/>
                <a:latin typeface="Verdana" panose="020B0604030504040204" pitchFamily="34" charset="0"/>
                <a:ea typeface="Verdana" panose="020B0604030504040204" pitchFamily="34" charset="0"/>
              </a:rPr>
              <a:t> (high repetition rate)</a:t>
            </a:r>
          </a:p>
          <a:p>
            <a:pPr algn="l">
              <a:buFont typeface="Arial" panose="020B0604020202020204" pitchFamily="34" charset="0"/>
              <a:buChar char="•"/>
            </a:pPr>
            <a:r>
              <a:rPr lang="pt-BR" b="1" i="0" dirty="0">
                <a:solidFill>
                  <a:srgbClr val="0F1115"/>
                </a:solidFill>
                <a:effectLst/>
                <a:latin typeface="Verdana" panose="020B0604030504040204" pitchFamily="34" charset="0"/>
                <a:ea typeface="Verdana" panose="020B0604030504040204" pitchFamily="34" charset="0"/>
              </a:rPr>
              <a:t>Fine-tune ML models</a:t>
            </a:r>
            <a:r>
              <a:rPr lang="pt-BR" b="0" i="0" dirty="0">
                <a:solidFill>
                  <a:srgbClr val="0F1115"/>
                </a:solidFill>
                <a:effectLst/>
                <a:latin typeface="Verdana" panose="020B0604030504040204" pitchFamily="34" charset="0"/>
                <a:ea typeface="Verdana" panose="020B0604030504040204" pitchFamily="34" charset="0"/>
              </a:rPr>
              <a:t> for:</a:t>
            </a:r>
          </a:p>
          <a:p>
            <a:pPr marL="0" lvl="1" indent="-285750"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Material classification</a:t>
            </a:r>
          </a:p>
          <a:p>
            <a:pPr marL="0" lvl="1" indent="-285750"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Geometry classification</a:t>
            </a:r>
          </a:p>
          <a:p>
            <a:pPr marL="0" lvl="1" indent="-285750"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EXP position regression</a:t>
            </a:r>
          </a:p>
          <a:p>
            <a:pPr marL="0" lvl="1" indent="-285750"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Force estimation</a:t>
            </a:r>
          </a:p>
          <a:p>
            <a:pPr marL="0" lvl="1" algn="l"/>
            <a:endParaRPr lang="pt-BR" b="0" i="0" dirty="0">
              <a:solidFill>
                <a:srgbClr val="0F1115"/>
              </a:solidFill>
              <a:effectLst/>
              <a:latin typeface="Verdana" panose="020B0604030504040204" pitchFamily="34" charset="0"/>
              <a:ea typeface="Verdana" panose="020B0604030504040204" pitchFamily="34" charset="0"/>
            </a:endParaRPr>
          </a:p>
          <a:p>
            <a:pPr algn="l"/>
            <a:r>
              <a:rPr lang="pt-BR" b="1" i="0" dirty="0">
                <a:solidFill>
                  <a:srgbClr val="0F1115"/>
                </a:solidFill>
                <a:effectLst/>
                <a:latin typeface="Verdana" panose="020B0604030504040204" pitchFamily="34" charset="0"/>
                <a:ea typeface="Verdana" panose="020B0604030504040204" pitchFamily="34" charset="0"/>
              </a:rPr>
              <a:t>Applications:</a:t>
            </a:r>
            <a:endParaRPr lang="pt-BR" b="0" i="0" dirty="0">
              <a:solidFill>
                <a:srgbClr val="0F1115"/>
              </a:solidFill>
              <a:effectLst/>
              <a:latin typeface="Verdana" panose="020B0604030504040204" pitchFamily="34" charset="0"/>
              <a:ea typeface="Verdana" panose="020B0604030504040204" pitchFamily="34" charset="0"/>
            </a:endParaRPr>
          </a:p>
          <a:p>
            <a:pPr marL="0" lvl="1" indent="-285750"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Testing alternative/cost-effective materials</a:t>
            </a:r>
          </a:p>
          <a:p>
            <a:pPr marL="0" lvl="1" indent="-285750"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Validating vibroacoustic FEM-BEM simulations</a:t>
            </a:r>
          </a:p>
          <a:p>
            <a:pPr marL="0" lvl="1" indent="-285750"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Sound synthesis research</a:t>
            </a:r>
            <a:endParaRPr lang="el-GR"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97087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E13EC7-DCC6-92FD-FFDD-027B13FEA657}"/>
              </a:ext>
            </a:extLst>
          </p:cNvPr>
          <p:cNvSpPr txBox="1"/>
          <p:nvPr/>
        </p:nvSpPr>
        <p:spPr>
          <a:xfrm>
            <a:off x="147484" y="2591140"/>
            <a:ext cx="12545960" cy="425758"/>
          </a:xfrm>
          <a:prstGeom prst="rect">
            <a:avLst/>
          </a:prstGeom>
          <a:noFill/>
        </p:spPr>
        <p:txBody>
          <a:bodyPr wrap="square">
            <a:spAutoFit/>
          </a:bodyPr>
          <a:lstStyle/>
          <a:p>
            <a:pPr algn="l">
              <a:lnSpc>
                <a:spcPts val="2550"/>
              </a:lnSpc>
              <a:spcAft>
                <a:spcPts val="1200"/>
              </a:spcAft>
              <a:buNone/>
            </a:pPr>
            <a:r>
              <a:rPr lang="en-US" sz="2400" b="1" dirty="0">
                <a:solidFill>
                  <a:srgbClr val="0F1115"/>
                </a:solidFill>
                <a:effectLst/>
                <a:latin typeface="Verdana" panose="020B0604030504040204" pitchFamily="34" charset="0"/>
                <a:ea typeface="Verdana" panose="020B0604030504040204" pitchFamily="34" charset="0"/>
              </a:rPr>
              <a:t>Acoustic Analysis of Impact Sound on Vibrating Circular Membranes</a:t>
            </a:r>
          </a:p>
        </p:txBody>
      </p:sp>
      <p:pic>
        <p:nvPicPr>
          <p:cNvPr id="7" name="Εικόνα 6">
            <a:extLst>
              <a:ext uri="{FF2B5EF4-FFF2-40B4-BE49-F238E27FC236}">
                <a16:creationId xmlns:a16="http://schemas.microsoft.com/office/drawing/2014/main" id="{8A7CEF92-7651-7B16-AB67-84551A7DB371}"/>
              </a:ext>
            </a:extLst>
          </p:cNvPr>
          <p:cNvPicPr>
            <a:picLocks noChangeAspect="1"/>
          </p:cNvPicPr>
          <p:nvPr/>
        </p:nvPicPr>
        <p:blipFill>
          <a:blip r:embed="rId2"/>
          <a:stretch>
            <a:fillRect/>
          </a:stretch>
        </p:blipFill>
        <p:spPr>
          <a:xfrm>
            <a:off x="1499625" y="3016898"/>
            <a:ext cx="9192750" cy="3055048"/>
          </a:xfrm>
          <a:prstGeom prst="rect">
            <a:avLst/>
          </a:prstGeom>
        </p:spPr>
      </p:pic>
    </p:spTree>
    <p:extLst>
      <p:ext uri="{BB962C8B-B14F-4D97-AF65-F5344CB8AC3E}">
        <p14:creationId xmlns:p14="http://schemas.microsoft.com/office/powerpoint/2010/main" val="638192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865E2B-2E4C-634D-A011-3D5E20D1C61F}"/>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Introduction &amp; Motivation</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77D79FA-539B-5C0D-CD46-C7FA6B6EFEE5}"/>
              </a:ext>
            </a:extLst>
          </p:cNvPr>
          <p:cNvSpPr txBox="1"/>
          <p:nvPr/>
        </p:nvSpPr>
        <p:spPr>
          <a:xfrm>
            <a:off x="530942" y="921497"/>
            <a:ext cx="7728155" cy="1231106"/>
          </a:xfrm>
          <a:prstGeom prst="rect">
            <a:avLst/>
          </a:prstGeom>
          <a:noFill/>
        </p:spPr>
        <p:txBody>
          <a:bodyPr wrap="square">
            <a:spAutoFit/>
          </a:bodyPr>
          <a:lstStyle/>
          <a:p>
            <a:pPr algn="l">
              <a:buNone/>
            </a:pPr>
            <a:r>
              <a:rPr lang="en-US" sz="2000" b="1" i="0" dirty="0">
                <a:solidFill>
                  <a:srgbClr val="0F1115"/>
                </a:solidFill>
                <a:effectLst/>
                <a:latin typeface="Verdana" panose="020B0604030504040204" pitchFamily="34" charset="0"/>
                <a:ea typeface="Verdana" panose="020B0604030504040204" pitchFamily="34" charset="0"/>
              </a:rPr>
              <a:t>Why Study Drumhead </a:t>
            </a:r>
            <a:r>
              <a:rPr lang="en-US" sz="2000" b="1" i="0" dirty="0" err="1">
                <a:solidFill>
                  <a:srgbClr val="0F1115"/>
                </a:solidFill>
                <a:effectLst/>
                <a:latin typeface="Verdana" panose="020B0604030504040204" pitchFamily="34" charset="0"/>
                <a:ea typeface="Verdana" panose="020B0604030504040204" pitchFamily="34" charset="0"/>
              </a:rPr>
              <a:t>Vibroacoustics</a:t>
            </a:r>
            <a:r>
              <a:rPr lang="en-US" sz="2000" b="1" i="0" dirty="0">
                <a:solidFill>
                  <a:srgbClr val="0F1115"/>
                </a:solidFill>
                <a:effectLst/>
                <a:latin typeface="Verdana" panose="020B0604030504040204" pitchFamily="34" charset="0"/>
                <a:ea typeface="Verdana" panose="020B0604030504040204" pitchFamily="34" charset="0"/>
              </a:rPr>
              <a:t>?</a:t>
            </a:r>
            <a:endParaRPr lang="en-US" sz="2000" b="0" i="0" dirty="0">
              <a:solidFill>
                <a:srgbClr val="0F1115"/>
              </a:solidFill>
              <a:effectLst/>
              <a:latin typeface="Verdana" panose="020B0604030504040204" pitchFamily="34" charset="0"/>
              <a:ea typeface="Verdana" panose="020B0604030504040204" pitchFamily="34" charset="0"/>
            </a:endParaRPr>
          </a:p>
          <a:p>
            <a:pPr algn="jus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Drums are fundamental percussion instruments</a:t>
            </a:r>
          </a:p>
          <a:p>
            <a:pPr algn="jus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Sound depends </a:t>
            </a:r>
            <a:r>
              <a:rPr lang="en-US" i="0" dirty="0">
                <a:solidFill>
                  <a:srgbClr val="0F1115"/>
                </a:solidFill>
                <a:effectLst/>
                <a:latin typeface="Verdana" panose="020B0604030504040204" pitchFamily="34" charset="0"/>
                <a:ea typeface="Verdana" panose="020B0604030504040204" pitchFamily="34" charset="0"/>
              </a:rPr>
              <a:t>on: tension, density, thickness, material</a:t>
            </a:r>
          </a:p>
          <a:p>
            <a:pPr algn="just">
              <a:buFont typeface="Arial" panose="020B0604020202020204" pitchFamily="34" charset="0"/>
              <a:buChar char="•"/>
            </a:pPr>
            <a:r>
              <a:rPr lang="en-US" i="0" dirty="0">
                <a:solidFill>
                  <a:srgbClr val="0F1115"/>
                </a:solidFill>
                <a:effectLst/>
                <a:latin typeface="Verdana" panose="020B0604030504040204" pitchFamily="34" charset="0"/>
                <a:ea typeface="Verdana" panose="020B0604030504040204" pitchFamily="34" charset="0"/>
              </a:rPr>
              <a:t>Manufacturers need to know the sound before manufacturing</a:t>
            </a:r>
          </a:p>
        </p:txBody>
      </p:sp>
      <p:sp>
        <p:nvSpPr>
          <p:cNvPr id="8" name="TextBox 7">
            <a:extLst>
              <a:ext uri="{FF2B5EF4-FFF2-40B4-BE49-F238E27FC236}">
                <a16:creationId xmlns:a16="http://schemas.microsoft.com/office/drawing/2014/main" id="{815C17CD-C0E2-C1B6-4B28-3DD64244D9C5}"/>
              </a:ext>
            </a:extLst>
          </p:cNvPr>
          <p:cNvSpPr txBox="1"/>
          <p:nvPr/>
        </p:nvSpPr>
        <p:spPr>
          <a:xfrm>
            <a:off x="530942" y="2704849"/>
            <a:ext cx="7256206" cy="2616101"/>
          </a:xfrm>
          <a:prstGeom prst="rect">
            <a:avLst/>
          </a:prstGeom>
          <a:noFill/>
        </p:spPr>
        <p:txBody>
          <a:bodyPr wrap="square">
            <a:spAutoFit/>
          </a:bodyPr>
          <a:lstStyle/>
          <a:p>
            <a:pPr algn="just">
              <a:buNone/>
            </a:pPr>
            <a:r>
              <a:rPr lang="pt-BR" sz="2000" b="1" i="0" dirty="0">
                <a:solidFill>
                  <a:srgbClr val="0F1115"/>
                </a:solidFill>
                <a:effectLst/>
                <a:latin typeface="Verdana" panose="020B0604030504040204" pitchFamily="34" charset="0"/>
                <a:ea typeface="Verdana" panose="020B0604030504040204" pitchFamily="34" charset="0"/>
              </a:rPr>
              <a:t>Study's Goals:</a:t>
            </a:r>
            <a:endParaRPr lang="pt-BR" sz="2000" b="0" i="0" dirty="0">
              <a:solidFill>
                <a:srgbClr val="0F1115"/>
              </a:solidFill>
              <a:effectLst/>
              <a:latin typeface="Verdana" panose="020B0604030504040204" pitchFamily="34" charset="0"/>
              <a:ea typeface="Verdana" panose="020B0604030504040204" pitchFamily="34" charset="0"/>
            </a:endParaRPr>
          </a:p>
          <a:p>
            <a:pPr algn="just">
              <a:buFont typeface="+mj-lt"/>
              <a:buAutoNum type="arabicPeriod"/>
            </a:pPr>
            <a:r>
              <a:rPr lang="pt-BR" i="0" dirty="0">
                <a:solidFill>
                  <a:srgbClr val="0F1115"/>
                </a:solidFill>
                <a:effectLst/>
                <a:latin typeface="Verdana" panose="020B0604030504040204" pitchFamily="34" charset="0"/>
                <a:ea typeface="Verdana" panose="020B0604030504040204" pitchFamily="34" charset="0"/>
              </a:rPr>
              <a:t>Compute the radiated sound from circular membranes under impact</a:t>
            </a:r>
          </a:p>
          <a:p>
            <a:pPr algn="just">
              <a:buFont typeface="+mj-lt"/>
              <a:buAutoNum type="arabicPeriod"/>
            </a:pPr>
            <a:r>
              <a:rPr lang="pt-BR" i="0" dirty="0">
                <a:solidFill>
                  <a:srgbClr val="0F1115"/>
                </a:solidFill>
                <a:effectLst/>
                <a:latin typeface="Verdana" panose="020B0604030504040204" pitchFamily="34" charset="0"/>
                <a:ea typeface="Verdana" panose="020B0604030504040204" pitchFamily="34" charset="0"/>
              </a:rPr>
              <a:t>Compare three materials: Leather (animal skin), Mylar, Kevlar</a:t>
            </a:r>
          </a:p>
          <a:p>
            <a:pPr algn="just">
              <a:buFont typeface="+mj-lt"/>
              <a:buAutoNum type="arabicPeriod"/>
            </a:pPr>
            <a:r>
              <a:rPr lang="pt-BR" i="0" dirty="0">
                <a:solidFill>
                  <a:srgbClr val="0F1115"/>
                </a:solidFill>
                <a:effectLst/>
                <a:latin typeface="Verdana" panose="020B0604030504040204" pitchFamily="34" charset="0"/>
                <a:ea typeface="Verdana" panose="020B0604030504040204" pitchFamily="34" charset="0"/>
              </a:rPr>
              <a:t>Investigate pre-strain effects on vibration modes</a:t>
            </a:r>
          </a:p>
          <a:p>
            <a:pPr algn="just">
              <a:buFont typeface="+mj-lt"/>
              <a:buAutoNum type="arabicPeriod"/>
            </a:pPr>
            <a:r>
              <a:rPr lang="pt-BR" i="0" dirty="0">
                <a:solidFill>
                  <a:srgbClr val="0F1115"/>
                </a:solidFill>
                <a:effectLst/>
                <a:latin typeface="Verdana" panose="020B0604030504040204" pitchFamily="34" charset="0"/>
                <a:ea typeface="Verdana" panose="020B0604030504040204" pitchFamily="34" charset="0"/>
              </a:rPr>
              <a:t>Generate audio files for perceptual evaluation</a:t>
            </a:r>
          </a:p>
          <a:p>
            <a:pPr algn="just">
              <a:buFont typeface="+mj-lt"/>
              <a:buAutoNum type="arabicPeriod"/>
            </a:pPr>
            <a:r>
              <a:rPr lang="pt-BR" i="0" dirty="0">
                <a:solidFill>
                  <a:srgbClr val="0F1115"/>
                </a:solidFill>
                <a:effectLst/>
                <a:latin typeface="Verdana" panose="020B0604030504040204" pitchFamily="34" charset="0"/>
                <a:ea typeface="Verdana" panose="020B0604030504040204" pitchFamily="34" charset="0"/>
              </a:rPr>
              <a:t>Future goal: Create dataset for ML training (inverse problem: infer material properties from sound)</a:t>
            </a:r>
          </a:p>
        </p:txBody>
      </p:sp>
    </p:spTree>
    <p:extLst>
      <p:ext uri="{BB962C8B-B14F-4D97-AF65-F5344CB8AC3E}">
        <p14:creationId xmlns:p14="http://schemas.microsoft.com/office/powerpoint/2010/main" val="1240895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586416-792E-268D-F6DD-EE15D6587EB9}"/>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Methodology - FEM-BEM Vibroacoustic Workflow</a:t>
            </a:r>
            <a:endParaRPr lang="pt-BR" sz="2800" b="1" dirty="0">
              <a:solidFill>
                <a:srgbClr val="0F1115"/>
              </a:solidFill>
              <a:effectLst/>
              <a:latin typeface="Verdana" panose="020B0604030504040204" pitchFamily="34" charset="0"/>
              <a:ea typeface="Verdana" panose="020B0604030504040204" pitchFamily="34" charset="0"/>
            </a:endParaRPr>
          </a:p>
        </p:txBody>
      </p:sp>
      <p:pic>
        <p:nvPicPr>
          <p:cNvPr id="6" name="Εικόνα 5">
            <a:extLst>
              <a:ext uri="{FF2B5EF4-FFF2-40B4-BE49-F238E27FC236}">
                <a16:creationId xmlns:a16="http://schemas.microsoft.com/office/drawing/2014/main" id="{52F37D6F-4485-26E9-CC40-70197E2518FF}"/>
              </a:ext>
            </a:extLst>
          </p:cNvPr>
          <p:cNvPicPr>
            <a:picLocks noChangeAspect="1"/>
          </p:cNvPicPr>
          <p:nvPr/>
        </p:nvPicPr>
        <p:blipFill>
          <a:blip r:embed="rId2"/>
          <a:stretch>
            <a:fillRect/>
          </a:stretch>
        </p:blipFill>
        <p:spPr>
          <a:xfrm>
            <a:off x="489925" y="835672"/>
            <a:ext cx="5910875" cy="2727603"/>
          </a:xfrm>
          <a:prstGeom prst="rect">
            <a:avLst/>
          </a:prstGeom>
        </p:spPr>
      </p:pic>
      <p:pic>
        <p:nvPicPr>
          <p:cNvPr id="8" name="Εικόνα 7">
            <a:extLst>
              <a:ext uri="{FF2B5EF4-FFF2-40B4-BE49-F238E27FC236}">
                <a16:creationId xmlns:a16="http://schemas.microsoft.com/office/drawing/2014/main" id="{8B4C4A04-A80B-F4B3-C1F1-45EE0ADB3BC2}"/>
              </a:ext>
            </a:extLst>
          </p:cNvPr>
          <p:cNvPicPr>
            <a:picLocks noChangeAspect="1"/>
          </p:cNvPicPr>
          <p:nvPr/>
        </p:nvPicPr>
        <p:blipFill>
          <a:blip r:embed="rId3"/>
          <a:stretch>
            <a:fillRect/>
          </a:stretch>
        </p:blipFill>
        <p:spPr>
          <a:xfrm>
            <a:off x="489925" y="3823280"/>
            <a:ext cx="5265242" cy="2461308"/>
          </a:xfrm>
          <a:prstGeom prst="rect">
            <a:avLst/>
          </a:prstGeom>
        </p:spPr>
      </p:pic>
      <p:pic>
        <p:nvPicPr>
          <p:cNvPr id="10" name="Εικόνα 9">
            <a:extLst>
              <a:ext uri="{FF2B5EF4-FFF2-40B4-BE49-F238E27FC236}">
                <a16:creationId xmlns:a16="http://schemas.microsoft.com/office/drawing/2014/main" id="{A92C22B5-BA6D-00ED-A3FB-8D058466C21F}"/>
              </a:ext>
            </a:extLst>
          </p:cNvPr>
          <p:cNvPicPr>
            <a:picLocks noChangeAspect="1"/>
          </p:cNvPicPr>
          <p:nvPr/>
        </p:nvPicPr>
        <p:blipFill>
          <a:blip r:embed="rId4"/>
          <a:stretch>
            <a:fillRect/>
          </a:stretch>
        </p:blipFill>
        <p:spPr>
          <a:xfrm>
            <a:off x="6400799" y="1375840"/>
            <a:ext cx="5614219" cy="2293044"/>
          </a:xfrm>
          <a:prstGeom prst="rect">
            <a:avLst/>
          </a:prstGeom>
        </p:spPr>
      </p:pic>
      <p:pic>
        <p:nvPicPr>
          <p:cNvPr id="12" name="Εικόνα 11">
            <a:extLst>
              <a:ext uri="{FF2B5EF4-FFF2-40B4-BE49-F238E27FC236}">
                <a16:creationId xmlns:a16="http://schemas.microsoft.com/office/drawing/2014/main" id="{3BAD125E-0C06-3C05-FFD7-B7B223D82B91}"/>
              </a:ext>
            </a:extLst>
          </p:cNvPr>
          <p:cNvPicPr>
            <a:picLocks noChangeAspect="1"/>
          </p:cNvPicPr>
          <p:nvPr/>
        </p:nvPicPr>
        <p:blipFill>
          <a:blip r:embed="rId5"/>
          <a:stretch>
            <a:fillRect/>
          </a:stretch>
        </p:blipFill>
        <p:spPr>
          <a:xfrm>
            <a:off x="6718528" y="4103443"/>
            <a:ext cx="4983547" cy="2181145"/>
          </a:xfrm>
          <a:prstGeom prst="rect">
            <a:avLst/>
          </a:prstGeom>
        </p:spPr>
      </p:pic>
    </p:spTree>
    <p:extLst>
      <p:ext uri="{BB962C8B-B14F-4D97-AF65-F5344CB8AC3E}">
        <p14:creationId xmlns:p14="http://schemas.microsoft.com/office/powerpoint/2010/main" val="4252974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0CB13F-5C44-C6E8-84C5-1A5A91BABAFE}"/>
              </a:ext>
            </a:extLst>
          </p:cNvPr>
          <p:cNvSpPr txBox="1"/>
          <p:nvPr/>
        </p:nvSpPr>
        <p:spPr>
          <a:xfrm>
            <a:off x="904568" y="175557"/>
            <a:ext cx="1030420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Modal Analysis &amp; Pre-Strain Effects</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4A4D55B8-54D7-23FF-A5A1-A17AC0EC748C}"/>
              </a:ext>
            </a:extLst>
          </p:cNvPr>
          <p:cNvSpPr txBox="1"/>
          <p:nvPr/>
        </p:nvSpPr>
        <p:spPr>
          <a:xfrm>
            <a:off x="363794" y="810351"/>
            <a:ext cx="6096000" cy="1200329"/>
          </a:xfrm>
          <a:prstGeom prst="rect">
            <a:avLst/>
          </a:prstGeom>
          <a:noFill/>
        </p:spPr>
        <p:txBody>
          <a:bodyPr wrap="square">
            <a:spAutoFit/>
          </a:bodyPr>
          <a:lstStyle/>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Modes labeled </a:t>
            </a:r>
            <a:r>
              <a:rPr lang="en-US" b="1" i="0" dirty="0">
                <a:solidFill>
                  <a:srgbClr val="0F1115"/>
                </a:solidFill>
                <a:effectLst/>
                <a:latin typeface="Verdana" panose="020B0604030504040204" pitchFamily="34" charset="0"/>
                <a:ea typeface="Verdana" panose="020B0604030504040204" pitchFamily="34" charset="0"/>
              </a:rPr>
              <a:t>(</a:t>
            </a:r>
            <a:r>
              <a:rPr lang="en-US" b="1" i="0" dirty="0" err="1">
                <a:solidFill>
                  <a:srgbClr val="0F1115"/>
                </a:solidFill>
                <a:effectLst/>
                <a:latin typeface="Verdana" panose="020B0604030504040204" pitchFamily="34" charset="0"/>
                <a:ea typeface="Verdana" panose="020B0604030504040204" pitchFamily="34" charset="0"/>
              </a:rPr>
              <a:t>d,c</a:t>
            </a:r>
            <a:r>
              <a:rPr lang="en-US" b="1" i="0" dirty="0">
                <a:solidFill>
                  <a:srgbClr val="0F1115"/>
                </a:solidFill>
                <a:effectLst/>
                <a:latin typeface="Verdana" panose="020B0604030504040204" pitchFamily="34" charset="0"/>
                <a:ea typeface="Verdana" panose="020B0604030504040204" pitchFamily="34" charset="0"/>
              </a:rPr>
              <a:t>)</a:t>
            </a:r>
            <a:r>
              <a:rPr lang="en-US" b="0" i="0" dirty="0">
                <a:solidFill>
                  <a:srgbClr val="0F1115"/>
                </a:solidFill>
                <a:effectLst/>
                <a:latin typeface="Verdana" panose="020B0604030504040204" pitchFamily="34" charset="0"/>
                <a:ea typeface="Verdana" panose="020B0604030504040204" pitchFamily="34" charset="0"/>
              </a:rPr>
              <a:t> where:</a:t>
            </a:r>
          </a:p>
          <a:p>
            <a:pPr marL="0" lvl="1" indent="-285750" algn="l">
              <a:buFont typeface="Arial" panose="020B0604020202020204" pitchFamily="34" charset="0"/>
              <a:buChar char="•"/>
            </a:pPr>
            <a:r>
              <a:rPr lang="en-US" b="1" i="0" dirty="0">
                <a:solidFill>
                  <a:srgbClr val="0F1115"/>
                </a:solidFill>
                <a:effectLst/>
                <a:latin typeface="Verdana" panose="020B0604030504040204" pitchFamily="34" charset="0"/>
                <a:ea typeface="Verdana" panose="020B0604030504040204" pitchFamily="34" charset="0"/>
              </a:rPr>
              <a:t>d</a:t>
            </a:r>
            <a:r>
              <a:rPr lang="en-US" b="0" i="0" dirty="0">
                <a:solidFill>
                  <a:srgbClr val="0F1115"/>
                </a:solidFill>
                <a:effectLst/>
                <a:latin typeface="Verdana" panose="020B0604030504040204" pitchFamily="34" charset="0"/>
                <a:ea typeface="Verdana" panose="020B0604030504040204" pitchFamily="34" charset="0"/>
              </a:rPr>
              <a:t> = number of nodal diameters</a:t>
            </a:r>
          </a:p>
          <a:p>
            <a:pPr marL="0" lvl="1" indent="-285750" algn="l">
              <a:buFont typeface="Arial" panose="020B0604020202020204" pitchFamily="34" charset="0"/>
              <a:buChar char="•"/>
            </a:pPr>
            <a:r>
              <a:rPr lang="en-US" b="1" i="0" dirty="0">
                <a:solidFill>
                  <a:srgbClr val="0F1115"/>
                </a:solidFill>
                <a:effectLst/>
                <a:latin typeface="Verdana" panose="020B0604030504040204" pitchFamily="34" charset="0"/>
                <a:ea typeface="Verdana" panose="020B0604030504040204" pitchFamily="34" charset="0"/>
              </a:rPr>
              <a:t>c</a:t>
            </a:r>
            <a:r>
              <a:rPr lang="en-US" b="0" i="0" dirty="0">
                <a:solidFill>
                  <a:srgbClr val="0F1115"/>
                </a:solidFill>
                <a:effectLst/>
                <a:latin typeface="Verdana" panose="020B0604030504040204" pitchFamily="34" charset="0"/>
                <a:ea typeface="Verdana" panose="020B0604030504040204" pitchFamily="34" charset="0"/>
              </a:rPr>
              <a:t> = number of nodal circles</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First nine modes shown (from (0,1) to (3,2))</a:t>
            </a:r>
          </a:p>
        </p:txBody>
      </p:sp>
      <p:pic>
        <p:nvPicPr>
          <p:cNvPr id="8" name="Εικόνα 7">
            <a:extLst>
              <a:ext uri="{FF2B5EF4-FFF2-40B4-BE49-F238E27FC236}">
                <a16:creationId xmlns:a16="http://schemas.microsoft.com/office/drawing/2014/main" id="{55B916C5-2217-1443-C47F-181182311FCE}"/>
              </a:ext>
            </a:extLst>
          </p:cNvPr>
          <p:cNvPicPr>
            <a:picLocks noChangeAspect="1"/>
          </p:cNvPicPr>
          <p:nvPr/>
        </p:nvPicPr>
        <p:blipFill>
          <a:blip r:embed="rId2"/>
          <a:stretch>
            <a:fillRect/>
          </a:stretch>
        </p:blipFill>
        <p:spPr>
          <a:xfrm>
            <a:off x="6096000" y="864277"/>
            <a:ext cx="5376222" cy="5129445"/>
          </a:xfrm>
          <a:prstGeom prst="rect">
            <a:avLst/>
          </a:prstGeom>
        </p:spPr>
      </p:pic>
      <p:sp>
        <p:nvSpPr>
          <p:cNvPr id="10" name="TextBox 9">
            <a:extLst>
              <a:ext uri="{FF2B5EF4-FFF2-40B4-BE49-F238E27FC236}">
                <a16:creationId xmlns:a16="http://schemas.microsoft.com/office/drawing/2014/main" id="{CC931BDF-DE36-95A0-FA94-AD6FB8E83764}"/>
              </a:ext>
            </a:extLst>
          </p:cNvPr>
          <p:cNvSpPr txBox="1"/>
          <p:nvPr/>
        </p:nvSpPr>
        <p:spPr>
          <a:xfrm>
            <a:off x="181897" y="3895308"/>
            <a:ext cx="6096000" cy="1200329"/>
          </a:xfrm>
          <a:prstGeom prst="rect">
            <a:avLst/>
          </a:prstGeom>
          <a:noFill/>
        </p:spPr>
        <p:txBody>
          <a:bodyPr wrap="square">
            <a:spAutoFit/>
          </a:bodyPr>
          <a:lstStyle/>
          <a:p>
            <a:pPr algn="l">
              <a:buNone/>
            </a:pPr>
            <a:r>
              <a:rPr lang="en-US" b="1" i="0" dirty="0">
                <a:solidFill>
                  <a:srgbClr val="0F1115"/>
                </a:solidFill>
                <a:effectLst/>
                <a:latin typeface="Verdana" panose="020B0604030504040204" pitchFamily="34" charset="0"/>
                <a:ea typeface="Verdana" panose="020B0604030504040204" pitchFamily="34" charset="0"/>
              </a:rPr>
              <a:t>Key Finding - Pre-Strain Increases Stiffness:</a:t>
            </a:r>
            <a:endParaRPr lang="en-US" b="0" i="0" dirty="0">
              <a:solidFill>
                <a:srgbClr val="0F1115"/>
              </a:solidFill>
              <a:effectLst/>
              <a:latin typeface="Verdana" panose="020B0604030504040204" pitchFamily="34" charset="0"/>
              <a:ea typeface="Verdana" panose="020B0604030504040204" pitchFamily="34" charset="0"/>
            </a:endParaRPr>
          </a:p>
          <a:p>
            <a:pPr algn="l">
              <a:buNone/>
            </a:pPr>
            <a:r>
              <a:rPr lang="en-US" b="0" i="1" dirty="0">
                <a:solidFill>
                  <a:srgbClr val="0F1115"/>
                </a:solidFill>
                <a:effectLst/>
                <a:latin typeface="Verdana" panose="020B0604030504040204" pitchFamily="34" charset="0"/>
                <a:ea typeface="Verdana" panose="020B0604030504040204" pitchFamily="34" charset="0"/>
              </a:rPr>
              <a:t>"The effect of pre-strain increases the stiffness of the system and therefore the natural frequencies increase."</a:t>
            </a:r>
            <a:endParaRPr lang="en-US" b="0" i="0" dirty="0">
              <a:solidFill>
                <a:srgbClr val="0F1115"/>
              </a:solidFill>
              <a:effectLst/>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73E37C07-1259-E2D1-4EB8-54DA48CE9AB5}"/>
              </a:ext>
            </a:extLst>
          </p:cNvPr>
          <p:cNvSpPr txBox="1"/>
          <p:nvPr/>
        </p:nvSpPr>
        <p:spPr>
          <a:xfrm>
            <a:off x="363794" y="2214330"/>
            <a:ext cx="6096000" cy="1477328"/>
          </a:xfrm>
          <a:prstGeom prst="rect">
            <a:avLst/>
          </a:prstGeom>
          <a:noFill/>
        </p:spPr>
        <p:txBody>
          <a:bodyPr wrap="square">
            <a:spAutoFit/>
          </a:bodyPr>
          <a:lstStyle/>
          <a:p>
            <a:pPr algn="l">
              <a:buNone/>
            </a:pPr>
            <a:r>
              <a:rPr lang="en-US" b="1" i="0" dirty="0">
                <a:solidFill>
                  <a:srgbClr val="0F1115"/>
                </a:solidFill>
                <a:effectLst/>
                <a:latin typeface="Verdana" panose="020B0604030504040204" pitchFamily="34" charset="0"/>
                <a:ea typeface="Verdana" panose="020B0604030504040204" pitchFamily="34" charset="0"/>
              </a:rPr>
              <a:t>Simulation Parameters:</a:t>
            </a:r>
            <a:endParaRPr lang="en-US"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Membrane radius: 0.1 m</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Thickness: 0.2 mm</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Excitation: Harmonic force at center</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Frequency range: 0-5000 Hz (extended </a:t>
            </a:r>
            <a:endParaRPr lang="el-GR" dirty="0">
              <a:latin typeface="Verdana" panose="020B0604030504040204" pitchFamily="34" charset="0"/>
              <a:ea typeface="Verdana" panose="020B0604030504040204" pitchFamily="34" charset="0"/>
            </a:endParaRPr>
          </a:p>
        </p:txBody>
      </p:sp>
      <p:pic>
        <p:nvPicPr>
          <p:cNvPr id="16" name="Εικόνα 15">
            <a:extLst>
              <a:ext uri="{FF2B5EF4-FFF2-40B4-BE49-F238E27FC236}">
                <a16:creationId xmlns:a16="http://schemas.microsoft.com/office/drawing/2014/main" id="{B0603102-8E74-C04F-DAD8-7D21E14A0351}"/>
              </a:ext>
            </a:extLst>
          </p:cNvPr>
          <p:cNvPicPr>
            <a:picLocks noChangeAspect="1"/>
          </p:cNvPicPr>
          <p:nvPr/>
        </p:nvPicPr>
        <p:blipFill>
          <a:blip r:embed="rId3"/>
          <a:stretch>
            <a:fillRect/>
          </a:stretch>
        </p:blipFill>
        <p:spPr>
          <a:xfrm>
            <a:off x="181897" y="5095637"/>
            <a:ext cx="5959526" cy="1537040"/>
          </a:xfrm>
          <a:prstGeom prst="rect">
            <a:avLst/>
          </a:prstGeom>
        </p:spPr>
      </p:pic>
    </p:spTree>
    <p:extLst>
      <p:ext uri="{BB962C8B-B14F-4D97-AF65-F5344CB8AC3E}">
        <p14:creationId xmlns:p14="http://schemas.microsoft.com/office/powerpoint/2010/main" val="1013803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0BE5A-0D75-E541-1560-3DC8A7E6232A}"/>
              </a:ext>
            </a:extLst>
          </p:cNvPr>
          <p:cNvSpPr txBox="1"/>
          <p:nvPr/>
        </p:nvSpPr>
        <p:spPr>
          <a:xfrm>
            <a:off x="137652" y="175557"/>
            <a:ext cx="11906864"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Results - Acoustic Pressure &amp; Material Comparison</a:t>
            </a:r>
            <a:endParaRPr lang="pt-BR" sz="2800" b="1" dirty="0">
              <a:solidFill>
                <a:srgbClr val="0F1115"/>
              </a:solidFill>
              <a:effectLst/>
              <a:latin typeface="Verdana" panose="020B0604030504040204" pitchFamily="34" charset="0"/>
              <a:ea typeface="Verdana" panose="020B0604030504040204" pitchFamily="34" charset="0"/>
            </a:endParaRPr>
          </a:p>
        </p:txBody>
      </p:sp>
      <p:pic>
        <p:nvPicPr>
          <p:cNvPr id="6" name="Εικόνα 5">
            <a:extLst>
              <a:ext uri="{FF2B5EF4-FFF2-40B4-BE49-F238E27FC236}">
                <a16:creationId xmlns:a16="http://schemas.microsoft.com/office/drawing/2014/main" id="{F4DDFBDA-84D4-E2CC-BE97-C68B3DFFF228}"/>
              </a:ext>
            </a:extLst>
          </p:cNvPr>
          <p:cNvPicPr>
            <a:picLocks noChangeAspect="1"/>
          </p:cNvPicPr>
          <p:nvPr/>
        </p:nvPicPr>
        <p:blipFill>
          <a:blip r:embed="rId2"/>
          <a:stretch>
            <a:fillRect/>
          </a:stretch>
        </p:blipFill>
        <p:spPr>
          <a:xfrm>
            <a:off x="446743" y="542044"/>
            <a:ext cx="4553585" cy="6315956"/>
          </a:xfrm>
          <a:prstGeom prst="rect">
            <a:avLst/>
          </a:prstGeom>
        </p:spPr>
      </p:pic>
      <p:pic>
        <p:nvPicPr>
          <p:cNvPr id="8" name="Εικόνα 7">
            <a:extLst>
              <a:ext uri="{FF2B5EF4-FFF2-40B4-BE49-F238E27FC236}">
                <a16:creationId xmlns:a16="http://schemas.microsoft.com/office/drawing/2014/main" id="{9315DFA8-D041-2590-52D9-038981ED53DD}"/>
              </a:ext>
            </a:extLst>
          </p:cNvPr>
          <p:cNvPicPr>
            <a:picLocks noChangeAspect="1"/>
          </p:cNvPicPr>
          <p:nvPr/>
        </p:nvPicPr>
        <p:blipFill>
          <a:blip r:embed="rId3"/>
          <a:stretch>
            <a:fillRect/>
          </a:stretch>
        </p:blipFill>
        <p:spPr>
          <a:xfrm>
            <a:off x="5145338" y="575667"/>
            <a:ext cx="6754168" cy="5010849"/>
          </a:xfrm>
          <a:prstGeom prst="rect">
            <a:avLst/>
          </a:prstGeom>
        </p:spPr>
      </p:pic>
      <p:sp>
        <p:nvSpPr>
          <p:cNvPr id="10" name="TextBox 9">
            <a:extLst>
              <a:ext uri="{FF2B5EF4-FFF2-40B4-BE49-F238E27FC236}">
                <a16:creationId xmlns:a16="http://schemas.microsoft.com/office/drawing/2014/main" id="{F82AF094-5CDA-F7DA-DF49-44340CE13168}"/>
              </a:ext>
            </a:extLst>
          </p:cNvPr>
          <p:cNvSpPr txBox="1"/>
          <p:nvPr/>
        </p:nvSpPr>
        <p:spPr>
          <a:xfrm>
            <a:off x="6024733" y="5574447"/>
            <a:ext cx="5874773" cy="1107996"/>
          </a:xfrm>
          <a:prstGeom prst="rect">
            <a:avLst/>
          </a:prstGeom>
          <a:noFill/>
        </p:spPr>
        <p:txBody>
          <a:bodyPr wrap="square">
            <a:spAutoFit/>
          </a:bodyPr>
          <a:lstStyle/>
          <a:p>
            <a:pPr algn="l">
              <a:buNone/>
            </a:pPr>
            <a:r>
              <a:rPr lang="en-US" b="1" i="0" dirty="0">
                <a:solidFill>
                  <a:srgbClr val="0F1115"/>
                </a:solidFill>
                <a:effectLst/>
                <a:latin typeface="Verdana" panose="020B0604030504040204" pitchFamily="34" charset="0"/>
                <a:ea typeface="Verdana" panose="020B0604030504040204" pitchFamily="34" charset="0"/>
              </a:rPr>
              <a:t>Generated Audio Signals:</a:t>
            </a:r>
            <a:endParaRPr lang="en-US"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en-US" sz="1600" b="0" i="0" dirty="0">
                <a:solidFill>
                  <a:srgbClr val="0F1115"/>
                </a:solidFill>
                <a:effectLst/>
                <a:latin typeface="Verdana" panose="020B0604030504040204" pitchFamily="34" charset="0"/>
                <a:ea typeface="Verdana" panose="020B0604030504040204" pitchFamily="34" charset="0"/>
              </a:rPr>
              <a:t>1-second duration, resampled to 44.1 kHz</a:t>
            </a:r>
          </a:p>
          <a:p>
            <a:pPr algn="l">
              <a:buFont typeface="Arial" panose="020B0604020202020204" pitchFamily="34" charset="0"/>
              <a:buChar char="•"/>
            </a:pPr>
            <a:r>
              <a:rPr lang="en-US" sz="1600" b="0" i="0" dirty="0">
                <a:solidFill>
                  <a:srgbClr val="0F1115"/>
                </a:solidFill>
                <a:effectLst/>
                <a:latin typeface="Verdana" panose="020B0604030504040204" pitchFamily="34" charset="0"/>
                <a:ea typeface="Verdana" panose="020B0604030504040204" pitchFamily="34" charset="0"/>
              </a:rPr>
              <a:t>Leather: </a:t>
            </a:r>
            <a:r>
              <a:rPr lang="en-US" sz="1600" i="0" dirty="0">
                <a:solidFill>
                  <a:srgbClr val="0F1115"/>
                </a:solidFill>
                <a:effectLst/>
                <a:latin typeface="Verdana" panose="020B0604030504040204" pitchFamily="34" charset="0"/>
                <a:ea typeface="Verdana" panose="020B0604030504040204" pitchFamily="34" charset="0"/>
              </a:rPr>
              <a:t>much faster decay </a:t>
            </a:r>
            <a:r>
              <a:rPr lang="en-US" sz="1600" b="0" i="0" dirty="0">
                <a:solidFill>
                  <a:srgbClr val="0F1115"/>
                </a:solidFill>
                <a:effectLst/>
                <a:latin typeface="Verdana" panose="020B0604030504040204" pitchFamily="34" charset="0"/>
                <a:ea typeface="Verdana" panose="020B0604030504040204" pitchFamily="34" charset="0"/>
              </a:rPr>
              <a:t>than synthetic materials</a:t>
            </a:r>
          </a:p>
          <a:p>
            <a:pPr algn="l">
              <a:buFont typeface="Arial" panose="020B0604020202020204" pitchFamily="34" charset="0"/>
              <a:buChar char="•"/>
            </a:pPr>
            <a:r>
              <a:rPr lang="en-US" sz="1600" b="0" i="0" dirty="0">
                <a:solidFill>
                  <a:srgbClr val="0F1115"/>
                </a:solidFill>
                <a:effectLst/>
                <a:latin typeface="Verdana" panose="020B0604030504040204" pitchFamily="34" charset="0"/>
                <a:ea typeface="Verdana" panose="020B0604030504040204" pitchFamily="34" charset="0"/>
              </a:rPr>
              <a:t>Kevlar: higher pitch, metallic character</a:t>
            </a:r>
          </a:p>
        </p:txBody>
      </p:sp>
      <p:sp>
        <p:nvSpPr>
          <p:cNvPr id="11" name="Ορθογώνιο 10">
            <a:extLst>
              <a:ext uri="{FF2B5EF4-FFF2-40B4-BE49-F238E27FC236}">
                <a16:creationId xmlns:a16="http://schemas.microsoft.com/office/drawing/2014/main" id="{06DA7053-3BB1-D4BD-4066-F65B0B759AE3}"/>
              </a:ext>
            </a:extLst>
          </p:cNvPr>
          <p:cNvSpPr/>
          <p:nvPr/>
        </p:nvSpPr>
        <p:spPr>
          <a:xfrm>
            <a:off x="605733" y="3052483"/>
            <a:ext cx="88490" cy="7073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014465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056D49-50CA-D141-C115-270088599244}"/>
              </a:ext>
            </a:extLst>
          </p:cNvPr>
          <p:cNvSpPr txBox="1"/>
          <p:nvPr/>
        </p:nvSpPr>
        <p:spPr>
          <a:xfrm>
            <a:off x="137652" y="175557"/>
            <a:ext cx="11906864"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Conclusions</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ACB9FC44-3FB5-37B1-E5A0-FA006FB89994}"/>
              </a:ext>
            </a:extLst>
          </p:cNvPr>
          <p:cNvSpPr txBox="1"/>
          <p:nvPr/>
        </p:nvSpPr>
        <p:spPr>
          <a:xfrm>
            <a:off x="231058" y="734739"/>
            <a:ext cx="11720051" cy="3452227"/>
          </a:xfrm>
          <a:prstGeom prst="rect">
            <a:avLst/>
          </a:prstGeom>
          <a:noFill/>
        </p:spPr>
        <p:txBody>
          <a:bodyPr wrap="square">
            <a:spAutoFit/>
          </a:bodyPr>
          <a:lstStyle/>
          <a:p>
            <a:pPr marL="285750" indent="-285750" algn="l">
              <a:spcBef>
                <a:spcPts val="1200"/>
              </a:spcBef>
              <a:spcAft>
                <a:spcPts val="1200"/>
              </a:spcAft>
              <a:buFont typeface="Arial" panose="020B0604020202020204" pitchFamily="34" charset="0"/>
              <a:buChar char="•"/>
            </a:pPr>
            <a:r>
              <a:rPr lang="pt-BR" sz="2000" i="0" dirty="0">
                <a:solidFill>
                  <a:srgbClr val="0F1115"/>
                </a:solidFill>
                <a:effectLst/>
                <a:latin typeface="Verdana" panose="020B0604030504040204" pitchFamily="34" charset="0"/>
                <a:ea typeface="Verdana" panose="020B0604030504040204" pitchFamily="34" charset="0"/>
              </a:rPr>
              <a:t>FEM-BEM model successfully developed for pre-strained circular membranes</a:t>
            </a:r>
          </a:p>
          <a:p>
            <a:pPr marL="285750" indent="-285750" algn="l">
              <a:spcBef>
                <a:spcPts val="450"/>
              </a:spcBef>
              <a:spcAft>
                <a:spcPts val="1200"/>
              </a:spcAft>
              <a:buFont typeface="Arial" panose="020B0604020202020204" pitchFamily="34" charset="0"/>
              <a:buChar char="•"/>
            </a:pPr>
            <a:r>
              <a:rPr lang="pt-BR" sz="2000" i="0" dirty="0">
                <a:solidFill>
                  <a:srgbClr val="0F1115"/>
                </a:solidFill>
                <a:effectLst/>
                <a:latin typeface="Verdana" panose="020B0604030504040204" pitchFamily="34" charset="0"/>
                <a:ea typeface="Verdana" panose="020B0604030504040204" pitchFamily="34" charset="0"/>
              </a:rPr>
              <a:t>Pre-strain effect quantified: Higher tension → higher frequencies</a:t>
            </a:r>
          </a:p>
          <a:p>
            <a:pPr marL="285750" indent="-285750" algn="l">
              <a:spcBef>
                <a:spcPts val="450"/>
              </a:spcBef>
              <a:spcAft>
                <a:spcPts val="600"/>
              </a:spcAft>
              <a:buFont typeface="Arial" panose="020B0604020202020204" pitchFamily="34" charset="0"/>
              <a:buChar char="•"/>
            </a:pPr>
            <a:r>
              <a:rPr lang="pt-BR" sz="2000" i="0" dirty="0">
                <a:solidFill>
                  <a:srgbClr val="0F1115"/>
                </a:solidFill>
                <a:effectLst/>
                <a:latin typeface="Verdana" panose="020B0604030504040204" pitchFamily="34" charset="0"/>
                <a:ea typeface="Verdana" panose="020B0604030504040204" pitchFamily="34" charset="0"/>
              </a:rPr>
              <a:t>Material comparison complete:</a:t>
            </a:r>
          </a:p>
          <a:p>
            <a:pPr marL="742950" lvl="1" indent="-285750" algn="l">
              <a:spcBef>
                <a:spcPts val="300"/>
              </a:spcBef>
              <a:spcAft>
                <a:spcPts val="1200"/>
              </a:spcAft>
              <a:buFont typeface="Arial" panose="020B0604020202020204" pitchFamily="34" charset="0"/>
              <a:buChar char="•"/>
            </a:pPr>
            <a:r>
              <a:rPr lang="pt-BR" sz="2000" i="0" dirty="0">
                <a:solidFill>
                  <a:srgbClr val="0F1115"/>
                </a:solidFill>
                <a:effectLst/>
                <a:latin typeface="Verdana" panose="020B0604030504040204" pitchFamily="34" charset="0"/>
                <a:ea typeface="Verdana" panose="020B0604030504040204" pitchFamily="34" charset="0"/>
              </a:rPr>
              <a:t>Leather: balanced, fast decay</a:t>
            </a:r>
          </a:p>
          <a:p>
            <a:pPr marL="742950" lvl="1" indent="-285750" algn="l">
              <a:spcBef>
                <a:spcPts val="450"/>
              </a:spcBef>
              <a:spcAft>
                <a:spcPts val="1200"/>
              </a:spcAft>
              <a:buFont typeface="Arial" panose="020B0604020202020204" pitchFamily="34" charset="0"/>
              <a:buChar char="•"/>
            </a:pPr>
            <a:r>
              <a:rPr lang="pt-BR" sz="2000" i="0" dirty="0">
                <a:solidFill>
                  <a:srgbClr val="0F1115"/>
                </a:solidFill>
                <a:effectLst/>
                <a:latin typeface="Verdana" panose="020B0604030504040204" pitchFamily="34" charset="0"/>
                <a:ea typeface="Verdana" panose="020B0604030504040204" pitchFamily="34" charset="0"/>
              </a:rPr>
              <a:t>Mylar: strong mode 4, synthetic character</a:t>
            </a:r>
          </a:p>
          <a:p>
            <a:pPr marL="742950" lvl="1" indent="-285750" algn="l">
              <a:spcBef>
                <a:spcPts val="450"/>
              </a:spcBef>
              <a:spcAft>
                <a:spcPts val="1200"/>
              </a:spcAft>
              <a:buFont typeface="Arial" panose="020B0604020202020204" pitchFamily="34" charset="0"/>
              <a:buChar char="•"/>
            </a:pPr>
            <a:r>
              <a:rPr lang="pt-BR" sz="2000" i="0" dirty="0">
                <a:solidFill>
                  <a:srgbClr val="0F1115"/>
                </a:solidFill>
                <a:effectLst/>
                <a:latin typeface="Verdana" panose="020B0604030504040204" pitchFamily="34" charset="0"/>
                <a:ea typeface="Verdana" panose="020B0604030504040204" pitchFamily="34" charset="0"/>
              </a:rPr>
              <a:t>Kevlar: very high frequencies, metallic sound</a:t>
            </a:r>
          </a:p>
          <a:p>
            <a:pPr marL="285750" indent="-285750" algn="l">
              <a:spcBef>
                <a:spcPts val="450"/>
              </a:spcBef>
              <a:spcAft>
                <a:spcPts val="1200"/>
              </a:spcAft>
              <a:buFont typeface="Arial" panose="020B0604020202020204" pitchFamily="34" charset="0"/>
              <a:buChar char="•"/>
            </a:pPr>
            <a:r>
              <a:rPr lang="pt-BR" sz="2000" i="0" dirty="0">
                <a:solidFill>
                  <a:srgbClr val="0F1115"/>
                </a:solidFill>
                <a:effectLst/>
                <a:latin typeface="Verdana" panose="020B0604030504040204" pitchFamily="34" charset="0"/>
                <a:ea typeface="Verdana" panose="020B0604030504040204" pitchFamily="34" charset="0"/>
              </a:rPr>
              <a:t>Audio files generated from simulation results</a:t>
            </a:r>
          </a:p>
        </p:txBody>
      </p:sp>
    </p:spTree>
    <p:extLst>
      <p:ext uri="{BB962C8B-B14F-4D97-AF65-F5344CB8AC3E}">
        <p14:creationId xmlns:p14="http://schemas.microsoft.com/office/powerpoint/2010/main" val="1582285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2446DD-8A46-F9A9-346F-B26D308CF20F}"/>
              </a:ext>
            </a:extLst>
          </p:cNvPr>
          <p:cNvSpPr txBox="1"/>
          <p:nvPr/>
        </p:nvSpPr>
        <p:spPr>
          <a:xfrm>
            <a:off x="-29497" y="2188016"/>
            <a:ext cx="12250993" cy="395558"/>
          </a:xfrm>
          <a:prstGeom prst="rect">
            <a:avLst/>
          </a:prstGeom>
          <a:noFill/>
        </p:spPr>
        <p:txBody>
          <a:bodyPr wrap="square">
            <a:spAutoFit/>
          </a:bodyPr>
          <a:lstStyle/>
          <a:p>
            <a:pPr algn="ctr">
              <a:lnSpc>
                <a:spcPts val="2550"/>
              </a:lnSpc>
              <a:spcAft>
                <a:spcPts val="1200"/>
              </a:spcAft>
              <a:buNone/>
            </a:pPr>
            <a:r>
              <a:rPr lang="en-US" sz="2000" b="1" dirty="0">
                <a:solidFill>
                  <a:srgbClr val="0F1115"/>
                </a:solidFill>
                <a:effectLst/>
                <a:latin typeface="Verdana" panose="020B0604030504040204" pitchFamily="34" charset="0"/>
                <a:ea typeface="Verdana" panose="020B0604030504040204" pitchFamily="34" charset="0"/>
              </a:rPr>
              <a:t>A Review of Finite Element Studies in String Musical Instruments</a:t>
            </a:r>
          </a:p>
        </p:txBody>
      </p:sp>
      <p:pic>
        <p:nvPicPr>
          <p:cNvPr id="6" name="Εικόνα 5">
            <a:extLst>
              <a:ext uri="{FF2B5EF4-FFF2-40B4-BE49-F238E27FC236}">
                <a16:creationId xmlns:a16="http://schemas.microsoft.com/office/drawing/2014/main" id="{04A64DFD-63D5-8075-7427-93903757B5B3}"/>
              </a:ext>
            </a:extLst>
          </p:cNvPr>
          <p:cNvPicPr>
            <a:picLocks noChangeAspect="1"/>
          </p:cNvPicPr>
          <p:nvPr/>
        </p:nvPicPr>
        <p:blipFill>
          <a:blip r:embed="rId2"/>
          <a:stretch>
            <a:fillRect/>
          </a:stretch>
        </p:blipFill>
        <p:spPr>
          <a:xfrm>
            <a:off x="1290352" y="2778755"/>
            <a:ext cx="9611296" cy="2775031"/>
          </a:xfrm>
          <a:prstGeom prst="rect">
            <a:avLst/>
          </a:prstGeom>
        </p:spPr>
      </p:pic>
    </p:spTree>
    <p:extLst>
      <p:ext uri="{BB962C8B-B14F-4D97-AF65-F5344CB8AC3E}">
        <p14:creationId xmlns:p14="http://schemas.microsoft.com/office/powerpoint/2010/main" val="469763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D58397-66BE-623F-4F8B-AF766B6BCB32}"/>
              </a:ext>
            </a:extLst>
          </p:cNvPr>
          <p:cNvSpPr txBox="1"/>
          <p:nvPr/>
        </p:nvSpPr>
        <p:spPr>
          <a:xfrm>
            <a:off x="2202426" y="378232"/>
            <a:ext cx="7787148"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Modal Analysis Results</a:t>
            </a:r>
          </a:p>
        </p:txBody>
      </p:sp>
      <p:sp>
        <p:nvSpPr>
          <p:cNvPr id="6" name="TextBox 5">
            <a:extLst>
              <a:ext uri="{FF2B5EF4-FFF2-40B4-BE49-F238E27FC236}">
                <a16:creationId xmlns:a16="http://schemas.microsoft.com/office/drawing/2014/main" id="{8B713C7C-6FB4-0499-2F4F-A83A1890C244}"/>
              </a:ext>
            </a:extLst>
          </p:cNvPr>
          <p:cNvSpPr txBox="1"/>
          <p:nvPr/>
        </p:nvSpPr>
        <p:spPr>
          <a:xfrm>
            <a:off x="117988" y="1200294"/>
            <a:ext cx="6892414" cy="3208571"/>
          </a:xfrm>
          <a:prstGeom prst="rect">
            <a:avLst/>
          </a:prstGeom>
          <a:noFill/>
        </p:spPr>
        <p:txBody>
          <a:bodyPr wrap="square">
            <a:spAutoFit/>
          </a:bodyPr>
          <a:lstStyle/>
          <a:p>
            <a:pPr algn="l">
              <a:spcBef>
                <a:spcPts val="1200"/>
              </a:spcBef>
              <a:spcAft>
                <a:spcPts val="1200"/>
              </a:spcAft>
              <a:buNone/>
            </a:pPr>
            <a:r>
              <a:rPr lang="pt-BR" sz="2000" b="1" i="0" dirty="0">
                <a:solidFill>
                  <a:srgbClr val="0F1115"/>
                </a:solidFill>
                <a:effectLst/>
                <a:latin typeface="Verdana" panose="020B0604030504040204" pitchFamily="34" charset="0"/>
                <a:ea typeface="Verdana" panose="020B0604030504040204" pitchFamily="34" charset="0"/>
              </a:rPr>
              <a:t>Key Findings:</a:t>
            </a:r>
            <a:endParaRPr lang="pt-BR"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1200"/>
              </a:spcAft>
              <a:buFont typeface="Arial" panose="020B0604020202020204" pitchFamily="34" charset="0"/>
              <a:buChar char="•"/>
            </a:pPr>
            <a:r>
              <a:rPr lang="pt-BR" sz="2000" b="0" i="0" dirty="0">
                <a:solidFill>
                  <a:srgbClr val="0F1115"/>
                </a:solidFill>
                <a:effectLst/>
                <a:latin typeface="Verdana" panose="020B0604030504040204" pitchFamily="34" charset="0"/>
                <a:ea typeface="Verdana" panose="020B0604030504040204" pitchFamily="34" charset="0"/>
              </a:rPr>
              <a:t>Modes designated by </a:t>
            </a:r>
            <a:r>
              <a:rPr lang="pt-BR" sz="2000" b="1" i="0" dirty="0">
                <a:solidFill>
                  <a:srgbClr val="0F1115"/>
                </a:solidFill>
                <a:effectLst/>
                <a:latin typeface="Verdana" panose="020B0604030504040204" pitchFamily="34" charset="0"/>
                <a:ea typeface="Verdana" panose="020B0604030504040204" pitchFamily="34" charset="0"/>
              </a:rPr>
              <a:t>(m,n)</a:t>
            </a:r>
            <a:r>
              <a:rPr lang="pt-BR" sz="2000" b="0" i="0" dirty="0">
                <a:solidFill>
                  <a:srgbClr val="0F1115"/>
                </a:solidFill>
                <a:effectLst/>
                <a:latin typeface="Verdana" panose="020B0604030504040204" pitchFamily="34" charset="0"/>
                <a:ea typeface="Verdana" panose="020B0604030504040204" pitchFamily="34" charset="0"/>
              </a:rPr>
              <a:t> where m = nodal diameters, n = nodal circles</a:t>
            </a:r>
          </a:p>
          <a:p>
            <a:pPr algn="l">
              <a:spcBef>
                <a:spcPts val="450"/>
              </a:spcBef>
              <a:spcAft>
                <a:spcPts val="1200"/>
              </a:spcAft>
              <a:buFont typeface="Arial" panose="020B0604020202020204" pitchFamily="34" charset="0"/>
              <a:buChar char="•"/>
            </a:pPr>
            <a:r>
              <a:rPr lang="pt-BR" sz="2000" b="0" i="0" dirty="0">
                <a:solidFill>
                  <a:srgbClr val="0F1115"/>
                </a:solidFill>
                <a:effectLst/>
                <a:latin typeface="Verdana" panose="020B0604030504040204" pitchFamily="34" charset="0"/>
                <a:ea typeface="Verdana" panose="020B0604030504040204" pitchFamily="34" charset="0"/>
              </a:rPr>
              <a:t>First 8 modes resemble flat plate modes</a:t>
            </a:r>
          </a:p>
          <a:p>
            <a:pPr algn="l">
              <a:spcBef>
                <a:spcPts val="450"/>
              </a:spcBef>
              <a:spcAft>
                <a:spcPts val="1200"/>
              </a:spcAft>
              <a:buFont typeface="Arial" panose="020B0604020202020204" pitchFamily="34" charset="0"/>
              <a:buChar char="•"/>
            </a:pPr>
            <a:r>
              <a:rPr lang="pt-BR" sz="2000" b="0" i="0" dirty="0">
                <a:solidFill>
                  <a:srgbClr val="0F1115"/>
                </a:solidFill>
                <a:effectLst/>
                <a:latin typeface="Verdana" panose="020B0604030504040204" pitchFamily="34" charset="0"/>
                <a:ea typeface="Verdana" panose="020B0604030504040204" pitchFamily="34" charset="0"/>
              </a:rPr>
              <a:t>Splash cymbal shows </a:t>
            </a:r>
            <a:r>
              <a:rPr lang="pt-BR" sz="2000" b="1" i="0" dirty="0">
                <a:solidFill>
                  <a:srgbClr val="0F1115"/>
                </a:solidFill>
                <a:effectLst/>
                <a:latin typeface="Verdana" panose="020B0604030504040204" pitchFamily="34" charset="0"/>
                <a:ea typeface="Verdana" panose="020B0604030504040204" pitchFamily="34" charset="0"/>
              </a:rPr>
              <a:t>higher frequencies</a:t>
            </a:r>
            <a:r>
              <a:rPr lang="pt-BR" sz="2000" b="0" i="0" dirty="0">
                <a:solidFill>
                  <a:srgbClr val="0F1115"/>
                </a:solidFill>
                <a:effectLst/>
                <a:latin typeface="Verdana" panose="020B0604030504040204" pitchFamily="34" charset="0"/>
                <a:ea typeface="Verdana" panose="020B0604030504040204" pitchFamily="34" charset="0"/>
              </a:rPr>
              <a:t> for same modes (due to smaller size)</a:t>
            </a:r>
          </a:p>
          <a:p>
            <a:pPr algn="l">
              <a:spcBef>
                <a:spcPts val="450"/>
              </a:spcBef>
              <a:spcAft>
                <a:spcPts val="1200"/>
              </a:spcAft>
              <a:buFont typeface="Arial" panose="020B0604020202020204" pitchFamily="34" charset="0"/>
              <a:buChar char="•"/>
            </a:pPr>
            <a:r>
              <a:rPr lang="pt-BR" sz="2000" b="0" i="0" dirty="0">
                <a:solidFill>
                  <a:srgbClr val="0F1115"/>
                </a:solidFill>
                <a:effectLst/>
                <a:latin typeface="Verdana" panose="020B0604030504040204" pitchFamily="34" charset="0"/>
                <a:ea typeface="Verdana" panose="020B0604030504040204" pitchFamily="34" charset="0"/>
              </a:rPr>
              <a:t>Mode mixing occurs at higher frequencies</a:t>
            </a:r>
          </a:p>
        </p:txBody>
      </p:sp>
      <p:pic>
        <p:nvPicPr>
          <p:cNvPr id="8" name="Εικόνα 7">
            <a:extLst>
              <a:ext uri="{FF2B5EF4-FFF2-40B4-BE49-F238E27FC236}">
                <a16:creationId xmlns:a16="http://schemas.microsoft.com/office/drawing/2014/main" id="{43D563B5-1228-3224-1DB8-D621ADBA9009}"/>
              </a:ext>
            </a:extLst>
          </p:cNvPr>
          <p:cNvPicPr>
            <a:picLocks noChangeAspect="1"/>
          </p:cNvPicPr>
          <p:nvPr/>
        </p:nvPicPr>
        <p:blipFill>
          <a:blip r:embed="rId2"/>
          <a:stretch>
            <a:fillRect/>
          </a:stretch>
        </p:blipFill>
        <p:spPr>
          <a:xfrm>
            <a:off x="6390970" y="983985"/>
            <a:ext cx="5535558" cy="4544624"/>
          </a:xfrm>
          <a:prstGeom prst="rect">
            <a:avLst/>
          </a:prstGeom>
        </p:spPr>
      </p:pic>
    </p:spTree>
    <p:extLst>
      <p:ext uri="{BB962C8B-B14F-4D97-AF65-F5344CB8AC3E}">
        <p14:creationId xmlns:p14="http://schemas.microsoft.com/office/powerpoint/2010/main" val="418211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55CC9B-E57D-969F-35AE-749478B65E9B}"/>
              </a:ext>
            </a:extLst>
          </p:cNvPr>
          <p:cNvSpPr txBox="1"/>
          <p:nvPr/>
        </p:nvSpPr>
        <p:spPr>
          <a:xfrm>
            <a:off x="142568" y="175557"/>
            <a:ext cx="11906864"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Introduction &amp; Scope</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9E189DB9-4315-9D2E-F927-59DD2200029F}"/>
              </a:ext>
            </a:extLst>
          </p:cNvPr>
          <p:cNvSpPr txBox="1"/>
          <p:nvPr/>
        </p:nvSpPr>
        <p:spPr>
          <a:xfrm>
            <a:off x="471948" y="970211"/>
            <a:ext cx="11248103" cy="1354217"/>
          </a:xfrm>
          <a:prstGeom prst="rect">
            <a:avLst/>
          </a:prstGeom>
          <a:noFill/>
        </p:spPr>
        <p:txBody>
          <a:bodyPr wrap="square">
            <a:spAutoFit/>
          </a:bodyPr>
          <a:lstStyle/>
          <a:p>
            <a:pPr algn="l">
              <a:spcBef>
                <a:spcPts val="1200"/>
              </a:spcBef>
              <a:spcAft>
                <a:spcPts val="1200"/>
              </a:spcAft>
              <a:buNone/>
            </a:pPr>
            <a:r>
              <a:rPr lang="en-US" b="1" i="0" dirty="0">
                <a:solidFill>
                  <a:srgbClr val="0F1115"/>
                </a:solidFill>
                <a:effectLst/>
                <a:latin typeface="Verdana" panose="020B0604030504040204" pitchFamily="34" charset="0"/>
                <a:ea typeface="Verdana" panose="020B0604030504040204" pitchFamily="34" charset="0"/>
              </a:rPr>
              <a:t>Why String Instruments?</a:t>
            </a:r>
            <a:endParaRPr lang="en-US"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Complex mechanical vibrating systems (structure + fluid-structure interaction)</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Sound comes primarily from </a:t>
            </a:r>
            <a:r>
              <a:rPr lang="en-US" i="0" dirty="0">
                <a:solidFill>
                  <a:srgbClr val="0F1115"/>
                </a:solidFill>
                <a:effectLst/>
                <a:latin typeface="Verdana" panose="020B0604030504040204" pitchFamily="34" charset="0"/>
                <a:ea typeface="Verdana" panose="020B0604030504040204" pitchFamily="34" charset="0"/>
              </a:rPr>
              <a:t>body vibration, not strings alone</a:t>
            </a:r>
          </a:p>
          <a:p>
            <a:pPr algn="l">
              <a:buFont typeface="Arial" panose="020B0604020202020204" pitchFamily="34" charset="0"/>
              <a:buChar char="•"/>
            </a:pPr>
            <a:r>
              <a:rPr lang="en-US" i="0" dirty="0">
                <a:solidFill>
                  <a:srgbClr val="0F1115"/>
                </a:solidFill>
                <a:effectLst/>
                <a:latin typeface="Verdana" panose="020B0604030504040204" pitchFamily="34" charset="0"/>
                <a:ea typeface="Verdana" panose="020B0604030504040204" pitchFamily="34" charset="0"/>
              </a:rPr>
              <a:t>The instrument acts as a filter converting </a:t>
            </a:r>
            <a:r>
              <a:rPr lang="en-US" b="0" i="0" dirty="0">
                <a:solidFill>
                  <a:srgbClr val="0F1115"/>
                </a:solidFill>
                <a:effectLst/>
                <a:latin typeface="Verdana" panose="020B0604030504040204" pitchFamily="34" charset="0"/>
                <a:ea typeface="Verdana" panose="020B0604030504040204" pitchFamily="34" charset="0"/>
              </a:rPr>
              <a:t>string excitation to radiated sound</a:t>
            </a:r>
          </a:p>
        </p:txBody>
      </p:sp>
      <p:sp>
        <p:nvSpPr>
          <p:cNvPr id="8" name="TextBox 7">
            <a:extLst>
              <a:ext uri="{FF2B5EF4-FFF2-40B4-BE49-F238E27FC236}">
                <a16:creationId xmlns:a16="http://schemas.microsoft.com/office/drawing/2014/main" id="{B0533E48-F062-4122-32EA-BA4C1E5BA1B4}"/>
              </a:ext>
            </a:extLst>
          </p:cNvPr>
          <p:cNvSpPr txBox="1"/>
          <p:nvPr/>
        </p:nvSpPr>
        <p:spPr>
          <a:xfrm>
            <a:off x="471948" y="2424361"/>
            <a:ext cx="9497962" cy="1477328"/>
          </a:xfrm>
          <a:prstGeom prst="rect">
            <a:avLst/>
          </a:prstGeom>
          <a:noFill/>
        </p:spPr>
        <p:txBody>
          <a:bodyPr wrap="square">
            <a:spAutoFit/>
          </a:bodyPr>
          <a:lstStyle/>
          <a:p>
            <a:pPr algn="l">
              <a:buNone/>
            </a:pPr>
            <a:r>
              <a:rPr lang="en-US" b="1" i="0" dirty="0">
                <a:solidFill>
                  <a:srgbClr val="0F1115"/>
                </a:solidFill>
                <a:effectLst/>
                <a:latin typeface="Verdana" panose="020B0604030504040204" pitchFamily="34" charset="0"/>
                <a:ea typeface="Verdana" panose="020B0604030504040204" pitchFamily="34" charset="0"/>
              </a:rPr>
              <a:t>Four Important Features of Instrument Quality:</a:t>
            </a:r>
            <a:endParaRPr lang="en-US" b="0" i="0" dirty="0">
              <a:solidFill>
                <a:srgbClr val="0F1115"/>
              </a:solidFill>
              <a:effectLst/>
              <a:latin typeface="Verdana" panose="020B0604030504040204" pitchFamily="34" charset="0"/>
              <a:ea typeface="Verdana" panose="020B0604030504040204" pitchFamily="34" charset="0"/>
            </a:endParaRPr>
          </a:p>
          <a:p>
            <a:pPr algn="l">
              <a:buFont typeface="+mj-lt"/>
              <a:buAutoNum type="arabicPeriod"/>
            </a:pPr>
            <a:r>
              <a:rPr lang="en-US" i="0" dirty="0">
                <a:solidFill>
                  <a:srgbClr val="0F1115"/>
                </a:solidFill>
                <a:effectLst/>
                <a:latin typeface="Verdana" panose="020B0604030504040204" pitchFamily="34" charset="0"/>
                <a:ea typeface="Verdana" panose="020B0604030504040204" pitchFamily="34" charset="0"/>
              </a:rPr>
              <a:t>Timbre (sound quality)</a:t>
            </a:r>
          </a:p>
          <a:p>
            <a:pPr algn="l">
              <a:buFont typeface="+mj-lt"/>
              <a:buAutoNum type="arabicPeriod"/>
            </a:pPr>
            <a:r>
              <a:rPr lang="en-US" i="0" dirty="0">
                <a:solidFill>
                  <a:srgbClr val="0F1115"/>
                </a:solidFill>
                <a:effectLst/>
                <a:latin typeface="Verdana" panose="020B0604030504040204" pitchFamily="34" charset="0"/>
                <a:ea typeface="Verdana" panose="020B0604030504040204" pitchFamily="34" charset="0"/>
              </a:rPr>
              <a:t>Attack behavior (fast attack → fast playing)</a:t>
            </a:r>
          </a:p>
          <a:p>
            <a:pPr algn="l">
              <a:buFont typeface="+mj-lt"/>
              <a:buAutoNum type="arabicPeriod"/>
            </a:pPr>
            <a:r>
              <a:rPr lang="en-US" i="0" dirty="0">
                <a:solidFill>
                  <a:srgbClr val="0F1115"/>
                </a:solidFill>
                <a:effectLst/>
                <a:latin typeface="Verdana" panose="020B0604030504040204" pitchFamily="34" charset="0"/>
                <a:ea typeface="Verdana" panose="020B0604030504040204" pitchFamily="34" charset="0"/>
              </a:rPr>
              <a:t>Overall loudness</a:t>
            </a:r>
          </a:p>
          <a:p>
            <a:pPr algn="l">
              <a:buFont typeface="+mj-lt"/>
              <a:buAutoNum type="arabicPeriod"/>
            </a:pPr>
            <a:r>
              <a:rPr lang="en-US" i="0" dirty="0">
                <a:solidFill>
                  <a:srgbClr val="0F1115"/>
                </a:solidFill>
                <a:effectLst/>
                <a:latin typeface="Verdana" panose="020B0604030504040204" pitchFamily="34" charset="0"/>
                <a:ea typeface="Verdana" panose="020B0604030504040204" pitchFamily="34" charset="0"/>
              </a:rPr>
              <a:t>Timbre variation (response to player control)</a:t>
            </a:r>
          </a:p>
        </p:txBody>
      </p:sp>
      <p:pic>
        <p:nvPicPr>
          <p:cNvPr id="10" name="Εικόνα 9">
            <a:extLst>
              <a:ext uri="{FF2B5EF4-FFF2-40B4-BE49-F238E27FC236}">
                <a16:creationId xmlns:a16="http://schemas.microsoft.com/office/drawing/2014/main" id="{ED7203A5-6010-070C-1DBE-73A102D2BEA1}"/>
              </a:ext>
            </a:extLst>
          </p:cNvPr>
          <p:cNvPicPr>
            <a:picLocks noChangeAspect="1"/>
          </p:cNvPicPr>
          <p:nvPr/>
        </p:nvPicPr>
        <p:blipFill>
          <a:blip r:embed="rId2"/>
          <a:srcRect r="5729"/>
          <a:stretch>
            <a:fillRect/>
          </a:stretch>
        </p:blipFill>
        <p:spPr>
          <a:xfrm>
            <a:off x="6240550" y="3268479"/>
            <a:ext cx="5951450" cy="1914883"/>
          </a:xfrm>
          <a:prstGeom prst="rect">
            <a:avLst/>
          </a:prstGeom>
        </p:spPr>
      </p:pic>
      <p:sp>
        <p:nvSpPr>
          <p:cNvPr id="12" name="TextBox 11">
            <a:extLst>
              <a:ext uri="{FF2B5EF4-FFF2-40B4-BE49-F238E27FC236}">
                <a16:creationId xmlns:a16="http://schemas.microsoft.com/office/drawing/2014/main" id="{641FC451-7D74-F48D-B9EC-4F53F8275BBA}"/>
              </a:ext>
            </a:extLst>
          </p:cNvPr>
          <p:cNvSpPr txBox="1"/>
          <p:nvPr/>
        </p:nvSpPr>
        <p:spPr>
          <a:xfrm>
            <a:off x="471948" y="4225921"/>
            <a:ext cx="6096000" cy="1477328"/>
          </a:xfrm>
          <a:prstGeom prst="rect">
            <a:avLst/>
          </a:prstGeom>
          <a:noFill/>
        </p:spPr>
        <p:txBody>
          <a:bodyPr wrap="square">
            <a:spAutoFit/>
          </a:bodyPr>
          <a:lstStyle/>
          <a:p>
            <a:pPr algn="l">
              <a:buNone/>
            </a:pPr>
            <a:r>
              <a:rPr lang="en-US" b="1" i="0" dirty="0">
                <a:solidFill>
                  <a:srgbClr val="0F1115"/>
                </a:solidFill>
                <a:effectLst/>
                <a:latin typeface="Verdana" panose="020B0604030504040204" pitchFamily="34" charset="0"/>
                <a:ea typeface="Verdana" panose="020B0604030504040204" pitchFamily="34" charset="0"/>
              </a:rPr>
              <a:t>Scope of Review - Four Progressive Levels:</a:t>
            </a:r>
            <a:endParaRPr lang="en-US" b="0" i="0" dirty="0">
              <a:solidFill>
                <a:srgbClr val="0F1115"/>
              </a:solidFill>
              <a:effectLst/>
              <a:latin typeface="Verdana" panose="020B0604030504040204" pitchFamily="34" charset="0"/>
              <a:ea typeface="Verdana" panose="020B0604030504040204" pitchFamily="34" charset="0"/>
            </a:endParaRPr>
          </a:p>
          <a:p>
            <a:pPr algn="l">
              <a:buNone/>
            </a:pPr>
            <a:r>
              <a:rPr lang="en-US" b="0" i="0" dirty="0">
                <a:solidFill>
                  <a:srgbClr val="0F1115"/>
                </a:solidFill>
                <a:effectLst/>
                <a:latin typeface="Verdana" panose="020B0604030504040204" pitchFamily="34" charset="0"/>
                <a:ea typeface="Verdana" panose="020B0604030504040204" pitchFamily="34" charset="0"/>
              </a:rPr>
              <a:t>I. Soundboard behavior</a:t>
            </a:r>
            <a:br>
              <a:rPr lang="en-US" b="0" i="0" dirty="0">
                <a:solidFill>
                  <a:srgbClr val="0F1115"/>
                </a:solidFill>
                <a:effectLst/>
                <a:latin typeface="Verdana" panose="020B0604030504040204" pitchFamily="34" charset="0"/>
                <a:ea typeface="Verdana" panose="020B0604030504040204" pitchFamily="34" charset="0"/>
              </a:rPr>
            </a:br>
            <a:r>
              <a:rPr lang="en-US" b="0" i="0" dirty="0">
                <a:solidFill>
                  <a:srgbClr val="0F1115"/>
                </a:solidFill>
                <a:effectLst/>
                <a:latin typeface="Verdana" panose="020B0604030504040204" pitchFamily="34" charset="0"/>
                <a:ea typeface="Verdana" panose="020B0604030504040204" pitchFamily="34" charset="0"/>
              </a:rPr>
              <a:t>II. Assembled instrument box</a:t>
            </a:r>
            <a:br>
              <a:rPr lang="en-US" b="0" i="0" dirty="0">
                <a:solidFill>
                  <a:srgbClr val="0F1115"/>
                </a:solidFill>
                <a:effectLst/>
                <a:latin typeface="Verdana" panose="020B0604030504040204" pitchFamily="34" charset="0"/>
                <a:ea typeface="Verdana" panose="020B0604030504040204" pitchFamily="34" charset="0"/>
              </a:rPr>
            </a:br>
            <a:r>
              <a:rPr lang="en-US" b="0" i="0" dirty="0">
                <a:solidFill>
                  <a:srgbClr val="0F1115"/>
                </a:solidFill>
                <a:effectLst/>
                <a:latin typeface="Verdana" panose="020B0604030504040204" pitchFamily="34" charset="0"/>
                <a:ea typeface="Verdana" panose="020B0604030504040204" pitchFamily="34" charset="0"/>
              </a:rPr>
              <a:t>III. Fluid-structure interaction (enclosed air)</a:t>
            </a:r>
            <a:br>
              <a:rPr lang="en-US" b="0" i="0" dirty="0">
                <a:solidFill>
                  <a:srgbClr val="0F1115"/>
                </a:solidFill>
                <a:effectLst/>
                <a:latin typeface="Verdana" panose="020B0604030504040204" pitchFamily="34" charset="0"/>
                <a:ea typeface="Verdana" panose="020B0604030504040204" pitchFamily="34" charset="0"/>
              </a:rPr>
            </a:br>
            <a:r>
              <a:rPr lang="en-US" b="0" i="0" dirty="0">
                <a:solidFill>
                  <a:srgbClr val="0F1115"/>
                </a:solidFill>
                <a:effectLst/>
                <a:latin typeface="Verdana" panose="020B0604030504040204" pitchFamily="34" charset="0"/>
                <a:ea typeface="Verdana" panose="020B0604030504040204" pitchFamily="34" charset="0"/>
              </a:rPr>
              <a:t>IV. Interaction with surrounding air</a:t>
            </a:r>
          </a:p>
        </p:txBody>
      </p:sp>
    </p:spTree>
    <p:extLst>
      <p:ext uri="{BB962C8B-B14F-4D97-AF65-F5344CB8AC3E}">
        <p14:creationId xmlns:p14="http://schemas.microsoft.com/office/powerpoint/2010/main" val="1436513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BD54B9-44A8-BDB9-EAB9-4C4F3EB01142}"/>
              </a:ext>
            </a:extLst>
          </p:cNvPr>
          <p:cNvSpPr txBox="1"/>
          <p:nvPr/>
        </p:nvSpPr>
        <p:spPr>
          <a:xfrm>
            <a:off x="142568" y="175557"/>
            <a:ext cx="11906864"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Methodology - Modal Analysis &amp; Numerical Methods</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A8382155-6577-6D1C-89B1-460364ADBF0C}"/>
              </a:ext>
            </a:extLst>
          </p:cNvPr>
          <p:cNvSpPr txBox="1"/>
          <p:nvPr/>
        </p:nvSpPr>
        <p:spPr>
          <a:xfrm>
            <a:off x="324464" y="939467"/>
            <a:ext cx="6096000" cy="1631216"/>
          </a:xfrm>
          <a:prstGeom prst="rect">
            <a:avLst/>
          </a:prstGeom>
          <a:noFill/>
        </p:spPr>
        <p:txBody>
          <a:bodyPr wrap="square">
            <a:spAutoFit/>
          </a:bodyPr>
          <a:lstStyle/>
          <a:p>
            <a:pPr algn="l">
              <a:spcBef>
                <a:spcPts val="1200"/>
              </a:spcBef>
              <a:spcAft>
                <a:spcPts val="1200"/>
              </a:spcAft>
              <a:buNone/>
            </a:pPr>
            <a:r>
              <a:rPr lang="en-US" b="1" i="0" dirty="0">
                <a:solidFill>
                  <a:srgbClr val="0F1115"/>
                </a:solidFill>
                <a:effectLst/>
                <a:latin typeface="Verdana" panose="020B0604030504040204" pitchFamily="34" charset="0"/>
                <a:ea typeface="Verdana" panose="020B0604030504040204" pitchFamily="34" charset="0"/>
              </a:rPr>
              <a:t>Modal Analysis Fundamentals:</a:t>
            </a:r>
            <a:br>
              <a:rPr lang="en-US" b="0" i="0" dirty="0">
                <a:solidFill>
                  <a:srgbClr val="0F1115"/>
                </a:solidFill>
                <a:effectLst/>
                <a:latin typeface="Verdana" panose="020B0604030504040204" pitchFamily="34" charset="0"/>
                <a:ea typeface="Verdana" panose="020B0604030504040204" pitchFamily="34" charset="0"/>
              </a:rPr>
            </a:br>
            <a:r>
              <a:rPr lang="en-US" b="0" i="0" dirty="0">
                <a:solidFill>
                  <a:srgbClr val="0F1115"/>
                </a:solidFill>
                <a:effectLst/>
                <a:latin typeface="Verdana" panose="020B0604030504040204" pitchFamily="34" charset="0"/>
                <a:ea typeface="Verdana" panose="020B0604030504040204" pitchFamily="34" charset="0"/>
              </a:rPr>
              <a:t>Each mode characterized by:</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Natural frequency</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Mode shape</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Damping factor</a:t>
            </a:r>
          </a:p>
        </p:txBody>
      </p:sp>
      <p:sp>
        <p:nvSpPr>
          <p:cNvPr id="8" name="TextBox 7">
            <a:extLst>
              <a:ext uri="{FF2B5EF4-FFF2-40B4-BE49-F238E27FC236}">
                <a16:creationId xmlns:a16="http://schemas.microsoft.com/office/drawing/2014/main" id="{D4F39C15-5051-56EC-BF97-440E4D68E771}"/>
              </a:ext>
            </a:extLst>
          </p:cNvPr>
          <p:cNvSpPr txBox="1"/>
          <p:nvPr/>
        </p:nvSpPr>
        <p:spPr>
          <a:xfrm>
            <a:off x="5604387" y="939467"/>
            <a:ext cx="6096000" cy="1631216"/>
          </a:xfrm>
          <a:prstGeom prst="rect">
            <a:avLst/>
          </a:prstGeom>
          <a:noFill/>
        </p:spPr>
        <p:txBody>
          <a:bodyPr wrap="square">
            <a:spAutoFit/>
          </a:bodyPr>
          <a:lstStyle/>
          <a:p>
            <a:pPr algn="l">
              <a:spcBef>
                <a:spcPts val="1200"/>
              </a:spcBef>
              <a:spcAft>
                <a:spcPts val="1200"/>
              </a:spcAft>
              <a:buNone/>
            </a:pPr>
            <a:r>
              <a:rPr lang="pt-BR" b="1" i="0" dirty="0">
                <a:solidFill>
                  <a:srgbClr val="0F1115"/>
                </a:solidFill>
                <a:effectLst/>
                <a:latin typeface="Verdana" panose="020B0604030504040204" pitchFamily="34" charset="0"/>
                <a:ea typeface="Verdana" panose="020B0604030504040204" pitchFamily="34" charset="0"/>
              </a:rPr>
              <a:t>Experimental Techniques:</a:t>
            </a:r>
            <a:endParaRPr lang="pt-BR"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pt-BR" i="0" dirty="0">
                <a:solidFill>
                  <a:srgbClr val="0F1115"/>
                </a:solidFill>
                <a:effectLst/>
                <a:latin typeface="Verdana" panose="020B0604030504040204" pitchFamily="34" charset="0"/>
                <a:ea typeface="Verdana" panose="020B0604030504040204" pitchFamily="34" charset="0"/>
              </a:rPr>
              <a:t>Impact hammer + accelerometer</a:t>
            </a:r>
          </a:p>
          <a:p>
            <a:pPr algn="l">
              <a:buFont typeface="Arial" panose="020B0604020202020204" pitchFamily="34" charset="0"/>
              <a:buChar char="•"/>
            </a:pPr>
            <a:r>
              <a:rPr lang="pt-BR" i="0" dirty="0">
                <a:solidFill>
                  <a:srgbClr val="0F1115"/>
                </a:solidFill>
                <a:effectLst/>
                <a:latin typeface="Verdana" panose="020B0604030504040204" pitchFamily="34" charset="0"/>
                <a:ea typeface="Verdana" panose="020B0604030504040204" pitchFamily="34" charset="0"/>
              </a:rPr>
              <a:t>Laser Doppler Vibrometry</a:t>
            </a:r>
          </a:p>
          <a:p>
            <a:pPr algn="l">
              <a:buFont typeface="Arial" panose="020B0604020202020204" pitchFamily="34" charset="0"/>
              <a:buChar char="•"/>
            </a:pPr>
            <a:r>
              <a:rPr lang="pt-BR" i="0" dirty="0">
                <a:solidFill>
                  <a:srgbClr val="0F1115"/>
                </a:solidFill>
                <a:effectLst/>
                <a:latin typeface="Verdana" panose="020B0604030504040204" pitchFamily="34" charset="0"/>
                <a:ea typeface="Verdana" panose="020B0604030504040204" pitchFamily="34" charset="0"/>
              </a:rPr>
              <a:t>ESPI (Electronic Speckle Pattern Interferometry) - full-field imaging</a:t>
            </a:r>
          </a:p>
        </p:txBody>
      </p:sp>
      <p:pic>
        <p:nvPicPr>
          <p:cNvPr id="10" name="Εικόνα 9">
            <a:extLst>
              <a:ext uri="{FF2B5EF4-FFF2-40B4-BE49-F238E27FC236}">
                <a16:creationId xmlns:a16="http://schemas.microsoft.com/office/drawing/2014/main" id="{30EBBF6E-C563-3FCC-4839-B0F9A5842989}"/>
              </a:ext>
            </a:extLst>
          </p:cNvPr>
          <p:cNvPicPr>
            <a:picLocks noChangeAspect="1"/>
          </p:cNvPicPr>
          <p:nvPr/>
        </p:nvPicPr>
        <p:blipFill>
          <a:blip r:embed="rId2"/>
          <a:stretch>
            <a:fillRect/>
          </a:stretch>
        </p:blipFill>
        <p:spPr>
          <a:xfrm>
            <a:off x="1652536" y="2948083"/>
            <a:ext cx="9535856" cy="2934109"/>
          </a:xfrm>
          <a:prstGeom prst="rect">
            <a:avLst/>
          </a:prstGeom>
        </p:spPr>
      </p:pic>
    </p:spTree>
    <p:extLst>
      <p:ext uri="{BB962C8B-B14F-4D97-AF65-F5344CB8AC3E}">
        <p14:creationId xmlns:p14="http://schemas.microsoft.com/office/powerpoint/2010/main" val="1826736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BD6C93-0923-7C74-2812-7DF88473E0CD}"/>
              </a:ext>
            </a:extLst>
          </p:cNvPr>
          <p:cNvSpPr txBox="1"/>
          <p:nvPr/>
        </p:nvSpPr>
        <p:spPr>
          <a:xfrm>
            <a:off x="142568" y="175557"/>
            <a:ext cx="11906864"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Soundboard Studies - The Heart of the Instrument</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917A2C04-6D60-A5D2-6E74-CE9BB5414CA2}"/>
              </a:ext>
            </a:extLst>
          </p:cNvPr>
          <p:cNvSpPr txBox="1"/>
          <p:nvPr/>
        </p:nvSpPr>
        <p:spPr>
          <a:xfrm>
            <a:off x="142568" y="731256"/>
            <a:ext cx="9542206" cy="923330"/>
          </a:xfrm>
          <a:prstGeom prst="rect">
            <a:avLst/>
          </a:prstGeom>
          <a:noFill/>
        </p:spPr>
        <p:txBody>
          <a:bodyPr wrap="square">
            <a:spAutoFit/>
          </a:bodyPr>
          <a:lstStyle/>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Usually made of </a:t>
            </a:r>
            <a:r>
              <a:rPr lang="en-US" i="0" dirty="0">
                <a:solidFill>
                  <a:srgbClr val="0F1115"/>
                </a:solidFill>
                <a:effectLst/>
                <a:latin typeface="Verdana" panose="020B0604030504040204" pitchFamily="34" charset="0"/>
                <a:ea typeface="Verdana" panose="020B0604030504040204" pitchFamily="34" charset="0"/>
              </a:rPr>
              <a:t>spruce </a:t>
            </a:r>
            <a:r>
              <a:rPr lang="en-US" b="0" i="0" dirty="0">
                <a:solidFill>
                  <a:srgbClr val="0F1115"/>
                </a:solidFill>
                <a:effectLst/>
                <a:latin typeface="Verdana" panose="020B0604030504040204" pitchFamily="34" charset="0"/>
                <a:ea typeface="Verdana" panose="020B0604030504040204" pitchFamily="34" charset="0"/>
              </a:rPr>
              <a:t>(high stiffness/density ratio)</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Anisotropic material (different properties along/across grain)</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Modal frequencies guide luthiers' construction decisions</a:t>
            </a:r>
          </a:p>
        </p:txBody>
      </p:sp>
      <p:pic>
        <p:nvPicPr>
          <p:cNvPr id="8" name="Εικόνα 7">
            <a:extLst>
              <a:ext uri="{FF2B5EF4-FFF2-40B4-BE49-F238E27FC236}">
                <a16:creationId xmlns:a16="http://schemas.microsoft.com/office/drawing/2014/main" id="{E87A6B0E-FE78-B7B4-D63D-6CDB976DF641}"/>
              </a:ext>
            </a:extLst>
          </p:cNvPr>
          <p:cNvPicPr>
            <a:picLocks noChangeAspect="1"/>
          </p:cNvPicPr>
          <p:nvPr/>
        </p:nvPicPr>
        <p:blipFill>
          <a:blip r:embed="rId2"/>
          <a:stretch>
            <a:fillRect/>
          </a:stretch>
        </p:blipFill>
        <p:spPr>
          <a:xfrm>
            <a:off x="995149" y="3577023"/>
            <a:ext cx="4058452" cy="3098896"/>
          </a:xfrm>
          <a:prstGeom prst="rect">
            <a:avLst/>
          </a:prstGeom>
        </p:spPr>
      </p:pic>
      <p:sp>
        <p:nvSpPr>
          <p:cNvPr id="10" name="TextBox 9">
            <a:extLst>
              <a:ext uri="{FF2B5EF4-FFF2-40B4-BE49-F238E27FC236}">
                <a16:creationId xmlns:a16="http://schemas.microsoft.com/office/drawing/2014/main" id="{E4F172E6-0B7F-3DE2-ECE9-E9915235B6C0}"/>
              </a:ext>
            </a:extLst>
          </p:cNvPr>
          <p:cNvSpPr txBox="1"/>
          <p:nvPr/>
        </p:nvSpPr>
        <p:spPr>
          <a:xfrm>
            <a:off x="142568" y="1649762"/>
            <a:ext cx="6150077" cy="1908215"/>
          </a:xfrm>
          <a:prstGeom prst="rect">
            <a:avLst/>
          </a:prstGeom>
          <a:noFill/>
        </p:spPr>
        <p:txBody>
          <a:bodyPr wrap="square">
            <a:spAutoFit/>
          </a:bodyPr>
          <a:lstStyle/>
          <a:p>
            <a:pPr algn="l">
              <a:spcBef>
                <a:spcPts val="1200"/>
              </a:spcBef>
              <a:spcAft>
                <a:spcPts val="1200"/>
              </a:spcAft>
              <a:buNone/>
            </a:pPr>
            <a:r>
              <a:rPr lang="en-US" b="1" i="0" dirty="0">
                <a:solidFill>
                  <a:srgbClr val="0F1115"/>
                </a:solidFill>
                <a:effectLst/>
                <a:latin typeface="Verdana" panose="020B0604030504040204" pitchFamily="34" charset="0"/>
                <a:ea typeface="Verdana" panose="020B0604030504040204" pitchFamily="34" charset="0"/>
              </a:rPr>
              <a:t>Thickness Effect:</a:t>
            </a:r>
            <a:endParaRPr lang="en-US"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Plate thickness dramatically affects modal frequencies</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#5/#2 frequency ratio important for </a:t>
            </a:r>
            <a:r>
              <a:rPr lang="en-US" i="0" dirty="0">
                <a:solidFill>
                  <a:srgbClr val="0F1115"/>
                </a:solidFill>
                <a:effectLst/>
                <a:latin typeface="Verdana" panose="020B0604030504040204" pitchFamily="34" charset="0"/>
                <a:ea typeface="Verdana" panose="020B0604030504040204" pitchFamily="34" charset="0"/>
              </a:rPr>
              <a:t>octave tuning</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Fine Italian violins (ratio ~2.3) correspond to ~2.5mm thickness</a:t>
            </a:r>
          </a:p>
        </p:txBody>
      </p:sp>
      <p:pic>
        <p:nvPicPr>
          <p:cNvPr id="12" name="Εικόνα 11">
            <a:extLst>
              <a:ext uri="{FF2B5EF4-FFF2-40B4-BE49-F238E27FC236}">
                <a16:creationId xmlns:a16="http://schemas.microsoft.com/office/drawing/2014/main" id="{0D916E8B-64F6-0D85-87B2-3BD58CA89815}"/>
              </a:ext>
            </a:extLst>
          </p:cNvPr>
          <p:cNvPicPr>
            <a:picLocks noChangeAspect="1"/>
          </p:cNvPicPr>
          <p:nvPr/>
        </p:nvPicPr>
        <p:blipFill>
          <a:blip r:embed="rId3"/>
          <a:stretch>
            <a:fillRect/>
          </a:stretch>
        </p:blipFill>
        <p:spPr>
          <a:xfrm>
            <a:off x="5626322" y="3429525"/>
            <a:ext cx="4058452" cy="3252918"/>
          </a:xfrm>
          <a:prstGeom prst="rect">
            <a:avLst/>
          </a:prstGeom>
        </p:spPr>
      </p:pic>
      <p:sp>
        <p:nvSpPr>
          <p:cNvPr id="14" name="TextBox 13">
            <a:extLst>
              <a:ext uri="{FF2B5EF4-FFF2-40B4-BE49-F238E27FC236}">
                <a16:creationId xmlns:a16="http://schemas.microsoft.com/office/drawing/2014/main" id="{A84D620F-B6FC-DF7A-68D4-E89E4986E4D7}"/>
              </a:ext>
            </a:extLst>
          </p:cNvPr>
          <p:cNvSpPr txBox="1"/>
          <p:nvPr/>
        </p:nvSpPr>
        <p:spPr>
          <a:xfrm>
            <a:off x="8627806" y="3446082"/>
            <a:ext cx="3564194" cy="1200329"/>
          </a:xfrm>
          <a:prstGeom prst="rect">
            <a:avLst/>
          </a:prstGeom>
          <a:noFill/>
        </p:spPr>
        <p:txBody>
          <a:bodyPr wrap="square">
            <a:spAutoFit/>
          </a:bodyPr>
          <a:lstStyle/>
          <a:p>
            <a:pPr algn="l">
              <a:buNone/>
            </a:pPr>
            <a:r>
              <a:rPr lang="en-US" b="1" i="0" dirty="0">
                <a:solidFill>
                  <a:srgbClr val="0F1115"/>
                </a:solidFill>
                <a:effectLst/>
                <a:latin typeface="Verdana" panose="020B0604030504040204" pitchFamily="34" charset="0"/>
                <a:ea typeface="Verdana" panose="020B0604030504040204" pitchFamily="34" charset="0"/>
              </a:rPr>
              <a:t>Arching Effect:</a:t>
            </a:r>
            <a:endParaRPr lang="en-US" b="0" i="0" dirty="0">
              <a:solidFill>
                <a:srgbClr val="0F1115"/>
              </a:solidFill>
              <a:effectLst/>
              <a:latin typeface="Verdana" panose="020B0604030504040204" pitchFamily="34" charset="0"/>
              <a:ea typeface="Verdana" panose="020B0604030504040204" pitchFamily="34" charset="0"/>
            </a:endParaRPr>
          </a:p>
          <a:p>
            <a:pPr algn="l"/>
            <a:r>
              <a:rPr lang="en-US" b="0" i="0" dirty="0">
                <a:solidFill>
                  <a:srgbClr val="0F1115"/>
                </a:solidFill>
                <a:effectLst/>
                <a:latin typeface="Verdana" panose="020B0604030504040204" pitchFamily="34" charset="0"/>
                <a:ea typeface="Verdana" panose="020B0604030504040204" pitchFamily="34" charset="0"/>
              </a:rPr>
              <a:t>Figure shows frequency increase with center thickness</a:t>
            </a:r>
          </a:p>
        </p:txBody>
      </p:sp>
      <p:sp>
        <p:nvSpPr>
          <p:cNvPr id="16" name="TextBox 15">
            <a:extLst>
              <a:ext uri="{FF2B5EF4-FFF2-40B4-BE49-F238E27FC236}">
                <a16:creationId xmlns:a16="http://schemas.microsoft.com/office/drawing/2014/main" id="{CFE9B9B6-CBE9-9F35-7171-137BFB09509F}"/>
              </a:ext>
            </a:extLst>
          </p:cNvPr>
          <p:cNvSpPr txBox="1"/>
          <p:nvPr/>
        </p:nvSpPr>
        <p:spPr>
          <a:xfrm>
            <a:off x="6813755" y="1810175"/>
            <a:ext cx="6096000" cy="1354217"/>
          </a:xfrm>
          <a:prstGeom prst="rect">
            <a:avLst/>
          </a:prstGeom>
          <a:noFill/>
        </p:spPr>
        <p:txBody>
          <a:bodyPr wrap="square">
            <a:spAutoFit/>
          </a:bodyPr>
          <a:lstStyle/>
          <a:p>
            <a:pPr algn="l">
              <a:spcBef>
                <a:spcPts val="1200"/>
              </a:spcBef>
              <a:spcAft>
                <a:spcPts val="1200"/>
              </a:spcAft>
              <a:buNone/>
            </a:pPr>
            <a:r>
              <a:rPr lang="en-US" b="1" i="0" dirty="0">
                <a:solidFill>
                  <a:srgbClr val="0F1115"/>
                </a:solidFill>
                <a:effectLst/>
                <a:latin typeface="Verdana" panose="020B0604030504040204" pitchFamily="34" charset="0"/>
                <a:ea typeface="Verdana" panose="020B0604030504040204" pitchFamily="34" charset="0"/>
              </a:rPr>
              <a:t>Composite Materials:</a:t>
            </a:r>
            <a:endParaRPr lang="en-US"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Being explored as alternative to wood</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Less sensitive to humidity/temperature</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But vibrational behavior differs significantly</a:t>
            </a:r>
          </a:p>
        </p:txBody>
      </p:sp>
    </p:spTree>
    <p:extLst>
      <p:ext uri="{BB962C8B-B14F-4D97-AF65-F5344CB8AC3E}">
        <p14:creationId xmlns:p14="http://schemas.microsoft.com/office/powerpoint/2010/main" val="2725117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DF0996-B8B8-36B7-02B0-B5E76D3D565B}"/>
              </a:ext>
            </a:extLst>
          </p:cNvPr>
          <p:cNvSpPr txBox="1"/>
          <p:nvPr/>
        </p:nvSpPr>
        <p:spPr>
          <a:xfrm>
            <a:off x="142568" y="175557"/>
            <a:ext cx="11906864"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Assembled Instrument Box</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1E870BCD-0D72-4D65-FE3B-81A25CD01781}"/>
              </a:ext>
            </a:extLst>
          </p:cNvPr>
          <p:cNvSpPr txBox="1"/>
          <p:nvPr/>
        </p:nvSpPr>
        <p:spPr>
          <a:xfrm>
            <a:off x="304801" y="707421"/>
            <a:ext cx="4208572" cy="1908215"/>
          </a:xfrm>
          <a:prstGeom prst="rect">
            <a:avLst/>
          </a:prstGeom>
          <a:noFill/>
        </p:spPr>
        <p:txBody>
          <a:bodyPr wrap="square">
            <a:spAutoFit/>
          </a:bodyPr>
          <a:lstStyle/>
          <a:p>
            <a:pPr algn="l">
              <a:spcBef>
                <a:spcPts val="1200"/>
              </a:spcBef>
              <a:spcAft>
                <a:spcPts val="1200"/>
              </a:spcAft>
              <a:buNone/>
            </a:pPr>
            <a:r>
              <a:rPr lang="en-US" b="1" i="0" dirty="0">
                <a:solidFill>
                  <a:srgbClr val="0F1115"/>
                </a:solidFill>
                <a:effectLst/>
                <a:latin typeface="Verdana" panose="020B0604030504040204" pitchFamily="34" charset="0"/>
                <a:ea typeface="Verdana" panose="020B0604030504040204" pitchFamily="34" charset="0"/>
              </a:rPr>
              <a:t>Increased Complexity:</a:t>
            </a:r>
            <a:endParaRPr lang="en-US"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More parts → more material parameters</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Higher computational cost</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Validation with experimental modal analysis essential</a:t>
            </a:r>
          </a:p>
        </p:txBody>
      </p:sp>
      <p:pic>
        <p:nvPicPr>
          <p:cNvPr id="10" name="Εικόνα 9">
            <a:extLst>
              <a:ext uri="{FF2B5EF4-FFF2-40B4-BE49-F238E27FC236}">
                <a16:creationId xmlns:a16="http://schemas.microsoft.com/office/drawing/2014/main" id="{76571E3D-09DA-A871-2FCC-40E94F007BF0}"/>
              </a:ext>
            </a:extLst>
          </p:cNvPr>
          <p:cNvPicPr>
            <a:picLocks noChangeAspect="1"/>
          </p:cNvPicPr>
          <p:nvPr/>
        </p:nvPicPr>
        <p:blipFill>
          <a:blip r:embed="rId2"/>
          <a:stretch>
            <a:fillRect/>
          </a:stretch>
        </p:blipFill>
        <p:spPr>
          <a:xfrm>
            <a:off x="4513372" y="1747849"/>
            <a:ext cx="2943854" cy="4534484"/>
          </a:xfrm>
          <a:prstGeom prst="rect">
            <a:avLst/>
          </a:prstGeom>
        </p:spPr>
      </p:pic>
      <p:sp>
        <p:nvSpPr>
          <p:cNvPr id="12" name="TextBox 11">
            <a:extLst>
              <a:ext uri="{FF2B5EF4-FFF2-40B4-BE49-F238E27FC236}">
                <a16:creationId xmlns:a16="http://schemas.microsoft.com/office/drawing/2014/main" id="{C37A1C2C-FF4E-4D80-F93A-3D3F8DD748AC}"/>
              </a:ext>
            </a:extLst>
          </p:cNvPr>
          <p:cNvSpPr txBox="1"/>
          <p:nvPr/>
        </p:nvSpPr>
        <p:spPr>
          <a:xfrm>
            <a:off x="304800" y="2685808"/>
            <a:ext cx="4704194" cy="1200329"/>
          </a:xfrm>
          <a:prstGeom prst="rect">
            <a:avLst/>
          </a:prstGeom>
          <a:noFill/>
        </p:spPr>
        <p:txBody>
          <a:bodyPr wrap="square">
            <a:spAutoFit/>
          </a:bodyPr>
          <a:lstStyle/>
          <a:p>
            <a:pPr algn="l"/>
            <a:r>
              <a:rPr lang="en-US" b="1" i="0" dirty="0">
                <a:solidFill>
                  <a:srgbClr val="0F1115"/>
                </a:solidFill>
                <a:effectLst/>
                <a:latin typeface="Verdana" panose="020B0604030504040204" pitchFamily="34" charset="0"/>
                <a:ea typeface="Verdana" panose="020B0604030504040204" pitchFamily="34" charset="0"/>
              </a:rPr>
              <a:t>Necessary</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3D laser scanning for CAD model</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Orthotropic wood properties, grain direction, string preload included</a:t>
            </a:r>
          </a:p>
        </p:txBody>
      </p:sp>
      <p:pic>
        <p:nvPicPr>
          <p:cNvPr id="14" name="Εικόνα 13">
            <a:extLst>
              <a:ext uri="{FF2B5EF4-FFF2-40B4-BE49-F238E27FC236}">
                <a16:creationId xmlns:a16="http://schemas.microsoft.com/office/drawing/2014/main" id="{CA4B468B-EB84-1629-E508-CCCF90A86206}"/>
              </a:ext>
            </a:extLst>
          </p:cNvPr>
          <p:cNvPicPr>
            <a:picLocks noChangeAspect="1"/>
          </p:cNvPicPr>
          <p:nvPr/>
        </p:nvPicPr>
        <p:blipFill>
          <a:blip r:embed="rId3"/>
          <a:stretch>
            <a:fillRect/>
          </a:stretch>
        </p:blipFill>
        <p:spPr>
          <a:xfrm>
            <a:off x="7345238" y="682360"/>
            <a:ext cx="4704194" cy="3997982"/>
          </a:xfrm>
          <a:prstGeom prst="rect">
            <a:avLst/>
          </a:prstGeom>
        </p:spPr>
      </p:pic>
    </p:spTree>
    <p:extLst>
      <p:ext uri="{BB962C8B-B14F-4D97-AF65-F5344CB8AC3E}">
        <p14:creationId xmlns:p14="http://schemas.microsoft.com/office/powerpoint/2010/main" val="1718997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06350C-2C12-F2CD-F170-DA4FDA0791EB}"/>
              </a:ext>
            </a:extLst>
          </p:cNvPr>
          <p:cNvSpPr txBox="1"/>
          <p:nvPr/>
        </p:nvSpPr>
        <p:spPr>
          <a:xfrm>
            <a:off x="142568" y="175557"/>
            <a:ext cx="11906864"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Fluid-Structure Interaction</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B1F0F56C-D1CB-D29B-4A82-E391450D8C7D}"/>
              </a:ext>
            </a:extLst>
          </p:cNvPr>
          <p:cNvSpPr txBox="1"/>
          <p:nvPr/>
        </p:nvSpPr>
        <p:spPr>
          <a:xfrm>
            <a:off x="378542" y="624075"/>
            <a:ext cx="6971072" cy="1200329"/>
          </a:xfrm>
          <a:prstGeom prst="rect">
            <a:avLst/>
          </a:prstGeom>
          <a:noFill/>
        </p:spPr>
        <p:txBody>
          <a:bodyPr wrap="square">
            <a:spAutoFit/>
          </a:bodyPr>
          <a:lstStyle/>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Air cavity modes (enclosed air interact with structural modes</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Lowest mode: </a:t>
            </a:r>
            <a:r>
              <a:rPr lang="en-US" i="0" dirty="0">
                <a:solidFill>
                  <a:srgbClr val="0F1115"/>
                </a:solidFill>
                <a:effectLst/>
                <a:latin typeface="Verdana" panose="020B0604030504040204" pitchFamily="34" charset="0"/>
                <a:ea typeface="Verdana" panose="020B0604030504040204" pitchFamily="34" charset="0"/>
              </a:rPr>
              <a:t>Helmholtz resonance (A0)</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Higher modes: Stationary waves inside cavity (A1, A2...)</a:t>
            </a:r>
          </a:p>
        </p:txBody>
      </p:sp>
      <p:sp>
        <p:nvSpPr>
          <p:cNvPr id="6" name="TextBox 5">
            <a:extLst>
              <a:ext uri="{FF2B5EF4-FFF2-40B4-BE49-F238E27FC236}">
                <a16:creationId xmlns:a16="http://schemas.microsoft.com/office/drawing/2014/main" id="{CDA4A787-5282-2124-C698-C5812A80E4E3}"/>
              </a:ext>
            </a:extLst>
          </p:cNvPr>
          <p:cNvSpPr txBox="1"/>
          <p:nvPr/>
        </p:nvSpPr>
        <p:spPr>
          <a:xfrm>
            <a:off x="378542" y="1750551"/>
            <a:ext cx="6902246" cy="1477328"/>
          </a:xfrm>
          <a:prstGeom prst="rect">
            <a:avLst/>
          </a:prstGeom>
          <a:noFill/>
        </p:spPr>
        <p:txBody>
          <a:bodyPr wrap="square">
            <a:spAutoFit/>
          </a:bodyPr>
          <a:lstStyle/>
          <a:p>
            <a:pPr algn="l">
              <a:spcBef>
                <a:spcPts val="1200"/>
              </a:spcBef>
              <a:buNone/>
            </a:pPr>
            <a:r>
              <a:rPr lang="en-US" b="1" i="0" dirty="0">
                <a:solidFill>
                  <a:srgbClr val="0F1115"/>
                </a:solidFill>
                <a:effectLst/>
                <a:latin typeface="Verdana" panose="020B0604030504040204" pitchFamily="34" charset="0"/>
                <a:ea typeface="Verdana" panose="020B0604030504040204" pitchFamily="34" charset="0"/>
              </a:rPr>
              <a:t>Guitar Fluid-Structure Studies:</a:t>
            </a:r>
            <a:endParaRPr lang="en-US" b="0" i="0" dirty="0">
              <a:solidFill>
                <a:srgbClr val="0F1115"/>
              </a:solidFill>
              <a:effectLst/>
              <a:latin typeface="Verdana" panose="020B0604030504040204" pitchFamily="34" charset="0"/>
              <a:ea typeface="Verdana" panose="020B0604030504040204" pitchFamily="34" charset="0"/>
            </a:endParaRPr>
          </a:p>
          <a:p>
            <a:pPr algn="l">
              <a:buFont typeface="+mj-lt"/>
              <a:buAutoNum type="arabicPeriod"/>
            </a:pPr>
            <a:r>
              <a:rPr lang="en-US" b="0" i="0" dirty="0">
                <a:solidFill>
                  <a:srgbClr val="0F1115"/>
                </a:solidFill>
                <a:effectLst/>
                <a:latin typeface="Verdana" panose="020B0604030504040204" pitchFamily="34" charset="0"/>
                <a:ea typeface="Verdana" panose="020B0604030504040204" pitchFamily="34" charset="0"/>
              </a:rPr>
              <a:t>Sound hole affects air cavity modes</a:t>
            </a:r>
          </a:p>
          <a:p>
            <a:pPr algn="l">
              <a:buFont typeface="+mj-lt"/>
              <a:buAutoNum type="arabicPeriod"/>
            </a:pPr>
            <a:r>
              <a:rPr lang="en-US" b="0" i="0" dirty="0">
                <a:solidFill>
                  <a:srgbClr val="0F1115"/>
                </a:solidFill>
                <a:effectLst/>
                <a:latin typeface="Verdana" panose="020B0604030504040204" pitchFamily="34" charset="0"/>
                <a:ea typeface="Verdana" panose="020B0604030504040204" pitchFamily="34" charset="0"/>
              </a:rPr>
              <a:t>Coupled modes of wood + air differ from either alone</a:t>
            </a:r>
          </a:p>
          <a:p>
            <a:pPr algn="l">
              <a:buFont typeface="+mj-lt"/>
              <a:buAutoNum type="arabicPeriod"/>
            </a:pPr>
            <a:r>
              <a:rPr lang="en-US" i="0" dirty="0">
                <a:solidFill>
                  <a:srgbClr val="0F1115"/>
                </a:solidFill>
                <a:effectLst/>
                <a:latin typeface="Verdana" panose="020B0604030504040204" pitchFamily="34" charset="0"/>
                <a:ea typeface="Verdana" panose="020B0604030504040204" pitchFamily="34" charset="0"/>
              </a:rPr>
              <a:t>Type of gas matters! </a:t>
            </a:r>
            <a:r>
              <a:rPr lang="en-US" b="0" i="0" dirty="0">
                <a:solidFill>
                  <a:srgbClr val="0F1115"/>
                </a:solidFill>
                <a:effectLst/>
                <a:latin typeface="Verdana" panose="020B0604030504040204" pitchFamily="34" charset="0"/>
                <a:ea typeface="Verdana" panose="020B0604030504040204" pitchFamily="34" charset="0"/>
              </a:rPr>
              <a:t>(He, air, Kr tested)</a:t>
            </a:r>
            <a:endParaRPr lang="en-US" dirty="0">
              <a:solidFill>
                <a:srgbClr val="0F1115"/>
              </a:solidFill>
              <a:latin typeface="Verdana" panose="020B0604030504040204" pitchFamily="34" charset="0"/>
              <a:ea typeface="Verdana" panose="020B0604030504040204" pitchFamily="34" charset="0"/>
            </a:endParaRPr>
          </a:p>
          <a:p>
            <a:pPr algn="l"/>
            <a:r>
              <a:rPr lang="en-US" b="0" i="0" dirty="0">
                <a:solidFill>
                  <a:srgbClr val="0F1115"/>
                </a:solidFill>
                <a:effectLst/>
                <a:latin typeface="Verdana" panose="020B0604030504040204" pitchFamily="34" charset="0"/>
                <a:ea typeface="Verdana" panose="020B0604030504040204" pitchFamily="34" charset="0"/>
              </a:rPr>
              <a:t>Density changes modal patterns and frequencies</a:t>
            </a:r>
          </a:p>
        </p:txBody>
      </p:sp>
      <p:pic>
        <p:nvPicPr>
          <p:cNvPr id="8" name="Εικόνα 7">
            <a:extLst>
              <a:ext uri="{FF2B5EF4-FFF2-40B4-BE49-F238E27FC236}">
                <a16:creationId xmlns:a16="http://schemas.microsoft.com/office/drawing/2014/main" id="{DD8E066F-99F5-6F5B-6F9C-A9BE6EDD9411}"/>
              </a:ext>
            </a:extLst>
          </p:cNvPr>
          <p:cNvPicPr>
            <a:picLocks noChangeAspect="1"/>
          </p:cNvPicPr>
          <p:nvPr/>
        </p:nvPicPr>
        <p:blipFill>
          <a:blip r:embed="rId2"/>
          <a:srcRect t="2794"/>
          <a:stretch>
            <a:fillRect/>
          </a:stretch>
        </p:blipFill>
        <p:spPr>
          <a:xfrm>
            <a:off x="875650" y="3272688"/>
            <a:ext cx="5525150" cy="3521818"/>
          </a:xfrm>
          <a:prstGeom prst="rect">
            <a:avLst/>
          </a:prstGeom>
        </p:spPr>
      </p:pic>
      <p:sp>
        <p:nvSpPr>
          <p:cNvPr id="10" name="TextBox 9">
            <a:extLst>
              <a:ext uri="{FF2B5EF4-FFF2-40B4-BE49-F238E27FC236}">
                <a16:creationId xmlns:a16="http://schemas.microsoft.com/office/drawing/2014/main" id="{B804A761-CD4A-9DDA-1DC8-B8F2C50AC5D0}"/>
              </a:ext>
            </a:extLst>
          </p:cNvPr>
          <p:cNvSpPr txBox="1"/>
          <p:nvPr/>
        </p:nvSpPr>
        <p:spPr>
          <a:xfrm>
            <a:off x="7280788" y="1824404"/>
            <a:ext cx="4532670" cy="369332"/>
          </a:xfrm>
          <a:prstGeom prst="rect">
            <a:avLst/>
          </a:prstGeom>
          <a:noFill/>
        </p:spPr>
        <p:txBody>
          <a:bodyPr wrap="square">
            <a:spAutoFit/>
          </a:bodyPr>
          <a:lstStyle/>
          <a:p>
            <a:r>
              <a:rPr lang="en-US" sz="1800" b="1" dirty="0">
                <a:solidFill>
                  <a:srgbClr val="0F1115"/>
                </a:solidFill>
                <a:effectLst/>
                <a:latin typeface="Verdana" panose="020B0604030504040204" pitchFamily="34" charset="0"/>
                <a:ea typeface="Verdana" panose="020B0604030504040204" pitchFamily="34" charset="0"/>
              </a:rPr>
              <a:t>Interaction with Surrounding Air </a:t>
            </a:r>
            <a:endParaRPr lang="el-GR" dirty="0"/>
          </a:p>
        </p:txBody>
      </p:sp>
      <p:sp>
        <p:nvSpPr>
          <p:cNvPr id="12" name="TextBox 11">
            <a:extLst>
              <a:ext uri="{FF2B5EF4-FFF2-40B4-BE49-F238E27FC236}">
                <a16:creationId xmlns:a16="http://schemas.microsoft.com/office/drawing/2014/main" id="{DDCE08E6-DF08-E538-A1C1-A65E54B03A32}"/>
              </a:ext>
            </a:extLst>
          </p:cNvPr>
          <p:cNvSpPr txBox="1"/>
          <p:nvPr/>
        </p:nvSpPr>
        <p:spPr>
          <a:xfrm>
            <a:off x="7280788" y="2193736"/>
            <a:ext cx="4911212" cy="1200329"/>
          </a:xfrm>
          <a:prstGeom prst="rect">
            <a:avLst/>
          </a:prstGeom>
          <a:noFill/>
        </p:spPr>
        <p:txBody>
          <a:bodyPr wrap="square">
            <a:spAutoFit/>
          </a:bodyPr>
          <a:lstStyle/>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Most computationally demanding</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Requires coupled FEM-BEM or AML techniques</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Few studies due to HPC requirements</a:t>
            </a:r>
          </a:p>
        </p:txBody>
      </p:sp>
      <p:pic>
        <p:nvPicPr>
          <p:cNvPr id="14" name="Εικόνα 13">
            <a:extLst>
              <a:ext uri="{FF2B5EF4-FFF2-40B4-BE49-F238E27FC236}">
                <a16:creationId xmlns:a16="http://schemas.microsoft.com/office/drawing/2014/main" id="{F7A7D24C-510D-279F-8264-5795A30EE29B}"/>
              </a:ext>
            </a:extLst>
          </p:cNvPr>
          <p:cNvPicPr>
            <a:picLocks noChangeAspect="1"/>
          </p:cNvPicPr>
          <p:nvPr/>
        </p:nvPicPr>
        <p:blipFill>
          <a:blip r:embed="rId3"/>
          <a:stretch>
            <a:fillRect/>
          </a:stretch>
        </p:blipFill>
        <p:spPr>
          <a:xfrm>
            <a:off x="7280788" y="3590467"/>
            <a:ext cx="4911212" cy="1421667"/>
          </a:xfrm>
          <a:prstGeom prst="rect">
            <a:avLst/>
          </a:prstGeom>
        </p:spPr>
      </p:pic>
      <p:sp>
        <p:nvSpPr>
          <p:cNvPr id="16" name="TextBox 15">
            <a:extLst>
              <a:ext uri="{FF2B5EF4-FFF2-40B4-BE49-F238E27FC236}">
                <a16:creationId xmlns:a16="http://schemas.microsoft.com/office/drawing/2014/main" id="{67DBFC17-8A57-E975-F9DD-6F377C8E80AD}"/>
              </a:ext>
            </a:extLst>
          </p:cNvPr>
          <p:cNvSpPr txBox="1"/>
          <p:nvPr/>
        </p:nvSpPr>
        <p:spPr>
          <a:xfrm>
            <a:off x="6096000" y="5208536"/>
            <a:ext cx="6096000" cy="1200329"/>
          </a:xfrm>
          <a:prstGeom prst="rect">
            <a:avLst/>
          </a:prstGeom>
          <a:noFill/>
        </p:spPr>
        <p:txBody>
          <a:bodyPr wrap="square">
            <a:spAutoFit/>
          </a:bodyPr>
          <a:lstStyle/>
          <a:p>
            <a:r>
              <a:rPr lang="en-US" b="0" i="1" dirty="0">
                <a:solidFill>
                  <a:srgbClr val="0F1115"/>
                </a:solidFill>
                <a:effectLst/>
                <a:latin typeface="quote-cjk-patch"/>
              </a:rPr>
              <a:t>A detailed assembly including all the parts of the full instrument geometry resonance box, the fluid-structure interaction and the interaction with the surrounding air has not yet been developed and simulated.</a:t>
            </a:r>
            <a:endParaRPr lang="el-GR" dirty="0"/>
          </a:p>
        </p:txBody>
      </p:sp>
    </p:spTree>
    <p:extLst>
      <p:ext uri="{BB962C8B-B14F-4D97-AF65-F5344CB8AC3E}">
        <p14:creationId xmlns:p14="http://schemas.microsoft.com/office/powerpoint/2010/main" val="127751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791F72-7C85-C858-4BE0-89721EA3BAA1}"/>
              </a:ext>
            </a:extLst>
          </p:cNvPr>
          <p:cNvSpPr txBox="1"/>
          <p:nvPr/>
        </p:nvSpPr>
        <p:spPr>
          <a:xfrm>
            <a:off x="142568" y="175557"/>
            <a:ext cx="11906864"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Conclusions &amp; Future Directions</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76AACB0A-5D80-4E7F-A99A-9B1455255360}"/>
              </a:ext>
            </a:extLst>
          </p:cNvPr>
          <p:cNvSpPr txBox="1"/>
          <p:nvPr/>
        </p:nvSpPr>
        <p:spPr>
          <a:xfrm>
            <a:off x="688258" y="966892"/>
            <a:ext cx="11189110" cy="3139321"/>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Verdana" panose="020B0604030504040204" pitchFamily="34" charset="0"/>
                <a:ea typeface="Verdana" panose="020B0604030504040204" pitchFamily="34" charset="0"/>
              </a:rPr>
              <a:t>Soundboard studies dominate literature - modal frequencies guide luthiers</a:t>
            </a:r>
          </a:p>
          <a:p>
            <a:pPr marL="285750" indent="-285750" algn="just">
              <a:buFont typeface="Arial" panose="020B0604020202020204" pitchFamily="34" charset="0"/>
              <a:buChar char="•"/>
            </a:pPr>
            <a:endParaRPr lang="en-US" dirty="0">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en-US" dirty="0">
                <a:latin typeface="Verdana" panose="020B0604030504040204" pitchFamily="34" charset="0"/>
                <a:ea typeface="Verdana" panose="020B0604030504040204" pitchFamily="34" charset="0"/>
              </a:rPr>
              <a:t>Material properties are critical - accurate values essential for simulation</a:t>
            </a:r>
          </a:p>
          <a:p>
            <a:pPr marL="285750" indent="-285750" algn="just">
              <a:buFont typeface="Arial" panose="020B0604020202020204" pitchFamily="34" charset="0"/>
              <a:buChar char="•"/>
            </a:pPr>
            <a:endParaRPr lang="en-US" dirty="0">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en-US" dirty="0">
                <a:latin typeface="Verdana" panose="020B0604030504040204" pitchFamily="34" charset="0"/>
                <a:ea typeface="Verdana" panose="020B0604030504040204" pitchFamily="34" charset="0"/>
              </a:rPr>
              <a:t>Violin most studied but still has open questions (bowed string physics)</a:t>
            </a:r>
          </a:p>
          <a:p>
            <a:pPr marL="285750" indent="-285750" algn="just">
              <a:buFont typeface="Arial" panose="020B0604020202020204" pitchFamily="34" charset="0"/>
              <a:buChar char="•"/>
            </a:pPr>
            <a:endParaRPr lang="en-US" dirty="0">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en-US" dirty="0">
                <a:latin typeface="Verdana" panose="020B0604030504040204" pitchFamily="34" charset="0"/>
                <a:ea typeface="Verdana" panose="020B0604030504040204" pitchFamily="34" charset="0"/>
              </a:rPr>
              <a:t>Guitar preferred for fluid-structure studies (less complex than violin)</a:t>
            </a:r>
          </a:p>
          <a:p>
            <a:pPr marL="285750" indent="-285750" algn="just">
              <a:buFont typeface="Arial" panose="020B0604020202020204" pitchFamily="34" charset="0"/>
              <a:buChar char="•"/>
            </a:pPr>
            <a:endParaRPr lang="en-US" dirty="0">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en-US" dirty="0">
                <a:latin typeface="Verdana" panose="020B0604030504040204" pitchFamily="34" charset="0"/>
                <a:ea typeface="Verdana" panose="020B0604030504040204" pitchFamily="34" charset="0"/>
              </a:rPr>
              <a:t>Non-Western instruments (setar, veena) gaining attention recently</a:t>
            </a:r>
          </a:p>
          <a:p>
            <a:pPr marL="285750" indent="-285750" algn="just">
              <a:buFont typeface="Arial" panose="020B0604020202020204" pitchFamily="34" charset="0"/>
              <a:buChar char="•"/>
            </a:pPr>
            <a:endParaRPr lang="en-US" dirty="0">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en-US" dirty="0">
                <a:latin typeface="Verdana" panose="020B0604030504040204" pitchFamily="34" charset="0"/>
                <a:ea typeface="Verdana" panose="020B0604030504040204" pitchFamily="34" charset="0"/>
              </a:rPr>
              <a:t>Full vibroacoustic model (all parts + enclosed air + surrounding air) not yet achieved</a:t>
            </a:r>
            <a:endParaRPr lang="el-GR"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10639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518590-D967-6C5A-409F-5C4B986D7DEB}"/>
              </a:ext>
            </a:extLst>
          </p:cNvPr>
          <p:cNvSpPr txBox="1"/>
          <p:nvPr/>
        </p:nvSpPr>
        <p:spPr>
          <a:xfrm>
            <a:off x="1066800" y="2237177"/>
            <a:ext cx="10058400" cy="759182"/>
          </a:xfrm>
          <a:prstGeom prst="rect">
            <a:avLst/>
          </a:prstGeom>
          <a:noFill/>
        </p:spPr>
        <p:txBody>
          <a:bodyPr wrap="square">
            <a:spAutoFit/>
          </a:bodyPr>
          <a:lstStyle/>
          <a:p>
            <a:pPr algn="l">
              <a:lnSpc>
                <a:spcPts val="2550"/>
              </a:lnSpc>
              <a:spcAft>
                <a:spcPts val="1200"/>
              </a:spcAft>
              <a:buNone/>
            </a:pPr>
            <a:r>
              <a:rPr lang="en-US" sz="2400" b="1" dirty="0">
                <a:solidFill>
                  <a:srgbClr val="0F1115"/>
                </a:solidFill>
                <a:effectLst/>
                <a:latin typeface="Verdana" panose="020B0604030504040204" pitchFamily="34" charset="0"/>
                <a:ea typeface="Verdana" panose="020B0604030504040204" pitchFamily="34" charset="0"/>
              </a:rPr>
              <a:t>An Integrated Method for the Vibroacoustic Evaluation of a Carbon Fiber Bouzouki</a:t>
            </a:r>
          </a:p>
        </p:txBody>
      </p:sp>
      <p:pic>
        <p:nvPicPr>
          <p:cNvPr id="7" name="Εικόνα 6">
            <a:extLst>
              <a:ext uri="{FF2B5EF4-FFF2-40B4-BE49-F238E27FC236}">
                <a16:creationId xmlns:a16="http://schemas.microsoft.com/office/drawing/2014/main" id="{6F471968-3A28-803A-BD54-98A68C140960}"/>
              </a:ext>
            </a:extLst>
          </p:cNvPr>
          <p:cNvPicPr>
            <a:picLocks noChangeAspect="1"/>
          </p:cNvPicPr>
          <p:nvPr/>
        </p:nvPicPr>
        <p:blipFill>
          <a:blip r:embed="rId2"/>
          <a:stretch>
            <a:fillRect/>
          </a:stretch>
        </p:blipFill>
        <p:spPr>
          <a:xfrm>
            <a:off x="1978815" y="3256975"/>
            <a:ext cx="8234370" cy="2874862"/>
          </a:xfrm>
          <a:prstGeom prst="rect">
            <a:avLst/>
          </a:prstGeom>
        </p:spPr>
      </p:pic>
    </p:spTree>
    <p:extLst>
      <p:ext uri="{BB962C8B-B14F-4D97-AF65-F5344CB8AC3E}">
        <p14:creationId xmlns:p14="http://schemas.microsoft.com/office/powerpoint/2010/main" val="2444425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82B4B7-9690-9A3F-1CA4-8B355C8F7101}"/>
              </a:ext>
            </a:extLst>
          </p:cNvPr>
          <p:cNvSpPr txBox="1"/>
          <p:nvPr/>
        </p:nvSpPr>
        <p:spPr>
          <a:xfrm>
            <a:off x="142568" y="175557"/>
            <a:ext cx="11906864"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Introduction &amp; Motivation</a:t>
            </a:r>
            <a:endParaRPr lang="pt-BR" sz="2800" b="1" dirty="0">
              <a:solidFill>
                <a:srgbClr val="0F1115"/>
              </a:solidFill>
              <a:effectLst/>
              <a:latin typeface="Verdana" panose="020B0604030504040204" pitchFamily="34" charset="0"/>
              <a:ea typeface="Verdana" panose="020B0604030504040204" pitchFamily="34" charset="0"/>
            </a:endParaRPr>
          </a:p>
        </p:txBody>
      </p:sp>
      <p:pic>
        <p:nvPicPr>
          <p:cNvPr id="6" name="Εικόνα 5">
            <a:extLst>
              <a:ext uri="{FF2B5EF4-FFF2-40B4-BE49-F238E27FC236}">
                <a16:creationId xmlns:a16="http://schemas.microsoft.com/office/drawing/2014/main" id="{1979041D-5D1C-BE42-EE1B-90E56BC819E9}"/>
              </a:ext>
            </a:extLst>
          </p:cNvPr>
          <p:cNvPicPr>
            <a:picLocks noChangeAspect="1"/>
          </p:cNvPicPr>
          <p:nvPr/>
        </p:nvPicPr>
        <p:blipFill>
          <a:blip r:embed="rId2"/>
          <a:stretch>
            <a:fillRect/>
          </a:stretch>
        </p:blipFill>
        <p:spPr>
          <a:xfrm>
            <a:off x="486696" y="657127"/>
            <a:ext cx="5340207" cy="2644054"/>
          </a:xfrm>
          <a:prstGeom prst="rect">
            <a:avLst/>
          </a:prstGeom>
        </p:spPr>
      </p:pic>
      <p:sp>
        <p:nvSpPr>
          <p:cNvPr id="7" name="Ορθογώνιο 6">
            <a:extLst>
              <a:ext uri="{FF2B5EF4-FFF2-40B4-BE49-F238E27FC236}">
                <a16:creationId xmlns:a16="http://schemas.microsoft.com/office/drawing/2014/main" id="{2870ADFF-EF7D-C07B-4021-0E8BEB13F77F}"/>
              </a:ext>
            </a:extLst>
          </p:cNvPr>
          <p:cNvSpPr/>
          <p:nvPr/>
        </p:nvSpPr>
        <p:spPr>
          <a:xfrm>
            <a:off x="4896463" y="2615380"/>
            <a:ext cx="1307691" cy="2654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7C3DD5A7-26AE-24C6-23CA-DF5E413467E4}"/>
              </a:ext>
            </a:extLst>
          </p:cNvPr>
          <p:cNvSpPr txBox="1"/>
          <p:nvPr/>
        </p:nvSpPr>
        <p:spPr>
          <a:xfrm>
            <a:off x="486696" y="3429000"/>
            <a:ext cx="6096000" cy="3293209"/>
          </a:xfrm>
          <a:prstGeom prst="rect">
            <a:avLst/>
          </a:prstGeom>
          <a:noFill/>
        </p:spPr>
        <p:txBody>
          <a:bodyPr wrap="square">
            <a:spAutoFit/>
          </a:bodyPr>
          <a:lstStyle/>
          <a:p>
            <a:pPr algn="l">
              <a:spcBef>
                <a:spcPts val="1200"/>
              </a:spcBef>
              <a:buNone/>
            </a:pPr>
            <a:r>
              <a:rPr lang="en-US" b="0" i="1" dirty="0">
                <a:solidFill>
                  <a:srgbClr val="0F1115"/>
                </a:solidFill>
                <a:effectLst/>
                <a:latin typeface="quote-cjk-patch"/>
              </a:rPr>
              <a:t>The construction of a bouzouki from composite materials is challenging because, apart from the process itself, the final product must be accepted by the players.</a:t>
            </a:r>
            <a:endParaRPr lang="en-US" b="0" i="0" dirty="0">
              <a:solidFill>
                <a:srgbClr val="0F1115"/>
              </a:solidFill>
              <a:effectLst/>
              <a:latin typeface="quote-cjk-patch"/>
            </a:endParaRPr>
          </a:p>
          <a:p>
            <a:pPr algn="l">
              <a:spcBef>
                <a:spcPts val="1200"/>
              </a:spcBef>
              <a:buNone/>
            </a:pPr>
            <a:r>
              <a:rPr lang="en-US" b="1" i="0" dirty="0">
                <a:solidFill>
                  <a:srgbClr val="0F1115"/>
                </a:solidFill>
                <a:effectLst/>
                <a:latin typeface="quote-cjk-patch"/>
              </a:rPr>
              <a:t>The Solution: An Integrated Method</a:t>
            </a:r>
            <a:br>
              <a:rPr lang="en-US" b="0" i="0" dirty="0">
                <a:solidFill>
                  <a:srgbClr val="0F1115"/>
                </a:solidFill>
                <a:effectLst/>
                <a:latin typeface="quote-cjk-patch"/>
              </a:rPr>
            </a:br>
            <a:r>
              <a:rPr lang="en-US" b="0" i="0" dirty="0">
                <a:solidFill>
                  <a:srgbClr val="0F1115"/>
                </a:solidFill>
                <a:effectLst/>
                <a:latin typeface="quote-cjk-patch"/>
              </a:rPr>
              <a:t>Combining:</a:t>
            </a:r>
          </a:p>
          <a:p>
            <a:pPr algn="l">
              <a:buFont typeface="+mj-lt"/>
              <a:buAutoNum type="arabicPeriod"/>
            </a:pPr>
            <a:r>
              <a:rPr lang="en-US" b="1" i="0" dirty="0">
                <a:solidFill>
                  <a:srgbClr val="0F1115"/>
                </a:solidFill>
                <a:effectLst/>
                <a:latin typeface="quote-cjk-patch"/>
              </a:rPr>
              <a:t>ESPI</a:t>
            </a:r>
            <a:r>
              <a:rPr lang="en-US" b="0" i="0" dirty="0">
                <a:solidFill>
                  <a:srgbClr val="0F1115"/>
                </a:solidFill>
                <a:effectLst/>
                <a:latin typeface="quote-cjk-patch"/>
              </a:rPr>
              <a:t> (Electronic Speckle Pattern Interferometry)</a:t>
            </a:r>
          </a:p>
          <a:p>
            <a:pPr algn="l">
              <a:buFont typeface="+mj-lt"/>
              <a:buAutoNum type="arabicPeriod"/>
            </a:pPr>
            <a:r>
              <a:rPr lang="en-US" b="1" i="0" dirty="0">
                <a:solidFill>
                  <a:srgbClr val="0F1115"/>
                </a:solidFill>
                <a:effectLst/>
                <a:latin typeface="quote-cjk-patch"/>
              </a:rPr>
              <a:t>Impulse Response Measurements</a:t>
            </a:r>
            <a:endParaRPr lang="en-US" b="0" i="0" dirty="0">
              <a:solidFill>
                <a:srgbClr val="0F1115"/>
              </a:solidFill>
              <a:effectLst/>
              <a:latin typeface="quote-cjk-patch"/>
            </a:endParaRPr>
          </a:p>
          <a:p>
            <a:pPr algn="l">
              <a:buFont typeface="+mj-lt"/>
              <a:buAutoNum type="arabicPeriod"/>
            </a:pPr>
            <a:r>
              <a:rPr lang="en-US" b="1" i="0" dirty="0">
                <a:solidFill>
                  <a:srgbClr val="0F1115"/>
                </a:solidFill>
                <a:effectLst/>
                <a:latin typeface="quote-cjk-patch"/>
              </a:rPr>
              <a:t>FEM Simulations</a:t>
            </a:r>
            <a:endParaRPr lang="en-US" b="0" i="0" dirty="0">
              <a:solidFill>
                <a:srgbClr val="0F1115"/>
              </a:solidFill>
              <a:effectLst/>
              <a:latin typeface="quote-cjk-patch"/>
            </a:endParaRPr>
          </a:p>
          <a:p>
            <a:pPr algn="l">
              <a:buFont typeface="+mj-lt"/>
              <a:buAutoNum type="arabicPeriod"/>
            </a:pPr>
            <a:r>
              <a:rPr lang="en-US" b="1" i="0" dirty="0">
                <a:solidFill>
                  <a:srgbClr val="0F1115"/>
                </a:solidFill>
                <a:effectLst/>
                <a:latin typeface="quote-cjk-patch"/>
              </a:rPr>
              <a:t>Psychoacoustic Tests</a:t>
            </a:r>
            <a:endParaRPr lang="en-US" b="0" i="0" dirty="0">
              <a:solidFill>
                <a:srgbClr val="0F1115"/>
              </a:solidFill>
              <a:effectLst/>
              <a:latin typeface="quote-cjk-patch"/>
            </a:endParaRPr>
          </a:p>
          <a:p>
            <a:pPr algn="l">
              <a:buNone/>
            </a:pPr>
            <a:r>
              <a:rPr lang="en-US" b="1" i="0" dirty="0">
                <a:solidFill>
                  <a:srgbClr val="0F1115"/>
                </a:solidFill>
                <a:effectLst/>
                <a:latin typeface="quote-cjk-patch"/>
              </a:rPr>
              <a:t>Goal:</a:t>
            </a:r>
            <a:r>
              <a:rPr lang="en-US" b="0" i="0" dirty="0">
                <a:solidFill>
                  <a:srgbClr val="0F1115"/>
                </a:solidFill>
                <a:effectLst/>
                <a:latin typeface="quote-cjk-patch"/>
              </a:rPr>
              <a:t> Develop a carbon fiber bouzouki with vibroacoustic behavior matching a traditional wooden instrument</a:t>
            </a:r>
          </a:p>
        </p:txBody>
      </p:sp>
      <p:pic>
        <p:nvPicPr>
          <p:cNvPr id="11" name="Εικόνα 10">
            <a:extLst>
              <a:ext uri="{FF2B5EF4-FFF2-40B4-BE49-F238E27FC236}">
                <a16:creationId xmlns:a16="http://schemas.microsoft.com/office/drawing/2014/main" id="{FB65CFFD-BA48-CDFC-E912-CEB8CA12BEC5}"/>
              </a:ext>
            </a:extLst>
          </p:cNvPr>
          <p:cNvPicPr>
            <a:picLocks noChangeAspect="1"/>
          </p:cNvPicPr>
          <p:nvPr/>
        </p:nvPicPr>
        <p:blipFill>
          <a:blip r:embed="rId3"/>
          <a:stretch>
            <a:fillRect/>
          </a:stretch>
        </p:blipFill>
        <p:spPr>
          <a:xfrm>
            <a:off x="6365099" y="2086048"/>
            <a:ext cx="5684333" cy="2336729"/>
          </a:xfrm>
          <a:prstGeom prst="rect">
            <a:avLst/>
          </a:prstGeom>
        </p:spPr>
      </p:pic>
    </p:spTree>
    <p:extLst>
      <p:ext uri="{BB962C8B-B14F-4D97-AF65-F5344CB8AC3E}">
        <p14:creationId xmlns:p14="http://schemas.microsoft.com/office/powerpoint/2010/main" val="355393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9BC565-C065-C8D5-3E73-ACF89B33382B}"/>
              </a:ext>
            </a:extLst>
          </p:cNvPr>
          <p:cNvSpPr txBox="1"/>
          <p:nvPr/>
        </p:nvSpPr>
        <p:spPr>
          <a:xfrm>
            <a:off x="142568" y="175557"/>
            <a:ext cx="11906864"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Methodology - The Integrated Approach</a:t>
            </a:r>
            <a:endParaRPr lang="pt-BR" sz="2800" b="1" dirty="0">
              <a:solidFill>
                <a:srgbClr val="0F1115"/>
              </a:solidFill>
              <a:effectLst/>
              <a:latin typeface="Verdana" panose="020B0604030504040204" pitchFamily="34" charset="0"/>
              <a:ea typeface="Verdana" panose="020B0604030504040204" pitchFamily="34" charset="0"/>
            </a:endParaRPr>
          </a:p>
        </p:txBody>
      </p:sp>
      <p:pic>
        <p:nvPicPr>
          <p:cNvPr id="6" name="Εικόνα 5">
            <a:extLst>
              <a:ext uri="{FF2B5EF4-FFF2-40B4-BE49-F238E27FC236}">
                <a16:creationId xmlns:a16="http://schemas.microsoft.com/office/drawing/2014/main" id="{1B25F5CA-0878-02F5-F097-99C7290FD703}"/>
              </a:ext>
            </a:extLst>
          </p:cNvPr>
          <p:cNvPicPr>
            <a:picLocks noChangeAspect="1"/>
          </p:cNvPicPr>
          <p:nvPr/>
        </p:nvPicPr>
        <p:blipFill>
          <a:blip r:embed="rId2"/>
          <a:stretch>
            <a:fillRect/>
          </a:stretch>
        </p:blipFill>
        <p:spPr>
          <a:xfrm>
            <a:off x="998177" y="1017916"/>
            <a:ext cx="10195645" cy="3318110"/>
          </a:xfrm>
          <a:prstGeom prst="rect">
            <a:avLst/>
          </a:prstGeom>
        </p:spPr>
      </p:pic>
    </p:spTree>
    <p:extLst>
      <p:ext uri="{BB962C8B-B14F-4D97-AF65-F5344CB8AC3E}">
        <p14:creationId xmlns:p14="http://schemas.microsoft.com/office/powerpoint/2010/main" val="3060324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2E55A4-8685-A03E-4C24-5C335C157559}"/>
              </a:ext>
            </a:extLst>
          </p:cNvPr>
          <p:cNvSpPr txBox="1"/>
          <p:nvPr/>
        </p:nvSpPr>
        <p:spPr>
          <a:xfrm>
            <a:off x="142568" y="175557"/>
            <a:ext cx="11906864"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Manufacturing of Carbon Fiber Bouzouki</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CDAE8934-EC93-3E2F-EF98-FC02B5AC28A4}"/>
              </a:ext>
            </a:extLst>
          </p:cNvPr>
          <p:cNvSpPr txBox="1"/>
          <p:nvPr/>
        </p:nvSpPr>
        <p:spPr>
          <a:xfrm>
            <a:off x="304585" y="1108551"/>
            <a:ext cx="6096000" cy="2739211"/>
          </a:xfrm>
          <a:prstGeom prst="rect">
            <a:avLst/>
          </a:prstGeom>
          <a:noFill/>
        </p:spPr>
        <p:txBody>
          <a:bodyPr wrap="square">
            <a:spAutoFit/>
          </a:bodyPr>
          <a:lstStyle/>
          <a:p>
            <a:pPr algn="l">
              <a:spcBef>
                <a:spcPts val="1200"/>
              </a:spcBef>
              <a:spcAft>
                <a:spcPts val="1200"/>
              </a:spcAft>
              <a:buNone/>
            </a:pPr>
            <a:r>
              <a:rPr lang="pt-BR" b="1" i="0" dirty="0">
                <a:solidFill>
                  <a:srgbClr val="0F1115"/>
                </a:solidFill>
                <a:effectLst/>
                <a:latin typeface="Verdana" panose="020B0604030504040204" pitchFamily="34" charset="0"/>
                <a:ea typeface="Verdana" panose="020B0604030504040204" pitchFamily="34" charset="0"/>
              </a:rPr>
              <a:t>Process:</a:t>
            </a:r>
            <a:endParaRPr lang="pt-BR" b="0" i="0" dirty="0">
              <a:solidFill>
                <a:srgbClr val="0F1115"/>
              </a:solidFill>
              <a:effectLst/>
              <a:latin typeface="Verdana" panose="020B0604030504040204" pitchFamily="34" charset="0"/>
              <a:ea typeface="Verdana" panose="020B0604030504040204" pitchFamily="34" charset="0"/>
            </a:endParaRPr>
          </a:p>
          <a:p>
            <a:pPr algn="l">
              <a:buFont typeface="+mj-lt"/>
              <a:buAutoNum type="arabicPeriod"/>
            </a:pPr>
            <a:r>
              <a:rPr lang="pt-BR" b="1" i="0" dirty="0">
                <a:solidFill>
                  <a:srgbClr val="0F1115"/>
                </a:solidFill>
                <a:effectLst/>
                <a:latin typeface="Verdana" panose="020B0604030504040204" pitchFamily="34" charset="0"/>
                <a:ea typeface="Verdana" panose="020B0604030504040204" pitchFamily="34" charset="0"/>
              </a:rPr>
              <a:t>3D scan</a:t>
            </a:r>
            <a:r>
              <a:rPr lang="pt-BR" b="0" i="0" dirty="0">
                <a:solidFill>
                  <a:srgbClr val="0F1115"/>
                </a:solidFill>
                <a:effectLst/>
                <a:latin typeface="Verdana" panose="020B0604030504040204" pitchFamily="34" charset="0"/>
                <a:ea typeface="Verdana" panose="020B0604030504040204" pitchFamily="34" charset="0"/>
              </a:rPr>
              <a:t> of traditional wooden bouzouki (reference W02)</a:t>
            </a:r>
          </a:p>
          <a:p>
            <a:pPr algn="l">
              <a:buFont typeface="+mj-lt"/>
              <a:buAutoNum type="arabicPeriod"/>
            </a:pPr>
            <a:r>
              <a:rPr lang="pt-BR" b="1" i="0" dirty="0">
                <a:solidFill>
                  <a:srgbClr val="0F1115"/>
                </a:solidFill>
                <a:effectLst/>
                <a:latin typeface="Verdana" panose="020B0604030504040204" pitchFamily="34" charset="0"/>
                <a:ea typeface="Verdana" panose="020B0604030504040204" pitchFamily="34" charset="0"/>
              </a:rPr>
              <a:t>CAD surface model</a:t>
            </a:r>
            <a:r>
              <a:rPr lang="pt-BR" b="0" i="0" dirty="0">
                <a:solidFill>
                  <a:srgbClr val="0F1115"/>
                </a:solidFill>
                <a:effectLst/>
                <a:latin typeface="Verdana" panose="020B0604030504040204" pitchFamily="34" charset="0"/>
                <a:ea typeface="Verdana" panose="020B0604030504040204" pitchFamily="34" charset="0"/>
              </a:rPr>
              <a:t> from point cloud</a:t>
            </a:r>
          </a:p>
          <a:p>
            <a:pPr algn="l">
              <a:buFont typeface="+mj-lt"/>
              <a:buAutoNum type="arabicPeriod"/>
            </a:pPr>
            <a:r>
              <a:rPr lang="pt-BR" b="1" i="0" dirty="0">
                <a:solidFill>
                  <a:srgbClr val="0F1115"/>
                </a:solidFill>
                <a:effectLst/>
                <a:latin typeface="Verdana" panose="020B0604030504040204" pitchFamily="34" charset="0"/>
                <a:ea typeface="Verdana" panose="020B0604030504040204" pitchFamily="34" charset="0"/>
              </a:rPr>
              <a:t>CAM</a:t>
            </a:r>
            <a:r>
              <a:rPr lang="pt-BR" b="0" i="0" dirty="0">
                <a:solidFill>
                  <a:srgbClr val="0F1115"/>
                </a:solidFill>
                <a:effectLst/>
                <a:latin typeface="Verdana" panose="020B0604030504040204" pitchFamily="34" charset="0"/>
                <a:ea typeface="Verdana" panose="020B0604030504040204" pitchFamily="34" charset="0"/>
              </a:rPr>
              <a:t> → G-code for CNC mold machining</a:t>
            </a:r>
          </a:p>
          <a:p>
            <a:pPr algn="l">
              <a:buFont typeface="+mj-lt"/>
              <a:buAutoNum type="arabicPeriod"/>
            </a:pPr>
            <a:r>
              <a:rPr lang="pt-BR" b="1" i="0" dirty="0">
                <a:solidFill>
                  <a:srgbClr val="0F1115"/>
                </a:solidFill>
                <a:effectLst/>
                <a:latin typeface="Verdana" panose="020B0604030504040204" pitchFamily="34" charset="0"/>
                <a:ea typeface="Verdana" panose="020B0604030504040204" pitchFamily="34" charset="0"/>
              </a:rPr>
              <a:t>Carbon fiber layup</a:t>
            </a:r>
            <a:r>
              <a:rPr lang="pt-BR" b="0" i="0" dirty="0">
                <a:solidFill>
                  <a:srgbClr val="0F1115"/>
                </a:solidFill>
                <a:effectLst/>
                <a:latin typeface="Verdana" panose="020B0604030504040204" pitchFamily="34" charset="0"/>
                <a:ea typeface="Verdana" panose="020B0604030504040204" pitchFamily="34" charset="0"/>
              </a:rPr>
              <a:t> with varying:</a:t>
            </a:r>
          </a:p>
          <a:p>
            <a:pPr marL="742950" lvl="1" indent="-285750" algn="l">
              <a:buFont typeface="+mj-lt"/>
              <a:buAutoNum type="arabicPeriod"/>
            </a:pPr>
            <a:r>
              <a:rPr lang="pt-BR" b="0" i="0" dirty="0">
                <a:solidFill>
                  <a:srgbClr val="0F1115"/>
                </a:solidFill>
                <a:effectLst/>
                <a:latin typeface="Verdana" panose="020B0604030504040204" pitchFamily="34" charset="0"/>
                <a:ea typeface="Verdana" panose="020B0604030504040204" pitchFamily="34" charset="0"/>
              </a:rPr>
              <a:t>Layer sequences</a:t>
            </a:r>
          </a:p>
          <a:p>
            <a:pPr marL="742950" lvl="1" indent="-285750" algn="l">
              <a:buFont typeface="+mj-lt"/>
              <a:buAutoNum type="arabicPeriod"/>
            </a:pPr>
            <a:r>
              <a:rPr lang="pt-BR" b="0" i="0" dirty="0">
                <a:solidFill>
                  <a:srgbClr val="0F1115"/>
                </a:solidFill>
                <a:effectLst/>
                <a:latin typeface="Verdana" panose="020B0604030504040204" pitchFamily="34" charset="0"/>
                <a:ea typeface="Verdana" panose="020B0604030504040204" pitchFamily="34" charset="0"/>
              </a:rPr>
              <a:t>Fiber directions</a:t>
            </a:r>
          </a:p>
          <a:p>
            <a:pPr marL="742950" lvl="1" indent="-285750" algn="l">
              <a:buFont typeface="+mj-lt"/>
              <a:buAutoNum type="arabicPeriod"/>
            </a:pPr>
            <a:r>
              <a:rPr lang="pt-BR" b="0" i="0" dirty="0">
                <a:solidFill>
                  <a:srgbClr val="0F1115"/>
                </a:solidFill>
                <a:effectLst/>
                <a:latin typeface="Verdana" panose="020B0604030504040204" pitchFamily="34" charset="0"/>
                <a:ea typeface="Verdana" panose="020B0604030504040204" pitchFamily="34" charset="0"/>
              </a:rPr>
              <a:t>Materials (Twill vs. Ud)</a:t>
            </a:r>
          </a:p>
        </p:txBody>
      </p:sp>
      <p:pic>
        <p:nvPicPr>
          <p:cNvPr id="8" name="Εικόνα 7">
            <a:extLst>
              <a:ext uri="{FF2B5EF4-FFF2-40B4-BE49-F238E27FC236}">
                <a16:creationId xmlns:a16="http://schemas.microsoft.com/office/drawing/2014/main" id="{623DB4D0-2FFD-905A-4B23-483A20FE520A}"/>
              </a:ext>
            </a:extLst>
          </p:cNvPr>
          <p:cNvPicPr>
            <a:picLocks noChangeAspect="1"/>
          </p:cNvPicPr>
          <p:nvPr/>
        </p:nvPicPr>
        <p:blipFill>
          <a:blip r:embed="rId2"/>
          <a:srcRect l="1564" r="9260"/>
          <a:stretch>
            <a:fillRect/>
          </a:stretch>
        </p:blipFill>
        <p:spPr>
          <a:xfrm>
            <a:off x="5697668" y="1609809"/>
            <a:ext cx="6351764" cy="1655067"/>
          </a:xfrm>
          <a:prstGeom prst="rect">
            <a:avLst/>
          </a:prstGeom>
        </p:spPr>
      </p:pic>
      <p:sp>
        <p:nvSpPr>
          <p:cNvPr id="14" name="TextBox 13">
            <a:extLst>
              <a:ext uri="{FF2B5EF4-FFF2-40B4-BE49-F238E27FC236}">
                <a16:creationId xmlns:a16="http://schemas.microsoft.com/office/drawing/2014/main" id="{B647F89F-0BA0-0223-C66F-884C76A27364}"/>
              </a:ext>
            </a:extLst>
          </p:cNvPr>
          <p:cNvSpPr txBox="1"/>
          <p:nvPr/>
        </p:nvSpPr>
        <p:spPr>
          <a:xfrm>
            <a:off x="142568" y="4047862"/>
            <a:ext cx="11410335" cy="1200329"/>
          </a:xfrm>
          <a:prstGeom prst="rect">
            <a:avLst/>
          </a:prstGeom>
          <a:noFill/>
        </p:spPr>
        <p:txBody>
          <a:bodyPr wrap="square">
            <a:spAutoFit/>
          </a:bodyPr>
          <a:lstStyle/>
          <a:p>
            <a:pPr algn="just"/>
            <a:r>
              <a:rPr lang="en-US" b="0" i="0" u="none" strike="noStrike" baseline="0" dirty="0">
                <a:latin typeface="Verdana" panose="020B0604030504040204" pitchFamily="34" charset="0"/>
                <a:ea typeface="Verdana" panose="020B0604030504040204" pitchFamily="34" charset="0"/>
              </a:rPr>
              <a:t>The bridge and the bars of the soundboard of C01 were made from spruce wood in accordance with the wooden bouzouki for the comparison studies, while the bridge and the bars of C02 and C03 were manufactured by Twill and Ud carbon fiber layers in varying sequences and fiber directions.</a:t>
            </a:r>
            <a:endParaRPr lang="el-GR"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50963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FD6227-C277-F653-4F0B-27E2E5F4D5CA}"/>
              </a:ext>
            </a:extLst>
          </p:cNvPr>
          <p:cNvSpPr txBox="1"/>
          <p:nvPr/>
        </p:nvSpPr>
        <p:spPr>
          <a:xfrm>
            <a:off x="-207515" y="207622"/>
            <a:ext cx="7787148"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FRF &amp; Frequency Domain FEM-BEM</a:t>
            </a:r>
          </a:p>
        </p:txBody>
      </p:sp>
      <p:sp>
        <p:nvSpPr>
          <p:cNvPr id="6" name="TextBox 5">
            <a:extLst>
              <a:ext uri="{FF2B5EF4-FFF2-40B4-BE49-F238E27FC236}">
                <a16:creationId xmlns:a16="http://schemas.microsoft.com/office/drawing/2014/main" id="{F8EF4174-0B77-5AA5-13D7-F7B063106D05}"/>
              </a:ext>
            </a:extLst>
          </p:cNvPr>
          <p:cNvSpPr txBox="1"/>
          <p:nvPr/>
        </p:nvSpPr>
        <p:spPr>
          <a:xfrm>
            <a:off x="363794" y="1092713"/>
            <a:ext cx="6096000" cy="1974900"/>
          </a:xfrm>
          <a:prstGeom prst="rect">
            <a:avLst/>
          </a:prstGeom>
          <a:noFill/>
        </p:spPr>
        <p:txBody>
          <a:bodyPr wrap="square">
            <a:spAutoFit/>
          </a:bodyPr>
          <a:lstStyle/>
          <a:p>
            <a:pPr algn="l">
              <a:spcBef>
                <a:spcPts val="1200"/>
              </a:spcBef>
              <a:spcAft>
                <a:spcPts val="1200"/>
              </a:spcAft>
              <a:buNone/>
            </a:pPr>
            <a:r>
              <a:rPr lang="pt-BR" sz="2000" b="1" i="0" dirty="0">
                <a:solidFill>
                  <a:srgbClr val="0F1115"/>
                </a:solidFill>
                <a:effectLst/>
                <a:latin typeface="Verdana" panose="020B0604030504040204" pitchFamily="34" charset="0"/>
                <a:ea typeface="Verdana" panose="020B0604030504040204" pitchFamily="34" charset="0"/>
              </a:rPr>
              <a:t>FRF Analysis Results:</a:t>
            </a:r>
            <a:endParaRPr lang="pt-BR"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12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Acceleration amplitude ratio vs. frequency</a:t>
            </a:r>
          </a:p>
          <a:p>
            <a:pPr algn="l">
              <a:spcBef>
                <a:spcPts val="450"/>
              </a:spcBef>
              <a:spcAft>
                <a:spcPts val="12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Splash cymbal: higher frequency content</a:t>
            </a:r>
          </a:p>
          <a:p>
            <a:pPr algn="l">
              <a:spcBef>
                <a:spcPts val="450"/>
              </a:spcBef>
              <a:spcAft>
                <a:spcPts val="12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Mode mixing visible</a:t>
            </a:r>
          </a:p>
        </p:txBody>
      </p:sp>
      <p:sp>
        <p:nvSpPr>
          <p:cNvPr id="10" name="TextBox 9">
            <a:extLst>
              <a:ext uri="{FF2B5EF4-FFF2-40B4-BE49-F238E27FC236}">
                <a16:creationId xmlns:a16="http://schemas.microsoft.com/office/drawing/2014/main" id="{4437A1C0-D6CC-9047-584D-079DA27BC437}"/>
              </a:ext>
            </a:extLst>
          </p:cNvPr>
          <p:cNvSpPr txBox="1"/>
          <p:nvPr/>
        </p:nvSpPr>
        <p:spPr>
          <a:xfrm>
            <a:off x="363794" y="3284077"/>
            <a:ext cx="6096000" cy="3198311"/>
          </a:xfrm>
          <a:prstGeom prst="rect">
            <a:avLst/>
          </a:prstGeom>
          <a:noFill/>
        </p:spPr>
        <p:txBody>
          <a:bodyPr wrap="square">
            <a:spAutoFit/>
          </a:bodyPr>
          <a:lstStyle/>
          <a:p>
            <a:pPr algn="l">
              <a:spcBef>
                <a:spcPts val="1200"/>
              </a:spcBef>
              <a:spcAft>
                <a:spcPts val="1200"/>
              </a:spcAft>
              <a:buNone/>
            </a:pPr>
            <a:r>
              <a:rPr lang="en-US" sz="2000" b="1" i="0" dirty="0">
                <a:solidFill>
                  <a:srgbClr val="0F1115"/>
                </a:solidFill>
                <a:effectLst/>
                <a:latin typeface="Verdana" panose="020B0604030504040204" pitchFamily="34" charset="0"/>
                <a:ea typeface="Verdana" panose="020B0604030504040204" pitchFamily="34" charset="0"/>
              </a:rPr>
              <a:t>Frequency Domain FEM-BEM:</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12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Coupled structural-acoustic analysis</a:t>
            </a:r>
          </a:p>
          <a:p>
            <a:pPr algn="l">
              <a:spcBef>
                <a:spcPts val="450"/>
              </a:spcBef>
              <a:spcAft>
                <a:spcPts val="600"/>
              </a:spcAft>
              <a:buFont typeface="Arial" panose="020B0604020202020204" pitchFamily="34" charset="0"/>
              <a:buChar char="•"/>
            </a:pPr>
            <a:r>
              <a:rPr lang="en-US" b="1" i="0" dirty="0">
                <a:solidFill>
                  <a:srgbClr val="0F1115"/>
                </a:solidFill>
                <a:effectLst/>
                <a:latin typeface="Verdana" panose="020B0604030504040204" pitchFamily="34" charset="0"/>
                <a:ea typeface="Verdana" panose="020B0604030504040204" pitchFamily="34" charset="0"/>
              </a:rPr>
              <a:t>Key observation:</a:t>
            </a:r>
            <a:r>
              <a:rPr lang="en-US" b="0" i="0" dirty="0">
                <a:solidFill>
                  <a:srgbClr val="0F1115"/>
                </a:solidFill>
                <a:effectLst/>
                <a:latin typeface="Verdana" panose="020B0604030504040204" pitchFamily="34" charset="0"/>
                <a:ea typeface="Verdana" panose="020B0604030504040204" pitchFamily="34" charset="0"/>
              </a:rPr>
              <a:t> Some vibration modes become pressure valleys!</a:t>
            </a:r>
          </a:p>
          <a:p>
            <a:pPr marL="742950" lvl="1" indent="-285750" algn="l">
              <a:spcBef>
                <a:spcPts val="300"/>
              </a:spcBef>
              <a:spcAft>
                <a:spcPts val="12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Crash: M6 &amp; M8 modes become pressure minima</a:t>
            </a:r>
          </a:p>
          <a:p>
            <a:pPr marL="742950" lvl="1" indent="-285750" algn="l">
              <a:spcBef>
                <a:spcPts val="450"/>
              </a:spcBef>
              <a:spcAft>
                <a:spcPts val="12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Splash: M3, M5, M7 modes become pressure minima</a:t>
            </a:r>
          </a:p>
        </p:txBody>
      </p:sp>
      <p:pic>
        <p:nvPicPr>
          <p:cNvPr id="12" name="Εικόνα 11">
            <a:extLst>
              <a:ext uri="{FF2B5EF4-FFF2-40B4-BE49-F238E27FC236}">
                <a16:creationId xmlns:a16="http://schemas.microsoft.com/office/drawing/2014/main" id="{29B90834-3918-98B4-F8AD-4D5590794833}"/>
              </a:ext>
            </a:extLst>
          </p:cNvPr>
          <p:cNvPicPr>
            <a:picLocks noChangeAspect="1"/>
          </p:cNvPicPr>
          <p:nvPr/>
        </p:nvPicPr>
        <p:blipFill>
          <a:blip r:embed="rId2"/>
          <a:stretch>
            <a:fillRect/>
          </a:stretch>
        </p:blipFill>
        <p:spPr>
          <a:xfrm>
            <a:off x="6459794" y="3721564"/>
            <a:ext cx="4172755" cy="3129566"/>
          </a:xfrm>
          <a:prstGeom prst="rect">
            <a:avLst/>
          </a:prstGeom>
        </p:spPr>
      </p:pic>
      <p:pic>
        <p:nvPicPr>
          <p:cNvPr id="14" name="Εικόνα 13">
            <a:extLst>
              <a:ext uri="{FF2B5EF4-FFF2-40B4-BE49-F238E27FC236}">
                <a16:creationId xmlns:a16="http://schemas.microsoft.com/office/drawing/2014/main" id="{C05121F8-8AFE-7C80-FAB3-BF7D87752A21}"/>
              </a:ext>
            </a:extLst>
          </p:cNvPr>
          <p:cNvPicPr>
            <a:picLocks noChangeAspect="1"/>
          </p:cNvPicPr>
          <p:nvPr/>
        </p:nvPicPr>
        <p:blipFill>
          <a:blip r:embed="rId3"/>
          <a:stretch>
            <a:fillRect/>
          </a:stretch>
        </p:blipFill>
        <p:spPr>
          <a:xfrm>
            <a:off x="6459794" y="501846"/>
            <a:ext cx="4172755" cy="3219718"/>
          </a:xfrm>
          <a:prstGeom prst="rect">
            <a:avLst/>
          </a:prstGeom>
        </p:spPr>
      </p:pic>
      <p:sp>
        <p:nvSpPr>
          <p:cNvPr id="16" name="TextBox 15">
            <a:extLst>
              <a:ext uri="{FF2B5EF4-FFF2-40B4-BE49-F238E27FC236}">
                <a16:creationId xmlns:a16="http://schemas.microsoft.com/office/drawing/2014/main" id="{2295C3B6-18BC-A649-CEFD-1935BF40E3FC}"/>
              </a:ext>
            </a:extLst>
          </p:cNvPr>
          <p:cNvSpPr txBox="1"/>
          <p:nvPr/>
        </p:nvSpPr>
        <p:spPr>
          <a:xfrm>
            <a:off x="10632549" y="889843"/>
            <a:ext cx="1681316" cy="5078313"/>
          </a:xfrm>
          <a:prstGeom prst="rect">
            <a:avLst/>
          </a:prstGeom>
          <a:noFill/>
        </p:spPr>
        <p:txBody>
          <a:bodyPr wrap="square">
            <a:spAutoFit/>
          </a:bodyPr>
          <a:lstStyle/>
          <a:p>
            <a:r>
              <a:rPr lang="en-US" b="0" i="0" dirty="0">
                <a:solidFill>
                  <a:srgbClr val="0F1115"/>
                </a:solidFill>
                <a:effectLst/>
                <a:latin typeface="quote-cjk-patch"/>
              </a:rPr>
              <a:t>The structure vibrates strongly (peaks in FRF), but the sound radiates weakly (valleys in pressure) because the vibration pattern creates acoustic cancellation. The energy goes into structural motion, not into sound waves.</a:t>
            </a:r>
            <a:endParaRPr lang="el-GR" dirty="0"/>
          </a:p>
        </p:txBody>
      </p:sp>
    </p:spTree>
    <p:extLst>
      <p:ext uri="{BB962C8B-B14F-4D97-AF65-F5344CB8AC3E}">
        <p14:creationId xmlns:p14="http://schemas.microsoft.com/office/powerpoint/2010/main" val="664040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17B442-AB2C-BFDF-C676-F034CC35DCEE}"/>
              </a:ext>
            </a:extLst>
          </p:cNvPr>
          <p:cNvSpPr txBox="1"/>
          <p:nvPr/>
        </p:nvSpPr>
        <p:spPr>
          <a:xfrm>
            <a:off x="-4916" y="185390"/>
            <a:ext cx="1219691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Experimental Characterization - ESPI &amp; Impulse Response</a:t>
            </a:r>
            <a:endParaRPr lang="pt-BR" sz="2800" b="1" dirty="0">
              <a:solidFill>
                <a:srgbClr val="0F1115"/>
              </a:solidFill>
              <a:effectLst/>
              <a:latin typeface="Verdana" panose="020B0604030504040204" pitchFamily="34" charset="0"/>
              <a:ea typeface="Verdana" panose="020B0604030504040204" pitchFamily="34" charset="0"/>
            </a:endParaRPr>
          </a:p>
        </p:txBody>
      </p:sp>
      <p:pic>
        <p:nvPicPr>
          <p:cNvPr id="6" name="Εικόνα 5">
            <a:extLst>
              <a:ext uri="{FF2B5EF4-FFF2-40B4-BE49-F238E27FC236}">
                <a16:creationId xmlns:a16="http://schemas.microsoft.com/office/drawing/2014/main" id="{ABE0F857-5F48-D683-6E82-D5A69D331589}"/>
              </a:ext>
            </a:extLst>
          </p:cNvPr>
          <p:cNvPicPr>
            <a:picLocks noChangeAspect="1"/>
          </p:cNvPicPr>
          <p:nvPr/>
        </p:nvPicPr>
        <p:blipFill>
          <a:blip r:embed="rId2"/>
          <a:stretch>
            <a:fillRect/>
          </a:stretch>
        </p:blipFill>
        <p:spPr>
          <a:xfrm>
            <a:off x="6333011" y="1467404"/>
            <a:ext cx="5829491" cy="3698003"/>
          </a:xfrm>
          <a:prstGeom prst="rect">
            <a:avLst/>
          </a:prstGeom>
        </p:spPr>
      </p:pic>
      <p:sp>
        <p:nvSpPr>
          <p:cNvPr id="8" name="TextBox 7">
            <a:extLst>
              <a:ext uri="{FF2B5EF4-FFF2-40B4-BE49-F238E27FC236}">
                <a16:creationId xmlns:a16="http://schemas.microsoft.com/office/drawing/2014/main" id="{2D534AB0-8CA9-FA85-05DE-187B76C89C08}"/>
              </a:ext>
            </a:extLst>
          </p:cNvPr>
          <p:cNvSpPr txBox="1"/>
          <p:nvPr/>
        </p:nvSpPr>
        <p:spPr>
          <a:xfrm>
            <a:off x="197683" y="854193"/>
            <a:ext cx="6135328" cy="2462213"/>
          </a:xfrm>
          <a:prstGeom prst="rect">
            <a:avLst/>
          </a:prstGeom>
          <a:noFill/>
        </p:spPr>
        <p:txBody>
          <a:bodyPr wrap="square">
            <a:spAutoFit/>
          </a:bodyPr>
          <a:lstStyle/>
          <a:p>
            <a:pPr algn="l">
              <a:spcBef>
                <a:spcPts val="1200"/>
              </a:spcBef>
              <a:spcAft>
                <a:spcPts val="1200"/>
              </a:spcAft>
              <a:buNone/>
            </a:pPr>
            <a:r>
              <a:rPr lang="pt-BR" b="1" i="0" dirty="0">
                <a:solidFill>
                  <a:srgbClr val="0F1115"/>
                </a:solidFill>
                <a:effectLst/>
                <a:latin typeface="Verdana" panose="020B0604030504040204" pitchFamily="34" charset="0"/>
                <a:ea typeface="Verdana" panose="020B0604030504040204" pitchFamily="34" charset="0"/>
              </a:rPr>
              <a:t>ESPI (Electronic Speckle Pattern Interferometry):</a:t>
            </a:r>
            <a:endParaRPr lang="pt-BR"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Laser-based full-field vibration measurement</a:t>
            </a:r>
          </a:p>
          <a:p>
            <a:pPr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Excitation: Loudspeaker (60 cm distance) at 80 dB and 90 dB SPL</a:t>
            </a:r>
          </a:p>
          <a:p>
            <a:pPr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Frequency range: </a:t>
            </a:r>
            <a:r>
              <a:rPr lang="pt-BR" i="0" dirty="0">
                <a:solidFill>
                  <a:srgbClr val="0F1115"/>
                </a:solidFill>
                <a:effectLst/>
                <a:latin typeface="Verdana" panose="020B0604030504040204" pitchFamily="34" charset="0"/>
                <a:ea typeface="Verdana" panose="020B0604030504040204" pitchFamily="34" charset="0"/>
              </a:rPr>
              <a:t>40 Hz - 1500 Hz</a:t>
            </a:r>
          </a:p>
          <a:p>
            <a:pPr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Output: Interferograms showing mode shapes and amplitudes</a:t>
            </a:r>
          </a:p>
        </p:txBody>
      </p:sp>
      <p:sp>
        <p:nvSpPr>
          <p:cNvPr id="10" name="TextBox 9">
            <a:extLst>
              <a:ext uri="{FF2B5EF4-FFF2-40B4-BE49-F238E27FC236}">
                <a16:creationId xmlns:a16="http://schemas.microsoft.com/office/drawing/2014/main" id="{34A30D57-6D04-C32D-B988-435458D5459C}"/>
              </a:ext>
            </a:extLst>
          </p:cNvPr>
          <p:cNvSpPr txBox="1"/>
          <p:nvPr/>
        </p:nvSpPr>
        <p:spPr>
          <a:xfrm>
            <a:off x="197683" y="3429000"/>
            <a:ext cx="6135328" cy="1077218"/>
          </a:xfrm>
          <a:prstGeom prst="rect">
            <a:avLst/>
          </a:prstGeom>
          <a:noFill/>
        </p:spPr>
        <p:txBody>
          <a:bodyPr wrap="square">
            <a:spAutoFit/>
          </a:bodyPr>
          <a:lstStyle/>
          <a:p>
            <a:pPr algn="l">
              <a:spcBef>
                <a:spcPts val="1200"/>
              </a:spcBef>
              <a:spcAft>
                <a:spcPts val="1200"/>
              </a:spcAft>
              <a:buNone/>
            </a:pPr>
            <a:r>
              <a:rPr lang="pt-BR" b="1" i="0" dirty="0">
                <a:solidFill>
                  <a:srgbClr val="0F1115"/>
                </a:solidFill>
                <a:effectLst/>
                <a:latin typeface="Verdana" panose="020B0604030504040204" pitchFamily="34" charset="0"/>
                <a:ea typeface="Verdana" panose="020B0604030504040204" pitchFamily="34" charset="0"/>
              </a:rPr>
              <a:t>Impulse Response:</a:t>
            </a:r>
            <a:endParaRPr lang="pt-BR"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Impact hammer + accelerometer</a:t>
            </a:r>
          </a:p>
          <a:p>
            <a:pPr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Roving hammer method (66+ grid points)</a:t>
            </a:r>
          </a:p>
        </p:txBody>
      </p:sp>
      <p:sp>
        <p:nvSpPr>
          <p:cNvPr id="12" name="TextBox 11">
            <a:extLst>
              <a:ext uri="{FF2B5EF4-FFF2-40B4-BE49-F238E27FC236}">
                <a16:creationId xmlns:a16="http://schemas.microsoft.com/office/drawing/2014/main" id="{155BF79F-0CAA-2795-2EBB-E8871F7A29E0}"/>
              </a:ext>
            </a:extLst>
          </p:cNvPr>
          <p:cNvSpPr txBox="1"/>
          <p:nvPr/>
        </p:nvSpPr>
        <p:spPr>
          <a:xfrm>
            <a:off x="197683" y="4928931"/>
            <a:ext cx="6135328" cy="923330"/>
          </a:xfrm>
          <a:prstGeom prst="rect">
            <a:avLst/>
          </a:prstGeom>
          <a:noFill/>
        </p:spPr>
        <p:txBody>
          <a:bodyPr wrap="square">
            <a:spAutoFit/>
          </a:bodyPr>
          <a:lstStyle/>
          <a:p>
            <a:pPr algn="just"/>
            <a:r>
              <a:rPr lang="en-US" b="0" i="1" dirty="0">
                <a:solidFill>
                  <a:srgbClr val="0F1115"/>
                </a:solidFill>
                <a:effectLst/>
                <a:latin typeface="Verdana" panose="020B0604030504040204" pitchFamily="34" charset="0"/>
                <a:ea typeface="Verdana" panose="020B0604030504040204" pitchFamily="34" charset="0"/>
              </a:rPr>
              <a:t>The carbon fiber bouzouki C01 behaved </a:t>
            </a:r>
            <a:r>
              <a:rPr lang="en-US" b="0" i="1" dirty="0" err="1">
                <a:solidFill>
                  <a:srgbClr val="0F1115"/>
                </a:solidFill>
                <a:effectLst/>
                <a:latin typeface="Verdana" panose="020B0604030504040204" pitchFamily="34" charset="0"/>
                <a:ea typeface="Verdana" panose="020B0604030504040204" pitchFamily="34" charset="0"/>
              </a:rPr>
              <a:t>acoustodynamically</a:t>
            </a:r>
            <a:r>
              <a:rPr lang="en-US" b="0" i="1" dirty="0">
                <a:solidFill>
                  <a:srgbClr val="0F1115"/>
                </a:solidFill>
                <a:effectLst/>
                <a:latin typeface="Verdana" panose="020B0604030504040204" pitchFamily="34" charset="0"/>
                <a:ea typeface="Verdana" panose="020B0604030504040204" pitchFamily="34" charset="0"/>
              </a:rPr>
              <a:t>, similar to W02, for many frequencies.</a:t>
            </a:r>
            <a:endParaRPr lang="el-GR" i="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04781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B9EDCE-DBE6-5F87-DF89-E6050752444B}"/>
              </a:ext>
            </a:extLst>
          </p:cNvPr>
          <p:cNvSpPr txBox="1"/>
          <p:nvPr/>
        </p:nvSpPr>
        <p:spPr>
          <a:xfrm>
            <a:off x="-4916" y="185390"/>
            <a:ext cx="1219691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Psychoacoustic Evaluation - Human Perception</a:t>
            </a:r>
            <a:endParaRPr lang="pt-BR" sz="2800" b="1" dirty="0">
              <a:solidFill>
                <a:srgbClr val="0F1115"/>
              </a:solidFill>
              <a:effectLst/>
              <a:latin typeface="Verdana" panose="020B0604030504040204" pitchFamily="34" charset="0"/>
              <a:ea typeface="Verdana" panose="020B0604030504040204" pitchFamily="34" charset="0"/>
            </a:endParaRPr>
          </a:p>
        </p:txBody>
      </p:sp>
      <p:pic>
        <p:nvPicPr>
          <p:cNvPr id="6" name="Εικόνα 5">
            <a:extLst>
              <a:ext uri="{FF2B5EF4-FFF2-40B4-BE49-F238E27FC236}">
                <a16:creationId xmlns:a16="http://schemas.microsoft.com/office/drawing/2014/main" id="{75FB14E3-1012-7330-9D74-3755C65B3830}"/>
              </a:ext>
            </a:extLst>
          </p:cNvPr>
          <p:cNvPicPr>
            <a:picLocks noChangeAspect="1"/>
          </p:cNvPicPr>
          <p:nvPr/>
        </p:nvPicPr>
        <p:blipFill>
          <a:blip r:embed="rId2"/>
          <a:stretch>
            <a:fillRect/>
          </a:stretch>
        </p:blipFill>
        <p:spPr>
          <a:xfrm>
            <a:off x="281811" y="756324"/>
            <a:ext cx="5013670" cy="2353230"/>
          </a:xfrm>
          <a:prstGeom prst="rect">
            <a:avLst/>
          </a:prstGeom>
        </p:spPr>
      </p:pic>
      <p:pic>
        <p:nvPicPr>
          <p:cNvPr id="8" name="Εικόνα 7">
            <a:extLst>
              <a:ext uri="{FF2B5EF4-FFF2-40B4-BE49-F238E27FC236}">
                <a16:creationId xmlns:a16="http://schemas.microsoft.com/office/drawing/2014/main" id="{4133B940-97DC-6595-B8B5-49BB64E8EFAF}"/>
              </a:ext>
            </a:extLst>
          </p:cNvPr>
          <p:cNvPicPr>
            <a:picLocks noChangeAspect="1"/>
          </p:cNvPicPr>
          <p:nvPr/>
        </p:nvPicPr>
        <p:blipFill>
          <a:blip r:embed="rId3"/>
          <a:stretch>
            <a:fillRect/>
          </a:stretch>
        </p:blipFill>
        <p:spPr>
          <a:xfrm>
            <a:off x="281811" y="3280379"/>
            <a:ext cx="4398344" cy="2891452"/>
          </a:xfrm>
          <a:prstGeom prst="rect">
            <a:avLst/>
          </a:prstGeom>
        </p:spPr>
      </p:pic>
      <p:sp>
        <p:nvSpPr>
          <p:cNvPr id="10" name="TextBox 9">
            <a:extLst>
              <a:ext uri="{FF2B5EF4-FFF2-40B4-BE49-F238E27FC236}">
                <a16:creationId xmlns:a16="http://schemas.microsoft.com/office/drawing/2014/main" id="{4486065B-9E09-0307-209A-BE6374F3AC77}"/>
              </a:ext>
            </a:extLst>
          </p:cNvPr>
          <p:cNvSpPr txBox="1"/>
          <p:nvPr/>
        </p:nvSpPr>
        <p:spPr>
          <a:xfrm>
            <a:off x="3559278" y="2505670"/>
            <a:ext cx="3067664" cy="830997"/>
          </a:xfrm>
          <a:prstGeom prst="rect">
            <a:avLst/>
          </a:prstGeom>
          <a:noFill/>
        </p:spPr>
        <p:txBody>
          <a:bodyPr wrap="square">
            <a:spAutoFit/>
          </a:bodyPr>
          <a:lstStyle/>
          <a:p>
            <a:pPr algn="l">
              <a:buNone/>
            </a:pPr>
            <a:r>
              <a:rPr lang="pt-BR" sz="1600" i="0" dirty="0">
                <a:solidFill>
                  <a:srgbClr val="0F1115"/>
                </a:solidFill>
                <a:effectLst/>
                <a:latin typeface="Verdana" panose="020B0604030504040204" pitchFamily="34" charset="0"/>
                <a:ea typeface="Verdana" panose="020B0604030504040204" pitchFamily="34" charset="0"/>
              </a:rPr>
              <a:t>Overall Listener Score:</a:t>
            </a:r>
          </a:p>
          <a:p>
            <a:pPr algn="l">
              <a:buFont typeface="Arial" panose="020B0604020202020204" pitchFamily="34" charset="0"/>
              <a:buChar char="•"/>
            </a:pPr>
            <a:r>
              <a:rPr lang="pt-BR" sz="1600" i="0" dirty="0">
                <a:solidFill>
                  <a:srgbClr val="0F1115"/>
                </a:solidFill>
                <a:effectLst/>
                <a:latin typeface="Verdana" panose="020B0604030504040204" pitchFamily="34" charset="0"/>
                <a:ea typeface="Verdana" panose="020B0604030504040204" pitchFamily="34" charset="0"/>
              </a:rPr>
              <a:t>W02: 3.82</a:t>
            </a:r>
          </a:p>
          <a:p>
            <a:pPr algn="l">
              <a:buFont typeface="Arial" panose="020B0604020202020204" pitchFamily="34" charset="0"/>
              <a:buChar char="•"/>
            </a:pPr>
            <a:r>
              <a:rPr lang="pt-BR" sz="1600" i="0" dirty="0">
                <a:solidFill>
                  <a:srgbClr val="0F1115"/>
                </a:solidFill>
                <a:effectLst/>
                <a:latin typeface="Verdana" panose="020B0604030504040204" pitchFamily="34" charset="0"/>
                <a:ea typeface="Verdana" panose="020B0604030504040204" pitchFamily="34" charset="0"/>
              </a:rPr>
              <a:t>C01: 3.65</a:t>
            </a:r>
          </a:p>
        </p:txBody>
      </p:sp>
      <p:pic>
        <p:nvPicPr>
          <p:cNvPr id="12" name="Εικόνα 11">
            <a:extLst>
              <a:ext uri="{FF2B5EF4-FFF2-40B4-BE49-F238E27FC236}">
                <a16:creationId xmlns:a16="http://schemas.microsoft.com/office/drawing/2014/main" id="{E5CA3174-691D-7FE0-BD4D-5291C1A77E51}"/>
              </a:ext>
            </a:extLst>
          </p:cNvPr>
          <p:cNvPicPr>
            <a:picLocks noChangeAspect="1"/>
          </p:cNvPicPr>
          <p:nvPr/>
        </p:nvPicPr>
        <p:blipFill>
          <a:blip r:embed="rId4"/>
          <a:stretch>
            <a:fillRect/>
          </a:stretch>
        </p:blipFill>
        <p:spPr>
          <a:xfrm>
            <a:off x="6256274" y="1633944"/>
            <a:ext cx="5781402" cy="3842624"/>
          </a:xfrm>
          <a:prstGeom prst="rect">
            <a:avLst/>
          </a:prstGeom>
        </p:spPr>
      </p:pic>
    </p:spTree>
    <p:extLst>
      <p:ext uri="{BB962C8B-B14F-4D97-AF65-F5344CB8AC3E}">
        <p14:creationId xmlns:p14="http://schemas.microsoft.com/office/powerpoint/2010/main" val="37504487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6FAFCE-AB41-1E2B-D7F2-60CBB1582DFF}"/>
              </a:ext>
            </a:extLst>
          </p:cNvPr>
          <p:cNvSpPr txBox="1"/>
          <p:nvPr/>
        </p:nvSpPr>
        <p:spPr>
          <a:xfrm>
            <a:off x="-4916" y="185390"/>
            <a:ext cx="1219691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FEM Modeling &amp; Validation</a:t>
            </a:r>
            <a:endParaRPr lang="pt-BR" sz="2800" b="1" dirty="0">
              <a:solidFill>
                <a:srgbClr val="0F1115"/>
              </a:solidFill>
              <a:effectLst/>
              <a:latin typeface="Verdana" panose="020B0604030504040204" pitchFamily="34" charset="0"/>
              <a:ea typeface="Verdana" panose="020B0604030504040204" pitchFamily="34" charset="0"/>
            </a:endParaRPr>
          </a:p>
        </p:txBody>
      </p:sp>
      <p:pic>
        <p:nvPicPr>
          <p:cNvPr id="6" name="Εικόνα 5">
            <a:extLst>
              <a:ext uri="{FF2B5EF4-FFF2-40B4-BE49-F238E27FC236}">
                <a16:creationId xmlns:a16="http://schemas.microsoft.com/office/drawing/2014/main" id="{109A5383-4184-FC33-F622-068F9D3BA896}"/>
              </a:ext>
            </a:extLst>
          </p:cNvPr>
          <p:cNvPicPr>
            <a:picLocks noChangeAspect="1"/>
          </p:cNvPicPr>
          <p:nvPr/>
        </p:nvPicPr>
        <p:blipFill>
          <a:blip r:embed="rId2"/>
          <a:stretch>
            <a:fillRect/>
          </a:stretch>
        </p:blipFill>
        <p:spPr>
          <a:xfrm>
            <a:off x="569144" y="839980"/>
            <a:ext cx="5134692" cy="5315692"/>
          </a:xfrm>
          <a:prstGeom prst="rect">
            <a:avLst/>
          </a:prstGeom>
        </p:spPr>
      </p:pic>
      <p:pic>
        <p:nvPicPr>
          <p:cNvPr id="8" name="Εικόνα 7">
            <a:extLst>
              <a:ext uri="{FF2B5EF4-FFF2-40B4-BE49-F238E27FC236}">
                <a16:creationId xmlns:a16="http://schemas.microsoft.com/office/drawing/2014/main" id="{9555A28B-7FEA-BB07-6B3A-A522715C7BE4}"/>
              </a:ext>
            </a:extLst>
          </p:cNvPr>
          <p:cNvPicPr>
            <a:picLocks noChangeAspect="1"/>
          </p:cNvPicPr>
          <p:nvPr/>
        </p:nvPicPr>
        <p:blipFill>
          <a:blip r:embed="rId3"/>
          <a:stretch>
            <a:fillRect/>
          </a:stretch>
        </p:blipFill>
        <p:spPr>
          <a:xfrm>
            <a:off x="5467361" y="1599795"/>
            <a:ext cx="6724639" cy="3050725"/>
          </a:xfrm>
          <a:prstGeom prst="rect">
            <a:avLst/>
          </a:prstGeom>
        </p:spPr>
      </p:pic>
      <p:sp>
        <p:nvSpPr>
          <p:cNvPr id="10" name="TextBox 9">
            <a:extLst>
              <a:ext uri="{FF2B5EF4-FFF2-40B4-BE49-F238E27FC236}">
                <a16:creationId xmlns:a16="http://schemas.microsoft.com/office/drawing/2014/main" id="{253106F7-9FC7-7C6C-B3DA-353D00F1B7C5}"/>
              </a:ext>
            </a:extLst>
          </p:cNvPr>
          <p:cNvSpPr txBox="1"/>
          <p:nvPr/>
        </p:nvSpPr>
        <p:spPr>
          <a:xfrm>
            <a:off x="5467360" y="4948670"/>
            <a:ext cx="6478833" cy="923330"/>
          </a:xfrm>
          <a:prstGeom prst="rect">
            <a:avLst/>
          </a:prstGeom>
          <a:noFill/>
        </p:spPr>
        <p:txBody>
          <a:bodyPr wrap="square">
            <a:spAutoFit/>
          </a:bodyPr>
          <a:lstStyle/>
          <a:p>
            <a:pPr algn="just"/>
            <a:r>
              <a:rPr lang="en-US" b="0" i="1" dirty="0">
                <a:solidFill>
                  <a:srgbClr val="0F1115"/>
                </a:solidFill>
                <a:effectLst/>
                <a:latin typeface="Verdana" panose="020B0604030504040204" pitchFamily="34" charset="0"/>
                <a:ea typeface="Verdana" panose="020B0604030504040204" pitchFamily="34" charset="0"/>
              </a:rPr>
              <a:t>The simulation results agreed well with the experimental results, while the maximum deviation was indicated to be less than 6%.</a:t>
            </a:r>
            <a:endParaRPr lang="el-GR"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666648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3DD6BE-2DBD-2356-C4B9-92992CB2F193}"/>
              </a:ext>
            </a:extLst>
          </p:cNvPr>
          <p:cNvSpPr txBox="1"/>
          <p:nvPr/>
        </p:nvSpPr>
        <p:spPr>
          <a:xfrm>
            <a:off x="-4916" y="185390"/>
            <a:ext cx="1219691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Optimization &amp; Conclusions</a:t>
            </a:r>
            <a:endParaRPr lang="pt-BR" sz="2800" b="1" dirty="0">
              <a:solidFill>
                <a:srgbClr val="0F1115"/>
              </a:solidFill>
              <a:effectLst/>
              <a:latin typeface="Verdana" panose="020B0604030504040204" pitchFamily="34" charset="0"/>
              <a:ea typeface="Verdana" panose="020B0604030504040204" pitchFamily="34" charset="0"/>
            </a:endParaRPr>
          </a:p>
        </p:txBody>
      </p:sp>
      <p:pic>
        <p:nvPicPr>
          <p:cNvPr id="6" name="Εικόνα 5">
            <a:extLst>
              <a:ext uri="{FF2B5EF4-FFF2-40B4-BE49-F238E27FC236}">
                <a16:creationId xmlns:a16="http://schemas.microsoft.com/office/drawing/2014/main" id="{6DF00879-1BC1-C070-C8B5-0DDD390A4011}"/>
              </a:ext>
            </a:extLst>
          </p:cNvPr>
          <p:cNvPicPr>
            <a:picLocks noChangeAspect="1"/>
          </p:cNvPicPr>
          <p:nvPr/>
        </p:nvPicPr>
        <p:blipFill>
          <a:blip r:embed="rId2"/>
          <a:stretch>
            <a:fillRect/>
          </a:stretch>
        </p:blipFill>
        <p:spPr>
          <a:xfrm>
            <a:off x="308049" y="585500"/>
            <a:ext cx="6938325" cy="3488674"/>
          </a:xfrm>
          <a:prstGeom prst="rect">
            <a:avLst/>
          </a:prstGeom>
        </p:spPr>
      </p:pic>
      <p:pic>
        <p:nvPicPr>
          <p:cNvPr id="8" name="Εικόνα 7">
            <a:extLst>
              <a:ext uri="{FF2B5EF4-FFF2-40B4-BE49-F238E27FC236}">
                <a16:creationId xmlns:a16="http://schemas.microsoft.com/office/drawing/2014/main" id="{7D84B9C0-8164-0F3F-4717-74BF36C2004E}"/>
              </a:ext>
            </a:extLst>
          </p:cNvPr>
          <p:cNvPicPr>
            <a:picLocks noChangeAspect="1"/>
          </p:cNvPicPr>
          <p:nvPr/>
        </p:nvPicPr>
        <p:blipFill>
          <a:blip r:embed="rId3"/>
          <a:stretch>
            <a:fillRect/>
          </a:stretch>
        </p:blipFill>
        <p:spPr>
          <a:xfrm>
            <a:off x="7246374" y="2115267"/>
            <a:ext cx="4801197" cy="4157233"/>
          </a:xfrm>
          <a:prstGeom prst="rect">
            <a:avLst/>
          </a:prstGeom>
        </p:spPr>
      </p:pic>
    </p:spTree>
    <p:extLst>
      <p:ext uri="{BB962C8B-B14F-4D97-AF65-F5344CB8AC3E}">
        <p14:creationId xmlns:p14="http://schemas.microsoft.com/office/powerpoint/2010/main" val="22879134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74623C-5403-41AC-CC00-67EFF68697A1}"/>
              </a:ext>
            </a:extLst>
          </p:cNvPr>
          <p:cNvSpPr txBox="1"/>
          <p:nvPr/>
        </p:nvSpPr>
        <p:spPr>
          <a:xfrm>
            <a:off x="1391264" y="2197413"/>
            <a:ext cx="9409471" cy="425758"/>
          </a:xfrm>
          <a:prstGeom prst="rect">
            <a:avLst/>
          </a:prstGeom>
          <a:noFill/>
        </p:spPr>
        <p:txBody>
          <a:bodyPr wrap="square">
            <a:spAutoFit/>
          </a:bodyPr>
          <a:lstStyle/>
          <a:p>
            <a:pPr algn="l">
              <a:lnSpc>
                <a:spcPts val="2550"/>
              </a:lnSpc>
              <a:spcAft>
                <a:spcPts val="1200"/>
              </a:spcAft>
              <a:buNone/>
            </a:pPr>
            <a:r>
              <a:rPr lang="en-US" sz="2400" b="1" dirty="0">
                <a:solidFill>
                  <a:srgbClr val="0F1115"/>
                </a:solidFill>
                <a:effectLst/>
                <a:latin typeface="Verdana" panose="020B0604030504040204" pitchFamily="34" charset="0"/>
                <a:ea typeface="Verdana" panose="020B0604030504040204" pitchFamily="34" charset="0"/>
              </a:rPr>
              <a:t>Vibrational Analysis of 3D Printed </a:t>
            </a:r>
            <a:r>
              <a:rPr lang="en-US" sz="2400" b="1" dirty="0" err="1">
                <a:solidFill>
                  <a:srgbClr val="0F1115"/>
                </a:solidFill>
                <a:effectLst/>
                <a:latin typeface="Verdana" panose="020B0604030504040204" pitchFamily="34" charset="0"/>
                <a:ea typeface="Verdana" panose="020B0604030504040204" pitchFamily="34" charset="0"/>
              </a:rPr>
              <a:t>Tzouras</a:t>
            </a:r>
            <a:r>
              <a:rPr lang="en-US" sz="2400" b="1" dirty="0">
                <a:solidFill>
                  <a:srgbClr val="0F1115"/>
                </a:solidFill>
                <a:effectLst/>
                <a:latin typeface="Verdana" panose="020B0604030504040204" pitchFamily="34" charset="0"/>
                <a:ea typeface="Verdana" panose="020B0604030504040204" pitchFamily="34" charset="0"/>
              </a:rPr>
              <a:t> Top Plates</a:t>
            </a:r>
          </a:p>
        </p:txBody>
      </p:sp>
      <p:pic>
        <p:nvPicPr>
          <p:cNvPr id="7" name="Εικόνα 6">
            <a:extLst>
              <a:ext uri="{FF2B5EF4-FFF2-40B4-BE49-F238E27FC236}">
                <a16:creationId xmlns:a16="http://schemas.microsoft.com/office/drawing/2014/main" id="{53D04EDC-1C7A-07CA-1323-473900336BAE}"/>
              </a:ext>
            </a:extLst>
          </p:cNvPr>
          <p:cNvPicPr>
            <a:picLocks noChangeAspect="1"/>
          </p:cNvPicPr>
          <p:nvPr/>
        </p:nvPicPr>
        <p:blipFill>
          <a:blip r:embed="rId2"/>
          <a:stretch>
            <a:fillRect/>
          </a:stretch>
        </p:blipFill>
        <p:spPr>
          <a:xfrm>
            <a:off x="1289966" y="2733798"/>
            <a:ext cx="9612066" cy="2629267"/>
          </a:xfrm>
          <a:prstGeom prst="rect">
            <a:avLst/>
          </a:prstGeom>
        </p:spPr>
      </p:pic>
    </p:spTree>
    <p:extLst>
      <p:ext uri="{BB962C8B-B14F-4D97-AF65-F5344CB8AC3E}">
        <p14:creationId xmlns:p14="http://schemas.microsoft.com/office/powerpoint/2010/main" val="5284792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98F863-0339-5773-1DDA-E3604B72BBA5}"/>
              </a:ext>
            </a:extLst>
          </p:cNvPr>
          <p:cNvSpPr txBox="1"/>
          <p:nvPr/>
        </p:nvSpPr>
        <p:spPr>
          <a:xfrm>
            <a:off x="-4916" y="185390"/>
            <a:ext cx="1219691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Introduction &amp; Motivation</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CE9B7FBA-F5D1-EC93-C59E-3EEC47FAAA04}"/>
              </a:ext>
            </a:extLst>
          </p:cNvPr>
          <p:cNvSpPr txBox="1"/>
          <p:nvPr/>
        </p:nvSpPr>
        <p:spPr>
          <a:xfrm>
            <a:off x="176981" y="1004431"/>
            <a:ext cx="6096000" cy="2185214"/>
          </a:xfrm>
          <a:prstGeom prst="rect">
            <a:avLst/>
          </a:prstGeom>
          <a:noFill/>
        </p:spPr>
        <p:txBody>
          <a:bodyPr wrap="square">
            <a:spAutoFit/>
          </a:bodyPr>
          <a:lstStyle/>
          <a:p>
            <a:pPr algn="l">
              <a:spcBef>
                <a:spcPts val="1200"/>
              </a:spcBef>
              <a:spcAft>
                <a:spcPts val="1200"/>
              </a:spcAft>
              <a:buNone/>
            </a:pPr>
            <a:r>
              <a:rPr lang="en-US" b="1" i="0" dirty="0">
                <a:solidFill>
                  <a:srgbClr val="0F1115"/>
                </a:solidFill>
                <a:effectLst/>
                <a:latin typeface="Verdana" panose="020B0604030504040204" pitchFamily="34" charset="0"/>
                <a:ea typeface="Verdana" panose="020B0604030504040204" pitchFamily="34" charset="0"/>
              </a:rPr>
              <a:t>The Challenge:</a:t>
            </a:r>
            <a:endParaRPr lang="en-US"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Traditional instruments use wood → sustainability concerns, environmental sensitivity</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Need for </a:t>
            </a:r>
            <a:r>
              <a:rPr lang="en-US" b="1" i="0" dirty="0">
                <a:solidFill>
                  <a:srgbClr val="0F1115"/>
                </a:solidFill>
                <a:effectLst/>
                <a:latin typeface="Verdana" panose="020B0604030504040204" pitchFamily="34" charset="0"/>
                <a:ea typeface="Verdana" panose="020B0604030504040204" pitchFamily="34" charset="0"/>
              </a:rPr>
              <a:t>alternative materials</a:t>
            </a:r>
            <a:r>
              <a:rPr lang="en-US" b="0" i="0" dirty="0">
                <a:solidFill>
                  <a:srgbClr val="0F1115"/>
                </a:solidFill>
                <a:effectLst/>
                <a:latin typeface="Verdana" panose="020B0604030504040204" pitchFamily="34" charset="0"/>
                <a:ea typeface="Verdana" panose="020B0604030504040204" pitchFamily="34" charset="0"/>
              </a:rPr>
              <a:t> that maintain acoustic quality</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3D printing </a:t>
            </a:r>
            <a:r>
              <a:rPr lang="en-US" i="0" dirty="0">
                <a:solidFill>
                  <a:srgbClr val="0F1115"/>
                </a:solidFill>
                <a:effectLst/>
                <a:latin typeface="Verdana" panose="020B0604030504040204" pitchFamily="34" charset="0"/>
                <a:ea typeface="Verdana" panose="020B0604030504040204" pitchFamily="34" charset="0"/>
              </a:rPr>
              <a:t>offers precise control </a:t>
            </a:r>
            <a:r>
              <a:rPr lang="en-US" b="0" i="0" dirty="0">
                <a:solidFill>
                  <a:srgbClr val="0F1115"/>
                </a:solidFill>
                <a:effectLst/>
                <a:latin typeface="Verdana" panose="020B0604030504040204" pitchFamily="34" charset="0"/>
                <a:ea typeface="Verdana" panose="020B0604030504040204" pitchFamily="34" charset="0"/>
              </a:rPr>
              <a:t>over geometry and properties</a:t>
            </a:r>
          </a:p>
        </p:txBody>
      </p:sp>
      <p:pic>
        <p:nvPicPr>
          <p:cNvPr id="8" name="Εικόνα 7">
            <a:extLst>
              <a:ext uri="{FF2B5EF4-FFF2-40B4-BE49-F238E27FC236}">
                <a16:creationId xmlns:a16="http://schemas.microsoft.com/office/drawing/2014/main" id="{E2A3BB92-9A1C-6313-97A4-99B994E6559F}"/>
              </a:ext>
            </a:extLst>
          </p:cNvPr>
          <p:cNvPicPr>
            <a:picLocks noChangeAspect="1"/>
          </p:cNvPicPr>
          <p:nvPr/>
        </p:nvPicPr>
        <p:blipFill>
          <a:blip r:embed="rId2"/>
          <a:stretch>
            <a:fillRect/>
          </a:stretch>
        </p:blipFill>
        <p:spPr>
          <a:xfrm>
            <a:off x="6272981" y="998999"/>
            <a:ext cx="5473558" cy="2430001"/>
          </a:xfrm>
          <a:prstGeom prst="rect">
            <a:avLst/>
          </a:prstGeom>
        </p:spPr>
      </p:pic>
      <p:sp>
        <p:nvSpPr>
          <p:cNvPr id="10" name="TextBox 9">
            <a:extLst>
              <a:ext uri="{FF2B5EF4-FFF2-40B4-BE49-F238E27FC236}">
                <a16:creationId xmlns:a16="http://schemas.microsoft.com/office/drawing/2014/main" id="{0D2F439C-690D-CC4E-4D9B-4A8936376C71}"/>
              </a:ext>
            </a:extLst>
          </p:cNvPr>
          <p:cNvSpPr txBox="1"/>
          <p:nvPr/>
        </p:nvSpPr>
        <p:spPr>
          <a:xfrm>
            <a:off x="176981" y="3594380"/>
            <a:ext cx="6096000" cy="1908215"/>
          </a:xfrm>
          <a:prstGeom prst="rect">
            <a:avLst/>
          </a:prstGeom>
          <a:noFill/>
        </p:spPr>
        <p:txBody>
          <a:bodyPr wrap="square">
            <a:spAutoFit/>
          </a:bodyPr>
          <a:lstStyle/>
          <a:p>
            <a:pPr algn="l">
              <a:spcBef>
                <a:spcPts val="1200"/>
              </a:spcBef>
              <a:spcAft>
                <a:spcPts val="1200"/>
              </a:spcAft>
              <a:buNone/>
            </a:pPr>
            <a:r>
              <a:rPr lang="en-US" b="1" i="0" dirty="0">
                <a:solidFill>
                  <a:srgbClr val="0F1115"/>
                </a:solidFill>
                <a:effectLst/>
                <a:latin typeface="Verdana" panose="020B0604030504040204" pitchFamily="34" charset="0"/>
                <a:ea typeface="Verdana" panose="020B0604030504040204" pitchFamily="34" charset="0"/>
              </a:rPr>
              <a:t>The </a:t>
            </a:r>
            <a:r>
              <a:rPr lang="en-US" b="1" i="0" dirty="0" err="1">
                <a:solidFill>
                  <a:srgbClr val="0F1115"/>
                </a:solidFill>
                <a:effectLst/>
                <a:latin typeface="Verdana" panose="020B0604030504040204" pitchFamily="34" charset="0"/>
                <a:ea typeface="Verdana" panose="020B0604030504040204" pitchFamily="34" charset="0"/>
              </a:rPr>
              <a:t>Tzouras</a:t>
            </a:r>
            <a:r>
              <a:rPr lang="en-US" b="1" i="0" dirty="0">
                <a:solidFill>
                  <a:srgbClr val="0F1115"/>
                </a:solidFill>
                <a:effectLst/>
                <a:latin typeface="Verdana" panose="020B0604030504040204" pitchFamily="34" charset="0"/>
                <a:ea typeface="Verdana" panose="020B0604030504040204" pitchFamily="34" charset="0"/>
              </a:rPr>
              <a:t>:</a:t>
            </a:r>
            <a:endParaRPr lang="en-US"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Traditional Greek string instrument</a:t>
            </a:r>
          </a:p>
          <a:p>
            <a:pPr algn="l">
              <a:buFont typeface="Arial" panose="020B0604020202020204" pitchFamily="34" charset="0"/>
              <a:buChar char="•"/>
            </a:pPr>
            <a:r>
              <a:rPr lang="en-US" i="0" dirty="0">
                <a:solidFill>
                  <a:srgbClr val="0F1115"/>
                </a:solidFill>
                <a:effectLst/>
                <a:latin typeface="Verdana" panose="020B0604030504040204" pitchFamily="34" charset="0"/>
                <a:ea typeface="Verdana" panose="020B0604030504040204" pitchFamily="34" charset="0"/>
              </a:rPr>
              <a:t>Top plate (soundboard) is </a:t>
            </a:r>
            <a:r>
              <a:rPr lang="en-US" b="0" i="0" dirty="0">
                <a:solidFill>
                  <a:srgbClr val="0F1115"/>
                </a:solidFill>
                <a:effectLst/>
                <a:latin typeface="Verdana" panose="020B0604030504040204" pitchFamily="34" charset="0"/>
                <a:ea typeface="Verdana" panose="020B0604030504040204" pitchFamily="34" charset="0"/>
              </a:rPr>
              <a:t>critical for vibroacoustic behavior</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Goal: Replace wooden top plate with 3D-printed PETG version</a:t>
            </a:r>
          </a:p>
        </p:txBody>
      </p:sp>
      <p:sp>
        <p:nvSpPr>
          <p:cNvPr id="12" name="TextBox 11">
            <a:extLst>
              <a:ext uri="{FF2B5EF4-FFF2-40B4-BE49-F238E27FC236}">
                <a16:creationId xmlns:a16="http://schemas.microsoft.com/office/drawing/2014/main" id="{BC75AB87-62C6-535A-11DB-9F16E9E71754}"/>
              </a:ext>
            </a:extLst>
          </p:cNvPr>
          <p:cNvSpPr txBox="1"/>
          <p:nvPr/>
        </p:nvSpPr>
        <p:spPr>
          <a:xfrm>
            <a:off x="6096000" y="3594380"/>
            <a:ext cx="6096000" cy="1908215"/>
          </a:xfrm>
          <a:prstGeom prst="rect">
            <a:avLst/>
          </a:prstGeom>
          <a:noFill/>
        </p:spPr>
        <p:txBody>
          <a:bodyPr wrap="square">
            <a:spAutoFit/>
          </a:bodyPr>
          <a:lstStyle/>
          <a:p>
            <a:pPr algn="l">
              <a:spcBef>
                <a:spcPts val="1200"/>
              </a:spcBef>
              <a:spcAft>
                <a:spcPts val="1200"/>
              </a:spcAft>
              <a:buNone/>
            </a:pPr>
            <a:r>
              <a:rPr lang="en-US" b="1" i="0" dirty="0">
                <a:solidFill>
                  <a:srgbClr val="0F1115"/>
                </a:solidFill>
                <a:effectLst/>
                <a:latin typeface="Verdana" panose="020B0604030504040204" pitchFamily="34" charset="0"/>
                <a:ea typeface="Verdana" panose="020B0604030504040204" pitchFamily="34" charset="0"/>
              </a:rPr>
              <a:t>Research Questions:</a:t>
            </a:r>
            <a:endParaRPr lang="en-US" b="0" i="0" dirty="0">
              <a:solidFill>
                <a:srgbClr val="0F1115"/>
              </a:solidFill>
              <a:effectLst/>
              <a:latin typeface="Verdana" panose="020B0604030504040204" pitchFamily="34" charset="0"/>
              <a:ea typeface="Verdana" panose="020B0604030504040204" pitchFamily="34" charset="0"/>
            </a:endParaRPr>
          </a:p>
          <a:p>
            <a:pPr algn="l">
              <a:buFont typeface="+mj-lt"/>
              <a:buAutoNum type="arabicPeriod"/>
            </a:pPr>
            <a:r>
              <a:rPr lang="en-US" b="0" i="0" dirty="0">
                <a:solidFill>
                  <a:srgbClr val="0F1115"/>
                </a:solidFill>
                <a:effectLst/>
                <a:latin typeface="Verdana" panose="020B0604030504040204" pitchFamily="34" charset="0"/>
                <a:ea typeface="Verdana" panose="020B0604030504040204" pitchFamily="34" charset="0"/>
              </a:rPr>
              <a:t>How do 3D-printed top plates compare vibrationally to wooden ones?</a:t>
            </a:r>
          </a:p>
          <a:p>
            <a:pPr algn="l">
              <a:buFont typeface="+mj-lt"/>
              <a:buAutoNum type="arabicPeriod"/>
            </a:pPr>
            <a:r>
              <a:rPr lang="en-US" b="0" i="0" dirty="0">
                <a:solidFill>
                  <a:srgbClr val="0F1115"/>
                </a:solidFill>
                <a:effectLst/>
                <a:latin typeface="Verdana" panose="020B0604030504040204" pitchFamily="34" charset="0"/>
                <a:ea typeface="Verdana" panose="020B0604030504040204" pitchFamily="34" charset="0"/>
              </a:rPr>
              <a:t>Can FEM predict their behavior?</a:t>
            </a:r>
          </a:p>
          <a:p>
            <a:pPr algn="l">
              <a:buFont typeface="+mj-lt"/>
              <a:buAutoNum type="arabicPeriod"/>
            </a:pPr>
            <a:r>
              <a:rPr lang="en-US" b="0" i="0" dirty="0">
                <a:solidFill>
                  <a:srgbClr val="0F1115"/>
                </a:solidFill>
                <a:effectLst/>
                <a:latin typeface="Verdana" panose="020B0604030504040204" pitchFamily="34" charset="0"/>
                <a:ea typeface="Verdana" panose="020B0604030504040204" pitchFamily="34" charset="0"/>
              </a:rPr>
              <a:t>Which thickness (1.9 mm vs. 2.9 mm) matches wood better?</a:t>
            </a:r>
          </a:p>
        </p:txBody>
      </p:sp>
    </p:spTree>
    <p:extLst>
      <p:ext uri="{BB962C8B-B14F-4D97-AF65-F5344CB8AC3E}">
        <p14:creationId xmlns:p14="http://schemas.microsoft.com/office/powerpoint/2010/main" val="1293653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258B08-3F88-52DE-6FFC-03B4494422CA}"/>
              </a:ext>
            </a:extLst>
          </p:cNvPr>
          <p:cNvSpPr txBox="1"/>
          <p:nvPr/>
        </p:nvSpPr>
        <p:spPr>
          <a:xfrm>
            <a:off x="-4916" y="185390"/>
            <a:ext cx="1219691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Methodology - Experiments &amp; Correlation</a:t>
            </a:r>
            <a:endParaRPr lang="pt-BR" sz="2800" b="1" dirty="0">
              <a:solidFill>
                <a:srgbClr val="0F1115"/>
              </a:solidFill>
              <a:effectLst/>
              <a:latin typeface="Verdana" panose="020B0604030504040204" pitchFamily="34" charset="0"/>
              <a:ea typeface="Verdana" panose="020B0604030504040204" pitchFamily="34" charset="0"/>
            </a:endParaRPr>
          </a:p>
        </p:txBody>
      </p:sp>
      <p:pic>
        <p:nvPicPr>
          <p:cNvPr id="7" name="Εικόνα 6">
            <a:extLst>
              <a:ext uri="{FF2B5EF4-FFF2-40B4-BE49-F238E27FC236}">
                <a16:creationId xmlns:a16="http://schemas.microsoft.com/office/drawing/2014/main" id="{C2A91441-BE05-1A29-DFC5-4C5FB84D5134}"/>
              </a:ext>
            </a:extLst>
          </p:cNvPr>
          <p:cNvPicPr>
            <a:picLocks noChangeAspect="1"/>
          </p:cNvPicPr>
          <p:nvPr/>
        </p:nvPicPr>
        <p:blipFill>
          <a:blip r:embed="rId2"/>
          <a:stretch>
            <a:fillRect/>
          </a:stretch>
        </p:blipFill>
        <p:spPr>
          <a:xfrm>
            <a:off x="98323" y="835727"/>
            <a:ext cx="6774425" cy="1849727"/>
          </a:xfrm>
          <a:prstGeom prst="rect">
            <a:avLst/>
          </a:prstGeom>
        </p:spPr>
      </p:pic>
      <p:sp>
        <p:nvSpPr>
          <p:cNvPr id="9" name="TextBox 8">
            <a:extLst>
              <a:ext uri="{FF2B5EF4-FFF2-40B4-BE49-F238E27FC236}">
                <a16:creationId xmlns:a16="http://schemas.microsoft.com/office/drawing/2014/main" id="{5C731B1A-B77A-B46A-7F04-5149DC94BE6F}"/>
              </a:ext>
            </a:extLst>
          </p:cNvPr>
          <p:cNvSpPr txBox="1"/>
          <p:nvPr/>
        </p:nvSpPr>
        <p:spPr>
          <a:xfrm>
            <a:off x="216309" y="2827830"/>
            <a:ext cx="6656439" cy="2739211"/>
          </a:xfrm>
          <a:prstGeom prst="rect">
            <a:avLst/>
          </a:prstGeom>
          <a:noFill/>
        </p:spPr>
        <p:txBody>
          <a:bodyPr wrap="square">
            <a:spAutoFit/>
          </a:bodyPr>
          <a:lstStyle/>
          <a:p>
            <a:pPr algn="just">
              <a:spcBef>
                <a:spcPts val="1200"/>
              </a:spcBef>
              <a:spcAft>
                <a:spcPts val="1200"/>
              </a:spcAft>
              <a:buNone/>
            </a:pPr>
            <a:r>
              <a:rPr lang="pt-BR" b="1" i="0" dirty="0">
                <a:solidFill>
                  <a:srgbClr val="0F1115"/>
                </a:solidFill>
                <a:effectLst/>
                <a:latin typeface="Verdana" panose="020B0604030504040204" pitchFamily="34" charset="0"/>
                <a:ea typeface="Verdana" panose="020B0604030504040204" pitchFamily="34" charset="0"/>
              </a:rPr>
              <a:t>The Correlation Concept:</a:t>
            </a:r>
            <a:endParaRPr lang="pt-BR" b="0" i="0" dirty="0">
              <a:solidFill>
                <a:srgbClr val="0F1115"/>
              </a:solidFill>
              <a:effectLst/>
              <a:latin typeface="Verdana" panose="020B0604030504040204" pitchFamily="34" charset="0"/>
              <a:ea typeface="Verdana" panose="020B0604030504040204" pitchFamily="34" charset="0"/>
            </a:endParaRPr>
          </a:p>
          <a:p>
            <a:pPr algn="just">
              <a:buFont typeface="+mj-lt"/>
              <a:buAutoNum type="arabicPeriod"/>
            </a:pPr>
            <a:r>
              <a:rPr lang="pt-BR" b="1" i="0" dirty="0">
                <a:solidFill>
                  <a:srgbClr val="0F1115"/>
                </a:solidFill>
                <a:effectLst/>
                <a:latin typeface="Verdana" panose="020B0604030504040204" pitchFamily="34" charset="0"/>
                <a:ea typeface="Verdana" panose="020B0604030504040204" pitchFamily="34" charset="0"/>
              </a:rPr>
              <a:t>Pristine state:</a:t>
            </a:r>
            <a:r>
              <a:rPr lang="pt-BR" b="0" i="0" dirty="0">
                <a:solidFill>
                  <a:srgbClr val="0F1115"/>
                </a:solidFill>
                <a:effectLst/>
                <a:latin typeface="Verdana" panose="020B0604030504040204" pitchFamily="34" charset="0"/>
                <a:ea typeface="Verdana" panose="020B0604030504040204" pitchFamily="34" charset="0"/>
              </a:rPr>
              <a:t> Wooden tzouras (complete instrument)</a:t>
            </a:r>
          </a:p>
          <a:p>
            <a:pPr algn="just">
              <a:buFont typeface="+mj-lt"/>
              <a:buAutoNum type="arabicPeriod"/>
            </a:pPr>
            <a:r>
              <a:rPr lang="pt-BR" b="1" i="0" dirty="0">
                <a:solidFill>
                  <a:srgbClr val="0F1115"/>
                </a:solidFill>
                <a:effectLst/>
                <a:latin typeface="Verdana" panose="020B0604030504040204" pitchFamily="34" charset="0"/>
                <a:ea typeface="Verdana" panose="020B0604030504040204" pitchFamily="34" charset="0"/>
              </a:rPr>
              <a:t>Altered state:</a:t>
            </a:r>
            <a:r>
              <a:rPr lang="pt-BR" b="0" i="0" dirty="0">
                <a:solidFill>
                  <a:srgbClr val="0F1115"/>
                </a:solidFill>
                <a:effectLst/>
                <a:latin typeface="Verdana" panose="020B0604030504040204" pitchFamily="34" charset="0"/>
                <a:ea typeface="Verdana" panose="020B0604030504040204" pitchFamily="34" charset="0"/>
              </a:rPr>
              <a:t> Wooden top plate (detached) or PETG printed plates</a:t>
            </a:r>
          </a:p>
          <a:p>
            <a:pPr algn="just">
              <a:buFont typeface="+mj-lt"/>
              <a:buAutoNum type="arabicPeriod"/>
            </a:pPr>
            <a:r>
              <a:rPr lang="pt-BR" b="1" i="0" dirty="0">
                <a:solidFill>
                  <a:srgbClr val="0F1115"/>
                </a:solidFill>
                <a:effectLst/>
                <a:latin typeface="Verdana" panose="020B0604030504040204" pitchFamily="34" charset="0"/>
                <a:ea typeface="Verdana" panose="020B0604030504040204" pitchFamily="34" charset="0"/>
              </a:rPr>
              <a:t>CFDAC</a:t>
            </a:r>
            <a:r>
              <a:rPr lang="pt-BR" b="0" i="0" dirty="0">
                <a:solidFill>
                  <a:srgbClr val="0F1115"/>
                </a:solidFill>
                <a:effectLst/>
                <a:latin typeface="Verdana" panose="020B0604030504040204" pitchFamily="34" charset="0"/>
                <a:ea typeface="Verdana" panose="020B0604030504040204" pitchFamily="34" charset="0"/>
              </a:rPr>
              <a:t> (Complex Frequency Domain Assurance Criterion) compares FRFs</a:t>
            </a:r>
          </a:p>
          <a:p>
            <a:pPr algn="just">
              <a:buFont typeface="+mj-lt"/>
              <a:buAutoNum type="arabicPeriod"/>
            </a:pPr>
            <a:r>
              <a:rPr lang="pt-BR" b="1" i="0" dirty="0">
                <a:solidFill>
                  <a:srgbClr val="0F1115"/>
                </a:solidFill>
                <a:effectLst/>
                <a:latin typeface="Verdana" panose="020B0604030504040204" pitchFamily="34" charset="0"/>
                <a:ea typeface="Verdana" panose="020B0604030504040204" pitchFamily="34" charset="0"/>
              </a:rPr>
              <a:t>SCI</a:t>
            </a:r>
            <a:r>
              <a:rPr lang="pt-BR" b="0" i="0" dirty="0">
                <a:solidFill>
                  <a:srgbClr val="0F1115"/>
                </a:solidFill>
                <a:effectLst/>
                <a:latin typeface="Verdana" panose="020B0604030504040204" pitchFamily="34" charset="0"/>
                <a:ea typeface="Verdana" panose="020B0604030504040204" pitchFamily="34" charset="0"/>
              </a:rPr>
              <a:t> (Spectral Correlation Index): 0 = perfect correlation, 1 = no correlation</a:t>
            </a:r>
          </a:p>
        </p:txBody>
      </p:sp>
      <p:sp>
        <p:nvSpPr>
          <p:cNvPr id="10" name="Ορθογώνιο 9">
            <a:extLst>
              <a:ext uri="{FF2B5EF4-FFF2-40B4-BE49-F238E27FC236}">
                <a16:creationId xmlns:a16="http://schemas.microsoft.com/office/drawing/2014/main" id="{49D652D9-323C-BBB9-729F-799A17175A84}"/>
              </a:ext>
            </a:extLst>
          </p:cNvPr>
          <p:cNvSpPr/>
          <p:nvPr/>
        </p:nvSpPr>
        <p:spPr>
          <a:xfrm>
            <a:off x="5734665" y="2340077"/>
            <a:ext cx="717754" cy="3204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2483B871-2DB1-11FC-E0DF-97D4F085F36B}"/>
              </a:ext>
            </a:extLst>
          </p:cNvPr>
          <p:cNvSpPr txBox="1"/>
          <p:nvPr/>
        </p:nvSpPr>
        <p:spPr>
          <a:xfrm>
            <a:off x="216309" y="5567041"/>
            <a:ext cx="6096000" cy="1200329"/>
          </a:xfrm>
          <a:prstGeom prst="rect">
            <a:avLst/>
          </a:prstGeom>
          <a:noFill/>
        </p:spPr>
        <p:txBody>
          <a:bodyPr wrap="square">
            <a:spAutoFit/>
          </a:bodyPr>
          <a:lstStyle/>
          <a:p>
            <a:pPr algn="l">
              <a:buNone/>
            </a:pPr>
            <a:r>
              <a:rPr lang="en-US" b="1" i="0" dirty="0">
                <a:solidFill>
                  <a:srgbClr val="0F1115"/>
                </a:solidFill>
                <a:effectLst/>
                <a:latin typeface="Verdana" panose="020B0604030504040204" pitchFamily="34" charset="0"/>
                <a:ea typeface="Verdana" panose="020B0604030504040204" pitchFamily="34" charset="0"/>
              </a:rPr>
              <a:t>Reference Value:</a:t>
            </a:r>
            <a:endParaRPr lang="en-US"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Complete </a:t>
            </a:r>
            <a:r>
              <a:rPr lang="en-US" b="0" i="0" dirty="0" err="1">
                <a:solidFill>
                  <a:srgbClr val="0F1115"/>
                </a:solidFill>
                <a:effectLst/>
                <a:latin typeface="Verdana" panose="020B0604030504040204" pitchFamily="34" charset="0"/>
                <a:ea typeface="Verdana" panose="020B0604030504040204" pitchFamily="34" charset="0"/>
              </a:rPr>
              <a:t>tzouras</a:t>
            </a:r>
            <a:r>
              <a:rPr lang="en-US" b="0" i="0" dirty="0">
                <a:solidFill>
                  <a:srgbClr val="0F1115"/>
                </a:solidFill>
                <a:effectLst/>
                <a:latin typeface="Verdana" panose="020B0604030504040204" pitchFamily="34" charset="0"/>
                <a:ea typeface="Verdana" panose="020B0604030504040204" pitchFamily="34" charset="0"/>
              </a:rPr>
              <a:t> vs. its detached wooden top plate → </a:t>
            </a:r>
            <a:r>
              <a:rPr lang="en-US" b="1" i="0" dirty="0">
                <a:solidFill>
                  <a:srgbClr val="0F1115"/>
                </a:solidFill>
                <a:effectLst/>
                <a:latin typeface="Verdana" panose="020B0604030504040204" pitchFamily="34" charset="0"/>
                <a:ea typeface="Verdana" panose="020B0604030504040204" pitchFamily="34" charset="0"/>
              </a:rPr>
              <a:t>SCI = 0.722</a:t>
            </a:r>
            <a:endParaRPr lang="en-US"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This is the target for PETG plates to match</a:t>
            </a:r>
          </a:p>
        </p:txBody>
      </p:sp>
      <p:sp>
        <p:nvSpPr>
          <p:cNvPr id="14" name="TextBox 13">
            <a:extLst>
              <a:ext uri="{FF2B5EF4-FFF2-40B4-BE49-F238E27FC236}">
                <a16:creationId xmlns:a16="http://schemas.microsoft.com/office/drawing/2014/main" id="{4CEE7920-EE5D-1C7F-56DB-49937F8E3C08}"/>
              </a:ext>
            </a:extLst>
          </p:cNvPr>
          <p:cNvSpPr txBox="1"/>
          <p:nvPr/>
        </p:nvSpPr>
        <p:spPr>
          <a:xfrm>
            <a:off x="7049730" y="835727"/>
            <a:ext cx="5039031" cy="2308324"/>
          </a:xfrm>
          <a:prstGeom prst="rect">
            <a:avLst/>
          </a:prstGeom>
          <a:noFill/>
        </p:spPr>
        <p:txBody>
          <a:bodyPr wrap="square">
            <a:spAutoFit/>
          </a:bodyPr>
          <a:lstStyle/>
          <a:p>
            <a:pPr algn="l">
              <a:buNone/>
            </a:pPr>
            <a:r>
              <a:rPr lang="pt-BR" b="1" i="0" dirty="0">
                <a:solidFill>
                  <a:srgbClr val="0F1115"/>
                </a:solidFill>
                <a:effectLst/>
                <a:latin typeface="Verdana" panose="020B0604030504040204" pitchFamily="34" charset="0"/>
                <a:ea typeface="Verdana" panose="020B0604030504040204" pitchFamily="34" charset="0"/>
              </a:rPr>
              <a:t>FEM Modeling:</a:t>
            </a:r>
            <a:endParaRPr lang="pt-BR" b="0" i="0" dirty="0">
              <a:solidFill>
                <a:srgbClr val="0F1115"/>
              </a:solidFill>
              <a:effectLst/>
              <a:latin typeface="Verdana" panose="020B0604030504040204" pitchFamily="34" charset="0"/>
              <a:ea typeface="Verdana" panose="020B0604030504040204" pitchFamily="34" charset="0"/>
            </a:endParaRPr>
          </a:p>
          <a:p>
            <a:pPr algn="jus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3D CAD from actual tzouras (260 mm length, 1.9-2.9 mm thickness)</a:t>
            </a:r>
          </a:p>
          <a:p>
            <a:pPr algn="jus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~200,000 hexahedral elements</a:t>
            </a:r>
          </a:p>
          <a:p>
            <a:pPr algn="jus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Materials: PETG (isotropic) vs. Spruce Engelmann (orthotropic)</a:t>
            </a:r>
          </a:p>
          <a:p>
            <a:pPr algn="jus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Fixed boundary at top (matches experimental clamping)</a:t>
            </a:r>
          </a:p>
        </p:txBody>
      </p:sp>
      <p:pic>
        <p:nvPicPr>
          <p:cNvPr id="16" name="Εικόνα 15">
            <a:extLst>
              <a:ext uri="{FF2B5EF4-FFF2-40B4-BE49-F238E27FC236}">
                <a16:creationId xmlns:a16="http://schemas.microsoft.com/office/drawing/2014/main" id="{157634AC-B3CC-7655-0FE3-2FF9833B44B5}"/>
              </a:ext>
            </a:extLst>
          </p:cNvPr>
          <p:cNvPicPr>
            <a:picLocks noChangeAspect="1"/>
          </p:cNvPicPr>
          <p:nvPr/>
        </p:nvPicPr>
        <p:blipFill>
          <a:blip r:embed="rId3"/>
          <a:stretch>
            <a:fillRect/>
          </a:stretch>
        </p:blipFill>
        <p:spPr>
          <a:xfrm>
            <a:off x="7699799" y="3242373"/>
            <a:ext cx="3439005" cy="3229426"/>
          </a:xfrm>
          <a:prstGeom prst="rect">
            <a:avLst/>
          </a:prstGeom>
        </p:spPr>
      </p:pic>
    </p:spTree>
    <p:extLst>
      <p:ext uri="{BB962C8B-B14F-4D97-AF65-F5344CB8AC3E}">
        <p14:creationId xmlns:p14="http://schemas.microsoft.com/office/powerpoint/2010/main" val="1890866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76EBF6-A049-FC49-30BE-19540289CEE2}"/>
              </a:ext>
            </a:extLst>
          </p:cNvPr>
          <p:cNvSpPr txBox="1"/>
          <p:nvPr/>
        </p:nvSpPr>
        <p:spPr>
          <a:xfrm>
            <a:off x="-4916" y="185390"/>
            <a:ext cx="1219691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Results - Wooden Reference vs. 3D Printed Plates</a:t>
            </a:r>
            <a:endParaRPr lang="pt-BR" sz="2800" b="1" dirty="0">
              <a:solidFill>
                <a:srgbClr val="0F1115"/>
              </a:solidFill>
              <a:effectLst/>
              <a:latin typeface="Verdana" panose="020B0604030504040204" pitchFamily="34" charset="0"/>
              <a:ea typeface="Verdana" panose="020B0604030504040204" pitchFamily="34" charset="0"/>
            </a:endParaRPr>
          </a:p>
        </p:txBody>
      </p:sp>
      <p:pic>
        <p:nvPicPr>
          <p:cNvPr id="6" name="Εικόνα 5">
            <a:extLst>
              <a:ext uri="{FF2B5EF4-FFF2-40B4-BE49-F238E27FC236}">
                <a16:creationId xmlns:a16="http://schemas.microsoft.com/office/drawing/2014/main" id="{A7027241-FDEC-582D-93BF-4C27BBCDA640}"/>
              </a:ext>
            </a:extLst>
          </p:cNvPr>
          <p:cNvPicPr>
            <a:picLocks noChangeAspect="1"/>
          </p:cNvPicPr>
          <p:nvPr/>
        </p:nvPicPr>
        <p:blipFill>
          <a:blip r:embed="rId2"/>
          <a:stretch>
            <a:fillRect/>
          </a:stretch>
        </p:blipFill>
        <p:spPr>
          <a:xfrm>
            <a:off x="87151" y="1002890"/>
            <a:ext cx="6770299" cy="1584203"/>
          </a:xfrm>
          <a:prstGeom prst="rect">
            <a:avLst/>
          </a:prstGeom>
        </p:spPr>
      </p:pic>
      <p:sp>
        <p:nvSpPr>
          <p:cNvPr id="8" name="TextBox 7">
            <a:extLst>
              <a:ext uri="{FF2B5EF4-FFF2-40B4-BE49-F238E27FC236}">
                <a16:creationId xmlns:a16="http://schemas.microsoft.com/office/drawing/2014/main" id="{385E6070-CB7D-3A3D-5DDA-BA96641ACF12}"/>
              </a:ext>
            </a:extLst>
          </p:cNvPr>
          <p:cNvSpPr txBox="1"/>
          <p:nvPr/>
        </p:nvSpPr>
        <p:spPr>
          <a:xfrm>
            <a:off x="18326" y="2587093"/>
            <a:ext cx="6907950" cy="923330"/>
          </a:xfrm>
          <a:prstGeom prst="rect">
            <a:avLst/>
          </a:prstGeom>
          <a:noFill/>
        </p:spPr>
        <p:txBody>
          <a:bodyPr wrap="square">
            <a:spAutoFit/>
          </a:bodyPr>
          <a:lstStyle/>
          <a:p>
            <a:pPr algn="just"/>
            <a:r>
              <a:rPr lang="en-US" b="0" i="1" dirty="0">
                <a:solidFill>
                  <a:srgbClr val="0F1115"/>
                </a:solidFill>
                <a:effectLst/>
                <a:latin typeface="quote-cjk-patch"/>
              </a:rPr>
              <a:t>As long as the SCI value approaches the reference value of 0.722, a vibroacoustic behavior similar to the traditional instrument is approached.</a:t>
            </a:r>
            <a:endParaRPr lang="el-GR" dirty="0"/>
          </a:p>
        </p:txBody>
      </p:sp>
      <p:pic>
        <p:nvPicPr>
          <p:cNvPr id="10" name="Εικόνα 9">
            <a:extLst>
              <a:ext uri="{FF2B5EF4-FFF2-40B4-BE49-F238E27FC236}">
                <a16:creationId xmlns:a16="http://schemas.microsoft.com/office/drawing/2014/main" id="{EBED9B9B-E45D-52A6-01F2-A396C2CDDBEE}"/>
              </a:ext>
            </a:extLst>
          </p:cNvPr>
          <p:cNvPicPr>
            <a:picLocks noChangeAspect="1"/>
          </p:cNvPicPr>
          <p:nvPr/>
        </p:nvPicPr>
        <p:blipFill>
          <a:blip r:embed="rId3"/>
          <a:stretch>
            <a:fillRect/>
          </a:stretch>
        </p:blipFill>
        <p:spPr>
          <a:xfrm>
            <a:off x="6202510" y="3210119"/>
            <a:ext cx="5944695" cy="3647881"/>
          </a:xfrm>
          <a:prstGeom prst="rect">
            <a:avLst/>
          </a:prstGeom>
        </p:spPr>
      </p:pic>
      <p:sp>
        <p:nvSpPr>
          <p:cNvPr id="12" name="TextBox 11">
            <a:extLst>
              <a:ext uri="{FF2B5EF4-FFF2-40B4-BE49-F238E27FC236}">
                <a16:creationId xmlns:a16="http://schemas.microsoft.com/office/drawing/2014/main" id="{BDAB0FAD-2410-00D8-CAEC-E312A8EB143F}"/>
              </a:ext>
            </a:extLst>
          </p:cNvPr>
          <p:cNvSpPr txBox="1"/>
          <p:nvPr/>
        </p:nvSpPr>
        <p:spPr>
          <a:xfrm>
            <a:off x="416926" y="3983882"/>
            <a:ext cx="6110748" cy="1200329"/>
          </a:xfrm>
          <a:prstGeom prst="rect">
            <a:avLst/>
          </a:prstGeom>
          <a:noFill/>
        </p:spPr>
        <p:txBody>
          <a:bodyPr wrap="square">
            <a:spAutoFit/>
          </a:bodyPr>
          <a:lstStyle/>
          <a:p>
            <a:pPr algn="just">
              <a:buNone/>
            </a:pPr>
            <a:r>
              <a:rPr lang="en-US" b="1" i="0" dirty="0">
                <a:solidFill>
                  <a:srgbClr val="0F1115"/>
                </a:solidFill>
                <a:effectLst/>
                <a:latin typeface="Verdana" panose="020B0604030504040204" pitchFamily="34" charset="0"/>
                <a:ea typeface="Verdana" panose="020B0604030504040204" pitchFamily="34" charset="0"/>
              </a:rPr>
              <a:t>FRF Comparisons:</a:t>
            </a:r>
            <a:endParaRPr lang="en-US" b="0" i="0" dirty="0">
              <a:solidFill>
                <a:srgbClr val="0F1115"/>
              </a:solidFill>
              <a:effectLst/>
              <a:latin typeface="Verdana" panose="020B0604030504040204" pitchFamily="34" charset="0"/>
              <a:ea typeface="Verdana" panose="020B0604030504040204" pitchFamily="34" charset="0"/>
            </a:endParaRPr>
          </a:p>
          <a:p>
            <a:pPr algn="jus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2.9 mm PETG shows better alignment with wooden plate peaks</a:t>
            </a:r>
          </a:p>
          <a:p>
            <a:pPr algn="jus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1.9 mm PETG deviates more significantly</a:t>
            </a:r>
          </a:p>
        </p:txBody>
      </p:sp>
      <p:sp>
        <p:nvSpPr>
          <p:cNvPr id="14" name="TextBox 13">
            <a:extLst>
              <a:ext uri="{FF2B5EF4-FFF2-40B4-BE49-F238E27FC236}">
                <a16:creationId xmlns:a16="http://schemas.microsoft.com/office/drawing/2014/main" id="{E11A876C-B41A-27B3-F60D-5A3DD355ADAD}"/>
              </a:ext>
            </a:extLst>
          </p:cNvPr>
          <p:cNvSpPr txBox="1"/>
          <p:nvPr/>
        </p:nvSpPr>
        <p:spPr>
          <a:xfrm>
            <a:off x="416926" y="5296548"/>
            <a:ext cx="6110748" cy="1200329"/>
          </a:xfrm>
          <a:prstGeom prst="rect">
            <a:avLst/>
          </a:prstGeom>
          <a:noFill/>
        </p:spPr>
        <p:txBody>
          <a:bodyPr wrap="square">
            <a:spAutoFit/>
          </a:bodyPr>
          <a:lstStyle/>
          <a:p>
            <a:pPr algn="l">
              <a:buNone/>
            </a:pPr>
            <a:r>
              <a:rPr lang="en-US" b="1" i="0" dirty="0">
                <a:solidFill>
                  <a:srgbClr val="0F1115"/>
                </a:solidFill>
                <a:effectLst/>
                <a:latin typeface="Verdana" panose="020B0604030504040204" pitchFamily="34" charset="0"/>
                <a:ea typeface="Verdana" panose="020B0604030504040204" pitchFamily="34" charset="0"/>
              </a:rPr>
              <a:t>CFDAC Plots:</a:t>
            </a:r>
            <a:endParaRPr lang="en-US" b="0" i="0" dirty="0">
              <a:solidFill>
                <a:srgbClr val="0F1115"/>
              </a:solidFill>
              <a:effectLst/>
              <a:latin typeface="Verdana" panose="020B0604030504040204" pitchFamily="34" charset="0"/>
              <a:ea typeface="Verdana" panose="020B0604030504040204" pitchFamily="34" charset="0"/>
            </a:endParaRPr>
          </a:p>
          <a:p>
            <a:pPr algn="jus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Diagonal symmetry indicates good correlation</a:t>
            </a:r>
          </a:p>
          <a:p>
            <a:pPr algn="jus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2.9 mm case shows stronger diagonal features than 1.9 mm</a:t>
            </a:r>
          </a:p>
        </p:txBody>
      </p:sp>
    </p:spTree>
    <p:extLst>
      <p:ext uri="{BB962C8B-B14F-4D97-AF65-F5344CB8AC3E}">
        <p14:creationId xmlns:p14="http://schemas.microsoft.com/office/powerpoint/2010/main" val="7014549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BD313A-8024-7C17-1CCC-3680F9B4BA8C}"/>
              </a:ext>
            </a:extLst>
          </p:cNvPr>
          <p:cNvSpPr txBox="1"/>
          <p:nvPr/>
        </p:nvSpPr>
        <p:spPr>
          <a:xfrm>
            <a:off x="-4916" y="185390"/>
            <a:ext cx="1219691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Results - FEM Validation &amp; Geometric Insights</a:t>
            </a:r>
            <a:endParaRPr lang="pt-BR" sz="2800" b="1" dirty="0">
              <a:solidFill>
                <a:srgbClr val="0F1115"/>
              </a:solidFill>
              <a:effectLst/>
              <a:latin typeface="Verdana" panose="020B0604030504040204" pitchFamily="34" charset="0"/>
              <a:ea typeface="Verdana" panose="020B0604030504040204" pitchFamily="34" charset="0"/>
            </a:endParaRPr>
          </a:p>
        </p:txBody>
      </p:sp>
      <p:pic>
        <p:nvPicPr>
          <p:cNvPr id="4" name="Εικόνα 3">
            <a:extLst>
              <a:ext uri="{FF2B5EF4-FFF2-40B4-BE49-F238E27FC236}">
                <a16:creationId xmlns:a16="http://schemas.microsoft.com/office/drawing/2014/main" id="{02CDE856-0BDE-5FAC-7D37-61C0CA504E51}"/>
              </a:ext>
            </a:extLst>
          </p:cNvPr>
          <p:cNvPicPr>
            <a:picLocks noChangeAspect="1"/>
          </p:cNvPicPr>
          <p:nvPr/>
        </p:nvPicPr>
        <p:blipFill>
          <a:blip r:embed="rId2"/>
          <a:stretch>
            <a:fillRect/>
          </a:stretch>
        </p:blipFill>
        <p:spPr>
          <a:xfrm>
            <a:off x="6580410" y="556321"/>
            <a:ext cx="3999100" cy="3465887"/>
          </a:xfrm>
          <a:prstGeom prst="rect">
            <a:avLst/>
          </a:prstGeom>
        </p:spPr>
      </p:pic>
      <p:sp>
        <p:nvSpPr>
          <p:cNvPr id="8" name="TextBox 7">
            <a:extLst>
              <a:ext uri="{FF2B5EF4-FFF2-40B4-BE49-F238E27FC236}">
                <a16:creationId xmlns:a16="http://schemas.microsoft.com/office/drawing/2014/main" id="{610066EF-1120-FE35-3C05-C5A3D13DC3A7}"/>
              </a:ext>
            </a:extLst>
          </p:cNvPr>
          <p:cNvSpPr txBox="1"/>
          <p:nvPr/>
        </p:nvSpPr>
        <p:spPr>
          <a:xfrm>
            <a:off x="484410" y="1356376"/>
            <a:ext cx="6096000" cy="1200329"/>
          </a:xfrm>
          <a:prstGeom prst="rect">
            <a:avLst/>
          </a:prstGeom>
          <a:noFill/>
        </p:spPr>
        <p:txBody>
          <a:bodyPr wrap="square">
            <a:spAutoFit/>
          </a:bodyPr>
          <a:lstStyle/>
          <a:p>
            <a:pPr algn="just"/>
            <a:r>
              <a:rPr lang="en-US" dirty="0">
                <a:latin typeface="Verdana" panose="020B0604030504040204" pitchFamily="34" charset="0"/>
                <a:ea typeface="Verdana" panose="020B0604030504040204" pitchFamily="34" charset="0"/>
              </a:rPr>
              <a:t>Excellent visual correlation between ESPI fringes and FEM mode shapes. The maximum percent error between measured and simulated resonances is less than 7%.</a:t>
            </a:r>
            <a:endParaRPr lang="el-GR" dirty="0">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EE195E66-7CFD-0E20-6F2D-D4819532BAF7}"/>
              </a:ext>
            </a:extLst>
          </p:cNvPr>
          <p:cNvSpPr txBox="1"/>
          <p:nvPr/>
        </p:nvSpPr>
        <p:spPr>
          <a:xfrm>
            <a:off x="484410" y="4022208"/>
            <a:ext cx="6096000" cy="1200329"/>
          </a:xfrm>
          <a:prstGeom prst="rect">
            <a:avLst/>
          </a:prstGeom>
          <a:noFill/>
        </p:spPr>
        <p:txBody>
          <a:bodyPr wrap="square">
            <a:spAutoFit/>
          </a:bodyPr>
          <a:lstStyle/>
          <a:p>
            <a:pPr algn="just"/>
            <a:r>
              <a:rPr lang="en-US" b="0" dirty="0">
                <a:solidFill>
                  <a:srgbClr val="0F1115"/>
                </a:solidFill>
                <a:effectLst/>
                <a:latin typeface="Verdana" panose="020B0604030504040204" pitchFamily="34" charset="0"/>
                <a:ea typeface="Verdana" panose="020B0604030504040204" pitchFamily="34" charset="0"/>
              </a:rPr>
              <a:t>The upper triangular area of the top plate, which is bounded (glued) with the </a:t>
            </a:r>
            <a:r>
              <a:rPr lang="en-US" b="0" dirty="0" err="1">
                <a:solidFill>
                  <a:srgbClr val="0F1115"/>
                </a:solidFill>
                <a:effectLst/>
                <a:latin typeface="Verdana" panose="020B0604030504040204" pitchFamily="34" charset="0"/>
                <a:ea typeface="Verdana" panose="020B0604030504040204" pitchFamily="34" charset="0"/>
              </a:rPr>
              <a:t>tzouras</a:t>
            </a:r>
            <a:r>
              <a:rPr lang="en-US" b="0" dirty="0">
                <a:solidFill>
                  <a:srgbClr val="0F1115"/>
                </a:solidFill>
                <a:effectLst/>
                <a:latin typeface="Verdana" panose="020B0604030504040204" pitchFamily="34" charset="0"/>
                <a:ea typeface="Verdana" panose="020B0604030504040204" pitchFamily="34" charset="0"/>
              </a:rPr>
              <a:t> body and the fingerboard, does not contribute to the vibroacoustic behavior of the instrument.</a:t>
            </a:r>
            <a:endParaRPr lang="el-GR"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3C0A374A-41DE-F8C8-88BF-1955875510B0}"/>
              </a:ext>
            </a:extLst>
          </p:cNvPr>
          <p:cNvSpPr txBox="1"/>
          <p:nvPr/>
        </p:nvSpPr>
        <p:spPr>
          <a:xfrm>
            <a:off x="484410" y="5350357"/>
            <a:ext cx="6096000" cy="923330"/>
          </a:xfrm>
          <a:prstGeom prst="rect">
            <a:avLst/>
          </a:prstGeom>
          <a:noFill/>
        </p:spPr>
        <p:txBody>
          <a:bodyPr wrap="square">
            <a:spAutoFit/>
          </a:bodyPr>
          <a:lstStyle/>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This area was</a:t>
            </a:r>
            <a:r>
              <a:rPr lang="en-US" i="0" dirty="0">
                <a:solidFill>
                  <a:srgbClr val="0F1115"/>
                </a:solidFill>
                <a:effectLst/>
                <a:latin typeface="Verdana" panose="020B0604030504040204" pitchFamily="34" charset="0"/>
                <a:ea typeface="Verdana" panose="020B0604030504040204" pitchFamily="34" charset="0"/>
              </a:rPr>
              <a:t> excluded </a:t>
            </a:r>
            <a:r>
              <a:rPr lang="en-US" b="0" i="0" dirty="0">
                <a:solidFill>
                  <a:srgbClr val="0F1115"/>
                </a:solidFill>
                <a:effectLst/>
                <a:latin typeface="Verdana" panose="020B0604030504040204" pitchFamily="34" charset="0"/>
                <a:ea typeface="Verdana" panose="020B0604030504040204" pitchFamily="34" charset="0"/>
              </a:rPr>
              <a:t>from further studies</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Fixed support applied in experiments and FEM </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Leads to more accurate boundary conditions</a:t>
            </a:r>
          </a:p>
        </p:txBody>
      </p:sp>
      <p:pic>
        <p:nvPicPr>
          <p:cNvPr id="14" name="Εικόνα 13">
            <a:extLst>
              <a:ext uri="{FF2B5EF4-FFF2-40B4-BE49-F238E27FC236}">
                <a16:creationId xmlns:a16="http://schemas.microsoft.com/office/drawing/2014/main" id="{56DAAE39-2F8A-2548-7618-16E085BA7BED}"/>
              </a:ext>
            </a:extLst>
          </p:cNvPr>
          <p:cNvPicPr>
            <a:picLocks noChangeAspect="1"/>
          </p:cNvPicPr>
          <p:nvPr/>
        </p:nvPicPr>
        <p:blipFill>
          <a:blip r:embed="rId3"/>
          <a:stretch>
            <a:fillRect/>
          </a:stretch>
        </p:blipFill>
        <p:spPr>
          <a:xfrm>
            <a:off x="6753239" y="4056996"/>
            <a:ext cx="3757445" cy="2801004"/>
          </a:xfrm>
          <a:prstGeom prst="rect">
            <a:avLst/>
          </a:prstGeom>
        </p:spPr>
      </p:pic>
    </p:spTree>
    <p:extLst>
      <p:ext uri="{BB962C8B-B14F-4D97-AF65-F5344CB8AC3E}">
        <p14:creationId xmlns:p14="http://schemas.microsoft.com/office/powerpoint/2010/main" val="38929100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77C0D5-094F-3358-72BA-5DBCE20585D2}"/>
              </a:ext>
            </a:extLst>
          </p:cNvPr>
          <p:cNvSpPr txBox="1"/>
          <p:nvPr/>
        </p:nvSpPr>
        <p:spPr>
          <a:xfrm>
            <a:off x="-4916" y="185390"/>
            <a:ext cx="1219691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Conclusions &amp; Future Work</a:t>
            </a:r>
            <a:endParaRPr lang="pt-BR" sz="2800" b="1" dirty="0">
              <a:solidFill>
                <a:srgbClr val="0F1115"/>
              </a:solidFill>
              <a:effectLst/>
              <a:latin typeface="Verdana" panose="020B0604030504040204" pitchFamily="34" charset="0"/>
              <a:ea typeface="Verdana" panose="020B0604030504040204" pitchFamily="34" charset="0"/>
            </a:endParaRPr>
          </a:p>
        </p:txBody>
      </p:sp>
      <p:pic>
        <p:nvPicPr>
          <p:cNvPr id="6" name="Εικόνα 5">
            <a:extLst>
              <a:ext uri="{FF2B5EF4-FFF2-40B4-BE49-F238E27FC236}">
                <a16:creationId xmlns:a16="http://schemas.microsoft.com/office/drawing/2014/main" id="{B8F1AAD6-9290-4248-D051-AE176FD0C65E}"/>
              </a:ext>
            </a:extLst>
          </p:cNvPr>
          <p:cNvPicPr>
            <a:picLocks noChangeAspect="1"/>
          </p:cNvPicPr>
          <p:nvPr/>
        </p:nvPicPr>
        <p:blipFill>
          <a:blip r:embed="rId2"/>
          <a:stretch>
            <a:fillRect/>
          </a:stretch>
        </p:blipFill>
        <p:spPr>
          <a:xfrm>
            <a:off x="-4916" y="899537"/>
            <a:ext cx="6649301" cy="3259621"/>
          </a:xfrm>
          <a:prstGeom prst="rect">
            <a:avLst/>
          </a:prstGeom>
        </p:spPr>
      </p:pic>
      <p:pic>
        <p:nvPicPr>
          <p:cNvPr id="8" name="Εικόνα 7">
            <a:extLst>
              <a:ext uri="{FF2B5EF4-FFF2-40B4-BE49-F238E27FC236}">
                <a16:creationId xmlns:a16="http://schemas.microsoft.com/office/drawing/2014/main" id="{CE717319-91AA-BA39-2895-46EFA26ED253}"/>
              </a:ext>
            </a:extLst>
          </p:cNvPr>
          <p:cNvPicPr>
            <a:picLocks noChangeAspect="1"/>
          </p:cNvPicPr>
          <p:nvPr/>
        </p:nvPicPr>
        <p:blipFill>
          <a:blip r:embed="rId3"/>
          <a:stretch>
            <a:fillRect/>
          </a:stretch>
        </p:blipFill>
        <p:spPr>
          <a:xfrm>
            <a:off x="6546062" y="899537"/>
            <a:ext cx="5547615" cy="3110302"/>
          </a:xfrm>
          <a:prstGeom prst="rect">
            <a:avLst/>
          </a:prstGeom>
        </p:spPr>
      </p:pic>
    </p:spTree>
    <p:extLst>
      <p:ext uri="{BB962C8B-B14F-4D97-AF65-F5344CB8AC3E}">
        <p14:creationId xmlns:p14="http://schemas.microsoft.com/office/powerpoint/2010/main" val="1160035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F59028-8B72-C96F-BAB6-FC13022AD3DA}"/>
              </a:ext>
            </a:extLst>
          </p:cNvPr>
          <p:cNvSpPr txBox="1"/>
          <p:nvPr/>
        </p:nvSpPr>
        <p:spPr>
          <a:xfrm>
            <a:off x="2202426" y="175557"/>
            <a:ext cx="7787148"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Time Domain FEM-BEM Results</a:t>
            </a:r>
          </a:p>
        </p:txBody>
      </p:sp>
      <p:sp>
        <p:nvSpPr>
          <p:cNvPr id="6" name="TextBox 5">
            <a:extLst>
              <a:ext uri="{FF2B5EF4-FFF2-40B4-BE49-F238E27FC236}">
                <a16:creationId xmlns:a16="http://schemas.microsoft.com/office/drawing/2014/main" id="{FEC33054-2CA7-4EF7-D529-8B449AA3AE4E}"/>
              </a:ext>
            </a:extLst>
          </p:cNvPr>
          <p:cNvSpPr txBox="1"/>
          <p:nvPr/>
        </p:nvSpPr>
        <p:spPr>
          <a:xfrm>
            <a:off x="363794" y="712872"/>
            <a:ext cx="6096000" cy="2169825"/>
          </a:xfrm>
          <a:prstGeom prst="rect">
            <a:avLst/>
          </a:prstGeom>
          <a:noFill/>
        </p:spPr>
        <p:txBody>
          <a:bodyPr wrap="square">
            <a:spAutoFit/>
          </a:bodyPr>
          <a:lstStyle/>
          <a:p>
            <a:pPr algn="l">
              <a:spcBef>
                <a:spcPts val="1200"/>
              </a:spcBef>
              <a:spcAft>
                <a:spcPts val="1200"/>
              </a:spcAft>
              <a:buNone/>
            </a:pPr>
            <a:r>
              <a:rPr lang="pt-BR" sz="2000" b="1" i="0" dirty="0">
                <a:solidFill>
                  <a:srgbClr val="0F1115"/>
                </a:solidFill>
                <a:effectLst/>
                <a:latin typeface="Verdana" panose="020B0604030504040204" pitchFamily="34" charset="0"/>
                <a:ea typeface="Verdana" panose="020B0604030504040204" pitchFamily="34" charset="0"/>
              </a:rPr>
              <a:t>Method:</a:t>
            </a:r>
            <a:endParaRPr lang="pt-BR" sz="2000" b="0" i="0" dirty="0">
              <a:solidFill>
                <a:srgbClr val="0F1115"/>
              </a:solidFill>
              <a:effectLst/>
              <a:latin typeface="Verdana" panose="020B0604030504040204" pitchFamily="34" charset="0"/>
              <a:ea typeface="Verdana" panose="020B0604030504040204" pitchFamily="34" charset="0"/>
            </a:endParaRPr>
          </a:p>
          <a:p>
            <a:pPr algn="l">
              <a:spcAft>
                <a:spcPts val="6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Time-dependent force modeled as drumstick strike</a:t>
            </a:r>
            <a:endParaRPr lang="pt-BR" dirty="0">
              <a:solidFill>
                <a:srgbClr val="0F1115"/>
              </a:solidFill>
              <a:latin typeface="Verdana" panose="020B0604030504040204" pitchFamily="34" charset="0"/>
              <a:ea typeface="Verdana" panose="020B0604030504040204" pitchFamily="34" charset="0"/>
            </a:endParaRPr>
          </a:p>
          <a:p>
            <a:pPr algn="l">
              <a:spcAft>
                <a:spcPts val="6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Impact duration: 1 ms, Force amplitude: 90 N</a:t>
            </a:r>
          </a:p>
          <a:p>
            <a:pPr algn="l">
              <a:spcAft>
                <a:spcPts val="6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Frequency range: 0-4000 Hz</a:t>
            </a:r>
          </a:p>
          <a:p>
            <a:pPr algn="l">
              <a:spcAft>
                <a:spcPts val="6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Microphone positioned 0.5m from cymbal</a:t>
            </a:r>
          </a:p>
        </p:txBody>
      </p:sp>
      <p:sp>
        <p:nvSpPr>
          <p:cNvPr id="8" name="TextBox 7">
            <a:extLst>
              <a:ext uri="{FF2B5EF4-FFF2-40B4-BE49-F238E27FC236}">
                <a16:creationId xmlns:a16="http://schemas.microsoft.com/office/drawing/2014/main" id="{4D243E3E-B5AA-2108-CEA8-186A4371F05A}"/>
              </a:ext>
            </a:extLst>
          </p:cNvPr>
          <p:cNvSpPr txBox="1"/>
          <p:nvPr/>
        </p:nvSpPr>
        <p:spPr>
          <a:xfrm>
            <a:off x="363794" y="3102563"/>
            <a:ext cx="6096000" cy="2528897"/>
          </a:xfrm>
          <a:prstGeom prst="rect">
            <a:avLst/>
          </a:prstGeom>
          <a:noFill/>
        </p:spPr>
        <p:txBody>
          <a:bodyPr wrap="square">
            <a:spAutoFit/>
          </a:bodyPr>
          <a:lstStyle/>
          <a:p>
            <a:pPr algn="l">
              <a:spcBef>
                <a:spcPts val="1200"/>
              </a:spcBef>
              <a:spcAft>
                <a:spcPts val="1200"/>
              </a:spcAft>
              <a:buNone/>
            </a:pPr>
            <a:r>
              <a:rPr lang="en-US" sz="2000" b="1" i="0" dirty="0">
                <a:solidFill>
                  <a:srgbClr val="0F1115"/>
                </a:solidFill>
                <a:effectLst/>
                <a:latin typeface="Verdana" panose="020B0604030504040204" pitchFamily="34" charset="0"/>
                <a:ea typeface="Verdana" panose="020B0604030504040204" pitchFamily="34" charset="0"/>
              </a:rPr>
              <a:t>Key Findings:</a:t>
            </a:r>
            <a:endParaRPr lang="en-US" sz="2000" b="0" i="0" dirty="0">
              <a:solidFill>
                <a:srgbClr val="0F1115"/>
              </a:solidFill>
              <a:effectLst/>
              <a:latin typeface="Verdana" panose="020B0604030504040204" pitchFamily="34" charset="0"/>
              <a:ea typeface="Verdana" panose="020B0604030504040204" pitchFamily="34" charset="0"/>
            </a:endParaRPr>
          </a:p>
          <a:p>
            <a:pPr algn="l">
              <a:spcBef>
                <a:spcPts val="1200"/>
              </a:spcBef>
              <a:spcAft>
                <a:spcPts val="1200"/>
              </a:spcAft>
              <a:buFont typeface="Arial" panose="020B0604020202020204" pitchFamily="34" charset="0"/>
              <a:buChar char="•"/>
            </a:pPr>
            <a:r>
              <a:rPr lang="en-US" i="0" dirty="0">
                <a:solidFill>
                  <a:srgbClr val="0F1115"/>
                </a:solidFill>
                <a:effectLst/>
                <a:latin typeface="Verdana" panose="020B0604030504040204" pitchFamily="34" charset="0"/>
                <a:ea typeface="Verdana" panose="020B0604030504040204" pitchFamily="34" charset="0"/>
              </a:rPr>
              <a:t>Splash cymbal decays faster </a:t>
            </a:r>
            <a:r>
              <a:rPr lang="en-US" b="0" i="0" dirty="0">
                <a:solidFill>
                  <a:srgbClr val="0F1115"/>
                </a:solidFill>
                <a:effectLst/>
                <a:latin typeface="Verdana" panose="020B0604030504040204" pitchFamily="34" charset="0"/>
                <a:ea typeface="Verdana" panose="020B0604030504040204" pitchFamily="34" charset="0"/>
              </a:rPr>
              <a:t>than crash cymbal</a:t>
            </a:r>
          </a:p>
          <a:p>
            <a:pPr algn="l">
              <a:spcBef>
                <a:spcPts val="450"/>
              </a:spcBef>
              <a:spcAft>
                <a:spcPts val="12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Pressure oscillations decay faster than displacement oscillations</a:t>
            </a:r>
          </a:p>
          <a:p>
            <a:pPr algn="l">
              <a:spcBef>
                <a:spcPts val="450"/>
              </a:spcBef>
              <a:spcAft>
                <a:spcPts val="12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First-ever comparison of velocity vs. pressure spectrograms</a:t>
            </a:r>
          </a:p>
        </p:txBody>
      </p:sp>
      <p:pic>
        <p:nvPicPr>
          <p:cNvPr id="10" name="Εικόνα 9">
            <a:extLst>
              <a:ext uri="{FF2B5EF4-FFF2-40B4-BE49-F238E27FC236}">
                <a16:creationId xmlns:a16="http://schemas.microsoft.com/office/drawing/2014/main" id="{AD732607-A0B1-985F-848C-96EA58122243}"/>
              </a:ext>
            </a:extLst>
          </p:cNvPr>
          <p:cNvPicPr>
            <a:picLocks noChangeAspect="1"/>
          </p:cNvPicPr>
          <p:nvPr/>
        </p:nvPicPr>
        <p:blipFill>
          <a:blip r:embed="rId2"/>
          <a:stretch>
            <a:fillRect/>
          </a:stretch>
        </p:blipFill>
        <p:spPr>
          <a:xfrm>
            <a:off x="7273932" y="712872"/>
            <a:ext cx="4172755" cy="4926169"/>
          </a:xfrm>
          <a:prstGeom prst="rect">
            <a:avLst/>
          </a:prstGeom>
        </p:spPr>
      </p:pic>
    </p:spTree>
    <p:extLst>
      <p:ext uri="{BB962C8B-B14F-4D97-AF65-F5344CB8AC3E}">
        <p14:creationId xmlns:p14="http://schemas.microsoft.com/office/powerpoint/2010/main" val="28132703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ABC894-9E6F-989A-B654-F5DC5B0679CA}"/>
              </a:ext>
            </a:extLst>
          </p:cNvPr>
          <p:cNvSpPr txBox="1"/>
          <p:nvPr/>
        </p:nvSpPr>
        <p:spPr>
          <a:xfrm>
            <a:off x="393290" y="2377607"/>
            <a:ext cx="12467303" cy="707886"/>
          </a:xfrm>
          <a:prstGeom prst="rect">
            <a:avLst/>
          </a:prstGeom>
          <a:noFill/>
        </p:spPr>
        <p:txBody>
          <a:bodyPr wrap="square">
            <a:spAutoFit/>
          </a:bodyPr>
          <a:lstStyle/>
          <a:p>
            <a:pPr algn="l">
              <a:lnSpc>
                <a:spcPts val="2400"/>
              </a:lnSpc>
              <a:spcBef>
                <a:spcPts val="2400"/>
              </a:spcBef>
              <a:spcAft>
                <a:spcPts val="1200"/>
              </a:spcAft>
              <a:buNone/>
            </a:pPr>
            <a:r>
              <a:rPr lang="en-US" sz="2400" b="1" dirty="0">
                <a:solidFill>
                  <a:srgbClr val="0F1115"/>
                </a:solidFill>
                <a:effectLst/>
                <a:latin typeface="Verdana" panose="020B0604030504040204" pitchFamily="34" charset="0"/>
                <a:ea typeface="Verdana" panose="020B0604030504040204" pitchFamily="34" charset="0"/>
              </a:rPr>
              <a:t>FEM Simulation of Acoustic Wave Propagation in Crystals for Light Source Design</a:t>
            </a:r>
          </a:p>
        </p:txBody>
      </p:sp>
      <p:pic>
        <p:nvPicPr>
          <p:cNvPr id="7" name="Εικόνα 6">
            <a:extLst>
              <a:ext uri="{FF2B5EF4-FFF2-40B4-BE49-F238E27FC236}">
                <a16:creationId xmlns:a16="http://schemas.microsoft.com/office/drawing/2014/main" id="{114A7CC1-AA17-10F4-D7D2-E861690E6C59}"/>
              </a:ext>
            </a:extLst>
          </p:cNvPr>
          <p:cNvPicPr>
            <a:picLocks noChangeAspect="1"/>
          </p:cNvPicPr>
          <p:nvPr/>
        </p:nvPicPr>
        <p:blipFill>
          <a:blip r:embed="rId2"/>
          <a:stretch>
            <a:fillRect/>
          </a:stretch>
        </p:blipFill>
        <p:spPr>
          <a:xfrm>
            <a:off x="2461705" y="3272432"/>
            <a:ext cx="7268589" cy="2495898"/>
          </a:xfrm>
          <a:prstGeom prst="rect">
            <a:avLst/>
          </a:prstGeom>
        </p:spPr>
      </p:pic>
    </p:spTree>
    <p:extLst>
      <p:ext uri="{BB962C8B-B14F-4D97-AF65-F5344CB8AC3E}">
        <p14:creationId xmlns:p14="http://schemas.microsoft.com/office/powerpoint/2010/main" val="29173278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B920DD-786E-C7AC-426E-7871671C7FF4}"/>
              </a:ext>
            </a:extLst>
          </p:cNvPr>
          <p:cNvSpPr txBox="1"/>
          <p:nvPr/>
        </p:nvSpPr>
        <p:spPr>
          <a:xfrm>
            <a:off x="-4916" y="185390"/>
            <a:ext cx="1219691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Introduction - A Novel Application of Acoustics</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A09D07AB-C048-469B-59A4-CF97CFE2B798}"/>
              </a:ext>
            </a:extLst>
          </p:cNvPr>
          <p:cNvSpPr txBox="1"/>
          <p:nvPr/>
        </p:nvSpPr>
        <p:spPr>
          <a:xfrm>
            <a:off x="167149" y="769947"/>
            <a:ext cx="6096000" cy="1200329"/>
          </a:xfrm>
          <a:prstGeom prst="rect">
            <a:avLst/>
          </a:prstGeom>
          <a:noFill/>
        </p:spPr>
        <p:txBody>
          <a:bodyPr wrap="square">
            <a:spAutoFit/>
          </a:bodyPr>
          <a:lstStyle/>
          <a:p>
            <a:pPr algn="just">
              <a:buNone/>
            </a:pPr>
            <a:r>
              <a:rPr lang="en-US" b="1" i="0" dirty="0">
                <a:solidFill>
                  <a:srgbClr val="0F1115"/>
                </a:solidFill>
                <a:effectLst/>
                <a:latin typeface="Verdana" panose="020B0604030504040204" pitchFamily="34" charset="0"/>
                <a:ea typeface="Verdana" panose="020B0604030504040204" pitchFamily="34" charset="0"/>
              </a:rPr>
              <a:t>The Challenge:</a:t>
            </a:r>
            <a:endParaRPr lang="en-US" b="0" i="0" dirty="0">
              <a:solidFill>
                <a:srgbClr val="0F1115"/>
              </a:solidFill>
              <a:effectLst/>
              <a:latin typeface="Verdana" panose="020B0604030504040204" pitchFamily="34" charset="0"/>
              <a:ea typeface="Verdana" panose="020B0604030504040204" pitchFamily="34" charset="0"/>
            </a:endParaRPr>
          </a:p>
          <a:p>
            <a:pPr algn="just">
              <a:buNone/>
            </a:pPr>
            <a:r>
              <a:rPr lang="en-US" b="0" dirty="0">
                <a:solidFill>
                  <a:srgbClr val="0F1115"/>
                </a:solidFill>
                <a:effectLst/>
                <a:latin typeface="Verdana" panose="020B0604030504040204" pitchFamily="34" charset="0"/>
                <a:ea typeface="Verdana" panose="020B0604030504040204" pitchFamily="34" charset="0"/>
              </a:rPr>
              <a:t>The controlled production of narrowband γ radiation in the MeV range and beyond is one of the major challenges of modern physics.</a:t>
            </a:r>
          </a:p>
        </p:txBody>
      </p:sp>
      <p:sp>
        <p:nvSpPr>
          <p:cNvPr id="8" name="TextBox 7">
            <a:extLst>
              <a:ext uri="{FF2B5EF4-FFF2-40B4-BE49-F238E27FC236}">
                <a16:creationId xmlns:a16="http://schemas.microsoft.com/office/drawing/2014/main" id="{65D69178-DF85-9CDE-9801-60453E2C37BB}"/>
              </a:ext>
            </a:extLst>
          </p:cNvPr>
          <p:cNvSpPr txBox="1"/>
          <p:nvPr/>
        </p:nvSpPr>
        <p:spPr>
          <a:xfrm>
            <a:off x="167149" y="1970276"/>
            <a:ext cx="6096000" cy="1831271"/>
          </a:xfrm>
          <a:prstGeom prst="rect">
            <a:avLst/>
          </a:prstGeom>
          <a:noFill/>
        </p:spPr>
        <p:txBody>
          <a:bodyPr wrap="square">
            <a:spAutoFit/>
          </a:bodyPr>
          <a:lstStyle/>
          <a:p>
            <a:pPr algn="just">
              <a:buNone/>
            </a:pPr>
            <a:r>
              <a:rPr lang="en-US" b="1" i="0" dirty="0">
                <a:solidFill>
                  <a:srgbClr val="0F1115"/>
                </a:solidFill>
                <a:effectLst/>
                <a:latin typeface="Verdana" panose="020B0604030504040204" pitchFamily="34" charset="0"/>
                <a:ea typeface="Verdana" panose="020B0604030504040204" pitchFamily="34" charset="0"/>
              </a:rPr>
              <a:t>Traditional Approaches:</a:t>
            </a:r>
            <a:endParaRPr lang="en-US" b="0" i="0" dirty="0">
              <a:solidFill>
                <a:srgbClr val="0F1115"/>
              </a:solidFill>
              <a:effectLst/>
              <a:latin typeface="Verdana" panose="020B0604030504040204" pitchFamily="34" charset="0"/>
              <a:ea typeface="Verdana" panose="020B0604030504040204" pitchFamily="34" charset="0"/>
            </a:endParaRPr>
          </a:p>
          <a:p>
            <a:pPr algn="jus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Free electron lasers (large, expensive)</a:t>
            </a:r>
          </a:p>
          <a:p>
            <a:pPr algn="just">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Static crystal undulators (fixed parameters, complex manufacturing)</a:t>
            </a:r>
          </a:p>
          <a:p>
            <a:pPr algn="just">
              <a:buNone/>
            </a:pPr>
            <a:r>
              <a:rPr lang="en-US" b="1" i="0" dirty="0">
                <a:solidFill>
                  <a:srgbClr val="0F1115"/>
                </a:solidFill>
                <a:effectLst/>
                <a:latin typeface="Verdana" panose="020B0604030504040204" pitchFamily="34" charset="0"/>
                <a:ea typeface="Verdana" panose="020B0604030504040204" pitchFamily="34" charset="0"/>
              </a:rPr>
              <a:t>The Novel Solution: </a:t>
            </a:r>
            <a:r>
              <a:rPr lang="en-US" i="0" dirty="0">
                <a:solidFill>
                  <a:srgbClr val="0F1115"/>
                </a:solidFill>
                <a:effectLst/>
                <a:latin typeface="Verdana" panose="020B0604030504040204" pitchFamily="34" charset="0"/>
                <a:ea typeface="Verdana" panose="020B0604030504040204" pitchFamily="34" charset="0"/>
              </a:rPr>
              <a:t>Acoustically Driven Crystalline Undulators (A-CU)</a:t>
            </a:r>
          </a:p>
        </p:txBody>
      </p:sp>
      <p:sp>
        <p:nvSpPr>
          <p:cNvPr id="10" name="TextBox 9">
            <a:extLst>
              <a:ext uri="{FF2B5EF4-FFF2-40B4-BE49-F238E27FC236}">
                <a16:creationId xmlns:a16="http://schemas.microsoft.com/office/drawing/2014/main" id="{B8C96CBA-A850-3D9C-6F77-062A28B1B7E7}"/>
              </a:ext>
            </a:extLst>
          </p:cNvPr>
          <p:cNvSpPr txBox="1"/>
          <p:nvPr/>
        </p:nvSpPr>
        <p:spPr>
          <a:xfrm>
            <a:off x="167149" y="3910461"/>
            <a:ext cx="6096000" cy="1200329"/>
          </a:xfrm>
          <a:prstGeom prst="rect">
            <a:avLst/>
          </a:prstGeom>
          <a:noFill/>
        </p:spPr>
        <p:txBody>
          <a:bodyPr wrap="square">
            <a:spAutoFit/>
          </a:bodyPr>
          <a:lstStyle/>
          <a:p>
            <a:r>
              <a:rPr lang="pt-BR" b="1" i="0" dirty="0">
                <a:solidFill>
                  <a:srgbClr val="0F1115"/>
                </a:solidFill>
                <a:effectLst/>
                <a:latin typeface="Verdana" panose="020B0604030504040204" pitchFamily="34" charset="0"/>
                <a:ea typeface="Verdana" panose="020B0604030504040204" pitchFamily="34" charset="0"/>
              </a:rPr>
              <a:t>Key Innovation:</a:t>
            </a:r>
            <a:br>
              <a:rPr lang="pt-BR" dirty="0">
                <a:latin typeface="Verdana" panose="020B0604030504040204" pitchFamily="34" charset="0"/>
                <a:ea typeface="Verdana" panose="020B0604030504040204" pitchFamily="34" charset="0"/>
              </a:rPr>
            </a:br>
            <a:r>
              <a:rPr lang="pt-BR" b="0" i="0" dirty="0">
                <a:solidFill>
                  <a:srgbClr val="0F1115"/>
                </a:solidFill>
                <a:effectLst/>
                <a:latin typeface="Verdana" panose="020B0604030504040204" pitchFamily="34" charset="0"/>
                <a:ea typeface="Verdana" panose="020B0604030504040204" pitchFamily="34" charset="0"/>
              </a:rPr>
              <a:t>Use </a:t>
            </a:r>
            <a:r>
              <a:rPr lang="pt-BR" b="1" i="0" dirty="0">
                <a:solidFill>
                  <a:srgbClr val="0F1115"/>
                </a:solidFill>
                <a:effectLst/>
                <a:latin typeface="Verdana" panose="020B0604030504040204" pitchFamily="34" charset="0"/>
                <a:ea typeface="Verdana" panose="020B0604030504040204" pitchFamily="34" charset="0"/>
              </a:rPr>
              <a:t>acoustic waves</a:t>
            </a:r>
            <a:r>
              <a:rPr lang="pt-BR" b="0" i="0" dirty="0">
                <a:solidFill>
                  <a:srgbClr val="0F1115"/>
                </a:solidFill>
                <a:effectLst/>
                <a:latin typeface="Verdana" panose="020B0604030504040204" pitchFamily="34" charset="0"/>
                <a:ea typeface="Verdana" panose="020B0604030504040204" pitchFamily="34" charset="0"/>
              </a:rPr>
              <a:t> to dynamically bend crystal planes → tunable, periodic structure → positrons emit gamma rays</a:t>
            </a:r>
            <a:endParaRPr lang="el-GR" dirty="0">
              <a:latin typeface="Verdana" panose="020B0604030504040204" pitchFamily="34" charset="0"/>
              <a:ea typeface="Verdana" panose="020B0604030504040204" pitchFamily="34" charset="0"/>
            </a:endParaRPr>
          </a:p>
        </p:txBody>
      </p:sp>
      <p:pic>
        <p:nvPicPr>
          <p:cNvPr id="12" name="Εικόνα 11">
            <a:extLst>
              <a:ext uri="{FF2B5EF4-FFF2-40B4-BE49-F238E27FC236}">
                <a16:creationId xmlns:a16="http://schemas.microsoft.com/office/drawing/2014/main" id="{D5A2D13A-3959-2652-FA32-31952BEAAF8A}"/>
              </a:ext>
            </a:extLst>
          </p:cNvPr>
          <p:cNvPicPr>
            <a:picLocks noChangeAspect="1"/>
          </p:cNvPicPr>
          <p:nvPr/>
        </p:nvPicPr>
        <p:blipFill>
          <a:blip r:embed="rId2"/>
          <a:stretch>
            <a:fillRect/>
          </a:stretch>
        </p:blipFill>
        <p:spPr>
          <a:xfrm>
            <a:off x="6901989" y="585500"/>
            <a:ext cx="3658111" cy="5982535"/>
          </a:xfrm>
          <a:prstGeom prst="rect">
            <a:avLst/>
          </a:prstGeom>
        </p:spPr>
      </p:pic>
    </p:spTree>
    <p:extLst>
      <p:ext uri="{BB962C8B-B14F-4D97-AF65-F5344CB8AC3E}">
        <p14:creationId xmlns:p14="http://schemas.microsoft.com/office/powerpoint/2010/main" val="40134321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8D0C8F-72B3-707D-3449-661CA6BBA172}"/>
              </a:ext>
            </a:extLst>
          </p:cNvPr>
          <p:cNvSpPr txBox="1"/>
          <p:nvPr/>
        </p:nvSpPr>
        <p:spPr>
          <a:xfrm>
            <a:off x="-4916" y="185390"/>
            <a:ext cx="1219691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The Physical Principle - Acoustics Meets Particle Physics</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8AFF9026-E6EC-152E-F916-B482A3125AA9}"/>
              </a:ext>
            </a:extLst>
          </p:cNvPr>
          <p:cNvSpPr txBox="1"/>
          <p:nvPr/>
        </p:nvSpPr>
        <p:spPr>
          <a:xfrm>
            <a:off x="462116" y="935862"/>
            <a:ext cx="6096000" cy="4121641"/>
          </a:xfrm>
          <a:prstGeom prst="rect">
            <a:avLst/>
          </a:prstGeom>
          <a:noFill/>
        </p:spPr>
        <p:txBody>
          <a:bodyPr wrap="square">
            <a:spAutoFit/>
          </a:bodyPr>
          <a:lstStyle/>
          <a:p>
            <a:pPr algn="l">
              <a:spcBef>
                <a:spcPts val="1200"/>
              </a:spcBef>
              <a:spcAft>
                <a:spcPts val="600"/>
              </a:spcAft>
              <a:buFont typeface="+mj-lt"/>
              <a:buAutoNum type="arabicPeriod"/>
            </a:pPr>
            <a:r>
              <a:rPr lang="pt-BR" b="1" i="0" dirty="0">
                <a:solidFill>
                  <a:srgbClr val="0F1115"/>
                </a:solidFill>
                <a:effectLst/>
                <a:latin typeface="Verdana" panose="020B0604030504040204" pitchFamily="34" charset="0"/>
                <a:ea typeface="Verdana" panose="020B0604030504040204" pitchFamily="34" charset="0"/>
              </a:rPr>
              <a:t>Piezoelectric transducer</a:t>
            </a:r>
            <a:r>
              <a:rPr lang="pt-BR" b="0" i="0" dirty="0">
                <a:solidFill>
                  <a:srgbClr val="0F1115"/>
                </a:solidFill>
                <a:effectLst/>
                <a:latin typeface="Verdana" panose="020B0604030504040204" pitchFamily="34" charset="0"/>
                <a:ea typeface="Verdana" panose="020B0604030504040204" pitchFamily="34" charset="0"/>
              </a:rPr>
              <a:t> attached to silicon crystal</a:t>
            </a:r>
          </a:p>
          <a:p>
            <a:pPr algn="l">
              <a:spcBef>
                <a:spcPts val="450"/>
              </a:spcBef>
              <a:spcAft>
                <a:spcPts val="600"/>
              </a:spcAft>
              <a:buFont typeface="+mj-lt"/>
              <a:buAutoNum type="arabicPeriod"/>
            </a:pPr>
            <a:r>
              <a:rPr lang="pt-BR" b="0" i="0" dirty="0">
                <a:solidFill>
                  <a:srgbClr val="0F1115"/>
                </a:solidFill>
                <a:effectLst/>
                <a:latin typeface="Verdana" panose="020B0604030504040204" pitchFamily="34" charset="0"/>
                <a:ea typeface="Verdana" panose="020B0604030504040204" pitchFamily="34" charset="0"/>
              </a:rPr>
              <a:t>Generates </a:t>
            </a:r>
            <a:r>
              <a:rPr lang="pt-BR" b="1" i="0" dirty="0">
                <a:solidFill>
                  <a:srgbClr val="0F1115"/>
                </a:solidFill>
                <a:effectLst/>
                <a:latin typeface="Verdana" panose="020B0604030504040204" pitchFamily="34" charset="0"/>
                <a:ea typeface="Verdana" panose="020B0604030504040204" pitchFamily="34" charset="0"/>
              </a:rPr>
              <a:t>longitudinal acoustic wave</a:t>
            </a:r>
            <a:r>
              <a:rPr lang="pt-BR" b="0" i="0" dirty="0">
                <a:solidFill>
                  <a:srgbClr val="0F1115"/>
                </a:solidFill>
                <a:effectLst/>
                <a:latin typeface="Verdana" panose="020B0604030504040204" pitchFamily="34" charset="0"/>
                <a:ea typeface="Verdana" panose="020B0604030504040204" pitchFamily="34" charset="0"/>
              </a:rPr>
              <a:t> along [100] direction</a:t>
            </a:r>
          </a:p>
          <a:p>
            <a:pPr algn="l">
              <a:spcBef>
                <a:spcPts val="450"/>
              </a:spcBef>
              <a:spcAft>
                <a:spcPts val="600"/>
              </a:spcAft>
              <a:buFont typeface="+mj-lt"/>
              <a:buAutoNum type="arabicPeriod"/>
            </a:pPr>
            <a:r>
              <a:rPr lang="pt-BR" b="0" i="0" dirty="0">
                <a:solidFill>
                  <a:srgbClr val="0F1115"/>
                </a:solidFill>
                <a:effectLst/>
                <a:latin typeface="Verdana" panose="020B0604030504040204" pitchFamily="34" charset="0"/>
                <a:ea typeface="Verdana" panose="020B0604030504040204" pitchFamily="34" charset="0"/>
              </a:rPr>
              <a:t>Wave creates </a:t>
            </a:r>
            <a:r>
              <a:rPr lang="pt-BR" b="1" i="0" dirty="0">
                <a:solidFill>
                  <a:srgbClr val="0F1115"/>
                </a:solidFill>
                <a:effectLst/>
                <a:latin typeface="Verdana" panose="020B0604030504040204" pitchFamily="34" charset="0"/>
                <a:ea typeface="Verdana" panose="020B0604030504040204" pitchFamily="34" charset="0"/>
              </a:rPr>
              <a:t>periodic compression/rarefaction</a:t>
            </a:r>
            <a:r>
              <a:rPr lang="pt-BR" b="0" i="0" dirty="0">
                <a:solidFill>
                  <a:srgbClr val="0F1115"/>
                </a:solidFill>
                <a:effectLst/>
                <a:latin typeface="Verdana" panose="020B0604030504040204" pitchFamily="34" charset="0"/>
                <a:ea typeface="Verdana" panose="020B0604030504040204" pitchFamily="34" charset="0"/>
              </a:rPr>
              <a:t> in crystal lattice</a:t>
            </a:r>
          </a:p>
          <a:p>
            <a:pPr algn="l">
              <a:spcBef>
                <a:spcPts val="450"/>
              </a:spcBef>
              <a:spcAft>
                <a:spcPts val="600"/>
              </a:spcAft>
              <a:buFont typeface="+mj-lt"/>
              <a:buAutoNum type="arabicPeriod"/>
            </a:pPr>
            <a:r>
              <a:rPr lang="pt-BR" b="0" i="0" dirty="0">
                <a:solidFill>
                  <a:srgbClr val="0F1115"/>
                </a:solidFill>
                <a:effectLst/>
                <a:latin typeface="Verdana" panose="020B0604030504040204" pitchFamily="34" charset="0"/>
                <a:ea typeface="Verdana" panose="020B0604030504040204" pitchFamily="34" charset="0"/>
              </a:rPr>
              <a:t>This periodically bends the (110) crystallographic planes</a:t>
            </a:r>
          </a:p>
          <a:p>
            <a:pPr algn="l">
              <a:spcBef>
                <a:spcPts val="450"/>
              </a:spcBef>
              <a:spcAft>
                <a:spcPts val="600"/>
              </a:spcAft>
              <a:buFont typeface="+mj-lt"/>
              <a:buAutoNum type="arabicPeriod"/>
            </a:pPr>
            <a:r>
              <a:rPr lang="pt-BR" b="1" i="0" dirty="0">
                <a:solidFill>
                  <a:srgbClr val="0F1115"/>
                </a:solidFill>
                <a:effectLst/>
                <a:latin typeface="Verdana" panose="020B0604030504040204" pitchFamily="34" charset="0"/>
                <a:ea typeface="Verdana" panose="020B0604030504040204" pitchFamily="34" charset="0"/>
              </a:rPr>
              <a:t>Ultrarelativistic positrons</a:t>
            </a:r>
            <a:r>
              <a:rPr lang="pt-BR" b="0" i="0" dirty="0">
                <a:solidFill>
                  <a:srgbClr val="0F1115"/>
                </a:solidFill>
                <a:effectLst/>
                <a:latin typeface="Verdana" panose="020B0604030504040204" pitchFamily="34" charset="0"/>
                <a:ea typeface="Verdana" panose="020B0604030504040204" pitchFamily="34" charset="0"/>
              </a:rPr>
              <a:t> enter along (110) direction</a:t>
            </a:r>
          </a:p>
          <a:p>
            <a:pPr algn="l">
              <a:spcBef>
                <a:spcPts val="450"/>
              </a:spcBef>
              <a:spcAft>
                <a:spcPts val="600"/>
              </a:spcAft>
              <a:buFont typeface="+mj-lt"/>
              <a:buAutoNum type="arabicPeriod"/>
            </a:pPr>
            <a:r>
              <a:rPr lang="pt-BR" b="0" i="0" dirty="0">
                <a:solidFill>
                  <a:srgbClr val="0F1115"/>
                </a:solidFill>
                <a:effectLst/>
                <a:latin typeface="Verdana" panose="020B0604030504040204" pitchFamily="34" charset="0"/>
                <a:ea typeface="Verdana" panose="020B0604030504040204" pitchFamily="34" charset="0"/>
              </a:rPr>
              <a:t>Positrons follow bent planes → </a:t>
            </a:r>
            <a:r>
              <a:rPr lang="pt-BR" b="1" i="0" dirty="0">
                <a:solidFill>
                  <a:srgbClr val="0F1115"/>
                </a:solidFill>
                <a:effectLst/>
                <a:latin typeface="Verdana" panose="020B0604030504040204" pitchFamily="34" charset="0"/>
                <a:ea typeface="Verdana" panose="020B0604030504040204" pitchFamily="34" charset="0"/>
              </a:rPr>
              <a:t>undulator motion</a:t>
            </a:r>
            <a:r>
              <a:rPr lang="pt-BR" b="0" i="0" dirty="0">
                <a:solidFill>
                  <a:srgbClr val="0F1115"/>
                </a:solidFill>
                <a:effectLst/>
                <a:latin typeface="Verdana" panose="020B0604030504040204" pitchFamily="34" charset="0"/>
                <a:ea typeface="Verdana" panose="020B0604030504040204" pitchFamily="34" charset="0"/>
              </a:rPr>
              <a:t> → emit gamma rays</a:t>
            </a:r>
          </a:p>
        </p:txBody>
      </p:sp>
      <p:sp>
        <p:nvSpPr>
          <p:cNvPr id="8" name="TextBox 7">
            <a:extLst>
              <a:ext uri="{FF2B5EF4-FFF2-40B4-BE49-F238E27FC236}">
                <a16:creationId xmlns:a16="http://schemas.microsoft.com/office/drawing/2014/main" id="{F0365C26-F7DC-1A4E-1650-504B0A990030}"/>
              </a:ext>
            </a:extLst>
          </p:cNvPr>
          <p:cNvSpPr txBox="1"/>
          <p:nvPr/>
        </p:nvSpPr>
        <p:spPr>
          <a:xfrm>
            <a:off x="462116" y="5183474"/>
            <a:ext cx="6096000" cy="1477328"/>
          </a:xfrm>
          <a:prstGeom prst="rect">
            <a:avLst/>
          </a:prstGeom>
          <a:noFill/>
        </p:spPr>
        <p:txBody>
          <a:bodyPr wrap="square">
            <a:spAutoFit/>
          </a:bodyPr>
          <a:lstStyle/>
          <a:p>
            <a:pPr algn="l">
              <a:buNone/>
            </a:pPr>
            <a:r>
              <a:rPr lang="en-US" b="1" i="0" dirty="0">
                <a:solidFill>
                  <a:srgbClr val="0F1115"/>
                </a:solidFill>
                <a:effectLst/>
                <a:latin typeface="Verdana" panose="020B0604030504040204" pitchFamily="34" charset="0"/>
                <a:ea typeface="Verdana" panose="020B0604030504040204" pitchFamily="34" charset="0"/>
              </a:rPr>
              <a:t>Acoustic Wave Properties in Silicon:</a:t>
            </a:r>
            <a:endParaRPr lang="en-US"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Longitudinal speed of sound 8.43 × 10⁵ cm/s (along [100])</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Frequencies: 10-40 MHz (this study)</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Wavelengths: hundreds of micrometers</a:t>
            </a:r>
          </a:p>
        </p:txBody>
      </p:sp>
      <p:pic>
        <p:nvPicPr>
          <p:cNvPr id="9" name="Εικόνα 8">
            <a:extLst>
              <a:ext uri="{FF2B5EF4-FFF2-40B4-BE49-F238E27FC236}">
                <a16:creationId xmlns:a16="http://schemas.microsoft.com/office/drawing/2014/main" id="{81A2C781-3587-F78E-A7EB-676899224C7E}"/>
              </a:ext>
            </a:extLst>
          </p:cNvPr>
          <p:cNvPicPr>
            <a:picLocks noChangeAspect="1"/>
          </p:cNvPicPr>
          <p:nvPr/>
        </p:nvPicPr>
        <p:blipFill>
          <a:blip r:embed="rId2"/>
          <a:stretch>
            <a:fillRect/>
          </a:stretch>
        </p:blipFill>
        <p:spPr>
          <a:xfrm>
            <a:off x="6901989" y="585500"/>
            <a:ext cx="3658111" cy="5982535"/>
          </a:xfrm>
          <a:prstGeom prst="rect">
            <a:avLst/>
          </a:prstGeom>
        </p:spPr>
      </p:pic>
    </p:spTree>
    <p:extLst>
      <p:ext uri="{BB962C8B-B14F-4D97-AF65-F5344CB8AC3E}">
        <p14:creationId xmlns:p14="http://schemas.microsoft.com/office/powerpoint/2010/main" val="40473221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E1C7D0-1F5F-DF42-C6E3-17C920E8B83D}"/>
              </a:ext>
            </a:extLst>
          </p:cNvPr>
          <p:cNvSpPr txBox="1"/>
          <p:nvPr/>
        </p:nvSpPr>
        <p:spPr>
          <a:xfrm>
            <a:off x="-4916" y="185390"/>
            <a:ext cx="1219691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FEM Methodology - Simulating Acoustic Wave Propagation</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4852E5A-F066-290F-3A3C-592C6131B38B}"/>
              </a:ext>
            </a:extLst>
          </p:cNvPr>
          <p:cNvSpPr txBox="1"/>
          <p:nvPr/>
        </p:nvSpPr>
        <p:spPr>
          <a:xfrm>
            <a:off x="265472" y="854159"/>
            <a:ext cx="6135328" cy="1200329"/>
          </a:xfrm>
          <a:prstGeom prst="rect">
            <a:avLst/>
          </a:prstGeom>
          <a:noFill/>
        </p:spPr>
        <p:txBody>
          <a:bodyPr wrap="square">
            <a:spAutoFit/>
          </a:bodyPr>
          <a:lstStyle/>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Need to resolve wave propagation at MHz frequencies</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Must account for boundary conditions</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Essential for predicting actual bending profiles</a:t>
            </a:r>
          </a:p>
        </p:txBody>
      </p:sp>
      <p:pic>
        <p:nvPicPr>
          <p:cNvPr id="6" name="Εικόνα 5">
            <a:extLst>
              <a:ext uri="{FF2B5EF4-FFF2-40B4-BE49-F238E27FC236}">
                <a16:creationId xmlns:a16="http://schemas.microsoft.com/office/drawing/2014/main" id="{E876D1C9-EA58-A9A4-DE2B-7BC4BA33B9EA}"/>
              </a:ext>
            </a:extLst>
          </p:cNvPr>
          <p:cNvPicPr>
            <a:picLocks noChangeAspect="1"/>
          </p:cNvPicPr>
          <p:nvPr/>
        </p:nvPicPr>
        <p:blipFill>
          <a:blip r:embed="rId2"/>
          <a:stretch>
            <a:fillRect/>
          </a:stretch>
        </p:blipFill>
        <p:spPr>
          <a:xfrm>
            <a:off x="268903" y="2185495"/>
            <a:ext cx="5824639" cy="3280722"/>
          </a:xfrm>
          <a:prstGeom prst="rect">
            <a:avLst/>
          </a:prstGeom>
        </p:spPr>
      </p:pic>
      <p:sp>
        <p:nvSpPr>
          <p:cNvPr id="8" name="TextBox 7">
            <a:extLst>
              <a:ext uri="{FF2B5EF4-FFF2-40B4-BE49-F238E27FC236}">
                <a16:creationId xmlns:a16="http://schemas.microsoft.com/office/drawing/2014/main" id="{D419EED0-0296-0DF8-48ED-439070FE75A1}"/>
              </a:ext>
            </a:extLst>
          </p:cNvPr>
          <p:cNvSpPr txBox="1"/>
          <p:nvPr/>
        </p:nvSpPr>
        <p:spPr>
          <a:xfrm>
            <a:off x="265472" y="5597224"/>
            <a:ext cx="6135328" cy="923330"/>
          </a:xfrm>
          <a:prstGeom prst="rect">
            <a:avLst/>
          </a:prstGeom>
          <a:noFill/>
        </p:spPr>
        <p:txBody>
          <a:bodyPr wrap="square">
            <a:spAutoFit/>
          </a:bodyPr>
          <a:lstStyle/>
          <a:p>
            <a:pPr algn="l">
              <a:buNone/>
            </a:pPr>
            <a:r>
              <a:rPr lang="en-US" b="1" i="0" dirty="0">
                <a:solidFill>
                  <a:srgbClr val="0F1115"/>
                </a:solidFill>
                <a:effectLst/>
                <a:latin typeface="Verdana" panose="020B0604030504040204" pitchFamily="34" charset="0"/>
                <a:ea typeface="Verdana" panose="020B0604030504040204" pitchFamily="34" charset="0"/>
              </a:rPr>
              <a:t>Non-reflecting Boundary</a:t>
            </a:r>
            <a:endParaRPr lang="en-US"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Prevents standing wave formation</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Simulates infinite medium (traveling wave)</a:t>
            </a:r>
          </a:p>
        </p:txBody>
      </p:sp>
      <p:pic>
        <p:nvPicPr>
          <p:cNvPr id="10" name="Εικόνα 9">
            <a:extLst>
              <a:ext uri="{FF2B5EF4-FFF2-40B4-BE49-F238E27FC236}">
                <a16:creationId xmlns:a16="http://schemas.microsoft.com/office/drawing/2014/main" id="{877A48F5-0DAD-9A82-F631-CB470B764E1E}"/>
              </a:ext>
            </a:extLst>
          </p:cNvPr>
          <p:cNvPicPr>
            <a:picLocks noChangeAspect="1"/>
          </p:cNvPicPr>
          <p:nvPr/>
        </p:nvPicPr>
        <p:blipFill>
          <a:blip r:embed="rId3"/>
          <a:stretch>
            <a:fillRect/>
          </a:stretch>
        </p:blipFill>
        <p:spPr>
          <a:xfrm>
            <a:off x="6279718" y="1587291"/>
            <a:ext cx="5722037" cy="3683417"/>
          </a:xfrm>
          <a:prstGeom prst="rect">
            <a:avLst/>
          </a:prstGeom>
        </p:spPr>
      </p:pic>
    </p:spTree>
    <p:extLst>
      <p:ext uri="{BB962C8B-B14F-4D97-AF65-F5344CB8AC3E}">
        <p14:creationId xmlns:p14="http://schemas.microsoft.com/office/powerpoint/2010/main" val="33556092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20051C-088F-B23D-9491-06BAEDEA3883}"/>
              </a:ext>
            </a:extLst>
          </p:cNvPr>
          <p:cNvSpPr txBox="1"/>
          <p:nvPr/>
        </p:nvSpPr>
        <p:spPr>
          <a:xfrm>
            <a:off x="-4916" y="185390"/>
            <a:ext cx="1219691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FEM Results - Acoustic Wave Patterns</a:t>
            </a:r>
            <a:endParaRPr lang="pt-BR" sz="2800" b="1" dirty="0">
              <a:solidFill>
                <a:srgbClr val="0F1115"/>
              </a:solidFill>
              <a:effectLst/>
              <a:latin typeface="Verdana" panose="020B0604030504040204" pitchFamily="34" charset="0"/>
              <a:ea typeface="Verdana" panose="020B0604030504040204" pitchFamily="34" charset="0"/>
            </a:endParaRPr>
          </a:p>
        </p:txBody>
      </p:sp>
      <p:pic>
        <p:nvPicPr>
          <p:cNvPr id="6" name="Εικόνα 5">
            <a:extLst>
              <a:ext uri="{FF2B5EF4-FFF2-40B4-BE49-F238E27FC236}">
                <a16:creationId xmlns:a16="http://schemas.microsoft.com/office/drawing/2014/main" id="{DCC2F61F-3058-699B-A931-49B24A4BA0D5}"/>
              </a:ext>
            </a:extLst>
          </p:cNvPr>
          <p:cNvPicPr>
            <a:picLocks noChangeAspect="1"/>
          </p:cNvPicPr>
          <p:nvPr/>
        </p:nvPicPr>
        <p:blipFill>
          <a:blip r:embed="rId2"/>
          <a:stretch>
            <a:fillRect/>
          </a:stretch>
        </p:blipFill>
        <p:spPr>
          <a:xfrm>
            <a:off x="494160" y="762480"/>
            <a:ext cx="5097922" cy="5146706"/>
          </a:xfrm>
          <a:prstGeom prst="rect">
            <a:avLst/>
          </a:prstGeom>
        </p:spPr>
      </p:pic>
      <p:pic>
        <p:nvPicPr>
          <p:cNvPr id="10" name="Εικόνα 9">
            <a:extLst>
              <a:ext uri="{FF2B5EF4-FFF2-40B4-BE49-F238E27FC236}">
                <a16:creationId xmlns:a16="http://schemas.microsoft.com/office/drawing/2014/main" id="{10A32076-43D9-008F-6DE7-F5D24282CF6F}"/>
              </a:ext>
            </a:extLst>
          </p:cNvPr>
          <p:cNvPicPr>
            <a:picLocks noChangeAspect="1"/>
          </p:cNvPicPr>
          <p:nvPr/>
        </p:nvPicPr>
        <p:blipFill>
          <a:blip r:embed="rId3"/>
          <a:srcRect b="28774"/>
          <a:stretch>
            <a:fillRect/>
          </a:stretch>
        </p:blipFill>
        <p:spPr>
          <a:xfrm>
            <a:off x="6275285" y="880706"/>
            <a:ext cx="5530710" cy="5096587"/>
          </a:xfrm>
          <a:prstGeom prst="rect">
            <a:avLst/>
          </a:prstGeom>
        </p:spPr>
      </p:pic>
    </p:spTree>
    <p:extLst>
      <p:ext uri="{BB962C8B-B14F-4D97-AF65-F5344CB8AC3E}">
        <p14:creationId xmlns:p14="http://schemas.microsoft.com/office/powerpoint/2010/main" val="9033727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991C24-0BA4-B2C9-6093-9BDA5500ACC0}"/>
              </a:ext>
            </a:extLst>
          </p:cNvPr>
          <p:cNvSpPr txBox="1"/>
          <p:nvPr/>
        </p:nvSpPr>
        <p:spPr>
          <a:xfrm>
            <a:off x="-4916" y="185390"/>
            <a:ext cx="1219691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Acoustic Control of Gamma-Ray Spectra</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F78167AA-12F8-80AB-39E4-E85E575CA2CB}"/>
              </a:ext>
            </a:extLst>
          </p:cNvPr>
          <p:cNvSpPr txBox="1"/>
          <p:nvPr/>
        </p:nvSpPr>
        <p:spPr>
          <a:xfrm>
            <a:off x="285137" y="1267262"/>
            <a:ext cx="6096000" cy="1354217"/>
          </a:xfrm>
          <a:prstGeom prst="rect">
            <a:avLst/>
          </a:prstGeom>
          <a:noFill/>
        </p:spPr>
        <p:txBody>
          <a:bodyPr wrap="square">
            <a:spAutoFit/>
          </a:bodyPr>
          <a:lstStyle/>
          <a:p>
            <a:pPr algn="l">
              <a:spcAft>
                <a:spcPts val="600"/>
              </a:spcAft>
              <a:buNone/>
            </a:pPr>
            <a:r>
              <a:rPr lang="pt-BR" b="1" i="0" dirty="0">
                <a:solidFill>
                  <a:srgbClr val="0F1115"/>
                </a:solidFill>
                <a:effectLst/>
                <a:latin typeface="Verdana" panose="020B0604030504040204" pitchFamily="34" charset="0"/>
                <a:ea typeface="Verdana" panose="020B0604030504040204" pitchFamily="34" charset="0"/>
              </a:rPr>
              <a:t>FEM Output → Particle Simulation Input:</a:t>
            </a:r>
            <a:endParaRPr lang="pt-BR" b="0" i="0" dirty="0">
              <a:solidFill>
                <a:srgbClr val="0F1115"/>
              </a:solidFill>
              <a:effectLst/>
              <a:latin typeface="Verdana" panose="020B0604030504040204" pitchFamily="34" charset="0"/>
              <a:ea typeface="Verdana" panose="020B0604030504040204" pitchFamily="34" charset="0"/>
            </a:endParaRPr>
          </a:p>
          <a:p>
            <a:pPr algn="l">
              <a:spcAft>
                <a:spcPts val="6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Bending profiles y = y(z) extracted from FEM</a:t>
            </a:r>
          </a:p>
          <a:p>
            <a:pPr algn="l">
              <a:spcAft>
                <a:spcPts val="6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Used as geometry for </a:t>
            </a:r>
            <a:r>
              <a:rPr lang="pt-BR" i="0" dirty="0">
                <a:solidFill>
                  <a:srgbClr val="0F1115"/>
                </a:solidFill>
                <a:effectLst/>
                <a:latin typeface="Verdana" panose="020B0604030504040204" pitchFamily="34" charset="0"/>
                <a:ea typeface="Verdana" panose="020B0604030504040204" pitchFamily="34" charset="0"/>
              </a:rPr>
              <a:t>Relativistic Molecular Dynamics (MBN Explorer)</a:t>
            </a:r>
          </a:p>
        </p:txBody>
      </p:sp>
      <p:pic>
        <p:nvPicPr>
          <p:cNvPr id="8" name="Εικόνα 7">
            <a:extLst>
              <a:ext uri="{FF2B5EF4-FFF2-40B4-BE49-F238E27FC236}">
                <a16:creationId xmlns:a16="http://schemas.microsoft.com/office/drawing/2014/main" id="{8BDD6623-D51F-60F2-266C-5F43704C0E64}"/>
              </a:ext>
            </a:extLst>
          </p:cNvPr>
          <p:cNvPicPr>
            <a:picLocks noChangeAspect="1"/>
          </p:cNvPicPr>
          <p:nvPr/>
        </p:nvPicPr>
        <p:blipFill>
          <a:blip r:embed="rId2"/>
          <a:stretch>
            <a:fillRect/>
          </a:stretch>
        </p:blipFill>
        <p:spPr>
          <a:xfrm>
            <a:off x="6093542" y="1267262"/>
            <a:ext cx="4858428" cy="1895740"/>
          </a:xfrm>
          <a:prstGeom prst="rect">
            <a:avLst/>
          </a:prstGeom>
        </p:spPr>
      </p:pic>
      <p:sp>
        <p:nvSpPr>
          <p:cNvPr id="10" name="TextBox 9">
            <a:extLst>
              <a:ext uri="{FF2B5EF4-FFF2-40B4-BE49-F238E27FC236}">
                <a16:creationId xmlns:a16="http://schemas.microsoft.com/office/drawing/2014/main" id="{65671751-E507-9325-64C7-95575F3BD980}"/>
              </a:ext>
            </a:extLst>
          </p:cNvPr>
          <p:cNvSpPr txBox="1"/>
          <p:nvPr/>
        </p:nvSpPr>
        <p:spPr>
          <a:xfrm>
            <a:off x="3045542" y="3694999"/>
            <a:ext cx="6096000" cy="923330"/>
          </a:xfrm>
          <a:prstGeom prst="rect">
            <a:avLst/>
          </a:prstGeom>
          <a:noFill/>
        </p:spPr>
        <p:txBody>
          <a:bodyPr wrap="square">
            <a:spAutoFit/>
          </a:bodyPr>
          <a:lstStyle/>
          <a:p>
            <a:pPr algn="just"/>
            <a:r>
              <a:rPr lang="en-US" b="0" i="1" dirty="0">
                <a:solidFill>
                  <a:srgbClr val="0F1115"/>
                </a:solidFill>
                <a:effectLst/>
                <a:latin typeface="quote-cjk-patch"/>
              </a:rPr>
              <a:t>The results clearly demonstrate the feasibility of the proposed A-CU scheme and highlight the advantages of dynamic modulation</a:t>
            </a:r>
            <a:r>
              <a:rPr lang="en-US" i="1" dirty="0">
                <a:solidFill>
                  <a:srgbClr val="0F1115"/>
                </a:solidFill>
                <a:latin typeface="quote-cjk-patch"/>
              </a:rPr>
              <a:t>.</a:t>
            </a:r>
            <a:endParaRPr lang="el-GR" dirty="0"/>
          </a:p>
        </p:txBody>
      </p:sp>
    </p:spTree>
    <p:extLst>
      <p:ext uri="{BB962C8B-B14F-4D97-AF65-F5344CB8AC3E}">
        <p14:creationId xmlns:p14="http://schemas.microsoft.com/office/powerpoint/2010/main" val="1991677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2C7221-ED2E-8832-F76B-9255C37B9EBA}"/>
              </a:ext>
            </a:extLst>
          </p:cNvPr>
          <p:cNvSpPr txBox="1"/>
          <p:nvPr/>
        </p:nvSpPr>
        <p:spPr>
          <a:xfrm>
            <a:off x="-4916" y="185390"/>
            <a:ext cx="1219691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Conclusions &amp; Future Directions</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D0A6F353-B8C5-8CF6-C930-A2C8B892F142}"/>
              </a:ext>
            </a:extLst>
          </p:cNvPr>
          <p:cNvSpPr txBox="1"/>
          <p:nvPr/>
        </p:nvSpPr>
        <p:spPr>
          <a:xfrm>
            <a:off x="432621" y="757651"/>
            <a:ext cx="11080954" cy="2793072"/>
          </a:xfrm>
          <a:prstGeom prst="rect">
            <a:avLst/>
          </a:prstGeom>
          <a:noFill/>
        </p:spPr>
        <p:txBody>
          <a:bodyPr wrap="square">
            <a:spAutoFit/>
          </a:bodyPr>
          <a:lstStyle/>
          <a:p>
            <a:pPr algn="just">
              <a:spcBef>
                <a:spcPts val="1200"/>
              </a:spcBef>
              <a:spcAft>
                <a:spcPts val="1200"/>
              </a:spcAft>
              <a:buFont typeface="+mj-lt"/>
              <a:buAutoNum type="arabicPeriod"/>
            </a:pPr>
            <a:r>
              <a:rPr lang="pt-BR" sz="2000" b="1" i="0" dirty="0">
                <a:solidFill>
                  <a:srgbClr val="0F1115"/>
                </a:solidFill>
                <a:effectLst/>
                <a:latin typeface="Verdana" panose="020B0604030504040204" pitchFamily="34" charset="0"/>
                <a:ea typeface="Verdana" panose="020B0604030504040204" pitchFamily="34" charset="0"/>
              </a:rPr>
              <a:t>Novel A-CU device proposed</a:t>
            </a:r>
            <a:r>
              <a:rPr lang="pt-BR" sz="2000" b="0" i="0" dirty="0">
                <a:solidFill>
                  <a:srgbClr val="0F1115"/>
                </a:solidFill>
                <a:effectLst/>
                <a:latin typeface="Verdana" panose="020B0604030504040204" pitchFamily="34" charset="0"/>
                <a:ea typeface="Verdana" panose="020B0604030504040204" pitchFamily="34" charset="0"/>
              </a:rPr>
              <a:t> based on acousto-optic modulator principle</a:t>
            </a:r>
          </a:p>
          <a:p>
            <a:pPr algn="just">
              <a:spcBef>
                <a:spcPts val="450"/>
              </a:spcBef>
              <a:spcAft>
                <a:spcPts val="600"/>
              </a:spcAft>
              <a:buFont typeface="+mj-lt"/>
              <a:buAutoNum type="arabicPeriod"/>
            </a:pPr>
            <a:r>
              <a:rPr lang="pt-BR" sz="2000" b="1" i="0" dirty="0">
                <a:solidFill>
                  <a:srgbClr val="0F1115"/>
                </a:solidFill>
                <a:effectLst/>
                <a:latin typeface="Verdana" panose="020B0604030504040204" pitchFamily="34" charset="0"/>
                <a:ea typeface="Verdana" panose="020B0604030504040204" pitchFamily="34" charset="0"/>
              </a:rPr>
              <a:t>FEM methodology established</a:t>
            </a:r>
            <a:r>
              <a:rPr lang="pt-BR" sz="2000" b="0" i="0" dirty="0">
                <a:solidFill>
                  <a:srgbClr val="0F1115"/>
                </a:solidFill>
                <a:effectLst/>
                <a:latin typeface="Verdana" panose="020B0604030504040204" pitchFamily="34" charset="0"/>
                <a:ea typeface="Verdana" panose="020B0604030504040204" pitchFamily="34" charset="0"/>
              </a:rPr>
              <a:t> for simulating MHz acoustic waves in crystals</a:t>
            </a:r>
          </a:p>
          <a:p>
            <a:pPr lvl="1" algn="just">
              <a:spcBef>
                <a:spcPts val="300"/>
              </a:spcBef>
              <a:spcAft>
                <a:spcPts val="1200"/>
              </a:spcAft>
            </a:pPr>
            <a:r>
              <a:rPr lang="pt-BR" sz="2000" b="0" i="0" dirty="0">
                <a:solidFill>
                  <a:srgbClr val="0F1115"/>
                </a:solidFill>
                <a:effectLst/>
                <a:latin typeface="Verdana" panose="020B0604030504040204" pitchFamily="34" charset="0"/>
                <a:ea typeface="Verdana" panose="020B0604030504040204" pitchFamily="34" charset="0"/>
              </a:rPr>
              <a:t>Captures wave propagation, displacement fields, boundary effects</a:t>
            </a:r>
          </a:p>
          <a:p>
            <a:pPr algn="just">
              <a:spcBef>
                <a:spcPts val="450"/>
              </a:spcBef>
              <a:spcAft>
                <a:spcPts val="600"/>
              </a:spcAft>
              <a:buFont typeface="+mj-lt"/>
              <a:buAutoNum type="arabicPeriod"/>
            </a:pPr>
            <a:r>
              <a:rPr lang="pt-BR" sz="2000" b="1" i="0" dirty="0">
                <a:solidFill>
                  <a:srgbClr val="0F1115"/>
                </a:solidFill>
                <a:effectLst/>
                <a:latin typeface="Verdana" panose="020B0604030504040204" pitchFamily="34" charset="0"/>
                <a:ea typeface="Verdana" panose="020B0604030504040204" pitchFamily="34" charset="0"/>
              </a:rPr>
              <a:t>Acoustic parameters directly control gamma-ray output:</a:t>
            </a:r>
            <a:endParaRPr lang="pt-BR" sz="2000" b="0" i="0" dirty="0">
              <a:solidFill>
                <a:srgbClr val="0F1115"/>
              </a:solidFill>
              <a:effectLst/>
              <a:latin typeface="Verdana" panose="020B0604030504040204" pitchFamily="34" charset="0"/>
              <a:ea typeface="Verdana" panose="020B0604030504040204" pitchFamily="34" charset="0"/>
            </a:endParaRPr>
          </a:p>
          <a:p>
            <a:pPr lvl="1" algn="just">
              <a:spcBef>
                <a:spcPts val="300"/>
              </a:spcBef>
              <a:spcAft>
                <a:spcPts val="1200"/>
              </a:spcAft>
            </a:pPr>
            <a:r>
              <a:rPr lang="pt-BR" sz="2000" b="0" i="0" dirty="0">
                <a:solidFill>
                  <a:srgbClr val="0F1115"/>
                </a:solidFill>
                <a:effectLst/>
                <a:latin typeface="Verdana" panose="020B0604030504040204" pitchFamily="34" charset="0"/>
                <a:ea typeface="Verdana" panose="020B0604030504040204" pitchFamily="34" charset="0"/>
              </a:rPr>
              <a:t>Frequency → determines photon energy (10 MHz → 2 MeV; 40 MHz → 10 MeV)</a:t>
            </a:r>
          </a:p>
          <a:p>
            <a:pPr algn="just">
              <a:spcBef>
                <a:spcPts val="450"/>
              </a:spcBef>
              <a:spcAft>
                <a:spcPts val="600"/>
              </a:spcAft>
              <a:buFont typeface="+mj-lt"/>
              <a:buAutoNum type="arabicPeriod"/>
            </a:pPr>
            <a:endParaRPr lang="pt-BR" b="0" i="0" dirty="0">
              <a:solidFill>
                <a:srgbClr val="0F1115"/>
              </a:solidFill>
              <a:effectLst/>
              <a:latin typeface="quote-cjk-patch"/>
            </a:endParaRPr>
          </a:p>
        </p:txBody>
      </p:sp>
      <p:sp>
        <p:nvSpPr>
          <p:cNvPr id="8" name="TextBox 7">
            <a:extLst>
              <a:ext uri="{FF2B5EF4-FFF2-40B4-BE49-F238E27FC236}">
                <a16:creationId xmlns:a16="http://schemas.microsoft.com/office/drawing/2014/main" id="{559E6881-62D9-DAB5-5B1D-7EE88AAD5700}"/>
              </a:ext>
            </a:extLst>
          </p:cNvPr>
          <p:cNvSpPr txBox="1"/>
          <p:nvPr/>
        </p:nvSpPr>
        <p:spPr>
          <a:xfrm>
            <a:off x="432620" y="3215042"/>
            <a:ext cx="11464411" cy="1015663"/>
          </a:xfrm>
          <a:prstGeom prst="rect">
            <a:avLst/>
          </a:prstGeom>
          <a:noFill/>
        </p:spPr>
        <p:txBody>
          <a:bodyPr wrap="square">
            <a:spAutoFit/>
          </a:bodyPr>
          <a:lstStyle/>
          <a:p>
            <a:pPr algn="just"/>
            <a:r>
              <a:rPr lang="en-US" sz="2000" b="0" i="0" dirty="0">
                <a:solidFill>
                  <a:srgbClr val="0F1115"/>
                </a:solidFill>
                <a:effectLst/>
                <a:latin typeface="Verdana" panose="020B0604030504040204" pitchFamily="34" charset="0"/>
                <a:ea typeface="Verdana" panose="020B0604030504040204" pitchFamily="34" charset="0"/>
              </a:rPr>
              <a:t>Acoustic waves at MHz frequencies in anisotropic crystals can be engineered to create precise periodic structures at the atomic scale, enabling a new class of tunable radiation sources.</a:t>
            </a:r>
            <a:endParaRPr lang="el-GR" sz="2000" dirty="0">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1F870705-E1A1-A28B-16A7-0CE12CCFB4C0}"/>
              </a:ext>
            </a:extLst>
          </p:cNvPr>
          <p:cNvSpPr txBox="1"/>
          <p:nvPr/>
        </p:nvSpPr>
        <p:spPr>
          <a:xfrm>
            <a:off x="432620" y="4373018"/>
            <a:ext cx="9320980" cy="1015663"/>
          </a:xfrm>
          <a:prstGeom prst="rect">
            <a:avLst/>
          </a:prstGeom>
          <a:noFill/>
        </p:spPr>
        <p:txBody>
          <a:bodyPr wrap="square">
            <a:spAutoFit/>
          </a:bodyPr>
          <a:lstStyle/>
          <a:p>
            <a:pPr algn="l">
              <a:buNone/>
            </a:pPr>
            <a:r>
              <a:rPr lang="en-US" sz="2000" b="1" i="0" dirty="0">
                <a:solidFill>
                  <a:srgbClr val="0F1115"/>
                </a:solidFill>
                <a:effectLst/>
                <a:latin typeface="Verdana" panose="020B0604030504040204" pitchFamily="34" charset="0"/>
                <a:ea typeface="Verdana" panose="020B0604030504040204" pitchFamily="34" charset="0"/>
              </a:rPr>
              <a:t>Future Work:</a:t>
            </a:r>
            <a:endParaRPr lang="en-US" sz="2000"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en-US" sz="2000" b="0" i="0" dirty="0">
                <a:solidFill>
                  <a:srgbClr val="0F1115"/>
                </a:solidFill>
                <a:effectLst/>
                <a:latin typeface="Verdana" panose="020B0604030504040204" pitchFamily="34" charset="0"/>
                <a:ea typeface="Verdana" panose="020B0604030504040204" pitchFamily="34" charset="0"/>
              </a:rPr>
              <a:t>Experimental realization at CERN and other facilities</a:t>
            </a:r>
          </a:p>
          <a:p>
            <a:pPr algn="l">
              <a:buFont typeface="Arial" panose="020B0604020202020204" pitchFamily="34" charset="0"/>
              <a:buChar char="•"/>
            </a:pPr>
            <a:r>
              <a:rPr lang="en-US" sz="2000" b="0" i="0" dirty="0">
                <a:solidFill>
                  <a:srgbClr val="0F1115"/>
                </a:solidFill>
                <a:effectLst/>
                <a:latin typeface="Verdana" panose="020B0604030504040204" pitchFamily="34" charset="0"/>
                <a:ea typeface="Verdana" panose="020B0604030504040204" pitchFamily="34" charset="0"/>
              </a:rPr>
              <a:t>Exploration of other crystals (diamond, germanium)</a:t>
            </a:r>
          </a:p>
        </p:txBody>
      </p:sp>
    </p:spTree>
    <p:extLst>
      <p:ext uri="{BB962C8B-B14F-4D97-AF65-F5344CB8AC3E}">
        <p14:creationId xmlns:p14="http://schemas.microsoft.com/office/powerpoint/2010/main" val="22053122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CDF57C-BE16-ED7F-07D0-0F390E59B245}"/>
              </a:ext>
            </a:extLst>
          </p:cNvPr>
          <p:cNvSpPr txBox="1"/>
          <p:nvPr/>
        </p:nvSpPr>
        <p:spPr>
          <a:xfrm>
            <a:off x="250723" y="2754877"/>
            <a:ext cx="11690554" cy="759182"/>
          </a:xfrm>
          <a:prstGeom prst="rect">
            <a:avLst/>
          </a:prstGeom>
          <a:noFill/>
        </p:spPr>
        <p:txBody>
          <a:bodyPr wrap="square">
            <a:spAutoFit/>
          </a:bodyPr>
          <a:lstStyle/>
          <a:p>
            <a:pPr algn="just">
              <a:lnSpc>
                <a:spcPts val="2550"/>
              </a:lnSpc>
              <a:spcAft>
                <a:spcPts val="1200"/>
              </a:spcAft>
              <a:buNone/>
            </a:pPr>
            <a:r>
              <a:rPr lang="en-US" sz="2400" b="1" dirty="0">
                <a:solidFill>
                  <a:srgbClr val="0F1115"/>
                </a:solidFill>
                <a:effectLst/>
                <a:latin typeface="Verdana" panose="020B0604030504040204" pitchFamily="34" charset="0"/>
                <a:ea typeface="Verdana" panose="020B0604030504040204" pitchFamily="34" charset="0"/>
              </a:rPr>
              <a:t>Thermo-Mechanical Behavior of Thin Metal Films Under Nanosecond Laser Excitation</a:t>
            </a:r>
          </a:p>
        </p:txBody>
      </p:sp>
      <p:pic>
        <p:nvPicPr>
          <p:cNvPr id="7" name="Εικόνα 6">
            <a:extLst>
              <a:ext uri="{FF2B5EF4-FFF2-40B4-BE49-F238E27FC236}">
                <a16:creationId xmlns:a16="http://schemas.microsoft.com/office/drawing/2014/main" id="{F84B0A10-BDF8-C14F-ED33-E9F19E707A45}"/>
              </a:ext>
            </a:extLst>
          </p:cNvPr>
          <p:cNvPicPr>
            <a:picLocks noChangeAspect="1"/>
          </p:cNvPicPr>
          <p:nvPr/>
        </p:nvPicPr>
        <p:blipFill>
          <a:blip r:embed="rId2"/>
          <a:stretch>
            <a:fillRect/>
          </a:stretch>
        </p:blipFill>
        <p:spPr>
          <a:xfrm>
            <a:off x="2309431" y="3514059"/>
            <a:ext cx="7573137" cy="2805434"/>
          </a:xfrm>
          <a:prstGeom prst="rect">
            <a:avLst/>
          </a:prstGeom>
        </p:spPr>
      </p:pic>
    </p:spTree>
    <p:extLst>
      <p:ext uri="{BB962C8B-B14F-4D97-AF65-F5344CB8AC3E}">
        <p14:creationId xmlns:p14="http://schemas.microsoft.com/office/powerpoint/2010/main" val="37886237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0F821-0490-6E09-73E7-DEB1A79779ED}"/>
              </a:ext>
            </a:extLst>
          </p:cNvPr>
          <p:cNvSpPr txBox="1"/>
          <p:nvPr/>
        </p:nvSpPr>
        <p:spPr>
          <a:xfrm>
            <a:off x="-4916" y="185390"/>
            <a:ext cx="12196916"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Introduction - Laser-Matter Interaction &amp; Acoustics</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BF319B2F-5A6A-8F77-3406-ABAA3266A222}"/>
              </a:ext>
            </a:extLst>
          </p:cNvPr>
          <p:cNvSpPr txBox="1"/>
          <p:nvPr/>
        </p:nvSpPr>
        <p:spPr>
          <a:xfrm>
            <a:off x="186813" y="766627"/>
            <a:ext cx="6971071" cy="1754326"/>
          </a:xfrm>
          <a:prstGeom prst="rect">
            <a:avLst/>
          </a:prstGeom>
          <a:noFill/>
        </p:spPr>
        <p:txBody>
          <a:bodyPr wrap="square">
            <a:spAutoFit/>
          </a:bodyPr>
          <a:lstStyle/>
          <a:p>
            <a:pPr algn="l">
              <a:buFont typeface="Arial" panose="020B0604020202020204" pitchFamily="34" charset="0"/>
              <a:buChar char="•"/>
            </a:pPr>
            <a:r>
              <a:rPr lang="pt-BR" b="1" i="0" dirty="0">
                <a:solidFill>
                  <a:srgbClr val="0F1115"/>
                </a:solidFill>
                <a:effectLst/>
                <a:latin typeface="Verdana" panose="020B0604030504040204" pitchFamily="34" charset="0"/>
                <a:ea typeface="Verdana" panose="020B0604030504040204" pitchFamily="34" charset="0"/>
              </a:rPr>
              <a:t>Laser-generated ultrasound</a:t>
            </a:r>
            <a:r>
              <a:rPr lang="pt-BR" b="0" i="0" dirty="0">
                <a:solidFill>
                  <a:srgbClr val="0F1115"/>
                </a:solidFill>
                <a:effectLst/>
                <a:latin typeface="Verdana" panose="020B0604030504040204" pitchFamily="34" charset="0"/>
                <a:ea typeface="Verdana" panose="020B0604030504040204" pitchFamily="34" charset="0"/>
              </a:rPr>
              <a:t> is a key non-destructive testing technique</a:t>
            </a:r>
          </a:p>
          <a:p>
            <a:pPr algn="l">
              <a:buFont typeface="Arial" panose="020B0604020202020204" pitchFamily="34" charset="0"/>
              <a:buChar char="•"/>
            </a:pPr>
            <a:r>
              <a:rPr lang="pt-BR" b="1" i="0" dirty="0">
                <a:solidFill>
                  <a:srgbClr val="0F1115"/>
                </a:solidFill>
                <a:effectLst/>
                <a:latin typeface="Verdana" panose="020B0604030504040204" pitchFamily="34" charset="0"/>
                <a:ea typeface="Verdana" panose="020B0604030504040204" pitchFamily="34" charset="0"/>
              </a:rPr>
              <a:t>Surface Acoustic Waves (SAWs)</a:t>
            </a:r>
            <a:r>
              <a:rPr lang="pt-BR" b="0" i="0" dirty="0">
                <a:solidFill>
                  <a:srgbClr val="0F1115"/>
                </a:solidFill>
                <a:effectLst/>
                <a:latin typeface="Verdana" panose="020B0604030504040204" pitchFamily="34" charset="0"/>
                <a:ea typeface="Verdana" panose="020B0604030504040204" pitchFamily="34" charset="0"/>
              </a:rPr>
              <a:t> carry information about material properties</a:t>
            </a:r>
          </a:p>
          <a:p>
            <a:pPr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Understanding wave generation mechanisms is essential for acoustic applications</a:t>
            </a:r>
          </a:p>
        </p:txBody>
      </p:sp>
      <p:pic>
        <p:nvPicPr>
          <p:cNvPr id="10" name="Εικόνα 9">
            <a:extLst>
              <a:ext uri="{FF2B5EF4-FFF2-40B4-BE49-F238E27FC236}">
                <a16:creationId xmlns:a16="http://schemas.microsoft.com/office/drawing/2014/main" id="{2F508C2D-4ACE-21B6-CFC7-9FB1A9AA2310}"/>
              </a:ext>
            </a:extLst>
          </p:cNvPr>
          <p:cNvPicPr>
            <a:picLocks noChangeAspect="1"/>
          </p:cNvPicPr>
          <p:nvPr/>
        </p:nvPicPr>
        <p:blipFill>
          <a:blip r:embed="rId2"/>
          <a:stretch>
            <a:fillRect/>
          </a:stretch>
        </p:blipFill>
        <p:spPr>
          <a:xfrm>
            <a:off x="186813" y="2631653"/>
            <a:ext cx="7187381" cy="2241696"/>
          </a:xfrm>
          <a:prstGeom prst="rect">
            <a:avLst/>
          </a:prstGeom>
        </p:spPr>
      </p:pic>
      <p:pic>
        <p:nvPicPr>
          <p:cNvPr id="12" name="Εικόνα 11">
            <a:extLst>
              <a:ext uri="{FF2B5EF4-FFF2-40B4-BE49-F238E27FC236}">
                <a16:creationId xmlns:a16="http://schemas.microsoft.com/office/drawing/2014/main" id="{4377F5F3-17FE-DA02-08C6-CDCBD7AD7013}"/>
              </a:ext>
            </a:extLst>
          </p:cNvPr>
          <p:cNvPicPr>
            <a:picLocks noChangeAspect="1"/>
          </p:cNvPicPr>
          <p:nvPr/>
        </p:nvPicPr>
        <p:blipFill>
          <a:blip r:embed="rId3"/>
          <a:stretch>
            <a:fillRect/>
          </a:stretch>
        </p:blipFill>
        <p:spPr>
          <a:xfrm>
            <a:off x="7765359" y="1053291"/>
            <a:ext cx="4220164" cy="3820058"/>
          </a:xfrm>
          <a:prstGeom prst="rect">
            <a:avLst/>
          </a:prstGeom>
        </p:spPr>
      </p:pic>
    </p:spTree>
    <p:extLst>
      <p:ext uri="{BB962C8B-B14F-4D97-AF65-F5344CB8AC3E}">
        <p14:creationId xmlns:p14="http://schemas.microsoft.com/office/powerpoint/2010/main" val="22570781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27A3B9-496E-CBB9-1E7E-21A0768CC527}"/>
              </a:ext>
            </a:extLst>
          </p:cNvPr>
          <p:cNvSpPr txBox="1"/>
          <p:nvPr/>
        </p:nvSpPr>
        <p:spPr>
          <a:xfrm>
            <a:off x="-410497" y="214887"/>
            <a:ext cx="12681155" cy="707886"/>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Experimental Methodology - Dynamic Imaging Interferometry</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6C85681F-2C21-002C-9A89-1A8400CEC518}"/>
              </a:ext>
            </a:extLst>
          </p:cNvPr>
          <p:cNvSpPr txBox="1"/>
          <p:nvPr/>
        </p:nvSpPr>
        <p:spPr>
          <a:xfrm>
            <a:off x="191729" y="922773"/>
            <a:ext cx="6140246" cy="2185214"/>
          </a:xfrm>
          <a:prstGeom prst="rect">
            <a:avLst/>
          </a:prstGeom>
          <a:noFill/>
        </p:spPr>
        <p:txBody>
          <a:bodyPr wrap="square">
            <a:spAutoFit/>
          </a:bodyPr>
          <a:lstStyle/>
          <a:p>
            <a:pPr algn="l">
              <a:buNone/>
            </a:pPr>
            <a:r>
              <a:rPr lang="en-US" b="1" i="0" dirty="0">
                <a:solidFill>
                  <a:srgbClr val="0F1115"/>
                </a:solidFill>
                <a:effectLst/>
                <a:latin typeface="Verdana" panose="020B0604030504040204" pitchFamily="34" charset="0"/>
                <a:ea typeface="Verdana" panose="020B0604030504040204" pitchFamily="34" charset="0"/>
              </a:rPr>
              <a:t>The Challenge:</a:t>
            </a:r>
            <a:endParaRPr lang="en-US"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Need </a:t>
            </a:r>
            <a:r>
              <a:rPr lang="en-US" i="0" dirty="0">
                <a:solidFill>
                  <a:srgbClr val="0F1115"/>
                </a:solidFill>
                <a:effectLst/>
                <a:latin typeface="Verdana" panose="020B0604030504040204" pitchFamily="34" charset="0"/>
                <a:ea typeface="Verdana" panose="020B0604030504040204" pitchFamily="34" charset="0"/>
              </a:rPr>
              <a:t>nm-scale out-of-plane resolution</a:t>
            </a:r>
          </a:p>
          <a:p>
            <a:pPr algn="l">
              <a:buFont typeface="Arial" panose="020B0604020202020204" pitchFamily="34" charset="0"/>
              <a:buChar char="•"/>
            </a:pPr>
            <a:r>
              <a:rPr lang="en-US" i="0" dirty="0">
                <a:solidFill>
                  <a:srgbClr val="0F1115"/>
                </a:solidFill>
                <a:effectLst/>
                <a:latin typeface="Verdana" panose="020B0604030504040204" pitchFamily="34" charset="0"/>
                <a:ea typeface="Verdana" panose="020B0604030504040204" pitchFamily="34" charset="0"/>
              </a:rPr>
              <a:t>Need ns-scale temporal resolution</a:t>
            </a:r>
          </a:p>
          <a:p>
            <a:pPr algn="l">
              <a:buFont typeface="Arial" panose="020B0604020202020204" pitchFamily="34" charset="0"/>
              <a:buChar char="•"/>
            </a:pPr>
            <a:r>
              <a:rPr lang="en-US" i="0" dirty="0">
                <a:solidFill>
                  <a:srgbClr val="0F1115"/>
                </a:solidFill>
                <a:effectLst/>
                <a:latin typeface="Verdana" panose="020B0604030504040204" pitchFamily="34" charset="0"/>
                <a:ea typeface="Verdana" panose="020B0604030504040204" pitchFamily="34" charset="0"/>
              </a:rPr>
              <a:t>Need full-field imaging (not just point measurements)</a:t>
            </a:r>
          </a:p>
          <a:p>
            <a:pPr algn="l">
              <a:spcBef>
                <a:spcPts val="1200"/>
              </a:spcBef>
              <a:spcAft>
                <a:spcPts val="1200"/>
              </a:spcAft>
              <a:buNone/>
            </a:pPr>
            <a:r>
              <a:rPr lang="en-US" b="1" i="0" dirty="0">
                <a:solidFill>
                  <a:srgbClr val="0F1115"/>
                </a:solidFill>
                <a:effectLst/>
                <a:latin typeface="Verdana" panose="020B0604030504040204" pitchFamily="34" charset="0"/>
                <a:ea typeface="Verdana" panose="020B0604030504040204" pitchFamily="34" charset="0"/>
              </a:rPr>
              <a:t>Solution: Dynamic Imaging Michelson Interferometry</a:t>
            </a:r>
            <a:endParaRPr lang="en-US" b="0" i="0" dirty="0">
              <a:solidFill>
                <a:srgbClr val="0F1115"/>
              </a:solidFill>
              <a:effectLst/>
              <a:latin typeface="Verdana" panose="020B0604030504040204" pitchFamily="34" charset="0"/>
              <a:ea typeface="Verdana" panose="020B0604030504040204" pitchFamily="34" charset="0"/>
            </a:endParaRPr>
          </a:p>
        </p:txBody>
      </p:sp>
      <p:pic>
        <p:nvPicPr>
          <p:cNvPr id="8" name="Εικόνα 7">
            <a:extLst>
              <a:ext uri="{FF2B5EF4-FFF2-40B4-BE49-F238E27FC236}">
                <a16:creationId xmlns:a16="http://schemas.microsoft.com/office/drawing/2014/main" id="{86F0B0E6-5310-B3EB-F221-F157CBE53816}"/>
              </a:ext>
            </a:extLst>
          </p:cNvPr>
          <p:cNvPicPr>
            <a:picLocks noChangeAspect="1"/>
          </p:cNvPicPr>
          <p:nvPr/>
        </p:nvPicPr>
        <p:blipFill>
          <a:blip r:embed="rId2"/>
          <a:stretch>
            <a:fillRect/>
          </a:stretch>
        </p:blipFill>
        <p:spPr>
          <a:xfrm>
            <a:off x="5683045" y="2211146"/>
            <a:ext cx="6210502" cy="2901628"/>
          </a:xfrm>
          <a:prstGeom prst="rect">
            <a:avLst/>
          </a:prstGeom>
        </p:spPr>
      </p:pic>
      <p:sp>
        <p:nvSpPr>
          <p:cNvPr id="10" name="TextBox 9">
            <a:extLst>
              <a:ext uri="{FF2B5EF4-FFF2-40B4-BE49-F238E27FC236}">
                <a16:creationId xmlns:a16="http://schemas.microsoft.com/office/drawing/2014/main" id="{5A306D0F-DBFD-2978-6515-B58C0F4FD6C3}"/>
              </a:ext>
            </a:extLst>
          </p:cNvPr>
          <p:cNvSpPr txBox="1"/>
          <p:nvPr/>
        </p:nvSpPr>
        <p:spPr>
          <a:xfrm>
            <a:off x="191729" y="3227822"/>
            <a:ext cx="5904272" cy="3493264"/>
          </a:xfrm>
          <a:prstGeom prst="rect">
            <a:avLst/>
          </a:prstGeom>
          <a:noFill/>
        </p:spPr>
        <p:txBody>
          <a:bodyPr wrap="square">
            <a:spAutoFit/>
          </a:bodyPr>
          <a:lstStyle/>
          <a:p>
            <a:pPr algn="l">
              <a:buNone/>
            </a:pPr>
            <a:r>
              <a:rPr lang="pt-BR" b="1" i="0" dirty="0">
                <a:solidFill>
                  <a:srgbClr val="0F1115"/>
                </a:solidFill>
                <a:effectLst/>
                <a:latin typeface="Verdana" panose="020B0604030504040204" pitchFamily="34" charset="0"/>
                <a:ea typeface="Verdana" panose="020B0604030504040204" pitchFamily="34" charset="0"/>
              </a:rPr>
              <a:t>Setup Components:</a:t>
            </a:r>
            <a:endParaRPr lang="pt-BR"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Nd:YAG laser (6 ns FWHM, 532 nm)</a:t>
            </a:r>
          </a:p>
          <a:p>
            <a:pPr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Pump beam excites sample (Au film on BK7 glass)</a:t>
            </a:r>
          </a:p>
          <a:p>
            <a:pPr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Probe beam, variably delayed, images the surface</a:t>
            </a:r>
          </a:p>
          <a:p>
            <a:pPr algn="l">
              <a:spcAft>
                <a:spcPts val="600"/>
              </a:spcAft>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CCD camera records interferograms</a:t>
            </a:r>
          </a:p>
          <a:p>
            <a:pPr algn="l">
              <a:buNone/>
            </a:pPr>
            <a:r>
              <a:rPr lang="pt-BR" b="1" i="0" dirty="0">
                <a:solidFill>
                  <a:srgbClr val="0F1115"/>
                </a:solidFill>
                <a:effectLst/>
                <a:latin typeface="Verdana" panose="020B0604030504040204" pitchFamily="34" charset="0"/>
                <a:ea typeface="Verdana" panose="020B0604030504040204" pitchFamily="34" charset="0"/>
              </a:rPr>
              <a:t>Post-Irradiation Analysis: White-Light Interferometry</a:t>
            </a:r>
            <a:endParaRPr lang="pt-BR"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Measures permanent crater depth/radius</a:t>
            </a:r>
          </a:p>
          <a:p>
            <a:pPr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12 nm step size, 500-image stack</a:t>
            </a:r>
          </a:p>
          <a:p>
            <a:pPr algn="l">
              <a:buFont typeface="Arial" panose="020B0604020202020204" pitchFamily="34" charset="0"/>
              <a:buChar char="•"/>
            </a:pPr>
            <a:r>
              <a:rPr lang="pt-BR" b="0" i="0" dirty="0">
                <a:solidFill>
                  <a:srgbClr val="0F1115"/>
                </a:solidFill>
                <a:effectLst/>
                <a:latin typeface="Verdana" panose="020B0604030504040204" pitchFamily="34" charset="0"/>
                <a:ea typeface="Verdana" panose="020B0604030504040204" pitchFamily="34" charset="0"/>
              </a:rPr>
              <a:t>Constructs 3D surface maps</a:t>
            </a:r>
          </a:p>
        </p:txBody>
      </p:sp>
    </p:spTree>
    <p:extLst>
      <p:ext uri="{BB962C8B-B14F-4D97-AF65-F5344CB8AC3E}">
        <p14:creationId xmlns:p14="http://schemas.microsoft.com/office/powerpoint/2010/main" val="2752924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FACCAB-82C2-084F-8BA6-8E359F614E87}"/>
              </a:ext>
            </a:extLst>
          </p:cNvPr>
          <p:cNvSpPr txBox="1"/>
          <p:nvPr/>
        </p:nvSpPr>
        <p:spPr>
          <a:xfrm>
            <a:off x="2202426" y="175557"/>
            <a:ext cx="7787148"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Spectrogram Comparison</a:t>
            </a:r>
          </a:p>
        </p:txBody>
      </p:sp>
      <p:sp>
        <p:nvSpPr>
          <p:cNvPr id="6" name="TextBox 5">
            <a:extLst>
              <a:ext uri="{FF2B5EF4-FFF2-40B4-BE49-F238E27FC236}">
                <a16:creationId xmlns:a16="http://schemas.microsoft.com/office/drawing/2014/main" id="{64C966CE-A2EC-D557-46E1-B99564E3167B}"/>
              </a:ext>
            </a:extLst>
          </p:cNvPr>
          <p:cNvSpPr txBox="1"/>
          <p:nvPr/>
        </p:nvSpPr>
        <p:spPr>
          <a:xfrm>
            <a:off x="285135" y="776665"/>
            <a:ext cx="7934632" cy="4539704"/>
          </a:xfrm>
          <a:prstGeom prst="rect">
            <a:avLst/>
          </a:prstGeom>
          <a:noFill/>
        </p:spPr>
        <p:txBody>
          <a:bodyPr wrap="square">
            <a:spAutoFit/>
          </a:bodyPr>
          <a:lstStyle/>
          <a:p>
            <a:pPr algn="l">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Achievement:</a:t>
            </a:r>
            <a:br>
              <a:rPr lang="en-US" sz="2000" b="0" i="0" dirty="0">
                <a:solidFill>
                  <a:srgbClr val="0F1115"/>
                </a:solidFill>
                <a:effectLst/>
                <a:latin typeface="Verdana" panose="020B0604030504040204" pitchFamily="34" charset="0"/>
                <a:ea typeface="Verdana" panose="020B0604030504040204" pitchFamily="34" charset="0"/>
              </a:rPr>
            </a:br>
            <a:r>
              <a:rPr lang="en-US" b="0" i="1" dirty="0">
                <a:solidFill>
                  <a:srgbClr val="0F1115"/>
                </a:solidFill>
                <a:effectLst/>
                <a:latin typeface="Verdana" panose="020B0604030504040204" pitchFamily="34" charset="0"/>
                <a:ea typeface="Verdana" panose="020B0604030504040204" pitchFamily="34" charset="0"/>
              </a:rPr>
              <a:t>First study comparing velocity spectrograms on the cymbal with radiated sound pressure spectrograms</a:t>
            </a:r>
          </a:p>
          <a:p>
            <a:pPr algn="l">
              <a:spcAft>
                <a:spcPts val="600"/>
              </a:spcAft>
              <a:buNone/>
            </a:pPr>
            <a:endParaRPr lang="en-US" sz="2000" b="0" i="0" dirty="0">
              <a:solidFill>
                <a:srgbClr val="0F1115"/>
              </a:solidFill>
              <a:effectLst/>
              <a:latin typeface="Verdana" panose="020B0604030504040204" pitchFamily="34" charset="0"/>
              <a:ea typeface="Verdana" panose="020B0604030504040204" pitchFamily="34" charset="0"/>
            </a:endParaRPr>
          </a:p>
          <a:p>
            <a:pPr algn="l">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Findings:</a:t>
            </a:r>
            <a:endParaRPr lang="en-US" sz="2000" b="0" i="0" dirty="0">
              <a:solidFill>
                <a:srgbClr val="0F1115"/>
              </a:solidFill>
              <a:effectLst/>
              <a:latin typeface="Verdana" panose="020B0604030504040204" pitchFamily="34" charset="0"/>
              <a:ea typeface="Verdana" panose="020B0604030504040204" pitchFamily="34" charset="0"/>
            </a:endParaRPr>
          </a:p>
          <a:p>
            <a:pPr algn="l">
              <a:spcAft>
                <a:spcPts val="600"/>
              </a:spcAft>
              <a:buFont typeface="Arial" panose="020B0604020202020204" pitchFamily="34" charset="0"/>
              <a:buChar char="•"/>
            </a:pPr>
            <a:r>
              <a:rPr lang="en-US" b="1" i="0" dirty="0">
                <a:solidFill>
                  <a:srgbClr val="0F1115"/>
                </a:solidFill>
                <a:effectLst/>
                <a:latin typeface="Verdana" panose="020B0604030504040204" pitchFamily="34" charset="0"/>
                <a:ea typeface="Verdana" panose="020B0604030504040204" pitchFamily="34" charset="0"/>
              </a:rPr>
              <a:t>Splash cymbal:</a:t>
            </a:r>
            <a:r>
              <a:rPr lang="en-US" b="0" i="0" dirty="0">
                <a:solidFill>
                  <a:srgbClr val="0F1115"/>
                </a:solidFill>
                <a:effectLst/>
                <a:latin typeface="Verdana" panose="020B0604030504040204" pitchFamily="34" charset="0"/>
                <a:ea typeface="Verdana" panose="020B0604030504040204" pitchFamily="34" charset="0"/>
              </a:rPr>
              <a:t> Higher frequency content (above 1 kHz)</a:t>
            </a:r>
          </a:p>
          <a:p>
            <a:pPr algn="l">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Pressure and velocity spectrograms show similar patterns</a:t>
            </a:r>
          </a:p>
          <a:p>
            <a:pPr algn="l">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Harmonics are </a:t>
            </a:r>
            <a:r>
              <a:rPr lang="en-US" b="1" i="0" dirty="0">
                <a:solidFill>
                  <a:srgbClr val="0F1115"/>
                </a:solidFill>
                <a:effectLst/>
                <a:latin typeface="Verdana" panose="020B0604030504040204" pitchFamily="34" charset="0"/>
                <a:ea typeface="Verdana" panose="020B0604030504040204" pitchFamily="34" charset="0"/>
              </a:rPr>
              <a:t>clearer and more discrete</a:t>
            </a:r>
            <a:r>
              <a:rPr lang="en-US" b="0" i="0" dirty="0">
                <a:solidFill>
                  <a:srgbClr val="0F1115"/>
                </a:solidFill>
                <a:effectLst/>
                <a:latin typeface="Verdana" panose="020B0604030504040204" pitchFamily="34" charset="0"/>
                <a:ea typeface="Verdana" panose="020B0604030504040204" pitchFamily="34" charset="0"/>
              </a:rPr>
              <a:t> on the vibrating structure than in air</a:t>
            </a:r>
          </a:p>
          <a:p>
            <a:pPr algn="l">
              <a:spcAft>
                <a:spcPts val="600"/>
              </a:spcAft>
            </a:pPr>
            <a:endParaRPr lang="en-US" sz="2000" b="0" i="0" dirty="0">
              <a:solidFill>
                <a:srgbClr val="0F1115"/>
              </a:solidFill>
              <a:effectLst/>
              <a:latin typeface="Verdana" panose="020B0604030504040204" pitchFamily="34" charset="0"/>
              <a:ea typeface="Verdana" panose="020B0604030504040204" pitchFamily="34" charset="0"/>
            </a:endParaRPr>
          </a:p>
          <a:p>
            <a:pPr algn="l">
              <a:spcAft>
                <a:spcPts val="600"/>
              </a:spcAft>
              <a:buNone/>
            </a:pPr>
            <a:r>
              <a:rPr lang="en-US" sz="2000" b="1" i="0" dirty="0">
                <a:solidFill>
                  <a:srgbClr val="0F1115"/>
                </a:solidFill>
                <a:effectLst/>
                <a:latin typeface="Verdana" panose="020B0604030504040204" pitchFamily="34" charset="0"/>
                <a:ea typeface="Verdana" panose="020B0604030504040204" pitchFamily="34" charset="0"/>
              </a:rPr>
              <a:t>Why this matters:</a:t>
            </a:r>
            <a:endParaRPr lang="en-US" sz="2000" b="0" i="0" dirty="0">
              <a:solidFill>
                <a:srgbClr val="0F1115"/>
              </a:solidFill>
              <a:effectLst/>
              <a:latin typeface="Verdana" panose="020B0604030504040204" pitchFamily="34" charset="0"/>
              <a:ea typeface="Verdana" panose="020B0604030504040204" pitchFamily="34" charset="0"/>
            </a:endParaRPr>
          </a:p>
          <a:p>
            <a:pPr algn="l">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Enables future sound synthesis from physical parameters</a:t>
            </a:r>
          </a:p>
          <a:p>
            <a:pPr algn="l">
              <a:spcAft>
                <a:spcPts val="600"/>
              </a:spcAft>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Validates simulation approach for musical instrument design</a:t>
            </a:r>
          </a:p>
        </p:txBody>
      </p:sp>
      <p:pic>
        <p:nvPicPr>
          <p:cNvPr id="8" name="Εικόνα 7">
            <a:extLst>
              <a:ext uri="{FF2B5EF4-FFF2-40B4-BE49-F238E27FC236}">
                <a16:creationId xmlns:a16="http://schemas.microsoft.com/office/drawing/2014/main" id="{EA3A19B5-92C7-4028-9DA9-F7B118661B76}"/>
              </a:ext>
            </a:extLst>
          </p:cNvPr>
          <p:cNvPicPr>
            <a:picLocks noChangeAspect="1"/>
          </p:cNvPicPr>
          <p:nvPr/>
        </p:nvPicPr>
        <p:blipFill>
          <a:blip r:embed="rId2"/>
          <a:stretch>
            <a:fillRect/>
          </a:stretch>
        </p:blipFill>
        <p:spPr>
          <a:xfrm>
            <a:off x="8525675" y="575667"/>
            <a:ext cx="3381190" cy="6282333"/>
          </a:xfrm>
          <a:prstGeom prst="rect">
            <a:avLst/>
          </a:prstGeom>
        </p:spPr>
      </p:pic>
    </p:spTree>
    <p:extLst>
      <p:ext uri="{BB962C8B-B14F-4D97-AF65-F5344CB8AC3E}">
        <p14:creationId xmlns:p14="http://schemas.microsoft.com/office/powerpoint/2010/main" val="35309215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347FE4-A204-5523-A075-0A0FE73DD053}"/>
              </a:ext>
            </a:extLst>
          </p:cNvPr>
          <p:cNvSpPr txBox="1"/>
          <p:nvPr/>
        </p:nvSpPr>
        <p:spPr>
          <a:xfrm>
            <a:off x="-410497" y="214887"/>
            <a:ext cx="12681155"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FEM Methodology - Coupled Thermal-Structural Analysis</a:t>
            </a:r>
            <a:endParaRPr lang="pt-BR" sz="2800" b="1" dirty="0">
              <a:solidFill>
                <a:srgbClr val="0F1115"/>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A666CDA9-EBE1-1934-CA7E-5E8EA3E5B55B}"/>
              </a:ext>
            </a:extLst>
          </p:cNvPr>
          <p:cNvSpPr txBox="1"/>
          <p:nvPr/>
        </p:nvSpPr>
        <p:spPr>
          <a:xfrm>
            <a:off x="181896" y="845210"/>
            <a:ext cx="6341806" cy="1908215"/>
          </a:xfrm>
          <a:prstGeom prst="rect">
            <a:avLst/>
          </a:prstGeom>
          <a:noFill/>
        </p:spPr>
        <p:txBody>
          <a:bodyPr wrap="square">
            <a:spAutoFit/>
          </a:bodyPr>
          <a:lstStyle/>
          <a:p>
            <a:pPr algn="l">
              <a:spcBef>
                <a:spcPts val="1200"/>
              </a:spcBef>
              <a:spcAft>
                <a:spcPts val="1200"/>
              </a:spcAft>
              <a:buNone/>
            </a:pPr>
            <a:r>
              <a:rPr lang="en-US" b="1" i="0" dirty="0">
                <a:solidFill>
                  <a:srgbClr val="0F1115"/>
                </a:solidFill>
                <a:effectLst/>
                <a:latin typeface="Verdana" panose="020B0604030504040204" pitchFamily="34" charset="0"/>
                <a:ea typeface="Verdana" panose="020B0604030504040204" pitchFamily="34" charset="0"/>
              </a:rPr>
              <a:t>Why FEM for Laser-Matter Interaction?</a:t>
            </a:r>
            <a:endParaRPr lang="en-US" b="0" i="0" dirty="0">
              <a:solidFill>
                <a:srgbClr val="0F1115"/>
              </a:solidFill>
              <a:effectLst/>
              <a:latin typeface="Verdana" panose="020B0604030504040204" pitchFamily="34" charset="0"/>
              <a:ea typeface="Verdana" panose="020B0604030504040204" pitchFamily="34" charset="0"/>
            </a:endParaRP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Coupled physics: heat transfer + structural dynamics</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Phase changes (melting, vaporization)</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Highly localized, steep gradients</a:t>
            </a:r>
          </a:p>
          <a:p>
            <a:pPr algn="l">
              <a:buFont typeface="Arial" panose="020B0604020202020204" pitchFamily="34" charset="0"/>
              <a:buChar char="•"/>
            </a:pPr>
            <a:r>
              <a:rPr lang="en-US" b="0" i="0" dirty="0">
                <a:solidFill>
                  <a:srgbClr val="0F1115"/>
                </a:solidFill>
                <a:effectLst/>
                <a:latin typeface="Verdana" panose="020B0604030504040204" pitchFamily="34" charset="0"/>
                <a:ea typeface="Verdana" panose="020B0604030504040204" pitchFamily="34" charset="0"/>
              </a:rPr>
              <a:t>Need to resolve SAW propagation</a:t>
            </a:r>
          </a:p>
        </p:txBody>
      </p:sp>
      <p:pic>
        <p:nvPicPr>
          <p:cNvPr id="8" name="Εικόνα 7">
            <a:extLst>
              <a:ext uri="{FF2B5EF4-FFF2-40B4-BE49-F238E27FC236}">
                <a16:creationId xmlns:a16="http://schemas.microsoft.com/office/drawing/2014/main" id="{E1ED58EF-8791-B99F-CB77-48B8904AA754}"/>
              </a:ext>
            </a:extLst>
          </p:cNvPr>
          <p:cNvPicPr>
            <a:picLocks noChangeAspect="1"/>
          </p:cNvPicPr>
          <p:nvPr/>
        </p:nvPicPr>
        <p:blipFill>
          <a:blip r:embed="rId3"/>
          <a:stretch>
            <a:fillRect/>
          </a:stretch>
        </p:blipFill>
        <p:spPr>
          <a:xfrm>
            <a:off x="181896" y="2753425"/>
            <a:ext cx="5856772" cy="4034829"/>
          </a:xfrm>
          <a:prstGeom prst="rect">
            <a:avLst/>
          </a:prstGeom>
        </p:spPr>
      </p:pic>
      <p:pic>
        <p:nvPicPr>
          <p:cNvPr id="10" name="Εικόνα 9">
            <a:extLst>
              <a:ext uri="{FF2B5EF4-FFF2-40B4-BE49-F238E27FC236}">
                <a16:creationId xmlns:a16="http://schemas.microsoft.com/office/drawing/2014/main" id="{8EFCD44B-7BE5-316D-7107-4E85E03568A9}"/>
              </a:ext>
            </a:extLst>
          </p:cNvPr>
          <p:cNvPicPr>
            <a:picLocks noChangeAspect="1"/>
          </p:cNvPicPr>
          <p:nvPr/>
        </p:nvPicPr>
        <p:blipFill>
          <a:blip r:embed="rId4"/>
          <a:stretch>
            <a:fillRect/>
          </a:stretch>
        </p:blipFill>
        <p:spPr>
          <a:xfrm>
            <a:off x="7158932" y="614997"/>
            <a:ext cx="3456302" cy="6091084"/>
          </a:xfrm>
          <a:prstGeom prst="rect">
            <a:avLst/>
          </a:prstGeom>
        </p:spPr>
      </p:pic>
    </p:spTree>
    <p:extLst>
      <p:ext uri="{BB962C8B-B14F-4D97-AF65-F5344CB8AC3E}">
        <p14:creationId xmlns:p14="http://schemas.microsoft.com/office/powerpoint/2010/main" val="29529094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E8C11E-D925-BECA-615A-45650FDBE6B3}"/>
              </a:ext>
            </a:extLst>
          </p:cNvPr>
          <p:cNvSpPr txBox="1"/>
          <p:nvPr/>
        </p:nvSpPr>
        <p:spPr>
          <a:xfrm>
            <a:off x="-410497" y="214887"/>
            <a:ext cx="12681155"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FEM Modeling Strategy - Handling Phase Changes</a:t>
            </a:r>
            <a:endParaRPr lang="pt-BR" sz="2800" b="1" dirty="0">
              <a:solidFill>
                <a:srgbClr val="0F1115"/>
              </a:solidFill>
              <a:effectLst/>
              <a:latin typeface="Verdana" panose="020B0604030504040204" pitchFamily="34" charset="0"/>
              <a:ea typeface="Verdana" panose="020B0604030504040204" pitchFamily="34" charset="0"/>
            </a:endParaRPr>
          </a:p>
        </p:txBody>
      </p:sp>
      <p:pic>
        <p:nvPicPr>
          <p:cNvPr id="6" name="Εικόνα 5">
            <a:extLst>
              <a:ext uri="{FF2B5EF4-FFF2-40B4-BE49-F238E27FC236}">
                <a16:creationId xmlns:a16="http://schemas.microsoft.com/office/drawing/2014/main" id="{B465BE69-A2DE-93E0-2864-782AAEB4BF8B}"/>
              </a:ext>
            </a:extLst>
          </p:cNvPr>
          <p:cNvPicPr>
            <a:picLocks noChangeAspect="1"/>
          </p:cNvPicPr>
          <p:nvPr/>
        </p:nvPicPr>
        <p:blipFill>
          <a:blip r:embed="rId2"/>
          <a:stretch>
            <a:fillRect/>
          </a:stretch>
        </p:blipFill>
        <p:spPr>
          <a:xfrm>
            <a:off x="0" y="1170039"/>
            <a:ext cx="6516299" cy="3506863"/>
          </a:xfrm>
          <a:prstGeom prst="rect">
            <a:avLst/>
          </a:prstGeom>
        </p:spPr>
      </p:pic>
      <p:pic>
        <p:nvPicPr>
          <p:cNvPr id="8" name="Εικόνα 7">
            <a:extLst>
              <a:ext uri="{FF2B5EF4-FFF2-40B4-BE49-F238E27FC236}">
                <a16:creationId xmlns:a16="http://schemas.microsoft.com/office/drawing/2014/main" id="{F03D2BEF-BF59-FAFC-3DD0-D8B269F697B2}"/>
              </a:ext>
            </a:extLst>
          </p:cNvPr>
          <p:cNvPicPr>
            <a:picLocks noChangeAspect="1"/>
          </p:cNvPicPr>
          <p:nvPr/>
        </p:nvPicPr>
        <p:blipFill>
          <a:blip r:embed="rId3"/>
          <a:stretch>
            <a:fillRect/>
          </a:stretch>
        </p:blipFill>
        <p:spPr>
          <a:xfrm>
            <a:off x="6516299" y="1170039"/>
            <a:ext cx="5358826" cy="2551429"/>
          </a:xfrm>
          <a:prstGeom prst="rect">
            <a:avLst/>
          </a:prstGeom>
        </p:spPr>
      </p:pic>
    </p:spTree>
    <p:extLst>
      <p:ext uri="{BB962C8B-B14F-4D97-AF65-F5344CB8AC3E}">
        <p14:creationId xmlns:p14="http://schemas.microsoft.com/office/powerpoint/2010/main" val="23032634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458BBB-99EC-E3A6-F10A-7B491A277584}"/>
              </a:ext>
            </a:extLst>
          </p:cNvPr>
          <p:cNvSpPr txBox="1"/>
          <p:nvPr/>
        </p:nvSpPr>
        <p:spPr>
          <a:xfrm>
            <a:off x="-410497" y="214887"/>
            <a:ext cx="12681155"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Results - Validation via SAW Comparison</a:t>
            </a:r>
            <a:endParaRPr lang="pt-BR" sz="2800" b="1" dirty="0">
              <a:solidFill>
                <a:srgbClr val="0F1115"/>
              </a:solidFill>
              <a:effectLst/>
              <a:latin typeface="Verdana" panose="020B0604030504040204" pitchFamily="34" charset="0"/>
              <a:ea typeface="Verdana" panose="020B0604030504040204" pitchFamily="34" charset="0"/>
            </a:endParaRPr>
          </a:p>
        </p:txBody>
      </p:sp>
      <p:pic>
        <p:nvPicPr>
          <p:cNvPr id="6" name="Εικόνα 5">
            <a:extLst>
              <a:ext uri="{FF2B5EF4-FFF2-40B4-BE49-F238E27FC236}">
                <a16:creationId xmlns:a16="http://schemas.microsoft.com/office/drawing/2014/main" id="{74EA8C6C-9A7A-C73B-1BFB-571435A2EEEC}"/>
              </a:ext>
            </a:extLst>
          </p:cNvPr>
          <p:cNvPicPr>
            <a:picLocks noChangeAspect="1"/>
          </p:cNvPicPr>
          <p:nvPr/>
        </p:nvPicPr>
        <p:blipFill>
          <a:blip r:embed="rId2"/>
          <a:stretch>
            <a:fillRect/>
          </a:stretch>
        </p:blipFill>
        <p:spPr>
          <a:xfrm>
            <a:off x="72118" y="1595366"/>
            <a:ext cx="4706359" cy="1943765"/>
          </a:xfrm>
          <a:prstGeom prst="rect">
            <a:avLst/>
          </a:prstGeom>
        </p:spPr>
      </p:pic>
      <p:pic>
        <p:nvPicPr>
          <p:cNvPr id="8" name="Εικόνα 7">
            <a:extLst>
              <a:ext uri="{FF2B5EF4-FFF2-40B4-BE49-F238E27FC236}">
                <a16:creationId xmlns:a16="http://schemas.microsoft.com/office/drawing/2014/main" id="{AFC5AAD6-6494-F7A6-0F8B-4F45D84BB3A3}"/>
              </a:ext>
            </a:extLst>
          </p:cNvPr>
          <p:cNvPicPr>
            <a:picLocks noChangeAspect="1"/>
          </p:cNvPicPr>
          <p:nvPr/>
        </p:nvPicPr>
        <p:blipFill>
          <a:blip r:embed="rId3"/>
          <a:stretch>
            <a:fillRect/>
          </a:stretch>
        </p:blipFill>
        <p:spPr>
          <a:xfrm>
            <a:off x="0" y="3692663"/>
            <a:ext cx="6957947" cy="2698840"/>
          </a:xfrm>
          <a:prstGeom prst="rect">
            <a:avLst/>
          </a:prstGeom>
        </p:spPr>
      </p:pic>
      <p:pic>
        <p:nvPicPr>
          <p:cNvPr id="10" name="Εικόνα 9">
            <a:extLst>
              <a:ext uri="{FF2B5EF4-FFF2-40B4-BE49-F238E27FC236}">
                <a16:creationId xmlns:a16="http://schemas.microsoft.com/office/drawing/2014/main" id="{0D9F2279-B7E3-1717-5EA9-CA06D5CB42D5}"/>
              </a:ext>
            </a:extLst>
          </p:cNvPr>
          <p:cNvPicPr>
            <a:picLocks noChangeAspect="1"/>
          </p:cNvPicPr>
          <p:nvPr/>
        </p:nvPicPr>
        <p:blipFill>
          <a:blip r:embed="rId4"/>
          <a:stretch>
            <a:fillRect/>
          </a:stretch>
        </p:blipFill>
        <p:spPr>
          <a:xfrm>
            <a:off x="5009114" y="565611"/>
            <a:ext cx="3467635" cy="3612603"/>
          </a:xfrm>
          <a:prstGeom prst="rect">
            <a:avLst/>
          </a:prstGeom>
        </p:spPr>
      </p:pic>
      <p:pic>
        <p:nvPicPr>
          <p:cNvPr id="12" name="Εικόνα 11">
            <a:extLst>
              <a:ext uri="{FF2B5EF4-FFF2-40B4-BE49-F238E27FC236}">
                <a16:creationId xmlns:a16="http://schemas.microsoft.com/office/drawing/2014/main" id="{38E39E28-FCF3-C1C6-453E-9D679F455F23}"/>
              </a:ext>
            </a:extLst>
          </p:cNvPr>
          <p:cNvPicPr>
            <a:picLocks noChangeAspect="1"/>
          </p:cNvPicPr>
          <p:nvPr/>
        </p:nvPicPr>
        <p:blipFill>
          <a:blip r:embed="rId5"/>
          <a:stretch>
            <a:fillRect/>
          </a:stretch>
        </p:blipFill>
        <p:spPr>
          <a:xfrm>
            <a:off x="8558699" y="586410"/>
            <a:ext cx="3492357" cy="3591804"/>
          </a:xfrm>
          <a:prstGeom prst="rect">
            <a:avLst/>
          </a:prstGeom>
        </p:spPr>
      </p:pic>
    </p:spTree>
    <p:extLst>
      <p:ext uri="{BB962C8B-B14F-4D97-AF65-F5344CB8AC3E}">
        <p14:creationId xmlns:p14="http://schemas.microsoft.com/office/powerpoint/2010/main" val="30798143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D6FD94-9131-BC2D-6434-BE649B7F9EEF}"/>
              </a:ext>
            </a:extLst>
          </p:cNvPr>
          <p:cNvSpPr txBox="1"/>
          <p:nvPr/>
        </p:nvSpPr>
        <p:spPr>
          <a:xfrm>
            <a:off x="-410497" y="214887"/>
            <a:ext cx="12681155"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Results - Crater Formation &amp; Ablation Dynamics</a:t>
            </a:r>
            <a:endParaRPr lang="pt-BR" sz="2800" b="1" dirty="0">
              <a:solidFill>
                <a:srgbClr val="0F1115"/>
              </a:solidFill>
              <a:effectLst/>
              <a:latin typeface="Verdana" panose="020B0604030504040204" pitchFamily="34" charset="0"/>
              <a:ea typeface="Verdana" panose="020B0604030504040204" pitchFamily="34" charset="0"/>
            </a:endParaRPr>
          </a:p>
        </p:txBody>
      </p:sp>
      <p:pic>
        <p:nvPicPr>
          <p:cNvPr id="6" name="Εικόνα 5">
            <a:extLst>
              <a:ext uri="{FF2B5EF4-FFF2-40B4-BE49-F238E27FC236}">
                <a16:creationId xmlns:a16="http://schemas.microsoft.com/office/drawing/2014/main" id="{D2706104-7ECA-D92C-5159-D84298E2EB7F}"/>
              </a:ext>
            </a:extLst>
          </p:cNvPr>
          <p:cNvPicPr>
            <a:picLocks noChangeAspect="1"/>
          </p:cNvPicPr>
          <p:nvPr/>
        </p:nvPicPr>
        <p:blipFill>
          <a:blip r:embed="rId2"/>
          <a:stretch>
            <a:fillRect/>
          </a:stretch>
        </p:blipFill>
        <p:spPr>
          <a:xfrm>
            <a:off x="6596337" y="1376319"/>
            <a:ext cx="5535561" cy="3633564"/>
          </a:xfrm>
          <a:prstGeom prst="rect">
            <a:avLst/>
          </a:prstGeom>
        </p:spPr>
      </p:pic>
      <p:pic>
        <p:nvPicPr>
          <p:cNvPr id="8" name="Εικόνα 7">
            <a:extLst>
              <a:ext uri="{FF2B5EF4-FFF2-40B4-BE49-F238E27FC236}">
                <a16:creationId xmlns:a16="http://schemas.microsoft.com/office/drawing/2014/main" id="{5E86097A-8390-8B31-51CA-24CDDF90A450}"/>
              </a:ext>
            </a:extLst>
          </p:cNvPr>
          <p:cNvPicPr>
            <a:picLocks noChangeAspect="1"/>
          </p:cNvPicPr>
          <p:nvPr/>
        </p:nvPicPr>
        <p:blipFill>
          <a:blip r:embed="rId3"/>
          <a:stretch>
            <a:fillRect/>
          </a:stretch>
        </p:blipFill>
        <p:spPr>
          <a:xfrm>
            <a:off x="128928" y="1448006"/>
            <a:ext cx="3666324" cy="1013389"/>
          </a:xfrm>
          <a:prstGeom prst="rect">
            <a:avLst/>
          </a:prstGeom>
        </p:spPr>
      </p:pic>
      <p:pic>
        <p:nvPicPr>
          <p:cNvPr id="10" name="Εικόνα 9">
            <a:extLst>
              <a:ext uri="{FF2B5EF4-FFF2-40B4-BE49-F238E27FC236}">
                <a16:creationId xmlns:a16="http://schemas.microsoft.com/office/drawing/2014/main" id="{D974977D-DE12-FAD4-9FA9-E2A2C0EB4385}"/>
              </a:ext>
            </a:extLst>
          </p:cNvPr>
          <p:cNvPicPr>
            <a:picLocks noChangeAspect="1"/>
          </p:cNvPicPr>
          <p:nvPr/>
        </p:nvPicPr>
        <p:blipFill>
          <a:blip r:embed="rId4"/>
          <a:stretch>
            <a:fillRect/>
          </a:stretch>
        </p:blipFill>
        <p:spPr>
          <a:xfrm>
            <a:off x="60102" y="2631782"/>
            <a:ext cx="6519610" cy="1409276"/>
          </a:xfrm>
          <a:prstGeom prst="rect">
            <a:avLst/>
          </a:prstGeom>
        </p:spPr>
      </p:pic>
    </p:spTree>
    <p:extLst>
      <p:ext uri="{BB962C8B-B14F-4D97-AF65-F5344CB8AC3E}">
        <p14:creationId xmlns:p14="http://schemas.microsoft.com/office/powerpoint/2010/main" val="18555219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CA380E-4B50-56F3-7AB4-5BBF3E1A2D30}"/>
              </a:ext>
            </a:extLst>
          </p:cNvPr>
          <p:cNvSpPr txBox="1"/>
          <p:nvPr/>
        </p:nvSpPr>
        <p:spPr>
          <a:xfrm>
            <a:off x="-410497" y="214887"/>
            <a:ext cx="12681155" cy="400110"/>
          </a:xfrm>
          <a:prstGeom prst="rect">
            <a:avLst/>
          </a:prstGeom>
          <a:noFill/>
        </p:spPr>
        <p:txBody>
          <a:bodyPr wrap="square">
            <a:spAutoFit/>
          </a:bodyPr>
          <a:lstStyle/>
          <a:p>
            <a:pPr algn="ctr">
              <a:lnSpc>
                <a:spcPts val="2400"/>
              </a:lnSpc>
              <a:spcBef>
                <a:spcPts val="2400"/>
              </a:spcBef>
              <a:spcAft>
                <a:spcPts val="1200"/>
              </a:spcAft>
              <a:buNone/>
            </a:pPr>
            <a:r>
              <a:rPr lang="en-US" sz="2800" b="1" dirty="0">
                <a:solidFill>
                  <a:srgbClr val="0F1115"/>
                </a:solidFill>
                <a:effectLst/>
                <a:latin typeface="Verdana" panose="020B0604030504040204" pitchFamily="34" charset="0"/>
                <a:ea typeface="Verdana" panose="020B0604030504040204" pitchFamily="34" charset="0"/>
              </a:rPr>
              <a:t>   Conclusions &amp; Acoustic Implications</a:t>
            </a:r>
            <a:endParaRPr lang="pt-BR" sz="2800" b="1" dirty="0">
              <a:solidFill>
                <a:srgbClr val="0F1115"/>
              </a:solidFill>
              <a:effectLst/>
              <a:latin typeface="Verdana" panose="020B0604030504040204" pitchFamily="34" charset="0"/>
              <a:ea typeface="Verdana" panose="020B0604030504040204" pitchFamily="34" charset="0"/>
            </a:endParaRPr>
          </a:p>
        </p:txBody>
      </p:sp>
      <p:pic>
        <p:nvPicPr>
          <p:cNvPr id="6" name="Εικόνα 5">
            <a:extLst>
              <a:ext uri="{FF2B5EF4-FFF2-40B4-BE49-F238E27FC236}">
                <a16:creationId xmlns:a16="http://schemas.microsoft.com/office/drawing/2014/main" id="{E8A8DBB8-0156-DDF1-A2EF-840EF0A7F84B}"/>
              </a:ext>
            </a:extLst>
          </p:cNvPr>
          <p:cNvPicPr>
            <a:picLocks noChangeAspect="1"/>
          </p:cNvPicPr>
          <p:nvPr/>
        </p:nvPicPr>
        <p:blipFill>
          <a:blip r:embed="rId2"/>
          <a:stretch>
            <a:fillRect/>
          </a:stretch>
        </p:blipFill>
        <p:spPr>
          <a:xfrm>
            <a:off x="284939" y="893509"/>
            <a:ext cx="5811061" cy="4363059"/>
          </a:xfrm>
          <a:prstGeom prst="rect">
            <a:avLst/>
          </a:prstGeom>
        </p:spPr>
      </p:pic>
      <p:pic>
        <p:nvPicPr>
          <p:cNvPr id="8" name="Εικόνα 7">
            <a:extLst>
              <a:ext uri="{FF2B5EF4-FFF2-40B4-BE49-F238E27FC236}">
                <a16:creationId xmlns:a16="http://schemas.microsoft.com/office/drawing/2014/main" id="{392C6C61-C859-4D7C-D2FA-0967CE04064B}"/>
              </a:ext>
            </a:extLst>
          </p:cNvPr>
          <p:cNvPicPr>
            <a:picLocks noChangeAspect="1"/>
          </p:cNvPicPr>
          <p:nvPr/>
        </p:nvPicPr>
        <p:blipFill>
          <a:blip r:embed="rId3"/>
          <a:stretch>
            <a:fillRect/>
          </a:stretch>
        </p:blipFill>
        <p:spPr>
          <a:xfrm>
            <a:off x="5930080" y="2811582"/>
            <a:ext cx="5106113" cy="1962424"/>
          </a:xfrm>
          <a:prstGeom prst="rect">
            <a:avLst/>
          </a:prstGeom>
        </p:spPr>
      </p:pic>
    </p:spTree>
    <p:extLst>
      <p:ext uri="{BB962C8B-B14F-4D97-AF65-F5344CB8AC3E}">
        <p14:creationId xmlns:p14="http://schemas.microsoft.com/office/powerpoint/2010/main" val="427244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AAF6BE-050A-9F04-C3F4-FBD290D9F9BC}"/>
              </a:ext>
            </a:extLst>
          </p:cNvPr>
          <p:cNvSpPr txBox="1"/>
          <p:nvPr/>
        </p:nvSpPr>
        <p:spPr>
          <a:xfrm>
            <a:off x="2202426" y="175557"/>
            <a:ext cx="7787148" cy="400110"/>
          </a:xfrm>
          <a:prstGeom prst="rect">
            <a:avLst/>
          </a:prstGeom>
          <a:noFill/>
        </p:spPr>
        <p:txBody>
          <a:bodyPr wrap="square">
            <a:spAutoFit/>
          </a:bodyPr>
          <a:lstStyle/>
          <a:p>
            <a:pPr algn="ctr">
              <a:lnSpc>
                <a:spcPts val="2400"/>
              </a:lnSpc>
              <a:spcBef>
                <a:spcPts val="2400"/>
              </a:spcBef>
              <a:spcAft>
                <a:spcPts val="1200"/>
              </a:spcAft>
              <a:buNone/>
            </a:pPr>
            <a:r>
              <a:rPr lang="pt-BR" sz="2800" b="1" dirty="0">
                <a:solidFill>
                  <a:srgbClr val="0F1115"/>
                </a:solidFill>
                <a:effectLst/>
                <a:latin typeface="Verdana" panose="020B0604030504040204" pitchFamily="34" charset="0"/>
                <a:ea typeface="Verdana" panose="020B0604030504040204" pitchFamily="34" charset="0"/>
              </a:rPr>
              <a:t>Conclusions &amp; Future Work</a:t>
            </a:r>
          </a:p>
        </p:txBody>
      </p:sp>
      <p:sp>
        <p:nvSpPr>
          <p:cNvPr id="6" name="TextBox 5">
            <a:extLst>
              <a:ext uri="{FF2B5EF4-FFF2-40B4-BE49-F238E27FC236}">
                <a16:creationId xmlns:a16="http://schemas.microsoft.com/office/drawing/2014/main" id="{9658242F-A3ED-FE4E-E8CD-3F5EE4588A96}"/>
              </a:ext>
            </a:extLst>
          </p:cNvPr>
          <p:cNvSpPr txBox="1"/>
          <p:nvPr/>
        </p:nvSpPr>
        <p:spPr>
          <a:xfrm>
            <a:off x="1219199" y="805205"/>
            <a:ext cx="9871587" cy="5324535"/>
          </a:xfrm>
          <a:prstGeom prst="rect">
            <a:avLst/>
          </a:prstGeom>
          <a:noFill/>
        </p:spPr>
        <p:txBody>
          <a:bodyPr wrap="square">
            <a:spAutoFit/>
          </a:bodyPr>
          <a:lstStyle/>
          <a:p>
            <a:pPr algn="l">
              <a:spcAft>
                <a:spcPts val="600"/>
              </a:spcAft>
              <a:buNone/>
            </a:pPr>
            <a:r>
              <a:rPr lang="pt-BR" sz="2000" b="1" i="0" dirty="0">
                <a:solidFill>
                  <a:srgbClr val="0F1115"/>
                </a:solidFill>
                <a:effectLst/>
                <a:latin typeface="Verdana" panose="020B0604030504040204" pitchFamily="34" charset="0"/>
                <a:ea typeface="Verdana" panose="020B0604030504040204" pitchFamily="34" charset="0"/>
              </a:rPr>
              <a:t>Conclusions:</a:t>
            </a:r>
            <a:endParaRPr lang="pt-BR" sz="2000" b="0" i="0" dirty="0">
              <a:solidFill>
                <a:srgbClr val="0F1115"/>
              </a:solidFill>
              <a:effectLst/>
              <a:latin typeface="Verdana" panose="020B0604030504040204" pitchFamily="34" charset="0"/>
              <a:ea typeface="Verdana" panose="020B0604030504040204" pitchFamily="34" charset="0"/>
            </a:endParaRPr>
          </a:p>
          <a:p>
            <a:pPr algn="l">
              <a:spcAft>
                <a:spcPts val="600"/>
              </a:spcAft>
              <a:buFont typeface="+mj-lt"/>
              <a:buAutoNum type="arabicPeriod"/>
            </a:pPr>
            <a:r>
              <a:rPr lang="pt-BR" sz="2000" b="0" i="0" dirty="0">
                <a:solidFill>
                  <a:srgbClr val="0F1115"/>
                </a:solidFill>
                <a:effectLst/>
                <a:latin typeface="Verdana" panose="020B0604030504040204" pitchFamily="34" charset="0"/>
                <a:ea typeface="Verdana" panose="020B0604030504040204" pitchFamily="34" charset="0"/>
              </a:rPr>
              <a:t>Modal analysis matches experimental literature</a:t>
            </a:r>
          </a:p>
          <a:p>
            <a:pPr algn="l">
              <a:spcAft>
                <a:spcPts val="600"/>
              </a:spcAft>
              <a:buFont typeface="+mj-lt"/>
              <a:buAutoNum type="arabicPeriod"/>
            </a:pPr>
            <a:r>
              <a:rPr lang="pt-BR" sz="2000" b="0" i="0" dirty="0">
                <a:solidFill>
                  <a:srgbClr val="0F1115"/>
                </a:solidFill>
                <a:effectLst/>
                <a:latin typeface="Verdana" panose="020B0604030504040204" pitchFamily="34" charset="0"/>
                <a:ea typeface="Verdana" panose="020B0604030504040204" pitchFamily="34" charset="0"/>
              </a:rPr>
              <a:t>FEM-BEM simulations successfully correlate structural vibration with sound radiation</a:t>
            </a:r>
          </a:p>
          <a:p>
            <a:pPr algn="l">
              <a:spcAft>
                <a:spcPts val="600"/>
              </a:spcAft>
              <a:buFont typeface="+mj-lt"/>
              <a:buAutoNum type="arabicPeriod"/>
            </a:pPr>
            <a:r>
              <a:rPr lang="pt-BR" sz="2000" i="0" dirty="0">
                <a:solidFill>
                  <a:srgbClr val="0F1115"/>
                </a:solidFill>
                <a:effectLst/>
                <a:latin typeface="Verdana" panose="020B0604030504040204" pitchFamily="34" charset="0"/>
                <a:ea typeface="Verdana" panose="020B0604030504040204" pitchFamily="34" charset="0"/>
              </a:rPr>
              <a:t>Splash cymbal characteristics:</a:t>
            </a:r>
          </a:p>
          <a:p>
            <a:pPr marL="742950" lvl="1" indent="-285750" algn="l">
              <a:spcAft>
                <a:spcPts val="600"/>
              </a:spcAft>
              <a:buFont typeface="+mj-lt"/>
              <a:buAutoNum type="arabicPeriod"/>
            </a:pPr>
            <a:r>
              <a:rPr lang="pt-BR" sz="2000" b="0" i="0" dirty="0">
                <a:solidFill>
                  <a:srgbClr val="0F1115"/>
                </a:solidFill>
                <a:effectLst/>
                <a:latin typeface="Verdana" panose="020B0604030504040204" pitchFamily="34" charset="0"/>
                <a:ea typeface="Verdana" panose="020B0604030504040204" pitchFamily="34" charset="0"/>
              </a:rPr>
              <a:t>Faster decay</a:t>
            </a:r>
          </a:p>
          <a:p>
            <a:pPr marL="742950" lvl="1" indent="-285750" algn="l">
              <a:spcAft>
                <a:spcPts val="600"/>
              </a:spcAft>
              <a:buFont typeface="+mj-lt"/>
              <a:buAutoNum type="arabicPeriod"/>
            </a:pPr>
            <a:r>
              <a:rPr lang="pt-BR" sz="2000" b="0" i="0" dirty="0">
                <a:solidFill>
                  <a:srgbClr val="0F1115"/>
                </a:solidFill>
                <a:effectLst/>
                <a:latin typeface="Verdana" panose="020B0604030504040204" pitchFamily="34" charset="0"/>
                <a:ea typeface="Verdana" panose="020B0604030504040204" pitchFamily="34" charset="0"/>
              </a:rPr>
              <a:t>Higher frequency content (&gt;1 kHz)</a:t>
            </a:r>
          </a:p>
          <a:p>
            <a:pPr marL="742950" lvl="1" indent="-285750" algn="l">
              <a:spcAft>
                <a:spcPts val="600"/>
              </a:spcAft>
              <a:buFont typeface="+mj-lt"/>
              <a:buAutoNum type="arabicPeriod"/>
            </a:pPr>
            <a:r>
              <a:rPr lang="pt-BR" sz="2000" b="0" i="0" dirty="0">
                <a:solidFill>
                  <a:srgbClr val="0F1115"/>
                </a:solidFill>
                <a:effectLst/>
                <a:latin typeface="Verdana" panose="020B0604030504040204" pitchFamily="34" charset="0"/>
                <a:ea typeface="Verdana" panose="020B0604030504040204" pitchFamily="34" charset="0"/>
              </a:rPr>
              <a:t>Clearer harmonics on structure than in air</a:t>
            </a:r>
          </a:p>
          <a:p>
            <a:pPr algn="l">
              <a:spcAft>
                <a:spcPts val="600"/>
              </a:spcAft>
              <a:buFont typeface="+mj-lt"/>
              <a:buAutoNum type="arabicPeriod"/>
            </a:pPr>
            <a:r>
              <a:rPr lang="pt-BR" sz="2000" b="0" i="0" dirty="0">
                <a:solidFill>
                  <a:srgbClr val="0F1115"/>
                </a:solidFill>
                <a:effectLst/>
                <a:latin typeface="Verdana" panose="020B0604030504040204" pitchFamily="34" charset="0"/>
                <a:ea typeface="Verdana" panose="020B0604030504040204" pitchFamily="34" charset="0"/>
              </a:rPr>
              <a:t>HPC (ARIS) enabled computationally intensive simulations</a:t>
            </a:r>
          </a:p>
          <a:p>
            <a:pPr algn="l">
              <a:spcAft>
                <a:spcPts val="600"/>
              </a:spcAft>
            </a:pPr>
            <a:endParaRPr lang="pt-BR" sz="2000" b="0" i="0" dirty="0">
              <a:solidFill>
                <a:srgbClr val="0F1115"/>
              </a:solidFill>
              <a:effectLst/>
              <a:latin typeface="Verdana" panose="020B0604030504040204" pitchFamily="34" charset="0"/>
              <a:ea typeface="Verdana" panose="020B0604030504040204" pitchFamily="34" charset="0"/>
            </a:endParaRPr>
          </a:p>
          <a:p>
            <a:pPr algn="l">
              <a:spcAft>
                <a:spcPts val="600"/>
              </a:spcAft>
              <a:buNone/>
            </a:pPr>
            <a:r>
              <a:rPr lang="pt-BR" sz="2000" b="1" i="0" dirty="0">
                <a:solidFill>
                  <a:srgbClr val="0F1115"/>
                </a:solidFill>
                <a:effectLst/>
                <a:latin typeface="Verdana" panose="020B0604030504040204" pitchFamily="34" charset="0"/>
                <a:ea typeface="Verdana" panose="020B0604030504040204" pitchFamily="34" charset="0"/>
              </a:rPr>
              <a:t>Future Work:</a:t>
            </a:r>
            <a:endParaRPr lang="pt-BR" sz="2000" b="0" i="0" dirty="0">
              <a:solidFill>
                <a:srgbClr val="0F1115"/>
              </a:solidFill>
              <a:effectLst/>
              <a:latin typeface="Verdana" panose="020B0604030504040204" pitchFamily="34" charset="0"/>
              <a:ea typeface="Verdana" panose="020B0604030504040204" pitchFamily="34" charset="0"/>
            </a:endParaRPr>
          </a:p>
          <a:p>
            <a:pPr algn="l">
              <a:spcAft>
                <a:spcPts val="600"/>
              </a:spcAft>
              <a:buFont typeface="Arial" panose="020B0604020202020204" pitchFamily="34" charset="0"/>
              <a:buChar char="•"/>
            </a:pPr>
            <a:r>
              <a:rPr lang="pt-BR" sz="2000" b="0" i="0" dirty="0">
                <a:solidFill>
                  <a:srgbClr val="0F1115"/>
                </a:solidFill>
                <a:effectLst/>
                <a:latin typeface="Verdana" panose="020B0604030504040204" pitchFamily="34" charset="0"/>
                <a:ea typeface="Verdana" panose="020B0604030504040204" pitchFamily="34" charset="0"/>
              </a:rPr>
              <a:t>Experimental validation with pressure measurements on physical cymbals</a:t>
            </a:r>
          </a:p>
          <a:p>
            <a:pPr algn="l">
              <a:spcAft>
                <a:spcPts val="600"/>
              </a:spcAft>
              <a:buFont typeface="Arial" panose="020B0604020202020204" pitchFamily="34" charset="0"/>
              <a:buChar char="•"/>
            </a:pPr>
            <a:r>
              <a:rPr lang="pt-BR" sz="2000" b="0" i="0" dirty="0">
                <a:solidFill>
                  <a:srgbClr val="0F1115"/>
                </a:solidFill>
                <a:effectLst/>
                <a:latin typeface="Verdana" panose="020B0604030504040204" pitchFamily="34" charset="0"/>
                <a:ea typeface="Verdana" panose="020B0604030504040204" pitchFamily="34" charset="0"/>
              </a:rPr>
              <a:t>Parametric sound synthesis based on physical attributes</a:t>
            </a:r>
          </a:p>
          <a:p>
            <a:pPr algn="l">
              <a:spcAft>
                <a:spcPts val="600"/>
              </a:spcAft>
              <a:buFont typeface="Arial" panose="020B0604020202020204" pitchFamily="34" charset="0"/>
              <a:buChar char="•"/>
            </a:pPr>
            <a:r>
              <a:rPr lang="pt-BR" sz="2000" b="0" i="0" dirty="0">
                <a:solidFill>
                  <a:srgbClr val="0F1115"/>
                </a:solidFill>
                <a:effectLst/>
                <a:latin typeface="Verdana" panose="020B0604030504040204" pitchFamily="34" charset="0"/>
                <a:ea typeface="Verdana" panose="020B0604030504040204" pitchFamily="34" charset="0"/>
              </a:rPr>
              <a:t>Investigate mode mixing phenomena in detail</a:t>
            </a:r>
          </a:p>
        </p:txBody>
      </p:sp>
    </p:spTree>
    <p:extLst>
      <p:ext uri="{BB962C8B-B14F-4D97-AF65-F5344CB8AC3E}">
        <p14:creationId xmlns:p14="http://schemas.microsoft.com/office/powerpoint/2010/main" val="1979017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2560E7-8347-BCAD-C3CA-9F0DA0DC7279}"/>
              </a:ext>
            </a:extLst>
          </p:cNvPr>
          <p:cNvSpPr txBox="1"/>
          <p:nvPr/>
        </p:nvSpPr>
        <p:spPr>
          <a:xfrm>
            <a:off x="855406" y="2060198"/>
            <a:ext cx="12250993" cy="728982"/>
          </a:xfrm>
          <a:prstGeom prst="rect">
            <a:avLst/>
          </a:prstGeom>
          <a:noFill/>
        </p:spPr>
        <p:txBody>
          <a:bodyPr wrap="square">
            <a:spAutoFit/>
          </a:bodyPr>
          <a:lstStyle/>
          <a:p>
            <a:pPr algn="l">
              <a:lnSpc>
                <a:spcPts val="2550"/>
              </a:lnSpc>
              <a:spcAft>
                <a:spcPts val="1200"/>
              </a:spcAft>
              <a:buNone/>
            </a:pPr>
            <a:r>
              <a:rPr lang="en-US" sz="2000" b="1" dirty="0">
                <a:solidFill>
                  <a:srgbClr val="0F1115"/>
                </a:solidFill>
                <a:effectLst/>
                <a:latin typeface="Verdana" panose="020B0604030504040204" pitchFamily="34" charset="0"/>
                <a:ea typeface="Verdana" panose="020B0604030504040204" pitchFamily="34" charset="0"/>
              </a:rPr>
              <a:t>FEM-BEM Vibroacoustic Simulations of Motion-Driven Cymbal-Drumstick Interactions</a:t>
            </a:r>
          </a:p>
        </p:txBody>
      </p:sp>
      <p:pic>
        <p:nvPicPr>
          <p:cNvPr id="5" name="Εικόνα 4">
            <a:extLst>
              <a:ext uri="{FF2B5EF4-FFF2-40B4-BE49-F238E27FC236}">
                <a16:creationId xmlns:a16="http://schemas.microsoft.com/office/drawing/2014/main" id="{C8FC3E04-36ED-F86C-BF52-49D1AE842B40}"/>
              </a:ext>
            </a:extLst>
          </p:cNvPr>
          <p:cNvPicPr>
            <a:picLocks noChangeAspect="1"/>
          </p:cNvPicPr>
          <p:nvPr/>
        </p:nvPicPr>
        <p:blipFill>
          <a:blip r:embed="rId2"/>
          <a:srcRect b="31453"/>
          <a:stretch>
            <a:fillRect/>
          </a:stretch>
        </p:blipFill>
        <p:spPr>
          <a:xfrm>
            <a:off x="1330771" y="2789180"/>
            <a:ext cx="9530458" cy="2852888"/>
          </a:xfrm>
          <a:prstGeom prst="rect">
            <a:avLst/>
          </a:prstGeom>
        </p:spPr>
      </p:pic>
    </p:spTree>
    <p:extLst>
      <p:ext uri="{BB962C8B-B14F-4D97-AF65-F5344CB8AC3E}">
        <p14:creationId xmlns:p14="http://schemas.microsoft.com/office/powerpoint/2010/main" val="2747579037"/>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1069</TotalTime>
  <Words>4305</Words>
  <Application>Microsoft Office PowerPoint</Application>
  <PresentationFormat>Ευρεία οθόνη</PresentationFormat>
  <Paragraphs>575</Paragraphs>
  <Slides>74</Slides>
  <Notes>2</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74</vt:i4>
      </vt:variant>
    </vt:vector>
  </HeadingPairs>
  <TitlesOfParts>
    <vt:vector size="80" baseType="lpstr">
      <vt:lpstr>Aptos</vt:lpstr>
      <vt:lpstr>Aptos Display</vt:lpstr>
      <vt:lpstr>Arial</vt:lpstr>
      <vt:lpstr>quote-cjk-patch</vt:lpstr>
      <vt:lpstr>Verdana</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Evaggelos Kaselouris</dc:creator>
  <cp:lastModifiedBy>Evaggelos Kaselouris</cp:lastModifiedBy>
  <cp:revision>145</cp:revision>
  <dcterms:created xsi:type="dcterms:W3CDTF">2026-02-21T06:22:51Z</dcterms:created>
  <dcterms:modified xsi:type="dcterms:W3CDTF">2026-03-01T18:24:04Z</dcterms:modified>
</cp:coreProperties>
</file>