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64" r:id="rId15"/>
    <p:sldId id="265" r:id="rId16"/>
    <p:sldId id="271" r:id="rId17"/>
    <p:sldId id="277" r:id="rId18"/>
    <p:sldId id="272" r:id="rId19"/>
    <p:sldId id="273" r:id="rId20"/>
    <p:sldId id="274" r:id="rId21"/>
    <p:sldId id="275" r:id="rId22"/>
    <p:sldId id="278" r:id="rId23"/>
    <p:sldId id="276"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7" r:id="rId42"/>
    <p:sldId id="296" r:id="rId43"/>
    <p:sldId id="298" r:id="rId44"/>
    <p:sldId id="299" r:id="rId45"/>
    <p:sldId id="300"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60464C-F71B-C9F0-60F7-6DA9BD539C24}"/>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08BE955-D17D-88B5-E698-8196AF87F6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2AEB54E5-9D88-746A-44B7-AFAE2257F05F}"/>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5" name="Θέση υποσέλιδου 4">
            <a:extLst>
              <a:ext uri="{FF2B5EF4-FFF2-40B4-BE49-F238E27FC236}">
                <a16:creationId xmlns:a16="http://schemas.microsoft.com/office/drawing/2014/main" id="{25BA6BEA-6D5C-F751-80EC-D85CB9C8E75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C38C41B-EA66-C139-5F02-98106AE3CDCD}"/>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132968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F9F910-7337-6D80-E6F9-A89078C98E4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C3AB8A5-E6CE-CD58-D854-4D6F01DCDE4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3861BE1-11D0-85EF-1B5F-079B778122DA}"/>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5" name="Θέση υποσέλιδου 4">
            <a:extLst>
              <a:ext uri="{FF2B5EF4-FFF2-40B4-BE49-F238E27FC236}">
                <a16:creationId xmlns:a16="http://schemas.microsoft.com/office/drawing/2014/main" id="{5B018FDD-EFDD-A6FC-2C65-A8AA8249F48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E16E8BD-008C-3FFA-F933-2BA8F7404121}"/>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234886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37560C0-1147-CAFF-F703-42A70F08889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0C88D2E-D2EE-1CCA-35A3-5760484C5FD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CD48CA3-EF14-E0AC-A402-635EB5F4E43B}"/>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5" name="Θέση υποσέλιδου 4">
            <a:extLst>
              <a:ext uri="{FF2B5EF4-FFF2-40B4-BE49-F238E27FC236}">
                <a16:creationId xmlns:a16="http://schemas.microsoft.com/office/drawing/2014/main" id="{EE583A07-8EB4-EC3A-AD84-6F2A899F3B6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637468B-E29E-F961-DCAE-8DE0706568C1}"/>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188493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0CBAFB-C696-3B6C-A571-B52CC91803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47ECC3-F45A-356C-F445-DD3AD62D95B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BCB8ADF-CE8D-5150-CD15-9412993C8688}"/>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5" name="Θέση υποσέλιδου 4">
            <a:extLst>
              <a:ext uri="{FF2B5EF4-FFF2-40B4-BE49-F238E27FC236}">
                <a16:creationId xmlns:a16="http://schemas.microsoft.com/office/drawing/2014/main" id="{C5BA1468-E511-ACC9-1638-68CDAD8498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40AE48-3382-F5FF-5DB3-AFA5FB7FAC7B}"/>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217830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D6F359-37E9-DA68-B6E8-C7137CF3ED8F}"/>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B88F509-4A26-D918-693A-EB03F9795A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3830B07D-2797-71FA-B838-AD0D98FD6F6E}"/>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5" name="Θέση υποσέλιδου 4">
            <a:extLst>
              <a:ext uri="{FF2B5EF4-FFF2-40B4-BE49-F238E27FC236}">
                <a16:creationId xmlns:a16="http://schemas.microsoft.com/office/drawing/2014/main" id="{69A0EE18-D0A2-3D6A-DB20-6FC311006CF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AF9D9D7-6580-7125-9EDA-5634089BDCEA}"/>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845485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56DD7F-5DCD-AF09-0A5C-D2369D8CECE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D16A6BF-BB13-7D57-B14B-CA93B1BFB2A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1A741E50-F89A-2EE2-E15D-DD125B0B7B6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A40B4D2-4E79-E22E-BE56-B931BBD0FB7F}"/>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6" name="Θέση υποσέλιδου 5">
            <a:extLst>
              <a:ext uri="{FF2B5EF4-FFF2-40B4-BE49-F238E27FC236}">
                <a16:creationId xmlns:a16="http://schemas.microsoft.com/office/drawing/2014/main" id="{00F14ED1-5A3C-9048-816F-2148CBACAEB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DE04BFB-45EE-F5AA-A2A0-6161ED5C9300}"/>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344675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B4EC5-B2AE-5B33-C758-6A7085D7D26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F62E3E0-9851-2FFD-AC1B-7380FACDC8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401B222-86E3-2B91-BD4A-5BC0757E8AF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7D2120B-EA2E-05AA-513E-4B5D5D5D8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3493CB7-52BC-E6E1-7930-097D02F6558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0573802-709C-A5E1-1C02-CF4E9006F8FD}"/>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8" name="Θέση υποσέλιδου 7">
            <a:extLst>
              <a:ext uri="{FF2B5EF4-FFF2-40B4-BE49-F238E27FC236}">
                <a16:creationId xmlns:a16="http://schemas.microsoft.com/office/drawing/2014/main" id="{1D81B274-9964-6DF4-0C40-665F9CB156B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458F28D-A783-B499-8BE8-CCFC8AC1D8DB}"/>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72656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397A89-3DB8-F09C-C94C-95B3DCA062E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21F6F3D7-08E8-0979-DDA1-47886D9FEA54}"/>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4" name="Θέση υποσέλιδου 3">
            <a:extLst>
              <a:ext uri="{FF2B5EF4-FFF2-40B4-BE49-F238E27FC236}">
                <a16:creationId xmlns:a16="http://schemas.microsoft.com/office/drawing/2014/main" id="{ADA4094E-DB3E-CA32-58F2-2FA76CF6387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F2E9729-210D-7AEA-2DBA-3C22369A8DCB}"/>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1303357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45B9713-7F12-F96F-3C81-6C2FECE1C013}"/>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3" name="Θέση υποσέλιδου 2">
            <a:extLst>
              <a:ext uri="{FF2B5EF4-FFF2-40B4-BE49-F238E27FC236}">
                <a16:creationId xmlns:a16="http://schemas.microsoft.com/office/drawing/2014/main" id="{7322715E-0F25-039A-9C2C-1F44F3606AF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09BD902-F0D2-19C6-1A2C-5B1521099097}"/>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82106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58BC0F-C44D-7601-A67A-9BA5A8F3051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B375AF-7AA1-2E63-0922-623053BFF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A8041E6-65A7-80D1-0979-A7F39E5A1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2787F6E-B909-3C5D-A0F2-CB845104F37B}"/>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6" name="Θέση υποσέλιδου 5">
            <a:extLst>
              <a:ext uri="{FF2B5EF4-FFF2-40B4-BE49-F238E27FC236}">
                <a16:creationId xmlns:a16="http://schemas.microsoft.com/office/drawing/2014/main" id="{9EBADE12-65D4-2C88-230B-B70F8968096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4B31CD4-8DF1-3B27-68FD-79CE9A6BCEAB}"/>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339220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532F35-8A3F-71FE-9B8B-404486A96A04}"/>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12D09BD-A94E-8FFC-CF37-714C77C85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FB0F0FA-2DE5-200F-8784-575508662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586FE2D-3578-F25D-31B0-92850BE031E1}"/>
              </a:ext>
            </a:extLst>
          </p:cNvPr>
          <p:cNvSpPr>
            <a:spLocks noGrp="1"/>
          </p:cNvSpPr>
          <p:nvPr>
            <p:ph type="dt" sz="half" idx="10"/>
          </p:nvPr>
        </p:nvSpPr>
        <p:spPr/>
        <p:txBody>
          <a:bodyPr/>
          <a:lstStyle/>
          <a:p>
            <a:fld id="{5E57658D-3170-4894-87B8-59D969EFD4D6}" type="datetimeFigureOut">
              <a:rPr lang="el-GR" smtClean="0"/>
              <a:t>17/3/2026</a:t>
            </a:fld>
            <a:endParaRPr lang="el-GR"/>
          </a:p>
        </p:txBody>
      </p:sp>
      <p:sp>
        <p:nvSpPr>
          <p:cNvPr id="6" name="Θέση υποσέλιδου 5">
            <a:extLst>
              <a:ext uri="{FF2B5EF4-FFF2-40B4-BE49-F238E27FC236}">
                <a16:creationId xmlns:a16="http://schemas.microsoft.com/office/drawing/2014/main" id="{4CD9A947-D0C4-9250-6C51-51F589B9C9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2F41E3B-70BB-293E-4081-C2D9A6419CDD}"/>
              </a:ext>
            </a:extLst>
          </p:cNvPr>
          <p:cNvSpPr>
            <a:spLocks noGrp="1"/>
          </p:cNvSpPr>
          <p:nvPr>
            <p:ph type="sldNum" sz="quarter" idx="12"/>
          </p:nvPr>
        </p:nvSpPr>
        <p:spPr/>
        <p:txBody>
          <a:bodyPr/>
          <a:lstStyle/>
          <a:p>
            <a:fld id="{CE36B75E-7FF5-45AE-BE1F-04D76ABFB227}" type="slidenum">
              <a:rPr lang="el-GR" smtClean="0"/>
              <a:t>‹#›</a:t>
            </a:fld>
            <a:endParaRPr lang="el-GR"/>
          </a:p>
        </p:txBody>
      </p:sp>
    </p:spTree>
    <p:extLst>
      <p:ext uri="{BB962C8B-B14F-4D97-AF65-F5344CB8AC3E}">
        <p14:creationId xmlns:p14="http://schemas.microsoft.com/office/powerpoint/2010/main" val="166555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C0A406C-B0BF-22D2-0162-9F7FABFEE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012EE96-6A63-AFEA-864A-F6C57E872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E37ECD5-C08B-CE50-4C54-BC71479DE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57658D-3170-4894-87B8-59D969EFD4D6}" type="datetimeFigureOut">
              <a:rPr lang="el-GR" smtClean="0"/>
              <a:t>17/3/2026</a:t>
            </a:fld>
            <a:endParaRPr lang="el-GR"/>
          </a:p>
        </p:txBody>
      </p:sp>
      <p:sp>
        <p:nvSpPr>
          <p:cNvPr id="5" name="Θέση υποσέλιδου 4">
            <a:extLst>
              <a:ext uri="{FF2B5EF4-FFF2-40B4-BE49-F238E27FC236}">
                <a16:creationId xmlns:a16="http://schemas.microsoft.com/office/drawing/2014/main" id="{CDFA3054-E347-B34C-F154-2A3264E59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1A7D1272-9B5D-8B98-31D9-01A96967B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E36B75E-7FF5-45AE-BE1F-04D76ABFB227}" type="slidenum">
              <a:rPr lang="el-GR" smtClean="0"/>
              <a:t>‹#›</a:t>
            </a:fld>
            <a:endParaRPr lang="el-GR"/>
          </a:p>
        </p:txBody>
      </p:sp>
    </p:spTree>
    <p:extLst>
      <p:ext uri="{BB962C8B-B14F-4D97-AF65-F5344CB8AC3E}">
        <p14:creationId xmlns:p14="http://schemas.microsoft.com/office/powerpoint/2010/main" val="85236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2CDD028-C865-9A77-1A9B-64E3A9D8A5FC}"/>
              </a:ext>
            </a:extLst>
          </p:cNvPr>
          <p:cNvSpPr txBox="1"/>
          <p:nvPr/>
        </p:nvSpPr>
        <p:spPr>
          <a:xfrm>
            <a:off x="2266335" y="2757906"/>
            <a:ext cx="7659329" cy="456087"/>
          </a:xfrm>
          <a:prstGeom prst="rect">
            <a:avLst/>
          </a:prstGeom>
          <a:noFill/>
        </p:spPr>
        <p:txBody>
          <a:bodyPr wrap="square">
            <a:spAutoFit/>
          </a:bodyPr>
          <a:lstStyle/>
          <a:p>
            <a:pPr algn="ctr">
              <a:lnSpc>
                <a:spcPts val="2550"/>
              </a:lnSpc>
              <a:spcAft>
                <a:spcPts val="1200"/>
              </a:spcAft>
              <a:buNone/>
            </a:pPr>
            <a:r>
              <a:rPr lang="el-GR" sz="3200" b="1" dirty="0">
                <a:solidFill>
                  <a:srgbClr val="0F1115"/>
                </a:solidFill>
                <a:effectLst/>
              </a:rPr>
              <a:t>Εισαγωγή στα Συνεχή Συστήματα</a:t>
            </a:r>
          </a:p>
        </p:txBody>
      </p:sp>
    </p:spTree>
    <p:extLst>
      <p:ext uri="{BB962C8B-B14F-4D97-AF65-F5344CB8AC3E}">
        <p14:creationId xmlns:p14="http://schemas.microsoft.com/office/powerpoint/2010/main" val="160108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911C86-21AD-6A5C-EB22-D25754E9EFE1}"/>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Βασικοί Τύποι Κυμάτων</a:t>
            </a:r>
          </a:p>
        </p:txBody>
      </p:sp>
      <p:sp>
        <p:nvSpPr>
          <p:cNvPr id="6" name="TextBox 5">
            <a:extLst>
              <a:ext uri="{FF2B5EF4-FFF2-40B4-BE49-F238E27FC236}">
                <a16:creationId xmlns:a16="http://schemas.microsoft.com/office/drawing/2014/main" id="{2AAAB0D8-A802-ECBB-29E8-605EFD735240}"/>
              </a:ext>
            </a:extLst>
          </p:cNvPr>
          <p:cNvSpPr txBox="1"/>
          <p:nvPr/>
        </p:nvSpPr>
        <p:spPr>
          <a:xfrm>
            <a:off x="383458" y="683483"/>
            <a:ext cx="6096000" cy="400110"/>
          </a:xfrm>
          <a:prstGeom prst="rect">
            <a:avLst/>
          </a:prstGeom>
          <a:noFill/>
        </p:spPr>
        <p:txBody>
          <a:bodyPr wrap="square">
            <a:spAutoFit/>
          </a:bodyPr>
          <a:lstStyle/>
          <a:p>
            <a:r>
              <a:rPr lang="el-GR" sz="2000" b="1" i="0" dirty="0" err="1">
                <a:solidFill>
                  <a:srgbClr val="0F1115"/>
                </a:solidFill>
                <a:effectLst/>
              </a:rPr>
              <a:t>Καμπτικά</a:t>
            </a:r>
            <a:r>
              <a:rPr lang="el-GR" sz="2000" b="1" i="0" dirty="0">
                <a:solidFill>
                  <a:srgbClr val="0F1115"/>
                </a:solidFill>
                <a:effectLst/>
              </a:rPr>
              <a:t> Κύματα (</a:t>
            </a:r>
            <a:r>
              <a:rPr lang="pt-BR" sz="2000" b="1" i="0" dirty="0">
                <a:solidFill>
                  <a:srgbClr val="0F1115"/>
                </a:solidFill>
                <a:effectLst/>
              </a:rPr>
              <a:t>Bending Waves)</a:t>
            </a:r>
            <a:endParaRPr lang="el-GR" sz="2000" dirty="0"/>
          </a:p>
        </p:txBody>
      </p:sp>
      <p:sp>
        <p:nvSpPr>
          <p:cNvPr id="8" name="TextBox 7">
            <a:extLst>
              <a:ext uri="{FF2B5EF4-FFF2-40B4-BE49-F238E27FC236}">
                <a16:creationId xmlns:a16="http://schemas.microsoft.com/office/drawing/2014/main" id="{5E9A2E44-8A93-D94C-8522-FCDEAE2A992F}"/>
              </a:ext>
            </a:extLst>
          </p:cNvPr>
          <p:cNvSpPr txBox="1"/>
          <p:nvPr/>
        </p:nvSpPr>
        <p:spPr>
          <a:xfrm>
            <a:off x="344129" y="1229483"/>
            <a:ext cx="5751871" cy="1015663"/>
          </a:xfrm>
          <a:prstGeom prst="rect">
            <a:avLst/>
          </a:prstGeom>
          <a:noFill/>
        </p:spPr>
        <p:txBody>
          <a:bodyPr wrap="square">
            <a:spAutoFit/>
          </a:bodyPr>
          <a:lstStyle/>
          <a:p>
            <a:pPr algn="just"/>
            <a:r>
              <a:rPr lang="el-GR" sz="2000" dirty="0"/>
              <a:t>Τα </a:t>
            </a:r>
            <a:r>
              <a:rPr lang="el-GR" sz="2000" dirty="0" err="1"/>
              <a:t>καμπτικά</a:t>
            </a:r>
            <a:r>
              <a:rPr lang="el-GR" sz="2000" dirty="0"/>
              <a:t> κύματα είναι ένας συνδυασμός των εγκάρσιων και των διαμήκη, που εμφανίζονται σε λεπτές δομές (δοκοί, πλάκες</a:t>
            </a:r>
            <a:r>
              <a:rPr lang="en-GB" sz="2000" dirty="0"/>
              <a:t>)</a:t>
            </a:r>
            <a:r>
              <a:rPr lang="el-GR" sz="2000" dirty="0"/>
              <a:t>.</a:t>
            </a:r>
          </a:p>
        </p:txBody>
      </p:sp>
      <p:sp>
        <p:nvSpPr>
          <p:cNvPr id="10" name="TextBox 9">
            <a:extLst>
              <a:ext uri="{FF2B5EF4-FFF2-40B4-BE49-F238E27FC236}">
                <a16:creationId xmlns:a16="http://schemas.microsoft.com/office/drawing/2014/main" id="{2A051409-FF73-AE36-B994-E94D5DA7BD44}"/>
              </a:ext>
            </a:extLst>
          </p:cNvPr>
          <p:cNvSpPr txBox="1"/>
          <p:nvPr/>
        </p:nvSpPr>
        <p:spPr>
          <a:xfrm>
            <a:off x="344129" y="2391036"/>
            <a:ext cx="5909187" cy="2631490"/>
          </a:xfrm>
          <a:prstGeom prst="rect">
            <a:avLst/>
          </a:prstGeom>
          <a:noFill/>
        </p:spPr>
        <p:txBody>
          <a:bodyPr wrap="square">
            <a:spAutoFit/>
          </a:bodyPr>
          <a:lstStyle/>
          <a:p>
            <a:pPr algn="just">
              <a:spcAft>
                <a:spcPts val="600"/>
              </a:spcAft>
            </a:pPr>
            <a:r>
              <a:rPr lang="el-GR" sz="2000" dirty="0"/>
              <a:t>Χαρακτηριστικά </a:t>
            </a:r>
            <a:r>
              <a:rPr lang="el-GR" sz="2000" dirty="0" err="1"/>
              <a:t>καμπτικών</a:t>
            </a:r>
            <a:r>
              <a:rPr lang="el-GR" sz="2000" dirty="0"/>
              <a:t> κυμάτων:</a:t>
            </a:r>
          </a:p>
          <a:p>
            <a:pPr marL="285750" indent="-285750" algn="just">
              <a:buFont typeface="Arial" panose="020B0604020202020204" pitchFamily="34" charset="0"/>
              <a:buChar char="•"/>
            </a:pPr>
            <a:r>
              <a:rPr lang="el-GR" sz="2000" dirty="0"/>
              <a:t>Εγκάρσια μετατόπιση → διέγερση του γειτονικού αέρα → παραγωγή ήχου</a:t>
            </a:r>
          </a:p>
          <a:p>
            <a:pPr marL="285750" indent="-285750" algn="just">
              <a:buFont typeface="Arial" panose="020B0604020202020204" pitchFamily="34" charset="0"/>
              <a:buChar char="•"/>
            </a:pPr>
            <a:r>
              <a:rPr lang="el-GR" sz="2000" dirty="0"/>
              <a:t>Η δύναμη επαναφοράς προέρχεται από την </a:t>
            </a:r>
            <a:r>
              <a:rPr lang="el-GR" sz="2000" dirty="0" err="1"/>
              <a:t>καμπτική</a:t>
            </a:r>
            <a:r>
              <a:rPr lang="el-GR" sz="2000" dirty="0"/>
              <a:t> ακαμψία</a:t>
            </a:r>
          </a:p>
          <a:p>
            <a:pPr marL="285750" indent="-285750" algn="just">
              <a:buFont typeface="Arial" panose="020B0604020202020204" pitchFamily="34" charset="0"/>
              <a:buChar char="•"/>
            </a:pPr>
            <a:r>
              <a:rPr lang="el-GR" sz="2000" dirty="0"/>
              <a:t>Είναι </a:t>
            </a:r>
            <a:r>
              <a:rPr lang="el-GR" sz="2000" dirty="0" err="1"/>
              <a:t>διασπαρτικά</a:t>
            </a:r>
            <a:r>
              <a:rPr lang="el-GR" sz="2000" dirty="0"/>
              <a:t> (</a:t>
            </a:r>
            <a:r>
              <a:rPr lang="el-GR" sz="2000" dirty="0" err="1"/>
              <a:t>dispersive</a:t>
            </a:r>
            <a:r>
              <a:rPr lang="el-GR" sz="2000" dirty="0"/>
              <a:t>) : η ταχύτητα διάδοσης εξαρτάται από τη συχνότητα</a:t>
            </a:r>
          </a:p>
          <a:p>
            <a:endParaRPr lang="el-GR" sz="2000" dirty="0"/>
          </a:p>
        </p:txBody>
      </p:sp>
      <p:sp>
        <p:nvSpPr>
          <p:cNvPr id="12" name="TextBox 11">
            <a:extLst>
              <a:ext uri="{FF2B5EF4-FFF2-40B4-BE49-F238E27FC236}">
                <a16:creationId xmlns:a16="http://schemas.microsoft.com/office/drawing/2014/main" id="{EDB7D894-37B5-DD4A-2889-9C3E53F106FC}"/>
              </a:ext>
            </a:extLst>
          </p:cNvPr>
          <p:cNvSpPr txBox="1"/>
          <p:nvPr/>
        </p:nvSpPr>
        <p:spPr>
          <a:xfrm>
            <a:off x="639098" y="5098863"/>
            <a:ext cx="10677832" cy="707886"/>
          </a:xfrm>
          <a:prstGeom prst="rect">
            <a:avLst/>
          </a:prstGeom>
          <a:noFill/>
        </p:spPr>
        <p:txBody>
          <a:bodyPr wrap="square">
            <a:spAutoFit/>
          </a:bodyPr>
          <a:lstStyle/>
          <a:p>
            <a:pPr algn="just"/>
            <a:r>
              <a:rPr lang="el-GR" sz="2000" i="1" dirty="0"/>
              <a:t>"Τα </a:t>
            </a:r>
            <a:r>
              <a:rPr lang="el-GR" sz="2000" i="1" dirty="0" err="1"/>
              <a:t>καμπτικά</a:t>
            </a:r>
            <a:r>
              <a:rPr lang="el-GR" sz="2000" i="1" dirty="0"/>
              <a:t> κύματα παραμορφώνουν μια κατασκευή εγκάρσια, και έτσι διεγείρουν ακουστικά κύματα στα γειτονικά ρευστά."</a:t>
            </a:r>
          </a:p>
        </p:txBody>
      </p:sp>
      <p:sp>
        <p:nvSpPr>
          <p:cNvPr id="14" name="TextBox 13">
            <a:extLst>
              <a:ext uri="{FF2B5EF4-FFF2-40B4-BE49-F238E27FC236}">
                <a16:creationId xmlns:a16="http://schemas.microsoft.com/office/drawing/2014/main" id="{761E4B10-0C2B-6FAC-1F38-894B1A752301}"/>
              </a:ext>
            </a:extLst>
          </p:cNvPr>
          <p:cNvSpPr txBox="1"/>
          <p:nvPr/>
        </p:nvSpPr>
        <p:spPr>
          <a:xfrm>
            <a:off x="6567949" y="2391036"/>
            <a:ext cx="6096000" cy="1708160"/>
          </a:xfrm>
          <a:prstGeom prst="rect">
            <a:avLst/>
          </a:prstGeom>
          <a:noFill/>
        </p:spPr>
        <p:txBody>
          <a:bodyPr wrap="square">
            <a:spAutoFit/>
          </a:bodyPr>
          <a:lstStyle/>
          <a:p>
            <a:pPr algn="l">
              <a:spcAft>
                <a:spcPts val="600"/>
              </a:spcAft>
              <a:buNone/>
            </a:pPr>
            <a:r>
              <a:rPr lang="el-GR" sz="2000" b="0" i="0" dirty="0">
                <a:solidFill>
                  <a:srgbClr val="0F1115"/>
                </a:solidFill>
                <a:effectLst/>
              </a:rPr>
              <a:t>Τα </a:t>
            </a:r>
            <a:r>
              <a:rPr lang="el-GR" sz="2000" b="0" i="0" dirty="0" err="1">
                <a:solidFill>
                  <a:srgbClr val="0F1115"/>
                </a:solidFill>
                <a:effectLst/>
              </a:rPr>
              <a:t>καμπτικά</a:t>
            </a:r>
            <a:r>
              <a:rPr lang="el-GR" sz="2000" b="0" i="0" dirty="0">
                <a:solidFill>
                  <a:srgbClr val="0F1115"/>
                </a:solidFill>
                <a:effectLst/>
              </a:rPr>
              <a:t> κύματα είναι υπεύθυνα για:</a:t>
            </a:r>
          </a:p>
          <a:p>
            <a:pPr marL="285750" indent="-285750" algn="l">
              <a:buFont typeface="Arial" panose="020B0604020202020204" pitchFamily="34" charset="0"/>
              <a:buChar char="•"/>
            </a:pPr>
            <a:r>
              <a:rPr lang="el-GR" sz="2000" b="0" i="0" dirty="0">
                <a:solidFill>
                  <a:srgbClr val="0F1115"/>
                </a:solidFill>
                <a:effectLst/>
              </a:rPr>
              <a:t>Την ακτινοβολία ήχου από μουσικά όργανα</a:t>
            </a:r>
          </a:p>
          <a:p>
            <a:pPr marL="285750" indent="-285750" algn="l">
              <a:buFont typeface="Arial" panose="020B0604020202020204" pitchFamily="34" charset="0"/>
              <a:buChar char="•"/>
            </a:pPr>
            <a:r>
              <a:rPr lang="el-GR" sz="2000" b="0" i="0" dirty="0">
                <a:solidFill>
                  <a:srgbClr val="0F1115"/>
                </a:solidFill>
                <a:effectLst/>
              </a:rPr>
              <a:t>Τη μετάδοση δονήσεων σε κτήρια και οχήματα</a:t>
            </a:r>
          </a:p>
          <a:p>
            <a:pPr marL="285750" indent="-285750" algn="l">
              <a:buFont typeface="Arial" panose="020B0604020202020204" pitchFamily="34" charset="0"/>
              <a:buChar char="•"/>
            </a:pPr>
            <a:r>
              <a:rPr lang="el-GR" sz="2000" b="0" i="0" dirty="0">
                <a:solidFill>
                  <a:srgbClr val="0F1115"/>
                </a:solidFill>
                <a:effectLst/>
              </a:rPr>
              <a:t>Τη λειτουργία </a:t>
            </a:r>
            <a:r>
              <a:rPr lang="el-GR" sz="2000" b="0" i="0" dirty="0" err="1">
                <a:solidFill>
                  <a:srgbClr val="0F1115"/>
                </a:solidFill>
                <a:effectLst/>
              </a:rPr>
              <a:t>μεγαφώνων</a:t>
            </a:r>
            <a:r>
              <a:rPr lang="el-GR" sz="2000" b="0" i="0" dirty="0">
                <a:solidFill>
                  <a:srgbClr val="0F1115"/>
                </a:solidFill>
                <a:effectLst/>
              </a:rPr>
              <a:t> και ηχείων</a:t>
            </a:r>
          </a:p>
          <a:p>
            <a:pPr marL="285750" indent="-285750" algn="l">
              <a:buFont typeface="Arial" panose="020B0604020202020204" pitchFamily="34" charset="0"/>
              <a:buChar char="•"/>
            </a:pPr>
            <a:r>
              <a:rPr lang="el-GR" sz="2000" b="0" i="0" dirty="0">
                <a:solidFill>
                  <a:srgbClr val="0F1115"/>
                </a:solidFill>
                <a:effectLst/>
              </a:rPr>
              <a:t>Τον θόρυβο από μηχανές και κατασκευές</a:t>
            </a:r>
          </a:p>
        </p:txBody>
      </p:sp>
    </p:spTree>
    <p:extLst>
      <p:ext uri="{BB962C8B-B14F-4D97-AF65-F5344CB8AC3E}">
        <p14:creationId xmlns:p14="http://schemas.microsoft.com/office/powerpoint/2010/main" val="2447901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32A95B-443D-0716-6FE6-DC3D20A782AF}"/>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Διασπορά (</a:t>
            </a:r>
            <a:r>
              <a:rPr lang="pt-BR" sz="2400" b="1" dirty="0">
                <a:solidFill>
                  <a:srgbClr val="0F1115"/>
                </a:solidFill>
                <a:effectLst/>
              </a:rPr>
              <a:t>Dispersion)</a:t>
            </a:r>
            <a:endParaRPr lang="el-GR" sz="2400" b="1" dirty="0">
              <a:solidFill>
                <a:srgbClr val="0F1115"/>
              </a:solidFill>
              <a:effectLst/>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5BE8E3-8FCE-0089-1126-3846F3262127}"/>
                  </a:ext>
                </a:extLst>
              </p:cNvPr>
              <p:cNvSpPr txBox="1"/>
              <p:nvPr/>
            </p:nvSpPr>
            <p:spPr>
              <a:xfrm>
                <a:off x="117987" y="940078"/>
                <a:ext cx="6096000" cy="2631490"/>
              </a:xfrm>
              <a:prstGeom prst="rect">
                <a:avLst/>
              </a:prstGeom>
              <a:noFill/>
            </p:spPr>
            <p:txBody>
              <a:bodyPr wrap="square">
                <a:spAutoFit/>
              </a:bodyPr>
              <a:lstStyle/>
              <a:p>
                <a:pPr algn="just">
                  <a:spcBef>
                    <a:spcPts val="1200"/>
                  </a:spcBef>
                  <a:spcAft>
                    <a:spcPts val="1200"/>
                  </a:spcAft>
                  <a:buNone/>
                </a:pPr>
                <a:r>
                  <a:rPr lang="el-GR" sz="2000" b="0" i="0" dirty="0">
                    <a:solidFill>
                      <a:srgbClr val="0F1115"/>
                    </a:solidFill>
                    <a:effectLst/>
                  </a:rPr>
                  <a:t>Σε ένα μη-</a:t>
                </a:r>
                <a:r>
                  <a:rPr lang="el-GR" sz="2000" b="0" i="0" dirty="0" err="1">
                    <a:solidFill>
                      <a:srgbClr val="0F1115"/>
                    </a:solidFill>
                    <a:effectLst/>
                  </a:rPr>
                  <a:t>διασπαρτικό</a:t>
                </a:r>
                <a:r>
                  <a:rPr lang="el-GR" sz="2000" b="0" i="0" dirty="0">
                    <a:solidFill>
                      <a:srgbClr val="0F1115"/>
                    </a:solidFill>
                    <a:effectLst/>
                  </a:rPr>
                  <a:t> μέσο, όλες οι συχνότητες ταξιδεύουν με την ίδια ταχύτητα (π.χ., ηχητικά κύματα στον αέρα). Σε ένα </a:t>
                </a:r>
                <a:r>
                  <a:rPr lang="el-GR" sz="2000" b="1" i="0" dirty="0" err="1">
                    <a:solidFill>
                      <a:srgbClr val="0F1115"/>
                    </a:solidFill>
                    <a:effectLst/>
                  </a:rPr>
                  <a:t>διασπαρτικό</a:t>
                </a:r>
                <a:r>
                  <a:rPr lang="el-GR" sz="2000" b="0" i="0" dirty="0">
                    <a:solidFill>
                      <a:srgbClr val="0F1115"/>
                    </a:solidFill>
                    <a:effectLst/>
                  </a:rPr>
                  <a:t> μέσο, η ταχύτητα διάδοσης εξαρτάται από τη συχνότητα.</a:t>
                </a:r>
              </a:p>
              <a:p>
                <a:pPr algn="just">
                  <a:spcBef>
                    <a:spcPts val="600"/>
                  </a:spcBef>
                  <a:buNone/>
                </a:pPr>
                <a:r>
                  <a:rPr lang="el-GR" sz="2000" b="1" i="0" dirty="0">
                    <a:solidFill>
                      <a:srgbClr val="0F1115"/>
                    </a:solidFill>
                    <a:effectLst/>
                  </a:rPr>
                  <a:t>Μαθηματικά:</a:t>
                </a:r>
                <a:endParaRPr lang="el-GR" sz="2000" b="0" i="0" dirty="0">
                  <a:solidFill>
                    <a:srgbClr val="0F1115"/>
                  </a:solidFill>
                  <a:effectLst/>
                </a:endParaRPr>
              </a:p>
              <a:p>
                <a:pPr algn="just">
                  <a:spcBef>
                    <a:spcPts val="600"/>
                  </a:spcBef>
                  <a:buFont typeface="Arial" panose="020B0604020202020204" pitchFamily="34" charset="0"/>
                  <a:buChar char="•"/>
                </a:pPr>
                <a:r>
                  <a:rPr lang="el-GR" sz="2000" b="0" i="0" dirty="0">
                    <a:solidFill>
                      <a:srgbClr val="0F1115"/>
                    </a:solidFill>
                    <a:effectLst/>
                  </a:rPr>
                  <a:t>Μη-</a:t>
                </a:r>
                <a:r>
                  <a:rPr lang="el-GR" sz="2000" b="0" i="0" dirty="0" err="1">
                    <a:solidFill>
                      <a:srgbClr val="0F1115"/>
                    </a:solidFill>
                    <a:effectLst/>
                  </a:rPr>
                  <a:t>διασπαρτικό</a:t>
                </a:r>
                <a:r>
                  <a:rPr lang="el-GR" sz="2000" b="0" i="0" dirty="0">
                    <a:solidFill>
                      <a:srgbClr val="0F1115"/>
                    </a:solidFill>
                    <a:effectLst/>
                  </a:rPr>
                  <a:t>: </a:t>
                </a:r>
                <a14:m>
                  <m:oMath xmlns:m="http://schemas.openxmlformats.org/officeDocument/2006/math">
                    <m:r>
                      <a:rPr lang="el-GR" sz="2000" i="1">
                        <a:latin typeface="Cambria Math" panose="02040503050406030204" pitchFamily="18" charset="0"/>
                      </a:rPr>
                      <m:t>𝜔</m:t>
                    </m:r>
                    <m:r>
                      <a:rPr lang="el-GR" sz="2000" i="0">
                        <a:latin typeface="Cambria Math" panose="02040503050406030204" pitchFamily="18" charset="0"/>
                      </a:rPr>
                      <m:t>=</m:t>
                    </m:r>
                    <m:r>
                      <a:rPr lang="el-GR" sz="2000" i="1">
                        <a:latin typeface="Cambria Math" panose="02040503050406030204" pitchFamily="18" charset="0"/>
                      </a:rPr>
                      <m:t>𝑐𝑘</m:t>
                    </m:r>
                  </m:oMath>
                </a14:m>
                <a:r>
                  <a:rPr lang="el-GR" sz="2000" b="0" i="0" dirty="0">
                    <a:solidFill>
                      <a:srgbClr val="0F1115"/>
                    </a:solidFill>
                    <a:effectLst/>
                  </a:rPr>
                  <a:t> (γραμμική σχέση)</a:t>
                </a:r>
              </a:p>
              <a:p>
                <a:pPr algn="just">
                  <a:spcBef>
                    <a:spcPts val="600"/>
                  </a:spcBef>
                  <a:buFont typeface="Arial" panose="020B0604020202020204" pitchFamily="34" charset="0"/>
                  <a:buChar char="•"/>
                </a:pPr>
                <a:r>
                  <a:rPr lang="el-GR" sz="2000" b="0" i="0" dirty="0" err="1">
                    <a:solidFill>
                      <a:srgbClr val="0F1115"/>
                    </a:solidFill>
                    <a:effectLst/>
                  </a:rPr>
                  <a:t>Διασπαρτικό</a:t>
                </a:r>
                <a:r>
                  <a:rPr lang="el-GR" sz="2000" b="0" i="0" dirty="0">
                    <a:solidFill>
                      <a:srgbClr val="0F1115"/>
                    </a:solidFill>
                    <a:effectLst/>
                  </a:rPr>
                  <a:t>: </a:t>
                </a:r>
                <a14:m>
                  <m:oMath xmlns:m="http://schemas.openxmlformats.org/officeDocument/2006/math">
                    <m:r>
                      <a:rPr lang="el-GR" sz="2000" i="1">
                        <a:latin typeface="Cambria Math" panose="02040503050406030204" pitchFamily="18" charset="0"/>
                      </a:rPr>
                      <m:t>𝜔</m:t>
                    </m:r>
                    <m:r>
                      <a:rPr lang="el-GR" sz="2000" i="0">
                        <a:latin typeface="Cambria Math" panose="02040503050406030204" pitchFamily="18" charset="0"/>
                      </a:rPr>
                      <m:t>=</m:t>
                    </m:r>
                    <m:r>
                      <a:rPr lang="el-GR" sz="2000" i="1">
                        <a:latin typeface="Cambria Math" panose="02040503050406030204" pitchFamily="18" charset="0"/>
                      </a:rPr>
                      <m:t>𝑓</m:t>
                    </m:r>
                    <m:d>
                      <m:dPr>
                        <m:ctrlPr>
                          <a:rPr lang="ar-AE" sz="2000" i="1">
                            <a:latin typeface="Cambria Math" panose="02040503050406030204" pitchFamily="18" charset="0"/>
                          </a:rPr>
                        </m:ctrlPr>
                      </m:dPr>
                      <m:e>
                        <m:r>
                          <a:rPr lang="ar-AE" sz="2000" i="1">
                            <a:latin typeface="Cambria Math" panose="02040503050406030204" pitchFamily="18" charset="0"/>
                          </a:rPr>
                          <m:t>𝑘</m:t>
                        </m:r>
                      </m:e>
                    </m:d>
                  </m:oMath>
                </a14:m>
                <a:r>
                  <a:rPr lang="ar-AE" sz="2000" b="0" i="0" dirty="0">
                    <a:solidFill>
                      <a:srgbClr val="0F1115"/>
                    </a:solidFill>
                    <a:effectLst/>
                  </a:rPr>
                  <a:t> </a:t>
                </a:r>
                <a:r>
                  <a:rPr lang="el-GR" sz="2000" b="0" i="0" dirty="0">
                    <a:solidFill>
                      <a:srgbClr val="0F1115"/>
                    </a:solidFill>
                    <a:effectLst/>
                  </a:rPr>
                  <a:t>μη γραμμική</a:t>
                </a:r>
              </a:p>
            </p:txBody>
          </p:sp>
        </mc:Choice>
        <mc:Fallback xmlns="">
          <p:sp>
            <p:nvSpPr>
              <p:cNvPr id="6" name="TextBox 5">
                <a:extLst>
                  <a:ext uri="{FF2B5EF4-FFF2-40B4-BE49-F238E27FC236}">
                    <a16:creationId xmlns:a16="http://schemas.microsoft.com/office/drawing/2014/main" id="{775BE8E3-8FCE-0089-1126-3846F3262127}"/>
                  </a:ext>
                </a:extLst>
              </p:cNvPr>
              <p:cNvSpPr txBox="1">
                <a:spLocks noRot="1" noChangeAspect="1" noMove="1" noResize="1" noEditPoints="1" noAdjustHandles="1" noChangeArrowheads="1" noChangeShapeType="1" noTextEdit="1"/>
              </p:cNvSpPr>
              <p:nvPr/>
            </p:nvSpPr>
            <p:spPr>
              <a:xfrm>
                <a:off x="117987" y="940078"/>
                <a:ext cx="6096000" cy="2631490"/>
              </a:xfrm>
              <a:prstGeom prst="rect">
                <a:avLst/>
              </a:prstGeom>
              <a:blipFill>
                <a:blip r:embed="rId2"/>
                <a:stretch>
                  <a:fillRect l="-1000" t="-1157" r="-1100" b="-324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500C37-0ED8-BB15-3213-36D4FE71A7F9}"/>
                  </a:ext>
                </a:extLst>
              </p:cNvPr>
              <p:cNvSpPr txBox="1"/>
              <p:nvPr/>
            </p:nvSpPr>
            <p:spPr>
              <a:xfrm>
                <a:off x="117987" y="3828163"/>
                <a:ext cx="6096000" cy="742126"/>
              </a:xfrm>
              <a:prstGeom prst="rect">
                <a:avLst/>
              </a:prstGeom>
              <a:noFill/>
            </p:spPr>
            <p:txBody>
              <a:bodyPr wrap="square">
                <a:spAutoFit/>
              </a:bodyPr>
              <a:lstStyle/>
              <a:p>
                <a:pPr algn="just"/>
                <a:r>
                  <a:rPr lang="el-GR" sz="2000" b="0" i="0" dirty="0">
                    <a:solidFill>
                      <a:srgbClr val="0F1115"/>
                    </a:solidFill>
                    <a:effectLst/>
                  </a:rPr>
                  <a:t>Ισχύει, </a:t>
                </a:r>
                <a14:m>
                  <m:oMath xmlns:m="http://schemas.openxmlformats.org/officeDocument/2006/math">
                    <m:sSub>
                      <m:sSubPr>
                        <m:ctrlPr>
                          <a:rPr lang="ar-AE" sz="2000" i="1">
                            <a:latin typeface="Cambria Math" panose="02040503050406030204" pitchFamily="18" charset="0"/>
                          </a:rPr>
                        </m:ctrlPr>
                      </m:sSubPr>
                      <m:e>
                        <m:r>
                          <a:rPr lang="ar-AE" sz="2000" i="1">
                            <a:latin typeface="Cambria Math" panose="02040503050406030204" pitchFamily="18" charset="0"/>
                          </a:rPr>
                          <m:t>𝑐</m:t>
                        </m:r>
                      </m:e>
                      <m:sub>
                        <m:r>
                          <a:rPr lang="ar-AE" sz="2000" i="1">
                            <a:latin typeface="Cambria Math" panose="02040503050406030204" pitchFamily="18" charset="0"/>
                          </a:rPr>
                          <m:t>𝑝</m:t>
                        </m:r>
                        <m:r>
                          <a:rPr lang="ar-AE" sz="2000" i="1">
                            <a:latin typeface="Cambria Math" panose="02040503050406030204" pitchFamily="18" charset="0"/>
                          </a:rPr>
                          <m:t>h</m:t>
                        </m:r>
                      </m:sub>
                    </m:sSub>
                    <m:r>
                      <a:rPr lang="ar-AE" sz="2000" i="0">
                        <a:latin typeface="Cambria Math" panose="02040503050406030204" pitchFamily="18" charset="0"/>
                      </a:rPr>
                      <m:t>∝</m:t>
                    </m:r>
                    <m:rad>
                      <m:radPr>
                        <m:degHide m:val="on"/>
                        <m:ctrlPr>
                          <a:rPr lang="ar-AE" sz="2000" i="1">
                            <a:latin typeface="Cambria Math" panose="02040503050406030204" pitchFamily="18" charset="0"/>
                          </a:rPr>
                        </m:ctrlPr>
                      </m:radPr>
                      <m:deg/>
                      <m:e>
                        <m:r>
                          <a:rPr lang="ar-AE" sz="2000" i="1">
                            <a:latin typeface="Cambria Math" panose="02040503050406030204" pitchFamily="18" charset="0"/>
                          </a:rPr>
                          <m:t>𝜔</m:t>
                        </m:r>
                      </m:e>
                    </m:rad>
                  </m:oMath>
                </a14:m>
                <a:r>
                  <a:rPr lang="ar-AE" sz="2000" b="0" i="0" dirty="0">
                    <a:solidFill>
                      <a:srgbClr val="0F1115"/>
                    </a:solidFill>
                    <a:effectLst/>
                  </a:rPr>
                  <a:t>. </a:t>
                </a:r>
                <a:r>
                  <a:rPr lang="el-GR" sz="2000" b="0" i="0" dirty="0">
                    <a:solidFill>
                      <a:srgbClr val="0F1115"/>
                    </a:solidFill>
                    <a:effectLst/>
                  </a:rPr>
                  <a:t>Οι υψηλές συχνότητες ταξιδεύουν πιο γρήγορα!</a:t>
                </a:r>
                <a:endParaRPr lang="el-GR" sz="2000" dirty="0"/>
              </a:p>
            </p:txBody>
          </p:sp>
        </mc:Choice>
        <mc:Fallback xmlns="">
          <p:sp>
            <p:nvSpPr>
              <p:cNvPr id="10" name="TextBox 9">
                <a:extLst>
                  <a:ext uri="{FF2B5EF4-FFF2-40B4-BE49-F238E27FC236}">
                    <a16:creationId xmlns:a16="http://schemas.microsoft.com/office/drawing/2014/main" id="{3D500C37-0ED8-BB15-3213-36D4FE71A7F9}"/>
                  </a:ext>
                </a:extLst>
              </p:cNvPr>
              <p:cNvSpPr txBox="1">
                <a:spLocks noRot="1" noChangeAspect="1" noMove="1" noResize="1" noEditPoints="1" noAdjustHandles="1" noChangeArrowheads="1" noChangeShapeType="1" noTextEdit="1"/>
              </p:cNvSpPr>
              <p:nvPr/>
            </p:nvSpPr>
            <p:spPr>
              <a:xfrm>
                <a:off x="117987" y="3828163"/>
                <a:ext cx="6096000" cy="742126"/>
              </a:xfrm>
              <a:prstGeom prst="rect">
                <a:avLst/>
              </a:prstGeom>
              <a:blipFill>
                <a:blip r:embed="rId3"/>
                <a:stretch>
                  <a:fillRect l="-1000" t="-4098" r="-1100" b="-13934"/>
                </a:stretch>
              </a:blipFill>
            </p:spPr>
            <p:txBody>
              <a:bodyPr/>
              <a:lstStyle/>
              <a:p>
                <a:r>
                  <a:rPr lang="el-GR">
                    <a:noFill/>
                  </a:rPr>
                  <a:t> </a:t>
                </a:r>
              </a:p>
            </p:txBody>
          </p:sp>
        </mc:Fallback>
      </mc:AlternateContent>
      <p:sp>
        <p:nvSpPr>
          <p:cNvPr id="12" name="TextBox 11">
            <a:extLst>
              <a:ext uri="{FF2B5EF4-FFF2-40B4-BE49-F238E27FC236}">
                <a16:creationId xmlns:a16="http://schemas.microsoft.com/office/drawing/2014/main" id="{9AAA3578-452A-1DB6-786C-F744284C68FC}"/>
              </a:ext>
            </a:extLst>
          </p:cNvPr>
          <p:cNvSpPr txBox="1"/>
          <p:nvPr/>
        </p:nvSpPr>
        <p:spPr>
          <a:xfrm>
            <a:off x="6371303" y="940078"/>
            <a:ext cx="5604387" cy="4606389"/>
          </a:xfrm>
          <a:prstGeom prst="rect">
            <a:avLst/>
          </a:prstGeom>
          <a:noFill/>
        </p:spPr>
        <p:txBody>
          <a:bodyPr wrap="square">
            <a:spAutoFit/>
          </a:bodyPr>
          <a:lstStyle/>
          <a:p>
            <a:pPr algn="l">
              <a:spcBef>
                <a:spcPts val="600"/>
              </a:spcBef>
              <a:spcAft>
                <a:spcPts val="1200"/>
              </a:spcAft>
              <a:buNone/>
            </a:pPr>
            <a:r>
              <a:rPr lang="el-GR" sz="2000" b="1" i="0" dirty="0">
                <a:solidFill>
                  <a:srgbClr val="0F1115"/>
                </a:solidFill>
                <a:effectLst/>
              </a:rPr>
              <a:t>Συνέπειες Διασποράς</a:t>
            </a:r>
            <a:endParaRPr lang="el-GR" sz="2000" b="0" i="0" dirty="0">
              <a:solidFill>
                <a:srgbClr val="0F1115"/>
              </a:solidFill>
              <a:effectLst/>
            </a:endParaRPr>
          </a:p>
          <a:p>
            <a:pPr algn="just">
              <a:spcBef>
                <a:spcPts val="600"/>
              </a:spcBef>
              <a:spcAft>
                <a:spcPts val="600"/>
              </a:spcAft>
              <a:buFont typeface="+mj-lt"/>
              <a:buAutoNum type="arabicPeriod"/>
            </a:pPr>
            <a:r>
              <a:rPr lang="el-GR" sz="2000" b="1" i="0" dirty="0">
                <a:solidFill>
                  <a:srgbClr val="0F1115"/>
                </a:solidFill>
                <a:effectLst/>
              </a:rPr>
              <a:t>Παραμόρφωση παλμών:</a:t>
            </a:r>
            <a:r>
              <a:rPr lang="el-GR" sz="2000" b="0" i="0" dirty="0">
                <a:solidFill>
                  <a:srgbClr val="0F1115"/>
                </a:solidFill>
                <a:effectLst/>
              </a:rPr>
              <a:t> Ένας παλμός που περιέχει πολλές συχνότητες αλλάζει σχήμα καθώς διαδίδεται</a:t>
            </a:r>
          </a:p>
          <a:p>
            <a:pPr algn="just">
              <a:spcBef>
                <a:spcPts val="450"/>
              </a:spcBef>
              <a:spcAft>
                <a:spcPts val="600"/>
              </a:spcAft>
              <a:buFont typeface="+mj-lt"/>
              <a:buAutoNum type="arabicPeriod"/>
            </a:pPr>
            <a:r>
              <a:rPr lang="el-GR" sz="2000" b="1" i="0" dirty="0">
                <a:solidFill>
                  <a:srgbClr val="0F1115"/>
                </a:solidFill>
                <a:effectLst/>
              </a:rPr>
              <a:t>Απόκριση σε κρουστική διέγερση:</a:t>
            </a:r>
            <a:r>
              <a:rPr lang="el-GR" sz="2000" b="0" i="0" dirty="0">
                <a:solidFill>
                  <a:srgbClr val="0F1115"/>
                </a:solidFill>
                <a:effectLst/>
              </a:rPr>
              <a:t> Τα υψηλής συχνότητας μέρη φτάνουν πρώτα στον δέκτη</a:t>
            </a:r>
          </a:p>
          <a:p>
            <a:pPr algn="just">
              <a:spcBef>
                <a:spcPts val="450"/>
              </a:spcBef>
              <a:spcAft>
                <a:spcPts val="600"/>
              </a:spcAft>
              <a:buFont typeface="+mj-lt"/>
              <a:buAutoNum type="arabicPeriod"/>
            </a:pPr>
            <a:r>
              <a:rPr lang="el-GR" sz="2000" b="1" i="0" dirty="0">
                <a:solidFill>
                  <a:srgbClr val="0F1115"/>
                </a:solidFill>
                <a:effectLst/>
              </a:rPr>
              <a:t>Εκπομπή ήχου:</a:t>
            </a:r>
            <a:r>
              <a:rPr lang="el-GR" sz="2000" b="0" i="0" dirty="0">
                <a:solidFill>
                  <a:srgbClr val="0F1115"/>
                </a:solidFill>
                <a:effectLst/>
              </a:rPr>
              <a:t> Η γωνία εκπομπής εξαρτάται από τη συχνότητα</a:t>
            </a:r>
          </a:p>
          <a:p>
            <a:pPr algn="just">
              <a:spcBef>
                <a:spcPts val="1200"/>
              </a:spcBef>
              <a:spcAft>
                <a:spcPts val="1200"/>
              </a:spcAft>
              <a:buNone/>
            </a:pPr>
            <a:r>
              <a:rPr lang="el-GR" sz="2000" b="1" i="0" dirty="0">
                <a:solidFill>
                  <a:srgbClr val="0F1115"/>
                </a:solidFill>
                <a:effectLst/>
              </a:rPr>
              <a:t>Παράδειγμα από τη φύση:</a:t>
            </a:r>
            <a:r>
              <a:rPr lang="el-GR" sz="2000" b="0" i="0" dirty="0">
                <a:solidFill>
                  <a:srgbClr val="0F1115"/>
                </a:solidFill>
                <a:effectLst/>
              </a:rPr>
              <a:t> Ένας σεισμός παράγει κύματα που διαδίδονται στη γη. Τα κύματα υψηλής συχνότητας φτάνουν πρώτα, μετά ακολουθούν τα χαμηλότερης συχνότητας.</a:t>
            </a:r>
          </a:p>
        </p:txBody>
      </p:sp>
    </p:spTree>
    <p:extLst>
      <p:ext uri="{BB962C8B-B14F-4D97-AF65-F5344CB8AC3E}">
        <p14:creationId xmlns:p14="http://schemas.microsoft.com/office/powerpoint/2010/main" val="13010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741D7-3DDB-8179-ED61-3DC70F72CD44}"/>
              </a:ext>
            </a:extLst>
          </p:cNvPr>
          <p:cNvSpPr txBox="1"/>
          <p:nvPr/>
        </p:nvSpPr>
        <p:spPr>
          <a:xfrm>
            <a:off x="-98323" y="284719"/>
            <a:ext cx="12290323"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Γιατί Μελετάμε Συνεχή Συστήματα στην Ακουστική Μουσικών Οργάνων;</a:t>
            </a:r>
          </a:p>
        </p:txBody>
      </p:sp>
      <p:pic>
        <p:nvPicPr>
          <p:cNvPr id="6" name="Εικόνα 5">
            <a:extLst>
              <a:ext uri="{FF2B5EF4-FFF2-40B4-BE49-F238E27FC236}">
                <a16:creationId xmlns:a16="http://schemas.microsoft.com/office/drawing/2014/main" id="{A68AD6EE-2636-6D86-3200-13E2190F8560}"/>
              </a:ext>
            </a:extLst>
          </p:cNvPr>
          <p:cNvPicPr>
            <a:picLocks noChangeAspect="1"/>
          </p:cNvPicPr>
          <p:nvPr/>
        </p:nvPicPr>
        <p:blipFill>
          <a:blip r:embed="rId2"/>
          <a:stretch>
            <a:fillRect/>
          </a:stretch>
        </p:blipFill>
        <p:spPr>
          <a:xfrm>
            <a:off x="0" y="915358"/>
            <a:ext cx="6894759" cy="3228499"/>
          </a:xfrm>
          <a:prstGeom prst="rect">
            <a:avLst/>
          </a:prstGeom>
        </p:spPr>
      </p:pic>
      <p:sp>
        <p:nvSpPr>
          <p:cNvPr id="8" name="TextBox 7">
            <a:extLst>
              <a:ext uri="{FF2B5EF4-FFF2-40B4-BE49-F238E27FC236}">
                <a16:creationId xmlns:a16="http://schemas.microsoft.com/office/drawing/2014/main" id="{AEF6BD1F-9BA3-28EC-ADD4-CC867F1E2B54}"/>
              </a:ext>
            </a:extLst>
          </p:cNvPr>
          <p:cNvSpPr txBox="1"/>
          <p:nvPr/>
        </p:nvSpPr>
        <p:spPr>
          <a:xfrm>
            <a:off x="6894759" y="742476"/>
            <a:ext cx="5157018" cy="3785652"/>
          </a:xfrm>
          <a:prstGeom prst="rect">
            <a:avLst/>
          </a:prstGeom>
          <a:noFill/>
        </p:spPr>
        <p:txBody>
          <a:bodyPr wrap="square">
            <a:spAutoFit/>
          </a:bodyPr>
          <a:lstStyle/>
          <a:p>
            <a:pPr algn="just"/>
            <a:r>
              <a:rPr lang="el-GR" sz="2000" dirty="0"/>
              <a:t>Το ηχόχρωμα ενός οργάνου καθορίζεται από:</a:t>
            </a:r>
          </a:p>
          <a:p>
            <a:pPr algn="just"/>
            <a:endParaRPr lang="el-GR" sz="2000" dirty="0"/>
          </a:p>
          <a:p>
            <a:pPr marL="285750" indent="-285750" algn="just">
              <a:buFont typeface="Arial" panose="020B0604020202020204" pitchFamily="34" charset="0"/>
              <a:buChar char="•"/>
            </a:pPr>
            <a:r>
              <a:rPr lang="el-GR" sz="2000" dirty="0"/>
              <a:t>Τις </a:t>
            </a:r>
            <a:r>
              <a:rPr lang="el-GR" sz="2000" dirty="0" err="1"/>
              <a:t>ιδιοσυχνότητές</a:t>
            </a:r>
            <a:r>
              <a:rPr lang="el-GR" sz="2000" dirty="0"/>
              <a:t> του (πόσο "αρμονικές" είναι)</a:t>
            </a:r>
          </a:p>
          <a:p>
            <a:pPr marL="285750" indent="-285750" algn="just">
              <a:buFont typeface="Arial" panose="020B0604020202020204" pitchFamily="34" charset="0"/>
              <a:buChar char="•"/>
            </a:pPr>
            <a:r>
              <a:rPr lang="el-GR" sz="2000" dirty="0"/>
              <a:t>Τις </a:t>
            </a:r>
            <a:r>
              <a:rPr lang="el-GR" sz="2000" dirty="0" err="1"/>
              <a:t>ιδιομορφές</a:t>
            </a:r>
            <a:r>
              <a:rPr lang="el-GR" sz="2000" dirty="0"/>
              <a:t> του (ποια σημεία του οργάνου κινούνται)</a:t>
            </a:r>
          </a:p>
          <a:p>
            <a:pPr marL="285750" indent="-285750" algn="just">
              <a:buFont typeface="Arial" panose="020B0604020202020204" pitchFamily="34" charset="0"/>
              <a:buChar char="•"/>
            </a:pPr>
            <a:r>
              <a:rPr lang="el-GR" sz="2000" dirty="0"/>
              <a:t>Τους συντελεστές απόσβεσης (πόσο γρήγορα αποσβένονται οι διάφορες συχνότητες)</a:t>
            </a:r>
          </a:p>
          <a:p>
            <a:pPr marL="285750" indent="-285750" algn="just">
              <a:buFont typeface="Arial" panose="020B0604020202020204" pitchFamily="34" charset="0"/>
              <a:buChar char="•"/>
            </a:pPr>
            <a:r>
              <a:rPr lang="el-GR" sz="2000" dirty="0"/>
              <a:t>Την ακτινοβολία-εκπομπή ήχου (πόσο αποτελεσματικά κάθε </a:t>
            </a:r>
            <a:r>
              <a:rPr lang="el-GR" sz="2000" dirty="0" err="1"/>
              <a:t>ιδιομορφή</a:t>
            </a:r>
            <a:r>
              <a:rPr lang="el-GR" sz="2000" dirty="0"/>
              <a:t> παράγει ήχο)</a:t>
            </a:r>
          </a:p>
        </p:txBody>
      </p:sp>
    </p:spTree>
    <p:extLst>
      <p:ext uri="{BB962C8B-B14F-4D97-AF65-F5344CB8AC3E}">
        <p14:creationId xmlns:p14="http://schemas.microsoft.com/office/powerpoint/2010/main" val="974313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AA4445-37E9-A62C-6671-1F10CADFF41F}"/>
              </a:ext>
            </a:extLst>
          </p:cNvPr>
          <p:cNvSpPr txBox="1"/>
          <p:nvPr/>
        </p:nvSpPr>
        <p:spPr>
          <a:xfrm>
            <a:off x="-98323" y="284719"/>
            <a:ext cx="12290323"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Σύνοψη</a:t>
            </a:r>
          </a:p>
        </p:txBody>
      </p:sp>
      <p:pic>
        <p:nvPicPr>
          <p:cNvPr id="6" name="Εικόνα 5">
            <a:extLst>
              <a:ext uri="{FF2B5EF4-FFF2-40B4-BE49-F238E27FC236}">
                <a16:creationId xmlns:a16="http://schemas.microsoft.com/office/drawing/2014/main" id="{29CB50F2-F689-9D05-F6E2-828F9B5BC35D}"/>
              </a:ext>
            </a:extLst>
          </p:cNvPr>
          <p:cNvPicPr>
            <a:picLocks noChangeAspect="1"/>
          </p:cNvPicPr>
          <p:nvPr/>
        </p:nvPicPr>
        <p:blipFill>
          <a:blip r:embed="rId2"/>
          <a:stretch>
            <a:fillRect/>
          </a:stretch>
        </p:blipFill>
        <p:spPr>
          <a:xfrm>
            <a:off x="1246280" y="1021589"/>
            <a:ext cx="9699440" cy="3314438"/>
          </a:xfrm>
          <a:prstGeom prst="rect">
            <a:avLst/>
          </a:prstGeom>
        </p:spPr>
      </p:pic>
    </p:spTree>
    <p:extLst>
      <p:ext uri="{BB962C8B-B14F-4D97-AF65-F5344CB8AC3E}">
        <p14:creationId xmlns:p14="http://schemas.microsoft.com/office/powerpoint/2010/main" val="32274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396DF8-67DF-3D75-D22A-AFCEBDBEF469}"/>
              </a:ext>
            </a:extLst>
          </p:cNvPr>
          <p:cNvSpPr txBox="1"/>
          <p:nvPr/>
        </p:nvSpPr>
        <p:spPr>
          <a:xfrm>
            <a:off x="2266335" y="2757906"/>
            <a:ext cx="7659329" cy="456087"/>
          </a:xfrm>
          <a:prstGeom prst="rect">
            <a:avLst/>
          </a:prstGeom>
          <a:noFill/>
        </p:spPr>
        <p:txBody>
          <a:bodyPr wrap="square">
            <a:spAutoFit/>
          </a:bodyPr>
          <a:lstStyle/>
          <a:p>
            <a:pPr algn="ctr">
              <a:lnSpc>
                <a:spcPts val="2550"/>
              </a:lnSpc>
              <a:spcAft>
                <a:spcPts val="1200"/>
              </a:spcAft>
              <a:buNone/>
            </a:pPr>
            <a:r>
              <a:rPr lang="el-GR" sz="3200" b="1" dirty="0">
                <a:solidFill>
                  <a:srgbClr val="0F1115"/>
                </a:solidFill>
                <a:effectLst/>
              </a:rPr>
              <a:t>Δονήσεις σε Κατασκευές</a:t>
            </a:r>
          </a:p>
        </p:txBody>
      </p:sp>
    </p:spTree>
    <p:extLst>
      <p:ext uri="{BB962C8B-B14F-4D97-AF65-F5344CB8AC3E}">
        <p14:creationId xmlns:p14="http://schemas.microsoft.com/office/powerpoint/2010/main" val="1772054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3A974-3E99-B032-7054-DC96D7164807}"/>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Γιατί μελετάμε δονήσεις;</a:t>
            </a:r>
          </a:p>
        </p:txBody>
      </p:sp>
      <p:sp>
        <p:nvSpPr>
          <p:cNvPr id="6" name="TextBox 5">
            <a:extLst>
              <a:ext uri="{FF2B5EF4-FFF2-40B4-BE49-F238E27FC236}">
                <a16:creationId xmlns:a16="http://schemas.microsoft.com/office/drawing/2014/main" id="{FB6314CA-79F2-45DD-7B25-CCE31393F3E4}"/>
              </a:ext>
            </a:extLst>
          </p:cNvPr>
          <p:cNvSpPr txBox="1"/>
          <p:nvPr/>
        </p:nvSpPr>
        <p:spPr>
          <a:xfrm>
            <a:off x="324464" y="876371"/>
            <a:ext cx="10156723" cy="400110"/>
          </a:xfrm>
          <a:prstGeom prst="rect">
            <a:avLst/>
          </a:prstGeom>
          <a:noFill/>
        </p:spPr>
        <p:txBody>
          <a:bodyPr wrap="square">
            <a:spAutoFit/>
          </a:bodyPr>
          <a:lstStyle/>
          <a:p>
            <a:r>
              <a:rPr lang="el-GR" sz="2000" b="0" i="1" dirty="0">
                <a:solidFill>
                  <a:srgbClr val="0F1115"/>
                </a:solidFill>
                <a:effectLst/>
              </a:rPr>
              <a:t>"Οι περισσότεροι ήχοι που ακούτε καθημερινά εκπέμπονται από δονούμενες κατασκευές."</a:t>
            </a:r>
            <a:endParaRPr lang="el-GR" sz="2000" dirty="0"/>
          </a:p>
        </p:txBody>
      </p:sp>
      <p:sp>
        <p:nvSpPr>
          <p:cNvPr id="8" name="TextBox 7">
            <a:extLst>
              <a:ext uri="{FF2B5EF4-FFF2-40B4-BE49-F238E27FC236}">
                <a16:creationId xmlns:a16="http://schemas.microsoft.com/office/drawing/2014/main" id="{79B554B2-DEB2-2F19-09C3-735ABED8F4D4}"/>
              </a:ext>
            </a:extLst>
          </p:cNvPr>
          <p:cNvSpPr txBox="1"/>
          <p:nvPr/>
        </p:nvSpPr>
        <p:spPr>
          <a:xfrm>
            <a:off x="324464" y="1572797"/>
            <a:ext cx="6096000" cy="2593018"/>
          </a:xfrm>
          <a:prstGeom prst="rect">
            <a:avLst/>
          </a:prstGeom>
          <a:noFill/>
        </p:spPr>
        <p:txBody>
          <a:bodyPr wrap="square">
            <a:spAutoFit/>
          </a:bodyPr>
          <a:lstStyle/>
          <a:p>
            <a:pPr algn="l">
              <a:spcBef>
                <a:spcPts val="600"/>
              </a:spcBef>
              <a:spcAft>
                <a:spcPts val="1200"/>
              </a:spcAft>
              <a:buNone/>
            </a:pPr>
            <a:r>
              <a:rPr lang="el-GR" sz="2000" b="1" i="0" dirty="0">
                <a:solidFill>
                  <a:srgbClr val="0F1115"/>
                </a:solidFill>
                <a:effectLst/>
              </a:rPr>
              <a:t>Παραδείγματα:</a:t>
            </a:r>
            <a:endParaRPr lang="el-GR" sz="2000" b="0" i="0" dirty="0">
              <a:solidFill>
                <a:srgbClr val="0F1115"/>
              </a:solidFill>
              <a:effectLst/>
            </a:endParaRPr>
          </a:p>
          <a:p>
            <a:pPr marL="285750" indent="-285750" algn="l">
              <a:spcBef>
                <a:spcPts val="600"/>
              </a:spcBef>
              <a:spcAft>
                <a:spcPts val="600"/>
              </a:spcAft>
              <a:buFont typeface="Arial" panose="020B0604020202020204" pitchFamily="34" charset="0"/>
              <a:buChar char="•"/>
            </a:pPr>
            <a:r>
              <a:rPr lang="el-GR" sz="2000" b="0" i="0" dirty="0">
                <a:solidFill>
                  <a:srgbClr val="0F1115"/>
                </a:solidFill>
                <a:effectLst/>
              </a:rPr>
              <a:t>Τοίχοι και παράθυρα που μεταδίδουν ήχους από το εξωτερικό</a:t>
            </a:r>
          </a:p>
          <a:p>
            <a:pPr marL="285750" indent="-285750" algn="l">
              <a:spcBef>
                <a:spcPts val="450"/>
              </a:spcBef>
              <a:spcAft>
                <a:spcPts val="600"/>
              </a:spcAft>
              <a:buFont typeface="Arial" panose="020B0604020202020204" pitchFamily="34" charset="0"/>
              <a:buChar char="•"/>
            </a:pPr>
            <a:r>
              <a:rPr lang="el-GR" sz="2000" b="0" i="0" dirty="0">
                <a:solidFill>
                  <a:srgbClr val="0F1115"/>
                </a:solidFill>
                <a:effectLst/>
              </a:rPr>
              <a:t>Ηχεία </a:t>
            </a:r>
            <a:endParaRPr lang="en-GB" sz="2000" dirty="0">
              <a:solidFill>
                <a:srgbClr val="0F1115"/>
              </a:solidFill>
            </a:endParaRPr>
          </a:p>
          <a:p>
            <a:pPr marL="285750" indent="-285750" algn="l">
              <a:spcBef>
                <a:spcPts val="450"/>
              </a:spcBef>
              <a:spcAft>
                <a:spcPts val="600"/>
              </a:spcAft>
              <a:buFont typeface="Arial" panose="020B0604020202020204" pitchFamily="34" charset="0"/>
              <a:buChar char="•"/>
            </a:pPr>
            <a:r>
              <a:rPr lang="el-GR" sz="2000" b="0" i="0" dirty="0">
                <a:solidFill>
                  <a:srgbClr val="0F1115"/>
                </a:solidFill>
                <a:effectLst/>
              </a:rPr>
              <a:t>Μουσικά όργανα (πιάνο, βιολί, κιθάρα)</a:t>
            </a:r>
          </a:p>
          <a:p>
            <a:pPr marL="285750" indent="-285750" algn="l">
              <a:spcBef>
                <a:spcPts val="450"/>
              </a:spcBef>
              <a:spcAft>
                <a:spcPts val="600"/>
              </a:spcAft>
              <a:buFont typeface="Arial" panose="020B0604020202020204" pitchFamily="34" charset="0"/>
              <a:buChar char="•"/>
            </a:pPr>
            <a:r>
              <a:rPr lang="el-GR" sz="2000" b="0" i="0" dirty="0">
                <a:solidFill>
                  <a:srgbClr val="0F1115"/>
                </a:solidFill>
                <a:effectLst/>
              </a:rPr>
              <a:t>Αεροπλάνα, τρένα, αυτοκίνητα</a:t>
            </a:r>
          </a:p>
        </p:txBody>
      </p:sp>
      <p:sp>
        <p:nvSpPr>
          <p:cNvPr id="10" name="TextBox 9">
            <a:extLst>
              <a:ext uri="{FF2B5EF4-FFF2-40B4-BE49-F238E27FC236}">
                <a16:creationId xmlns:a16="http://schemas.microsoft.com/office/drawing/2014/main" id="{D77D2D05-5C3C-44D1-D2E6-03FD2D0C6BCF}"/>
              </a:ext>
            </a:extLst>
          </p:cNvPr>
          <p:cNvSpPr txBox="1"/>
          <p:nvPr/>
        </p:nvSpPr>
        <p:spPr>
          <a:xfrm>
            <a:off x="7216877" y="1572797"/>
            <a:ext cx="3637936" cy="2451953"/>
          </a:xfrm>
          <a:prstGeom prst="rect">
            <a:avLst/>
          </a:prstGeom>
          <a:noFill/>
        </p:spPr>
        <p:txBody>
          <a:bodyPr wrap="square">
            <a:spAutoFit/>
          </a:bodyPr>
          <a:lstStyle/>
          <a:p>
            <a:pPr algn="l">
              <a:spcBef>
                <a:spcPts val="600"/>
              </a:spcBef>
              <a:spcAft>
                <a:spcPts val="1200"/>
              </a:spcAft>
              <a:buNone/>
            </a:pPr>
            <a:r>
              <a:rPr lang="el-GR" sz="2000" b="1" i="0" dirty="0">
                <a:solidFill>
                  <a:srgbClr val="0F1115"/>
                </a:solidFill>
                <a:effectLst/>
              </a:rPr>
              <a:t>Βασικά ερωτήματα:</a:t>
            </a:r>
            <a:endParaRPr lang="el-GR" sz="2000" b="0" i="0" dirty="0">
              <a:solidFill>
                <a:srgbClr val="0F1115"/>
              </a:solidFill>
              <a:effectLst/>
            </a:endParaRPr>
          </a:p>
          <a:p>
            <a:pPr algn="l">
              <a:spcBef>
                <a:spcPts val="600"/>
              </a:spcBef>
              <a:spcAft>
                <a:spcPts val="600"/>
              </a:spcAft>
              <a:buFont typeface="Arial" panose="020B0604020202020204" pitchFamily="34" charset="0"/>
              <a:buChar char="•"/>
            </a:pPr>
            <a:r>
              <a:rPr lang="el-GR" sz="2000" b="0" i="0" dirty="0">
                <a:solidFill>
                  <a:srgbClr val="0F1115"/>
                </a:solidFill>
                <a:effectLst/>
              </a:rPr>
              <a:t>Πώς δονούνται οι κατασκευές;</a:t>
            </a:r>
          </a:p>
          <a:p>
            <a:pPr algn="l">
              <a:spcBef>
                <a:spcPts val="450"/>
              </a:spcBef>
              <a:spcAft>
                <a:spcPts val="600"/>
              </a:spcAft>
              <a:buFont typeface="Arial" panose="020B0604020202020204" pitchFamily="34" charset="0"/>
              <a:buChar char="•"/>
            </a:pPr>
            <a:r>
              <a:rPr lang="el-GR" sz="2000" b="0" i="0" dirty="0">
                <a:solidFill>
                  <a:srgbClr val="0F1115"/>
                </a:solidFill>
                <a:effectLst/>
              </a:rPr>
              <a:t>Πώς οι δονήσεις παράγουν ήχο;</a:t>
            </a:r>
          </a:p>
          <a:p>
            <a:pPr algn="l">
              <a:spcBef>
                <a:spcPts val="450"/>
              </a:spcBef>
              <a:spcAft>
                <a:spcPts val="600"/>
              </a:spcAft>
              <a:buFont typeface="Arial" panose="020B0604020202020204" pitchFamily="34" charset="0"/>
              <a:buChar char="•"/>
            </a:pPr>
            <a:r>
              <a:rPr lang="el-GR" sz="2000" b="0" i="0" dirty="0">
                <a:solidFill>
                  <a:srgbClr val="0F1115"/>
                </a:solidFill>
                <a:effectLst/>
              </a:rPr>
              <a:t>Πώς ο ήχος διεγείρει δονήσεις;</a:t>
            </a:r>
          </a:p>
        </p:txBody>
      </p:sp>
    </p:spTree>
    <p:extLst>
      <p:ext uri="{BB962C8B-B14F-4D97-AF65-F5344CB8AC3E}">
        <p14:creationId xmlns:p14="http://schemas.microsoft.com/office/powerpoint/2010/main" val="251583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4F355A-465D-DA19-1DCF-1343424902D2}"/>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Ράβδος και δοκός</a:t>
            </a:r>
          </a:p>
        </p:txBody>
      </p:sp>
      <p:sp>
        <p:nvSpPr>
          <p:cNvPr id="6" name="TextBox 5">
            <a:extLst>
              <a:ext uri="{FF2B5EF4-FFF2-40B4-BE49-F238E27FC236}">
                <a16:creationId xmlns:a16="http://schemas.microsoft.com/office/drawing/2014/main" id="{CFBE31B6-1312-1CE6-B6F4-434B542A5BEA}"/>
              </a:ext>
            </a:extLst>
          </p:cNvPr>
          <p:cNvSpPr txBox="1"/>
          <p:nvPr/>
        </p:nvSpPr>
        <p:spPr>
          <a:xfrm>
            <a:off x="265471" y="753802"/>
            <a:ext cx="11621729" cy="4093428"/>
          </a:xfrm>
          <a:prstGeom prst="rect">
            <a:avLst/>
          </a:prstGeom>
          <a:noFill/>
        </p:spPr>
        <p:txBody>
          <a:bodyPr wrap="square">
            <a:spAutoFit/>
          </a:bodyPr>
          <a:lstStyle/>
          <a:p>
            <a:r>
              <a:rPr lang="el-GR" sz="2000" dirty="0"/>
              <a:t>Η διαφορά μεταξύ ράβδου και δοκού έγκειται στον τρόπο που δέχονται τα φορτία:</a:t>
            </a:r>
          </a:p>
          <a:p>
            <a:endParaRPr lang="el-GR" sz="2000" dirty="0"/>
          </a:p>
          <a:p>
            <a:pPr algn="just"/>
            <a:r>
              <a:rPr lang="el-GR" sz="2000" dirty="0"/>
              <a:t>1. Ράβδος (</a:t>
            </a:r>
            <a:r>
              <a:rPr lang="el-GR" sz="2000" dirty="0" err="1"/>
              <a:t>Rod</a:t>
            </a:r>
            <a:r>
              <a:rPr lang="el-GR" sz="2000" dirty="0"/>
              <a:t> / </a:t>
            </a:r>
            <a:r>
              <a:rPr lang="el-GR" sz="2000" dirty="0" err="1"/>
              <a:t>Bar</a:t>
            </a:r>
            <a:r>
              <a:rPr lang="el-GR" sz="2000" dirty="0"/>
              <a:t>)</a:t>
            </a:r>
          </a:p>
          <a:p>
            <a:pPr algn="just"/>
            <a:r>
              <a:rPr lang="el-GR" sz="2000" dirty="0"/>
              <a:t>Κύρια Καταπόνηση: Δέχεται φορτία μόνο κατά μήκος του άξονά της (αξονικά φορτία).</a:t>
            </a:r>
          </a:p>
          <a:p>
            <a:pPr algn="just"/>
            <a:r>
              <a:rPr lang="el-GR" sz="2000" dirty="0"/>
              <a:t>Παραμόρφωση: Εφελκυσμός (τέντωμα) ή θλίψη (συμπίεση).</a:t>
            </a:r>
          </a:p>
          <a:p>
            <a:pPr algn="just"/>
            <a:r>
              <a:rPr lang="el-GR" sz="2000" dirty="0"/>
              <a:t>Χρήση: Συνήθως τη συναντάμε σε δικτυώματα (π.χ. μεταλλικές στέγες), όπου οι ράβδοι συνδέονται μεταξύ τους έτσι ώστε να μην δέχονται κάμψη. </a:t>
            </a:r>
          </a:p>
          <a:p>
            <a:pPr algn="just"/>
            <a:endParaRPr lang="el-GR" sz="2000" dirty="0"/>
          </a:p>
          <a:p>
            <a:pPr algn="just"/>
            <a:r>
              <a:rPr lang="el-GR" sz="2000" dirty="0"/>
              <a:t>2. Δοκός (</a:t>
            </a:r>
            <a:r>
              <a:rPr lang="el-GR" sz="2000" dirty="0" err="1"/>
              <a:t>Beam</a:t>
            </a:r>
            <a:r>
              <a:rPr lang="el-GR" sz="2000" dirty="0"/>
              <a:t>)</a:t>
            </a:r>
          </a:p>
          <a:p>
            <a:pPr algn="just"/>
            <a:r>
              <a:rPr lang="el-GR" sz="2000" dirty="0"/>
              <a:t>Κύρια Καταπόνηση: Σχεδιασμένη να δέχεται φορτία κάθετα στον άξονά της (εγκάρσια φορτία).</a:t>
            </a:r>
          </a:p>
          <a:p>
            <a:pPr algn="just"/>
            <a:r>
              <a:rPr lang="el-GR" sz="2000" dirty="0"/>
              <a:t>Παραμόρφωση: Η κύρια παραμόρφωσή της είναι η κάμψη.</a:t>
            </a:r>
          </a:p>
          <a:p>
            <a:pPr algn="just"/>
            <a:r>
              <a:rPr lang="el-GR" sz="2000" dirty="0"/>
              <a:t>Χρήση: Είναι το βασικό οριζόντιο στοιχείο στα κτίρια που μεταφέρει τα βάρη των ορόφων στα υποστυλώματα (κολώνες).</a:t>
            </a:r>
          </a:p>
        </p:txBody>
      </p:sp>
      <p:sp>
        <p:nvSpPr>
          <p:cNvPr id="8" name="TextBox 7">
            <a:extLst>
              <a:ext uri="{FF2B5EF4-FFF2-40B4-BE49-F238E27FC236}">
                <a16:creationId xmlns:a16="http://schemas.microsoft.com/office/drawing/2014/main" id="{406F7240-FD20-4338-5CFD-6C5A6E971A81}"/>
              </a:ext>
            </a:extLst>
          </p:cNvPr>
          <p:cNvSpPr txBox="1"/>
          <p:nvPr/>
        </p:nvSpPr>
        <p:spPr>
          <a:xfrm>
            <a:off x="265470" y="5044400"/>
            <a:ext cx="11621729" cy="707886"/>
          </a:xfrm>
          <a:prstGeom prst="rect">
            <a:avLst/>
          </a:prstGeom>
          <a:noFill/>
        </p:spPr>
        <p:txBody>
          <a:bodyPr wrap="square">
            <a:spAutoFit/>
          </a:bodyPr>
          <a:lstStyle/>
          <a:p>
            <a:r>
              <a:rPr lang="el-GR" sz="2000" b="1" i="0" dirty="0">
                <a:solidFill>
                  <a:srgbClr val="0A0A0A"/>
                </a:solidFill>
                <a:effectLst/>
              </a:rPr>
              <a:t>Συνοπτικά:</a:t>
            </a:r>
            <a:r>
              <a:rPr lang="el-GR" sz="2000" b="0" i="0" dirty="0">
                <a:solidFill>
                  <a:srgbClr val="0A0A0A"/>
                </a:solidFill>
                <a:effectLst/>
              </a:rPr>
              <a:t> Η </a:t>
            </a:r>
            <a:r>
              <a:rPr lang="el-GR" sz="2000" b="1" i="0" dirty="0">
                <a:solidFill>
                  <a:srgbClr val="0A0A0A"/>
                </a:solidFill>
                <a:effectLst/>
              </a:rPr>
              <a:t>ράβδος</a:t>
            </a:r>
            <a:r>
              <a:rPr lang="el-GR" sz="2000" b="0" i="0" dirty="0">
                <a:solidFill>
                  <a:srgbClr val="0A0A0A"/>
                </a:solidFill>
                <a:effectLst/>
              </a:rPr>
              <a:t> δουλεύει "τραβώντας" ή "σπρώχνοντας" στον άξονά της, ενώ η </a:t>
            </a:r>
            <a:r>
              <a:rPr lang="el-GR" sz="2000" b="1" i="0" dirty="0">
                <a:solidFill>
                  <a:srgbClr val="0A0A0A"/>
                </a:solidFill>
                <a:effectLst/>
              </a:rPr>
              <a:t>δοκός</a:t>
            </a:r>
            <a:r>
              <a:rPr lang="el-GR" sz="2000" b="0" i="0" dirty="0">
                <a:solidFill>
                  <a:srgbClr val="0A0A0A"/>
                </a:solidFill>
                <a:effectLst/>
              </a:rPr>
              <a:t> δουλεύει "λυγίζοντας" για να κρατήσει βάρη που πέφτουν πάνω της. </a:t>
            </a:r>
            <a:endParaRPr lang="el-GR" sz="2000" dirty="0"/>
          </a:p>
        </p:txBody>
      </p:sp>
    </p:spTree>
    <p:extLst>
      <p:ext uri="{BB962C8B-B14F-4D97-AF65-F5344CB8AC3E}">
        <p14:creationId xmlns:p14="http://schemas.microsoft.com/office/powerpoint/2010/main" val="49788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Εικόνα 15">
            <a:extLst>
              <a:ext uri="{FF2B5EF4-FFF2-40B4-BE49-F238E27FC236}">
                <a16:creationId xmlns:a16="http://schemas.microsoft.com/office/drawing/2014/main" id="{0D633EA1-C449-926A-58CE-E78508EC563A}"/>
              </a:ext>
            </a:extLst>
          </p:cNvPr>
          <p:cNvPicPr>
            <a:picLocks noChangeAspect="1"/>
          </p:cNvPicPr>
          <p:nvPr/>
        </p:nvPicPr>
        <p:blipFill>
          <a:blip r:embed="rId2"/>
          <a:stretch>
            <a:fillRect/>
          </a:stretch>
        </p:blipFill>
        <p:spPr>
          <a:xfrm>
            <a:off x="1389681" y="886821"/>
            <a:ext cx="9412637" cy="3862160"/>
          </a:xfrm>
          <a:prstGeom prst="rect">
            <a:avLst/>
          </a:prstGeom>
        </p:spPr>
      </p:pic>
      <p:sp>
        <p:nvSpPr>
          <p:cNvPr id="4" name="TextBox 3">
            <a:extLst>
              <a:ext uri="{FF2B5EF4-FFF2-40B4-BE49-F238E27FC236}">
                <a16:creationId xmlns:a16="http://schemas.microsoft.com/office/drawing/2014/main" id="{40FE7CF4-E3DB-1055-3A1B-8E1ECC4C684F}"/>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Δοκός</a:t>
            </a:r>
          </a:p>
        </p:txBody>
      </p:sp>
      <p:sp>
        <p:nvSpPr>
          <p:cNvPr id="6" name="TextBox 5">
            <a:extLst>
              <a:ext uri="{FF2B5EF4-FFF2-40B4-BE49-F238E27FC236}">
                <a16:creationId xmlns:a16="http://schemas.microsoft.com/office/drawing/2014/main" id="{9BC44B8F-31BE-A43F-8358-3AE3BB619CB9}"/>
              </a:ext>
            </a:extLst>
          </p:cNvPr>
          <p:cNvSpPr txBox="1"/>
          <p:nvPr/>
        </p:nvSpPr>
        <p:spPr>
          <a:xfrm>
            <a:off x="2045109" y="5143570"/>
            <a:ext cx="7678993" cy="400110"/>
          </a:xfrm>
          <a:prstGeom prst="rect">
            <a:avLst/>
          </a:prstGeom>
          <a:noFill/>
        </p:spPr>
        <p:txBody>
          <a:bodyPr wrap="square">
            <a:spAutoFit/>
          </a:bodyPr>
          <a:lstStyle/>
          <a:p>
            <a:r>
              <a:rPr lang="el-GR" sz="2000" b="1" dirty="0"/>
              <a:t>Όσο πιο παχύ είναι ένα σώμα, τόσο λιγότερο "εύκαμπτο" είναι. </a:t>
            </a:r>
          </a:p>
        </p:txBody>
      </p:sp>
      <p:pic>
        <p:nvPicPr>
          <p:cNvPr id="2" name="Εικόνα 1">
            <a:extLst>
              <a:ext uri="{FF2B5EF4-FFF2-40B4-BE49-F238E27FC236}">
                <a16:creationId xmlns:a16="http://schemas.microsoft.com/office/drawing/2014/main" id="{2008000A-304F-5FCA-F8DD-00DC5B0969A4}"/>
              </a:ext>
            </a:extLst>
          </p:cNvPr>
          <p:cNvPicPr>
            <a:picLocks noChangeAspect="1"/>
          </p:cNvPicPr>
          <p:nvPr/>
        </p:nvPicPr>
        <p:blipFill>
          <a:blip r:embed="rId3"/>
          <a:srcRect b="38608"/>
          <a:stretch>
            <a:fillRect/>
          </a:stretch>
        </p:blipFill>
        <p:spPr>
          <a:xfrm>
            <a:off x="9168579" y="2087405"/>
            <a:ext cx="2689124" cy="1650905"/>
          </a:xfrm>
          <a:prstGeom prst="rect">
            <a:avLst/>
          </a:prstGeom>
        </p:spPr>
      </p:pic>
    </p:spTree>
    <p:extLst>
      <p:ext uri="{BB962C8B-B14F-4D97-AF65-F5344CB8AC3E}">
        <p14:creationId xmlns:p14="http://schemas.microsoft.com/office/powerpoint/2010/main" val="265578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D19221-E41A-77E1-18F9-D0F38E23F73D}"/>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Εξίσωση Κύματος για Λεπτή Δοκό (</a:t>
            </a:r>
            <a:r>
              <a:rPr lang="el-GR" sz="2400" b="1" dirty="0" err="1">
                <a:solidFill>
                  <a:srgbClr val="0F1115"/>
                </a:solidFill>
                <a:effectLst/>
              </a:rPr>
              <a:t>Bernoulli-Euler</a:t>
            </a:r>
            <a:r>
              <a:rPr lang="el-GR" sz="2400" b="1" dirty="0">
                <a:solidFill>
                  <a:srgbClr val="0F1115"/>
                </a:solidFill>
                <a:effectLst/>
              </a:rPr>
              <a:t>)</a:t>
            </a:r>
          </a:p>
        </p:txBody>
      </p:sp>
      <p:pic>
        <p:nvPicPr>
          <p:cNvPr id="6" name="Εικόνα 5">
            <a:extLst>
              <a:ext uri="{FF2B5EF4-FFF2-40B4-BE49-F238E27FC236}">
                <a16:creationId xmlns:a16="http://schemas.microsoft.com/office/drawing/2014/main" id="{30948ED2-529E-2304-247A-0814CE2011C4}"/>
              </a:ext>
            </a:extLst>
          </p:cNvPr>
          <p:cNvPicPr>
            <a:picLocks noChangeAspect="1"/>
          </p:cNvPicPr>
          <p:nvPr/>
        </p:nvPicPr>
        <p:blipFill>
          <a:blip r:embed="rId2"/>
          <a:srcRect r="36538"/>
          <a:stretch>
            <a:fillRect/>
          </a:stretch>
        </p:blipFill>
        <p:spPr>
          <a:xfrm>
            <a:off x="761158" y="964692"/>
            <a:ext cx="3791177" cy="3930497"/>
          </a:xfrm>
          <a:prstGeom prst="rect">
            <a:avLst/>
          </a:prstGeom>
        </p:spPr>
      </p:pic>
      <p:sp>
        <p:nvSpPr>
          <p:cNvPr id="8" name="TextBox 7">
            <a:extLst>
              <a:ext uri="{FF2B5EF4-FFF2-40B4-BE49-F238E27FC236}">
                <a16:creationId xmlns:a16="http://schemas.microsoft.com/office/drawing/2014/main" id="{A9B7CB1A-6925-797B-465D-12B8A4220A1E}"/>
              </a:ext>
            </a:extLst>
          </p:cNvPr>
          <p:cNvSpPr txBox="1"/>
          <p:nvPr/>
        </p:nvSpPr>
        <p:spPr>
          <a:xfrm>
            <a:off x="4925961" y="3971859"/>
            <a:ext cx="7098890" cy="646331"/>
          </a:xfrm>
          <a:prstGeom prst="rect">
            <a:avLst/>
          </a:prstGeom>
          <a:noFill/>
        </p:spPr>
        <p:txBody>
          <a:bodyPr wrap="square">
            <a:spAutoFit/>
          </a:bodyPr>
          <a:lstStyle/>
          <a:p>
            <a:r>
              <a:rPr lang="el-GR" dirty="0"/>
              <a:t>Η </a:t>
            </a:r>
            <a:r>
              <a:rPr lang="el-GR" b="1" i="0" dirty="0">
                <a:solidFill>
                  <a:srgbClr val="0A0A0A"/>
                </a:solidFill>
                <a:effectLst/>
              </a:rPr>
              <a:t>ροπή αδράνειας διατομής</a:t>
            </a:r>
            <a:r>
              <a:rPr lang="el-GR" b="0" i="0" dirty="0">
                <a:solidFill>
                  <a:srgbClr val="0A0A0A"/>
                </a:solidFill>
                <a:effectLst/>
              </a:rPr>
              <a:t> είναι ένα γεωμετρικό μέγεθος που εκφράζει την </a:t>
            </a:r>
            <a:r>
              <a:rPr lang="el-GR" b="1" i="0" dirty="0">
                <a:solidFill>
                  <a:srgbClr val="0A0A0A"/>
                </a:solidFill>
                <a:effectLst/>
              </a:rPr>
              <a:t>αντίσταση</a:t>
            </a:r>
            <a:r>
              <a:rPr lang="el-GR" b="0" i="0" dirty="0">
                <a:solidFill>
                  <a:srgbClr val="0A0A0A"/>
                </a:solidFill>
                <a:effectLst/>
              </a:rPr>
              <a:t> μιας ράβδου ή δοκού στην </a:t>
            </a:r>
            <a:r>
              <a:rPr lang="el-GR" b="1" i="0" dirty="0">
                <a:solidFill>
                  <a:srgbClr val="0A0A0A"/>
                </a:solidFill>
                <a:effectLst/>
              </a:rPr>
              <a:t>κάμψη</a:t>
            </a:r>
            <a:r>
              <a:rPr lang="el-GR" b="0" i="0" dirty="0">
                <a:solidFill>
                  <a:srgbClr val="0A0A0A"/>
                </a:solidFill>
                <a:effectLst/>
              </a:rPr>
              <a:t>.</a:t>
            </a:r>
            <a:endParaRPr lang="el-GR" dirty="0"/>
          </a:p>
        </p:txBody>
      </p:sp>
      <p:sp>
        <p:nvSpPr>
          <p:cNvPr id="10" name="TextBox 9">
            <a:extLst>
              <a:ext uri="{FF2B5EF4-FFF2-40B4-BE49-F238E27FC236}">
                <a16:creationId xmlns:a16="http://schemas.microsoft.com/office/drawing/2014/main" id="{D87C782A-A60A-E2EE-0832-4DDA770531FE}"/>
              </a:ext>
            </a:extLst>
          </p:cNvPr>
          <p:cNvSpPr txBox="1"/>
          <p:nvPr/>
        </p:nvSpPr>
        <p:spPr>
          <a:xfrm>
            <a:off x="1071715" y="5431643"/>
            <a:ext cx="9311149" cy="646331"/>
          </a:xfrm>
          <a:prstGeom prst="rect">
            <a:avLst/>
          </a:prstGeom>
          <a:noFill/>
        </p:spPr>
        <p:txBody>
          <a:bodyPr wrap="square">
            <a:spAutoFit/>
          </a:bodyPr>
          <a:lstStyle/>
          <a:p>
            <a:pPr algn="just"/>
            <a:r>
              <a:rPr lang="el-GR" i="1" dirty="0"/>
              <a:t>"Ενώ οι εξισώσεις για διαμήκη και εγκάρσια κύματα είναι δεύτερης τάξης, η εξίσωση </a:t>
            </a:r>
            <a:r>
              <a:rPr lang="el-GR" i="1" dirty="0" err="1"/>
              <a:t>καμπτικών</a:t>
            </a:r>
            <a:r>
              <a:rPr lang="el-GR" i="1" dirty="0"/>
              <a:t> κυμάτων είναι τέταρτης τάξης στο χώρο."</a:t>
            </a:r>
          </a:p>
        </p:txBody>
      </p:sp>
      <p:pic>
        <p:nvPicPr>
          <p:cNvPr id="12" name="Εικόνα 11">
            <a:extLst>
              <a:ext uri="{FF2B5EF4-FFF2-40B4-BE49-F238E27FC236}">
                <a16:creationId xmlns:a16="http://schemas.microsoft.com/office/drawing/2014/main" id="{7939FD2B-CACC-4FFD-5584-DE2602E850F9}"/>
              </a:ext>
            </a:extLst>
          </p:cNvPr>
          <p:cNvPicPr>
            <a:picLocks noChangeAspect="1"/>
          </p:cNvPicPr>
          <p:nvPr/>
        </p:nvPicPr>
        <p:blipFill>
          <a:blip r:embed="rId3"/>
          <a:stretch>
            <a:fillRect/>
          </a:stretch>
        </p:blipFill>
        <p:spPr>
          <a:xfrm>
            <a:off x="3571476" y="1589539"/>
            <a:ext cx="3515216" cy="866896"/>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3F086BE-FCAD-9E9C-DC84-949FA9B2AB60}"/>
                  </a:ext>
                </a:extLst>
              </p:cNvPr>
              <p:cNvSpPr txBox="1"/>
              <p:nvPr/>
            </p:nvSpPr>
            <p:spPr>
              <a:xfrm>
                <a:off x="990692" y="4895189"/>
                <a:ext cx="6096000" cy="369332"/>
              </a:xfrm>
              <a:prstGeom prst="rect">
                <a:avLst/>
              </a:prstGeom>
              <a:noFill/>
            </p:spPr>
            <p:txBody>
              <a:bodyPr wrap="square">
                <a:spAutoFit/>
              </a:bodyPr>
              <a:lstStyle/>
              <a:p>
                <a:pPr marL="36000">
                  <a:buFont typeface="Arial" panose="020B0604020202020204" pitchFamily="34" charset="0"/>
                  <a:buChar char="•"/>
                </a:pPr>
                <a14:m>
                  <m:oMath xmlns:m="http://schemas.openxmlformats.org/officeDocument/2006/math">
                    <m:r>
                      <a:rPr lang="en-GB" b="0" i="1" smtClean="0">
                        <a:latin typeface="Cambria Math" panose="02040503050406030204" pitchFamily="18" charset="0"/>
                      </a:rPr>
                      <m:t>  </m:t>
                    </m:r>
                    <m:r>
                      <a:rPr lang="ar-AE" i="1" smtClean="0">
                        <a:latin typeface="Cambria Math" panose="02040503050406030204" pitchFamily="18" charset="0"/>
                      </a:rPr>
                      <m:t>𝑞</m:t>
                    </m:r>
                    <m:d>
                      <m:dPr>
                        <m:ctrlPr>
                          <a:rPr lang="el-GR"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0" smtClean="0">
                        <a:latin typeface="Cambria Math" panose="02040503050406030204" pitchFamily="18" charset="0"/>
                      </a:rPr>
                      <m:t>=</m:t>
                    </m:r>
                  </m:oMath>
                </a14:m>
                <a:r>
                  <a:rPr lang="ar-AE" dirty="0"/>
                  <a:t> </a:t>
                </a:r>
                <a:r>
                  <a:rPr lang="el-GR" dirty="0"/>
                  <a:t>εγκάρσιο φορτίο</a:t>
                </a:r>
              </a:p>
            </p:txBody>
          </p:sp>
        </mc:Choice>
        <mc:Fallback xmlns="">
          <p:sp>
            <p:nvSpPr>
              <p:cNvPr id="14" name="TextBox 13">
                <a:extLst>
                  <a:ext uri="{FF2B5EF4-FFF2-40B4-BE49-F238E27FC236}">
                    <a16:creationId xmlns:a16="http://schemas.microsoft.com/office/drawing/2014/main" id="{E3F086BE-FCAD-9E9C-DC84-949FA9B2AB60}"/>
                  </a:ext>
                </a:extLst>
              </p:cNvPr>
              <p:cNvSpPr txBox="1">
                <a:spLocks noRot="1" noChangeAspect="1" noMove="1" noResize="1" noEditPoints="1" noAdjustHandles="1" noChangeArrowheads="1" noChangeShapeType="1" noTextEdit="1"/>
              </p:cNvSpPr>
              <p:nvPr/>
            </p:nvSpPr>
            <p:spPr>
              <a:xfrm>
                <a:off x="990692" y="4895189"/>
                <a:ext cx="6096000" cy="369332"/>
              </a:xfrm>
              <a:prstGeom prst="rect">
                <a:avLst/>
              </a:prstGeom>
              <a:blipFill>
                <a:blip r:embed="rId4"/>
                <a:stretch>
                  <a:fillRect l="-100" t="-9836" b="-26230"/>
                </a:stretch>
              </a:blipFill>
            </p:spPr>
            <p:txBody>
              <a:bodyPr/>
              <a:lstStyle/>
              <a:p>
                <a:r>
                  <a:rPr lang="el-GR">
                    <a:noFill/>
                  </a:rPr>
                  <a:t> </a:t>
                </a:r>
              </a:p>
            </p:txBody>
          </p:sp>
        </mc:Fallback>
      </mc:AlternateContent>
    </p:spTree>
    <p:extLst>
      <p:ext uri="{BB962C8B-B14F-4D97-AF65-F5344CB8AC3E}">
        <p14:creationId xmlns:p14="http://schemas.microsoft.com/office/powerpoint/2010/main" val="4236436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253454-4731-0438-8BAF-3F6EC2E928B0}"/>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Ταχύτητα </a:t>
            </a:r>
            <a:r>
              <a:rPr lang="el-GR" sz="2400" b="1" dirty="0" err="1">
                <a:solidFill>
                  <a:srgbClr val="0F1115"/>
                </a:solidFill>
                <a:effectLst/>
              </a:rPr>
              <a:t>Καμπτικών</a:t>
            </a:r>
            <a:r>
              <a:rPr lang="el-GR" sz="2400" b="1" dirty="0">
                <a:solidFill>
                  <a:srgbClr val="0F1115"/>
                </a:solidFill>
                <a:effectLst/>
              </a:rPr>
              <a:t> Κυμάτων (Λεπτή Δοκός)</a:t>
            </a:r>
          </a:p>
        </p:txBody>
      </p:sp>
      <p:pic>
        <p:nvPicPr>
          <p:cNvPr id="6" name="Εικόνα 5">
            <a:extLst>
              <a:ext uri="{FF2B5EF4-FFF2-40B4-BE49-F238E27FC236}">
                <a16:creationId xmlns:a16="http://schemas.microsoft.com/office/drawing/2014/main" id="{1632E057-E4E0-8BDA-B12B-51AB2991EFB1}"/>
              </a:ext>
            </a:extLst>
          </p:cNvPr>
          <p:cNvPicPr>
            <a:picLocks noChangeAspect="1"/>
          </p:cNvPicPr>
          <p:nvPr/>
        </p:nvPicPr>
        <p:blipFill>
          <a:blip r:embed="rId2"/>
          <a:stretch>
            <a:fillRect/>
          </a:stretch>
        </p:blipFill>
        <p:spPr>
          <a:xfrm>
            <a:off x="319275" y="961017"/>
            <a:ext cx="6906070" cy="1379059"/>
          </a:xfrm>
          <a:prstGeom prst="rect">
            <a:avLst/>
          </a:prstGeom>
        </p:spPr>
      </p:pic>
      <p:pic>
        <p:nvPicPr>
          <p:cNvPr id="8" name="Εικόνα 7">
            <a:extLst>
              <a:ext uri="{FF2B5EF4-FFF2-40B4-BE49-F238E27FC236}">
                <a16:creationId xmlns:a16="http://schemas.microsoft.com/office/drawing/2014/main" id="{28FD8D42-C313-187A-77A2-D6B936EA6941}"/>
              </a:ext>
            </a:extLst>
          </p:cNvPr>
          <p:cNvPicPr>
            <a:picLocks noChangeAspect="1"/>
          </p:cNvPicPr>
          <p:nvPr/>
        </p:nvPicPr>
        <p:blipFill>
          <a:blip r:embed="rId3"/>
          <a:stretch>
            <a:fillRect/>
          </a:stretch>
        </p:blipFill>
        <p:spPr>
          <a:xfrm>
            <a:off x="319275" y="2581637"/>
            <a:ext cx="8460931" cy="3315346"/>
          </a:xfrm>
          <a:prstGeom prst="rect">
            <a:avLst/>
          </a:prstGeom>
        </p:spPr>
      </p:pic>
    </p:spTree>
    <p:extLst>
      <p:ext uri="{BB962C8B-B14F-4D97-AF65-F5344CB8AC3E}">
        <p14:creationId xmlns:p14="http://schemas.microsoft.com/office/powerpoint/2010/main" val="2576068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E7D8EC-B060-25D8-3D51-6E2B8ADD8267}"/>
              </a:ext>
            </a:extLst>
          </p:cNvPr>
          <p:cNvSpPr txBox="1"/>
          <p:nvPr/>
        </p:nvSpPr>
        <p:spPr>
          <a:xfrm>
            <a:off x="3048000" y="265054"/>
            <a:ext cx="609600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Εισαγωγική Έννοια: Τι είναι Σύστημα;</a:t>
            </a:r>
          </a:p>
        </p:txBody>
      </p:sp>
      <p:sp>
        <p:nvSpPr>
          <p:cNvPr id="7" name="TextBox 6">
            <a:extLst>
              <a:ext uri="{FF2B5EF4-FFF2-40B4-BE49-F238E27FC236}">
                <a16:creationId xmlns:a16="http://schemas.microsoft.com/office/drawing/2014/main" id="{6CE0DD16-8D05-F156-1435-98D8B9406BCA}"/>
              </a:ext>
            </a:extLst>
          </p:cNvPr>
          <p:cNvSpPr txBox="1"/>
          <p:nvPr/>
        </p:nvSpPr>
        <p:spPr>
          <a:xfrm>
            <a:off x="1484671" y="1169715"/>
            <a:ext cx="9222658" cy="3477875"/>
          </a:xfrm>
          <a:prstGeom prst="rect">
            <a:avLst/>
          </a:prstGeom>
          <a:noFill/>
        </p:spPr>
        <p:txBody>
          <a:bodyPr wrap="square">
            <a:spAutoFit/>
          </a:bodyPr>
          <a:lstStyle/>
          <a:p>
            <a:pPr algn="just">
              <a:spcBef>
                <a:spcPts val="1200"/>
              </a:spcBef>
              <a:spcAft>
                <a:spcPts val="1200"/>
              </a:spcAft>
              <a:buNone/>
            </a:pPr>
            <a:r>
              <a:rPr lang="el-GR" sz="2000" b="0" i="0" dirty="0">
                <a:solidFill>
                  <a:srgbClr val="0F1115"/>
                </a:solidFill>
                <a:effectLst/>
              </a:rPr>
              <a:t>Πριν προχωρήσουμε στη διάκριση μεταξύ διακριτών και συνεχών συστημάτων, ας ορίσουμε τι ονομάζουμε </a:t>
            </a:r>
            <a:r>
              <a:rPr lang="el-GR" sz="2000" b="1" i="0" dirty="0">
                <a:solidFill>
                  <a:srgbClr val="0F1115"/>
                </a:solidFill>
                <a:effectLst/>
              </a:rPr>
              <a:t>σύστημα</a:t>
            </a:r>
            <a:r>
              <a:rPr lang="el-GR" sz="2000" b="0" i="0" dirty="0">
                <a:solidFill>
                  <a:srgbClr val="0F1115"/>
                </a:solidFill>
                <a:effectLst/>
              </a:rPr>
              <a:t> στη μηχανική και την ακουστική.</a:t>
            </a:r>
          </a:p>
          <a:p>
            <a:pPr algn="just">
              <a:spcBef>
                <a:spcPts val="1200"/>
              </a:spcBef>
              <a:spcAft>
                <a:spcPts val="1200"/>
              </a:spcAft>
              <a:buNone/>
            </a:pPr>
            <a:r>
              <a:rPr lang="el-GR" sz="2000" b="1" i="0" dirty="0">
                <a:solidFill>
                  <a:srgbClr val="0F1115"/>
                </a:solidFill>
                <a:effectLst/>
              </a:rPr>
              <a:t>Σύστημα</a:t>
            </a:r>
            <a:r>
              <a:rPr lang="el-GR" sz="2000" b="0" i="0" dirty="0">
                <a:solidFill>
                  <a:srgbClr val="0F1115"/>
                </a:solidFill>
                <a:effectLst/>
              </a:rPr>
              <a:t> είναι ένα σύνολο υλικών σωμάτων των οποίων η κίνηση μας ενδιαφέρει. Η κατάσταση ενός συστήματος περιγράφεται από ένα σύνολο μεταβλητών (π.χ., θέση, ταχύτητα, παραμόρφωση). Οι μεταβλητές αυτές εξελίσσονται στο χρόνο σύμφωνα με τους νόμους της φυσικής.</a:t>
            </a:r>
          </a:p>
          <a:p>
            <a:pPr algn="just">
              <a:spcBef>
                <a:spcPts val="1200"/>
              </a:spcBef>
              <a:spcAft>
                <a:spcPts val="1200"/>
              </a:spcAft>
              <a:buNone/>
            </a:pPr>
            <a:r>
              <a:rPr lang="el-GR" sz="2000" b="0" i="0" dirty="0">
                <a:solidFill>
                  <a:srgbClr val="0F1115"/>
                </a:solidFill>
                <a:effectLst/>
              </a:rPr>
              <a:t>Στην πράξη, κάθε πραγματικό σύστημα έχει άπειρες δυνατές κινήσεις (άπειρους βαθμούς ελευθερίας). Ωστόσο, ανάλογα με το πρόβλημα που μελετάμε, μπορούμε να το προσεγγίσουμε είτε ως </a:t>
            </a:r>
            <a:r>
              <a:rPr lang="el-GR" sz="2000" b="1" i="0" dirty="0">
                <a:solidFill>
                  <a:srgbClr val="0F1115"/>
                </a:solidFill>
                <a:effectLst/>
              </a:rPr>
              <a:t>διακριτό</a:t>
            </a:r>
            <a:r>
              <a:rPr lang="el-GR" sz="2000" b="0" i="0" dirty="0">
                <a:solidFill>
                  <a:srgbClr val="0F1115"/>
                </a:solidFill>
                <a:effectLst/>
              </a:rPr>
              <a:t> είτε ως </a:t>
            </a:r>
            <a:r>
              <a:rPr lang="el-GR" sz="2000" b="1" i="0" dirty="0">
                <a:solidFill>
                  <a:srgbClr val="0F1115"/>
                </a:solidFill>
                <a:effectLst/>
              </a:rPr>
              <a:t>συνεχές</a:t>
            </a:r>
            <a:r>
              <a:rPr lang="el-GR" sz="2000" b="0" i="0" dirty="0">
                <a:solidFill>
                  <a:srgbClr val="0F1115"/>
                </a:solidFill>
                <a:effectLst/>
              </a:rPr>
              <a:t>.</a:t>
            </a:r>
          </a:p>
        </p:txBody>
      </p:sp>
    </p:spTree>
    <p:extLst>
      <p:ext uri="{BB962C8B-B14F-4D97-AF65-F5344CB8AC3E}">
        <p14:creationId xmlns:p14="http://schemas.microsoft.com/office/powerpoint/2010/main" val="2127105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DF3A4C-0251-4810-499B-75F159123639}"/>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Παχιές Δοκοί - Θεωρία </a:t>
            </a:r>
            <a:r>
              <a:rPr lang="pt-BR" sz="2400" b="1" dirty="0">
                <a:solidFill>
                  <a:srgbClr val="0F1115"/>
                </a:solidFill>
                <a:effectLst/>
              </a:rPr>
              <a:t>Timoshenko</a:t>
            </a:r>
            <a:endParaRPr lang="el-GR" sz="2400" b="1" dirty="0">
              <a:solidFill>
                <a:srgbClr val="0F1115"/>
              </a:solidFill>
              <a:effectLst/>
            </a:endParaRPr>
          </a:p>
        </p:txBody>
      </p:sp>
      <p:sp>
        <p:nvSpPr>
          <p:cNvPr id="6" name="TextBox 5">
            <a:extLst>
              <a:ext uri="{FF2B5EF4-FFF2-40B4-BE49-F238E27FC236}">
                <a16:creationId xmlns:a16="http://schemas.microsoft.com/office/drawing/2014/main" id="{4BE9BA2F-9173-B118-6DB4-D1C8EF5B68DB}"/>
              </a:ext>
            </a:extLst>
          </p:cNvPr>
          <p:cNvSpPr txBox="1"/>
          <p:nvPr/>
        </p:nvSpPr>
        <p:spPr>
          <a:xfrm>
            <a:off x="334298" y="846025"/>
            <a:ext cx="11484076" cy="1938992"/>
          </a:xfrm>
          <a:prstGeom prst="rect">
            <a:avLst/>
          </a:prstGeom>
          <a:noFill/>
        </p:spPr>
        <p:txBody>
          <a:bodyPr wrap="square">
            <a:spAutoFit/>
          </a:bodyPr>
          <a:lstStyle/>
          <a:p>
            <a:pPr algn="just"/>
            <a:r>
              <a:rPr lang="el-GR" sz="2000" dirty="0"/>
              <a:t>"Όταν τα μήκη κύματος γίνονται μικρά σε σχέση με το πάχος της δοκού, όροι όπως η </a:t>
            </a:r>
            <a:r>
              <a:rPr lang="el-GR" sz="2000" dirty="0" err="1"/>
              <a:t>διατμητική</a:t>
            </a:r>
            <a:r>
              <a:rPr lang="el-GR" sz="2000" dirty="0"/>
              <a:t> παραμόρφωση και η περιστροφική αδράνεια γίνονται σημαντικοί.«</a:t>
            </a:r>
          </a:p>
          <a:p>
            <a:pPr algn="just"/>
            <a:r>
              <a:rPr lang="el-GR" sz="2000" dirty="0"/>
              <a:t>Η θεωρία </a:t>
            </a:r>
            <a:r>
              <a:rPr lang="el-GR" sz="2000" dirty="0" err="1"/>
              <a:t>Timoshenko</a:t>
            </a:r>
            <a:r>
              <a:rPr lang="el-GR" sz="2000" dirty="0"/>
              <a:t> είναι πιο ακριβής από την </a:t>
            </a:r>
            <a:r>
              <a:rPr lang="el-GR" sz="2000" dirty="0" err="1"/>
              <a:t>Euler-Bernoulli</a:t>
            </a:r>
            <a:r>
              <a:rPr lang="el-GR" sz="2000" dirty="0"/>
              <a:t> για παχιές δοκούς ή για υψηλές συχνότητες, γιατί λαμβάνει υπόψη δύο επιπλέον παράγοντες: την παραμόρφωση λόγω διάτμησης και την στροφική αδράνεια της διατομής.</a:t>
            </a:r>
          </a:p>
          <a:p>
            <a:pPr algn="just"/>
            <a:endParaRPr lang="el-GR" sz="2000" dirty="0"/>
          </a:p>
        </p:txBody>
      </p:sp>
      <p:sp>
        <p:nvSpPr>
          <p:cNvPr id="8" name="TextBox 7">
            <a:extLst>
              <a:ext uri="{FF2B5EF4-FFF2-40B4-BE49-F238E27FC236}">
                <a16:creationId xmlns:a16="http://schemas.microsoft.com/office/drawing/2014/main" id="{38FB2291-AD62-8D4D-9FC6-59412DCF4F7D}"/>
              </a:ext>
            </a:extLst>
          </p:cNvPr>
          <p:cNvSpPr txBox="1"/>
          <p:nvPr/>
        </p:nvSpPr>
        <p:spPr>
          <a:xfrm>
            <a:off x="334298" y="2573098"/>
            <a:ext cx="6096000" cy="387286"/>
          </a:xfrm>
          <a:prstGeom prst="rect">
            <a:avLst/>
          </a:prstGeom>
          <a:noFill/>
        </p:spPr>
        <p:txBody>
          <a:bodyPr wrap="square">
            <a:spAutoFit/>
          </a:bodyPr>
          <a:lstStyle/>
          <a:p>
            <a:pPr algn="l">
              <a:lnSpc>
                <a:spcPts val="2250"/>
              </a:lnSpc>
              <a:spcBef>
                <a:spcPts val="2400"/>
              </a:spcBef>
              <a:spcAft>
                <a:spcPts val="1200"/>
              </a:spcAft>
              <a:buNone/>
            </a:pPr>
            <a:r>
              <a:rPr lang="el-GR" sz="2000" b="1" dirty="0">
                <a:solidFill>
                  <a:srgbClr val="0F1115"/>
                </a:solidFill>
                <a:effectLst/>
              </a:rPr>
              <a:t>Εξίσωση κίνησης (</a:t>
            </a:r>
            <a:r>
              <a:rPr lang="pt-BR" sz="2000" b="1" dirty="0">
                <a:solidFill>
                  <a:srgbClr val="0F1115"/>
                </a:solidFill>
                <a:effectLst/>
              </a:rPr>
              <a:t>Timoshenko):</a:t>
            </a:r>
          </a:p>
        </p:txBody>
      </p:sp>
      <p:pic>
        <p:nvPicPr>
          <p:cNvPr id="14" name="Εικόνα 13">
            <a:extLst>
              <a:ext uri="{FF2B5EF4-FFF2-40B4-BE49-F238E27FC236}">
                <a16:creationId xmlns:a16="http://schemas.microsoft.com/office/drawing/2014/main" id="{AEDA87A8-8CB4-76DE-B742-50B7E0CC7C73}"/>
              </a:ext>
            </a:extLst>
          </p:cNvPr>
          <p:cNvPicPr>
            <a:picLocks noChangeAspect="1"/>
          </p:cNvPicPr>
          <p:nvPr/>
        </p:nvPicPr>
        <p:blipFill>
          <a:blip r:embed="rId2"/>
          <a:stretch>
            <a:fillRect/>
          </a:stretch>
        </p:blipFill>
        <p:spPr>
          <a:xfrm>
            <a:off x="3285553" y="3192985"/>
            <a:ext cx="6289489" cy="94286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03B30D3-558B-BF54-4EB6-7F0E92C231D5}"/>
                  </a:ext>
                </a:extLst>
              </p:cNvPr>
              <p:cNvSpPr txBox="1"/>
              <p:nvPr/>
            </p:nvSpPr>
            <p:spPr>
              <a:xfrm>
                <a:off x="334298" y="4135854"/>
                <a:ext cx="6096000" cy="1631216"/>
              </a:xfrm>
              <a:prstGeom prst="rect">
                <a:avLst/>
              </a:prstGeom>
              <a:noFill/>
            </p:spPr>
            <p:txBody>
              <a:bodyPr wrap="square">
                <a:spAutoFit/>
              </a:bodyPr>
              <a:lstStyle/>
              <a:p>
                <a:pPr algn="l">
                  <a:buNone/>
                </a:pPr>
                <a:r>
                  <a:rPr lang="el-GR" sz="2000" b="0" i="0" dirty="0">
                    <a:solidFill>
                      <a:srgbClr val="0F1115"/>
                    </a:solidFill>
                    <a:effectLst/>
                  </a:rPr>
                  <a:t>όπου:</a:t>
                </a:r>
              </a:p>
              <a:p>
                <a:pPr algn="l"/>
                <a14:m>
                  <m:oMath xmlns:m="http://schemas.openxmlformats.org/officeDocument/2006/math">
                    <m:r>
                      <a:rPr lang="el-GR" sz="2000" i="1">
                        <a:latin typeface="Cambria Math" panose="02040503050406030204" pitchFamily="18" charset="0"/>
                      </a:rPr>
                      <m:t>𝐺</m:t>
                    </m:r>
                  </m:oMath>
                </a14:m>
                <a:r>
                  <a:rPr lang="el-GR" sz="2000" b="0" i="0" dirty="0">
                    <a:solidFill>
                      <a:srgbClr val="0F1115"/>
                    </a:solidFill>
                    <a:effectLst/>
                  </a:rPr>
                  <a:t>: μέτρο διάτμησης</a:t>
                </a:r>
              </a:p>
              <a:p>
                <a:pPr algn="l"/>
                <a14:m>
                  <m:oMath xmlns:m="http://schemas.openxmlformats.org/officeDocument/2006/math">
                    <m:r>
                      <a:rPr lang="el-GR" sz="2000" i="1">
                        <a:latin typeface="Cambria Math" panose="02040503050406030204" pitchFamily="18" charset="0"/>
                      </a:rPr>
                      <m:t>𝐾</m:t>
                    </m:r>
                  </m:oMath>
                </a14:m>
                <a:r>
                  <a:rPr lang="el-GR" sz="2000" b="0" i="0" dirty="0">
                    <a:solidFill>
                      <a:srgbClr val="0F1115"/>
                    </a:solidFill>
                    <a:effectLst/>
                  </a:rPr>
                  <a:t>: συντελεστής διάτμησης (εξαρτάται από τη γεωμετρία)</a:t>
                </a:r>
                <a:endParaRPr lang="en-GB" sz="2000" b="0" i="0" dirty="0">
                  <a:solidFill>
                    <a:srgbClr val="0F1115"/>
                  </a:solidFill>
                  <a:effectLst/>
                </a:endParaRPr>
              </a:p>
              <a:p>
                <a:pPr algn="l"/>
                <a:r>
                  <a:rPr lang="en-GB" sz="2000" dirty="0">
                    <a:solidFill>
                      <a:srgbClr val="0F1115"/>
                    </a:solidFill>
                  </a:rPr>
                  <a:t>I/A: </a:t>
                </a:r>
                <a:r>
                  <a:rPr lang="el-GR" sz="2000" dirty="0">
                    <a:solidFill>
                      <a:srgbClr val="0F1115"/>
                    </a:solidFill>
                  </a:rPr>
                  <a:t>στροφική αδράνεια</a:t>
                </a:r>
                <a:endParaRPr lang="el-GR" sz="2000" b="0" i="0" dirty="0">
                  <a:solidFill>
                    <a:srgbClr val="0F1115"/>
                  </a:solidFill>
                  <a:effectLst/>
                </a:endParaRPr>
              </a:p>
            </p:txBody>
          </p:sp>
        </mc:Choice>
        <mc:Fallback xmlns="">
          <p:sp>
            <p:nvSpPr>
              <p:cNvPr id="16" name="TextBox 15">
                <a:extLst>
                  <a:ext uri="{FF2B5EF4-FFF2-40B4-BE49-F238E27FC236}">
                    <a16:creationId xmlns:a16="http://schemas.microsoft.com/office/drawing/2014/main" id="{403B30D3-558B-BF54-4EB6-7F0E92C231D5}"/>
                  </a:ext>
                </a:extLst>
              </p:cNvPr>
              <p:cNvSpPr txBox="1">
                <a:spLocks noRot="1" noChangeAspect="1" noMove="1" noResize="1" noEditPoints="1" noAdjustHandles="1" noChangeArrowheads="1" noChangeShapeType="1" noTextEdit="1"/>
              </p:cNvSpPr>
              <p:nvPr/>
            </p:nvSpPr>
            <p:spPr>
              <a:xfrm>
                <a:off x="334298" y="4135854"/>
                <a:ext cx="6096000" cy="1631216"/>
              </a:xfrm>
              <a:prstGeom prst="rect">
                <a:avLst/>
              </a:prstGeom>
              <a:blipFill>
                <a:blip r:embed="rId3"/>
                <a:stretch>
                  <a:fillRect l="-1100" t="-1866" b="-5597"/>
                </a:stretch>
              </a:blipFill>
            </p:spPr>
            <p:txBody>
              <a:bodyPr/>
              <a:lstStyle/>
              <a:p>
                <a:r>
                  <a:rPr lang="el-GR">
                    <a:noFill/>
                  </a:rPr>
                  <a:t> </a:t>
                </a:r>
              </a:p>
            </p:txBody>
          </p:sp>
        </mc:Fallback>
      </mc:AlternateContent>
    </p:spTree>
    <p:extLst>
      <p:ext uri="{BB962C8B-B14F-4D97-AF65-F5344CB8AC3E}">
        <p14:creationId xmlns:p14="http://schemas.microsoft.com/office/powerpoint/2010/main" val="233874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29BEF7-167A-B493-AFEB-EEBF7F47E199}"/>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Ταχύτητα </a:t>
            </a:r>
            <a:r>
              <a:rPr lang="el-GR" sz="2400" b="1" dirty="0" err="1">
                <a:solidFill>
                  <a:srgbClr val="0F1115"/>
                </a:solidFill>
                <a:effectLst/>
              </a:rPr>
              <a:t>Καμπτικών</a:t>
            </a:r>
            <a:r>
              <a:rPr lang="el-GR" sz="2400" b="1" dirty="0">
                <a:solidFill>
                  <a:srgbClr val="0F1115"/>
                </a:solidFill>
                <a:effectLst/>
              </a:rPr>
              <a:t> Κυμάτων (Παχιά Δοκός)</a:t>
            </a:r>
          </a:p>
        </p:txBody>
      </p:sp>
      <p:pic>
        <p:nvPicPr>
          <p:cNvPr id="6" name="Εικόνα 5">
            <a:extLst>
              <a:ext uri="{FF2B5EF4-FFF2-40B4-BE49-F238E27FC236}">
                <a16:creationId xmlns:a16="http://schemas.microsoft.com/office/drawing/2014/main" id="{8142AF03-4687-E518-CAFA-EDCE69A72FC6}"/>
              </a:ext>
            </a:extLst>
          </p:cNvPr>
          <p:cNvPicPr>
            <a:picLocks noChangeAspect="1"/>
          </p:cNvPicPr>
          <p:nvPr/>
        </p:nvPicPr>
        <p:blipFill>
          <a:blip r:embed="rId2"/>
          <a:stretch>
            <a:fillRect/>
          </a:stretch>
        </p:blipFill>
        <p:spPr>
          <a:xfrm>
            <a:off x="161903" y="883606"/>
            <a:ext cx="7502670" cy="1576797"/>
          </a:xfrm>
          <a:prstGeom prst="rect">
            <a:avLst/>
          </a:prstGeom>
        </p:spPr>
      </p:pic>
      <p:sp>
        <p:nvSpPr>
          <p:cNvPr id="8" name="TextBox 7">
            <a:extLst>
              <a:ext uri="{FF2B5EF4-FFF2-40B4-BE49-F238E27FC236}">
                <a16:creationId xmlns:a16="http://schemas.microsoft.com/office/drawing/2014/main" id="{549960C2-CB09-5B29-DE68-6CD26E187D1D}"/>
              </a:ext>
            </a:extLst>
          </p:cNvPr>
          <p:cNvSpPr txBox="1"/>
          <p:nvPr/>
        </p:nvSpPr>
        <p:spPr>
          <a:xfrm>
            <a:off x="161903" y="2659832"/>
            <a:ext cx="7703903" cy="1323439"/>
          </a:xfrm>
          <a:prstGeom prst="rect">
            <a:avLst/>
          </a:prstGeom>
          <a:noFill/>
        </p:spPr>
        <p:txBody>
          <a:bodyPr wrap="square">
            <a:spAutoFit/>
          </a:bodyPr>
          <a:lstStyle/>
          <a:p>
            <a:pPr algn="just"/>
            <a:r>
              <a:rPr lang="en-US" sz="2000" b="0" i="1" dirty="0">
                <a:solidFill>
                  <a:srgbClr val="0F1115"/>
                </a:solidFill>
                <a:effectLst/>
              </a:rPr>
              <a:t>For very high frequencies, the shear resistance terms become dominant, so that the flexural wave equation simplifies to the shear wave equation, and the bending wave speed approaches the shear wave speed.</a:t>
            </a:r>
            <a:endParaRPr lang="el-GR" sz="2000" dirty="0"/>
          </a:p>
        </p:txBody>
      </p:sp>
      <p:pic>
        <p:nvPicPr>
          <p:cNvPr id="10" name="Εικόνα 9">
            <a:extLst>
              <a:ext uri="{FF2B5EF4-FFF2-40B4-BE49-F238E27FC236}">
                <a16:creationId xmlns:a16="http://schemas.microsoft.com/office/drawing/2014/main" id="{F29E2361-2AD8-4513-9FB3-8A1AF92FBA82}"/>
              </a:ext>
            </a:extLst>
          </p:cNvPr>
          <p:cNvPicPr>
            <a:picLocks noChangeAspect="1"/>
          </p:cNvPicPr>
          <p:nvPr/>
        </p:nvPicPr>
        <p:blipFill>
          <a:blip r:embed="rId3"/>
          <a:stretch>
            <a:fillRect/>
          </a:stretch>
        </p:blipFill>
        <p:spPr>
          <a:xfrm>
            <a:off x="1851349" y="4184088"/>
            <a:ext cx="3140553" cy="840430"/>
          </a:xfrm>
          <a:prstGeom prst="rect">
            <a:avLst/>
          </a:prstGeom>
        </p:spPr>
      </p:pic>
    </p:spTree>
    <p:extLst>
      <p:ext uri="{BB962C8B-B14F-4D97-AF65-F5344CB8AC3E}">
        <p14:creationId xmlns:p14="http://schemas.microsoft.com/office/powerpoint/2010/main" val="3603320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BE2E06-9450-F6EA-1E70-711BA5345EAC}"/>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Πλάκα</a:t>
            </a:r>
          </a:p>
        </p:txBody>
      </p:sp>
      <p:pic>
        <p:nvPicPr>
          <p:cNvPr id="6" name="Εικόνα 5">
            <a:extLst>
              <a:ext uri="{FF2B5EF4-FFF2-40B4-BE49-F238E27FC236}">
                <a16:creationId xmlns:a16="http://schemas.microsoft.com/office/drawing/2014/main" id="{2782AEF3-9F02-E2EE-00F3-EA2947CF4814}"/>
              </a:ext>
            </a:extLst>
          </p:cNvPr>
          <p:cNvPicPr>
            <a:picLocks noChangeAspect="1"/>
          </p:cNvPicPr>
          <p:nvPr/>
        </p:nvPicPr>
        <p:blipFill>
          <a:blip r:embed="rId2"/>
          <a:stretch>
            <a:fillRect/>
          </a:stretch>
        </p:blipFill>
        <p:spPr>
          <a:xfrm>
            <a:off x="1424132" y="1046759"/>
            <a:ext cx="9343736" cy="3544905"/>
          </a:xfrm>
          <a:prstGeom prst="rect">
            <a:avLst/>
          </a:prstGeom>
        </p:spPr>
      </p:pic>
      <p:pic>
        <p:nvPicPr>
          <p:cNvPr id="2" name="Εικόνα 1">
            <a:extLst>
              <a:ext uri="{FF2B5EF4-FFF2-40B4-BE49-F238E27FC236}">
                <a16:creationId xmlns:a16="http://schemas.microsoft.com/office/drawing/2014/main" id="{5FD2205C-0891-27AD-307D-4FEA0A19EB10}"/>
              </a:ext>
            </a:extLst>
          </p:cNvPr>
          <p:cNvPicPr>
            <a:picLocks noChangeAspect="1"/>
          </p:cNvPicPr>
          <p:nvPr/>
        </p:nvPicPr>
        <p:blipFill>
          <a:blip r:embed="rId3"/>
          <a:srcRect l="1523" t="30220" r="2779" b="29542"/>
          <a:stretch>
            <a:fillRect/>
          </a:stretch>
        </p:blipFill>
        <p:spPr>
          <a:xfrm>
            <a:off x="6638751" y="4622773"/>
            <a:ext cx="4638849" cy="1950508"/>
          </a:xfrm>
          <a:prstGeom prst="rect">
            <a:avLst/>
          </a:prstGeom>
        </p:spPr>
      </p:pic>
    </p:spTree>
    <p:extLst>
      <p:ext uri="{BB962C8B-B14F-4D97-AF65-F5344CB8AC3E}">
        <p14:creationId xmlns:p14="http://schemas.microsoft.com/office/powerpoint/2010/main" val="43195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7AAA7B-D1E1-8AE8-B633-12F54E55B250}"/>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err="1">
                <a:solidFill>
                  <a:srgbClr val="0F1115"/>
                </a:solidFill>
                <a:effectLst/>
              </a:rPr>
              <a:t>Καμπτικά</a:t>
            </a:r>
            <a:r>
              <a:rPr lang="el-GR" sz="2400" b="1" dirty="0">
                <a:solidFill>
                  <a:srgbClr val="0F1115"/>
                </a:solidFill>
                <a:effectLst/>
              </a:rPr>
              <a:t> Κύματα σε Λεπτές Πλάκες</a:t>
            </a:r>
          </a:p>
        </p:txBody>
      </p:sp>
      <p:pic>
        <p:nvPicPr>
          <p:cNvPr id="6" name="Εικόνα 5">
            <a:extLst>
              <a:ext uri="{FF2B5EF4-FFF2-40B4-BE49-F238E27FC236}">
                <a16:creationId xmlns:a16="http://schemas.microsoft.com/office/drawing/2014/main" id="{84221E54-73A3-DD6E-FFE2-A33EE85F5049}"/>
              </a:ext>
            </a:extLst>
          </p:cNvPr>
          <p:cNvPicPr>
            <a:picLocks noChangeAspect="1"/>
          </p:cNvPicPr>
          <p:nvPr/>
        </p:nvPicPr>
        <p:blipFill>
          <a:blip r:embed="rId2"/>
          <a:stretch>
            <a:fillRect/>
          </a:stretch>
        </p:blipFill>
        <p:spPr>
          <a:xfrm>
            <a:off x="1337579" y="1049211"/>
            <a:ext cx="5898964" cy="2620620"/>
          </a:xfrm>
          <a:prstGeom prst="rect">
            <a:avLst/>
          </a:prstGeom>
        </p:spPr>
      </p:pic>
      <p:sp>
        <p:nvSpPr>
          <p:cNvPr id="8" name="TextBox 7">
            <a:extLst>
              <a:ext uri="{FF2B5EF4-FFF2-40B4-BE49-F238E27FC236}">
                <a16:creationId xmlns:a16="http://schemas.microsoft.com/office/drawing/2014/main" id="{23356777-9C48-B187-A242-A4BE63158864}"/>
              </a:ext>
            </a:extLst>
          </p:cNvPr>
          <p:cNvSpPr txBox="1"/>
          <p:nvPr/>
        </p:nvSpPr>
        <p:spPr>
          <a:xfrm>
            <a:off x="1337579" y="3969404"/>
            <a:ext cx="6096000" cy="400110"/>
          </a:xfrm>
          <a:prstGeom prst="rect">
            <a:avLst/>
          </a:prstGeom>
          <a:noFill/>
        </p:spPr>
        <p:txBody>
          <a:bodyPr wrap="square">
            <a:spAutoFit/>
          </a:bodyPr>
          <a:lstStyle/>
          <a:p>
            <a:r>
              <a:rPr lang="el-GR" sz="2000" b="1" dirty="0"/>
              <a:t>Εξίσωση κύματος για λεπτή πλάκα</a:t>
            </a:r>
          </a:p>
        </p:txBody>
      </p:sp>
      <p:pic>
        <p:nvPicPr>
          <p:cNvPr id="10" name="Εικόνα 9">
            <a:extLst>
              <a:ext uri="{FF2B5EF4-FFF2-40B4-BE49-F238E27FC236}">
                <a16:creationId xmlns:a16="http://schemas.microsoft.com/office/drawing/2014/main" id="{FA4F24E2-20C8-DBC4-FF33-5009FD7AF367}"/>
              </a:ext>
            </a:extLst>
          </p:cNvPr>
          <p:cNvPicPr>
            <a:picLocks noChangeAspect="1"/>
          </p:cNvPicPr>
          <p:nvPr/>
        </p:nvPicPr>
        <p:blipFill>
          <a:blip r:embed="rId3"/>
          <a:stretch>
            <a:fillRect/>
          </a:stretch>
        </p:blipFill>
        <p:spPr>
          <a:xfrm>
            <a:off x="4888263" y="4369514"/>
            <a:ext cx="2348280" cy="993923"/>
          </a:xfrm>
          <a:prstGeom prst="rect">
            <a:avLst/>
          </a:prstGeom>
        </p:spPr>
      </p:pic>
      <p:pic>
        <p:nvPicPr>
          <p:cNvPr id="12" name="Εικόνα 11">
            <a:extLst>
              <a:ext uri="{FF2B5EF4-FFF2-40B4-BE49-F238E27FC236}">
                <a16:creationId xmlns:a16="http://schemas.microsoft.com/office/drawing/2014/main" id="{9B4189F9-DD35-701D-B500-5F4D65009682}"/>
              </a:ext>
            </a:extLst>
          </p:cNvPr>
          <p:cNvPicPr>
            <a:picLocks noChangeAspect="1"/>
          </p:cNvPicPr>
          <p:nvPr/>
        </p:nvPicPr>
        <p:blipFill>
          <a:blip r:embed="rId4"/>
          <a:stretch>
            <a:fillRect/>
          </a:stretch>
        </p:blipFill>
        <p:spPr>
          <a:xfrm>
            <a:off x="1538715" y="5363437"/>
            <a:ext cx="5496692" cy="1209844"/>
          </a:xfrm>
          <a:prstGeom prst="rect">
            <a:avLst/>
          </a:prstGeom>
        </p:spPr>
      </p:pic>
    </p:spTree>
    <p:extLst>
      <p:ext uri="{BB962C8B-B14F-4D97-AF65-F5344CB8AC3E}">
        <p14:creationId xmlns:p14="http://schemas.microsoft.com/office/powerpoint/2010/main" val="6117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891A7D-447F-723A-56D3-8BE7B3B1662F}"/>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Ταχύτητα </a:t>
            </a:r>
            <a:r>
              <a:rPr lang="el-GR" sz="2400" b="1" dirty="0" err="1">
                <a:solidFill>
                  <a:srgbClr val="0F1115"/>
                </a:solidFill>
                <a:effectLst/>
              </a:rPr>
              <a:t>Καμπτικών</a:t>
            </a:r>
            <a:r>
              <a:rPr lang="el-GR" sz="2400" b="1" dirty="0">
                <a:solidFill>
                  <a:srgbClr val="0F1115"/>
                </a:solidFill>
                <a:effectLst/>
              </a:rPr>
              <a:t> Κυμάτων (Λεπτή Πλάκα)</a:t>
            </a:r>
          </a:p>
        </p:txBody>
      </p:sp>
      <p:pic>
        <p:nvPicPr>
          <p:cNvPr id="6" name="Εικόνα 5">
            <a:extLst>
              <a:ext uri="{FF2B5EF4-FFF2-40B4-BE49-F238E27FC236}">
                <a16:creationId xmlns:a16="http://schemas.microsoft.com/office/drawing/2014/main" id="{3927E9AB-1E0C-9219-2565-8EA34DEA462B}"/>
              </a:ext>
            </a:extLst>
          </p:cNvPr>
          <p:cNvPicPr>
            <a:picLocks noChangeAspect="1"/>
          </p:cNvPicPr>
          <p:nvPr/>
        </p:nvPicPr>
        <p:blipFill>
          <a:blip r:embed="rId2"/>
          <a:stretch>
            <a:fillRect/>
          </a:stretch>
        </p:blipFill>
        <p:spPr>
          <a:xfrm>
            <a:off x="222176" y="889877"/>
            <a:ext cx="6710937" cy="1499362"/>
          </a:xfrm>
          <a:prstGeom prst="rect">
            <a:avLst/>
          </a:prstGeom>
        </p:spPr>
      </p:pic>
      <p:pic>
        <p:nvPicPr>
          <p:cNvPr id="8" name="Εικόνα 7">
            <a:extLst>
              <a:ext uri="{FF2B5EF4-FFF2-40B4-BE49-F238E27FC236}">
                <a16:creationId xmlns:a16="http://schemas.microsoft.com/office/drawing/2014/main" id="{9C800AE0-3FC8-5444-9501-8A9EDD7D293C}"/>
              </a:ext>
            </a:extLst>
          </p:cNvPr>
          <p:cNvPicPr>
            <a:picLocks noChangeAspect="1"/>
          </p:cNvPicPr>
          <p:nvPr/>
        </p:nvPicPr>
        <p:blipFill>
          <a:blip r:embed="rId3"/>
          <a:stretch>
            <a:fillRect/>
          </a:stretch>
        </p:blipFill>
        <p:spPr>
          <a:xfrm>
            <a:off x="218827" y="2564200"/>
            <a:ext cx="6869906" cy="3061589"/>
          </a:xfrm>
          <a:prstGeom prst="rect">
            <a:avLst/>
          </a:prstGeom>
        </p:spPr>
      </p:pic>
    </p:spTree>
    <p:extLst>
      <p:ext uri="{BB962C8B-B14F-4D97-AF65-F5344CB8AC3E}">
        <p14:creationId xmlns:p14="http://schemas.microsoft.com/office/powerpoint/2010/main" val="114180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16F20E-3319-595F-339F-FBE5D7D37FF5}"/>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Παχιές Πλάκες - Θεωρία </a:t>
            </a:r>
            <a:r>
              <a:rPr lang="pt-BR" sz="2400" b="1" dirty="0">
                <a:solidFill>
                  <a:srgbClr val="0F1115"/>
                </a:solidFill>
                <a:effectLst/>
              </a:rPr>
              <a:t>Mindlin</a:t>
            </a:r>
            <a:endParaRPr lang="el-GR" sz="2400" b="1" dirty="0">
              <a:solidFill>
                <a:srgbClr val="0F1115"/>
              </a:solidFill>
              <a:effectLst/>
            </a:endParaRPr>
          </a:p>
        </p:txBody>
      </p:sp>
      <p:sp>
        <p:nvSpPr>
          <p:cNvPr id="6" name="TextBox 5">
            <a:extLst>
              <a:ext uri="{FF2B5EF4-FFF2-40B4-BE49-F238E27FC236}">
                <a16:creationId xmlns:a16="http://schemas.microsoft.com/office/drawing/2014/main" id="{B523EB38-CBF8-417C-B20F-5DC496D7846D}"/>
              </a:ext>
            </a:extLst>
          </p:cNvPr>
          <p:cNvSpPr txBox="1"/>
          <p:nvPr/>
        </p:nvSpPr>
        <p:spPr>
          <a:xfrm>
            <a:off x="511278" y="851569"/>
            <a:ext cx="6096000" cy="365356"/>
          </a:xfrm>
          <a:prstGeom prst="rect">
            <a:avLst/>
          </a:prstGeom>
          <a:noFill/>
        </p:spPr>
        <p:txBody>
          <a:bodyPr wrap="square">
            <a:spAutoFit/>
          </a:bodyPr>
          <a:lstStyle/>
          <a:p>
            <a:pPr algn="l">
              <a:lnSpc>
                <a:spcPts val="2100"/>
              </a:lnSpc>
              <a:spcBef>
                <a:spcPts val="1200"/>
              </a:spcBef>
              <a:spcAft>
                <a:spcPts val="1200"/>
              </a:spcAft>
              <a:buNone/>
            </a:pPr>
            <a:r>
              <a:rPr lang="el-GR" sz="2000" b="1" dirty="0">
                <a:solidFill>
                  <a:srgbClr val="0F1115"/>
                </a:solidFill>
                <a:effectLst/>
              </a:rPr>
              <a:t>Εξίσωση κύματος για παχιά πλάκα</a:t>
            </a:r>
          </a:p>
        </p:txBody>
      </p:sp>
      <p:pic>
        <p:nvPicPr>
          <p:cNvPr id="8" name="Εικόνα 7">
            <a:extLst>
              <a:ext uri="{FF2B5EF4-FFF2-40B4-BE49-F238E27FC236}">
                <a16:creationId xmlns:a16="http://schemas.microsoft.com/office/drawing/2014/main" id="{51439E14-EE0D-2350-8256-1578896283A9}"/>
              </a:ext>
            </a:extLst>
          </p:cNvPr>
          <p:cNvPicPr>
            <a:picLocks noChangeAspect="1"/>
          </p:cNvPicPr>
          <p:nvPr/>
        </p:nvPicPr>
        <p:blipFill>
          <a:blip r:embed="rId2"/>
          <a:stretch>
            <a:fillRect/>
          </a:stretch>
        </p:blipFill>
        <p:spPr>
          <a:xfrm>
            <a:off x="467735" y="1385011"/>
            <a:ext cx="7322537" cy="1629494"/>
          </a:xfrm>
          <a:prstGeom prst="rect">
            <a:avLst/>
          </a:prstGeom>
        </p:spPr>
      </p:pic>
      <p:pic>
        <p:nvPicPr>
          <p:cNvPr id="10" name="Εικόνα 9">
            <a:extLst>
              <a:ext uri="{FF2B5EF4-FFF2-40B4-BE49-F238E27FC236}">
                <a16:creationId xmlns:a16="http://schemas.microsoft.com/office/drawing/2014/main" id="{EB417A52-9783-1AAF-FA83-7FAF5936D761}"/>
              </a:ext>
            </a:extLst>
          </p:cNvPr>
          <p:cNvPicPr>
            <a:picLocks noChangeAspect="1"/>
          </p:cNvPicPr>
          <p:nvPr/>
        </p:nvPicPr>
        <p:blipFill>
          <a:blip r:embed="rId3"/>
          <a:stretch>
            <a:fillRect/>
          </a:stretch>
        </p:blipFill>
        <p:spPr>
          <a:xfrm>
            <a:off x="2563864" y="3182591"/>
            <a:ext cx="7064271" cy="1789153"/>
          </a:xfrm>
          <a:prstGeom prst="rect">
            <a:avLst/>
          </a:prstGeom>
        </p:spPr>
      </p:pic>
      <p:pic>
        <p:nvPicPr>
          <p:cNvPr id="12" name="Εικόνα 11">
            <a:extLst>
              <a:ext uri="{FF2B5EF4-FFF2-40B4-BE49-F238E27FC236}">
                <a16:creationId xmlns:a16="http://schemas.microsoft.com/office/drawing/2014/main" id="{9470C7B9-04A6-4210-A28E-323EB07A15B7}"/>
              </a:ext>
            </a:extLst>
          </p:cNvPr>
          <p:cNvPicPr>
            <a:picLocks noChangeAspect="1"/>
          </p:cNvPicPr>
          <p:nvPr/>
        </p:nvPicPr>
        <p:blipFill>
          <a:blip r:embed="rId4"/>
          <a:stretch>
            <a:fillRect/>
          </a:stretch>
        </p:blipFill>
        <p:spPr>
          <a:xfrm>
            <a:off x="2563864" y="5312848"/>
            <a:ext cx="4875701" cy="401529"/>
          </a:xfrm>
          <a:prstGeom prst="rect">
            <a:avLst/>
          </a:prstGeom>
        </p:spPr>
      </p:pic>
    </p:spTree>
    <p:extLst>
      <p:ext uri="{BB962C8B-B14F-4D97-AF65-F5344CB8AC3E}">
        <p14:creationId xmlns:p14="http://schemas.microsoft.com/office/powerpoint/2010/main" val="2201408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a:extLst>
              <a:ext uri="{FF2B5EF4-FFF2-40B4-BE49-F238E27FC236}">
                <a16:creationId xmlns:a16="http://schemas.microsoft.com/office/drawing/2014/main" id="{E05FE962-0DEE-F4EA-E831-44F10D045E1C}"/>
              </a:ext>
            </a:extLst>
          </p:cNvPr>
          <p:cNvPicPr>
            <a:picLocks noChangeAspect="1"/>
          </p:cNvPicPr>
          <p:nvPr/>
        </p:nvPicPr>
        <p:blipFill>
          <a:blip r:embed="rId2"/>
          <a:stretch>
            <a:fillRect/>
          </a:stretch>
        </p:blipFill>
        <p:spPr>
          <a:xfrm>
            <a:off x="445338" y="3587642"/>
            <a:ext cx="4679446" cy="3172036"/>
          </a:xfrm>
          <a:prstGeom prst="rect">
            <a:avLst/>
          </a:prstGeom>
        </p:spPr>
      </p:pic>
      <p:sp>
        <p:nvSpPr>
          <p:cNvPr id="14" name="TextBox 13">
            <a:extLst>
              <a:ext uri="{FF2B5EF4-FFF2-40B4-BE49-F238E27FC236}">
                <a16:creationId xmlns:a16="http://schemas.microsoft.com/office/drawing/2014/main" id="{82571B10-F1CC-0A03-FCEB-C0F68BD05C7F}"/>
              </a:ext>
            </a:extLst>
          </p:cNvPr>
          <p:cNvSpPr txBox="1"/>
          <p:nvPr/>
        </p:nvSpPr>
        <p:spPr>
          <a:xfrm>
            <a:off x="4991900" y="4157997"/>
            <a:ext cx="6850906" cy="2308324"/>
          </a:xfrm>
          <a:prstGeom prst="rect">
            <a:avLst/>
          </a:prstGeom>
          <a:noFill/>
        </p:spPr>
        <p:txBody>
          <a:bodyPr wrap="square">
            <a:spAutoFit/>
          </a:bodyPr>
          <a:lstStyle/>
          <a:p>
            <a:pPr algn="just"/>
            <a:r>
              <a:rPr lang="en-US" dirty="0"/>
              <a:t>Longitudinal waves are faster than shear waves, which are faster than bending waves.</a:t>
            </a:r>
            <a:endParaRPr lang="el-GR" dirty="0"/>
          </a:p>
          <a:p>
            <a:pPr algn="just"/>
            <a:endParaRPr lang="el-GR" dirty="0"/>
          </a:p>
          <a:p>
            <a:pPr algn="just"/>
            <a:r>
              <a:rPr lang="en-US" dirty="0"/>
              <a:t>Wave speeds in a 10 cm thick steel plate; the longitudinal and shear waves</a:t>
            </a:r>
            <a:r>
              <a:rPr lang="el-GR" dirty="0"/>
              <a:t> </a:t>
            </a:r>
            <a:r>
              <a:rPr lang="en-US" dirty="0"/>
              <a:t>are non-dispersive, and the bending waves are dispersive (speed varies with frequency).</a:t>
            </a:r>
          </a:p>
          <a:p>
            <a:pPr algn="just"/>
            <a:r>
              <a:rPr lang="en-US" dirty="0"/>
              <a:t>The thin plate wave speed becomes invalid at high frequencies where</a:t>
            </a:r>
            <a:r>
              <a:rPr lang="el-GR" dirty="0"/>
              <a:t> </a:t>
            </a:r>
            <a:r>
              <a:rPr lang="en-US" dirty="0"/>
              <a:t>rotary inertia and shear resistance become important.</a:t>
            </a:r>
            <a:endParaRPr lang="el-GR" dirty="0"/>
          </a:p>
        </p:txBody>
      </p:sp>
      <p:sp>
        <p:nvSpPr>
          <p:cNvPr id="4" name="TextBox 3">
            <a:extLst>
              <a:ext uri="{FF2B5EF4-FFF2-40B4-BE49-F238E27FC236}">
                <a16:creationId xmlns:a16="http://schemas.microsoft.com/office/drawing/2014/main" id="{498363F2-6A37-3E8D-2E30-F4C0F655E95F}"/>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Σύγκριση ταχυτήτων</a:t>
            </a:r>
          </a:p>
        </p:txBody>
      </p:sp>
      <p:pic>
        <p:nvPicPr>
          <p:cNvPr id="6" name="Εικόνα 5">
            <a:extLst>
              <a:ext uri="{FF2B5EF4-FFF2-40B4-BE49-F238E27FC236}">
                <a16:creationId xmlns:a16="http://schemas.microsoft.com/office/drawing/2014/main" id="{439D1B4E-D3D3-88C7-30DE-26329C6D2E05}"/>
              </a:ext>
            </a:extLst>
          </p:cNvPr>
          <p:cNvPicPr>
            <a:picLocks noChangeAspect="1"/>
          </p:cNvPicPr>
          <p:nvPr/>
        </p:nvPicPr>
        <p:blipFill>
          <a:blip r:embed="rId3"/>
          <a:stretch>
            <a:fillRect/>
          </a:stretch>
        </p:blipFill>
        <p:spPr>
          <a:xfrm>
            <a:off x="295420" y="863222"/>
            <a:ext cx="9392961" cy="2476846"/>
          </a:xfrm>
          <a:prstGeom prst="rect">
            <a:avLst/>
          </a:prstGeom>
        </p:spPr>
      </p:pic>
    </p:spTree>
    <p:extLst>
      <p:ext uri="{BB962C8B-B14F-4D97-AF65-F5344CB8AC3E}">
        <p14:creationId xmlns:p14="http://schemas.microsoft.com/office/powerpoint/2010/main" val="2330987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583E46-143D-6A98-3008-721CD49C8CDD}"/>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Ιδιομορφές - Εισαγωγή</a:t>
            </a:r>
          </a:p>
        </p:txBody>
      </p:sp>
      <p:sp>
        <p:nvSpPr>
          <p:cNvPr id="6" name="TextBox 5">
            <a:extLst>
              <a:ext uri="{FF2B5EF4-FFF2-40B4-BE49-F238E27FC236}">
                <a16:creationId xmlns:a16="http://schemas.microsoft.com/office/drawing/2014/main" id="{8049DF57-D43B-2538-96E1-E03A91F22DC4}"/>
              </a:ext>
            </a:extLst>
          </p:cNvPr>
          <p:cNvSpPr txBox="1"/>
          <p:nvPr/>
        </p:nvSpPr>
        <p:spPr>
          <a:xfrm>
            <a:off x="619431" y="976433"/>
            <a:ext cx="10913807" cy="4996240"/>
          </a:xfrm>
          <a:prstGeom prst="rect">
            <a:avLst/>
          </a:prstGeom>
          <a:noFill/>
        </p:spPr>
        <p:txBody>
          <a:bodyPr wrap="square">
            <a:spAutoFit/>
          </a:bodyPr>
          <a:lstStyle/>
          <a:p>
            <a:pPr algn="l">
              <a:lnSpc>
                <a:spcPts val="2250"/>
              </a:lnSpc>
              <a:spcBef>
                <a:spcPts val="2400"/>
              </a:spcBef>
              <a:spcAft>
                <a:spcPts val="1200"/>
              </a:spcAft>
              <a:buNone/>
            </a:pPr>
            <a:r>
              <a:rPr lang="el-GR" sz="2400" b="1" dirty="0">
                <a:solidFill>
                  <a:srgbClr val="0F1115"/>
                </a:solidFill>
                <a:effectLst/>
              </a:rPr>
              <a:t>Πώς δημιουργούνται;</a:t>
            </a:r>
          </a:p>
          <a:p>
            <a:pPr algn="just">
              <a:spcBef>
                <a:spcPts val="600"/>
              </a:spcBef>
              <a:buNone/>
            </a:pPr>
            <a:r>
              <a:rPr lang="el-GR" sz="2400" b="0" dirty="0">
                <a:solidFill>
                  <a:srgbClr val="0F1115"/>
                </a:solidFill>
                <a:effectLst/>
              </a:rPr>
              <a:t>Καθώς τα μήκη κύματος μικραίνουν με την αύξηση της συχνότητας, υπάρχουν συγκεκριμένες συχνότητες όπου τα αριστερά και δεξιά διαδιδόμενα κύματα είτε αλληλοαναιρούνται (</a:t>
            </a:r>
            <a:r>
              <a:rPr lang="el-GR" sz="2400" b="0" dirty="0" err="1">
                <a:solidFill>
                  <a:srgbClr val="0F1115"/>
                </a:solidFill>
                <a:effectLst/>
              </a:rPr>
              <a:t>αντι</a:t>
            </a:r>
            <a:r>
              <a:rPr lang="el-GR" sz="2400" b="0" dirty="0">
                <a:solidFill>
                  <a:srgbClr val="0F1115"/>
                </a:solidFill>
                <a:effectLst/>
              </a:rPr>
              <a:t>-συντονισμός) είτε ενισχύονται (συντονισμός).</a:t>
            </a:r>
          </a:p>
          <a:p>
            <a:pPr algn="l">
              <a:spcBef>
                <a:spcPts val="600"/>
              </a:spcBef>
              <a:buNone/>
            </a:pPr>
            <a:endParaRPr lang="el-GR" sz="2400" dirty="0">
              <a:solidFill>
                <a:srgbClr val="0F1115"/>
              </a:solidFill>
            </a:endParaRPr>
          </a:p>
          <a:p>
            <a:pPr algn="l">
              <a:lnSpc>
                <a:spcPts val="2250"/>
              </a:lnSpc>
              <a:spcBef>
                <a:spcPts val="2400"/>
              </a:spcBef>
              <a:spcAft>
                <a:spcPts val="600"/>
              </a:spcAft>
              <a:buNone/>
            </a:pPr>
            <a:r>
              <a:rPr lang="el-GR" sz="2400" b="1" dirty="0">
                <a:solidFill>
                  <a:srgbClr val="0F1115"/>
                </a:solidFill>
                <a:effectLst/>
              </a:rPr>
              <a:t>Συντονισμός:</a:t>
            </a:r>
          </a:p>
          <a:p>
            <a:pPr algn="l">
              <a:spcBef>
                <a:spcPts val="1200"/>
              </a:spcBef>
              <a:spcAft>
                <a:spcPts val="600"/>
              </a:spcAft>
              <a:buFont typeface="Arial" panose="020B0604020202020204" pitchFamily="34" charset="0"/>
              <a:buChar char="•"/>
            </a:pPr>
            <a:r>
              <a:rPr lang="el-GR" sz="2400" b="0" i="0" dirty="0">
                <a:solidFill>
                  <a:srgbClr val="0F1115"/>
                </a:solidFill>
                <a:effectLst/>
              </a:rPr>
              <a:t> Δημιουργία στάσιμων κυμάτων</a:t>
            </a:r>
          </a:p>
          <a:p>
            <a:pPr algn="l">
              <a:spcBef>
                <a:spcPts val="450"/>
              </a:spcBef>
              <a:spcAft>
                <a:spcPts val="600"/>
              </a:spcAft>
              <a:buFont typeface="Arial" panose="020B0604020202020204" pitchFamily="34" charset="0"/>
              <a:buChar char="•"/>
            </a:pPr>
            <a:r>
              <a:rPr lang="el-GR" sz="2400" b="0" i="0" dirty="0">
                <a:solidFill>
                  <a:srgbClr val="0F1115"/>
                </a:solidFill>
                <a:effectLst/>
              </a:rPr>
              <a:t> Υψηλά πλάτη ταλάντωσης</a:t>
            </a:r>
          </a:p>
          <a:p>
            <a:pPr algn="l">
              <a:spcBef>
                <a:spcPts val="450"/>
              </a:spcBef>
              <a:spcAft>
                <a:spcPts val="600"/>
              </a:spcAft>
              <a:buFont typeface="Arial" panose="020B0604020202020204" pitchFamily="34" charset="0"/>
              <a:buChar char="•"/>
            </a:pPr>
            <a:r>
              <a:rPr lang="el-GR" sz="2400" b="0" i="0" dirty="0">
                <a:solidFill>
                  <a:srgbClr val="0F1115"/>
                </a:solidFill>
                <a:effectLst/>
              </a:rPr>
              <a:t> Οι </a:t>
            </a:r>
            <a:r>
              <a:rPr lang="el-GR" sz="2400" b="0" i="0" dirty="0" err="1">
                <a:solidFill>
                  <a:srgbClr val="0F1115"/>
                </a:solidFill>
                <a:effectLst/>
              </a:rPr>
              <a:t>ιδιομορφές</a:t>
            </a:r>
            <a:r>
              <a:rPr lang="el-GR" sz="2400" b="0" i="0" dirty="0">
                <a:solidFill>
                  <a:srgbClr val="0F1115"/>
                </a:solidFill>
                <a:effectLst/>
              </a:rPr>
              <a:t> είναι οι χαρακτηριστικές μορφές ταλάντωσης</a:t>
            </a:r>
          </a:p>
          <a:p>
            <a:pPr algn="l">
              <a:spcBef>
                <a:spcPts val="1200"/>
              </a:spcBef>
              <a:buNone/>
            </a:pPr>
            <a:endParaRPr lang="el-GR" sz="2400" b="0" dirty="0">
              <a:solidFill>
                <a:srgbClr val="0F1115"/>
              </a:solidFill>
              <a:effectLst/>
            </a:endParaRPr>
          </a:p>
        </p:txBody>
      </p:sp>
    </p:spTree>
    <p:extLst>
      <p:ext uri="{BB962C8B-B14F-4D97-AF65-F5344CB8AC3E}">
        <p14:creationId xmlns:p14="http://schemas.microsoft.com/office/powerpoint/2010/main" val="28091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E6FC83-E5D0-88A8-0EF0-F48BFD28F2DF}"/>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Ιδιομορφές Δοκού - Αμφιαρθρωτή</a:t>
            </a:r>
          </a:p>
        </p:txBody>
      </p:sp>
      <p:pic>
        <p:nvPicPr>
          <p:cNvPr id="6" name="Εικόνα 5">
            <a:extLst>
              <a:ext uri="{FF2B5EF4-FFF2-40B4-BE49-F238E27FC236}">
                <a16:creationId xmlns:a16="http://schemas.microsoft.com/office/drawing/2014/main" id="{F7659DF6-AFDE-C236-47EC-739B45903950}"/>
              </a:ext>
            </a:extLst>
          </p:cNvPr>
          <p:cNvPicPr>
            <a:picLocks noChangeAspect="1"/>
          </p:cNvPicPr>
          <p:nvPr/>
        </p:nvPicPr>
        <p:blipFill>
          <a:blip r:embed="rId2"/>
          <a:stretch>
            <a:fillRect/>
          </a:stretch>
        </p:blipFill>
        <p:spPr>
          <a:xfrm>
            <a:off x="2554011" y="792653"/>
            <a:ext cx="7083977" cy="5973176"/>
          </a:xfrm>
          <a:prstGeom prst="rect">
            <a:avLst/>
          </a:prstGeom>
        </p:spPr>
      </p:pic>
    </p:spTree>
    <p:extLst>
      <p:ext uri="{BB962C8B-B14F-4D97-AF65-F5344CB8AC3E}">
        <p14:creationId xmlns:p14="http://schemas.microsoft.com/office/powerpoint/2010/main" val="1743103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07B985-1958-5AEA-3406-F01D00A79F81}"/>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Ιδιομορφές Δοκού - Αμφιαρθρωτή</a:t>
            </a:r>
          </a:p>
        </p:txBody>
      </p:sp>
      <p:pic>
        <p:nvPicPr>
          <p:cNvPr id="6" name="Εικόνα 5">
            <a:extLst>
              <a:ext uri="{FF2B5EF4-FFF2-40B4-BE49-F238E27FC236}">
                <a16:creationId xmlns:a16="http://schemas.microsoft.com/office/drawing/2014/main" id="{09711E1F-E622-DECC-7D3F-98230DBB401B}"/>
              </a:ext>
            </a:extLst>
          </p:cNvPr>
          <p:cNvPicPr>
            <a:picLocks noChangeAspect="1"/>
          </p:cNvPicPr>
          <p:nvPr/>
        </p:nvPicPr>
        <p:blipFill>
          <a:blip r:embed="rId2"/>
          <a:stretch>
            <a:fillRect/>
          </a:stretch>
        </p:blipFill>
        <p:spPr>
          <a:xfrm>
            <a:off x="259669" y="869209"/>
            <a:ext cx="6209957" cy="2602918"/>
          </a:xfrm>
          <a:prstGeom prst="rect">
            <a:avLst/>
          </a:prstGeom>
        </p:spPr>
      </p:pic>
      <p:pic>
        <p:nvPicPr>
          <p:cNvPr id="8" name="Εικόνα 7">
            <a:extLst>
              <a:ext uri="{FF2B5EF4-FFF2-40B4-BE49-F238E27FC236}">
                <a16:creationId xmlns:a16="http://schemas.microsoft.com/office/drawing/2014/main" id="{61F74DE5-9571-7B40-C237-1076EE7A182A}"/>
              </a:ext>
            </a:extLst>
          </p:cNvPr>
          <p:cNvPicPr>
            <a:picLocks noChangeAspect="1"/>
          </p:cNvPicPr>
          <p:nvPr/>
        </p:nvPicPr>
        <p:blipFill>
          <a:blip r:embed="rId3"/>
          <a:stretch>
            <a:fillRect/>
          </a:stretch>
        </p:blipFill>
        <p:spPr>
          <a:xfrm>
            <a:off x="6735097" y="3303639"/>
            <a:ext cx="5003887" cy="3161452"/>
          </a:xfrm>
          <a:prstGeom prst="rect">
            <a:avLst/>
          </a:prstGeom>
        </p:spPr>
      </p:pic>
      <p:sp>
        <p:nvSpPr>
          <p:cNvPr id="10" name="TextBox 9">
            <a:extLst>
              <a:ext uri="{FF2B5EF4-FFF2-40B4-BE49-F238E27FC236}">
                <a16:creationId xmlns:a16="http://schemas.microsoft.com/office/drawing/2014/main" id="{8B34EBB9-6855-387D-0F51-EF0ED1519DBD}"/>
              </a:ext>
            </a:extLst>
          </p:cNvPr>
          <p:cNvSpPr txBox="1"/>
          <p:nvPr/>
        </p:nvSpPr>
        <p:spPr>
          <a:xfrm>
            <a:off x="316647" y="4007202"/>
            <a:ext cx="6096000" cy="2323713"/>
          </a:xfrm>
          <a:prstGeom prst="rect">
            <a:avLst/>
          </a:prstGeom>
          <a:noFill/>
        </p:spPr>
        <p:txBody>
          <a:bodyPr wrap="square">
            <a:spAutoFit/>
          </a:bodyPr>
          <a:lstStyle/>
          <a:p>
            <a:pPr algn="just">
              <a:spcAft>
                <a:spcPts val="600"/>
              </a:spcAft>
            </a:pPr>
            <a:r>
              <a:rPr lang="el-GR" sz="2000" dirty="0"/>
              <a:t>Λόγω αυτών των στηρίξεων, οι </a:t>
            </a:r>
            <a:r>
              <a:rPr lang="el-GR" sz="2000" dirty="0" err="1"/>
              <a:t>ιδιομορφές</a:t>
            </a:r>
            <a:r>
              <a:rPr lang="el-GR" sz="2000" dirty="0"/>
              <a:t> της </a:t>
            </a:r>
            <a:r>
              <a:rPr lang="el-GR" sz="2000" dirty="0" err="1"/>
              <a:t>αμφιαρθρωτής</a:t>
            </a:r>
            <a:r>
              <a:rPr lang="el-GR" sz="2000" dirty="0"/>
              <a:t> δοκού είναι πάντα ημιτονοειδείς:</a:t>
            </a:r>
          </a:p>
          <a:p>
            <a:pPr algn="just"/>
            <a:r>
              <a:rPr lang="el-GR" sz="2000" dirty="0"/>
              <a:t>1η </a:t>
            </a:r>
            <a:r>
              <a:rPr lang="el-GR" sz="2000" dirty="0" err="1"/>
              <a:t>Ιδιομορφή</a:t>
            </a:r>
            <a:r>
              <a:rPr lang="el-GR" sz="2000" dirty="0"/>
              <a:t>: Μία μεγάλη "κοιλιά" στη μέση (σαν τόξο).</a:t>
            </a:r>
          </a:p>
          <a:p>
            <a:pPr algn="just"/>
            <a:r>
              <a:rPr lang="el-GR" sz="2000" dirty="0"/>
              <a:t>2η </a:t>
            </a:r>
            <a:r>
              <a:rPr lang="el-GR" sz="2000" dirty="0" err="1"/>
              <a:t>Ιδιομορφή</a:t>
            </a:r>
            <a:r>
              <a:rPr lang="el-GR" sz="2000" dirty="0"/>
              <a:t>: Δύο "κοιλιές" με έναν κόμβο (σημείο που δεν κουνιέται) ακριβώς στη μέση της δοκού.</a:t>
            </a:r>
          </a:p>
          <a:p>
            <a:pPr algn="just"/>
            <a:r>
              <a:rPr lang="el-GR" sz="2000" dirty="0"/>
              <a:t>3η </a:t>
            </a:r>
            <a:r>
              <a:rPr lang="el-GR" sz="2000" dirty="0" err="1"/>
              <a:t>Ιδιομορφή</a:t>
            </a:r>
            <a:r>
              <a:rPr lang="el-GR" sz="2000" dirty="0"/>
              <a:t>: Τρεις "κοιλιές" με δύο κόμβους, </a:t>
            </a:r>
            <a:r>
              <a:rPr lang="el-GR" sz="2000" dirty="0" err="1"/>
              <a:t>κ.ο.κ.</a:t>
            </a:r>
            <a:endParaRPr lang="el-GR" sz="2000" dirty="0"/>
          </a:p>
        </p:txBody>
      </p:sp>
    </p:spTree>
    <p:extLst>
      <p:ext uri="{BB962C8B-B14F-4D97-AF65-F5344CB8AC3E}">
        <p14:creationId xmlns:p14="http://schemas.microsoft.com/office/powerpoint/2010/main" val="3413464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BCF61B-76F0-89A5-57BB-769C943A9EFC}"/>
              </a:ext>
            </a:extLst>
          </p:cNvPr>
          <p:cNvSpPr txBox="1"/>
          <p:nvPr/>
        </p:nvSpPr>
        <p:spPr>
          <a:xfrm>
            <a:off x="3048000" y="265054"/>
            <a:ext cx="609600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Διακριτά Συστήματα</a:t>
            </a:r>
          </a:p>
        </p:txBody>
      </p:sp>
      <p:sp>
        <p:nvSpPr>
          <p:cNvPr id="6" name="TextBox 5">
            <a:extLst>
              <a:ext uri="{FF2B5EF4-FFF2-40B4-BE49-F238E27FC236}">
                <a16:creationId xmlns:a16="http://schemas.microsoft.com/office/drawing/2014/main" id="{DB4950DE-3B3A-7517-4C52-097EB745092F}"/>
              </a:ext>
            </a:extLst>
          </p:cNvPr>
          <p:cNvSpPr txBox="1"/>
          <p:nvPr/>
        </p:nvSpPr>
        <p:spPr>
          <a:xfrm>
            <a:off x="471949" y="813309"/>
            <a:ext cx="6096000" cy="369332"/>
          </a:xfrm>
          <a:prstGeom prst="rect">
            <a:avLst/>
          </a:prstGeom>
          <a:noFill/>
        </p:spPr>
        <p:txBody>
          <a:bodyPr wrap="square">
            <a:spAutoFit/>
          </a:bodyPr>
          <a:lstStyle/>
          <a:p>
            <a:r>
              <a:rPr lang="el-GR" b="1" i="0" dirty="0">
                <a:solidFill>
                  <a:srgbClr val="0F1115"/>
                </a:solidFill>
                <a:effectLst/>
                <a:latin typeface="quote-cjk-patch"/>
              </a:rPr>
              <a:t>Σύστημα 1 Βαθμού Ελευθερίας</a:t>
            </a:r>
            <a:endParaRPr lang="el-GR" dirty="0"/>
          </a:p>
        </p:txBody>
      </p:sp>
      <p:pic>
        <p:nvPicPr>
          <p:cNvPr id="8" name="Εικόνα 7">
            <a:extLst>
              <a:ext uri="{FF2B5EF4-FFF2-40B4-BE49-F238E27FC236}">
                <a16:creationId xmlns:a16="http://schemas.microsoft.com/office/drawing/2014/main" id="{96823D43-04CA-AF73-7940-7E8BFEF8E902}"/>
              </a:ext>
            </a:extLst>
          </p:cNvPr>
          <p:cNvPicPr>
            <a:picLocks noChangeAspect="1"/>
          </p:cNvPicPr>
          <p:nvPr/>
        </p:nvPicPr>
        <p:blipFill>
          <a:blip r:embed="rId2"/>
          <a:stretch>
            <a:fillRect/>
          </a:stretch>
        </p:blipFill>
        <p:spPr>
          <a:xfrm>
            <a:off x="230790" y="1332132"/>
            <a:ext cx="8573547" cy="3603662"/>
          </a:xfrm>
          <a:prstGeom prst="rect">
            <a:avLst/>
          </a:prstGeom>
        </p:spPr>
      </p:pic>
      <p:pic>
        <p:nvPicPr>
          <p:cNvPr id="10" name="Εικόνα 9">
            <a:extLst>
              <a:ext uri="{FF2B5EF4-FFF2-40B4-BE49-F238E27FC236}">
                <a16:creationId xmlns:a16="http://schemas.microsoft.com/office/drawing/2014/main" id="{A2A2EF72-0E01-7070-44C2-33CD5890129F}"/>
              </a:ext>
            </a:extLst>
          </p:cNvPr>
          <p:cNvPicPr>
            <a:picLocks noChangeAspect="1"/>
          </p:cNvPicPr>
          <p:nvPr/>
        </p:nvPicPr>
        <p:blipFill>
          <a:blip r:embed="rId3"/>
          <a:stretch>
            <a:fillRect/>
          </a:stretch>
        </p:blipFill>
        <p:spPr>
          <a:xfrm>
            <a:off x="345030" y="5168307"/>
            <a:ext cx="8637908" cy="1202996"/>
          </a:xfrm>
          <a:prstGeom prst="rect">
            <a:avLst/>
          </a:prstGeom>
        </p:spPr>
      </p:pic>
    </p:spTree>
    <p:extLst>
      <p:ext uri="{BB962C8B-B14F-4D97-AF65-F5344CB8AC3E}">
        <p14:creationId xmlns:p14="http://schemas.microsoft.com/office/powerpoint/2010/main" val="2172655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985C7A-F290-82A7-F1D2-4504CD102116}"/>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Ιδιομορφές Δοκού -  Ελεύθερη</a:t>
            </a:r>
          </a:p>
        </p:txBody>
      </p:sp>
      <p:sp>
        <p:nvSpPr>
          <p:cNvPr id="6" name="TextBox 5">
            <a:extLst>
              <a:ext uri="{FF2B5EF4-FFF2-40B4-BE49-F238E27FC236}">
                <a16:creationId xmlns:a16="http://schemas.microsoft.com/office/drawing/2014/main" id="{C275032D-BD70-6E03-06F0-2A170751819F}"/>
              </a:ext>
            </a:extLst>
          </p:cNvPr>
          <p:cNvSpPr txBox="1"/>
          <p:nvPr/>
        </p:nvSpPr>
        <p:spPr>
          <a:xfrm>
            <a:off x="334296" y="869124"/>
            <a:ext cx="6096000" cy="1374735"/>
          </a:xfrm>
          <a:prstGeom prst="rect">
            <a:avLst/>
          </a:prstGeom>
          <a:noFill/>
        </p:spPr>
        <p:txBody>
          <a:bodyPr wrap="square">
            <a:spAutoFit/>
          </a:bodyPr>
          <a:lstStyle/>
          <a:p>
            <a:pPr algn="l">
              <a:lnSpc>
                <a:spcPts val="2250"/>
              </a:lnSpc>
              <a:spcBef>
                <a:spcPts val="2400"/>
              </a:spcBef>
              <a:spcAft>
                <a:spcPts val="600"/>
              </a:spcAft>
              <a:buNone/>
            </a:pPr>
            <a:r>
              <a:rPr lang="el-GR" sz="2000" b="1" dirty="0">
                <a:solidFill>
                  <a:srgbClr val="0F1115"/>
                </a:solidFill>
                <a:effectLst/>
              </a:rPr>
              <a:t>Συνοριακές συνθήκες:</a:t>
            </a:r>
          </a:p>
          <a:p>
            <a:pPr algn="l">
              <a:spcBef>
                <a:spcPts val="1200"/>
              </a:spcBef>
              <a:spcAft>
                <a:spcPts val="600"/>
              </a:spcAft>
              <a:buFont typeface="Arial" panose="020B0604020202020204" pitchFamily="34" charset="0"/>
              <a:buChar char="•"/>
            </a:pPr>
            <a:r>
              <a:rPr lang="el-GR" sz="2000" b="0" i="0" dirty="0">
                <a:solidFill>
                  <a:srgbClr val="0F1115"/>
                </a:solidFill>
                <a:effectLst/>
              </a:rPr>
              <a:t>Μηδενική τέμνουσα δύναμη στα άκρα</a:t>
            </a:r>
          </a:p>
          <a:p>
            <a:pPr algn="l">
              <a:spcBef>
                <a:spcPts val="450"/>
              </a:spcBef>
              <a:spcAft>
                <a:spcPts val="600"/>
              </a:spcAft>
              <a:buFont typeface="Arial" panose="020B0604020202020204" pitchFamily="34" charset="0"/>
              <a:buChar char="•"/>
            </a:pPr>
            <a:r>
              <a:rPr lang="el-GR" sz="2000" b="0" i="0" dirty="0">
                <a:solidFill>
                  <a:srgbClr val="0F1115"/>
                </a:solidFill>
                <a:effectLst/>
              </a:rPr>
              <a:t>Μηδενική ροπή στα άκρα</a:t>
            </a:r>
          </a:p>
        </p:txBody>
      </p:sp>
      <p:sp>
        <p:nvSpPr>
          <p:cNvPr id="8" name="TextBox 7">
            <a:extLst>
              <a:ext uri="{FF2B5EF4-FFF2-40B4-BE49-F238E27FC236}">
                <a16:creationId xmlns:a16="http://schemas.microsoft.com/office/drawing/2014/main" id="{822F5441-E1BC-8265-8453-E3427284547C}"/>
              </a:ext>
            </a:extLst>
          </p:cNvPr>
          <p:cNvSpPr txBox="1"/>
          <p:nvPr/>
        </p:nvSpPr>
        <p:spPr>
          <a:xfrm>
            <a:off x="334296" y="2429500"/>
            <a:ext cx="6096000" cy="1374735"/>
          </a:xfrm>
          <a:prstGeom prst="rect">
            <a:avLst/>
          </a:prstGeom>
          <a:noFill/>
        </p:spPr>
        <p:txBody>
          <a:bodyPr wrap="square">
            <a:spAutoFit/>
          </a:bodyPr>
          <a:lstStyle/>
          <a:p>
            <a:pPr algn="l">
              <a:lnSpc>
                <a:spcPts val="2250"/>
              </a:lnSpc>
              <a:spcBef>
                <a:spcPts val="2400"/>
              </a:spcBef>
              <a:spcAft>
                <a:spcPts val="600"/>
              </a:spcAft>
              <a:buNone/>
            </a:pPr>
            <a:r>
              <a:rPr lang="el-GR" sz="2000" b="1" dirty="0">
                <a:solidFill>
                  <a:srgbClr val="0F1115"/>
                </a:solidFill>
                <a:effectLst/>
              </a:rPr>
              <a:t>Ιδιομορφές:</a:t>
            </a:r>
          </a:p>
          <a:p>
            <a:pPr algn="l">
              <a:spcBef>
                <a:spcPts val="1200"/>
              </a:spcBef>
              <a:spcAft>
                <a:spcPts val="600"/>
              </a:spcAft>
              <a:buFont typeface="Arial" panose="020B0604020202020204" pitchFamily="34" charset="0"/>
              <a:buChar char="•"/>
            </a:pPr>
            <a:r>
              <a:rPr lang="el-GR" sz="2000" b="0" i="0" dirty="0">
                <a:solidFill>
                  <a:srgbClr val="0F1115"/>
                </a:solidFill>
                <a:effectLst/>
              </a:rPr>
              <a:t>Για άρτια m: περιλαμβάνουν </a:t>
            </a:r>
            <a:r>
              <a:rPr lang="el-GR" sz="2000" b="0" i="0" dirty="0" err="1">
                <a:solidFill>
                  <a:srgbClr val="0F1115"/>
                </a:solidFill>
                <a:effectLst/>
              </a:rPr>
              <a:t>cosh</a:t>
            </a:r>
            <a:r>
              <a:rPr lang="el-GR" sz="2000" b="0" i="0" dirty="0">
                <a:solidFill>
                  <a:srgbClr val="0F1115"/>
                </a:solidFill>
                <a:effectLst/>
              </a:rPr>
              <a:t>, </a:t>
            </a:r>
            <a:r>
              <a:rPr lang="el-GR" sz="2000" b="0" i="0" dirty="0" err="1">
                <a:solidFill>
                  <a:srgbClr val="0F1115"/>
                </a:solidFill>
                <a:effectLst/>
              </a:rPr>
              <a:t>cos</a:t>
            </a:r>
            <a:endParaRPr lang="el-GR" sz="2000" b="0" i="0" dirty="0">
              <a:solidFill>
                <a:srgbClr val="0F1115"/>
              </a:solidFill>
              <a:effectLst/>
            </a:endParaRPr>
          </a:p>
          <a:p>
            <a:pPr algn="l">
              <a:spcBef>
                <a:spcPts val="450"/>
              </a:spcBef>
              <a:spcAft>
                <a:spcPts val="600"/>
              </a:spcAft>
              <a:buFont typeface="Arial" panose="020B0604020202020204" pitchFamily="34" charset="0"/>
              <a:buChar char="•"/>
            </a:pPr>
            <a:r>
              <a:rPr lang="el-GR" sz="2000" b="0" i="0" dirty="0">
                <a:solidFill>
                  <a:srgbClr val="0F1115"/>
                </a:solidFill>
                <a:effectLst/>
              </a:rPr>
              <a:t>Για περιττά m: περιλαμβάνουν </a:t>
            </a:r>
            <a:r>
              <a:rPr lang="el-GR" sz="2000" b="0" i="0" dirty="0" err="1">
                <a:solidFill>
                  <a:srgbClr val="0F1115"/>
                </a:solidFill>
                <a:effectLst/>
              </a:rPr>
              <a:t>sinh</a:t>
            </a:r>
            <a:r>
              <a:rPr lang="el-GR" sz="2000" b="0" i="0" dirty="0">
                <a:solidFill>
                  <a:srgbClr val="0F1115"/>
                </a:solidFill>
                <a:effectLst/>
              </a:rPr>
              <a:t>, </a:t>
            </a:r>
            <a:r>
              <a:rPr lang="el-GR" sz="2000" b="0" i="0" dirty="0" err="1">
                <a:solidFill>
                  <a:srgbClr val="0F1115"/>
                </a:solidFill>
                <a:effectLst/>
              </a:rPr>
              <a:t>sin</a:t>
            </a:r>
            <a:endParaRPr lang="el-GR" sz="2000" b="0" i="0" dirty="0">
              <a:solidFill>
                <a:srgbClr val="0F1115"/>
              </a:solidFill>
              <a:effectLst/>
            </a:endParaRPr>
          </a:p>
        </p:txBody>
      </p:sp>
      <p:sp>
        <p:nvSpPr>
          <p:cNvPr id="10" name="TextBox 9">
            <a:extLst>
              <a:ext uri="{FF2B5EF4-FFF2-40B4-BE49-F238E27FC236}">
                <a16:creationId xmlns:a16="http://schemas.microsoft.com/office/drawing/2014/main" id="{220F4C60-98EF-F77D-AA5F-2B23270A3311}"/>
              </a:ext>
            </a:extLst>
          </p:cNvPr>
          <p:cNvSpPr txBox="1"/>
          <p:nvPr/>
        </p:nvSpPr>
        <p:spPr>
          <a:xfrm>
            <a:off x="334296" y="3967811"/>
            <a:ext cx="4483510" cy="707886"/>
          </a:xfrm>
          <a:prstGeom prst="rect">
            <a:avLst/>
          </a:prstGeom>
          <a:noFill/>
        </p:spPr>
        <p:txBody>
          <a:bodyPr wrap="square">
            <a:spAutoFit/>
          </a:bodyPr>
          <a:lstStyle/>
          <a:p>
            <a:pPr algn="just"/>
            <a:r>
              <a:rPr lang="en-US" sz="2000" b="0" i="0" u="none" strike="noStrike" baseline="0" dirty="0"/>
              <a:t>There are no simple formulas for the mode shapes of </a:t>
            </a:r>
            <a:r>
              <a:rPr lang="pt-BR" sz="2000" b="0" i="0" u="none" strike="noStrike" baseline="0" dirty="0"/>
              <a:t>free beams</a:t>
            </a:r>
            <a:endParaRPr lang="el-GR" sz="2000" dirty="0"/>
          </a:p>
        </p:txBody>
      </p:sp>
      <p:pic>
        <p:nvPicPr>
          <p:cNvPr id="12" name="Εικόνα 11">
            <a:extLst>
              <a:ext uri="{FF2B5EF4-FFF2-40B4-BE49-F238E27FC236}">
                <a16:creationId xmlns:a16="http://schemas.microsoft.com/office/drawing/2014/main" id="{EE007181-BBFD-8A23-CBCC-527B7C0CD8DD}"/>
              </a:ext>
            </a:extLst>
          </p:cNvPr>
          <p:cNvPicPr>
            <a:picLocks noChangeAspect="1"/>
          </p:cNvPicPr>
          <p:nvPr/>
        </p:nvPicPr>
        <p:blipFill>
          <a:blip r:embed="rId2"/>
          <a:stretch>
            <a:fillRect/>
          </a:stretch>
        </p:blipFill>
        <p:spPr>
          <a:xfrm>
            <a:off x="334296" y="4675697"/>
            <a:ext cx="4648565" cy="2018727"/>
          </a:xfrm>
          <a:prstGeom prst="rect">
            <a:avLst/>
          </a:prstGeom>
        </p:spPr>
      </p:pic>
      <p:pic>
        <p:nvPicPr>
          <p:cNvPr id="14" name="Εικόνα 13">
            <a:extLst>
              <a:ext uri="{FF2B5EF4-FFF2-40B4-BE49-F238E27FC236}">
                <a16:creationId xmlns:a16="http://schemas.microsoft.com/office/drawing/2014/main" id="{B8F94D49-7452-05D0-8D11-02B76171D281}"/>
              </a:ext>
            </a:extLst>
          </p:cNvPr>
          <p:cNvPicPr>
            <a:picLocks noChangeAspect="1"/>
          </p:cNvPicPr>
          <p:nvPr/>
        </p:nvPicPr>
        <p:blipFill>
          <a:blip r:embed="rId3"/>
          <a:stretch>
            <a:fillRect/>
          </a:stretch>
        </p:blipFill>
        <p:spPr>
          <a:xfrm>
            <a:off x="6096000" y="2606410"/>
            <a:ext cx="5454410" cy="3460571"/>
          </a:xfrm>
          <a:prstGeom prst="rect">
            <a:avLst/>
          </a:prstGeom>
        </p:spPr>
      </p:pic>
      <p:sp>
        <p:nvSpPr>
          <p:cNvPr id="16" name="TextBox 15">
            <a:extLst>
              <a:ext uri="{FF2B5EF4-FFF2-40B4-BE49-F238E27FC236}">
                <a16:creationId xmlns:a16="http://schemas.microsoft.com/office/drawing/2014/main" id="{7A5AE601-6FB1-FD92-7427-4BC55552264D}"/>
              </a:ext>
            </a:extLst>
          </p:cNvPr>
          <p:cNvSpPr txBox="1"/>
          <p:nvPr/>
        </p:nvSpPr>
        <p:spPr>
          <a:xfrm>
            <a:off x="5378245" y="6211669"/>
            <a:ext cx="6766686" cy="646331"/>
          </a:xfrm>
          <a:prstGeom prst="rect">
            <a:avLst/>
          </a:prstGeom>
          <a:noFill/>
        </p:spPr>
        <p:txBody>
          <a:bodyPr wrap="square">
            <a:spAutoFit/>
          </a:bodyPr>
          <a:lstStyle/>
          <a:p>
            <a:pPr algn="just"/>
            <a:r>
              <a:rPr lang="el-GR" dirty="0"/>
              <a:t>Η σειρά της </a:t>
            </a:r>
            <a:r>
              <a:rPr lang="el-GR" dirty="0" err="1"/>
              <a:t>ιδιομορφής</a:t>
            </a:r>
            <a:r>
              <a:rPr lang="el-GR" dirty="0"/>
              <a:t> βρίσκεται μετρώντας τους δεσμούς</a:t>
            </a:r>
            <a:r>
              <a:rPr lang="en-GB" dirty="0"/>
              <a:t> (</a:t>
            </a:r>
            <a:r>
              <a:rPr lang="el-GR" dirty="0"/>
              <a:t>μηδενική μετατόπιση)</a:t>
            </a:r>
          </a:p>
        </p:txBody>
      </p:sp>
      <p:pic>
        <p:nvPicPr>
          <p:cNvPr id="18" name="Εικόνα 17">
            <a:extLst>
              <a:ext uri="{FF2B5EF4-FFF2-40B4-BE49-F238E27FC236}">
                <a16:creationId xmlns:a16="http://schemas.microsoft.com/office/drawing/2014/main" id="{A66EC042-5221-ADA4-ECBA-037D077E610F}"/>
              </a:ext>
            </a:extLst>
          </p:cNvPr>
          <p:cNvPicPr>
            <a:picLocks noChangeAspect="1"/>
          </p:cNvPicPr>
          <p:nvPr/>
        </p:nvPicPr>
        <p:blipFill>
          <a:blip r:embed="rId4"/>
          <a:stretch>
            <a:fillRect/>
          </a:stretch>
        </p:blipFill>
        <p:spPr>
          <a:xfrm>
            <a:off x="5378245" y="826455"/>
            <a:ext cx="5553850" cy="1228896"/>
          </a:xfrm>
          <a:prstGeom prst="rect">
            <a:avLst/>
          </a:prstGeom>
        </p:spPr>
      </p:pic>
      <p:sp>
        <p:nvSpPr>
          <p:cNvPr id="20" name="TextBox 19">
            <a:extLst>
              <a:ext uri="{FF2B5EF4-FFF2-40B4-BE49-F238E27FC236}">
                <a16:creationId xmlns:a16="http://schemas.microsoft.com/office/drawing/2014/main" id="{4E0A982C-271D-53B1-1F35-BF8E0671D7AA}"/>
              </a:ext>
            </a:extLst>
          </p:cNvPr>
          <p:cNvSpPr txBox="1"/>
          <p:nvPr/>
        </p:nvSpPr>
        <p:spPr>
          <a:xfrm>
            <a:off x="5378245" y="2051437"/>
            <a:ext cx="6766687" cy="369332"/>
          </a:xfrm>
          <a:prstGeom prst="rect">
            <a:avLst/>
          </a:prstGeom>
          <a:noFill/>
        </p:spPr>
        <p:txBody>
          <a:bodyPr wrap="square">
            <a:spAutoFit/>
          </a:bodyPr>
          <a:lstStyle/>
          <a:p>
            <a:r>
              <a:rPr lang="el-GR" dirty="0"/>
              <a:t>Για m = 2 και 3, ο τύπος αυτός μπορεί να έχει σφάλμα &gt; 20-30%.</a:t>
            </a:r>
          </a:p>
        </p:txBody>
      </p:sp>
    </p:spTree>
    <p:extLst>
      <p:ext uri="{BB962C8B-B14F-4D97-AF65-F5344CB8AC3E}">
        <p14:creationId xmlns:p14="http://schemas.microsoft.com/office/powerpoint/2010/main" val="1409428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DD75A8-5951-3D60-3222-73B1B1F0F7A9}"/>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Σύγκριση - Υψηλές Ιδιομορφές</a:t>
            </a:r>
          </a:p>
        </p:txBody>
      </p:sp>
      <p:pic>
        <p:nvPicPr>
          <p:cNvPr id="6" name="Εικόνα 5">
            <a:extLst>
              <a:ext uri="{FF2B5EF4-FFF2-40B4-BE49-F238E27FC236}">
                <a16:creationId xmlns:a16="http://schemas.microsoft.com/office/drawing/2014/main" id="{05F5A025-19E5-6F7B-4343-D1F274C995FD}"/>
              </a:ext>
            </a:extLst>
          </p:cNvPr>
          <p:cNvPicPr>
            <a:picLocks noChangeAspect="1"/>
          </p:cNvPicPr>
          <p:nvPr/>
        </p:nvPicPr>
        <p:blipFill>
          <a:blip r:embed="rId2"/>
          <a:stretch>
            <a:fillRect/>
          </a:stretch>
        </p:blipFill>
        <p:spPr>
          <a:xfrm>
            <a:off x="3017949" y="1098755"/>
            <a:ext cx="6156101" cy="1828800"/>
          </a:xfrm>
          <a:prstGeom prst="rect">
            <a:avLst/>
          </a:prstGeom>
        </p:spPr>
      </p:pic>
      <p:pic>
        <p:nvPicPr>
          <p:cNvPr id="8" name="Εικόνα 7">
            <a:extLst>
              <a:ext uri="{FF2B5EF4-FFF2-40B4-BE49-F238E27FC236}">
                <a16:creationId xmlns:a16="http://schemas.microsoft.com/office/drawing/2014/main" id="{C06A7A24-EF78-7000-2D2D-5837AB9B5C10}"/>
              </a:ext>
            </a:extLst>
          </p:cNvPr>
          <p:cNvPicPr>
            <a:picLocks noChangeAspect="1"/>
          </p:cNvPicPr>
          <p:nvPr/>
        </p:nvPicPr>
        <p:blipFill>
          <a:blip r:embed="rId3"/>
          <a:stretch>
            <a:fillRect/>
          </a:stretch>
        </p:blipFill>
        <p:spPr>
          <a:xfrm>
            <a:off x="461562" y="3170401"/>
            <a:ext cx="8526226" cy="722561"/>
          </a:xfrm>
          <a:prstGeom prst="rect">
            <a:avLst/>
          </a:prstGeom>
        </p:spPr>
      </p:pic>
      <p:sp>
        <p:nvSpPr>
          <p:cNvPr id="10" name="TextBox 9">
            <a:extLst>
              <a:ext uri="{FF2B5EF4-FFF2-40B4-BE49-F238E27FC236}">
                <a16:creationId xmlns:a16="http://schemas.microsoft.com/office/drawing/2014/main" id="{4ABA0B61-CEDA-F46C-0787-E387EC8B9D41}"/>
              </a:ext>
            </a:extLst>
          </p:cNvPr>
          <p:cNvSpPr txBox="1"/>
          <p:nvPr/>
        </p:nvSpPr>
        <p:spPr>
          <a:xfrm>
            <a:off x="461562" y="4135808"/>
            <a:ext cx="7679548" cy="369332"/>
          </a:xfrm>
          <a:prstGeom prst="rect">
            <a:avLst/>
          </a:prstGeom>
          <a:noFill/>
        </p:spPr>
        <p:txBody>
          <a:bodyPr wrap="square">
            <a:spAutoFit/>
          </a:bodyPr>
          <a:lstStyle/>
          <a:p>
            <a:r>
              <a:rPr lang="el-GR" dirty="0"/>
              <a:t>Για μεγάλα m, οι </a:t>
            </a:r>
            <a:r>
              <a:rPr lang="el-GR" dirty="0" err="1"/>
              <a:t>ιδιομορφές</a:t>
            </a:r>
            <a:r>
              <a:rPr lang="el-GR" dirty="0"/>
              <a:t> είναι σχεδόν ταυτόσημες μακριά από τα όρια.</a:t>
            </a:r>
          </a:p>
        </p:txBody>
      </p:sp>
    </p:spTree>
    <p:extLst>
      <p:ext uri="{BB962C8B-B14F-4D97-AF65-F5344CB8AC3E}">
        <p14:creationId xmlns:p14="http://schemas.microsoft.com/office/powerpoint/2010/main" val="641562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C59E95-5588-1F2C-DB7A-31269F8617E3}"/>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Ιδιομορφές Πλάκας - Αμφιαρθρωτή</a:t>
            </a:r>
          </a:p>
        </p:txBody>
      </p:sp>
      <p:pic>
        <p:nvPicPr>
          <p:cNvPr id="6" name="Εικόνα 5">
            <a:extLst>
              <a:ext uri="{FF2B5EF4-FFF2-40B4-BE49-F238E27FC236}">
                <a16:creationId xmlns:a16="http://schemas.microsoft.com/office/drawing/2014/main" id="{0C6BE0B7-8EDE-A935-C273-30875626CBE3}"/>
              </a:ext>
            </a:extLst>
          </p:cNvPr>
          <p:cNvPicPr>
            <a:picLocks noChangeAspect="1"/>
          </p:cNvPicPr>
          <p:nvPr/>
        </p:nvPicPr>
        <p:blipFill>
          <a:blip r:embed="rId2"/>
          <a:stretch>
            <a:fillRect/>
          </a:stretch>
        </p:blipFill>
        <p:spPr>
          <a:xfrm>
            <a:off x="78029" y="967841"/>
            <a:ext cx="6716062" cy="470600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41FE46-8AC6-C000-7533-D18416D18C50}"/>
                  </a:ext>
                </a:extLst>
              </p:cNvPr>
              <p:cNvSpPr txBox="1"/>
              <p:nvPr/>
            </p:nvSpPr>
            <p:spPr>
              <a:xfrm>
                <a:off x="7256207" y="967841"/>
                <a:ext cx="4935793" cy="3116238"/>
              </a:xfrm>
              <a:prstGeom prst="rect">
                <a:avLst/>
              </a:prstGeom>
              <a:noFill/>
            </p:spPr>
            <p:txBody>
              <a:bodyPr wrap="square">
                <a:spAutoFit/>
              </a:bodyPr>
              <a:lstStyle/>
              <a:p>
                <a:pPr>
                  <a:lnSpc>
                    <a:spcPts val="2100"/>
                  </a:lnSpc>
                  <a:spcBef>
                    <a:spcPts val="1200"/>
                  </a:spcBef>
                  <a:spcAft>
                    <a:spcPts val="600"/>
                  </a:spcAft>
                  <a:buNone/>
                </a:pPr>
                <a:r>
                  <a:rPr lang="el-GR" b="1" dirty="0">
                    <a:effectLst/>
                  </a:rPr>
                  <a:t> Γενική διαδικασία για παχιές πλάκες</a:t>
                </a:r>
              </a:p>
              <a:p>
                <a:pPr algn="just">
                  <a:spcBef>
                    <a:spcPts val="1200"/>
                  </a:spcBef>
                  <a:spcAft>
                    <a:spcPts val="600"/>
                  </a:spcAft>
                  <a:buNone/>
                </a:pPr>
                <a:r>
                  <a:rPr lang="el-GR" dirty="0">
                    <a:effectLst/>
                  </a:rPr>
                  <a:t>Για παχιές πλάκες, οι </a:t>
                </a:r>
                <a:r>
                  <a:rPr lang="el-GR" dirty="0" err="1">
                    <a:effectLst/>
                  </a:rPr>
                  <a:t>ιδιοσυχνότητες</a:t>
                </a:r>
                <a:r>
                  <a:rPr lang="el-GR" dirty="0">
                    <a:effectLst/>
                  </a:rPr>
                  <a:t> υπολογίζονται με επαναληπτική διαδικασία:</a:t>
                </a:r>
              </a:p>
              <a:p>
                <a:pPr marL="342900" indent="-342900" algn="just">
                  <a:spcBef>
                    <a:spcPts val="1200"/>
                  </a:spcBef>
                  <a:spcAft>
                    <a:spcPts val="600"/>
                  </a:spcAft>
                  <a:buFont typeface="+mj-lt"/>
                  <a:buAutoNum type="arabicPeriod"/>
                </a:pPr>
                <a:r>
                  <a:rPr lang="el-GR" dirty="0">
                    <a:effectLst/>
                  </a:rPr>
                  <a:t>Υπολογίζουμε τον </a:t>
                </a:r>
                <a:r>
                  <a:rPr lang="el-GR" dirty="0" err="1">
                    <a:effectLst/>
                  </a:rPr>
                  <a:t>κυματαριθμό</a:t>
                </a:r>
                <a:r>
                  <a:rPr lang="el-GR" dirty="0">
                    <a:effectLst/>
                  </a:rPr>
                  <a:t> της </a:t>
                </a:r>
                <a:r>
                  <a:rPr lang="el-GR" dirty="0" err="1">
                    <a:effectLst/>
                  </a:rPr>
                  <a:t>ιδιομορφής</a:t>
                </a:r>
                <a:r>
                  <a:rPr lang="el-GR" dirty="0">
                    <a:effectLst/>
                  </a:rPr>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𝑘</m:t>
                        </m:r>
                      </m:e>
                      <m:sub>
                        <m:r>
                          <a:rPr lang="ar-AE" i="1">
                            <a:latin typeface="Cambria Math" panose="02040503050406030204" pitchFamily="18" charset="0"/>
                          </a:rPr>
                          <m:t>𝑚𝑛</m:t>
                        </m:r>
                      </m:sub>
                    </m:sSub>
                  </m:oMath>
                </a14:m>
                <a:endParaRPr lang="ar-AE" dirty="0">
                  <a:effectLst/>
                </a:endParaRPr>
              </a:p>
              <a:p>
                <a:pPr marL="342900" indent="-342900" algn="just">
                  <a:spcAft>
                    <a:spcPts val="600"/>
                  </a:spcAft>
                  <a:buFont typeface="+mj-lt"/>
                  <a:buAutoNum type="arabicPeriod"/>
                </a:pPr>
                <a:r>
                  <a:rPr lang="el-GR" dirty="0">
                    <a:effectLst/>
                  </a:rPr>
                  <a:t>Βρίσκουμε τη συχνότητα από την καμπύλη διασποράς ελεύθερων κυμάτων όπου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𝑘</m:t>
                        </m:r>
                      </m:e>
                      <m:sub>
                        <m:r>
                          <a:rPr lang="ar-AE" i="1">
                            <a:latin typeface="Cambria Math" panose="02040503050406030204" pitchFamily="18" charset="0"/>
                          </a:rPr>
                          <m:t>𝑏</m:t>
                        </m:r>
                      </m:sub>
                    </m:sSub>
                    <m:d>
                      <m:dPr>
                        <m:ctrlPr>
                          <a:rPr lang="ar-AE" i="1">
                            <a:latin typeface="Cambria Math" panose="02040503050406030204" pitchFamily="18" charset="0"/>
                          </a:rPr>
                        </m:ctrlPr>
                      </m:dPr>
                      <m:e>
                        <m:r>
                          <a:rPr lang="ar-AE" i="1">
                            <a:latin typeface="Cambria Math" panose="02040503050406030204" pitchFamily="18" charset="0"/>
                          </a:rPr>
                          <m:t>𝜔</m:t>
                        </m:r>
                      </m:e>
                    </m:d>
                    <m:r>
                      <a:rPr lang="ar-AE" i="0">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𝑘</m:t>
                        </m:r>
                      </m:e>
                      <m:sub>
                        <m:r>
                          <a:rPr lang="ar-AE" i="1">
                            <a:latin typeface="Cambria Math" panose="02040503050406030204" pitchFamily="18" charset="0"/>
                          </a:rPr>
                          <m:t>𝑚𝑛</m:t>
                        </m:r>
                      </m:sub>
                    </m:sSub>
                  </m:oMath>
                </a14:m>
                <a:br>
                  <a:rPr lang="ar-AE" b="0" i="0" dirty="0">
                    <a:solidFill>
                      <a:srgbClr val="0F1115"/>
                    </a:solidFill>
                    <a:effectLst/>
                    <a:latin typeface="KaTeX_Main"/>
                  </a:rPr>
                </a:br>
                <a:endParaRPr lang="el-GR" dirty="0"/>
              </a:p>
            </p:txBody>
          </p:sp>
        </mc:Choice>
        <mc:Fallback xmlns="">
          <p:sp>
            <p:nvSpPr>
              <p:cNvPr id="8" name="TextBox 7">
                <a:extLst>
                  <a:ext uri="{FF2B5EF4-FFF2-40B4-BE49-F238E27FC236}">
                    <a16:creationId xmlns:a16="http://schemas.microsoft.com/office/drawing/2014/main" id="{A441FE46-8AC6-C000-7533-D18416D18C50}"/>
                  </a:ext>
                </a:extLst>
              </p:cNvPr>
              <p:cNvSpPr txBox="1">
                <a:spLocks noRot="1" noChangeAspect="1" noMove="1" noResize="1" noEditPoints="1" noAdjustHandles="1" noChangeArrowheads="1" noChangeShapeType="1" noTextEdit="1"/>
              </p:cNvSpPr>
              <p:nvPr/>
            </p:nvSpPr>
            <p:spPr>
              <a:xfrm>
                <a:off x="7256207" y="967841"/>
                <a:ext cx="4935793" cy="3116238"/>
              </a:xfrm>
              <a:prstGeom prst="rect">
                <a:avLst/>
              </a:prstGeom>
              <a:blipFill>
                <a:blip r:embed="rId3"/>
                <a:stretch>
                  <a:fillRect l="-1111" t="-1370" r="-988"/>
                </a:stretch>
              </a:blipFill>
            </p:spPr>
            <p:txBody>
              <a:bodyPr/>
              <a:lstStyle/>
              <a:p>
                <a:r>
                  <a:rPr lang="el-GR">
                    <a:noFill/>
                  </a:rPr>
                  <a:t> </a:t>
                </a:r>
              </a:p>
            </p:txBody>
          </p:sp>
        </mc:Fallback>
      </mc:AlternateContent>
      <p:pic>
        <p:nvPicPr>
          <p:cNvPr id="12" name="Εικόνα 11">
            <a:extLst>
              <a:ext uri="{FF2B5EF4-FFF2-40B4-BE49-F238E27FC236}">
                <a16:creationId xmlns:a16="http://schemas.microsoft.com/office/drawing/2014/main" id="{5A079001-806B-8A61-3309-49768EB2A3B5}"/>
              </a:ext>
            </a:extLst>
          </p:cNvPr>
          <p:cNvPicPr>
            <a:picLocks noChangeAspect="1"/>
          </p:cNvPicPr>
          <p:nvPr/>
        </p:nvPicPr>
        <p:blipFill>
          <a:blip r:embed="rId4"/>
          <a:stretch>
            <a:fillRect/>
          </a:stretch>
        </p:blipFill>
        <p:spPr>
          <a:xfrm>
            <a:off x="9157898" y="3738832"/>
            <a:ext cx="1132410" cy="345247"/>
          </a:xfrm>
          <a:prstGeom prst="rect">
            <a:avLst/>
          </a:prstGeom>
        </p:spPr>
      </p:pic>
    </p:spTree>
    <p:extLst>
      <p:ext uri="{BB962C8B-B14F-4D97-AF65-F5344CB8AC3E}">
        <p14:creationId xmlns:p14="http://schemas.microsoft.com/office/powerpoint/2010/main" val="3701570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28770F-DA51-5D7B-A951-C025979A3E36}"/>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 Ιδιομορφές Πλάκας - Ελεύθερη</a:t>
            </a:r>
          </a:p>
        </p:txBody>
      </p:sp>
      <p:pic>
        <p:nvPicPr>
          <p:cNvPr id="6" name="Εικόνα 5">
            <a:extLst>
              <a:ext uri="{FF2B5EF4-FFF2-40B4-BE49-F238E27FC236}">
                <a16:creationId xmlns:a16="http://schemas.microsoft.com/office/drawing/2014/main" id="{9D707A53-2501-E6A9-BADE-1F1F799D22FD}"/>
              </a:ext>
            </a:extLst>
          </p:cNvPr>
          <p:cNvPicPr>
            <a:picLocks noChangeAspect="1"/>
          </p:cNvPicPr>
          <p:nvPr/>
        </p:nvPicPr>
        <p:blipFill>
          <a:blip r:embed="rId2"/>
          <a:stretch>
            <a:fillRect/>
          </a:stretch>
        </p:blipFill>
        <p:spPr>
          <a:xfrm>
            <a:off x="5722067" y="1569141"/>
            <a:ext cx="6165134" cy="2517183"/>
          </a:xfrm>
          <a:prstGeom prst="rect">
            <a:avLst/>
          </a:prstGeom>
        </p:spPr>
      </p:pic>
      <p:sp>
        <p:nvSpPr>
          <p:cNvPr id="8" name="TextBox 7">
            <a:extLst>
              <a:ext uri="{FF2B5EF4-FFF2-40B4-BE49-F238E27FC236}">
                <a16:creationId xmlns:a16="http://schemas.microsoft.com/office/drawing/2014/main" id="{14035D81-25B5-17D6-E8A4-8B2FA755533F}"/>
              </a:ext>
            </a:extLst>
          </p:cNvPr>
          <p:cNvSpPr txBox="1"/>
          <p:nvPr/>
        </p:nvSpPr>
        <p:spPr>
          <a:xfrm>
            <a:off x="98970" y="1299498"/>
            <a:ext cx="6096000" cy="707886"/>
          </a:xfrm>
          <a:prstGeom prst="rect">
            <a:avLst/>
          </a:prstGeom>
          <a:noFill/>
        </p:spPr>
        <p:txBody>
          <a:bodyPr wrap="square">
            <a:spAutoFit/>
          </a:bodyPr>
          <a:lstStyle/>
          <a:p>
            <a:pPr algn="just"/>
            <a:r>
              <a:rPr lang="el-GR" sz="2000" dirty="0"/>
              <a:t>Για ελεύθερες ή πακτωμένες πλάκες:</a:t>
            </a:r>
          </a:p>
          <a:p>
            <a:pPr algn="just"/>
            <a:r>
              <a:rPr lang="el-GR" sz="2000" dirty="0"/>
              <a:t>Οι </a:t>
            </a:r>
            <a:r>
              <a:rPr lang="el-GR" sz="2000" dirty="0" err="1"/>
              <a:t>ιδιομορφές</a:t>
            </a:r>
            <a:r>
              <a:rPr lang="el-GR" sz="2000" dirty="0"/>
              <a:t> δεν είναι απλά ημιτονοειδή κύματα.</a:t>
            </a:r>
          </a:p>
        </p:txBody>
      </p:sp>
      <p:pic>
        <p:nvPicPr>
          <p:cNvPr id="10" name="Εικόνα 9">
            <a:extLst>
              <a:ext uri="{FF2B5EF4-FFF2-40B4-BE49-F238E27FC236}">
                <a16:creationId xmlns:a16="http://schemas.microsoft.com/office/drawing/2014/main" id="{01D3DF7C-17FC-F345-1826-A15D2475641E}"/>
              </a:ext>
            </a:extLst>
          </p:cNvPr>
          <p:cNvPicPr>
            <a:picLocks noChangeAspect="1"/>
          </p:cNvPicPr>
          <p:nvPr/>
        </p:nvPicPr>
        <p:blipFill>
          <a:blip r:embed="rId3"/>
          <a:stretch>
            <a:fillRect/>
          </a:stretch>
        </p:blipFill>
        <p:spPr>
          <a:xfrm>
            <a:off x="98970" y="4039172"/>
            <a:ext cx="8011643" cy="2162477"/>
          </a:xfrm>
          <a:prstGeom prst="rect">
            <a:avLst/>
          </a:prstGeom>
        </p:spPr>
      </p:pic>
    </p:spTree>
    <p:extLst>
      <p:ext uri="{BB962C8B-B14F-4D97-AF65-F5344CB8AC3E}">
        <p14:creationId xmlns:p14="http://schemas.microsoft.com/office/powerpoint/2010/main" val="316371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EED0AF-5AAB-3A6E-5497-42FE004F60A9}"/>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Πλάκα κυκλικού σχήματος</a:t>
            </a:r>
          </a:p>
        </p:txBody>
      </p:sp>
      <p:pic>
        <p:nvPicPr>
          <p:cNvPr id="6" name="Εικόνα 5">
            <a:extLst>
              <a:ext uri="{FF2B5EF4-FFF2-40B4-BE49-F238E27FC236}">
                <a16:creationId xmlns:a16="http://schemas.microsoft.com/office/drawing/2014/main" id="{616B5646-0F86-C269-1831-B3B26F685E86}"/>
              </a:ext>
            </a:extLst>
          </p:cNvPr>
          <p:cNvPicPr>
            <a:picLocks noChangeAspect="1"/>
          </p:cNvPicPr>
          <p:nvPr/>
        </p:nvPicPr>
        <p:blipFill>
          <a:blip r:embed="rId2"/>
          <a:srcRect l="5060" r="4000" b="72559"/>
          <a:stretch>
            <a:fillRect/>
          </a:stretch>
        </p:blipFill>
        <p:spPr>
          <a:xfrm>
            <a:off x="137652" y="683483"/>
            <a:ext cx="6892414" cy="1686091"/>
          </a:xfrm>
          <a:prstGeom prst="rect">
            <a:avLst/>
          </a:prstGeom>
        </p:spPr>
      </p:pic>
      <p:sp>
        <p:nvSpPr>
          <p:cNvPr id="7" name="TextBox 6">
            <a:extLst>
              <a:ext uri="{FF2B5EF4-FFF2-40B4-BE49-F238E27FC236}">
                <a16:creationId xmlns:a16="http://schemas.microsoft.com/office/drawing/2014/main" id="{641786BB-7159-BB99-4312-09F2DAE8F199}"/>
              </a:ext>
            </a:extLst>
          </p:cNvPr>
          <p:cNvSpPr txBox="1"/>
          <p:nvPr/>
        </p:nvSpPr>
        <p:spPr>
          <a:xfrm>
            <a:off x="8434722" y="1200003"/>
            <a:ext cx="3424335" cy="923330"/>
          </a:xfrm>
          <a:prstGeom prst="rect">
            <a:avLst/>
          </a:prstGeom>
          <a:noFill/>
        </p:spPr>
        <p:txBody>
          <a:bodyPr wrap="none" rtlCol="0">
            <a:spAutoFit/>
          </a:bodyPr>
          <a:lstStyle/>
          <a:p>
            <a:pPr algn="just"/>
            <a:r>
              <a:rPr lang="en-GB" dirty="0"/>
              <a:t>m, </a:t>
            </a:r>
            <a:r>
              <a:rPr lang="el-GR" dirty="0"/>
              <a:t>αριθμός κομβικών διαμέτρων</a:t>
            </a:r>
            <a:endParaRPr lang="en-GB" dirty="0"/>
          </a:p>
          <a:p>
            <a:pPr algn="just"/>
            <a:r>
              <a:rPr lang="en-GB" dirty="0"/>
              <a:t>n, </a:t>
            </a:r>
            <a:r>
              <a:rPr lang="el-GR" dirty="0"/>
              <a:t>αριθμός κομβικών κύκλων</a:t>
            </a:r>
            <a:r>
              <a:rPr lang="en-GB" dirty="0"/>
              <a:t> </a:t>
            </a:r>
            <a:endParaRPr lang="el-GR" dirty="0"/>
          </a:p>
          <a:p>
            <a:endParaRPr lang="el-GR" dirty="0"/>
          </a:p>
        </p:txBody>
      </p:sp>
      <p:pic>
        <p:nvPicPr>
          <p:cNvPr id="8" name="Εικόνα 7">
            <a:extLst>
              <a:ext uri="{FF2B5EF4-FFF2-40B4-BE49-F238E27FC236}">
                <a16:creationId xmlns:a16="http://schemas.microsoft.com/office/drawing/2014/main" id="{0EFCD2C3-3E44-3EF4-0EC2-678F054A0EC4}"/>
              </a:ext>
            </a:extLst>
          </p:cNvPr>
          <p:cNvPicPr>
            <a:picLocks noChangeAspect="1"/>
          </p:cNvPicPr>
          <p:nvPr/>
        </p:nvPicPr>
        <p:blipFill>
          <a:blip r:embed="rId2"/>
          <a:srcRect l="17839" t="28321" r="10292"/>
          <a:stretch>
            <a:fillRect/>
          </a:stretch>
        </p:blipFill>
        <p:spPr>
          <a:xfrm>
            <a:off x="6204155" y="2123333"/>
            <a:ext cx="5850193" cy="4730188"/>
          </a:xfrm>
          <a:prstGeom prst="rect">
            <a:avLst/>
          </a:prstGeom>
        </p:spPr>
      </p:pic>
      <p:pic>
        <p:nvPicPr>
          <p:cNvPr id="10" name="Εικόνα 9">
            <a:extLst>
              <a:ext uri="{FF2B5EF4-FFF2-40B4-BE49-F238E27FC236}">
                <a16:creationId xmlns:a16="http://schemas.microsoft.com/office/drawing/2014/main" id="{67C2123E-1650-940F-9DC2-7CFAA81D1157}"/>
              </a:ext>
            </a:extLst>
          </p:cNvPr>
          <p:cNvPicPr>
            <a:picLocks noChangeAspect="1"/>
          </p:cNvPicPr>
          <p:nvPr/>
        </p:nvPicPr>
        <p:blipFill>
          <a:blip r:embed="rId3"/>
          <a:stretch>
            <a:fillRect/>
          </a:stretch>
        </p:blipFill>
        <p:spPr>
          <a:xfrm>
            <a:off x="137652" y="2574930"/>
            <a:ext cx="5958348" cy="1457894"/>
          </a:xfrm>
          <a:prstGeom prst="rect">
            <a:avLst/>
          </a:prstGeom>
        </p:spPr>
      </p:pic>
    </p:spTree>
    <p:extLst>
      <p:ext uri="{BB962C8B-B14F-4D97-AF65-F5344CB8AC3E}">
        <p14:creationId xmlns:p14="http://schemas.microsoft.com/office/powerpoint/2010/main" val="41023678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68DC9C-209B-8645-D9ED-A5BF3254D839}"/>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Πλάκα κυκλικού σχήματος</a:t>
            </a:r>
          </a:p>
        </p:txBody>
      </p:sp>
      <p:pic>
        <p:nvPicPr>
          <p:cNvPr id="6" name="Εικόνα 5">
            <a:extLst>
              <a:ext uri="{FF2B5EF4-FFF2-40B4-BE49-F238E27FC236}">
                <a16:creationId xmlns:a16="http://schemas.microsoft.com/office/drawing/2014/main" id="{A00EAEA3-47B7-FE98-5F1B-A856777A94C2}"/>
              </a:ext>
            </a:extLst>
          </p:cNvPr>
          <p:cNvPicPr>
            <a:picLocks noChangeAspect="1"/>
          </p:cNvPicPr>
          <p:nvPr/>
        </p:nvPicPr>
        <p:blipFill>
          <a:blip r:embed="rId2"/>
          <a:stretch>
            <a:fillRect/>
          </a:stretch>
        </p:blipFill>
        <p:spPr>
          <a:xfrm>
            <a:off x="747252" y="876484"/>
            <a:ext cx="10441858" cy="5400617"/>
          </a:xfrm>
          <a:prstGeom prst="rect">
            <a:avLst/>
          </a:prstGeom>
        </p:spPr>
      </p:pic>
    </p:spTree>
    <p:extLst>
      <p:ext uri="{BB962C8B-B14F-4D97-AF65-F5344CB8AC3E}">
        <p14:creationId xmlns:p14="http://schemas.microsoft.com/office/powerpoint/2010/main" val="2956518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D76478-2E27-834C-0E23-43D84B814DC8}"/>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Μεμβράνες</a:t>
            </a:r>
          </a:p>
        </p:txBody>
      </p:sp>
      <p:pic>
        <p:nvPicPr>
          <p:cNvPr id="6" name="Εικόνα 5">
            <a:extLst>
              <a:ext uri="{FF2B5EF4-FFF2-40B4-BE49-F238E27FC236}">
                <a16:creationId xmlns:a16="http://schemas.microsoft.com/office/drawing/2014/main" id="{EFC76C11-58EC-D7BB-7EDB-7F63BE9C5086}"/>
              </a:ext>
            </a:extLst>
          </p:cNvPr>
          <p:cNvPicPr>
            <a:picLocks noChangeAspect="1"/>
          </p:cNvPicPr>
          <p:nvPr/>
        </p:nvPicPr>
        <p:blipFill>
          <a:blip r:embed="rId2"/>
          <a:stretch>
            <a:fillRect/>
          </a:stretch>
        </p:blipFill>
        <p:spPr>
          <a:xfrm>
            <a:off x="4544919" y="2536991"/>
            <a:ext cx="7192379" cy="2410161"/>
          </a:xfrm>
          <a:prstGeom prst="rect">
            <a:avLst/>
          </a:prstGeom>
        </p:spPr>
      </p:pic>
      <p:sp>
        <p:nvSpPr>
          <p:cNvPr id="8" name="TextBox 7">
            <a:extLst>
              <a:ext uri="{FF2B5EF4-FFF2-40B4-BE49-F238E27FC236}">
                <a16:creationId xmlns:a16="http://schemas.microsoft.com/office/drawing/2014/main" id="{6B2FEC4E-FC05-08BD-0E5F-E2D2EC008C39}"/>
              </a:ext>
            </a:extLst>
          </p:cNvPr>
          <p:cNvSpPr txBox="1"/>
          <p:nvPr/>
        </p:nvSpPr>
        <p:spPr>
          <a:xfrm>
            <a:off x="167148" y="895186"/>
            <a:ext cx="6096000" cy="1015663"/>
          </a:xfrm>
          <a:prstGeom prst="rect">
            <a:avLst/>
          </a:prstGeom>
          <a:noFill/>
        </p:spPr>
        <p:txBody>
          <a:bodyPr wrap="square">
            <a:spAutoFit/>
          </a:bodyPr>
          <a:lstStyle/>
          <a:p>
            <a:r>
              <a:rPr lang="el-GR" sz="2000" dirty="0"/>
              <a:t>Τι είναι Μεμβράνη;</a:t>
            </a:r>
          </a:p>
          <a:p>
            <a:pPr algn="just"/>
            <a:r>
              <a:rPr lang="el-GR" sz="2000" dirty="0"/>
              <a:t>Ορισμός: Δισδιάστατη επιφάνεια με αμελητέο πάχος, τεντωμένη υπό τάση.</a:t>
            </a:r>
          </a:p>
        </p:txBody>
      </p:sp>
      <p:sp>
        <p:nvSpPr>
          <p:cNvPr id="10" name="TextBox 9">
            <a:extLst>
              <a:ext uri="{FF2B5EF4-FFF2-40B4-BE49-F238E27FC236}">
                <a16:creationId xmlns:a16="http://schemas.microsoft.com/office/drawing/2014/main" id="{DFC1AC7A-B192-DC68-B6DC-669E40B9E40B}"/>
              </a:ext>
            </a:extLst>
          </p:cNvPr>
          <p:cNvSpPr txBox="1"/>
          <p:nvPr/>
        </p:nvSpPr>
        <p:spPr>
          <a:xfrm>
            <a:off x="360086" y="2479061"/>
            <a:ext cx="3370047" cy="1990288"/>
          </a:xfrm>
          <a:prstGeom prst="rect">
            <a:avLst/>
          </a:prstGeom>
          <a:noFill/>
        </p:spPr>
        <p:txBody>
          <a:bodyPr wrap="square">
            <a:spAutoFit/>
          </a:bodyPr>
          <a:lstStyle/>
          <a:p>
            <a:pPr algn="l">
              <a:spcBef>
                <a:spcPts val="1200"/>
              </a:spcBef>
              <a:spcAft>
                <a:spcPts val="600"/>
              </a:spcAft>
              <a:buNone/>
            </a:pPr>
            <a:r>
              <a:rPr lang="el-GR" b="1" i="0" dirty="0">
                <a:solidFill>
                  <a:srgbClr val="0F1115"/>
                </a:solidFill>
                <a:effectLst/>
              </a:rPr>
              <a:t>Εφαρμογές σε μουσικά όργανα:</a:t>
            </a:r>
            <a:endParaRPr lang="el-GR" b="0" i="0" dirty="0">
              <a:solidFill>
                <a:srgbClr val="0F1115"/>
              </a:solidFill>
              <a:effectLst/>
            </a:endParaRPr>
          </a:p>
          <a:p>
            <a:pPr algn="l">
              <a:spcBef>
                <a:spcPts val="1200"/>
              </a:spcBef>
              <a:spcAft>
                <a:spcPts val="600"/>
              </a:spcAft>
              <a:buFont typeface="Arial" panose="020B0604020202020204" pitchFamily="34" charset="0"/>
              <a:buChar char="•"/>
            </a:pPr>
            <a:r>
              <a:rPr lang="el-GR" b="0" i="0" dirty="0">
                <a:solidFill>
                  <a:srgbClr val="0F1115"/>
                </a:solidFill>
                <a:effectLst/>
              </a:rPr>
              <a:t>Τύμπανα</a:t>
            </a:r>
          </a:p>
          <a:p>
            <a:pPr algn="l">
              <a:spcBef>
                <a:spcPts val="450"/>
              </a:spcBef>
              <a:spcAft>
                <a:spcPts val="600"/>
              </a:spcAft>
              <a:buFont typeface="Arial" panose="020B0604020202020204" pitchFamily="34" charset="0"/>
              <a:buChar char="•"/>
            </a:pPr>
            <a:r>
              <a:rPr lang="el-GR" b="0" i="0" dirty="0" err="1">
                <a:solidFill>
                  <a:srgbClr val="0F1115"/>
                </a:solidFill>
                <a:effectLst/>
              </a:rPr>
              <a:t>Τυμπάνια</a:t>
            </a:r>
            <a:r>
              <a:rPr lang="el-GR" b="0" i="0" dirty="0">
                <a:solidFill>
                  <a:srgbClr val="0F1115"/>
                </a:solidFill>
                <a:effectLst/>
              </a:rPr>
              <a:t> (</a:t>
            </a:r>
            <a:r>
              <a:rPr lang="el-GR" b="0" i="0" dirty="0" err="1">
                <a:solidFill>
                  <a:srgbClr val="0F1115"/>
                </a:solidFill>
                <a:effectLst/>
              </a:rPr>
              <a:t>timpani</a:t>
            </a:r>
            <a:r>
              <a:rPr lang="el-GR" b="0" i="0" dirty="0">
                <a:solidFill>
                  <a:srgbClr val="0F1115"/>
                </a:solidFill>
                <a:effectLst/>
              </a:rPr>
              <a:t>)</a:t>
            </a:r>
          </a:p>
          <a:p>
            <a:pPr algn="l">
              <a:spcBef>
                <a:spcPts val="450"/>
              </a:spcBef>
              <a:spcAft>
                <a:spcPts val="600"/>
              </a:spcAft>
              <a:buFont typeface="Arial" panose="020B0604020202020204" pitchFamily="34" charset="0"/>
              <a:buChar char="•"/>
            </a:pPr>
            <a:r>
              <a:rPr lang="el-GR" b="0" i="0" dirty="0">
                <a:solidFill>
                  <a:srgbClr val="0F1115"/>
                </a:solidFill>
                <a:effectLst/>
              </a:rPr>
              <a:t>Μεμβράνες </a:t>
            </a:r>
            <a:r>
              <a:rPr lang="el-GR" b="0" i="0" dirty="0" err="1">
                <a:solidFill>
                  <a:srgbClr val="0F1115"/>
                </a:solidFill>
                <a:effectLst/>
              </a:rPr>
              <a:t>ταμπουρίνου</a:t>
            </a:r>
            <a:endParaRPr lang="el-GR" b="0" i="0" dirty="0">
              <a:solidFill>
                <a:srgbClr val="0F1115"/>
              </a:solidFill>
              <a:effectLst/>
            </a:endParaRPr>
          </a:p>
        </p:txBody>
      </p:sp>
    </p:spTree>
    <p:extLst>
      <p:ext uri="{BB962C8B-B14F-4D97-AF65-F5344CB8AC3E}">
        <p14:creationId xmlns:p14="http://schemas.microsoft.com/office/powerpoint/2010/main" val="3183955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0EED46-EA0B-EF55-AA98-37B930E1544D}"/>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 Εξίσωση Κύματος για Κυκλική Μεμβράνη</a:t>
            </a:r>
          </a:p>
        </p:txBody>
      </p:sp>
      <p:pic>
        <p:nvPicPr>
          <p:cNvPr id="6" name="Εικόνα 5">
            <a:extLst>
              <a:ext uri="{FF2B5EF4-FFF2-40B4-BE49-F238E27FC236}">
                <a16:creationId xmlns:a16="http://schemas.microsoft.com/office/drawing/2014/main" id="{A37CF7DA-726E-CC27-0B18-00A8FF32540A}"/>
              </a:ext>
            </a:extLst>
          </p:cNvPr>
          <p:cNvPicPr>
            <a:picLocks noChangeAspect="1"/>
          </p:cNvPicPr>
          <p:nvPr/>
        </p:nvPicPr>
        <p:blipFill>
          <a:blip r:embed="rId2"/>
          <a:stretch>
            <a:fillRect/>
          </a:stretch>
        </p:blipFill>
        <p:spPr>
          <a:xfrm>
            <a:off x="168469" y="1093340"/>
            <a:ext cx="5777459" cy="2977213"/>
          </a:xfrm>
          <a:prstGeom prst="rect">
            <a:avLst/>
          </a:prstGeom>
        </p:spPr>
      </p:pic>
      <p:pic>
        <p:nvPicPr>
          <p:cNvPr id="8" name="Εικόνα 7">
            <a:extLst>
              <a:ext uri="{FF2B5EF4-FFF2-40B4-BE49-F238E27FC236}">
                <a16:creationId xmlns:a16="http://schemas.microsoft.com/office/drawing/2014/main" id="{1884A035-B7A4-2CE4-F04A-5F7F9BFA4685}"/>
              </a:ext>
            </a:extLst>
          </p:cNvPr>
          <p:cNvPicPr>
            <a:picLocks noChangeAspect="1"/>
          </p:cNvPicPr>
          <p:nvPr/>
        </p:nvPicPr>
        <p:blipFill>
          <a:blip r:embed="rId3"/>
          <a:stretch>
            <a:fillRect/>
          </a:stretch>
        </p:blipFill>
        <p:spPr>
          <a:xfrm>
            <a:off x="168469" y="3959870"/>
            <a:ext cx="4806654" cy="750482"/>
          </a:xfrm>
          <a:prstGeom prst="rect">
            <a:avLst/>
          </a:prstGeom>
        </p:spPr>
      </p:pic>
      <p:sp>
        <p:nvSpPr>
          <p:cNvPr id="10" name="TextBox 9">
            <a:extLst>
              <a:ext uri="{FF2B5EF4-FFF2-40B4-BE49-F238E27FC236}">
                <a16:creationId xmlns:a16="http://schemas.microsoft.com/office/drawing/2014/main" id="{7D8FD18D-A9F1-0EC7-4629-EA4B837048E7}"/>
              </a:ext>
            </a:extLst>
          </p:cNvPr>
          <p:cNvSpPr txBox="1"/>
          <p:nvPr/>
        </p:nvSpPr>
        <p:spPr>
          <a:xfrm>
            <a:off x="6685936" y="906109"/>
            <a:ext cx="3991896" cy="374461"/>
          </a:xfrm>
          <a:prstGeom prst="rect">
            <a:avLst/>
          </a:prstGeom>
          <a:noFill/>
        </p:spPr>
        <p:txBody>
          <a:bodyPr wrap="square">
            <a:spAutoFit/>
          </a:bodyPr>
          <a:lstStyle/>
          <a:p>
            <a:pPr algn="l">
              <a:lnSpc>
                <a:spcPts val="2250"/>
              </a:lnSpc>
              <a:spcBef>
                <a:spcPts val="2400"/>
              </a:spcBef>
              <a:spcAft>
                <a:spcPts val="1200"/>
              </a:spcAft>
              <a:buNone/>
            </a:pPr>
            <a:r>
              <a:rPr lang="el-GR" b="1" dirty="0">
                <a:solidFill>
                  <a:srgbClr val="0F1115"/>
                </a:solidFill>
                <a:effectLst/>
              </a:rPr>
              <a:t>Ιδιομορφές Κυκλικής Μεμβράνης</a:t>
            </a:r>
          </a:p>
        </p:txBody>
      </p:sp>
      <p:pic>
        <p:nvPicPr>
          <p:cNvPr id="12" name="Εικόνα 11">
            <a:extLst>
              <a:ext uri="{FF2B5EF4-FFF2-40B4-BE49-F238E27FC236}">
                <a16:creationId xmlns:a16="http://schemas.microsoft.com/office/drawing/2014/main" id="{3121DE64-DB17-519D-9446-8F6533173867}"/>
              </a:ext>
            </a:extLst>
          </p:cNvPr>
          <p:cNvPicPr>
            <a:picLocks noChangeAspect="1"/>
          </p:cNvPicPr>
          <p:nvPr/>
        </p:nvPicPr>
        <p:blipFill>
          <a:blip r:embed="rId4"/>
          <a:stretch>
            <a:fillRect/>
          </a:stretch>
        </p:blipFill>
        <p:spPr>
          <a:xfrm>
            <a:off x="6096000" y="1304925"/>
            <a:ext cx="5810446" cy="2554042"/>
          </a:xfrm>
          <a:prstGeom prst="rect">
            <a:avLst/>
          </a:prstGeom>
        </p:spPr>
      </p:pic>
      <p:pic>
        <p:nvPicPr>
          <p:cNvPr id="14" name="Εικόνα 13">
            <a:extLst>
              <a:ext uri="{FF2B5EF4-FFF2-40B4-BE49-F238E27FC236}">
                <a16:creationId xmlns:a16="http://schemas.microsoft.com/office/drawing/2014/main" id="{9E66FBB5-EB53-46B2-B745-45DE02B511AB}"/>
              </a:ext>
            </a:extLst>
          </p:cNvPr>
          <p:cNvPicPr>
            <a:picLocks noChangeAspect="1"/>
          </p:cNvPicPr>
          <p:nvPr/>
        </p:nvPicPr>
        <p:blipFill>
          <a:blip r:embed="rId5"/>
          <a:stretch>
            <a:fillRect/>
          </a:stretch>
        </p:blipFill>
        <p:spPr>
          <a:xfrm>
            <a:off x="6096000" y="4214338"/>
            <a:ext cx="5810446" cy="992028"/>
          </a:xfrm>
          <a:prstGeom prst="rect">
            <a:avLst/>
          </a:prstGeom>
        </p:spPr>
      </p:pic>
      <p:sp>
        <p:nvSpPr>
          <p:cNvPr id="19" name="TextBox 18">
            <a:extLst>
              <a:ext uri="{FF2B5EF4-FFF2-40B4-BE49-F238E27FC236}">
                <a16:creationId xmlns:a16="http://schemas.microsoft.com/office/drawing/2014/main" id="{5BBE1F03-0346-DFFE-8D42-34044C268D98}"/>
              </a:ext>
            </a:extLst>
          </p:cNvPr>
          <p:cNvSpPr txBox="1"/>
          <p:nvPr/>
        </p:nvSpPr>
        <p:spPr>
          <a:xfrm>
            <a:off x="6096000" y="5368409"/>
            <a:ext cx="6096000" cy="923330"/>
          </a:xfrm>
          <a:prstGeom prst="rect">
            <a:avLst/>
          </a:prstGeom>
          <a:noFill/>
        </p:spPr>
        <p:txBody>
          <a:bodyPr wrap="square">
            <a:spAutoFit/>
          </a:bodyPr>
          <a:lstStyle/>
          <a:p>
            <a:r>
              <a:rPr lang="en-GB" dirty="0"/>
              <a:t>R</a:t>
            </a:r>
            <a:r>
              <a:rPr lang="el-GR" dirty="0"/>
              <a:t>: Η ακτίνα της μεμβράνης.</a:t>
            </a:r>
            <a:endParaRPr lang="en-GB" dirty="0"/>
          </a:p>
          <a:p>
            <a:pPr algn="just"/>
            <a:r>
              <a:rPr lang="el-GR" dirty="0"/>
              <a:t>Αρμονικές: Οι συχνότητες δεν είναι ακέραια πολλαπλάσια της θεμελιώδους</a:t>
            </a:r>
          </a:p>
        </p:txBody>
      </p:sp>
    </p:spTree>
    <p:extLst>
      <p:ext uri="{BB962C8B-B14F-4D97-AF65-F5344CB8AC3E}">
        <p14:creationId xmlns:p14="http://schemas.microsoft.com/office/powerpoint/2010/main" val="235744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9A5CCC-A972-1FAC-7E69-697D370348F0}"/>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 </a:t>
            </a:r>
            <a:r>
              <a:rPr lang="el-GR" sz="2400" b="1" dirty="0" err="1">
                <a:solidFill>
                  <a:srgbClr val="0F1115"/>
                </a:solidFill>
              </a:rPr>
              <a:t>Ιδιορυθμοί</a:t>
            </a:r>
            <a:r>
              <a:rPr lang="el-GR" sz="2400" b="1" dirty="0">
                <a:solidFill>
                  <a:srgbClr val="0F1115"/>
                </a:solidFill>
              </a:rPr>
              <a:t> σ</a:t>
            </a:r>
            <a:r>
              <a:rPr lang="el-GR" sz="2400" b="1" dirty="0">
                <a:solidFill>
                  <a:srgbClr val="0F1115"/>
                </a:solidFill>
                <a:effectLst/>
              </a:rPr>
              <a:t>ε Κυκλική Μεμβράνη</a:t>
            </a:r>
          </a:p>
        </p:txBody>
      </p:sp>
      <p:sp>
        <p:nvSpPr>
          <p:cNvPr id="6" name="TextBox 5">
            <a:extLst>
              <a:ext uri="{FF2B5EF4-FFF2-40B4-BE49-F238E27FC236}">
                <a16:creationId xmlns:a16="http://schemas.microsoft.com/office/drawing/2014/main" id="{99BF3F54-584A-846A-51DD-333555BEA896}"/>
              </a:ext>
            </a:extLst>
          </p:cNvPr>
          <p:cNvSpPr txBox="1"/>
          <p:nvPr/>
        </p:nvSpPr>
        <p:spPr>
          <a:xfrm>
            <a:off x="117988" y="767199"/>
            <a:ext cx="6174658" cy="1015663"/>
          </a:xfrm>
          <a:prstGeom prst="rect">
            <a:avLst/>
          </a:prstGeom>
          <a:noFill/>
        </p:spPr>
        <p:txBody>
          <a:bodyPr wrap="square">
            <a:spAutoFit/>
          </a:bodyPr>
          <a:lstStyle/>
          <a:p>
            <a:pPr algn="just"/>
            <a:r>
              <a:rPr lang="el-GR" sz="2000" dirty="0"/>
              <a:t>Οι πρώτοι 14 </a:t>
            </a:r>
            <a:r>
              <a:rPr lang="el-GR" sz="2000" dirty="0" err="1"/>
              <a:t>ιδιορυθμοί</a:t>
            </a:r>
            <a:r>
              <a:rPr lang="el-GR" sz="2000" dirty="0"/>
              <a:t> μιας μεμβράνης διαμέτρου </a:t>
            </a:r>
            <a:r>
              <a:rPr lang="en-GB" sz="2000" dirty="0"/>
              <a:t>D </a:t>
            </a:r>
            <a:r>
              <a:rPr lang="el-GR" sz="2000" dirty="0"/>
              <a:t>και οι αντίστοιχες σχετικές τιμές των </a:t>
            </a:r>
            <a:r>
              <a:rPr lang="el-GR" sz="2000" dirty="0" err="1"/>
              <a:t>ιδιοσυχνοτήτων</a:t>
            </a:r>
            <a:r>
              <a:rPr lang="en-GB" sz="2000" dirty="0"/>
              <a:t> </a:t>
            </a:r>
            <a:r>
              <a:rPr lang="el-GR" sz="2000" dirty="0"/>
              <a:t>φαίνονται στο σχήμα</a:t>
            </a:r>
          </a:p>
        </p:txBody>
      </p:sp>
      <p:pic>
        <p:nvPicPr>
          <p:cNvPr id="8" name="Εικόνα 7">
            <a:extLst>
              <a:ext uri="{FF2B5EF4-FFF2-40B4-BE49-F238E27FC236}">
                <a16:creationId xmlns:a16="http://schemas.microsoft.com/office/drawing/2014/main" id="{9A80C147-02A2-AE26-8FC2-B327FBB4465A}"/>
              </a:ext>
            </a:extLst>
          </p:cNvPr>
          <p:cNvPicPr>
            <a:picLocks noChangeAspect="1"/>
          </p:cNvPicPr>
          <p:nvPr/>
        </p:nvPicPr>
        <p:blipFill>
          <a:blip r:embed="rId2"/>
          <a:srcRect b="71870"/>
          <a:stretch>
            <a:fillRect/>
          </a:stretch>
        </p:blipFill>
        <p:spPr>
          <a:xfrm>
            <a:off x="117987" y="1967754"/>
            <a:ext cx="6016335" cy="372323"/>
          </a:xfrm>
          <a:prstGeom prst="rect">
            <a:avLst/>
          </a:prstGeom>
        </p:spPr>
      </p:pic>
      <p:pic>
        <p:nvPicPr>
          <p:cNvPr id="10" name="Εικόνα 9">
            <a:extLst>
              <a:ext uri="{FF2B5EF4-FFF2-40B4-BE49-F238E27FC236}">
                <a16:creationId xmlns:a16="http://schemas.microsoft.com/office/drawing/2014/main" id="{AA5EBBC9-128B-183D-227D-62BFD2D6909A}"/>
              </a:ext>
            </a:extLst>
          </p:cNvPr>
          <p:cNvPicPr>
            <a:picLocks noChangeAspect="1"/>
          </p:cNvPicPr>
          <p:nvPr/>
        </p:nvPicPr>
        <p:blipFill>
          <a:blip r:embed="rId3"/>
          <a:stretch>
            <a:fillRect/>
          </a:stretch>
        </p:blipFill>
        <p:spPr>
          <a:xfrm>
            <a:off x="4748982" y="2705530"/>
            <a:ext cx="560439" cy="245907"/>
          </a:xfrm>
          <a:prstGeom prst="rect">
            <a:avLst/>
          </a:prstGeom>
        </p:spPr>
      </p:pic>
      <p:pic>
        <p:nvPicPr>
          <p:cNvPr id="11" name="Εικόνα 10">
            <a:extLst>
              <a:ext uri="{FF2B5EF4-FFF2-40B4-BE49-F238E27FC236}">
                <a16:creationId xmlns:a16="http://schemas.microsoft.com/office/drawing/2014/main" id="{5A9FEA78-2B22-1CDC-D413-E07CAD63128A}"/>
              </a:ext>
            </a:extLst>
          </p:cNvPr>
          <p:cNvPicPr>
            <a:picLocks noChangeAspect="1"/>
          </p:cNvPicPr>
          <p:nvPr/>
        </p:nvPicPr>
        <p:blipFill>
          <a:blip r:embed="rId2"/>
          <a:srcRect l="63229" t="26199"/>
          <a:stretch>
            <a:fillRect/>
          </a:stretch>
        </p:blipFill>
        <p:spPr>
          <a:xfrm>
            <a:off x="2536723" y="2340077"/>
            <a:ext cx="2212259" cy="976815"/>
          </a:xfrm>
          <a:prstGeom prst="rect">
            <a:avLst/>
          </a:prstGeom>
        </p:spPr>
      </p:pic>
      <p:pic>
        <p:nvPicPr>
          <p:cNvPr id="13" name="Εικόνα 12">
            <a:extLst>
              <a:ext uri="{FF2B5EF4-FFF2-40B4-BE49-F238E27FC236}">
                <a16:creationId xmlns:a16="http://schemas.microsoft.com/office/drawing/2014/main" id="{1D10357B-80EC-A0AD-A7B8-D1C4F685D911}"/>
              </a:ext>
            </a:extLst>
          </p:cNvPr>
          <p:cNvPicPr>
            <a:picLocks noChangeAspect="1"/>
          </p:cNvPicPr>
          <p:nvPr/>
        </p:nvPicPr>
        <p:blipFill>
          <a:blip r:embed="rId4"/>
          <a:stretch>
            <a:fillRect/>
          </a:stretch>
        </p:blipFill>
        <p:spPr>
          <a:xfrm>
            <a:off x="5474011" y="2524969"/>
            <a:ext cx="6642336" cy="4069343"/>
          </a:xfrm>
          <a:prstGeom prst="rect">
            <a:avLst/>
          </a:prstGeom>
        </p:spPr>
      </p:pic>
    </p:spTree>
    <p:extLst>
      <p:ext uri="{BB962C8B-B14F-4D97-AF65-F5344CB8AC3E}">
        <p14:creationId xmlns:p14="http://schemas.microsoft.com/office/powerpoint/2010/main" val="1168555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CE3E82-E7A7-A4BA-B4C9-5ADB3FC545F3}"/>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Ορθογώνια Μεμβράνη </a:t>
            </a:r>
          </a:p>
        </p:txBody>
      </p:sp>
      <p:pic>
        <p:nvPicPr>
          <p:cNvPr id="6" name="Εικόνα 5">
            <a:extLst>
              <a:ext uri="{FF2B5EF4-FFF2-40B4-BE49-F238E27FC236}">
                <a16:creationId xmlns:a16="http://schemas.microsoft.com/office/drawing/2014/main" id="{4C9B6400-EC41-A9A7-3D8C-418A16387B52}"/>
              </a:ext>
            </a:extLst>
          </p:cNvPr>
          <p:cNvPicPr>
            <a:picLocks noChangeAspect="1"/>
          </p:cNvPicPr>
          <p:nvPr/>
        </p:nvPicPr>
        <p:blipFill>
          <a:blip r:embed="rId2"/>
          <a:stretch>
            <a:fillRect/>
          </a:stretch>
        </p:blipFill>
        <p:spPr>
          <a:xfrm>
            <a:off x="1796590" y="910464"/>
            <a:ext cx="8598820" cy="3858182"/>
          </a:xfrm>
          <a:prstGeom prst="rect">
            <a:avLst/>
          </a:prstGeom>
        </p:spPr>
      </p:pic>
    </p:spTree>
    <p:extLst>
      <p:ext uri="{BB962C8B-B14F-4D97-AF65-F5344CB8AC3E}">
        <p14:creationId xmlns:p14="http://schemas.microsoft.com/office/powerpoint/2010/main" val="2953712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A6DF4-56BC-72A7-3C7C-3418310080CA}"/>
              </a:ext>
            </a:extLst>
          </p:cNvPr>
          <p:cNvSpPr txBox="1"/>
          <p:nvPr/>
        </p:nvSpPr>
        <p:spPr>
          <a:xfrm>
            <a:off x="3048000" y="265054"/>
            <a:ext cx="609600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Διακριτά Συστήματα</a:t>
            </a:r>
          </a:p>
        </p:txBody>
      </p:sp>
      <p:sp>
        <p:nvSpPr>
          <p:cNvPr id="5" name="TextBox 4">
            <a:extLst>
              <a:ext uri="{FF2B5EF4-FFF2-40B4-BE49-F238E27FC236}">
                <a16:creationId xmlns:a16="http://schemas.microsoft.com/office/drawing/2014/main" id="{F9BDD93C-2CCF-C363-51A8-6D9EC7F2633E}"/>
              </a:ext>
            </a:extLst>
          </p:cNvPr>
          <p:cNvSpPr txBox="1"/>
          <p:nvPr/>
        </p:nvSpPr>
        <p:spPr>
          <a:xfrm>
            <a:off x="471949" y="813309"/>
            <a:ext cx="6096000" cy="369332"/>
          </a:xfrm>
          <a:prstGeom prst="rect">
            <a:avLst/>
          </a:prstGeom>
          <a:noFill/>
        </p:spPr>
        <p:txBody>
          <a:bodyPr wrap="square">
            <a:spAutoFit/>
          </a:bodyPr>
          <a:lstStyle/>
          <a:p>
            <a:r>
              <a:rPr lang="el-GR" b="1" i="0" dirty="0">
                <a:solidFill>
                  <a:srgbClr val="0F1115"/>
                </a:solidFill>
                <a:effectLst/>
                <a:latin typeface="quote-cjk-patch"/>
              </a:rPr>
              <a:t>Συστήματα Πολλαπλών Βαθμών Ελευθερίας </a:t>
            </a:r>
            <a:endParaRPr lang="el-GR" dirty="0"/>
          </a:p>
        </p:txBody>
      </p:sp>
      <p:pic>
        <p:nvPicPr>
          <p:cNvPr id="7" name="Εικόνα 6">
            <a:extLst>
              <a:ext uri="{FF2B5EF4-FFF2-40B4-BE49-F238E27FC236}">
                <a16:creationId xmlns:a16="http://schemas.microsoft.com/office/drawing/2014/main" id="{2555FA61-3DAE-A4A6-CFD7-E7448948F308}"/>
              </a:ext>
            </a:extLst>
          </p:cNvPr>
          <p:cNvPicPr>
            <a:picLocks noChangeAspect="1"/>
          </p:cNvPicPr>
          <p:nvPr/>
        </p:nvPicPr>
        <p:blipFill>
          <a:blip r:embed="rId2"/>
          <a:stretch>
            <a:fillRect/>
          </a:stretch>
        </p:blipFill>
        <p:spPr>
          <a:xfrm>
            <a:off x="1437353" y="1332132"/>
            <a:ext cx="9317293" cy="4377389"/>
          </a:xfrm>
          <a:prstGeom prst="rect">
            <a:avLst/>
          </a:prstGeom>
        </p:spPr>
      </p:pic>
    </p:spTree>
    <p:extLst>
      <p:ext uri="{BB962C8B-B14F-4D97-AF65-F5344CB8AC3E}">
        <p14:creationId xmlns:p14="http://schemas.microsoft.com/office/powerpoint/2010/main" val="3152686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3B60A1-B2E6-7B6C-1222-1EA533A33C2B}"/>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Πειραματικός Υπολογισμός </a:t>
            </a:r>
            <a:r>
              <a:rPr lang="el-GR" sz="2400" b="1" dirty="0" err="1">
                <a:solidFill>
                  <a:srgbClr val="0F1115"/>
                </a:solidFill>
                <a:effectLst/>
              </a:rPr>
              <a:t>Ιδιομορφών</a:t>
            </a:r>
            <a:endParaRPr lang="el-GR" sz="2400" b="1" dirty="0">
              <a:solidFill>
                <a:srgbClr val="0F1115"/>
              </a:solidFill>
              <a:effectLst/>
            </a:endParaRPr>
          </a:p>
        </p:txBody>
      </p:sp>
      <p:pic>
        <p:nvPicPr>
          <p:cNvPr id="6" name="Εικόνα 5">
            <a:extLst>
              <a:ext uri="{FF2B5EF4-FFF2-40B4-BE49-F238E27FC236}">
                <a16:creationId xmlns:a16="http://schemas.microsoft.com/office/drawing/2014/main" id="{D0B18D73-D2C7-56F9-7D35-E91C375A718F}"/>
              </a:ext>
            </a:extLst>
          </p:cNvPr>
          <p:cNvPicPr>
            <a:picLocks noChangeAspect="1"/>
          </p:cNvPicPr>
          <p:nvPr/>
        </p:nvPicPr>
        <p:blipFill>
          <a:blip r:embed="rId2"/>
          <a:stretch>
            <a:fillRect/>
          </a:stretch>
        </p:blipFill>
        <p:spPr>
          <a:xfrm>
            <a:off x="233495" y="978149"/>
            <a:ext cx="7768243" cy="2578670"/>
          </a:xfrm>
          <a:prstGeom prst="rect">
            <a:avLst/>
          </a:prstGeom>
        </p:spPr>
      </p:pic>
      <p:pic>
        <p:nvPicPr>
          <p:cNvPr id="8" name="Εικόνα 7">
            <a:extLst>
              <a:ext uri="{FF2B5EF4-FFF2-40B4-BE49-F238E27FC236}">
                <a16:creationId xmlns:a16="http://schemas.microsoft.com/office/drawing/2014/main" id="{2AA16416-2868-C82C-A542-F7BE6B42735E}"/>
              </a:ext>
            </a:extLst>
          </p:cNvPr>
          <p:cNvPicPr>
            <a:picLocks noChangeAspect="1"/>
          </p:cNvPicPr>
          <p:nvPr/>
        </p:nvPicPr>
        <p:blipFill>
          <a:blip r:embed="rId3"/>
          <a:stretch>
            <a:fillRect/>
          </a:stretch>
        </p:blipFill>
        <p:spPr>
          <a:xfrm>
            <a:off x="6194324" y="2218486"/>
            <a:ext cx="5643716" cy="3265998"/>
          </a:xfrm>
          <a:prstGeom prst="rect">
            <a:avLst/>
          </a:prstGeom>
        </p:spPr>
      </p:pic>
    </p:spTree>
    <p:extLst>
      <p:ext uri="{BB962C8B-B14F-4D97-AF65-F5344CB8AC3E}">
        <p14:creationId xmlns:p14="http://schemas.microsoft.com/office/powerpoint/2010/main" val="511970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8E2085-06B5-1FF9-E0DD-46800379FB82}"/>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Κινητικότητα </a:t>
            </a:r>
          </a:p>
        </p:txBody>
      </p:sp>
      <p:pic>
        <p:nvPicPr>
          <p:cNvPr id="6" name="Εικόνα 5">
            <a:extLst>
              <a:ext uri="{FF2B5EF4-FFF2-40B4-BE49-F238E27FC236}">
                <a16:creationId xmlns:a16="http://schemas.microsoft.com/office/drawing/2014/main" id="{18E789B2-941B-6692-E49B-BB7AFAEADFF7}"/>
              </a:ext>
            </a:extLst>
          </p:cNvPr>
          <p:cNvPicPr>
            <a:picLocks noChangeAspect="1"/>
          </p:cNvPicPr>
          <p:nvPr/>
        </p:nvPicPr>
        <p:blipFill>
          <a:blip r:embed="rId2"/>
          <a:stretch>
            <a:fillRect/>
          </a:stretch>
        </p:blipFill>
        <p:spPr>
          <a:xfrm>
            <a:off x="300966" y="826294"/>
            <a:ext cx="7344724" cy="1238480"/>
          </a:xfrm>
          <a:prstGeom prst="rect">
            <a:avLst/>
          </a:prstGeom>
        </p:spPr>
      </p:pic>
      <p:pic>
        <p:nvPicPr>
          <p:cNvPr id="8" name="Εικόνα 7">
            <a:extLst>
              <a:ext uri="{FF2B5EF4-FFF2-40B4-BE49-F238E27FC236}">
                <a16:creationId xmlns:a16="http://schemas.microsoft.com/office/drawing/2014/main" id="{D6453ED7-7D4A-3D9D-7DA1-FCDCCCBC3B1A}"/>
              </a:ext>
            </a:extLst>
          </p:cNvPr>
          <p:cNvPicPr>
            <a:picLocks noChangeAspect="1"/>
          </p:cNvPicPr>
          <p:nvPr/>
        </p:nvPicPr>
        <p:blipFill>
          <a:blip r:embed="rId3"/>
          <a:stretch>
            <a:fillRect/>
          </a:stretch>
        </p:blipFill>
        <p:spPr>
          <a:xfrm>
            <a:off x="300966" y="2530640"/>
            <a:ext cx="7451370" cy="1362934"/>
          </a:xfrm>
          <a:prstGeom prst="rect">
            <a:avLst/>
          </a:prstGeom>
        </p:spPr>
      </p:pic>
      <p:pic>
        <p:nvPicPr>
          <p:cNvPr id="10" name="Εικόνα 9">
            <a:extLst>
              <a:ext uri="{FF2B5EF4-FFF2-40B4-BE49-F238E27FC236}">
                <a16:creationId xmlns:a16="http://schemas.microsoft.com/office/drawing/2014/main" id="{FAD938C5-7ED2-14F4-0D61-674604AD3183}"/>
              </a:ext>
            </a:extLst>
          </p:cNvPr>
          <p:cNvPicPr>
            <a:picLocks noChangeAspect="1"/>
          </p:cNvPicPr>
          <p:nvPr/>
        </p:nvPicPr>
        <p:blipFill>
          <a:blip r:embed="rId4"/>
          <a:stretch>
            <a:fillRect/>
          </a:stretch>
        </p:blipFill>
        <p:spPr>
          <a:xfrm>
            <a:off x="300966" y="4179399"/>
            <a:ext cx="5514518" cy="1226614"/>
          </a:xfrm>
          <a:prstGeom prst="rect">
            <a:avLst/>
          </a:prstGeom>
        </p:spPr>
      </p:pic>
      <p:sp>
        <p:nvSpPr>
          <p:cNvPr id="12" name="TextBox 11">
            <a:extLst>
              <a:ext uri="{FF2B5EF4-FFF2-40B4-BE49-F238E27FC236}">
                <a16:creationId xmlns:a16="http://schemas.microsoft.com/office/drawing/2014/main" id="{3AA6C3FE-9DCB-01C9-9F7B-F3655BD9CEFA}"/>
              </a:ext>
            </a:extLst>
          </p:cNvPr>
          <p:cNvSpPr txBox="1"/>
          <p:nvPr/>
        </p:nvSpPr>
        <p:spPr>
          <a:xfrm>
            <a:off x="300966" y="5556525"/>
            <a:ext cx="6096000" cy="646331"/>
          </a:xfrm>
          <a:prstGeom prst="rect">
            <a:avLst/>
          </a:prstGeom>
          <a:noFill/>
        </p:spPr>
        <p:txBody>
          <a:bodyPr wrap="square">
            <a:spAutoFit/>
          </a:bodyPr>
          <a:lstStyle/>
          <a:p>
            <a:pPr algn="just"/>
            <a:r>
              <a:rPr lang="en-US" b="0" i="1" dirty="0">
                <a:solidFill>
                  <a:srgbClr val="0F1115"/>
                </a:solidFill>
                <a:effectLst/>
                <a:latin typeface="quote-cjk-patch"/>
              </a:rPr>
              <a:t>The infinite plate mobility is purely real, and for the glass plate clearly approximates the mean mobility.</a:t>
            </a:r>
            <a:endParaRPr lang="el-GR" dirty="0"/>
          </a:p>
        </p:txBody>
      </p:sp>
    </p:spTree>
    <p:extLst>
      <p:ext uri="{BB962C8B-B14F-4D97-AF65-F5344CB8AC3E}">
        <p14:creationId xmlns:p14="http://schemas.microsoft.com/office/powerpoint/2010/main" val="1351679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C1D98448-FBC8-F72C-4D8A-E845983729A4}"/>
              </a:ext>
            </a:extLst>
          </p:cNvPr>
          <p:cNvPicPr>
            <a:picLocks noChangeAspect="1"/>
          </p:cNvPicPr>
          <p:nvPr/>
        </p:nvPicPr>
        <p:blipFill>
          <a:blip r:embed="rId2"/>
          <a:srcRect r="52268" b="30752"/>
          <a:stretch>
            <a:fillRect/>
          </a:stretch>
        </p:blipFill>
        <p:spPr>
          <a:xfrm>
            <a:off x="133059" y="902682"/>
            <a:ext cx="4524384" cy="1771692"/>
          </a:xfrm>
          <a:prstGeom prst="rect">
            <a:avLst/>
          </a:prstGeom>
        </p:spPr>
      </p:pic>
      <p:sp>
        <p:nvSpPr>
          <p:cNvPr id="5" name="TextBox 4">
            <a:extLst>
              <a:ext uri="{FF2B5EF4-FFF2-40B4-BE49-F238E27FC236}">
                <a16:creationId xmlns:a16="http://schemas.microsoft.com/office/drawing/2014/main" id="{21EED1BE-4EA5-F2F5-48F6-8745E655C560}"/>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Μέτρηση-Υπολογισμός </a:t>
            </a:r>
            <a:r>
              <a:rPr lang="el-GR" sz="2400" b="1" dirty="0" err="1">
                <a:solidFill>
                  <a:srgbClr val="0F1115"/>
                </a:solidFill>
                <a:effectLst/>
              </a:rPr>
              <a:t>Ιδιομορφών</a:t>
            </a:r>
            <a:r>
              <a:rPr lang="el-GR" sz="2400" b="1" dirty="0">
                <a:solidFill>
                  <a:srgbClr val="0F1115"/>
                </a:solidFill>
                <a:effectLst/>
              </a:rPr>
              <a:t> Πλάκας</a:t>
            </a:r>
          </a:p>
        </p:txBody>
      </p:sp>
      <p:sp>
        <p:nvSpPr>
          <p:cNvPr id="7" name="TextBox 6">
            <a:extLst>
              <a:ext uri="{FF2B5EF4-FFF2-40B4-BE49-F238E27FC236}">
                <a16:creationId xmlns:a16="http://schemas.microsoft.com/office/drawing/2014/main" id="{29218D3C-54AA-631C-265A-3807CB6E3F61}"/>
              </a:ext>
            </a:extLst>
          </p:cNvPr>
          <p:cNvSpPr txBox="1"/>
          <p:nvPr/>
        </p:nvSpPr>
        <p:spPr>
          <a:xfrm>
            <a:off x="133059" y="2795014"/>
            <a:ext cx="6096000" cy="3416320"/>
          </a:xfrm>
          <a:prstGeom prst="rect">
            <a:avLst/>
          </a:prstGeom>
          <a:noFill/>
        </p:spPr>
        <p:txBody>
          <a:bodyPr wrap="square">
            <a:spAutoFit/>
          </a:bodyPr>
          <a:lstStyle/>
          <a:p>
            <a:r>
              <a:rPr lang="el-GR" dirty="0"/>
              <a:t>Σύγκριση μετρημένων και προσομοιωμένων (FEM) </a:t>
            </a:r>
            <a:r>
              <a:rPr lang="el-GR" dirty="0" err="1"/>
              <a:t>ιδιομορφών</a:t>
            </a:r>
            <a:r>
              <a:rPr lang="el-GR" dirty="0"/>
              <a:t> ελεύθερης τετράγωνης γυάλινης πλάκας.</a:t>
            </a:r>
          </a:p>
          <a:p>
            <a:endParaRPr lang="el-GR" dirty="0"/>
          </a:p>
          <a:p>
            <a:r>
              <a:rPr lang="el-GR" dirty="0"/>
              <a:t>Οι </a:t>
            </a:r>
            <a:r>
              <a:rPr lang="el-GR" dirty="0" err="1"/>
              <a:t>ιδιομορφές</a:t>
            </a:r>
            <a:r>
              <a:rPr lang="el-GR" dirty="0"/>
              <a:t> ταυτίζονται σχεδόν τέλεια</a:t>
            </a:r>
          </a:p>
          <a:p>
            <a:endParaRPr lang="el-GR" dirty="0"/>
          </a:p>
          <a:p>
            <a:r>
              <a:rPr lang="el-GR" dirty="0"/>
              <a:t>Μικρές αποκλίσεις στις </a:t>
            </a:r>
            <a:r>
              <a:rPr lang="el-GR" dirty="0" err="1"/>
              <a:t>ιδιοσυχνότητες</a:t>
            </a:r>
            <a:r>
              <a:rPr lang="el-GR" dirty="0"/>
              <a:t> λόγω:</a:t>
            </a:r>
          </a:p>
          <a:p>
            <a:endParaRPr lang="el-GR" dirty="0"/>
          </a:p>
          <a:p>
            <a:pPr marL="285750" indent="-285750">
              <a:buFont typeface="Arial" panose="020B0604020202020204" pitchFamily="34" charset="0"/>
              <a:buChar char="•"/>
            </a:pPr>
            <a:r>
              <a:rPr lang="el-GR" dirty="0"/>
              <a:t>Αβεβαιότητας υλικών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Γεωμετρικών ατελειών</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r>
              <a:rPr lang="el-GR" dirty="0"/>
              <a:t>Συνοριακών συνθηκών</a:t>
            </a:r>
          </a:p>
        </p:txBody>
      </p:sp>
      <p:pic>
        <p:nvPicPr>
          <p:cNvPr id="9" name="Εικόνα 8">
            <a:extLst>
              <a:ext uri="{FF2B5EF4-FFF2-40B4-BE49-F238E27FC236}">
                <a16:creationId xmlns:a16="http://schemas.microsoft.com/office/drawing/2014/main" id="{DD84CE8D-0AF9-96B8-7B88-7DFB7170C86F}"/>
              </a:ext>
            </a:extLst>
          </p:cNvPr>
          <p:cNvPicPr>
            <a:picLocks noChangeAspect="1"/>
          </p:cNvPicPr>
          <p:nvPr/>
        </p:nvPicPr>
        <p:blipFill>
          <a:blip r:embed="rId3"/>
          <a:stretch>
            <a:fillRect/>
          </a:stretch>
        </p:blipFill>
        <p:spPr>
          <a:xfrm>
            <a:off x="5724728" y="1461754"/>
            <a:ext cx="6260795" cy="3330210"/>
          </a:xfrm>
          <a:prstGeom prst="rect">
            <a:avLst/>
          </a:prstGeom>
        </p:spPr>
      </p:pic>
    </p:spTree>
    <p:extLst>
      <p:ext uri="{BB962C8B-B14F-4D97-AF65-F5344CB8AC3E}">
        <p14:creationId xmlns:p14="http://schemas.microsoft.com/office/powerpoint/2010/main" val="3123924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991BB9-FFE2-F01A-545F-0E88733AE841}"/>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Το Φαινόμενο της Απόσβεσης</a:t>
            </a:r>
          </a:p>
        </p:txBody>
      </p:sp>
      <p:pic>
        <p:nvPicPr>
          <p:cNvPr id="6" name="Εικόνα 5">
            <a:extLst>
              <a:ext uri="{FF2B5EF4-FFF2-40B4-BE49-F238E27FC236}">
                <a16:creationId xmlns:a16="http://schemas.microsoft.com/office/drawing/2014/main" id="{2A6C3A3D-E44D-0A85-1171-ED34862EDFCF}"/>
              </a:ext>
            </a:extLst>
          </p:cNvPr>
          <p:cNvPicPr>
            <a:picLocks noChangeAspect="1"/>
          </p:cNvPicPr>
          <p:nvPr/>
        </p:nvPicPr>
        <p:blipFill>
          <a:blip r:embed="rId2"/>
          <a:stretch>
            <a:fillRect/>
          </a:stretch>
        </p:blipFill>
        <p:spPr>
          <a:xfrm>
            <a:off x="626607" y="886383"/>
            <a:ext cx="5512503" cy="3282493"/>
          </a:xfrm>
          <a:prstGeom prst="rect">
            <a:avLst/>
          </a:prstGeom>
        </p:spPr>
      </p:pic>
      <p:sp>
        <p:nvSpPr>
          <p:cNvPr id="8" name="TextBox 7">
            <a:extLst>
              <a:ext uri="{FF2B5EF4-FFF2-40B4-BE49-F238E27FC236}">
                <a16:creationId xmlns:a16="http://schemas.microsoft.com/office/drawing/2014/main" id="{8D026E87-25DE-7B0E-E474-D49A62B33C92}"/>
              </a:ext>
            </a:extLst>
          </p:cNvPr>
          <p:cNvSpPr txBox="1"/>
          <p:nvPr/>
        </p:nvSpPr>
        <p:spPr>
          <a:xfrm>
            <a:off x="626607" y="4503625"/>
            <a:ext cx="6096000" cy="923330"/>
          </a:xfrm>
          <a:prstGeom prst="rect">
            <a:avLst/>
          </a:prstGeom>
          <a:noFill/>
        </p:spPr>
        <p:txBody>
          <a:bodyPr wrap="square">
            <a:spAutoFit/>
          </a:bodyPr>
          <a:lstStyle/>
          <a:p>
            <a:pPr algn="just"/>
            <a:r>
              <a:rPr lang="en-US" b="0" i="1" dirty="0">
                <a:solidFill>
                  <a:srgbClr val="0F1115"/>
                </a:solidFill>
                <a:effectLst/>
                <a:latin typeface="quote-cjk-patch"/>
              </a:rPr>
              <a:t>"As a structure vibrates, it loses energy in many ways: within the structural material itself, to structures it is connected to, and to neighboring fluids."</a:t>
            </a:r>
            <a:endParaRPr lang="el-GR" dirty="0"/>
          </a:p>
        </p:txBody>
      </p:sp>
      <p:pic>
        <p:nvPicPr>
          <p:cNvPr id="10" name="Εικόνα 9">
            <a:extLst>
              <a:ext uri="{FF2B5EF4-FFF2-40B4-BE49-F238E27FC236}">
                <a16:creationId xmlns:a16="http://schemas.microsoft.com/office/drawing/2014/main" id="{C02009C8-7E94-B51A-D32D-1CA592CB8505}"/>
              </a:ext>
            </a:extLst>
          </p:cNvPr>
          <p:cNvPicPr>
            <a:picLocks noChangeAspect="1"/>
          </p:cNvPicPr>
          <p:nvPr/>
        </p:nvPicPr>
        <p:blipFill>
          <a:blip r:embed="rId3"/>
          <a:stretch>
            <a:fillRect/>
          </a:stretch>
        </p:blipFill>
        <p:spPr>
          <a:xfrm>
            <a:off x="6906277" y="1076445"/>
            <a:ext cx="5030216" cy="3427180"/>
          </a:xfrm>
          <a:prstGeom prst="rect">
            <a:avLst/>
          </a:prstGeom>
        </p:spPr>
      </p:pic>
      <p:sp>
        <p:nvSpPr>
          <p:cNvPr id="12" name="TextBox 11">
            <a:extLst>
              <a:ext uri="{FF2B5EF4-FFF2-40B4-BE49-F238E27FC236}">
                <a16:creationId xmlns:a16="http://schemas.microsoft.com/office/drawing/2014/main" id="{3F6B90CE-553D-8470-48D2-F8BCC2221E7A}"/>
              </a:ext>
            </a:extLst>
          </p:cNvPr>
          <p:cNvSpPr txBox="1"/>
          <p:nvPr/>
        </p:nvSpPr>
        <p:spPr>
          <a:xfrm>
            <a:off x="6373385" y="5509952"/>
            <a:ext cx="6096000" cy="646331"/>
          </a:xfrm>
          <a:prstGeom prst="rect">
            <a:avLst/>
          </a:prstGeom>
          <a:noFill/>
        </p:spPr>
        <p:txBody>
          <a:bodyPr wrap="square">
            <a:spAutoFit/>
          </a:bodyPr>
          <a:lstStyle/>
          <a:p>
            <a:r>
              <a:rPr lang="el-GR" b="0" i="0" dirty="0">
                <a:solidFill>
                  <a:srgbClr val="0F1115"/>
                </a:solidFill>
                <a:effectLst/>
              </a:rPr>
              <a:t>Η "εσωτερική τριβή" είναι η μακροσκοπική εκδήλωση της ιξώδους συμπεριφοράς.</a:t>
            </a:r>
            <a:endParaRPr lang="el-GR" dirty="0"/>
          </a:p>
        </p:txBody>
      </p:sp>
      <p:sp>
        <p:nvSpPr>
          <p:cNvPr id="14" name="TextBox 13">
            <a:extLst>
              <a:ext uri="{FF2B5EF4-FFF2-40B4-BE49-F238E27FC236}">
                <a16:creationId xmlns:a16="http://schemas.microsoft.com/office/drawing/2014/main" id="{62FE8C4F-C501-106A-0773-6C391B95E895}"/>
              </a:ext>
            </a:extLst>
          </p:cNvPr>
          <p:cNvSpPr txBox="1"/>
          <p:nvPr/>
        </p:nvSpPr>
        <p:spPr>
          <a:xfrm>
            <a:off x="383171" y="5509952"/>
            <a:ext cx="5830816" cy="923330"/>
          </a:xfrm>
          <a:prstGeom prst="rect">
            <a:avLst/>
          </a:prstGeom>
          <a:noFill/>
        </p:spPr>
        <p:txBody>
          <a:bodyPr wrap="square">
            <a:spAutoFit/>
          </a:bodyPr>
          <a:lstStyle/>
          <a:p>
            <a:pPr algn="just"/>
            <a:r>
              <a:rPr lang="el-GR" i="1" dirty="0" err="1"/>
              <a:t>iηE</a:t>
            </a:r>
            <a:r>
              <a:rPr lang="el-GR" i="1" dirty="0"/>
              <a:t> </a:t>
            </a:r>
            <a:r>
              <a:rPr lang="el-GR" dirty="0"/>
              <a:t>είναι το φανταστικό μέρος, που αντιστοιχεί στην ενέργεια που χάνεται ανά κύκλο ταλάντωσης λόγω εσωτερικής τριβής (ιξώδης συμπεριφορά).</a:t>
            </a:r>
          </a:p>
        </p:txBody>
      </p:sp>
    </p:spTree>
    <p:extLst>
      <p:ext uri="{BB962C8B-B14F-4D97-AF65-F5344CB8AC3E}">
        <p14:creationId xmlns:p14="http://schemas.microsoft.com/office/powerpoint/2010/main" val="349747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341A30-BB28-841E-CDA9-49F906A77B1E}"/>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Η Αναγκαιότητα των Πεπερασμένων Στοιχείων</a:t>
            </a:r>
          </a:p>
        </p:txBody>
      </p:sp>
      <p:sp>
        <p:nvSpPr>
          <p:cNvPr id="6" name="TextBox 5">
            <a:extLst>
              <a:ext uri="{FF2B5EF4-FFF2-40B4-BE49-F238E27FC236}">
                <a16:creationId xmlns:a16="http://schemas.microsoft.com/office/drawing/2014/main" id="{00B5D8DF-62FB-778E-3A1A-4E0AAC9CA218}"/>
              </a:ext>
            </a:extLst>
          </p:cNvPr>
          <p:cNvSpPr txBox="1"/>
          <p:nvPr/>
        </p:nvSpPr>
        <p:spPr>
          <a:xfrm>
            <a:off x="324464" y="869159"/>
            <a:ext cx="6096000" cy="2593018"/>
          </a:xfrm>
          <a:prstGeom prst="rect">
            <a:avLst/>
          </a:prstGeom>
          <a:noFill/>
        </p:spPr>
        <p:txBody>
          <a:bodyPr wrap="square">
            <a:spAutoFit/>
          </a:bodyPr>
          <a:lstStyle/>
          <a:p>
            <a:pPr algn="l">
              <a:lnSpc>
                <a:spcPts val="2250"/>
              </a:lnSpc>
              <a:spcBef>
                <a:spcPts val="2400"/>
              </a:spcBef>
              <a:spcAft>
                <a:spcPts val="600"/>
              </a:spcAft>
              <a:buNone/>
            </a:pPr>
            <a:r>
              <a:rPr lang="el-GR" b="1" dirty="0">
                <a:solidFill>
                  <a:srgbClr val="0F1115"/>
                </a:solidFill>
                <a:effectLst/>
              </a:rPr>
              <a:t>Γιατί δεν αρκούν οι αναλυτικές λύσεις;</a:t>
            </a:r>
          </a:p>
          <a:p>
            <a:pPr algn="l">
              <a:spcBef>
                <a:spcPts val="1200"/>
              </a:spcBef>
              <a:spcAft>
                <a:spcPts val="600"/>
              </a:spcAft>
              <a:buNone/>
            </a:pPr>
            <a:r>
              <a:rPr lang="el-GR" b="0" i="0" dirty="0">
                <a:solidFill>
                  <a:srgbClr val="0F1115"/>
                </a:solidFill>
                <a:effectLst/>
              </a:rPr>
              <a:t>Οι αναλυτικές σχέσεις (όπως αυτές που είδαμε για δοκούς και πλάκες) είναι ισχυρές, αλλά περιορίζονται σε:</a:t>
            </a:r>
          </a:p>
          <a:p>
            <a:pPr marL="285750" indent="-285750" algn="l">
              <a:spcBef>
                <a:spcPts val="1200"/>
              </a:spcBef>
              <a:spcAft>
                <a:spcPts val="600"/>
              </a:spcAft>
              <a:buFont typeface="Arial" panose="020B0604020202020204" pitchFamily="34" charset="0"/>
              <a:buChar char="•"/>
            </a:pPr>
            <a:r>
              <a:rPr lang="el-GR" b="0" i="0" dirty="0">
                <a:solidFill>
                  <a:srgbClr val="0F1115"/>
                </a:solidFill>
                <a:effectLst/>
              </a:rPr>
              <a:t>Απλές γεωμετρίες (ορθογώνια, κυκλικά, κ.λπ.)</a:t>
            </a:r>
          </a:p>
          <a:p>
            <a:pPr marL="285750" indent="-285750" algn="l">
              <a:spcBef>
                <a:spcPts val="450"/>
              </a:spcBef>
              <a:spcAft>
                <a:spcPts val="600"/>
              </a:spcAft>
              <a:buFont typeface="Arial" panose="020B0604020202020204" pitchFamily="34" charset="0"/>
              <a:buChar char="•"/>
            </a:pPr>
            <a:r>
              <a:rPr lang="el-GR" b="0" i="0" dirty="0">
                <a:solidFill>
                  <a:srgbClr val="0F1115"/>
                </a:solidFill>
                <a:effectLst/>
              </a:rPr>
              <a:t>Ιδανικές συνοριακές συνθήκες</a:t>
            </a:r>
          </a:p>
          <a:p>
            <a:pPr marL="285750" indent="-285750" algn="l">
              <a:spcBef>
                <a:spcPts val="450"/>
              </a:spcBef>
              <a:spcAft>
                <a:spcPts val="600"/>
              </a:spcAft>
              <a:buFont typeface="Arial" panose="020B0604020202020204" pitchFamily="34" charset="0"/>
              <a:buChar char="•"/>
            </a:pPr>
            <a:r>
              <a:rPr lang="el-GR" b="0" i="0" dirty="0">
                <a:solidFill>
                  <a:srgbClr val="0F1115"/>
                </a:solidFill>
                <a:effectLst/>
              </a:rPr>
              <a:t>Ομογενή και ισότροπα υλικά</a:t>
            </a:r>
          </a:p>
        </p:txBody>
      </p:sp>
      <p:sp>
        <p:nvSpPr>
          <p:cNvPr id="8" name="TextBox 7">
            <a:extLst>
              <a:ext uri="{FF2B5EF4-FFF2-40B4-BE49-F238E27FC236}">
                <a16:creationId xmlns:a16="http://schemas.microsoft.com/office/drawing/2014/main" id="{028A7F0C-8903-07EB-23AD-85874F5E6A9E}"/>
              </a:ext>
            </a:extLst>
          </p:cNvPr>
          <p:cNvSpPr txBox="1"/>
          <p:nvPr/>
        </p:nvSpPr>
        <p:spPr>
          <a:xfrm>
            <a:off x="324463" y="3647853"/>
            <a:ext cx="8583563" cy="707886"/>
          </a:xfrm>
          <a:prstGeom prst="rect">
            <a:avLst/>
          </a:prstGeom>
          <a:noFill/>
        </p:spPr>
        <p:txBody>
          <a:bodyPr wrap="square">
            <a:spAutoFit/>
          </a:bodyPr>
          <a:lstStyle/>
          <a:p>
            <a:r>
              <a:rPr lang="en-US" sz="2000" i="1" dirty="0"/>
              <a:t>The main usefulness of FEA is its ability to simulate the response of complicated structures.</a:t>
            </a:r>
            <a:endParaRPr lang="el-GR" sz="2000" i="1" dirty="0"/>
          </a:p>
        </p:txBody>
      </p:sp>
      <p:sp>
        <p:nvSpPr>
          <p:cNvPr id="10" name="TextBox 9">
            <a:extLst>
              <a:ext uri="{FF2B5EF4-FFF2-40B4-BE49-F238E27FC236}">
                <a16:creationId xmlns:a16="http://schemas.microsoft.com/office/drawing/2014/main" id="{F751F6B6-B22D-09F1-AFE3-B2FD59B79322}"/>
              </a:ext>
            </a:extLst>
          </p:cNvPr>
          <p:cNvSpPr txBox="1"/>
          <p:nvPr/>
        </p:nvSpPr>
        <p:spPr>
          <a:xfrm>
            <a:off x="324463" y="4541415"/>
            <a:ext cx="6268064" cy="1713290"/>
          </a:xfrm>
          <a:prstGeom prst="rect">
            <a:avLst/>
          </a:prstGeom>
          <a:noFill/>
        </p:spPr>
        <p:txBody>
          <a:bodyPr wrap="square">
            <a:spAutoFit/>
          </a:bodyPr>
          <a:lstStyle/>
          <a:p>
            <a:pPr algn="l">
              <a:spcBef>
                <a:spcPts val="1200"/>
              </a:spcBef>
              <a:spcAft>
                <a:spcPts val="600"/>
              </a:spcAft>
              <a:buNone/>
            </a:pPr>
            <a:r>
              <a:rPr lang="el-GR" b="1" i="0" dirty="0">
                <a:solidFill>
                  <a:srgbClr val="0F1115"/>
                </a:solidFill>
                <a:effectLst/>
              </a:rPr>
              <a:t>Παραδείγματα πολύπλοκων κατασκευών:</a:t>
            </a:r>
            <a:endParaRPr lang="el-GR" b="0" i="0" dirty="0">
              <a:solidFill>
                <a:srgbClr val="0F1115"/>
              </a:solidFill>
              <a:effectLst/>
            </a:endParaRPr>
          </a:p>
          <a:p>
            <a:pPr marL="285750" indent="-285750" algn="l">
              <a:spcBef>
                <a:spcPts val="1200"/>
              </a:spcBef>
              <a:spcAft>
                <a:spcPts val="600"/>
              </a:spcAft>
              <a:buFont typeface="Arial" panose="020B0604020202020204" pitchFamily="34" charset="0"/>
              <a:buChar char="•"/>
            </a:pPr>
            <a:r>
              <a:rPr lang="el-GR" b="0" i="0" dirty="0">
                <a:solidFill>
                  <a:srgbClr val="0F1115"/>
                </a:solidFill>
                <a:effectLst/>
              </a:rPr>
              <a:t>Έλικα πλοίου</a:t>
            </a:r>
          </a:p>
          <a:p>
            <a:pPr marL="285750" indent="-285750" algn="l">
              <a:spcBef>
                <a:spcPts val="450"/>
              </a:spcBef>
              <a:spcAft>
                <a:spcPts val="600"/>
              </a:spcAft>
              <a:buFont typeface="Arial" panose="020B0604020202020204" pitchFamily="34" charset="0"/>
              <a:buChar char="•"/>
            </a:pPr>
            <a:r>
              <a:rPr lang="el-GR" b="0" i="0" dirty="0">
                <a:solidFill>
                  <a:srgbClr val="0F1115"/>
                </a:solidFill>
                <a:effectLst/>
              </a:rPr>
              <a:t>Ηχείο κιθάρας</a:t>
            </a:r>
          </a:p>
          <a:p>
            <a:pPr marL="285750" indent="-285750" algn="l">
              <a:spcBef>
                <a:spcPts val="450"/>
              </a:spcBef>
              <a:spcAft>
                <a:spcPts val="600"/>
              </a:spcAft>
              <a:buFont typeface="Arial" panose="020B0604020202020204" pitchFamily="34" charset="0"/>
              <a:buChar char="•"/>
            </a:pPr>
            <a:r>
              <a:rPr lang="el-GR" b="0" i="0" dirty="0" err="1">
                <a:solidFill>
                  <a:srgbClr val="0F1115"/>
                </a:solidFill>
                <a:effectLst/>
              </a:rPr>
              <a:t>Ατράκτος</a:t>
            </a:r>
            <a:r>
              <a:rPr lang="el-GR" b="0" i="0" dirty="0">
                <a:solidFill>
                  <a:srgbClr val="0F1115"/>
                </a:solidFill>
                <a:effectLst/>
              </a:rPr>
              <a:t> αεροσκάφους</a:t>
            </a:r>
          </a:p>
        </p:txBody>
      </p:sp>
      <p:pic>
        <p:nvPicPr>
          <p:cNvPr id="12" name="Εικόνα 11">
            <a:extLst>
              <a:ext uri="{FF2B5EF4-FFF2-40B4-BE49-F238E27FC236}">
                <a16:creationId xmlns:a16="http://schemas.microsoft.com/office/drawing/2014/main" id="{F30EC00E-08AB-A9FB-68EA-FFD9C5F31B52}"/>
              </a:ext>
            </a:extLst>
          </p:cNvPr>
          <p:cNvPicPr>
            <a:picLocks noChangeAspect="1"/>
          </p:cNvPicPr>
          <p:nvPr/>
        </p:nvPicPr>
        <p:blipFill>
          <a:blip r:embed="rId2"/>
          <a:srcRect t="31112" r="51257" b="16774"/>
          <a:stretch>
            <a:fillRect/>
          </a:stretch>
        </p:blipFill>
        <p:spPr>
          <a:xfrm>
            <a:off x="8120100" y="869159"/>
            <a:ext cx="3049346" cy="3574026"/>
          </a:xfrm>
          <a:prstGeom prst="rect">
            <a:avLst/>
          </a:prstGeom>
        </p:spPr>
      </p:pic>
    </p:spTree>
    <p:extLst>
      <p:ext uri="{BB962C8B-B14F-4D97-AF65-F5344CB8AC3E}">
        <p14:creationId xmlns:p14="http://schemas.microsoft.com/office/powerpoint/2010/main" val="1596637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BA2924-4B08-FDC8-7D7A-28ADC35B5E84}"/>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Η Θεμελιώδης Εξίσωση του FEM για Δυναμική Απόκριση</a:t>
            </a:r>
          </a:p>
        </p:txBody>
      </p:sp>
      <p:pic>
        <p:nvPicPr>
          <p:cNvPr id="6" name="Εικόνα 5">
            <a:extLst>
              <a:ext uri="{FF2B5EF4-FFF2-40B4-BE49-F238E27FC236}">
                <a16:creationId xmlns:a16="http://schemas.microsoft.com/office/drawing/2014/main" id="{03D4AAB3-7416-43C9-317C-1280197589DA}"/>
              </a:ext>
            </a:extLst>
          </p:cNvPr>
          <p:cNvPicPr>
            <a:picLocks noChangeAspect="1"/>
          </p:cNvPicPr>
          <p:nvPr/>
        </p:nvPicPr>
        <p:blipFill>
          <a:blip r:embed="rId2"/>
          <a:stretch>
            <a:fillRect/>
          </a:stretch>
        </p:blipFill>
        <p:spPr>
          <a:xfrm>
            <a:off x="2045110" y="683483"/>
            <a:ext cx="8239432" cy="6012288"/>
          </a:xfrm>
          <a:prstGeom prst="rect">
            <a:avLst/>
          </a:prstGeom>
        </p:spPr>
      </p:pic>
    </p:spTree>
    <p:extLst>
      <p:ext uri="{BB962C8B-B14F-4D97-AF65-F5344CB8AC3E}">
        <p14:creationId xmlns:p14="http://schemas.microsoft.com/office/powerpoint/2010/main" val="327145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7757D4-0011-10EA-AF1A-3F369BEF26B2}"/>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Συνεχή Συστήματα: Η Φυσική Πραγματικότητα</a:t>
            </a:r>
          </a:p>
        </p:txBody>
      </p:sp>
      <p:sp>
        <p:nvSpPr>
          <p:cNvPr id="6" name="TextBox 5">
            <a:extLst>
              <a:ext uri="{FF2B5EF4-FFF2-40B4-BE49-F238E27FC236}">
                <a16:creationId xmlns:a16="http://schemas.microsoft.com/office/drawing/2014/main" id="{38DDFBDC-B831-4A22-F1C4-FD40E538E3E3}"/>
              </a:ext>
            </a:extLst>
          </p:cNvPr>
          <p:cNvSpPr txBox="1"/>
          <p:nvPr/>
        </p:nvSpPr>
        <p:spPr>
          <a:xfrm>
            <a:off x="285135" y="960687"/>
            <a:ext cx="4935794" cy="4349909"/>
          </a:xfrm>
          <a:prstGeom prst="rect">
            <a:avLst/>
          </a:prstGeom>
          <a:noFill/>
        </p:spPr>
        <p:txBody>
          <a:bodyPr wrap="square">
            <a:spAutoFit/>
          </a:bodyPr>
          <a:lstStyle/>
          <a:p>
            <a:pPr algn="just">
              <a:spcBef>
                <a:spcPts val="1200"/>
              </a:spcBef>
              <a:spcAft>
                <a:spcPts val="1200"/>
              </a:spcAft>
              <a:buNone/>
            </a:pPr>
            <a:r>
              <a:rPr lang="el-GR" b="0" i="0" dirty="0">
                <a:solidFill>
                  <a:srgbClr val="0F1115"/>
                </a:solidFill>
                <a:effectLst/>
              </a:rPr>
              <a:t>Συνεχές σύστημα είναι εκείνο στο οποίο η μάζα, η ελαστικότητα και η απόσβεση είναι </a:t>
            </a:r>
            <a:r>
              <a:rPr lang="el-GR" b="1" i="0" dirty="0">
                <a:solidFill>
                  <a:srgbClr val="0F1115"/>
                </a:solidFill>
                <a:effectLst/>
              </a:rPr>
              <a:t>κατανεμημένες</a:t>
            </a:r>
            <a:r>
              <a:rPr lang="el-GR" b="0" i="0" dirty="0">
                <a:solidFill>
                  <a:srgbClr val="0F1115"/>
                </a:solidFill>
                <a:effectLst/>
              </a:rPr>
              <a:t> συνεχώς στο χώρο, όχι συγκεντρωμένες σε διακριτά σημεία.</a:t>
            </a:r>
          </a:p>
          <a:p>
            <a:pPr algn="l">
              <a:spcBef>
                <a:spcPts val="1200"/>
              </a:spcBef>
              <a:spcAft>
                <a:spcPts val="1200"/>
              </a:spcAft>
              <a:buNone/>
            </a:pPr>
            <a:r>
              <a:rPr lang="el-GR" b="1" i="0" dirty="0">
                <a:solidFill>
                  <a:srgbClr val="0F1115"/>
                </a:solidFill>
                <a:effectLst/>
              </a:rPr>
              <a:t>Παραδείγματα συνεχών συστημάτων:</a:t>
            </a:r>
            <a:endParaRPr lang="el-GR" b="0" i="0" dirty="0">
              <a:solidFill>
                <a:srgbClr val="0F1115"/>
              </a:solidFill>
              <a:effectLst/>
            </a:endParaRPr>
          </a:p>
          <a:p>
            <a:pPr marL="285750" indent="-285750" algn="l">
              <a:spcBef>
                <a:spcPts val="1200"/>
              </a:spcBef>
              <a:spcAft>
                <a:spcPts val="1200"/>
              </a:spcAft>
              <a:buFont typeface="Arial" panose="020B0604020202020204" pitchFamily="34" charset="0"/>
              <a:buChar char="•"/>
            </a:pPr>
            <a:r>
              <a:rPr lang="el-GR" b="0" i="0" dirty="0">
                <a:solidFill>
                  <a:srgbClr val="0F1115"/>
                </a:solidFill>
                <a:effectLst/>
              </a:rPr>
              <a:t>Μια χορδή βιολιού</a:t>
            </a:r>
          </a:p>
          <a:p>
            <a:pPr marL="285750" indent="-285750" algn="l">
              <a:spcBef>
                <a:spcPts val="450"/>
              </a:spcBef>
              <a:spcAft>
                <a:spcPts val="1200"/>
              </a:spcAft>
              <a:buFont typeface="Arial" panose="020B0604020202020204" pitchFamily="34" charset="0"/>
              <a:buChar char="•"/>
            </a:pPr>
            <a:r>
              <a:rPr lang="el-GR" b="0" i="0" dirty="0">
                <a:solidFill>
                  <a:srgbClr val="0F1115"/>
                </a:solidFill>
                <a:effectLst/>
              </a:rPr>
              <a:t>Η μεμβράνη ενός τυμπάνου</a:t>
            </a:r>
          </a:p>
          <a:p>
            <a:pPr marL="285750" indent="-285750" algn="l">
              <a:spcBef>
                <a:spcPts val="450"/>
              </a:spcBef>
              <a:spcAft>
                <a:spcPts val="1200"/>
              </a:spcAft>
              <a:buFont typeface="Arial" panose="020B0604020202020204" pitchFamily="34" charset="0"/>
              <a:buChar char="•"/>
            </a:pPr>
            <a:r>
              <a:rPr lang="el-GR" b="0" i="0" dirty="0">
                <a:solidFill>
                  <a:srgbClr val="0F1115"/>
                </a:solidFill>
                <a:effectLst/>
              </a:rPr>
              <a:t>Ένα κύμβαλο</a:t>
            </a:r>
          </a:p>
          <a:p>
            <a:pPr marL="285750" indent="-285750" algn="l">
              <a:spcBef>
                <a:spcPts val="450"/>
              </a:spcBef>
              <a:spcAft>
                <a:spcPts val="1200"/>
              </a:spcAft>
              <a:buFont typeface="Arial" panose="020B0604020202020204" pitchFamily="34" charset="0"/>
              <a:buChar char="•"/>
            </a:pPr>
            <a:r>
              <a:rPr lang="el-GR" b="0" i="0" dirty="0">
                <a:solidFill>
                  <a:srgbClr val="0F1115"/>
                </a:solidFill>
                <a:effectLst/>
              </a:rPr>
              <a:t>Η γέφυρα ενός κιθάρας</a:t>
            </a:r>
          </a:p>
          <a:p>
            <a:pPr marL="285750" indent="-285750" algn="l">
              <a:spcBef>
                <a:spcPts val="450"/>
              </a:spcBef>
              <a:spcAft>
                <a:spcPts val="1200"/>
              </a:spcAft>
              <a:buFont typeface="Arial" panose="020B0604020202020204" pitchFamily="34" charset="0"/>
              <a:buChar char="•"/>
            </a:pPr>
            <a:r>
              <a:rPr lang="el-GR" b="0" i="0" dirty="0">
                <a:solidFill>
                  <a:srgbClr val="0F1115"/>
                </a:solidFill>
                <a:effectLst/>
              </a:rPr>
              <a:t>Ο αέρας μέσα σε έναν σωλήνα οργάνου</a:t>
            </a:r>
          </a:p>
        </p:txBody>
      </p:sp>
      <p:pic>
        <p:nvPicPr>
          <p:cNvPr id="8" name="Εικόνα 7">
            <a:extLst>
              <a:ext uri="{FF2B5EF4-FFF2-40B4-BE49-F238E27FC236}">
                <a16:creationId xmlns:a16="http://schemas.microsoft.com/office/drawing/2014/main" id="{48226522-A6C1-0C6F-4A4D-4AF34CF57845}"/>
              </a:ext>
            </a:extLst>
          </p:cNvPr>
          <p:cNvPicPr>
            <a:picLocks noChangeAspect="1"/>
          </p:cNvPicPr>
          <p:nvPr/>
        </p:nvPicPr>
        <p:blipFill>
          <a:blip r:embed="rId2"/>
          <a:stretch>
            <a:fillRect/>
          </a:stretch>
        </p:blipFill>
        <p:spPr>
          <a:xfrm>
            <a:off x="4875779" y="2539385"/>
            <a:ext cx="7237563" cy="3686689"/>
          </a:xfrm>
          <a:prstGeom prst="rect">
            <a:avLst/>
          </a:prstGeom>
        </p:spPr>
      </p:pic>
    </p:spTree>
    <p:extLst>
      <p:ext uri="{BB962C8B-B14F-4D97-AF65-F5344CB8AC3E}">
        <p14:creationId xmlns:p14="http://schemas.microsoft.com/office/powerpoint/2010/main" val="310611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B5D713-8093-06CB-6B10-A36913F10548}"/>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Συνεχή Συστήματα: Η Φυσική Πραγματικότητα</a:t>
            </a:r>
          </a:p>
        </p:txBody>
      </p:sp>
      <p:sp>
        <p:nvSpPr>
          <p:cNvPr id="6" name="TextBox 5">
            <a:extLst>
              <a:ext uri="{FF2B5EF4-FFF2-40B4-BE49-F238E27FC236}">
                <a16:creationId xmlns:a16="http://schemas.microsoft.com/office/drawing/2014/main" id="{BEEABBF3-24FC-998A-497F-7E77AA357145}"/>
              </a:ext>
            </a:extLst>
          </p:cNvPr>
          <p:cNvSpPr txBox="1"/>
          <p:nvPr/>
        </p:nvSpPr>
        <p:spPr>
          <a:xfrm>
            <a:off x="481780" y="877218"/>
            <a:ext cx="6096000" cy="400110"/>
          </a:xfrm>
          <a:prstGeom prst="rect">
            <a:avLst/>
          </a:prstGeom>
          <a:noFill/>
        </p:spPr>
        <p:txBody>
          <a:bodyPr wrap="square">
            <a:spAutoFit/>
          </a:bodyPr>
          <a:lstStyle/>
          <a:p>
            <a:r>
              <a:rPr lang="el-GR" b="1" i="0" dirty="0">
                <a:solidFill>
                  <a:srgbClr val="0F1115"/>
                </a:solidFill>
                <a:effectLst/>
                <a:latin typeface="quote-cjk-patch"/>
              </a:rPr>
              <a:t> </a:t>
            </a:r>
            <a:r>
              <a:rPr lang="el-GR" sz="2000" b="1" i="0" dirty="0">
                <a:solidFill>
                  <a:srgbClr val="0F1115"/>
                </a:solidFill>
                <a:effectLst/>
              </a:rPr>
              <a:t>Η Έννοια του "Άπειρου"</a:t>
            </a:r>
            <a:endParaRPr lang="el-GR" sz="2000" dirty="0"/>
          </a:p>
        </p:txBody>
      </p:sp>
      <p:sp>
        <p:nvSpPr>
          <p:cNvPr id="8" name="TextBox 7">
            <a:extLst>
              <a:ext uri="{FF2B5EF4-FFF2-40B4-BE49-F238E27FC236}">
                <a16:creationId xmlns:a16="http://schemas.microsoft.com/office/drawing/2014/main" id="{A84C107E-1239-7BB9-3F76-F56F49656BF0}"/>
              </a:ext>
            </a:extLst>
          </p:cNvPr>
          <p:cNvSpPr txBox="1"/>
          <p:nvPr/>
        </p:nvSpPr>
        <p:spPr>
          <a:xfrm>
            <a:off x="481780" y="1440285"/>
            <a:ext cx="8711381" cy="2375009"/>
          </a:xfrm>
          <a:prstGeom prst="rect">
            <a:avLst/>
          </a:prstGeom>
          <a:noFill/>
        </p:spPr>
        <p:txBody>
          <a:bodyPr wrap="square">
            <a:spAutoFit/>
          </a:bodyPr>
          <a:lstStyle/>
          <a:p>
            <a:pPr algn="just">
              <a:spcBef>
                <a:spcPts val="1200"/>
              </a:spcBef>
              <a:spcAft>
                <a:spcPts val="1200"/>
              </a:spcAft>
              <a:buNone/>
            </a:pPr>
            <a:r>
              <a:rPr lang="el-GR" sz="2000" b="0" i="0" dirty="0">
                <a:solidFill>
                  <a:srgbClr val="0F1115"/>
                </a:solidFill>
                <a:effectLst/>
              </a:rPr>
              <a:t>Όταν λέμε "άπειρες </a:t>
            </a:r>
            <a:r>
              <a:rPr lang="el-GR" sz="2000" b="0" i="0" dirty="0" err="1">
                <a:solidFill>
                  <a:srgbClr val="0F1115"/>
                </a:solidFill>
                <a:effectLst/>
              </a:rPr>
              <a:t>ιδιοσυχνότητες</a:t>
            </a:r>
            <a:r>
              <a:rPr lang="el-GR" sz="2000" b="0" i="0" dirty="0">
                <a:solidFill>
                  <a:srgbClr val="0F1115"/>
                </a:solidFill>
                <a:effectLst/>
              </a:rPr>
              <a:t>", στην πράξη αυτό σημαίνει:</a:t>
            </a:r>
          </a:p>
          <a:p>
            <a:pPr marL="285750" indent="-285750" algn="just">
              <a:spcBef>
                <a:spcPts val="1200"/>
              </a:spcBef>
              <a:spcAft>
                <a:spcPts val="1200"/>
              </a:spcAft>
              <a:buFont typeface="Arial" panose="020B0604020202020204" pitchFamily="34" charset="0"/>
              <a:buChar char="•"/>
            </a:pPr>
            <a:r>
              <a:rPr lang="el-GR" sz="2000" b="0" i="0" dirty="0">
                <a:solidFill>
                  <a:srgbClr val="0F1115"/>
                </a:solidFill>
                <a:effectLst/>
              </a:rPr>
              <a:t>Σε χαμηλές συχνότητες, λίγες </a:t>
            </a:r>
            <a:r>
              <a:rPr lang="el-GR" sz="2000" b="0" i="0" dirty="0" err="1">
                <a:solidFill>
                  <a:srgbClr val="0F1115"/>
                </a:solidFill>
                <a:effectLst/>
              </a:rPr>
              <a:t>ιδιομορφές</a:t>
            </a:r>
            <a:r>
              <a:rPr lang="el-GR" sz="2000" b="0" i="0" dirty="0">
                <a:solidFill>
                  <a:srgbClr val="0F1115"/>
                </a:solidFill>
                <a:effectLst/>
              </a:rPr>
              <a:t> είναι σημαντικές</a:t>
            </a:r>
          </a:p>
          <a:p>
            <a:pPr marL="285750" indent="-285750" algn="just">
              <a:spcBef>
                <a:spcPts val="450"/>
              </a:spcBef>
              <a:spcAft>
                <a:spcPts val="1200"/>
              </a:spcAft>
              <a:buFont typeface="Arial" panose="020B0604020202020204" pitchFamily="34" charset="0"/>
              <a:buChar char="•"/>
            </a:pPr>
            <a:r>
              <a:rPr lang="el-GR" sz="2000" b="0" i="0" dirty="0">
                <a:solidFill>
                  <a:srgbClr val="0F1115"/>
                </a:solidFill>
                <a:effectLst/>
              </a:rPr>
              <a:t>Όσο αυξάνεται η συχνότητα, τόσο πιο πυκνές γίνονται οι </a:t>
            </a:r>
            <a:r>
              <a:rPr lang="el-GR" sz="2000" b="0" i="0" dirty="0" err="1">
                <a:solidFill>
                  <a:srgbClr val="0F1115"/>
                </a:solidFill>
                <a:effectLst/>
              </a:rPr>
              <a:t>ιδιοσυχνότητες</a:t>
            </a:r>
            <a:endParaRPr lang="el-GR" sz="2000" b="0" i="0" dirty="0">
              <a:solidFill>
                <a:srgbClr val="0F1115"/>
              </a:solidFill>
              <a:effectLst/>
            </a:endParaRPr>
          </a:p>
          <a:p>
            <a:pPr marL="285750" indent="-285750" algn="just">
              <a:spcBef>
                <a:spcPts val="450"/>
              </a:spcBef>
              <a:spcAft>
                <a:spcPts val="1200"/>
              </a:spcAft>
              <a:buFont typeface="Arial" panose="020B0604020202020204" pitchFamily="34" charset="0"/>
              <a:buChar char="•"/>
            </a:pPr>
            <a:r>
              <a:rPr lang="el-GR" sz="2000" b="0" i="0" dirty="0">
                <a:solidFill>
                  <a:srgbClr val="0F1115"/>
                </a:solidFill>
                <a:effectLst/>
              </a:rPr>
              <a:t>Σε πολύ υψηλές συχνότητες, οι </a:t>
            </a:r>
            <a:r>
              <a:rPr lang="el-GR" sz="2000" b="0" i="0" dirty="0" err="1">
                <a:solidFill>
                  <a:srgbClr val="0F1115"/>
                </a:solidFill>
                <a:effectLst/>
              </a:rPr>
              <a:t>ιδιομορφές</a:t>
            </a:r>
            <a:r>
              <a:rPr lang="el-GR" sz="2000" b="0" i="0" dirty="0">
                <a:solidFill>
                  <a:srgbClr val="0F1115"/>
                </a:solidFill>
                <a:effectLst/>
              </a:rPr>
              <a:t> γίνονται τόσο πυκνές που μιλάμε για "στατιστική" περιγραφή </a:t>
            </a:r>
          </a:p>
        </p:txBody>
      </p:sp>
      <p:pic>
        <p:nvPicPr>
          <p:cNvPr id="10" name="Εικόνα 9">
            <a:extLst>
              <a:ext uri="{FF2B5EF4-FFF2-40B4-BE49-F238E27FC236}">
                <a16:creationId xmlns:a16="http://schemas.microsoft.com/office/drawing/2014/main" id="{77D4CC77-B84B-8D07-FA6E-6431FD8496F7}"/>
              </a:ext>
            </a:extLst>
          </p:cNvPr>
          <p:cNvPicPr>
            <a:picLocks noChangeAspect="1"/>
          </p:cNvPicPr>
          <p:nvPr/>
        </p:nvPicPr>
        <p:blipFill>
          <a:blip r:embed="rId2"/>
          <a:stretch>
            <a:fillRect/>
          </a:stretch>
        </p:blipFill>
        <p:spPr>
          <a:xfrm>
            <a:off x="481780" y="4295681"/>
            <a:ext cx="9905659" cy="1685101"/>
          </a:xfrm>
          <a:prstGeom prst="rect">
            <a:avLst/>
          </a:prstGeom>
        </p:spPr>
      </p:pic>
    </p:spTree>
    <p:extLst>
      <p:ext uri="{BB962C8B-B14F-4D97-AF65-F5344CB8AC3E}">
        <p14:creationId xmlns:p14="http://schemas.microsoft.com/office/powerpoint/2010/main" val="672528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E1C435-FEC0-EDD2-87DB-ED8274881F96}"/>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Συνεχή Συστήματα: Η Φυσική Πραγματικότητα</a:t>
            </a:r>
          </a:p>
        </p:txBody>
      </p:sp>
      <p:sp>
        <p:nvSpPr>
          <p:cNvPr id="5" name="TextBox 4">
            <a:extLst>
              <a:ext uri="{FF2B5EF4-FFF2-40B4-BE49-F238E27FC236}">
                <a16:creationId xmlns:a16="http://schemas.microsoft.com/office/drawing/2014/main" id="{B8A15916-1D76-4D76-7EF2-7FA030297A52}"/>
              </a:ext>
            </a:extLst>
          </p:cNvPr>
          <p:cNvSpPr txBox="1"/>
          <p:nvPr/>
        </p:nvSpPr>
        <p:spPr>
          <a:xfrm>
            <a:off x="481780" y="877218"/>
            <a:ext cx="6096000" cy="400110"/>
          </a:xfrm>
          <a:prstGeom prst="rect">
            <a:avLst/>
          </a:prstGeom>
          <a:noFill/>
        </p:spPr>
        <p:txBody>
          <a:bodyPr wrap="square">
            <a:spAutoFit/>
          </a:bodyPr>
          <a:lstStyle/>
          <a:p>
            <a:r>
              <a:rPr lang="el-GR" b="1" i="0" dirty="0">
                <a:solidFill>
                  <a:srgbClr val="0F1115"/>
                </a:solidFill>
                <a:effectLst/>
                <a:latin typeface="quote-cjk-patch"/>
              </a:rPr>
              <a:t> </a:t>
            </a:r>
            <a:r>
              <a:rPr lang="el-GR" sz="2000" b="1" i="0" dirty="0">
                <a:solidFill>
                  <a:srgbClr val="0F1115"/>
                </a:solidFill>
                <a:effectLst/>
              </a:rPr>
              <a:t>Μαθηματική Περιγραφή</a:t>
            </a:r>
            <a:endParaRPr lang="el-GR" sz="2000" dirty="0"/>
          </a:p>
        </p:txBody>
      </p:sp>
      <p:pic>
        <p:nvPicPr>
          <p:cNvPr id="7" name="Εικόνα 6">
            <a:extLst>
              <a:ext uri="{FF2B5EF4-FFF2-40B4-BE49-F238E27FC236}">
                <a16:creationId xmlns:a16="http://schemas.microsoft.com/office/drawing/2014/main" id="{1281D312-D2B8-EFA1-8DD9-A9BF50A44346}"/>
              </a:ext>
            </a:extLst>
          </p:cNvPr>
          <p:cNvPicPr>
            <a:picLocks noChangeAspect="1"/>
          </p:cNvPicPr>
          <p:nvPr/>
        </p:nvPicPr>
        <p:blipFill>
          <a:blip r:embed="rId2"/>
          <a:stretch>
            <a:fillRect/>
          </a:stretch>
        </p:blipFill>
        <p:spPr>
          <a:xfrm>
            <a:off x="717755" y="1533644"/>
            <a:ext cx="9720066" cy="3790712"/>
          </a:xfrm>
          <a:prstGeom prst="rect">
            <a:avLst/>
          </a:prstGeom>
        </p:spPr>
      </p:pic>
    </p:spTree>
    <p:extLst>
      <p:ext uri="{BB962C8B-B14F-4D97-AF65-F5344CB8AC3E}">
        <p14:creationId xmlns:p14="http://schemas.microsoft.com/office/powerpoint/2010/main" val="641125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C45CC3-C75D-8343-10E8-42F9631EE8DF}"/>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Σύγκριση Διακριτών και Συνεχών Συστημάτων</a:t>
            </a:r>
          </a:p>
        </p:txBody>
      </p:sp>
      <p:pic>
        <p:nvPicPr>
          <p:cNvPr id="6" name="Εικόνα 5">
            <a:extLst>
              <a:ext uri="{FF2B5EF4-FFF2-40B4-BE49-F238E27FC236}">
                <a16:creationId xmlns:a16="http://schemas.microsoft.com/office/drawing/2014/main" id="{A93C7D3D-AE92-A081-A3AB-FC7B8BC2E8A8}"/>
              </a:ext>
            </a:extLst>
          </p:cNvPr>
          <p:cNvPicPr>
            <a:picLocks noChangeAspect="1"/>
          </p:cNvPicPr>
          <p:nvPr/>
        </p:nvPicPr>
        <p:blipFill>
          <a:blip r:embed="rId2"/>
          <a:stretch>
            <a:fillRect/>
          </a:stretch>
        </p:blipFill>
        <p:spPr>
          <a:xfrm>
            <a:off x="1565688" y="1108713"/>
            <a:ext cx="9060624" cy="3870768"/>
          </a:xfrm>
          <a:prstGeom prst="rect">
            <a:avLst/>
          </a:prstGeom>
        </p:spPr>
      </p:pic>
    </p:spTree>
    <p:extLst>
      <p:ext uri="{BB962C8B-B14F-4D97-AF65-F5344CB8AC3E}">
        <p14:creationId xmlns:p14="http://schemas.microsoft.com/office/powerpoint/2010/main" val="274134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68977E-5CCD-A335-3772-512E322CEEFF}"/>
              </a:ext>
            </a:extLst>
          </p:cNvPr>
          <p:cNvSpPr txBox="1"/>
          <p:nvPr/>
        </p:nvSpPr>
        <p:spPr>
          <a:xfrm>
            <a:off x="2045110" y="284719"/>
            <a:ext cx="8101780" cy="398764"/>
          </a:xfrm>
          <a:prstGeom prst="rect">
            <a:avLst/>
          </a:prstGeom>
          <a:noFill/>
        </p:spPr>
        <p:txBody>
          <a:bodyPr wrap="square">
            <a:spAutoFit/>
          </a:bodyPr>
          <a:lstStyle/>
          <a:p>
            <a:pPr algn="ctr">
              <a:lnSpc>
                <a:spcPts val="2250"/>
              </a:lnSpc>
              <a:spcBef>
                <a:spcPts val="2400"/>
              </a:spcBef>
              <a:spcAft>
                <a:spcPts val="1200"/>
              </a:spcAft>
              <a:buNone/>
            </a:pPr>
            <a:r>
              <a:rPr lang="el-GR" sz="2400" b="1" dirty="0">
                <a:solidFill>
                  <a:srgbClr val="0F1115"/>
                </a:solidFill>
                <a:effectLst/>
              </a:rPr>
              <a:t>Βασικοί Τύποι Κυμάτων</a:t>
            </a:r>
          </a:p>
        </p:txBody>
      </p:sp>
      <p:sp>
        <p:nvSpPr>
          <p:cNvPr id="6" name="TextBox 5">
            <a:extLst>
              <a:ext uri="{FF2B5EF4-FFF2-40B4-BE49-F238E27FC236}">
                <a16:creationId xmlns:a16="http://schemas.microsoft.com/office/drawing/2014/main" id="{6D54DFE6-3EC4-EFEA-1320-CF27438337C3}"/>
              </a:ext>
            </a:extLst>
          </p:cNvPr>
          <p:cNvSpPr txBox="1"/>
          <p:nvPr/>
        </p:nvSpPr>
        <p:spPr>
          <a:xfrm>
            <a:off x="294968" y="877218"/>
            <a:ext cx="6096000" cy="369332"/>
          </a:xfrm>
          <a:prstGeom prst="rect">
            <a:avLst/>
          </a:prstGeom>
          <a:noFill/>
        </p:spPr>
        <p:txBody>
          <a:bodyPr wrap="square">
            <a:spAutoFit/>
          </a:bodyPr>
          <a:lstStyle/>
          <a:p>
            <a:r>
              <a:rPr lang="el-GR" b="0" i="0" dirty="0">
                <a:solidFill>
                  <a:srgbClr val="0F1115"/>
                </a:solidFill>
                <a:effectLst/>
              </a:rPr>
              <a:t>Στα στερεά υλικά, τα κύματα διακρίνονται σε </a:t>
            </a:r>
            <a:endParaRPr lang="el-GR" dirty="0"/>
          </a:p>
        </p:txBody>
      </p:sp>
      <p:pic>
        <p:nvPicPr>
          <p:cNvPr id="8" name="Εικόνα 7">
            <a:extLst>
              <a:ext uri="{FF2B5EF4-FFF2-40B4-BE49-F238E27FC236}">
                <a16:creationId xmlns:a16="http://schemas.microsoft.com/office/drawing/2014/main" id="{580EC7A3-76C5-BF37-B1AC-543236CE399F}"/>
              </a:ext>
            </a:extLst>
          </p:cNvPr>
          <p:cNvPicPr>
            <a:picLocks noChangeAspect="1"/>
          </p:cNvPicPr>
          <p:nvPr/>
        </p:nvPicPr>
        <p:blipFill>
          <a:blip r:embed="rId2"/>
          <a:stretch>
            <a:fillRect/>
          </a:stretch>
        </p:blipFill>
        <p:spPr>
          <a:xfrm>
            <a:off x="186998" y="1440285"/>
            <a:ext cx="6430111" cy="1667436"/>
          </a:xfrm>
          <a:prstGeom prst="rect">
            <a:avLst/>
          </a:prstGeom>
        </p:spPr>
      </p:pic>
      <p:sp>
        <p:nvSpPr>
          <p:cNvPr id="10" name="TextBox 9">
            <a:extLst>
              <a:ext uri="{FF2B5EF4-FFF2-40B4-BE49-F238E27FC236}">
                <a16:creationId xmlns:a16="http://schemas.microsoft.com/office/drawing/2014/main" id="{9617583E-4CE7-03D4-1A8C-93280A8F1B80}"/>
              </a:ext>
            </a:extLst>
          </p:cNvPr>
          <p:cNvSpPr txBox="1"/>
          <p:nvPr/>
        </p:nvSpPr>
        <p:spPr>
          <a:xfrm>
            <a:off x="294968" y="3116790"/>
            <a:ext cx="6096000" cy="369332"/>
          </a:xfrm>
          <a:prstGeom prst="rect">
            <a:avLst/>
          </a:prstGeom>
          <a:noFill/>
        </p:spPr>
        <p:txBody>
          <a:bodyPr wrap="square">
            <a:spAutoFit/>
          </a:bodyPr>
          <a:lstStyle/>
          <a:p>
            <a:pPr algn="l">
              <a:spcBef>
                <a:spcPts val="450"/>
              </a:spcBef>
              <a:spcAft>
                <a:spcPts val="1200"/>
              </a:spcAft>
            </a:pPr>
            <a:r>
              <a:rPr lang="el-GR" b="1" i="0" dirty="0">
                <a:solidFill>
                  <a:srgbClr val="0F1115"/>
                </a:solidFill>
                <a:effectLst/>
              </a:rPr>
              <a:t>Εφαρμογή:</a:t>
            </a:r>
            <a:r>
              <a:rPr lang="el-GR" b="0" i="0" dirty="0">
                <a:solidFill>
                  <a:srgbClr val="0F1115"/>
                </a:solidFill>
                <a:effectLst/>
              </a:rPr>
              <a:t> Δονήσεις χορδών, ηχητικά κύματα στον αέρα</a:t>
            </a:r>
          </a:p>
        </p:txBody>
      </p:sp>
      <p:pic>
        <p:nvPicPr>
          <p:cNvPr id="12" name="Εικόνα 11">
            <a:extLst>
              <a:ext uri="{FF2B5EF4-FFF2-40B4-BE49-F238E27FC236}">
                <a16:creationId xmlns:a16="http://schemas.microsoft.com/office/drawing/2014/main" id="{60049DFE-9B4B-3B5D-96C3-347FBCB24514}"/>
              </a:ext>
            </a:extLst>
          </p:cNvPr>
          <p:cNvPicPr>
            <a:picLocks noChangeAspect="1"/>
          </p:cNvPicPr>
          <p:nvPr/>
        </p:nvPicPr>
        <p:blipFill>
          <a:blip r:embed="rId3"/>
          <a:srcRect b="16529"/>
          <a:stretch>
            <a:fillRect/>
          </a:stretch>
        </p:blipFill>
        <p:spPr>
          <a:xfrm>
            <a:off x="186998" y="3748098"/>
            <a:ext cx="6056874" cy="1787464"/>
          </a:xfrm>
          <a:prstGeom prst="rect">
            <a:avLst/>
          </a:prstGeom>
        </p:spPr>
      </p:pic>
      <p:sp>
        <p:nvSpPr>
          <p:cNvPr id="14" name="TextBox 13">
            <a:extLst>
              <a:ext uri="{FF2B5EF4-FFF2-40B4-BE49-F238E27FC236}">
                <a16:creationId xmlns:a16="http://schemas.microsoft.com/office/drawing/2014/main" id="{46E63569-E993-A25F-AB19-50467576C69A}"/>
              </a:ext>
            </a:extLst>
          </p:cNvPr>
          <p:cNvSpPr txBox="1"/>
          <p:nvPr/>
        </p:nvSpPr>
        <p:spPr>
          <a:xfrm>
            <a:off x="294968" y="5535562"/>
            <a:ext cx="6096000" cy="369332"/>
          </a:xfrm>
          <a:prstGeom prst="rect">
            <a:avLst/>
          </a:prstGeom>
          <a:noFill/>
        </p:spPr>
        <p:txBody>
          <a:bodyPr wrap="square">
            <a:spAutoFit/>
          </a:bodyPr>
          <a:lstStyle/>
          <a:p>
            <a:pPr>
              <a:spcBef>
                <a:spcPts val="450"/>
              </a:spcBef>
              <a:spcAft>
                <a:spcPts val="1200"/>
              </a:spcAft>
            </a:pPr>
            <a:r>
              <a:rPr lang="el-GR" b="1" dirty="0">
                <a:solidFill>
                  <a:srgbClr val="0F1115"/>
                </a:solidFill>
              </a:rPr>
              <a:t>Εφαρμογή: </a:t>
            </a:r>
            <a:r>
              <a:rPr lang="el-GR" dirty="0">
                <a:solidFill>
                  <a:srgbClr val="0F1115"/>
                </a:solidFill>
              </a:rPr>
              <a:t>Κύματα σε στερεά, όχι σε ρευστά</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E4CE09-FE2C-8ABA-CBF4-ABA4ACA3BB7C}"/>
                  </a:ext>
                </a:extLst>
              </p:cNvPr>
              <p:cNvSpPr txBox="1"/>
              <p:nvPr/>
            </p:nvSpPr>
            <p:spPr>
              <a:xfrm>
                <a:off x="6685751" y="877218"/>
                <a:ext cx="5319251" cy="3913892"/>
              </a:xfrm>
              <a:prstGeom prst="rect">
                <a:avLst/>
              </a:prstGeom>
              <a:noFill/>
            </p:spPr>
            <p:txBody>
              <a:bodyPr wrap="square">
                <a:spAutoFit/>
              </a:bodyPr>
              <a:lstStyle/>
              <a:p>
                <a:pPr algn="l">
                  <a:spcBef>
                    <a:spcPts val="1200"/>
                  </a:spcBef>
                  <a:spcAft>
                    <a:spcPts val="1200"/>
                  </a:spcAft>
                  <a:buNone/>
                </a:pPr>
                <a:r>
                  <a:rPr lang="el-GR" b="1" i="0" dirty="0">
                    <a:solidFill>
                      <a:srgbClr val="0F1115"/>
                    </a:solidFill>
                    <a:effectLst/>
                  </a:rPr>
                  <a:t>Γιατί τα Ρευστά Δεν Υποστηρίζουν Εγκάρσια Κύματα;</a:t>
                </a:r>
                <a:endParaRPr lang="el-GR" b="0" i="0" dirty="0">
                  <a:solidFill>
                    <a:srgbClr val="0F1115"/>
                  </a:solidFill>
                  <a:effectLst/>
                </a:endParaRPr>
              </a:p>
              <a:p>
                <a:pPr algn="l">
                  <a:spcBef>
                    <a:spcPts val="1200"/>
                  </a:spcBef>
                  <a:buNone/>
                </a:pPr>
                <a:r>
                  <a:rPr lang="el-GR" b="0" i="1" dirty="0">
                    <a:solidFill>
                      <a:srgbClr val="0F1115"/>
                    </a:solidFill>
                    <a:effectLst/>
                  </a:rPr>
                  <a:t>"</a:t>
                </a:r>
                <a:r>
                  <a:rPr lang="el-GR" b="0" i="1" dirty="0" err="1">
                    <a:solidFill>
                      <a:srgbClr val="0F1115"/>
                    </a:solidFill>
                    <a:effectLst/>
                  </a:rPr>
                  <a:t>Structural</a:t>
                </a:r>
                <a:r>
                  <a:rPr lang="el-GR" b="0" i="1" dirty="0">
                    <a:solidFill>
                      <a:srgbClr val="0F1115"/>
                    </a:solidFill>
                    <a:effectLst/>
                  </a:rPr>
                  <a:t> </a:t>
                </a:r>
                <a:r>
                  <a:rPr lang="el-GR" b="0" i="1" dirty="0" err="1">
                    <a:solidFill>
                      <a:srgbClr val="0F1115"/>
                    </a:solidFill>
                    <a:effectLst/>
                  </a:rPr>
                  <a:t>materials</a:t>
                </a:r>
                <a:r>
                  <a:rPr lang="el-GR" b="0" i="1" dirty="0">
                    <a:solidFill>
                      <a:srgbClr val="0F1115"/>
                    </a:solidFill>
                    <a:effectLst/>
                  </a:rPr>
                  <a:t> </a:t>
                </a:r>
                <a:r>
                  <a:rPr lang="el-GR" b="0" i="1" dirty="0" err="1">
                    <a:solidFill>
                      <a:srgbClr val="0F1115"/>
                    </a:solidFill>
                    <a:effectLst/>
                  </a:rPr>
                  <a:t>can</a:t>
                </a:r>
                <a:r>
                  <a:rPr lang="el-GR" b="0" i="1" dirty="0">
                    <a:solidFill>
                      <a:srgbClr val="0F1115"/>
                    </a:solidFill>
                    <a:effectLst/>
                  </a:rPr>
                  <a:t> </a:t>
                </a:r>
                <a:r>
                  <a:rPr lang="el-GR" b="0" i="1" dirty="0" err="1">
                    <a:solidFill>
                      <a:srgbClr val="0F1115"/>
                    </a:solidFill>
                    <a:effectLst/>
                  </a:rPr>
                  <a:t>resist</a:t>
                </a:r>
                <a:r>
                  <a:rPr lang="el-GR" b="0" i="1" dirty="0">
                    <a:solidFill>
                      <a:srgbClr val="0F1115"/>
                    </a:solidFill>
                    <a:effectLst/>
                  </a:rPr>
                  <a:t> </a:t>
                </a:r>
                <a:r>
                  <a:rPr lang="el-GR" b="0" i="1" dirty="0" err="1">
                    <a:solidFill>
                      <a:srgbClr val="0F1115"/>
                    </a:solidFill>
                    <a:effectLst/>
                  </a:rPr>
                  <a:t>shear</a:t>
                </a:r>
                <a:r>
                  <a:rPr lang="el-GR" b="0" i="1" dirty="0">
                    <a:solidFill>
                      <a:srgbClr val="0F1115"/>
                    </a:solidFill>
                    <a:effectLst/>
                  </a:rPr>
                  <a:t> </a:t>
                </a:r>
                <a:r>
                  <a:rPr lang="el-GR" b="0" i="1" dirty="0" err="1">
                    <a:solidFill>
                      <a:srgbClr val="0F1115"/>
                    </a:solidFill>
                    <a:effectLst/>
                  </a:rPr>
                  <a:t>deformation</a:t>
                </a:r>
                <a:r>
                  <a:rPr lang="el-GR" b="0" i="1" dirty="0">
                    <a:solidFill>
                      <a:srgbClr val="0F1115"/>
                    </a:solidFill>
                    <a:effectLst/>
                  </a:rPr>
                  <a:t>, and </a:t>
                </a:r>
                <a:r>
                  <a:rPr lang="el-GR" b="0" i="1" dirty="0" err="1">
                    <a:solidFill>
                      <a:srgbClr val="0F1115"/>
                    </a:solidFill>
                    <a:effectLst/>
                  </a:rPr>
                  <a:t>fluids</a:t>
                </a:r>
                <a:r>
                  <a:rPr lang="el-GR" b="0" i="1" dirty="0">
                    <a:solidFill>
                      <a:srgbClr val="0F1115"/>
                    </a:solidFill>
                    <a:effectLst/>
                  </a:rPr>
                  <a:t> </a:t>
                </a:r>
                <a:r>
                  <a:rPr lang="el-GR" b="0" i="1" dirty="0" err="1">
                    <a:solidFill>
                      <a:srgbClr val="0F1115"/>
                    </a:solidFill>
                    <a:effectLst/>
                  </a:rPr>
                  <a:t>cannot</a:t>
                </a:r>
                <a:r>
                  <a:rPr lang="el-GR" b="0" i="1" dirty="0">
                    <a:solidFill>
                      <a:srgbClr val="0F1115"/>
                    </a:solidFill>
                    <a:effectLst/>
                  </a:rPr>
                  <a:t>."</a:t>
                </a:r>
                <a:r>
                  <a:rPr lang="el-GR" b="0" i="0" dirty="0">
                    <a:solidFill>
                      <a:srgbClr val="0F1115"/>
                    </a:solidFill>
                    <a:effectLst/>
                  </a:rPr>
                  <a:t> </a:t>
                </a:r>
                <a:endParaRPr lang="el-GR" dirty="0">
                  <a:solidFill>
                    <a:srgbClr val="0F1115"/>
                  </a:solidFill>
                </a:endParaRPr>
              </a:p>
              <a:p>
                <a:pPr algn="just">
                  <a:spcBef>
                    <a:spcPts val="1200"/>
                  </a:spcBef>
                  <a:buNone/>
                </a:pPr>
                <a:r>
                  <a:rPr lang="el-GR" b="0" i="0" dirty="0">
                    <a:solidFill>
                      <a:srgbClr val="0F1115"/>
                    </a:solidFill>
                    <a:effectLst/>
                  </a:rPr>
                  <a:t>Τα ρευστά (αέρια, υγρά) έχουν μηδενικό μέτρο διάτμησης (</a:t>
                </a:r>
                <a14:m>
                  <m:oMath xmlns:m="http://schemas.openxmlformats.org/officeDocument/2006/math">
                    <m:r>
                      <a:rPr lang="el-GR" i="1">
                        <a:latin typeface="Cambria Math" panose="02040503050406030204" pitchFamily="18" charset="0"/>
                      </a:rPr>
                      <m:t>𝐺</m:t>
                    </m:r>
                    <m:r>
                      <a:rPr lang="el-GR" i="0">
                        <a:latin typeface="Cambria Math" panose="02040503050406030204" pitchFamily="18" charset="0"/>
                      </a:rPr>
                      <m:t>=0</m:t>
                    </m:r>
                  </m:oMath>
                </a14:m>
                <a:r>
                  <a:rPr lang="el-GR" b="0" i="0" dirty="0">
                    <a:solidFill>
                      <a:srgbClr val="0F1115"/>
                    </a:solidFill>
                    <a:effectLst/>
                  </a:rPr>
                  <a:t>). Επομένως:</a:t>
                </a:r>
              </a:p>
              <a:p>
                <a:pPr marL="285750" indent="-285750" algn="l">
                  <a:spcBef>
                    <a:spcPts val="1200"/>
                  </a:spcBef>
                  <a:spcAft>
                    <a:spcPts val="1200"/>
                  </a:spcAft>
                  <a:buFont typeface="Arial" panose="020B0604020202020204" pitchFamily="34" charset="0"/>
                  <a:buChar char="•"/>
                </a:pPr>
                <a:r>
                  <a:rPr lang="el-GR" b="0" i="0" dirty="0">
                    <a:solidFill>
                      <a:srgbClr val="0F1115"/>
                    </a:solidFill>
                    <a:effectLst/>
                  </a:rPr>
                  <a:t>Δεν μπορούν να μεταδώσουν </a:t>
                </a:r>
                <a:r>
                  <a:rPr lang="el-GR" b="0" i="0" dirty="0" err="1">
                    <a:solidFill>
                      <a:srgbClr val="0F1115"/>
                    </a:solidFill>
                    <a:effectLst/>
                  </a:rPr>
                  <a:t>διατμητικές</a:t>
                </a:r>
                <a:r>
                  <a:rPr lang="el-GR" b="0" i="0" dirty="0">
                    <a:solidFill>
                      <a:srgbClr val="0F1115"/>
                    </a:solidFill>
                    <a:effectLst/>
                  </a:rPr>
                  <a:t> τάσεις</a:t>
                </a:r>
              </a:p>
              <a:p>
                <a:pPr marL="285750" indent="-285750" algn="l">
                  <a:spcBef>
                    <a:spcPts val="450"/>
                  </a:spcBef>
                  <a:spcAft>
                    <a:spcPts val="1200"/>
                  </a:spcAft>
                  <a:buFont typeface="Arial" panose="020B0604020202020204" pitchFamily="34" charset="0"/>
                  <a:buChar char="•"/>
                </a:pPr>
                <a:r>
                  <a:rPr lang="el-GR" b="0" i="0" dirty="0">
                    <a:solidFill>
                      <a:srgbClr val="0F1115"/>
                    </a:solidFill>
                    <a:effectLst/>
                  </a:rPr>
                  <a:t>Μόνο διαμήκη κύματα (ηχητικά) διαδίδονται</a:t>
                </a:r>
              </a:p>
              <a:p>
                <a:pPr marL="285750" indent="-285750" algn="l">
                  <a:spcBef>
                    <a:spcPts val="450"/>
                  </a:spcBef>
                  <a:spcAft>
                    <a:spcPts val="1200"/>
                  </a:spcAft>
                  <a:buFont typeface="Arial" panose="020B0604020202020204" pitchFamily="34" charset="0"/>
                  <a:buChar char="•"/>
                </a:pPr>
                <a:r>
                  <a:rPr lang="el-GR" b="0" i="0" dirty="0">
                    <a:solidFill>
                      <a:srgbClr val="0F1115"/>
                    </a:solidFill>
                    <a:effectLst/>
                  </a:rPr>
                  <a:t>Αυτή η διαφορά είναι θεμελιώδης για την ακουστική δομών</a:t>
                </a:r>
              </a:p>
            </p:txBody>
          </p:sp>
        </mc:Choice>
        <mc:Fallback xmlns="">
          <p:sp>
            <p:nvSpPr>
              <p:cNvPr id="16" name="TextBox 15">
                <a:extLst>
                  <a:ext uri="{FF2B5EF4-FFF2-40B4-BE49-F238E27FC236}">
                    <a16:creationId xmlns:a16="http://schemas.microsoft.com/office/drawing/2014/main" id="{D2E4CE09-FE2C-8ABA-CBF4-ABA4ACA3BB7C}"/>
                  </a:ext>
                </a:extLst>
              </p:cNvPr>
              <p:cNvSpPr txBox="1">
                <a:spLocks noRot="1" noChangeAspect="1" noMove="1" noResize="1" noEditPoints="1" noAdjustHandles="1" noChangeArrowheads="1" noChangeShapeType="1" noTextEdit="1"/>
              </p:cNvSpPr>
              <p:nvPr/>
            </p:nvSpPr>
            <p:spPr>
              <a:xfrm>
                <a:off x="6685751" y="877218"/>
                <a:ext cx="5319251" cy="3913892"/>
              </a:xfrm>
              <a:prstGeom prst="rect">
                <a:avLst/>
              </a:prstGeom>
              <a:blipFill>
                <a:blip r:embed="rId4"/>
                <a:stretch>
                  <a:fillRect l="-1032" t="-779" r="-917" b="-1558"/>
                </a:stretch>
              </a:blipFill>
            </p:spPr>
            <p:txBody>
              <a:bodyPr/>
              <a:lstStyle/>
              <a:p>
                <a:r>
                  <a:rPr lang="el-GR">
                    <a:noFill/>
                  </a:rPr>
                  <a:t> </a:t>
                </a:r>
              </a:p>
            </p:txBody>
          </p:sp>
        </mc:Fallback>
      </mc:AlternateContent>
    </p:spTree>
    <p:extLst>
      <p:ext uri="{BB962C8B-B14F-4D97-AF65-F5344CB8AC3E}">
        <p14:creationId xmlns:p14="http://schemas.microsoft.com/office/powerpoint/2010/main" val="30494168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1098</TotalTime>
  <Words>1782</Words>
  <Application>Microsoft Office PowerPoint</Application>
  <PresentationFormat>Ευρεία οθόνη</PresentationFormat>
  <Paragraphs>204</Paragraphs>
  <Slides>45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45</vt:i4>
      </vt:variant>
    </vt:vector>
  </HeadingPairs>
  <TitlesOfParts>
    <vt:vector size="52" baseType="lpstr">
      <vt:lpstr>Aptos</vt:lpstr>
      <vt:lpstr>Aptos Display</vt:lpstr>
      <vt:lpstr>Arial</vt:lpstr>
      <vt:lpstr>Cambria Math</vt:lpstr>
      <vt:lpstr>KaTeX_Main</vt:lpstr>
      <vt:lpstr>quote-cjk-patch</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Evaggelos Kaselouris</dc:creator>
  <cp:lastModifiedBy>Evaggelos Kaselouris</cp:lastModifiedBy>
  <cp:revision>100</cp:revision>
  <dcterms:created xsi:type="dcterms:W3CDTF">2026-03-07T06:34:26Z</dcterms:created>
  <dcterms:modified xsi:type="dcterms:W3CDTF">2026-03-17T15:40:17Z</dcterms:modified>
</cp:coreProperties>
</file>