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99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58" r:id="rId26"/>
    <p:sldId id="300" r:id="rId27"/>
    <p:sldId id="301" r:id="rId28"/>
    <p:sldId id="302" r:id="rId29"/>
    <p:sldId id="303" r:id="rId30"/>
  </p:sldIdLst>
  <p:sldSz cx="12192000" cy="6858000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pPr marL="38100">
                <a:lnSpc>
                  <a:spcPts val="1240"/>
                </a:lnSpc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pPr marL="38100">
                <a:lnSpc>
                  <a:spcPts val="1240"/>
                </a:lnSpc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pPr marL="38100">
                <a:lnSpc>
                  <a:spcPts val="1240"/>
                </a:lnSpc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pPr marL="38100">
                <a:lnSpc>
                  <a:spcPts val="1240"/>
                </a:lnSpc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pPr marL="38100">
                <a:lnSpc>
                  <a:spcPts val="1240"/>
                </a:lnSpc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8115" y="329641"/>
            <a:ext cx="815340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5193" y="1159510"/>
            <a:ext cx="916161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02416" y="6464985"/>
            <a:ext cx="309033" cy="156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l-GR" smtClean="0"/>
              <a:pPr marL="38100">
                <a:lnSpc>
                  <a:spcPts val="1240"/>
                </a:lnSpc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28801" y="1383286"/>
            <a:ext cx="4487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z="2000" b="1" spc="5" dirty="0">
                <a:latin typeface="Carlito"/>
                <a:cs typeface="Carlito"/>
              </a:rPr>
              <a:t>1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dirty="0">
                <a:latin typeface="Carlito"/>
                <a:cs typeface="Carlito"/>
              </a:rPr>
              <a:t>/ </a:t>
            </a:r>
            <a:r>
              <a:rPr sz="2000" b="1" spc="5" dirty="0">
                <a:latin typeface="Carlito"/>
                <a:cs typeface="Carlito"/>
              </a:rPr>
              <a:t>2</a:t>
            </a:r>
            <a:r>
              <a:rPr sz="1950" b="1" spc="7" baseline="25641" dirty="0">
                <a:latin typeface="Carlito"/>
                <a:cs typeface="Carlito"/>
              </a:rPr>
              <a:t>o </a:t>
            </a:r>
            <a:r>
              <a:rPr sz="2000" b="1" spc="-5" dirty="0">
                <a:latin typeface="Carlito"/>
                <a:cs typeface="Carlito"/>
              </a:rPr>
              <a:t>Στάδιο: Κατασκευή </a:t>
            </a:r>
            <a:r>
              <a:rPr sz="2000" b="1" dirty="0">
                <a:latin typeface="Carlito"/>
                <a:cs typeface="Carlito"/>
              </a:rPr>
              <a:t>της</a:t>
            </a:r>
            <a:r>
              <a:rPr sz="2000" b="1" spc="21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γεωμετρίας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1343" y="2098421"/>
            <a:ext cx="7837805" cy="3376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5" dirty="0">
                <a:latin typeface="Carlito"/>
                <a:cs typeface="Carlito"/>
              </a:rPr>
              <a:t>1</a:t>
            </a:r>
            <a:r>
              <a:rPr sz="1950" b="1" spc="7" baseline="25641" dirty="0">
                <a:latin typeface="Carlito"/>
                <a:cs typeface="Carlito"/>
              </a:rPr>
              <a:t>o </a:t>
            </a:r>
            <a:r>
              <a:rPr sz="2000" b="1" dirty="0">
                <a:latin typeface="Carlito"/>
                <a:cs typeface="Carlito"/>
              </a:rPr>
              <a:t>/ </a:t>
            </a:r>
            <a:r>
              <a:rPr sz="2000" b="1" spc="5" dirty="0">
                <a:latin typeface="Carlito"/>
                <a:cs typeface="Carlito"/>
              </a:rPr>
              <a:t>2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Ορισμός </a:t>
            </a:r>
            <a:r>
              <a:rPr sz="2000" b="1" spc="-10" dirty="0">
                <a:latin typeface="Carlito"/>
                <a:cs typeface="Carlito"/>
              </a:rPr>
              <a:t>μηχανικών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10" dirty="0">
                <a:latin typeface="Carlito"/>
                <a:cs typeface="Carlito"/>
              </a:rPr>
              <a:t>φυσικών </a:t>
            </a:r>
            <a:r>
              <a:rPr sz="2000" b="1" spc="-5" dirty="0">
                <a:latin typeface="Carlito"/>
                <a:cs typeface="Carlito"/>
              </a:rPr>
              <a:t>ιδιοτήτων των </a:t>
            </a:r>
            <a:r>
              <a:rPr sz="2000" b="1" spc="-20" dirty="0">
                <a:latin typeface="Carlito"/>
                <a:cs typeface="Carlito"/>
              </a:rPr>
              <a:t>υλικών</a:t>
            </a:r>
            <a:r>
              <a:rPr sz="2000" b="1" spc="170" dirty="0">
                <a:latin typeface="Carlito"/>
                <a:cs typeface="Carlito"/>
              </a:rPr>
              <a:t> </a:t>
            </a:r>
            <a:r>
              <a:rPr sz="2000" b="1" spc="-20" dirty="0">
                <a:latin typeface="Carlito"/>
                <a:cs typeface="Carlito"/>
              </a:rPr>
              <a:t>και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2000" b="1" dirty="0">
                <a:latin typeface="Carlito"/>
                <a:cs typeface="Carlito"/>
              </a:rPr>
              <a:t>επιλογή </a:t>
            </a:r>
            <a:r>
              <a:rPr sz="2000" b="1" spc="-5" dirty="0">
                <a:latin typeface="Carlito"/>
                <a:cs typeface="Carlito"/>
              </a:rPr>
              <a:t>είδους πεπερασμένων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στοιχείων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7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2000" b="1" spc="10" dirty="0">
                <a:latin typeface="Carlito"/>
                <a:cs typeface="Carlito"/>
              </a:rPr>
              <a:t>3</a:t>
            </a:r>
            <a:r>
              <a:rPr sz="1950" b="1" spc="15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Meshing: </a:t>
            </a:r>
            <a:r>
              <a:rPr sz="2000" b="1" spc="-5" dirty="0">
                <a:latin typeface="Carlito"/>
                <a:cs typeface="Carlito"/>
              </a:rPr>
              <a:t>Διακριτοποίηση </a:t>
            </a:r>
            <a:r>
              <a:rPr sz="2000" b="1" dirty="0">
                <a:latin typeface="Carlito"/>
                <a:cs typeface="Carlito"/>
              </a:rPr>
              <a:t>της </a:t>
            </a:r>
            <a:r>
              <a:rPr sz="2000" b="1" spc="-5" dirty="0">
                <a:latin typeface="Carlito"/>
                <a:cs typeface="Carlito"/>
              </a:rPr>
              <a:t>γεωμετρίας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επιβολή</a:t>
            </a:r>
            <a:r>
              <a:rPr sz="2000" b="1" spc="-24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οριακών</a:t>
            </a:r>
            <a:endParaRPr sz="200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r>
              <a:rPr sz="2000" b="1" spc="-10" dirty="0">
                <a:latin typeface="Carlito"/>
                <a:cs typeface="Carlito"/>
              </a:rPr>
              <a:t>συνθηκών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750">
              <a:latin typeface="Carlito"/>
              <a:cs typeface="Carlito"/>
            </a:endParaRPr>
          </a:p>
          <a:p>
            <a:pPr marR="481330">
              <a:spcBef>
                <a:spcPts val="5"/>
              </a:spcBef>
            </a:pPr>
            <a:r>
              <a:rPr sz="2000" b="1" spc="5" dirty="0">
                <a:latin typeface="Carlito"/>
                <a:cs typeface="Carlito"/>
              </a:rPr>
              <a:t>4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Επιλογή </a:t>
            </a:r>
            <a:r>
              <a:rPr sz="2000" b="1" spc="-5" dirty="0">
                <a:latin typeface="Carlito"/>
                <a:cs typeface="Carlito"/>
              </a:rPr>
              <a:t>τρόπου </a:t>
            </a:r>
            <a:r>
              <a:rPr sz="2000" b="1" dirty="0">
                <a:latin typeface="Carlito"/>
                <a:cs typeface="Carlito"/>
              </a:rPr>
              <a:t>επίλυσης </a:t>
            </a:r>
            <a:r>
              <a:rPr sz="2000" b="1" spc="-5" dirty="0">
                <a:latin typeface="Carlito"/>
                <a:cs typeface="Carlito"/>
              </a:rPr>
              <a:t>του προβλήματος </a:t>
            </a:r>
            <a:r>
              <a:rPr sz="2000" b="1" spc="-15" dirty="0">
                <a:latin typeface="Carlito"/>
                <a:cs typeface="Carlito"/>
              </a:rPr>
              <a:t>(γραμμικό, </a:t>
            </a:r>
            <a:r>
              <a:rPr sz="2000" b="1" spc="-5" dirty="0">
                <a:latin typeface="Carlito"/>
                <a:cs typeface="Carlito"/>
              </a:rPr>
              <a:t>μη  </a:t>
            </a:r>
            <a:r>
              <a:rPr sz="2000" b="1" spc="-15" dirty="0">
                <a:latin typeface="Carlito"/>
                <a:cs typeface="Carlito"/>
              </a:rPr>
              <a:t>γραμμικό, </a:t>
            </a:r>
            <a:r>
              <a:rPr sz="2000" b="1" spc="-10" dirty="0">
                <a:latin typeface="Carlito"/>
                <a:cs typeface="Carlito"/>
              </a:rPr>
              <a:t>μεταβατικό, </a:t>
            </a:r>
            <a:r>
              <a:rPr sz="2000" b="1" dirty="0">
                <a:latin typeface="Carlito"/>
                <a:cs typeface="Carlito"/>
              </a:rPr>
              <a:t>modal </a:t>
            </a:r>
            <a:r>
              <a:rPr sz="2000" b="1" spc="-5" dirty="0">
                <a:latin typeface="Carlito"/>
                <a:cs typeface="Carlito"/>
              </a:rPr>
              <a:t>analysis) </a:t>
            </a:r>
            <a:r>
              <a:rPr sz="2000" b="1" spc="-20" dirty="0">
                <a:latin typeface="Carlito"/>
                <a:cs typeface="Carlito"/>
              </a:rPr>
              <a:t>και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ΕΠΙΛΥΣΗ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75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r>
              <a:rPr sz="2000" b="1" spc="5" dirty="0">
                <a:latin typeface="Carlito"/>
                <a:cs typeface="Carlito"/>
              </a:rPr>
              <a:t>5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Ανάγνωση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γραφική παράσταση</a:t>
            </a:r>
            <a:r>
              <a:rPr sz="2000" b="1" spc="-2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αποτελεσμάτων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1999488"/>
            <a:ext cx="9144000" cy="4358640"/>
          </a:xfrm>
          <a:custGeom>
            <a:avLst/>
            <a:gdLst/>
            <a:ahLst/>
            <a:cxnLst/>
            <a:rect l="l" t="t" r="r" b="b"/>
            <a:pathLst>
              <a:path w="9144000" h="4358640">
                <a:moveTo>
                  <a:pt x="0" y="0"/>
                </a:moveTo>
                <a:lnTo>
                  <a:pt x="0" y="4358640"/>
                </a:lnTo>
                <a:lnTo>
                  <a:pt x="9143999" y="435864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03535" y="6464985"/>
            <a:ext cx="1536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pPr marL="38100">
                <a:lnSpc>
                  <a:spcPts val="1240"/>
                </a:lnSpc>
              </a:pPr>
              <a:t>1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D3F7B7B-B90E-4B28-9CEA-E57799AAF71D}"/>
              </a:ext>
            </a:extLst>
          </p:cNvPr>
          <p:cNvSpPr txBox="1">
            <a:spLocks/>
          </p:cNvSpPr>
          <p:nvPr/>
        </p:nvSpPr>
        <p:spPr>
          <a:xfrm>
            <a:off x="3106548" y="375549"/>
            <a:ext cx="5978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3970">
              <a:spcBef>
                <a:spcPts val="105"/>
              </a:spcBef>
            </a:pPr>
            <a:r>
              <a:rPr lang="el-GR" kern="0" spc="-15" dirty="0"/>
              <a:t>Στάδια εργασιών</a:t>
            </a:r>
            <a:r>
              <a:rPr lang="en-US" kern="0" spc="-15" dirty="0"/>
              <a:t> </a:t>
            </a:r>
            <a:r>
              <a:rPr lang="el-GR" kern="0" spc="-15" dirty="0"/>
              <a:t>σε </a:t>
            </a:r>
            <a:r>
              <a:rPr lang="en-US" kern="0" spc="-15" dirty="0"/>
              <a:t>FEA</a:t>
            </a:r>
            <a:endParaRPr lang="el-GR" kern="0" spc="-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6655308" y="3703320"/>
            <a:ext cx="669290" cy="739140"/>
            <a:chOff x="5131308" y="3703320"/>
            <a:chExt cx="669290" cy="739140"/>
          </a:xfrm>
        </p:grpSpPr>
        <p:sp>
          <p:nvSpPr>
            <p:cNvPr id="8" name="object 8"/>
            <p:cNvSpPr/>
            <p:nvPr/>
          </p:nvSpPr>
          <p:spPr>
            <a:xfrm>
              <a:off x="5144262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321563" y="0"/>
                  </a:moveTo>
                  <a:lnTo>
                    <a:pt x="321563" y="178307"/>
                  </a:lnTo>
                  <a:lnTo>
                    <a:pt x="0" y="178307"/>
                  </a:lnTo>
                  <a:lnTo>
                    <a:pt x="0" y="534924"/>
                  </a:lnTo>
                  <a:lnTo>
                    <a:pt x="321563" y="534924"/>
                  </a:lnTo>
                  <a:lnTo>
                    <a:pt x="321563" y="713232"/>
                  </a:lnTo>
                  <a:lnTo>
                    <a:pt x="643127" y="35661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44262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0" y="178307"/>
                  </a:moveTo>
                  <a:lnTo>
                    <a:pt x="321563" y="178307"/>
                  </a:lnTo>
                  <a:lnTo>
                    <a:pt x="321563" y="0"/>
                  </a:lnTo>
                  <a:lnTo>
                    <a:pt x="643127" y="356615"/>
                  </a:lnTo>
                  <a:lnTo>
                    <a:pt x="321563" y="713232"/>
                  </a:lnTo>
                  <a:lnTo>
                    <a:pt x="321563" y="534924"/>
                  </a:lnTo>
                  <a:lnTo>
                    <a:pt x="0" y="534924"/>
                  </a:lnTo>
                  <a:lnTo>
                    <a:pt x="0" y="17830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881340" y="5647093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4">
                <a:moveTo>
                  <a:pt x="928789" y="785012"/>
                </a:moveTo>
                <a:lnTo>
                  <a:pt x="786447" y="701636"/>
                </a:lnTo>
                <a:lnTo>
                  <a:pt x="779297" y="699185"/>
                </a:lnTo>
                <a:lnTo>
                  <a:pt x="772007" y="699655"/>
                </a:lnTo>
                <a:lnTo>
                  <a:pt x="765416" y="702818"/>
                </a:lnTo>
                <a:lnTo>
                  <a:pt x="760387" y="708444"/>
                </a:lnTo>
                <a:lnTo>
                  <a:pt x="757923" y="715606"/>
                </a:lnTo>
                <a:lnTo>
                  <a:pt x="758393" y="722896"/>
                </a:lnTo>
                <a:lnTo>
                  <a:pt x="761555" y="729475"/>
                </a:lnTo>
                <a:lnTo>
                  <a:pt x="767194" y="734517"/>
                </a:lnTo>
                <a:lnTo>
                  <a:pt x="820572" y="765784"/>
                </a:lnTo>
                <a:lnTo>
                  <a:pt x="162623" y="764654"/>
                </a:lnTo>
                <a:lnTo>
                  <a:pt x="163639" y="171132"/>
                </a:lnTo>
                <a:lnTo>
                  <a:pt x="163690" y="108254"/>
                </a:lnTo>
                <a:lnTo>
                  <a:pt x="194830" y="161798"/>
                </a:lnTo>
                <a:lnTo>
                  <a:pt x="199847" y="167462"/>
                </a:lnTo>
                <a:lnTo>
                  <a:pt x="206413" y="170637"/>
                </a:lnTo>
                <a:lnTo>
                  <a:pt x="213702" y="171132"/>
                </a:lnTo>
                <a:lnTo>
                  <a:pt x="220865" y="168694"/>
                </a:lnTo>
                <a:lnTo>
                  <a:pt x="226517" y="163677"/>
                </a:lnTo>
                <a:lnTo>
                  <a:pt x="229704" y="157111"/>
                </a:lnTo>
                <a:lnTo>
                  <a:pt x="230200" y="149821"/>
                </a:lnTo>
                <a:lnTo>
                  <a:pt x="227774" y="142646"/>
                </a:lnTo>
                <a:lnTo>
                  <a:pt x="166827" y="37769"/>
                </a:lnTo>
                <a:lnTo>
                  <a:pt x="144881" y="0"/>
                </a:lnTo>
                <a:lnTo>
                  <a:pt x="61506" y="142367"/>
                </a:lnTo>
                <a:lnTo>
                  <a:pt x="59055" y="149529"/>
                </a:lnTo>
                <a:lnTo>
                  <a:pt x="59512" y="156819"/>
                </a:lnTo>
                <a:lnTo>
                  <a:pt x="62674" y="163398"/>
                </a:lnTo>
                <a:lnTo>
                  <a:pt x="68326" y="168427"/>
                </a:lnTo>
                <a:lnTo>
                  <a:pt x="75463" y="170891"/>
                </a:lnTo>
                <a:lnTo>
                  <a:pt x="82753" y="170434"/>
                </a:lnTo>
                <a:lnTo>
                  <a:pt x="89344" y="167271"/>
                </a:lnTo>
                <a:lnTo>
                  <a:pt x="94386" y="161620"/>
                </a:lnTo>
                <a:lnTo>
                  <a:pt x="125603" y="108318"/>
                </a:lnTo>
                <a:lnTo>
                  <a:pt x="125691" y="75615"/>
                </a:lnTo>
                <a:lnTo>
                  <a:pt x="125641" y="108242"/>
                </a:lnTo>
                <a:lnTo>
                  <a:pt x="124523" y="764590"/>
                </a:lnTo>
                <a:lnTo>
                  <a:pt x="76" y="764374"/>
                </a:lnTo>
                <a:lnTo>
                  <a:pt x="0" y="802487"/>
                </a:lnTo>
                <a:lnTo>
                  <a:pt x="124447" y="802703"/>
                </a:lnTo>
                <a:lnTo>
                  <a:pt x="124244" y="928751"/>
                </a:lnTo>
                <a:lnTo>
                  <a:pt x="162344" y="928814"/>
                </a:lnTo>
                <a:lnTo>
                  <a:pt x="162547" y="802767"/>
                </a:lnTo>
                <a:lnTo>
                  <a:pt x="820508" y="803884"/>
                </a:lnTo>
                <a:lnTo>
                  <a:pt x="767029" y="834961"/>
                </a:lnTo>
                <a:lnTo>
                  <a:pt x="761365" y="839990"/>
                </a:lnTo>
                <a:lnTo>
                  <a:pt x="758177" y="846556"/>
                </a:lnTo>
                <a:lnTo>
                  <a:pt x="757694" y="853846"/>
                </a:lnTo>
                <a:lnTo>
                  <a:pt x="760133" y="860996"/>
                </a:lnTo>
                <a:lnTo>
                  <a:pt x="765149" y="866660"/>
                </a:lnTo>
                <a:lnTo>
                  <a:pt x="771715" y="869848"/>
                </a:lnTo>
                <a:lnTo>
                  <a:pt x="779005" y="870331"/>
                </a:lnTo>
                <a:lnTo>
                  <a:pt x="786168" y="867892"/>
                </a:lnTo>
                <a:lnTo>
                  <a:pt x="896112" y="803998"/>
                </a:lnTo>
                <a:lnTo>
                  <a:pt x="928789" y="785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64791" y="5375555"/>
            <a:ext cx="146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95372" y="2819050"/>
            <a:ext cx="3214116" cy="2420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18882" y="3313634"/>
            <a:ext cx="5905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600" b="1" dirty="0">
                <a:latin typeface="Carlito"/>
                <a:cs typeface="Carlito"/>
              </a:rPr>
              <a:t>?</a:t>
            </a:r>
            <a:endParaRPr sz="96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9114" y="6153633"/>
            <a:ext cx="14287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51212" y="6464985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004" y="6518555"/>
            <a:ext cx="3437890" cy="169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2.11: </a:t>
            </a:r>
            <a:r>
              <a:rPr sz="1300" spc="-10" dirty="0">
                <a:latin typeface="Carlito"/>
                <a:cs typeface="Carlito"/>
              </a:rPr>
              <a:t>Παράδειγμα </a:t>
            </a:r>
            <a:r>
              <a:rPr sz="1300" spc="-5" dirty="0">
                <a:latin typeface="Carlito"/>
                <a:cs typeface="Carlito"/>
              </a:rPr>
              <a:t>συμμετρικής</a:t>
            </a:r>
            <a:r>
              <a:rPr sz="1300" spc="100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γεωμετρίας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CF06C13A-8528-4E00-993E-481384B4F1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8475" y="239877"/>
            <a:ext cx="6115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pc="5" dirty="0"/>
              <a:t>1</a:t>
            </a:r>
            <a:r>
              <a:rPr sz="4350" spc="7" baseline="24904" dirty="0"/>
              <a:t>ο </a:t>
            </a:r>
            <a:r>
              <a:rPr spc="-15" dirty="0"/>
              <a:t>Κατασκευή</a:t>
            </a:r>
            <a:r>
              <a:rPr spc="-375" dirty="0"/>
              <a:t> </a:t>
            </a:r>
            <a:r>
              <a:rPr spc="-10" dirty="0"/>
              <a:t>γεωμετρίας</a:t>
            </a:r>
            <a:endParaRPr dirty="0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7310506D-3B19-4079-90C1-1C6C071CB579}"/>
              </a:ext>
            </a:extLst>
          </p:cNvPr>
          <p:cNvSpPr/>
          <p:nvPr/>
        </p:nvSpPr>
        <p:spPr>
          <a:xfrm>
            <a:off x="2659475" y="1160712"/>
            <a:ext cx="6873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6589">
              <a:spcBef>
                <a:spcPts val="105"/>
              </a:spcBef>
            </a:pPr>
            <a:r>
              <a:rPr lang="el-GR" sz="2000" b="1" spc="-5" dirty="0"/>
              <a:t>Παραδείγματα</a:t>
            </a:r>
            <a:r>
              <a:rPr lang="el-GR" sz="2000" b="1" spc="-30" dirty="0"/>
              <a:t> </a:t>
            </a:r>
            <a:r>
              <a:rPr lang="el-GR" sz="2000" b="1" spc="-5" dirty="0"/>
              <a:t>συμμετρίας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6655308" y="2214372"/>
            <a:ext cx="4013200" cy="2573020"/>
            <a:chOff x="5131308" y="2214372"/>
            <a:chExt cx="4013200" cy="2573020"/>
          </a:xfrm>
        </p:grpSpPr>
        <p:sp>
          <p:nvSpPr>
            <p:cNvPr id="8" name="object 8"/>
            <p:cNvSpPr/>
            <p:nvPr/>
          </p:nvSpPr>
          <p:spPr>
            <a:xfrm>
              <a:off x="5144262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321563" y="0"/>
                  </a:moveTo>
                  <a:lnTo>
                    <a:pt x="321563" y="178307"/>
                  </a:lnTo>
                  <a:lnTo>
                    <a:pt x="0" y="178307"/>
                  </a:lnTo>
                  <a:lnTo>
                    <a:pt x="0" y="534924"/>
                  </a:lnTo>
                  <a:lnTo>
                    <a:pt x="321563" y="534924"/>
                  </a:lnTo>
                  <a:lnTo>
                    <a:pt x="321563" y="713232"/>
                  </a:lnTo>
                  <a:lnTo>
                    <a:pt x="643127" y="35661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44262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0" y="178307"/>
                  </a:moveTo>
                  <a:lnTo>
                    <a:pt x="321563" y="178307"/>
                  </a:lnTo>
                  <a:lnTo>
                    <a:pt x="321563" y="0"/>
                  </a:lnTo>
                  <a:lnTo>
                    <a:pt x="643127" y="356615"/>
                  </a:lnTo>
                  <a:lnTo>
                    <a:pt x="321563" y="713232"/>
                  </a:lnTo>
                  <a:lnTo>
                    <a:pt x="321563" y="534924"/>
                  </a:lnTo>
                  <a:lnTo>
                    <a:pt x="0" y="534924"/>
                  </a:lnTo>
                  <a:lnTo>
                    <a:pt x="0" y="17830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86628" y="2214372"/>
              <a:ext cx="3357371" cy="25725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881340" y="5647093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4">
                <a:moveTo>
                  <a:pt x="928789" y="785012"/>
                </a:moveTo>
                <a:lnTo>
                  <a:pt x="786447" y="701636"/>
                </a:lnTo>
                <a:lnTo>
                  <a:pt x="779297" y="699185"/>
                </a:lnTo>
                <a:lnTo>
                  <a:pt x="772007" y="699655"/>
                </a:lnTo>
                <a:lnTo>
                  <a:pt x="765416" y="702818"/>
                </a:lnTo>
                <a:lnTo>
                  <a:pt x="760387" y="708444"/>
                </a:lnTo>
                <a:lnTo>
                  <a:pt x="757923" y="715606"/>
                </a:lnTo>
                <a:lnTo>
                  <a:pt x="758393" y="722896"/>
                </a:lnTo>
                <a:lnTo>
                  <a:pt x="761555" y="729475"/>
                </a:lnTo>
                <a:lnTo>
                  <a:pt x="767194" y="734517"/>
                </a:lnTo>
                <a:lnTo>
                  <a:pt x="820572" y="765784"/>
                </a:lnTo>
                <a:lnTo>
                  <a:pt x="162623" y="764654"/>
                </a:lnTo>
                <a:lnTo>
                  <a:pt x="163639" y="171132"/>
                </a:lnTo>
                <a:lnTo>
                  <a:pt x="163690" y="108254"/>
                </a:lnTo>
                <a:lnTo>
                  <a:pt x="194830" y="161798"/>
                </a:lnTo>
                <a:lnTo>
                  <a:pt x="199847" y="167462"/>
                </a:lnTo>
                <a:lnTo>
                  <a:pt x="206413" y="170637"/>
                </a:lnTo>
                <a:lnTo>
                  <a:pt x="213702" y="171132"/>
                </a:lnTo>
                <a:lnTo>
                  <a:pt x="220865" y="168694"/>
                </a:lnTo>
                <a:lnTo>
                  <a:pt x="226517" y="163677"/>
                </a:lnTo>
                <a:lnTo>
                  <a:pt x="229704" y="157111"/>
                </a:lnTo>
                <a:lnTo>
                  <a:pt x="230200" y="149821"/>
                </a:lnTo>
                <a:lnTo>
                  <a:pt x="227774" y="142646"/>
                </a:lnTo>
                <a:lnTo>
                  <a:pt x="166827" y="37769"/>
                </a:lnTo>
                <a:lnTo>
                  <a:pt x="144881" y="0"/>
                </a:lnTo>
                <a:lnTo>
                  <a:pt x="61506" y="142367"/>
                </a:lnTo>
                <a:lnTo>
                  <a:pt x="59055" y="149529"/>
                </a:lnTo>
                <a:lnTo>
                  <a:pt x="59512" y="156819"/>
                </a:lnTo>
                <a:lnTo>
                  <a:pt x="62674" y="163398"/>
                </a:lnTo>
                <a:lnTo>
                  <a:pt x="68326" y="168427"/>
                </a:lnTo>
                <a:lnTo>
                  <a:pt x="75463" y="170891"/>
                </a:lnTo>
                <a:lnTo>
                  <a:pt x="82753" y="170434"/>
                </a:lnTo>
                <a:lnTo>
                  <a:pt x="89344" y="167271"/>
                </a:lnTo>
                <a:lnTo>
                  <a:pt x="94386" y="161620"/>
                </a:lnTo>
                <a:lnTo>
                  <a:pt x="125603" y="108318"/>
                </a:lnTo>
                <a:lnTo>
                  <a:pt x="125691" y="75615"/>
                </a:lnTo>
                <a:lnTo>
                  <a:pt x="125641" y="108242"/>
                </a:lnTo>
                <a:lnTo>
                  <a:pt x="124523" y="764590"/>
                </a:lnTo>
                <a:lnTo>
                  <a:pt x="76" y="764374"/>
                </a:lnTo>
                <a:lnTo>
                  <a:pt x="0" y="802487"/>
                </a:lnTo>
                <a:lnTo>
                  <a:pt x="124447" y="802703"/>
                </a:lnTo>
                <a:lnTo>
                  <a:pt x="124244" y="928751"/>
                </a:lnTo>
                <a:lnTo>
                  <a:pt x="162344" y="928814"/>
                </a:lnTo>
                <a:lnTo>
                  <a:pt x="162547" y="802767"/>
                </a:lnTo>
                <a:lnTo>
                  <a:pt x="820508" y="803884"/>
                </a:lnTo>
                <a:lnTo>
                  <a:pt x="767029" y="834961"/>
                </a:lnTo>
                <a:lnTo>
                  <a:pt x="761365" y="839990"/>
                </a:lnTo>
                <a:lnTo>
                  <a:pt x="758177" y="846556"/>
                </a:lnTo>
                <a:lnTo>
                  <a:pt x="757694" y="853846"/>
                </a:lnTo>
                <a:lnTo>
                  <a:pt x="760133" y="860996"/>
                </a:lnTo>
                <a:lnTo>
                  <a:pt x="765149" y="866660"/>
                </a:lnTo>
                <a:lnTo>
                  <a:pt x="771715" y="869848"/>
                </a:lnTo>
                <a:lnTo>
                  <a:pt x="779005" y="870331"/>
                </a:lnTo>
                <a:lnTo>
                  <a:pt x="786168" y="867892"/>
                </a:lnTo>
                <a:lnTo>
                  <a:pt x="896112" y="803998"/>
                </a:lnTo>
                <a:lnTo>
                  <a:pt x="928789" y="785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64791" y="5375555"/>
            <a:ext cx="146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5372" y="2819050"/>
            <a:ext cx="3214116" cy="2420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07198" y="4232276"/>
            <a:ext cx="579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UY=0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09114" y="6153633"/>
            <a:ext cx="14287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51212" y="6464985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1004" y="6518555"/>
            <a:ext cx="3437890" cy="169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2.12: </a:t>
            </a:r>
            <a:r>
              <a:rPr sz="1300" spc="-10" dirty="0">
                <a:latin typeface="Carlito"/>
                <a:cs typeface="Carlito"/>
              </a:rPr>
              <a:t>Παράδειγμα </a:t>
            </a:r>
            <a:r>
              <a:rPr sz="1300" spc="-5" dirty="0">
                <a:latin typeface="Carlito"/>
                <a:cs typeface="Carlito"/>
              </a:rPr>
              <a:t>συμμετρικής</a:t>
            </a:r>
            <a:r>
              <a:rPr sz="1300" spc="100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γεωμετρίας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50706" y="4232276"/>
            <a:ext cx="579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UY=0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4794" y="1159510"/>
            <a:ext cx="4956810" cy="1116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Παραδείγματα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συμμετρίας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 marL="2885440">
              <a:spcBef>
                <a:spcPts val="1345"/>
              </a:spcBef>
            </a:pP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Οριακές</a:t>
            </a:r>
            <a:r>
              <a:rPr sz="2000" b="1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συνθήκες?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CE139CAA-0F32-456E-B6BE-4900A0BB1B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4886" y="0"/>
            <a:ext cx="6140450" cy="1041952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marL="38100">
              <a:spcBef>
                <a:spcPts val="2845"/>
              </a:spcBef>
            </a:pPr>
            <a:r>
              <a:rPr spc="5" dirty="0"/>
              <a:t>1</a:t>
            </a:r>
            <a:r>
              <a:rPr sz="4350" spc="7" baseline="24904" dirty="0"/>
              <a:t>ο </a:t>
            </a:r>
            <a:r>
              <a:rPr spc="-15" dirty="0"/>
              <a:t>Κατα</a:t>
            </a:r>
            <a:r>
              <a:rPr spc="-15" dirty="0" err="1"/>
              <a:t>σκευή</a:t>
            </a:r>
            <a:r>
              <a:rPr spc="-370" dirty="0"/>
              <a:t> </a:t>
            </a:r>
            <a:r>
              <a:rPr spc="-10" dirty="0" err="1"/>
              <a:t>γεωμετρί</a:t>
            </a:r>
            <a:r>
              <a:rPr spc="-10" dirty="0"/>
              <a:t>ας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1920" y="265176"/>
            <a:ext cx="714177" cy="838200"/>
            <a:chOff x="1577919" y="265176"/>
            <a:chExt cx="714177" cy="838200"/>
          </a:xfrm>
        </p:grpSpPr>
        <p:sp>
          <p:nvSpPr>
            <p:cNvPr id="3" name="object 3"/>
            <p:cNvSpPr/>
            <p:nvPr/>
          </p:nvSpPr>
          <p:spPr>
            <a:xfrm>
              <a:off x="1577919" y="544492"/>
              <a:ext cx="256418" cy="398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8008" y="265176"/>
              <a:ext cx="704088" cy="838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4886" y="1"/>
            <a:ext cx="6140450" cy="1509395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marL="38100">
              <a:spcBef>
                <a:spcPts val="2845"/>
              </a:spcBef>
            </a:pPr>
            <a:r>
              <a:rPr spc="5" dirty="0"/>
              <a:t>1</a:t>
            </a:r>
            <a:r>
              <a:rPr sz="4350" spc="7" baseline="24904" dirty="0"/>
              <a:t>ο </a:t>
            </a:r>
            <a:r>
              <a:rPr spc="-15" dirty="0"/>
              <a:t>Κατασκευή</a:t>
            </a:r>
            <a:r>
              <a:rPr spc="-370" dirty="0"/>
              <a:t> </a:t>
            </a:r>
            <a:r>
              <a:rPr spc="-10" dirty="0"/>
              <a:t>γεωμετρίας</a:t>
            </a:r>
            <a:endParaRPr dirty="0"/>
          </a:p>
          <a:p>
            <a:pPr marR="133985" algn="ctr">
              <a:spcBef>
                <a:spcPts val="1255"/>
              </a:spcBef>
            </a:pPr>
            <a:r>
              <a:rPr sz="2000" spc="-5" dirty="0"/>
              <a:t>Παραδείγματα</a:t>
            </a:r>
            <a:r>
              <a:rPr sz="2000" spc="-30" dirty="0"/>
              <a:t> </a:t>
            </a:r>
            <a:r>
              <a:rPr sz="2000" spc="-5" dirty="0"/>
              <a:t>συμμετρίας</a:t>
            </a:r>
            <a:endParaRPr sz="20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962912" y="2642616"/>
            <a:ext cx="4646930" cy="2573020"/>
            <a:chOff x="438912" y="2642616"/>
            <a:chExt cx="4646930" cy="2573020"/>
          </a:xfrm>
        </p:grpSpPr>
        <p:sp>
          <p:nvSpPr>
            <p:cNvPr id="8" name="object 8"/>
            <p:cNvSpPr/>
            <p:nvPr/>
          </p:nvSpPr>
          <p:spPr>
            <a:xfrm>
              <a:off x="4429506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321564" y="0"/>
                  </a:moveTo>
                  <a:lnTo>
                    <a:pt x="321564" y="178307"/>
                  </a:lnTo>
                  <a:lnTo>
                    <a:pt x="0" y="178307"/>
                  </a:lnTo>
                  <a:lnTo>
                    <a:pt x="0" y="534924"/>
                  </a:lnTo>
                  <a:lnTo>
                    <a:pt x="321564" y="534924"/>
                  </a:lnTo>
                  <a:lnTo>
                    <a:pt x="321564" y="713232"/>
                  </a:lnTo>
                  <a:lnTo>
                    <a:pt x="643128" y="356615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29506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0" y="178307"/>
                  </a:moveTo>
                  <a:lnTo>
                    <a:pt x="321564" y="178307"/>
                  </a:lnTo>
                  <a:lnTo>
                    <a:pt x="321564" y="0"/>
                  </a:lnTo>
                  <a:lnTo>
                    <a:pt x="643128" y="356615"/>
                  </a:lnTo>
                  <a:lnTo>
                    <a:pt x="321564" y="713232"/>
                  </a:lnTo>
                  <a:lnTo>
                    <a:pt x="321564" y="534924"/>
                  </a:lnTo>
                  <a:lnTo>
                    <a:pt x="0" y="534924"/>
                  </a:lnTo>
                  <a:lnTo>
                    <a:pt x="0" y="17830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8912" y="2642616"/>
              <a:ext cx="3989832" cy="2572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881340" y="5647093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4">
                <a:moveTo>
                  <a:pt x="928789" y="785012"/>
                </a:moveTo>
                <a:lnTo>
                  <a:pt x="786447" y="701636"/>
                </a:lnTo>
                <a:lnTo>
                  <a:pt x="779297" y="699185"/>
                </a:lnTo>
                <a:lnTo>
                  <a:pt x="772007" y="699655"/>
                </a:lnTo>
                <a:lnTo>
                  <a:pt x="765416" y="702818"/>
                </a:lnTo>
                <a:lnTo>
                  <a:pt x="760387" y="708444"/>
                </a:lnTo>
                <a:lnTo>
                  <a:pt x="757923" y="715606"/>
                </a:lnTo>
                <a:lnTo>
                  <a:pt x="758393" y="722896"/>
                </a:lnTo>
                <a:lnTo>
                  <a:pt x="761555" y="729475"/>
                </a:lnTo>
                <a:lnTo>
                  <a:pt x="767194" y="734517"/>
                </a:lnTo>
                <a:lnTo>
                  <a:pt x="820572" y="765784"/>
                </a:lnTo>
                <a:lnTo>
                  <a:pt x="162623" y="764654"/>
                </a:lnTo>
                <a:lnTo>
                  <a:pt x="163639" y="171132"/>
                </a:lnTo>
                <a:lnTo>
                  <a:pt x="163690" y="108254"/>
                </a:lnTo>
                <a:lnTo>
                  <a:pt x="194830" y="161798"/>
                </a:lnTo>
                <a:lnTo>
                  <a:pt x="199847" y="167462"/>
                </a:lnTo>
                <a:lnTo>
                  <a:pt x="206413" y="170637"/>
                </a:lnTo>
                <a:lnTo>
                  <a:pt x="213702" y="171132"/>
                </a:lnTo>
                <a:lnTo>
                  <a:pt x="220865" y="168694"/>
                </a:lnTo>
                <a:lnTo>
                  <a:pt x="226517" y="163677"/>
                </a:lnTo>
                <a:lnTo>
                  <a:pt x="229704" y="157111"/>
                </a:lnTo>
                <a:lnTo>
                  <a:pt x="230200" y="149821"/>
                </a:lnTo>
                <a:lnTo>
                  <a:pt x="227774" y="142646"/>
                </a:lnTo>
                <a:lnTo>
                  <a:pt x="166827" y="37769"/>
                </a:lnTo>
                <a:lnTo>
                  <a:pt x="144881" y="0"/>
                </a:lnTo>
                <a:lnTo>
                  <a:pt x="61506" y="142367"/>
                </a:lnTo>
                <a:lnTo>
                  <a:pt x="59055" y="149529"/>
                </a:lnTo>
                <a:lnTo>
                  <a:pt x="59512" y="156819"/>
                </a:lnTo>
                <a:lnTo>
                  <a:pt x="62674" y="163398"/>
                </a:lnTo>
                <a:lnTo>
                  <a:pt x="68326" y="168427"/>
                </a:lnTo>
                <a:lnTo>
                  <a:pt x="75463" y="170891"/>
                </a:lnTo>
                <a:lnTo>
                  <a:pt x="82753" y="170434"/>
                </a:lnTo>
                <a:lnTo>
                  <a:pt x="89344" y="167271"/>
                </a:lnTo>
                <a:lnTo>
                  <a:pt x="94386" y="161620"/>
                </a:lnTo>
                <a:lnTo>
                  <a:pt x="125603" y="108318"/>
                </a:lnTo>
                <a:lnTo>
                  <a:pt x="125691" y="75615"/>
                </a:lnTo>
                <a:lnTo>
                  <a:pt x="125641" y="108242"/>
                </a:lnTo>
                <a:lnTo>
                  <a:pt x="124523" y="764590"/>
                </a:lnTo>
                <a:lnTo>
                  <a:pt x="76" y="764374"/>
                </a:lnTo>
                <a:lnTo>
                  <a:pt x="0" y="802487"/>
                </a:lnTo>
                <a:lnTo>
                  <a:pt x="124447" y="802703"/>
                </a:lnTo>
                <a:lnTo>
                  <a:pt x="124244" y="928751"/>
                </a:lnTo>
                <a:lnTo>
                  <a:pt x="162344" y="928814"/>
                </a:lnTo>
                <a:lnTo>
                  <a:pt x="162547" y="802767"/>
                </a:lnTo>
                <a:lnTo>
                  <a:pt x="820508" y="803884"/>
                </a:lnTo>
                <a:lnTo>
                  <a:pt x="767029" y="834961"/>
                </a:lnTo>
                <a:lnTo>
                  <a:pt x="761365" y="839990"/>
                </a:lnTo>
                <a:lnTo>
                  <a:pt x="758177" y="846556"/>
                </a:lnTo>
                <a:lnTo>
                  <a:pt x="757694" y="853846"/>
                </a:lnTo>
                <a:lnTo>
                  <a:pt x="760133" y="860996"/>
                </a:lnTo>
                <a:lnTo>
                  <a:pt x="765149" y="866660"/>
                </a:lnTo>
                <a:lnTo>
                  <a:pt x="771715" y="869848"/>
                </a:lnTo>
                <a:lnTo>
                  <a:pt x="779005" y="870331"/>
                </a:lnTo>
                <a:lnTo>
                  <a:pt x="786168" y="867892"/>
                </a:lnTo>
                <a:lnTo>
                  <a:pt x="896112" y="803998"/>
                </a:lnTo>
                <a:lnTo>
                  <a:pt x="928789" y="785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64791" y="5375555"/>
            <a:ext cx="146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9114" y="6153633"/>
            <a:ext cx="14287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51212" y="6464985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004" y="6518555"/>
            <a:ext cx="3437890" cy="169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2.13: </a:t>
            </a:r>
            <a:r>
              <a:rPr sz="1300" spc="-10" dirty="0">
                <a:latin typeface="Carlito"/>
                <a:cs typeface="Carlito"/>
              </a:rPr>
              <a:t>Παράδειγμα </a:t>
            </a:r>
            <a:r>
              <a:rPr sz="1300" spc="-5" dirty="0">
                <a:latin typeface="Carlito"/>
                <a:cs typeface="Carlito"/>
              </a:rPr>
              <a:t>συμμετρικής</a:t>
            </a:r>
            <a:r>
              <a:rPr sz="1300" spc="100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γεωμετρίας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18882" y="3313634"/>
            <a:ext cx="5905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600" b="1" dirty="0">
                <a:latin typeface="Carlito"/>
                <a:cs typeface="Carlito"/>
              </a:rPr>
              <a:t>?</a:t>
            </a:r>
            <a:endParaRPr sz="9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1920" y="265176"/>
            <a:ext cx="714177" cy="838200"/>
            <a:chOff x="1577919" y="265176"/>
            <a:chExt cx="714177" cy="838200"/>
          </a:xfrm>
        </p:grpSpPr>
        <p:sp>
          <p:nvSpPr>
            <p:cNvPr id="3" name="object 3"/>
            <p:cNvSpPr/>
            <p:nvPr/>
          </p:nvSpPr>
          <p:spPr>
            <a:xfrm>
              <a:off x="1577919" y="544492"/>
              <a:ext cx="256418" cy="398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88008" y="265176"/>
              <a:ext cx="704088" cy="838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7586" y="329641"/>
            <a:ext cx="6115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pc="5" dirty="0"/>
              <a:t>1</a:t>
            </a:r>
            <a:r>
              <a:rPr sz="4350" spc="7" baseline="24904" dirty="0"/>
              <a:t>ο </a:t>
            </a:r>
            <a:r>
              <a:rPr spc="-15" dirty="0"/>
              <a:t>Κατασκευή</a:t>
            </a:r>
            <a:r>
              <a:rPr spc="-375" dirty="0"/>
              <a:t> </a:t>
            </a:r>
            <a:r>
              <a:rPr spc="-10" dirty="0"/>
              <a:t>γεωμετρίας</a:t>
            </a:r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4795" y="1159510"/>
            <a:ext cx="28987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Παραδείγματα</a:t>
            </a:r>
            <a:r>
              <a:rPr sz="2000" b="1" spc="-7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συμμετρίας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62912" y="2642616"/>
            <a:ext cx="4646930" cy="2573020"/>
            <a:chOff x="438912" y="2642616"/>
            <a:chExt cx="4646930" cy="2573020"/>
          </a:xfrm>
        </p:grpSpPr>
        <p:sp>
          <p:nvSpPr>
            <p:cNvPr id="9" name="object 9"/>
            <p:cNvSpPr/>
            <p:nvPr/>
          </p:nvSpPr>
          <p:spPr>
            <a:xfrm>
              <a:off x="4429506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321564" y="0"/>
                  </a:moveTo>
                  <a:lnTo>
                    <a:pt x="321564" y="178307"/>
                  </a:lnTo>
                  <a:lnTo>
                    <a:pt x="0" y="178307"/>
                  </a:lnTo>
                  <a:lnTo>
                    <a:pt x="0" y="534924"/>
                  </a:lnTo>
                  <a:lnTo>
                    <a:pt x="321564" y="534924"/>
                  </a:lnTo>
                  <a:lnTo>
                    <a:pt x="321564" y="713232"/>
                  </a:lnTo>
                  <a:lnTo>
                    <a:pt x="643128" y="356615"/>
                  </a:lnTo>
                  <a:lnTo>
                    <a:pt x="32156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29506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0" y="178307"/>
                  </a:moveTo>
                  <a:lnTo>
                    <a:pt x="321564" y="178307"/>
                  </a:lnTo>
                  <a:lnTo>
                    <a:pt x="321564" y="0"/>
                  </a:lnTo>
                  <a:lnTo>
                    <a:pt x="643128" y="356615"/>
                  </a:lnTo>
                  <a:lnTo>
                    <a:pt x="321564" y="713232"/>
                  </a:lnTo>
                  <a:lnTo>
                    <a:pt x="321564" y="534924"/>
                  </a:lnTo>
                  <a:lnTo>
                    <a:pt x="0" y="534924"/>
                  </a:lnTo>
                  <a:lnTo>
                    <a:pt x="0" y="17830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8912" y="2642616"/>
              <a:ext cx="3989832" cy="2572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881340" y="5647093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4">
                <a:moveTo>
                  <a:pt x="928789" y="785012"/>
                </a:moveTo>
                <a:lnTo>
                  <a:pt x="786447" y="701636"/>
                </a:lnTo>
                <a:lnTo>
                  <a:pt x="779297" y="699185"/>
                </a:lnTo>
                <a:lnTo>
                  <a:pt x="772007" y="699655"/>
                </a:lnTo>
                <a:lnTo>
                  <a:pt x="765416" y="702818"/>
                </a:lnTo>
                <a:lnTo>
                  <a:pt x="760387" y="708444"/>
                </a:lnTo>
                <a:lnTo>
                  <a:pt x="757923" y="715606"/>
                </a:lnTo>
                <a:lnTo>
                  <a:pt x="758393" y="722896"/>
                </a:lnTo>
                <a:lnTo>
                  <a:pt x="761555" y="729475"/>
                </a:lnTo>
                <a:lnTo>
                  <a:pt x="767194" y="734517"/>
                </a:lnTo>
                <a:lnTo>
                  <a:pt x="820572" y="765784"/>
                </a:lnTo>
                <a:lnTo>
                  <a:pt x="162623" y="764654"/>
                </a:lnTo>
                <a:lnTo>
                  <a:pt x="163639" y="171132"/>
                </a:lnTo>
                <a:lnTo>
                  <a:pt x="163690" y="108254"/>
                </a:lnTo>
                <a:lnTo>
                  <a:pt x="194830" y="161798"/>
                </a:lnTo>
                <a:lnTo>
                  <a:pt x="199847" y="167462"/>
                </a:lnTo>
                <a:lnTo>
                  <a:pt x="206413" y="170637"/>
                </a:lnTo>
                <a:lnTo>
                  <a:pt x="213702" y="171132"/>
                </a:lnTo>
                <a:lnTo>
                  <a:pt x="220865" y="168694"/>
                </a:lnTo>
                <a:lnTo>
                  <a:pt x="226517" y="163677"/>
                </a:lnTo>
                <a:lnTo>
                  <a:pt x="229704" y="157111"/>
                </a:lnTo>
                <a:lnTo>
                  <a:pt x="230200" y="149821"/>
                </a:lnTo>
                <a:lnTo>
                  <a:pt x="227774" y="142646"/>
                </a:lnTo>
                <a:lnTo>
                  <a:pt x="166827" y="37769"/>
                </a:lnTo>
                <a:lnTo>
                  <a:pt x="144881" y="0"/>
                </a:lnTo>
                <a:lnTo>
                  <a:pt x="61506" y="142367"/>
                </a:lnTo>
                <a:lnTo>
                  <a:pt x="59055" y="149529"/>
                </a:lnTo>
                <a:lnTo>
                  <a:pt x="59512" y="156819"/>
                </a:lnTo>
                <a:lnTo>
                  <a:pt x="62674" y="163398"/>
                </a:lnTo>
                <a:lnTo>
                  <a:pt x="68326" y="168427"/>
                </a:lnTo>
                <a:lnTo>
                  <a:pt x="75463" y="170891"/>
                </a:lnTo>
                <a:lnTo>
                  <a:pt x="82753" y="170434"/>
                </a:lnTo>
                <a:lnTo>
                  <a:pt x="89344" y="167271"/>
                </a:lnTo>
                <a:lnTo>
                  <a:pt x="94386" y="161620"/>
                </a:lnTo>
                <a:lnTo>
                  <a:pt x="125603" y="108318"/>
                </a:lnTo>
                <a:lnTo>
                  <a:pt x="125691" y="75615"/>
                </a:lnTo>
                <a:lnTo>
                  <a:pt x="125641" y="108242"/>
                </a:lnTo>
                <a:lnTo>
                  <a:pt x="124523" y="764590"/>
                </a:lnTo>
                <a:lnTo>
                  <a:pt x="76" y="764374"/>
                </a:lnTo>
                <a:lnTo>
                  <a:pt x="0" y="802487"/>
                </a:lnTo>
                <a:lnTo>
                  <a:pt x="124447" y="802703"/>
                </a:lnTo>
                <a:lnTo>
                  <a:pt x="124244" y="928751"/>
                </a:lnTo>
                <a:lnTo>
                  <a:pt x="162344" y="928814"/>
                </a:lnTo>
                <a:lnTo>
                  <a:pt x="162547" y="802767"/>
                </a:lnTo>
                <a:lnTo>
                  <a:pt x="820508" y="803884"/>
                </a:lnTo>
                <a:lnTo>
                  <a:pt x="767029" y="834961"/>
                </a:lnTo>
                <a:lnTo>
                  <a:pt x="761365" y="839990"/>
                </a:lnTo>
                <a:lnTo>
                  <a:pt x="758177" y="846556"/>
                </a:lnTo>
                <a:lnTo>
                  <a:pt x="757694" y="853846"/>
                </a:lnTo>
                <a:lnTo>
                  <a:pt x="760133" y="860996"/>
                </a:lnTo>
                <a:lnTo>
                  <a:pt x="765149" y="866660"/>
                </a:lnTo>
                <a:lnTo>
                  <a:pt x="771715" y="869848"/>
                </a:lnTo>
                <a:lnTo>
                  <a:pt x="779005" y="870331"/>
                </a:lnTo>
                <a:lnTo>
                  <a:pt x="786168" y="867892"/>
                </a:lnTo>
                <a:lnTo>
                  <a:pt x="896112" y="803998"/>
                </a:lnTo>
                <a:lnTo>
                  <a:pt x="928789" y="785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64791" y="5375555"/>
            <a:ext cx="146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29862" y="2707668"/>
            <a:ext cx="3890832" cy="2495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91759" y="5375555"/>
            <a:ext cx="18789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Καμία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συμμετρία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9114" y="6153633"/>
            <a:ext cx="14287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51212" y="6464985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1004" y="6518555"/>
            <a:ext cx="3437890" cy="169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2.14: </a:t>
            </a:r>
            <a:r>
              <a:rPr sz="1300" spc="-10" dirty="0">
                <a:latin typeface="Carlito"/>
                <a:cs typeface="Carlito"/>
              </a:rPr>
              <a:t>Παράδειγμα </a:t>
            </a:r>
            <a:r>
              <a:rPr sz="1300" spc="-5" dirty="0">
                <a:latin typeface="Carlito"/>
                <a:cs typeface="Carlito"/>
              </a:rPr>
              <a:t>συμμετρικής</a:t>
            </a:r>
            <a:r>
              <a:rPr sz="1300" spc="105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γεωμετρίας</a:t>
            </a:r>
            <a:endParaRPr sz="1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3505201" y="351981"/>
            <a:ext cx="5978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spcBef>
                <a:spcPts val="105"/>
              </a:spcBef>
            </a:pPr>
            <a:r>
              <a:rPr spc="-15" dirty="0" err="1"/>
              <a:t>Στάδι</a:t>
            </a:r>
            <a:r>
              <a:rPr spc="-15" dirty="0"/>
              <a:t>α εργασιών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1342" y="1366647"/>
            <a:ext cx="441833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5" dirty="0">
                <a:latin typeface="Carlito"/>
                <a:cs typeface="Carlito"/>
              </a:rPr>
              <a:t>1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dirty="0">
                <a:latin typeface="Carlito"/>
                <a:cs typeface="Carlito"/>
              </a:rPr>
              <a:t>/ </a:t>
            </a:r>
            <a:r>
              <a:rPr sz="2000" b="1" spc="5" dirty="0">
                <a:latin typeface="Carlito"/>
                <a:cs typeface="Carlito"/>
              </a:rPr>
              <a:t>2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Κατασκευή </a:t>
            </a:r>
            <a:r>
              <a:rPr sz="2000" b="1" dirty="0">
                <a:latin typeface="Carlito"/>
                <a:cs typeface="Carlito"/>
              </a:rPr>
              <a:t>της</a:t>
            </a:r>
            <a:r>
              <a:rPr sz="2000" b="1" spc="-23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γεωμετρίας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243" y="2034287"/>
            <a:ext cx="78784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spcBef>
                <a:spcPts val="105"/>
              </a:spcBef>
            </a:pPr>
            <a:r>
              <a:rPr sz="2000" b="1" spc="5" dirty="0">
                <a:latin typeface="Carlito"/>
                <a:cs typeface="Carlito"/>
              </a:rPr>
              <a:t>1</a:t>
            </a:r>
            <a:r>
              <a:rPr sz="1950" b="1" spc="7" baseline="25641" dirty="0">
                <a:latin typeface="Carlito"/>
                <a:cs typeface="Carlito"/>
              </a:rPr>
              <a:t>o </a:t>
            </a:r>
            <a:r>
              <a:rPr sz="2000" b="1" dirty="0">
                <a:latin typeface="Carlito"/>
                <a:cs typeface="Carlito"/>
              </a:rPr>
              <a:t>/ </a:t>
            </a:r>
            <a:r>
              <a:rPr sz="2000" b="1" spc="5" dirty="0">
                <a:latin typeface="Carlito"/>
                <a:cs typeface="Carlito"/>
              </a:rPr>
              <a:t>2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Ορισμός </a:t>
            </a:r>
            <a:r>
              <a:rPr sz="2000" b="1" spc="-10" dirty="0">
                <a:latin typeface="Carlito"/>
                <a:cs typeface="Carlito"/>
              </a:rPr>
              <a:t>μηχανικών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φυσικών ιδιοτήτων των </a:t>
            </a:r>
            <a:r>
              <a:rPr sz="2000" b="1" spc="-20" dirty="0">
                <a:latin typeface="Carlito"/>
                <a:cs typeface="Carlito"/>
              </a:rPr>
              <a:t>υλικών και  </a:t>
            </a:r>
            <a:r>
              <a:rPr sz="2000" b="1" dirty="0">
                <a:latin typeface="Carlito"/>
                <a:cs typeface="Carlito"/>
              </a:rPr>
              <a:t>επιλογή </a:t>
            </a:r>
            <a:r>
              <a:rPr sz="2000" b="1" spc="-5" dirty="0">
                <a:latin typeface="Carlito"/>
                <a:cs typeface="Carlito"/>
              </a:rPr>
              <a:t>είδους πεπερασμένων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στοιχείων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1343" y="3134742"/>
            <a:ext cx="7837805" cy="2339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10" dirty="0">
                <a:latin typeface="Carlito"/>
                <a:cs typeface="Carlito"/>
              </a:rPr>
              <a:t>3</a:t>
            </a:r>
            <a:r>
              <a:rPr sz="1950" b="1" spc="15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Meshing: </a:t>
            </a:r>
            <a:r>
              <a:rPr sz="2000" b="1" spc="-5" dirty="0">
                <a:latin typeface="Carlito"/>
                <a:cs typeface="Carlito"/>
              </a:rPr>
              <a:t>Διακριτοποίηση </a:t>
            </a:r>
            <a:r>
              <a:rPr sz="2000" b="1" dirty="0">
                <a:latin typeface="Carlito"/>
                <a:cs typeface="Carlito"/>
              </a:rPr>
              <a:t>της </a:t>
            </a:r>
            <a:r>
              <a:rPr sz="2000" b="1" spc="-5" dirty="0">
                <a:latin typeface="Carlito"/>
                <a:cs typeface="Carlito"/>
              </a:rPr>
              <a:t>γεωμετρίας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επιβολή</a:t>
            </a:r>
            <a:r>
              <a:rPr sz="2000" b="1" spc="-24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οριακών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2000" b="1" spc="-10" dirty="0">
                <a:latin typeface="Carlito"/>
                <a:cs typeface="Carlito"/>
              </a:rPr>
              <a:t>συνθηκών</a:t>
            </a:r>
            <a:endParaRPr sz="200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750">
              <a:latin typeface="Carlito"/>
              <a:cs typeface="Carlito"/>
            </a:endParaRPr>
          </a:p>
          <a:p>
            <a:pPr marR="481330"/>
            <a:r>
              <a:rPr sz="2000" b="1" spc="5" dirty="0">
                <a:latin typeface="Carlito"/>
                <a:cs typeface="Carlito"/>
              </a:rPr>
              <a:t>4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Επιλογή </a:t>
            </a:r>
            <a:r>
              <a:rPr sz="2000" b="1" spc="-5" dirty="0">
                <a:latin typeface="Carlito"/>
                <a:cs typeface="Carlito"/>
              </a:rPr>
              <a:t>τρόπου </a:t>
            </a:r>
            <a:r>
              <a:rPr sz="2000" b="1" dirty="0">
                <a:latin typeface="Carlito"/>
                <a:cs typeface="Carlito"/>
              </a:rPr>
              <a:t>επίλυσης </a:t>
            </a:r>
            <a:r>
              <a:rPr sz="2000" b="1" spc="-5" dirty="0">
                <a:latin typeface="Carlito"/>
                <a:cs typeface="Carlito"/>
              </a:rPr>
              <a:t>του προβλήματος </a:t>
            </a:r>
            <a:r>
              <a:rPr sz="2000" b="1" spc="-15" dirty="0">
                <a:latin typeface="Carlito"/>
                <a:cs typeface="Carlito"/>
              </a:rPr>
              <a:t>(γραμμικό, </a:t>
            </a:r>
            <a:r>
              <a:rPr sz="2000" b="1" spc="-5" dirty="0">
                <a:latin typeface="Carlito"/>
                <a:cs typeface="Carlito"/>
              </a:rPr>
              <a:t>μη  </a:t>
            </a:r>
            <a:r>
              <a:rPr sz="2000" b="1" spc="-15" dirty="0">
                <a:latin typeface="Carlito"/>
                <a:cs typeface="Carlito"/>
              </a:rPr>
              <a:t>γραμμικό, </a:t>
            </a:r>
            <a:r>
              <a:rPr sz="2000" b="1" spc="-10" dirty="0">
                <a:latin typeface="Carlito"/>
                <a:cs typeface="Carlito"/>
              </a:rPr>
              <a:t>μεταβατικό, </a:t>
            </a:r>
            <a:r>
              <a:rPr sz="2000" b="1" dirty="0">
                <a:latin typeface="Carlito"/>
                <a:cs typeface="Carlito"/>
              </a:rPr>
              <a:t>modal </a:t>
            </a:r>
            <a:r>
              <a:rPr sz="2000" b="1" spc="-5" dirty="0">
                <a:latin typeface="Carlito"/>
                <a:cs typeface="Carlito"/>
              </a:rPr>
              <a:t>analysis) </a:t>
            </a:r>
            <a:r>
              <a:rPr sz="2000" b="1" spc="-20" dirty="0">
                <a:latin typeface="Carlito"/>
                <a:cs typeface="Carlito"/>
              </a:rPr>
              <a:t>και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ΕΠΙΛΥΣΗ</a:t>
            </a:r>
            <a:endParaRPr sz="200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7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2000" b="1" spc="5" dirty="0">
                <a:latin typeface="Carlito"/>
                <a:cs typeface="Carlito"/>
              </a:rPr>
              <a:t>5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Ανάγνωση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γραφική παράσταση</a:t>
            </a:r>
            <a:r>
              <a:rPr sz="2000" b="1" spc="-2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αποτελεσμάτων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0" y="1143000"/>
            <a:ext cx="9144000" cy="715010"/>
          </a:xfrm>
          <a:custGeom>
            <a:avLst/>
            <a:gdLst/>
            <a:ahLst/>
            <a:cxnLst/>
            <a:rect l="l" t="t" r="r" b="b"/>
            <a:pathLst>
              <a:path w="9144000" h="715010">
                <a:moveTo>
                  <a:pt x="0" y="0"/>
                </a:moveTo>
                <a:lnTo>
                  <a:pt x="0" y="714755"/>
                </a:lnTo>
                <a:lnTo>
                  <a:pt x="9143999" y="714755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2857500"/>
            <a:ext cx="9144000" cy="3001010"/>
          </a:xfrm>
          <a:custGeom>
            <a:avLst/>
            <a:gdLst/>
            <a:ahLst/>
            <a:cxnLst/>
            <a:rect l="l" t="t" r="r" b="b"/>
            <a:pathLst>
              <a:path w="9144000" h="3001010">
                <a:moveTo>
                  <a:pt x="0" y="0"/>
                </a:moveTo>
                <a:lnTo>
                  <a:pt x="0" y="3000756"/>
                </a:lnTo>
                <a:lnTo>
                  <a:pt x="9143999" y="3000756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48268" y="293370"/>
            <a:ext cx="6895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2: </a:t>
            </a:r>
            <a:r>
              <a:rPr spc="-5" dirty="0"/>
              <a:t>Ιδιότητες </a:t>
            </a:r>
            <a:r>
              <a:rPr spc="-45" dirty="0"/>
              <a:t>και </a:t>
            </a:r>
            <a:r>
              <a:rPr dirty="0"/>
              <a:t>Πεπ.</a:t>
            </a:r>
            <a:r>
              <a:rPr spc="-55" dirty="0"/>
              <a:t> </a:t>
            </a:r>
            <a:r>
              <a:rPr spc="-10" dirty="0"/>
              <a:t>στοιχεία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/>
              <a:t>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57401" y="1119567"/>
            <a:ext cx="7117715" cy="3899144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151255" algn="ctr">
              <a:spcBef>
                <a:spcPts val="545"/>
              </a:spcBef>
            </a:pPr>
            <a:r>
              <a:rPr sz="2000" b="1" spc="-5" dirty="0">
                <a:latin typeface="Carlito"/>
                <a:cs typeface="Carlito"/>
              </a:rPr>
              <a:t>Ορισμός </a:t>
            </a:r>
            <a:r>
              <a:rPr sz="2000" b="1" spc="-10" dirty="0">
                <a:latin typeface="Carlito"/>
                <a:cs typeface="Carlito"/>
              </a:rPr>
              <a:t>μηχανικών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φυσικών ιδιοτήτων των</a:t>
            </a:r>
            <a:r>
              <a:rPr sz="2000" b="1" spc="-130" dirty="0">
                <a:latin typeface="Carlito"/>
                <a:cs typeface="Carlito"/>
              </a:rPr>
              <a:t> </a:t>
            </a:r>
            <a:r>
              <a:rPr sz="2000" b="1" spc="-20" dirty="0">
                <a:latin typeface="Carlito"/>
                <a:cs typeface="Carlito"/>
              </a:rPr>
              <a:t>υλικών</a:t>
            </a:r>
            <a:endParaRPr sz="2000" dirty="0">
              <a:latin typeface="Carlito"/>
              <a:cs typeface="Carlito"/>
            </a:endParaRPr>
          </a:p>
          <a:p>
            <a:pPr marL="1151890" algn="ctr">
              <a:spcBef>
                <a:spcPts val="615"/>
              </a:spcBef>
              <a:tabLst>
                <a:tab pos="1660525" algn="l"/>
                <a:tab pos="3290570" algn="l"/>
              </a:tabLst>
            </a:pP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!!!	</a:t>
            </a:r>
            <a:r>
              <a:rPr sz="2800" b="1" spc="-15" dirty="0">
                <a:solidFill>
                  <a:srgbClr val="FF0000"/>
                </a:solidFill>
                <a:latin typeface="Carlito"/>
                <a:cs typeface="Carlito"/>
              </a:rPr>
              <a:t>ΠΡΟΣΟΧΗ	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!!!</a:t>
            </a:r>
            <a:endParaRPr sz="2800" dirty="0">
              <a:latin typeface="Carlito"/>
              <a:cs typeface="Carlito"/>
            </a:endParaRPr>
          </a:p>
          <a:p>
            <a:pPr marL="12700">
              <a:spcBef>
                <a:spcPts val="540"/>
              </a:spcBef>
            </a:pPr>
            <a:r>
              <a:rPr sz="2000" b="1" spc="-20" dirty="0">
                <a:latin typeface="Carlito"/>
                <a:cs typeface="Carlito"/>
              </a:rPr>
              <a:t>ΣTO</a:t>
            </a:r>
            <a:r>
              <a:rPr sz="2000" b="1" spc="-30" dirty="0">
                <a:latin typeface="Carlito"/>
                <a:cs typeface="Carlito"/>
              </a:rPr>
              <a:t> </a:t>
            </a:r>
            <a:r>
              <a:rPr lang="en-US" sz="2000" b="1" spc="-10" dirty="0">
                <a:latin typeface="Carlito"/>
                <a:cs typeface="Carlito"/>
              </a:rPr>
              <a:t>LS-PREPOST TOY LS-DYNA</a:t>
            </a:r>
            <a:r>
              <a:rPr sz="2000" b="1" spc="-10" dirty="0">
                <a:latin typeface="Carlito"/>
                <a:cs typeface="Carlito"/>
              </a:rPr>
              <a:t>:</a:t>
            </a:r>
            <a:endParaRPr sz="2000" dirty="0">
              <a:latin typeface="Carlito"/>
              <a:cs typeface="Carlito"/>
            </a:endParaRPr>
          </a:p>
          <a:p>
            <a:pPr marL="605155" indent="-240029">
              <a:spcBef>
                <a:spcPts val="480"/>
              </a:spcBef>
              <a:buFont typeface="Arial"/>
              <a:buChar char="•"/>
              <a:tabLst>
                <a:tab pos="605155" algn="l"/>
                <a:tab pos="605790" algn="l"/>
              </a:tabLst>
            </a:pPr>
            <a:r>
              <a:rPr sz="2000" b="1" spc="-5" dirty="0">
                <a:latin typeface="Carlito"/>
                <a:cs typeface="Carlito"/>
              </a:rPr>
              <a:t>ΔΕΝ </a:t>
            </a:r>
            <a:r>
              <a:rPr sz="2000" b="1" dirty="0">
                <a:latin typeface="Carlito"/>
                <a:cs typeface="Carlito"/>
              </a:rPr>
              <a:t>επιλέγουμε Σύστημα</a:t>
            </a:r>
            <a:r>
              <a:rPr sz="2000" b="1" spc="-50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Μονάδων!</a:t>
            </a:r>
            <a:endParaRPr sz="2000" dirty="0">
              <a:latin typeface="Carlito"/>
              <a:cs typeface="Carlito"/>
            </a:endParaRPr>
          </a:p>
          <a:p>
            <a:pPr marL="605155" indent="-240029">
              <a:spcBef>
                <a:spcPts val="480"/>
              </a:spcBef>
              <a:buFont typeface="Arial"/>
              <a:buChar char="•"/>
              <a:tabLst>
                <a:tab pos="605155" algn="l"/>
                <a:tab pos="605790" algn="l"/>
              </a:tabLst>
            </a:pPr>
            <a:r>
              <a:rPr sz="2000" b="1" spc="-5" dirty="0">
                <a:latin typeface="Carlito"/>
                <a:cs typeface="Carlito"/>
              </a:rPr>
              <a:t>εισάγουμε ΜΟΝΟΝ αριθμητικές</a:t>
            </a:r>
            <a:r>
              <a:rPr sz="2000" b="1" spc="-7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τιμές</a:t>
            </a:r>
            <a:endParaRPr sz="2000" dirty="0">
              <a:latin typeface="Carlito"/>
              <a:cs typeface="Carlito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750" dirty="0">
              <a:latin typeface="Carlito"/>
              <a:cs typeface="Carlito"/>
            </a:endParaRPr>
          </a:p>
          <a:p>
            <a:pPr marL="12700"/>
            <a:r>
              <a:rPr sz="2000" b="1" dirty="0">
                <a:latin typeface="Carlito"/>
                <a:cs typeface="Carlito"/>
              </a:rPr>
              <a:t>Άρα, </a:t>
            </a:r>
            <a:r>
              <a:rPr sz="2000" b="1" spc="-5" dirty="0">
                <a:latin typeface="Carlito"/>
                <a:cs typeface="Carlito"/>
              </a:rPr>
              <a:t>ΠΡΕΠΕΙ να επιλέξουμε τιμές, έτσι</a:t>
            </a:r>
            <a:r>
              <a:rPr sz="2000" b="1" spc="-35" dirty="0">
                <a:latin typeface="Carlito"/>
                <a:cs typeface="Carlito"/>
              </a:rPr>
              <a:t> </a:t>
            </a:r>
            <a:r>
              <a:rPr sz="2000" b="1" spc="5" dirty="0">
                <a:latin typeface="Carlito"/>
                <a:cs typeface="Carlito"/>
              </a:rPr>
              <a:t>ώστε:</a:t>
            </a:r>
            <a:endParaRPr sz="2000" dirty="0">
              <a:latin typeface="Carlito"/>
              <a:cs typeface="Carlito"/>
            </a:endParaRPr>
          </a:p>
          <a:p>
            <a:pPr marL="548640" indent="-183515">
              <a:spcBef>
                <a:spcPts val="480"/>
              </a:spcBef>
              <a:buFont typeface="Arial"/>
              <a:buChar char="•"/>
              <a:tabLst>
                <a:tab pos="549275" algn="l"/>
              </a:tabLst>
            </a:pPr>
            <a:r>
              <a:rPr sz="2000" b="1" spc="-5" dirty="0">
                <a:latin typeface="Carlito"/>
                <a:cs typeface="Carlito"/>
              </a:rPr>
              <a:t>Οι μονάδες </a:t>
            </a:r>
            <a:r>
              <a:rPr sz="2000" b="1" dirty="0">
                <a:latin typeface="Carlito"/>
                <a:cs typeface="Carlito"/>
              </a:rPr>
              <a:t>τους </a:t>
            </a:r>
            <a:r>
              <a:rPr sz="2000" b="1" spc="-5" dirty="0">
                <a:latin typeface="Carlito"/>
                <a:cs typeface="Carlito"/>
              </a:rPr>
              <a:t>να ανήκουν </a:t>
            </a:r>
            <a:r>
              <a:rPr sz="2000" b="1" spc="5" dirty="0">
                <a:latin typeface="Carlito"/>
                <a:cs typeface="Carlito"/>
              </a:rPr>
              <a:t>στο </a:t>
            </a:r>
            <a:r>
              <a:rPr sz="2000" b="1" spc="-5" dirty="0">
                <a:latin typeface="Carlito"/>
                <a:cs typeface="Carlito"/>
              </a:rPr>
              <a:t>ίδιο </a:t>
            </a:r>
            <a:r>
              <a:rPr sz="2000" b="1" dirty="0">
                <a:latin typeface="Carlito"/>
                <a:cs typeface="Carlito"/>
              </a:rPr>
              <a:t>σύστημα (π.χ.</a:t>
            </a:r>
            <a:r>
              <a:rPr sz="2000" b="1" spc="-14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SI)</a:t>
            </a:r>
            <a:endParaRPr sz="2000" dirty="0">
              <a:latin typeface="Carlito"/>
              <a:cs typeface="Carlito"/>
            </a:endParaRPr>
          </a:p>
          <a:p>
            <a:pPr marL="548640" indent="-183515">
              <a:spcBef>
                <a:spcPts val="480"/>
              </a:spcBef>
              <a:buFont typeface="Arial"/>
              <a:buChar char="•"/>
              <a:tabLst>
                <a:tab pos="549275" algn="l"/>
              </a:tabLst>
            </a:pPr>
            <a:r>
              <a:rPr sz="2000" b="1" dirty="0">
                <a:latin typeface="Carlito"/>
                <a:cs typeface="Carlito"/>
              </a:rPr>
              <a:t>Οι </a:t>
            </a:r>
            <a:r>
              <a:rPr sz="2000" b="1" spc="-5" dirty="0">
                <a:latin typeface="Carlito"/>
                <a:cs typeface="Carlito"/>
              </a:rPr>
              <a:t>μονάδες </a:t>
            </a:r>
            <a:r>
              <a:rPr sz="2000" b="1" dirty="0">
                <a:latin typeface="Carlito"/>
                <a:cs typeface="Carlito"/>
              </a:rPr>
              <a:t>τους να </a:t>
            </a:r>
            <a:r>
              <a:rPr sz="2000" b="1" spc="-10" dirty="0">
                <a:latin typeface="Carlito"/>
                <a:cs typeface="Carlito"/>
              </a:rPr>
              <a:t>είναι μεταξύ </a:t>
            </a:r>
            <a:r>
              <a:rPr sz="2000" b="1" dirty="0">
                <a:latin typeface="Carlito"/>
                <a:cs typeface="Carlito"/>
              </a:rPr>
              <a:t>τους</a:t>
            </a:r>
            <a:r>
              <a:rPr sz="2000" b="1" spc="-114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ΣΥΜΒΑΤΕΣ</a:t>
            </a:r>
            <a:endParaRPr sz="2000" dirty="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75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7AEE2319-5A4E-454B-A274-15683B41B0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9119" y="329641"/>
            <a:ext cx="6895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2: </a:t>
            </a:r>
            <a:r>
              <a:rPr spc="-5" dirty="0"/>
              <a:t>Ιδιότητες </a:t>
            </a:r>
            <a:r>
              <a:rPr spc="-45" dirty="0"/>
              <a:t>και </a:t>
            </a:r>
            <a:r>
              <a:rPr dirty="0"/>
              <a:t>Πεπ.</a:t>
            </a:r>
            <a:r>
              <a:rPr spc="-55" dirty="0"/>
              <a:t> </a:t>
            </a:r>
            <a:r>
              <a:rPr spc="-10" dirty="0"/>
              <a:t>στοιχεία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D32D5C-F915-47D1-AE13-2A8C94E30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4" t="17408" r="19167" b="5044"/>
          <a:stretch/>
        </p:blipFill>
        <p:spPr>
          <a:xfrm>
            <a:off x="2019300" y="1026872"/>
            <a:ext cx="8153400" cy="5690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F4BC26-39BB-4BFE-B27E-3933FF1B932F}"/>
              </a:ext>
            </a:extLst>
          </p:cNvPr>
          <p:cNvSpPr txBox="1"/>
          <p:nvPr/>
        </p:nvSpPr>
        <p:spPr>
          <a:xfrm>
            <a:off x="8534400" y="19812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ΣΥΜΒΑΤΕΣ </a:t>
            </a:r>
          </a:p>
          <a:p>
            <a:r>
              <a:rPr lang="el-GR" b="1" dirty="0"/>
              <a:t>ΜΟΝΑΔΕΣ</a:t>
            </a:r>
          </a:p>
        </p:txBody>
      </p:sp>
    </p:spTree>
    <p:extLst>
      <p:ext uri="{BB962C8B-B14F-4D97-AF65-F5344CB8AC3E}">
        <p14:creationId xmlns:p14="http://schemas.microsoft.com/office/powerpoint/2010/main" val="74490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48268" y="19749"/>
            <a:ext cx="68954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2: </a:t>
            </a:r>
            <a:r>
              <a:rPr spc="-5" dirty="0"/>
              <a:t>Ιδιότητες </a:t>
            </a:r>
            <a:r>
              <a:rPr spc="-45" dirty="0"/>
              <a:t>και </a:t>
            </a:r>
            <a:r>
              <a:rPr dirty="0"/>
              <a:t>Πεπ.</a:t>
            </a:r>
            <a:r>
              <a:rPr spc="-55" dirty="0"/>
              <a:t> </a:t>
            </a:r>
            <a:r>
              <a:rPr spc="-10" dirty="0"/>
              <a:t>στοιχεία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73208" y="741193"/>
            <a:ext cx="44399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Carlito"/>
                <a:cs typeface="Carlito"/>
              </a:rPr>
              <a:t>Επιλογή </a:t>
            </a:r>
            <a:r>
              <a:rPr sz="2000" b="1" spc="-5" dirty="0">
                <a:latin typeface="Carlito"/>
                <a:cs typeface="Carlito"/>
              </a:rPr>
              <a:t>είδους πεπερασμένων</a:t>
            </a:r>
            <a:r>
              <a:rPr sz="2000" b="1" spc="-9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στοιχείων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6116" y="1066800"/>
            <a:ext cx="3921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>
              <a:spcBef>
                <a:spcPts val="100"/>
              </a:spcBef>
            </a:pPr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TRUSS </a:t>
            </a:r>
            <a:r>
              <a:rPr b="1" dirty="0">
                <a:solidFill>
                  <a:srgbClr val="FF0000"/>
                </a:solidFill>
                <a:latin typeface="Carlito"/>
                <a:cs typeface="Carlito"/>
              </a:rPr>
              <a:t>ή </a:t>
            </a:r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BAR </a:t>
            </a:r>
            <a:r>
              <a:rPr b="1" dirty="0">
                <a:solidFill>
                  <a:srgbClr val="FF0000"/>
                </a:solidFill>
                <a:latin typeface="Carlito"/>
                <a:cs typeface="Carlito"/>
              </a:rPr>
              <a:t>ή </a:t>
            </a:r>
            <a:r>
              <a:rPr b="1" spc="-30" dirty="0">
                <a:solidFill>
                  <a:srgbClr val="FF0000"/>
                </a:solidFill>
                <a:latin typeface="Carlito"/>
                <a:cs typeface="Carlito"/>
              </a:rPr>
              <a:t>SPAR </a:t>
            </a:r>
            <a:r>
              <a:rPr b="1" dirty="0">
                <a:solidFill>
                  <a:srgbClr val="FF0000"/>
                </a:solidFill>
                <a:latin typeface="Carlito"/>
                <a:cs typeface="Carlito"/>
              </a:rPr>
              <a:t>ή </a:t>
            </a:r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LINK</a:t>
            </a:r>
            <a:r>
              <a:rPr b="1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b="1" spc="-25" dirty="0">
                <a:solidFill>
                  <a:srgbClr val="FF0000"/>
                </a:solidFill>
                <a:latin typeface="Carlito"/>
                <a:cs typeface="Carlito"/>
              </a:rPr>
              <a:t>(ΡΑΒΔΟI)</a:t>
            </a:r>
            <a:endParaRPr dirty="0">
              <a:latin typeface="Carlito"/>
              <a:cs typeface="Carlito"/>
            </a:endParaRPr>
          </a:p>
          <a:p>
            <a:pPr marL="12700"/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Παραλαμβάνουν ΜΟΝΟ </a:t>
            </a:r>
            <a:r>
              <a:rPr b="1" spc="-10" dirty="0">
                <a:solidFill>
                  <a:srgbClr val="FF0000"/>
                </a:solidFill>
                <a:latin typeface="Carlito"/>
                <a:cs typeface="Carlito"/>
              </a:rPr>
              <a:t>αξονικά</a:t>
            </a:r>
            <a:r>
              <a:rPr b="1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φορτία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92440" y="1649910"/>
            <a:ext cx="8229600" cy="3644265"/>
            <a:chOff x="128015" y="2071115"/>
            <a:chExt cx="8229600" cy="3644265"/>
          </a:xfrm>
        </p:grpSpPr>
        <p:sp>
          <p:nvSpPr>
            <p:cNvPr id="10" name="object 10"/>
            <p:cNvSpPr/>
            <p:nvPr/>
          </p:nvSpPr>
          <p:spPr>
            <a:xfrm>
              <a:off x="214884" y="2071115"/>
              <a:ext cx="4213859" cy="36438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969" y="2679954"/>
              <a:ext cx="1485900" cy="2909570"/>
            </a:xfrm>
            <a:custGeom>
              <a:avLst/>
              <a:gdLst/>
              <a:ahLst/>
              <a:cxnLst/>
              <a:rect l="l" t="t" r="r" b="b"/>
              <a:pathLst>
                <a:path w="1485900" h="2909570">
                  <a:moveTo>
                    <a:pt x="12192" y="311658"/>
                  </a:moveTo>
                  <a:lnTo>
                    <a:pt x="23980" y="252446"/>
                  </a:lnTo>
                  <a:lnTo>
                    <a:pt x="57885" y="196980"/>
                  </a:lnTo>
                  <a:lnTo>
                    <a:pt x="111715" y="146307"/>
                  </a:lnTo>
                  <a:lnTo>
                    <a:pt x="145417" y="123094"/>
                  </a:lnTo>
                  <a:lnTo>
                    <a:pt x="183278" y="101471"/>
                  </a:lnTo>
                  <a:lnTo>
                    <a:pt x="225024" y="81569"/>
                  </a:lnTo>
                  <a:lnTo>
                    <a:pt x="270381" y="63519"/>
                  </a:lnTo>
                  <a:lnTo>
                    <a:pt x="319076" y="47451"/>
                  </a:lnTo>
                  <a:lnTo>
                    <a:pt x="370834" y="33497"/>
                  </a:lnTo>
                  <a:lnTo>
                    <a:pt x="425382" y="21787"/>
                  </a:lnTo>
                  <a:lnTo>
                    <a:pt x="482445" y="12451"/>
                  </a:lnTo>
                  <a:lnTo>
                    <a:pt x="541750" y="5621"/>
                  </a:lnTo>
                  <a:lnTo>
                    <a:pt x="603022" y="1427"/>
                  </a:lnTo>
                  <a:lnTo>
                    <a:pt x="665988" y="0"/>
                  </a:lnTo>
                  <a:lnTo>
                    <a:pt x="728953" y="1427"/>
                  </a:lnTo>
                  <a:lnTo>
                    <a:pt x="790225" y="5621"/>
                  </a:lnTo>
                  <a:lnTo>
                    <a:pt x="849530" y="12451"/>
                  </a:lnTo>
                  <a:lnTo>
                    <a:pt x="906593" y="21787"/>
                  </a:lnTo>
                  <a:lnTo>
                    <a:pt x="961141" y="33497"/>
                  </a:lnTo>
                  <a:lnTo>
                    <a:pt x="1012899" y="47451"/>
                  </a:lnTo>
                  <a:lnTo>
                    <a:pt x="1061594" y="63519"/>
                  </a:lnTo>
                  <a:lnTo>
                    <a:pt x="1106951" y="81569"/>
                  </a:lnTo>
                  <a:lnTo>
                    <a:pt x="1148697" y="101471"/>
                  </a:lnTo>
                  <a:lnTo>
                    <a:pt x="1186558" y="123094"/>
                  </a:lnTo>
                  <a:lnTo>
                    <a:pt x="1220260" y="146307"/>
                  </a:lnTo>
                  <a:lnTo>
                    <a:pt x="1249528" y="170979"/>
                  </a:lnTo>
                  <a:lnTo>
                    <a:pt x="1293670" y="224179"/>
                  </a:lnTo>
                  <a:lnTo>
                    <a:pt x="1316791" y="281649"/>
                  </a:lnTo>
                  <a:lnTo>
                    <a:pt x="1319784" y="311658"/>
                  </a:lnTo>
                  <a:lnTo>
                    <a:pt x="1316791" y="341666"/>
                  </a:lnTo>
                  <a:lnTo>
                    <a:pt x="1293670" y="399136"/>
                  </a:lnTo>
                  <a:lnTo>
                    <a:pt x="1249528" y="452336"/>
                  </a:lnTo>
                  <a:lnTo>
                    <a:pt x="1220260" y="477008"/>
                  </a:lnTo>
                  <a:lnTo>
                    <a:pt x="1186558" y="500221"/>
                  </a:lnTo>
                  <a:lnTo>
                    <a:pt x="1148697" y="521844"/>
                  </a:lnTo>
                  <a:lnTo>
                    <a:pt x="1106951" y="541746"/>
                  </a:lnTo>
                  <a:lnTo>
                    <a:pt x="1061594" y="559796"/>
                  </a:lnTo>
                  <a:lnTo>
                    <a:pt x="1012899" y="575864"/>
                  </a:lnTo>
                  <a:lnTo>
                    <a:pt x="961141" y="589818"/>
                  </a:lnTo>
                  <a:lnTo>
                    <a:pt x="906593" y="601528"/>
                  </a:lnTo>
                  <a:lnTo>
                    <a:pt x="849530" y="610864"/>
                  </a:lnTo>
                  <a:lnTo>
                    <a:pt x="790225" y="617694"/>
                  </a:lnTo>
                  <a:lnTo>
                    <a:pt x="728953" y="621888"/>
                  </a:lnTo>
                  <a:lnTo>
                    <a:pt x="665988" y="623316"/>
                  </a:lnTo>
                  <a:lnTo>
                    <a:pt x="603022" y="621888"/>
                  </a:lnTo>
                  <a:lnTo>
                    <a:pt x="541750" y="617694"/>
                  </a:lnTo>
                  <a:lnTo>
                    <a:pt x="482445" y="610864"/>
                  </a:lnTo>
                  <a:lnTo>
                    <a:pt x="425382" y="601528"/>
                  </a:lnTo>
                  <a:lnTo>
                    <a:pt x="370834" y="589818"/>
                  </a:lnTo>
                  <a:lnTo>
                    <a:pt x="319076" y="575864"/>
                  </a:lnTo>
                  <a:lnTo>
                    <a:pt x="270381" y="559796"/>
                  </a:lnTo>
                  <a:lnTo>
                    <a:pt x="225024" y="541746"/>
                  </a:lnTo>
                  <a:lnTo>
                    <a:pt x="183278" y="521844"/>
                  </a:lnTo>
                  <a:lnTo>
                    <a:pt x="145417" y="500221"/>
                  </a:lnTo>
                  <a:lnTo>
                    <a:pt x="111715" y="477008"/>
                  </a:lnTo>
                  <a:lnTo>
                    <a:pt x="82447" y="452336"/>
                  </a:lnTo>
                  <a:lnTo>
                    <a:pt x="38305" y="399136"/>
                  </a:lnTo>
                  <a:lnTo>
                    <a:pt x="15184" y="341666"/>
                  </a:lnTo>
                  <a:lnTo>
                    <a:pt x="12192" y="311658"/>
                  </a:lnTo>
                  <a:close/>
                </a:path>
                <a:path w="1485900" h="2909570">
                  <a:moveTo>
                    <a:pt x="0" y="1365504"/>
                  </a:moveTo>
                  <a:lnTo>
                    <a:pt x="11788" y="1306426"/>
                  </a:lnTo>
                  <a:lnTo>
                    <a:pt x="45693" y="1251090"/>
                  </a:lnTo>
                  <a:lnTo>
                    <a:pt x="99523" y="1200539"/>
                  </a:lnTo>
                  <a:lnTo>
                    <a:pt x="133225" y="1177384"/>
                  </a:lnTo>
                  <a:lnTo>
                    <a:pt x="171086" y="1155815"/>
                  </a:lnTo>
                  <a:lnTo>
                    <a:pt x="212832" y="1135964"/>
                  </a:lnTo>
                  <a:lnTo>
                    <a:pt x="258189" y="1117960"/>
                  </a:lnTo>
                  <a:lnTo>
                    <a:pt x="306884" y="1101934"/>
                  </a:lnTo>
                  <a:lnTo>
                    <a:pt x="358642" y="1088016"/>
                  </a:lnTo>
                  <a:lnTo>
                    <a:pt x="413190" y="1076336"/>
                  </a:lnTo>
                  <a:lnTo>
                    <a:pt x="470253" y="1067025"/>
                  </a:lnTo>
                  <a:lnTo>
                    <a:pt x="529558" y="1060213"/>
                  </a:lnTo>
                  <a:lnTo>
                    <a:pt x="590830" y="1056031"/>
                  </a:lnTo>
                  <a:lnTo>
                    <a:pt x="653796" y="1054608"/>
                  </a:lnTo>
                  <a:lnTo>
                    <a:pt x="716761" y="1056031"/>
                  </a:lnTo>
                  <a:lnTo>
                    <a:pt x="778033" y="1060213"/>
                  </a:lnTo>
                  <a:lnTo>
                    <a:pt x="837338" y="1067025"/>
                  </a:lnTo>
                  <a:lnTo>
                    <a:pt x="894401" y="1076336"/>
                  </a:lnTo>
                  <a:lnTo>
                    <a:pt x="948949" y="1088016"/>
                  </a:lnTo>
                  <a:lnTo>
                    <a:pt x="1000707" y="1101934"/>
                  </a:lnTo>
                  <a:lnTo>
                    <a:pt x="1049402" y="1117960"/>
                  </a:lnTo>
                  <a:lnTo>
                    <a:pt x="1094759" y="1135964"/>
                  </a:lnTo>
                  <a:lnTo>
                    <a:pt x="1136505" y="1155815"/>
                  </a:lnTo>
                  <a:lnTo>
                    <a:pt x="1174366" y="1177384"/>
                  </a:lnTo>
                  <a:lnTo>
                    <a:pt x="1208068" y="1200539"/>
                  </a:lnTo>
                  <a:lnTo>
                    <a:pt x="1237336" y="1225152"/>
                  </a:lnTo>
                  <a:lnTo>
                    <a:pt x="1281478" y="1278225"/>
                  </a:lnTo>
                  <a:lnTo>
                    <a:pt x="1304599" y="1335562"/>
                  </a:lnTo>
                  <a:lnTo>
                    <a:pt x="1307592" y="1365504"/>
                  </a:lnTo>
                  <a:lnTo>
                    <a:pt x="1304599" y="1395445"/>
                  </a:lnTo>
                  <a:lnTo>
                    <a:pt x="1281478" y="1452782"/>
                  </a:lnTo>
                  <a:lnTo>
                    <a:pt x="1237336" y="1505855"/>
                  </a:lnTo>
                  <a:lnTo>
                    <a:pt x="1208068" y="1530468"/>
                  </a:lnTo>
                  <a:lnTo>
                    <a:pt x="1174366" y="1553623"/>
                  </a:lnTo>
                  <a:lnTo>
                    <a:pt x="1136505" y="1575192"/>
                  </a:lnTo>
                  <a:lnTo>
                    <a:pt x="1094759" y="1595043"/>
                  </a:lnTo>
                  <a:lnTo>
                    <a:pt x="1049402" y="1613047"/>
                  </a:lnTo>
                  <a:lnTo>
                    <a:pt x="1000707" y="1629073"/>
                  </a:lnTo>
                  <a:lnTo>
                    <a:pt x="948949" y="1642991"/>
                  </a:lnTo>
                  <a:lnTo>
                    <a:pt x="894401" y="1654671"/>
                  </a:lnTo>
                  <a:lnTo>
                    <a:pt x="837338" y="1663982"/>
                  </a:lnTo>
                  <a:lnTo>
                    <a:pt x="778033" y="1670794"/>
                  </a:lnTo>
                  <a:lnTo>
                    <a:pt x="716761" y="1674976"/>
                  </a:lnTo>
                  <a:lnTo>
                    <a:pt x="653796" y="1676400"/>
                  </a:lnTo>
                  <a:lnTo>
                    <a:pt x="590830" y="1674976"/>
                  </a:lnTo>
                  <a:lnTo>
                    <a:pt x="529558" y="1670794"/>
                  </a:lnTo>
                  <a:lnTo>
                    <a:pt x="470253" y="1663982"/>
                  </a:lnTo>
                  <a:lnTo>
                    <a:pt x="413190" y="1654671"/>
                  </a:lnTo>
                  <a:lnTo>
                    <a:pt x="358642" y="1642991"/>
                  </a:lnTo>
                  <a:lnTo>
                    <a:pt x="306884" y="1629073"/>
                  </a:lnTo>
                  <a:lnTo>
                    <a:pt x="258189" y="1613047"/>
                  </a:lnTo>
                  <a:lnTo>
                    <a:pt x="212832" y="1595043"/>
                  </a:lnTo>
                  <a:lnTo>
                    <a:pt x="171086" y="1575192"/>
                  </a:lnTo>
                  <a:lnTo>
                    <a:pt x="133225" y="1553623"/>
                  </a:lnTo>
                  <a:lnTo>
                    <a:pt x="99523" y="1530468"/>
                  </a:lnTo>
                  <a:lnTo>
                    <a:pt x="70255" y="1505855"/>
                  </a:lnTo>
                  <a:lnTo>
                    <a:pt x="26113" y="1452782"/>
                  </a:lnTo>
                  <a:lnTo>
                    <a:pt x="2992" y="1395445"/>
                  </a:lnTo>
                  <a:lnTo>
                    <a:pt x="0" y="1365504"/>
                  </a:lnTo>
                  <a:close/>
                </a:path>
                <a:path w="1485900" h="2909570">
                  <a:moveTo>
                    <a:pt x="176784" y="2597658"/>
                  </a:moveTo>
                  <a:lnTo>
                    <a:pt x="188586" y="2538446"/>
                  </a:lnTo>
                  <a:lnTo>
                    <a:pt x="222531" y="2482980"/>
                  </a:lnTo>
                  <a:lnTo>
                    <a:pt x="276423" y="2432307"/>
                  </a:lnTo>
                  <a:lnTo>
                    <a:pt x="310164" y="2409094"/>
                  </a:lnTo>
                  <a:lnTo>
                    <a:pt x="348070" y="2387471"/>
                  </a:lnTo>
                  <a:lnTo>
                    <a:pt x="389864" y="2367569"/>
                  </a:lnTo>
                  <a:lnTo>
                    <a:pt x="435275" y="2349519"/>
                  </a:lnTo>
                  <a:lnTo>
                    <a:pt x="484027" y="2333451"/>
                  </a:lnTo>
                  <a:lnTo>
                    <a:pt x="535845" y="2319497"/>
                  </a:lnTo>
                  <a:lnTo>
                    <a:pt x="590456" y="2307787"/>
                  </a:lnTo>
                  <a:lnTo>
                    <a:pt x="647586" y="2298451"/>
                  </a:lnTo>
                  <a:lnTo>
                    <a:pt x="706959" y="2291621"/>
                  </a:lnTo>
                  <a:lnTo>
                    <a:pt x="768303" y="2287427"/>
                  </a:lnTo>
                  <a:lnTo>
                    <a:pt x="831342" y="2286000"/>
                  </a:lnTo>
                  <a:lnTo>
                    <a:pt x="894370" y="2287427"/>
                  </a:lnTo>
                  <a:lnTo>
                    <a:pt x="955706" y="2291621"/>
                  </a:lnTo>
                  <a:lnTo>
                    <a:pt x="1015074" y="2298451"/>
                  </a:lnTo>
                  <a:lnTo>
                    <a:pt x="1072201" y="2307787"/>
                  </a:lnTo>
                  <a:lnTo>
                    <a:pt x="1126810" y="2319497"/>
                  </a:lnTo>
                  <a:lnTo>
                    <a:pt x="1178628" y="2333451"/>
                  </a:lnTo>
                  <a:lnTo>
                    <a:pt x="1227381" y="2349519"/>
                  </a:lnTo>
                  <a:lnTo>
                    <a:pt x="1272793" y="2367569"/>
                  </a:lnTo>
                  <a:lnTo>
                    <a:pt x="1314591" y="2387471"/>
                  </a:lnTo>
                  <a:lnTo>
                    <a:pt x="1352500" y="2409094"/>
                  </a:lnTo>
                  <a:lnTo>
                    <a:pt x="1386244" y="2432307"/>
                  </a:lnTo>
                  <a:lnTo>
                    <a:pt x="1415551" y="2456979"/>
                  </a:lnTo>
                  <a:lnTo>
                    <a:pt x="1459750" y="2510179"/>
                  </a:lnTo>
                  <a:lnTo>
                    <a:pt x="1482903" y="2567649"/>
                  </a:lnTo>
                  <a:lnTo>
                    <a:pt x="1485900" y="2597658"/>
                  </a:lnTo>
                  <a:lnTo>
                    <a:pt x="1482903" y="2627666"/>
                  </a:lnTo>
                  <a:lnTo>
                    <a:pt x="1459750" y="2685136"/>
                  </a:lnTo>
                  <a:lnTo>
                    <a:pt x="1415551" y="2738336"/>
                  </a:lnTo>
                  <a:lnTo>
                    <a:pt x="1386244" y="2763008"/>
                  </a:lnTo>
                  <a:lnTo>
                    <a:pt x="1352500" y="2786221"/>
                  </a:lnTo>
                  <a:lnTo>
                    <a:pt x="1314591" y="2807844"/>
                  </a:lnTo>
                  <a:lnTo>
                    <a:pt x="1272793" y="2827746"/>
                  </a:lnTo>
                  <a:lnTo>
                    <a:pt x="1227381" y="2845796"/>
                  </a:lnTo>
                  <a:lnTo>
                    <a:pt x="1178628" y="2861864"/>
                  </a:lnTo>
                  <a:lnTo>
                    <a:pt x="1126810" y="2875818"/>
                  </a:lnTo>
                  <a:lnTo>
                    <a:pt x="1072201" y="2887528"/>
                  </a:lnTo>
                  <a:lnTo>
                    <a:pt x="1015074" y="2896864"/>
                  </a:lnTo>
                  <a:lnTo>
                    <a:pt x="955706" y="2903694"/>
                  </a:lnTo>
                  <a:lnTo>
                    <a:pt x="894370" y="2907888"/>
                  </a:lnTo>
                  <a:lnTo>
                    <a:pt x="831342" y="2909316"/>
                  </a:lnTo>
                  <a:lnTo>
                    <a:pt x="768303" y="2907888"/>
                  </a:lnTo>
                  <a:lnTo>
                    <a:pt x="706959" y="2903694"/>
                  </a:lnTo>
                  <a:lnTo>
                    <a:pt x="647586" y="2896864"/>
                  </a:lnTo>
                  <a:lnTo>
                    <a:pt x="590456" y="2887528"/>
                  </a:lnTo>
                  <a:lnTo>
                    <a:pt x="535845" y="2875818"/>
                  </a:lnTo>
                  <a:lnTo>
                    <a:pt x="484027" y="2861864"/>
                  </a:lnTo>
                  <a:lnTo>
                    <a:pt x="435275" y="2845796"/>
                  </a:lnTo>
                  <a:lnTo>
                    <a:pt x="389864" y="2827746"/>
                  </a:lnTo>
                  <a:lnTo>
                    <a:pt x="348070" y="2807844"/>
                  </a:lnTo>
                  <a:lnTo>
                    <a:pt x="310164" y="2786221"/>
                  </a:lnTo>
                  <a:lnTo>
                    <a:pt x="276423" y="2763008"/>
                  </a:lnTo>
                  <a:lnTo>
                    <a:pt x="247121" y="2738336"/>
                  </a:lnTo>
                  <a:lnTo>
                    <a:pt x="202928" y="2685136"/>
                  </a:lnTo>
                  <a:lnTo>
                    <a:pt x="179780" y="2627666"/>
                  </a:lnTo>
                  <a:lnTo>
                    <a:pt x="176784" y="2597658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60245" y="2104299"/>
              <a:ext cx="3697370" cy="2754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06062" y="2782062"/>
              <a:ext cx="3098800" cy="1841500"/>
            </a:xfrm>
            <a:custGeom>
              <a:avLst/>
              <a:gdLst/>
              <a:ahLst/>
              <a:cxnLst/>
              <a:rect l="l" t="t" r="r" b="b"/>
              <a:pathLst>
                <a:path w="3098800" h="1841500">
                  <a:moveTo>
                    <a:pt x="266700" y="310896"/>
                  </a:moveTo>
                  <a:lnTo>
                    <a:pt x="277251" y="260466"/>
                  </a:lnTo>
                  <a:lnTo>
                    <a:pt x="307799" y="212628"/>
                  </a:lnTo>
                  <a:lnTo>
                    <a:pt x="356683" y="168020"/>
                  </a:lnTo>
                  <a:lnTo>
                    <a:pt x="422245" y="127284"/>
                  </a:lnTo>
                  <a:lnTo>
                    <a:pt x="460761" y="108567"/>
                  </a:lnTo>
                  <a:lnTo>
                    <a:pt x="502824" y="91058"/>
                  </a:lnTo>
                  <a:lnTo>
                    <a:pt x="548227" y="74837"/>
                  </a:lnTo>
                  <a:lnTo>
                    <a:pt x="596761" y="59984"/>
                  </a:lnTo>
                  <a:lnTo>
                    <a:pt x="648220" y="46579"/>
                  </a:lnTo>
                  <a:lnTo>
                    <a:pt x="702397" y="34701"/>
                  </a:lnTo>
                  <a:lnTo>
                    <a:pt x="759082" y="24431"/>
                  </a:lnTo>
                  <a:lnTo>
                    <a:pt x="818071" y="15849"/>
                  </a:lnTo>
                  <a:lnTo>
                    <a:pt x="879153" y="9035"/>
                  </a:lnTo>
                  <a:lnTo>
                    <a:pt x="942123" y="4069"/>
                  </a:lnTo>
                  <a:lnTo>
                    <a:pt x="1006773" y="1030"/>
                  </a:lnTo>
                  <a:lnTo>
                    <a:pt x="1072896" y="0"/>
                  </a:lnTo>
                  <a:lnTo>
                    <a:pt x="1139018" y="1030"/>
                  </a:lnTo>
                  <a:lnTo>
                    <a:pt x="1203668" y="4069"/>
                  </a:lnTo>
                  <a:lnTo>
                    <a:pt x="1266638" y="9035"/>
                  </a:lnTo>
                  <a:lnTo>
                    <a:pt x="1327720" y="15849"/>
                  </a:lnTo>
                  <a:lnTo>
                    <a:pt x="1386709" y="24431"/>
                  </a:lnTo>
                  <a:lnTo>
                    <a:pt x="1443394" y="34701"/>
                  </a:lnTo>
                  <a:lnTo>
                    <a:pt x="1497571" y="46579"/>
                  </a:lnTo>
                  <a:lnTo>
                    <a:pt x="1549030" y="59984"/>
                  </a:lnTo>
                  <a:lnTo>
                    <a:pt x="1597564" y="74837"/>
                  </a:lnTo>
                  <a:lnTo>
                    <a:pt x="1642967" y="91058"/>
                  </a:lnTo>
                  <a:lnTo>
                    <a:pt x="1685030" y="108567"/>
                  </a:lnTo>
                  <a:lnTo>
                    <a:pt x="1723546" y="127284"/>
                  </a:lnTo>
                  <a:lnTo>
                    <a:pt x="1758308" y="147128"/>
                  </a:lnTo>
                  <a:lnTo>
                    <a:pt x="1815738" y="189880"/>
                  </a:lnTo>
                  <a:lnTo>
                    <a:pt x="1855662" y="236183"/>
                  </a:lnTo>
                  <a:lnTo>
                    <a:pt x="1876419" y="285397"/>
                  </a:lnTo>
                  <a:lnTo>
                    <a:pt x="1879091" y="310896"/>
                  </a:lnTo>
                  <a:lnTo>
                    <a:pt x="1876419" y="336394"/>
                  </a:lnTo>
                  <a:lnTo>
                    <a:pt x="1855662" y="385608"/>
                  </a:lnTo>
                  <a:lnTo>
                    <a:pt x="1815738" y="431911"/>
                  </a:lnTo>
                  <a:lnTo>
                    <a:pt x="1758308" y="474663"/>
                  </a:lnTo>
                  <a:lnTo>
                    <a:pt x="1723546" y="494507"/>
                  </a:lnTo>
                  <a:lnTo>
                    <a:pt x="1685030" y="513224"/>
                  </a:lnTo>
                  <a:lnTo>
                    <a:pt x="1642967" y="530733"/>
                  </a:lnTo>
                  <a:lnTo>
                    <a:pt x="1597564" y="546954"/>
                  </a:lnTo>
                  <a:lnTo>
                    <a:pt x="1549030" y="561807"/>
                  </a:lnTo>
                  <a:lnTo>
                    <a:pt x="1497571" y="575212"/>
                  </a:lnTo>
                  <a:lnTo>
                    <a:pt x="1443394" y="587090"/>
                  </a:lnTo>
                  <a:lnTo>
                    <a:pt x="1386709" y="597360"/>
                  </a:lnTo>
                  <a:lnTo>
                    <a:pt x="1327720" y="605942"/>
                  </a:lnTo>
                  <a:lnTo>
                    <a:pt x="1266638" y="612756"/>
                  </a:lnTo>
                  <a:lnTo>
                    <a:pt x="1203668" y="617722"/>
                  </a:lnTo>
                  <a:lnTo>
                    <a:pt x="1139018" y="620761"/>
                  </a:lnTo>
                  <a:lnTo>
                    <a:pt x="1072896" y="621791"/>
                  </a:lnTo>
                  <a:lnTo>
                    <a:pt x="1006773" y="620761"/>
                  </a:lnTo>
                  <a:lnTo>
                    <a:pt x="942123" y="617722"/>
                  </a:lnTo>
                  <a:lnTo>
                    <a:pt x="879153" y="612756"/>
                  </a:lnTo>
                  <a:lnTo>
                    <a:pt x="818071" y="605942"/>
                  </a:lnTo>
                  <a:lnTo>
                    <a:pt x="759082" y="597360"/>
                  </a:lnTo>
                  <a:lnTo>
                    <a:pt x="702397" y="587090"/>
                  </a:lnTo>
                  <a:lnTo>
                    <a:pt x="648220" y="575212"/>
                  </a:lnTo>
                  <a:lnTo>
                    <a:pt x="596761" y="561807"/>
                  </a:lnTo>
                  <a:lnTo>
                    <a:pt x="548227" y="546954"/>
                  </a:lnTo>
                  <a:lnTo>
                    <a:pt x="502824" y="530733"/>
                  </a:lnTo>
                  <a:lnTo>
                    <a:pt x="460761" y="513224"/>
                  </a:lnTo>
                  <a:lnTo>
                    <a:pt x="422245" y="494507"/>
                  </a:lnTo>
                  <a:lnTo>
                    <a:pt x="387483" y="474663"/>
                  </a:lnTo>
                  <a:lnTo>
                    <a:pt x="330053" y="431911"/>
                  </a:lnTo>
                  <a:lnTo>
                    <a:pt x="290129" y="385608"/>
                  </a:lnTo>
                  <a:lnTo>
                    <a:pt x="269372" y="336394"/>
                  </a:lnTo>
                  <a:lnTo>
                    <a:pt x="266700" y="310896"/>
                  </a:lnTo>
                  <a:close/>
                </a:path>
                <a:path w="3098800" h="1841500">
                  <a:moveTo>
                    <a:pt x="0" y="1530095"/>
                  </a:moveTo>
                  <a:lnTo>
                    <a:pt x="15833" y="1485477"/>
                  </a:lnTo>
                  <a:lnTo>
                    <a:pt x="43306" y="1456792"/>
                  </a:lnTo>
                  <a:lnTo>
                    <a:pt x="83554" y="1429108"/>
                  </a:lnTo>
                  <a:lnTo>
                    <a:pt x="135930" y="1402555"/>
                  </a:lnTo>
                  <a:lnTo>
                    <a:pt x="199784" y="1377263"/>
                  </a:lnTo>
                  <a:lnTo>
                    <a:pt x="274467" y="1353363"/>
                  </a:lnTo>
                  <a:lnTo>
                    <a:pt x="315666" y="1341976"/>
                  </a:lnTo>
                  <a:lnTo>
                    <a:pt x="359330" y="1330985"/>
                  </a:lnTo>
                  <a:lnTo>
                    <a:pt x="405375" y="1320407"/>
                  </a:lnTo>
                  <a:lnTo>
                    <a:pt x="453723" y="1310259"/>
                  </a:lnTo>
                  <a:lnTo>
                    <a:pt x="504291" y="1300556"/>
                  </a:lnTo>
                  <a:lnTo>
                    <a:pt x="556998" y="1291315"/>
                  </a:lnTo>
                  <a:lnTo>
                    <a:pt x="611763" y="1282552"/>
                  </a:lnTo>
                  <a:lnTo>
                    <a:pt x="668505" y="1274283"/>
                  </a:lnTo>
                  <a:lnTo>
                    <a:pt x="727144" y="1266526"/>
                  </a:lnTo>
                  <a:lnTo>
                    <a:pt x="787596" y="1259295"/>
                  </a:lnTo>
                  <a:lnTo>
                    <a:pt x="849783" y="1252608"/>
                  </a:lnTo>
                  <a:lnTo>
                    <a:pt x="913622" y="1246480"/>
                  </a:lnTo>
                  <a:lnTo>
                    <a:pt x="979032" y="1240928"/>
                  </a:lnTo>
                  <a:lnTo>
                    <a:pt x="1045933" y="1235969"/>
                  </a:lnTo>
                  <a:lnTo>
                    <a:pt x="1114242" y="1231617"/>
                  </a:lnTo>
                  <a:lnTo>
                    <a:pt x="1183879" y="1227891"/>
                  </a:lnTo>
                  <a:lnTo>
                    <a:pt x="1254764" y="1224805"/>
                  </a:lnTo>
                  <a:lnTo>
                    <a:pt x="1326813" y="1222377"/>
                  </a:lnTo>
                  <a:lnTo>
                    <a:pt x="1399948" y="1220623"/>
                  </a:lnTo>
                  <a:lnTo>
                    <a:pt x="1474086" y="1219558"/>
                  </a:lnTo>
                  <a:lnTo>
                    <a:pt x="1549146" y="1219200"/>
                  </a:lnTo>
                  <a:lnTo>
                    <a:pt x="1624205" y="1219558"/>
                  </a:lnTo>
                  <a:lnTo>
                    <a:pt x="1698343" y="1220623"/>
                  </a:lnTo>
                  <a:lnTo>
                    <a:pt x="1771478" y="1222377"/>
                  </a:lnTo>
                  <a:lnTo>
                    <a:pt x="1843527" y="1224805"/>
                  </a:lnTo>
                  <a:lnTo>
                    <a:pt x="1914412" y="1227891"/>
                  </a:lnTo>
                  <a:lnTo>
                    <a:pt x="1984049" y="1231617"/>
                  </a:lnTo>
                  <a:lnTo>
                    <a:pt x="2052358" y="1235969"/>
                  </a:lnTo>
                  <a:lnTo>
                    <a:pt x="2119259" y="1240928"/>
                  </a:lnTo>
                  <a:lnTo>
                    <a:pt x="2184669" y="1246480"/>
                  </a:lnTo>
                  <a:lnTo>
                    <a:pt x="2248508" y="1252608"/>
                  </a:lnTo>
                  <a:lnTo>
                    <a:pt x="2310695" y="1259295"/>
                  </a:lnTo>
                  <a:lnTo>
                    <a:pt x="2371147" y="1266526"/>
                  </a:lnTo>
                  <a:lnTo>
                    <a:pt x="2429786" y="1274283"/>
                  </a:lnTo>
                  <a:lnTo>
                    <a:pt x="2486528" y="1282552"/>
                  </a:lnTo>
                  <a:lnTo>
                    <a:pt x="2541293" y="1291315"/>
                  </a:lnTo>
                  <a:lnTo>
                    <a:pt x="2594000" y="1300556"/>
                  </a:lnTo>
                  <a:lnTo>
                    <a:pt x="2644568" y="1310259"/>
                  </a:lnTo>
                  <a:lnTo>
                    <a:pt x="2692916" y="1320407"/>
                  </a:lnTo>
                  <a:lnTo>
                    <a:pt x="2738961" y="1330985"/>
                  </a:lnTo>
                  <a:lnTo>
                    <a:pt x="2782625" y="1341976"/>
                  </a:lnTo>
                  <a:lnTo>
                    <a:pt x="2823824" y="1353363"/>
                  </a:lnTo>
                  <a:lnTo>
                    <a:pt x="2862478" y="1365131"/>
                  </a:lnTo>
                  <a:lnTo>
                    <a:pt x="2931828" y="1389744"/>
                  </a:lnTo>
                  <a:lnTo>
                    <a:pt x="2990024" y="1415682"/>
                  </a:lnTo>
                  <a:lnTo>
                    <a:pt x="3036417" y="1442817"/>
                  </a:lnTo>
                  <a:lnTo>
                    <a:pt x="3070359" y="1471018"/>
                  </a:lnTo>
                  <a:lnTo>
                    <a:pt x="3096505" y="1515032"/>
                  </a:lnTo>
                  <a:lnTo>
                    <a:pt x="3098291" y="1530095"/>
                  </a:lnTo>
                  <a:lnTo>
                    <a:pt x="3096505" y="1545159"/>
                  </a:lnTo>
                  <a:lnTo>
                    <a:pt x="3070359" y="1589173"/>
                  </a:lnTo>
                  <a:lnTo>
                    <a:pt x="3036417" y="1617374"/>
                  </a:lnTo>
                  <a:lnTo>
                    <a:pt x="2990024" y="1644509"/>
                  </a:lnTo>
                  <a:lnTo>
                    <a:pt x="2931828" y="1670447"/>
                  </a:lnTo>
                  <a:lnTo>
                    <a:pt x="2862478" y="1695060"/>
                  </a:lnTo>
                  <a:lnTo>
                    <a:pt x="2823824" y="1706828"/>
                  </a:lnTo>
                  <a:lnTo>
                    <a:pt x="2782625" y="1718215"/>
                  </a:lnTo>
                  <a:lnTo>
                    <a:pt x="2738961" y="1729206"/>
                  </a:lnTo>
                  <a:lnTo>
                    <a:pt x="2692916" y="1739784"/>
                  </a:lnTo>
                  <a:lnTo>
                    <a:pt x="2644568" y="1749933"/>
                  </a:lnTo>
                  <a:lnTo>
                    <a:pt x="2594000" y="1759635"/>
                  </a:lnTo>
                  <a:lnTo>
                    <a:pt x="2541293" y="1768876"/>
                  </a:lnTo>
                  <a:lnTo>
                    <a:pt x="2486528" y="1777639"/>
                  </a:lnTo>
                  <a:lnTo>
                    <a:pt x="2429786" y="1785908"/>
                  </a:lnTo>
                  <a:lnTo>
                    <a:pt x="2371147" y="1793665"/>
                  </a:lnTo>
                  <a:lnTo>
                    <a:pt x="2310695" y="1800896"/>
                  </a:lnTo>
                  <a:lnTo>
                    <a:pt x="2248508" y="1807583"/>
                  </a:lnTo>
                  <a:lnTo>
                    <a:pt x="2184669" y="1813711"/>
                  </a:lnTo>
                  <a:lnTo>
                    <a:pt x="2119259" y="1819263"/>
                  </a:lnTo>
                  <a:lnTo>
                    <a:pt x="2052358" y="1824222"/>
                  </a:lnTo>
                  <a:lnTo>
                    <a:pt x="1984049" y="1828574"/>
                  </a:lnTo>
                  <a:lnTo>
                    <a:pt x="1914412" y="1832300"/>
                  </a:lnTo>
                  <a:lnTo>
                    <a:pt x="1843527" y="1835386"/>
                  </a:lnTo>
                  <a:lnTo>
                    <a:pt x="1771478" y="1837814"/>
                  </a:lnTo>
                  <a:lnTo>
                    <a:pt x="1698343" y="1839568"/>
                  </a:lnTo>
                  <a:lnTo>
                    <a:pt x="1624205" y="1840633"/>
                  </a:lnTo>
                  <a:lnTo>
                    <a:pt x="1549146" y="1840992"/>
                  </a:lnTo>
                  <a:lnTo>
                    <a:pt x="1474086" y="1840633"/>
                  </a:lnTo>
                  <a:lnTo>
                    <a:pt x="1399948" y="1839568"/>
                  </a:lnTo>
                  <a:lnTo>
                    <a:pt x="1326813" y="1837814"/>
                  </a:lnTo>
                  <a:lnTo>
                    <a:pt x="1254764" y="1835386"/>
                  </a:lnTo>
                  <a:lnTo>
                    <a:pt x="1183879" y="1832300"/>
                  </a:lnTo>
                  <a:lnTo>
                    <a:pt x="1114242" y="1828574"/>
                  </a:lnTo>
                  <a:lnTo>
                    <a:pt x="1045933" y="1824222"/>
                  </a:lnTo>
                  <a:lnTo>
                    <a:pt x="979032" y="1819263"/>
                  </a:lnTo>
                  <a:lnTo>
                    <a:pt x="913622" y="1813711"/>
                  </a:lnTo>
                  <a:lnTo>
                    <a:pt x="849783" y="1807583"/>
                  </a:lnTo>
                  <a:lnTo>
                    <a:pt x="787596" y="1800896"/>
                  </a:lnTo>
                  <a:lnTo>
                    <a:pt x="727144" y="1793665"/>
                  </a:lnTo>
                  <a:lnTo>
                    <a:pt x="668505" y="1785908"/>
                  </a:lnTo>
                  <a:lnTo>
                    <a:pt x="611763" y="1777639"/>
                  </a:lnTo>
                  <a:lnTo>
                    <a:pt x="556998" y="1768876"/>
                  </a:lnTo>
                  <a:lnTo>
                    <a:pt x="504291" y="1759635"/>
                  </a:lnTo>
                  <a:lnTo>
                    <a:pt x="453723" y="1749932"/>
                  </a:lnTo>
                  <a:lnTo>
                    <a:pt x="405375" y="1739784"/>
                  </a:lnTo>
                  <a:lnTo>
                    <a:pt x="359330" y="1729206"/>
                  </a:lnTo>
                  <a:lnTo>
                    <a:pt x="315666" y="1718215"/>
                  </a:lnTo>
                  <a:lnTo>
                    <a:pt x="274467" y="1706828"/>
                  </a:lnTo>
                  <a:lnTo>
                    <a:pt x="235813" y="1695060"/>
                  </a:lnTo>
                  <a:lnTo>
                    <a:pt x="166463" y="1670447"/>
                  </a:lnTo>
                  <a:lnTo>
                    <a:pt x="108267" y="1644509"/>
                  </a:lnTo>
                  <a:lnTo>
                    <a:pt x="61874" y="1617374"/>
                  </a:lnTo>
                  <a:lnTo>
                    <a:pt x="27932" y="1589173"/>
                  </a:lnTo>
                  <a:lnTo>
                    <a:pt x="1786" y="1545159"/>
                  </a:lnTo>
                  <a:lnTo>
                    <a:pt x="0" y="153009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175629" y="1070655"/>
            <a:ext cx="3851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spcBef>
                <a:spcPts val="100"/>
              </a:spcBef>
            </a:pPr>
            <a:r>
              <a:rPr b="1" spc="-10" dirty="0">
                <a:solidFill>
                  <a:srgbClr val="FF0000"/>
                </a:solidFill>
                <a:latin typeface="Carlito"/>
                <a:cs typeface="Carlito"/>
              </a:rPr>
              <a:t>BEAM </a:t>
            </a:r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(Δοκός): Παραλαμβάνει</a:t>
            </a:r>
            <a:r>
              <a:rPr b="1" spc="-5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arlito"/>
                <a:cs typeface="Carlito"/>
              </a:rPr>
              <a:t>αξονικά,</a:t>
            </a:r>
            <a:endParaRPr dirty="0">
              <a:latin typeface="Carlito"/>
              <a:cs typeface="Carlito"/>
            </a:endParaRPr>
          </a:p>
          <a:p>
            <a:pPr marL="12700"/>
            <a:r>
              <a:rPr u="heavy" spc="-4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καμπτικά</a:t>
            </a:r>
            <a:r>
              <a:rPr b="1" spc="-20" dirty="0">
                <a:solidFill>
                  <a:srgbClr val="FF0000"/>
                </a:solidFill>
                <a:latin typeface="Carlito"/>
                <a:cs typeface="Carlito"/>
              </a:rPr>
              <a:t> και</a:t>
            </a:r>
            <a:r>
              <a:rPr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στρεπτικά</a:t>
            </a:r>
            <a:r>
              <a:rPr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φορτία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67043" y="4715286"/>
            <a:ext cx="280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PLANE42: Παραλαμβάνει</a:t>
            </a:r>
            <a:r>
              <a:rPr b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rlito"/>
                <a:cs typeface="Carlito"/>
              </a:rPr>
              <a:t>2D</a:t>
            </a:r>
            <a:endParaRPr>
              <a:latin typeface="Carlito"/>
              <a:cs typeface="Carli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673215" y="5053868"/>
            <a:ext cx="1556385" cy="1356360"/>
            <a:chOff x="4445508" y="5286755"/>
            <a:chExt cx="1556385" cy="1356360"/>
          </a:xfrm>
        </p:grpSpPr>
        <p:sp>
          <p:nvSpPr>
            <p:cNvPr id="17" name="object 17"/>
            <p:cNvSpPr/>
            <p:nvPr/>
          </p:nvSpPr>
          <p:spPr>
            <a:xfrm>
              <a:off x="4653123" y="5286755"/>
              <a:ext cx="1348388" cy="1286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58462" y="6008369"/>
              <a:ext cx="1104900" cy="622300"/>
            </a:xfrm>
            <a:custGeom>
              <a:avLst/>
              <a:gdLst/>
              <a:ahLst/>
              <a:cxnLst/>
              <a:rect l="l" t="t" r="r" b="b"/>
              <a:pathLst>
                <a:path w="1104900" h="622300">
                  <a:moveTo>
                    <a:pt x="0" y="310895"/>
                  </a:moveTo>
                  <a:lnTo>
                    <a:pt x="12744" y="244201"/>
                  </a:lnTo>
                  <a:lnTo>
                    <a:pt x="49179" y="182491"/>
                  </a:lnTo>
                  <a:lnTo>
                    <a:pt x="75437" y="153980"/>
                  </a:lnTo>
                  <a:lnTo>
                    <a:pt x="106606" y="127284"/>
                  </a:lnTo>
                  <a:lnTo>
                    <a:pt x="142349" y="102593"/>
                  </a:lnTo>
                  <a:lnTo>
                    <a:pt x="182327" y="80096"/>
                  </a:lnTo>
                  <a:lnTo>
                    <a:pt x="226204" y="59984"/>
                  </a:lnTo>
                  <a:lnTo>
                    <a:pt x="273642" y="42446"/>
                  </a:lnTo>
                  <a:lnTo>
                    <a:pt x="324305" y="27671"/>
                  </a:lnTo>
                  <a:lnTo>
                    <a:pt x="377854" y="15849"/>
                  </a:lnTo>
                  <a:lnTo>
                    <a:pt x="433953" y="7170"/>
                  </a:lnTo>
                  <a:lnTo>
                    <a:pt x="492264" y="1824"/>
                  </a:lnTo>
                  <a:lnTo>
                    <a:pt x="552450" y="0"/>
                  </a:lnTo>
                  <a:lnTo>
                    <a:pt x="612635" y="1824"/>
                  </a:lnTo>
                  <a:lnTo>
                    <a:pt x="670946" y="7170"/>
                  </a:lnTo>
                  <a:lnTo>
                    <a:pt x="727045" y="15849"/>
                  </a:lnTo>
                  <a:lnTo>
                    <a:pt x="780594" y="27671"/>
                  </a:lnTo>
                  <a:lnTo>
                    <a:pt x="831257" y="42446"/>
                  </a:lnTo>
                  <a:lnTo>
                    <a:pt x="878695" y="59984"/>
                  </a:lnTo>
                  <a:lnTo>
                    <a:pt x="922572" y="80096"/>
                  </a:lnTo>
                  <a:lnTo>
                    <a:pt x="962550" y="102593"/>
                  </a:lnTo>
                  <a:lnTo>
                    <a:pt x="998293" y="127284"/>
                  </a:lnTo>
                  <a:lnTo>
                    <a:pt x="1029462" y="153980"/>
                  </a:lnTo>
                  <a:lnTo>
                    <a:pt x="1055720" y="182491"/>
                  </a:lnTo>
                  <a:lnTo>
                    <a:pt x="1092155" y="244201"/>
                  </a:lnTo>
                  <a:lnTo>
                    <a:pt x="1104900" y="310895"/>
                  </a:lnTo>
                  <a:lnTo>
                    <a:pt x="1101657" y="344771"/>
                  </a:lnTo>
                  <a:lnTo>
                    <a:pt x="1076730" y="409163"/>
                  </a:lnTo>
                  <a:lnTo>
                    <a:pt x="1029462" y="467811"/>
                  </a:lnTo>
                  <a:lnTo>
                    <a:pt x="998293" y="494507"/>
                  </a:lnTo>
                  <a:lnTo>
                    <a:pt x="962550" y="519198"/>
                  </a:lnTo>
                  <a:lnTo>
                    <a:pt x="922572" y="541695"/>
                  </a:lnTo>
                  <a:lnTo>
                    <a:pt x="878695" y="561807"/>
                  </a:lnTo>
                  <a:lnTo>
                    <a:pt x="831257" y="579345"/>
                  </a:lnTo>
                  <a:lnTo>
                    <a:pt x="780594" y="594120"/>
                  </a:lnTo>
                  <a:lnTo>
                    <a:pt x="727045" y="605942"/>
                  </a:lnTo>
                  <a:lnTo>
                    <a:pt x="670946" y="614621"/>
                  </a:lnTo>
                  <a:lnTo>
                    <a:pt x="612635" y="619967"/>
                  </a:lnTo>
                  <a:lnTo>
                    <a:pt x="552450" y="621791"/>
                  </a:lnTo>
                  <a:lnTo>
                    <a:pt x="492264" y="619967"/>
                  </a:lnTo>
                  <a:lnTo>
                    <a:pt x="433953" y="614621"/>
                  </a:lnTo>
                  <a:lnTo>
                    <a:pt x="377854" y="605942"/>
                  </a:lnTo>
                  <a:lnTo>
                    <a:pt x="324305" y="594120"/>
                  </a:lnTo>
                  <a:lnTo>
                    <a:pt x="273642" y="579345"/>
                  </a:lnTo>
                  <a:lnTo>
                    <a:pt x="226204" y="561807"/>
                  </a:lnTo>
                  <a:lnTo>
                    <a:pt x="182327" y="541695"/>
                  </a:lnTo>
                  <a:lnTo>
                    <a:pt x="142349" y="519198"/>
                  </a:lnTo>
                  <a:lnTo>
                    <a:pt x="106606" y="494507"/>
                  </a:lnTo>
                  <a:lnTo>
                    <a:pt x="75437" y="467811"/>
                  </a:lnTo>
                  <a:lnTo>
                    <a:pt x="49179" y="439300"/>
                  </a:lnTo>
                  <a:lnTo>
                    <a:pt x="12744" y="377590"/>
                  </a:lnTo>
                  <a:lnTo>
                    <a:pt x="0" y="310895"/>
                  </a:lnTo>
                  <a:close/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2A81019-78B1-4774-A3F5-4CD0F8F290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2225" r="-38436" b="43953"/>
          <a:stretch/>
        </p:blipFill>
        <p:spPr>
          <a:xfrm>
            <a:off x="1600200" y="5426492"/>
            <a:ext cx="5097982" cy="1380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504D7-B14A-4A0D-B9DD-CA2233778CB3}"/>
              </a:ext>
            </a:extLst>
          </p:cNvPr>
          <p:cNvSpPr txBox="1"/>
          <p:nvPr/>
        </p:nvSpPr>
        <p:spPr>
          <a:xfrm>
            <a:off x="4892801" y="5703275"/>
            <a:ext cx="279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5" dirty="0">
                <a:solidFill>
                  <a:srgbClr val="FF0000"/>
                </a:solidFill>
                <a:latin typeface="Carlito"/>
              </a:rPr>
              <a:t>3D SOLID</a:t>
            </a:r>
            <a:r>
              <a:rPr lang="en-US" dirty="0"/>
              <a:t> </a:t>
            </a:r>
            <a:r>
              <a:rPr lang="en-US" b="1" spc="-5" dirty="0">
                <a:solidFill>
                  <a:srgbClr val="FF0000"/>
                </a:solidFill>
                <a:latin typeface="Carlito"/>
              </a:rPr>
              <a:t>ELEMENT</a:t>
            </a:r>
            <a:r>
              <a:rPr lang="en-US" dirty="0"/>
              <a:t> </a:t>
            </a:r>
            <a:r>
              <a:rPr lang="en-US" b="1" spc="-30" dirty="0">
                <a:solidFill>
                  <a:srgbClr val="FF0000"/>
                </a:solidFill>
                <a:latin typeface="Carlito"/>
              </a:rPr>
              <a:t>(8-node hexahedral in LS-DYNA)</a:t>
            </a:r>
            <a:endParaRPr lang="el-GR" b="1" spc="-30" dirty="0">
              <a:solidFill>
                <a:srgbClr val="FF0000"/>
              </a:solidFill>
              <a:latin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6486" y="201168"/>
            <a:ext cx="6316980" cy="1231900"/>
            <a:chOff x="1612486" y="201168"/>
            <a:chExt cx="6316980" cy="1231900"/>
          </a:xfrm>
        </p:grpSpPr>
        <p:sp>
          <p:nvSpPr>
            <p:cNvPr id="3" name="object 3"/>
            <p:cNvSpPr/>
            <p:nvPr/>
          </p:nvSpPr>
          <p:spPr>
            <a:xfrm>
              <a:off x="1612486" y="503293"/>
              <a:ext cx="4975639" cy="5355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39839" y="201168"/>
              <a:ext cx="1589532" cy="1231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8198" y="369570"/>
            <a:ext cx="59772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15" dirty="0"/>
              <a:t>Στάδια εργασιών </a:t>
            </a:r>
            <a:r>
              <a:rPr spc="-5" dirty="0"/>
              <a:t>στα</a:t>
            </a:r>
            <a:r>
              <a:rPr spc="-10" dirty="0"/>
              <a:t> </a:t>
            </a:r>
            <a:r>
              <a:rPr spc="-15" dirty="0"/>
              <a:t>FEA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01343" y="1366648"/>
            <a:ext cx="7802245" cy="130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5" dirty="0">
                <a:latin typeface="Carlito"/>
                <a:cs typeface="Carlito"/>
              </a:rPr>
              <a:t>1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dirty="0">
                <a:latin typeface="Carlito"/>
                <a:cs typeface="Carlito"/>
              </a:rPr>
              <a:t>/ </a:t>
            </a:r>
            <a:r>
              <a:rPr sz="2000" b="1" spc="5" dirty="0">
                <a:latin typeface="Carlito"/>
                <a:cs typeface="Carlito"/>
              </a:rPr>
              <a:t>2</a:t>
            </a:r>
            <a:r>
              <a:rPr sz="1950" b="1" spc="7" baseline="25641" dirty="0">
                <a:latin typeface="Carlito"/>
                <a:cs typeface="Carlito"/>
              </a:rPr>
              <a:t>ο  </a:t>
            </a:r>
            <a:r>
              <a:rPr sz="2000" b="1" spc="-5" dirty="0">
                <a:latin typeface="Carlito"/>
                <a:cs typeface="Carlito"/>
              </a:rPr>
              <a:t>Στάδιο: Κατασκευή </a:t>
            </a:r>
            <a:r>
              <a:rPr sz="2000" b="1" dirty="0">
                <a:latin typeface="Carlito"/>
                <a:cs typeface="Carlito"/>
              </a:rPr>
              <a:t>της</a:t>
            </a:r>
            <a:r>
              <a:rPr sz="2000" b="1" spc="-2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γεωμετρίας</a:t>
            </a:r>
            <a:endParaRPr sz="200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7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2000" b="1" spc="5" dirty="0">
                <a:latin typeface="Carlito"/>
                <a:cs typeface="Carlito"/>
              </a:rPr>
              <a:t>1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dirty="0">
                <a:latin typeface="Carlito"/>
                <a:cs typeface="Carlito"/>
              </a:rPr>
              <a:t>/ </a:t>
            </a:r>
            <a:r>
              <a:rPr sz="2000" b="1" spc="5" dirty="0">
                <a:latin typeface="Carlito"/>
                <a:cs typeface="Carlito"/>
              </a:rPr>
              <a:t>2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Ορισμός </a:t>
            </a:r>
            <a:r>
              <a:rPr sz="2000" b="1" spc="-10" dirty="0">
                <a:latin typeface="Carlito"/>
                <a:cs typeface="Carlito"/>
              </a:rPr>
              <a:t>μηχανικών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φυσικών ιδιοτήτων των </a:t>
            </a:r>
            <a:r>
              <a:rPr sz="2000" b="1" spc="-20" dirty="0">
                <a:latin typeface="Carlito"/>
                <a:cs typeface="Carlito"/>
              </a:rPr>
              <a:t>υλικών και  </a:t>
            </a:r>
            <a:r>
              <a:rPr sz="2000" b="1" dirty="0">
                <a:latin typeface="Carlito"/>
                <a:cs typeface="Carlito"/>
              </a:rPr>
              <a:t>επιλογή </a:t>
            </a:r>
            <a:r>
              <a:rPr sz="2000" b="1" spc="-5" dirty="0">
                <a:latin typeface="Carlito"/>
                <a:cs typeface="Carlito"/>
              </a:rPr>
              <a:t>είδους πεπερασμένων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στοιχείων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243" y="3070302"/>
            <a:ext cx="791400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spcBef>
                <a:spcPts val="105"/>
              </a:spcBef>
            </a:pPr>
            <a:r>
              <a:rPr sz="2000" b="1" spc="10" dirty="0">
                <a:latin typeface="Carlito"/>
                <a:cs typeface="Carlito"/>
              </a:rPr>
              <a:t>3</a:t>
            </a:r>
            <a:r>
              <a:rPr sz="1950" b="1" spc="15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Meshing: </a:t>
            </a:r>
            <a:r>
              <a:rPr sz="2000" b="1" spc="-5" dirty="0">
                <a:latin typeface="Carlito"/>
                <a:cs typeface="Carlito"/>
              </a:rPr>
              <a:t>Διακριτοποίηση </a:t>
            </a:r>
            <a:r>
              <a:rPr sz="2000" b="1" dirty="0">
                <a:latin typeface="Carlito"/>
                <a:cs typeface="Carlito"/>
              </a:rPr>
              <a:t>της </a:t>
            </a:r>
            <a:r>
              <a:rPr sz="2000" b="1" spc="-5" dirty="0">
                <a:latin typeface="Carlito"/>
                <a:cs typeface="Carlito"/>
              </a:rPr>
              <a:t>γεωμετρίας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επιβολή</a:t>
            </a:r>
            <a:r>
              <a:rPr sz="2000" b="1" spc="-25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οριακών</a:t>
            </a:r>
            <a:endParaRPr sz="2000">
              <a:latin typeface="Carlito"/>
              <a:cs typeface="Carlito"/>
            </a:endParaRPr>
          </a:p>
          <a:p>
            <a:pPr marL="38100">
              <a:spcBef>
                <a:spcPts val="5"/>
              </a:spcBef>
            </a:pPr>
            <a:r>
              <a:rPr sz="2000" b="1" spc="-10" dirty="0">
                <a:latin typeface="Carlito"/>
                <a:cs typeface="Carlito"/>
              </a:rPr>
              <a:t>συνθηκών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1342" y="4171442"/>
            <a:ext cx="7348220" cy="130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5" dirty="0">
                <a:latin typeface="Carlito"/>
                <a:cs typeface="Carlito"/>
              </a:rPr>
              <a:t>4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Επιλογή </a:t>
            </a:r>
            <a:r>
              <a:rPr sz="2000" b="1" spc="-5" dirty="0">
                <a:latin typeface="Carlito"/>
                <a:cs typeface="Carlito"/>
              </a:rPr>
              <a:t>τρόπου </a:t>
            </a:r>
            <a:r>
              <a:rPr sz="2000" b="1" dirty="0">
                <a:latin typeface="Carlito"/>
                <a:cs typeface="Carlito"/>
              </a:rPr>
              <a:t>επίλυσης </a:t>
            </a:r>
            <a:r>
              <a:rPr sz="2000" b="1" spc="-5" dirty="0">
                <a:latin typeface="Carlito"/>
                <a:cs typeface="Carlito"/>
              </a:rPr>
              <a:t>του προβλήματος </a:t>
            </a:r>
            <a:r>
              <a:rPr sz="2000" b="1" spc="-15" dirty="0">
                <a:latin typeface="Carlito"/>
                <a:cs typeface="Carlito"/>
              </a:rPr>
              <a:t>(γραμμικό,</a:t>
            </a:r>
            <a:r>
              <a:rPr sz="2000" b="1" spc="-22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μη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2000" b="1" spc="-15" dirty="0">
                <a:latin typeface="Carlito"/>
                <a:cs typeface="Carlito"/>
              </a:rPr>
              <a:t>γραμμικό, </a:t>
            </a:r>
            <a:r>
              <a:rPr sz="2000" b="1" spc="-10" dirty="0">
                <a:latin typeface="Carlito"/>
                <a:cs typeface="Carlito"/>
              </a:rPr>
              <a:t>μεταβατικό, </a:t>
            </a:r>
            <a:r>
              <a:rPr sz="2000" b="1" dirty="0">
                <a:latin typeface="Carlito"/>
                <a:cs typeface="Carlito"/>
              </a:rPr>
              <a:t>modal </a:t>
            </a:r>
            <a:r>
              <a:rPr sz="2000" b="1" spc="-5" dirty="0">
                <a:latin typeface="Carlito"/>
                <a:cs typeface="Carlito"/>
              </a:rPr>
              <a:t>analysis) </a:t>
            </a:r>
            <a:r>
              <a:rPr sz="2000" b="1" spc="-20" dirty="0">
                <a:latin typeface="Carlito"/>
                <a:cs typeface="Carlito"/>
              </a:rPr>
              <a:t>και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ΕΠΙΛΥΣΗ</a:t>
            </a:r>
            <a:endParaRPr sz="200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7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2000" b="1" spc="5" dirty="0">
                <a:latin typeface="Carlito"/>
                <a:cs typeface="Carlito"/>
              </a:rPr>
              <a:t>5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Ανάγνωση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γραφική παράσταση</a:t>
            </a:r>
            <a:r>
              <a:rPr sz="2000" b="1" spc="-2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αποτελεσμάτων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0" y="1143001"/>
            <a:ext cx="9144000" cy="1571625"/>
          </a:xfrm>
          <a:custGeom>
            <a:avLst/>
            <a:gdLst/>
            <a:ahLst/>
            <a:cxnLst/>
            <a:rect l="l" t="t" r="r" b="b"/>
            <a:pathLst>
              <a:path w="9144000" h="1571625">
                <a:moveTo>
                  <a:pt x="0" y="0"/>
                </a:moveTo>
                <a:lnTo>
                  <a:pt x="0" y="1571244"/>
                </a:lnTo>
                <a:lnTo>
                  <a:pt x="9143999" y="1571244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0" y="3928871"/>
            <a:ext cx="9144000" cy="1929764"/>
          </a:xfrm>
          <a:custGeom>
            <a:avLst/>
            <a:gdLst/>
            <a:ahLst/>
            <a:cxnLst/>
            <a:rect l="l" t="t" r="r" b="b"/>
            <a:pathLst>
              <a:path w="9144000" h="1929764">
                <a:moveTo>
                  <a:pt x="0" y="0"/>
                </a:moveTo>
                <a:lnTo>
                  <a:pt x="0" y="1929383"/>
                </a:lnTo>
                <a:lnTo>
                  <a:pt x="9143999" y="192938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5478" y="201168"/>
            <a:ext cx="4923155" cy="1231900"/>
            <a:chOff x="2311477" y="201168"/>
            <a:chExt cx="4923155" cy="1231900"/>
          </a:xfrm>
        </p:grpSpPr>
        <p:sp>
          <p:nvSpPr>
            <p:cNvPr id="3" name="object 3"/>
            <p:cNvSpPr/>
            <p:nvPr/>
          </p:nvSpPr>
          <p:spPr>
            <a:xfrm>
              <a:off x="2311477" y="539915"/>
              <a:ext cx="424695" cy="4074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0027" y="201168"/>
              <a:ext cx="4724400" cy="1231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3143" y="369570"/>
            <a:ext cx="4589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3:</a:t>
            </a:r>
            <a:r>
              <a:rPr spc="-85" dirty="0"/>
              <a:t> </a:t>
            </a:r>
            <a:r>
              <a:rPr spc="-5" dirty="0"/>
              <a:t>Πλεγματοποίηση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04379" y="1589914"/>
            <a:ext cx="324231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Carlito"/>
                <a:cs typeface="Carlito"/>
              </a:rPr>
              <a:t>Ημιαυτόματη</a:t>
            </a:r>
            <a:r>
              <a:rPr b="1" spc="-3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διαδικασία</a:t>
            </a:r>
            <a:endParaRPr>
              <a:latin typeface="Carlito"/>
              <a:cs typeface="Carlito"/>
            </a:endParaRPr>
          </a:p>
          <a:p>
            <a:pPr>
              <a:spcBef>
                <a:spcPts val="20"/>
              </a:spcBef>
            </a:pPr>
            <a:endParaRPr sz="1750">
              <a:latin typeface="Carlito"/>
              <a:cs typeface="Carlito"/>
            </a:endParaRPr>
          </a:p>
          <a:p>
            <a:pPr marL="355600" marR="62230" indent="-342900">
              <a:buAutoNum type="arabicPeriod"/>
              <a:tabLst>
                <a:tab pos="354965" algn="l"/>
                <a:tab pos="355600" algn="l"/>
              </a:tabLst>
            </a:pPr>
            <a:r>
              <a:rPr b="1" spc="-5" dirty="0">
                <a:latin typeface="Carlito"/>
                <a:cs typeface="Carlito"/>
              </a:rPr>
              <a:t>Επιλογή είδους </a:t>
            </a:r>
            <a:r>
              <a:rPr b="1" spc="-20" dirty="0">
                <a:latin typeface="Carlito"/>
                <a:cs typeface="Carlito"/>
              </a:rPr>
              <a:t>και </a:t>
            </a:r>
            <a:r>
              <a:rPr b="1" dirty="0">
                <a:latin typeface="Carlito"/>
                <a:cs typeface="Carlito"/>
              </a:rPr>
              <a:t>πλήθος  </a:t>
            </a:r>
            <a:r>
              <a:rPr b="1" spc="-10" dirty="0">
                <a:latin typeface="Carlito"/>
                <a:cs typeface="Carlito"/>
              </a:rPr>
              <a:t>πεπερασμένων </a:t>
            </a:r>
            <a:r>
              <a:rPr b="1" spc="-5" dirty="0">
                <a:latin typeface="Carlito"/>
                <a:cs typeface="Carlito"/>
              </a:rPr>
              <a:t>στοιχείων για  </a:t>
            </a:r>
            <a:r>
              <a:rPr b="1" spc="-15" dirty="0">
                <a:latin typeface="Carlito"/>
                <a:cs typeface="Carlito"/>
              </a:rPr>
              <a:t>κάθε </a:t>
            </a:r>
            <a:r>
              <a:rPr b="1" dirty="0">
                <a:latin typeface="Carlito"/>
                <a:cs typeface="Carlito"/>
              </a:rPr>
              <a:t>μέρος της</a:t>
            </a:r>
            <a:r>
              <a:rPr b="1" spc="-3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συσκευής</a:t>
            </a:r>
            <a:endParaRPr>
              <a:latin typeface="Carlito"/>
              <a:cs typeface="Carlito"/>
            </a:endParaRPr>
          </a:p>
          <a:p>
            <a:pPr>
              <a:spcBef>
                <a:spcPts val="30"/>
              </a:spcBef>
              <a:buFont typeface="Carlito"/>
              <a:buAutoNum type="arabicPeriod"/>
            </a:pPr>
            <a:endParaRPr sz="1750">
              <a:latin typeface="Carlito"/>
              <a:cs typeface="Carlito"/>
            </a:endParaRPr>
          </a:p>
          <a:p>
            <a:pPr marL="355600" marR="5080" indent="-342900">
              <a:buAutoNum type="arabicPeriod"/>
              <a:tabLst>
                <a:tab pos="354965" algn="l"/>
                <a:tab pos="355600" algn="l"/>
              </a:tabLst>
            </a:pPr>
            <a:r>
              <a:rPr b="1" spc="-5" dirty="0">
                <a:latin typeface="Carlito"/>
                <a:cs typeface="Carlito"/>
              </a:rPr>
              <a:t>Βελτιστοποίηση πλέγματος</a:t>
            </a:r>
            <a:r>
              <a:rPr b="1" spc="-125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σε  περιοχές </a:t>
            </a:r>
            <a:r>
              <a:rPr b="1" dirty="0">
                <a:latin typeface="Carlito"/>
                <a:cs typeface="Carlito"/>
              </a:rPr>
              <a:t>με </a:t>
            </a:r>
            <a:r>
              <a:rPr b="1" spc="-5" dirty="0">
                <a:latin typeface="Carlito"/>
                <a:cs typeface="Carlito"/>
              </a:rPr>
              <a:t>συγκέντρωση  </a:t>
            </a:r>
            <a:r>
              <a:rPr b="1" spc="-10" dirty="0">
                <a:latin typeface="Carlito"/>
                <a:cs typeface="Carlito"/>
              </a:rPr>
              <a:t>τάσεων </a:t>
            </a:r>
            <a:r>
              <a:rPr b="1" spc="-25" dirty="0">
                <a:latin typeface="Carlito"/>
                <a:cs typeface="Carlito"/>
              </a:rPr>
              <a:t>και</a:t>
            </a:r>
            <a:r>
              <a:rPr b="1" spc="-5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παραμορφώσεων</a:t>
            </a:r>
            <a:endParaRPr>
              <a:latin typeface="Carlito"/>
              <a:cs typeface="Carlito"/>
            </a:endParaRPr>
          </a:p>
          <a:p>
            <a:pPr>
              <a:spcBef>
                <a:spcPts val="25"/>
              </a:spcBef>
              <a:buFont typeface="Carlito"/>
              <a:buAutoNum type="arabicPeriod"/>
            </a:pPr>
            <a:endParaRPr sz="1750">
              <a:latin typeface="Carlito"/>
              <a:cs typeface="Carlito"/>
            </a:endParaRPr>
          </a:p>
          <a:p>
            <a:pPr marL="355600" indent="-342900">
              <a:buAutoNum type="arabicPeriod"/>
              <a:tabLst>
                <a:tab pos="354965" algn="l"/>
                <a:tab pos="355600" algn="l"/>
              </a:tabLst>
            </a:pPr>
            <a:r>
              <a:rPr b="1" spc="-5" dirty="0">
                <a:latin typeface="Carlito"/>
                <a:cs typeface="Carlito"/>
              </a:rPr>
              <a:t>Επιλογή </a:t>
            </a:r>
            <a:r>
              <a:rPr b="1" spc="-10" dirty="0">
                <a:latin typeface="Carlito"/>
                <a:cs typeface="Carlito"/>
              </a:rPr>
              <a:t>οριακών</a:t>
            </a:r>
            <a:r>
              <a:rPr b="1" spc="-60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συνθηκών</a:t>
            </a:r>
            <a:endParaRPr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80615" y="1427988"/>
            <a:ext cx="4501896" cy="4837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51212" y="6464985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28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3906" y="6518555"/>
            <a:ext cx="2963545" cy="169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2.15: </a:t>
            </a:r>
            <a:r>
              <a:rPr sz="1300" spc="-10" dirty="0">
                <a:latin typeface="Carlito"/>
                <a:cs typeface="Carlito"/>
              </a:rPr>
              <a:t>Παράδειγμα</a:t>
            </a:r>
            <a:r>
              <a:rPr sz="1300" spc="70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πλεγματοποίησης</a:t>
            </a:r>
            <a:endParaRPr sz="1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8475" y="304800"/>
            <a:ext cx="6115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pc="5" dirty="0"/>
              <a:t>1</a:t>
            </a:r>
            <a:r>
              <a:rPr sz="4350" spc="7" baseline="24904" dirty="0"/>
              <a:t>ο </a:t>
            </a:r>
            <a:r>
              <a:rPr spc="-15" dirty="0"/>
              <a:t>Κατασκευή</a:t>
            </a:r>
            <a:r>
              <a:rPr spc="-375" dirty="0"/>
              <a:t> </a:t>
            </a:r>
            <a:r>
              <a:rPr spc="-10" dirty="0"/>
              <a:t>γεωμετρίας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0003535" y="6464985"/>
            <a:ext cx="1536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pPr marL="38100">
                <a:lnSpc>
                  <a:spcPts val="1240"/>
                </a:lnSpc>
              </a:pPr>
              <a:t>2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7843" y="1159510"/>
            <a:ext cx="822642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145" algn="ctr">
              <a:spcBef>
                <a:spcPts val="105"/>
              </a:spcBef>
            </a:pPr>
            <a:r>
              <a:rPr sz="2000" b="1" dirty="0">
                <a:latin typeface="Carlito"/>
                <a:cs typeface="Carlito"/>
              </a:rPr>
              <a:t>3 </a:t>
            </a:r>
            <a:r>
              <a:rPr sz="2000" b="1" spc="-5" dirty="0">
                <a:latin typeface="Carlito"/>
                <a:cs typeface="Carlito"/>
              </a:rPr>
              <a:t>τρόποι </a:t>
            </a:r>
            <a:r>
              <a:rPr sz="2000" b="1" spc="-10" dirty="0">
                <a:latin typeface="Carlito"/>
                <a:cs typeface="Carlito"/>
              </a:rPr>
              <a:t>κατασκευής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γεωμετρίας:</a:t>
            </a:r>
            <a:endParaRPr sz="2000" dirty="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550" dirty="0">
              <a:latin typeface="Carlito"/>
              <a:cs typeface="Carlito"/>
            </a:endParaRPr>
          </a:p>
          <a:p>
            <a:pPr marL="63500" marR="55880">
              <a:lnSpc>
                <a:spcPct val="110000"/>
              </a:lnSpc>
              <a:spcBef>
                <a:spcPts val="5"/>
              </a:spcBef>
            </a:pPr>
            <a:r>
              <a:rPr sz="2000" b="1" spc="10" dirty="0">
                <a:latin typeface="Carlito"/>
                <a:cs typeface="Carlito"/>
              </a:rPr>
              <a:t>1</a:t>
            </a:r>
            <a:r>
              <a:rPr sz="1950" b="1" spc="15" baseline="25641" dirty="0">
                <a:latin typeface="Carlito"/>
                <a:cs typeface="Carlito"/>
              </a:rPr>
              <a:t>ος </a:t>
            </a:r>
            <a:r>
              <a:rPr sz="2000" b="1" dirty="0">
                <a:latin typeface="Carlito"/>
                <a:cs typeface="Carlito"/>
              </a:rPr>
              <a:t>Τρόπος: Απευθείας </a:t>
            </a:r>
            <a:r>
              <a:rPr sz="2000" b="1" spc="-15" dirty="0">
                <a:latin typeface="Carlito"/>
                <a:cs typeface="Carlito"/>
              </a:rPr>
              <a:t>κατασκευή </a:t>
            </a:r>
            <a:r>
              <a:rPr sz="2000" b="1" spc="-5" dirty="0">
                <a:latin typeface="Carlito"/>
                <a:cs typeface="Carlito"/>
              </a:rPr>
              <a:t>πλέγματος (Direct approach)  </a:t>
            </a:r>
            <a:r>
              <a:rPr sz="2000" spc="-5" dirty="0">
                <a:latin typeface="Carlito"/>
                <a:cs typeface="Carlito"/>
              </a:rPr>
              <a:t>(προσδιορισμός σχήματος </a:t>
            </a:r>
            <a:r>
              <a:rPr sz="2000" spc="-20" dirty="0">
                <a:latin typeface="Carlito"/>
                <a:cs typeface="Carlito"/>
              </a:rPr>
              <a:t>και </a:t>
            </a:r>
            <a:r>
              <a:rPr sz="2000" spc="-5" dirty="0">
                <a:latin typeface="Carlito"/>
                <a:cs typeface="Carlito"/>
              </a:rPr>
              <a:t>μεγέθους </a:t>
            </a:r>
            <a:r>
              <a:rPr sz="2000" spc="-20" dirty="0">
                <a:latin typeface="Carlito"/>
                <a:cs typeface="Carlito"/>
              </a:rPr>
              <a:t>κάθε </a:t>
            </a:r>
            <a:r>
              <a:rPr sz="2000" spc="-5" dirty="0">
                <a:latin typeface="Carlito"/>
                <a:cs typeface="Carlito"/>
              </a:rPr>
              <a:t>πεπερασμένου στοιχείου </a:t>
            </a:r>
            <a:r>
              <a:rPr sz="2000" spc="-15" dirty="0">
                <a:latin typeface="Carlito"/>
                <a:cs typeface="Carlito"/>
              </a:rPr>
              <a:t>καθώς  </a:t>
            </a:r>
            <a:r>
              <a:rPr sz="2000" spc="-20" dirty="0">
                <a:latin typeface="Carlito"/>
                <a:cs typeface="Carlito"/>
              </a:rPr>
              <a:t>και </a:t>
            </a:r>
            <a:r>
              <a:rPr sz="2000" dirty="0">
                <a:latin typeface="Carlito"/>
                <a:cs typeface="Carlito"/>
              </a:rPr>
              <a:t>τις </a:t>
            </a:r>
            <a:r>
              <a:rPr sz="2000" spc="-5" dirty="0">
                <a:latin typeface="Carlito"/>
                <a:cs typeface="Carlito"/>
              </a:rPr>
              <a:t>συντεταγμένες </a:t>
            </a:r>
            <a:r>
              <a:rPr sz="2000" spc="-20" dirty="0">
                <a:latin typeface="Carlito"/>
                <a:cs typeface="Carlito"/>
              </a:rPr>
              <a:t>κάθε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κόμβου)</a:t>
            </a:r>
            <a:endParaRPr sz="2000" dirty="0">
              <a:latin typeface="Carlito"/>
              <a:cs typeface="Carlito"/>
            </a:endParaRPr>
          </a:p>
          <a:p>
            <a:pPr marL="63500">
              <a:spcBef>
                <a:spcPts val="480"/>
              </a:spcBef>
            </a:pPr>
            <a:r>
              <a:rPr lang="el-GR" sz="2000" spc="-5" dirty="0">
                <a:latin typeface="Carlito"/>
                <a:cs typeface="Carlito"/>
              </a:rPr>
              <a:t>ΥΠΕΡ</a:t>
            </a:r>
            <a:r>
              <a:rPr sz="2000" spc="-5" dirty="0">
                <a:latin typeface="Carlito"/>
                <a:cs typeface="Carlito"/>
              </a:rPr>
              <a:t>: Πλήρης έλεγχος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γεωμετρίας</a:t>
            </a:r>
            <a:endParaRPr sz="2000" dirty="0">
              <a:latin typeface="Carlito"/>
              <a:cs typeface="Carlito"/>
            </a:endParaRPr>
          </a:p>
          <a:p>
            <a:pPr marL="63500">
              <a:spcBef>
                <a:spcPts val="480"/>
              </a:spcBef>
            </a:pPr>
            <a:r>
              <a:rPr lang="el-GR" sz="2000" spc="-5" dirty="0">
                <a:latin typeface="Carlito"/>
                <a:cs typeface="Carlito"/>
              </a:rPr>
              <a:t>ΚΑΤΑ</a:t>
            </a:r>
            <a:r>
              <a:rPr sz="2000" spc="-5" dirty="0">
                <a:latin typeface="Carlito"/>
                <a:cs typeface="Carlito"/>
              </a:rPr>
              <a:t>: </a:t>
            </a:r>
            <a:r>
              <a:rPr sz="2000" dirty="0">
                <a:latin typeface="Carlito"/>
                <a:cs typeface="Carlito"/>
              </a:rPr>
              <a:t>Μόνο για </a:t>
            </a:r>
            <a:r>
              <a:rPr sz="2000" spc="-15" dirty="0">
                <a:latin typeface="Carlito"/>
                <a:cs typeface="Carlito"/>
              </a:rPr>
              <a:t>πολύ </a:t>
            </a:r>
            <a:r>
              <a:rPr sz="2000" dirty="0">
                <a:latin typeface="Carlito"/>
                <a:cs typeface="Carlito"/>
              </a:rPr>
              <a:t>μικρές </a:t>
            </a:r>
            <a:r>
              <a:rPr sz="2000" spc="-20" dirty="0">
                <a:latin typeface="Carlito"/>
                <a:cs typeface="Carlito"/>
              </a:rPr>
              <a:t>και </a:t>
            </a:r>
            <a:r>
              <a:rPr sz="2000" spc="-5" dirty="0">
                <a:latin typeface="Carlito"/>
                <a:cs typeface="Carlito"/>
              </a:rPr>
              <a:t>απλές</a:t>
            </a:r>
            <a:r>
              <a:rPr sz="2000" spc="-7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γεωμετρίες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750" dirty="0">
              <a:latin typeface="Carlito"/>
              <a:cs typeface="Carlito"/>
            </a:endParaRPr>
          </a:p>
          <a:p>
            <a:pPr marL="63500">
              <a:spcBef>
                <a:spcPts val="5"/>
              </a:spcBef>
            </a:pPr>
            <a:r>
              <a:rPr sz="2000" b="1" spc="10" dirty="0">
                <a:latin typeface="Carlito"/>
                <a:cs typeface="Carlito"/>
              </a:rPr>
              <a:t>2</a:t>
            </a:r>
            <a:r>
              <a:rPr sz="1950" b="1" spc="15" baseline="25641" dirty="0">
                <a:latin typeface="Carlito"/>
                <a:cs typeface="Carlito"/>
              </a:rPr>
              <a:t>ος </a:t>
            </a:r>
            <a:r>
              <a:rPr sz="2000" b="1" dirty="0">
                <a:latin typeface="Carlito"/>
                <a:cs typeface="Carlito"/>
              </a:rPr>
              <a:t>Τρόπος: </a:t>
            </a:r>
            <a:r>
              <a:rPr sz="2000" b="1" spc="-10" dirty="0">
                <a:latin typeface="Carlito"/>
                <a:cs typeface="Carlito"/>
              </a:rPr>
              <a:t>Μέσω </a:t>
            </a:r>
            <a:r>
              <a:rPr sz="2000" b="1" spc="-15" dirty="0">
                <a:latin typeface="Carlito"/>
                <a:cs typeface="Carlito"/>
              </a:rPr>
              <a:t>κατασκευής </a:t>
            </a:r>
            <a:r>
              <a:rPr sz="2000" b="1" dirty="0">
                <a:latin typeface="Carlito"/>
                <a:cs typeface="Carlito"/>
              </a:rPr>
              <a:t>της </a:t>
            </a:r>
            <a:r>
              <a:rPr sz="2000" b="1" spc="-5" dirty="0">
                <a:latin typeface="Carlito"/>
                <a:cs typeface="Carlito"/>
              </a:rPr>
              <a:t>γεωμετρίας </a:t>
            </a:r>
            <a:r>
              <a:rPr sz="2000" b="1" dirty="0">
                <a:latin typeface="Carlito"/>
                <a:cs typeface="Carlito"/>
              </a:rPr>
              <a:t>(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Solid</a:t>
            </a:r>
            <a:r>
              <a:rPr sz="2000" b="1" u="heavy" spc="-24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modeling</a:t>
            </a:r>
            <a:r>
              <a:rPr sz="2000" b="1" dirty="0">
                <a:latin typeface="Carlito"/>
                <a:cs typeface="Carlito"/>
              </a:rPr>
              <a:t>)</a:t>
            </a:r>
            <a:endParaRPr sz="2000" dirty="0">
              <a:latin typeface="Carlito"/>
              <a:cs typeface="Carlito"/>
            </a:endParaRPr>
          </a:p>
          <a:p>
            <a:pPr marL="63500" marR="131445">
              <a:spcBef>
                <a:spcPts val="480"/>
              </a:spcBef>
            </a:pPr>
            <a:r>
              <a:rPr sz="2000" spc="-5" dirty="0">
                <a:latin typeface="Carlito"/>
                <a:cs typeface="Carlito"/>
              </a:rPr>
              <a:t>Δημιουργία γεωμετρίας μέσω προσθαφαίρεσης (Boolean </a:t>
            </a:r>
            <a:r>
              <a:rPr sz="2000" spc="-15" dirty="0">
                <a:latin typeface="Carlito"/>
                <a:cs typeface="Carlito"/>
              </a:rPr>
              <a:t>operators) </a:t>
            </a:r>
            <a:r>
              <a:rPr sz="2000" spc="-10" dirty="0">
                <a:latin typeface="Carlito"/>
                <a:cs typeface="Carlito"/>
              </a:rPr>
              <a:t>βασικών  γεωμετρικών </a:t>
            </a:r>
            <a:r>
              <a:rPr sz="2000" spc="-5" dirty="0">
                <a:latin typeface="Carlito"/>
                <a:cs typeface="Carlito"/>
              </a:rPr>
              <a:t>σχημάτων </a:t>
            </a:r>
            <a:r>
              <a:rPr sz="2000" spc="-20" dirty="0">
                <a:latin typeface="Carlito"/>
                <a:cs typeface="Carlito"/>
              </a:rPr>
              <a:t>και </a:t>
            </a:r>
            <a:r>
              <a:rPr sz="2000" spc="-5" dirty="0">
                <a:latin typeface="Carlito"/>
                <a:cs typeface="Carlito"/>
              </a:rPr>
              <a:t>αυτόματη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πλεγματοποίηση</a:t>
            </a:r>
            <a:endParaRPr sz="2000" dirty="0">
              <a:latin typeface="Carlito"/>
              <a:cs typeface="Carlito"/>
            </a:endParaRPr>
          </a:p>
          <a:p>
            <a:pPr marL="63500">
              <a:spcBef>
                <a:spcPts val="480"/>
              </a:spcBef>
            </a:pPr>
            <a:r>
              <a:rPr lang="el-GR" sz="2000" spc="-5" dirty="0">
                <a:latin typeface="Carlito"/>
                <a:cs typeface="Carlito"/>
              </a:rPr>
              <a:t>ΥΠΕΡ</a:t>
            </a:r>
            <a:r>
              <a:rPr sz="2000" spc="-5" dirty="0">
                <a:latin typeface="Carlito"/>
                <a:cs typeface="Carlito"/>
              </a:rPr>
              <a:t>: </a:t>
            </a:r>
            <a:r>
              <a:rPr sz="2000" spc="-15" dirty="0">
                <a:latin typeface="Carlito"/>
                <a:cs typeface="Carlito"/>
              </a:rPr>
              <a:t>Εύκολος, </a:t>
            </a:r>
            <a:r>
              <a:rPr sz="2000" spc="-10" dirty="0" err="1">
                <a:latin typeface="Carlito"/>
                <a:cs typeface="Carlito"/>
              </a:rPr>
              <a:t>γρήγορος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dirty="0" err="1">
                <a:latin typeface="Carlito"/>
                <a:cs typeface="Carlito"/>
              </a:rPr>
              <a:t>τρό</a:t>
            </a:r>
            <a:r>
              <a:rPr sz="2000" dirty="0">
                <a:latin typeface="Carlito"/>
                <a:cs typeface="Carlito"/>
              </a:rPr>
              <a:t>πος</a:t>
            </a:r>
          </a:p>
          <a:p>
            <a:pPr marL="63500">
              <a:spcBef>
                <a:spcPts val="484"/>
              </a:spcBef>
            </a:pPr>
            <a:r>
              <a:rPr lang="el-GR" sz="2000" spc="-5" dirty="0">
                <a:latin typeface="Carlito"/>
                <a:cs typeface="Carlito"/>
              </a:rPr>
              <a:t>ΚΑΤΑ</a:t>
            </a:r>
            <a:r>
              <a:rPr sz="2000" spc="-5" dirty="0">
                <a:latin typeface="Carlito"/>
                <a:cs typeface="Carlito"/>
              </a:rPr>
              <a:t>: </a:t>
            </a:r>
            <a:r>
              <a:rPr sz="2000" dirty="0">
                <a:latin typeface="Carlito"/>
                <a:cs typeface="Carlito"/>
              </a:rPr>
              <a:t>Η </a:t>
            </a:r>
            <a:r>
              <a:rPr sz="2000" spc="-5" dirty="0">
                <a:latin typeface="Carlito"/>
                <a:cs typeface="Carlito"/>
              </a:rPr>
              <a:t>αυτόματη πλεγματοποίηση </a:t>
            </a:r>
            <a:r>
              <a:rPr sz="2000" dirty="0">
                <a:latin typeface="Carlito"/>
                <a:cs typeface="Carlito"/>
              </a:rPr>
              <a:t>μπορεί να </a:t>
            </a:r>
            <a:r>
              <a:rPr sz="2000" spc="-10" dirty="0">
                <a:latin typeface="Carlito"/>
                <a:cs typeface="Carlito"/>
              </a:rPr>
              <a:t>έχει</a:t>
            </a:r>
            <a:r>
              <a:rPr sz="2000" spc="-105" dirty="0">
                <a:latin typeface="Carlito"/>
                <a:cs typeface="Carlito"/>
              </a:rPr>
              <a:t> </a:t>
            </a:r>
            <a:r>
              <a:rPr lang="el-GR" sz="2000" spc="-10" dirty="0">
                <a:latin typeface="Carlito"/>
                <a:cs typeface="Carlito"/>
              </a:rPr>
              <a:t>λάθη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5478" y="201168"/>
            <a:ext cx="4923155" cy="1231900"/>
            <a:chOff x="2311477" y="201168"/>
            <a:chExt cx="4923155" cy="1231900"/>
          </a:xfrm>
        </p:grpSpPr>
        <p:sp>
          <p:nvSpPr>
            <p:cNvPr id="3" name="object 3"/>
            <p:cNvSpPr/>
            <p:nvPr/>
          </p:nvSpPr>
          <p:spPr>
            <a:xfrm>
              <a:off x="2311477" y="539915"/>
              <a:ext cx="424695" cy="4074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0027" y="201168"/>
              <a:ext cx="4724400" cy="1231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03143" y="369570"/>
            <a:ext cx="4589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3:</a:t>
            </a:r>
            <a:r>
              <a:rPr spc="-85" dirty="0"/>
              <a:t> </a:t>
            </a:r>
            <a:r>
              <a:rPr spc="-5" dirty="0"/>
              <a:t>Πλεγματοποίηση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17079" y="1659764"/>
            <a:ext cx="3159760" cy="1326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b="1" spc="-5" dirty="0">
                <a:latin typeface="Carlito"/>
                <a:cs typeface="Carlito"/>
              </a:rPr>
              <a:t>Ημιαυτόματη</a:t>
            </a:r>
            <a:r>
              <a:rPr b="1" spc="-3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διαδικασία</a:t>
            </a:r>
            <a:endParaRPr>
              <a:latin typeface="Carlito"/>
              <a:cs typeface="Carlito"/>
            </a:endParaRPr>
          </a:p>
          <a:p>
            <a:pPr>
              <a:spcBef>
                <a:spcPts val="20"/>
              </a:spcBef>
            </a:pPr>
            <a:endParaRPr sz="1750">
              <a:latin typeface="Carlito"/>
              <a:cs typeface="Carlito"/>
            </a:endParaRPr>
          </a:p>
          <a:p>
            <a:pPr marL="342900" indent="-342900">
              <a:tabLst>
                <a:tab pos="342265" algn="l"/>
              </a:tabLst>
            </a:pPr>
            <a:r>
              <a:rPr b="1" spc="-5" dirty="0">
                <a:latin typeface="Carlito"/>
                <a:cs typeface="Carlito"/>
              </a:rPr>
              <a:t>1.	Επιλογή είδους </a:t>
            </a:r>
            <a:r>
              <a:rPr b="1" spc="-20" dirty="0">
                <a:latin typeface="Carlito"/>
                <a:cs typeface="Carlito"/>
              </a:rPr>
              <a:t>και </a:t>
            </a:r>
            <a:r>
              <a:rPr b="1" dirty="0">
                <a:latin typeface="Carlito"/>
                <a:cs typeface="Carlito"/>
              </a:rPr>
              <a:t>πλήθος  </a:t>
            </a:r>
            <a:r>
              <a:rPr b="1" spc="-10" dirty="0">
                <a:latin typeface="Carlito"/>
                <a:cs typeface="Carlito"/>
              </a:rPr>
              <a:t>πεπερασμένων </a:t>
            </a:r>
            <a:r>
              <a:rPr b="1" spc="-5" dirty="0">
                <a:latin typeface="Carlito"/>
                <a:cs typeface="Carlito"/>
              </a:rPr>
              <a:t>στοιχείων για  </a:t>
            </a:r>
            <a:r>
              <a:rPr b="1" spc="-15" dirty="0">
                <a:latin typeface="Carlito"/>
                <a:cs typeface="Carlito"/>
              </a:rPr>
              <a:t>κάθε </a:t>
            </a:r>
            <a:r>
              <a:rPr b="1" dirty="0">
                <a:latin typeface="Carlito"/>
                <a:cs typeface="Carlito"/>
              </a:rPr>
              <a:t>μέρος της</a:t>
            </a:r>
            <a:r>
              <a:rPr b="1" spc="-3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συσκευής</a:t>
            </a:r>
            <a:endParaRPr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4379" y="3236214"/>
            <a:ext cx="32423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tabLst>
                <a:tab pos="354965" algn="l"/>
              </a:tabLst>
            </a:pPr>
            <a:r>
              <a:rPr b="1" dirty="0">
                <a:latin typeface="Carlito"/>
                <a:cs typeface="Carlito"/>
              </a:rPr>
              <a:t>2.	</a:t>
            </a:r>
            <a:r>
              <a:rPr b="1" spc="-5" dirty="0">
                <a:latin typeface="Carlito"/>
                <a:cs typeface="Carlito"/>
              </a:rPr>
              <a:t>Βελτιστοποίηση πλέγματος</a:t>
            </a:r>
            <a:r>
              <a:rPr b="1" spc="-125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σε  περιοχές </a:t>
            </a:r>
            <a:r>
              <a:rPr b="1" dirty="0">
                <a:latin typeface="Carlito"/>
                <a:cs typeface="Carlito"/>
              </a:rPr>
              <a:t>με </a:t>
            </a:r>
            <a:r>
              <a:rPr b="1" spc="-5" dirty="0">
                <a:latin typeface="Carlito"/>
                <a:cs typeface="Carlito"/>
              </a:rPr>
              <a:t>συγκέντρωση  </a:t>
            </a:r>
            <a:r>
              <a:rPr b="1" spc="-10" dirty="0">
                <a:latin typeface="Carlito"/>
                <a:cs typeface="Carlito"/>
              </a:rPr>
              <a:t>τάσεων </a:t>
            </a:r>
            <a:r>
              <a:rPr b="1" spc="-25" dirty="0">
                <a:latin typeface="Carlito"/>
                <a:cs typeface="Carlito"/>
              </a:rPr>
              <a:t>και</a:t>
            </a:r>
            <a:r>
              <a:rPr b="1" spc="-50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παραμορφώσεων</a:t>
            </a:r>
            <a:endParaRPr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7080" y="4403597"/>
            <a:ext cx="302069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  <a:tabLst>
                <a:tab pos="342265" algn="l"/>
              </a:tabLst>
            </a:pPr>
            <a:r>
              <a:rPr b="1" dirty="0">
                <a:latin typeface="Carlito"/>
                <a:cs typeface="Carlito"/>
              </a:rPr>
              <a:t>3.	</a:t>
            </a:r>
            <a:r>
              <a:rPr b="1" spc="-5" dirty="0">
                <a:latin typeface="Carlito"/>
                <a:cs typeface="Carlito"/>
              </a:rPr>
              <a:t>Επιλογή </a:t>
            </a:r>
            <a:r>
              <a:rPr b="1" spc="-10" dirty="0">
                <a:latin typeface="Carlito"/>
                <a:cs typeface="Carlito"/>
              </a:rPr>
              <a:t>οριακών</a:t>
            </a:r>
            <a:r>
              <a:rPr b="1" spc="-75" dirty="0">
                <a:latin typeface="Carlito"/>
                <a:cs typeface="Carlito"/>
              </a:rPr>
              <a:t> </a:t>
            </a:r>
            <a:r>
              <a:rPr b="1" spc="-10" dirty="0">
                <a:latin typeface="Carlito"/>
                <a:cs typeface="Carlito"/>
              </a:rPr>
              <a:t>συνθηκών</a:t>
            </a:r>
            <a:endParaRPr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24116" y="1499617"/>
            <a:ext cx="3644265" cy="1572895"/>
          </a:xfrm>
          <a:custGeom>
            <a:avLst/>
            <a:gdLst/>
            <a:ahLst/>
            <a:cxnLst/>
            <a:rect l="l" t="t" r="r" b="b"/>
            <a:pathLst>
              <a:path w="3644265" h="1572895">
                <a:moveTo>
                  <a:pt x="3643884" y="0"/>
                </a:moveTo>
                <a:lnTo>
                  <a:pt x="0" y="0"/>
                </a:lnTo>
                <a:lnTo>
                  <a:pt x="0" y="1572767"/>
                </a:lnTo>
                <a:lnTo>
                  <a:pt x="3643884" y="1572767"/>
                </a:lnTo>
                <a:lnTo>
                  <a:pt x="3643884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24116" y="4143756"/>
            <a:ext cx="3644265" cy="1571625"/>
          </a:xfrm>
          <a:custGeom>
            <a:avLst/>
            <a:gdLst/>
            <a:ahLst/>
            <a:cxnLst/>
            <a:rect l="l" t="t" r="r" b="b"/>
            <a:pathLst>
              <a:path w="3644265" h="1571625">
                <a:moveTo>
                  <a:pt x="3643884" y="0"/>
                </a:moveTo>
                <a:lnTo>
                  <a:pt x="0" y="0"/>
                </a:lnTo>
                <a:lnTo>
                  <a:pt x="0" y="1571244"/>
                </a:lnTo>
                <a:lnTo>
                  <a:pt x="3643884" y="1571244"/>
                </a:lnTo>
                <a:lnTo>
                  <a:pt x="3643884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0706" y="1755164"/>
            <a:ext cx="4003540" cy="24398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75915" y="4384294"/>
            <a:ext cx="296354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2.16: </a:t>
            </a:r>
            <a:r>
              <a:rPr sz="1300" spc="-10" dirty="0">
                <a:latin typeface="Carlito"/>
                <a:cs typeface="Carlito"/>
              </a:rPr>
              <a:t>Παράδειγμα</a:t>
            </a:r>
            <a:r>
              <a:rPr sz="1300" spc="70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πλεγματοποίησης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/>
              <a:t>29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6486" y="201168"/>
            <a:ext cx="6316980" cy="1231900"/>
            <a:chOff x="1612486" y="201168"/>
            <a:chExt cx="6316980" cy="1231900"/>
          </a:xfrm>
        </p:grpSpPr>
        <p:sp>
          <p:nvSpPr>
            <p:cNvPr id="3" name="object 3"/>
            <p:cNvSpPr/>
            <p:nvPr/>
          </p:nvSpPr>
          <p:spPr>
            <a:xfrm>
              <a:off x="1612486" y="503293"/>
              <a:ext cx="4975639" cy="5355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39839" y="201168"/>
              <a:ext cx="1589532" cy="1231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8198" y="369570"/>
            <a:ext cx="59772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15" dirty="0"/>
              <a:t>Στάδια εργασιών </a:t>
            </a:r>
            <a:r>
              <a:rPr spc="-5" dirty="0"/>
              <a:t>στα</a:t>
            </a:r>
            <a:r>
              <a:rPr spc="-10" dirty="0"/>
              <a:t> </a:t>
            </a:r>
            <a:r>
              <a:rPr spc="-15" dirty="0"/>
              <a:t>FEA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01343" y="1366648"/>
            <a:ext cx="7837805" cy="2339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5" dirty="0">
                <a:latin typeface="Carlito"/>
                <a:cs typeface="Carlito"/>
              </a:rPr>
              <a:t>1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dirty="0">
                <a:latin typeface="Carlito"/>
                <a:cs typeface="Carlito"/>
              </a:rPr>
              <a:t>/ </a:t>
            </a:r>
            <a:r>
              <a:rPr sz="2000" b="1" spc="5" dirty="0">
                <a:latin typeface="Carlito"/>
                <a:cs typeface="Carlito"/>
              </a:rPr>
              <a:t>2</a:t>
            </a:r>
            <a:r>
              <a:rPr sz="1950" b="1" spc="7" baseline="25641" dirty="0">
                <a:latin typeface="Carlito"/>
                <a:cs typeface="Carlito"/>
              </a:rPr>
              <a:t>ο  </a:t>
            </a:r>
            <a:r>
              <a:rPr sz="2000" b="1" spc="-5" dirty="0">
                <a:latin typeface="Carlito"/>
                <a:cs typeface="Carlito"/>
              </a:rPr>
              <a:t>Στάδιο: Κατασκευή </a:t>
            </a:r>
            <a:r>
              <a:rPr sz="2000" b="1" dirty="0">
                <a:latin typeface="Carlito"/>
                <a:cs typeface="Carlito"/>
              </a:rPr>
              <a:t>της</a:t>
            </a:r>
            <a:r>
              <a:rPr sz="2000" b="1" spc="-2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γεωμετρίας</a:t>
            </a:r>
            <a:endParaRPr sz="200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750">
              <a:latin typeface="Carlito"/>
              <a:cs typeface="Carlito"/>
            </a:endParaRPr>
          </a:p>
          <a:p>
            <a:pPr marR="27305"/>
            <a:r>
              <a:rPr sz="2000" b="1" spc="5" dirty="0">
                <a:latin typeface="Carlito"/>
                <a:cs typeface="Carlito"/>
              </a:rPr>
              <a:t>1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dirty="0">
                <a:latin typeface="Carlito"/>
                <a:cs typeface="Carlito"/>
              </a:rPr>
              <a:t>/ </a:t>
            </a:r>
            <a:r>
              <a:rPr sz="2000" b="1" spc="5" dirty="0">
                <a:latin typeface="Carlito"/>
                <a:cs typeface="Carlito"/>
              </a:rPr>
              <a:t>2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Ορισμός </a:t>
            </a:r>
            <a:r>
              <a:rPr sz="2000" b="1" spc="-10" dirty="0">
                <a:latin typeface="Carlito"/>
                <a:cs typeface="Carlito"/>
              </a:rPr>
              <a:t>μηχανικών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φυσικών ιδιοτήτων των </a:t>
            </a:r>
            <a:r>
              <a:rPr sz="2000" b="1" spc="-20" dirty="0">
                <a:latin typeface="Carlito"/>
                <a:cs typeface="Carlito"/>
              </a:rPr>
              <a:t>υλικών και  </a:t>
            </a:r>
            <a:r>
              <a:rPr sz="2000" b="1" dirty="0">
                <a:latin typeface="Carlito"/>
                <a:cs typeface="Carlito"/>
              </a:rPr>
              <a:t>επιλογή </a:t>
            </a:r>
            <a:r>
              <a:rPr sz="2000" b="1" spc="-5" dirty="0">
                <a:latin typeface="Carlito"/>
                <a:cs typeface="Carlito"/>
              </a:rPr>
              <a:t>είδους πεπερασμένων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στοιχείων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7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2000" b="1" spc="10" dirty="0">
                <a:latin typeface="Carlito"/>
                <a:cs typeface="Carlito"/>
              </a:rPr>
              <a:t>3</a:t>
            </a:r>
            <a:r>
              <a:rPr sz="1950" b="1" spc="15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Meshing: </a:t>
            </a:r>
            <a:r>
              <a:rPr sz="2000" b="1" spc="-5" dirty="0">
                <a:latin typeface="Carlito"/>
                <a:cs typeface="Carlito"/>
              </a:rPr>
              <a:t>Διακριτοποίηση </a:t>
            </a:r>
            <a:r>
              <a:rPr sz="2000" b="1" dirty="0">
                <a:latin typeface="Carlito"/>
                <a:cs typeface="Carlito"/>
              </a:rPr>
              <a:t>της </a:t>
            </a:r>
            <a:r>
              <a:rPr sz="2000" b="1" spc="-5" dirty="0">
                <a:latin typeface="Carlito"/>
                <a:cs typeface="Carlito"/>
              </a:rPr>
              <a:t>γεωμετρίας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επιβολή</a:t>
            </a:r>
            <a:r>
              <a:rPr sz="2000" b="1" spc="-24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οριακών</a:t>
            </a:r>
            <a:endParaRPr sz="200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r>
              <a:rPr sz="2000" b="1" spc="-10" dirty="0">
                <a:latin typeface="Carlito"/>
                <a:cs typeface="Carlito"/>
              </a:rPr>
              <a:t>συνθηκών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242" y="4107307"/>
            <a:ext cx="74244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spcBef>
                <a:spcPts val="100"/>
              </a:spcBef>
            </a:pPr>
            <a:r>
              <a:rPr sz="2000" b="1" spc="5" dirty="0">
                <a:latin typeface="Carlito"/>
                <a:cs typeface="Carlito"/>
              </a:rPr>
              <a:t>4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Επιλογή </a:t>
            </a:r>
            <a:r>
              <a:rPr sz="2000" b="1" spc="-5" dirty="0">
                <a:latin typeface="Carlito"/>
                <a:cs typeface="Carlito"/>
              </a:rPr>
              <a:t>τρόπου </a:t>
            </a:r>
            <a:r>
              <a:rPr sz="2000" b="1" dirty="0">
                <a:latin typeface="Carlito"/>
                <a:cs typeface="Carlito"/>
              </a:rPr>
              <a:t>επίλυσης </a:t>
            </a:r>
            <a:r>
              <a:rPr sz="2000" b="1" spc="-5" dirty="0">
                <a:latin typeface="Carlito"/>
                <a:cs typeface="Carlito"/>
              </a:rPr>
              <a:t>του προβλήματος </a:t>
            </a:r>
            <a:r>
              <a:rPr sz="2000" b="1" spc="-15" dirty="0">
                <a:latin typeface="Carlito"/>
                <a:cs typeface="Carlito"/>
              </a:rPr>
              <a:t>(γραμμικό, </a:t>
            </a:r>
            <a:r>
              <a:rPr sz="2000" b="1" spc="-5" dirty="0">
                <a:latin typeface="Carlito"/>
                <a:cs typeface="Carlito"/>
              </a:rPr>
              <a:t>μη  </a:t>
            </a:r>
            <a:r>
              <a:rPr sz="2000" b="1" spc="-15" dirty="0">
                <a:latin typeface="Carlito"/>
                <a:cs typeface="Carlito"/>
              </a:rPr>
              <a:t>γραμμικό, </a:t>
            </a:r>
            <a:r>
              <a:rPr lang="el-GR" sz="2000" b="1" spc="-10" dirty="0">
                <a:latin typeface="Carlito"/>
                <a:cs typeface="Carlito"/>
              </a:rPr>
              <a:t>χρονικά μεταβαλλόμενο</a:t>
            </a:r>
            <a:r>
              <a:rPr sz="2000" b="1" spc="-10" dirty="0">
                <a:latin typeface="Carlito"/>
                <a:cs typeface="Carlito"/>
              </a:rPr>
              <a:t>, </a:t>
            </a:r>
            <a:r>
              <a:rPr sz="2000" b="1" dirty="0">
                <a:latin typeface="Carlito"/>
                <a:cs typeface="Carlito"/>
              </a:rPr>
              <a:t>modal </a:t>
            </a:r>
            <a:r>
              <a:rPr sz="2000" b="1" spc="-5" dirty="0">
                <a:latin typeface="Carlito"/>
                <a:cs typeface="Carlito"/>
              </a:rPr>
              <a:t>analysis) </a:t>
            </a:r>
            <a:r>
              <a:rPr sz="2000" b="1" spc="-20" dirty="0">
                <a:latin typeface="Carlito"/>
                <a:cs typeface="Carlito"/>
              </a:rPr>
              <a:t>και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ΕΠΙΛΥΣΗ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1342" y="5208015"/>
            <a:ext cx="667639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5" dirty="0">
                <a:latin typeface="Carlito"/>
                <a:cs typeface="Carlito"/>
              </a:rPr>
              <a:t>5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Ανάγνωση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γραφική παράσταση</a:t>
            </a:r>
            <a:r>
              <a:rPr sz="2000" b="1" spc="-2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αποτελεσμάτων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0" y="1143000"/>
            <a:ext cx="9144000" cy="2642870"/>
          </a:xfrm>
          <a:custGeom>
            <a:avLst/>
            <a:gdLst/>
            <a:ahLst/>
            <a:cxnLst/>
            <a:rect l="l" t="t" r="r" b="b"/>
            <a:pathLst>
              <a:path w="9144000" h="2642870">
                <a:moveTo>
                  <a:pt x="0" y="0"/>
                </a:moveTo>
                <a:lnTo>
                  <a:pt x="0" y="2642616"/>
                </a:lnTo>
                <a:lnTo>
                  <a:pt x="9143999" y="2642616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0" y="5071872"/>
            <a:ext cx="9144000" cy="786765"/>
          </a:xfrm>
          <a:custGeom>
            <a:avLst/>
            <a:gdLst/>
            <a:ahLst/>
            <a:cxnLst/>
            <a:rect l="l" t="t" r="r" b="b"/>
            <a:pathLst>
              <a:path w="9144000" h="786764">
                <a:moveTo>
                  <a:pt x="0" y="0"/>
                </a:moveTo>
                <a:lnTo>
                  <a:pt x="0" y="786383"/>
                </a:lnTo>
                <a:lnTo>
                  <a:pt x="9143999" y="78638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79264" y="201168"/>
            <a:ext cx="2955290" cy="1231900"/>
            <a:chOff x="3255264" y="201168"/>
            <a:chExt cx="2955290" cy="1231900"/>
          </a:xfrm>
        </p:grpSpPr>
        <p:sp>
          <p:nvSpPr>
            <p:cNvPr id="3" name="object 3"/>
            <p:cNvSpPr/>
            <p:nvPr/>
          </p:nvSpPr>
          <p:spPr>
            <a:xfrm>
              <a:off x="3324375" y="544492"/>
              <a:ext cx="302207" cy="3982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55264" y="201168"/>
              <a:ext cx="1008888" cy="1231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35680" y="201168"/>
              <a:ext cx="2674620" cy="1231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29047" y="369570"/>
            <a:ext cx="2534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4:</a:t>
            </a:r>
            <a:r>
              <a:rPr spc="-90" dirty="0"/>
              <a:t> </a:t>
            </a:r>
            <a:r>
              <a:rPr dirty="0"/>
              <a:t>Επίλυση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/>
              <a:t>31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88642" y="1589914"/>
            <a:ext cx="535559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Wingdings"/>
                <a:cs typeface="Wingdings"/>
              </a:rPr>
              <a:t>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arlito"/>
                <a:cs typeface="Carlito"/>
              </a:rPr>
              <a:t>Γραμμικό</a:t>
            </a:r>
            <a:endParaRPr dirty="0">
              <a:latin typeface="Carlito"/>
              <a:cs typeface="Carlito"/>
            </a:endParaRPr>
          </a:p>
          <a:p>
            <a:pPr>
              <a:spcBef>
                <a:spcPts val="20"/>
              </a:spcBef>
            </a:pPr>
            <a:endParaRPr sz="1750" dirty="0">
              <a:latin typeface="Carlito"/>
              <a:cs typeface="Carlito"/>
            </a:endParaRPr>
          </a:p>
          <a:p>
            <a:pPr marL="12700"/>
            <a:r>
              <a:rPr dirty="0">
                <a:latin typeface="Wingdings"/>
                <a:cs typeface="Wingdings"/>
              </a:rPr>
              <a:t>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Carlito"/>
                <a:cs typeface="Carlito"/>
              </a:rPr>
              <a:t>Μη </a:t>
            </a:r>
            <a:r>
              <a:rPr b="1" spc="-10" dirty="0">
                <a:latin typeface="Carlito"/>
                <a:cs typeface="Carlito"/>
              </a:rPr>
              <a:t>γραμμικό </a:t>
            </a:r>
            <a:r>
              <a:rPr b="1" spc="-5" dirty="0">
                <a:latin typeface="Carlito"/>
                <a:cs typeface="Carlito"/>
              </a:rPr>
              <a:t>(π.χ. </a:t>
            </a:r>
            <a:r>
              <a:rPr b="1" spc="-15" dirty="0">
                <a:latin typeface="Carlito"/>
                <a:cs typeface="Carlito"/>
              </a:rPr>
              <a:t>large </a:t>
            </a:r>
            <a:r>
              <a:rPr b="1" spc="-10" dirty="0">
                <a:latin typeface="Carlito"/>
                <a:cs typeface="Carlito"/>
              </a:rPr>
              <a:t>strains</a:t>
            </a:r>
            <a:r>
              <a:rPr b="1" spc="-5" dirty="0">
                <a:latin typeface="Carlito"/>
                <a:cs typeface="Carlito"/>
              </a:rPr>
              <a:t>)</a:t>
            </a:r>
            <a:endParaRPr dirty="0">
              <a:latin typeface="Carlito"/>
              <a:cs typeface="Carlito"/>
            </a:endParaRPr>
          </a:p>
          <a:p>
            <a:pPr>
              <a:spcBef>
                <a:spcPts val="30"/>
              </a:spcBef>
            </a:pPr>
            <a:endParaRPr sz="1750" dirty="0">
              <a:latin typeface="Carlito"/>
              <a:cs typeface="Carlito"/>
            </a:endParaRPr>
          </a:p>
          <a:p>
            <a:pPr marL="12700"/>
            <a:r>
              <a:rPr dirty="0">
                <a:latin typeface="Wingdings"/>
                <a:cs typeface="Wingdings"/>
              </a:rPr>
              <a:t>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lang="el-GR" b="1" spc="-10" dirty="0">
                <a:latin typeface="Carlito"/>
                <a:cs typeface="Times New Roman"/>
              </a:rPr>
              <a:t>Χρονικά μεταβαλλόμενο</a:t>
            </a:r>
            <a:r>
              <a:rPr b="1" spc="-10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( </a:t>
            </a:r>
            <a:r>
              <a:rPr b="1" i="1" dirty="0">
                <a:latin typeface="Carlito"/>
                <a:cs typeface="Carlito"/>
              </a:rPr>
              <a:t>F=F(t)</a:t>
            </a:r>
            <a:r>
              <a:rPr b="1" i="1" spc="45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)</a:t>
            </a:r>
            <a:endParaRPr dirty="0">
              <a:latin typeface="Carlito"/>
              <a:cs typeface="Carlito"/>
            </a:endParaRPr>
          </a:p>
          <a:p>
            <a:pPr>
              <a:spcBef>
                <a:spcPts val="20"/>
              </a:spcBef>
            </a:pPr>
            <a:endParaRPr sz="1750" dirty="0">
              <a:latin typeface="Carlito"/>
              <a:cs typeface="Carlito"/>
            </a:endParaRPr>
          </a:p>
          <a:p>
            <a:pPr marL="12700">
              <a:spcBef>
                <a:spcPts val="5"/>
              </a:spcBef>
            </a:pPr>
            <a:r>
              <a:rPr dirty="0">
                <a:latin typeface="Wingdings"/>
                <a:cs typeface="Wingdings"/>
              </a:rPr>
              <a:t>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b="1" dirty="0">
                <a:latin typeface="Carlito"/>
                <a:cs typeface="Carlito"/>
              </a:rPr>
              <a:t>Modal </a:t>
            </a:r>
            <a:r>
              <a:rPr b="1" spc="-5" dirty="0">
                <a:latin typeface="Carlito"/>
                <a:cs typeface="Carlito"/>
              </a:rPr>
              <a:t>analysis (υπολογισμός</a:t>
            </a:r>
            <a:r>
              <a:rPr b="1" spc="-55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ιδιοσυχνοτήτων)</a:t>
            </a:r>
            <a:endParaRPr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36486" y="201168"/>
            <a:ext cx="6316980" cy="1231900"/>
            <a:chOff x="1612486" y="201168"/>
            <a:chExt cx="6316980" cy="1231900"/>
          </a:xfrm>
        </p:grpSpPr>
        <p:sp>
          <p:nvSpPr>
            <p:cNvPr id="3" name="object 3"/>
            <p:cNvSpPr/>
            <p:nvPr/>
          </p:nvSpPr>
          <p:spPr>
            <a:xfrm>
              <a:off x="1612486" y="503293"/>
              <a:ext cx="4975639" cy="5355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39839" y="201168"/>
              <a:ext cx="1589532" cy="1231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8198" y="369570"/>
            <a:ext cx="59772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15" dirty="0"/>
              <a:t>Στάδια εργασιών </a:t>
            </a:r>
            <a:r>
              <a:rPr spc="-5" dirty="0"/>
              <a:t>στα</a:t>
            </a:r>
            <a:r>
              <a:rPr spc="-10" dirty="0"/>
              <a:t> </a:t>
            </a:r>
            <a:r>
              <a:rPr spc="-15" dirty="0"/>
              <a:t>FEA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01343" y="1366648"/>
            <a:ext cx="7837805" cy="337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b="1" spc="5" dirty="0">
                <a:latin typeface="Carlito"/>
                <a:cs typeface="Carlito"/>
              </a:rPr>
              <a:t>1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dirty="0">
                <a:latin typeface="Carlito"/>
                <a:cs typeface="Carlito"/>
              </a:rPr>
              <a:t>/ </a:t>
            </a:r>
            <a:r>
              <a:rPr sz="2000" b="1" spc="5" dirty="0">
                <a:latin typeface="Carlito"/>
                <a:cs typeface="Carlito"/>
              </a:rPr>
              <a:t>2</a:t>
            </a:r>
            <a:r>
              <a:rPr sz="1950" b="1" spc="7" baseline="25641" dirty="0">
                <a:latin typeface="Carlito"/>
                <a:cs typeface="Carlito"/>
              </a:rPr>
              <a:t>ο  </a:t>
            </a:r>
            <a:r>
              <a:rPr sz="2000" b="1" spc="-5" dirty="0">
                <a:latin typeface="Carlito"/>
                <a:cs typeface="Carlito"/>
              </a:rPr>
              <a:t>Στάδιο: Κατασκευή </a:t>
            </a:r>
            <a:r>
              <a:rPr sz="2000" b="1" dirty="0">
                <a:latin typeface="Carlito"/>
                <a:cs typeface="Carlito"/>
              </a:rPr>
              <a:t>της</a:t>
            </a:r>
            <a:r>
              <a:rPr sz="2000" b="1" spc="-2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γεωμετρίας</a:t>
            </a:r>
            <a:endParaRPr sz="200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750">
              <a:latin typeface="Carlito"/>
              <a:cs typeface="Carlito"/>
            </a:endParaRPr>
          </a:p>
          <a:p>
            <a:pPr marR="27305"/>
            <a:r>
              <a:rPr sz="2000" b="1" spc="5" dirty="0">
                <a:latin typeface="Carlito"/>
                <a:cs typeface="Carlito"/>
              </a:rPr>
              <a:t>1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dirty="0">
                <a:latin typeface="Carlito"/>
                <a:cs typeface="Carlito"/>
              </a:rPr>
              <a:t>/ </a:t>
            </a:r>
            <a:r>
              <a:rPr sz="2000" b="1" spc="5" dirty="0">
                <a:latin typeface="Carlito"/>
                <a:cs typeface="Carlito"/>
              </a:rPr>
              <a:t>2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Ορισμός </a:t>
            </a:r>
            <a:r>
              <a:rPr sz="2000" b="1" spc="-10" dirty="0">
                <a:latin typeface="Carlito"/>
                <a:cs typeface="Carlito"/>
              </a:rPr>
              <a:t>μηχανικών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φυσικών ιδιοτήτων των </a:t>
            </a:r>
            <a:r>
              <a:rPr sz="2000" b="1" spc="-20" dirty="0">
                <a:latin typeface="Carlito"/>
                <a:cs typeface="Carlito"/>
              </a:rPr>
              <a:t>υλικών και  </a:t>
            </a:r>
            <a:r>
              <a:rPr sz="2000" b="1" dirty="0">
                <a:latin typeface="Carlito"/>
                <a:cs typeface="Carlito"/>
              </a:rPr>
              <a:t>επιλογή </a:t>
            </a:r>
            <a:r>
              <a:rPr sz="2000" b="1" spc="-5" dirty="0">
                <a:latin typeface="Carlito"/>
                <a:cs typeface="Carlito"/>
              </a:rPr>
              <a:t>είδους πεπερασμένων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στοιχείων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75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r>
              <a:rPr sz="2000" b="1" spc="10" dirty="0">
                <a:latin typeface="Carlito"/>
                <a:cs typeface="Carlito"/>
              </a:rPr>
              <a:t>3</a:t>
            </a:r>
            <a:r>
              <a:rPr sz="1950" b="1" spc="15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Meshing: </a:t>
            </a:r>
            <a:r>
              <a:rPr sz="2000" b="1" spc="-5" dirty="0">
                <a:latin typeface="Carlito"/>
                <a:cs typeface="Carlito"/>
              </a:rPr>
              <a:t>Διακριτοποίηση </a:t>
            </a:r>
            <a:r>
              <a:rPr sz="2000" b="1" dirty="0">
                <a:latin typeface="Carlito"/>
                <a:cs typeface="Carlito"/>
              </a:rPr>
              <a:t>της </a:t>
            </a:r>
            <a:r>
              <a:rPr sz="2000" b="1" spc="-5" dirty="0">
                <a:latin typeface="Carlito"/>
                <a:cs typeface="Carlito"/>
              </a:rPr>
              <a:t>γεωμετρίας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επιβολή</a:t>
            </a:r>
            <a:r>
              <a:rPr sz="2000" b="1" spc="-24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οριακών</a:t>
            </a:r>
            <a:endParaRPr sz="200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r>
              <a:rPr sz="2000" b="1" spc="-10" dirty="0">
                <a:latin typeface="Carlito"/>
                <a:cs typeface="Carlito"/>
              </a:rPr>
              <a:t>συνθηκών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750">
              <a:latin typeface="Carlito"/>
              <a:cs typeface="Carlito"/>
            </a:endParaRPr>
          </a:p>
          <a:p>
            <a:pPr marR="481330">
              <a:spcBef>
                <a:spcPts val="5"/>
              </a:spcBef>
            </a:pPr>
            <a:r>
              <a:rPr sz="2000" b="1" spc="5" dirty="0">
                <a:latin typeface="Carlito"/>
                <a:cs typeface="Carlito"/>
              </a:rPr>
              <a:t>4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Επιλογή </a:t>
            </a:r>
            <a:r>
              <a:rPr sz="2000" b="1" spc="-5" dirty="0">
                <a:latin typeface="Carlito"/>
                <a:cs typeface="Carlito"/>
              </a:rPr>
              <a:t>τρόπου </a:t>
            </a:r>
            <a:r>
              <a:rPr sz="2000" b="1" dirty="0">
                <a:latin typeface="Carlito"/>
                <a:cs typeface="Carlito"/>
              </a:rPr>
              <a:t>επίλυσης </a:t>
            </a:r>
            <a:r>
              <a:rPr sz="2000" b="1" spc="-5" dirty="0">
                <a:latin typeface="Carlito"/>
                <a:cs typeface="Carlito"/>
              </a:rPr>
              <a:t>του προβλήματος </a:t>
            </a:r>
            <a:r>
              <a:rPr sz="2000" b="1" spc="-15" dirty="0">
                <a:latin typeface="Carlito"/>
                <a:cs typeface="Carlito"/>
              </a:rPr>
              <a:t>(γραμμικό, </a:t>
            </a:r>
            <a:r>
              <a:rPr sz="2000" b="1" spc="-5" dirty="0">
                <a:latin typeface="Carlito"/>
                <a:cs typeface="Carlito"/>
              </a:rPr>
              <a:t>μη  </a:t>
            </a:r>
            <a:r>
              <a:rPr sz="2000" b="1" spc="-15" dirty="0">
                <a:latin typeface="Carlito"/>
                <a:cs typeface="Carlito"/>
              </a:rPr>
              <a:t>γραμμικό, </a:t>
            </a:r>
            <a:r>
              <a:rPr sz="2000" b="1" spc="-10" dirty="0">
                <a:latin typeface="Carlito"/>
                <a:cs typeface="Carlito"/>
              </a:rPr>
              <a:t>μεταβατικό, </a:t>
            </a:r>
            <a:r>
              <a:rPr sz="2000" b="1" dirty="0">
                <a:latin typeface="Carlito"/>
                <a:cs typeface="Carlito"/>
              </a:rPr>
              <a:t>modal </a:t>
            </a:r>
            <a:r>
              <a:rPr sz="2000" b="1" spc="-5" dirty="0">
                <a:latin typeface="Carlito"/>
                <a:cs typeface="Carlito"/>
              </a:rPr>
              <a:t>analysis) </a:t>
            </a:r>
            <a:r>
              <a:rPr sz="2000" b="1" spc="-20" dirty="0">
                <a:latin typeface="Carlito"/>
                <a:cs typeface="Carlito"/>
              </a:rPr>
              <a:t>και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-25" dirty="0">
                <a:latin typeface="Carlito"/>
                <a:cs typeface="Carlito"/>
              </a:rPr>
              <a:t>ΕΠΙΛΥΣΗ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242" y="5143881"/>
            <a:ext cx="67525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b="1" spc="5" dirty="0">
                <a:latin typeface="Carlito"/>
                <a:cs typeface="Carlito"/>
              </a:rPr>
              <a:t>5</a:t>
            </a:r>
            <a:r>
              <a:rPr sz="1950" b="1" spc="7" baseline="25641" dirty="0">
                <a:latin typeface="Carlito"/>
                <a:cs typeface="Carlito"/>
              </a:rPr>
              <a:t>ο </a:t>
            </a:r>
            <a:r>
              <a:rPr sz="2000" b="1" spc="-5" dirty="0">
                <a:latin typeface="Carlito"/>
                <a:cs typeface="Carlito"/>
              </a:rPr>
              <a:t>Στάδιο: </a:t>
            </a:r>
            <a:r>
              <a:rPr sz="2000" b="1" dirty="0">
                <a:latin typeface="Carlito"/>
                <a:cs typeface="Carlito"/>
              </a:rPr>
              <a:t>Ανάγνωση </a:t>
            </a:r>
            <a:r>
              <a:rPr sz="2000" b="1" spc="-20" dirty="0">
                <a:latin typeface="Carlito"/>
                <a:cs typeface="Carlito"/>
              </a:rPr>
              <a:t>και </a:t>
            </a:r>
            <a:r>
              <a:rPr sz="2000" b="1" spc="-5" dirty="0">
                <a:latin typeface="Carlito"/>
                <a:cs typeface="Carlito"/>
              </a:rPr>
              <a:t>γραφική παράσταση</a:t>
            </a:r>
            <a:r>
              <a:rPr sz="2000" b="1" spc="-2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αποτελεσμάτων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0" y="1143000"/>
            <a:ext cx="9144000" cy="3716020"/>
          </a:xfrm>
          <a:custGeom>
            <a:avLst/>
            <a:gdLst/>
            <a:ahLst/>
            <a:cxnLst/>
            <a:rect l="l" t="t" r="r" b="b"/>
            <a:pathLst>
              <a:path w="9144000" h="3716020">
                <a:moveTo>
                  <a:pt x="0" y="0"/>
                </a:moveTo>
                <a:lnTo>
                  <a:pt x="0" y="3715512"/>
                </a:lnTo>
                <a:lnTo>
                  <a:pt x="9143999" y="371551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dirty="0"/>
              <a:t>32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7103" y="201168"/>
            <a:ext cx="7038340" cy="1231900"/>
            <a:chOff x="1213103" y="201168"/>
            <a:chExt cx="7038340" cy="1231900"/>
          </a:xfrm>
        </p:grpSpPr>
        <p:sp>
          <p:nvSpPr>
            <p:cNvPr id="3" name="object 3"/>
            <p:cNvSpPr/>
            <p:nvPr/>
          </p:nvSpPr>
          <p:spPr>
            <a:xfrm>
              <a:off x="1300530" y="544492"/>
              <a:ext cx="270154" cy="4028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3103" y="201168"/>
              <a:ext cx="1008887" cy="1231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3519" y="201168"/>
              <a:ext cx="6757416" cy="1231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86252" y="369570"/>
            <a:ext cx="6616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5: </a:t>
            </a:r>
            <a:r>
              <a:rPr spc="-5" dirty="0"/>
              <a:t>Ανάλυση</a:t>
            </a:r>
            <a:r>
              <a:rPr spc="-90" dirty="0"/>
              <a:t> </a:t>
            </a:r>
            <a:r>
              <a:rPr spc="-10" dirty="0"/>
              <a:t>Αποτελεσμάτων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2343" y="1588388"/>
            <a:ext cx="24352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arlito"/>
                <a:cs typeface="Carlito"/>
              </a:rPr>
              <a:t>Stress/ </a:t>
            </a:r>
            <a:r>
              <a:rPr sz="2000" b="1" spc="-10" dirty="0">
                <a:latin typeface="Carlito"/>
                <a:cs typeface="Carlito"/>
              </a:rPr>
              <a:t>St</a:t>
            </a:r>
            <a:r>
              <a:rPr lang="en-US" sz="2000" b="1" spc="-10" dirty="0">
                <a:latin typeface="Carlito"/>
                <a:cs typeface="Carlito"/>
              </a:rPr>
              <a:t>ra</a:t>
            </a:r>
            <a:r>
              <a:rPr sz="2000" b="1" spc="-10" dirty="0">
                <a:latin typeface="Carlito"/>
                <a:cs typeface="Carlito"/>
              </a:rPr>
              <a:t>in</a:t>
            </a:r>
            <a:r>
              <a:rPr sz="2000" b="1" spc="-310" dirty="0">
                <a:latin typeface="Carlito"/>
                <a:cs typeface="Carlito"/>
              </a:rPr>
              <a:t> </a:t>
            </a:r>
            <a:r>
              <a:rPr lang="en-US" sz="2000" b="1" spc="-31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fields</a:t>
            </a:r>
            <a:endParaRPr sz="2000" dirty="0">
              <a:latin typeface="Carlito"/>
              <a:cs typeface="Carlito"/>
            </a:endParaRPr>
          </a:p>
          <a:p>
            <a:pPr marL="12700"/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Reaction</a:t>
            </a:r>
            <a:r>
              <a:rPr lang="en-US" sz="2000" b="1" spc="-10" dirty="0">
                <a:latin typeface="Carlito"/>
                <a:cs typeface="Carlito"/>
              </a:rPr>
              <a:t> </a:t>
            </a:r>
            <a:r>
              <a:rPr sz="2000" b="1" spc="-310" dirty="0">
                <a:latin typeface="Carlito"/>
                <a:cs typeface="Carlito"/>
              </a:rPr>
              <a:t> </a:t>
            </a:r>
            <a:r>
              <a:rPr sz="2000" b="1" spc="-15" dirty="0">
                <a:latin typeface="Carlito"/>
                <a:cs typeface="Carlito"/>
              </a:rPr>
              <a:t>forces</a:t>
            </a:r>
            <a:endParaRPr sz="2000" dirty="0">
              <a:latin typeface="Carlito"/>
              <a:cs typeface="Carlito"/>
            </a:endParaRPr>
          </a:p>
          <a:p>
            <a:pPr marL="12700"/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Carlito"/>
                <a:cs typeface="Carlito"/>
              </a:rPr>
              <a:t>Displacement</a:t>
            </a:r>
            <a:r>
              <a:rPr sz="2000" b="1" spc="15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fields</a:t>
            </a:r>
            <a:endParaRPr sz="2000" dirty="0">
              <a:latin typeface="Carlito"/>
              <a:cs typeface="Carlito"/>
            </a:endParaRPr>
          </a:p>
          <a:p>
            <a:pPr marL="12700">
              <a:tabLst>
                <a:tab pos="411480" algn="l"/>
              </a:tabLst>
            </a:pPr>
            <a:r>
              <a:rPr sz="2000" spc="5" dirty="0">
                <a:latin typeface="Wingdings"/>
                <a:cs typeface="Wingdings"/>
              </a:rPr>
              <a:t></a:t>
            </a:r>
            <a:r>
              <a:rPr sz="2000" spc="5" dirty="0">
                <a:latin typeface="Times New Roman"/>
                <a:cs typeface="Times New Roman"/>
              </a:rPr>
              <a:t>	</a:t>
            </a:r>
            <a:r>
              <a:rPr sz="2000" b="1" dirty="0">
                <a:latin typeface="Carlito"/>
                <a:cs typeface="Carlito"/>
              </a:rPr>
              <a:t>….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8052" y="2973255"/>
            <a:ext cx="3200400" cy="23501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75033" y="3780957"/>
            <a:ext cx="3829050" cy="2478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51212" y="6464985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33</a:t>
            </a:r>
            <a:endParaRPr sz="1200" dirty="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30090" y="6513754"/>
            <a:ext cx="2613025" cy="169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5"/>
              </a:lnSpc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2.17: </a:t>
            </a:r>
            <a:r>
              <a:rPr sz="1300" spc="-10" dirty="0">
                <a:latin typeface="Carlito"/>
                <a:cs typeface="Carlito"/>
              </a:rPr>
              <a:t>Ανάλυση</a:t>
            </a:r>
            <a:r>
              <a:rPr sz="1300" spc="75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αποτελεσμάτων</a:t>
            </a:r>
            <a:endParaRPr sz="1300">
              <a:latin typeface="Carlito"/>
              <a:cs typeface="Carlito"/>
            </a:endParaRP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EAEF04E-BA7F-4C77-A0A7-B11ABC1AB2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45"/>
          <a:stretch/>
        </p:blipFill>
        <p:spPr>
          <a:xfrm>
            <a:off x="3789658" y="1178666"/>
            <a:ext cx="3399800" cy="2475321"/>
          </a:xfrm>
          <a:prstGeom prst="rect">
            <a:avLst/>
          </a:prstGeom>
        </p:spPr>
      </p:pic>
      <p:pic>
        <p:nvPicPr>
          <p:cNvPr id="1026" name="Picture 2" descr="Vibration 07 00008 g004">
            <a:extLst>
              <a:ext uri="{FF2B5EF4-FFF2-40B4-BE49-F238E27FC236}">
                <a16:creationId xmlns:a16="http://schemas.microsoft.com/office/drawing/2014/main" id="{B0FD61F1-E295-FC09-45D1-49E65EDC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51" y="1748629"/>
            <a:ext cx="4591849" cy="360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AD3B195-807F-474F-9570-F0D37B8B368D}"/>
              </a:ext>
            </a:extLst>
          </p:cNvPr>
          <p:cNvSpPr/>
          <p:nvPr/>
        </p:nvSpPr>
        <p:spPr>
          <a:xfrm>
            <a:off x="1638300" y="1219200"/>
            <a:ext cx="8915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200" dirty="0"/>
              <a:t>Το LS-DYNA από την </a:t>
            </a:r>
            <a:r>
              <a:rPr lang="el-GR" sz="2200" dirty="0" err="1"/>
              <a:t>Livermore</a:t>
            </a:r>
            <a:r>
              <a:rPr lang="el-GR" sz="2200" dirty="0"/>
              <a:t> Software </a:t>
            </a:r>
            <a:r>
              <a:rPr lang="el-GR" sz="2200" dirty="0" err="1"/>
              <a:t>Technology</a:t>
            </a:r>
            <a:r>
              <a:rPr lang="el-GR" sz="2200" dirty="0"/>
              <a:t> </a:t>
            </a:r>
            <a:r>
              <a:rPr lang="el-GR" sz="2200" dirty="0" err="1"/>
              <a:t>Corporation</a:t>
            </a:r>
            <a:r>
              <a:rPr lang="el-GR" sz="2200" dirty="0"/>
              <a:t> (LSTC), είναι ένα προηγμένο</a:t>
            </a:r>
            <a:r>
              <a:rPr lang="en-US" sz="2200" dirty="0"/>
              <a:t> </a:t>
            </a:r>
            <a:r>
              <a:rPr lang="el-GR" sz="2200" dirty="0"/>
              <a:t>πρόγραμμα πεπερασμένων στοιχείων που είναι ικανό να προσομοιώνει σύνθετα προβλήματα στον πραγματικό κόσμο. Μπορεί να χρησιμοποιηθεί σε επιτραπέζιους υπολογιστές και </a:t>
            </a:r>
            <a:r>
              <a:rPr lang="en-US" sz="2200" dirty="0"/>
              <a:t>clusters</a:t>
            </a:r>
            <a:r>
              <a:rPr lang="el-GR" sz="2200" dirty="0"/>
              <a:t> που λειτουργούν χρησιμοποιώντας </a:t>
            </a:r>
            <a:r>
              <a:rPr lang="el-GR" sz="2200" dirty="0" err="1"/>
              <a:t>Linux</a:t>
            </a:r>
            <a:r>
              <a:rPr lang="el-GR" sz="2200" dirty="0"/>
              <a:t>, Windows και UNIX. Το LS-DYNA είναι κατάλληλο για διερεύνηση φαινομένων που περιλαμβάνουν μεγάλες παραμορφώσεις, εξελιγμένα μοντέλα υλικών και σύνθετες συνθήκες επαφής για δομικά δυναμικά προβλήματα. </a:t>
            </a:r>
          </a:p>
          <a:p>
            <a:pPr algn="just"/>
            <a:r>
              <a:rPr lang="el-GR" sz="2200" dirty="0"/>
              <a:t>Διαφορετικές αναλύσεις, όπως θερμική </a:t>
            </a:r>
            <a:r>
              <a:rPr lang="el-GR" sz="2200" dirty="0" err="1"/>
              <a:t>αναλύση</a:t>
            </a:r>
            <a:r>
              <a:rPr lang="el-GR" sz="2200" dirty="0"/>
              <a:t>, Υπολογιστική Δυναμική Ρευστών (CFD), αλληλεπίδραση ρευστού δομής, Υδροδυναμική ομαλών σωματιδίων (SPH), </a:t>
            </a:r>
            <a:r>
              <a:rPr lang="el-GR" sz="2200" dirty="0" err="1"/>
              <a:t>Ele</a:t>
            </a:r>
            <a:r>
              <a:rPr lang="en-US" sz="2200" dirty="0" err="1"/>
              <a:t>ment</a:t>
            </a:r>
            <a:r>
              <a:rPr lang="en-US" sz="2200" dirty="0"/>
              <a:t> </a:t>
            </a:r>
            <a:r>
              <a:rPr lang="el-GR" sz="2200" dirty="0"/>
              <a:t>Free </a:t>
            </a:r>
            <a:r>
              <a:rPr lang="el-GR" sz="2200" dirty="0" err="1"/>
              <a:t>Galerkin</a:t>
            </a:r>
            <a:r>
              <a:rPr lang="el-GR" sz="2200" dirty="0"/>
              <a:t> (EFG)</a:t>
            </a:r>
            <a:r>
              <a:rPr lang="en-US" sz="2200" dirty="0"/>
              <a:t> </a:t>
            </a:r>
            <a:r>
              <a:rPr lang="el-GR" sz="2200" dirty="0"/>
              <a:t>και η μέθοδος συνοριακών στοιχείων (BEM) μπορεί να συνδυαστεί με τη δομική δυναμική. Για την προ και μετά την επεξεργασία, το LSDYNA συνοδεύεται από το εργαλείο LS-</a:t>
            </a:r>
            <a:r>
              <a:rPr lang="el-GR" sz="2200" dirty="0" err="1"/>
              <a:t>PrePost</a:t>
            </a:r>
            <a:r>
              <a:rPr lang="el-GR" sz="2200" dirty="0"/>
              <a:t>. Το LS-</a:t>
            </a:r>
            <a:r>
              <a:rPr lang="el-GR" sz="2200" dirty="0" err="1"/>
              <a:t>PrePost</a:t>
            </a:r>
            <a:r>
              <a:rPr lang="el-GR" sz="2200" dirty="0"/>
              <a:t> μπορεί να χρησιμοποιηθεί για τη δημιουργία εισόδων και </a:t>
            </a:r>
            <a:r>
              <a:rPr lang="el-GR" sz="2200" dirty="0" err="1"/>
              <a:t>οπτικοποίηση</a:t>
            </a:r>
            <a:r>
              <a:rPr lang="el-GR" sz="2200" dirty="0"/>
              <a:t> των αριθμητικών αποτελεσμάτων.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197C095-13E5-467F-8B04-83CA18909362}"/>
              </a:ext>
            </a:extLst>
          </p:cNvPr>
          <p:cNvSpPr txBox="1">
            <a:spLocks/>
          </p:cNvSpPr>
          <p:nvPr/>
        </p:nvSpPr>
        <p:spPr>
          <a:xfrm>
            <a:off x="3429000" y="446944"/>
            <a:ext cx="5978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3970">
              <a:spcBef>
                <a:spcPts val="105"/>
              </a:spcBef>
            </a:pPr>
            <a:r>
              <a:rPr lang="en-US" kern="0" spc="-15" dirty="0"/>
              <a:t>LS-DYNA &amp; LS-PREPOST</a:t>
            </a:r>
            <a:endParaRPr lang="en-GB" kern="0" spc="-15" dirty="0"/>
          </a:p>
        </p:txBody>
      </p:sp>
    </p:spTree>
    <p:extLst>
      <p:ext uri="{BB962C8B-B14F-4D97-AF65-F5344CB8AC3E}">
        <p14:creationId xmlns:p14="http://schemas.microsoft.com/office/powerpoint/2010/main" val="2507586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D44780C-238A-40F5-86E4-58CAB694CBC9}"/>
              </a:ext>
            </a:extLst>
          </p:cNvPr>
          <p:cNvSpPr txBox="1">
            <a:spLocks/>
          </p:cNvSpPr>
          <p:nvPr/>
        </p:nvSpPr>
        <p:spPr>
          <a:xfrm>
            <a:off x="3106546" y="157401"/>
            <a:ext cx="5978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3970">
              <a:spcBef>
                <a:spcPts val="105"/>
              </a:spcBef>
            </a:pPr>
            <a:r>
              <a:rPr lang="en-US" kern="0" spc="-15" dirty="0"/>
              <a:t>LS-DYNA </a:t>
            </a:r>
            <a:r>
              <a:rPr lang="el-GR" kern="0" spc="-15" dirty="0"/>
              <a:t>αρχείο εισόδου</a:t>
            </a:r>
            <a:endParaRPr lang="en-GB" kern="0" spc="-15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656F82C-7671-4B30-B098-5362EB8C32F8}"/>
              </a:ext>
            </a:extLst>
          </p:cNvPr>
          <p:cNvSpPr/>
          <p:nvPr/>
        </p:nvSpPr>
        <p:spPr>
          <a:xfrm>
            <a:off x="1676397" y="832570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Ένα</a:t>
            </a:r>
            <a:r>
              <a:rPr lang="en-US" dirty="0"/>
              <a:t> LS-DYNA </a:t>
            </a:r>
            <a:r>
              <a:rPr lang="el-GR" dirty="0"/>
              <a:t>αρχείο εισόδου είναι ένα αρχείο κειμένου σε </a:t>
            </a:r>
            <a:r>
              <a:rPr lang="en-US" dirty="0"/>
              <a:t>Keyword format </a:t>
            </a:r>
            <a:r>
              <a:rPr lang="el-GR" dirty="0"/>
              <a:t>συνήθως με κατάληξη </a:t>
            </a:r>
            <a:r>
              <a:rPr lang="en-US" dirty="0"/>
              <a:t>*.k, e.g. </a:t>
            </a:r>
            <a:r>
              <a:rPr lang="en-US" dirty="0" err="1"/>
              <a:t>laser.k</a:t>
            </a:r>
            <a:r>
              <a:rPr lang="en-US" dirty="0"/>
              <a:t>. </a:t>
            </a:r>
            <a:endParaRPr lang="el-GR" dirty="0"/>
          </a:p>
          <a:p>
            <a:pPr algn="just"/>
            <a:r>
              <a:rPr lang="el-GR" dirty="0"/>
              <a:t>Ένα μοντέλο πεπερασμένων στοιχείων στο </a:t>
            </a:r>
            <a:r>
              <a:rPr lang="en-US" dirty="0"/>
              <a:t>LS-DYNA </a:t>
            </a:r>
            <a:r>
              <a:rPr lang="el-GR" dirty="0"/>
              <a:t>δημιουργείται από διαφορετικά </a:t>
            </a:r>
            <a:r>
              <a:rPr lang="en-US" dirty="0"/>
              <a:t>keywords, (e.g. *PART, *NODE). 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Παρακάτω παρουσιάζεται μια μικρή περιγραφή της βασικής δομής ενός αρχείου εισόδου για μοντέλο πεπερασμένων στοιχείων ενός στοιχείου, με οκτώ κόμβους.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CA2B17F-1370-41BB-8DBC-0A9049E0F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16" t="15926" r="30528" b="34303"/>
          <a:stretch/>
        </p:blipFill>
        <p:spPr>
          <a:xfrm>
            <a:off x="2514598" y="2773044"/>
            <a:ext cx="7162800" cy="38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91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048686B-3C6F-494A-83AC-EB3DCFF37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30744" r="28333" b="17407"/>
          <a:stretch/>
        </p:blipFill>
        <p:spPr>
          <a:xfrm>
            <a:off x="4419600" y="1645342"/>
            <a:ext cx="7543800" cy="4889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AF7B9A-F3F8-4E8D-9554-281F7AC41950}"/>
              </a:ext>
            </a:extLst>
          </p:cNvPr>
          <p:cNvSpPr txBox="1"/>
          <p:nvPr/>
        </p:nvSpPr>
        <p:spPr>
          <a:xfrm>
            <a:off x="152400" y="105681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H </a:t>
            </a:r>
            <a:r>
              <a:rPr lang="el-GR" dirty="0"/>
              <a:t>εντολή-καρτέλα</a:t>
            </a:r>
            <a:r>
              <a:rPr lang="en-US" dirty="0"/>
              <a:t> (keyword)</a:t>
            </a:r>
            <a:r>
              <a:rPr lang="el-GR" dirty="0"/>
              <a:t> *</a:t>
            </a:r>
            <a:r>
              <a:rPr lang="en-US" dirty="0"/>
              <a:t>PART </a:t>
            </a:r>
            <a:r>
              <a:rPr lang="el-GR" dirty="0"/>
              <a:t>χρησιμοποιείται για να ξεκινήσει τον καθορισμό του μοντέλου των πεπερασμένων στοιχείων. Η εντολή αυτή διαθέτει δεδομένα που διασυνδέονται με άλλες εντολές-καρτέλες, όπως τις ιδιότητες υλικού, ή το είδος του στοιχείου που θα χρησιμοποιηθεί κλπ. Με τη σειρά τους αυτές οι εντολές ορίζουν άλλα δεδομένα τα οποία διασυνδέονται με άλλες εντολές. Η οργάνωση του αρχείου εισόδου </a:t>
            </a:r>
            <a:r>
              <a:rPr lang="en-US" dirty="0"/>
              <a:t>(k-file) </a:t>
            </a:r>
            <a:r>
              <a:rPr lang="el-GR" dirty="0"/>
              <a:t>έχει την ακόλουθη μορφή</a:t>
            </a:r>
            <a:r>
              <a:rPr lang="en-US" dirty="0"/>
              <a:t> </a:t>
            </a:r>
            <a:r>
              <a:rPr lang="el-GR" dirty="0"/>
              <a:t>για τον κύβο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7960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0D6E668-38B1-4351-8939-9B8FD6250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12093" r="28333" b="63559"/>
          <a:stretch/>
        </p:blipFill>
        <p:spPr>
          <a:xfrm>
            <a:off x="2086583" y="228600"/>
            <a:ext cx="7010400" cy="213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27ED55-CF87-4959-BEE9-110EF62BC090}"/>
              </a:ext>
            </a:extLst>
          </p:cNvPr>
          <p:cNvSpPr txBox="1"/>
          <p:nvPr/>
        </p:nvSpPr>
        <p:spPr>
          <a:xfrm>
            <a:off x="2066158" y="2286001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Οι οριακές συνθήκες και οι χρονικά μεταβαλλόμενες φορτίσεις καθορίζονται από εντολές-καρτέλες που συνήθως εφαρμόζονται σε κόμβους, στοιχεία, επιφάνειες (</a:t>
            </a:r>
            <a:r>
              <a:rPr lang="en-US" dirty="0"/>
              <a:t>segments)</a:t>
            </a:r>
            <a:r>
              <a:rPr lang="el-GR" dirty="0"/>
              <a:t> και </a:t>
            </a:r>
            <a:r>
              <a:rPr lang="en-US" dirty="0"/>
              <a:t>parts. </a:t>
            </a:r>
            <a:r>
              <a:rPr lang="el-GR" dirty="0"/>
              <a:t>Επίσης συχνά καθορίζονται ομάδες αυτών των οντοτήτων με τις εντολές </a:t>
            </a:r>
            <a:r>
              <a:rPr lang="en-US" dirty="0"/>
              <a:t>set. </a:t>
            </a:r>
            <a:r>
              <a:rPr lang="el-GR" dirty="0"/>
              <a:t>Επειδή όλες οι φορτίσεις είναι χρονικά μεταβαλλόμενες, οι καμπύλες της φόρτισης (δύναμη, πίεση, </a:t>
            </a:r>
            <a:r>
              <a:rPr lang="el-GR" dirty="0" err="1"/>
              <a:t>κ.α</a:t>
            </a:r>
            <a:r>
              <a:rPr lang="el-GR" dirty="0"/>
              <a:t>) συναρτήσει του χρόνου πρέπει να οριστούν.</a:t>
            </a:r>
          </a:p>
          <a:p>
            <a:pPr algn="just"/>
            <a:r>
              <a:rPr lang="el-GR" dirty="0"/>
              <a:t>Στο παράδειγμα του κύβου παρακάτω παρουσιάζονται οι εντολές που χρησιμοποιούνται για τις οριακές συνθήκες και φορτίσεις</a:t>
            </a:r>
            <a:r>
              <a:rPr lang="en-US" dirty="0"/>
              <a:t>: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EC6493C-E292-4AB3-A336-84F26E4FA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57311" r="28333" b="14444"/>
          <a:stretch/>
        </p:blipFill>
        <p:spPr>
          <a:xfrm>
            <a:off x="2362200" y="4317326"/>
            <a:ext cx="7010400" cy="24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76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8F8A8750-477F-4BD3-A2FA-495343F0E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18057" r="27500" b="52963"/>
          <a:stretch/>
        </p:blipFill>
        <p:spPr>
          <a:xfrm>
            <a:off x="1509860" y="1219201"/>
            <a:ext cx="8686800" cy="30343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639BDB-D050-4D92-A39E-E9AB9BAFE091}"/>
              </a:ext>
            </a:extLst>
          </p:cNvPr>
          <p:cNvSpPr txBox="1"/>
          <p:nvPr/>
        </p:nvSpPr>
        <p:spPr>
          <a:xfrm>
            <a:off x="1752600" y="685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τις προηγούμενες καρτέλες</a:t>
            </a:r>
          </a:p>
        </p:txBody>
      </p:sp>
    </p:spTree>
    <p:extLst>
      <p:ext uri="{BB962C8B-B14F-4D97-AF65-F5344CB8AC3E}">
        <p14:creationId xmlns:p14="http://schemas.microsoft.com/office/powerpoint/2010/main" val="380235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8475" y="304800"/>
            <a:ext cx="6115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pc="5" dirty="0"/>
              <a:t>1</a:t>
            </a:r>
            <a:r>
              <a:rPr sz="4350" spc="7" baseline="24904" dirty="0"/>
              <a:t>ο </a:t>
            </a:r>
            <a:r>
              <a:rPr spc="-15" dirty="0"/>
              <a:t>Κατασκευή</a:t>
            </a:r>
            <a:r>
              <a:rPr spc="-375" dirty="0"/>
              <a:t> </a:t>
            </a:r>
            <a:r>
              <a:rPr spc="-10" dirty="0"/>
              <a:t>γεωμετρίας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0003535" y="6464985"/>
            <a:ext cx="1536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rlito"/>
                <a:cs typeface="Carlito"/>
              </a:rPr>
              <a:pPr marL="38100">
                <a:lnSpc>
                  <a:spcPts val="1240"/>
                </a:lnSpc>
              </a:pPr>
              <a:t>3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2443" y="1159510"/>
            <a:ext cx="8239759" cy="3562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 algn="ctr">
              <a:spcBef>
                <a:spcPts val="105"/>
              </a:spcBef>
            </a:pPr>
            <a:r>
              <a:rPr sz="2000" b="1" dirty="0">
                <a:latin typeface="Carlito"/>
                <a:cs typeface="Carlito"/>
              </a:rPr>
              <a:t>3 </a:t>
            </a:r>
            <a:r>
              <a:rPr sz="2000" b="1" spc="-5" dirty="0">
                <a:latin typeface="Carlito"/>
                <a:cs typeface="Carlito"/>
              </a:rPr>
              <a:t>τρόποι </a:t>
            </a:r>
            <a:r>
              <a:rPr sz="2000" b="1" spc="-10" dirty="0">
                <a:latin typeface="Carlito"/>
                <a:cs typeface="Carlito"/>
              </a:rPr>
              <a:t>κατασκευής</a:t>
            </a:r>
            <a:r>
              <a:rPr sz="2000" b="1" spc="-45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γεωμετρίας:</a:t>
            </a:r>
            <a:endParaRPr sz="2000" dirty="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750" dirty="0">
              <a:latin typeface="Carlito"/>
              <a:cs typeface="Carlito"/>
            </a:endParaRPr>
          </a:p>
          <a:p>
            <a:pPr marL="88900"/>
            <a:r>
              <a:rPr sz="2000" b="1" spc="10" dirty="0">
                <a:latin typeface="Carlito"/>
                <a:cs typeface="Carlito"/>
              </a:rPr>
              <a:t>3</a:t>
            </a:r>
            <a:r>
              <a:rPr sz="1950" b="1" spc="15" baseline="25641" dirty="0">
                <a:latin typeface="Carlito"/>
                <a:cs typeface="Carlito"/>
              </a:rPr>
              <a:t>ος </a:t>
            </a:r>
            <a:r>
              <a:rPr sz="2000" b="1" dirty="0">
                <a:latin typeface="Carlito"/>
                <a:cs typeface="Carlito"/>
              </a:rPr>
              <a:t>Τρόπος: </a:t>
            </a:r>
            <a:r>
              <a:rPr sz="2000" b="1" spc="-5" dirty="0">
                <a:latin typeface="Carlito"/>
                <a:cs typeface="Carlito"/>
              </a:rPr>
              <a:t>Εισαγωγή </a:t>
            </a:r>
            <a:r>
              <a:rPr sz="2000" b="1" dirty="0">
                <a:latin typeface="Carlito"/>
                <a:cs typeface="Carlito"/>
              </a:rPr>
              <a:t>από </a:t>
            </a:r>
            <a:r>
              <a:rPr sz="2000" b="1" spc="-5" dirty="0">
                <a:latin typeface="Carlito"/>
                <a:cs typeface="Carlito"/>
              </a:rPr>
              <a:t>CAD</a:t>
            </a:r>
            <a:r>
              <a:rPr sz="2000" b="1" spc="-225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software</a:t>
            </a:r>
            <a:endParaRPr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750" dirty="0">
              <a:latin typeface="Carlito"/>
              <a:cs typeface="Carlito"/>
            </a:endParaRPr>
          </a:p>
          <a:p>
            <a:pPr marL="88900"/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rlito"/>
                <a:cs typeface="Carlito"/>
              </a:rPr>
              <a:t>Εισαγωγή γεωμετρίας μέσω αρχείου </a:t>
            </a:r>
            <a:r>
              <a:rPr sz="2000" spc="-20" dirty="0">
                <a:latin typeface="Carlito"/>
                <a:cs typeface="Carlito"/>
              </a:rPr>
              <a:t>και </a:t>
            </a:r>
            <a:r>
              <a:rPr sz="2000" spc="5" dirty="0">
                <a:latin typeface="Carlito"/>
                <a:cs typeface="Carlito"/>
              </a:rPr>
              <a:t>στη </a:t>
            </a:r>
            <a:r>
              <a:rPr sz="2000" spc="-5" dirty="0">
                <a:latin typeface="Carlito"/>
                <a:cs typeface="Carlito"/>
              </a:rPr>
              <a:t>συνέχεια</a:t>
            </a:r>
            <a:r>
              <a:rPr sz="2000" spc="-15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πλεγματοποίηση</a:t>
            </a:r>
            <a:endParaRPr sz="2000" dirty="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750" dirty="0">
              <a:latin typeface="Carlito"/>
              <a:cs typeface="Carlito"/>
            </a:endParaRPr>
          </a:p>
          <a:p>
            <a:pPr marL="88900" marR="30480"/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rlito"/>
                <a:cs typeface="Carlito"/>
              </a:rPr>
              <a:t>Αποδεκτοί τύποι </a:t>
            </a:r>
            <a:r>
              <a:rPr sz="2000" spc="-10" dirty="0">
                <a:latin typeface="Carlito"/>
                <a:cs typeface="Carlito"/>
              </a:rPr>
              <a:t>αρχείων: </a:t>
            </a:r>
            <a:r>
              <a:rPr sz="2000" spc="-5" dirty="0">
                <a:latin typeface="Carlito"/>
                <a:cs typeface="Carlito"/>
              </a:rPr>
              <a:t>.igs (</a:t>
            </a:r>
            <a:r>
              <a:rPr sz="2000" i="1" spc="-5" dirty="0">
                <a:latin typeface="Carlito"/>
                <a:cs typeface="Carlito"/>
              </a:rPr>
              <a:t>Initial Graphics </a:t>
            </a:r>
            <a:r>
              <a:rPr sz="2000" i="1" spc="-10" dirty="0">
                <a:latin typeface="Carlito"/>
                <a:cs typeface="Carlito"/>
              </a:rPr>
              <a:t>Exchange </a:t>
            </a:r>
            <a:r>
              <a:rPr sz="2000" i="1" spc="-5" dirty="0">
                <a:latin typeface="Carlito"/>
                <a:cs typeface="Carlito"/>
              </a:rPr>
              <a:t>Specification</a:t>
            </a:r>
            <a:r>
              <a:rPr sz="2000" spc="-5" dirty="0">
                <a:latin typeface="Carlito"/>
                <a:cs typeface="Carlito"/>
              </a:rPr>
              <a:t>), </a:t>
            </a:r>
            <a:r>
              <a:rPr sz="2000" spc="-40" dirty="0">
                <a:latin typeface="Carlito"/>
                <a:cs typeface="Carlito"/>
              </a:rPr>
              <a:t>.SAT  </a:t>
            </a:r>
            <a:r>
              <a:rPr sz="2000" spc="-5" dirty="0">
                <a:latin typeface="Carlito"/>
                <a:cs typeface="Carlito"/>
              </a:rPr>
              <a:t>(</a:t>
            </a:r>
            <a:r>
              <a:rPr sz="2000" i="1" spc="-5" dirty="0">
                <a:latin typeface="Carlito"/>
                <a:cs typeface="Carlito"/>
              </a:rPr>
              <a:t>Standard </a:t>
            </a:r>
            <a:r>
              <a:rPr sz="2000" i="1" spc="-15" dirty="0">
                <a:latin typeface="Carlito"/>
                <a:cs typeface="Carlito"/>
              </a:rPr>
              <a:t>ACIS </a:t>
            </a:r>
            <a:r>
              <a:rPr sz="2000" i="1" spc="-40" dirty="0">
                <a:latin typeface="Carlito"/>
                <a:cs typeface="Carlito"/>
              </a:rPr>
              <a:t>Text</a:t>
            </a:r>
            <a:r>
              <a:rPr sz="2000" spc="-40" dirty="0">
                <a:latin typeface="Carlito"/>
                <a:cs typeface="Carlito"/>
              </a:rPr>
              <a:t>), </a:t>
            </a:r>
            <a:r>
              <a:rPr sz="2000" spc="-5" dirty="0">
                <a:latin typeface="Carlito"/>
                <a:cs typeface="Carlito"/>
              </a:rPr>
              <a:t>.x_t </a:t>
            </a:r>
            <a:r>
              <a:rPr sz="2000" spc="-10" dirty="0">
                <a:latin typeface="Carlito"/>
                <a:cs typeface="Carlito"/>
              </a:rPr>
              <a:t>(</a:t>
            </a:r>
            <a:r>
              <a:rPr sz="2000" i="1" spc="-10" dirty="0">
                <a:latin typeface="Carlito"/>
                <a:cs typeface="Carlito"/>
              </a:rPr>
              <a:t>Parasolid</a:t>
            </a:r>
            <a:r>
              <a:rPr sz="2000" spc="-10" dirty="0">
                <a:latin typeface="Carlito"/>
                <a:cs typeface="Carlito"/>
              </a:rPr>
              <a:t>), </a:t>
            </a:r>
            <a:r>
              <a:rPr lang="en-US" sz="2000" spc="-10" dirty="0">
                <a:latin typeface="Carlito"/>
                <a:cs typeface="Carlito"/>
              </a:rPr>
              <a:t>.</a:t>
            </a:r>
            <a:r>
              <a:rPr lang="en-US" sz="2000" spc="-5" dirty="0">
                <a:latin typeface="Carlito"/>
                <a:cs typeface="Carlito"/>
              </a:rPr>
              <a:t>stl</a:t>
            </a:r>
            <a:r>
              <a:rPr sz="2000" spc="-5" dirty="0">
                <a:latin typeface="Carlito"/>
                <a:cs typeface="Carlito"/>
              </a:rPr>
              <a:t> (</a:t>
            </a:r>
            <a:r>
              <a:rPr lang="en-GB" sz="2000" i="1" spc="-5" dirty="0">
                <a:latin typeface="Carlito"/>
                <a:cs typeface="Carlito"/>
              </a:rPr>
              <a:t>stereolithography CAD file</a:t>
            </a:r>
            <a:r>
              <a:rPr sz="2000" dirty="0">
                <a:latin typeface="Carlito"/>
                <a:cs typeface="Carlito"/>
              </a:rPr>
              <a:t>)</a:t>
            </a:r>
          </a:p>
          <a:p>
            <a:pPr>
              <a:spcBef>
                <a:spcPts val="5"/>
              </a:spcBef>
            </a:pPr>
            <a:endParaRPr sz="2750" dirty="0">
              <a:latin typeface="Carlito"/>
              <a:cs typeface="Carlito"/>
            </a:endParaRPr>
          </a:p>
          <a:p>
            <a:pPr marL="88900">
              <a:spcBef>
                <a:spcPts val="5"/>
              </a:spcBef>
            </a:pPr>
            <a:r>
              <a:rPr sz="2000" dirty="0">
                <a:latin typeface="Wingdings"/>
                <a:cs typeface="Wingdings"/>
              </a:rPr>
              <a:t>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rlito"/>
                <a:cs typeface="Carlito"/>
              </a:rPr>
              <a:t>Αποδεκτά </a:t>
            </a:r>
            <a:r>
              <a:rPr sz="2000" spc="-10" dirty="0">
                <a:latin typeface="Carlito"/>
                <a:cs typeface="Carlito"/>
              </a:rPr>
              <a:t>αρχεία </a:t>
            </a:r>
            <a:r>
              <a:rPr sz="2000" spc="-5" dirty="0">
                <a:latin typeface="Carlito"/>
                <a:cs typeface="Carlito"/>
              </a:rPr>
              <a:t>από: </a:t>
            </a:r>
            <a:r>
              <a:rPr sz="2000" spc="-30" dirty="0">
                <a:latin typeface="Carlito"/>
                <a:cs typeface="Carlito"/>
              </a:rPr>
              <a:t>CATIA, </a:t>
            </a:r>
            <a:r>
              <a:rPr sz="2000" spc="-20" dirty="0">
                <a:latin typeface="Carlito"/>
                <a:cs typeface="Carlito"/>
              </a:rPr>
              <a:t>Pro/Engineer,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UniGraphics</a:t>
            </a:r>
            <a:r>
              <a:rPr lang="en-US" sz="2000" spc="-5" dirty="0">
                <a:latin typeface="Carlito"/>
                <a:cs typeface="Carlito"/>
              </a:rPr>
              <a:t>, Inventor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38475" y="239877"/>
            <a:ext cx="6115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pc="5" dirty="0"/>
              <a:t>1</a:t>
            </a:r>
            <a:r>
              <a:rPr sz="4350" spc="7" baseline="24904" dirty="0"/>
              <a:t>ο </a:t>
            </a:r>
            <a:r>
              <a:rPr spc="-15" dirty="0"/>
              <a:t>Κατασκευή</a:t>
            </a:r>
            <a:r>
              <a:rPr spc="-375" dirty="0"/>
              <a:t> </a:t>
            </a:r>
            <a:r>
              <a:rPr spc="-10" dirty="0"/>
              <a:t>γεωμετρίας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875943" y="937107"/>
            <a:ext cx="5973445" cy="72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indent="2320925">
              <a:lnSpc>
                <a:spcPct val="120000"/>
              </a:lnSpc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3 </a:t>
            </a:r>
            <a:r>
              <a:rPr sz="2000" b="1" spc="-5" dirty="0">
                <a:latin typeface="Carlito"/>
                <a:cs typeface="Carlito"/>
              </a:rPr>
              <a:t>τρόποι </a:t>
            </a:r>
            <a:r>
              <a:rPr sz="2000" b="1" spc="-10" dirty="0">
                <a:latin typeface="Carlito"/>
                <a:cs typeface="Carlito"/>
              </a:rPr>
              <a:t>κατασκευής </a:t>
            </a:r>
            <a:r>
              <a:rPr sz="2000" b="1" spc="-5" dirty="0">
                <a:latin typeface="Carlito"/>
                <a:cs typeface="Carlito"/>
              </a:rPr>
              <a:t>γεωμετρίας:  </a:t>
            </a:r>
            <a:r>
              <a:rPr sz="2000" b="1" spc="10" dirty="0">
                <a:latin typeface="Carlito"/>
                <a:cs typeface="Carlito"/>
              </a:rPr>
              <a:t>3</a:t>
            </a:r>
            <a:r>
              <a:rPr sz="1950" b="1" spc="15" baseline="25641" dirty="0">
                <a:latin typeface="Carlito"/>
                <a:cs typeface="Carlito"/>
              </a:rPr>
              <a:t>ος </a:t>
            </a:r>
            <a:r>
              <a:rPr sz="2000" b="1" dirty="0">
                <a:latin typeface="Carlito"/>
                <a:cs typeface="Carlito"/>
              </a:rPr>
              <a:t>Τρόπος: </a:t>
            </a:r>
            <a:r>
              <a:rPr sz="2000" b="1" spc="-5" dirty="0">
                <a:latin typeface="Carlito"/>
                <a:cs typeface="Carlito"/>
              </a:rPr>
              <a:t>Εισαγωγή </a:t>
            </a:r>
            <a:r>
              <a:rPr sz="2000" b="1" dirty="0">
                <a:latin typeface="Carlito"/>
                <a:cs typeface="Carlito"/>
              </a:rPr>
              <a:t>από </a:t>
            </a:r>
            <a:r>
              <a:rPr sz="2000" b="1" spc="-5" dirty="0">
                <a:latin typeface="Carlito"/>
                <a:cs typeface="Carlito"/>
              </a:rPr>
              <a:t>CAD </a:t>
            </a:r>
            <a:r>
              <a:rPr sz="2000" b="1" spc="-10" dirty="0">
                <a:latin typeface="Carlito"/>
                <a:cs typeface="Carlito"/>
              </a:rPr>
              <a:t>software</a:t>
            </a:r>
            <a:r>
              <a:rPr sz="2000" b="1" spc="-210" dirty="0">
                <a:latin typeface="Carlito"/>
                <a:cs typeface="Carlito"/>
              </a:rPr>
              <a:t> </a:t>
            </a:r>
            <a:r>
              <a:rPr sz="2000" b="1" i="1" spc="-10" dirty="0">
                <a:latin typeface="Carlito"/>
                <a:cs typeface="Carlito"/>
              </a:rPr>
              <a:t>(παράδειγμα)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28935" y="6464985"/>
            <a:ext cx="1028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19601" y="6528360"/>
            <a:ext cx="3539871" cy="169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2.1: </a:t>
            </a:r>
            <a:r>
              <a:rPr sz="1300" spc="-10" dirty="0">
                <a:latin typeface="Carlito"/>
                <a:cs typeface="Carlito"/>
              </a:rPr>
              <a:t>Εισαγωγή γεωμετρίας </a:t>
            </a:r>
            <a:r>
              <a:rPr sz="1300" spc="-5" dirty="0">
                <a:latin typeface="Carlito"/>
                <a:cs typeface="Carlito"/>
              </a:rPr>
              <a:t>στο</a:t>
            </a:r>
            <a:r>
              <a:rPr sz="1300" spc="135" dirty="0">
                <a:latin typeface="Carlito"/>
                <a:cs typeface="Carlito"/>
              </a:rPr>
              <a:t> </a:t>
            </a:r>
            <a:r>
              <a:rPr lang="en-US" sz="1300" spc="-10" dirty="0">
                <a:latin typeface="Carlito"/>
                <a:cs typeface="Carlito"/>
              </a:rPr>
              <a:t>LS-PREPOST</a:t>
            </a:r>
            <a:endParaRPr sz="1300" dirty="0">
              <a:latin typeface="Carlito"/>
              <a:cs typeface="Carlito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A178402-36A4-4770-A6D1-591A2F1F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9511"/>
            <a:ext cx="9144000" cy="4316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017134" y="1159510"/>
            <a:ext cx="2014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latin typeface="Carlito"/>
                <a:cs typeface="Carlito"/>
              </a:rPr>
              <a:t>Χρήση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συμμετρίας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81915" y="2109938"/>
            <a:ext cx="4772096" cy="1746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810001" y="4369308"/>
            <a:ext cx="1379855" cy="2213610"/>
            <a:chOff x="2286000" y="4369308"/>
            <a:chExt cx="1379855" cy="2213610"/>
          </a:xfrm>
        </p:grpSpPr>
        <p:sp>
          <p:nvSpPr>
            <p:cNvPr id="10" name="object 10"/>
            <p:cNvSpPr/>
            <p:nvPr/>
          </p:nvSpPr>
          <p:spPr>
            <a:xfrm>
              <a:off x="2286000" y="4732482"/>
              <a:ext cx="1379698" cy="14565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37053" y="4383786"/>
              <a:ext cx="1905" cy="2184400"/>
            </a:xfrm>
            <a:custGeom>
              <a:avLst/>
              <a:gdLst/>
              <a:ahLst/>
              <a:cxnLst/>
              <a:rect l="l" t="t" r="r" b="b"/>
              <a:pathLst>
                <a:path w="1905" h="2184400">
                  <a:moveTo>
                    <a:pt x="1650" y="0"/>
                  </a:moveTo>
                  <a:lnTo>
                    <a:pt x="0" y="2184400"/>
                  </a:lnTo>
                </a:path>
              </a:pathLst>
            </a:custGeom>
            <a:ln w="28956">
              <a:solidFill>
                <a:srgbClr val="000000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25997" y="1601546"/>
            <a:ext cx="11861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Carlito"/>
                <a:cs typeface="Carlito"/>
              </a:rPr>
              <a:t>Full</a:t>
            </a:r>
            <a:r>
              <a:rPr sz="3200" b="1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rlito"/>
                <a:cs typeface="Carlito"/>
              </a:rPr>
              <a:t>3D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8100" y="3937254"/>
            <a:ext cx="4876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Carlito"/>
                <a:cs typeface="Carlito"/>
              </a:rPr>
              <a:t>2D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130242" y="1999488"/>
            <a:ext cx="1751964" cy="4583430"/>
            <a:chOff x="6606242" y="1999488"/>
            <a:chExt cx="1751964" cy="4583430"/>
          </a:xfrm>
        </p:grpSpPr>
        <p:sp>
          <p:nvSpPr>
            <p:cNvPr id="15" name="object 15"/>
            <p:cNvSpPr/>
            <p:nvPr/>
          </p:nvSpPr>
          <p:spPr>
            <a:xfrm>
              <a:off x="7358633" y="3929633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374904" y="0"/>
                  </a:moveTo>
                  <a:lnTo>
                    <a:pt x="124968" y="0"/>
                  </a:lnTo>
                  <a:lnTo>
                    <a:pt x="124968" y="249936"/>
                  </a:lnTo>
                  <a:lnTo>
                    <a:pt x="0" y="249936"/>
                  </a:lnTo>
                  <a:lnTo>
                    <a:pt x="249936" y="499872"/>
                  </a:lnTo>
                  <a:lnTo>
                    <a:pt x="499872" y="249936"/>
                  </a:lnTo>
                  <a:lnTo>
                    <a:pt x="374904" y="249936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58633" y="3929633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0" y="249936"/>
                  </a:moveTo>
                  <a:lnTo>
                    <a:pt x="124968" y="249936"/>
                  </a:lnTo>
                  <a:lnTo>
                    <a:pt x="124968" y="0"/>
                  </a:lnTo>
                  <a:lnTo>
                    <a:pt x="374904" y="0"/>
                  </a:lnTo>
                  <a:lnTo>
                    <a:pt x="374904" y="249936"/>
                  </a:lnTo>
                  <a:lnTo>
                    <a:pt x="499872" y="249936"/>
                  </a:lnTo>
                  <a:lnTo>
                    <a:pt x="249936" y="499872"/>
                  </a:lnTo>
                  <a:lnTo>
                    <a:pt x="0" y="2499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43115" y="1999488"/>
              <a:ext cx="1714500" cy="19842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06242" y="4625086"/>
              <a:ext cx="1295994" cy="15139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28637" y="4383786"/>
              <a:ext cx="1905" cy="2184400"/>
            </a:xfrm>
            <a:custGeom>
              <a:avLst/>
              <a:gdLst/>
              <a:ahLst/>
              <a:cxnLst/>
              <a:rect l="l" t="t" r="r" b="b"/>
              <a:pathLst>
                <a:path w="1904" h="2184400">
                  <a:moveTo>
                    <a:pt x="1650" y="0"/>
                  </a:moveTo>
                  <a:lnTo>
                    <a:pt x="0" y="2184400"/>
                  </a:lnTo>
                </a:path>
              </a:pathLst>
            </a:custGeom>
            <a:ln w="28956">
              <a:solidFill>
                <a:srgbClr val="000000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512564" y="3988308"/>
            <a:ext cx="525780" cy="525780"/>
            <a:chOff x="2988564" y="3988308"/>
            <a:chExt cx="525780" cy="525780"/>
          </a:xfrm>
        </p:grpSpPr>
        <p:sp>
          <p:nvSpPr>
            <p:cNvPr id="21" name="object 21"/>
            <p:cNvSpPr/>
            <p:nvPr/>
          </p:nvSpPr>
          <p:spPr>
            <a:xfrm>
              <a:off x="3001518" y="4001262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374904" y="0"/>
                  </a:moveTo>
                  <a:lnTo>
                    <a:pt x="124968" y="0"/>
                  </a:lnTo>
                  <a:lnTo>
                    <a:pt x="124968" y="249936"/>
                  </a:lnTo>
                  <a:lnTo>
                    <a:pt x="0" y="249936"/>
                  </a:lnTo>
                  <a:lnTo>
                    <a:pt x="249935" y="499871"/>
                  </a:lnTo>
                  <a:lnTo>
                    <a:pt x="499871" y="249936"/>
                  </a:lnTo>
                  <a:lnTo>
                    <a:pt x="374904" y="249936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01518" y="4001262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79" h="500379">
                  <a:moveTo>
                    <a:pt x="0" y="249936"/>
                  </a:moveTo>
                  <a:lnTo>
                    <a:pt x="124968" y="249936"/>
                  </a:lnTo>
                  <a:lnTo>
                    <a:pt x="124968" y="0"/>
                  </a:lnTo>
                  <a:lnTo>
                    <a:pt x="374904" y="0"/>
                  </a:lnTo>
                  <a:lnTo>
                    <a:pt x="374904" y="249936"/>
                  </a:lnTo>
                  <a:lnTo>
                    <a:pt x="499871" y="249936"/>
                  </a:lnTo>
                  <a:lnTo>
                    <a:pt x="249935" y="499871"/>
                  </a:lnTo>
                  <a:lnTo>
                    <a:pt x="0" y="24993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951212" y="6426809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13529" y="6477406"/>
            <a:ext cx="320675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2.6: </a:t>
            </a:r>
            <a:r>
              <a:rPr sz="1300" spc="-10" dirty="0">
                <a:latin typeface="Carlito"/>
                <a:cs typeface="Carlito"/>
              </a:rPr>
              <a:t>Συμμετρικές </a:t>
            </a:r>
            <a:r>
              <a:rPr sz="1300" spc="-5" dirty="0">
                <a:latin typeface="Carlito"/>
                <a:cs typeface="Carlito"/>
              </a:rPr>
              <a:t>γεωμετρίες – 3D σε</a:t>
            </a:r>
            <a:r>
              <a:rPr sz="1300" spc="120" dirty="0">
                <a:latin typeface="Carlito"/>
                <a:cs typeface="Carlito"/>
              </a:rPr>
              <a:t> </a:t>
            </a:r>
            <a:r>
              <a:rPr sz="1300" spc="-5" dirty="0">
                <a:latin typeface="Carlito"/>
                <a:cs typeface="Carlito"/>
              </a:rPr>
              <a:t>2D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0A71ED85-F630-474E-844A-4155808A8C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8475" y="239877"/>
            <a:ext cx="6115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pc="5" dirty="0"/>
              <a:t>1</a:t>
            </a:r>
            <a:r>
              <a:rPr sz="4350" spc="7" baseline="24904" dirty="0"/>
              <a:t>ο </a:t>
            </a:r>
            <a:r>
              <a:rPr spc="-15" dirty="0"/>
              <a:t>Κατασκευή</a:t>
            </a:r>
            <a:r>
              <a:rPr spc="-375" dirty="0"/>
              <a:t> </a:t>
            </a:r>
            <a:r>
              <a:rPr spc="-10" dirty="0"/>
              <a:t>γεωμετρίας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91488" y="139017"/>
            <a:ext cx="6140450" cy="1509395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marL="38100">
              <a:spcBef>
                <a:spcPts val="2845"/>
              </a:spcBef>
            </a:pPr>
            <a:r>
              <a:rPr spc="5" dirty="0"/>
              <a:t>1</a:t>
            </a:r>
            <a:r>
              <a:rPr sz="4350" spc="7" baseline="24904" dirty="0"/>
              <a:t>ο </a:t>
            </a:r>
            <a:r>
              <a:rPr spc="-15" dirty="0"/>
              <a:t>Κατασκευή</a:t>
            </a:r>
            <a:r>
              <a:rPr spc="-370" dirty="0"/>
              <a:t> </a:t>
            </a:r>
            <a:r>
              <a:rPr spc="-10" dirty="0"/>
              <a:t>γεωμετρίας</a:t>
            </a:r>
            <a:endParaRPr dirty="0"/>
          </a:p>
          <a:p>
            <a:pPr marR="133985" algn="ctr">
              <a:spcBef>
                <a:spcPts val="1255"/>
              </a:spcBef>
            </a:pPr>
            <a:r>
              <a:rPr lang="el-GR" sz="2000" spc="-5" dirty="0"/>
              <a:t>Π</a:t>
            </a:r>
            <a:r>
              <a:rPr sz="2000" spc="-5" dirty="0"/>
              <a:t>αρα</a:t>
            </a:r>
            <a:r>
              <a:rPr sz="2000" spc="-5" dirty="0" err="1"/>
              <a:t>δείγμ</a:t>
            </a:r>
            <a:r>
              <a:rPr sz="2000" spc="-5" dirty="0"/>
              <a:t>ατα</a:t>
            </a:r>
            <a:r>
              <a:rPr sz="2000" spc="-30" dirty="0"/>
              <a:t> </a:t>
            </a:r>
            <a:r>
              <a:rPr sz="2000" spc="-5" dirty="0"/>
              <a:t>συμμετρίας</a:t>
            </a:r>
            <a:endParaRPr sz="2000" dirty="0"/>
          </a:p>
        </p:txBody>
      </p:sp>
      <p:sp>
        <p:nvSpPr>
          <p:cNvPr id="7" name="object 7"/>
          <p:cNvSpPr/>
          <p:nvPr/>
        </p:nvSpPr>
        <p:spPr>
          <a:xfrm>
            <a:off x="2523744" y="2286000"/>
            <a:ext cx="4072128" cy="3489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18882" y="3313634"/>
            <a:ext cx="5905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600" b="1" dirty="0">
                <a:latin typeface="Carlito"/>
                <a:cs typeface="Carlito"/>
              </a:rPr>
              <a:t>?</a:t>
            </a:r>
            <a:endParaRPr sz="96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55308" y="3703320"/>
            <a:ext cx="669290" cy="739140"/>
            <a:chOff x="5131308" y="3703320"/>
            <a:chExt cx="669290" cy="739140"/>
          </a:xfrm>
        </p:grpSpPr>
        <p:sp>
          <p:nvSpPr>
            <p:cNvPr id="10" name="object 10"/>
            <p:cNvSpPr/>
            <p:nvPr/>
          </p:nvSpPr>
          <p:spPr>
            <a:xfrm>
              <a:off x="5144262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321563" y="0"/>
                  </a:moveTo>
                  <a:lnTo>
                    <a:pt x="321563" y="178307"/>
                  </a:lnTo>
                  <a:lnTo>
                    <a:pt x="0" y="178307"/>
                  </a:lnTo>
                  <a:lnTo>
                    <a:pt x="0" y="534924"/>
                  </a:lnTo>
                  <a:lnTo>
                    <a:pt x="321563" y="534924"/>
                  </a:lnTo>
                  <a:lnTo>
                    <a:pt x="321563" y="713232"/>
                  </a:lnTo>
                  <a:lnTo>
                    <a:pt x="643127" y="35661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44262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0" y="178307"/>
                  </a:moveTo>
                  <a:lnTo>
                    <a:pt x="321563" y="178307"/>
                  </a:lnTo>
                  <a:lnTo>
                    <a:pt x="321563" y="0"/>
                  </a:lnTo>
                  <a:lnTo>
                    <a:pt x="643127" y="356615"/>
                  </a:lnTo>
                  <a:lnTo>
                    <a:pt x="321563" y="713232"/>
                  </a:lnTo>
                  <a:lnTo>
                    <a:pt x="321563" y="534924"/>
                  </a:lnTo>
                  <a:lnTo>
                    <a:pt x="0" y="534924"/>
                  </a:lnTo>
                  <a:lnTo>
                    <a:pt x="0" y="17830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881340" y="5647093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4">
                <a:moveTo>
                  <a:pt x="928789" y="785012"/>
                </a:moveTo>
                <a:lnTo>
                  <a:pt x="786447" y="701636"/>
                </a:lnTo>
                <a:lnTo>
                  <a:pt x="779297" y="699185"/>
                </a:lnTo>
                <a:lnTo>
                  <a:pt x="772007" y="699655"/>
                </a:lnTo>
                <a:lnTo>
                  <a:pt x="765416" y="702818"/>
                </a:lnTo>
                <a:lnTo>
                  <a:pt x="760387" y="708444"/>
                </a:lnTo>
                <a:lnTo>
                  <a:pt x="757923" y="715606"/>
                </a:lnTo>
                <a:lnTo>
                  <a:pt x="758393" y="722896"/>
                </a:lnTo>
                <a:lnTo>
                  <a:pt x="761555" y="729475"/>
                </a:lnTo>
                <a:lnTo>
                  <a:pt x="767194" y="734517"/>
                </a:lnTo>
                <a:lnTo>
                  <a:pt x="820572" y="765784"/>
                </a:lnTo>
                <a:lnTo>
                  <a:pt x="162623" y="764654"/>
                </a:lnTo>
                <a:lnTo>
                  <a:pt x="163639" y="171132"/>
                </a:lnTo>
                <a:lnTo>
                  <a:pt x="163690" y="108254"/>
                </a:lnTo>
                <a:lnTo>
                  <a:pt x="194830" y="161798"/>
                </a:lnTo>
                <a:lnTo>
                  <a:pt x="199847" y="167462"/>
                </a:lnTo>
                <a:lnTo>
                  <a:pt x="206413" y="170637"/>
                </a:lnTo>
                <a:lnTo>
                  <a:pt x="213702" y="171132"/>
                </a:lnTo>
                <a:lnTo>
                  <a:pt x="220865" y="168694"/>
                </a:lnTo>
                <a:lnTo>
                  <a:pt x="226517" y="163677"/>
                </a:lnTo>
                <a:lnTo>
                  <a:pt x="229704" y="157111"/>
                </a:lnTo>
                <a:lnTo>
                  <a:pt x="230200" y="149821"/>
                </a:lnTo>
                <a:lnTo>
                  <a:pt x="227774" y="142646"/>
                </a:lnTo>
                <a:lnTo>
                  <a:pt x="166827" y="37769"/>
                </a:lnTo>
                <a:lnTo>
                  <a:pt x="144881" y="0"/>
                </a:lnTo>
                <a:lnTo>
                  <a:pt x="61506" y="142367"/>
                </a:lnTo>
                <a:lnTo>
                  <a:pt x="59055" y="149529"/>
                </a:lnTo>
                <a:lnTo>
                  <a:pt x="59512" y="156819"/>
                </a:lnTo>
                <a:lnTo>
                  <a:pt x="62674" y="163398"/>
                </a:lnTo>
                <a:lnTo>
                  <a:pt x="68326" y="168427"/>
                </a:lnTo>
                <a:lnTo>
                  <a:pt x="75463" y="170891"/>
                </a:lnTo>
                <a:lnTo>
                  <a:pt x="82753" y="170434"/>
                </a:lnTo>
                <a:lnTo>
                  <a:pt x="89344" y="167271"/>
                </a:lnTo>
                <a:lnTo>
                  <a:pt x="94386" y="161620"/>
                </a:lnTo>
                <a:lnTo>
                  <a:pt x="125603" y="108318"/>
                </a:lnTo>
                <a:lnTo>
                  <a:pt x="125691" y="75615"/>
                </a:lnTo>
                <a:lnTo>
                  <a:pt x="125641" y="108242"/>
                </a:lnTo>
                <a:lnTo>
                  <a:pt x="124523" y="764590"/>
                </a:lnTo>
                <a:lnTo>
                  <a:pt x="76" y="764374"/>
                </a:lnTo>
                <a:lnTo>
                  <a:pt x="0" y="802487"/>
                </a:lnTo>
                <a:lnTo>
                  <a:pt x="124447" y="802703"/>
                </a:lnTo>
                <a:lnTo>
                  <a:pt x="124244" y="928751"/>
                </a:lnTo>
                <a:lnTo>
                  <a:pt x="162344" y="928814"/>
                </a:lnTo>
                <a:lnTo>
                  <a:pt x="162547" y="802767"/>
                </a:lnTo>
                <a:lnTo>
                  <a:pt x="820508" y="803884"/>
                </a:lnTo>
                <a:lnTo>
                  <a:pt x="767029" y="834961"/>
                </a:lnTo>
                <a:lnTo>
                  <a:pt x="761365" y="839990"/>
                </a:lnTo>
                <a:lnTo>
                  <a:pt x="758177" y="846556"/>
                </a:lnTo>
                <a:lnTo>
                  <a:pt x="757694" y="853846"/>
                </a:lnTo>
                <a:lnTo>
                  <a:pt x="760133" y="860996"/>
                </a:lnTo>
                <a:lnTo>
                  <a:pt x="765149" y="866660"/>
                </a:lnTo>
                <a:lnTo>
                  <a:pt x="771715" y="869848"/>
                </a:lnTo>
                <a:lnTo>
                  <a:pt x="779005" y="870331"/>
                </a:lnTo>
                <a:lnTo>
                  <a:pt x="786168" y="867892"/>
                </a:lnTo>
                <a:lnTo>
                  <a:pt x="896112" y="803998"/>
                </a:lnTo>
                <a:lnTo>
                  <a:pt x="928789" y="785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64791" y="5375555"/>
            <a:ext cx="146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9114" y="6153633"/>
            <a:ext cx="14287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51212" y="6464985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004" y="6518555"/>
            <a:ext cx="3354704" cy="169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2.7: </a:t>
            </a:r>
            <a:r>
              <a:rPr sz="1300" spc="-10" dirty="0">
                <a:latin typeface="Carlito"/>
                <a:cs typeface="Carlito"/>
              </a:rPr>
              <a:t>Παράδειγμα </a:t>
            </a:r>
            <a:r>
              <a:rPr sz="1300" spc="-5" dirty="0">
                <a:latin typeface="Carlito"/>
                <a:cs typeface="Carlito"/>
              </a:rPr>
              <a:t>συμμετρικής</a:t>
            </a:r>
            <a:r>
              <a:rPr sz="1300" spc="95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γεωμετρίας</a:t>
            </a:r>
            <a:endParaRPr sz="1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523744" y="2286000"/>
            <a:ext cx="4072128" cy="3489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655308" y="2580178"/>
            <a:ext cx="2891790" cy="1862455"/>
            <a:chOff x="5131308" y="2580177"/>
            <a:chExt cx="2891790" cy="1862455"/>
          </a:xfrm>
        </p:grpSpPr>
        <p:sp>
          <p:nvSpPr>
            <p:cNvPr id="9" name="object 9"/>
            <p:cNvSpPr/>
            <p:nvPr/>
          </p:nvSpPr>
          <p:spPr>
            <a:xfrm>
              <a:off x="5786628" y="2580177"/>
              <a:ext cx="2235878" cy="17358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44262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321563" y="0"/>
                  </a:moveTo>
                  <a:lnTo>
                    <a:pt x="321563" y="178307"/>
                  </a:lnTo>
                  <a:lnTo>
                    <a:pt x="0" y="178307"/>
                  </a:lnTo>
                  <a:lnTo>
                    <a:pt x="0" y="534924"/>
                  </a:lnTo>
                  <a:lnTo>
                    <a:pt x="321563" y="534924"/>
                  </a:lnTo>
                  <a:lnTo>
                    <a:pt x="321563" y="713232"/>
                  </a:lnTo>
                  <a:lnTo>
                    <a:pt x="643127" y="35661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44262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0" y="178307"/>
                  </a:moveTo>
                  <a:lnTo>
                    <a:pt x="321563" y="178307"/>
                  </a:lnTo>
                  <a:lnTo>
                    <a:pt x="321563" y="0"/>
                  </a:lnTo>
                  <a:lnTo>
                    <a:pt x="643127" y="356615"/>
                  </a:lnTo>
                  <a:lnTo>
                    <a:pt x="321563" y="713232"/>
                  </a:lnTo>
                  <a:lnTo>
                    <a:pt x="321563" y="534924"/>
                  </a:lnTo>
                  <a:lnTo>
                    <a:pt x="0" y="534924"/>
                  </a:lnTo>
                  <a:lnTo>
                    <a:pt x="0" y="17830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881340" y="5647093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4">
                <a:moveTo>
                  <a:pt x="928789" y="785012"/>
                </a:moveTo>
                <a:lnTo>
                  <a:pt x="786447" y="701636"/>
                </a:lnTo>
                <a:lnTo>
                  <a:pt x="779297" y="699185"/>
                </a:lnTo>
                <a:lnTo>
                  <a:pt x="772007" y="699655"/>
                </a:lnTo>
                <a:lnTo>
                  <a:pt x="765416" y="702818"/>
                </a:lnTo>
                <a:lnTo>
                  <a:pt x="760387" y="708444"/>
                </a:lnTo>
                <a:lnTo>
                  <a:pt x="757923" y="715606"/>
                </a:lnTo>
                <a:lnTo>
                  <a:pt x="758393" y="722896"/>
                </a:lnTo>
                <a:lnTo>
                  <a:pt x="761555" y="729475"/>
                </a:lnTo>
                <a:lnTo>
                  <a:pt x="767194" y="734517"/>
                </a:lnTo>
                <a:lnTo>
                  <a:pt x="820572" y="765784"/>
                </a:lnTo>
                <a:lnTo>
                  <a:pt x="162623" y="764654"/>
                </a:lnTo>
                <a:lnTo>
                  <a:pt x="163639" y="171132"/>
                </a:lnTo>
                <a:lnTo>
                  <a:pt x="163690" y="108254"/>
                </a:lnTo>
                <a:lnTo>
                  <a:pt x="194830" y="161798"/>
                </a:lnTo>
                <a:lnTo>
                  <a:pt x="199847" y="167462"/>
                </a:lnTo>
                <a:lnTo>
                  <a:pt x="206413" y="170637"/>
                </a:lnTo>
                <a:lnTo>
                  <a:pt x="213702" y="171132"/>
                </a:lnTo>
                <a:lnTo>
                  <a:pt x="220865" y="168694"/>
                </a:lnTo>
                <a:lnTo>
                  <a:pt x="226517" y="163677"/>
                </a:lnTo>
                <a:lnTo>
                  <a:pt x="229704" y="157111"/>
                </a:lnTo>
                <a:lnTo>
                  <a:pt x="230200" y="149821"/>
                </a:lnTo>
                <a:lnTo>
                  <a:pt x="227774" y="142646"/>
                </a:lnTo>
                <a:lnTo>
                  <a:pt x="166827" y="37769"/>
                </a:lnTo>
                <a:lnTo>
                  <a:pt x="144881" y="0"/>
                </a:lnTo>
                <a:lnTo>
                  <a:pt x="61506" y="142367"/>
                </a:lnTo>
                <a:lnTo>
                  <a:pt x="59055" y="149529"/>
                </a:lnTo>
                <a:lnTo>
                  <a:pt x="59512" y="156819"/>
                </a:lnTo>
                <a:lnTo>
                  <a:pt x="62674" y="163398"/>
                </a:lnTo>
                <a:lnTo>
                  <a:pt x="68326" y="168427"/>
                </a:lnTo>
                <a:lnTo>
                  <a:pt x="75463" y="170891"/>
                </a:lnTo>
                <a:lnTo>
                  <a:pt x="82753" y="170434"/>
                </a:lnTo>
                <a:lnTo>
                  <a:pt x="89344" y="167271"/>
                </a:lnTo>
                <a:lnTo>
                  <a:pt x="94386" y="161620"/>
                </a:lnTo>
                <a:lnTo>
                  <a:pt x="125603" y="108318"/>
                </a:lnTo>
                <a:lnTo>
                  <a:pt x="125691" y="75615"/>
                </a:lnTo>
                <a:lnTo>
                  <a:pt x="125641" y="108242"/>
                </a:lnTo>
                <a:lnTo>
                  <a:pt x="124523" y="764590"/>
                </a:lnTo>
                <a:lnTo>
                  <a:pt x="76" y="764374"/>
                </a:lnTo>
                <a:lnTo>
                  <a:pt x="0" y="802487"/>
                </a:lnTo>
                <a:lnTo>
                  <a:pt x="124447" y="802703"/>
                </a:lnTo>
                <a:lnTo>
                  <a:pt x="124244" y="928751"/>
                </a:lnTo>
                <a:lnTo>
                  <a:pt x="162344" y="928814"/>
                </a:lnTo>
                <a:lnTo>
                  <a:pt x="162547" y="802767"/>
                </a:lnTo>
                <a:lnTo>
                  <a:pt x="820508" y="803884"/>
                </a:lnTo>
                <a:lnTo>
                  <a:pt x="767029" y="834961"/>
                </a:lnTo>
                <a:lnTo>
                  <a:pt x="761365" y="839990"/>
                </a:lnTo>
                <a:lnTo>
                  <a:pt x="758177" y="846556"/>
                </a:lnTo>
                <a:lnTo>
                  <a:pt x="757694" y="853846"/>
                </a:lnTo>
                <a:lnTo>
                  <a:pt x="760133" y="860996"/>
                </a:lnTo>
                <a:lnTo>
                  <a:pt x="765149" y="866660"/>
                </a:lnTo>
                <a:lnTo>
                  <a:pt x="771715" y="869848"/>
                </a:lnTo>
                <a:lnTo>
                  <a:pt x="779005" y="870331"/>
                </a:lnTo>
                <a:lnTo>
                  <a:pt x="786168" y="867892"/>
                </a:lnTo>
                <a:lnTo>
                  <a:pt x="896112" y="803998"/>
                </a:lnTo>
                <a:lnTo>
                  <a:pt x="928789" y="785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64791" y="5375555"/>
            <a:ext cx="146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9114" y="6153633"/>
            <a:ext cx="14287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51212" y="6464985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1004" y="6518555"/>
            <a:ext cx="3354070" cy="169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2.8: </a:t>
            </a:r>
            <a:r>
              <a:rPr sz="1300" spc="-10" dirty="0">
                <a:latin typeface="Carlito"/>
                <a:cs typeface="Carlito"/>
              </a:rPr>
              <a:t>Παράδειγμα </a:t>
            </a:r>
            <a:r>
              <a:rPr sz="1300" spc="-5" dirty="0">
                <a:latin typeface="Carlito"/>
                <a:cs typeface="Carlito"/>
              </a:rPr>
              <a:t>συμμετρικής</a:t>
            </a:r>
            <a:r>
              <a:rPr sz="1300" spc="95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γεωμετρίας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36078" y="4375151"/>
            <a:ext cx="579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UY=0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3039194" y="1159511"/>
            <a:ext cx="9161611" cy="19575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6589">
              <a:spcBef>
                <a:spcPts val="105"/>
              </a:spcBef>
            </a:pPr>
            <a:r>
              <a:rPr spc="-5" dirty="0"/>
              <a:t>Παραδείγματα</a:t>
            </a:r>
            <a:r>
              <a:rPr spc="-30" dirty="0"/>
              <a:t> </a:t>
            </a:r>
            <a:r>
              <a:rPr spc="-5" dirty="0"/>
              <a:t>συμμετρίας</a:t>
            </a:r>
          </a:p>
          <a:p>
            <a:pPr marL="1913889"/>
            <a:endParaRPr spc="-5" dirty="0"/>
          </a:p>
          <a:p>
            <a:pPr marL="4799330">
              <a:spcBef>
                <a:spcPts val="1345"/>
              </a:spcBef>
            </a:pPr>
            <a:r>
              <a:rPr spc="-5" dirty="0">
                <a:solidFill>
                  <a:srgbClr val="FF0000"/>
                </a:solidFill>
              </a:rPr>
              <a:t>Οριακές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συνθήκες?</a:t>
            </a:r>
          </a:p>
          <a:p>
            <a:pPr marL="1913889"/>
            <a:endParaRPr spc="-5" dirty="0">
              <a:solidFill>
                <a:srgbClr val="FF0000"/>
              </a:solidFill>
            </a:endParaRPr>
          </a:p>
          <a:p>
            <a:pPr marL="1913889">
              <a:spcBef>
                <a:spcPts val="20"/>
              </a:spcBef>
            </a:pPr>
            <a:endParaRPr sz="1550" dirty="0"/>
          </a:p>
          <a:p>
            <a:pPr marL="1913889" marR="48895" algn="ctr"/>
            <a:r>
              <a:rPr dirty="0">
                <a:solidFill>
                  <a:srgbClr val="FF0000"/>
                </a:solidFill>
              </a:rPr>
              <a:t>UX=0</a:t>
            </a: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136BCB6-9940-428E-90B2-2E014007E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8475" y="239877"/>
            <a:ext cx="6115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pc="5" dirty="0"/>
              <a:t>1</a:t>
            </a:r>
            <a:r>
              <a:rPr sz="4350" spc="7" baseline="24904" dirty="0"/>
              <a:t>ο </a:t>
            </a:r>
            <a:r>
              <a:rPr spc="-15" dirty="0"/>
              <a:t>Κατασκευή</a:t>
            </a:r>
            <a:r>
              <a:rPr spc="-375" dirty="0"/>
              <a:t> </a:t>
            </a:r>
            <a:r>
              <a:rPr spc="-10" dirty="0"/>
              <a:t>γεωμετρίας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4886" y="1"/>
            <a:ext cx="6140450" cy="1509395"/>
          </a:xfrm>
          <a:prstGeom prst="rect">
            <a:avLst/>
          </a:prstGeom>
        </p:spPr>
        <p:txBody>
          <a:bodyPr vert="horz" wrap="square" lIns="0" tIns="361315" rIns="0" bIns="0" rtlCol="0">
            <a:spAutoFit/>
          </a:bodyPr>
          <a:lstStyle/>
          <a:p>
            <a:pPr marL="38100">
              <a:spcBef>
                <a:spcPts val="2845"/>
              </a:spcBef>
            </a:pPr>
            <a:r>
              <a:rPr spc="5" dirty="0"/>
              <a:t>1</a:t>
            </a:r>
            <a:r>
              <a:rPr sz="4350" spc="7" baseline="24904" dirty="0"/>
              <a:t>ο </a:t>
            </a:r>
            <a:r>
              <a:rPr spc="-15" dirty="0"/>
              <a:t>Κατασκευή</a:t>
            </a:r>
            <a:r>
              <a:rPr spc="-370" dirty="0"/>
              <a:t> </a:t>
            </a:r>
            <a:r>
              <a:rPr spc="-10" dirty="0"/>
              <a:t>γεωμετρίας</a:t>
            </a:r>
            <a:endParaRPr dirty="0"/>
          </a:p>
          <a:p>
            <a:pPr marR="133985" algn="ctr">
              <a:spcBef>
                <a:spcPts val="1255"/>
              </a:spcBef>
            </a:pPr>
            <a:r>
              <a:rPr sz="2000" spc="-5" dirty="0"/>
              <a:t>Παραδείγματα</a:t>
            </a:r>
            <a:r>
              <a:rPr sz="2000" spc="-30" dirty="0"/>
              <a:t> </a:t>
            </a:r>
            <a:r>
              <a:rPr sz="2000" spc="-5" dirty="0"/>
              <a:t>συμμετρίας</a:t>
            </a:r>
            <a:endParaRPr sz="2000" dirty="0"/>
          </a:p>
        </p:txBody>
      </p:sp>
      <p:grpSp>
        <p:nvGrpSpPr>
          <p:cNvPr id="7" name="object 7"/>
          <p:cNvGrpSpPr/>
          <p:nvPr/>
        </p:nvGrpSpPr>
        <p:grpSpPr>
          <a:xfrm>
            <a:off x="6655308" y="3703320"/>
            <a:ext cx="669290" cy="739140"/>
            <a:chOff x="5131308" y="3703320"/>
            <a:chExt cx="669290" cy="739140"/>
          </a:xfrm>
        </p:grpSpPr>
        <p:sp>
          <p:nvSpPr>
            <p:cNvPr id="8" name="object 8"/>
            <p:cNvSpPr/>
            <p:nvPr/>
          </p:nvSpPr>
          <p:spPr>
            <a:xfrm>
              <a:off x="5144262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321563" y="0"/>
                  </a:moveTo>
                  <a:lnTo>
                    <a:pt x="321563" y="178307"/>
                  </a:lnTo>
                  <a:lnTo>
                    <a:pt x="0" y="178307"/>
                  </a:lnTo>
                  <a:lnTo>
                    <a:pt x="0" y="534924"/>
                  </a:lnTo>
                  <a:lnTo>
                    <a:pt x="321563" y="534924"/>
                  </a:lnTo>
                  <a:lnTo>
                    <a:pt x="321563" y="713232"/>
                  </a:lnTo>
                  <a:lnTo>
                    <a:pt x="643127" y="35661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44262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0" y="178307"/>
                  </a:moveTo>
                  <a:lnTo>
                    <a:pt x="321563" y="178307"/>
                  </a:lnTo>
                  <a:lnTo>
                    <a:pt x="321563" y="0"/>
                  </a:lnTo>
                  <a:lnTo>
                    <a:pt x="643127" y="356615"/>
                  </a:lnTo>
                  <a:lnTo>
                    <a:pt x="321563" y="713232"/>
                  </a:lnTo>
                  <a:lnTo>
                    <a:pt x="321563" y="534924"/>
                  </a:lnTo>
                  <a:lnTo>
                    <a:pt x="0" y="534924"/>
                  </a:lnTo>
                  <a:lnTo>
                    <a:pt x="0" y="17830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881340" y="5647093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4">
                <a:moveTo>
                  <a:pt x="928789" y="785012"/>
                </a:moveTo>
                <a:lnTo>
                  <a:pt x="786447" y="701636"/>
                </a:lnTo>
                <a:lnTo>
                  <a:pt x="779297" y="699185"/>
                </a:lnTo>
                <a:lnTo>
                  <a:pt x="772007" y="699655"/>
                </a:lnTo>
                <a:lnTo>
                  <a:pt x="765416" y="702818"/>
                </a:lnTo>
                <a:lnTo>
                  <a:pt x="760387" y="708444"/>
                </a:lnTo>
                <a:lnTo>
                  <a:pt x="757923" y="715606"/>
                </a:lnTo>
                <a:lnTo>
                  <a:pt x="758393" y="722896"/>
                </a:lnTo>
                <a:lnTo>
                  <a:pt x="761555" y="729475"/>
                </a:lnTo>
                <a:lnTo>
                  <a:pt x="767194" y="734517"/>
                </a:lnTo>
                <a:lnTo>
                  <a:pt x="820572" y="765784"/>
                </a:lnTo>
                <a:lnTo>
                  <a:pt x="162623" y="764654"/>
                </a:lnTo>
                <a:lnTo>
                  <a:pt x="163639" y="171132"/>
                </a:lnTo>
                <a:lnTo>
                  <a:pt x="163690" y="108254"/>
                </a:lnTo>
                <a:lnTo>
                  <a:pt x="194830" y="161798"/>
                </a:lnTo>
                <a:lnTo>
                  <a:pt x="199847" y="167462"/>
                </a:lnTo>
                <a:lnTo>
                  <a:pt x="206413" y="170637"/>
                </a:lnTo>
                <a:lnTo>
                  <a:pt x="213702" y="171132"/>
                </a:lnTo>
                <a:lnTo>
                  <a:pt x="220865" y="168694"/>
                </a:lnTo>
                <a:lnTo>
                  <a:pt x="226517" y="163677"/>
                </a:lnTo>
                <a:lnTo>
                  <a:pt x="229704" y="157111"/>
                </a:lnTo>
                <a:lnTo>
                  <a:pt x="230200" y="149821"/>
                </a:lnTo>
                <a:lnTo>
                  <a:pt x="227774" y="142646"/>
                </a:lnTo>
                <a:lnTo>
                  <a:pt x="166827" y="37769"/>
                </a:lnTo>
                <a:lnTo>
                  <a:pt x="144881" y="0"/>
                </a:lnTo>
                <a:lnTo>
                  <a:pt x="61506" y="142367"/>
                </a:lnTo>
                <a:lnTo>
                  <a:pt x="59055" y="149529"/>
                </a:lnTo>
                <a:lnTo>
                  <a:pt x="59512" y="156819"/>
                </a:lnTo>
                <a:lnTo>
                  <a:pt x="62674" y="163398"/>
                </a:lnTo>
                <a:lnTo>
                  <a:pt x="68326" y="168427"/>
                </a:lnTo>
                <a:lnTo>
                  <a:pt x="75463" y="170891"/>
                </a:lnTo>
                <a:lnTo>
                  <a:pt x="82753" y="170434"/>
                </a:lnTo>
                <a:lnTo>
                  <a:pt x="89344" y="167271"/>
                </a:lnTo>
                <a:lnTo>
                  <a:pt x="94386" y="161620"/>
                </a:lnTo>
                <a:lnTo>
                  <a:pt x="125603" y="108318"/>
                </a:lnTo>
                <a:lnTo>
                  <a:pt x="125691" y="75615"/>
                </a:lnTo>
                <a:lnTo>
                  <a:pt x="125641" y="108242"/>
                </a:lnTo>
                <a:lnTo>
                  <a:pt x="124523" y="764590"/>
                </a:lnTo>
                <a:lnTo>
                  <a:pt x="76" y="764374"/>
                </a:lnTo>
                <a:lnTo>
                  <a:pt x="0" y="802487"/>
                </a:lnTo>
                <a:lnTo>
                  <a:pt x="124447" y="802703"/>
                </a:lnTo>
                <a:lnTo>
                  <a:pt x="124244" y="928751"/>
                </a:lnTo>
                <a:lnTo>
                  <a:pt x="162344" y="928814"/>
                </a:lnTo>
                <a:lnTo>
                  <a:pt x="162547" y="802767"/>
                </a:lnTo>
                <a:lnTo>
                  <a:pt x="820508" y="803884"/>
                </a:lnTo>
                <a:lnTo>
                  <a:pt x="767029" y="834961"/>
                </a:lnTo>
                <a:lnTo>
                  <a:pt x="761365" y="839990"/>
                </a:lnTo>
                <a:lnTo>
                  <a:pt x="758177" y="846556"/>
                </a:lnTo>
                <a:lnTo>
                  <a:pt x="757694" y="853846"/>
                </a:lnTo>
                <a:lnTo>
                  <a:pt x="760133" y="860996"/>
                </a:lnTo>
                <a:lnTo>
                  <a:pt x="765149" y="866660"/>
                </a:lnTo>
                <a:lnTo>
                  <a:pt x="771715" y="869848"/>
                </a:lnTo>
                <a:lnTo>
                  <a:pt x="779005" y="870331"/>
                </a:lnTo>
                <a:lnTo>
                  <a:pt x="786168" y="867892"/>
                </a:lnTo>
                <a:lnTo>
                  <a:pt x="896112" y="803998"/>
                </a:lnTo>
                <a:lnTo>
                  <a:pt x="928789" y="785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64791" y="5375555"/>
            <a:ext cx="146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28316" y="2500884"/>
            <a:ext cx="3924300" cy="2999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18882" y="3313634"/>
            <a:ext cx="5905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600" b="1" dirty="0">
                <a:latin typeface="Carlito"/>
                <a:cs typeface="Carlito"/>
              </a:rPr>
              <a:t>?</a:t>
            </a:r>
            <a:endParaRPr sz="96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9114" y="6153633"/>
            <a:ext cx="14287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51212" y="6464985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004" y="6518555"/>
            <a:ext cx="3354070" cy="169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2.9: </a:t>
            </a:r>
            <a:r>
              <a:rPr sz="1300" spc="-10" dirty="0">
                <a:latin typeface="Carlito"/>
                <a:cs typeface="Carlito"/>
              </a:rPr>
              <a:t>Παράδειγμα </a:t>
            </a:r>
            <a:r>
              <a:rPr sz="1300" spc="-5" dirty="0">
                <a:latin typeface="Carlito"/>
                <a:cs typeface="Carlito"/>
              </a:rPr>
              <a:t>συμμετρικής</a:t>
            </a:r>
            <a:r>
              <a:rPr sz="1300" spc="95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γεωμετρίας</a:t>
            </a:r>
            <a:endParaRPr sz="1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7"/>
          <p:cNvGrpSpPr/>
          <p:nvPr/>
        </p:nvGrpSpPr>
        <p:grpSpPr>
          <a:xfrm>
            <a:off x="6655308" y="3703320"/>
            <a:ext cx="669290" cy="739140"/>
            <a:chOff x="5131308" y="3703320"/>
            <a:chExt cx="669290" cy="739140"/>
          </a:xfrm>
        </p:grpSpPr>
        <p:sp>
          <p:nvSpPr>
            <p:cNvPr id="8" name="object 8"/>
            <p:cNvSpPr/>
            <p:nvPr/>
          </p:nvSpPr>
          <p:spPr>
            <a:xfrm>
              <a:off x="5144262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321563" y="0"/>
                  </a:moveTo>
                  <a:lnTo>
                    <a:pt x="321563" y="178307"/>
                  </a:lnTo>
                  <a:lnTo>
                    <a:pt x="0" y="178307"/>
                  </a:lnTo>
                  <a:lnTo>
                    <a:pt x="0" y="534924"/>
                  </a:lnTo>
                  <a:lnTo>
                    <a:pt x="321563" y="534924"/>
                  </a:lnTo>
                  <a:lnTo>
                    <a:pt x="321563" y="713232"/>
                  </a:lnTo>
                  <a:lnTo>
                    <a:pt x="643127" y="356615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44262" y="3716274"/>
              <a:ext cx="643255" cy="713740"/>
            </a:xfrm>
            <a:custGeom>
              <a:avLst/>
              <a:gdLst/>
              <a:ahLst/>
              <a:cxnLst/>
              <a:rect l="l" t="t" r="r" b="b"/>
              <a:pathLst>
                <a:path w="643254" h="713739">
                  <a:moveTo>
                    <a:pt x="0" y="178307"/>
                  </a:moveTo>
                  <a:lnTo>
                    <a:pt x="321563" y="178307"/>
                  </a:lnTo>
                  <a:lnTo>
                    <a:pt x="321563" y="0"/>
                  </a:lnTo>
                  <a:lnTo>
                    <a:pt x="643127" y="356615"/>
                  </a:lnTo>
                  <a:lnTo>
                    <a:pt x="321563" y="713232"/>
                  </a:lnTo>
                  <a:lnTo>
                    <a:pt x="321563" y="534924"/>
                  </a:lnTo>
                  <a:lnTo>
                    <a:pt x="0" y="534924"/>
                  </a:lnTo>
                  <a:lnTo>
                    <a:pt x="0" y="17830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881340" y="5647093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4">
                <a:moveTo>
                  <a:pt x="928789" y="785012"/>
                </a:moveTo>
                <a:lnTo>
                  <a:pt x="786447" y="701636"/>
                </a:lnTo>
                <a:lnTo>
                  <a:pt x="779297" y="699185"/>
                </a:lnTo>
                <a:lnTo>
                  <a:pt x="772007" y="699655"/>
                </a:lnTo>
                <a:lnTo>
                  <a:pt x="765416" y="702818"/>
                </a:lnTo>
                <a:lnTo>
                  <a:pt x="760387" y="708444"/>
                </a:lnTo>
                <a:lnTo>
                  <a:pt x="757923" y="715606"/>
                </a:lnTo>
                <a:lnTo>
                  <a:pt x="758393" y="722896"/>
                </a:lnTo>
                <a:lnTo>
                  <a:pt x="761555" y="729475"/>
                </a:lnTo>
                <a:lnTo>
                  <a:pt x="767194" y="734517"/>
                </a:lnTo>
                <a:lnTo>
                  <a:pt x="820572" y="765784"/>
                </a:lnTo>
                <a:lnTo>
                  <a:pt x="162623" y="764654"/>
                </a:lnTo>
                <a:lnTo>
                  <a:pt x="163639" y="171132"/>
                </a:lnTo>
                <a:lnTo>
                  <a:pt x="163690" y="108254"/>
                </a:lnTo>
                <a:lnTo>
                  <a:pt x="194830" y="161798"/>
                </a:lnTo>
                <a:lnTo>
                  <a:pt x="199847" y="167462"/>
                </a:lnTo>
                <a:lnTo>
                  <a:pt x="206413" y="170637"/>
                </a:lnTo>
                <a:lnTo>
                  <a:pt x="213702" y="171132"/>
                </a:lnTo>
                <a:lnTo>
                  <a:pt x="220865" y="168694"/>
                </a:lnTo>
                <a:lnTo>
                  <a:pt x="226517" y="163677"/>
                </a:lnTo>
                <a:lnTo>
                  <a:pt x="229704" y="157111"/>
                </a:lnTo>
                <a:lnTo>
                  <a:pt x="230200" y="149821"/>
                </a:lnTo>
                <a:lnTo>
                  <a:pt x="227774" y="142646"/>
                </a:lnTo>
                <a:lnTo>
                  <a:pt x="166827" y="37769"/>
                </a:lnTo>
                <a:lnTo>
                  <a:pt x="144881" y="0"/>
                </a:lnTo>
                <a:lnTo>
                  <a:pt x="61506" y="142367"/>
                </a:lnTo>
                <a:lnTo>
                  <a:pt x="59055" y="149529"/>
                </a:lnTo>
                <a:lnTo>
                  <a:pt x="59512" y="156819"/>
                </a:lnTo>
                <a:lnTo>
                  <a:pt x="62674" y="163398"/>
                </a:lnTo>
                <a:lnTo>
                  <a:pt x="68326" y="168427"/>
                </a:lnTo>
                <a:lnTo>
                  <a:pt x="75463" y="170891"/>
                </a:lnTo>
                <a:lnTo>
                  <a:pt x="82753" y="170434"/>
                </a:lnTo>
                <a:lnTo>
                  <a:pt x="89344" y="167271"/>
                </a:lnTo>
                <a:lnTo>
                  <a:pt x="94386" y="161620"/>
                </a:lnTo>
                <a:lnTo>
                  <a:pt x="125603" y="108318"/>
                </a:lnTo>
                <a:lnTo>
                  <a:pt x="125691" y="75615"/>
                </a:lnTo>
                <a:lnTo>
                  <a:pt x="125641" y="108242"/>
                </a:lnTo>
                <a:lnTo>
                  <a:pt x="124523" y="764590"/>
                </a:lnTo>
                <a:lnTo>
                  <a:pt x="76" y="764374"/>
                </a:lnTo>
                <a:lnTo>
                  <a:pt x="0" y="802487"/>
                </a:lnTo>
                <a:lnTo>
                  <a:pt x="124447" y="802703"/>
                </a:lnTo>
                <a:lnTo>
                  <a:pt x="124244" y="928751"/>
                </a:lnTo>
                <a:lnTo>
                  <a:pt x="162344" y="928814"/>
                </a:lnTo>
                <a:lnTo>
                  <a:pt x="162547" y="802767"/>
                </a:lnTo>
                <a:lnTo>
                  <a:pt x="820508" y="803884"/>
                </a:lnTo>
                <a:lnTo>
                  <a:pt x="767029" y="834961"/>
                </a:lnTo>
                <a:lnTo>
                  <a:pt x="761365" y="839990"/>
                </a:lnTo>
                <a:lnTo>
                  <a:pt x="758177" y="846556"/>
                </a:lnTo>
                <a:lnTo>
                  <a:pt x="757694" y="853846"/>
                </a:lnTo>
                <a:lnTo>
                  <a:pt x="760133" y="860996"/>
                </a:lnTo>
                <a:lnTo>
                  <a:pt x="765149" y="866660"/>
                </a:lnTo>
                <a:lnTo>
                  <a:pt x="771715" y="869848"/>
                </a:lnTo>
                <a:lnTo>
                  <a:pt x="779005" y="870331"/>
                </a:lnTo>
                <a:lnTo>
                  <a:pt x="786168" y="867892"/>
                </a:lnTo>
                <a:lnTo>
                  <a:pt x="896112" y="803998"/>
                </a:lnTo>
                <a:lnTo>
                  <a:pt x="928789" y="785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64791" y="5375555"/>
            <a:ext cx="146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latin typeface="Carlito"/>
                <a:cs typeface="Carlito"/>
              </a:rPr>
              <a:t>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28316" y="2500884"/>
            <a:ext cx="3924300" cy="2999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29910" y="2718723"/>
            <a:ext cx="2280784" cy="263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945248" y="4803776"/>
            <a:ext cx="588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UX=0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9114" y="6153633"/>
            <a:ext cx="14287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latin typeface="Carlito"/>
                <a:cs typeface="Carlito"/>
              </a:rPr>
              <a:t>x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951212" y="6464985"/>
            <a:ext cx="18097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rlito"/>
                <a:cs typeface="Carlito"/>
              </a:rPr>
              <a:t>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1005" y="6518555"/>
            <a:ext cx="3394075" cy="1690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spc="-15" dirty="0">
                <a:latin typeface="Carlito"/>
                <a:cs typeface="Carlito"/>
              </a:rPr>
              <a:t>Εικόνα </a:t>
            </a:r>
            <a:r>
              <a:rPr sz="1300" spc="-5" dirty="0">
                <a:latin typeface="Carlito"/>
                <a:cs typeface="Carlito"/>
              </a:rPr>
              <a:t>2.10 </a:t>
            </a:r>
            <a:r>
              <a:rPr sz="1300" spc="-10" dirty="0">
                <a:latin typeface="Carlito"/>
                <a:cs typeface="Carlito"/>
              </a:rPr>
              <a:t>Παράδειγμα </a:t>
            </a:r>
            <a:r>
              <a:rPr sz="1300" spc="-5" dirty="0">
                <a:latin typeface="Carlito"/>
                <a:cs typeface="Carlito"/>
              </a:rPr>
              <a:t>συμμετρικής</a:t>
            </a:r>
            <a:r>
              <a:rPr sz="1300" spc="100" dirty="0">
                <a:latin typeface="Carlito"/>
                <a:cs typeface="Carlito"/>
              </a:rPr>
              <a:t> </a:t>
            </a:r>
            <a:r>
              <a:rPr sz="1300" spc="-10" dirty="0">
                <a:latin typeface="Carlito"/>
                <a:cs typeface="Carlito"/>
              </a:rPr>
              <a:t>γεωμετρίας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xfrm>
            <a:off x="3039194" y="1159511"/>
            <a:ext cx="9161611" cy="20960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6589">
              <a:spcBef>
                <a:spcPts val="105"/>
              </a:spcBef>
            </a:pPr>
            <a:r>
              <a:rPr spc="-5" dirty="0"/>
              <a:t>Παραδείγματα</a:t>
            </a:r>
            <a:r>
              <a:rPr spc="-30" dirty="0"/>
              <a:t> </a:t>
            </a:r>
            <a:r>
              <a:rPr spc="-5" dirty="0"/>
              <a:t>συμμετρίας</a:t>
            </a:r>
          </a:p>
          <a:p>
            <a:pPr marL="1913889"/>
            <a:endParaRPr spc="-5" dirty="0"/>
          </a:p>
          <a:p>
            <a:pPr marL="4799330">
              <a:spcBef>
                <a:spcPts val="1345"/>
              </a:spcBef>
            </a:pPr>
            <a:r>
              <a:rPr spc="-5" dirty="0">
                <a:solidFill>
                  <a:srgbClr val="FF0000"/>
                </a:solidFill>
              </a:rPr>
              <a:t>Οριακές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συνθήκες?</a:t>
            </a:r>
          </a:p>
          <a:p>
            <a:pPr marL="1913889"/>
            <a:endParaRPr spc="-5" dirty="0">
              <a:solidFill>
                <a:srgbClr val="FF0000"/>
              </a:solidFill>
            </a:endParaRPr>
          </a:p>
          <a:p>
            <a:pPr marL="1913889">
              <a:spcBef>
                <a:spcPts val="45"/>
              </a:spcBef>
            </a:pPr>
            <a:endParaRPr sz="2450" dirty="0"/>
          </a:p>
          <a:p>
            <a:pPr marL="2285365" algn="ctr"/>
            <a:r>
              <a:rPr dirty="0">
                <a:solidFill>
                  <a:srgbClr val="FF0000"/>
                </a:solidFill>
              </a:rPr>
              <a:t>UX=0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1D3F0477-32A4-4B86-B4A4-55680E5B49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8475" y="239877"/>
            <a:ext cx="6115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spcBef>
                <a:spcPts val="105"/>
              </a:spcBef>
            </a:pPr>
            <a:r>
              <a:rPr spc="5" dirty="0"/>
              <a:t>1</a:t>
            </a:r>
            <a:r>
              <a:rPr sz="4350" spc="7" baseline="24904" dirty="0"/>
              <a:t>ο </a:t>
            </a:r>
            <a:r>
              <a:rPr spc="-15" dirty="0"/>
              <a:t>Κατασκευή</a:t>
            </a:r>
            <a:r>
              <a:rPr spc="-375" dirty="0"/>
              <a:t> </a:t>
            </a:r>
            <a:r>
              <a:rPr spc="-10" dirty="0"/>
              <a:t>γεωμετρίας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1354</Words>
  <Application>Microsoft Office PowerPoint</Application>
  <PresentationFormat>Ευρεία οθόνη</PresentationFormat>
  <Paragraphs>224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5" baseType="lpstr">
      <vt:lpstr>Arial</vt:lpstr>
      <vt:lpstr>Calibri</vt:lpstr>
      <vt:lpstr>Carlito</vt:lpstr>
      <vt:lpstr>Times New Roman</vt:lpstr>
      <vt:lpstr>Wingdings</vt:lpstr>
      <vt:lpstr>Office Theme</vt:lpstr>
      <vt:lpstr>Παρουσίαση του PowerPoint</vt:lpstr>
      <vt:lpstr>1ο Κατασκευή γεωμετρίας</vt:lpstr>
      <vt:lpstr>1ο Κατασκευή γεωμετρίας</vt:lpstr>
      <vt:lpstr>1ο Κατασκευή γεωμετρίας</vt:lpstr>
      <vt:lpstr>1ο Κατασκευή γεωμετρίας</vt:lpstr>
      <vt:lpstr>1ο Κατασκευή γεωμετρίας Παραδείγματα συμμετρίας</vt:lpstr>
      <vt:lpstr>1ο Κατασκευή γεωμετρίας</vt:lpstr>
      <vt:lpstr>1ο Κατασκευή γεωμετρίας Παραδείγματα συμμετρίας</vt:lpstr>
      <vt:lpstr>1ο Κατασκευή γεωμετρίας</vt:lpstr>
      <vt:lpstr>1ο Κατασκευή γεωμετρίας</vt:lpstr>
      <vt:lpstr>1ο Κατασκευή γεωμετρίας</vt:lpstr>
      <vt:lpstr>1ο Κατασκευή γεωμετρίας Παραδείγματα συμμετρίας</vt:lpstr>
      <vt:lpstr>1ο Κατασκευή γεωμετρίας</vt:lpstr>
      <vt:lpstr>Στάδια εργασιών</vt:lpstr>
      <vt:lpstr>2: Ιδιότητες και Πεπ. στοιχεία</vt:lpstr>
      <vt:lpstr>2: Ιδιότητες και Πεπ. στοιχεία</vt:lpstr>
      <vt:lpstr>2: Ιδιότητες και Πεπ. στοιχεία</vt:lpstr>
      <vt:lpstr>Στάδια εργασιών στα FEA</vt:lpstr>
      <vt:lpstr>3: Πλεγματοποίηση</vt:lpstr>
      <vt:lpstr>3: Πλεγματοποίηση</vt:lpstr>
      <vt:lpstr>Στάδια εργασιών στα FEA</vt:lpstr>
      <vt:lpstr>4: Επίλυση</vt:lpstr>
      <vt:lpstr>Στάδια εργασιών στα FEA</vt:lpstr>
      <vt:lpstr>5: Ανάλυση Αποτελεσμάτων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ΥΠΟΛΟΓΙΣΤΙΚΕΣ ΜΕΘΟΔΟΙ ΣΤΙΣ ΚΑΤΑΣΚΕΥΕΣ</dc:title>
  <dc:creator>Windows User</dc:creator>
  <cp:lastModifiedBy>Evaggelos Kaselouris</cp:lastModifiedBy>
  <cp:revision>33</cp:revision>
  <dcterms:created xsi:type="dcterms:W3CDTF">2020-11-15T16:14:59Z</dcterms:created>
  <dcterms:modified xsi:type="dcterms:W3CDTF">2026-03-07T22:44:35Z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2020-11-15T00:00:00Z</vt:filetime>
  </property>
</Properties>
</file>