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466E8F-C14B-4EFC-85D6-D2FE40D9C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95DB258-040A-4E8B-9355-152C62486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6BD723-AC3F-4BFF-BD67-17444611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7344A1-BB9E-4ACD-8D39-E6A02F2D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9D4199-7E63-4539-A4E2-E0DEE524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19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D13549-B37B-487A-9289-A1FADA97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882F30D-4A36-4080-8744-1AABEDD94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13B9400-581E-42F5-B601-BECDA54E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79CD3E-F235-40BC-8553-AC363801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5A01D9-A8DB-46A4-960F-CD7A3B52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13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3F26FC0-0394-4BDD-B1A8-1F87B9395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DAC6E3-8D72-4510-94CC-0C246D59C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999944-D8E3-49C6-BA5F-93935032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7E1FB18-8EAA-40D4-98D0-E5029D3E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FA9EF9-E540-49AA-A63E-9BE7CAF0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01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A808AE-EE1D-46DE-8CB9-AEFECEFCA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CB2877-CEF5-4A3B-841D-D8D372BA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CC5B9DA-14FE-416B-A81A-DFFE7CF0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2C54F26-01F1-4722-85CB-EDF8E440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1F1D45-F6AA-4404-874F-301B924F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853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8EA074-E5A9-4331-B18D-73F9E00B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49B355-04B1-4598-A811-AAE1A235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EDFA9E-E65D-469D-90FD-52AF276A2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1A2B96-6018-432B-BFA7-E9B6FF3E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269E9D-FE67-4E1B-8749-5B6293D6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50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F7B700-99A9-4121-BCDD-56E1FC45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1279D2-B032-4665-9EFC-45C0BC8FE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8D7F59-F771-4450-BD4C-72BBA3CF0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EA3EB66-BA55-4D0C-8D80-4520EF21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F031755-39EE-4429-BA27-F70ED7B5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40D9D04-4A34-451A-B060-9C00C95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668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FBFB2D-9D46-4362-B1FA-4A561FE3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A8CEA2-DA88-4143-843D-DA8E712BB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FA0D81E-12F9-46ED-B8B9-425C86F16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3B74799-30AE-4D68-ADA2-4A7107DE1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4137D32-A562-4607-8510-9B8311A91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EFA6188-EDF7-4D4F-B71E-125864DC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2FCA10F-0778-4238-9F6B-938EC3B6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44D25F9-FB81-45F7-9B5E-8BC3C128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31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27D789-24D4-43DA-8693-38865CAB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F973DAE-58A3-48A6-A04C-7F915821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80593E3-3CE8-4375-888B-F02F2B6A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E63C9AE-BABD-4091-8DC3-E75CB01D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25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787C63B-130C-49AB-91A7-B6F0FA222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4473DCF-74EE-4AE9-AD49-EC7E7B32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E50A9A1-A7FF-433A-A52D-76F56ACF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34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7A5A16-3E3E-450B-BC54-63409FFF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8C2E8E-DF9A-4A61-94E8-3F4A115B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49F4C4D-F6B9-440F-A268-3EC05C996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0A7A5A-E077-4E1C-936F-7D472664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9DCCCE-8EC3-4E2C-918E-8BF36EE0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6C174AD-6152-448C-8CDD-C15B55BB3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58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6D0861-28F1-4BAD-A1A0-12791BE8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6EA5B9F-1AE8-4244-AD89-1993CC094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3B3E1E-B30C-4283-A258-24588E689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39FE02-850F-4962-BC62-A27538A8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8580477-640D-4EC6-91F7-0FA15BB3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9F8BAF-3DBE-43DB-880A-BCB49D8E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872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9D106F5-070E-4A11-BFE4-FBFADB9C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02EFD6-099E-4BA5-8356-52339514F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DBA1B3-729D-4C9A-B276-7D55659BF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BDB0-A1A3-404D-BBAA-CAA2B9BFAE30}" type="datetimeFigureOut">
              <a:rPr lang="el-GR" smtClean="0"/>
              <a:t>20/3/2024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2F5E285-CD2A-422B-87A6-49C2EEFA0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F6525C-A7BB-4F8D-A8D1-A63535774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F950-041D-4493-9DEF-57C69BB8DF4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34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E86F2F5-84D8-4556-8537-EE16540DE7AB}"/>
              </a:ext>
            </a:extLst>
          </p:cNvPr>
          <p:cNvSpPr/>
          <p:nvPr/>
        </p:nvSpPr>
        <p:spPr>
          <a:xfrm>
            <a:off x="196789" y="916516"/>
            <a:ext cx="117984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dirty="0"/>
              <a:t>Η συνάρτηση απόκρισης συχνότητας (FRF) είναι ένα χαρακτηριστικό ενός συστήματος που έχει</a:t>
            </a:r>
            <a:r>
              <a:rPr lang="en-US" sz="2800" dirty="0"/>
              <a:t> </a:t>
            </a:r>
            <a:r>
              <a:rPr lang="el-GR" sz="2800" dirty="0"/>
              <a:t>μετρημένη ή υπολογισμένη απόκριση που προκύπτει από μια γνωστή εφαρμοσμένη είσοδο. Μαθηματικά είναι μια συνάρτηση μεταφοράς και</a:t>
            </a:r>
            <a:r>
              <a:rPr lang="en-US" sz="2800" dirty="0"/>
              <a:t> </a:t>
            </a:r>
            <a:r>
              <a:rPr lang="el-GR" sz="2800" dirty="0"/>
              <a:t>εκφράζει τη δομική απόκριση σε μια εφαρμοζόμενη δύναμη ως συνάρτηση συχνότητας. Η απόκριση μπορεί να δοθεί σε όρους μετατόπισης, ταχύτητας ή</a:t>
            </a:r>
            <a:r>
              <a:rPr lang="en-US" sz="2800" dirty="0"/>
              <a:t> </a:t>
            </a:r>
            <a:r>
              <a:rPr lang="el-GR" sz="2800" dirty="0"/>
              <a:t>επιτάχυνσης. Οι συναρτήσεις απόκρισης συχνότητας είναι συναρτήσεις, με πραγματικά και φανταστικά μέρη. Μπορούν επίσης να γραφτούν ως ζευγάρια μέτρου και φάσης.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A2B96-5C67-4AE6-A856-1D1E13E1D23D}"/>
              </a:ext>
            </a:extLst>
          </p:cNvPr>
          <p:cNvSpPr txBox="1"/>
          <p:nvPr/>
        </p:nvSpPr>
        <p:spPr>
          <a:xfrm>
            <a:off x="778275" y="221941"/>
            <a:ext cx="1063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Συνάρτηση απόκρισης συχνότητας (</a:t>
            </a:r>
            <a:r>
              <a:rPr lang="en-US" sz="2800" b="1" dirty="0"/>
              <a:t>FRF)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09377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DD606A7-CD5C-4C23-8EA3-4AB92E24C227}"/>
              </a:ext>
            </a:extLst>
          </p:cNvPr>
          <p:cNvSpPr/>
          <p:nvPr/>
        </p:nvSpPr>
        <p:spPr>
          <a:xfrm>
            <a:off x="103572" y="761059"/>
            <a:ext cx="11984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H</a:t>
            </a:r>
            <a:r>
              <a:rPr lang="el-GR" sz="2400" dirty="0"/>
              <a:t> FRF υπολογίζεται χρησιμοποιώντας τη μέθοδο υπέρθεσης τρόπων ταλάντωσης (</a:t>
            </a:r>
            <a:r>
              <a:rPr lang="en-US" sz="2400" dirty="0"/>
              <a:t>mode)</a:t>
            </a:r>
            <a:r>
              <a:rPr lang="el-GR" sz="2400" dirty="0"/>
              <a:t>, στο πεδίο των συχνοτήτων.</a:t>
            </a:r>
            <a:r>
              <a:rPr lang="en-US" sz="2400" dirty="0"/>
              <a:t> </a:t>
            </a:r>
            <a:r>
              <a:rPr lang="el-GR" sz="2400" dirty="0"/>
              <a:t>Όταν περιλαμβάνεται η απόσβεση, η δυναμική απόκριση ενός συστήματος δίνεται από τη σχέση</a:t>
            </a:r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A3060-4FC1-45B8-AC04-053347A8F7D7}"/>
              </a:ext>
            </a:extLst>
          </p:cNvPr>
          <p:cNvSpPr txBox="1"/>
          <p:nvPr/>
        </p:nvSpPr>
        <p:spPr>
          <a:xfrm>
            <a:off x="778275" y="184997"/>
            <a:ext cx="1063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Συνάρτηση απόκρισης συχνότητας (</a:t>
            </a:r>
            <a:r>
              <a:rPr lang="en-US" sz="2800" b="1" dirty="0"/>
              <a:t>FRF)</a:t>
            </a:r>
            <a:endParaRPr lang="el-GR" sz="2800" b="1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0AC0162-28ED-4319-B565-68B59EC2A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36" t="43567" r="46131" b="53214"/>
          <a:stretch/>
        </p:blipFill>
        <p:spPr>
          <a:xfrm>
            <a:off x="4396509" y="2066901"/>
            <a:ext cx="3648364" cy="445395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1624FA2-941C-42EB-8345-C04E76BA5E0E}"/>
              </a:ext>
            </a:extLst>
          </p:cNvPr>
          <p:cNvSpPr/>
          <p:nvPr/>
        </p:nvSpPr>
        <p:spPr>
          <a:xfrm>
            <a:off x="9259410" y="2066901"/>
            <a:ext cx="1322773" cy="35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E9D39-96B6-473A-9C66-D5B82561BE92}"/>
              </a:ext>
            </a:extLst>
          </p:cNvPr>
          <p:cNvSpPr txBox="1"/>
          <p:nvPr/>
        </p:nvSpPr>
        <p:spPr>
          <a:xfrm>
            <a:off x="103573" y="2600706"/>
            <a:ext cx="1198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/>
              <a:t>όπου </a:t>
            </a:r>
            <a:r>
              <a:rPr lang="en-US" sz="2400" b="1" dirty="0"/>
              <a:t>m</a:t>
            </a:r>
            <a:r>
              <a:rPr lang="en-US" sz="2400" dirty="0"/>
              <a:t>, </a:t>
            </a:r>
            <a:r>
              <a:rPr lang="en-US" sz="2400" b="1" dirty="0"/>
              <a:t>c</a:t>
            </a:r>
            <a:r>
              <a:rPr lang="en-US" sz="2400" dirty="0"/>
              <a:t> </a:t>
            </a:r>
            <a:r>
              <a:rPr lang="el-GR" sz="2400" dirty="0"/>
              <a:t>και </a:t>
            </a:r>
            <a:r>
              <a:rPr lang="en-US" sz="2400" b="1" dirty="0"/>
              <a:t>k</a:t>
            </a:r>
            <a:r>
              <a:rPr lang="en-US" sz="2400" dirty="0"/>
              <a:t> </a:t>
            </a:r>
            <a:r>
              <a:rPr lang="el-GR" sz="2400" dirty="0"/>
              <a:t>είναι τα μητρώα μάζας, απόσβεσης και ακαμψίας αντίστοιχα και </a:t>
            </a:r>
            <a:r>
              <a:rPr lang="en-US" sz="2400" b="1" dirty="0"/>
              <a:t>p</a:t>
            </a:r>
            <a:r>
              <a:rPr lang="en-US" sz="2400" dirty="0"/>
              <a:t>(t) </a:t>
            </a:r>
            <a:r>
              <a:rPr lang="el-GR" sz="2400" dirty="0"/>
              <a:t>η εξωτερική φόρτιση</a:t>
            </a:r>
            <a:endParaRPr lang="en-US" sz="2400" dirty="0"/>
          </a:p>
          <a:p>
            <a:pPr algn="just"/>
            <a:r>
              <a:rPr lang="el-GR" sz="2400" dirty="0"/>
              <a:t>Χρησιμοποιώντας τη μέθοδο υπέρθεσης, για την απόκριση μετατόπισης ισχύει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2B9C67D-D735-49AB-B649-2ABD91FCC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58" t="50000" r="45952" b="39703"/>
          <a:stretch/>
        </p:blipFill>
        <p:spPr>
          <a:xfrm>
            <a:off x="4396509" y="3818138"/>
            <a:ext cx="2530764" cy="928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F2982-D00C-4044-89A2-D1038055CDD0}"/>
              </a:ext>
            </a:extLst>
          </p:cNvPr>
          <p:cNvSpPr txBox="1"/>
          <p:nvPr/>
        </p:nvSpPr>
        <p:spPr>
          <a:xfrm>
            <a:off x="198580" y="4763575"/>
            <a:ext cx="1179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όπου φ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l-GR" sz="2400" dirty="0"/>
              <a:t>είναι η συνάρτηση παρεμβολής και </a:t>
            </a:r>
            <a:r>
              <a:rPr lang="en-US" sz="2400" dirty="0" err="1"/>
              <a:t>q</a:t>
            </a:r>
            <a:r>
              <a:rPr lang="en-US" sz="2400" baseline="-25000" dirty="0" err="1"/>
              <a:t>n</a:t>
            </a:r>
            <a:r>
              <a:rPr lang="en-US" sz="2400" baseline="-25000" dirty="0"/>
              <a:t>(t) </a:t>
            </a:r>
            <a:r>
              <a:rPr lang="el-GR" sz="2400" dirty="0"/>
              <a:t>οι συντεταγμένες των τρόπων ταλάντωσης</a:t>
            </a:r>
            <a:r>
              <a:rPr lang="en-US" sz="2400" dirty="0"/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4529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1394BD-9373-4185-AD06-956E00126AD1}"/>
              </a:ext>
            </a:extLst>
          </p:cNvPr>
          <p:cNvSpPr txBox="1"/>
          <p:nvPr/>
        </p:nvSpPr>
        <p:spPr>
          <a:xfrm>
            <a:off x="778275" y="184997"/>
            <a:ext cx="1063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Συνάρτηση απόκρισης συχνότητας (</a:t>
            </a:r>
            <a:r>
              <a:rPr lang="en-US" sz="2800" b="1" dirty="0"/>
              <a:t>FRF)</a:t>
            </a:r>
            <a:endParaRPr lang="el-GR" sz="2800" b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D116C7-D372-4CF0-A3B3-CD3ADC2AF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5" t="60398" r="43960" b="35719"/>
          <a:stretch/>
        </p:blipFill>
        <p:spPr>
          <a:xfrm>
            <a:off x="4094396" y="1350749"/>
            <a:ext cx="4003207" cy="46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68A22-985A-4661-94FE-F6787F65A971}"/>
              </a:ext>
            </a:extLst>
          </p:cNvPr>
          <p:cNvSpPr txBox="1"/>
          <p:nvPr/>
        </p:nvSpPr>
        <p:spPr>
          <a:xfrm>
            <a:off x="118276" y="708217"/>
            <a:ext cx="11955447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/>
              <a:t>Αντικαθιστώντας την εξίσωση της απόκρισης μετατόπισης στην εξίσωση της δυναμικής απόκρισης του συστήματος ισχύει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Και πολλαπλασιάζοντας με τον ανάστροφο Φ</a:t>
            </a:r>
            <a:r>
              <a:rPr lang="el-GR" sz="2000" baseline="30000" dirty="0"/>
              <a:t>Τ </a:t>
            </a:r>
            <a:r>
              <a:rPr lang="el-GR" sz="2000" dirty="0"/>
              <a:t>ισχύει</a:t>
            </a:r>
          </a:p>
          <a:p>
            <a:pPr algn="just"/>
            <a:endParaRPr lang="el-GR" sz="2000" baseline="30000" dirty="0"/>
          </a:p>
          <a:p>
            <a:pPr algn="just"/>
            <a:endParaRPr lang="el-GR" sz="2000" baseline="30000" dirty="0"/>
          </a:p>
          <a:p>
            <a:pPr algn="just"/>
            <a:endParaRPr lang="el-GR" sz="2000" baseline="30000" dirty="0"/>
          </a:p>
          <a:p>
            <a:pPr algn="just"/>
            <a:endParaRPr lang="el-GR" sz="2000" baseline="30000" dirty="0"/>
          </a:p>
          <a:p>
            <a:pPr algn="just"/>
            <a:endParaRPr lang="el-GR" sz="800" baseline="30000" dirty="0"/>
          </a:p>
          <a:p>
            <a:pPr algn="just"/>
            <a:r>
              <a:rPr lang="el-GR" sz="2000" dirty="0"/>
              <a:t>Όπου</a:t>
            </a:r>
            <a:r>
              <a:rPr lang="en-US" sz="2000" dirty="0"/>
              <a:t> </a:t>
            </a:r>
            <a:r>
              <a:rPr lang="el-GR" sz="2000" dirty="0"/>
              <a:t>οι ακόλουθοι τετραγωνικοί πίνακες είναι διαγώνιοι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  <a:p>
            <a:pPr algn="just"/>
            <a:r>
              <a:rPr lang="el-GR" sz="2000" dirty="0"/>
              <a:t>Και ισχύει</a:t>
            </a:r>
          </a:p>
          <a:p>
            <a:pPr algn="just"/>
            <a:endParaRPr lang="el-GR" sz="2000" dirty="0"/>
          </a:p>
          <a:p>
            <a:pPr algn="just"/>
            <a:endParaRPr lang="el-GR" sz="20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6B7DB7D-EA9A-491E-8394-8414917793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28" t="69583" r="45703" b="24722"/>
          <a:stretch/>
        </p:blipFill>
        <p:spPr>
          <a:xfrm>
            <a:off x="4293322" y="2494340"/>
            <a:ext cx="3483518" cy="72133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B111318-21F6-4DC4-98AD-EBAAF7907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06" t="60741" r="43594" b="34444"/>
          <a:stretch/>
        </p:blipFill>
        <p:spPr>
          <a:xfrm>
            <a:off x="3883560" y="3642325"/>
            <a:ext cx="3893280" cy="52725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C8AACD6-90DA-4EB2-8DF3-7309CD5EF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60" t="37032" r="49175" b="58834"/>
          <a:stretch/>
        </p:blipFill>
        <p:spPr>
          <a:xfrm>
            <a:off x="5268641" y="4538407"/>
            <a:ext cx="1654717" cy="4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EFEC0C8-C01F-423E-A6BC-9F873E14269F}"/>
              </a:ext>
            </a:extLst>
          </p:cNvPr>
          <p:cNvSpPr/>
          <p:nvPr/>
        </p:nvSpPr>
        <p:spPr>
          <a:xfrm>
            <a:off x="161275" y="841382"/>
            <a:ext cx="121002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/>
              <a:t>Για τις N διαφορικές εξισώσεις για κάθε </a:t>
            </a:r>
            <a:r>
              <a:rPr lang="en-US" sz="2200" dirty="0"/>
              <a:t>mode </a:t>
            </a:r>
            <a:r>
              <a:rPr lang="el-GR" sz="2200" dirty="0"/>
              <a:t>ισχύει</a:t>
            </a:r>
          </a:p>
          <a:p>
            <a:pPr algn="just"/>
            <a:endParaRPr lang="el-GR" sz="2200" dirty="0"/>
          </a:p>
          <a:p>
            <a:pPr algn="just"/>
            <a:endParaRPr lang="el-GR" sz="2200" dirty="0"/>
          </a:p>
          <a:p>
            <a:pPr algn="just"/>
            <a:r>
              <a:rPr lang="el-GR" sz="2200" dirty="0"/>
              <a:t>Ή </a:t>
            </a:r>
          </a:p>
          <a:p>
            <a:pPr algn="just"/>
            <a:endParaRPr lang="el-GR" sz="2200" dirty="0"/>
          </a:p>
          <a:p>
            <a:pPr algn="just"/>
            <a:endParaRPr lang="el-GR" sz="2200" dirty="0"/>
          </a:p>
          <a:p>
            <a:pPr algn="just"/>
            <a:endParaRPr lang="el-GR" sz="2200" dirty="0"/>
          </a:p>
          <a:p>
            <a:pPr algn="just"/>
            <a:r>
              <a:rPr lang="el-GR" sz="2200" dirty="0"/>
              <a:t>όπου ο συντελεστής απόσβεσης ισούται με</a:t>
            </a:r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endParaRPr lang="en-US" sz="2200" dirty="0"/>
          </a:p>
          <a:p>
            <a:pPr algn="just"/>
            <a:r>
              <a:rPr lang="el-GR" sz="2200" dirty="0"/>
              <a:t>Εφαρμόζοντας τον </a:t>
            </a:r>
            <a:r>
              <a:rPr lang="en-US" sz="2200" dirty="0"/>
              <a:t>Fourier </a:t>
            </a:r>
            <a:r>
              <a:rPr lang="el-GR" sz="2200" dirty="0"/>
              <a:t>μετασχηματισμό</a:t>
            </a:r>
          </a:p>
          <a:p>
            <a:pPr algn="just"/>
            <a:endParaRPr lang="el-GR" sz="2200" dirty="0"/>
          </a:p>
          <a:p>
            <a:pPr algn="just"/>
            <a:r>
              <a:rPr lang="el-GR" sz="2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BA9F0-21C2-47E0-B297-ED3FB27FC4B8}"/>
              </a:ext>
            </a:extLst>
          </p:cNvPr>
          <p:cNvSpPr txBox="1"/>
          <p:nvPr/>
        </p:nvSpPr>
        <p:spPr>
          <a:xfrm>
            <a:off x="778275" y="184997"/>
            <a:ext cx="1063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Συνάρτηση απόκρισης συχνότητας (</a:t>
            </a:r>
            <a:r>
              <a:rPr lang="en-US" sz="2800" b="1" dirty="0"/>
              <a:t>FRF)</a:t>
            </a:r>
            <a:endParaRPr lang="el-GR" sz="2800" b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8CD9CCD-83AA-4E03-98EA-22D1F639C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6" t="47767" r="43278" b="47314"/>
          <a:stretch/>
        </p:blipFill>
        <p:spPr>
          <a:xfrm>
            <a:off x="4119238" y="1436211"/>
            <a:ext cx="3438184" cy="46166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03BDBB3-F75E-4772-B99F-7C8B57C44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7" t="35157" r="42403" b="56170"/>
          <a:stretch/>
        </p:blipFill>
        <p:spPr>
          <a:xfrm>
            <a:off x="3539409" y="2221900"/>
            <a:ext cx="4018013" cy="89145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8CA48B3-9BA8-4F07-9D47-0889F194E2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797" t="50000" r="48750" b="40556"/>
          <a:stretch/>
        </p:blipFill>
        <p:spPr>
          <a:xfrm>
            <a:off x="4935732" y="3580006"/>
            <a:ext cx="1589355" cy="89319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72C6396-CD25-4013-8202-BDA80707E6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66" t="53472" r="39062" b="38195"/>
          <a:stretch/>
        </p:blipFill>
        <p:spPr>
          <a:xfrm>
            <a:off x="3616745" y="5016460"/>
            <a:ext cx="4958510" cy="8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4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57F0-73A4-496F-A8E3-56F95BDAF5DA}"/>
              </a:ext>
            </a:extLst>
          </p:cNvPr>
          <p:cNvSpPr txBox="1"/>
          <p:nvPr/>
        </p:nvSpPr>
        <p:spPr>
          <a:xfrm>
            <a:off x="778275" y="184997"/>
            <a:ext cx="1063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Συνάρτηση απόκρισης συχνότητας (</a:t>
            </a:r>
            <a:r>
              <a:rPr lang="en-US" sz="2800" b="1" dirty="0"/>
              <a:t>FRF)</a:t>
            </a:r>
            <a:endParaRPr lang="el-GR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A0BA4-6B9C-4985-992A-98E3740F73CE}"/>
              </a:ext>
            </a:extLst>
          </p:cNvPr>
          <p:cNvSpPr txBox="1"/>
          <p:nvPr/>
        </p:nvSpPr>
        <p:spPr>
          <a:xfrm>
            <a:off x="314325" y="790575"/>
            <a:ext cx="11620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Στο πεδίο των συχνοτήτων η απόκριση της δομικής μετατόπισης ισούται με </a:t>
            </a:r>
          </a:p>
          <a:p>
            <a:endParaRPr lang="el-GR" sz="2200" dirty="0"/>
          </a:p>
          <a:p>
            <a:endParaRPr lang="el-GR" sz="2200" dirty="0"/>
          </a:p>
          <a:p>
            <a:endParaRPr lang="el-GR" sz="2200" dirty="0"/>
          </a:p>
          <a:p>
            <a:r>
              <a:rPr lang="el-GR" sz="2200" dirty="0"/>
              <a:t>Οπότε η συνάρτηση απόκρισης συχνότητας της μετατόπισης, </a:t>
            </a:r>
            <a:r>
              <a:rPr lang="el-GR" sz="2200" b="1" dirty="0"/>
              <a:t>θεωρώντας φόρτιση στον κόμβο </a:t>
            </a:r>
            <a:r>
              <a:rPr lang="en-US" sz="2200" b="1" dirty="0"/>
              <a:t>j </a:t>
            </a:r>
            <a:r>
              <a:rPr lang="el-GR" sz="2200" b="1" dirty="0"/>
              <a:t>και απόκριση στον κόμβο </a:t>
            </a:r>
            <a:r>
              <a:rPr lang="en-US" sz="2200" b="1" dirty="0"/>
              <a:t>k </a:t>
            </a:r>
            <a:r>
              <a:rPr lang="el-GR" sz="2200" b="1" dirty="0"/>
              <a:t>ισούται</a:t>
            </a:r>
          </a:p>
          <a:p>
            <a:endParaRPr lang="el-GR" sz="2200" dirty="0"/>
          </a:p>
          <a:p>
            <a:endParaRPr lang="el-GR" sz="2200" dirty="0"/>
          </a:p>
          <a:p>
            <a:r>
              <a:rPr lang="el-GR" sz="2200" dirty="0"/>
              <a:t>Για την ταχύτητα</a:t>
            </a:r>
          </a:p>
          <a:p>
            <a:endParaRPr lang="el-GR" sz="2200" dirty="0"/>
          </a:p>
          <a:p>
            <a:endParaRPr lang="el-GR" sz="2200" dirty="0"/>
          </a:p>
          <a:p>
            <a:r>
              <a:rPr lang="el-GR" sz="2200" dirty="0"/>
              <a:t>Και για την </a:t>
            </a:r>
            <a:r>
              <a:rPr lang="el-GR" sz="2200" b="1" dirty="0"/>
              <a:t>επιτάχυνση</a:t>
            </a:r>
          </a:p>
          <a:p>
            <a:endParaRPr lang="el-GR" sz="2200" dirty="0"/>
          </a:p>
          <a:p>
            <a:endParaRPr lang="el-GR" sz="2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09CAB06-75AC-4408-9E2C-64CA1324A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4" t="44861" r="38984" b="45833"/>
          <a:stretch/>
        </p:blipFill>
        <p:spPr>
          <a:xfrm>
            <a:off x="3663458" y="1254114"/>
            <a:ext cx="4865084" cy="86233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3DB4BB-706C-45E4-9D64-C44713C3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6" t="40278" r="34766" b="50972"/>
          <a:stretch/>
        </p:blipFill>
        <p:spPr>
          <a:xfrm>
            <a:off x="3374467" y="2906583"/>
            <a:ext cx="5443065" cy="71291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76975E3-B4B9-40A9-989A-27D36C3E5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53" t="43750" r="34220" b="45855"/>
          <a:stretch/>
        </p:blipFill>
        <p:spPr>
          <a:xfrm>
            <a:off x="3225161" y="3800112"/>
            <a:ext cx="5741678" cy="86468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A9CE148-A18C-47F9-B2B8-2914DF1E5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53" t="59547" r="33228" b="29347"/>
          <a:stretch/>
        </p:blipFill>
        <p:spPr>
          <a:xfrm>
            <a:off x="2997488" y="5030440"/>
            <a:ext cx="6197024" cy="9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508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280</Words>
  <Application>Microsoft Office PowerPoint</Application>
  <PresentationFormat>Ευρεία οθόνη</PresentationFormat>
  <Paragraphs>48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vaggs04@yahoo.gr</dc:creator>
  <cp:lastModifiedBy>Evaggelos Kaselouris</cp:lastModifiedBy>
  <cp:revision>27</cp:revision>
  <dcterms:created xsi:type="dcterms:W3CDTF">2020-12-13T15:34:07Z</dcterms:created>
  <dcterms:modified xsi:type="dcterms:W3CDTF">2024-03-20T21:02:32Z</dcterms:modified>
</cp:coreProperties>
</file>