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BB89DA1-E5B3-30C0-0775-3074A218B1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28FD7180-4E7B-D42F-8EC8-370272BDB8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9053135-3AAE-D503-BDA7-AC9EF9FC9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B6BF3-2550-499D-8D75-0A390038C940}" type="datetimeFigureOut">
              <a:rPr lang="el-GR" smtClean="0"/>
              <a:t>28/4/2026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218CEA1-2FA7-F4E5-AA3A-3753587D7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D2C2D0B-5BD7-4107-8165-9E7F951FB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6C243-22E0-4068-B46B-B72C9E54650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97693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43FFFA6-DB59-1E30-FD1F-A10298EDB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C3150CAE-292C-3B26-7FE7-4648B1A815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B8517F3-3B35-7365-1222-E92F6BC78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B6BF3-2550-499D-8D75-0A390038C940}" type="datetimeFigureOut">
              <a:rPr lang="el-GR" smtClean="0"/>
              <a:t>28/4/2026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A1C74E0-A866-EBD6-3820-8612FDCC9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000B501-4F97-4863-E1C1-678AE9100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6C243-22E0-4068-B46B-B72C9E54650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40384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9C031338-9561-16B3-EA86-DBDAD460B0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4F121B38-EC44-C460-D619-FE5B5C4054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C5BB77A-FEA5-4679-58F2-7EBA52BF2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B6BF3-2550-499D-8D75-0A390038C940}" type="datetimeFigureOut">
              <a:rPr lang="el-GR" smtClean="0"/>
              <a:t>28/4/2026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97C13EA-857B-61F7-9D3C-8358E7FFA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6DC2AF8-4E77-8ABF-B791-EAAF29F14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6C243-22E0-4068-B46B-B72C9E54650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23294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D7C93D6-76D7-E8D3-755F-7C61C7CCB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643CD2D-7890-FDB2-8E31-99EE8CB4F9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2284D1C-7CF9-292A-69D2-2B9340BF8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B6BF3-2550-499D-8D75-0A390038C940}" type="datetimeFigureOut">
              <a:rPr lang="el-GR" smtClean="0"/>
              <a:t>28/4/2026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B77DB57-3E3F-5185-10B9-A4B1A05C8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CCD1ECE-7255-89FD-AD37-619AC4D11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6C243-22E0-4068-B46B-B72C9E54650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31085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04BF406-5823-2E0A-4147-739CF0F37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72E6C7C6-159B-7BBD-E57E-188C5D4E55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4614450-08F0-68B7-2A71-DBEAD598F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B6BF3-2550-499D-8D75-0A390038C940}" type="datetimeFigureOut">
              <a:rPr lang="el-GR" smtClean="0"/>
              <a:t>28/4/2026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7789141-1579-1D8F-BADD-7594B1EDA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2383434-7D0B-9869-20EB-C121A0987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6C243-22E0-4068-B46B-B72C9E54650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27294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6AE3132-95BB-8A65-3DB3-3B3155CFF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6EFBA56-17EF-222B-DE5D-B0C8ED1437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139BDCA5-20E6-FFE7-DEE2-68CEF271FE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2B5D5DA3-F5C0-FE85-5A89-6FD46C840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B6BF3-2550-499D-8D75-0A390038C940}" type="datetimeFigureOut">
              <a:rPr lang="el-GR" smtClean="0"/>
              <a:t>28/4/2026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98265ED6-4790-2655-3FE6-562B472A3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9F05A25D-83D2-B58B-CBA0-787CD5895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6C243-22E0-4068-B46B-B72C9E54650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88089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B34AA4F-1BAE-A8F1-84AE-5330B6CA9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CB61B37C-414C-1F5F-E524-60899F3F7B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8FE8200B-DB10-4A38-94A6-68DC56BBFC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4D201C1F-D70E-966A-CCC9-4D638296B6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1AAA9D11-40ED-B4C1-1BF8-352F367790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3CD49445-4068-34F1-547B-709023DD8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B6BF3-2550-499D-8D75-0A390038C940}" type="datetimeFigureOut">
              <a:rPr lang="el-GR" smtClean="0"/>
              <a:t>28/4/2026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8E789A3B-AE40-9569-0CC4-C5725B2DD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2A013015-3F4E-F78C-3F78-89B416EFC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6C243-22E0-4068-B46B-B72C9E54650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82973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F49AACA-D608-C689-3141-E61870561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50DD0742-ED73-B9E0-F59C-A8AF814F3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B6BF3-2550-499D-8D75-0A390038C940}" type="datetimeFigureOut">
              <a:rPr lang="el-GR" smtClean="0"/>
              <a:t>28/4/2026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F732B067-03C4-02F5-D99F-0AF83E9A9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C6013F28-39BF-F539-CC0C-584E3182B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6C243-22E0-4068-B46B-B72C9E54650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81760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5D618AA7-86AF-4EE3-DCD2-13479BB69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B6BF3-2550-499D-8D75-0A390038C940}" type="datetimeFigureOut">
              <a:rPr lang="el-GR" smtClean="0"/>
              <a:t>28/4/2026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789FF653-45BF-379C-4F62-F5F98B8EA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47603CDA-00C1-732C-AC93-155594CDE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6C243-22E0-4068-B46B-B72C9E54650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753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DB6C869-5CD7-7237-C204-A6ED32932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95A9FD2-D8CE-1679-8EDE-6F38289D5B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5477E232-FDF4-7E25-0C1E-A2CB4298D3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20671184-E799-EDCC-030A-B3B4FFFF6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B6BF3-2550-499D-8D75-0A390038C940}" type="datetimeFigureOut">
              <a:rPr lang="el-GR" smtClean="0"/>
              <a:t>28/4/2026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B96159F2-F16A-6270-EE7E-D54703D5E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1B85CB6B-889A-5C73-C36C-6B50263BE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6C243-22E0-4068-B46B-B72C9E54650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02185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252B0EB-C058-B2CE-60B5-775BDAFF3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332D2F26-C134-AF4F-BFB1-B94629F3F1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03404BEC-FD0C-214B-6F39-797B32F478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266DF658-1F00-48C2-DDC4-004711B9E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B6BF3-2550-499D-8D75-0A390038C940}" type="datetimeFigureOut">
              <a:rPr lang="el-GR" smtClean="0"/>
              <a:t>28/4/2026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1FF2F425-0C92-6DC2-7D2A-E71273E5C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63F7FC96-D187-4FD8-9E3C-7A0879DED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6C243-22E0-4068-B46B-B72C9E54650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67272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D0C71368-7026-0501-5DD5-BF5BD6BAA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7ECA2B5D-D3E3-5FB8-9B68-2BFBAD8C2F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3883FAE-5B5A-98B1-4CC0-B081EE9D0B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81B6BF3-2550-499D-8D75-0A390038C940}" type="datetimeFigureOut">
              <a:rPr lang="el-GR" smtClean="0"/>
              <a:t>28/4/2026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13B5749-6A83-6EA3-A109-8C2BDDEB8D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7479DC9-1342-7C63-BF77-8AE45B7A16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206C243-22E0-4068-B46B-B72C9E54650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74593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A41B0D3-8B85-62BC-082C-8F3494ED99EE}"/>
              </a:ext>
            </a:extLst>
          </p:cNvPr>
          <p:cNvSpPr txBox="1"/>
          <p:nvPr/>
        </p:nvSpPr>
        <p:spPr>
          <a:xfrm>
            <a:off x="2849678" y="247559"/>
            <a:ext cx="7531510" cy="395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2250"/>
              </a:lnSpc>
              <a:spcBef>
                <a:spcPts val="2400"/>
              </a:spcBef>
              <a:spcAft>
                <a:spcPts val="1200"/>
              </a:spcAft>
              <a:buNone/>
            </a:pPr>
            <a:r>
              <a:rPr lang="el-GR" sz="2800" b="1" dirty="0">
                <a:solidFill>
                  <a:srgbClr val="0F11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Αλληλεπίδραση Ήχου-Κατασκευής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C52E59-700A-7F07-CF32-8A152575A161}"/>
              </a:ext>
            </a:extLst>
          </p:cNvPr>
          <p:cNvSpPr txBox="1"/>
          <p:nvPr/>
        </p:nvSpPr>
        <p:spPr>
          <a:xfrm>
            <a:off x="1435511" y="1103397"/>
            <a:ext cx="8750709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  <a:buNone/>
            </a:pPr>
            <a:r>
              <a:rPr lang="el-GR" sz="2400" b="1" i="0" dirty="0">
                <a:solidFill>
                  <a:srgbClr val="0F11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Η θεμελιώδης αρχή:</a:t>
            </a:r>
            <a:endParaRPr lang="el-GR" sz="2400" b="0" i="0" dirty="0">
              <a:solidFill>
                <a:srgbClr val="0F111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1200"/>
              </a:spcBef>
              <a:spcAft>
                <a:spcPts val="1200"/>
              </a:spcAft>
              <a:buNone/>
            </a:pPr>
            <a:r>
              <a:rPr lang="el-GR" sz="2400" b="0" i="0" dirty="0">
                <a:solidFill>
                  <a:srgbClr val="0F11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Όταν μια κατασκευή δονείται μέσα σε ένα ρευστό (αέρα, νερό), η </a:t>
            </a:r>
            <a:r>
              <a:rPr lang="el-GR" sz="2400" b="1" i="0" dirty="0">
                <a:solidFill>
                  <a:srgbClr val="0F11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κάθετη</a:t>
            </a:r>
            <a:r>
              <a:rPr lang="el-GR" sz="2400" b="0" i="0" dirty="0">
                <a:solidFill>
                  <a:srgbClr val="0F11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συνιστώσα της ταχύτητας της κατασκευής πρέπει να είναι ίδια με την αντίστοιχη ταχύτητα των σωματιδίων του ρευστού.</a:t>
            </a:r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528DFCCB-4E16-E9DB-085A-311CE46B6B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0577" y="3046247"/>
            <a:ext cx="6479650" cy="92317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A2F4D95-D23B-9F49-8797-D61C6E90D44E}"/>
              </a:ext>
            </a:extLst>
          </p:cNvPr>
          <p:cNvSpPr txBox="1"/>
          <p:nvPr/>
        </p:nvSpPr>
        <p:spPr>
          <a:xfrm>
            <a:off x="1435511" y="4429959"/>
            <a:ext cx="6094324" cy="20954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  <a:buNone/>
            </a:pPr>
            <a:r>
              <a:rPr lang="el-GR" sz="2400" b="1" i="0" dirty="0">
                <a:solidFill>
                  <a:srgbClr val="0F11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Σημαντικές παρατηρήσεις:</a:t>
            </a:r>
            <a:endParaRPr lang="el-GR" sz="2400" b="0" i="0" dirty="0">
              <a:solidFill>
                <a:srgbClr val="0F111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l-GR" sz="2400" b="0" i="0" dirty="0">
                <a:solidFill>
                  <a:srgbClr val="0F11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Η </a:t>
            </a:r>
            <a:r>
              <a:rPr lang="el-GR" sz="2400" b="0" i="0" dirty="0" err="1">
                <a:solidFill>
                  <a:srgbClr val="0F11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εφαπτομενική</a:t>
            </a:r>
            <a:r>
              <a:rPr lang="el-GR" sz="2400" b="0" i="0" dirty="0">
                <a:solidFill>
                  <a:srgbClr val="0F11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ταχύτητα ΔΕΝ χρειάζεται να είναι ίδια (συνθήκη ολίσθησης)</a:t>
            </a:r>
          </a:p>
          <a:p>
            <a:pPr algn="just">
              <a:spcBef>
                <a:spcPts val="45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l-GR" sz="2400" b="0" i="0" dirty="0">
                <a:solidFill>
                  <a:srgbClr val="0F11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Μόνο η κάθετη κίνηση παράγει ήχο</a:t>
            </a:r>
          </a:p>
        </p:txBody>
      </p:sp>
    </p:spTree>
    <p:extLst>
      <p:ext uri="{BB962C8B-B14F-4D97-AF65-F5344CB8AC3E}">
        <p14:creationId xmlns:p14="http://schemas.microsoft.com/office/powerpoint/2010/main" val="29191392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FA965A1-26DF-98C1-ED72-CA6BE7D5823A}"/>
              </a:ext>
            </a:extLst>
          </p:cNvPr>
          <p:cNvSpPr txBox="1"/>
          <p:nvPr/>
        </p:nvSpPr>
        <p:spPr>
          <a:xfrm>
            <a:off x="1509251" y="343765"/>
            <a:ext cx="9306655" cy="395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2250"/>
              </a:lnSpc>
              <a:spcBef>
                <a:spcPts val="2400"/>
              </a:spcBef>
              <a:spcAft>
                <a:spcPts val="1200"/>
              </a:spcAft>
              <a:buNone/>
            </a:pPr>
            <a:r>
              <a:rPr lang="el-GR" sz="2800" b="1" dirty="0">
                <a:solidFill>
                  <a:srgbClr val="0F11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Ακτινοβολούμενη Ισχύς και Αντίσταση Ακτινοβολίας</a:t>
            </a: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54877314-376E-F0FF-B15F-1A3C726DE83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8484"/>
          <a:stretch>
            <a:fillRect/>
          </a:stretch>
        </p:blipFill>
        <p:spPr>
          <a:xfrm>
            <a:off x="2656995" y="1099812"/>
            <a:ext cx="6878010" cy="3331511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B1F44BC5-D52D-F2E1-7A79-46B842DE19E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5502"/>
          <a:stretch>
            <a:fillRect/>
          </a:stretch>
        </p:blipFill>
        <p:spPr>
          <a:xfrm>
            <a:off x="2656995" y="5768219"/>
            <a:ext cx="6878010" cy="675396"/>
          </a:xfrm>
          <a:prstGeom prst="rect">
            <a:avLst/>
          </a:prstGeom>
        </p:spPr>
      </p:pic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7E68B02B-89A8-247B-BF0B-87BC19C357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1315" y="4413738"/>
            <a:ext cx="8354591" cy="117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7393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2B79769-C1AB-EE48-76BD-61FC4D7B49FE}"/>
              </a:ext>
            </a:extLst>
          </p:cNvPr>
          <p:cNvSpPr txBox="1"/>
          <p:nvPr/>
        </p:nvSpPr>
        <p:spPr>
          <a:xfrm>
            <a:off x="1509251" y="343765"/>
            <a:ext cx="8273845" cy="408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250"/>
              </a:lnSpc>
              <a:spcBef>
                <a:spcPts val="2400"/>
              </a:spcBef>
              <a:spcAft>
                <a:spcPts val="1200"/>
              </a:spcAft>
              <a:buNone/>
            </a:pPr>
            <a:r>
              <a:rPr lang="el-GR" sz="2800" b="1" dirty="0">
                <a:solidFill>
                  <a:srgbClr val="0F11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Σύνθετη </a:t>
            </a:r>
            <a:r>
              <a:rPr lang="el-GR" sz="2800" b="1" dirty="0" err="1">
                <a:solidFill>
                  <a:srgbClr val="0F11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Εμπέδηση</a:t>
            </a:r>
            <a:r>
              <a:rPr lang="el-GR" sz="2800" b="1" dirty="0">
                <a:solidFill>
                  <a:srgbClr val="0F11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Ρευστού</a:t>
            </a: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11AF349A-B131-F561-C31A-CD3E862C69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598" y="943775"/>
            <a:ext cx="8468751" cy="3453191"/>
          </a:xfrm>
          <a:prstGeom prst="rect">
            <a:avLst/>
          </a:prstGeom>
        </p:spPr>
      </p:pic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C0560576-B399-3FE9-8DFF-328BD7DAFE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108" y="4504518"/>
            <a:ext cx="4839375" cy="543001"/>
          </a:xfrm>
          <a:prstGeom prst="rect">
            <a:avLst/>
          </a:prstGeom>
        </p:spPr>
      </p:pic>
      <p:pic>
        <p:nvPicPr>
          <p:cNvPr id="14" name="Εικόνα 13">
            <a:extLst>
              <a:ext uri="{FF2B5EF4-FFF2-40B4-BE49-F238E27FC236}">
                <a16:creationId xmlns:a16="http://schemas.microsoft.com/office/drawing/2014/main" id="{38BF17F4-8328-42E3-F6EE-CC6D207AF6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108" y="5047519"/>
            <a:ext cx="3096057" cy="48584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08A48A0-F76D-9013-436B-DBB06A709093}"/>
              </a:ext>
            </a:extLst>
          </p:cNvPr>
          <p:cNvSpPr txBox="1"/>
          <p:nvPr/>
        </p:nvSpPr>
        <p:spPr>
          <a:xfrm>
            <a:off x="7354530" y="2485704"/>
            <a:ext cx="2104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Reactance=</a:t>
            </a:r>
            <a:r>
              <a:rPr lang="el-GR" dirty="0"/>
              <a:t>άεργη</a:t>
            </a:r>
          </a:p>
        </p:txBody>
      </p:sp>
    </p:spTree>
    <p:extLst>
      <p:ext uri="{BB962C8B-B14F-4D97-AF65-F5344CB8AC3E}">
        <p14:creationId xmlns:p14="http://schemas.microsoft.com/office/powerpoint/2010/main" val="14554921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Εικόνα 15">
            <a:extLst>
              <a:ext uri="{FF2B5EF4-FFF2-40B4-BE49-F238E27FC236}">
                <a16:creationId xmlns:a16="http://schemas.microsoft.com/office/drawing/2014/main" id="{F179EFD0-5853-A00F-923D-8A563C9217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335" y="1033608"/>
            <a:ext cx="10069330" cy="22577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757B984-A2F5-3B2C-8C31-048CA4358375}"/>
              </a:ext>
            </a:extLst>
          </p:cNvPr>
          <p:cNvSpPr txBox="1"/>
          <p:nvPr/>
        </p:nvSpPr>
        <p:spPr>
          <a:xfrm>
            <a:off x="1509251" y="343765"/>
            <a:ext cx="8273845" cy="408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250"/>
              </a:lnSpc>
              <a:spcBef>
                <a:spcPts val="2400"/>
              </a:spcBef>
              <a:spcAft>
                <a:spcPts val="1200"/>
              </a:spcAft>
              <a:buNone/>
            </a:pPr>
            <a:r>
              <a:rPr lang="el-GR" sz="2800" b="1" dirty="0">
                <a:solidFill>
                  <a:srgbClr val="0F11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Σύνθετη </a:t>
            </a:r>
            <a:r>
              <a:rPr lang="el-GR" sz="2800" b="1" dirty="0" err="1">
                <a:solidFill>
                  <a:srgbClr val="0F11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Εμπέδηση</a:t>
            </a:r>
            <a:r>
              <a:rPr lang="el-GR" sz="2800" b="1" dirty="0">
                <a:solidFill>
                  <a:srgbClr val="0F11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Ρευστού</a:t>
            </a: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6F0A8F08-ABAB-AF19-221C-BE3229B0BE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8710" y="3566653"/>
            <a:ext cx="10031225" cy="186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2521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597C314-DBAF-F661-F4AC-CAE9D66E8527}"/>
              </a:ext>
            </a:extLst>
          </p:cNvPr>
          <p:cNvSpPr txBox="1"/>
          <p:nvPr/>
        </p:nvSpPr>
        <p:spPr>
          <a:xfrm>
            <a:off x="1959077" y="265107"/>
            <a:ext cx="8273845" cy="408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2250"/>
              </a:lnSpc>
              <a:spcBef>
                <a:spcPts val="2400"/>
              </a:spcBef>
              <a:spcAft>
                <a:spcPts val="1200"/>
              </a:spcAft>
              <a:buNone/>
            </a:pPr>
            <a:r>
              <a:rPr lang="el-GR" sz="2800" b="1" dirty="0">
                <a:solidFill>
                  <a:srgbClr val="0F11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Χαμηλές και Υψηλές Συχνότητες - Προσεγγίσεις</a:t>
            </a: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D509DC70-5EBC-3425-2539-535D428511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0605" y="1167062"/>
            <a:ext cx="8890789" cy="3314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2023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96E3D0D-A30A-ACFD-3ED0-55F1299F51D1}"/>
              </a:ext>
            </a:extLst>
          </p:cNvPr>
          <p:cNvSpPr txBox="1"/>
          <p:nvPr/>
        </p:nvSpPr>
        <p:spPr>
          <a:xfrm>
            <a:off x="1959077" y="265107"/>
            <a:ext cx="8273845" cy="408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250"/>
              </a:lnSpc>
              <a:spcBef>
                <a:spcPts val="2400"/>
              </a:spcBef>
              <a:spcAft>
                <a:spcPts val="1200"/>
              </a:spcAft>
              <a:buNone/>
            </a:pPr>
            <a:r>
              <a:rPr lang="el-GR" sz="2800" b="1" dirty="0">
                <a:solidFill>
                  <a:srgbClr val="0F11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Απόδοση Ακτινοβολίας</a:t>
            </a: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D986EBFE-A583-F9F3-7902-7E540874B3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6954" y="1109551"/>
            <a:ext cx="8238090" cy="187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4284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823CC088-E5E2-1AD0-087E-44DDAED965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889" y="0"/>
            <a:ext cx="3363601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016B57E-ADAA-8F8D-A365-321D4D289420}"/>
              </a:ext>
            </a:extLst>
          </p:cNvPr>
          <p:cNvSpPr txBox="1"/>
          <p:nvPr/>
        </p:nvSpPr>
        <p:spPr>
          <a:xfrm>
            <a:off x="4513490" y="215946"/>
            <a:ext cx="6105349" cy="408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2250"/>
              </a:lnSpc>
              <a:spcBef>
                <a:spcPts val="2400"/>
              </a:spcBef>
              <a:spcAft>
                <a:spcPts val="1200"/>
              </a:spcAft>
              <a:buNone/>
            </a:pPr>
            <a:r>
              <a:rPr lang="el-GR" sz="2800" b="1" dirty="0">
                <a:solidFill>
                  <a:srgbClr val="0F1115"/>
                </a:solidFill>
                <a:effectLst/>
                <a:latin typeface="quote-cjk-patch"/>
              </a:rPr>
              <a:t> </a:t>
            </a:r>
            <a:r>
              <a:rPr lang="el-GR" sz="2800" b="1" dirty="0">
                <a:solidFill>
                  <a:srgbClr val="0F11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Επίδραση της Μάζας του Ρευστού</a:t>
            </a:r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E305A8E0-7931-D6BA-C76E-3E2EC52C79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0963" y="896744"/>
            <a:ext cx="7697274" cy="149563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D65E06D-E2E2-A0E6-D4B3-9C2580886E48}"/>
              </a:ext>
            </a:extLst>
          </p:cNvPr>
          <p:cNvSpPr txBox="1"/>
          <p:nvPr/>
        </p:nvSpPr>
        <p:spPr>
          <a:xfrm>
            <a:off x="4630511" y="2879604"/>
            <a:ext cx="6411599" cy="17594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l-GR" sz="2000" b="0" i="0" dirty="0">
                <a:solidFill>
                  <a:srgbClr val="0F11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Στο νερό, η συχνότητα συντονισμού μειώνεται σημαντικά</a:t>
            </a:r>
          </a:p>
          <a:p>
            <a:pPr algn="l">
              <a:spcBef>
                <a:spcPts val="45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l-GR" sz="2000" b="0" i="0" dirty="0">
                <a:solidFill>
                  <a:srgbClr val="0F11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Το πλάτος κινητικότητας μειώνεται</a:t>
            </a:r>
          </a:p>
          <a:p>
            <a:pPr algn="l">
              <a:spcBef>
                <a:spcPts val="45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l-GR" sz="2000" b="0" i="0" dirty="0">
                <a:solidFill>
                  <a:srgbClr val="0F11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Η ακτινοβολούμενη ισχύς αλλάζει δραματικά</a:t>
            </a:r>
          </a:p>
        </p:txBody>
      </p:sp>
    </p:spTree>
    <p:extLst>
      <p:ext uri="{BB962C8B-B14F-4D97-AF65-F5344CB8AC3E}">
        <p14:creationId xmlns:p14="http://schemas.microsoft.com/office/powerpoint/2010/main" val="26139263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059D522-795F-1BD1-E7DA-8C1A9C05CD60}"/>
              </a:ext>
            </a:extLst>
          </p:cNvPr>
          <p:cNvSpPr txBox="1"/>
          <p:nvPr/>
        </p:nvSpPr>
        <p:spPr>
          <a:xfrm>
            <a:off x="1959077" y="265107"/>
            <a:ext cx="8273845" cy="408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250"/>
              </a:lnSpc>
              <a:spcBef>
                <a:spcPts val="2400"/>
              </a:spcBef>
              <a:spcAft>
                <a:spcPts val="1200"/>
              </a:spcAft>
              <a:buNone/>
            </a:pPr>
            <a:r>
              <a:rPr lang="el-GR" sz="2800" b="1" dirty="0">
                <a:solidFill>
                  <a:srgbClr val="0F11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Καμπτικά Κύματα και Ακτινοβολία</a:t>
            </a: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56AA368F-EABC-A5A2-F383-B2D5FF7B6D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1439" y="813581"/>
            <a:ext cx="9269119" cy="275310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4D16A41-2B1B-0401-68F3-0943524A208A}"/>
              </a:ext>
            </a:extLst>
          </p:cNvPr>
          <p:cNvSpPr txBox="1"/>
          <p:nvPr/>
        </p:nvSpPr>
        <p:spPr>
          <a:xfrm>
            <a:off x="4224736" y="4023354"/>
            <a:ext cx="6096000" cy="3872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2250"/>
              </a:lnSpc>
              <a:spcBef>
                <a:spcPts val="2400"/>
              </a:spcBef>
              <a:spcAft>
                <a:spcPts val="1200"/>
              </a:spcAft>
              <a:buNone/>
            </a:pPr>
            <a:r>
              <a:rPr lang="el-GR" sz="2400" b="1" dirty="0">
                <a:solidFill>
                  <a:srgbClr val="0F11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Γωνία Ακτινοβολίας</a:t>
            </a:r>
          </a:p>
        </p:txBody>
      </p:sp>
      <p:pic>
        <p:nvPicPr>
          <p:cNvPr id="10" name="Εικόνα 9">
            <a:extLst>
              <a:ext uri="{FF2B5EF4-FFF2-40B4-BE49-F238E27FC236}">
                <a16:creationId xmlns:a16="http://schemas.microsoft.com/office/drawing/2014/main" id="{C3B3DE94-4A73-2E0A-7E29-17709CCE85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1017" y="4646240"/>
            <a:ext cx="6373114" cy="157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677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C407A7D-4547-5B21-5D96-48C5A0DAAB76}"/>
              </a:ext>
            </a:extLst>
          </p:cNvPr>
          <p:cNvSpPr txBox="1"/>
          <p:nvPr/>
        </p:nvSpPr>
        <p:spPr>
          <a:xfrm>
            <a:off x="2621881" y="176616"/>
            <a:ext cx="8273845" cy="408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250"/>
              </a:lnSpc>
              <a:spcBef>
                <a:spcPts val="2400"/>
              </a:spcBef>
              <a:spcAft>
                <a:spcPts val="1200"/>
              </a:spcAft>
              <a:buNone/>
            </a:pPr>
            <a:r>
              <a:rPr lang="el-GR" sz="2800" b="1" dirty="0">
                <a:solidFill>
                  <a:srgbClr val="0F11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Απόδοση Ακτινοβολίας </a:t>
            </a:r>
            <a:r>
              <a:rPr lang="el-GR" sz="2800" b="1" dirty="0" err="1">
                <a:solidFill>
                  <a:srgbClr val="0F11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Ιδιομορφών</a:t>
            </a:r>
            <a:r>
              <a:rPr lang="el-GR" sz="2800" b="1" dirty="0">
                <a:solidFill>
                  <a:srgbClr val="0F11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Πλάκας</a:t>
            </a: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54839135-7396-C274-8A94-5AB7BB8D2F0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084"/>
          <a:stretch>
            <a:fillRect/>
          </a:stretch>
        </p:blipFill>
        <p:spPr>
          <a:xfrm>
            <a:off x="381117" y="1524000"/>
            <a:ext cx="4216976" cy="3254291"/>
          </a:xfrm>
          <a:prstGeom prst="rect">
            <a:avLst/>
          </a:prstGeom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id="{0A33CEEA-287F-3E7F-B205-0A97EEC0EE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9622" y="1524000"/>
            <a:ext cx="6352461" cy="214531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03869EC-F960-F6C6-8239-0A9DFBE68766}"/>
              </a:ext>
            </a:extLst>
          </p:cNvPr>
          <p:cNvSpPr txBox="1"/>
          <p:nvPr/>
        </p:nvSpPr>
        <p:spPr>
          <a:xfrm>
            <a:off x="4739622" y="3801735"/>
            <a:ext cx="718924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l-GR" sz="2000" b="1" i="0" dirty="0">
                <a:solidFill>
                  <a:srgbClr val="0F11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Σημαντικό συμπέρασμα:</a:t>
            </a:r>
            <a:r>
              <a:rPr lang="el-GR" sz="2000" b="0" i="0" dirty="0">
                <a:solidFill>
                  <a:srgbClr val="0F11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Οι </a:t>
            </a:r>
            <a:r>
              <a:rPr lang="el-GR" sz="2000" b="0" i="0" dirty="0" err="1">
                <a:solidFill>
                  <a:srgbClr val="0F11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ιδιομορφές</a:t>
            </a:r>
            <a:r>
              <a:rPr lang="el-GR" sz="2000" b="0" i="0" dirty="0">
                <a:solidFill>
                  <a:srgbClr val="0F11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με </a:t>
            </a:r>
            <a:r>
              <a:rPr lang="el-GR" sz="2000" b="1" i="0" dirty="0">
                <a:solidFill>
                  <a:srgbClr val="0F11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περιττό-περιττό</a:t>
            </a:r>
            <a:r>
              <a:rPr lang="el-GR" sz="2000" b="0" i="0" dirty="0">
                <a:solidFill>
                  <a:srgbClr val="0F11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(</a:t>
            </a:r>
            <a:r>
              <a:rPr lang="el-GR" sz="2000" b="0" i="0" dirty="0" err="1">
                <a:solidFill>
                  <a:srgbClr val="0F11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odd-odd</a:t>
            </a:r>
            <a:r>
              <a:rPr lang="el-GR" sz="2000" b="0" i="0" dirty="0">
                <a:solidFill>
                  <a:srgbClr val="0F11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 ακτινοβολούν πολύ καλύτερα από μικτές ή άρτιες </a:t>
            </a:r>
            <a:r>
              <a:rPr lang="el-GR" sz="2000" b="0" i="0" dirty="0" err="1">
                <a:solidFill>
                  <a:srgbClr val="0F11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ιδιομορφές</a:t>
            </a:r>
            <a:r>
              <a:rPr lang="el-GR" sz="2000" b="0" i="0" dirty="0">
                <a:solidFill>
                  <a:srgbClr val="0F11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l-G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4901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C85EDCF-8A4B-4CF5-A211-E53F7A5A4048}"/>
              </a:ext>
            </a:extLst>
          </p:cNvPr>
          <p:cNvSpPr txBox="1"/>
          <p:nvPr/>
        </p:nvSpPr>
        <p:spPr>
          <a:xfrm>
            <a:off x="2621881" y="176616"/>
            <a:ext cx="8273845" cy="408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250"/>
              </a:lnSpc>
              <a:spcBef>
                <a:spcPts val="2400"/>
              </a:spcBef>
              <a:spcAft>
                <a:spcPts val="1200"/>
              </a:spcAft>
              <a:buNone/>
            </a:pPr>
            <a:r>
              <a:rPr lang="el-GR" sz="2800" b="1" dirty="0">
                <a:solidFill>
                  <a:srgbClr val="0F11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Απόδοση Ακτινοβολίας </a:t>
            </a:r>
            <a:r>
              <a:rPr lang="el-GR" sz="2800" b="1" dirty="0" err="1">
                <a:solidFill>
                  <a:srgbClr val="0F11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Ιδιομορφών</a:t>
            </a:r>
            <a:r>
              <a:rPr lang="el-GR" sz="2800" b="1" dirty="0">
                <a:solidFill>
                  <a:srgbClr val="0F11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Πλάκας</a:t>
            </a: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21A67C64-3F03-185F-990B-452289986E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985" y="736121"/>
            <a:ext cx="6899505" cy="3033634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9E57246A-08E1-32D1-2DC8-A69CA55B92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8838" y="3827485"/>
            <a:ext cx="8566573" cy="3030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5386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19551E6-B9EB-E4D4-C242-B55B3BA6363B}"/>
              </a:ext>
            </a:extLst>
          </p:cNvPr>
          <p:cNvSpPr txBox="1"/>
          <p:nvPr/>
        </p:nvSpPr>
        <p:spPr>
          <a:xfrm>
            <a:off x="1031595" y="206113"/>
            <a:ext cx="10128810" cy="395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250"/>
              </a:lnSpc>
              <a:spcBef>
                <a:spcPts val="2400"/>
              </a:spcBef>
              <a:spcAft>
                <a:spcPts val="1200"/>
              </a:spcAft>
              <a:buNone/>
            </a:pPr>
            <a:r>
              <a:rPr lang="el-GR" sz="2800" b="1" dirty="0">
                <a:solidFill>
                  <a:srgbClr val="0F11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Αντίστροφο Πρόβλημα - Διέγερση Κατασκευών από Ήχο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2CBFCF-1423-1909-2AB3-11EE261E2C30}"/>
              </a:ext>
            </a:extLst>
          </p:cNvPr>
          <p:cNvSpPr txBox="1"/>
          <p:nvPr/>
        </p:nvSpPr>
        <p:spPr>
          <a:xfrm>
            <a:off x="540774" y="945196"/>
            <a:ext cx="1113011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l-GR" sz="2400" b="1" i="0" dirty="0">
                <a:solidFill>
                  <a:srgbClr val="0F11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Παράδειγμα:</a:t>
            </a:r>
            <a:r>
              <a:rPr lang="el-GR" sz="2400" b="0" i="0" dirty="0">
                <a:solidFill>
                  <a:srgbClr val="0F11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Κρατήστε το χέρι σας σε ένα παράθυρο όταν έχει θόρυβο έξω. Αισθάνεστε το παράθυρο να δονείται!</a:t>
            </a:r>
            <a:endParaRPr lang="el-G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E84EA5-D37F-7928-A0D7-8B89590C5F4A}"/>
              </a:ext>
            </a:extLst>
          </p:cNvPr>
          <p:cNvSpPr txBox="1"/>
          <p:nvPr/>
        </p:nvSpPr>
        <p:spPr>
          <a:xfrm>
            <a:off x="540774" y="1985752"/>
            <a:ext cx="11503742" cy="22852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1200"/>
              </a:spcBef>
              <a:spcAft>
                <a:spcPts val="600"/>
              </a:spcAft>
              <a:buNone/>
            </a:pPr>
            <a:r>
              <a:rPr lang="el-GR" sz="2000" b="0" i="0" dirty="0">
                <a:solidFill>
                  <a:srgbClr val="0F11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Όταν ένα ηχητικό κύμα προσπίπτει σε μια επιφάνεια, το συνολικό πεδίο πίεσης αποτελείται από:</a:t>
            </a:r>
          </a:p>
          <a:p>
            <a:pPr algn="l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2000" b="0" i="0" dirty="0">
                <a:solidFill>
                  <a:srgbClr val="0F11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Το προσπίπτον κύμα</a:t>
            </a:r>
          </a:p>
          <a:p>
            <a:pPr algn="l">
              <a:spcBef>
                <a:spcPts val="45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2000" b="0" i="0" dirty="0">
                <a:solidFill>
                  <a:srgbClr val="0F11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Το ανακλώμενο κύμα</a:t>
            </a:r>
          </a:p>
          <a:p>
            <a:pPr algn="l">
              <a:spcBef>
                <a:spcPts val="45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2000" b="0" i="0" dirty="0">
                <a:solidFill>
                  <a:srgbClr val="0F11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Το κύμα που </a:t>
            </a:r>
            <a:r>
              <a:rPr lang="el-GR" sz="2000" b="0" i="0" dirty="0" err="1">
                <a:solidFill>
                  <a:srgbClr val="0F11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επανακτινοβολείται</a:t>
            </a:r>
            <a:r>
              <a:rPr lang="el-GR" sz="2000" b="0" i="0" dirty="0">
                <a:solidFill>
                  <a:srgbClr val="0F11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από τη δονούμενη κατασκευή</a:t>
            </a:r>
          </a:p>
          <a:p>
            <a:pPr algn="l">
              <a:spcBef>
                <a:spcPts val="450"/>
              </a:spcBef>
              <a:spcAft>
                <a:spcPts val="600"/>
              </a:spcAft>
            </a:pPr>
            <a:r>
              <a:rPr lang="el-GR" sz="2000" b="0" i="0" dirty="0">
                <a:solidFill>
                  <a:srgbClr val="0F11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Το άθροισμα των δύο πρώτων ονομάζεται "μπλοκαρισμένη πίεση" (</a:t>
            </a:r>
            <a:r>
              <a:rPr lang="el-GR" sz="2000" b="0" i="0" dirty="0" err="1">
                <a:solidFill>
                  <a:srgbClr val="0F11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blocked</a:t>
            </a:r>
            <a:r>
              <a:rPr lang="el-GR" sz="2000" b="0" i="0" dirty="0">
                <a:solidFill>
                  <a:srgbClr val="0F11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000" b="0" i="0" dirty="0" err="1">
                <a:solidFill>
                  <a:srgbClr val="0F11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pressure</a:t>
            </a:r>
            <a:r>
              <a:rPr lang="el-GR" sz="2000" b="0" i="0" dirty="0">
                <a:solidFill>
                  <a:srgbClr val="0F11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pic>
        <p:nvPicPr>
          <p:cNvPr id="10" name="Εικόνα 9">
            <a:extLst>
              <a:ext uri="{FF2B5EF4-FFF2-40B4-BE49-F238E27FC236}">
                <a16:creationId xmlns:a16="http://schemas.microsoft.com/office/drawing/2014/main" id="{2CA5C6B1-AAC2-813E-1650-D2409C05A2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5670" y="3116082"/>
            <a:ext cx="2838846" cy="87642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52DDB2C-9F6B-2D53-07D1-6DC557E5BD98}"/>
              </a:ext>
            </a:extLst>
          </p:cNvPr>
          <p:cNvSpPr txBox="1"/>
          <p:nvPr/>
        </p:nvSpPr>
        <p:spPr>
          <a:xfrm>
            <a:off x="722670" y="4792723"/>
            <a:ext cx="10766323" cy="1093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1800"/>
              </a:lnSpc>
              <a:spcAft>
                <a:spcPts val="600"/>
              </a:spcAft>
            </a:pPr>
            <a:r>
              <a:rPr lang="el-GR" sz="2000" b="1" i="0" dirty="0">
                <a:solidFill>
                  <a:srgbClr val="0A0A0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Μπλοκαρισμένη Πίεση:</a:t>
            </a:r>
            <a:r>
              <a:rPr lang="el-GR" sz="2000" b="0" i="0" dirty="0">
                <a:solidFill>
                  <a:srgbClr val="0A0A0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Θεωρείται η "πηγή" της διέγερσης (αυτό που προσπαθεί να κουνήσει την κατασκευή).</a:t>
            </a:r>
          </a:p>
          <a:p>
            <a:pPr algn="l">
              <a:lnSpc>
                <a:spcPts val="1800"/>
              </a:lnSpc>
              <a:spcAft>
                <a:spcPts val="600"/>
              </a:spcAft>
            </a:pPr>
            <a:r>
              <a:rPr lang="el-GR" sz="2000" b="1" i="0" dirty="0" err="1">
                <a:solidFill>
                  <a:srgbClr val="0A0A0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Επανακτινοβολούμενη</a:t>
            </a:r>
            <a:r>
              <a:rPr lang="el-GR" sz="2000" b="1" i="0" dirty="0">
                <a:solidFill>
                  <a:srgbClr val="0A0A0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Πίεση:</a:t>
            </a:r>
            <a:r>
              <a:rPr lang="el-GR" sz="2000" b="0" i="0" dirty="0">
                <a:solidFill>
                  <a:srgbClr val="0A0A0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Είναι η "αντίσταση" του μέσου (το φορτίο που δυσκολεύει την κίνηση), η οποία σχετίζεται άμεσα με την </a:t>
            </a:r>
            <a:r>
              <a:rPr lang="el-GR" sz="2000" b="1" i="0" dirty="0">
                <a:solidFill>
                  <a:srgbClr val="0A0A0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άεργη αντίσταση (</a:t>
            </a:r>
            <a:r>
              <a:rPr lang="el-GR" sz="2000" b="1" i="0" dirty="0" err="1">
                <a:solidFill>
                  <a:srgbClr val="0A0A0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reactance</a:t>
            </a:r>
            <a:r>
              <a:rPr lang="el-GR" sz="2000" b="1" i="0" dirty="0">
                <a:solidFill>
                  <a:srgbClr val="0A0A0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l-GR" sz="2000" b="1" dirty="0">
                <a:solidFill>
                  <a:srgbClr val="0A0A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l-GR" sz="2000" b="0" i="0" dirty="0">
              <a:solidFill>
                <a:srgbClr val="0A0A0A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232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E7FD248-60BA-5671-9908-4EF72EFAC94E}"/>
              </a:ext>
            </a:extLst>
          </p:cNvPr>
          <p:cNvSpPr txBox="1"/>
          <p:nvPr/>
        </p:nvSpPr>
        <p:spPr>
          <a:xfrm>
            <a:off x="4375774" y="265108"/>
            <a:ext cx="3440452" cy="395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2250"/>
              </a:lnSpc>
              <a:spcBef>
                <a:spcPts val="2400"/>
              </a:spcBef>
              <a:spcAft>
                <a:spcPts val="1200"/>
              </a:spcAft>
              <a:buNone/>
            </a:pPr>
            <a:r>
              <a:rPr lang="el-GR" sz="2800" b="1" dirty="0">
                <a:solidFill>
                  <a:srgbClr val="0F11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Βασικές Υποθέσεις</a:t>
            </a: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BE7B49CA-6A44-9B46-56BF-A81DB7BEFF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598" y="1064197"/>
            <a:ext cx="9878804" cy="427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0186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FC6F77D-2D42-A0B8-1D42-02B4CA816464}"/>
              </a:ext>
            </a:extLst>
          </p:cNvPr>
          <p:cNvSpPr txBox="1"/>
          <p:nvPr/>
        </p:nvSpPr>
        <p:spPr>
          <a:xfrm>
            <a:off x="1031595" y="206113"/>
            <a:ext cx="10128810" cy="395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250"/>
              </a:lnSpc>
              <a:spcBef>
                <a:spcPts val="2400"/>
              </a:spcBef>
              <a:spcAft>
                <a:spcPts val="1200"/>
              </a:spcAft>
              <a:buNone/>
            </a:pPr>
            <a:r>
              <a:rPr lang="el-GR" sz="2800" b="1" dirty="0">
                <a:solidFill>
                  <a:srgbClr val="0F11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Απόκριση Άπειρης Πλάκας</a:t>
            </a: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9499E8BF-ACD0-8416-79E7-C30F07139E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979" y="1306880"/>
            <a:ext cx="6268325" cy="3019846"/>
          </a:xfrm>
          <a:prstGeom prst="rect">
            <a:avLst/>
          </a:prstGeom>
        </p:spPr>
      </p:pic>
      <p:cxnSp>
        <p:nvCxnSpPr>
          <p:cNvPr id="8" name="Ευθύγραμμο βέλος σύνδεσης 7">
            <a:extLst>
              <a:ext uri="{FF2B5EF4-FFF2-40B4-BE49-F238E27FC236}">
                <a16:creationId xmlns:a16="http://schemas.microsoft.com/office/drawing/2014/main" id="{C639D1F9-DEA1-0342-4D5A-558A95D848E7}"/>
              </a:ext>
            </a:extLst>
          </p:cNvPr>
          <p:cNvCxnSpPr>
            <a:cxnSpLocks/>
          </p:cNvCxnSpPr>
          <p:nvPr/>
        </p:nvCxnSpPr>
        <p:spPr>
          <a:xfrm flipH="1">
            <a:off x="6017342" y="1720647"/>
            <a:ext cx="469620" cy="38345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84CC554-457D-8FE5-BC2B-4BBB2C56BACB}"/>
              </a:ext>
            </a:extLst>
          </p:cNvPr>
          <p:cNvSpPr txBox="1"/>
          <p:nvPr/>
        </p:nvSpPr>
        <p:spPr>
          <a:xfrm>
            <a:off x="6486962" y="1438462"/>
            <a:ext cx="52134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Blocked pressure.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Όταν ένα κύμα προσπίπτει σε μια πλάκα, η πίεση διπλασιάζεται λόγω της ανάκλασης. Αυτή είναι η "δύναμη" που προσπαθεί να κουνήσει την πλάκα.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53E26EC0-5EAA-4350-C781-6D911698E9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5246" y="2807563"/>
            <a:ext cx="7046775" cy="750227"/>
          </a:xfrm>
          <a:prstGeom prst="rect">
            <a:avLst/>
          </a:prstGeom>
        </p:spPr>
      </p:pic>
      <p:pic>
        <p:nvPicPr>
          <p:cNvPr id="14" name="Εικόνα 13">
            <a:extLst>
              <a:ext uri="{FF2B5EF4-FFF2-40B4-BE49-F238E27FC236}">
                <a16:creationId xmlns:a16="http://schemas.microsoft.com/office/drawing/2014/main" id="{D8693CA2-C1E6-AAFD-EDAB-6E6F36B7FA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497" y="638885"/>
            <a:ext cx="7868748" cy="762106"/>
          </a:xfrm>
          <a:prstGeom prst="rect">
            <a:avLst/>
          </a:prstGeom>
        </p:spPr>
      </p:pic>
      <p:pic>
        <p:nvPicPr>
          <p:cNvPr id="16" name="Εικόνα 15">
            <a:extLst>
              <a:ext uri="{FF2B5EF4-FFF2-40B4-BE49-F238E27FC236}">
                <a16:creationId xmlns:a16="http://schemas.microsoft.com/office/drawing/2014/main" id="{B963E84F-03D7-B004-A1DA-F5479B5767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719" y="4532361"/>
            <a:ext cx="6232713" cy="1200937"/>
          </a:xfrm>
          <a:prstGeom prst="rect">
            <a:avLst/>
          </a:prstGeom>
        </p:spPr>
      </p:pic>
      <p:pic>
        <p:nvPicPr>
          <p:cNvPr id="20" name="Εικόνα 19">
            <a:extLst>
              <a:ext uri="{FF2B5EF4-FFF2-40B4-BE49-F238E27FC236}">
                <a16:creationId xmlns:a16="http://schemas.microsoft.com/office/drawing/2014/main" id="{5FA3558C-F540-62F3-EC37-1363E3CBF7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0432" y="3726562"/>
            <a:ext cx="5711589" cy="257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6136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C5CCE2C-702B-7CC7-6CCA-5976E2F405AC}"/>
              </a:ext>
            </a:extLst>
          </p:cNvPr>
          <p:cNvSpPr txBox="1"/>
          <p:nvPr/>
        </p:nvSpPr>
        <p:spPr>
          <a:xfrm>
            <a:off x="1031595" y="206113"/>
            <a:ext cx="10128810" cy="395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250"/>
              </a:lnSpc>
              <a:spcBef>
                <a:spcPts val="2400"/>
              </a:spcBef>
              <a:spcAft>
                <a:spcPts val="1200"/>
              </a:spcAft>
              <a:buNone/>
            </a:pPr>
            <a:r>
              <a:rPr lang="el-GR" sz="2800" b="1" dirty="0">
                <a:solidFill>
                  <a:srgbClr val="0F11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Συντελεστής Μετάδοσης</a:t>
            </a: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0194C900-2910-8834-6691-8D42396A4C8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3412"/>
          <a:stretch>
            <a:fillRect/>
          </a:stretch>
        </p:blipFill>
        <p:spPr>
          <a:xfrm>
            <a:off x="1590046" y="947819"/>
            <a:ext cx="9011908" cy="976875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2EF0D0F2-529A-B6F3-F25C-703BFAD728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029" y="2555140"/>
            <a:ext cx="6043380" cy="1868334"/>
          </a:xfrm>
          <a:prstGeom prst="rect">
            <a:avLst/>
          </a:prstGeom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id="{5F5CCE34-7FBF-C109-ABC5-E79C8A3033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2090" y="2555140"/>
            <a:ext cx="5770860" cy="1868334"/>
          </a:xfrm>
          <a:prstGeom prst="rect">
            <a:avLst/>
          </a:prstGeom>
        </p:spPr>
      </p:pic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D25321E4-A28D-8B21-E910-64DD0EF88A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1595" y="4769879"/>
            <a:ext cx="5951888" cy="2088121"/>
          </a:xfrm>
          <a:prstGeom prst="rect">
            <a:avLst/>
          </a:prstGeom>
        </p:spPr>
      </p:pic>
      <p:pic>
        <p:nvPicPr>
          <p:cNvPr id="14" name="Εικόνα 13">
            <a:extLst>
              <a:ext uri="{FF2B5EF4-FFF2-40B4-BE49-F238E27FC236}">
                <a16:creationId xmlns:a16="http://schemas.microsoft.com/office/drawing/2014/main" id="{B75772D4-F9C3-58D4-EBB9-6A6185A529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67637" y="5348750"/>
            <a:ext cx="5135313" cy="1154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2506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5">
            <a:extLst>
              <a:ext uri="{FF2B5EF4-FFF2-40B4-BE49-F238E27FC236}">
                <a16:creationId xmlns:a16="http://schemas.microsoft.com/office/drawing/2014/main" id="{F8142161-3A9A-5AD8-AED5-342ABF9DAE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292" y="976357"/>
            <a:ext cx="6677957" cy="15623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FBE5700-F9D0-8598-4F28-AEE333AA640D}"/>
              </a:ext>
            </a:extLst>
          </p:cNvPr>
          <p:cNvSpPr txBox="1"/>
          <p:nvPr/>
        </p:nvSpPr>
        <p:spPr>
          <a:xfrm>
            <a:off x="7153895" y="976357"/>
            <a:ext cx="475881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l-GR" i="0" dirty="0">
                <a:solidFill>
                  <a:srgbClr val="0A0A0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Ειδική περίπτωση </a:t>
            </a:r>
            <a:r>
              <a:rPr lang="el-GR" b="0" i="0" dirty="0">
                <a:solidFill>
                  <a:srgbClr val="0A0A0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του προηγούμενου γενικού τύπου, όταν ο ήχος «χτυπάει» την πλάκα ακριβώς </a:t>
            </a:r>
            <a:r>
              <a:rPr lang="el-GR" i="0" dirty="0">
                <a:solidFill>
                  <a:srgbClr val="0A0A0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κάθετα 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45FC078E-97D7-CD8B-657F-B3215927AF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116" y="3200511"/>
            <a:ext cx="7049729" cy="842825"/>
          </a:xfrm>
          <a:prstGeom prst="rect">
            <a:avLst/>
          </a:prstGeom>
        </p:spPr>
      </p:pic>
      <p:pic>
        <p:nvPicPr>
          <p:cNvPr id="16" name="Εικόνα 15">
            <a:extLst>
              <a:ext uri="{FF2B5EF4-FFF2-40B4-BE49-F238E27FC236}">
                <a16:creationId xmlns:a16="http://schemas.microsoft.com/office/drawing/2014/main" id="{8F4A3C69-2596-3DEB-6B51-B0CDE4FD24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219" y="4155249"/>
            <a:ext cx="7049729" cy="243859"/>
          </a:xfrm>
          <a:prstGeom prst="rect">
            <a:avLst/>
          </a:prstGeom>
        </p:spPr>
      </p:pic>
      <p:pic>
        <p:nvPicPr>
          <p:cNvPr id="18" name="Εικόνα 17">
            <a:extLst>
              <a:ext uri="{FF2B5EF4-FFF2-40B4-BE49-F238E27FC236}">
                <a16:creationId xmlns:a16="http://schemas.microsoft.com/office/drawing/2014/main" id="{136BCE41-98AE-FDDD-B939-A1CEC6C4C2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116" y="4461992"/>
            <a:ext cx="7246374" cy="78920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B927ADF-8107-3F8F-4649-1D83D538902E}"/>
              </a:ext>
            </a:extLst>
          </p:cNvPr>
          <p:cNvSpPr txBox="1"/>
          <p:nvPr/>
        </p:nvSpPr>
        <p:spPr>
          <a:xfrm>
            <a:off x="688257" y="5458203"/>
            <a:ext cx="11071124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000" b="0" i="0" dirty="0">
                <a:solidFill>
                  <a:srgbClr val="0A0A0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Όσο πιο βαριά η πλάκα και όσο πιο υψηλή η συχνότητα, τόσο μικραίνει το </a:t>
            </a:r>
            <a:r>
              <a:rPr lang="el-GR" sz="2000" b="0" i="1" dirty="0">
                <a:solidFill>
                  <a:srgbClr val="0A0A0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τ</a:t>
            </a:r>
            <a:r>
              <a:rPr lang="el-GR" sz="2000" b="0" i="0" dirty="0">
                <a:solidFill>
                  <a:srgbClr val="0A0A0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(άρα τόσο λιγότερος ήχος περνάει).</a:t>
            </a:r>
          </a:p>
          <a:p>
            <a:r>
              <a:rPr lang="el-GR" b="0" i="0" dirty="0">
                <a:solidFill>
                  <a:srgbClr val="0A0A0A"/>
                </a:solidFill>
                <a:effectLst/>
                <a:latin typeface="Google Sans"/>
              </a:rPr>
              <a:t>  </a:t>
            </a:r>
            <a:endParaRPr lang="el-GR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8DE61D4-6F7F-F872-4DA9-45F54BE82410}"/>
              </a:ext>
            </a:extLst>
          </p:cNvPr>
          <p:cNvSpPr txBox="1"/>
          <p:nvPr/>
        </p:nvSpPr>
        <p:spPr>
          <a:xfrm>
            <a:off x="1031595" y="206113"/>
            <a:ext cx="10128810" cy="395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250"/>
              </a:lnSpc>
              <a:spcBef>
                <a:spcPts val="2400"/>
              </a:spcBef>
              <a:spcAft>
                <a:spcPts val="1200"/>
              </a:spcAft>
              <a:buNone/>
            </a:pPr>
            <a:r>
              <a:rPr lang="el-GR" sz="2800" b="1" dirty="0">
                <a:solidFill>
                  <a:srgbClr val="0F11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Συντελεστής Μετάδοσης</a:t>
            </a:r>
          </a:p>
        </p:txBody>
      </p:sp>
    </p:spTree>
    <p:extLst>
      <p:ext uri="{BB962C8B-B14F-4D97-AF65-F5344CB8AC3E}">
        <p14:creationId xmlns:p14="http://schemas.microsoft.com/office/powerpoint/2010/main" val="9377395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B2AD5AE-BD4E-F1FC-A4BC-7C284D240E9C}"/>
              </a:ext>
            </a:extLst>
          </p:cNvPr>
          <p:cNvSpPr txBox="1"/>
          <p:nvPr/>
        </p:nvSpPr>
        <p:spPr>
          <a:xfrm>
            <a:off x="1031595" y="206113"/>
            <a:ext cx="10128810" cy="395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250"/>
              </a:lnSpc>
              <a:spcBef>
                <a:spcPts val="2400"/>
              </a:spcBef>
              <a:spcAft>
                <a:spcPts val="1200"/>
              </a:spcAft>
              <a:buNone/>
            </a:pPr>
            <a:r>
              <a:rPr lang="el-GR" sz="2800" b="1" dirty="0" err="1">
                <a:solidFill>
                  <a:srgbClr val="0F11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Μοντελοποίηση</a:t>
            </a:r>
            <a:r>
              <a:rPr lang="el-GR" sz="2800" b="1" dirty="0">
                <a:solidFill>
                  <a:srgbClr val="0F11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με Συνοριακά Στοιχεία (BEM)</a:t>
            </a: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18FB88FC-2C49-9A57-7C89-6F552157DD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1046" y="761628"/>
            <a:ext cx="8649907" cy="533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6701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DCC6740-7F5D-3454-3C47-FEDE243152C7}"/>
              </a:ext>
            </a:extLst>
          </p:cNvPr>
          <p:cNvSpPr txBox="1"/>
          <p:nvPr/>
        </p:nvSpPr>
        <p:spPr>
          <a:xfrm>
            <a:off x="1031595" y="206113"/>
            <a:ext cx="10128810" cy="395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250"/>
              </a:lnSpc>
              <a:spcBef>
                <a:spcPts val="2400"/>
              </a:spcBef>
              <a:spcAft>
                <a:spcPts val="1200"/>
              </a:spcAft>
              <a:buNone/>
            </a:pPr>
            <a:r>
              <a:rPr lang="el-GR" sz="2800" b="1" dirty="0" err="1">
                <a:solidFill>
                  <a:srgbClr val="0F11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Μοντελοποίηση</a:t>
            </a:r>
            <a:r>
              <a:rPr lang="el-GR" sz="2800" b="1" dirty="0">
                <a:solidFill>
                  <a:srgbClr val="0F11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με Συνοριακά Στοιχεία (BEM)</a:t>
            </a: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9876A859-D5FE-7098-5DE7-8D949F455E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9757" y="742575"/>
            <a:ext cx="7592485" cy="537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753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39A1CF5-18DE-E2DD-6649-EB58E917E579}"/>
              </a:ext>
            </a:extLst>
          </p:cNvPr>
          <p:cNvSpPr txBox="1"/>
          <p:nvPr/>
        </p:nvSpPr>
        <p:spPr>
          <a:xfrm>
            <a:off x="1031595" y="206113"/>
            <a:ext cx="10128810" cy="395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250"/>
              </a:lnSpc>
              <a:spcBef>
                <a:spcPts val="2400"/>
              </a:spcBef>
              <a:spcAft>
                <a:spcPts val="1200"/>
              </a:spcAft>
              <a:buNone/>
            </a:pPr>
            <a:r>
              <a:rPr lang="el-GR" sz="2800" b="1" dirty="0">
                <a:solidFill>
                  <a:srgbClr val="0F11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ΣΥΝΟΨΗ</a:t>
            </a: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19D5EFF1-A8CB-42E9-A749-93B7741A99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967" y="799733"/>
            <a:ext cx="8888065" cy="26292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1156BD0-D08C-5158-07F5-16231AF24DB1}"/>
              </a:ext>
            </a:extLst>
          </p:cNvPr>
          <p:cNvSpPr txBox="1"/>
          <p:nvPr/>
        </p:nvSpPr>
        <p:spPr>
          <a:xfrm>
            <a:off x="4050053" y="3627319"/>
            <a:ext cx="6094324" cy="3744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2250"/>
              </a:lnSpc>
              <a:spcBef>
                <a:spcPts val="2400"/>
              </a:spcBef>
              <a:spcAft>
                <a:spcPts val="1200"/>
              </a:spcAft>
              <a:buNone/>
            </a:pPr>
            <a:r>
              <a:rPr lang="el-GR" b="1" dirty="0">
                <a:solidFill>
                  <a:srgbClr val="0F1115"/>
                </a:solidFill>
                <a:effectLst/>
                <a:latin typeface="quote-cjk-patch"/>
              </a:rPr>
              <a:t>Πίνακας Αντιστοιχίας Μεγεθών</a:t>
            </a:r>
          </a:p>
        </p:txBody>
      </p:sp>
      <p:pic>
        <p:nvPicPr>
          <p:cNvPr id="10" name="Εικόνα 9">
            <a:extLst>
              <a:ext uri="{FF2B5EF4-FFF2-40B4-BE49-F238E27FC236}">
                <a16:creationId xmlns:a16="http://schemas.microsoft.com/office/drawing/2014/main" id="{27D8781B-B879-1369-4A13-FD36E0611A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2519" y="4200099"/>
            <a:ext cx="8306959" cy="2172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831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3D9CA2C-9586-5B04-86DF-B0C150653892}"/>
              </a:ext>
            </a:extLst>
          </p:cNvPr>
          <p:cNvSpPr txBox="1"/>
          <p:nvPr/>
        </p:nvSpPr>
        <p:spPr>
          <a:xfrm>
            <a:off x="4375774" y="265108"/>
            <a:ext cx="3440452" cy="395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2250"/>
              </a:lnSpc>
              <a:spcBef>
                <a:spcPts val="2400"/>
              </a:spcBef>
              <a:spcAft>
                <a:spcPts val="1200"/>
              </a:spcAft>
              <a:buNone/>
            </a:pPr>
            <a:r>
              <a:rPr lang="el-GR" sz="2800" b="1" dirty="0">
                <a:solidFill>
                  <a:srgbClr val="0F11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Βασικές Υποθέσεις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C9CD08-73B6-1865-0F12-238889CF677B}"/>
              </a:ext>
            </a:extLst>
          </p:cNvPr>
          <p:cNvSpPr txBox="1"/>
          <p:nvPr/>
        </p:nvSpPr>
        <p:spPr>
          <a:xfrm>
            <a:off x="452280" y="972997"/>
            <a:ext cx="951762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l-GR" sz="2400" b="0" i="0" dirty="0">
                <a:solidFill>
                  <a:srgbClr val="0F11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Κατανοώντας πώς συμπεριφέρεται ένα ελατήριο ή μια μάζα, μπορούμε να κατανοήσουμε και τη συμπεριφορά ενός όγκου αέρα.</a:t>
            </a:r>
            <a:b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l-G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372BF5CE-959C-B6A5-F93E-1BADA3CE2B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9392" y="2077412"/>
            <a:ext cx="9107171" cy="451548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DD5B779-BDCE-FBF9-56A3-2CC83DC45B30}"/>
              </a:ext>
            </a:extLst>
          </p:cNvPr>
          <p:cNvSpPr txBox="1"/>
          <p:nvPr/>
        </p:nvSpPr>
        <p:spPr>
          <a:xfrm>
            <a:off x="9468463" y="4345381"/>
            <a:ext cx="16026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0" i="0" dirty="0">
                <a:solidFill>
                  <a:srgbClr val="0F1115"/>
                </a:solidFill>
                <a:effectLst/>
                <a:latin typeface="quote-cjk-patch"/>
              </a:rPr>
              <a:t>ταχύτητα ήχου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26238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5CD4726-1B1D-A214-86F7-B14E953AD155}"/>
              </a:ext>
            </a:extLst>
          </p:cNvPr>
          <p:cNvSpPr txBox="1"/>
          <p:nvPr/>
        </p:nvSpPr>
        <p:spPr>
          <a:xfrm>
            <a:off x="1848464" y="235611"/>
            <a:ext cx="8495071" cy="395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2250"/>
              </a:lnSpc>
              <a:spcBef>
                <a:spcPts val="2400"/>
              </a:spcBef>
              <a:spcAft>
                <a:spcPts val="1200"/>
              </a:spcAft>
              <a:buNone/>
            </a:pPr>
            <a:r>
              <a:rPr lang="el-GR" sz="2800" b="1" dirty="0">
                <a:solidFill>
                  <a:srgbClr val="0F11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Απλούστερο Σύστημα Δονητικής Ακουστικής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EE77FE-0AD7-B36D-9D53-297A595A6A80}"/>
              </a:ext>
            </a:extLst>
          </p:cNvPr>
          <p:cNvSpPr txBox="1"/>
          <p:nvPr/>
        </p:nvSpPr>
        <p:spPr>
          <a:xfrm>
            <a:off x="334297" y="878963"/>
            <a:ext cx="8622890" cy="425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2550"/>
              </a:lnSpc>
              <a:spcAft>
                <a:spcPts val="1200"/>
              </a:spcAft>
              <a:buNone/>
            </a:pPr>
            <a:r>
              <a:rPr lang="el-GR" sz="2400" b="1" dirty="0">
                <a:solidFill>
                  <a:srgbClr val="0F11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Παλμικό Έμβολο σε Άκαμπτο Διάφραγμα (</a:t>
            </a:r>
            <a:r>
              <a:rPr lang="el-GR" sz="2400" b="1" dirty="0" err="1">
                <a:solidFill>
                  <a:srgbClr val="0F11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Baffled</a:t>
            </a:r>
            <a:r>
              <a:rPr lang="el-GR" sz="2400" b="1" dirty="0">
                <a:solidFill>
                  <a:srgbClr val="0F11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400" b="1" dirty="0" err="1">
                <a:solidFill>
                  <a:srgbClr val="0F11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Piston</a:t>
            </a:r>
            <a:r>
              <a:rPr lang="el-GR" sz="2400" b="1" dirty="0">
                <a:solidFill>
                  <a:srgbClr val="0F11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D03F5D2E-A239-9082-09CF-65F75E2FB22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50000"/>
          <a:stretch>
            <a:fillRect/>
          </a:stretch>
        </p:blipFill>
        <p:spPr>
          <a:xfrm>
            <a:off x="7531042" y="1350963"/>
            <a:ext cx="3117293" cy="3227258"/>
          </a:xfrm>
          <a:prstGeom prst="rect">
            <a:avLst/>
          </a:prstGeom>
        </p:spPr>
      </p:pic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BBA1F567-A6D8-8455-7704-BDC997226D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83900"/>
            <a:ext cx="7305134" cy="2259600"/>
          </a:xfrm>
          <a:prstGeom prst="rect">
            <a:avLst/>
          </a:prstGeom>
        </p:spPr>
      </p:pic>
      <p:pic>
        <p:nvPicPr>
          <p:cNvPr id="14" name="Εικόνα 13">
            <a:extLst>
              <a:ext uri="{FF2B5EF4-FFF2-40B4-BE49-F238E27FC236}">
                <a16:creationId xmlns:a16="http://schemas.microsoft.com/office/drawing/2014/main" id="{61013C90-BAD0-745E-2F64-842DE5DB87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696" y="4491954"/>
            <a:ext cx="9000875" cy="213043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F9A4322-2ACE-62DC-5971-90E6CE1B950C}"/>
              </a:ext>
            </a:extLst>
          </p:cNvPr>
          <p:cNvSpPr txBox="1"/>
          <p:nvPr/>
        </p:nvSpPr>
        <p:spPr>
          <a:xfrm>
            <a:off x="9123571" y="4708688"/>
            <a:ext cx="3117293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level of sound radiation is a function of frequency because as the speed of the oscillation increases, there is less and less time for the pressure to equalize atmospheric pressure.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4BC82E0-75D6-3175-34B9-2A9AB1D82BA0}"/>
              </a:ext>
            </a:extLst>
          </p:cNvPr>
          <p:cNvSpPr txBox="1"/>
          <p:nvPr/>
        </p:nvSpPr>
        <p:spPr>
          <a:xfrm>
            <a:off x="225908" y="1350963"/>
            <a:ext cx="70792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 the piston moves outward, fluid flows from the area of high pressure near the center of the piston to its outer edge.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177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FE9158F-7AC4-CE7C-1179-4C6A2731953A}"/>
              </a:ext>
            </a:extLst>
          </p:cNvPr>
          <p:cNvSpPr txBox="1"/>
          <p:nvPr/>
        </p:nvSpPr>
        <p:spPr>
          <a:xfrm>
            <a:off x="624347" y="3959569"/>
            <a:ext cx="1094330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l-GR" sz="2400" b="0" i="0" dirty="0">
                <a:solidFill>
                  <a:srgbClr val="0F11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Η "εξίσωση" είναι η διαδικασία με την οποία η περίσσεια πίεσης που δημιουργεί το έμβολο </a:t>
            </a:r>
            <a:r>
              <a:rPr lang="el-GR" sz="2400" b="1" i="0" dirty="0">
                <a:solidFill>
                  <a:srgbClr val="0F11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διαφεύγει</a:t>
            </a:r>
            <a:r>
              <a:rPr lang="el-GR" sz="2400" b="0" i="0" dirty="0">
                <a:solidFill>
                  <a:srgbClr val="0F11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προς την ατμόσφαιρα. Αν το έμβολο είναι μεγάλο, η απόσταση που πρέπει να διανύσει η πίεση για να φτάσει στην ατμόσφαιρα είναι μεγάλη. Επομένως, </a:t>
            </a:r>
            <a:r>
              <a:rPr lang="el-GR" sz="2400" b="1" i="0" dirty="0">
                <a:solidFill>
                  <a:srgbClr val="0F11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χρειάζεται περισσότερο χρόνο</a:t>
            </a:r>
            <a:r>
              <a:rPr lang="el-GR" sz="2400" b="0" i="0" dirty="0">
                <a:solidFill>
                  <a:srgbClr val="0F11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endParaRPr lang="el-GR" sz="2400" dirty="0">
              <a:solidFill>
                <a:srgbClr val="0F111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l-GR" sz="2400" b="0" i="0" dirty="0">
                <a:solidFill>
                  <a:srgbClr val="0F11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Αν το έμβολο ταλαντώνεται γρήγορα (υψηλή συχνότητα), δεν προλαβαίνει να ολοκληρωθεί αυτή η διαφυγή, και η ενέργεια εκπέμπεται ως ήχος.</a:t>
            </a:r>
            <a:endParaRPr lang="el-G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C64D2A-7C13-5763-EFA7-74C7271D2510}"/>
              </a:ext>
            </a:extLst>
          </p:cNvPr>
          <p:cNvSpPr txBox="1"/>
          <p:nvPr/>
        </p:nvSpPr>
        <p:spPr>
          <a:xfrm>
            <a:off x="1848464" y="235611"/>
            <a:ext cx="8495071" cy="395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2250"/>
              </a:lnSpc>
              <a:spcBef>
                <a:spcPts val="2400"/>
              </a:spcBef>
              <a:spcAft>
                <a:spcPts val="1200"/>
              </a:spcAft>
              <a:buNone/>
            </a:pPr>
            <a:r>
              <a:rPr lang="el-GR" sz="2800" b="1" dirty="0">
                <a:solidFill>
                  <a:srgbClr val="0F11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Απλούστερο Σύστημα Δονητικής Ακουστικής</a:t>
            </a: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EF8B9475-77DE-3B2D-6FB2-313CF7A6EA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347" y="1012065"/>
            <a:ext cx="9162748" cy="2566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071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E376B42-12FB-106C-7CB0-BC2D339AF9C9}"/>
              </a:ext>
            </a:extLst>
          </p:cNvPr>
          <p:cNvSpPr txBox="1"/>
          <p:nvPr/>
        </p:nvSpPr>
        <p:spPr>
          <a:xfrm>
            <a:off x="3618271" y="314269"/>
            <a:ext cx="4955458" cy="395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2250"/>
              </a:lnSpc>
              <a:spcBef>
                <a:spcPts val="2400"/>
              </a:spcBef>
              <a:spcAft>
                <a:spcPts val="1200"/>
              </a:spcAft>
              <a:buNone/>
            </a:pPr>
            <a:r>
              <a:rPr lang="el-GR" sz="2800" b="1" dirty="0">
                <a:solidFill>
                  <a:srgbClr val="0F11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Αδιάστατη Παράμετρος </a:t>
            </a:r>
            <a:r>
              <a:rPr lang="en-US" sz="2800" b="1" dirty="0">
                <a:solidFill>
                  <a:srgbClr val="0F11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ka</a:t>
            </a:r>
            <a:endParaRPr lang="el-GR" sz="2800" b="1" dirty="0">
              <a:solidFill>
                <a:srgbClr val="0F111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37D0217F-C96C-4A0C-5745-C7BCD2F0B0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957" y="875661"/>
            <a:ext cx="8431772" cy="30230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AE4437E-5A89-2C75-9C0F-5C6549439B24}"/>
              </a:ext>
            </a:extLst>
          </p:cNvPr>
          <p:cNvSpPr txBox="1"/>
          <p:nvPr/>
        </p:nvSpPr>
        <p:spPr>
          <a:xfrm>
            <a:off x="481779" y="4277484"/>
            <a:ext cx="1139558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l-GR" sz="2400" b="1" i="0" dirty="0">
                <a:solidFill>
                  <a:srgbClr val="0F11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Φυσική σημασία:</a:t>
            </a:r>
            <a:r>
              <a:rPr lang="el-GR" sz="2400" b="0" i="0" dirty="0">
                <a:solidFill>
                  <a:srgbClr val="0F11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Όταν το ακουστικό μήκος κύματος γίνει συγκρίσιμο με το μέγεθος της κατασκευής, αρχίζει η αποδοτική ακτινοβολία.</a:t>
            </a:r>
            <a:endParaRPr lang="el-G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062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67518D0-50FE-0EA9-AE9B-05900120008F}"/>
              </a:ext>
            </a:extLst>
          </p:cNvPr>
          <p:cNvSpPr txBox="1"/>
          <p:nvPr/>
        </p:nvSpPr>
        <p:spPr>
          <a:xfrm>
            <a:off x="2571136" y="294604"/>
            <a:ext cx="7049728" cy="395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2250"/>
              </a:lnSpc>
              <a:spcBef>
                <a:spcPts val="2400"/>
              </a:spcBef>
              <a:spcAft>
                <a:spcPts val="1200"/>
              </a:spcAft>
              <a:buNone/>
            </a:pPr>
            <a:r>
              <a:rPr lang="el-GR" sz="2800" b="1" dirty="0">
                <a:solidFill>
                  <a:srgbClr val="0F11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Μακρινό Πεδίο και </a:t>
            </a:r>
            <a:r>
              <a:rPr lang="el-GR" sz="2800" b="1" dirty="0" err="1">
                <a:solidFill>
                  <a:srgbClr val="0F11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Κατευθυντικότητα</a:t>
            </a:r>
            <a:endParaRPr lang="el-GR" sz="2800" b="1" dirty="0">
              <a:solidFill>
                <a:srgbClr val="0F111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BE296B22-8FF2-7BFE-6568-1F4B967607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825" y="913828"/>
            <a:ext cx="7478169" cy="379147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369AB5E-0931-6032-38D1-1E867A12F686}"/>
                  </a:ext>
                </a:extLst>
              </p:cNvPr>
              <p:cNvSpPr txBox="1"/>
              <p:nvPr/>
            </p:nvSpPr>
            <p:spPr>
              <a:xfrm>
                <a:off x="6757362" y="5297841"/>
                <a:ext cx="609600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l-GR" b="0" i="0" dirty="0">
                    <a:solidFill>
                      <a:srgbClr val="0F1115"/>
                    </a:solidFill>
                    <a:effectLst/>
                    <a:latin typeface="quote-cjk-patch"/>
                  </a:rPr>
                  <a:t>Στο 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 panose="02040503050406030204" pitchFamily="18" charset="0"/>
                      </a:rPr>
                      <m:t>𝑘𝑎</m:t>
                    </m:r>
                    <m:r>
                      <a:rPr lang="el-GR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l-GR" b="0" i="0" dirty="0">
                    <a:solidFill>
                      <a:srgbClr val="0F1115"/>
                    </a:solidFill>
                    <a:effectLst/>
                    <a:latin typeface="quote-cjk-patch"/>
                  </a:rPr>
                  <a:t>, η πίεση είναι σε φάση σε όλες τις γωνίες. Στο 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 panose="02040503050406030204" pitchFamily="18" charset="0"/>
                      </a:rPr>
                      <m:t>𝑘𝑎</m:t>
                    </m:r>
                    <m:r>
                      <a:rPr lang="el-GR" i="0">
                        <a:latin typeface="Cambria Math" panose="02040503050406030204" pitchFamily="18" charset="0"/>
                      </a:rPr>
                      <m:t>=3</m:t>
                    </m:r>
                    <m:r>
                      <a:rPr lang="el-GR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l-GR" b="0" i="0" dirty="0">
                    <a:solidFill>
                      <a:srgbClr val="0F1115"/>
                    </a:solidFill>
                    <a:effectLst/>
                    <a:latin typeface="quote-cjk-patch"/>
                  </a:rPr>
                  <a:t>, εμφανίζονται λοβοί και εναλλαγές φάσης.</a:t>
                </a:r>
                <a:endParaRPr lang="el-GR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369AB5E-0931-6032-38D1-1E867A12F6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7362" y="5297841"/>
                <a:ext cx="6096000" cy="646331"/>
              </a:xfrm>
              <a:prstGeom prst="rect">
                <a:avLst/>
              </a:prstGeom>
              <a:blipFill>
                <a:blip r:embed="rId3"/>
                <a:stretch>
                  <a:fillRect l="-800" t="-4717" b="-1415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Εικόνα 9">
            <a:extLst>
              <a:ext uri="{FF2B5EF4-FFF2-40B4-BE49-F238E27FC236}">
                <a16:creationId xmlns:a16="http://schemas.microsoft.com/office/drawing/2014/main" id="{12F4AF35-2892-260D-E113-7289D1650D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5653" y="762042"/>
            <a:ext cx="3279419" cy="446366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CBFCFC5-1E90-D909-E622-79BEE74C143A}"/>
              </a:ext>
            </a:extLst>
          </p:cNvPr>
          <p:cNvSpPr txBox="1"/>
          <p:nvPr/>
        </p:nvSpPr>
        <p:spPr>
          <a:xfrm>
            <a:off x="388014" y="4827639"/>
            <a:ext cx="3279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α η ακτίνα</a:t>
            </a:r>
            <a:r>
              <a:rPr lang="en-US" dirty="0"/>
              <a:t> </a:t>
            </a:r>
            <a:r>
              <a:rPr lang="el-GR" dirty="0"/>
              <a:t>του εμβόλου</a:t>
            </a:r>
          </a:p>
        </p:txBody>
      </p:sp>
    </p:spTree>
    <p:extLst>
      <p:ext uri="{BB962C8B-B14F-4D97-AF65-F5344CB8AC3E}">
        <p14:creationId xmlns:p14="http://schemas.microsoft.com/office/powerpoint/2010/main" val="2872918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3400D3E-B34C-10A7-DDA4-6423761ED475}"/>
              </a:ext>
            </a:extLst>
          </p:cNvPr>
          <p:cNvSpPr txBox="1"/>
          <p:nvPr/>
        </p:nvSpPr>
        <p:spPr>
          <a:xfrm>
            <a:off x="2571136" y="294604"/>
            <a:ext cx="7049728" cy="395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2250"/>
              </a:lnSpc>
              <a:spcBef>
                <a:spcPts val="2400"/>
              </a:spcBef>
              <a:spcAft>
                <a:spcPts val="1200"/>
              </a:spcAft>
              <a:buNone/>
            </a:pPr>
            <a:r>
              <a:rPr lang="el-GR" sz="2800" b="1" dirty="0">
                <a:solidFill>
                  <a:srgbClr val="0F11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Μακρινό Πεδίο και </a:t>
            </a:r>
            <a:r>
              <a:rPr lang="el-GR" sz="2800" b="1" dirty="0" err="1">
                <a:solidFill>
                  <a:srgbClr val="0F11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Κατευθυντικότητα</a:t>
            </a:r>
            <a:endParaRPr lang="el-GR" sz="2800" b="1" dirty="0">
              <a:solidFill>
                <a:srgbClr val="0F111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5F5F6205-C061-3CBB-33E9-17A9BCFC42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62" y="880029"/>
            <a:ext cx="3967354" cy="54000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9FEC3DA-5CE7-0C94-522E-173C7B7B206D}"/>
                  </a:ext>
                </a:extLst>
              </p:cNvPr>
              <p:cNvSpPr txBox="1"/>
              <p:nvPr/>
            </p:nvSpPr>
            <p:spPr>
              <a:xfrm>
                <a:off x="4050889" y="880029"/>
                <a:ext cx="7919923" cy="21544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>
                  <a:spcAft>
                    <a:spcPts val="600"/>
                  </a:spcAft>
                  <a:buNone/>
                </a:pPr>
                <a:r>
                  <a:rPr lang="el-GR" b="1" i="0" dirty="0">
                    <a:solidFill>
                      <a:srgbClr val="0F1115"/>
                    </a:solidFill>
                    <a:effectLst/>
                    <a:latin typeface="quote-cjk-patch"/>
                  </a:rPr>
                  <a:t> </a:t>
                </a:r>
                <a:r>
                  <a:rPr lang="el-GR" sz="1600" b="1" i="0" dirty="0">
                    <a:solidFill>
                      <a:srgbClr val="0F1115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Πάνω Διάγραμμα: </a:t>
                </a:r>
                <a14:m>
                  <m:oMath xmlns:m="http://schemas.openxmlformats.org/officeDocument/2006/math">
                    <m:r>
                      <a:rPr lang="el-GR" sz="1600" i="1">
                        <a:latin typeface="Cambria Math" panose="02040503050406030204" pitchFamily="18" charset="0"/>
                      </a:rPr>
                      <m:t>𝑘𝑎</m:t>
                    </m:r>
                    <m:r>
                      <a:rPr lang="el-GR" sz="1600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sz="1600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l-GR" sz="1600" b="0" i="0" dirty="0">
                  <a:solidFill>
                    <a:srgbClr val="0F1115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>
                  <a:spcAft>
                    <a:spcPts val="600"/>
                  </a:spcAft>
                </a:pPr>
                <a:r>
                  <a:rPr lang="el-GR" sz="1600" b="1" i="0" dirty="0">
                    <a:solidFill>
                      <a:srgbClr val="0F1115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Εμφάνιση:</a:t>
                </a:r>
                <a:r>
                  <a:rPr lang="el-GR" sz="1600" b="0" i="0" dirty="0">
                    <a:solidFill>
                      <a:srgbClr val="0F1115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 Ένας μονός, ομαλός λοβός χωρίς αλλαγές </a:t>
                </a:r>
                <a:r>
                  <a:rPr lang="el-GR" sz="1600" b="0" i="0" dirty="0" err="1">
                    <a:solidFill>
                      <a:srgbClr val="0F1115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προσήμου</a:t>
                </a:r>
                <a:r>
                  <a:rPr lang="el-GR" sz="1600" b="0" i="0" dirty="0">
                    <a:solidFill>
                      <a:srgbClr val="0F1115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l">
                  <a:spcAft>
                    <a:spcPts val="600"/>
                  </a:spcAft>
                </a:pPr>
                <a:r>
                  <a:rPr lang="el-GR" sz="1600" b="1" i="0" dirty="0">
                    <a:solidFill>
                      <a:srgbClr val="0F1115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Σημασία:</a:t>
                </a:r>
                <a:r>
                  <a:rPr lang="el-GR" sz="1600" b="0" i="0" dirty="0">
                    <a:solidFill>
                      <a:srgbClr val="0F1115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 Ολόκληρη η ακτινοβολούσα επιφάνεια κινείται σε φάση.</a:t>
                </a:r>
              </a:p>
              <a:p>
                <a:pPr algn="just">
                  <a:spcAft>
                    <a:spcPts val="600"/>
                  </a:spcAft>
                </a:pPr>
                <a:r>
                  <a:rPr lang="el-GR" sz="1600" b="1" i="0" dirty="0">
                    <a:solidFill>
                      <a:srgbClr val="0F1115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Αποτέλεσμα:</a:t>
                </a:r>
                <a:r>
                  <a:rPr lang="el-GR" sz="1600" b="0" i="0" dirty="0">
                    <a:solidFill>
                      <a:srgbClr val="0F1115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 Η ηχητική πίεση είναι θετική σε όλες τις γωνίες. Δεν υπάρχει ακύρωση λόγω διαφοράς φάσης.</a:t>
                </a:r>
              </a:p>
              <a:p>
                <a:pPr algn="just">
                  <a:spcAft>
                    <a:spcPts val="600"/>
                  </a:spcAft>
                </a:pPr>
                <a:r>
                  <a:rPr lang="el-GR" sz="1600" b="1" i="0" dirty="0">
                    <a:solidFill>
                      <a:srgbClr val="0F1115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Συχνότητα:</a:t>
                </a:r>
                <a:r>
                  <a:rPr lang="el-GR" sz="1600" b="0" i="0" dirty="0">
                    <a:solidFill>
                      <a:srgbClr val="0F1115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 Σχετικά χαμηλή (η διάμετρος του εμβόλου είναι ίση με ένα μήκος κύματος, </a:t>
                </a:r>
                <a14:m>
                  <m:oMath xmlns:m="http://schemas.openxmlformats.org/officeDocument/2006/math">
                    <m:r>
                      <a:rPr lang="el-GR" sz="1600">
                        <a:latin typeface="Cambria Math" panose="02040503050406030204" pitchFamily="18" charset="0"/>
                      </a:rPr>
                      <m:t>2</m:t>
                    </m:r>
                    <m:r>
                      <a:rPr lang="el-GR" sz="16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l-GR" sz="1600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sz="1600" i="1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l-GR" sz="1600" b="0" i="0" dirty="0">
                    <a:solidFill>
                      <a:srgbClr val="0F1115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9FEC3DA-5CE7-0C94-522E-173C7B7B20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0889" y="880029"/>
                <a:ext cx="7919923" cy="2154436"/>
              </a:xfrm>
              <a:prstGeom prst="rect">
                <a:avLst/>
              </a:prstGeom>
              <a:blipFill>
                <a:blip r:embed="rId3"/>
                <a:stretch>
                  <a:fillRect l="-462" r="-385" b="-254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168B36A-BF64-5D49-C687-912141CDF282}"/>
                  </a:ext>
                </a:extLst>
              </p:cNvPr>
              <p:cNvSpPr txBox="1"/>
              <p:nvPr/>
            </p:nvSpPr>
            <p:spPr>
              <a:xfrm>
                <a:off x="4050889" y="3224589"/>
                <a:ext cx="8141111" cy="29700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>
                  <a:spcAft>
                    <a:spcPts val="600"/>
                  </a:spcAft>
                  <a:buNone/>
                </a:pPr>
                <a:r>
                  <a:rPr lang="el-GR" b="1" i="0" dirty="0">
                    <a:solidFill>
                      <a:srgbClr val="0F1115"/>
                    </a:solidFill>
                    <a:effectLst/>
                    <a:latin typeface="quote-cjk-patch"/>
                  </a:rPr>
                  <a:t>Κάτω Διάγραμμα: 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 panose="02040503050406030204" pitchFamily="18" charset="0"/>
                      </a:rPr>
                      <m:t>𝑘𝑎</m:t>
                    </m:r>
                    <m:r>
                      <a:rPr lang="el-GR" i="0">
                        <a:latin typeface="Cambria Math" panose="02040503050406030204" pitchFamily="18" charset="0"/>
                      </a:rPr>
                      <m:t>=3</m:t>
                    </m:r>
                    <m:r>
                      <a:rPr lang="el-GR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l-GR" b="0" i="0" dirty="0">
                  <a:solidFill>
                    <a:srgbClr val="0F1115"/>
                  </a:solidFill>
                  <a:effectLst/>
                  <a:latin typeface="quote-cjk-patch"/>
                </a:endParaRPr>
              </a:p>
              <a:p>
                <a:pPr algn="l">
                  <a:spcAft>
                    <a:spcPts val="600"/>
                  </a:spcAft>
                </a:pPr>
                <a:r>
                  <a:rPr lang="el-GR" b="1" i="0" dirty="0">
                    <a:solidFill>
                      <a:srgbClr val="0F1115"/>
                    </a:solidFill>
                    <a:effectLst/>
                    <a:latin typeface="quote-cjk-patch"/>
                  </a:rPr>
                  <a:t>Εμφάνιση:</a:t>
                </a:r>
                <a:r>
                  <a:rPr lang="el-GR" b="0" i="0" dirty="0">
                    <a:solidFill>
                      <a:srgbClr val="0F1115"/>
                    </a:solidFill>
                    <a:effectLst/>
                    <a:latin typeface="quote-cjk-patch"/>
                  </a:rPr>
                  <a:t> Ένας στενός κεντρικός λοβός με αρκετούς πλευρικούς λοβούς (εναλλασσόμενοι θετικοί και αρνητικοί).</a:t>
                </a:r>
              </a:p>
              <a:p>
                <a:pPr algn="l">
                  <a:spcAft>
                    <a:spcPts val="600"/>
                  </a:spcAft>
                </a:pPr>
                <a:r>
                  <a:rPr lang="el-GR" b="1" i="0" dirty="0">
                    <a:solidFill>
                      <a:srgbClr val="0F1115"/>
                    </a:solidFill>
                    <a:effectLst/>
                    <a:latin typeface="quote-cjk-patch"/>
                  </a:rPr>
                  <a:t>Σημασία:</a:t>
                </a:r>
                <a:r>
                  <a:rPr lang="el-GR" b="0" i="0" dirty="0">
                    <a:solidFill>
                      <a:srgbClr val="0F1115"/>
                    </a:solidFill>
                    <a:effectLst/>
                    <a:latin typeface="quote-cjk-patch"/>
                  </a:rPr>
                  <a:t> Το έμβολο είναι πολύ μεγάλο σε σύγκριση με το μήκος κύματος (</a:t>
                </a:r>
                <a14:m>
                  <m:oMath xmlns:m="http://schemas.openxmlformats.org/officeDocument/2006/math">
                    <m:r>
                      <a:rPr lang="el-GR">
                        <a:latin typeface="Cambria Math" panose="02040503050406030204" pitchFamily="18" charset="0"/>
                      </a:rPr>
                      <m:t>2</m:t>
                    </m:r>
                    <m:r>
                      <a:rPr lang="el-GR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l-GR" i="0">
                        <a:latin typeface="Cambria Math" panose="02040503050406030204" pitchFamily="18" charset="0"/>
                      </a:rPr>
                      <m:t>=3</m:t>
                    </m:r>
                    <m:r>
                      <a:rPr lang="el-GR" i="1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l-GR" b="0" i="0" dirty="0">
                    <a:solidFill>
                      <a:srgbClr val="0F1115"/>
                    </a:solidFill>
                    <a:effectLst/>
                    <a:latin typeface="quote-cjk-patch"/>
                  </a:rPr>
                  <a:t>). Διαφορετικά μέρη του εμβόλου κινούνται σε αντίθετες κατευθύνσεις.</a:t>
                </a:r>
              </a:p>
              <a:p>
                <a:pPr algn="l">
                  <a:spcAft>
                    <a:spcPts val="600"/>
                  </a:spcAft>
                </a:pPr>
                <a:r>
                  <a:rPr lang="el-GR" b="1" i="0" dirty="0">
                    <a:solidFill>
                      <a:srgbClr val="0F1115"/>
                    </a:solidFill>
                    <a:effectLst/>
                    <a:latin typeface="quote-cjk-patch"/>
                  </a:rPr>
                  <a:t>Αποτέλεσμα:</a:t>
                </a:r>
                <a:r>
                  <a:rPr lang="el-GR" b="0" i="0" dirty="0">
                    <a:solidFill>
                      <a:srgbClr val="0F1115"/>
                    </a:solidFill>
                    <a:effectLst/>
                    <a:latin typeface="quote-cjk-patch"/>
                  </a:rPr>
                  <a:t> Το μοτίβο ακτινοβολίας γίνεται </a:t>
                </a:r>
                <a:r>
                  <a:rPr lang="el-GR" b="0" i="0" dirty="0" err="1">
                    <a:solidFill>
                      <a:srgbClr val="0F1115"/>
                    </a:solidFill>
                    <a:effectLst/>
                    <a:latin typeface="quote-cjk-patch"/>
                  </a:rPr>
                  <a:t>κατευθυντικό</a:t>
                </a:r>
                <a:r>
                  <a:rPr lang="el-GR" b="0" i="0" dirty="0">
                    <a:solidFill>
                      <a:srgbClr val="0F1115"/>
                    </a:solidFill>
                    <a:effectLst/>
                    <a:latin typeface="quote-cjk-patch"/>
                  </a:rPr>
                  <a:t> (εστιασμένο προς τα εμπρός). Τα εναλλασσόμενα χρώματα υποδεικνύουν ακύρωση λόγω διαφοράς φάσης σε συγκεκριμένες γωνίες (τα μηδενικά - </a:t>
                </a:r>
                <a:r>
                  <a:rPr lang="el-GR" b="0" i="0" dirty="0" err="1">
                    <a:solidFill>
                      <a:srgbClr val="0F1115"/>
                    </a:solidFill>
                    <a:effectLst/>
                    <a:latin typeface="quote-cjk-patch"/>
                  </a:rPr>
                  <a:t>nulls</a:t>
                </a:r>
                <a:r>
                  <a:rPr lang="el-GR" b="0" i="0" dirty="0">
                    <a:solidFill>
                      <a:srgbClr val="0F1115"/>
                    </a:solidFill>
                    <a:effectLst/>
                    <a:latin typeface="quote-cjk-patch"/>
                  </a:rPr>
                  <a:t>).</a:t>
                </a:r>
              </a:p>
              <a:p>
                <a:pPr algn="l">
                  <a:spcAft>
                    <a:spcPts val="600"/>
                  </a:spcAft>
                </a:pPr>
                <a:r>
                  <a:rPr lang="el-GR" b="1" i="0" dirty="0">
                    <a:solidFill>
                      <a:srgbClr val="0F1115"/>
                    </a:solidFill>
                    <a:effectLst/>
                    <a:latin typeface="quote-cjk-patch"/>
                  </a:rPr>
                  <a:t>Συχνότητα:</a:t>
                </a:r>
                <a:r>
                  <a:rPr lang="el-GR" b="0" i="0" dirty="0">
                    <a:solidFill>
                      <a:srgbClr val="0F1115"/>
                    </a:solidFill>
                    <a:effectLst/>
                    <a:latin typeface="quote-cjk-patch"/>
                  </a:rPr>
                  <a:t> Υψηλή (τρεις φορές υψηλότερη από το πάνω παράδειγμα).</a:t>
                </a: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168B36A-BF64-5D49-C687-912141CDF2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0889" y="3224589"/>
                <a:ext cx="8141111" cy="2970044"/>
              </a:xfrm>
              <a:prstGeom prst="rect">
                <a:avLst/>
              </a:prstGeom>
              <a:blipFill>
                <a:blip r:embed="rId4"/>
                <a:stretch>
                  <a:fillRect l="-674" t="-1232" r="-82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1135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44F5E23-5043-7FAB-9F44-CA61859D0285}"/>
              </a:ext>
            </a:extLst>
          </p:cNvPr>
          <p:cNvSpPr txBox="1"/>
          <p:nvPr/>
        </p:nvSpPr>
        <p:spPr>
          <a:xfrm>
            <a:off x="2571136" y="294604"/>
            <a:ext cx="7049728" cy="395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2250"/>
              </a:lnSpc>
              <a:spcBef>
                <a:spcPts val="2400"/>
              </a:spcBef>
              <a:spcAft>
                <a:spcPts val="1200"/>
              </a:spcAft>
              <a:buNone/>
            </a:pPr>
            <a:r>
              <a:rPr lang="el-GR" sz="2800" b="1" dirty="0">
                <a:solidFill>
                  <a:srgbClr val="0F11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Μακρινό Πεδίο και </a:t>
            </a:r>
            <a:r>
              <a:rPr lang="el-GR" sz="2800" b="1" dirty="0" err="1">
                <a:solidFill>
                  <a:srgbClr val="0F11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Κατευθυντικότητα</a:t>
            </a:r>
            <a:endParaRPr lang="el-GR" sz="2800" b="1" dirty="0">
              <a:solidFill>
                <a:srgbClr val="0F111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F9AD49CE-C6C7-0C98-E2C4-74BD1D53F0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327" y="689905"/>
            <a:ext cx="8781804" cy="3282088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FD6B80E9-E042-D1EE-7748-B0D42B747F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327" y="4153357"/>
            <a:ext cx="9640645" cy="2248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747019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592</TotalTime>
  <Words>762</Words>
  <Application>Microsoft Office PowerPoint</Application>
  <PresentationFormat>Ευρεία οθόνη</PresentationFormat>
  <Paragraphs>70</Paragraphs>
  <Slides>25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25</vt:i4>
      </vt:variant>
    </vt:vector>
  </HeadingPairs>
  <TitlesOfParts>
    <vt:vector size="32" baseType="lpstr">
      <vt:lpstr>Aptos</vt:lpstr>
      <vt:lpstr>Aptos Display</vt:lpstr>
      <vt:lpstr>Arial</vt:lpstr>
      <vt:lpstr>Cambria Math</vt:lpstr>
      <vt:lpstr>Google Sans</vt:lpstr>
      <vt:lpstr>quote-cjk-patch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Evaggelos Kaselouris</dc:creator>
  <cp:lastModifiedBy>Evaggelos Kaselouris</cp:lastModifiedBy>
  <cp:revision>45</cp:revision>
  <dcterms:created xsi:type="dcterms:W3CDTF">2026-04-15T07:32:15Z</dcterms:created>
  <dcterms:modified xsi:type="dcterms:W3CDTF">2026-04-28T14:10:37Z</dcterms:modified>
</cp:coreProperties>
</file>