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5" r:id="rId5"/>
    <p:sldId id="256" r:id="rId6"/>
    <p:sldId id="266" r:id="rId7"/>
    <p:sldId id="267" r:id="rId8"/>
    <p:sldId id="268" r:id="rId9"/>
    <p:sldId id="269" r:id="rId10"/>
    <p:sldId id="270" r:id="rId11"/>
    <p:sldId id="271" r:id="rId12"/>
    <p:sldId id="261" r:id="rId13"/>
    <p:sldId id="262" r:id="rId14"/>
    <p:sldId id="263" r:id="rId15"/>
    <p:sldId id="264"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46A527-E225-4C5C-9DD6-4AF55B7E2E3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AE8D5AE9-86F7-4431-97C8-2D351424D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3E12FBC-074D-4931-9784-B51F310846F6}"/>
              </a:ext>
            </a:extLst>
          </p:cNvPr>
          <p:cNvSpPr>
            <a:spLocks noGrp="1"/>
          </p:cNvSpPr>
          <p:nvPr>
            <p:ph type="dt" sz="half" idx="10"/>
          </p:nvPr>
        </p:nvSpPr>
        <p:spPr/>
        <p:txBody>
          <a:bodyPr/>
          <a:lstStyle/>
          <a:p>
            <a:fld id="{BACA5289-CAA9-42BB-9B92-3A7715BA2980}" type="datetimeFigureOut">
              <a:rPr lang="el-GR" smtClean="0"/>
              <a:t>24/4/2026</a:t>
            </a:fld>
            <a:endParaRPr lang="el-GR"/>
          </a:p>
        </p:txBody>
      </p:sp>
      <p:sp>
        <p:nvSpPr>
          <p:cNvPr id="5" name="Θέση υποσέλιδου 4">
            <a:extLst>
              <a:ext uri="{FF2B5EF4-FFF2-40B4-BE49-F238E27FC236}">
                <a16:creationId xmlns:a16="http://schemas.microsoft.com/office/drawing/2014/main" id="{CA8C8A04-7CAB-4368-945F-D8D4AF8CCFC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950F8E9-529F-4438-9299-9DB28D136291}"/>
              </a:ext>
            </a:extLst>
          </p:cNvPr>
          <p:cNvSpPr>
            <a:spLocks noGrp="1"/>
          </p:cNvSpPr>
          <p:nvPr>
            <p:ph type="sldNum" sz="quarter" idx="12"/>
          </p:nvPr>
        </p:nvSpPr>
        <p:spPr/>
        <p:txBody>
          <a:bodyPr/>
          <a:lstStyle/>
          <a:p>
            <a:fld id="{23748439-259D-49C6-A6D9-4E075B003A94}" type="slidenum">
              <a:rPr lang="el-GR" smtClean="0"/>
              <a:t>‹#›</a:t>
            </a:fld>
            <a:endParaRPr lang="el-GR"/>
          </a:p>
        </p:txBody>
      </p:sp>
    </p:spTree>
    <p:extLst>
      <p:ext uri="{BB962C8B-B14F-4D97-AF65-F5344CB8AC3E}">
        <p14:creationId xmlns:p14="http://schemas.microsoft.com/office/powerpoint/2010/main" val="1334536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662611-8744-4DA6-A202-756E9C42AEC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0953DBD-87A0-4BDF-B778-E6FACDA8F77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2183773-DE5F-4BAB-B783-B33949914BBE}"/>
              </a:ext>
            </a:extLst>
          </p:cNvPr>
          <p:cNvSpPr>
            <a:spLocks noGrp="1"/>
          </p:cNvSpPr>
          <p:nvPr>
            <p:ph type="dt" sz="half" idx="10"/>
          </p:nvPr>
        </p:nvSpPr>
        <p:spPr/>
        <p:txBody>
          <a:bodyPr/>
          <a:lstStyle/>
          <a:p>
            <a:fld id="{BACA5289-CAA9-42BB-9B92-3A7715BA2980}" type="datetimeFigureOut">
              <a:rPr lang="el-GR" smtClean="0"/>
              <a:t>24/4/2026</a:t>
            </a:fld>
            <a:endParaRPr lang="el-GR"/>
          </a:p>
        </p:txBody>
      </p:sp>
      <p:sp>
        <p:nvSpPr>
          <p:cNvPr id="5" name="Θέση υποσέλιδου 4">
            <a:extLst>
              <a:ext uri="{FF2B5EF4-FFF2-40B4-BE49-F238E27FC236}">
                <a16:creationId xmlns:a16="http://schemas.microsoft.com/office/drawing/2014/main" id="{C8E6C601-1990-4427-BC71-16B85179AD1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5C61D78-577A-4050-9788-DC5310299CC8}"/>
              </a:ext>
            </a:extLst>
          </p:cNvPr>
          <p:cNvSpPr>
            <a:spLocks noGrp="1"/>
          </p:cNvSpPr>
          <p:nvPr>
            <p:ph type="sldNum" sz="quarter" idx="12"/>
          </p:nvPr>
        </p:nvSpPr>
        <p:spPr/>
        <p:txBody>
          <a:bodyPr/>
          <a:lstStyle/>
          <a:p>
            <a:fld id="{23748439-259D-49C6-A6D9-4E075B003A94}" type="slidenum">
              <a:rPr lang="el-GR" smtClean="0"/>
              <a:t>‹#›</a:t>
            </a:fld>
            <a:endParaRPr lang="el-GR"/>
          </a:p>
        </p:txBody>
      </p:sp>
    </p:spTree>
    <p:extLst>
      <p:ext uri="{BB962C8B-B14F-4D97-AF65-F5344CB8AC3E}">
        <p14:creationId xmlns:p14="http://schemas.microsoft.com/office/powerpoint/2010/main" val="217713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4B832B3-DA60-4DB5-89AA-4B2CFD7264E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0688E5F-856B-4FCC-8ECA-C8C52382F95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CF95071-9ACD-4712-84B7-E72DCC1B45FF}"/>
              </a:ext>
            </a:extLst>
          </p:cNvPr>
          <p:cNvSpPr>
            <a:spLocks noGrp="1"/>
          </p:cNvSpPr>
          <p:nvPr>
            <p:ph type="dt" sz="half" idx="10"/>
          </p:nvPr>
        </p:nvSpPr>
        <p:spPr/>
        <p:txBody>
          <a:bodyPr/>
          <a:lstStyle/>
          <a:p>
            <a:fld id="{BACA5289-CAA9-42BB-9B92-3A7715BA2980}" type="datetimeFigureOut">
              <a:rPr lang="el-GR" smtClean="0"/>
              <a:t>24/4/2026</a:t>
            </a:fld>
            <a:endParaRPr lang="el-GR"/>
          </a:p>
        </p:txBody>
      </p:sp>
      <p:sp>
        <p:nvSpPr>
          <p:cNvPr id="5" name="Θέση υποσέλιδου 4">
            <a:extLst>
              <a:ext uri="{FF2B5EF4-FFF2-40B4-BE49-F238E27FC236}">
                <a16:creationId xmlns:a16="http://schemas.microsoft.com/office/drawing/2014/main" id="{AA75D64D-BD9E-4F50-83BC-EA6A03BEB25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6169D0D-0908-4BB9-8F83-F1A62AB5165E}"/>
              </a:ext>
            </a:extLst>
          </p:cNvPr>
          <p:cNvSpPr>
            <a:spLocks noGrp="1"/>
          </p:cNvSpPr>
          <p:nvPr>
            <p:ph type="sldNum" sz="quarter" idx="12"/>
          </p:nvPr>
        </p:nvSpPr>
        <p:spPr/>
        <p:txBody>
          <a:bodyPr/>
          <a:lstStyle/>
          <a:p>
            <a:fld id="{23748439-259D-49C6-A6D9-4E075B003A94}" type="slidenum">
              <a:rPr lang="el-GR" smtClean="0"/>
              <a:t>‹#›</a:t>
            </a:fld>
            <a:endParaRPr lang="el-GR"/>
          </a:p>
        </p:txBody>
      </p:sp>
    </p:spTree>
    <p:extLst>
      <p:ext uri="{BB962C8B-B14F-4D97-AF65-F5344CB8AC3E}">
        <p14:creationId xmlns:p14="http://schemas.microsoft.com/office/powerpoint/2010/main" val="104671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9CDBD-A1DF-470B-9DF5-CBDD32F58BA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4F4AD20-4015-4D3E-B803-098985AB004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33B883C-1A95-4378-80B5-84501B94D605}"/>
              </a:ext>
            </a:extLst>
          </p:cNvPr>
          <p:cNvSpPr>
            <a:spLocks noGrp="1"/>
          </p:cNvSpPr>
          <p:nvPr>
            <p:ph type="dt" sz="half" idx="10"/>
          </p:nvPr>
        </p:nvSpPr>
        <p:spPr/>
        <p:txBody>
          <a:bodyPr/>
          <a:lstStyle/>
          <a:p>
            <a:fld id="{BACA5289-CAA9-42BB-9B92-3A7715BA2980}" type="datetimeFigureOut">
              <a:rPr lang="el-GR" smtClean="0"/>
              <a:t>24/4/2026</a:t>
            </a:fld>
            <a:endParaRPr lang="el-GR"/>
          </a:p>
        </p:txBody>
      </p:sp>
      <p:sp>
        <p:nvSpPr>
          <p:cNvPr id="5" name="Θέση υποσέλιδου 4">
            <a:extLst>
              <a:ext uri="{FF2B5EF4-FFF2-40B4-BE49-F238E27FC236}">
                <a16:creationId xmlns:a16="http://schemas.microsoft.com/office/drawing/2014/main" id="{D12E3410-B619-47C4-A25B-02826B97304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64B53A1-74C3-4174-A18C-48BC0923B342}"/>
              </a:ext>
            </a:extLst>
          </p:cNvPr>
          <p:cNvSpPr>
            <a:spLocks noGrp="1"/>
          </p:cNvSpPr>
          <p:nvPr>
            <p:ph type="sldNum" sz="quarter" idx="12"/>
          </p:nvPr>
        </p:nvSpPr>
        <p:spPr/>
        <p:txBody>
          <a:bodyPr/>
          <a:lstStyle/>
          <a:p>
            <a:fld id="{23748439-259D-49C6-A6D9-4E075B003A94}" type="slidenum">
              <a:rPr lang="el-GR" smtClean="0"/>
              <a:t>‹#›</a:t>
            </a:fld>
            <a:endParaRPr lang="el-GR"/>
          </a:p>
        </p:txBody>
      </p:sp>
    </p:spTree>
    <p:extLst>
      <p:ext uri="{BB962C8B-B14F-4D97-AF65-F5344CB8AC3E}">
        <p14:creationId xmlns:p14="http://schemas.microsoft.com/office/powerpoint/2010/main" val="333634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BF0220-E90F-4E84-A03B-BABBF527BF5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0962DDB-848B-41F6-8587-43F59BABC5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A959E7E-B39F-4DCA-8808-CE413B6B375D}"/>
              </a:ext>
            </a:extLst>
          </p:cNvPr>
          <p:cNvSpPr>
            <a:spLocks noGrp="1"/>
          </p:cNvSpPr>
          <p:nvPr>
            <p:ph type="dt" sz="half" idx="10"/>
          </p:nvPr>
        </p:nvSpPr>
        <p:spPr/>
        <p:txBody>
          <a:bodyPr/>
          <a:lstStyle/>
          <a:p>
            <a:fld id="{BACA5289-CAA9-42BB-9B92-3A7715BA2980}" type="datetimeFigureOut">
              <a:rPr lang="el-GR" smtClean="0"/>
              <a:t>24/4/2026</a:t>
            </a:fld>
            <a:endParaRPr lang="el-GR"/>
          </a:p>
        </p:txBody>
      </p:sp>
      <p:sp>
        <p:nvSpPr>
          <p:cNvPr id="5" name="Θέση υποσέλιδου 4">
            <a:extLst>
              <a:ext uri="{FF2B5EF4-FFF2-40B4-BE49-F238E27FC236}">
                <a16:creationId xmlns:a16="http://schemas.microsoft.com/office/drawing/2014/main" id="{BB9C20D4-B458-4762-9999-65C4B4AD032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CCC93F9-DC0E-47CB-B699-C03156B1D8AF}"/>
              </a:ext>
            </a:extLst>
          </p:cNvPr>
          <p:cNvSpPr>
            <a:spLocks noGrp="1"/>
          </p:cNvSpPr>
          <p:nvPr>
            <p:ph type="sldNum" sz="quarter" idx="12"/>
          </p:nvPr>
        </p:nvSpPr>
        <p:spPr/>
        <p:txBody>
          <a:bodyPr/>
          <a:lstStyle/>
          <a:p>
            <a:fld id="{23748439-259D-49C6-A6D9-4E075B003A94}" type="slidenum">
              <a:rPr lang="el-GR" smtClean="0"/>
              <a:t>‹#›</a:t>
            </a:fld>
            <a:endParaRPr lang="el-GR"/>
          </a:p>
        </p:txBody>
      </p:sp>
    </p:spTree>
    <p:extLst>
      <p:ext uri="{BB962C8B-B14F-4D97-AF65-F5344CB8AC3E}">
        <p14:creationId xmlns:p14="http://schemas.microsoft.com/office/powerpoint/2010/main" val="138037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B258AD-0220-47B3-8849-F47B484D9CE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2AC0E4D-33FE-421C-A5C7-57A2607A2CD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A0FF172-4C33-4FE3-868E-0DC1496FFB1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49A7CFA-085B-4651-BEF8-F581D38B762A}"/>
              </a:ext>
            </a:extLst>
          </p:cNvPr>
          <p:cNvSpPr>
            <a:spLocks noGrp="1"/>
          </p:cNvSpPr>
          <p:nvPr>
            <p:ph type="dt" sz="half" idx="10"/>
          </p:nvPr>
        </p:nvSpPr>
        <p:spPr/>
        <p:txBody>
          <a:bodyPr/>
          <a:lstStyle/>
          <a:p>
            <a:fld id="{BACA5289-CAA9-42BB-9B92-3A7715BA2980}" type="datetimeFigureOut">
              <a:rPr lang="el-GR" smtClean="0"/>
              <a:t>24/4/2026</a:t>
            </a:fld>
            <a:endParaRPr lang="el-GR"/>
          </a:p>
        </p:txBody>
      </p:sp>
      <p:sp>
        <p:nvSpPr>
          <p:cNvPr id="6" name="Θέση υποσέλιδου 5">
            <a:extLst>
              <a:ext uri="{FF2B5EF4-FFF2-40B4-BE49-F238E27FC236}">
                <a16:creationId xmlns:a16="http://schemas.microsoft.com/office/drawing/2014/main" id="{6E03BA28-7316-4659-ABD8-1F67AE1661A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BDD2CAD-642E-4ECE-8BF9-35068031A42B}"/>
              </a:ext>
            </a:extLst>
          </p:cNvPr>
          <p:cNvSpPr>
            <a:spLocks noGrp="1"/>
          </p:cNvSpPr>
          <p:nvPr>
            <p:ph type="sldNum" sz="quarter" idx="12"/>
          </p:nvPr>
        </p:nvSpPr>
        <p:spPr/>
        <p:txBody>
          <a:bodyPr/>
          <a:lstStyle/>
          <a:p>
            <a:fld id="{23748439-259D-49C6-A6D9-4E075B003A94}" type="slidenum">
              <a:rPr lang="el-GR" smtClean="0"/>
              <a:t>‹#›</a:t>
            </a:fld>
            <a:endParaRPr lang="el-GR"/>
          </a:p>
        </p:txBody>
      </p:sp>
    </p:spTree>
    <p:extLst>
      <p:ext uri="{BB962C8B-B14F-4D97-AF65-F5344CB8AC3E}">
        <p14:creationId xmlns:p14="http://schemas.microsoft.com/office/powerpoint/2010/main" val="294695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D8A749-344E-4CCC-B1DB-C3401415FC0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A9747E5-05F1-4932-8C83-064E6B43F6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DF01F4C-9CE0-4241-9BE2-E9EE632F3FC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D766204-59B7-45B5-AA65-2CA135DEF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050453D-9A01-4FC3-8587-95A933CB251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37F8B4B-88E5-49BB-913F-71B3D4E2DDAF}"/>
              </a:ext>
            </a:extLst>
          </p:cNvPr>
          <p:cNvSpPr>
            <a:spLocks noGrp="1"/>
          </p:cNvSpPr>
          <p:nvPr>
            <p:ph type="dt" sz="half" idx="10"/>
          </p:nvPr>
        </p:nvSpPr>
        <p:spPr/>
        <p:txBody>
          <a:bodyPr/>
          <a:lstStyle/>
          <a:p>
            <a:fld id="{BACA5289-CAA9-42BB-9B92-3A7715BA2980}" type="datetimeFigureOut">
              <a:rPr lang="el-GR" smtClean="0"/>
              <a:t>24/4/2026</a:t>
            </a:fld>
            <a:endParaRPr lang="el-GR"/>
          </a:p>
        </p:txBody>
      </p:sp>
      <p:sp>
        <p:nvSpPr>
          <p:cNvPr id="8" name="Θέση υποσέλιδου 7">
            <a:extLst>
              <a:ext uri="{FF2B5EF4-FFF2-40B4-BE49-F238E27FC236}">
                <a16:creationId xmlns:a16="http://schemas.microsoft.com/office/drawing/2014/main" id="{E0EE495E-05DF-4A63-A1CC-96BE2D798BF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7ACD9D36-EE10-4CC7-8259-AD5B72FF4055}"/>
              </a:ext>
            </a:extLst>
          </p:cNvPr>
          <p:cNvSpPr>
            <a:spLocks noGrp="1"/>
          </p:cNvSpPr>
          <p:nvPr>
            <p:ph type="sldNum" sz="quarter" idx="12"/>
          </p:nvPr>
        </p:nvSpPr>
        <p:spPr/>
        <p:txBody>
          <a:bodyPr/>
          <a:lstStyle/>
          <a:p>
            <a:fld id="{23748439-259D-49C6-A6D9-4E075B003A94}" type="slidenum">
              <a:rPr lang="el-GR" smtClean="0"/>
              <a:t>‹#›</a:t>
            </a:fld>
            <a:endParaRPr lang="el-GR"/>
          </a:p>
        </p:txBody>
      </p:sp>
    </p:spTree>
    <p:extLst>
      <p:ext uri="{BB962C8B-B14F-4D97-AF65-F5344CB8AC3E}">
        <p14:creationId xmlns:p14="http://schemas.microsoft.com/office/powerpoint/2010/main" val="76365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FD342D-72CE-45C1-9389-11974A31F0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8018C25-4F19-425A-A568-FEE58C7A6561}"/>
              </a:ext>
            </a:extLst>
          </p:cNvPr>
          <p:cNvSpPr>
            <a:spLocks noGrp="1"/>
          </p:cNvSpPr>
          <p:nvPr>
            <p:ph type="dt" sz="half" idx="10"/>
          </p:nvPr>
        </p:nvSpPr>
        <p:spPr/>
        <p:txBody>
          <a:bodyPr/>
          <a:lstStyle/>
          <a:p>
            <a:fld id="{BACA5289-CAA9-42BB-9B92-3A7715BA2980}" type="datetimeFigureOut">
              <a:rPr lang="el-GR" smtClean="0"/>
              <a:t>24/4/2026</a:t>
            </a:fld>
            <a:endParaRPr lang="el-GR"/>
          </a:p>
        </p:txBody>
      </p:sp>
      <p:sp>
        <p:nvSpPr>
          <p:cNvPr id="4" name="Θέση υποσέλιδου 3">
            <a:extLst>
              <a:ext uri="{FF2B5EF4-FFF2-40B4-BE49-F238E27FC236}">
                <a16:creationId xmlns:a16="http://schemas.microsoft.com/office/drawing/2014/main" id="{DF0EA659-8E68-4152-AD5E-15BB8C12F34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DD6C0F1-FB0D-4476-96E9-956DCB3AEFCE}"/>
              </a:ext>
            </a:extLst>
          </p:cNvPr>
          <p:cNvSpPr>
            <a:spLocks noGrp="1"/>
          </p:cNvSpPr>
          <p:nvPr>
            <p:ph type="sldNum" sz="quarter" idx="12"/>
          </p:nvPr>
        </p:nvSpPr>
        <p:spPr/>
        <p:txBody>
          <a:bodyPr/>
          <a:lstStyle/>
          <a:p>
            <a:fld id="{23748439-259D-49C6-A6D9-4E075B003A94}" type="slidenum">
              <a:rPr lang="el-GR" smtClean="0"/>
              <a:t>‹#›</a:t>
            </a:fld>
            <a:endParaRPr lang="el-GR"/>
          </a:p>
        </p:txBody>
      </p:sp>
    </p:spTree>
    <p:extLst>
      <p:ext uri="{BB962C8B-B14F-4D97-AF65-F5344CB8AC3E}">
        <p14:creationId xmlns:p14="http://schemas.microsoft.com/office/powerpoint/2010/main" val="191285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08AE446-50C7-4BBD-AFF9-8984450C896A}"/>
              </a:ext>
            </a:extLst>
          </p:cNvPr>
          <p:cNvSpPr>
            <a:spLocks noGrp="1"/>
          </p:cNvSpPr>
          <p:nvPr>
            <p:ph type="dt" sz="half" idx="10"/>
          </p:nvPr>
        </p:nvSpPr>
        <p:spPr/>
        <p:txBody>
          <a:bodyPr/>
          <a:lstStyle/>
          <a:p>
            <a:fld id="{BACA5289-CAA9-42BB-9B92-3A7715BA2980}" type="datetimeFigureOut">
              <a:rPr lang="el-GR" smtClean="0"/>
              <a:t>24/4/2026</a:t>
            </a:fld>
            <a:endParaRPr lang="el-GR"/>
          </a:p>
        </p:txBody>
      </p:sp>
      <p:sp>
        <p:nvSpPr>
          <p:cNvPr id="3" name="Θέση υποσέλιδου 2">
            <a:extLst>
              <a:ext uri="{FF2B5EF4-FFF2-40B4-BE49-F238E27FC236}">
                <a16:creationId xmlns:a16="http://schemas.microsoft.com/office/drawing/2014/main" id="{701BF5FA-4B48-4101-A9B4-739C2C0B7E0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B219E00A-CEB3-445E-8FDE-7552D1BDF909}"/>
              </a:ext>
            </a:extLst>
          </p:cNvPr>
          <p:cNvSpPr>
            <a:spLocks noGrp="1"/>
          </p:cNvSpPr>
          <p:nvPr>
            <p:ph type="sldNum" sz="quarter" idx="12"/>
          </p:nvPr>
        </p:nvSpPr>
        <p:spPr/>
        <p:txBody>
          <a:bodyPr/>
          <a:lstStyle/>
          <a:p>
            <a:fld id="{23748439-259D-49C6-A6D9-4E075B003A94}" type="slidenum">
              <a:rPr lang="el-GR" smtClean="0"/>
              <a:t>‹#›</a:t>
            </a:fld>
            <a:endParaRPr lang="el-GR"/>
          </a:p>
        </p:txBody>
      </p:sp>
    </p:spTree>
    <p:extLst>
      <p:ext uri="{BB962C8B-B14F-4D97-AF65-F5344CB8AC3E}">
        <p14:creationId xmlns:p14="http://schemas.microsoft.com/office/powerpoint/2010/main" val="25956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5FF0EC-AB48-410D-81AC-02F00806FF9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2D6E5B3-2B6E-4583-B2C7-B27C576022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56480CE-65D0-479E-B4C6-C5B637DD0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98EC9DC-9AA4-499E-BA11-2C8BA9F6216E}"/>
              </a:ext>
            </a:extLst>
          </p:cNvPr>
          <p:cNvSpPr>
            <a:spLocks noGrp="1"/>
          </p:cNvSpPr>
          <p:nvPr>
            <p:ph type="dt" sz="half" idx="10"/>
          </p:nvPr>
        </p:nvSpPr>
        <p:spPr/>
        <p:txBody>
          <a:bodyPr/>
          <a:lstStyle/>
          <a:p>
            <a:fld id="{BACA5289-CAA9-42BB-9B92-3A7715BA2980}" type="datetimeFigureOut">
              <a:rPr lang="el-GR" smtClean="0"/>
              <a:t>24/4/2026</a:t>
            </a:fld>
            <a:endParaRPr lang="el-GR"/>
          </a:p>
        </p:txBody>
      </p:sp>
      <p:sp>
        <p:nvSpPr>
          <p:cNvPr id="6" name="Θέση υποσέλιδου 5">
            <a:extLst>
              <a:ext uri="{FF2B5EF4-FFF2-40B4-BE49-F238E27FC236}">
                <a16:creationId xmlns:a16="http://schemas.microsoft.com/office/drawing/2014/main" id="{900A5AC3-0F96-4044-9207-9F9C206CE68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1375E4F-EE1D-4E3B-8AA7-F6C60951F823}"/>
              </a:ext>
            </a:extLst>
          </p:cNvPr>
          <p:cNvSpPr>
            <a:spLocks noGrp="1"/>
          </p:cNvSpPr>
          <p:nvPr>
            <p:ph type="sldNum" sz="quarter" idx="12"/>
          </p:nvPr>
        </p:nvSpPr>
        <p:spPr/>
        <p:txBody>
          <a:bodyPr/>
          <a:lstStyle/>
          <a:p>
            <a:fld id="{23748439-259D-49C6-A6D9-4E075B003A94}" type="slidenum">
              <a:rPr lang="el-GR" smtClean="0"/>
              <a:t>‹#›</a:t>
            </a:fld>
            <a:endParaRPr lang="el-GR"/>
          </a:p>
        </p:txBody>
      </p:sp>
    </p:spTree>
    <p:extLst>
      <p:ext uri="{BB962C8B-B14F-4D97-AF65-F5344CB8AC3E}">
        <p14:creationId xmlns:p14="http://schemas.microsoft.com/office/powerpoint/2010/main" val="149179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FFF769-BB99-474E-B94E-4B7EDFDBF0B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7F8BB3D-568B-4203-B41B-998BA82E2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B27561B-F944-47D7-85E0-9F4901B6E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CCF3384-285C-4ADB-85F9-F2A3AC5EBBAA}"/>
              </a:ext>
            </a:extLst>
          </p:cNvPr>
          <p:cNvSpPr>
            <a:spLocks noGrp="1"/>
          </p:cNvSpPr>
          <p:nvPr>
            <p:ph type="dt" sz="half" idx="10"/>
          </p:nvPr>
        </p:nvSpPr>
        <p:spPr/>
        <p:txBody>
          <a:bodyPr/>
          <a:lstStyle/>
          <a:p>
            <a:fld id="{BACA5289-CAA9-42BB-9B92-3A7715BA2980}" type="datetimeFigureOut">
              <a:rPr lang="el-GR" smtClean="0"/>
              <a:t>24/4/2026</a:t>
            </a:fld>
            <a:endParaRPr lang="el-GR"/>
          </a:p>
        </p:txBody>
      </p:sp>
      <p:sp>
        <p:nvSpPr>
          <p:cNvPr id="6" name="Θέση υποσέλιδου 5">
            <a:extLst>
              <a:ext uri="{FF2B5EF4-FFF2-40B4-BE49-F238E27FC236}">
                <a16:creationId xmlns:a16="http://schemas.microsoft.com/office/drawing/2014/main" id="{62981BEB-5B02-4E53-91A0-B6556E8790B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D820670-BFBB-4B2B-B695-FF8A3A56D00A}"/>
              </a:ext>
            </a:extLst>
          </p:cNvPr>
          <p:cNvSpPr>
            <a:spLocks noGrp="1"/>
          </p:cNvSpPr>
          <p:nvPr>
            <p:ph type="sldNum" sz="quarter" idx="12"/>
          </p:nvPr>
        </p:nvSpPr>
        <p:spPr/>
        <p:txBody>
          <a:bodyPr/>
          <a:lstStyle/>
          <a:p>
            <a:fld id="{23748439-259D-49C6-A6D9-4E075B003A94}" type="slidenum">
              <a:rPr lang="el-GR" smtClean="0"/>
              <a:t>‹#›</a:t>
            </a:fld>
            <a:endParaRPr lang="el-GR"/>
          </a:p>
        </p:txBody>
      </p:sp>
    </p:spTree>
    <p:extLst>
      <p:ext uri="{BB962C8B-B14F-4D97-AF65-F5344CB8AC3E}">
        <p14:creationId xmlns:p14="http://schemas.microsoft.com/office/powerpoint/2010/main" val="276507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98D1748-9B6C-4F05-AEF3-10C3A24E8D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510653B-4808-4D26-9561-A1204A39A4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BFBEA44-C9D8-4F84-BBFA-98EB8F9BC7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A5289-CAA9-42BB-9B92-3A7715BA2980}" type="datetimeFigureOut">
              <a:rPr lang="el-GR" smtClean="0"/>
              <a:t>24/4/2026</a:t>
            </a:fld>
            <a:endParaRPr lang="el-GR"/>
          </a:p>
        </p:txBody>
      </p:sp>
      <p:sp>
        <p:nvSpPr>
          <p:cNvPr id="5" name="Θέση υποσέλιδου 4">
            <a:extLst>
              <a:ext uri="{FF2B5EF4-FFF2-40B4-BE49-F238E27FC236}">
                <a16:creationId xmlns:a16="http://schemas.microsoft.com/office/drawing/2014/main" id="{E8D9AF02-5973-4F25-B488-12355193C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C00B8C9-014D-4464-8F0C-531F70E328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48439-259D-49C6-A6D9-4E075B003A94}" type="slidenum">
              <a:rPr lang="el-GR" smtClean="0"/>
              <a:t>‹#›</a:t>
            </a:fld>
            <a:endParaRPr lang="el-GR"/>
          </a:p>
        </p:txBody>
      </p:sp>
    </p:spTree>
    <p:extLst>
      <p:ext uri="{BB962C8B-B14F-4D97-AF65-F5344CB8AC3E}">
        <p14:creationId xmlns:p14="http://schemas.microsoft.com/office/powerpoint/2010/main" val="2278475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5291CA44-B043-44B7-AA92-CEE038969754}"/>
              </a:ext>
            </a:extLst>
          </p:cNvPr>
          <p:cNvSpPr/>
          <p:nvPr/>
        </p:nvSpPr>
        <p:spPr>
          <a:xfrm>
            <a:off x="102833" y="786815"/>
            <a:ext cx="11986334" cy="5632311"/>
          </a:xfrm>
          <a:prstGeom prst="rect">
            <a:avLst/>
          </a:prstGeom>
        </p:spPr>
        <p:txBody>
          <a:bodyPr wrap="square">
            <a:spAutoFit/>
          </a:bodyPr>
          <a:lstStyle/>
          <a:p>
            <a:pPr algn="just"/>
            <a:r>
              <a:rPr lang="el-GR" sz="2400" dirty="0"/>
              <a:t>Η </a:t>
            </a:r>
            <a:r>
              <a:rPr lang="el-GR" sz="2400" dirty="0" err="1"/>
              <a:t>Boundary</a:t>
            </a:r>
            <a:r>
              <a:rPr lang="el-GR" sz="2400" dirty="0"/>
              <a:t> </a:t>
            </a:r>
            <a:r>
              <a:rPr lang="el-GR" sz="2400" dirty="0" err="1"/>
              <a:t>Element</a:t>
            </a:r>
            <a:r>
              <a:rPr lang="el-GR" sz="2400" dirty="0"/>
              <a:t> </a:t>
            </a:r>
            <a:r>
              <a:rPr lang="el-GR" sz="2400" dirty="0" err="1"/>
              <a:t>Method</a:t>
            </a:r>
            <a:r>
              <a:rPr lang="el-GR" sz="2400" dirty="0"/>
              <a:t> (BEM) είναι μια αριθμητική μέθοδος για την επίλυση μερικών διαφορικών εξισώσεων που συναντώνται στα μαθηματικά, τη φυσική και τη μηχανική. Η µ</a:t>
            </a:r>
            <a:r>
              <a:rPr lang="el-GR" sz="2400" dirty="0" err="1"/>
              <a:t>έθοδος</a:t>
            </a:r>
            <a:r>
              <a:rPr lang="el-GR" sz="2400" dirty="0"/>
              <a:t> </a:t>
            </a:r>
            <a:r>
              <a:rPr lang="el-GR" sz="2400" dirty="0" err="1"/>
              <a:t>χρησιµοποιήθηκε</a:t>
            </a:r>
            <a:r>
              <a:rPr lang="el-GR" sz="2400" dirty="0"/>
              <a:t> για πρώτη φορά το 1977. Η BEM αποτελεί μια τεχνική για την ανάλυση της συμπεριφοράς των μηχανικών συστημάτων και ιδιαίτερα των μηχανικών κατασκευών που υποβάλλονται σε εξωτερική φόρτιση. </a:t>
            </a:r>
          </a:p>
          <a:p>
            <a:pPr algn="just"/>
            <a:r>
              <a:rPr lang="el-GR" sz="2400" dirty="0"/>
              <a:t>Παραδείγματα που περιλαμβάνουν αυτή τη μέθοδο είναι η εξίσωση </a:t>
            </a:r>
            <a:r>
              <a:rPr lang="el-GR" sz="2400" dirty="0" err="1"/>
              <a:t>Laplace</a:t>
            </a:r>
            <a:r>
              <a:rPr lang="el-GR" sz="2400" dirty="0"/>
              <a:t>, η εξίσωση </a:t>
            </a:r>
            <a:r>
              <a:rPr lang="el-GR" sz="2400" dirty="0" err="1"/>
              <a:t>Helmholtz</a:t>
            </a:r>
            <a:r>
              <a:rPr lang="el-GR" sz="2400" dirty="0"/>
              <a:t>, η εξίσωση μεταφοράς-διάχυσης, οι εξισώσεις της δυναμικής και τυρβώδης ροή, οι εξισώσεις της ηλεκτροστατικής και του ηλεκτρομαγνητισμού καθώς επίσης και οι εξισώσεις </a:t>
            </a:r>
            <a:r>
              <a:rPr lang="el-GR" sz="2400" dirty="0" err="1"/>
              <a:t>ελαστοδυναμικής</a:t>
            </a:r>
            <a:r>
              <a:rPr lang="el-GR" sz="2400" dirty="0"/>
              <a:t>.</a:t>
            </a:r>
            <a:endParaRPr lang="en-US" sz="2400" dirty="0"/>
          </a:p>
          <a:p>
            <a:pPr algn="just"/>
            <a:r>
              <a:rPr lang="el-GR" sz="2400" dirty="0"/>
              <a:t> Μετατρέπει τις διαφορικές εξισώσεις και τις συνοριακές συνθήκες σε ολοκληρωματικές εξισώσεις, οι οποίες μετατρέπονται ώστε να εμπεριέχουν επιφανειακά ολοκληρώματα. Επειδή παραμένουν μόνο επιφανειακά ολοκληρώματα, χρησιμοποιούνται</a:t>
            </a:r>
            <a:r>
              <a:rPr lang="el-GR" sz="2400" b="1" dirty="0"/>
              <a:t> επιφανειακά στοιχεία </a:t>
            </a:r>
            <a:r>
              <a:rPr lang="el-GR" sz="2400" dirty="0"/>
              <a:t>για την εκτέλεση των απαιτούμενων ολοκληρώσεων.</a:t>
            </a:r>
            <a:endParaRPr lang="en-US" sz="2400" dirty="0"/>
          </a:p>
          <a:p>
            <a:pPr algn="just"/>
            <a:r>
              <a:rPr lang="el-GR" sz="2400" dirty="0"/>
              <a:t>Βασική διαφορά της μεθόδου των οριακών στοιχείων µε τη µ</a:t>
            </a:r>
            <a:r>
              <a:rPr lang="el-GR" sz="2400" dirty="0" err="1"/>
              <a:t>έθοδο</a:t>
            </a:r>
            <a:r>
              <a:rPr lang="el-GR" sz="2400" dirty="0"/>
              <a:t> των</a:t>
            </a:r>
            <a:r>
              <a:rPr lang="en-US" sz="2400" dirty="0"/>
              <a:t> </a:t>
            </a:r>
            <a:r>
              <a:rPr lang="el-GR" sz="2400" dirty="0" err="1"/>
              <a:t>πεπερασµένων</a:t>
            </a:r>
            <a:r>
              <a:rPr lang="el-GR" sz="2400" dirty="0"/>
              <a:t> στοιχείων είναι ότι η </a:t>
            </a:r>
            <a:r>
              <a:rPr lang="el-GR" sz="2400" dirty="0" err="1"/>
              <a:t>διακριτοποίηση</a:t>
            </a:r>
            <a:r>
              <a:rPr lang="el-GR" sz="2400" dirty="0"/>
              <a:t> περιορίζεται µόνο στο</a:t>
            </a:r>
            <a:r>
              <a:rPr lang="en-US" sz="2400" dirty="0"/>
              <a:t> </a:t>
            </a:r>
            <a:r>
              <a:rPr lang="el-GR" sz="2400" dirty="0"/>
              <a:t>σύνορο του χώρου</a:t>
            </a:r>
            <a:r>
              <a:rPr lang="en-US" sz="2400" dirty="0"/>
              <a:t>.</a:t>
            </a:r>
            <a:endParaRPr lang="el-GR" sz="2400" dirty="0"/>
          </a:p>
        </p:txBody>
      </p:sp>
      <p:sp>
        <p:nvSpPr>
          <p:cNvPr id="5" name="TextBox 4">
            <a:extLst>
              <a:ext uri="{FF2B5EF4-FFF2-40B4-BE49-F238E27FC236}">
                <a16:creationId xmlns:a16="http://schemas.microsoft.com/office/drawing/2014/main" id="{0FEB149A-2BB3-4D57-B544-302A206D4E9B}"/>
              </a:ext>
            </a:extLst>
          </p:cNvPr>
          <p:cNvSpPr txBox="1"/>
          <p:nvPr/>
        </p:nvSpPr>
        <p:spPr>
          <a:xfrm>
            <a:off x="3259584" y="208041"/>
            <a:ext cx="5672831" cy="523220"/>
          </a:xfrm>
          <a:prstGeom prst="rect">
            <a:avLst/>
          </a:prstGeom>
          <a:noFill/>
        </p:spPr>
        <p:txBody>
          <a:bodyPr wrap="square" rtlCol="0">
            <a:spAutoFit/>
          </a:bodyPr>
          <a:lstStyle/>
          <a:p>
            <a:r>
              <a:rPr lang="el-GR" sz="2800" b="1" dirty="0"/>
              <a:t>Μέθοδος των Συνοριακών Στοιχείων</a:t>
            </a:r>
          </a:p>
        </p:txBody>
      </p:sp>
    </p:spTree>
    <p:extLst>
      <p:ext uri="{BB962C8B-B14F-4D97-AF65-F5344CB8AC3E}">
        <p14:creationId xmlns:p14="http://schemas.microsoft.com/office/powerpoint/2010/main" val="1786578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296FB9-B6B9-4B33-699A-4D96E781A37A}"/>
              </a:ext>
            </a:extLst>
          </p:cNvPr>
          <p:cNvSpPr txBox="1"/>
          <p:nvPr/>
        </p:nvSpPr>
        <p:spPr>
          <a:xfrm>
            <a:off x="2525531" y="236033"/>
            <a:ext cx="7140937" cy="417935"/>
          </a:xfrm>
          <a:prstGeom prst="rect">
            <a:avLst/>
          </a:prstGeom>
          <a:noFill/>
        </p:spPr>
        <p:txBody>
          <a:bodyPr wrap="square" rtlCol="0">
            <a:spAutoFit/>
          </a:bodyPr>
          <a:lstStyle/>
          <a:p>
            <a:pPr algn="l">
              <a:lnSpc>
                <a:spcPts val="2400"/>
              </a:lnSpc>
              <a:spcBef>
                <a:spcPts val="2400"/>
              </a:spcBef>
              <a:spcAft>
                <a:spcPts val="1200"/>
              </a:spcAft>
              <a:buNone/>
            </a:pPr>
            <a:r>
              <a:rPr lang="el-GR" sz="2800" b="1" dirty="0">
                <a:solidFill>
                  <a:srgbClr val="0F1115"/>
                </a:solidFill>
                <a:effectLst/>
                <a:latin typeface="quote-cjk-patch"/>
              </a:rPr>
              <a:t>Συχνότητα </a:t>
            </a:r>
            <a:r>
              <a:rPr lang="en-US" sz="2800" b="1" dirty="0">
                <a:solidFill>
                  <a:srgbClr val="0F1115"/>
                </a:solidFill>
                <a:effectLst/>
                <a:latin typeface="quote-cjk-patch"/>
              </a:rPr>
              <a:t>Domain FEM-BEM </a:t>
            </a:r>
            <a:r>
              <a:rPr lang="el-GR" sz="2800" b="1" dirty="0">
                <a:solidFill>
                  <a:srgbClr val="0F1115"/>
                </a:solidFill>
                <a:effectLst/>
                <a:latin typeface="quote-cjk-patch"/>
              </a:rPr>
              <a:t>Ανάλυση</a:t>
            </a:r>
          </a:p>
        </p:txBody>
      </p:sp>
      <p:pic>
        <p:nvPicPr>
          <p:cNvPr id="6" name="Εικόνα 5">
            <a:extLst>
              <a:ext uri="{FF2B5EF4-FFF2-40B4-BE49-F238E27FC236}">
                <a16:creationId xmlns:a16="http://schemas.microsoft.com/office/drawing/2014/main" id="{9B95DC95-EE8C-69F7-6E24-24827D44708D}"/>
              </a:ext>
            </a:extLst>
          </p:cNvPr>
          <p:cNvPicPr>
            <a:picLocks noChangeAspect="1"/>
          </p:cNvPicPr>
          <p:nvPr/>
        </p:nvPicPr>
        <p:blipFill>
          <a:blip r:embed="rId2"/>
          <a:stretch>
            <a:fillRect/>
          </a:stretch>
        </p:blipFill>
        <p:spPr>
          <a:xfrm>
            <a:off x="2342625" y="817888"/>
            <a:ext cx="7506748" cy="5925377"/>
          </a:xfrm>
          <a:prstGeom prst="rect">
            <a:avLst/>
          </a:prstGeom>
        </p:spPr>
      </p:pic>
    </p:spTree>
    <p:extLst>
      <p:ext uri="{BB962C8B-B14F-4D97-AF65-F5344CB8AC3E}">
        <p14:creationId xmlns:p14="http://schemas.microsoft.com/office/powerpoint/2010/main" val="3229692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73015CC5-6661-A9E2-8CA5-E84EF7199D5F}"/>
              </a:ext>
            </a:extLst>
          </p:cNvPr>
          <p:cNvPicPr>
            <a:picLocks noChangeAspect="1"/>
          </p:cNvPicPr>
          <p:nvPr/>
        </p:nvPicPr>
        <p:blipFill>
          <a:blip r:embed="rId2"/>
          <a:stretch>
            <a:fillRect/>
          </a:stretch>
        </p:blipFill>
        <p:spPr>
          <a:xfrm>
            <a:off x="2162602" y="943894"/>
            <a:ext cx="6911060" cy="4970212"/>
          </a:xfrm>
          <a:prstGeom prst="rect">
            <a:avLst/>
          </a:prstGeom>
        </p:spPr>
      </p:pic>
      <p:sp>
        <p:nvSpPr>
          <p:cNvPr id="4" name="TextBox 3">
            <a:extLst>
              <a:ext uri="{FF2B5EF4-FFF2-40B4-BE49-F238E27FC236}">
                <a16:creationId xmlns:a16="http://schemas.microsoft.com/office/drawing/2014/main" id="{2334A806-9497-847E-9AD8-70A0F5C27F19}"/>
              </a:ext>
            </a:extLst>
          </p:cNvPr>
          <p:cNvSpPr txBox="1"/>
          <p:nvPr/>
        </p:nvSpPr>
        <p:spPr>
          <a:xfrm>
            <a:off x="2525531" y="236033"/>
            <a:ext cx="7140937" cy="417935"/>
          </a:xfrm>
          <a:prstGeom prst="rect">
            <a:avLst/>
          </a:prstGeom>
          <a:noFill/>
        </p:spPr>
        <p:txBody>
          <a:bodyPr wrap="square" rtlCol="0">
            <a:spAutoFit/>
          </a:bodyPr>
          <a:lstStyle/>
          <a:p>
            <a:pPr algn="l">
              <a:lnSpc>
                <a:spcPts val="2400"/>
              </a:lnSpc>
              <a:spcBef>
                <a:spcPts val="2400"/>
              </a:spcBef>
              <a:spcAft>
                <a:spcPts val="1200"/>
              </a:spcAft>
              <a:buNone/>
            </a:pPr>
            <a:r>
              <a:rPr lang="el-GR" sz="2800" b="1" dirty="0">
                <a:solidFill>
                  <a:srgbClr val="0F1115"/>
                </a:solidFill>
                <a:effectLst/>
                <a:latin typeface="quote-cjk-patch"/>
              </a:rPr>
              <a:t>Συχνότητα </a:t>
            </a:r>
            <a:r>
              <a:rPr lang="en-US" sz="2800" b="1" dirty="0">
                <a:solidFill>
                  <a:srgbClr val="0F1115"/>
                </a:solidFill>
                <a:effectLst/>
                <a:latin typeface="quote-cjk-patch"/>
              </a:rPr>
              <a:t>Domain FEM-BEM </a:t>
            </a:r>
            <a:r>
              <a:rPr lang="el-GR" sz="2800" b="1" dirty="0">
                <a:solidFill>
                  <a:srgbClr val="0F1115"/>
                </a:solidFill>
                <a:effectLst/>
                <a:latin typeface="quote-cjk-patch"/>
              </a:rPr>
              <a:t>Ανάλυση</a:t>
            </a:r>
          </a:p>
        </p:txBody>
      </p:sp>
    </p:spTree>
    <p:extLst>
      <p:ext uri="{BB962C8B-B14F-4D97-AF65-F5344CB8AC3E}">
        <p14:creationId xmlns:p14="http://schemas.microsoft.com/office/powerpoint/2010/main" val="339348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263A7A6-D4D9-435A-8442-2ECF462F0BED}"/>
              </a:ext>
            </a:extLst>
          </p:cNvPr>
          <p:cNvPicPr>
            <a:picLocks noChangeAspect="1"/>
          </p:cNvPicPr>
          <p:nvPr/>
        </p:nvPicPr>
        <p:blipFill rotWithShape="1">
          <a:blip r:embed="rId2"/>
          <a:srcRect l="18125" t="14445" r="19140" b="4722"/>
          <a:stretch/>
        </p:blipFill>
        <p:spPr>
          <a:xfrm>
            <a:off x="1990725" y="228600"/>
            <a:ext cx="8620125" cy="6247712"/>
          </a:xfrm>
          <a:prstGeom prst="rect">
            <a:avLst/>
          </a:prstGeom>
        </p:spPr>
      </p:pic>
    </p:spTree>
    <p:extLst>
      <p:ext uri="{BB962C8B-B14F-4D97-AF65-F5344CB8AC3E}">
        <p14:creationId xmlns:p14="http://schemas.microsoft.com/office/powerpoint/2010/main" val="214827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7B1DE16-CD60-4AEA-BBB9-A7475791CE41}"/>
              </a:ext>
            </a:extLst>
          </p:cNvPr>
          <p:cNvPicPr>
            <a:picLocks noChangeAspect="1"/>
          </p:cNvPicPr>
          <p:nvPr/>
        </p:nvPicPr>
        <p:blipFill rotWithShape="1">
          <a:blip r:embed="rId2"/>
          <a:srcRect l="18046" t="11528" r="19375" b="6528"/>
          <a:stretch/>
        </p:blipFill>
        <p:spPr>
          <a:xfrm>
            <a:off x="1614348" y="276639"/>
            <a:ext cx="8559461" cy="6304722"/>
          </a:xfrm>
          <a:prstGeom prst="rect">
            <a:avLst/>
          </a:prstGeom>
        </p:spPr>
      </p:pic>
    </p:spTree>
    <p:extLst>
      <p:ext uri="{BB962C8B-B14F-4D97-AF65-F5344CB8AC3E}">
        <p14:creationId xmlns:p14="http://schemas.microsoft.com/office/powerpoint/2010/main" val="1714327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9FFD9DA-8A12-4071-9F3E-2283207DBBEE}"/>
              </a:ext>
            </a:extLst>
          </p:cNvPr>
          <p:cNvPicPr>
            <a:picLocks noChangeAspect="1"/>
          </p:cNvPicPr>
          <p:nvPr/>
        </p:nvPicPr>
        <p:blipFill rotWithShape="1">
          <a:blip r:embed="rId2"/>
          <a:srcRect l="17969" t="11806" r="19218" b="8333"/>
          <a:stretch/>
        </p:blipFill>
        <p:spPr>
          <a:xfrm>
            <a:off x="1809750" y="200024"/>
            <a:ext cx="8572500" cy="6130831"/>
          </a:xfrm>
          <a:prstGeom prst="rect">
            <a:avLst/>
          </a:prstGeom>
        </p:spPr>
      </p:pic>
    </p:spTree>
    <p:extLst>
      <p:ext uri="{BB962C8B-B14F-4D97-AF65-F5344CB8AC3E}">
        <p14:creationId xmlns:p14="http://schemas.microsoft.com/office/powerpoint/2010/main" val="19769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86113C8-D3E5-4E9F-9CD1-DF42A27FE687}"/>
              </a:ext>
            </a:extLst>
          </p:cNvPr>
          <p:cNvPicPr>
            <a:picLocks noChangeAspect="1"/>
          </p:cNvPicPr>
          <p:nvPr/>
        </p:nvPicPr>
        <p:blipFill rotWithShape="1">
          <a:blip r:embed="rId2"/>
          <a:srcRect l="18046" t="11667" r="19375" b="12083"/>
          <a:stretch/>
        </p:blipFill>
        <p:spPr>
          <a:xfrm>
            <a:off x="1743075" y="354138"/>
            <a:ext cx="8972550" cy="6149724"/>
          </a:xfrm>
          <a:prstGeom prst="rect">
            <a:avLst/>
          </a:prstGeom>
        </p:spPr>
      </p:pic>
    </p:spTree>
    <p:extLst>
      <p:ext uri="{BB962C8B-B14F-4D97-AF65-F5344CB8AC3E}">
        <p14:creationId xmlns:p14="http://schemas.microsoft.com/office/powerpoint/2010/main" val="12518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0C86B8C-3998-4F23-B764-3EDD2D2557EC}"/>
              </a:ext>
            </a:extLst>
          </p:cNvPr>
          <p:cNvPicPr>
            <a:picLocks noChangeAspect="1"/>
          </p:cNvPicPr>
          <p:nvPr/>
        </p:nvPicPr>
        <p:blipFill rotWithShape="1">
          <a:blip r:embed="rId2"/>
          <a:srcRect l="29922" t="56250" r="31953" b="14583"/>
          <a:stretch/>
        </p:blipFill>
        <p:spPr>
          <a:xfrm>
            <a:off x="2867403" y="127662"/>
            <a:ext cx="5637406" cy="2425933"/>
          </a:xfrm>
          <a:prstGeom prst="rect">
            <a:avLst/>
          </a:prstGeom>
        </p:spPr>
      </p:pic>
      <p:sp>
        <p:nvSpPr>
          <p:cNvPr id="5" name="Ορθογώνιο 4">
            <a:extLst>
              <a:ext uri="{FF2B5EF4-FFF2-40B4-BE49-F238E27FC236}">
                <a16:creationId xmlns:a16="http://schemas.microsoft.com/office/drawing/2014/main" id="{F7CF586C-C33C-4FB3-AD3D-DC19125A1F02}"/>
              </a:ext>
            </a:extLst>
          </p:cNvPr>
          <p:cNvSpPr/>
          <p:nvPr/>
        </p:nvSpPr>
        <p:spPr>
          <a:xfrm>
            <a:off x="276687" y="2411579"/>
            <a:ext cx="11638626" cy="4401205"/>
          </a:xfrm>
          <a:prstGeom prst="rect">
            <a:avLst/>
          </a:prstGeom>
        </p:spPr>
        <p:txBody>
          <a:bodyPr wrap="square">
            <a:spAutoFit/>
          </a:bodyPr>
          <a:lstStyle/>
          <a:p>
            <a:pPr marL="342900" indent="-342900" algn="just">
              <a:buFont typeface="Arial" panose="020B0604020202020204" pitchFamily="34" charset="0"/>
              <a:buChar char="•"/>
            </a:pPr>
            <a:r>
              <a:rPr lang="el-GR" sz="2000" dirty="0"/>
              <a:t>Επειδή η </a:t>
            </a:r>
            <a:r>
              <a:rPr lang="el-GR" sz="2000" dirty="0" err="1"/>
              <a:t>διακριτοποίηση</a:t>
            </a:r>
            <a:r>
              <a:rPr lang="el-GR" sz="2000" dirty="0"/>
              <a:t> περιορίζεται στο όριο του χωρίου, η ΒΕΜ καθιστά την αριθμητική προσομοίωση εύκολη και περιορίζει το πλήθος των αγνώστων κατά µία τάξη. </a:t>
            </a:r>
          </a:p>
          <a:p>
            <a:pPr marL="342900" indent="-342900" algn="just">
              <a:buFont typeface="Arial" panose="020B0604020202020204" pitchFamily="34" charset="0"/>
              <a:buChar char="•"/>
            </a:pPr>
            <a:r>
              <a:rPr lang="el-GR" sz="2000" dirty="0"/>
              <a:t>Για απείρως εκτεινόμενα χωρία, το πρόβλημα διατυπώνεται ως εξωτερικό χωρίς να παρουσιάζει ιδιαίτερη δυσκολία. Φυσικά η θεμελιώδης λύση πρέπει να ικανοποιεί ορισμένες συνθήκες στο άπειρο </a:t>
            </a:r>
            <a:r>
              <a:rPr lang="en-US" sz="2000" dirty="0"/>
              <a:t>(</a:t>
            </a:r>
            <a:r>
              <a:rPr lang="el-GR" sz="2000" dirty="0"/>
              <a:t>π.χ. συνθήκη ακτινοβολίας του </a:t>
            </a:r>
            <a:r>
              <a:rPr lang="el-GR" sz="2000" dirty="0" err="1"/>
              <a:t>Sommerfield</a:t>
            </a:r>
            <a:r>
              <a:rPr lang="el-GR" sz="2000" dirty="0"/>
              <a:t> για δυναμικά προβλήματα</a:t>
            </a:r>
            <a:r>
              <a:rPr lang="en-US" sz="2000" dirty="0"/>
              <a:t>)</a:t>
            </a:r>
            <a:r>
              <a:rPr lang="el-GR" sz="2000" dirty="0"/>
              <a:t>. Έτσι προγράμματα υπολογιστή που είναι </a:t>
            </a:r>
            <a:r>
              <a:rPr lang="el-GR" sz="2000" dirty="0" err="1"/>
              <a:t>γρα</a:t>
            </a:r>
            <a:r>
              <a:rPr lang="el-GR" sz="2000" dirty="0"/>
              <a:t>µµένα για πεπερασμένα χωρία, µε μικρή προσαρμογή, λύνουν προβλήματα σε απείρως εκτεινόμενα χωρία. Αυτό δεν συμβαίνει µε την μέθοδο των πεπερασμένων στοιχείων. </a:t>
            </a:r>
            <a:endParaRPr lang="en-US" sz="2000" dirty="0"/>
          </a:p>
          <a:p>
            <a:pPr marL="342900" indent="-342900" algn="just">
              <a:buFont typeface="Arial" panose="020B0604020202020204" pitchFamily="34" charset="0"/>
              <a:buChar char="•"/>
            </a:pPr>
            <a:r>
              <a:rPr lang="el-GR" sz="2000" b="1" dirty="0"/>
              <a:t>Επιτρέπει τον υπολογισμό της λύσεως και των παραγώγων της σ’ όποια σημεία µας ενδιαφέρουν</a:t>
            </a:r>
            <a:r>
              <a:rPr lang="el-GR" sz="2000" dirty="0"/>
              <a:t>. Αυτό δεν είναι δυνατόν µε την μέθοδο των πεπερασμένων στοιχείων, όπου η λύση λαμβάνεται µόνο στα κομβικά σημεία. Χρησιμοποιεί αναπόσπαστη αναπαράσταση της επίλυσης ως μια συνεχή μαθηματική έκφραση. Είναι ιδιαίτερα αποτελεσματική στον υπολογισμό των παραγώγων της επιφανειακής εξίσωσης (π.χ. ροές, πιέσεις, τάσεις, ροπές). Μπορεί εύκολα να χειριστεί συμπυκνωμένες δυνάμεις και ροπές, είτε στο εσωτερικό του τομέα είτε στο όριο.</a:t>
            </a:r>
            <a:endParaRPr lang="en-US" sz="2000" dirty="0"/>
          </a:p>
          <a:p>
            <a:pPr marL="342900" indent="-342900" algn="just">
              <a:buFont typeface="Arial" panose="020B0604020202020204" pitchFamily="34" charset="0"/>
              <a:buChar char="•"/>
            </a:pPr>
            <a:r>
              <a:rPr lang="el-GR" sz="2000" dirty="0"/>
              <a:t>Προσφέρεται για την επίλυση προβλημάτων σε χωρία µε γεωμετρικές ανωμαλίες, όπως ρωγμές.</a:t>
            </a:r>
          </a:p>
        </p:txBody>
      </p:sp>
    </p:spTree>
    <p:extLst>
      <p:ext uri="{BB962C8B-B14F-4D97-AF65-F5344CB8AC3E}">
        <p14:creationId xmlns:p14="http://schemas.microsoft.com/office/powerpoint/2010/main" val="2490272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2C19E09A-6359-4809-B379-3DA64F6E58BF}"/>
              </a:ext>
            </a:extLst>
          </p:cNvPr>
          <p:cNvSpPr/>
          <p:nvPr/>
        </p:nvSpPr>
        <p:spPr>
          <a:xfrm>
            <a:off x="183472" y="453124"/>
            <a:ext cx="11825056" cy="4832092"/>
          </a:xfrm>
          <a:prstGeom prst="rect">
            <a:avLst/>
          </a:prstGeom>
        </p:spPr>
        <p:txBody>
          <a:bodyPr wrap="square">
            <a:spAutoFit/>
          </a:bodyPr>
          <a:lstStyle/>
          <a:p>
            <a:pPr algn="ctr"/>
            <a:r>
              <a:rPr lang="el-GR" sz="2800" b="1" dirty="0"/>
              <a:t>Βασικές διαφορές µ</a:t>
            </a:r>
            <a:r>
              <a:rPr lang="el-GR" sz="2800" b="1" dirty="0" err="1"/>
              <a:t>εταξύ</a:t>
            </a:r>
            <a:r>
              <a:rPr lang="el-GR" sz="2800" b="1" dirty="0"/>
              <a:t> FEM και BEM</a:t>
            </a:r>
          </a:p>
          <a:p>
            <a:pPr algn="ctr"/>
            <a:r>
              <a:rPr lang="el-GR" sz="2800" dirty="0"/>
              <a:t> </a:t>
            </a:r>
            <a:endParaRPr lang="en-US" sz="2800" dirty="0"/>
          </a:p>
          <a:p>
            <a:pPr algn="just"/>
            <a:r>
              <a:rPr lang="el-GR" sz="2800" dirty="0"/>
              <a:t>Σε γενικές γραμμές οι διαφορές των δύο παραπάνω μεθόδων είναι</a:t>
            </a:r>
            <a:endParaRPr lang="en-US" sz="2800" dirty="0"/>
          </a:p>
          <a:p>
            <a:pPr algn="just"/>
            <a:r>
              <a:rPr lang="el-GR" sz="2800" dirty="0"/>
              <a:t>• Η FEM μπορεί να χρησιμοποιηθεί για µη γραμμικά προβλήματα όπως όταν η ηχητική πίεση είναι πολύ υψηλή ή όταν η ακουστική περιοχή είναι µη ομογενής. </a:t>
            </a:r>
            <a:endParaRPr lang="en-US" sz="2800" dirty="0"/>
          </a:p>
          <a:p>
            <a:pPr algn="just"/>
            <a:r>
              <a:rPr lang="el-GR" sz="2800" dirty="0"/>
              <a:t>• Η ΒΕΜ στην γενική της μορφή περιορίζεται σε γραμμικά και ομογενή προβλήματα. Παρ’ όλ’ αυτά μια παραλλαγή της ΒΕΜ που αναφέρεται ως </a:t>
            </a:r>
            <a:r>
              <a:rPr lang="en-US" sz="2800" dirty="0"/>
              <a:t>m</a:t>
            </a:r>
            <a:r>
              <a:rPr lang="el-GR" sz="2800" dirty="0" err="1"/>
              <a:t>ultidomain</a:t>
            </a:r>
            <a:r>
              <a:rPr lang="el-GR" sz="2800" dirty="0"/>
              <a:t> BEM ξεπερνάει αυτόν τον περιορισμό για πολλά προβλήματα πρακτικού ενδιαφέροντος. </a:t>
            </a:r>
            <a:endParaRPr lang="en-US" sz="2800" dirty="0"/>
          </a:p>
          <a:p>
            <a:pPr algn="just"/>
            <a:r>
              <a:rPr lang="el-GR" sz="2800" dirty="0"/>
              <a:t>Στα περισσότερα προβλήματα ακτινοβολίας η ΒΕΜ προτιμάται έναντι της FEM. </a:t>
            </a:r>
          </a:p>
        </p:txBody>
      </p:sp>
    </p:spTree>
    <p:extLst>
      <p:ext uri="{BB962C8B-B14F-4D97-AF65-F5344CB8AC3E}">
        <p14:creationId xmlns:p14="http://schemas.microsoft.com/office/powerpoint/2010/main" val="315123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71501-CF7C-49F6-14CB-BDAE316871FE}"/>
              </a:ext>
            </a:extLst>
          </p:cNvPr>
          <p:cNvSpPr txBox="1"/>
          <p:nvPr/>
        </p:nvSpPr>
        <p:spPr>
          <a:xfrm>
            <a:off x="2525531" y="236033"/>
            <a:ext cx="7140937" cy="417935"/>
          </a:xfrm>
          <a:prstGeom prst="rect">
            <a:avLst/>
          </a:prstGeom>
          <a:noFill/>
        </p:spPr>
        <p:txBody>
          <a:bodyPr wrap="square" rtlCol="0">
            <a:spAutoFit/>
          </a:bodyPr>
          <a:lstStyle/>
          <a:p>
            <a:pPr algn="l">
              <a:lnSpc>
                <a:spcPts val="2400"/>
              </a:lnSpc>
              <a:spcBef>
                <a:spcPts val="2400"/>
              </a:spcBef>
              <a:spcAft>
                <a:spcPts val="1200"/>
              </a:spcAft>
              <a:buNone/>
            </a:pPr>
            <a:r>
              <a:rPr lang="el-GR" sz="2800" b="1" dirty="0">
                <a:solidFill>
                  <a:srgbClr val="0F1115"/>
                </a:solidFill>
                <a:effectLst/>
                <a:latin typeface="quote-cjk-patch"/>
              </a:rPr>
              <a:t>Συχνότητα </a:t>
            </a:r>
            <a:r>
              <a:rPr lang="en-US" sz="2800" b="1" dirty="0">
                <a:solidFill>
                  <a:srgbClr val="0F1115"/>
                </a:solidFill>
                <a:effectLst/>
                <a:latin typeface="quote-cjk-patch"/>
              </a:rPr>
              <a:t>Domain FEM-BEM </a:t>
            </a:r>
            <a:r>
              <a:rPr lang="el-GR" sz="2800" b="1" dirty="0">
                <a:solidFill>
                  <a:srgbClr val="0F1115"/>
                </a:solidFill>
                <a:effectLst/>
                <a:latin typeface="quote-cjk-patch"/>
              </a:rPr>
              <a:t>Ανάλυση</a:t>
            </a:r>
          </a:p>
        </p:txBody>
      </p:sp>
      <p:pic>
        <p:nvPicPr>
          <p:cNvPr id="6" name="Εικόνα 5">
            <a:extLst>
              <a:ext uri="{FF2B5EF4-FFF2-40B4-BE49-F238E27FC236}">
                <a16:creationId xmlns:a16="http://schemas.microsoft.com/office/drawing/2014/main" id="{8A6E5142-DD38-7EF6-2C79-4D1182E2C20D}"/>
              </a:ext>
            </a:extLst>
          </p:cNvPr>
          <p:cNvPicPr>
            <a:picLocks noChangeAspect="1"/>
          </p:cNvPicPr>
          <p:nvPr/>
        </p:nvPicPr>
        <p:blipFill>
          <a:blip r:embed="rId2"/>
          <a:stretch>
            <a:fillRect/>
          </a:stretch>
        </p:blipFill>
        <p:spPr>
          <a:xfrm>
            <a:off x="864669" y="1029016"/>
            <a:ext cx="10462662" cy="3814290"/>
          </a:xfrm>
          <a:prstGeom prst="rect">
            <a:avLst/>
          </a:prstGeom>
        </p:spPr>
      </p:pic>
      <p:sp>
        <p:nvSpPr>
          <p:cNvPr id="8" name="TextBox 7">
            <a:extLst>
              <a:ext uri="{FF2B5EF4-FFF2-40B4-BE49-F238E27FC236}">
                <a16:creationId xmlns:a16="http://schemas.microsoft.com/office/drawing/2014/main" id="{6BFB8966-542D-10C9-4259-5E65C7659C52}"/>
              </a:ext>
            </a:extLst>
          </p:cNvPr>
          <p:cNvSpPr txBox="1"/>
          <p:nvPr/>
        </p:nvSpPr>
        <p:spPr>
          <a:xfrm>
            <a:off x="3645937" y="3741776"/>
            <a:ext cx="7840048" cy="646331"/>
          </a:xfrm>
          <a:prstGeom prst="rect">
            <a:avLst/>
          </a:prstGeom>
          <a:noFill/>
        </p:spPr>
        <p:txBody>
          <a:bodyPr wrap="square">
            <a:spAutoFit/>
          </a:bodyPr>
          <a:lstStyle/>
          <a:p>
            <a:r>
              <a:rPr lang="el-GR" dirty="0"/>
              <a:t>Η ταχύτητα ή η επιτάχυνση των οριακών σημείων που προκύπτει χρησιμοποιείται ως είσοδος για τον ακουστικό υπολογισμό με BEM.</a:t>
            </a:r>
          </a:p>
        </p:txBody>
      </p:sp>
    </p:spTree>
    <p:extLst>
      <p:ext uri="{BB962C8B-B14F-4D97-AF65-F5344CB8AC3E}">
        <p14:creationId xmlns:p14="http://schemas.microsoft.com/office/powerpoint/2010/main" val="3665378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C415F3C8-8102-4FC9-9B0F-497C9A17C1A9}"/>
              </a:ext>
            </a:extLst>
          </p:cNvPr>
          <p:cNvSpPr/>
          <p:nvPr/>
        </p:nvSpPr>
        <p:spPr>
          <a:xfrm>
            <a:off x="142043" y="892798"/>
            <a:ext cx="11780668" cy="3760068"/>
          </a:xfrm>
          <a:prstGeom prst="rect">
            <a:avLst/>
          </a:prstGeom>
        </p:spPr>
        <p:txBody>
          <a:bodyPr wrap="square">
            <a:spAutoFit/>
          </a:bodyPr>
          <a:lstStyle/>
          <a:p>
            <a:pPr algn="just">
              <a:lnSpc>
                <a:spcPct val="107000"/>
              </a:lnSpc>
              <a:spcAft>
                <a:spcPts val="800"/>
              </a:spcAft>
            </a:pPr>
            <a:r>
              <a:rPr lang="el-GR" sz="2800" dirty="0">
                <a:latin typeface="Calibri" panose="020F0502020204030204" pitchFamily="34" charset="0"/>
                <a:ea typeface="Calibri" panose="020F0502020204030204" pitchFamily="34" charset="0"/>
                <a:cs typeface="Times New Roman" panose="02020603050405020304" pitchFamily="18" charset="0"/>
              </a:rPr>
              <a:t>Η </a:t>
            </a:r>
            <a:r>
              <a:rPr lang="el-GR" sz="2800" b="1" dirty="0">
                <a:latin typeface="Calibri" panose="020F0502020204030204" pitchFamily="34" charset="0"/>
                <a:ea typeface="Calibri" panose="020F0502020204030204" pitchFamily="34" charset="0"/>
                <a:cs typeface="Times New Roman" panose="02020603050405020304" pitchFamily="18" charset="0"/>
              </a:rPr>
              <a:t>δυναμική σταθερής κατάστασης (</a:t>
            </a:r>
            <a:r>
              <a:rPr lang="en-US" sz="2800" b="1" dirty="0">
                <a:latin typeface="Calibri" panose="020F0502020204030204" pitchFamily="34" charset="0"/>
                <a:ea typeface="Calibri" panose="020F0502020204030204" pitchFamily="34" charset="0"/>
                <a:cs typeface="Times New Roman" panose="02020603050405020304" pitchFamily="18" charset="0"/>
              </a:rPr>
              <a:t>steady state dynamics</a:t>
            </a:r>
            <a:r>
              <a:rPr lang="el-GR" sz="2800" b="1" dirty="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SSD</a:t>
            </a:r>
            <a:r>
              <a:rPr lang="el-GR" sz="2800" b="1" dirty="0">
                <a:latin typeface="Calibri" panose="020F0502020204030204" pitchFamily="34" charset="0"/>
                <a:ea typeface="Calibri" panose="020F0502020204030204" pitchFamily="34" charset="0"/>
                <a:cs typeface="Times New Roman" panose="02020603050405020304" pitchFamily="18" charset="0"/>
              </a:rPr>
              <a:t>) </a:t>
            </a:r>
            <a:r>
              <a:rPr lang="el-GR" sz="2800" dirty="0">
                <a:latin typeface="Calibri" panose="020F0502020204030204" pitchFamily="34" charset="0"/>
                <a:ea typeface="Calibri" panose="020F0502020204030204" pitchFamily="34" charset="0"/>
                <a:cs typeface="Times New Roman" panose="02020603050405020304" pitchFamily="18" charset="0"/>
              </a:rPr>
              <a:t>υπολογίζει την απόκριση σταθερής κατάστασης μιας κατασκευής που υπόκειται σε γνωστές αρμονικές διεγέρσεις. Το φάσμα διέγερσης μπορεί να δοθεί ως σημειακή φόρτιση, πίεση ή επιτάχυνση. </a:t>
            </a:r>
            <a:r>
              <a:rPr lang="en-US" sz="2800" dirty="0">
                <a:latin typeface="Calibri" panose="020F0502020204030204" pitchFamily="34" charset="0"/>
                <a:ea typeface="Calibri" panose="020F0502020204030204" pitchFamily="34" charset="0"/>
                <a:cs typeface="Times New Roman" panose="02020603050405020304" pitchFamily="18" charset="0"/>
              </a:rPr>
              <a:t>To </a:t>
            </a:r>
            <a:r>
              <a:rPr lang="el-GR" sz="2800" dirty="0">
                <a:latin typeface="Calibri" panose="020F0502020204030204" pitchFamily="34" charset="0"/>
                <a:ea typeface="Calibri" panose="020F0502020204030204" pitchFamily="34" charset="0"/>
                <a:cs typeface="Times New Roman" panose="02020603050405020304" pitchFamily="18" charset="0"/>
              </a:rPr>
              <a:t>πλάτος και η γωνία φάσης της διέγερσης λαμβάνονται υπόψη. Τα χαρακτηριστικά της δυναμικής του πεδίου των συχνοτήτων στην </a:t>
            </a:r>
            <a:r>
              <a:rPr lang="en-US" sz="2800" dirty="0">
                <a:latin typeface="Calibri" panose="020F0502020204030204" pitchFamily="34" charset="0"/>
                <a:ea typeface="Calibri" panose="020F0502020204030204" pitchFamily="34" charset="0"/>
                <a:cs typeface="Times New Roman" panose="02020603050405020304" pitchFamily="18" charset="0"/>
              </a:rPr>
              <a:t>SSD </a:t>
            </a:r>
            <a:r>
              <a:rPr lang="el-GR" sz="2800" dirty="0">
                <a:latin typeface="Calibri" panose="020F0502020204030204" pitchFamily="34" charset="0"/>
                <a:ea typeface="Calibri" panose="020F0502020204030204" pitchFamily="34" charset="0"/>
                <a:cs typeface="Times New Roman" panose="02020603050405020304" pitchFamily="18" charset="0"/>
              </a:rPr>
              <a:t>βασίζονται στα αποτελέσματα της ανάλυσης </a:t>
            </a:r>
            <a:r>
              <a:rPr lang="el-GR" sz="2800" dirty="0" err="1">
                <a:latin typeface="Calibri" panose="020F0502020204030204" pitchFamily="34" charset="0"/>
                <a:ea typeface="Calibri" panose="020F0502020204030204" pitchFamily="34" charset="0"/>
                <a:cs typeface="Times New Roman" panose="02020603050405020304" pitchFamily="18" charset="0"/>
              </a:rPr>
              <a:t>ιδιοσυχνοτήτων</a:t>
            </a:r>
            <a:r>
              <a:rPr lang="el-GR" sz="2800" dirty="0">
                <a:latin typeface="Calibri" panose="020F0502020204030204" pitchFamily="34" charset="0"/>
                <a:ea typeface="Calibri" panose="020F0502020204030204" pitchFamily="34" charset="0"/>
                <a:cs typeface="Times New Roman" panose="02020603050405020304" pitchFamily="18" charset="0"/>
              </a:rPr>
              <a:t> για αυτό το λόγο η ανάλυση </a:t>
            </a:r>
            <a:r>
              <a:rPr lang="el-GR" sz="2800" dirty="0" err="1">
                <a:latin typeface="Calibri" panose="020F0502020204030204" pitchFamily="34" charset="0"/>
                <a:ea typeface="Calibri" panose="020F0502020204030204" pitchFamily="34" charset="0"/>
                <a:cs typeface="Times New Roman" panose="02020603050405020304" pitchFamily="18" charset="0"/>
              </a:rPr>
              <a:t>ιδιοσυχνοτήτων</a:t>
            </a:r>
            <a:r>
              <a:rPr lang="el-GR" sz="2800" dirty="0">
                <a:latin typeface="Calibri" panose="020F0502020204030204" pitchFamily="34" charset="0"/>
                <a:ea typeface="Calibri" panose="020F0502020204030204" pitchFamily="34" charset="0"/>
                <a:cs typeface="Times New Roman" panose="02020603050405020304" pitchFamily="18" charset="0"/>
              </a:rPr>
              <a:t> γίνεται πριν τη </a:t>
            </a:r>
            <a:r>
              <a:rPr lang="en-US" sz="2800" dirty="0">
                <a:latin typeface="Calibri" panose="020F0502020204030204" pitchFamily="34" charset="0"/>
                <a:ea typeface="Calibri" panose="020F0502020204030204" pitchFamily="34" charset="0"/>
                <a:cs typeface="Times New Roman" panose="02020603050405020304" pitchFamily="18" charset="0"/>
              </a:rPr>
              <a:t>SSD</a:t>
            </a:r>
            <a:r>
              <a:rPr lang="el-GR" sz="2800" dirty="0">
                <a:latin typeface="Calibri" panose="020F0502020204030204" pitchFamily="34" charset="0"/>
                <a:ea typeface="Calibri" panose="020F0502020204030204" pitchFamily="34" charset="0"/>
                <a:cs typeface="Times New Roman" panose="02020603050405020304" pitchFamily="18" charset="0"/>
              </a:rPr>
              <a:t>.</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2B5ECE2-6667-0523-D6FC-064FE0EF9D9C}"/>
              </a:ext>
            </a:extLst>
          </p:cNvPr>
          <p:cNvSpPr txBox="1"/>
          <p:nvPr/>
        </p:nvSpPr>
        <p:spPr>
          <a:xfrm>
            <a:off x="2525531" y="236033"/>
            <a:ext cx="7140937" cy="417935"/>
          </a:xfrm>
          <a:prstGeom prst="rect">
            <a:avLst/>
          </a:prstGeom>
          <a:noFill/>
        </p:spPr>
        <p:txBody>
          <a:bodyPr wrap="square" rtlCol="0">
            <a:spAutoFit/>
          </a:bodyPr>
          <a:lstStyle/>
          <a:p>
            <a:pPr algn="l">
              <a:lnSpc>
                <a:spcPts val="2400"/>
              </a:lnSpc>
              <a:spcBef>
                <a:spcPts val="2400"/>
              </a:spcBef>
              <a:spcAft>
                <a:spcPts val="1200"/>
              </a:spcAft>
              <a:buNone/>
            </a:pPr>
            <a:r>
              <a:rPr lang="el-GR" sz="2800" b="1" dirty="0">
                <a:solidFill>
                  <a:srgbClr val="0F1115"/>
                </a:solidFill>
                <a:effectLst/>
                <a:latin typeface="quote-cjk-patch"/>
              </a:rPr>
              <a:t>Συχνότητα </a:t>
            </a:r>
            <a:r>
              <a:rPr lang="en-US" sz="2800" b="1" dirty="0">
                <a:solidFill>
                  <a:srgbClr val="0F1115"/>
                </a:solidFill>
                <a:effectLst/>
                <a:latin typeface="quote-cjk-patch"/>
              </a:rPr>
              <a:t>Domain FEM-BEM </a:t>
            </a:r>
            <a:r>
              <a:rPr lang="el-GR" sz="2800" b="1" dirty="0">
                <a:solidFill>
                  <a:srgbClr val="0F1115"/>
                </a:solidFill>
                <a:effectLst/>
                <a:latin typeface="quote-cjk-patch"/>
              </a:rPr>
              <a:t>Ανάλυση</a:t>
            </a:r>
          </a:p>
        </p:txBody>
      </p:sp>
    </p:spTree>
    <p:extLst>
      <p:ext uri="{BB962C8B-B14F-4D97-AF65-F5344CB8AC3E}">
        <p14:creationId xmlns:p14="http://schemas.microsoft.com/office/powerpoint/2010/main" val="401721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C29530-7D8E-A6B5-9BAF-284B80AACB9A}"/>
              </a:ext>
            </a:extLst>
          </p:cNvPr>
          <p:cNvSpPr txBox="1"/>
          <p:nvPr/>
        </p:nvSpPr>
        <p:spPr>
          <a:xfrm>
            <a:off x="2525531" y="236033"/>
            <a:ext cx="7140937" cy="417935"/>
          </a:xfrm>
          <a:prstGeom prst="rect">
            <a:avLst/>
          </a:prstGeom>
          <a:noFill/>
        </p:spPr>
        <p:txBody>
          <a:bodyPr wrap="square" rtlCol="0">
            <a:spAutoFit/>
          </a:bodyPr>
          <a:lstStyle/>
          <a:p>
            <a:pPr algn="l">
              <a:lnSpc>
                <a:spcPts val="2400"/>
              </a:lnSpc>
              <a:spcBef>
                <a:spcPts val="2400"/>
              </a:spcBef>
              <a:spcAft>
                <a:spcPts val="1200"/>
              </a:spcAft>
              <a:buNone/>
            </a:pPr>
            <a:r>
              <a:rPr lang="el-GR" sz="2800" b="1" dirty="0">
                <a:solidFill>
                  <a:srgbClr val="0F1115"/>
                </a:solidFill>
                <a:effectLst/>
                <a:latin typeface="quote-cjk-patch"/>
              </a:rPr>
              <a:t>Συχνότητα </a:t>
            </a:r>
            <a:r>
              <a:rPr lang="en-US" sz="2800" b="1" dirty="0">
                <a:solidFill>
                  <a:srgbClr val="0F1115"/>
                </a:solidFill>
                <a:effectLst/>
                <a:latin typeface="quote-cjk-patch"/>
              </a:rPr>
              <a:t>Domain FEM-BEM </a:t>
            </a:r>
            <a:r>
              <a:rPr lang="el-GR" sz="2800" b="1" dirty="0">
                <a:solidFill>
                  <a:srgbClr val="0F1115"/>
                </a:solidFill>
                <a:effectLst/>
                <a:latin typeface="quote-cjk-patch"/>
              </a:rPr>
              <a:t>Ανάλυση</a:t>
            </a:r>
          </a:p>
        </p:txBody>
      </p:sp>
      <p:pic>
        <p:nvPicPr>
          <p:cNvPr id="6" name="Εικόνα 5">
            <a:extLst>
              <a:ext uri="{FF2B5EF4-FFF2-40B4-BE49-F238E27FC236}">
                <a16:creationId xmlns:a16="http://schemas.microsoft.com/office/drawing/2014/main" id="{C30EE21F-6219-7BB3-7831-66010A27C3A7}"/>
              </a:ext>
            </a:extLst>
          </p:cNvPr>
          <p:cNvPicPr>
            <a:picLocks noChangeAspect="1"/>
          </p:cNvPicPr>
          <p:nvPr/>
        </p:nvPicPr>
        <p:blipFill>
          <a:blip r:embed="rId2"/>
          <a:stretch>
            <a:fillRect/>
          </a:stretch>
        </p:blipFill>
        <p:spPr>
          <a:xfrm>
            <a:off x="0" y="813042"/>
            <a:ext cx="6522109" cy="3579416"/>
          </a:xfrm>
          <a:prstGeom prst="rect">
            <a:avLst/>
          </a:prstGeom>
        </p:spPr>
      </p:pic>
      <p:pic>
        <p:nvPicPr>
          <p:cNvPr id="8" name="Εικόνα 7">
            <a:extLst>
              <a:ext uri="{FF2B5EF4-FFF2-40B4-BE49-F238E27FC236}">
                <a16:creationId xmlns:a16="http://schemas.microsoft.com/office/drawing/2014/main" id="{67482E30-A3FF-F8FF-D10F-1897C9A90FCE}"/>
              </a:ext>
            </a:extLst>
          </p:cNvPr>
          <p:cNvPicPr>
            <a:picLocks noChangeAspect="1"/>
          </p:cNvPicPr>
          <p:nvPr/>
        </p:nvPicPr>
        <p:blipFill>
          <a:blip r:embed="rId3"/>
          <a:stretch>
            <a:fillRect/>
          </a:stretch>
        </p:blipFill>
        <p:spPr>
          <a:xfrm>
            <a:off x="133977" y="4423531"/>
            <a:ext cx="6522110" cy="2270127"/>
          </a:xfrm>
          <a:prstGeom prst="rect">
            <a:avLst/>
          </a:prstGeom>
        </p:spPr>
      </p:pic>
      <p:pic>
        <p:nvPicPr>
          <p:cNvPr id="10" name="Εικόνα 9">
            <a:extLst>
              <a:ext uri="{FF2B5EF4-FFF2-40B4-BE49-F238E27FC236}">
                <a16:creationId xmlns:a16="http://schemas.microsoft.com/office/drawing/2014/main" id="{65E4AA80-F821-C64D-ADA4-614B6127FDF3}"/>
              </a:ext>
            </a:extLst>
          </p:cNvPr>
          <p:cNvPicPr>
            <a:picLocks noChangeAspect="1"/>
          </p:cNvPicPr>
          <p:nvPr/>
        </p:nvPicPr>
        <p:blipFill>
          <a:blip r:embed="rId4"/>
          <a:stretch>
            <a:fillRect/>
          </a:stretch>
        </p:blipFill>
        <p:spPr>
          <a:xfrm>
            <a:off x="6381433" y="5715685"/>
            <a:ext cx="5526162" cy="792023"/>
          </a:xfrm>
          <a:prstGeom prst="rect">
            <a:avLst/>
          </a:prstGeom>
        </p:spPr>
      </p:pic>
    </p:spTree>
    <p:extLst>
      <p:ext uri="{BB962C8B-B14F-4D97-AF65-F5344CB8AC3E}">
        <p14:creationId xmlns:p14="http://schemas.microsoft.com/office/powerpoint/2010/main" val="53130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3879F4-6E68-EE14-37DF-7DD5CCDEE19D}"/>
              </a:ext>
            </a:extLst>
          </p:cNvPr>
          <p:cNvSpPr txBox="1"/>
          <p:nvPr/>
        </p:nvSpPr>
        <p:spPr>
          <a:xfrm>
            <a:off x="2525531" y="236033"/>
            <a:ext cx="7140937" cy="417935"/>
          </a:xfrm>
          <a:prstGeom prst="rect">
            <a:avLst/>
          </a:prstGeom>
          <a:noFill/>
        </p:spPr>
        <p:txBody>
          <a:bodyPr wrap="square" rtlCol="0">
            <a:spAutoFit/>
          </a:bodyPr>
          <a:lstStyle/>
          <a:p>
            <a:pPr algn="l">
              <a:lnSpc>
                <a:spcPts val="2400"/>
              </a:lnSpc>
              <a:spcBef>
                <a:spcPts val="2400"/>
              </a:spcBef>
              <a:spcAft>
                <a:spcPts val="1200"/>
              </a:spcAft>
              <a:buNone/>
            </a:pPr>
            <a:r>
              <a:rPr lang="el-GR" sz="2800" b="1" dirty="0">
                <a:solidFill>
                  <a:srgbClr val="0F1115"/>
                </a:solidFill>
                <a:effectLst/>
                <a:latin typeface="quote-cjk-patch"/>
              </a:rPr>
              <a:t>Συχνότητα </a:t>
            </a:r>
            <a:r>
              <a:rPr lang="en-US" sz="2800" b="1" dirty="0">
                <a:solidFill>
                  <a:srgbClr val="0F1115"/>
                </a:solidFill>
                <a:effectLst/>
                <a:latin typeface="quote-cjk-patch"/>
              </a:rPr>
              <a:t>Domain FEM-BEM </a:t>
            </a:r>
            <a:r>
              <a:rPr lang="el-GR" sz="2800" b="1" dirty="0">
                <a:solidFill>
                  <a:srgbClr val="0F1115"/>
                </a:solidFill>
                <a:effectLst/>
                <a:latin typeface="quote-cjk-patch"/>
              </a:rPr>
              <a:t>Ανάλυση</a:t>
            </a:r>
          </a:p>
        </p:txBody>
      </p:sp>
      <p:pic>
        <p:nvPicPr>
          <p:cNvPr id="6" name="Εικόνα 5">
            <a:extLst>
              <a:ext uri="{FF2B5EF4-FFF2-40B4-BE49-F238E27FC236}">
                <a16:creationId xmlns:a16="http://schemas.microsoft.com/office/drawing/2014/main" id="{B9BFA287-7310-0277-6510-CF213BD66C1E}"/>
              </a:ext>
            </a:extLst>
          </p:cNvPr>
          <p:cNvPicPr>
            <a:picLocks noChangeAspect="1"/>
          </p:cNvPicPr>
          <p:nvPr/>
        </p:nvPicPr>
        <p:blipFill>
          <a:blip r:embed="rId2"/>
          <a:stretch>
            <a:fillRect/>
          </a:stretch>
        </p:blipFill>
        <p:spPr>
          <a:xfrm>
            <a:off x="1494782" y="831377"/>
            <a:ext cx="9202434" cy="4448796"/>
          </a:xfrm>
          <a:prstGeom prst="rect">
            <a:avLst/>
          </a:prstGeom>
        </p:spPr>
      </p:pic>
    </p:spTree>
    <p:extLst>
      <p:ext uri="{BB962C8B-B14F-4D97-AF65-F5344CB8AC3E}">
        <p14:creationId xmlns:p14="http://schemas.microsoft.com/office/powerpoint/2010/main" val="48934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80EB59-A81E-0F07-2E0B-0A14FE504B3B}"/>
              </a:ext>
            </a:extLst>
          </p:cNvPr>
          <p:cNvSpPr txBox="1"/>
          <p:nvPr/>
        </p:nvSpPr>
        <p:spPr>
          <a:xfrm>
            <a:off x="2525531" y="236033"/>
            <a:ext cx="7140937" cy="417935"/>
          </a:xfrm>
          <a:prstGeom prst="rect">
            <a:avLst/>
          </a:prstGeom>
          <a:noFill/>
        </p:spPr>
        <p:txBody>
          <a:bodyPr wrap="square" rtlCol="0">
            <a:spAutoFit/>
          </a:bodyPr>
          <a:lstStyle/>
          <a:p>
            <a:pPr algn="l">
              <a:lnSpc>
                <a:spcPts val="2400"/>
              </a:lnSpc>
              <a:spcBef>
                <a:spcPts val="2400"/>
              </a:spcBef>
              <a:spcAft>
                <a:spcPts val="1200"/>
              </a:spcAft>
              <a:buNone/>
            </a:pPr>
            <a:r>
              <a:rPr lang="el-GR" sz="2800" b="1" dirty="0">
                <a:solidFill>
                  <a:srgbClr val="0F1115"/>
                </a:solidFill>
                <a:effectLst/>
                <a:latin typeface="quote-cjk-patch"/>
              </a:rPr>
              <a:t>Συχνότητα </a:t>
            </a:r>
            <a:r>
              <a:rPr lang="en-US" sz="2800" b="1" dirty="0">
                <a:solidFill>
                  <a:srgbClr val="0F1115"/>
                </a:solidFill>
                <a:effectLst/>
                <a:latin typeface="quote-cjk-patch"/>
              </a:rPr>
              <a:t>Domain FEM-BEM </a:t>
            </a:r>
            <a:r>
              <a:rPr lang="el-GR" sz="2800" b="1" dirty="0">
                <a:solidFill>
                  <a:srgbClr val="0F1115"/>
                </a:solidFill>
                <a:effectLst/>
                <a:latin typeface="quote-cjk-patch"/>
              </a:rPr>
              <a:t>Ανάλυση</a:t>
            </a:r>
          </a:p>
        </p:txBody>
      </p:sp>
      <p:sp>
        <p:nvSpPr>
          <p:cNvPr id="6" name="TextBox 5">
            <a:extLst>
              <a:ext uri="{FF2B5EF4-FFF2-40B4-BE49-F238E27FC236}">
                <a16:creationId xmlns:a16="http://schemas.microsoft.com/office/drawing/2014/main" id="{28AF11DA-8419-92E3-AF15-4079591CB49F}"/>
              </a:ext>
            </a:extLst>
          </p:cNvPr>
          <p:cNvSpPr txBox="1"/>
          <p:nvPr/>
        </p:nvSpPr>
        <p:spPr>
          <a:xfrm>
            <a:off x="230933" y="932011"/>
            <a:ext cx="6097554" cy="403316"/>
          </a:xfrm>
          <a:prstGeom prst="rect">
            <a:avLst/>
          </a:prstGeom>
          <a:noFill/>
        </p:spPr>
        <p:txBody>
          <a:bodyPr wrap="square">
            <a:spAutoFit/>
          </a:bodyPr>
          <a:lstStyle/>
          <a:p>
            <a:pPr algn="l">
              <a:lnSpc>
                <a:spcPts val="2550"/>
              </a:lnSpc>
              <a:spcBef>
                <a:spcPts val="2400"/>
              </a:spcBef>
              <a:spcAft>
                <a:spcPts val="1200"/>
              </a:spcAft>
              <a:buNone/>
            </a:pPr>
            <a:r>
              <a:rPr lang="el-GR" sz="2000" b="1" dirty="0">
                <a:solidFill>
                  <a:srgbClr val="0F1115"/>
                </a:solidFill>
                <a:effectLst/>
                <a:latin typeface="Arial" panose="020B0604020202020204" pitchFamily="34" charset="0"/>
                <a:cs typeface="Arial" panose="020B0604020202020204" pitchFamily="34" charset="0"/>
              </a:rPr>
              <a:t>Από τη Διαφορική στην Ολοκληρωτική Εξίσωση</a:t>
            </a:r>
          </a:p>
        </p:txBody>
      </p:sp>
      <p:sp>
        <p:nvSpPr>
          <p:cNvPr id="8" name="TextBox 7">
            <a:extLst>
              <a:ext uri="{FF2B5EF4-FFF2-40B4-BE49-F238E27FC236}">
                <a16:creationId xmlns:a16="http://schemas.microsoft.com/office/drawing/2014/main" id="{02E9698A-1170-B1A6-8D14-17E1B6824D0D}"/>
              </a:ext>
            </a:extLst>
          </p:cNvPr>
          <p:cNvSpPr txBox="1"/>
          <p:nvPr/>
        </p:nvSpPr>
        <p:spPr>
          <a:xfrm>
            <a:off x="230932" y="1510081"/>
            <a:ext cx="11040447" cy="923330"/>
          </a:xfrm>
          <a:prstGeom prst="rect">
            <a:avLst/>
          </a:prstGeom>
          <a:noFill/>
        </p:spPr>
        <p:txBody>
          <a:bodyPr wrap="square">
            <a:spAutoFit/>
          </a:bodyPr>
          <a:lstStyle/>
          <a:p>
            <a:pPr algn="just">
              <a:spcBef>
                <a:spcPts val="1200"/>
              </a:spcBef>
              <a:spcAft>
                <a:spcPts val="1200"/>
              </a:spcAft>
              <a:buNone/>
            </a:pPr>
            <a:r>
              <a:rPr lang="el-GR" b="0" i="0" dirty="0">
                <a:solidFill>
                  <a:srgbClr val="0F1115"/>
                </a:solidFill>
                <a:effectLst/>
                <a:latin typeface="Arial" panose="020B0604020202020204" pitchFamily="34" charset="0"/>
                <a:cs typeface="Arial" panose="020B0604020202020204" pitchFamily="34" charset="0"/>
              </a:rPr>
              <a:t>Η διαφορική εξίσωση λύνεται σε </a:t>
            </a:r>
            <a:r>
              <a:rPr lang="el-GR" b="1" i="0" dirty="0">
                <a:solidFill>
                  <a:srgbClr val="0F1115"/>
                </a:solidFill>
                <a:effectLst/>
                <a:latin typeface="Arial" panose="020B0604020202020204" pitchFamily="34" charset="0"/>
                <a:cs typeface="Arial" panose="020B0604020202020204" pitchFamily="34" charset="0"/>
              </a:rPr>
              <a:t>ολόκληρο τον όγκο</a:t>
            </a:r>
            <a:r>
              <a:rPr lang="el-GR" b="0" i="0" dirty="0">
                <a:solidFill>
                  <a:srgbClr val="0F1115"/>
                </a:solidFill>
                <a:effectLst/>
                <a:latin typeface="Arial" panose="020B0604020202020204" pitchFamily="34" charset="0"/>
                <a:cs typeface="Arial" panose="020B0604020202020204" pitchFamily="34" charset="0"/>
              </a:rPr>
              <a:t> του ρευστού (πολύ μεγάλο, συχνά άπειρο). Αυτό είναι υπολογιστικά απαγορευτικό. Το </a:t>
            </a:r>
            <a:r>
              <a:rPr lang="el-GR" b="1" i="0" dirty="0">
                <a:solidFill>
                  <a:srgbClr val="0F1115"/>
                </a:solidFill>
                <a:effectLst/>
                <a:latin typeface="Arial" panose="020B0604020202020204" pitchFamily="34" charset="0"/>
                <a:cs typeface="Arial" panose="020B0604020202020204" pitchFamily="34" charset="0"/>
              </a:rPr>
              <a:t>θεώρημα </a:t>
            </a:r>
            <a:r>
              <a:rPr lang="el-GR" b="1" i="0" dirty="0" err="1">
                <a:solidFill>
                  <a:srgbClr val="0F1115"/>
                </a:solidFill>
                <a:effectLst/>
                <a:latin typeface="Arial" panose="020B0604020202020204" pitchFamily="34" charset="0"/>
                <a:cs typeface="Arial" panose="020B0604020202020204" pitchFamily="34" charset="0"/>
              </a:rPr>
              <a:t>Green</a:t>
            </a:r>
            <a:r>
              <a:rPr lang="el-GR" b="0" i="0" dirty="0">
                <a:solidFill>
                  <a:srgbClr val="0F1115"/>
                </a:solidFill>
                <a:effectLst/>
                <a:latin typeface="Arial" panose="020B0604020202020204" pitchFamily="34" charset="0"/>
                <a:cs typeface="Arial" panose="020B0604020202020204" pitchFamily="34" charset="0"/>
              </a:rPr>
              <a:t> μετατρέπει το πρόβλημα σε </a:t>
            </a:r>
            <a:r>
              <a:rPr lang="el-GR" b="1" i="0" dirty="0">
                <a:solidFill>
                  <a:srgbClr val="0F1115"/>
                </a:solidFill>
                <a:effectLst/>
                <a:latin typeface="Arial" panose="020B0604020202020204" pitchFamily="34" charset="0"/>
                <a:cs typeface="Arial" panose="020B0604020202020204" pitchFamily="34" charset="0"/>
              </a:rPr>
              <a:t>ολοκληρωτική εξίσωση πάνω ΜΟΝΟ στην επιφάνεια</a:t>
            </a:r>
            <a:r>
              <a:rPr lang="el-GR" b="0" i="0" dirty="0">
                <a:solidFill>
                  <a:srgbClr val="0F1115"/>
                </a:solidFill>
                <a:effectLst/>
                <a:latin typeface="Arial" panose="020B0604020202020204" pitchFamily="34" charset="0"/>
                <a:cs typeface="Arial" panose="020B0604020202020204" pitchFamily="34" charset="0"/>
              </a:rPr>
              <a:t> της κατασκευής.</a:t>
            </a:r>
          </a:p>
        </p:txBody>
      </p:sp>
      <p:pic>
        <p:nvPicPr>
          <p:cNvPr id="10" name="Εικόνα 9">
            <a:extLst>
              <a:ext uri="{FF2B5EF4-FFF2-40B4-BE49-F238E27FC236}">
                <a16:creationId xmlns:a16="http://schemas.microsoft.com/office/drawing/2014/main" id="{916F1D58-8F81-39A4-3B75-1D6B7348C2B5}"/>
              </a:ext>
            </a:extLst>
          </p:cNvPr>
          <p:cNvPicPr>
            <a:picLocks noChangeAspect="1"/>
          </p:cNvPicPr>
          <p:nvPr/>
        </p:nvPicPr>
        <p:blipFill>
          <a:blip r:embed="rId2"/>
          <a:stretch>
            <a:fillRect/>
          </a:stretch>
        </p:blipFill>
        <p:spPr>
          <a:xfrm>
            <a:off x="2660191" y="2608165"/>
            <a:ext cx="5560077" cy="4126679"/>
          </a:xfrm>
          <a:prstGeom prst="rect">
            <a:avLst/>
          </a:prstGeom>
        </p:spPr>
      </p:pic>
    </p:spTree>
    <p:extLst>
      <p:ext uri="{BB962C8B-B14F-4D97-AF65-F5344CB8AC3E}">
        <p14:creationId xmlns:p14="http://schemas.microsoft.com/office/powerpoint/2010/main" val="205362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F26688E-ABBC-52B2-0525-2E1029FAF3E6}"/>
              </a:ext>
            </a:extLst>
          </p:cNvPr>
          <p:cNvPicPr>
            <a:picLocks noChangeAspect="1"/>
          </p:cNvPicPr>
          <p:nvPr/>
        </p:nvPicPr>
        <p:blipFill>
          <a:blip r:embed="rId2"/>
          <a:stretch>
            <a:fillRect/>
          </a:stretch>
        </p:blipFill>
        <p:spPr>
          <a:xfrm>
            <a:off x="2437889" y="770437"/>
            <a:ext cx="7316221" cy="5839640"/>
          </a:xfrm>
          <a:prstGeom prst="rect">
            <a:avLst/>
          </a:prstGeom>
        </p:spPr>
      </p:pic>
      <p:sp>
        <p:nvSpPr>
          <p:cNvPr id="6" name="TextBox 5">
            <a:extLst>
              <a:ext uri="{FF2B5EF4-FFF2-40B4-BE49-F238E27FC236}">
                <a16:creationId xmlns:a16="http://schemas.microsoft.com/office/drawing/2014/main" id="{189A2674-7B78-5685-03ED-663FC4E04EF5}"/>
              </a:ext>
            </a:extLst>
          </p:cNvPr>
          <p:cNvSpPr txBox="1"/>
          <p:nvPr/>
        </p:nvSpPr>
        <p:spPr>
          <a:xfrm>
            <a:off x="2525531" y="236033"/>
            <a:ext cx="7140937" cy="417935"/>
          </a:xfrm>
          <a:prstGeom prst="rect">
            <a:avLst/>
          </a:prstGeom>
          <a:noFill/>
        </p:spPr>
        <p:txBody>
          <a:bodyPr wrap="square" rtlCol="0">
            <a:spAutoFit/>
          </a:bodyPr>
          <a:lstStyle/>
          <a:p>
            <a:pPr algn="l">
              <a:lnSpc>
                <a:spcPts val="2400"/>
              </a:lnSpc>
              <a:spcBef>
                <a:spcPts val="2400"/>
              </a:spcBef>
              <a:spcAft>
                <a:spcPts val="1200"/>
              </a:spcAft>
              <a:buNone/>
            </a:pPr>
            <a:r>
              <a:rPr lang="el-GR" sz="2800" b="1" dirty="0">
                <a:solidFill>
                  <a:srgbClr val="0F1115"/>
                </a:solidFill>
                <a:effectLst/>
                <a:latin typeface="quote-cjk-patch"/>
              </a:rPr>
              <a:t>Συχνότητα </a:t>
            </a:r>
            <a:r>
              <a:rPr lang="en-US" sz="2800" b="1" dirty="0">
                <a:solidFill>
                  <a:srgbClr val="0F1115"/>
                </a:solidFill>
                <a:effectLst/>
                <a:latin typeface="quote-cjk-patch"/>
              </a:rPr>
              <a:t>Domain FEM-BEM </a:t>
            </a:r>
            <a:r>
              <a:rPr lang="el-GR" sz="2800" b="1" dirty="0">
                <a:solidFill>
                  <a:srgbClr val="0F1115"/>
                </a:solidFill>
                <a:effectLst/>
                <a:latin typeface="quote-cjk-patch"/>
              </a:rPr>
              <a:t>Ανάλυση</a:t>
            </a:r>
          </a:p>
        </p:txBody>
      </p:sp>
    </p:spTree>
    <p:extLst>
      <p:ext uri="{BB962C8B-B14F-4D97-AF65-F5344CB8AC3E}">
        <p14:creationId xmlns:p14="http://schemas.microsoft.com/office/powerpoint/2010/main" val="318327170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636</Words>
  <Application>Microsoft Office PowerPoint</Application>
  <PresentationFormat>Ευρεία οθόνη</PresentationFormat>
  <Paragraphs>27</Paragraphs>
  <Slides>15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Calibri</vt:lpstr>
      <vt:lpstr>Calibri Light</vt:lpstr>
      <vt:lpstr>quote-cjk-patch</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vaggs04@yahoo.gr</dc:creator>
  <cp:lastModifiedBy>Evaggelos Kaselouris</cp:lastModifiedBy>
  <cp:revision>12</cp:revision>
  <dcterms:created xsi:type="dcterms:W3CDTF">2021-01-10T11:45:07Z</dcterms:created>
  <dcterms:modified xsi:type="dcterms:W3CDTF">2026-04-24T17:53:15Z</dcterms:modified>
</cp:coreProperties>
</file>