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56" r:id="rId2"/>
    <p:sldId id="344" r:id="rId3"/>
    <p:sldId id="274" r:id="rId4"/>
    <p:sldId id="345" r:id="rId5"/>
    <p:sldId id="258" r:id="rId6"/>
    <p:sldId id="259" r:id="rId7"/>
    <p:sldId id="261" r:id="rId8"/>
    <p:sldId id="260" r:id="rId9"/>
    <p:sldId id="262" r:id="rId10"/>
    <p:sldId id="263" r:id="rId11"/>
    <p:sldId id="267" r:id="rId12"/>
    <p:sldId id="264" r:id="rId13"/>
    <p:sldId id="266" r:id="rId14"/>
    <p:sldId id="270" r:id="rId15"/>
    <p:sldId id="271" r:id="rId16"/>
    <p:sldId id="265" r:id="rId17"/>
    <p:sldId id="268" r:id="rId18"/>
    <p:sldId id="269" r:id="rId19"/>
    <p:sldId id="272" r:id="rId20"/>
    <p:sldId id="293" r:id="rId21"/>
    <p:sldId id="277" r:id="rId22"/>
    <p:sldId id="279" r:id="rId23"/>
    <p:sldId id="280" r:id="rId24"/>
    <p:sldId id="275" r:id="rId25"/>
    <p:sldId id="276" r:id="rId26"/>
    <p:sldId id="283" r:id="rId27"/>
    <p:sldId id="284" r:id="rId28"/>
    <p:sldId id="285" r:id="rId29"/>
    <p:sldId id="286" r:id="rId30"/>
    <p:sldId id="303" r:id="rId31"/>
    <p:sldId id="304" r:id="rId32"/>
    <p:sldId id="305" r:id="rId33"/>
    <p:sldId id="294" r:id="rId34"/>
    <p:sldId id="302" r:id="rId35"/>
    <p:sldId id="306" r:id="rId36"/>
    <p:sldId id="287" r:id="rId37"/>
    <p:sldId id="288" r:id="rId38"/>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8" autoAdjust="0"/>
    <p:restoredTop sz="94660"/>
  </p:normalViewPr>
  <p:slideViewPr>
    <p:cSldViewPr snapToGrid="0">
      <p:cViewPr varScale="1">
        <p:scale>
          <a:sx n="93" d="100"/>
          <a:sy n="93" d="100"/>
        </p:scale>
        <p:origin x="75" y="174"/>
      </p:cViewPr>
      <p:guideLst/>
    </p:cSldViewPr>
  </p:slideViewPr>
  <p:notesTextViewPr>
    <p:cViewPr>
      <p:scale>
        <a:sx n="1" d="1"/>
        <a:sy n="1" d="1"/>
      </p:scale>
      <p:origin x="0" y="0"/>
    </p:cViewPr>
  </p:notesTextViewPr>
  <p:notesViewPr>
    <p:cSldViewPr snapToGrid="0">
      <p:cViewPr varScale="1">
        <p:scale>
          <a:sx n="84" d="100"/>
          <a:sy n="84" d="100"/>
        </p:scale>
        <p:origin x="305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5313CB-68B4-EA41-16D1-D4274D573E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E0C7BD0-5BDF-54A6-A9A4-76A27AB0F3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1664CC-466C-4C86-9A6E-1D2F074EA948}" type="datetimeFigureOut">
              <a:rPr lang="en-GB" smtClean="0"/>
              <a:t>30/04/2026</a:t>
            </a:fld>
            <a:endParaRPr lang="en-GB"/>
          </a:p>
        </p:txBody>
      </p:sp>
      <p:sp>
        <p:nvSpPr>
          <p:cNvPr id="4" name="Footer Placeholder 3">
            <a:extLst>
              <a:ext uri="{FF2B5EF4-FFF2-40B4-BE49-F238E27FC236}">
                <a16:creationId xmlns:a16="http://schemas.microsoft.com/office/drawing/2014/main" id="{B3BF013D-23DE-C244-9008-6C01268D2E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567FF4-1BF0-BDFD-51D5-3127C79344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28A1A3-967D-4EEC-A6DC-F3698FA1229A}" type="slidenum">
              <a:rPr lang="en-GB" smtClean="0"/>
              <a:t>‹#›</a:t>
            </a:fld>
            <a:endParaRPr lang="en-GB"/>
          </a:p>
        </p:txBody>
      </p:sp>
    </p:spTree>
    <p:extLst>
      <p:ext uri="{BB962C8B-B14F-4D97-AF65-F5344CB8AC3E}">
        <p14:creationId xmlns:p14="http://schemas.microsoft.com/office/powerpoint/2010/main" val="241953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6EC00-DE16-4EDD-A805-69FEBDB20C6F}" type="datetimeFigureOut">
              <a:rPr lang="en-GB" smtClean="0"/>
              <a:t>30/04/2026</a:t>
            </a:fld>
            <a:endParaRPr lang="en-GB"/>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BD7AB-EA99-4869-955A-E111DF103FA5}" type="slidenum">
              <a:rPr lang="en-GB" smtClean="0"/>
              <a:t>‹#›</a:t>
            </a:fld>
            <a:endParaRPr lang="en-GB"/>
          </a:p>
        </p:txBody>
      </p:sp>
    </p:spTree>
    <p:extLst>
      <p:ext uri="{BB962C8B-B14F-4D97-AF65-F5344CB8AC3E}">
        <p14:creationId xmlns:p14="http://schemas.microsoft.com/office/powerpoint/2010/main" val="54784540"/>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340763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93613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1407643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4335" y="758454"/>
            <a:ext cx="8355330" cy="43977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a:xfrm>
            <a:off x="6278880" y="5347176"/>
            <a:ext cx="2057400" cy="304271"/>
          </a:xfrm>
        </p:spPr>
        <p:txBody>
          <a:bodyPr/>
          <a:lstStyle/>
          <a:p>
            <a:fld id="{4620C1E1-0CF9-4815-9D95-031768EA46FD}" type="slidenum">
              <a:rPr lang="en-GB" smtClean="0"/>
              <a:t>‹#›</a:t>
            </a:fld>
            <a:endParaRPr lang="en-GB"/>
          </a:p>
        </p:txBody>
      </p:sp>
      <p:pic>
        <p:nvPicPr>
          <p:cNvPr id="8" name="Picture 7">
            <a:extLst>
              <a:ext uri="{FF2B5EF4-FFF2-40B4-BE49-F238E27FC236}">
                <a16:creationId xmlns:a16="http://schemas.microsoft.com/office/drawing/2014/main" id="{B7060172-C8BC-9ACD-78F8-05E388C01FA4}"/>
              </a:ext>
            </a:extLst>
          </p:cNvPr>
          <p:cNvPicPr>
            <a:picLocks noChangeAspect="1"/>
          </p:cNvPicPr>
          <p:nvPr userDrawn="1"/>
        </p:nvPicPr>
        <p:blipFill>
          <a:blip r:embed="rId2">
            <a:extLst>
              <a:ext uri="{28A0092B-C50C-407E-A947-70E740481C1C}">
                <a14:useLocalDpi xmlns:a14="http://schemas.microsoft.com/office/drawing/2010/main" val="0"/>
              </a:ext>
            </a:extLst>
          </a:blip>
          <a:srcRect t="46890" b="30345"/>
          <a:stretch>
            <a:fillRect/>
          </a:stretch>
        </p:blipFill>
        <p:spPr>
          <a:xfrm>
            <a:off x="0" y="6643"/>
            <a:ext cx="9144000" cy="560888"/>
          </a:xfrm>
          <a:prstGeom prst="rect">
            <a:avLst/>
          </a:prstGeom>
        </p:spPr>
      </p:pic>
      <p:sp>
        <p:nvSpPr>
          <p:cNvPr id="11" name="Title 1">
            <a:extLst>
              <a:ext uri="{FF2B5EF4-FFF2-40B4-BE49-F238E27FC236}">
                <a16:creationId xmlns:a16="http://schemas.microsoft.com/office/drawing/2014/main" id="{46C52D77-8B0C-EC26-0770-D0790992D128}"/>
              </a:ext>
            </a:extLst>
          </p:cNvPr>
          <p:cNvSpPr>
            <a:spLocks noGrp="1"/>
          </p:cNvSpPr>
          <p:nvPr>
            <p:ph type="title"/>
          </p:nvPr>
        </p:nvSpPr>
        <p:spPr>
          <a:xfrm>
            <a:off x="0" y="15213"/>
            <a:ext cx="9144000" cy="552318"/>
          </a:xfrm>
        </p:spPr>
        <p:txBody>
          <a:bodyPr/>
          <a:lstStyle>
            <a:lvl1pPr>
              <a:defRPr sz="280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8522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25563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415658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506175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36021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93028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384252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a:xfrm>
            <a:off x="628650" y="5296959"/>
            <a:ext cx="2057400" cy="304271"/>
          </a:xfrm>
          <a:prstGeom prst="rect">
            <a:avLst/>
          </a:prstGeom>
        </p:spPr>
        <p:txBody>
          <a:bodyPr/>
          <a:lstStyle/>
          <a:p>
            <a:fld id="{7A3B5A3D-3739-4D2C-8924-050809F7E618}" type="datetimeFigureOut">
              <a:rPr lang="en-GB" smtClean="0"/>
              <a:t>30/04/2026</a:t>
            </a:fld>
            <a:endParaRPr lang="en-GB"/>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4620C1E1-0CF9-4815-9D95-031768EA46FD}" type="slidenum">
              <a:rPr lang="en-GB" smtClean="0"/>
              <a:t>‹#›</a:t>
            </a:fld>
            <a:endParaRPr lang="en-GB"/>
          </a:p>
        </p:txBody>
      </p:sp>
    </p:spTree>
    <p:extLst>
      <p:ext uri="{BB962C8B-B14F-4D97-AF65-F5344CB8AC3E}">
        <p14:creationId xmlns:p14="http://schemas.microsoft.com/office/powerpoint/2010/main" val="2765923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6309360" y="5296958"/>
            <a:ext cx="2057400" cy="304271"/>
          </a:xfrm>
          <a:prstGeom prst="rect">
            <a:avLst/>
          </a:prstGeom>
        </p:spPr>
        <p:txBody>
          <a:bodyPr vert="horz" lIns="91440" tIns="45720" rIns="91440" bIns="45720" rtlCol="0" anchor="ctr"/>
          <a:lstStyle>
            <a:lvl1pPr algn="r">
              <a:defRPr sz="900">
                <a:solidFill>
                  <a:schemeClr val="tx1">
                    <a:tint val="82000"/>
                  </a:schemeClr>
                </a:solidFill>
              </a:defRPr>
            </a:lvl1pPr>
          </a:lstStyle>
          <a:p>
            <a:fld id="{4620C1E1-0CF9-4815-9D95-031768EA46FD}" type="slidenum">
              <a:rPr lang="en-GB" smtClean="0"/>
              <a:t>‹#›</a:t>
            </a:fld>
            <a:endParaRPr lang="en-GB" dirty="0"/>
          </a:p>
        </p:txBody>
      </p:sp>
      <p:pic>
        <p:nvPicPr>
          <p:cNvPr id="17" name="Picture 16">
            <a:extLst>
              <a:ext uri="{FF2B5EF4-FFF2-40B4-BE49-F238E27FC236}">
                <a16:creationId xmlns:a16="http://schemas.microsoft.com/office/drawing/2014/main" id="{831EB901-D093-4C4A-38AE-1CD39D8910F9}"/>
              </a:ext>
            </a:extLst>
          </p:cNvPr>
          <p:cNvPicPr>
            <a:picLocks noChangeAspect="1"/>
          </p:cNvPicPr>
          <p:nvPr userDrawn="1"/>
        </p:nvPicPr>
        <p:blipFill>
          <a:blip r:embed="rId13">
            <a:extLst>
              <a:ext uri="{28A0092B-C50C-407E-A947-70E740481C1C}">
                <a14:useLocalDpi xmlns:a14="http://schemas.microsoft.com/office/drawing/2010/main" val="0"/>
              </a:ext>
            </a:extLst>
          </a:blip>
          <a:srcRect t="46890" b="30345"/>
          <a:stretch>
            <a:fillRect/>
          </a:stretch>
        </p:blipFill>
        <p:spPr>
          <a:xfrm>
            <a:off x="0" y="-977"/>
            <a:ext cx="9144000" cy="560888"/>
          </a:xfrm>
          <a:prstGeom prst="rect">
            <a:avLst/>
          </a:prstGeom>
        </p:spPr>
      </p:pic>
      <p:pic>
        <p:nvPicPr>
          <p:cNvPr id="18" name="Picture 17">
            <a:extLst>
              <a:ext uri="{FF2B5EF4-FFF2-40B4-BE49-F238E27FC236}">
                <a16:creationId xmlns:a16="http://schemas.microsoft.com/office/drawing/2014/main" id="{4E27C640-BBFF-9F43-3EAD-E4609E02FB4C}"/>
              </a:ext>
            </a:extLst>
          </p:cNvPr>
          <p:cNvPicPr>
            <a:picLocks noChangeAspect="1"/>
          </p:cNvPicPr>
          <p:nvPr userDrawn="1"/>
        </p:nvPicPr>
        <p:blipFill>
          <a:blip r:embed="rId13">
            <a:extLst>
              <a:ext uri="{28A0092B-C50C-407E-A947-70E740481C1C}">
                <a14:useLocalDpi xmlns:a14="http://schemas.microsoft.com/office/drawing/2010/main" val="0"/>
              </a:ext>
            </a:extLst>
          </a:blip>
          <a:srcRect t="46890" b="30345"/>
          <a:stretch>
            <a:fillRect/>
          </a:stretch>
        </p:blipFill>
        <p:spPr>
          <a:xfrm>
            <a:off x="0" y="5399921"/>
            <a:ext cx="8023860" cy="76028"/>
          </a:xfrm>
          <a:prstGeom prst="rect">
            <a:avLst/>
          </a:prstGeom>
        </p:spPr>
      </p:pic>
      <p:pic>
        <p:nvPicPr>
          <p:cNvPr id="19" name="Εικόνα 13">
            <a:extLst>
              <a:ext uri="{FF2B5EF4-FFF2-40B4-BE49-F238E27FC236}">
                <a16:creationId xmlns:a16="http://schemas.microsoft.com/office/drawing/2014/main" id="{0EE51489-443F-C608-3B70-8F51F9676DBA}"/>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15820" y="5094317"/>
            <a:ext cx="610882" cy="591180"/>
          </a:xfrm>
          <a:prstGeom prst="rect">
            <a:avLst/>
          </a:prstGeom>
        </p:spPr>
      </p:pic>
      <p:pic>
        <p:nvPicPr>
          <p:cNvPr id="24" name="Picture 23">
            <a:extLst>
              <a:ext uri="{FF2B5EF4-FFF2-40B4-BE49-F238E27FC236}">
                <a16:creationId xmlns:a16="http://schemas.microsoft.com/office/drawing/2014/main" id="{916B3926-597F-6282-AEC4-11BF3FCC3A90}"/>
              </a:ext>
            </a:extLst>
          </p:cNvPr>
          <p:cNvPicPr>
            <a:picLocks noChangeAspect="1"/>
          </p:cNvPicPr>
          <p:nvPr userDrawn="1"/>
        </p:nvPicPr>
        <p:blipFill>
          <a:blip r:embed="rId15">
            <a:extLst>
              <a:ext uri="{28A0092B-C50C-407E-A947-70E740481C1C}">
                <a14:useLocalDpi xmlns:a14="http://schemas.microsoft.com/office/drawing/2010/main" val="0"/>
              </a:ext>
            </a:extLst>
          </a:blip>
          <a:srcRect t="39951" b="42008"/>
          <a:stretch>
            <a:fillRect/>
          </a:stretch>
        </p:blipFill>
        <p:spPr>
          <a:xfrm>
            <a:off x="0" y="5513691"/>
            <a:ext cx="8023860" cy="76028"/>
          </a:xfrm>
          <a:prstGeom prst="rect">
            <a:avLst/>
          </a:prstGeom>
        </p:spPr>
      </p:pic>
    </p:spTree>
    <p:extLst>
      <p:ext uri="{BB962C8B-B14F-4D97-AF65-F5344CB8AC3E}">
        <p14:creationId xmlns:p14="http://schemas.microsoft.com/office/powerpoint/2010/main" val="314232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lass.hmu.gr/courses/SMOT285/" TargetMode="External"/><Relationship Id="rId2" Type="http://schemas.openxmlformats.org/officeDocument/2006/relationships/hyperlink" Target="mailto:tazes@hmu.gr" TargetMode="External"/><Relationship Id="rId1" Type="http://schemas.openxmlformats.org/officeDocument/2006/relationships/slideLayout" Target="../slideLayouts/slideLayout1.xml"/><Relationship Id="rId5" Type="http://schemas.openxmlformats.org/officeDocument/2006/relationships/hyperlink" Target="https://mta.hmu.g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3875C7B-3981-E854-D5ED-36F622B7B6E8}"/>
              </a:ext>
            </a:extLst>
          </p:cNvPr>
          <p:cNvSpPr/>
          <p:nvPr/>
        </p:nvSpPr>
        <p:spPr>
          <a:xfrm>
            <a:off x="-2" y="4704219"/>
            <a:ext cx="9144000" cy="1005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F832C313-EE80-722A-ED6F-E118C0A22C02}"/>
              </a:ext>
            </a:extLst>
          </p:cNvPr>
          <p:cNvSpPr>
            <a:spLocks noGrp="1"/>
          </p:cNvSpPr>
          <p:nvPr>
            <p:ph type="subTitle" idx="1"/>
          </p:nvPr>
        </p:nvSpPr>
        <p:spPr>
          <a:xfrm>
            <a:off x="1142998" y="2847351"/>
            <a:ext cx="6858000" cy="1379802"/>
          </a:xfrm>
        </p:spPr>
        <p:txBody>
          <a:bodyPr>
            <a:normAutofit/>
          </a:bodyPr>
          <a:lstStyle/>
          <a:p>
            <a:r>
              <a:rPr lang="el-GR" sz="3200" dirty="0"/>
              <a:t>ΕΙΔΙΚΑ ΚΕΦΑΛΑΙΑ ΑΚΟΥΣΤΙΚΗΣ</a:t>
            </a:r>
            <a:endParaRPr lang="en-GB" sz="3200" dirty="0"/>
          </a:p>
        </p:txBody>
      </p:sp>
      <p:sp>
        <p:nvSpPr>
          <p:cNvPr id="7" name="TextBox 6">
            <a:extLst>
              <a:ext uri="{FF2B5EF4-FFF2-40B4-BE49-F238E27FC236}">
                <a16:creationId xmlns:a16="http://schemas.microsoft.com/office/drawing/2014/main" id="{E3A8AE92-B288-0D37-8634-F4CC72677993}"/>
              </a:ext>
            </a:extLst>
          </p:cNvPr>
          <p:cNvSpPr txBox="1"/>
          <p:nvPr/>
        </p:nvSpPr>
        <p:spPr>
          <a:xfrm>
            <a:off x="7019161" y="5068669"/>
            <a:ext cx="1851659" cy="369332"/>
          </a:xfrm>
          <a:prstGeom prst="rect">
            <a:avLst/>
          </a:prstGeom>
          <a:noFill/>
        </p:spPr>
        <p:txBody>
          <a:bodyPr wrap="square">
            <a:spAutoFit/>
          </a:bodyPr>
          <a:lstStyle/>
          <a:p>
            <a:pPr algn="l" eaLnBrk="1" hangingPunct="1"/>
            <a:r>
              <a:rPr lang="en-GB" altLang="el-GR" dirty="0">
                <a:latin typeface="Arial" panose="020B0604020202020204" pitchFamily="34" charset="0"/>
                <a:hlinkClick r:id="rId2"/>
              </a:rPr>
              <a:t>tazes@hmu.gr</a:t>
            </a:r>
            <a:r>
              <a:rPr lang="en-GB" altLang="el-GR" dirty="0">
                <a:latin typeface="Arial" panose="020B0604020202020204" pitchFamily="34" charset="0"/>
              </a:rPr>
              <a:t> </a:t>
            </a:r>
            <a:endParaRPr lang="el-GR" altLang="el-GR" sz="1800" dirty="0">
              <a:latin typeface="Arial" panose="020B0604020202020204" pitchFamily="34" charset="0"/>
            </a:endParaRPr>
          </a:p>
        </p:txBody>
      </p:sp>
      <p:sp>
        <p:nvSpPr>
          <p:cNvPr id="9" name="TextBox 8">
            <a:extLst>
              <a:ext uri="{FF2B5EF4-FFF2-40B4-BE49-F238E27FC236}">
                <a16:creationId xmlns:a16="http://schemas.microsoft.com/office/drawing/2014/main" id="{CC3A4A09-C7F7-ED3C-D936-C2AB1CBA20B9}"/>
              </a:ext>
            </a:extLst>
          </p:cNvPr>
          <p:cNvSpPr txBox="1"/>
          <p:nvPr/>
        </p:nvSpPr>
        <p:spPr>
          <a:xfrm>
            <a:off x="106680" y="4796501"/>
            <a:ext cx="5402580" cy="584775"/>
          </a:xfrm>
          <a:prstGeom prst="rect">
            <a:avLst/>
          </a:prstGeom>
          <a:noFill/>
        </p:spPr>
        <p:txBody>
          <a:bodyPr wrap="square">
            <a:spAutoFit/>
          </a:bodyPr>
          <a:lstStyle/>
          <a:p>
            <a:r>
              <a:rPr lang="el-GR" altLang="el-GR" sz="1600" dirty="0">
                <a:latin typeface="Arial" panose="020B0604020202020204" pitchFamily="34" charset="0"/>
              </a:rPr>
              <a:t>Οι σημειώσεις βρίσκονται αναρτημένες:</a:t>
            </a:r>
            <a:r>
              <a:rPr lang="en-GB" altLang="el-GR" sz="1600" dirty="0">
                <a:latin typeface="Arial" panose="020B0604020202020204" pitchFamily="34" charset="0"/>
              </a:rPr>
              <a:t> </a:t>
            </a:r>
            <a:r>
              <a:rPr lang="en-GB" altLang="el-GR" sz="1600" dirty="0">
                <a:latin typeface="Arial" panose="020B0604020202020204" pitchFamily="34" charset="0"/>
                <a:hlinkClick r:id="rId3"/>
              </a:rPr>
              <a:t>https://eclass.hmu.gr/courses/SMOT285/</a:t>
            </a:r>
            <a:r>
              <a:rPr lang="en-GB" altLang="el-GR" sz="1600" dirty="0">
                <a:latin typeface="Arial" panose="020B0604020202020204" pitchFamily="34" charset="0"/>
              </a:rPr>
              <a:t> </a:t>
            </a:r>
            <a:r>
              <a:rPr lang="el-GR" altLang="el-GR" sz="1600" dirty="0">
                <a:latin typeface="Arial" panose="020B0604020202020204" pitchFamily="34" charset="0"/>
              </a:rPr>
              <a:t> </a:t>
            </a:r>
            <a:endParaRPr lang="en-GB" sz="1600" dirty="0"/>
          </a:p>
        </p:txBody>
      </p:sp>
      <p:sp>
        <p:nvSpPr>
          <p:cNvPr id="12" name="Rectangle 11">
            <a:extLst>
              <a:ext uri="{FF2B5EF4-FFF2-40B4-BE49-F238E27FC236}">
                <a16:creationId xmlns:a16="http://schemas.microsoft.com/office/drawing/2014/main" id="{52B24376-90A3-8DC4-18D8-75C6F79E6AD2}"/>
              </a:ext>
            </a:extLst>
          </p:cNvPr>
          <p:cNvSpPr/>
          <p:nvPr/>
        </p:nvSpPr>
        <p:spPr>
          <a:xfrm>
            <a:off x="0" y="180980"/>
            <a:ext cx="9144000" cy="1005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Εικόνα 13">
            <a:extLst>
              <a:ext uri="{FF2B5EF4-FFF2-40B4-BE49-F238E27FC236}">
                <a16:creationId xmlns:a16="http://schemas.microsoft.com/office/drawing/2014/main" id="{0E3E3E77-B782-BE47-2760-2C683A1DBCF8}"/>
              </a:ext>
            </a:extLst>
          </p:cNvPr>
          <p:cNvPicPr/>
          <p:nvPr/>
        </p:nvPicPr>
        <p:blipFill>
          <a:blip r:embed="rId4" cstate="screen">
            <a:extLst>
              <a:ext uri="{28A0092B-C50C-407E-A947-70E740481C1C}">
                <a14:useLocalDpi xmlns:a14="http://schemas.microsoft.com/office/drawing/2010/main"/>
              </a:ext>
            </a:extLst>
          </a:blip>
          <a:stretch>
            <a:fillRect/>
          </a:stretch>
        </p:blipFill>
        <p:spPr>
          <a:xfrm>
            <a:off x="7802876" y="276999"/>
            <a:ext cx="1219204" cy="1179882"/>
          </a:xfrm>
          <a:prstGeom prst="rect">
            <a:avLst/>
          </a:prstGeom>
        </p:spPr>
      </p:pic>
      <p:sp>
        <p:nvSpPr>
          <p:cNvPr id="14" name="Rectangle 1">
            <a:extLst>
              <a:ext uri="{FF2B5EF4-FFF2-40B4-BE49-F238E27FC236}">
                <a16:creationId xmlns:a16="http://schemas.microsoft.com/office/drawing/2014/main" id="{09DC7114-956C-B38D-D0E3-8A0606CF36FD}"/>
              </a:ext>
            </a:extLst>
          </p:cNvPr>
          <p:cNvSpPr>
            <a:spLocks noChangeArrowheads="1"/>
          </p:cNvSpPr>
          <p:nvPr/>
        </p:nvSpPr>
        <p:spPr bwMode="auto">
          <a:xfrm rot="10800000" flipV="1">
            <a:off x="1276766" y="841328"/>
            <a:ext cx="6590463"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ts val="1200"/>
              </a:spcAft>
            </a:pPr>
            <a:r>
              <a:rPr lang="el-GR" altLang="en-US" sz="2000" b="1" dirty="0">
                <a:latin typeface="Arial" panose="020B0604020202020204" pitchFamily="34" charset="0"/>
                <a:hlinkClick r:id="rId5"/>
              </a:rPr>
              <a:t>Ελληνικό Μεσογειακό Πανεπιστήμιο</a:t>
            </a:r>
            <a:endParaRPr kumimoji="0" lang="en-US" altLang="en-US" sz="2000" b="1" i="0" u="none" strike="noStrike" cap="none" normalizeH="0" baseline="0" dirty="0">
              <a:ln>
                <a:noFill/>
              </a:ln>
              <a:solidFill>
                <a:srgbClr val="467886"/>
              </a:solidFill>
              <a:effectLst/>
              <a:latin typeface="Arial" panose="020B0604020202020204" pitchFamily="34" charset="0"/>
              <a:hlinkClick r:id="rId5">
                <a:extLst>
                  <a:ext uri="{A12FA001-AC4F-418D-AE19-62706E023703}">
                    <ahyp:hlinkClr xmlns:ahyp="http://schemas.microsoft.com/office/drawing/2018/hyperlinkcolor" val="tx"/>
                  </a:ext>
                </a:extLst>
              </a:hlinkClick>
            </a:endParaRPr>
          </a:p>
          <a:p>
            <a:pPr algn="ctr" defTabSz="914400" eaLnBrk="0" fontAlgn="base" hangingPunct="0">
              <a:spcBef>
                <a:spcPct val="0"/>
              </a:spcBef>
              <a:spcAft>
                <a:spcPts val="1200"/>
              </a:spcAft>
            </a:pPr>
            <a:r>
              <a:rPr lang="el-GR" altLang="en-US" sz="2000" b="1" dirty="0">
                <a:latin typeface="Arial" panose="020B0604020202020204" pitchFamily="34" charset="0"/>
              </a:rPr>
              <a:t>Σχολή Μουσικής και </a:t>
            </a:r>
            <a:r>
              <a:rPr lang="el-GR" altLang="en-US" sz="2000" b="1" dirty="0" err="1">
                <a:latin typeface="Arial" panose="020B0604020202020204" pitchFamily="34" charset="0"/>
              </a:rPr>
              <a:t>Οπτοακουστικών</a:t>
            </a:r>
            <a:r>
              <a:rPr lang="el-GR" altLang="en-US" sz="2000" b="1" dirty="0">
                <a:latin typeface="Arial" panose="020B0604020202020204" pitchFamily="34" charset="0"/>
              </a:rPr>
              <a:t> Τεχνολογιών </a:t>
            </a:r>
          </a:p>
          <a:p>
            <a:pPr lvl="0" algn="ctr" defTabSz="914400" eaLnBrk="0" fontAlgn="base" hangingPunct="0">
              <a:spcBef>
                <a:spcPct val="0"/>
              </a:spcBef>
              <a:spcAft>
                <a:spcPts val="1200"/>
              </a:spcAft>
            </a:pPr>
            <a:r>
              <a:rPr lang="el-GR" altLang="en-US" sz="2000" b="1" dirty="0">
                <a:latin typeface="Arial" panose="020B0604020202020204" pitchFamily="34" charset="0"/>
              </a:rPr>
              <a:t>Τμήμα Μουσικής Τεχνολογίας &amp; Ακουστικής</a:t>
            </a:r>
          </a:p>
          <a:p>
            <a:pPr lvl="0" algn="ctr" defTabSz="914400" eaLnBrk="0" fontAlgn="base" hangingPunct="0">
              <a:spcBef>
                <a:spcPct val="0"/>
              </a:spcBef>
              <a:spcAft>
                <a:spcPct val="0"/>
              </a:spcAft>
            </a:pPr>
            <a:endParaRPr kumimoji="0" lang="el-GR" altLang="en-US" sz="2000" b="1" i="0"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38339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170DC2-174E-66C7-27B8-119D8A41CB95}"/>
              </a:ext>
            </a:extLst>
          </p:cNvPr>
          <p:cNvSpPr>
            <a:spLocks noGrp="1"/>
          </p:cNvSpPr>
          <p:nvPr>
            <p:ph type="title"/>
          </p:nvPr>
        </p:nvSpPr>
        <p:spPr/>
        <p:txBody>
          <a:bodyPr/>
          <a:lstStyle/>
          <a:p>
            <a:r>
              <a:rPr lang="el-GR" dirty="0"/>
              <a:t>ΗΧΗΤΙΚΟ ΚΥΜΑ ΚΑΙ ΣΧΕΤΙΖΟΜΕΝΑ ΜΕΓΕΘΗ</a:t>
            </a:r>
            <a:endParaRPr lang="en-GB" dirty="0"/>
          </a:p>
        </p:txBody>
      </p:sp>
      <p:sp>
        <p:nvSpPr>
          <p:cNvPr id="6" name="Content Placeholder 1">
            <a:extLst>
              <a:ext uri="{FF2B5EF4-FFF2-40B4-BE49-F238E27FC236}">
                <a16:creationId xmlns:a16="http://schemas.microsoft.com/office/drawing/2014/main" id="{B9040B13-A742-8C8F-6D1A-C3B8FEF0475F}"/>
              </a:ext>
            </a:extLst>
          </p:cNvPr>
          <p:cNvSpPr txBox="1">
            <a:spLocks/>
          </p:cNvSpPr>
          <p:nvPr/>
        </p:nvSpPr>
        <p:spPr>
          <a:xfrm>
            <a:off x="0" y="624840"/>
            <a:ext cx="9144000" cy="47625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n-GB" sz="1650" dirty="0">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3B939826-809F-076A-B907-EA1C74FFA195}"/>
              </a:ext>
            </a:extLst>
          </p:cNvPr>
          <p:cNvSpPr>
            <a:spLocks noGrp="1"/>
          </p:cNvSpPr>
          <p:nvPr>
            <p:ph idx="1"/>
          </p:nvPr>
        </p:nvSpPr>
        <p:spPr>
          <a:xfrm>
            <a:off x="0" y="682149"/>
            <a:ext cx="9144000" cy="4762500"/>
          </a:xfrm>
        </p:spPr>
        <p:txBody>
          <a:bodyPr>
            <a:noAutofit/>
          </a:bodyPr>
          <a:lstStyle/>
          <a:p>
            <a:pPr marL="0" indent="0" algn="just">
              <a:buNone/>
            </a:pPr>
            <a:r>
              <a:rPr lang="el-GR" sz="1800" b="1" dirty="0" err="1">
                <a:latin typeface="Calibri" panose="020F0502020204030204" pitchFamily="34" charset="0"/>
                <a:ea typeface="Calibri" panose="020F0502020204030204" pitchFamily="34" charset="0"/>
                <a:cs typeface="Calibri" panose="020F0502020204030204" pitchFamily="34" charset="0"/>
              </a:rPr>
              <a:t>Ακουστική</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πίεση</a:t>
            </a:r>
            <a:endParaRPr lang="el-GR" sz="1800" b="1" dirty="0">
              <a:latin typeface="Calibri" panose="020F0502020204030204" pitchFamily="34" charset="0"/>
              <a:ea typeface="Calibri" panose="020F0502020204030204" pitchFamily="34" charset="0"/>
              <a:cs typeface="Calibri" panose="020F0502020204030204" pitchFamily="34" charset="0"/>
            </a:endParaRPr>
          </a:p>
          <a:p>
            <a:pPr algn="just"/>
            <a:r>
              <a:rPr lang="el-GR" sz="1800" dirty="0">
                <a:latin typeface="Calibri" panose="020F0502020204030204" pitchFamily="34" charset="0"/>
                <a:ea typeface="Calibri" panose="020F0502020204030204" pitchFamily="34" charset="0"/>
                <a:cs typeface="Calibri" panose="020F0502020204030204" pitchFamily="34" charset="0"/>
              </a:rPr>
              <a:t>Είναι η </a:t>
            </a:r>
            <a:r>
              <a:rPr lang="el-GR" sz="1800" dirty="0" err="1">
                <a:latin typeface="Calibri" panose="020F0502020204030204" pitchFamily="34" charset="0"/>
                <a:ea typeface="Calibri" panose="020F0502020204030204" pitchFamily="34" charset="0"/>
                <a:cs typeface="Calibri" panose="020F0502020204030204" pitchFamily="34" charset="0"/>
              </a:rPr>
              <a:t>δημιουργούμενη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υπερπίεση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compression) </a:t>
            </a:r>
            <a:r>
              <a:rPr lang="el-GR" sz="1800" dirty="0">
                <a:latin typeface="Calibri" panose="020F0502020204030204" pitchFamily="34" charset="0"/>
                <a:ea typeface="Calibri" panose="020F0502020204030204" pitchFamily="34" charset="0"/>
                <a:cs typeface="Calibri" panose="020F0502020204030204" pitchFamily="34" charset="0"/>
              </a:rPr>
              <a:t>ή </a:t>
            </a:r>
            <a:r>
              <a:rPr lang="el-GR" sz="1800" dirty="0" err="1">
                <a:latin typeface="Calibri" panose="020F0502020204030204" pitchFamily="34" charset="0"/>
                <a:ea typeface="Calibri" panose="020F0502020204030204" pitchFamily="34" charset="0"/>
                <a:cs typeface="Calibri" panose="020F0502020204030204" pitchFamily="34" charset="0"/>
              </a:rPr>
              <a:t>υποπίεση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refraction) </a:t>
            </a:r>
            <a:r>
              <a:rPr lang="el-GR" sz="1800" dirty="0">
                <a:latin typeface="Calibri" panose="020F0502020204030204" pitchFamily="34" charset="0"/>
                <a:ea typeface="Calibri" panose="020F0502020204030204" pitchFamily="34" charset="0"/>
                <a:cs typeface="Calibri" panose="020F0502020204030204" pitchFamily="34" charset="0"/>
              </a:rPr>
              <a:t>σε </a:t>
            </a:r>
            <a:r>
              <a:rPr lang="el-GR" sz="1800" dirty="0" err="1">
                <a:latin typeface="Calibri" panose="020F0502020204030204" pitchFamily="34" charset="0"/>
                <a:ea typeface="Calibri" panose="020F0502020204030204" pitchFamily="34" charset="0"/>
                <a:cs typeface="Calibri" panose="020F0502020204030204" pitchFamily="34" charset="0"/>
              </a:rPr>
              <a:t>σχέση</a:t>
            </a:r>
            <a:r>
              <a:rPr lang="el-GR" sz="1800" dirty="0">
                <a:latin typeface="Calibri" panose="020F0502020204030204" pitchFamily="34" charset="0"/>
                <a:ea typeface="Calibri" panose="020F0502020204030204" pitchFamily="34" charset="0"/>
                <a:cs typeface="Calibri" panose="020F0502020204030204" pitchFamily="34" charset="0"/>
              </a:rPr>
              <a:t> με την </a:t>
            </a:r>
            <a:r>
              <a:rPr lang="el-GR" sz="1800" dirty="0" err="1">
                <a:latin typeface="Calibri" panose="020F0502020204030204" pitchFamily="34" charset="0"/>
                <a:ea typeface="Calibri" panose="020F0502020204030204" pitchFamily="34" charset="0"/>
                <a:cs typeface="Calibri" panose="020F0502020204030204" pitchFamily="34" charset="0"/>
              </a:rPr>
              <a:t>ατμοσφαιρική</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πίεση</a:t>
            </a:r>
            <a:r>
              <a:rPr lang="el-GR" sz="1800" dirty="0">
                <a:latin typeface="Calibri" panose="020F0502020204030204" pitchFamily="34" charset="0"/>
                <a:ea typeface="Calibri" panose="020F0502020204030204" pitchFamily="34" charset="0"/>
                <a:cs typeface="Calibri" panose="020F0502020204030204" pitchFamily="34" charset="0"/>
              </a:rPr>
              <a:t> που </a:t>
            </a:r>
            <a:r>
              <a:rPr lang="el-GR" sz="1800" dirty="0" err="1">
                <a:latin typeface="Calibri" panose="020F0502020204030204" pitchFamily="34" charset="0"/>
                <a:ea typeface="Calibri" panose="020F0502020204030204" pitchFamily="34" charset="0"/>
                <a:cs typeface="Calibri" panose="020F0502020204030204" pitchFamily="34" charset="0"/>
              </a:rPr>
              <a:t>δημιουργεί</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ηχητικο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κύμα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κατά</a:t>
            </a:r>
            <a:r>
              <a:rPr lang="el-GR" sz="1800" dirty="0">
                <a:latin typeface="Calibri" panose="020F0502020204030204" pitchFamily="34" charset="0"/>
                <a:ea typeface="Calibri" panose="020F0502020204030204" pitchFamily="34" charset="0"/>
                <a:cs typeface="Calibri" panose="020F0502020204030204" pitchFamily="34" charset="0"/>
              </a:rPr>
              <a:t> τη </a:t>
            </a:r>
            <a:r>
              <a:rPr lang="el-GR" sz="1800" dirty="0" err="1">
                <a:latin typeface="Calibri" panose="020F0502020204030204" pitchFamily="34" charset="0"/>
                <a:ea typeface="Calibri" panose="020F0502020204030204" pitchFamily="34" charset="0"/>
                <a:cs typeface="Calibri" panose="020F0502020204030204" pitchFamily="34" charset="0"/>
              </a:rPr>
              <a:t>διάδοσή</a:t>
            </a:r>
            <a:r>
              <a:rPr lang="el-GR" sz="1800" dirty="0">
                <a:latin typeface="Calibri" panose="020F0502020204030204" pitchFamily="34" charset="0"/>
                <a:ea typeface="Calibri" panose="020F0502020204030204" pitchFamily="34" charset="0"/>
                <a:cs typeface="Calibri" panose="020F0502020204030204" pitchFamily="34" charset="0"/>
              </a:rPr>
              <a:t> του.</a:t>
            </a:r>
          </a:p>
          <a:p>
            <a:pPr algn="just"/>
            <a:r>
              <a:rPr lang="el-GR" sz="1800" dirty="0" err="1">
                <a:latin typeface="Calibri" panose="020F0502020204030204" pitchFamily="34" charset="0"/>
                <a:ea typeface="Calibri" panose="020F0502020204030204" pitchFamily="34" charset="0"/>
                <a:cs typeface="Calibri" panose="020F0502020204030204" pitchFamily="34" charset="0"/>
              </a:rPr>
              <a:t>Αλλιώς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i="1" dirty="0">
                <a:latin typeface="Calibri" panose="020F0502020204030204" pitchFamily="34" charset="0"/>
                <a:ea typeface="Calibri" panose="020F0502020204030204" pitchFamily="34" charset="0"/>
                <a:cs typeface="Calibri" panose="020F0502020204030204" pitchFamily="34" charset="0"/>
              </a:rPr>
              <a:t>η </a:t>
            </a:r>
            <a:r>
              <a:rPr lang="el-GR" sz="1800" i="1" dirty="0" err="1">
                <a:latin typeface="Calibri" panose="020F0502020204030204" pitchFamily="34" charset="0"/>
                <a:ea typeface="Calibri" panose="020F0502020204030204" pitchFamily="34" charset="0"/>
                <a:cs typeface="Calibri" panose="020F0502020204030204" pitchFamily="34" charset="0"/>
              </a:rPr>
              <a:t>απόκλιση</a:t>
            </a:r>
            <a:r>
              <a:rPr lang="el-GR" sz="1800" i="1" dirty="0">
                <a:latin typeface="Calibri" panose="020F0502020204030204" pitchFamily="34" charset="0"/>
                <a:ea typeface="Calibri" panose="020F0502020204030204" pitchFamily="34" charset="0"/>
                <a:cs typeface="Calibri" panose="020F0502020204030204" pitchFamily="34" charset="0"/>
              </a:rPr>
              <a:t> </a:t>
            </a:r>
            <a:r>
              <a:rPr lang="el-GR" sz="1800" i="1" dirty="0" err="1">
                <a:latin typeface="Calibri" panose="020F0502020204030204" pitchFamily="34" charset="0"/>
                <a:ea typeface="Calibri" panose="020F0502020204030204" pitchFamily="34" charset="0"/>
                <a:cs typeface="Calibri" panose="020F0502020204030204" pitchFamily="34" charset="0"/>
              </a:rPr>
              <a:t>από</a:t>
            </a:r>
            <a:r>
              <a:rPr lang="el-GR" sz="1800" i="1" dirty="0">
                <a:latin typeface="Calibri" panose="020F0502020204030204" pitchFamily="34" charset="0"/>
                <a:ea typeface="Calibri" panose="020F0502020204030204" pitchFamily="34" charset="0"/>
                <a:cs typeface="Calibri" panose="020F0502020204030204" pitchFamily="34" charset="0"/>
              </a:rPr>
              <a:t> την </a:t>
            </a:r>
            <a:r>
              <a:rPr lang="el-GR" sz="1800" i="1" dirty="0" err="1">
                <a:latin typeface="Calibri" panose="020F0502020204030204" pitchFamily="34" charset="0"/>
                <a:ea typeface="Calibri" panose="020F0502020204030204" pitchFamily="34" charset="0"/>
                <a:cs typeface="Calibri" panose="020F0502020204030204" pitchFamily="34" charset="0"/>
              </a:rPr>
              <a:t>ατμοσφαιρική</a:t>
            </a:r>
            <a:r>
              <a:rPr lang="el-GR" sz="1800" i="1" dirty="0">
                <a:latin typeface="Calibri" panose="020F0502020204030204" pitchFamily="34" charset="0"/>
                <a:ea typeface="Calibri" panose="020F0502020204030204" pitchFamily="34" charset="0"/>
                <a:cs typeface="Calibri" panose="020F0502020204030204" pitchFamily="34" charset="0"/>
              </a:rPr>
              <a:t> </a:t>
            </a:r>
            <a:r>
              <a:rPr lang="el-GR" sz="1800" i="1" dirty="0" err="1">
                <a:latin typeface="Calibri" panose="020F0502020204030204" pitchFamily="34" charset="0"/>
                <a:ea typeface="Calibri" panose="020F0502020204030204" pitchFamily="34" charset="0"/>
                <a:cs typeface="Calibri" panose="020F0502020204030204" pitchFamily="34" charset="0"/>
              </a:rPr>
              <a:t>πίεση</a:t>
            </a:r>
            <a:r>
              <a:rPr lang="el-GR" sz="1800" i="1" dirty="0">
                <a:latin typeface="Calibri" panose="020F0502020204030204" pitchFamily="34" charset="0"/>
                <a:ea typeface="Calibri" panose="020F0502020204030204" pitchFamily="34" charset="0"/>
                <a:cs typeface="Calibri" panose="020F0502020204030204" pitchFamily="34" charset="0"/>
              </a:rPr>
              <a:t> </a:t>
            </a:r>
          </a:p>
          <a:p>
            <a:pPr algn="just"/>
            <a:r>
              <a:rPr lang="el-GR" sz="1800" dirty="0" err="1">
                <a:latin typeface="Calibri" panose="020F0502020204030204" pitchFamily="34" charset="0"/>
                <a:ea typeface="Calibri" panose="020F0502020204030204" pitchFamily="34" charset="0"/>
                <a:cs typeface="Calibri" panose="020F0502020204030204" pitchFamily="34" charset="0"/>
              </a:rPr>
              <a:t>Μονάδα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μέτρησης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C00000"/>
                </a:solidFill>
                <a:latin typeface="Calibri" panose="020F0502020204030204" pitchFamily="34" charset="0"/>
                <a:ea typeface="Calibri" panose="020F0502020204030204" pitchFamily="34" charset="0"/>
                <a:cs typeface="Calibri" panose="020F0502020204030204" pitchFamily="34" charset="0"/>
              </a:rPr>
              <a:t>Pascal</a:t>
            </a:r>
            <a:r>
              <a:rPr lang="el-GR" sz="1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C00000"/>
                </a:solidFill>
                <a:latin typeface="Calibri" panose="020F0502020204030204" pitchFamily="34" charset="0"/>
                <a:ea typeface="Calibri" panose="020F0502020204030204" pitchFamily="34" charset="0"/>
                <a:cs typeface="Calibri" panose="020F0502020204030204" pitchFamily="34" charset="0"/>
              </a:rPr>
              <a:t>[Pa] = [N/m2]</a:t>
            </a:r>
          </a:p>
          <a:p>
            <a:pPr algn="just"/>
            <a:r>
              <a:rPr lang="el-GR" sz="1800" dirty="0" err="1">
                <a:latin typeface="Calibri" panose="020F0502020204030204" pitchFamily="34" charset="0"/>
                <a:ea typeface="Calibri" panose="020F0502020204030204" pitchFamily="34" charset="0"/>
                <a:cs typeface="Calibri" panose="020F0502020204030204" pitchFamily="34" charset="0"/>
              </a:rPr>
              <a:t>Διαχειρίσιμα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όρια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ακουστικής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από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σύστημα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b="1" dirty="0">
                <a:latin typeface="Calibri" panose="020F0502020204030204" pitchFamily="34" charset="0"/>
                <a:ea typeface="Calibri" panose="020F0502020204030204" pitchFamily="34" charset="0"/>
                <a:cs typeface="Calibri" panose="020F0502020204030204" pitchFamily="34" charset="0"/>
              </a:rPr>
              <a:t>20·</a:t>
            </a:r>
            <a:r>
              <a:rPr lang="en-GB" sz="1800" b="1" dirty="0"/>
              <a:t> 10⁻⁶ </a:t>
            </a:r>
            <a:r>
              <a:rPr lang="el-GR" sz="1800" b="1" dirty="0" err="1">
                <a:latin typeface="Calibri" panose="020F0502020204030204" pitchFamily="34" charset="0"/>
                <a:ea typeface="Calibri" panose="020F0502020204030204" pitchFamily="34" charset="0"/>
                <a:cs typeface="Calibri" panose="020F0502020204030204" pitchFamily="34" charset="0"/>
              </a:rPr>
              <a:t>εως</a:t>
            </a:r>
            <a:r>
              <a:rPr lang="en-GB" sz="1800" b="1" dirty="0">
                <a:latin typeface="Calibri" panose="020F0502020204030204" pitchFamily="34" charset="0"/>
                <a:ea typeface="Calibri" panose="020F0502020204030204" pitchFamily="34" charset="0"/>
                <a:cs typeface="Calibri" panose="020F0502020204030204" pitchFamily="34" charset="0"/>
              </a:rPr>
              <a:t> 50 Pa</a:t>
            </a:r>
            <a:endParaRPr lang="el-GR" sz="1800" b="1" i="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l-GR" sz="1400" i="1" dirty="0">
                <a:latin typeface="Calibri" panose="020F0502020204030204" pitchFamily="34" charset="0"/>
                <a:ea typeface="Calibri" panose="020F0502020204030204" pitchFamily="34" charset="0"/>
                <a:cs typeface="Calibri" panose="020F0502020204030204" pitchFamily="34" charset="0"/>
              </a:rPr>
              <a:t>…</a:t>
            </a:r>
            <a:r>
              <a:rPr lang="el-GR" sz="1400" i="1" dirty="0" err="1">
                <a:latin typeface="Calibri" panose="020F0502020204030204" pitchFamily="34" charset="0"/>
                <a:ea typeface="Calibri" panose="020F0502020204030204" pitchFamily="34" charset="0"/>
                <a:cs typeface="Calibri" panose="020F0502020204030204" pitchFamily="34" charset="0"/>
              </a:rPr>
              <a:t>όταν</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αναπαριστούμε</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ένα</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ηχητικό</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κύμα</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συνήθως</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αναπαριστούμε</a:t>
            </a:r>
            <a:r>
              <a:rPr lang="el-GR" sz="1400" i="1" dirty="0">
                <a:latin typeface="Calibri" panose="020F0502020204030204" pitchFamily="34" charset="0"/>
                <a:ea typeface="Calibri" panose="020F0502020204030204" pitchFamily="34" charset="0"/>
                <a:cs typeface="Calibri" panose="020F0502020204030204" pitchFamily="34" charset="0"/>
              </a:rPr>
              <a:t> την </a:t>
            </a:r>
            <a:r>
              <a:rPr lang="el-GR" sz="1400" i="1" dirty="0" err="1">
                <a:latin typeface="Calibri" panose="020F0502020204030204" pitchFamily="34" charset="0"/>
                <a:ea typeface="Calibri" panose="020F0502020204030204" pitchFamily="34" charset="0"/>
                <a:cs typeface="Calibri" panose="020F0502020204030204" pitchFamily="34" charset="0"/>
              </a:rPr>
              <a:t>ακουστική</a:t>
            </a:r>
            <a:r>
              <a:rPr lang="el-GR" sz="1400" i="1" dirty="0">
                <a:latin typeface="Calibri" panose="020F0502020204030204" pitchFamily="34" charset="0"/>
                <a:ea typeface="Calibri" panose="020F0502020204030204" pitchFamily="34" charset="0"/>
                <a:cs typeface="Calibri" panose="020F0502020204030204" pitchFamily="34" charset="0"/>
              </a:rPr>
              <a:t> </a:t>
            </a:r>
            <a:r>
              <a:rPr lang="el-GR" sz="1400" i="1" dirty="0" err="1">
                <a:latin typeface="Calibri" panose="020F0502020204030204" pitchFamily="34" charset="0"/>
                <a:ea typeface="Calibri" panose="020F0502020204030204" pitchFamily="34" charset="0"/>
                <a:cs typeface="Calibri" panose="020F0502020204030204" pitchFamily="34" charset="0"/>
              </a:rPr>
              <a:t>πίεση</a:t>
            </a:r>
            <a:r>
              <a:rPr lang="el-GR" sz="1400" i="1" dirty="0">
                <a:latin typeface="Calibri" panose="020F0502020204030204" pitchFamily="34" charset="0"/>
                <a:ea typeface="Calibri" panose="020F0502020204030204" pitchFamily="34" charset="0"/>
                <a:cs typeface="Calibri" panose="020F0502020204030204" pitchFamily="34" charset="0"/>
              </a:rPr>
              <a:t> ως </a:t>
            </a:r>
            <a:r>
              <a:rPr lang="el-GR" sz="1400" i="1" dirty="0" err="1">
                <a:latin typeface="Calibri" panose="020F0502020204030204" pitchFamily="34" charset="0"/>
                <a:ea typeface="Calibri" panose="020F0502020204030204" pitchFamily="34" charset="0"/>
                <a:cs typeface="Calibri" panose="020F0502020204030204" pitchFamily="34" charset="0"/>
              </a:rPr>
              <a:t>συνάρτηση</a:t>
            </a:r>
            <a:r>
              <a:rPr lang="el-GR" sz="1400" i="1" dirty="0">
                <a:latin typeface="Calibri" panose="020F0502020204030204" pitchFamily="34" charset="0"/>
                <a:ea typeface="Calibri" panose="020F0502020204030204" pitchFamily="34" charset="0"/>
                <a:cs typeface="Calibri" panose="020F0502020204030204" pitchFamily="34" charset="0"/>
              </a:rPr>
              <a:t> του </a:t>
            </a:r>
            <a:r>
              <a:rPr lang="el-GR" sz="1400" i="1" dirty="0" err="1">
                <a:latin typeface="Calibri" panose="020F0502020204030204" pitchFamily="34" charset="0"/>
                <a:ea typeface="Calibri" panose="020F0502020204030204" pitchFamily="34" charset="0"/>
                <a:cs typeface="Calibri" panose="020F0502020204030204" pitchFamily="34" charset="0"/>
              </a:rPr>
              <a:t>χρόνου</a:t>
            </a:r>
            <a:r>
              <a:rPr lang="el-GR" sz="1400" i="1" dirty="0">
                <a:latin typeface="Calibri" panose="020F0502020204030204" pitchFamily="34" charset="0"/>
                <a:ea typeface="Calibri" panose="020F0502020204030204" pitchFamily="34" charset="0"/>
                <a:cs typeface="Calibri" panose="020F0502020204030204" pitchFamily="34" charset="0"/>
              </a:rPr>
              <a:t>….</a:t>
            </a:r>
            <a:endParaRPr lang="en-GB" sz="1400" i="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907B0A9C-9A07-C818-AD0A-76E507494FEB}"/>
              </a:ext>
            </a:extLst>
          </p:cNvPr>
          <p:cNvPicPr>
            <a:picLocks noChangeAspect="1"/>
          </p:cNvPicPr>
          <p:nvPr/>
        </p:nvPicPr>
        <p:blipFill>
          <a:blip r:embed="rId2"/>
          <a:stretch>
            <a:fillRect/>
          </a:stretch>
        </p:blipFill>
        <p:spPr>
          <a:xfrm>
            <a:off x="2606040" y="2905380"/>
            <a:ext cx="3162835" cy="2412110"/>
          </a:xfrm>
          <a:prstGeom prst="rect">
            <a:avLst/>
          </a:prstGeom>
        </p:spPr>
      </p:pic>
    </p:spTree>
    <p:extLst>
      <p:ext uri="{BB962C8B-B14F-4D97-AF65-F5344CB8AC3E}">
        <p14:creationId xmlns:p14="http://schemas.microsoft.com/office/powerpoint/2010/main" val="1652714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4F09C-7ABE-AE34-8F05-16620D59F0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098402-BB16-4993-4797-70BC1250D935}"/>
              </a:ext>
            </a:extLst>
          </p:cNvPr>
          <p:cNvSpPr>
            <a:spLocks noGrp="1"/>
          </p:cNvSpPr>
          <p:nvPr>
            <p:ph type="title"/>
          </p:nvPr>
        </p:nvSpPr>
        <p:spPr/>
        <p:txBody>
          <a:bodyPr/>
          <a:lstStyle/>
          <a:p>
            <a:r>
              <a:rPr lang="el-GR" dirty="0"/>
              <a:t>ΗΧΗΤΙΚΟ ΚΥΜΑ ΚΑΙ ΣΧΕΤΙΖΟΜΕΝΑ ΜΕΓΕΘΗ</a:t>
            </a:r>
            <a:endParaRPr lang="en-GB" dirty="0"/>
          </a:p>
        </p:txBody>
      </p:sp>
      <p:sp>
        <p:nvSpPr>
          <p:cNvPr id="6" name="Content Placeholder 1">
            <a:extLst>
              <a:ext uri="{FF2B5EF4-FFF2-40B4-BE49-F238E27FC236}">
                <a16:creationId xmlns:a16="http://schemas.microsoft.com/office/drawing/2014/main" id="{D7CDA250-5130-BC4B-DB7E-6C494D19A633}"/>
              </a:ext>
            </a:extLst>
          </p:cNvPr>
          <p:cNvSpPr txBox="1">
            <a:spLocks/>
          </p:cNvSpPr>
          <p:nvPr/>
        </p:nvSpPr>
        <p:spPr>
          <a:xfrm>
            <a:off x="0" y="624840"/>
            <a:ext cx="9144000" cy="47625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n-GB" sz="1650" dirty="0">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1">
            <a:extLst>
              <a:ext uri="{FF2B5EF4-FFF2-40B4-BE49-F238E27FC236}">
                <a16:creationId xmlns:a16="http://schemas.microsoft.com/office/drawing/2014/main" id="{6DE90EFE-D34B-994E-7FAF-FDE9C299977A}"/>
              </a:ext>
            </a:extLst>
          </p:cNvPr>
          <p:cNvSpPr>
            <a:spLocks noGrp="1"/>
          </p:cNvSpPr>
          <p:nvPr>
            <p:ph idx="1"/>
          </p:nvPr>
        </p:nvSpPr>
        <p:spPr>
          <a:xfrm>
            <a:off x="0" y="682149"/>
            <a:ext cx="9144000" cy="4762500"/>
          </a:xfrm>
        </p:spPr>
        <p:txBody>
          <a:bodyPr>
            <a:noAutofit/>
          </a:bodyPr>
          <a:lstStyle/>
          <a:p>
            <a:pPr marL="0" indent="0" algn="just">
              <a:buNone/>
            </a:pPr>
            <a:r>
              <a:rPr lang="el-GR" sz="1800" b="1" dirty="0" err="1">
                <a:latin typeface="Calibri" panose="020F0502020204030204" pitchFamily="34" charset="0"/>
                <a:ea typeface="Calibri" panose="020F0502020204030204" pitchFamily="34" charset="0"/>
                <a:cs typeface="Calibri" panose="020F0502020204030204" pitchFamily="34" charset="0"/>
              </a:rPr>
              <a:t>Ακουστική</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πίεση</a:t>
            </a:r>
            <a:endParaRPr lang="el-GR" sz="1800" b="1" dirty="0">
              <a:latin typeface="Calibri" panose="020F0502020204030204" pitchFamily="34" charset="0"/>
              <a:ea typeface="Calibri" panose="020F0502020204030204" pitchFamily="34" charset="0"/>
              <a:cs typeface="Calibri" panose="020F0502020204030204" pitchFamily="34" charset="0"/>
            </a:endParaRPr>
          </a:p>
          <a:p>
            <a:pPr algn="just"/>
            <a:r>
              <a:rPr lang="el-GR" sz="1800" dirty="0" err="1">
                <a:latin typeface="Calibri" panose="020F0502020204030204" pitchFamily="34" charset="0"/>
                <a:ea typeface="Calibri" panose="020F0502020204030204" pitchFamily="34" charset="0"/>
                <a:cs typeface="Calibri" panose="020F0502020204030204" pitchFamily="34" charset="0"/>
              </a:rPr>
              <a:t>Μονάδα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μέτρησης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C00000"/>
                </a:solidFill>
                <a:latin typeface="Calibri" panose="020F0502020204030204" pitchFamily="34" charset="0"/>
                <a:ea typeface="Calibri" panose="020F0502020204030204" pitchFamily="34" charset="0"/>
                <a:cs typeface="Calibri" panose="020F0502020204030204" pitchFamily="34" charset="0"/>
              </a:rPr>
              <a:t>Pascal</a:t>
            </a:r>
            <a:r>
              <a:rPr lang="el-GR" sz="18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C00000"/>
                </a:solidFill>
                <a:latin typeface="Calibri" panose="020F0502020204030204" pitchFamily="34" charset="0"/>
                <a:ea typeface="Calibri" panose="020F0502020204030204" pitchFamily="34" charset="0"/>
                <a:cs typeface="Calibri" panose="020F0502020204030204" pitchFamily="34" charset="0"/>
              </a:rPr>
              <a:t>[Pa] = [N/m2]</a:t>
            </a:r>
          </a:p>
          <a:p>
            <a:pPr algn="just"/>
            <a:r>
              <a:rPr lang="el-GR" sz="1800" dirty="0" err="1">
                <a:latin typeface="Calibri" panose="020F0502020204030204" pitchFamily="34" charset="0"/>
                <a:ea typeface="Calibri" panose="020F0502020204030204" pitchFamily="34" charset="0"/>
                <a:cs typeface="Calibri" panose="020F0502020204030204" pitchFamily="34" charset="0"/>
              </a:rPr>
              <a:t>Διαχειρίσιμα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όρια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ακουστικής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από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σύστημα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20·</a:t>
            </a:r>
            <a:r>
              <a:rPr lang="en-GB" sz="1800" dirty="0"/>
              <a:t> 10⁻⁶ </a:t>
            </a:r>
            <a:r>
              <a:rPr lang="en-GB" sz="1800" dirty="0">
                <a:latin typeface="Calibri" panose="020F0502020204030204" pitchFamily="34" charset="0"/>
                <a:ea typeface="Calibri" panose="020F0502020204030204" pitchFamily="34" charset="0"/>
                <a:cs typeface="Calibri" panose="020F0502020204030204" pitchFamily="34" charset="0"/>
              </a:rPr>
              <a:t>to 50 Pa</a:t>
            </a:r>
            <a:endParaRPr lang="el-GR" sz="1800" i="1" dirty="0">
              <a:latin typeface="Calibri" panose="020F0502020204030204" pitchFamily="34" charset="0"/>
              <a:ea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5BE23F02-F667-23B1-A350-ACAB272CD804}"/>
              </a:ext>
            </a:extLst>
          </p:cNvPr>
          <p:cNvPicPr>
            <a:picLocks noChangeAspect="1"/>
          </p:cNvPicPr>
          <p:nvPr/>
        </p:nvPicPr>
        <p:blipFill>
          <a:blip r:embed="rId2"/>
          <a:stretch>
            <a:fillRect/>
          </a:stretch>
        </p:blipFill>
        <p:spPr>
          <a:xfrm>
            <a:off x="2606040" y="2905380"/>
            <a:ext cx="3162835" cy="2412110"/>
          </a:xfrm>
          <a:prstGeom prst="rect">
            <a:avLst/>
          </a:prstGeom>
        </p:spPr>
      </p:pic>
      <p:sp>
        <p:nvSpPr>
          <p:cNvPr id="13" name="TextBox 12">
            <a:extLst>
              <a:ext uri="{FF2B5EF4-FFF2-40B4-BE49-F238E27FC236}">
                <a16:creationId xmlns:a16="http://schemas.microsoft.com/office/drawing/2014/main" id="{D2CB5486-4CF0-D48C-6B08-6A3E8367A25A}"/>
              </a:ext>
            </a:extLst>
          </p:cNvPr>
          <p:cNvSpPr txBox="1"/>
          <p:nvPr/>
        </p:nvSpPr>
        <p:spPr>
          <a:xfrm>
            <a:off x="678081" y="1922407"/>
            <a:ext cx="7458075" cy="400110"/>
          </a:xfrm>
          <a:prstGeom prst="rect">
            <a:avLst/>
          </a:prstGeom>
          <a:noFill/>
        </p:spPr>
        <p:txBody>
          <a:bodyPr wrap="square">
            <a:spAutoFit/>
          </a:bodyPr>
          <a:lstStyle/>
          <a:p>
            <a:pPr algn="ctr"/>
            <a:r>
              <a:rPr lang="el-GR" sz="2000" b="0" i="1" u="sng" strike="noStrike" baseline="0" dirty="0">
                <a:latin typeface="Calibri" panose="020F0502020204030204" pitchFamily="34" charset="0"/>
                <a:ea typeface="Calibri" panose="020F0502020204030204" pitchFamily="34" charset="0"/>
                <a:cs typeface="Calibri" panose="020F0502020204030204" pitchFamily="34" charset="0"/>
              </a:rPr>
              <a:t>Η </a:t>
            </a:r>
            <a:r>
              <a:rPr lang="el-GR" sz="2000" b="0" i="1" u="sng" strike="noStrike" baseline="0" dirty="0" err="1">
                <a:latin typeface="Calibri" panose="020F0502020204030204" pitchFamily="34" charset="0"/>
                <a:ea typeface="Calibri" panose="020F0502020204030204" pitchFamily="34" charset="0"/>
                <a:cs typeface="Calibri" panose="020F0502020204030204" pitchFamily="34" charset="0"/>
              </a:rPr>
              <a:t>ακουστική</a:t>
            </a:r>
            <a:r>
              <a:rPr lang="el-GR" sz="2000" b="0" i="1" u="sng" strike="noStrike" baseline="0" dirty="0">
                <a:latin typeface="Calibri" panose="020F0502020204030204" pitchFamily="34" charset="0"/>
                <a:ea typeface="Calibri" panose="020F0502020204030204" pitchFamily="34" charset="0"/>
                <a:cs typeface="Calibri" panose="020F0502020204030204" pitchFamily="34" charset="0"/>
              </a:rPr>
              <a:t> </a:t>
            </a:r>
            <a:r>
              <a:rPr lang="el-GR" sz="2000" b="0" i="1" u="sng" strike="noStrike" baseline="0" dirty="0" err="1">
                <a:latin typeface="Calibri" panose="020F0502020204030204" pitchFamily="34" charset="0"/>
                <a:ea typeface="Calibri" panose="020F0502020204030204" pitchFamily="34" charset="0"/>
                <a:cs typeface="Calibri" panose="020F0502020204030204" pitchFamily="34" charset="0"/>
              </a:rPr>
              <a:t>πίεση</a:t>
            </a:r>
            <a:r>
              <a:rPr lang="el-GR" sz="2000" b="0" i="1" u="sng" strike="noStrike" baseline="0" dirty="0">
                <a:latin typeface="Calibri" panose="020F0502020204030204" pitchFamily="34" charset="0"/>
                <a:ea typeface="Calibri" panose="020F0502020204030204" pitchFamily="34" charset="0"/>
                <a:cs typeface="Calibri" panose="020F0502020204030204" pitchFamily="34" charset="0"/>
              </a:rPr>
              <a:t> </a:t>
            </a:r>
            <a:r>
              <a:rPr lang="el-GR" sz="2000" b="0" i="1" u="sng" strike="noStrike" baseline="0" dirty="0" err="1">
                <a:latin typeface="Calibri" panose="020F0502020204030204" pitchFamily="34" charset="0"/>
                <a:ea typeface="Calibri" panose="020F0502020204030204" pitchFamily="34" charset="0"/>
                <a:cs typeface="Calibri" panose="020F0502020204030204" pitchFamily="34" charset="0"/>
              </a:rPr>
              <a:t>μετριέται</a:t>
            </a:r>
            <a:r>
              <a:rPr lang="el-GR" sz="2000" b="0" i="1" u="sng" strike="noStrike" baseline="0" dirty="0">
                <a:latin typeface="Calibri" panose="020F0502020204030204" pitchFamily="34" charset="0"/>
                <a:ea typeface="Calibri" panose="020F0502020204030204" pitchFamily="34" charset="0"/>
                <a:cs typeface="Calibri" panose="020F0502020204030204" pitchFamily="34" charset="0"/>
              </a:rPr>
              <a:t> </a:t>
            </a:r>
            <a:r>
              <a:rPr lang="el-GR" sz="2000" b="0" i="1" u="sng" strike="noStrike" baseline="0" dirty="0" err="1">
                <a:latin typeface="Calibri" panose="020F0502020204030204" pitchFamily="34" charset="0"/>
                <a:ea typeface="Calibri" panose="020F0502020204030204" pitchFamily="34" charset="0"/>
                <a:cs typeface="Calibri" panose="020F0502020204030204" pitchFamily="34" charset="0"/>
              </a:rPr>
              <a:t>εύκολα</a:t>
            </a:r>
            <a:r>
              <a:rPr lang="el-GR" sz="2000" b="0" i="1" u="sng" strike="noStrike" baseline="0" dirty="0">
                <a:latin typeface="Calibri" panose="020F0502020204030204" pitchFamily="34" charset="0"/>
                <a:ea typeface="Calibri" panose="020F0502020204030204" pitchFamily="34" charset="0"/>
                <a:cs typeface="Calibri" panose="020F0502020204030204" pitchFamily="34" charset="0"/>
              </a:rPr>
              <a:t> με τη </a:t>
            </a:r>
            <a:r>
              <a:rPr lang="el-GR" sz="2000" b="0" i="1" u="sng" strike="noStrike" baseline="0" dirty="0" err="1">
                <a:latin typeface="Calibri" panose="020F0502020204030204" pitchFamily="34" charset="0"/>
                <a:ea typeface="Calibri" panose="020F0502020204030204" pitchFamily="34" charset="0"/>
                <a:cs typeface="Calibri" panose="020F0502020204030204" pitchFamily="34" charset="0"/>
              </a:rPr>
              <a:t>χρήση</a:t>
            </a:r>
            <a:r>
              <a:rPr lang="el-GR" sz="2000" b="0" i="1" u="sng" strike="noStrike" baseline="0" dirty="0">
                <a:latin typeface="Calibri" panose="020F0502020204030204" pitchFamily="34" charset="0"/>
                <a:ea typeface="Calibri" panose="020F0502020204030204" pitchFamily="34" charset="0"/>
                <a:cs typeface="Calibri" panose="020F0502020204030204" pitchFamily="34" charset="0"/>
              </a:rPr>
              <a:t> </a:t>
            </a:r>
            <a:r>
              <a:rPr lang="el-GR" sz="2000" b="0" i="1" u="sng" strike="noStrike" baseline="0" dirty="0" err="1">
                <a:latin typeface="Calibri" panose="020F0502020204030204" pitchFamily="34" charset="0"/>
                <a:ea typeface="Calibri" panose="020F0502020204030204" pitchFamily="34" charset="0"/>
                <a:cs typeface="Calibri" panose="020F0502020204030204" pitchFamily="34" charset="0"/>
              </a:rPr>
              <a:t>μικροφώνων</a:t>
            </a:r>
            <a:endParaRPr lang="en-GB" sz="2000" i="1" u="sng" dirty="0">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8D36947E-96C8-6A9C-64B6-1183157C1F5F}"/>
              </a:ext>
            </a:extLst>
          </p:cNvPr>
          <p:cNvPicPr>
            <a:picLocks noChangeAspect="1"/>
          </p:cNvPicPr>
          <p:nvPr/>
        </p:nvPicPr>
        <p:blipFill>
          <a:blip r:embed="rId3"/>
          <a:stretch>
            <a:fillRect/>
          </a:stretch>
        </p:blipFill>
        <p:spPr>
          <a:xfrm>
            <a:off x="1502562" y="2496346"/>
            <a:ext cx="5809112" cy="2717165"/>
          </a:xfrm>
          <a:prstGeom prst="rect">
            <a:avLst/>
          </a:prstGeom>
        </p:spPr>
      </p:pic>
    </p:spTree>
    <p:extLst>
      <p:ext uri="{BB962C8B-B14F-4D97-AF65-F5344CB8AC3E}">
        <p14:creationId xmlns:p14="http://schemas.microsoft.com/office/powerpoint/2010/main" val="362736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47B54C-45E4-BF5F-DA9A-A1D3752A63AD}"/>
              </a:ext>
            </a:extLst>
          </p:cNvPr>
          <p:cNvSpPr>
            <a:spLocks noGrp="1"/>
          </p:cNvSpPr>
          <p:nvPr>
            <p:ph type="title"/>
          </p:nvPr>
        </p:nvSpPr>
        <p:spPr/>
        <p:txBody>
          <a:bodyPr/>
          <a:lstStyle/>
          <a:p>
            <a:r>
              <a:rPr lang="el-GR" dirty="0"/>
              <a:t>ΗΧΗΤΙΚΟ ΚΥΜΑ ΚΑΙ ΣΧΕΤΙΖΟΜΕΝΑ ΜΕΓΕΘΗ</a:t>
            </a:r>
            <a:endParaRPr lang="en-GB" dirty="0"/>
          </a:p>
        </p:txBody>
      </p:sp>
      <p:sp>
        <p:nvSpPr>
          <p:cNvPr id="7" name="Content Placeholder 1">
            <a:extLst>
              <a:ext uri="{FF2B5EF4-FFF2-40B4-BE49-F238E27FC236}">
                <a16:creationId xmlns:a16="http://schemas.microsoft.com/office/drawing/2014/main" id="{92DAFEA3-787E-CF67-8003-42620EC9478E}"/>
              </a:ext>
            </a:extLst>
          </p:cNvPr>
          <p:cNvSpPr>
            <a:spLocks noGrp="1"/>
          </p:cNvSpPr>
          <p:nvPr>
            <p:ph idx="1"/>
          </p:nvPr>
        </p:nvSpPr>
        <p:spPr>
          <a:xfrm>
            <a:off x="0" y="624840"/>
            <a:ext cx="9144000" cy="4762500"/>
          </a:xfrm>
        </p:spPr>
        <p:txBody>
          <a:bodyPr>
            <a:noAutofit/>
          </a:bodyPr>
          <a:lstStyle/>
          <a:p>
            <a:pPr marL="0" indent="0" algn="just">
              <a:buNone/>
            </a:pPr>
            <a:r>
              <a:rPr lang="el-GR" sz="1800" b="1" dirty="0" err="1">
                <a:latin typeface="Calibri" panose="020F0502020204030204" pitchFamily="34" charset="0"/>
                <a:ea typeface="Calibri" panose="020F0502020204030204" pitchFamily="34" charset="0"/>
                <a:cs typeface="Calibri" panose="020F0502020204030204" pitchFamily="34" charset="0"/>
              </a:rPr>
              <a:t>Μεγέθη</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ενδιαφέροντος</a:t>
            </a:r>
            <a:endParaRPr lang="el-GR" sz="1800" b="1"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μήκος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κύματος</a:t>
            </a:r>
            <a:r>
              <a:rPr lang="el-GR" sz="1800" dirty="0">
                <a:latin typeface="Calibri" panose="020F0502020204030204" pitchFamily="34" charset="0"/>
                <a:ea typeface="Calibri" panose="020F0502020204030204" pitchFamily="34" charset="0"/>
                <a:cs typeface="Calibri" panose="020F0502020204030204" pitchFamily="34" charset="0"/>
              </a:rPr>
              <a:t>: η </a:t>
            </a:r>
            <a:r>
              <a:rPr lang="el-GR" sz="1800" dirty="0" err="1">
                <a:latin typeface="Calibri" panose="020F0502020204030204" pitchFamily="34" charset="0"/>
                <a:ea typeface="Calibri" panose="020F0502020204030204" pitchFamily="34" charset="0"/>
                <a:cs typeface="Calibri" panose="020F0502020204030204" pitchFamily="34" charset="0"/>
              </a:rPr>
              <a:t>απόσταση</a:t>
            </a:r>
            <a:r>
              <a:rPr lang="el-GR" sz="1800" dirty="0">
                <a:latin typeface="Calibri" panose="020F0502020204030204" pitchFamily="34" charset="0"/>
                <a:ea typeface="Calibri" panose="020F0502020204030204" pitchFamily="34" charset="0"/>
                <a:cs typeface="Calibri" panose="020F0502020204030204" pitchFamily="34" charset="0"/>
              </a:rPr>
              <a:t> που </a:t>
            </a:r>
            <a:r>
              <a:rPr lang="el-GR" sz="1800" dirty="0" err="1">
                <a:latin typeface="Calibri" panose="020F0502020204030204" pitchFamily="34" charset="0"/>
                <a:ea typeface="Calibri" panose="020F0502020204030204" pitchFamily="34" charset="0"/>
                <a:cs typeface="Calibri" panose="020F0502020204030204" pitchFamily="34" charset="0"/>
              </a:rPr>
              <a:t>ταξιδεύει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ένα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κύμα</a:t>
            </a:r>
            <a:r>
              <a:rPr lang="el-GR" sz="1800" dirty="0">
                <a:latin typeface="Calibri" panose="020F0502020204030204" pitchFamily="34" charset="0"/>
                <a:ea typeface="Calibri" panose="020F0502020204030204" pitchFamily="34" charset="0"/>
                <a:cs typeface="Calibri" panose="020F0502020204030204" pitchFamily="34" charset="0"/>
              </a:rPr>
              <a:t> στο </a:t>
            </a:r>
            <a:r>
              <a:rPr lang="el-GR" sz="1800" dirty="0" err="1">
                <a:latin typeface="Calibri" panose="020F0502020204030204" pitchFamily="34" charset="0"/>
                <a:ea typeface="Calibri" panose="020F0502020204030204" pitchFamily="34" charset="0"/>
                <a:cs typeface="Calibri" panose="020F0502020204030204" pitchFamily="34" charset="0"/>
              </a:rPr>
              <a:t>διάστημα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μίας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πλήρους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ταλάντωσης</a:t>
            </a:r>
            <a:r>
              <a:rPr lang="el-GR" sz="1800" dirty="0">
                <a:latin typeface="Calibri" panose="020F0502020204030204" pitchFamily="34" charset="0"/>
                <a:ea typeface="Calibri" panose="020F0502020204030204" pitchFamily="34" charset="0"/>
                <a:cs typeface="Calibri" panose="020F0502020204030204" pitchFamily="34" charset="0"/>
              </a:rPr>
              <a:t> (ή η </a:t>
            </a:r>
            <a:r>
              <a:rPr lang="el-GR" sz="1800" dirty="0" err="1">
                <a:latin typeface="Calibri" panose="020F0502020204030204" pitchFamily="34" charset="0"/>
                <a:ea typeface="Calibri" panose="020F0502020204030204" pitchFamily="34" charset="0"/>
                <a:cs typeface="Calibri" panose="020F0502020204030204" pitchFamily="34" charset="0"/>
              </a:rPr>
              <a:t>απόσταση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μεταξύ</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δύο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μεγίστων</a:t>
            </a:r>
            <a:r>
              <a:rPr lang="el-GR" sz="1800" dirty="0">
                <a:latin typeface="Calibri" panose="020F0502020204030204" pitchFamily="34" charset="0"/>
                <a:ea typeface="Calibri" panose="020F0502020204030204" pitchFamily="34" charset="0"/>
                <a:cs typeface="Calibri" panose="020F0502020204030204" pitchFamily="34" charset="0"/>
              </a:rPr>
              <a:t> ή </a:t>
            </a:r>
            <a:r>
              <a:rPr lang="el-GR" sz="1800" dirty="0" err="1">
                <a:latin typeface="Calibri" panose="020F0502020204030204" pitchFamily="34" charset="0"/>
                <a:ea typeface="Calibri" panose="020F0502020204030204" pitchFamily="34" charset="0"/>
                <a:cs typeface="Calibri" panose="020F0502020204030204" pitchFamily="34" charset="0"/>
              </a:rPr>
              <a:t>ελαχίστων</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a:t>
            </a:r>
          </a:p>
          <a:p>
            <a:pPr algn="just"/>
            <a:r>
              <a:rPr lang="th-TH" sz="1800" dirty="0">
                <a:latin typeface="Calibri" panose="020F0502020204030204" pitchFamily="34" charset="0"/>
                <a:ea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ταχύτητα</a:t>
            </a:r>
            <a:r>
              <a:rPr lang="el-GR" sz="1800" b="1" dirty="0">
                <a:latin typeface="Calibri" panose="020F0502020204030204" pitchFamily="34" charset="0"/>
                <a:ea typeface="Calibri" panose="020F0502020204030204" pitchFamily="34" charset="0"/>
                <a:cs typeface="Calibri" panose="020F0502020204030204" pitchFamily="34" charset="0"/>
              </a:rPr>
              <a:t> του </a:t>
            </a:r>
            <a:r>
              <a:rPr lang="el-GR" sz="1800" b="1" dirty="0" err="1">
                <a:latin typeface="Calibri" panose="020F0502020204030204" pitchFamily="34" charset="0"/>
                <a:ea typeface="Calibri" panose="020F0502020204030204" pitchFamily="34" charset="0"/>
                <a:cs typeface="Calibri" panose="020F0502020204030204" pitchFamily="34" charset="0"/>
              </a:rPr>
              <a:t>ήχου</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n-GB" sz="1800" b="1" dirty="0">
                <a:latin typeface="Calibri" panose="020F0502020204030204" pitchFamily="34" charset="0"/>
                <a:ea typeface="Calibri" panose="020F0502020204030204" pitchFamily="34" charset="0"/>
                <a:cs typeface="Calibri" panose="020F0502020204030204" pitchFamily="34" charset="0"/>
              </a:rPr>
              <a:t>c</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η </a:t>
            </a:r>
            <a:r>
              <a:rPr lang="el-GR" sz="1800" dirty="0" err="1">
                <a:latin typeface="Calibri" panose="020F0502020204030204" pitchFamily="34" charset="0"/>
                <a:ea typeface="Calibri" panose="020F0502020204030204" pitchFamily="34" charset="0"/>
                <a:cs typeface="Calibri" panose="020F0502020204030204" pitchFamily="34" charset="0"/>
              </a:rPr>
              <a:t>ταχύτητα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διάδοσης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διαταραχής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GB" sz="1800" dirty="0">
                <a:solidFill>
                  <a:srgbClr val="C00000"/>
                </a:solidFill>
                <a:latin typeface="Calibri" panose="020F0502020204030204" pitchFamily="34" charset="0"/>
                <a:ea typeface="Calibri" panose="020F0502020204030204" pitchFamily="34" charset="0"/>
                <a:cs typeface="Calibri" panose="020F0502020204030204" pitchFamily="34" charset="0"/>
              </a:rPr>
              <a:t>m/s)</a:t>
            </a: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συχνότητα</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n-GB" sz="1800" b="1" dirty="0">
                <a:latin typeface="Calibri" panose="020F0502020204030204" pitchFamily="34" charset="0"/>
                <a:ea typeface="Calibri" panose="020F0502020204030204" pitchFamily="34" charset="0"/>
                <a:cs typeface="Calibri" panose="020F0502020204030204" pitchFamily="34" charset="0"/>
              </a:rPr>
              <a:t>f</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ο </a:t>
            </a:r>
            <a:r>
              <a:rPr lang="el-GR" sz="1800" dirty="0" err="1">
                <a:latin typeface="Calibri" panose="020F0502020204030204" pitchFamily="34" charset="0"/>
                <a:ea typeface="Calibri" panose="020F0502020204030204" pitchFamily="34" charset="0"/>
                <a:cs typeface="Calibri" panose="020F0502020204030204" pitchFamily="34" charset="0"/>
              </a:rPr>
              <a:t>αριθμός</a:t>
            </a:r>
            <a:r>
              <a:rPr lang="el-GR" sz="1800" dirty="0">
                <a:latin typeface="Calibri" panose="020F0502020204030204" pitchFamily="34" charset="0"/>
                <a:ea typeface="Calibri" panose="020F0502020204030204" pitchFamily="34" charset="0"/>
                <a:cs typeface="Calibri" panose="020F0502020204030204" pitchFamily="34" charset="0"/>
              </a:rPr>
              <a:t> των </a:t>
            </a:r>
            <a:r>
              <a:rPr lang="el-GR" sz="1800" dirty="0" err="1">
                <a:latin typeface="Calibri" panose="020F0502020204030204" pitchFamily="34" charset="0"/>
                <a:ea typeface="Calibri" panose="020F0502020204030204" pitchFamily="34" charset="0"/>
                <a:cs typeface="Calibri" panose="020F0502020204030204" pitchFamily="34" charset="0"/>
              </a:rPr>
              <a:t>πλήρων</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ταλαντώσεων</a:t>
            </a:r>
            <a:r>
              <a:rPr lang="el-GR" sz="1800" dirty="0">
                <a:latin typeface="Calibri" panose="020F0502020204030204" pitchFamily="34" charset="0"/>
                <a:ea typeface="Calibri" panose="020F0502020204030204" pitchFamily="34" charset="0"/>
                <a:cs typeface="Calibri" panose="020F0502020204030204" pitchFamily="34" charset="0"/>
              </a:rPr>
              <a:t> στη </a:t>
            </a:r>
            <a:r>
              <a:rPr lang="el-GR" sz="1800" dirty="0" err="1">
                <a:latin typeface="Calibri" panose="020F0502020204030204" pitchFamily="34" charset="0"/>
                <a:ea typeface="Calibri" panose="020F0502020204030204" pitchFamily="34" charset="0"/>
                <a:cs typeface="Calibri" panose="020F0502020204030204" pitchFamily="34" charset="0"/>
              </a:rPr>
              <a:t>μονάδα</a:t>
            </a:r>
            <a:r>
              <a:rPr lang="el-GR" sz="1800" dirty="0">
                <a:latin typeface="Calibri" panose="020F0502020204030204" pitchFamily="34" charset="0"/>
                <a:ea typeface="Calibri" panose="020F0502020204030204" pitchFamily="34" charset="0"/>
                <a:cs typeface="Calibri" panose="020F0502020204030204" pitchFamily="34" charset="0"/>
              </a:rPr>
              <a:t> του </a:t>
            </a:r>
            <a:r>
              <a:rPr lang="el-GR" sz="1800" dirty="0" err="1">
                <a:latin typeface="Calibri" panose="020F0502020204030204" pitchFamily="34" charset="0"/>
                <a:ea typeface="Calibri" panose="020F0502020204030204" pitchFamily="34" charset="0"/>
                <a:cs typeface="Calibri" panose="020F0502020204030204" pitchFamily="34" charset="0"/>
              </a:rPr>
              <a:t>χρόνου</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solidFill>
                  <a:srgbClr val="C00000"/>
                </a:solidFill>
                <a:latin typeface="Calibri" panose="020F0502020204030204" pitchFamily="34" charset="0"/>
                <a:ea typeface="Calibri" panose="020F0502020204030204" pitchFamily="34" charset="0"/>
                <a:cs typeface="Calibri" panose="020F0502020204030204" pitchFamily="34" charset="0"/>
              </a:rPr>
              <a:t>(Hz)</a:t>
            </a:r>
          </a:p>
          <a:p>
            <a:pPr algn="just"/>
            <a:r>
              <a:rPr lang="th-TH" sz="1800" dirty="0">
                <a:latin typeface="Calibri" panose="020F0502020204030204" pitchFamily="34" charset="0"/>
                <a:ea typeface="Calibri" panose="020F0502020204030204" pitchFamily="34" charset="0"/>
              </a:rPr>
              <a:t>๏</a:t>
            </a:r>
            <a:r>
              <a:rPr lang="el-GR" sz="1800" i="1" dirty="0">
                <a:latin typeface="Calibri" panose="020F0502020204030204" pitchFamily="34" charset="0"/>
                <a:ea typeface="Calibri" panose="020F0502020204030204" pitchFamily="34" charset="0"/>
                <a:cs typeface="Calibri" panose="020F0502020204030204" pitchFamily="34" charset="0"/>
              </a:rPr>
              <a:t>λ </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c/f</a:t>
            </a:r>
          </a:p>
        </p:txBody>
      </p:sp>
      <p:pic>
        <p:nvPicPr>
          <p:cNvPr id="14" name="Picture 13">
            <a:extLst>
              <a:ext uri="{FF2B5EF4-FFF2-40B4-BE49-F238E27FC236}">
                <a16:creationId xmlns:a16="http://schemas.microsoft.com/office/drawing/2014/main" id="{0830BBD8-667D-8E76-FBAB-1FFA248C36A5}"/>
              </a:ext>
            </a:extLst>
          </p:cNvPr>
          <p:cNvPicPr>
            <a:picLocks noChangeAspect="1"/>
          </p:cNvPicPr>
          <p:nvPr/>
        </p:nvPicPr>
        <p:blipFill>
          <a:blip r:embed="rId2"/>
          <a:stretch>
            <a:fillRect/>
          </a:stretch>
        </p:blipFill>
        <p:spPr>
          <a:xfrm>
            <a:off x="2606040" y="2905380"/>
            <a:ext cx="3162835" cy="2412110"/>
          </a:xfrm>
          <a:prstGeom prst="rect">
            <a:avLst/>
          </a:prstGeom>
        </p:spPr>
      </p:pic>
      <p:pic>
        <p:nvPicPr>
          <p:cNvPr id="15" name="Picture 14">
            <a:extLst>
              <a:ext uri="{FF2B5EF4-FFF2-40B4-BE49-F238E27FC236}">
                <a16:creationId xmlns:a16="http://schemas.microsoft.com/office/drawing/2014/main" id="{606E4F3E-F82F-268E-B48B-BA30E0775CF7}"/>
              </a:ext>
            </a:extLst>
          </p:cNvPr>
          <p:cNvPicPr>
            <a:picLocks noChangeAspect="1"/>
          </p:cNvPicPr>
          <p:nvPr/>
        </p:nvPicPr>
        <p:blipFill>
          <a:blip r:embed="rId3"/>
          <a:srcRect l="14416" t="3573" b="89243"/>
          <a:stretch>
            <a:fillRect/>
          </a:stretch>
        </p:blipFill>
        <p:spPr>
          <a:xfrm>
            <a:off x="2996089" y="2926715"/>
            <a:ext cx="2747386" cy="171450"/>
          </a:xfrm>
          <a:prstGeom prst="rect">
            <a:avLst/>
          </a:prstGeom>
        </p:spPr>
      </p:pic>
    </p:spTree>
    <p:extLst>
      <p:ext uri="{BB962C8B-B14F-4D97-AF65-F5344CB8AC3E}">
        <p14:creationId xmlns:p14="http://schemas.microsoft.com/office/powerpoint/2010/main" val="23336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43738B-631D-200C-0EC5-D5FE9142E032}"/>
              </a:ext>
            </a:extLst>
          </p:cNvPr>
          <p:cNvSpPr>
            <a:spLocks noGrp="1"/>
          </p:cNvSpPr>
          <p:nvPr>
            <p:ph type="title"/>
          </p:nvPr>
        </p:nvSpPr>
        <p:spPr/>
        <p:txBody>
          <a:bodyPr/>
          <a:lstStyle/>
          <a:p>
            <a:r>
              <a:rPr lang="el-GR" dirty="0"/>
              <a:t>ΗΧΗΤΙΚΟ ΚΥΜΑ ΚΑΙ ΣΧΕΤΙΖΟΜΕΝΑ ΜΕΓΕΘΗ</a:t>
            </a:r>
            <a:endParaRPr lang="en-GB" dirty="0"/>
          </a:p>
        </p:txBody>
      </p:sp>
      <p:sp>
        <p:nvSpPr>
          <p:cNvPr id="4" name="Content Placeholder 1">
            <a:extLst>
              <a:ext uri="{FF2B5EF4-FFF2-40B4-BE49-F238E27FC236}">
                <a16:creationId xmlns:a16="http://schemas.microsoft.com/office/drawing/2014/main" id="{9C4BD6AA-5CDE-2C97-F5AA-768FACD48898}"/>
              </a:ext>
            </a:extLst>
          </p:cNvPr>
          <p:cNvSpPr>
            <a:spLocks noGrp="1"/>
          </p:cNvSpPr>
          <p:nvPr>
            <p:ph idx="1"/>
          </p:nvPr>
        </p:nvSpPr>
        <p:spPr>
          <a:xfrm>
            <a:off x="394335" y="758454"/>
            <a:ext cx="8355330" cy="4397798"/>
          </a:xfrm>
        </p:spPr>
        <p:txBody>
          <a:bodyPr>
            <a:normAutofit/>
          </a:bodyPr>
          <a:lstStyle/>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Αντικειμενικά μετρήσιμα μεγέθη, τα οποία μας επιτρέπουν να </a:t>
            </a:r>
            <a:r>
              <a:rPr lang="el-GR" sz="1600" dirty="0" err="1">
                <a:latin typeface="Calibri" panose="020F0502020204030204" pitchFamily="34" charset="0"/>
                <a:ea typeface="Calibri" panose="020F0502020204030204" pitchFamily="34" charset="0"/>
                <a:cs typeface="Calibri" panose="020F0502020204030204" pitchFamily="34" charset="0"/>
              </a:rPr>
              <a:t>ποσοτικοποιήσουμε</a:t>
            </a:r>
            <a:r>
              <a:rPr lang="el-GR" sz="1600" dirty="0">
                <a:latin typeface="Calibri" panose="020F0502020204030204" pitchFamily="34" charset="0"/>
                <a:ea typeface="Calibri" panose="020F0502020204030204" pitchFamily="34" charset="0"/>
                <a:cs typeface="Calibri" panose="020F0502020204030204" pitchFamily="34" charset="0"/>
              </a:rPr>
              <a:t> το πόσο δυνατά ηχεί μια πηγή. Κατ’ επέκτασιν αυτά τα μεγέθη συνδέονται και με την έννοια της </a:t>
            </a:r>
            <a:r>
              <a:rPr lang="el-GR" sz="1600" i="1" dirty="0">
                <a:latin typeface="Calibri" panose="020F0502020204030204" pitchFamily="34" charset="0"/>
                <a:ea typeface="Calibri" panose="020F0502020204030204" pitchFamily="34" charset="0"/>
                <a:cs typeface="Calibri" panose="020F0502020204030204" pitchFamily="34" charset="0"/>
              </a:rPr>
              <a:t>ακουστότητας</a:t>
            </a:r>
            <a:r>
              <a:rPr lang="el-GR" sz="1600" dirty="0">
                <a:latin typeface="Calibri" panose="020F0502020204030204" pitchFamily="34" charset="0"/>
                <a:ea typeface="Calibri" panose="020F0502020204030204" pitchFamily="34" charset="0"/>
                <a:cs typeface="Calibri" panose="020F0502020204030204" pitchFamily="34" charset="0"/>
              </a:rPr>
              <a:t>, δηλαδή την υποκειμενική απόκριση του αυτιού στη στάθμη του ήχου που εκπέμπεται από μια ηχητική πηγή.</a:t>
            </a:r>
          </a:p>
          <a:p>
            <a:pPr marL="0" indent="0" algn="just">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lgn="just">
              <a:buFont typeface="Courier New" panose="02070309020205020404" pitchFamily="49" charset="0"/>
              <a:buChar char="o"/>
            </a:pPr>
            <a:r>
              <a:rPr lang="el-GR" sz="1600" dirty="0">
                <a:latin typeface="Calibri" panose="020F0502020204030204" pitchFamily="34" charset="0"/>
                <a:ea typeface="Calibri" panose="020F0502020204030204" pitchFamily="34" charset="0"/>
                <a:cs typeface="Calibri" panose="020F0502020204030204" pitchFamily="34" charset="0"/>
              </a:rPr>
              <a:t>Ηχητική Ενέργεια (</a:t>
            </a:r>
            <a:r>
              <a:rPr lang="el-GR" sz="1600" i="1" dirty="0">
                <a:latin typeface="Calibri" panose="020F0502020204030204" pitchFamily="34" charset="0"/>
                <a:ea typeface="Calibri" panose="020F0502020204030204" pitchFamily="34" charset="0"/>
                <a:cs typeface="Calibri" panose="020F0502020204030204" pitchFamily="34" charset="0"/>
              </a:rPr>
              <a:t>Ε) </a:t>
            </a:r>
            <a:r>
              <a:rPr lang="el-GR" sz="1600" dirty="0">
                <a:latin typeface="Calibri" panose="020F0502020204030204" pitchFamily="34" charset="0"/>
                <a:ea typeface="Calibri" panose="020F0502020204030204" pitchFamily="34" charset="0"/>
                <a:cs typeface="Calibri" panose="020F0502020204030204" pitchFamily="34" charset="0"/>
              </a:rPr>
              <a:t>με μονάδα μέτρησης  τα </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Joule</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(J)</a:t>
            </a:r>
          </a:p>
          <a:p>
            <a:pPr algn="just">
              <a:buFont typeface="Courier New" panose="02070309020205020404" pitchFamily="49" charset="0"/>
              <a:buChar char="o"/>
            </a:pPr>
            <a:r>
              <a:rPr lang="el-GR" sz="1600" dirty="0">
                <a:latin typeface="Calibri" panose="020F0502020204030204" pitchFamily="34" charset="0"/>
                <a:ea typeface="Calibri" panose="020F0502020204030204" pitchFamily="34" charset="0"/>
                <a:cs typeface="Calibri" panose="020F0502020204030204" pitchFamily="34" charset="0"/>
              </a:rPr>
              <a:t>Ηχητική Ισχύς </a:t>
            </a:r>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W</a:t>
            </a:r>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με μονάδα μέτρησης  τα </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Watt</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(J/s)</a:t>
            </a:r>
          </a:p>
          <a:p>
            <a:pPr marL="0" indent="0" algn="just">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600" i="1" dirty="0">
                <a:latin typeface="Calibri" panose="020F0502020204030204" pitchFamily="34" charset="0"/>
                <a:ea typeface="Calibri" panose="020F0502020204030204" pitchFamily="34" charset="0"/>
                <a:cs typeface="Calibri" panose="020F0502020204030204" pitchFamily="34" charset="0"/>
              </a:rPr>
              <a:t>Συνήθως ενδιαφερόμαστε περισσότερο για το </a:t>
            </a:r>
            <a:r>
              <a:rPr lang="el-GR" sz="1600" b="1" i="1" dirty="0">
                <a:latin typeface="Calibri" panose="020F0502020204030204" pitchFamily="34" charset="0"/>
                <a:ea typeface="Calibri" panose="020F0502020204030204" pitchFamily="34" charset="0"/>
                <a:cs typeface="Calibri" panose="020F0502020204030204" pitchFamily="34" charset="0"/>
              </a:rPr>
              <a:t>ρυθμό ροής</a:t>
            </a:r>
            <a:r>
              <a:rPr lang="el-GR" sz="1600" i="1" dirty="0">
                <a:latin typeface="Calibri" panose="020F0502020204030204" pitchFamily="34" charset="0"/>
                <a:ea typeface="Calibri" panose="020F0502020204030204" pitchFamily="34" charset="0"/>
                <a:cs typeface="Calibri" panose="020F0502020204030204" pitchFamily="34" charset="0"/>
              </a:rPr>
              <a:t> της ηχητικής ενέργειας σε</a:t>
            </a:r>
            <a:r>
              <a:rPr lang="en-GB" sz="1600" i="1" dirty="0">
                <a:latin typeface="Calibri" panose="020F0502020204030204" pitchFamily="34" charset="0"/>
                <a:ea typeface="Calibri" panose="020F0502020204030204" pitchFamily="34" charset="0"/>
                <a:cs typeface="Calibri" panose="020F0502020204030204" pitchFamily="34" charset="0"/>
              </a:rPr>
              <a:t> </a:t>
            </a:r>
            <a:r>
              <a:rPr lang="el-GR" sz="1600" i="1" dirty="0">
                <a:latin typeface="Calibri" panose="020F0502020204030204" pitchFamily="34" charset="0"/>
                <a:ea typeface="Calibri" panose="020F0502020204030204" pitchFamily="34" charset="0"/>
                <a:cs typeface="Calibri" panose="020F0502020204030204" pitchFamily="34" charset="0"/>
              </a:rPr>
              <a:t>μια συγκεκριμένη κατεύθυνση. Συνεπώς καταλήγουμε στο φυσικό μέγεθος της </a:t>
            </a:r>
            <a:r>
              <a:rPr lang="el-GR" sz="1600" b="1" i="1" dirty="0">
                <a:latin typeface="Calibri" panose="020F0502020204030204" pitchFamily="34" charset="0"/>
                <a:ea typeface="Calibri" panose="020F0502020204030204" pitchFamily="34" charset="0"/>
                <a:cs typeface="Calibri" panose="020F0502020204030204" pitchFamily="34" charset="0"/>
              </a:rPr>
              <a:t>ηχητικής έντασης</a:t>
            </a:r>
            <a:r>
              <a:rPr lang="el-GR" sz="1600" i="1" dirty="0">
                <a:latin typeface="Calibri" panose="020F0502020204030204" pitchFamily="34" charset="0"/>
                <a:ea typeface="Calibri" panose="020F0502020204030204" pitchFamily="34" charset="0"/>
                <a:cs typeface="Calibri" panose="020F0502020204030204" pitchFamily="34" charset="0"/>
              </a:rPr>
              <a:t>, Ι. Η έντασης δίνει την ηχητική ενέργεια (Ε) που διαπερνάει στη μονάδα του χρόνου </a:t>
            </a:r>
            <a:r>
              <a:rPr lang="el-GR" sz="1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GB" sz="1600" i="1" dirty="0">
                <a:solidFill>
                  <a:srgbClr val="C00000"/>
                </a:solidFill>
                <a:latin typeface="Calibri" panose="020F0502020204030204" pitchFamily="34" charset="0"/>
                <a:ea typeface="Calibri" panose="020F0502020204030204" pitchFamily="34" charset="0"/>
                <a:cs typeface="Calibri" panose="020F0502020204030204" pitchFamily="34" charset="0"/>
              </a:rPr>
              <a:t>s</a:t>
            </a:r>
            <a:r>
              <a:rPr lang="el-GR" sz="1600" i="1"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 τη μονάδα επιφάνειας</a:t>
            </a:r>
            <a:r>
              <a:rPr lang="en-GB" sz="1600" i="1" dirty="0">
                <a:latin typeface="Calibri" panose="020F0502020204030204" pitchFamily="34" charset="0"/>
                <a:ea typeface="Calibri" panose="020F0502020204030204" pitchFamily="34" charset="0"/>
                <a:cs typeface="Calibri" panose="020F0502020204030204" pitchFamily="34" charset="0"/>
              </a:rPr>
              <a:t> </a:t>
            </a:r>
            <a:r>
              <a:rPr lang="en-GB" sz="1600" i="1" dirty="0">
                <a:solidFill>
                  <a:srgbClr val="C00000"/>
                </a:solidFill>
                <a:latin typeface="Calibri" panose="020F0502020204030204" pitchFamily="34" charset="0"/>
                <a:ea typeface="Calibri" panose="020F0502020204030204" pitchFamily="34" charset="0"/>
                <a:cs typeface="Calibri" panose="020F0502020204030204" pitchFamily="34" charset="0"/>
              </a:rPr>
              <a:t>(m²)</a:t>
            </a:r>
            <a:r>
              <a:rPr lang="el-GR" sz="1600" i="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l-GR" sz="1600" i="1" dirty="0">
                <a:latin typeface="Calibri" panose="020F0502020204030204" pitchFamily="34" charset="0"/>
                <a:ea typeface="Calibri" panose="020F0502020204030204" pitchFamily="34" charset="0"/>
                <a:cs typeface="Calibri" panose="020F0502020204030204" pitchFamily="34" charset="0"/>
              </a:rPr>
              <a:t>που βρίσκεται κάθετα</a:t>
            </a:r>
            <a:r>
              <a:rPr lang="en-GB" sz="1600" i="1" dirty="0">
                <a:latin typeface="Calibri" panose="020F0502020204030204" pitchFamily="34" charset="0"/>
                <a:ea typeface="Calibri" panose="020F0502020204030204" pitchFamily="34" charset="0"/>
                <a:cs typeface="Calibri" panose="020F0502020204030204" pitchFamily="34" charset="0"/>
              </a:rPr>
              <a:t> </a:t>
            </a:r>
            <a:r>
              <a:rPr lang="el-GR" sz="1600" i="1" dirty="0">
                <a:latin typeface="Calibri" panose="020F0502020204030204" pitchFamily="34" charset="0"/>
                <a:ea typeface="Calibri" panose="020F0502020204030204" pitchFamily="34" charset="0"/>
                <a:cs typeface="Calibri" panose="020F0502020204030204" pitchFamily="34" charset="0"/>
              </a:rPr>
              <a:t>στη διάδοση,</a:t>
            </a:r>
            <a:r>
              <a:rPr lang="en-GB" sz="1600" i="1" dirty="0">
                <a:latin typeface="Calibri" panose="020F0502020204030204" pitchFamily="34" charset="0"/>
                <a:ea typeface="Calibri" panose="020F0502020204030204" pitchFamily="34" charset="0"/>
                <a:cs typeface="Calibri" panose="020F0502020204030204" pitchFamily="34" charset="0"/>
              </a:rPr>
              <a:t> </a:t>
            </a:r>
            <a:r>
              <a:rPr lang="el-GR" sz="1600" i="1" dirty="0" err="1">
                <a:latin typeface="Calibri" panose="020F0502020204030204" pitchFamily="34" charset="0"/>
                <a:ea typeface="Calibri" panose="020F0502020204030204" pitchFamily="34" charset="0"/>
                <a:cs typeface="Calibri" panose="020F0502020204030204" pitchFamily="34" charset="0"/>
              </a:rPr>
              <a:t>αρα</a:t>
            </a:r>
            <a:r>
              <a:rPr lang="el-GR" sz="1600" i="1" dirty="0">
                <a:latin typeface="Calibri" panose="020F0502020204030204" pitchFamily="34" charset="0"/>
                <a:ea typeface="Calibri" panose="020F0502020204030204" pitchFamily="34" charset="0"/>
                <a:cs typeface="Calibri" panose="020F0502020204030204" pitchFamily="34" charset="0"/>
              </a:rPr>
              <a:t> </a:t>
            </a:r>
          </a:p>
          <a:p>
            <a:pPr marL="0" indent="0" algn="ctr">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buFont typeface="Courier New" panose="02070309020205020404" pitchFamily="49" charset="0"/>
              <a:buChar char="o"/>
            </a:pPr>
            <a:r>
              <a:rPr lang="el-GR" sz="1600" dirty="0">
                <a:latin typeface="Calibri" panose="020F0502020204030204" pitchFamily="34" charset="0"/>
                <a:ea typeface="Calibri" panose="020F0502020204030204" pitchFamily="34" charset="0"/>
                <a:cs typeface="Calibri" panose="020F0502020204030204" pitchFamily="34" charset="0"/>
              </a:rPr>
              <a:t>Ηχητική Ένταση</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i="1" dirty="0">
                <a:latin typeface="Calibri" panose="020F0502020204030204" pitchFamily="34" charset="0"/>
                <a:ea typeface="Calibri" panose="020F0502020204030204" pitchFamily="34" charset="0"/>
                <a:cs typeface="Calibri" panose="020F0502020204030204" pitchFamily="34" charset="0"/>
              </a:rPr>
              <a:t>I</a:t>
            </a:r>
            <a:r>
              <a:rPr lang="el-GR" sz="16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με μονάδα μέτρησης  τα </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Watt</a:t>
            </a:r>
            <a:r>
              <a:rPr lang="el-GR" sz="1600"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rPr>
              <a:t> m²</a:t>
            </a:r>
            <a:endParaRPr lang="el-GR"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247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7E9A6-EE1C-CEE0-C080-71834AD7179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B67A850-51D6-CF99-37D5-DBF0BFC259E5}"/>
              </a:ext>
            </a:extLst>
          </p:cNvPr>
          <p:cNvSpPr>
            <a:spLocks noGrp="1"/>
          </p:cNvSpPr>
          <p:nvPr>
            <p:ph type="title"/>
          </p:nvPr>
        </p:nvSpPr>
        <p:spPr>
          <a:xfrm>
            <a:off x="0" y="6430"/>
            <a:ext cx="9144000" cy="552318"/>
          </a:xfrm>
        </p:spPr>
        <p:txBody>
          <a:bodyPr/>
          <a:lstStyle/>
          <a:p>
            <a:r>
              <a:rPr lang="el-GR" dirty="0"/>
              <a:t>ΗΧΗΤΙΚΟ ΚΥΜΑ ΚΑΙ ΣΧΕΤΙΖΟΜΕΝΑ ΜΕΓΕΘΗ</a:t>
            </a:r>
            <a:endParaRPr lang="en-GB" dirty="0"/>
          </a:p>
        </p:txBody>
      </p:sp>
      <mc:AlternateContent xmlns:mc="http://schemas.openxmlformats.org/markup-compatibility/2006" xmlns:a14="http://schemas.microsoft.com/office/drawing/2010/main">
        <mc:Choice Requires="a14">
          <p:sp>
            <p:nvSpPr>
              <p:cNvPr id="4" name="Content Placeholder 1">
                <a:extLst>
                  <a:ext uri="{FF2B5EF4-FFF2-40B4-BE49-F238E27FC236}">
                    <a16:creationId xmlns:a16="http://schemas.microsoft.com/office/drawing/2014/main" id="{85FB951C-99D2-9239-DB39-75F9B2958E15}"/>
                  </a:ext>
                </a:extLst>
              </p:cNvPr>
              <p:cNvSpPr>
                <a:spLocks noGrp="1"/>
              </p:cNvSpPr>
              <p:nvPr>
                <p:ph idx="1"/>
              </p:nvPr>
            </p:nvSpPr>
            <p:spPr>
              <a:xfrm>
                <a:off x="394335" y="758453"/>
                <a:ext cx="8355330" cy="4566021"/>
              </a:xfrm>
            </p:spPr>
            <p:txBody>
              <a:bodyPr>
                <a:normAutofit fontScale="92500" lnSpcReduction="20000"/>
              </a:bodyPr>
              <a:lstStyle/>
              <a:p>
                <a:pPr marL="0" indent="0" algn="just">
                  <a:buNone/>
                </a:pPr>
                <a:r>
                  <a:rPr lang="el-GR" sz="1700" dirty="0">
                    <a:latin typeface="Calibri" panose="020F0502020204030204" pitchFamily="34" charset="0"/>
                    <a:ea typeface="Calibri" panose="020F0502020204030204" pitchFamily="34" charset="0"/>
                    <a:cs typeface="Calibri" panose="020F0502020204030204" pitchFamily="34" charset="0"/>
                  </a:rPr>
                  <a:t>Η σχέση που συνδέει το φυσικό μέγεθος της ηχητικής έντασης Ι με την ηχητική πίεση για πηγή με σφαιρικό μέτωπο κύματος (πχ. σημειακή πηγή) σε ελεύθερο πεδίο είναι: </a:t>
                </a:r>
                <a:endParaRPr lang="en-GB" sz="1700" b="0" i="1"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 xmlns:m="http://schemas.openxmlformats.org/officeDocument/2006/math">
                    <m:r>
                      <a:rPr lang="en-GB" sz="2200" b="0" i="1" smtClean="0">
                        <a:latin typeface="Cambria Math" panose="02040503050406030204" pitchFamily="18" charset="0"/>
                        <a:ea typeface="Calibri" panose="020F0502020204030204" pitchFamily="34" charset="0"/>
                        <a:cs typeface="Calibri" panose="020F0502020204030204" pitchFamily="34" charset="0"/>
                      </a:rPr>
                      <m:t>𝐼</m:t>
                    </m:r>
                    <m:r>
                      <a:rPr lang="en-GB" sz="2200" b="0" i="1" smtClean="0">
                        <a:latin typeface="Cambria Math" panose="02040503050406030204" pitchFamily="18" charset="0"/>
                        <a:ea typeface="Calibri" panose="020F0502020204030204" pitchFamily="34" charset="0"/>
                        <a:cs typeface="Calibri" panose="020F0502020204030204" pitchFamily="34" charset="0"/>
                      </a:rPr>
                      <m:t>=</m:t>
                    </m:r>
                    <m:f>
                      <m:fPr>
                        <m:ctrlPr>
                          <a:rPr lang="en-GB" sz="2200" b="0" i="1" smtClean="0">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GB" sz="2200" b="0" i="1" smtClean="0">
                                <a:latin typeface="Cambria Math" panose="02040503050406030204" pitchFamily="18" charset="0"/>
                                <a:ea typeface="Calibri" panose="020F0502020204030204" pitchFamily="34" charset="0"/>
                                <a:cs typeface="Calibri" panose="020F0502020204030204" pitchFamily="34" charset="0"/>
                              </a:rPr>
                            </m:ctrlPr>
                          </m:sSubSupPr>
                          <m:e>
                            <m:r>
                              <a:rPr lang="en-GB" sz="2200" b="0" i="1" smtClean="0">
                                <a:latin typeface="Cambria Math" panose="02040503050406030204" pitchFamily="18" charset="0"/>
                                <a:ea typeface="Calibri" panose="020F0502020204030204" pitchFamily="34" charset="0"/>
                                <a:cs typeface="Calibri" panose="020F0502020204030204" pitchFamily="34" charset="0"/>
                              </a:rPr>
                              <m:t>𝑝</m:t>
                            </m:r>
                          </m:e>
                          <m:sub>
                            <m:r>
                              <a:rPr lang="en-GB" sz="2200" b="0" i="1" smtClean="0">
                                <a:latin typeface="Cambria Math" panose="02040503050406030204" pitchFamily="18" charset="0"/>
                                <a:ea typeface="Calibri" panose="020F0502020204030204" pitchFamily="34" charset="0"/>
                                <a:cs typeface="Calibri" panose="020F0502020204030204" pitchFamily="34" charset="0"/>
                              </a:rPr>
                              <m:t>𝑟𝑚𝑠</m:t>
                            </m:r>
                          </m:sub>
                          <m:sup>
                            <m:r>
                              <a:rPr lang="en-GB" sz="2200" b="0" i="1" smtClean="0">
                                <a:latin typeface="Cambria Math" panose="02040503050406030204" pitchFamily="18" charset="0"/>
                                <a:ea typeface="Calibri" panose="020F0502020204030204" pitchFamily="34" charset="0"/>
                                <a:cs typeface="Calibri" panose="020F0502020204030204" pitchFamily="34" charset="0"/>
                              </a:rPr>
                              <m:t>2</m:t>
                            </m:r>
                          </m:sup>
                        </m:sSubSup>
                      </m:num>
                      <m:den>
                        <m:r>
                          <a:rPr lang="el-GR" sz="2200" b="0" i="1" smtClean="0">
                            <a:latin typeface="Cambria Math" panose="02040503050406030204" pitchFamily="18" charset="0"/>
                            <a:ea typeface="Calibri" panose="020F0502020204030204" pitchFamily="34" charset="0"/>
                            <a:cs typeface="Calibri" panose="020F0502020204030204" pitchFamily="34" charset="0"/>
                          </a:rPr>
                          <m:t>𝜌</m:t>
                        </m:r>
                        <m:r>
                          <a:rPr lang="en-GB" sz="2200" b="0" i="1" smtClean="0">
                            <a:latin typeface="Cambria Math" panose="02040503050406030204" pitchFamily="18" charset="0"/>
                            <a:ea typeface="Calibri" panose="020F0502020204030204" pitchFamily="34" charset="0"/>
                            <a:cs typeface="Calibri" panose="020F0502020204030204" pitchFamily="34" charset="0"/>
                          </a:rPr>
                          <m:t>𝑐</m:t>
                        </m:r>
                      </m:den>
                    </m:f>
                  </m:oMath>
                </a14:m>
                <a:r>
                  <a:rPr lang="el-GR" sz="22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2200" b="0" i="1" smtClean="0">
                        <a:latin typeface="Cambria Math" panose="02040503050406030204" pitchFamily="18" charset="0"/>
                        <a:ea typeface="Cambria Math" panose="02040503050406030204" pitchFamily="18" charset="0"/>
                        <a:cs typeface="Calibri" panose="020F0502020204030204" pitchFamily="34" charset="0"/>
                      </a:rPr>
                      <m:t>𝐼</m:t>
                    </m:r>
                    <m:r>
                      <a:rPr lang="en-GB" sz="2200" i="1">
                        <a:latin typeface="Cambria Math" panose="02040503050406030204" pitchFamily="18" charset="0"/>
                        <a:ea typeface="Cambria Math" panose="02040503050406030204" pitchFamily="18" charset="0"/>
                        <a:cs typeface="Calibri" panose="020F0502020204030204" pitchFamily="34" charset="0"/>
                      </a:rPr>
                      <m:t>∝</m:t>
                    </m:r>
                    <m:sSup>
                      <m:sSupPr>
                        <m:ctrlPr>
                          <a:rPr lang="en-GB" sz="2200" b="0" i="1" smtClean="0">
                            <a:latin typeface="Cambria Math" panose="02040503050406030204" pitchFamily="18" charset="0"/>
                            <a:ea typeface="Calibri" panose="020F0502020204030204" pitchFamily="34" charset="0"/>
                            <a:cs typeface="Calibri" panose="020F0502020204030204" pitchFamily="34" charset="0"/>
                          </a:rPr>
                        </m:ctrlPr>
                      </m:sSupPr>
                      <m:e>
                        <m:r>
                          <a:rPr lang="en-GB" sz="2200" i="1">
                            <a:latin typeface="Cambria Math" panose="02040503050406030204" pitchFamily="18" charset="0"/>
                            <a:ea typeface="Calibri" panose="020F0502020204030204" pitchFamily="34" charset="0"/>
                            <a:cs typeface="Calibri" panose="020F0502020204030204" pitchFamily="34" charset="0"/>
                          </a:rPr>
                          <m:t>𝑝</m:t>
                        </m:r>
                      </m:e>
                      <m:sup>
                        <m:r>
                          <a:rPr lang="en-GB" sz="2200" b="0" i="1" smtClean="0">
                            <a:latin typeface="Cambria Math" panose="02040503050406030204" pitchFamily="18" charset="0"/>
                            <a:ea typeface="Calibri" panose="020F0502020204030204" pitchFamily="34" charset="0"/>
                            <a:cs typeface="Calibri" panose="020F0502020204030204" pitchFamily="34" charset="0"/>
                          </a:rPr>
                          <m:t>2</m:t>
                        </m:r>
                      </m:sup>
                    </m:sSup>
                  </m:oMath>
                </a14:m>
                <a:r>
                  <a:rPr lang="el-GR" sz="2200" dirty="0">
                    <a:latin typeface="Calibri" panose="020F0502020204030204" pitchFamily="34" charset="0"/>
                    <a:ea typeface="Calibri" panose="020F0502020204030204" pitchFamily="34" charset="0"/>
                    <a:cs typeface="Calibri" panose="020F0502020204030204" pitchFamily="34" charset="0"/>
                  </a:rPr>
                  <a:t>)</a:t>
                </a:r>
                <a:endParaRPr lang="en-GB" sz="22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700" dirty="0">
                    <a:latin typeface="Calibri" panose="020F0502020204030204" pitchFamily="34" charset="0"/>
                    <a:ea typeface="Calibri" panose="020F0502020204030204" pitchFamily="34" charset="0"/>
                    <a:cs typeface="Calibri" panose="020F0502020204030204" pitchFamily="34" charset="0"/>
                  </a:rPr>
                  <a:t>όπου </a:t>
                </a:r>
                <a14:m>
                  <m:oMath xmlns:m="http://schemas.openxmlformats.org/officeDocument/2006/math">
                    <m:sSub>
                      <m:sSubPr>
                        <m:ctrlPr>
                          <a:rPr lang="en-GB" sz="1700" i="1">
                            <a:latin typeface="Cambria Math" panose="02040503050406030204" pitchFamily="18" charset="0"/>
                            <a:ea typeface="Calibri" panose="020F0502020204030204" pitchFamily="34" charset="0"/>
                            <a:cs typeface="Calibri" panose="020F0502020204030204" pitchFamily="34" charset="0"/>
                          </a:rPr>
                        </m:ctrlPr>
                      </m:sSubPr>
                      <m:e>
                        <m:r>
                          <a:rPr lang="en-GB" sz="1700" i="1">
                            <a:latin typeface="Cambria Math" panose="02040503050406030204" pitchFamily="18" charset="0"/>
                            <a:ea typeface="Calibri" panose="020F0502020204030204" pitchFamily="34" charset="0"/>
                            <a:cs typeface="Calibri" panose="020F0502020204030204" pitchFamily="34" charset="0"/>
                          </a:rPr>
                          <m:t>𝑝</m:t>
                        </m:r>
                      </m:e>
                      <m:sub>
                        <m:r>
                          <a:rPr lang="en-GB" sz="1700" i="1">
                            <a:latin typeface="Cambria Math" panose="02040503050406030204" pitchFamily="18" charset="0"/>
                            <a:ea typeface="Calibri" panose="020F0502020204030204" pitchFamily="34" charset="0"/>
                            <a:cs typeface="Calibri" panose="020F0502020204030204" pitchFamily="34" charset="0"/>
                          </a:rPr>
                          <m:t>𝑟𝑚𝑠</m:t>
                        </m:r>
                      </m:sub>
                    </m:sSub>
                    <m:r>
                      <a:rPr lang="en-GB" sz="1700" i="1">
                        <a:latin typeface="Cambria Math" panose="02040503050406030204" pitchFamily="18" charset="0"/>
                        <a:ea typeface="Calibri" panose="020F0502020204030204" pitchFamily="34" charset="0"/>
                        <a:cs typeface="Calibri" panose="020F0502020204030204" pitchFamily="34" charset="0"/>
                      </a:rPr>
                      <m:t> </m:t>
                    </m:r>
                    <m:r>
                      <a:rPr lang="el-GR"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r>
                      <m:rPr>
                        <m:sty m:val="p"/>
                      </m:rPr>
                      <a:rPr lang="en-GB" sz="1700" b="0" i="0" smtClean="0">
                        <a:solidFill>
                          <a:srgbClr val="C00000"/>
                        </a:solidFill>
                        <a:latin typeface="Cambria Math" panose="02040503050406030204" pitchFamily="18" charset="0"/>
                        <a:ea typeface="Calibri" panose="020F0502020204030204" pitchFamily="34" charset="0"/>
                        <a:cs typeface="Calibri" panose="020F0502020204030204" pitchFamily="34" charset="0"/>
                      </a:rPr>
                      <m:t>Pa</m:t>
                    </m:r>
                    <m:r>
                      <a:rPr lang="el-GR"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en-GB" sz="1700" dirty="0">
                    <a:latin typeface="Calibri" panose="020F0502020204030204" pitchFamily="34" charset="0"/>
                    <a:ea typeface="Calibri" panose="020F0502020204030204" pitchFamily="34" charset="0"/>
                    <a:cs typeface="Calibri" panose="020F0502020204030204" pitchFamily="34" charset="0"/>
                  </a:rPr>
                  <a:t> </a:t>
                </a:r>
                <a:r>
                  <a:rPr lang="el-GR" sz="1700" dirty="0">
                    <a:latin typeface="Calibri" panose="020F0502020204030204" pitchFamily="34" charset="0"/>
                    <a:ea typeface="Calibri" panose="020F0502020204030204" pitchFamily="34" charset="0"/>
                    <a:cs typeface="Calibri" panose="020F0502020204030204" pitchFamily="34" charset="0"/>
                  </a:rPr>
                  <a:t>η ενεργός τιμή της πίεσης, </a:t>
                </a:r>
                <a14:m>
                  <m:oMath xmlns:m="http://schemas.openxmlformats.org/officeDocument/2006/math">
                    <m:r>
                      <a:rPr lang="el-GR" sz="1700" i="1">
                        <a:latin typeface="Cambria Math" panose="02040503050406030204" pitchFamily="18" charset="0"/>
                        <a:ea typeface="Calibri" panose="020F0502020204030204" pitchFamily="34" charset="0"/>
                        <a:cs typeface="Calibri" panose="020F0502020204030204" pitchFamily="34" charset="0"/>
                      </a:rPr>
                      <m:t>𝜌</m:t>
                    </m:r>
                    <m:r>
                      <a:rPr lang="en-GB" sz="1700" b="0" i="1" smtClean="0">
                        <a:latin typeface="Cambria Math" panose="02040503050406030204" pitchFamily="18" charset="0"/>
                        <a:ea typeface="Calibri" panose="020F0502020204030204" pitchFamily="34" charset="0"/>
                        <a:cs typeface="Calibri" panose="020F0502020204030204" pitchFamily="34" charset="0"/>
                      </a:rPr>
                      <m:t> [</m:t>
                    </m:r>
                    <m:r>
                      <a:rPr lang="en-GB" sz="1700" b="0" i="1" smtClean="0">
                        <a:latin typeface="Cambria Math" panose="02040503050406030204" pitchFamily="18" charset="0"/>
                        <a:ea typeface="Calibri" panose="020F0502020204030204" pitchFamily="34" charset="0"/>
                        <a:cs typeface="Calibri" panose="020F0502020204030204" pitchFamily="34" charset="0"/>
                      </a:rPr>
                      <m:t>𝑘𝑔</m:t>
                    </m:r>
                    <m:r>
                      <a:rPr lang="en-GB" sz="17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GB" sz="1700" b="0" i="1" smtClean="0">
                            <a:latin typeface="Cambria Math" panose="02040503050406030204" pitchFamily="18" charset="0"/>
                            <a:ea typeface="Calibri" panose="020F0502020204030204" pitchFamily="34" charset="0"/>
                            <a:cs typeface="Calibri" panose="020F0502020204030204" pitchFamily="34" charset="0"/>
                          </a:rPr>
                        </m:ctrlPr>
                      </m:sSupPr>
                      <m:e>
                        <m:r>
                          <a:rPr lang="en-GB" sz="1700" b="0" i="1" smtClean="0">
                            <a:latin typeface="Cambria Math" panose="02040503050406030204" pitchFamily="18" charset="0"/>
                            <a:ea typeface="Calibri" panose="020F0502020204030204" pitchFamily="34" charset="0"/>
                            <a:cs typeface="Calibri" panose="020F0502020204030204" pitchFamily="34" charset="0"/>
                          </a:rPr>
                          <m:t>𝑚</m:t>
                        </m:r>
                      </m:e>
                      <m:sup>
                        <m:r>
                          <a:rPr lang="en-GB" sz="1700" b="0" i="1" smtClean="0">
                            <a:latin typeface="Cambria Math" panose="02040503050406030204" pitchFamily="18" charset="0"/>
                            <a:ea typeface="Calibri" panose="020F0502020204030204" pitchFamily="34" charset="0"/>
                            <a:cs typeface="Calibri" panose="020F0502020204030204" pitchFamily="34" charset="0"/>
                          </a:rPr>
                          <m:t>3</m:t>
                        </m:r>
                      </m:sup>
                    </m:sSup>
                  </m:oMath>
                </a14:m>
                <a:r>
                  <a:rPr lang="en-GB" sz="1700" dirty="0">
                    <a:latin typeface="Calibri" panose="020F0502020204030204" pitchFamily="34" charset="0"/>
                    <a:ea typeface="Calibri" panose="020F0502020204030204" pitchFamily="34" charset="0"/>
                    <a:cs typeface="Calibri" panose="020F0502020204030204" pitchFamily="34" charset="0"/>
                  </a:rPr>
                  <a:t>]</a:t>
                </a:r>
                <a:r>
                  <a:rPr lang="el-GR" sz="1700" dirty="0">
                    <a:latin typeface="Calibri" panose="020F0502020204030204" pitchFamily="34" charset="0"/>
                    <a:ea typeface="Calibri" panose="020F0502020204030204" pitchFamily="34" charset="0"/>
                    <a:cs typeface="Calibri" panose="020F0502020204030204" pitchFamily="34" charset="0"/>
                  </a:rPr>
                  <a:t> η πυκνότητα του αέρα και </a:t>
                </a:r>
                <a14:m>
                  <m:oMath xmlns:m="http://schemas.openxmlformats.org/officeDocument/2006/math">
                    <m:r>
                      <a:rPr lang="en-GB" sz="1700" i="1">
                        <a:latin typeface="Cambria Math" panose="02040503050406030204" pitchFamily="18" charset="0"/>
                        <a:ea typeface="Calibri" panose="020F0502020204030204" pitchFamily="34" charset="0"/>
                        <a:cs typeface="Calibri" panose="020F0502020204030204" pitchFamily="34" charset="0"/>
                      </a:rPr>
                      <m:t>𝑐</m:t>
                    </m:r>
                    <m:r>
                      <a:rPr lang="en-GB" sz="1700" b="0" i="1" smtClean="0">
                        <a:latin typeface="Cambria Math" panose="02040503050406030204" pitchFamily="18" charset="0"/>
                        <a:ea typeface="Calibri" panose="020F0502020204030204" pitchFamily="34" charset="0"/>
                        <a:cs typeface="Calibri" panose="020F0502020204030204" pitchFamily="34" charset="0"/>
                      </a:rPr>
                      <m:t> </m:t>
                    </m:r>
                    <m:r>
                      <a:rPr lang="en-GB"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r>
                      <a:rPr lang="en-GB"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𝑚</m:t>
                    </m:r>
                    <m:r>
                      <a:rPr lang="en-GB"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r>
                      <a:rPr lang="en-GB"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𝑠</m:t>
                    </m:r>
                    <m:r>
                      <a:rPr lang="en-GB" sz="1700" b="0" i="1" smtClean="0">
                        <a:solidFill>
                          <a:srgbClr val="C00000"/>
                        </a:solidFill>
                        <a:latin typeface="Cambria Math" panose="02040503050406030204" pitchFamily="18" charset="0"/>
                        <a:ea typeface="Calibri" panose="020F0502020204030204" pitchFamily="34" charset="0"/>
                        <a:cs typeface="Calibri" panose="020F0502020204030204" pitchFamily="34" charset="0"/>
                      </a:rPr>
                      <m:t>]</m:t>
                    </m:r>
                  </m:oMath>
                </a14:m>
                <a:r>
                  <a:rPr lang="el-GR" sz="1700"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l-GR" sz="1700" dirty="0">
                    <a:latin typeface="Calibri" panose="020F0502020204030204" pitchFamily="34" charset="0"/>
                    <a:ea typeface="Calibri" panose="020F0502020204030204" pitchFamily="34" charset="0"/>
                    <a:cs typeface="Calibri" panose="020F0502020204030204" pitchFamily="34" charset="0"/>
                  </a:rPr>
                  <a:t>η ταχύτητα του ήχου στον αέρα.</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l-GR" sz="17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700" u="sng" dirty="0">
                    <a:latin typeface="Calibri" panose="020F0502020204030204" pitchFamily="34" charset="0"/>
                    <a:ea typeface="Calibri" panose="020F0502020204030204" pitchFamily="34" charset="0"/>
                    <a:cs typeface="Calibri" panose="020F0502020204030204" pitchFamily="34" charset="0"/>
                  </a:rPr>
                  <a:t>Δίνεται</a:t>
                </a:r>
                <a:r>
                  <a:rPr lang="el-GR" sz="1700" dirty="0">
                    <a:latin typeface="Calibri" panose="020F0502020204030204" pitchFamily="34" charset="0"/>
                    <a:ea typeface="Calibri" panose="020F0502020204030204" pitchFamily="34" charset="0"/>
                    <a:cs typeface="Calibri" panose="020F0502020204030204" pitchFamily="34" charset="0"/>
                  </a:rPr>
                  <a:t> </a:t>
                </a:r>
              </a:p>
              <a:p>
                <a:r>
                  <a:rPr lang="el-GR" sz="1700" dirty="0">
                    <a:latin typeface="Calibri" panose="020F0502020204030204" pitchFamily="34" charset="0"/>
                    <a:ea typeface="Calibri" panose="020F0502020204030204" pitchFamily="34" charset="0"/>
                    <a:cs typeface="Calibri" panose="020F0502020204030204" pitchFamily="34" charset="0"/>
                  </a:rPr>
                  <a:t>Ηχητική πίεση: </a:t>
                </a:r>
                <a:r>
                  <a:rPr lang="el-GR" sz="1700" b="1" dirty="0">
                    <a:latin typeface="Calibri" panose="020F0502020204030204" pitchFamily="34" charset="0"/>
                    <a:ea typeface="Calibri" panose="020F0502020204030204" pitchFamily="34" charset="0"/>
                    <a:cs typeface="Calibri" panose="020F0502020204030204" pitchFamily="34" charset="0"/>
                  </a:rPr>
                  <a:t>pᵣₘₛ = 2 </a:t>
                </a:r>
                <a:r>
                  <a:rPr lang="el-GR" sz="1700" b="1" dirty="0" err="1">
                    <a:latin typeface="Calibri" panose="020F0502020204030204" pitchFamily="34" charset="0"/>
                    <a:ea typeface="Calibri" panose="020F0502020204030204" pitchFamily="34" charset="0"/>
                    <a:cs typeface="Calibri" panose="020F0502020204030204" pitchFamily="34" charset="0"/>
                  </a:rPr>
                  <a:t>Pa</a:t>
                </a:r>
                <a:r>
                  <a:rPr lang="el-GR" sz="1700" b="1" dirty="0">
                    <a:latin typeface="Calibri" panose="020F0502020204030204" pitchFamily="34" charset="0"/>
                    <a:ea typeface="Calibri" panose="020F0502020204030204" pitchFamily="34" charset="0"/>
                    <a:cs typeface="Calibri" panose="020F0502020204030204" pitchFamily="34" charset="0"/>
                  </a:rPr>
                  <a:t>, </a:t>
                </a:r>
                <a:r>
                  <a:rPr lang="el-GR" sz="1700" dirty="0">
                    <a:latin typeface="Calibri" panose="020F0502020204030204" pitchFamily="34" charset="0"/>
                    <a:ea typeface="Calibri" panose="020F0502020204030204" pitchFamily="34" charset="0"/>
                    <a:cs typeface="Calibri" panose="020F0502020204030204" pitchFamily="34" charset="0"/>
                  </a:rPr>
                  <a:t>πυκνότητα αέρα: </a:t>
                </a:r>
                <a:r>
                  <a:rPr lang="el-GR" sz="1700" b="1" dirty="0">
                    <a:latin typeface="Calibri" panose="020F0502020204030204" pitchFamily="34" charset="0"/>
                    <a:ea typeface="Calibri" panose="020F0502020204030204" pitchFamily="34" charset="0"/>
                    <a:cs typeface="Calibri" panose="020F0502020204030204" pitchFamily="34" charset="0"/>
                  </a:rPr>
                  <a:t>ρ = 1.2 </a:t>
                </a:r>
                <a:r>
                  <a:rPr lang="el-GR" sz="1700" b="1" dirty="0" err="1">
                    <a:latin typeface="Calibri" panose="020F0502020204030204" pitchFamily="34" charset="0"/>
                    <a:ea typeface="Calibri" panose="020F0502020204030204" pitchFamily="34" charset="0"/>
                    <a:cs typeface="Calibri" panose="020F0502020204030204" pitchFamily="34" charset="0"/>
                  </a:rPr>
                  <a:t>kg</a:t>
                </a:r>
                <a:r>
                  <a:rPr lang="el-GR" sz="1700" b="1" dirty="0">
                    <a:latin typeface="Calibri" panose="020F0502020204030204" pitchFamily="34" charset="0"/>
                    <a:ea typeface="Calibri" panose="020F0502020204030204" pitchFamily="34" charset="0"/>
                    <a:cs typeface="Calibri" panose="020F0502020204030204" pitchFamily="34" charset="0"/>
                  </a:rPr>
                  <a:t>/m³, </a:t>
                </a:r>
                <a:r>
                  <a:rPr lang="el-GR" sz="1700" dirty="0">
                    <a:latin typeface="Calibri" panose="020F0502020204030204" pitchFamily="34" charset="0"/>
                    <a:ea typeface="Calibri" panose="020F0502020204030204" pitchFamily="34" charset="0"/>
                    <a:cs typeface="Calibri" panose="020F0502020204030204" pitchFamily="34" charset="0"/>
                  </a:rPr>
                  <a:t>ταχύτητα ήχου: </a:t>
                </a:r>
                <a:r>
                  <a:rPr lang="el-GR" sz="1700" b="1" dirty="0">
                    <a:latin typeface="Calibri" panose="020F0502020204030204" pitchFamily="34" charset="0"/>
                    <a:ea typeface="Calibri" panose="020F0502020204030204" pitchFamily="34" charset="0"/>
                    <a:cs typeface="Calibri" panose="020F0502020204030204" pitchFamily="34" charset="0"/>
                  </a:rPr>
                  <a:t>c = 343 m/s </a:t>
                </a:r>
                <a:r>
                  <a:rPr lang="el-GR" sz="1700" dirty="0">
                    <a:latin typeface="Calibri" panose="020F0502020204030204" pitchFamily="34" charset="0"/>
                    <a:ea typeface="Calibri" panose="020F0502020204030204" pitchFamily="34" charset="0"/>
                    <a:cs typeface="Calibri" panose="020F0502020204030204" pitchFamily="34" charset="0"/>
                  </a:rPr>
                  <a:t>και επιφάνεια: </a:t>
                </a:r>
                <a:r>
                  <a:rPr lang="el-GR" sz="1700" b="1" dirty="0">
                    <a:latin typeface="Calibri" panose="020F0502020204030204" pitchFamily="34" charset="0"/>
                    <a:ea typeface="Calibri" panose="020F0502020204030204" pitchFamily="34" charset="0"/>
                    <a:cs typeface="Calibri" panose="020F0502020204030204" pitchFamily="34" charset="0"/>
                  </a:rPr>
                  <a:t>A = 0.5 m²</a:t>
                </a:r>
                <a:endParaRPr lang="el-GR"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700" dirty="0">
                    <a:latin typeface="Calibri" panose="020F0502020204030204" pitchFamily="34" charset="0"/>
                    <a:ea typeface="Calibri" panose="020F0502020204030204" pitchFamily="34" charset="0"/>
                    <a:cs typeface="Calibri" panose="020F0502020204030204" pitchFamily="34" charset="0"/>
                  </a:rPr>
                  <a:t>Να υπολογιστούν: α) η ηχητική ένταση </a:t>
                </a:r>
                <a:r>
                  <a:rPr lang="el-GR" sz="1700" b="1" dirty="0">
                    <a:latin typeface="Calibri" panose="020F0502020204030204" pitchFamily="34" charset="0"/>
                    <a:ea typeface="Calibri" panose="020F0502020204030204" pitchFamily="34" charset="0"/>
                    <a:cs typeface="Calibri" panose="020F0502020204030204" pitchFamily="34" charset="0"/>
                  </a:rPr>
                  <a:t>I </a:t>
                </a:r>
                <a:r>
                  <a:rPr lang="el-GR" sz="1700" dirty="0">
                    <a:latin typeface="Calibri" panose="020F0502020204030204" pitchFamily="34" charset="0"/>
                    <a:ea typeface="Calibri" panose="020F0502020204030204" pitchFamily="34" charset="0"/>
                    <a:cs typeface="Calibri" panose="020F0502020204030204" pitchFamily="34" charset="0"/>
                  </a:rPr>
                  <a:t>και β) η ηχητική ισχύς </a:t>
                </a:r>
                <a:r>
                  <a:rPr lang="el-GR" sz="1700" b="1" dirty="0">
                    <a:latin typeface="Calibri" panose="020F0502020204030204" pitchFamily="34" charset="0"/>
                    <a:ea typeface="Calibri" panose="020F0502020204030204" pitchFamily="34" charset="0"/>
                    <a:cs typeface="Calibri" panose="020F0502020204030204" pitchFamily="34" charset="0"/>
                  </a:rPr>
                  <a:t>P</a:t>
                </a:r>
                <a:endParaRPr lang="el-GR" sz="17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sz="1200" i="1" dirty="0"/>
              </a:p>
              <a:p>
                <a:pPr marL="0" indent="0">
                  <a:buNone/>
                </a:pPr>
                <a:endParaRPr lang="en-GB" sz="1200" i="1" dirty="0"/>
              </a:p>
              <a:p>
                <a:pPr marL="0" indent="0">
                  <a:buNone/>
                </a:pPr>
                <a:r>
                  <a:rPr lang="en-GB" sz="1200" i="1" dirty="0"/>
                  <a:t>*</a:t>
                </a:r>
                <a:r>
                  <a:rPr lang="el-GR" sz="1200" i="1" dirty="0"/>
                  <a:t>Ελεύθερο πεδίο ονομάζουμε ένα πεδίο στο οποίο δεν υπάρχουν όρια, κατά συνέπεια δεν υπάρχουν καθόλου</a:t>
                </a:r>
                <a:r>
                  <a:rPr lang="en-GB" sz="1200" i="1" dirty="0"/>
                  <a:t> </a:t>
                </a:r>
                <a:r>
                  <a:rPr lang="el-GR" sz="1200" i="1" dirty="0"/>
                  <a:t>ανακλάσεις. Συνθήκες τέτοιου πεδίου μπορούμε να έχουμε είτε σε ανοιχτό χώρο είτε σε </a:t>
                </a:r>
                <a:r>
                  <a:rPr lang="el-GR" sz="1200" i="1" dirty="0" err="1"/>
                  <a:t>ανηχοϊκό</a:t>
                </a:r>
                <a:r>
                  <a:rPr lang="el-GR" sz="1200" i="1" dirty="0"/>
                  <a:t> θάλαμο.</a:t>
                </a:r>
                <a:endParaRPr lang="en-GB" sz="105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Content Placeholder 1">
                <a:extLst>
                  <a:ext uri="{FF2B5EF4-FFF2-40B4-BE49-F238E27FC236}">
                    <a16:creationId xmlns:a16="http://schemas.microsoft.com/office/drawing/2014/main" id="{85FB951C-99D2-9239-DB39-75F9B2958E15}"/>
                  </a:ext>
                </a:extLst>
              </p:cNvPr>
              <p:cNvSpPr>
                <a:spLocks noGrp="1" noRot="1" noChangeAspect="1" noMove="1" noResize="1" noEditPoints="1" noAdjustHandles="1" noChangeArrowheads="1" noChangeShapeType="1" noTextEdit="1"/>
              </p:cNvSpPr>
              <p:nvPr>
                <p:ph idx="1"/>
              </p:nvPr>
            </p:nvSpPr>
            <p:spPr>
              <a:xfrm>
                <a:off x="394335" y="758453"/>
                <a:ext cx="8355330" cy="4566021"/>
              </a:xfrm>
              <a:blipFill>
                <a:blip r:embed="rId2"/>
                <a:stretch>
                  <a:fillRect l="-438" t="-1736" r="-438"/>
                </a:stretch>
              </a:blipFill>
            </p:spPr>
            <p:txBody>
              <a:bodyPr/>
              <a:lstStyle/>
              <a:p>
                <a:r>
                  <a:rPr lang="en-GB">
                    <a:noFill/>
                  </a:rPr>
                  <a:t> </a:t>
                </a:r>
              </a:p>
            </p:txBody>
          </p:sp>
        </mc:Fallback>
      </mc:AlternateContent>
    </p:spTree>
    <p:extLst>
      <p:ext uri="{BB962C8B-B14F-4D97-AF65-F5344CB8AC3E}">
        <p14:creationId xmlns:p14="http://schemas.microsoft.com/office/powerpoint/2010/main" val="1076531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25E0-EEA2-0B94-395C-FFA09CD43F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0750A2-0935-FAE3-799C-1E58F73B4848}"/>
              </a:ext>
            </a:extLst>
          </p:cNvPr>
          <p:cNvSpPr>
            <a:spLocks noGrp="1"/>
          </p:cNvSpPr>
          <p:nvPr>
            <p:ph type="title"/>
          </p:nvPr>
        </p:nvSpPr>
        <p:spPr>
          <a:xfrm>
            <a:off x="0" y="6430"/>
            <a:ext cx="9144000" cy="552318"/>
          </a:xfrm>
        </p:spPr>
        <p:txBody>
          <a:bodyPr/>
          <a:lstStyle/>
          <a:p>
            <a:r>
              <a:rPr lang="el-GR" dirty="0"/>
              <a:t>ΗΧΗΤΙΚΟ ΚΥΜΑ ΚΑΙ ΣΧΕΤΙΖΟΜΕΝΑ ΜΕΓΕΘΗ</a:t>
            </a:r>
            <a:endParaRPr lang="en-GB" dirty="0"/>
          </a:p>
        </p:txBody>
      </p:sp>
      <mc:AlternateContent xmlns:mc="http://schemas.openxmlformats.org/markup-compatibility/2006" xmlns:a14="http://schemas.microsoft.com/office/drawing/2010/main">
        <mc:Choice Requires="a14">
          <p:sp>
            <p:nvSpPr>
              <p:cNvPr id="4" name="Content Placeholder 1">
                <a:extLst>
                  <a:ext uri="{FF2B5EF4-FFF2-40B4-BE49-F238E27FC236}">
                    <a16:creationId xmlns:a16="http://schemas.microsoft.com/office/drawing/2014/main" id="{4C932012-E862-464E-25EE-AFBB837C4E7E}"/>
                  </a:ext>
                </a:extLst>
              </p:cNvPr>
              <p:cNvSpPr>
                <a:spLocks noGrp="1"/>
              </p:cNvSpPr>
              <p:nvPr>
                <p:ph idx="1"/>
              </p:nvPr>
            </p:nvSpPr>
            <p:spPr>
              <a:xfrm>
                <a:off x="394335" y="758453"/>
                <a:ext cx="8355330" cy="4566021"/>
              </a:xfrm>
            </p:spPr>
            <p:txBody>
              <a:bodyPr>
                <a:normAutofit fontScale="92500" lnSpcReduction="10000"/>
              </a:bodyPr>
              <a:lstStyle/>
              <a:p>
                <a:pPr marL="0" indent="0" algn="just">
                  <a:buNone/>
                </a:pPr>
                <a:r>
                  <a:rPr lang="el-GR" sz="1700" dirty="0">
                    <a:latin typeface="Calibri" panose="020F0502020204030204" pitchFamily="34" charset="0"/>
                    <a:ea typeface="Calibri" panose="020F0502020204030204" pitchFamily="34" charset="0"/>
                    <a:cs typeface="Calibri" panose="020F0502020204030204" pitchFamily="34" charset="0"/>
                  </a:rPr>
                  <a:t>Η σχέση που συνδέει το φυσικό μέγεθος της ηχητικής έντασης Ι με την ηχητική πίεση για πηγή με σφαιρικό μέτωπο κύματος (πχ. σημειακή πηγή) σε ελεύθερο πεδίο είναι: </a:t>
                </a:r>
                <a:endParaRPr lang="en-GB" sz="1700" b="0" i="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14:m>
                  <m:oMathPara xmlns:m="http://schemas.openxmlformats.org/officeDocument/2006/math">
                    <m:oMathParaPr>
                      <m:jc m:val="centerGroup"/>
                    </m:oMathParaPr>
                    <m:oMath xmlns:m="http://schemas.openxmlformats.org/officeDocument/2006/math">
                      <m:r>
                        <a:rPr lang="en-GB" sz="1700" b="0" i="1" smtClean="0">
                          <a:latin typeface="Cambria Math" panose="02040503050406030204" pitchFamily="18" charset="0"/>
                          <a:ea typeface="Calibri" panose="020F0502020204030204" pitchFamily="34" charset="0"/>
                          <a:cs typeface="Calibri" panose="020F0502020204030204" pitchFamily="34" charset="0"/>
                        </a:rPr>
                        <m:t>𝐼</m:t>
                      </m:r>
                      <m:r>
                        <a:rPr lang="en-GB" sz="1700" b="0" i="1" smtClean="0">
                          <a:latin typeface="Cambria Math" panose="02040503050406030204" pitchFamily="18" charset="0"/>
                          <a:ea typeface="Calibri" panose="020F0502020204030204" pitchFamily="34" charset="0"/>
                          <a:cs typeface="Calibri" panose="020F0502020204030204" pitchFamily="34" charset="0"/>
                        </a:rPr>
                        <m:t>=</m:t>
                      </m:r>
                      <m:f>
                        <m:fPr>
                          <m:ctrlPr>
                            <a:rPr lang="en-GB" sz="1700" b="0" i="1" smtClean="0">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GB" sz="1700" b="0" i="1" smtClean="0">
                                  <a:latin typeface="Cambria Math" panose="02040503050406030204" pitchFamily="18" charset="0"/>
                                  <a:ea typeface="Calibri" panose="020F0502020204030204" pitchFamily="34" charset="0"/>
                                  <a:cs typeface="Calibri" panose="020F0502020204030204" pitchFamily="34" charset="0"/>
                                </a:rPr>
                              </m:ctrlPr>
                            </m:sSubSupPr>
                            <m:e>
                              <m:r>
                                <a:rPr lang="en-GB" sz="1700" b="0" i="1" smtClean="0">
                                  <a:latin typeface="Cambria Math" panose="02040503050406030204" pitchFamily="18" charset="0"/>
                                  <a:ea typeface="Calibri" panose="020F0502020204030204" pitchFamily="34" charset="0"/>
                                  <a:cs typeface="Calibri" panose="020F0502020204030204" pitchFamily="34" charset="0"/>
                                </a:rPr>
                                <m:t>𝑝</m:t>
                              </m:r>
                            </m:e>
                            <m:sub>
                              <m:r>
                                <a:rPr lang="en-GB" sz="1700" b="0" i="1" smtClean="0">
                                  <a:latin typeface="Cambria Math" panose="02040503050406030204" pitchFamily="18" charset="0"/>
                                  <a:ea typeface="Calibri" panose="020F0502020204030204" pitchFamily="34" charset="0"/>
                                  <a:cs typeface="Calibri" panose="020F0502020204030204" pitchFamily="34" charset="0"/>
                                </a:rPr>
                                <m:t>𝑟𝑚𝑠</m:t>
                              </m:r>
                            </m:sub>
                            <m:sup>
                              <m:r>
                                <a:rPr lang="en-GB" sz="1700" b="0" i="1" smtClean="0">
                                  <a:latin typeface="Cambria Math" panose="02040503050406030204" pitchFamily="18" charset="0"/>
                                  <a:ea typeface="Calibri" panose="020F0502020204030204" pitchFamily="34" charset="0"/>
                                  <a:cs typeface="Calibri" panose="020F0502020204030204" pitchFamily="34" charset="0"/>
                                </a:rPr>
                                <m:t>2</m:t>
                              </m:r>
                            </m:sup>
                          </m:sSubSup>
                        </m:num>
                        <m:den>
                          <m:r>
                            <a:rPr lang="el-GR" sz="1700" b="0" i="1" smtClean="0">
                              <a:latin typeface="Cambria Math" panose="02040503050406030204" pitchFamily="18" charset="0"/>
                              <a:ea typeface="Calibri" panose="020F0502020204030204" pitchFamily="34" charset="0"/>
                              <a:cs typeface="Calibri" panose="020F0502020204030204" pitchFamily="34" charset="0"/>
                            </a:rPr>
                            <m:t>𝜌</m:t>
                          </m:r>
                          <m:r>
                            <a:rPr lang="en-GB" sz="1700" b="0" i="1" smtClean="0">
                              <a:latin typeface="Cambria Math" panose="02040503050406030204" pitchFamily="18" charset="0"/>
                              <a:ea typeface="Calibri" panose="020F0502020204030204" pitchFamily="34" charset="0"/>
                              <a:cs typeface="Calibri" panose="020F0502020204030204" pitchFamily="34" charset="0"/>
                            </a:rPr>
                            <m:t>𝑐</m:t>
                          </m:r>
                        </m:den>
                      </m:f>
                    </m:oMath>
                  </m:oMathPara>
                </a14:m>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700" dirty="0">
                    <a:latin typeface="Calibri" panose="020F0502020204030204" pitchFamily="34" charset="0"/>
                    <a:ea typeface="Calibri" panose="020F0502020204030204" pitchFamily="34" charset="0"/>
                    <a:cs typeface="Calibri" panose="020F0502020204030204" pitchFamily="34" charset="0"/>
                  </a:rPr>
                  <a:t>όπου </a:t>
                </a:r>
                <a14:m>
                  <m:oMath xmlns:m="http://schemas.openxmlformats.org/officeDocument/2006/math">
                    <m:sSub>
                      <m:sSubPr>
                        <m:ctrlPr>
                          <a:rPr lang="en-GB" sz="1700" i="1">
                            <a:latin typeface="Cambria Math" panose="02040503050406030204" pitchFamily="18" charset="0"/>
                            <a:ea typeface="Calibri" panose="020F0502020204030204" pitchFamily="34" charset="0"/>
                            <a:cs typeface="Calibri" panose="020F0502020204030204" pitchFamily="34" charset="0"/>
                          </a:rPr>
                        </m:ctrlPr>
                      </m:sSubPr>
                      <m:e>
                        <m:r>
                          <a:rPr lang="en-GB" sz="1700" i="1">
                            <a:latin typeface="Cambria Math" panose="02040503050406030204" pitchFamily="18" charset="0"/>
                            <a:ea typeface="Calibri" panose="020F0502020204030204" pitchFamily="34" charset="0"/>
                            <a:cs typeface="Calibri" panose="020F0502020204030204" pitchFamily="34" charset="0"/>
                          </a:rPr>
                          <m:t>𝑝</m:t>
                        </m:r>
                      </m:e>
                      <m:sub>
                        <m:r>
                          <a:rPr lang="en-GB" sz="1700" i="1">
                            <a:latin typeface="Cambria Math" panose="02040503050406030204" pitchFamily="18" charset="0"/>
                            <a:ea typeface="Calibri" panose="020F0502020204030204" pitchFamily="34" charset="0"/>
                            <a:cs typeface="Calibri" panose="020F0502020204030204" pitchFamily="34" charset="0"/>
                          </a:rPr>
                          <m:t>𝑟𝑚𝑠</m:t>
                        </m:r>
                      </m:sub>
                    </m:sSub>
                    <m:r>
                      <a:rPr lang="en-GB" sz="1700" i="1">
                        <a:latin typeface="Cambria Math" panose="02040503050406030204" pitchFamily="18" charset="0"/>
                        <a:ea typeface="Calibri" panose="020F0502020204030204" pitchFamily="34" charset="0"/>
                        <a:cs typeface="Calibri" panose="020F0502020204030204" pitchFamily="34" charset="0"/>
                      </a:rPr>
                      <m:t> </m:t>
                    </m:r>
                    <m:r>
                      <a:rPr lang="el-GR" sz="1700" b="0" i="1" smtClean="0">
                        <a:latin typeface="Cambria Math" panose="02040503050406030204" pitchFamily="18" charset="0"/>
                        <a:ea typeface="Calibri" panose="020F0502020204030204" pitchFamily="34" charset="0"/>
                        <a:cs typeface="Calibri" panose="020F0502020204030204" pitchFamily="34" charset="0"/>
                      </a:rPr>
                      <m:t>[</m:t>
                    </m:r>
                    <m:r>
                      <m:rPr>
                        <m:sty m:val="p"/>
                      </m:rPr>
                      <a:rPr lang="en-GB" sz="1700" b="0" i="0" smtClean="0">
                        <a:latin typeface="Cambria Math" panose="02040503050406030204" pitchFamily="18" charset="0"/>
                        <a:ea typeface="Calibri" panose="020F0502020204030204" pitchFamily="34" charset="0"/>
                        <a:cs typeface="Calibri" panose="020F0502020204030204" pitchFamily="34" charset="0"/>
                      </a:rPr>
                      <m:t>Pa</m:t>
                    </m:r>
                    <m:r>
                      <a:rPr lang="el-GR" sz="1700" b="0" i="1" smtClean="0">
                        <a:latin typeface="Cambria Math" panose="02040503050406030204" pitchFamily="18" charset="0"/>
                        <a:ea typeface="Calibri" panose="020F0502020204030204" pitchFamily="34" charset="0"/>
                        <a:cs typeface="Calibri" panose="020F0502020204030204" pitchFamily="34" charset="0"/>
                      </a:rPr>
                      <m:t>]</m:t>
                    </m:r>
                  </m:oMath>
                </a14:m>
                <a:r>
                  <a:rPr lang="en-GB" sz="1700" dirty="0">
                    <a:latin typeface="Calibri" panose="020F0502020204030204" pitchFamily="34" charset="0"/>
                    <a:ea typeface="Calibri" panose="020F0502020204030204" pitchFamily="34" charset="0"/>
                    <a:cs typeface="Calibri" panose="020F0502020204030204" pitchFamily="34" charset="0"/>
                  </a:rPr>
                  <a:t> </a:t>
                </a:r>
                <a:r>
                  <a:rPr lang="el-GR" sz="1700" dirty="0">
                    <a:latin typeface="Calibri" panose="020F0502020204030204" pitchFamily="34" charset="0"/>
                    <a:ea typeface="Calibri" panose="020F0502020204030204" pitchFamily="34" charset="0"/>
                    <a:cs typeface="Calibri" panose="020F0502020204030204" pitchFamily="34" charset="0"/>
                  </a:rPr>
                  <a:t>η ενεργός τιμή της πίεσης, </a:t>
                </a:r>
                <a14:m>
                  <m:oMath xmlns:m="http://schemas.openxmlformats.org/officeDocument/2006/math">
                    <m:r>
                      <a:rPr lang="el-GR" sz="1700" i="1">
                        <a:latin typeface="Cambria Math" panose="02040503050406030204" pitchFamily="18" charset="0"/>
                        <a:ea typeface="Calibri" panose="020F0502020204030204" pitchFamily="34" charset="0"/>
                        <a:cs typeface="Calibri" panose="020F0502020204030204" pitchFamily="34" charset="0"/>
                      </a:rPr>
                      <m:t>𝜌</m:t>
                    </m:r>
                    <m:r>
                      <a:rPr lang="en-GB" sz="1700" b="0" i="1" smtClean="0">
                        <a:latin typeface="Cambria Math" panose="02040503050406030204" pitchFamily="18" charset="0"/>
                        <a:ea typeface="Calibri" panose="020F0502020204030204" pitchFamily="34" charset="0"/>
                        <a:cs typeface="Calibri" panose="020F0502020204030204" pitchFamily="34" charset="0"/>
                      </a:rPr>
                      <m:t> [</m:t>
                    </m:r>
                    <m:r>
                      <a:rPr lang="en-GB" sz="1700" b="0" i="1" smtClean="0">
                        <a:latin typeface="Cambria Math" panose="02040503050406030204" pitchFamily="18" charset="0"/>
                        <a:ea typeface="Calibri" panose="020F0502020204030204" pitchFamily="34" charset="0"/>
                        <a:cs typeface="Calibri" panose="020F0502020204030204" pitchFamily="34" charset="0"/>
                      </a:rPr>
                      <m:t>𝑘𝑔</m:t>
                    </m:r>
                    <m:r>
                      <a:rPr lang="en-GB" sz="17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GB" sz="1700" b="0" i="1" smtClean="0">
                            <a:latin typeface="Cambria Math" panose="02040503050406030204" pitchFamily="18" charset="0"/>
                            <a:ea typeface="Calibri" panose="020F0502020204030204" pitchFamily="34" charset="0"/>
                            <a:cs typeface="Calibri" panose="020F0502020204030204" pitchFamily="34" charset="0"/>
                          </a:rPr>
                        </m:ctrlPr>
                      </m:sSupPr>
                      <m:e>
                        <m:r>
                          <a:rPr lang="en-GB" sz="1700" b="0" i="1" smtClean="0">
                            <a:latin typeface="Cambria Math" panose="02040503050406030204" pitchFamily="18" charset="0"/>
                            <a:ea typeface="Calibri" panose="020F0502020204030204" pitchFamily="34" charset="0"/>
                            <a:cs typeface="Calibri" panose="020F0502020204030204" pitchFamily="34" charset="0"/>
                          </a:rPr>
                          <m:t>𝑚</m:t>
                        </m:r>
                      </m:e>
                      <m:sup>
                        <m:r>
                          <a:rPr lang="en-GB" sz="1700" b="0" i="1" smtClean="0">
                            <a:latin typeface="Cambria Math" panose="02040503050406030204" pitchFamily="18" charset="0"/>
                            <a:ea typeface="Calibri" panose="020F0502020204030204" pitchFamily="34" charset="0"/>
                            <a:cs typeface="Calibri" panose="020F0502020204030204" pitchFamily="34" charset="0"/>
                          </a:rPr>
                          <m:t>3</m:t>
                        </m:r>
                      </m:sup>
                    </m:sSup>
                  </m:oMath>
                </a14:m>
                <a:r>
                  <a:rPr lang="en-GB" sz="1700" dirty="0">
                    <a:latin typeface="Calibri" panose="020F0502020204030204" pitchFamily="34" charset="0"/>
                    <a:ea typeface="Calibri" panose="020F0502020204030204" pitchFamily="34" charset="0"/>
                    <a:cs typeface="Calibri" panose="020F0502020204030204" pitchFamily="34" charset="0"/>
                  </a:rPr>
                  <a:t>]</a:t>
                </a:r>
                <a:r>
                  <a:rPr lang="el-GR" sz="1700" dirty="0">
                    <a:latin typeface="Calibri" panose="020F0502020204030204" pitchFamily="34" charset="0"/>
                    <a:ea typeface="Calibri" panose="020F0502020204030204" pitchFamily="34" charset="0"/>
                    <a:cs typeface="Calibri" panose="020F0502020204030204" pitchFamily="34" charset="0"/>
                  </a:rPr>
                  <a:t> η πυκνότητα του αέρα και </a:t>
                </a:r>
                <a14:m>
                  <m:oMath xmlns:m="http://schemas.openxmlformats.org/officeDocument/2006/math">
                    <m:r>
                      <a:rPr lang="en-GB" sz="1700" i="1">
                        <a:latin typeface="Cambria Math" panose="02040503050406030204" pitchFamily="18" charset="0"/>
                        <a:ea typeface="Calibri" panose="020F0502020204030204" pitchFamily="34" charset="0"/>
                        <a:cs typeface="Calibri" panose="020F0502020204030204" pitchFamily="34" charset="0"/>
                      </a:rPr>
                      <m:t>𝑐</m:t>
                    </m:r>
                    <m:r>
                      <a:rPr lang="en-GB" sz="1700" b="0" i="1" smtClean="0">
                        <a:latin typeface="Cambria Math" panose="02040503050406030204" pitchFamily="18" charset="0"/>
                        <a:ea typeface="Calibri" panose="020F0502020204030204" pitchFamily="34" charset="0"/>
                        <a:cs typeface="Calibri" panose="020F0502020204030204" pitchFamily="34" charset="0"/>
                      </a:rPr>
                      <m:t> [</m:t>
                    </m:r>
                    <m:r>
                      <a:rPr lang="en-GB" sz="1700" b="0" i="1" smtClean="0">
                        <a:latin typeface="Cambria Math" panose="02040503050406030204" pitchFamily="18" charset="0"/>
                        <a:ea typeface="Calibri" panose="020F0502020204030204" pitchFamily="34" charset="0"/>
                        <a:cs typeface="Calibri" panose="020F0502020204030204" pitchFamily="34" charset="0"/>
                      </a:rPr>
                      <m:t>𝑚</m:t>
                    </m:r>
                    <m:r>
                      <a:rPr lang="en-GB" sz="1700" b="0" i="1" smtClean="0">
                        <a:latin typeface="Cambria Math" panose="02040503050406030204" pitchFamily="18" charset="0"/>
                        <a:ea typeface="Calibri" panose="020F0502020204030204" pitchFamily="34" charset="0"/>
                        <a:cs typeface="Calibri" panose="020F0502020204030204" pitchFamily="34" charset="0"/>
                      </a:rPr>
                      <m:t>/</m:t>
                    </m:r>
                    <m:r>
                      <a:rPr lang="en-GB" sz="1700" b="0" i="1" smtClean="0">
                        <a:latin typeface="Cambria Math" panose="02040503050406030204" pitchFamily="18" charset="0"/>
                        <a:ea typeface="Calibri" panose="020F0502020204030204" pitchFamily="34" charset="0"/>
                        <a:cs typeface="Calibri" panose="020F0502020204030204" pitchFamily="34" charset="0"/>
                      </a:rPr>
                      <m:t>𝑠</m:t>
                    </m:r>
                    <m:r>
                      <a:rPr lang="en-GB" sz="1700" b="0" i="1" smtClean="0">
                        <a:latin typeface="Cambria Math" panose="02040503050406030204" pitchFamily="18" charset="0"/>
                        <a:ea typeface="Calibri" panose="020F0502020204030204" pitchFamily="34" charset="0"/>
                        <a:cs typeface="Calibri" panose="020F0502020204030204" pitchFamily="34" charset="0"/>
                      </a:rPr>
                      <m:t>]</m:t>
                    </m:r>
                  </m:oMath>
                </a14:m>
                <a:r>
                  <a:rPr lang="el-GR" sz="1700" dirty="0">
                    <a:latin typeface="Calibri" panose="020F0502020204030204" pitchFamily="34" charset="0"/>
                    <a:ea typeface="Calibri" panose="020F0502020204030204" pitchFamily="34" charset="0"/>
                    <a:cs typeface="Calibri" panose="020F0502020204030204" pitchFamily="34" charset="0"/>
                  </a:rPr>
                  <a:t> η ταχύτητα του ήχου στον αέρα.</a:t>
                </a:r>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l-GR" sz="17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700" u="sng" dirty="0">
                    <a:latin typeface="Calibri" panose="020F0502020204030204" pitchFamily="34" charset="0"/>
                    <a:ea typeface="Calibri" panose="020F0502020204030204" pitchFamily="34" charset="0"/>
                    <a:cs typeface="Calibri" panose="020F0502020204030204" pitchFamily="34" charset="0"/>
                  </a:rPr>
                  <a:t>Δίνεται</a:t>
                </a:r>
                <a:r>
                  <a:rPr lang="el-GR" sz="1700" dirty="0">
                    <a:latin typeface="Calibri" panose="020F0502020204030204" pitchFamily="34" charset="0"/>
                    <a:ea typeface="Calibri" panose="020F0502020204030204" pitchFamily="34" charset="0"/>
                    <a:cs typeface="Calibri" panose="020F0502020204030204" pitchFamily="34" charset="0"/>
                  </a:rPr>
                  <a:t> </a:t>
                </a:r>
              </a:p>
              <a:p>
                <a:r>
                  <a:rPr lang="el-GR" sz="1700" dirty="0">
                    <a:latin typeface="Calibri" panose="020F0502020204030204" pitchFamily="34" charset="0"/>
                    <a:ea typeface="Calibri" panose="020F0502020204030204" pitchFamily="34" charset="0"/>
                    <a:cs typeface="Calibri" panose="020F0502020204030204" pitchFamily="34" charset="0"/>
                  </a:rPr>
                  <a:t>Ηχητική πίεση: </a:t>
                </a:r>
                <a:r>
                  <a:rPr lang="el-GR" sz="1700" b="1" dirty="0">
                    <a:latin typeface="Calibri" panose="020F0502020204030204" pitchFamily="34" charset="0"/>
                    <a:ea typeface="Calibri" panose="020F0502020204030204" pitchFamily="34" charset="0"/>
                    <a:cs typeface="Calibri" panose="020F0502020204030204" pitchFamily="34" charset="0"/>
                  </a:rPr>
                  <a:t>pᵣₘₛ = 2 </a:t>
                </a:r>
                <a:r>
                  <a:rPr lang="el-GR" sz="1700" b="1" dirty="0" err="1">
                    <a:latin typeface="Calibri" panose="020F0502020204030204" pitchFamily="34" charset="0"/>
                    <a:ea typeface="Calibri" panose="020F0502020204030204" pitchFamily="34" charset="0"/>
                    <a:cs typeface="Calibri" panose="020F0502020204030204" pitchFamily="34" charset="0"/>
                  </a:rPr>
                  <a:t>Pa</a:t>
                </a:r>
                <a:r>
                  <a:rPr lang="el-GR" sz="1700" b="1" dirty="0">
                    <a:latin typeface="Calibri" panose="020F0502020204030204" pitchFamily="34" charset="0"/>
                    <a:ea typeface="Calibri" panose="020F0502020204030204" pitchFamily="34" charset="0"/>
                    <a:cs typeface="Calibri" panose="020F0502020204030204" pitchFamily="34" charset="0"/>
                  </a:rPr>
                  <a:t>, </a:t>
                </a:r>
                <a:r>
                  <a:rPr lang="el-GR" sz="1700" dirty="0">
                    <a:latin typeface="Calibri" panose="020F0502020204030204" pitchFamily="34" charset="0"/>
                    <a:ea typeface="Calibri" panose="020F0502020204030204" pitchFamily="34" charset="0"/>
                    <a:cs typeface="Calibri" panose="020F0502020204030204" pitchFamily="34" charset="0"/>
                  </a:rPr>
                  <a:t>πυκνότητα αέρα: </a:t>
                </a:r>
                <a:r>
                  <a:rPr lang="el-GR" sz="1700" b="1" dirty="0">
                    <a:latin typeface="Calibri" panose="020F0502020204030204" pitchFamily="34" charset="0"/>
                    <a:ea typeface="Calibri" panose="020F0502020204030204" pitchFamily="34" charset="0"/>
                    <a:cs typeface="Calibri" panose="020F0502020204030204" pitchFamily="34" charset="0"/>
                  </a:rPr>
                  <a:t>ρ = 1.2 </a:t>
                </a:r>
                <a:r>
                  <a:rPr lang="el-GR" sz="1700" b="1" dirty="0" err="1">
                    <a:latin typeface="Calibri" panose="020F0502020204030204" pitchFamily="34" charset="0"/>
                    <a:ea typeface="Calibri" panose="020F0502020204030204" pitchFamily="34" charset="0"/>
                    <a:cs typeface="Calibri" panose="020F0502020204030204" pitchFamily="34" charset="0"/>
                  </a:rPr>
                  <a:t>kg</a:t>
                </a:r>
                <a:r>
                  <a:rPr lang="el-GR" sz="1700" b="1" dirty="0">
                    <a:latin typeface="Calibri" panose="020F0502020204030204" pitchFamily="34" charset="0"/>
                    <a:ea typeface="Calibri" panose="020F0502020204030204" pitchFamily="34" charset="0"/>
                    <a:cs typeface="Calibri" panose="020F0502020204030204" pitchFamily="34" charset="0"/>
                  </a:rPr>
                  <a:t>/m³, </a:t>
                </a:r>
                <a:r>
                  <a:rPr lang="el-GR" sz="1700" dirty="0">
                    <a:latin typeface="Calibri" panose="020F0502020204030204" pitchFamily="34" charset="0"/>
                    <a:ea typeface="Calibri" panose="020F0502020204030204" pitchFamily="34" charset="0"/>
                    <a:cs typeface="Calibri" panose="020F0502020204030204" pitchFamily="34" charset="0"/>
                  </a:rPr>
                  <a:t>ταχύτητα ήχου: </a:t>
                </a:r>
                <a:r>
                  <a:rPr lang="el-GR" sz="1700" b="1" dirty="0">
                    <a:latin typeface="Calibri" panose="020F0502020204030204" pitchFamily="34" charset="0"/>
                    <a:ea typeface="Calibri" panose="020F0502020204030204" pitchFamily="34" charset="0"/>
                    <a:cs typeface="Calibri" panose="020F0502020204030204" pitchFamily="34" charset="0"/>
                  </a:rPr>
                  <a:t>c = 343 m/s </a:t>
                </a:r>
                <a:r>
                  <a:rPr lang="el-GR" sz="1700" dirty="0">
                    <a:latin typeface="Calibri" panose="020F0502020204030204" pitchFamily="34" charset="0"/>
                    <a:ea typeface="Calibri" panose="020F0502020204030204" pitchFamily="34" charset="0"/>
                    <a:cs typeface="Calibri" panose="020F0502020204030204" pitchFamily="34" charset="0"/>
                  </a:rPr>
                  <a:t>και επιφάνεια: </a:t>
                </a:r>
                <a:r>
                  <a:rPr lang="el-GR" sz="1700" b="1" dirty="0">
                    <a:latin typeface="Calibri" panose="020F0502020204030204" pitchFamily="34" charset="0"/>
                    <a:ea typeface="Calibri" panose="020F0502020204030204" pitchFamily="34" charset="0"/>
                    <a:cs typeface="Calibri" panose="020F0502020204030204" pitchFamily="34" charset="0"/>
                  </a:rPr>
                  <a:t>A = 0.5 m²</a:t>
                </a:r>
                <a:endParaRPr lang="el-GR"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700" dirty="0">
                    <a:latin typeface="Calibri" panose="020F0502020204030204" pitchFamily="34" charset="0"/>
                    <a:ea typeface="Calibri" panose="020F0502020204030204" pitchFamily="34" charset="0"/>
                    <a:cs typeface="Calibri" panose="020F0502020204030204" pitchFamily="34" charset="0"/>
                  </a:rPr>
                  <a:t>Να υπολογιστούν: α) η ηχητική ένταση </a:t>
                </a:r>
                <a:r>
                  <a:rPr lang="el-GR" sz="1700" b="1" dirty="0">
                    <a:latin typeface="Calibri" panose="020F0502020204030204" pitchFamily="34" charset="0"/>
                    <a:ea typeface="Calibri" panose="020F0502020204030204" pitchFamily="34" charset="0"/>
                    <a:cs typeface="Calibri" panose="020F0502020204030204" pitchFamily="34" charset="0"/>
                  </a:rPr>
                  <a:t>I </a:t>
                </a:r>
                <a:r>
                  <a:rPr lang="el-GR" sz="1700" dirty="0">
                    <a:latin typeface="Calibri" panose="020F0502020204030204" pitchFamily="34" charset="0"/>
                    <a:ea typeface="Calibri" panose="020F0502020204030204" pitchFamily="34" charset="0"/>
                    <a:cs typeface="Calibri" panose="020F0502020204030204" pitchFamily="34" charset="0"/>
                  </a:rPr>
                  <a:t>και β) η ηχητική ισχύς </a:t>
                </a:r>
                <a:r>
                  <a:rPr lang="el-GR" sz="1700" b="1" dirty="0">
                    <a:latin typeface="Calibri" panose="020F0502020204030204" pitchFamily="34" charset="0"/>
                    <a:ea typeface="Calibri" panose="020F0502020204030204" pitchFamily="34" charset="0"/>
                    <a:cs typeface="Calibri" panose="020F0502020204030204" pitchFamily="34" charset="0"/>
                  </a:rPr>
                  <a:t>P</a:t>
                </a:r>
                <a:endParaRPr lang="el-GR" sz="17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600"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sz="1200" i="1" dirty="0"/>
              </a:p>
              <a:p>
                <a:pPr marL="0" indent="0">
                  <a:buNone/>
                </a:pPr>
                <a:endParaRPr lang="en-GB" sz="1200" i="1" dirty="0"/>
              </a:p>
              <a:p>
                <a:pPr marL="0" indent="0">
                  <a:buNone/>
                </a:pPr>
                <a:r>
                  <a:rPr lang="en-GB" sz="1200" i="1" dirty="0"/>
                  <a:t>*</a:t>
                </a:r>
                <a:r>
                  <a:rPr lang="el-GR" sz="1200" i="1" dirty="0"/>
                  <a:t>Ελεύθερο πεδίο ονομάζουμε ένα πεδίο στο οποίο δεν υπάρχουν όρια, κατά συνέπεια δεν υπάρχουν καθόλου</a:t>
                </a:r>
                <a:r>
                  <a:rPr lang="en-GB" sz="1200" i="1" dirty="0"/>
                  <a:t> </a:t>
                </a:r>
                <a:r>
                  <a:rPr lang="el-GR" sz="1200" i="1" dirty="0"/>
                  <a:t>ανακλάσεις. Συνθήκες τέτοιου πεδίου μπορούμε να έχουμε είτε σε ανοιχτό χώρο είτε σε </a:t>
                </a:r>
                <a:r>
                  <a:rPr lang="el-GR" sz="1200" i="1" dirty="0" err="1"/>
                  <a:t>ανηχοϊκό</a:t>
                </a:r>
                <a:r>
                  <a:rPr lang="el-GR" sz="1200" i="1" dirty="0"/>
                  <a:t> θάλαμο.</a:t>
                </a:r>
                <a:endParaRPr lang="en-GB" sz="1050" i="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4" name="Content Placeholder 1">
                <a:extLst>
                  <a:ext uri="{FF2B5EF4-FFF2-40B4-BE49-F238E27FC236}">
                    <a16:creationId xmlns:a16="http://schemas.microsoft.com/office/drawing/2014/main" id="{4C932012-E862-464E-25EE-AFBB837C4E7E}"/>
                  </a:ext>
                </a:extLst>
              </p:cNvPr>
              <p:cNvSpPr>
                <a:spLocks noGrp="1" noRot="1" noChangeAspect="1" noMove="1" noResize="1" noEditPoints="1" noAdjustHandles="1" noChangeArrowheads="1" noChangeShapeType="1" noTextEdit="1"/>
              </p:cNvSpPr>
              <p:nvPr>
                <p:ph idx="1"/>
              </p:nvPr>
            </p:nvSpPr>
            <p:spPr>
              <a:xfrm>
                <a:off x="394335" y="758453"/>
                <a:ext cx="8355330" cy="4566021"/>
              </a:xfrm>
              <a:blipFill>
                <a:blip r:embed="rId2"/>
                <a:stretch>
                  <a:fillRect l="-438" t="-1335" r="-438" b="-13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4BD22682-8D74-C899-294A-187B9AC6153A}"/>
              </a:ext>
            </a:extLst>
          </p:cNvPr>
          <p:cNvSpPr txBox="1"/>
          <p:nvPr/>
        </p:nvSpPr>
        <p:spPr>
          <a:xfrm>
            <a:off x="394335" y="3844409"/>
            <a:ext cx="8355330" cy="584775"/>
          </a:xfrm>
          <a:prstGeom prst="rect">
            <a:avLst/>
          </a:prstGeom>
          <a:noFill/>
        </p:spPr>
        <p:txBody>
          <a:bodyPr wrap="square">
            <a:spAutoFit/>
          </a:bodyPr>
          <a:lstStyle/>
          <a:p>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α) Ηχητική ένταση: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 = pᵣₘₛ² / (</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ρ</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c)</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2² / (1.2 × 343)</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4 / 411.6</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0.0097 W/m²</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 </a:t>
            </a:r>
            <a:r>
              <a:rPr lang="pl-PL"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9.7 × 10⁻³ W/m²</a:t>
            </a:r>
            <a:endPar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β) Ηχητική ισχύς: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 = I · A</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0.0097 × 0.5</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0.00485 W</a:t>
            </a:r>
            <a:r>
              <a:rPr lang="el-GR"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 </a:t>
            </a:r>
            <a:r>
              <a:rPr lang="en-GB" sz="16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4.85 × 10⁻³ W</a:t>
            </a:r>
          </a:p>
        </p:txBody>
      </p:sp>
    </p:spTree>
    <p:extLst>
      <p:ext uri="{BB962C8B-B14F-4D97-AF65-F5344CB8AC3E}">
        <p14:creationId xmlns:p14="http://schemas.microsoft.com/office/powerpoint/2010/main" val="295931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1676B6-7515-1AE8-C68E-34322A83DAF7}"/>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4" name="Content Placeholder 1">
            <a:extLst>
              <a:ext uri="{FF2B5EF4-FFF2-40B4-BE49-F238E27FC236}">
                <a16:creationId xmlns:a16="http://schemas.microsoft.com/office/drawing/2014/main" id="{AB6A7F59-8CC7-BE43-2CDD-0E87A712DC30}"/>
              </a:ext>
            </a:extLst>
          </p:cNvPr>
          <p:cNvSpPr>
            <a:spLocks noGrp="1"/>
          </p:cNvSpPr>
          <p:nvPr>
            <p:ph idx="1"/>
          </p:nvPr>
        </p:nvSpPr>
        <p:spPr>
          <a:xfrm>
            <a:off x="381000" y="624840"/>
            <a:ext cx="8191500" cy="4762500"/>
          </a:xfrm>
        </p:spPr>
        <p:txBody>
          <a:bodyPr>
            <a:noAutofit/>
          </a:bodyPr>
          <a:lstStyle/>
          <a:p>
            <a:pPr marL="0" indent="0" algn="just">
              <a:buNone/>
            </a:pPr>
            <a:endParaRPr lang="el-GR" sz="1800" dirty="0"/>
          </a:p>
          <a:p>
            <a:pPr marL="0" indent="0" algn="just">
              <a:buNone/>
            </a:pPr>
            <a:endParaRPr lang="en-GB" sz="1800" dirty="0"/>
          </a:p>
          <a:p>
            <a:pPr marL="0" indent="0" algn="just">
              <a:buNone/>
            </a:pPr>
            <a:r>
              <a:rPr lang="el-GR" sz="1800" dirty="0"/>
              <a:t>Υπάρχουν δύο βασικοί λόγοι που αντί να παρουσιάζουμε τις απόλυτες τιμές των μεγεθών, χρησιμοποιούμε</a:t>
            </a:r>
            <a:r>
              <a:rPr lang="en-GB" sz="1800" dirty="0"/>
              <a:t> </a:t>
            </a:r>
            <a:r>
              <a:rPr lang="el-GR" sz="1800" dirty="0"/>
              <a:t>λογαριθμικές κλίμακες:</a:t>
            </a:r>
            <a:endParaRPr lang="en-GB" sz="1800" dirty="0"/>
          </a:p>
          <a:p>
            <a:pPr algn="just"/>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a:t>(1) </a:t>
            </a:r>
            <a:r>
              <a:rPr lang="el-GR" sz="1800" dirty="0"/>
              <a:t>Σύμφωνα με τον ψυχοφυσικό νόμος των </a:t>
            </a:r>
            <a:r>
              <a:rPr lang="el-GR" sz="1800" b="1" dirty="0" err="1"/>
              <a:t>Weber-Fechner</a:t>
            </a:r>
            <a:r>
              <a:rPr lang="el-GR" sz="1800" dirty="0"/>
              <a:t>, </a:t>
            </a:r>
            <a:r>
              <a:rPr lang="el-GR" sz="1800" i="1" dirty="0"/>
              <a:t>σχεδόν όλες οι υποκειμενικές</a:t>
            </a:r>
            <a:r>
              <a:rPr lang="en-GB" sz="1800" i="1" dirty="0"/>
              <a:t> </a:t>
            </a:r>
            <a:r>
              <a:rPr lang="el-GR" sz="1800" i="1" dirty="0"/>
              <a:t>ανθρώπινες αισθήσεις είναι ανάλογες προς το λογάριθμο (της έντασης) του ερεθίσματος.</a:t>
            </a:r>
          </a:p>
          <a:p>
            <a:pPr algn="just"/>
            <a:r>
              <a:rPr lang="el-GR" sz="1800" b="1" dirty="0"/>
              <a:t>(2) </a:t>
            </a:r>
            <a:r>
              <a:rPr lang="el-GR" sz="1800" dirty="0"/>
              <a:t>Το γεγονός ότι τα φυσικά μεγέθη που σχετίζονται με την ακοή (όπως ηχητική πίεση και ηχητική ένταση)</a:t>
            </a:r>
            <a:r>
              <a:rPr lang="en-GB" sz="1800" dirty="0"/>
              <a:t> </a:t>
            </a:r>
            <a:r>
              <a:rPr lang="el-GR" sz="1800" dirty="0"/>
              <a:t>για ακουστούς από τον άνθρωπο ήχους παρουσιάζουν ένα τεράστιο εύρος τιμών, και κατ’ επέκταση θα</a:t>
            </a:r>
            <a:r>
              <a:rPr lang="en-GB" sz="1800" dirty="0"/>
              <a:t> </a:t>
            </a:r>
            <a:r>
              <a:rPr lang="el-GR" sz="1800" dirty="0"/>
              <a:t>απαιτούνταν η αναγραφή πολλών δεκαδικών ψηφίων για την αναπαράσταση τους.</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641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2A1F79-7A7C-8AD8-9D9C-741CE45C9586}"/>
              </a:ext>
            </a:extLst>
          </p:cNvPr>
          <p:cNvSpPr>
            <a:spLocks noGrp="1"/>
          </p:cNvSpPr>
          <p:nvPr>
            <p:ph idx="1"/>
          </p:nvPr>
        </p:nvSpPr>
        <p:spPr/>
        <p:txBody>
          <a:bodyPr>
            <a:normAutofit/>
          </a:bodyPr>
          <a:lstStyle/>
          <a:p>
            <a:pPr marL="0" indent="0">
              <a:buNone/>
            </a:pPr>
            <a:r>
              <a:rPr lang="el-GR" sz="1800" dirty="0"/>
              <a:t>Συγκεκριμένα</a:t>
            </a:r>
            <a:r>
              <a:rPr lang="el-GR" sz="1800" b="1" dirty="0"/>
              <a:t> </a:t>
            </a:r>
            <a:r>
              <a:rPr lang="el-GR" sz="1800" dirty="0"/>
              <a:t>Στην περίπτωση της ανθρώπινης ακοής έχει παρατηρηθεί πράγματι ότι:</a:t>
            </a:r>
            <a:endParaRPr lang="en-GB" sz="1800" dirty="0"/>
          </a:p>
          <a:p>
            <a:pPr marL="0" indent="0">
              <a:buNone/>
            </a:pPr>
            <a:r>
              <a:rPr lang="el-GR" sz="1800" dirty="0"/>
              <a:t> Αύξηση της πίεσης:</a:t>
            </a:r>
          </a:p>
          <a:p>
            <a:pPr>
              <a:buFont typeface="Courier New" panose="02070309020205020404" pitchFamily="49" charset="0"/>
              <a:buChar char="o"/>
            </a:pPr>
            <a:r>
              <a:rPr lang="el-GR" sz="1800" dirty="0"/>
              <a:t> από 1 </a:t>
            </a:r>
            <a:r>
              <a:rPr lang="el-GR" sz="1800" i="1" dirty="0"/>
              <a:t>μονάδα πίεσης</a:t>
            </a:r>
            <a:r>
              <a:rPr lang="en-GB" sz="1800" i="1" dirty="0"/>
              <a:t> </a:t>
            </a:r>
            <a:r>
              <a:rPr lang="en-GB" sz="1800" dirty="0"/>
              <a:t>(</a:t>
            </a:r>
            <a:r>
              <a:rPr lang="el-GR" sz="1800" dirty="0" err="1"/>
              <a:t>μ.π</a:t>
            </a:r>
            <a:r>
              <a:rPr lang="en-GB" sz="1800" dirty="0"/>
              <a:t>)</a:t>
            </a:r>
            <a:r>
              <a:rPr lang="el-GR" sz="1800" dirty="0"/>
              <a:t> --&gt; σε 10 </a:t>
            </a:r>
            <a:r>
              <a:rPr lang="el-GR" sz="1800" dirty="0" err="1"/>
              <a:t>μ.π</a:t>
            </a:r>
            <a:r>
              <a:rPr lang="el-GR" sz="1800" dirty="0"/>
              <a:t> (=&gt; διαφορά=9 </a:t>
            </a:r>
            <a:r>
              <a:rPr lang="el-GR" sz="1800" dirty="0" err="1"/>
              <a:t>μ.π</a:t>
            </a:r>
            <a:r>
              <a:rPr lang="el-GR" sz="1800" dirty="0"/>
              <a:t>. και λόγος = 10 </a:t>
            </a:r>
            <a:r>
              <a:rPr lang="el-GR" sz="1800" dirty="0" err="1"/>
              <a:t>μ.π</a:t>
            </a:r>
            <a:r>
              <a:rPr lang="el-GR" sz="1800" dirty="0"/>
              <a:t>.) και</a:t>
            </a:r>
          </a:p>
          <a:p>
            <a:pPr>
              <a:buFont typeface="Courier New" panose="02070309020205020404" pitchFamily="49" charset="0"/>
              <a:buChar char="o"/>
            </a:pPr>
            <a:r>
              <a:rPr lang="el-GR" sz="1800" dirty="0"/>
              <a:t>από 1000 </a:t>
            </a:r>
            <a:r>
              <a:rPr lang="el-GR" sz="1800" dirty="0" err="1"/>
              <a:t>μ.π</a:t>
            </a:r>
            <a:r>
              <a:rPr lang="el-GR" sz="1800" dirty="0"/>
              <a:t> --&gt; σε 10.000 </a:t>
            </a:r>
            <a:r>
              <a:rPr lang="el-GR" sz="1800" dirty="0" err="1"/>
              <a:t>μ.π</a:t>
            </a:r>
            <a:r>
              <a:rPr lang="el-GR" sz="1800" dirty="0"/>
              <a:t>(διαφορά=9999 </a:t>
            </a:r>
            <a:r>
              <a:rPr lang="el-GR" sz="1800" dirty="0" err="1"/>
              <a:t>μ.π</a:t>
            </a:r>
            <a:r>
              <a:rPr lang="el-GR" sz="1800" dirty="0"/>
              <a:t>. και λόγος = 10 </a:t>
            </a:r>
            <a:r>
              <a:rPr lang="el-GR" sz="1800" dirty="0" err="1"/>
              <a:t>μ.π</a:t>
            </a:r>
            <a:r>
              <a:rPr lang="el-GR" sz="1800" dirty="0"/>
              <a:t>.)</a:t>
            </a:r>
          </a:p>
          <a:p>
            <a:pPr marL="0" indent="0">
              <a:buNone/>
            </a:pPr>
            <a:r>
              <a:rPr lang="el-GR" sz="1800" dirty="0"/>
              <a:t>προκαλεί την ίδια μεταβολή στην υποκειμενική αίσθηση της ακουστότητας του ηχητικού ερεθίσματος και συγκεκριμένα διπλασιασμό.</a:t>
            </a:r>
          </a:p>
          <a:p>
            <a:pPr marL="0" indent="0">
              <a:buNone/>
            </a:pPr>
            <a:endParaRPr lang="el-GR" sz="1800" dirty="0"/>
          </a:p>
          <a:p>
            <a:pPr marL="0" indent="0" algn="ctr">
              <a:buNone/>
            </a:pPr>
            <a:r>
              <a:rPr lang="el-GR" dirty="0"/>
              <a:t>Βλέπουμε ότι ο </a:t>
            </a:r>
            <a:r>
              <a:rPr lang="el-GR" b="1" dirty="0"/>
              <a:t>λόγος</a:t>
            </a:r>
            <a:r>
              <a:rPr lang="el-GR" dirty="0"/>
              <a:t> πιέσεων, (δηλαδή η </a:t>
            </a:r>
            <a:r>
              <a:rPr lang="el-GR" u="sng" dirty="0"/>
              <a:t>σχετική μεταβολή</a:t>
            </a:r>
            <a:r>
              <a:rPr lang="el-GR" dirty="0"/>
              <a:t>) της πίεσης και όχι η </a:t>
            </a:r>
            <a:r>
              <a:rPr lang="el-GR" b="1" dirty="0"/>
              <a:t>διαφορά</a:t>
            </a:r>
            <a:r>
              <a:rPr lang="el-GR" dirty="0"/>
              <a:t> τους (η </a:t>
            </a:r>
            <a:r>
              <a:rPr lang="el-GR" u="sng" dirty="0"/>
              <a:t>απόλυτη μεταβολή</a:t>
            </a:r>
            <a:r>
              <a:rPr lang="el-GR" dirty="0"/>
              <a:t>) προκαλεί το ίδιο ακουστικό αποτέλεσμα στο ανθρώπινο αυτί.</a:t>
            </a:r>
            <a:endParaRPr lang="en-GB" sz="1800" dirty="0"/>
          </a:p>
        </p:txBody>
      </p:sp>
      <p:sp>
        <p:nvSpPr>
          <p:cNvPr id="3" name="Title 2">
            <a:extLst>
              <a:ext uri="{FF2B5EF4-FFF2-40B4-BE49-F238E27FC236}">
                <a16:creationId xmlns:a16="http://schemas.microsoft.com/office/drawing/2014/main" id="{CBA9EC3B-9D3F-4127-BC49-A8B96FD2FE8D}"/>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1966078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91B2B-5F94-BB40-6398-705575FC8E0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7EE85-99E1-9879-61F1-D064FCB258BC}"/>
              </a:ext>
            </a:extLst>
          </p:cNvPr>
          <p:cNvSpPr>
            <a:spLocks noGrp="1"/>
          </p:cNvSpPr>
          <p:nvPr>
            <p:ph idx="1"/>
          </p:nvPr>
        </p:nvSpPr>
        <p:spPr>
          <a:xfrm>
            <a:off x="128587" y="658601"/>
            <a:ext cx="8886825" cy="4397798"/>
          </a:xfrm>
        </p:spPr>
        <p:txBody>
          <a:bodyPr>
            <a:normAutofit/>
          </a:bodyPr>
          <a:lstStyle/>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Σχετικό εύρος μέγιστης-ελάχιστης πίεσης και έντασης (όριο πόνου - κατώφλι ακουστότητας, στο 1 </a:t>
            </a:r>
            <a:r>
              <a:rPr lang="el-GR" sz="1600" dirty="0" err="1">
                <a:latin typeface="Calibri" panose="020F0502020204030204" pitchFamily="34" charset="0"/>
                <a:ea typeface="Calibri" panose="020F0502020204030204" pitchFamily="34" charset="0"/>
                <a:cs typeface="Calibri" panose="020F0502020204030204" pitchFamily="34" charset="0"/>
              </a:rPr>
              <a:t>kHz</a:t>
            </a:r>
            <a:r>
              <a:rPr lang="el-GR" sz="1600" dirty="0">
                <a:latin typeface="Calibri" panose="020F0502020204030204" pitchFamily="34" charset="0"/>
                <a:ea typeface="Calibri" panose="020F0502020204030204" pitchFamily="34" charset="0"/>
                <a:cs typeface="Calibri" panose="020F0502020204030204" pitchFamily="34" charset="0"/>
              </a:rPr>
              <a:t>):</a:t>
            </a:r>
          </a:p>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 Πίεση: 1.000.000:1 περίπου (περίπου 20 </a:t>
            </a:r>
            <a:r>
              <a:rPr lang="el-GR" sz="1600" dirty="0" err="1">
                <a:latin typeface="Calibri" panose="020F0502020204030204" pitchFamily="34" charset="0"/>
                <a:ea typeface="Calibri" panose="020F0502020204030204" pitchFamily="34" charset="0"/>
                <a:cs typeface="Calibri" panose="020F0502020204030204" pitchFamily="34" charset="0"/>
              </a:rPr>
              <a:t>Pa</a:t>
            </a:r>
            <a:r>
              <a:rPr lang="el-GR" sz="1600" dirty="0">
                <a:latin typeface="Calibri" panose="020F0502020204030204" pitchFamily="34" charset="0"/>
                <a:ea typeface="Calibri" panose="020F0502020204030204" pitchFamily="34" charset="0"/>
                <a:cs typeface="Calibri" panose="020F0502020204030204" pitchFamily="34" charset="0"/>
              </a:rPr>
              <a:t> – 20 </a:t>
            </a:r>
            <a:r>
              <a:rPr lang="el-GR" sz="1600" dirty="0" err="1">
                <a:latin typeface="Calibri" panose="020F0502020204030204" pitchFamily="34" charset="0"/>
                <a:ea typeface="Calibri" panose="020F0502020204030204" pitchFamily="34" charset="0"/>
                <a:cs typeface="Calibri" panose="020F0502020204030204" pitchFamily="34" charset="0"/>
              </a:rPr>
              <a:t>μPa</a:t>
            </a:r>
            <a:r>
              <a:rPr lang="el-GR" sz="1600" dirty="0">
                <a:latin typeface="Calibri" panose="020F0502020204030204" pitchFamily="34" charset="0"/>
                <a:ea typeface="Calibri" panose="020F0502020204030204" pitchFamily="34" charset="0"/>
                <a:cs typeface="Calibri" panose="020F0502020204030204" pitchFamily="34" charset="0"/>
              </a:rPr>
              <a:t>), δηλαδή 1.000.000</a:t>
            </a:r>
          </a:p>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 Ένταση: 1.000.000.000.000:1 περίπου (περίπου 10 – 10</a:t>
            </a:r>
            <a:r>
              <a:rPr lang="en-GB" sz="1600" dirty="0"/>
              <a:t> 10⁻¹² W/m²</a:t>
            </a:r>
            <a:r>
              <a:rPr lang="el-GR" sz="1600" dirty="0">
                <a:latin typeface="Calibri" panose="020F0502020204030204" pitchFamily="34" charset="0"/>
                <a:ea typeface="Calibri" panose="020F0502020204030204" pitchFamily="34" charset="0"/>
                <a:cs typeface="Calibri" panose="020F0502020204030204" pitchFamily="34" charset="0"/>
              </a:rPr>
              <a:t>), δηλαδή 1.000.000.000.000</a:t>
            </a:r>
          </a:p>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Ένας τρόπος να συμπιέσουμε αυτό το τεράστιο εύρος τιμών και ταυτόχρονα να προσομοιάσουμε τον τρόπο που λειτουργεί το αυτί μας είναι να μεταφερθούμε από γραμμική σε λογαριθμική κλίμακα (διαίρεση και εξαγωγή λογαρίθμου).</a:t>
            </a:r>
          </a:p>
          <a:p>
            <a:pPr marL="0" indent="0" algn="just">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buFont typeface="Courier New" panose="02070309020205020404" pitchFamily="49" charset="0"/>
              <a:buChar char="o"/>
            </a:pPr>
            <a:r>
              <a:rPr lang="el-GR" sz="1600" dirty="0">
                <a:latin typeface="Calibri" panose="020F0502020204030204" pitchFamily="34" charset="0"/>
                <a:ea typeface="Calibri" panose="020F0502020204030204" pitchFamily="34" charset="0"/>
                <a:cs typeface="Calibri" panose="020F0502020204030204" pitchFamily="34" charset="0"/>
              </a:rPr>
              <a:t>Στη γραμμική κλίμακα: ίσες διαφορές αναπαρίστανται με ίσες αποστάσεις, ενώ</a:t>
            </a:r>
          </a:p>
          <a:p>
            <a:pPr>
              <a:buFont typeface="Courier New" panose="02070309020205020404" pitchFamily="49" charset="0"/>
              <a:buChar char="o"/>
            </a:pPr>
            <a:r>
              <a:rPr lang="el-GR" sz="1600" dirty="0">
                <a:latin typeface="Calibri" panose="020F0502020204030204" pitchFamily="34" charset="0"/>
                <a:ea typeface="Calibri" panose="020F0502020204030204" pitchFamily="34" charset="0"/>
                <a:cs typeface="Calibri" panose="020F0502020204030204" pitchFamily="34" charset="0"/>
              </a:rPr>
              <a:t>Στη λογαριθμική κλίμακα: ίσοι λόγοι αναπαρίστανται με ίσες αποστάσεις.</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81C6934E-5B9F-AF5C-72A3-06198693BF8B}"/>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pic>
        <p:nvPicPr>
          <p:cNvPr id="7" name="Picture 6">
            <a:extLst>
              <a:ext uri="{FF2B5EF4-FFF2-40B4-BE49-F238E27FC236}">
                <a16:creationId xmlns:a16="http://schemas.microsoft.com/office/drawing/2014/main" id="{BBC4BA1B-AED7-E086-FD9C-A15BAFD45F4B}"/>
              </a:ext>
            </a:extLst>
          </p:cNvPr>
          <p:cNvPicPr>
            <a:picLocks noChangeAspect="1"/>
          </p:cNvPicPr>
          <p:nvPr/>
        </p:nvPicPr>
        <p:blipFill>
          <a:blip r:embed="rId2"/>
          <a:stretch>
            <a:fillRect/>
          </a:stretch>
        </p:blipFill>
        <p:spPr>
          <a:xfrm>
            <a:off x="1785982" y="3452338"/>
            <a:ext cx="5572033" cy="1695131"/>
          </a:xfrm>
          <a:prstGeom prst="rect">
            <a:avLst/>
          </a:prstGeom>
        </p:spPr>
      </p:pic>
    </p:spTree>
    <p:extLst>
      <p:ext uri="{BB962C8B-B14F-4D97-AF65-F5344CB8AC3E}">
        <p14:creationId xmlns:p14="http://schemas.microsoft.com/office/powerpoint/2010/main" val="3281200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2EDDB8-3156-FAEC-7A20-2C4F38D64692}"/>
              </a:ext>
            </a:extLst>
          </p:cNvPr>
          <p:cNvSpPr>
            <a:spLocks noGrp="1"/>
          </p:cNvSpPr>
          <p:nvPr>
            <p:ph idx="1"/>
          </p:nvPr>
        </p:nvSpPr>
        <p:spPr>
          <a:xfrm>
            <a:off x="394335" y="758454"/>
            <a:ext cx="8355330" cy="1028844"/>
          </a:xfrm>
        </p:spPr>
        <p:txBody>
          <a:bodyPr>
            <a:normAutofit/>
          </a:bodyPr>
          <a:lstStyle/>
          <a:p>
            <a:pPr marL="0" indent="0">
              <a:buNone/>
            </a:pPr>
            <a:r>
              <a:rPr lang="el-GR" sz="1600" dirty="0">
                <a:latin typeface="Calibri" panose="020F0502020204030204" pitchFamily="34" charset="0"/>
                <a:ea typeface="Calibri" panose="020F0502020204030204" pitchFamily="34" charset="0"/>
                <a:cs typeface="Calibri" panose="020F0502020204030204" pitchFamily="34" charset="0"/>
              </a:rPr>
              <a:t>Ο λογάριθμος ενός λόγου ορίζει τη μονάδα </a:t>
            </a:r>
            <a:r>
              <a:rPr lang="el-GR" sz="1600" dirty="0" err="1">
                <a:latin typeface="Calibri" panose="020F0502020204030204" pitchFamily="34" charset="0"/>
                <a:ea typeface="Calibri" panose="020F0502020204030204" pitchFamily="34" charset="0"/>
                <a:cs typeface="Calibri" panose="020F0502020204030204" pitchFamily="34" charset="0"/>
              </a:rPr>
              <a:t>bel</a:t>
            </a:r>
            <a:r>
              <a:rPr lang="el-GR" sz="1600" dirty="0">
                <a:latin typeface="Calibri" panose="020F0502020204030204" pitchFamily="34" charset="0"/>
                <a:ea typeface="Calibri" panose="020F0502020204030204" pitchFamily="34" charset="0"/>
                <a:cs typeface="Calibri" panose="020F0502020204030204" pitchFamily="34" charset="0"/>
              </a:rPr>
              <a:t>. Δεν είναι φυσική μονάδα, αλλά χαρακτηρίζει τον λόγο δύο</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ομοειδών μεγεθών, γι’ αυτό πρέπει να αναγράφεται πάντα δίπλα στο αποτέλεσμα.</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9F4F6555-3C7E-917F-448D-C7833A902340}"/>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pic>
        <p:nvPicPr>
          <p:cNvPr id="5" name="Picture 4">
            <a:extLst>
              <a:ext uri="{FF2B5EF4-FFF2-40B4-BE49-F238E27FC236}">
                <a16:creationId xmlns:a16="http://schemas.microsoft.com/office/drawing/2014/main" id="{329A5AB4-8B7D-E301-DE0B-0C30E5521F3C}"/>
              </a:ext>
            </a:extLst>
          </p:cNvPr>
          <p:cNvPicPr>
            <a:picLocks noChangeAspect="1"/>
          </p:cNvPicPr>
          <p:nvPr/>
        </p:nvPicPr>
        <p:blipFill>
          <a:blip r:embed="rId2"/>
          <a:stretch>
            <a:fillRect/>
          </a:stretch>
        </p:blipFill>
        <p:spPr>
          <a:xfrm>
            <a:off x="3086100" y="1399892"/>
            <a:ext cx="2295737" cy="774812"/>
          </a:xfrm>
          <a:prstGeom prst="rect">
            <a:avLst/>
          </a:prstGeom>
        </p:spPr>
      </p:pic>
      <p:sp>
        <p:nvSpPr>
          <p:cNvPr id="7" name="TextBox 6">
            <a:extLst>
              <a:ext uri="{FF2B5EF4-FFF2-40B4-BE49-F238E27FC236}">
                <a16:creationId xmlns:a16="http://schemas.microsoft.com/office/drawing/2014/main" id="{20B41C92-41B1-7813-F4D9-4EC727C42ED9}"/>
              </a:ext>
            </a:extLst>
          </p:cNvPr>
          <p:cNvSpPr txBox="1"/>
          <p:nvPr/>
        </p:nvSpPr>
        <p:spPr>
          <a:xfrm>
            <a:off x="394334" y="2210871"/>
            <a:ext cx="8355329" cy="1077218"/>
          </a:xfrm>
          <a:prstGeom prst="rect">
            <a:avLst/>
          </a:prstGeom>
          <a:noFill/>
        </p:spPr>
        <p:txBody>
          <a:bodyPr wrap="square">
            <a:spAutoFit/>
          </a:bodyPr>
          <a:lstStyle/>
          <a:p>
            <a:pPr algn="just"/>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1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bel</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αντιστοιχεί σε λόγο εντάσεων 10:1</a:t>
            </a:r>
            <a:endParaRPr lang="en-GB" sz="1600" i="1" dirty="0">
              <a:latin typeface="Calibri" panose="020F0502020204030204" pitchFamily="34" charset="0"/>
              <a:ea typeface="Calibri" panose="020F0502020204030204" pitchFamily="34" charset="0"/>
              <a:cs typeface="Calibri" panose="020F0502020204030204" pitchFamily="34" charset="0"/>
            </a:endParaRPr>
          </a:p>
          <a:p>
            <a:pPr algn="just"/>
            <a:r>
              <a:rPr lang="el-GR" sz="1600" dirty="0">
                <a:latin typeface="Calibri" panose="020F0502020204030204" pitchFamily="34" charset="0"/>
                <a:ea typeface="Calibri" panose="020F0502020204030204" pitchFamily="34" charset="0"/>
                <a:cs typeface="Calibri" panose="020F0502020204030204" pitchFamily="34" charset="0"/>
              </a:rPr>
              <a:t>Η σχέση πολλαπλασιασμένη </a:t>
            </a:r>
            <a:r>
              <a:rPr lang="el-GR" sz="1600" i="1" dirty="0">
                <a:latin typeface="Calibri" panose="020F0502020204030204" pitchFamily="34" charset="0"/>
                <a:ea typeface="Calibri" panose="020F0502020204030204" pitchFamily="34" charset="0"/>
                <a:cs typeface="Calibri" panose="020F0502020204030204" pitchFamily="34" charset="0"/>
              </a:rPr>
              <a:t>με το 10 </a:t>
            </a:r>
            <a:r>
              <a:rPr lang="el-GR" sz="1600" dirty="0">
                <a:latin typeface="Calibri" panose="020F0502020204030204" pitchFamily="34" charset="0"/>
                <a:ea typeface="Calibri" panose="020F0502020204030204" pitchFamily="34" charset="0"/>
                <a:cs typeface="Calibri" panose="020F0502020204030204" pitchFamily="34" charset="0"/>
              </a:rPr>
              <a:t>ονομάζεται </a:t>
            </a:r>
            <a:r>
              <a:rPr lang="el-GR" sz="1600" b="1" dirty="0">
                <a:latin typeface="Calibri" panose="020F0502020204030204" pitchFamily="34" charset="0"/>
                <a:ea typeface="Calibri" panose="020F0502020204030204" pitchFamily="34" charset="0"/>
                <a:cs typeface="Calibri" panose="020F0502020204030204" pitchFamily="34" charset="0"/>
              </a:rPr>
              <a:t>στάθμη</a:t>
            </a:r>
            <a:r>
              <a:rPr lang="en-GB" sz="1600" b="1" dirty="0">
                <a:latin typeface="Calibri" panose="020F0502020204030204" pitchFamily="34" charset="0"/>
                <a:ea typeface="Calibri" panose="020F0502020204030204" pitchFamily="34" charset="0"/>
                <a:cs typeface="Calibri" panose="020F0502020204030204" pitchFamily="34" charset="0"/>
              </a:rPr>
              <a:t> (level)</a:t>
            </a:r>
            <a:r>
              <a:rPr lang="el-GR" sz="1600" dirty="0">
                <a:latin typeface="Calibri" panose="020F0502020204030204" pitchFamily="34" charset="0"/>
                <a:ea typeface="Calibri" panose="020F0502020204030204" pitchFamily="34" charset="0"/>
                <a:cs typeface="Calibri" panose="020F0502020204030204" pitchFamily="34" charset="0"/>
              </a:rPr>
              <a:t>, με μονάδα το</a:t>
            </a:r>
            <a:r>
              <a:rPr lang="en-GB" sz="1600" dirty="0">
                <a:latin typeface="Calibri" panose="020F0502020204030204" pitchFamily="34" charset="0"/>
                <a:ea typeface="Calibri" panose="020F0502020204030204" pitchFamily="34" charset="0"/>
                <a:cs typeface="Calibri" panose="020F0502020204030204" pitchFamily="34" charset="0"/>
              </a:rPr>
              <a:t> decibel</a:t>
            </a:r>
            <a:r>
              <a:rPr lang="el-GR" sz="1600" dirty="0">
                <a:latin typeface="Calibri" panose="020F0502020204030204" pitchFamily="34" charset="0"/>
                <a:ea typeface="Calibri" panose="020F0502020204030204" pitchFamily="34" charset="0"/>
                <a:cs typeface="Calibri" panose="020F0502020204030204" pitchFamily="34" charset="0"/>
              </a:rPr>
              <a:t> </a:t>
            </a:r>
            <a:r>
              <a:rPr lang="el-GR" sz="1600" i="1" dirty="0" err="1">
                <a:solidFill>
                  <a:srgbClr val="C00000"/>
                </a:solidFill>
                <a:latin typeface="Calibri" panose="020F0502020204030204" pitchFamily="34" charset="0"/>
                <a:ea typeface="Calibri" panose="020F0502020204030204" pitchFamily="34" charset="0"/>
                <a:cs typeface="Calibri" panose="020F0502020204030204" pitchFamily="34" charset="0"/>
              </a:rPr>
              <a:t>dB</a:t>
            </a:r>
            <a:r>
              <a:rPr lang="el-GR" sz="1600" dirty="0">
                <a:latin typeface="Calibri" panose="020F0502020204030204" pitchFamily="34" charset="0"/>
                <a:ea typeface="Calibri" panose="020F0502020204030204" pitchFamily="34" charset="0"/>
                <a:cs typeface="Calibri" panose="020F0502020204030204" pitchFamily="34" charset="0"/>
              </a:rPr>
              <a:t> </a:t>
            </a:r>
            <a:r>
              <a:rPr lang="en-GB" sz="1600" dirty="0">
                <a:latin typeface="Calibri" panose="020F0502020204030204" pitchFamily="34" charset="0"/>
                <a:ea typeface="Calibri" panose="020F0502020204030204" pitchFamily="34" charset="0"/>
                <a:cs typeface="Calibri" panose="020F0502020204030204" pitchFamily="34" charset="0"/>
              </a:rPr>
              <a:t>(1/10 bel) </a:t>
            </a:r>
            <a:r>
              <a:rPr lang="el-GR" sz="1600" dirty="0">
                <a:latin typeface="Calibri" panose="020F0502020204030204" pitchFamily="34" charset="0"/>
                <a:ea typeface="Calibri" panose="020F0502020204030204" pitchFamily="34" charset="0"/>
                <a:cs typeface="Calibri" panose="020F0502020204030204" pitchFamily="34" charset="0"/>
              </a:rPr>
              <a:t>και έχει</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την ιδιότητα να δίνει το ίδιο αποτέλεσμα για ίδιους λόγους. Π.χ. ο λόγος </a:t>
            </a:r>
            <a:r>
              <a:rPr lang="en-GB" sz="1600" dirty="0">
                <a:latin typeface="Calibri" panose="020F0502020204030204" pitchFamily="34" charset="0"/>
                <a:ea typeface="Calibri" panose="020F0502020204030204" pitchFamily="34" charset="0"/>
                <a:cs typeface="Calibri" panose="020F0502020204030204" pitchFamily="34" charset="0"/>
              </a:rPr>
              <a:t>10⁰·¹ </a:t>
            </a:r>
            <a:r>
              <a:rPr lang="el-GR" sz="1600" dirty="0">
                <a:latin typeface="Calibri" panose="020F0502020204030204" pitchFamily="34" charset="0"/>
                <a:ea typeface="Calibri" panose="020F0502020204030204" pitchFamily="34" charset="0"/>
                <a:cs typeface="Calibri" panose="020F0502020204030204" pitchFamily="34" charset="0"/>
              </a:rPr>
              <a:t>δύο μεγεθών αντιστοιχεί σε 1</a:t>
            </a:r>
            <a:r>
              <a:rPr lang="en-GB" sz="1600" dirty="0">
                <a:latin typeface="Calibri" panose="020F0502020204030204" pitchFamily="34" charset="0"/>
                <a:ea typeface="Calibri" panose="020F0502020204030204" pitchFamily="34" charset="0"/>
                <a:cs typeface="Calibri" panose="020F0502020204030204" pitchFamily="34" charset="0"/>
              </a:rPr>
              <a:t> dB </a:t>
            </a:r>
            <a:r>
              <a:rPr lang="el-GR" sz="1600" dirty="0">
                <a:latin typeface="Calibri" panose="020F0502020204030204" pitchFamily="34" charset="0"/>
                <a:ea typeface="Calibri" panose="020F0502020204030204" pitchFamily="34" charset="0"/>
                <a:cs typeface="Calibri" panose="020F0502020204030204" pitchFamily="34" charset="0"/>
              </a:rPr>
              <a:t>διαφορά.</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D5D5348-8671-0598-DA6F-4C8880F5E175}"/>
              </a:ext>
            </a:extLst>
          </p:cNvPr>
          <p:cNvPicPr>
            <a:picLocks noChangeAspect="1"/>
          </p:cNvPicPr>
          <p:nvPr/>
        </p:nvPicPr>
        <p:blipFill>
          <a:blip r:embed="rId3"/>
          <a:srcRect l="1814" r="-1" b="6010"/>
          <a:stretch>
            <a:fillRect/>
          </a:stretch>
        </p:blipFill>
        <p:spPr>
          <a:xfrm>
            <a:off x="3086100" y="3334355"/>
            <a:ext cx="2295744" cy="754614"/>
          </a:xfrm>
          <a:prstGeom prst="rect">
            <a:avLst/>
          </a:prstGeom>
        </p:spPr>
      </p:pic>
      <p:sp>
        <p:nvSpPr>
          <p:cNvPr id="11" name="TextBox 10">
            <a:extLst>
              <a:ext uri="{FF2B5EF4-FFF2-40B4-BE49-F238E27FC236}">
                <a16:creationId xmlns:a16="http://schemas.microsoft.com/office/drawing/2014/main" id="{40AB78D1-04B1-BA39-211C-CD52C01C0A24}"/>
              </a:ext>
            </a:extLst>
          </p:cNvPr>
          <p:cNvSpPr txBox="1"/>
          <p:nvPr/>
        </p:nvSpPr>
        <p:spPr>
          <a:xfrm>
            <a:off x="394334" y="4313221"/>
            <a:ext cx="8355329" cy="584775"/>
          </a:xfrm>
          <a:prstGeom prst="rect">
            <a:avLst/>
          </a:prstGeom>
          <a:noFill/>
        </p:spPr>
        <p:txBody>
          <a:bodyPr wrap="square">
            <a:spAutoFit/>
          </a:bodyPr>
          <a:lstStyle/>
          <a:p>
            <a:pPr algn="l"/>
            <a:r>
              <a:rPr lang="el-GR" sz="1600" b="0" i="0" u="none" strike="noStrike" baseline="0" dirty="0">
                <a:latin typeface="Calibri" panose="020F0502020204030204" pitchFamily="34" charset="0"/>
                <a:ea typeface="Calibri" panose="020F0502020204030204" pitchFamily="34" charset="0"/>
                <a:cs typeface="Calibri" panose="020F0502020204030204" pitchFamily="34" charset="0"/>
              </a:rPr>
              <a:t>Στην ακουστική, πολλαπλασιάζοντας με το 10 </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a:t>
            </a:r>
            <a:r>
              <a:rPr lang="el-GR" sz="1600" b="0" i="0" u="none" strike="noStrike" baseline="0" dirty="0">
                <a:latin typeface="Calibri" panose="020F0502020204030204" pitchFamily="34" charset="0"/>
                <a:ea typeface="Calibri" panose="020F0502020204030204" pitchFamily="34" charset="0"/>
                <a:cs typeface="Calibri" panose="020F0502020204030204" pitchFamily="34" charset="0"/>
              </a:rPr>
              <a:t>ή το 20</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a:t>
            </a:r>
            <a:r>
              <a:rPr lang="el-GR" sz="1600" b="0" i="0" u="none" strike="noStrike" baseline="0" dirty="0">
                <a:latin typeface="Calibri" panose="020F0502020204030204" pitchFamily="34" charset="0"/>
                <a:ea typeface="Calibri" panose="020F0502020204030204" pitchFamily="34" charset="0"/>
                <a:cs typeface="Calibri" panose="020F0502020204030204" pitchFamily="34" charset="0"/>
              </a:rPr>
              <a:t> λαμβάνουμε ακριβώς ακέραιες τιμές στάθμης</a:t>
            </a:r>
            <a:r>
              <a:rPr lang="en-GB" sz="1600" b="0" i="0"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0" u="none" strike="noStrike" baseline="0" dirty="0">
                <a:latin typeface="Calibri" panose="020F0502020204030204" pitchFamily="34" charset="0"/>
                <a:ea typeface="Calibri" panose="020F0502020204030204" pitchFamily="34" charset="0"/>
                <a:cs typeface="Calibri" panose="020F0502020204030204" pitchFamily="34" charset="0"/>
              </a:rPr>
              <a:t>έντασης για μόλις ακουστές μεταβολές έντασης.</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07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4B4E7-4DD1-3148-6B29-B4C22093072A}"/>
              </a:ext>
            </a:extLst>
          </p:cNvPr>
          <p:cNvSpPr>
            <a:spLocks noGrp="1"/>
          </p:cNvSpPr>
          <p:nvPr>
            <p:ph type="title"/>
          </p:nvPr>
        </p:nvSpPr>
        <p:spPr/>
        <p:txBody>
          <a:bodyPr/>
          <a:lstStyle/>
          <a:p>
            <a:r>
              <a:rPr lang="el-GR" dirty="0"/>
              <a:t>ΔΙΑΡΘΡΩΣΗ ΜΑΘΗΜΑΤΟΣ</a:t>
            </a:r>
            <a:endParaRPr lang="en-GB" dirty="0"/>
          </a:p>
        </p:txBody>
      </p:sp>
      <p:pic>
        <p:nvPicPr>
          <p:cNvPr id="5" name="Picture 4">
            <a:extLst>
              <a:ext uri="{FF2B5EF4-FFF2-40B4-BE49-F238E27FC236}">
                <a16:creationId xmlns:a16="http://schemas.microsoft.com/office/drawing/2014/main" id="{A24A9A11-60CE-FD81-998C-805724437B00}"/>
              </a:ext>
            </a:extLst>
          </p:cNvPr>
          <p:cNvPicPr>
            <a:picLocks noChangeAspect="1"/>
          </p:cNvPicPr>
          <p:nvPr/>
        </p:nvPicPr>
        <p:blipFill>
          <a:blip r:embed="rId2"/>
          <a:stretch>
            <a:fillRect/>
          </a:stretch>
        </p:blipFill>
        <p:spPr>
          <a:xfrm>
            <a:off x="385796" y="903282"/>
            <a:ext cx="7886631" cy="3782583"/>
          </a:xfrm>
          <a:prstGeom prst="rect">
            <a:avLst/>
          </a:prstGeom>
        </p:spPr>
      </p:pic>
    </p:spTree>
    <p:extLst>
      <p:ext uri="{BB962C8B-B14F-4D97-AF65-F5344CB8AC3E}">
        <p14:creationId xmlns:p14="http://schemas.microsoft.com/office/powerpoint/2010/main" val="924564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99B19-DCEA-BF3D-6053-20CDAD8AE19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097A301C-3FA7-814D-4E69-F009EABB0EC1}"/>
                  </a:ext>
                </a:extLst>
              </p:cNvPr>
              <p:cNvSpPr>
                <a:spLocks noGrp="1"/>
              </p:cNvSpPr>
              <p:nvPr>
                <p:ph idx="1"/>
              </p:nvPr>
            </p:nvSpPr>
            <p:spPr>
              <a:xfrm>
                <a:off x="259080" y="644154"/>
                <a:ext cx="8625840" cy="3832596"/>
              </a:xfrm>
            </p:spPr>
            <p:txBody>
              <a:bodyPr>
                <a:normAutofit/>
              </a:bodyPr>
              <a:lstStyle/>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Επειδή ανάλογα με το </a:t>
                </a:r>
                <a:r>
                  <a:rPr lang="en-GB" sz="1600" dirty="0">
                    <a:latin typeface="Calibri" panose="020F0502020204030204" pitchFamily="34" charset="0"/>
                    <a:ea typeface="Calibri" panose="020F0502020204030204" pitchFamily="34" charset="0"/>
                    <a:cs typeface="Calibri" panose="020F0502020204030204" pitchFamily="34" charset="0"/>
                  </a:rPr>
                  <a:t>A₁ (</a:t>
                </a:r>
                <a:r>
                  <a:rPr lang="el-GR" sz="1600" dirty="0">
                    <a:latin typeface="Calibri" panose="020F0502020204030204" pitchFamily="34" charset="0"/>
                    <a:ea typeface="Calibri" panose="020F0502020204030204" pitchFamily="34" charset="0"/>
                    <a:cs typeface="Calibri" panose="020F0502020204030204" pitchFamily="34" charset="0"/>
                  </a:rPr>
                  <a:t>παρονομαστής</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το αποτέλεσμα</a:t>
                </a:r>
                <a:r>
                  <a:rPr lang="en-GB" sz="1600" dirty="0">
                    <a:latin typeface="Calibri" panose="020F0502020204030204" pitchFamily="34" charset="0"/>
                    <a:ea typeface="Calibri" panose="020F0502020204030204" pitchFamily="34" charset="0"/>
                    <a:cs typeface="Calibri" panose="020F0502020204030204" pitchFamily="34" charset="0"/>
                  </a:rPr>
                  <a:t> L</a:t>
                </a:r>
                <a:r>
                  <a:rPr lang="en-GB" sz="1600" baseline="-25000" dirty="0">
                    <a:latin typeface="Calibri" panose="020F0502020204030204" pitchFamily="34" charset="0"/>
                    <a:ea typeface="Calibri" panose="020F0502020204030204" pitchFamily="34" charset="0"/>
                    <a:cs typeface="Calibri" panose="020F0502020204030204" pitchFamily="34" charset="0"/>
                  </a:rPr>
                  <a:t>A</a:t>
                </a:r>
                <a:r>
                  <a:rPr lang="el-GR" sz="1600" dirty="0">
                    <a:latin typeface="Calibri" panose="020F0502020204030204" pitchFamily="34" charset="0"/>
                    <a:ea typeface="Calibri" panose="020F0502020204030204" pitchFamily="34" charset="0"/>
                    <a:cs typeface="Calibri" panose="020F0502020204030204" pitchFamily="34" charset="0"/>
                  </a:rPr>
                  <a:t> αλλάζει </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δίνει μια σχετική τιμή</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 ορίζουμε μία συγκεκριμένη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τιμή αναφοράς για κάθε μέγεθος, </a:t>
                </a:r>
                <a:r>
                  <a:rPr lang="en-GB" sz="1600" dirty="0" err="1">
                    <a:latin typeface="Calibri" panose="020F0502020204030204" pitchFamily="34" charset="0"/>
                    <a:ea typeface="Calibri" panose="020F0502020204030204" pitchFamily="34" charset="0"/>
                    <a:cs typeface="Calibri" panose="020F0502020204030204" pitchFamily="34" charset="0"/>
                  </a:rPr>
                  <a:t>L</a:t>
                </a:r>
                <a:r>
                  <a:rPr lang="en-GB" sz="1600" baseline="-25000" dirty="0" err="1">
                    <a:latin typeface="Calibri" panose="020F0502020204030204" pitchFamily="34" charset="0"/>
                    <a:ea typeface="Calibri" panose="020F0502020204030204" pitchFamily="34" charset="0"/>
                    <a:cs typeface="Calibri" panose="020F0502020204030204" pitchFamily="34" charset="0"/>
                  </a:rPr>
                  <a:t>ref</a:t>
                </a:r>
                <a:r>
                  <a:rPr lang="el-GR" sz="1600" dirty="0">
                    <a:latin typeface="Calibri" panose="020F0502020204030204" pitchFamily="34" charset="0"/>
                    <a:ea typeface="Calibri" panose="020F0502020204030204" pitchFamily="34" charset="0"/>
                    <a:cs typeface="Calibri" panose="020F0502020204030204" pitchFamily="34" charset="0"/>
                  </a:rPr>
                  <a:t>. Στην περίπτωση των ηχητικών μεγεθών</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i="1" dirty="0" err="1">
                    <a:latin typeface="Calibri" panose="020F0502020204030204" pitchFamily="34" charset="0"/>
                    <a:ea typeface="Calibri" panose="020F0502020204030204" pitchFamily="34" charset="0"/>
                    <a:cs typeface="Calibri" panose="020F0502020204030204" pitchFamily="34" charset="0"/>
                  </a:rPr>
                  <a:t>I,W,p</a:t>
                </a:r>
                <a:r>
                  <a:rPr lang="en-GB" sz="1600" i="1"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χρησιμοποιούμε τις τιμές</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που αντιστοιχούν στο κατώφλι</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ακουστότητας, στο 1 </a:t>
                </a:r>
                <a:r>
                  <a:rPr lang="el-GR" sz="1600" dirty="0" err="1">
                    <a:latin typeface="Calibri" panose="020F0502020204030204" pitchFamily="34" charset="0"/>
                    <a:ea typeface="Calibri" panose="020F0502020204030204" pitchFamily="34" charset="0"/>
                    <a:cs typeface="Calibri" panose="020F0502020204030204" pitchFamily="34" charset="0"/>
                  </a:rPr>
                  <a:t>kHz</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Έτσι έχουμε το εξής για τη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έντασης</a:t>
                </a:r>
                <a:r>
                  <a:rPr lang="en-GB" sz="1600" b="1" i="1" u="sng" dirty="0">
                    <a:latin typeface="Calibri" panose="020F0502020204030204" pitchFamily="34" charset="0"/>
                    <a:ea typeface="Calibri" panose="020F0502020204030204" pitchFamily="34" charset="0"/>
                    <a:cs typeface="Calibri" panose="020F0502020204030204" pitchFamily="34" charset="0"/>
                  </a:rPr>
                  <a:t> </a:t>
                </a:r>
                <a:r>
                  <a:rPr lang="en-GB" sz="1600" b="1" i="1"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𝑳</m:t>
                        </m:r>
                      </m:e>
                      <m:sub>
                        <m:r>
                          <a:rPr lang="en-GB" sz="1600" b="1" i="1">
                            <a:latin typeface="Cambria Math" panose="02040503050406030204" pitchFamily="18" charset="0"/>
                          </a:rPr>
                          <m:t>𝑰</m:t>
                        </m:r>
                      </m:sub>
                    </m:sSub>
                  </m:oMath>
                </a14:m>
                <a:r>
                  <a:rPr lang="en-GB" sz="1600" b="1" i="1"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𝐿</m:t>
                        </m:r>
                      </m:e>
                      <m:sub>
                        <m:r>
                          <a:rPr lang="en-GB" sz="1600" b="0" i="1" smtClean="0">
                            <a:latin typeface="Cambria Math" panose="02040503050406030204" pitchFamily="18" charset="0"/>
                          </a:rPr>
                          <m:t>𝐼</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𝑙𝑜𝑔</m:t>
                    </m:r>
                    <m:f>
                      <m:fPr>
                        <m:ctrlPr>
                          <a:rPr lang="en-GB" sz="1600" b="0" i="1" smtClean="0">
                            <a:latin typeface="Cambria Math" panose="02040503050406030204" pitchFamily="18" charset="0"/>
                            <a:ea typeface="Cambria Math" panose="02040503050406030204" pitchFamily="18" charset="0"/>
                          </a:rPr>
                        </m:ctrlPr>
                      </m:fPr>
                      <m:num>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𝑚</m:t>
                            </m:r>
                          </m:sub>
                        </m:sSub>
                      </m:num>
                      <m:den>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𝑟𝑒𝑓</m:t>
                            </m:r>
                          </m:sub>
                        </m:sSub>
                      </m:den>
                    </m:f>
                    <m:r>
                      <a:rPr lang="en-GB" sz="1600" b="0" i="1" smtClean="0">
                        <a:latin typeface="Cambria Math" panose="02040503050406030204" pitchFamily="18" charset="0"/>
                        <a:ea typeface="Cambria Math" panose="02040503050406030204" pitchFamily="18" charset="0"/>
                      </a:rPr>
                      <m:t> </m:t>
                    </m:r>
                  </m:oMath>
                </a14:m>
                <a:r>
                  <a:rPr lang="el-GR" sz="16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l-GR" sz="1600" dirty="0" err="1">
                    <a:latin typeface="Calibri" panose="020F0502020204030204" pitchFamily="34" charset="0"/>
                    <a:ea typeface="Calibri" panose="020F0502020204030204" pitchFamily="34" charset="0"/>
                    <a:cs typeface="Calibri" panose="020F0502020204030204" pitchFamily="34" charset="0"/>
                  </a:rPr>
                  <a:t>Οπου</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𝑚</m:t>
                        </m:r>
                      </m:sub>
                    </m:sSub>
                  </m:oMath>
                </a14:m>
                <a:r>
                  <a:rPr lang="el-GR" sz="1600" dirty="0">
                    <a:latin typeface="Calibri" panose="020F0502020204030204" pitchFamily="34" charset="0"/>
                    <a:ea typeface="Calibri" panose="020F0502020204030204" pitchFamily="34" charset="0"/>
                    <a:cs typeface="Calibri" panose="020F0502020204030204" pitchFamily="34" charset="0"/>
                  </a:rPr>
                  <a:t> η μετρημένη ένταση, και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𝑟𝑒𝑓</m:t>
                        </m:r>
                      </m:sub>
                    </m:sSub>
                    <m:r>
                      <a:rPr lang="el-GR" sz="1600" b="0" i="1" smtClean="0">
                        <a:latin typeface="Cambria Math" panose="02040503050406030204" pitchFamily="18" charset="0"/>
                        <a:ea typeface="Cambria Math" panose="02040503050406030204" pitchFamily="18" charset="0"/>
                      </a:rPr>
                      <m:t>=</m:t>
                    </m:r>
                    <m:sSup>
                      <m:sSupPr>
                        <m:ctrlPr>
                          <a:rPr lang="el-GR" sz="1600" b="0" i="1" smtClean="0">
                            <a:latin typeface="Cambria Math" panose="02040503050406030204" pitchFamily="18" charset="0"/>
                            <a:ea typeface="Cambria Math" panose="02040503050406030204" pitchFamily="18" charset="0"/>
                          </a:rPr>
                        </m:ctrlPr>
                      </m:sSupPr>
                      <m:e>
                        <m:r>
                          <a:rPr lang="el-GR"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m:t>
                        </m:r>
                        <m:r>
                          <a:rPr lang="el-GR" sz="1600" b="0" i="1" smtClean="0">
                            <a:latin typeface="Cambria Math" panose="02040503050406030204" pitchFamily="18" charset="0"/>
                            <a:ea typeface="Cambria Math" panose="02040503050406030204" pitchFamily="18" charset="0"/>
                          </a:rPr>
                          <m:t>12</m:t>
                        </m:r>
                      </m:sup>
                    </m:sSup>
                    <m:r>
                      <a:rPr lang="en-GB" sz="1600" b="0" i="1" smtClean="0">
                        <a:latin typeface="Cambria Math" panose="02040503050406030204" pitchFamily="18" charset="0"/>
                        <a:ea typeface="Cambria Math" panose="02040503050406030204" pitchFamily="18" charset="0"/>
                      </a:rPr>
                      <m:t>𝑊𝑎𝑡𝑡</m:t>
                    </m:r>
                    <m:r>
                      <a:rPr lang="en-GB"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𝑚</m:t>
                        </m:r>
                      </m:e>
                      <m:sup>
                        <m:r>
                          <a:rPr lang="en-GB" sz="1600" b="0" i="1" smtClean="0">
                            <a:latin typeface="Cambria Math" panose="02040503050406030204" pitchFamily="18" charset="0"/>
                            <a:ea typeface="Cambria Math" panose="02040503050406030204" pitchFamily="18"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 η ένταση αναφοράς.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Εφόσον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a:latin typeface="Cambria Math" panose="02040503050406030204" pitchFamily="18" charset="0"/>
                        <a:ea typeface="Calibri" panose="020F0502020204030204" pitchFamily="34" charset="0"/>
                        <a:cs typeface="Calibri" panose="020F0502020204030204" pitchFamily="34" charset="0"/>
                      </a:rPr>
                      <m:t>=</m:t>
                    </m:r>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GB" sz="1600" i="1">
                                <a:latin typeface="Cambria Math" panose="02040503050406030204" pitchFamily="18" charset="0"/>
                                <a:ea typeface="Calibri" panose="020F0502020204030204" pitchFamily="34" charset="0"/>
                                <a:cs typeface="Calibri" panose="020F0502020204030204" pitchFamily="34" charset="0"/>
                              </a:rPr>
                            </m:ctrlPr>
                          </m:sSubSupPr>
                          <m:e>
                            <m:r>
                              <a:rPr lang="en-GB" sz="1600" i="1">
                                <a:latin typeface="Cambria Math" panose="02040503050406030204" pitchFamily="18" charset="0"/>
                                <a:ea typeface="Calibri" panose="020F0502020204030204" pitchFamily="34" charset="0"/>
                                <a:cs typeface="Calibri" panose="020F0502020204030204" pitchFamily="34" charset="0"/>
                              </a:rPr>
                              <m:t>𝑝</m:t>
                            </m:r>
                          </m:e>
                          <m:sub>
                            <m:r>
                              <a:rPr lang="en-GB" sz="1600" i="1">
                                <a:latin typeface="Cambria Math" panose="02040503050406030204" pitchFamily="18" charset="0"/>
                                <a:ea typeface="Calibri" panose="020F0502020204030204" pitchFamily="34" charset="0"/>
                                <a:cs typeface="Calibri" panose="020F0502020204030204" pitchFamily="34" charset="0"/>
                              </a:rPr>
                              <m:t>𝑟𝑚𝑠</m:t>
                            </m:r>
                          </m:sub>
                          <m:sup>
                            <m:r>
                              <a:rPr lang="en-GB" sz="1600" i="1">
                                <a:latin typeface="Cambria Math" panose="02040503050406030204" pitchFamily="18" charset="0"/>
                                <a:ea typeface="Calibri" panose="020F0502020204030204" pitchFamily="34" charset="0"/>
                                <a:cs typeface="Calibri" panose="020F0502020204030204" pitchFamily="34" charset="0"/>
                              </a:rPr>
                              <m:t>2</m:t>
                            </m:r>
                          </m:sup>
                        </m:sSubSup>
                      </m:num>
                      <m:den>
                        <m:r>
                          <a:rPr lang="el-GR" sz="1600" i="1">
                            <a:latin typeface="Cambria Math" panose="02040503050406030204" pitchFamily="18" charset="0"/>
                            <a:ea typeface="Calibri" panose="020F0502020204030204" pitchFamily="34" charset="0"/>
                            <a:cs typeface="Calibri" panose="020F0502020204030204" pitchFamily="34" charset="0"/>
                          </a:rPr>
                          <m:t>𝜌</m:t>
                        </m:r>
                        <m:r>
                          <a:rPr lang="en-GB" sz="1600" i="1">
                            <a:latin typeface="Cambria Math" panose="02040503050406030204" pitchFamily="18" charset="0"/>
                            <a:ea typeface="Calibri" panose="020F0502020204030204" pitchFamily="34" charset="0"/>
                            <a:cs typeface="Calibri" panose="020F0502020204030204" pitchFamily="34" charset="0"/>
                          </a:rPr>
                          <m:t>𝑐</m:t>
                        </m:r>
                      </m:den>
                    </m:f>
                  </m:oMath>
                </a14:m>
                <a:r>
                  <a:rPr lang="el-GR" sz="1600" dirty="0">
                    <a:latin typeface="Calibri" panose="020F0502020204030204" pitchFamily="34" charset="0"/>
                    <a:ea typeface="Calibri" panose="020F0502020204030204" pitchFamily="34" charset="0"/>
                    <a:cs typeface="Calibri" panose="020F0502020204030204" pitchFamily="34" charset="0"/>
                  </a:rPr>
                  <a:t> (και </a:t>
                </a:r>
                <a:r>
                  <a:rPr lang="el-GR" sz="1600" dirty="0" err="1">
                    <a:latin typeface="Calibri" panose="020F0502020204030204" pitchFamily="34" charset="0"/>
                    <a:ea typeface="Calibri" panose="020F0502020204030204" pitchFamily="34" charset="0"/>
                    <a:cs typeface="Calibri" panose="020F0502020204030204" pitchFamily="34" charset="0"/>
                  </a:rPr>
                  <a:t>γενικοτερα</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GB" sz="16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1600" b="0" i="1" smtClean="0">
                            <a:latin typeface="Cambria Math" panose="02040503050406030204" pitchFamily="18" charset="0"/>
                            <a:ea typeface="Cambria Math" panose="02040503050406030204" pitchFamily="18" charset="0"/>
                            <a:cs typeface="Calibri" panose="020F0502020204030204" pitchFamily="34" charset="0"/>
                          </a:rPr>
                          <m:t>𝑝</m:t>
                        </m:r>
                      </m:e>
                      <m:sup>
                        <m:r>
                          <a:rPr lang="en-GB" sz="1600" b="0" i="1" smtClean="0">
                            <a:latin typeface="Cambria Math" panose="02040503050406030204" pitchFamily="18" charset="0"/>
                            <a:ea typeface="Cambria Math" panose="02040503050406030204" pitchFamily="18" charset="0"/>
                            <a:cs typeface="Calibri" panose="020F0502020204030204" pitchFamily="34"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η</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πίεσης</a:t>
                </a:r>
                <a:r>
                  <a:rPr lang="en-GB" sz="16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𝐿</m:t>
                        </m:r>
                      </m:e>
                      <m:sub>
                        <m:r>
                          <a:rPr lang="en-GB" sz="1600" b="0" i="1" smtClean="0">
                            <a:latin typeface="Cambria Math" panose="02040503050406030204" pitchFamily="18" charset="0"/>
                          </a:rPr>
                          <m:t>𝑝</m:t>
                        </m:r>
                      </m:sub>
                    </m:sSub>
                  </m:oMath>
                </a14:m>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b="0" i="1" smtClean="0">
                            <a:latin typeface="Cambria Math" panose="02040503050406030204" pitchFamily="18" charset="0"/>
                          </a:rPr>
                          <m:t>𝑝</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log</m:t>
                        </m:r>
                      </m:fName>
                      <m:e>
                        <m:f>
                          <m:fPr>
                            <m:ctrlPr>
                              <a:rPr lang="en-GB" sz="1600" b="0" i="1" smtClean="0">
                                <a:latin typeface="Cambria Math" panose="02040503050406030204" pitchFamily="18" charset="0"/>
                                <a:ea typeface="Cambria Math" panose="02040503050406030204" pitchFamily="18" charset="0"/>
                              </a:rPr>
                            </m:ctrlPr>
                          </m:fPr>
                          <m:num>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𝑚</m:t>
                                    </m:r>
                                  </m:sub>
                                  <m:sup>
                                    <m:r>
                                      <a:rPr lang="en-GB" sz="1600" b="0" i="1" smtClean="0">
                                        <a:latin typeface="Cambria Math" panose="02040503050406030204" pitchFamily="18" charset="0"/>
                                        <a:ea typeface="Cambria Math" panose="02040503050406030204" pitchFamily="18" charset="0"/>
                                      </a:rPr>
                                      <m:t>2</m:t>
                                    </m:r>
                                  </m:sup>
                                </m:sSubSup>
                              </m:num>
                              <m:den>
                                <m:r>
                                  <a:rPr lang="el-GR" sz="1600" b="0" i="1" smtClean="0">
                                    <a:latin typeface="Cambria Math" panose="02040503050406030204" pitchFamily="18" charset="0"/>
                                    <a:ea typeface="Cambria Math" panose="02040503050406030204" pitchFamily="18" charset="0"/>
                                  </a:rPr>
                                  <m:t>𝜌</m:t>
                                </m:r>
                                <m:r>
                                  <a:rPr lang="en-GB" sz="1600" b="0" i="1" smtClean="0">
                                    <a:latin typeface="Cambria Math" panose="02040503050406030204" pitchFamily="18" charset="0"/>
                                    <a:ea typeface="Cambria Math" panose="02040503050406030204" pitchFamily="18" charset="0"/>
                                  </a:rPr>
                                  <m:t>𝑐</m:t>
                                </m:r>
                              </m:den>
                            </m:f>
                          </m:num>
                          <m:den>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𝑟𝑒𝑓</m:t>
                                    </m:r>
                                  </m:sub>
                                  <m:sup>
                                    <m:r>
                                      <a:rPr lang="en-GB" sz="1600" b="0" i="1" smtClean="0">
                                        <a:latin typeface="Cambria Math" panose="02040503050406030204" pitchFamily="18" charset="0"/>
                                        <a:ea typeface="Cambria Math" panose="02040503050406030204" pitchFamily="18" charset="0"/>
                                      </a:rPr>
                                      <m:t>2</m:t>
                                    </m:r>
                                  </m:sup>
                                </m:sSubSup>
                                <m:r>
                                  <a:rPr lang="en-GB" sz="1600" b="0" i="1" smtClean="0">
                                    <a:latin typeface="Cambria Math" panose="02040503050406030204" pitchFamily="18" charset="0"/>
                                    <a:ea typeface="Cambria Math" panose="02040503050406030204" pitchFamily="18" charset="0"/>
                                  </a:rPr>
                                  <m:t> </m:t>
                                </m:r>
                              </m:num>
                              <m:den>
                                <m:r>
                                  <a:rPr lang="el-GR" sz="1600" b="0" i="1" smtClean="0">
                                    <a:latin typeface="Cambria Math" panose="02040503050406030204" pitchFamily="18" charset="0"/>
                                    <a:ea typeface="Cambria Math" panose="02040503050406030204" pitchFamily="18" charset="0"/>
                                  </a:rPr>
                                  <m:t>𝜌</m:t>
                                </m:r>
                                <m:r>
                                  <a:rPr lang="en-GB" sz="1600" b="0" i="1" smtClean="0">
                                    <a:latin typeface="Cambria Math" panose="02040503050406030204" pitchFamily="18" charset="0"/>
                                    <a:ea typeface="Cambria Math" panose="02040503050406030204" pitchFamily="18" charset="0"/>
                                  </a:rPr>
                                  <m:t>𝑐</m:t>
                                </m:r>
                              </m:den>
                            </m:f>
                          </m:den>
                        </m:f>
                      </m:e>
                    </m:func>
                  </m:oMath>
                </a14:m>
                <a:r>
                  <a:rPr lang="en-GB" sz="1600" dirty="0">
                    <a:ea typeface="Cambria Math" panose="02040503050406030204" pitchFamily="18" charset="0"/>
                  </a:rPr>
                  <a:t>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oMath>
                </a14:m>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097A301C-3FA7-814D-4E69-F009EABB0EC1}"/>
                  </a:ext>
                </a:extLst>
              </p:cNvPr>
              <p:cNvSpPr>
                <a:spLocks noGrp="1" noRot="1" noChangeAspect="1" noMove="1" noResize="1" noEditPoints="1" noAdjustHandles="1" noChangeArrowheads="1" noChangeShapeType="1" noTextEdit="1"/>
              </p:cNvSpPr>
              <p:nvPr>
                <p:ph idx="1"/>
              </p:nvPr>
            </p:nvSpPr>
            <p:spPr>
              <a:xfrm>
                <a:off x="259080" y="644154"/>
                <a:ext cx="8625840" cy="3832596"/>
              </a:xfrm>
              <a:blipFill>
                <a:blip r:embed="rId2"/>
                <a:stretch>
                  <a:fillRect l="-424" t="-1115" r="-353"/>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D9BFFAA0-4130-8C35-A277-9CA95AF17570}"/>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146117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6A325-83F2-38EA-615D-4417758F3414}"/>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CAA6BDE1-18FD-B83C-20B0-ED2D94913F8C}"/>
                  </a:ext>
                </a:extLst>
              </p:cNvPr>
              <p:cNvSpPr>
                <a:spLocks noGrp="1"/>
              </p:cNvSpPr>
              <p:nvPr>
                <p:ph idx="1"/>
              </p:nvPr>
            </p:nvSpPr>
            <p:spPr>
              <a:xfrm>
                <a:off x="259080" y="644154"/>
                <a:ext cx="8625840" cy="3832596"/>
              </a:xfrm>
            </p:spPr>
            <p:txBody>
              <a:bodyPr>
                <a:normAutofit/>
              </a:bodyPr>
              <a:lstStyle/>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Επειδή ανάλογα με το </a:t>
                </a:r>
                <a:r>
                  <a:rPr lang="en-GB" sz="1600" dirty="0">
                    <a:latin typeface="Calibri" panose="020F0502020204030204" pitchFamily="34" charset="0"/>
                    <a:ea typeface="Calibri" panose="020F0502020204030204" pitchFamily="34" charset="0"/>
                    <a:cs typeface="Calibri" panose="020F0502020204030204" pitchFamily="34" charset="0"/>
                  </a:rPr>
                  <a:t>A₁ (</a:t>
                </a:r>
                <a:r>
                  <a:rPr lang="el-GR" sz="1600" dirty="0">
                    <a:latin typeface="Calibri" panose="020F0502020204030204" pitchFamily="34" charset="0"/>
                    <a:ea typeface="Calibri" panose="020F0502020204030204" pitchFamily="34" charset="0"/>
                    <a:cs typeface="Calibri" panose="020F0502020204030204" pitchFamily="34" charset="0"/>
                  </a:rPr>
                  <a:t>παρονομαστής</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το αποτέλεσμα</a:t>
                </a:r>
                <a:r>
                  <a:rPr lang="en-GB" sz="1600" dirty="0">
                    <a:latin typeface="Calibri" panose="020F0502020204030204" pitchFamily="34" charset="0"/>
                    <a:ea typeface="Calibri" panose="020F0502020204030204" pitchFamily="34" charset="0"/>
                    <a:cs typeface="Calibri" panose="020F0502020204030204" pitchFamily="34" charset="0"/>
                  </a:rPr>
                  <a:t> L</a:t>
                </a:r>
                <a:r>
                  <a:rPr lang="en-GB" sz="1600" baseline="-25000" dirty="0">
                    <a:latin typeface="Calibri" panose="020F0502020204030204" pitchFamily="34" charset="0"/>
                    <a:ea typeface="Calibri" panose="020F0502020204030204" pitchFamily="34" charset="0"/>
                    <a:cs typeface="Calibri" panose="020F0502020204030204" pitchFamily="34" charset="0"/>
                  </a:rPr>
                  <a:t>A</a:t>
                </a:r>
                <a:r>
                  <a:rPr lang="el-GR" sz="1600" dirty="0">
                    <a:latin typeface="Calibri" panose="020F0502020204030204" pitchFamily="34" charset="0"/>
                    <a:ea typeface="Calibri" panose="020F0502020204030204" pitchFamily="34" charset="0"/>
                    <a:cs typeface="Calibri" panose="020F0502020204030204" pitchFamily="34" charset="0"/>
                  </a:rPr>
                  <a:t> αλλάζει </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δίνει μια σχετική τιμή</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 ορίζουμε μία συγκεκριμένη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τιμή αναφοράς για κάθε μέγεθος, </a:t>
                </a:r>
                <a:r>
                  <a:rPr lang="en-GB" sz="1600" dirty="0" err="1">
                    <a:latin typeface="Calibri" panose="020F0502020204030204" pitchFamily="34" charset="0"/>
                    <a:ea typeface="Calibri" panose="020F0502020204030204" pitchFamily="34" charset="0"/>
                    <a:cs typeface="Calibri" panose="020F0502020204030204" pitchFamily="34" charset="0"/>
                  </a:rPr>
                  <a:t>L</a:t>
                </a:r>
                <a:r>
                  <a:rPr lang="en-GB" sz="1600" baseline="-25000" dirty="0" err="1">
                    <a:latin typeface="Calibri" panose="020F0502020204030204" pitchFamily="34" charset="0"/>
                    <a:ea typeface="Calibri" panose="020F0502020204030204" pitchFamily="34" charset="0"/>
                    <a:cs typeface="Calibri" panose="020F0502020204030204" pitchFamily="34" charset="0"/>
                  </a:rPr>
                  <a:t>ref</a:t>
                </a:r>
                <a:r>
                  <a:rPr lang="el-GR" sz="1600" dirty="0">
                    <a:latin typeface="Calibri" panose="020F0502020204030204" pitchFamily="34" charset="0"/>
                    <a:ea typeface="Calibri" panose="020F0502020204030204" pitchFamily="34" charset="0"/>
                    <a:cs typeface="Calibri" panose="020F0502020204030204" pitchFamily="34" charset="0"/>
                  </a:rPr>
                  <a:t>. Στην περίπτωση των ηχητικών μεγεθών</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i="1" dirty="0" err="1">
                    <a:latin typeface="Calibri" panose="020F0502020204030204" pitchFamily="34" charset="0"/>
                    <a:ea typeface="Calibri" panose="020F0502020204030204" pitchFamily="34" charset="0"/>
                    <a:cs typeface="Calibri" panose="020F0502020204030204" pitchFamily="34" charset="0"/>
                  </a:rPr>
                  <a:t>I,W,p</a:t>
                </a:r>
                <a:r>
                  <a:rPr lang="en-GB" sz="1600" i="1"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χρησιμοποιούμε τις τιμές</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που αντιστοιχούν στο κατώφλι</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ακουστότητας, στο 1 </a:t>
                </a:r>
                <a:r>
                  <a:rPr lang="el-GR" sz="1600" dirty="0" err="1">
                    <a:latin typeface="Calibri" panose="020F0502020204030204" pitchFamily="34" charset="0"/>
                    <a:ea typeface="Calibri" panose="020F0502020204030204" pitchFamily="34" charset="0"/>
                    <a:cs typeface="Calibri" panose="020F0502020204030204" pitchFamily="34" charset="0"/>
                  </a:rPr>
                  <a:t>kHz</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Έτσι έχουμε το εξής για τη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έντασης</a:t>
                </a:r>
                <a:r>
                  <a:rPr lang="en-GB" sz="1600" b="1" i="1" u="sng" dirty="0">
                    <a:latin typeface="Calibri" panose="020F0502020204030204" pitchFamily="34" charset="0"/>
                    <a:ea typeface="Calibri" panose="020F0502020204030204" pitchFamily="34" charset="0"/>
                    <a:cs typeface="Calibri" panose="020F0502020204030204" pitchFamily="34" charset="0"/>
                  </a:rPr>
                  <a:t> </a:t>
                </a:r>
                <a:r>
                  <a:rPr lang="en-GB" sz="1600" b="1" i="1"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𝑳</m:t>
                        </m:r>
                      </m:e>
                      <m:sub>
                        <m:r>
                          <a:rPr lang="en-GB" sz="1600" b="1" i="1">
                            <a:latin typeface="Cambria Math" panose="02040503050406030204" pitchFamily="18" charset="0"/>
                          </a:rPr>
                          <m:t>𝑰</m:t>
                        </m:r>
                      </m:sub>
                    </m:sSub>
                  </m:oMath>
                </a14:m>
                <a:r>
                  <a:rPr lang="en-GB" sz="1600" b="1" i="1"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𝐿</m:t>
                        </m:r>
                      </m:e>
                      <m:sub>
                        <m:r>
                          <a:rPr lang="en-GB" sz="1600" b="0" i="1" smtClean="0">
                            <a:latin typeface="Cambria Math" panose="02040503050406030204" pitchFamily="18" charset="0"/>
                          </a:rPr>
                          <m:t>𝐼</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𝑙𝑜𝑔</m:t>
                    </m:r>
                    <m:f>
                      <m:fPr>
                        <m:ctrlPr>
                          <a:rPr lang="en-GB" sz="1600" b="0" i="1" smtClean="0">
                            <a:latin typeface="Cambria Math" panose="02040503050406030204" pitchFamily="18" charset="0"/>
                            <a:ea typeface="Cambria Math" panose="02040503050406030204" pitchFamily="18" charset="0"/>
                          </a:rPr>
                        </m:ctrlPr>
                      </m:fPr>
                      <m:num>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𝑚</m:t>
                            </m:r>
                          </m:sub>
                        </m:sSub>
                      </m:num>
                      <m:den>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𝑟𝑒𝑓</m:t>
                            </m:r>
                          </m:sub>
                        </m:sSub>
                      </m:den>
                    </m:f>
                    <m:r>
                      <a:rPr lang="en-GB" sz="1600" b="0" i="1" smtClean="0">
                        <a:latin typeface="Cambria Math" panose="02040503050406030204" pitchFamily="18" charset="0"/>
                        <a:ea typeface="Cambria Math" panose="02040503050406030204" pitchFamily="18" charset="0"/>
                      </a:rPr>
                      <m:t> </m:t>
                    </m:r>
                  </m:oMath>
                </a14:m>
                <a:r>
                  <a:rPr lang="el-GR" sz="16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l-GR" sz="1600" dirty="0" err="1">
                    <a:latin typeface="Calibri" panose="020F0502020204030204" pitchFamily="34" charset="0"/>
                    <a:ea typeface="Calibri" panose="020F0502020204030204" pitchFamily="34" charset="0"/>
                    <a:cs typeface="Calibri" panose="020F0502020204030204" pitchFamily="34" charset="0"/>
                  </a:rPr>
                  <a:t>Οπου</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𝑚</m:t>
                        </m:r>
                      </m:sub>
                    </m:sSub>
                  </m:oMath>
                </a14:m>
                <a:r>
                  <a:rPr lang="el-GR" sz="1600" dirty="0">
                    <a:latin typeface="Calibri" panose="020F0502020204030204" pitchFamily="34" charset="0"/>
                    <a:ea typeface="Calibri" panose="020F0502020204030204" pitchFamily="34" charset="0"/>
                    <a:cs typeface="Calibri" panose="020F0502020204030204" pitchFamily="34" charset="0"/>
                  </a:rPr>
                  <a:t> η μετρημένη ένταση, και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𝑟𝑒𝑓</m:t>
                        </m:r>
                      </m:sub>
                    </m:sSub>
                    <m:r>
                      <a:rPr lang="el-GR" sz="1600" b="0" i="1" smtClean="0">
                        <a:latin typeface="Cambria Math" panose="02040503050406030204" pitchFamily="18" charset="0"/>
                        <a:ea typeface="Cambria Math" panose="02040503050406030204" pitchFamily="18" charset="0"/>
                      </a:rPr>
                      <m:t>=</m:t>
                    </m:r>
                    <m:sSup>
                      <m:sSupPr>
                        <m:ctrlPr>
                          <a:rPr lang="el-GR" sz="1600" b="0" i="1" smtClean="0">
                            <a:latin typeface="Cambria Math" panose="02040503050406030204" pitchFamily="18" charset="0"/>
                            <a:ea typeface="Cambria Math" panose="02040503050406030204" pitchFamily="18" charset="0"/>
                          </a:rPr>
                        </m:ctrlPr>
                      </m:sSupPr>
                      <m:e>
                        <m:r>
                          <a:rPr lang="el-GR"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m:t>
                        </m:r>
                        <m:r>
                          <a:rPr lang="el-GR" sz="1600" b="0" i="1" smtClean="0">
                            <a:latin typeface="Cambria Math" panose="02040503050406030204" pitchFamily="18" charset="0"/>
                            <a:ea typeface="Cambria Math" panose="02040503050406030204" pitchFamily="18" charset="0"/>
                          </a:rPr>
                          <m:t>12</m:t>
                        </m:r>
                      </m:sup>
                    </m:sSup>
                    <m:r>
                      <a:rPr lang="en-GB" sz="1600" b="0" i="1" smtClean="0">
                        <a:latin typeface="Cambria Math" panose="02040503050406030204" pitchFamily="18" charset="0"/>
                        <a:ea typeface="Cambria Math" panose="02040503050406030204" pitchFamily="18" charset="0"/>
                      </a:rPr>
                      <m:t>𝑊𝑎𝑡𝑡</m:t>
                    </m:r>
                    <m:r>
                      <a:rPr lang="en-GB"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𝑚</m:t>
                        </m:r>
                      </m:e>
                      <m:sup>
                        <m:r>
                          <a:rPr lang="en-GB" sz="1600" b="0" i="1" smtClean="0">
                            <a:latin typeface="Cambria Math" panose="02040503050406030204" pitchFamily="18" charset="0"/>
                            <a:ea typeface="Cambria Math" panose="02040503050406030204" pitchFamily="18"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 η ένταση αναφοράς.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Εφόσον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a:latin typeface="Cambria Math" panose="02040503050406030204" pitchFamily="18" charset="0"/>
                        <a:ea typeface="Calibri" panose="020F0502020204030204" pitchFamily="34" charset="0"/>
                        <a:cs typeface="Calibri" panose="020F0502020204030204" pitchFamily="34" charset="0"/>
                      </a:rPr>
                      <m:t>=</m:t>
                    </m:r>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GB" sz="1600" i="1">
                                <a:latin typeface="Cambria Math" panose="02040503050406030204" pitchFamily="18" charset="0"/>
                                <a:ea typeface="Calibri" panose="020F0502020204030204" pitchFamily="34" charset="0"/>
                                <a:cs typeface="Calibri" panose="020F0502020204030204" pitchFamily="34" charset="0"/>
                              </a:rPr>
                            </m:ctrlPr>
                          </m:sSubSupPr>
                          <m:e>
                            <m:r>
                              <a:rPr lang="en-GB" sz="1600" i="1">
                                <a:latin typeface="Cambria Math" panose="02040503050406030204" pitchFamily="18" charset="0"/>
                                <a:ea typeface="Calibri" panose="020F0502020204030204" pitchFamily="34" charset="0"/>
                                <a:cs typeface="Calibri" panose="020F0502020204030204" pitchFamily="34" charset="0"/>
                              </a:rPr>
                              <m:t>𝑝</m:t>
                            </m:r>
                          </m:e>
                          <m:sub>
                            <m:r>
                              <a:rPr lang="en-GB" sz="1600" i="1">
                                <a:latin typeface="Cambria Math" panose="02040503050406030204" pitchFamily="18" charset="0"/>
                                <a:ea typeface="Calibri" panose="020F0502020204030204" pitchFamily="34" charset="0"/>
                                <a:cs typeface="Calibri" panose="020F0502020204030204" pitchFamily="34" charset="0"/>
                              </a:rPr>
                              <m:t>𝑟𝑚𝑠</m:t>
                            </m:r>
                          </m:sub>
                          <m:sup>
                            <m:r>
                              <a:rPr lang="en-GB" sz="1600" i="1">
                                <a:latin typeface="Cambria Math" panose="02040503050406030204" pitchFamily="18" charset="0"/>
                                <a:ea typeface="Calibri" panose="020F0502020204030204" pitchFamily="34" charset="0"/>
                                <a:cs typeface="Calibri" panose="020F0502020204030204" pitchFamily="34" charset="0"/>
                              </a:rPr>
                              <m:t>2</m:t>
                            </m:r>
                          </m:sup>
                        </m:sSubSup>
                      </m:num>
                      <m:den>
                        <m:r>
                          <a:rPr lang="el-GR" sz="1600" i="1">
                            <a:latin typeface="Cambria Math" panose="02040503050406030204" pitchFamily="18" charset="0"/>
                            <a:ea typeface="Calibri" panose="020F0502020204030204" pitchFamily="34" charset="0"/>
                            <a:cs typeface="Calibri" panose="020F0502020204030204" pitchFamily="34" charset="0"/>
                          </a:rPr>
                          <m:t>𝜌</m:t>
                        </m:r>
                        <m:r>
                          <a:rPr lang="en-GB" sz="1600" i="1">
                            <a:latin typeface="Cambria Math" panose="02040503050406030204" pitchFamily="18" charset="0"/>
                            <a:ea typeface="Calibri" panose="020F0502020204030204" pitchFamily="34" charset="0"/>
                            <a:cs typeface="Calibri" panose="020F0502020204030204" pitchFamily="34" charset="0"/>
                          </a:rPr>
                          <m:t>𝑐</m:t>
                        </m:r>
                      </m:den>
                    </m:f>
                  </m:oMath>
                </a14:m>
                <a:r>
                  <a:rPr lang="el-GR" sz="1600" dirty="0">
                    <a:latin typeface="Calibri" panose="020F0502020204030204" pitchFamily="34" charset="0"/>
                    <a:ea typeface="Calibri" panose="020F0502020204030204" pitchFamily="34" charset="0"/>
                    <a:cs typeface="Calibri" panose="020F0502020204030204" pitchFamily="34" charset="0"/>
                  </a:rPr>
                  <a:t> (και </a:t>
                </a:r>
                <a:r>
                  <a:rPr lang="el-GR" sz="1600" dirty="0" err="1">
                    <a:latin typeface="Calibri" panose="020F0502020204030204" pitchFamily="34" charset="0"/>
                    <a:ea typeface="Calibri" panose="020F0502020204030204" pitchFamily="34" charset="0"/>
                    <a:cs typeface="Calibri" panose="020F0502020204030204" pitchFamily="34" charset="0"/>
                  </a:rPr>
                  <a:t>γενικοτερα</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GB" sz="16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1600" b="0" i="1" smtClean="0">
                            <a:latin typeface="Cambria Math" panose="02040503050406030204" pitchFamily="18" charset="0"/>
                            <a:ea typeface="Cambria Math" panose="02040503050406030204" pitchFamily="18" charset="0"/>
                            <a:cs typeface="Calibri" panose="020F0502020204030204" pitchFamily="34" charset="0"/>
                          </a:rPr>
                          <m:t>𝑝</m:t>
                        </m:r>
                      </m:e>
                      <m:sup>
                        <m:r>
                          <a:rPr lang="en-GB" sz="1600" b="0" i="1" smtClean="0">
                            <a:latin typeface="Cambria Math" panose="02040503050406030204" pitchFamily="18" charset="0"/>
                            <a:ea typeface="Cambria Math" panose="02040503050406030204" pitchFamily="18" charset="0"/>
                            <a:cs typeface="Calibri" panose="020F0502020204030204" pitchFamily="34"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η</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πίεσης</a:t>
                </a:r>
                <a:r>
                  <a:rPr lang="en-GB" sz="16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𝐿</m:t>
                        </m:r>
                      </m:e>
                      <m:sub>
                        <m:r>
                          <a:rPr lang="en-GB" sz="1600" b="0" i="1" smtClean="0">
                            <a:latin typeface="Cambria Math" panose="02040503050406030204" pitchFamily="18" charset="0"/>
                          </a:rPr>
                          <m:t>𝑝</m:t>
                        </m:r>
                      </m:sub>
                    </m:sSub>
                  </m:oMath>
                </a14:m>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b="0" i="1" smtClean="0">
                            <a:latin typeface="Cambria Math" panose="02040503050406030204" pitchFamily="18" charset="0"/>
                          </a:rPr>
                          <m:t>𝑝</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log</m:t>
                        </m:r>
                      </m:fName>
                      <m:e>
                        <m:f>
                          <m:fPr>
                            <m:ctrlPr>
                              <a:rPr lang="en-GB" sz="1600" b="0" i="1" smtClean="0">
                                <a:latin typeface="Cambria Math" panose="02040503050406030204" pitchFamily="18" charset="0"/>
                                <a:ea typeface="Cambria Math" panose="02040503050406030204" pitchFamily="18" charset="0"/>
                              </a:rPr>
                            </m:ctrlPr>
                          </m:fPr>
                          <m:num>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𝑚</m:t>
                                    </m:r>
                                  </m:sub>
                                  <m:sup>
                                    <m:r>
                                      <a:rPr lang="en-GB" sz="1600" b="0" i="1" smtClean="0">
                                        <a:latin typeface="Cambria Math" panose="02040503050406030204" pitchFamily="18" charset="0"/>
                                        <a:ea typeface="Cambria Math" panose="02040503050406030204" pitchFamily="18" charset="0"/>
                                      </a:rPr>
                                      <m:t>2</m:t>
                                    </m:r>
                                  </m:sup>
                                </m:sSubSup>
                              </m:num>
                              <m:den>
                                <m:r>
                                  <a:rPr lang="el-GR" sz="1600" b="0" i="1" strike="sngStrike" smtClean="0">
                                    <a:latin typeface="Cambria Math" panose="02040503050406030204" pitchFamily="18" charset="0"/>
                                    <a:ea typeface="Cambria Math" panose="02040503050406030204" pitchFamily="18" charset="0"/>
                                  </a:rPr>
                                  <m:t>𝜌</m:t>
                                </m:r>
                                <m:r>
                                  <a:rPr lang="en-GB" sz="1600" b="0" i="1" strike="sngStrike" smtClean="0">
                                    <a:latin typeface="Cambria Math" panose="02040503050406030204" pitchFamily="18" charset="0"/>
                                    <a:ea typeface="Cambria Math" panose="02040503050406030204" pitchFamily="18" charset="0"/>
                                  </a:rPr>
                                  <m:t>𝑐</m:t>
                                </m:r>
                              </m:den>
                            </m:f>
                          </m:num>
                          <m:den>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𝑟𝑒𝑓</m:t>
                                    </m:r>
                                  </m:sub>
                                  <m:sup>
                                    <m:r>
                                      <a:rPr lang="en-GB" sz="1600" b="0" i="1" smtClean="0">
                                        <a:latin typeface="Cambria Math" panose="02040503050406030204" pitchFamily="18" charset="0"/>
                                        <a:ea typeface="Cambria Math" panose="02040503050406030204" pitchFamily="18" charset="0"/>
                                      </a:rPr>
                                      <m:t>2</m:t>
                                    </m:r>
                                  </m:sup>
                                </m:sSubSup>
                                <m:r>
                                  <a:rPr lang="en-GB" sz="1600" b="0" i="1" smtClean="0">
                                    <a:latin typeface="Cambria Math" panose="02040503050406030204" pitchFamily="18" charset="0"/>
                                    <a:ea typeface="Cambria Math" panose="02040503050406030204" pitchFamily="18" charset="0"/>
                                  </a:rPr>
                                  <m:t> </m:t>
                                </m:r>
                              </m:num>
                              <m:den>
                                <m:r>
                                  <a:rPr lang="el-GR" sz="1600" b="0" i="1" strike="sngStrike" smtClean="0">
                                    <a:latin typeface="Cambria Math" panose="02040503050406030204" pitchFamily="18" charset="0"/>
                                    <a:ea typeface="Cambria Math" panose="02040503050406030204" pitchFamily="18" charset="0"/>
                                  </a:rPr>
                                  <m:t>𝜌</m:t>
                                </m:r>
                                <m:r>
                                  <a:rPr lang="en-GB" sz="1600" b="0" i="1" strike="sngStrike" smtClean="0">
                                    <a:latin typeface="Cambria Math" panose="02040503050406030204" pitchFamily="18" charset="0"/>
                                    <a:ea typeface="Cambria Math" panose="02040503050406030204" pitchFamily="18" charset="0"/>
                                  </a:rPr>
                                  <m:t>𝑐</m:t>
                                </m:r>
                              </m:den>
                            </m:f>
                          </m:den>
                        </m:f>
                      </m:e>
                    </m:func>
                  </m:oMath>
                </a14:m>
                <a:r>
                  <a:rPr lang="en-GB" sz="1600" dirty="0">
                    <a:ea typeface="Cambria Math" panose="02040503050406030204" pitchFamily="18" charset="0"/>
                  </a:rPr>
                  <a:t> </a:t>
                </a:r>
                <a14:m>
                  <m:oMath xmlns:m="http://schemas.openxmlformats.org/officeDocument/2006/math">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𝑚</m:t>
                                        </m:r>
                                      </m:sub>
                                      <m:sup/>
                                    </m:sSubSup>
                                  </m:num>
                                  <m:den>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den>
                                </m:f>
                              </m:e>
                            </m:d>
                          </m:e>
                        </m:func>
                      </m:e>
                      <m:sup>
                        <m:r>
                          <a:rPr lang="en-GB" sz="1600" i="1">
                            <a:latin typeface="Cambria Math" panose="02040503050406030204" pitchFamily="18" charset="0"/>
                            <a:ea typeface="Cambria Math" panose="02040503050406030204" pitchFamily="18" charset="0"/>
                          </a:rPr>
                          <m:t>2</m:t>
                        </m:r>
                      </m:sup>
                    </m:sSup>
                  </m:oMath>
                </a14:m>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CAA6BDE1-18FD-B83C-20B0-ED2D94913F8C}"/>
                  </a:ext>
                </a:extLst>
              </p:cNvPr>
              <p:cNvSpPr>
                <a:spLocks noGrp="1" noRot="1" noChangeAspect="1" noMove="1" noResize="1" noEditPoints="1" noAdjustHandles="1" noChangeArrowheads="1" noChangeShapeType="1" noTextEdit="1"/>
              </p:cNvSpPr>
              <p:nvPr>
                <p:ph idx="1"/>
              </p:nvPr>
            </p:nvSpPr>
            <p:spPr>
              <a:xfrm>
                <a:off x="259080" y="644154"/>
                <a:ext cx="8625840" cy="3832596"/>
              </a:xfrm>
              <a:blipFill>
                <a:blip r:embed="rId2"/>
                <a:stretch>
                  <a:fillRect l="-424" t="-1115" r="-353"/>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0733A1BA-8A02-E792-5211-A2978F3CBCF4}"/>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475371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26886-D2E5-6650-726E-9C9AC60796E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26BF88B-5B65-2B80-B865-69C193E02406}"/>
                  </a:ext>
                </a:extLst>
              </p:cNvPr>
              <p:cNvSpPr>
                <a:spLocks noGrp="1"/>
              </p:cNvSpPr>
              <p:nvPr>
                <p:ph idx="1"/>
              </p:nvPr>
            </p:nvSpPr>
            <p:spPr>
              <a:xfrm>
                <a:off x="259080" y="644154"/>
                <a:ext cx="8625840" cy="3832596"/>
              </a:xfrm>
            </p:spPr>
            <p:txBody>
              <a:bodyPr>
                <a:normAutofit/>
              </a:bodyPr>
              <a:lstStyle/>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Επειδή ανάλογα με το </a:t>
                </a:r>
                <a:r>
                  <a:rPr lang="en-GB" sz="1600" dirty="0">
                    <a:latin typeface="Calibri" panose="020F0502020204030204" pitchFamily="34" charset="0"/>
                    <a:ea typeface="Calibri" panose="020F0502020204030204" pitchFamily="34" charset="0"/>
                    <a:cs typeface="Calibri" panose="020F0502020204030204" pitchFamily="34" charset="0"/>
                  </a:rPr>
                  <a:t>A₁ (</a:t>
                </a:r>
                <a:r>
                  <a:rPr lang="el-GR" sz="1600" dirty="0">
                    <a:latin typeface="Calibri" panose="020F0502020204030204" pitchFamily="34" charset="0"/>
                    <a:ea typeface="Calibri" panose="020F0502020204030204" pitchFamily="34" charset="0"/>
                    <a:cs typeface="Calibri" panose="020F0502020204030204" pitchFamily="34" charset="0"/>
                  </a:rPr>
                  <a:t>παρονομαστής</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το αποτέλεσμα</a:t>
                </a:r>
                <a:r>
                  <a:rPr lang="en-GB" sz="1600" dirty="0">
                    <a:latin typeface="Calibri" panose="020F0502020204030204" pitchFamily="34" charset="0"/>
                    <a:ea typeface="Calibri" panose="020F0502020204030204" pitchFamily="34" charset="0"/>
                    <a:cs typeface="Calibri" panose="020F0502020204030204" pitchFamily="34" charset="0"/>
                  </a:rPr>
                  <a:t> L</a:t>
                </a:r>
                <a:r>
                  <a:rPr lang="en-GB" sz="1600" baseline="-25000" dirty="0">
                    <a:latin typeface="Calibri" panose="020F0502020204030204" pitchFamily="34" charset="0"/>
                    <a:ea typeface="Calibri" panose="020F0502020204030204" pitchFamily="34" charset="0"/>
                    <a:cs typeface="Calibri" panose="020F0502020204030204" pitchFamily="34" charset="0"/>
                  </a:rPr>
                  <a:t>A</a:t>
                </a:r>
                <a:r>
                  <a:rPr lang="el-GR" sz="1600" dirty="0">
                    <a:latin typeface="Calibri" panose="020F0502020204030204" pitchFamily="34" charset="0"/>
                    <a:ea typeface="Calibri" panose="020F0502020204030204" pitchFamily="34" charset="0"/>
                    <a:cs typeface="Calibri" panose="020F0502020204030204" pitchFamily="34" charset="0"/>
                  </a:rPr>
                  <a:t> αλλάζει </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δίνει μια σχετική τιμή</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 ορίζουμε μία συγκεκριμένη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τιμή αναφοράς για κάθε μέγεθος, </a:t>
                </a:r>
                <a:r>
                  <a:rPr lang="en-GB" sz="1600" dirty="0" err="1">
                    <a:latin typeface="Calibri" panose="020F0502020204030204" pitchFamily="34" charset="0"/>
                    <a:ea typeface="Calibri" panose="020F0502020204030204" pitchFamily="34" charset="0"/>
                    <a:cs typeface="Calibri" panose="020F0502020204030204" pitchFamily="34" charset="0"/>
                  </a:rPr>
                  <a:t>L</a:t>
                </a:r>
                <a:r>
                  <a:rPr lang="en-GB" sz="1600" baseline="-25000" dirty="0" err="1">
                    <a:latin typeface="Calibri" panose="020F0502020204030204" pitchFamily="34" charset="0"/>
                    <a:ea typeface="Calibri" panose="020F0502020204030204" pitchFamily="34" charset="0"/>
                    <a:cs typeface="Calibri" panose="020F0502020204030204" pitchFamily="34" charset="0"/>
                  </a:rPr>
                  <a:t>ref</a:t>
                </a:r>
                <a:r>
                  <a:rPr lang="el-GR" sz="1600" dirty="0">
                    <a:latin typeface="Calibri" panose="020F0502020204030204" pitchFamily="34" charset="0"/>
                    <a:ea typeface="Calibri" panose="020F0502020204030204" pitchFamily="34" charset="0"/>
                    <a:cs typeface="Calibri" panose="020F0502020204030204" pitchFamily="34" charset="0"/>
                  </a:rPr>
                  <a:t>. Στην περίπτωση των ηχητικών μεγεθών</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i="1" dirty="0" err="1">
                    <a:latin typeface="Calibri" panose="020F0502020204030204" pitchFamily="34" charset="0"/>
                    <a:ea typeface="Calibri" panose="020F0502020204030204" pitchFamily="34" charset="0"/>
                    <a:cs typeface="Calibri" panose="020F0502020204030204" pitchFamily="34" charset="0"/>
                  </a:rPr>
                  <a:t>I,W,p</a:t>
                </a:r>
                <a:r>
                  <a:rPr lang="en-GB" sz="1600" i="1"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χρησιμοποιούμε τις τιμές</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που αντιστοιχούν στο κατώφλι</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ακουστότητας, στο 1 </a:t>
                </a:r>
                <a:r>
                  <a:rPr lang="el-GR" sz="1600" dirty="0" err="1">
                    <a:latin typeface="Calibri" panose="020F0502020204030204" pitchFamily="34" charset="0"/>
                    <a:ea typeface="Calibri" panose="020F0502020204030204" pitchFamily="34" charset="0"/>
                    <a:cs typeface="Calibri" panose="020F0502020204030204" pitchFamily="34" charset="0"/>
                  </a:rPr>
                  <a:t>kHz</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Έτσι έχουμε το εξής για τη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έντασης</a:t>
                </a:r>
                <a:r>
                  <a:rPr lang="en-GB" sz="1600" b="1" i="1" u="sng" dirty="0">
                    <a:latin typeface="Calibri" panose="020F0502020204030204" pitchFamily="34" charset="0"/>
                    <a:ea typeface="Calibri" panose="020F0502020204030204" pitchFamily="34" charset="0"/>
                    <a:cs typeface="Calibri" panose="020F0502020204030204" pitchFamily="34" charset="0"/>
                  </a:rPr>
                  <a:t> </a:t>
                </a:r>
                <a:r>
                  <a:rPr lang="en-GB" sz="1600" b="1" i="1"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𝑳</m:t>
                        </m:r>
                      </m:e>
                      <m:sub>
                        <m:r>
                          <a:rPr lang="en-GB" sz="1600" b="1" i="1">
                            <a:latin typeface="Cambria Math" panose="02040503050406030204" pitchFamily="18" charset="0"/>
                          </a:rPr>
                          <m:t>𝑰</m:t>
                        </m:r>
                      </m:sub>
                    </m:sSub>
                  </m:oMath>
                </a14:m>
                <a:r>
                  <a:rPr lang="en-GB" sz="1600" b="1" i="1"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𝐿</m:t>
                        </m:r>
                      </m:e>
                      <m:sub>
                        <m:r>
                          <a:rPr lang="en-GB" sz="1600" b="0" i="1" smtClean="0">
                            <a:latin typeface="Cambria Math" panose="02040503050406030204" pitchFamily="18" charset="0"/>
                          </a:rPr>
                          <m:t>𝐼</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𝑙𝑜𝑔</m:t>
                    </m:r>
                    <m:f>
                      <m:fPr>
                        <m:ctrlPr>
                          <a:rPr lang="en-GB" sz="1600" b="0" i="1" smtClean="0">
                            <a:latin typeface="Cambria Math" panose="02040503050406030204" pitchFamily="18" charset="0"/>
                            <a:ea typeface="Cambria Math" panose="02040503050406030204" pitchFamily="18" charset="0"/>
                          </a:rPr>
                        </m:ctrlPr>
                      </m:fPr>
                      <m:num>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𝑚</m:t>
                            </m:r>
                          </m:sub>
                        </m:sSub>
                      </m:num>
                      <m:den>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𝑟𝑒𝑓</m:t>
                            </m:r>
                          </m:sub>
                        </m:sSub>
                      </m:den>
                    </m:f>
                    <m:r>
                      <a:rPr lang="en-GB" sz="1600" b="0" i="1" smtClean="0">
                        <a:latin typeface="Cambria Math" panose="02040503050406030204" pitchFamily="18" charset="0"/>
                        <a:ea typeface="Cambria Math" panose="02040503050406030204" pitchFamily="18" charset="0"/>
                      </a:rPr>
                      <m:t> </m:t>
                    </m:r>
                  </m:oMath>
                </a14:m>
                <a:r>
                  <a:rPr lang="el-GR" sz="16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l-GR" sz="1600" dirty="0" err="1">
                    <a:latin typeface="Calibri" panose="020F0502020204030204" pitchFamily="34" charset="0"/>
                    <a:ea typeface="Calibri" panose="020F0502020204030204" pitchFamily="34" charset="0"/>
                    <a:cs typeface="Calibri" panose="020F0502020204030204" pitchFamily="34" charset="0"/>
                  </a:rPr>
                  <a:t>Οπου</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𝑚</m:t>
                        </m:r>
                      </m:sub>
                    </m:sSub>
                  </m:oMath>
                </a14:m>
                <a:r>
                  <a:rPr lang="el-GR" sz="1600" dirty="0">
                    <a:latin typeface="Calibri" panose="020F0502020204030204" pitchFamily="34" charset="0"/>
                    <a:ea typeface="Calibri" panose="020F0502020204030204" pitchFamily="34" charset="0"/>
                    <a:cs typeface="Calibri" panose="020F0502020204030204" pitchFamily="34" charset="0"/>
                  </a:rPr>
                  <a:t> η μετρημένη ένταση, και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𝑟𝑒𝑓</m:t>
                        </m:r>
                      </m:sub>
                    </m:sSub>
                    <m:r>
                      <a:rPr lang="el-GR" sz="1600" b="0" i="1" smtClean="0">
                        <a:latin typeface="Cambria Math" panose="02040503050406030204" pitchFamily="18" charset="0"/>
                        <a:ea typeface="Cambria Math" panose="02040503050406030204" pitchFamily="18" charset="0"/>
                      </a:rPr>
                      <m:t>=</m:t>
                    </m:r>
                    <m:sSup>
                      <m:sSupPr>
                        <m:ctrlPr>
                          <a:rPr lang="el-GR" sz="1600" b="0" i="1" smtClean="0">
                            <a:latin typeface="Cambria Math" panose="02040503050406030204" pitchFamily="18" charset="0"/>
                            <a:ea typeface="Cambria Math" panose="02040503050406030204" pitchFamily="18" charset="0"/>
                          </a:rPr>
                        </m:ctrlPr>
                      </m:sSupPr>
                      <m:e>
                        <m:r>
                          <a:rPr lang="el-GR"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m:t>
                        </m:r>
                        <m:r>
                          <a:rPr lang="el-GR" sz="1600" b="0" i="1" smtClean="0">
                            <a:latin typeface="Cambria Math" panose="02040503050406030204" pitchFamily="18" charset="0"/>
                            <a:ea typeface="Cambria Math" panose="02040503050406030204" pitchFamily="18" charset="0"/>
                          </a:rPr>
                          <m:t>12</m:t>
                        </m:r>
                      </m:sup>
                    </m:sSup>
                    <m:r>
                      <a:rPr lang="en-GB" sz="1600" b="0" i="1" smtClean="0">
                        <a:latin typeface="Cambria Math" panose="02040503050406030204" pitchFamily="18" charset="0"/>
                        <a:ea typeface="Cambria Math" panose="02040503050406030204" pitchFamily="18" charset="0"/>
                      </a:rPr>
                      <m:t>𝑊𝑎𝑡𝑡</m:t>
                    </m:r>
                    <m:r>
                      <a:rPr lang="en-GB"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𝑚</m:t>
                        </m:r>
                      </m:e>
                      <m:sup>
                        <m:r>
                          <a:rPr lang="en-GB" sz="1600" b="0" i="1" smtClean="0">
                            <a:latin typeface="Cambria Math" panose="02040503050406030204" pitchFamily="18" charset="0"/>
                            <a:ea typeface="Cambria Math" panose="02040503050406030204" pitchFamily="18"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 η ένταση αναφοράς.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Εφόσον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a:latin typeface="Cambria Math" panose="02040503050406030204" pitchFamily="18" charset="0"/>
                        <a:ea typeface="Calibri" panose="020F0502020204030204" pitchFamily="34" charset="0"/>
                        <a:cs typeface="Calibri" panose="020F0502020204030204" pitchFamily="34" charset="0"/>
                      </a:rPr>
                      <m:t>=</m:t>
                    </m:r>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GB" sz="1600" i="1">
                                <a:latin typeface="Cambria Math" panose="02040503050406030204" pitchFamily="18" charset="0"/>
                                <a:ea typeface="Calibri" panose="020F0502020204030204" pitchFamily="34" charset="0"/>
                                <a:cs typeface="Calibri" panose="020F0502020204030204" pitchFamily="34" charset="0"/>
                              </a:rPr>
                            </m:ctrlPr>
                          </m:sSubSupPr>
                          <m:e>
                            <m:r>
                              <a:rPr lang="en-GB" sz="1600" i="1">
                                <a:latin typeface="Cambria Math" panose="02040503050406030204" pitchFamily="18" charset="0"/>
                                <a:ea typeface="Calibri" panose="020F0502020204030204" pitchFamily="34" charset="0"/>
                                <a:cs typeface="Calibri" panose="020F0502020204030204" pitchFamily="34" charset="0"/>
                              </a:rPr>
                              <m:t>𝑝</m:t>
                            </m:r>
                          </m:e>
                          <m:sub>
                            <m:r>
                              <a:rPr lang="en-GB" sz="1600" i="1">
                                <a:latin typeface="Cambria Math" panose="02040503050406030204" pitchFamily="18" charset="0"/>
                                <a:ea typeface="Calibri" panose="020F0502020204030204" pitchFamily="34" charset="0"/>
                                <a:cs typeface="Calibri" panose="020F0502020204030204" pitchFamily="34" charset="0"/>
                              </a:rPr>
                              <m:t>𝑟𝑚𝑠</m:t>
                            </m:r>
                          </m:sub>
                          <m:sup>
                            <m:r>
                              <a:rPr lang="en-GB" sz="1600" i="1">
                                <a:latin typeface="Cambria Math" panose="02040503050406030204" pitchFamily="18" charset="0"/>
                                <a:ea typeface="Calibri" panose="020F0502020204030204" pitchFamily="34" charset="0"/>
                                <a:cs typeface="Calibri" panose="020F0502020204030204" pitchFamily="34" charset="0"/>
                              </a:rPr>
                              <m:t>2</m:t>
                            </m:r>
                          </m:sup>
                        </m:sSubSup>
                      </m:num>
                      <m:den>
                        <m:r>
                          <a:rPr lang="el-GR" sz="1600" i="1">
                            <a:latin typeface="Cambria Math" panose="02040503050406030204" pitchFamily="18" charset="0"/>
                            <a:ea typeface="Calibri" panose="020F0502020204030204" pitchFamily="34" charset="0"/>
                            <a:cs typeface="Calibri" panose="020F0502020204030204" pitchFamily="34" charset="0"/>
                          </a:rPr>
                          <m:t>𝜌</m:t>
                        </m:r>
                        <m:r>
                          <a:rPr lang="en-GB" sz="1600" i="1">
                            <a:latin typeface="Cambria Math" panose="02040503050406030204" pitchFamily="18" charset="0"/>
                            <a:ea typeface="Calibri" panose="020F0502020204030204" pitchFamily="34" charset="0"/>
                            <a:cs typeface="Calibri" panose="020F0502020204030204" pitchFamily="34" charset="0"/>
                          </a:rPr>
                          <m:t>𝑐</m:t>
                        </m:r>
                      </m:den>
                    </m:f>
                  </m:oMath>
                </a14:m>
                <a:r>
                  <a:rPr lang="el-GR" sz="1600" dirty="0">
                    <a:latin typeface="Calibri" panose="020F0502020204030204" pitchFamily="34" charset="0"/>
                    <a:ea typeface="Calibri" panose="020F0502020204030204" pitchFamily="34" charset="0"/>
                    <a:cs typeface="Calibri" panose="020F0502020204030204" pitchFamily="34" charset="0"/>
                  </a:rPr>
                  <a:t> (και </a:t>
                </a:r>
                <a:r>
                  <a:rPr lang="el-GR" sz="1600" dirty="0" err="1">
                    <a:latin typeface="Calibri" panose="020F0502020204030204" pitchFamily="34" charset="0"/>
                    <a:ea typeface="Calibri" panose="020F0502020204030204" pitchFamily="34" charset="0"/>
                    <a:cs typeface="Calibri" panose="020F0502020204030204" pitchFamily="34" charset="0"/>
                  </a:rPr>
                  <a:t>γενικοτερα</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GB" sz="16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1600" b="0" i="1" smtClean="0">
                            <a:latin typeface="Cambria Math" panose="02040503050406030204" pitchFamily="18" charset="0"/>
                            <a:ea typeface="Cambria Math" panose="02040503050406030204" pitchFamily="18" charset="0"/>
                            <a:cs typeface="Calibri" panose="020F0502020204030204" pitchFamily="34" charset="0"/>
                          </a:rPr>
                          <m:t>𝑝</m:t>
                        </m:r>
                      </m:e>
                      <m:sup>
                        <m:r>
                          <a:rPr lang="en-GB" sz="1600" b="0" i="1" smtClean="0">
                            <a:latin typeface="Cambria Math" panose="02040503050406030204" pitchFamily="18" charset="0"/>
                            <a:ea typeface="Cambria Math" panose="02040503050406030204" pitchFamily="18" charset="0"/>
                            <a:cs typeface="Calibri" panose="020F0502020204030204" pitchFamily="34"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η</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πίεσης</a:t>
                </a:r>
                <a:r>
                  <a:rPr lang="en-GB" sz="16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𝐿</m:t>
                        </m:r>
                      </m:e>
                      <m:sub>
                        <m:r>
                          <a:rPr lang="en-GB" sz="1600" b="0" i="1" smtClean="0">
                            <a:latin typeface="Cambria Math" panose="02040503050406030204" pitchFamily="18" charset="0"/>
                          </a:rPr>
                          <m:t>𝑝</m:t>
                        </m:r>
                      </m:sub>
                    </m:sSub>
                  </m:oMath>
                </a14:m>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b="0" i="1" smtClean="0">
                            <a:latin typeface="Cambria Math" panose="02040503050406030204" pitchFamily="18" charset="0"/>
                          </a:rPr>
                          <m:t>𝑝</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log</m:t>
                        </m:r>
                      </m:fName>
                      <m:e>
                        <m:f>
                          <m:fPr>
                            <m:ctrlPr>
                              <a:rPr lang="en-GB" sz="1600" b="0" i="1" smtClean="0">
                                <a:latin typeface="Cambria Math" panose="02040503050406030204" pitchFamily="18" charset="0"/>
                                <a:ea typeface="Cambria Math" panose="02040503050406030204" pitchFamily="18" charset="0"/>
                              </a:rPr>
                            </m:ctrlPr>
                          </m:fPr>
                          <m:num>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𝑚</m:t>
                                    </m:r>
                                  </m:sub>
                                  <m:sup>
                                    <m:r>
                                      <a:rPr lang="en-GB" sz="1600" b="0" i="1" smtClean="0">
                                        <a:latin typeface="Cambria Math" panose="02040503050406030204" pitchFamily="18" charset="0"/>
                                        <a:ea typeface="Cambria Math" panose="02040503050406030204" pitchFamily="18" charset="0"/>
                                      </a:rPr>
                                      <m:t>2</m:t>
                                    </m:r>
                                  </m:sup>
                                </m:sSubSup>
                              </m:num>
                              <m:den>
                                <m:r>
                                  <a:rPr lang="el-GR" sz="1600" b="0" i="1" strike="sngStrike" smtClean="0">
                                    <a:latin typeface="Cambria Math" panose="02040503050406030204" pitchFamily="18" charset="0"/>
                                    <a:ea typeface="Cambria Math" panose="02040503050406030204" pitchFamily="18" charset="0"/>
                                  </a:rPr>
                                  <m:t>𝜌</m:t>
                                </m:r>
                                <m:r>
                                  <a:rPr lang="en-GB" sz="1600" b="0" i="1" strike="sngStrike" smtClean="0">
                                    <a:latin typeface="Cambria Math" panose="02040503050406030204" pitchFamily="18" charset="0"/>
                                    <a:ea typeface="Cambria Math" panose="02040503050406030204" pitchFamily="18" charset="0"/>
                                  </a:rPr>
                                  <m:t>𝑐</m:t>
                                </m:r>
                              </m:den>
                            </m:f>
                          </m:num>
                          <m:den>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𝑟𝑒𝑓</m:t>
                                    </m:r>
                                  </m:sub>
                                  <m:sup>
                                    <m:r>
                                      <a:rPr lang="en-GB" sz="1600" b="0" i="1" smtClean="0">
                                        <a:latin typeface="Cambria Math" panose="02040503050406030204" pitchFamily="18" charset="0"/>
                                        <a:ea typeface="Cambria Math" panose="02040503050406030204" pitchFamily="18" charset="0"/>
                                      </a:rPr>
                                      <m:t>2</m:t>
                                    </m:r>
                                  </m:sup>
                                </m:sSubSup>
                                <m:r>
                                  <a:rPr lang="en-GB" sz="1600" b="0" i="1" smtClean="0">
                                    <a:latin typeface="Cambria Math" panose="02040503050406030204" pitchFamily="18" charset="0"/>
                                    <a:ea typeface="Cambria Math" panose="02040503050406030204" pitchFamily="18" charset="0"/>
                                  </a:rPr>
                                  <m:t> </m:t>
                                </m:r>
                              </m:num>
                              <m:den>
                                <m:r>
                                  <a:rPr lang="el-GR" sz="1600" b="0" i="1" strike="sngStrike" smtClean="0">
                                    <a:latin typeface="Cambria Math" panose="02040503050406030204" pitchFamily="18" charset="0"/>
                                    <a:ea typeface="Cambria Math" panose="02040503050406030204" pitchFamily="18" charset="0"/>
                                  </a:rPr>
                                  <m:t>𝜌</m:t>
                                </m:r>
                                <m:r>
                                  <a:rPr lang="en-GB" sz="1600" b="0" i="1" strike="sngStrike" smtClean="0">
                                    <a:latin typeface="Cambria Math" panose="02040503050406030204" pitchFamily="18" charset="0"/>
                                    <a:ea typeface="Cambria Math" panose="02040503050406030204" pitchFamily="18" charset="0"/>
                                  </a:rPr>
                                  <m:t>𝑐</m:t>
                                </m:r>
                              </m:den>
                            </m:f>
                          </m:den>
                        </m:f>
                      </m:e>
                    </m:func>
                  </m:oMath>
                </a14:m>
                <a:r>
                  <a:rPr lang="en-GB" sz="1600" dirty="0">
                    <a:ea typeface="Cambria Math" panose="02040503050406030204" pitchFamily="18" charset="0"/>
                  </a:rPr>
                  <a:t> </a:t>
                </a:r>
                <a14:m>
                  <m:oMath xmlns:m="http://schemas.openxmlformats.org/officeDocument/2006/math">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𝑚</m:t>
                                        </m:r>
                                      </m:sub>
                                      <m:sup/>
                                    </m:sSubSup>
                                  </m:num>
                                  <m:den>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den>
                                </m:f>
                              </m:e>
                            </m:d>
                          </m:e>
                        </m:func>
                      </m:e>
                      <m:sup>
                        <m:r>
                          <a:rPr lang="en-GB" sz="1600" i="1">
                            <a:latin typeface="Cambria Math" panose="02040503050406030204" pitchFamily="18" charset="0"/>
                            <a:ea typeface="Cambria Math" panose="02040503050406030204" pitchFamily="18" charset="0"/>
                          </a:rPr>
                          <m:t>2</m:t>
                        </m:r>
                      </m:sup>
                    </m:sSup>
                    <m:r>
                      <a:rPr lang="en-GB" sz="1600" b="0" i="0" smtClean="0">
                        <a:latin typeface="Cambria Math" panose="02040503050406030204" pitchFamily="18" charset="0"/>
                        <a:ea typeface="Cambria Math" panose="02040503050406030204" pitchFamily="18" charset="0"/>
                      </a:rPr>
                      <m:t>=</m:t>
                    </m:r>
                    <m:r>
                      <a:rPr lang="en-GB" sz="1600" b="0" i="0"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𝑚</m:t>
                                        </m:r>
                                      </m:sub>
                                      <m:sup/>
                                    </m:sSubSup>
                                  </m:num>
                                  <m:den>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den>
                                </m:f>
                              </m:e>
                            </m:d>
                          </m:e>
                        </m:func>
                      </m:e>
                      <m:sup>
                        <m:r>
                          <a:rPr lang="en-GB" sz="1600" i="1">
                            <a:latin typeface="Cambria Math" panose="02040503050406030204" pitchFamily="18" charset="0"/>
                            <a:ea typeface="Cambria Math" panose="02040503050406030204" pitchFamily="18" charset="0"/>
                          </a:rPr>
                          <m:t>2</m:t>
                        </m:r>
                      </m:sup>
                    </m:sSup>
                  </m:oMath>
                </a14:m>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326BF88B-5B65-2B80-B865-69C193E02406}"/>
                  </a:ext>
                </a:extLst>
              </p:cNvPr>
              <p:cNvSpPr>
                <a:spLocks noGrp="1" noRot="1" noChangeAspect="1" noMove="1" noResize="1" noEditPoints="1" noAdjustHandles="1" noChangeArrowheads="1" noChangeShapeType="1" noTextEdit="1"/>
              </p:cNvSpPr>
              <p:nvPr>
                <p:ph idx="1"/>
              </p:nvPr>
            </p:nvSpPr>
            <p:spPr>
              <a:xfrm>
                <a:off x="259080" y="644154"/>
                <a:ext cx="8625840" cy="3832596"/>
              </a:xfrm>
              <a:blipFill>
                <a:blip r:embed="rId2"/>
                <a:stretch>
                  <a:fillRect l="-424" t="-1115" r="-353"/>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50AFFCBD-1C91-9C0B-3179-D7D9BBFC495C}"/>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5" name="TextBox 4">
            <a:extLst>
              <a:ext uri="{FF2B5EF4-FFF2-40B4-BE49-F238E27FC236}">
                <a16:creationId xmlns:a16="http://schemas.microsoft.com/office/drawing/2014/main" id="{F69411DE-DC7D-E4D0-B402-B2D6B4AC923C}"/>
              </a:ext>
            </a:extLst>
          </p:cNvPr>
          <p:cNvSpPr txBox="1"/>
          <p:nvPr/>
        </p:nvSpPr>
        <p:spPr>
          <a:xfrm>
            <a:off x="121442" y="4667071"/>
            <a:ext cx="8679657" cy="615553"/>
          </a:xfrm>
          <a:prstGeom prst="rect">
            <a:avLst/>
          </a:prstGeom>
          <a:noFill/>
        </p:spPr>
        <p:txBody>
          <a:bodyPr wrap="square">
            <a:spAutoFit/>
          </a:bodyPr>
          <a:lstStyle/>
          <a:p>
            <a:pPr algn="l"/>
            <a:r>
              <a:rPr lang="en-GB" sz="1600" b="0" i="1" u="none" strike="noStrike" baseline="0" dirty="0">
                <a:latin typeface="Calibri" panose="020F0502020204030204" pitchFamily="34" charset="0"/>
                <a:ea typeface="Calibri" panose="020F0502020204030204" pitchFamily="34" charset="0"/>
                <a:cs typeface="Calibri" panose="020F0502020204030204" pitchFamily="34" charset="0"/>
              </a:rPr>
              <a:t>!</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Έτσι</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περισσότερο</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από</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την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ακουστική</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πίεση</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ως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μέγεθος</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χρησιμοποιούμε</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το</a:t>
            </a:r>
            <a:r>
              <a:rPr lang="en-GB"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λόγο</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της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ακουστικής</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πίεσης</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ενός</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σήματος</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σε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σχέση</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με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μία</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τιμή</a:t>
            </a:r>
            <a:r>
              <a:rPr lang="el-GR" sz="1600" b="0" i="1" u="none" strike="noStrike" baseline="0" dirty="0">
                <a:latin typeface="Calibri" panose="020F0502020204030204" pitchFamily="34" charset="0"/>
                <a:ea typeface="Calibri" panose="020F0502020204030204" pitchFamily="34" charset="0"/>
                <a:cs typeface="Calibri" panose="020F0502020204030204" pitchFamily="34" charset="0"/>
              </a:rPr>
              <a:t> </a:t>
            </a:r>
            <a:r>
              <a:rPr lang="el-GR" sz="1600" b="0" i="1" u="none" strike="noStrike" baseline="0" dirty="0" err="1">
                <a:latin typeface="Calibri" panose="020F0502020204030204" pitchFamily="34" charset="0"/>
                <a:ea typeface="Calibri" panose="020F0502020204030204" pitchFamily="34" charset="0"/>
                <a:cs typeface="Calibri" panose="020F0502020204030204" pitchFamily="34" charset="0"/>
              </a:rPr>
              <a:t>αναφοράς</a:t>
            </a:r>
            <a:r>
              <a:rPr lang="el-GR" sz="1800" b="0" i="0" u="none" strike="noStrike" baseline="0" dirty="0">
                <a:latin typeface="Palatino-Roman"/>
              </a:rPr>
              <a:t>.</a:t>
            </a:r>
            <a:endParaRPr lang="en-GB" dirty="0"/>
          </a:p>
        </p:txBody>
      </p:sp>
    </p:spTree>
    <p:extLst>
      <p:ext uri="{BB962C8B-B14F-4D97-AF65-F5344CB8AC3E}">
        <p14:creationId xmlns:p14="http://schemas.microsoft.com/office/powerpoint/2010/main" val="320680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9E859-E8B0-63BF-AC28-7E09EA0B3C2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D7B01E7-CBF3-2C60-F4AB-B3D1A921E44F}"/>
                  </a:ext>
                </a:extLst>
              </p:cNvPr>
              <p:cNvSpPr>
                <a:spLocks noGrp="1"/>
              </p:cNvSpPr>
              <p:nvPr>
                <p:ph idx="1"/>
              </p:nvPr>
            </p:nvSpPr>
            <p:spPr>
              <a:xfrm>
                <a:off x="259080" y="644154"/>
                <a:ext cx="8625840" cy="4689846"/>
              </a:xfrm>
            </p:spPr>
            <p:txBody>
              <a:bodyPr>
                <a:normAutofit/>
              </a:bodyPr>
              <a:lstStyle/>
              <a:p>
                <a:pPr marL="0" indent="0" algn="just">
                  <a:buNone/>
                </a:pPr>
                <a:r>
                  <a:rPr lang="el-GR" sz="1600" dirty="0">
                    <a:latin typeface="Calibri" panose="020F0502020204030204" pitchFamily="34" charset="0"/>
                    <a:ea typeface="Calibri" panose="020F0502020204030204" pitchFamily="34" charset="0"/>
                    <a:cs typeface="Calibri" panose="020F0502020204030204" pitchFamily="34" charset="0"/>
                  </a:rPr>
                  <a:t>Επειδή ανάλογα με το </a:t>
                </a:r>
                <a:r>
                  <a:rPr lang="en-GB" sz="1600" dirty="0">
                    <a:latin typeface="Calibri" panose="020F0502020204030204" pitchFamily="34" charset="0"/>
                    <a:ea typeface="Calibri" panose="020F0502020204030204" pitchFamily="34" charset="0"/>
                    <a:cs typeface="Calibri" panose="020F0502020204030204" pitchFamily="34" charset="0"/>
                  </a:rPr>
                  <a:t>A₁ (</a:t>
                </a:r>
                <a:r>
                  <a:rPr lang="el-GR" sz="1600" dirty="0">
                    <a:latin typeface="Calibri" panose="020F0502020204030204" pitchFamily="34" charset="0"/>
                    <a:ea typeface="Calibri" panose="020F0502020204030204" pitchFamily="34" charset="0"/>
                    <a:cs typeface="Calibri" panose="020F0502020204030204" pitchFamily="34" charset="0"/>
                  </a:rPr>
                  <a:t>παρονομαστής</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το αποτέλεσμα</a:t>
                </a:r>
                <a:r>
                  <a:rPr lang="en-GB" sz="1600" dirty="0">
                    <a:latin typeface="Calibri" panose="020F0502020204030204" pitchFamily="34" charset="0"/>
                    <a:ea typeface="Calibri" panose="020F0502020204030204" pitchFamily="34" charset="0"/>
                    <a:cs typeface="Calibri" panose="020F0502020204030204" pitchFamily="34" charset="0"/>
                  </a:rPr>
                  <a:t> L</a:t>
                </a:r>
                <a:r>
                  <a:rPr lang="en-GB" sz="1600" baseline="-25000" dirty="0">
                    <a:latin typeface="Calibri" panose="020F0502020204030204" pitchFamily="34" charset="0"/>
                    <a:ea typeface="Calibri" panose="020F0502020204030204" pitchFamily="34" charset="0"/>
                    <a:cs typeface="Calibri" panose="020F0502020204030204" pitchFamily="34" charset="0"/>
                  </a:rPr>
                  <a:t>A</a:t>
                </a:r>
                <a:r>
                  <a:rPr lang="el-GR" sz="1600" dirty="0">
                    <a:latin typeface="Calibri" panose="020F0502020204030204" pitchFamily="34" charset="0"/>
                    <a:ea typeface="Calibri" panose="020F0502020204030204" pitchFamily="34" charset="0"/>
                    <a:cs typeface="Calibri" panose="020F0502020204030204" pitchFamily="34" charset="0"/>
                  </a:rPr>
                  <a:t> αλλάζει </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δίνει μια σχετική τιμή</a:t>
                </a: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 ορίζουμε μία συγκεκριμένη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τιμή αναφοράς για κάθε μέγεθος, </a:t>
                </a:r>
                <a:r>
                  <a:rPr lang="en-GB" sz="1600" dirty="0" err="1">
                    <a:latin typeface="Calibri" panose="020F0502020204030204" pitchFamily="34" charset="0"/>
                    <a:ea typeface="Calibri" panose="020F0502020204030204" pitchFamily="34" charset="0"/>
                    <a:cs typeface="Calibri" panose="020F0502020204030204" pitchFamily="34" charset="0"/>
                  </a:rPr>
                  <a:t>L</a:t>
                </a:r>
                <a:r>
                  <a:rPr lang="en-GB" sz="1600" baseline="-25000" dirty="0" err="1">
                    <a:latin typeface="Calibri" panose="020F0502020204030204" pitchFamily="34" charset="0"/>
                    <a:ea typeface="Calibri" panose="020F0502020204030204" pitchFamily="34" charset="0"/>
                    <a:cs typeface="Calibri" panose="020F0502020204030204" pitchFamily="34" charset="0"/>
                  </a:rPr>
                  <a:t>ref</a:t>
                </a:r>
                <a:r>
                  <a:rPr lang="el-GR" sz="1600" dirty="0">
                    <a:latin typeface="Calibri" panose="020F0502020204030204" pitchFamily="34" charset="0"/>
                    <a:ea typeface="Calibri" panose="020F0502020204030204" pitchFamily="34" charset="0"/>
                    <a:cs typeface="Calibri" panose="020F0502020204030204" pitchFamily="34" charset="0"/>
                  </a:rPr>
                  <a:t>. Στην περίπτωση των ηχητικών μεγεθών</a:t>
                </a:r>
                <a:r>
                  <a:rPr lang="en-GB" sz="1600" dirty="0">
                    <a:latin typeface="Calibri" panose="020F0502020204030204" pitchFamily="34" charset="0"/>
                    <a:ea typeface="Calibri" panose="020F0502020204030204" pitchFamily="34" charset="0"/>
                    <a:cs typeface="Calibri" panose="020F0502020204030204" pitchFamily="34" charset="0"/>
                  </a:rPr>
                  <a:t> (</a:t>
                </a:r>
                <a:r>
                  <a:rPr lang="en-GB" sz="1600" i="1" dirty="0" err="1">
                    <a:latin typeface="Calibri" panose="020F0502020204030204" pitchFamily="34" charset="0"/>
                    <a:ea typeface="Calibri" panose="020F0502020204030204" pitchFamily="34" charset="0"/>
                    <a:cs typeface="Calibri" panose="020F0502020204030204" pitchFamily="34" charset="0"/>
                  </a:rPr>
                  <a:t>I,W,p</a:t>
                </a:r>
                <a:r>
                  <a:rPr lang="en-GB" sz="1600" i="1"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χρησιμοποιούμε τις τιμές</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που αντιστοιχούν στο κατώφλι</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ακουστότητας, στο 1 </a:t>
                </a:r>
                <a:r>
                  <a:rPr lang="el-GR" sz="1600" dirty="0" err="1">
                    <a:latin typeface="Calibri" panose="020F0502020204030204" pitchFamily="34" charset="0"/>
                    <a:ea typeface="Calibri" panose="020F0502020204030204" pitchFamily="34" charset="0"/>
                    <a:cs typeface="Calibri" panose="020F0502020204030204" pitchFamily="34" charset="0"/>
                  </a:rPr>
                  <a:t>kHz</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Έτσι έχουμε το εξής για τη</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έντασης</a:t>
                </a:r>
                <a:r>
                  <a:rPr lang="en-GB" sz="1600" b="1" i="1" u="sng" dirty="0">
                    <a:latin typeface="Calibri" panose="020F0502020204030204" pitchFamily="34" charset="0"/>
                    <a:ea typeface="Calibri" panose="020F0502020204030204" pitchFamily="34" charset="0"/>
                    <a:cs typeface="Calibri" panose="020F0502020204030204" pitchFamily="34" charset="0"/>
                  </a:rPr>
                  <a:t> </a:t>
                </a:r>
                <a:r>
                  <a:rPr lang="en-GB" sz="1600" b="1" i="1"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sSub>
                      <m:sSubPr>
                        <m:ctrlPr>
                          <a:rPr lang="en-GB" sz="1600" b="1" i="1">
                            <a:latin typeface="Cambria Math" panose="02040503050406030204" pitchFamily="18" charset="0"/>
                          </a:rPr>
                        </m:ctrlPr>
                      </m:sSubPr>
                      <m:e>
                        <m:r>
                          <a:rPr lang="en-GB" sz="1600" b="1" i="1">
                            <a:latin typeface="Cambria Math" panose="02040503050406030204" pitchFamily="18" charset="0"/>
                          </a:rPr>
                          <m:t>𝑳</m:t>
                        </m:r>
                      </m:e>
                      <m:sub>
                        <m:r>
                          <a:rPr lang="en-GB" sz="1600" b="1" i="1">
                            <a:latin typeface="Cambria Math" panose="02040503050406030204" pitchFamily="18" charset="0"/>
                          </a:rPr>
                          <m:t>𝑰</m:t>
                        </m:r>
                      </m:sub>
                    </m:sSub>
                  </m:oMath>
                </a14:m>
                <a:r>
                  <a:rPr lang="en-GB" sz="1600" b="1" i="1"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𝐿</m:t>
                        </m:r>
                      </m:e>
                      <m:sub>
                        <m:r>
                          <a:rPr lang="en-GB" sz="1600" b="0" i="1" smtClean="0">
                            <a:latin typeface="Cambria Math" panose="02040503050406030204" pitchFamily="18" charset="0"/>
                          </a:rPr>
                          <m:t>𝐼</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𝑙𝑜𝑔</m:t>
                    </m:r>
                    <m:f>
                      <m:fPr>
                        <m:ctrlPr>
                          <a:rPr lang="en-GB" sz="1600" b="0" i="1" smtClean="0">
                            <a:latin typeface="Cambria Math" panose="02040503050406030204" pitchFamily="18" charset="0"/>
                            <a:ea typeface="Cambria Math" panose="02040503050406030204" pitchFamily="18" charset="0"/>
                          </a:rPr>
                        </m:ctrlPr>
                      </m:fPr>
                      <m:num>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𝑚</m:t>
                            </m:r>
                          </m:sub>
                        </m:sSub>
                      </m:num>
                      <m:den>
                        <m:sSub>
                          <m:sSubPr>
                            <m:ctrlPr>
                              <a:rPr lang="en-GB" sz="1600" b="0" i="1" smtClean="0">
                                <a:latin typeface="Cambria Math" panose="02040503050406030204" pitchFamily="18" charset="0"/>
                                <a:ea typeface="Cambria Math" panose="02040503050406030204" pitchFamily="18" charset="0"/>
                              </a:rPr>
                            </m:ctrlPr>
                          </m:sSubPr>
                          <m:e>
                            <m:r>
                              <a:rPr lang="en-GB" sz="1600" b="0" i="1" smtClean="0">
                                <a:latin typeface="Cambria Math" panose="02040503050406030204" pitchFamily="18" charset="0"/>
                                <a:ea typeface="Cambria Math" panose="02040503050406030204" pitchFamily="18" charset="0"/>
                              </a:rPr>
                              <m:t>𝐼</m:t>
                            </m:r>
                          </m:e>
                          <m:sub>
                            <m:r>
                              <a:rPr lang="en-GB" sz="1600" b="0" i="1" smtClean="0">
                                <a:latin typeface="Cambria Math" panose="02040503050406030204" pitchFamily="18" charset="0"/>
                                <a:ea typeface="Cambria Math" panose="02040503050406030204" pitchFamily="18" charset="0"/>
                              </a:rPr>
                              <m:t>𝑟𝑒𝑓</m:t>
                            </m:r>
                          </m:sub>
                        </m:sSub>
                      </m:den>
                    </m:f>
                    <m:r>
                      <a:rPr lang="en-GB" sz="1600" b="0" i="1" smtClean="0">
                        <a:latin typeface="Cambria Math" panose="02040503050406030204" pitchFamily="18" charset="0"/>
                        <a:ea typeface="Cambria Math" panose="02040503050406030204" pitchFamily="18" charset="0"/>
                      </a:rPr>
                      <m:t> </m:t>
                    </m:r>
                  </m:oMath>
                </a14:m>
                <a:r>
                  <a:rPr lang="el-GR" sz="1600"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l-GR" sz="1600" dirty="0" err="1">
                    <a:latin typeface="Calibri" panose="020F0502020204030204" pitchFamily="34" charset="0"/>
                    <a:ea typeface="Calibri" panose="020F0502020204030204" pitchFamily="34" charset="0"/>
                    <a:cs typeface="Calibri" panose="020F0502020204030204" pitchFamily="34" charset="0"/>
                  </a:rPr>
                  <a:t>Οπου</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𝑚</m:t>
                        </m:r>
                      </m:sub>
                    </m:sSub>
                  </m:oMath>
                </a14:m>
                <a:r>
                  <a:rPr lang="el-GR" sz="1600" dirty="0">
                    <a:latin typeface="Calibri" panose="020F0502020204030204" pitchFamily="34" charset="0"/>
                    <a:ea typeface="Calibri" panose="020F0502020204030204" pitchFamily="34" charset="0"/>
                    <a:cs typeface="Calibri" panose="020F0502020204030204" pitchFamily="34" charset="0"/>
                  </a:rPr>
                  <a:t> η μετρημένη ένταση, και </a:t>
                </a:r>
                <a14:m>
                  <m:oMath xmlns:m="http://schemas.openxmlformats.org/officeDocument/2006/math">
                    <m:sSub>
                      <m:sSubPr>
                        <m:ctrlPr>
                          <a:rPr lang="en-GB" sz="1600" i="1">
                            <a:latin typeface="Cambria Math" panose="02040503050406030204" pitchFamily="18" charset="0"/>
                            <a:ea typeface="Cambria Math" panose="02040503050406030204" pitchFamily="18" charset="0"/>
                          </a:rPr>
                        </m:ctrlPr>
                      </m:sSubPr>
                      <m:e>
                        <m:r>
                          <a:rPr lang="en-GB" sz="1600" i="1">
                            <a:latin typeface="Cambria Math" panose="02040503050406030204" pitchFamily="18" charset="0"/>
                            <a:ea typeface="Cambria Math" panose="02040503050406030204" pitchFamily="18" charset="0"/>
                          </a:rPr>
                          <m:t>𝐼</m:t>
                        </m:r>
                      </m:e>
                      <m:sub>
                        <m:r>
                          <a:rPr lang="en-GB" sz="1600" i="1">
                            <a:latin typeface="Cambria Math" panose="02040503050406030204" pitchFamily="18" charset="0"/>
                            <a:ea typeface="Cambria Math" panose="02040503050406030204" pitchFamily="18" charset="0"/>
                          </a:rPr>
                          <m:t>𝑟𝑒𝑓</m:t>
                        </m:r>
                      </m:sub>
                    </m:sSub>
                    <m:r>
                      <a:rPr lang="el-GR" sz="1600" b="0" i="1" smtClean="0">
                        <a:latin typeface="Cambria Math" panose="02040503050406030204" pitchFamily="18" charset="0"/>
                        <a:ea typeface="Cambria Math" panose="02040503050406030204" pitchFamily="18" charset="0"/>
                      </a:rPr>
                      <m:t>=</m:t>
                    </m:r>
                    <m:sSup>
                      <m:sSupPr>
                        <m:ctrlPr>
                          <a:rPr lang="el-GR" sz="1600" b="0" i="1" smtClean="0">
                            <a:latin typeface="Cambria Math" panose="02040503050406030204" pitchFamily="18" charset="0"/>
                            <a:ea typeface="Cambria Math" panose="02040503050406030204" pitchFamily="18" charset="0"/>
                          </a:rPr>
                        </m:ctrlPr>
                      </m:sSupPr>
                      <m:e>
                        <m:r>
                          <a:rPr lang="el-GR" sz="1600" b="0" i="1" smtClean="0">
                            <a:latin typeface="Cambria Math" panose="02040503050406030204" pitchFamily="18" charset="0"/>
                            <a:ea typeface="Cambria Math" panose="02040503050406030204" pitchFamily="18" charset="0"/>
                          </a:rPr>
                          <m:t>10</m:t>
                        </m:r>
                      </m:e>
                      <m:sup>
                        <m:r>
                          <a:rPr lang="el-GR" sz="1600" b="0" i="1" smtClean="0">
                            <a:latin typeface="Cambria Math" panose="02040503050406030204" pitchFamily="18" charset="0"/>
                            <a:ea typeface="Cambria Math" panose="02040503050406030204" pitchFamily="18" charset="0"/>
                          </a:rPr>
                          <m:t>−</m:t>
                        </m:r>
                        <m:r>
                          <a:rPr lang="el-GR" sz="1600" b="0" i="1" smtClean="0">
                            <a:latin typeface="Cambria Math" panose="02040503050406030204" pitchFamily="18" charset="0"/>
                            <a:ea typeface="Cambria Math" panose="02040503050406030204" pitchFamily="18" charset="0"/>
                          </a:rPr>
                          <m:t>12</m:t>
                        </m:r>
                      </m:sup>
                    </m:sSup>
                    <m:r>
                      <a:rPr lang="en-GB" sz="1600" b="0" i="1" smtClean="0">
                        <a:latin typeface="Cambria Math" panose="02040503050406030204" pitchFamily="18" charset="0"/>
                        <a:ea typeface="Cambria Math" panose="02040503050406030204" pitchFamily="18" charset="0"/>
                      </a:rPr>
                      <m:t>𝑊𝑎𝑡𝑡</m:t>
                    </m:r>
                    <m:r>
                      <a:rPr lang="en-GB" sz="1600" b="0" i="1" smtClean="0">
                        <a:latin typeface="Cambria Math" panose="02040503050406030204" pitchFamily="18" charset="0"/>
                        <a:ea typeface="Cambria Math" panose="02040503050406030204" pitchFamily="18" charset="0"/>
                      </a:rPr>
                      <m:t>/</m:t>
                    </m:r>
                    <m:sSup>
                      <m:sSupPr>
                        <m:ctrlPr>
                          <a:rPr lang="en-GB" sz="1600" b="0" i="1" smtClean="0">
                            <a:latin typeface="Cambria Math" panose="02040503050406030204" pitchFamily="18" charset="0"/>
                            <a:ea typeface="Cambria Math" panose="02040503050406030204" pitchFamily="18" charset="0"/>
                          </a:rPr>
                        </m:ctrlPr>
                      </m:sSupPr>
                      <m:e>
                        <m:r>
                          <a:rPr lang="en-GB" sz="1600" b="0" i="1" smtClean="0">
                            <a:latin typeface="Cambria Math" panose="02040503050406030204" pitchFamily="18" charset="0"/>
                            <a:ea typeface="Cambria Math" panose="02040503050406030204" pitchFamily="18" charset="0"/>
                          </a:rPr>
                          <m:t>𝑚</m:t>
                        </m:r>
                      </m:e>
                      <m:sup>
                        <m:r>
                          <a:rPr lang="en-GB" sz="1600" b="0" i="1" smtClean="0">
                            <a:latin typeface="Cambria Math" panose="02040503050406030204" pitchFamily="18" charset="0"/>
                            <a:ea typeface="Cambria Math" panose="02040503050406030204" pitchFamily="18"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 η ένταση αναφοράς. </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Εφόσον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a:latin typeface="Cambria Math" panose="02040503050406030204" pitchFamily="18" charset="0"/>
                        <a:ea typeface="Calibri" panose="020F0502020204030204" pitchFamily="34" charset="0"/>
                        <a:cs typeface="Calibri" panose="020F0502020204030204" pitchFamily="34" charset="0"/>
                      </a:rPr>
                      <m:t>=</m:t>
                    </m:r>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sSubSup>
                          <m:sSubSupPr>
                            <m:ctrlPr>
                              <a:rPr lang="en-GB" sz="1600" i="1">
                                <a:latin typeface="Cambria Math" panose="02040503050406030204" pitchFamily="18" charset="0"/>
                                <a:ea typeface="Calibri" panose="020F0502020204030204" pitchFamily="34" charset="0"/>
                                <a:cs typeface="Calibri" panose="020F0502020204030204" pitchFamily="34" charset="0"/>
                              </a:rPr>
                            </m:ctrlPr>
                          </m:sSubSupPr>
                          <m:e>
                            <m:r>
                              <a:rPr lang="en-GB" sz="1600" i="1">
                                <a:latin typeface="Cambria Math" panose="02040503050406030204" pitchFamily="18" charset="0"/>
                                <a:ea typeface="Calibri" panose="020F0502020204030204" pitchFamily="34" charset="0"/>
                                <a:cs typeface="Calibri" panose="020F0502020204030204" pitchFamily="34" charset="0"/>
                              </a:rPr>
                              <m:t>𝑝</m:t>
                            </m:r>
                          </m:e>
                          <m:sub>
                            <m:r>
                              <a:rPr lang="en-GB" sz="1600" i="1">
                                <a:latin typeface="Cambria Math" panose="02040503050406030204" pitchFamily="18" charset="0"/>
                                <a:ea typeface="Calibri" panose="020F0502020204030204" pitchFamily="34" charset="0"/>
                                <a:cs typeface="Calibri" panose="020F0502020204030204" pitchFamily="34" charset="0"/>
                              </a:rPr>
                              <m:t>𝑟𝑚𝑠</m:t>
                            </m:r>
                          </m:sub>
                          <m:sup>
                            <m:r>
                              <a:rPr lang="en-GB" sz="1600" i="1">
                                <a:latin typeface="Cambria Math" panose="02040503050406030204" pitchFamily="18" charset="0"/>
                                <a:ea typeface="Calibri" panose="020F0502020204030204" pitchFamily="34" charset="0"/>
                                <a:cs typeface="Calibri" panose="020F0502020204030204" pitchFamily="34" charset="0"/>
                              </a:rPr>
                              <m:t>2</m:t>
                            </m:r>
                          </m:sup>
                        </m:sSubSup>
                      </m:num>
                      <m:den>
                        <m:r>
                          <a:rPr lang="el-GR" sz="1600" i="1">
                            <a:latin typeface="Cambria Math" panose="02040503050406030204" pitchFamily="18" charset="0"/>
                            <a:ea typeface="Calibri" panose="020F0502020204030204" pitchFamily="34" charset="0"/>
                            <a:cs typeface="Calibri" panose="020F0502020204030204" pitchFamily="34" charset="0"/>
                          </a:rPr>
                          <m:t>𝜌</m:t>
                        </m:r>
                        <m:r>
                          <a:rPr lang="en-GB" sz="1600" i="1">
                            <a:latin typeface="Cambria Math" panose="02040503050406030204" pitchFamily="18" charset="0"/>
                            <a:ea typeface="Calibri" panose="020F0502020204030204" pitchFamily="34" charset="0"/>
                            <a:cs typeface="Calibri" panose="020F0502020204030204" pitchFamily="34" charset="0"/>
                          </a:rPr>
                          <m:t>𝑐</m:t>
                        </m:r>
                      </m:den>
                    </m:f>
                  </m:oMath>
                </a14:m>
                <a:r>
                  <a:rPr lang="el-GR" sz="1600" dirty="0">
                    <a:latin typeface="Calibri" panose="020F0502020204030204" pitchFamily="34" charset="0"/>
                    <a:ea typeface="Calibri" panose="020F0502020204030204" pitchFamily="34" charset="0"/>
                    <a:cs typeface="Calibri" panose="020F0502020204030204" pitchFamily="34" charset="0"/>
                  </a:rPr>
                  <a:t> (και </a:t>
                </a:r>
                <a:r>
                  <a:rPr lang="el-GR" sz="1600" dirty="0" err="1">
                    <a:latin typeface="Calibri" panose="020F0502020204030204" pitchFamily="34" charset="0"/>
                    <a:ea typeface="Calibri" panose="020F0502020204030204" pitchFamily="34" charset="0"/>
                    <a:cs typeface="Calibri" panose="020F0502020204030204" pitchFamily="34" charset="0"/>
                  </a:rPr>
                  <a:t>γενικοτερα</a:t>
                </a:r>
                <a:r>
                  <a:rPr lang="el-GR"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smtClean="0">
                        <a:latin typeface="Cambria Math" panose="02040503050406030204" pitchFamily="18" charset="0"/>
                        <a:ea typeface="Cambria Math" panose="02040503050406030204" pitchFamily="18" charset="0"/>
                        <a:cs typeface="Calibri" panose="020F0502020204030204" pitchFamily="34" charset="0"/>
                      </a:rPr>
                      <m:t>∝</m:t>
                    </m:r>
                    <m:sSup>
                      <m:sSupPr>
                        <m:ctrlPr>
                          <a:rPr lang="en-GB" sz="1600" b="0" i="1" smtClean="0">
                            <a:latin typeface="Cambria Math" panose="02040503050406030204" pitchFamily="18" charset="0"/>
                            <a:ea typeface="Cambria Math" panose="02040503050406030204" pitchFamily="18" charset="0"/>
                            <a:cs typeface="Calibri" panose="020F0502020204030204" pitchFamily="34" charset="0"/>
                          </a:rPr>
                        </m:ctrlPr>
                      </m:sSupPr>
                      <m:e>
                        <m:r>
                          <a:rPr lang="en-GB" sz="1600" b="0" i="1" smtClean="0">
                            <a:latin typeface="Cambria Math" panose="02040503050406030204" pitchFamily="18" charset="0"/>
                            <a:ea typeface="Cambria Math" panose="02040503050406030204" pitchFamily="18" charset="0"/>
                            <a:cs typeface="Calibri" panose="020F0502020204030204" pitchFamily="34" charset="0"/>
                          </a:rPr>
                          <m:t>𝑝</m:t>
                        </m:r>
                      </m:e>
                      <m:sup>
                        <m:r>
                          <a:rPr lang="en-GB" sz="1600" b="0" i="1" smtClean="0">
                            <a:latin typeface="Cambria Math" panose="02040503050406030204" pitchFamily="18" charset="0"/>
                            <a:ea typeface="Cambria Math" panose="02040503050406030204" pitchFamily="18" charset="0"/>
                            <a:cs typeface="Calibri" panose="020F0502020204030204" pitchFamily="34" charset="0"/>
                          </a:rPr>
                          <m:t>2</m:t>
                        </m:r>
                      </m:sup>
                    </m:sSup>
                  </m:oMath>
                </a14:m>
                <a:r>
                  <a:rPr lang="el-GR" sz="1600" dirty="0">
                    <a:latin typeface="Calibri" panose="020F0502020204030204" pitchFamily="34" charset="0"/>
                    <a:ea typeface="Calibri" panose="020F0502020204030204" pitchFamily="34" charset="0"/>
                    <a:cs typeface="Calibri" panose="020F0502020204030204" pitchFamily="34" charset="0"/>
                  </a:rPr>
                  <a:t>)</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η</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πίεσης</a:t>
                </a:r>
                <a:r>
                  <a:rPr lang="en-GB" sz="16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rPr>
                        </m:ctrlPr>
                      </m:sSubPr>
                      <m:e>
                        <m:r>
                          <a:rPr lang="en-GB" sz="1600" b="0" i="1">
                            <a:latin typeface="Cambria Math" panose="02040503050406030204" pitchFamily="18" charset="0"/>
                          </a:rPr>
                          <m:t>𝐿</m:t>
                        </m:r>
                      </m:e>
                      <m:sub>
                        <m:r>
                          <a:rPr lang="en-GB" sz="1600" b="0" i="1" smtClean="0">
                            <a:latin typeface="Cambria Math" panose="02040503050406030204" pitchFamily="18" charset="0"/>
                          </a:rPr>
                          <m:t>𝑝</m:t>
                        </m:r>
                      </m:sub>
                    </m:sSub>
                  </m:oMath>
                </a14:m>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b="0" i="1" smtClean="0">
                            <a:latin typeface="Cambria Math" panose="02040503050406030204" pitchFamily="18" charset="0"/>
                          </a:rPr>
                          <m:t>𝑝</m:t>
                        </m:r>
                      </m:sub>
                    </m:sSub>
                    <m:r>
                      <a:rPr lang="en-GB" sz="1600" b="0" i="1" smtClean="0">
                        <a:latin typeface="Cambria Math" panose="02040503050406030204" pitchFamily="18" charset="0"/>
                      </a:rPr>
                      <m:t>=</m:t>
                    </m:r>
                    <m:r>
                      <a:rPr lang="en-GB" sz="1600" b="0" i="1" smtClean="0">
                        <a:latin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func>
                      <m:funcPr>
                        <m:ctrlPr>
                          <a:rPr lang="en-GB" sz="1600" b="0" i="1" smtClean="0">
                            <a:latin typeface="Cambria Math" panose="02040503050406030204" pitchFamily="18" charset="0"/>
                            <a:ea typeface="Cambria Math" panose="02040503050406030204" pitchFamily="18" charset="0"/>
                          </a:rPr>
                        </m:ctrlPr>
                      </m:funcPr>
                      <m:fName>
                        <m:r>
                          <m:rPr>
                            <m:sty m:val="p"/>
                          </m:rPr>
                          <a:rPr lang="en-GB" sz="1600" b="0" i="0" smtClean="0">
                            <a:latin typeface="Cambria Math" panose="02040503050406030204" pitchFamily="18" charset="0"/>
                            <a:ea typeface="Cambria Math" panose="02040503050406030204" pitchFamily="18" charset="0"/>
                          </a:rPr>
                          <m:t>log</m:t>
                        </m:r>
                      </m:fName>
                      <m:e>
                        <m:f>
                          <m:fPr>
                            <m:ctrlPr>
                              <a:rPr lang="en-GB" sz="1600" b="0" i="1" smtClean="0">
                                <a:latin typeface="Cambria Math" panose="02040503050406030204" pitchFamily="18" charset="0"/>
                                <a:ea typeface="Cambria Math" panose="02040503050406030204" pitchFamily="18" charset="0"/>
                              </a:rPr>
                            </m:ctrlPr>
                          </m:fPr>
                          <m:num>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𝑚</m:t>
                                    </m:r>
                                  </m:sub>
                                  <m:sup>
                                    <m:r>
                                      <a:rPr lang="en-GB" sz="1600" b="0" i="1" smtClean="0">
                                        <a:latin typeface="Cambria Math" panose="02040503050406030204" pitchFamily="18" charset="0"/>
                                        <a:ea typeface="Cambria Math" panose="02040503050406030204" pitchFamily="18" charset="0"/>
                                      </a:rPr>
                                      <m:t>2</m:t>
                                    </m:r>
                                  </m:sup>
                                </m:sSubSup>
                              </m:num>
                              <m:den>
                                <m:r>
                                  <a:rPr lang="el-GR" sz="1600" b="0" i="1" strike="sngStrike" smtClean="0">
                                    <a:latin typeface="Cambria Math" panose="02040503050406030204" pitchFamily="18" charset="0"/>
                                    <a:ea typeface="Cambria Math" panose="02040503050406030204" pitchFamily="18" charset="0"/>
                                  </a:rPr>
                                  <m:t>𝜌</m:t>
                                </m:r>
                                <m:r>
                                  <a:rPr lang="en-GB" sz="1600" b="0" i="1" strike="sngStrike" smtClean="0">
                                    <a:latin typeface="Cambria Math" panose="02040503050406030204" pitchFamily="18" charset="0"/>
                                    <a:ea typeface="Cambria Math" panose="02040503050406030204" pitchFamily="18" charset="0"/>
                                  </a:rPr>
                                  <m:t>𝑐</m:t>
                                </m:r>
                              </m:den>
                            </m:f>
                          </m:num>
                          <m:den>
                            <m:f>
                              <m:fPr>
                                <m:ctrlPr>
                                  <a:rPr lang="en-GB" sz="1600" b="0" i="1" smtClean="0">
                                    <a:latin typeface="Cambria Math" panose="02040503050406030204" pitchFamily="18" charset="0"/>
                                    <a:ea typeface="Cambria Math" panose="02040503050406030204" pitchFamily="18" charset="0"/>
                                  </a:rPr>
                                </m:ctrlPr>
                              </m:fPr>
                              <m:num>
                                <m:sSubSup>
                                  <m:sSubSupPr>
                                    <m:ctrlPr>
                                      <a:rPr lang="en-GB" sz="1600" b="0" i="1" smtClean="0">
                                        <a:latin typeface="Cambria Math" panose="02040503050406030204" pitchFamily="18" charset="0"/>
                                        <a:ea typeface="Cambria Math" panose="02040503050406030204" pitchFamily="18" charset="0"/>
                                      </a:rPr>
                                    </m:ctrlPr>
                                  </m:sSubSupPr>
                                  <m:e>
                                    <m:r>
                                      <a:rPr lang="en-GB" sz="1600" b="0" i="1" smtClean="0">
                                        <a:latin typeface="Cambria Math" panose="02040503050406030204" pitchFamily="18" charset="0"/>
                                        <a:ea typeface="Cambria Math" panose="02040503050406030204" pitchFamily="18" charset="0"/>
                                      </a:rPr>
                                      <m:t>𝑝</m:t>
                                    </m:r>
                                  </m:e>
                                  <m:sub>
                                    <m:r>
                                      <a:rPr lang="en-GB" sz="1600" b="0" i="1" smtClean="0">
                                        <a:latin typeface="Cambria Math" panose="02040503050406030204" pitchFamily="18" charset="0"/>
                                        <a:ea typeface="Cambria Math" panose="02040503050406030204" pitchFamily="18" charset="0"/>
                                      </a:rPr>
                                      <m:t>𝑟𝑚𝑠</m:t>
                                    </m:r>
                                    <m:r>
                                      <a:rPr lang="en-GB" sz="1600" b="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𝑟𝑒𝑓</m:t>
                                    </m:r>
                                  </m:sub>
                                  <m:sup>
                                    <m:r>
                                      <a:rPr lang="en-GB" sz="1600" b="0" i="1" smtClean="0">
                                        <a:latin typeface="Cambria Math" panose="02040503050406030204" pitchFamily="18" charset="0"/>
                                        <a:ea typeface="Cambria Math" panose="02040503050406030204" pitchFamily="18" charset="0"/>
                                      </a:rPr>
                                      <m:t>2</m:t>
                                    </m:r>
                                  </m:sup>
                                </m:sSubSup>
                                <m:r>
                                  <a:rPr lang="en-GB" sz="1600" b="0" i="1" smtClean="0">
                                    <a:latin typeface="Cambria Math" panose="02040503050406030204" pitchFamily="18" charset="0"/>
                                    <a:ea typeface="Cambria Math" panose="02040503050406030204" pitchFamily="18" charset="0"/>
                                  </a:rPr>
                                  <m:t> </m:t>
                                </m:r>
                              </m:num>
                              <m:den>
                                <m:r>
                                  <a:rPr lang="el-GR" sz="1600" b="0" i="1" strike="sngStrike" smtClean="0">
                                    <a:latin typeface="Cambria Math" panose="02040503050406030204" pitchFamily="18" charset="0"/>
                                    <a:ea typeface="Cambria Math" panose="02040503050406030204" pitchFamily="18" charset="0"/>
                                  </a:rPr>
                                  <m:t>𝜌</m:t>
                                </m:r>
                                <m:r>
                                  <a:rPr lang="en-GB" sz="1600" b="0" i="1" strike="sngStrike" smtClean="0">
                                    <a:latin typeface="Cambria Math" panose="02040503050406030204" pitchFamily="18" charset="0"/>
                                    <a:ea typeface="Cambria Math" panose="02040503050406030204" pitchFamily="18" charset="0"/>
                                  </a:rPr>
                                  <m:t>𝑐</m:t>
                                </m:r>
                              </m:den>
                            </m:f>
                          </m:den>
                        </m:f>
                      </m:e>
                    </m:func>
                  </m:oMath>
                </a14:m>
                <a:r>
                  <a:rPr lang="en-GB" sz="1600" dirty="0">
                    <a:ea typeface="Cambria Math" panose="02040503050406030204" pitchFamily="18" charset="0"/>
                  </a:rPr>
                  <a:t> </a:t>
                </a:r>
                <a14:m>
                  <m:oMath xmlns:m="http://schemas.openxmlformats.org/officeDocument/2006/math">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𝑚</m:t>
                                        </m:r>
                                      </m:sub>
                                      <m:sup/>
                                    </m:sSubSup>
                                  </m:num>
                                  <m:den>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den>
                                </m:f>
                              </m:e>
                            </m:d>
                          </m:e>
                        </m:func>
                      </m:e>
                      <m:sup>
                        <m:r>
                          <a:rPr lang="en-GB" sz="1600" i="1">
                            <a:latin typeface="Cambria Math" panose="02040503050406030204" pitchFamily="18" charset="0"/>
                            <a:ea typeface="Cambria Math" panose="02040503050406030204" pitchFamily="18" charset="0"/>
                          </a:rPr>
                          <m:t>2</m:t>
                        </m:r>
                      </m:sup>
                    </m:sSup>
                    <m:r>
                      <a:rPr lang="en-GB" sz="1600" b="0" i="0" smtClean="0">
                        <a:latin typeface="Cambria Math" panose="02040503050406030204" pitchFamily="18" charset="0"/>
                        <a:ea typeface="Cambria Math" panose="02040503050406030204" pitchFamily="18" charset="0"/>
                      </a:rPr>
                      <m:t>=</m:t>
                    </m:r>
                    <m:r>
                      <a:rPr lang="en-GB" sz="1600" b="0" i="0" smtClean="0">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10</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𝑚</m:t>
                                        </m:r>
                                      </m:sub>
                                      <m:sup/>
                                    </m:sSubSup>
                                  </m:num>
                                  <m:den>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den>
                                </m:f>
                              </m:e>
                            </m:d>
                          </m:e>
                        </m:func>
                      </m:e>
                      <m:sup/>
                    </m:sSup>
                    <m:r>
                      <a:rPr lang="en-GB" sz="1600" i="1">
                        <a:latin typeface="Cambria Math" panose="02040503050406030204" pitchFamily="18" charset="0"/>
                        <a:ea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i="1">
                            <a:latin typeface="Cambria Math" panose="02040503050406030204" pitchFamily="18" charset="0"/>
                          </a:rPr>
                          <m:t>𝑝</m:t>
                        </m:r>
                      </m:sub>
                    </m:sSub>
                    <m:r>
                      <a:rPr lang="en-GB" sz="1600" i="1">
                        <a:latin typeface="Cambria Math" panose="02040503050406030204" pitchFamily="18" charset="0"/>
                      </a:rPr>
                      <m:t>=</m:t>
                    </m:r>
                    <m:r>
                      <a:rPr lang="en-GB" sz="1600" i="1">
                        <a:latin typeface="Cambria Math" panose="02040503050406030204" pitchFamily="18" charset="0"/>
                      </a:rPr>
                      <m:t>20</m:t>
                    </m:r>
                    <m:r>
                      <a:rPr lang="en-GB" sz="1600" i="1">
                        <a:latin typeface="Cambria Math" panose="02040503050406030204" pitchFamily="18" charset="0"/>
                        <a:ea typeface="Cambria Math" panose="02040503050406030204" pitchFamily="18" charset="0"/>
                      </a:rPr>
                      <m:t>∙</m:t>
                    </m:r>
                    <m:func>
                      <m:funcPr>
                        <m:ctrlPr>
                          <a:rPr lang="en-GB" sz="1600" i="1">
                            <a:latin typeface="Cambria Math" panose="02040503050406030204" pitchFamily="18" charset="0"/>
                            <a:ea typeface="Cambria Math" panose="02040503050406030204" pitchFamily="18" charset="0"/>
                          </a:rPr>
                        </m:ctrlPr>
                      </m:funcPr>
                      <m:fName>
                        <m:r>
                          <m:rPr>
                            <m:sty m:val="p"/>
                          </m:rPr>
                          <a:rPr lang="en-GB" sz="1600">
                            <a:latin typeface="Cambria Math" panose="02040503050406030204" pitchFamily="18" charset="0"/>
                            <a:ea typeface="Cambria Math" panose="02040503050406030204" pitchFamily="18" charset="0"/>
                          </a:rPr>
                          <m:t>log</m:t>
                        </m:r>
                      </m:fName>
                      <m:e>
                        <m:d>
                          <m:dPr>
                            <m:ctrlPr>
                              <a:rPr lang="en-GB" sz="1600" i="1">
                                <a:latin typeface="Cambria Math" panose="02040503050406030204" pitchFamily="18" charset="0"/>
                                <a:ea typeface="Cambria Math" panose="02040503050406030204" pitchFamily="18" charset="0"/>
                              </a:rPr>
                            </m:ctrlPr>
                          </m:dPr>
                          <m:e>
                            <m:f>
                              <m:fPr>
                                <m:ctrlPr>
                                  <a:rPr lang="en-GB" sz="1600" i="1">
                                    <a:latin typeface="Cambria Math" panose="02040503050406030204" pitchFamily="18" charset="0"/>
                                    <a:ea typeface="Cambria Math" panose="02040503050406030204" pitchFamily="18" charset="0"/>
                                  </a:rPr>
                                </m:ctrlPr>
                              </m:fPr>
                              <m:num>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𝑚</m:t>
                                    </m:r>
                                  </m:sub>
                                  <m:sup/>
                                </m:sSubSup>
                              </m:num>
                              <m:den>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den>
                            </m:f>
                          </m:e>
                        </m:d>
                      </m:e>
                    </m:func>
                  </m:oMath>
                </a14:m>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i="1" dirty="0">
                    <a:latin typeface="Calibri" panose="020F0502020204030204" pitchFamily="34" charset="0"/>
                    <a:ea typeface="Calibri" panose="020F0502020204030204" pitchFamily="34" charset="0"/>
                    <a:cs typeface="Calibri" panose="020F0502020204030204" pitchFamily="34" charset="0"/>
                  </a:rPr>
                  <a:t>Με</a:t>
                </a:r>
                <a:r>
                  <a:rPr lang="en-GB" sz="16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Sup>
                      <m:sSubSupPr>
                        <m:ctrlPr>
                          <a:rPr lang="en-GB" sz="1600" i="1">
                            <a:latin typeface="Cambria Math" panose="02040503050406030204" pitchFamily="18" charset="0"/>
                            <a:ea typeface="Cambria Math" panose="02040503050406030204" pitchFamily="18" charset="0"/>
                          </a:rPr>
                        </m:ctrlPr>
                      </m:sSubSupPr>
                      <m:e>
                        <m:r>
                          <a:rPr lang="en-GB" sz="1600" i="1">
                            <a:latin typeface="Cambria Math" panose="02040503050406030204" pitchFamily="18" charset="0"/>
                            <a:ea typeface="Cambria Math" panose="02040503050406030204" pitchFamily="18" charset="0"/>
                          </a:rPr>
                          <m:t>𝑝</m:t>
                        </m:r>
                      </m:e>
                      <m:sub>
                        <m:r>
                          <a:rPr lang="en-GB" sz="1600" i="1">
                            <a:latin typeface="Cambria Math" panose="02040503050406030204" pitchFamily="18" charset="0"/>
                            <a:ea typeface="Cambria Math" panose="02040503050406030204" pitchFamily="18" charset="0"/>
                          </a:rPr>
                          <m:t>𝑟𝑚𝑠</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𝑟𝑒𝑓</m:t>
                        </m:r>
                      </m:sub>
                      <m:sup/>
                    </m:sSubSup>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20</m:t>
                    </m:r>
                    <m:r>
                      <a:rPr lang="en-GB" sz="1600" i="1">
                        <a:latin typeface="Cambria Math" panose="02040503050406030204" pitchFamily="18" charset="0"/>
                        <a:ea typeface="Cambria Math" panose="02040503050406030204" pitchFamily="18" charset="0"/>
                      </a:rPr>
                      <m:t> </m:t>
                    </m:r>
                    <m:r>
                      <a:rPr lang="el-GR" sz="1600" i="1">
                        <a:latin typeface="Cambria Math" panose="02040503050406030204" pitchFamily="18" charset="0"/>
                        <a:ea typeface="Cambria Math" panose="02040503050406030204" pitchFamily="18" charset="0"/>
                      </a:rPr>
                      <m:t>𝜇</m:t>
                    </m:r>
                    <m:r>
                      <a:rPr lang="en-GB" sz="1600" i="1">
                        <a:latin typeface="Cambria Math" panose="02040503050406030204" pitchFamily="18" charset="0"/>
                        <a:ea typeface="Cambria Math" panose="02040503050406030204" pitchFamily="18" charset="0"/>
                      </a:rPr>
                      <m:t>𝑃𝑎</m:t>
                    </m:r>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2</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10</m:t>
                        </m:r>
                      </m:e>
                      <m:sup>
                        <m:r>
                          <a:rPr lang="en-GB" sz="1600" i="1">
                            <a:latin typeface="Cambria Math" panose="02040503050406030204" pitchFamily="18" charset="0"/>
                            <a:ea typeface="Cambria Math" panose="02040503050406030204" pitchFamily="18" charset="0"/>
                          </a:rPr>
                          <m:t>−</m:t>
                        </m:r>
                        <m:r>
                          <a:rPr lang="en-GB" sz="1600" i="1">
                            <a:latin typeface="Cambria Math" panose="02040503050406030204" pitchFamily="18" charset="0"/>
                            <a:ea typeface="Cambria Math" panose="02040503050406030204" pitchFamily="18" charset="0"/>
                          </a:rPr>
                          <m:t>5</m:t>
                        </m:r>
                      </m:sup>
                    </m:sSup>
                    <m:r>
                      <a:rPr lang="en-GB" sz="1600" i="1">
                        <a:latin typeface="Cambria Math" panose="02040503050406030204" pitchFamily="18" charset="0"/>
                        <a:ea typeface="Cambria Math" panose="02040503050406030204" pitchFamily="18" charset="0"/>
                      </a:rPr>
                      <m:t>𝑁</m:t>
                    </m:r>
                    <m:r>
                      <a:rPr lang="en-GB" sz="1600" i="1">
                        <a:latin typeface="Cambria Math" panose="02040503050406030204" pitchFamily="18" charset="0"/>
                        <a:ea typeface="Cambria Math" panose="02040503050406030204" pitchFamily="18" charset="0"/>
                      </a:rPr>
                      <m:t>/</m:t>
                    </m:r>
                    <m:sSup>
                      <m:sSupPr>
                        <m:ctrlPr>
                          <a:rPr lang="en-GB" sz="1600" i="1">
                            <a:latin typeface="Cambria Math" panose="02040503050406030204" pitchFamily="18" charset="0"/>
                            <a:ea typeface="Cambria Math" panose="02040503050406030204" pitchFamily="18" charset="0"/>
                          </a:rPr>
                        </m:ctrlPr>
                      </m:sSupPr>
                      <m:e>
                        <m:r>
                          <a:rPr lang="en-GB" sz="1600" i="1">
                            <a:latin typeface="Cambria Math" panose="02040503050406030204" pitchFamily="18" charset="0"/>
                            <a:ea typeface="Cambria Math" panose="02040503050406030204" pitchFamily="18" charset="0"/>
                          </a:rPr>
                          <m:t>𝑚</m:t>
                        </m:r>
                      </m:e>
                      <m:sup>
                        <m:r>
                          <a:rPr lang="en-GB" sz="1600" i="1">
                            <a:latin typeface="Cambria Math" panose="02040503050406030204" pitchFamily="18" charset="0"/>
                            <a:ea typeface="Cambria Math" panose="02040503050406030204" pitchFamily="18" charset="0"/>
                          </a:rPr>
                          <m:t>2</m:t>
                        </m:r>
                      </m:sup>
                    </m:sSup>
                  </m:oMath>
                </a14:m>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Παρατηρούμε ότι στην περίπτωση της στάθμης ηχητικής πίεσης πολλαπλασιάζουμε με </a:t>
                </a:r>
                <a:r>
                  <a:rPr lang="el-GR" sz="1600" b="1" dirty="0">
                    <a:latin typeface="Calibri" panose="020F0502020204030204" pitchFamily="34" charset="0"/>
                    <a:ea typeface="Calibri" panose="020F0502020204030204" pitchFamily="34" charset="0"/>
                    <a:cs typeface="Calibri" panose="020F0502020204030204" pitchFamily="34" charset="0"/>
                  </a:rPr>
                  <a:t>20</a:t>
                </a: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BD7B01E7-CBF3-2C60-F4AB-B3D1A921E44F}"/>
                  </a:ext>
                </a:extLst>
              </p:cNvPr>
              <p:cNvSpPr>
                <a:spLocks noGrp="1" noRot="1" noChangeAspect="1" noMove="1" noResize="1" noEditPoints="1" noAdjustHandles="1" noChangeArrowheads="1" noChangeShapeType="1" noTextEdit="1"/>
              </p:cNvSpPr>
              <p:nvPr>
                <p:ph idx="1"/>
              </p:nvPr>
            </p:nvSpPr>
            <p:spPr>
              <a:xfrm>
                <a:off x="259080" y="644154"/>
                <a:ext cx="8625840" cy="4689846"/>
              </a:xfrm>
              <a:blipFill>
                <a:blip r:embed="rId2"/>
                <a:stretch>
                  <a:fillRect l="-424" t="-910" r="-353"/>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F339C7FC-8F14-F751-424E-339BC5092DA7}"/>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4" name="Rectangle 3">
            <a:extLst>
              <a:ext uri="{FF2B5EF4-FFF2-40B4-BE49-F238E27FC236}">
                <a16:creationId xmlns:a16="http://schemas.microsoft.com/office/drawing/2014/main" id="{2A554CE5-5D26-F053-DCBE-2EB857CC9B45}"/>
              </a:ext>
            </a:extLst>
          </p:cNvPr>
          <p:cNvSpPr/>
          <p:nvPr/>
        </p:nvSpPr>
        <p:spPr>
          <a:xfrm>
            <a:off x="6343650" y="3628602"/>
            <a:ext cx="2038350" cy="78147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1318677B-204E-6B22-1862-90269FDBF8E7}"/>
              </a:ext>
            </a:extLst>
          </p:cNvPr>
          <p:cNvSpPr/>
          <p:nvPr/>
        </p:nvSpPr>
        <p:spPr>
          <a:xfrm>
            <a:off x="3752850" y="2009775"/>
            <a:ext cx="1581150" cy="52387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1999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2BF0652-DED6-4E41-46F0-02BC67BAD888}"/>
                  </a:ext>
                </a:extLst>
              </p:cNvPr>
              <p:cNvSpPr>
                <a:spLocks noGrp="1"/>
              </p:cNvSpPr>
              <p:nvPr>
                <p:ph idx="1"/>
              </p:nvPr>
            </p:nvSpPr>
            <p:spPr/>
            <p:txBody>
              <a:bodyPr>
                <a:normAutofit/>
              </a:bodyPr>
              <a:lstStyle/>
              <a:p>
                <a:pPr marL="0" indent="0">
                  <a:buNone/>
                </a:pPr>
                <a:r>
                  <a:rPr lang="en-GB" sz="1600" dirty="0">
                    <a:latin typeface="Calibri" panose="020F0502020204030204" pitchFamily="34" charset="0"/>
                    <a:ea typeface="Calibri" panose="020F0502020204030204" pitchFamily="34" charset="0"/>
                    <a:cs typeface="Calibri" panose="020F0502020204030204" pitchFamily="34" charset="0"/>
                  </a:rPr>
                  <a:t>!</a:t>
                </a:r>
                <a:r>
                  <a:rPr lang="el-GR" sz="1600" dirty="0">
                    <a:latin typeface="Calibri" panose="020F0502020204030204" pitchFamily="34" charset="0"/>
                    <a:ea typeface="Calibri" panose="020F0502020204030204" pitchFamily="34" charset="0"/>
                    <a:cs typeface="Calibri" panose="020F0502020204030204" pitchFamily="34" charset="0"/>
                  </a:rPr>
                  <a:t>Παρατηρούμε ότι στην περίπτωση της στάθμης ηχητικής πίεσης πολλαπλασιάζουμε με </a:t>
                </a:r>
                <a:r>
                  <a:rPr lang="el-GR" sz="1600" b="1" dirty="0">
                    <a:latin typeface="Calibri" panose="020F0502020204030204" pitchFamily="34" charset="0"/>
                    <a:ea typeface="Calibri" panose="020F0502020204030204" pitchFamily="34" charset="0"/>
                    <a:cs typeface="Calibri" panose="020F0502020204030204" pitchFamily="34" charset="0"/>
                  </a:rPr>
                  <a:t>20</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Αυτό προκύπτει από τη σχέση έντασης (και </a:t>
                </a:r>
                <a:r>
                  <a:rPr lang="el-GR" sz="1600" dirty="0" err="1">
                    <a:latin typeface="Calibri" panose="020F0502020204030204" pitchFamily="34" charset="0"/>
                    <a:ea typeface="Calibri" panose="020F0502020204030204" pitchFamily="34" charset="0"/>
                    <a:cs typeface="Calibri" panose="020F0502020204030204" pitchFamily="34" charset="0"/>
                  </a:rPr>
                  <a:t>ισχύος</a:t>
                </a:r>
                <a:r>
                  <a:rPr lang="el-GR" sz="1600" dirty="0">
                    <a:latin typeface="Calibri" panose="020F0502020204030204" pitchFamily="34" charset="0"/>
                    <a:ea typeface="Calibri" panose="020F0502020204030204" pitchFamily="34" charset="0"/>
                    <a:cs typeface="Calibri" panose="020F0502020204030204" pitchFamily="34" charset="0"/>
                  </a:rPr>
                  <a:t>) με την ακουστική</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πίεση</a:t>
                </a:r>
                <a14:m>
                  <m:oMath xmlns:m="http://schemas.openxmlformats.org/officeDocument/2006/math">
                    <m:r>
                      <a:rPr lang="el-GR" sz="1600" b="0" i="0" smtClean="0">
                        <a:latin typeface="Cambria Math" panose="02040503050406030204" pitchFamily="18" charset="0"/>
                      </a:rPr>
                      <m:t> </m:t>
                    </m:r>
                    <m:r>
                      <a:rPr lang="el-GR" sz="1600" b="0" i="1" smtClean="0">
                        <a:latin typeface="Cambria Math" panose="02040503050406030204" pitchFamily="18" charset="0"/>
                      </a:rPr>
                      <m:t>𝛪</m:t>
                    </m:r>
                    <m:r>
                      <m:rPr>
                        <m:nor/>
                      </m:rPr>
                      <a:rPr lang="en-GB" sz="1600" dirty="0">
                        <a:latin typeface="Calibri" panose="020F0502020204030204" pitchFamily="34"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rPr>
                        </m:ctrlPr>
                      </m:sSupPr>
                      <m:e>
                        <m:r>
                          <a:rPr lang="el-GR" sz="1600" b="0" i="1" smtClean="0">
                            <a:latin typeface="Cambria Math" panose="02040503050406030204" pitchFamily="18" charset="0"/>
                          </a:rPr>
                          <m:t>𝜌</m:t>
                        </m:r>
                      </m:e>
                      <m:sup>
                        <m:r>
                          <a:rPr lang="el-GR" sz="1600" b="0" i="1" smtClean="0">
                            <a:latin typeface="Cambria Math" panose="02040503050406030204" pitchFamily="18" charset="0"/>
                          </a:rPr>
                          <m:t>2</m:t>
                        </m:r>
                      </m:sup>
                    </m:sSup>
                  </m:oMath>
                </a14:m>
                <a:endParaRPr lang="en-GB" sz="16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B2BF0652-DED6-4E41-46F0-02BC67BAD888}"/>
                  </a:ext>
                </a:extLst>
              </p:cNvPr>
              <p:cNvSpPr>
                <a:spLocks noGrp="1" noRot="1" noChangeAspect="1" noMove="1" noResize="1" noEditPoints="1" noAdjustHandles="1" noChangeArrowheads="1" noChangeShapeType="1" noTextEdit="1"/>
              </p:cNvSpPr>
              <p:nvPr>
                <p:ph idx="1"/>
              </p:nvPr>
            </p:nvSpPr>
            <p:spPr>
              <a:blipFill>
                <a:blip r:embed="rId2"/>
                <a:stretch>
                  <a:fillRect l="-438" t="-970"/>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49BFD4A9-605A-F899-C950-7DC51A30BB63}"/>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pic>
        <p:nvPicPr>
          <p:cNvPr id="7" name="Picture 6">
            <a:extLst>
              <a:ext uri="{FF2B5EF4-FFF2-40B4-BE49-F238E27FC236}">
                <a16:creationId xmlns:a16="http://schemas.microsoft.com/office/drawing/2014/main" id="{199A4B29-CDC7-763E-CAE4-81B41106D27E}"/>
              </a:ext>
            </a:extLst>
          </p:cNvPr>
          <p:cNvPicPr>
            <a:picLocks noChangeAspect="1"/>
          </p:cNvPicPr>
          <p:nvPr/>
        </p:nvPicPr>
        <p:blipFill>
          <a:blip r:embed="rId3"/>
          <a:stretch>
            <a:fillRect/>
          </a:stretch>
        </p:blipFill>
        <p:spPr>
          <a:xfrm>
            <a:off x="2581275" y="1351580"/>
            <a:ext cx="4083844" cy="2148617"/>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E72FE5-1C28-76AB-453C-39A829A30DFB}"/>
                  </a:ext>
                </a:extLst>
              </p:cNvPr>
              <p:cNvSpPr txBox="1"/>
              <p:nvPr/>
            </p:nvSpPr>
            <p:spPr>
              <a:xfrm>
                <a:off x="394335" y="3599014"/>
                <a:ext cx="8473440" cy="441916"/>
              </a:xfrm>
              <a:prstGeom prst="rect">
                <a:avLst/>
              </a:prstGeom>
              <a:noFill/>
            </p:spPr>
            <p:txBody>
              <a:bodyPr wrap="square">
                <a:spAutoFit/>
              </a:bodyPr>
              <a:lstStyle/>
              <a:p>
                <a:pPr marL="285750" indent="-285750">
                  <a:buFont typeface="Wingdings" panose="05000000000000000000" pitchFamily="2" charset="2"/>
                  <a:buChar char="Ø"/>
                </a:pPr>
                <a:r>
                  <a:rPr lang="el-GR" sz="1600" dirty="0">
                    <a:latin typeface="Calibri" panose="020F0502020204030204" pitchFamily="34" charset="0"/>
                    <a:ea typeface="Calibri" panose="020F0502020204030204" pitchFamily="34" charset="0"/>
                    <a:cs typeface="Calibri" panose="020F0502020204030204" pitchFamily="34" charset="0"/>
                  </a:rPr>
                  <a:t>Εφόσον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𝐼</m:t>
                    </m:r>
                    <m:r>
                      <a:rPr lang="en-GB" sz="1600" i="1">
                        <a:latin typeface="Cambria Math" panose="02040503050406030204" pitchFamily="18" charset="0"/>
                        <a:ea typeface="Calibri" panose="020F0502020204030204" pitchFamily="34" charset="0"/>
                        <a:cs typeface="Calibri" panose="020F0502020204030204" pitchFamily="34" charset="0"/>
                      </a:rPr>
                      <m:t>=</m:t>
                    </m:r>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b="0" i="1" smtClean="0">
                            <a:latin typeface="Cambria Math" panose="02040503050406030204" pitchFamily="18" charset="0"/>
                            <a:ea typeface="Calibri" panose="020F0502020204030204" pitchFamily="34" charset="0"/>
                            <a:cs typeface="Calibri" panose="020F0502020204030204" pitchFamily="34" charset="0"/>
                          </a:rPr>
                          <m:t>𝑊</m:t>
                        </m:r>
                      </m:num>
                      <m:den>
                        <m:r>
                          <a:rPr lang="en-GB" sz="1600" b="0" i="1" smtClean="0">
                            <a:latin typeface="Cambria Math" panose="02040503050406030204" pitchFamily="18" charset="0"/>
                            <a:ea typeface="Calibri" panose="020F0502020204030204" pitchFamily="34" charset="0"/>
                            <a:cs typeface="Calibri" panose="020F0502020204030204" pitchFamily="34" charset="0"/>
                          </a:rPr>
                          <m:t>4</m:t>
                        </m:r>
                        <m:r>
                          <a:rPr lang="el-GR" sz="1600" b="0" i="1" smtClean="0">
                            <a:latin typeface="Cambria Math" panose="02040503050406030204" pitchFamily="18" charset="0"/>
                            <a:ea typeface="Calibri" panose="020F0502020204030204" pitchFamily="34" charset="0"/>
                            <a:cs typeface="Calibri" panose="020F0502020204030204" pitchFamily="34" charset="0"/>
                          </a:rPr>
                          <m:t>𝜋</m:t>
                        </m:r>
                        <m:sSup>
                          <m:sSup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sSupPr>
                          <m:e>
                            <m:r>
                              <a:rPr lang="en-GB" sz="1600" b="0" i="1" smtClean="0">
                                <a:latin typeface="Cambria Math" panose="02040503050406030204" pitchFamily="18" charset="0"/>
                                <a:ea typeface="Calibri" panose="020F0502020204030204" pitchFamily="34" charset="0"/>
                                <a:cs typeface="Calibri" panose="020F0502020204030204" pitchFamily="34" charset="0"/>
                              </a:rPr>
                              <m:t>𝑟</m:t>
                            </m:r>
                          </m:e>
                          <m:sup>
                            <m:r>
                              <a:rPr lang="en-GB" sz="1600" b="0" i="1" smtClean="0">
                                <a:latin typeface="Cambria Math" panose="02040503050406030204" pitchFamily="18" charset="0"/>
                                <a:ea typeface="Calibri" panose="020F0502020204030204" pitchFamily="34" charset="0"/>
                                <a:cs typeface="Calibri" panose="020F0502020204030204" pitchFamily="34" charset="0"/>
                              </a:rPr>
                              <m:t>2</m:t>
                            </m:r>
                          </m:sup>
                        </m:sSup>
                      </m:den>
                    </m:f>
                  </m:oMath>
                </a14:m>
                <a:r>
                  <a:rPr lang="el-GR" sz="1600" dirty="0">
                    <a:latin typeface="Calibri" panose="020F0502020204030204" pitchFamily="34" charset="0"/>
                    <a:ea typeface="Calibri" panose="020F0502020204030204" pitchFamily="34" charset="0"/>
                    <a:cs typeface="Calibri" panose="020F0502020204030204" pitchFamily="34" charset="0"/>
                  </a:rPr>
                  <a:t> (</a:t>
                </a:r>
                <a:r>
                  <a:rPr lang="en-GB" sz="1600" dirty="0">
                    <a:latin typeface="Calibri" panose="020F0502020204030204" pitchFamily="34" charset="0"/>
                    <a:ea typeface="Calibri" panose="020F0502020204030204" pitchFamily="34" charset="0"/>
                    <a:cs typeface="Calibri" panose="020F0502020204030204" pitchFamily="34" charset="0"/>
                  </a:rPr>
                  <a:t>W</a:t>
                </a:r>
                <a14:m>
                  <m:oMath xmlns:m="http://schemas.openxmlformats.org/officeDocument/2006/math">
                    <m:r>
                      <a:rPr lang="en-GB" sz="1600" i="1">
                        <a:latin typeface="Cambria Math" panose="02040503050406030204" pitchFamily="18" charset="0"/>
                        <a:ea typeface="Cambria Math" panose="02040503050406030204" pitchFamily="18" charset="0"/>
                        <a:cs typeface="Calibri" panose="020F0502020204030204" pitchFamily="34" charset="0"/>
                      </a:rPr>
                      <m:t>∝</m:t>
                    </m:r>
                    <m:r>
                      <a:rPr lang="en-GB" sz="1600" b="0" i="1" smtClean="0">
                        <a:latin typeface="Cambria Math" panose="02040503050406030204" pitchFamily="18" charset="0"/>
                        <a:ea typeface="Cambria Math" panose="02040503050406030204" pitchFamily="18" charset="0"/>
                        <a:cs typeface="Calibri" panose="020F0502020204030204" pitchFamily="34" charset="0"/>
                      </a:rPr>
                      <m:t>𝐼</m:t>
                    </m:r>
                  </m:oMath>
                </a14:m>
                <a:r>
                  <a:rPr lang="en-GB"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4</m:t>
                    </m:r>
                    <m:r>
                      <a:rPr lang="el-GR" sz="1600" i="1">
                        <a:latin typeface="Cambria Math" panose="02040503050406030204" pitchFamily="18" charset="0"/>
                        <a:ea typeface="Calibri" panose="020F0502020204030204" pitchFamily="34" charset="0"/>
                        <a:cs typeface="Calibri" panose="020F0502020204030204" pitchFamily="34" charset="0"/>
                      </a:rPr>
                      <m:t>𝜋</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𝑟</m:t>
                        </m:r>
                      </m:e>
                      <m:sup>
                        <m:r>
                          <a:rPr lang="en-GB" sz="1600" i="1">
                            <a:latin typeface="Cambria Math" panose="02040503050406030204" pitchFamily="18" charset="0"/>
                            <a:ea typeface="Calibri" panose="020F0502020204030204" pitchFamily="34" charset="0"/>
                            <a:cs typeface="Calibri" panose="020F0502020204030204" pitchFamily="34" charset="0"/>
                          </a:rPr>
                          <m:t>2</m:t>
                        </m:r>
                      </m:sup>
                    </m:sSup>
                  </m:oMath>
                </a14:m>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η επιφάνεια μιας σφαίρας)</a:t>
                </a:r>
                <a:r>
                  <a:rPr lang="en-GB" sz="1600" dirty="0">
                    <a:latin typeface="Calibri" panose="020F0502020204030204" pitchFamily="34" charset="0"/>
                    <a:ea typeface="Calibri" panose="020F0502020204030204" pitchFamily="34" charset="0"/>
                    <a:cs typeface="Calibri" panose="020F0502020204030204" pitchFamily="34" charset="0"/>
                  </a:rPr>
                  <a:t>, </a:t>
                </a:r>
                <a:r>
                  <a:rPr lang="el-GR" sz="1600" dirty="0">
                    <a:latin typeface="Calibri" panose="020F0502020204030204" pitchFamily="34" charset="0"/>
                    <a:ea typeface="Calibri" panose="020F0502020204030204" pitchFamily="34" charset="0"/>
                    <a:cs typeface="Calibri" panose="020F0502020204030204" pitchFamily="34" charset="0"/>
                  </a:rPr>
                  <a:t>η</a:t>
                </a:r>
                <a:r>
                  <a:rPr lang="en-GB" sz="1600" b="1" dirty="0">
                    <a:latin typeface="Calibri" panose="020F0502020204030204" pitchFamily="34" charset="0"/>
                    <a:ea typeface="Calibri" panose="020F0502020204030204" pitchFamily="34" charset="0"/>
                    <a:cs typeface="Calibri" panose="020F0502020204030204" pitchFamily="34" charset="0"/>
                  </a:rPr>
                  <a:t> </a:t>
                </a:r>
                <a:r>
                  <a:rPr lang="el-GR" sz="1600" b="1" i="1" dirty="0">
                    <a:latin typeface="Calibri" panose="020F0502020204030204" pitchFamily="34" charset="0"/>
                    <a:ea typeface="Calibri" panose="020F0502020204030204" pitchFamily="34" charset="0"/>
                    <a:cs typeface="Calibri" panose="020F0502020204030204" pitchFamily="34" charset="0"/>
                  </a:rPr>
                  <a:t>στάθμη ηχητικής </a:t>
                </a:r>
                <a:r>
                  <a:rPr lang="el-GR" sz="1600" b="1" i="1" u="sng" dirty="0">
                    <a:latin typeface="Calibri" panose="020F0502020204030204" pitchFamily="34" charset="0"/>
                    <a:ea typeface="Calibri" panose="020F0502020204030204" pitchFamily="34" charset="0"/>
                    <a:cs typeface="Calibri" panose="020F0502020204030204" pitchFamily="34" charset="0"/>
                  </a:rPr>
                  <a:t>ισχύος</a:t>
                </a:r>
                <a:r>
                  <a:rPr lang="el-GR" sz="1600" i="1" dirty="0">
                    <a:latin typeface="Calibri" panose="020F0502020204030204" pitchFamily="34" charset="0"/>
                    <a:ea typeface="Calibri" panose="020F0502020204030204" pitchFamily="34" charset="0"/>
                    <a:cs typeface="Calibri" panose="020F0502020204030204" pitchFamily="34" charset="0"/>
                  </a:rPr>
                  <a:t>:</a:t>
                </a:r>
                <a:r>
                  <a:rPr lang="en-GB" sz="16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600" i="1">
                            <a:latin typeface="Cambria Math" panose="02040503050406030204" pitchFamily="18" charset="0"/>
                          </a:rPr>
                        </m:ctrlPr>
                      </m:sSubPr>
                      <m:e>
                        <m:r>
                          <a:rPr lang="en-GB" sz="1600" i="1">
                            <a:latin typeface="Cambria Math" panose="02040503050406030204" pitchFamily="18" charset="0"/>
                          </a:rPr>
                          <m:t>𝐿</m:t>
                        </m:r>
                      </m:e>
                      <m:sub>
                        <m:r>
                          <a:rPr lang="en-GB" sz="1600" b="0" i="1" smtClean="0">
                            <a:latin typeface="Cambria Math" panose="02040503050406030204" pitchFamily="18" charset="0"/>
                          </a:rPr>
                          <m:t>𝑤</m:t>
                        </m:r>
                      </m:sub>
                    </m:sSub>
                  </m:oMath>
                </a14:m>
                <a:r>
                  <a:rPr lang="en-GB" sz="1600" i="1" dirty="0">
                    <a:latin typeface="Calibri" panose="020F0502020204030204" pitchFamily="34" charset="0"/>
                    <a:ea typeface="Calibri" panose="020F0502020204030204" pitchFamily="34" charset="0"/>
                    <a:cs typeface="Calibri" panose="020F0502020204030204" pitchFamily="34" charset="0"/>
                  </a:rPr>
                  <a:t>)</a:t>
                </a:r>
                <a:r>
                  <a:rPr lang="el-GR" sz="1600" i="1" dirty="0">
                    <a:latin typeface="Calibri" panose="020F0502020204030204" pitchFamily="34" charset="0"/>
                    <a:ea typeface="Calibri" panose="020F0502020204030204" pitchFamily="34" charset="0"/>
                    <a:cs typeface="Calibri" panose="020F0502020204030204" pitchFamily="34" charset="0"/>
                  </a:rPr>
                  <a:t>:</a:t>
                </a: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9" name="TextBox 8">
                <a:extLst>
                  <a:ext uri="{FF2B5EF4-FFF2-40B4-BE49-F238E27FC236}">
                    <a16:creationId xmlns:a16="http://schemas.microsoft.com/office/drawing/2014/main" id="{9CE72FE5-1C28-76AB-453C-39A829A30DFB}"/>
                  </a:ext>
                </a:extLst>
              </p:cNvPr>
              <p:cNvSpPr txBox="1">
                <a:spLocks noRot="1" noChangeAspect="1" noMove="1" noResize="1" noEditPoints="1" noAdjustHandles="1" noChangeArrowheads="1" noChangeShapeType="1" noTextEdit="1"/>
              </p:cNvSpPr>
              <p:nvPr/>
            </p:nvSpPr>
            <p:spPr>
              <a:xfrm>
                <a:off x="394335" y="3599014"/>
                <a:ext cx="8473440" cy="441916"/>
              </a:xfrm>
              <a:prstGeom prst="rect">
                <a:avLst/>
              </a:prstGeom>
              <a:blipFill>
                <a:blip r:embed="rId4"/>
                <a:stretch>
                  <a:fillRect l="-288" b="-5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EC2EEE9-F677-A151-75FA-C551D1F2844A}"/>
                  </a:ext>
                </a:extLst>
              </p:cNvPr>
              <p:cNvSpPr txBox="1"/>
              <p:nvPr/>
            </p:nvSpPr>
            <p:spPr>
              <a:xfrm>
                <a:off x="1857852" y="4170285"/>
                <a:ext cx="4633912" cy="10847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1800" i="1" smtClean="0">
                              <a:latin typeface="Cambria Math" panose="02040503050406030204" pitchFamily="18" charset="0"/>
                            </a:rPr>
                          </m:ctrlPr>
                        </m:sSubPr>
                        <m:e>
                          <m:r>
                            <a:rPr lang="en-GB" sz="1800" b="0" i="1" smtClean="0">
                              <a:latin typeface="Cambria Math" panose="02040503050406030204" pitchFamily="18" charset="0"/>
                            </a:rPr>
                            <m:t>𝐿</m:t>
                          </m:r>
                        </m:e>
                        <m:sub>
                          <m:r>
                            <a:rPr lang="en-GB" sz="1800" b="0" i="1" smtClean="0">
                              <a:latin typeface="Cambria Math" panose="02040503050406030204" pitchFamily="18" charset="0"/>
                            </a:rPr>
                            <m:t>𝑝</m:t>
                          </m:r>
                        </m:sub>
                      </m:sSub>
                      <m:r>
                        <a:rPr lang="en-GB" sz="1800" b="0" i="1" smtClean="0">
                          <a:latin typeface="Cambria Math" panose="02040503050406030204" pitchFamily="18" charset="0"/>
                        </a:rPr>
                        <m:t>=</m:t>
                      </m:r>
                      <m:f>
                        <m:fPr>
                          <m:ctrlPr>
                            <a:rPr lang="en-GB" sz="1800" b="0" i="1" smtClean="0">
                              <a:latin typeface="Cambria Math" panose="02040503050406030204" pitchFamily="18" charset="0"/>
                            </a:rPr>
                          </m:ctrlPr>
                        </m:fPr>
                        <m:num>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𝑊</m:t>
                                  </m:r>
                                </m:e>
                                <m:sub>
                                  <m:r>
                                    <a:rPr lang="en-GB" sz="1800" b="0" i="1" smtClean="0">
                                      <a:latin typeface="Cambria Math" panose="02040503050406030204" pitchFamily="18" charset="0"/>
                                    </a:rPr>
                                    <m:t>𝑚</m:t>
                                  </m:r>
                                </m:sub>
                              </m:sSub>
                            </m:num>
                            <m:den>
                              <m:r>
                                <a:rPr lang="en-GB" sz="1800" b="0" i="1" strike="sngStrike" smtClean="0">
                                  <a:latin typeface="Cambria Math" panose="02040503050406030204" pitchFamily="18" charset="0"/>
                                </a:rPr>
                                <m:t>4</m:t>
                              </m:r>
                              <m:r>
                                <a:rPr lang="el-GR" sz="1800" b="0" i="1" strike="sngStrike" smtClean="0">
                                  <a:latin typeface="Cambria Math" panose="02040503050406030204" pitchFamily="18" charset="0"/>
                                </a:rPr>
                                <m:t>𝜋</m:t>
                              </m:r>
                              <m:sSup>
                                <m:sSupPr>
                                  <m:ctrlPr>
                                    <a:rPr lang="en-GB" sz="1800" b="0" i="1" strike="sngStrike" smtClean="0">
                                      <a:latin typeface="Cambria Math" panose="02040503050406030204" pitchFamily="18" charset="0"/>
                                    </a:rPr>
                                  </m:ctrlPr>
                                </m:sSupPr>
                                <m:e>
                                  <m:r>
                                    <a:rPr lang="en-GB" sz="1800" b="0" i="1" strike="sngStrike" smtClean="0">
                                      <a:latin typeface="Cambria Math" panose="02040503050406030204" pitchFamily="18" charset="0"/>
                                    </a:rPr>
                                    <m:t>𝑟</m:t>
                                  </m:r>
                                </m:e>
                                <m:sup>
                                  <m:r>
                                    <a:rPr lang="en-GB" sz="1800" b="0" i="1" strike="sngStrike" smtClean="0">
                                      <a:latin typeface="Cambria Math" panose="02040503050406030204" pitchFamily="18" charset="0"/>
                                    </a:rPr>
                                    <m:t>2</m:t>
                                  </m:r>
                                </m:sup>
                              </m:sSup>
                            </m:den>
                          </m:f>
                        </m:num>
                        <m:den>
                          <m:f>
                            <m:fPr>
                              <m:ctrlPr>
                                <a:rPr lang="en-GB" sz="1800" b="0" i="1" smtClean="0">
                                  <a:latin typeface="Cambria Math" panose="02040503050406030204" pitchFamily="18" charset="0"/>
                                </a:rPr>
                              </m:ctrlPr>
                            </m:fPr>
                            <m:num>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𝑊</m:t>
                                  </m:r>
                                </m:e>
                                <m:sub>
                                  <m:r>
                                    <a:rPr lang="en-GB" sz="1800" b="0" i="1" smtClean="0">
                                      <a:latin typeface="Cambria Math" panose="02040503050406030204" pitchFamily="18" charset="0"/>
                                    </a:rPr>
                                    <m:t>𝑟𝑒𝑓</m:t>
                                  </m:r>
                                </m:sub>
                              </m:sSub>
                            </m:num>
                            <m:den>
                              <m:r>
                                <a:rPr lang="en-GB" i="1" strike="sngStrike">
                                  <a:latin typeface="Cambria Math" panose="02040503050406030204" pitchFamily="18" charset="0"/>
                                </a:rPr>
                                <m:t>4</m:t>
                              </m:r>
                              <m:r>
                                <a:rPr lang="el-GR" i="1" strike="sngStrike">
                                  <a:latin typeface="Cambria Math" panose="02040503050406030204" pitchFamily="18" charset="0"/>
                                </a:rPr>
                                <m:t>𝜋</m:t>
                              </m:r>
                              <m:sSup>
                                <m:sSupPr>
                                  <m:ctrlPr>
                                    <a:rPr lang="en-GB" i="1" strike="sngStrike">
                                      <a:latin typeface="Cambria Math" panose="02040503050406030204" pitchFamily="18" charset="0"/>
                                    </a:rPr>
                                  </m:ctrlPr>
                                </m:sSupPr>
                                <m:e>
                                  <m:r>
                                    <a:rPr lang="en-GB" i="1" strike="sngStrike">
                                      <a:latin typeface="Cambria Math" panose="02040503050406030204" pitchFamily="18" charset="0"/>
                                    </a:rPr>
                                    <m:t>𝑟</m:t>
                                  </m:r>
                                </m:e>
                                <m:sup>
                                  <m:r>
                                    <a:rPr lang="en-GB" i="1" strike="sngStrike">
                                      <a:latin typeface="Cambria Math" panose="02040503050406030204" pitchFamily="18" charset="0"/>
                                    </a:rPr>
                                    <m:t>2</m:t>
                                  </m:r>
                                </m:sup>
                              </m:sSup>
                            </m:den>
                          </m:f>
                        </m:den>
                      </m:f>
                    </m:oMath>
                  </m:oMathPara>
                </a14:m>
                <a:endParaRPr lang="en-GB" dirty="0"/>
              </a:p>
            </p:txBody>
          </p:sp>
        </mc:Choice>
        <mc:Fallback xmlns="">
          <p:sp>
            <p:nvSpPr>
              <p:cNvPr id="11" name="TextBox 10">
                <a:extLst>
                  <a:ext uri="{FF2B5EF4-FFF2-40B4-BE49-F238E27FC236}">
                    <a16:creationId xmlns:a16="http://schemas.microsoft.com/office/drawing/2014/main" id="{DEC2EEE9-F677-A151-75FA-C551D1F2844A}"/>
                  </a:ext>
                </a:extLst>
              </p:cNvPr>
              <p:cNvSpPr txBox="1">
                <a:spLocks noRot="1" noChangeAspect="1" noMove="1" noResize="1" noEditPoints="1" noAdjustHandles="1" noChangeArrowheads="1" noChangeShapeType="1" noTextEdit="1"/>
              </p:cNvSpPr>
              <p:nvPr/>
            </p:nvSpPr>
            <p:spPr>
              <a:xfrm>
                <a:off x="1857852" y="4170285"/>
                <a:ext cx="4633912" cy="108478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E3D18CE-5081-CE33-93F3-E7F7F3DFE579}"/>
                  </a:ext>
                </a:extLst>
              </p:cNvPr>
              <p:cNvSpPr txBox="1"/>
              <p:nvPr/>
            </p:nvSpPr>
            <p:spPr>
              <a:xfrm>
                <a:off x="5417344" y="4531057"/>
                <a:ext cx="2714624" cy="363241"/>
              </a:xfrm>
              <a:prstGeom prst="rect">
                <a:avLst/>
              </a:prstGeom>
              <a:noFill/>
            </p:spPr>
            <p:txBody>
              <a:bodyPr wrap="square">
                <a:spAutoFit/>
              </a:bodyPr>
              <a:lstStyle/>
              <a:p>
                <a:r>
                  <a:rPr lang="el-GR" sz="1600" dirty="0"/>
                  <a:t>μ</a:t>
                </a:r>
                <a:r>
                  <a:rPr lang="el-GR" sz="1600" b="0" dirty="0"/>
                  <a:t>ε </a:t>
                </a:r>
                <a14:m>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panose="02040503050406030204" pitchFamily="18" charset="0"/>
                          </a:rPr>
                          <m:t>𝑊</m:t>
                        </m:r>
                      </m:e>
                      <m:sub>
                        <m:r>
                          <a:rPr lang="en-GB" sz="1600" b="0" i="1" smtClean="0">
                            <a:latin typeface="Cambria Math" panose="02040503050406030204" pitchFamily="18" charset="0"/>
                          </a:rPr>
                          <m:t>𝑟𝑒𝑓</m:t>
                        </m:r>
                      </m:sub>
                    </m:sSub>
                    <m:r>
                      <a:rPr lang="el-GR" sz="1600" b="0" i="1" smtClean="0">
                        <a:latin typeface="Cambria Math" panose="02040503050406030204" pitchFamily="18" charset="0"/>
                      </a:rPr>
                      <m:t>=</m:t>
                    </m:r>
                    <m:sSup>
                      <m:sSupPr>
                        <m:ctrlPr>
                          <a:rPr lang="el-GR" sz="1600" b="0" i="1" smtClean="0">
                            <a:latin typeface="Cambria Math" panose="02040503050406030204" pitchFamily="18" charset="0"/>
                          </a:rPr>
                        </m:ctrlPr>
                      </m:sSupPr>
                      <m:e>
                        <m:r>
                          <a:rPr lang="el-GR" sz="1600" b="0" i="1" smtClean="0">
                            <a:latin typeface="Cambria Math" panose="02040503050406030204" pitchFamily="18" charset="0"/>
                          </a:rPr>
                          <m:t>10</m:t>
                        </m:r>
                      </m:e>
                      <m:sup>
                        <m:r>
                          <a:rPr lang="el-GR" sz="1600" b="0" i="1" smtClean="0">
                            <a:latin typeface="Cambria Math" panose="02040503050406030204" pitchFamily="18" charset="0"/>
                          </a:rPr>
                          <m:t>−</m:t>
                        </m:r>
                        <m:r>
                          <a:rPr lang="el-GR" sz="1600" b="0" i="1" smtClean="0">
                            <a:latin typeface="Cambria Math" panose="02040503050406030204" pitchFamily="18" charset="0"/>
                          </a:rPr>
                          <m:t>12</m:t>
                        </m:r>
                      </m:sup>
                    </m:sSup>
                    <m:r>
                      <a:rPr lang="en-GB" sz="1600" b="0" i="1" smtClean="0">
                        <a:latin typeface="Cambria Math" panose="02040503050406030204" pitchFamily="18" charset="0"/>
                      </a:rPr>
                      <m:t>𝑊𝑎𝑡𝑡</m:t>
                    </m:r>
                  </m:oMath>
                </a14:m>
                <a:endParaRPr lang="en-GB" sz="1600" dirty="0"/>
              </a:p>
            </p:txBody>
          </p:sp>
        </mc:Choice>
        <mc:Fallback xmlns="">
          <p:sp>
            <p:nvSpPr>
              <p:cNvPr id="13" name="TextBox 12">
                <a:extLst>
                  <a:ext uri="{FF2B5EF4-FFF2-40B4-BE49-F238E27FC236}">
                    <a16:creationId xmlns:a16="http://schemas.microsoft.com/office/drawing/2014/main" id="{1E3D18CE-5081-CE33-93F3-E7F7F3DFE579}"/>
                  </a:ext>
                </a:extLst>
              </p:cNvPr>
              <p:cNvSpPr txBox="1">
                <a:spLocks noRot="1" noChangeAspect="1" noMove="1" noResize="1" noEditPoints="1" noAdjustHandles="1" noChangeArrowheads="1" noChangeShapeType="1" noTextEdit="1"/>
              </p:cNvSpPr>
              <p:nvPr/>
            </p:nvSpPr>
            <p:spPr>
              <a:xfrm>
                <a:off x="5417344" y="4531057"/>
                <a:ext cx="2714624" cy="363241"/>
              </a:xfrm>
              <a:prstGeom prst="rect">
                <a:avLst/>
              </a:prstGeom>
              <a:blipFill>
                <a:blip r:embed="rId6"/>
                <a:stretch>
                  <a:fillRect l="-1348" t="-3333" b="-15000"/>
                </a:stretch>
              </a:blipFill>
            </p:spPr>
            <p:txBody>
              <a:bodyPr/>
              <a:lstStyle/>
              <a:p>
                <a:r>
                  <a:rPr lang="en-GB">
                    <a:noFill/>
                  </a:rPr>
                  <a:t> </a:t>
                </a:r>
              </a:p>
            </p:txBody>
          </p:sp>
        </mc:Fallback>
      </mc:AlternateContent>
      <p:sp>
        <p:nvSpPr>
          <p:cNvPr id="14" name="Rectangle 13">
            <a:extLst>
              <a:ext uri="{FF2B5EF4-FFF2-40B4-BE49-F238E27FC236}">
                <a16:creationId xmlns:a16="http://schemas.microsoft.com/office/drawing/2014/main" id="{F6720ABE-5530-1EF9-5BEF-CDA4B6D4CA0D}"/>
              </a:ext>
            </a:extLst>
          </p:cNvPr>
          <p:cNvSpPr/>
          <p:nvPr/>
        </p:nvSpPr>
        <p:spPr>
          <a:xfrm>
            <a:off x="3438524" y="4112825"/>
            <a:ext cx="1609725" cy="114224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826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980B81-DA22-88EA-E0D0-6F052E1AF427}"/>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pic>
        <p:nvPicPr>
          <p:cNvPr id="31" name="Picture 30">
            <a:extLst>
              <a:ext uri="{FF2B5EF4-FFF2-40B4-BE49-F238E27FC236}">
                <a16:creationId xmlns:a16="http://schemas.microsoft.com/office/drawing/2014/main" id="{1A602AAF-0713-6143-A8B8-8BC991312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259" y="629518"/>
            <a:ext cx="6989495" cy="4659663"/>
          </a:xfrm>
          <a:prstGeom prst="rect">
            <a:avLst/>
          </a:prstGeom>
        </p:spPr>
      </p:pic>
    </p:spTree>
    <p:extLst>
      <p:ext uri="{BB962C8B-B14F-4D97-AF65-F5344CB8AC3E}">
        <p14:creationId xmlns:p14="http://schemas.microsoft.com/office/powerpoint/2010/main" val="196519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11063-09AC-0CE9-3809-D214FA3DC03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657A02E-4316-3570-79B8-24F54FC3033C}"/>
                  </a:ext>
                </a:extLst>
              </p:cNvPr>
              <p:cNvSpPr>
                <a:spLocks noGrp="1"/>
              </p:cNvSpPr>
              <p:nvPr>
                <p:ph idx="1"/>
              </p:nvPr>
            </p:nvSpPr>
            <p:spPr>
              <a:xfrm>
                <a:off x="394335" y="610816"/>
                <a:ext cx="8355330" cy="4704133"/>
              </a:xfrm>
            </p:spPr>
            <p:txBody>
              <a:bodyPr>
                <a:noAutofit/>
              </a:bodyPr>
              <a:lstStyle/>
              <a:p>
                <a:pPr marL="0" indent="0">
                  <a:buNone/>
                </a:pPr>
                <a:r>
                  <a:rPr lang="el-GR" sz="1700" b="1" dirty="0"/>
                  <a:t>ΛΟΓΑΡΙΘΜΙΚΕΣ ΠΡΑΞΕΙΣ</a:t>
                </a:r>
                <a:endParaRPr lang="en-GB" sz="1700" i="1" dirty="0">
                  <a:latin typeface="Cambria Math" panose="02040503050406030204" pitchFamily="18" charset="0"/>
                </a:endParaRPr>
              </a:p>
              <a:p>
                <a14:m>
                  <m:oMath xmlns:m="http://schemas.openxmlformats.org/officeDocument/2006/math">
                    <m:r>
                      <a:rPr lang="en-GB" sz="1700" i="1">
                        <a:latin typeface="Cambria Math" panose="02040503050406030204" pitchFamily="18" charset="0"/>
                      </a:rPr>
                      <m:t>𝑙𝑜𝑔</m:t>
                    </m:r>
                  </m:oMath>
                </a14:m>
                <a:r>
                  <a:rPr lang="en-GB" sz="1700" dirty="0">
                    <a:latin typeface="Calibri" panose="020F0502020204030204" pitchFamily="34" charset="0"/>
                    <a:ea typeface="Calibri" panose="020F0502020204030204" pitchFamily="34" charset="0"/>
                    <a:cs typeface="Calibri" panose="020F0502020204030204" pitchFamily="34" charset="0"/>
                  </a:rPr>
                  <a:t> 1 = 0</a:t>
                </a:r>
                <a:endParaRPr lang="el-GR" sz="1700" i="1"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GB" sz="1700" i="1">
                        <a:latin typeface="Cambria Math" panose="02040503050406030204" pitchFamily="18" charset="0"/>
                      </a:rPr>
                      <m:t>𝑙𝑜𝑔</m:t>
                    </m:r>
                    <m:r>
                      <m:rPr>
                        <m:nor/>
                      </m:rPr>
                      <a:rPr lang="en-GB" sz="1700" b="0" i="0" smtClean="0">
                        <a:latin typeface="Calibri" panose="020F0502020204030204" pitchFamily="34" charset="0"/>
                        <a:ea typeface="Calibri" panose="020F0502020204030204" pitchFamily="34" charset="0"/>
                        <a:cs typeface="Calibri" panose="020F0502020204030204" pitchFamily="34" charset="0"/>
                      </a:rPr>
                      <m:t>(</m:t>
                    </m:r>
                    <m:r>
                      <m:rPr>
                        <m:nor/>
                      </m:rPr>
                      <a:rPr lang="en-GB" sz="1700" i="1">
                        <a:latin typeface="Calibri" panose="020F0502020204030204" pitchFamily="34" charset="0"/>
                        <a:ea typeface="Calibri" panose="020F0502020204030204" pitchFamily="34" charset="0"/>
                        <a:cs typeface="Calibri" panose="020F0502020204030204" pitchFamily="34" charset="0"/>
                      </a:rPr>
                      <m:t>A</m:t>
                    </m:r>
                    <m:r>
                      <a:rPr lang="en-GB" sz="1700" i="1" smtClean="0">
                        <a:latin typeface="Cambria Math" panose="02040503050406030204" pitchFamily="18" charset="0"/>
                        <a:ea typeface="Cambria Math" panose="02040503050406030204" pitchFamily="18" charset="0"/>
                      </a:rPr>
                      <m:t>∙</m:t>
                    </m:r>
                    <m:r>
                      <m:rPr>
                        <m:nor/>
                      </m:rPr>
                      <a:rPr lang="en-GB" sz="1700" i="1">
                        <a:latin typeface="Calibri" panose="020F0502020204030204" pitchFamily="34" charset="0"/>
                        <a:ea typeface="Calibri" panose="020F0502020204030204" pitchFamily="34" charset="0"/>
                        <a:cs typeface="Calibri" panose="020F0502020204030204" pitchFamily="34" charset="0"/>
                      </a:rPr>
                      <m:t>B</m:t>
                    </m:r>
                    <m:r>
                      <m:rPr>
                        <m:nor/>
                      </m:rPr>
                      <a:rPr lang="en-GB" sz="1700" b="0" i="0" smtClean="0">
                        <a:latin typeface="Calibri" panose="020F0502020204030204" pitchFamily="34" charset="0"/>
                        <a:ea typeface="Calibri" panose="020F0502020204030204" pitchFamily="34" charset="0"/>
                        <a:cs typeface="Calibri" panose="020F0502020204030204" pitchFamily="34" charset="0"/>
                      </a:rPr>
                      <m:t>)</m:t>
                    </m:r>
                    <m:r>
                      <m:rPr>
                        <m:nor/>
                      </m:rPr>
                      <a:rPr lang="en-GB" sz="1700">
                        <a:latin typeface="Calibri" panose="020F0502020204030204" pitchFamily="34" charset="0"/>
                        <a:ea typeface="Calibri" panose="020F0502020204030204" pitchFamily="34" charset="0"/>
                        <a:cs typeface="Calibri" panose="020F0502020204030204" pitchFamily="34" charset="0"/>
                      </a:rPr>
                      <m:t> = </m:t>
                    </m:r>
                    <m:r>
                      <m:rPr>
                        <m:nor/>
                      </m:rPr>
                      <a:rPr lang="en-GB" sz="1700">
                        <a:latin typeface="Calibri" panose="020F0502020204030204" pitchFamily="34" charset="0"/>
                        <a:ea typeface="Calibri" panose="020F0502020204030204" pitchFamily="34" charset="0"/>
                        <a:cs typeface="Calibri" panose="020F0502020204030204" pitchFamily="34" charset="0"/>
                      </a:rPr>
                      <m:t>log</m:t>
                    </m:r>
                    <m:r>
                      <m:rPr>
                        <m:nor/>
                      </m:rPr>
                      <a:rPr lang="en-GB" sz="1700">
                        <a:latin typeface="Calibri" panose="020F0502020204030204" pitchFamily="34" charset="0"/>
                        <a:ea typeface="Calibri" panose="020F0502020204030204" pitchFamily="34" charset="0"/>
                        <a:cs typeface="Calibri" panose="020F0502020204030204" pitchFamily="34" charset="0"/>
                      </a:rPr>
                      <m:t> </m:t>
                    </m:r>
                    <m:r>
                      <m:rPr>
                        <m:nor/>
                      </m:rPr>
                      <a:rPr lang="en-GB" sz="1700" i="1">
                        <a:latin typeface="Calibri" panose="020F0502020204030204" pitchFamily="34" charset="0"/>
                        <a:ea typeface="Calibri" panose="020F0502020204030204" pitchFamily="34" charset="0"/>
                        <a:cs typeface="Calibri" panose="020F0502020204030204" pitchFamily="34" charset="0"/>
                      </a:rPr>
                      <m:t>A</m:t>
                    </m:r>
                    <m:r>
                      <m:rPr>
                        <m:nor/>
                      </m:rPr>
                      <a:rPr lang="el-GR" sz="1700" b="0" i="1" smtClean="0">
                        <a:latin typeface="Calibri" panose="020F0502020204030204" pitchFamily="34" charset="0"/>
                        <a:ea typeface="Calibri" panose="020F0502020204030204" pitchFamily="34" charset="0"/>
                        <a:cs typeface="Calibri" panose="020F0502020204030204" pitchFamily="34" charset="0"/>
                      </a:rPr>
                      <m:t> </m:t>
                    </m:r>
                    <m:r>
                      <m:rPr>
                        <m:nor/>
                      </m:rPr>
                      <a:rPr lang="en-GB" sz="1700">
                        <a:latin typeface="Calibri" panose="020F0502020204030204" pitchFamily="34" charset="0"/>
                        <a:ea typeface="Calibri" panose="020F0502020204030204" pitchFamily="34" charset="0"/>
                        <a:cs typeface="Calibri" panose="020F0502020204030204" pitchFamily="34" charset="0"/>
                      </a:rPr>
                      <m:t>+ </m:t>
                    </m:r>
                    <m:r>
                      <m:rPr>
                        <m:nor/>
                      </m:rPr>
                      <a:rPr lang="en-GB" sz="1700">
                        <a:latin typeface="Calibri" panose="020F0502020204030204" pitchFamily="34" charset="0"/>
                        <a:ea typeface="Calibri" panose="020F0502020204030204" pitchFamily="34" charset="0"/>
                        <a:cs typeface="Calibri" panose="020F0502020204030204" pitchFamily="34" charset="0"/>
                      </a:rPr>
                      <m:t>log</m:t>
                    </m:r>
                    <m:r>
                      <m:rPr>
                        <m:nor/>
                      </m:rPr>
                      <a:rPr lang="en-GB" sz="1700">
                        <a:latin typeface="Calibri" panose="020F0502020204030204" pitchFamily="34" charset="0"/>
                        <a:ea typeface="Calibri" panose="020F0502020204030204" pitchFamily="34" charset="0"/>
                        <a:cs typeface="Calibri" panose="020F0502020204030204" pitchFamily="34" charset="0"/>
                      </a:rPr>
                      <m:t> </m:t>
                    </m:r>
                    <m:r>
                      <m:rPr>
                        <m:nor/>
                      </m:rPr>
                      <a:rPr lang="en-GB" sz="1700" i="1">
                        <a:latin typeface="Calibri" panose="020F0502020204030204" pitchFamily="34" charset="0"/>
                        <a:ea typeface="Calibri" panose="020F0502020204030204" pitchFamily="34" charset="0"/>
                        <a:cs typeface="Calibri" panose="020F0502020204030204" pitchFamily="34" charset="0"/>
                      </a:rPr>
                      <m:t>B</m:t>
                    </m:r>
                  </m:oMath>
                </a14:m>
                <a:endParaRPr lang="en-GB" sz="1700" i="1"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GB" sz="1700" i="1">
                        <a:latin typeface="Cambria Math" panose="02040503050406030204" pitchFamily="18" charset="0"/>
                      </a:rPr>
                      <m:t>𝑙𝑜𝑔</m:t>
                    </m:r>
                    <m:d>
                      <m:dPr>
                        <m:ctrlPr>
                          <a:rPr lang="el-GR" sz="1700" b="0" i="1" smtClean="0">
                            <a:latin typeface="Cambria Math" panose="02040503050406030204" pitchFamily="18" charset="0"/>
                          </a:rPr>
                        </m:ctrlPr>
                      </m:dPr>
                      <m:e>
                        <m:f>
                          <m:fPr>
                            <m:ctrlPr>
                              <a:rPr lang="el-GR" sz="1700" b="0" i="1" smtClean="0">
                                <a:latin typeface="Cambria Math" panose="02040503050406030204" pitchFamily="18" charset="0"/>
                              </a:rPr>
                            </m:ctrlPr>
                          </m:fPr>
                          <m:num>
                            <m:r>
                              <m:rPr>
                                <m:sty m:val="p"/>
                              </m:rPr>
                              <a:rPr lang="el-GR" sz="1700" b="0" i="0" smtClean="0">
                                <a:latin typeface="Cambria Math" panose="02040503050406030204" pitchFamily="18" charset="0"/>
                              </a:rPr>
                              <m:t>Α</m:t>
                            </m:r>
                          </m:num>
                          <m:den>
                            <m:r>
                              <m:rPr>
                                <m:sty m:val="p"/>
                              </m:rPr>
                              <a:rPr lang="el-GR" sz="1700" b="0" i="0" smtClean="0">
                                <a:latin typeface="Cambria Math" panose="02040503050406030204" pitchFamily="18" charset="0"/>
                              </a:rPr>
                              <m:t>Β</m:t>
                            </m:r>
                          </m:den>
                        </m:f>
                      </m:e>
                    </m:d>
                    <m:r>
                      <a:rPr lang="el-GR" sz="1700" b="0" i="1" smtClean="0">
                        <a:latin typeface="Cambria Math" panose="02040503050406030204" pitchFamily="18" charset="0"/>
                      </a:rPr>
                      <m:t>=</m:t>
                    </m:r>
                    <m:r>
                      <m:rPr>
                        <m:nor/>
                      </m:rPr>
                      <a:rPr lang="en-GB" sz="1700">
                        <a:latin typeface="Calibri" panose="020F0502020204030204" pitchFamily="34" charset="0"/>
                        <a:ea typeface="Calibri" panose="020F0502020204030204" pitchFamily="34" charset="0"/>
                        <a:cs typeface="Calibri" panose="020F0502020204030204" pitchFamily="34" charset="0"/>
                      </a:rPr>
                      <m:t>log</m:t>
                    </m:r>
                    <m:r>
                      <m:rPr>
                        <m:nor/>
                      </m:rPr>
                      <a:rPr lang="en-GB" sz="1700">
                        <a:latin typeface="Calibri" panose="020F0502020204030204" pitchFamily="34" charset="0"/>
                        <a:ea typeface="Calibri" panose="020F0502020204030204" pitchFamily="34" charset="0"/>
                        <a:cs typeface="Calibri" panose="020F0502020204030204" pitchFamily="34" charset="0"/>
                      </a:rPr>
                      <m:t> </m:t>
                    </m:r>
                    <m:r>
                      <m:rPr>
                        <m:nor/>
                      </m:rPr>
                      <a:rPr lang="en-GB" sz="1700" i="1">
                        <a:latin typeface="Calibri" panose="020F0502020204030204" pitchFamily="34" charset="0"/>
                        <a:ea typeface="Calibri" panose="020F0502020204030204" pitchFamily="34" charset="0"/>
                        <a:cs typeface="Calibri" panose="020F0502020204030204" pitchFamily="34" charset="0"/>
                      </a:rPr>
                      <m:t>A</m:t>
                    </m:r>
                    <m:r>
                      <m:rPr>
                        <m:nor/>
                      </m:rPr>
                      <a:rPr lang="el-GR" sz="1700" b="0" i="0" smtClean="0">
                        <a:latin typeface="Calibri" panose="020F0502020204030204" pitchFamily="34" charset="0"/>
                        <a:ea typeface="Calibri" panose="020F0502020204030204" pitchFamily="34" charset="0"/>
                        <a:cs typeface="Calibri" panose="020F0502020204030204" pitchFamily="34" charset="0"/>
                      </a:rPr>
                      <m:t> </m:t>
                    </m:r>
                    <m:r>
                      <m:rPr>
                        <m:nor/>
                      </m:rPr>
                      <a:rPr lang="el-GR" sz="1700" b="0" i="0" smtClean="0">
                        <a:latin typeface="Calibri" panose="020F0502020204030204" pitchFamily="34" charset="0"/>
                        <a:ea typeface="Calibri" panose="020F0502020204030204" pitchFamily="34" charset="0"/>
                        <a:cs typeface="Calibri" panose="020F0502020204030204" pitchFamily="34" charset="0"/>
                      </a:rPr>
                      <m:t>−</m:t>
                    </m:r>
                    <m:r>
                      <m:rPr>
                        <m:nor/>
                      </m:rPr>
                      <a:rPr lang="en-GB" sz="1700">
                        <a:latin typeface="Calibri" panose="020F0502020204030204" pitchFamily="34" charset="0"/>
                        <a:ea typeface="Calibri" panose="020F0502020204030204" pitchFamily="34" charset="0"/>
                        <a:cs typeface="Calibri" panose="020F0502020204030204" pitchFamily="34" charset="0"/>
                      </a:rPr>
                      <m:t> </m:t>
                    </m:r>
                    <m:r>
                      <m:rPr>
                        <m:nor/>
                      </m:rPr>
                      <a:rPr lang="en-GB" sz="1700">
                        <a:latin typeface="Calibri" panose="020F0502020204030204" pitchFamily="34" charset="0"/>
                        <a:ea typeface="Calibri" panose="020F0502020204030204" pitchFamily="34" charset="0"/>
                        <a:cs typeface="Calibri" panose="020F0502020204030204" pitchFamily="34" charset="0"/>
                      </a:rPr>
                      <m:t>log</m:t>
                    </m:r>
                    <m:r>
                      <m:rPr>
                        <m:nor/>
                      </m:rPr>
                      <a:rPr lang="en-GB" sz="1700">
                        <a:latin typeface="Calibri" panose="020F0502020204030204" pitchFamily="34" charset="0"/>
                        <a:ea typeface="Calibri" panose="020F0502020204030204" pitchFamily="34" charset="0"/>
                        <a:cs typeface="Calibri" panose="020F0502020204030204" pitchFamily="34" charset="0"/>
                      </a:rPr>
                      <m:t> </m:t>
                    </m:r>
                    <m:r>
                      <m:rPr>
                        <m:nor/>
                      </m:rPr>
                      <a:rPr lang="en-GB" sz="1700" i="1">
                        <a:latin typeface="Calibri" panose="020F0502020204030204" pitchFamily="34" charset="0"/>
                        <a:ea typeface="Calibri" panose="020F0502020204030204" pitchFamily="34" charset="0"/>
                        <a:cs typeface="Calibri" panose="020F0502020204030204" pitchFamily="34" charset="0"/>
                      </a:rPr>
                      <m:t>B</m:t>
                    </m:r>
                  </m:oMath>
                </a14:m>
                <a:endParaRPr lang="en-GB" sz="1700" i="1" dirty="0">
                  <a:latin typeface="Calibri" panose="020F0502020204030204" pitchFamily="34" charset="0"/>
                  <a:ea typeface="Calibri" panose="020F0502020204030204" pitchFamily="34" charset="0"/>
                  <a:cs typeface="Calibri" panose="020F0502020204030204" pitchFamily="34" charset="0"/>
                </a:endParaRPr>
              </a:p>
              <a:p>
                <a14:m>
                  <m:oMath xmlns:m="http://schemas.openxmlformats.org/officeDocument/2006/math">
                    <m:r>
                      <a:rPr lang="en-GB" sz="1700" b="0" i="1" smtClean="0">
                        <a:latin typeface="Cambria Math" panose="02040503050406030204" pitchFamily="18" charset="0"/>
                      </a:rPr>
                      <m:t>𝑙𝑜𝑔</m:t>
                    </m:r>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𝐴</m:t>
                        </m:r>
                      </m:e>
                      <m:sup>
                        <m:r>
                          <a:rPr lang="en-GB" sz="1700" b="0" i="1" smtClean="0">
                            <a:latin typeface="Cambria Math" panose="02040503050406030204" pitchFamily="18" charset="0"/>
                          </a:rPr>
                          <m:t>𝑛</m:t>
                        </m:r>
                      </m:sup>
                    </m:sSup>
                    <m:r>
                      <a:rPr lang="en-GB" sz="1700" b="0" i="1" smtClean="0">
                        <a:latin typeface="Cambria Math" panose="02040503050406030204" pitchFamily="18" charset="0"/>
                      </a:rPr>
                      <m:t>=</m:t>
                    </m:r>
                    <m:r>
                      <a:rPr lang="en-GB" sz="1700" b="0" i="1" smtClean="0">
                        <a:latin typeface="Cambria Math" panose="02040503050406030204" pitchFamily="18" charset="0"/>
                      </a:rPr>
                      <m:t>𝑛</m:t>
                    </m:r>
                    <m:r>
                      <a:rPr lang="en-GB" sz="1700" i="1">
                        <a:latin typeface="Cambria Math" panose="02040503050406030204" pitchFamily="18" charset="0"/>
                        <a:ea typeface="Cambria Math" panose="02040503050406030204" pitchFamily="18" charset="0"/>
                      </a:rPr>
                      <m:t>∙</m:t>
                    </m:r>
                    <m:r>
                      <a:rPr lang="en-GB" sz="1700" b="0" i="1" smtClean="0">
                        <a:latin typeface="Cambria Math" panose="02040503050406030204" pitchFamily="18" charset="0"/>
                      </a:rPr>
                      <m:t>𝑙𝑜𝑔𝐴</m:t>
                    </m:r>
                  </m:oMath>
                </a14:m>
                <a:endParaRPr lang="el-GR" sz="1700" b="0" dirty="0">
                  <a:latin typeface="Calibri" panose="020F0502020204030204" pitchFamily="34" charset="0"/>
                  <a:ea typeface="Calibri" panose="020F0502020204030204" pitchFamily="34" charset="0"/>
                  <a:cs typeface="Calibri" panose="020F0502020204030204" pitchFamily="34" charset="0"/>
                </a:endParaRPr>
              </a:p>
              <a:p>
                <a:endParaRPr lang="el-GR"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700" dirty="0">
                    <a:latin typeface="Calibri" panose="020F0502020204030204" pitchFamily="34" charset="0"/>
                    <a:ea typeface="Calibri" panose="020F0502020204030204" pitchFamily="34" charset="0"/>
                    <a:cs typeface="Calibri" panose="020F0502020204030204" pitchFamily="34" charset="0"/>
                  </a:rPr>
                  <a:t>Λογάριθμος με </a:t>
                </a:r>
                <a:r>
                  <a:rPr lang="el-GR" sz="1700" b="1" dirty="0" err="1">
                    <a:latin typeface="Calibri" panose="020F0502020204030204" pitchFamily="34" charset="0"/>
                    <a:ea typeface="Calibri" panose="020F0502020204030204" pitchFamily="34" charset="0"/>
                    <a:cs typeface="Calibri" panose="020F0502020204030204" pitchFamily="34" charset="0"/>
                  </a:rPr>
                  <a:t>βάση</a:t>
                </a:r>
                <a:r>
                  <a:rPr lang="el-GR" sz="1700" dirty="0">
                    <a:latin typeface="Calibri" panose="020F0502020204030204" pitchFamily="34" charset="0"/>
                    <a:ea typeface="Calibri" panose="020F0502020204030204" pitchFamily="34" charset="0"/>
                    <a:cs typeface="Calibri" panose="020F0502020204030204" pitchFamily="34" charset="0"/>
                  </a:rPr>
                  <a:t> το 10 (η</a:t>
                </a:r>
                <a:r>
                  <a:rPr lang="en-GB" sz="1700" dirty="0">
                    <a:latin typeface="Calibri" panose="020F0502020204030204" pitchFamily="34" charset="0"/>
                    <a:ea typeface="Calibri" panose="020F0502020204030204" pitchFamily="34" charset="0"/>
                    <a:cs typeface="Calibri" panose="020F0502020204030204" pitchFamily="34" charset="0"/>
                  </a:rPr>
                  <a:t> </a:t>
                </a:r>
                <a:r>
                  <a:rPr lang="el-GR" sz="1700" dirty="0">
                    <a:latin typeface="Calibri" panose="020F0502020204030204" pitchFamily="34" charset="0"/>
                    <a:ea typeface="Calibri" panose="020F0502020204030204" pitchFamily="34" charset="0"/>
                    <a:cs typeface="Calibri" panose="020F0502020204030204" pitchFamily="34" charset="0"/>
                  </a:rPr>
                  <a:t>οποιαδήποτε βάση </a:t>
                </a:r>
                <a:r>
                  <a:rPr lang="en-GB" sz="1700" i="1" dirty="0">
                    <a:latin typeface="Calibri" panose="020F0502020204030204" pitchFamily="34" charset="0"/>
                    <a:ea typeface="Calibri" panose="020F0502020204030204" pitchFamily="34" charset="0"/>
                    <a:cs typeface="Calibri" panose="020F0502020204030204" pitchFamily="34" charset="0"/>
                  </a:rPr>
                  <a:t>a</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ενός</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θετικού</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αριθμού</a:t>
                </a:r>
                <a:r>
                  <a:rPr lang="el-GR" sz="17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700" i="1">
                        <a:latin typeface="Cambria Math" panose="02040503050406030204" pitchFamily="18" charset="0"/>
                      </a:rPr>
                      <m:t>𝑥</m:t>
                    </m:r>
                  </m:oMath>
                </a14:m>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είναι</a:t>
                </a:r>
                <a:r>
                  <a:rPr lang="el-GR" sz="1700" dirty="0">
                    <a:latin typeface="Calibri" panose="020F0502020204030204" pitchFamily="34" charset="0"/>
                    <a:ea typeface="Calibri" panose="020F0502020204030204" pitchFamily="34" charset="0"/>
                    <a:cs typeface="Calibri" panose="020F0502020204030204" pitchFamily="34" charset="0"/>
                  </a:rPr>
                  <a:t> ο </a:t>
                </a:r>
                <a:r>
                  <a:rPr lang="el-GR" sz="1700" b="1" dirty="0" err="1">
                    <a:latin typeface="Calibri" panose="020F0502020204030204" pitchFamily="34" charset="0"/>
                    <a:ea typeface="Calibri" panose="020F0502020204030204" pitchFamily="34" charset="0"/>
                    <a:cs typeface="Calibri" panose="020F0502020204030204" pitchFamily="34" charset="0"/>
                  </a:rPr>
                  <a:t>εκθέτης</a:t>
                </a:r>
                <a:r>
                  <a:rPr lang="el-GR" sz="17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700" i="1">
                        <a:latin typeface="Cambria Math" panose="02040503050406030204" pitchFamily="18" charset="0"/>
                      </a:rPr>
                      <m:t>𝑦</m:t>
                    </m:r>
                  </m:oMath>
                </a14:m>
                <a:r>
                  <a:rPr lang="el-GR" sz="1700" dirty="0">
                    <a:latin typeface="Calibri" panose="020F0502020204030204" pitchFamily="34" charset="0"/>
                    <a:ea typeface="Calibri" panose="020F0502020204030204" pitchFamily="34" charset="0"/>
                    <a:cs typeface="Calibri" panose="020F0502020204030204" pitchFamily="34" charset="0"/>
                  </a:rPr>
                  <a:t>, στον </a:t>
                </a:r>
                <a:r>
                  <a:rPr lang="el-GR" sz="1700" dirty="0" err="1">
                    <a:latin typeface="Calibri" panose="020F0502020204030204" pitchFamily="34" charset="0"/>
                    <a:ea typeface="Calibri" panose="020F0502020204030204" pitchFamily="34" charset="0"/>
                    <a:cs typeface="Calibri" panose="020F0502020204030204" pitchFamily="34" charset="0"/>
                  </a:rPr>
                  <a:t>οποίο</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πρέπει</a:t>
                </a:r>
                <a:r>
                  <a:rPr lang="el-GR" sz="1700" dirty="0">
                    <a:latin typeface="Calibri" panose="020F0502020204030204" pitchFamily="34" charset="0"/>
                    <a:ea typeface="Calibri" panose="020F0502020204030204" pitchFamily="34" charset="0"/>
                    <a:cs typeface="Calibri" panose="020F0502020204030204" pitchFamily="34" charset="0"/>
                  </a:rPr>
                  <a:t> να </a:t>
                </a:r>
                <a:r>
                  <a:rPr lang="el-GR" sz="1700" dirty="0" err="1">
                    <a:latin typeface="Calibri" panose="020F0502020204030204" pitchFamily="34" charset="0"/>
                    <a:ea typeface="Calibri" panose="020F0502020204030204" pitchFamily="34" charset="0"/>
                    <a:cs typeface="Calibri" panose="020F0502020204030204" pitchFamily="34" charset="0"/>
                  </a:rPr>
                  <a:t>υψωθεί</a:t>
                </a:r>
                <a:r>
                  <a:rPr lang="el-GR" sz="1700" dirty="0">
                    <a:latin typeface="Calibri" panose="020F0502020204030204" pitchFamily="34" charset="0"/>
                    <a:ea typeface="Calibri" panose="020F0502020204030204" pitchFamily="34" charset="0"/>
                    <a:cs typeface="Calibri" panose="020F0502020204030204" pitchFamily="34" charset="0"/>
                  </a:rPr>
                  <a:t> η </a:t>
                </a:r>
                <a:r>
                  <a:rPr lang="el-GR" sz="1700" dirty="0" err="1">
                    <a:latin typeface="Calibri" panose="020F0502020204030204" pitchFamily="34" charset="0"/>
                    <a:ea typeface="Calibri" panose="020F0502020204030204" pitchFamily="34" charset="0"/>
                    <a:cs typeface="Calibri" panose="020F0502020204030204" pitchFamily="34" charset="0"/>
                  </a:rPr>
                  <a:t>βάση</a:t>
                </a:r>
                <a:r>
                  <a:rPr lang="el-GR" sz="17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l-GR" sz="1700" b="0" i="1" smtClean="0">
                        <a:latin typeface="Cambria Math" panose="02040503050406030204" pitchFamily="18" charset="0"/>
                      </a:rPr>
                      <m:t>10</m:t>
                    </m:r>
                  </m:oMath>
                </a14:m>
                <a:r>
                  <a:rPr lang="el-GR" sz="1700" dirty="0">
                    <a:latin typeface="Calibri" panose="020F0502020204030204" pitchFamily="34" charset="0"/>
                    <a:ea typeface="Calibri" panose="020F0502020204030204" pitchFamily="34" charset="0"/>
                    <a:cs typeface="Calibri" panose="020F0502020204030204" pitchFamily="34" charset="0"/>
                  </a:rPr>
                  <a:t> (η </a:t>
                </a:r>
                <a:r>
                  <a:rPr lang="en-GB" sz="1700" i="1" dirty="0">
                    <a:latin typeface="Calibri" panose="020F0502020204030204" pitchFamily="34" charset="0"/>
                    <a:ea typeface="Calibri" panose="020F0502020204030204" pitchFamily="34" charset="0"/>
                    <a:cs typeface="Calibri" panose="020F0502020204030204" pitchFamily="34" charset="0"/>
                  </a:rPr>
                  <a:t>a</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ώστε</a:t>
                </a:r>
                <a:r>
                  <a:rPr lang="el-GR" sz="1700" dirty="0">
                    <a:latin typeface="Calibri" panose="020F0502020204030204" pitchFamily="34" charset="0"/>
                    <a:ea typeface="Calibri" panose="020F0502020204030204" pitchFamily="34" charset="0"/>
                    <a:cs typeface="Calibri" panose="020F0502020204030204" pitchFamily="34" charset="0"/>
                  </a:rPr>
                  <a:t> να </a:t>
                </a:r>
                <a:r>
                  <a:rPr lang="el-GR" sz="1700" dirty="0" err="1">
                    <a:latin typeface="Calibri" panose="020F0502020204030204" pitchFamily="34" charset="0"/>
                    <a:ea typeface="Calibri" panose="020F0502020204030204" pitchFamily="34" charset="0"/>
                    <a:cs typeface="Calibri" panose="020F0502020204030204" pitchFamily="34" charset="0"/>
                  </a:rPr>
                  <a:t>πάρουμε</a:t>
                </a:r>
                <a:r>
                  <a:rPr lang="el-GR" sz="1700" dirty="0">
                    <a:latin typeface="Calibri" panose="020F0502020204030204" pitchFamily="34" charset="0"/>
                    <a:ea typeface="Calibri" panose="020F0502020204030204" pitchFamily="34" charset="0"/>
                    <a:cs typeface="Calibri" panose="020F0502020204030204" pitchFamily="34" charset="0"/>
                  </a:rPr>
                  <a:t> </a:t>
                </a:r>
                <a:r>
                  <a:rPr lang="el-GR" sz="1700" dirty="0" err="1">
                    <a:latin typeface="Calibri" panose="020F0502020204030204" pitchFamily="34" charset="0"/>
                    <a:ea typeface="Calibri" panose="020F0502020204030204" pitchFamily="34" charset="0"/>
                    <a:cs typeface="Calibri" panose="020F0502020204030204" pitchFamily="34" charset="0"/>
                  </a:rPr>
                  <a:t>αποτέλεσμα</a:t>
                </a:r>
                <a:r>
                  <a:rPr lang="el-GR" sz="1700" dirty="0">
                    <a:latin typeface="Calibri" panose="020F0502020204030204" pitchFamily="34" charset="0"/>
                    <a:ea typeface="Calibri" panose="020F0502020204030204" pitchFamily="34" charset="0"/>
                    <a:cs typeface="Calibri" panose="020F0502020204030204" pitchFamily="34" charset="0"/>
                  </a:rPr>
                  <a:t> τον </a:t>
                </a:r>
                <a14:m>
                  <m:oMath xmlns:m="http://schemas.openxmlformats.org/officeDocument/2006/math">
                    <m:r>
                      <a:rPr lang="en-GB" sz="1700" i="1">
                        <a:latin typeface="Cambria Math" panose="02040503050406030204" pitchFamily="18" charset="0"/>
                      </a:rPr>
                      <m:t>𝑥</m:t>
                    </m:r>
                  </m:oMath>
                </a14:m>
                <a:r>
                  <a:rPr lang="el-GR" sz="1700" dirty="0">
                    <a:latin typeface="Calibri" panose="020F0502020204030204" pitchFamily="34" charset="0"/>
                    <a:ea typeface="Calibri" panose="020F0502020204030204" pitchFamily="34" charset="0"/>
                    <a:cs typeface="Calibri" panose="020F0502020204030204" pitchFamily="34" charset="0"/>
                  </a:rPr>
                  <a:t>.</a:t>
                </a:r>
                <a:endParaRPr lang="el-GR" sz="17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700" dirty="0">
                    <a:latin typeface="Calibri" panose="020F0502020204030204" pitchFamily="34" charset="0"/>
                    <a:ea typeface="Calibri" panose="020F0502020204030204" pitchFamily="34" charset="0"/>
                    <a:cs typeface="Calibri" panose="020F0502020204030204" pitchFamily="34" charset="0"/>
                  </a:rPr>
                  <a:t>Για επίλυση ως προς x:</a:t>
                </a:r>
                <a:endParaRPr lang="en-GB" sz="1700" i="1" dirty="0">
                  <a:latin typeface="Calibri" panose="020F0502020204030204" pitchFamily="34" charset="0"/>
                  <a:ea typeface="Calibri" panose="020F0502020204030204" pitchFamily="34" charset="0"/>
                  <a:cs typeface="Calibri" panose="020F0502020204030204" pitchFamily="34" charset="0"/>
                </a:endParaRPr>
              </a:p>
              <a:p>
                <a:r>
                  <a:rPr lang="el-GR" sz="1700" dirty="0">
                    <a:latin typeface="Calibri" panose="020F0502020204030204" pitchFamily="34" charset="0"/>
                    <a:ea typeface="Calibri" panose="020F0502020204030204" pitchFamily="34" charset="0"/>
                    <a:cs typeface="Calibri" panose="020F0502020204030204" pitchFamily="34" charset="0"/>
                  </a:rPr>
                  <a:t>Α</a:t>
                </a:r>
                <a:r>
                  <a:rPr lang="en-GB" sz="1700" dirty="0">
                    <a:latin typeface="Calibri" panose="020F0502020204030204" pitchFamily="34" charset="0"/>
                    <a:ea typeface="Calibri" panose="020F0502020204030204" pitchFamily="34" charset="0"/>
                    <a:cs typeface="Calibri" panose="020F0502020204030204" pitchFamily="34" charset="0"/>
                  </a:rPr>
                  <a:t>v</a:t>
                </a:r>
                <a:r>
                  <a:rPr lang="el-GR" sz="17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unc>
                      <m:funcPr>
                        <m:ctrlPr>
                          <a:rPr lang="en-GB" sz="1700" b="0" i="1" smtClean="0">
                            <a:latin typeface="Cambria Math" panose="02040503050406030204" pitchFamily="18" charset="0"/>
                          </a:rPr>
                        </m:ctrlPr>
                      </m:funcPr>
                      <m:fName>
                        <m:sSub>
                          <m:sSubPr>
                            <m:ctrlPr>
                              <a:rPr lang="en-GB" sz="1700" b="0" i="1" smtClean="0">
                                <a:latin typeface="Cambria Math" panose="02040503050406030204" pitchFamily="18" charset="0"/>
                              </a:rPr>
                            </m:ctrlPr>
                          </m:sSubPr>
                          <m:e>
                            <m:r>
                              <a:rPr lang="en-GB" sz="1700" i="1">
                                <a:latin typeface="Cambria Math" panose="02040503050406030204" pitchFamily="18" charset="0"/>
                              </a:rPr>
                              <m:t>𝑙𝑜𝑔</m:t>
                            </m:r>
                          </m:e>
                          <m:sub>
                            <m:r>
                              <a:rPr lang="en-GB" sz="1700" b="0" i="1" smtClean="0">
                                <a:latin typeface="Cambria Math" panose="02040503050406030204" pitchFamily="18" charset="0"/>
                              </a:rPr>
                              <m:t>10</m:t>
                            </m:r>
                          </m:sub>
                        </m:sSub>
                      </m:fName>
                      <m:e>
                        <m:r>
                          <a:rPr lang="en-GB" sz="1700" b="0" i="1" smtClean="0">
                            <a:latin typeface="Cambria Math" panose="02040503050406030204" pitchFamily="18" charset="0"/>
                          </a:rPr>
                          <m:t>𝑥</m:t>
                        </m:r>
                        <m:r>
                          <a:rPr lang="en-GB" sz="1700" b="0" i="1" smtClean="0">
                            <a:latin typeface="Cambria Math" panose="02040503050406030204" pitchFamily="18" charset="0"/>
                          </a:rPr>
                          <m:t>=</m:t>
                        </m:r>
                        <m:r>
                          <a:rPr lang="en-GB" sz="1700" b="0" i="1" smtClean="0">
                            <a:latin typeface="Cambria Math" panose="02040503050406030204" pitchFamily="18" charset="0"/>
                          </a:rPr>
                          <m:t>𝑦</m:t>
                        </m:r>
                      </m:e>
                    </m:func>
                    <m:r>
                      <a:rPr lang="en-GB" sz="1700" b="0" i="1" smtClean="0">
                        <a:latin typeface="Cambria Math" panose="02040503050406030204" pitchFamily="18" charset="0"/>
                      </a:rPr>
                      <m:t> ⇒</m:t>
                    </m:r>
                    <m:r>
                      <a:rPr lang="en-GB" sz="1700" b="0" i="1" smtClean="0">
                        <a:latin typeface="Cambria Math" panose="02040503050406030204" pitchFamily="18" charset="0"/>
                      </a:rPr>
                      <m:t>𝑥</m:t>
                    </m:r>
                    <m:r>
                      <a:rPr lang="en-GB" sz="1700" b="0" i="1" smtClean="0">
                        <a:latin typeface="Cambria Math" panose="02040503050406030204" pitchFamily="18" charset="0"/>
                      </a:rPr>
                      <m:t>=</m:t>
                    </m:r>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10</m:t>
                        </m:r>
                      </m:e>
                      <m:sup>
                        <m:r>
                          <a:rPr lang="en-GB" sz="1700" b="0" i="1" smtClean="0">
                            <a:latin typeface="Cambria Math" panose="02040503050406030204" pitchFamily="18" charset="0"/>
                          </a:rPr>
                          <m:t>𝑦</m:t>
                        </m:r>
                      </m:sup>
                    </m:sSup>
                  </m:oMath>
                </a14:m>
                <a:r>
                  <a:rPr lang="en-GB" sz="1700" i="1" dirty="0">
                    <a:latin typeface="Calibri" panose="020F0502020204030204" pitchFamily="34" charset="0"/>
                    <a:ea typeface="Calibri" panose="020F0502020204030204" pitchFamily="34" charset="0"/>
                    <a:cs typeface="Calibri" panose="020F0502020204030204" pitchFamily="34" charset="0"/>
                  </a:rPr>
                  <a:t>    (</a:t>
                </a:r>
                <a:r>
                  <a:rPr lang="el-GR" sz="1700" i="1" dirty="0" err="1">
                    <a:latin typeface="Calibri" panose="020F0502020204030204" pitchFamily="34" charset="0"/>
                    <a:ea typeface="Calibri" panose="020F0502020204030204" pitchFamily="34" charset="0"/>
                    <a:cs typeface="Calibri" panose="020F0502020204030204" pitchFamily="34" charset="0"/>
                  </a:rPr>
                  <a:t>π.χ</a:t>
                </a:r>
                <a:r>
                  <a:rPr lang="el-GR" sz="17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func>
                      <m:funcPr>
                        <m:ctrlPr>
                          <a:rPr lang="en-GB" sz="1700" i="1">
                            <a:latin typeface="Cambria Math" panose="02040503050406030204" pitchFamily="18" charset="0"/>
                          </a:rPr>
                        </m:ctrlPr>
                      </m:funcPr>
                      <m:fName>
                        <m:sSub>
                          <m:sSubPr>
                            <m:ctrlPr>
                              <a:rPr lang="en-GB" sz="1700" i="1">
                                <a:latin typeface="Cambria Math" panose="02040503050406030204" pitchFamily="18" charset="0"/>
                              </a:rPr>
                            </m:ctrlPr>
                          </m:sSubPr>
                          <m:e>
                            <m:r>
                              <a:rPr lang="en-GB" sz="1700" i="1">
                                <a:latin typeface="Cambria Math" panose="02040503050406030204" pitchFamily="18" charset="0"/>
                              </a:rPr>
                              <m:t>𝑙𝑜𝑔</m:t>
                            </m:r>
                          </m:e>
                          <m:sub>
                            <m:r>
                              <a:rPr lang="en-GB" sz="1700" i="1">
                                <a:latin typeface="Cambria Math" panose="02040503050406030204" pitchFamily="18" charset="0"/>
                              </a:rPr>
                              <m:t>10</m:t>
                            </m:r>
                          </m:sub>
                        </m:sSub>
                      </m:fName>
                      <m:e>
                        <m:r>
                          <a:rPr lang="el-GR" sz="1700" b="0" i="1" smtClean="0">
                            <a:latin typeface="Cambria Math" panose="02040503050406030204" pitchFamily="18" charset="0"/>
                          </a:rPr>
                          <m:t>100</m:t>
                        </m:r>
                        <m:r>
                          <a:rPr lang="en-GB" sz="1700" i="1">
                            <a:latin typeface="Cambria Math" panose="02040503050406030204" pitchFamily="18" charset="0"/>
                          </a:rPr>
                          <m:t>=</m:t>
                        </m:r>
                        <m:r>
                          <a:rPr lang="el-GR" sz="1700" b="0" i="1" smtClean="0">
                            <a:latin typeface="Cambria Math" panose="02040503050406030204" pitchFamily="18" charset="0"/>
                          </a:rPr>
                          <m:t>2</m:t>
                        </m:r>
                      </m:e>
                    </m:func>
                    <m:r>
                      <a:rPr lang="en-GB" sz="1700" i="1">
                        <a:latin typeface="Cambria Math" panose="02040503050406030204" pitchFamily="18" charset="0"/>
                      </a:rPr>
                      <m:t> </m:t>
                    </m:r>
                    <m:r>
                      <a:rPr lang="en-GB" sz="1700" i="1" smtClean="0">
                        <a:latin typeface="Cambria Math" panose="02040503050406030204" pitchFamily="18" charset="0"/>
                      </a:rPr>
                      <m:t>⇒</m:t>
                    </m:r>
                    <m:r>
                      <a:rPr lang="el-GR" sz="1700" b="0" i="1" smtClean="0">
                        <a:latin typeface="Cambria Math" panose="02040503050406030204" pitchFamily="18" charset="0"/>
                      </a:rPr>
                      <m:t>100</m:t>
                    </m:r>
                    <m:r>
                      <a:rPr lang="en-GB" sz="1700" i="1">
                        <a:latin typeface="Cambria Math" panose="02040503050406030204" pitchFamily="18" charset="0"/>
                      </a:rPr>
                      <m:t>=</m:t>
                    </m:r>
                    <m:sSup>
                      <m:sSupPr>
                        <m:ctrlPr>
                          <a:rPr lang="en-GB" sz="1700" i="1">
                            <a:latin typeface="Cambria Math" panose="02040503050406030204" pitchFamily="18" charset="0"/>
                          </a:rPr>
                        </m:ctrlPr>
                      </m:sSupPr>
                      <m:e>
                        <m:r>
                          <a:rPr lang="en-GB" sz="1700" i="1">
                            <a:latin typeface="Cambria Math" panose="02040503050406030204" pitchFamily="18" charset="0"/>
                          </a:rPr>
                          <m:t>10</m:t>
                        </m:r>
                      </m:e>
                      <m:sup>
                        <m:r>
                          <a:rPr lang="el-GR" sz="1700" b="0" i="1" smtClean="0">
                            <a:latin typeface="Cambria Math" panose="02040503050406030204" pitchFamily="18" charset="0"/>
                          </a:rPr>
                          <m:t>2</m:t>
                        </m:r>
                      </m:sup>
                    </m:sSup>
                  </m:oMath>
                </a14:m>
                <a:r>
                  <a:rPr lang="en-GB" sz="1700" i="1" dirty="0">
                    <a:latin typeface="Calibri" panose="020F0502020204030204" pitchFamily="34" charset="0"/>
                    <a:ea typeface="Calibri" panose="020F0502020204030204" pitchFamily="34" charset="0"/>
                    <a:cs typeface="Calibri" panose="020F0502020204030204" pitchFamily="34" charset="0"/>
                  </a:rPr>
                  <a:t>)</a:t>
                </a:r>
              </a:p>
              <a:p>
                <a:r>
                  <a:rPr lang="el-GR" sz="1700" dirty="0">
                    <a:latin typeface="Calibri" panose="020F0502020204030204" pitchFamily="34" charset="0"/>
                    <a:ea typeface="Calibri" panose="020F0502020204030204" pitchFamily="34" charset="0"/>
                    <a:cs typeface="Calibri" panose="020F0502020204030204" pitchFamily="34" charset="0"/>
                  </a:rPr>
                  <a:t>Αν</a:t>
                </a:r>
                <a14:m>
                  <m:oMath xmlns:m="http://schemas.openxmlformats.org/officeDocument/2006/math">
                    <m:r>
                      <a:rPr lang="en-GB" sz="1700" i="1">
                        <a:latin typeface="Cambria Math" panose="02040503050406030204" pitchFamily="18" charset="0"/>
                      </a:rPr>
                      <m:t>𝑙</m:t>
                    </m:r>
                    <m:r>
                      <a:rPr lang="en-GB" sz="1700" b="0" i="1" smtClean="0">
                        <a:latin typeface="Cambria Math" panose="02040503050406030204" pitchFamily="18" charset="0"/>
                      </a:rPr>
                      <m:t>𝑛</m:t>
                    </m:r>
                    <m:r>
                      <a:rPr lang="en-GB" sz="1700" i="1">
                        <a:latin typeface="Cambria Math" panose="02040503050406030204" pitchFamily="18" charset="0"/>
                      </a:rPr>
                      <m:t>𝑥</m:t>
                    </m:r>
                    <m:r>
                      <a:rPr lang="en-GB" sz="1700" b="0" i="0" smtClean="0">
                        <a:latin typeface="Cambria Math" panose="02040503050406030204" pitchFamily="18" charset="0"/>
                      </a:rPr>
                      <m:t>=</m:t>
                    </m:r>
                    <m:r>
                      <a:rPr lang="en-GB" sz="1700" i="1">
                        <a:latin typeface="Cambria Math" panose="02040503050406030204" pitchFamily="18" charset="0"/>
                      </a:rPr>
                      <m:t>𝑦</m:t>
                    </m:r>
                  </m:oMath>
                </a14:m>
                <a:r>
                  <a:rPr lang="en-GB" sz="1700" i="1" dirty="0">
                    <a:latin typeface="Calibri" panose="020F0502020204030204" pitchFamily="34" charset="0"/>
                    <a:ea typeface="Calibri" panose="020F0502020204030204" pitchFamily="34" charset="0"/>
                    <a:cs typeface="Calibri" panose="020F0502020204030204" pitchFamily="34" charset="0"/>
                  </a:rPr>
                  <a:t> </a:t>
                </a:r>
                <a:r>
                  <a:rPr lang="el-GR" sz="1700" i="1" dirty="0">
                    <a:latin typeface="Calibri" panose="020F0502020204030204" pitchFamily="34" charset="0"/>
                    <a:ea typeface="Calibri" panose="020F0502020204030204" pitchFamily="34" charset="0"/>
                    <a:cs typeface="Calibri" panose="020F0502020204030204" pitchFamily="34" charset="0"/>
                  </a:rPr>
                  <a:t>δηλαδή </a:t>
                </a:r>
                <a14:m>
                  <m:oMath xmlns:m="http://schemas.openxmlformats.org/officeDocument/2006/math">
                    <m:func>
                      <m:funcPr>
                        <m:ctrlPr>
                          <a:rPr lang="en-GB" sz="1700" i="1">
                            <a:latin typeface="Cambria Math" panose="02040503050406030204" pitchFamily="18" charset="0"/>
                          </a:rPr>
                        </m:ctrlPr>
                      </m:funcPr>
                      <m:fName>
                        <m:sSub>
                          <m:sSubPr>
                            <m:ctrlPr>
                              <a:rPr lang="en-GB" sz="1700" i="1">
                                <a:latin typeface="Cambria Math" panose="02040503050406030204" pitchFamily="18" charset="0"/>
                              </a:rPr>
                            </m:ctrlPr>
                          </m:sSubPr>
                          <m:e>
                            <m:r>
                              <a:rPr lang="en-GB" sz="1700" i="1">
                                <a:latin typeface="Cambria Math" panose="02040503050406030204" pitchFamily="18" charset="0"/>
                              </a:rPr>
                              <m:t>𝑙𝑜𝑔</m:t>
                            </m:r>
                          </m:e>
                          <m:sub>
                            <m:r>
                              <a:rPr lang="en-GB" sz="1700" b="0" i="1" smtClean="0">
                                <a:latin typeface="Cambria Math" panose="02040503050406030204" pitchFamily="18" charset="0"/>
                              </a:rPr>
                              <m:t>𝑒</m:t>
                            </m:r>
                          </m:sub>
                        </m:sSub>
                      </m:fName>
                      <m:e>
                        <m:r>
                          <a:rPr lang="en-GB" sz="1700" i="1">
                            <a:latin typeface="Cambria Math" panose="02040503050406030204" pitchFamily="18" charset="0"/>
                          </a:rPr>
                          <m:t>𝑥</m:t>
                        </m:r>
                        <m:r>
                          <a:rPr lang="en-GB" sz="1700" i="1">
                            <a:latin typeface="Cambria Math" panose="02040503050406030204" pitchFamily="18" charset="0"/>
                          </a:rPr>
                          <m:t>=</m:t>
                        </m:r>
                        <m:r>
                          <a:rPr lang="en-GB" sz="1700" i="1">
                            <a:latin typeface="Cambria Math" panose="02040503050406030204" pitchFamily="18" charset="0"/>
                          </a:rPr>
                          <m:t>𝑦</m:t>
                        </m:r>
                      </m:e>
                    </m:func>
                  </m:oMath>
                </a14:m>
                <a:r>
                  <a:rPr lang="en-GB" sz="17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700" i="1">
                        <a:latin typeface="Cambria Math" panose="02040503050406030204" pitchFamily="18" charset="0"/>
                      </a:rPr>
                      <m:t>⇒</m:t>
                    </m:r>
                  </m:oMath>
                </a14:m>
                <a:r>
                  <a:rPr lang="en-GB" sz="17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700" i="1">
                        <a:latin typeface="Cambria Math" panose="02040503050406030204" pitchFamily="18" charset="0"/>
                      </a:rPr>
                      <m:t>𝑥</m:t>
                    </m:r>
                    <m:r>
                      <a:rPr lang="en-GB" sz="1700" i="1">
                        <a:latin typeface="Cambria Math" panose="02040503050406030204" pitchFamily="18" charset="0"/>
                      </a:rPr>
                      <m:t>=</m:t>
                    </m:r>
                    <m:sSup>
                      <m:sSupPr>
                        <m:ctrlPr>
                          <a:rPr lang="en-GB" sz="1700" i="1">
                            <a:latin typeface="Cambria Math" panose="02040503050406030204" pitchFamily="18" charset="0"/>
                          </a:rPr>
                        </m:ctrlPr>
                      </m:sSupPr>
                      <m:e>
                        <m:r>
                          <a:rPr lang="en-GB" sz="1700" b="0" i="1" smtClean="0">
                            <a:latin typeface="Cambria Math" panose="02040503050406030204" pitchFamily="18" charset="0"/>
                          </a:rPr>
                          <m:t>𝑒</m:t>
                        </m:r>
                      </m:e>
                      <m:sup>
                        <m:r>
                          <a:rPr lang="en-GB" sz="1700" i="1">
                            <a:latin typeface="Cambria Math" panose="02040503050406030204" pitchFamily="18" charset="0"/>
                          </a:rPr>
                          <m:t>𝑦</m:t>
                        </m:r>
                      </m:sup>
                    </m:sSup>
                  </m:oMath>
                </a14:m>
                <a:endParaRPr lang="en-GB" sz="17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7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700" dirty="0">
                    <a:latin typeface="Calibri" panose="020F0502020204030204" pitchFamily="34" charset="0"/>
                    <a:ea typeface="Calibri" panose="020F0502020204030204" pitchFamily="34" charset="0"/>
                    <a:cs typeface="Calibri" panose="020F0502020204030204" pitchFamily="34" charset="0"/>
                  </a:rPr>
                  <a:t>(</a:t>
                </a:r>
                <a14:m>
                  <m:oMath xmlns:m="http://schemas.openxmlformats.org/officeDocument/2006/math">
                    <m:r>
                      <m:rPr>
                        <m:sty m:val="p"/>
                      </m:rPr>
                      <a:rPr lang="en-GB" sz="1700">
                        <a:latin typeface="Cambria Math" panose="02040503050406030204" pitchFamily="18" charset="0"/>
                      </a:rPr>
                      <m:t>ln</m:t>
                    </m:r>
                    <m:r>
                      <a:rPr lang="en-GB" sz="1700" i="1">
                        <a:latin typeface="Cambria Math" panose="02040503050406030204" pitchFamily="18" charset="0"/>
                      </a:rPr>
                      <m:t>𝑥</m:t>
                    </m:r>
                    <m:r>
                      <a:rPr lang="en-GB" sz="1700">
                        <a:latin typeface="Cambria Math" panose="02040503050406030204" pitchFamily="18" charset="0"/>
                      </a:rPr>
                      <m:t>=</m:t>
                    </m:r>
                    <m:r>
                      <a:rPr lang="en-GB" sz="1700" i="1">
                        <a:latin typeface="Cambria Math" panose="02040503050406030204" pitchFamily="18" charset="0"/>
                      </a:rPr>
                      <m:t>𝑦</m:t>
                    </m:r>
                  </m:oMath>
                </a14:m>
                <a:r>
                  <a:rPr lang="en-GB" sz="1700" i="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700" i="1">
                        <a:latin typeface="Cambria Math" panose="02040503050406030204" pitchFamily="18" charset="0"/>
                      </a:rPr>
                      <m:t>⇒</m:t>
                    </m:r>
                    <m:sSup>
                      <m:sSupPr>
                        <m:ctrlPr>
                          <a:rPr lang="en-GB" sz="1700" b="0" i="1" smtClean="0">
                            <a:latin typeface="Cambria Math" panose="02040503050406030204" pitchFamily="18" charset="0"/>
                          </a:rPr>
                        </m:ctrlPr>
                      </m:sSupPr>
                      <m:e>
                        <m:r>
                          <a:rPr lang="en-GB" sz="1700" b="0" i="1" strike="sngStrike" smtClean="0">
                            <a:latin typeface="Cambria Math" panose="02040503050406030204" pitchFamily="18" charset="0"/>
                          </a:rPr>
                          <m:t>𝑒</m:t>
                        </m:r>
                      </m:e>
                      <m:sup>
                        <m:func>
                          <m:funcPr>
                            <m:ctrlPr>
                              <a:rPr lang="en-GB" sz="1700" i="1">
                                <a:latin typeface="Cambria Math" panose="02040503050406030204" pitchFamily="18" charset="0"/>
                              </a:rPr>
                            </m:ctrlPr>
                          </m:funcPr>
                          <m:fName>
                            <m:sSub>
                              <m:sSubPr>
                                <m:ctrlPr>
                                  <a:rPr lang="en-GB" sz="1700" i="1" strike="sngStrike">
                                    <a:latin typeface="Cambria Math" panose="02040503050406030204" pitchFamily="18" charset="0"/>
                                  </a:rPr>
                                </m:ctrlPr>
                              </m:sSubPr>
                              <m:e>
                                <m:r>
                                  <a:rPr lang="en-GB" sz="1700" i="1" strike="sngStrike">
                                    <a:latin typeface="Cambria Math" panose="02040503050406030204" pitchFamily="18" charset="0"/>
                                  </a:rPr>
                                  <m:t>𝑙𝑜𝑔</m:t>
                                </m:r>
                              </m:e>
                              <m:sub>
                                <m:r>
                                  <a:rPr lang="en-GB" sz="1700" i="1" strike="sngStrike">
                                    <a:latin typeface="Cambria Math" panose="02040503050406030204" pitchFamily="18" charset="0"/>
                                  </a:rPr>
                                  <m:t>𝑒</m:t>
                                </m:r>
                              </m:sub>
                            </m:sSub>
                          </m:fName>
                          <m:e>
                            <m:r>
                              <a:rPr lang="en-GB" sz="1700" i="1">
                                <a:latin typeface="Cambria Math" panose="02040503050406030204" pitchFamily="18" charset="0"/>
                              </a:rPr>
                              <m:t>𝑥</m:t>
                            </m:r>
                          </m:e>
                        </m:func>
                      </m:sup>
                    </m:sSup>
                    <m:r>
                      <a:rPr lang="en-GB" sz="1700" b="0" i="1" smtClean="0">
                        <a:latin typeface="Cambria Math" panose="02040503050406030204" pitchFamily="18" charset="0"/>
                      </a:rPr>
                      <m:t>=</m:t>
                    </m:r>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𝑒</m:t>
                        </m:r>
                      </m:e>
                      <m:sup>
                        <m:r>
                          <a:rPr lang="en-GB" sz="1700" b="0" i="1" smtClean="0">
                            <a:latin typeface="Cambria Math" panose="02040503050406030204" pitchFamily="18" charset="0"/>
                          </a:rPr>
                          <m:t>𝑦</m:t>
                        </m:r>
                      </m:sup>
                    </m:sSup>
                    <m:r>
                      <a:rPr lang="en-GB" sz="1700" i="1">
                        <a:latin typeface="Cambria Math" panose="02040503050406030204" pitchFamily="18" charset="0"/>
                      </a:rPr>
                      <m:t>⇒</m:t>
                    </m:r>
                    <m:r>
                      <a:rPr lang="en-GB" sz="1700" b="0" i="1" smtClean="0">
                        <a:latin typeface="Cambria Math" panose="02040503050406030204" pitchFamily="18" charset="0"/>
                      </a:rPr>
                      <m:t>𝑥</m:t>
                    </m:r>
                    <m:r>
                      <a:rPr lang="en-GB" sz="1700" b="0" i="1" smtClean="0">
                        <a:latin typeface="Cambria Math" panose="02040503050406030204" pitchFamily="18" charset="0"/>
                      </a:rPr>
                      <m:t>=</m:t>
                    </m:r>
                    <m:sSup>
                      <m:sSupPr>
                        <m:ctrlPr>
                          <a:rPr lang="en-GB" sz="1700" b="0" i="1" smtClean="0">
                            <a:latin typeface="Cambria Math" panose="02040503050406030204" pitchFamily="18" charset="0"/>
                          </a:rPr>
                        </m:ctrlPr>
                      </m:sSupPr>
                      <m:e>
                        <m:r>
                          <a:rPr lang="en-GB" sz="1700" b="0" i="1" smtClean="0">
                            <a:latin typeface="Cambria Math" panose="02040503050406030204" pitchFamily="18" charset="0"/>
                          </a:rPr>
                          <m:t>𝑒</m:t>
                        </m:r>
                      </m:e>
                      <m:sup>
                        <m:r>
                          <a:rPr lang="en-GB" sz="1700" b="0" i="1" smtClean="0">
                            <a:latin typeface="Cambria Math" panose="02040503050406030204" pitchFamily="18" charset="0"/>
                          </a:rPr>
                          <m:t>𝑦</m:t>
                        </m:r>
                      </m:sup>
                    </m:sSup>
                  </m:oMath>
                </a14:m>
                <a:r>
                  <a:rPr lang="en-GB" sz="1700" dirty="0">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2" name="Content Placeholder 1">
                <a:extLst>
                  <a:ext uri="{FF2B5EF4-FFF2-40B4-BE49-F238E27FC236}">
                    <a16:creationId xmlns:a16="http://schemas.microsoft.com/office/drawing/2014/main" id="{9657A02E-4316-3570-79B8-24F54FC3033C}"/>
                  </a:ext>
                </a:extLst>
              </p:cNvPr>
              <p:cNvSpPr>
                <a:spLocks noGrp="1" noRot="1" noChangeAspect="1" noMove="1" noResize="1" noEditPoints="1" noAdjustHandles="1" noChangeArrowheads="1" noChangeShapeType="1" noTextEdit="1"/>
              </p:cNvSpPr>
              <p:nvPr>
                <p:ph idx="1"/>
              </p:nvPr>
            </p:nvSpPr>
            <p:spPr>
              <a:xfrm>
                <a:off x="394335" y="610816"/>
                <a:ext cx="8355330" cy="4704133"/>
              </a:xfrm>
              <a:blipFill>
                <a:blip r:embed="rId2"/>
                <a:stretch>
                  <a:fillRect l="-511" t="-777" b="-1554"/>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B17FC1C7-9DB7-1D13-438B-FBC2F6B4037B}"/>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811618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84E22CA-0A5F-B494-DBD6-7AC973641FDF}"/>
                  </a:ext>
                </a:extLst>
              </p:cNvPr>
              <p:cNvSpPr>
                <a:spLocks noGrp="1"/>
              </p:cNvSpPr>
              <p:nvPr>
                <p:ph idx="1"/>
              </p:nvPr>
            </p:nvSpPr>
            <p:spPr/>
            <p:txBody>
              <a:bodyPr>
                <a:normAutofit/>
              </a:bodyPr>
              <a:lstStyle/>
              <a:p>
                <a:pPr marL="0" indent="0" algn="just">
                  <a:buNone/>
                </a:pPr>
                <a:r>
                  <a:rPr lang="el-GR" sz="1800" b="1" dirty="0">
                    <a:latin typeface="Calibri" panose="020F0502020204030204" pitchFamily="34" charset="0"/>
                    <a:ea typeface="Calibri" panose="020F0502020204030204" pitchFamily="34" charset="0"/>
                    <a:cs typeface="Calibri" panose="020F0502020204030204" pitchFamily="34" charset="0"/>
                  </a:rPr>
                  <a:t>Ερώτημα</a:t>
                </a:r>
              </a:p>
              <a:p>
                <a:pPr marL="0" indent="0" algn="just">
                  <a:buNone/>
                </a:pPr>
                <a:r>
                  <a:rPr lang="el-GR" sz="1800" dirty="0">
                    <a:latin typeface="Calibri" panose="020F0502020204030204" pitchFamily="34" charset="0"/>
                    <a:ea typeface="Calibri" panose="020F0502020204030204" pitchFamily="34" charset="0"/>
                    <a:cs typeface="Calibri" panose="020F0502020204030204" pitchFamily="34" charset="0"/>
                  </a:rPr>
                  <a:t>Ως </a:t>
                </a:r>
                <a:r>
                  <a:rPr lang="el-GR" sz="1800" dirty="0" err="1">
                    <a:latin typeface="Calibri" panose="020F0502020204030204" pitchFamily="34" charset="0"/>
                    <a:ea typeface="Calibri" panose="020F0502020204030204" pitchFamily="34" charset="0"/>
                    <a:cs typeface="Calibri" panose="020F0502020204030204" pitchFamily="34" charset="0"/>
                  </a:rPr>
                  <a:t>πίεση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αναφοράς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χρησιμοποιείται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κατώφλι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για τον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σύστημα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δηλαδη</a:t>
                </a:r>
                <a:r>
                  <a:rPr lang="el-GR" sz="1800" dirty="0">
                    <a:latin typeface="Calibri" panose="020F0502020204030204" pitchFamily="34" charset="0"/>
                    <a:ea typeface="Calibri" panose="020F0502020204030204" pitchFamily="34" charset="0"/>
                    <a:cs typeface="Calibri" panose="020F0502020204030204" pitchFamily="34" charset="0"/>
                  </a:rPr>
                  <a:t> όπως </a:t>
                </a:r>
                <a:r>
                  <a:rPr lang="el-GR" sz="1800" dirty="0" err="1">
                    <a:latin typeface="Calibri" panose="020F0502020204030204" pitchFamily="34" charset="0"/>
                    <a:ea typeface="Calibri" panose="020F0502020204030204" pitchFamily="34" charset="0"/>
                    <a:cs typeface="Calibri" panose="020F0502020204030204" pitchFamily="34" charset="0"/>
                  </a:rPr>
                  <a:t>αναφερθηκε</a:t>
                </a:r>
                <a:r>
                  <a:rPr lang="el-GR" sz="1800" dirty="0">
                    <a:latin typeface="Calibri" panose="020F0502020204030204" pitchFamily="34" charset="0"/>
                    <a:ea typeface="Calibri" panose="020F0502020204030204" pitchFamily="34" charset="0"/>
                    <a:cs typeface="Calibri" panose="020F0502020204030204" pitchFamily="34" charset="0"/>
                  </a:rPr>
                  <a:t> , η </a:t>
                </a:r>
                <a:r>
                  <a:rPr lang="el-GR" sz="1800" dirty="0" err="1">
                    <a:latin typeface="Calibri" panose="020F0502020204030204" pitchFamily="34" charset="0"/>
                    <a:ea typeface="Calibri" panose="020F0502020204030204" pitchFamily="34" charset="0"/>
                    <a:cs typeface="Calibri" panose="020F0502020204030204" pitchFamily="34" charset="0"/>
                  </a:rPr>
                  <a:t>τιμή</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𝜌</m:t>
                        </m:r>
                      </m:e>
                      <m:sub>
                        <m:r>
                          <a:rPr lang="en-GB" sz="1800" b="0" i="1" smtClean="0">
                            <a:latin typeface="Cambria Math" panose="02040503050406030204" pitchFamily="18" charset="0"/>
                          </a:rPr>
                          <m:t>𝑟𝑒𝑓</m:t>
                        </m:r>
                      </m:sub>
                    </m:sSub>
                    <m:r>
                      <a:rPr lang="en-GB" sz="1800" b="0" i="1" smtClean="0">
                        <a:latin typeface="Cambria Math" panose="02040503050406030204" pitchFamily="18" charset="0"/>
                      </a:rPr>
                      <m:t>=</m:t>
                    </m:r>
                    <m:r>
                      <a:rPr lang="en-GB" sz="1800" b="0" i="1" smtClean="0">
                        <a:latin typeface="Cambria Math" panose="02040503050406030204" pitchFamily="18" charset="0"/>
                      </a:rPr>
                      <m:t>20</m:t>
                    </m:r>
                    <m:r>
                      <a:rPr lang="el-GR" sz="1800" b="0" i="1" smtClean="0">
                        <a:latin typeface="Cambria Math" panose="02040503050406030204" pitchFamily="18" charset="0"/>
                      </a:rPr>
                      <m:t>𝜇</m:t>
                    </m:r>
                    <m:r>
                      <a:rPr lang="en-GB" sz="1800" b="0" i="1" smtClean="0">
                        <a:latin typeface="Cambria Math" panose="02040503050406030204" pitchFamily="18" charset="0"/>
                      </a:rPr>
                      <m:t>𝑃𝑎</m:t>
                    </m:r>
                    <m:r>
                      <a:rPr lang="en-GB" sz="1800" b="0" i="1" smtClean="0">
                        <a:latin typeface="Cambria Math" panose="02040503050406030204" pitchFamily="18" charset="0"/>
                      </a:rPr>
                      <m:t>=</m:t>
                    </m:r>
                    <m:r>
                      <a:rPr lang="en-GB" sz="1800" b="0" i="1" smtClean="0">
                        <a:latin typeface="Cambria Math" panose="02040503050406030204" pitchFamily="18" charset="0"/>
                      </a:rPr>
                      <m:t>2</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10</m:t>
                        </m:r>
                      </m:e>
                      <m:sup>
                        <m:r>
                          <a:rPr lang="en-GB" sz="1800" b="0" i="1" smtClean="0">
                            <a:latin typeface="Cambria Math" panose="02040503050406030204" pitchFamily="18" charset="0"/>
                          </a:rPr>
                          <m:t>−</m:t>
                        </m:r>
                        <m:r>
                          <a:rPr lang="en-GB" sz="1800" b="0" i="1" smtClean="0">
                            <a:latin typeface="Cambria Math" panose="02040503050406030204" pitchFamily="18" charset="0"/>
                          </a:rPr>
                          <m:t>5</m:t>
                        </m:r>
                      </m:sup>
                    </m:sSup>
                    <m:r>
                      <a:rPr lang="en-GB" sz="1800" b="0" i="1" smtClean="0">
                        <a:latin typeface="Cambria Math" panose="02040503050406030204" pitchFamily="18" charset="0"/>
                      </a:rPr>
                      <m:t>𝑁</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𝑚</m:t>
                        </m:r>
                      </m:e>
                      <m:sup>
                        <m:r>
                          <a:rPr lang="en-GB" sz="1800" b="0" i="1" smtClean="0">
                            <a:latin typeface="Cambria Math" panose="02040503050406030204" pitchFamily="18" charset="0"/>
                          </a:rPr>
                          <m:t>2</m:t>
                        </m:r>
                      </m:sup>
                    </m:sSup>
                  </m:oMath>
                </a14:m>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και το </a:t>
                </a:r>
                <a:r>
                  <a:rPr lang="el-GR" sz="1800" dirty="0" err="1">
                    <a:latin typeface="Calibri" panose="020F0502020204030204" pitchFamily="34" charset="0"/>
                    <a:ea typeface="Calibri" panose="020F0502020204030204" pitchFamily="34" charset="0"/>
                    <a:cs typeface="Calibri" panose="020F0502020204030204" pitchFamily="34" charset="0"/>
                  </a:rPr>
                  <a:t>οριο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πονου</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εινα</a:t>
                </a:r>
                <a:r>
                  <a:rPr lang="el-GR" sz="1800" dirty="0">
                    <a:latin typeface="Calibri" panose="020F0502020204030204" pitchFamily="34" charset="0"/>
                    <a:ea typeface="Calibri" panose="020F0502020204030204" pitchFamily="34" charset="0"/>
                    <a:cs typeface="Calibri" panose="020F0502020204030204" pitchFamily="34" charset="0"/>
                  </a:rPr>
                  <a:t> τα </a:t>
                </a:r>
                <a14:m>
                  <m:oMath xmlns:m="http://schemas.openxmlformats.org/officeDocument/2006/math">
                    <m:sSub>
                      <m:sSubPr>
                        <m:ctrlPr>
                          <a:rPr lang="el-GR" sz="1800" i="1">
                            <a:latin typeface="Cambria Math" panose="02040503050406030204" pitchFamily="18" charset="0"/>
                          </a:rPr>
                        </m:ctrlPr>
                      </m:sSubPr>
                      <m:e>
                        <m:r>
                          <a:rPr lang="el-GR" sz="1800" i="1">
                            <a:latin typeface="Cambria Math" panose="02040503050406030204" pitchFamily="18" charset="0"/>
                          </a:rPr>
                          <m:t>𝜌</m:t>
                        </m:r>
                      </m:e>
                      <m:sub>
                        <m:r>
                          <a:rPr lang="en-GB" sz="1800" b="0" i="1" smtClean="0">
                            <a:latin typeface="Cambria Math" panose="02040503050406030204" pitchFamily="18" charset="0"/>
                          </a:rPr>
                          <m:t>𝑚𝑎𝑥</m:t>
                        </m:r>
                      </m:sub>
                    </m:sSub>
                    <m:r>
                      <a:rPr lang="en-GB" sz="1800" b="0" i="1" smtClean="0">
                        <a:latin typeface="Cambria Math" panose="02040503050406030204" pitchFamily="18" charset="0"/>
                      </a:rPr>
                      <m:t>=</m:t>
                    </m:r>
                    <m:r>
                      <a:rPr lang="en-GB" sz="1800" b="0" i="1" smtClean="0">
                        <a:latin typeface="Cambria Math" panose="02040503050406030204" pitchFamily="18" charset="0"/>
                      </a:rPr>
                      <m:t>63</m:t>
                    </m:r>
                    <m:r>
                      <a:rPr lang="en-GB" sz="1800" i="1">
                        <a:latin typeface="Cambria Math" panose="02040503050406030204" pitchFamily="18" charset="0"/>
                      </a:rPr>
                      <m:t>𝑃𝑎</m:t>
                    </m:r>
                    <m:r>
                      <a:rPr lang="en-GB" sz="1800" b="0" i="0" smtClean="0">
                        <a:latin typeface="Cambria Math" panose="02040503050406030204" pitchFamily="18" charset="0"/>
                      </a:rPr>
                      <m:t>=</m:t>
                    </m:r>
                    <m:r>
                      <a:rPr lang="en-GB" sz="1800" b="0" i="0" smtClean="0">
                        <a:latin typeface="Cambria Math" panose="02040503050406030204" pitchFamily="18" charset="0"/>
                      </a:rPr>
                      <m:t>63</m:t>
                    </m:r>
                    <m:r>
                      <a:rPr lang="en-GB" sz="1800" i="1">
                        <a:latin typeface="Cambria Math" panose="02040503050406030204" pitchFamily="18" charset="0"/>
                      </a:rPr>
                      <m:t>𝑁</m:t>
                    </m:r>
                    <m:r>
                      <a:rPr lang="en-GB" sz="1800" i="1">
                        <a:latin typeface="Cambria Math" panose="02040503050406030204" pitchFamily="18" charset="0"/>
                      </a:rPr>
                      <m:t>/</m:t>
                    </m:r>
                    <m:sSup>
                      <m:sSupPr>
                        <m:ctrlPr>
                          <a:rPr lang="en-GB" sz="1800" i="1">
                            <a:latin typeface="Cambria Math" panose="02040503050406030204" pitchFamily="18" charset="0"/>
                          </a:rPr>
                        </m:ctrlPr>
                      </m:sSupPr>
                      <m:e>
                        <m:r>
                          <a:rPr lang="en-GB" sz="1800" i="1">
                            <a:latin typeface="Cambria Math" panose="02040503050406030204" pitchFamily="18" charset="0"/>
                          </a:rPr>
                          <m:t>𝑚</m:t>
                        </m:r>
                      </m:e>
                      <m:sup>
                        <m:r>
                          <a:rPr lang="en-GB" sz="1800" i="1">
                            <a:latin typeface="Cambria Math" panose="02040503050406030204" pitchFamily="18" charset="0"/>
                          </a:rPr>
                          <m:t>2</m:t>
                        </m:r>
                      </m:sup>
                    </m:sSup>
                  </m:oMath>
                </a14:m>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latin typeface="Calibri" panose="020F0502020204030204" pitchFamily="34" charset="0"/>
                    <a:ea typeface="Calibri" panose="020F0502020204030204" pitchFamily="34" charset="0"/>
                    <a:cs typeface="Calibri" panose="020F0502020204030204" pitchFamily="34" charset="0"/>
                  </a:rPr>
                  <a:t>Με </a:t>
                </a:r>
                <a:r>
                  <a:rPr lang="el-GR" sz="1800" dirty="0" err="1">
                    <a:latin typeface="Calibri" panose="020F0502020204030204" pitchFamily="34" charset="0"/>
                    <a:ea typeface="Calibri" panose="020F0502020204030204" pitchFamily="34" charset="0"/>
                    <a:cs typeface="Calibri" panose="020F0502020204030204" pitchFamily="34" charset="0"/>
                  </a:rPr>
                  <a:t>βάση</a:t>
                </a:r>
                <a:r>
                  <a:rPr lang="el-GR" sz="1800" dirty="0">
                    <a:latin typeface="Calibri" panose="020F0502020204030204" pitchFamily="34" charset="0"/>
                    <a:ea typeface="Calibri" panose="020F0502020204030204" pitchFamily="34" charset="0"/>
                    <a:cs typeface="Calibri" panose="020F0502020204030204" pitchFamily="34" charset="0"/>
                  </a:rPr>
                  <a:t> τον </a:t>
                </a:r>
                <a:r>
                  <a:rPr lang="el-GR" sz="1800" dirty="0" err="1">
                    <a:latin typeface="Calibri" panose="020F0502020204030204" pitchFamily="34" charset="0"/>
                    <a:ea typeface="Calibri" panose="020F0502020204030204" pitchFamily="34" charset="0"/>
                    <a:cs typeface="Calibri" panose="020F0502020204030204" pitchFamily="34" charset="0"/>
                  </a:rPr>
                  <a:t>ορισμό</a:t>
                </a:r>
                <a:r>
                  <a:rPr lang="en-GB"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𝐿</m:t>
                        </m:r>
                      </m:e>
                      <m:sub>
                        <m:r>
                          <a:rPr lang="el-GR" sz="1800" b="0" i="1" smtClean="0">
                            <a:latin typeface="Cambria Math" panose="02040503050406030204" pitchFamily="18" charset="0"/>
                          </a:rPr>
                          <m:t>𝜌</m:t>
                        </m:r>
                      </m:sub>
                    </m:sSub>
                    <m:r>
                      <a:rPr lang="el-GR" sz="1800" b="0" i="1" smtClean="0">
                        <a:latin typeface="Cambria Math" panose="02040503050406030204" pitchFamily="18" charset="0"/>
                      </a:rPr>
                      <m:t>=</m:t>
                    </m:r>
                    <m:r>
                      <a:rPr lang="el-GR" sz="1800" b="0" i="1" smtClean="0">
                        <a:latin typeface="Cambria Math" panose="02040503050406030204" pitchFamily="18" charset="0"/>
                      </a:rPr>
                      <m:t>20</m:t>
                    </m:r>
                    <m:func>
                      <m:funcPr>
                        <m:ctrlPr>
                          <a:rPr lang="en-GB" sz="1800" b="0" i="1" smtClean="0">
                            <a:latin typeface="Cambria Math" panose="02040503050406030204" pitchFamily="18" charset="0"/>
                          </a:rPr>
                        </m:ctrlPr>
                      </m:funcPr>
                      <m:fName>
                        <m:sSub>
                          <m:sSubPr>
                            <m:ctrlPr>
                              <a:rPr lang="en-GB" sz="1800" b="0" i="1" smtClean="0">
                                <a:latin typeface="Cambria Math" panose="02040503050406030204" pitchFamily="18" charset="0"/>
                              </a:rPr>
                            </m:ctrlPr>
                          </m:sSubPr>
                          <m:e>
                            <m:r>
                              <m:rPr>
                                <m:sty m:val="p"/>
                              </m:rPr>
                              <a:rPr lang="en-GB" sz="1800" b="0" i="0" smtClean="0">
                                <a:latin typeface="Cambria Math" panose="02040503050406030204" pitchFamily="18" charset="0"/>
                              </a:rPr>
                              <m:t>log</m:t>
                            </m:r>
                          </m:e>
                          <m:sub>
                            <m:r>
                              <a:rPr lang="en-GB" sz="1800" b="0" i="1" smtClean="0">
                                <a:latin typeface="Cambria Math" panose="02040503050406030204" pitchFamily="18" charset="0"/>
                              </a:rPr>
                              <m:t>10</m:t>
                            </m:r>
                          </m:sub>
                        </m:sSub>
                      </m:fName>
                      <m:e>
                        <m:f>
                          <m:fPr>
                            <m:ctrlPr>
                              <a:rPr lang="en-GB" sz="1800" b="0" i="1" smtClean="0">
                                <a:latin typeface="Cambria Math" panose="02040503050406030204" pitchFamily="18" charset="0"/>
                              </a:rPr>
                            </m:ctrlPr>
                          </m:fPr>
                          <m:num>
                            <m:r>
                              <a:rPr lang="el-GR" sz="1800" b="0" i="1" smtClean="0">
                                <a:latin typeface="Cambria Math" panose="02040503050406030204" pitchFamily="18" charset="0"/>
                              </a:rPr>
                              <m:t>𝜌</m:t>
                            </m:r>
                          </m:num>
                          <m:den>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𝜌</m:t>
                                </m:r>
                              </m:e>
                              <m:sub>
                                <m:r>
                                  <a:rPr lang="en-GB" sz="1800" b="0" i="1" smtClean="0">
                                    <a:latin typeface="Cambria Math" panose="02040503050406030204" pitchFamily="18" charset="0"/>
                                  </a:rPr>
                                  <m:t>𝑟𝑒𝑓</m:t>
                                </m:r>
                              </m:sub>
                            </m:sSub>
                          </m:den>
                        </m:f>
                      </m:e>
                    </m:func>
                    <m:r>
                      <a:rPr lang="en-GB" sz="1800" b="0" i="1" smtClean="0">
                        <a:latin typeface="Cambria Math" panose="02040503050406030204" pitchFamily="18" charset="0"/>
                      </a:rPr>
                      <m:t> </m:t>
                    </m:r>
                  </m:oMath>
                </a14:m>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ποιο </a:t>
                </a:r>
                <a:r>
                  <a:rPr lang="el-GR" sz="1800" dirty="0" err="1">
                    <a:latin typeface="Calibri" panose="020F0502020204030204" pitchFamily="34" charset="0"/>
                    <a:ea typeface="Calibri" panose="020F0502020204030204" pitchFamily="34" charset="0"/>
                    <a:cs typeface="Calibri" panose="020F0502020204030204" pitchFamily="34" charset="0"/>
                  </a:rPr>
                  <a:t>είναι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εύρος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σε </a:t>
                </a:r>
                <a:r>
                  <a:rPr lang="el-GR" sz="1800" dirty="0" err="1">
                    <a:latin typeface="Calibri" panose="020F0502020204030204" pitchFamily="34" charset="0"/>
                    <a:ea typeface="Calibri" panose="020F0502020204030204" pitchFamily="34" charset="0"/>
                    <a:cs typeface="Calibri" panose="020F0502020204030204" pitchFamily="34" charset="0"/>
                  </a:rPr>
                  <a:t>μονάδεσ</a:t>
                </a:r>
                <a:r>
                  <a:rPr lang="en-GB" sz="1800" dirty="0">
                    <a:latin typeface="Calibri" panose="020F0502020204030204" pitchFamily="34" charset="0"/>
                    <a:ea typeface="Calibri" panose="020F0502020204030204" pitchFamily="34" charset="0"/>
                    <a:cs typeface="Calibri" panose="020F0502020204030204" pitchFamily="34" charset="0"/>
                  </a:rPr>
                  <a:t> dB</a:t>
                </a:r>
              </a:p>
              <a:p>
                <a:pPr algn="just"/>
                <a:endParaRPr lang="en-GB" sz="1800" b="1"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D84E22CA-0A5F-B494-DBD6-7AC973641FDF}"/>
                  </a:ext>
                </a:extLst>
              </p:cNvPr>
              <p:cNvSpPr>
                <a:spLocks noGrp="1" noRot="1" noChangeAspect="1" noMove="1" noResize="1" noEditPoints="1" noAdjustHandles="1" noChangeArrowheads="1" noChangeShapeType="1" noTextEdit="1"/>
              </p:cNvSpPr>
              <p:nvPr>
                <p:ph idx="1"/>
              </p:nvPr>
            </p:nvSpPr>
            <p:spPr>
              <a:blipFill>
                <a:blip r:embed="rId2"/>
                <a:stretch>
                  <a:fillRect l="-657" t="-1247" r="-657"/>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21526EBE-3CC2-70C0-03E4-00B5EDFF2BEE}"/>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651878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94B8-5516-80A0-CDB6-73703980E54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A5C04BA-F85A-7D87-ECED-27E03A056F3B}"/>
                  </a:ext>
                </a:extLst>
              </p:cNvPr>
              <p:cNvSpPr>
                <a:spLocks noGrp="1"/>
              </p:cNvSpPr>
              <p:nvPr>
                <p:ph idx="1"/>
              </p:nvPr>
            </p:nvSpPr>
            <p:spPr>
              <a:xfrm>
                <a:off x="394335" y="758454"/>
                <a:ext cx="8355330" cy="4956546"/>
              </a:xfrm>
            </p:spPr>
            <p:txBody>
              <a:bodyPr>
                <a:normAutofit/>
              </a:bodyPr>
              <a:lstStyle/>
              <a:p>
                <a:pPr marL="0" indent="0" algn="just">
                  <a:buNone/>
                </a:pPr>
                <a:r>
                  <a:rPr lang="el-GR" sz="1800" b="1" dirty="0">
                    <a:latin typeface="Calibri" panose="020F0502020204030204" pitchFamily="34" charset="0"/>
                    <a:ea typeface="Calibri" panose="020F0502020204030204" pitchFamily="34" charset="0"/>
                    <a:cs typeface="Calibri" panose="020F0502020204030204" pitchFamily="34" charset="0"/>
                  </a:rPr>
                  <a:t>Ερώτημα</a:t>
                </a:r>
              </a:p>
              <a:p>
                <a:pPr marL="0" indent="0" algn="just">
                  <a:buNone/>
                </a:pPr>
                <a:r>
                  <a:rPr lang="el-GR" sz="1800" dirty="0">
                    <a:latin typeface="Calibri" panose="020F0502020204030204" pitchFamily="34" charset="0"/>
                    <a:ea typeface="Calibri" panose="020F0502020204030204" pitchFamily="34" charset="0"/>
                    <a:cs typeface="Calibri" panose="020F0502020204030204" pitchFamily="34" charset="0"/>
                  </a:rPr>
                  <a:t>Ως </a:t>
                </a:r>
                <a:r>
                  <a:rPr lang="el-GR" sz="1800" dirty="0" err="1">
                    <a:latin typeface="Calibri" panose="020F0502020204030204" pitchFamily="34" charset="0"/>
                    <a:ea typeface="Calibri" panose="020F0502020204030204" pitchFamily="34" charset="0"/>
                    <a:cs typeface="Calibri" panose="020F0502020204030204" pitchFamily="34" charset="0"/>
                  </a:rPr>
                  <a:t>πίεση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αναφοράς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χρησιμοποιείται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κατώφλι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για τον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σύστημα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δηλαδη</a:t>
                </a:r>
                <a:r>
                  <a:rPr lang="el-GR" sz="1800" dirty="0">
                    <a:latin typeface="Calibri" panose="020F0502020204030204" pitchFamily="34" charset="0"/>
                    <a:ea typeface="Calibri" panose="020F0502020204030204" pitchFamily="34" charset="0"/>
                    <a:cs typeface="Calibri" panose="020F0502020204030204" pitchFamily="34" charset="0"/>
                  </a:rPr>
                  <a:t> όπως </a:t>
                </a:r>
                <a:r>
                  <a:rPr lang="el-GR" sz="1800" dirty="0" err="1">
                    <a:latin typeface="Calibri" panose="020F0502020204030204" pitchFamily="34" charset="0"/>
                    <a:ea typeface="Calibri" panose="020F0502020204030204" pitchFamily="34" charset="0"/>
                    <a:cs typeface="Calibri" panose="020F0502020204030204" pitchFamily="34" charset="0"/>
                  </a:rPr>
                  <a:t>αναφερθηκε</a:t>
                </a:r>
                <a:r>
                  <a:rPr lang="el-GR" sz="1800" dirty="0">
                    <a:latin typeface="Calibri" panose="020F0502020204030204" pitchFamily="34" charset="0"/>
                    <a:ea typeface="Calibri" panose="020F0502020204030204" pitchFamily="34" charset="0"/>
                    <a:cs typeface="Calibri" panose="020F0502020204030204" pitchFamily="34" charset="0"/>
                  </a:rPr>
                  <a:t> , η </a:t>
                </a:r>
                <a:r>
                  <a:rPr lang="el-GR" sz="1800" dirty="0" err="1">
                    <a:latin typeface="Calibri" panose="020F0502020204030204" pitchFamily="34" charset="0"/>
                    <a:ea typeface="Calibri" panose="020F0502020204030204" pitchFamily="34" charset="0"/>
                    <a:cs typeface="Calibri" panose="020F0502020204030204" pitchFamily="34" charset="0"/>
                  </a:rPr>
                  <a:t>τιμή</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𝜌</m:t>
                        </m:r>
                      </m:e>
                      <m:sub>
                        <m:r>
                          <a:rPr lang="en-GB" sz="1800" b="0" i="1" smtClean="0">
                            <a:latin typeface="Cambria Math" panose="02040503050406030204" pitchFamily="18" charset="0"/>
                          </a:rPr>
                          <m:t>𝑟𝑒𝑓</m:t>
                        </m:r>
                      </m:sub>
                    </m:sSub>
                    <m:r>
                      <a:rPr lang="en-GB" sz="1800" b="0" i="1" smtClean="0">
                        <a:latin typeface="Cambria Math" panose="02040503050406030204" pitchFamily="18" charset="0"/>
                      </a:rPr>
                      <m:t>=</m:t>
                    </m:r>
                    <m:r>
                      <a:rPr lang="en-GB" sz="1800" b="0" i="1" smtClean="0">
                        <a:latin typeface="Cambria Math" panose="02040503050406030204" pitchFamily="18" charset="0"/>
                      </a:rPr>
                      <m:t>20</m:t>
                    </m:r>
                    <m:r>
                      <a:rPr lang="el-GR" sz="1800" b="0" i="1" smtClean="0">
                        <a:latin typeface="Cambria Math" panose="02040503050406030204" pitchFamily="18" charset="0"/>
                      </a:rPr>
                      <m:t>𝜇</m:t>
                    </m:r>
                    <m:r>
                      <a:rPr lang="en-GB" sz="1800" b="0" i="1" smtClean="0">
                        <a:latin typeface="Cambria Math" panose="02040503050406030204" pitchFamily="18" charset="0"/>
                      </a:rPr>
                      <m:t>𝑃𝑎</m:t>
                    </m:r>
                    <m:r>
                      <a:rPr lang="en-GB" sz="1800" b="0" i="1" smtClean="0">
                        <a:latin typeface="Cambria Math" panose="02040503050406030204" pitchFamily="18" charset="0"/>
                      </a:rPr>
                      <m:t>=</m:t>
                    </m:r>
                    <m:r>
                      <a:rPr lang="en-GB" sz="1800" b="0" i="1" smtClean="0">
                        <a:latin typeface="Cambria Math" panose="02040503050406030204" pitchFamily="18" charset="0"/>
                      </a:rPr>
                      <m:t>2</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10</m:t>
                        </m:r>
                      </m:e>
                      <m:sup>
                        <m:r>
                          <a:rPr lang="en-GB" sz="1800" b="0" i="1" smtClean="0">
                            <a:latin typeface="Cambria Math" panose="02040503050406030204" pitchFamily="18" charset="0"/>
                          </a:rPr>
                          <m:t>−</m:t>
                        </m:r>
                        <m:r>
                          <a:rPr lang="en-GB" sz="1800" b="0" i="1" smtClean="0">
                            <a:latin typeface="Cambria Math" panose="02040503050406030204" pitchFamily="18" charset="0"/>
                          </a:rPr>
                          <m:t>5</m:t>
                        </m:r>
                      </m:sup>
                    </m:sSup>
                    <m:r>
                      <a:rPr lang="en-GB" sz="1800" b="0" i="1" smtClean="0">
                        <a:latin typeface="Cambria Math" panose="02040503050406030204" pitchFamily="18" charset="0"/>
                      </a:rPr>
                      <m:t>𝑁</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𝑚</m:t>
                        </m:r>
                      </m:e>
                      <m:sup>
                        <m:r>
                          <a:rPr lang="en-GB" sz="1800" b="0" i="1" smtClean="0">
                            <a:latin typeface="Cambria Math" panose="02040503050406030204" pitchFamily="18" charset="0"/>
                          </a:rPr>
                          <m:t>2</m:t>
                        </m:r>
                      </m:sup>
                    </m:sSup>
                  </m:oMath>
                </a14:m>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και το </a:t>
                </a:r>
                <a:r>
                  <a:rPr lang="el-GR" sz="1800" dirty="0" err="1">
                    <a:latin typeface="Calibri" panose="020F0502020204030204" pitchFamily="34" charset="0"/>
                    <a:ea typeface="Calibri" panose="020F0502020204030204" pitchFamily="34" charset="0"/>
                    <a:cs typeface="Calibri" panose="020F0502020204030204" pitchFamily="34" charset="0"/>
                  </a:rPr>
                  <a:t>οριο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πονου</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εινα</a:t>
                </a:r>
                <a:r>
                  <a:rPr lang="el-GR" sz="1800" dirty="0">
                    <a:latin typeface="Calibri" panose="020F0502020204030204" pitchFamily="34" charset="0"/>
                    <a:ea typeface="Calibri" panose="020F0502020204030204" pitchFamily="34" charset="0"/>
                    <a:cs typeface="Calibri" panose="020F0502020204030204" pitchFamily="34" charset="0"/>
                  </a:rPr>
                  <a:t> τα </a:t>
                </a:r>
                <a14:m>
                  <m:oMath xmlns:m="http://schemas.openxmlformats.org/officeDocument/2006/math">
                    <m:sSub>
                      <m:sSubPr>
                        <m:ctrlPr>
                          <a:rPr lang="el-GR" sz="1800" i="1">
                            <a:latin typeface="Cambria Math" panose="02040503050406030204" pitchFamily="18" charset="0"/>
                          </a:rPr>
                        </m:ctrlPr>
                      </m:sSubPr>
                      <m:e>
                        <m:r>
                          <a:rPr lang="el-GR" sz="1800" i="1">
                            <a:latin typeface="Cambria Math" panose="02040503050406030204" pitchFamily="18" charset="0"/>
                          </a:rPr>
                          <m:t>𝜌</m:t>
                        </m:r>
                      </m:e>
                      <m:sub>
                        <m:r>
                          <a:rPr lang="en-GB" sz="1800" b="0" i="1" smtClean="0">
                            <a:latin typeface="Cambria Math" panose="02040503050406030204" pitchFamily="18" charset="0"/>
                          </a:rPr>
                          <m:t>𝑚𝑎𝑥</m:t>
                        </m:r>
                      </m:sub>
                    </m:sSub>
                    <m:r>
                      <a:rPr lang="en-GB" sz="1800" b="0" i="1" smtClean="0">
                        <a:latin typeface="Cambria Math" panose="02040503050406030204" pitchFamily="18" charset="0"/>
                      </a:rPr>
                      <m:t>=</m:t>
                    </m:r>
                    <m:r>
                      <a:rPr lang="en-GB" sz="1800" b="0" i="1" smtClean="0">
                        <a:latin typeface="Cambria Math" panose="02040503050406030204" pitchFamily="18" charset="0"/>
                      </a:rPr>
                      <m:t>63</m:t>
                    </m:r>
                    <m:r>
                      <a:rPr lang="en-GB" sz="1800" i="1">
                        <a:latin typeface="Cambria Math" panose="02040503050406030204" pitchFamily="18" charset="0"/>
                      </a:rPr>
                      <m:t>𝑃𝑎</m:t>
                    </m:r>
                    <m:r>
                      <a:rPr lang="en-GB" sz="1800" b="0" i="0" smtClean="0">
                        <a:latin typeface="Cambria Math" panose="02040503050406030204" pitchFamily="18" charset="0"/>
                      </a:rPr>
                      <m:t>=</m:t>
                    </m:r>
                    <m:r>
                      <a:rPr lang="en-GB" sz="1800" b="0" i="0" smtClean="0">
                        <a:latin typeface="Cambria Math" panose="02040503050406030204" pitchFamily="18" charset="0"/>
                      </a:rPr>
                      <m:t>63</m:t>
                    </m:r>
                    <m:r>
                      <a:rPr lang="en-GB" sz="1800" i="1">
                        <a:latin typeface="Cambria Math" panose="02040503050406030204" pitchFamily="18" charset="0"/>
                      </a:rPr>
                      <m:t>𝑁</m:t>
                    </m:r>
                    <m:r>
                      <a:rPr lang="en-GB" sz="1800" i="1">
                        <a:latin typeface="Cambria Math" panose="02040503050406030204" pitchFamily="18" charset="0"/>
                      </a:rPr>
                      <m:t>/</m:t>
                    </m:r>
                    <m:sSup>
                      <m:sSupPr>
                        <m:ctrlPr>
                          <a:rPr lang="en-GB" sz="1800" i="1">
                            <a:latin typeface="Cambria Math" panose="02040503050406030204" pitchFamily="18" charset="0"/>
                          </a:rPr>
                        </m:ctrlPr>
                      </m:sSupPr>
                      <m:e>
                        <m:r>
                          <a:rPr lang="en-GB" sz="1800" i="1">
                            <a:latin typeface="Cambria Math" panose="02040503050406030204" pitchFamily="18" charset="0"/>
                          </a:rPr>
                          <m:t>𝑚</m:t>
                        </m:r>
                      </m:e>
                      <m:sup>
                        <m:r>
                          <a:rPr lang="en-GB" sz="1800" i="1">
                            <a:latin typeface="Cambria Math" panose="02040503050406030204" pitchFamily="18" charset="0"/>
                          </a:rPr>
                          <m:t>2</m:t>
                        </m:r>
                      </m:sup>
                    </m:sSup>
                  </m:oMath>
                </a14:m>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latin typeface="Calibri" panose="020F0502020204030204" pitchFamily="34" charset="0"/>
                    <a:ea typeface="Calibri" panose="020F0502020204030204" pitchFamily="34" charset="0"/>
                    <a:cs typeface="Calibri" panose="020F0502020204030204" pitchFamily="34" charset="0"/>
                  </a:rPr>
                  <a:t>Με </a:t>
                </a:r>
                <a:r>
                  <a:rPr lang="el-GR" sz="1800" dirty="0" err="1">
                    <a:latin typeface="Calibri" panose="020F0502020204030204" pitchFamily="34" charset="0"/>
                    <a:ea typeface="Calibri" panose="020F0502020204030204" pitchFamily="34" charset="0"/>
                    <a:cs typeface="Calibri" panose="020F0502020204030204" pitchFamily="34" charset="0"/>
                  </a:rPr>
                  <a:t>βάση</a:t>
                </a:r>
                <a:r>
                  <a:rPr lang="el-GR" sz="1800" dirty="0">
                    <a:latin typeface="Calibri" panose="020F0502020204030204" pitchFamily="34" charset="0"/>
                    <a:ea typeface="Calibri" panose="020F0502020204030204" pitchFamily="34" charset="0"/>
                    <a:cs typeface="Calibri" panose="020F0502020204030204" pitchFamily="34" charset="0"/>
                  </a:rPr>
                  <a:t> τον </a:t>
                </a:r>
                <a:r>
                  <a:rPr lang="el-GR" sz="1800" dirty="0" err="1">
                    <a:latin typeface="Calibri" panose="020F0502020204030204" pitchFamily="34" charset="0"/>
                    <a:ea typeface="Calibri" panose="020F0502020204030204" pitchFamily="34" charset="0"/>
                    <a:cs typeface="Calibri" panose="020F0502020204030204" pitchFamily="34" charset="0"/>
                  </a:rPr>
                  <a:t>ορισμό</a:t>
                </a:r>
                <a:r>
                  <a:rPr lang="en-GB"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𝐿</m:t>
                        </m:r>
                      </m:e>
                      <m:sub>
                        <m:r>
                          <a:rPr lang="el-GR" sz="1800" b="0" i="1" smtClean="0">
                            <a:latin typeface="Cambria Math" panose="02040503050406030204" pitchFamily="18" charset="0"/>
                          </a:rPr>
                          <m:t>𝜌</m:t>
                        </m:r>
                      </m:sub>
                    </m:sSub>
                    <m:r>
                      <a:rPr lang="el-GR" sz="1800" b="0" i="1" smtClean="0">
                        <a:latin typeface="Cambria Math" panose="02040503050406030204" pitchFamily="18" charset="0"/>
                      </a:rPr>
                      <m:t>=</m:t>
                    </m:r>
                    <m:r>
                      <a:rPr lang="el-GR" sz="1800" b="0" i="1" smtClean="0">
                        <a:latin typeface="Cambria Math" panose="02040503050406030204" pitchFamily="18" charset="0"/>
                      </a:rPr>
                      <m:t>20</m:t>
                    </m:r>
                    <m:func>
                      <m:funcPr>
                        <m:ctrlPr>
                          <a:rPr lang="en-GB" sz="1800" b="0" i="1" smtClean="0">
                            <a:latin typeface="Cambria Math" panose="02040503050406030204" pitchFamily="18" charset="0"/>
                          </a:rPr>
                        </m:ctrlPr>
                      </m:funcPr>
                      <m:fName>
                        <m:sSub>
                          <m:sSubPr>
                            <m:ctrlPr>
                              <a:rPr lang="en-GB" sz="1800" b="0" i="1" smtClean="0">
                                <a:latin typeface="Cambria Math" panose="02040503050406030204" pitchFamily="18" charset="0"/>
                              </a:rPr>
                            </m:ctrlPr>
                          </m:sSubPr>
                          <m:e>
                            <m:r>
                              <m:rPr>
                                <m:sty m:val="p"/>
                              </m:rPr>
                              <a:rPr lang="en-GB" sz="1800" b="0" i="0" smtClean="0">
                                <a:latin typeface="Cambria Math" panose="02040503050406030204" pitchFamily="18" charset="0"/>
                              </a:rPr>
                              <m:t>log</m:t>
                            </m:r>
                          </m:e>
                          <m:sub>
                            <m:r>
                              <a:rPr lang="en-GB" sz="1800" b="0" i="1" smtClean="0">
                                <a:latin typeface="Cambria Math" panose="02040503050406030204" pitchFamily="18" charset="0"/>
                              </a:rPr>
                              <m:t>10</m:t>
                            </m:r>
                          </m:sub>
                        </m:sSub>
                      </m:fName>
                      <m:e>
                        <m:f>
                          <m:fPr>
                            <m:ctrlPr>
                              <a:rPr lang="en-GB" sz="1800" b="0" i="1" smtClean="0">
                                <a:latin typeface="Cambria Math" panose="02040503050406030204" pitchFamily="18" charset="0"/>
                              </a:rPr>
                            </m:ctrlPr>
                          </m:fPr>
                          <m:num>
                            <m:r>
                              <a:rPr lang="el-GR" sz="1800" b="0" i="1" smtClean="0">
                                <a:latin typeface="Cambria Math" panose="02040503050406030204" pitchFamily="18" charset="0"/>
                              </a:rPr>
                              <m:t>𝜌</m:t>
                            </m:r>
                          </m:num>
                          <m:den>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𝜌</m:t>
                                </m:r>
                              </m:e>
                              <m:sub>
                                <m:r>
                                  <a:rPr lang="en-GB" sz="1800" b="0" i="1" smtClean="0">
                                    <a:latin typeface="Cambria Math" panose="02040503050406030204" pitchFamily="18" charset="0"/>
                                  </a:rPr>
                                  <m:t>𝑟𝑒𝑓</m:t>
                                </m:r>
                              </m:sub>
                            </m:sSub>
                          </m:den>
                        </m:f>
                      </m:e>
                    </m:func>
                    <m:r>
                      <a:rPr lang="en-GB" sz="1800" b="0" i="1" smtClean="0">
                        <a:latin typeface="Cambria Math" panose="02040503050406030204" pitchFamily="18" charset="0"/>
                      </a:rPr>
                      <m:t> </m:t>
                    </m:r>
                  </m:oMath>
                </a14:m>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ποιο </a:t>
                </a:r>
                <a:r>
                  <a:rPr lang="el-GR" sz="1800" dirty="0" err="1">
                    <a:latin typeface="Calibri" panose="020F0502020204030204" pitchFamily="34" charset="0"/>
                    <a:ea typeface="Calibri" panose="020F0502020204030204" pitchFamily="34" charset="0"/>
                    <a:cs typeface="Calibri" panose="020F0502020204030204" pitchFamily="34" charset="0"/>
                  </a:rPr>
                  <a:t>είναι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εύρος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σε </a:t>
                </a:r>
                <a:r>
                  <a:rPr lang="el-GR" sz="1800" dirty="0" err="1">
                    <a:latin typeface="Calibri" panose="020F0502020204030204" pitchFamily="34" charset="0"/>
                    <a:ea typeface="Calibri" panose="020F0502020204030204" pitchFamily="34" charset="0"/>
                    <a:cs typeface="Calibri" panose="020F0502020204030204" pitchFamily="34" charset="0"/>
                  </a:rPr>
                  <a:t>μονάδεσ</a:t>
                </a:r>
                <a:r>
                  <a:rPr lang="en-GB" sz="1800" dirty="0">
                    <a:latin typeface="Calibri" panose="020F0502020204030204" pitchFamily="34" charset="0"/>
                    <a:ea typeface="Calibri" panose="020F0502020204030204" pitchFamily="34" charset="0"/>
                    <a:cs typeface="Calibri" panose="020F0502020204030204" pitchFamily="34" charset="0"/>
                  </a:rPr>
                  <a:t> dB</a:t>
                </a:r>
              </a:p>
              <a:p>
                <a:pPr algn="just"/>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Για το </a:t>
                </a:r>
                <a:r>
                  <a:rPr lang="el-GR" sz="180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κατώφλι</a:t>
                </a: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sz="180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ακοής</a:t>
                </a: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GB"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en-GB" sz="1800" i="1" dirty="0">
                  <a:solidFill>
                    <a:schemeClr val="accent5">
                      <a:lumMod val="75000"/>
                    </a:schemeClr>
                  </a:solidFill>
                  <a:latin typeface="Cambria Math" panose="02040503050406030204" pitchFamily="18" charset="0"/>
                </a:endParaRPr>
              </a:p>
              <a:p>
                <a:pPr marL="0" indent="0" algn="just">
                  <a:buNone/>
                </a:pPr>
                <a14:m>
                  <m:oMath xmlns:m="http://schemas.openxmlformats.org/officeDocument/2006/math">
                    <m:r>
                      <a:rPr lang="el-GR" sz="1800" i="1">
                        <a:solidFill>
                          <a:schemeClr val="accent5">
                            <a:lumMod val="75000"/>
                          </a:schemeClr>
                        </a:solidFill>
                        <a:latin typeface="Cambria Math" panose="02040503050406030204" pitchFamily="18" charset="0"/>
                      </a:rPr>
                      <m:t>20</m:t>
                    </m:r>
                    <m:r>
                      <a:rPr lang="el-GR" sz="1800" i="1" smtClean="0">
                        <a:solidFill>
                          <a:schemeClr val="accent5">
                            <a:lumMod val="75000"/>
                          </a:schemeClr>
                        </a:solidFill>
                        <a:latin typeface="Cambria Math" panose="02040503050406030204" pitchFamily="18" charset="0"/>
                        <a:ea typeface="Cambria Math" panose="02040503050406030204" pitchFamily="18" charset="0"/>
                      </a:rPr>
                      <m:t>∙</m:t>
                    </m:r>
                    <m:func>
                      <m:funcPr>
                        <m:ctrlPr>
                          <a:rPr lang="en-GB" sz="1800" i="1">
                            <a:solidFill>
                              <a:schemeClr val="accent5">
                                <a:lumMod val="75000"/>
                              </a:schemeClr>
                            </a:solidFill>
                            <a:latin typeface="Cambria Math" panose="02040503050406030204" pitchFamily="18" charset="0"/>
                          </a:rPr>
                        </m:ctrlPr>
                      </m:funcPr>
                      <m:fName>
                        <m:sSub>
                          <m:sSubPr>
                            <m:ctrlPr>
                              <a:rPr lang="en-GB" sz="1800" i="1">
                                <a:solidFill>
                                  <a:schemeClr val="accent5">
                                    <a:lumMod val="75000"/>
                                  </a:schemeClr>
                                </a:solidFill>
                                <a:latin typeface="Cambria Math" panose="02040503050406030204" pitchFamily="18" charset="0"/>
                              </a:rPr>
                            </m:ctrlPr>
                          </m:sSubPr>
                          <m:e>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fName>
                      <m:e>
                        <m:f>
                          <m:fPr>
                            <m:ctrlPr>
                              <a:rPr lang="en-GB" sz="1800" i="1">
                                <a:solidFill>
                                  <a:schemeClr val="accent5">
                                    <a:lumMod val="75000"/>
                                  </a:schemeClr>
                                </a:solidFill>
                                <a:latin typeface="Cambria Math" panose="02040503050406030204" pitchFamily="18" charset="0"/>
                              </a:rPr>
                            </m:ctrlPr>
                          </m:fPr>
                          <m:num>
                            <m:sSub>
                              <m:sSubPr>
                                <m:ctrlPr>
                                  <a:rPr lang="el-GR"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𝜌</m:t>
                                </m:r>
                              </m:e>
                              <m:sub>
                                <m:r>
                                  <a:rPr lang="en-GB" sz="1800" i="1">
                                    <a:solidFill>
                                      <a:schemeClr val="accent5">
                                        <a:lumMod val="75000"/>
                                      </a:schemeClr>
                                    </a:solidFill>
                                    <a:latin typeface="Cambria Math" panose="02040503050406030204" pitchFamily="18" charset="0"/>
                                  </a:rPr>
                                  <m:t>𝑟𝑒𝑓</m:t>
                                </m:r>
                              </m:sub>
                            </m:sSub>
                          </m:num>
                          <m:den>
                            <m:sSub>
                              <m:sSubPr>
                                <m:ctrlPr>
                                  <a:rPr lang="el-GR"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𝜌</m:t>
                                </m:r>
                              </m:e>
                              <m:sub>
                                <m:r>
                                  <a:rPr lang="en-GB" sz="1800" i="1">
                                    <a:solidFill>
                                      <a:schemeClr val="accent5">
                                        <a:lumMod val="75000"/>
                                      </a:schemeClr>
                                    </a:solidFill>
                                    <a:latin typeface="Cambria Math" panose="02040503050406030204" pitchFamily="18" charset="0"/>
                                  </a:rPr>
                                  <m:t>𝑟𝑒𝑓</m:t>
                                </m:r>
                              </m:sub>
                            </m:sSub>
                          </m:den>
                        </m:f>
                        <m:r>
                          <a:rPr lang="en-GB" sz="1800" b="0" i="1" smtClean="0">
                            <a:solidFill>
                              <a:schemeClr val="accent5">
                                <a:lumMod val="75000"/>
                              </a:schemeClr>
                            </a:solidFill>
                            <a:latin typeface="Cambria Math" panose="02040503050406030204" pitchFamily="18" charset="0"/>
                          </a:rPr>
                          <m:t>=</m:t>
                        </m:r>
                      </m:e>
                    </m:func>
                  </m:oMath>
                </a14:m>
                <a:r>
                  <a:rPr lang="en-GB" sz="1800" dirty="0">
                    <a:solidFill>
                      <a:schemeClr val="accent5">
                        <a:lumMod val="75000"/>
                      </a:schemeClr>
                    </a:solidFill>
                  </a:rPr>
                  <a:t> </a:t>
                </a:r>
                <a14:m>
                  <m:oMath xmlns:m="http://schemas.openxmlformats.org/officeDocument/2006/math">
                    <m:sSub>
                      <m:sSubPr>
                        <m:ctrlPr>
                          <a:rPr lang="en-GB"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f>
                      <m:fPr>
                        <m:ctrlPr>
                          <a:rPr lang="en-GB" sz="1800" b="0" i="1" smtClean="0">
                            <a:solidFill>
                              <a:schemeClr val="accent5">
                                <a:lumMod val="75000"/>
                              </a:schemeClr>
                            </a:solidFill>
                            <a:latin typeface="Cambria Math" panose="02040503050406030204" pitchFamily="18" charset="0"/>
                          </a:rPr>
                        </m:ctrlPr>
                      </m:fPr>
                      <m:num>
                        <m:r>
                          <a:rPr lang="en-GB" sz="1800" i="1">
                            <a:solidFill>
                              <a:schemeClr val="accent5">
                                <a:lumMod val="75000"/>
                              </a:schemeClr>
                            </a:solidFill>
                            <a:latin typeface="Cambria Math" panose="02040503050406030204" pitchFamily="18" charset="0"/>
                          </a:rPr>
                          <m:t>2</m:t>
                        </m:r>
                        <m:r>
                          <a:rPr lang="en-GB" sz="1800" i="1">
                            <a:solidFill>
                              <a:schemeClr val="accent5">
                                <a:lumMod val="75000"/>
                              </a:schemeClr>
                            </a:solidFill>
                            <a:latin typeface="Cambria Math" panose="02040503050406030204" pitchFamily="18" charset="0"/>
                          </a:rPr>
                          <m:t>∙</m:t>
                        </m:r>
                        <m:sSup>
                          <m:sSupPr>
                            <m:ctrlPr>
                              <a:rPr lang="en-GB" sz="1800" i="1">
                                <a:solidFill>
                                  <a:schemeClr val="accent5">
                                    <a:lumMod val="75000"/>
                                  </a:schemeClr>
                                </a:solidFill>
                                <a:latin typeface="Cambria Math" panose="02040503050406030204" pitchFamily="18" charset="0"/>
                              </a:rPr>
                            </m:ctrlPr>
                          </m:sSupPr>
                          <m:e>
                            <m:r>
                              <a:rPr lang="en-GB" sz="1800" i="1">
                                <a:solidFill>
                                  <a:schemeClr val="accent5">
                                    <a:lumMod val="75000"/>
                                  </a:schemeClr>
                                </a:solidFill>
                                <a:latin typeface="Cambria Math" panose="02040503050406030204" pitchFamily="18" charset="0"/>
                              </a:rPr>
                              <m:t>10</m:t>
                            </m:r>
                          </m:e>
                          <m:sup>
                            <m:r>
                              <a:rPr lang="en-GB" sz="1800" i="1">
                                <a:solidFill>
                                  <a:schemeClr val="accent5">
                                    <a:lumMod val="75000"/>
                                  </a:schemeClr>
                                </a:solidFill>
                                <a:latin typeface="Cambria Math" panose="02040503050406030204" pitchFamily="18" charset="0"/>
                              </a:rPr>
                              <m:t>−</m:t>
                            </m:r>
                            <m:r>
                              <a:rPr lang="en-GB" sz="1800" i="1">
                                <a:solidFill>
                                  <a:schemeClr val="accent5">
                                    <a:lumMod val="75000"/>
                                  </a:schemeClr>
                                </a:solidFill>
                                <a:latin typeface="Cambria Math" panose="02040503050406030204" pitchFamily="18" charset="0"/>
                              </a:rPr>
                              <m:t>5</m:t>
                            </m:r>
                          </m:sup>
                        </m:sSup>
                      </m:num>
                      <m:den>
                        <m:r>
                          <a:rPr lang="en-GB" sz="1800" i="1">
                            <a:solidFill>
                              <a:schemeClr val="accent5">
                                <a:lumMod val="75000"/>
                              </a:schemeClr>
                            </a:solidFill>
                            <a:latin typeface="Cambria Math" panose="02040503050406030204" pitchFamily="18" charset="0"/>
                          </a:rPr>
                          <m:t>2</m:t>
                        </m:r>
                        <m:r>
                          <a:rPr lang="en-GB" sz="1800" i="1">
                            <a:solidFill>
                              <a:schemeClr val="accent5">
                                <a:lumMod val="75000"/>
                              </a:schemeClr>
                            </a:solidFill>
                            <a:latin typeface="Cambria Math" panose="02040503050406030204" pitchFamily="18" charset="0"/>
                          </a:rPr>
                          <m:t>∙</m:t>
                        </m:r>
                        <m:sSup>
                          <m:sSupPr>
                            <m:ctrlPr>
                              <a:rPr lang="en-GB" sz="1800" i="1">
                                <a:solidFill>
                                  <a:schemeClr val="accent5">
                                    <a:lumMod val="75000"/>
                                  </a:schemeClr>
                                </a:solidFill>
                                <a:latin typeface="Cambria Math" panose="02040503050406030204" pitchFamily="18" charset="0"/>
                              </a:rPr>
                            </m:ctrlPr>
                          </m:sSupPr>
                          <m:e>
                            <m:r>
                              <a:rPr lang="en-GB" sz="1800" i="1">
                                <a:solidFill>
                                  <a:schemeClr val="accent5">
                                    <a:lumMod val="75000"/>
                                  </a:schemeClr>
                                </a:solidFill>
                                <a:latin typeface="Cambria Math" panose="02040503050406030204" pitchFamily="18" charset="0"/>
                              </a:rPr>
                              <m:t>10</m:t>
                            </m:r>
                          </m:e>
                          <m:sup>
                            <m:r>
                              <a:rPr lang="en-GB" sz="1800" i="1">
                                <a:solidFill>
                                  <a:schemeClr val="accent5">
                                    <a:lumMod val="75000"/>
                                  </a:schemeClr>
                                </a:solidFill>
                                <a:latin typeface="Cambria Math" panose="02040503050406030204" pitchFamily="18" charset="0"/>
                              </a:rPr>
                              <m:t>−</m:t>
                            </m:r>
                            <m:r>
                              <a:rPr lang="en-GB" sz="1800" i="1">
                                <a:solidFill>
                                  <a:schemeClr val="accent5">
                                    <a:lumMod val="75000"/>
                                  </a:schemeClr>
                                </a:solidFill>
                                <a:latin typeface="Cambria Math" panose="02040503050406030204" pitchFamily="18" charset="0"/>
                              </a:rPr>
                              <m:t>5</m:t>
                            </m:r>
                          </m:sup>
                        </m:sSup>
                      </m:den>
                    </m:f>
                    <m:r>
                      <a:rPr lang="en-GB" sz="1800" b="0" i="1" smtClean="0">
                        <a:solidFill>
                          <a:schemeClr val="accent5">
                            <a:lumMod val="75000"/>
                          </a:schemeClr>
                        </a:solidFill>
                        <a:latin typeface="Cambria Math" panose="02040503050406030204" pitchFamily="18" charset="0"/>
                      </a:rPr>
                      <m:t>=</m:t>
                    </m:r>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sSub>
                      <m:sSubPr>
                        <m:ctrlPr>
                          <a:rPr lang="en-GB" sz="1800" i="1">
                            <a:solidFill>
                              <a:schemeClr val="accent5">
                                <a:lumMod val="75000"/>
                              </a:schemeClr>
                            </a:solidFill>
                            <a:latin typeface="Cambria Math" panose="02040503050406030204" pitchFamily="18" charset="0"/>
                          </a:rPr>
                        </m:ctrlPr>
                      </m:sSubPr>
                      <m:e>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r>
                      <a:rPr lang="en-GB" sz="1800" b="0" i="1" smtClean="0">
                        <a:solidFill>
                          <a:schemeClr val="accent5">
                            <a:lumMod val="75000"/>
                          </a:schemeClr>
                        </a:solidFill>
                        <a:latin typeface="Cambria Math" panose="02040503050406030204" pitchFamily="18" charset="0"/>
                      </a:rPr>
                      <m:t>1</m:t>
                    </m:r>
                    <m:r>
                      <a:rPr lang="en-GB" sz="1800" b="0" i="1" smtClean="0">
                        <a:solidFill>
                          <a:schemeClr val="accent5">
                            <a:lumMod val="75000"/>
                          </a:schemeClr>
                        </a:solidFill>
                        <a:latin typeface="Cambria Math" panose="02040503050406030204" pitchFamily="18" charset="0"/>
                      </a:rPr>
                      <m:t>=</m:t>
                    </m:r>
                    <m:r>
                      <a:rPr lang="en-GB" sz="1800" b="0" i="1" smtClean="0">
                        <a:solidFill>
                          <a:schemeClr val="accent5">
                            <a:lumMod val="75000"/>
                          </a:schemeClr>
                        </a:solidFill>
                        <a:latin typeface="Cambria Math" panose="02040503050406030204" pitchFamily="18" charset="0"/>
                      </a:rPr>
                      <m:t>0</m:t>
                    </m:r>
                    <m:r>
                      <a:rPr lang="en-GB" sz="1800" b="0" i="1" smtClean="0">
                        <a:solidFill>
                          <a:schemeClr val="accent5">
                            <a:lumMod val="75000"/>
                          </a:schemeClr>
                        </a:solidFill>
                        <a:latin typeface="Cambria Math" panose="02040503050406030204" pitchFamily="18" charset="0"/>
                      </a:rPr>
                      <m:t> </m:t>
                    </m:r>
                    <m:r>
                      <a:rPr lang="en-GB" sz="1800" b="0" i="1" smtClean="0">
                        <a:solidFill>
                          <a:schemeClr val="accent5">
                            <a:lumMod val="75000"/>
                          </a:schemeClr>
                        </a:solidFill>
                        <a:latin typeface="Cambria Math" panose="02040503050406030204" pitchFamily="18" charset="0"/>
                      </a:rPr>
                      <m:t>𝑑𝐵</m:t>
                    </m:r>
                  </m:oMath>
                </a14:m>
                <a:endParaRPr lang="en-GB" sz="18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AA5C04BA-F85A-7D87-ECED-27E03A056F3B}"/>
                  </a:ext>
                </a:extLst>
              </p:cNvPr>
              <p:cNvSpPr>
                <a:spLocks noGrp="1" noRot="1" noChangeAspect="1" noMove="1" noResize="1" noEditPoints="1" noAdjustHandles="1" noChangeArrowheads="1" noChangeShapeType="1" noTextEdit="1"/>
              </p:cNvSpPr>
              <p:nvPr>
                <p:ph idx="1"/>
              </p:nvPr>
            </p:nvSpPr>
            <p:spPr>
              <a:xfrm>
                <a:off x="394335" y="758454"/>
                <a:ext cx="8355330" cy="4956546"/>
              </a:xfrm>
              <a:blipFill>
                <a:blip r:embed="rId2"/>
                <a:stretch>
                  <a:fillRect l="-657" t="-1106" r="-657"/>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BCA41298-F30F-4B17-B22B-657EDE634920}"/>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1458417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1A8FE-56F5-3113-15FE-D170D452C36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16D33706-35D6-26EF-E983-3286148F8DC6}"/>
                  </a:ext>
                </a:extLst>
              </p:cNvPr>
              <p:cNvSpPr>
                <a:spLocks noGrp="1"/>
              </p:cNvSpPr>
              <p:nvPr>
                <p:ph idx="1"/>
              </p:nvPr>
            </p:nvSpPr>
            <p:spPr>
              <a:xfrm>
                <a:off x="394335" y="758454"/>
                <a:ext cx="8355330" cy="4956546"/>
              </a:xfrm>
            </p:spPr>
            <p:txBody>
              <a:bodyPr>
                <a:normAutofit/>
              </a:bodyPr>
              <a:lstStyle/>
              <a:p>
                <a:pPr marL="0" indent="0" algn="just">
                  <a:buNone/>
                </a:pPr>
                <a:r>
                  <a:rPr lang="el-GR" sz="1800" b="1" dirty="0">
                    <a:latin typeface="Calibri" panose="020F0502020204030204" pitchFamily="34" charset="0"/>
                    <a:ea typeface="Calibri" panose="020F0502020204030204" pitchFamily="34" charset="0"/>
                    <a:cs typeface="Calibri" panose="020F0502020204030204" pitchFamily="34" charset="0"/>
                  </a:rPr>
                  <a:t>Ερώτημα</a:t>
                </a:r>
              </a:p>
              <a:p>
                <a:pPr marL="0" indent="0" algn="just">
                  <a:buNone/>
                </a:pPr>
                <a:r>
                  <a:rPr lang="el-GR" sz="1800" dirty="0">
                    <a:latin typeface="Calibri" panose="020F0502020204030204" pitchFamily="34" charset="0"/>
                    <a:ea typeface="Calibri" panose="020F0502020204030204" pitchFamily="34" charset="0"/>
                    <a:cs typeface="Calibri" panose="020F0502020204030204" pitchFamily="34" charset="0"/>
                  </a:rPr>
                  <a:t>Ως </a:t>
                </a:r>
                <a:r>
                  <a:rPr lang="el-GR" sz="1800" dirty="0" err="1">
                    <a:latin typeface="Calibri" panose="020F0502020204030204" pitchFamily="34" charset="0"/>
                    <a:ea typeface="Calibri" panose="020F0502020204030204" pitchFamily="34" charset="0"/>
                    <a:cs typeface="Calibri" panose="020F0502020204030204" pitchFamily="34" charset="0"/>
                  </a:rPr>
                  <a:t>πίεση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αναφοράς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χρησιμοποιείται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κατώφλι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για τον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σύστημα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δηλαδη</a:t>
                </a:r>
                <a:r>
                  <a:rPr lang="el-GR" sz="1800" dirty="0">
                    <a:latin typeface="Calibri" panose="020F0502020204030204" pitchFamily="34" charset="0"/>
                    <a:ea typeface="Calibri" panose="020F0502020204030204" pitchFamily="34" charset="0"/>
                    <a:cs typeface="Calibri" panose="020F0502020204030204" pitchFamily="34" charset="0"/>
                  </a:rPr>
                  <a:t> όπως </a:t>
                </a:r>
                <a:r>
                  <a:rPr lang="el-GR" sz="1800" dirty="0" err="1">
                    <a:latin typeface="Calibri" panose="020F0502020204030204" pitchFamily="34" charset="0"/>
                    <a:ea typeface="Calibri" panose="020F0502020204030204" pitchFamily="34" charset="0"/>
                    <a:cs typeface="Calibri" panose="020F0502020204030204" pitchFamily="34" charset="0"/>
                  </a:rPr>
                  <a:t>αναφερθηκε</a:t>
                </a:r>
                <a:r>
                  <a:rPr lang="el-GR" sz="1800" dirty="0">
                    <a:latin typeface="Calibri" panose="020F0502020204030204" pitchFamily="34" charset="0"/>
                    <a:ea typeface="Calibri" panose="020F0502020204030204" pitchFamily="34" charset="0"/>
                    <a:cs typeface="Calibri" panose="020F0502020204030204" pitchFamily="34" charset="0"/>
                  </a:rPr>
                  <a:t> , η </a:t>
                </a:r>
                <a:r>
                  <a:rPr lang="el-GR" sz="1800" dirty="0" err="1">
                    <a:latin typeface="Calibri" panose="020F0502020204030204" pitchFamily="34" charset="0"/>
                    <a:ea typeface="Calibri" panose="020F0502020204030204" pitchFamily="34" charset="0"/>
                    <a:cs typeface="Calibri" panose="020F0502020204030204" pitchFamily="34" charset="0"/>
                  </a:rPr>
                  <a:t>τιμή</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𝜌</m:t>
                        </m:r>
                      </m:e>
                      <m:sub>
                        <m:r>
                          <a:rPr lang="en-GB" sz="1800" b="0" i="1" smtClean="0">
                            <a:latin typeface="Cambria Math" panose="02040503050406030204" pitchFamily="18" charset="0"/>
                          </a:rPr>
                          <m:t>𝑟𝑒𝑓</m:t>
                        </m:r>
                      </m:sub>
                    </m:sSub>
                    <m:r>
                      <a:rPr lang="en-GB" sz="1800" b="0" i="1" smtClean="0">
                        <a:latin typeface="Cambria Math" panose="02040503050406030204" pitchFamily="18" charset="0"/>
                      </a:rPr>
                      <m:t>=</m:t>
                    </m:r>
                    <m:r>
                      <a:rPr lang="en-GB" sz="1800" b="0" i="1" smtClean="0">
                        <a:latin typeface="Cambria Math" panose="02040503050406030204" pitchFamily="18" charset="0"/>
                      </a:rPr>
                      <m:t>20</m:t>
                    </m:r>
                    <m:r>
                      <a:rPr lang="el-GR" sz="1800" b="0" i="1" smtClean="0">
                        <a:latin typeface="Cambria Math" panose="02040503050406030204" pitchFamily="18" charset="0"/>
                      </a:rPr>
                      <m:t>𝜇</m:t>
                    </m:r>
                    <m:r>
                      <a:rPr lang="en-GB" sz="1800" b="0" i="1" smtClean="0">
                        <a:latin typeface="Cambria Math" panose="02040503050406030204" pitchFamily="18" charset="0"/>
                      </a:rPr>
                      <m:t>𝑃𝑎</m:t>
                    </m:r>
                    <m:r>
                      <a:rPr lang="en-GB" sz="1800" b="0" i="1" smtClean="0">
                        <a:latin typeface="Cambria Math" panose="02040503050406030204" pitchFamily="18" charset="0"/>
                      </a:rPr>
                      <m:t>=</m:t>
                    </m:r>
                    <m:r>
                      <a:rPr lang="en-GB" sz="1800" b="0" i="1" smtClean="0">
                        <a:latin typeface="Cambria Math" panose="02040503050406030204" pitchFamily="18" charset="0"/>
                      </a:rPr>
                      <m:t>2</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10</m:t>
                        </m:r>
                      </m:e>
                      <m:sup>
                        <m:r>
                          <a:rPr lang="en-GB" sz="1800" b="0" i="1" smtClean="0">
                            <a:latin typeface="Cambria Math" panose="02040503050406030204" pitchFamily="18" charset="0"/>
                          </a:rPr>
                          <m:t>−</m:t>
                        </m:r>
                        <m:r>
                          <a:rPr lang="en-GB" sz="1800" b="0" i="1" smtClean="0">
                            <a:latin typeface="Cambria Math" panose="02040503050406030204" pitchFamily="18" charset="0"/>
                          </a:rPr>
                          <m:t>5</m:t>
                        </m:r>
                      </m:sup>
                    </m:sSup>
                    <m:r>
                      <a:rPr lang="en-GB" sz="1800" b="0" i="1" smtClean="0">
                        <a:latin typeface="Cambria Math" panose="02040503050406030204" pitchFamily="18" charset="0"/>
                      </a:rPr>
                      <m:t>𝑁</m:t>
                    </m:r>
                    <m:r>
                      <a:rPr lang="en-GB" sz="1800" b="0" i="1" smtClean="0">
                        <a:latin typeface="Cambria Math" panose="02040503050406030204" pitchFamily="18" charset="0"/>
                      </a:rPr>
                      <m:t>/</m:t>
                    </m:r>
                    <m:sSup>
                      <m:sSupPr>
                        <m:ctrlPr>
                          <a:rPr lang="en-GB" sz="1800" b="0" i="1" smtClean="0">
                            <a:latin typeface="Cambria Math" panose="02040503050406030204" pitchFamily="18" charset="0"/>
                          </a:rPr>
                        </m:ctrlPr>
                      </m:sSupPr>
                      <m:e>
                        <m:r>
                          <a:rPr lang="en-GB" sz="1800" b="0" i="1" smtClean="0">
                            <a:latin typeface="Cambria Math" panose="02040503050406030204" pitchFamily="18" charset="0"/>
                          </a:rPr>
                          <m:t>𝑚</m:t>
                        </m:r>
                      </m:e>
                      <m:sup>
                        <m:r>
                          <a:rPr lang="en-GB" sz="1800" b="0" i="1" smtClean="0">
                            <a:latin typeface="Cambria Math" panose="02040503050406030204" pitchFamily="18" charset="0"/>
                          </a:rPr>
                          <m:t>2</m:t>
                        </m:r>
                      </m:sup>
                    </m:sSup>
                  </m:oMath>
                </a14:m>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και το </a:t>
                </a:r>
                <a:r>
                  <a:rPr lang="el-GR" sz="1800" dirty="0" err="1">
                    <a:latin typeface="Calibri" panose="020F0502020204030204" pitchFamily="34" charset="0"/>
                    <a:ea typeface="Calibri" panose="020F0502020204030204" pitchFamily="34" charset="0"/>
                    <a:cs typeface="Calibri" panose="020F0502020204030204" pitchFamily="34" charset="0"/>
                  </a:rPr>
                  <a:t>οριο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πονου</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εινα</a:t>
                </a:r>
                <a:r>
                  <a:rPr lang="el-GR" sz="1800" dirty="0">
                    <a:latin typeface="Calibri" panose="020F0502020204030204" pitchFamily="34" charset="0"/>
                    <a:ea typeface="Calibri" panose="020F0502020204030204" pitchFamily="34" charset="0"/>
                    <a:cs typeface="Calibri" panose="020F0502020204030204" pitchFamily="34" charset="0"/>
                  </a:rPr>
                  <a:t> τα </a:t>
                </a:r>
                <a14:m>
                  <m:oMath xmlns:m="http://schemas.openxmlformats.org/officeDocument/2006/math">
                    <m:sSub>
                      <m:sSubPr>
                        <m:ctrlPr>
                          <a:rPr lang="el-GR" sz="1800" i="1">
                            <a:latin typeface="Cambria Math" panose="02040503050406030204" pitchFamily="18" charset="0"/>
                          </a:rPr>
                        </m:ctrlPr>
                      </m:sSubPr>
                      <m:e>
                        <m:r>
                          <a:rPr lang="el-GR" sz="1800" i="1">
                            <a:latin typeface="Cambria Math" panose="02040503050406030204" pitchFamily="18" charset="0"/>
                          </a:rPr>
                          <m:t>𝜌</m:t>
                        </m:r>
                      </m:e>
                      <m:sub>
                        <m:r>
                          <a:rPr lang="en-GB" sz="1800" b="0" i="1" smtClean="0">
                            <a:latin typeface="Cambria Math" panose="02040503050406030204" pitchFamily="18" charset="0"/>
                          </a:rPr>
                          <m:t>𝑚𝑎𝑥</m:t>
                        </m:r>
                      </m:sub>
                    </m:sSub>
                    <m:r>
                      <a:rPr lang="en-GB" sz="1800" b="0" i="1" smtClean="0">
                        <a:latin typeface="Cambria Math" panose="02040503050406030204" pitchFamily="18" charset="0"/>
                      </a:rPr>
                      <m:t>=</m:t>
                    </m:r>
                    <m:r>
                      <a:rPr lang="en-GB" sz="1800" b="0" i="1" smtClean="0">
                        <a:latin typeface="Cambria Math" panose="02040503050406030204" pitchFamily="18" charset="0"/>
                      </a:rPr>
                      <m:t>63</m:t>
                    </m:r>
                    <m:r>
                      <a:rPr lang="en-GB" sz="1800" i="1">
                        <a:latin typeface="Cambria Math" panose="02040503050406030204" pitchFamily="18" charset="0"/>
                      </a:rPr>
                      <m:t>𝑃𝑎</m:t>
                    </m:r>
                    <m:r>
                      <a:rPr lang="en-GB" sz="1800" b="0" i="0" smtClean="0">
                        <a:latin typeface="Cambria Math" panose="02040503050406030204" pitchFamily="18" charset="0"/>
                      </a:rPr>
                      <m:t>=</m:t>
                    </m:r>
                    <m:r>
                      <a:rPr lang="en-GB" sz="1800" b="0" i="0" smtClean="0">
                        <a:latin typeface="Cambria Math" panose="02040503050406030204" pitchFamily="18" charset="0"/>
                      </a:rPr>
                      <m:t>63</m:t>
                    </m:r>
                    <m:r>
                      <a:rPr lang="en-GB" sz="1800" i="1">
                        <a:latin typeface="Cambria Math" panose="02040503050406030204" pitchFamily="18" charset="0"/>
                      </a:rPr>
                      <m:t>𝑁</m:t>
                    </m:r>
                    <m:r>
                      <a:rPr lang="en-GB" sz="1800" i="1">
                        <a:latin typeface="Cambria Math" panose="02040503050406030204" pitchFamily="18" charset="0"/>
                      </a:rPr>
                      <m:t>/</m:t>
                    </m:r>
                    <m:sSup>
                      <m:sSupPr>
                        <m:ctrlPr>
                          <a:rPr lang="en-GB" sz="1800" i="1">
                            <a:latin typeface="Cambria Math" panose="02040503050406030204" pitchFamily="18" charset="0"/>
                          </a:rPr>
                        </m:ctrlPr>
                      </m:sSupPr>
                      <m:e>
                        <m:r>
                          <a:rPr lang="en-GB" sz="1800" i="1">
                            <a:latin typeface="Cambria Math" panose="02040503050406030204" pitchFamily="18" charset="0"/>
                          </a:rPr>
                          <m:t>𝑚</m:t>
                        </m:r>
                      </m:e>
                      <m:sup>
                        <m:r>
                          <a:rPr lang="en-GB" sz="1800" i="1">
                            <a:latin typeface="Cambria Math" panose="02040503050406030204" pitchFamily="18" charset="0"/>
                          </a:rPr>
                          <m:t>2</m:t>
                        </m:r>
                      </m:sup>
                    </m:sSup>
                  </m:oMath>
                </a14:m>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latin typeface="Calibri" panose="020F0502020204030204" pitchFamily="34" charset="0"/>
                    <a:ea typeface="Calibri" panose="020F0502020204030204" pitchFamily="34" charset="0"/>
                    <a:cs typeface="Calibri" panose="020F0502020204030204" pitchFamily="34" charset="0"/>
                  </a:rPr>
                  <a:t>Με </a:t>
                </a:r>
                <a:r>
                  <a:rPr lang="el-GR" sz="1800" dirty="0" err="1">
                    <a:latin typeface="Calibri" panose="020F0502020204030204" pitchFamily="34" charset="0"/>
                    <a:ea typeface="Calibri" panose="020F0502020204030204" pitchFamily="34" charset="0"/>
                    <a:cs typeface="Calibri" panose="020F0502020204030204" pitchFamily="34" charset="0"/>
                  </a:rPr>
                  <a:t>βάση</a:t>
                </a:r>
                <a:r>
                  <a:rPr lang="el-GR" sz="1800" dirty="0">
                    <a:latin typeface="Calibri" panose="020F0502020204030204" pitchFamily="34" charset="0"/>
                    <a:ea typeface="Calibri" panose="020F0502020204030204" pitchFamily="34" charset="0"/>
                    <a:cs typeface="Calibri" panose="020F0502020204030204" pitchFamily="34" charset="0"/>
                  </a:rPr>
                  <a:t> τον </a:t>
                </a:r>
                <a:r>
                  <a:rPr lang="el-GR" sz="1800" dirty="0" err="1">
                    <a:latin typeface="Calibri" panose="020F0502020204030204" pitchFamily="34" charset="0"/>
                    <a:ea typeface="Calibri" panose="020F0502020204030204" pitchFamily="34" charset="0"/>
                    <a:cs typeface="Calibri" panose="020F0502020204030204" pitchFamily="34" charset="0"/>
                  </a:rPr>
                  <a:t>ορισμό</a:t>
                </a:r>
                <a:r>
                  <a:rPr lang="en-GB"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GB" sz="1800" b="0" i="1" smtClean="0">
                            <a:latin typeface="Cambria Math" panose="02040503050406030204" pitchFamily="18" charset="0"/>
                          </a:rPr>
                        </m:ctrlPr>
                      </m:sSubPr>
                      <m:e>
                        <m:r>
                          <a:rPr lang="en-GB" sz="1800" b="0" i="1" smtClean="0">
                            <a:latin typeface="Cambria Math" panose="02040503050406030204" pitchFamily="18" charset="0"/>
                          </a:rPr>
                          <m:t>𝐿</m:t>
                        </m:r>
                      </m:e>
                      <m:sub>
                        <m:r>
                          <a:rPr lang="el-GR" sz="1800" b="0" i="1" smtClean="0">
                            <a:latin typeface="Cambria Math" panose="02040503050406030204" pitchFamily="18" charset="0"/>
                          </a:rPr>
                          <m:t>𝜌</m:t>
                        </m:r>
                      </m:sub>
                    </m:sSub>
                    <m:r>
                      <a:rPr lang="el-GR" sz="1800" b="0" i="1" smtClean="0">
                        <a:latin typeface="Cambria Math" panose="02040503050406030204" pitchFamily="18" charset="0"/>
                      </a:rPr>
                      <m:t>=</m:t>
                    </m:r>
                    <m:r>
                      <a:rPr lang="el-GR" sz="1800" b="0" i="1" smtClean="0">
                        <a:latin typeface="Cambria Math" panose="02040503050406030204" pitchFamily="18" charset="0"/>
                      </a:rPr>
                      <m:t>20</m:t>
                    </m:r>
                    <m:func>
                      <m:funcPr>
                        <m:ctrlPr>
                          <a:rPr lang="en-GB" sz="1800" b="0" i="1" smtClean="0">
                            <a:latin typeface="Cambria Math" panose="02040503050406030204" pitchFamily="18" charset="0"/>
                          </a:rPr>
                        </m:ctrlPr>
                      </m:funcPr>
                      <m:fName>
                        <m:sSub>
                          <m:sSubPr>
                            <m:ctrlPr>
                              <a:rPr lang="en-GB" sz="1800" b="0" i="1" smtClean="0">
                                <a:latin typeface="Cambria Math" panose="02040503050406030204" pitchFamily="18" charset="0"/>
                              </a:rPr>
                            </m:ctrlPr>
                          </m:sSubPr>
                          <m:e>
                            <m:r>
                              <m:rPr>
                                <m:sty m:val="p"/>
                              </m:rPr>
                              <a:rPr lang="en-GB" sz="1800" b="0" i="0" smtClean="0">
                                <a:latin typeface="Cambria Math" panose="02040503050406030204" pitchFamily="18" charset="0"/>
                              </a:rPr>
                              <m:t>log</m:t>
                            </m:r>
                          </m:e>
                          <m:sub>
                            <m:r>
                              <a:rPr lang="en-GB" sz="1800" b="0" i="1" smtClean="0">
                                <a:latin typeface="Cambria Math" panose="02040503050406030204" pitchFamily="18" charset="0"/>
                              </a:rPr>
                              <m:t>10</m:t>
                            </m:r>
                          </m:sub>
                        </m:sSub>
                      </m:fName>
                      <m:e>
                        <m:f>
                          <m:fPr>
                            <m:ctrlPr>
                              <a:rPr lang="en-GB" sz="1800" b="0" i="1" smtClean="0">
                                <a:latin typeface="Cambria Math" panose="02040503050406030204" pitchFamily="18" charset="0"/>
                              </a:rPr>
                            </m:ctrlPr>
                          </m:fPr>
                          <m:num>
                            <m:r>
                              <a:rPr lang="el-GR" sz="1800" b="0" i="1" smtClean="0">
                                <a:latin typeface="Cambria Math" panose="02040503050406030204" pitchFamily="18" charset="0"/>
                              </a:rPr>
                              <m:t>𝜌</m:t>
                            </m:r>
                          </m:num>
                          <m:den>
                            <m:sSub>
                              <m:sSubPr>
                                <m:ctrlPr>
                                  <a:rPr lang="el-GR" sz="1800" b="0" i="1" smtClean="0">
                                    <a:latin typeface="Cambria Math" panose="02040503050406030204" pitchFamily="18" charset="0"/>
                                  </a:rPr>
                                </m:ctrlPr>
                              </m:sSubPr>
                              <m:e>
                                <m:r>
                                  <a:rPr lang="el-GR" sz="1800" b="0" i="1" smtClean="0">
                                    <a:latin typeface="Cambria Math" panose="02040503050406030204" pitchFamily="18" charset="0"/>
                                  </a:rPr>
                                  <m:t>𝜌</m:t>
                                </m:r>
                              </m:e>
                              <m:sub>
                                <m:r>
                                  <a:rPr lang="en-GB" sz="1800" b="0" i="1" smtClean="0">
                                    <a:latin typeface="Cambria Math" panose="02040503050406030204" pitchFamily="18" charset="0"/>
                                  </a:rPr>
                                  <m:t>𝑟𝑒𝑓</m:t>
                                </m:r>
                              </m:sub>
                            </m:sSub>
                          </m:den>
                        </m:f>
                      </m:e>
                    </m:func>
                    <m:r>
                      <a:rPr lang="en-GB" sz="1800" b="0" i="1" smtClean="0">
                        <a:latin typeface="Cambria Math" panose="02040503050406030204" pitchFamily="18" charset="0"/>
                      </a:rPr>
                      <m:t> </m:t>
                    </m:r>
                  </m:oMath>
                </a14:m>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ποιο </a:t>
                </a:r>
                <a:r>
                  <a:rPr lang="el-GR" sz="1800" dirty="0" err="1">
                    <a:latin typeface="Calibri" panose="020F0502020204030204" pitchFamily="34" charset="0"/>
                    <a:ea typeface="Calibri" panose="020F0502020204030204" pitchFamily="34" charset="0"/>
                    <a:cs typeface="Calibri" panose="020F0502020204030204" pitchFamily="34" charset="0"/>
                  </a:rPr>
                  <a:t>είναι</a:t>
                </a:r>
                <a:r>
                  <a:rPr lang="el-GR" sz="1800" dirty="0">
                    <a:latin typeface="Calibri" panose="020F0502020204030204" pitchFamily="34" charset="0"/>
                    <a:ea typeface="Calibri" panose="020F0502020204030204" pitchFamily="34" charset="0"/>
                    <a:cs typeface="Calibri" panose="020F0502020204030204" pitchFamily="34" charset="0"/>
                  </a:rPr>
                  <a:t> το </a:t>
                </a:r>
                <a:r>
                  <a:rPr lang="el-GR" sz="1800" dirty="0" err="1">
                    <a:latin typeface="Calibri" panose="020F0502020204030204" pitchFamily="34" charset="0"/>
                    <a:ea typeface="Calibri" panose="020F0502020204030204" pitchFamily="34" charset="0"/>
                    <a:cs typeface="Calibri" panose="020F0502020204030204" pitchFamily="34" charset="0"/>
                  </a:rPr>
                  <a:t>εύρος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ανθρώπινης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ακοής</a:t>
                </a:r>
                <a:r>
                  <a:rPr lang="el-GR" sz="1800" dirty="0">
                    <a:latin typeface="Calibri" panose="020F0502020204030204" pitchFamily="34" charset="0"/>
                    <a:ea typeface="Calibri" panose="020F0502020204030204" pitchFamily="34" charset="0"/>
                    <a:cs typeface="Calibri" panose="020F0502020204030204" pitchFamily="34" charset="0"/>
                  </a:rPr>
                  <a:t> σε </a:t>
                </a:r>
                <a:r>
                  <a:rPr lang="el-GR" sz="1800" dirty="0" err="1">
                    <a:latin typeface="Calibri" panose="020F0502020204030204" pitchFamily="34" charset="0"/>
                    <a:ea typeface="Calibri" panose="020F0502020204030204" pitchFamily="34" charset="0"/>
                    <a:cs typeface="Calibri" panose="020F0502020204030204" pitchFamily="34" charset="0"/>
                  </a:rPr>
                  <a:t>μονάδεσ</a:t>
                </a:r>
                <a:r>
                  <a:rPr lang="en-GB" sz="1800" dirty="0">
                    <a:latin typeface="Calibri" panose="020F0502020204030204" pitchFamily="34" charset="0"/>
                    <a:ea typeface="Calibri" panose="020F0502020204030204" pitchFamily="34" charset="0"/>
                    <a:cs typeface="Calibri" panose="020F0502020204030204" pitchFamily="34" charset="0"/>
                  </a:rPr>
                  <a:t> dB</a:t>
                </a:r>
              </a:p>
              <a:p>
                <a:pPr algn="just"/>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Για το </a:t>
                </a:r>
                <a:r>
                  <a:rPr lang="el-GR" sz="180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κατώφλι</a:t>
                </a: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sz="180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ακοής</a:t>
                </a: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GB"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endParaRPr lang="en-GB" sz="1800" i="1" dirty="0">
                  <a:solidFill>
                    <a:schemeClr val="accent5">
                      <a:lumMod val="75000"/>
                    </a:schemeClr>
                  </a:solidFill>
                  <a:latin typeface="Cambria Math" panose="02040503050406030204" pitchFamily="18" charset="0"/>
                </a:endParaRPr>
              </a:p>
              <a:p>
                <a:pPr marL="0" indent="0" algn="just">
                  <a:buNone/>
                </a:pPr>
                <a14:m>
                  <m:oMath xmlns:m="http://schemas.openxmlformats.org/officeDocument/2006/math">
                    <m:r>
                      <a:rPr lang="el-GR" sz="1800" i="1">
                        <a:solidFill>
                          <a:schemeClr val="accent5">
                            <a:lumMod val="75000"/>
                          </a:schemeClr>
                        </a:solidFill>
                        <a:latin typeface="Cambria Math" panose="02040503050406030204" pitchFamily="18" charset="0"/>
                      </a:rPr>
                      <m:t>20</m:t>
                    </m:r>
                    <m:r>
                      <a:rPr lang="el-GR" sz="1800" i="1" smtClean="0">
                        <a:solidFill>
                          <a:schemeClr val="accent5">
                            <a:lumMod val="75000"/>
                          </a:schemeClr>
                        </a:solidFill>
                        <a:latin typeface="Cambria Math" panose="02040503050406030204" pitchFamily="18" charset="0"/>
                        <a:ea typeface="Cambria Math" panose="02040503050406030204" pitchFamily="18" charset="0"/>
                      </a:rPr>
                      <m:t>∙</m:t>
                    </m:r>
                    <m:func>
                      <m:funcPr>
                        <m:ctrlPr>
                          <a:rPr lang="en-GB" sz="1800" i="1">
                            <a:solidFill>
                              <a:schemeClr val="accent5">
                                <a:lumMod val="75000"/>
                              </a:schemeClr>
                            </a:solidFill>
                            <a:latin typeface="Cambria Math" panose="02040503050406030204" pitchFamily="18" charset="0"/>
                          </a:rPr>
                        </m:ctrlPr>
                      </m:funcPr>
                      <m:fName>
                        <m:sSub>
                          <m:sSubPr>
                            <m:ctrlPr>
                              <a:rPr lang="en-GB" sz="1800" i="1">
                                <a:solidFill>
                                  <a:schemeClr val="accent5">
                                    <a:lumMod val="75000"/>
                                  </a:schemeClr>
                                </a:solidFill>
                                <a:latin typeface="Cambria Math" panose="02040503050406030204" pitchFamily="18" charset="0"/>
                              </a:rPr>
                            </m:ctrlPr>
                          </m:sSubPr>
                          <m:e>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fName>
                      <m:e>
                        <m:f>
                          <m:fPr>
                            <m:ctrlPr>
                              <a:rPr lang="en-GB" sz="1800" i="1">
                                <a:solidFill>
                                  <a:schemeClr val="accent5">
                                    <a:lumMod val="75000"/>
                                  </a:schemeClr>
                                </a:solidFill>
                                <a:latin typeface="Cambria Math" panose="02040503050406030204" pitchFamily="18" charset="0"/>
                              </a:rPr>
                            </m:ctrlPr>
                          </m:fPr>
                          <m:num>
                            <m:sSub>
                              <m:sSubPr>
                                <m:ctrlPr>
                                  <a:rPr lang="el-GR"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𝜌</m:t>
                                </m:r>
                              </m:e>
                              <m:sub>
                                <m:r>
                                  <a:rPr lang="en-GB" sz="1800" i="1">
                                    <a:solidFill>
                                      <a:schemeClr val="accent5">
                                        <a:lumMod val="75000"/>
                                      </a:schemeClr>
                                    </a:solidFill>
                                    <a:latin typeface="Cambria Math" panose="02040503050406030204" pitchFamily="18" charset="0"/>
                                  </a:rPr>
                                  <m:t>𝑟𝑒𝑓</m:t>
                                </m:r>
                              </m:sub>
                            </m:sSub>
                          </m:num>
                          <m:den>
                            <m:sSub>
                              <m:sSubPr>
                                <m:ctrlPr>
                                  <a:rPr lang="el-GR"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𝜌</m:t>
                                </m:r>
                              </m:e>
                              <m:sub>
                                <m:r>
                                  <a:rPr lang="en-GB" sz="1800" i="1">
                                    <a:solidFill>
                                      <a:schemeClr val="accent5">
                                        <a:lumMod val="75000"/>
                                      </a:schemeClr>
                                    </a:solidFill>
                                    <a:latin typeface="Cambria Math" panose="02040503050406030204" pitchFamily="18" charset="0"/>
                                  </a:rPr>
                                  <m:t>𝑟𝑒𝑓</m:t>
                                </m:r>
                              </m:sub>
                            </m:sSub>
                          </m:den>
                        </m:f>
                        <m:r>
                          <a:rPr lang="en-GB" sz="1800" b="0" i="1" smtClean="0">
                            <a:solidFill>
                              <a:schemeClr val="accent5">
                                <a:lumMod val="75000"/>
                              </a:schemeClr>
                            </a:solidFill>
                            <a:latin typeface="Cambria Math" panose="02040503050406030204" pitchFamily="18" charset="0"/>
                          </a:rPr>
                          <m:t>=</m:t>
                        </m:r>
                      </m:e>
                    </m:func>
                  </m:oMath>
                </a14:m>
                <a:r>
                  <a:rPr lang="en-GB" sz="1800" dirty="0">
                    <a:solidFill>
                      <a:schemeClr val="accent5">
                        <a:lumMod val="75000"/>
                      </a:schemeClr>
                    </a:solidFill>
                  </a:rPr>
                  <a:t> </a:t>
                </a:r>
                <a14:m>
                  <m:oMath xmlns:m="http://schemas.openxmlformats.org/officeDocument/2006/math">
                    <m:sSub>
                      <m:sSubPr>
                        <m:ctrlPr>
                          <a:rPr lang="en-GB"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f>
                      <m:fPr>
                        <m:ctrlPr>
                          <a:rPr lang="en-GB" sz="1800" b="0" i="1" smtClean="0">
                            <a:solidFill>
                              <a:schemeClr val="accent5">
                                <a:lumMod val="75000"/>
                              </a:schemeClr>
                            </a:solidFill>
                            <a:latin typeface="Cambria Math" panose="02040503050406030204" pitchFamily="18" charset="0"/>
                          </a:rPr>
                        </m:ctrlPr>
                      </m:fPr>
                      <m:num>
                        <m:r>
                          <a:rPr lang="en-GB" sz="1800" i="1">
                            <a:solidFill>
                              <a:schemeClr val="accent5">
                                <a:lumMod val="75000"/>
                              </a:schemeClr>
                            </a:solidFill>
                            <a:latin typeface="Cambria Math" panose="02040503050406030204" pitchFamily="18" charset="0"/>
                          </a:rPr>
                          <m:t>2</m:t>
                        </m:r>
                        <m:r>
                          <a:rPr lang="en-GB" sz="1800" i="1">
                            <a:solidFill>
                              <a:schemeClr val="accent5">
                                <a:lumMod val="75000"/>
                              </a:schemeClr>
                            </a:solidFill>
                            <a:latin typeface="Cambria Math" panose="02040503050406030204" pitchFamily="18" charset="0"/>
                          </a:rPr>
                          <m:t>∙</m:t>
                        </m:r>
                        <m:sSup>
                          <m:sSupPr>
                            <m:ctrlPr>
                              <a:rPr lang="en-GB" sz="1800" i="1">
                                <a:solidFill>
                                  <a:schemeClr val="accent5">
                                    <a:lumMod val="75000"/>
                                  </a:schemeClr>
                                </a:solidFill>
                                <a:latin typeface="Cambria Math" panose="02040503050406030204" pitchFamily="18" charset="0"/>
                              </a:rPr>
                            </m:ctrlPr>
                          </m:sSupPr>
                          <m:e>
                            <m:r>
                              <a:rPr lang="en-GB" sz="1800" i="1">
                                <a:solidFill>
                                  <a:schemeClr val="accent5">
                                    <a:lumMod val="75000"/>
                                  </a:schemeClr>
                                </a:solidFill>
                                <a:latin typeface="Cambria Math" panose="02040503050406030204" pitchFamily="18" charset="0"/>
                              </a:rPr>
                              <m:t>10</m:t>
                            </m:r>
                          </m:e>
                          <m:sup>
                            <m:r>
                              <a:rPr lang="en-GB" sz="1800" i="1">
                                <a:solidFill>
                                  <a:schemeClr val="accent5">
                                    <a:lumMod val="75000"/>
                                  </a:schemeClr>
                                </a:solidFill>
                                <a:latin typeface="Cambria Math" panose="02040503050406030204" pitchFamily="18" charset="0"/>
                              </a:rPr>
                              <m:t>−</m:t>
                            </m:r>
                            <m:r>
                              <a:rPr lang="en-GB" sz="1800" i="1">
                                <a:solidFill>
                                  <a:schemeClr val="accent5">
                                    <a:lumMod val="75000"/>
                                  </a:schemeClr>
                                </a:solidFill>
                                <a:latin typeface="Cambria Math" panose="02040503050406030204" pitchFamily="18" charset="0"/>
                              </a:rPr>
                              <m:t>5</m:t>
                            </m:r>
                          </m:sup>
                        </m:sSup>
                      </m:num>
                      <m:den>
                        <m:r>
                          <a:rPr lang="en-GB" sz="1800" i="1">
                            <a:solidFill>
                              <a:schemeClr val="accent5">
                                <a:lumMod val="75000"/>
                              </a:schemeClr>
                            </a:solidFill>
                            <a:latin typeface="Cambria Math" panose="02040503050406030204" pitchFamily="18" charset="0"/>
                          </a:rPr>
                          <m:t>2</m:t>
                        </m:r>
                        <m:r>
                          <a:rPr lang="en-GB" sz="1800" i="1">
                            <a:solidFill>
                              <a:schemeClr val="accent5">
                                <a:lumMod val="75000"/>
                              </a:schemeClr>
                            </a:solidFill>
                            <a:latin typeface="Cambria Math" panose="02040503050406030204" pitchFamily="18" charset="0"/>
                          </a:rPr>
                          <m:t>∙</m:t>
                        </m:r>
                        <m:sSup>
                          <m:sSupPr>
                            <m:ctrlPr>
                              <a:rPr lang="en-GB" sz="1800" i="1">
                                <a:solidFill>
                                  <a:schemeClr val="accent5">
                                    <a:lumMod val="75000"/>
                                  </a:schemeClr>
                                </a:solidFill>
                                <a:latin typeface="Cambria Math" panose="02040503050406030204" pitchFamily="18" charset="0"/>
                              </a:rPr>
                            </m:ctrlPr>
                          </m:sSupPr>
                          <m:e>
                            <m:r>
                              <a:rPr lang="en-GB" sz="1800" i="1">
                                <a:solidFill>
                                  <a:schemeClr val="accent5">
                                    <a:lumMod val="75000"/>
                                  </a:schemeClr>
                                </a:solidFill>
                                <a:latin typeface="Cambria Math" panose="02040503050406030204" pitchFamily="18" charset="0"/>
                              </a:rPr>
                              <m:t>10</m:t>
                            </m:r>
                          </m:e>
                          <m:sup>
                            <m:r>
                              <a:rPr lang="en-GB" sz="1800" i="1">
                                <a:solidFill>
                                  <a:schemeClr val="accent5">
                                    <a:lumMod val="75000"/>
                                  </a:schemeClr>
                                </a:solidFill>
                                <a:latin typeface="Cambria Math" panose="02040503050406030204" pitchFamily="18" charset="0"/>
                              </a:rPr>
                              <m:t>−</m:t>
                            </m:r>
                            <m:r>
                              <a:rPr lang="en-GB" sz="1800" i="1">
                                <a:solidFill>
                                  <a:schemeClr val="accent5">
                                    <a:lumMod val="75000"/>
                                  </a:schemeClr>
                                </a:solidFill>
                                <a:latin typeface="Cambria Math" panose="02040503050406030204" pitchFamily="18" charset="0"/>
                              </a:rPr>
                              <m:t>5</m:t>
                            </m:r>
                          </m:sup>
                        </m:sSup>
                      </m:den>
                    </m:f>
                    <m:r>
                      <a:rPr lang="en-GB" sz="1800" b="0" i="1" smtClean="0">
                        <a:solidFill>
                          <a:schemeClr val="accent5">
                            <a:lumMod val="75000"/>
                          </a:schemeClr>
                        </a:solidFill>
                        <a:latin typeface="Cambria Math" panose="02040503050406030204" pitchFamily="18" charset="0"/>
                      </a:rPr>
                      <m:t>=</m:t>
                    </m:r>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sSub>
                      <m:sSubPr>
                        <m:ctrlPr>
                          <a:rPr lang="en-GB" sz="1800" i="1">
                            <a:solidFill>
                              <a:schemeClr val="accent5">
                                <a:lumMod val="75000"/>
                              </a:schemeClr>
                            </a:solidFill>
                            <a:latin typeface="Cambria Math" panose="02040503050406030204" pitchFamily="18" charset="0"/>
                          </a:rPr>
                        </m:ctrlPr>
                      </m:sSubPr>
                      <m:e>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r>
                      <a:rPr lang="en-GB" sz="1800" b="0" i="1" smtClean="0">
                        <a:solidFill>
                          <a:schemeClr val="accent5">
                            <a:lumMod val="75000"/>
                          </a:schemeClr>
                        </a:solidFill>
                        <a:latin typeface="Cambria Math" panose="02040503050406030204" pitchFamily="18" charset="0"/>
                      </a:rPr>
                      <m:t>1</m:t>
                    </m:r>
                    <m:r>
                      <a:rPr lang="en-GB" sz="1800" b="0" i="1" smtClean="0">
                        <a:solidFill>
                          <a:schemeClr val="accent5">
                            <a:lumMod val="75000"/>
                          </a:schemeClr>
                        </a:solidFill>
                        <a:latin typeface="Cambria Math" panose="02040503050406030204" pitchFamily="18" charset="0"/>
                      </a:rPr>
                      <m:t>=</m:t>
                    </m:r>
                    <m:r>
                      <a:rPr lang="en-GB" sz="1800" b="0" i="1" smtClean="0">
                        <a:solidFill>
                          <a:schemeClr val="accent5">
                            <a:lumMod val="75000"/>
                          </a:schemeClr>
                        </a:solidFill>
                        <a:latin typeface="Cambria Math" panose="02040503050406030204" pitchFamily="18" charset="0"/>
                      </a:rPr>
                      <m:t>0</m:t>
                    </m:r>
                    <m:r>
                      <a:rPr lang="en-GB" sz="1800" b="0" i="1" smtClean="0">
                        <a:solidFill>
                          <a:schemeClr val="accent5">
                            <a:lumMod val="75000"/>
                          </a:schemeClr>
                        </a:solidFill>
                        <a:latin typeface="Cambria Math" panose="02040503050406030204" pitchFamily="18" charset="0"/>
                      </a:rPr>
                      <m:t> </m:t>
                    </m:r>
                    <m:r>
                      <a:rPr lang="en-GB" sz="1800" b="0" i="1" smtClean="0">
                        <a:solidFill>
                          <a:schemeClr val="accent5">
                            <a:lumMod val="75000"/>
                          </a:schemeClr>
                        </a:solidFill>
                        <a:latin typeface="Cambria Math" panose="02040503050406030204" pitchFamily="18" charset="0"/>
                      </a:rPr>
                      <m:t>𝑑𝐵</m:t>
                    </m:r>
                  </m:oMath>
                </a14:m>
                <a:endParaRPr lang="en-GB" sz="18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Για το </a:t>
                </a:r>
                <a:r>
                  <a:rPr lang="el-GR" sz="180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ανώφλι</a:t>
                </a: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l-GR" sz="1800"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ακοής</a:t>
                </a:r>
                <a:r>
                  <a:rPr lang="el-GR"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a:t>
                </a:r>
                <a:r>
                  <a:rPr lang="en-GB" sz="1800"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p>
              <a:p>
                <a:pPr marL="0" indent="0" algn="just">
                  <a:buNone/>
                </a:pPr>
                <a14:m>
                  <m:oMath xmlns:m="http://schemas.openxmlformats.org/officeDocument/2006/math">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func>
                      <m:funcPr>
                        <m:ctrlPr>
                          <a:rPr lang="en-GB" sz="1800" i="1">
                            <a:solidFill>
                              <a:schemeClr val="accent5">
                                <a:lumMod val="75000"/>
                              </a:schemeClr>
                            </a:solidFill>
                            <a:latin typeface="Cambria Math" panose="02040503050406030204" pitchFamily="18" charset="0"/>
                          </a:rPr>
                        </m:ctrlPr>
                      </m:funcPr>
                      <m:fName>
                        <m:sSub>
                          <m:sSubPr>
                            <m:ctrlPr>
                              <a:rPr lang="en-GB" sz="1800" i="1">
                                <a:solidFill>
                                  <a:schemeClr val="accent5">
                                    <a:lumMod val="75000"/>
                                  </a:schemeClr>
                                </a:solidFill>
                                <a:latin typeface="Cambria Math" panose="02040503050406030204" pitchFamily="18" charset="0"/>
                              </a:rPr>
                            </m:ctrlPr>
                          </m:sSubPr>
                          <m:e>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fName>
                      <m:e>
                        <m:f>
                          <m:fPr>
                            <m:ctrlPr>
                              <a:rPr lang="en-GB" sz="1800" i="1">
                                <a:solidFill>
                                  <a:schemeClr val="accent5">
                                    <a:lumMod val="75000"/>
                                  </a:schemeClr>
                                </a:solidFill>
                                <a:latin typeface="Cambria Math" panose="02040503050406030204" pitchFamily="18" charset="0"/>
                              </a:rPr>
                            </m:ctrlPr>
                          </m:fPr>
                          <m:num>
                            <m:sSub>
                              <m:sSubPr>
                                <m:ctrlPr>
                                  <a:rPr lang="el-GR"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𝜌</m:t>
                                </m:r>
                              </m:e>
                              <m:sub>
                                <m:r>
                                  <a:rPr lang="en-GB" sz="1800" i="1">
                                    <a:solidFill>
                                      <a:schemeClr val="accent5">
                                        <a:lumMod val="75000"/>
                                      </a:schemeClr>
                                    </a:solidFill>
                                    <a:latin typeface="Cambria Math" panose="02040503050406030204" pitchFamily="18" charset="0"/>
                                  </a:rPr>
                                  <m:t>𝑚𝑎𝑥</m:t>
                                </m:r>
                              </m:sub>
                            </m:sSub>
                          </m:num>
                          <m:den>
                            <m:sSub>
                              <m:sSubPr>
                                <m:ctrlPr>
                                  <a:rPr lang="el-GR"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𝜌</m:t>
                                </m:r>
                              </m:e>
                              <m:sub>
                                <m:r>
                                  <a:rPr lang="en-GB" sz="1800" i="1">
                                    <a:solidFill>
                                      <a:schemeClr val="accent5">
                                        <a:lumMod val="75000"/>
                                      </a:schemeClr>
                                    </a:solidFill>
                                    <a:latin typeface="Cambria Math" panose="02040503050406030204" pitchFamily="18" charset="0"/>
                                  </a:rPr>
                                  <m:t>𝑟𝑒𝑓</m:t>
                                </m:r>
                              </m:sub>
                            </m:sSub>
                          </m:den>
                        </m:f>
                        <m:r>
                          <a:rPr lang="en-GB" sz="1800" i="1">
                            <a:solidFill>
                              <a:schemeClr val="accent5">
                                <a:lumMod val="75000"/>
                              </a:schemeClr>
                            </a:solidFill>
                            <a:latin typeface="Cambria Math" panose="02040503050406030204" pitchFamily="18" charset="0"/>
                          </a:rPr>
                          <m:t>=</m:t>
                        </m:r>
                      </m:e>
                    </m:func>
                  </m:oMath>
                </a14:m>
                <a:r>
                  <a:rPr lang="en-GB" sz="1800" dirty="0">
                    <a:solidFill>
                      <a:schemeClr val="accent5">
                        <a:lumMod val="75000"/>
                      </a:schemeClr>
                    </a:solidFill>
                  </a:rPr>
                  <a:t> </a:t>
                </a:r>
                <a14:m>
                  <m:oMath xmlns:m="http://schemas.openxmlformats.org/officeDocument/2006/math">
                    <m:sSub>
                      <m:sSubPr>
                        <m:ctrlPr>
                          <a:rPr lang="en-GB" sz="1800" i="1">
                            <a:solidFill>
                              <a:schemeClr val="accent5">
                                <a:lumMod val="75000"/>
                              </a:schemeClr>
                            </a:solidFill>
                            <a:latin typeface="Cambria Math" panose="02040503050406030204" pitchFamily="18" charset="0"/>
                          </a:rPr>
                        </m:ctrlPr>
                      </m:sSubPr>
                      <m:e>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f>
                      <m:fPr>
                        <m:ctrlPr>
                          <a:rPr lang="en-GB" sz="1800" i="1">
                            <a:solidFill>
                              <a:schemeClr val="accent5">
                                <a:lumMod val="75000"/>
                              </a:schemeClr>
                            </a:solidFill>
                            <a:latin typeface="Cambria Math" panose="02040503050406030204" pitchFamily="18" charset="0"/>
                          </a:rPr>
                        </m:ctrlPr>
                      </m:fPr>
                      <m:num>
                        <m:r>
                          <a:rPr lang="en-GB" sz="1800">
                            <a:solidFill>
                              <a:schemeClr val="accent5">
                                <a:lumMod val="75000"/>
                              </a:schemeClr>
                            </a:solidFill>
                            <a:latin typeface="Cambria Math" panose="02040503050406030204" pitchFamily="18" charset="0"/>
                          </a:rPr>
                          <m:t>63</m:t>
                        </m:r>
                      </m:num>
                      <m:den>
                        <m:r>
                          <a:rPr lang="en-GB" sz="1800" i="1">
                            <a:solidFill>
                              <a:schemeClr val="accent5">
                                <a:lumMod val="75000"/>
                              </a:schemeClr>
                            </a:solidFill>
                            <a:latin typeface="Cambria Math" panose="02040503050406030204" pitchFamily="18" charset="0"/>
                          </a:rPr>
                          <m:t>2</m:t>
                        </m:r>
                        <m:r>
                          <a:rPr lang="en-GB" sz="1800" i="1">
                            <a:solidFill>
                              <a:schemeClr val="accent5">
                                <a:lumMod val="75000"/>
                              </a:schemeClr>
                            </a:solidFill>
                            <a:latin typeface="Cambria Math" panose="02040503050406030204" pitchFamily="18" charset="0"/>
                          </a:rPr>
                          <m:t>∙</m:t>
                        </m:r>
                        <m:sSup>
                          <m:sSupPr>
                            <m:ctrlPr>
                              <a:rPr lang="en-GB" sz="1800" i="1">
                                <a:solidFill>
                                  <a:schemeClr val="accent5">
                                    <a:lumMod val="75000"/>
                                  </a:schemeClr>
                                </a:solidFill>
                                <a:latin typeface="Cambria Math" panose="02040503050406030204" pitchFamily="18" charset="0"/>
                              </a:rPr>
                            </m:ctrlPr>
                          </m:sSupPr>
                          <m:e>
                            <m:r>
                              <a:rPr lang="en-GB" sz="1800" i="1">
                                <a:solidFill>
                                  <a:schemeClr val="accent5">
                                    <a:lumMod val="75000"/>
                                  </a:schemeClr>
                                </a:solidFill>
                                <a:latin typeface="Cambria Math" panose="02040503050406030204" pitchFamily="18" charset="0"/>
                              </a:rPr>
                              <m:t>10</m:t>
                            </m:r>
                          </m:e>
                          <m:sup>
                            <m:r>
                              <a:rPr lang="en-GB" sz="1800" i="1">
                                <a:solidFill>
                                  <a:schemeClr val="accent5">
                                    <a:lumMod val="75000"/>
                                  </a:schemeClr>
                                </a:solidFill>
                                <a:latin typeface="Cambria Math" panose="02040503050406030204" pitchFamily="18" charset="0"/>
                              </a:rPr>
                              <m:t>−</m:t>
                            </m:r>
                            <m:r>
                              <a:rPr lang="en-GB" sz="1800" i="1">
                                <a:solidFill>
                                  <a:schemeClr val="accent5">
                                    <a:lumMod val="75000"/>
                                  </a:schemeClr>
                                </a:solidFill>
                                <a:latin typeface="Cambria Math" panose="02040503050406030204" pitchFamily="18" charset="0"/>
                              </a:rPr>
                              <m:t>5</m:t>
                            </m:r>
                          </m:sup>
                        </m:sSup>
                      </m:den>
                    </m:f>
                    <m:r>
                      <a:rPr lang="en-GB" sz="1800" i="1">
                        <a:solidFill>
                          <a:schemeClr val="accent5">
                            <a:lumMod val="75000"/>
                          </a:schemeClr>
                        </a:solidFill>
                        <a:latin typeface="Cambria Math" panose="02040503050406030204" pitchFamily="18" charset="0"/>
                      </a:rPr>
                      <m:t>=</m:t>
                    </m:r>
                    <m:r>
                      <a:rPr lang="el-GR" sz="1800" i="1">
                        <a:solidFill>
                          <a:schemeClr val="accent5">
                            <a:lumMod val="75000"/>
                          </a:schemeClr>
                        </a:solidFill>
                        <a:latin typeface="Cambria Math" panose="02040503050406030204" pitchFamily="18" charset="0"/>
                      </a:rPr>
                      <m:t>20</m:t>
                    </m:r>
                    <m:r>
                      <a:rPr lang="el-GR" sz="1800" i="1">
                        <a:solidFill>
                          <a:schemeClr val="accent5">
                            <a:lumMod val="75000"/>
                          </a:schemeClr>
                        </a:solidFill>
                        <a:latin typeface="Cambria Math" panose="02040503050406030204" pitchFamily="18" charset="0"/>
                        <a:ea typeface="Cambria Math" panose="02040503050406030204" pitchFamily="18" charset="0"/>
                      </a:rPr>
                      <m:t>∙</m:t>
                    </m:r>
                    <m:sSub>
                      <m:sSubPr>
                        <m:ctrlPr>
                          <a:rPr lang="en-GB" sz="1800" i="1">
                            <a:solidFill>
                              <a:schemeClr val="accent5">
                                <a:lumMod val="75000"/>
                              </a:schemeClr>
                            </a:solidFill>
                            <a:latin typeface="Cambria Math" panose="02040503050406030204" pitchFamily="18" charset="0"/>
                          </a:rPr>
                        </m:ctrlPr>
                      </m:sSubPr>
                      <m:e>
                        <m:r>
                          <m:rPr>
                            <m:sty m:val="p"/>
                          </m:rPr>
                          <a:rPr lang="en-GB" sz="1800">
                            <a:solidFill>
                              <a:schemeClr val="accent5">
                                <a:lumMod val="75000"/>
                              </a:schemeClr>
                            </a:solidFill>
                            <a:latin typeface="Cambria Math" panose="02040503050406030204" pitchFamily="18" charset="0"/>
                          </a:rPr>
                          <m:t>log</m:t>
                        </m:r>
                      </m:e>
                      <m:sub>
                        <m:r>
                          <a:rPr lang="en-GB" sz="1800" i="1">
                            <a:solidFill>
                              <a:schemeClr val="accent5">
                                <a:lumMod val="75000"/>
                              </a:schemeClr>
                            </a:solidFill>
                            <a:latin typeface="Cambria Math" panose="02040503050406030204" pitchFamily="18" charset="0"/>
                          </a:rPr>
                          <m:t>10</m:t>
                        </m:r>
                      </m:sub>
                    </m:sSub>
                    <m:r>
                      <a:rPr lang="en-GB" sz="1800" b="0" i="1" smtClean="0">
                        <a:solidFill>
                          <a:schemeClr val="accent5">
                            <a:lumMod val="75000"/>
                          </a:schemeClr>
                        </a:solidFill>
                        <a:latin typeface="Cambria Math" panose="02040503050406030204" pitchFamily="18" charset="0"/>
                      </a:rPr>
                      <m:t>3</m:t>
                    </m:r>
                    <m:r>
                      <a:rPr lang="en-GB" sz="1800" b="0" i="1" smtClean="0">
                        <a:solidFill>
                          <a:schemeClr val="accent5">
                            <a:lumMod val="75000"/>
                          </a:schemeClr>
                        </a:solidFill>
                        <a:latin typeface="Cambria Math" panose="02040503050406030204" pitchFamily="18" charset="0"/>
                      </a:rPr>
                      <m:t>.</m:t>
                    </m:r>
                    <m:r>
                      <a:rPr lang="en-GB" sz="1800" b="0" i="1" smtClean="0">
                        <a:solidFill>
                          <a:schemeClr val="accent5">
                            <a:lumMod val="75000"/>
                          </a:schemeClr>
                        </a:solidFill>
                        <a:latin typeface="Cambria Math" panose="02040503050406030204" pitchFamily="18" charset="0"/>
                      </a:rPr>
                      <m:t>150</m:t>
                    </m:r>
                    <m:r>
                      <a:rPr lang="en-GB" sz="1800" b="0" i="1" smtClean="0">
                        <a:solidFill>
                          <a:schemeClr val="accent5">
                            <a:lumMod val="75000"/>
                          </a:schemeClr>
                        </a:solidFill>
                        <a:latin typeface="Cambria Math" panose="02040503050406030204" pitchFamily="18" charset="0"/>
                      </a:rPr>
                      <m:t>.</m:t>
                    </m:r>
                    <m:r>
                      <a:rPr lang="en-GB" sz="1800" b="0" i="1" smtClean="0">
                        <a:solidFill>
                          <a:schemeClr val="accent5">
                            <a:lumMod val="75000"/>
                          </a:schemeClr>
                        </a:solidFill>
                        <a:latin typeface="Cambria Math" panose="02040503050406030204" pitchFamily="18" charset="0"/>
                      </a:rPr>
                      <m:t>000</m:t>
                    </m:r>
                    <m:r>
                      <a:rPr lang="en-GB" sz="1800" i="1" smtClean="0">
                        <a:solidFill>
                          <a:schemeClr val="accent5">
                            <a:lumMod val="75000"/>
                          </a:schemeClr>
                        </a:solidFill>
                        <a:latin typeface="Cambria Math" panose="02040503050406030204" pitchFamily="18" charset="0"/>
                        <a:ea typeface="Cambria Math" panose="02040503050406030204" pitchFamily="18" charset="0"/>
                      </a:rPr>
                      <m:t>≈</m:t>
                    </m:r>
                    <m:r>
                      <a:rPr lang="en-GB" sz="1800" b="0" i="1" smtClean="0">
                        <a:solidFill>
                          <a:schemeClr val="accent5">
                            <a:lumMod val="75000"/>
                          </a:schemeClr>
                        </a:solidFill>
                        <a:latin typeface="Cambria Math" panose="02040503050406030204" pitchFamily="18" charset="0"/>
                      </a:rPr>
                      <m:t>20</m:t>
                    </m:r>
                  </m:oMath>
                </a14:m>
                <a:r>
                  <a:rPr lang="en-GB" sz="18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l-GR" sz="1800" i="1">
                        <a:solidFill>
                          <a:schemeClr val="accent5">
                            <a:lumMod val="75000"/>
                          </a:schemeClr>
                        </a:solidFill>
                        <a:latin typeface="Cambria Math" panose="02040503050406030204" pitchFamily="18" charset="0"/>
                        <a:ea typeface="Cambria Math" panose="02040503050406030204" pitchFamily="18" charset="0"/>
                      </a:rPr>
                      <m:t>∙</m:t>
                    </m:r>
                    <m:r>
                      <m:rPr>
                        <m:nor/>
                      </m:rPr>
                      <a:rPr lang="en-GB" sz="1800">
                        <a:solidFill>
                          <a:schemeClr val="accent5">
                            <a:lumMod val="75000"/>
                          </a:schemeClr>
                        </a:solidFill>
                      </a:rPr>
                      <m:t>6.</m:t>
                    </m:r>
                    <m:r>
                      <m:rPr>
                        <m:nor/>
                      </m:rPr>
                      <a:rPr lang="en-GB" sz="1800" b="0" i="0" smtClean="0">
                        <a:solidFill>
                          <a:schemeClr val="accent5">
                            <a:lumMod val="75000"/>
                          </a:schemeClr>
                        </a:solidFill>
                      </a:rPr>
                      <m:t>5</m:t>
                    </m:r>
                    <m:r>
                      <a:rPr lang="en-GB" sz="1800" i="1">
                        <a:solidFill>
                          <a:schemeClr val="accent5">
                            <a:lumMod val="75000"/>
                          </a:schemeClr>
                        </a:solidFill>
                        <a:latin typeface="Cambria Math" panose="02040503050406030204" pitchFamily="18" charset="0"/>
                        <a:ea typeface="Cambria Math" panose="02040503050406030204" pitchFamily="18" charset="0"/>
                      </a:rPr>
                      <m:t>≈</m:t>
                    </m:r>
                    <m:r>
                      <m:rPr>
                        <m:nor/>
                      </m:rPr>
                      <a:rPr lang="en-GB" sz="1800">
                        <a:solidFill>
                          <a:schemeClr val="accent5">
                            <a:lumMod val="75000"/>
                          </a:schemeClr>
                        </a:solidFill>
                      </a:rPr>
                      <m:t>1</m:t>
                    </m:r>
                    <m:r>
                      <m:rPr>
                        <m:nor/>
                      </m:rPr>
                      <a:rPr lang="en-GB" sz="1800" b="0" i="0" smtClean="0">
                        <a:solidFill>
                          <a:schemeClr val="accent5">
                            <a:lumMod val="75000"/>
                          </a:schemeClr>
                        </a:solidFill>
                      </a:rPr>
                      <m:t>30</m:t>
                    </m:r>
                  </m:oMath>
                </a14:m>
                <a:endParaRPr lang="en-GB" sz="18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16D33706-35D6-26EF-E983-3286148F8DC6}"/>
                  </a:ext>
                </a:extLst>
              </p:cNvPr>
              <p:cNvSpPr>
                <a:spLocks noGrp="1" noRot="1" noChangeAspect="1" noMove="1" noResize="1" noEditPoints="1" noAdjustHandles="1" noChangeArrowheads="1" noChangeShapeType="1" noTextEdit="1"/>
              </p:cNvSpPr>
              <p:nvPr>
                <p:ph idx="1"/>
              </p:nvPr>
            </p:nvSpPr>
            <p:spPr>
              <a:xfrm>
                <a:off x="394335" y="758454"/>
                <a:ext cx="8355330" cy="4956546"/>
              </a:xfrm>
              <a:blipFill>
                <a:blip r:embed="rId2"/>
                <a:stretch>
                  <a:fillRect l="-657" t="-1106" r="-657"/>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5171E1AF-771F-99E3-6E48-DFB20627B5BB}"/>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Tree>
    <p:extLst>
      <p:ext uri="{BB962C8B-B14F-4D97-AF65-F5344CB8AC3E}">
        <p14:creationId xmlns:p14="http://schemas.microsoft.com/office/powerpoint/2010/main" val="62721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45BE95-9CC9-36D6-5A23-896C42462924}"/>
              </a:ext>
            </a:extLst>
          </p:cNvPr>
          <p:cNvSpPr>
            <a:spLocks noGrp="1"/>
          </p:cNvSpPr>
          <p:nvPr>
            <p:ph type="title"/>
          </p:nvPr>
        </p:nvSpPr>
        <p:spPr/>
        <p:txBody>
          <a:bodyPr/>
          <a:lstStyle/>
          <a:p>
            <a:r>
              <a:rPr lang="el-GR" dirty="0"/>
              <a:t>ΔΙΑΡΘΡΩΣΗ ΜΑΘΗΜΑΤΟΣ</a:t>
            </a:r>
            <a:endParaRPr lang="en-GB" dirty="0"/>
          </a:p>
        </p:txBody>
      </p:sp>
      <p:pic>
        <p:nvPicPr>
          <p:cNvPr id="7" name="Picture 6">
            <a:extLst>
              <a:ext uri="{FF2B5EF4-FFF2-40B4-BE49-F238E27FC236}">
                <a16:creationId xmlns:a16="http://schemas.microsoft.com/office/drawing/2014/main" id="{BEA7F900-A625-C327-92A6-8F16CFB77C36}"/>
              </a:ext>
            </a:extLst>
          </p:cNvPr>
          <p:cNvPicPr>
            <a:picLocks noChangeAspect="1"/>
          </p:cNvPicPr>
          <p:nvPr/>
        </p:nvPicPr>
        <p:blipFill>
          <a:blip r:embed="rId2"/>
          <a:srcRect t="4418" r="1753" b="6511"/>
          <a:stretch>
            <a:fillRect/>
          </a:stretch>
        </p:blipFill>
        <p:spPr>
          <a:xfrm>
            <a:off x="2394074" y="820404"/>
            <a:ext cx="4656643" cy="3713496"/>
          </a:xfrm>
          <a:prstGeom prst="rect">
            <a:avLst/>
          </a:prstGeom>
        </p:spPr>
      </p:pic>
    </p:spTree>
    <p:extLst>
      <p:ext uri="{BB962C8B-B14F-4D97-AF65-F5344CB8AC3E}">
        <p14:creationId xmlns:p14="http://schemas.microsoft.com/office/powerpoint/2010/main" val="4231609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3BD7-EABE-4603-9024-1571FEF2A56E}"/>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D7F07D93-ADC5-7B64-9AB5-CAD788E524C2}"/>
                  </a:ext>
                </a:extLst>
              </p:cNvPr>
              <p:cNvSpPr>
                <a:spLocks noGrp="1"/>
              </p:cNvSpPr>
              <p:nvPr>
                <p:ph idx="1"/>
              </p:nvPr>
            </p:nvSpPr>
            <p:spPr>
              <a:xfrm>
                <a:off x="52387" y="567531"/>
                <a:ext cx="9091613" cy="1818479"/>
              </a:xfrm>
            </p:spPr>
            <p:txBody>
              <a:bodyPr>
                <a:noAutofit/>
              </a:bodyPr>
              <a:lstStyle/>
              <a:p>
                <a:r>
                  <a:rPr lang="el-GR" sz="1600" b="1" i="1" dirty="0">
                    <a:latin typeface="Calibri" panose="020F0502020204030204" pitchFamily="34" charset="0"/>
                    <a:ea typeface="Calibri" panose="020F0502020204030204" pitchFamily="34" charset="0"/>
                    <a:cs typeface="Calibri" panose="020F0502020204030204" pitchFamily="34" charset="0"/>
                  </a:rPr>
                  <a:t>Πρόσθεση και αφαίρεση </a:t>
                </a:r>
                <a:r>
                  <a:rPr lang="el-GR" sz="1600" b="1" i="1" dirty="0" err="1">
                    <a:latin typeface="Calibri" panose="020F0502020204030204" pitchFamily="34" charset="0"/>
                    <a:ea typeface="Calibri" panose="020F0502020204030204" pitchFamily="34" charset="0"/>
                    <a:cs typeface="Calibri" panose="020F0502020204030204" pitchFamily="34" charset="0"/>
                  </a:rPr>
                  <a:t>στάθμεων</a:t>
                </a:r>
                <a:endParaRPr lang="en-GB"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dirty="0">
                    <a:latin typeface="Calibri" panose="020F0502020204030204" pitchFamily="34" charset="0"/>
                    <a:ea typeface="Calibri" panose="020F0502020204030204" pitchFamily="34" charset="0"/>
                    <a:cs typeface="Calibri" panose="020F0502020204030204" pitchFamily="34" charset="0"/>
                  </a:rPr>
                  <a:t>Ποτέ δεν προσθέτουμε ή αφαιρούμε στάθμες (λογαρίθμους) απευθείας αριθμητικά. </a:t>
                </a: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Πρόσθεση: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Αφαίρεση: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ar-AE" sz="1600" dirty="0">
                    <a:latin typeface="Calibri" panose="020F0502020204030204" pitchFamily="34" charset="0"/>
                    <a:ea typeface="Calibri" panose="020F0502020204030204" pitchFamily="34" charset="0"/>
                    <a:cs typeface="Calibri" panose="020F0502020204030204" pitchFamily="34" charset="0"/>
                  </a:rPr>
                </a:b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D7F07D93-ADC5-7B64-9AB5-CAD788E524C2}"/>
                  </a:ext>
                </a:extLst>
              </p:cNvPr>
              <p:cNvSpPr>
                <a:spLocks noGrp="1" noRot="1" noChangeAspect="1" noMove="1" noResize="1" noEditPoints="1" noAdjustHandles="1" noChangeArrowheads="1" noChangeShapeType="1" noTextEdit="1"/>
              </p:cNvSpPr>
              <p:nvPr>
                <p:ph idx="1"/>
              </p:nvPr>
            </p:nvSpPr>
            <p:spPr>
              <a:xfrm>
                <a:off x="52387" y="567531"/>
                <a:ext cx="9091613" cy="1818479"/>
              </a:xfrm>
              <a:blipFill>
                <a:blip r:embed="rId2"/>
                <a:stretch>
                  <a:fillRect l="-402" t="-2349" b="-1342"/>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90CFB2E5-56D4-48F6-7AD2-4D918BEBBFD0}"/>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21" name="TextBox 20">
            <a:extLst>
              <a:ext uri="{FF2B5EF4-FFF2-40B4-BE49-F238E27FC236}">
                <a16:creationId xmlns:a16="http://schemas.microsoft.com/office/drawing/2014/main" id="{027B6A7C-268E-D264-A484-343343DC65EF}"/>
              </a:ext>
            </a:extLst>
          </p:cNvPr>
          <p:cNvSpPr txBox="1"/>
          <p:nvPr/>
        </p:nvSpPr>
        <p:spPr>
          <a:xfrm>
            <a:off x="0" y="2241953"/>
            <a:ext cx="9144000" cy="1077218"/>
          </a:xfrm>
          <a:prstGeom prst="rect">
            <a:avLst/>
          </a:prstGeom>
          <a:noFill/>
        </p:spPr>
        <p:txBody>
          <a:bodyPr wrap="square">
            <a:spAutoFit/>
          </a:bodyPr>
          <a:lstStyle/>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Παράδειγμα: </a:t>
            </a:r>
          </a:p>
          <a:p>
            <a:pPr marL="0" indent="0">
              <a:buNone/>
            </a:pPr>
            <a:r>
              <a:rPr lang="el-GR" sz="1600" i="1" dirty="0">
                <a:latin typeface="Calibri" panose="020F0502020204030204" pitchFamily="34" charset="0"/>
                <a:ea typeface="Calibri" panose="020F0502020204030204" pitchFamily="34" charset="0"/>
                <a:cs typeface="Calibri" panose="020F0502020204030204" pitchFamily="34" charset="0"/>
              </a:rPr>
              <a:t>για να προσθέσουμε δύο διαφορετικούς ήχους στάθμης 80dB έκαστος</a:t>
            </a:r>
            <a:endParaRPr lang="el-GR"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sz="16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3BCF208-EAD5-19CB-75CB-F6A923F2BE79}"/>
                  </a:ext>
                </a:extLst>
              </p:cNvPr>
              <p:cNvSpPr txBox="1"/>
              <p:nvPr/>
            </p:nvSpPr>
            <p:spPr>
              <a:xfrm>
                <a:off x="-1" y="2978101"/>
                <a:ext cx="9144000" cy="7358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func>
                        <m:funcPr>
                          <m:ctrlPr>
                            <a:rPr lang="en-GB" sz="1600" i="1">
                              <a:latin typeface="Cambria Math" panose="02040503050406030204" pitchFamily="18" charset="0"/>
                              <a:ea typeface="Calibri" panose="020F0502020204030204" pitchFamily="34" charset="0"/>
                              <a:cs typeface="Calibri" panose="020F0502020204030204" pitchFamily="34" charset="0"/>
                            </a:rPr>
                          </m:ctrlPr>
                        </m:funcPr>
                        <m:fName>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m:t>
                                      </m:r>
                                      <m:r>
                                        <a:rPr lang="el-GR" sz="1600" i="1">
                                          <a:latin typeface="Cambria Math" panose="02040503050406030204" pitchFamily="18" charset="0"/>
                                          <a:ea typeface="Calibri" panose="020F0502020204030204" pitchFamily="34" charset="0"/>
                                          <a:cs typeface="Calibri" panose="020F0502020204030204" pitchFamily="34" charset="0"/>
                                        </a:rPr>
                                        <m:t>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l-GR" sz="1600" i="1">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n-GB" sz="1600" i="1">
                                  <a:latin typeface="Cambria Math" panose="02040503050406030204" pitchFamily="18" charset="0"/>
                                  <a:ea typeface="Calibri" panose="020F0502020204030204" pitchFamily="34" charset="0"/>
                                  <a:cs typeface="Calibri" panose="020F0502020204030204" pitchFamily="34" charset="0"/>
                                </a:rPr>
                                <m:t> </m:t>
                              </m:r>
                            </m:e>
                          </m:d>
                        </m:e>
                      </m:func>
                    </m:oMath>
                  </m:oMathPara>
                </a14:m>
                <a:endParaRPr lang="el-GR" sz="1600" dirty="0">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73BCF208-EAD5-19CB-75CB-F6A923F2BE79}"/>
                  </a:ext>
                </a:extLst>
              </p:cNvPr>
              <p:cNvSpPr txBox="1">
                <a:spLocks noRot="1" noChangeAspect="1" noMove="1" noResize="1" noEditPoints="1" noAdjustHandles="1" noChangeArrowheads="1" noChangeShapeType="1" noTextEdit="1"/>
              </p:cNvSpPr>
              <p:nvPr/>
            </p:nvSpPr>
            <p:spPr>
              <a:xfrm>
                <a:off x="-1" y="2978101"/>
                <a:ext cx="9144000" cy="735842"/>
              </a:xfrm>
              <a:prstGeom prst="rect">
                <a:avLst/>
              </a:prstGeom>
              <a:blipFill>
                <a:blip r:embed="rId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006713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D57A3-CFB6-6C78-05C9-2A8D6C80B907}"/>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904232A7-58F5-8E1D-34F1-3E1357031871}"/>
                  </a:ext>
                </a:extLst>
              </p:cNvPr>
              <p:cNvSpPr>
                <a:spLocks noGrp="1"/>
              </p:cNvSpPr>
              <p:nvPr>
                <p:ph idx="1"/>
              </p:nvPr>
            </p:nvSpPr>
            <p:spPr>
              <a:xfrm>
                <a:off x="52387" y="567531"/>
                <a:ext cx="9091613" cy="1818479"/>
              </a:xfrm>
            </p:spPr>
            <p:txBody>
              <a:bodyPr>
                <a:noAutofit/>
              </a:bodyPr>
              <a:lstStyle/>
              <a:p>
                <a:r>
                  <a:rPr lang="el-GR" sz="1600" b="1" i="1" dirty="0">
                    <a:latin typeface="Calibri" panose="020F0502020204030204" pitchFamily="34" charset="0"/>
                    <a:ea typeface="Calibri" panose="020F0502020204030204" pitchFamily="34" charset="0"/>
                    <a:cs typeface="Calibri" panose="020F0502020204030204" pitchFamily="34" charset="0"/>
                  </a:rPr>
                  <a:t>Πρόσθεση και αφαίρεση </a:t>
                </a:r>
                <a:r>
                  <a:rPr lang="el-GR" sz="1600" b="1" i="1" dirty="0" err="1">
                    <a:latin typeface="Calibri" panose="020F0502020204030204" pitchFamily="34" charset="0"/>
                    <a:ea typeface="Calibri" panose="020F0502020204030204" pitchFamily="34" charset="0"/>
                    <a:cs typeface="Calibri" panose="020F0502020204030204" pitchFamily="34" charset="0"/>
                  </a:rPr>
                  <a:t>στάθμεων</a:t>
                </a:r>
                <a:endParaRPr lang="en-GB"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dirty="0">
                    <a:latin typeface="Calibri" panose="020F0502020204030204" pitchFamily="34" charset="0"/>
                    <a:ea typeface="Calibri" panose="020F0502020204030204" pitchFamily="34" charset="0"/>
                    <a:cs typeface="Calibri" panose="020F0502020204030204" pitchFamily="34" charset="0"/>
                  </a:rPr>
                  <a:t>Ποτέ δεν προσθέτουμε ή αφαιρούμε στάθμες (λογαρίθμους) απευθείας αριθμητικά. </a:t>
                </a: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Πρόσθεση: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Αφαίρεση: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ar-AE" sz="1600" dirty="0">
                    <a:latin typeface="Calibri" panose="020F0502020204030204" pitchFamily="34" charset="0"/>
                    <a:ea typeface="Calibri" panose="020F0502020204030204" pitchFamily="34" charset="0"/>
                    <a:cs typeface="Calibri" panose="020F0502020204030204" pitchFamily="34" charset="0"/>
                  </a:rPr>
                </a:b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904232A7-58F5-8E1D-34F1-3E1357031871}"/>
                  </a:ext>
                </a:extLst>
              </p:cNvPr>
              <p:cNvSpPr>
                <a:spLocks noGrp="1" noRot="1" noChangeAspect="1" noMove="1" noResize="1" noEditPoints="1" noAdjustHandles="1" noChangeArrowheads="1" noChangeShapeType="1" noTextEdit="1"/>
              </p:cNvSpPr>
              <p:nvPr>
                <p:ph idx="1"/>
              </p:nvPr>
            </p:nvSpPr>
            <p:spPr>
              <a:xfrm>
                <a:off x="52387" y="567531"/>
                <a:ext cx="9091613" cy="1818479"/>
              </a:xfrm>
              <a:blipFill>
                <a:blip r:embed="rId2"/>
                <a:stretch>
                  <a:fillRect l="-402" t="-2349" b="-1342"/>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4F2B586C-6F28-FA90-3B03-ECB6B0754883}"/>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21" name="TextBox 20">
            <a:extLst>
              <a:ext uri="{FF2B5EF4-FFF2-40B4-BE49-F238E27FC236}">
                <a16:creationId xmlns:a16="http://schemas.microsoft.com/office/drawing/2014/main" id="{EFFD5103-B28A-A65C-3A90-5E882E892BCB}"/>
              </a:ext>
            </a:extLst>
          </p:cNvPr>
          <p:cNvSpPr txBox="1"/>
          <p:nvPr/>
        </p:nvSpPr>
        <p:spPr>
          <a:xfrm>
            <a:off x="0" y="2241953"/>
            <a:ext cx="9144000" cy="1077218"/>
          </a:xfrm>
          <a:prstGeom prst="rect">
            <a:avLst/>
          </a:prstGeom>
          <a:noFill/>
        </p:spPr>
        <p:txBody>
          <a:bodyPr wrap="square">
            <a:spAutoFit/>
          </a:bodyPr>
          <a:lstStyle/>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Παράδειγμα: </a:t>
            </a:r>
          </a:p>
          <a:p>
            <a:pPr marL="0" indent="0">
              <a:buNone/>
            </a:pPr>
            <a:r>
              <a:rPr lang="el-GR" sz="1600" i="1" dirty="0">
                <a:latin typeface="Calibri" panose="020F0502020204030204" pitchFamily="34" charset="0"/>
                <a:ea typeface="Calibri" panose="020F0502020204030204" pitchFamily="34" charset="0"/>
                <a:cs typeface="Calibri" panose="020F0502020204030204" pitchFamily="34" charset="0"/>
              </a:rPr>
              <a:t>για να προσθέσουμε δύο διαφορετικούς ήχους στάθμης 80dB έκαστος</a:t>
            </a:r>
            <a:endParaRPr lang="el-GR"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sz="16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FFA7EB-4251-204A-517B-692C30640744}"/>
                  </a:ext>
                </a:extLst>
              </p:cNvPr>
              <p:cNvSpPr txBox="1"/>
              <p:nvPr/>
            </p:nvSpPr>
            <p:spPr>
              <a:xfrm>
                <a:off x="-1" y="2978101"/>
                <a:ext cx="9144000" cy="75559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600" i="1" smtClean="0">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func>
                        <m:funcPr>
                          <m:ctrlPr>
                            <a:rPr lang="en-GB" sz="1600" i="1">
                              <a:latin typeface="Cambria Math" panose="02040503050406030204" pitchFamily="18" charset="0"/>
                              <a:ea typeface="Calibri" panose="020F0502020204030204" pitchFamily="34" charset="0"/>
                              <a:cs typeface="Calibri" panose="020F0502020204030204" pitchFamily="34" charset="0"/>
                            </a:rPr>
                          </m:ctrlPr>
                        </m:funcPr>
                        <m:fName>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m:t>
                                      </m:r>
                                      <m:r>
                                        <a:rPr lang="el-GR" sz="1600" i="1">
                                          <a:latin typeface="Cambria Math" panose="02040503050406030204" pitchFamily="18" charset="0"/>
                                          <a:ea typeface="Calibri" panose="020F0502020204030204" pitchFamily="34" charset="0"/>
                                          <a:cs typeface="Calibri" panose="020F0502020204030204" pitchFamily="34" charset="0"/>
                                        </a:rPr>
                                        <m:t>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l-GR" sz="1600" i="1">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n-GB" sz="1600" i="1">
                                  <a:latin typeface="Cambria Math" panose="02040503050406030204" pitchFamily="18" charset="0"/>
                                  <a:ea typeface="Calibri" panose="020F0502020204030204" pitchFamily="34" charset="0"/>
                                  <a:cs typeface="Calibri" panose="020F0502020204030204" pitchFamily="34" charset="0"/>
                                </a:rPr>
                                <m:t> </m:t>
                              </m:r>
                            </m:e>
                          </m:d>
                          <m:r>
                            <a:rPr lang="ar-AE" sz="160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func>
                            <m:funcPr>
                              <m:ctrlPr>
                                <a:rPr lang="en-GB" sz="1600" i="1">
                                  <a:latin typeface="Cambria Math" panose="02040503050406030204" pitchFamily="18" charset="0"/>
                                  <a:ea typeface="Calibri" panose="020F0502020204030204" pitchFamily="34" charset="0"/>
                                  <a:cs typeface="Calibri" panose="020F0502020204030204" pitchFamily="34" charset="0"/>
                                </a:rPr>
                              </m:ctrlPr>
                            </m:funcPr>
                            <m:fName>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2</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e>
                              </m:d>
                            </m:e>
                          </m:func>
                          <m:r>
                            <a:rPr lang="el-GR" sz="1600" b="0" i="1" smtClean="0">
                              <a:latin typeface="Cambria Math" panose="02040503050406030204" pitchFamily="18" charset="0"/>
                              <a:ea typeface="Calibri" panose="020F0502020204030204" pitchFamily="34" charset="0"/>
                              <a:cs typeface="Calibri" panose="020F0502020204030204" pitchFamily="34" charset="0"/>
                            </a:rPr>
                            <m:t>=</m:t>
                          </m:r>
                          <m:r>
                            <a:rPr lang="el-GR" sz="1600" i="1">
                              <a:latin typeface="Cambria Math" panose="02040503050406030204" pitchFamily="18" charset="0"/>
                            </a:rPr>
                            <m:t>8</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i="1">
                              <a:latin typeface="Cambria Math" panose="02040503050406030204" pitchFamily="18" charset="0"/>
                              <a:ea typeface="Calibri" panose="020F0502020204030204" pitchFamily="34" charset="0"/>
                              <a:cs typeface="Calibri" panose="020F0502020204030204" pitchFamily="34" charset="0"/>
                            </a:rPr>
                            <m:t>1</m:t>
                          </m:r>
                          <m:r>
                            <a:rPr lang="ar-AE" sz="1600" smtClean="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i="1">
                              <a:latin typeface="Cambria Math" panose="02040503050406030204" pitchFamily="18" charset="0"/>
                              <a:ea typeface="Calibri" panose="020F0502020204030204" pitchFamily="34" charset="0"/>
                              <a:cs typeface="Calibri" panose="020F0502020204030204" pitchFamily="34" charset="0"/>
                            </a:rPr>
                            <m:t>2</m:t>
                          </m:r>
                        </m:e>
                      </m:func>
                    </m:oMath>
                  </m:oMathPara>
                </a14:m>
                <a:endParaRPr lang="el-GR" sz="1600" dirty="0">
                  <a:latin typeface="Calibri" panose="020F0502020204030204" pitchFamily="34" charset="0"/>
                  <a:ea typeface="Calibri" panose="020F0502020204030204" pitchFamily="34" charset="0"/>
                  <a:cs typeface="Calibri" panose="020F0502020204030204" pitchFamily="34" charset="0"/>
                </a:endParaRPr>
              </a:p>
              <a:p>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26FFA7EB-4251-204A-517B-692C30640744}"/>
                  </a:ext>
                </a:extLst>
              </p:cNvPr>
              <p:cNvSpPr txBox="1">
                <a:spLocks noRot="1" noChangeAspect="1" noMove="1" noResize="1" noEditPoints="1" noAdjustHandles="1" noChangeArrowheads="1" noChangeShapeType="1" noTextEdit="1"/>
              </p:cNvSpPr>
              <p:nvPr/>
            </p:nvSpPr>
            <p:spPr>
              <a:xfrm>
                <a:off x="-1" y="2978101"/>
                <a:ext cx="9144000" cy="755591"/>
              </a:xfrm>
              <a:prstGeom prst="rect">
                <a:avLst/>
              </a:prstGeom>
              <a:blipFill>
                <a:blip r:embed="rId3"/>
                <a:stretch>
                  <a:fillRect/>
                </a:stretch>
              </a:blipFill>
            </p:spPr>
            <p:txBody>
              <a:bodyPr/>
              <a:lstStyle/>
              <a:p>
                <a:r>
                  <a:rPr lang="en-GB">
                    <a:noFill/>
                  </a:rPr>
                  <a:t> </a:t>
                </a:r>
              </a:p>
            </p:txBody>
          </p:sp>
        </mc:Fallback>
      </mc:AlternateContent>
      <p:sp>
        <p:nvSpPr>
          <p:cNvPr id="4" name="Arrow: Curved Down 3">
            <a:extLst>
              <a:ext uri="{FF2B5EF4-FFF2-40B4-BE49-F238E27FC236}">
                <a16:creationId xmlns:a16="http://schemas.microsoft.com/office/drawing/2014/main" id="{AD3D8468-B701-4C4A-F9F7-7DC5178ECB58}"/>
              </a:ext>
            </a:extLst>
          </p:cNvPr>
          <p:cNvSpPr/>
          <p:nvPr/>
        </p:nvSpPr>
        <p:spPr>
          <a:xfrm flipH="1">
            <a:off x="4843463" y="2938328"/>
            <a:ext cx="790575" cy="21431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810326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118E3-57B7-F473-171D-74C871BB5E5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A860EB5B-D9FC-26AB-4DED-5041B7EB2B8C}"/>
                  </a:ext>
                </a:extLst>
              </p:cNvPr>
              <p:cNvSpPr>
                <a:spLocks noGrp="1"/>
              </p:cNvSpPr>
              <p:nvPr>
                <p:ph idx="1"/>
              </p:nvPr>
            </p:nvSpPr>
            <p:spPr>
              <a:xfrm>
                <a:off x="52387" y="567531"/>
                <a:ext cx="9091613" cy="1818479"/>
              </a:xfrm>
            </p:spPr>
            <p:txBody>
              <a:bodyPr>
                <a:noAutofit/>
              </a:bodyPr>
              <a:lstStyle/>
              <a:p>
                <a:r>
                  <a:rPr lang="el-GR" sz="1600" b="1" i="1" dirty="0">
                    <a:latin typeface="Calibri" panose="020F0502020204030204" pitchFamily="34" charset="0"/>
                    <a:ea typeface="Calibri" panose="020F0502020204030204" pitchFamily="34" charset="0"/>
                    <a:cs typeface="Calibri" panose="020F0502020204030204" pitchFamily="34" charset="0"/>
                  </a:rPr>
                  <a:t>Πρόσθεση και αφαίρεση </a:t>
                </a:r>
                <a:r>
                  <a:rPr lang="el-GR" sz="1600" b="1" i="1" dirty="0" err="1">
                    <a:latin typeface="Calibri" panose="020F0502020204030204" pitchFamily="34" charset="0"/>
                    <a:ea typeface="Calibri" panose="020F0502020204030204" pitchFamily="34" charset="0"/>
                    <a:cs typeface="Calibri" panose="020F0502020204030204" pitchFamily="34" charset="0"/>
                  </a:rPr>
                  <a:t>στάθμεων</a:t>
                </a:r>
                <a:endParaRPr lang="en-GB"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dirty="0">
                    <a:latin typeface="Calibri" panose="020F0502020204030204" pitchFamily="34" charset="0"/>
                    <a:ea typeface="Calibri" panose="020F0502020204030204" pitchFamily="34" charset="0"/>
                    <a:cs typeface="Calibri" panose="020F0502020204030204" pitchFamily="34" charset="0"/>
                  </a:rPr>
                  <a:t>Ποτέ δεν προσθέτουμε ή αφαιρούμε στάθμες (λογαρίθμους) απευθείας αριθμητικά. </a:t>
                </a: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Πρόσθεση: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Αφαίρεση: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ar-AE" sz="1600" dirty="0">
                    <a:latin typeface="Calibri" panose="020F0502020204030204" pitchFamily="34" charset="0"/>
                    <a:ea typeface="Calibri" panose="020F0502020204030204" pitchFamily="34" charset="0"/>
                    <a:cs typeface="Calibri" panose="020F0502020204030204" pitchFamily="34" charset="0"/>
                  </a:rPr>
                </a:b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A860EB5B-D9FC-26AB-4DED-5041B7EB2B8C}"/>
                  </a:ext>
                </a:extLst>
              </p:cNvPr>
              <p:cNvSpPr>
                <a:spLocks noGrp="1" noRot="1" noChangeAspect="1" noMove="1" noResize="1" noEditPoints="1" noAdjustHandles="1" noChangeArrowheads="1" noChangeShapeType="1" noTextEdit="1"/>
              </p:cNvSpPr>
              <p:nvPr>
                <p:ph idx="1"/>
              </p:nvPr>
            </p:nvSpPr>
            <p:spPr>
              <a:xfrm>
                <a:off x="52387" y="567531"/>
                <a:ext cx="9091613" cy="1818479"/>
              </a:xfrm>
              <a:blipFill>
                <a:blip r:embed="rId2"/>
                <a:stretch>
                  <a:fillRect l="-402" t="-2349" b="-1342"/>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ABB179ED-9622-907E-EF2D-3A9573EE2144}"/>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21" name="TextBox 20">
            <a:extLst>
              <a:ext uri="{FF2B5EF4-FFF2-40B4-BE49-F238E27FC236}">
                <a16:creationId xmlns:a16="http://schemas.microsoft.com/office/drawing/2014/main" id="{911E2A9A-F6A3-0651-61D4-C6D36C7668EE}"/>
              </a:ext>
            </a:extLst>
          </p:cNvPr>
          <p:cNvSpPr txBox="1"/>
          <p:nvPr/>
        </p:nvSpPr>
        <p:spPr>
          <a:xfrm>
            <a:off x="0" y="2241953"/>
            <a:ext cx="9144000" cy="1077218"/>
          </a:xfrm>
          <a:prstGeom prst="rect">
            <a:avLst/>
          </a:prstGeom>
          <a:noFill/>
        </p:spPr>
        <p:txBody>
          <a:bodyPr wrap="square">
            <a:spAutoFit/>
          </a:bodyPr>
          <a:lstStyle/>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Παράδειγμα: </a:t>
            </a:r>
          </a:p>
          <a:p>
            <a:pPr marL="0" indent="0">
              <a:buNone/>
            </a:pPr>
            <a:r>
              <a:rPr lang="el-GR" sz="1600" i="1" dirty="0">
                <a:latin typeface="Calibri" panose="020F0502020204030204" pitchFamily="34" charset="0"/>
                <a:ea typeface="Calibri" panose="020F0502020204030204" pitchFamily="34" charset="0"/>
                <a:cs typeface="Calibri" panose="020F0502020204030204" pitchFamily="34" charset="0"/>
              </a:rPr>
              <a:t>για να προσθέσουμε δύο διαφορετικούς ήχους στάθμης 80dB έκαστος</a:t>
            </a:r>
            <a:endParaRPr lang="el-GR"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l-GR" sz="16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7F40CE-8BC7-1B73-150D-8143C54D3131}"/>
                  </a:ext>
                </a:extLst>
              </p:cNvPr>
              <p:cNvSpPr txBox="1"/>
              <p:nvPr/>
            </p:nvSpPr>
            <p:spPr>
              <a:xfrm>
                <a:off x="-1" y="2978101"/>
                <a:ext cx="9144000" cy="5093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ar-AE" sz="1600" i="1" smtClean="0">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func>
                        <m:funcPr>
                          <m:ctrlPr>
                            <a:rPr lang="en-GB" sz="1600" i="1">
                              <a:latin typeface="Cambria Math" panose="02040503050406030204" pitchFamily="18" charset="0"/>
                              <a:ea typeface="Calibri" panose="020F0502020204030204" pitchFamily="34" charset="0"/>
                              <a:cs typeface="Calibri" panose="020F0502020204030204" pitchFamily="34" charset="0"/>
                            </a:rPr>
                          </m:ctrlPr>
                        </m:funcPr>
                        <m:fName>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m:t>
                                      </m:r>
                                      <m:r>
                                        <a:rPr lang="el-GR" sz="1600" i="1">
                                          <a:latin typeface="Cambria Math" panose="02040503050406030204" pitchFamily="18" charset="0"/>
                                          <a:ea typeface="Calibri" panose="020F0502020204030204" pitchFamily="34" charset="0"/>
                                          <a:cs typeface="Calibri" panose="020F0502020204030204" pitchFamily="34" charset="0"/>
                                        </a:rPr>
                                        <m:t>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l-GR" sz="1600" i="1">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n-GB" sz="1600" i="1">
                                  <a:latin typeface="Cambria Math" panose="02040503050406030204" pitchFamily="18" charset="0"/>
                                  <a:ea typeface="Calibri" panose="020F0502020204030204" pitchFamily="34" charset="0"/>
                                  <a:cs typeface="Calibri" panose="020F0502020204030204" pitchFamily="34" charset="0"/>
                                </a:rPr>
                                <m:t> </m:t>
                              </m:r>
                            </m:e>
                          </m:d>
                          <m:r>
                            <a:rPr lang="ar-AE" sz="160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func>
                            <m:funcPr>
                              <m:ctrlPr>
                                <a:rPr lang="en-GB" sz="1600" i="1">
                                  <a:latin typeface="Cambria Math" panose="02040503050406030204" pitchFamily="18" charset="0"/>
                                  <a:ea typeface="Calibri" panose="020F0502020204030204" pitchFamily="34" charset="0"/>
                                  <a:cs typeface="Calibri" panose="020F0502020204030204" pitchFamily="34" charset="0"/>
                                </a:rPr>
                              </m:ctrlPr>
                            </m:funcPr>
                            <m:fName>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2</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e>
                              </m:d>
                            </m:e>
                          </m:func>
                          <m:r>
                            <a:rPr lang="el-GR" sz="1600" b="0" i="1" smtClean="0">
                              <a:latin typeface="Cambria Math" panose="02040503050406030204" pitchFamily="18" charset="0"/>
                              <a:ea typeface="Calibri" panose="020F0502020204030204" pitchFamily="34" charset="0"/>
                              <a:cs typeface="Calibri" panose="020F0502020204030204" pitchFamily="34" charset="0"/>
                            </a:rPr>
                            <m:t>=</m:t>
                          </m:r>
                          <m:r>
                            <a:rPr lang="el-GR" sz="1600" i="1">
                              <a:latin typeface="Cambria Math" panose="02040503050406030204" pitchFamily="18" charset="0"/>
                            </a:rPr>
                            <m:t>8</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i="1">
                              <a:latin typeface="Cambria Math" panose="02040503050406030204" pitchFamily="18" charset="0"/>
                              <a:ea typeface="Calibri" panose="020F0502020204030204" pitchFamily="34" charset="0"/>
                              <a:cs typeface="Calibri" panose="020F0502020204030204" pitchFamily="34" charset="0"/>
                            </a:rPr>
                            <m:t>1</m:t>
                          </m:r>
                          <m:r>
                            <a:rPr lang="ar-AE" sz="1600" smtClean="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i="1">
                              <a:latin typeface="Cambria Math" panose="02040503050406030204" pitchFamily="18" charset="0"/>
                              <a:ea typeface="Calibri" panose="020F0502020204030204" pitchFamily="34" charset="0"/>
                              <a:cs typeface="Calibri" panose="020F0502020204030204" pitchFamily="34" charset="0"/>
                            </a:rPr>
                            <m:t>2</m:t>
                          </m:r>
                          <m:r>
                            <a:rPr lang="ar-AE" sz="1600">
                              <a:latin typeface="Cambria Math" panose="02040503050406030204" pitchFamily="18" charset="0"/>
                            </a:rPr>
                            <m:t>=</m:t>
                          </m:r>
                          <m:r>
                            <a:rPr lang="ar-AE" sz="1600">
                              <a:latin typeface="Cambria Math" panose="02040503050406030204" pitchFamily="18" charset="0"/>
                            </a:rPr>
                            <m:t>80</m:t>
                          </m:r>
                          <m:r>
                            <a:rPr lang="ar-AE" sz="160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i="1">
                              <a:latin typeface="Cambria Math" panose="02040503050406030204" pitchFamily="18" charset="0"/>
                              <a:ea typeface="Calibri" panose="020F0502020204030204" pitchFamily="34" charset="0"/>
                              <a:cs typeface="Calibri" panose="020F0502020204030204" pitchFamily="34" charset="0"/>
                            </a:rPr>
                            <m:t>2</m:t>
                          </m:r>
                          <m:r>
                            <a:rPr lang="ar-AE" sz="1600">
                              <a:latin typeface="Cambria Math" panose="02040503050406030204" pitchFamily="18" charset="0"/>
                            </a:rPr>
                            <m:t>≈</m:t>
                          </m:r>
                          <m:r>
                            <a:rPr lang="ar-AE" sz="1600">
                              <a:latin typeface="Cambria Math" panose="02040503050406030204" pitchFamily="18" charset="0"/>
                            </a:rPr>
                            <m:t>80</m:t>
                          </m:r>
                          <m:r>
                            <a:rPr lang="ar-AE" sz="1600">
                              <a:latin typeface="Cambria Math" panose="02040503050406030204" pitchFamily="18" charset="0"/>
                            </a:rPr>
                            <m:t>+</m:t>
                          </m:r>
                          <m:r>
                            <a:rPr lang="ar-AE" sz="1600">
                              <a:latin typeface="Cambria Math" panose="02040503050406030204" pitchFamily="18" charset="0"/>
                            </a:rPr>
                            <m:t>3</m:t>
                          </m:r>
                        </m:e>
                      </m:func>
                    </m:oMath>
                  </m:oMathPara>
                </a14:m>
                <a:endParaRPr lang="el-GR"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5" name="TextBox 4">
                <a:extLst>
                  <a:ext uri="{FF2B5EF4-FFF2-40B4-BE49-F238E27FC236}">
                    <a16:creationId xmlns:a16="http://schemas.microsoft.com/office/drawing/2014/main" id="{2D7F40CE-8BC7-1B73-150D-8143C54D3131}"/>
                  </a:ext>
                </a:extLst>
              </p:cNvPr>
              <p:cNvSpPr txBox="1">
                <a:spLocks noRot="1" noChangeAspect="1" noMove="1" noResize="1" noEditPoints="1" noAdjustHandles="1" noChangeArrowheads="1" noChangeShapeType="1" noTextEdit="1"/>
              </p:cNvSpPr>
              <p:nvPr/>
            </p:nvSpPr>
            <p:spPr>
              <a:xfrm>
                <a:off x="-1" y="2978101"/>
                <a:ext cx="9144000" cy="50937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067794B-BEEB-BA4B-657B-7D58AAE29A10}"/>
                  </a:ext>
                </a:extLst>
              </p:cNvPr>
              <p:cNvSpPr txBox="1"/>
              <p:nvPr/>
            </p:nvSpPr>
            <p:spPr>
              <a:xfrm>
                <a:off x="52387" y="3425309"/>
                <a:ext cx="12037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ar-AE" sz="1800" smtClean="0">
                          <a:latin typeface="Cambria Math" panose="02040503050406030204" pitchFamily="18" charset="0"/>
                        </a:rPr>
                        <m:t>=</m:t>
                      </m:r>
                      <m:r>
                        <a:rPr lang="ar-AE" sz="1800" smtClean="0">
                          <a:latin typeface="Cambria Math" panose="02040503050406030204" pitchFamily="18" charset="0"/>
                        </a:rPr>
                        <m:t>83</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oMath>
                  </m:oMathPara>
                </a14:m>
                <a:endParaRPr lang="en-GB"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6" name="TextBox 5">
                <a:extLst>
                  <a:ext uri="{FF2B5EF4-FFF2-40B4-BE49-F238E27FC236}">
                    <a16:creationId xmlns:a16="http://schemas.microsoft.com/office/drawing/2014/main" id="{7067794B-BEEB-BA4B-657B-7D58AAE29A10}"/>
                  </a:ext>
                </a:extLst>
              </p:cNvPr>
              <p:cNvSpPr txBox="1">
                <a:spLocks noRot="1" noChangeAspect="1" noMove="1" noResize="1" noEditPoints="1" noAdjustHandles="1" noChangeArrowheads="1" noChangeShapeType="1" noTextEdit="1"/>
              </p:cNvSpPr>
              <p:nvPr/>
            </p:nvSpPr>
            <p:spPr>
              <a:xfrm>
                <a:off x="52387" y="3425309"/>
                <a:ext cx="1203721" cy="369332"/>
              </a:xfrm>
              <a:prstGeom prst="rect">
                <a:avLst/>
              </a:prstGeom>
              <a:blipFill>
                <a:blip r:embed="rId4"/>
                <a:stretch>
                  <a:fillRect/>
                </a:stretch>
              </a:blipFill>
            </p:spPr>
            <p:txBody>
              <a:bodyPr/>
              <a:lstStyle/>
              <a:p>
                <a:r>
                  <a:rPr lang="en-GB">
                    <a:noFill/>
                  </a:rPr>
                  <a:t> </a:t>
                </a:r>
              </a:p>
            </p:txBody>
          </p:sp>
        </mc:Fallback>
      </mc:AlternateContent>
      <p:sp>
        <p:nvSpPr>
          <p:cNvPr id="7" name="Arrow: Curved Down 6">
            <a:extLst>
              <a:ext uri="{FF2B5EF4-FFF2-40B4-BE49-F238E27FC236}">
                <a16:creationId xmlns:a16="http://schemas.microsoft.com/office/drawing/2014/main" id="{8BC494AC-3ECE-A425-79F9-17BB5A59ACEF}"/>
              </a:ext>
            </a:extLst>
          </p:cNvPr>
          <p:cNvSpPr/>
          <p:nvPr/>
        </p:nvSpPr>
        <p:spPr>
          <a:xfrm flipH="1">
            <a:off x="3700462" y="2938328"/>
            <a:ext cx="790575" cy="21431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8" name="Straight Arrow Connector 7">
            <a:extLst>
              <a:ext uri="{FF2B5EF4-FFF2-40B4-BE49-F238E27FC236}">
                <a16:creationId xmlns:a16="http://schemas.microsoft.com/office/drawing/2014/main" id="{1BB72F76-383E-A399-B956-46DFDEA506C6}"/>
              </a:ext>
            </a:extLst>
          </p:cNvPr>
          <p:cNvCxnSpPr>
            <a:cxnSpLocks/>
          </p:cNvCxnSpPr>
          <p:nvPr/>
        </p:nvCxnSpPr>
        <p:spPr>
          <a:xfrm flipV="1">
            <a:off x="5262563" y="2979206"/>
            <a:ext cx="552450" cy="5355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8A71019-647E-3FBD-7D99-431361DD7795}"/>
                  </a:ext>
                </a:extLst>
              </p:cNvPr>
              <p:cNvSpPr txBox="1"/>
              <p:nvPr/>
            </p:nvSpPr>
            <p:spPr>
              <a:xfrm>
                <a:off x="5005387" y="2753662"/>
                <a:ext cx="18514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0" smtClean="0">
                          <a:latin typeface="Cambria Math" panose="02040503050406030204" pitchFamily="18" charset="0"/>
                        </a:rPr>
                        <m:t>1</m:t>
                      </m:r>
                    </m:oMath>
                  </m:oMathPara>
                </a14:m>
                <a:endParaRPr lang="en-GB" dirty="0"/>
              </a:p>
            </p:txBody>
          </p:sp>
        </mc:Choice>
        <mc:Fallback xmlns="">
          <p:sp>
            <p:nvSpPr>
              <p:cNvPr id="9" name="TextBox 8">
                <a:extLst>
                  <a:ext uri="{FF2B5EF4-FFF2-40B4-BE49-F238E27FC236}">
                    <a16:creationId xmlns:a16="http://schemas.microsoft.com/office/drawing/2014/main" id="{D8A71019-647E-3FBD-7D99-431361DD7795}"/>
                  </a:ext>
                </a:extLst>
              </p:cNvPr>
              <p:cNvSpPr txBox="1">
                <a:spLocks noRot="1" noChangeAspect="1" noMove="1" noResize="1" noEditPoints="1" noAdjustHandles="1" noChangeArrowheads="1" noChangeShapeType="1" noTextEdit="1"/>
              </p:cNvSpPr>
              <p:nvPr/>
            </p:nvSpPr>
            <p:spPr>
              <a:xfrm>
                <a:off x="5005387" y="2753662"/>
                <a:ext cx="1851421" cy="369332"/>
              </a:xfrm>
              <a:prstGeom prst="rect">
                <a:avLst/>
              </a:prstGeom>
              <a:blipFill>
                <a:blip r:embed="rId5"/>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BB4E3A85-B45B-08A4-CE35-1B491B134C73}"/>
              </a:ext>
            </a:extLst>
          </p:cNvPr>
          <p:cNvCxnSpPr>
            <a:cxnSpLocks/>
          </p:cNvCxnSpPr>
          <p:nvPr/>
        </p:nvCxnSpPr>
        <p:spPr>
          <a:xfrm flipV="1">
            <a:off x="7458091" y="3022790"/>
            <a:ext cx="552450" cy="5355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EC5F79E-2137-E1C3-9178-ACF579BD981F}"/>
                  </a:ext>
                </a:extLst>
              </p:cNvPr>
              <p:cNvSpPr txBox="1"/>
              <p:nvPr/>
            </p:nvSpPr>
            <p:spPr>
              <a:xfrm>
                <a:off x="7084830" y="2753662"/>
                <a:ext cx="18514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GR" b="0" i="0" smtClean="0">
                          <a:latin typeface="Cambria Math" panose="02040503050406030204" pitchFamily="18" charset="0"/>
                        </a:rPr>
                        <m:t>0</m:t>
                      </m:r>
                      <m:r>
                        <a:rPr lang="el-GR" b="0" i="0" smtClean="0">
                          <a:latin typeface="Cambria Math" panose="02040503050406030204" pitchFamily="18" charset="0"/>
                        </a:rPr>
                        <m:t>.</m:t>
                      </m:r>
                      <m:r>
                        <a:rPr lang="el-GR" b="0" i="0" smtClean="0">
                          <a:latin typeface="Cambria Math" panose="02040503050406030204" pitchFamily="18" charset="0"/>
                        </a:rPr>
                        <m:t>3</m:t>
                      </m:r>
                    </m:oMath>
                  </m:oMathPara>
                </a14:m>
                <a:endParaRPr lang="en-GB" dirty="0"/>
              </a:p>
            </p:txBody>
          </p:sp>
        </mc:Choice>
        <mc:Fallback xmlns="">
          <p:sp>
            <p:nvSpPr>
              <p:cNvPr id="11" name="TextBox 10">
                <a:extLst>
                  <a:ext uri="{FF2B5EF4-FFF2-40B4-BE49-F238E27FC236}">
                    <a16:creationId xmlns:a16="http://schemas.microsoft.com/office/drawing/2014/main" id="{AEC5F79E-2137-E1C3-9178-ACF579BD981F}"/>
                  </a:ext>
                </a:extLst>
              </p:cNvPr>
              <p:cNvSpPr txBox="1">
                <a:spLocks noRot="1" noChangeAspect="1" noMove="1" noResize="1" noEditPoints="1" noAdjustHandles="1" noChangeArrowheads="1" noChangeShapeType="1" noTextEdit="1"/>
              </p:cNvSpPr>
              <p:nvPr/>
            </p:nvSpPr>
            <p:spPr>
              <a:xfrm>
                <a:off x="7084830" y="2753662"/>
                <a:ext cx="1851421" cy="369332"/>
              </a:xfrm>
              <a:prstGeom prst="rect">
                <a:avLst/>
              </a:prstGeom>
              <a:blipFill>
                <a:blip r:embed="rId6"/>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877271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7918F84-CBFA-B96D-ED6A-B57898E32B4F}"/>
                  </a:ext>
                </a:extLst>
              </p:cNvPr>
              <p:cNvSpPr>
                <a:spLocks noGrp="1"/>
              </p:cNvSpPr>
              <p:nvPr>
                <p:ph idx="1"/>
              </p:nvPr>
            </p:nvSpPr>
            <p:spPr>
              <a:xfrm>
                <a:off x="52387" y="567531"/>
                <a:ext cx="9091613" cy="1818479"/>
              </a:xfrm>
            </p:spPr>
            <p:txBody>
              <a:bodyPr>
                <a:noAutofit/>
              </a:bodyPr>
              <a:lstStyle/>
              <a:p>
                <a:r>
                  <a:rPr lang="el-GR" sz="1600" b="1" i="1" dirty="0">
                    <a:latin typeface="Calibri" panose="020F0502020204030204" pitchFamily="34" charset="0"/>
                    <a:ea typeface="Calibri" panose="020F0502020204030204" pitchFamily="34" charset="0"/>
                    <a:cs typeface="Calibri" panose="020F0502020204030204" pitchFamily="34" charset="0"/>
                  </a:rPr>
                  <a:t>Πρόσθεση και αφαίρεση </a:t>
                </a:r>
                <a:r>
                  <a:rPr lang="el-GR" sz="1600" b="1" i="1" dirty="0" err="1">
                    <a:latin typeface="Calibri" panose="020F0502020204030204" pitchFamily="34" charset="0"/>
                    <a:ea typeface="Calibri" panose="020F0502020204030204" pitchFamily="34" charset="0"/>
                    <a:cs typeface="Calibri" panose="020F0502020204030204" pitchFamily="34" charset="0"/>
                  </a:rPr>
                  <a:t>στάθμεων</a:t>
                </a:r>
                <a:endParaRPr lang="en-GB"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dirty="0">
                    <a:latin typeface="Calibri" panose="020F0502020204030204" pitchFamily="34" charset="0"/>
                    <a:ea typeface="Calibri" panose="020F0502020204030204" pitchFamily="34" charset="0"/>
                    <a:cs typeface="Calibri" panose="020F0502020204030204" pitchFamily="34" charset="0"/>
                  </a:rPr>
                  <a:t>Ποτέ δεν προσθέτουμε ή αφαιρούμε στάθμες (λογαρίθμους) απευθείας αριθμητικά. </a:t>
                </a: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Πρόσθεση: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Αφαίρεση:</a:t>
                </a: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r>
                        <a:rPr lang="ar-AE" sz="1600">
                          <a:latin typeface="Cambria Math" panose="02040503050406030204" pitchFamily="18" charset="0"/>
                        </a:rPr>
                        <m:t>⋅</m:t>
                      </m:r>
                      <m:func>
                        <m:funcPr>
                          <m:ctrlPr>
                            <a:rPr lang="ar-AE" sz="1600" i="1">
                              <a:latin typeface="Cambria Math" panose="02040503050406030204" pitchFamily="18" charset="0"/>
                            </a:rPr>
                          </m:ctrlPr>
                        </m:funcPr>
                        <m:fName>
                          <m:r>
                            <m:rPr>
                              <m:sty m:val="p"/>
                            </m:rPr>
                            <a:rPr lang="en-GB" sz="1600">
                              <a:latin typeface="Cambria Math" panose="02040503050406030204" pitchFamily="18" charset="0"/>
                            </a:rPr>
                            <m:t>log</m:t>
                          </m:r>
                        </m:fName>
                        <m:e>
                          <m:d>
                            <m:dPr>
                              <m:ctrlPr>
                                <a:rPr lang="ar-AE" sz="1600" i="1">
                                  <a:latin typeface="Cambria Math" panose="02040503050406030204" pitchFamily="18" charset="0"/>
                                </a:rPr>
                              </m:ctrlPr>
                            </m:dPr>
                            <m:e>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r>
                                    <a:rPr lang="ar-AE" sz="1600">
                                      <a:latin typeface="Cambria Math" panose="02040503050406030204" pitchFamily="18" charset="0"/>
                                    </a:rPr>
                                    <m:t>10</m:t>
                                  </m:r>
                                </m:sup>
                              </m:sSup>
                              <m:r>
                                <a:rPr lang="ar-AE" sz="1600">
                                  <a:latin typeface="Cambria Math" panose="02040503050406030204" pitchFamily="18" charset="0"/>
                                </a:rPr>
                                <m:t>−</m:t>
                              </m:r>
                              <m:sSup>
                                <m:sSupPr>
                                  <m:ctrlPr>
                                    <a:rPr lang="ar-AE" sz="1600" i="1">
                                      <a:latin typeface="Cambria Math" panose="02040503050406030204" pitchFamily="18" charset="0"/>
                                    </a:rPr>
                                  </m:ctrlPr>
                                </m:sSupPr>
                                <m:e>
                                  <m:r>
                                    <a:rPr lang="ar-AE" sz="1600">
                                      <a:latin typeface="Cambria Math" panose="02040503050406030204" pitchFamily="18" charset="0"/>
                                    </a:rPr>
                                    <m:t>10</m:t>
                                  </m:r>
                                </m:e>
                                <m:sup>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r>
                                    <a:rPr lang="ar-AE" sz="1600">
                                      <a:latin typeface="Cambria Math" panose="02040503050406030204" pitchFamily="18" charset="0"/>
                                    </a:rPr>
                                    <m:t>10</m:t>
                                  </m:r>
                                </m:sup>
                              </m:sSup>
                            </m:e>
                          </m:d>
                        </m:e>
                      </m:func>
                    </m:oMath>
                  </m:oMathPara>
                </a14:m>
                <a:endParaRPr lang="ar-AE" sz="1600" dirty="0">
                  <a:latin typeface="Calibri" panose="020F0502020204030204" pitchFamily="34" charset="0"/>
                  <a:ea typeface="Calibri" panose="020F0502020204030204" pitchFamily="34" charset="0"/>
                  <a:cs typeface="Calibri" panose="020F0502020204030204" pitchFamily="34" charset="0"/>
                </a:endParaRPr>
              </a:p>
              <a:p>
                <a:pPr marL="0" indent="0">
                  <a:buNone/>
                </a:pPr>
                <a:br>
                  <a:rPr lang="ar-AE" sz="1600" dirty="0">
                    <a:latin typeface="Calibri" panose="020F0502020204030204" pitchFamily="34" charset="0"/>
                    <a:ea typeface="Calibri" panose="020F0502020204030204" pitchFamily="34" charset="0"/>
                    <a:cs typeface="Calibri" panose="020F0502020204030204" pitchFamily="34" charset="0"/>
                  </a:rPr>
                </a:b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F7918F84-CBFA-B96D-ED6A-B57898E32B4F}"/>
                  </a:ext>
                </a:extLst>
              </p:cNvPr>
              <p:cNvSpPr>
                <a:spLocks noGrp="1" noRot="1" noChangeAspect="1" noMove="1" noResize="1" noEditPoints="1" noAdjustHandles="1" noChangeArrowheads="1" noChangeShapeType="1" noTextEdit="1"/>
              </p:cNvSpPr>
              <p:nvPr>
                <p:ph idx="1"/>
              </p:nvPr>
            </p:nvSpPr>
            <p:spPr>
              <a:xfrm>
                <a:off x="52387" y="567531"/>
                <a:ext cx="9091613" cy="1818479"/>
              </a:xfrm>
              <a:blipFill>
                <a:blip r:embed="rId2"/>
                <a:stretch>
                  <a:fillRect l="-402" t="-2349" b="-1342"/>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83525F7A-E600-BCC3-780F-9C2DA23236F2}"/>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p:sp>
        <p:nvSpPr>
          <p:cNvPr id="12" name="Arrow: Curved Down 11">
            <a:extLst>
              <a:ext uri="{FF2B5EF4-FFF2-40B4-BE49-F238E27FC236}">
                <a16:creationId xmlns:a16="http://schemas.microsoft.com/office/drawing/2014/main" id="{2558B56B-7694-548D-FBA5-04F04ACE0579}"/>
              </a:ext>
            </a:extLst>
          </p:cNvPr>
          <p:cNvSpPr/>
          <p:nvPr/>
        </p:nvSpPr>
        <p:spPr>
          <a:xfrm flipH="1">
            <a:off x="3705225" y="2938328"/>
            <a:ext cx="790575" cy="21431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4" name="Straight Arrow Connector 13">
            <a:extLst>
              <a:ext uri="{FF2B5EF4-FFF2-40B4-BE49-F238E27FC236}">
                <a16:creationId xmlns:a16="http://schemas.microsoft.com/office/drawing/2014/main" id="{EF35F51F-D948-7A03-BA49-45FFE0B51C53}"/>
              </a:ext>
            </a:extLst>
          </p:cNvPr>
          <p:cNvCxnSpPr>
            <a:cxnSpLocks/>
          </p:cNvCxnSpPr>
          <p:nvPr/>
        </p:nvCxnSpPr>
        <p:spPr>
          <a:xfrm flipV="1">
            <a:off x="5262563" y="2979206"/>
            <a:ext cx="552450" cy="5355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B6BF4E7-0081-5015-6C9D-50C02B2D4696}"/>
                  </a:ext>
                </a:extLst>
              </p:cNvPr>
              <p:cNvSpPr txBox="1"/>
              <p:nvPr/>
            </p:nvSpPr>
            <p:spPr>
              <a:xfrm>
                <a:off x="0" y="2241953"/>
                <a:ext cx="9144000" cy="1474506"/>
              </a:xfrm>
              <a:prstGeom prst="rect">
                <a:avLst/>
              </a:prstGeom>
              <a:noFill/>
            </p:spPr>
            <p:txBody>
              <a:bodyPr wrap="square">
                <a:spAutoFit/>
              </a:bodyPr>
              <a:lstStyle/>
              <a:p>
                <a:pPr marL="0" indent="0">
                  <a:buNone/>
                </a:pPr>
                <a:r>
                  <a:rPr lang="el-GR" sz="1600" b="1" dirty="0">
                    <a:latin typeface="Calibri" panose="020F0502020204030204" pitchFamily="34" charset="0"/>
                    <a:ea typeface="Calibri" panose="020F0502020204030204" pitchFamily="34" charset="0"/>
                    <a:cs typeface="Calibri" panose="020F0502020204030204" pitchFamily="34" charset="0"/>
                  </a:rPr>
                  <a:t>Παράδειγμα: </a:t>
                </a:r>
              </a:p>
              <a:p>
                <a:pPr marL="0" indent="0">
                  <a:buNone/>
                </a:pPr>
                <a:r>
                  <a:rPr lang="el-GR" sz="1600" i="1" dirty="0">
                    <a:latin typeface="Calibri" panose="020F0502020204030204" pitchFamily="34" charset="0"/>
                    <a:ea typeface="Calibri" panose="020F0502020204030204" pitchFamily="34" charset="0"/>
                    <a:cs typeface="Calibri" panose="020F0502020204030204" pitchFamily="34" charset="0"/>
                  </a:rPr>
                  <a:t>για να προσθέσουμε δύο διαφορετικούς ήχους στάθμης 80dB έκαστος</a:t>
                </a:r>
                <a:endParaRPr lang="el-GR" sz="1600" b="1"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1</m:t>
                          </m:r>
                        </m:sub>
                      </m:sSub>
                      <m:r>
                        <a:rPr lang="ar-AE" sz="1600">
                          <a:latin typeface="Cambria Math" panose="02040503050406030204" pitchFamily="18" charset="0"/>
                        </a:rPr>
                        <m:t>⊕</m:t>
                      </m:r>
                      <m:sSub>
                        <m:sSubPr>
                          <m:ctrlPr>
                            <a:rPr lang="ar-AE" sz="1600" i="1">
                              <a:latin typeface="Cambria Math" panose="02040503050406030204" pitchFamily="18" charset="0"/>
                            </a:rPr>
                          </m:ctrlPr>
                        </m:sSubPr>
                        <m:e>
                          <m:r>
                            <a:rPr lang="ar-AE" sz="1600" i="1">
                              <a:latin typeface="Cambria Math" panose="02040503050406030204" pitchFamily="18" charset="0"/>
                            </a:rPr>
                            <m:t>𝐿</m:t>
                          </m:r>
                        </m:e>
                        <m:sub>
                          <m:r>
                            <a:rPr lang="ar-AE" sz="1600">
                              <a:latin typeface="Cambria Math" panose="02040503050406030204" pitchFamily="18" charset="0"/>
                            </a:rPr>
                            <m:t>2</m:t>
                          </m:r>
                        </m:sub>
                      </m:sSub>
                      <m:r>
                        <a:rPr lang="ar-AE" sz="1600">
                          <a:latin typeface="Cambria Math" panose="02040503050406030204" pitchFamily="18" charset="0"/>
                        </a:rPr>
                        <m:t>=</m:t>
                      </m:r>
                      <m:func>
                        <m:funcPr>
                          <m:ctrlPr>
                            <a:rPr lang="en-GB" sz="1600" i="1">
                              <a:latin typeface="Cambria Math" panose="02040503050406030204" pitchFamily="18" charset="0"/>
                              <a:ea typeface="Calibri" panose="020F0502020204030204" pitchFamily="34" charset="0"/>
                              <a:cs typeface="Calibri" panose="020F0502020204030204" pitchFamily="34" charset="0"/>
                            </a:rPr>
                          </m:ctrlPr>
                        </m:funcPr>
                        <m:fName>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m:t>
                                      </m:r>
                                      <m:r>
                                        <a:rPr lang="el-GR" sz="1600" b="0" i="1" smtClean="0">
                                          <a:latin typeface="Cambria Math" panose="02040503050406030204" pitchFamily="18" charset="0"/>
                                          <a:ea typeface="Calibri" panose="020F0502020204030204" pitchFamily="34" charset="0"/>
                                          <a:cs typeface="Calibri" panose="020F0502020204030204" pitchFamily="34" charset="0"/>
                                        </a:rPr>
                                        <m:t>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l-GR" sz="16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n-GB" sz="1600" i="1">
                                  <a:latin typeface="Cambria Math" panose="02040503050406030204" pitchFamily="18" charset="0"/>
                                  <a:ea typeface="Calibri" panose="020F0502020204030204" pitchFamily="34" charset="0"/>
                                  <a:cs typeface="Calibri" panose="020F0502020204030204" pitchFamily="34" charset="0"/>
                                </a:rPr>
                                <m:t> </m:t>
                              </m:r>
                            </m:e>
                          </m:d>
                        </m:e>
                      </m:func>
                      <m:r>
                        <a:rPr lang="ar-AE" sz="160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n-GB" sz="1600" i="1">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2</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r>
                        <a:rPr lang="el-GR" sz="1600" i="1">
                          <a:latin typeface="Cambria Math" panose="02040503050406030204" pitchFamily="18" charset="0"/>
                          <a:ea typeface="Calibri" panose="020F0502020204030204" pitchFamily="34" charset="0"/>
                          <a:cs typeface="Calibri" panose="020F0502020204030204" pitchFamily="34" charset="0"/>
                        </a:rPr>
                        <m:t>)</m:t>
                      </m:r>
                      <m:r>
                        <a:rPr lang="ar-AE" sz="1600">
                          <a:latin typeface="Cambria Math" panose="02040503050406030204" pitchFamily="18" charset="0"/>
                        </a:rPr>
                        <m:t>=</m:t>
                      </m:r>
                      <m:r>
                        <a:rPr lang="el-GR" sz="1600" b="0" i="1" smtClean="0">
                          <a:latin typeface="Cambria Math" panose="02040503050406030204" pitchFamily="18" charset="0"/>
                        </a:rPr>
                        <m:t>8</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b="0" i="1" smtClean="0">
                          <a:latin typeface="Cambria Math" panose="02040503050406030204" pitchFamily="18" charset="0"/>
                          <a:ea typeface="Calibri" panose="020F0502020204030204" pitchFamily="34" charset="0"/>
                          <a:cs typeface="Calibri" panose="020F0502020204030204" pitchFamily="34" charset="0"/>
                        </a:rPr>
                        <m:t>1</m:t>
                      </m:r>
                      <m:r>
                        <a:rPr lang="ar-AE" sz="160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b="0" i="1" smtClean="0">
                          <a:latin typeface="Cambria Math" panose="02040503050406030204" pitchFamily="18" charset="0"/>
                          <a:ea typeface="Calibri" panose="020F0502020204030204" pitchFamily="34" charset="0"/>
                          <a:cs typeface="Calibri" panose="020F0502020204030204" pitchFamily="34" charset="0"/>
                        </a:rPr>
                        <m:t>2</m:t>
                      </m:r>
                      <m:r>
                        <a:rPr lang="ar-AE" sz="1600">
                          <a:latin typeface="Cambria Math" panose="02040503050406030204" pitchFamily="18" charset="0"/>
                        </a:rPr>
                        <m:t>=</m:t>
                      </m:r>
                      <m:r>
                        <a:rPr lang="ar-AE" sz="1600">
                          <a:latin typeface="Cambria Math" panose="02040503050406030204" pitchFamily="18" charset="0"/>
                        </a:rPr>
                        <m:t>80</m:t>
                      </m:r>
                      <m:r>
                        <a:rPr lang="ar-AE" sz="1600">
                          <a:latin typeface="Cambria Math" panose="02040503050406030204" pitchFamily="18"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l-GR" sz="1600" i="1">
                          <a:latin typeface="Cambria Math" panose="02040503050406030204" pitchFamily="18" charset="0"/>
                          <a:ea typeface="Calibri" panose="020F0502020204030204" pitchFamily="34" charset="0"/>
                          <a:cs typeface="Calibri" panose="020F0502020204030204" pitchFamily="34" charset="0"/>
                        </a:rPr>
                        <m:t>2</m:t>
                      </m:r>
                      <m:r>
                        <a:rPr lang="ar-AE" sz="1600">
                          <a:latin typeface="Cambria Math" panose="02040503050406030204" pitchFamily="18" charset="0"/>
                        </a:rPr>
                        <m:t>≈</m:t>
                      </m:r>
                      <m:r>
                        <a:rPr lang="ar-AE" sz="1600">
                          <a:latin typeface="Cambria Math" panose="02040503050406030204" pitchFamily="18" charset="0"/>
                        </a:rPr>
                        <m:t>80</m:t>
                      </m:r>
                      <m:r>
                        <a:rPr lang="ar-AE" sz="1600">
                          <a:latin typeface="Cambria Math" panose="02040503050406030204" pitchFamily="18" charset="0"/>
                        </a:rPr>
                        <m:t>+</m:t>
                      </m:r>
                      <m:r>
                        <a:rPr lang="ar-AE" sz="1600">
                          <a:latin typeface="Cambria Math" panose="02040503050406030204" pitchFamily="18" charset="0"/>
                        </a:rPr>
                        <m:t>3</m:t>
                      </m:r>
                      <m:r>
                        <a:rPr lang="ar-AE" sz="1600">
                          <a:latin typeface="Cambria Math" panose="02040503050406030204" pitchFamily="18" charset="0"/>
                        </a:rPr>
                        <m:t>=</m:t>
                      </m:r>
                      <m:r>
                        <a:rPr lang="ar-AE" sz="1600">
                          <a:latin typeface="Cambria Math" panose="02040503050406030204" pitchFamily="18" charset="0"/>
                        </a:rPr>
                        <m:t>83</m:t>
                      </m:r>
                      <m:r>
                        <m:rPr>
                          <m:nor/>
                        </m:rPr>
                        <a:rPr lang="ar-AE" sz="1600" i="1">
                          <a:latin typeface="Calibri" panose="020F0502020204030204" pitchFamily="34" charset="0"/>
                          <a:ea typeface="Calibri" panose="020F0502020204030204" pitchFamily="34" charset="0"/>
                          <a:cs typeface="Calibri" panose="020F0502020204030204" pitchFamily="34" charset="0"/>
                        </a:rPr>
                        <m:t> </m:t>
                      </m:r>
                      <m:r>
                        <a:rPr lang="ar-AE" sz="1600" i="1">
                          <a:latin typeface="Cambria Math" panose="02040503050406030204" pitchFamily="18" charset="0"/>
                        </a:rPr>
                        <m:t>𝑑𝐵</m:t>
                      </m:r>
                    </m:oMath>
                  </m:oMathPara>
                </a14:m>
                <a:endParaRPr lang="el-GR"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1" name="TextBox 20">
                <a:extLst>
                  <a:ext uri="{FF2B5EF4-FFF2-40B4-BE49-F238E27FC236}">
                    <a16:creationId xmlns:a16="http://schemas.microsoft.com/office/drawing/2014/main" id="{FB6BF4E7-0081-5015-6C9D-50C02B2D4696}"/>
                  </a:ext>
                </a:extLst>
              </p:cNvPr>
              <p:cNvSpPr txBox="1">
                <a:spLocks noRot="1" noChangeAspect="1" noMove="1" noResize="1" noEditPoints="1" noAdjustHandles="1" noChangeArrowheads="1" noChangeShapeType="1" noTextEdit="1"/>
              </p:cNvSpPr>
              <p:nvPr/>
            </p:nvSpPr>
            <p:spPr>
              <a:xfrm>
                <a:off x="0" y="2241953"/>
                <a:ext cx="9144000" cy="1474506"/>
              </a:xfrm>
              <a:prstGeom prst="rect">
                <a:avLst/>
              </a:prstGeom>
              <a:blipFill>
                <a:blip r:embed="rId3"/>
                <a:stretch>
                  <a:fillRect l="-333" t="-124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16F25B8-2DEB-0DA4-E978-97E35EB8B251}"/>
                  </a:ext>
                </a:extLst>
              </p:cNvPr>
              <p:cNvSpPr txBox="1"/>
              <p:nvPr/>
            </p:nvSpPr>
            <p:spPr>
              <a:xfrm>
                <a:off x="-1" y="3873882"/>
                <a:ext cx="9143999" cy="1220527"/>
              </a:xfrm>
              <a:prstGeom prst="rect">
                <a:avLst/>
              </a:prstGeom>
              <a:noFill/>
            </p:spPr>
            <p:txBody>
              <a:bodyPr wrap="square">
                <a:spAutoFit/>
              </a:bodyPr>
              <a:lstStyle/>
              <a:p>
                <a:pPr marL="0" indent="0">
                  <a:buNone/>
                </a:pPr>
                <a:r>
                  <a:rPr lang="el-GR" sz="1600" i="1" dirty="0">
                    <a:latin typeface="Calibri" panose="020F0502020204030204" pitchFamily="34" charset="0"/>
                    <a:ea typeface="Calibri" panose="020F0502020204030204" pitchFamily="34" charset="0"/>
                    <a:cs typeface="Calibri" panose="020F0502020204030204" pitchFamily="34" charset="0"/>
                  </a:rPr>
                  <a:t>Αντίστοιχά για να αφαιρέσομε  δύο διαφορετικούς ήχους στάθμης 83</a:t>
                </a:r>
                <a:r>
                  <a:rPr lang="en-GB" sz="1600" i="1" dirty="0">
                    <a:latin typeface="Calibri" panose="020F0502020204030204" pitchFamily="34" charset="0"/>
                    <a:ea typeface="Calibri" panose="020F0502020204030204" pitchFamily="34" charset="0"/>
                    <a:cs typeface="Calibri" panose="020F0502020204030204" pitchFamily="34" charset="0"/>
                  </a:rPr>
                  <a:t>dB </a:t>
                </a:r>
                <a:r>
                  <a:rPr lang="el-GR" sz="1600" i="1" dirty="0">
                    <a:latin typeface="Calibri" panose="020F0502020204030204" pitchFamily="34" charset="0"/>
                    <a:ea typeface="Calibri" panose="020F0502020204030204" pitchFamily="34" charset="0"/>
                    <a:cs typeface="Calibri" panose="020F0502020204030204" pitchFamily="34" charset="0"/>
                  </a:rPr>
                  <a:t>και 80dB</a:t>
                </a:r>
              </a:p>
              <a:p>
                <a:pPr marL="0" indent="0">
                  <a:buNone/>
                </a:pPr>
                <a:endParaRPr lang="el-GR" sz="1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14:m>
                  <m:oMath xmlns:m="http://schemas.openxmlformats.org/officeDocument/2006/math">
                    <m:sSub>
                      <m:sSub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sSubPr>
                      <m:e>
                        <m:r>
                          <a:rPr lang="en-GB" sz="1600" b="0" i="1" smtClean="0">
                            <a:latin typeface="Cambria Math" panose="02040503050406030204" pitchFamily="18" charset="0"/>
                            <a:ea typeface="Calibri" panose="020F0502020204030204" pitchFamily="34" charset="0"/>
                            <a:cs typeface="Calibri" panose="020F0502020204030204" pitchFamily="34" charset="0"/>
                          </a:rPr>
                          <m:t>𝐿</m:t>
                        </m:r>
                      </m:e>
                      <m:sub>
                        <m:r>
                          <a:rPr lang="en-GB" sz="1600" b="0" i="1" smtClean="0">
                            <a:latin typeface="Cambria Math" panose="02040503050406030204" pitchFamily="18" charset="0"/>
                            <a:ea typeface="Calibri" panose="020F0502020204030204" pitchFamily="34" charset="0"/>
                            <a:cs typeface="Calibri" panose="020F0502020204030204" pitchFamily="34" charset="0"/>
                          </a:rPr>
                          <m:t>1</m:t>
                        </m:r>
                      </m:sub>
                    </m:sSub>
                    <m:r>
                      <m:rPr>
                        <m:nor/>
                      </m:rPr>
                      <a:rPr lang="en-GB" sz="1600">
                        <a:latin typeface="Calibri" panose="020F0502020204030204" pitchFamily="34" charset="0"/>
                        <a:ea typeface="Calibri" panose="020F0502020204030204" pitchFamily="34" charset="0"/>
                        <a:cs typeface="Calibri" panose="020F0502020204030204" pitchFamily="34" charset="0"/>
                      </a:rPr>
                      <m:t>⊖</m:t>
                    </m:r>
                    <m:sSub>
                      <m:sSub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sSubPr>
                      <m:e>
                        <m:r>
                          <a:rPr lang="en-GB" sz="1600" b="0" i="1" smtClean="0">
                            <a:latin typeface="Cambria Math" panose="02040503050406030204" pitchFamily="18" charset="0"/>
                            <a:ea typeface="Calibri" panose="020F0502020204030204" pitchFamily="34" charset="0"/>
                            <a:cs typeface="Calibri" panose="020F0502020204030204" pitchFamily="34" charset="0"/>
                          </a:rPr>
                          <m:t>𝐿</m:t>
                        </m:r>
                      </m:e>
                      <m:sub>
                        <m:r>
                          <a:rPr lang="en-GB" sz="1600" b="0" i="1" smtClean="0">
                            <a:latin typeface="Cambria Math" panose="02040503050406030204" pitchFamily="18" charset="0"/>
                            <a:ea typeface="Calibri" panose="020F0502020204030204" pitchFamily="34" charset="0"/>
                            <a:cs typeface="Calibri" panose="020F0502020204030204" pitchFamily="34" charset="0"/>
                          </a:rPr>
                          <m:t>2</m:t>
                        </m:r>
                      </m:sub>
                    </m:sSub>
                    <m:r>
                      <a:rPr lang="en-GB" sz="1600" b="0" i="1" smtClean="0">
                        <a:latin typeface="Cambria Math" panose="02040503050406030204" pitchFamily="18" charset="0"/>
                        <a:ea typeface="Calibri" panose="020F0502020204030204" pitchFamily="34" charset="0"/>
                        <a:cs typeface="Calibri" panose="020F0502020204030204" pitchFamily="34" charset="0"/>
                      </a:rPr>
                      <m:t>=</m:t>
                    </m:r>
                    <m:func>
                      <m:func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funcPr>
                      <m:fName>
                        <m:r>
                          <a:rPr lang="en-GB" sz="1600" b="0" i="1" smtClean="0">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b="0" i="0" smtClean="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sSupPr>
                              <m:e>
                                <m:r>
                                  <a:rPr lang="en-GB" sz="1600" b="0" i="1" smtClean="0">
                                    <a:latin typeface="Cambria Math" panose="02040503050406030204" pitchFamily="18" charset="0"/>
                                    <a:ea typeface="Calibri" panose="020F0502020204030204" pitchFamily="34" charset="0"/>
                                    <a:cs typeface="Calibri" panose="020F0502020204030204" pitchFamily="34" charset="0"/>
                                  </a:rPr>
                                  <m:t>10</m:t>
                                </m:r>
                              </m:e>
                              <m:sup>
                                <m:f>
                                  <m:f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fPr>
                                  <m:num>
                                    <m:r>
                                      <a:rPr lang="en-GB" sz="1600" b="0" i="1" smtClean="0">
                                        <a:latin typeface="Cambria Math" panose="02040503050406030204" pitchFamily="18" charset="0"/>
                                        <a:ea typeface="Calibri" panose="020F0502020204030204" pitchFamily="34" charset="0"/>
                                        <a:cs typeface="Calibri" panose="020F0502020204030204" pitchFamily="34" charset="0"/>
                                      </a:rPr>
                                      <m:t>83</m:t>
                                    </m:r>
                                  </m:num>
                                  <m:den>
                                    <m:r>
                                      <a:rPr lang="en-GB" sz="1600" b="0" i="1" smtClean="0">
                                        <a:latin typeface="Cambria Math" panose="02040503050406030204" pitchFamily="18" charset="0"/>
                                        <a:ea typeface="Calibri" panose="020F0502020204030204" pitchFamily="34" charset="0"/>
                                        <a:cs typeface="Calibri" panose="020F0502020204030204" pitchFamily="34" charset="0"/>
                                      </a:rPr>
                                      <m:t>10</m:t>
                                    </m:r>
                                  </m:den>
                                </m:f>
                              </m:sup>
                            </m:sSup>
                            <m:r>
                              <a:rPr lang="en-GB" sz="16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f>
                                  <m:fPr>
                                    <m:ctrlPr>
                                      <a:rPr lang="en-GB" sz="1600" i="1">
                                        <a:latin typeface="Cambria Math" panose="02040503050406030204" pitchFamily="18" charset="0"/>
                                        <a:ea typeface="Calibri" panose="020F0502020204030204" pitchFamily="34" charset="0"/>
                                        <a:cs typeface="Calibri" panose="020F0502020204030204" pitchFamily="34" charset="0"/>
                                      </a:rPr>
                                    </m:ctrlPr>
                                  </m:fPr>
                                  <m:num>
                                    <m:r>
                                      <a:rPr lang="en-GB" sz="1600" i="1">
                                        <a:latin typeface="Cambria Math" panose="02040503050406030204" pitchFamily="18" charset="0"/>
                                        <a:ea typeface="Calibri" panose="020F0502020204030204" pitchFamily="34" charset="0"/>
                                        <a:cs typeface="Calibri" panose="020F0502020204030204" pitchFamily="34" charset="0"/>
                                      </a:rPr>
                                      <m:t>8</m:t>
                                    </m:r>
                                    <m:r>
                                      <a:rPr lang="en-GB" sz="1600" b="0" i="1" smtClean="0">
                                        <a:latin typeface="Cambria Math" panose="02040503050406030204" pitchFamily="18" charset="0"/>
                                        <a:ea typeface="Calibri" panose="020F0502020204030204" pitchFamily="34" charset="0"/>
                                        <a:cs typeface="Calibri" panose="020F0502020204030204" pitchFamily="34" charset="0"/>
                                      </a:rPr>
                                      <m:t>0</m:t>
                                    </m:r>
                                  </m:num>
                                  <m:den>
                                    <m:r>
                                      <a:rPr lang="en-GB" sz="1600" i="1">
                                        <a:latin typeface="Cambria Math" panose="02040503050406030204" pitchFamily="18" charset="0"/>
                                        <a:ea typeface="Calibri" panose="020F0502020204030204" pitchFamily="34" charset="0"/>
                                        <a:cs typeface="Calibri" panose="020F0502020204030204" pitchFamily="34" charset="0"/>
                                      </a:rPr>
                                      <m:t>10</m:t>
                                    </m:r>
                                  </m:den>
                                </m:f>
                              </m:sup>
                            </m:sSup>
                            <m:r>
                              <a:rPr lang="en-GB" sz="1600" b="0" i="1" smtClean="0">
                                <a:latin typeface="Cambria Math" panose="02040503050406030204" pitchFamily="18" charset="0"/>
                                <a:ea typeface="Calibri" panose="020F0502020204030204" pitchFamily="34" charset="0"/>
                                <a:cs typeface="Calibri" panose="020F0502020204030204" pitchFamily="34" charset="0"/>
                              </a:rPr>
                              <m:t> </m:t>
                            </m:r>
                          </m:e>
                        </m:d>
                      </m:e>
                    </m:func>
                    <m:r>
                      <a:rPr lang="en-GB" sz="1600" b="0" i="1" smtClean="0">
                        <a:latin typeface="Cambria Math" panose="02040503050406030204" pitchFamily="18" charset="0"/>
                        <a:ea typeface="Calibri" panose="020F0502020204030204" pitchFamily="34" charset="0"/>
                        <a:cs typeface="Calibri" panose="020F0502020204030204" pitchFamily="34" charset="0"/>
                      </a:rPr>
                      <m:t>=</m:t>
                    </m:r>
                    <m:r>
                      <a:rPr lang="en-GB" sz="1600" b="0" i="1" smtClean="0">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func>
                      <m:funcPr>
                        <m:ctrlPr>
                          <a:rPr lang="en-GB" sz="1600" b="0" i="1" smtClean="0">
                            <a:latin typeface="Cambria Math" panose="02040503050406030204" pitchFamily="18" charset="0"/>
                          </a:rPr>
                        </m:ctrlPr>
                      </m:funcPr>
                      <m:fName>
                        <m:r>
                          <m:rPr>
                            <m:sty m:val="p"/>
                          </m:rPr>
                          <a:rPr lang="en-GB" sz="1600" b="0" i="0" smtClean="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b="0" i="1" smtClean="0">
                                    <a:latin typeface="Cambria Math" panose="02040503050406030204" pitchFamily="18" charset="0"/>
                                    <a:ea typeface="Calibri" panose="020F0502020204030204" pitchFamily="34" charset="0"/>
                                    <a:cs typeface="Calibri" panose="020F0502020204030204" pitchFamily="34" charset="0"/>
                                  </a:rPr>
                                </m:ctrlPr>
                              </m:sSupPr>
                              <m:e>
                                <m:r>
                                  <a:rPr lang="en-GB" sz="1600" b="0" i="1" smtClean="0">
                                    <a:latin typeface="Cambria Math" panose="02040503050406030204" pitchFamily="18" charset="0"/>
                                    <a:ea typeface="Calibri" panose="020F0502020204030204" pitchFamily="34" charset="0"/>
                                    <a:cs typeface="Calibri" panose="020F0502020204030204" pitchFamily="34" charset="0"/>
                                  </a:rPr>
                                  <m:t>10</m:t>
                                </m:r>
                              </m:e>
                              <m:sup>
                                <m:r>
                                  <a:rPr lang="en-GB" sz="1600" b="0" i="1" smtClean="0">
                                    <a:latin typeface="Cambria Math" panose="02040503050406030204" pitchFamily="18" charset="0"/>
                                    <a:ea typeface="Calibri" panose="020F0502020204030204" pitchFamily="34" charset="0"/>
                                    <a:cs typeface="Calibri" panose="020F0502020204030204" pitchFamily="34" charset="0"/>
                                  </a:rPr>
                                  <m:t>8</m:t>
                                </m:r>
                                <m:r>
                                  <a:rPr lang="en-GB" sz="1600" b="0" i="1" smtClean="0">
                                    <a:latin typeface="Cambria Math" panose="02040503050406030204" pitchFamily="18" charset="0"/>
                                    <a:ea typeface="Calibri" panose="020F0502020204030204" pitchFamily="34" charset="0"/>
                                    <a:cs typeface="Calibri" panose="020F0502020204030204" pitchFamily="34" charset="0"/>
                                  </a:rPr>
                                  <m:t>.</m:t>
                                </m:r>
                                <m:r>
                                  <a:rPr lang="en-GB" sz="1600" b="0" i="1" smtClean="0">
                                    <a:latin typeface="Cambria Math" panose="02040503050406030204" pitchFamily="18" charset="0"/>
                                    <a:ea typeface="Calibri" panose="020F0502020204030204" pitchFamily="34" charset="0"/>
                                    <a:cs typeface="Calibri" panose="020F0502020204030204" pitchFamily="34" charset="0"/>
                                  </a:rPr>
                                  <m:t>3</m:t>
                                </m:r>
                              </m:sup>
                            </m:sSup>
                            <m:r>
                              <a:rPr lang="en-GB" sz="1600" b="0" i="1" smtClean="0">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e>
                        </m:d>
                      </m:e>
                    </m:func>
                    <m:r>
                      <a:rPr lang="en-GB" sz="1600" b="0" i="1" smtClean="0">
                        <a:latin typeface="Cambria Math" panose="02040503050406030204" pitchFamily="18"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0</m:t>
                                    </m:r>
                                    <m:r>
                                      <a:rPr lang="en-GB" sz="1600" i="1">
                                        <a:latin typeface="Cambria Math" panose="02040503050406030204" pitchFamily="18"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3</m:t>
                                    </m:r>
                                  </m:sup>
                                </m:sSup>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r>
                              <a:rPr lang="en-GB" sz="1600" i="1">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e>
                        </m:d>
                      </m:e>
                    </m:func>
                    <m:r>
                      <a:rPr lang="en-GB" sz="1600" b="0" i="1" smtClean="0">
                        <a:latin typeface="Cambria Math" panose="02040503050406030204" pitchFamily="18"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r>
                      <a:rPr lang="en-GB" sz="1600" i="1">
                        <a:latin typeface="Cambria Math" panose="02040503050406030204" pitchFamily="18" charset="0"/>
                        <a:ea typeface="Calibri" panose="020F0502020204030204" pitchFamily="34" charset="0"/>
                        <a:cs typeface="Calibri" panose="020F0502020204030204" pitchFamily="34" charset="0"/>
                      </a:rPr>
                      <m:t>⁡(</m:t>
                    </m:r>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b="0" i="1" smtClean="0">
                            <a:latin typeface="Cambria Math" panose="02040503050406030204" pitchFamily="18" charset="0"/>
                            <a:ea typeface="Calibri" panose="020F0502020204030204" pitchFamily="34" charset="0"/>
                            <a:cs typeface="Calibri" panose="020F0502020204030204" pitchFamily="34" charset="0"/>
                          </a:rPr>
                          <m:t>2</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oMath>
                </a14:m>
                <a:r>
                  <a:rPr lang="en-GB"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r>
                      <a:rPr lang="en-GB" sz="1600" b="0" i="1" smtClean="0">
                        <a:latin typeface="Cambria Math" panose="02040503050406030204" pitchFamily="18" charset="0"/>
                        <a:ea typeface="Calibri" panose="020F0502020204030204" pitchFamily="34" charset="0"/>
                        <a:cs typeface="Calibri" panose="020F0502020204030204" pitchFamily="34" charset="0"/>
                      </a:rPr>
                      <m:t>)</m:t>
                    </m:r>
                  </m:oMath>
                </a14:m>
                <a:r>
                  <a:rPr lang="en-GB" sz="16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sSup>
                              <m:sSupPr>
                                <m:ctrlPr>
                                  <a:rPr lang="en-GB" sz="1600" i="1">
                                    <a:latin typeface="Cambria Math" panose="02040503050406030204" pitchFamily="18" charset="0"/>
                                    <a:ea typeface="Calibri" panose="020F0502020204030204" pitchFamily="34" charset="0"/>
                                    <a:cs typeface="Calibri" panose="020F0502020204030204" pitchFamily="34" charset="0"/>
                                  </a:rPr>
                                </m:ctrlPr>
                              </m:sSupPr>
                              <m:e>
                                <m:r>
                                  <a:rPr lang="en-GB" sz="1600" i="1">
                                    <a:latin typeface="Cambria Math" panose="02040503050406030204" pitchFamily="18" charset="0"/>
                                    <a:ea typeface="Calibri" panose="020F0502020204030204" pitchFamily="34" charset="0"/>
                                    <a:cs typeface="Calibri" panose="020F0502020204030204" pitchFamily="34" charset="0"/>
                                  </a:rPr>
                                  <m:t>10</m:t>
                                </m:r>
                              </m:e>
                              <m:sup>
                                <m:r>
                                  <a:rPr lang="en-GB" sz="1600" i="1">
                                    <a:latin typeface="Cambria Math" panose="02040503050406030204" pitchFamily="18" charset="0"/>
                                    <a:ea typeface="Calibri" panose="020F0502020204030204" pitchFamily="34" charset="0"/>
                                    <a:cs typeface="Calibri" panose="020F0502020204030204" pitchFamily="34" charset="0"/>
                                  </a:rPr>
                                  <m:t>8</m:t>
                                </m:r>
                              </m:sup>
                            </m:sSup>
                          </m:e>
                        </m:d>
                      </m:e>
                    </m:func>
                    <m:r>
                      <a:rPr lang="en-GB" sz="1600" b="0" i="1" smtClean="0">
                        <a:latin typeface="Cambria Math" panose="02040503050406030204" pitchFamily="18" charset="0"/>
                        <a:ea typeface="Calibri" panose="020F0502020204030204" pitchFamily="34" charset="0"/>
                        <a:cs typeface="Calibri" panose="020F0502020204030204" pitchFamily="34" charset="0"/>
                      </a:rPr>
                      <m:t>=</m:t>
                    </m:r>
                    <m:r>
                      <a:rPr lang="en-GB" sz="1600" b="0" i="1" smtClean="0">
                        <a:latin typeface="Cambria Math" panose="02040503050406030204" pitchFamily="18" charset="0"/>
                        <a:ea typeface="Calibri" panose="020F0502020204030204" pitchFamily="34" charset="0"/>
                        <a:cs typeface="Calibri" panose="020F0502020204030204" pitchFamily="34" charset="0"/>
                      </a:rPr>
                      <m:t>8</m:t>
                    </m:r>
                    <m:r>
                      <m:rPr>
                        <m:nor/>
                      </m:rPr>
                      <a:rPr lang="en-GB" sz="1600">
                        <a:latin typeface="Calibri" panose="020F0502020204030204" pitchFamily="34" charset="0"/>
                        <a:ea typeface="Calibri" panose="020F0502020204030204" pitchFamily="34" charset="0"/>
                        <a:cs typeface="Calibri" panose="020F0502020204030204" pitchFamily="34" charset="0"/>
                      </a:rPr>
                      <m:t>⋅</m:t>
                    </m:r>
                    <m:r>
                      <a:rPr lang="en-GB" sz="1600" i="1">
                        <a:latin typeface="Cambria Math" panose="02040503050406030204" pitchFamily="18" charset="0"/>
                        <a:ea typeface="Calibri" panose="020F0502020204030204" pitchFamily="34" charset="0"/>
                        <a:cs typeface="Calibri" panose="020F0502020204030204" pitchFamily="34" charset="0"/>
                      </a:rPr>
                      <m:t>10</m:t>
                    </m:r>
                    <m:r>
                      <m:rPr>
                        <m:nor/>
                      </m:rPr>
                      <a:rPr lang="en-GB" sz="1600">
                        <a:latin typeface="Calibri" panose="020F0502020204030204" pitchFamily="34" charset="0"/>
                        <a:ea typeface="Calibri" panose="020F0502020204030204" pitchFamily="34" charset="0"/>
                        <a:cs typeface="Calibri" panose="020F0502020204030204" pitchFamily="34" charset="0"/>
                      </a:rPr>
                      <m:t>⋅</m:t>
                    </m:r>
                    <m:func>
                      <m:funcPr>
                        <m:ctrlPr>
                          <a:rPr lang="en-GB" sz="1600" i="1">
                            <a:latin typeface="Cambria Math" panose="02040503050406030204" pitchFamily="18" charset="0"/>
                          </a:rPr>
                        </m:ctrlPr>
                      </m:funcPr>
                      <m:fName>
                        <m:r>
                          <m:rPr>
                            <m:sty m:val="p"/>
                          </m:rPr>
                          <a:rPr lang="en-GB" sz="1600">
                            <a:latin typeface="Cambria Math" panose="02040503050406030204" pitchFamily="18" charset="0"/>
                            <a:ea typeface="Calibri" panose="020F0502020204030204" pitchFamily="34" charset="0"/>
                            <a:cs typeface="Calibri" panose="020F0502020204030204" pitchFamily="34" charset="0"/>
                          </a:rPr>
                          <m:t>log</m:t>
                        </m:r>
                      </m:fName>
                      <m:e>
                        <m:d>
                          <m:dPr>
                            <m:ctrlPr>
                              <a:rPr lang="en-GB" sz="1600" i="1">
                                <a:latin typeface="Cambria Math" panose="02040503050406030204" pitchFamily="18" charset="0"/>
                                <a:ea typeface="Calibri" panose="020F0502020204030204" pitchFamily="34" charset="0"/>
                                <a:cs typeface="Calibri" panose="020F0502020204030204" pitchFamily="34" charset="0"/>
                              </a:rPr>
                            </m:ctrlPr>
                          </m:dPr>
                          <m:e>
                            <m:r>
                              <a:rPr lang="en-GB" sz="1600" b="0" i="1" smtClean="0">
                                <a:latin typeface="Cambria Math" panose="02040503050406030204" pitchFamily="18" charset="0"/>
                                <a:ea typeface="Calibri" panose="020F0502020204030204" pitchFamily="34" charset="0"/>
                                <a:cs typeface="Calibri" panose="020F0502020204030204" pitchFamily="34" charset="0"/>
                              </a:rPr>
                              <m:t>10</m:t>
                            </m:r>
                          </m:e>
                        </m:d>
                      </m:e>
                    </m:func>
                  </m:oMath>
                </a14:m>
                <a:r>
                  <a:rPr lang="en-GB" sz="1600" dirty="0">
                    <a:latin typeface="Calibri" panose="020F0502020204030204" pitchFamily="34" charset="0"/>
                    <a:ea typeface="Calibri" panose="020F0502020204030204" pitchFamily="34" charset="0"/>
                    <a:cs typeface="Calibri" panose="020F0502020204030204" pitchFamily="34" charset="0"/>
                  </a:rPr>
                  <a:t>=80 dB</a:t>
                </a:r>
              </a:p>
            </p:txBody>
          </p:sp>
        </mc:Choice>
        <mc:Fallback xmlns="">
          <p:sp>
            <p:nvSpPr>
              <p:cNvPr id="23" name="TextBox 22">
                <a:extLst>
                  <a:ext uri="{FF2B5EF4-FFF2-40B4-BE49-F238E27FC236}">
                    <a16:creationId xmlns:a16="http://schemas.microsoft.com/office/drawing/2014/main" id="{516F25B8-2DEB-0DA4-E978-97E35EB8B251}"/>
                  </a:ext>
                </a:extLst>
              </p:cNvPr>
              <p:cNvSpPr txBox="1">
                <a:spLocks noRot="1" noChangeAspect="1" noMove="1" noResize="1" noEditPoints="1" noAdjustHandles="1" noChangeArrowheads="1" noChangeShapeType="1" noTextEdit="1"/>
              </p:cNvSpPr>
              <p:nvPr/>
            </p:nvSpPr>
            <p:spPr>
              <a:xfrm>
                <a:off x="-1" y="3873882"/>
                <a:ext cx="9143999" cy="1220527"/>
              </a:xfrm>
              <a:prstGeom prst="rect">
                <a:avLst/>
              </a:prstGeom>
              <a:blipFill>
                <a:blip r:embed="rId4"/>
                <a:stretch>
                  <a:fillRect l="-333" t="-1493" b="-44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A167D87-5B1A-2254-5F48-64D1DC38E5AD}"/>
                  </a:ext>
                </a:extLst>
              </p:cNvPr>
              <p:cNvSpPr txBox="1"/>
              <p:nvPr/>
            </p:nvSpPr>
            <p:spPr>
              <a:xfrm>
                <a:off x="5005387" y="2753662"/>
                <a:ext cx="18514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0" smtClean="0">
                          <a:latin typeface="Cambria Math" panose="02040503050406030204" pitchFamily="18" charset="0"/>
                        </a:rPr>
                        <m:t>1</m:t>
                      </m:r>
                    </m:oMath>
                  </m:oMathPara>
                </a14:m>
                <a:endParaRPr lang="en-GB" dirty="0"/>
              </a:p>
            </p:txBody>
          </p:sp>
        </mc:Choice>
        <mc:Fallback xmlns="">
          <p:sp>
            <p:nvSpPr>
              <p:cNvPr id="27" name="TextBox 26">
                <a:extLst>
                  <a:ext uri="{FF2B5EF4-FFF2-40B4-BE49-F238E27FC236}">
                    <a16:creationId xmlns:a16="http://schemas.microsoft.com/office/drawing/2014/main" id="{DA167D87-5B1A-2254-5F48-64D1DC38E5AD}"/>
                  </a:ext>
                </a:extLst>
              </p:cNvPr>
              <p:cNvSpPr txBox="1">
                <a:spLocks noRot="1" noChangeAspect="1" noMove="1" noResize="1" noEditPoints="1" noAdjustHandles="1" noChangeArrowheads="1" noChangeShapeType="1" noTextEdit="1"/>
              </p:cNvSpPr>
              <p:nvPr/>
            </p:nvSpPr>
            <p:spPr>
              <a:xfrm>
                <a:off x="5005387" y="2753662"/>
                <a:ext cx="1851421" cy="369332"/>
              </a:xfrm>
              <a:prstGeom prst="rect">
                <a:avLst/>
              </a:prstGeom>
              <a:blipFill>
                <a:blip r:embed="rId5"/>
                <a:stretch>
                  <a:fillRect/>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071D3BB3-942E-9088-2DE6-E857A5D61C04}"/>
              </a:ext>
            </a:extLst>
          </p:cNvPr>
          <p:cNvCxnSpPr>
            <a:cxnSpLocks/>
          </p:cNvCxnSpPr>
          <p:nvPr/>
        </p:nvCxnSpPr>
        <p:spPr>
          <a:xfrm flipV="1">
            <a:off x="7458091" y="3022790"/>
            <a:ext cx="552450" cy="5355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22104C4-CFE0-9DF6-3E4A-734A75ECE2EF}"/>
                  </a:ext>
                </a:extLst>
              </p:cNvPr>
              <p:cNvSpPr txBox="1"/>
              <p:nvPr/>
            </p:nvSpPr>
            <p:spPr>
              <a:xfrm>
                <a:off x="7084830" y="2753662"/>
                <a:ext cx="18514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latin typeface="Cambria Math" panose="02040503050406030204" pitchFamily="18" charset="0"/>
                        </a:rPr>
                        <m:t>~</m:t>
                      </m:r>
                      <m:r>
                        <a:rPr lang="el-GR" b="0" i="0" smtClean="0">
                          <a:latin typeface="Cambria Math" panose="02040503050406030204" pitchFamily="18" charset="0"/>
                        </a:rPr>
                        <m:t>0</m:t>
                      </m:r>
                      <m:r>
                        <a:rPr lang="el-GR" b="0" i="0" smtClean="0">
                          <a:latin typeface="Cambria Math" panose="02040503050406030204" pitchFamily="18" charset="0"/>
                        </a:rPr>
                        <m:t>.</m:t>
                      </m:r>
                      <m:r>
                        <a:rPr lang="el-GR" b="0" i="0" smtClean="0">
                          <a:latin typeface="Cambria Math" panose="02040503050406030204" pitchFamily="18" charset="0"/>
                        </a:rPr>
                        <m:t>3</m:t>
                      </m:r>
                    </m:oMath>
                  </m:oMathPara>
                </a14:m>
                <a:endParaRPr lang="en-GB" dirty="0"/>
              </a:p>
            </p:txBody>
          </p:sp>
        </mc:Choice>
        <mc:Fallback xmlns="">
          <p:sp>
            <p:nvSpPr>
              <p:cNvPr id="29" name="TextBox 28">
                <a:extLst>
                  <a:ext uri="{FF2B5EF4-FFF2-40B4-BE49-F238E27FC236}">
                    <a16:creationId xmlns:a16="http://schemas.microsoft.com/office/drawing/2014/main" id="{F22104C4-CFE0-9DF6-3E4A-734A75ECE2EF}"/>
                  </a:ext>
                </a:extLst>
              </p:cNvPr>
              <p:cNvSpPr txBox="1">
                <a:spLocks noRot="1" noChangeAspect="1" noMove="1" noResize="1" noEditPoints="1" noAdjustHandles="1" noChangeArrowheads="1" noChangeShapeType="1" noTextEdit="1"/>
              </p:cNvSpPr>
              <p:nvPr/>
            </p:nvSpPr>
            <p:spPr>
              <a:xfrm>
                <a:off x="7084830" y="2753662"/>
                <a:ext cx="1851421"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6E15FCF-AE48-4C15-AA20-7728347748CC}"/>
                  </a:ext>
                </a:extLst>
              </p:cNvPr>
              <p:cNvSpPr txBox="1"/>
              <p:nvPr/>
            </p:nvSpPr>
            <p:spPr>
              <a:xfrm>
                <a:off x="5978722" y="4207146"/>
                <a:ext cx="989410" cy="276999"/>
              </a:xfrm>
              <a:prstGeom prst="rect">
                <a:avLst/>
              </a:prstGeom>
              <a:noFill/>
            </p:spPr>
            <p:txBody>
              <a:bodyPr wrap="square">
                <a:spAutoFit/>
              </a:bodyPr>
              <a:lstStyle/>
              <a:p>
                <a:r>
                  <a:rPr lang="en-GB" sz="1200" dirty="0">
                    <a:solidFill>
                      <a:srgbClr val="00B050"/>
                    </a:solidFill>
                    <a:ea typeface="Calibri" panose="020F0502020204030204" pitchFamily="34" charset="0"/>
                    <a:cs typeface="Calibri" panose="020F0502020204030204" pitchFamily="34" charset="0"/>
                  </a:rPr>
                  <a:t>(</a:t>
                </a:r>
                <a14:m>
                  <m:oMath xmlns:m="http://schemas.openxmlformats.org/officeDocument/2006/math">
                    <m:sSup>
                      <m:sSupPr>
                        <m:ctrlPr>
                          <a:rPr lang="en-GB" sz="1200" i="1" smtClean="0">
                            <a:solidFill>
                              <a:srgbClr val="00B050"/>
                            </a:solidFill>
                            <a:latin typeface="Cambria Math" panose="02040503050406030204" pitchFamily="18" charset="0"/>
                            <a:ea typeface="Calibri" panose="020F0502020204030204" pitchFamily="34" charset="0"/>
                            <a:cs typeface="Calibri" panose="020F0502020204030204" pitchFamily="34" charset="0"/>
                          </a:rPr>
                        </m:ctrlPr>
                      </m:sSupPr>
                      <m:e>
                        <m:r>
                          <a:rPr lang="en-GB" sz="1200" i="1">
                            <a:solidFill>
                              <a:srgbClr val="00B050"/>
                            </a:solidFill>
                            <a:latin typeface="Cambria Math" panose="02040503050406030204" pitchFamily="18" charset="0"/>
                            <a:ea typeface="Calibri" panose="020F0502020204030204" pitchFamily="34" charset="0"/>
                            <a:cs typeface="Calibri" panose="020F0502020204030204" pitchFamily="34" charset="0"/>
                          </a:rPr>
                          <m:t>10</m:t>
                        </m:r>
                      </m:e>
                      <m:sup>
                        <m:r>
                          <a:rPr lang="en-GB" sz="1200" i="1">
                            <a:solidFill>
                              <a:srgbClr val="00B050"/>
                            </a:solidFill>
                            <a:latin typeface="Cambria Math" panose="02040503050406030204" pitchFamily="18" charset="0"/>
                            <a:ea typeface="Calibri" panose="020F0502020204030204" pitchFamily="34" charset="0"/>
                            <a:cs typeface="Calibri" panose="020F0502020204030204" pitchFamily="34" charset="0"/>
                          </a:rPr>
                          <m:t>0</m:t>
                        </m:r>
                        <m:r>
                          <a:rPr lang="en-GB" sz="1200" i="1">
                            <a:solidFill>
                              <a:srgbClr val="00B050"/>
                            </a:solidFill>
                            <a:latin typeface="Cambria Math" panose="02040503050406030204" pitchFamily="18" charset="0"/>
                            <a:ea typeface="Calibri" panose="020F0502020204030204" pitchFamily="34" charset="0"/>
                            <a:cs typeface="Calibri" panose="020F0502020204030204" pitchFamily="34" charset="0"/>
                          </a:rPr>
                          <m:t>.</m:t>
                        </m:r>
                        <m:r>
                          <a:rPr lang="en-GB" sz="1200" i="1">
                            <a:solidFill>
                              <a:srgbClr val="00B050"/>
                            </a:solidFill>
                            <a:latin typeface="Cambria Math" panose="02040503050406030204" pitchFamily="18" charset="0"/>
                            <a:ea typeface="Calibri" panose="020F0502020204030204" pitchFamily="34" charset="0"/>
                            <a:cs typeface="Calibri" panose="020F0502020204030204" pitchFamily="34" charset="0"/>
                          </a:rPr>
                          <m:t>3</m:t>
                        </m:r>
                      </m:sup>
                    </m:sSup>
                    <m:r>
                      <a:rPr lang="en-GB" sz="1200" b="0" i="0" smtClean="0">
                        <a:solidFill>
                          <a:srgbClr val="00B050"/>
                        </a:solidFill>
                        <a:latin typeface="Cambria Math" panose="02040503050406030204" pitchFamily="18" charset="0"/>
                      </a:rPr>
                      <m:t>~</m:t>
                    </m:r>
                    <m:r>
                      <a:rPr lang="en-GB" sz="1200" b="0" i="0" smtClean="0">
                        <a:solidFill>
                          <a:srgbClr val="00B050"/>
                        </a:solidFill>
                        <a:latin typeface="Cambria Math" panose="02040503050406030204" pitchFamily="18" charset="0"/>
                      </a:rPr>
                      <m:t>2</m:t>
                    </m:r>
                  </m:oMath>
                </a14:m>
                <a:r>
                  <a:rPr lang="en-GB" sz="1200" dirty="0">
                    <a:solidFill>
                      <a:srgbClr val="00B050"/>
                    </a:solidFill>
                  </a:rPr>
                  <a:t>)</a:t>
                </a:r>
                <a:endParaRPr lang="en-GB" sz="1200" dirty="0"/>
              </a:p>
            </p:txBody>
          </p:sp>
        </mc:Choice>
        <mc:Fallback xmlns="">
          <p:sp>
            <p:nvSpPr>
              <p:cNvPr id="31" name="TextBox 30">
                <a:extLst>
                  <a:ext uri="{FF2B5EF4-FFF2-40B4-BE49-F238E27FC236}">
                    <a16:creationId xmlns:a16="http://schemas.microsoft.com/office/drawing/2014/main" id="{86E15FCF-AE48-4C15-AA20-7728347748CC}"/>
                  </a:ext>
                </a:extLst>
              </p:cNvPr>
              <p:cNvSpPr txBox="1">
                <a:spLocks noRot="1" noChangeAspect="1" noMove="1" noResize="1" noEditPoints="1" noAdjustHandles="1" noChangeArrowheads="1" noChangeShapeType="1" noTextEdit="1"/>
              </p:cNvSpPr>
              <p:nvPr/>
            </p:nvSpPr>
            <p:spPr>
              <a:xfrm>
                <a:off x="5978722" y="4207146"/>
                <a:ext cx="989410" cy="276999"/>
              </a:xfrm>
              <a:prstGeom prst="rect">
                <a:avLst/>
              </a:prstGeom>
              <a:blipFill>
                <a:blip r:embed="rId7"/>
                <a:stretch>
                  <a:fillRect l="-617" b="-15217"/>
                </a:stretch>
              </a:blipFill>
            </p:spPr>
            <p:txBody>
              <a:bodyPr/>
              <a:lstStyle/>
              <a:p>
                <a:r>
                  <a:rPr lang="en-GB">
                    <a:noFill/>
                  </a:rPr>
                  <a:t> </a:t>
                </a:r>
              </a:p>
            </p:txBody>
          </p:sp>
        </mc:Fallback>
      </mc:AlternateContent>
    </p:spTree>
    <p:extLst>
      <p:ext uri="{BB962C8B-B14F-4D97-AF65-F5344CB8AC3E}">
        <p14:creationId xmlns:p14="http://schemas.microsoft.com/office/powerpoint/2010/main" val="2447275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F92810E9-6A10-D1EC-16C6-542C9232B4DA}"/>
                  </a:ext>
                </a:extLst>
              </p:cNvPr>
              <p:cNvSpPr>
                <a:spLocks noGrp="1"/>
              </p:cNvSpPr>
              <p:nvPr>
                <p:ph idx="1"/>
              </p:nvPr>
            </p:nvSpPr>
            <p:spPr>
              <a:xfrm>
                <a:off x="394335" y="758454"/>
                <a:ext cx="8355330" cy="1117972"/>
              </a:xfrm>
            </p:spPr>
            <p:txBody>
              <a:bodyPr>
                <a:normAutofit/>
              </a:bodyPr>
              <a:lstStyle/>
              <a:p>
                <a:pPr marL="0" indent="0">
                  <a:buNone/>
                </a:pPr>
                <a:r>
                  <a:rPr lang="el-GR" sz="1800" dirty="0">
                    <a:latin typeface="Calibri" panose="020F0502020204030204" pitchFamily="34" charset="0"/>
                    <a:ea typeface="Calibri" panose="020F0502020204030204" pitchFamily="34" charset="0"/>
                    <a:cs typeface="Calibri" panose="020F0502020204030204" pitchFamily="34" charset="0"/>
                  </a:rPr>
                  <a:t>Παράδειγμα 1 (Πρόσθεση)</a:t>
                </a:r>
              </a:p>
              <a:p>
                <a:pPr marL="0" indent="0">
                  <a:buNone/>
                </a:pPr>
                <a:r>
                  <a:rPr lang="el-GR" sz="1800" dirty="0">
                    <a:latin typeface="Calibri" panose="020F0502020204030204" pitchFamily="34" charset="0"/>
                    <a:ea typeface="Calibri" panose="020F0502020204030204" pitchFamily="34" charset="0"/>
                    <a:cs typeface="Calibri" panose="020F0502020204030204" pitchFamily="34" charset="0"/>
                  </a:rPr>
                  <a:t>Προσθέσουμε δύο </a:t>
                </a:r>
                <a:r>
                  <a:rPr lang="el-GR" sz="1800" dirty="0" err="1">
                    <a:latin typeface="Calibri" panose="020F0502020204030204" pitchFamily="34" charset="0"/>
                    <a:ea typeface="Calibri" panose="020F0502020204030204" pitchFamily="34" charset="0"/>
                    <a:cs typeface="Calibri" panose="020F0502020204030204" pitchFamily="34" charset="0"/>
                  </a:rPr>
                  <a:t>στάθμων</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1</m:t>
                        </m:r>
                      </m:sub>
                    </m:sSub>
                    <m:r>
                      <a:rPr lang="ar-AE" sz="1800">
                        <a:latin typeface="Cambria Math" panose="02040503050406030204" pitchFamily="18" charset="0"/>
                      </a:rPr>
                      <m:t>=</m:t>
                    </m:r>
                    <m:r>
                      <a:rPr lang="ar-AE" sz="1800">
                        <a:latin typeface="Cambria Math" panose="02040503050406030204" pitchFamily="18" charset="0"/>
                      </a:rPr>
                      <m:t>70</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r>
                      <a:rPr lang="ar-AE" sz="1800">
                        <a:latin typeface="Cambria Math" panose="02040503050406030204" pitchFamily="18" charset="0"/>
                      </a:rPr>
                      <m:t>, </m:t>
                    </m:r>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2</m:t>
                        </m:r>
                      </m:sub>
                    </m:sSub>
                    <m:r>
                      <a:rPr lang="ar-AE" sz="1800">
                        <a:latin typeface="Cambria Math" panose="02040503050406030204" pitchFamily="18" charset="0"/>
                      </a:rPr>
                      <m:t>=</m:t>
                    </m:r>
                    <m:r>
                      <a:rPr lang="ar-AE" sz="1800">
                        <a:latin typeface="Cambria Math" panose="02040503050406030204" pitchFamily="18" charset="0"/>
                      </a:rPr>
                      <m:t>70</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oMath>
                </a14:m>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F92810E9-6A10-D1EC-16C6-542C9232B4DA}"/>
                  </a:ext>
                </a:extLst>
              </p:cNvPr>
              <p:cNvSpPr>
                <a:spLocks noGrp="1" noRot="1" noChangeAspect="1" noMove="1" noResize="1" noEditPoints="1" noAdjustHandles="1" noChangeArrowheads="1" noChangeShapeType="1" noTextEdit="1"/>
              </p:cNvSpPr>
              <p:nvPr>
                <p:ph idx="1"/>
              </p:nvPr>
            </p:nvSpPr>
            <p:spPr>
              <a:xfrm>
                <a:off x="394335" y="758454"/>
                <a:ext cx="8355330" cy="1117972"/>
              </a:xfrm>
              <a:blipFill>
                <a:blip r:embed="rId2"/>
                <a:stretch>
                  <a:fillRect l="-657" t="-4891"/>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FEACA413-4D82-6C8C-F83C-8ADAA5C670D0}"/>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1790698-54AF-9F69-E6EA-0C5DE63BF0C5}"/>
                  </a:ext>
                </a:extLst>
              </p:cNvPr>
              <p:cNvSpPr txBox="1"/>
              <p:nvPr/>
            </p:nvSpPr>
            <p:spPr>
              <a:xfrm>
                <a:off x="394335" y="2814941"/>
                <a:ext cx="8355330" cy="646331"/>
              </a:xfrm>
              <a:prstGeom prst="rect">
                <a:avLst/>
              </a:prstGeom>
              <a:noFill/>
            </p:spPr>
            <p:txBody>
              <a:bodyPr wrap="square">
                <a:spAutoFit/>
              </a:bodyPr>
              <a:lstStyle/>
              <a:p>
                <a:r>
                  <a:rPr lang="el-GR" sz="1800" dirty="0">
                    <a:latin typeface="Calibri" panose="020F0502020204030204" pitchFamily="34" charset="0"/>
                    <a:ea typeface="Calibri" panose="020F0502020204030204" pitchFamily="34" charset="0"/>
                    <a:cs typeface="Calibri" panose="020F0502020204030204" pitchFamily="34" charset="0"/>
                  </a:rPr>
                  <a:t>Παράδειγμα </a:t>
                </a:r>
                <a:r>
                  <a:rPr lang="en-GB" sz="1800" dirty="0">
                    <a:latin typeface="Calibri" panose="020F0502020204030204" pitchFamily="34" charset="0"/>
                    <a:ea typeface="Calibri" panose="020F0502020204030204" pitchFamily="34" charset="0"/>
                    <a:cs typeface="Calibri" panose="020F0502020204030204" pitchFamily="34" charset="0"/>
                  </a:rPr>
                  <a:t>2</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Αφαίρεση</a:t>
                </a:r>
                <a:r>
                  <a:rPr lang="el-GR" sz="18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l-GR" sz="1800" dirty="0">
                    <a:latin typeface="Calibri" panose="020F0502020204030204" pitchFamily="34" charset="0"/>
                    <a:ea typeface="Calibri" panose="020F0502020204030204" pitchFamily="34" charset="0"/>
                    <a:cs typeface="Calibri" panose="020F0502020204030204" pitchFamily="34" charset="0"/>
                  </a:rPr>
                  <a:t>Αφαίρεση δύο </a:t>
                </a:r>
                <a:r>
                  <a:rPr lang="el-GR" sz="1800" dirty="0" err="1">
                    <a:latin typeface="Calibri" panose="020F0502020204030204" pitchFamily="34" charset="0"/>
                    <a:ea typeface="Calibri" panose="020F0502020204030204" pitchFamily="34" charset="0"/>
                    <a:cs typeface="Calibri" panose="020F0502020204030204" pitchFamily="34" charset="0"/>
                  </a:rPr>
                  <a:t>στάθμων</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1</m:t>
                        </m:r>
                      </m:sub>
                    </m:sSub>
                    <m:r>
                      <a:rPr lang="ar-AE" sz="1800">
                        <a:latin typeface="Cambria Math" panose="02040503050406030204" pitchFamily="18" charset="0"/>
                      </a:rPr>
                      <m:t>=</m:t>
                    </m:r>
                    <m:r>
                      <a:rPr lang="ar-AE" sz="1800">
                        <a:latin typeface="Cambria Math" panose="02040503050406030204" pitchFamily="18" charset="0"/>
                      </a:rPr>
                      <m:t>73</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r>
                      <a:rPr lang="ar-AE" sz="1800">
                        <a:latin typeface="Cambria Math" panose="02040503050406030204" pitchFamily="18" charset="0"/>
                      </a:rPr>
                      <m:t>, </m:t>
                    </m:r>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2</m:t>
                        </m:r>
                      </m:sub>
                    </m:sSub>
                    <m:r>
                      <a:rPr lang="ar-AE" sz="1800">
                        <a:latin typeface="Cambria Math" panose="02040503050406030204" pitchFamily="18" charset="0"/>
                      </a:rPr>
                      <m:t>=</m:t>
                    </m:r>
                    <m:r>
                      <a:rPr lang="ar-AE" sz="1800">
                        <a:latin typeface="Cambria Math" panose="02040503050406030204" pitchFamily="18" charset="0"/>
                      </a:rPr>
                      <m:t>70</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oMath>
                </a14:m>
                <a:endParaRPr lang="en-GB"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01790698-54AF-9F69-E6EA-0C5DE63BF0C5}"/>
                  </a:ext>
                </a:extLst>
              </p:cNvPr>
              <p:cNvSpPr txBox="1">
                <a:spLocks noRot="1" noChangeAspect="1" noMove="1" noResize="1" noEditPoints="1" noAdjustHandles="1" noChangeArrowheads="1" noChangeShapeType="1" noTextEdit="1"/>
              </p:cNvSpPr>
              <p:nvPr/>
            </p:nvSpPr>
            <p:spPr>
              <a:xfrm>
                <a:off x="394335" y="2814941"/>
                <a:ext cx="8355330" cy="646331"/>
              </a:xfrm>
              <a:prstGeom prst="rect">
                <a:avLst/>
              </a:prstGeom>
              <a:blipFill>
                <a:blip r:embed="rId3"/>
                <a:stretch>
                  <a:fillRect l="-657" t="-5660" b="-14151"/>
                </a:stretch>
              </a:blipFill>
            </p:spPr>
            <p:txBody>
              <a:bodyPr/>
              <a:lstStyle/>
              <a:p>
                <a:r>
                  <a:rPr lang="en-GB">
                    <a:noFill/>
                  </a:rPr>
                  <a:t> </a:t>
                </a:r>
              </a:p>
            </p:txBody>
          </p:sp>
        </mc:Fallback>
      </mc:AlternateContent>
    </p:spTree>
    <p:extLst>
      <p:ext uri="{BB962C8B-B14F-4D97-AF65-F5344CB8AC3E}">
        <p14:creationId xmlns:p14="http://schemas.microsoft.com/office/powerpoint/2010/main" val="141176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B80D-DAFE-A8F2-6D49-172EEFB7C92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3B15B99D-0E28-2129-75D0-7FD61CEF9CC6}"/>
                  </a:ext>
                </a:extLst>
              </p:cNvPr>
              <p:cNvSpPr>
                <a:spLocks noGrp="1"/>
              </p:cNvSpPr>
              <p:nvPr>
                <p:ph idx="1"/>
              </p:nvPr>
            </p:nvSpPr>
            <p:spPr>
              <a:xfrm>
                <a:off x="394335" y="758454"/>
                <a:ext cx="8355330" cy="1117972"/>
              </a:xfrm>
            </p:spPr>
            <p:txBody>
              <a:bodyPr>
                <a:normAutofit/>
              </a:bodyPr>
              <a:lstStyle/>
              <a:p>
                <a:pPr marL="0" indent="0">
                  <a:buNone/>
                </a:pPr>
                <a:r>
                  <a:rPr lang="el-GR" sz="1800" dirty="0">
                    <a:latin typeface="Calibri" panose="020F0502020204030204" pitchFamily="34" charset="0"/>
                    <a:ea typeface="Calibri" panose="020F0502020204030204" pitchFamily="34" charset="0"/>
                    <a:cs typeface="Calibri" panose="020F0502020204030204" pitchFamily="34" charset="0"/>
                  </a:rPr>
                  <a:t>Παράδειγμα 1 (Πρόσθεση)</a:t>
                </a:r>
              </a:p>
              <a:p>
                <a:pPr marL="0" indent="0">
                  <a:buNone/>
                </a:pPr>
                <a:r>
                  <a:rPr lang="el-GR" sz="1800" dirty="0">
                    <a:latin typeface="Calibri" panose="020F0502020204030204" pitchFamily="34" charset="0"/>
                    <a:ea typeface="Calibri" panose="020F0502020204030204" pitchFamily="34" charset="0"/>
                    <a:cs typeface="Calibri" panose="020F0502020204030204" pitchFamily="34" charset="0"/>
                  </a:rPr>
                  <a:t>Προσθέσουμε δύο </a:t>
                </a:r>
                <a:r>
                  <a:rPr lang="el-GR" sz="1800" dirty="0" err="1">
                    <a:latin typeface="Calibri" panose="020F0502020204030204" pitchFamily="34" charset="0"/>
                    <a:ea typeface="Calibri" panose="020F0502020204030204" pitchFamily="34" charset="0"/>
                    <a:cs typeface="Calibri" panose="020F0502020204030204" pitchFamily="34" charset="0"/>
                  </a:rPr>
                  <a:t>στάθμων</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1</m:t>
                        </m:r>
                      </m:sub>
                    </m:sSub>
                    <m:r>
                      <a:rPr lang="ar-AE" sz="1800">
                        <a:latin typeface="Cambria Math" panose="02040503050406030204" pitchFamily="18" charset="0"/>
                      </a:rPr>
                      <m:t>=</m:t>
                    </m:r>
                    <m:r>
                      <a:rPr lang="ar-AE" sz="1800">
                        <a:latin typeface="Cambria Math" panose="02040503050406030204" pitchFamily="18" charset="0"/>
                      </a:rPr>
                      <m:t>70</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r>
                      <a:rPr lang="ar-AE" sz="1800">
                        <a:latin typeface="Cambria Math" panose="02040503050406030204" pitchFamily="18" charset="0"/>
                      </a:rPr>
                      <m:t>, </m:t>
                    </m:r>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2</m:t>
                        </m:r>
                      </m:sub>
                    </m:sSub>
                    <m:r>
                      <a:rPr lang="ar-AE" sz="1800">
                        <a:latin typeface="Cambria Math" panose="02040503050406030204" pitchFamily="18" charset="0"/>
                      </a:rPr>
                      <m:t>=</m:t>
                    </m:r>
                    <m:r>
                      <a:rPr lang="ar-AE" sz="1800">
                        <a:latin typeface="Cambria Math" panose="02040503050406030204" pitchFamily="18" charset="0"/>
                      </a:rPr>
                      <m:t>70</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oMath>
                </a14:m>
                <a:endParaRPr lang="en-GB" sz="18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i="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6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3B15B99D-0E28-2129-75D0-7FD61CEF9CC6}"/>
                  </a:ext>
                </a:extLst>
              </p:cNvPr>
              <p:cNvSpPr>
                <a:spLocks noGrp="1" noRot="1" noChangeAspect="1" noMove="1" noResize="1" noEditPoints="1" noAdjustHandles="1" noChangeArrowheads="1" noChangeShapeType="1" noTextEdit="1"/>
              </p:cNvSpPr>
              <p:nvPr>
                <p:ph idx="1"/>
              </p:nvPr>
            </p:nvSpPr>
            <p:spPr>
              <a:xfrm>
                <a:off x="394335" y="758454"/>
                <a:ext cx="8355330" cy="1117972"/>
              </a:xfrm>
              <a:blipFill>
                <a:blip r:embed="rId2"/>
                <a:stretch>
                  <a:fillRect l="-657" t="-4891"/>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BAE95CAB-A1BB-23C1-0E86-0F643608C5D0}"/>
              </a:ext>
            </a:extLst>
          </p:cNvPr>
          <p:cNvSpPr>
            <a:spLocks noGrp="1"/>
          </p:cNvSpPr>
          <p:nvPr>
            <p:ph type="title"/>
          </p:nvPr>
        </p:nvSpPr>
        <p:spPr/>
        <p:txBody>
          <a:bodyPr>
            <a:normAutofit fontScale="90000"/>
          </a:bodyPr>
          <a:lstStyle/>
          <a:p>
            <a:r>
              <a:rPr lang="el-GR" dirty="0"/>
              <a:t>ΛΟΓΑΡΙΘΜΙΚΗ ΜΟΝΑΔΑ (</a:t>
            </a:r>
            <a:r>
              <a:rPr lang="en-GB" dirty="0"/>
              <a:t>d</a:t>
            </a:r>
            <a:r>
              <a:rPr lang="el-GR" dirty="0"/>
              <a:t>B) - ΜΕΓΕΘΗ ΕΚΠΕΦΡΑΣΜΕΝΑ ΣΕ </a:t>
            </a:r>
            <a:r>
              <a:rPr lang="en-GB" dirty="0"/>
              <a:t>d</a:t>
            </a:r>
            <a:r>
              <a:rPr lang="el-GR" dirty="0"/>
              <a:t>B</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346BEFE-8877-2547-B582-37D35DE84F05}"/>
                  </a:ext>
                </a:extLst>
              </p:cNvPr>
              <p:cNvSpPr txBox="1"/>
              <p:nvPr/>
            </p:nvSpPr>
            <p:spPr>
              <a:xfrm>
                <a:off x="394335" y="2814941"/>
                <a:ext cx="8355330" cy="646331"/>
              </a:xfrm>
              <a:prstGeom prst="rect">
                <a:avLst/>
              </a:prstGeom>
              <a:noFill/>
            </p:spPr>
            <p:txBody>
              <a:bodyPr wrap="square">
                <a:spAutoFit/>
              </a:bodyPr>
              <a:lstStyle/>
              <a:p>
                <a:r>
                  <a:rPr lang="el-GR" sz="1800" dirty="0">
                    <a:latin typeface="Calibri" panose="020F0502020204030204" pitchFamily="34" charset="0"/>
                    <a:ea typeface="Calibri" panose="020F0502020204030204" pitchFamily="34" charset="0"/>
                    <a:cs typeface="Calibri" panose="020F0502020204030204" pitchFamily="34" charset="0"/>
                  </a:rPr>
                  <a:t>Παράδειγμα </a:t>
                </a:r>
                <a:r>
                  <a:rPr lang="en-GB" sz="1800" dirty="0">
                    <a:latin typeface="Calibri" panose="020F0502020204030204" pitchFamily="34" charset="0"/>
                    <a:ea typeface="Calibri" panose="020F0502020204030204" pitchFamily="34" charset="0"/>
                    <a:cs typeface="Calibri" panose="020F0502020204030204" pitchFamily="34" charset="0"/>
                  </a:rPr>
                  <a:t>2</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Αφαίρεση</a:t>
                </a:r>
                <a:r>
                  <a:rPr lang="el-GR" sz="1800" dirty="0">
                    <a:latin typeface="Calibri" panose="020F0502020204030204" pitchFamily="34" charset="0"/>
                    <a:ea typeface="Calibri" panose="020F0502020204030204" pitchFamily="34" charset="0"/>
                    <a:cs typeface="Calibri" panose="020F0502020204030204" pitchFamily="34" charset="0"/>
                  </a:rPr>
                  <a:t>)</a:t>
                </a:r>
              </a:p>
              <a:p>
                <a:pPr marL="0" indent="0">
                  <a:buNone/>
                </a:pPr>
                <a:r>
                  <a:rPr lang="el-GR" sz="1800" dirty="0">
                    <a:latin typeface="Calibri" panose="020F0502020204030204" pitchFamily="34" charset="0"/>
                    <a:ea typeface="Calibri" panose="020F0502020204030204" pitchFamily="34" charset="0"/>
                    <a:cs typeface="Calibri" panose="020F0502020204030204" pitchFamily="34" charset="0"/>
                  </a:rPr>
                  <a:t>Αφαίρεση δύο </a:t>
                </a:r>
                <a:r>
                  <a:rPr lang="el-GR" sz="1800" dirty="0" err="1">
                    <a:latin typeface="Calibri" panose="020F0502020204030204" pitchFamily="34" charset="0"/>
                    <a:ea typeface="Calibri" panose="020F0502020204030204" pitchFamily="34" charset="0"/>
                    <a:cs typeface="Calibri" panose="020F0502020204030204" pitchFamily="34" charset="0"/>
                  </a:rPr>
                  <a:t>στάθμων</a:t>
                </a:r>
                <a:r>
                  <a:rPr lang="el-GR"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1</m:t>
                        </m:r>
                      </m:sub>
                    </m:sSub>
                    <m:r>
                      <a:rPr lang="ar-AE" sz="1800">
                        <a:latin typeface="Cambria Math" panose="02040503050406030204" pitchFamily="18" charset="0"/>
                      </a:rPr>
                      <m:t>=</m:t>
                    </m:r>
                    <m:r>
                      <a:rPr lang="ar-AE" sz="1800">
                        <a:latin typeface="Cambria Math" panose="02040503050406030204" pitchFamily="18" charset="0"/>
                      </a:rPr>
                      <m:t>73</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r>
                      <a:rPr lang="ar-AE" sz="1800">
                        <a:latin typeface="Cambria Math" panose="02040503050406030204" pitchFamily="18" charset="0"/>
                      </a:rPr>
                      <m:t>, </m:t>
                    </m:r>
                    <m:sSub>
                      <m:sSubPr>
                        <m:ctrlPr>
                          <a:rPr lang="ar-AE" sz="1800" i="1">
                            <a:latin typeface="Cambria Math" panose="02040503050406030204" pitchFamily="18" charset="0"/>
                          </a:rPr>
                        </m:ctrlPr>
                      </m:sSubPr>
                      <m:e>
                        <m:r>
                          <a:rPr lang="ar-AE" sz="1800" i="1">
                            <a:latin typeface="Cambria Math" panose="02040503050406030204" pitchFamily="18" charset="0"/>
                          </a:rPr>
                          <m:t>𝐿</m:t>
                        </m:r>
                      </m:e>
                      <m:sub>
                        <m:r>
                          <a:rPr lang="ar-AE" sz="1800">
                            <a:latin typeface="Cambria Math" panose="02040503050406030204" pitchFamily="18" charset="0"/>
                          </a:rPr>
                          <m:t>2</m:t>
                        </m:r>
                      </m:sub>
                    </m:sSub>
                    <m:r>
                      <a:rPr lang="ar-AE" sz="1800">
                        <a:latin typeface="Cambria Math" panose="02040503050406030204" pitchFamily="18" charset="0"/>
                      </a:rPr>
                      <m:t>=</m:t>
                    </m:r>
                    <m:r>
                      <a:rPr lang="ar-AE" sz="1800">
                        <a:latin typeface="Cambria Math" panose="02040503050406030204" pitchFamily="18" charset="0"/>
                      </a:rPr>
                      <m:t>70</m:t>
                    </m:r>
                    <m:r>
                      <m:rPr>
                        <m:nor/>
                      </m:rPr>
                      <a:rPr lang="ar-AE" sz="1800" i="1">
                        <a:latin typeface="Calibri" panose="020F0502020204030204" pitchFamily="34" charset="0"/>
                        <a:ea typeface="Calibri" panose="020F0502020204030204" pitchFamily="34" charset="0"/>
                        <a:cs typeface="Calibri" panose="020F0502020204030204" pitchFamily="34" charset="0"/>
                      </a:rPr>
                      <m:t> </m:t>
                    </m:r>
                    <m:r>
                      <a:rPr lang="ar-AE" sz="1800" i="1">
                        <a:latin typeface="Cambria Math" panose="02040503050406030204" pitchFamily="18" charset="0"/>
                      </a:rPr>
                      <m:t>𝑑𝐵</m:t>
                    </m:r>
                  </m:oMath>
                </a14:m>
                <a:endParaRPr lang="en-GB"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TextBox 6">
                <a:extLst>
                  <a:ext uri="{FF2B5EF4-FFF2-40B4-BE49-F238E27FC236}">
                    <a16:creationId xmlns:a16="http://schemas.microsoft.com/office/drawing/2014/main" id="{1346BEFE-8877-2547-B582-37D35DE84F05}"/>
                  </a:ext>
                </a:extLst>
              </p:cNvPr>
              <p:cNvSpPr txBox="1">
                <a:spLocks noRot="1" noChangeAspect="1" noMove="1" noResize="1" noEditPoints="1" noAdjustHandles="1" noChangeArrowheads="1" noChangeShapeType="1" noTextEdit="1"/>
              </p:cNvSpPr>
              <p:nvPr/>
            </p:nvSpPr>
            <p:spPr>
              <a:xfrm>
                <a:off x="394335" y="2814941"/>
                <a:ext cx="8355330" cy="646331"/>
              </a:xfrm>
              <a:prstGeom prst="rect">
                <a:avLst/>
              </a:prstGeom>
              <a:blipFill>
                <a:blip r:embed="rId3"/>
                <a:stretch>
                  <a:fillRect l="-657"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370D75C-75C8-B098-1F8A-A112E0645A36}"/>
                  </a:ext>
                </a:extLst>
              </p:cNvPr>
              <p:cNvSpPr txBox="1"/>
              <p:nvPr/>
            </p:nvSpPr>
            <p:spPr>
              <a:xfrm>
                <a:off x="394334" y="3561581"/>
                <a:ext cx="8749665" cy="771814"/>
              </a:xfrm>
              <a:prstGeom prst="rect">
                <a:avLst/>
              </a:prstGeom>
              <a:noFill/>
            </p:spPr>
            <p:txBody>
              <a:bodyPr wrap="square">
                <a:spAutoFit/>
              </a:bodyPr>
              <a:lstStyle/>
              <a:p>
                <a:pPr marL="0" indent="0" algn="just">
                  <a:buNone/>
                </a:pPr>
                <a14:m>
                  <m:oMath xmlns:m="http://schemas.openxmlformats.org/officeDocument/2006/math">
                    <m:sSub>
                      <m:sSub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bPr>
                      <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𝐿</m:t>
                        </m:r>
                      </m:e>
                      <m:sub>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m:t>
                        </m:r>
                      </m:sub>
                    </m:sSub>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sSub>
                      <m:sSub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bPr>
                      <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𝐿</m:t>
                        </m:r>
                      </m:e>
                      <m:sub>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2</m:t>
                        </m:r>
                      </m:sub>
                    </m:sSub>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func>
                      <m:func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funcPr>
                      <m:fNa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b="0" i="0"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fName>
                      <m:e>
                        <m:d>
                          <m:d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dPr>
                          <m:e>
                            <m:sSup>
                              <m:sSup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f>
                                  <m:f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3</m:t>
                                    </m:r>
                                  </m:num>
                                  <m:den>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den>
                                </m:f>
                              </m:sup>
                            </m:sSup>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f>
                                  <m:f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0</m:t>
                                    </m:r>
                                  </m:num>
                                  <m:den>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den>
                                </m:f>
                              </m:sup>
                            </m:sSup>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 </m:t>
                            </m:r>
                          </m:e>
                        </m:d>
                      </m:e>
                    </m:func>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func>
                      <m:funcPr>
                        <m:ctrlPr>
                          <a:rPr lang="en-GB" sz="1800" b="0" i="1" smtClean="0">
                            <a:solidFill>
                              <a:schemeClr val="accent6">
                                <a:lumMod val="75000"/>
                              </a:schemeClr>
                            </a:solidFill>
                            <a:latin typeface="Cambria Math" panose="02040503050406030204" pitchFamily="18" charset="0"/>
                          </a:rPr>
                        </m:ctrlPr>
                      </m:funcPr>
                      <m:fName>
                        <m:r>
                          <m:rPr>
                            <m:sty m:val="p"/>
                          </m:rPr>
                          <a:rPr lang="en-GB" sz="1800" b="0" i="0"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fName>
                      <m:e>
                        <m:d>
                          <m:d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dPr>
                          <m:e>
                            <m:sSup>
                              <m:sSupPr>
                                <m:ctrlP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3</m:t>
                                </m:r>
                              </m:sup>
                            </m:sSup>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e>
                        </m:d>
                      </m:e>
                    </m:func>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func>
                      <m:funcPr>
                        <m:ctrlPr>
                          <a:rPr lang="en-GB" sz="1800" i="1">
                            <a:solidFill>
                              <a:schemeClr val="accent6">
                                <a:lumMod val="75000"/>
                              </a:schemeClr>
                            </a:solidFill>
                            <a:latin typeface="Cambria Math" panose="02040503050406030204" pitchFamily="18" charset="0"/>
                          </a:rPr>
                        </m:ctrlPr>
                      </m:funcPr>
                      <m:fName>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fName>
                      <m:e>
                        <m:d>
                          <m:d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dPr>
                          <m:e>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0</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3</m:t>
                                    </m:r>
                                  </m:sup>
                                </m:sSup>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e>
                        </m:d>
                      </m:e>
                    </m:func>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2</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oMath>
                </a14:m>
                <a:r>
                  <a:rPr lang="en-GB"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oMath>
                </a14:m>
                <a:r>
                  <a:rPr lang="en-GB"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func>
                      <m:funcPr>
                        <m:ctrlPr>
                          <a:rPr lang="en-GB" sz="1800" i="1">
                            <a:solidFill>
                              <a:schemeClr val="accent6">
                                <a:lumMod val="75000"/>
                              </a:schemeClr>
                            </a:solidFill>
                            <a:latin typeface="Cambria Math" panose="02040503050406030204" pitchFamily="18" charset="0"/>
                          </a:rPr>
                        </m:ctrlPr>
                      </m:funcPr>
                      <m:fName>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fName>
                      <m:e>
                        <m:d>
                          <m:d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dPr>
                          <m:e>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e>
                        </m:d>
                      </m:e>
                    </m:func>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el-GR"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func>
                      <m:funcPr>
                        <m:ctrlPr>
                          <a:rPr lang="en-GB" sz="1800" i="1">
                            <a:solidFill>
                              <a:schemeClr val="accent6">
                                <a:lumMod val="75000"/>
                              </a:schemeClr>
                            </a:solidFill>
                            <a:latin typeface="Cambria Math" panose="02040503050406030204" pitchFamily="18" charset="0"/>
                          </a:rPr>
                        </m:ctrlPr>
                      </m:funcPr>
                      <m:fName>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fName>
                      <m:e>
                        <m:d>
                          <m:d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dPr>
                          <m:e>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d>
                      </m:e>
                    </m:func>
                  </m:oMath>
                </a14:m>
                <a:r>
                  <a:rPr lang="en-GB"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a:t>
                </a:r>
                <a:r>
                  <a:rPr lang="el-GR"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7</a:t>
                </a:r>
                <a:r>
                  <a:rPr lang="en-GB"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0 dB</a:t>
                </a:r>
              </a:p>
            </p:txBody>
          </p:sp>
        </mc:Choice>
        <mc:Fallback xmlns="">
          <p:sp>
            <p:nvSpPr>
              <p:cNvPr id="9" name="TextBox 8">
                <a:extLst>
                  <a:ext uri="{FF2B5EF4-FFF2-40B4-BE49-F238E27FC236}">
                    <a16:creationId xmlns:a16="http://schemas.microsoft.com/office/drawing/2014/main" id="{2370D75C-75C8-B098-1F8A-A112E0645A36}"/>
                  </a:ext>
                </a:extLst>
              </p:cNvPr>
              <p:cNvSpPr txBox="1">
                <a:spLocks noRot="1" noChangeAspect="1" noMove="1" noResize="1" noEditPoints="1" noAdjustHandles="1" noChangeArrowheads="1" noChangeShapeType="1" noTextEdit="1"/>
              </p:cNvSpPr>
              <p:nvPr/>
            </p:nvSpPr>
            <p:spPr>
              <a:xfrm>
                <a:off x="394334" y="3561581"/>
                <a:ext cx="8749665" cy="771814"/>
              </a:xfrm>
              <a:prstGeom prst="rect">
                <a:avLst/>
              </a:prstGeom>
              <a:blipFill>
                <a:blip r:embed="rId4"/>
                <a:stretch>
                  <a:fillRect b="-118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B692D67-DD77-C6E6-1A7B-DB6DD1965C91}"/>
                  </a:ext>
                </a:extLst>
              </p:cNvPr>
              <p:cNvSpPr txBox="1"/>
              <p:nvPr/>
            </p:nvSpPr>
            <p:spPr>
              <a:xfrm>
                <a:off x="394334" y="1684938"/>
                <a:ext cx="8749666" cy="1062470"/>
              </a:xfrm>
              <a:prstGeom prst="rect">
                <a:avLst/>
              </a:prstGeom>
              <a:noFill/>
            </p:spPr>
            <p:txBody>
              <a:bodyPr wrap="square">
                <a:spAutoFit/>
              </a:bodyPr>
              <a:lstStyle/>
              <a:p>
                <a:pPr marL="0" indent="0" algn="just">
                  <a:buNone/>
                </a:pPr>
                <a14:m>
                  <m:oMathPara xmlns:m="http://schemas.openxmlformats.org/officeDocument/2006/math">
                    <m:oMathParaPr>
                      <m:jc m:val="left"/>
                    </m:oMathParaPr>
                    <m:oMath xmlns:m="http://schemas.openxmlformats.org/officeDocument/2006/math">
                      <m:sSub>
                        <m:sSubPr>
                          <m:ctrlPr>
                            <a:rPr lang="ar-AE" sz="1800" i="1" smtClean="0">
                              <a:solidFill>
                                <a:schemeClr val="accent6">
                                  <a:lumMod val="75000"/>
                                </a:schemeClr>
                              </a:solidFill>
                              <a:latin typeface="Cambria Math" panose="02040503050406030204" pitchFamily="18" charset="0"/>
                            </a:rPr>
                          </m:ctrlPr>
                        </m:sSubPr>
                        <m:e>
                          <m:r>
                            <a:rPr lang="ar-AE" sz="1800" i="1">
                              <a:solidFill>
                                <a:schemeClr val="accent6">
                                  <a:lumMod val="75000"/>
                                </a:schemeClr>
                              </a:solidFill>
                              <a:latin typeface="Cambria Math" panose="02040503050406030204" pitchFamily="18" charset="0"/>
                            </a:rPr>
                            <m:t>𝐿</m:t>
                          </m:r>
                        </m:e>
                        <m:sub>
                          <m:r>
                            <a:rPr lang="ar-AE" sz="1800">
                              <a:solidFill>
                                <a:schemeClr val="accent6">
                                  <a:lumMod val="75000"/>
                                </a:schemeClr>
                              </a:solidFill>
                              <a:latin typeface="Cambria Math" panose="02040503050406030204" pitchFamily="18" charset="0"/>
                            </a:rPr>
                            <m:t>1</m:t>
                          </m:r>
                        </m:sub>
                      </m:sSub>
                      <m:r>
                        <a:rPr lang="ar-AE" sz="1800">
                          <a:solidFill>
                            <a:schemeClr val="accent6">
                              <a:lumMod val="75000"/>
                            </a:schemeClr>
                          </a:solidFill>
                          <a:latin typeface="Cambria Math" panose="02040503050406030204" pitchFamily="18" charset="0"/>
                        </a:rPr>
                        <m:t>⊕</m:t>
                      </m:r>
                      <m:sSub>
                        <m:sSubPr>
                          <m:ctrlPr>
                            <a:rPr lang="ar-AE" sz="1800" i="1">
                              <a:solidFill>
                                <a:schemeClr val="accent6">
                                  <a:lumMod val="75000"/>
                                </a:schemeClr>
                              </a:solidFill>
                              <a:latin typeface="Cambria Math" panose="02040503050406030204" pitchFamily="18" charset="0"/>
                            </a:rPr>
                          </m:ctrlPr>
                        </m:sSubPr>
                        <m:e>
                          <m:r>
                            <a:rPr lang="ar-AE" sz="1800" i="1">
                              <a:solidFill>
                                <a:schemeClr val="accent6">
                                  <a:lumMod val="75000"/>
                                </a:schemeClr>
                              </a:solidFill>
                              <a:latin typeface="Cambria Math" panose="02040503050406030204" pitchFamily="18" charset="0"/>
                            </a:rPr>
                            <m:t>𝐿</m:t>
                          </m:r>
                        </m:e>
                        <m:sub>
                          <m:r>
                            <a:rPr lang="ar-AE" sz="1800">
                              <a:solidFill>
                                <a:schemeClr val="accent6">
                                  <a:lumMod val="75000"/>
                                </a:schemeClr>
                              </a:solidFill>
                              <a:latin typeface="Cambria Math" panose="02040503050406030204" pitchFamily="18" charset="0"/>
                            </a:rPr>
                            <m:t>2</m:t>
                          </m:r>
                        </m:sub>
                      </m:sSub>
                      <m:r>
                        <a:rPr lang="ar-AE" sz="1800">
                          <a:solidFill>
                            <a:schemeClr val="accent6">
                              <a:lumMod val="75000"/>
                            </a:schemeClr>
                          </a:solidFill>
                          <a:latin typeface="Cambria Math" panose="02040503050406030204" pitchFamily="18" charset="0"/>
                        </a:rPr>
                        <m:t>=</m:t>
                      </m:r>
                      <m:func>
                        <m:func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funcPr>
                        <m:fNa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fName>
                        <m:e>
                          <m:d>
                            <m:d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dPr>
                            <m:e>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f>
                                    <m:f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r>
                                        <a:rPr lang="el-GR"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0</m:t>
                                      </m:r>
                                    </m:num>
                                    <m:den>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den>
                                  </m:f>
                                </m:sup>
                              </m:sSup>
                              <m:r>
                                <a:rPr lang="el-GR"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f>
                                    <m:f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0</m:t>
                                      </m:r>
                                    </m:num>
                                    <m:den>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den>
                                  </m:f>
                                </m:sup>
                              </m:sSup>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 </m:t>
                              </m:r>
                            </m:e>
                          </m:d>
                        </m:e>
                      </m:func>
                      <m:r>
                        <a:rPr lang="ar-AE" sz="1800">
                          <a:solidFill>
                            <a:schemeClr val="accent6">
                              <a:lumMod val="75000"/>
                            </a:schemeClr>
                          </a:solidFill>
                          <a:latin typeface="Cambria Math" panose="02040503050406030204" pitchFamily="18"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sSup>
                        <m:sSupPr>
                          <m:ctrlP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ctrlPr>
                        </m:sSupPr>
                        <m:e>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2</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e>
                        <m:sup>
                          <m:r>
                            <a:rPr lang="en-GB" sz="1800" b="0" i="1" smtClean="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7</m:t>
                          </m:r>
                        </m:sup>
                      </m:sSup>
                      <m:r>
                        <a:rPr lang="el-GR"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m:t>
                      </m:r>
                      <m:r>
                        <a:rPr lang="ar-AE" sz="1800">
                          <a:solidFill>
                            <a:schemeClr val="accent6">
                              <a:lumMod val="75000"/>
                            </a:schemeClr>
                          </a:solidFill>
                          <a:latin typeface="Cambria Math" panose="02040503050406030204" pitchFamily="18" charset="0"/>
                        </a:rPr>
                        <m:t>=</m:t>
                      </m:r>
                      <m:r>
                        <a:rPr lang="en-GB" sz="1800" b="0" i="1" smtClean="0">
                          <a:solidFill>
                            <a:schemeClr val="accent6">
                              <a:lumMod val="75000"/>
                            </a:schemeClr>
                          </a:solidFill>
                          <a:latin typeface="Cambria Math" panose="02040503050406030204" pitchFamily="18" charset="0"/>
                        </a:rPr>
                        <m:t>7</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r>
                        <a:rPr lang="el-GR"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m:t>
                      </m:r>
                      <m:r>
                        <a:rPr lang="ar-AE" sz="1800">
                          <a:solidFill>
                            <a:schemeClr val="accent6">
                              <a:lumMod val="75000"/>
                            </a:schemeClr>
                          </a:solidFill>
                          <a:latin typeface="Cambria Math" panose="02040503050406030204" pitchFamily="18"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r>
                        <a:rPr lang="el-GR"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2</m:t>
                      </m:r>
                      <m:r>
                        <a:rPr lang="ar-AE" sz="1800">
                          <a:solidFill>
                            <a:schemeClr val="accent6">
                              <a:lumMod val="75000"/>
                            </a:schemeClr>
                          </a:solidFill>
                          <a:latin typeface="Cambria Math" panose="02040503050406030204" pitchFamily="18" charset="0"/>
                        </a:rPr>
                        <m:t>=</m:t>
                      </m:r>
                      <m:r>
                        <a:rPr lang="en-GB" sz="1800" b="0" i="0" smtClean="0">
                          <a:solidFill>
                            <a:schemeClr val="accent6">
                              <a:lumMod val="75000"/>
                            </a:schemeClr>
                          </a:solidFill>
                          <a:latin typeface="Cambria Math" panose="02040503050406030204" pitchFamily="18" charset="0"/>
                        </a:rPr>
                        <m:t>7</m:t>
                      </m:r>
                      <m:r>
                        <a:rPr lang="ar-AE" sz="1800">
                          <a:solidFill>
                            <a:schemeClr val="accent6">
                              <a:lumMod val="75000"/>
                            </a:schemeClr>
                          </a:solidFill>
                          <a:latin typeface="Cambria Math" panose="02040503050406030204" pitchFamily="18" charset="0"/>
                        </a:rPr>
                        <m:t>0</m:t>
                      </m:r>
                      <m:r>
                        <a:rPr lang="ar-AE" sz="1800">
                          <a:solidFill>
                            <a:schemeClr val="accent6">
                              <a:lumMod val="75000"/>
                            </a:schemeClr>
                          </a:solidFill>
                          <a:latin typeface="Cambria Math" panose="02040503050406030204" pitchFamily="18" charset="0"/>
                        </a:rPr>
                        <m:t>+</m:t>
                      </m:r>
                      <m:r>
                        <a:rPr lang="en-GB"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10</m:t>
                      </m:r>
                      <m:r>
                        <m:rPr>
                          <m:nor/>
                        </m:rPr>
                        <a:rPr lang="en-GB" sz="180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m:t>
                      </m:r>
                      <m:r>
                        <m:rPr>
                          <m:sty m:val="p"/>
                        </m:rPr>
                        <a:rPr lang="en-GB" sz="1800">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log</m:t>
                      </m:r>
                      <m:r>
                        <a:rPr lang="el-GR" sz="1800" i="1">
                          <a:solidFill>
                            <a:schemeClr val="accent6">
                              <a:lumMod val="75000"/>
                            </a:schemeClr>
                          </a:solidFill>
                          <a:latin typeface="Cambria Math" panose="02040503050406030204" pitchFamily="18" charset="0"/>
                          <a:ea typeface="Calibri" panose="020F0502020204030204" pitchFamily="34" charset="0"/>
                          <a:cs typeface="Calibri" panose="020F0502020204030204" pitchFamily="34" charset="0"/>
                        </a:rPr>
                        <m:t>2</m:t>
                      </m:r>
                      <m:r>
                        <a:rPr lang="ar-AE" sz="1800">
                          <a:solidFill>
                            <a:schemeClr val="accent6">
                              <a:lumMod val="75000"/>
                            </a:schemeClr>
                          </a:solidFill>
                          <a:latin typeface="Cambria Math" panose="02040503050406030204" pitchFamily="18" charset="0"/>
                        </a:rPr>
                        <m:t>≈</m:t>
                      </m:r>
                      <m:r>
                        <a:rPr lang="en-GB" sz="1800" b="0" i="0" smtClean="0">
                          <a:solidFill>
                            <a:schemeClr val="accent6">
                              <a:lumMod val="75000"/>
                            </a:schemeClr>
                          </a:solidFill>
                          <a:latin typeface="Cambria Math" panose="02040503050406030204" pitchFamily="18" charset="0"/>
                        </a:rPr>
                        <m:t>7</m:t>
                      </m:r>
                      <m:r>
                        <a:rPr lang="ar-AE" sz="1800">
                          <a:solidFill>
                            <a:schemeClr val="accent6">
                              <a:lumMod val="75000"/>
                            </a:schemeClr>
                          </a:solidFill>
                          <a:latin typeface="Cambria Math" panose="02040503050406030204" pitchFamily="18" charset="0"/>
                        </a:rPr>
                        <m:t>0</m:t>
                      </m:r>
                      <m:r>
                        <a:rPr lang="ar-AE" sz="1800">
                          <a:solidFill>
                            <a:schemeClr val="accent6">
                              <a:lumMod val="75000"/>
                            </a:schemeClr>
                          </a:solidFill>
                          <a:latin typeface="Cambria Math" panose="02040503050406030204" pitchFamily="18" charset="0"/>
                        </a:rPr>
                        <m:t>+</m:t>
                      </m:r>
                      <m:r>
                        <a:rPr lang="ar-AE" sz="1800">
                          <a:solidFill>
                            <a:schemeClr val="accent6">
                              <a:lumMod val="75000"/>
                            </a:schemeClr>
                          </a:solidFill>
                          <a:latin typeface="Cambria Math" panose="02040503050406030204" pitchFamily="18" charset="0"/>
                        </a:rPr>
                        <m:t>3</m:t>
                      </m:r>
                      <m:r>
                        <a:rPr lang="ar-AE" sz="1800">
                          <a:solidFill>
                            <a:schemeClr val="accent6">
                              <a:lumMod val="75000"/>
                            </a:schemeClr>
                          </a:solidFill>
                          <a:latin typeface="Cambria Math" panose="02040503050406030204" pitchFamily="18" charset="0"/>
                        </a:rPr>
                        <m:t>=</m:t>
                      </m:r>
                      <m:r>
                        <a:rPr lang="en-GB" sz="1800" b="0" i="0" smtClean="0">
                          <a:solidFill>
                            <a:schemeClr val="accent6">
                              <a:lumMod val="75000"/>
                            </a:schemeClr>
                          </a:solidFill>
                          <a:latin typeface="Cambria Math" panose="02040503050406030204" pitchFamily="18" charset="0"/>
                        </a:rPr>
                        <m:t>7</m:t>
                      </m:r>
                      <m:r>
                        <a:rPr lang="ar-AE" sz="1800">
                          <a:solidFill>
                            <a:schemeClr val="accent6">
                              <a:lumMod val="75000"/>
                            </a:schemeClr>
                          </a:solidFill>
                          <a:latin typeface="Cambria Math" panose="02040503050406030204" pitchFamily="18" charset="0"/>
                        </a:rPr>
                        <m:t>3</m:t>
                      </m:r>
                      <m:r>
                        <m:rPr>
                          <m:nor/>
                        </m:rPr>
                        <a:rPr lang="ar-AE" sz="1800" i="1">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m:t> </m:t>
                      </m:r>
                      <m:r>
                        <a:rPr lang="ar-AE" sz="1800" i="1">
                          <a:solidFill>
                            <a:schemeClr val="accent6">
                              <a:lumMod val="75000"/>
                            </a:schemeClr>
                          </a:solidFill>
                          <a:latin typeface="Cambria Math" panose="02040503050406030204" pitchFamily="18" charset="0"/>
                        </a:rPr>
                        <m:t>𝑑𝐵</m:t>
                      </m:r>
                    </m:oMath>
                  </m:oMathPara>
                </a14:m>
                <a:endParaRPr lang="el-GR" sz="18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ar-AE" sz="1600" b="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 name="TextBox 10">
                <a:extLst>
                  <a:ext uri="{FF2B5EF4-FFF2-40B4-BE49-F238E27FC236}">
                    <a16:creationId xmlns:a16="http://schemas.microsoft.com/office/drawing/2014/main" id="{9B692D67-DD77-C6E6-1A7B-DB6DD1965C91}"/>
                  </a:ext>
                </a:extLst>
              </p:cNvPr>
              <p:cNvSpPr txBox="1">
                <a:spLocks noRot="1" noChangeAspect="1" noMove="1" noResize="1" noEditPoints="1" noAdjustHandles="1" noChangeArrowheads="1" noChangeShapeType="1" noTextEdit="1"/>
              </p:cNvSpPr>
              <p:nvPr/>
            </p:nvSpPr>
            <p:spPr>
              <a:xfrm>
                <a:off x="394334" y="1684938"/>
                <a:ext cx="8749666" cy="1062470"/>
              </a:xfrm>
              <a:prstGeom prst="rect">
                <a:avLst/>
              </a:prstGeom>
              <a:blipFill>
                <a:blip r:embed="rId5"/>
                <a:stretch>
                  <a:fillRect l="-418" b="-6286"/>
                </a:stretch>
              </a:blipFill>
            </p:spPr>
            <p:txBody>
              <a:bodyPr/>
              <a:lstStyle/>
              <a:p>
                <a:r>
                  <a:rPr lang="en-GB">
                    <a:noFill/>
                  </a:rPr>
                  <a:t> </a:t>
                </a:r>
              </a:p>
            </p:txBody>
          </p:sp>
        </mc:Fallback>
      </mc:AlternateContent>
    </p:spTree>
    <p:extLst>
      <p:ext uri="{BB962C8B-B14F-4D97-AF65-F5344CB8AC3E}">
        <p14:creationId xmlns:p14="http://schemas.microsoft.com/office/powerpoint/2010/main" val="1308547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B6C9D304-60C0-8D5A-0B82-2EBA0440E720}"/>
                  </a:ext>
                </a:extLst>
              </p:cNvPr>
              <p:cNvSpPr>
                <a:spLocks noGrp="1"/>
              </p:cNvSpPr>
              <p:nvPr>
                <p:ph idx="1"/>
              </p:nvPr>
            </p:nvSpPr>
            <p:spPr/>
            <p:txBody>
              <a:bodyPr>
                <a:noAutofit/>
              </a:bodyPr>
              <a:lstStyle/>
              <a:p>
                <a:pPr algn="just"/>
                <a:r>
                  <a:rPr lang="el-GR" sz="1800" b="1" dirty="0">
                    <a:latin typeface="Calibri" panose="020F0502020204030204" pitchFamily="34" charset="0"/>
                    <a:ea typeface="Calibri" panose="020F0502020204030204" pitchFamily="34" charset="0"/>
                    <a:cs typeface="Calibri" panose="020F0502020204030204" pitchFamily="34" charset="0"/>
                  </a:rPr>
                  <a:t>μήκος </a:t>
                </a:r>
                <a:r>
                  <a:rPr lang="el-GR" sz="1800" b="1" dirty="0" err="1">
                    <a:latin typeface="Calibri" panose="020F0502020204030204" pitchFamily="34" charset="0"/>
                    <a:ea typeface="Calibri" panose="020F0502020204030204" pitchFamily="34" charset="0"/>
                    <a:cs typeface="Calibri" panose="020F0502020204030204" pitchFamily="34" charset="0"/>
                  </a:rPr>
                  <a:t>κύματος</a:t>
                </a:r>
                <a:r>
                  <a:rPr lang="el-GR" sz="1800" dirty="0">
                    <a:latin typeface="Calibri" panose="020F0502020204030204" pitchFamily="34" charset="0"/>
                    <a:ea typeface="Calibri" panose="020F0502020204030204" pitchFamily="34" charset="0"/>
                    <a:cs typeface="Calibri" panose="020F0502020204030204" pitchFamily="34" charset="0"/>
                  </a:rPr>
                  <a:t>: η </a:t>
                </a:r>
                <a:r>
                  <a:rPr lang="el-GR" sz="1800" dirty="0" err="1">
                    <a:latin typeface="Calibri" panose="020F0502020204030204" pitchFamily="34" charset="0"/>
                    <a:ea typeface="Calibri" panose="020F0502020204030204" pitchFamily="34" charset="0"/>
                    <a:cs typeface="Calibri" panose="020F0502020204030204" pitchFamily="34" charset="0"/>
                  </a:rPr>
                  <a:t>απόσταση</a:t>
                </a:r>
                <a:r>
                  <a:rPr lang="el-GR" sz="1800" dirty="0">
                    <a:latin typeface="Calibri" panose="020F0502020204030204" pitchFamily="34" charset="0"/>
                    <a:ea typeface="Calibri" panose="020F0502020204030204" pitchFamily="34" charset="0"/>
                    <a:cs typeface="Calibri" panose="020F0502020204030204" pitchFamily="34" charset="0"/>
                  </a:rPr>
                  <a:t> που </a:t>
                </a:r>
                <a:r>
                  <a:rPr lang="el-GR" sz="1800" dirty="0" err="1">
                    <a:latin typeface="Calibri" panose="020F0502020204030204" pitchFamily="34" charset="0"/>
                    <a:ea typeface="Calibri" panose="020F0502020204030204" pitchFamily="34" charset="0"/>
                    <a:cs typeface="Calibri" panose="020F0502020204030204" pitchFamily="34" charset="0"/>
                  </a:rPr>
                  <a:t>ταξιδεύει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ένα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κύμα</a:t>
                </a:r>
                <a:r>
                  <a:rPr lang="el-GR" sz="1800" dirty="0">
                    <a:latin typeface="Calibri" panose="020F0502020204030204" pitchFamily="34" charset="0"/>
                    <a:ea typeface="Calibri" panose="020F0502020204030204" pitchFamily="34" charset="0"/>
                    <a:cs typeface="Calibri" panose="020F0502020204030204" pitchFamily="34" charset="0"/>
                  </a:rPr>
                  <a:t> στο </a:t>
                </a:r>
                <a:r>
                  <a:rPr lang="el-GR" sz="1800" dirty="0" err="1">
                    <a:latin typeface="Calibri" panose="020F0502020204030204" pitchFamily="34" charset="0"/>
                    <a:ea typeface="Calibri" panose="020F0502020204030204" pitchFamily="34" charset="0"/>
                    <a:cs typeface="Calibri" panose="020F0502020204030204" pitchFamily="34" charset="0"/>
                  </a:rPr>
                  <a:t>διάστημα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μίας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πλήρους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ταλάντωσης</a:t>
                </a:r>
                <a:r>
                  <a:rPr lang="el-GR" sz="1800" dirty="0">
                    <a:latin typeface="Calibri" panose="020F0502020204030204" pitchFamily="34" charset="0"/>
                    <a:ea typeface="Calibri" panose="020F0502020204030204" pitchFamily="34" charset="0"/>
                    <a:cs typeface="Calibri" panose="020F0502020204030204" pitchFamily="34" charset="0"/>
                  </a:rPr>
                  <a:t> (ή η </a:t>
                </a:r>
                <a:r>
                  <a:rPr lang="el-GR" sz="1800" dirty="0" err="1">
                    <a:latin typeface="Calibri" panose="020F0502020204030204" pitchFamily="34" charset="0"/>
                    <a:ea typeface="Calibri" panose="020F0502020204030204" pitchFamily="34" charset="0"/>
                    <a:cs typeface="Calibri" panose="020F0502020204030204" pitchFamily="34" charset="0"/>
                  </a:rPr>
                  <a:t>απόσταση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μεταξύ</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δύο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μεγίστων</a:t>
                </a:r>
                <a:r>
                  <a:rPr lang="el-GR" sz="1800" dirty="0">
                    <a:latin typeface="Calibri" panose="020F0502020204030204" pitchFamily="34" charset="0"/>
                    <a:ea typeface="Calibri" panose="020F0502020204030204" pitchFamily="34" charset="0"/>
                    <a:cs typeface="Calibri" panose="020F0502020204030204" pitchFamily="34" charset="0"/>
                  </a:rPr>
                  <a:t> ή </a:t>
                </a:r>
                <a:r>
                  <a:rPr lang="el-GR" sz="1800" dirty="0" err="1">
                    <a:latin typeface="Calibri" panose="020F0502020204030204" pitchFamily="34" charset="0"/>
                    <a:ea typeface="Calibri" panose="020F0502020204030204" pitchFamily="34" charset="0"/>
                    <a:cs typeface="Calibri" panose="020F0502020204030204" pitchFamily="34" charset="0"/>
                  </a:rPr>
                  <a:t>ελαχίστων</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a:t>
                </a: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ταχύτητα</a:t>
                </a:r>
                <a:r>
                  <a:rPr lang="el-GR" sz="1800" b="1" dirty="0">
                    <a:latin typeface="Calibri" panose="020F0502020204030204" pitchFamily="34" charset="0"/>
                    <a:ea typeface="Calibri" panose="020F0502020204030204" pitchFamily="34" charset="0"/>
                    <a:cs typeface="Calibri" panose="020F0502020204030204" pitchFamily="34" charset="0"/>
                  </a:rPr>
                  <a:t> του </a:t>
                </a:r>
                <a:r>
                  <a:rPr lang="el-GR" sz="1800" b="1" dirty="0" err="1">
                    <a:latin typeface="Calibri" panose="020F0502020204030204" pitchFamily="34" charset="0"/>
                    <a:ea typeface="Calibri" panose="020F0502020204030204" pitchFamily="34" charset="0"/>
                    <a:cs typeface="Calibri" panose="020F0502020204030204" pitchFamily="34" charset="0"/>
                  </a:rPr>
                  <a:t>ήχου</a:t>
                </a:r>
                <a:r>
                  <a:rPr lang="el-GR" sz="1800" b="1" dirty="0">
                    <a:latin typeface="Calibri" panose="020F0502020204030204" pitchFamily="34" charset="0"/>
                    <a:ea typeface="Calibri" panose="020F0502020204030204" pitchFamily="34" charset="0"/>
                    <a:cs typeface="Calibri" panose="020F0502020204030204" pitchFamily="34" charset="0"/>
                  </a:rPr>
                  <a:t>, c</a:t>
                </a:r>
                <a:r>
                  <a:rPr lang="el-GR" sz="1800" dirty="0">
                    <a:latin typeface="Calibri" panose="020F0502020204030204" pitchFamily="34" charset="0"/>
                    <a:ea typeface="Calibri" panose="020F0502020204030204" pitchFamily="34" charset="0"/>
                    <a:cs typeface="Calibri" panose="020F0502020204030204" pitchFamily="34" charset="0"/>
                  </a:rPr>
                  <a:t>: η </a:t>
                </a:r>
                <a:r>
                  <a:rPr lang="el-GR" sz="1800" dirty="0" err="1">
                    <a:latin typeface="Calibri" panose="020F0502020204030204" pitchFamily="34" charset="0"/>
                    <a:ea typeface="Calibri" panose="020F0502020204030204" pitchFamily="34" charset="0"/>
                    <a:cs typeface="Calibri" panose="020F0502020204030204" pitchFamily="34" charset="0"/>
                  </a:rPr>
                  <a:t>ταχύτητα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διάδοσης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διαταραχής</a:t>
                </a:r>
                <a:r>
                  <a:rPr lang="el-GR" sz="1800" dirty="0">
                    <a:latin typeface="Calibri" panose="020F0502020204030204" pitchFamily="34" charset="0"/>
                    <a:ea typeface="Calibri" panose="020F0502020204030204" pitchFamily="34" charset="0"/>
                    <a:cs typeface="Calibri" panose="020F0502020204030204" pitchFamily="34" charset="0"/>
                  </a:rPr>
                  <a:t> (m/s)</a:t>
                </a: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συχνότητα</a:t>
                </a:r>
                <a:r>
                  <a:rPr lang="el-GR" sz="1800" b="1" dirty="0">
                    <a:latin typeface="Calibri" panose="020F0502020204030204" pitchFamily="34" charset="0"/>
                    <a:ea typeface="Calibri" panose="020F0502020204030204" pitchFamily="34" charset="0"/>
                    <a:cs typeface="Calibri" panose="020F0502020204030204" pitchFamily="34" charset="0"/>
                  </a:rPr>
                  <a:t>, f</a:t>
                </a:r>
                <a:r>
                  <a:rPr lang="el-GR" sz="1800" dirty="0">
                    <a:latin typeface="Calibri" panose="020F0502020204030204" pitchFamily="34" charset="0"/>
                    <a:ea typeface="Calibri" panose="020F0502020204030204" pitchFamily="34" charset="0"/>
                    <a:cs typeface="Calibri" panose="020F0502020204030204" pitchFamily="34" charset="0"/>
                  </a:rPr>
                  <a:t>: ο </a:t>
                </a:r>
                <a:r>
                  <a:rPr lang="el-GR" sz="1800" dirty="0" err="1">
                    <a:latin typeface="Calibri" panose="020F0502020204030204" pitchFamily="34" charset="0"/>
                    <a:ea typeface="Calibri" panose="020F0502020204030204" pitchFamily="34" charset="0"/>
                    <a:cs typeface="Calibri" panose="020F0502020204030204" pitchFamily="34" charset="0"/>
                  </a:rPr>
                  <a:t>αριθμός</a:t>
                </a:r>
                <a:r>
                  <a:rPr lang="el-GR" sz="1800" dirty="0">
                    <a:latin typeface="Calibri" panose="020F0502020204030204" pitchFamily="34" charset="0"/>
                    <a:ea typeface="Calibri" panose="020F0502020204030204" pitchFamily="34" charset="0"/>
                    <a:cs typeface="Calibri" panose="020F0502020204030204" pitchFamily="34" charset="0"/>
                  </a:rPr>
                  <a:t> των </a:t>
                </a:r>
                <a:r>
                  <a:rPr lang="el-GR" sz="1800" dirty="0" err="1">
                    <a:latin typeface="Calibri" panose="020F0502020204030204" pitchFamily="34" charset="0"/>
                    <a:ea typeface="Calibri" panose="020F0502020204030204" pitchFamily="34" charset="0"/>
                    <a:cs typeface="Calibri" panose="020F0502020204030204" pitchFamily="34" charset="0"/>
                  </a:rPr>
                  <a:t>πλήρων</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ταλαντώσεων</a:t>
                </a:r>
                <a:r>
                  <a:rPr lang="el-GR" sz="1800" dirty="0">
                    <a:latin typeface="Calibri" panose="020F0502020204030204" pitchFamily="34" charset="0"/>
                    <a:ea typeface="Calibri" panose="020F0502020204030204" pitchFamily="34" charset="0"/>
                    <a:cs typeface="Calibri" panose="020F0502020204030204" pitchFamily="34" charset="0"/>
                  </a:rPr>
                  <a:t> στη </a:t>
                </a:r>
                <a:r>
                  <a:rPr lang="el-GR" sz="1800" dirty="0" err="1">
                    <a:latin typeface="Calibri" panose="020F0502020204030204" pitchFamily="34" charset="0"/>
                    <a:ea typeface="Calibri" panose="020F0502020204030204" pitchFamily="34" charset="0"/>
                    <a:cs typeface="Calibri" panose="020F0502020204030204" pitchFamily="34" charset="0"/>
                  </a:rPr>
                  <a:t>μονάδα</a:t>
                </a:r>
                <a:r>
                  <a:rPr lang="el-GR" sz="1800" dirty="0">
                    <a:latin typeface="Calibri" panose="020F0502020204030204" pitchFamily="34" charset="0"/>
                    <a:ea typeface="Calibri" panose="020F0502020204030204" pitchFamily="34" charset="0"/>
                    <a:cs typeface="Calibri" panose="020F0502020204030204" pitchFamily="34" charset="0"/>
                  </a:rPr>
                  <a:t> του </a:t>
                </a:r>
                <a:r>
                  <a:rPr lang="el-GR" sz="1800" dirty="0" err="1">
                    <a:latin typeface="Calibri" panose="020F0502020204030204" pitchFamily="34" charset="0"/>
                    <a:ea typeface="Calibri" panose="020F0502020204030204" pitchFamily="34" charset="0"/>
                    <a:cs typeface="Calibri" panose="020F0502020204030204" pitchFamily="34" charset="0"/>
                  </a:rPr>
                  <a:t>χρόνου</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Hz</a:t>
                </a:r>
                <a:r>
                  <a:rPr lang="el-GR" sz="1800" dirty="0">
                    <a:latin typeface="Calibri" panose="020F0502020204030204" pitchFamily="34" charset="0"/>
                    <a:ea typeface="Calibri" panose="020F0502020204030204" pitchFamily="34" charset="0"/>
                    <a:cs typeface="Calibri" panose="020F0502020204030204" pitchFamily="34" charset="0"/>
                  </a:rPr>
                  <a:t>)</a:t>
                </a:r>
              </a:p>
              <a:p>
                <a:pPr algn="just"/>
                <a:r>
                  <a:rPr lang="el-GR" sz="1800" i="1" dirty="0">
                    <a:latin typeface="Calibri" panose="020F0502020204030204" pitchFamily="34" charset="0"/>
                    <a:ea typeface="Calibri" panose="020F0502020204030204" pitchFamily="34" charset="0"/>
                    <a:cs typeface="Calibri" panose="020F0502020204030204" pitchFamily="34" charset="0"/>
                  </a:rPr>
                  <a:t>λ </a:t>
                </a:r>
                <a:r>
                  <a:rPr lang="el-GR" sz="1800" dirty="0">
                    <a:latin typeface="Calibri" panose="020F0502020204030204" pitchFamily="34" charset="0"/>
                    <a:ea typeface="Calibri" panose="020F0502020204030204" pitchFamily="34" charset="0"/>
                    <a:cs typeface="Calibri" panose="020F0502020204030204" pitchFamily="34" charset="0"/>
                  </a:rPr>
                  <a:t>= </a:t>
                </a:r>
                <a:r>
                  <a:rPr lang="en-GB" sz="1800" dirty="0">
                    <a:latin typeface="Calibri" panose="020F0502020204030204" pitchFamily="34" charset="0"/>
                    <a:ea typeface="Calibri" panose="020F0502020204030204" pitchFamily="34" charset="0"/>
                    <a:cs typeface="Calibri" panose="020F0502020204030204" pitchFamily="34" charset="0"/>
                  </a:rPr>
                  <a:t>c/f</a:t>
                </a:r>
                <a:endParaRPr lang="el-GR"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rms</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τιμή</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Η </a:t>
                </a:r>
                <a:r>
                  <a:rPr lang="el-GR" sz="1800" dirty="0" err="1">
                    <a:latin typeface="Calibri" panose="020F0502020204030204" pitchFamily="34" charset="0"/>
                    <a:ea typeface="Calibri" panose="020F0502020204030204" pitchFamily="34" charset="0"/>
                    <a:cs typeface="Calibri" panose="020F0502020204030204" pitchFamily="34" charset="0"/>
                  </a:rPr>
                  <a:t>πίεση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είναι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ένα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συνεχές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μέγεθος</a:t>
                </a:r>
                <a:r>
                  <a:rPr lang="el-GR" sz="1800" dirty="0">
                    <a:latin typeface="Calibri" panose="020F0502020204030204" pitchFamily="34" charset="0"/>
                    <a:ea typeface="Calibri" panose="020F0502020204030204" pitchFamily="34" charset="0"/>
                    <a:cs typeface="Calibri" panose="020F0502020204030204" pitchFamily="34" charset="0"/>
                  </a:rPr>
                  <a:t> που </a:t>
                </a:r>
                <a:r>
                  <a:rPr lang="el-GR" sz="1800" dirty="0" err="1">
                    <a:latin typeface="Calibri" panose="020F0502020204030204" pitchFamily="34" charset="0"/>
                    <a:ea typeface="Calibri" panose="020F0502020204030204" pitchFamily="34" charset="0"/>
                    <a:cs typeface="Calibri" panose="020F0502020204030204" pitchFamily="34" charset="0"/>
                  </a:rPr>
                  <a:t>μεταβάλλεται</a:t>
                </a:r>
                <a:r>
                  <a:rPr lang="el-GR" sz="1800" dirty="0">
                    <a:latin typeface="Calibri" panose="020F0502020204030204" pitchFamily="34" charset="0"/>
                    <a:ea typeface="Calibri" panose="020F0502020204030204" pitchFamily="34" charset="0"/>
                    <a:cs typeface="Calibri" panose="020F0502020204030204" pitchFamily="34" charset="0"/>
                  </a:rPr>
                  <a:t> με το </a:t>
                </a:r>
                <a:r>
                  <a:rPr lang="el-GR" sz="1800" dirty="0" err="1">
                    <a:latin typeface="Calibri" panose="020F0502020204030204" pitchFamily="34" charset="0"/>
                    <a:ea typeface="Calibri" panose="020F0502020204030204" pitchFamily="34" charset="0"/>
                    <a:cs typeface="Calibri" panose="020F0502020204030204" pitchFamily="34" charset="0"/>
                  </a:rPr>
                  <a:t>χρόνο</a:t>
                </a:r>
                <a:r>
                  <a:rPr lang="en-GB"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n-GB" sz="1800" b="0" i="1" smtClean="0">
                        <a:latin typeface="Cambria Math" panose="02040503050406030204" pitchFamily="18" charset="0"/>
                        <a:ea typeface="Calibri" panose="020F0502020204030204" pitchFamily="34" charset="0"/>
                        <a:cs typeface="Calibri" panose="020F0502020204030204" pitchFamily="34" charset="0"/>
                      </a:rPr>
                      <m:t>𝑡</m:t>
                    </m:r>
                  </m:oMath>
                </a14:m>
                <a:r>
                  <a:rPr lang="en-GB" sz="1800" dirty="0">
                    <a:latin typeface="Calibri" panose="020F0502020204030204" pitchFamily="34" charset="0"/>
                    <a:ea typeface="Calibri" panose="020F0502020204030204" pitchFamily="34" charset="0"/>
                    <a:cs typeface="Calibri" panose="020F0502020204030204" pitchFamily="34" charset="0"/>
                  </a:rPr>
                  <a:t>)</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Οπότε</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συνήθως</a:t>
                </a:r>
                <a:r>
                  <a:rPr lang="el-GR" sz="1800" dirty="0">
                    <a:latin typeface="Calibri" panose="020F0502020204030204" pitchFamily="34" charset="0"/>
                    <a:ea typeface="Calibri" panose="020F0502020204030204" pitchFamily="34" charset="0"/>
                    <a:cs typeface="Calibri" panose="020F0502020204030204" pitchFamily="34" charset="0"/>
                  </a:rPr>
                  <a:t> μας </a:t>
                </a:r>
                <a:r>
                  <a:rPr lang="el-GR" sz="1800" dirty="0" err="1">
                    <a:latin typeface="Calibri" panose="020F0502020204030204" pitchFamily="34" charset="0"/>
                    <a:ea typeface="Calibri" panose="020F0502020204030204" pitchFamily="34" charset="0"/>
                    <a:cs typeface="Calibri" panose="020F0502020204030204" pitchFamily="34" charset="0"/>
                  </a:rPr>
                  <a:t>ενδιαφέρουν</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μέσες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τιμές</a:t>
                </a:r>
                <a:r>
                  <a:rPr lang="el-GR" sz="1800" dirty="0">
                    <a:latin typeface="Calibri" panose="020F0502020204030204" pitchFamily="34" charset="0"/>
                    <a:ea typeface="Calibri" panose="020F0502020204030204" pitchFamily="34" charset="0"/>
                    <a:cs typeface="Calibri" panose="020F0502020204030204" pitchFamily="34" charset="0"/>
                  </a:rPr>
                  <a:t> και </a:t>
                </a:r>
                <a:r>
                  <a:rPr lang="el-GR" sz="1800" dirty="0" err="1">
                    <a:latin typeface="Calibri" panose="020F0502020204030204" pitchFamily="34" charset="0"/>
                    <a:ea typeface="Calibri" panose="020F0502020204030204" pitchFamily="34" charset="0"/>
                    <a:cs typeface="Calibri" panose="020F0502020204030204" pitchFamily="34" charset="0"/>
                  </a:rPr>
                  <a:t>όχι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στιγμιαίες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τιμές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Δεδομένου</a:t>
                </a:r>
                <a:r>
                  <a:rPr lang="el-GR" sz="1800" dirty="0">
                    <a:latin typeface="Calibri" panose="020F0502020204030204" pitchFamily="34" charset="0"/>
                    <a:ea typeface="Calibri" panose="020F0502020204030204" pitchFamily="34" charset="0"/>
                    <a:cs typeface="Calibri" panose="020F0502020204030204" pitchFamily="34" charset="0"/>
                  </a:rPr>
                  <a:t> δε </a:t>
                </a:r>
                <a:r>
                  <a:rPr lang="el-GR" sz="1800" dirty="0" err="1">
                    <a:latin typeface="Calibri" panose="020F0502020204030204" pitchFamily="34" charset="0"/>
                    <a:ea typeface="Calibri" panose="020F0502020204030204" pitchFamily="34" charset="0"/>
                    <a:cs typeface="Calibri" panose="020F0502020204030204" pitchFamily="34" charset="0"/>
                  </a:rPr>
                  <a:t>ότι</a:t>
                </a:r>
                <a:r>
                  <a:rPr lang="el-GR" sz="1800" dirty="0">
                    <a:latin typeface="Calibri" panose="020F0502020204030204" pitchFamily="34" charset="0"/>
                    <a:ea typeface="Calibri" panose="020F0502020204030204" pitchFamily="34" charset="0"/>
                    <a:cs typeface="Calibri" panose="020F0502020204030204" pitchFamily="34" charset="0"/>
                  </a:rPr>
                  <a:t> η </a:t>
                </a:r>
                <a:r>
                  <a:rPr lang="el-GR" sz="1800" dirty="0" err="1">
                    <a:latin typeface="Calibri" panose="020F0502020204030204" pitchFamily="34" charset="0"/>
                    <a:ea typeface="Calibri" panose="020F0502020204030204" pitchFamily="34" charset="0"/>
                    <a:cs typeface="Calibri" panose="020F0502020204030204" pitchFamily="34" charset="0"/>
                  </a:rPr>
                  <a:t>ενέργεια</a:t>
                </a:r>
                <a:r>
                  <a:rPr lang="el-GR" sz="1800" dirty="0">
                    <a:latin typeface="Calibri" panose="020F0502020204030204" pitchFamily="34" charset="0"/>
                    <a:ea typeface="Calibri" panose="020F0502020204030204" pitchFamily="34" charset="0"/>
                    <a:cs typeface="Calibri" panose="020F0502020204030204" pitchFamily="34" charset="0"/>
                  </a:rPr>
                  <a:t> του </a:t>
                </a:r>
                <a:r>
                  <a:rPr lang="el-GR" sz="1800" dirty="0" err="1">
                    <a:latin typeface="Calibri" panose="020F0502020204030204" pitchFamily="34" charset="0"/>
                    <a:ea typeface="Calibri" panose="020F0502020204030204" pitchFamily="34" charset="0"/>
                    <a:cs typeface="Calibri" panose="020F0502020204030204" pitchFamily="34" charset="0"/>
                  </a:rPr>
                  <a:t>ηχητικού</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κύματος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είναι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ανάλογη</a:t>
                </a:r>
                <a:r>
                  <a:rPr lang="el-GR" sz="1800" dirty="0">
                    <a:latin typeface="Calibri" panose="020F0502020204030204" pitchFamily="34" charset="0"/>
                    <a:ea typeface="Calibri" panose="020F0502020204030204" pitchFamily="34" charset="0"/>
                    <a:cs typeface="Calibri" panose="020F0502020204030204" pitchFamily="34" charset="0"/>
                  </a:rPr>
                  <a:t> του </a:t>
                </a:r>
                <a:r>
                  <a:rPr lang="el-GR" sz="1800" dirty="0" err="1">
                    <a:latin typeface="Calibri" panose="020F0502020204030204" pitchFamily="34" charset="0"/>
                    <a:ea typeface="Calibri" panose="020F0502020204030204" pitchFamily="34" charset="0"/>
                    <a:cs typeface="Calibri" panose="020F0502020204030204" pitchFamily="34" charset="0"/>
                  </a:rPr>
                  <a:t>τετραγώνου</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ακουστικής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εστιάζουμε</a:t>
                </a:r>
                <a:r>
                  <a:rPr lang="el-GR" sz="1800" dirty="0">
                    <a:latin typeface="Calibri" panose="020F0502020204030204" pitchFamily="34" charset="0"/>
                    <a:ea typeface="Calibri" panose="020F0502020204030204" pitchFamily="34" charset="0"/>
                    <a:cs typeface="Calibri" panose="020F0502020204030204" pitchFamily="34" charset="0"/>
                  </a:rPr>
                  <a:t> σε </a:t>
                </a:r>
                <a:r>
                  <a:rPr lang="el-GR" sz="1800" dirty="0" err="1">
                    <a:latin typeface="Calibri" panose="020F0502020204030204" pitchFamily="34" charset="0"/>
                    <a:ea typeface="Calibri" panose="020F0502020204030204" pitchFamily="34" charset="0"/>
                    <a:cs typeface="Calibri" panose="020F0502020204030204" pitchFamily="34" charset="0"/>
                  </a:rPr>
                  <a:t>μέσες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τετραγωνικές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τιμές</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Έτσι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ορίζουμε</a:t>
                </a:r>
                <a:r>
                  <a:rPr lang="el-GR" sz="1800" dirty="0">
                    <a:latin typeface="Calibri" panose="020F0502020204030204" pitchFamily="34" charset="0"/>
                    <a:ea typeface="Calibri" panose="020F0502020204030204" pitchFamily="34" charset="0"/>
                    <a:cs typeface="Calibri" panose="020F0502020204030204" pitchFamily="34" charset="0"/>
                  </a:rPr>
                  <a:t> την </a:t>
                </a:r>
                <a:r>
                  <a:rPr lang="el-GR" sz="1800" dirty="0" err="1">
                    <a:latin typeface="Calibri" panose="020F0502020204030204" pitchFamily="34" charset="0"/>
                    <a:ea typeface="Calibri" panose="020F0502020204030204" pitchFamily="34" charset="0"/>
                    <a:cs typeface="Calibri" panose="020F0502020204030204" pitchFamily="34" charset="0"/>
                  </a:rPr>
                  <a:t>rms</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root-mean-square</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πίεσης</a:t>
                </a:r>
                <a:r>
                  <a:rPr lang="el-GR" sz="1800" dirty="0">
                    <a:latin typeface="Calibri" panose="020F0502020204030204" pitchFamily="34" charset="0"/>
                    <a:ea typeface="Calibri" panose="020F0502020204030204" pitchFamily="34" charset="0"/>
                    <a:cs typeface="Calibri" panose="020F0502020204030204" pitchFamily="34" charset="0"/>
                  </a:rPr>
                  <a:t> ως:</a:t>
                </a:r>
              </a:p>
              <a:p>
                <a:pPr marL="0" indent="0" algn="just">
                  <a:buNone/>
                </a:pPr>
                <a14:m>
                  <m:oMathPara xmlns:m="http://schemas.openxmlformats.org/officeDocument/2006/math">
                    <m:oMathParaPr>
                      <m:jc m:val="centerGroup"/>
                    </m:oMathParaPr>
                    <m:oMath xmlns:m="http://schemas.openxmlformats.org/officeDocument/2006/math">
                      <m:sSub>
                        <m:sSubPr>
                          <m:ctrlPr>
                            <a:rPr lang="el-GR" sz="1800" b="0" i="1" smtClean="0">
                              <a:latin typeface="Cambria Math" panose="02040503050406030204" pitchFamily="18" charset="0"/>
                              <a:ea typeface="Calibri" panose="020F0502020204030204" pitchFamily="34" charset="0"/>
                              <a:cs typeface="Calibri" panose="020F0502020204030204" pitchFamily="34" charset="0"/>
                            </a:rPr>
                          </m:ctrlPr>
                        </m:sSubPr>
                        <m:e>
                          <m:r>
                            <a:rPr lang="el-GR" sz="1800" b="0" i="1" smtClean="0">
                              <a:latin typeface="Cambria Math" panose="02040503050406030204" pitchFamily="18" charset="0"/>
                              <a:ea typeface="Calibri" panose="020F0502020204030204" pitchFamily="34" charset="0"/>
                              <a:cs typeface="Calibri" panose="020F0502020204030204" pitchFamily="34" charset="0"/>
                            </a:rPr>
                            <m:t>𝜌</m:t>
                          </m:r>
                        </m:e>
                        <m:sub>
                          <m:r>
                            <a:rPr lang="en-GB" sz="1800" b="0" i="1" smtClean="0">
                              <a:latin typeface="Cambria Math" panose="02040503050406030204" pitchFamily="18" charset="0"/>
                              <a:ea typeface="Calibri" panose="020F0502020204030204" pitchFamily="34" charset="0"/>
                              <a:cs typeface="Calibri" panose="020F0502020204030204" pitchFamily="34" charset="0"/>
                            </a:rPr>
                            <m:t>𝑟𝑚𝑠</m:t>
                          </m:r>
                        </m:sub>
                      </m:sSub>
                      <m:r>
                        <a:rPr lang="en-GB" sz="1800" b="0" i="1" smtClean="0">
                          <a:latin typeface="Cambria Math" panose="02040503050406030204" pitchFamily="18" charset="0"/>
                          <a:ea typeface="Calibri" panose="020F0502020204030204" pitchFamily="34" charset="0"/>
                          <a:cs typeface="Calibri" panose="020F0502020204030204" pitchFamily="34" charset="0"/>
                        </a:rPr>
                        <m:t>=</m:t>
                      </m:r>
                      <m:rad>
                        <m:radPr>
                          <m:degHide m:val="on"/>
                          <m:ctrlPr>
                            <a:rPr lang="en-GB" sz="1800" b="0" i="1" smtClean="0">
                              <a:latin typeface="Cambria Math" panose="02040503050406030204" pitchFamily="18" charset="0"/>
                              <a:ea typeface="Calibri" panose="020F0502020204030204" pitchFamily="34" charset="0"/>
                              <a:cs typeface="Calibri" panose="020F0502020204030204" pitchFamily="34" charset="0"/>
                            </a:rPr>
                          </m:ctrlPr>
                        </m:radPr>
                        <m:deg/>
                        <m:e>
                          <m:f>
                            <m:fPr>
                              <m:ctrlPr>
                                <a:rPr lang="en-GB" sz="1800" b="0" i="1" smtClean="0">
                                  <a:latin typeface="Cambria Math" panose="02040503050406030204" pitchFamily="18" charset="0"/>
                                  <a:ea typeface="Calibri" panose="020F0502020204030204" pitchFamily="34" charset="0"/>
                                  <a:cs typeface="Calibri" panose="020F0502020204030204" pitchFamily="34" charset="0"/>
                                </a:rPr>
                              </m:ctrlPr>
                            </m:fPr>
                            <m:num>
                              <m:r>
                                <a:rPr lang="en-GB" sz="1800" b="0" i="1" smtClean="0">
                                  <a:latin typeface="Cambria Math" panose="02040503050406030204" pitchFamily="18" charset="0"/>
                                  <a:ea typeface="Calibri" panose="020F0502020204030204" pitchFamily="34" charset="0"/>
                                  <a:cs typeface="Calibri" panose="020F0502020204030204" pitchFamily="34" charset="0"/>
                                </a:rPr>
                                <m:t>1</m:t>
                              </m:r>
                            </m:num>
                            <m:den>
                              <m:r>
                                <a:rPr lang="en-GB" sz="1800" b="0" i="1" smtClean="0">
                                  <a:latin typeface="Cambria Math" panose="02040503050406030204" pitchFamily="18" charset="0"/>
                                  <a:ea typeface="Calibri" panose="020F0502020204030204" pitchFamily="34" charset="0"/>
                                  <a:cs typeface="Calibri" panose="020F0502020204030204" pitchFamily="34" charset="0"/>
                                </a:rPr>
                                <m:t>𝑇</m:t>
                              </m:r>
                            </m:den>
                          </m:f>
                          <m:nary>
                            <m:naryPr>
                              <m:ctrlPr>
                                <a:rPr lang="en-GB" sz="1800" i="1">
                                  <a:latin typeface="Cambria Math" panose="02040503050406030204" pitchFamily="18" charset="0"/>
                                  <a:ea typeface="Calibri" panose="020F0502020204030204" pitchFamily="34" charset="0"/>
                                  <a:cs typeface="Calibri" panose="020F0502020204030204" pitchFamily="34" charset="0"/>
                                </a:rPr>
                              </m:ctrlPr>
                            </m:naryPr>
                            <m:sub>
                              <m:r>
                                <m:rPr>
                                  <m:brk m:alnAt="23"/>
                                </m:rPr>
                                <a:rPr lang="en-GB" sz="1800" i="1">
                                  <a:latin typeface="Cambria Math" panose="02040503050406030204" pitchFamily="18" charset="0"/>
                                  <a:ea typeface="Calibri" panose="020F0502020204030204" pitchFamily="34" charset="0"/>
                                  <a:cs typeface="Calibri" panose="020F0502020204030204" pitchFamily="34" charset="0"/>
                                </a:rPr>
                                <m:t>𝑜</m:t>
                              </m:r>
                            </m:sub>
                            <m:sup>
                              <m:r>
                                <a:rPr lang="en-GB" sz="1800" i="1">
                                  <a:latin typeface="Cambria Math" panose="02040503050406030204" pitchFamily="18" charset="0"/>
                                  <a:ea typeface="Calibri" panose="020F0502020204030204" pitchFamily="34" charset="0"/>
                                  <a:cs typeface="Calibri" panose="020F0502020204030204" pitchFamily="34" charset="0"/>
                                </a:rPr>
                                <m:t>𝑇</m:t>
                              </m:r>
                            </m:sup>
                            <m:e>
                              <m:sSup>
                                <m:sSupPr>
                                  <m:ctrlPr>
                                    <a:rPr lang="el-GR" sz="1800" i="1">
                                      <a:latin typeface="Cambria Math" panose="02040503050406030204" pitchFamily="18" charset="0"/>
                                      <a:ea typeface="Calibri" panose="020F0502020204030204" pitchFamily="34" charset="0"/>
                                      <a:cs typeface="Calibri" panose="020F0502020204030204" pitchFamily="34" charset="0"/>
                                    </a:rPr>
                                  </m:ctrlPr>
                                </m:sSupPr>
                                <m:e>
                                  <m:r>
                                    <a:rPr lang="el-GR" sz="1800" i="1">
                                      <a:latin typeface="Cambria Math" panose="02040503050406030204" pitchFamily="18" charset="0"/>
                                      <a:ea typeface="Calibri" panose="020F0502020204030204" pitchFamily="34" charset="0"/>
                                      <a:cs typeface="Calibri" panose="020F0502020204030204" pitchFamily="34" charset="0"/>
                                    </a:rPr>
                                    <m:t>𝜌</m:t>
                                  </m:r>
                                </m:e>
                                <m:sup>
                                  <m:r>
                                    <a:rPr lang="el-GR" sz="1800" i="1">
                                      <a:latin typeface="Cambria Math" panose="02040503050406030204" pitchFamily="18" charset="0"/>
                                      <a:ea typeface="Calibri" panose="020F0502020204030204" pitchFamily="34" charset="0"/>
                                      <a:cs typeface="Calibri" panose="020F0502020204030204" pitchFamily="34" charset="0"/>
                                    </a:rPr>
                                    <m:t>2</m:t>
                                  </m:r>
                                </m:sup>
                              </m:sSup>
                              <m:d>
                                <m:dPr>
                                  <m:ctrlPr>
                                    <a:rPr lang="el-GR" sz="1800" i="1">
                                      <a:latin typeface="Cambria Math" panose="02040503050406030204" pitchFamily="18" charset="0"/>
                                      <a:ea typeface="Calibri" panose="020F0502020204030204" pitchFamily="34" charset="0"/>
                                      <a:cs typeface="Calibri" panose="020F0502020204030204" pitchFamily="34" charset="0"/>
                                    </a:rPr>
                                  </m:ctrlPr>
                                </m:dPr>
                                <m:e>
                                  <m:r>
                                    <a:rPr lang="en-GB" sz="1800" i="1">
                                      <a:latin typeface="Cambria Math" panose="02040503050406030204" pitchFamily="18" charset="0"/>
                                      <a:ea typeface="Calibri" panose="020F0502020204030204" pitchFamily="34" charset="0"/>
                                      <a:cs typeface="Calibri" panose="020F0502020204030204" pitchFamily="34" charset="0"/>
                                    </a:rPr>
                                    <m:t>𝑡</m:t>
                                  </m:r>
                                </m:e>
                              </m:d>
                              <m:r>
                                <a:rPr lang="en-GB" sz="1800" i="1">
                                  <a:latin typeface="Cambria Math" panose="02040503050406030204" pitchFamily="18" charset="0"/>
                                  <a:ea typeface="Calibri" panose="020F0502020204030204" pitchFamily="34" charset="0"/>
                                  <a:cs typeface="Calibri" panose="020F0502020204030204" pitchFamily="34" charset="0"/>
                                </a:rPr>
                                <m:t>𝑑𝑡</m:t>
                              </m:r>
                            </m:e>
                          </m:nary>
                        </m:e>
                      </m:rad>
                    </m:oMath>
                  </m:oMathPara>
                </a14:m>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καθαρός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τόνος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pure tone): </a:t>
                </a:r>
                <a:r>
                  <a:rPr lang="el-GR" sz="1800" dirty="0" err="1">
                    <a:latin typeface="Calibri" panose="020F0502020204030204" pitchFamily="34" charset="0"/>
                    <a:ea typeface="Calibri" panose="020F0502020204030204" pitchFamily="34" charset="0"/>
                    <a:cs typeface="Calibri" panose="020F0502020204030204" pitchFamily="34" charset="0"/>
                  </a:rPr>
                  <a:t>ημιτονοειδές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σήμα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μίας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συχνότητας</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B6C9D304-60C0-8D5A-0B82-2EBA0440E720}"/>
                  </a:ext>
                </a:extLst>
              </p:cNvPr>
              <p:cNvSpPr>
                <a:spLocks noGrp="1" noRot="1" noChangeAspect="1" noMove="1" noResize="1" noEditPoints="1" noAdjustHandles="1" noChangeArrowheads="1" noChangeShapeType="1" noTextEdit="1"/>
              </p:cNvSpPr>
              <p:nvPr>
                <p:ph idx="1"/>
              </p:nvPr>
            </p:nvSpPr>
            <p:spPr>
              <a:blipFill>
                <a:blip r:embed="rId2"/>
                <a:stretch>
                  <a:fillRect l="-511" t="-1247" r="-657"/>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D72F71E7-1B62-847F-94DC-BCEF90330FF2}"/>
              </a:ext>
            </a:extLst>
          </p:cNvPr>
          <p:cNvSpPr>
            <a:spLocks noGrp="1"/>
          </p:cNvSpPr>
          <p:nvPr>
            <p:ph type="title"/>
          </p:nvPr>
        </p:nvSpPr>
        <p:spPr/>
        <p:txBody>
          <a:bodyPr/>
          <a:lstStyle/>
          <a:p>
            <a:r>
              <a:rPr lang="el-GR" dirty="0"/>
              <a:t>ΗΧΗΤΙΚΟ ΚΥΜΑ - ΜΕΓΕΘΗ ΕΝΔΙΑΦΕΡΟΝΤΟΣ</a:t>
            </a:r>
            <a:endParaRPr lang="en-GB" dirty="0"/>
          </a:p>
        </p:txBody>
      </p:sp>
    </p:spTree>
    <p:extLst>
      <p:ext uri="{BB962C8B-B14F-4D97-AF65-F5344CB8AC3E}">
        <p14:creationId xmlns:p14="http://schemas.microsoft.com/office/powerpoint/2010/main" val="1524871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CBBC-DD32-5AAF-B9FC-0C82A12645C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a:extLst>
                  <a:ext uri="{FF2B5EF4-FFF2-40B4-BE49-F238E27FC236}">
                    <a16:creationId xmlns:a16="http://schemas.microsoft.com/office/drawing/2014/main" id="{ECD8ABEC-F087-B14F-A807-F125E784CADB}"/>
                  </a:ext>
                </a:extLst>
              </p:cNvPr>
              <p:cNvSpPr>
                <a:spLocks noGrp="1"/>
              </p:cNvSpPr>
              <p:nvPr>
                <p:ph idx="1"/>
              </p:nvPr>
            </p:nvSpPr>
            <p:spPr/>
            <p:txBody>
              <a:bodyPr>
                <a:noAutofit/>
              </a:bodyPr>
              <a:lstStyle/>
              <a:p>
                <a:pPr marL="0" indent="0" algn="just">
                  <a:buNone/>
                </a:pP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dirty="0">
                    <a:latin typeface="Calibri" panose="020F0502020204030204" pitchFamily="34" charset="0"/>
                    <a:ea typeface="Calibri" panose="020F0502020204030204" pitchFamily="34" charset="0"/>
                    <a:cs typeface="Calibri" panose="020F0502020204030204" pitchFamily="34" charset="0"/>
                  </a:rPr>
                  <a:t>για </a:t>
                </a:r>
                <a:r>
                  <a:rPr lang="el-GR" sz="1800" dirty="0" err="1">
                    <a:latin typeface="Calibri" panose="020F0502020204030204" pitchFamily="34" charset="0"/>
                    <a:ea typeface="Calibri" panose="020F0502020204030204" pitchFamily="34" charset="0"/>
                    <a:cs typeface="Calibri" panose="020F0502020204030204" pitchFamily="34" charset="0"/>
                  </a:rPr>
                  <a:t>καθαρό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τόνο</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ισχύει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ότι</a:t>
                </a:r>
                <a:r>
                  <a:rPr lang="en-GB" sz="18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l-GR" sz="1800" i="1">
                            <a:latin typeface="Cambria Math" panose="02040503050406030204" pitchFamily="18" charset="0"/>
                            <a:ea typeface="Calibri" panose="020F0502020204030204" pitchFamily="34" charset="0"/>
                            <a:cs typeface="Calibri" panose="020F0502020204030204" pitchFamily="34" charset="0"/>
                          </a:rPr>
                        </m:ctrlPr>
                      </m:sSubPr>
                      <m:e>
                        <m:r>
                          <a:rPr lang="el-GR" sz="1800" i="1">
                            <a:latin typeface="Cambria Math" panose="02040503050406030204" pitchFamily="18" charset="0"/>
                            <a:ea typeface="Calibri" panose="020F0502020204030204" pitchFamily="34" charset="0"/>
                            <a:cs typeface="Calibri" panose="020F0502020204030204" pitchFamily="34" charset="0"/>
                          </a:rPr>
                          <m:t>𝜌</m:t>
                        </m:r>
                      </m:e>
                      <m:sub>
                        <m:r>
                          <a:rPr lang="en-GB" sz="1800" i="1">
                            <a:latin typeface="Cambria Math" panose="02040503050406030204" pitchFamily="18" charset="0"/>
                            <a:ea typeface="Calibri" panose="020F0502020204030204" pitchFamily="34" charset="0"/>
                            <a:cs typeface="Calibri" panose="020F0502020204030204" pitchFamily="34" charset="0"/>
                          </a:rPr>
                          <m:t>𝑚𝑎𝑥</m:t>
                        </m:r>
                      </m:sub>
                    </m:sSub>
                    <m:r>
                      <a:rPr lang="en-GB" sz="1800" i="1">
                        <a:latin typeface="Cambria Math" panose="02040503050406030204" pitchFamily="18" charset="0"/>
                        <a:ea typeface="Calibri" panose="020F0502020204030204" pitchFamily="34" charset="0"/>
                        <a:cs typeface="Calibri" panose="020F0502020204030204" pitchFamily="34" charset="0"/>
                      </a:rPr>
                      <m:t>=</m:t>
                    </m:r>
                    <m:rad>
                      <m:radPr>
                        <m:degHide m:val="on"/>
                        <m:ctrlPr>
                          <a:rPr lang="en-GB" sz="1800" i="1">
                            <a:latin typeface="Cambria Math" panose="02040503050406030204" pitchFamily="18" charset="0"/>
                            <a:ea typeface="Calibri" panose="020F0502020204030204" pitchFamily="34" charset="0"/>
                            <a:cs typeface="Calibri" panose="020F0502020204030204" pitchFamily="34" charset="0"/>
                          </a:rPr>
                        </m:ctrlPr>
                      </m:radPr>
                      <m:deg/>
                      <m:e>
                        <m:r>
                          <a:rPr lang="en-GB" sz="1800" i="1">
                            <a:latin typeface="Cambria Math" panose="02040503050406030204" pitchFamily="18" charset="0"/>
                            <a:ea typeface="Calibri" panose="020F0502020204030204" pitchFamily="34" charset="0"/>
                            <a:cs typeface="Calibri" panose="020F0502020204030204" pitchFamily="34" charset="0"/>
                          </a:rPr>
                          <m:t>2</m:t>
                        </m:r>
                      </m:e>
                    </m:rad>
                    <m:sSub>
                      <m:sSubPr>
                        <m:ctrlPr>
                          <a:rPr lang="el-GR" sz="1800" i="1">
                            <a:latin typeface="Cambria Math" panose="02040503050406030204" pitchFamily="18" charset="0"/>
                            <a:ea typeface="Calibri" panose="020F0502020204030204" pitchFamily="34" charset="0"/>
                            <a:cs typeface="Calibri" panose="020F0502020204030204" pitchFamily="34" charset="0"/>
                          </a:rPr>
                        </m:ctrlPr>
                      </m:sSubPr>
                      <m:e>
                        <m:r>
                          <a:rPr lang="en-GB" sz="1800" i="1">
                            <a:latin typeface="Cambria Math" panose="02040503050406030204" pitchFamily="18" charset="0"/>
                            <a:ea typeface="Calibri" panose="020F0502020204030204" pitchFamily="34" charset="0"/>
                            <a:cs typeface="Calibri" panose="020F0502020204030204" pitchFamily="34" charset="0"/>
                          </a:rPr>
                          <m:t> </m:t>
                        </m:r>
                        <m:r>
                          <a:rPr lang="el-GR" sz="1800" i="1">
                            <a:latin typeface="Cambria Math" panose="02040503050406030204" pitchFamily="18" charset="0"/>
                            <a:ea typeface="Calibri" panose="020F0502020204030204" pitchFamily="34" charset="0"/>
                            <a:cs typeface="Calibri" panose="020F0502020204030204" pitchFamily="34" charset="0"/>
                          </a:rPr>
                          <m:t>𝜌</m:t>
                        </m:r>
                      </m:e>
                      <m:sub>
                        <m:r>
                          <a:rPr lang="en-GB" sz="1800" i="1">
                            <a:latin typeface="Cambria Math" panose="02040503050406030204" pitchFamily="18" charset="0"/>
                            <a:ea typeface="Calibri" panose="020F0502020204030204" pitchFamily="34" charset="0"/>
                            <a:cs typeface="Calibri" panose="020F0502020204030204" pitchFamily="34" charset="0"/>
                          </a:rPr>
                          <m:t>𝑟𝑚𝑠</m:t>
                        </m:r>
                      </m:sub>
                    </m:sSub>
                  </m:oMath>
                </a14:m>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συνδυαστικός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τόνος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a:t>
                </a:r>
                <a:r>
                  <a:rPr lang="el-GR" sz="1800" dirty="0" err="1">
                    <a:latin typeface="Calibri" panose="020F0502020204030204" pitchFamily="34" charset="0"/>
                    <a:ea typeface="Calibri" panose="020F0502020204030204" pitchFamily="34" charset="0"/>
                    <a:cs typeface="Calibri" panose="020F0502020204030204" pitchFamily="34" charset="0"/>
                  </a:rPr>
                  <a:t>combination</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tone</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σύνθεση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ημιτονοειδων</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σημάτων</a:t>
                </a:r>
                <a:r>
                  <a:rPr lang="el-GR" sz="1800" dirty="0">
                    <a:latin typeface="Calibri" panose="020F0502020204030204" pitchFamily="34" charset="0"/>
                    <a:ea typeface="Calibri" panose="020F0502020204030204" pitchFamily="34" charset="0"/>
                    <a:cs typeface="Calibri" panose="020F0502020204030204" pitchFamily="34" charset="0"/>
                  </a:rPr>
                  <a:t>. Οι </a:t>
                </a:r>
                <a:r>
                  <a:rPr lang="el-GR" sz="1800" dirty="0" err="1">
                    <a:latin typeface="Calibri" panose="020F0502020204030204" pitchFamily="34" charset="0"/>
                    <a:ea typeface="Calibri" panose="020F0502020204030204" pitchFamily="34" charset="0"/>
                    <a:cs typeface="Calibri" panose="020F0502020204030204" pitchFamily="34" charset="0"/>
                  </a:rPr>
                  <a:t>τόνοι</a:t>
                </a:r>
                <a:r>
                  <a:rPr lang="el-GR" sz="1800" dirty="0">
                    <a:latin typeface="Calibri" panose="020F0502020204030204" pitchFamily="34" charset="0"/>
                    <a:ea typeface="Calibri" panose="020F0502020204030204" pitchFamily="34" charset="0"/>
                    <a:cs typeface="Calibri" panose="020F0502020204030204" pitchFamily="34" charset="0"/>
                  </a:rPr>
                  <a:t> που</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απαρτίζουν</a:t>
                </a:r>
                <a:r>
                  <a:rPr lang="el-GR" sz="1800" dirty="0">
                    <a:latin typeface="Calibri" panose="020F0502020204030204" pitchFamily="34" charset="0"/>
                    <a:ea typeface="Calibri" panose="020F0502020204030204" pitchFamily="34" charset="0"/>
                    <a:cs typeface="Calibri" panose="020F0502020204030204" pitchFamily="34" charset="0"/>
                  </a:rPr>
                  <a:t> τη </a:t>
                </a:r>
                <a:r>
                  <a:rPr lang="el-GR" sz="1800" dirty="0" err="1">
                    <a:latin typeface="Calibri" panose="020F0502020204030204" pitchFamily="34" charset="0"/>
                    <a:ea typeface="Calibri" panose="020F0502020204030204" pitchFamily="34" charset="0"/>
                    <a:cs typeface="Calibri" panose="020F0502020204030204" pitchFamily="34" charset="0"/>
                  </a:rPr>
                  <a:t>σύνθεση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ονομάζονται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περιττές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a:t>
                </a:r>
                <a:r>
                  <a:rPr lang="el-GR" sz="1800" dirty="0" err="1">
                    <a:latin typeface="Calibri" panose="020F0502020204030204" pitchFamily="34" charset="0"/>
                    <a:ea typeface="Calibri" panose="020F0502020204030204" pitchFamily="34" charset="0"/>
                    <a:cs typeface="Calibri" panose="020F0502020204030204" pitchFamily="34" charset="0"/>
                  </a:rPr>
                  <a:t>partials</a:t>
                </a:r>
                <a:r>
                  <a:rPr lang="el-GR" sz="1800" dirty="0">
                    <a:latin typeface="Calibri" panose="020F0502020204030204" pitchFamily="34" charset="0"/>
                    <a:ea typeface="Calibri" panose="020F0502020204030204" pitchFamily="34" charset="0"/>
                    <a:cs typeface="Calibri" panose="020F0502020204030204" pitchFamily="34" charset="0"/>
                  </a:rPr>
                  <a:t>)</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err="1">
                    <a:latin typeface="Calibri" panose="020F0502020204030204" pitchFamily="34" charset="0"/>
                    <a:ea typeface="Calibri" panose="020F0502020204030204" pitchFamily="34" charset="0"/>
                    <a:cs typeface="Calibri" panose="020F0502020204030204" pitchFamily="34" charset="0"/>
                  </a:rPr>
                  <a:t>περιοδικά</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σήματα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σήματα</a:t>
                </a:r>
                <a:r>
                  <a:rPr lang="el-GR" sz="1800" dirty="0">
                    <a:latin typeface="Calibri" panose="020F0502020204030204" pitchFamily="34" charset="0"/>
                    <a:ea typeface="Calibri" panose="020F0502020204030204" pitchFamily="34" charset="0"/>
                    <a:cs typeface="Calibri" panose="020F0502020204030204" pitchFamily="34" charset="0"/>
                  </a:rPr>
                  <a:t> που η </a:t>
                </a:r>
                <a:r>
                  <a:rPr lang="el-GR" sz="1800" dirty="0" err="1">
                    <a:latin typeface="Calibri" panose="020F0502020204030204" pitchFamily="34" charset="0"/>
                    <a:ea typeface="Calibri" panose="020F0502020204030204" pitchFamily="34" charset="0"/>
                    <a:cs typeface="Calibri" panose="020F0502020204030204" pitchFamily="34" charset="0"/>
                  </a:rPr>
                  <a:t>κυματομορφή</a:t>
                </a:r>
                <a:r>
                  <a:rPr lang="el-GR" sz="1800" dirty="0">
                    <a:latin typeface="Calibri" panose="020F0502020204030204" pitchFamily="34" charset="0"/>
                    <a:ea typeface="Calibri" panose="020F0502020204030204" pitchFamily="34" charset="0"/>
                    <a:cs typeface="Calibri" panose="020F0502020204030204" pitchFamily="34" charset="0"/>
                  </a:rPr>
                  <a:t> τους</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επαναλαμβάνεται</a:t>
                </a:r>
                <a:r>
                  <a:rPr lang="el-GR" sz="1800" dirty="0">
                    <a:latin typeface="Calibri" panose="020F0502020204030204" pitchFamily="34" charset="0"/>
                    <a:ea typeface="Calibri" panose="020F0502020204030204" pitchFamily="34" charset="0"/>
                    <a:cs typeface="Calibri" panose="020F0502020204030204" pitchFamily="34" charset="0"/>
                  </a:rPr>
                  <a:t> στο </a:t>
                </a:r>
                <a:r>
                  <a:rPr lang="el-GR" sz="1800" dirty="0" err="1">
                    <a:latin typeface="Calibri" panose="020F0502020204030204" pitchFamily="34" charset="0"/>
                    <a:ea typeface="Calibri" panose="020F0502020204030204" pitchFamily="34" charset="0"/>
                    <a:cs typeface="Calibri" panose="020F0502020204030204" pitchFamily="34" charset="0"/>
                  </a:rPr>
                  <a:t>χρόνο</a:t>
                </a:r>
                <a:r>
                  <a:rPr lang="el-GR" sz="1800" dirty="0">
                    <a:latin typeface="Calibri" panose="020F0502020204030204" pitchFamily="34" charset="0"/>
                    <a:ea typeface="Calibri" panose="020F0502020204030204" pitchFamily="34" charset="0"/>
                    <a:cs typeface="Calibri" panose="020F0502020204030204" pitchFamily="34" charset="0"/>
                  </a:rPr>
                  <a:t> και το </a:t>
                </a:r>
                <a:r>
                  <a:rPr lang="el-GR" sz="1800" dirty="0" err="1">
                    <a:latin typeface="Calibri" panose="020F0502020204030204" pitchFamily="34" charset="0"/>
                    <a:ea typeface="Calibri" panose="020F0502020204030204" pitchFamily="34" charset="0"/>
                    <a:cs typeface="Calibri" panose="020F0502020204030204" pitchFamily="34" charset="0"/>
                  </a:rPr>
                  <a:t>σήμα</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απαρτίζεται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από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περιττές</a:t>
                </a:r>
                <a:r>
                  <a:rPr lang="el-GR" sz="1800" dirty="0">
                    <a:latin typeface="Calibri" panose="020F0502020204030204" pitchFamily="34" charset="0"/>
                    <a:ea typeface="Calibri" panose="020F0502020204030204" pitchFamily="34" charset="0"/>
                    <a:cs typeface="Calibri" panose="020F0502020204030204" pitchFamily="34" charset="0"/>
                  </a:rPr>
                  <a:t> με </a:t>
                </a:r>
                <a:r>
                  <a:rPr lang="el-GR" sz="1800" b="1" dirty="0" err="1">
                    <a:latin typeface="Calibri" panose="020F0502020204030204" pitchFamily="34" charset="0"/>
                    <a:ea typeface="Calibri" panose="020F0502020204030204" pitchFamily="34" charset="0"/>
                    <a:cs typeface="Calibri" panose="020F0502020204030204" pitchFamily="34" charset="0"/>
                  </a:rPr>
                  <a:t>αρμονική</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σχέση</a:t>
                </a:r>
                <a:r>
                  <a:rPr lang="el-GR" sz="1800" dirty="0">
                    <a:latin typeface="Calibri" panose="020F0502020204030204" pitchFamily="34" charset="0"/>
                    <a:ea typeface="Calibri" panose="020F0502020204030204" pitchFamily="34" charset="0"/>
                    <a:cs typeface="Calibri" panose="020F0502020204030204" pitchFamily="34" charset="0"/>
                  </a:rPr>
                  <a:t>. Η </a:t>
                </a:r>
                <a:r>
                  <a:rPr lang="el-GR" sz="1800" dirty="0" err="1">
                    <a:latin typeface="Calibri" panose="020F0502020204030204" pitchFamily="34" charset="0"/>
                    <a:ea typeface="Calibri" panose="020F0502020204030204" pitchFamily="34" charset="0"/>
                    <a:cs typeface="Calibri" panose="020F0502020204030204" pitchFamily="34" charset="0"/>
                  </a:rPr>
                  <a:t>χαμηλότερη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συχνότητα</a:t>
                </a:r>
                <a:r>
                  <a:rPr lang="el-GR" sz="1800" dirty="0">
                    <a:latin typeface="Calibri" panose="020F0502020204030204" pitchFamily="34" charset="0"/>
                    <a:ea typeface="Calibri" panose="020F0502020204030204" pitchFamily="34" charset="0"/>
                    <a:cs typeface="Calibri" panose="020F0502020204030204" pitchFamily="34" charset="0"/>
                  </a:rPr>
                  <a:t> που </a:t>
                </a:r>
                <a:r>
                  <a:rPr lang="el-GR" sz="1800" dirty="0" err="1">
                    <a:latin typeface="Calibri" panose="020F0502020204030204" pitchFamily="34" charset="0"/>
                    <a:ea typeface="Calibri" panose="020F0502020204030204" pitchFamily="34" charset="0"/>
                    <a:cs typeface="Calibri" panose="020F0502020204030204" pitchFamily="34" charset="0"/>
                  </a:rPr>
                  <a:t>απαντάται</a:t>
                </a:r>
                <a:r>
                  <a:rPr lang="el-GR" sz="1800" dirty="0">
                    <a:latin typeface="Calibri" panose="020F0502020204030204" pitchFamily="34" charset="0"/>
                    <a:ea typeface="Calibri" panose="020F0502020204030204" pitchFamily="34" charset="0"/>
                    <a:cs typeface="Calibri" panose="020F0502020204030204" pitchFamily="34" charset="0"/>
                  </a:rPr>
                  <a:t> στο</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σήμα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ονομάζεται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θεμελιώδης</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n-GB" sz="1800" b="1" dirty="0">
                    <a:latin typeface="Calibri" panose="020F0502020204030204" pitchFamily="34" charset="0"/>
                    <a:ea typeface="Calibri" panose="020F0502020204030204" pitchFamily="34" charset="0"/>
                    <a:cs typeface="Calibri" panose="020F0502020204030204" pitchFamily="34" charset="0"/>
                  </a:rPr>
                  <a:t>fundamental frequency, </a:t>
                </a:r>
                <a14:m>
                  <m:oMath xmlns:m="http://schemas.openxmlformats.org/officeDocument/2006/math">
                    <m:sSub>
                      <m:sSubPr>
                        <m:ctrlPr>
                          <a:rPr lang="el-GR" sz="1800" i="1">
                            <a:latin typeface="Cambria Math" panose="02040503050406030204" pitchFamily="18" charset="0"/>
                            <a:ea typeface="Calibri" panose="020F0502020204030204" pitchFamily="34" charset="0"/>
                            <a:cs typeface="Calibri" panose="020F0502020204030204" pitchFamily="34" charset="0"/>
                          </a:rPr>
                        </m:ctrlPr>
                      </m:sSubPr>
                      <m:e>
                        <m:r>
                          <a:rPr lang="en-GB" sz="1800" b="0" i="1" smtClean="0">
                            <a:latin typeface="Cambria Math" panose="02040503050406030204" pitchFamily="18" charset="0"/>
                            <a:ea typeface="Calibri" panose="020F0502020204030204" pitchFamily="34" charset="0"/>
                            <a:cs typeface="Calibri" panose="020F0502020204030204" pitchFamily="34" charset="0"/>
                          </a:rPr>
                          <m:t>𝑓</m:t>
                        </m:r>
                      </m:e>
                      <m:sub>
                        <m:r>
                          <a:rPr lang="en-GB" sz="1800" b="0" i="1" smtClean="0">
                            <a:latin typeface="Cambria Math" panose="02040503050406030204" pitchFamily="18" charset="0"/>
                            <a:ea typeface="Calibri" panose="020F0502020204030204" pitchFamily="34" charset="0"/>
                            <a:cs typeface="Calibri" panose="020F0502020204030204" pitchFamily="34" charset="0"/>
                          </a:rPr>
                          <m:t>0</m:t>
                        </m:r>
                      </m:sub>
                    </m:sSub>
                  </m:oMath>
                </a14:m>
                <a:r>
                  <a:rPr lang="en-GB" sz="1800" b="1" dirty="0">
                    <a:latin typeface="Calibri" panose="020F0502020204030204" pitchFamily="34" charset="0"/>
                    <a:ea typeface="Calibri" panose="020F0502020204030204" pitchFamily="34" charset="0"/>
                    <a:cs typeface="Calibri" panose="020F0502020204030204" pitchFamily="34" charset="0"/>
                  </a:rPr>
                  <a:t>)</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a:latin typeface="Calibri" panose="020F0502020204030204" pitchFamily="34" charset="0"/>
                    <a:ea typeface="Calibri" panose="020F0502020204030204" pitchFamily="34" charset="0"/>
                    <a:cs typeface="Calibri" panose="020F0502020204030204" pitchFamily="34" charset="0"/>
                  </a:rPr>
                  <a:t>Οι </a:t>
                </a:r>
                <a:r>
                  <a:rPr lang="el-GR" sz="1800" dirty="0" err="1">
                    <a:latin typeface="Calibri" panose="020F0502020204030204" pitchFamily="34" charset="0"/>
                    <a:ea typeface="Calibri" panose="020F0502020204030204" pitchFamily="34" charset="0"/>
                    <a:cs typeface="Calibri" panose="020F0502020204030204" pitchFamily="34" charset="0"/>
                  </a:rPr>
                  <a:t>υπόλοιπες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συχνότητες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είναι</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πολλαπλάσια</a:t>
                </a:r>
                <a:r>
                  <a:rPr lang="el-GR" sz="1800" dirty="0">
                    <a:latin typeface="Calibri" panose="020F0502020204030204" pitchFamily="34" charset="0"/>
                    <a:ea typeface="Calibri" panose="020F0502020204030204" pitchFamily="34" charset="0"/>
                    <a:cs typeface="Calibri" panose="020F0502020204030204" pitchFamily="34" charset="0"/>
                  </a:rPr>
                  <a:t> της </a:t>
                </a:r>
                <a:r>
                  <a:rPr lang="el-GR" sz="1800" dirty="0" err="1">
                    <a:latin typeface="Calibri" panose="020F0502020204030204" pitchFamily="34" charset="0"/>
                    <a:ea typeface="Calibri" panose="020F0502020204030204" pitchFamily="34" charset="0"/>
                    <a:cs typeface="Calibri" panose="020F0502020204030204" pitchFamily="34" charset="0"/>
                  </a:rPr>
                  <a:t>θεμελιώδους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συχνότητας</a:t>
                </a:r>
                <a:r>
                  <a:rPr lang="el-GR" sz="1800" dirty="0">
                    <a:latin typeface="Calibri" panose="020F0502020204030204" pitchFamily="34" charset="0"/>
                    <a:ea typeface="Calibri" panose="020F0502020204030204" pitchFamily="34" charset="0"/>
                    <a:cs typeface="Calibri" panose="020F0502020204030204" pitchFamily="34" charset="0"/>
                  </a:rPr>
                  <a:t> και </a:t>
                </a:r>
                <a:r>
                  <a:rPr lang="el-GR" sz="1800" dirty="0" err="1">
                    <a:latin typeface="Calibri" panose="020F0502020204030204" pitchFamily="34" charset="0"/>
                    <a:ea typeface="Calibri" panose="020F0502020204030204" pitchFamily="34" charset="0"/>
                    <a:cs typeface="Calibri" panose="020F0502020204030204" pitchFamily="34" charset="0"/>
                  </a:rPr>
                  <a:t>ονομάζονται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αρμονικές</a:t>
                </a:r>
                <a:r>
                  <a:rPr lang="el-GR" sz="1800" dirty="0">
                    <a:latin typeface="Calibri" panose="020F0502020204030204" pitchFamily="34" charset="0"/>
                    <a:ea typeface="Calibri" panose="020F0502020204030204" pitchFamily="34" charset="0"/>
                    <a:cs typeface="Calibri" panose="020F0502020204030204" pitchFamily="34" charset="0"/>
                  </a:rPr>
                  <a:t>.</a:t>
                </a:r>
                <a:endParaRPr lang="en-GB" sz="1800" dirty="0">
                  <a:latin typeface="Calibri" panose="020F0502020204030204" pitchFamily="34" charset="0"/>
                  <a:ea typeface="Calibri" panose="020F0502020204030204" pitchFamily="34" charset="0"/>
                  <a:cs typeface="Calibri" panose="020F0502020204030204" pitchFamily="34" charset="0"/>
                </a:endParaRPr>
              </a:p>
              <a:p>
                <a:pPr algn="just"/>
                <a:r>
                  <a:rPr lang="el-GR" sz="1800" b="1" dirty="0">
                    <a:latin typeface="Calibri" panose="020F0502020204030204" pitchFamily="34" charset="0"/>
                    <a:ea typeface="Calibri" panose="020F0502020204030204" pitchFamily="34" charset="0"/>
                    <a:cs typeface="Calibri" panose="020F0502020204030204" pitchFamily="34" charset="0"/>
                  </a:rPr>
                  <a:t>μη </a:t>
                </a:r>
                <a:r>
                  <a:rPr lang="el-GR" sz="1800" b="1" dirty="0" err="1">
                    <a:latin typeface="Calibri" panose="020F0502020204030204" pitchFamily="34" charset="0"/>
                    <a:ea typeface="Calibri" panose="020F0502020204030204" pitchFamily="34" charset="0"/>
                    <a:cs typeface="Calibri" panose="020F0502020204030204" pitchFamily="34" charset="0"/>
                  </a:rPr>
                  <a:t>περιοδικά</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b="1" dirty="0" err="1">
                    <a:latin typeface="Calibri" panose="020F0502020204030204" pitchFamily="34" charset="0"/>
                    <a:ea typeface="Calibri" panose="020F0502020204030204" pitchFamily="34" charset="0"/>
                    <a:cs typeface="Calibri" panose="020F0502020204030204" pitchFamily="34" charset="0"/>
                  </a:rPr>
                  <a:t>σήματα</a:t>
                </a:r>
                <a:r>
                  <a:rPr lang="el-GR" sz="1800" b="1"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σήματα</a:t>
                </a:r>
                <a:r>
                  <a:rPr lang="el-GR" sz="1800" dirty="0">
                    <a:latin typeface="Calibri" panose="020F0502020204030204" pitchFamily="34" charset="0"/>
                    <a:ea typeface="Calibri" panose="020F0502020204030204" pitchFamily="34" charset="0"/>
                    <a:cs typeface="Calibri" panose="020F0502020204030204" pitchFamily="34" charset="0"/>
                  </a:rPr>
                  <a:t> που </a:t>
                </a:r>
                <a:r>
                  <a:rPr lang="el-GR" sz="1800" dirty="0" err="1">
                    <a:latin typeface="Calibri" panose="020F0502020204030204" pitchFamily="34" charset="0"/>
                    <a:ea typeface="Calibri" panose="020F0502020204030204" pitchFamily="34" charset="0"/>
                    <a:cs typeface="Calibri" panose="020F0502020204030204" pitchFamily="34" charset="0"/>
                  </a:rPr>
                  <a:t>συνθέτονται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από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διακριτές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συχνότητες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χωρίς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αρμονική</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σχέση</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μεταξύ</a:t>
                </a:r>
                <a:r>
                  <a:rPr lang="el-GR" sz="1800" dirty="0">
                    <a:latin typeface="Calibri" panose="020F0502020204030204" pitchFamily="34" charset="0"/>
                    <a:ea typeface="Calibri" panose="020F0502020204030204" pitchFamily="34" charset="0"/>
                    <a:cs typeface="Calibri" panose="020F0502020204030204" pitchFamily="34" charset="0"/>
                  </a:rPr>
                  <a:t> τους ή </a:t>
                </a:r>
                <a:r>
                  <a:rPr lang="el-GR" sz="1800" dirty="0" err="1">
                    <a:latin typeface="Calibri" panose="020F0502020204030204" pitchFamily="34" charset="0"/>
                    <a:ea typeface="Calibri" panose="020F0502020204030204" pitchFamily="34" charset="0"/>
                    <a:cs typeface="Calibri" panose="020F0502020204030204" pitchFamily="34" charset="0"/>
                  </a:rPr>
                  <a:t>από</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μία</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συνεχή</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κατανομή</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περιττών</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συχνοτήτων</a:t>
                </a:r>
                <a:r>
                  <a:rPr lang="el-GR" sz="1800" dirty="0">
                    <a:latin typeface="Calibri" panose="020F0502020204030204" pitchFamily="34" charset="0"/>
                    <a:ea typeface="Calibri" panose="020F0502020204030204" pitchFamily="34" charset="0"/>
                    <a:cs typeface="Calibri" panose="020F0502020204030204" pitchFamily="34" charset="0"/>
                  </a:rPr>
                  <a:t>. Στην </a:t>
                </a:r>
                <a:r>
                  <a:rPr lang="el-GR" sz="1800" dirty="0" err="1">
                    <a:latin typeface="Calibri" panose="020F0502020204030204" pitchFamily="34" charset="0"/>
                    <a:ea typeface="Calibri" panose="020F0502020204030204" pitchFamily="34" charset="0"/>
                    <a:cs typeface="Calibri" panose="020F0502020204030204" pitchFamily="34" charset="0"/>
                  </a:rPr>
                  <a:t>τελευταία</a:t>
                </a:r>
                <a:r>
                  <a:rPr lang="en-GB"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περίπτωση</a:t>
                </a:r>
                <a:r>
                  <a:rPr lang="el-GR" sz="1800" dirty="0">
                    <a:latin typeface="Calibri" panose="020F0502020204030204" pitchFamily="34" charset="0"/>
                    <a:ea typeface="Calibri" panose="020F0502020204030204" pitchFamily="34" charset="0"/>
                    <a:cs typeface="Calibri" panose="020F0502020204030204" pitchFamily="34" charset="0"/>
                  </a:rPr>
                  <a:t> ο </a:t>
                </a:r>
                <a:r>
                  <a:rPr lang="el-GR" sz="1800" dirty="0" err="1">
                    <a:latin typeface="Calibri" panose="020F0502020204030204" pitchFamily="34" charset="0"/>
                    <a:ea typeface="Calibri" panose="020F0502020204030204" pitchFamily="34" charset="0"/>
                    <a:cs typeface="Calibri" panose="020F0502020204030204" pitchFamily="34" charset="0"/>
                  </a:rPr>
                  <a:t>ήχος</a:t>
                </a:r>
                <a:r>
                  <a:rPr lang="el-GR" sz="1800" dirty="0">
                    <a:latin typeface="Calibri" panose="020F0502020204030204" pitchFamily="34" charset="0"/>
                    <a:ea typeface="Calibri" panose="020F0502020204030204" pitchFamily="34" charset="0"/>
                    <a:cs typeface="Calibri" panose="020F0502020204030204" pitchFamily="34" charset="0"/>
                  </a:rPr>
                  <a:t> </a:t>
                </a:r>
                <a:r>
                  <a:rPr lang="el-GR" sz="1800" dirty="0" err="1">
                    <a:latin typeface="Calibri" panose="020F0502020204030204" pitchFamily="34" charset="0"/>
                    <a:ea typeface="Calibri" panose="020F0502020204030204" pitchFamily="34" charset="0"/>
                    <a:cs typeface="Calibri" panose="020F0502020204030204" pitchFamily="34" charset="0"/>
                  </a:rPr>
                  <a:t>ακούγεται</a:t>
                </a:r>
                <a:r>
                  <a:rPr lang="el-GR" sz="1800" dirty="0">
                    <a:latin typeface="Calibri" panose="020F0502020204030204" pitchFamily="34" charset="0"/>
                    <a:ea typeface="Calibri" panose="020F0502020204030204" pitchFamily="34" charset="0"/>
                    <a:cs typeface="Calibri" panose="020F0502020204030204" pitchFamily="34" charset="0"/>
                  </a:rPr>
                  <a:t> σαν </a:t>
                </a:r>
                <a:r>
                  <a:rPr lang="el-GR" sz="1800" dirty="0" err="1">
                    <a:latin typeface="Calibri" panose="020F0502020204030204" pitchFamily="34" charset="0"/>
                    <a:ea typeface="Calibri" panose="020F0502020204030204" pitchFamily="34" charset="0"/>
                    <a:cs typeface="Calibri" panose="020F0502020204030204" pitchFamily="34" charset="0"/>
                  </a:rPr>
                  <a:t>θόρυβος</a:t>
                </a:r>
                <a:r>
                  <a:rPr lang="el-GR" sz="1800" dirty="0">
                    <a:latin typeface="Calibri" panose="020F0502020204030204" pitchFamily="34" charset="0"/>
                    <a:ea typeface="Calibri" panose="020F0502020204030204" pitchFamily="34" charset="0"/>
                    <a:cs typeface="Calibri" panose="020F0502020204030204" pitchFamily="34" charset="0"/>
                  </a:rPr>
                  <a:t>.</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Content Placeholder 1">
                <a:extLst>
                  <a:ext uri="{FF2B5EF4-FFF2-40B4-BE49-F238E27FC236}">
                    <a16:creationId xmlns:a16="http://schemas.microsoft.com/office/drawing/2014/main" id="{ECD8ABEC-F087-B14F-A807-F125E784CADB}"/>
                  </a:ext>
                </a:extLst>
              </p:cNvPr>
              <p:cNvSpPr>
                <a:spLocks noGrp="1" noRot="1" noChangeAspect="1" noMove="1" noResize="1" noEditPoints="1" noAdjustHandles="1" noChangeArrowheads="1" noChangeShapeType="1" noTextEdit="1"/>
              </p:cNvSpPr>
              <p:nvPr>
                <p:ph idx="1"/>
              </p:nvPr>
            </p:nvSpPr>
            <p:spPr>
              <a:blipFill>
                <a:blip r:embed="rId2"/>
                <a:stretch>
                  <a:fillRect l="-511" r="-657"/>
                </a:stretch>
              </a:blipFill>
            </p:spPr>
            <p:txBody>
              <a:bodyPr/>
              <a:lstStyle/>
              <a:p>
                <a:r>
                  <a:rPr lang="en-GB">
                    <a:noFill/>
                  </a:rPr>
                  <a:t> </a:t>
                </a:r>
              </a:p>
            </p:txBody>
          </p:sp>
        </mc:Fallback>
      </mc:AlternateContent>
      <p:sp>
        <p:nvSpPr>
          <p:cNvPr id="3" name="Title 2">
            <a:extLst>
              <a:ext uri="{FF2B5EF4-FFF2-40B4-BE49-F238E27FC236}">
                <a16:creationId xmlns:a16="http://schemas.microsoft.com/office/drawing/2014/main" id="{46518CCE-5E43-E08F-7D5D-2C7AC4C72FBE}"/>
              </a:ext>
            </a:extLst>
          </p:cNvPr>
          <p:cNvSpPr>
            <a:spLocks noGrp="1"/>
          </p:cNvSpPr>
          <p:nvPr>
            <p:ph type="title"/>
          </p:nvPr>
        </p:nvSpPr>
        <p:spPr/>
        <p:txBody>
          <a:bodyPr/>
          <a:lstStyle/>
          <a:p>
            <a:r>
              <a:rPr lang="el-GR" dirty="0"/>
              <a:t>ΗΧΗΤΙΚΟ ΚΥΜΑ - ΜΕΓΕΘΗ ΕΝΔΙΑΦΕΡΟΝΤΟΣ</a:t>
            </a:r>
            <a:endParaRPr lang="en-GB" dirty="0"/>
          </a:p>
        </p:txBody>
      </p:sp>
      <p:sp>
        <p:nvSpPr>
          <p:cNvPr id="5" name="TextBox 4">
            <a:extLst>
              <a:ext uri="{FF2B5EF4-FFF2-40B4-BE49-F238E27FC236}">
                <a16:creationId xmlns:a16="http://schemas.microsoft.com/office/drawing/2014/main" id="{FE4B78DE-1740-79E0-27AE-11A453973D6A}"/>
              </a:ext>
            </a:extLst>
          </p:cNvPr>
          <p:cNvSpPr txBox="1"/>
          <p:nvPr/>
        </p:nvSpPr>
        <p:spPr>
          <a:xfrm>
            <a:off x="6015788" y="4725713"/>
            <a:ext cx="2079057" cy="461665"/>
          </a:xfrm>
          <a:prstGeom prst="rect">
            <a:avLst/>
          </a:prstGeom>
          <a:noFill/>
        </p:spPr>
        <p:txBody>
          <a:bodyPr wrap="square">
            <a:spAutoFit/>
          </a:bodyPr>
          <a:lstStyle/>
          <a:p>
            <a:r>
              <a:rPr lang="en-GB" sz="1200" dirty="0" err="1">
                <a:solidFill>
                  <a:srgbClr val="7030A0"/>
                </a:solidFill>
              </a:rPr>
              <a:t>Matlab</a:t>
            </a:r>
            <a:r>
              <a:rPr lang="en-GB" sz="1200" dirty="0">
                <a:solidFill>
                  <a:srgbClr val="7030A0"/>
                </a:solidFill>
              </a:rPr>
              <a:t> script:</a:t>
            </a:r>
          </a:p>
          <a:p>
            <a:r>
              <a:rPr lang="en-GB" sz="1200" dirty="0" err="1">
                <a:solidFill>
                  <a:srgbClr val="7030A0"/>
                </a:solidFill>
              </a:rPr>
              <a:t>PERIODIC_NONPERIODIC.m</a:t>
            </a:r>
            <a:endParaRPr lang="en-GB" sz="1200" dirty="0">
              <a:solidFill>
                <a:srgbClr val="7030A0"/>
              </a:solidFill>
            </a:endParaRPr>
          </a:p>
        </p:txBody>
      </p:sp>
    </p:spTree>
    <p:extLst>
      <p:ext uri="{BB962C8B-B14F-4D97-AF65-F5344CB8AC3E}">
        <p14:creationId xmlns:p14="http://schemas.microsoft.com/office/powerpoint/2010/main" val="60521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6B9BD-F798-21F0-5DB6-CA3BAF5BEC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867CB36-3598-8B8B-FCF5-FD2E16459422}"/>
              </a:ext>
            </a:extLst>
          </p:cNvPr>
          <p:cNvSpPr>
            <a:spLocks noGrp="1"/>
          </p:cNvSpPr>
          <p:nvPr>
            <p:ph type="title"/>
          </p:nvPr>
        </p:nvSpPr>
        <p:spPr/>
        <p:txBody>
          <a:bodyPr/>
          <a:lstStyle/>
          <a:p>
            <a:r>
              <a:rPr lang="el-GR" dirty="0"/>
              <a:t>ΣΤΟΧΟΣ ΜΑΘΗΜΑΤΟΣ</a:t>
            </a:r>
            <a:endParaRPr lang="en-GB" dirty="0"/>
          </a:p>
        </p:txBody>
      </p:sp>
      <p:sp>
        <p:nvSpPr>
          <p:cNvPr id="6" name="Rectangle 2">
            <a:extLst>
              <a:ext uri="{FF2B5EF4-FFF2-40B4-BE49-F238E27FC236}">
                <a16:creationId xmlns:a16="http://schemas.microsoft.com/office/drawing/2014/main" id="{74D45079-1404-D51E-CDFD-79963C5FD1A3}"/>
              </a:ext>
            </a:extLst>
          </p:cNvPr>
          <p:cNvSpPr>
            <a:spLocks noGrp="1" noChangeArrowheads="1"/>
          </p:cNvSpPr>
          <p:nvPr>
            <p:ph idx="1"/>
          </p:nvPr>
        </p:nvSpPr>
        <p:spPr bwMode="auto">
          <a:xfrm>
            <a:off x="223405" y="684202"/>
            <a:ext cx="8463395" cy="454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el-GR" sz="1600" b="1" dirty="0"/>
              <a:t>Με την ολοκλήρωση του μαθήματος οι φοιτητές θα:</a:t>
            </a:r>
          </a:p>
          <a:p>
            <a:pPr>
              <a:buFont typeface="Wingdings" panose="05000000000000000000" pitchFamily="2" charset="2"/>
              <a:buChar char="Ø"/>
            </a:pPr>
            <a:r>
              <a:rPr lang="el-GR" sz="1600" dirty="0"/>
              <a:t>αποκτήσουν βασικές γνώσεις </a:t>
            </a:r>
            <a:r>
              <a:rPr lang="el-GR" sz="1600" dirty="0" err="1"/>
              <a:t>ψυχοακουστικής</a:t>
            </a:r>
            <a:r>
              <a:rPr lang="el-GR" sz="1600" dirty="0"/>
              <a:t> και αντίληψης του ήχου </a:t>
            </a:r>
          </a:p>
          <a:p>
            <a:pPr>
              <a:buFont typeface="Wingdings" panose="05000000000000000000" pitchFamily="2" charset="2"/>
              <a:buChar char="Ø"/>
            </a:pPr>
            <a:r>
              <a:rPr lang="el-GR" sz="1600" dirty="0"/>
              <a:t>κατανοήσουν βασικές έννοιες εφαρμοσμένης ακουστικής (θόρυβος, ακουστικός σχεδιασμός) </a:t>
            </a:r>
          </a:p>
          <a:p>
            <a:pPr>
              <a:buFont typeface="Wingdings" panose="05000000000000000000" pitchFamily="2" charset="2"/>
              <a:buChar char="Ø"/>
            </a:pPr>
            <a:r>
              <a:rPr lang="el-GR" sz="1600" dirty="0"/>
              <a:t>μάθουν να αναλύουν ηχητικά σήματα και να υλοποιούν απλά υπολογιστικά μοντέλα με χρήση MATLAB, </a:t>
            </a:r>
            <a:r>
              <a:rPr lang="el-GR" sz="1600" dirty="0" err="1"/>
              <a:t>Python</a:t>
            </a:r>
            <a:r>
              <a:rPr lang="el-GR" sz="1600" dirty="0"/>
              <a:t>, ….</a:t>
            </a:r>
          </a:p>
          <a:p>
            <a:pPr>
              <a:buFont typeface="Wingdings" panose="05000000000000000000" pitchFamily="2" charset="2"/>
              <a:buChar char="Ø"/>
            </a:pPr>
            <a:r>
              <a:rPr lang="el-GR" sz="1600" dirty="0"/>
              <a:t>εισαχθούν σε βασικές αριθμητικές μεθόδους στην ακουστική και στην επίλυση απλών μαθηματικών μοντέλων (αλγεβρικών και διαφορικών εξισώσεων) </a:t>
            </a:r>
          </a:p>
          <a:p>
            <a:pPr marL="0" indent="0">
              <a:buNone/>
            </a:pPr>
            <a:r>
              <a:rPr lang="el-GR" sz="1600" b="1" dirty="0"/>
              <a:t>Επιπλέον, μέσω των </a:t>
            </a:r>
            <a:r>
              <a:rPr lang="el-GR" sz="1600" b="1" dirty="0" err="1"/>
              <a:t>projects</a:t>
            </a:r>
            <a:r>
              <a:rPr lang="el-GR" sz="1600" b="1" dirty="0"/>
              <a:t> οι φοιτητές θα:</a:t>
            </a:r>
            <a:endParaRPr lang="el-GR" sz="1600" dirty="0"/>
          </a:p>
          <a:p>
            <a:pPr>
              <a:buFont typeface="Wingdings" panose="05000000000000000000" pitchFamily="2" charset="2"/>
              <a:buChar char="Ø"/>
            </a:pPr>
            <a:r>
              <a:rPr lang="el-GR" sz="1600" dirty="0"/>
              <a:t>γνωρίσουν σύγχρονες ερευνητικές περιοχές (</a:t>
            </a:r>
            <a:r>
              <a:rPr lang="el-GR" sz="1600" dirty="0" err="1"/>
              <a:t>acoustic</a:t>
            </a:r>
            <a:r>
              <a:rPr lang="el-GR" sz="1600" dirty="0"/>
              <a:t> </a:t>
            </a:r>
            <a:r>
              <a:rPr lang="el-GR" sz="1600" dirty="0" err="1"/>
              <a:t>metamaterials</a:t>
            </a:r>
            <a:r>
              <a:rPr lang="el-GR" sz="1600" dirty="0"/>
              <a:t>, </a:t>
            </a:r>
            <a:r>
              <a:rPr lang="el-GR" sz="1600" dirty="0" err="1"/>
              <a:t>laser</a:t>
            </a:r>
            <a:r>
              <a:rPr lang="el-GR" sz="1600" dirty="0"/>
              <a:t>–</a:t>
            </a:r>
            <a:r>
              <a:rPr lang="el-GR" sz="1600" dirty="0" err="1"/>
              <a:t>acoustics</a:t>
            </a:r>
            <a:r>
              <a:rPr lang="el-GR" sz="1600" dirty="0"/>
              <a:t> κ.ά.) </a:t>
            </a:r>
          </a:p>
          <a:p>
            <a:pPr>
              <a:buFont typeface="Wingdings" panose="05000000000000000000" pitchFamily="2" charset="2"/>
              <a:buChar char="Ø"/>
            </a:pPr>
            <a:r>
              <a:rPr lang="el-GR" sz="1600" dirty="0"/>
              <a:t>αναπτύξουν ικανότητες παρουσίασης και ανάλυσης τεχνικών θεμάτων </a:t>
            </a:r>
          </a:p>
          <a:p>
            <a:pPr>
              <a:buFont typeface="Wingdings" panose="05000000000000000000" pitchFamily="2" charset="2"/>
              <a:buChar char="Ø"/>
            </a:pPr>
            <a:r>
              <a:rPr lang="el-GR" sz="1600" dirty="0"/>
              <a:t>έρθουν σε επαφή με σύγχρονα αντικείμενα που σχετίζονται με την ερευνητική δραστηριότητα του τμήματος (</a:t>
            </a:r>
            <a:r>
              <a:rPr lang="el-GR" sz="1600" dirty="0" err="1"/>
              <a:t>master</a:t>
            </a:r>
            <a:r>
              <a:rPr lang="el-GR" sz="1600" dirty="0"/>
              <a:t>/</a:t>
            </a:r>
            <a:r>
              <a:rPr lang="el-GR" sz="1600" dirty="0" err="1"/>
              <a:t>PhD</a:t>
            </a:r>
            <a:r>
              <a:rPr lang="el-GR" sz="1600" dirty="0"/>
              <a:t>) </a:t>
            </a:r>
          </a:p>
          <a:p>
            <a:pPr marL="0" indent="0">
              <a:buNone/>
            </a:pPr>
            <a:r>
              <a:rPr lang="el-GR" sz="1600" b="1" dirty="0"/>
              <a:t>Τέλος, το μάθημα μπορεί να περιλαμβάνει:</a:t>
            </a:r>
            <a:endParaRPr lang="el-GR" sz="1600" dirty="0"/>
          </a:p>
          <a:p>
            <a:pPr>
              <a:buFont typeface="Wingdings" panose="05000000000000000000" pitchFamily="2" charset="2"/>
              <a:buChar char="Ø"/>
            </a:pPr>
            <a:r>
              <a:rPr lang="el-GR" sz="1600" dirty="0"/>
              <a:t>σεμινάρια από ερευνητές του τμήματος </a:t>
            </a:r>
          </a:p>
          <a:p>
            <a:pPr>
              <a:buFont typeface="Wingdings" panose="05000000000000000000" pitchFamily="2" charset="2"/>
              <a:buChar char="Ø"/>
            </a:pPr>
            <a:r>
              <a:rPr lang="el-GR" sz="1600" dirty="0"/>
              <a:t>επίσκεψη σε ερευνητική υποδομή του πανεπιστημίου</a:t>
            </a:r>
          </a:p>
        </p:txBody>
      </p:sp>
    </p:spTree>
    <p:extLst>
      <p:ext uri="{BB962C8B-B14F-4D97-AF65-F5344CB8AC3E}">
        <p14:creationId xmlns:p14="http://schemas.microsoft.com/office/powerpoint/2010/main" val="340016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26997CE-5641-1438-666D-0D3FD9762A3B}"/>
              </a:ext>
            </a:extLst>
          </p:cNvPr>
          <p:cNvSpPr>
            <a:spLocks noGrp="1"/>
          </p:cNvSpPr>
          <p:nvPr>
            <p:ph idx="1"/>
          </p:nvPr>
        </p:nvSpPr>
        <p:spPr>
          <a:xfrm>
            <a:off x="394335" y="1272540"/>
            <a:ext cx="8355330" cy="3883712"/>
          </a:xfrm>
        </p:spPr>
        <p:txBody>
          <a:bodyPr>
            <a:normAutofit/>
          </a:bodyPr>
          <a:lstStyle/>
          <a:p>
            <a:pPr algn="just"/>
            <a:r>
              <a:rPr lang="el-GR" sz="2200" dirty="0">
                <a:latin typeface="Calibri" panose="020F0502020204030204" pitchFamily="34" charset="0"/>
                <a:ea typeface="Calibri" panose="020F0502020204030204" pitchFamily="34" charset="0"/>
                <a:cs typeface="Calibri" panose="020F0502020204030204" pitchFamily="34" charset="0"/>
              </a:rPr>
              <a:t>Ο ήχος είναι ένα φυσικό φαινόμενο, οπού μια μηχανική ταλάντωση εξελίσσεται σε ελαστικό μέσο στο χώρο και στο χρόνο. </a:t>
            </a:r>
            <a:endParaRPr lang="en-GB" sz="2200" dirty="0">
              <a:latin typeface="Calibri" panose="020F0502020204030204" pitchFamily="34" charset="0"/>
              <a:ea typeface="Calibri" panose="020F0502020204030204" pitchFamily="34" charset="0"/>
              <a:cs typeface="Calibri" panose="020F0502020204030204" pitchFamily="34" charset="0"/>
            </a:endParaRPr>
          </a:p>
          <a:p>
            <a:pPr algn="just"/>
            <a:r>
              <a:rPr lang="el-GR" sz="2200" dirty="0">
                <a:latin typeface="Calibri" panose="020F0502020204030204" pitchFamily="34" charset="0"/>
                <a:ea typeface="Calibri" panose="020F0502020204030204" pitchFamily="34" charset="0"/>
                <a:cs typeface="Calibri" panose="020F0502020204030204" pitchFamily="34" charset="0"/>
              </a:rPr>
              <a:t>Το φυσικό αυτό φαινόμενο αποτελεί ένα </a:t>
            </a:r>
            <a:r>
              <a:rPr lang="el-GR" sz="2200" b="1" dirty="0">
                <a:latin typeface="Calibri" panose="020F0502020204030204" pitchFamily="34" charset="0"/>
                <a:ea typeface="Calibri" panose="020F0502020204030204" pitchFamily="34" charset="0"/>
                <a:cs typeface="Calibri" panose="020F0502020204030204" pitchFamily="34" charset="0"/>
              </a:rPr>
              <a:t>ηχητικό γεγονός </a:t>
            </a:r>
            <a:r>
              <a:rPr lang="el-GR" sz="2200" dirty="0">
                <a:latin typeface="Calibri" panose="020F0502020204030204" pitchFamily="34" charset="0"/>
                <a:ea typeface="Calibri" panose="020F0502020204030204" pitchFamily="34" charset="0"/>
                <a:cs typeface="Calibri" panose="020F0502020204030204" pitchFamily="34" charset="0"/>
              </a:rPr>
              <a:t>και είναι το αντικείμενο μελέτης της ακουστικής (</a:t>
            </a:r>
            <a:r>
              <a:rPr lang="el-GR" sz="2200" dirty="0" err="1">
                <a:latin typeface="Calibri" panose="020F0502020204030204" pitchFamily="34" charset="0"/>
                <a:ea typeface="Calibri" panose="020F0502020204030204" pitchFamily="34" charset="0"/>
                <a:cs typeface="Calibri" panose="020F0502020204030204" pitchFamily="34" charset="0"/>
              </a:rPr>
              <a:t>Acoustics</a:t>
            </a:r>
            <a:r>
              <a:rPr lang="el-GR" sz="2200" dirty="0">
                <a:latin typeface="Calibri" panose="020F0502020204030204" pitchFamily="34" charset="0"/>
                <a:ea typeface="Calibri" panose="020F0502020204030204" pitchFamily="34" charset="0"/>
                <a:cs typeface="Calibri" panose="020F0502020204030204" pitchFamily="34" charset="0"/>
              </a:rPr>
              <a:t>).</a:t>
            </a:r>
          </a:p>
          <a:p>
            <a:pPr algn="just"/>
            <a:r>
              <a:rPr lang="th-TH" sz="2200" dirty="0">
                <a:latin typeface="Calibri" panose="020F0502020204030204" pitchFamily="34" charset="0"/>
                <a:ea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Η αντίληψη του φυσικού φαινόμενου του ήχου</a:t>
            </a:r>
            <a:r>
              <a:rPr lang="en-GB" sz="2200" dirty="0">
                <a:latin typeface="Calibri" panose="020F0502020204030204" pitchFamily="34" charset="0"/>
                <a:ea typeface="Calibri" panose="020F0502020204030204" pitchFamily="34" charset="0"/>
                <a:cs typeface="Calibri" panose="020F0502020204030204" pitchFamily="34" charset="0"/>
              </a:rPr>
              <a:t> </a:t>
            </a:r>
            <a:r>
              <a:rPr lang="el-GR" sz="2200" dirty="0">
                <a:latin typeface="Calibri" panose="020F0502020204030204" pitchFamily="34" charset="0"/>
                <a:ea typeface="Calibri" panose="020F0502020204030204" pitchFamily="34" charset="0"/>
                <a:cs typeface="Calibri" panose="020F0502020204030204" pitchFamily="34" charset="0"/>
              </a:rPr>
              <a:t>καθιστά ένα </a:t>
            </a:r>
            <a:r>
              <a:rPr lang="el-GR" sz="2200" b="1" dirty="0">
                <a:latin typeface="Calibri" panose="020F0502020204030204" pitchFamily="34" charset="0"/>
                <a:ea typeface="Calibri" panose="020F0502020204030204" pitchFamily="34" charset="0"/>
                <a:cs typeface="Calibri" panose="020F0502020204030204" pitchFamily="34" charset="0"/>
              </a:rPr>
              <a:t>ακουστικό γεγονός</a:t>
            </a:r>
            <a:r>
              <a:rPr lang="el-GR" sz="2200" dirty="0">
                <a:latin typeface="Calibri" panose="020F0502020204030204" pitchFamily="34" charset="0"/>
                <a:ea typeface="Calibri" panose="020F0502020204030204" pitchFamily="34" charset="0"/>
                <a:cs typeface="Calibri" panose="020F0502020204030204" pitchFamily="34" charset="0"/>
              </a:rPr>
              <a:t>. Η αντίληψη του ήχου είναι το αντικείμενο μελέτης της </a:t>
            </a:r>
            <a:r>
              <a:rPr lang="el-GR" sz="2200" b="1" dirty="0" err="1">
                <a:latin typeface="Calibri" panose="020F0502020204030204" pitchFamily="34" charset="0"/>
                <a:ea typeface="Calibri" panose="020F0502020204030204" pitchFamily="34" charset="0"/>
                <a:cs typeface="Calibri" panose="020F0502020204030204" pitchFamily="34" charset="0"/>
              </a:rPr>
              <a:t>ψυχοακουστικής</a:t>
            </a:r>
            <a:r>
              <a:rPr lang="el-GR" sz="2200" dirty="0">
                <a:latin typeface="Calibri" panose="020F0502020204030204" pitchFamily="34" charset="0"/>
                <a:ea typeface="Calibri" panose="020F0502020204030204" pitchFamily="34" charset="0"/>
                <a:cs typeface="Calibri" panose="020F0502020204030204" pitchFamily="34" charset="0"/>
              </a:rPr>
              <a:t> (</a:t>
            </a:r>
            <a:r>
              <a:rPr lang="en-GB" sz="2200" dirty="0">
                <a:latin typeface="Calibri" panose="020F0502020204030204" pitchFamily="34" charset="0"/>
                <a:ea typeface="Calibri" panose="020F0502020204030204" pitchFamily="34" charset="0"/>
                <a:cs typeface="Calibri" panose="020F0502020204030204" pitchFamily="34" charset="0"/>
              </a:rPr>
              <a:t>Psychoacoustics).</a:t>
            </a:r>
          </a:p>
        </p:txBody>
      </p:sp>
      <p:sp>
        <p:nvSpPr>
          <p:cNvPr id="3" name="Title 2">
            <a:extLst>
              <a:ext uri="{FF2B5EF4-FFF2-40B4-BE49-F238E27FC236}">
                <a16:creationId xmlns:a16="http://schemas.microsoft.com/office/drawing/2014/main" id="{41D99E0B-D6EE-540E-01C8-CED5A8D941B4}"/>
              </a:ext>
            </a:extLst>
          </p:cNvPr>
          <p:cNvSpPr>
            <a:spLocks noGrp="1"/>
          </p:cNvSpPr>
          <p:nvPr>
            <p:ph type="title"/>
          </p:nvPr>
        </p:nvSpPr>
        <p:spPr/>
        <p:txBody>
          <a:bodyPr/>
          <a:lstStyle/>
          <a:p>
            <a:r>
              <a:rPr lang="el-GR" dirty="0"/>
              <a:t>ΣΤΟΙΧΕΙΑ ΨΥΧΟΑΚΟΥΣΤΙΚΗΣ</a:t>
            </a:r>
            <a:endParaRPr lang="en-GB" dirty="0"/>
          </a:p>
        </p:txBody>
      </p:sp>
    </p:spTree>
    <p:extLst>
      <p:ext uri="{BB962C8B-B14F-4D97-AF65-F5344CB8AC3E}">
        <p14:creationId xmlns:p14="http://schemas.microsoft.com/office/powerpoint/2010/main" val="464004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9CC888-6479-8DA5-837D-963EEE527181}"/>
              </a:ext>
            </a:extLst>
          </p:cNvPr>
          <p:cNvSpPr>
            <a:spLocks noGrp="1"/>
          </p:cNvSpPr>
          <p:nvPr>
            <p:ph idx="1"/>
          </p:nvPr>
        </p:nvSpPr>
        <p:spPr/>
        <p:txBody>
          <a:bodyPr>
            <a:noAutofit/>
          </a:bodyPr>
          <a:lstStyle/>
          <a:p>
            <a:pPr marL="0" indent="0" algn="just">
              <a:buNone/>
            </a:pPr>
            <a:r>
              <a:rPr lang="el-GR" sz="2000" dirty="0">
                <a:latin typeface="Calibri" panose="020F0502020204030204" pitchFamily="34" charset="0"/>
                <a:ea typeface="Calibri" panose="020F0502020204030204" pitchFamily="34" charset="0"/>
                <a:cs typeface="Calibri" panose="020F0502020204030204" pitchFamily="34" charset="0"/>
              </a:rPr>
              <a:t>Τα αντικείμενα της </a:t>
            </a:r>
            <a:r>
              <a:rPr lang="el-GR" sz="2000" dirty="0" err="1">
                <a:latin typeface="Calibri" panose="020F0502020204030204" pitchFamily="34" charset="0"/>
                <a:ea typeface="Calibri" panose="020F0502020204030204" pitchFamily="34" charset="0"/>
                <a:cs typeface="Calibri" panose="020F0502020204030204" pitchFamily="34" charset="0"/>
              </a:rPr>
              <a:t>ψυχοακουστηκής</a:t>
            </a:r>
            <a:r>
              <a:rPr lang="el-GR" sz="2000" dirty="0">
                <a:latin typeface="Calibri" panose="020F0502020204030204" pitchFamily="34" charset="0"/>
                <a:ea typeface="Calibri" panose="020F0502020204030204" pitchFamily="34" charset="0"/>
                <a:cs typeface="Calibri" panose="020F0502020204030204" pitchFamily="34" charset="0"/>
              </a:rPr>
              <a:t> είναι:</a:t>
            </a:r>
          </a:p>
          <a:p>
            <a:pPr algn="just"/>
            <a:r>
              <a:rPr lang="el-GR" sz="2000" dirty="0">
                <a:latin typeface="Calibri" panose="020F0502020204030204" pitchFamily="34" charset="0"/>
                <a:ea typeface="Calibri" panose="020F0502020204030204" pitchFamily="34" charset="0"/>
                <a:cs typeface="Calibri" panose="020F0502020204030204" pitchFamily="34" charset="0"/>
              </a:rPr>
              <a:t>Το ηχητικό σήμα και τα σχετικά του μεγέθη, π.χ.: </a:t>
            </a:r>
            <a:r>
              <a:rPr lang="el-GR" sz="2000" i="1" dirty="0">
                <a:latin typeface="Calibri" panose="020F0502020204030204" pitchFamily="34" charset="0"/>
                <a:ea typeface="Calibri" panose="020F0502020204030204" pitchFamily="34" charset="0"/>
                <a:cs typeface="Calibri" panose="020F0502020204030204" pitchFamily="34" charset="0"/>
              </a:rPr>
              <a:t>ακουστική πίεση, ακουστική ισχύς, ακουστική ένταση</a:t>
            </a:r>
          </a:p>
          <a:p>
            <a:pPr algn="just"/>
            <a:r>
              <a:rPr lang="el-GR" sz="2000" dirty="0">
                <a:latin typeface="Calibri" panose="020F0502020204030204" pitchFamily="34" charset="0"/>
                <a:ea typeface="Calibri" panose="020F0502020204030204" pitchFamily="34" charset="0"/>
                <a:cs typeface="Calibri" panose="020F0502020204030204" pitchFamily="34" charset="0"/>
              </a:rPr>
              <a:t>Βασικά στοιχεία επεξεργασίας ηχητικών σημάτων: μετασχηματισμοί</a:t>
            </a:r>
            <a:r>
              <a:rPr lang="en-GB" sz="2000" dirty="0">
                <a:latin typeface="Calibri" panose="020F0502020204030204" pitchFamily="34" charset="0"/>
                <a:ea typeface="Calibri" panose="020F0502020204030204" pitchFamily="34" charset="0"/>
                <a:cs typeface="Calibri" panose="020F0502020204030204" pitchFamily="34" charset="0"/>
              </a:rPr>
              <a:t> (e.g. FFT)</a:t>
            </a:r>
            <a:r>
              <a:rPr lang="el-GR" sz="2000" dirty="0">
                <a:latin typeface="Calibri" panose="020F0502020204030204" pitchFamily="34" charset="0"/>
                <a:ea typeface="Calibri" panose="020F0502020204030204" pitchFamily="34" charset="0"/>
                <a:cs typeface="Calibri" panose="020F0502020204030204" pitchFamily="34" charset="0"/>
              </a:rPr>
              <a:t>, σύνθεση και ανάλυση σημάτων, φίλτρα </a:t>
            </a:r>
            <a:r>
              <a:rPr lang="el-GR" sz="2000" dirty="0" err="1">
                <a:latin typeface="Calibri" panose="020F0502020204030204" pitchFamily="34" charset="0"/>
                <a:ea typeface="Calibri" panose="020F0502020204030204" pitchFamily="34" charset="0"/>
                <a:cs typeface="Calibri" panose="020F0502020204030204" pitchFamily="34" charset="0"/>
              </a:rPr>
              <a:t>κτλ</a:t>
            </a:r>
            <a:endParaRPr lang="el-GR" sz="2000" dirty="0">
              <a:latin typeface="Calibri" panose="020F0502020204030204" pitchFamily="34" charset="0"/>
              <a:ea typeface="Calibri" panose="020F0502020204030204" pitchFamily="34" charset="0"/>
              <a:cs typeface="Calibri" panose="020F0502020204030204" pitchFamily="34" charset="0"/>
            </a:endParaRPr>
          </a:p>
          <a:p>
            <a:pPr algn="just"/>
            <a:r>
              <a:rPr lang="el-GR" sz="2000" dirty="0">
                <a:latin typeface="Calibri" panose="020F0502020204030204" pitchFamily="34" charset="0"/>
                <a:ea typeface="Calibri" panose="020F0502020204030204" pitchFamily="34" charset="0"/>
                <a:cs typeface="Calibri" panose="020F0502020204030204" pitchFamily="34" charset="0"/>
              </a:rPr>
              <a:t>η ανθρώπινη φωνή, μηχανισμός παραγωγής και σχετικά μεγέθη και ποσότητες</a:t>
            </a:r>
          </a:p>
          <a:p>
            <a:pPr algn="just"/>
            <a:r>
              <a:rPr lang="el-GR" sz="2000" dirty="0">
                <a:latin typeface="Calibri" panose="020F0502020204030204" pitchFamily="34" charset="0"/>
                <a:ea typeface="Calibri" panose="020F0502020204030204" pitchFamily="34" charset="0"/>
                <a:cs typeface="Calibri" panose="020F0502020204030204" pitchFamily="34" charset="0"/>
              </a:rPr>
              <a:t>η ανθρώπινη ακοή, φυσιολογία και ανατομία του ανθρώπινου συστήματος ακοής</a:t>
            </a:r>
          </a:p>
          <a:p>
            <a:pPr algn="just"/>
            <a:r>
              <a:rPr lang="th-TH" sz="2000" dirty="0">
                <a:latin typeface="Calibri" panose="020F0502020204030204" pitchFamily="34" charset="0"/>
                <a:ea typeface="Calibri" panose="020F0502020204030204" pitchFamily="34" charset="0"/>
              </a:rPr>
              <a:t> </a:t>
            </a:r>
            <a:r>
              <a:rPr lang="el-GR" sz="2000" dirty="0">
                <a:latin typeface="Calibri" panose="020F0502020204030204" pitchFamily="34" charset="0"/>
                <a:ea typeface="Calibri" panose="020F0502020204030204" pitchFamily="34" charset="0"/>
                <a:cs typeface="Calibri" panose="020F0502020204030204" pitchFamily="34" charset="0"/>
              </a:rPr>
              <a:t>βασικές λειτουργίες της ακοής: </a:t>
            </a:r>
            <a:r>
              <a:rPr lang="el-GR" sz="2000" dirty="0" err="1">
                <a:latin typeface="Calibri" panose="020F0502020204030204" pitchFamily="34" charset="0"/>
                <a:ea typeface="Calibri" panose="020F0502020204030204" pitchFamily="34" charset="0"/>
                <a:cs typeface="Calibri" panose="020F0502020204030204" pitchFamily="34" charset="0"/>
              </a:rPr>
              <a:t>αποτελεσματική</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ακουστική</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περιοχή</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φασματική</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επικάλυψη</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χρονική</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επικάλυψη</a:t>
            </a:r>
            <a:r>
              <a:rPr lang="el-GR" sz="2000" dirty="0">
                <a:latin typeface="Calibri" panose="020F0502020204030204" pitchFamily="34" charset="0"/>
                <a:ea typeface="Calibri" panose="020F0502020204030204" pitchFamily="34" charset="0"/>
                <a:cs typeface="Calibri" panose="020F0502020204030204" pitchFamily="34" charset="0"/>
              </a:rPr>
              <a:t>, φασματική επιλεκτικότητα της </a:t>
            </a:r>
            <a:r>
              <a:rPr lang="el-GR" sz="2000" dirty="0" err="1">
                <a:latin typeface="Calibri" panose="020F0502020204030204" pitchFamily="34" charset="0"/>
                <a:ea typeface="Calibri" panose="020F0502020204030204" pitchFamily="34" charset="0"/>
                <a:cs typeface="Calibri" panose="020F0502020204030204" pitchFamily="34" charset="0"/>
              </a:rPr>
              <a:t>ακοής</a:t>
            </a:r>
            <a:endParaRPr lang="el-GR" sz="2000" dirty="0">
              <a:latin typeface="Calibri" panose="020F0502020204030204" pitchFamily="34" charset="0"/>
              <a:ea typeface="Calibri" panose="020F0502020204030204" pitchFamily="34" charset="0"/>
              <a:cs typeface="Calibri" panose="020F0502020204030204" pitchFamily="34" charset="0"/>
            </a:endParaRPr>
          </a:p>
          <a:p>
            <a:pPr algn="just"/>
            <a:r>
              <a:rPr lang="el-GR" sz="2000" dirty="0">
                <a:latin typeface="Calibri" panose="020F0502020204030204" pitchFamily="34" charset="0"/>
                <a:ea typeface="Calibri" panose="020F0502020204030204" pitchFamily="34" charset="0"/>
                <a:cs typeface="Calibri" panose="020F0502020204030204" pitchFamily="34" charset="0"/>
              </a:rPr>
              <a:t>βασικές </a:t>
            </a:r>
            <a:r>
              <a:rPr lang="el-GR" sz="2000" dirty="0" err="1">
                <a:latin typeface="Calibri" panose="020F0502020204030204" pitchFamily="34" charset="0"/>
                <a:ea typeface="Calibri" panose="020F0502020204030204" pitchFamily="34" charset="0"/>
                <a:cs typeface="Calibri" panose="020F0502020204030204" pitchFamily="34" charset="0"/>
              </a:rPr>
              <a:t>ψυχοακουστικές</a:t>
            </a:r>
            <a:r>
              <a:rPr lang="el-GR" sz="2000" dirty="0">
                <a:latin typeface="Calibri" panose="020F0502020204030204" pitchFamily="34" charset="0"/>
                <a:ea typeface="Calibri" panose="020F0502020204030204" pitchFamily="34" charset="0"/>
                <a:cs typeface="Calibri" panose="020F0502020204030204" pitchFamily="34" charset="0"/>
              </a:rPr>
              <a:t> ποσότητες: τονικό ύψος, χροιά, ακουστότητα, </a:t>
            </a:r>
            <a:r>
              <a:rPr lang="el-GR" sz="2000" dirty="0" err="1">
                <a:latin typeface="Calibri" panose="020F0502020204030204" pitchFamily="34" charset="0"/>
                <a:ea typeface="Calibri" panose="020F0502020204030204" pitchFamily="34" charset="0"/>
                <a:cs typeface="Calibri" panose="020F0502020204030204" pitchFamily="34" charset="0"/>
              </a:rPr>
              <a:t>οξύτητα</a:t>
            </a:r>
            <a:r>
              <a:rPr lang="el-GR" sz="2000" dirty="0">
                <a:latin typeface="Calibri" panose="020F0502020204030204" pitchFamily="34" charset="0"/>
                <a:ea typeface="Calibri" panose="020F0502020204030204" pitchFamily="34" charset="0"/>
                <a:cs typeface="Calibri" panose="020F0502020204030204" pitchFamily="34" charset="0"/>
              </a:rPr>
              <a:t>, </a:t>
            </a:r>
            <a:r>
              <a:rPr lang="el-GR" sz="2000" dirty="0" err="1">
                <a:latin typeface="Calibri" panose="020F0502020204030204" pitchFamily="34" charset="0"/>
                <a:ea typeface="Calibri" panose="020F0502020204030204" pitchFamily="34" charset="0"/>
                <a:cs typeface="Calibri" panose="020F0502020204030204" pitchFamily="34" charset="0"/>
              </a:rPr>
              <a:t>τονικότητα</a:t>
            </a:r>
            <a:r>
              <a:rPr lang="en-GB" sz="2000" dirty="0">
                <a:latin typeface="Calibri" panose="020F0502020204030204" pitchFamily="34" charset="0"/>
                <a:ea typeface="Calibri" panose="020F0502020204030204" pitchFamily="34" charset="0"/>
                <a:cs typeface="Calibri" panose="020F0502020204030204" pitchFamily="34" charset="0"/>
              </a:rPr>
              <a:t> …</a:t>
            </a:r>
          </a:p>
        </p:txBody>
      </p:sp>
      <p:sp>
        <p:nvSpPr>
          <p:cNvPr id="3" name="Title 2">
            <a:extLst>
              <a:ext uri="{FF2B5EF4-FFF2-40B4-BE49-F238E27FC236}">
                <a16:creationId xmlns:a16="http://schemas.microsoft.com/office/drawing/2014/main" id="{C3204E40-3B26-85B7-2AE9-5A58B81C26E5}"/>
              </a:ext>
            </a:extLst>
          </p:cNvPr>
          <p:cNvSpPr>
            <a:spLocks noGrp="1"/>
          </p:cNvSpPr>
          <p:nvPr>
            <p:ph type="title"/>
          </p:nvPr>
        </p:nvSpPr>
        <p:spPr/>
        <p:txBody>
          <a:bodyPr/>
          <a:lstStyle/>
          <a:p>
            <a:r>
              <a:rPr lang="el-GR" dirty="0"/>
              <a:t>ΤΟ ΑΝΤΙΚΕΙΜΕΝΟ ΤΗΣ ΨΥΧΟΑΚΟΥΣΤΙΚΗΣ</a:t>
            </a:r>
            <a:endParaRPr lang="en-GB" dirty="0"/>
          </a:p>
        </p:txBody>
      </p:sp>
    </p:spTree>
    <p:extLst>
      <p:ext uri="{BB962C8B-B14F-4D97-AF65-F5344CB8AC3E}">
        <p14:creationId xmlns:p14="http://schemas.microsoft.com/office/powerpoint/2010/main" val="213199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EE45BB-B25B-7C65-B2E2-1C4DBA850A39}"/>
              </a:ext>
            </a:extLst>
          </p:cNvPr>
          <p:cNvSpPr>
            <a:spLocks noGrp="1"/>
          </p:cNvSpPr>
          <p:nvPr>
            <p:ph idx="1"/>
          </p:nvPr>
        </p:nvSpPr>
        <p:spPr>
          <a:xfrm>
            <a:off x="394335" y="1135380"/>
            <a:ext cx="8355330" cy="4020872"/>
          </a:xfrm>
        </p:spPr>
        <p:txBody>
          <a:bodyPr>
            <a:normAutofit/>
          </a:bodyPr>
          <a:lstStyle/>
          <a:p>
            <a:pPr marL="0" indent="0">
              <a:buNone/>
            </a:pPr>
            <a:r>
              <a:rPr lang="el-GR" sz="2200" dirty="0">
                <a:latin typeface="Calibri" panose="020F0502020204030204" pitchFamily="34" charset="0"/>
                <a:ea typeface="Calibri" panose="020F0502020204030204" pitchFamily="34" charset="0"/>
                <a:cs typeface="Calibri" panose="020F0502020204030204" pitchFamily="34" charset="0"/>
              </a:rPr>
              <a:t>Η σχεδίαση:</a:t>
            </a:r>
          </a:p>
          <a:p>
            <a:r>
              <a:rPr lang="el-GR" sz="2200" dirty="0">
                <a:latin typeface="Calibri" panose="020F0502020204030204" pitchFamily="34" charset="0"/>
                <a:ea typeface="Calibri" panose="020F0502020204030204" pitchFamily="34" charset="0"/>
                <a:cs typeface="Calibri" panose="020F0502020204030204" pitchFamily="34" charset="0"/>
              </a:rPr>
              <a:t>αλγορίθμων κωδικοποίησης και συμπίεσης, (π.χ. το πρότυπο </a:t>
            </a:r>
            <a:r>
              <a:rPr lang="en-GB" sz="2200" dirty="0">
                <a:latin typeface="Calibri" panose="020F0502020204030204" pitchFamily="34" charset="0"/>
                <a:ea typeface="Calibri" panose="020F0502020204030204" pitchFamily="34" charset="0"/>
                <a:cs typeface="Calibri" panose="020F0502020204030204" pitchFamily="34" charset="0"/>
              </a:rPr>
              <a:t>MPEG</a:t>
            </a:r>
            <a:r>
              <a:rPr lang="el-GR" sz="2200" dirty="0">
                <a:latin typeface="Calibri" panose="020F0502020204030204" pitchFamily="34" charset="0"/>
                <a:ea typeface="Calibri" panose="020F0502020204030204" pitchFamily="34" charset="0"/>
                <a:cs typeface="Calibri" panose="020F0502020204030204" pitchFamily="34" charset="0"/>
              </a:rPr>
              <a:t>)</a:t>
            </a:r>
            <a:endParaRPr lang="en-GB" sz="2200" dirty="0">
              <a:latin typeface="Calibri" panose="020F0502020204030204" pitchFamily="34" charset="0"/>
              <a:ea typeface="Calibri" panose="020F0502020204030204" pitchFamily="34" charset="0"/>
              <a:cs typeface="Calibri" panose="020F0502020204030204" pitchFamily="34" charset="0"/>
            </a:endParaRPr>
          </a:p>
          <a:p>
            <a:r>
              <a:rPr lang="el-GR" sz="2200" dirty="0">
                <a:latin typeface="Calibri" panose="020F0502020204030204" pitchFamily="34" charset="0"/>
                <a:ea typeface="Calibri" panose="020F0502020204030204" pitchFamily="34" charset="0"/>
                <a:cs typeface="Calibri" panose="020F0502020204030204" pitchFamily="34" charset="0"/>
              </a:rPr>
              <a:t>χώρων θεαμάτων, π.χ., θέατρα, </a:t>
            </a:r>
            <a:r>
              <a:rPr lang="el-GR" sz="2200" dirty="0" err="1">
                <a:latin typeface="Calibri" panose="020F0502020204030204" pitchFamily="34" charset="0"/>
                <a:ea typeface="Calibri" panose="020F0502020204030204" pitchFamily="34" charset="0"/>
                <a:cs typeface="Calibri" panose="020F0502020204030204" pitchFamily="34" charset="0"/>
              </a:rPr>
              <a:t>συναυλιακοί</a:t>
            </a:r>
            <a:r>
              <a:rPr lang="el-GR" sz="2200" dirty="0">
                <a:latin typeface="Calibri" panose="020F0502020204030204" pitchFamily="34" charset="0"/>
                <a:ea typeface="Calibri" panose="020F0502020204030204" pitchFamily="34" charset="0"/>
                <a:cs typeface="Calibri" panose="020F0502020204030204" pitchFamily="34" charset="0"/>
              </a:rPr>
              <a:t> χώροι</a:t>
            </a:r>
          </a:p>
          <a:p>
            <a:r>
              <a:rPr lang="en-GB" sz="2200" dirty="0">
                <a:latin typeface="Calibri" panose="020F0502020204030204" pitchFamily="34" charset="0"/>
                <a:ea typeface="Calibri" panose="020F0502020204030204" pitchFamily="34" charset="0"/>
                <a:cs typeface="Calibri" panose="020F0502020204030204" pitchFamily="34" charset="0"/>
              </a:rPr>
              <a:t>studio </a:t>
            </a:r>
            <a:r>
              <a:rPr lang="el-GR" sz="2200" dirty="0">
                <a:latin typeface="Calibri" panose="020F0502020204030204" pitchFamily="34" charset="0"/>
                <a:ea typeface="Calibri" panose="020F0502020204030204" pitchFamily="34" charset="0"/>
                <a:cs typeface="Calibri" panose="020F0502020204030204" pitchFamily="34" charset="0"/>
              </a:rPr>
              <a:t>ηχογράφησης</a:t>
            </a:r>
          </a:p>
          <a:p>
            <a:r>
              <a:rPr lang="el-GR" sz="2200" dirty="0" err="1">
                <a:latin typeface="Calibri" panose="020F0502020204030204" pitchFamily="34" charset="0"/>
                <a:ea typeface="Calibri" panose="020F0502020204030204" pitchFamily="34" charset="0"/>
                <a:cs typeface="Calibri" panose="020F0502020204030204" pitchFamily="34" charset="0"/>
              </a:rPr>
              <a:t>ακουστικών</a:t>
            </a:r>
            <a:r>
              <a:rPr lang="el-GR" sz="2200" dirty="0">
                <a:latin typeface="Calibri" panose="020F0502020204030204" pitchFamily="34" charset="0"/>
                <a:ea typeface="Calibri" panose="020F0502020204030204" pitchFamily="34" charset="0"/>
                <a:cs typeface="Calibri" panose="020F0502020204030204" pitchFamily="34" charset="0"/>
              </a:rPr>
              <a:t> βαρηκοΐας</a:t>
            </a:r>
          </a:p>
          <a:p>
            <a:r>
              <a:rPr lang="el-GR" sz="2200" dirty="0" err="1">
                <a:latin typeface="Calibri" panose="020F0502020204030204" pitchFamily="34" charset="0"/>
                <a:ea typeface="Calibri" panose="020F0502020204030204" pitchFamily="34" charset="0"/>
                <a:cs typeface="Calibri" panose="020F0502020204030204" pitchFamily="34" charset="0"/>
              </a:rPr>
              <a:t>ηχείων</a:t>
            </a:r>
            <a:endParaRPr lang="el-GR" sz="2200" dirty="0">
              <a:latin typeface="Calibri" panose="020F0502020204030204" pitchFamily="34" charset="0"/>
              <a:ea typeface="Calibri" panose="020F0502020204030204" pitchFamily="34" charset="0"/>
              <a:cs typeface="Calibri" panose="020F0502020204030204" pitchFamily="34" charset="0"/>
            </a:endParaRPr>
          </a:p>
          <a:p>
            <a:r>
              <a:rPr lang="el-GR" sz="2200" dirty="0" err="1">
                <a:latin typeface="Calibri" panose="020F0502020204030204" pitchFamily="34" charset="0"/>
                <a:ea typeface="Calibri" panose="020F0502020204030204" pitchFamily="34" charset="0"/>
                <a:cs typeface="Calibri" panose="020F0502020204030204" pitchFamily="34" charset="0"/>
              </a:rPr>
              <a:t>θορύβου</a:t>
            </a:r>
            <a:r>
              <a:rPr lang="el-GR" sz="2200" dirty="0">
                <a:latin typeface="Calibri" panose="020F0502020204030204" pitchFamily="34" charset="0"/>
                <a:ea typeface="Calibri" panose="020F0502020204030204" pitchFamily="34" charset="0"/>
                <a:cs typeface="Calibri" panose="020F0502020204030204" pitchFamily="34" charset="0"/>
              </a:rPr>
              <a:t> “</a:t>
            </a:r>
            <a:r>
              <a:rPr lang="el-GR" sz="2200" dirty="0" err="1">
                <a:latin typeface="Calibri" panose="020F0502020204030204" pitchFamily="34" charset="0"/>
                <a:ea typeface="Calibri" panose="020F0502020204030204" pitchFamily="34" charset="0"/>
                <a:cs typeface="Calibri" panose="020F0502020204030204" pitchFamily="34" charset="0"/>
              </a:rPr>
              <a:t>ασφαλείας</a:t>
            </a:r>
            <a:r>
              <a:rPr lang="el-GR" sz="2200" dirty="0">
                <a:latin typeface="Calibri" panose="020F0502020204030204" pitchFamily="34" charset="0"/>
                <a:ea typeface="Calibri" panose="020F0502020204030204" pitchFamily="34" charset="0"/>
                <a:cs typeface="Calibri" panose="020F0502020204030204" pitchFamily="34" charset="0"/>
              </a:rPr>
              <a:t>” σε </a:t>
            </a:r>
            <a:r>
              <a:rPr lang="en-GB" sz="2200" dirty="0">
                <a:latin typeface="Calibri" panose="020F0502020204030204" pitchFamily="34" charset="0"/>
                <a:ea typeface="Calibri" panose="020F0502020204030204" pitchFamily="34" charset="0"/>
                <a:cs typeface="Calibri" panose="020F0502020204030204" pitchFamily="34" charset="0"/>
              </a:rPr>
              <a:t>EV (</a:t>
            </a:r>
            <a:r>
              <a:rPr lang="el-GR" sz="2200" dirty="0" err="1">
                <a:latin typeface="Calibri" panose="020F0502020204030204" pitchFamily="34" charset="0"/>
                <a:ea typeface="Calibri" panose="020F0502020204030204" pitchFamily="34" charset="0"/>
                <a:cs typeface="Calibri" panose="020F0502020204030204" pitchFamily="34" charset="0"/>
              </a:rPr>
              <a:t>ηλεκτρικά</a:t>
            </a:r>
            <a:r>
              <a:rPr lang="el-GR" sz="2200" dirty="0">
                <a:latin typeface="Calibri" panose="020F0502020204030204" pitchFamily="34" charset="0"/>
                <a:ea typeface="Calibri" panose="020F0502020204030204" pitchFamily="34" charset="0"/>
                <a:cs typeface="Calibri" panose="020F0502020204030204" pitchFamily="34" charset="0"/>
              </a:rPr>
              <a:t> </a:t>
            </a:r>
            <a:r>
              <a:rPr lang="el-GR" sz="2200" dirty="0" err="1">
                <a:latin typeface="Calibri" panose="020F0502020204030204" pitchFamily="34" charset="0"/>
                <a:ea typeface="Calibri" panose="020F0502020204030204" pitchFamily="34" charset="0"/>
                <a:cs typeface="Calibri" panose="020F0502020204030204" pitchFamily="34" charset="0"/>
              </a:rPr>
              <a:t>οχήματα</a:t>
            </a:r>
            <a:r>
              <a:rPr lang="el-GR" sz="2200" dirty="0">
                <a:latin typeface="Calibri" panose="020F0502020204030204" pitchFamily="34" charset="0"/>
                <a:ea typeface="Calibri" panose="020F0502020204030204" pitchFamily="34" charset="0"/>
                <a:cs typeface="Calibri" panose="020F0502020204030204" pitchFamily="34" charset="0"/>
              </a:rPr>
              <a:t>)</a:t>
            </a:r>
          </a:p>
          <a:p>
            <a:r>
              <a:rPr lang="el-GR" sz="2200" dirty="0" err="1">
                <a:latin typeface="Calibri" panose="020F0502020204030204" pitchFamily="34" charset="0"/>
                <a:ea typeface="Calibri" panose="020F0502020204030204" pitchFamily="34" charset="0"/>
                <a:cs typeface="Calibri" panose="020F0502020204030204" pitchFamily="34" charset="0"/>
              </a:rPr>
              <a:t>ήχου</a:t>
            </a:r>
            <a:r>
              <a:rPr lang="el-GR" sz="2200" dirty="0">
                <a:latin typeface="Calibri" panose="020F0502020204030204" pitchFamily="34" charset="0"/>
                <a:ea typeface="Calibri" panose="020F0502020204030204" pitchFamily="34" charset="0"/>
                <a:cs typeface="Calibri" panose="020F0502020204030204" pitchFamily="34" charset="0"/>
              </a:rPr>
              <a:t> στον </a:t>
            </a:r>
            <a:r>
              <a:rPr lang="el-GR" sz="2200" dirty="0" err="1">
                <a:latin typeface="Calibri" panose="020F0502020204030204" pitchFamily="34" charset="0"/>
                <a:ea typeface="Calibri" panose="020F0502020204030204" pitchFamily="34" charset="0"/>
                <a:cs typeface="Calibri" panose="020F0502020204030204" pitchFamily="34" charset="0"/>
              </a:rPr>
              <a:t>κινηματογράφο</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22AE1443-413F-7ED2-106C-EC944F9A95B5}"/>
              </a:ext>
            </a:extLst>
          </p:cNvPr>
          <p:cNvSpPr>
            <a:spLocks noGrp="1"/>
          </p:cNvSpPr>
          <p:nvPr>
            <p:ph type="title"/>
          </p:nvPr>
        </p:nvSpPr>
        <p:spPr/>
        <p:txBody>
          <a:bodyPr/>
          <a:lstStyle/>
          <a:p>
            <a:r>
              <a:rPr lang="el-GR" dirty="0"/>
              <a:t>ΕΦΑΡΜΟΓΕΣ ΤΗΣ ΨΥΧΟΑΚΟΥΣΤΙΚΗΣ</a:t>
            </a:r>
            <a:endParaRPr lang="en-GB" dirty="0"/>
          </a:p>
        </p:txBody>
      </p:sp>
    </p:spTree>
    <p:extLst>
      <p:ext uri="{BB962C8B-B14F-4D97-AF65-F5344CB8AC3E}">
        <p14:creationId xmlns:p14="http://schemas.microsoft.com/office/powerpoint/2010/main" val="2886713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BE326-CF88-D200-7612-298DD407457C}"/>
              </a:ext>
            </a:extLst>
          </p:cNvPr>
          <p:cNvSpPr>
            <a:spLocks noGrp="1"/>
          </p:cNvSpPr>
          <p:nvPr>
            <p:ph type="title"/>
          </p:nvPr>
        </p:nvSpPr>
        <p:spPr/>
        <p:txBody>
          <a:bodyPr/>
          <a:lstStyle/>
          <a:p>
            <a:r>
              <a:rPr lang="el-GR" dirty="0"/>
              <a:t>ΠΑΡΑΔΕΙΓΜΑ ΑΚΟΥΟΓΡΑΜΜΑΤΟΣ</a:t>
            </a:r>
            <a:endParaRPr lang="en-GB" dirty="0"/>
          </a:p>
        </p:txBody>
      </p:sp>
      <p:pic>
        <p:nvPicPr>
          <p:cNvPr id="9" name="Picture 8">
            <a:extLst>
              <a:ext uri="{FF2B5EF4-FFF2-40B4-BE49-F238E27FC236}">
                <a16:creationId xmlns:a16="http://schemas.microsoft.com/office/drawing/2014/main" id="{501019B6-8CC5-D05B-2D2F-F4038CB8544B}"/>
              </a:ext>
            </a:extLst>
          </p:cNvPr>
          <p:cNvPicPr>
            <a:picLocks noChangeAspect="1"/>
          </p:cNvPicPr>
          <p:nvPr/>
        </p:nvPicPr>
        <p:blipFill>
          <a:blip r:embed="rId2"/>
          <a:stretch>
            <a:fillRect/>
          </a:stretch>
        </p:blipFill>
        <p:spPr>
          <a:xfrm>
            <a:off x="3693951" y="750080"/>
            <a:ext cx="4362138" cy="4336760"/>
          </a:xfrm>
          <a:prstGeom prst="rect">
            <a:avLst/>
          </a:prstGeom>
        </p:spPr>
      </p:pic>
      <p:sp>
        <p:nvSpPr>
          <p:cNvPr id="11" name="TextBox 10">
            <a:extLst>
              <a:ext uri="{FF2B5EF4-FFF2-40B4-BE49-F238E27FC236}">
                <a16:creationId xmlns:a16="http://schemas.microsoft.com/office/drawing/2014/main" id="{08645863-666D-74EA-2C0C-17FF8AE30410}"/>
              </a:ext>
            </a:extLst>
          </p:cNvPr>
          <p:cNvSpPr txBox="1"/>
          <p:nvPr/>
        </p:nvSpPr>
        <p:spPr>
          <a:xfrm>
            <a:off x="121920" y="750080"/>
            <a:ext cx="3291840" cy="2554545"/>
          </a:xfrm>
          <a:prstGeom prst="rect">
            <a:avLst/>
          </a:prstGeom>
          <a:noFill/>
        </p:spPr>
        <p:txBody>
          <a:bodyPr wrap="square">
            <a:spAutoFit/>
          </a:bodyPr>
          <a:lstStyle/>
          <a:p>
            <a:pPr algn="just"/>
            <a:r>
              <a:rPr lang="el-GR" sz="2000" dirty="0">
                <a:latin typeface="Times New Roman" panose="02020603050405020304" pitchFamily="18" charset="0"/>
                <a:cs typeface="Times New Roman" panose="02020603050405020304" pitchFamily="18" charset="0"/>
              </a:rPr>
              <a:t>Ακουόγραμμα είναι γραφική παράσταση που δείχνει το κατώφλι ακοής ενός ατόμου, δηλαδή την ελάχιστη ένταση ήχου σε </a:t>
            </a:r>
            <a:r>
              <a:rPr lang="el-GR" sz="2000" b="1" dirty="0">
                <a:latin typeface="Times New Roman" panose="02020603050405020304" pitchFamily="18" charset="0"/>
                <a:cs typeface="Times New Roman" panose="02020603050405020304" pitchFamily="18" charset="0"/>
              </a:rPr>
              <a:t>ντεσιμπέλ </a:t>
            </a:r>
            <a:r>
              <a:rPr lang="el-GR" sz="2000" b="1" dirty="0">
                <a:solidFill>
                  <a:srgbClr val="C00000"/>
                </a:solidFill>
                <a:latin typeface="Times New Roman" panose="02020603050405020304" pitchFamily="18" charset="0"/>
                <a:cs typeface="Times New Roman" panose="02020603050405020304" pitchFamily="18" charset="0"/>
              </a:rPr>
              <a:t>(</a:t>
            </a:r>
            <a:r>
              <a:rPr lang="el-GR" sz="2000" b="1" dirty="0" err="1">
                <a:solidFill>
                  <a:srgbClr val="C00000"/>
                </a:solidFill>
                <a:latin typeface="Times New Roman" panose="02020603050405020304" pitchFamily="18" charset="0"/>
                <a:cs typeface="Times New Roman" panose="02020603050405020304" pitchFamily="18" charset="0"/>
              </a:rPr>
              <a:t>dB</a:t>
            </a:r>
            <a:r>
              <a:rPr lang="el-GR" sz="2000" b="1" dirty="0">
                <a:solidFill>
                  <a:srgbClr val="C00000"/>
                </a:solidFill>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 που μπορεί να αντιληφθεί, ως συνάρτηση της συχνότητας σε </a:t>
            </a:r>
            <a:r>
              <a:rPr lang="el-GR" sz="2000" b="1" dirty="0" err="1">
                <a:latin typeface="Times New Roman" panose="02020603050405020304" pitchFamily="18" charset="0"/>
                <a:cs typeface="Times New Roman" panose="02020603050405020304" pitchFamily="18" charset="0"/>
              </a:rPr>
              <a:t>χέρτζ</a:t>
            </a:r>
            <a:r>
              <a:rPr lang="el-GR" sz="2000" b="1" dirty="0">
                <a:latin typeface="Times New Roman" panose="02020603050405020304" pitchFamily="18" charset="0"/>
                <a:cs typeface="Times New Roman" panose="02020603050405020304" pitchFamily="18" charset="0"/>
              </a:rPr>
              <a:t> </a:t>
            </a:r>
            <a:r>
              <a:rPr lang="el-GR" sz="2000" b="1" dirty="0">
                <a:solidFill>
                  <a:srgbClr val="C00000"/>
                </a:solidFill>
                <a:latin typeface="Times New Roman" panose="02020603050405020304" pitchFamily="18" charset="0"/>
                <a:cs typeface="Times New Roman" panose="02020603050405020304" pitchFamily="18" charset="0"/>
              </a:rPr>
              <a:t>(</a:t>
            </a:r>
            <a:r>
              <a:rPr lang="el-GR" sz="2000" b="1" dirty="0" err="1">
                <a:solidFill>
                  <a:srgbClr val="C00000"/>
                </a:solidFill>
                <a:latin typeface="Times New Roman" panose="02020603050405020304" pitchFamily="18" charset="0"/>
                <a:cs typeface="Times New Roman" panose="02020603050405020304" pitchFamily="18" charset="0"/>
              </a:rPr>
              <a:t>Hz</a:t>
            </a:r>
            <a:r>
              <a:rPr lang="el-GR" sz="2000" b="1" dirty="0">
                <a:solidFill>
                  <a:srgbClr val="C00000"/>
                </a:solidFill>
                <a:latin typeface="Times New Roman" panose="02020603050405020304" pitchFamily="18" charset="0"/>
                <a:cs typeface="Times New Roman" panose="02020603050405020304" pitchFamily="18" charset="0"/>
              </a:rPr>
              <a:t>)</a:t>
            </a:r>
            <a:r>
              <a:rPr lang="el-GR" sz="2000" dirty="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6069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246784-5140-40F6-FA1D-A3B9FD2677BD}"/>
              </a:ext>
            </a:extLst>
          </p:cNvPr>
          <p:cNvSpPr>
            <a:spLocks noGrp="1"/>
          </p:cNvSpPr>
          <p:nvPr>
            <p:ph idx="1"/>
          </p:nvPr>
        </p:nvSpPr>
        <p:spPr>
          <a:xfrm>
            <a:off x="0" y="624840"/>
            <a:ext cx="9144000" cy="4762500"/>
          </a:xfrm>
        </p:spPr>
        <p:txBody>
          <a:bodyPr>
            <a:noAutofit/>
          </a:bodyPr>
          <a:lstStyle/>
          <a:p>
            <a:pPr marL="0" indent="0" algn="just">
              <a:buNone/>
            </a:pPr>
            <a:r>
              <a:rPr lang="el-GR" sz="1800" b="1" dirty="0" err="1">
                <a:latin typeface="Calibri" panose="020F0502020204030204" pitchFamily="34" charset="0"/>
                <a:ea typeface="Calibri" panose="020F0502020204030204" pitchFamily="34" charset="0"/>
                <a:cs typeface="Calibri" panose="020F0502020204030204" pitchFamily="34" charset="0"/>
              </a:rPr>
              <a:t>Διάδοση</a:t>
            </a:r>
            <a:r>
              <a:rPr lang="el-GR" sz="1800" b="1" dirty="0">
                <a:latin typeface="Calibri" panose="020F0502020204030204" pitchFamily="34" charset="0"/>
                <a:ea typeface="Calibri" panose="020F0502020204030204" pitchFamily="34" charset="0"/>
                <a:cs typeface="Calibri" panose="020F0502020204030204" pitchFamily="34" charset="0"/>
              </a:rPr>
              <a:t> του </a:t>
            </a:r>
            <a:r>
              <a:rPr lang="el-GR" sz="1800" b="1" dirty="0" err="1">
                <a:latin typeface="Calibri" panose="020F0502020204030204" pitchFamily="34" charset="0"/>
                <a:ea typeface="Calibri" panose="020F0502020204030204" pitchFamily="34" charset="0"/>
                <a:cs typeface="Calibri" panose="020F0502020204030204" pitchFamily="34" charset="0"/>
              </a:rPr>
              <a:t>ήχου</a:t>
            </a:r>
            <a:endParaRPr lang="el-GR" sz="1800" b="1"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l-GR" sz="1650" dirty="0">
                <a:latin typeface="Calibri" panose="020F0502020204030204" pitchFamily="34" charset="0"/>
                <a:ea typeface="Calibri" panose="020F0502020204030204" pitchFamily="34" charset="0"/>
                <a:cs typeface="Calibri" panose="020F0502020204030204" pitchFamily="34" charset="0"/>
              </a:rPr>
              <a:t>Τα </a:t>
            </a:r>
            <a:r>
              <a:rPr lang="el-GR" sz="1650" dirty="0" err="1">
                <a:latin typeface="Calibri" panose="020F0502020204030204" pitchFamily="34" charset="0"/>
                <a:ea typeface="Calibri" panose="020F0502020204030204" pitchFamily="34" charset="0"/>
                <a:cs typeface="Calibri" panose="020F0502020204030204" pitchFamily="34" charset="0"/>
              </a:rPr>
              <a:t>σωματίδια</a:t>
            </a:r>
            <a:r>
              <a:rPr lang="el-GR" sz="1650" dirty="0">
                <a:latin typeface="Calibri" panose="020F0502020204030204" pitchFamily="34" charset="0"/>
                <a:ea typeface="Calibri" panose="020F0502020204030204" pitchFamily="34" charset="0"/>
                <a:cs typeface="Calibri" panose="020F0502020204030204" pitchFamily="34" charset="0"/>
              </a:rPr>
              <a:t> του </a:t>
            </a:r>
            <a:r>
              <a:rPr lang="el-GR" sz="1650" dirty="0" err="1">
                <a:latin typeface="Calibri" panose="020F0502020204030204" pitchFamily="34" charset="0"/>
                <a:ea typeface="Calibri" panose="020F0502020204030204" pitchFamily="34" charset="0"/>
                <a:cs typeface="Calibri" panose="020F0502020204030204" pitchFamily="34" charset="0"/>
              </a:rPr>
              <a:t>μέσου</a:t>
            </a:r>
            <a:r>
              <a:rPr lang="el-GR" sz="1650" dirty="0">
                <a:latin typeface="Calibri" panose="020F0502020204030204" pitchFamily="34" charset="0"/>
                <a:ea typeface="Calibri" panose="020F0502020204030204" pitchFamily="34" charset="0"/>
                <a:cs typeface="Calibri" panose="020F0502020204030204" pitchFamily="34" charset="0"/>
              </a:rPr>
              <a:t> διαταράσσονται και απομακρύνονται </a:t>
            </a:r>
            <a:r>
              <a:rPr lang="el-GR" sz="1650" dirty="0" err="1">
                <a:latin typeface="Calibri" panose="020F0502020204030204" pitchFamily="34" charset="0"/>
                <a:ea typeface="Calibri" panose="020F0502020204030204" pitchFamily="34" charset="0"/>
                <a:cs typeface="Calibri" panose="020F0502020204030204" pitchFamily="34" charset="0"/>
              </a:rPr>
              <a:t>από</a:t>
            </a:r>
            <a:r>
              <a:rPr lang="el-GR" sz="1650" dirty="0">
                <a:latin typeface="Calibri" panose="020F0502020204030204" pitchFamily="34" charset="0"/>
                <a:ea typeface="Calibri" panose="020F0502020204030204" pitchFamily="34" charset="0"/>
                <a:cs typeface="Calibri" panose="020F0502020204030204" pitchFamily="34" charset="0"/>
              </a:rPr>
              <a:t> την αρχική τους θέση (</a:t>
            </a:r>
            <a:r>
              <a:rPr lang="el-GR" sz="1650" dirty="0" err="1">
                <a:latin typeface="Calibri" panose="020F0502020204030204" pitchFamily="34" charset="0"/>
                <a:ea typeface="Calibri" panose="020F0502020204030204" pitchFamily="34" charset="0"/>
                <a:cs typeface="Calibri" panose="020F0502020204030204" pitchFamily="34" charset="0"/>
              </a:rPr>
              <a:t>θέση</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ισορροπίας</a:t>
            </a:r>
            <a:r>
              <a:rPr lang="el-GR" sz="1650" dirty="0">
                <a:latin typeface="Calibri" panose="020F0502020204030204" pitchFamily="34" charset="0"/>
                <a:ea typeface="Calibri" panose="020F0502020204030204" pitchFamily="34" charset="0"/>
                <a:cs typeface="Calibri" panose="020F0502020204030204" pitchFamily="34" charset="0"/>
              </a:rPr>
              <a:t>).</a:t>
            </a:r>
          </a:p>
          <a:p>
            <a:pPr algn="just">
              <a:spcBef>
                <a:spcPts val="0"/>
              </a:spcBef>
              <a:spcAft>
                <a:spcPts val="600"/>
              </a:spcAft>
            </a:pPr>
            <a:r>
              <a:rPr lang="el-GR" sz="1650" dirty="0">
                <a:latin typeface="Calibri" panose="020F0502020204030204" pitchFamily="34" charset="0"/>
                <a:ea typeface="Calibri" panose="020F0502020204030204" pitchFamily="34" charset="0"/>
                <a:cs typeface="Calibri" panose="020F0502020204030204" pitchFamily="34" charset="0"/>
              </a:rPr>
              <a:t>Οι ελαστικές δυνάμεις του μέσου τείνουν να επαναφέρουν τα σωματίδια στη θέση ισορροπίας</a:t>
            </a:r>
          </a:p>
          <a:p>
            <a:pPr algn="just">
              <a:spcBef>
                <a:spcPts val="0"/>
              </a:spcBef>
              <a:spcAft>
                <a:spcPts val="600"/>
              </a:spcAft>
            </a:pPr>
            <a:r>
              <a:rPr lang="el-GR" sz="1650" dirty="0">
                <a:latin typeface="Calibri" panose="020F0502020204030204" pitchFamily="34" charset="0"/>
                <a:ea typeface="Calibri" panose="020F0502020204030204" pitchFamily="34" charset="0"/>
                <a:cs typeface="Calibri" panose="020F0502020204030204" pitchFamily="34" charset="0"/>
              </a:rPr>
              <a:t>Εξαιτίας της αδράνειας, τα σωματίδια προσπερνούν τη θέση ισορροπίας, ενεργοποιώντας ελαστικές δυνάμεις προς την αντίθετη κατεύθυνση </a:t>
            </a:r>
            <a:r>
              <a:rPr lang="el-GR" sz="1650" dirty="0" err="1">
                <a:latin typeface="Calibri" panose="020F0502020204030204" pitchFamily="34" charset="0"/>
                <a:ea typeface="Calibri" panose="020F0502020204030204" pitchFamily="34" charset="0"/>
                <a:cs typeface="Calibri" panose="020F0502020204030204" pitchFamily="34" charset="0"/>
              </a:rPr>
              <a:t>κ.ο.κ</a:t>
            </a:r>
            <a:endParaRPr lang="el-GR" sz="165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endParaRPr lang="el-GR" sz="165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endParaRPr lang="el-GR" sz="165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endParaRPr lang="el-GR" sz="165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endParaRPr lang="el-GR" sz="165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endParaRPr lang="el-GR" sz="1650" dirty="0">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600"/>
              </a:spcAft>
              <a:buNone/>
            </a:pPr>
            <a:endParaRPr lang="el-GR" sz="1650" dirty="0">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600"/>
              </a:spcAft>
            </a:pPr>
            <a:r>
              <a:rPr lang="el-GR" sz="1650" dirty="0">
                <a:latin typeface="Calibri" panose="020F0502020204030204" pitchFamily="34" charset="0"/>
                <a:ea typeface="Calibri" panose="020F0502020204030204" pitchFamily="34" charset="0"/>
                <a:cs typeface="Calibri" panose="020F0502020204030204" pitchFamily="34" charset="0"/>
              </a:rPr>
              <a:t>Το </a:t>
            </a:r>
            <a:r>
              <a:rPr lang="el-GR" sz="1650" dirty="0" err="1">
                <a:latin typeface="Calibri" panose="020F0502020204030204" pitchFamily="34" charset="0"/>
                <a:ea typeface="Calibri" panose="020F0502020204030204" pitchFamily="34" charset="0"/>
                <a:cs typeface="Calibri" panose="020F0502020204030204" pitchFamily="34" charset="0"/>
              </a:rPr>
              <a:t>κύμα</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μεταβάλλει</a:t>
            </a:r>
            <a:r>
              <a:rPr lang="el-GR" sz="1650" dirty="0">
                <a:latin typeface="Calibri" panose="020F0502020204030204" pitchFamily="34" charset="0"/>
                <a:ea typeface="Calibri" panose="020F0502020204030204" pitchFamily="34" charset="0"/>
                <a:cs typeface="Calibri" panose="020F0502020204030204" pitchFamily="34" charset="0"/>
              </a:rPr>
              <a:t> την </a:t>
            </a:r>
            <a:r>
              <a:rPr lang="el-GR" sz="1650" dirty="0" err="1">
                <a:latin typeface="Calibri" panose="020F0502020204030204" pitchFamily="34" charset="0"/>
                <a:ea typeface="Calibri" panose="020F0502020204030204" pitchFamily="34" charset="0"/>
                <a:cs typeface="Calibri" panose="020F0502020204030204" pitchFamily="34" charset="0"/>
              </a:rPr>
              <a:t>τοπική</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πυκνότητα</a:t>
            </a:r>
            <a:r>
              <a:rPr lang="el-GR" sz="1650" dirty="0">
                <a:latin typeface="Calibri" panose="020F0502020204030204" pitchFamily="34" charset="0"/>
                <a:ea typeface="Calibri" panose="020F0502020204030204" pitchFamily="34" charset="0"/>
                <a:cs typeface="Calibri" panose="020F0502020204030204" pitchFamily="34" charset="0"/>
              </a:rPr>
              <a:t> των </a:t>
            </a:r>
            <a:r>
              <a:rPr lang="el-GR" sz="1650" dirty="0" err="1">
                <a:latin typeface="Calibri" panose="020F0502020204030204" pitchFamily="34" charset="0"/>
                <a:ea typeface="Calibri" panose="020F0502020204030204" pitchFamily="34" charset="0"/>
                <a:cs typeface="Calibri" panose="020F0502020204030204" pitchFamily="34" charset="0"/>
              </a:rPr>
              <a:t>σωματιδίων</a:t>
            </a:r>
            <a:r>
              <a:rPr lang="el-GR" sz="1650" dirty="0">
                <a:latin typeface="Calibri" panose="020F0502020204030204" pitchFamily="34" charset="0"/>
                <a:ea typeface="Calibri" panose="020F0502020204030204" pitchFamily="34" charset="0"/>
                <a:cs typeface="Calibri" panose="020F0502020204030204" pitchFamily="34" charset="0"/>
              </a:rPr>
              <a:t> του </a:t>
            </a:r>
            <a:r>
              <a:rPr lang="el-GR" sz="1650" dirty="0" err="1">
                <a:latin typeface="Calibri" panose="020F0502020204030204" pitchFamily="34" charset="0"/>
                <a:ea typeface="Calibri" panose="020F0502020204030204" pitchFamily="34" charset="0"/>
                <a:cs typeface="Calibri" panose="020F0502020204030204" pitchFamily="34" charset="0"/>
              </a:rPr>
              <a:t>μέσου</a:t>
            </a:r>
            <a:r>
              <a:rPr lang="el-GR" sz="1650" dirty="0">
                <a:latin typeface="Calibri" panose="020F0502020204030204" pitchFamily="34" charset="0"/>
                <a:ea typeface="Calibri" panose="020F0502020204030204" pitchFamily="34" charset="0"/>
                <a:cs typeface="Calibri" panose="020F0502020204030204" pitchFamily="34" charset="0"/>
              </a:rPr>
              <a:t>.</a:t>
            </a:r>
          </a:p>
          <a:p>
            <a:pPr algn="just">
              <a:spcBef>
                <a:spcPts val="0"/>
              </a:spcBef>
              <a:spcAft>
                <a:spcPts val="600"/>
              </a:spcAft>
            </a:pPr>
            <a:r>
              <a:rPr lang="el-GR" sz="1650" dirty="0">
                <a:latin typeface="Calibri" panose="020F0502020204030204" pitchFamily="34" charset="0"/>
                <a:ea typeface="Calibri" panose="020F0502020204030204" pitchFamily="34" charset="0"/>
                <a:cs typeface="Calibri" panose="020F0502020204030204" pitchFamily="34" charset="0"/>
              </a:rPr>
              <a:t>Στις </a:t>
            </a:r>
            <a:r>
              <a:rPr lang="el-GR" sz="1650" dirty="0" err="1">
                <a:latin typeface="Calibri" panose="020F0502020204030204" pitchFamily="34" charset="0"/>
                <a:ea typeface="Calibri" panose="020F0502020204030204" pitchFamily="34" charset="0"/>
                <a:cs typeface="Calibri" panose="020F0502020204030204" pitchFamily="34" charset="0"/>
              </a:rPr>
              <a:t>περιοχές</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συμπίεσης</a:t>
            </a:r>
            <a:r>
              <a:rPr lang="el-GR" sz="1650" dirty="0">
                <a:latin typeface="Calibri" panose="020F0502020204030204" pitchFamily="34" charset="0"/>
                <a:ea typeface="Calibri" panose="020F0502020204030204" pitchFamily="34" charset="0"/>
                <a:cs typeface="Calibri" panose="020F0502020204030204" pitchFamily="34" charset="0"/>
              </a:rPr>
              <a:t> (</a:t>
            </a:r>
            <a:r>
              <a:rPr lang="en-GB" sz="1650" b="1" dirty="0">
                <a:latin typeface="Calibri" panose="020F0502020204030204" pitchFamily="34" charset="0"/>
                <a:ea typeface="Calibri" panose="020F0502020204030204" pitchFamily="34" charset="0"/>
                <a:cs typeface="Calibri" panose="020F0502020204030204" pitchFamily="34" charset="0"/>
              </a:rPr>
              <a:t>compression</a:t>
            </a:r>
            <a:r>
              <a:rPr lang="en-GB"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έχουμε</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υψηλή</a:t>
            </a:r>
            <a:r>
              <a:rPr lang="el-GR" sz="1650" dirty="0">
                <a:latin typeface="Calibri" panose="020F0502020204030204" pitchFamily="34" charset="0"/>
                <a:ea typeface="Calibri" panose="020F0502020204030204" pitchFamily="34" charset="0"/>
                <a:cs typeface="Calibri" panose="020F0502020204030204" pitchFamily="34" charset="0"/>
              </a:rPr>
              <a:t> συγκέντρωση μορίων (</a:t>
            </a:r>
            <a:r>
              <a:rPr lang="el-GR" sz="1650" dirty="0" err="1">
                <a:latin typeface="Calibri" panose="020F0502020204030204" pitchFamily="34" charset="0"/>
                <a:ea typeface="Calibri" panose="020F0502020204030204" pitchFamily="34" charset="0"/>
                <a:cs typeface="Calibri" panose="020F0502020204030204" pitchFamily="34" charset="0"/>
              </a:rPr>
              <a:t>κορυφές</a:t>
            </a:r>
            <a:r>
              <a:rPr lang="el-GR" sz="1650" dirty="0">
                <a:latin typeface="Calibri" panose="020F0502020204030204" pitchFamily="34" charset="0"/>
                <a:ea typeface="Calibri" panose="020F0502020204030204" pitchFamily="34" charset="0"/>
                <a:cs typeface="Calibri" panose="020F0502020204030204" pitchFamily="34" charset="0"/>
              </a:rPr>
              <a:t>) και η πίεση του </a:t>
            </a:r>
            <a:r>
              <a:rPr lang="el-GR" sz="1650" dirty="0" err="1">
                <a:latin typeface="Calibri" panose="020F0502020204030204" pitchFamily="34" charset="0"/>
                <a:ea typeface="Calibri" panose="020F0502020204030204" pitchFamily="34" charset="0"/>
                <a:cs typeface="Calibri" panose="020F0502020204030204" pitchFamily="34" charset="0"/>
              </a:rPr>
              <a:t>αέρα</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είναι</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λίγο</a:t>
            </a:r>
            <a:r>
              <a:rPr lang="el-GR" sz="1650" dirty="0">
                <a:latin typeface="Calibri" panose="020F0502020204030204" pitchFamily="34" charset="0"/>
                <a:ea typeface="Calibri" panose="020F0502020204030204" pitchFamily="34" charset="0"/>
                <a:cs typeface="Calibri" panose="020F0502020204030204" pitchFamily="34" charset="0"/>
              </a:rPr>
              <a:t> μεγαλύτερη </a:t>
            </a:r>
            <a:r>
              <a:rPr lang="el-GR" sz="1650" dirty="0" err="1">
                <a:latin typeface="Calibri" panose="020F0502020204030204" pitchFamily="34" charset="0"/>
                <a:ea typeface="Calibri" panose="020F0502020204030204" pitchFamily="34" charset="0"/>
                <a:cs typeface="Calibri" panose="020F0502020204030204" pitchFamily="34" charset="0"/>
              </a:rPr>
              <a:t>από</a:t>
            </a:r>
            <a:r>
              <a:rPr lang="el-GR" sz="1650" dirty="0">
                <a:latin typeface="Calibri" panose="020F0502020204030204" pitchFamily="34" charset="0"/>
                <a:ea typeface="Calibri" panose="020F0502020204030204" pitchFamily="34" charset="0"/>
                <a:cs typeface="Calibri" panose="020F0502020204030204" pitchFamily="34" charset="0"/>
              </a:rPr>
              <a:t> την ατμοσφαιρική πίεση.</a:t>
            </a:r>
          </a:p>
          <a:p>
            <a:pPr algn="just">
              <a:spcBef>
                <a:spcPts val="0"/>
              </a:spcBef>
              <a:spcAft>
                <a:spcPts val="600"/>
              </a:spcAft>
            </a:pPr>
            <a:r>
              <a:rPr lang="el-GR" sz="1650" dirty="0">
                <a:latin typeface="Calibri" panose="020F0502020204030204" pitchFamily="34" charset="0"/>
                <a:ea typeface="Calibri" panose="020F0502020204030204" pitchFamily="34" charset="0"/>
                <a:cs typeface="Calibri" panose="020F0502020204030204" pitchFamily="34" charset="0"/>
              </a:rPr>
              <a:t>Στις </a:t>
            </a:r>
            <a:r>
              <a:rPr lang="el-GR" sz="1650" dirty="0" err="1">
                <a:latin typeface="Calibri" panose="020F0502020204030204" pitchFamily="34" charset="0"/>
                <a:ea typeface="Calibri" panose="020F0502020204030204" pitchFamily="34" charset="0"/>
                <a:cs typeface="Calibri" panose="020F0502020204030204" pitchFamily="34" charset="0"/>
              </a:rPr>
              <a:t>περιοχές</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αραίωσης</a:t>
            </a:r>
            <a:r>
              <a:rPr lang="el-GR" sz="1650" dirty="0">
                <a:latin typeface="Calibri" panose="020F0502020204030204" pitchFamily="34" charset="0"/>
                <a:ea typeface="Calibri" panose="020F0502020204030204" pitchFamily="34" charset="0"/>
                <a:cs typeface="Calibri" panose="020F0502020204030204" pitchFamily="34" charset="0"/>
              </a:rPr>
              <a:t> (</a:t>
            </a:r>
            <a:r>
              <a:rPr lang="en-GB" sz="1650" b="1" dirty="0">
                <a:latin typeface="Calibri" panose="020F0502020204030204" pitchFamily="34" charset="0"/>
                <a:ea typeface="Calibri" panose="020F0502020204030204" pitchFamily="34" charset="0"/>
                <a:cs typeface="Calibri" panose="020F0502020204030204" pitchFamily="34" charset="0"/>
              </a:rPr>
              <a:t>refraction</a:t>
            </a:r>
            <a:r>
              <a:rPr lang="en-GB"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έχουμε</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χαμηλότερη</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συγκεντρωση</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κοιλάδες</a:t>
            </a:r>
            <a:r>
              <a:rPr lang="el-GR" sz="1650" dirty="0">
                <a:latin typeface="Calibri" panose="020F0502020204030204" pitchFamily="34" charset="0"/>
                <a:ea typeface="Calibri" panose="020F0502020204030204" pitchFamily="34" charset="0"/>
                <a:cs typeface="Calibri" panose="020F0502020204030204" pitchFamily="34" charset="0"/>
              </a:rPr>
              <a:t>) και η </a:t>
            </a:r>
            <a:r>
              <a:rPr lang="el-GR" sz="1650" dirty="0" err="1">
                <a:latin typeface="Calibri" panose="020F0502020204030204" pitchFamily="34" charset="0"/>
                <a:ea typeface="Calibri" panose="020F0502020204030204" pitchFamily="34" charset="0"/>
                <a:cs typeface="Calibri" panose="020F0502020204030204" pitchFamily="34" charset="0"/>
              </a:rPr>
              <a:t>πίεση</a:t>
            </a:r>
            <a:r>
              <a:rPr lang="el-GR" sz="1650" dirty="0">
                <a:latin typeface="Calibri" panose="020F0502020204030204" pitchFamily="34" charset="0"/>
                <a:ea typeface="Calibri" panose="020F0502020204030204" pitchFamily="34" charset="0"/>
                <a:cs typeface="Calibri" panose="020F0502020204030204" pitchFamily="34" charset="0"/>
              </a:rPr>
              <a:t> του </a:t>
            </a:r>
            <a:r>
              <a:rPr lang="el-GR" sz="1650" dirty="0" err="1">
                <a:latin typeface="Calibri" panose="020F0502020204030204" pitchFamily="34" charset="0"/>
                <a:ea typeface="Calibri" panose="020F0502020204030204" pitchFamily="34" charset="0"/>
                <a:cs typeface="Calibri" panose="020F0502020204030204" pitchFamily="34" charset="0"/>
              </a:rPr>
              <a:t>αέρα</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είναι</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λίγο</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μικρότερη</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από</a:t>
            </a:r>
            <a:r>
              <a:rPr lang="el-GR" sz="1650" dirty="0">
                <a:latin typeface="Calibri" panose="020F0502020204030204" pitchFamily="34" charset="0"/>
                <a:ea typeface="Calibri" panose="020F0502020204030204" pitchFamily="34" charset="0"/>
                <a:cs typeface="Calibri" panose="020F0502020204030204" pitchFamily="34" charset="0"/>
              </a:rPr>
              <a:t> την </a:t>
            </a:r>
            <a:r>
              <a:rPr lang="el-GR" sz="1650" dirty="0" err="1">
                <a:latin typeface="Calibri" panose="020F0502020204030204" pitchFamily="34" charset="0"/>
                <a:ea typeface="Calibri" panose="020F0502020204030204" pitchFamily="34" charset="0"/>
                <a:cs typeface="Calibri" panose="020F0502020204030204" pitchFamily="34" charset="0"/>
              </a:rPr>
              <a:t>ατμοσφαρική</a:t>
            </a:r>
            <a:r>
              <a:rPr lang="el-GR" sz="1650" dirty="0">
                <a:latin typeface="Calibri" panose="020F0502020204030204" pitchFamily="34" charset="0"/>
                <a:ea typeface="Calibri" panose="020F0502020204030204" pitchFamily="34" charset="0"/>
                <a:cs typeface="Calibri" panose="020F0502020204030204" pitchFamily="34" charset="0"/>
              </a:rPr>
              <a:t> </a:t>
            </a:r>
            <a:r>
              <a:rPr lang="el-GR" sz="1650" dirty="0" err="1">
                <a:latin typeface="Calibri" panose="020F0502020204030204" pitchFamily="34" charset="0"/>
                <a:ea typeface="Calibri" panose="020F0502020204030204" pitchFamily="34" charset="0"/>
                <a:cs typeface="Calibri" panose="020F0502020204030204" pitchFamily="34" charset="0"/>
              </a:rPr>
              <a:t>πίεση</a:t>
            </a:r>
            <a:r>
              <a:rPr lang="el-GR" sz="1650" dirty="0">
                <a:latin typeface="Calibri" panose="020F0502020204030204" pitchFamily="34" charset="0"/>
                <a:ea typeface="Calibri" panose="020F0502020204030204" pitchFamily="34" charset="0"/>
                <a:cs typeface="Calibri" panose="020F0502020204030204" pitchFamily="34" charset="0"/>
              </a:rPr>
              <a:t>.</a:t>
            </a:r>
            <a:endParaRPr lang="en-GB" sz="1650" dirty="0">
              <a:latin typeface="Calibri" panose="020F0502020204030204" pitchFamily="34" charset="0"/>
              <a:ea typeface="Calibri" panose="020F0502020204030204" pitchFamily="34" charset="0"/>
              <a:cs typeface="Calibri" panose="020F0502020204030204" pitchFamily="34" charset="0"/>
            </a:endParaRPr>
          </a:p>
        </p:txBody>
      </p:sp>
      <p:sp>
        <p:nvSpPr>
          <p:cNvPr id="3" name="Title 2">
            <a:extLst>
              <a:ext uri="{FF2B5EF4-FFF2-40B4-BE49-F238E27FC236}">
                <a16:creationId xmlns:a16="http://schemas.microsoft.com/office/drawing/2014/main" id="{D9CB6E80-DE41-AAC3-FA44-271FF9CEA09C}"/>
              </a:ext>
            </a:extLst>
          </p:cNvPr>
          <p:cNvSpPr>
            <a:spLocks noGrp="1"/>
          </p:cNvSpPr>
          <p:nvPr>
            <p:ph type="title"/>
          </p:nvPr>
        </p:nvSpPr>
        <p:spPr/>
        <p:txBody>
          <a:bodyPr/>
          <a:lstStyle/>
          <a:p>
            <a:r>
              <a:rPr lang="el-GR" dirty="0"/>
              <a:t>ΗΧΗΤΙΚΟ ΚΥΜΑ ΚΑΙ ΣΧΕΤΙΖΟΜΕΝΑ ΜΕΓΕΘΗ</a:t>
            </a:r>
            <a:endParaRPr lang="en-GB" dirty="0"/>
          </a:p>
        </p:txBody>
      </p:sp>
      <p:pic>
        <p:nvPicPr>
          <p:cNvPr id="5" name="Picture 4">
            <a:extLst>
              <a:ext uri="{FF2B5EF4-FFF2-40B4-BE49-F238E27FC236}">
                <a16:creationId xmlns:a16="http://schemas.microsoft.com/office/drawing/2014/main" id="{2539CDDB-553F-BAD1-3C04-E953FA45794A}"/>
              </a:ext>
            </a:extLst>
          </p:cNvPr>
          <p:cNvPicPr>
            <a:picLocks noChangeAspect="1"/>
          </p:cNvPicPr>
          <p:nvPr/>
        </p:nvPicPr>
        <p:blipFill>
          <a:blip r:embed="rId2"/>
          <a:stretch>
            <a:fillRect/>
          </a:stretch>
        </p:blipFill>
        <p:spPr>
          <a:xfrm>
            <a:off x="2233061" y="2280340"/>
            <a:ext cx="4950194" cy="1670605"/>
          </a:xfrm>
          <a:prstGeom prst="rect">
            <a:avLst/>
          </a:prstGeom>
        </p:spPr>
      </p:pic>
    </p:spTree>
    <p:extLst>
      <p:ext uri="{BB962C8B-B14F-4D97-AF65-F5344CB8AC3E}">
        <p14:creationId xmlns:p14="http://schemas.microsoft.com/office/powerpoint/2010/main" val="3933491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3694</Words>
  <Application>Microsoft Office PowerPoint</Application>
  <PresentationFormat>On-screen Show (16:10)</PresentationFormat>
  <Paragraphs>309</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Aptos</vt:lpstr>
      <vt:lpstr>Aptos Display</vt:lpstr>
      <vt:lpstr>Arial</vt:lpstr>
      <vt:lpstr>Calibri</vt:lpstr>
      <vt:lpstr>Cambria Math</vt:lpstr>
      <vt:lpstr>Courier New</vt:lpstr>
      <vt:lpstr>Palatino-Roman</vt:lpstr>
      <vt:lpstr>Times New Roman</vt:lpstr>
      <vt:lpstr>Wingdings</vt:lpstr>
      <vt:lpstr>Office Theme</vt:lpstr>
      <vt:lpstr>PowerPoint Presentation</vt:lpstr>
      <vt:lpstr>ΔΙΑΡΘΡΩΣΗ ΜΑΘΗΜΑΤΟΣ</vt:lpstr>
      <vt:lpstr>ΔΙΑΡΘΡΩΣΗ ΜΑΘΗΜΑΤΟΣ</vt:lpstr>
      <vt:lpstr>ΣΤΟΧΟΣ ΜΑΘΗΜΑΤΟΣ</vt:lpstr>
      <vt:lpstr>ΣΤΟΙΧΕΙΑ ΨΥΧΟΑΚΟΥΣΤΙΚΗΣ</vt:lpstr>
      <vt:lpstr>ΤΟ ΑΝΤΙΚΕΙΜΕΝΟ ΤΗΣ ΨΥΧΟΑΚΟΥΣΤΙΚΗΣ</vt:lpstr>
      <vt:lpstr>ΕΦΑΡΜΟΓΕΣ ΤΗΣ ΨΥΧΟΑΚΟΥΣΤΙΚΗΣ</vt:lpstr>
      <vt:lpstr>ΠΑΡΑΔΕΙΓΜΑ ΑΚΟΥΟΓΡΑΜΜΑΤΟΣ</vt:lpstr>
      <vt:lpstr>ΗΧΗΤΙΚΟ ΚΥΜΑ ΚΑΙ ΣΧΕΤΙΖΟΜΕΝΑ ΜΕΓΕΘΗ</vt:lpstr>
      <vt:lpstr>ΗΧΗΤΙΚΟ ΚΥΜΑ ΚΑΙ ΣΧΕΤΙΖΟΜΕΝΑ ΜΕΓΕΘΗ</vt:lpstr>
      <vt:lpstr>ΗΧΗΤΙΚΟ ΚΥΜΑ ΚΑΙ ΣΧΕΤΙΖΟΜΕΝΑ ΜΕΓΕΘΗ</vt:lpstr>
      <vt:lpstr>ΗΧΗΤΙΚΟ ΚΥΜΑ ΚΑΙ ΣΧΕΤΙΖΟΜΕΝΑ ΜΕΓΕΘΗ</vt:lpstr>
      <vt:lpstr>ΗΧΗΤΙΚΟ ΚΥΜΑ ΚΑΙ ΣΧΕΤΙΖΟΜΕΝΑ ΜΕΓΕΘΗ</vt:lpstr>
      <vt:lpstr>ΗΧΗΤΙΚΟ ΚΥΜΑ ΚΑΙ ΣΧΕΤΙΖΟΜΕΝΑ ΜΕΓΕΘΗ</vt:lpstr>
      <vt:lpstr>ΗΧΗΤΙΚΟ ΚΥΜΑ ΚΑΙ ΣΧΕΤΙΖΟΜΕΝΑ ΜΕΓΕΘΗ</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ΛΟΓΑΡΙΘΜΙΚΗ ΜΟΝΑΔΑ (dB) - ΜΕΓΕΘΗ ΕΚΠΕΦΡΑΣΜΕΝΑ ΣΕ dB</vt:lpstr>
      <vt:lpstr>ΗΧΗΤΙΚΟ ΚΥΜΑ - ΜΕΓΕΘΗ ΕΝΔΙΑΦΕΡΟΝΤΟΣ</vt:lpstr>
      <vt:lpstr>ΗΧΗΤΙΚΟ ΚΥΜΑ - ΜΕΓΕΘΗ ΕΝΔΙΑΦΕΡΟΝΤΟΣ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Ioannis Tazes</dc:creator>
  <cp:lastModifiedBy>Ioannis Tazes</cp:lastModifiedBy>
  <cp:revision>28</cp:revision>
  <dcterms:created xsi:type="dcterms:W3CDTF">2026-04-24T07:52:53Z</dcterms:created>
  <dcterms:modified xsi:type="dcterms:W3CDTF">2026-04-30T10:08:50Z</dcterms:modified>
</cp:coreProperties>
</file>