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6" r:id="rId3"/>
    <p:sldId id="287" r:id="rId4"/>
    <p:sldId id="348" r:id="rId5"/>
    <p:sldId id="350" r:id="rId6"/>
    <p:sldId id="351" r:id="rId7"/>
    <p:sldId id="349" r:id="rId8"/>
    <p:sldId id="289" r:id="rId9"/>
    <p:sldId id="290" r:id="rId10"/>
    <p:sldId id="292" r:id="rId11"/>
    <p:sldId id="291" r:id="rId12"/>
    <p:sldId id="295" r:id="rId13"/>
    <p:sldId id="296" r:id="rId14"/>
    <p:sldId id="307" r:id="rId15"/>
    <p:sldId id="297" r:id="rId16"/>
    <p:sldId id="298" r:id="rId17"/>
    <p:sldId id="299" r:id="rId18"/>
    <p:sldId id="300" r:id="rId19"/>
    <p:sldId id="314" r:id="rId20"/>
    <p:sldId id="361" r:id="rId21"/>
    <p:sldId id="363" r:id="rId22"/>
    <p:sldId id="362" r:id="rId23"/>
    <p:sldId id="301" r:id="rId24"/>
    <p:sldId id="288" r:id="rId25"/>
    <p:sldId id="308" r:id="rId26"/>
    <p:sldId id="309" r:id="rId27"/>
    <p:sldId id="310" r:id="rId28"/>
    <p:sldId id="311" r:id="rId29"/>
    <p:sldId id="312" r:id="rId30"/>
    <p:sldId id="315" r:id="rId31"/>
    <p:sldId id="347" r:id="rId32"/>
    <p:sldId id="359" r:id="rId33"/>
    <p:sldId id="360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5313CB-68B4-EA41-16D1-D4274D573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C7BD0-5BDF-54A6-A9A4-76A27AB0F3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664CC-466C-4C86-9A6E-1D2F074EA94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F013D-23DE-C244-9008-6C01268D2E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67FF4-1BF0-BDFD-51D5-3127C79344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A1A3-967D-4EEC-A6DC-F3698FA1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3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EC00-DE16-4EDD-A805-69FEBDB20C6F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D7AB-EA99-4869-955A-E111DF103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3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4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5" y="758454"/>
            <a:ext cx="8355330" cy="43977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8880" y="5347176"/>
            <a:ext cx="2057400" cy="304271"/>
          </a:xfrm>
        </p:spPr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060172-C8BC-9ACD-78F8-05E388C01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0" b="30345"/>
          <a:stretch>
            <a:fillRect/>
          </a:stretch>
        </p:blipFill>
        <p:spPr>
          <a:xfrm>
            <a:off x="0" y="6643"/>
            <a:ext cx="9144000" cy="5608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C52D77-8B0C-EC26-0770-D0790992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13"/>
            <a:ext cx="9144000" cy="55231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8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7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8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2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A3B5A3D-3739-4D2C-8924-050809F7E618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C1E1-0CF9-4815-9D95-031768EA46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9360" y="5296958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0C1E1-0CF9-4815-9D95-031768EA46F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1EB901-D093-4C4A-38AE-1CD39D8910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0" b="30345"/>
          <a:stretch>
            <a:fillRect/>
          </a:stretch>
        </p:blipFill>
        <p:spPr>
          <a:xfrm>
            <a:off x="0" y="-977"/>
            <a:ext cx="9144000" cy="560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27C640-BBFF-9F43-3EAD-E4609E02FB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0" b="30345"/>
          <a:stretch>
            <a:fillRect/>
          </a:stretch>
        </p:blipFill>
        <p:spPr>
          <a:xfrm>
            <a:off x="0" y="5399921"/>
            <a:ext cx="8023860" cy="76028"/>
          </a:xfrm>
          <a:prstGeom prst="rect">
            <a:avLst/>
          </a:prstGeom>
        </p:spPr>
      </p:pic>
      <p:pic>
        <p:nvPicPr>
          <p:cNvPr id="19" name="Εικόνα 13">
            <a:extLst>
              <a:ext uri="{FF2B5EF4-FFF2-40B4-BE49-F238E27FC236}">
                <a16:creationId xmlns:a16="http://schemas.microsoft.com/office/drawing/2014/main" id="{0EE51489-443F-C608-3B70-8F51F9676D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820" y="5094317"/>
            <a:ext cx="610882" cy="5911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6B3926-597F-6282-AEC4-11BF3FCC3A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1" b="42008"/>
          <a:stretch>
            <a:fillRect/>
          </a:stretch>
        </p:blipFill>
        <p:spPr>
          <a:xfrm>
            <a:off x="0" y="5513691"/>
            <a:ext cx="8023860" cy="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hmu.gr/courses/SMOT285/" TargetMode="External"/><Relationship Id="rId2" Type="http://schemas.openxmlformats.org/officeDocument/2006/relationships/hyperlink" Target="mailto:tazes@hmu.g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ta.hmu.g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875C7B-3981-E854-D5ED-36F622B7B6E8}"/>
              </a:ext>
            </a:extLst>
          </p:cNvPr>
          <p:cNvSpPr/>
          <p:nvPr/>
        </p:nvSpPr>
        <p:spPr>
          <a:xfrm>
            <a:off x="-2" y="4704219"/>
            <a:ext cx="91440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2C313-EE80-722A-ED6F-E118C0A22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8" y="2847351"/>
            <a:ext cx="6858000" cy="1379802"/>
          </a:xfrm>
        </p:spPr>
        <p:txBody>
          <a:bodyPr>
            <a:normAutofit/>
          </a:bodyPr>
          <a:lstStyle/>
          <a:p>
            <a:r>
              <a:rPr lang="el-GR" sz="3200" dirty="0"/>
              <a:t>ΕΙΔΙΚΑ ΚΕΦΑΛΑΙΑ ΑΚΟΥΣΤΙΚΗΣ</a:t>
            </a:r>
            <a:endParaRPr lang="en-GB" sz="3200" dirty="0"/>
          </a:p>
          <a:p>
            <a:endParaRPr lang="en-GB" dirty="0"/>
          </a:p>
          <a:p>
            <a:r>
              <a:rPr lang="en-GB" dirty="0"/>
              <a:t>								</a:t>
            </a:r>
            <a:r>
              <a:rPr lang="el-GR" dirty="0"/>
              <a:t>Διάλεξη</a:t>
            </a:r>
            <a:r>
              <a:rPr lang="en-GB" dirty="0"/>
              <a:t> </a:t>
            </a:r>
            <a:r>
              <a:rPr lang="el-GR" dirty="0"/>
              <a:t>3-4</a:t>
            </a:r>
            <a:endParaRPr lang="en-GB" dirty="0"/>
          </a:p>
          <a:p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8AE92-B288-0D37-8634-F4CC72677993}"/>
              </a:ext>
            </a:extLst>
          </p:cNvPr>
          <p:cNvSpPr txBox="1"/>
          <p:nvPr/>
        </p:nvSpPr>
        <p:spPr>
          <a:xfrm>
            <a:off x="7019161" y="5068669"/>
            <a:ext cx="1851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/>
            <a:r>
              <a:rPr lang="en-GB" altLang="el-GR" dirty="0">
                <a:latin typeface="Arial" panose="020B0604020202020204" pitchFamily="34" charset="0"/>
                <a:hlinkClick r:id="rId2"/>
              </a:rPr>
              <a:t>tazes@hmu.gr</a:t>
            </a:r>
            <a:r>
              <a:rPr lang="en-GB" altLang="el-GR" dirty="0">
                <a:latin typeface="Arial" panose="020B0604020202020204" pitchFamily="34" charset="0"/>
              </a:rPr>
              <a:t> 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A4A09-C7F7-ED3C-D936-C2AB1CBA20B9}"/>
              </a:ext>
            </a:extLst>
          </p:cNvPr>
          <p:cNvSpPr txBox="1"/>
          <p:nvPr/>
        </p:nvSpPr>
        <p:spPr>
          <a:xfrm>
            <a:off x="106680" y="4796501"/>
            <a:ext cx="5402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sz="1600" dirty="0">
                <a:latin typeface="Arial" panose="020B0604020202020204" pitchFamily="34" charset="0"/>
              </a:rPr>
              <a:t>Οι σημειώσεις βρίσκονται αναρτημένες:</a:t>
            </a:r>
            <a:r>
              <a:rPr lang="en-GB" altLang="el-GR" sz="1600" dirty="0">
                <a:latin typeface="Arial" panose="020B0604020202020204" pitchFamily="34" charset="0"/>
              </a:rPr>
              <a:t> </a:t>
            </a:r>
            <a:r>
              <a:rPr lang="en-GB" altLang="el-GR" sz="1600" dirty="0">
                <a:latin typeface="Arial" panose="020B0604020202020204" pitchFamily="34" charset="0"/>
                <a:hlinkClick r:id="rId3"/>
              </a:rPr>
              <a:t>https://eclass.hmu.gr/courses/SMOT285/</a:t>
            </a:r>
            <a:r>
              <a:rPr lang="en-GB" altLang="el-GR" sz="1600" dirty="0">
                <a:latin typeface="Arial" panose="020B0604020202020204" pitchFamily="34" charset="0"/>
              </a:rPr>
              <a:t> </a:t>
            </a:r>
            <a:r>
              <a:rPr lang="el-GR" altLang="el-GR" sz="1600" dirty="0">
                <a:latin typeface="Arial" panose="020B0604020202020204" pitchFamily="34" charset="0"/>
              </a:rPr>
              <a:t> </a:t>
            </a:r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B24376-90A3-8DC4-18D8-75C6F79E6AD2}"/>
              </a:ext>
            </a:extLst>
          </p:cNvPr>
          <p:cNvSpPr/>
          <p:nvPr/>
        </p:nvSpPr>
        <p:spPr>
          <a:xfrm>
            <a:off x="0" y="180980"/>
            <a:ext cx="91440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Εικόνα 13">
            <a:extLst>
              <a:ext uri="{FF2B5EF4-FFF2-40B4-BE49-F238E27FC236}">
                <a16:creationId xmlns:a16="http://schemas.microsoft.com/office/drawing/2014/main" id="{0E3E3E77-B782-BE47-2760-2C683A1DBCF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876" y="276999"/>
            <a:ext cx="1219204" cy="1179882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9DC7114-956C-B38D-D0E3-8A0606CF36F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76766" y="841328"/>
            <a:ext cx="65904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l-GR" altLang="en-US" sz="2000" b="1" dirty="0">
                <a:latin typeface="Arial" panose="020B0604020202020204" pitchFamily="34" charset="0"/>
                <a:hlinkClick r:id="rId5"/>
              </a:rPr>
              <a:t>Ελληνικό Μεσογειακό Πανεπιστήμιο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467886"/>
              </a:solidFill>
              <a:effectLst/>
              <a:latin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l-GR" altLang="en-US" sz="2000" b="1" dirty="0">
                <a:latin typeface="Arial" panose="020B0604020202020204" pitchFamily="34" charset="0"/>
              </a:rPr>
              <a:t>Σχολή Μουσικής και </a:t>
            </a:r>
            <a:r>
              <a:rPr lang="el-GR" altLang="en-US" sz="2000" b="1" dirty="0" err="1">
                <a:latin typeface="Arial" panose="020B0604020202020204" pitchFamily="34" charset="0"/>
              </a:rPr>
              <a:t>Οπτοακουστικών</a:t>
            </a:r>
            <a:r>
              <a:rPr lang="el-GR" altLang="en-US" sz="2000" b="1" dirty="0">
                <a:latin typeface="Arial" panose="020B0604020202020204" pitchFamily="34" charset="0"/>
              </a:rPr>
              <a:t> Τεχνολογιών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l-GR" altLang="en-US" sz="2000" b="1" dirty="0">
                <a:latin typeface="Arial" panose="020B0604020202020204" pitchFamily="34" charset="0"/>
              </a:rPr>
              <a:t>Τμήμα Μουσικής Τεχνολογίας &amp; Ακουστικής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altLang="en-US" sz="2000" b="1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3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694667-4508-EAFD-8FE4-61C060C5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9102C1-E551-BECC-4927-9A530C0B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623888"/>
            <a:ext cx="8355330" cy="45323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/>
              <a:t>A</a:t>
            </a:r>
            <a:r>
              <a:rPr lang="el-GR" b="1" dirty="0" err="1"/>
              <a:t>νάκλαση</a:t>
            </a:r>
            <a:r>
              <a:rPr lang="el-GR" b="1" dirty="0"/>
              <a:t> - </a:t>
            </a:r>
            <a:r>
              <a:rPr lang="en-GB" b="1" dirty="0"/>
              <a:t>Reflection</a:t>
            </a:r>
          </a:p>
          <a:p>
            <a:pPr marL="0" indent="0" algn="just">
              <a:buNone/>
            </a:pPr>
            <a:endParaRPr lang="en-GB" b="1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053525-51EB-DAF9-C4D8-04ECA6BB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A692B-2370-DD59-4364-329FDAC2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018" y="570765"/>
            <a:ext cx="2776981" cy="3029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4555C-AD1C-8855-0932-521E39BD773B}"/>
                  </a:ext>
                </a:extLst>
              </p:cNvPr>
              <p:cNvSpPr txBox="1"/>
              <p:nvPr/>
            </p:nvSpPr>
            <p:spPr>
              <a:xfrm>
                <a:off x="228601" y="992669"/>
                <a:ext cx="58340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Όταν το μέτωπο κύματος συναντήσει κατά τη διάδοση του την επιφάνεια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άλλου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μέσου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τότε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ένα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μέρος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κυματικής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ενέργειας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ανακλάται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Ιδανικά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τέλεια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λεία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επιφάνεια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αν η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γωνία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πρόσπτωσης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του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κύματος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στην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επιφάνεια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είναι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η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γωνία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ανάκλασης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είναι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επίσης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4555C-AD1C-8855-0932-521E39BD7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992669"/>
                <a:ext cx="5834062" cy="1323439"/>
              </a:xfrm>
              <a:prstGeom prst="rect">
                <a:avLst/>
              </a:prstGeom>
              <a:blipFill>
                <a:blip r:embed="rId3"/>
                <a:stretch>
                  <a:fillRect l="-627" t="-1382" r="-52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F3B428-3447-5CFF-AB16-C49D28E379D8}"/>
                  </a:ext>
                </a:extLst>
              </p:cNvPr>
              <p:cNvSpPr txBox="1"/>
              <p:nvPr/>
            </p:nvSpPr>
            <p:spPr>
              <a:xfrm>
                <a:off x="228601" y="2424652"/>
                <a:ext cx="5834062" cy="2137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μέρος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κυματικής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ενέργειας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που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ανακλάται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εξαρτάται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συντελεστή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ανάκλασης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που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ορίζεται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ως: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όπου</a:t>
                </a:r>
                <a:r>
                  <a:rPr lang="en-GB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είναι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η </a:t>
                </a:r>
                <a:r>
                  <a:rPr lang="el-GR" sz="160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ακουστική</a:t>
                </a:r>
                <a:r>
                  <a:rPr lang="el-GR" sz="1600" b="1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1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εμπέδηση</a:t>
                </a:r>
                <a:r>
                  <a:rPr lang="en-GB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αρχικού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μέσου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διάδοσης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του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μέσου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που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απαντάται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κατά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διάδοση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αντίστοιχα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/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F3B428-3447-5CFF-AB16-C49D28E37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424652"/>
                <a:ext cx="5834062" cy="2137958"/>
              </a:xfrm>
              <a:prstGeom prst="rect">
                <a:avLst/>
              </a:prstGeom>
              <a:blipFill>
                <a:blip r:embed="rId4"/>
                <a:stretch>
                  <a:fillRect l="-627" t="-857" r="-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962B5-4653-A4CC-E612-CC5E2AB8385A}"/>
                  </a:ext>
                </a:extLst>
              </p:cNvPr>
              <p:cNvSpPr txBox="1"/>
              <p:nvPr/>
            </p:nvSpPr>
            <p:spPr>
              <a:xfrm>
                <a:off x="228601" y="4378378"/>
                <a:ext cx="8839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Ένα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μέρος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ακουστικής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ενέργειας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που δεν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ανακλάται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απορροφάται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ο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λόγος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της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απορροφούμενης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ενέργειας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προς την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προσπίπτουσα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ενέργεια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εκφράζεται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τον</a:t>
                </a:r>
                <a:r>
                  <a:rPr lang="en-GB" sz="1600" b="0" i="0" u="none" strike="noStrike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συντελεστή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απορρόφησης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που </a:t>
                </a:r>
                <a:r>
                  <a:rPr lang="el-GR" sz="1600" b="0" i="0" u="none" strike="noStrike" baseline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ισούται</a:t>
                </a:r>
                <a:r>
                  <a:rPr lang="el-GR" sz="1600" b="0" i="0" u="none" strike="noStrike" baseline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962B5-4653-A4CC-E612-CC5E2AB83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4378378"/>
                <a:ext cx="8839200" cy="830997"/>
              </a:xfrm>
              <a:prstGeom prst="rect">
                <a:avLst/>
              </a:prstGeom>
              <a:blipFill>
                <a:blip r:embed="rId5"/>
                <a:stretch>
                  <a:fillRect l="-414" t="-2190" r="-345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96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E6E845-9805-9457-6DB0-11BCB222AD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b="1" dirty="0" err="1"/>
                  <a:t>Εμπέδηση</a:t>
                </a:r>
                <a:r>
                  <a:rPr lang="el-GR" b="1" dirty="0"/>
                  <a:t> - </a:t>
                </a:r>
                <a:r>
                  <a:rPr lang="en-GB" b="1" dirty="0"/>
                  <a:t>Impedance</a:t>
                </a: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άσκηση περιοδικής δύναμης ή πίεσης σε κάποιο σημείο ενός συστήματος προκαλεί μια περιοδική μεταβολή της θέσης και της ταχύτητας των μερών του συστήματος.</a:t>
                </a: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λόγος του 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αιτίου (πίεση ή δύναμη)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προς 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 αποτέλεσμα (ταχύτητα)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ορίζεται ως η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του συστήματος.</a:t>
                </a: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ακουστική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εκφράζει τη δυσκολία διέλευσης των ηχητικών κυμάτων μέσα από ένα υλικό και ορίζεται ως το γινόμενο της πυκνότητας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υλικού μέσα στο οποίο διαδίδονται οι ήχοι επί την ταχύτητα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ήχου μέσα σε αυτό το υλικό: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l-GR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μονάδα της ακουστικής εμπέδωσης είναι το 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rail: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160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rayl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1600" i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ar-A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ar-AE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16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ar-AE" sz="16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E6E845-9805-9457-6DB0-11BCB222A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0BF20C-5D0D-165F-9A85-039C17FD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68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60F775-415A-6068-B15F-680DB3018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67531"/>
                <a:ext cx="9144000" cy="480933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Μηχανική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μηχανική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ορίζεται ως ο λόγος μίας 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δύναμης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προς την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ταχύτητα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l-GR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Χρησιμοποιείται στην ακουστική για την περιγραφή της αλληλεπίδρασης μεταξύ ενός μέσου διάδοσης και μιας δονούμενης επιφάνειας, καθώς και του μεγέθους της ακτινοβολούμενης ενέργειας από το μέσο προς την επιφάνεια ή αντίστροφα.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Ειδική Ακουστική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endParaRPr lang="el-GR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Στην ακουστική, η έννοια αυτή εξειδικεύεται. Η ειδική ακουστική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ορίζεται ως ο λόγος της 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ακουστικής πίεσης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προς τη 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σωματιδιακή ταχύτητα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l-GR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ar-AE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ar-A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 Χρησιμοποιείται στην περιγραφή της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διάδοσης του ήχου σε συνεχή μέσα (αέρια και υγρά).</a:t>
                </a:r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Ειδική Χαρακτηριστική Ακουστική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endParaRPr lang="en-GB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λόγος της ειδικής ακουστικής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ενός μέσου προς την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εμπέδηση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του αέρα ορίζεται ως: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sSub>
                          <m:sSubPr>
                            <m:ctrlPr>
                              <a:rPr lang="ar-AE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AE" sz="16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όπου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600" dirty="0"/>
                  <a:t>1.2 kg/m³</a:t>
                </a:r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60F775-415A-6068-B15F-680DB3018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67531"/>
                <a:ext cx="9144000" cy="4809332"/>
              </a:xfrm>
              <a:blipFill>
                <a:blip r:embed="rId2"/>
                <a:stretch>
                  <a:fillRect l="-333" t="-887" r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8CC098C-8037-0F37-4889-956A0569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9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5FF05-F9FF-DB90-3D04-DBBE5CD0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758454"/>
            <a:ext cx="5725478" cy="43977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b="1" dirty="0"/>
              <a:t>Διάθλαση – </a:t>
            </a:r>
            <a:r>
              <a:rPr lang="en-GB" sz="1800" b="1" dirty="0"/>
              <a:t>Refraction</a:t>
            </a:r>
          </a:p>
          <a:p>
            <a:pPr marL="0" indent="0" algn="just">
              <a:buNone/>
            </a:pPr>
            <a:r>
              <a:rPr lang="el-GR" sz="1800" dirty="0"/>
              <a:t>Όταν το μέτωπο κύματος συναντήσει, κατά τη διάδοσή του, την επιφάνεια ενός άλλου μέσου, ένα μέρος της κυματικής ενέργειας δεν ανακλάται, αλλά συνεχίζει να διαδίδεται στο δεύτερο μέσο.</a:t>
            </a:r>
          </a:p>
          <a:p>
            <a:pPr marL="0" indent="0" algn="just">
              <a:buNone/>
            </a:pPr>
            <a:r>
              <a:rPr lang="el-GR" sz="1800" dirty="0"/>
              <a:t>Το μέτωπο κύματος διαθλάται εξαιτίας της διαφορετικής ταχύτητας διάδοσης του ήχου από το ένα μέσο στο άλλο.</a:t>
            </a:r>
          </a:p>
          <a:p>
            <a:pPr marL="0" indent="0" algn="just">
              <a:buNone/>
            </a:pPr>
            <a:r>
              <a:rPr lang="el-GR" sz="1800" dirty="0"/>
              <a:t>Σύμφωνα με τον νόμο του </a:t>
            </a:r>
            <a:r>
              <a:rPr lang="el-GR" sz="1800" dirty="0" err="1"/>
              <a:t>Snell</a:t>
            </a:r>
            <a:r>
              <a:rPr lang="el-GR" sz="1800" dirty="0"/>
              <a:t>, για τις γωνίες</a:t>
            </a:r>
            <a:r>
              <a:rPr lang="en-GB" sz="1800" dirty="0"/>
              <a:t> </a:t>
            </a:r>
            <a:r>
              <a:rPr lang="el-GR" sz="1800" dirty="0"/>
              <a:t>πρόσπτωσης και διάθλασης και για τις ταχύτητες στα δύο μέσα διάδοσης ισχύει: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36D21-161D-1553-B5AE-B518D0AC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2188E-124D-4280-D685-0777C370F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81" y="642088"/>
            <a:ext cx="2720401" cy="26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66A70-DE7F-9251-28B4-6B9D8A59A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C0D27F-33D2-693E-E85F-852254E428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335" y="758454"/>
                <a:ext cx="5725478" cy="439779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sz="1800" b="1" dirty="0"/>
                  <a:t>Διάθλαση – </a:t>
                </a:r>
                <a:r>
                  <a:rPr lang="en-GB" sz="1800" b="1" dirty="0"/>
                  <a:t>Refraction</a:t>
                </a:r>
              </a:p>
              <a:p>
                <a:pPr marL="0" indent="0" algn="just">
                  <a:buNone/>
                </a:pPr>
                <a:r>
                  <a:rPr lang="el-GR" sz="1800" dirty="0"/>
                  <a:t>Όταν το μέτωπο κύματος συναντήσει, κατά τη διάδοσή του, την επιφάνεια ενός άλλου μέσου, ένα μέρος της κυματικής ενέργειας δεν ανακλάται, αλλά συνεχίζει να διαδίδεται στο δεύτερο μέσο.</a:t>
                </a:r>
              </a:p>
              <a:p>
                <a:pPr marL="0" indent="0" algn="just">
                  <a:buNone/>
                </a:pPr>
                <a:r>
                  <a:rPr lang="el-GR" sz="1800" dirty="0"/>
                  <a:t>Το μέτωπο κύματος διαθλάται εξαιτίας της διαφορετικής ταχύτητας διάδοσης του ήχου από το ένα μέσο στο άλλο.</a:t>
                </a:r>
              </a:p>
              <a:p>
                <a:pPr marL="0" indent="0" algn="just">
                  <a:buNone/>
                </a:pPr>
                <a:r>
                  <a:rPr lang="el-GR" sz="1800" dirty="0"/>
                  <a:t>Σύμφωνα με τον νόμο του </a:t>
                </a:r>
                <a:r>
                  <a:rPr lang="el-GR" sz="1800" dirty="0" err="1"/>
                  <a:t>Snell</a:t>
                </a:r>
                <a:r>
                  <a:rPr lang="el-GR" sz="1800" dirty="0"/>
                  <a:t>, για τις γωνίες</a:t>
                </a:r>
                <a:r>
                  <a:rPr lang="en-GB" sz="1800" dirty="0"/>
                  <a:t> </a:t>
                </a:r>
                <a:r>
                  <a:rPr lang="el-GR" sz="1800" dirty="0"/>
                  <a:t>πρόσπτωσης και διάθλασης και για τις ταχύτητες στα δύο μέσα διάδοσης ισχύει: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C0D27F-33D2-693E-E85F-852254E42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335" y="758454"/>
                <a:ext cx="5725478" cy="4397798"/>
              </a:xfrm>
              <a:blipFill>
                <a:blip r:embed="rId2"/>
                <a:stretch>
                  <a:fillRect l="-958" t="-1385" r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7BC37FD-56EB-4BCD-62C7-8F1D2D2F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CA6B8-140F-B93E-6B44-0A1411DDF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81" y="642088"/>
            <a:ext cx="2720401" cy="267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0E3A3D-3F81-5E07-9875-A28AD5887E99}"/>
                  </a:ext>
                </a:extLst>
              </p:cNvPr>
              <p:cNvSpPr txBox="1"/>
              <p:nvPr/>
            </p:nvSpPr>
            <p:spPr>
              <a:xfrm>
                <a:off x="394335" y="4529394"/>
                <a:ext cx="72351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dirty="0"/>
                  <a:t>O</a:t>
                </a:r>
                <a:r>
                  <a:rPr lang="el-GR" dirty="0"/>
                  <a:t>που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l-GR" dirty="0"/>
                  <a:t>είναι οι ταχύτητες διάδοσης στα δύο μέσα.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0E3A3D-3F81-5E07-9875-A28AD5887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" y="4529394"/>
                <a:ext cx="7235191" cy="369332"/>
              </a:xfrm>
              <a:prstGeom prst="rect">
                <a:avLst/>
              </a:prstGeom>
              <a:blipFill>
                <a:blip r:embed="rId4"/>
                <a:stretch>
                  <a:fillRect l="-758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03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90DEEE-623A-BCA8-785C-C4F93A92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758454"/>
            <a:ext cx="5115627" cy="4397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err="1"/>
              <a:t>Περίθλαση</a:t>
            </a:r>
            <a:r>
              <a:rPr lang="el-GR" sz="2000" b="1" dirty="0"/>
              <a:t>-</a:t>
            </a:r>
            <a:r>
              <a:rPr lang="en-GB" sz="2000" dirty="0"/>
              <a:t> </a:t>
            </a:r>
            <a:r>
              <a:rPr lang="en-GB" sz="2000" b="1" dirty="0"/>
              <a:t>diffraction</a:t>
            </a:r>
          </a:p>
          <a:p>
            <a:pPr marL="0" indent="0" algn="just">
              <a:buNone/>
            </a:pPr>
            <a:r>
              <a:rPr lang="el-GR" sz="2000" dirty="0"/>
              <a:t>Η περίθλαση του μετώπου κύματος εμφανίζεται όταν το κύμα συναντά εμπόδια, συμπαγή αντικείμενα ή τις ακμές τους. Πρόκειται για ένα πολύπλοκο φαινόμενο, το οποίο είναι δύσκολο να αναλυθεί. </a:t>
            </a:r>
          </a:p>
          <a:p>
            <a:pPr marL="0" indent="0" algn="just">
              <a:buNone/>
            </a:pPr>
            <a:r>
              <a:rPr lang="el-GR" sz="2000" dirty="0"/>
              <a:t>Ωστόσο, μπορεί να </a:t>
            </a:r>
            <a:r>
              <a:rPr lang="el-GR" sz="2000" dirty="0" err="1"/>
              <a:t>περιγραφεί</a:t>
            </a:r>
            <a:r>
              <a:rPr lang="el-GR" sz="2000" dirty="0"/>
              <a:t> ως εξής: στην ακμή του αντικειμένου εμφανίζεται μια δευτερεύουσα πηγή, η οποία συνεχίζει την κυματική διάδοση και πέρα από το εμπόδιο.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3D4FF-C4B3-6A2B-0255-405AF986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CBE42-CD1F-9127-A1C6-8F097F07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52" y="1271429"/>
            <a:ext cx="3804535" cy="25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8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2AB69-39F7-4BEB-5222-CFB6C7A2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758454"/>
            <a:ext cx="5444490" cy="4397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Φαινόμενο </a:t>
            </a:r>
            <a:r>
              <a:rPr lang="en-GB" b="1" dirty="0"/>
              <a:t>Doppler</a:t>
            </a:r>
            <a:endParaRPr lang="el-GR" b="1" dirty="0"/>
          </a:p>
          <a:p>
            <a:pPr marL="0" indent="0" algn="just">
              <a:buNone/>
            </a:pPr>
            <a:br>
              <a:rPr lang="el-GR" dirty="0"/>
            </a:br>
            <a:r>
              <a:rPr lang="el-GR" sz="1600" dirty="0"/>
              <a:t>Το φαινόμενο </a:t>
            </a:r>
            <a:r>
              <a:rPr lang="el-GR" sz="1600" dirty="0" err="1"/>
              <a:t>Doppler</a:t>
            </a:r>
            <a:r>
              <a:rPr lang="el-GR" sz="1600" dirty="0"/>
              <a:t> παρατηρείται όταν η απόσταση μεταξύ της ηχητικής πηγής και του παρατηρητή μεταβάλλεται με τον χρόνο, δηλαδή όταν η πηγή κινείται προς τον παρατηρητή ή απομακρύνεται από αυτόν.</a:t>
            </a:r>
          </a:p>
          <a:p>
            <a:pPr marL="0" indent="0" algn="just">
              <a:buNone/>
            </a:pPr>
            <a:r>
              <a:rPr lang="el-GR" sz="1600" dirty="0"/>
              <a:t>Στην περίπτωση που η πηγή πλησιάζει τον παρατηρητή, ο χρόνος άφιξης διαδοχικών κυμάτων μειώνεται, με αποτέλεσμα την αύξηση της αντιλαμβανόμενης συχνότητας. Αντίθετα, όταν η πηγή απομακρύνεται, ο χρόνος άφιξης αυξάνεται και η αντιλαμβανόμενη συχνότητα μειώνεται.</a:t>
            </a:r>
          </a:p>
          <a:p>
            <a:pPr marL="0" indent="0" algn="just">
              <a:buNone/>
            </a:pPr>
            <a:r>
              <a:rPr lang="el-GR" sz="1600" dirty="0"/>
              <a:t>Χαρακτηριστικό παράδειγμα του φαινομένου </a:t>
            </a:r>
            <a:r>
              <a:rPr lang="el-GR" sz="1600" dirty="0" err="1"/>
              <a:t>Doppler</a:t>
            </a:r>
            <a:r>
              <a:rPr lang="el-GR" sz="1600" dirty="0"/>
              <a:t> αποτελεί ο ήχος της σειρήνας ενός ασθενοφόρου. Όταν το ασθενοφόρο πλησιάζει, ο ήχος ακούγεται πιο «οξύς» (υψηλότερη συχνότητα), ενώ όταν απομακρύνεται, ακούγεται πιο «βαθύς» (χαμηλότερη συχνότητα).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77ECB-8F83-5C68-A1E8-2152A723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804A9-6D10-2B19-4AED-CA18C143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1" y="882044"/>
            <a:ext cx="2959074" cy="264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B8DBC-85FB-9FB6-34C4-8901BDE56D8F}"/>
              </a:ext>
            </a:extLst>
          </p:cNvPr>
          <p:cNvSpPr txBox="1"/>
          <p:nvPr/>
        </p:nvSpPr>
        <p:spPr>
          <a:xfrm>
            <a:off x="7151571" y="4150412"/>
            <a:ext cx="18239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Script: </a:t>
            </a:r>
            <a:r>
              <a:rPr lang="en-GB" sz="1600" dirty="0" err="1">
                <a:solidFill>
                  <a:srgbClr val="7030A0"/>
                </a:solidFill>
              </a:rPr>
              <a:t>doppler.m</a:t>
            </a: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4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DB797-D046-650B-0CAD-FCFD2CED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567531"/>
            <a:ext cx="8355330" cy="4588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Διάδοση του ήχου σε κλειστούς χώρους</a:t>
            </a: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κλειστούς χώρους, ο ήχος από την πηγή προς τον δέκτη φτάνει τόσο μέσω του απευθείας μονοπατιού όσο και μέσω πολλαπλών 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ανακλάσεων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στις επιφάνειες του χώρου. Οι ανακλάσεις αυτές, μέσα σε πολύ μικρό χρονικό διάστημα, δημιουργούν το φαινόμενο της αντήχησης (</a:t>
            </a:r>
            <a:r>
              <a:rPr lang="el-G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reverberation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αντήχηση μπορεί να ενισχύσει την ένταση του ήχου σε απομακρυσμένα σημεία του χώρου και να «γεμίσει» την ακουστική αίσθηση. Αντίθετα, σε ένα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ανηχοϊκό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δωμάτιο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600" dirty="0"/>
              <a:t>καλυμμένα με απορροφητικά υλικά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όπου απουσιάζουν οι ανακλάσεις, ο ήχος ακούγεται «στεγνός» (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dry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9D0CA5-36D6-76FC-88F7-AA11B53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20829-2444-182A-B4E6-52691DA5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2607296"/>
            <a:ext cx="6137223" cy="27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71C3C2-A0C1-72F9-94AD-839735904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67531"/>
                <a:ext cx="9144000" cy="439779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Αντίχηση-</a:t>
                </a:r>
                <a:r>
                  <a:rPr lang="en-GB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Reverberation</a:t>
                </a:r>
                <a:endParaRPr lang="el-GR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πιο σημαντική παράμετρος που μπορεί να χαρακτηρίσει έναν κλειστό χώρο ως προς την ακουστική του είναι ο χρόνος αντήχησης (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reverberation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). Ορίζεται ως το χρονικό διάστημα που απαιτείται ώστε η στάθμη της ηχητικής πίεσης να μειωθεί κατά 60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dB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μετά τη διακοπή της ηχητικής πηγής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l-GR" sz="1800" b="0" i="0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0" indent="0" algn="just">
                  <a:buNone/>
                </a:pP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χρόνος αντήχησης εξαρτάται από τον όγκο του χώρου και από τις 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απορροφητικές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ιδιότητες των επιφανειών του και μπορεί να υπολογιστεί με τη σχετικά απλή σχέση του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Sabine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Τ</m:t>
                        </m:r>
                      </m:e>
                      <m:sub>
                        <m:r>
                          <a:rPr lang="el-GR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60</m:t>
                        </m:r>
                      </m:sub>
                    </m:sSub>
                    <m:r>
                      <a:rPr lang="el-G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l-G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l-GR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161</m:t>
                    </m:r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V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</m:t>
                        </m:r>
                      </m:den>
                    </m:f>
                  </m:oMath>
                </a14:m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800" dirty="0" err="1"/>
                  <a:t>όπου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V</m:t>
                    </m:r>
                  </m:oMath>
                </a14:m>
                <a:r>
                  <a:rPr lang="en-GB" sz="1800" dirty="0"/>
                  <a:t> [</a:t>
                </a:r>
                <a:r>
                  <a:rPr lang="en-GB" sz="1800" i="1" dirty="0"/>
                  <a:t>m</a:t>
                </a:r>
                <a:r>
                  <a:rPr lang="en-GB" sz="1800" dirty="0"/>
                  <a:t>3]</a:t>
                </a:r>
                <a:r>
                  <a:rPr lang="el-GR" sz="1800" dirty="0"/>
                  <a:t> </a:t>
                </a:r>
                <a:r>
                  <a:rPr lang="el-GR" sz="1800" dirty="0" err="1"/>
                  <a:t>είναι</a:t>
                </a:r>
                <a:r>
                  <a:rPr lang="el-GR" sz="1800" dirty="0"/>
                  <a:t> ο </a:t>
                </a:r>
                <a:r>
                  <a:rPr lang="el-GR" sz="1800" dirty="0" err="1"/>
                  <a:t>όγκος</a:t>
                </a:r>
                <a:r>
                  <a:rPr lang="el-GR" sz="1800" dirty="0"/>
                  <a:t> του </a:t>
                </a:r>
                <a:r>
                  <a:rPr lang="el-GR" sz="1800" dirty="0" err="1"/>
                  <a:t>δωματίου</a:t>
                </a:r>
                <a:r>
                  <a:rPr lang="el-GR" sz="1800" dirty="0"/>
                  <a:t> και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l-GR" sz="1800" dirty="0"/>
                  <a:t> </a:t>
                </a:r>
                <a:r>
                  <a:rPr lang="el-GR" sz="1800" dirty="0" err="1"/>
                  <a:t>είναι</a:t>
                </a:r>
                <a:r>
                  <a:rPr lang="el-GR" sz="1800" dirty="0"/>
                  <a:t> η </a:t>
                </a:r>
                <a:r>
                  <a:rPr lang="el-GR" sz="1800" dirty="0" err="1"/>
                  <a:t>συνολική</a:t>
                </a:r>
                <a:r>
                  <a:rPr lang="el-GR" sz="1800" dirty="0"/>
                  <a:t> </a:t>
                </a:r>
                <a:r>
                  <a:rPr lang="el-GR" sz="1800" dirty="0" err="1"/>
                  <a:t>επιφάνεια</a:t>
                </a:r>
                <a:r>
                  <a:rPr lang="en-GB" sz="1800" dirty="0"/>
                  <a:t> </a:t>
                </a:r>
                <a:r>
                  <a:rPr lang="el-GR" sz="1800" dirty="0" err="1"/>
                  <a:t>απορρόφησης</a:t>
                </a:r>
                <a:r>
                  <a:rPr lang="el-GR" sz="1800" dirty="0"/>
                  <a:t> του </a:t>
                </a:r>
                <a:r>
                  <a:rPr lang="el-GR" sz="1800" dirty="0" err="1"/>
                  <a:t>δωματίου</a:t>
                </a:r>
                <a:r>
                  <a:rPr lang="el-GR" sz="1800" dirty="0"/>
                  <a:t> και </a:t>
                </a:r>
                <a:r>
                  <a:rPr lang="el-GR" sz="1800" dirty="0" err="1"/>
                  <a:t>μπορεί</a:t>
                </a:r>
                <a:r>
                  <a:rPr lang="el-GR" sz="1800" dirty="0"/>
                  <a:t> να </a:t>
                </a:r>
                <a:r>
                  <a:rPr lang="el-GR" sz="1800" dirty="0" err="1"/>
                  <a:t>υπολογιστεί</a:t>
                </a:r>
                <a:r>
                  <a:rPr lang="el-GR" sz="1800" dirty="0"/>
                  <a:t> ως</a:t>
                </a:r>
                <a:r>
                  <a:rPr lang="en-GB" sz="1800" dirty="0"/>
                  <a:t> </a:t>
                </a:r>
                <a:endParaRPr lang="el-GR" sz="1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S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2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l-GR" sz="2000" b="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800" dirty="0"/>
                  <a:t>για </a:t>
                </a:r>
                <a:r>
                  <a:rPr lang="el-GR" sz="1800" dirty="0" err="1"/>
                  <a:t>κάθε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1800" dirty="0" err="1"/>
                  <a:t>επιφάνεια</a:t>
                </a:r>
                <a:r>
                  <a:rPr lang="el-GR" sz="1800" dirty="0"/>
                  <a:t> με τον </a:t>
                </a:r>
                <a:r>
                  <a:rPr lang="el-GR" sz="1800" dirty="0" err="1"/>
                  <a:t>αντίστοιχο</a:t>
                </a:r>
                <a:r>
                  <a:rPr lang="el-GR" sz="1800" dirty="0"/>
                  <a:t> </a:t>
                </a:r>
                <a:r>
                  <a:rPr lang="el-GR" sz="1800" dirty="0" err="1"/>
                  <a:t>συντελεστή</a:t>
                </a:r>
                <a:r>
                  <a:rPr lang="el-GR" sz="1800" dirty="0"/>
                  <a:t> </a:t>
                </a:r>
                <a:r>
                  <a:rPr lang="el-GR" sz="1800" dirty="0" err="1"/>
                  <a:t>απορρόφησης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71C3C2-A0C1-72F9-94AD-839735904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67531"/>
                <a:ext cx="9144000" cy="4397798"/>
              </a:xfrm>
              <a:blipFill>
                <a:blip r:embed="rId2"/>
                <a:stretch>
                  <a:fillRect l="-533" t="-1247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1762FD2-786E-AA1F-DB19-5639F001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65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817E5-97EE-42BA-74F6-379AF49E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74D91-E590-8BC8-F2EF-4ACB987F3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7" y="606175"/>
                <a:ext cx="9102903" cy="475179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1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Συντελεστής Ανάκλασης </a:t>
                </a:r>
                <a:endPara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l-G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l-G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0" smtClean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0" smtClean="0">
                                          <a:latin typeface="Cambria Math" panose="02040503050406030204" pitchFamily="18" charset="0"/>
                                        </a:rPr>
                                        <m:t>ι</m:t>
                                      </m:r>
                                    </m:sub>
                                  </m:sSub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l-G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6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sz="1600">
                                          <a:latin typeface="Cambria Math" panose="02040503050406030204" pitchFamily="18" charset="0"/>
                                        </a:rPr>
                                        <m:t>ι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1600" b="1" dirty="0"/>
                  <a:t> η ακουστικές </a:t>
                </a:r>
                <a:r>
                  <a:rPr lang="el-GR" sz="1600" b="1" dirty="0" err="1"/>
                  <a:t>εμπεδήσεις</a:t>
                </a:r>
                <a:r>
                  <a:rPr lang="el-GR" sz="1600" dirty="0"/>
                  <a:t> των δύο μέσων</a:t>
                </a: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600">
                            <a:latin typeface="Cambria Math" panose="02040503050406030204" pitchFamily="18" charset="0"/>
                          </a:rPr>
                          <m:t>ι</m:t>
                        </m:r>
                      </m:sub>
                    </m:sSub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m:rPr>
                        <m:nor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γωνία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προσπίπτοντος</m:t>
                    </m:r>
                    <m:r>
                      <m:rPr>
                        <m:nor/>
                      </m:rPr>
                      <a:rPr lang="en-GB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διαδιδόμενου</m:t>
                    </m:r>
                    <m:r>
                      <m:rPr>
                        <m:nor/>
                      </m:rPr>
                      <a:rPr lang="en-GB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με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την</m:t>
                    </m:r>
                    <m:r>
                      <m:rPr>
                        <m:nor/>
                      </m:rPr>
                      <a:rPr lang="en-GB" sz="1600" b="0" i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κάθετη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l-GR" sz="16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επιφάνεια</m:t>
                    </m:r>
                  </m:oMath>
                </a14:m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1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Συντελεστής διάδοσης</a:t>
                </a: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 λόγος της ενέργειας που διαδίδεται από την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επιφάνεια διαχωρισμού</a:t>
                </a:r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των δύο μέσων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προς την προσπίπτουσα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l-G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l-GR" sz="1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Συντελεστής Απορρόφησης</a:t>
                </a:r>
                <a:endParaRPr lang="en-GB" sz="17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1600" dirty="0"/>
                  <a:t>Ο συντελεστής απορρόφησης αποτελεί μέτρο της ικανότητας ενός υλικού να απορροφά τον ήχο.</a:t>
                </a:r>
              </a:p>
              <a:p>
                <a:pPr marL="0" indent="0">
                  <a:buNone/>
                </a:pPr>
                <a:r>
                  <a:rPr lang="el-GR" sz="1600" dirty="0"/>
                  <a:t>Για τον προσδιορισμό των ηχητικών παραμέτρων ενός χώρου (π.χ. χρόνος αντήχησης), βασική προϋπόθεση είναι το ηχητικό πεδίο να είναι πλήρως διάχυτο.</a:t>
                </a:r>
                <a:endParaRPr lang="en-GB" sz="1600" dirty="0"/>
              </a:p>
              <a:p>
                <a:endParaRPr lang="en-GB" sz="1600" dirty="0"/>
              </a:p>
              <a:p>
                <a:pPr marL="0" indent="0" algn="just">
                  <a:buNone/>
                </a:pPr>
                <a:r>
                  <a:rPr lang="en-GB" sz="1300" b="1" i="1" dirty="0"/>
                  <a:t>*(</a:t>
                </a:r>
                <a:r>
                  <a:rPr lang="el-GR" sz="1300" b="1" i="1" dirty="0"/>
                  <a:t>Διάχυτο ηχητικό πεδίο (</a:t>
                </a:r>
                <a:r>
                  <a:rPr lang="el-GR" sz="1300" b="1" i="1" dirty="0" err="1"/>
                  <a:t>diffuse</a:t>
                </a:r>
                <a:r>
                  <a:rPr lang="el-GR" sz="1300" b="1" i="1" dirty="0"/>
                  <a:t> </a:t>
                </a:r>
                <a:r>
                  <a:rPr lang="el-GR" sz="1300" b="1" i="1" dirty="0" err="1"/>
                  <a:t>sound</a:t>
                </a:r>
                <a:r>
                  <a:rPr lang="el-GR" sz="1300" b="1" i="1" dirty="0"/>
                  <a:t> </a:t>
                </a:r>
                <a:r>
                  <a:rPr lang="el-GR" sz="1300" b="1" i="1" dirty="0" err="1"/>
                  <a:t>field</a:t>
                </a:r>
                <a:r>
                  <a:rPr lang="el-GR" sz="1300" b="1" i="1" dirty="0"/>
                  <a:t>):</a:t>
                </a:r>
                <a:r>
                  <a:rPr lang="en-GB" sz="1300" b="1" i="1" dirty="0"/>
                  <a:t> </a:t>
                </a:r>
                <a:r>
                  <a:rPr lang="el-GR" sz="1300" i="1" dirty="0"/>
                  <a:t>Είναι το πεδίο στο οποίο η ηχητική ενέργεια κατανέμεται ομοιόμορφα στον χώρο και τα ηχητικά κύματα διαδίδονται προς όλες τις κατευθύνσεις με την ίδια πιθανότητα, χωρίς να υπάρχει προτιμητέα διεύθυνση.</a:t>
                </a:r>
                <a:r>
                  <a:rPr lang="en-GB" sz="1300" i="1" dirty="0"/>
                  <a:t>)</a:t>
                </a:r>
                <a:endParaRPr lang="el-GR" sz="1300" i="1" dirty="0"/>
              </a:p>
              <a:p>
                <a:pPr marL="0" indent="0">
                  <a:buNone/>
                </a:pPr>
                <a:endParaRPr lang="en-GB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74D91-E590-8BC8-F2EF-4ACB987F3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7" y="606175"/>
                <a:ext cx="9102903" cy="4751798"/>
              </a:xfrm>
              <a:blipFill>
                <a:blip r:embed="rId2"/>
                <a:stretch>
                  <a:fillRect l="-268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95436BB-073D-D057-5A76-C81DD5AA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9C2BE-D121-726B-EC77-C81EBA13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445" y="865481"/>
            <a:ext cx="2631478" cy="27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9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980B81-DA22-88EA-E0D0-6F052E1A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ΛΟΓΑΡΙΘΜΙΚΗ ΜΟΝΑΔΑ (</a:t>
            </a:r>
            <a:r>
              <a:rPr lang="en-GB" dirty="0"/>
              <a:t>d</a:t>
            </a:r>
            <a:r>
              <a:rPr lang="el-GR" dirty="0"/>
              <a:t>B) - ΜΕΓΕΘΗ ΕΚΠΕΦΡΑΣΜΕΝΑ ΣΕ </a:t>
            </a:r>
            <a:r>
              <a:rPr lang="en-GB" dirty="0"/>
              <a:t>d</a:t>
            </a:r>
            <a:r>
              <a:rPr lang="el-GR" dirty="0"/>
              <a:t>B</a:t>
            </a:r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602AAF-0713-6143-A8B8-8BC991312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9" y="629518"/>
            <a:ext cx="6989495" cy="46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9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556A0B-3878-4D39-658A-39549757AB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Εφαρμογή</a:t>
                </a:r>
              </a:p>
              <a:p>
                <a:pPr marL="0" indent="0" algn="just">
                  <a:buNone/>
                </a:pPr>
                <a:r>
                  <a:rPr lang="el-GR" sz="1800" dirty="0"/>
                  <a:t>Ένα ορθογώνιο δωμάτιο έχει διαστάσεις </a:t>
                </a:r>
                <a14:m>
                  <m:oMath xmlns:m="http://schemas.openxmlformats.org/officeDocument/2006/math">
                    <m:r>
                      <a:rPr lang="el-GR" sz="180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800" dirty="0"/>
                  <a:t>. Όλες οι επιφάνειες έχουν τον ίδιο συντελεστή απορρόφησης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20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>Να υπολογιστεί ο χρόνος αντήχησης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180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ar-AE" sz="1800" dirty="0"/>
                  <a:t>, </a:t>
                </a:r>
                <a:r>
                  <a:rPr lang="el-GR" sz="1800" dirty="0"/>
                  <a:t>χρησιμοποιώντας τον τύπο του </a:t>
                </a:r>
                <a:r>
                  <a:rPr lang="en-GB" sz="1800" dirty="0"/>
                  <a:t>Sabine: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556A0B-3878-4D39-658A-39549757A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662" r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F162ADD-FC2E-82C2-2E2F-DCDDB9C4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36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7009B-FA84-B55F-CD45-2AAB4F2E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DFB52F-28F9-A1C4-D684-B71D51B9C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Εφαρμογή</a:t>
                </a:r>
              </a:p>
              <a:p>
                <a:pPr marL="0" indent="0" algn="just">
                  <a:buNone/>
                </a:pPr>
                <a:r>
                  <a:rPr lang="el-GR" sz="1800" dirty="0"/>
                  <a:t>Ένα ορθογώνιο δωμάτιο έχει διαστάσεις </a:t>
                </a:r>
                <a14:m>
                  <m:oMath xmlns:m="http://schemas.openxmlformats.org/officeDocument/2006/math">
                    <m:r>
                      <a:rPr lang="el-GR" sz="180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800" dirty="0"/>
                  <a:t>. Όλες οι επιφάνειες έχουν τον ίδιο συντελεστή απορρόφησης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20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>Να υπολογιστεί ο χρόνος αντήχησης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180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ar-AE" sz="1800" dirty="0"/>
                  <a:t>, </a:t>
                </a:r>
                <a:r>
                  <a:rPr lang="el-GR" sz="1800" dirty="0"/>
                  <a:t>χρησιμοποιώντας τον τύπο του </a:t>
                </a:r>
                <a:r>
                  <a:rPr lang="en-GB" sz="1800" dirty="0"/>
                  <a:t>Sabine:</a:t>
                </a:r>
                <a:endParaRPr lang="el-GR" sz="1800" dirty="0"/>
              </a:p>
              <a:p>
                <a:pPr marL="0" indent="0" algn="just">
                  <a:buNone/>
                </a:pPr>
                <a:endParaRPr lang="el-GR" sz="1800" dirty="0"/>
              </a:p>
              <a:p>
                <a:pPr marL="0" indent="0" algn="just">
                  <a:buNone/>
                </a:pPr>
                <a:r>
                  <a:rPr lang="el-GR" sz="1800" dirty="0">
                    <a:solidFill>
                      <a:schemeClr val="accent5">
                        <a:lumMod val="75000"/>
                      </a:schemeClr>
                    </a:solidFill>
                  </a:rPr>
                  <a:t>Ο όγκος: </a:t>
                </a:r>
                <a:r>
                  <a:rPr lang="en-GB" sz="1800" dirty="0">
                    <a:solidFill>
                      <a:schemeClr val="accent5">
                        <a:lumMod val="75000"/>
                      </a:schemeClr>
                    </a:solidFill>
                  </a:rPr>
                  <a:t>V=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90</m:t>
                    </m:r>
                    <m:sSup>
                      <m:sSupPr>
                        <m:ctrlPr>
                          <a:rPr lang="el-GR" sz="18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l-GR" sz="18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solidFill>
                      <a:schemeClr val="accent5">
                        <a:lumMod val="75000"/>
                      </a:schemeClr>
                    </a:solidFill>
                  </a:rPr>
                  <a:t>Η συνολική επιφάνεια: </a:t>
                </a:r>
                <a:r>
                  <a:rPr lang="en-GB" sz="1800" dirty="0">
                    <a:solidFill>
                      <a:schemeClr val="accent5">
                        <a:lumMod val="75000"/>
                      </a:schemeClr>
                    </a:solidFill>
                  </a:rPr>
                  <a:t>A=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126</m:t>
                    </m:r>
                    <m:sSup>
                      <m:sSupPr>
                        <m:ctrlPr>
                          <a:rPr lang="el-GR" sz="1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1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solidFill>
                      <a:schemeClr val="accent5">
                        <a:lumMod val="75000"/>
                      </a:schemeClr>
                    </a:solidFill>
                  </a:rPr>
                  <a:t>Η συνολική απορρόφηση: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126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 </m:t>
                    </m:r>
                    <m:sSup>
                      <m:sSupPr>
                        <m:ctrlPr>
                          <a:rPr lang="ar-AE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sz="18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ar-AE" sz="18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ar-AE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ar-AE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DFB52F-28F9-A1C4-D684-B71D51B9C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662" r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7C9EEA4-B733-91EC-5606-224D65F6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10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A6792-C413-948A-3742-9651F9ACA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F8E1A8-B86C-2981-B7D5-9AFE57404B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Εφαρμογή</a:t>
                </a:r>
              </a:p>
              <a:p>
                <a:pPr marL="0" indent="0" algn="just">
                  <a:buNone/>
                </a:pPr>
                <a:r>
                  <a:rPr lang="el-GR" sz="1800" dirty="0"/>
                  <a:t>Ένα ορθογώνιο δωμάτιο έχει διαστάσεις </a:t>
                </a:r>
                <a14:m>
                  <m:oMath xmlns:m="http://schemas.openxmlformats.org/officeDocument/2006/math">
                    <m:r>
                      <a:rPr lang="el-GR" sz="180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l-GR" sz="1800" i="1"/>
                      <m:t> 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800" dirty="0"/>
                  <a:t>. Όλες οι επιφάνειες έχουν τον ίδιο συντελεστή απορρόφησης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800">
                        <a:latin typeface="Cambria Math" panose="02040503050406030204" pitchFamily="18" charset="0"/>
                      </a:rPr>
                      <m:t>20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/>
                  <a:t>Να υπολογιστεί ο χρόνος αντήχησης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180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ar-AE" sz="1800" dirty="0"/>
                  <a:t>, </a:t>
                </a:r>
                <a:r>
                  <a:rPr lang="el-GR" sz="1800" dirty="0"/>
                  <a:t>χρησιμοποιώντας τον τύπο του </a:t>
                </a:r>
                <a:r>
                  <a:rPr lang="en-GB" sz="1800" dirty="0"/>
                  <a:t>Sabine:</a:t>
                </a:r>
                <a:endParaRPr lang="el-GR" sz="1800" dirty="0"/>
              </a:p>
              <a:p>
                <a:pPr marL="0" indent="0" algn="just">
                  <a:buNone/>
                </a:pPr>
                <a:endParaRPr lang="el-GR" sz="1800" dirty="0"/>
              </a:p>
              <a:p>
                <a:pPr marL="0" indent="0" algn="just">
                  <a:buNone/>
                </a:pPr>
                <a:r>
                  <a:rPr lang="el-GR" sz="1800" dirty="0">
                    <a:solidFill>
                      <a:schemeClr val="accent5">
                        <a:lumMod val="75000"/>
                      </a:schemeClr>
                    </a:solidFill>
                  </a:rPr>
                  <a:t>Ο όγκος: </a:t>
                </a:r>
                <a:r>
                  <a:rPr lang="en-GB" sz="1800" dirty="0">
                    <a:solidFill>
                      <a:schemeClr val="accent5">
                        <a:lumMod val="75000"/>
                      </a:schemeClr>
                    </a:solidFill>
                  </a:rPr>
                  <a:t>V=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90</m:t>
                    </m:r>
                    <m:sSup>
                      <m:sSupPr>
                        <m:ctrlPr>
                          <a:rPr lang="el-GR" sz="18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l-GR" sz="18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l-GR" sz="1800" dirty="0">
                    <a:solidFill>
                      <a:schemeClr val="accent5">
                        <a:lumMod val="75000"/>
                      </a:schemeClr>
                    </a:solidFill>
                  </a:rPr>
                  <a:t>Η συνολική επιφάνεια: </a:t>
                </a:r>
                <a:r>
                  <a:rPr lang="en-GB" sz="1800" dirty="0">
                    <a:solidFill>
                      <a:schemeClr val="accent5">
                        <a:lumMod val="75000"/>
                      </a:schemeClr>
                    </a:solidFill>
                  </a:rPr>
                  <a:t>A=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8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126</m:t>
                    </m:r>
                    <m:sSup>
                      <m:sSupPr>
                        <m:ctrlPr>
                          <a:rPr lang="el-GR" sz="1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8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180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solidFill>
                      <a:schemeClr val="accent5">
                        <a:lumMod val="75000"/>
                      </a:schemeClr>
                    </a:solidFill>
                  </a:rPr>
                  <a:t>Η συνολική απορρόφηση: </a:t>
                </a:r>
                <a14:m>
                  <m:oMath xmlns:m="http://schemas.openxmlformats.org/officeDocument/2006/math">
                    <m: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126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8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sz="1800" i="1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 </m:t>
                    </m:r>
                    <m:sSup>
                      <m:sSupPr>
                        <m:ctrlPr>
                          <a:rPr lang="ar-AE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18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sz="18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ar-AE" sz="18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ar-AE" sz="2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ar-AE" sz="2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F8E1A8-B86C-2981-B7D5-9AFE57404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662" r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6C5BDBE-8157-1110-A2BF-2F77BFE0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86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685BB1-7FA1-F684-F8FE-254B6BAB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6E893-F526-2CF7-CBA0-55F57447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719" y="1030353"/>
            <a:ext cx="3978756" cy="2535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88ED41-5541-1DDE-8990-738420C1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32" y="835972"/>
            <a:ext cx="3978756" cy="282939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50B4335-B238-E886-49C2-9BAECA54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7531"/>
            <a:ext cx="9144000" cy="5523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Αντίχηση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Reverberation</a:t>
            </a:r>
            <a:endParaRPr lang="el-G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433D2-7D12-BC87-06CF-339B43CB78DD}"/>
              </a:ext>
            </a:extLst>
          </p:cNvPr>
          <p:cNvSpPr txBox="1"/>
          <p:nvPr/>
        </p:nvSpPr>
        <p:spPr>
          <a:xfrm>
            <a:off x="0" y="3588187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εξέλιξη του ήχου σε έναν κλειστό χώρο ως συνάρτηση του χρόνου ξεκινά με την εκπομπή ενός παλμού από την πηγή 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impulse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Αρχικά φτάνει στον δέκτη ο απευθείας ήχος 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ενώ στη συνέχεια ακολουθούν η πρώτη ανάκλαση 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οι πρώιμες ανακλάσεις 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reflections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τις κοντινές επιφάνειες.</a:t>
            </a:r>
          </a:p>
          <a:p>
            <a:pPr algn="just"/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την πάροδο του χρόνου, οι ανακλάσεις πυκνώνουν και οδηγούν στο πεδίο της αντήχησης 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reverberation</a:t>
            </a:r>
            <a:r>
              <a:rPr lang="el-GR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όπου ο ήχος εξασθενεί σταδιακά. Παράλληλα, διαθλώμενα κύματα (</a:t>
            </a:r>
            <a:r>
              <a:rPr lang="el-GR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diffracted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συμβάλλουν στη συνολική κατανομή του ήχου στον χώρο.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EFDCBF-F063-4332-A240-E6061456233E}"/>
              </a:ext>
            </a:extLst>
          </p:cNvPr>
          <p:cNvSpPr txBox="1"/>
          <p:nvPr/>
        </p:nvSpPr>
        <p:spPr>
          <a:xfrm>
            <a:off x="4683607" y="3588187"/>
            <a:ext cx="4195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απόκριση παλμού (</a:t>
            </a:r>
            <a:r>
              <a:rPr lang="el-GR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impulse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ενός κλειστού χώρου ως συνάρτηση του χρόνου.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Αρχικά εμφανίζεται ο απευθείας ήχος και οι πρώιμες ανακλάσεις, που αντιστοιχούν στις έντονες κορυφές του σήματος. Στη συνέχεια, το σήμα γίνεται πιο πυκνό και τυχαίο, καθώς κυριαρχεί η αντήχηση (</a:t>
            </a:r>
            <a:r>
              <a:rPr lang="el-GR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reverberation</a:t>
            </a:r>
            <a:r>
              <a:rPr lang="el-G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η οποία εξασθενεί σταδιακά με τον χρόνο.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8CB48-973E-D1A1-2AB2-A7B5344DBA05}"/>
              </a:ext>
            </a:extLst>
          </p:cNvPr>
          <p:cNvSpPr txBox="1"/>
          <p:nvPr/>
        </p:nvSpPr>
        <p:spPr>
          <a:xfrm>
            <a:off x="6224588" y="4923115"/>
            <a:ext cx="24479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Script: </a:t>
            </a:r>
            <a:r>
              <a:rPr lang="en-GB" sz="1600" dirty="0" err="1">
                <a:solidFill>
                  <a:srgbClr val="7030A0"/>
                </a:solidFill>
              </a:rPr>
              <a:t>reverberation.m</a:t>
            </a: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5CBBC-DD32-5AAF-B9FC-0C82A126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D8ABEC-F087-B14F-A807-F125E784C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για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καθαρό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τόνο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ισχύει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ότι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𝜌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𝑚𝑎𝑥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l-G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𝜌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𝑟𝑚𝑠</m:t>
                        </m:r>
                      </m:sub>
                    </m:sSub>
                  </m:oMath>
                </a14:m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συνδυαστικός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τόνος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combination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tone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): </a:t>
                </a:r>
                <a:r>
                  <a:rPr lang="el-GR" sz="1800" dirty="0"/>
                  <a:t>Προκύπτει από τη σύνθεση ημιτονοειδών σημάτων. Οι επιμέρους τόνοι που συμμετέχουν στη σύνθεση ονομάζονται </a:t>
                </a:r>
                <a:r>
                  <a:rPr lang="el-GR" sz="1800" i="1" dirty="0"/>
                  <a:t>μερικοί τόνοι</a:t>
                </a:r>
                <a:r>
                  <a:rPr lang="el-GR" sz="1800" dirty="0"/>
                  <a:t> (</a:t>
                </a:r>
                <a:r>
                  <a:rPr lang="el-GR" sz="1800" dirty="0" err="1"/>
                  <a:t>partials</a:t>
                </a:r>
                <a:r>
                  <a:rPr lang="el-GR" sz="1800" dirty="0"/>
                  <a:t>).</a:t>
                </a:r>
                <a:endParaRPr lang="en-GB" sz="1800" dirty="0"/>
              </a:p>
              <a:p>
                <a:pPr algn="just"/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περιοδικά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σήματα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l-GR" sz="1800" dirty="0"/>
                  <a:t>Είναι σήματα των οποίων η </a:t>
                </a:r>
                <a:r>
                  <a:rPr lang="el-GR" sz="1800" dirty="0" err="1"/>
                  <a:t>κυματομορφή</a:t>
                </a:r>
                <a:r>
                  <a:rPr lang="el-GR" sz="1800" dirty="0"/>
                  <a:t> επαναλαμβάνεται στον χρόνο. Το σήμα αποτελείται από μερικούς τόνους που έχουν μεταξύ τους αρμονική σχέση.</a:t>
                </a:r>
                <a:r>
                  <a:rPr lang="en-GB" sz="1800" dirty="0"/>
                  <a:t> </a:t>
                </a:r>
                <a:r>
                  <a:rPr lang="el-GR" sz="1800" dirty="0"/>
                  <a:t>Η χαμηλότερη συχνότητα ονομάζεται </a:t>
                </a:r>
                <a:r>
                  <a:rPr lang="el-GR" sz="1800" b="1" dirty="0"/>
                  <a:t>θεμελιώδης συχνότητα</a:t>
                </a:r>
                <a:r>
                  <a:rPr lang="el-GR" sz="1800" dirty="0"/>
                  <a:t> (</a:t>
                </a:r>
                <a:r>
                  <a:rPr lang="el-GR" sz="1800" b="1" dirty="0" err="1"/>
                  <a:t>fundamental</a:t>
                </a:r>
                <a:r>
                  <a:rPr lang="el-GR" sz="1800" b="1" dirty="0"/>
                  <a:t> </a:t>
                </a:r>
                <a:r>
                  <a:rPr lang="el-GR" sz="1800" b="1" dirty="0" err="1"/>
                  <a:t>frequency</a:t>
                </a:r>
                <a:r>
                  <a:rPr lang="en-GB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l-GR" sz="1800" dirty="0"/>
                  <a:t>Οι υπόλοιπες συχνότητες είναι ακέραια πολλαπλάσια της θεμελιώδους και ονομάζονται </a:t>
                </a:r>
                <a:r>
                  <a:rPr lang="el-GR" sz="1800" b="1" dirty="0"/>
                  <a:t>αρμονικές</a:t>
                </a:r>
                <a:r>
                  <a:rPr lang="el-GR" sz="1800" dirty="0"/>
                  <a:t>.</a:t>
                </a:r>
                <a:endParaRPr lang="en-GB" sz="1800" dirty="0"/>
              </a:p>
              <a:p>
                <a:pPr algn="just"/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μη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περιοδικά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σήματα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l-GR" sz="1800" dirty="0"/>
                  <a:t>Είναι σήματα που αποτελούνται είτε από διακριτές συχνότητες χωρίς αρμονική σχέση μεταξύ τους είτε από μία συνεχή κατανομή συχνοτήτων.</a:t>
                </a:r>
                <a:r>
                  <a:rPr lang="en-GB" sz="1800" dirty="0"/>
                  <a:t> </a:t>
                </a:r>
                <a:r>
                  <a:rPr lang="el-GR" sz="1800" dirty="0"/>
                  <a:t>Στην περίπτωση της συνεχούς κατανομής, το σήμα γίνεται αντιληπτό ως </a:t>
                </a:r>
                <a:r>
                  <a:rPr lang="el-GR" sz="1800" b="1" dirty="0"/>
                  <a:t>θόρυβος</a:t>
                </a:r>
                <a:r>
                  <a:rPr lang="el-GR" sz="1800" dirty="0"/>
                  <a:t>.</a:t>
                </a:r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D8ABEC-F087-B14F-A807-F125E784C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1" r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6518CCE-5E43-E08F-7D5D-2C7AC4C7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ΗΧΗΤΙΚΟ ΚΥΜΑ - ΜΕΓΕΘΗ ΕΝΔΙΑΦΕΡΟΝΤΟΣ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B78DE-1740-79E0-27AE-11A453973D6A}"/>
              </a:ext>
            </a:extLst>
          </p:cNvPr>
          <p:cNvSpPr txBox="1"/>
          <p:nvPr/>
        </p:nvSpPr>
        <p:spPr>
          <a:xfrm>
            <a:off x="6015788" y="4725713"/>
            <a:ext cx="2079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7030A0"/>
                </a:solidFill>
              </a:rPr>
              <a:t>Matlab</a:t>
            </a:r>
            <a:r>
              <a:rPr lang="en-GB" sz="1200" dirty="0">
                <a:solidFill>
                  <a:srgbClr val="7030A0"/>
                </a:solidFill>
              </a:rPr>
              <a:t> script:</a:t>
            </a:r>
          </a:p>
          <a:p>
            <a:r>
              <a:rPr lang="en-GB" sz="1200" dirty="0" err="1">
                <a:solidFill>
                  <a:srgbClr val="7030A0"/>
                </a:solidFill>
              </a:rPr>
              <a:t>PERIODIC_NONPERIODIC.m</a:t>
            </a:r>
            <a:endParaRPr lang="en-GB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15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5B6446-BA39-7A79-2B25-39193E7FF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025" y="567531"/>
                <a:ext cx="8549640" cy="4397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Κάτω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από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ποιες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συνθήκες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συμβαίνει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ένα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ακουστικό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γεγονός</a:t>
                </a:r>
                <a:r>
                  <a:rPr lang="el-GR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βασικά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μεγέθη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Στάθμη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ακουστικής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πίεσης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dB</a:t>
                </a:r>
                <a:r>
                  <a:rPr lang="el-G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l-GR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Συχνότητα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(Hz)</a:t>
                </a:r>
              </a:p>
              <a:p>
                <a:pPr marL="0" indent="0">
                  <a:buNone/>
                </a:pPr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𝑆𝑝𝑙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GB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SPL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→ </a:t>
                </a:r>
                <a:r>
                  <a:rPr lang="en-GB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Στάθμη Ηχητικής </a:t>
                </a:r>
                <a:r>
                  <a:rPr lang="en-GB" sz="16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Πίεσης</a:t>
                </a:r>
                <a:r>
                  <a:rPr lang="en-GB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(Sound Pressure Level)</a:t>
                </a:r>
              </a:p>
              <a:p>
                <a:pPr marL="0" indent="0">
                  <a:buNone/>
                </a:pPr>
                <a:endParaRPr lang="en-GB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16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Pa</m:t>
                      </m:r>
                      <m:r>
                        <m:rPr>
                          <m:nor/>
                        </m:rPr>
                        <a:rPr lang="en-GB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για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ό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νο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στα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kHz</m:t>
                      </m:r>
                    </m:oMath>
                  </m:oMathPara>
                </a14:m>
                <a:endParaRPr lang="en-GB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5B6446-BA39-7A79-2B25-39193E7FF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" y="567531"/>
                <a:ext cx="8549640" cy="4397798"/>
              </a:xfrm>
              <a:blipFill>
                <a:blip r:embed="rId2"/>
                <a:stretch>
                  <a:fillRect l="-428" t="-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9A890B2-576C-9014-0C7B-EE17C977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ΕΝΕΡΓΗ ΑΚΟΥΣΤΙΚΗ ΠΕΡΙΟΧΗ (</a:t>
            </a:r>
            <a:r>
              <a:rPr lang="en-GB" dirty="0"/>
              <a:t>EFFECTIVE HEARING AREA)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EB1DB-6CAB-5367-E209-97451EE79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834491"/>
            <a:ext cx="3277457" cy="4346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B896A5-C357-14CA-8D9A-16DC41579541}"/>
              </a:ext>
            </a:extLst>
          </p:cNvPr>
          <p:cNvSpPr txBox="1"/>
          <p:nvPr/>
        </p:nvSpPr>
        <p:spPr>
          <a:xfrm>
            <a:off x="5541566" y="5100215"/>
            <a:ext cx="29575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Συνήθεις</a:t>
            </a:r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ήχοι</a:t>
            </a:r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ακουστικά</a:t>
            </a:r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περιβάλλοντα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1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9B1FA5-1B60-31E7-331C-54D8D347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ΕΝΕΡΓΗ ΑΚΟΥΣΤΙΚΗ ΠΕΡΙΟΧΗ (</a:t>
            </a:r>
            <a:r>
              <a:rPr lang="en-GB" dirty="0"/>
              <a:t>EFFECTIVE HEARING AREA)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3AC0E-91B7-7925-2EEA-09F471D8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" y="567530"/>
            <a:ext cx="6448174" cy="4837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EA58B-228A-8070-1DA4-E33FF9D1634E}"/>
              </a:ext>
            </a:extLst>
          </p:cNvPr>
          <p:cNvSpPr txBox="1"/>
          <p:nvPr/>
        </p:nvSpPr>
        <p:spPr>
          <a:xfrm>
            <a:off x="6424613" y="1124694"/>
            <a:ext cx="268866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περιοχή ακουστότητας του ανθρώπου ως συνάρτηση της συχνότητας και της στάθμης ηχητικής πίεσης (SPL). Η κατώτερη καμπύλη (</a:t>
            </a:r>
            <a:r>
              <a:rPr lang="el-GR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lang="el-G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δείχνει το κατώφλι ακοής, ενώ η ανώτερη (</a:t>
            </a:r>
            <a:r>
              <a:rPr lang="el-GR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el-G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το όριο πόνου. Μεταξύ αυτών των ορίων βρίσκεται η ενεργή ακουστική περιοχή, με μέγιστη ευαισθησία περίπου στις συχνότητες 2–5 </a:t>
            </a:r>
            <a:r>
              <a:rPr lang="el-GR" sz="1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kHz</a:t>
            </a:r>
            <a:r>
              <a:rPr lang="el-G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19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F6899-2E0B-7598-4D72-AFBBDF19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ΕΝΕΡΓΗ ΑΚΟΥΣΤΙΚΗ ΠΕΡΙΟΧΗ (</a:t>
            </a:r>
            <a:r>
              <a:rPr lang="en-GB" dirty="0"/>
              <a:t>EFFECTIVE HEARING AREA)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16F95-E2C9-1413-B332-B70EAC3B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8" y="558005"/>
            <a:ext cx="6291261" cy="47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1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8423B8-70F6-F5FF-9BDD-5F58BA66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ΕΝΕΡΓΗ ΑΚΟΥΣΤΙΚΗ ΠΕΡΙΟΧΗ (</a:t>
            </a:r>
            <a:r>
              <a:rPr lang="en-GB" dirty="0"/>
              <a:t>EFFECTIVE HEARING AREA)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1A7A8-6ED5-6AB9-3D3B-8BBF653A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567531"/>
            <a:ext cx="5472113" cy="4820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48C9BD-8EB0-DEE9-8128-9AC2D9596DCD}"/>
              </a:ext>
            </a:extLst>
          </p:cNvPr>
          <p:cNvSpPr txBox="1"/>
          <p:nvPr/>
        </p:nvSpPr>
        <p:spPr>
          <a:xfrm>
            <a:off x="5557838" y="2608531"/>
            <a:ext cx="2428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i="0" strike="noStrike" baseline="0" dirty="0" err="1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άνετη</a:t>
            </a:r>
            <a:r>
              <a:rPr lang="el-GR" sz="1600" i="0" strike="noStrike" baseline="0" dirty="0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i="0" strike="noStrike" baseline="0" dirty="0" err="1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συνομιλία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F89D6-6A55-FCCD-5D67-EF0349D2AD27}"/>
              </a:ext>
            </a:extLst>
          </p:cNvPr>
          <p:cNvSpPr txBox="1"/>
          <p:nvPr/>
        </p:nvSpPr>
        <p:spPr>
          <a:xfrm>
            <a:off x="5557838" y="2039421"/>
            <a:ext cx="2897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0" i="0" u="none" strike="noStrike" baseline="0" dirty="0" err="1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ακουστική</a:t>
            </a:r>
            <a:r>
              <a:rPr lang="el-GR" sz="1600" b="0" i="0" u="none" strike="noStrike" baseline="0" dirty="0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μουσική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4B2BE-431C-9034-4EF1-6974CE268137}"/>
              </a:ext>
            </a:extLst>
          </p:cNvPr>
          <p:cNvSpPr txBox="1"/>
          <p:nvPr/>
        </p:nvSpPr>
        <p:spPr>
          <a:xfrm>
            <a:off x="6322143" y="4555784"/>
            <a:ext cx="2694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0" i="0" u="none" strike="noStrike" baseline="0" dirty="0" err="1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MAF:minimum</a:t>
            </a:r>
            <a:r>
              <a:rPr lang="en-GB" sz="1600" b="0" i="0" u="none" strike="noStrike" baseline="0" dirty="0">
                <a:solidFill>
                  <a:srgbClr val="F3616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audible field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EDB53-D8ED-A0B1-12C9-2881E1165BDE}"/>
              </a:ext>
            </a:extLst>
          </p:cNvPr>
          <p:cNvSpPr txBox="1"/>
          <p:nvPr/>
        </p:nvSpPr>
        <p:spPr>
          <a:xfrm>
            <a:off x="3579095" y="4512387"/>
            <a:ext cx="4719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baseline="0" dirty="0">
                <a:solidFill>
                  <a:srgbClr val="F36162"/>
                </a:solidFill>
                <a:latin typeface="Palatino-Roman"/>
              </a:rPr>
              <a:t>0dB SPL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29406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C02234-F9EE-A453-566A-0C56971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ΕΝΕΡΓΗ ΑΚΟΥΣΤΙΚΗ ΠΕΡΙΟΧΗ (</a:t>
            </a:r>
            <a:r>
              <a:rPr lang="en-GB" dirty="0"/>
              <a:t>EFFECTIVE HEARING AREA)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E8D3C-8CBB-922C-8F0B-F0CED806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8" y="1973802"/>
            <a:ext cx="3794745" cy="3342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0887F-5E4F-B779-9152-6B7054D48351}"/>
              </a:ext>
            </a:extLst>
          </p:cNvPr>
          <p:cNvSpPr txBox="1"/>
          <p:nvPr/>
        </p:nvSpPr>
        <p:spPr>
          <a:xfrm>
            <a:off x="0" y="608947"/>
            <a:ext cx="89866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6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Καμπύλες</a:t>
            </a:r>
            <a:r>
              <a:rPr lang="el-GR" sz="16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ίσης</a:t>
            </a:r>
            <a:r>
              <a:rPr lang="el-GR" sz="16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ακουστότητας</a:t>
            </a:r>
            <a:r>
              <a:rPr lang="el-GR" sz="16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 loudness curves)</a:t>
            </a:r>
            <a:r>
              <a:rPr lang="en-GB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καμπύλες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</a:t>
            </a:r>
            <a:r>
              <a:rPr lang="en-GB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αντιστοιχούν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ίδια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ακουστότητα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αντίληψη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την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ένταση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ήχου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για</a:t>
            </a:r>
            <a:r>
              <a:rPr lang="en-GB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διάφορες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στάθμες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πίεσης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SPL) και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συχνότητες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στην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ενεργή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ακουστική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περιοχή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Υπολογίζονται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πειραματικά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ως ο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μέσος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όρος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από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πολλά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υποκείμενα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</a:t>
            </a:r>
          </a:p>
          <a:p>
            <a:pPr algn="just"/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συγκρίνουν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την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ακουστότητα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ενός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τόνου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ελέγχου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την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ακουστότητα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 1kHz-</a:t>
            </a:r>
            <a:r>
              <a:rPr lang="en-GB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τόνου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αναφοράς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γνωστής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στάθμης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πίεσης</a:t>
            </a:r>
            <a:r>
              <a:rPr lang="el-G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C2CB7-7891-CCD2-8627-EC6A2CD0F703}"/>
              </a:ext>
            </a:extLst>
          </p:cNvPr>
          <p:cNvSpPr txBox="1"/>
          <p:nvPr/>
        </p:nvSpPr>
        <p:spPr>
          <a:xfrm>
            <a:off x="4245125" y="3272757"/>
            <a:ext cx="48177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600" b="1" dirty="0" err="1"/>
              <a:t>phon</a:t>
            </a:r>
            <a:r>
              <a:rPr lang="el-GR" sz="1600" b="1" dirty="0"/>
              <a:t>:</a:t>
            </a:r>
            <a:endParaRPr lang="en-GB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Μονάδα στάθμης ακουστότητας</a:t>
            </a:r>
            <a:r>
              <a:rPr lang="en-GB" sz="1600" dirty="0"/>
              <a:t> (loudness level)</a:t>
            </a:r>
            <a:r>
              <a:rPr lang="el-GR" sz="1600" dirty="0"/>
              <a:t>.</a:t>
            </a: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Σε συχνότητα </a:t>
            </a:r>
            <a:r>
              <a:rPr lang="el-GR" sz="1600" b="1" dirty="0"/>
              <a:t>1 </a:t>
            </a:r>
            <a:r>
              <a:rPr lang="el-GR" sz="1600" b="1" dirty="0" err="1"/>
              <a:t>kHz</a:t>
            </a:r>
            <a:r>
              <a:rPr lang="el-GR" sz="1600" dirty="0"/>
              <a:t>, η τιμή σε </a:t>
            </a:r>
            <a:r>
              <a:rPr lang="el-GR" sz="1600" dirty="0" err="1"/>
              <a:t>phon</a:t>
            </a:r>
            <a:r>
              <a:rPr lang="el-GR" sz="1600" dirty="0"/>
              <a:t> είναι ίση με τη στάθμη σε </a:t>
            </a:r>
            <a:r>
              <a:rPr lang="el-GR" sz="1600" b="1" dirty="0" err="1"/>
              <a:t>dB</a:t>
            </a:r>
            <a:r>
              <a:rPr lang="el-GR" sz="1600" b="1" dirty="0"/>
              <a:t> SPL</a:t>
            </a:r>
            <a:r>
              <a:rPr lang="en-GB" sz="1600" b="1" dirty="0"/>
              <a:t> (Sound Pressure Level)</a:t>
            </a:r>
            <a:r>
              <a:rPr lang="el-GR" sz="1600" dirty="0"/>
              <a:t>.</a:t>
            </a: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Για άλλες συχνότητες, η αντιστοιχία διαφέρει λόγω της διαφορετικής ευαισθησίας του ανθρώπινου αυτιού.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B7AFA-C8C1-EC1A-6C8B-BE68D98A87DE}"/>
              </a:ext>
            </a:extLst>
          </p:cNvPr>
          <p:cNvSpPr txBox="1"/>
          <p:nvPr/>
        </p:nvSpPr>
        <p:spPr>
          <a:xfrm>
            <a:off x="4493342" y="2447610"/>
            <a:ext cx="2839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latin typeface="Palatino-Bold"/>
              </a:rPr>
              <a:t>Equal loudness curves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DD1B40-AE5C-1CD3-DA4D-1A25C934C85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39497" y="2632276"/>
            <a:ext cx="653845" cy="302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395366-232B-BEFD-A8ED-95C79DA0476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825725" y="2329623"/>
            <a:ext cx="667617" cy="302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C3F4D7-603B-3B03-2C61-739D5A10580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39497" y="2632276"/>
            <a:ext cx="653845" cy="1280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8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C9D304-60C0-8D5A-0B82-2EBA0440E7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μήκος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κύματος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η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απόσταση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που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ταξιδεύει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ένα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κύμα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στο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διάστημα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μίας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πλήρους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ταλάντωσης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(ή η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απόσταση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μεταξύ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δύο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μεγίστων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ή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ελαχίστων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just"/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ταχύτητα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ήχου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c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η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ταχύτητα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διάδοσης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διαταραχής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(m/s)</a:t>
                </a:r>
              </a:p>
              <a:p>
                <a:pPr algn="just"/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συχνότητα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f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ο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αριθμός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των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πλήρων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ταλαντώσεων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στη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μονάδα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χρόνου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Hz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just"/>
                <a:r>
                  <a:rPr lang="el-GR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λ 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c/f</a:t>
                </a:r>
                <a:endParaRPr lang="el-GR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rms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τιμή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Η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είναι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ένα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συνεχές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μέγεθος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που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μεταβάλλεται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 το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χρόνο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Οπότε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συνήθως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μας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ενδιαφέρουν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μέσες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τιμές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όχι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στιγμιαίες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τιμές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Δεδομένου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δε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ότι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η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ενέργεια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ηχητικού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κύματος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είναι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ανάλογη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τετραγώνου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ακουστικής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εστιάζουμε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σε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μέσες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τετραγωνικές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τιμές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Έτσι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ορίζουμε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την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rms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root-mean-square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πίεσης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ως: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l-GR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𝑟𝑚𝑠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trlPr>
                                <a:rPr lang="en-GB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l-GR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l-GR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𝑑𝑡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καθαρός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τόνος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pure tone):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ημιτονοειδές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σήμα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μίας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συχνότητας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‘</a:t>
                </a:r>
                <a:r>
                  <a:rPr lang="el-GR" sz="1800" i="1" dirty="0"/>
                  <a:t>ένας ήχος με </a:t>
                </a:r>
                <a:r>
                  <a:rPr lang="el-GR" sz="1800" b="1" i="1" dirty="0"/>
                  <a:t>συγκεκριμένη συχνότητα</a:t>
                </a:r>
                <a:r>
                  <a:rPr lang="el-GR" sz="1800" i="1" dirty="0"/>
                  <a:t>.</a:t>
                </a:r>
                <a:r>
                  <a:rPr lang="el-GR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endParaRPr lang="en-GB" sz="18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C9D304-60C0-8D5A-0B82-2EBA0440E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1" t="-1247" r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72F71E7-1B62-847F-94DC-BCEF9033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ΗΧΗΤΙΚΟ ΚΥΜΑ - ΜΕΓΕΘΗ ΕΝΔΙΑΦΕΡΟΝΤΟΣ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871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C29041-8DB1-2C70-7592-0BCC3AB2B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FREQUENCY SELECTIVITY </a:t>
            </a:r>
            <a:r>
              <a:rPr lang="el-GR" sz="1800" dirty="0"/>
              <a:t>είναι η ικανότητα του ανθρώπινου συστήματος ακοής να απομονώνει ήχους που ανήκουν σε διαφορετικές </a:t>
            </a:r>
            <a:r>
              <a:rPr lang="el-GR" sz="1800" dirty="0" err="1"/>
              <a:t>συχνοτικές</a:t>
            </a:r>
            <a:r>
              <a:rPr lang="el-GR" sz="1800" dirty="0"/>
              <a:t> περιοχές. </a:t>
            </a:r>
          </a:p>
          <a:p>
            <a:pPr marL="0" indent="0" algn="just">
              <a:buNone/>
            </a:pPr>
            <a:r>
              <a:rPr lang="el-GR" sz="1800" i="1" dirty="0">
                <a:solidFill>
                  <a:schemeClr val="accent2">
                    <a:lumMod val="75000"/>
                  </a:schemeClr>
                </a:solidFill>
              </a:rPr>
              <a:t>Οφείλεται στη λειτουργία του κοχλία και στη βέλτιστη συχνότητα απόκρισης των έσω τριχωτών κυττάρων. Κάθε έσω τριχωτό κύτταρο ανταποκρίνεται κυρίως στη βέλτιστη συχνότητά του, αλλά και σε γειτονικές συχνότητες. </a:t>
            </a:r>
          </a:p>
          <a:p>
            <a:pPr marL="0" indent="0">
              <a:buNone/>
            </a:pPr>
            <a:br>
              <a:rPr lang="el-GR" sz="1800" dirty="0"/>
            </a:br>
            <a:endParaRPr lang="el-GR" sz="1800" dirty="0"/>
          </a:p>
          <a:p>
            <a:pPr marL="0" indent="0">
              <a:buNone/>
            </a:pPr>
            <a:r>
              <a:rPr lang="el-GR" sz="1800" b="1" dirty="0"/>
              <a:t>ΚΡΙΣΙΜΗ ΣΥΧΝΟΤΙΚΗ ΖΩΝΗ (CRITICAL BAND):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Το εύρος συχνοτήτων γύρω από τη βέλτιστη συχνότητα απόκρισης κάθε έσω τριχωτού κυττάρου. </a:t>
            </a:r>
          </a:p>
          <a:p>
            <a:pPr marL="0" indent="0">
              <a:buNone/>
            </a:pPr>
            <a:r>
              <a:rPr lang="el-GR" sz="1800" dirty="0"/>
              <a:t>Ονομάζεται επίσης και ακουστικό φίλτρο (</a:t>
            </a:r>
            <a:r>
              <a:rPr lang="el-GR" sz="1800" dirty="0" err="1"/>
              <a:t>auditory</a:t>
            </a:r>
            <a:r>
              <a:rPr lang="el-GR" sz="1800" dirty="0"/>
              <a:t> </a:t>
            </a:r>
            <a:r>
              <a:rPr lang="el-GR" sz="1800" dirty="0" err="1"/>
              <a:t>filter</a:t>
            </a:r>
            <a:r>
              <a:rPr lang="el-GR" sz="1800" dirty="0"/>
              <a:t>). </a:t>
            </a:r>
          </a:p>
          <a:p>
            <a:pPr marL="0" indent="0">
              <a:buNone/>
            </a:pPr>
            <a:r>
              <a:rPr lang="el-GR" sz="1800" dirty="0"/>
              <a:t>Το εύρος κάθε ζώνης εξαρτάται από τη συχνότητα και δεν είναι σταθερό.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6F79E-EA9F-A12D-09F5-7A4307E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ΣΥΧΝΟΤΙΚΗ ΕΠΙΛΕΚΤΙΚΟΤΗΤΑ (</a:t>
            </a:r>
            <a:r>
              <a:rPr lang="en-GB" dirty="0"/>
              <a:t>FREQUENCY SELECTIVITY)</a:t>
            </a:r>
          </a:p>
        </p:txBody>
      </p:sp>
    </p:spTree>
    <p:extLst>
      <p:ext uri="{BB962C8B-B14F-4D97-AF65-F5344CB8AC3E}">
        <p14:creationId xmlns:p14="http://schemas.microsoft.com/office/powerpoint/2010/main" val="185184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58B47-2808-3A74-4D6D-5034EDBE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ΑΤΟΜΙΚΑ </a:t>
            </a:r>
            <a:r>
              <a:rPr lang="en-GB" dirty="0"/>
              <a:t>PROJECTS	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50ED07-ECF6-D163-26B5-EE160E735C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4335" y="521297"/>
            <a:ext cx="7840460" cy="487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Επιλέξτε 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 τα παρακάτω θέματα: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Noise cancelling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(Βα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σική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ρχή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πα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θητική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ενεργή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ηχομόνωση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Μείωση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θορύ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βου μηχανών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(Μείωση στην πηγή – κατά τη διάδοση)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Σιγ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αστήρες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(Απορροφητικοί / αντίδρασης / συντονισμού)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Θόρυ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βος κλιματισμού HVAC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(Αεροδυναμικός θόρυβος – συμπιεστές) 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Ακουστική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μεγάλων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χώρων</a:t>
            </a:r>
            <a:r>
              <a:rPr lang="el-GR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</a:t>
            </a:r>
            <a:r>
              <a:rPr lang="en-US" alt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αία vs σύγχρονα – ρόλος γεωμετρίας και υλικών)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βαλλοντικός θόρυβος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(Πηγές – μέτρα περιορισμού)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Φράγμ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ατα ήχου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(Ύψος/πάχος – ρόλος εδάφους)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Ψυχο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ακουστική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(Λειτουργία αυτιού – binaural hearing) 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ολογιστική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κουστική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ανάλυση και επεξεργασία ήχου χρήση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software) 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θέματα: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Acoustic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metamaterials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Bandgaps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έλεγχος διάδοσης)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ακουστική (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Συμβολομετρία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/εφαρμογές σε όργανα /πήγες πλάσματος)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Μελέτη επιστημονικού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(σχετικό με το τμήμα – ελεύθερη επιλογή)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66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363AB-CDD8-45E3-508E-66E241384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758454"/>
            <a:ext cx="7916228" cy="4397798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Σιγαστήρες απορρόφησης (</a:t>
            </a:r>
            <a:r>
              <a:rPr lang="el-GR" b="1" dirty="0" err="1"/>
              <a:t>absorptive</a:t>
            </a:r>
            <a:r>
              <a:rPr lang="el-GR" b="1" dirty="0"/>
              <a:t> </a:t>
            </a:r>
            <a:r>
              <a:rPr lang="el-GR" b="1" dirty="0" err="1"/>
              <a:t>silencers</a:t>
            </a:r>
            <a:r>
              <a:rPr lang="el-GR" b="1" dirty="0"/>
              <a:t>):</a:t>
            </a:r>
            <a:br>
              <a:rPr lang="el-GR" dirty="0"/>
            </a:br>
            <a:r>
              <a:rPr lang="el-GR" dirty="0"/>
              <a:t>Λειτουργούν με υλικά που απορροφούν την ηχητική ενέργεια (π.χ. πορώδη ή ινώδη υλικά). Η ενέργεια του ήχου μετατρέπεται σε θερμότητα. Είναι πιο αποτελεσματικοί σε </a:t>
            </a:r>
            <a:r>
              <a:rPr lang="el-GR" b="1" dirty="0"/>
              <a:t>υψηλές συχνότητες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  <a:p>
            <a:r>
              <a:rPr lang="el-GR" b="1" dirty="0"/>
              <a:t>Σιγαστήρες αντίδρασης (</a:t>
            </a:r>
            <a:r>
              <a:rPr lang="el-GR" b="1" dirty="0" err="1"/>
              <a:t>reactive</a:t>
            </a:r>
            <a:r>
              <a:rPr lang="el-GR" b="1" dirty="0"/>
              <a:t> </a:t>
            </a:r>
            <a:r>
              <a:rPr lang="el-GR" b="1" dirty="0" err="1"/>
              <a:t>silencers</a:t>
            </a:r>
            <a:r>
              <a:rPr lang="el-GR" b="1" dirty="0"/>
              <a:t>):</a:t>
            </a:r>
            <a:br>
              <a:rPr lang="el-GR" dirty="0"/>
            </a:br>
            <a:r>
              <a:rPr lang="el-GR" dirty="0"/>
              <a:t>Βασίζονται σε γεωμετρικές μεταβολές (θαλάμους, διαστολές, διαφράγματα) που προκαλούν ανακλάσεις και συμβολές των κυμάτων. Δεν χρησιμοποιούν απορροφητικά υλικά. Είναι πιο αποτελεσματικοί σε </a:t>
            </a:r>
            <a:r>
              <a:rPr lang="el-GR" b="1" dirty="0"/>
              <a:t>χαμηλές συχνότητες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  <a:p>
            <a:r>
              <a:rPr lang="el-GR" b="1" dirty="0"/>
              <a:t>Σιγαστήρες συντονισμού (</a:t>
            </a:r>
            <a:r>
              <a:rPr lang="el-GR" b="1" dirty="0" err="1"/>
              <a:t>resonant</a:t>
            </a:r>
            <a:r>
              <a:rPr lang="el-GR" b="1" dirty="0"/>
              <a:t> </a:t>
            </a:r>
            <a:r>
              <a:rPr lang="el-GR" b="1" dirty="0" err="1"/>
              <a:t>silencers</a:t>
            </a:r>
            <a:r>
              <a:rPr lang="el-GR" b="1" dirty="0"/>
              <a:t>):</a:t>
            </a:r>
            <a:br>
              <a:rPr lang="el-GR" dirty="0"/>
            </a:br>
            <a:r>
              <a:rPr lang="el-GR" dirty="0"/>
              <a:t>Εκμεταλλεύονται το φαινόμενο του συντονισμού (π.χ. αντηχεία </a:t>
            </a:r>
            <a:r>
              <a:rPr lang="el-GR" dirty="0" err="1"/>
              <a:t>Helmholtz</a:t>
            </a:r>
            <a:r>
              <a:rPr lang="el-GR" dirty="0"/>
              <a:t>) για να εξασθενήσουν συγκεκριμένες συχνότητες. Είναι στενής ζώνης και στοχεύουν συγκεκριμένα φάσματα θορύβου.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A27F1-0438-6F63-72C3-D8BC28E5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Σιγαστήρες (Απορροφητικοί / αντίδρασης / συντονισμού)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859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C7B04-2CC9-A31A-94D2-3FCDB028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err="1"/>
              <a:t>Noise</a:t>
            </a:r>
            <a:r>
              <a:rPr lang="el-GR" b="1" dirty="0"/>
              <a:t> </a:t>
            </a:r>
            <a:r>
              <a:rPr lang="el-GR" b="1" dirty="0" err="1"/>
              <a:t>Cancelling</a:t>
            </a:r>
            <a:r>
              <a:rPr lang="el-GR" b="1" dirty="0"/>
              <a:t> (Ακύρωση θορύβου)</a:t>
            </a:r>
            <a:endParaRPr lang="el-GR" dirty="0"/>
          </a:p>
          <a:p>
            <a:r>
              <a:rPr lang="el-GR" dirty="0"/>
              <a:t>Η βασική αρχή της ακύρωσης θορύβου είναι η μείωση του ανεπιθύμητου ήχου είτε με φυσικό μπλοκάρισμα είτε με «εξουδετέρωση» του κύματος.</a:t>
            </a:r>
          </a:p>
          <a:p>
            <a:pPr marL="0" indent="0">
              <a:buNone/>
            </a:pPr>
            <a:br>
              <a:rPr lang="el-GR" dirty="0"/>
            </a:br>
            <a:endParaRPr lang="el-GR" dirty="0"/>
          </a:p>
          <a:p>
            <a:r>
              <a:rPr lang="el-GR" b="1" dirty="0"/>
              <a:t>Παθητική ηχομόνωση (</a:t>
            </a:r>
            <a:r>
              <a:rPr lang="el-GR" b="1" dirty="0" err="1"/>
              <a:t>passive</a:t>
            </a:r>
            <a:r>
              <a:rPr lang="el-GR" b="1" dirty="0"/>
              <a:t> </a:t>
            </a:r>
            <a:r>
              <a:rPr lang="el-GR" b="1" dirty="0" err="1"/>
              <a:t>noise</a:t>
            </a:r>
            <a:r>
              <a:rPr lang="el-GR" b="1" dirty="0"/>
              <a:t> </a:t>
            </a:r>
            <a:r>
              <a:rPr lang="el-GR" b="1" dirty="0" err="1"/>
              <a:t>isolation</a:t>
            </a:r>
            <a:r>
              <a:rPr lang="el-GR" b="1" dirty="0"/>
              <a:t>):</a:t>
            </a:r>
            <a:br>
              <a:rPr lang="el-GR" dirty="0"/>
            </a:br>
            <a:r>
              <a:rPr lang="el-GR" dirty="0"/>
              <a:t>Βασίζεται στη χρήση υλικών ή κατασκευών που εμποδίζουν τον ήχο να περάσει (π.χ. αφρώδη υλικά, ωτοασπίδες, ακουστικά που καλύπτουν το αυτί).</a:t>
            </a:r>
            <a:r>
              <a:rPr lang="en-GB" dirty="0"/>
              <a:t> </a:t>
            </a:r>
            <a:r>
              <a:rPr lang="el-GR" dirty="0"/>
              <a:t>Δεν χρησιμοποιεί ηλεκτρονικά και είναι πιο αποτελεσματική σε υψηλές συχνότητες.</a:t>
            </a:r>
          </a:p>
          <a:p>
            <a:pPr marL="0" indent="0">
              <a:buNone/>
            </a:pPr>
            <a:br>
              <a:rPr lang="el-GR" dirty="0"/>
            </a:br>
            <a:endParaRPr lang="el-GR" dirty="0"/>
          </a:p>
          <a:p>
            <a:r>
              <a:rPr lang="el-GR" b="1" dirty="0"/>
              <a:t>Ενεργή ακύρωση θορύβου (</a:t>
            </a:r>
            <a:r>
              <a:rPr lang="el-GR" b="1" dirty="0" err="1"/>
              <a:t>active</a:t>
            </a:r>
            <a:r>
              <a:rPr lang="el-GR" b="1" dirty="0"/>
              <a:t> </a:t>
            </a:r>
            <a:r>
              <a:rPr lang="el-GR" b="1" dirty="0" err="1"/>
              <a:t>noise</a:t>
            </a:r>
            <a:r>
              <a:rPr lang="el-GR" b="1" dirty="0"/>
              <a:t> </a:t>
            </a:r>
            <a:r>
              <a:rPr lang="el-GR" b="1" dirty="0" err="1"/>
              <a:t>cancelling</a:t>
            </a:r>
            <a:r>
              <a:rPr lang="el-GR" b="1" dirty="0"/>
              <a:t> - ANC):</a:t>
            </a:r>
            <a:br>
              <a:rPr lang="el-GR" dirty="0"/>
            </a:br>
            <a:r>
              <a:rPr lang="el-GR" dirty="0"/>
              <a:t>Χρησιμοποιεί μικρόφωνα και ηλεκτρονικά κυκλώματα για να «ακούσει» τον θόρυβο και να δημιουργήσει ένα αντίθετο ηχητικό κύμα.</a:t>
            </a:r>
            <a:r>
              <a:rPr lang="en-GB" dirty="0"/>
              <a:t> </a:t>
            </a:r>
            <a:r>
              <a:rPr lang="el-GR" dirty="0"/>
              <a:t>Τα δύο κύματα αλληλοαναιρούνται (καταστροφική συμβολή), μειώνοντας τον θόρυβο.</a:t>
            </a:r>
            <a:br>
              <a:rPr lang="el-GR" dirty="0"/>
            </a:br>
            <a:r>
              <a:rPr lang="el-GR" dirty="0"/>
              <a:t>Είναι πιο αποτελεσματική σε χαμηλές συχνότητες (π.χ. ήχος κινητήρα).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5DFE7-66CB-E7CD-7C52-A5D4C173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Noise cancelling (</a:t>
            </a:r>
            <a:r>
              <a:rPr lang="el-GR" dirty="0"/>
              <a:t>Βασική αρχή – παθητική </a:t>
            </a:r>
            <a:r>
              <a:rPr lang="en-GB" dirty="0"/>
              <a:t>vs </a:t>
            </a:r>
            <a:r>
              <a:rPr lang="el-GR" dirty="0"/>
              <a:t>ενεργή ηχομόνωση)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01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FDF055-38ED-12A7-0218-8A18968FE6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2463" y="567531"/>
                <a:ext cx="7853362" cy="4588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Ολοκληρωση κατά μέλη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παράδειγμα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οπου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2000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FDF055-38ED-12A7-0218-8A18968FE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463" y="567531"/>
                <a:ext cx="7853362" cy="4588721"/>
              </a:xfrm>
              <a:blipFill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ED91450-843A-CBA0-B0D4-A443314E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ΗΧΗΤΙΚΟ ΚΥΜΑ - ΜΕΓΕΘΗ ΕΝΔΙΑΦΕΡΟΝΤΟΣ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8B1150-5597-7FD3-0D39-803BD03EE954}"/>
              </a:ext>
            </a:extLst>
          </p:cNvPr>
          <p:cNvCxnSpPr/>
          <p:nvPr/>
        </p:nvCxnSpPr>
        <p:spPr>
          <a:xfrm flipV="1">
            <a:off x="5129213" y="1428754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33850-67F0-D842-80E4-D4065A9592C6}"/>
                  </a:ext>
                </a:extLst>
              </p:cNvPr>
              <p:cNvSpPr txBox="1"/>
              <p:nvPr/>
            </p:nvSpPr>
            <p:spPr>
              <a:xfrm>
                <a:off x="5738813" y="1182176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33850-67F0-D842-80E4-D4065A959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13" y="1182176"/>
                <a:ext cx="4881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6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3241F-F699-3BCE-24BC-04FAD028C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230808-0849-AAE9-EFCB-572A94E6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2463" y="567531"/>
                <a:ext cx="7853362" cy="4588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Ολοκληρωση κατά μέλη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παράδειγμα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οπου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2000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D230808-0849-AAE9-EFCB-572A94E6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463" y="567531"/>
                <a:ext cx="7853362" cy="4588721"/>
              </a:xfrm>
              <a:blipFill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2F0657D-02EB-3D48-B323-3E917492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ΗΧΗΤΙΚΟ ΚΥΜΑ - ΜΕΓΕΘΗ ΕΝΔΙΑΦΕΡΟΝΤΟΣ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A6D843-C5CF-20C0-D13B-5D765149D5B8}"/>
              </a:ext>
            </a:extLst>
          </p:cNvPr>
          <p:cNvCxnSpPr/>
          <p:nvPr/>
        </p:nvCxnSpPr>
        <p:spPr>
          <a:xfrm flipV="1">
            <a:off x="5129213" y="1347791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5E466C-DA3A-F38F-2F16-B6C0DAA7CF3F}"/>
                  </a:ext>
                </a:extLst>
              </p:cNvPr>
              <p:cNvSpPr txBox="1"/>
              <p:nvPr/>
            </p:nvSpPr>
            <p:spPr>
              <a:xfrm>
                <a:off x="5738813" y="1101213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5E466C-DA3A-F38F-2F16-B6C0DAA7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13" y="1101213"/>
                <a:ext cx="4881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A5254D-A643-5652-EC45-3FF82DC65348}"/>
              </a:ext>
            </a:extLst>
          </p:cNvPr>
          <p:cNvCxnSpPr/>
          <p:nvPr/>
        </p:nvCxnSpPr>
        <p:spPr>
          <a:xfrm flipV="1">
            <a:off x="4255294" y="2566992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A2B14B-ABED-E384-4699-41CCCF8089D2}"/>
                  </a:ext>
                </a:extLst>
              </p:cNvPr>
              <p:cNvSpPr txBox="1"/>
              <p:nvPr/>
            </p:nvSpPr>
            <p:spPr>
              <a:xfrm>
                <a:off x="4733926" y="2319237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A2B14B-ABED-E384-4699-41CCCF80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2319237"/>
                <a:ext cx="4881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12AC0D-20C7-4D86-61F1-9C1586D37375}"/>
                  </a:ext>
                </a:extLst>
              </p:cNvPr>
              <p:cNvSpPr txBox="1"/>
              <p:nvPr/>
            </p:nvSpPr>
            <p:spPr>
              <a:xfrm>
                <a:off x="4885135" y="3038290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12AC0D-20C7-4D86-61F1-9C1586D37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35" y="3038290"/>
                <a:ext cx="4881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5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CF8ED-EA59-B6FE-78CB-0BA1F0673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61D306-A6EC-F199-F1AD-0A2D8D5F2D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2463" y="567532"/>
                <a:ext cx="7853362" cy="37234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Ολοκληρωση κατά μέλη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παράδειγμα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οπου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2000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2800" dirty="0"/>
                  <a:t> -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61D306-A6EC-F199-F1AD-0A2D8D5F2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463" y="567532"/>
                <a:ext cx="7853362" cy="3723481"/>
              </a:xfrm>
              <a:blipFill>
                <a:blip r:embed="rId2"/>
                <a:stretch>
                  <a:fillRect l="-776" t="-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D65CC6-AFEF-5811-C752-9EA92A2A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ΗΧΗΤΙΚΟ ΚΥΜΑ - ΜΕΓΕΘΗ ΕΝΔΙΑΦΕΡΟΝΤΟΣ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0C9787-85D5-1A66-63B6-52A8682B1674}"/>
              </a:ext>
            </a:extLst>
          </p:cNvPr>
          <p:cNvCxnSpPr/>
          <p:nvPr/>
        </p:nvCxnSpPr>
        <p:spPr>
          <a:xfrm flipV="1">
            <a:off x="5129213" y="1257300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B97F23-0712-962F-3B4E-9D7D8C3B8128}"/>
                  </a:ext>
                </a:extLst>
              </p:cNvPr>
              <p:cNvSpPr txBox="1"/>
              <p:nvPr/>
            </p:nvSpPr>
            <p:spPr>
              <a:xfrm>
                <a:off x="5738813" y="1010722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B97F23-0712-962F-3B4E-9D7D8C3B8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13" y="1010722"/>
                <a:ext cx="4881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3FC374-108B-C8B8-9B69-5BACF4E71CBD}"/>
              </a:ext>
            </a:extLst>
          </p:cNvPr>
          <p:cNvCxnSpPr/>
          <p:nvPr/>
        </p:nvCxnSpPr>
        <p:spPr>
          <a:xfrm flipV="1">
            <a:off x="4255294" y="2319337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41910D-21E5-BBD1-F614-D913147C6C47}"/>
                  </a:ext>
                </a:extLst>
              </p:cNvPr>
              <p:cNvSpPr txBox="1"/>
              <p:nvPr/>
            </p:nvSpPr>
            <p:spPr>
              <a:xfrm>
                <a:off x="4733926" y="2071582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41910D-21E5-BBD1-F614-D913147C6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2071582"/>
                <a:ext cx="4881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AC623D-3384-48BA-432B-EE59EE5F12EB}"/>
              </a:ext>
            </a:extLst>
          </p:cNvPr>
          <p:cNvCxnSpPr/>
          <p:nvPr/>
        </p:nvCxnSpPr>
        <p:spPr>
          <a:xfrm flipV="1">
            <a:off x="4336257" y="3274086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173E49-AB2B-E598-54CC-F7287BAA1DAF}"/>
                  </a:ext>
                </a:extLst>
              </p:cNvPr>
              <p:cNvSpPr txBox="1"/>
              <p:nvPr/>
            </p:nvSpPr>
            <p:spPr>
              <a:xfrm>
                <a:off x="4885135" y="3038290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173E49-AB2B-E598-54CC-F7287BAA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35" y="3038290"/>
                <a:ext cx="4881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73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5737-0476-BEAA-2CC6-D86CD26A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3C435A-8F66-031A-6F27-8CA49F82D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2463" y="567531"/>
                <a:ext cx="7853362" cy="458872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Ολοκληρωση κατά μέλη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παράδειγμα</a:t>
                </a:r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οπου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2000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2800" dirty="0"/>
                  <a:t> -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GB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3C435A-8F66-031A-6F27-8CA49F82D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463" y="567531"/>
                <a:ext cx="7853362" cy="4588721"/>
              </a:xfrm>
              <a:blipFill>
                <a:blip r:embed="rId2"/>
                <a:stretch>
                  <a:fillRect l="-776" t="-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A83FFCB-A9EC-DA01-9CD0-696F0A57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ΗΧΗΤΙΚΟ ΚΥΜΑ - ΜΕΓΕΘΗ ΕΝΔΙΑΦΕΡΟΝΤΟΣ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BC8706-26F8-AF8F-6451-3EDF47652B7F}"/>
              </a:ext>
            </a:extLst>
          </p:cNvPr>
          <p:cNvCxnSpPr/>
          <p:nvPr/>
        </p:nvCxnSpPr>
        <p:spPr>
          <a:xfrm flipV="1">
            <a:off x="5129213" y="1257300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09DA5C-05EB-F304-C99C-F00FFD2A1CC9}"/>
                  </a:ext>
                </a:extLst>
              </p:cNvPr>
              <p:cNvSpPr txBox="1"/>
              <p:nvPr/>
            </p:nvSpPr>
            <p:spPr>
              <a:xfrm>
                <a:off x="5738813" y="1010722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09DA5C-05EB-F304-C99C-F00FFD2A1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813" y="1010722"/>
                <a:ext cx="4881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11F817-8E48-84F3-DF85-B66B8DE61392}"/>
              </a:ext>
            </a:extLst>
          </p:cNvPr>
          <p:cNvCxnSpPr/>
          <p:nvPr/>
        </p:nvCxnSpPr>
        <p:spPr>
          <a:xfrm flipV="1">
            <a:off x="4255294" y="2319337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94140B-0424-9F03-EA08-647090E229E3}"/>
                  </a:ext>
                </a:extLst>
              </p:cNvPr>
              <p:cNvSpPr txBox="1"/>
              <p:nvPr/>
            </p:nvSpPr>
            <p:spPr>
              <a:xfrm>
                <a:off x="4733926" y="2071582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94140B-0424-9F03-EA08-647090E2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2071582"/>
                <a:ext cx="4881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29AB88-5531-2F2F-82F6-3266DB81D666}"/>
              </a:ext>
            </a:extLst>
          </p:cNvPr>
          <p:cNvCxnSpPr/>
          <p:nvPr/>
        </p:nvCxnSpPr>
        <p:spPr>
          <a:xfrm flipV="1">
            <a:off x="4336257" y="3274086"/>
            <a:ext cx="647700" cy="8048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69247C-1D02-A4F2-7907-2787EA67025A}"/>
                  </a:ext>
                </a:extLst>
              </p:cNvPr>
              <p:cNvSpPr txBox="1"/>
              <p:nvPr/>
            </p:nvSpPr>
            <p:spPr>
              <a:xfrm>
                <a:off x="4885135" y="3038290"/>
                <a:ext cx="488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69247C-1D02-A4F2-7907-2787EA670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35" y="3038290"/>
                <a:ext cx="4881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83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9367FA-49AD-07FF-69A4-F996C09F9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4335" y="623888"/>
                <a:ext cx="8355330" cy="45323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Όταν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μια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πηγή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ήχου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γεννάει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ένα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ηχητικό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πεδίο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στο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περιβάλλον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μέσο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η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γεωμετρία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του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πεδίου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εξαρτάται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το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σχήμα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πηγής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μέγεθος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αυτής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σε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σύγκριση</a:t>
                </a:r>
                <a:r>
                  <a:rPr lang="en-GB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 το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μήκος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κύματος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Οποιαδήποτε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πηγή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είναι αρκετά μικρή σε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σύγκριση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 το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μήκος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κύματος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δονείται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σχεδόν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ομοιόμορφα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μπορεί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να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θεωρηθεί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ως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σημειακή</a:t>
                </a:r>
                <a:r>
                  <a:rPr lang="el-GR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πηγή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el-GR" sz="1800" b="1" u="sng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Σφαιρικά</a:t>
                </a:r>
                <a:r>
                  <a:rPr lang="el-GR" sz="18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b="1" u="sng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κύματα</a:t>
                </a:r>
                <a:endParaRPr lang="en-GB" sz="18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Μια σημειακή πηγή γεννάει σφαιρικό κύμα ως φαίνεται παρακάτω.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Το κύμα διαδίδεται από την πηγή προς τα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έξω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με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ταχύτητα</a:t>
                </a: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c.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ακουστική πίεση είναι αντιστρόφως ανάλογη της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απόστασης από το κέντρο της σημειακής πηγής.</a:t>
                </a:r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l-GR" sz="1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𝜌</m:t>
                      </m:r>
                      <m:d>
                        <m:dPr>
                          <m:ctrlPr>
                            <a:rPr lang="el-GR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</m:d>
                      <m:r>
                        <m:rPr>
                          <m:nor/>
                        </m:rPr>
                        <a:rPr lang="en-GB"/>
                        <m:t>∝</m:t>
                      </m:r>
                      <m:r>
                        <m:rPr>
                          <m:nor/>
                        </m:rPr>
                        <a:rPr lang="en-GB" b="0" i="0" smtClean="0"/>
                        <m:t>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en-GB" b="0" i="0" smtClean="0"/>
                        <m:t> </m:t>
                      </m:r>
                    </m:oMath>
                  </m:oMathPara>
                </a14:m>
                <a:endParaRPr lang="en-GB" sz="1800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9367FA-49AD-07FF-69A4-F996C09F9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335" y="623888"/>
                <a:ext cx="8355330" cy="4532364"/>
              </a:xfrm>
              <a:blipFill>
                <a:blip r:embed="rId2"/>
                <a:stretch>
                  <a:fillRect l="-657" t="-1210" r="-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A346E00-2B30-3DBB-F7F0-41EACD6B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5E868-DF1E-A9C9-3E04-1DA0CE94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3287904"/>
            <a:ext cx="2066223" cy="20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6B29E-D954-9C1C-CA3A-2395ADF1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ED7421-0242-0E0B-A322-E4B9999F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623888"/>
            <a:ext cx="8355330" cy="45323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u="sng" dirty="0"/>
              <a:t>E</a:t>
            </a:r>
            <a:r>
              <a:rPr lang="el-GR" b="1" u="sng" dirty="0" err="1"/>
              <a:t>πίπεδα</a:t>
            </a:r>
            <a:r>
              <a:rPr lang="el-GR" b="1" u="sng" dirty="0"/>
              <a:t> κύματα</a:t>
            </a:r>
            <a:endParaRPr lang="en-GB" b="1" u="sng" dirty="0"/>
          </a:p>
          <a:p>
            <a:pPr algn="just"/>
            <a:r>
              <a:rPr lang="el-GR" sz="2000" dirty="0"/>
              <a:t>Μια μεγάλη και ομοιόμορφα δονούμενη επίπεδη επιφάνεια δημιουργεί ένα </a:t>
            </a:r>
            <a:r>
              <a:rPr lang="el-GR" sz="2000" b="1" dirty="0"/>
              <a:t>επίπεδο κύμα</a:t>
            </a:r>
            <a:r>
              <a:rPr lang="el-GR" sz="2000" dirty="0"/>
              <a:t>. Σε ένα μέσο χωρίς απώλειες, το επίπεδο μέτωπο κύματος διατηρεί το σχήμα του και διαδίδεται χωρίς εξασθένηση.</a:t>
            </a:r>
          </a:p>
          <a:p>
            <a:pPr algn="just"/>
            <a:r>
              <a:rPr lang="el-GR" sz="2000" dirty="0"/>
              <a:t>Σε έναν ομογενή σωλήνα, όταν οι διαστάσεις της εγκάρσιας διατομής είναι μικρότερες από το μήκος κύματος, μπορεί να διαδοθεί μόνο επίπεδο κύμα.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2B086-E07D-34E8-ECBA-D3119F70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ΚΥΜΑΤΩΝ ΚΑΙ ΚΥΜΑΤΙΚΑ ΦΑΙΝΟΜΕΝΑ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D9F5E-EE3C-1B1C-CE53-09CE9807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7" y="2893899"/>
            <a:ext cx="8026999" cy="21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1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2952</Words>
  <Application>Microsoft Office PowerPoint</Application>
  <PresentationFormat>On-screen Show (16:10)</PresentationFormat>
  <Paragraphs>241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Cambria Math</vt:lpstr>
      <vt:lpstr>Courier New</vt:lpstr>
      <vt:lpstr>Palatino-Bold</vt:lpstr>
      <vt:lpstr>Palatino-Roman</vt:lpstr>
      <vt:lpstr>Wingdings</vt:lpstr>
      <vt:lpstr>Office Theme</vt:lpstr>
      <vt:lpstr>PowerPoint Presentation</vt:lpstr>
      <vt:lpstr>ΛΟΓΑΡΙΘΜΙΚΗ ΜΟΝΑΔΑ (dB) - ΜΕΓΕΘΗ ΕΚΠΕΦΡΑΣΜΕΝΑ ΣΕ dB</vt:lpstr>
      <vt:lpstr>ΗΧΗΤΙΚΟ ΚΥΜΑ - ΜΕΓΕΘΗ ΕΝΔΙΑΦΕΡΟΝΤΟΣ</vt:lpstr>
      <vt:lpstr>ΗΧΗΤΙΚΟ ΚΥΜΑ - ΜΕΓΕΘΗ ΕΝΔΙΑΦΕΡΟΝΤΟΣ</vt:lpstr>
      <vt:lpstr>ΗΧΗΤΙΚΟ ΚΥΜΑ - ΜΕΓΕΘΗ ΕΝΔΙΑΦΕΡΟΝΤΟΣ</vt:lpstr>
      <vt:lpstr>ΗΧΗΤΙΚΟ ΚΥΜΑ - ΜΕΓΕΘΗ ΕΝΔΙΑΦΕΡΟΝΤΟΣ</vt:lpstr>
      <vt:lpstr>ΗΧΗΤΙΚΟ ΚΥΜΑ - ΜΕΓΕΘΗ ΕΝΔΙΑΦΕΡΟΝΤΟΣ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ΕΙΔΗ ΚΥΜΑΤΩΝ ΚΑΙ ΚΥΜΑΤΙΚΑ ΦΑΙΝΟΜΕΝΑ</vt:lpstr>
      <vt:lpstr>ΗΧΗΤΙΚΟ ΚΥΜΑ - ΜΕΓΕΘΗ ΕΝΔΙΑΦΕΡΟΝΤΟΣ</vt:lpstr>
      <vt:lpstr>ΕΝΕΡΓΗ ΑΚΟΥΣΤΙΚΗ ΠΕΡΙΟΧΗ (EFFECTIVE HEARING AREA)</vt:lpstr>
      <vt:lpstr>ΕΝΕΡΓΗ ΑΚΟΥΣΤΙΚΗ ΠΕΡΙΟΧΗ (EFFECTIVE HEARING AREA)</vt:lpstr>
      <vt:lpstr>ΕΝΕΡΓΗ ΑΚΟΥΣΤΙΚΗ ΠΕΡΙΟΧΗ (EFFECTIVE HEARING AREA)</vt:lpstr>
      <vt:lpstr>ΕΝΕΡΓΗ ΑΚΟΥΣΤΙΚΗ ΠΕΡΙΟΧΗ (EFFECTIVE HEARING AREA)</vt:lpstr>
      <vt:lpstr>ΕΝΕΡΓΗ ΑΚΟΥΣΤΙΚΗ ΠΕΡΙΟΧΗ (EFFECTIVE HEARING AREA)</vt:lpstr>
      <vt:lpstr>ΣΥΧΝΟΤΙΚΗ ΕΠΙΛΕΚΤΙΚΟΤΗΤΑ (FREQUENCY SELECTIVITY)</vt:lpstr>
      <vt:lpstr>ΑΤΟΜΙΚΑ PROJECTS </vt:lpstr>
      <vt:lpstr>Σιγαστήρες (Απορροφητικοί / αντίδρασης / συντονισμού) </vt:lpstr>
      <vt:lpstr>Noise cancelling (Βασική αρχή – παθητική vs ενεργή ηχομόνωση)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Ioannis Tazes</dc:creator>
  <cp:lastModifiedBy>Ioannis Tazes</cp:lastModifiedBy>
  <cp:revision>43</cp:revision>
  <dcterms:created xsi:type="dcterms:W3CDTF">2026-04-24T07:52:53Z</dcterms:created>
  <dcterms:modified xsi:type="dcterms:W3CDTF">2026-05-07T07:27:39Z</dcterms:modified>
</cp:coreProperties>
</file>