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2"/>
  </p:notesMasterIdLst>
  <p:handoutMasterIdLst>
    <p:handoutMasterId r:id="rId53"/>
  </p:handoutMasterIdLst>
  <p:sldIdLst>
    <p:sldId id="256" r:id="rId2"/>
    <p:sldId id="276" r:id="rId3"/>
    <p:sldId id="315" r:id="rId4"/>
    <p:sldId id="383" r:id="rId5"/>
    <p:sldId id="316" r:id="rId6"/>
    <p:sldId id="317" r:id="rId7"/>
    <p:sldId id="318" r:id="rId8"/>
    <p:sldId id="319" r:id="rId9"/>
    <p:sldId id="321" r:id="rId10"/>
    <p:sldId id="322" r:id="rId11"/>
    <p:sldId id="323" r:id="rId12"/>
    <p:sldId id="324" r:id="rId13"/>
    <p:sldId id="325" r:id="rId14"/>
    <p:sldId id="326" r:id="rId15"/>
    <p:sldId id="327" r:id="rId16"/>
    <p:sldId id="328" r:id="rId17"/>
    <p:sldId id="329" r:id="rId18"/>
    <p:sldId id="330" r:id="rId19"/>
    <p:sldId id="333" r:id="rId20"/>
    <p:sldId id="334" r:id="rId21"/>
    <p:sldId id="335" r:id="rId22"/>
    <p:sldId id="338" r:id="rId23"/>
    <p:sldId id="336" r:id="rId24"/>
    <p:sldId id="339" r:id="rId25"/>
    <p:sldId id="340" r:id="rId26"/>
    <p:sldId id="337" r:id="rId27"/>
    <p:sldId id="341" r:id="rId28"/>
    <p:sldId id="342" r:id="rId29"/>
    <p:sldId id="364" r:id="rId30"/>
    <p:sldId id="365" r:id="rId31"/>
    <p:sldId id="366" r:id="rId32"/>
    <p:sldId id="367" r:id="rId33"/>
    <p:sldId id="368" r:id="rId34"/>
    <p:sldId id="369" r:id="rId35"/>
    <p:sldId id="371" r:id="rId36"/>
    <p:sldId id="372" r:id="rId37"/>
    <p:sldId id="373" r:id="rId38"/>
    <p:sldId id="375" r:id="rId39"/>
    <p:sldId id="376" r:id="rId40"/>
    <p:sldId id="377" r:id="rId41"/>
    <p:sldId id="379" r:id="rId42"/>
    <p:sldId id="378" r:id="rId43"/>
    <p:sldId id="374" r:id="rId44"/>
    <p:sldId id="381" r:id="rId45"/>
    <p:sldId id="380" r:id="rId46"/>
    <p:sldId id="382" r:id="rId47"/>
    <p:sldId id="343" r:id="rId48"/>
    <p:sldId id="347" r:id="rId49"/>
    <p:sldId id="359" r:id="rId50"/>
    <p:sldId id="360" r:id="rId51"/>
  </p:sldIdLst>
  <p:sldSz cx="9144000" cy="5715000" type="screen16x1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378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501" y="6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05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35313CB-68B4-EA41-16D1-D4274D573EF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E0C7BD0-5BDF-54A6-A9A4-76A27AB0F39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1664CC-466C-4C86-9A6E-1D2F074EA948}" type="datetimeFigureOut">
              <a:rPr lang="en-GB" smtClean="0"/>
              <a:t>18/05/2026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3BF013D-23DE-C244-9008-6C01268D2EA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567FF4-1BF0-BDFD-51D5-3127C79344E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28A1A3-967D-4EEC-A6DC-F3698FA122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95303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06EC00-DE16-4EDD-A805-69FEBDB20C6F}" type="datetimeFigureOut">
              <a:rPr lang="en-GB" smtClean="0"/>
              <a:t>18/05/2026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DBD7AB-EA99-4869-955A-E111DF103F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845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1pPr>
    <a:lvl2pPr marL="356616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2pPr>
    <a:lvl3pPr marL="713232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3pPr>
    <a:lvl4pPr marL="1069848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4pPr>
    <a:lvl5pPr marL="1426464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5pPr>
    <a:lvl6pPr marL="1783080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6pPr>
    <a:lvl7pPr marL="2139696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7pPr>
    <a:lvl8pPr marL="2496312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8pPr>
    <a:lvl9pPr marL="2852928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935302"/>
            <a:ext cx="6858000" cy="19896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001698"/>
            <a:ext cx="6858000" cy="137980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5296959"/>
            <a:ext cx="2057400" cy="304271"/>
          </a:xfrm>
          <a:prstGeom prst="rect">
            <a:avLst/>
          </a:prstGeom>
        </p:spPr>
        <p:txBody>
          <a:bodyPr/>
          <a:lstStyle/>
          <a:p>
            <a:fld id="{7A3B5A3D-3739-4D2C-8924-050809F7E618}" type="datetimeFigureOut">
              <a:rPr lang="en-GB" smtClean="0"/>
              <a:t>18/05/2026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5296959"/>
            <a:ext cx="3086100" cy="304271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0C1E1-0CF9-4815-9D95-031768EA46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7634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5296959"/>
            <a:ext cx="2057400" cy="304271"/>
          </a:xfrm>
          <a:prstGeom prst="rect">
            <a:avLst/>
          </a:prstGeom>
        </p:spPr>
        <p:txBody>
          <a:bodyPr/>
          <a:lstStyle/>
          <a:p>
            <a:fld id="{7A3B5A3D-3739-4D2C-8924-050809F7E618}" type="datetimeFigureOut">
              <a:rPr lang="en-GB" smtClean="0"/>
              <a:t>18/05/2026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5296959"/>
            <a:ext cx="3086100" cy="304271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0C1E1-0CF9-4815-9D95-031768EA46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613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04271"/>
            <a:ext cx="1971675" cy="484319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04271"/>
            <a:ext cx="5800725" cy="484319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5296959"/>
            <a:ext cx="2057400" cy="304271"/>
          </a:xfrm>
          <a:prstGeom prst="rect">
            <a:avLst/>
          </a:prstGeom>
        </p:spPr>
        <p:txBody>
          <a:bodyPr/>
          <a:lstStyle/>
          <a:p>
            <a:fld id="{7A3B5A3D-3739-4D2C-8924-050809F7E618}" type="datetimeFigureOut">
              <a:rPr lang="en-GB" smtClean="0"/>
              <a:t>18/05/2026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5296959"/>
            <a:ext cx="3086100" cy="304271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0C1E1-0CF9-4815-9D95-031768EA46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7643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335" y="758454"/>
            <a:ext cx="8355330" cy="439779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78880" y="5347176"/>
            <a:ext cx="2057400" cy="304271"/>
          </a:xfrm>
        </p:spPr>
        <p:txBody>
          <a:bodyPr/>
          <a:lstStyle/>
          <a:p>
            <a:fld id="{4620C1E1-0CF9-4815-9D95-031768EA46F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7060172-C8BC-9ACD-78F8-05E388C01F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90" b="30345"/>
          <a:stretch>
            <a:fillRect/>
          </a:stretch>
        </p:blipFill>
        <p:spPr>
          <a:xfrm>
            <a:off x="0" y="6643"/>
            <a:ext cx="9144000" cy="560888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46C52D77-8B0C-EC26-0770-D0790992D1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213"/>
            <a:ext cx="9144000" cy="552318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52281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424782"/>
            <a:ext cx="7886700" cy="2377281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824553"/>
            <a:ext cx="7886700" cy="1250156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5296959"/>
            <a:ext cx="2057400" cy="304271"/>
          </a:xfrm>
          <a:prstGeom prst="rect">
            <a:avLst/>
          </a:prstGeom>
        </p:spPr>
        <p:txBody>
          <a:bodyPr/>
          <a:lstStyle/>
          <a:p>
            <a:fld id="{7A3B5A3D-3739-4D2C-8924-050809F7E618}" type="datetimeFigureOut">
              <a:rPr lang="en-GB" smtClean="0"/>
              <a:t>18/05/2026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5296959"/>
            <a:ext cx="3086100" cy="304271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0C1E1-0CF9-4815-9D95-031768EA46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638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521354"/>
            <a:ext cx="3886200" cy="362611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521354"/>
            <a:ext cx="3886200" cy="362611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5296959"/>
            <a:ext cx="2057400" cy="304271"/>
          </a:xfrm>
          <a:prstGeom prst="rect">
            <a:avLst/>
          </a:prstGeom>
        </p:spPr>
        <p:txBody>
          <a:bodyPr/>
          <a:lstStyle/>
          <a:p>
            <a:fld id="{7A3B5A3D-3739-4D2C-8924-050809F7E618}" type="datetimeFigureOut">
              <a:rPr lang="en-GB" smtClean="0"/>
              <a:t>18/05/2026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5296959"/>
            <a:ext cx="3086100" cy="304271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0C1E1-0CF9-4815-9D95-031768EA46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65872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04271"/>
            <a:ext cx="7886700" cy="1104636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400969"/>
            <a:ext cx="3868340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087563"/>
            <a:ext cx="3868340" cy="307049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400969"/>
            <a:ext cx="3887391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087563"/>
            <a:ext cx="3887391" cy="307049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5296959"/>
            <a:ext cx="2057400" cy="304271"/>
          </a:xfrm>
          <a:prstGeom prst="rect">
            <a:avLst/>
          </a:prstGeom>
        </p:spPr>
        <p:txBody>
          <a:bodyPr/>
          <a:lstStyle/>
          <a:p>
            <a:fld id="{7A3B5A3D-3739-4D2C-8924-050809F7E618}" type="datetimeFigureOut">
              <a:rPr lang="en-GB" smtClean="0"/>
              <a:t>18/05/2026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5296959"/>
            <a:ext cx="3086100" cy="304271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0C1E1-0CF9-4815-9D95-031768EA46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61754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5296959"/>
            <a:ext cx="2057400" cy="304271"/>
          </a:xfrm>
          <a:prstGeom prst="rect">
            <a:avLst/>
          </a:prstGeom>
        </p:spPr>
        <p:txBody>
          <a:bodyPr/>
          <a:lstStyle/>
          <a:p>
            <a:fld id="{7A3B5A3D-3739-4D2C-8924-050809F7E618}" type="datetimeFigureOut">
              <a:rPr lang="en-GB" smtClean="0"/>
              <a:t>18/05/2026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5296959"/>
            <a:ext cx="3086100" cy="304271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0C1E1-0CF9-4815-9D95-031768EA46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212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5296959"/>
            <a:ext cx="2057400" cy="304271"/>
          </a:xfrm>
          <a:prstGeom prst="rect">
            <a:avLst/>
          </a:prstGeom>
        </p:spPr>
        <p:txBody>
          <a:bodyPr/>
          <a:lstStyle/>
          <a:p>
            <a:fld id="{7A3B5A3D-3739-4D2C-8924-050809F7E618}" type="datetimeFigureOut">
              <a:rPr lang="en-GB" smtClean="0"/>
              <a:t>18/05/2026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5296959"/>
            <a:ext cx="3086100" cy="304271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0C1E1-0CF9-4815-9D95-031768EA46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0284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822855"/>
            <a:ext cx="4629150" cy="406135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5296959"/>
            <a:ext cx="2057400" cy="304271"/>
          </a:xfrm>
          <a:prstGeom prst="rect">
            <a:avLst/>
          </a:prstGeom>
        </p:spPr>
        <p:txBody>
          <a:bodyPr/>
          <a:lstStyle/>
          <a:p>
            <a:fld id="{7A3B5A3D-3739-4D2C-8924-050809F7E618}" type="datetimeFigureOut">
              <a:rPr lang="en-GB" smtClean="0"/>
              <a:t>18/05/2026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5296959"/>
            <a:ext cx="3086100" cy="304271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0C1E1-0CF9-4815-9D95-031768EA46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25213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822855"/>
            <a:ext cx="4629150" cy="4061354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5296959"/>
            <a:ext cx="2057400" cy="304271"/>
          </a:xfrm>
          <a:prstGeom prst="rect">
            <a:avLst/>
          </a:prstGeom>
        </p:spPr>
        <p:txBody>
          <a:bodyPr/>
          <a:lstStyle/>
          <a:p>
            <a:fld id="{7A3B5A3D-3739-4D2C-8924-050809F7E618}" type="datetimeFigureOut">
              <a:rPr lang="en-GB" smtClean="0"/>
              <a:t>18/05/2026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5296959"/>
            <a:ext cx="3086100" cy="304271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0C1E1-0CF9-4815-9D95-031768EA46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59239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04271"/>
            <a:ext cx="7886700" cy="110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309360" y="5296958"/>
            <a:ext cx="20574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620C1E1-0CF9-4815-9D95-031768EA46FD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31EB901-D093-4C4A-38AE-1CD39D8910F9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90" b="30345"/>
          <a:stretch>
            <a:fillRect/>
          </a:stretch>
        </p:blipFill>
        <p:spPr>
          <a:xfrm>
            <a:off x="0" y="-977"/>
            <a:ext cx="9144000" cy="56088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E27C640-BBFF-9F43-3EAD-E4609E02FB4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90" b="30345"/>
          <a:stretch>
            <a:fillRect/>
          </a:stretch>
        </p:blipFill>
        <p:spPr>
          <a:xfrm>
            <a:off x="0" y="5399921"/>
            <a:ext cx="8023860" cy="76028"/>
          </a:xfrm>
          <a:prstGeom prst="rect">
            <a:avLst/>
          </a:prstGeom>
        </p:spPr>
      </p:pic>
      <p:pic>
        <p:nvPicPr>
          <p:cNvPr id="19" name="Εικόνα 13">
            <a:extLst>
              <a:ext uri="{FF2B5EF4-FFF2-40B4-BE49-F238E27FC236}">
                <a16:creationId xmlns:a16="http://schemas.microsoft.com/office/drawing/2014/main" id="{0EE51489-443F-C608-3B70-8F51F9676DBA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5820" y="5094317"/>
            <a:ext cx="610882" cy="59118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916B3926-597F-6282-AEC4-11BF3FCC3A9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51" b="42008"/>
          <a:stretch>
            <a:fillRect/>
          </a:stretch>
        </p:blipFill>
        <p:spPr>
          <a:xfrm>
            <a:off x="0" y="5513691"/>
            <a:ext cx="8023860" cy="7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321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class.hmu.gr/courses/SMOT285/" TargetMode="External"/><Relationship Id="rId2" Type="http://schemas.openxmlformats.org/officeDocument/2006/relationships/hyperlink" Target="mailto:tazes@hmu.gr" TargetMode="Externa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mta.hmu.gr/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0.png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875C7B-3981-E854-D5ED-36F622B7B6E8}"/>
              </a:ext>
            </a:extLst>
          </p:cNvPr>
          <p:cNvSpPr/>
          <p:nvPr/>
        </p:nvSpPr>
        <p:spPr>
          <a:xfrm>
            <a:off x="-2" y="4704219"/>
            <a:ext cx="9144000" cy="10058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32C313-EE80-722A-ED6F-E118C0A22C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2998" y="2847351"/>
            <a:ext cx="6858000" cy="1379802"/>
          </a:xfrm>
        </p:spPr>
        <p:txBody>
          <a:bodyPr>
            <a:normAutofit/>
          </a:bodyPr>
          <a:lstStyle/>
          <a:p>
            <a:r>
              <a:rPr lang="el-GR" sz="3200" dirty="0"/>
              <a:t>ΕΙΔΙΚΑ ΚΕΦΑΛΑΙΑ ΑΚΟΥΣΤΙΚΗΣ</a:t>
            </a:r>
            <a:endParaRPr lang="en-GB" sz="3200" dirty="0"/>
          </a:p>
          <a:p>
            <a:endParaRPr lang="en-GB" dirty="0"/>
          </a:p>
          <a:p>
            <a:r>
              <a:rPr lang="en-GB" dirty="0"/>
              <a:t>								</a:t>
            </a:r>
            <a:r>
              <a:rPr lang="el-GR" dirty="0"/>
              <a:t>Διάλεξη</a:t>
            </a:r>
            <a:r>
              <a:rPr lang="en-GB" dirty="0"/>
              <a:t> 5</a:t>
            </a:r>
            <a:r>
              <a:rPr lang="el-GR" dirty="0"/>
              <a:t>-</a:t>
            </a:r>
            <a:r>
              <a:rPr lang="en-GB" dirty="0"/>
              <a:t>6</a:t>
            </a:r>
          </a:p>
          <a:p>
            <a:endParaRPr lang="en-GB" sz="3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3A8AE92-B288-0D37-8634-F4CC72677993}"/>
              </a:ext>
            </a:extLst>
          </p:cNvPr>
          <p:cNvSpPr txBox="1"/>
          <p:nvPr/>
        </p:nvSpPr>
        <p:spPr>
          <a:xfrm>
            <a:off x="7019161" y="5068669"/>
            <a:ext cx="18516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eaLnBrk="1" hangingPunct="1"/>
            <a:r>
              <a:rPr lang="en-GB" altLang="el-GR" dirty="0">
                <a:latin typeface="Arial" panose="020B0604020202020204" pitchFamily="34" charset="0"/>
                <a:hlinkClick r:id="rId2"/>
              </a:rPr>
              <a:t>tazes@hmu.gr</a:t>
            </a:r>
            <a:r>
              <a:rPr lang="en-GB" altLang="el-GR" dirty="0">
                <a:latin typeface="Arial" panose="020B0604020202020204" pitchFamily="34" charset="0"/>
              </a:rPr>
              <a:t> </a:t>
            </a:r>
            <a:endParaRPr lang="el-GR" altLang="el-GR" sz="1800" dirty="0">
              <a:latin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C3A4A09-C7F7-ED3C-D936-C2AB1CBA20B9}"/>
              </a:ext>
            </a:extLst>
          </p:cNvPr>
          <p:cNvSpPr txBox="1"/>
          <p:nvPr/>
        </p:nvSpPr>
        <p:spPr>
          <a:xfrm>
            <a:off x="106680" y="4796501"/>
            <a:ext cx="540258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altLang="el-GR" sz="1600" dirty="0">
                <a:latin typeface="Arial" panose="020B0604020202020204" pitchFamily="34" charset="0"/>
              </a:rPr>
              <a:t>Οι σημειώσεις βρίσκονται αναρτημένες:</a:t>
            </a:r>
            <a:r>
              <a:rPr lang="en-GB" altLang="el-GR" sz="1600" dirty="0">
                <a:latin typeface="Arial" panose="020B0604020202020204" pitchFamily="34" charset="0"/>
              </a:rPr>
              <a:t> </a:t>
            </a:r>
            <a:r>
              <a:rPr lang="en-GB" altLang="el-GR" sz="1600" dirty="0">
                <a:latin typeface="Arial" panose="020B0604020202020204" pitchFamily="34" charset="0"/>
                <a:hlinkClick r:id="rId3"/>
              </a:rPr>
              <a:t>https://eclass.hmu.gr/courses/SMOT285/</a:t>
            </a:r>
            <a:r>
              <a:rPr lang="en-GB" altLang="el-GR" sz="1600" dirty="0">
                <a:latin typeface="Arial" panose="020B0604020202020204" pitchFamily="34" charset="0"/>
              </a:rPr>
              <a:t> </a:t>
            </a:r>
            <a:r>
              <a:rPr lang="el-GR" altLang="el-GR" sz="1600" dirty="0">
                <a:latin typeface="Arial" panose="020B0604020202020204" pitchFamily="34" charset="0"/>
              </a:rPr>
              <a:t> </a:t>
            </a:r>
            <a:endParaRPr lang="en-GB" sz="16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B24376-90A3-8DC4-18D8-75C6F79E6AD2}"/>
              </a:ext>
            </a:extLst>
          </p:cNvPr>
          <p:cNvSpPr/>
          <p:nvPr/>
        </p:nvSpPr>
        <p:spPr>
          <a:xfrm>
            <a:off x="0" y="180980"/>
            <a:ext cx="9144000" cy="10058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Εικόνα 13">
            <a:extLst>
              <a:ext uri="{FF2B5EF4-FFF2-40B4-BE49-F238E27FC236}">
                <a16:creationId xmlns:a16="http://schemas.microsoft.com/office/drawing/2014/main" id="{0E3E3E77-B782-BE47-2760-2C683A1DBCF8}"/>
              </a:ext>
            </a:extLst>
          </p:cNvPr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02876" y="276999"/>
            <a:ext cx="1219204" cy="1179882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09DC7114-956C-B38D-D0E3-8A0606CF36FD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1276766" y="841328"/>
            <a:ext cx="6590463" cy="1785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ts val="1200"/>
              </a:spcAft>
            </a:pPr>
            <a:r>
              <a:rPr lang="el-GR" altLang="en-US" sz="2000" b="1" dirty="0">
                <a:latin typeface="Arial" panose="020B0604020202020204" pitchFamily="34" charset="0"/>
                <a:hlinkClick r:id="rId5"/>
              </a:rPr>
              <a:t>Ελληνικό Μεσογειακό Πανεπιστήμιο</a:t>
            </a:r>
            <a:endParaRPr kumimoji="0" lang="en-US" altLang="en-US" sz="2000" b="1" i="0" u="none" strike="noStrike" cap="none" normalizeH="0" baseline="0" dirty="0">
              <a:ln>
                <a:noFill/>
              </a:ln>
              <a:solidFill>
                <a:srgbClr val="467886"/>
              </a:solidFill>
              <a:effectLst/>
              <a:latin typeface="Arial" panose="020B0604020202020204" pitchFamily="34" charset="0"/>
              <a:hlinkClick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algn="ctr" defTabSz="914400" eaLnBrk="0" fontAlgn="base" hangingPunct="0">
              <a:spcBef>
                <a:spcPct val="0"/>
              </a:spcBef>
              <a:spcAft>
                <a:spcPts val="1200"/>
              </a:spcAft>
            </a:pPr>
            <a:r>
              <a:rPr lang="el-GR" altLang="en-US" sz="2000" b="1" dirty="0">
                <a:latin typeface="Arial" panose="020B0604020202020204" pitchFamily="34" charset="0"/>
              </a:rPr>
              <a:t>Σχολή Μουσικής και </a:t>
            </a:r>
            <a:r>
              <a:rPr lang="el-GR" altLang="en-US" sz="2000" b="1" dirty="0" err="1">
                <a:latin typeface="Arial" panose="020B0604020202020204" pitchFamily="34" charset="0"/>
              </a:rPr>
              <a:t>Οπτοακουστικών</a:t>
            </a:r>
            <a:r>
              <a:rPr lang="el-GR" altLang="en-US" sz="2000" b="1" dirty="0">
                <a:latin typeface="Arial" panose="020B0604020202020204" pitchFamily="34" charset="0"/>
              </a:rPr>
              <a:t> Τεχνολογιών </a:t>
            </a:r>
          </a:p>
          <a:p>
            <a:pPr lvl="0" algn="ctr" defTabSz="914400" eaLnBrk="0" fontAlgn="base" hangingPunct="0">
              <a:spcBef>
                <a:spcPct val="0"/>
              </a:spcBef>
              <a:spcAft>
                <a:spcPts val="1200"/>
              </a:spcAft>
            </a:pPr>
            <a:r>
              <a:rPr lang="el-GR" altLang="en-US" sz="2000" b="1" dirty="0">
                <a:latin typeface="Arial" panose="020B0604020202020204" pitchFamily="34" charset="0"/>
              </a:rPr>
              <a:t>Τμήμα Μουσικής Τεχνολογίας &amp; Ακουστικής</a:t>
            </a:r>
          </a:p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l-GR" altLang="en-US" sz="2000" b="1" i="0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83392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9A77B6E-9036-58A1-153B-4F0F3FEC9D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ένας</a:t>
            </a:r>
            <a:r>
              <a:rPr lang="el-G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καθαρός</a:t>
            </a:r>
            <a:r>
              <a:rPr lang="el-G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τόνος</a:t>
            </a:r>
            <a:r>
              <a:rPr lang="el-G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έχει</a:t>
            </a:r>
            <a:r>
              <a:rPr lang="el-G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το πιο </a:t>
            </a:r>
            <a:r>
              <a:rPr lang="el-GR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δυνατό</a:t>
            </a:r>
            <a:r>
              <a:rPr lang="el-G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pitch</a:t>
            </a:r>
            <a:endParaRPr lang="el-GR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l-GR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περιοδικοί</a:t>
            </a:r>
            <a:r>
              <a:rPr lang="el-G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ήχοι</a:t>
            </a:r>
            <a:r>
              <a:rPr lang="el-G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έχουν</a:t>
            </a:r>
            <a:r>
              <a:rPr lang="el-G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πιο </a:t>
            </a:r>
            <a:r>
              <a:rPr lang="el-GR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δυνατό</a:t>
            </a:r>
            <a:r>
              <a:rPr lang="el-G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pitch </a:t>
            </a:r>
            <a:r>
              <a:rPr lang="el-G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σε σύγκριση με απεριοδικούς</a:t>
            </a:r>
            <a:endParaRPr lang="en-GB" sz="2000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7073872-AA4F-E3EB-B6C6-94D4FE6F45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ΒΑΣΙΚΕΣ ΨΥΧΟΑΚΟΥΣΤΙΚΕΣ ΠΟΣΟΤΗΤΕΣ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A3634C-8F82-E330-9084-54A49E5675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490" y="1594074"/>
            <a:ext cx="7989757" cy="3316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0416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10F0DC3B-27FA-1755-FA61-1504D98DC92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3738" y="610606"/>
                <a:ext cx="8997399" cy="439779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GB" sz="1600" b="1" dirty="0"/>
                  <a:t>JND of pitch</a:t>
                </a:r>
                <a:r>
                  <a:rPr lang="el-GR" sz="1600" b="1" dirty="0"/>
                  <a:t> - Τονικό ύψος-</a:t>
                </a:r>
                <a:r>
                  <a:rPr lang="en-GB" sz="1600" b="1" dirty="0"/>
                  <a:t>Pitch</a:t>
                </a:r>
                <a:endParaRPr lang="el-GR" sz="1600" b="1" dirty="0"/>
              </a:p>
              <a:p>
                <a:r>
                  <a:rPr lang="en-GB" sz="1400" b="1" dirty="0"/>
                  <a:t>JND (Just Noticeable Difference)</a:t>
                </a:r>
                <a:r>
                  <a:rPr lang="en-GB" sz="1400" dirty="0"/>
                  <a:t>: </a:t>
                </a:r>
                <a:r>
                  <a:rPr lang="el-GR" sz="1400" dirty="0"/>
                  <a:t>είναι το </a:t>
                </a:r>
                <a:r>
                  <a:rPr lang="el-GR" sz="1400" b="1" dirty="0" err="1"/>
                  <a:t>ψυχοακουστικό</a:t>
                </a:r>
                <a:r>
                  <a:rPr lang="el-GR" sz="1400" b="1" dirty="0"/>
                  <a:t> μέγεθος </a:t>
                </a:r>
                <a:r>
                  <a:rPr lang="el-GR" sz="1400" dirty="0"/>
                  <a:t>που εκφράζει τη μικρότερη μεταβολή στο τονικό ύψος που μπορεί να αντιληφθεί το ανθρώπινο ακουστικό σύστημα. Εκφράζει τη μικρότερη διαφορά συχνότητας μεταξύ δύο τόνων που μπορεί να διαχωριστεί αντιληπτικά.</a:t>
                </a:r>
              </a:p>
              <a:p>
                <a:pPr marL="0" indent="0">
                  <a:buNone/>
                </a:pPr>
                <a:r>
                  <a:rPr lang="el-GR" sz="1400" dirty="0"/>
                  <a:t>• Το </a:t>
                </a:r>
                <a:r>
                  <a:rPr lang="en-GB" sz="1400" dirty="0"/>
                  <a:t>JND </a:t>
                </a:r>
                <a:r>
                  <a:rPr lang="el-GR" sz="1400" dirty="0"/>
                  <a:t>στο </a:t>
                </a:r>
                <a:r>
                  <a:rPr lang="en-GB" sz="1400" dirty="0"/>
                  <a:t>pitch </a:t>
                </a:r>
                <a:r>
                  <a:rPr lang="el-GR" sz="1400" dirty="0" err="1"/>
                  <a:t>μετράται</a:t>
                </a:r>
                <a:r>
                  <a:rPr lang="el-GR" sz="1400" dirty="0"/>
                  <a:t> ως διαφορά συχνότητας: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000"/>
                      <m:t>Δ</m:t>
                    </m:r>
                    <m:r>
                      <a:rPr lang="el-GR" sz="2000" i="1"/>
                      <m:t>𝑓</m:t>
                    </m:r>
                    <m:r>
                      <a:rPr lang="el-GR" sz="2000"/>
                      <m:t>=∣</m:t>
                    </m:r>
                    <m:sSub>
                      <m:sSubPr>
                        <m:ctrlPr>
                          <a:rPr lang="ar-AE" sz="2000" i="1"/>
                        </m:ctrlPr>
                      </m:sSubPr>
                      <m:e>
                        <m:r>
                          <a:rPr lang="ar-AE" sz="2000" i="1"/>
                          <m:t>𝑓</m:t>
                        </m:r>
                      </m:e>
                      <m:sub>
                        <m:r>
                          <a:rPr lang="ar-AE" sz="2000"/>
                          <m:t>1</m:t>
                        </m:r>
                      </m:sub>
                    </m:sSub>
                    <m:r>
                      <a:rPr lang="ar-AE" sz="2000"/>
                      <m:t>−</m:t>
                    </m:r>
                    <m:sSub>
                      <m:sSubPr>
                        <m:ctrlPr>
                          <a:rPr lang="ar-AE" sz="2000" i="1"/>
                        </m:ctrlPr>
                      </m:sSubPr>
                      <m:e>
                        <m:r>
                          <a:rPr lang="ar-AE" sz="2000" i="1"/>
                          <m:t>𝑓</m:t>
                        </m:r>
                      </m:e>
                      <m:sub>
                        <m:r>
                          <a:rPr lang="ar-AE" sz="2000"/>
                          <m:t>2</m:t>
                        </m:r>
                      </m:sub>
                    </m:sSub>
                    <m:r>
                      <a:rPr lang="ar-AE" sz="2000"/>
                      <m:t>∣</m:t>
                    </m:r>
                  </m:oMath>
                </a14:m>
                <a:endParaRPr lang="ar-AE" sz="1400" dirty="0"/>
              </a:p>
              <a:p>
                <a:pPr marL="0" indent="0">
                  <a:buNone/>
                </a:pPr>
                <a:r>
                  <a:rPr lang="en-GB" sz="1400" dirty="0"/>
                  <a:t>• </a:t>
                </a:r>
                <a:r>
                  <a:rPr lang="el-GR" sz="1400" dirty="0"/>
                  <a:t>Για τη μέτρηση του JND, δύο τόνοι παρουσιάζονται διαδοχικά στους ακροατές, οι οποίοι καλούνται να αποφασίσουν αν αντιλαμβάνονται διαφορά στο τονικό ύψος.</a:t>
                </a: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10F0DC3B-27FA-1755-FA61-1504D98DC92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3738" y="610606"/>
                <a:ext cx="8997399" cy="4397798"/>
              </a:xfrm>
              <a:blipFill>
                <a:blip r:embed="rId2"/>
                <a:stretch>
                  <a:fillRect l="-339" t="-97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94FDDD38-7F5B-4A78-D9B0-BED1DB466A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ΒΑΣΙΚΕΣ ΨΥΧΟΑΚΟΥΣΤΙΚΕΣ ΠΟΣΟΤΗΤΕΣ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83C6C33-A087-DFBE-D2F1-851F0F7604C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51035"/>
          <a:stretch>
            <a:fillRect/>
          </a:stretch>
        </p:blipFill>
        <p:spPr>
          <a:xfrm>
            <a:off x="4700588" y="2292056"/>
            <a:ext cx="3629025" cy="258485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E90AC3C-0110-3D36-C6F6-608186C6586F}"/>
              </a:ext>
            </a:extLst>
          </p:cNvPr>
          <p:cNvSpPr txBox="1"/>
          <p:nvPr/>
        </p:nvSpPr>
        <p:spPr>
          <a:xfrm>
            <a:off x="103738" y="4876911"/>
            <a:ext cx="879261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Η απαιτούμενη διαφορά συχνότητας (</a:t>
            </a:r>
            <a:r>
              <a:rPr lang="el-GR" sz="1400" dirty="0" err="1"/>
              <a:t>Δf</a:t>
            </a:r>
            <a:r>
              <a:rPr lang="el-GR" sz="1400" dirty="0"/>
              <a:t>) για τη διάκριση δύο τόνων αυξάνεται με τη συχνότητα. Σε υψηλότερες συχνότητες απαιτείται μεγαλύτερη μεταβολή σε </a:t>
            </a:r>
            <a:r>
              <a:rPr lang="el-GR" sz="1400" dirty="0" err="1"/>
              <a:t>Hz</a:t>
            </a:r>
            <a:r>
              <a:rPr lang="el-GR" sz="1400" dirty="0"/>
              <a:t> ώστε η διαφορά να γίνει αντιληπτή.</a:t>
            </a:r>
          </a:p>
          <a:p>
            <a:pPr>
              <a:buNone/>
            </a:pPr>
            <a:br>
              <a:rPr lang="el-GR" dirty="0"/>
            </a:b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494601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5E3855A-0676-936A-2A3F-9182526D4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ΒΑΣΙΚΕΣ ΨΥΧΟΑΚΟΥΣΤΙΚΕΣ ΠΟΣΟΤΗΤΕΣ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1202CA7-8C08-7806-6865-86AB5EE8F1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2366246"/>
            <a:ext cx="4424916" cy="259908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791477B-A52D-60B1-15C7-5D6EC0675293}"/>
              </a:ext>
            </a:extLst>
          </p:cNvPr>
          <p:cNvSpPr txBox="1"/>
          <p:nvPr/>
        </p:nvSpPr>
        <p:spPr>
          <a:xfrm>
            <a:off x="0" y="4931938"/>
            <a:ext cx="87381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l-GR" sz="1200" i="1" dirty="0"/>
              <a:t>Ελάχιστη διάρκεια ήχου που απαιτείται για αξιόπιστη αντίληψη του τονικού ύψους ως συνάρτηση της συχνότητας. Οι κύκλοι με συνεχή γραμμή αντιστοιχούν σε πειραματικά δεδομένα, ενώ η διακεκομμένη γραμμή αντιστοιχεί στο θεωρητικό κάτω όριο 2T.</a:t>
            </a:r>
            <a:endParaRPr lang="en-GB" sz="1200" i="1" dirty="0"/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3D5BD996-3DAD-3727-68BC-C9E9A946E93D}"/>
              </a:ext>
            </a:extLst>
          </p:cNvPr>
          <p:cNvSpPr txBox="1">
            <a:spLocks/>
          </p:cNvSpPr>
          <p:nvPr/>
        </p:nvSpPr>
        <p:spPr>
          <a:xfrm>
            <a:off x="62120" y="567531"/>
            <a:ext cx="9019760" cy="43977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en-GB" sz="1600" b="1" dirty="0"/>
              <a:t>Pitch Perception versus Duration of Sound</a:t>
            </a:r>
            <a:r>
              <a:rPr lang="th-TH" sz="1600" b="1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endParaRPr lang="el-GR" sz="1600" b="1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el-GR" sz="1600" dirty="0"/>
              <a:t>• Η αντίληψη του τονικού ύψους δεν είναι στιγμιαία. Το ανθρώπινο ακουστικό σύστημα απαιτεί ένα ελάχιστο χρονικό διάστημα ακρόασης ώστε να μπορέσει να αναγνωρίσει το </a:t>
            </a:r>
            <a:r>
              <a:rPr lang="el-GR" sz="1600" dirty="0" err="1"/>
              <a:t>pitch</a:t>
            </a:r>
            <a:r>
              <a:rPr lang="el-GR" sz="1600" dirty="0"/>
              <a:t> ενός ήχου.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el-GR" sz="1600" dirty="0"/>
              <a:t>• Υπάρχει ένα θεωρητικό κάτω όριο διάρκειας ίσο με 2T (--- στο διάγραμμα), όπου Τ είναι η περίοδος του σήματος.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el-GR" sz="1600" dirty="0"/>
              <a:t>• Η αντίληψη του </a:t>
            </a:r>
            <a:r>
              <a:rPr lang="el-GR" sz="1600" dirty="0" err="1"/>
              <a:t>pitch</a:t>
            </a:r>
            <a:r>
              <a:rPr lang="el-GR" sz="1600" dirty="0"/>
              <a:t> είναι βέλτιστη περίπου στο εύρος 400 </a:t>
            </a:r>
            <a:r>
              <a:rPr lang="el-GR" sz="1600" dirty="0" err="1"/>
              <a:t>Hz</a:t>
            </a:r>
            <a:r>
              <a:rPr lang="el-GR" sz="1600" dirty="0"/>
              <a:t> – 6 </a:t>
            </a:r>
            <a:r>
              <a:rPr lang="el-GR" sz="1600" dirty="0" err="1"/>
              <a:t>kHz</a:t>
            </a:r>
            <a:r>
              <a:rPr lang="el-GR" sz="1600" dirty="0"/>
              <a:t>, όπου απαιτείται μικρότερη διάρκεια ήχου για αξιόπιστη αναγνώριση του τονικού ύψους.</a:t>
            </a:r>
          </a:p>
        </p:txBody>
      </p:sp>
    </p:spTree>
    <p:extLst>
      <p:ext uri="{BB962C8B-B14F-4D97-AF65-F5344CB8AC3E}">
        <p14:creationId xmlns:p14="http://schemas.microsoft.com/office/powerpoint/2010/main" val="17023612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CC6AB3F-16E9-72A3-7B9A-33842B15A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00" y="758454"/>
            <a:ext cx="9071811" cy="4397798"/>
          </a:xfrm>
        </p:spPr>
        <p:txBody>
          <a:bodyPr>
            <a:normAutofit/>
          </a:bodyPr>
          <a:lstStyle/>
          <a:p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Η </a:t>
            </a:r>
            <a:r>
              <a:rPr lang="el-GR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ακρίβεια</a:t>
            </a:r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στην </a:t>
            </a:r>
            <a:r>
              <a:rPr lang="el-GR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αντιληπτική</a:t>
            </a:r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ικανότητα</a:t>
            </a:r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του </a:t>
            </a:r>
            <a:r>
              <a:rPr lang="el-GR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τονικού</a:t>
            </a:r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ύψους</a:t>
            </a:r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αυξάνει</a:t>
            </a:r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με την </a:t>
            </a:r>
            <a:r>
              <a:rPr lang="el-GR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αύξηση</a:t>
            </a:r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της </a:t>
            </a:r>
            <a:r>
              <a:rPr lang="el-GR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διάρκειας</a:t>
            </a:r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του </a:t>
            </a:r>
            <a:r>
              <a:rPr lang="el-GR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τόνου</a:t>
            </a:r>
            <a:endParaRPr lang="el-GR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l-GR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πρακτικά</a:t>
            </a:r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μετά</a:t>
            </a:r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τα 200 </a:t>
            </a:r>
            <a:r>
              <a:rPr lang="en-GB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ms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δεν </a:t>
            </a:r>
            <a:r>
              <a:rPr lang="el-GR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αλλάζει</a:t>
            </a:r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η 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JND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BDAE7EF-0B52-33F4-F9C9-7A653459D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ΒΑΣΙΚΕΣ ΨΥΧΟΑΚΟΥΣΤΙΚΕΣ ΠΟΣΟΤΗΤΕΣ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EDC4D6F-6DA1-2AD2-7DA0-0DA209E518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250" y="1687670"/>
            <a:ext cx="5453614" cy="295794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081AE7F-6F62-B14E-019B-B00E40996C33}"/>
              </a:ext>
            </a:extLst>
          </p:cNvPr>
          <p:cNvSpPr txBox="1"/>
          <p:nvPr/>
        </p:nvSpPr>
        <p:spPr>
          <a:xfrm>
            <a:off x="724301" y="2029144"/>
            <a:ext cx="46345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0" i="0" u="none" strike="noStrike" baseline="0" dirty="0">
                <a:latin typeface="Palatino-Roman"/>
              </a:rPr>
              <a:t>2 kHz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6E6BCEF-968B-0CCC-1E11-C0CEA7C8F6A8}"/>
              </a:ext>
            </a:extLst>
          </p:cNvPr>
          <p:cNvSpPr txBox="1"/>
          <p:nvPr/>
        </p:nvSpPr>
        <p:spPr>
          <a:xfrm>
            <a:off x="189309" y="4700844"/>
            <a:ext cx="87653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l-GR" sz="1200" i="1" dirty="0"/>
              <a:t>Μεταβολή του JND του τονικού ύψους για τόνο 2 </a:t>
            </a:r>
            <a:r>
              <a:rPr lang="el-GR" sz="1200" i="1" dirty="0" err="1"/>
              <a:t>kHz</a:t>
            </a:r>
            <a:r>
              <a:rPr lang="el-GR" sz="1200" i="1" dirty="0"/>
              <a:t> ως συνάρτηση της διάρκειας του ήχου. Η αύξηση της διάρκειας οδηγεί σε μικρότερες τιμές JND και συνεπώς σε ακριβέστερη αντίληψη του </a:t>
            </a:r>
            <a:r>
              <a:rPr lang="el-GR" sz="1200" i="1" dirty="0" err="1"/>
              <a:t>pitch</a:t>
            </a:r>
            <a:r>
              <a:rPr lang="el-GR" sz="1200" i="1" dirty="0"/>
              <a:t>. Για διάρκειες μεγαλύτερες από περίπου 200 </a:t>
            </a:r>
            <a:r>
              <a:rPr lang="el-GR" sz="1200" i="1" dirty="0" err="1"/>
              <a:t>ms</a:t>
            </a:r>
            <a:r>
              <a:rPr lang="el-GR" sz="1200" i="1" dirty="0"/>
              <a:t>, η βελτίωση τείνει να </a:t>
            </a:r>
            <a:r>
              <a:rPr lang="el-GR" sz="1200" i="1" dirty="0" err="1"/>
              <a:t>κορεστεί</a:t>
            </a:r>
            <a:r>
              <a:rPr lang="el-GR" sz="1200" i="1" dirty="0"/>
              <a:t>.</a:t>
            </a:r>
            <a:endParaRPr lang="en-GB" sz="1200" i="1" dirty="0"/>
          </a:p>
        </p:txBody>
      </p:sp>
    </p:spTree>
    <p:extLst>
      <p:ext uri="{BB962C8B-B14F-4D97-AF65-F5344CB8AC3E}">
        <p14:creationId xmlns:p14="http://schemas.microsoft.com/office/powerpoint/2010/main" val="3358775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812264E-61B3-45FE-A565-E7178F1D0D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b="1" dirty="0"/>
              <a:t>Ακουστότητα-</a:t>
            </a:r>
            <a:r>
              <a:rPr lang="en-GB" b="1" dirty="0"/>
              <a:t>Loudness</a:t>
            </a:r>
            <a:endParaRPr lang="el-GR" b="1" dirty="0"/>
          </a:p>
          <a:p>
            <a:r>
              <a:rPr lang="el-GR" dirty="0"/>
              <a:t>Ορίζεται ως το ακουστικό χαρακτηριστικό που μας οδηγεί να διατάξουμε τους ήχους από ασθενείς σε δυνατούς.</a:t>
            </a:r>
          </a:p>
          <a:p>
            <a:pPr marL="0" indent="0">
              <a:buNone/>
            </a:pPr>
            <a:r>
              <a:rPr lang="el-GR" dirty="0"/>
              <a:t>• Το αντίστοιχο φυσικό μέγεθος του σήματος είναι η στάθμη ηχητικής πίεσης (</a:t>
            </a:r>
            <a:r>
              <a:rPr lang="el-GR" dirty="0" err="1"/>
              <a:t>Sound</a:t>
            </a:r>
            <a:r>
              <a:rPr lang="el-GR" dirty="0"/>
              <a:t> </a:t>
            </a:r>
            <a:r>
              <a:rPr lang="el-GR" dirty="0" err="1"/>
              <a:t>Pressure</a:t>
            </a:r>
            <a:r>
              <a:rPr lang="el-GR" dirty="0"/>
              <a:t> </a:t>
            </a:r>
            <a:r>
              <a:rPr lang="el-GR" dirty="0" err="1"/>
              <a:t>Level</a:t>
            </a:r>
            <a:r>
              <a:rPr lang="el-GR" dirty="0"/>
              <a:t>, SPL).</a:t>
            </a:r>
          </a:p>
          <a:p>
            <a:pPr marL="0" indent="0">
              <a:buNone/>
            </a:pPr>
            <a:r>
              <a:rPr lang="el-GR" dirty="0"/>
              <a:t>• Μονάδα μέτρησης της ακουστότητας είναι το </a:t>
            </a:r>
            <a:r>
              <a:rPr lang="el-GR" b="1" dirty="0" err="1"/>
              <a:t>sone</a:t>
            </a:r>
            <a:r>
              <a:rPr lang="el-GR" dirty="0"/>
              <a:t>. Ένα </a:t>
            </a:r>
            <a:r>
              <a:rPr lang="el-GR" dirty="0" err="1"/>
              <a:t>sone</a:t>
            </a:r>
            <a:r>
              <a:rPr lang="el-GR" dirty="0"/>
              <a:t> αντιστοιχεί στην αντιληπτή ακουστότητα ενός τόνου 1 </a:t>
            </a:r>
            <a:r>
              <a:rPr lang="el-GR" dirty="0" err="1"/>
              <a:t>kHz</a:t>
            </a:r>
            <a:r>
              <a:rPr lang="el-GR" dirty="0"/>
              <a:t> στα 40 </a:t>
            </a:r>
            <a:r>
              <a:rPr lang="el-GR" dirty="0" err="1"/>
              <a:t>dB</a:t>
            </a:r>
            <a:r>
              <a:rPr lang="el-GR" dirty="0"/>
              <a:t> SPL.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352F537-EF1D-FED4-D8B4-E3070A2766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ΒΑΣΙΚΕΣ ΨΥΧΟΑΚΟΥΣΤΙΚΕΣ ΠΟΣΟΤΗΤΕΣ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811630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4B6BB10-D737-8CFF-2CDF-C84A153102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315" y="758454"/>
            <a:ext cx="3927106" cy="439779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l-GR" sz="1600" dirty="0"/>
              <a:t>• Η ακουστότητα </a:t>
            </a:r>
            <a:r>
              <a:rPr lang="el-GR" sz="1600" dirty="0" err="1"/>
              <a:t>μετράται</a:t>
            </a:r>
            <a:r>
              <a:rPr lang="el-GR" sz="1600" dirty="0"/>
              <a:t> πειραματικά συγκρίνοντας ένα σήμα αναφοράς με ένα δεύτερο σήμα, του οποίου η ένταση μεταβάλλεται μέχρι να γίνει αντιληπτό ως δύο φορές πιο δυνατό ή κατά το ήμισυ πιο ασθενές.</a:t>
            </a:r>
          </a:p>
          <a:p>
            <a:pPr marL="0" indent="0" algn="just">
              <a:buNone/>
            </a:pPr>
            <a:r>
              <a:rPr lang="el-GR" sz="1600" dirty="0"/>
              <a:t>• Για την ίδια στάθμη ηχητικής πίεσης (SPL), ο λευκός θόρυβος γίνεται αντιληπτός ως πιο δυνατός σε σύγκριση με έναν καθαρό </a:t>
            </a:r>
            <a:r>
              <a:rPr lang="el-GR" sz="1600" dirty="0" err="1"/>
              <a:t>ημιτονικό</a:t>
            </a:r>
            <a:r>
              <a:rPr lang="el-GR" sz="1600" dirty="0"/>
              <a:t> τόνο.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8B14DF9-009C-CDC9-1F3B-6277C5B2BA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ΒΑΣΙΚΕΣ ΨΥΧΟΑΚΟΥΣΤΙΚΕΣ ΠΟΣΟΤΗΤΕΣ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AA28D01-A1CE-1FD0-DCCF-8C6341C5CD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8734" y="849816"/>
            <a:ext cx="4938865" cy="356976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FFCBA37-330B-7FF1-9AE7-847CB6210C2B}"/>
              </a:ext>
            </a:extLst>
          </p:cNvPr>
          <p:cNvSpPr txBox="1"/>
          <p:nvPr/>
        </p:nvSpPr>
        <p:spPr>
          <a:xfrm>
            <a:off x="819149" y="4510942"/>
            <a:ext cx="838676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l-GR" sz="1400" i="1" dirty="0"/>
              <a:t>Σχέση μεταξύ ακουστότητας (</a:t>
            </a:r>
            <a:r>
              <a:rPr lang="el-GR" sz="1400" i="1" dirty="0" err="1"/>
              <a:t>sones</a:t>
            </a:r>
            <a:r>
              <a:rPr lang="el-GR" sz="1400" i="1" dirty="0"/>
              <a:t>) και στάθμης ηχητικής πίεσης (SPL) για λευκό θόρυβο και για καθαρό τόνο 1 </a:t>
            </a:r>
            <a:r>
              <a:rPr lang="el-GR" sz="1400" i="1" dirty="0" err="1"/>
              <a:t>kHz</a:t>
            </a:r>
            <a:r>
              <a:rPr lang="el-GR" sz="1400" i="1" dirty="0"/>
              <a:t>. Ο λευκός θόρυβος παρουσιάζει μεγαλύτερη αντιληπτή ακουστότητα για την ίδια τιμή SPL.</a:t>
            </a:r>
          </a:p>
        </p:txBody>
      </p:sp>
    </p:spTree>
    <p:extLst>
      <p:ext uri="{BB962C8B-B14F-4D97-AF65-F5344CB8AC3E}">
        <p14:creationId xmlns:p14="http://schemas.microsoft.com/office/powerpoint/2010/main" val="26100181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1DD9E2B-D1B4-3172-E077-5BF26D6F66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79" y="758454"/>
            <a:ext cx="4137509" cy="43977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1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Στάθμη</a:t>
            </a:r>
            <a:r>
              <a:rPr lang="el-GR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sz="1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Ακουστότητας</a:t>
            </a:r>
            <a:r>
              <a:rPr lang="el-GR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en-GB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Loudness Level</a:t>
            </a:r>
          </a:p>
          <a:p>
            <a:pPr marL="0" indent="0">
              <a:buNone/>
            </a:pPr>
            <a:r>
              <a:rPr lang="el-GR" sz="1800" dirty="0"/>
              <a:t>• Μονάδα μέτρησης: </a:t>
            </a:r>
            <a:r>
              <a:rPr lang="el-GR" sz="1800" dirty="0" err="1"/>
              <a:t>phon</a:t>
            </a:r>
            <a:r>
              <a:rPr lang="el-GR" sz="1800" dirty="0"/>
              <a:t>.</a:t>
            </a:r>
          </a:p>
          <a:p>
            <a:pPr marL="0" indent="0">
              <a:buNone/>
            </a:pPr>
            <a:r>
              <a:rPr lang="el-GR" sz="1800" dirty="0"/>
              <a:t>• Ένα </a:t>
            </a:r>
            <a:r>
              <a:rPr lang="el-GR" sz="1800" dirty="0" err="1"/>
              <a:t>phon</a:t>
            </a:r>
            <a:r>
              <a:rPr lang="el-GR" sz="1800" dirty="0"/>
              <a:t> αντιστοιχεί στην ακουστότητα ενός τόνου 1 </a:t>
            </a:r>
            <a:r>
              <a:rPr lang="el-GR" sz="1800" dirty="0" err="1"/>
              <a:t>kHz</a:t>
            </a:r>
            <a:r>
              <a:rPr lang="el-GR" sz="1800" dirty="0"/>
              <a:t>.</a:t>
            </a:r>
          </a:p>
          <a:p>
            <a:pPr marL="0" indent="0">
              <a:buNone/>
            </a:pPr>
            <a:r>
              <a:rPr lang="el-GR" sz="1800" dirty="0"/>
              <a:t>• Οι καμπύλες ίσης ακουστότητας δείχνουν τη στάθμη SPL που απαιτείται σε κάθε συχνότητα ώστε ο ήχος να ακούγεται το ίδιο δυνατός.</a:t>
            </a:r>
          </a:p>
          <a:p>
            <a:pPr marL="0" indent="0">
              <a:buNone/>
            </a:pPr>
            <a:r>
              <a:rPr lang="el-GR" sz="1800" dirty="0"/>
              <a:t>• Η μεγαλύτερη ευαισθησία της ακοής εμφανίζεται περίπου στην περιοχή 2–5 </a:t>
            </a:r>
            <a:r>
              <a:rPr lang="el-GR" sz="1800" dirty="0" err="1"/>
              <a:t>kHz</a:t>
            </a:r>
            <a:r>
              <a:rPr lang="el-GR" sz="1800" dirty="0"/>
              <a:t>.</a:t>
            </a:r>
          </a:p>
          <a:p>
            <a:pPr marL="0" indent="0">
              <a:buNone/>
            </a:pPr>
            <a:endParaRPr lang="el-GR" sz="1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9734AC8-6E18-9A91-5763-8224EF4800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ΒΑΣΙΚΕΣ ΨΥΧΟΑΚΟΥΣΤΙΚΕΣ ΠΟΣΟΤΗΤΕΣ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1E4F4A1-3D0D-2267-B478-639D017726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0310" y="1251245"/>
            <a:ext cx="4368699" cy="370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1165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2E68056-14A7-E1D5-11B2-EC012DF1EE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Μονάδα μέτρησης της στάθμης ακουστότητας είναι το </a:t>
            </a:r>
            <a:r>
              <a:rPr lang="el-GR" dirty="0" err="1"/>
              <a:t>phon</a:t>
            </a:r>
            <a:r>
              <a:rPr lang="el-GR" dirty="0"/>
              <a:t>.</a:t>
            </a:r>
          </a:p>
          <a:p>
            <a:r>
              <a:rPr lang="el-GR" dirty="0"/>
              <a:t>• Ένα </a:t>
            </a:r>
            <a:r>
              <a:rPr lang="el-GR" dirty="0" err="1"/>
              <a:t>phon</a:t>
            </a:r>
            <a:r>
              <a:rPr lang="el-GR" dirty="0"/>
              <a:t> αντιστοιχεί στην ακουστότητα ενός τόνου 1 </a:t>
            </a:r>
            <a:r>
              <a:rPr lang="el-GR" dirty="0" err="1"/>
              <a:t>kHz</a:t>
            </a:r>
            <a:r>
              <a:rPr lang="el-GR" dirty="0"/>
              <a:t>.</a:t>
            </a:r>
          </a:p>
          <a:p>
            <a:r>
              <a:rPr lang="el-GR" dirty="0"/>
              <a:t>• Για αύξηση κατά περίπου 10 </a:t>
            </a:r>
            <a:r>
              <a:rPr lang="el-GR" dirty="0" err="1"/>
              <a:t>phons</a:t>
            </a:r>
            <a:r>
              <a:rPr lang="el-GR" dirty="0"/>
              <a:t>, η αντιληπτή ακουστότητα (</a:t>
            </a:r>
            <a:r>
              <a:rPr lang="el-GR" dirty="0" err="1"/>
              <a:t>sones</a:t>
            </a:r>
            <a:r>
              <a:rPr lang="el-GR" dirty="0"/>
              <a:t>) διπλασιάζεται.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E7CDF9E-C84E-D9AF-83E9-12F2AEDF3B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ΒΑΣΙΚΕΣ ΨΥΧΟΑΚΟΥΣΤΙΚΕΣ ΠΟΣΟΤΗΤΕΣ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7DBCC60-8FAD-EECC-4549-CBA50D9431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288" y="2541273"/>
            <a:ext cx="8637424" cy="126458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59A1A87-D39B-5DE9-7734-A18986BD9DCF}"/>
              </a:ext>
            </a:extLst>
          </p:cNvPr>
          <p:cNvSpPr txBox="1"/>
          <p:nvPr/>
        </p:nvSpPr>
        <p:spPr>
          <a:xfrm>
            <a:off x="394334" y="4380498"/>
            <a:ext cx="79080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i="1" dirty="0"/>
              <a:t>1 </a:t>
            </a:r>
            <a:r>
              <a:rPr lang="en-GB" i="1" dirty="0"/>
              <a:t>sone: </a:t>
            </a:r>
            <a:r>
              <a:rPr lang="el-GR" i="1" dirty="0" err="1"/>
              <a:t>αντίληψη</a:t>
            </a:r>
            <a:r>
              <a:rPr lang="en-GB" i="1" dirty="0"/>
              <a:t> </a:t>
            </a:r>
            <a:r>
              <a:rPr lang="el-GR" i="1" dirty="0" err="1"/>
              <a:t>ακουστότητας</a:t>
            </a:r>
            <a:r>
              <a:rPr lang="el-GR" i="1" dirty="0"/>
              <a:t> </a:t>
            </a:r>
            <a:r>
              <a:rPr lang="el-GR" i="1" dirty="0" err="1"/>
              <a:t>ενός</a:t>
            </a:r>
            <a:r>
              <a:rPr lang="el-GR" i="1" dirty="0"/>
              <a:t> </a:t>
            </a:r>
            <a:r>
              <a:rPr lang="el-GR" i="1" dirty="0" err="1"/>
              <a:t>τόνου</a:t>
            </a:r>
            <a:r>
              <a:rPr lang="el-GR" i="1" dirty="0"/>
              <a:t> @1kHz στα 40dB SPL</a:t>
            </a: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36955242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A27ACF6-7939-35AF-522B-BA313E436B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21332" y="609095"/>
            <a:ext cx="3457462" cy="3583637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E7FCB57E-E509-275C-BF47-100F83CC4D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ΒΑΣΙΚΕΣ ΨΥΧΟΑΚΟΥΣΤΙΚΕΣ ΠΟΣΟΤΗΤΕΣ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40EC5F5-A0AA-BB53-B49D-F1834A211E9D}"/>
                  </a:ext>
                </a:extLst>
              </p:cNvPr>
              <p:cNvSpPr txBox="1"/>
              <p:nvPr/>
            </p:nvSpPr>
            <p:spPr>
              <a:xfrm>
                <a:off x="200026" y="830225"/>
                <a:ext cx="3997901" cy="453579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/>
                <a:r>
                  <a:rPr lang="el-GR" sz="1800" b="0" i="0" u="none" strike="noStrike" baseline="0" dirty="0">
                    <a:latin typeface="Palatino-Roman"/>
                  </a:rPr>
                  <a:t>Διάγραμμα </a:t>
                </a:r>
                <a:r>
                  <a:rPr lang="el-GR" sz="1800" b="0" i="0" u="none" strike="noStrike" baseline="0" dirty="0" err="1">
                    <a:latin typeface="Palatino-Roman"/>
                  </a:rPr>
                  <a:t>ακουστότητας</a:t>
                </a:r>
                <a:r>
                  <a:rPr lang="en-GB" dirty="0">
                    <a:latin typeface="Palatino-Roman"/>
                  </a:rPr>
                  <a:t> </a:t>
                </a:r>
                <a:r>
                  <a:rPr lang="el-GR" sz="1800" b="0" i="0" u="none" strike="noStrike" baseline="0" dirty="0">
                    <a:latin typeface="Palatino-Roman"/>
                  </a:rPr>
                  <a:t>για </a:t>
                </a:r>
                <a:r>
                  <a:rPr lang="el-GR" sz="1800" b="0" i="0" u="none" strike="noStrike" baseline="0" dirty="0" err="1">
                    <a:latin typeface="Palatino-Roman"/>
                  </a:rPr>
                  <a:t>τόνο</a:t>
                </a:r>
                <a:r>
                  <a:rPr lang="el-GR" sz="1800" b="0" i="0" u="none" strike="noStrike" baseline="0" dirty="0">
                    <a:latin typeface="Palatino-Roman"/>
                  </a:rPr>
                  <a:t> </a:t>
                </a:r>
                <a:r>
                  <a:rPr lang="el-GR" dirty="0">
                    <a:latin typeface="Palatino-Roman"/>
                  </a:rPr>
                  <a:t>στα</a:t>
                </a:r>
                <a:r>
                  <a:rPr lang="el-GR" sz="1800" b="0" i="0" u="none" strike="noStrike" baseline="0" dirty="0">
                    <a:latin typeface="Palatino-Roman"/>
                  </a:rPr>
                  <a:t> 1</a:t>
                </a:r>
                <a:r>
                  <a:rPr lang="en-GB" sz="1800" b="0" i="0" u="none" strike="noStrike" baseline="0" dirty="0">
                    <a:latin typeface="Palatino-Roman"/>
                  </a:rPr>
                  <a:t>kHz</a:t>
                </a:r>
              </a:p>
              <a:p>
                <a:pPr algn="l"/>
                <a:endParaRPr lang="en-GB" dirty="0">
                  <a:latin typeface="Palatino-Roman"/>
                </a:endParaRPr>
              </a:p>
              <a:p>
                <a:r>
                  <a:rPr lang="el-GR" dirty="0"/>
                  <a:t>Η σχέση μεταξύ </a:t>
                </a:r>
                <a:r>
                  <a:rPr lang="en-GB" dirty="0"/>
                  <a:t>sones </a:t>
                </a:r>
                <a:r>
                  <a:rPr lang="el-GR" dirty="0"/>
                  <a:t>και </a:t>
                </a:r>
                <a:r>
                  <a:rPr lang="en-GB" dirty="0" err="1"/>
                  <a:t>phons</a:t>
                </a:r>
                <a:r>
                  <a:rPr lang="en-GB" dirty="0"/>
                  <a:t> </a:t>
                </a:r>
                <a:r>
                  <a:rPr lang="el-GR" dirty="0"/>
                  <a:t>δίνεται από:</a:t>
                </a:r>
                <a:endParaRPr lang="en-GB" dirty="0"/>
              </a:p>
              <a:p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𝐿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sSub>
                          <m:sSub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𝐿</m:t>
                            </m:r>
                          </m:sub>
                        </m:s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40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)/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sup>
                    </m:sSup>
                  </m:oMath>
                </a14:m>
                <a:r>
                  <a:rPr lang="el-GR" dirty="0"/>
                  <a:t> </a:t>
                </a:r>
              </a:p>
              <a:p>
                <a:endParaRPr lang="en-GB" dirty="0"/>
              </a:p>
              <a:p>
                <a:endParaRPr lang="ar-AE" dirty="0"/>
              </a:p>
              <a:p>
                <a:r>
                  <a:rPr lang="el-GR" dirty="0"/>
                  <a:t>όπου:</a:t>
                </a:r>
              </a:p>
              <a:p>
                <a14:m>
                  <m:oMath xmlns:m="http://schemas.openxmlformats.org/officeDocument/2006/math">
                    <m:r>
                      <a:rPr lang="el-GR" i="1">
                        <a:latin typeface="Cambria Math" panose="02040503050406030204" pitchFamily="18" charset="0"/>
                      </a:rPr>
                      <m:t>𝐿</m:t>
                    </m:r>
                  </m:oMath>
                </a14:m>
                <a:r>
                  <a:rPr lang="el-GR" dirty="0"/>
                  <a:t>: ακουστότητα (</a:t>
                </a:r>
                <a:r>
                  <a:rPr lang="en-GB" dirty="0"/>
                  <a:t>sones)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</m:oMath>
                </a14:m>
                <a:r>
                  <a:rPr lang="en-GB" dirty="0"/>
                  <a:t>: </a:t>
                </a:r>
                <a:r>
                  <a:rPr lang="el-GR" dirty="0"/>
                  <a:t>στάθμη ακουστότητας (</a:t>
                </a:r>
                <a:r>
                  <a:rPr lang="en-GB" dirty="0" err="1"/>
                  <a:t>phons</a:t>
                </a:r>
                <a:r>
                  <a:rPr lang="en-GB" dirty="0"/>
                  <a:t>) </a:t>
                </a:r>
              </a:p>
              <a:p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GB" dirty="0"/>
                  <a:t>: </a:t>
                </a:r>
                <a:r>
                  <a:rPr lang="el-GR" dirty="0"/>
                  <a:t>ακουστική πίεση (</a:t>
                </a:r>
                <a:r>
                  <a:rPr lang="en-GB" dirty="0"/>
                  <a:t>Pa)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ar-A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ar-AE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l-GR" b="0" i="0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ar-AE" dirty="0"/>
                  <a:t> </a:t>
                </a:r>
                <a:r>
                  <a:rPr lang="el-GR" dirty="0"/>
                  <a:t>ελάχιστη αντιληπτή ακουστική πίεση</a:t>
                </a:r>
              </a:p>
              <a:p>
                <a14:m>
                  <m:oMath xmlns:m="http://schemas.openxmlformats.org/officeDocument/2006/math">
                    <m:r>
                      <a:rPr lang="el-GR" i="1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GB" dirty="0"/>
                  <a:t> : </a:t>
                </a:r>
                <a:r>
                  <a:rPr lang="el-GR" dirty="0"/>
                  <a:t>σταθερά αναλογίας</a:t>
                </a:r>
                <a:r>
                  <a:rPr lang="el-GR" b="1" dirty="0"/>
                  <a:t> </a:t>
                </a:r>
                <a:endParaRPr lang="el-GR" dirty="0"/>
              </a:p>
              <a:p>
                <a:pPr algn="l"/>
                <a:endParaRPr lang="en-GB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40EC5F5-A0AA-BB53-B49D-F1834A211E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026" y="830225"/>
                <a:ext cx="3997901" cy="4535793"/>
              </a:xfrm>
              <a:prstGeom prst="rect">
                <a:avLst/>
              </a:prstGeom>
              <a:blipFill>
                <a:blip r:embed="rId3"/>
                <a:stretch>
                  <a:fillRect l="-1372" t="-67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7335AA94-74FA-C32C-F91F-80E151D3EC97}"/>
              </a:ext>
            </a:extLst>
          </p:cNvPr>
          <p:cNvSpPr txBox="1"/>
          <p:nvPr/>
        </p:nvSpPr>
        <p:spPr>
          <a:xfrm>
            <a:off x="4197927" y="4192732"/>
            <a:ext cx="480839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l-GR" sz="1200" dirty="0"/>
              <a:t>σχέση μεταξύ στάθμης ηχητικής πίεσης (</a:t>
            </a:r>
            <a:r>
              <a:rPr lang="el-GR" sz="1200" dirty="0" err="1"/>
              <a:t>dB</a:t>
            </a:r>
            <a:r>
              <a:rPr lang="el-GR" sz="1200" dirty="0"/>
              <a:t>) και ακουστότητας (</a:t>
            </a:r>
            <a:r>
              <a:rPr lang="el-GR" sz="1200" dirty="0" err="1"/>
              <a:t>loudness</a:t>
            </a:r>
            <a:r>
              <a:rPr lang="el-GR" sz="1200" dirty="0"/>
              <a:t> σε </a:t>
            </a:r>
            <a:r>
              <a:rPr lang="el-GR" sz="1200" dirty="0" err="1"/>
              <a:t>sones</a:t>
            </a:r>
            <a:r>
              <a:rPr lang="el-GR" sz="1200" dirty="0"/>
              <a:t>). Η ακουστότητα δεν αυξάνεται γραμμικά με τα </a:t>
            </a:r>
            <a:r>
              <a:rPr lang="el-GR" sz="1200" dirty="0" err="1"/>
              <a:t>dB</a:t>
            </a:r>
            <a:r>
              <a:rPr lang="el-GR" sz="1200" dirty="0"/>
              <a:t>, αλλά ακολουθεί μη γραμμική συμπεριφορά, όπου για μεγαλύτερες στάθμες ήχου η αντιλαμβανόμενη ένταση αυξάνεται πιο έντονα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2325508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AC4CC49-C97A-134D-EC85-7BE034C827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58454"/>
            <a:ext cx="9144000" cy="4397798"/>
          </a:xfrm>
        </p:spPr>
        <p:txBody>
          <a:bodyPr>
            <a:normAutofit/>
          </a:bodyPr>
          <a:lstStyle/>
          <a:p>
            <a:pPr algn="just"/>
            <a:r>
              <a:rPr lang="el-GR" b="1" dirty="0"/>
              <a:t>JND </a:t>
            </a:r>
            <a:r>
              <a:rPr lang="el-GR" b="1" dirty="0" err="1"/>
              <a:t>διαμορφωμένου</a:t>
            </a:r>
            <a:r>
              <a:rPr lang="el-GR" b="1" dirty="0"/>
              <a:t> </a:t>
            </a:r>
            <a:r>
              <a:rPr lang="el-GR" b="1" dirty="0" err="1"/>
              <a:t>κατά</a:t>
            </a:r>
            <a:r>
              <a:rPr lang="el-GR" b="1" dirty="0"/>
              <a:t> AM </a:t>
            </a:r>
            <a:r>
              <a:rPr lang="el-GR" b="1" dirty="0" err="1"/>
              <a:t>τόνου</a:t>
            </a:r>
            <a:endParaRPr lang="el-GR" b="1" dirty="0"/>
          </a:p>
          <a:p>
            <a:pPr marL="0" indent="0" algn="just">
              <a:buNone/>
            </a:pPr>
            <a:r>
              <a:rPr lang="el-GR" sz="1600" dirty="0"/>
              <a:t>AM τόνος (</a:t>
            </a:r>
            <a:r>
              <a:rPr lang="el-GR" sz="1600" dirty="0" err="1"/>
              <a:t>Amplitude</a:t>
            </a:r>
            <a:r>
              <a:rPr lang="el-GR" sz="1600" dirty="0"/>
              <a:t> </a:t>
            </a:r>
            <a:r>
              <a:rPr lang="el-GR" sz="1600" dirty="0" err="1"/>
              <a:t>Modulated</a:t>
            </a:r>
            <a:r>
              <a:rPr lang="el-GR" sz="1600" dirty="0"/>
              <a:t> </a:t>
            </a:r>
            <a:r>
              <a:rPr lang="el-GR" sz="1600" dirty="0" err="1"/>
              <a:t>tone</a:t>
            </a:r>
            <a:r>
              <a:rPr lang="el-GR" sz="1600" dirty="0"/>
              <a:t>): ήχος του οποίου το πλάτος μεταβάλλεται περιοδικά στον χρόνο.</a:t>
            </a:r>
            <a:r>
              <a:rPr lang="en-GB" sz="1600" dirty="0"/>
              <a:t> </a:t>
            </a:r>
            <a:r>
              <a:rPr lang="el-G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ΑΜ </a:t>
            </a:r>
            <a:r>
              <a:rPr lang="el-GR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διαμόρφωση</a:t>
            </a:r>
            <a:r>
              <a:rPr lang="el-G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GB" sz="1600" dirty="0"/>
              <a:t>p(t)=A[1+msin(</a:t>
            </a:r>
            <a:r>
              <a:rPr lang="el-GR" sz="1600" dirty="0"/>
              <a:t>ω</a:t>
            </a:r>
            <a:r>
              <a:rPr lang="en-GB" sz="1600" dirty="0"/>
              <a:t>m​t)]sin(</a:t>
            </a:r>
            <a:r>
              <a:rPr lang="el-GR" sz="1600" dirty="0"/>
              <a:t>ω0​</a:t>
            </a:r>
            <a:r>
              <a:rPr lang="en-GB" sz="1600" dirty="0"/>
              <a:t>t) </a:t>
            </a:r>
            <a:r>
              <a:rPr lang="el-G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GB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modulation degree: </a:t>
            </a:r>
            <a:r>
              <a:rPr lang="en-GB" sz="16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 </a:t>
            </a:r>
            <a:r>
              <a:rPr lang="en-GB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∈ [0,1]</a:t>
            </a:r>
          </a:p>
          <a:p>
            <a:pPr algn="just"/>
            <a:endParaRPr lang="en-GB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l-GR" sz="1100" dirty="0"/>
              <a:t>p(t): το ηχητικό σήμα ως συνάρτηση του χρόνου</a:t>
            </a:r>
            <a:endParaRPr lang="en-GB" sz="1100" dirty="0"/>
          </a:p>
          <a:p>
            <a:pPr algn="just"/>
            <a:r>
              <a:rPr lang="el-GR" sz="1100" dirty="0"/>
              <a:t>A: πλάτος (μέγιστη ένταση του σήματος)</a:t>
            </a:r>
            <a:endParaRPr lang="en-GB" sz="1100" dirty="0"/>
          </a:p>
          <a:p>
            <a:pPr algn="just"/>
            <a:r>
              <a:rPr lang="el-GR" sz="1100" dirty="0"/>
              <a:t>m: βάθος διαμόρφωσης (</a:t>
            </a:r>
            <a:r>
              <a:rPr lang="el-GR" sz="1100" dirty="0" err="1"/>
              <a:t>modulation</a:t>
            </a:r>
            <a:r>
              <a:rPr lang="el-GR" sz="1100" dirty="0"/>
              <a:t> </a:t>
            </a:r>
            <a:r>
              <a:rPr lang="el-GR" sz="1100" dirty="0" err="1"/>
              <a:t>index</a:t>
            </a:r>
            <a:r>
              <a:rPr lang="el-GR" sz="1100" dirty="0"/>
              <a:t>, 0–1)</a:t>
            </a:r>
            <a:endParaRPr lang="en-GB" sz="1100" dirty="0"/>
          </a:p>
          <a:p>
            <a:pPr algn="just"/>
            <a:r>
              <a:rPr lang="el-GR" sz="1100" dirty="0"/>
              <a:t>ω0​: γωνιακή συχνότητα του βασικού τόνου (</a:t>
            </a:r>
            <a:r>
              <a:rPr lang="el-GR" sz="1100" dirty="0" err="1"/>
              <a:t>carrier</a:t>
            </a:r>
            <a:r>
              <a:rPr lang="el-GR" sz="1100" dirty="0"/>
              <a:t>)</a:t>
            </a:r>
            <a:endParaRPr lang="en-GB" sz="1100" dirty="0"/>
          </a:p>
          <a:p>
            <a:pPr algn="just"/>
            <a:r>
              <a:rPr lang="el-GR" sz="1100" dirty="0" err="1"/>
              <a:t>ωm</a:t>
            </a:r>
            <a:r>
              <a:rPr lang="el-GR" sz="1100" dirty="0"/>
              <a:t>​: γωνιακή συχνότητα διαμόρφωσης </a:t>
            </a:r>
            <a:endParaRPr lang="en-GB" sz="1100" dirty="0"/>
          </a:p>
          <a:p>
            <a:pPr marL="0" indent="0" algn="just">
              <a:buNone/>
            </a:pPr>
            <a:r>
              <a:rPr lang="en-GB" sz="1100" dirty="0"/>
              <a:t>       -</a:t>
            </a:r>
            <a:r>
              <a:rPr lang="el-GR" sz="1100" dirty="0"/>
              <a:t>(πόσο γρήγορα αλλάζει η ένταση)</a:t>
            </a:r>
            <a:endParaRPr lang="en-GB" sz="1100" dirty="0"/>
          </a:p>
          <a:p>
            <a:pPr algn="just"/>
            <a:r>
              <a:rPr lang="el-GR" sz="1100" dirty="0" err="1"/>
              <a:t>sin</a:t>
            </a:r>
            <a:r>
              <a:rPr lang="el-GR" sz="1100" dirty="0"/>
              <a:t>(ω0​t): ο βασικός τόνος (π.χ. 1 </a:t>
            </a:r>
            <a:r>
              <a:rPr lang="el-GR" sz="1100" dirty="0" err="1"/>
              <a:t>kHz</a:t>
            </a:r>
            <a:r>
              <a:rPr lang="el-GR" sz="1100" dirty="0"/>
              <a:t>)</a:t>
            </a:r>
            <a:endParaRPr lang="en-GB" sz="1100" dirty="0"/>
          </a:p>
          <a:p>
            <a:pPr algn="just"/>
            <a:r>
              <a:rPr lang="en-GB" sz="1100" dirty="0"/>
              <a:t>s</a:t>
            </a:r>
            <a:r>
              <a:rPr lang="el-GR" sz="1100" dirty="0"/>
              <a:t> in(</a:t>
            </a:r>
            <a:r>
              <a:rPr lang="el-GR" sz="1100" dirty="0" err="1"/>
              <a:t>ωm</a:t>
            </a:r>
            <a:r>
              <a:rPr lang="el-GR" sz="1100" dirty="0"/>
              <a:t>​t): η μεταβολή της έντασης (το “τρέμουλο”)</a:t>
            </a:r>
            <a:endParaRPr lang="en-GB" sz="1100" dirty="0"/>
          </a:p>
          <a:p>
            <a:pPr algn="just"/>
            <a:endParaRPr lang="en-GB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endParaRPr lang="en-GB" sz="1600" dirty="0"/>
          </a:p>
          <a:p>
            <a:pPr marL="0" indent="0" algn="just">
              <a:buNone/>
            </a:pP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2ADABFC-BBC6-74EF-CE4D-512BFAF1F8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ΒΑΣΙΚΕΣ ΨΥΧΟΑΚΟΥΣΤΙΚΕΣ ΠΟΣΟΤΗΤΕΣ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8A6A728-7F0F-BB0F-593E-E6FFFD456D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9214" y="1991907"/>
            <a:ext cx="4956208" cy="250408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E532B9B-55F8-C114-5B88-D80923E2673C}"/>
              </a:ext>
            </a:extLst>
          </p:cNvPr>
          <p:cNvSpPr txBox="1"/>
          <p:nvPr/>
        </p:nvSpPr>
        <p:spPr>
          <a:xfrm>
            <a:off x="2091171" y="4516888"/>
            <a:ext cx="685540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el-GR" sz="1200" i="1" dirty="0"/>
              <a:t>όριο ανίχνευσης διαμόρφωσης πλάτους (AM) για έναν καθαρό τόνο και για λευκό θόρυβο, ως συνάρτηση της στάθμης του σήματος. </a:t>
            </a:r>
            <a:r>
              <a:rPr lang="el-GR" sz="1200" i="1" dirty="0" err="1"/>
              <a:t>Οσο</a:t>
            </a:r>
            <a:r>
              <a:rPr lang="el-GR" sz="1200" i="1" dirty="0"/>
              <a:t> αυξάνεται η στάθμη, τόσο μικρότερη διαμόρφωση απαιτείται για να γίνει αντιληπτή, με διαφορετική συμπεριφορά για τόνο και θόρυβο.</a:t>
            </a:r>
            <a:endParaRPr lang="en-GB" sz="1200" i="1" dirty="0"/>
          </a:p>
        </p:txBody>
      </p:sp>
    </p:spTree>
    <p:extLst>
      <p:ext uri="{BB962C8B-B14F-4D97-AF65-F5344CB8AC3E}">
        <p14:creationId xmlns:p14="http://schemas.microsoft.com/office/powerpoint/2010/main" val="7326771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D980B81-DA22-88EA-E0D0-6F052E1AF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ΛΟΓΑΡΙΘΜΙΚΗ ΜΟΝΑΔΑ (</a:t>
            </a:r>
            <a:r>
              <a:rPr lang="en-GB" dirty="0"/>
              <a:t>d</a:t>
            </a:r>
            <a:r>
              <a:rPr lang="el-GR" dirty="0"/>
              <a:t>B) - ΜΕΓΕΘΗ ΕΚΠΕΦΡΑΣΜΕΝΑ ΣΕ </a:t>
            </a:r>
            <a:r>
              <a:rPr lang="en-GB" dirty="0"/>
              <a:t>d</a:t>
            </a:r>
            <a:r>
              <a:rPr lang="el-GR" dirty="0"/>
              <a:t>B</a:t>
            </a:r>
            <a:endParaRPr lang="en-GB" dirty="0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1A602AAF-0713-6143-A8B8-8BC991312A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259" y="629518"/>
            <a:ext cx="6989495" cy="4659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1986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69F4E1B-F610-3A19-C8E0-524C4B5109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537" y="801316"/>
            <a:ext cx="8162926" cy="4623172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el-GR" sz="26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Χροιά</a:t>
            </a:r>
            <a:r>
              <a:rPr lang="el-GR" sz="2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en-GB" sz="2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Timbre</a:t>
            </a:r>
            <a:endParaRPr lang="el-GR" sz="2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l-GR" dirty="0"/>
              <a:t>Η χροιά (</a:t>
            </a:r>
            <a:r>
              <a:rPr lang="el-GR" dirty="0" err="1"/>
              <a:t>timbre</a:t>
            </a:r>
            <a:r>
              <a:rPr lang="el-GR" dirty="0"/>
              <a:t>) είναι το ακουστικό χαρακτηριστικό που κάνει δύο ήχους με ίδιο τονικό ύψος (ίδια βασική συχνότητα), ίδια ακουστότητα και ίδια διάρκεια να ακούγονται διαφορετικοί.</a:t>
            </a:r>
          </a:p>
          <a:p>
            <a:pPr algn="just"/>
            <a:r>
              <a:rPr lang="el-GR" dirty="0"/>
              <a:t>Η χροιά ονομάζεται και </a:t>
            </a:r>
            <a:r>
              <a:rPr lang="el-GR" b="1" dirty="0"/>
              <a:t>τονικό χρώμα (</a:t>
            </a:r>
            <a:r>
              <a:rPr lang="el-GR" b="1" dirty="0" err="1"/>
              <a:t>tonal</a:t>
            </a:r>
            <a:r>
              <a:rPr lang="el-GR" b="1" dirty="0"/>
              <a:t> </a:t>
            </a:r>
            <a:r>
              <a:rPr lang="el-GR" b="1" dirty="0" err="1"/>
              <a:t>color</a:t>
            </a:r>
            <a:r>
              <a:rPr lang="el-GR" b="1" dirty="0"/>
              <a:t>)</a:t>
            </a:r>
            <a:r>
              <a:rPr lang="el-GR" dirty="0"/>
              <a:t>.</a:t>
            </a:r>
          </a:p>
          <a:p>
            <a:pPr algn="just"/>
            <a:r>
              <a:rPr lang="el-GR" dirty="0"/>
              <a:t>Δύο ήχοι μπορεί να έχουν το ίδιο </a:t>
            </a:r>
            <a:r>
              <a:rPr lang="el-GR" dirty="0" err="1"/>
              <a:t>pitch</a:t>
            </a:r>
            <a:r>
              <a:rPr lang="el-GR" dirty="0"/>
              <a:t> (τονικό ύψος, δηλαδή ίδια βασική συχνότητα), αλλά διαφορετικό φάσμα (περιεχόμενο αρμονικών, δηλαδή επιπλέον συχνότητες), άρα διαφορετική χροιά.</a:t>
            </a:r>
          </a:p>
          <a:p>
            <a:pPr algn="just"/>
            <a:r>
              <a:rPr lang="el-GR" dirty="0"/>
              <a:t>Αν το φάσμα του ήχου παραμένει σταθερό στον χρόνο, τότε η χροιά του παραμένει ίδια.</a:t>
            </a:r>
          </a:p>
          <a:p>
            <a:pPr algn="just"/>
            <a:r>
              <a:rPr lang="el-GR" dirty="0"/>
              <a:t>Η χροιά είναι μία </a:t>
            </a:r>
            <a:r>
              <a:rPr lang="el-GR" dirty="0" err="1"/>
              <a:t>πολυπαραγοντική</a:t>
            </a:r>
            <a:r>
              <a:rPr lang="el-GR" dirty="0"/>
              <a:t> ποσότητα και επηρεάζεται από</a:t>
            </a:r>
            <a:r>
              <a:rPr lang="en-GB" dirty="0"/>
              <a:t> </a:t>
            </a:r>
            <a:r>
              <a:rPr lang="el-GR" dirty="0"/>
              <a:t>τα:</a:t>
            </a:r>
          </a:p>
          <a:p>
            <a:r>
              <a:rPr lang="el-GR" dirty="0" err="1"/>
              <a:t>sharpness</a:t>
            </a:r>
            <a:r>
              <a:rPr lang="el-GR" dirty="0"/>
              <a:t> </a:t>
            </a:r>
          </a:p>
          <a:p>
            <a:r>
              <a:rPr lang="el-GR" dirty="0" err="1"/>
              <a:t>roughness</a:t>
            </a:r>
            <a:r>
              <a:rPr lang="el-GR" dirty="0"/>
              <a:t> </a:t>
            </a:r>
          </a:p>
          <a:p>
            <a:r>
              <a:rPr lang="el-GR" dirty="0" err="1"/>
              <a:t>fluctuation</a:t>
            </a:r>
            <a:r>
              <a:rPr lang="el-GR" dirty="0"/>
              <a:t> </a:t>
            </a:r>
          </a:p>
          <a:p>
            <a:r>
              <a:rPr lang="el-GR" dirty="0" err="1"/>
              <a:t>strength</a:t>
            </a:r>
            <a:r>
              <a:rPr lang="el-GR" dirty="0"/>
              <a:t> </a:t>
            </a:r>
          </a:p>
          <a:p>
            <a:r>
              <a:rPr lang="el-GR" dirty="0" err="1"/>
              <a:t>tonality</a:t>
            </a:r>
            <a:r>
              <a:rPr lang="el-GR" dirty="0"/>
              <a:t> </a:t>
            </a:r>
          </a:p>
          <a:p>
            <a:r>
              <a:rPr lang="el-GR" dirty="0"/>
              <a:t>αρμονία (</a:t>
            </a:r>
            <a:r>
              <a:rPr lang="el-GR" dirty="0" err="1"/>
              <a:t>consonance</a:t>
            </a:r>
            <a:r>
              <a:rPr lang="el-GR" dirty="0"/>
              <a:t>) </a:t>
            </a:r>
          </a:p>
          <a:p>
            <a:r>
              <a:rPr lang="el-GR" dirty="0"/>
              <a:t>δυσαρμονία (</a:t>
            </a:r>
            <a:r>
              <a:rPr lang="el-GR" dirty="0" err="1"/>
              <a:t>dissonance</a:t>
            </a:r>
            <a:r>
              <a:rPr lang="el-GR" dirty="0"/>
              <a:t>)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3A75EF6-AF7D-EEEA-2C92-9526653203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ΒΑΣΙΚΕΣ ΨΥΧΟΑΚΟΥΣΤΙΚΕΣ ΠΟΣΟΤΗΤΕΣ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515463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36FCD45-649B-CD25-00D1-49E15C6660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1800" b="1" dirty="0"/>
              <a:t>S</a:t>
            </a:r>
            <a:r>
              <a:rPr lang="el-GR" sz="1800" b="1" dirty="0" err="1"/>
              <a:t>harpness</a:t>
            </a:r>
            <a:r>
              <a:rPr lang="el-GR" sz="1800" dirty="0"/>
              <a:t> </a:t>
            </a:r>
            <a:r>
              <a:rPr lang="el-GR" sz="1800" b="1" dirty="0"/>
              <a:t>Ορισμός:</a:t>
            </a:r>
            <a:br>
              <a:rPr lang="el-GR" sz="1800" dirty="0"/>
            </a:br>
            <a:r>
              <a:rPr lang="el-GR" sz="1800" dirty="0"/>
              <a:t>Το </a:t>
            </a:r>
            <a:r>
              <a:rPr lang="el-GR" sz="1800" dirty="0" err="1"/>
              <a:t>sharpness</a:t>
            </a:r>
            <a:r>
              <a:rPr lang="el-GR" sz="1800" dirty="0"/>
              <a:t> είναι </a:t>
            </a:r>
            <a:r>
              <a:rPr lang="el-GR" sz="1800" dirty="0" err="1"/>
              <a:t>ψυχοακουστικό</a:t>
            </a:r>
            <a:r>
              <a:rPr lang="el-GR" sz="1800" dirty="0"/>
              <a:t> μέγεθος που περιγράφει το πόσο «οξύς», ή «διαπεραστικός» ακούγεται ένας ήχος.</a:t>
            </a:r>
          </a:p>
          <a:p>
            <a:r>
              <a:rPr lang="el-GR" sz="1800" b="1" dirty="0"/>
              <a:t>Βασική ιδέα:</a:t>
            </a:r>
            <a:br>
              <a:rPr lang="el-GR" sz="1800" dirty="0"/>
            </a:br>
            <a:r>
              <a:rPr lang="el-GR" sz="1800" dirty="0"/>
              <a:t>Δύο ήχοι μπορεί να έχουν ίδιο </a:t>
            </a:r>
            <a:r>
              <a:rPr lang="el-GR" sz="1800" dirty="0" err="1"/>
              <a:t>pitch</a:t>
            </a:r>
            <a:r>
              <a:rPr lang="el-GR" sz="1800" dirty="0"/>
              <a:t>, αλλά να ακούγονται διαφορετικά λόγω διαφορετικής κατανομής ενέργειας στο φάσμα.</a:t>
            </a:r>
          </a:p>
          <a:p>
            <a:r>
              <a:rPr lang="el-GR" sz="1800" b="1" dirty="0">
                <a:solidFill>
                  <a:srgbClr val="7030A0"/>
                </a:solidFill>
              </a:rPr>
              <a:t>MATLAB </a:t>
            </a:r>
            <a:r>
              <a:rPr lang="el-GR" sz="1800" b="1" dirty="0" err="1">
                <a:solidFill>
                  <a:srgbClr val="7030A0"/>
                </a:solidFill>
              </a:rPr>
              <a:t>script</a:t>
            </a:r>
            <a:r>
              <a:rPr lang="el-GR" sz="1800" b="1" dirty="0">
                <a:solidFill>
                  <a:srgbClr val="7030A0"/>
                </a:solidFill>
              </a:rPr>
              <a:t> – </a:t>
            </a:r>
            <a:r>
              <a:rPr lang="el-GR" sz="1800" b="1" dirty="0" err="1">
                <a:solidFill>
                  <a:srgbClr val="7030A0"/>
                </a:solidFill>
              </a:rPr>
              <a:t>sharpness</a:t>
            </a:r>
            <a:r>
              <a:rPr lang="el-GR" sz="1800" b="1" dirty="0">
                <a:solidFill>
                  <a:srgbClr val="7030A0"/>
                </a:solidFill>
              </a:rPr>
              <a:t>:</a:t>
            </a:r>
            <a:br>
              <a:rPr lang="el-GR" sz="1800" dirty="0"/>
            </a:b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F20F6A0-26D2-718A-7890-A3A85EC63C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ΒΑΣΙΚΕΣ ΨΥΧΟΑΚΟΥΣΤΙΚΕΣ ΠΟΣΟΤΗΤΕΣ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95917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23F7F8-2795-6A70-EAE4-9D10CC6E9F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398B289-9892-7E91-D8C0-921469AADA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335" y="758453"/>
            <a:ext cx="8355330" cy="4816269"/>
          </a:xfrm>
        </p:spPr>
        <p:txBody>
          <a:bodyPr>
            <a:normAutofit/>
          </a:bodyPr>
          <a:lstStyle/>
          <a:p>
            <a:r>
              <a:rPr lang="en-GB" sz="1800" b="1" dirty="0"/>
              <a:t>S</a:t>
            </a:r>
            <a:r>
              <a:rPr lang="el-GR" sz="1800" b="1" dirty="0" err="1"/>
              <a:t>harpness</a:t>
            </a:r>
            <a:r>
              <a:rPr lang="el-GR" sz="1800" b="1" dirty="0"/>
              <a:t> Ορισμός:</a:t>
            </a:r>
            <a:br>
              <a:rPr lang="el-GR" sz="1800" dirty="0"/>
            </a:br>
            <a:r>
              <a:rPr lang="el-GR" sz="1800" dirty="0"/>
              <a:t>Το </a:t>
            </a:r>
            <a:r>
              <a:rPr lang="el-GR" sz="1800" dirty="0" err="1"/>
              <a:t>sharpness</a:t>
            </a:r>
            <a:r>
              <a:rPr lang="el-GR" sz="1800" dirty="0"/>
              <a:t> είναι </a:t>
            </a:r>
            <a:r>
              <a:rPr lang="el-GR" sz="1800" dirty="0" err="1"/>
              <a:t>ψυχοακουστικό</a:t>
            </a:r>
            <a:r>
              <a:rPr lang="el-GR" sz="1800" dirty="0"/>
              <a:t> μέγεθος που περιγράφει πόσο «οξύς», ή «διαπεραστικός» ακούγεται ένας ήχος.</a:t>
            </a:r>
          </a:p>
          <a:p>
            <a:r>
              <a:rPr lang="el-GR" sz="1800" b="1" dirty="0"/>
              <a:t>Βασική ιδέα:</a:t>
            </a:r>
            <a:br>
              <a:rPr lang="el-GR" sz="1800" dirty="0"/>
            </a:br>
            <a:r>
              <a:rPr lang="el-GR" sz="1800" dirty="0"/>
              <a:t>Δύο ήχοι μπορεί να έχουν ίδιο </a:t>
            </a:r>
            <a:r>
              <a:rPr lang="el-GR" sz="1800" dirty="0" err="1"/>
              <a:t>pitch</a:t>
            </a:r>
            <a:r>
              <a:rPr lang="el-GR" sz="1800" dirty="0"/>
              <a:t>, αλλά να ακούγονται διαφορετικά λόγω διαφορετικής κατανομής ενέργειας στο φάσμα.</a:t>
            </a:r>
          </a:p>
          <a:p>
            <a:r>
              <a:rPr lang="el-GR" sz="1800" b="1" dirty="0">
                <a:solidFill>
                  <a:srgbClr val="7030A0"/>
                </a:solidFill>
              </a:rPr>
              <a:t>MATLAB </a:t>
            </a:r>
            <a:r>
              <a:rPr lang="el-GR" sz="1800" b="1" dirty="0" err="1">
                <a:solidFill>
                  <a:srgbClr val="7030A0"/>
                </a:solidFill>
              </a:rPr>
              <a:t>script</a:t>
            </a:r>
            <a:r>
              <a:rPr lang="el-GR" sz="1800" b="1" dirty="0">
                <a:solidFill>
                  <a:srgbClr val="7030A0"/>
                </a:solidFill>
              </a:rPr>
              <a:t> – </a:t>
            </a:r>
            <a:r>
              <a:rPr lang="el-GR" sz="1800" b="1" dirty="0" err="1">
                <a:solidFill>
                  <a:srgbClr val="7030A0"/>
                </a:solidFill>
              </a:rPr>
              <a:t>sharpness</a:t>
            </a:r>
            <a:r>
              <a:rPr lang="el-GR" sz="1800" b="1" dirty="0">
                <a:solidFill>
                  <a:srgbClr val="7030A0"/>
                </a:solidFill>
              </a:rPr>
              <a:t>:</a:t>
            </a:r>
            <a:endParaRPr lang="en-GB" sz="1800" b="1" dirty="0">
              <a:solidFill>
                <a:srgbClr val="7030A0"/>
              </a:solidFill>
            </a:endParaRPr>
          </a:p>
          <a:p>
            <a:r>
              <a:rPr lang="el-GR" sz="1800" dirty="0"/>
              <a:t>Ίδιο </a:t>
            </a:r>
            <a:r>
              <a:rPr lang="el-GR" sz="1800" dirty="0" err="1"/>
              <a:t>pitch</a:t>
            </a:r>
            <a:r>
              <a:rPr lang="el-GR" sz="1800" dirty="0"/>
              <a:t>: </a:t>
            </a:r>
            <a:r>
              <a:rPr lang="el-GR" sz="1800" b="1" dirty="0"/>
              <a:t>1 </a:t>
            </a:r>
            <a:r>
              <a:rPr lang="el-GR" sz="1800" b="1" dirty="0" err="1"/>
              <a:t>kHz</a:t>
            </a:r>
            <a:endParaRPr lang="el-GR" sz="1800" dirty="0"/>
          </a:p>
          <a:p>
            <a:r>
              <a:rPr lang="el-GR" sz="1800" dirty="0"/>
              <a:t>Καθαρός τόνος (</a:t>
            </a:r>
            <a:r>
              <a:rPr lang="el-GR" sz="1800" b="1" dirty="0"/>
              <a:t>χωρίς αρμονικές</a:t>
            </a:r>
            <a:r>
              <a:rPr lang="el-GR" sz="1800" dirty="0"/>
              <a:t>)</a:t>
            </a:r>
          </a:p>
          <a:p>
            <a:r>
              <a:rPr lang="el-GR" sz="1800" dirty="0"/>
              <a:t>Τόνος με υψηλές αρμονικές (</a:t>
            </a:r>
            <a:r>
              <a:rPr lang="el-GR" sz="1800" b="1" dirty="0"/>
              <a:t>περισσότερη ενέργεια σε υψηλές συχνότητες</a:t>
            </a:r>
            <a:r>
              <a:rPr lang="el-GR" sz="1800" dirty="0"/>
              <a:t>)</a:t>
            </a:r>
          </a:p>
          <a:p>
            <a:r>
              <a:rPr lang="el-GR" sz="1800" b="1" dirty="0"/>
              <a:t>Συμπέρασμα:</a:t>
            </a:r>
            <a:br>
              <a:rPr lang="el-GR" sz="1800" dirty="0"/>
            </a:br>
            <a:r>
              <a:rPr lang="el-GR" sz="1800" dirty="0"/>
              <a:t>Όταν περισσότερη ενέργεια βρίσκεται σε υψηλές συχνότητες, ο ήχος γίνεται πιο </a:t>
            </a:r>
            <a:r>
              <a:rPr lang="el-GR" sz="1800" dirty="0" err="1"/>
              <a:t>sharp</a:t>
            </a:r>
            <a:r>
              <a:rPr lang="el-GR" sz="1800" dirty="0"/>
              <a:t>.</a:t>
            </a:r>
            <a:endParaRPr lang="en-GB" sz="1800" b="1" dirty="0">
              <a:solidFill>
                <a:srgbClr val="7030A0"/>
              </a:solidFill>
            </a:endParaRPr>
          </a:p>
          <a:p>
            <a:pPr marL="0" indent="0">
              <a:buNone/>
            </a:pPr>
            <a:br>
              <a:rPr lang="el-GR" sz="1800" dirty="0"/>
            </a:b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E352D23-F2BE-968A-CA4F-3179DFE01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ΒΑΣΙΚΕΣ ΨΥΧΟΑΚΟΥΣΤΙΚΕΣ ΠΟΣΟΤΗΤΕΣ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266392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50B6FFB-0A54-4A9F-107E-96F1098083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1800" b="1" dirty="0"/>
              <a:t>ROUGHNESS – ΤΡΑΧΥΤΗΤΑ</a:t>
            </a:r>
          </a:p>
          <a:p>
            <a:r>
              <a:rPr lang="el-GR" sz="1800" b="1" dirty="0"/>
              <a:t>Ορισμός:</a:t>
            </a:r>
            <a:br>
              <a:rPr lang="el-GR" sz="1800" dirty="0"/>
            </a:br>
            <a:r>
              <a:rPr lang="el-GR" sz="1800" dirty="0"/>
              <a:t>Το </a:t>
            </a:r>
            <a:r>
              <a:rPr lang="el-GR" sz="1800" dirty="0" err="1"/>
              <a:t>roughness</a:t>
            </a:r>
            <a:r>
              <a:rPr lang="el-GR" sz="1800" dirty="0"/>
              <a:t> είναι </a:t>
            </a:r>
            <a:r>
              <a:rPr lang="el-GR" sz="1800" dirty="0" err="1"/>
              <a:t>ψυχοακουστικό</a:t>
            </a:r>
            <a:r>
              <a:rPr lang="el-GR" sz="1800" dirty="0"/>
              <a:t> μέγεθος που περιγράφει πόσο «τραχύς» ή «σκληρός» ακούγεται ένας ήχος.</a:t>
            </a:r>
          </a:p>
          <a:p>
            <a:r>
              <a:rPr lang="el-GR" sz="1800" b="1" dirty="0"/>
              <a:t>Βασική ιδέα:</a:t>
            </a:r>
            <a:br>
              <a:rPr lang="el-GR" sz="1800" dirty="0"/>
            </a:br>
            <a:r>
              <a:rPr lang="el-GR" sz="1800" dirty="0"/>
              <a:t>Η τραχύτητα προκύπτει όταν δύο συχνότητες είναι πολύ κοντά και δημιουργούν γρήγορες διακυμάνσεις έντασης (</a:t>
            </a:r>
            <a:r>
              <a:rPr lang="el-GR" sz="1800" dirty="0" err="1"/>
              <a:t>beating</a:t>
            </a:r>
            <a:r>
              <a:rPr lang="el-GR" sz="1800" dirty="0"/>
              <a:t>).</a:t>
            </a:r>
          </a:p>
          <a:p>
            <a:r>
              <a:rPr lang="el-GR" sz="1800" b="1" dirty="0">
                <a:solidFill>
                  <a:srgbClr val="7030A0"/>
                </a:solidFill>
              </a:rPr>
              <a:t>MATLAB </a:t>
            </a:r>
            <a:r>
              <a:rPr lang="el-GR" sz="1800" b="1" dirty="0" err="1">
                <a:solidFill>
                  <a:srgbClr val="7030A0"/>
                </a:solidFill>
              </a:rPr>
              <a:t>script</a:t>
            </a:r>
            <a:r>
              <a:rPr lang="el-GR" sz="1800" b="1" dirty="0">
                <a:solidFill>
                  <a:srgbClr val="7030A0"/>
                </a:solidFill>
              </a:rPr>
              <a:t> – </a:t>
            </a:r>
            <a:r>
              <a:rPr lang="el-GR" sz="1800" b="1" dirty="0" err="1">
                <a:solidFill>
                  <a:srgbClr val="7030A0"/>
                </a:solidFill>
              </a:rPr>
              <a:t>roughness</a:t>
            </a:r>
            <a:r>
              <a:rPr lang="el-GR" sz="1800" b="1" dirty="0">
                <a:solidFill>
                  <a:srgbClr val="7030A0"/>
                </a:solidFill>
              </a:rPr>
              <a:t>:</a:t>
            </a:r>
            <a:br>
              <a:rPr lang="el-GR" sz="1800" dirty="0"/>
            </a:br>
            <a:endParaRPr lang="el-GR" sz="18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556271E-B2E6-7315-F3E3-B6B8FFA1A9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ΒΑΣΙΚΕΣ ΨΥΧΟΑΚΟΥΣΤΙΚΕΣ ΠΟΣΟΤΗΤΕΣ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76143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4CACB-72AA-ABAC-E8DD-527FB8C045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B9093DA-040F-6297-8933-46848C2468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1800" b="1" dirty="0"/>
              <a:t>ROUGHNESS – ΤΡΑΧΥΤΗΤΑ</a:t>
            </a:r>
          </a:p>
          <a:p>
            <a:r>
              <a:rPr lang="el-GR" sz="1800" b="1" dirty="0"/>
              <a:t>Ορισμός:</a:t>
            </a:r>
            <a:br>
              <a:rPr lang="el-GR" sz="1800" dirty="0"/>
            </a:br>
            <a:r>
              <a:rPr lang="el-GR" sz="1800" dirty="0"/>
              <a:t>Το </a:t>
            </a:r>
            <a:r>
              <a:rPr lang="el-GR" sz="1800" dirty="0" err="1"/>
              <a:t>roughness</a:t>
            </a:r>
            <a:r>
              <a:rPr lang="el-GR" sz="1800" dirty="0"/>
              <a:t> είναι </a:t>
            </a:r>
            <a:r>
              <a:rPr lang="el-GR" sz="1800" dirty="0" err="1"/>
              <a:t>ψυχοακουστικό</a:t>
            </a:r>
            <a:r>
              <a:rPr lang="el-GR" sz="1800" dirty="0"/>
              <a:t> μέγεθος που περιγράφει πόσο «τραχύς» ή «σκληρός» ακούγεται ένας ήχος.</a:t>
            </a:r>
          </a:p>
          <a:p>
            <a:r>
              <a:rPr lang="el-GR" sz="1800" b="1" dirty="0"/>
              <a:t>Βασική ιδέα:</a:t>
            </a:r>
            <a:br>
              <a:rPr lang="el-GR" sz="1800" dirty="0"/>
            </a:br>
            <a:r>
              <a:rPr lang="el-GR" sz="1800" dirty="0"/>
              <a:t>Η τραχύτητα προκύπτει όταν δύο συχνότητες είναι πολύ κοντά και δημιουργούν γρήγορες διακυμάνσεις έντασης (</a:t>
            </a:r>
            <a:r>
              <a:rPr lang="el-GR" sz="1800" dirty="0" err="1"/>
              <a:t>beating</a:t>
            </a:r>
            <a:r>
              <a:rPr lang="el-GR" sz="1800" dirty="0"/>
              <a:t>).</a:t>
            </a:r>
          </a:p>
          <a:p>
            <a:r>
              <a:rPr lang="el-GR" sz="1800" b="1" dirty="0">
                <a:solidFill>
                  <a:srgbClr val="7030A0"/>
                </a:solidFill>
              </a:rPr>
              <a:t>MATLAB </a:t>
            </a:r>
            <a:r>
              <a:rPr lang="el-GR" sz="1800" b="1" dirty="0" err="1">
                <a:solidFill>
                  <a:srgbClr val="7030A0"/>
                </a:solidFill>
              </a:rPr>
              <a:t>script</a:t>
            </a:r>
            <a:r>
              <a:rPr lang="el-GR" sz="1800" b="1" dirty="0">
                <a:solidFill>
                  <a:srgbClr val="7030A0"/>
                </a:solidFill>
              </a:rPr>
              <a:t> – </a:t>
            </a:r>
            <a:r>
              <a:rPr lang="el-GR" sz="1800" b="1" dirty="0" err="1">
                <a:solidFill>
                  <a:srgbClr val="7030A0"/>
                </a:solidFill>
              </a:rPr>
              <a:t>roughness</a:t>
            </a:r>
            <a:r>
              <a:rPr lang="el-GR" sz="1800" b="1" dirty="0">
                <a:solidFill>
                  <a:srgbClr val="7030A0"/>
                </a:solidFill>
              </a:rPr>
              <a:t>:</a:t>
            </a:r>
            <a:br>
              <a:rPr lang="el-GR" sz="1800" dirty="0"/>
            </a:br>
            <a:r>
              <a:rPr lang="el-GR" sz="1800" dirty="0"/>
              <a:t>Ίδιο </a:t>
            </a:r>
            <a:r>
              <a:rPr lang="el-GR" sz="1800" dirty="0" err="1"/>
              <a:t>pitch</a:t>
            </a:r>
            <a:r>
              <a:rPr lang="el-GR" sz="1800" dirty="0"/>
              <a:t> περίπου: </a:t>
            </a:r>
            <a:r>
              <a:rPr lang="el-GR" sz="1800" b="1" dirty="0"/>
              <a:t>1 </a:t>
            </a:r>
            <a:r>
              <a:rPr lang="el-GR" sz="1800" b="1" dirty="0" err="1"/>
              <a:t>kHz</a:t>
            </a:r>
            <a:endParaRPr lang="el-GR" sz="1800" dirty="0"/>
          </a:p>
          <a:p>
            <a:r>
              <a:rPr lang="el-GR" sz="1800" dirty="0"/>
              <a:t>Καθαρός τόνος </a:t>
            </a:r>
          </a:p>
          <a:p>
            <a:r>
              <a:rPr lang="el-GR" sz="1800" dirty="0"/>
              <a:t>Δύο κοντινές συχνότητες (π.χ. 1000 </a:t>
            </a:r>
            <a:r>
              <a:rPr lang="el-GR" sz="1800" dirty="0" err="1"/>
              <a:t>Hz</a:t>
            </a:r>
            <a:r>
              <a:rPr lang="el-GR" sz="1800" dirty="0"/>
              <a:t> &amp; 1030 </a:t>
            </a:r>
            <a:r>
              <a:rPr lang="el-GR" sz="1800" dirty="0" err="1"/>
              <a:t>Hz</a:t>
            </a:r>
            <a:r>
              <a:rPr lang="el-GR" sz="1800" dirty="0"/>
              <a:t>) </a:t>
            </a:r>
          </a:p>
          <a:p>
            <a:r>
              <a:rPr lang="el-GR" sz="1800" b="1" dirty="0"/>
              <a:t>Συμπέρασμα:</a:t>
            </a:r>
            <a:br>
              <a:rPr lang="el-GR" sz="1800" dirty="0"/>
            </a:br>
            <a:r>
              <a:rPr lang="el-GR" sz="1800" dirty="0"/>
              <a:t>Όσο πιο κοντά είναι οι συχνότητες, τόσο πιο έντονη γίνεται η τραχύτητα.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E3540C6-7064-B5CE-7655-1DB7DBD5A8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ΒΑΣΙΚΕΣ ΨΥΧΟΑΚΟΥΣΤΙΚΕΣ ΠΟΣΟΤΗΤΕΣ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26347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DFDAF6-F3C7-E2C1-D6F5-6CD6FA44B1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7A186AE-82C8-F7F9-E3CE-5A68C0A915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1800" b="1" dirty="0"/>
              <a:t>FLUCTUATION – ΑΡΓΗ ΔΙΑΚΥΜΑΝΣΗ</a:t>
            </a:r>
          </a:p>
          <a:p>
            <a:r>
              <a:rPr lang="el-GR" sz="1800" b="1" dirty="0"/>
              <a:t>Ορισμός:</a:t>
            </a:r>
            <a:br>
              <a:rPr lang="el-GR" sz="1800" dirty="0"/>
            </a:br>
            <a:r>
              <a:rPr lang="el-GR" sz="1800" dirty="0"/>
              <a:t>Το </a:t>
            </a:r>
            <a:r>
              <a:rPr lang="el-GR" sz="1800" dirty="0" err="1"/>
              <a:t>fluctuation</a:t>
            </a:r>
            <a:r>
              <a:rPr lang="el-GR" sz="1800" dirty="0"/>
              <a:t> είναι </a:t>
            </a:r>
            <a:r>
              <a:rPr lang="el-GR" sz="1800" dirty="0" err="1"/>
              <a:t>ψυχοακουστικό</a:t>
            </a:r>
            <a:r>
              <a:rPr lang="el-GR" sz="1800" dirty="0"/>
              <a:t> μέγεθος που περιγράφει τις </a:t>
            </a:r>
            <a:r>
              <a:rPr lang="el-GR" sz="1800" b="1" dirty="0"/>
              <a:t>αργές μεταβολές της έντασης</a:t>
            </a:r>
            <a:r>
              <a:rPr lang="el-GR" sz="1800" dirty="0"/>
              <a:t> ενός ήχου.</a:t>
            </a:r>
          </a:p>
          <a:p>
            <a:r>
              <a:rPr lang="el-GR" sz="1800" b="1" dirty="0"/>
              <a:t>Βασική ιδέα:</a:t>
            </a:r>
            <a:br>
              <a:rPr lang="el-GR" sz="1800" dirty="0"/>
            </a:br>
            <a:r>
              <a:rPr lang="el-GR" sz="1800" dirty="0"/>
              <a:t>Όταν η ένταση ενός ήχου αλλάζει αργά στον χρόνο, ακούμε ένα «κύμα» ή μια περιοδική αύξηση και μείωση.</a:t>
            </a:r>
          </a:p>
          <a:p>
            <a:r>
              <a:rPr lang="el-GR" sz="1800" b="1" dirty="0">
                <a:solidFill>
                  <a:srgbClr val="7030A0"/>
                </a:solidFill>
              </a:rPr>
              <a:t>MATLAB </a:t>
            </a:r>
            <a:r>
              <a:rPr lang="el-GR" sz="1800" b="1" dirty="0" err="1">
                <a:solidFill>
                  <a:srgbClr val="7030A0"/>
                </a:solidFill>
              </a:rPr>
              <a:t>script</a:t>
            </a:r>
            <a:r>
              <a:rPr lang="el-GR" sz="1800" b="1" dirty="0">
                <a:solidFill>
                  <a:srgbClr val="7030A0"/>
                </a:solidFill>
              </a:rPr>
              <a:t> – </a:t>
            </a:r>
            <a:r>
              <a:rPr lang="el-GR" sz="1800" b="1" dirty="0" err="1">
                <a:solidFill>
                  <a:srgbClr val="7030A0"/>
                </a:solidFill>
              </a:rPr>
              <a:t>fluctuation</a:t>
            </a:r>
            <a:r>
              <a:rPr lang="el-GR" sz="1800" b="1" dirty="0">
                <a:solidFill>
                  <a:srgbClr val="7030A0"/>
                </a:solidFill>
              </a:rPr>
              <a:t>:</a:t>
            </a:r>
            <a:br>
              <a:rPr lang="el-GR" sz="1800" dirty="0"/>
            </a:br>
            <a:endParaRPr lang="en-GB" sz="18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B25E668-A967-1D56-D533-80B99B4EFB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ΒΑΣΙΚΕΣ ΨΥΧΟΑΚΟΥΣΤΙΚΕΣ ΠΟΣΟΤΗΤΕΣ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604682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704148A-625A-6D7D-6992-294F2334F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1800" b="1" dirty="0"/>
              <a:t>FLUCTUATION – ΑΡΓΗ ΔΙΑΚΥΜΑΝΣΗ</a:t>
            </a:r>
          </a:p>
          <a:p>
            <a:r>
              <a:rPr lang="el-GR" sz="1800" b="1" dirty="0"/>
              <a:t>Ορισμός:</a:t>
            </a:r>
            <a:br>
              <a:rPr lang="el-GR" sz="1800" dirty="0"/>
            </a:br>
            <a:r>
              <a:rPr lang="el-GR" sz="1800" dirty="0"/>
              <a:t>Το </a:t>
            </a:r>
            <a:r>
              <a:rPr lang="el-GR" sz="1800" dirty="0" err="1"/>
              <a:t>fluctuation</a:t>
            </a:r>
            <a:r>
              <a:rPr lang="el-GR" sz="1800" dirty="0"/>
              <a:t> είναι </a:t>
            </a:r>
            <a:r>
              <a:rPr lang="el-GR" sz="1800" dirty="0" err="1"/>
              <a:t>ψυχοακουστικό</a:t>
            </a:r>
            <a:r>
              <a:rPr lang="el-GR" sz="1800" dirty="0"/>
              <a:t> μέγεθος που περιγράφει τις </a:t>
            </a:r>
            <a:r>
              <a:rPr lang="el-GR" sz="1800" b="1" dirty="0"/>
              <a:t>αργές μεταβολές της έντασης</a:t>
            </a:r>
            <a:r>
              <a:rPr lang="el-GR" sz="1800" dirty="0"/>
              <a:t> ενός ήχου.</a:t>
            </a:r>
          </a:p>
          <a:p>
            <a:r>
              <a:rPr lang="el-GR" sz="1800" b="1" dirty="0"/>
              <a:t>Βασική ιδέα:</a:t>
            </a:r>
            <a:br>
              <a:rPr lang="el-GR" sz="1800" dirty="0"/>
            </a:br>
            <a:r>
              <a:rPr lang="el-GR" sz="1800" dirty="0"/>
              <a:t>Όταν η ένταση ενός ήχου αλλάζει αργά στον χρόνο, ακούμε ένα «κύμα» ή μια περιοδική αύξηση και μείωση.</a:t>
            </a:r>
          </a:p>
          <a:p>
            <a:r>
              <a:rPr lang="el-GR" sz="1800" b="1" dirty="0">
                <a:solidFill>
                  <a:srgbClr val="7030A0"/>
                </a:solidFill>
              </a:rPr>
              <a:t>MATLAB </a:t>
            </a:r>
            <a:r>
              <a:rPr lang="el-GR" sz="1800" b="1" dirty="0" err="1">
                <a:solidFill>
                  <a:srgbClr val="7030A0"/>
                </a:solidFill>
              </a:rPr>
              <a:t>script</a:t>
            </a:r>
            <a:r>
              <a:rPr lang="el-GR" sz="1800" b="1" dirty="0">
                <a:solidFill>
                  <a:srgbClr val="7030A0"/>
                </a:solidFill>
              </a:rPr>
              <a:t> – </a:t>
            </a:r>
            <a:r>
              <a:rPr lang="el-GR" sz="1800" b="1" dirty="0" err="1">
                <a:solidFill>
                  <a:srgbClr val="7030A0"/>
                </a:solidFill>
              </a:rPr>
              <a:t>fluctuation</a:t>
            </a:r>
            <a:r>
              <a:rPr lang="el-GR" sz="1800" b="1" dirty="0">
                <a:solidFill>
                  <a:srgbClr val="7030A0"/>
                </a:solidFill>
              </a:rPr>
              <a:t>:</a:t>
            </a:r>
            <a:br>
              <a:rPr lang="el-GR" sz="1800" dirty="0"/>
            </a:br>
            <a:r>
              <a:rPr lang="el-GR" sz="1800" dirty="0"/>
              <a:t>Ίδιο </a:t>
            </a:r>
            <a:r>
              <a:rPr lang="el-GR" sz="1800" dirty="0" err="1"/>
              <a:t>pitch</a:t>
            </a:r>
            <a:r>
              <a:rPr lang="el-GR" sz="1800" dirty="0"/>
              <a:t>: </a:t>
            </a:r>
            <a:r>
              <a:rPr lang="el-GR" sz="1800" b="1" dirty="0"/>
              <a:t>1 </a:t>
            </a:r>
            <a:r>
              <a:rPr lang="el-GR" sz="1800" b="1" dirty="0" err="1"/>
              <a:t>kHz</a:t>
            </a:r>
            <a:endParaRPr lang="el-GR" sz="1800" dirty="0"/>
          </a:p>
          <a:p>
            <a:r>
              <a:rPr lang="el-GR" sz="1800" dirty="0"/>
              <a:t>Καθαρός τόνος </a:t>
            </a:r>
          </a:p>
          <a:p>
            <a:r>
              <a:rPr lang="el-GR" sz="1800" dirty="0"/>
              <a:t>Τόνος με αργή διαμόρφωση πλάτους (AM, χαμηλή συχνότητα π.χ. 2–5 </a:t>
            </a:r>
            <a:r>
              <a:rPr lang="el-GR" sz="1800" dirty="0" err="1"/>
              <a:t>Hz</a:t>
            </a:r>
            <a:r>
              <a:rPr lang="el-GR" sz="1800" dirty="0"/>
              <a:t>) </a:t>
            </a:r>
          </a:p>
          <a:p>
            <a:r>
              <a:rPr lang="el-GR" sz="1800" b="1" dirty="0"/>
              <a:t>Συμπέρασμα:</a:t>
            </a:r>
            <a:br>
              <a:rPr lang="el-GR" sz="1800" dirty="0"/>
            </a:br>
            <a:r>
              <a:rPr lang="el-GR" sz="1800" dirty="0"/>
              <a:t>Οι αργές μεταβολές της έντασης δημιουργούν </a:t>
            </a:r>
            <a:r>
              <a:rPr lang="el-GR" sz="1800" dirty="0" err="1"/>
              <a:t>fluctuation</a:t>
            </a:r>
            <a:r>
              <a:rPr lang="el-GR" sz="1800" dirty="0"/>
              <a:t> (αίσθηση «κύματος» στον ήχο).</a:t>
            </a:r>
          </a:p>
          <a:p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7033088-91B3-84A2-DEF4-06D12376D3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ΒΑΣΙΚΕΣ ΨΥΧΟΑΚΟΥΣΤΙΚΕΣ ΠΟΣΟΤΗΤΕΣ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341190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2B90AF-88F5-5DB7-843D-476B2268BE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80FFF4D-868D-B675-52BB-4AAC310FAE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1800" b="1" dirty="0"/>
              <a:t>FLUCTUATION – ΑΡΓΗ ΔΙΑΚΥΜΑΝΣΗ</a:t>
            </a:r>
          </a:p>
          <a:p>
            <a:r>
              <a:rPr lang="el-GR" sz="1800" b="1" dirty="0"/>
              <a:t>Ορισμός:</a:t>
            </a:r>
            <a:br>
              <a:rPr lang="el-GR" sz="1800" dirty="0"/>
            </a:br>
            <a:r>
              <a:rPr lang="el-GR" sz="1800" dirty="0"/>
              <a:t>Το </a:t>
            </a:r>
            <a:r>
              <a:rPr lang="el-GR" sz="1800" dirty="0" err="1"/>
              <a:t>fluctuation</a:t>
            </a:r>
            <a:r>
              <a:rPr lang="el-GR" sz="1800" dirty="0"/>
              <a:t> είναι </a:t>
            </a:r>
            <a:r>
              <a:rPr lang="el-GR" sz="1800" dirty="0" err="1"/>
              <a:t>ψυχοακουστικό</a:t>
            </a:r>
            <a:r>
              <a:rPr lang="el-GR" sz="1800" dirty="0"/>
              <a:t> μέγεθος που περιγράφει τις </a:t>
            </a:r>
            <a:r>
              <a:rPr lang="el-GR" sz="1800" b="1" dirty="0"/>
              <a:t>αργές μεταβολές της έντασης</a:t>
            </a:r>
            <a:r>
              <a:rPr lang="el-GR" sz="1800" dirty="0"/>
              <a:t> ενός ήχου.</a:t>
            </a:r>
          </a:p>
          <a:p>
            <a:r>
              <a:rPr lang="el-GR" sz="1800" b="1" dirty="0"/>
              <a:t>Βασική ιδέα:</a:t>
            </a:r>
            <a:br>
              <a:rPr lang="el-GR" sz="1800" dirty="0"/>
            </a:br>
            <a:r>
              <a:rPr lang="el-GR" sz="1800" dirty="0"/>
              <a:t>Όταν η ένταση ενός ήχου αλλάζει αργά στον χρόνο, ακούμε ένα «κύμα» ή μια περιοδική αύξηση και μείωση.</a:t>
            </a:r>
          </a:p>
          <a:p>
            <a:r>
              <a:rPr lang="el-GR" sz="1800" b="1" dirty="0">
                <a:solidFill>
                  <a:srgbClr val="7030A0"/>
                </a:solidFill>
              </a:rPr>
              <a:t>MATLAB </a:t>
            </a:r>
            <a:r>
              <a:rPr lang="el-GR" sz="1800" b="1" dirty="0" err="1">
                <a:solidFill>
                  <a:srgbClr val="7030A0"/>
                </a:solidFill>
              </a:rPr>
              <a:t>script</a:t>
            </a:r>
            <a:r>
              <a:rPr lang="el-GR" sz="1800" b="1" dirty="0">
                <a:solidFill>
                  <a:srgbClr val="7030A0"/>
                </a:solidFill>
              </a:rPr>
              <a:t> – </a:t>
            </a:r>
            <a:r>
              <a:rPr lang="el-GR" sz="1800" b="1" dirty="0" err="1">
                <a:solidFill>
                  <a:srgbClr val="7030A0"/>
                </a:solidFill>
              </a:rPr>
              <a:t>fluctuation</a:t>
            </a:r>
            <a:r>
              <a:rPr lang="el-GR" sz="1800" b="1" dirty="0">
                <a:solidFill>
                  <a:srgbClr val="7030A0"/>
                </a:solidFill>
              </a:rPr>
              <a:t>:</a:t>
            </a:r>
            <a:br>
              <a:rPr lang="el-GR" sz="1800" dirty="0"/>
            </a:br>
            <a:r>
              <a:rPr lang="el-GR" sz="1800" dirty="0"/>
              <a:t>Ίδιο </a:t>
            </a:r>
            <a:r>
              <a:rPr lang="el-GR" sz="1800" dirty="0" err="1"/>
              <a:t>pitch</a:t>
            </a:r>
            <a:r>
              <a:rPr lang="el-GR" sz="1800" dirty="0"/>
              <a:t>: </a:t>
            </a:r>
            <a:r>
              <a:rPr lang="el-GR" sz="1800" b="1" dirty="0"/>
              <a:t>1 </a:t>
            </a:r>
            <a:r>
              <a:rPr lang="el-GR" sz="1800" b="1" dirty="0" err="1"/>
              <a:t>kHz</a:t>
            </a:r>
            <a:endParaRPr lang="el-GR" sz="1800" dirty="0"/>
          </a:p>
          <a:p>
            <a:r>
              <a:rPr lang="el-GR" sz="1800" dirty="0"/>
              <a:t>Καθαρός τόνος </a:t>
            </a:r>
          </a:p>
          <a:p>
            <a:r>
              <a:rPr lang="el-GR" sz="1800" dirty="0"/>
              <a:t>Τόνος με αργή διαμόρφωση πλάτους (AM, χαμηλή συχνότητα π.χ. 2–5 </a:t>
            </a:r>
            <a:r>
              <a:rPr lang="el-GR" sz="1800" dirty="0" err="1"/>
              <a:t>Hz</a:t>
            </a:r>
            <a:r>
              <a:rPr lang="el-GR" sz="1800" dirty="0"/>
              <a:t>) </a:t>
            </a:r>
          </a:p>
          <a:p>
            <a:r>
              <a:rPr lang="el-GR" sz="1800" b="1" dirty="0"/>
              <a:t>Συμπέρασμα:</a:t>
            </a:r>
            <a:br>
              <a:rPr lang="el-GR" sz="1800" dirty="0"/>
            </a:br>
            <a:r>
              <a:rPr lang="el-GR" sz="1800" dirty="0"/>
              <a:t>Οι αργές μεταβολές της έντασης δημιουργούν </a:t>
            </a:r>
            <a:r>
              <a:rPr lang="el-GR" sz="1800" dirty="0" err="1"/>
              <a:t>fluctuation</a:t>
            </a:r>
            <a:r>
              <a:rPr lang="el-GR" sz="1800" dirty="0"/>
              <a:t> (αίσθηση «κύματος» στον ήχο).</a:t>
            </a:r>
          </a:p>
          <a:p>
            <a:endParaRPr lang="en-GB" sz="18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A13B13A-E60D-273C-734C-2CE46587B5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ΒΑΣΙΚΕΣ ΨΥΧΟΑΚΟΥΣΤΙΚΕΣ ΠΟΣΟΤΗΤΕΣ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679690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BE462EB-08DF-C041-FB07-DA83D65E48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005" y="1096240"/>
            <a:ext cx="8297660" cy="4060011"/>
          </a:xfrm>
        </p:spPr>
        <p:txBody>
          <a:bodyPr>
            <a:normAutofit/>
          </a:bodyPr>
          <a:lstStyle/>
          <a:p>
            <a:pPr algn="just">
              <a:spcBef>
                <a:spcPts val="1200"/>
              </a:spcBef>
            </a:pPr>
            <a:r>
              <a:rPr lang="el-GR" sz="20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Strength</a:t>
            </a:r>
            <a:r>
              <a:rPr lang="el-G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l-G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περιγράφει πόσο έντονος ή ισχυρός γίνεται αντιληπτός ένας ήχος. </a:t>
            </a:r>
          </a:p>
          <a:p>
            <a:pPr algn="just">
              <a:spcBef>
                <a:spcPts val="1200"/>
              </a:spcBef>
            </a:pPr>
            <a:r>
              <a:rPr lang="el-GR" sz="20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Tonality</a:t>
            </a:r>
            <a:r>
              <a:rPr lang="el-G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l-G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περιγράφει πόσο καθαρά ένας ήχος έχει συγκεκριμένο τονικό ύψος ή συχνότητα. </a:t>
            </a:r>
          </a:p>
          <a:p>
            <a:pPr algn="just">
              <a:spcBef>
                <a:spcPts val="1200"/>
              </a:spcBef>
            </a:pPr>
            <a:r>
              <a:rPr lang="el-G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Αρμονία (</a:t>
            </a:r>
            <a:r>
              <a:rPr lang="el-GR" sz="20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consonance</a:t>
            </a:r>
            <a:r>
              <a:rPr lang="el-G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): </a:t>
            </a:r>
            <a:r>
              <a:rPr lang="el-G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περιγράφει πόσο ευχάριστος, ομαλός ή σταθερός ακούγεται ένας συνδυασμός τόνων. </a:t>
            </a:r>
          </a:p>
          <a:p>
            <a:pPr algn="just">
              <a:spcBef>
                <a:spcPts val="1200"/>
              </a:spcBef>
            </a:pPr>
            <a:r>
              <a:rPr lang="el-G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Δυσαρμονία (</a:t>
            </a:r>
            <a:r>
              <a:rPr lang="el-GR" sz="20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dissonance</a:t>
            </a:r>
            <a:r>
              <a:rPr lang="el-G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): </a:t>
            </a:r>
            <a:r>
              <a:rPr lang="el-G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περιγράφει πόσο ασταθής, τραχύς ή «άβολος» ακούγεται ένας συνδυασμός τόνων.</a:t>
            </a:r>
            <a:endParaRPr lang="en-GB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E886DBD-8BC1-4E4F-ABBC-C1CDCCAD5F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ΒΑΣΙΚΕΣ ΨΥΧΟΑΚΟΥΣΤΙΚΕΣ ΠΟΣΟΤΗΤΕΣ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313728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1661A7D-1B84-D1EF-93FC-F884FFC9F7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20217"/>
          <a:stretch>
            <a:fillRect/>
          </a:stretch>
        </p:blipFill>
        <p:spPr>
          <a:xfrm>
            <a:off x="119541" y="929997"/>
            <a:ext cx="8904917" cy="4042052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DD0AC102-B3E2-0F20-7A1E-CC305D7A7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ΒΑΣΙΚΕΣ ΨΥΧΟΑΚΟΥΣΤΙΚΕΣ ΠΟΣΟΤΗΤΕΣ</a:t>
            </a:r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6041A36-7096-3372-0B06-D6E8B87071C2}"/>
              </a:ext>
            </a:extLst>
          </p:cNvPr>
          <p:cNvSpPr txBox="1"/>
          <p:nvPr/>
        </p:nvSpPr>
        <p:spPr>
          <a:xfrm>
            <a:off x="783606" y="608291"/>
            <a:ext cx="46339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Χωρική ακοή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61222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8C29041-8DB1-2C70-7592-0BCC3AB2B7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125" y="758454"/>
            <a:ext cx="8511540" cy="43977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dirty="0"/>
              <a:t>FREQUENCY SELECTIVITY </a:t>
            </a:r>
            <a:r>
              <a:rPr lang="el-GR" sz="1800" dirty="0"/>
              <a:t>είναι η ικανότητα του ανθρώπινου συστήματος ακοής να απομονώνει ήχους που ανήκουν σε διαφορετικές</a:t>
            </a:r>
            <a:r>
              <a:rPr lang="en-GB" sz="1800" dirty="0"/>
              <a:t> </a:t>
            </a:r>
            <a:r>
              <a:rPr lang="el-GR" sz="1800" dirty="0"/>
              <a:t>περιοχές</a:t>
            </a:r>
            <a:r>
              <a:rPr lang="en-GB" sz="1800" dirty="0"/>
              <a:t> </a:t>
            </a:r>
            <a:r>
              <a:rPr lang="el-GR" sz="1800" dirty="0"/>
              <a:t>του </a:t>
            </a:r>
            <a:r>
              <a:rPr lang="el-GR" sz="1800" dirty="0" err="1"/>
              <a:t>συχνοτικού</a:t>
            </a:r>
            <a:r>
              <a:rPr lang="el-GR" sz="1800" dirty="0"/>
              <a:t> </a:t>
            </a:r>
            <a:r>
              <a:rPr lang="el-GR" sz="1800" dirty="0" err="1"/>
              <a:t>φασματος</a:t>
            </a:r>
            <a:endParaRPr lang="en-GB" sz="1800" dirty="0"/>
          </a:p>
          <a:p>
            <a:pPr marL="0" indent="0">
              <a:buNone/>
            </a:pPr>
            <a:endParaRPr lang="el-GR" sz="1800" dirty="0"/>
          </a:p>
          <a:p>
            <a:pPr marL="0" indent="0" algn="just">
              <a:buNone/>
            </a:pPr>
            <a:r>
              <a:rPr lang="el-GR" sz="1800" i="1" dirty="0">
                <a:solidFill>
                  <a:schemeClr val="accent2">
                    <a:lumMod val="75000"/>
                  </a:schemeClr>
                </a:solidFill>
              </a:rPr>
              <a:t>Οφείλεται στη λειτουργία του </a:t>
            </a:r>
            <a:r>
              <a:rPr lang="el-GR" sz="1800" b="1" i="1" dirty="0">
                <a:solidFill>
                  <a:schemeClr val="accent2">
                    <a:lumMod val="75000"/>
                  </a:schemeClr>
                </a:solidFill>
              </a:rPr>
              <a:t>κοχλία</a:t>
            </a:r>
            <a:r>
              <a:rPr lang="el-GR" sz="1800" i="1" dirty="0">
                <a:solidFill>
                  <a:schemeClr val="accent2">
                    <a:lumMod val="75000"/>
                  </a:schemeClr>
                </a:solidFill>
              </a:rPr>
              <a:t> και στη βέλτιστη συχνότητα απόκρισης των </a:t>
            </a:r>
            <a:r>
              <a:rPr lang="el-GR" sz="1800" b="1" i="1" dirty="0">
                <a:solidFill>
                  <a:schemeClr val="accent2">
                    <a:lumMod val="75000"/>
                  </a:schemeClr>
                </a:solidFill>
              </a:rPr>
              <a:t>τριχωτών κυττάρων </a:t>
            </a:r>
            <a:r>
              <a:rPr lang="el-GR" sz="1800" i="1" dirty="0">
                <a:solidFill>
                  <a:schemeClr val="accent2">
                    <a:lumMod val="75000"/>
                  </a:schemeClr>
                </a:solidFill>
              </a:rPr>
              <a:t>του αυτιού. Κάθε έσω τριχωτό κύτταρο ανταποκρίνεται κυρίως στη βέλτιστη συχνότητά του, αλλά και σε γειτονικές συχνότητες. </a:t>
            </a:r>
          </a:p>
          <a:p>
            <a:pPr marL="0" indent="0">
              <a:buNone/>
            </a:pPr>
            <a:br>
              <a:rPr lang="el-GR" sz="1800" dirty="0"/>
            </a:br>
            <a:endParaRPr lang="el-GR" sz="1800" dirty="0"/>
          </a:p>
          <a:p>
            <a:pPr marL="0" indent="0">
              <a:buNone/>
            </a:pPr>
            <a:r>
              <a:rPr lang="el-GR" sz="1800" b="1" dirty="0"/>
              <a:t>ΚΡΙΣΙΜΗ ΣΥΧΝΟΤΙΚΗ ΖΩΝΗ (CRITICAL BAND):</a:t>
            </a:r>
            <a:endParaRPr lang="el-GR" sz="1800" dirty="0"/>
          </a:p>
          <a:p>
            <a:pPr marL="0" indent="0">
              <a:buNone/>
            </a:pPr>
            <a:r>
              <a:rPr lang="el-GR" sz="1800" dirty="0"/>
              <a:t>Κρίσιμη </a:t>
            </a:r>
            <a:r>
              <a:rPr lang="el-GR" sz="1800" dirty="0" err="1"/>
              <a:t>συχνοτικη</a:t>
            </a:r>
            <a:r>
              <a:rPr lang="el-GR" sz="1800" dirty="0"/>
              <a:t> ζώνη είναι το εύρος των συχνοτήτων γύρω από τη βέλτιστη συχνότητα απόκρισης ενός έσω τριχωτού κυττάρου. </a:t>
            </a:r>
          </a:p>
          <a:p>
            <a:pPr marL="0" indent="0">
              <a:buNone/>
            </a:pPr>
            <a:r>
              <a:rPr lang="el-GR" sz="1800" dirty="0"/>
              <a:t>Ονομάζεται επίσης και ακουστικό φίλτρο (</a:t>
            </a:r>
            <a:r>
              <a:rPr lang="el-GR" sz="1800" dirty="0" err="1"/>
              <a:t>auditory</a:t>
            </a:r>
            <a:r>
              <a:rPr lang="el-GR" sz="1800" dirty="0"/>
              <a:t> </a:t>
            </a:r>
            <a:r>
              <a:rPr lang="el-GR" sz="1800" dirty="0" err="1"/>
              <a:t>filter</a:t>
            </a:r>
            <a:r>
              <a:rPr lang="el-GR" sz="1800" dirty="0"/>
              <a:t>). </a:t>
            </a:r>
          </a:p>
          <a:p>
            <a:pPr marL="0" indent="0">
              <a:buNone/>
            </a:pPr>
            <a:r>
              <a:rPr lang="el-GR" sz="1800" dirty="0"/>
              <a:t>Το εύρος κάθε ζώνης εξαρτάται από τη συχνότητα και δεν είναι σταθερό.</a:t>
            </a:r>
          </a:p>
          <a:p>
            <a:pPr marL="0" indent="0">
              <a:buNone/>
            </a:pPr>
            <a:endParaRPr lang="en-GB" sz="18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9F6F79E-EA9F-A12D-09F5-7A4307EA83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ΣΥΧΝΟΤΙΚΗ ΕΠΙΛΕΚΤΙΚΟΤΗΤΑ (</a:t>
            </a:r>
            <a:r>
              <a:rPr lang="en-GB" dirty="0"/>
              <a:t>FREQUENCY SELECTIVITY)</a:t>
            </a:r>
          </a:p>
        </p:txBody>
      </p:sp>
    </p:spTree>
    <p:extLst>
      <p:ext uri="{BB962C8B-B14F-4D97-AF65-F5344CB8AC3E}">
        <p14:creationId xmlns:p14="http://schemas.microsoft.com/office/powerpoint/2010/main" val="1851848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A8F63A9-9DA7-FB88-26F0-0C7DFCE192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335" y="567531"/>
            <a:ext cx="8355330" cy="4397798"/>
          </a:xfrm>
        </p:spPr>
        <p:txBody>
          <a:bodyPr/>
          <a:lstStyle/>
          <a:p>
            <a:pPr marL="0" indent="0">
              <a:buNone/>
            </a:pPr>
            <a:r>
              <a:rPr lang="el-GR" b="1" dirty="0" err="1"/>
              <a:t>Χωρική</a:t>
            </a:r>
            <a:r>
              <a:rPr lang="el-GR" b="1" dirty="0"/>
              <a:t> </a:t>
            </a:r>
            <a:r>
              <a:rPr lang="el-GR" b="1" dirty="0" err="1"/>
              <a:t>ακοή-Έννοιες</a:t>
            </a:r>
            <a:r>
              <a:rPr lang="el-GR" b="1" dirty="0"/>
              <a:t> και </a:t>
            </a:r>
            <a:r>
              <a:rPr lang="el-GR" b="1" dirty="0" err="1"/>
              <a:t>ορισμοί</a:t>
            </a:r>
            <a:endParaRPr lang="el-GR" b="1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44F60C5-BB13-3898-0453-0F460ADB2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ΒΑΣΙΚΕΣ ΨΥΧΟΑΚΟΥΣΤΙΚΕΣ ΠΟΣΟΤΗΤΕΣ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1F0B75D-EFD3-88E5-97C2-BC325D1ADA7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0771"/>
          <a:stretch>
            <a:fillRect/>
          </a:stretch>
        </p:blipFill>
        <p:spPr>
          <a:xfrm>
            <a:off x="323850" y="1192123"/>
            <a:ext cx="8122708" cy="3651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87804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BAAFDD2-0988-A73B-A0BF-1E871B8FC3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ΒΑΣΙΚΕΣ ΨΥΧΟΑΚΟΥΣΤΙΚΕΣ ΠΟΣΟΤΗΤΕΣ</a:t>
            </a:r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A02A377-2F48-C101-B7C4-2D96CE788221}"/>
              </a:ext>
            </a:extLst>
          </p:cNvPr>
          <p:cNvSpPr txBox="1"/>
          <p:nvPr/>
        </p:nvSpPr>
        <p:spPr>
          <a:xfrm>
            <a:off x="116680" y="617815"/>
            <a:ext cx="46339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l-GR" b="1" dirty="0"/>
              <a:t>Συστήματα συντεταγμένων 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047F13D-AF4B-EDB5-42CD-000D66CAD1B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13" b="2655"/>
          <a:stretch>
            <a:fillRect/>
          </a:stretch>
        </p:blipFill>
        <p:spPr>
          <a:xfrm>
            <a:off x="1000125" y="949048"/>
            <a:ext cx="6926841" cy="4472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03748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944B35-188D-3A27-0BD9-E4BDFB6C4C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EBD63B5-A0A1-3F11-67C2-58C509F242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ΒΑΣΙΚΕΣ ΨΥΧΟΑΚΟΥΣΤΙΚΕΣ ΠΟΣΟΤΗΤΕΣ</a:t>
            </a:r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25A208-0E67-36B4-2E62-16EAFA9C16E2}"/>
              </a:ext>
            </a:extLst>
          </p:cNvPr>
          <p:cNvSpPr txBox="1"/>
          <p:nvPr/>
        </p:nvSpPr>
        <p:spPr>
          <a:xfrm>
            <a:off x="116680" y="617815"/>
            <a:ext cx="46339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l-GR" b="1" dirty="0"/>
              <a:t>Συστήματα συντεταγμένων 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30AD9DB-5FC1-94DE-A7CF-650AD70A52F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5742"/>
          <a:stretch>
            <a:fillRect/>
          </a:stretch>
        </p:blipFill>
        <p:spPr>
          <a:xfrm>
            <a:off x="1235302" y="2576513"/>
            <a:ext cx="6424964" cy="276701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96B5689-32A0-8BBA-8D8D-6605922AF98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63156"/>
          <a:stretch>
            <a:fillRect/>
          </a:stretch>
        </p:blipFill>
        <p:spPr>
          <a:xfrm>
            <a:off x="1076390" y="962266"/>
            <a:ext cx="6742787" cy="1614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64108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03384E-C9A1-8871-0DD9-736FB3CC91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F4481A9-A23C-38B5-D897-863902AF1C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ΒΑΣΙΚΕΣ ΨΥΧΟΑΚΟΥΣΤΙΚΕΣ ΠΟΣΟΤΗΤΕΣ</a:t>
            </a:r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E902ACC-484E-6206-E0FD-F8B89E958985}"/>
              </a:ext>
            </a:extLst>
          </p:cNvPr>
          <p:cNvSpPr txBox="1"/>
          <p:nvPr/>
        </p:nvSpPr>
        <p:spPr>
          <a:xfrm>
            <a:off x="116680" y="617815"/>
            <a:ext cx="46339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l-GR" b="1" dirty="0"/>
              <a:t>Συστήματα συντεταγμένων 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D1510B2-FB4E-68DC-F3E5-3C0FF747F6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725" y="923925"/>
            <a:ext cx="6848547" cy="4359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4202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42805F-ED59-0928-B434-CF4F6E6F5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6295BA0-79E3-6BC2-7A83-3ED1511231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ΒΑΣΙΚΕΣ ΨΥΧΟΑΚΟΥΣΤΙΚΕΣ ΠΟΣΟΤΗΤΕΣ</a:t>
            </a:r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8D8D47C-6650-6245-4307-4A937EE69D2C}"/>
              </a:ext>
            </a:extLst>
          </p:cNvPr>
          <p:cNvSpPr txBox="1"/>
          <p:nvPr/>
        </p:nvSpPr>
        <p:spPr>
          <a:xfrm>
            <a:off x="116680" y="617815"/>
            <a:ext cx="46339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/>
              <a:t>Localization cues-</a:t>
            </a:r>
            <a:r>
              <a:rPr lang="el-GR" b="1" dirty="0" err="1"/>
              <a:t>Στοιχεία</a:t>
            </a:r>
            <a:r>
              <a:rPr lang="el-GR" b="1" dirty="0"/>
              <a:t> </a:t>
            </a:r>
            <a:r>
              <a:rPr lang="el-GR" b="1" dirty="0" err="1"/>
              <a:t>εντοπισμού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A087B50-6A41-0F2D-B748-970F195260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3338" y="1262659"/>
            <a:ext cx="9144000" cy="2694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66544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BD3776-9CE6-8C5F-D714-334D010D2E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F8433CF-3C3A-94BB-1280-20B6837F61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ΒΑΣΙΚΕΣ ΨΥΧΟΑΚΟΥΣΤΙΚΕΣ ΠΟΣΟΤΗΤΕΣ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07B5A0B-4EEA-59F8-C1C1-5F7D86C366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413" y="632524"/>
            <a:ext cx="7101445" cy="476164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7AD1A78-24A4-03BF-5711-B49CD6C24B4A}"/>
              </a:ext>
            </a:extLst>
          </p:cNvPr>
          <p:cNvSpPr txBox="1"/>
          <p:nvPr/>
        </p:nvSpPr>
        <p:spPr>
          <a:xfrm>
            <a:off x="116680" y="617815"/>
            <a:ext cx="46339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/>
              <a:t>Interaural Time Difference (ITD)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6043882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53FBAB-C9CA-BB10-471B-8F3E88D06B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E87ABE4-5F0A-CE93-A313-935BE2DFF8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ΒΑΣΙΚΕΣ ΨΥΧΟΑΚΟΥΣΤΙΚΕΣ ΠΟΣΟΤΗΤΕΣ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70FE8FB-E585-ECB9-43AA-B5429992FC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6188" y="790575"/>
            <a:ext cx="6868284" cy="461944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D702384-31DC-F873-9A66-8F900BB9352D}"/>
              </a:ext>
            </a:extLst>
          </p:cNvPr>
          <p:cNvSpPr txBox="1"/>
          <p:nvPr/>
        </p:nvSpPr>
        <p:spPr>
          <a:xfrm>
            <a:off x="116680" y="617815"/>
            <a:ext cx="46339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/>
              <a:t>Interaural Time Difference (ITD)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598721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9B996F-E89F-1FB5-3778-E7A8FB4156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2259CD3-0B23-9100-7E6F-0EEC2B384F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ΒΑΣΙΚΕΣ ΨΥΧΟΑΚΟΥΣΤΙΚΕΣ ΠΟΣΟΤΗΤΕΣ</a:t>
            </a:r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378F40-8145-764E-14E2-94331A4676E7}"/>
              </a:ext>
            </a:extLst>
          </p:cNvPr>
          <p:cNvSpPr txBox="1"/>
          <p:nvPr/>
        </p:nvSpPr>
        <p:spPr>
          <a:xfrm>
            <a:off x="116680" y="617815"/>
            <a:ext cx="46339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/>
              <a:t>Interaural Time Difference (ITD)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1A71682-BE69-F35E-0030-EBB4BA1689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8097" y="933451"/>
            <a:ext cx="6049578" cy="434087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D5CE9D9-9A00-CEDB-DB44-03A525E56FB3}"/>
              </a:ext>
            </a:extLst>
          </p:cNvPr>
          <p:cNvSpPr txBox="1"/>
          <p:nvPr/>
        </p:nvSpPr>
        <p:spPr>
          <a:xfrm>
            <a:off x="469106" y="4008715"/>
            <a:ext cx="463391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dirty="0">
                <a:solidFill>
                  <a:srgbClr val="00B050"/>
                </a:solidFill>
              </a:rPr>
              <a:t>Script: ITD</a:t>
            </a:r>
          </a:p>
        </p:txBody>
      </p:sp>
    </p:spTree>
    <p:extLst>
      <p:ext uri="{BB962C8B-B14F-4D97-AF65-F5344CB8AC3E}">
        <p14:creationId xmlns:p14="http://schemas.microsoft.com/office/powerpoint/2010/main" val="303763524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A70187-8043-FA4D-5DB8-CAC78EE1F1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E95DEA6-02CC-AE54-3551-7AE0BE7624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ΒΑΣΙΚΕΣ ΨΥΧΟΑΚΟΥΣΤΙΚΕΣ ΠΟΣΟΤΗΤΕΣ</a:t>
            </a:r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4EE213E-970E-35C3-00DA-84E73806C75E}"/>
              </a:ext>
            </a:extLst>
          </p:cNvPr>
          <p:cNvSpPr txBox="1"/>
          <p:nvPr/>
        </p:nvSpPr>
        <p:spPr>
          <a:xfrm>
            <a:off x="116680" y="617815"/>
            <a:ext cx="46339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/>
              <a:t>Interaural </a:t>
            </a:r>
            <a:r>
              <a:rPr lang="en-GB" b="1" u="sng" dirty="0"/>
              <a:t>Level</a:t>
            </a:r>
            <a:r>
              <a:rPr lang="en-GB" b="1" dirty="0"/>
              <a:t> Difference (ILD)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B46F414-E0A8-C0B3-74AC-DB59B38699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9804" y="909638"/>
            <a:ext cx="5703996" cy="4347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86373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15CBE8-547A-51C0-2929-BF609D5703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5B8552D-4D9E-C9FD-1FFC-0B92787121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ΒΑΣΙΚΕΣ ΨΥΧΟΑΚΟΥΣΤΙΚΕΣ ΠΟΣΟΤΗΤΕΣ</a:t>
            </a:r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A6FDECE-119F-CC7B-1938-301CAA784A89}"/>
              </a:ext>
            </a:extLst>
          </p:cNvPr>
          <p:cNvSpPr txBox="1"/>
          <p:nvPr/>
        </p:nvSpPr>
        <p:spPr>
          <a:xfrm>
            <a:off x="116680" y="617815"/>
            <a:ext cx="46339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/>
              <a:t>Interaural Level Difference (ILD)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24EE750-6892-4787-A2B4-6C76102FBB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4476" y="930942"/>
            <a:ext cx="6208551" cy="437924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EAF8964-C253-CBCE-EE13-CA0C577D48BD}"/>
              </a:ext>
            </a:extLst>
          </p:cNvPr>
          <p:cNvSpPr txBox="1"/>
          <p:nvPr/>
        </p:nvSpPr>
        <p:spPr>
          <a:xfrm>
            <a:off x="469106" y="4008715"/>
            <a:ext cx="463391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dirty="0">
                <a:solidFill>
                  <a:srgbClr val="00B050"/>
                </a:solidFill>
              </a:rPr>
              <a:t>Script: ILD</a:t>
            </a:r>
          </a:p>
        </p:txBody>
      </p:sp>
    </p:spTree>
    <p:extLst>
      <p:ext uri="{BB962C8B-B14F-4D97-AF65-F5344CB8AC3E}">
        <p14:creationId xmlns:p14="http://schemas.microsoft.com/office/powerpoint/2010/main" val="35998518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7044AC8-8E9C-9CBA-2C7D-57E2ACA05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ΣΥΧΝΟΤΙΚΗ ΕΠΙΛΕΚΤΙΚΟΤΗΤΑ (</a:t>
            </a:r>
            <a:r>
              <a:rPr lang="en-GB" dirty="0"/>
              <a:t>FREQUENCY SELECTIVITY)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8AE9D82-6C48-A791-7AB3-7F745ACDB938}"/>
              </a:ext>
            </a:extLst>
          </p:cNvPr>
          <p:cNvSpPr txBox="1"/>
          <p:nvPr/>
        </p:nvSpPr>
        <p:spPr>
          <a:xfrm>
            <a:off x="-1" y="1047808"/>
            <a:ext cx="447882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l-GR" b="0" i="0" u="none" strike="noStrike" baseline="0" dirty="0">
                <a:latin typeface="+mj-lt"/>
              </a:rPr>
              <a:t>ο </a:t>
            </a:r>
            <a:r>
              <a:rPr lang="el-GR" b="0" i="0" u="none" strike="noStrike" baseline="0" dirty="0" err="1">
                <a:latin typeface="+mj-lt"/>
              </a:rPr>
              <a:t>κοχλίας</a:t>
            </a:r>
            <a:r>
              <a:rPr lang="el-GR" b="0" i="0" u="none" strike="noStrike" baseline="0" dirty="0">
                <a:latin typeface="+mj-lt"/>
              </a:rPr>
              <a:t> </a:t>
            </a:r>
            <a:r>
              <a:rPr lang="el-GR" b="0" i="0" u="none" strike="noStrike" baseline="0" dirty="0" err="1">
                <a:latin typeface="+mj-lt"/>
              </a:rPr>
              <a:t>είναι</a:t>
            </a:r>
            <a:r>
              <a:rPr lang="el-GR" b="0" i="0" u="none" strike="noStrike" baseline="0" dirty="0">
                <a:latin typeface="+mj-lt"/>
              </a:rPr>
              <a:t> το </a:t>
            </a:r>
            <a:r>
              <a:rPr lang="el-GR" b="0" i="0" u="none" strike="noStrike" baseline="0" dirty="0" err="1">
                <a:latin typeface="+mj-lt"/>
              </a:rPr>
              <a:t>βασικό</a:t>
            </a:r>
            <a:r>
              <a:rPr lang="el-GR" b="0" i="0" u="none" strike="noStrike" baseline="0" dirty="0">
                <a:latin typeface="+mj-lt"/>
              </a:rPr>
              <a:t> (και</a:t>
            </a:r>
            <a:r>
              <a:rPr lang="en-GB" b="0" i="0" u="none" strike="noStrike" baseline="0" dirty="0">
                <a:latin typeface="+mj-lt"/>
              </a:rPr>
              <a:t> </a:t>
            </a:r>
            <a:r>
              <a:rPr lang="el-GR" b="0" i="0" u="none" strike="noStrike" baseline="0" dirty="0" err="1">
                <a:latin typeface="+mj-lt"/>
              </a:rPr>
              <a:t>πολύπλοκο</a:t>
            </a:r>
            <a:r>
              <a:rPr lang="el-GR" b="0" i="0" u="none" strike="noStrike" baseline="0" dirty="0">
                <a:latin typeface="+mj-lt"/>
              </a:rPr>
              <a:t>) </a:t>
            </a:r>
            <a:r>
              <a:rPr lang="el-GR" b="0" i="0" u="none" strike="noStrike" baseline="0" dirty="0" err="1">
                <a:latin typeface="+mj-lt"/>
              </a:rPr>
              <a:t>όργανο</a:t>
            </a:r>
            <a:r>
              <a:rPr lang="el-GR" b="0" i="0" u="none" strike="noStrike" baseline="0" dirty="0">
                <a:latin typeface="+mj-lt"/>
              </a:rPr>
              <a:t> που </a:t>
            </a:r>
            <a:r>
              <a:rPr lang="el-GR" b="0" i="0" u="none" strike="noStrike" baseline="0" dirty="0" err="1"/>
              <a:t>μετατρέπει</a:t>
            </a:r>
            <a:r>
              <a:rPr lang="el-GR" b="0" i="0" u="none" strike="noStrike" baseline="0" dirty="0">
                <a:latin typeface="+mj-lt"/>
              </a:rPr>
              <a:t> το </a:t>
            </a:r>
            <a:r>
              <a:rPr lang="el-GR" b="0" i="0" u="none" strike="noStrike" baseline="0" dirty="0" err="1">
                <a:latin typeface="+mj-lt"/>
              </a:rPr>
              <a:t>μηχανικό</a:t>
            </a:r>
            <a:r>
              <a:rPr lang="en-GB" dirty="0">
                <a:latin typeface="+mj-lt"/>
              </a:rPr>
              <a:t> </a:t>
            </a:r>
            <a:r>
              <a:rPr lang="el-GR" b="0" i="0" u="none" strike="noStrike" baseline="0" dirty="0" err="1">
                <a:latin typeface="+mj-lt"/>
              </a:rPr>
              <a:t>ερέθισμα</a:t>
            </a:r>
            <a:r>
              <a:rPr lang="el-GR" b="0" i="0" u="none" strike="noStrike" baseline="0" dirty="0">
                <a:latin typeface="+mj-lt"/>
              </a:rPr>
              <a:t> </a:t>
            </a:r>
            <a:r>
              <a:rPr lang="el-GR" b="0" i="0" u="none" strike="noStrike" baseline="0" dirty="0" err="1">
                <a:latin typeface="+mj-lt"/>
              </a:rPr>
              <a:t>από</a:t>
            </a:r>
            <a:r>
              <a:rPr lang="el-GR" b="0" i="0" u="none" strike="noStrike" baseline="0" dirty="0">
                <a:latin typeface="+mj-lt"/>
              </a:rPr>
              <a:t> το </a:t>
            </a:r>
            <a:r>
              <a:rPr lang="el-GR" b="0" i="0" u="none" strike="noStrike" baseline="0" dirty="0" err="1">
                <a:latin typeface="+mj-lt"/>
              </a:rPr>
              <a:t>μέσο</a:t>
            </a:r>
            <a:r>
              <a:rPr lang="el-GR" b="0" i="0" u="none" strike="noStrike" baseline="0" dirty="0">
                <a:latin typeface="+mj-lt"/>
              </a:rPr>
              <a:t> </a:t>
            </a:r>
            <a:r>
              <a:rPr lang="el-GR" b="0" i="0" u="none" strike="noStrike" baseline="0" dirty="0" err="1">
                <a:latin typeface="+mj-lt"/>
              </a:rPr>
              <a:t>αφτί</a:t>
            </a:r>
            <a:r>
              <a:rPr lang="el-GR" b="0" i="0" u="none" strike="noStrike" baseline="0" dirty="0">
                <a:latin typeface="+mj-lt"/>
              </a:rPr>
              <a:t> σε </a:t>
            </a:r>
            <a:r>
              <a:rPr lang="el-GR" b="0" i="0" u="none" strike="noStrike" baseline="0" dirty="0" err="1">
                <a:latin typeface="+mj-lt"/>
              </a:rPr>
              <a:t>νευρικό</a:t>
            </a:r>
            <a:r>
              <a:rPr lang="el-GR" b="0" i="0" u="none" strike="noStrike" baseline="0" dirty="0">
                <a:latin typeface="+mj-lt"/>
              </a:rPr>
              <a:t> </a:t>
            </a:r>
            <a:r>
              <a:rPr lang="el-GR" b="0" i="0" u="none" strike="noStrike" baseline="0" dirty="0" err="1">
                <a:latin typeface="+mj-lt"/>
              </a:rPr>
              <a:t>ερέθισμα</a:t>
            </a:r>
            <a:r>
              <a:rPr lang="el-GR" b="0" i="0" u="none" strike="noStrike" baseline="0" dirty="0">
                <a:latin typeface="+mj-lt"/>
              </a:rPr>
              <a:t> του </a:t>
            </a:r>
            <a:r>
              <a:rPr lang="el-GR" b="0" i="0" u="none" strike="noStrike" baseline="0" dirty="0" err="1">
                <a:latin typeface="+mj-lt"/>
              </a:rPr>
              <a:t>ακουστικού</a:t>
            </a:r>
            <a:r>
              <a:rPr lang="el-GR" b="0" i="0" u="none" strike="noStrike" baseline="0" dirty="0">
                <a:latin typeface="+mj-lt"/>
              </a:rPr>
              <a:t> </a:t>
            </a:r>
            <a:r>
              <a:rPr lang="el-GR" b="0" i="0" u="none" strike="noStrike" baseline="0" dirty="0" err="1">
                <a:latin typeface="+mj-lt"/>
              </a:rPr>
              <a:t>νεύρου</a:t>
            </a:r>
            <a:endParaRPr lang="en-GB" dirty="0">
              <a:latin typeface="+mj-lt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B5722A6-7759-E390-A106-DB34F0BAEB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9480" y="691871"/>
            <a:ext cx="3926370" cy="237648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F961305-0148-39A7-904B-2596B40D6D48}"/>
              </a:ext>
            </a:extLst>
          </p:cNvPr>
          <p:cNvSpPr txBox="1"/>
          <p:nvPr/>
        </p:nvSpPr>
        <p:spPr>
          <a:xfrm>
            <a:off x="0" y="3632834"/>
            <a:ext cx="462438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l-GR" dirty="0"/>
              <a:t>Στο όργανο του </a:t>
            </a:r>
            <a:r>
              <a:rPr lang="el-GR" dirty="0" err="1"/>
              <a:t>Corti</a:t>
            </a:r>
            <a:r>
              <a:rPr lang="el-GR" dirty="0"/>
              <a:t> βρίσκονται τα έσω και έξω τριχωτά κύτταρα, τα οποία συμμετέχουν στη μετατροπή του μηχανικού ερεθίσματος σε νευρική διέγερση του ακουστικού νεύρου.</a:t>
            </a:r>
            <a:endParaRPr lang="en-GB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BF7BB5F-C855-4A04-FDA2-C2AF178804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1691" y="3418402"/>
            <a:ext cx="3897497" cy="170604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5217251-5FD8-5856-9231-92FD107BF9DC}"/>
              </a:ext>
            </a:extLst>
          </p:cNvPr>
          <p:cNvSpPr txBox="1"/>
          <p:nvPr/>
        </p:nvSpPr>
        <p:spPr>
          <a:xfrm>
            <a:off x="5634038" y="3101459"/>
            <a:ext cx="21431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800" b="0" i="0" u="none" strike="noStrike" baseline="0" dirty="0" err="1">
                <a:latin typeface="Palatino-Roman"/>
              </a:rPr>
              <a:t>Όργανο</a:t>
            </a:r>
            <a:r>
              <a:rPr lang="el-GR" sz="1800" b="0" i="0" u="none" strike="noStrike" baseline="0" dirty="0">
                <a:latin typeface="Palatino-Roman"/>
              </a:rPr>
              <a:t> του </a:t>
            </a:r>
            <a:r>
              <a:rPr lang="en-GB" sz="1800" b="0" i="0" u="none" strike="noStrike" baseline="0" dirty="0">
                <a:latin typeface="Palatino-Roman"/>
              </a:rPr>
              <a:t>Corti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622922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7154D7-16C4-952A-D253-2FAA9E31B3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B3829D1-AEEF-F86E-6410-8641D341A3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ΒΑΣΙΚΕΣ ΨΥΧΟΑΚΟΥΣΤΙΚΕΣ ΠΟΣΟΤΗΤΕΣ</a:t>
            </a:r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C5CD64C-E9CD-7539-E9B8-73AAF1FC12AA}"/>
              </a:ext>
            </a:extLst>
          </p:cNvPr>
          <p:cNvSpPr txBox="1"/>
          <p:nvPr/>
        </p:nvSpPr>
        <p:spPr>
          <a:xfrm>
            <a:off x="116680" y="617815"/>
            <a:ext cx="46339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/>
              <a:t>Interaural Level Difference (ILD)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45D7F9-FBDC-4B49-1F99-EB1F714AFB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9987" y="937718"/>
            <a:ext cx="5484026" cy="4398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52280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143E83-4C66-3D6C-3A28-AFF2CAE5D0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4630345-F61C-5F40-57CC-7619C5987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ΒΑΣΙΚΕΣ ΨΥΧΟΑΚΟΥΣΤΙΚΕΣ ΠΟΣΟΤΗΤΕΣ</a:t>
            </a:r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6344286-A09D-5219-89DF-42E9EDB131A4}"/>
              </a:ext>
            </a:extLst>
          </p:cNvPr>
          <p:cNvSpPr txBox="1"/>
          <p:nvPr/>
        </p:nvSpPr>
        <p:spPr>
          <a:xfrm>
            <a:off x="116680" y="617815"/>
            <a:ext cx="46339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/>
              <a:t>Interaural Coherence (IC)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6A3354-B3E2-20F9-B10A-DC1E53E2FE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06243"/>
            <a:ext cx="9144000" cy="208608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8618200-B552-1106-630B-DB3C30101402}"/>
              </a:ext>
            </a:extLst>
          </p:cNvPr>
          <p:cNvSpPr txBox="1"/>
          <p:nvPr/>
        </p:nvSpPr>
        <p:spPr>
          <a:xfrm>
            <a:off x="469106" y="4008715"/>
            <a:ext cx="463391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dirty="0">
                <a:solidFill>
                  <a:srgbClr val="00B050"/>
                </a:solidFill>
              </a:rPr>
              <a:t>Script: </a:t>
            </a:r>
            <a:r>
              <a:rPr lang="en-GB" sz="1600">
                <a:solidFill>
                  <a:srgbClr val="00B050"/>
                </a:solidFill>
              </a:rPr>
              <a:t>ICdemo</a:t>
            </a:r>
            <a:endParaRPr lang="en-GB" sz="1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784269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55598BF-C9F0-BABE-4371-9D863F1B09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 err="1"/>
              <a:t>Φασματικά</a:t>
            </a:r>
            <a:r>
              <a:rPr lang="el-GR" b="1" dirty="0"/>
              <a:t> (</a:t>
            </a:r>
            <a:r>
              <a:rPr lang="en-GB" b="1" dirty="0"/>
              <a:t>spectral) </a:t>
            </a:r>
            <a:r>
              <a:rPr lang="el-GR" b="1" dirty="0"/>
              <a:t>και </a:t>
            </a:r>
            <a:r>
              <a:rPr lang="el-GR" b="1" dirty="0" err="1"/>
              <a:t>δυναμικά</a:t>
            </a:r>
            <a:r>
              <a:rPr lang="el-GR" b="1" dirty="0"/>
              <a:t> (</a:t>
            </a:r>
            <a:r>
              <a:rPr lang="en-GB" b="1" dirty="0"/>
              <a:t>dynamic) </a:t>
            </a:r>
            <a:r>
              <a:rPr lang="el-GR" b="1" dirty="0" err="1"/>
              <a:t>στοιχεία</a:t>
            </a:r>
            <a:r>
              <a:rPr lang="el-GR" b="1" dirty="0"/>
              <a:t> (</a:t>
            </a:r>
            <a:r>
              <a:rPr lang="en-GB" b="1" dirty="0"/>
              <a:t>cues)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0FE354F-B8C1-71A2-356A-126DE8766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ΒΑΣΙΚΕΣ ΨΥΧΟΑΚΟΥΣΤΙΚΕΣ ΠΟΣΟΤΗΤΕΣ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FCA38E6-81C7-7101-B791-68B118B7E8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688" y="1434982"/>
            <a:ext cx="8977312" cy="3787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77382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0AC54DB-C72E-A816-6D11-B12066FCE0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ΒΑΣΙΚΕΣ ΨΥΧΟΑΚΟΥΣΤΙΚΕΣ ΠΟΣΟΤΗΤΕΣ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0563D4B-DB6D-B315-1B9C-3CD941AE11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0625" y="528526"/>
            <a:ext cx="6330631" cy="4818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61896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1DB06-E111-3D4C-695D-AFF9EE77B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A198FD2-CA58-67C8-A0FD-8824AECB29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ΒΑΣΙΚΕΣ ΨΥΧΟΑΚΟΥΣΤΙΚΕΣ ΠΟΣΟΤΗΤΕΣ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7FB22CF-19DF-61A2-49A9-D244C2EBD5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4988" y="765178"/>
            <a:ext cx="5769828" cy="4564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88913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6F1020-0DED-6807-5E62-7E45FB81EC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006FC2D-6AF9-D3AD-3ABE-AC60EDAD4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ΒΑΣΙΚΕΣ ΨΥΧΟΑΚΟΥΣΤΙΚΕΣ ΠΟΣΟΤΗΤΕΣ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0F7691-6C43-DF78-8C5C-7A7F7CC10A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4131" y="567531"/>
            <a:ext cx="6015737" cy="4620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79110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8C102E-A042-8055-0A79-C913FA6AD6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3A1EA96-6337-7CCA-8EE6-5032CB7926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ΒΑΣΙΚΕΣ ΨΥΧΟΑΚΟΥΣΤΙΚΕΣ ΠΟΣΟΤΗΤΕΣ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FD4EAB3-668F-DB16-F0B3-533DEA901F0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90"/>
          <a:stretch>
            <a:fillRect/>
          </a:stretch>
        </p:blipFill>
        <p:spPr>
          <a:xfrm>
            <a:off x="238125" y="890588"/>
            <a:ext cx="8416267" cy="3870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04115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483CAA-01B7-340B-8D89-DBC7B31810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02954F8-4284-5C8A-0FEC-F9C43CEBA9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335" y="758453"/>
            <a:ext cx="8355330" cy="459286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l-GR" b="1" dirty="0"/>
              <a:t>Επιλέξτε μία από τις παρακάτω</a:t>
            </a:r>
            <a:r>
              <a:rPr lang="en-GB" b="1" dirty="0"/>
              <a:t> </a:t>
            </a:r>
            <a:r>
              <a:rPr lang="el-GR" b="1" dirty="0" err="1"/>
              <a:t>ψυχοακουστικές</a:t>
            </a:r>
            <a:r>
              <a:rPr lang="el-GR" b="1" dirty="0"/>
              <a:t> έννοιες:</a:t>
            </a:r>
            <a:endParaRPr lang="el-GR" dirty="0"/>
          </a:p>
          <a:p>
            <a:r>
              <a:rPr lang="el-GR" dirty="0" err="1"/>
              <a:t>Strength</a:t>
            </a:r>
            <a:r>
              <a:rPr lang="el-GR" dirty="0"/>
              <a:t> </a:t>
            </a:r>
          </a:p>
          <a:p>
            <a:r>
              <a:rPr lang="el-GR" dirty="0" err="1"/>
              <a:t>Tonality</a:t>
            </a:r>
            <a:r>
              <a:rPr lang="el-GR" dirty="0"/>
              <a:t> </a:t>
            </a:r>
          </a:p>
          <a:p>
            <a:r>
              <a:rPr lang="el-GR" dirty="0"/>
              <a:t>Αρμονία (</a:t>
            </a:r>
            <a:r>
              <a:rPr lang="el-GR" dirty="0" err="1"/>
              <a:t>consonance</a:t>
            </a:r>
            <a:r>
              <a:rPr lang="el-GR" dirty="0"/>
              <a:t>) </a:t>
            </a:r>
          </a:p>
          <a:p>
            <a:r>
              <a:rPr lang="el-GR" dirty="0"/>
              <a:t>Δυσαρμονία (</a:t>
            </a:r>
            <a:r>
              <a:rPr lang="el-GR" dirty="0" err="1"/>
              <a:t>dissonance</a:t>
            </a:r>
            <a:r>
              <a:rPr lang="el-GR" dirty="0"/>
              <a:t>) </a:t>
            </a:r>
          </a:p>
          <a:p>
            <a:endParaRPr lang="el-GR" b="1" dirty="0"/>
          </a:p>
          <a:p>
            <a:pPr marL="0" indent="0">
              <a:buNone/>
            </a:pPr>
            <a:r>
              <a:rPr lang="el-GR" b="1" dirty="0"/>
              <a:t>Στόχος: </a:t>
            </a:r>
            <a:r>
              <a:rPr lang="el-GR" dirty="0"/>
              <a:t>Να δημιουργήσετε ένα MATLAB ή </a:t>
            </a:r>
            <a:r>
              <a:rPr lang="el-GR" dirty="0" err="1"/>
              <a:t>Python</a:t>
            </a:r>
            <a:r>
              <a:rPr lang="el-GR" dirty="0"/>
              <a:t> /…/ </a:t>
            </a:r>
            <a:r>
              <a:rPr lang="el-GR" dirty="0" err="1"/>
              <a:t>script</a:t>
            </a:r>
            <a:r>
              <a:rPr lang="el-GR" dirty="0"/>
              <a:t> που δείχνει την έννοια που επιλέξατε μέσω ήχου και γραφημάτων.</a:t>
            </a:r>
          </a:p>
          <a:p>
            <a:r>
              <a:rPr lang="el-GR" b="1" dirty="0"/>
              <a:t>Το </a:t>
            </a:r>
            <a:r>
              <a:rPr lang="el-GR" b="1" dirty="0" err="1"/>
              <a:t>script</a:t>
            </a:r>
            <a:r>
              <a:rPr lang="el-GR" b="1" dirty="0"/>
              <a:t> </a:t>
            </a:r>
            <a:r>
              <a:rPr lang="el-GR" b="1" dirty="0" err="1"/>
              <a:t>μπωρει</a:t>
            </a:r>
            <a:r>
              <a:rPr lang="el-GR" b="1" dirty="0"/>
              <a:t> να περιλαμβάνει:</a:t>
            </a:r>
            <a:endParaRPr lang="el-GR" dirty="0"/>
          </a:p>
          <a:p>
            <a:r>
              <a:rPr lang="el-GR" dirty="0"/>
              <a:t>Δημιουργία δύο ήχων για σύγκριση </a:t>
            </a:r>
          </a:p>
          <a:p>
            <a:r>
              <a:rPr lang="el-GR" dirty="0"/>
              <a:t>Αναπαραγωγή των ήχων </a:t>
            </a:r>
          </a:p>
          <a:p>
            <a:r>
              <a:rPr lang="el-GR" dirty="0" err="1"/>
              <a:t>Plot</a:t>
            </a:r>
            <a:r>
              <a:rPr lang="el-GR" dirty="0"/>
              <a:t> του χρονικού σήματος </a:t>
            </a:r>
          </a:p>
          <a:p>
            <a:r>
              <a:rPr lang="el-GR" dirty="0" err="1"/>
              <a:t>Plot</a:t>
            </a:r>
            <a:r>
              <a:rPr lang="el-GR" dirty="0"/>
              <a:t> του φάσματος συχνοτήτων </a:t>
            </a:r>
          </a:p>
          <a:p>
            <a:r>
              <a:rPr lang="el-GR" dirty="0"/>
              <a:t>Σύντομη περιγραφή μέσα στο </a:t>
            </a:r>
            <a:r>
              <a:rPr lang="el-GR" dirty="0" err="1"/>
              <a:t>script</a:t>
            </a:r>
            <a:r>
              <a:rPr lang="el-GR" dirty="0"/>
              <a:t> για το τι δείχνει το παράδειγμα </a:t>
            </a:r>
          </a:p>
          <a:p>
            <a:r>
              <a:rPr lang="el-GR" dirty="0"/>
              <a:t>……</a:t>
            </a:r>
          </a:p>
          <a:p>
            <a:r>
              <a:rPr lang="el-GR" b="1" dirty="0"/>
              <a:t>Παραδοτέο (προαιρετικό):</a:t>
            </a:r>
            <a:br>
              <a:rPr lang="el-GR" dirty="0"/>
            </a:br>
            <a:r>
              <a:rPr lang="el-GR" dirty="0"/>
              <a:t>Ένα αρχείο .m ή .</a:t>
            </a:r>
            <a:r>
              <a:rPr lang="el-GR" dirty="0" err="1"/>
              <a:t>py</a:t>
            </a:r>
            <a:r>
              <a:rPr lang="el-GR" dirty="0"/>
              <a:t> και 2–3 προτάσεις με το τι παρατηρείτε. Ατομικό η ομαδικό </a:t>
            </a:r>
          </a:p>
          <a:p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435D2EE-BB88-202A-F01B-EB7A5C63D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PROJECT</a:t>
            </a:r>
            <a:r>
              <a:rPr lang="el-GR" dirty="0"/>
              <a:t> ΨΥΧΟΑΚΟΥΣΤΙΚ</a:t>
            </a:r>
            <a:r>
              <a:rPr lang="en-GB" dirty="0"/>
              <a:t>O</a:t>
            </a:r>
            <a:r>
              <a:rPr lang="el-GR" dirty="0"/>
              <a:t> </a:t>
            </a:r>
            <a:r>
              <a:rPr lang="en-GB" dirty="0"/>
              <a:t>DEMO</a:t>
            </a:r>
          </a:p>
        </p:txBody>
      </p:sp>
    </p:spTree>
    <p:extLst>
      <p:ext uri="{BB962C8B-B14F-4D97-AF65-F5344CB8AC3E}">
        <p14:creationId xmlns:p14="http://schemas.microsoft.com/office/powerpoint/2010/main" val="428668263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0358B47-2808-3A74-4D6D-5034EDBEA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ΑΤΟΜΙΚΑ </a:t>
            </a:r>
            <a:r>
              <a:rPr lang="en-GB" dirty="0"/>
              <a:t>PROJECTS	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2A50ED07-ECF6-D163-26B5-EE160E735CA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94335" y="521297"/>
            <a:ext cx="7840460" cy="487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None/>
            </a:pPr>
            <a:r>
              <a:rPr lang="el-GR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Επιλέξτε </a:t>
            </a:r>
            <a:r>
              <a:rPr lang="el-GR" sz="16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ένα</a:t>
            </a:r>
            <a:r>
              <a:rPr lang="el-GR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από τα παρακάτω θέματα:</a:t>
            </a:r>
            <a:endParaRPr kumimoji="0" lang="el-GR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Courier New" panose="02070309020205020404" pitchFamily="49" charset="0"/>
              <a:buChar char="o"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Noise cancelling</a:t>
            </a:r>
            <a:r>
              <a:rPr kumimoji="0" lang="el-GR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(Βα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σική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ρχή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πα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θητική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vs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ενεργή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ηχομόνωση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Courier New" panose="02070309020205020404" pitchFamily="49" charset="0"/>
              <a:buChar char="o"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Μείωση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θορύ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βου μηχανών</a:t>
            </a:r>
            <a:r>
              <a:rPr kumimoji="0" lang="el-GR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(Μείωση στην πηγή – κατά τη διάδοση)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Courier New" panose="02070309020205020404" pitchFamily="49" charset="0"/>
              <a:buChar char="o"/>
              <a:tabLst/>
            </a:pP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Σιγ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αστήρες</a:t>
            </a:r>
            <a:r>
              <a:rPr kumimoji="0" lang="el-GR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(Απορροφητικοί / αντίδρασης / συντονισμού)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Courier New" panose="02070309020205020404" pitchFamily="49" charset="0"/>
              <a:buChar char="o"/>
              <a:tabLst/>
            </a:pP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Θόρυ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βος κλιματισμού HVAC</a:t>
            </a:r>
            <a:r>
              <a:rPr kumimoji="0" lang="el-GR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(Αεροδυναμικός θόρυβος – συμπιεστές) </a:t>
            </a:r>
            <a:endParaRPr kumimoji="0" lang="el-GR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altLang="en-US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Ακουστική</a:t>
            </a:r>
            <a:r>
              <a:rPr lang="en-US" alt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μεγάλων</a:t>
            </a:r>
            <a:r>
              <a:rPr lang="en-US" alt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χώρων</a:t>
            </a:r>
            <a:r>
              <a:rPr lang="el-GR" alt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altLang="en-US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Αρχ</a:t>
            </a:r>
            <a:r>
              <a:rPr lang="en-US" alt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αία vs σύγχρονα – ρόλος γεωμετρίας και υλικών) 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Courier New" panose="02070309020205020404" pitchFamily="49" charset="0"/>
              <a:buChar char="o"/>
              <a:tabLst/>
            </a:pP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Περι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βαλλοντικός θόρυβος</a:t>
            </a:r>
            <a:r>
              <a:rPr kumimoji="0" lang="el-GR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(Πηγές – μέτρα περιορισμού)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Courier New" panose="02070309020205020404" pitchFamily="49" charset="0"/>
              <a:buChar char="o"/>
              <a:tabLst/>
            </a:pP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Φράγμ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ατα ήχου</a:t>
            </a:r>
            <a:r>
              <a:rPr kumimoji="0" lang="el-GR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(Ύψος/πάχος – ρόλος εδάφους)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Courier New" panose="02070309020205020404" pitchFamily="49" charset="0"/>
              <a:buChar char="o"/>
              <a:tabLst/>
            </a:pP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Ψυχο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ακουστική</a:t>
            </a:r>
            <a:r>
              <a:rPr kumimoji="0" lang="el-GR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(Λειτουργία αυτιού – binaural hearing) </a:t>
            </a:r>
          </a:p>
          <a:p>
            <a:pPr lvl="0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Υπ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ολογιστική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α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κουστική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l-G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ανάλυση και επεξεργασία ήχου χρήση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software) </a:t>
            </a:r>
            <a:endParaRPr kumimoji="0" lang="el-GR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l-GR" sz="16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Advanced</a:t>
            </a:r>
            <a:r>
              <a:rPr lang="el-GR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θέματα:</a:t>
            </a:r>
          </a:p>
          <a:p>
            <a:pPr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l-GR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Acoustic</a:t>
            </a:r>
            <a:r>
              <a:rPr lang="el-G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metamaterials</a:t>
            </a:r>
            <a:r>
              <a:rPr lang="el-G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l-GR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Bandgaps</a:t>
            </a:r>
            <a:r>
              <a:rPr lang="el-G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έλεγχος διάδοσης) </a:t>
            </a:r>
          </a:p>
          <a:p>
            <a:pPr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l-GR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Laser</a:t>
            </a:r>
            <a:r>
              <a:rPr lang="el-G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&amp; ακουστική (</a:t>
            </a:r>
            <a:r>
              <a:rPr lang="el-GR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Συμβολομετρία</a:t>
            </a:r>
            <a:r>
              <a:rPr lang="el-G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/εφαρμογές σε όργανα /πήγες πλάσματος) </a:t>
            </a:r>
          </a:p>
          <a:p>
            <a:pPr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l-G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Μελέτη επιστημονικού </a:t>
            </a:r>
            <a:r>
              <a:rPr lang="el-GR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paper</a:t>
            </a:r>
            <a:r>
              <a:rPr lang="el-G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(σχετικό με το τμήμα – ελεύθερη επιλογή)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336688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6F363AB-CDD8-45E3-508E-66E2413849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335" y="758454"/>
            <a:ext cx="7916228" cy="4397798"/>
          </a:xfrm>
        </p:spPr>
        <p:txBody>
          <a:bodyPr>
            <a:normAutofit lnSpcReduction="10000"/>
          </a:bodyPr>
          <a:lstStyle/>
          <a:p>
            <a:r>
              <a:rPr lang="el-GR" b="1" dirty="0"/>
              <a:t>Σιγαστήρες απορρόφησης (</a:t>
            </a:r>
            <a:r>
              <a:rPr lang="el-GR" b="1" dirty="0" err="1"/>
              <a:t>absorptive</a:t>
            </a:r>
            <a:r>
              <a:rPr lang="el-GR" b="1" dirty="0"/>
              <a:t> </a:t>
            </a:r>
            <a:r>
              <a:rPr lang="el-GR" b="1" dirty="0" err="1"/>
              <a:t>silencers</a:t>
            </a:r>
            <a:r>
              <a:rPr lang="el-GR" b="1" dirty="0"/>
              <a:t>):</a:t>
            </a:r>
            <a:br>
              <a:rPr lang="el-GR" dirty="0"/>
            </a:br>
            <a:r>
              <a:rPr lang="el-GR" dirty="0"/>
              <a:t>Λειτουργούν με υλικά που απορροφούν την ηχητική ενέργεια (π.χ. πορώδη ή ινώδη υλικά). Η ενέργεια του ήχου μετατρέπεται σε θερμότητα. Είναι πιο αποτελεσματικοί σε </a:t>
            </a:r>
            <a:r>
              <a:rPr lang="el-GR" b="1" dirty="0"/>
              <a:t>υψηλές συχνότητες</a:t>
            </a:r>
            <a:r>
              <a:rPr lang="el-GR" dirty="0"/>
              <a:t>.</a:t>
            </a:r>
            <a:br>
              <a:rPr lang="el-GR" dirty="0"/>
            </a:br>
            <a:endParaRPr lang="el-GR" dirty="0"/>
          </a:p>
          <a:p>
            <a:r>
              <a:rPr lang="el-GR" b="1" dirty="0"/>
              <a:t>Σιγαστήρες αντίδρασης (</a:t>
            </a:r>
            <a:r>
              <a:rPr lang="el-GR" b="1" dirty="0" err="1"/>
              <a:t>reactive</a:t>
            </a:r>
            <a:r>
              <a:rPr lang="el-GR" b="1" dirty="0"/>
              <a:t> </a:t>
            </a:r>
            <a:r>
              <a:rPr lang="el-GR" b="1" dirty="0" err="1"/>
              <a:t>silencers</a:t>
            </a:r>
            <a:r>
              <a:rPr lang="el-GR" b="1" dirty="0"/>
              <a:t>):</a:t>
            </a:r>
            <a:br>
              <a:rPr lang="el-GR" dirty="0"/>
            </a:br>
            <a:r>
              <a:rPr lang="el-GR" dirty="0"/>
              <a:t>Βασίζονται σε γεωμετρικές μεταβολές (θαλάμους, διαστολές, διαφράγματα) που προκαλούν ανακλάσεις και συμβολές των κυμάτων. Δεν χρησιμοποιούν απορροφητικά υλικά. Είναι πιο αποτελεσματικοί σε </a:t>
            </a:r>
            <a:r>
              <a:rPr lang="el-GR" b="1" dirty="0"/>
              <a:t>χαμηλές συχνότητες</a:t>
            </a:r>
            <a:r>
              <a:rPr lang="el-GR" dirty="0"/>
              <a:t>.</a:t>
            </a:r>
            <a:br>
              <a:rPr lang="el-GR" dirty="0"/>
            </a:br>
            <a:endParaRPr lang="el-GR" dirty="0"/>
          </a:p>
          <a:p>
            <a:r>
              <a:rPr lang="el-GR" b="1" dirty="0"/>
              <a:t>Σιγαστήρες συντονισμού (</a:t>
            </a:r>
            <a:r>
              <a:rPr lang="el-GR" b="1" dirty="0" err="1"/>
              <a:t>resonant</a:t>
            </a:r>
            <a:r>
              <a:rPr lang="el-GR" b="1" dirty="0"/>
              <a:t> </a:t>
            </a:r>
            <a:r>
              <a:rPr lang="el-GR" b="1" dirty="0" err="1"/>
              <a:t>silencers</a:t>
            </a:r>
            <a:r>
              <a:rPr lang="el-GR" b="1" dirty="0"/>
              <a:t>):</a:t>
            </a:r>
            <a:br>
              <a:rPr lang="el-GR" dirty="0"/>
            </a:br>
            <a:r>
              <a:rPr lang="el-GR" dirty="0"/>
              <a:t>Εκμεταλλεύονται το φαινόμενο του συντονισμού (π.χ. αντηχεία </a:t>
            </a:r>
            <a:r>
              <a:rPr lang="el-GR" dirty="0" err="1"/>
              <a:t>Helmholtz</a:t>
            </a:r>
            <a:r>
              <a:rPr lang="el-GR" dirty="0"/>
              <a:t>) για να εξασθενήσουν συγκεκριμένες συχνότητες. Είναι στενής ζώνης και στοχεύουν συγκεκριμένα φάσματα θορύβου.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C4A27F1-0438-6F63-72C3-D8BC28E531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Σιγαστήρες (Απορροφητικοί / αντίδρασης / συντονισμού)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558598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79B63EB-6A53-EBC2-4A47-5CE895171C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ΚΡΙΣΙΜΕΣ ΖΩΝΕΣ (</a:t>
            </a:r>
            <a:r>
              <a:rPr lang="en-GB" dirty="0"/>
              <a:t>CRITICAL BANDS)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DDEB997-9928-ED03-349A-E3277B3B2C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4170" y="2667002"/>
            <a:ext cx="3395734" cy="269023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0DB0EEB-D3A3-7C9C-F645-ACAFD99F06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1341" y="3640111"/>
            <a:ext cx="3347826" cy="45162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2948B05-E270-B1C9-ED36-DEDF91CD39C7}"/>
              </a:ext>
            </a:extLst>
          </p:cNvPr>
          <p:cNvSpPr txBox="1"/>
          <p:nvPr/>
        </p:nvSpPr>
        <p:spPr>
          <a:xfrm>
            <a:off x="137159" y="1529788"/>
            <a:ext cx="463456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l-GR" sz="2400" b="1" dirty="0"/>
              <a:t>BARK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BB08550-C704-63A0-6D91-3D97885F7D35}"/>
              </a:ext>
            </a:extLst>
          </p:cNvPr>
          <p:cNvSpPr txBox="1"/>
          <p:nvPr/>
        </p:nvSpPr>
        <p:spPr>
          <a:xfrm>
            <a:off x="137159" y="531312"/>
            <a:ext cx="55369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800" b="1" dirty="0"/>
              <a:t>Μέθοδοι μέτρησης </a:t>
            </a:r>
            <a:r>
              <a:rPr lang="el-GR" sz="1800" b="1" dirty="0" err="1"/>
              <a:t>συχνοτικ</a:t>
            </a:r>
            <a:r>
              <a:rPr lang="el-GR" b="1" dirty="0" err="1"/>
              <a:t>ής</a:t>
            </a:r>
            <a:r>
              <a:rPr lang="el-GR" sz="1800" b="1" dirty="0"/>
              <a:t> επιλεκτικότητα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4E9C0B4-87C7-9925-90C7-C3B98574DB6D}"/>
              </a:ext>
            </a:extLst>
          </p:cNvPr>
          <p:cNvSpPr txBox="1"/>
          <p:nvPr/>
        </p:nvSpPr>
        <p:spPr>
          <a:xfrm>
            <a:off x="114149" y="4116400"/>
            <a:ext cx="486221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i="1" dirty="0"/>
              <a:t>“πόσο μεγάλη είναι η κρίσιμη ζώνη γύρω από μια συχνότητα”</a:t>
            </a:r>
            <a:endParaRPr lang="en-GB" sz="1400" i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2C32CF3-AC9B-F3B7-32C6-CAE405E18CF3}"/>
              </a:ext>
            </a:extLst>
          </p:cNvPr>
          <p:cNvSpPr txBox="1"/>
          <p:nvPr/>
        </p:nvSpPr>
        <p:spPr>
          <a:xfrm>
            <a:off x="137159" y="1938047"/>
            <a:ext cx="1334454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i="1" dirty="0"/>
              <a:t>μονάδα μέτρησης κρίσιμων ζωνών του αυτιού</a:t>
            </a:r>
            <a:endParaRPr lang="en-GB" sz="1400" i="1" dirty="0"/>
          </a:p>
        </p:txBody>
      </p:sp>
      <p:sp>
        <p:nvSpPr>
          <p:cNvPr id="13" name="Content Placeholder 1">
            <a:extLst>
              <a:ext uri="{FF2B5EF4-FFF2-40B4-BE49-F238E27FC236}">
                <a16:creationId xmlns:a16="http://schemas.microsoft.com/office/drawing/2014/main" id="{8996CEA7-7C56-136B-B212-C2033553F23A}"/>
              </a:ext>
            </a:extLst>
          </p:cNvPr>
          <p:cNvSpPr txBox="1">
            <a:spLocks/>
          </p:cNvSpPr>
          <p:nvPr/>
        </p:nvSpPr>
        <p:spPr>
          <a:xfrm>
            <a:off x="1307004" y="592195"/>
            <a:ext cx="7643811" cy="45306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1600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l-GR" sz="1600" dirty="0"/>
              <a:t>Η μέθοδος που χρησιμοποιείται για να προσδιοριστεί το εύρος μιας κρίσιμης ζώνης βασίζεται στην ακουστική αντίληψη του ακροατή.</a:t>
            </a:r>
            <a:endParaRPr lang="en-GB" sz="1600" dirty="0"/>
          </a:p>
          <a:p>
            <a:pPr>
              <a:spcBef>
                <a:spcPts val="0"/>
              </a:spcBef>
            </a:pPr>
            <a:r>
              <a:rPr lang="el-GR" sz="1600" dirty="0"/>
              <a:t>Χρησιμοποιείται ένας θόρυβος στενής ζώνης ως σήμα αναφοράς</a:t>
            </a:r>
            <a:endParaRPr lang="en-GB" sz="1600" dirty="0"/>
          </a:p>
          <a:p>
            <a:pPr>
              <a:spcBef>
                <a:spcPts val="0"/>
              </a:spcBef>
            </a:pPr>
            <a:r>
              <a:rPr lang="el-GR" sz="1600" dirty="0"/>
              <a:t>Δημιουργείται ένας δεύτερος θόρυβος με ίδια κεντρική συχνότητα </a:t>
            </a:r>
            <a:endParaRPr lang="en-GB" sz="1600" dirty="0"/>
          </a:p>
          <a:p>
            <a:pPr>
              <a:spcBef>
                <a:spcPts val="0"/>
              </a:spcBef>
            </a:pPr>
            <a:r>
              <a:rPr lang="el-GR" sz="1600" dirty="0"/>
              <a:t>Το εύρος ζώνης του δεύτερου θορύβου αυξάνεται σταδιακά</a:t>
            </a:r>
            <a:endParaRPr lang="en-GB" sz="1600" dirty="0"/>
          </a:p>
          <a:p>
            <a:pPr>
              <a:spcBef>
                <a:spcPts val="0"/>
              </a:spcBef>
            </a:pPr>
            <a:r>
              <a:rPr lang="el-GR" sz="1600" dirty="0"/>
              <a:t> Ο ακροατής συγκρίνει τα δύο σήματα </a:t>
            </a:r>
            <a:endParaRPr lang="en-GB" sz="1600" dirty="0"/>
          </a:p>
          <a:p>
            <a:pPr>
              <a:spcBef>
                <a:spcPts val="0"/>
              </a:spcBef>
            </a:pPr>
            <a:r>
              <a:rPr lang="el-GR" sz="1600" dirty="0"/>
              <a:t>Όταν αντιληφθεί ότι ο ήχος γίνεται πιο δυνατός → αυτό το σημείο ορίζει το εύρος της κρίσιμης ζώνης</a:t>
            </a:r>
            <a:endParaRPr lang="en-GB" sz="1600" dirty="0"/>
          </a:p>
          <a:p>
            <a:pPr>
              <a:spcBef>
                <a:spcPts val="0"/>
              </a:spcBef>
            </a:pPr>
            <a:r>
              <a:rPr lang="el-GR" sz="1600" dirty="0"/>
              <a:t> Οι ζώνες που προκύπτουν ονομάζονται </a:t>
            </a:r>
            <a:r>
              <a:rPr lang="el-GR" sz="1600" dirty="0" err="1"/>
              <a:t>Bark</a:t>
            </a:r>
            <a:r>
              <a:rPr lang="el-GR" sz="1600" dirty="0"/>
              <a:t> ζώνες</a:t>
            </a:r>
            <a:r>
              <a:rPr lang="en-GB" sz="1600" dirty="0"/>
              <a:t>, </a:t>
            </a:r>
            <a:r>
              <a:rPr lang="el-GR" sz="1600" dirty="0"/>
              <a:t>και </a:t>
            </a:r>
            <a:r>
              <a:rPr lang="el-GR" sz="1600" dirty="0" err="1"/>
              <a:t>μπορούν</a:t>
            </a:r>
            <a:r>
              <a:rPr lang="el-GR" sz="1600" dirty="0"/>
              <a:t> να </a:t>
            </a:r>
            <a:r>
              <a:rPr lang="el-GR" sz="1600" dirty="0" err="1"/>
              <a:t>εκτιμηθούν</a:t>
            </a:r>
            <a:r>
              <a:rPr lang="el-GR" sz="1600" dirty="0"/>
              <a:t> ως: </a:t>
            </a:r>
            <a:endParaRPr lang="en-GB" sz="16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6AFFA63-C01E-9E24-2D36-EB74DA1C250A}"/>
              </a:ext>
            </a:extLst>
          </p:cNvPr>
          <p:cNvSpPr txBox="1"/>
          <p:nvPr/>
        </p:nvSpPr>
        <p:spPr>
          <a:xfrm>
            <a:off x="193185" y="4785783"/>
            <a:ext cx="46339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i="1"/>
              <a:t>Να βρεθεί</a:t>
            </a:r>
            <a:endParaRPr lang="en-GB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9AA3945C-2F99-8FB9-EAFE-D2FF1744869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906" r="82422"/>
          <a:stretch>
            <a:fillRect/>
          </a:stretch>
        </p:blipFill>
        <p:spPr>
          <a:xfrm>
            <a:off x="1307004" y="4681550"/>
            <a:ext cx="897533" cy="67569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D8D90E09-0A90-9B43-E311-58FB1296DC02}"/>
              </a:ext>
            </a:extLst>
          </p:cNvPr>
          <p:cNvSpPr txBox="1"/>
          <p:nvPr/>
        </p:nvSpPr>
        <p:spPr>
          <a:xfrm>
            <a:off x="2204537" y="4814356"/>
            <a:ext cx="46339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i="1" dirty="0"/>
              <a:t>(1000 Hz)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665721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63C7B04-2CC9-A31A-94D2-3FCDB0288F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b="1" dirty="0" err="1"/>
              <a:t>Noise</a:t>
            </a:r>
            <a:r>
              <a:rPr lang="el-GR" b="1" dirty="0"/>
              <a:t> </a:t>
            </a:r>
            <a:r>
              <a:rPr lang="el-GR" b="1" dirty="0" err="1"/>
              <a:t>Cancelling</a:t>
            </a:r>
            <a:r>
              <a:rPr lang="el-GR" b="1" dirty="0"/>
              <a:t> (Ακύρωση θορύβου)</a:t>
            </a:r>
            <a:endParaRPr lang="el-GR" dirty="0"/>
          </a:p>
          <a:p>
            <a:r>
              <a:rPr lang="el-GR" dirty="0"/>
              <a:t>Η βασική αρχή της ακύρωσης θορύβου είναι η μείωση του ανεπιθύμητου ήχου είτε με φυσικό μπλοκάρισμα είτε με «εξουδετέρωση» του κύματος.</a:t>
            </a:r>
          </a:p>
          <a:p>
            <a:pPr marL="0" indent="0">
              <a:buNone/>
            </a:pPr>
            <a:br>
              <a:rPr lang="el-GR" dirty="0"/>
            </a:br>
            <a:endParaRPr lang="el-GR" dirty="0"/>
          </a:p>
          <a:p>
            <a:r>
              <a:rPr lang="el-GR" b="1" dirty="0"/>
              <a:t>Παθητική ηχομόνωση (</a:t>
            </a:r>
            <a:r>
              <a:rPr lang="el-GR" b="1" dirty="0" err="1"/>
              <a:t>passive</a:t>
            </a:r>
            <a:r>
              <a:rPr lang="el-GR" b="1" dirty="0"/>
              <a:t> </a:t>
            </a:r>
            <a:r>
              <a:rPr lang="el-GR" b="1" dirty="0" err="1"/>
              <a:t>noise</a:t>
            </a:r>
            <a:r>
              <a:rPr lang="el-GR" b="1" dirty="0"/>
              <a:t> </a:t>
            </a:r>
            <a:r>
              <a:rPr lang="el-GR" b="1" dirty="0" err="1"/>
              <a:t>isolation</a:t>
            </a:r>
            <a:r>
              <a:rPr lang="el-GR" b="1" dirty="0"/>
              <a:t>):</a:t>
            </a:r>
            <a:br>
              <a:rPr lang="el-GR" dirty="0"/>
            </a:br>
            <a:r>
              <a:rPr lang="el-GR" dirty="0"/>
              <a:t>Βασίζεται στη χρήση υλικών ή κατασκευών που εμποδίζουν τον ήχο να περάσει (π.χ. αφρώδη υλικά, ωτοασπίδες, ακουστικά που καλύπτουν το αυτί).</a:t>
            </a:r>
            <a:r>
              <a:rPr lang="en-GB" dirty="0"/>
              <a:t> </a:t>
            </a:r>
            <a:r>
              <a:rPr lang="el-GR" dirty="0"/>
              <a:t>Δεν χρησιμοποιεί ηλεκτρονικά και είναι πιο αποτελεσματική σε υψηλές συχνότητες.</a:t>
            </a:r>
          </a:p>
          <a:p>
            <a:pPr marL="0" indent="0">
              <a:buNone/>
            </a:pPr>
            <a:br>
              <a:rPr lang="el-GR" dirty="0"/>
            </a:br>
            <a:endParaRPr lang="el-GR" dirty="0"/>
          </a:p>
          <a:p>
            <a:r>
              <a:rPr lang="el-GR" b="1" dirty="0"/>
              <a:t>Ενεργή ακύρωση θορύβου (</a:t>
            </a:r>
            <a:r>
              <a:rPr lang="el-GR" b="1" dirty="0" err="1"/>
              <a:t>active</a:t>
            </a:r>
            <a:r>
              <a:rPr lang="el-GR" b="1" dirty="0"/>
              <a:t> </a:t>
            </a:r>
            <a:r>
              <a:rPr lang="el-GR" b="1" dirty="0" err="1"/>
              <a:t>noise</a:t>
            </a:r>
            <a:r>
              <a:rPr lang="el-GR" b="1" dirty="0"/>
              <a:t> </a:t>
            </a:r>
            <a:r>
              <a:rPr lang="el-GR" b="1" dirty="0" err="1"/>
              <a:t>cancelling</a:t>
            </a:r>
            <a:r>
              <a:rPr lang="el-GR" b="1" dirty="0"/>
              <a:t> - ANC):</a:t>
            </a:r>
            <a:br>
              <a:rPr lang="el-GR" dirty="0"/>
            </a:br>
            <a:r>
              <a:rPr lang="el-GR" dirty="0"/>
              <a:t>Χρησιμοποιεί μικρόφωνα και ηλεκτρονικά κυκλώματα για να «ακούσει» τον θόρυβο και να δημιουργήσει ένα αντίθετο ηχητικό κύμα.</a:t>
            </a:r>
            <a:r>
              <a:rPr lang="en-GB" dirty="0"/>
              <a:t> </a:t>
            </a:r>
            <a:r>
              <a:rPr lang="el-GR" dirty="0"/>
              <a:t>Τα δύο κύματα αλληλοαναιρούνται (καταστροφική συμβολή), μειώνοντας τον θόρυβο.</a:t>
            </a:r>
            <a:br>
              <a:rPr lang="el-GR" dirty="0"/>
            </a:br>
            <a:r>
              <a:rPr lang="el-GR" dirty="0"/>
              <a:t>Είναι πιο αποτελεσματική σε χαμηλές συχνότητες (π.χ. ήχος κινητήρα).</a:t>
            </a:r>
          </a:p>
          <a:p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165DFE7-66CB-E7CD-7C52-A5D4C173EC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Noise cancelling (</a:t>
            </a:r>
            <a:r>
              <a:rPr lang="el-GR" dirty="0"/>
              <a:t>Βασική αρχή – παθητική </a:t>
            </a:r>
            <a:r>
              <a:rPr lang="en-GB" dirty="0"/>
              <a:t>vs </a:t>
            </a:r>
            <a:r>
              <a:rPr lang="el-GR" dirty="0"/>
              <a:t>ενεργή ηχομόνωση)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80117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18749B3-1FC1-7F6B-94DE-AFF6F33F2D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ΚΡΙΣΙΜΕΣ ΖΩΝΕΣ (</a:t>
            </a:r>
            <a:r>
              <a:rPr lang="en-GB" dirty="0"/>
              <a:t>CRITICAL BANDS)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928141C-7EAB-37E9-AAF8-69504BAAC405}"/>
              </a:ext>
            </a:extLst>
          </p:cNvPr>
          <p:cNvSpPr txBox="1"/>
          <p:nvPr/>
        </p:nvSpPr>
        <p:spPr>
          <a:xfrm>
            <a:off x="0" y="693309"/>
            <a:ext cx="1627321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1400" b="1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(Equivalent </a:t>
            </a:r>
            <a:r>
              <a:rPr lang="en-GB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GB" sz="1400" b="1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ectangular </a:t>
            </a:r>
            <a:r>
              <a:rPr lang="en-GB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en-GB" sz="1400" b="1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and)</a:t>
            </a:r>
          </a:p>
          <a:p>
            <a:pPr algn="ctr"/>
            <a:r>
              <a:rPr lang="en-GB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ERB</a:t>
            </a:r>
            <a:endParaRPr lang="en-GB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2DDD0DC0-6C42-DBD7-F1F5-9D7D799FF1D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666875" y="606779"/>
            <a:ext cx="7259621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l-GR" sz="1600" dirty="0"/>
              <a:t> </a:t>
            </a:r>
            <a:r>
              <a:rPr lang="el-GR" sz="1600" b="1" dirty="0"/>
              <a:t>ERB είναι μια μέθοδος</a:t>
            </a:r>
            <a:r>
              <a:rPr lang="el-GR" sz="1600" dirty="0"/>
              <a:t> που μας δείχνει πόσο “φαρδιά” ζώνη συχνοτήτων ακούει το αυτί γύρω από έναν τόνο.</a:t>
            </a:r>
          </a:p>
          <a:p>
            <a:pPr>
              <a:spcBef>
                <a:spcPts val="0"/>
              </a:spcBef>
            </a:pPr>
            <a:r>
              <a:rPr lang="el-GR" sz="1600" dirty="0"/>
              <a:t>Χρησιμοποιούμε έναν τόνο γνωστής συχνότητας.</a:t>
            </a:r>
            <a:br>
              <a:rPr lang="el-GR" sz="1600" dirty="0"/>
            </a:br>
            <a:r>
              <a:rPr lang="el-GR" sz="1600" dirty="0"/>
              <a:t>Γύρω από αυτόν βάζουμε θόρυβο, αφήνοντας ένα “κενό” γύρω από τον τόνο.</a:t>
            </a:r>
          </a:p>
          <a:p>
            <a:pPr>
              <a:spcBef>
                <a:spcPts val="0"/>
              </a:spcBef>
            </a:pPr>
            <a:r>
              <a:rPr lang="el-GR" sz="1600" dirty="0"/>
              <a:t>Σιγά σιγά μικραίνουμε αυτό το κενό.</a:t>
            </a:r>
            <a:br>
              <a:rPr lang="el-GR" sz="1600" dirty="0"/>
            </a:br>
            <a:r>
              <a:rPr lang="el-GR" sz="1600" dirty="0"/>
              <a:t>Κάποια στιγμή ο ακροατής σταματά να ξεχωρίζει τον τόνο μέσα στον θόρυβο.</a:t>
            </a:r>
          </a:p>
          <a:p>
            <a:pPr>
              <a:spcBef>
                <a:spcPts val="0"/>
              </a:spcBef>
            </a:pPr>
            <a:r>
              <a:rPr lang="el-GR" sz="1600" dirty="0"/>
              <a:t>Το πλάτος αυτού του κενού είναι αυτό που μας δείχνει το εύρος αυτής της ζώνης.</a:t>
            </a:r>
          </a:p>
          <a:p>
            <a:pPr>
              <a:spcBef>
                <a:spcPts val="0"/>
              </a:spcBef>
            </a:pPr>
            <a:r>
              <a:rPr lang="el-GR" sz="1600" dirty="0"/>
              <a:t>Αυτό το εύρος το ονομάζουμε ERB</a:t>
            </a:r>
            <a:r>
              <a:rPr lang="en-GB" sz="1600" dirty="0"/>
              <a:t> (Equivalent Rectangular Bandwidth) </a:t>
            </a:r>
            <a:r>
              <a:rPr lang="el-GR" sz="1600" dirty="0"/>
              <a:t>και μπορεί να εκτιμηθεί ως: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492E324-C85E-9A71-1BC6-27B02F1C20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65" y="2829029"/>
            <a:ext cx="5264885" cy="251301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818E981-623F-5237-9C4D-132F972012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0602" y="2773380"/>
            <a:ext cx="2497756" cy="468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6215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CED1CE52-7C14-4410-6F8F-4CFD0393AB0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0" y="567531"/>
                <a:ext cx="9187314" cy="4588721"/>
              </a:xfrm>
            </p:spPr>
            <p:txBody>
              <a:bodyPr>
                <a:normAutofit/>
              </a:bodyPr>
              <a:lstStyle/>
              <a:p>
                <a:r>
                  <a:rPr lang="el-GR" sz="16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Τοποθετώντας τα εύρη ζώνης που προκύπτουν με τις μεθόδους </a:t>
                </a:r>
                <a:r>
                  <a:rPr lang="en-GB" sz="16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Bark </a:t>
                </a:r>
                <a:r>
                  <a:rPr lang="el-GR" sz="16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και </a:t>
                </a:r>
                <a:r>
                  <a:rPr lang="en-GB" sz="16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ERB </a:t>
                </a:r>
                <a:r>
                  <a:rPr lang="el-GR" sz="16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το ένα μετά το άλλο, προκύπτουν κλίμακες συχνοτήτων.</a:t>
                </a:r>
              </a:p>
              <a:p>
                <a:r>
                  <a:rPr lang="el-GR" sz="16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Η κλίμακα </a:t>
                </a:r>
                <a:r>
                  <a:rPr lang="en-GB" sz="16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Bark </a:t>
                </a:r>
                <a:r>
                  <a:rPr lang="el-GR" sz="16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σε σχέση με τη συχνότητα δίνεται από: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ar-AE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AE" sz="1600" i="1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ar-AE" sz="1600" i="1">
                              <a:latin typeface="Cambria Math" panose="02040503050406030204" pitchFamily="18" charset="0"/>
                            </a:rPr>
                            <m:t>𝐵𝑎𝑟𝑘</m:t>
                          </m:r>
                        </m:sub>
                      </m:sSub>
                      <m:r>
                        <a:rPr lang="ar-AE" sz="160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ar-AE" sz="1600">
                          <a:latin typeface="Cambria Math" panose="02040503050406030204" pitchFamily="18" charset="0"/>
                        </a:rPr>
                        <m:t>13</m:t>
                      </m:r>
                      <m:func>
                        <m:funcPr>
                          <m:ctrlPr>
                            <a:rPr lang="ar-AE" sz="16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600">
                              <a:latin typeface="Cambria Math" panose="02040503050406030204" pitchFamily="18" charset="0"/>
                            </a:rPr>
                            <m:t>arctan</m:t>
                          </m:r>
                        </m:fName>
                        <m:e>
                          <m:d>
                            <m:dPr>
                              <m:ctrlPr>
                                <a:rPr lang="ar-AE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ar-AE" sz="160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ar-AE" sz="1600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ar-AE" sz="1600">
                                  <a:latin typeface="Cambria Math" panose="02040503050406030204" pitchFamily="18" charset="0"/>
                                </a:rPr>
                                <m:t>76</m:t>
                              </m:r>
                              <m:f>
                                <m:fPr>
                                  <m:ctrlPr>
                                    <a:rPr lang="ar-AE" sz="1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ar-AE" sz="1600" i="1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num>
                                <m:den>
                                  <m:r>
                                    <a:rPr lang="ar-AE" sz="1600">
                                      <a:latin typeface="Cambria Math" panose="02040503050406030204" pitchFamily="18" charset="0"/>
                                    </a:rPr>
                                    <m:t>1000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r>
                        <a:rPr lang="ar-AE" sz="160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ar-AE" sz="160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ar-AE" sz="160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ar-AE" sz="1600">
                          <a:latin typeface="Cambria Math" panose="02040503050406030204" pitchFamily="18" charset="0"/>
                        </a:rPr>
                        <m:t>5</m:t>
                      </m:r>
                      <m:func>
                        <m:funcPr>
                          <m:ctrlPr>
                            <a:rPr lang="ar-AE" sz="16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600">
                              <a:latin typeface="Cambria Math" panose="02040503050406030204" pitchFamily="18" charset="0"/>
                            </a:rPr>
                            <m:t>arctan</m:t>
                          </m:r>
                        </m:fName>
                        <m:e>
                          <m:d>
                            <m:dPr>
                              <m:ctrlPr>
                                <a:rPr lang="ar-AE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ar-AE" sz="1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ar-AE" sz="1600" i="1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num>
                                <m:den>
                                  <m:r>
                                    <a:rPr lang="ar-AE" sz="1600">
                                      <a:latin typeface="Cambria Math" panose="02040503050406030204" pitchFamily="18" charset="0"/>
                                    </a:rPr>
                                    <m:t>7500</m:t>
                                  </m:r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endParaRPr lang="ar-AE" sz="16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r>
                  <a:rPr lang="el-GR" sz="16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Η κλίμακα </a:t>
                </a:r>
                <a:r>
                  <a:rPr lang="en-GB" sz="16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ERB </a:t>
                </a:r>
                <a:r>
                  <a:rPr lang="el-GR" sz="16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σε σχέση με τη συχνότητα δίνεται από: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ar-AE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AE" sz="1600" i="1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ar-AE" sz="1600" i="1">
                              <a:latin typeface="Cambria Math" panose="02040503050406030204" pitchFamily="18" charset="0"/>
                            </a:rPr>
                            <m:t>𝐸𝑅𝐵</m:t>
                          </m:r>
                        </m:sub>
                      </m:sSub>
                      <m:r>
                        <a:rPr lang="ar-AE" sz="160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ar-AE" sz="1600">
                          <a:latin typeface="Cambria Math" panose="02040503050406030204" pitchFamily="18" charset="0"/>
                        </a:rPr>
                        <m:t>21</m:t>
                      </m:r>
                      <m:r>
                        <a:rPr lang="ar-AE" sz="160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ar-AE" sz="1600">
                          <a:latin typeface="Cambria Math" panose="02040503050406030204" pitchFamily="18" charset="0"/>
                        </a:rPr>
                        <m:t>3</m:t>
                      </m:r>
                      <m:sSub>
                        <m:sSubPr>
                          <m:ctrlPr>
                            <a:rPr lang="ar-AE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func>
                            <m:funcPr>
                              <m:ctrlPr>
                                <a:rPr lang="ar-AE" sz="16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b>
                                <m:sSubPr>
                                  <m:ctrlP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1600">
                                      <a:latin typeface="Cambria Math" panose="02040503050406030204" pitchFamily="18" charset="0"/>
                                    </a:rPr>
                                    <m:t>log</m:t>
                                  </m:r>
                                </m:e>
                                <m:sub>
                                  <m:r>
                                    <a:rPr lang="en-GB" sz="1600" b="0" i="0" smtClean="0">
                                      <a:latin typeface="Cambria Math" panose="02040503050406030204" pitchFamily="18" charset="0"/>
                                    </a:rPr>
                                    <m:t>10</m:t>
                                  </m:r>
                                </m:sub>
                              </m:sSub>
                            </m:fName>
                            <m:e>
                              <m:d>
                                <m:dPr>
                                  <m:ctrlPr>
                                    <a:rPr lang="ar-AE" sz="16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ar-AE" sz="160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ar-AE" sz="160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ar-AE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ar-AE" sz="1600" i="1">
                                          <a:latin typeface="Cambria Math" panose="02040503050406030204" pitchFamily="18" charset="0"/>
                                        </a:rPr>
                                        <m:t>𝑓</m:t>
                                      </m:r>
                                    </m:num>
                                    <m:den>
                                      <m:r>
                                        <a:rPr lang="ar-AE" sz="1600">
                                          <a:latin typeface="Cambria Math" panose="02040503050406030204" pitchFamily="18" charset="0"/>
                                        </a:rPr>
                                        <m:t>228</m:t>
                                      </m:r>
                                      <m:r>
                                        <a:rPr lang="ar-AE" sz="1600">
                                          <a:latin typeface="Cambria Math" panose="02040503050406030204" pitchFamily="18" charset="0"/>
                                        </a:rPr>
                                        <m:t>.</m:t>
                                      </m:r>
                                      <m:r>
                                        <a:rPr lang="ar-AE" sz="1600">
                                          <a:latin typeface="Cambria Math" panose="02040503050406030204" pitchFamily="18" charset="0"/>
                                        </a:rPr>
                                        <m:t>7</m:t>
                                      </m:r>
                                    </m:den>
                                  </m:f>
                                </m:e>
                              </m:d>
                            </m:e>
                          </m:func>
                        </m:e>
                        <m:sub/>
                      </m:sSub>
                    </m:oMath>
                  </m:oMathPara>
                </a14:m>
                <a:endParaRPr lang="ar-AE" sz="16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endParaRPr lang="en-GB" sz="16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CED1CE52-7C14-4410-6F8F-4CFD0393AB0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567531"/>
                <a:ext cx="9187314" cy="4588721"/>
              </a:xfrm>
              <a:blipFill>
                <a:blip r:embed="rId2"/>
                <a:stretch>
                  <a:fillRect l="-265" t="-93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3C25EA51-133C-3CC6-CFCD-0DCCC897E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ΚΛΙΜΑΚΕΣ </a:t>
            </a:r>
            <a:r>
              <a:rPr lang="en-GB" b="1" dirty="0"/>
              <a:t>BARK </a:t>
            </a:r>
            <a:r>
              <a:rPr lang="el-GR" b="1" dirty="0"/>
              <a:t>ΚΑΙ </a:t>
            </a:r>
            <a:r>
              <a:rPr lang="en-GB" b="1" dirty="0"/>
              <a:t>ERB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4A4911C-9101-3848-0DE8-4A4AB6D52A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664995"/>
            <a:ext cx="4178746" cy="268579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7114CC6-F0DD-EC09-E0F8-366B68981FE2}"/>
                  </a:ext>
                </a:extLst>
              </p:cNvPr>
              <p:cNvSpPr txBox="1"/>
              <p:nvPr/>
            </p:nvSpPr>
            <p:spPr>
              <a:xfrm>
                <a:off x="4378291" y="3068584"/>
                <a:ext cx="4732019" cy="2222211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>
                  <a:buNone/>
                </a:pPr>
                <a:r>
                  <a:rPr lang="el-GR" sz="1100" i="1" dirty="0"/>
                  <a:t>Η συνάρτηση </a:t>
                </a:r>
                <a14:m>
                  <m:oMath xmlns:m="http://schemas.openxmlformats.org/officeDocument/2006/math">
                    <m:r>
                      <a:rPr lang="en-GB" sz="1100" b="0" i="1">
                        <a:latin typeface="Cambria Math" panose="02040503050406030204" pitchFamily="18" charset="0"/>
                      </a:rPr>
                      <m:t>𝑎𝑟𝑐𝑡𝑎𝑛</m:t>
                    </m:r>
                    <m:r>
                      <a:rPr lang="en-GB" sz="1100" b="0" i="1">
                        <a:latin typeface="Cambria Math" panose="02040503050406030204" pitchFamily="18" charset="0"/>
                      </a:rPr>
                      <m:t>⁡</m:t>
                    </m:r>
                    <m:d>
                      <m:dPr>
                        <m:ctrlPr>
                          <a:rPr lang="ar-AE" sz="11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ar-AE" sz="1100" b="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ar-AE" sz="1100" i="1" dirty="0"/>
                  <a:t>(</a:t>
                </a:r>
                <a:r>
                  <a:rPr lang="el-GR" sz="1100" i="1" dirty="0"/>
                  <a:t>ή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ar-AE" sz="11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func>
                          <m:funcPr>
                            <m:ctrlPr>
                              <a:rPr lang="ar-AE" sz="11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el-GR" sz="110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sz="1100" b="0" i="1">
                                    <a:latin typeface="Cambria Math" panose="02040503050406030204" pitchFamily="18" charset="0"/>
                                  </a:rPr>
                                  <m:t>𝑡𝑎𝑛</m:t>
                                </m:r>
                              </m:e>
                              <m:sup>
                                <m:r>
                                  <a:rPr lang="el-GR" sz="11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l-GR" sz="11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p>
                            </m:sSup>
                          </m:fName>
                          <m:e>
                            <m:d>
                              <m:dPr>
                                <m:ctrlPr>
                                  <a:rPr lang="ar-AE" sz="11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ar-AE" sz="1100" b="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d>
                          </m:e>
                        </m:func>
                      </m:e>
                      <m:sup/>
                    </m:sSup>
                  </m:oMath>
                </a14:m>
                <a:r>
                  <a:rPr lang="ar-AE" sz="1100" i="1" dirty="0"/>
                  <a:t>) </a:t>
                </a:r>
                <a:r>
                  <a:rPr lang="el-GR" sz="1100" i="1" dirty="0"/>
                  <a:t>δίνει τη γωνία της οποίας η εφαπτομένη είναι ίση με </a:t>
                </a:r>
                <a14:m>
                  <m:oMath xmlns:m="http://schemas.openxmlformats.org/officeDocument/2006/math">
                    <m:r>
                      <a:rPr lang="el-GR" sz="1100" b="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l-GR" sz="1100" i="1" dirty="0"/>
                  <a:t>.</a:t>
                </a:r>
              </a:p>
              <a:p>
                <a:pPr>
                  <a:buNone/>
                </a:pPr>
                <a:r>
                  <a:rPr lang="el-GR" sz="1100" i="1" dirty="0"/>
                  <a:t>Δηλαδή:</a:t>
                </a:r>
              </a:p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1100" b="0" i="1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l-GR" sz="1100" b="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100" b="0" i="1">
                          <a:latin typeface="Cambria Math" panose="02040503050406030204" pitchFamily="18" charset="0"/>
                        </a:rPr>
                        <m:t>𝑎𝑟𝑐𝑡𝑎𝑛</m:t>
                      </m:r>
                      <m:r>
                        <a:rPr lang="en-GB" sz="1100" b="0" i="1">
                          <a:latin typeface="Cambria Math" panose="02040503050406030204" pitchFamily="18" charset="0"/>
                        </a:rPr>
                        <m:t>⁡</m:t>
                      </m:r>
                      <m:d>
                        <m:dPr>
                          <m:ctrlPr>
                            <a:rPr lang="ar-AE" sz="11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ar-AE" sz="1100" b="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ar-AE" sz="1100" b="0" i="1">
                          <a:latin typeface="Cambria Math" panose="02040503050406030204" pitchFamily="18" charset="0"/>
                        </a:rPr>
                        <m:t> ⇔ </m:t>
                      </m:r>
                      <m:r>
                        <a:rPr lang="en-GB" sz="1100" b="0" i="1">
                          <a:latin typeface="Cambria Math" panose="02040503050406030204" pitchFamily="18" charset="0"/>
                        </a:rPr>
                        <m:t>𝑡𝑎𝑛</m:t>
                      </m:r>
                      <m:r>
                        <a:rPr lang="en-GB" sz="1100" b="0" i="1">
                          <a:latin typeface="Cambria Math" panose="02040503050406030204" pitchFamily="18" charset="0"/>
                        </a:rPr>
                        <m:t>⁡</m:t>
                      </m:r>
                      <m:d>
                        <m:dPr>
                          <m:ctrlPr>
                            <a:rPr lang="ar-AE" sz="11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ar-AE" sz="1100" b="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d>
                      <m:r>
                        <a:rPr lang="ar-AE" sz="1100" b="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ar-AE" sz="1100" b="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l-GR" sz="1100" i="1" dirty="0"/>
              </a:p>
              <a:p>
                <a:r>
                  <a:rPr lang="el-GR" sz="1100" i="1" u="sng" dirty="0"/>
                  <a:t>Πώς το υπολογίζετε </a:t>
                </a:r>
                <a:r>
                  <a:rPr lang="el-GR" sz="1100" i="1" dirty="0"/>
                  <a:t>:</a:t>
                </a:r>
              </a:p>
              <a:p>
                <a:r>
                  <a:rPr lang="el-GR" sz="1100" i="1" dirty="0"/>
                  <a:t>*Με υπολογιστική μηχανή (tan⁻¹) / *</a:t>
                </a:r>
                <a:r>
                  <a:rPr lang="el-GR" sz="1100" i="1" dirty="0" err="1"/>
                  <a:t>Matlab-Python</a:t>
                </a:r>
                <a:r>
                  <a:rPr lang="el-GR" sz="1100" i="1" dirty="0"/>
                  <a:t> </a:t>
                </a:r>
                <a:r>
                  <a:rPr lang="en-GB" sz="1100" i="1" dirty="0"/>
                  <a:t>functions </a:t>
                </a:r>
                <a:r>
                  <a:rPr lang="el-GR" sz="1100" i="1" dirty="0"/>
                  <a:t> (π.χ. </a:t>
                </a:r>
                <a:r>
                  <a:rPr lang="el-GR" sz="1100" i="1" dirty="0" err="1"/>
                  <a:t>atan</a:t>
                </a:r>
                <a:r>
                  <a:rPr lang="el-GR" sz="1100" i="1" dirty="0"/>
                  <a:t>(x)) </a:t>
                </a:r>
              </a:p>
              <a:p>
                <a:r>
                  <a:rPr lang="el-GR" sz="1100" i="1" dirty="0"/>
                  <a:t>!Πρέπει να ελέγχετε </a:t>
                </a:r>
                <a:r>
                  <a:rPr lang="el-GR" sz="1100" i="1" dirty="0" err="1"/>
                  <a:t>παντα</a:t>
                </a:r>
                <a:r>
                  <a:rPr lang="el-GR" sz="1100" i="1" dirty="0"/>
                  <a:t> αν η μηχανή είναι σε μοίρες (</a:t>
                </a:r>
                <a:r>
                  <a:rPr lang="el-GR" sz="1100" i="1" dirty="0" err="1"/>
                  <a:t>deg</a:t>
                </a:r>
                <a:r>
                  <a:rPr lang="el-GR" sz="1100" i="1" dirty="0"/>
                  <a:t>) ή ακτίνια (</a:t>
                </a:r>
                <a:r>
                  <a:rPr lang="el-GR" sz="1100" i="1" dirty="0" err="1"/>
                  <a:t>rad</a:t>
                </a:r>
                <a:r>
                  <a:rPr lang="el-GR" sz="1100" i="1" dirty="0"/>
                  <a:t>)</a:t>
                </a:r>
              </a:p>
              <a:p>
                <a:endParaRPr lang="el-GR" sz="1100" i="1" dirty="0"/>
              </a:p>
              <a:p>
                <a:r>
                  <a:rPr lang="el-GR" sz="1100" i="1" dirty="0"/>
                  <a:t>Παράδειγμα: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100" b="0" i="1">
                          <a:latin typeface="Cambria Math" panose="02040503050406030204" pitchFamily="18" charset="0"/>
                        </a:rPr>
                        <m:t>𝑎𝑟𝑐𝑡𝑎𝑛</m:t>
                      </m:r>
                      <m:r>
                        <a:rPr lang="en-GB" sz="1100" b="0" i="1">
                          <a:latin typeface="Cambria Math" panose="02040503050406030204" pitchFamily="18" charset="0"/>
                        </a:rPr>
                        <m:t>⁡</m:t>
                      </m:r>
                      <m:d>
                        <m:dPr>
                          <m:ctrlPr>
                            <a:rPr lang="ar-AE" sz="11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ar-AE" sz="1100" b="0" i="1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ar-AE" sz="1100" b="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ar-AE" sz="11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ar-AE" sz="1100" b="0" i="1">
                              <a:latin typeface="Cambria Math" panose="02040503050406030204" pitchFamily="18" charset="0"/>
                            </a:rPr>
                            <m:t>45</m:t>
                          </m:r>
                        </m:e>
                        <m:sup>
                          <m:r>
                            <a:rPr lang="ar-AE" sz="1100" b="0" i="1">
                              <a:latin typeface="Cambria Math" panose="02040503050406030204" pitchFamily="18" charset="0"/>
                            </a:rPr>
                            <m:t>∘</m:t>
                          </m:r>
                        </m:sup>
                      </m:sSup>
                      <m:r>
                        <a:rPr lang="ar-AE" sz="1100" b="0" i="1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ar-AE" sz="11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limUpp>
                            <m:limUppPr>
                              <m:ctrlPr>
                                <a:rPr lang="ar-AE" sz="1100" i="1">
                                  <a:latin typeface="Cambria Math" panose="02040503050406030204" pitchFamily="18" charset="0"/>
                                </a:rPr>
                              </m:ctrlPr>
                            </m:limUppPr>
                            <m:e>
                              <m:r>
                                <m:rPr>
                                  <m:nor/>
                                </m:rPr>
                                <a:rPr lang="el-GR" sz="1100" i="1"/>
                                <m:t>η</m:t>
                              </m:r>
                            </m:e>
                            <m:lim>
                              <m:r>
                                <a:rPr lang="ar-AE" sz="1100" b="0" i="1">
                                  <a:latin typeface="Cambria Math" panose="02040503050406030204" pitchFamily="18" charset="0"/>
                                </a:rPr>
                                <m:t>ˊ</m:t>
                              </m:r>
                            </m:lim>
                          </m:limUpp>
                          <m:r>
                            <m:rPr>
                              <m:nor/>
                            </m:rPr>
                            <a:rPr lang="ar-AE" sz="1100" i="1"/>
                            <m:t> </m:t>
                          </m:r>
                          <m:r>
                            <a:rPr lang="ar-AE" sz="1100" b="0" i="1">
                              <a:latin typeface="Cambria Math" panose="02040503050406030204" pitchFamily="18" charset="0"/>
                            </a:rPr>
                            <m:t>𝜋</m:t>
                          </m:r>
                          <m:r>
                            <a:rPr lang="ar-AE" sz="1100" b="0" i="1"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ar-AE" sz="1100" b="0" i="1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m:rPr>
                              <m:nor/>
                            </m:rPr>
                            <a:rPr lang="ar-AE" sz="1100" i="1"/>
                            <m:t> </m:t>
                          </m:r>
                          <m:r>
                            <m:rPr>
                              <m:nor/>
                            </m:rPr>
                            <a:rPr lang="en-GB" sz="1100" i="1"/>
                            <m:t>rad</m:t>
                          </m:r>
                        </m:e>
                      </m:d>
                    </m:oMath>
                  </m:oMathPara>
                </a14:m>
                <a:endParaRPr lang="ar-AE" sz="1100" i="1" dirty="0"/>
              </a:p>
              <a:p>
                <a:endParaRPr lang="el-GR" sz="1100" i="1" dirty="0"/>
              </a:p>
              <a:p>
                <a:pPr>
                  <a:buNone/>
                </a:pPr>
                <a:endParaRPr lang="ar-AE" sz="1100" i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7114CC6-F0DD-EC09-E0F8-366B68981F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8291" y="3068584"/>
                <a:ext cx="4732019" cy="222221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288144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D9FBEF5-63AA-001D-0089-3671F12A6C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Masking 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είναι το φαινόμενο κατά το οποίο ένας ήχος επικαλύπτει έναν άλλο, καθιστώντας τον δεύτερο μη ακουστό. </a:t>
            </a:r>
          </a:p>
          <a:p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Ο ήχος που προκαλεί την επικάλυψη ονομάζεται </a:t>
            </a:r>
            <a:r>
              <a:rPr lang="el-GR" b="1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masker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ενώ ο ήχος που επικαλύπτεται ονομάζεται </a:t>
            </a:r>
            <a:r>
              <a:rPr lang="el-GR" b="1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test</a:t>
            </a:r>
            <a:r>
              <a:rPr lang="el-GR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b="1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signal</a:t>
            </a: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ή </a:t>
            </a:r>
            <a:r>
              <a:rPr lang="el-GR" b="1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test</a:t>
            </a:r>
            <a:r>
              <a:rPr lang="el-GR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b="1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tone</a:t>
            </a: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(αν πρόκειται για καθαρό τόνο). </a:t>
            </a:r>
          </a:p>
          <a:p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Όριο επικάλυψης 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l-GR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masked</a:t>
            </a:r>
            <a:r>
              <a:rPr lang="el-GR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threshold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είναι η ελάχιστη στάθμη στην οποία το σήμα μπορεί να γίνει αντιληπτό παρουσία του </a:t>
            </a:r>
            <a:r>
              <a:rPr lang="el-G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masker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b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el-G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l-GR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φασματική</a:t>
            </a: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επικάλυψη</a:t>
            </a: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(FREQUENCY MASKING): 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Επικάλυψη στο πεδίο των συχνοτήτων. Περιλαμβάνει:</a:t>
            </a:r>
          </a:p>
          <a:p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Επικάλυψη από θόρυβο ευρείας ζώνης </a:t>
            </a:r>
          </a:p>
          <a:p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Επικάλυψη από θόρυβο στενής ζώνης </a:t>
            </a:r>
          </a:p>
          <a:p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Επικάλυψη από θόρυβο </a:t>
            </a:r>
            <a:r>
              <a:rPr lang="el-G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low-pass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ή </a:t>
            </a:r>
            <a:r>
              <a:rPr lang="el-G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high-pass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Επικάλυψη από τόνο </a:t>
            </a:r>
          </a:p>
          <a:p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Επικάλυψη από σύνθετους τόνους </a:t>
            </a:r>
            <a:b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el-G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χρονική επικάλυψη(TEMPORAL MASKING):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Επικάλυψη στο πεδίο του χρόνου.</a:t>
            </a:r>
          </a:p>
          <a:p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3E01F8A-B6E4-BBEB-737D-8EF0416F6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ΕΠΙΚΑΛΥΨΗ – </a:t>
            </a:r>
            <a:r>
              <a:rPr lang="en-GB" b="1" dirty="0"/>
              <a:t>MASKING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65347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6D1EC36-051B-0E32-6457-C679610B3B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b="1" dirty="0"/>
              <a:t>Τονικό ύψος (</a:t>
            </a:r>
            <a:r>
              <a:rPr lang="el-GR" sz="2400" b="1" dirty="0" err="1"/>
              <a:t>Pitch</a:t>
            </a:r>
            <a:r>
              <a:rPr lang="el-GR" sz="2400" b="1" dirty="0"/>
              <a:t>)</a:t>
            </a:r>
          </a:p>
          <a:p>
            <a:r>
              <a:rPr lang="el-GR" sz="2000" dirty="0"/>
              <a:t>Ορίζεται ως το </a:t>
            </a:r>
            <a:r>
              <a:rPr lang="el-GR" sz="2000" b="1" dirty="0"/>
              <a:t>ακουστικό χαρακτηριστικό </a:t>
            </a:r>
            <a:r>
              <a:rPr lang="el-GR" sz="2000" dirty="0"/>
              <a:t>που μας οδηγεί να διατάξουμε τους ήχους από χαμηλούς σε υψηλούς.</a:t>
            </a:r>
          </a:p>
          <a:p>
            <a:r>
              <a:rPr lang="el-GR" sz="2000" dirty="0"/>
              <a:t>Το αντίστοιχο μέγεθος </a:t>
            </a:r>
            <a:r>
              <a:rPr lang="el-GR" sz="2000" b="1" dirty="0"/>
              <a:t>στα φυσικά χαρακτηριστικά </a:t>
            </a:r>
            <a:r>
              <a:rPr lang="el-GR" sz="2000" dirty="0"/>
              <a:t>του σήματος είναι η συχνότητα.</a:t>
            </a:r>
          </a:p>
          <a:p>
            <a:r>
              <a:rPr lang="el-GR" sz="2000" dirty="0"/>
              <a:t>Αποτελεί βασικό χαρακτηριστικό της επικοινωνίας, καθώς διαχωρίζει τις φωνές σε ανδρικές, γυναικείες και παιδικές.</a:t>
            </a:r>
          </a:p>
          <a:p>
            <a:r>
              <a:rPr lang="el-GR" sz="2000" b="1" dirty="0" err="1"/>
              <a:t>Pitch</a:t>
            </a:r>
            <a:r>
              <a:rPr lang="el-GR" sz="2000" b="1" dirty="0"/>
              <a:t> </a:t>
            </a:r>
            <a:r>
              <a:rPr lang="el-GR" sz="2000" b="1" dirty="0" err="1"/>
              <a:t>strength</a:t>
            </a:r>
            <a:r>
              <a:rPr lang="el-GR" sz="2000" dirty="0"/>
              <a:t>: η αίσθηση καθαρότητας που έχουμε για το τονικό ύψος, δηλαδή πόσο ξεκάθαρα αντιλαμβανόμαστε το </a:t>
            </a:r>
            <a:r>
              <a:rPr lang="el-GR" sz="2000" dirty="0" err="1"/>
              <a:t>pitch</a:t>
            </a:r>
            <a:r>
              <a:rPr lang="el-GR" sz="2000" dirty="0"/>
              <a:t>.</a:t>
            </a:r>
          </a:p>
          <a:p>
            <a:r>
              <a:rPr lang="el-GR" sz="2000" dirty="0" err="1"/>
              <a:t>Συχνοτικό</a:t>
            </a:r>
            <a:r>
              <a:rPr lang="el-GR" sz="2000" dirty="0"/>
              <a:t> εύρος αντίληψης τονικού ύψους: ~30 </a:t>
            </a:r>
            <a:r>
              <a:rPr lang="el-GR" sz="2000" dirty="0" err="1"/>
              <a:t>Hz</a:t>
            </a:r>
            <a:r>
              <a:rPr lang="el-GR" sz="2000" dirty="0"/>
              <a:t> – 4 </a:t>
            </a:r>
            <a:r>
              <a:rPr lang="el-GR" sz="2000" dirty="0" err="1"/>
              <a:t>kHz</a:t>
            </a:r>
            <a:endParaRPr lang="el-GR" sz="20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8E09618-C988-6565-5CDB-50E09B3B5D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ΒΑΣΙΚΕΣ ΨΥΧΟΑΚΟΥΣΤΙΚΕΣ ΠΟΣΟΤΗΤΕΣ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78738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3107</Words>
  <Application>Microsoft Office PowerPoint</Application>
  <PresentationFormat>On-screen Show (16:10)</PresentationFormat>
  <Paragraphs>290</Paragraphs>
  <Slides>50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9" baseType="lpstr">
      <vt:lpstr>Aptos</vt:lpstr>
      <vt:lpstr>Aptos Display</vt:lpstr>
      <vt:lpstr>Arial</vt:lpstr>
      <vt:lpstr>Calibri</vt:lpstr>
      <vt:lpstr>Cambria Math</vt:lpstr>
      <vt:lpstr>Courier New</vt:lpstr>
      <vt:lpstr>Palatino-Roman</vt:lpstr>
      <vt:lpstr>Wingdings</vt:lpstr>
      <vt:lpstr>Office Theme</vt:lpstr>
      <vt:lpstr>PowerPoint Presentation</vt:lpstr>
      <vt:lpstr>ΛΟΓΑΡΙΘΜΙΚΗ ΜΟΝΑΔΑ (dB) - ΜΕΓΕΘΗ ΕΚΠΕΦΡΑΣΜΕΝΑ ΣΕ dB</vt:lpstr>
      <vt:lpstr>ΣΥΧΝΟΤΙΚΗ ΕΠΙΛΕΚΤΙΚΟΤΗΤΑ (FREQUENCY SELECTIVITY)</vt:lpstr>
      <vt:lpstr>ΣΥΧΝΟΤΙΚΗ ΕΠΙΛΕΚΤΙΚΟΤΗΤΑ (FREQUENCY SELECTIVITY)</vt:lpstr>
      <vt:lpstr>ΚΡΙΣΙΜΕΣ ΖΩΝΕΣ (CRITICAL BANDS)</vt:lpstr>
      <vt:lpstr>ΚΡΙΣΙΜΕΣ ΖΩΝΕΣ (CRITICAL BANDS)</vt:lpstr>
      <vt:lpstr>ΚΛΙΜΑΚΕΣ BARK ΚΑΙ ERB</vt:lpstr>
      <vt:lpstr>ΕΠΙΚΑΛΥΨΗ – MASKING</vt:lpstr>
      <vt:lpstr>ΒΑΣΙΚΕΣ ΨΥΧΟΑΚΟΥΣΤΙΚΕΣ ΠΟΣΟΤΗΤΕΣ</vt:lpstr>
      <vt:lpstr>ΒΑΣΙΚΕΣ ΨΥΧΟΑΚΟΥΣΤΙΚΕΣ ΠΟΣΟΤΗΤΕΣ</vt:lpstr>
      <vt:lpstr>ΒΑΣΙΚΕΣ ΨΥΧΟΑΚΟΥΣΤΙΚΕΣ ΠΟΣΟΤΗΤΕΣ</vt:lpstr>
      <vt:lpstr>ΒΑΣΙΚΕΣ ΨΥΧΟΑΚΟΥΣΤΙΚΕΣ ΠΟΣΟΤΗΤΕΣ</vt:lpstr>
      <vt:lpstr>ΒΑΣΙΚΕΣ ΨΥΧΟΑΚΟΥΣΤΙΚΕΣ ΠΟΣΟΤΗΤΕΣ</vt:lpstr>
      <vt:lpstr>ΒΑΣΙΚΕΣ ΨΥΧΟΑΚΟΥΣΤΙΚΕΣ ΠΟΣΟΤΗΤΕΣ</vt:lpstr>
      <vt:lpstr>ΒΑΣΙΚΕΣ ΨΥΧΟΑΚΟΥΣΤΙΚΕΣ ΠΟΣΟΤΗΤΕΣ</vt:lpstr>
      <vt:lpstr>ΒΑΣΙΚΕΣ ΨΥΧΟΑΚΟΥΣΤΙΚΕΣ ΠΟΣΟΤΗΤΕΣ</vt:lpstr>
      <vt:lpstr>ΒΑΣΙΚΕΣ ΨΥΧΟΑΚΟΥΣΤΙΚΕΣ ΠΟΣΟΤΗΤΕΣ</vt:lpstr>
      <vt:lpstr>ΒΑΣΙΚΕΣ ΨΥΧΟΑΚΟΥΣΤΙΚΕΣ ΠΟΣΟΤΗΤΕΣ</vt:lpstr>
      <vt:lpstr>ΒΑΣΙΚΕΣ ΨΥΧΟΑΚΟΥΣΤΙΚΕΣ ΠΟΣΟΤΗΤΕΣ</vt:lpstr>
      <vt:lpstr>ΒΑΣΙΚΕΣ ΨΥΧΟΑΚΟΥΣΤΙΚΕΣ ΠΟΣΟΤΗΤΕΣ</vt:lpstr>
      <vt:lpstr>ΒΑΣΙΚΕΣ ΨΥΧΟΑΚΟΥΣΤΙΚΕΣ ΠΟΣΟΤΗΤΕΣ</vt:lpstr>
      <vt:lpstr>ΒΑΣΙΚΕΣ ΨΥΧΟΑΚΟΥΣΤΙΚΕΣ ΠΟΣΟΤΗΤΕΣ</vt:lpstr>
      <vt:lpstr>ΒΑΣΙΚΕΣ ΨΥΧΟΑΚΟΥΣΤΙΚΕΣ ΠΟΣΟΤΗΤΕΣ</vt:lpstr>
      <vt:lpstr>ΒΑΣΙΚΕΣ ΨΥΧΟΑΚΟΥΣΤΙΚΕΣ ΠΟΣΟΤΗΤΕΣ</vt:lpstr>
      <vt:lpstr>ΒΑΣΙΚΕΣ ΨΥΧΟΑΚΟΥΣΤΙΚΕΣ ΠΟΣΟΤΗΤΕΣ</vt:lpstr>
      <vt:lpstr>ΒΑΣΙΚΕΣ ΨΥΧΟΑΚΟΥΣΤΙΚΕΣ ΠΟΣΟΤΗΤΕΣ</vt:lpstr>
      <vt:lpstr>ΒΑΣΙΚΕΣ ΨΥΧΟΑΚΟΥΣΤΙΚΕΣ ΠΟΣΟΤΗΤΕΣ</vt:lpstr>
      <vt:lpstr>ΒΑΣΙΚΕΣ ΨΥΧΟΑΚΟΥΣΤΙΚΕΣ ΠΟΣΟΤΗΤΕΣ</vt:lpstr>
      <vt:lpstr>ΒΑΣΙΚΕΣ ΨΥΧΟΑΚΟΥΣΤΙΚΕΣ ΠΟΣΟΤΗΤΕΣ</vt:lpstr>
      <vt:lpstr>ΒΑΣΙΚΕΣ ΨΥΧΟΑΚΟΥΣΤΙΚΕΣ ΠΟΣΟΤΗΤΕΣ</vt:lpstr>
      <vt:lpstr>ΒΑΣΙΚΕΣ ΨΥΧΟΑΚΟΥΣΤΙΚΕΣ ΠΟΣΟΤΗΤΕΣ</vt:lpstr>
      <vt:lpstr>ΒΑΣΙΚΕΣ ΨΥΧΟΑΚΟΥΣΤΙΚΕΣ ΠΟΣΟΤΗΤΕΣ</vt:lpstr>
      <vt:lpstr>ΒΑΣΙΚΕΣ ΨΥΧΟΑΚΟΥΣΤΙΚΕΣ ΠΟΣΟΤΗΤΕΣ</vt:lpstr>
      <vt:lpstr>ΒΑΣΙΚΕΣ ΨΥΧΟΑΚΟΥΣΤΙΚΕΣ ΠΟΣΟΤΗΤΕΣ</vt:lpstr>
      <vt:lpstr>ΒΑΣΙΚΕΣ ΨΥΧΟΑΚΟΥΣΤΙΚΕΣ ΠΟΣΟΤΗΤΕΣ</vt:lpstr>
      <vt:lpstr>ΒΑΣΙΚΕΣ ΨΥΧΟΑΚΟΥΣΤΙΚΕΣ ΠΟΣΟΤΗΤΕΣ</vt:lpstr>
      <vt:lpstr>ΒΑΣΙΚΕΣ ΨΥΧΟΑΚΟΥΣΤΙΚΕΣ ΠΟΣΟΤΗΤΕΣ</vt:lpstr>
      <vt:lpstr>ΒΑΣΙΚΕΣ ΨΥΧΟΑΚΟΥΣΤΙΚΕΣ ΠΟΣΟΤΗΤΕΣ</vt:lpstr>
      <vt:lpstr>ΒΑΣΙΚΕΣ ΨΥΧΟΑΚΟΥΣΤΙΚΕΣ ΠΟΣΟΤΗΤΕΣ</vt:lpstr>
      <vt:lpstr>ΒΑΣΙΚΕΣ ΨΥΧΟΑΚΟΥΣΤΙΚΕΣ ΠΟΣΟΤΗΤΕΣ</vt:lpstr>
      <vt:lpstr>ΒΑΣΙΚΕΣ ΨΥΧΟΑΚΟΥΣΤΙΚΕΣ ΠΟΣΟΤΗΤΕΣ</vt:lpstr>
      <vt:lpstr>ΒΑΣΙΚΕΣ ΨΥΧΟΑΚΟΥΣΤΙΚΕΣ ΠΟΣΟΤΗΤΕΣ</vt:lpstr>
      <vt:lpstr>ΒΑΣΙΚΕΣ ΨΥΧΟΑΚΟΥΣΤΙΚΕΣ ΠΟΣΟΤΗΤΕΣ</vt:lpstr>
      <vt:lpstr>ΒΑΣΙΚΕΣ ΨΥΧΟΑΚΟΥΣΤΙΚΕΣ ΠΟΣΟΤΗΤΕΣ</vt:lpstr>
      <vt:lpstr>ΒΑΣΙΚΕΣ ΨΥΧΟΑΚΟΥΣΤΙΚΕΣ ΠΟΣΟΤΗΤΕΣ</vt:lpstr>
      <vt:lpstr>ΒΑΣΙΚΕΣ ΨΥΧΟΑΚΟΥΣΤΙΚΕΣ ΠΟΣΟΤΗΤΕΣ</vt:lpstr>
      <vt:lpstr>PROJECT ΨΥΧΟΑΚΟΥΣΤΙΚO DEMO</vt:lpstr>
      <vt:lpstr>ΑΤΟΜΙΚΑ PROJECTS </vt:lpstr>
      <vt:lpstr>Σιγαστήρες (Απορροφητικοί / αντίδρασης / συντονισμού) </vt:lpstr>
      <vt:lpstr>Noise cancelling (Βασική αρχή – παθητική vs ενεργή ηχομόνωση)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Ioannis Tazes</dc:creator>
  <cp:lastModifiedBy>Ioannis Tazes</cp:lastModifiedBy>
  <cp:revision>57</cp:revision>
  <dcterms:created xsi:type="dcterms:W3CDTF">2026-04-24T07:52:53Z</dcterms:created>
  <dcterms:modified xsi:type="dcterms:W3CDTF">2026-05-18T16:00:42Z</dcterms:modified>
</cp:coreProperties>
</file>