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23" r:id="rId69"/>
    <p:sldId id="324" r:id="rId70"/>
    <p:sldId id="325" r:id="rId71"/>
    <p:sldId id="326" r:id="rId72"/>
    <p:sldId id="327" r:id="rId73"/>
    <p:sldId id="328" r:id="rId7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>
        <p:scale>
          <a:sx n="83" d="100"/>
          <a:sy n="83" d="100"/>
        </p:scale>
        <p:origin x="1450" y="53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viewProps" Target="view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E1D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eader_original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1572768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2340864" cy="6858000"/>
          </a:xfrm>
          <a:prstGeom prst="rect">
            <a:avLst/>
          </a:prstGeom>
          <a:solidFill>
            <a:srgbClr val="368E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228600" y="2743200"/>
            <a:ext cx="1874519" cy="731520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ΠΟΣΟΤΙΚΗ
ΕΡΕΥΝΑ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788920" y="2011680"/>
            <a:ext cx="5394960" cy="384048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l"/>
            <a:r>
              <a:rPr sz="1800" b="1" i="0">
                <a:solidFill>
                  <a:srgbClr val="4B413C"/>
                </a:solidFill>
                <a:latin typeface="Arial"/>
              </a:rPr>
              <a:t>Μεθοδολογία Έρευνας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788920" y="2788920"/>
            <a:ext cx="5394960" cy="365760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l"/>
            <a:r>
              <a:rPr sz="1600" b="1" i="0">
                <a:solidFill>
                  <a:srgbClr val="4B413C"/>
                </a:solidFill>
                <a:latin typeface="Arial"/>
              </a:rPr>
              <a:t>για φοιτητές Κοινωνικής Εργασίας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788920" y="3493008"/>
            <a:ext cx="5440680" cy="658368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l"/>
            <a:r>
              <a:rPr sz="1400" b="0" i="0">
                <a:solidFill>
                  <a:srgbClr val="4B413C"/>
                </a:solidFill>
                <a:latin typeface="Arial"/>
              </a:rPr>
              <a:t>Από το ερευνητικό ερώτημα στη μέτρηση, την ανάλυση και την
κριτική ερμηνεία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788920" y="5413248"/>
            <a:ext cx="5440680" cy="347472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l"/>
            <a:r>
              <a:rPr sz="1400" b="0" i="0">
                <a:solidFill>
                  <a:srgbClr val="4B413C"/>
                </a:solidFill>
                <a:latin typeface="Arial"/>
              </a:rPr>
              <a:t>Παπαδακάκη Μ. · Χλιαουτάκης Ι.   |   Παραδόσεις 2026–2027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E1D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eader_original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1572768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786384"/>
            <a:ext cx="9144000" cy="786384"/>
          </a:xfrm>
          <a:prstGeom prst="rect">
            <a:avLst/>
          </a:prstGeom>
          <a:solidFill>
            <a:srgbClr val="E6E1D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201168" y="841248"/>
            <a:ext cx="2286000" cy="256032"/>
          </a:xfrm>
          <a:prstGeom prst="rect">
            <a:avLst/>
          </a:prstGeom>
          <a:noFill/>
        </p:spPr>
        <p:txBody>
          <a:bodyPr wrap="none" lIns="27432" tIns="18288" rIns="27432" bIns="18288">
            <a:spAutoFit/>
          </a:bodyPr>
          <a:lstStyle/>
          <a:p>
            <a:pPr algn="l"/>
            <a:r>
              <a:rPr sz="1400" b="1" i="0">
                <a:solidFill>
                  <a:srgbClr val="4B413C"/>
                </a:solidFill>
                <a:latin typeface="Arial"/>
              </a:rPr>
              <a:t>Παραδόσεις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794760" y="822960"/>
            <a:ext cx="5074920" cy="246888"/>
          </a:xfrm>
          <a:prstGeom prst="rect">
            <a:avLst/>
          </a:prstGeom>
          <a:noFill/>
        </p:spPr>
        <p:txBody>
          <a:bodyPr wrap="none" lIns="27432" tIns="18288" rIns="27432" bIns="18288">
            <a:spAutoFit/>
          </a:bodyPr>
          <a:lstStyle/>
          <a:p>
            <a:pPr algn="r"/>
            <a:r>
              <a:rPr sz="1400" b="1" i="0">
                <a:solidFill>
                  <a:srgbClr val="6D9D0A"/>
                </a:solidFill>
                <a:latin typeface="Arial"/>
              </a:rPr>
              <a:t>Hellenic Mediterranean University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794760" y="1143000"/>
            <a:ext cx="5074920" cy="246888"/>
          </a:xfrm>
          <a:prstGeom prst="rect">
            <a:avLst/>
          </a:prstGeom>
          <a:noFill/>
        </p:spPr>
        <p:txBody>
          <a:bodyPr wrap="none" lIns="27432" tIns="18288" rIns="27432" bIns="18288">
            <a:spAutoFit/>
          </a:bodyPr>
          <a:lstStyle/>
          <a:p>
            <a:pPr algn="r"/>
            <a:r>
              <a:rPr sz="1400" b="1" i="0">
                <a:solidFill>
                  <a:srgbClr val="19642D"/>
                </a:solidFill>
                <a:latin typeface="Arial"/>
              </a:rPr>
              <a:t>Laboratory of Health and Road Safety</a:t>
            </a:r>
          </a:p>
        </p:txBody>
      </p:sp>
      <p:sp>
        <p:nvSpPr>
          <p:cNvPr id="7" name="Rectangle 6"/>
          <p:cNvSpPr/>
          <p:nvPr/>
        </p:nvSpPr>
        <p:spPr>
          <a:xfrm>
            <a:off x="36576" y="1581912"/>
            <a:ext cx="2249424" cy="91440"/>
          </a:xfrm>
          <a:prstGeom prst="rect">
            <a:avLst/>
          </a:prstGeom>
          <a:solidFill>
            <a:srgbClr val="368E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2286000" y="1581912"/>
            <a:ext cx="2286000" cy="91440"/>
          </a:xfrm>
          <a:prstGeom prst="rect">
            <a:avLst/>
          </a:prstGeom>
          <a:solidFill>
            <a:srgbClr val="AA22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4572000" y="1581912"/>
            <a:ext cx="2286000" cy="91440"/>
          </a:xfrm>
          <a:prstGeom prst="rect">
            <a:avLst/>
          </a:prstGeom>
          <a:solidFill>
            <a:srgbClr val="00CC9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6858000" y="1581912"/>
            <a:ext cx="2249424" cy="91440"/>
          </a:xfrm>
          <a:prstGeom prst="rect">
            <a:avLst/>
          </a:prstGeom>
          <a:solidFill>
            <a:srgbClr val="FD5C0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0" y="1773936"/>
            <a:ext cx="2340864" cy="5084064"/>
          </a:xfrm>
          <a:prstGeom prst="rect">
            <a:avLst/>
          </a:prstGeom>
          <a:solidFill>
            <a:srgbClr val="368E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109728" y="3657600"/>
            <a:ext cx="2103120" cy="713232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01 · ΕΙΣΑΓΩΓΗ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096512" y="6473952"/>
            <a:ext cx="3566160" cy="256032"/>
          </a:xfrm>
          <a:prstGeom prst="rect">
            <a:avLst/>
          </a:prstGeom>
          <a:noFill/>
        </p:spPr>
        <p:txBody>
          <a:bodyPr wrap="none" lIns="27432" tIns="18288" rIns="27432" bIns="18288">
            <a:spAutoFit/>
          </a:bodyPr>
          <a:lstStyle/>
          <a:p>
            <a:pPr algn="ctr"/>
            <a:r>
              <a:rPr sz="1400" b="1" i="1">
                <a:solidFill>
                  <a:srgbClr val="368ECA"/>
                </a:solidFill>
                <a:latin typeface="Arial"/>
              </a:rPr>
              <a:t>Μεθοδολογία Έρευνας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606040" y="1874519"/>
            <a:ext cx="5760720" cy="512064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l"/>
            <a:r>
              <a:rPr sz="1800" b="1" i="0">
                <a:solidFill>
                  <a:srgbClr val="4B413C"/>
                </a:solidFill>
                <a:latin typeface="Arial"/>
              </a:rPr>
              <a:t>Τι είναι έρευνα;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606040" y="2487168"/>
            <a:ext cx="5760720" cy="2203704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l"/>
            <a:r>
              <a:rPr sz="1600" b="0" i="0">
                <a:solidFill>
                  <a:srgbClr val="4B413C"/>
                </a:solidFill>
                <a:latin typeface="Arial"/>
              </a:rPr>
              <a:t>• Συστηματική και οργανωμένη αναζήτηση γνώσης.
• Συλλογή δεδομένων με σαφείς κανόνες και διαφανείς διαδικασίες.
• Ανάλυση πληροφοριών για απάντηση συγκεκριμένων ερωτημάτων.
• Παρουσίαση συμπερασμάτων με όρια και τεκμηρίωση.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606040" y="4846320"/>
            <a:ext cx="5715000" cy="1353312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l">
              <a:lnSpc>
                <a:spcPct val="100000"/>
              </a:lnSpc>
              <a:spcAft>
                <a:spcPts val="100"/>
              </a:spcAft>
            </a:pPr>
            <a:r>
              <a:rPr sz="1400" b="1">
                <a:solidFill>
                  <a:srgbClr val="4B413C"/>
                </a:solidFill>
                <a:latin typeface="Arial"/>
              </a:rPr>
              <a:t>ΠΑΡΑΔΕΙΓΜΑ  </a:t>
            </a:r>
            <a:r>
              <a:rPr sz="1400">
                <a:solidFill>
                  <a:srgbClr val="4B413C"/>
                </a:solidFill>
                <a:latin typeface="Arial"/>
              </a:rPr>
              <a:t>«Σχετίζεται η κοινωνική απομόνωση με την κατάθλιψη στους ηλικιωμένους;»</a:t>
            </a:r>
          </a:p>
          <a:p>
            <a:pPr algn="l">
              <a:lnSpc>
                <a:spcPct val="100000"/>
              </a:lnSpc>
              <a:spcAft>
                <a:spcPts val="100"/>
              </a:spcAft>
            </a:pPr>
            <a:r>
              <a:rPr sz="1400" b="1">
                <a:solidFill>
                  <a:srgbClr val="4B413C"/>
                </a:solidFill>
                <a:latin typeface="Arial"/>
              </a:rPr>
              <a:t>Οδική ασφάλεια: </a:t>
            </a:r>
            <a:r>
              <a:rPr sz="1400">
                <a:solidFill>
                  <a:srgbClr val="4B413C"/>
                </a:solidFill>
                <a:latin typeface="Arial"/>
              </a:rPr>
              <a:t>«Σχετίζεται η χρήση κινητού κατά την οδήγηση με road traffic incidents;»</a:t>
            </a:r>
          </a:p>
          <a:p>
            <a:pPr algn="l">
              <a:lnSpc>
                <a:spcPct val="100000"/>
              </a:lnSpc>
              <a:spcAft>
                <a:spcPts val="100"/>
              </a:spcAft>
            </a:pPr>
            <a:r>
              <a:rPr sz="1400" b="1">
                <a:solidFill>
                  <a:srgbClr val="4B413C"/>
                </a:solidFill>
                <a:latin typeface="Arial"/>
              </a:rPr>
              <a:t>Φυσική βία: </a:t>
            </a:r>
            <a:r>
              <a:rPr sz="1400">
                <a:solidFill>
                  <a:srgbClr val="4B413C"/>
                </a:solidFill>
                <a:latin typeface="Arial"/>
              </a:rPr>
              <a:t>«Πόσο συχνή είναι η έκθεση εφήβων σε physical violence;»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E1D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eader_original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1572768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786384"/>
            <a:ext cx="9144000" cy="786384"/>
          </a:xfrm>
          <a:prstGeom prst="rect">
            <a:avLst/>
          </a:prstGeom>
          <a:solidFill>
            <a:srgbClr val="E6E1D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201168" y="841248"/>
            <a:ext cx="2286000" cy="256032"/>
          </a:xfrm>
          <a:prstGeom prst="rect">
            <a:avLst/>
          </a:prstGeom>
          <a:noFill/>
        </p:spPr>
        <p:txBody>
          <a:bodyPr wrap="none" lIns="27432" tIns="18288" rIns="27432" bIns="18288">
            <a:spAutoFit/>
          </a:bodyPr>
          <a:lstStyle/>
          <a:p>
            <a:pPr algn="l"/>
            <a:r>
              <a:rPr sz="1400" b="1" i="0">
                <a:solidFill>
                  <a:srgbClr val="4B413C"/>
                </a:solidFill>
                <a:latin typeface="Arial"/>
              </a:rPr>
              <a:t>Παραδόσεις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794760" y="822960"/>
            <a:ext cx="5074920" cy="246888"/>
          </a:xfrm>
          <a:prstGeom prst="rect">
            <a:avLst/>
          </a:prstGeom>
          <a:noFill/>
        </p:spPr>
        <p:txBody>
          <a:bodyPr wrap="none" lIns="27432" tIns="18288" rIns="27432" bIns="18288">
            <a:spAutoFit/>
          </a:bodyPr>
          <a:lstStyle/>
          <a:p>
            <a:pPr algn="r"/>
            <a:r>
              <a:rPr sz="1400" b="1" i="0">
                <a:solidFill>
                  <a:srgbClr val="6D9D0A"/>
                </a:solidFill>
                <a:latin typeface="Arial"/>
              </a:rPr>
              <a:t>Hellenic Mediterranean University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794760" y="1143000"/>
            <a:ext cx="5074920" cy="246888"/>
          </a:xfrm>
          <a:prstGeom prst="rect">
            <a:avLst/>
          </a:prstGeom>
          <a:noFill/>
        </p:spPr>
        <p:txBody>
          <a:bodyPr wrap="none" lIns="27432" tIns="18288" rIns="27432" bIns="18288">
            <a:spAutoFit/>
          </a:bodyPr>
          <a:lstStyle/>
          <a:p>
            <a:pPr algn="r"/>
            <a:r>
              <a:rPr sz="1400" b="1" i="0">
                <a:solidFill>
                  <a:srgbClr val="19642D"/>
                </a:solidFill>
                <a:latin typeface="Arial"/>
              </a:rPr>
              <a:t>Laboratory of Health and Road Safety</a:t>
            </a:r>
          </a:p>
        </p:txBody>
      </p:sp>
      <p:sp>
        <p:nvSpPr>
          <p:cNvPr id="7" name="Rectangle 6"/>
          <p:cNvSpPr/>
          <p:nvPr/>
        </p:nvSpPr>
        <p:spPr>
          <a:xfrm>
            <a:off x="36576" y="1581912"/>
            <a:ext cx="2249424" cy="91440"/>
          </a:xfrm>
          <a:prstGeom prst="rect">
            <a:avLst/>
          </a:prstGeom>
          <a:solidFill>
            <a:srgbClr val="368E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2286000" y="1581912"/>
            <a:ext cx="2286000" cy="91440"/>
          </a:xfrm>
          <a:prstGeom prst="rect">
            <a:avLst/>
          </a:prstGeom>
          <a:solidFill>
            <a:srgbClr val="AA22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4572000" y="1581912"/>
            <a:ext cx="2286000" cy="91440"/>
          </a:xfrm>
          <a:prstGeom prst="rect">
            <a:avLst/>
          </a:prstGeom>
          <a:solidFill>
            <a:srgbClr val="00CC9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6858000" y="1581912"/>
            <a:ext cx="2249424" cy="91440"/>
          </a:xfrm>
          <a:prstGeom prst="rect">
            <a:avLst/>
          </a:prstGeom>
          <a:solidFill>
            <a:srgbClr val="FD5C0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0" y="1773936"/>
            <a:ext cx="2340864" cy="5084064"/>
          </a:xfrm>
          <a:prstGeom prst="rect">
            <a:avLst/>
          </a:prstGeom>
          <a:solidFill>
            <a:srgbClr val="368E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109728" y="3657600"/>
            <a:ext cx="2103120" cy="713232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01 · ΕΙΣΑΓΩΓΗ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096512" y="6473952"/>
            <a:ext cx="3566160" cy="256032"/>
          </a:xfrm>
          <a:prstGeom prst="rect">
            <a:avLst/>
          </a:prstGeom>
          <a:noFill/>
        </p:spPr>
        <p:txBody>
          <a:bodyPr wrap="none" lIns="27432" tIns="18288" rIns="27432" bIns="18288">
            <a:spAutoFit/>
          </a:bodyPr>
          <a:lstStyle/>
          <a:p>
            <a:pPr algn="ctr"/>
            <a:r>
              <a:rPr sz="1400" b="1" i="1">
                <a:solidFill>
                  <a:srgbClr val="368ECA"/>
                </a:solidFill>
                <a:latin typeface="Arial"/>
              </a:rPr>
              <a:t>Μεθοδολογία Έρευνας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606040" y="1874519"/>
            <a:ext cx="5760720" cy="512064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l"/>
            <a:r>
              <a:rPr sz="1600" b="1" i="0">
                <a:solidFill>
                  <a:srgbClr val="4B413C"/>
                </a:solidFill>
                <a:latin typeface="Arial"/>
              </a:rPr>
              <a:t>Από την καθημερινή παρατήρηση στην επιστημονική γνώση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606040" y="2487168"/>
            <a:ext cx="2606040" cy="1069848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l"/>
            <a:r>
              <a:rPr sz="1600" b="1" i="0">
                <a:solidFill>
                  <a:srgbClr val="4B413C"/>
                </a:solidFill>
                <a:latin typeface="Arial"/>
              </a:rPr>
              <a:t>Καθημερινή γνώση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606040" y="3621024"/>
            <a:ext cx="2606040" cy="1069848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l"/>
            <a:r>
              <a:rPr sz="1600" b="0" i="0">
                <a:solidFill>
                  <a:srgbClr val="4B413C"/>
                </a:solidFill>
                <a:latin typeface="Arial"/>
              </a:rPr>
              <a:t>• Εμπειρία και διαίσθηση
• Μεμονωμένα περιστατικά
• Επιλεκτική μνήμη
• Δύσκολη επαλήθευση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715000" y="2487168"/>
            <a:ext cx="2606040" cy="1069848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l"/>
            <a:r>
              <a:rPr sz="1600" b="1" i="0">
                <a:solidFill>
                  <a:srgbClr val="4B413C"/>
                </a:solidFill>
                <a:latin typeface="Arial"/>
              </a:rPr>
              <a:t>Επιστημονική γνώση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715000" y="3621024"/>
            <a:ext cx="2606040" cy="1069848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l"/>
            <a:r>
              <a:rPr sz="1600" b="0" i="0">
                <a:solidFill>
                  <a:srgbClr val="4B413C"/>
                </a:solidFill>
                <a:latin typeface="Arial"/>
              </a:rPr>
              <a:t>• Σαφές ερώτημα
• Συστηματική μέτρηση
• Έλεγχος εναλλακτικών εξηγήσεων
• Δυνατότητα ελέγχου από άλλους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606040" y="4846320"/>
            <a:ext cx="5715000" cy="1353312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l">
              <a:lnSpc>
                <a:spcPct val="100000"/>
              </a:lnSpc>
              <a:spcAft>
                <a:spcPts val="100"/>
              </a:spcAft>
            </a:pPr>
            <a:r>
              <a:rPr sz="1400" b="1">
                <a:solidFill>
                  <a:srgbClr val="4B413C"/>
                </a:solidFill>
                <a:latin typeface="Arial"/>
              </a:rPr>
              <a:t>ΠΑΡΑΔΕΙΓΜΑ  </a:t>
            </a:r>
            <a:r>
              <a:rPr sz="1400">
                <a:solidFill>
                  <a:srgbClr val="4B413C"/>
                </a:solidFill>
                <a:latin typeface="Arial"/>
              </a:rPr>
              <a:t>«Βλέπω περισσότερους αστέγους» ≠ τεκμηριωμένη μεταβολή του επιπολασμού.</a:t>
            </a:r>
          </a:p>
          <a:p>
            <a:pPr algn="l">
              <a:lnSpc>
                <a:spcPct val="100000"/>
              </a:lnSpc>
              <a:spcAft>
                <a:spcPts val="100"/>
              </a:spcAft>
            </a:pPr>
            <a:r>
              <a:rPr sz="1400" b="1">
                <a:solidFill>
                  <a:srgbClr val="4B413C"/>
                </a:solidFill>
                <a:latin typeface="Arial"/>
              </a:rPr>
              <a:t>Οδική ασφάλεια: </a:t>
            </a:r>
            <a:r>
              <a:rPr sz="1400">
                <a:solidFill>
                  <a:srgbClr val="4B413C"/>
                </a:solidFill>
                <a:latin typeface="Arial"/>
              </a:rPr>
              <a:t>«Βλέπω συχνά οδηγούς χωρίς ζώνη» ≠ εκτίμηση του επιπολασμού μη χρήσης ζώνης.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E1D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eader_original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1572768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786384"/>
            <a:ext cx="9144000" cy="786384"/>
          </a:xfrm>
          <a:prstGeom prst="rect">
            <a:avLst/>
          </a:prstGeom>
          <a:solidFill>
            <a:srgbClr val="E6E1D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201168" y="841248"/>
            <a:ext cx="2286000" cy="256032"/>
          </a:xfrm>
          <a:prstGeom prst="rect">
            <a:avLst/>
          </a:prstGeom>
          <a:noFill/>
        </p:spPr>
        <p:txBody>
          <a:bodyPr wrap="none" lIns="27432" tIns="18288" rIns="27432" bIns="18288">
            <a:spAutoFit/>
          </a:bodyPr>
          <a:lstStyle/>
          <a:p>
            <a:pPr algn="l"/>
            <a:r>
              <a:rPr sz="1400" b="1" i="0">
                <a:solidFill>
                  <a:srgbClr val="4B413C"/>
                </a:solidFill>
                <a:latin typeface="Arial"/>
              </a:rPr>
              <a:t>Παραδόσεις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794760" y="822960"/>
            <a:ext cx="5074920" cy="246888"/>
          </a:xfrm>
          <a:prstGeom prst="rect">
            <a:avLst/>
          </a:prstGeom>
          <a:noFill/>
        </p:spPr>
        <p:txBody>
          <a:bodyPr wrap="none" lIns="27432" tIns="18288" rIns="27432" bIns="18288">
            <a:spAutoFit/>
          </a:bodyPr>
          <a:lstStyle/>
          <a:p>
            <a:pPr algn="r"/>
            <a:r>
              <a:rPr sz="1400" b="1" i="0">
                <a:solidFill>
                  <a:srgbClr val="6D9D0A"/>
                </a:solidFill>
                <a:latin typeface="Arial"/>
              </a:rPr>
              <a:t>Hellenic Mediterranean University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794760" y="1143000"/>
            <a:ext cx="5074920" cy="246888"/>
          </a:xfrm>
          <a:prstGeom prst="rect">
            <a:avLst/>
          </a:prstGeom>
          <a:noFill/>
        </p:spPr>
        <p:txBody>
          <a:bodyPr wrap="none" lIns="27432" tIns="18288" rIns="27432" bIns="18288">
            <a:spAutoFit/>
          </a:bodyPr>
          <a:lstStyle/>
          <a:p>
            <a:pPr algn="r"/>
            <a:r>
              <a:rPr sz="1400" b="1" i="0">
                <a:solidFill>
                  <a:srgbClr val="19642D"/>
                </a:solidFill>
                <a:latin typeface="Arial"/>
              </a:rPr>
              <a:t>Laboratory of Health and Road Safety</a:t>
            </a:r>
          </a:p>
        </p:txBody>
      </p:sp>
      <p:sp>
        <p:nvSpPr>
          <p:cNvPr id="7" name="Rectangle 6"/>
          <p:cNvSpPr/>
          <p:nvPr/>
        </p:nvSpPr>
        <p:spPr>
          <a:xfrm>
            <a:off x="36576" y="1581912"/>
            <a:ext cx="2249424" cy="91440"/>
          </a:xfrm>
          <a:prstGeom prst="rect">
            <a:avLst/>
          </a:prstGeom>
          <a:solidFill>
            <a:srgbClr val="368E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2286000" y="1581912"/>
            <a:ext cx="2286000" cy="91440"/>
          </a:xfrm>
          <a:prstGeom prst="rect">
            <a:avLst/>
          </a:prstGeom>
          <a:solidFill>
            <a:srgbClr val="AA22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4572000" y="1581912"/>
            <a:ext cx="2286000" cy="91440"/>
          </a:xfrm>
          <a:prstGeom prst="rect">
            <a:avLst/>
          </a:prstGeom>
          <a:solidFill>
            <a:srgbClr val="00CC9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6858000" y="1581912"/>
            <a:ext cx="2249424" cy="91440"/>
          </a:xfrm>
          <a:prstGeom prst="rect">
            <a:avLst/>
          </a:prstGeom>
          <a:solidFill>
            <a:srgbClr val="FD5C0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0" y="1773936"/>
            <a:ext cx="2340864" cy="5084064"/>
          </a:xfrm>
          <a:prstGeom prst="rect">
            <a:avLst/>
          </a:prstGeom>
          <a:solidFill>
            <a:srgbClr val="368E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109728" y="3657600"/>
            <a:ext cx="2103120" cy="713232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01 · ΕΙΣΑΓΩΓΗ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096512" y="6473952"/>
            <a:ext cx="3566160" cy="256032"/>
          </a:xfrm>
          <a:prstGeom prst="rect">
            <a:avLst/>
          </a:prstGeom>
          <a:noFill/>
        </p:spPr>
        <p:txBody>
          <a:bodyPr wrap="none" lIns="27432" tIns="18288" rIns="27432" bIns="18288">
            <a:spAutoFit/>
          </a:bodyPr>
          <a:lstStyle/>
          <a:p>
            <a:pPr algn="ctr"/>
            <a:r>
              <a:rPr sz="1400" b="1" i="1">
                <a:solidFill>
                  <a:srgbClr val="368ECA"/>
                </a:solidFill>
                <a:latin typeface="Arial"/>
              </a:rPr>
              <a:t>Μεθοδολογία Έρευνας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606040" y="1874519"/>
            <a:ext cx="5760720" cy="512064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l"/>
            <a:r>
              <a:rPr sz="1800" b="1" i="0">
                <a:solidFill>
                  <a:srgbClr val="4B413C"/>
                </a:solidFill>
                <a:latin typeface="Arial"/>
              </a:rPr>
              <a:t>Γιατί – Τι – Πώς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606040" y="2487168"/>
            <a:ext cx="5760720" cy="2203704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l"/>
            <a:r>
              <a:rPr sz="1400" b="0" i="0">
                <a:solidFill>
                  <a:srgbClr val="4B413C"/>
                </a:solidFill>
                <a:latin typeface="Arial"/>
              </a:rPr>
              <a:t>• Το «γιατί» συχνά αφορά σκοπό ή πρόθεση και δεν είναι πάντοτε εμπειρικά ελέγξιμο.
• Το «τι» αφορά τον ορισμό και τη φύση των εννοιών που μελετούμε.
• Το «πώς» οδηγεί σε ελέγξιμες σχέσεις μεταξύ παρατηρήσιμων φαινομένων.
• Στην εμπειρική έρευνα μετατρέπουμε ευρείες απορίες σε σαφή, μετρήσιμα ερωτήματα.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606040" y="4846320"/>
            <a:ext cx="5715000" cy="1353312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l">
              <a:lnSpc>
                <a:spcPct val="100000"/>
              </a:lnSpc>
              <a:spcAft>
                <a:spcPts val="100"/>
              </a:spcAft>
            </a:pPr>
            <a:r>
              <a:rPr sz="1400" b="1">
                <a:solidFill>
                  <a:srgbClr val="4B413C"/>
                </a:solidFill>
                <a:latin typeface="Arial"/>
              </a:rPr>
              <a:t>ΠΑΡΑΔΕΙΓΜΑ  </a:t>
            </a:r>
            <a:r>
              <a:rPr sz="1400">
                <a:solidFill>
                  <a:srgbClr val="4B413C"/>
                </a:solidFill>
                <a:latin typeface="Arial"/>
              </a:rPr>
              <a:t>Από το «Γιατί οι νέοι νιώθουν μόνοι;» στο «Ποιοι παράγοντες σχετίζονται με υψηλότερη μοναξιά;»</a:t>
            </a:r>
          </a:p>
          <a:p>
            <a:pPr algn="l">
              <a:lnSpc>
                <a:spcPct val="100000"/>
              </a:lnSpc>
              <a:spcAft>
                <a:spcPts val="100"/>
              </a:spcAft>
            </a:pPr>
            <a:r>
              <a:rPr sz="1400" b="1">
                <a:solidFill>
                  <a:srgbClr val="4B413C"/>
                </a:solidFill>
                <a:latin typeface="Arial"/>
              </a:rPr>
              <a:t>Οδική ασφάλεια: </a:t>
            </a:r>
            <a:r>
              <a:rPr sz="1400">
                <a:solidFill>
                  <a:srgbClr val="4B413C"/>
                </a:solidFill>
                <a:latin typeface="Arial"/>
              </a:rPr>
              <a:t>Από «Γιατί γίνονται crashes;» στο «Ποιοι παράγοντες σχετίζονται με crash involvement;»</a:t>
            </a:r>
          </a:p>
          <a:p>
            <a:pPr algn="l">
              <a:lnSpc>
                <a:spcPct val="100000"/>
              </a:lnSpc>
              <a:spcAft>
                <a:spcPts val="100"/>
              </a:spcAft>
            </a:pPr>
            <a:r>
              <a:rPr sz="1400" b="1">
                <a:solidFill>
                  <a:srgbClr val="4B413C"/>
                </a:solidFill>
                <a:latin typeface="Arial"/>
              </a:rPr>
              <a:t>Φυσική βία: </a:t>
            </a:r>
            <a:r>
              <a:rPr sz="1400">
                <a:solidFill>
                  <a:srgbClr val="4B413C"/>
                </a:solidFill>
                <a:latin typeface="Arial"/>
              </a:rPr>
              <a:t>Από «Γιατί ασκείται βία;» στο «Ποιοι παράγοντες σχετίζονται με physical fighting;»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E1D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eader_original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1572768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786384"/>
            <a:ext cx="9144000" cy="786384"/>
          </a:xfrm>
          <a:prstGeom prst="rect">
            <a:avLst/>
          </a:prstGeom>
          <a:solidFill>
            <a:srgbClr val="E6E1D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201168" y="841248"/>
            <a:ext cx="2286000" cy="256032"/>
          </a:xfrm>
          <a:prstGeom prst="rect">
            <a:avLst/>
          </a:prstGeom>
          <a:noFill/>
        </p:spPr>
        <p:txBody>
          <a:bodyPr wrap="none" lIns="27432" tIns="18288" rIns="27432" bIns="18288">
            <a:spAutoFit/>
          </a:bodyPr>
          <a:lstStyle/>
          <a:p>
            <a:pPr algn="l"/>
            <a:r>
              <a:rPr sz="1400" b="1" i="0">
                <a:solidFill>
                  <a:srgbClr val="4B413C"/>
                </a:solidFill>
                <a:latin typeface="Arial"/>
              </a:rPr>
              <a:t>Παραδόσεις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794760" y="822960"/>
            <a:ext cx="5074920" cy="246888"/>
          </a:xfrm>
          <a:prstGeom prst="rect">
            <a:avLst/>
          </a:prstGeom>
          <a:noFill/>
        </p:spPr>
        <p:txBody>
          <a:bodyPr wrap="none" lIns="27432" tIns="18288" rIns="27432" bIns="18288">
            <a:spAutoFit/>
          </a:bodyPr>
          <a:lstStyle/>
          <a:p>
            <a:pPr algn="r"/>
            <a:r>
              <a:rPr sz="1400" b="1" i="0">
                <a:solidFill>
                  <a:srgbClr val="6D9D0A"/>
                </a:solidFill>
                <a:latin typeface="Arial"/>
              </a:rPr>
              <a:t>Hellenic Mediterranean University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794760" y="1143000"/>
            <a:ext cx="5074920" cy="246888"/>
          </a:xfrm>
          <a:prstGeom prst="rect">
            <a:avLst/>
          </a:prstGeom>
          <a:noFill/>
        </p:spPr>
        <p:txBody>
          <a:bodyPr wrap="none" lIns="27432" tIns="18288" rIns="27432" bIns="18288">
            <a:spAutoFit/>
          </a:bodyPr>
          <a:lstStyle/>
          <a:p>
            <a:pPr algn="r"/>
            <a:r>
              <a:rPr sz="1400" b="1" i="0">
                <a:solidFill>
                  <a:srgbClr val="19642D"/>
                </a:solidFill>
                <a:latin typeface="Arial"/>
              </a:rPr>
              <a:t>Laboratory of Health and Road Safety</a:t>
            </a:r>
          </a:p>
        </p:txBody>
      </p:sp>
      <p:sp>
        <p:nvSpPr>
          <p:cNvPr id="7" name="Rectangle 6"/>
          <p:cNvSpPr/>
          <p:nvPr/>
        </p:nvSpPr>
        <p:spPr>
          <a:xfrm>
            <a:off x="36576" y="1581912"/>
            <a:ext cx="2249424" cy="91440"/>
          </a:xfrm>
          <a:prstGeom prst="rect">
            <a:avLst/>
          </a:prstGeom>
          <a:solidFill>
            <a:srgbClr val="368E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2286000" y="1581912"/>
            <a:ext cx="2286000" cy="91440"/>
          </a:xfrm>
          <a:prstGeom prst="rect">
            <a:avLst/>
          </a:prstGeom>
          <a:solidFill>
            <a:srgbClr val="AA22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4572000" y="1581912"/>
            <a:ext cx="2286000" cy="91440"/>
          </a:xfrm>
          <a:prstGeom prst="rect">
            <a:avLst/>
          </a:prstGeom>
          <a:solidFill>
            <a:srgbClr val="00CC9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6858000" y="1581912"/>
            <a:ext cx="2249424" cy="91440"/>
          </a:xfrm>
          <a:prstGeom prst="rect">
            <a:avLst/>
          </a:prstGeom>
          <a:solidFill>
            <a:srgbClr val="FD5C0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0" y="1773936"/>
            <a:ext cx="2340864" cy="5084064"/>
          </a:xfrm>
          <a:prstGeom prst="rect">
            <a:avLst/>
          </a:prstGeom>
          <a:solidFill>
            <a:srgbClr val="368E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109728" y="3657600"/>
            <a:ext cx="2103120" cy="713232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01 · ΕΙΣΑΓΩΓΗ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096512" y="6473952"/>
            <a:ext cx="3566160" cy="256032"/>
          </a:xfrm>
          <a:prstGeom prst="rect">
            <a:avLst/>
          </a:prstGeom>
          <a:noFill/>
        </p:spPr>
        <p:txBody>
          <a:bodyPr wrap="none" lIns="27432" tIns="18288" rIns="27432" bIns="18288">
            <a:spAutoFit/>
          </a:bodyPr>
          <a:lstStyle/>
          <a:p>
            <a:pPr algn="ctr"/>
            <a:r>
              <a:rPr sz="1400" b="1" i="1">
                <a:solidFill>
                  <a:srgbClr val="368ECA"/>
                </a:solidFill>
                <a:latin typeface="Arial"/>
              </a:rPr>
              <a:t>Μεθοδολογία Έρευνας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606040" y="1874519"/>
            <a:ext cx="5760720" cy="512064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l"/>
            <a:r>
              <a:rPr sz="1800" b="1" i="0">
                <a:solidFill>
                  <a:srgbClr val="4B413C"/>
                </a:solidFill>
                <a:latin typeface="Arial"/>
              </a:rPr>
              <a:t>Μια σύντομη ιστορική διαδρομή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606040" y="2487168"/>
            <a:ext cx="5760720" cy="2203704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l"/>
            <a:r>
              <a:rPr sz="1400" b="0" i="0">
                <a:solidFill>
                  <a:srgbClr val="4B413C"/>
                </a:solidFill>
                <a:latin typeface="Arial"/>
              </a:rPr>
              <a:t>• Οι κοινωνικές έρευνες συνδέθηκαν αρχικά με απογραφές, εργασία, φτώχεια και δημόσια τάξη.
• Στις αρχές του 20ού αιώνα αναπτύχθηκαν συστηματικές ποσοτικές και ποιοτικές προσεγγίσεις.
• Η στατιστική, οι δημοσκοπήσεις και αργότερα η πληροφορική διεύρυναν τις δυνατότητες ανάλυσης.
• Σήμερα η έμφαση μετατοπίζεται στην ποιότητα μέτρησης, τη διαφάνεια, την αναπαραγωγιμότητα και την ηθική.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E1D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eader_original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1572768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786384"/>
            <a:ext cx="9144000" cy="786384"/>
          </a:xfrm>
          <a:prstGeom prst="rect">
            <a:avLst/>
          </a:prstGeom>
          <a:solidFill>
            <a:srgbClr val="E6E1D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201168" y="841248"/>
            <a:ext cx="2286000" cy="256032"/>
          </a:xfrm>
          <a:prstGeom prst="rect">
            <a:avLst/>
          </a:prstGeom>
          <a:noFill/>
        </p:spPr>
        <p:txBody>
          <a:bodyPr wrap="none" lIns="27432" tIns="18288" rIns="27432" bIns="18288">
            <a:spAutoFit/>
          </a:bodyPr>
          <a:lstStyle/>
          <a:p>
            <a:pPr algn="l"/>
            <a:r>
              <a:rPr sz="1400" b="1" i="0">
                <a:solidFill>
                  <a:srgbClr val="4B413C"/>
                </a:solidFill>
                <a:latin typeface="Arial"/>
              </a:rPr>
              <a:t>Παραδόσεις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794760" y="822960"/>
            <a:ext cx="5074920" cy="246888"/>
          </a:xfrm>
          <a:prstGeom prst="rect">
            <a:avLst/>
          </a:prstGeom>
          <a:noFill/>
        </p:spPr>
        <p:txBody>
          <a:bodyPr wrap="none" lIns="27432" tIns="18288" rIns="27432" bIns="18288">
            <a:spAutoFit/>
          </a:bodyPr>
          <a:lstStyle/>
          <a:p>
            <a:pPr algn="r"/>
            <a:r>
              <a:rPr sz="1400" b="1" i="0">
                <a:solidFill>
                  <a:srgbClr val="6D9D0A"/>
                </a:solidFill>
                <a:latin typeface="Arial"/>
              </a:rPr>
              <a:t>Hellenic Mediterranean University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794760" y="1143000"/>
            <a:ext cx="5074920" cy="246888"/>
          </a:xfrm>
          <a:prstGeom prst="rect">
            <a:avLst/>
          </a:prstGeom>
          <a:noFill/>
        </p:spPr>
        <p:txBody>
          <a:bodyPr wrap="none" lIns="27432" tIns="18288" rIns="27432" bIns="18288">
            <a:spAutoFit/>
          </a:bodyPr>
          <a:lstStyle/>
          <a:p>
            <a:pPr algn="r"/>
            <a:r>
              <a:rPr sz="1400" b="1" i="0">
                <a:solidFill>
                  <a:srgbClr val="19642D"/>
                </a:solidFill>
                <a:latin typeface="Arial"/>
              </a:rPr>
              <a:t>Laboratory of Health and Road Safety</a:t>
            </a:r>
          </a:p>
        </p:txBody>
      </p:sp>
      <p:sp>
        <p:nvSpPr>
          <p:cNvPr id="7" name="Rectangle 6"/>
          <p:cNvSpPr/>
          <p:nvPr/>
        </p:nvSpPr>
        <p:spPr>
          <a:xfrm>
            <a:off x="36576" y="1581912"/>
            <a:ext cx="2249424" cy="91440"/>
          </a:xfrm>
          <a:prstGeom prst="rect">
            <a:avLst/>
          </a:prstGeom>
          <a:solidFill>
            <a:srgbClr val="368E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2286000" y="1581912"/>
            <a:ext cx="2286000" cy="91440"/>
          </a:xfrm>
          <a:prstGeom prst="rect">
            <a:avLst/>
          </a:prstGeom>
          <a:solidFill>
            <a:srgbClr val="AA22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4572000" y="1581912"/>
            <a:ext cx="2286000" cy="91440"/>
          </a:xfrm>
          <a:prstGeom prst="rect">
            <a:avLst/>
          </a:prstGeom>
          <a:solidFill>
            <a:srgbClr val="00CC9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6858000" y="1581912"/>
            <a:ext cx="2249424" cy="91440"/>
          </a:xfrm>
          <a:prstGeom prst="rect">
            <a:avLst/>
          </a:prstGeom>
          <a:solidFill>
            <a:srgbClr val="FD5C0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0" y="1773936"/>
            <a:ext cx="2340864" cy="5084064"/>
          </a:xfrm>
          <a:prstGeom prst="rect">
            <a:avLst/>
          </a:prstGeom>
          <a:solidFill>
            <a:srgbClr val="368E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109728" y="3657600"/>
            <a:ext cx="2103120" cy="713232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01 · ΕΙΣΑΓΩΓΗ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096512" y="6473952"/>
            <a:ext cx="3566160" cy="256032"/>
          </a:xfrm>
          <a:prstGeom prst="rect">
            <a:avLst/>
          </a:prstGeom>
          <a:noFill/>
        </p:spPr>
        <p:txBody>
          <a:bodyPr wrap="none" lIns="27432" tIns="18288" rIns="27432" bIns="18288">
            <a:spAutoFit/>
          </a:bodyPr>
          <a:lstStyle/>
          <a:p>
            <a:pPr algn="ctr"/>
            <a:r>
              <a:rPr sz="1400" b="1" i="1">
                <a:solidFill>
                  <a:srgbClr val="368ECA"/>
                </a:solidFill>
                <a:latin typeface="Arial"/>
              </a:rPr>
              <a:t>Μεθοδολογία Έρευνας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606040" y="1874519"/>
            <a:ext cx="5760720" cy="512064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l"/>
            <a:r>
              <a:rPr sz="1800" b="1" i="0">
                <a:solidFill>
                  <a:srgbClr val="4B413C"/>
                </a:solidFill>
                <a:latin typeface="Arial"/>
              </a:rPr>
              <a:t>Ποσοτική και ποιοτική έρευνα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606040" y="2487168"/>
            <a:ext cx="2606040" cy="1069848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l"/>
            <a:r>
              <a:rPr sz="1600" b="1" i="0">
                <a:solidFill>
                  <a:srgbClr val="4B413C"/>
                </a:solidFill>
                <a:latin typeface="Arial"/>
              </a:rPr>
              <a:t>Ποσοτική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606040" y="3621024"/>
            <a:ext cx="2606040" cy="1069848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l"/>
            <a:r>
              <a:rPr sz="1600" b="0" i="0">
                <a:solidFill>
                  <a:srgbClr val="4B413C"/>
                </a:solidFill>
                <a:latin typeface="Arial"/>
              </a:rPr>
              <a:t>• Αριθμητικά δεδομένα
• Μετρήσιμες μεταβλητές
• Συγκρίσεις και εκτιμήσεις
• Έλεγχος υποθέσεων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715000" y="2487168"/>
            <a:ext cx="2606040" cy="1069848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l"/>
            <a:r>
              <a:rPr sz="1600" b="1" i="0">
                <a:solidFill>
                  <a:srgbClr val="4B413C"/>
                </a:solidFill>
                <a:latin typeface="Arial"/>
              </a:rPr>
              <a:t>Ποιοτική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715000" y="3621024"/>
            <a:ext cx="2606040" cy="1069848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l"/>
            <a:r>
              <a:rPr sz="1600" b="0" i="0">
                <a:solidFill>
                  <a:srgbClr val="4B413C"/>
                </a:solidFill>
                <a:latin typeface="Arial"/>
              </a:rPr>
              <a:t>• Νόημα και εμπειρία
• Βάθος και πλαίσιο
• Ανοιχτά ερωτήματα
• Συνεντεύξεις / ομάδες εστίασης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606040" y="4846320"/>
            <a:ext cx="5715000" cy="1353312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l">
              <a:lnSpc>
                <a:spcPct val="100000"/>
              </a:lnSpc>
              <a:spcAft>
                <a:spcPts val="100"/>
              </a:spcAft>
            </a:pPr>
            <a:r>
              <a:rPr sz="1400" b="1">
                <a:solidFill>
                  <a:srgbClr val="4B413C"/>
                </a:solidFill>
                <a:latin typeface="Arial"/>
              </a:rPr>
              <a:t>ΠΑΡΑΔΕΙΓΜΑ  </a:t>
            </a:r>
            <a:r>
              <a:rPr sz="1400">
                <a:solidFill>
                  <a:srgbClr val="4B413C"/>
                </a:solidFill>
                <a:latin typeface="Arial"/>
              </a:rPr>
              <a:t>Η επιλογή δεν είναι ιδεολογική: εξαρτάται από το ερευνητικό ερώτημα.</a:t>
            </a:r>
          </a:p>
          <a:p>
            <a:pPr algn="l">
              <a:lnSpc>
                <a:spcPct val="100000"/>
              </a:lnSpc>
              <a:spcAft>
                <a:spcPts val="100"/>
              </a:spcAft>
            </a:pPr>
            <a:r>
              <a:rPr sz="1400" b="1">
                <a:solidFill>
                  <a:srgbClr val="4B413C"/>
                </a:solidFill>
                <a:latin typeface="Arial"/>
              </a:rPr>
              <a:t>Οδική ασφάλεια: </a:t>
            </a:r>
            <a:r>
              <a:rPr sz="1400">
                <a:solidFill>
                  <a:srgbClr val="4B413C"/>
                </a:solidFill>
                <a:latin typeface="Arial"/>
              </a:rPr>
              <a:t>Ποσοτική: συχνότητα helmet use · Ποιοτική: εμπειρίες νέων αναβατών για τη χρήση κράνους.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E1D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eader_original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1572768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786384"/>
            <a:ext cx="9144000" cy="786384"/>
          </a:xfrm>
          <a:prstGeom prst="rect">
            <a:avLst/>
          </a:prstGeom>
          <a:solidFill>
            <a:srgbClr val="E6E1D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201168" y="841248"/>
            <a:ext cx="2286000" cy="256032"/>
          </a:xfrm>
          <a:prstGeom prst="rect">
            <a:avLst/>
          </a:prstGeom>
          <a:noFill/>
        </p:spPr>
        <p:txBody>
          <a:bodyPr wrap="none" lIns="27432" tIns="18288" rIns="27432" bIns="18288">
            <a:spAutoFit/>
          </a:bodyPr>
          <a:lstStyle/>
          <a:p>
            <a:pPr algn="l"/>
            <a:r>
              <a:rPr sz="1400" b="1" i="0">
                <a:solidFill>
                  <a:srgbClr val="4B413C"/>
                </a:solidFill>
                <a:latin typeface="Arial"/>
              </a:rPr>
              <a:t>Παραδόσεις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794760" y="822960"/>
            <a:ext cx="5074920" cy="246888"/>
          </a:xfrm>
          <a:prstGeom prst="rect">
            <a:avLst/>
          </a:prstGeom>
          <a:noFill/>
        </p:spPr>
        <p:txBody>
          <a:bodyPr wrap="none" lIns="27432" tIns="18288" rIns="27432" bIns="18288">
            <a:spAutoFit/>
          </a:bodyPr>
          <a:lstStyle/>
          <a:p>
            <a:pPr algn="r"/>
            <a:r>
              <a:rPr sz="1400" b="1" i="0">
                <a:solidFill>
                  <a:srgbClr val="6D9D0A"/>
                </a:solidFill>
                <a:latin typeface="Arial"/>
              </a:rPr>
              <a:t>Hellenic Mediterranean University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794760" y="1143000"/>
            <a:ext cx="5074920" cy="246888"/>
          </a:xfrm>
          <a:prstGeom prst="rect">
            <a:avLst/>
          </a:prstGeom>
          <a:noFill/>
        </p:spPr>
        <p:txBody>
          <a:bodyPr wrap="none" lIns="27432" tIns="18288" rIns="27432" bIns="18288">
            <a:spAutoFit/>
          </a:bodyPr>
          <a:lstStyle/>
          <a:p>
            <a:pPr algn="r"/>
            <a:r>
              <a:rPr sz="1400" b="1" i="0">
                <a:solidFill>
                  <a:srgbClr val="19642D"/>
                </a:solidFill>
                <a:latin typeface="Arial"/>
              </a:rPr>
              <a:t>Laboratory of Health and Road Safety</a:t>
            </a:r>
          </a:p>
        </p:txBody>
      </p:sp>
      <p:sp>
        <p:nvSpPr>
          <p:cNvPr id="7" name="Rectangle 6"/>
          <p:cNvSpPr/>
          <p:nvPr/>
        </p:nvSpPr>
        <p:spPr>
          <a:xfrm>
            <a:off x="36576" y="1581912"/>
            <a:ext cx="2249424" cy="91440"/>
          </a:xfrm>
          <a:prstGeom prst="rect">
            <a:avLst/>
          </a:prstGeom>
          <a:solidFill>
            <a:srgbClr val="368E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2286000" y="1581912"/>
            <a:ext cx="2286000" cy="91440"/>
          </a:xfrm>
          <a:prstGeom prst="rect">
            <a:avLst/>
          </a:prstGeom>
          <a:solidFill>
            <a:srgbClr val="AA22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4572000" y="1581912"/>
            <a:ext cx="2286000" cy="91440"/>
          </a:xfrm>
          <a:prstGeom prst="rect">
            <a:avLst/>
          </a:prstGeom>
          <a:solidFill>
            <a:srgbClr val="00CC9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6858000" y="1581912"/>
            <a:ext cx="2249424" cy="91440"/>
          </a:xfrm>
          <a:prstGeom prst="rect">
            <a:avLst/>
          </a:prstGeom>
          <a:solidFill>
            <a:srgbClr val="FD5C0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0" y="1773936"/>
            <a:ext cx="2340864" cy="5084064"/>
          </a:xfrm>
          <a:prstGeom prst="rect">
            <a:avLst/>
          </a:prstGeom>
          <a:solidFill>
            <a:srgbClr val="368E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109728" y="3657600"/>
            <a:ext cx="2103120" cy="713232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01 · ΕΙΣΑΓΩΓΗ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096512" y="6473952"/>
            <a:ext cx="3566160" cy="256032"/>
          </a:xfrm>
          <a:prstGeom prst="rect">
            <a:avLst/>
          </a:prstGeom>
          <a:noFill/>
        </p:spPr>
        <p:txBody>
          <a:bodyPr wrap="none" lIns="27432" tIns="18288" rIns="27432" bIns="18288">
            <a:spAutoFit/>
          </a:bodyPr>
          <a:lstStyle/>
          <a:p>
            <a:pPr algn="ctr"/>
            <a:r>
              <a:rPr sz="1400" b="1" i="1">
                <a:solidFill>
                  <a:srgbClr val="368ECA"/>
                </a:solidFill>
                <a:latin typeface="Arial"/>
              </a:rPr>
              <a:t>Μεθοδολογία Έρευνας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606040" y="1874519"/>
            <a:ext cx="5760720" cy="512064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l"/>
            <a:r>
              <a:rPr sz="1600" b="1" i="0">
                <a:solidFill>
                  <a:srgbClr val="4B413C"/>
                </a:solidFill>
                <a:latin typeface="Arial"/>
              </a:rPr>
              <a:t>Γιατί ποσοτική έρευνα στην Κοινωνική Εργασία;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606040" y="2487168"/>
            <a:ext cx="5760720" cy="2203704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l"/>
            <a:r>
              <a:rPr sz="1400" b="0" i="0">
                <a:solidFill>
                  <a:srgbClr val="4B413C"/>
                </a:solidFill>
                <a:latin typeface="Arial"/>
              </a:rPr>
              <a:t>• Για να εκτιμήσουμε συχνότητες, ανάγκες και ανισότητες.
• Για να συγκρίνουμε ομάδες, υπηρεσίες ή χρονικές περιόδους.
• Για να ελέγξουμε θεωρητικές υποθέσεις και πιθανούς παράγοντες κινδύνου/προστασίας.
• Για να αξιολογήσουμε παρεμβάσεις και να υποστηρίξουμε αποφάσεις πολιτικής και πρακτικής.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606040" y="4846320"/>
            <a:ext cx="5715000" cy="1353312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l">
              <a:lnSpc>
                <a:spcPct val="100000"/>
              </a:lnSpc>
              <a:spcAft>
                <a:spcPts val="100"/>
              </a:spcAft>
            </a:pPr>
            <a:r>
              <a:rPr sz="1400" b="1">
                <a:solidFill>
                  <a:srgbClr val="4B413C"/>
                </a:solidFill>
                <a:latin typeface="Arial"/>
              </a:rPr>
              <a:t>ΠΑΡΑΔΕΙΓΜΑ  </a:t>
            </a:r>
            <a:r>
              <a:rPr sz="1400">
                <a:solidFill>
                  <a:srgbClr val="4B413C"/>
                </a:solidFill>
                <a:latin typeface="Arial"/>
              </a:rPr>
              <a:t>Αξιολόγηση αν πρόγραμμα κοινωνικής συνταγογράφησης συνδέεται με μείωση μοναξιάς.</a:t>
            </a:r>
          </a:p>
          <a:p>
            <a:pPr algn="l">
              <a:lnSpc>
                <a:spcPct val="100000"/>
              </a:lnSpc>
              <a:spcAft>
                <a:spcPts val="100"/>
              </a:spcAft>
            </a:pPr>
            <a:r>
              <a:rPr sz="1400" b="1">
                <a:solidFill>
                  <a:srgbClr val="4B413C"/>
                </a:solidFill>
                <a:latin typeface="Arial"/>
              </a:rPr>
              <a:t>Οδική ασφάλεια: </a:t>
            </a:r>
            <a:r>
              <a:rPr sz="1400">
                <a:solidFill>
                  <a:srgbClr val="4B413C"/>
                </a:solidFill>
                <a:latin typeface="Arial"/>
              </a:rPr>
              <a:t>Αξιολόγηση παρέμβασης για μείωση speeding ή distracted driving.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E1D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eader_original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1572768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786384"/>
            <a:ext cx="9144000" cy="786384"/>
          </a:xfrm>
          <a:prstGeom prst="rect">
            <a:avLst/>
          </a:prstGeom>
          <a:solidFill>
            <a:srgbClr val="E6E1D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201168" y="841248"/>
            <a:ext cx="2286000" cy="256032"/>
          </a:xfrm>
          <a:prstGeom prst="rect">
            <a:avLst/>
          </a:prstGeom>
          <a:noFill/>
        </p:spPr>
        <p:txBody>
          <a:bodyPr wrap="none" lIns="27432" tIns="18288" rIns="27432" bIns="18288">
            <a:spAutoFit/>
          </a:bodyPr>
          <a:lstStyle/>
          <a:p>
            <a:pPr algn="l"/>
            <a:r>
              <a:rPr sz="1400" b="1" i="0">
                <a:solidFill>
                  <a:srgbClr val="4B413C"/>
                </a:solidFill>
                <a:latin typeface="Arial"/>
              </a:rPr>
              <a:t>Παραδόσεις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794760" y="822960"/>
            <a:ext cx="5074920" cy="246888"/>
          </a:xfrm>
          <a:prstGeom prst="rect">
            <a:avLst/>
          </a:prstGeom>
          <a:noFill/>
        </p:spPr>
        <p:txBody>
          <a:bodyPr wrap="none" lIns="27432" tIns="18288" rIns="27432" bIns="18288">
            <a:spAutoFit/>
          </a:bodyPr>
          <a:lstStyle/>
          <a:p>
            <a:pPr algn="r"/>
            <a:r>
              <a:rPr sz="1400" b="1" i="0">
                <a:solidFill>
                  <a:srgbClr val="6D9D0A"/>
                </a:solidFill>
                <a:latin typeface="Arial"/>
              </a:rPr>
              <a:t>Hellenic Mediterranean University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794760" y="1143000"/>
            <a:ext cx="5074920" cy="246888"/>
          </a:xfrm>
          <a:prstGeom prst="rect">
            <a:avLst/>
          </a:prstGeom>
          <a:noFill/>
        </p:spPr>
        <p:txBody>
          <a:bodyPr wrap="none" lIns="27432" tIns="18288" rIns="27432" bIns="18288">
            <a:spAutoFit/>
          </a:bodyPr>
          <a:lstStyle/>
          <a:p>
            <a:pPr algn="r"/>
            <a:r>
              <a:rPr sz="1400" b="1" i="0">
                <a:solidFill>
                  <a:srgbClr val="19642D"/>
                </a:solidFill>
                <a:latin typeface="Arial"/>
              </a:rPr>
              <a:t>Laboratory of Health and Road Safety</a:t>
            </a:r>
          </a:p>
        </p:txBody>
      </p:sp>
      <p:sp>
        <p:nvSpPr>
          <p:cNvPr id="7" name="Rectangle 6"/>
          <p:cNvSpPr/>
          <p:nvPr/>
        </p:nvSpPr>
        <p:spPr>
          <a:xfrm>
            <a:off x="36576" y="1581912"/>
            <a:ext cx="2249424" cy="91440"/>
          </a:xfrm>
          <a:prstGeom prst="rect">
            <a:avLst/>
          </a:prstGeom>
          <a:solidFill>
            <a:srgbClr val="368E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2286000" y="1581912"/>
            <a:ext cx="2286000" cy="91440"/>
          </a:xfrm>
          <a:prstGeom prst="rect">
            <a:avLst/>
          </a:prstGeom>
          <a:solidFill>
            <a:srgbClr val="AA22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4572000" y="1581912"/>
            <a:ext cx="2286000" cy="91440"/>
          </a:xfrm>
          <a:prstGeom prst="rect">
            <a:avLst/>
          </a:prstGeom>
          <a:solidFill>
            <a:srgbClr val="00CC9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6858000" y="1581912"/>
            <a:ext cx="2249424" cy="91440"/>
          </a:xfrm>
          <a:prstGeom prst="rect">
            <a:avLst/>
          </a:prstGeom>
          <a:solidFill>
            <a:srgbClr val="FD5C0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0" y="1773936"/>
            <a:ext cx="2340864" cy="5084064"/>
          </a:xfrm>
          <a:prstGeom prst="rect">
            <a:avLst/>
          </a:prstGeom>
          <a:solidFill>
            <a:srgbClr val="368E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109728" y="3657600"/>
            <a:ext cx="2103120" cy="713232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01 · ΕΙΣΑΓΩΓΗ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096512" y="6473952"/>
            <a:ext cx="3566160" cy="256032"/>
          </a:xfrm>
          <a:prstGeom prst="rect">
            <a:avLst/>
          </a:prstGeom>
          <a:noFill/>
        </p:spPr>
        <p:txBody>
          <a:bodyPr wrap="none" lIns="27432" tIns="18288" rIns="27432" bIns="18288">
            <a:spAutoFit/>
          </a:bodyPr>
          <a:lstStyle/>
          <a:p>
            <a:pPr algn="ctr"/>
            <a:r>
              <a:rPr sz="1400" b="1" i="1">
                <a:solidFill>
                  <a:srgbClr val="368ECA"/>
                </a:solidFill>
                <a:latin typeface="Arial"/>
              </a:rPr>
              <a:t>Μεθοδολογία Έρευνας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606040" y="1874519"/>
            <a:ext cx="5760720" cy="512064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l"/>
            <a:r>
              <a:rPr sz="1800" b="1" i="0">
                <a:solidFill>
                  <a:srgbClr val="4B413C"/>
                </a:solidFill>
                <a:latin typeface="Arial"/>
              </a:rPr>
              <a:t>Η ερευνητική διαδικασία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606040" y="2487168"/>
            <a:ext cx="5760720" cy="2203704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l"/>
            <a:r>
              <a:rPr sz="1600" b="0" i="0">
                <a:solidFill>
                  <a:srgbClr val="4B413C"/>
                </a:solidFill>
                <a:latin typeface="Arial"/>
              </a:rPr>
              <a:t>• 1. Ερευνητικό πρόβλημα και ερώτημα
• 2. Θεωρία, βιβλιογραφία και υποθέσεις
• 3. Σχεδιασμός, πληθυσμός και δείγμα
• 4. Μέτρηση και συλλογή δεδομένων
• 5. Ανάλυση δεδομένων
• 6. Ερμηνεία, περιορισμοί και αναφορά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606040" y="4983480"/>
            <a:ext cx="5715000" cy="713232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l"/>
            <a:r>
              <a:rPr sz="1400" b="1" i="0">
                <a:solidFill>
                  <a:srgbClr val="4B413C"/>
                </a:solidFill>
                <a:latin typeface="Arial"/>
              </a:rPr>
              <a:t>ΠΑΡΑΔΕΙΓΜΑ  Η διαδικασία είναι συχνά επαναληπτική: ένα πρόβλημα μέτρησης μπορεί να μας γυρίσει πίσω στο ερώτημα.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E1D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eader_original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1572768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786384"/>
            <a:ext cx="9144000" cy="786384"/>
          </a:xfrm>
          <a:prstGeom prst="rect">
            <a:avLst/>
          </a:prstGeom>
          <a:solidFill>
            <a:srgbClr val="E6E1D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201168" y="841248"/>
            <a:ext cx="2286000" cy="256032"/>
          </a:xfrm>
          <a:prstGeom prst="rect">
            <a:avLst/>
          </a:prstGeom>
          <a:noFill/>
        </p:spPr>
        <p:txBody>
          <a:bodyPr wrap="none" lIns="27432" tIns="18288" rIns="27432" bIns="18288">
            <a:spAutoFit/>
          </a:bodyPr>
          <a:lstStyle/>
          <a:p>
            <a:pPr algn="l"/>
            <a:r>
              <a:rPr sz="1400" b="1" i="0">
                <a:solidFill>
                  <a:srgbClr val="4B413C"/>
                </a:solidFill>
                <a:latin typeface="Arial"/>
              </a:rPr>
              <a:t>Παραδόσεις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794760" y="822960"/>
            <a:ext cx="5074920" cy="246888"/>
          </a:xfrm>
          <a:prstGeom prst="rect">
            <a:avLst/>
          </a:prstGeom>
          <a:noFill/>
        </p:spPr>
        <p:txBody>
          <a:bodyPr wrap="none" lIns="27432" tIns="18288" rIns="27432" bIns="18288">
            <a:spAutoFit/>
          </a:bodyPr>
          <a:lstStyle/>
          <a:p>
            <a:pPr algn="r"/>
            <a:r>
              <a:rPr sz="1400" b="1" i="0">
                <a:solidFill>
                  <a:srgbClr val="6D9D0A"/>
                </a:solidFill>
                <a:latin typeface="Arial"/>
              </a:rPr>
              <a:t>Hellenic Mediterranean University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794760" y="1143000"/>
            <a:ext cx="5074920" cy="246888"/>
          </a:xfrm>
          <a:prstGeom prst="rect">
            <a:avLst/>
          </a:prstGeom>
          <a:noFill/>
        </p:spPr>
        <p:txBody>
          <a:bodyPr wrap="none" lIns="27432" tIns="18288" rIns="27432" bIns="18288">
            <a:spAutoFit/>
          </a:bodyPr>
          <a:lstStyle/>
          <a:p>
            <a:pPr algn="r"/>
            <a:r>
              <a:rPr sz="1400" b="1" i="0">
                <a:solidFill>
                  <a:srgbClr val="19642D"/>
                </a:solidFill>
                <a:latin typeface="Arial"/>
              </a:rPr>
              <a:t>Laboratory of Health and Road Safety</a:t>
            </a:r>
          </a:p>
        </p:txBody>
      </p:sp>
      <p:sp>
        <p:nvSpPr>
          <p:cNvPr id="7" name="Rectangle 6"/>
          <p:cNvSpPr/>
          <p:nvPr/>
        </p:nvSpPr>
        <p:spPr>
          <a:xfrm>
            <a:off x="36576" y="1581912"/>
            <a:ext cx="2249424" cy="91440"/>
          </a:xfrm>
          <a:prstGeom prst="rect">
            <a:avLst/>
          </a:prstGeom>
          <a:solidFill>
            <a:srgbClr val="368E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2286000" y="1581912"/>
            <a:ext cx="2286000" cy="91440"/>
          </a:xfrm>
          <a:prstGeom prst="rect">
            <a:avLst/>
          </a:prstGeom>
          <a:solidFill>
            <a:srgbClr val="AA22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4572000" y="1581912"/>
            <a:ext cx="2286000" cy="91440"/>
          </a:xfrm>
          <a:prstGeom prst="rect">
            <a:avLst/>
          </a:prstGeom>
          <a:solidFill>
            <a:srgbClr val="00CC9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6858000" y="1581912"/>
            <a:ext cx="2249424" cy="91440"/>
          </a:xfrm>
          <a:prstGeom prst="rect">
            <a:avLst/>
          </a:prstGeom>
          <a:solidFill>
            <a:srgbClr val="FD5C0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0" y="1773936"/>
            <a:ext cx="2340864" cy="5084064"/>
          </a:xfrm>
          <a:prstGeom prst="rect">
            <a:avLst/>
          </a:prstGeom>
          <a:solidFill>
            <a:srgbClr val="368E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109728" y="3657600"/>
            <a:ext cx="2103120" cy="713232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02 · ΕΡΩΤΗΜΑ &amp; ΥΠΟΘΕΣΕΙΣ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096512" y="6473952"/>
            <a:ext cx="3566160" cy="256032"/>
          </a:xfrm>
          <a:prstGeom prst="rect">
            <a:avLst/>
          </a:prstGeom>
          <a:noFill/>
        </p:spPr>
        <p:txBody>
          <a:bodyPr wrap="none" lIns="27432" tIns="18288" rIns="27432" bIns="18288">
            <a:spAutoFit/>
          </a:bodyPr>
          <a:lstStyle/>
          <a:p>
            <a:pPr algn="ctr"/>
            <a:r>
              <a:rPr sz="1400" b="1" i="1">
                <a:solidFill>
                  <a:srgbClr val="368ECA"/>
                </a:solidFill>
                <a:latin typeface="Arial"/>
              </a:rPr>
              <a:t>Μεθοδολογία Έρευνας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606040" y="1874519"/>
            <a:ext cx="5760720" cy="512064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l"/>
            <a:r>
              <a:rPr sz="1800" b="1" i="0">
                <a:solidFill>
                  <a:srgbClr val="4B413C"/>
                </a:solidFill>
                <a:latin typeface="Arial"/>
              </a:rPr>
              <a:t>Από το θέμα στο ερευνητικό ερώτημα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606040" y="2487168"/>
            <a:ext cx="5760720" cy="2203704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l"/>
            <a:r>
              <a:rPr sz="1600" b="0" i="0">
                <a:solidFill>
                  <a:srgbClr val="4B413C"/>
                </a:solidFill>
                <a:latin typeface="Arial"/>
              </a:rPr>
              <a:t>• Θέμα: ευρύ πεδίο ενδιαφέροντος.
• Πρόβλημα: συγκεκριμένο κενό γνώσης ή πρακτική ανάγκη.
• Ερώτημα: σαφής πρόταση που ορίζει ποιον, τι, πότε και ποια σχέση εξετάζουμε.
• Το καλό ερώτημα καθορίζει τον σχεδιασμό, τις μεταβλητές και την ανάλυση.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606040" y="4846320"/>
            <a:ext cx="5715000" cy="1353312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l">
              <a:lnSpc>
                <a:spcPct val="100000"/>
              </a:lnSpc>
              <a:spcAft>
                <a:spcPts val="100"/>
              </a:spcAft>
            </a:pPr>
            <a:r>
              <a:rPr sz="1400" b="1">
                <a:solidFill>
                  <a:srgbClr val="4B413C"/>
                </a:solidFill>
                <a:latin typeface="Arial"/>
              </a:rPr>
              <a:t>ΠΑΡΑΔΕΙΓΜΑ  </a:t>
            </a:r>
            <a:r>
              <a:rPr sz="1400">
                <a:solidFill>
                  <a:srgbClr val="4B413C"/>
                </a:solidFill>
                <a:latin typeface="Arial"/>
              </a:rPr>
              <a:t>Θέμα: burnout → Ερώτημα: «Σχετίζεται ο φόρτος υποθέσεων με burnout σε κοινωνικούς λειτουργούς δημοτικών υπηρεσιών;»</a:t>
            </a:r>
          </a:p>
          <a:p>
            <a:pPr algn="l">
              <a:lnSpc>
                <a:spcPct val="100000"/>
              </a:lnSpc>
              <a:spcAft>
                <a:spcPts val="100"/>
              </a:spcAft>
            </a:pPr>
            <a:r>
              <a:rPr sz="1400" b="1">
                <a:solidFill>
                  <a:srgbClr val="4B413C"/>
                </a:solidFill>
                <a:latin typeface="Arial"/>
              </a:rPr>
              <a:t>Οδική ασφάλεια: </a:t>
            </a:r>
            <a:r>
              <a:rPr sz="1400">
                <a:solidFill>
                  <a:srgbClr val="4B413C"/>
                </a:solidFill>
                <a:latin typeface="Arial"/>
              </a:rPr>
              <a:t>Θέμα: distracted driving → «Σχετίζεται η χρήση κινητού με near-crash incidents;»</a:t>
            </a:r>
          </a:p>
          <a:p>
            <a:pPr algn="l">
              <a:lnSpc>
                <a:spcPct val="100000"/>
              </a:lnSpc>
              <a:spcAft>
                <a:spcPts val="100"/>
              </a:spcAft>
            </a:pPr>
            <a:r>
              <a:rPr sz="1400" b="1">
                <a:solidFill>
                  <a:srgbClr val="4B413C"/>
                </a:solidFill>
                <a:latin typeface="Arial"/>
              </a:rPr>
              <a:t>Φυσική βία: </a:t>
            </a:r>
            <a:r>
              <a:rPr sz="1400">
                <a:solidFill>
                  <a:srgbClr val="4B413C"/>
                </a:solidFill>
                <a:latin typeface="Arial"/>
              </a:rPr>
              <a:t>Θέμα: youth violence → «Σχετίζεται η έκθεση σε βία με physical fighting;»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E1D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eader_original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1572768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786384"/>
            <a:ext cx="9144000" cy="786384"/>
          </a:xfrm>
          <a:prstGeom prst="rect">
            <a:avLst/>
          </a:prstGeom>
          <a:solidFill>
            <a:srgbClr val="E6E1D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201168" y="841248"/>
            <a:ext cx="2286000" cy="256032"/>
          </a:xfrm>
          <a:prstGeom prst="rect">
            <a:avLst/>
          </a:prstGeom>
          <a:noFill/>
        </p:spPr>
        <p:txBody>
          <a:bodyPr wrap="none" lIns="27432" tIns="18288" rIns="27432" bIns="18288">
            <a:spAutoFit/>
          </a:bodyPr>
          <a:lstStyle/>
          <a:p>
            <a:pPr algn="l"/>
            <a:r>
              <a:rPr sz="1400" b="1" i="0">
                <a:solidFill>
                  <a:srgbClr val="4B413C"/>
                </a:solidFill>
                <a:latin typeface="Arial"/>
              </a:rPr>
              <a:t>Παραδόσεις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794760" y="822960"/>
            <a:ext cx="5074920" cy="246888"/>
          </a:xfrm>
          <a:prstGeom prst="rect">
            <a:avLst/>
          </a:prstGeom>
          <a:noFill/>
        </p:spPr>
        <p:txBody>
          <a:bodyPr wrap="none" lIns="27432" tIns="18288" rIns="27432" bIns="18288">
            <a:spAutoFit/>
          </a:bodyPr>
          <a:lstStyle/>
          <a:p>
            <a:pPr algn="r"/>
            <a:r>
              <a:rPr sz="1400" b="1" i="0">
                <a:solidFill>
                  <a:srgbClr val="6D9D0A"/>
                </a:solidFill>
                <a:latin typeface="Arial"/>
              </a:rPr>
              <a:t>Hellenic Mediterranean University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794760" y="1143000"/>
            <a:ext cx="5074920" cy="246888"/>
          </a:xfrm>
          <a:prstGeom prst="rect">
            <a:avLst/>
          </a:prstGeom>
          <a:noFill/>
        </p:spPr>
        <p:txBody>
          <a:bodyPr wrap="none" lIns="27432" tIns="18288" rIns="27432" bIns="18288">
            <a:spAutoFit/>
          </a:bodyPr>
          <a:lstStyle/>
          <a:p>
            <a:pPr algn="r"/>
            <a:r>
              <a:rPr sz="1400" b="1" i="0">
                <a:solidFill>
                  <a:srgbClr val="19642D"/>
                </a:solidFill>
                <a:latin typeface="Arial"/>
              </a:rPr>
              <a:t>Laboratory of Health and Road Safety</a:t>
            </a:r>
          </a:p>
        </p:txBody>
      </p:sp>
      <p:sp>
        <p:nvSpPr>
          <p:cNvPr id="7" name="Rectangle 6"/>
          <p:cNvSpPr/>
          <p:nvPr/>
        </p:nvSpPr>
        <p:spPr>
          <a:xfrm>
            <a:off x="36576" y="1581912"/>
            <a:ext cx="2249424" cy="91440"/>
          </a:xfrm>
          <a:prstGeom prst="rect">
            <a:avLst/>
          </a:prstGeom>
          <a:solidFill>
            <a:srgbClr val="368E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2286000" y="1581912"/>
            <a:ext cx="2286000" cy="91440"/>
          </a:xfrm>
          <a:prstGeom prst="rect">
            <a:avLst/>
          </a:prstGeom>
          <a:solidFill>
            <a:srgbClr val="AA22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4572000" y="1581912"/>
            <a:ext cx="2286000" cy="91440"/>
          </a:xfrm>
          <a:prstGeom prst="rect">
            <a:avLst/>
          </a:prstGeom>
          <a:solidFill>
            <a:srgbClr val="00CC9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6858000" y="1581912"/>
            <a:ext cx="2249424" cy="91440"/>
          </a:xfrm>
          <a:prstGeom prst="rect">
            <a:avLst/>
          </a:prstGeom>
          <a:solidFill>
            <a:srgbClr val="FD5C0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0" y="1773936"/>
            <a:ext cx="2340864" cy="5084064"/>
          </a:xfrm>
          <a:prstGeom prst="rect">
            <a:avLst/>
          </a:prstGeom>
          <a:solidFill>
            <a:srgbClr val="368E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109728" y="3657600"/>
            <a:ext cx="2103120" cy="713232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02 · ΕΡΩΤΗΜΑ &amp; ΥΠΟΘΕΣΕΙΣ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096512" y="6473952"/>
            <a:ext cx="3566160" cy="256032"/>
          </a:xfrm>
          <a:prstGeom prst="rect">
            <a:avLst/>
          </a:prstGeom>
          <a:noFill/>
        </p:spPr>
        <p:txBody>
          <a:bodyPr wrap="none" lIns="27432" tIns="18288" rIns="27432" bIns="18288">
            <a:spAutoFit/>
          </a:bodyPr>
          <a:lstStyle/>
          <a:p>
            <a:pPr algn="ctr"/>
            <a:r>
              <a:rPr sz="1400" b="1" i="1">
                <a:solidFill>
                  <a:srgbClr val="368ECA"/>
                </a:solidFill>
                <a:latin typeface="Arial"/>
              </a:rPr>
              <a:t>Μεθοδολογία Έρευνας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606040" y="1874519"/>
            <a:ext cx="5760720" cy="512064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l"/>
            <a:r>
              <a:rPr sz="1800" b="1" i="0">
                <a:solidFill>
                  <a:srgbClr val="4B413C"/>
                </a:solidFill>
                <a:latin typeface="Arial"/>
              </a:rPr>
              <a:t>Κριτήρια καλού ερευνητικού ερωτήματος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606040" y="2487168"/>
            <a:ext cx="5760720" cy="2203704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l"/>
            <a:r>
              <a:rPr sz="1600" b="0" i="0">
                <a:solidFill>
                  <a:srgbClr val="4B413C"/>
                </a:solidFill>
                <a:latin typeface="Arial"/>
              </a:rPr>
              <a:t>• Σαφές: δεν επιδέχεται πολλαπλές ερμηνείες.
• Εστιασμένο: δεν επιχειρεί να απαντήσει τα πάντα.
• Εμπειρικά ελέγξιμο: απαιτεί δεδομένα που μπορούν να συλλεχθούν.
• Εφικτό και δεοντολογικά αποδεκτό.
• Σημαντικό για γνώση, πρακτική ή πολιτική.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E1D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eader_original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1572768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786384"/>
            <a:ext cx="9144000" cy="786384"/>
          </a:xfrm>
          <a:prstGeom prst="rect">
            <a:avLst/>
          </a:prstGeom>
          <a:solidFill>
            <a:srgbClr val="E6E1D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201168" y="841248"/>
            <a:ext cx="2286000" cy="256032"/>
          </a:xfrm>
          <a:prstGeom prst="rect">
            <a:avLst/>
          </a:prstGeom>
          <a:noFill/>
        </p:spPr>
        <p:txBody>
          <a:bodyPr wrap="none" lIns="27432" tIns="18288" rIns="27432" bIns="18288">
            <a:spAutoFit/>
          </a:bodyPr>
          <a:lstStyle/>
          <a:p>
            <a:pPr algn="l"/>
            <a:r>
              <a:rPr sz="1400" b="1" i="0">
                <a:solidFill>
                  <a:srgbClr val="4B413C"/>
                </a:solidFill>
                <a:latin typeface="Arial"/>
              </a:rPr>
              <a:t>Παραδόσεις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794760" y="822960"/>
            <a:ext cx="5074920" cy="246888"/>
          </a:xfrm>
          <a:prstGeom prst="rect">
            <a:avLst/>
          </a:prstGeom>
          <a:noFill/>
        </p:spPr>
        <p:txBody>
          <a:bodyPr wrap="none" lIns="27432" tIns="18288" rIns="27432" bIns="18288">
            <a:spAutoFit/>
          </a:bodyPr>
          <a:lstStyle/>
          <a:p>
            <a:pPr algn="r"/>
            <a:r>
              <a:rPr sz="1400" b="1" i="0">
                <a:solidFill>
                  <a:srgbClr val="6D9D0A"/>
                </a:solidFill>
                <a:latin typeface="Arial"/>
              </a:rPr>
              <a:t>Hellenic Mediterranean University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794760" y="1143000"/>
            <a:ext cx="5074920" cy="246888"/>
          </a:xfrm>
          <a:prstGeom prst="rect">
            <a:avLst/>
          </a:prstGeom>
          <a:noFill/>
        </p:spPr>
        <p:txBody>
          <a:bodyPr wrap="none" lIns="27432" tIns="18288" rIns="27432" bIns="18288">
            <a:spAutoFit/>
          </a:bodyPr>
          <a:lstStyle/>
          <a:p>
            <a:pPr algn="r"/>
            <a:r>
              <a:rPr sz="1400" b="1" i="0">
                <a:solidFill>
                  <a:srgbClr val="19642D"/>
                </a:solidFill>
                <a:latin typeface="Arial"/>
              </a:rPr>
              <a:t>Laboratory of Health and Road Safety</a:t>
            </a:r>
          </a:p>
        </p:txBody>
      </p:sp>
      <p:sp>
        <p:nvSpPr>
          <p:cNvPr id="7" name="Rectangle 6"/>
          <p:cNvSpPr/>
          <p:nvPr/>
        </p:nvSpPr>
        <p:spPr>
          <a:xfrm>
            <a:off x="36576" y="1581912"/>
            <a:ext cx="2249424" cy="91440"/>
          </a:xfrm>
          <a:prstGeom prst="rect">
            <a:avLst/>
          </a:prstGeom>
          <a:solidFill>
            <a:srgbClr val="368E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2286000" y="1581912"/>
            <a:ext cx="2286000" cy="91440"/>
          </a:xfrm>
          <a:prstGeom prst="rect">
            <a:avLst/>
          </a:prstGeom>
          <a:solidFill>
            <a:srgbClr val="AA22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4572000" y="1581912"/>
            <a:ext cx="2286000" cy="91440"/>
          </a:xfrm>
          <a:prstGeom prst="rect">
            <a:avLst/>
          </a:prstGeom>
          <a:solidFill>
            <a:srgbClr val="00CC9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6858000" y="1581912"/>
            <a:ext cx="2249424" cy="91440"/>
          </a:xfrm>
          <a:prstGeom prst="rect">
            <a:avLst/>
          </a:prstGeom>
          <a:solidFill>
            <a:srgbClr val="FD5C0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0" y="1773936"/>
            <a:ext cx="2340864" cy="5084064"/>
          </a:xfrm>
          <a:prstGeom prst="rect">
            <a:avLst/>
          </a:prstGeom>
          <a:solidFill>
            <a:srgbClr val="368E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109728" y="3657600"/>
            <a:ext cx="2103120" cy="713232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02 · ΕΡΩΤΗΜΑ &amp; ΥΠΟΘΕΣΕΙΣ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096512" y="6473952"/>
            <a:ext cx="3566160" cy="256032"/>
          </a:xfrm>
          <a:prstGeom prst="rect">
            <a:avLst/>
          </a:prstGeom>
          <a:noFill/>
        </p:spPr>
        <p:txBody>
          <a:bodyPr wrap="none" lIns="27432" tIns="18288" rIns="27432" bIns="18288">
            <a:spAutoFit/>
          </a:bodyPr>
          <a:lstStyle/>
          <a:p>
            <a:pPr algn="ctr"/>
            <a:r>
              <a:rPr sz="1400" b="1" i="1">
                <a:solidFill>
                  <a:srgbClr val="368ECA"/>
                </a:solidFill>
                <a:latin typeface="Arial"/>
              </a:rPr>
              <a:t>Μεθοδολογία Έρευνας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606040" y="1874519"/>
            <a:ext cx="5760720" cy="512064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l"/>
            <a:r>
              <a:rPr sz="1800" b="1" i="0">
                <a:solidFill>
                  <a:srgbClr val="4B413C"/>
                </a:solidFill>
                <a:latin typeface="Arial"/>
              </a:rPr>
              <a:t>Τύποι ερευνητικών ερωτημάτων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606040" y="2487168"/>
            <a:ext cx="2606040" cy="1069848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l"/>
            <a:r>
              <a:rPr sz="1600" b="1" i="0">
                <a:solidFill>
                  <a:srgbClr val="4B413C"/>
                </a:solidFill>
                <a:latin typeface="Arial"/>
              </a:rPr>
              <a:t>Περιγραφή / σύγκριση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606040" y="3621024"/>
            <a:ext cx="2606040" cy="1069848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l"/>
            <a:r>
              <a:rPr sz="1600" b="0" i="0">
                <a:solidFill>
                  <a:srgbClr val="4B413C"/>
                </a:solidFill>
                <a:latin typeface="Arial"/>
              </a:rPr>
              <a:t>• Πόσο συχνό είναι;
• Πώς κατανέμεται;
• Διαφέρουν δύο ή περισσότερες ομάδες;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715000" y="2487168"/>
            <a:ext cx="2606040" cy="1069848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l"/>
            <a:r>
              <a:rPr sz="1600" b="1" i="0">
                <a:solidFill>
                  <a:srgbClr val="4B413C"/>
                </a:solidFill>
                <a:latin typeface="Arial"/>
              </a:rPr>
              <a:t>Σχέση / πρόβλεψη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715000" y="3621024"/>
            <a:ext cx="2606040" cy="1069848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l"/>
            <a:r>
              <a:rPr sz="1600" b="0" i="0">
                <a:solidFill>
                  <a:srgbClr val="4B413C"/>
                </a:solidFill>
                <a:latin typeface="Arial"/>
              </a:rPr>
              <a:t>• Σχετίζεται το Χ με το Υ;
• Προβλέπει το Χ το Υ;
• Παραμένει η σχέση μετά από προσαρμογή;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606040" y="4846320"/>
            <a:ext cx="5715000" cy="1353312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l">
              <a:lnSpc>
                <a:spcPct val="100000"/>
              </a:lnSpc>
              <a:spcAft>
                <a:spcPts val="100"/>
              </a:spcAft>
            </a:pPr>
            <a:r>
              <a:rPr sz="1400" b="1">
                <a:solidFill>
                  <a:srgbClr val="4B413C"/>
                </a:solidFill>
                <a:latin typeface="Arial"/>
              </a:rPr>
              <a:t>ΠΑΡΑΔΕΙΓΜΑ  </a:t>
            </a:r>
            <a:r>
              <a:rPr sz="1400">
                <a:solidFill>
                  <a:srgbClr val="4B413C"/>
                </a:solidFill>
                <a:latin typeface="Arial"/>
              </a:rPr>
              <a:t>«Διαφέρουν οι δείκτες μοναξιάς μεταξύ ηλικιωμένων που ζουν μόνοι και με οικογένεια;»</a:t>
            </a:r>
          </a:p>
          <a:p>
            <a:pPr algn="l">
              <a:lnSpc>
                <a:spcPct val="100000"/>
              </a:lnSpc>
              <a:spcAft>
                <a:spcPts val="100"/>
              </a:spcAft>
            </a:pPr>
            <a:r>
              <a:rPr sz="1400" b="1">
                <a:solidFill>
                  <a:srgbClr val="4B413C"/>
                </a:solidFill>
                <a:latin typeface="Arial"/>
              </a:rPr>
              <a:t>Οδική ασφάλεια: </a:t>
            </a:r>
            <a:r>
              <a:rPr sz="1400">
                <a:solidFill>
                  <a:srgbClr val="4B413C"/>
                </a:solidFill>
                <a:latin typeface="Arial"/>
              </a:rPr>
              <a:t>Σύγκριση: «Διαφέρει η χρήση κράνους ανά ηλικιακή ομάδα;»</a:t>
            </a:r>
          </a:p>
          <a:p>
            <a:pPr algn="l">
              <a:lnSpc>
                <a:spcPct val="100000"/>
              </a:lnSpc>
              <a:spcAft>
                <a:spcPts val="100"/>
              </a:spcAft>
            </a:pPr>
            <a:r>
              <a:rPr sz="1400" b="1">
                <a:solidFill>
                  <a:srgbClr val="4B413C"/>
                </a:solidFill>
                <a:latin typeface="Arial"/>
              </a:rPr>
              <a:t>Φυσική βία: </a:t>
            </a:r>
            <a:r>
              <a:rPr sz="1400">
                <a:solidFill>
                  <a:srgbClr val="4B413C"/>
                </a:solidFill>
                <a:latin typeface="Arial"/>
              </a:rPr>
              <a:t>Σχέση: «Σχετίζεται η έκθεση σε οικογενειακή βία με physical fighting;»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E1D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eader_original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1572768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786384"/>
            <a:ext cx="9144000" cy="786384"/>
          </a:xfrm>
          <a:prstGeom prst="rect">
            <a:avLst/>
          </a:prstGeom>
          <a:solidFill>
            <a:srgbClr val="E6E1D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201168" y="841248"/>
            <a:ext cx="2286000" cy="256032"/>
          </a:xfrm>
          <a:prstGeom prst="rect">
            <a:avLst/>
          </a:prstGeom>
          <a:noFill/>
        </p:spPr>
        <p:txBody>
          <a:bodyPr wrap="none" lIns="27432" tIns="18288" rIns="27432" bIns="18288">
            <a:spAutoFit/>
          </a:bodyPr>
          <a:lstStyle/>
          <a:p>
            <a:pPr algn="l"/>
            <a:r>
              <a:rPr sz="1400" b="1" i="0">
                <a:solidFill>
                  <a:srgbClr val="4B413C"/>
                </a:solidFill>
                <a:latin typeface="Arial"/>
              </a:rPr>
              <a:t>Παραδόσεις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794760" y="822960"/>
            <a:ext cx="5074920" cy="246888"/>
          </a:xfrm>
          <a:prstGeom prst="rect">
            <a:avLst/>
          </a:prstGeom>
          <a:noFill/>
        </p:spPr>
        <p:txBody>
          <a:bodyPr wrap="none" lIns="27432" tIns="18288" rIns="27432" bIns="18288">
            <a:spAutoFit/>
          </a:bodyPr>
          <a:lstStyle/>
          <a:p>
            <a:pPr algn="r"/>
            <a:r>
              <a:rPr sz="1400" b="1" i="0">
                <a:solidFill>
                  <a:srgbClr val="6D9D0A"/>
                </a:solidFill>
                <a:latin typeface="Arial"/>
              </a:rPr>
              <a:t>Hellenic Mediterranean University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794760" y="1143000"/>
            <a:ext cx="5074920" cy="246888"/>
          </a:xfrm>
          <a:prstGeom prst="rect">
            <a:avLst/>
          </a:prstGeom>
          <a:noFill/>
        </p:spPr>
        <p:txBody>
          <a:bodyPr wrap="none" lIns="27432" tIns="18288" rIns="27432" bIns="18288">
            <a:spAutoFit/>
          </a:bodyPr>
          <a:lstStyle/>
          <a:p>
            <a:pPr algn="r"/>
            <a:r>
              <a:rPr sz="1400" b="1" i="0">
                <a:solidFill>
                  <a:srgbClr val="19642D"/>
                </a:solidFill>
                <a:latin typeface="Arial"/>
              </a:rPr>
              <a:t>Laboratory of Health and Road Safety</a:t>
            </a:r>
          </a:p>
        </p:txBody>
      </p:sp>
      <p:sp>
        <p:nvSpPr>
          <p:cNvPr id="7" name="Rectangle 6"/>
          <p:cNvSpPr/>
          <p:nvPr/>
        </p:nvSpPr>
        <p:spPr>
          <a:xfrm>
            <a:off x="36576" y="1581912"/>
            <a:ext cx="2249424" cy="91440"/>
          </a:xfrm>
          <a:prstGeom prst="rect">
            <a:avLst/>
          </a:prstGeom>
          <a:solidFill>
            <a:srgbClr val="368E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2286000" y="1581912"/>
            <a:ext cx="2286000" cy="91440"/>
          </a:xfrm>
          <a:prstGeom prst="rect">
            <a:avLst/>
          </a:prstGeom>
          <a:solidFill>
            <a:srgbClr val="AA22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4572000" y="1581912"/>
            <a:ext cx="2286000" cy="91440"/>
          </a:xfrm>
          <a:prstGeom prst="rect">
            <a:avLst/>
          </a:prstGeom>
          <a:solidFill>
            <a:srgbClr val="00CC9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6858000" y="1581912"/>
            <a:ext cx="2249424" cy="91440"/>
          </a:xfrm>
          <a:prstGeom prst="rect">
            <a:avLst/>
          </a:prstGeom>
          <a:solidFill>
            <a:srgbClr val="FD5C0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0" y="1773936"/>
            <a:ext cx="2340864" cy="5084064"/>
          </a:xfrm>
          <a:prstGeom prst="rect">
            <a:avLst/>
          </a:prstGeom>
          <a:solidFill>
            <a:srgbClr val="368E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109728" y="3657600"/>
            <a:ext cx="2103120" cy="713232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02 · ΕΡΩΤΗΜΑ &amp; ΥΠΟΘΕΣΕΙΣ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096512" y="6473952"/>
            <a:ext cx="3566160" cy="256032"/>
          </a:xfrm>
          <a:prstGeom prst="rect">
            <a:avLst/>
          </a:prstGeom>
          <a:noFill/>
        </p:spPr>
        <p:txBody>
          <a:bodyPr wrap="none" lIns="27432" tIns="18288" rIns="27432" bIns="18288">
            <a:spAutoFit/>
          </a:bodyPr>
          <a:lstStyle/>
          <a:p>
            <a:pPr algn="ctr"/>
            <a:r>
              <a:rPr sz="1400" b="1" i="1">
                <a:solidFill>
                  <a:srgbClr val="368ECA"/>
                </a:solidFill>
                <a:latin typeface="Arial"/>
              </a:rPr>
              <a:t>Μεθοδολογία Έρευνας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606040" y="1874519"/>
            <a:ext cx="5760720" cy="512064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l"/>
            <a:r>
              <a:rPr sz="1800" b="1" i="0">
                <a:solidFill>
                  <a:srgbClr val="4B413C"/>
                </a:solidFill>
                <a:latin typeface="Arial"/>
              </a:rPr>
              <a:t>Υποθέσεις εργασίας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606040" y="2487168"/>
            <a:ext cx="5760720" cy="2203704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l"/>
            <a:r>
              <a:rPr sz="1400" b="0" i="0">
                <a:solidFill>
                  <a:srgbClr val="4B413C"/>
                </a:solidFill>
                <a:latin typeface="Arial"/>
              </a:rPr>
              <a:t>• Η υπόθεση είναι ελέγξιμη πρόβλεψη για σχέση ή διαφορά μεταξύ μεταβλητών.
• Μπορεί να είναι κατευθυντική ή μη κατευθυντική.
• Πρέπει να προκύπτει από θεωρία, προηγούμενα ευρήματα ή σαφή λογική.
• Δεν αλλάζουμε εκ των υστέρων την υπόθεση για να ταιριάζει στα αποτελέσματα.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606040" y="4846320"/>
            <a:ext cx="5715000" cy="1353312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l">
              <a:lnSpc>
                <a:spcPct val="100000"/>
              </a:lnSpc>
              <a:spcAft>
                <a:spcPts val="100"/>
              </a:spcAft>
            </a:pPr>
            <a:r>
              <a:rPr sz="1400" b="1">
                <a:solidFill>
                  <a:srgbClr val="4B413C"/>
                </a:solidFill>
                <a:latin typeface="Arial"/>
              </a:rPr>
              <a:t>ΠΑΡΑΔΕΙΓΜΑ  </a:t>
            </a:r>
            <a:r>
              <a:rPr sz="1400">
                <a:solidFill>
                  <a:srgbClr val="4B413C"/>
                </a:solidFill>
                <a:latin typeface="Arial"/>
              </a:rPr>
              <a:t>Η μεγαλύτερη αντιλαμβανόμενη κοινωνική υποστήριξη θα σχετίζεται με χαμηλότερη μοναξιά.</a:t>
            </a:r>
          </a:p>
          <a:p>
            <a:pPr algn="l">
              <a:lnSpc>
                <a:spcPct val="100000"/>
              </a:lnSpc>
              <a:spcAft>
                <a:spcPts val="100"/>
              </a:spcAft>
            </a:pPr>
            <a:r>
              <a:rPr sz="1400" b="1">
                <a:solidFill>
                  <a:srgbClr val="4B413C"/>
                </a:solidFill>
                <a:latin typeface="Arial"/>
              </a:rPr>
              <a:t>Οδική ασφάλεια: </a:t>
            </a:r>
            <a:r>
              <a:rPr sz="1400">
                <a:solidFill>
                  <a:srgbClr val="4B413C"/>
                </a:solidFill>
                <a:latin typeface="Arial"/>
              </a:rPr>
              <a:t>«Η συχνότερη χρήση κινητού κατά την οδήγηση θα σχετίζεται με περισσότερα incidents.»</a:t>
            </a:r>
          </a:p>
          <a:p>
            <a:pPr algn="l">
              <a:lnSpc>
                <a:spcPct val="100000"/>
              </a:lnSpc>
              <a:spcAft>
                <a:spcPts val="100"/>
              </a:spcAft>
            </a:pPr>
            <a:r>
              <a:rPr sz="1400" b="1">
                <a:solidFill>
                  <a:srgbClr val="4B413C"/>
                </a:solidFill>
                <a:latin typeface="Arial"/>
              </a:rPr>
              <a:t>Φυσική βία: </a:t>
            </a:r>
            <a:r>
              <a:rPr sz="1400">
                <a:solidFill>
                  <a:srgbClr val="4B413C"/>
                </a:solidFill>
                <a:latin typeface="Arial"/>
              </a:rPr>
              <a:t>«Η έκθεση σε βία θα σχετίζεται με μεγαλύτερη πιθανότητα physical fighting.»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E1D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eader_original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1572768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786384"/>
            <a:ext cx="9144000" cy="786384"/>
          </a:xfrm>
          <a:prstGeom prst="rect">
            <a:avLst/>
          </a:prstGeom>
          <a:solidFill>
            <a:srgbClr val="E6E1D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201168" y="841248"/>
            <a:ext cx="2286000" cy="256032"/>
          </a:xfrm>
          <a:prstGeom prst="rect">
            <a:avLst/>
          </a:prstGeom>
          <a:noFill/>
        </p:spPr>
        <p:txBody>
          <a:bodyPr wrap="none" lIns="27432" tIns="18288" rIns="27432" bIns="18288">
            <a:spAutoFit/>
          </a:bodyPr>
          <a:lstStyle/>
          <a:p>
            <a:pPr algn="l"/>
            <a:r>
              <a:rPr sz="1400" b="1" i="0">
                <a:solidFill>
                  <a:srgbClr val="4B413C"/>
                </a:solidFill>
                <a:latin typeface="Arial"/>
              </a:rPr>
              <a:t>Παραδόσεις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794760" y="822960"/>
            <a:ext cx="5074920" cy="246888"/>
          </a:xfrm>
          <a:prstGeom prst="rect">
            <a:avLst/>
          </a:prstGeom>
          <a:noFill/>
        </p:spPr>
        <p:txBody>
          <a:bodyPr wrap="none" lIns="27432" tIns="18288" rIns="27432" bIns="18288">
            <a:spAutoFit/>
          </a:bodyPr>
          <a:lstStyle/>
          <a:p>
            <a:pPr algn="r"/>
            <a:r>
              <a:rPr sz="1400" b="1" i="0">
                <a:solidFill>
                  <a:srgbClr val="6D9D0A"/>
                </a:solidFill>
                <a:latin typeface="Arial"/>
              </a:rPr>
              <a:t>Hellenic Mediterranean University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794760" y="1143000"/>
            <a:ext cx="5074920" cy="246888"/>
          </a:xfrm>
          <a:prstGeom prst="rect">
            <a:avLst/>
          </a:prstGeom>
          <a:noFill/>
        </p:spPr>
        <p:txBody>
          <a:bodyPr wrap="none" lIns="27432" tIns="18288" rIns="27432" bIns="18288">
            <a:spAutoFit/>
          </a:bodyPr>
          <a:lstStyle/>
          <a:p>
            <a:pPr algn="r"/>
            <a:r>
              <a:rPr sz="1400" b="1" i="0">
                <a:solidFill>
                  <a:srgbClr val="19642D"/>
                </a:solidFill>
                <a:latin typeface="Arial"/>
              </a:rPr>
              <a:t>Laboratory of Health and Road Safety</a:t>
            </a:r>
          </a:p>
        </p:txBody>
      </p:sp>
      <p:sp>
        <p:nvSpPr>
          <p:cNvPr id="7" name="Rectangle 6"/>
          <p:cNvSpPr/>
          <p:nvPr/>
        </p:nvSpPr>
        <p:spPr>
          <a:xfrm>
            <a:off x="36576" y="1581912"/>
            <a:ext cx="2249424" cy="91440"/>
          </a:xfrm>
          <a:prstGeom prst="rect">
            <a:avLst/>
          </a:prstGeom>
          <a:solidFill>
            <a:srgbClr val="368E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2286000" y="1581912"/>
            <a:ext cx="2286000" cy="91440"/>
          </a:xfrm>
          <a:prstGeom prst="rect">
            <a:avLst/>
          </a:prstGeom>
          <a:solidFill>
            <a:srgbClr val="AA22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4572000" y="1581912"/>
            <a:ext cx="2286000" cy="91440"/>
          </a:xfrm>
          <a:prstGeom prst="rect">
            <a:avLst/>
          </a:prstGeom>
          <a:solidFill>
            <a:srgbClr val="00CC9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6858000" y="1581912"/>
            <a:ext cx="2249424" cy="91440"/>
          </a:xfrm>
          <a:prstGeom prst="rect">
            <a:avLst/>
          </a:prstGeom>
          <a:solidFill>
            <a:srgbClr val="FD5C0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0" y="1773936"/>
            <a:ext cx="2340864" cy="5084064"/>
          </a:xfrm>
          <a:prstGeom prst="rect">
            <a:avLst/>
          </a:prstGeom>
          <a:solidFill>
            <a:srgbClr val="368E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109728" y="3657600"/>
            <a:ext cx="2103120" cy="713232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02 · ΕΡΩΤΗΜΑ &amp; ΥΠΟΘΕΣΕΙΣ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096512" y="6473952"/>
            <a:ext cx="3566160" cy="256032"/>
          </a:xfrm>
          <a:prstGeom prst="rect">
            <a:avLst/>
          </a:prstGeom>
          <a:noFill/>
        </p:spPr>
        <p:txBody>
          <a:bodyPr wrap="none" lIns="27432" tIns="18288" rIns="27432" bIns="18288">
            <a:spAutoFit/>
          </a:bodyPr>
          <a:lstStyle/>
          <a:p>
            <a:pPr algn="ctr"/>
            <a:r>
              <a:rPr sz="1400" b="1" i="1">
                <a:solidFill>
                  <a:srgbClr val="368ECA"/>
                </a:solidFill>
                <a:latin typeface="Arial"/>
              </a:rPr>
              <a:t>Μεθοδολογία Έρευνας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606040" y="1874519"/>
            <a:ext cx="5760720" cy="512064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l"/>
            <a:r>
              <a:rPr sz="1800" b="1" i="0">
                <a:solidFill>
                  <a:srgbClr val="4B413C"/>
                </a:solidFill>
                <a:latin typeface="Arial"/>
              </a:rPr>
              <a:t>Υπόθεση ≠ συμπέρασμα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606040" y="2487168"/>
            <a:ext cx="2606040" cy="1069848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l"/>
            <a:r>
              <a:rPr sz="1600" b="1" i="0">
                <a:solidFill>
                  <a:srgbClr val="4B413C"/>
                </a:solidFill>
                <a:latin typeface="Arial"/>
              </a:rPr>
              <a:t>Πριν από τα δεδομένα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606040" y="3621024"/>
            <a:ext cx="2606040" cy="1069848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l"/>
            <a:r>
              <a:rPr sz="1600" b="0" i="0">
                <a:solidFill>
                  <a:srgbClr val="4B413C"/>
                </a:solidFill>
                <a:latin typeface="Arial"/>
              </a:rPr>
              <a:t>• Ορίζουμε Χ και Υ
• Προβλέπουμε σχέση/διαφορά
• Προκαθορίζουμε κύρια έκβαση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715000" y="2487168"/>
            <a:ext cx="2606040" cy="1069848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l"/>
            <a:r>
              <a:rPr sz="1600" b="1" i="0">
                <a:solidFill>
                  <a:srgbClr val="4B413C"/>
                </a:solidFill>
                <a:latin typeface="Arial"/>
              </a:rPr>
              <a:t>Μετά τα δεδομένα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715000" y="3621024"/>
            <a:ext cx="2606040" cy="1069848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l"/>
            <a:r>
              <a:rPr sz="1600" b="0" i="0">
                <a:solidFill>
                  <a:srgbClr val="4B413C"/>
                </a:solidFill>
                <a:latin typeface="Arial"/>
              </a:rPr>
              <a:t>• Ελέγχουμε την υπόθεση
• Αναφέρουμε μέγεθος και αβεβαιότητα
• Δεν μετατρέπουμε συσχέτιση σε αιτιότητα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606040" y="4983480"/>
            <a:ext cx="5715000" cy="713232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l"/>
            <a:r>
              <a:rPr sz="1400" b="1" i="0">
                <a:solidFill>
                  <a:srgbClr val="4B413C"/>
                </a:solidFill>
                <a:latin typeface="Arial"/>
              </a:rPr>
              <a:t>ΠΑΡΑΔΕΙΓΜΑ  Η «υπόθεση επιβεβαιώθηκε» είναι υπερβολικά απόλυτη· προτιμούμε «τα δεδομένα υποστηρίζουν…».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E1D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eader_original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1572768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786384"/>
            <a:ext cx="9144000" cy="786384"/>
          </a:xfrm>
          <a:prstGeom prst="rect">
            <a:avLst/>
          </a:prstGeom>
          <a:solidFill>
            <a:srgbClr val="E6E1D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201168" y="841248"/>
            <a:ext cx="2286000" cy="256032"/>
          </a:xfrm>
          <a:prstGeom prst="rect">
            <a:avLst/>
          </a:prstGeom>
          <a:noFill/>
        </p:spPr>
        <p:txBody>
          <a:bodyPr wrap="none" lIns="27432" tIns="18288" rIns="27432" bIns="18288">
            <a:spAutoFit/>
          </a:bodyPr>
          <a:lstStyle/>
          <a:p>
            <a:pPr algn="l"/>
            <a:r>
              <a:rPr sz="1400" b="1" i="0">
                <a:solidFill>
                  <a:srgbClr val="4B413C"/>
                </a:solidFill>
                <a:latin typeface="Arial"/>
              </a:rPr>
              <a:t>Παραδόσεις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794760" y="822960"/>
            <a:ext cx="5074920" cy="246888"/>
          </a:xfrm>
          <a:prstGeom prst="rect">
            <a:avLst/>
          </a:prstGeom>
          <a:noFill/>
        </p:spPr>
        <p:txBody>
          <a:bodyPr wrap="none" lIns="27432" tIns="18288" rIns="27432" bIns="18288">
            <a:spAutoFit/>
          </a:bodyPr>
          <a:lstStyle/>
          <a:p>
            <a:pPr algn="r"/>
            <a:r>
              <a:rPr sz="1400" b="1" i="0">
                <a:solidFill>
                  <a:srgbClr val="6D9D0A"/>
                </a:solidFill>
                <a:latin typeface="Arial"/>
              </a:rPr>
              <a:t>Hellenic Mediterranean University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794760" y="1143000"/>
            <a:ext cx="5074920" cy="246888"/>
          </a:xfrm>
          <a:prstGeom prst="rect">
            <a:avLst/>
          </a:prstGeom>
          <a:noFill/>
        </p:spPr>
        <p:txBody>
          <a:bodyPr wrap="none" lIns="27432" tIns="18288" rIns="27432" bIns="18288">
            <a:spAutoFit/>
          </a:bodyPr>
          <a:lstStyle/>
          <a:p>
            <a:pPr algn="r"/>
            <a:r>
              <a:rPr sz="1400" b="1" i="0">
                <a:solidFill>
                  <a:srgbClr val="19642D"/>
                </a:solidFill>
                <a:latin typeface="Arial"/>
              </a:rPr>
              <a:t>Laboratory of Health and Road Safety</a:t>
            </a:r>
          </a:p>
        </p:txBody>
      </p:sp>
      <p:sp>
        <p:nvSpPr>
          <p:cNvPr id="7" name="Rectangle 6"/>
          <p:cNvSpPr/>
          <p:nvPr/>
        </p:nvSpPr>
        <p:spPr>
          <a:xfrm>
            <a:off x="36576" y="1581912"/>
            <a:ext cx="2249424" cy="91440"/>
          </a:xfrm>
          <a:prstGeom prst="rect">
            <a:avLst/>
          </a:prstGeom>
          <a:solidFill>
            <a:srgbClr val="368E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2286000" y="1581912"/>
            <a:ext cx="2286000" cy="91440"/>
          </a:xfrm>
          <a:prstGeom prst="rect">
            <a:avLst/>
          </a:prstGeom>
          <a:solidFill>
            <a:srgbClr val="AA22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4572000" y="1581912"/>
            <a:ext cx="2286000" cy="91440"/>
          </a:xfrm>
          <a:prstGeom prst="rect">
            <a:avLst/>
          </a:prstGeom>
          <a:solidFill>
            <a:srgbClr val="00CC9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6858000" y="1581912"/>
            <a:ext cx="2249424" cy="91440"/>
          </a:xfrm>
          <a:prstGeom prst="rect">
            <a:avLst/>
          </a:prstGeom>
          <a:solidFill>
            <a:srgbClr val="FD5C0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0" y="1773936"/>
            <a:ext cx="2340864" cy="5084064"/>
          </a:xfrm>
          <a:prstGeom prst="rect">
            <a:avLst/>
          </a:prstGeom>
          <a:solidFill>
            <a:srgbClr val="368E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109728" y="3657600"/>
            <a:ext cx="2103120" cy="713232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03 · ΜΕΤΑΒΛΗΤΕΣ &amp; ΜΕΤΡΗΣΗ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096512" y="6473952"/>
            <a:ext cx="3566160" cy="256032"/>
          </a:xfrm>
          <a:prstGeom prst="rect">
            <a:avLst/>
          </a:prstGeom>
          <a:noFill/>
        </p:spPr>
        <p:txBody>
          <a:bodyPr wrap="none" lIns="27432" tIns="18288" rIns="27432" bIns="18288">
            <a:spAutoFit/>
          </a:bodyPr>
          <a:lstStyle/>
          <a:p>
            <a:pPr algn="ctr"/>
            <a:r>
              <a:rPr sz="1400" b="1" i="1">
                <a:solidFill>
                  <a:srgbClr val="368ECA"/>
                </a:solidFill>
                <a:latin typeface="Arial"/>
              </a:rPr>
              <a:t>Μεθοδολογία Έρευνας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606040" y="1874519"/>
            <a:ext cx="5760720" cy="512064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l"/>
            <a:r>
              <a:rPr sz="1800" b="1" i="0">
                <a:solidFill>
                  <a:srgbClr val="4B413C"/>
                </a:solidFill>
                <a:latin typeface="Arial"/>
              </a:rPr>
              <a:t>Τι είναι μεταβλητή;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606040" y="2487168"/>
            <a:ext cx="5760720" cy="2203704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l"/>
            <a:r>
              <a:rPr sz="1600" b="0" i="0">
                <a:solidFill>
                  <a:srgbClr val="4B413C"/>
                </a:solidFill>
                <a:latin typeface="Arial"/>
              </a:rPr>
              <a:t>• Χαρακτηριστικό που μπορεί να πάρει διαφορετικές τιμές μεταξύ ατόμων, ομάδων ή χρόνων.
• Μπορεί να είναι δημογραφική, κοινωνική, συμπεριφορική, ψυχολογική ή κλινική.
• Ο ρόλος της εξαρτάται από το ερευνητικό ερώτημα — όχι από το όνομά της.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606040" y="4846320"/>
            <a:ext cx="5715000" cy="1353312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l">
              <a:lnSpc>
                <a:spcPct val="100000"/>
              </a:lnSpc>
              <a:spcAft>
                <a:spcPts val="100"/>
              </a:spcAft>
            </a:pPr>
            <a:r>
              <a:rPr sz="1400" b="1">
                <a:solidFill>
                  <a:srgbClr val="4B413C"/>
                </a:solidFill>
                <a:latin typeface="Arial"/>
              </a:rPr>
              <a:t>ΠΑΡΑΔΕΙΓΜΑ  </a:t>
            </a:r>
            <a:r>
              <a:rPr sz="1400">
                <a:solidFill>
                  <a:srgbClr val="4B413C"/>
                </a:solidFill>
                <a:latin typeface="Arial"/>
              </a:rPr>
              <a:t>Η ηλικία μπορεί να είναι περιγραφική μεταβλητή, predictor ή confounder, ανάλογα με το ερώτημα.</a:t>
            </a:r>
          </a:p>
          <a:p>
            <a:pPr algn="l">
              <a:lnSpc>
                <a:spcPct val="100000"/>
              </a:lnSpc>
              <a:spcAft>
                <a:spcPts val="100"/>
              </a:spcAft>
            </a:pPr>
            <a:r>
              <a:rPr sz="1400" b="1">
                <a:solidFill>
                  <a:srgbClr val="4B413C"/>
                </a:solidFill>
                <a:latin typeface="Arial"/>
              </a:rPr>
              <a:t>Οδική ασφάλεια: </a:t>
            </a:r>
            <a:r>
              <a:rPr sz="1400">
                <a:solidFill>
                  <a:srgbClr val="4B413C"/>
                </a:solidFill>
                <a:latin typeface="Arial"/>
              </a:rPr>
              <a:t>Η ηλικία μπορεί να είναι predictor της μη χρήσης κράνους ή confounder άλλης σχέσης.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E1D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eader_original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1572768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786384"/>
            <a:ext cx="9144000" cy="786384"/>
          </a:xfrm>
          <a:prstGeom prst="rect">
            <a:avLst/>
          </a:prstGeom>
          <a:solidFill>
            <a:srgbClr val="E6E1D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201168" y="841248"/>
            <a:ext cx="2286000" cy="256032"/>
          </a:xfrm>
          <a:prstGeom prst="rect">
            <a:avLst/>
          </a:prstGeom>
          <a:noFill/>
        </p:spPr>
        <p:txBody>
          <a:bodyPr wrap="none" lIns="27432" tIns="18288" rIns="27432" bIns="18288">
            <a:spAutoFit/>
          </a:bodyPr>
          <a:lstStyle/>
          <a:p>
            <a:pPr algn="l"/>
            <a:r>
              <a:rPr sz="1400" b="1" i="0">
                <a:solidFill>
                  <a:srgbClr val="4B413C"/>
                </a:solidFill>
                <a:latin typeface="Arial"/>
              </a:rPr>
              <a:t>Παραδόσεις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794760" y="822960"/>
            <a:ext cx="5074920" cy="246888"/>
          </a:xfrm>
          <a:prstGeom prst="rect">
            <a:avLst/>
          </a:prstGeom>
          <a:noFill/>
        </p:spPr>
        <p:txBody>
          <a:bodyPr wrap="none" lIns="27432" tIns="18288" rIns="27432" bIns="18288">
            <a:spAutoFit/>
          </a:bodyPr>
          <a:lstStyle/>
          <a:p>
            <a:pPr algn="r"/>
            <a:r>
              <a:rPr sz="1400" b="1" i="0">
                <a:solidFill>
                  <a:srgbClr val="6D9D0A"/>
                </a:solidFill>
                <a:latin typeface="Arial"/>
              </a:rPr>
              <a:t>Hellenic Mediterranean University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794760" y="1143000"/>
            <a:ext cx="5074920" cy="246888"/>
          </a:xfrm>
          <a:prstGeom prst="rect">
            <a:avLst/>
          </a:prstGeom>
          <a:noFill/>
        </p:spPr>
        <p:txBody>
          <a:bodyPr wrap="none" lIns="27432" tIns="18288" rIns="27432" bIns="18288">
            <a:spAutoFit/>
          </a:bodyPr>
          <a:lstStyle/>
          <a:p>
            <a:pPr algn="r"/>
            <a:r>
              <a:rPr sz="1400" b="1" i="0">
                <a:solidFill>
                  <a:srgbClr val="19642D"/>
                </a:solidFill>
                <a:latin typeface="Arial"/>
              </a:rPr>
              <a:t>Laboratory of Health and Road Safety</a:t>
            </a:r>
          </a:p>
        </p:txBody>
      </p:sp>
      <p:sp>
        <p:nvSpPr>
          <p:cNvPr id="7" name="Rectangle 6"/>
          <p:cNvSpPr/>
          <p:nvPr/>
        </p:nvSpPr>
        <p:spPr>
          <a:xfrm>
            <a:off x="36576" y="1581912"/>
            <a:ext cx="2249424" cy="91440"/>
          </a:xfrm>
          <a:prstGeom prst="rect">
            <a:avLst/>
          </a:prstGeom>
          <a:solidFill>
            <a:srgbClr val="368E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2286000" y="1581912"/>
            <a:ext cx="2286000" cy="91440"/>
          </a:xfrm>
          <a:prstGeom prst="rect">
            <a:avLst/>
          </a:prstGeom>
          <a:solidFill>
            <a:srgbClr val="AA22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4572000" y="1581912"/>
            <a:ext cx="2286000" cy="91440"/>
          </a:xfrm>
          <a:prstGeom prst="rect">
            <a:avLst/>
          </a:prstGeom>
          <a:solidFill>
            <a:srgbClr val="00CC9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6858000" y="1581912"/>
            <a:ext cx="2249424" cy="91440"/>
          </a:xfrm>
          <a:prstGeom prst="rect">
            <a:avLst/>
          </a:prstGeom>
          <a:solidFill>
            <a:srgbClr val="FD5C0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0" y="1773936"/>
            <a:ext cx="2340864" cy="5084064"/>
          </a:xfrm>
          <a:prstGeom prst="rect">
            <a:avLst/>
          </a:prstGeom>
          <a:solidFill>
            <a:srgbClr val="368E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109728" y="3657600"/>
            <a:ext cx="2103120" cy="713232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03 · ΜΕΤΑΒΛΗΤΕΣ &amp; ΜΕΤΡΗΣΗ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096512" y="6473952"/>
            <a:ext cx="3566160" cy="256032"/>
          </a:xfrm>
          <a:prstGeom prst="rect">
            <a:avLst/>
          </a:prstGeom>
          <a:noFill/>
        </p:spPr>
        <p:txBody>
          <a:bodyPr wrap="none" lIns="27432" tIns="18288" rIns="27432" bIns="18288">
            <a:spAutoFit/>
          </a:bodyPr>
          <a:lstStyle/>
          <a:p>
            <a:pPr algn="ctr"/>
            <a:r>
              <a:rPr sz="1400" b="1" i="1">
                <a:solidFill>
                  <a:srgbClr val="368ECA"/>
                </a:solidFill>
                <a:latin typeface="Arial"/>
              </a:rPr>
              <a:t>Μεθοδολογία Έρευνας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606040" y="1874519"/>
            <a:ext cx="5760720" cy="512064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l"/>
            <a:r>
              <a:rPr sz="1800" b="1" i="0">
                <a:solidFill>
                  <a:srgbClr val="4B413C"/>
                </a:solidFill>
                <a:latin typeface="Arial"/>
              </a:rPr>
              <a:t>Ρόλοι μεταβλητών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606040" y="2487168"/>
            <a:ext cx="2606040" cy="1069848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l"/>
            <a:r>
              <a:rPr sz="1600" b="1" i="0">
                <a:solidFill>
                  <a:srgbClr val="4B413C"/>
                </a:solidFill>
                <a:latin typeface="Arial"/>
              </a:rPr>
              <a:t>Κύριοι ρόλοι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606040" y="3621024"/>
            <a:ext cx="2606040" cy="1069848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l"/>
            <a:r>
              <a:rPr sz="1600" b="0" i="0">
                <a:solidFill>
                  <a:srgbClr val="4B413C"/>
                </a:solidFill>
                <a:latin typeface="Arial"/>
              </a:rPr>
              <a:t>• Ανεξάρτητη / predictor
• Εξαρτημένη / outcome
• Συνδιακύμανση / covariate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715000" y="2487168"/>
            <a:ext cx="2606040" cy="1069848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l"/>
            <a:r>
              <a:rPr sz="1600" b="1" i="0">
                <a:solidFill>
                  <a:srgbClr val="4B413C"/>
                </a:solidFill>
                <a:latin typeface="Arial"/>
              </a:rPr>
              <a:t>Σύνθετοι ρόλοι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715000" y="3621024"/>
            <a:ext cx="2606040" cy="1069848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l"/>
            <a:r>
              <a:rPr sz="1600" b="0" i="0">
                <a:solidFill>
                  <a:srgbClr val="4B413C"/>
                </a:solidFill>
                <a:latin typeface="Arial"/>
              </a:rPr>
              <a:t>• Συγχυτική / confounder
• Διαμεσολαβητής / mediator
• Τροποποιητής επίδρασης / moderator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606040" y="4846320"/>
            <a:ext cx="5715000" cy="1353312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l">
              <a:lnSpc>
                <a:spcPct val="100000"/>
              </a:lnSpc>
              <a:spcAft>
                <a:spcPts val="100"/>
              </a:spcAft>
            </a:pPr>
            <a:r>
              <a:rPr sz="1400" b="1">
                <a:solidFill>
                  <a:srgbClr val="4B413C"/>
                </a:solidFill>
                <a:latin typeface="Arial"/>
              </a:rPr>
              <a:t>ΠΑΡΑΔΕΙΓΜΑ  </a:t>
            </a:r>
            <a:r>
              <a:rPr sz="1400">
                <a:solidFill>
                  <a:srgbClr val="4B413C"/>
                </a:solidFill>
                <a:latin typeface="Arial"/>
              </a:rPr>
              <a:t>Κοινωνική υποστήριξη → μοναξιά, με ηλικία και λειτουργική ικανότητα ως πιθανούς confounders.</a:t>
            </a:r>
          </a:p>
          <a:p>
            <a:pPr algn="l">
              <a:lnSpc>
                <a:spcPct val="100000"/>
              </a:lnSpc>
              <a:spcAft>
                <a:spcPts val="100"/>
              </a:spcAft>
            </a:pPr>
            <a:r>
              <a:rPr sz="1400" b="1">
                <a:solidFill>
                  <a:srgbClr val="4B413C"/>
                </a:solidFill>
                <a:latin typeface="Arial"/>
              </a:rPr>
              <a:t>Οδική ασφάλεια: </a:t>
            </a:r>
            <a:r>
              <a:rPr sz="1400">
                <a:solidFill>
                  <a:srgbClr val="4B413C"/>
                </a:solidFill>
                <a:latin typeface="Arial"/>
              </a:rPr>
              <a:t>Χρήση κινητού → crash involvement, με ηλικία και ετήσια χιλιόμετρα ως πιθανούς confounders.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E1D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eader_original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1572768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786384"/>
            <a:ext cx="9144000" cy="786384"/>
          </a:xfrm>
          <a:prstGeom prst="rect">
            <a:avLst/>
          </a:prstGeom>
          <a:solidFill>
            <a:srgbClr val="E6E1D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201168" y="841248"/>
            <a:ext cx="2286000" cy="256032"/>
          </a:xfrm>
          <a:prstGeom prst="rect">
            <a:avLst/>
          </a:prstGeom>
          <a:noFill/>
        </p:spPr>
        <p:txBody>
          <a:bodyPr wrap="none" lIns="27432" tIns="18288" rIns="27432" bIns="18288">
            <a:spAutoFit/>
          </a:bodyPr>
          <a:lstStyle/>
          <a:p>
            <a:pPr algn="l"/>
            <a:r>
              <a:rPr sz="1400" b="1" i="0">
                <a:solidFill>
                  <a:srgbClr val="4B413C"/>
                </a:solidFill>
                <a:latin typeface="Arial"/>
              </a:rPr>
              <a:t>Παραδόσεις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794760" y="822960"/>
            <a:ext cx="5074920" cy="246888"/>
          </a:xfrm>
          <a:prstGeom prst="rect">
            <a:avLst/>
          </a:prstGeom>
          <a:noFill/>
        </p:spPr>
        <p:txBody>
          <a:bodyPr wrap="none" lIns="27432" tIns="18288" rIns="27432" bIns="18288">
            <a:spAutoFit/>
          </a:bodyPr>
          <a:lstStyle/>
          <a:p>
            <a:pPr algn="r"/>
            <a:r>
              <a:rPr sz="1400" b="1" i="0">
                <a:solidFill>
                  <a:srgbClr val="6D9D0A"/>
                </a:solidFill>
                <a:latin typeface="Arial"/>
              </a:rPr>
              <a:t>Hellenic Mediterranean University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794760" y="1143000"/>
            <a:ext cx="5074920" cy="246888"/>
          </a:xfrm>
          <a:prstGeom prst="rect">
            <a:avLst/>
          </a:prstGeom>
          <a:noFill/>
        </p:spPr>
        <p:txBody>
          <a:bodyPr wrap="none" lIns="27432" tIns="18288" rIns="27432" bIns="18288">
            <a:spAutoFit/>
          </a:bodyPr>
          <a:lstStyle/>
          <a:p>
            <a:pPr algn="r"/>
            <a:r>
              <a:rPr sz="1400" b="1" i="0">
                <a:solidFill>
                  <a:srgbClr val="19642D"/>
                </a:solidFill>
                <a:latin typeface="Arial"/>
              </a:rPr>
              <a:t>Laboratory of Health and Road Safety</a:t>
            </a:r>
          </a:p>
        </p:txBody>
      </p:sp>
      <p:sp>
        <p:nvSpPr>
          <p:cNvPr id="7" name="Rectangle 6"/>
          <p:cNvSpPr/>
          <p:nvPr/>
        </p:nvSpPr>
        <p:spPr>
          <a:xfrm>
            <a:off x="36576" y="1581912"/>
            <a:ext cx="2249424" cy="91440"/>
          </a:xfrm>
          <a:prstGeom prst="rect">
            <a:avLst/>
          </a:prstGeom>
          <a:solidFill>
            <a:srgbClr val="368E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2286000" y="1581912"/>
            <a:ext cx="2286000" cy="91440"/>
          </a:xfrm>
          <a:prstGeom prst="rect">
            <a:avLst/>
          </a:prstGeom>
          <a:solidFill>
            <a:srgbClr val="AA22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4572000" y="1581912"/>
            <a:ext cx="2286000" cy="91440"/>
          </a:xfrm>
          <a:prstGeom prst="rect">
            <a:avLst/>
          </a:prstGeom>
          <a:solidFill>
            <a:srgbClr val="00CC9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6858000" y="1581912"/>
            <a:ext cx="2249424" cy="91440"/>
          </a:xfrm>
          <a:prstGeom prst="rect">
            <a:avLst/>
          </a:prstGeom>
          <a:solidFill>
            <a:srgbClr val="FD5C0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0" y="1773936"/>
            <a:ext cx="2340864" cy="5084064"/>
          </a:xfrm>
          <a:prstGeom prst="rect">
            <a:avLst/>
          </a:prstGeom>
          <a:solidFill>
            <a:srgbClr val="368E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109728" y="3657600"/>
            <a:ext cx="2103120" cy="713232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03 · ΜΕΤΑΒΛΗΤΕΣ &amp; ΜΕΤΡΗΣΗ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096512" y="6473952"/>
            <a:ext cx="3566160" cy="256032"/>
          </a:xfrm>
          <a:prstGeom prst="rect">
            <a:avLst/>
          </a:prstGeom>
          <a:noFill/>
        </p:spPr>
        <p:txBody>
          <a:bodyPr wrap="none" lIns="27432" tIns="18288" rIns="27432" bIns="18288">
            <a:spAutoFit/>
          </a:bodyPr>
          <a:lstStyle/>
          <a:p>
            <a:pPr algn="ctr"/>
            <a:r>
              <a:rPr sz="1400" b="1" i="1">
                <a:solidFill>
                  <a:srgbClr val="368ECA"/>
                </a:solidFill>
                <a:latin typeface="Arial"/>
              </a:rPr>
              <a:t>Μεθοδολογία Έρευνας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606040" y="1874519"/>
            <a:ext cx="5760720" cy="512064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l"/>
            <a:r>
              <a:rPr sz="1800" b="1" i="0">
                <a:solidFill>
                  <a:srgbClr val="4B413C"/>
                </a:solidFill>
                <a:latin typeface="Arial"/>
              </a:rPr>
              <a:t>Εννοιολογικός και λειτουργικός ορισμός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606040" y="2487168"/>
            <a:ext cx="5760720" cy="2203704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l"/>
            <a:r>
              <a:rPr sz="1400" b="0" i="0">
                <a:solidFill>
                  <a:srgbClr val="4B413C"/>
                </a:solidFill>
                <a:latin typeface="Arial"/>
              </a:rPr>
              <a:t>• Εννοιολογικός ορισμός: τι σημαίνει θεωρητικά η έννοια.
• Λειτουργικός ορισμός: πώς ακριβώς θα παρατηρηθεί ή θα μετρηθεί.
• Η ίδια έννοια μπορεί να λειτουργικοποιηθεί με διαφορετικούς τρόπους.
• Η λειτουργικοποίηση καθορίζει τι πραγματικά γνωρίζουμε από τα δεδομένα.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606040" y="4846320"/>
            <a:ext cx="5715000" cy="1353312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l">
              <a:lnSpc>
                <a:spcPct val="100000"/>
              </a:lnSpc>
              <a:spcAft>
                <a:spcPts val="100"/>
              </a:spcAft>
            </a:pPr>
            <a:r>
              <a:rPr sz="1400" b="1">
                <a:solidFill>
                  <a:srgbClr val="4B413C"/>
                </a:solidFill>
                <a:latin typeface="Arial"/>
              </a:rPr>
              <a:t>ΠΑΡΑΔΕΙΓΜΑ  </a:t>
            </a:r>
            <a:r>
              <a:rPr sz="1400">
                <a:solidFill>
                  <a:srgbClr val="4B413C"/>
                </a:solidFill>
                <a:latin typeface="Arial"/>
              </a:rPr>
              <a:t>«Κοινωνική απομόνωση» ≠ «ζει μόνος». Το δεύτερο είναι ένας πιθανός δείκτης, όχι η ίδια η έννοια.</a:t>
            </a:r>
          </a:p>
          <a:p>
            <a:pPr algn="l">
              <a:lnSpc>
                <a:spcPct val="100000"/>
              </a:lnSpc>
              <a:spcAft>
                <a:spcPts val="100"/>
              </a:spcAft>
            </a:pPr>
            <a:r>
              <a:rPr sz="1400" b="1">
                <a:solidFill>
                  <a:srgbClr val="4B413C"/>
                </a:solidFill>
                <a:latin typeface="Arial"/>
              </a:rPr>
              <a:t>Οδική ασφάλεια: </a:t>
            </a:r>
            <a:r>
              <a:rPr sz="1400">
                <a:solidFill>
                  <a:srgbClr val="4B413C"/>
                </a:solidFill>
                <a:latin typeface="Arial"/>
              </a:rPr>
              <a:t>«Επικίνδυνη οδήγηση» ≠ «τουλάχιστον ένα speeding incident τον τελευταίο μήνα».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E1D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eader_original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1572768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786384"/>
            <a:ext cx="9144000" cy="786384"/>
          </a:xfrm>
          <a:prstGeom prst="rect">
            <a:avLst/>
          </a:prstGeom>
          <a:solidFill>
            <a:srgbClr val="E6E1D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201168" y="841248"/>
            <a:ext cx="2286000" cy="256032"/>
          </a:xfrm>
          <a:prstGeom prst="rect">
            <a:avLst/>
          </a:prstGeom>
          <a:noFill/>
        </p:spPr>
        <p:txBody>
          <a:bodyPr wrap="none" lIns="27432" tIns="18288" rIns="27432" bIns="18288">
            <a:spAutoFit/>
          </a:bodyPr>
          <a:lstStyle/>
          <a:p>
            <a:pPr algn="l"/>
            <a:r>
              <a:rPr sz="1400" b="1" i="0">
                <a:solidFill>
                  <a:srgbClr val="4B413C"/>
                </a:solidFill>
                <a:latin typeface="Arial"/>
              </a:rPr>
              <a:t>Παραδόσεις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794760" y="822960"/>
            <a:ext cx="5074920" cy="246888"/>
          </a:xfrm>
          <a:prstGeom prst="rect">
            <a:avLst/>
          </a:prstGeom>
          <a:noFill/>
        </p:spPr>
        <p:txBody>
          <a:bodyPr wrap="none" lIns="27432" tIns="18288" rIns="27432" bIns="18288">
            <a:spAutoFit/>
          </a:bodyPr>
          <a:lstStyle/>
          <a:p>
            <a:pPr algn="r"/>
            <a:r>
              <a:rPr sz="1400" b="1" i="0">
                <a:solidFill>
                  <a:srgbClr val="6D9D0A"/>
                </a:solidFill>
                <a:latin typeface="Arial"/>
              </a:rPr>
              <a:t>Hellenic Mediterranean University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794760" y="1143000"/>
            <a:ext cx="5074920" cy="246888"/>
          </a:xfrm>
          <a:prstGeom prst="rect">
            <a:avLst/>
          </a:prstGeom>
          <a:noFill/>
        </p:spPr>
        <p:txBody>
          <a:bodyPr wrap="none" lIns="27432" tIns="18288" rIns="27432" bIns="18288">
            <a:spAutoFit/>
          </a:bodyPr>
          <a:lstStyle/>
          <a:p>
            <a:pPr algn="r"/>
            <a:r>
              <a:rPr sz="1400" b="1" i="0">
                <a:solidFill>
                  <a:srgbClr val="19642D"/>
                </a:solidFill>
                <a:latin typeface="Arial"/>
              </a:rPr>
              <a:t>Laboratory of Health and Road Safety</a:t>
            </a:r>
          </a:p>
        </p:txBody>
      </p:sp>
      <p:sp>
        <p:nvSpPr>
          <p:cNvPr id="7" name="Rectangle 6"/>
          <p:cNvSpPr/>
          <p:nvPr/>
        </p:nvSpPr>
        <p:spPr>
          <a:xfrm>
            <a:off x="36576" y="1581912"/>
            <a:ext cx="2249424" cy="91440"/>
          </a:xfrm>
          <a:prstGeom prst="rect">
            <a:avLst/>
          </a:prstGeom>
          <a:solidFill>
            <a:srgbClr val="368E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2286000" y="1581912"/>
            <a:ext cx="2286000" cy="91440"/>
          </a:xfrm>
          <a:prstGeom prst="rect">
            <a:avLst/>
          </a:prstGeom>
          <a:solidFill>
            <a:srgbClr val="AA22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4572000" y="1581912"/>
            <a:ext cx="2286000" cy="91440"/>
          </a:xfrm>
          <a:prstGeom prst="rect">
            <a:avLst/>
          </a:prstGeom>
          <a:solidFill>
            <a:srgbClr val="00CC9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6858000" y="1581912"/>
            <a:ext cx="2249424" cy="91440"/>
          </a:xfrm>
          <a:prstGeom prst="rect">
            <a:avLst/>
          </a:prstGeom>
          <a:solidFill>
            <a:srgbClr val="FD5C0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0" y="1773936"/>
            <a:ext cx="2340864" cy="5084064"/>
          </a:xfrm>
          <a:prstGeom prst="rect">
            <a:avLst/>
          </a:prstGeom>
          <a:solidFill>
            <a:srgbClr val="368E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109728" y="3657600"/>
            <a:ext cx="2103120" cy="713232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03 · ΜΕΤΑΒΛΗΤΕΣ &amp; ΜΕΤΡΗΣΗ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096512" y="6473952"/>
            <a:ext cx="3566160" cy="256032"/>
          </a:xfrm>
          <a:prstGeom prst="rect">
            <a:avLst/>
          </a:prstGeom>
          <a:noFill/>
        </p:spPr>
        <p:txBody>
          <a:bodyPr wrap="none" lIns="27432" tIns="18288" rIns="27432" bIns="18288">
            <a:spAutoFit/>
          </a:bodyPr>
          <a:lstStyle/>
          <a:p>
            <a:pPr algn="ctr"/>
            <a:r>
              <a:rPr sz="1400" b="1" i="1">
                <a:solidFill>
                  <a:srgbClr val="368ECA"/>
                </a:solidFill>
                <a:latin typeface="Arial"/>
              </a:rPr>
              <a:t>Μεθοδολογία Έρευνας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606040" y="1874519"/>
            <a:ext cx="5760720" cy="512064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l"/>
            <a:r>
              <a:rPr sz="1800" b="1" i="0">
                <a:solidFill>
                  <a:srgbClr val="4B413C"/>
                </a:solidFill>
                <a:latin typeface="Arial"/>
              </a:rPr>
              <a:t>Επίπεδα μέτρησης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606040" y="2487168"/>
            <a:ext cx="2606040" cy="1069848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l"/>
            <a:r>
              <a:rPr sz="1600" b="1" i="0">
                <a:solidFill>
                  <a:srgbClr val="4B413C"/>
                </a:solidFill>
                <a:latin typeface="Arial"/>
              </a:rPr>
              <a:t>Κατηγορικές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606040" y="3621024"/>
            <a:ext cx="2606040" cy="1069848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l"/>
            <a:r>
              <a:rPr sz="1600" b="0" i="0">
                <a:solidFill>
                  <a:srgbClr val="4B413C"/>
                </a:solidFill>
                <a:latin typeface="Arial"/>
              </a:rPr>
              <a:t>• Ονομαστική: κατηγορίες χωρίς σειρά
• Τακτική: κατηγορίες με σειρά
• π.χ. οικογενειακή κατάσταση, βαθμός ικανοποίησης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715000" y="2487168"/>
            <a:ext cx="2606040" cy="1069848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l"/>
            <a:r>
              <a:rPr sz="1600" b="1" i="0">
                <a:solidFill>
                  <a:srgbClr val="4B413C"/>
                </a:solidFill>
                <a:latin typeface="Arial"/>
              </a:rPr>
              <a:t>Ποσοτικές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715000" y="3621024"/>
            <a:ext cx="2606040" cy="1069848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l"/>
            <a:r>
              <a:rPr sz="1600" b="0" i="0">
                <a:solidFill>
                  <a:srgbClr val="4B413C"/>
                </a:solidFill>
                <a:latin typeface="Arial"/>
              </a:rPr>
              <a:t>• Διαστημική: ίσες αποστάσεις
• Αναλογική: πραγματικό μηδέν
• π.χ. ηλικία, εισόδημα, αριθμός επισκέψεων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606040" y="4846320"/>
            <a:ext cx="5715000" cy="1368067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l">
              <a:lnSpc>
                <a:spcPct val="100000"/>
              </a:lnSpc>
              <a:spcAft>
                <a:spcPts val="100"/>
              </a:spcAft>
            </a:pPr>
            <a:endParaRPr lang="el-GR" sz="1400" b="1" dirty="0" smtClean="0">
              <a:solidFill>
                <a:srgbClr val="4B413C"/>
              </a:solidFill>
              <a:latin typeface="Arial"/>
            </a:endParaRPr>
          </a:p>
          <a:p>
            <a:pPr algn="l">
              <a:lnSpc>
                <a:spcPct val="100000"/>
              </a:lnSpc>
              <a:spcAft>
                <a:spcPts val="100"/>
              </a:spcAft>
            </a:pPr>
            <a:endParaRPr lang="el-GR" sz="1400" b="1" dirty="0" smtClean="0">
              <a:solidFill>
                <a:srgbClr val="4B413C"/>
              </a:solidFill>
              <a:latin typeface="Arial"/>
            </a:endParaRPr>
          </a:p>
          <a:p>
            <a:pPr algn="l">
              <a:lnSpc>
                <a:spcPct val="100000"/>
              </a:lnSpc>
              <a:spcAft>
                <a:spcPts val="100"/>
              </a:spcAft>
            </a:pPr>
            <a:r>
              <a:rPr sz="1400" b="1" dirty="0" smtClean="0">
                <a:solidFill>
                  <a:srgbClr val="4B413C"/>
                </a:solidFill>
                <a:latin typeface="Arial"/>
              </a:rPr>
              <a:t>ΠΑΡΑΔΕΙΓΜΑ  </a:t>
            </a:r>
            <a:r>
              <a:rPr sz="1400" dirty="0" err="1">
                <a:solidFill>
                  <a:srgbClr val="4B413C"/>
                </a:solidFill>
                <a:latin typeface="Arial"/>
              </a:rPr>
              <a:t>Το</a:t>
            </a:r>
            <a:r>
              <a:rPr sz="1400" dirty="0">
                <a:solidFill>
                  <a:srgbClr val="4B413C"/>
                </a:solidFill>
                <a:latin typeface="Arial"/>
              </a:rPr>
              <a:t> επίπ</a:t>
            </a:r>
            <a:r>
              <a:rPr sz="1400" dirty="0" err="1">
                <a:solidFill>
                  <a:srgbClr val="4B413C"/>
                </a:solidFill>
                <a:latin typeface="Arial"/>
              </a:rPr>
              <a:t>εδο</a:t>
            </a:r>
            <a:r>
              <a:rPr sz="1400" dirty="0">
                <a:solidFill>
                  <a:srgbClr val="4B413C"/>
                </a:solidFill>
                <a:latin typeface="Arial"/>
              </a:rPr>
              <a:t> </a:t>
            </a:r>
            <a:r>
              <a:rPr sz="1400" dirty="0" err="1">
                <a:solidFill>
                  <a:srgbClr val="4B413C"/>
                </a:solidFill>
                <a:latin typeface="Arial"/>
              </a:rPr>
              <a:t>μέτρησης</a:t>
            </a:r>
            <a:r>
              <a:rPr sz="1400" dirty="0">
                <a:solidFill>
                  <a:srgbClr val="4B413C"/>
                </a:solidFill>
                <a:latin typeface="Arial"/>
              </a:rPr>
              <a:t> επ</a:t>
            </a:r>
            <a:r>
              <a:rPr sz="1400" dirty="0" err="1">
                <a:solidFill>
                  <a:srgbClr val="4B413C"/>
                </a:solidFill>
                <a:latin typeface="Arial"/>
              </a:rPr>
              <a:t>ηρεάζει</a:t>
            </a:r>
            <a:r>
              <a:rPr sz="1400" dirty="0">
                <a:solidFill>
                  <a:srgbClr val="4B413C"/>
                </a:solidFill>
                <a:latin typeface="Arial"/>
              </a:rPr>
              <a:t> </a:t>
            </a:r>
            <a:r>
              <a:rPr sz="1400" dirty="0" err="1">
                <a:solidFill>
                  <a:srgbClr val="4B413C"/>
                </a:solidFill>
                <a:latin typeface="Arial"/>
              </a:rPr>
              <a:t>την</a:t>
            </a:r>
            <a:r>
              <a:rPr sz="1400" dirty="0">
                <a:solidFill>
                  <a:srgbClr val="4B413C"/>
                </a:solidFill>
                <a:latin typeface="Arial"/>
              </a:rPr>
              <a:t> π</a:t>
            </a:r>
            <a:r>
              <a:rPr sz="1400" dirty="0" err="1">
                <a:solidFill>
                  <a:srgbClr val="4B413C"/>
                </a:solidFill>
                <a:latin typeface="Arial"/>
              </a:rPr>
              <a:t>εριγρ</a:t>
            </a:r>
            <a:r>
              <a:rPr sz="1400" dirty="0">
                <a:solidFill>
                  <a:srgbClr val="4B413C"/>
                </a:solidFill>
                <a:latin typeface="Arial"/>
              </a:rPr>
              <a:t>αφή και την επιλογή στατιστικής ανάλυσης.</a:t>
            </a:r>
          </a:p>
          <a:p>
            <a:pPr algn="l">
              <a:lnSpc>
                <a:spcPct val="100000"/>
              </a:lnSpc>
              <a:spcAft>
                <a:spcPts val="100"/>
              </a:spcAft>
            </a:pPr>
            <a:r>
              <a:rPr sz="1400" b="1" dirty="0" err="1">
                <a:solidFill>
                  <a:srgbClr val="4B413C"/>
                </a:solidFill>
                <a:latin typeface="Arial"/>
              </a:rPr>
              <a:t>Οδική</a:t>
            </a:r>
            <a:r>
              <a:rPr sz="1400" b="1" dirty="0">
                <a:solidFill>
                  <a:srgbClr val="4B413C"/>
                </a:solidFill>
                <a:latin typeface="Arial"/>
              </a:rPr>
              <a:t> α</a:t>
            </a:r>
            <a:r>
              <a:rPr sz="1400" b="1" dirty="0" err="1">
                <a:solidFill>
                  <a:srgbClr val="4B413C"/>
                </a:solidFill>
                <a:latin typeface="Arial"/>
              </a:rPr>
              <a:t>σφάλει</a:t>
            </a:r>
            <a:r>
              <a:rPr sz="1400" b="1" dirty="0">
                <a:solidFill>
                  <a:srgbClr val="4B413C"/>
                </a:solidFill>
                <a:latin typeface="Arial"/>
              </a:rPr>
              <a:t>α: </a:t>
            </a:r>
            <a:r>
              <a:rPr sz="1400" dirty="0">
                <a:solidFill>
                  <a:srgbClr val="4B413C"/>
                </a:solidFill>
                <a:latin typeface="Arial"/>
              </a:rPr>
              <a:t>Helmet use: ναι/όχι = ονομαστική · αριθμός incidents = ποσοτική αναλογική.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E1D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eader_original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1572768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786384"/>
            <a:ext cx="9144000" cy="786384"/>
          </a:xfrm>
          <a:prstGeom prst="rect">
            <a:avLst/>
          </a:prstGeom>
          <a:solidFill>
            <a:srgbClr val="E6E1D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201168" y="841248"/>
            <a:ext cx="2286000" cy="256032"/>
          </a:xfrm>
          <a:prstGeom prst="rect">
            <a:avLst/>
          </a:prstGeom>
          <a:noFill/>
        </p:spPr>
        <p:txBody>
          <a:bodyPr wrap="none" lIns="27432" tIns="18288" rIns="27432" bIns="18288">
            <a:spAutoFit/>
          </a:bodyPr>
          <a:lstStyle/>
          <a:p>
            <a:pPr algn="l"/>
            <a:r>
              <a:rPr sz="1400" b="1" i="0">
                <a:solidFill>
                  <a:srgbClr val="4B413C"/>
                </a:solidFill>
                <a:latin typeface="Arial"/>
              </a:rPr>
              <a:t>Παραδόσεις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794760" y="822960"/>
            <a:ext cx="5074920" cy="246888"/>
          </a:xfrm>
          <a:prstGeom prst="rect">
            <a:avLst/>
          </a:prstGeom>
          <a:noFill/>
        </p:spPr>
        <p:txBody>
          <a:bodyPr wrap="none" lIns="27432" tIns="18288" rIns="27432" bIns="18288">
            <a:spAutoFit/>
          </a:bodyPr>
          <a:lstStyle/>
          <a:p>
            <a:pPr algn="r"/>
            <a:r>
              <a:rPr sz="1400" b="1" i="0">
                <a:solidFill>
                  <a:srgbClr val="6D9D0A"/>
                </a:solidFill>
                <a:latin typeface="Arial"/>
              </a:rPr>
              <a:t>Hellenic Mediterranean University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794760" y="1143000"/>
            <a:ext cx="5074920" cy="246888"/>
          </a:xfrm>
          <a:prstGeom prst="rect">
            <a:avLst/>
          </a:prstGeom>
          <a:noFill/>
        </p:spPr>
        <p:txBody>
          <a:bodyPr wrap="none" lIns="27432" tIns="18288" rIns="27432" bIns="18288">
            <a:spAutoFit/>
          </a:bodyPr>
          <a:lstStyle/>
          <a:p>
            <a:pPr algn="r"/>
            <a:r>
              <a:rPr sz="1400" b="1" i="0">
                <a:solidFill>
                  <a:srgbClr val="19642D"/>
                </a:solidFill>
                <a:latin typeface="Arial"/>
              </a:rPr>
              <a:t>Laboratory of Health and Road Safety</a:t>
            </a:r>
          </a:p>
        </p:txBody>
      </p:sp>
      <p:sp>
        <p:nvSpPr>
          <p:cNvPr id="7" name="Rectangle 6"/>
          <p:cNvSpPr/>
          <p:nvPr/>
        </p:nvSpPr>
        <p:spPr>
          <a:xfrm>
            <a:off x="36576" y="1581912"/>
            <a:ext cx="2249424" cy="91440"/>
          </a:xfrm>
          <a:prstGeom prst="rect">
            <a:avLst/>
          </a:prstGeom>
          <a:solidFill>
            <a:srgbClr val="368E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2286000" y="1581912"/>
            <a:ext cx="2286000" cy="91440"/>
          </a:xfrm>
          <a:prstGeom prst="rect">
            <a:avLst/>
          </a:prstGeom>
          <a:solidFill>
            <a:srgbClr val="AA22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4572000" y="1581912"/>
            <a:ext cx="2286000" cy="91440"/>
          </a:xfrm>
          <a:prstGeom prst="rect">
            <a:avLst/>
          </a:prstGeom>
          <a:solidFill>
            <a:srgbClr val="00CC9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6858000" y="1581912"/>
            <a:ext cx="2249424" cy="91440"/>
          </a:xfrm>
          <a:prstGeom prst="rect">
            <a:avLst/>
          </a:prstGeom>
          <a:solidFill>
            <a:srgbClr val="FD5C0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0" y="1773936"/>
            <a:ext cx="2340864" cy="5084064"/>
          </a:xfrm>
          <a:prstGeom prst="rect">
            <a:avLst/>
          </a:prstGeom>
          <a:solidFill>
            <a:srgbClr val="368E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109728" y="3657600"/>
            <a:ext cx="2103120" cy="713232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03 · ΜΕΤΑΒΛΗΤΕΣ &amp; ΜΕΤΡΗΣΗ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096512" y="6473952"/>
            <a:ext cx="3566160" cy="256032"/>
          </a:xfrm>
          <a:prstGeom prst="rect">
            <a:avLst/>
          </a:prstGeom>
          <a:noFill/>
        </p:spPr>
        <p:txBody>
          <a:bodyPr wrap="none" lIns="27432" tIns="18288" rIns="27432" bIns="18288">
            <a:spAutoFit/>
          </a:bodyPr>
          <a:lstStyle/>
          <a:p>
            <a:pPr algn="ctr"/>
            <a:r>
              <a:rPr sz="1400" b="1" i="1">
                <a:solidFill>
                  <a:srgbClr val="368ECA"/>
                </a:solidFill>
                <a:latin typeface="Arial"/>
              </a:rPr>
              <a:t>Μεθοδολογία Έρευνας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606040" y="1874519"/>
            <a:ext cx="5760720" cy="512064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l"/>
            <a:r>
              <a:rPr sz="1800" b="1" i="0">
                <a:solidFill>
                  <a:srgbClr val="4B413C"/>
                </a:solidFill>
                <a:latin typeface="Arial"/>
              </a:rPr>
              <a:t>Από μία ερώτηση σε κλίμακα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606040" y="2487168"/>
            <a:ext cx="5760720" cy="2203704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l"/>
            <a:r>
              <a:rPr sz="1400" b="0" i="0">
                <a:solidFill>
                  <a:srgbClr val="4B413C"/>
                </a:solidFill>
                <a:latin typeface="Arial"/>
              </a:rPr>
              <a:t>• Μία ερώτηση μπορεί να αποτυπώνει απλό γεγονός ή σαφή συμπεριφορά.
• Σύνθετες έννοιες συνήθως χρειάζονται πολλά items.
• Τα items πρέπει να καλύπτουν το περιεχόμενο της έννοιας χωρίς περιττή επανάληψη.
• Το συνολικό score χρειάζεται τεκμηρίωση για τον τρόπο υπολογισμού και την ερμηνεία του.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606040" y="4846320"/>
            <a:ext cx="5715000" cy="1353312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l">
              <a:lnSpc>
                <a:spcPct val="100000"/>
              </a:lnSpc>
              <a:spcAft>
                <a:spcPts val="100"/>
              </a:spcAft>
            </a:pPr>
            <a:r>
              <a:rPr sz="1400" b="1">
                <a:solidFill>
                  <a:srgbClr val="4B413C"/>
                </a:solidFill>
                <a:latin typeface="Arial"/>
              </a:rPr>
              <a:t>ΠΑΡΑΔΕΙΓΜΑ  </a:t>
            </a:r>
            <a:r>
              <a:rPr sz="1400">
                <a:solidFill>
                  <a:srgbClr val="4B413C"/>
                </a:solidFill>
                <a:latin typeface="Arial"/>
              </a:rPr>
              <a:t>Η μοναξιά είναι προτιμότερο να μετρηθεί με επικυρωμένη κλίμακα παρά με μία μόνο ερώτηση, όταν αποτελεί κύρια έκβαση.</a:t>
            </a:r>
          </a:p>
          <a:p>
            <a:pPr algn="l">
              <a:lnSpc>
                <a:spcPct val="100000"/>
              </a:lnSpc>
              <a:spcAft>
                <a:spcPts val="100"/>
              </a:spcAft>
            </a:pPr>
            <a:r>
              <a:rPr sz="1400" b="1">
                <a:solidFill>
                  <a:srgbClr val="4B413C"/>
                </a:solidFill>
                <a:latin typeface="Arial"/>
              </a:rPr>
              <a:t>Φυσική βία: </a:t>
            </a:r>
            <a:r>
              <a:rPr sz="1400">
                <a:solidFill>
                  <a:srgbClr val="4B413C"/>
                </a:solidFill>
                <a:latin typeface="Arial"/>
              </a:rPr>
              <a:t>Σύνθετη έκθεση στη βία μπορεί να απαιτεί πολλά items και όχι μία μόνο ερώτηση.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E1D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eader_original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1572768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786384"/>
            <a:ext cx="9144000" cy="786384"/>
          </a:xfrm>
          <a:prstGeom prst="rect">
            <a:avLst/>
          </a:prstGeom>
          <a:solidFill>
            <a:srgbClr val="E6E1D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201168" y="841248"/>
            <a:ext cx="2286000" cy="256032"/>
          </a:xfrm>
          <a:prstGeom prst="rect">
            <a:avLst/>
          </a:prstGeom>
          <a:noFill/>
        </p:spPr>
        <p:txBody>
          <a:bodyPr wrap="none" lIns="27432" tIns="18288" rIns="27432" bIns="18288">
            <a:spAutoFit/>
          </a:bodyPr>
          <a:lstStyle/>
          <a:p>
            <a:pPr algn="l"/>
            <a:r>
              <a:rPr sz="1400" b="1" i="0">
                <a:solidFill>
                  <a:srgbClr val="4B413C"/>
                </a:solidFill>
                <a:latin typeface="Arial"/>
              </a:rPr>
              <a:t>Παραδόσεις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794760" y="822960"/>
            <a:ext cx="5074920" cy="246888"/>
          </a:xfrm>
          <a:prstGeom prst="rect">
            <a:avLst/>
          </a:prstGeom>
          <a:noFill/>
        </p:spPr>
        <p:txBody>
          <a:bodyPr wrap="none" lIns="27432" tIns="18288" rIns="27432" bIns="18288">
            <a:spAutoFit/>
          </a:bodyPr>
          <a:lstStyle/>
          <a:p>
            <a:pPr algn="r"/>
            <a:r>
              <a:rPr sz="1400" b="1" i="0">
                <a:solidFill>
                  <a:srgbClr val="6D9D0A"/>
                </a:solidFill>
                <a:latin typeface="Arial"/>
              </a:rPr>
              <a:t>Hellenic Mediterranean University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794760" y="1143000"/>
            <a:ext cx="5074920" cy="246888"/>
          </a:xfrm>
          <a:prstGeom prst="rect">
            <a:avLst/>
          </a:prstGeom>
          <a:noFill/>
        </p:spPr>
        <p:txBody>
          <a:bodyPr wrap="none" lIns="27432" tIns="18288" rIns="27432" bIns="18288">
            <a:spAutoFit/>
          </a:bodyPr>
          <a:lstStyle/>
          <a:p>
            <a:pPr algn="r"/>
            <a:r>
              <a:rPr sz="1400" b="1" i="0">
                <a:solidFill>
                  <a:srgbClr val="19642D"/>
                </a:solidFill>
                <a:latin typeface="Arial"/>
              </a:rPr>
              <a:t>Laboratory of Health and Road Safety</a:t>
            </a:r>
          </a:p>
        </p:txBody>
      </p:sp>
      <p:sp>
        <p:nvSpPr>
          <p:cNvPr id="7" name="Rectangle 6"/>
          <p:cNvSpPr/>
          <p:nvPr/>
        </p:nvSpPr>
        <p:spPr>
          <a:xfrm>
            <a:off x="36576" y="1581912"/>
            <a:ext cx="2249424" cy="91440"/>
          </a:xfrm>
          <a:prstGeom prst="rect">
            <a:avLst/>
          </a:prstGeom>
          <a:solidFill>
            <a:srgbClr val="368E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2286000" y="1581912"/>
            <a:ext cx="2286000" cy="91440"/>
          </a:xfrm>
          <a:prstGeom prst="rect">
            <a:avLst/>
          </a:prstGeom>
          <a:solidFill>
            <a:srgbClr val="AA22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4572000" y="1581912"/>
            <a:ext cx="2286000" cy="91440"/>
          </a:xfrm>
          <a:prstGeom prst="rect">
            <a:avLst/>
          </a:prstGeom>
          <a:solidFill>
            <a:srgbClr val="00CC9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6858000" y="1581912"/>
            <a:ext cx="2249424" cy="91440"/>
          </a:xfrm>
          <a:prstGeom prst="rect">
            <a:avLst/>
          </a:prstGeom>
          <a:solidFill>
            <a:srgbClr val="FD5C0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0" y="1773936"/>
            <a:ext cx="2340864" cy="5084064"/>
          </a:xfrm>
          <a:prstGeom prst="rect">
            <a:avLst/>
          </a:prstGeom>
          <a:solidFill>
            <a:srgbClr val="368E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109728" y="3657600"/>
            <a:ext cx="2103120" cy="713232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04 · ΣΧΕΔΙΑΣΜΟΙ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096512" y="6473952"/>
            <a:ext cx="3566160" cy="256032"/>
          </a:xfrm>
          <a:prstGeom prst="rect">
            <a:avLst/>
          </a:prstGeom>
          <a:noFill/>
        </p:spPr>
        <p:txBody>
          <a:bodyPr wrap="none" lIns="27432" tIns="18288" rIns="27432" bIns="18288">
            <a:spAutoFit/>
          </a:bodyPr>
          <a:lstStyle/>
          <a:p>
            <a:pPr algn="ctr"/>
            <a:r>
              <a:rPr sz="1400" b="1" i="1">
                <a:solidFill>
                  <a:srgbClr val="368ECA"/>
                </a:solidFill>
                <a:latin typeface="Arial"/>
              </a:rPr>
              <a:t>Μεθοδολογία Έρευνας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606040" y="1874519"/>
            <a:ext cx="5760720" cy="512064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l"/>
            <a:r>
              <a:rPr sz="1800" b="1" i="0">
                <a:solidFill>
                  <a:srgbClr val="4B413C"/>
                </a:solidFill>
                <a:latin typeface="Arial"/>
              </a:rPr>
              <a:t>Ο σχεδιασμός είναι η λογική της μελέτης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606040" y="2487168"/>
            <a:ext cx="5760720" cy="2203704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l"/>
            <a:r>
              <a:rPr sz="1600" b="0" i="0">
                <a:solidFill>
                  <a:srgbClr val="4B413C"/>
                </a:solidFill>
                <a:latin typeface="Arial"/>
              </a:rPr>
              <a:t>• Ποιος παρατηρείται;
• Πότε και πόσες φορές;
• Υπάρχει παρέμβαση ή απλή παρατήρηση;
• Υπάρχει ομάδα σύγκρισης;
• Υπάρχει τυχαιοποίηση;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606040" y="4846320"/>
            <a:ext cx="5715000" cy="1353312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l">
              <a:lnSpc>
                <a:spcPct val="100000"/>
              </a:lnSpc>
              <a:spcAft>
                <a:spcPts val="100"/>
              </a:spcAft>
            </a:pPr>
            <a:r>
              <a:rPr sz="1400" b="1">
                <a:solidFill>
                  <a:srgbClr val="4B413C"/>
                </a:solidFill>
                <a:latin typeface="Arial"/>
              </a:rPr>
              <a:t>ΠΑΡΑΔΕΙΓΜΑ  </a:t>
            </a:r>
            <a:r>
              <a:rPr sz="1400">
                <a:solidFill>
                  <a:srgbClr val="4B413C"/>
                </a:solidFill>
                <a:latin typeface="Arial"/>
              </a:rPr>
              <a:t>Ο ίδιος στατιστικός έλεγχος δεν «διορθώνει» έναν αδύναμο σχεδιασμό.</a:t>
            </a:r>
          </a:p>
          <a:p>
            <a:pPr algn="l">
              <a:lnSpc>
                <a:spcPct val="100000"/>
              </a:lnSpc>
              <a:spcAft>
                <a:spcPts val="100"/>
              </a:spcAft>
            </a:pPr>
            <a:r>
              <a:rPr sz="1400" b="1">
                <a:solidFill>
                  <a:srgbClr val="4B413C"/>
                </a:solidFill>
                <a:latin typeface="Arial"/>
              </a:rPr>
              <a:t>Οδική ασφάλεια: </a:t>
            </a:r>
            <a:r>
              <a:rPr sz="1400">
                <a:solidFill>
                  <a:srgbClr val="4B413C"/>
                </a:solidFill>
                <a:latin typeface="Arial"/>
              </a:rPr>
              <a:t>Μετράμε speeding μία φορά ή επανειλημμένα; Παρατηρούμε ή εφαρμόζουμε παρέμβαση;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E1D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eader_original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1572768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786384"/>
            <a:ext cx="9144000" cy="786384"/>
          </a:xfrm>
          <a:prstGeom prst="rect">
            <a:avLst/>
          </a:prstGeom>
          <a:solidFill>
            <a:srgbClr val="E6E1D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201168" y="841248"/>
            <a:ext cx="2286000" cy="256032"/>
          </a:xfrm>
          <a:prstGeom prst="rect">
            <a:avLst/>
          </a:prstGeom>
          <a:noFill/>
        </p:spPr>
        <p:txBody>
          <a:bodyPr wrap="none" lIns="27432" tIns="18288" rIns="27432" bIns="18288">
            <a:spAutoFit/>
          </a:bodyPr>
          <a:lstStyle/>
          <a:p>
            <a:pPr algn="l"/>
            <a:r>
              <a:rPr sz="1400" b="1" i="0">
                <a:solidFill>
                  <a:srgbClr val="4B413C"/>
                </a:solidFill>
                <a:latin typeface="Arial"/>
              </a:rPr>
              <a:t>Παραδόσεις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794760" y="822960"/>
            <a:ext cx="5074920" cy="246888"/>
          </a:xfrm>
          <a:prstGeom prst="rect">
            <a:avLst/>
          </a:prstGeom>
          <a:noFill/>
        </p:spPr>
        <p:txBody>
          <a:bodyPr wrap="none" lIns="27432" tIns="18288" rIns="27432" bIns="18288">
            <a:spAutoFit/>
          </a:bodyPr>
          <a:lstStyle/>
          <a:p>
            <a:pPr algn="r"/>
            <a:r>
              <a:rPr sz="1400" b="1" i="0">
                <a:solidFill>
                  <a:srgbClr val="6D9D0A"/>
                </a:solidFill>
                <a:latin typeface="Arial"/>
              </a:rPr>
              <a:t>Hellenic Mediterranean University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794760" y="1143000"/>
            <a:ext cx="5074920" cy="246888"/>
          </a:xfrm>
          <a:prstGeom prst="rect">
            <a:avLst/>
          </a:prstGeom>
          <a:noFill/>
        </p:spPr>
        <p:txBody>
          <a:bodyPr wrap="none" lIns="27432" tIns="18288" rIns="27432" bIns="18288">
            <a:spAutoFit/>
          </a:bodyPr>
          <a:lstStyle/>
          <a:p>
            <a:pPr algn="r"/>
            <a:r>
              <a:rPr sz="1400" b="1" i="0">
                <a:solidFill>
                  <a:srgbClr val="19642D"/>
                </a:solidFill>
                <a:latin typeface="Arial"/>
              </a:rPr>
              <a:t>Laboratory of Health and Road Safety</a:t>
            </a:r>
          </a:p>
        </p:txBody>
      </p:sp>
      <p:sp>
        <p:nvSpPr>
          <p:cNvPr id="7" name="Rectangle 6"/>
          <p:cNvSpPr/>
          <p:nvPr/>
        </p:nvSpPr>
        <p:spPr>
          <a:xfrm>
            <a:off x="36576" y="1581912"/>
            <a:ext cx="2249424" cy="91440"/>
          </a:xfrm>
          <a:prstGeom prst="rect">
            <a:avLst/>
          </a:prstGeom>
          <a:solidFill>
            <a:srgbClr val="368E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2286000" y="1581912"/>
            <a:ext cx="2286000" cy="91440"/>
          </a:xfrm>
          <a:prstGeom prst="rect">
            <a:avLst/>
          </a:prstGeom>
          <a:solidFill>
            <a:srgbClr val="AA22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4572000" y="1581912"/>
            <a:ext cx="2286000" cy="91440"/>
          </a:xfrm>
          <a:prstGeom prst="rect">
            <a:avLst/>
          </a:prstGeom>
          <a:solidFill>
            <a:srgbClr val="00CC9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6858000" y="1581912"/>
            <a:ext cx="2249424" cy="91440"/>
          </a:xfrm>
          <a:prstGeom prst="rect">
            <a:avLst/>
          </a:prstGeom>
          <a:solidFill>
            <a:srgbClr val="FD5C0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0" y="1773936"/>
            <a:ext cx="2340864" cy="5084064"/>
          </a:xfrm>
          <a:prstGeom prst="rect">
            <a:avLst/>
          </a:prstGeom>
          <a:solidFill>
            <a:srgbClr val="368E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109728" y="3657600"/>
            <a:ext cx="2103120" cy="713232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04 · ΣΧΕΔΙΑΣΜΟΙ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096512" y="6473952"/>
            <a:ext cx="3566160" cy="256032"/>
          </a:xfrm>
          <a:prstGeom prst="rect">
            <a:avLst/>
          </a:prstGeom>
          <a:noFill/>
        </p:spPr>
        <p:txBody>
          <a:bodyPr wrap="none" lIns="27432" tIns="18288" rIns="27432" bIns="18288">
            <a:spAutoFit/>
          </a:bodyPr>
          <a:lstStyle/>
          <a:p>
            <a:pPr algn="ctr"/>
            <a:r>
              <a:rPr sz="1400" b="1" i="1">
                <a:solidFill>
                  <a:srgbClr val="368ECA"/>
                </a:solidFill>
                <a:latin typeface="Arial"/>
              </a:rPr>
              <a:t>Μεθοδολογία Έρευνας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606040" y="1874519"/>
            <a:ext cx="5760720" cy="512064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l"/>
            <a:r>
              <a:rPr sz="1800" b="1" i="0">
                <a:solidFill>
                  <a:srgbClr val="4B413C"/>
                </a:solidFill>
                <a:latin typeface="Arial"/>
              </a:rPr>
              <a:t>Εγκάρσια και διαχρονική μελέτη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606040" y="2487168"/>
            <a:ext cx="2606040" cy="1069848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l"/>
            <a:r>
              <a:rPr sz="1600" b="1" i="0">
                <a:solidFill>
                  <a:srgbClr val="4B413C"/>
                </a:solidFill>
                <a:latin typeface="Arial"/>
              </a:rPr>
              <a:t>Εγκάρσια (cross-sectional)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606040" y="3621024"/>
            <a:ext cx="2606040" cy="1069848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l"/>
            <a:r>
              <a:rPr sz="1600" b="0" i="0">
                <a:solidFill>
                  <a:srgbClr val="4B413C"/>
                </a:solidFill>
                <a:latin typeface="Arial"/>
              </a:rPr>
              <a:t>• Μία χρονική στιγμή
• Καλή για επιπολασμό και συσχετίσεις
• Περιορισμένη χρονική ακολουθία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715000" y="2487168"/>
            <a:ext cx="2606040" cy="1069848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l"/>
            <a:r>
              <a:rPr sz="1600" b="1" i="0">
                <a:solidFill>
                  <a:srgbClr val="4B413C"/>
                </a:solidFill>
                <a:latin typeface="Arial"/>
              </a:rPr>
              <a:t>Διαχρονική (longitudinal)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715000" y="3621024"/>
            <a:ext cx="2606040" cy="1069848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l"/>
            <a:r>
              <a:rPr sz="1600" b="0" i="0">
                <a:solidFill>
                  <a:srgbClr val="4B413C"/>
                </a:solidFill>
                <a:latin typeface="Arial"/>
              </a:rPr>
              <a:t>• Επαναλαμβανόμενες μετρήσεις
• Μελέτη αλλαγής και χρονικής ακολουθίας
• Απώλειες παρακολούθησης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606040" y="4846320"/>
            <a:ext cx="5715000" cy="1353312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l">
              <a:lnSpc>
                <a:spcPct val="100000"/>
              </a:lnSpc>
              <a:spcAft>
                <a:spcPts val="100"/>
              </a:spcAft>
            </a:pPr>
            <a:r>
              <a:rPr sz="1400" b="1">
                <a:solidFill>
                  <a:srgbClr val="4B413C"/>
                </a:solidFill>
                <a:latin typeface="Arial"/>
              </a:rPr>
              <a:t>ΠΑΡΑΔΕΙΓΜΑ  </a:t>
            </a:r>
            <a:r>
              <a:rPr sz="1400">
                <a:solidFill>
                  <a:srgbClr val="4B413C"/>
                </a:solidFill>
                <a:latin typeface="Arial"/>
              </a:rPr>
              <a:t>Άγχος και ανεργία μετρημένα ταυτόχρονα: ποιο προηγήθηκε;</a:t>
            </a:r>
          </a:p>
          <a:p>
            <a:pPr algn="l">
              <a:lnSpc>
                <a:spcPct val="100000"/>
              </a:lnSpc>
              <a:spcAft>
                <a:spcPts val="100"/>
              </a:spcAft>
            </a:pPr>
            <a:r>
              <a:rPr sz="1400" b="1">
                <a:solidFill>
                  <a:srgbClr val="4B413C"/>
                </a:solidFill>
                <a:latin typeface="Arial"/>
              </a:rPr>
              <a:t>Οδική ασφάλεια: </a:t>
            </a:r>
            <a:r>
              <a:rPr sz="1400">
                <a:solidFill>
                  <a:srgbClr val="4B413C"/>
                </a:solidFill>
                <a:latin typeface="Arial"/>
              </a:rPr>
              <a:t>Χρήση κινητού και crash involvement στην ίδια μέτρηση: η χρονική ακολουθία παραμένει ασαφής.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E1D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eader_original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1572768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786384"/>
            <a:ext cx="9144000" cy="786384"/>
          </a:xfrm>
          <a:prstGeom prst="rect">
            <a:avLst/>
          </a:prstGeom>
          <a:solidFill>
            <a:srgbClr val="E6E1D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201168" y="841248"/>
            <a:ext cx="2286000" cy="256032"/>
          </a:xfrm>
          <a:prstGeom prst="rect">
            <a:avLst/>
          </a:prstGeom>
          <a:noFill/>
        </p:spPr>
        <p:txBody>
          <a:bodyPr wrap="none" lIns="27432" tIns="18288" rIns="27432" bIns="18288">
            <a:spAutoFit/>
          </a:bodyPr>
          <a:lstStyle/>
          <a:p>
            <a:pPr algn="l"/>
            <a:r>
              <a:rPr sz="1400" b="1" i="0">
                <a:solidFill>
                  <a:srgbClr val="4B413C"/>
                </a:solidFill>
                <a:latin typeface="Arial"/>
              </a:rPr>
              <a:t>Παραδόσεις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794760" y="822960"/>
            <a:ext cx="5074920" cy="246888"/>
          </a:xfrm>
          <a:prstGeom prst="rect">
            <a:avLst/>
          </a:prstGeom>
          <a:noFill/>
        </p:spPr>
        <p:txBody>
          <a:bodyPr wrap="none" lIns="27432" tIns="18288" rIns="27432" bIns="18288">
            <a:spAutoFit/>
          </a:bodyPr>
          <a:lstStyle/>
          <a:p>
            <a:pPr algn="r"/>
            <a:r>
              <a:rPr sz="1400" b="1" i="0">
                <a:solidFill>
                  <a:srgbClr val="6D9D0A"/>
                </a:solidFill>
                <a:latin typeface="Arial"/>
              </a:rPr>
              <a:t>Hellenic Mediterranean University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794760" y="1143000"/>
            <a:ext cx="5074920" cy="246888"/>
          </a:xfrm>
          <a:prstGeom prst="rect">
            <a:avLst/>
          </a:prstGeom>
          <a:noFill/>
        </p:spPr>
        <p:txBody>
          <a:bodyPr wrap="none" lIns="27432" tIns="18288" rIns="27432" bIns="18288">
            <a:spAutoFit/>
          </a:bodyPr>
          <a:lstStyle/>
          <a:p>
            <a:pPr algn="r"/>
            <a:r>
              <a:rPr sz="1400" b="1" i="0">
                <a:solidFill>
                  <a:srgbClr val="19642D"/>
                </a:solidFill>
                <a:latin typeface="Arial"/>
              </a:rPr>
              <a:t>Laboratory of Health and Road Safety</a:t>
            </a:r>
          </a:p>
        </p:txBody>
      </p:sp>
      <p:sp>
        <p:nvSpPr>
          <p:cNvPr id="7" name="Rectangle 6"/>
          <p:cNvSpPr/>
          <p:nvPr/>
        </p:nvSpPr>
        <p:spPr>
          <a:xfrm>
            <a:off x="36576" y="1581912"/>
            <a:ext cx="2249424" cy="91440"/>
          </a:xfrm>
          <a:prstGeom prst="rect">
            <a:avLst/>
          </a:prstGeom>
          <a:solidFill>
            <a:srgbClr val="368E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2286000" y="1581912"/>
            <a:ext cx="2286000" cy="91440"/>
          </a:xfrm>
          <a:prstGeom prst="rect">
            <a:avLst/>
          </a:prstGeom>
          <a:solidFill>
            <a:srgbClr val="AA22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4572000" y="1581912"/>
            <a:ext cx="2286000" cy="91440"/>
          </a:xfrm>
          <a:prstGeom prst="rect">
            <a:avLst/>
          </a:prstGeom>
          <a:solidFill>
            <a:srgbClr val="00CC9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6858000" y="1581912"/>
            <a:ext cx="2249424" cy="91440"/>
          </a:xfrm>
          <a:prstGeom prst="rect">
            <a:avLst/>
          </a:prstGeom>
          <a:solidFill>
            <a:srgbClr val="FD5C0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0" y="1773936"/>
            <a:ext cx="2340864" cy="5084064"/>
          </a:xfrm>
          <a:prstGeom prst="rect">
            <a:avLst/>
          </a:prstGeom>
          <a:solidFill>
            <a:srgbClr val="368E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109728" y="3657600"/>
            <a:ext cx="2103120" cy="713232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04 · ΣΧΕΔΙΑΣΜΟΙ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096512" y="6473952"/>
            <a:ext cx="3566160" cy="256032"/>
          </a:xfrm>
          <a:prstGeom prst="rect">
            <a:avLst/>
          </a:prstGeom>
          <a:noFill/>
        </p:spPr>
        <p:txBody>
          <a:bodyPr wrap="none" lIns="27432" tIns="18288" rIns="27432" bIns="18288">
            <a:spAutoFit/>
          </a:bodyPr>
          <a:lstStyle/>
          <a:p>
            <a:pPr algn="ctr"/>
            <a:r>
              <a:rPr sz="1400" b="1" i="1">
                <a:solidFill>
                  <a:srgbClr val="368ECA"/>
                </a:solidFill>
                <a:latin typeface="Arial"/>
              </a:rPr>
              <a:t>Μεθοδολογία Έρευνας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606040" y="1874519"/>
            <a:ext cx="5760720" cy="512064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l"/>
            <a:r>
              <a:rPr sz="1800" b="1" i="0">
                <a:solidFill>
                  <a:srgbClr val="4B413C"/>
                </a:solidFill>
                <a:latin typeface="Arial"/>
              </a:rPr>
              <a:t>Παρατηρησιακός και πειραματικός σχεδιασμός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606040" y="2487168"/>
            <a:ext cx="2606040" cy="1069848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l"/>
            <a:r>
              <a:rPr sz="1600" b="1" i="0">
                <a:solidFill>
                  <a:srgbClr val="4B413C"/>
                </a:solidFill>
                <a:latin typeface="Arial"/>
              </a:rPr>
              <a:t>Παρατηρησιακός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606040" y="3621024"/>
            <a:ext cx="2606040" cy="1069848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l"/>
            <a:r>
              <a:rPr sz="1600" b="0" i="0">
                <a:solidFill>
                  <a:srgbClr val="4B413C"/>
                </a:solidFill>
                <a:latin typeface="Arial"/>
              </a:rPr>
              <a:t>• Δεν αναθέτουμε έκθεση
• Συχνός στην Κοινωνική Εργασία
• Confounding και selection bias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715000" y="2487168"/>
            <a:ext cx="2606040" cy="1069848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l"/>
            <a:r>
              <a:rPr sz="1600" b="1" i="0">
                <a:solidFill>
                  <a:srgbClr val="4B413C"/>
                </a:solidFill>
                <a:latin typeface="Arial"/>
              </a:rPr>
              <a:t>Πειραματικός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715000" y="3621024"/>
            <a:ext cx="2606040" cy="1069848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l"/>
            <a:r>
              <a:rPr sz="1600" b="0" i="0">
                <a:solidFill>
                  <a:srgbClr val="4B413C"/>
                </a:solidFill>
                <a:latin typeface="Arial"/>
              </a:rPr>
              <a:t>• Χειρισμός παρέμβασης
• Ιδανικά τυχαιοποίηση
• Ισχυρότερη αιτιώδης ερμηνεία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606040" y="4846320"/>
            <a:ext cx="5715000" cy="1353312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l">
              <a:lnSpc>
                <a:spcPct val="100000"/>
              </a:lnSpc>
              <a:spcAft>
                <a:spcPts val="100"/>
              </a:spcAft>
            </a:pPr>
            <a:r>
              <a:rPr sz="1400" b="1">
                <a:solidFill>
                  <a:srgbClr val="4B413C"/>
                </a:solidFill>
                <a:latin typeface="Arial"/>
              </a:rPr>
              <a:t>ΠΑΡΑΔΕΙΓΜΑ  </a:t>
            </a:r>
            <a:r>
              <a:rPr sz="1400">
                <a:solidFill>
                  <a:srgbClr val="4B413C"/>
                </a:solidFill>
                <a:latin typeface="Arial"/>
              </a:rPr>
              <a:t>Δεν μπορούμε να τυχαιοποιήσουμε τη φτώχεια· μπορούμε όμως να τυχαιοποιήσουμε μια παρέμβαση υποστήριξης.</a:t>
            </a:r>
          </a:p>
          <a:p>
            <a:pPr algn="l">
              <a:lnSpc>
                <a:spcPct val="100000"/>
              </a:lnSpc>
              <a:spcAft>
                <a:spcPts val="100"/>
              </a:spcAft>
            </a:pPr>
            <a:r>
              <a:rPr sz="1400" b="1">
                <a:solidFill>
                  <a:srgbClr val="4B413C"/>
                </a:solidFill>
                <a:latin typeface="Arial"/>
              </a:rPr>
              <a:t>Οδική ασφάλεια: </a:t>
            </a:r>
            <a:r>
              <a:rPr sz="1400">
                <a:solidFill>
                  <a:srgbClr val="4B413C"/>
                </a:solidFill>
                <a:latin typeface="Arial"/>
              </a:rPr>
              <a:t>Δεν αναθέτουμε speeding· μπορούμε να τυχαιοποιήσουμε μια εκπαιδευτική παρέμβαση ασφαλούς οδήγησης.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E1D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eader_original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1572768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786384"/>
            <a:ext cx="9144000" cy="786384"/>
          </a:xfrm>
          <a:prstGeom prst="rect">
            <a:avLst/>
          </a:prstGeom>
          <a:solidFill>
            <a:srgbClr val="E6E1D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201168" y="841248"/>
            <a:ext cx="2286000" cy="256032"/>
          </a:xfrm>
          <a:prstGeom prst="rect">
            <a:avLst/>
          </a:prstGeom>
          <a:noFill/>
        </p:spPr>
        <p:txBody>
          <a:bodyPr wrap="none" lIns="27432" tIns="18288" rIns="27432" bIns="18288">
            <a:spAutoFit/>
          </a:bodyPr>
          <a:lstStyle/>
          <a:p>
            <a:pPr algn="l"/>
            <a:r>
              <a:rPr sz="1400" b="1" i="0">
                <a:solidFill>
                  <a:srgbClr val="4B413C"/>
                </a:solidFill>
                <a:latin typeface="Arial"/>
              </a:rPr>
              <a:t>Παραδόσεις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794760" y="822960"/>
            <a:ext cx="5074920" cy="246888"/>
          </a:xfrm>
          <a:prstGeom prst="rect">
            <a:avLst/>
          </a:prstGeom>
          <a:noFill/>
        </p:spPr>
        <p:txBody>
          <a:bodyPr wrap="none" lIns="27432" tIns="18288" rIns="27432" bIns="18288">
            <a:spAutoFit/>
          </a:bodyPr>
          <a:lstStyle/>
          <a:p>
            <a:pPr algn="r"/>
            <a:r>
              <a:rPr sz="1400" b="1" i="0">
                <a:solidFill>
                  <a:srgbClr val="6D9D0A"/>
                </a:solidFill>
                <a:latin typeface="Arial"/>
              </a:rPr>
              <a:t>Hellenic Mediterranean University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794760" y="1143000"/>
            <a:ext cx="5074920" cy="246888"/>
          </a:xfrm>
          <a:prstGeom prst="rect">
            <a:avLst/>
          </a:prstGeom>
          <a:noFill/>
        </p:spPr>
        <p:txBody>
          <a:bodyPr wrap="none" lIns="27432" tIns="18288" rIns="27432" bIns="18288">
            <a:spAutoFit/>
          </a:bodyPr>
          <a:lstStyle/>
          <a:p>
            <a:pPr algn="r"/>
            <a:r>
              <a:rPr sz="1400" b="1" i="0">
                <a:solidFill>
                  <a:srgbClr val="19642D"/>
                </a:solidFill>
                <a:latin typeface="Arial"/>
              </a:rPr>
              <a:t>Laboratory of Health and Road Safety</a:t>
            </a:r>
          </a:p>
        </p:txBody>
      </p:sp>
      <p:sp>
        <p:nvSpPr>
          <p:cNvPr id="7" name="Rectangle 6"/>
          <p:cNvSpPr/>
          <p:nvPr/>
        </p:nvSpPr>
        <p:spPr>
          <a:xfrm>
            <a:off x="36576" y="1581912"/>
            <a:ext cx="2249424" cy="91440"/>
          </a:xfrm>
          <a:prstGeom prst="rect">
            <a:avLst/>
          </a:prstGeom>
          <a:solidFill>
            <a:srgbClr val="368E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2286000" y="1581912"/>
            <a:ext cx="2286000" cy="91440"/>
          </a:xfrm>
          <a:prstGeom prst="rect">
            <a:avLst/>
          </a:prstGeom>
          <a:solidFill>
            <a:srgbClr val="AA22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4572000" y="1581912"/>
            <a:ext cx="2286000" cy="91440"/>
          </a:xfrm>
          <a:prstGeom prst="rect">
            <a:avLst/>
          </a:prstGeom>
          <a:solidFill>
            <a:srgbClr val="00CC9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6858000" y="1581912"/>
            <a:ext cx="2249424" cy="91440"/>
          </a:xfrm>
          <a:prstGeom prst="rect">
            <a:avLst/>
          </a:prstGeom>
          <a:solidFill>
            <a:srgbClr val="FD5C0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0" y="1773936"/>
            <a:ext cx="2340864" cy="5084064"/>
          </a:xfrm>
          <a:prstGeom prst="rect">
            <a:avLst/>
          </a:prstGeom>
          <a:solidFill>
            <a:srgbClr val="368E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109728" y="3657600"/>
            <a:ext cx="2103120" cy="713232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04 · ΣΧΕΔΙΑΣΜΟΙ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096512" y="6473952"/>
            <a:ext cx="3566160" cy="256032"/>
          </a:xfrm>
          <a:prstGeom prst="rect">
            <a:avLst/>
          </a:prstGeom>
          <a:noFill/>
        </p:spPr>
        <p:txBody>
          <a:bodyPr wrap="none" lIns="27432" tIns="18288" rIns="27432" bIns="18288">
            <a:spAutoFit/>
          </a:bodyPr>
          <a:lstStyle/>
          <a:p>
            <a:pPr algn="ctr"/>
            <a:r>
              <a:rPr sz="1400" b="1" i="1">
                <a:solidFill>
                  <a:srgbClr val="368ECA"/>
                </a:solidFill>
                <a:latin typeface="Arial"/>
              </a:rPr>
              <a:t>Μεθοδολογία Έρευνας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606040" y="1874519"/>
            <a:ext cx="5760720" cy="512064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l"/>
            <a:r>
              <a:rPr sz="1800" b="1" i="0">
                <a:solidFill>
                  <a:srgbClr val="4B413C"/>
                </a:solidFill>
                <a:latin typeface="Arial"/>
              </a:rPr>
              <a:t>Οιονεί-πειραματικές μελέτες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606040" y="2487168"/>
            <a:ext cx="5760720" cy="2203704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l"/>
            <a:r>
              <a:rPr sz="1400" b="0" i="0">
                <a:solidFill>
                  <a:srgbClr val="4B413C"/>
                </a:solidFill>
                <a:latin typeface="Arial"/>
              </a:rPr>
              <a:t>• Χρησιμοποιούνται όταν η τυχαιοποίηση δεν είναι εφικτή ή επιτρεπτή.
• Συχνά συγκρίνουν υπηρεσίες, κοινότητες ή περιόδους πριν/μετά.
• Χρειάζονται προσεκτική ομάδα σύγκρισης και έλεγχο εναλλακτικών εξηγήσεων.
• Η γλώσσα αιτιότητας πρέπει να είναι ανάλογη της ισχύος του σχεδιασμού.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606040" y="4846320"/>
            <a:ext cx="5715000" cy="1353312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l">
              <a:lnSpc>
                <a:spcPct val="100000"/>
              </a:lnSpc>
              <a:spcAft>
                <a:spcPts val="100"/>
              </a:spcAft>
            </a:pPr>
            <a:r>
              <a:rPr sz="1400" b="1">
                <a:solidFill>
                  <a:srgbClr val="4B413C"/>
                </a:solidFill>
                <a:latin typeface="Arial"/>
              </a:rPr>
              <a:t>ΠΑΡΑΔΕΙΓΜΑ  </a:t>
            </a:r>
            <a:r>
              <a:rPr sz="1400">
                <a:solidFill>
                  <a:srgbClr val="4B413C"/>
                </a:solidFill>
                <a:latin typeface="Arial"/>
              </a:rPr>
              <a:t>Δήμος Α εφαρμόζει νέο πρόγραμμα, Δήμος Β όχι: χρήσιμη σύγκριση, αλλά οι Δήμοι μπορεί να διαφέρουν ήδη.</a:t>
            </a:r>
          </a:p>
          <a:p>
            <a:pPr algn="l">
              <a:lnSpc>
                <a:spcPct val="100000"/>
              </a:lnSpc>
              <a:spcAft>
                <a:spcPts val="100"/>
              </a:spcAft>
            </a:pPr>
            <a:r>
              <a:rPr sz="1400" b="1">
                <a:solidFill>
                  <a:srgbClr val="4B413C"/>
                </a:solidFill>
                <a:latin typeface="Arial"/>
              </a:rPr>
              <a:t>Οδική ασφάλεια: </a:t>
            </a:r>
            <a:r>
              <a:rPr sz="1400">
                <a:solidFill>
                  <a:srgbClr val="4B413C"/>
                </a:solidFill>
                <a:latin typeface="Arial"/>
              </a:rPr>
              <a:t>Σύγκριση road-safety incidents πριν/μετά από παρέμβαση, με κατάλληλη ομάδα σύγκρισης.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E1D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eader_original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1572768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786384"/>
            <a:ext cx="9144000" cy="786384"/>
          </a:xfrm>
          <a:prstGeom prst="rect">
            <a:avLst/>
          </a:prstGeom>
          <a:solidFill>
            <a:srgbClr val="E6E1D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201168" y="841248"/>
            <a:ext cx="2286000" cy="256032"/>
          </a:xfrm>
          <a:prstGeom prst="rect">
            <a:avLst/>
          </a:prstGeom>
          <a:noFill/>
        </p:spPr>
        <p:txBody>
          <a:bodyPr wrap="none" lIns="27432" tIns="18288" rIns="27432" bIns="18288">
            <a:spAutoFit/>
          </a:bodyPr>
          <a:lstStyle/>
          <a:p>
            <a:pPr algn="l"/>
            <a:r>
              <a:rPr sz="1400" b="1" i="0">
                <a:solidFill>
                  <a:srgbClr val="4B413C"/>
                </a:solidFill>
                <a:latin typeface="Arial"/>
              </a:rPr>
              <a:t>Παραδόσεις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794760" y="822960"/>
            <a:ext cx="5074920" cy="246888"/>
          </a:xfrm>
          <a:prstGeom prst="rect">
            <a:avLst/>
          </a:prstGeom>
          <a:noFill/>
        </p:spPr>
        <p:txBody>
          <a:bodyPr wrap="none" lIns="27432" tIns="18288" rIns="27432" bIns="18288">
            <a:spAutoFit/>
          </a:bodyPr>
          <a:lstStyle/>
          <a:p>
            <a:pPr algn="r"/>
            <a:r>
              <a:rPr sz="1400" b="1" i="0">
                <a:solidFill>
                  <a:srgbClr val="6D9D0A"/>
                </a:solidFill>
                <a:latin typeface="Arial"/>
              </a:rPr>
              <a:t>Hellenic Mediterranean University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794760" y="1143000"/>
            <a:ext cx="5074920" cy="246888"/>
          </a:xfrm>
          <a:prstGeom prst="rect">
            <a:avLst/>
          </a:prstGeom>
          <a:noFill/>
        </p:spPr>
        <p:txBody>
          <a:bodyPr wrap="none" lIns="27432" tIns="18288" rIns="27432" bIns="18288">
            <a:spAutoFit/>
          </a:bodyPr>
          <a:lstStyle/>
          <a:p>
            <a:pPr algn="r"/>
            <a:r>
              <a:rPr sz="1400" b="1" i="0">
                <a:solidFill>
                  <a:srgbClr val="19642D"/>
                </a:solidFill>
                <a:latin typeface="Arial"/>
              </a:rPr>
              <a:t>Laboratory of Health and Road Safety</a:t>
            </a:r>
          </a:p>
        </p:txBody>
      </p:sp>
      <p:sp>
        <p:nvSpPr>
          <p:cNvPr id="7" name="Rectangle 6"/>
          <p:cNvSpPr/>
          <p:nvPr/>
        </p:nvSpPr>
        <p:spPr>
          <a:xfrm>
            <a:off x="36576" y="1581912"/>
            <a:ext cx="2249424" cy="91440"/>
          </a:xfrm>
          <a:prstGeom prst="rect">
            <a:avLst/>
          </a:prstGeom>
          <a:solidFill>
            <a:srgbClr val="368E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2286000" y="1581912"/>
            <a:ext cx="2286000" cy="91440"/>
          </a:xfrm>
          <a:prstGeom prst="rect">
            <a:avLst/>
          </a:prstGeom>
          <a:solidFill>
            <a:srgbClr val="AA22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4572000" y="1581912"/>
            <a:ext cx="2286000" cy="91440"/>
          </a:xfrm>
          <a:prstGeom prst="rect">
            <a:avLst/>
          </a:prstGeom>
          <a:solidFill>
            <a:srgbClr val="00CC9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6858000" y="1581912"/>
            <a:ext cx="2249424" cy="91440"/>
          </a:xfrm>
          <a:prstGeom prst="rect">
            <a:avLst/>
          </a:prstGeom>
          <a:solidFill>
            <a:srgbClr val="FD5C0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0" y="1773936"/>
            <a:ext cx="2340864" cy="5084064"/>
          </a:xfrm>
          <a:prstGeom prst="rect">
            <a:avLst/>
          </a:prstGeom>
          <a:solidFill>
            <a:srgbClr val="368E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109728" y="3657600"/>
            <a:ext cx="2103120" cy="713232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04 · ΣΧΕΔΙΑΣΜΟΙ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096512" y="6473952"/>
            <a:ext cx="3566160" cy="256032"/>
          </a:xfrm>
          <a:prstGeom prst="rect">
            <a:avLst/>
          </a:prstGeom>
          <a:noFill/>
        </p:spPr>
        <p:txBody>
          <a:bodyPr wrap="none" lIns="27432" tIns="18288" rIns="27432" bIns="18288">
            <a:spAutoFit/>
          </a:bodyPr>
          <a:lstStyle/>
          <a:p>
            <a:pPr algn="ctr"/>
            <a:r>
              <a:rPr sz="1400" b="1" i="1">
                <a:solidFill>
                  <a:srgbClr val="368ECA"/>
                </a:solidFill>
                <a:latin typeface="Arial"/>
              </a:rPr>
              <a:t>Μεθοδολογία Έρευνας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606040" y="1874519"/>
            <a:ext cx="5760720" cy="512064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l"/>
            <a:r>
              <a:rPr sz="1800" b="1" i="0">
                <a:solidFill>
                  <a:srgbClr val="4B413C"/>
                </a:solidFill>
                <a:latin typeface="Arial"/>
              </a:rPr>
              <a:t>Εσωτερική και εξωτερική εγκυρότητα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606040" y="2487168"/>
            <a:ext cx="5760720" cy="2203704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l"/>
            <a:r>
              <a:rPr sz="1400" b="0" i="0">
                <a:solidFill>
                  <a:srgbClr val="4B413C"/>
                </a:solidFill>
                <a:latin typeface="Arial"/>
              </a:rPr>
              <a:t>• Εσωτερική εγκυρότητα: πόσο πειστικά αποδίδεται το εύρημα στην εξεταζόμενη σχέση/παρέμβαση.
• Εξωτερική εγκυρότητα: σε ποιους πληθυσμούς, τόπους και συνθήκες μπορεί να μεταφερθεί το εύρημα.
• Ισχυρός έλεγχος σε πολύ επιλεγμένο δείγμα μπορεί να μειώνει τη γενικευσιμότητα.
• Δεν υπάρχει σχεδιασμός που μεγιστοποιεί τα πάντα.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E1D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eader_original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1572768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786384"/>
            <a:ext cx="9144000" cy="786384"/>
          </a:xfrm>
          <a:prstGeom prst="rect">
            <a:avLst/>
          </a:prstGeom>
          <a:solidFill>
            <a:srgbClr val="E6E1D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201168" y="841248"/>
            <a:ext cx="2286000" cy="256032"/>
          </a:xfrm>
          <a:prstGeom prst="rect">
            <a:avLst/>
          </a:prstGeom>
          <a:noFill/>
        </p:spPr>
        <p:txBody>
          <a:bodyPr wrap="none" lIns="27432" tIns="18288" rIns="27432" bIns="18288">
            <a:spAutoFit/>
          </a:bodyPr>
          <a:lstStyle/>
          <a:p>
            <a:pPr algn="l"/>
            <a:r>
              <a:rPr sz="1400" b="1" i="0">
                <a:solidFill>
                  <a:srgbClr val="4B413C"/>
                </a:solidFill>
                <a:latin typeface="Arial"/>
              </a:rPr>
              <a:t>Παραδόσεις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794760" y="822960"/>
            <a:ext cx="5074920" cy="246888"/>
          </a:xfrm>
          <a:prstGeom prst="rect">
            <a:avLst/>
          </a:prstGeom>
          <a:noFill/>
        </p:spPr>
        <p:txBody>
          <a:bodyPr wrap="none" lIns="27432" tIns="18288" rIns="27432" bIns="18288">
            <a:spAutoFit/>
          </a:bodyPr>
          <a:lstStyle/>
          <a:p>
            <a:pPr algn="r"/>
            <a:r>
              <a:rPr sz="1400" b="1" i="0">
                <a:solidFill>
                  <a:srgbClr val="6D9D0A"/>
                </a:solidFill>
                <a:latin typeface="Arial"/>
              </a:rPr>
              <a:t>Hellenic Mediterranean University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794760" y="1143000"/>
            <a:ext cx="5074920" cy="246888"/>
          </a:xfrm>
          <a:prstGeom prst="rect">
            <a:avLst/>
          </a:prstGeom>
          <a:noFill/>
        </p:spPr>
        <p:txBody>
          <a:bodyPr wrap="none" lIns="27432" tIns="18288" rIns="27432" bIns="18288">
            <a:spAutoFit/>
          </a:bodyPr>
          <a:lstStyle/>
          <a:p>
            <a:pPr algn="r"/>
            <a:r>
              <a:rPr sz="1400" b="1" i="0">
                <a:solidFill>
                  <a:srgbClr val="19642D"/>
                </a:solidFill>
                <a:latin typeface="Arial"/>
              </a:rPr>
              <a:t>Laboratory of Health and Road Safety</a:t>
            </a:r>
          </a:p>
        </p:txBody>
      </p:sp>
      <p:sp>
        <p:nvSpPr>
          <p:cNvPr id="7" name="Rectangle 6"/>
          <p:cNvSpPr/>
          <p:nvPr/>
        </p:nvSpPr>
        <p:spPr>
          <a:xfrm>
            <a:off x="36576" y="1581912"/>
            <a:ext cx="2249424" cy="91440"/>
          </a:xfrm>
          <a:prstGeom prst="rect">
            <a:avLst/>
          </a:prstGeom>
          <a:solidFill>
            <a:srgbClr val="368E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2286000" y="1581912"/>
            <a:ext cx="2286000" cy="91440"/>
          </a:xfrm>
          <a:prstGeom prst="rect">
            <a:avLst/>
          </a:prstGeom>
          <a:solidFill>
            <a:srgbClr val="AA22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4572000" y="1581912"/>
            <a:ext cx="2286000" cy="91440"/>
          </a:xfrm>
          <a:prstGeom prst="rect">
            <a:avLst/>
          </a:prstGeom>
          <a:solidFill>
            <a:srgbClr val="00CC9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6858000" y="1581912"/>
            <a:ext cx="2249424" cy="91440"/>
          </a:xfrm>
          <a:prstGeom prst="rect">
            <a:avLst/>
          </a:prstGeom>
          <a:solidFill>
            <a:srgbClr val="FD5C0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0" y="1773936"/>
            <a:ext cx="2340864" cy="5084064"/>
          </a:xfrm>
          <a:prstGeom prst="rect">
            <a:avLst/>
          </a:prstGeom>
          <a:solidFill>
            <a:srgbClr val="368E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109728" y="3657600"/>
            <a:ext cx="2103120" cy="713232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05 · ΔΕΙΓΜΑΤΟΛΗΨΙΑ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096512" y="6473952"/>
            <a:ext cx="3566160" cy="256032"/>
          </a:xfrm>
          <a:prstGeom prst="rect">
            <a:avLst/>
          </a:prstGeom>
          <a:noFill/>
        </p:spPr>
        <p:txBody>
          <a:bodyPr wrap="none" lIns="27432" tIns="18288" rIns="27432" bIns="18288">
            <a:spAutoFit/>
          </a:bodyPr>
          <a:lstStyle/>
          <a:p>
            <a:pPr algn="ctr"/>
            <a:r>
              <a:rPr sz="1400" b="1" i="1">
                <a:solidFill>
                  <a:srgbClr val="368ECA"/>
                </a:solidFill>
                <a:latin typeface="Arial"/>
              </a:rPr>
              <a:t>Μεθοδολογία Έρευνας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606040" y="1874519"/>
            <a:ext cx="5760720" cy="512064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l"/>
            <a:r>
              <a:rPr sz="1800" b="1" i="0">
                <a:solidFill>
                  <a:srgbClr val="4B413C"/>
                </a:solidFill>
                <a:latin typeface="Arial"/>
              </a:rPr>
              <a:t>Πληθυσμός – πλαίσιο – δείγμα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606040" y="2487168"/>
            <a:ext cx="5760720" cy="2203704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l"/>
            <a:r>
              <a:rPr sz="1600" b="0" i="0">
                <a:solidFill>
                  <a:srgbClr val="4B413C"/>
                </a:solidFill>
                <a:latin typeface="Arial"/>
              </a:rPr>
              <a:t>• Πληθυσμός-στόχος: σε ποιους θέλουμε να αναφερθούμε.
• Προσβάσιμος πληθυσμός: ποιους μπορούμε πρακτικά να προσεγγίσουμε.
• Δειγματοληπτικό πλαίσιο: από ποια λίστα/πηγή γίνεται η επιλογή.
• Δείγμα: ποιοι τελικά συμμετέχουν.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606040" y="4983480"/>
            <a:ext cx="5715000" cy="713232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l"/>
            <a:r>
              <a:rPr sz="1400" b="1" i="0">
                <a:solidFill>
                  <a:srgbClr val="4B413C"/>
                </a:solidFill>
                <a:latin typeface="Arial"/>
              </a:rPr>
              <a:t>ΠΑΡΑΔΕΙΓΜΑ  Όλοι οι φροντιστές ατόμων με άνοια στην Κρήτη ≠ μόνο όσοι προσέρχονται σε δύο δομές.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E1D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eader_original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1572768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786384"/>
            <a:ext cx="9144000" cy="786384"/>
          </a:xfrm>
          <a:prstGeom prst="rect">
            <a:avLst/>
          </a:prstGeom>
          <a:solidFill>
            <a:srgbClr val="E6E1D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201168" y="841248"/>
            <a:ext cx="2286000" cy="256032"/>
          </a:xfrm>
          <a:prstGeom prst="rect">
            <a:avLst/>
          </a:prstGeom>
          <a:noFill/>
        </p:spPr>
        <p:txBody>
          <a:bodyPr wrap="none" lIns="27432" tIns="18288" rIns="27432" bIns="18288">
            <a:spAutoFit/>
          </a:bodyPr>
          <a:lstStyle/>
          <a:p>
            <a:pPr algn="l"/>
            <a:r>
              <a:rPr sz="1400" b="1" i="0">
                <a:solidFill>
                  <a:srgbClr val="4B413C"/>
                </a:solidFill>
                <a:latin typeface="Arial"/>
              </a:rPr>
              <a:t>Παραδόσεις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794760" y="822960"/>
            <a:ext cx="5074920" cy="246888"/>
          </a:xfrm>
          <a:prstGeom prst="rect">
            <a:avLst/>
          </a:prstGeom>
          <a:noFill/>
        </p:spPr>
        <p:txBody>
          <a:bodyPr wrap="none" lIns="27432" tIns="18288" rIns="27432" bIns="18288">
            <a:spAutoFit/>
          </a:bodyPr>
          <a:lstStyle/>
          <a:p>
            <a:pPr algn="r"/>
            <a:r>
              <a:rPr sz="1400" b="1" i="0">
                <a:solidFill>
                  <a:srgbClr val="6D9D0A"/>
                </a:solidFill>
                <a:latin typeface="Arial"/>
              </a:rPr>
              <a:t>Hellenic Mediterranean University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794760" y="1143000"/>
            <a:ext cx="5074920" cy="246888"/>
          </a:xfrm>
          <a:prstGeom prst="rect">
            <a:avLst/>
          </a:prstGeom>
          <a:noFill/>
        </p:spPr>
        <p:txBody>
          <a:bodyPr wrap="none" lIns="27432" tIns="18288" rIns="27432" bIns="18288">
            <a:spAutoFit/>
          </a:bodyPr>
          <a:lstStyle/>
          <a:p>
            <a:pPr algn="r"/>
            <a:r>
              <a:rPr sz="1400" b="1" i="0">
                <a:solidFill>
                  <a:srgbClr val="19642D"/>
                </a:solidFill>
                <a:latin typeface="Arial"/>
              </a:rPr>
              <a:t>Laboratory of Health and Road Safety</a:t>
            </a:r>
          </a:p>
        </p:txBody>
      </p:sp>
      <p:sp>
        <p:nvSpPr>
          <p:cNvPr id="7" name="Rectangle 6"/>
          <p:cNvSpPr/>
          <p:nvPr/>
        </p:nvSpPr>
        <p:spPr>
          <a:xfrm>
            <a:off x="36576" y="1581912"/>
            <a:ext cx="2249424" cy="91440"/>
          </a:xfrm>
          <a:prstGeom prst="rect">
            <a:avLst/>
          </a:prstGeom>
          <a:solidFill>
            <a:srgbClr val="368E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2286000" y="1581912"/>
            <a:ext cx="2286000" cy="91440"/>
          </a:xfrm>
          <a:prstGeom prst="rect">
            <a:avLst/>
          </a:prstGeom>
          <a:solidFill>
            <a:srgbClr val="AA22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4572000" y="1581912"/>
            <a:ext cx="2286000" cy="91440"/>
          </a:xfrm>
          <a:prstGeom prst="rect">
            <a:avLst/>
          </a:prstGeom>
          <a:solidFill>
            <a:srgbClr val="00CC9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6858000" y="1581912"/>
            <a:ext cx="2249424" cy="91440"/>
          </a:xfrm>
          <a:prstGeom prst="rect">
            <a:avLst/>
          </a:prstGeom>
          <a:solidFill>
            <a:srgbClr val="FD5C0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0" y="1773936"/>
            <a:ext cx="2340864" cy="5084064"/>
          </a:xfrm>
          <a:prstGeom prst="rect">
            <a:avLst/>
          </a:prstGeom>
          <a:solidFill>
            <a:srgbClr val="368E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109728" y="3657600"/>
            <a:ext cx="2103120" cy="713232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05 · ΔΕΙΓΜΑΤΟΛΗΨΙΑ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096512" y="6473952"/>
            <a:ext cx="3566160" cy="256032"/>
          </a:xfrm>
          <a:prstGeom prst="rect">
            <a:avLst/>
          </a:prstGeom>
          <a:noFill/>
        </p:spPr>
        <p:txBody>
          <a:bodyPr wrap="none" lIns="27432" tIns="18288" rIns="27432" bIns="18288">
            <a:spAutoFit/>
          </a:bodyPr>
          <a:lstStyle/>
          <a:p>
            <a:pPr algn="ctr"/>
            <a:r>
              <a:rPr sz="1400" b="1" i="1">
                <a:solidFill>
                  <a:srgbClr val="368ECA"/>
                </a:solidFill>
                <a:latin typeface="Arial"/>
              </a:rPr>
              <a:t>Μεθοδολογία Έρευνας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606040" y="1874519"/>
            <a:ext cx="5760720" cy="512064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l"/>
            <a:r>
              <a:rPr sz="1800" b="1" i="0">
                <a:solidFill>
                  <a:srgbClr val="4B413C"/>
                </a:solidFill>
                <a:latin typeface="Arial"/>
              </a:rPr>
              <a:t>Πιθανοτική και μη πιθανοτική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606040" y="2487168"/>
            <a:ext cx="2606040" cy="1069848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l"/>
            <a:r>
              <a:rPr sz="1600" b="1" i="0">
                <a:solidFill>
                  <a:srgbClr val="4B413C"/>
                </a:solidFill>
                <a:latin typeface="Arial"/>
              </a:rPr>
              <a:t>Πιθανοτική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606040" y="3621024"/>
            <a:ext cx="2606040" cy="1069848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l"/>
            <a:r>
              <a:rPr sz="1600" b="0" i="0">
                <a:solidFill>
                  <a:srgbClr val="4B413C"/>
                </a:solidFill>
                <a:latin typeface="Arial"/>
              </a:rPr>
              <a:t>• Απλή τυχαία
• Συστηματική
• Στρωματοποιημένη
• Κατά συστάδες / πολυσταδιακή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715000" y="2487168"/>
            <a:ext cx="2606040" cy="1069848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l"/>
            <a:r>
              <a:rPr sz="1600" b="1" i="0">
                <a:solidFill>
                  <a:srgbClr val="4B413C"/>
                </a:solidFill>
                <a:latin typeface="Arial"/>
              </a:rPr>
              <a:t>Μη πιθανοτική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715000" y="3621024"/>
            <a:ext cx="2606040" cy="1069848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l"/>
            <a:r>
              <a:rPr sz="1600" b="0" i="0">
                <a:solidFill>
                  <a:srgbClr val="4B413C"/>
                </a:solidFill>
                <a:latin typeface="Arial"/>
              </a:rPr>
              <a:t>• Ευκολίας
• Σκοπιμότητας
• Χιονοστιβάδας
• Quota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606040" y="4846320"/>
            <a:ext cx="5715000" cy="1353312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l">
              <a:lnSpc>
                <a:spcPct val="100000"/>
              </a:lnSpc>
              <a:spcAft>
                <a:spcPts val="100"/>
              </a:spcAft>
            </a:pPr>
            <a:r>
              <a:rPr sz="1400" b="1">
                <a:solidFill>
                  <a:srgbClr val="4B413C"/>
                </a:solidFill>
                <a:latin typeface="Arial"/>
              </a:rPr>
              <a:t>ΠΑΡΑΔΕΙΓΜΑ  </a:t>
            </a:r>
            <a:r>
              <a:rPr sz="1400">
                <a:solidFill>
                  <a:srgbClr val="4B413C"/>
                </a:solidFill>
                <a:latin typeface="Arial"/>
              </a:rPr>
              <a:t>Η γενίκευση απαιτεί να γνωρίζουμε πώς προέκυψε το δείγμα — όχι μόνο πόσο μεγάλο είναι.</a:t>
            </a:r>
          </a:p>
          <a:p>
            <a:pPr algn="l">
              <a:lnSpc>
                <a:spcPct val="100000"/>
              </a:lnSpc>
              <a:spcAft>
                <a:spcPts val="100"/>
              </a:spcAft>
            </a:pPr>
            <a:r>
              <a:rPr sz="1400" b="1">
                <a:solidFill>
                  <a:srgbClr val="4B413C"/>
                </a:solidFill>
                <a:latin typeface="Arial"/>
              </a:rPr>
              <a:t>Οδική ασφάλεια: </a:t>
            </a:r>
            <a:r>
              <a:rPr sz="1400">
                <a:solidFill>
                  <a:srgbClr val="4B413C"/>
                </a:solidFill>
                <a:latin typeface="Arial"/>
              </a:rPr>
              <a:t>Δείγμα μόνο από οδηγούς που επισκέπτονται ένα ΚΤΕΟ είναι μη πιθανοτικό για όλους τους οδηγούς.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E1D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eader_original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1572768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786384"/>
            <a:ext cx="9144000" cy="786384"/>
          </a:xfrm>
          <a:prstGeom prst="rect">
            <a:avLst/>
          </a:prstGeom>
          <a:solidFill>
            <a:srgbClr val="E6E1D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201168" y="841248"/>
            <a:ext cx="2286000" cy="256032"/>
          </a:xfrm>
          <a:prstGeom prst="rect">
            <a:avLst/>
          </a:prstGeom>
          <a:noFill/>
        </p:spPr>
        <p:txBody>
          <a:bodyPr wrap="none" lIns="27432" tIns="18288" rIns="27432" bIns="18288">
            <a:spAutoFit/>
          </a:bodyPr>
          <a:lstStyle/>
          <a:p>
            <a:pPr algn="l"/>
            <a:r>
              <a:rPr sz="1400" b="1" i="0">
                <a:solidFill>
                  <a:srgbClr val="4B413C"/>
                </a:solidFill>
                <a:latin typeface="Arial"/>
              </a:rPr>
              <a:t>Παραδόσεις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794760" y="822960"/>
            <a:ext cx="5074920" cy="246888"/>
          </a:xfrm>
          <a:prstGeom prst="rect">
            <a:avLst/>
          </a:prstGeom>
          <a:noFill/>
        </p:spPr>
        <p:txBody>
          <a:bodyPr wrap="none" lIns="27432" tIns="18288" rIns="27432" bIns="18288">
            <a:spAutoFit/>
          </a:bodyPr>
          <a:lstStyle/>
          <a:p>
            <a:pPr algn="r"/>
            <a:r>
              <a:rPr sz="1400" b="1" i="0">
                <a:solidFill>
                  <a:srgbClr val="6D9D0A"/>
                </a:solidFill>
                <a:latin typeface="Arial"/>
              </a:rPr>
              <a:t>Hellenic Mediterranean University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794760" y="1143000"/>
            <a:ext cx="5074920" cy="246888"/>
          </a:xfrm>
          <a:prstGeom prst="rect">
            <a:avLst/>
          </a:prstGeom>
          <a:noFill/>
        </p:spPr>
        <p:txBody>
          <a:bodyPr wrap="none" lIns="27432" tIns="18288" rIns="27432" bIns="18288">
            <a:spAutoFit/>
          </a:bodyPr>
          <a:lstStyle/>
          <a:p>
            <a:pPr algn="r"/>
            <a:r>
              <a:rPr sz="1400" b="1" i="0">
                <a:solidFill>
                  <a:srgbClr val="19642D"/>
                </a:solidFill>
                <a:latin typeface="Arial"/>
              </a:rPr>
              <a:t>Laboratory of Health and Road Safety</a:t>
            </a:r>
          </a:p>
        </p:txBody>
      </p:sp>
      <p:sp>
        <p:nvSpPr>
          <p:cNvPr id="7" name="Rectangle 6"/>
          <p:cNvSpPr/>
          <p:nvPr/>
        </p:nvSpPr>
        <p:spPr>
          <a:xfrm>
            <a:off x="36576" y="1581912"/>
            <a:ext cx="2249424" cy="91440"/>
          </a:xfrm>
          <a:prstGeom prst="rect">
            <a:avLst/>
          </a:prstGeom>
          <a:solidFill>
            <a:srgbClr val="368E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2286000" y="1581912"/>
            <a:ext cx="2286000" cy="91440"/>
          </a:xfrm>
          <a:prstGeom prst="rect">
            <a:avLst/>
          </a:prstGeom>
          <a:solidFill>
            <a:srgbClr val="AA22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4572000" y="1581912"/>
            <a:ext cx="2286000" cy="91440"/>
          </a:xfrm>
          <a:prstGeom prst="rect">
            <a:avLst/>
          </a:prstGeom>
          <a:solidFill>
            <a:srgbClr val="00CC9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6858000" y="1581912"/>
            <a:ext cx="2249424" cy="91440"/>
          </a:xfrm>
          <a:prstGeom prst="rect">
            <a:avLst/>
          </a:prstGeom>
          <a:solidFill>
            <a:srgbClr val="FD5C0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0" y="1773936"/>
            <a:ext cx="2340864" cy="5084064"/>
          </a:xfrm>
          <a:prstGeom prst="rect">
            <a:avLst/>
          </a:prstGeom>
          <a:solidFill>
            <a:srgbClr val="368E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109728" y="3657600"/>
            <a:ext cx="2103120" cy="713232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05 · ΔΕΙΓΜΑΤΟΛΗΨΙΑ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096512" y="6473952"/>
            <a:ext cx="3566160" cy="256032"/>
          </a:xfrm>
          <a:prstGeom prst="rect">
            <a:avLst/>
          </a:prstGeom>
          <a:noFill/>
        </p:spPr>
        <p:txBody>
          <a:bodyPr wrap="none" lIns="27432" tIns="18288" rIns="27432" bIns="18288">
            <a:spAutoFit/>
          </a:bodyPr>
          <a:lstStyle/>
          <a:p>
            <a:pPr algn="ctr"/>
            <a:r>
              <a:rPr sz="1400" b="1" i="1">
                <a:solidFill>
                  <a:srgbClr val="368ECA"/>
                </a:solidFill>
                <a:latin typeface="Arial"/>
              </a:rPr>
              <a:t>Μεθοδολογία Έρευνας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606040" y="1874519"/>
            <a:ext cx="5760720" cy="512064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l"/>
            <a:r>
              <a:rPr sz="1800" b="1" i="0">
                <a:solidFill>
                  <a:srgbClr val="4B413C"/>
                </a:solidFill>
                <a:latin typeface="Arial"/>
              </a:rPr>
              <a:t>Στρωματοποιημένη δειγματοληψία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606040" y="2487168"/>
            <a:ext cx="5760720" cy="2203704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l"/>
            <a:r>
              <a:rPr sz="1400" b="0" i="0">
                <a:solidFill>
                  <a:srgbClr val="4B413C"/>
                </a:solidFill>
                <a:latin typeface="Arial"/>
              </a:rPr>
              <a:t>• Χωρίζουμε τον πληθυσμό σε σημαντικά στρώματα πριν από την επιλογή.
• Επιλέγουμε δείγμα μέσα από κάθε στρώμα.
• Χρήσιμη όταν θέλουμε επαρκή εκπροσώπηση μικρότερων αλλά σημαντικών ομάδων.
• Η ανάλυση μπορεί να χρειάζεται βάρη όταν οι πιθανότητες επιλογής διαφέρουν.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606040" y="4846320"/>
            <a:ext cx="5715000" cy="1353312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l">
              <a:lnSpc>
                <a:spcPct val="100000"/>
              </a:lnSpc>
              <a:spcAft>
                <a:spcPts val="100"/>
              </a:spcAft>
            </a:pPr>
            <a:r>
              <a:rPr sz="1400" b="1">
                <a:solidFill>
                  <a:srgbClr val="4B413C"/>
                </a:solidFill>
                <a:latin typeface="Arial"/>
              </a:rPr>
              <a:t>ΠΑΡΑΔΕΙΓΜΑ  </a:t>
            </a:r>
            <a:r>
              <a:rPr sz="1400">
                <a:solidFill>
                  <a:srgbClr val="4B413C"/>
                </a:solidFill>
                <a:latin typeface="Arial"/>
              </a:rPr>
              <a:t>Δείγμα κοινωνικών λειτουργών ανά Περιφερειακή Ενότητα και τύπο υπηρεσίας.</a:t>
            </a:r>
          </a:p>
          <a:p>
            <a:pPr algn="l">
              <a:lnSpc>
                <a:spcPct val="100000"/>
              </a:lnSpc>
              <a:spcAft>
                <a:spcPts val="100"/>
              </a:spcAft>
            </a:pPr>
            <a:r>
              <a:rPr sz="1400" b="1">
                <a:solidFill>
                  <a:srgbClr val="4B413C"/>
                </a:solidFill>
                <a:latin typeface="Arial"/>
              </a:rPr>
              <a:t>Οδική ασφάλεια: </a:t>
            </a:r>
            <a:r>
              <a:rPr sz="1400">
                <a:solidFill>
                  <a:srgbClr val="4B413C"/>
                </a:solidFill>
                <a:latin typeface="Arial"/>
              </a:rPr>
              <a:t>Στρωματοποίηση οδηγών ανά ηλικιακή ομάδα και Περιφερειακή Ενότητα.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E1D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eader_original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1572768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786384"/>
            <a:ext cx="9144000" cy="786384"/>
          </a:xfrm>
          <a:prstGeom prst="rect">
            <a:avLst/>
          </a:prstGeom>
          <a:solidFill>
            <a:srgbClr val="E6E1D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201168" y="841248"/>
            <a:ext cx="2286000" cy="256032"/>
          </a:xfrm>
          <a:prstGeom prst="rect">
            <a:avLst/>
          </a:prstGeom>
          <a:noFill/>
        </p:spPr>
        <p:txBody>
          <a:bodyPr wrap="none" lIns="27432" tIns="18288" rIns="27432" bIns="18288">
            <a:spAutoFit/>
          </a:bodyPr>
          <a:lstStyle/>
          <a:p>
            <a:pPr algn="l"/>
            <a:r>
              <a:rPr sz="1400" b="1" i="0">
                <a:solidFill>
                  <a:srgbClr val="4B413C"/>
                </a:solidFill>
                <a:latin typeface="Arial"/>
              </a:rPr>
              <a:t>Παραδόσεις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794760" y="822960"/>
            <a:ext cx="5074920" cy="246888"/>
          </a:xfrm>
          <a:prstGeom prst="rect">
            <a:avLst/>
          </a:prstGeom>
          <a:noFill/>
        </p:spPr>
        <p:txBody>
          <a:bodyPr wrap="none" lIns="27432" tIns="18288" rIns="27432" bIns="18288">
            <a:spAutoFit/>
          </a:bodyPr>
          <a:lstStyle/>
          <a:p>
            <a:pPr algn="r"/>
            <a:r>
              <a:rPr sz="1400" b="1" i="0">
                <a:solidFill>
                  <a:srgbClr val="6D9D0A"/>
                </a:solidFill>
                <a:latin typeface="Arial"/>
              </a:rPr>
              <a:t>Hellenic Mediterranean University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794760" y="1143000"/>
            <a:ext cx="5074920" cy="246888"/>
          </a:xfrm>
          <a:prstGeom prst="rect">
            <a:avLst/>
          </a:prstGeom>
          <a:noFill/>
        </p:spPr>
        <p:txBody>
          <a:bodyPr wrap="none" lIns="27432" tIns="18288" rIns="27432" bIns="18288">
            <a:spAutoFit/>
          </a:bodyPr>
          <a:lstStyle/>
          <a:p>
            <a:pPr algn="r"/>
            <a:r>
              <a:rPr sz="1400" b="1" i="0">
                <a:solidFill>
                  <a:srgbClr val="19642D"/>
                </a:solidFill>
                <a:latin typeface="Arial"/>
              </a:rPr>
              <a:t>Laboratory of Health and Road Safety</a:t>
            </a:r>
          </a:p>
        </p:txBody>
      </p:sp>
      <p:sp>
        <p:nvSpPr>
          <p:cNvPr id="7" name="Rectangle 6"/>
          <p:cNvSpPr/>
          <p:nvPr/>
        </p:nvSpPr>
        <p:spPr>
          <a:xfrm>
            <a:off x="36576" y="1581912"/>
            <a:ext cx="2249424" cy="91440"/>
          </a:xfrm>
          <a:prstGeom prst="rect">
            <a:avLst/>
          </a:prstGeom>
          <a:solidFill>
            <a:srgbClr val="368E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2286000" y="1581912"/>
            <a:ext cx="2286000" cy="91440"/>
          </a:xfrm>
          <a:prstGeom prst="rect">
            <a:avLst/>
          </a:prstGeom>
          <a:solidFill>
            <a:srgbClr val="AA22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4572000" y="1581912"/>
            <a:ext cx="2286000" cy="91440"/>
          </a:xfrm>
          <a:prstGeom prst="rect">
            <a:avLst/>
          </a:prstGeom>
          <a:solidFill>
            <a:srgbClr val="00CC9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6858000" y="1581912"/>
            <a:ext cx="2249424" cy="91440"/>
          </a:xfrm>
          <a:prstGeom prst="rect">
            <a:avLst/>
          </a:prstGeom>
          <a:solidFill>
            <a:srgbClr val="FD5C0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0" y="1773936"/>
            <a:ext cx="2340864" cy="5084064"/>
          </a:xfrm>
          <a:prstGeom prst="rect">
            <a:avLst/>
          </a:prstGeom>
          <a:solidFill>
            <a:srgbClr val="368E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109728" y="3657600"/>
            <a:ext cx="2103120" cy="713232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05 · ΔΕΙΓΜΑΤΟΛΗΨΙΑ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096512" y="6473952"/>
            <a:ext cx="3566160" cy="256032"/>
          </a:xfrm>
          <a:prstGeom prst="rect">
            <a:avLst/>
          </a:prstGeom>
          <a:noFill/>
        </p:spPr>
        <p:txBody>
          <a:bodyPr wrap="none" lIns="27432" tIns="18288" rIns="27432" bIns="18288">
            <a:spAutoFit/>
          </a:bodyPr>
          <a:lstStyle/>
          <a:p>
            <a:pPr algn="ctr"/>
            <a:r>
              <a:rPr sz="1400" b="1" i="1">
                <a:solidFill>
                  <a:srgbClr val="368ECA"/>
                </a:solidFill>
                <a:latin typeface="Arial"/>
              </a:rPr>
              <a:t>Μεθοδολογία Έρευνας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606040" y="1874519"/>
            <a:ext cx="5760720" cy="512064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l"/>
            <a:r>
              <a:rPr sz="1600" b="1" i="0">
                <a:solidFill>
                  <a:srgbClr val="4B413C"/>
                </a:solidFill>
                <a:latin typeface="Arial"/>
              </a:rPr>
              <a:t>Μέγεθος δείγματος: δεν υπάρχει ένας μαγικός αριθμός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606040" y="2487168"/>
            <a:ext cx="5760720" cy="2203704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l"/>
            <a:r>
              <a:rPr sz="1600" b="0" i="0">
                <a:solidFill>
                  <a:srgbClr val="4B413C"/>
                </a:solidFill>
                <a:latin typeface="Arial"/>
              </a:rPr>
              <a:t>• Εξαρτάται από το κύριο ερώτημα και την ανάλυση.
• Εξαρτάται από το αναμενόμενο μέγεθος επίδρασης και την επιθυμητή ακρίβεια.
• Επηρεάζεται από αριθμό ομάδων, predictors, clustering και αναμενόμενες απώλειες.
• Μεγάλο N δεν θεραπεύει συστηματική μεροληψία.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606040" y="4846320"/>
            <a:ext cx="5715000" cy="1353312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l">
              <a:lnSpc>
                <a:spcPct val="100000"/>
              </a:lnSpc>
              <a:spcAft>
                <a:spcPts val="100"/>
              </a:spcAft>
            </a:pPr>
            <a:r>
              <a:rPr sz="1400" b="1">
                <a:solidFill>
                  <a:srgbClr val="4B413C"/>
                </a:solidFill>
                <a:latin typeface="Arial"/>
              </a:rPr>
              <a:t>ΠΑΡΑΔΕΙΓΜΑ  </a:t>
            </a:r>
            <a:r>
              <a:rPr sz="1400">
                <a:solidFill>
                  <a:srgbClr val="4B413C"/>
                </a:solidFill>
                <a:latin typeface="Arial"/>
              </a:rPr>
              <a:t>2.000 συμμετέχοντες ευκολίας μπορεί να είναι λιγότερο αντιπροσωπευτικοί από 500 σωστά δειγματοληπτημένους.</a:t>
            </a:r>
          </a:p>
          <a:p>
            <a:pPr algn="l">
              <a:lnSpc>
                <a:spcPct val="100000"/>
              </a:lnSpc>
              <a:spcAft>
                <a:spcPts val="100"/>
              </a:spcAft>
            </a:pPr>
            <a:r>
              <a:rPr sz="1400" b="1">
                <a:solidFill>
                  <a:srgbClr val="4B413C"/>
                </a:solidFill>
                <a:latin typeface="Arial"/>
              </a:rPr>
              <a:t>Οδική ασφάλεια: </a:t>
            </a:r>
            <a:r>
              <a:rPr sz="1400">
                <a:solidFill>
                  <a:srgbClr val="4B413C"/>
                </a:solidFill>
                <a:latin typeface="Arial"/>
              </a:rPr>
              <a:t>Μεγάλο online δείγμα οδηγών δεν εξαλείφει selection bias.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E1D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eader_original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1572768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786384"/>
            <a:ext cx="9144000" cy="786384"/>
          </a:xfrm>
          <a:prstGeom prst="rect">
            <a:avLst/>
          </a:prstGeom>
          <a:solidFill>
            <a:srgbClr val="E6E1D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201168" y="841248"/>
            <a:ext cx="2286000" cy="256032"/>
          </a:xfrm>
          <a:prstGeom prst="rect">
            <a:avLst/>
          </a:prstGeom>
          <a:noFill/>
        </p:spPr>
        <p:txBody>
          <a:bodyPr wrap="none" lIns="27432" tIns="18288" rIns="27432" bIns="18288">
            <a:spAutoFit/>
          </a:bodyPr>
          <a:lstStyle/>
          <a:p>
            <a:pPr algn="l"/>
            <a:r>
              <a:rPr sz="1400" b="1" i="0">
                <a:solidFill>
                  <a:srgbClr val="4B413C"/>
                </a:solidFill>
                <a:latin typeface="Arial"/>
              </a:rPr>
              <a:t>Παραδόσεις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794760" y="822960"/>
            <a:ext cx="5074920" cy="246888"/>
          </a:xfrm>
          <a:prstGeom prst="rect">
            <a:avLst/>
          </a:prstGeom>
          <a:noFill/>
        </p:spPr>
        <p:txBody>
          <a:bodyPr wrap="none" lIns="27432" tIns="18288" rIns="27432" bIns="18288">
            <a:spAutoFit/>
          </a:bodyPr>
          <a:lstStyle/>
          <a:p>
            <a:pPr algn="r"/>
            <a:r>
              <a:rPr sz="1400" b="1" i="0">
                <a:solidFill>
                  <a:srgbClr val="6D9D0A"/>
                </a:solidFill>
                <a:latin typeface="Arial"/>
              </a:rPr>
              <a:t>Hellenic Mediterranean University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794760" y="1143000"/>
            <a:ext cx="5074920" cy="246888"/>
          </a:xfrm>
          <a:prstGeom prst="rect">
            <a:avLst/>
          </a:prstGeom>
          <a:noFill/>
        </p:spPr>
        <p:txBody>
          <a:bodyPr wrap="none" lIns="27432" tIns="18288" rIns="27432" bIns="18288">
            <a:spAutoFit/>
          </a:bodyPr>
          <a:lstStyle/>
          <a:p>
            <a:pPr algn="r"/>
            <a:r>
              <a:rPr sz="1400" b="1" i="0">
                <a:solidFill>
                  <a:srgbClr val="19642D"/>
                </a:solidFill>
                <a:latin typeface="Arial"/>
              </a:rPr>
              <a:t>Laboratory of Health and Road Safety</a:t>
            </a:r>
          </a:p>
        </p:txBody>
      </p:sp>
      <p:sp>
        <p:nvSpPr>
          <p:cNvPr id="7" name="Rectangle 6"/>
          <p:cNvSpPr/>
          <p:nvPr/>
        </p:nvSpPr>
        <p:spPr>
          <a:xfrm>
            <a:off x="36576" y="1581912"/>
            <a:ext cx="2249424" cy="91440"/>
          </a:xfrm>
          <a:prstGeom prst="rect">
            <a:avLst/>
          </a:prstGeom>
          <a:solidFill>
            <a:srgbClr val="368E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2286000" y="1581912"/>
            <a:ext cx="2286000" cy="91440"/>
          </a:xfrm>
          <a:prstGeom prst="rect">
            <a:avLst/>
          </a:prstGeom>
          <a:solidFill>
            <a:srgbClr val="AA22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4572000" y="1581912"/>
            <a:ext cx="2286000" cy="91440"/>
          </a:xfrm>
          <a:prstGeom prst="rect">
            <a:avLst/>
          </a:prstGeom>
          <a:solidFill>
            <a:srgbClr val="00CC9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6858000" y="1581912"/>
            <a:ext cx="2249424" cy="91440"/>
          </a:xfrm>
          <a:prstGeom prst="rect">
            <a:avLst/>
          </a:prstGeom>
          <a:solidFill>
            <a:srgbClr val="FD5C0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0" y="1773936"/>
            <a:ext cx="2340864" cy="5084064"/>
          </a:xfrm>
          <a:prstGeom prst="rect">
            <a:avLst/>
          </a:prstGeom>
          <a:solidFill>
            <a:srgbClr val="368E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109728" y="3657600"/>
            <a:ext cx="2103120" cy="713232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05 · ΔΕΙΓΜΑΤΟΛΗΨΙΑ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096512" y="6473952"/>
            <a:ext cx="3566160" cy="256032"/>
          </a:xfrm>
          <a:prstGeom prst="rect">
            <a:avLst/>
          </a:prstGeom>
          <a:noFill/>
        </p:spPr>
        <p:txBody>
          <a:bodyPr wrap="none" lIns="27432" tIns="18288" rIns="27432" bIns="18288">
            <a:spAutoFit/>
          </a:bodyPr>
          <a:lstStyle/>
          <a:p>
            <a:pPr algn="ctr"/>
            <a:r>
              <a:rPr sz="1400" b="1" i="1">
                <a:solidFill>
                  <a:srgbClr val="368ECA"/>
                </a:solidFill>
                <a:latin typeface="Arial"/>
              </a:rPr>
              <a:t>Μεθοδολογία Έρευνας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606040" y="1874519"/>
            <a:ext cx="5760720" cy="512064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l"/>
            <a:r>
              <a:rPr sz="1800" b="1" i="0">
                <a:solidFill>
                  <a:srgbClr val="4B413C"/>
                </a:solidFill>
                <a:latin typeface="Arial"/>
              </a:rPr>
              <a:t>Σφάλμα και μεροληψία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606040" y="2487168"/>
            <a:ext cx="5760720" cy="2203704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l"/>
            <a:r>
              <a:rPr sz="1400" b="0" i="0">
                <a:solidFill>
                  <a:srgbClr val="4B413C"/>
                </a:solidFill>
                <a:latin typeface="Arial"/>
              </a:rPr>
              <a:t>• Sampling error: τυχαία απόκλιση δείγματος από πληθυσμό.
• Selection bias: η πιθανότητα συμμετοχής σχετίζεται με το υπό μελέτη φαινόμενο.
• Non-response bias: οι μη συμμετέχοντες διαφέρουν συστηματικά.
• Coverage error: το δειγματοληπτικό πλαίσιο δεν καλύπτει όλον τον πληθυσμό.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606040" y="4846320"/>
            <a:ext cx="5715000" cy="1353312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l">
              <a:lnSpc>
                <a:spcPct val="100000"/>
              </a:lnSpc>
              <a:spcAft>
                <a:spcPts val="100"/>
              </a:spcAft>
            </a:pPr>
            <a:r>
              <a:rPr sz="1400" b="1">
                <a:solidFill>
                  <a:srgbClr val="4B413C"/>
                </a:solidFill>
                <a:latin typeface="Arial"/>
              </a:rPr>
              <a:t>ΠΑΡΑΔΕΙΓΜΑ  </a:t>
            </a:r>
            <a:r>
              <a:rPr sz="1400">
                <a:solidFill>
                  <a:srgbClr val="4B413C"/>
                </a:solidFill>
                <a:latin typeface="Arial"/>
              </a:rPr>
              <a:t>Online survey για ψηφιακό αποκλεισμό: ποιοι αποκλείονται ήδη από τον τρόπο συλλογής;</a:t>
            </a:r>
          </a:p>
          <a:p>
            <a:pPr algn="l">
              <a:lnSpc>
                <a:spcPct val="100000"/>
              </a:lnSpc>
              <a:spcAft>
                <a:spcPts val="100"/>
              </a:spcAft>
            </a:pPr>
            <a:r>
              <a:rPr sz="1400" b="1">
                <a:solidFill>
                  <a:srgbClr val="4B413C"/>
                </a:solidFill>
                <a:latin typeface="Arial"/>
              </a:rPr>
              <a:t>Οδική ασφάλεια: </a:t>
            </a:r>
            <a:r>
              <a:rPr sz="1400">
                <a:solidFill>
                  <a:srgbClr val="4B413C"/>
                </a:solidFill>
                <a:latin typeface="Arial"/>
              </a:rPr>
              <a:t>Online survey για risky driving μπορεί να υποεκπροσωπεί οδηγούς με χαμηλές ψηφιακές δεξιότητες.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E1D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eader_original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1572768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786384"/>
            <a:ext cx="9144000" cy="786384"/>
          </a:xfrm>
          <a:prstGeom prst="rect">
            <a:avLst/>
          </a:prstGeom>
          <a:solidFill>
            <a:srgbClr val="E6E1D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201168" y="841248"/>
            <a:ext cx="2286000" cy="256032"/>
          </a:xfrm>
          <a:prstGeom prst="rect">
            <a:avLst/>
          </a:prstGeom>
          <a:noFill/>
        </p:spPr>
        <p:txBody>
          <a:bodyPr wrap="none" lIns="27432" tIns="18288" rIns="27432" bIns="18288">
            <a:spAutoFit/>
          </a:bodyPr>
          <a:lstStyle/>
          <a:p>
            <a:pPr algn="l"/>
            <a:r>
              <a:rPr sz="1400" b="1" i="0">
                <a:solidFill>
                  <a:srgbClr val="4B413C"/>
                </a:solidFill>
                <a:latin typeface="Arial"/>
              </a:rPr>
              <a:t>Παραδόσεις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794760" y="822960"/>
            <a:ext cx="5074920" cy="246888"/>
          </a:xfrm>
          <a:prstGeom prst="rect">
            <a:avLst/>
          </a:prstGeom>
          <a:noFill/>
        </p:spPr>
        <p:txBody>
          <a:bodyPr wrap="none" lIns="27432" tIns="18288" rIns="27432" bIns="18288">
            <a:spAutoFit/>
          </a:bodyPr>
          <a:lstStyle/>
          <a:p>
            <a:pPr algn="r"/>
            <a:r>
              <a:rPr sz="1400" b="1" i="0">
                <a:solidFill>
                  <a:srgbClr val="6D9D0A"/>
                </a:solidFill>
                <a:latin typeface="Arial"/>
              </a:rPr>
              <a:t>Hellenic Mediterranean University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794760" y="1143000"/>
            <a:ext cx="5074920" cy="246888"/>
          </a:xfrm>
          <a:prstGeom prst="rect">
            <a:avLst/>
          </a:prstGeom>
          <a:noFill/>
        </p:spPr>
        <p:txBody>
          <a:bodyPr wrap="none" lIns="27432" tIns="18288" rIns="27432" bIns="18288">
            <a:spAutoFit/>
          </a:bodyPr>
          <a:lstStyle/>
          <a:p>
            <a:pPr algn="r"/>
            <a:r>
              <a:rPr sz="1400" b="1" i="0">
                <a:solidFill>
                  <a:srgbClr val="19642D"/>
                </a:solidFill>
                <a:latin typeface="Arial"/>
              </a:rPr>
              <a:t>Laboratory of Health and Road Safety</a:t>
            </a:r>
          </a:p>
        </p:txBody>
      </p:sp>
      <p:sp>
        <p:nvSpPr>
          <p:cNvPr id="7" name="Rectangle 6"/>
          <p:cNvSpPr/>
          <p:nvPr/>
        </p:nvSpPr>
        <p:spPr>
          <a:xfrm>
            <a:off x="36576" y="1581912"/>
            <a:ext cx="2249424" cy="91440"/>
          </a:xfrm>
          <a:prstGeom prst="rect">
            <a:avLst/>
          </a:prstGeom>
          <a:solidFill>
            <a:srgbClr val="368E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2286000" y="1581912"/>
            <a:ext cx="2286000" cy="91440"/>
          </a:xfrm>
          <a:prstGeom prst="rect">
            <a:avLst/>
          </a:prstGeom>
          <a:solidFill>
            <a:srgbClr val="AA22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4572000" y="1581912"/>
            <a:ext cx="2286000" cy="91440"/>
          </a:xfrm>
          <a:prstGeom prst="rect">
            <a:avLst/>
          </a:prstGeom>
          <a:solidFill>
            <a:srgbClr val="00CC9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6858000" y="1581912"/>
            <a:ext cx="2249424" cy="91440"/>
          </a:xfrm>
          <a:prstGeom prst="rect">
            <a:avLst/>
          </a:prstGeom>
          <a:solidFill>
            <a:srgbClr val="FD5C0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0" y="1773936"/>
            <a:ext cx="2340864" cy="5084064"/>
          </a:xfrm>
          <a:prstGeom prst="rect">
            <a:avLst/>
          </a:prstGeom>
          <a:solidFill>
            <a:srgbClr val="368E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109728" y="3657600"/>
            <a:ext cx="2103120" cy="713232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06 · ΕΡΩΤΗΜΑΤΟΛΟΓΙΟ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096512" y="6473952"/>
            <a:ext cx="3566160" cy="256032"/>
          </a:xfrm>
          <a:prstGeom prst="rect">
            <a:avLst/>
          </a:prstGeom>
          <a:noFill/>
        </p:spPr>
        <p:txBody>
          <a:bodyPr wrap="none" lIns="27432" tIns="18288" rIns="27432" bIns="18288">
            <a:spAutoFit/>
          </a:bodyPr>
          <a:lstStyle/>
          <a:p>
            <a:pPr algn="ctr"/>
            <a:r>
              <a:rPr sz="1400" b="1" i="1">
                <a:solidFill>
                  <a:srgbClr val="368ECA"/>
                </a:solidFill>
                <a:latin typeface="Arial"/>
              </a:rPr>
              <a:t>Μεθοδολογία Έρευνας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606040" y="1874519"/>
            <a:ext cx="5760720" cy="512064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l"/>
            <a:r>
              <a:rPr sz="1800" b="1" i="0">
                <a:solidFill>
                  <a:srgbClr val="4B413C"/>
                </a:solidFill>
                <a:latin typeface="Arial"/>
              </a:rPr>
              <a:t>Το ερωτηματολόγιο είναι εργαλείο μέτρησης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606040" y="2487168"/>
            <a:ext cx="5760720" cy="2203704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l"/>
            <a:r>
              <a:rPr sz="1600" b="0" i="0">
                <a:solidFill>
                  <a:srgbClr val="4B413C"/>
                </a:solidFill>
                <a:latin typeface="Arial"/>
              </a:rPr>
              <a:t>• Δεν είναι απλώς κατάλογος ερωτήσεων.
• Κάθε ερώτηση πρέπει να υπηρετεί συγκεκριμένη μεταβλητή ή λειτουργικό ορισμό.
• Η σειρά, η διατύπωση και ο τρόπος χορήγησης μπορούν να επηρεάσουν τις απαντήσεις.
• Χρειάζεται πιλοτική δοκιμή πριν από την κύρια συλλογή.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E1D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eader_original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1572768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786384"/>
            <a:ext cx="9144000" cy="786384"/>
          </a:xfrm>
          <a:prstGeom prst="rect">
            <a:avLst/>
          </a:prstGeom>
          <a:solidFill>
            <a:srgbClr val="E6E1D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201168" y="841248"/>
            <a:ext cx="2286000" cy="256032"/>
          </a:xfrm>
          <a:prstGeom prst="rect">
            <a:avLst/>
          </a:prstGeom>
          <a:noFill/>
        </p:spPr>
        <p:txBody>
          <a:bodyPr wrap="none" lIns="27432" tIns="18288" rIns="27432" bIns="18288">
            <a:spAutoFit/>
          </a:bodyPr>
          <a:lstStyle/>
          <a:p>
            <a:pPr algn="l"/>
            <a:r>
              <a:rPr sz="1400" b="1" i="0">
                <a:solidFill>
                  <a:srgbClr val="4B413C"/>
                </a:solidFill>
                <a:latin typeface="Arial"/>
              </a:rPr>
              <a:t>Παραδόσεις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794760" y="822960"/>
            <a:ext cx="5074920" cy="246888"/>
          </a:xfrm>
          <a:prstGeom prst="rect">
            <a:avLst/>
          </a:prstGeom>
          <a:noFill/>
        </p:spPr>
        <p:txBody>
          <a:bodyPr wrap="none" lIns="27432" tIns="18288" rIns="27432" bIns="18288">
            <a:spAutoFit/>
          </a:bodyPr>
          <a:lstStyle/>
          <a:p>
            <a:pPr algn="r"/>
            <a:r>
              <a:rPr sz="1400" b="1" i="0">
                <a:solidFill>
                  <a:srgbClr val="6D9D0A"/>
                </a:solidFill>
                <a:latin typeface="Arial"/>
              </a:rPr>
              <a:t>Hellenic Mediterranean University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794760" y="1143000"/>
            <a:ext cx="5074920" cy="246888"/>
          </a:xfrm>
          <a:prstGeom prst="rect">
            <a:avLst/>
          </a:prstGeom>
          <a:noFill/>
        </p:spPr>
        <p:txBody>
          <a:bodyPr wrap="none" lIns="27432" tIns="18288" rIns="27432" bIns="18288">
            <a:spAutoFit/>
          </a:bodyPr>
          <a:lstStyle/>
          <a:p>
            <a:pPr algn="r"/>
            <a:r>
              <a:rPr sz="1400" b="1" i="0">
                <a:solidFill>
                  <a:srgbClr val="19642D"/>
                </a:solidFill>
                <a:latin typeface="Arial"/>
              </a:rPr>
              <a:t>Laboratory of Health and Road Safety</a:t>
            </a:r>
          </a:p>
        </p:txBody>
      </p:sp>
      <p:sp>
        <p:nvSpPr>
          <p:cNvPr id="7" name="Rectangle 6"/>
          <p:cNvSpPr/>
          <p:nvPr/>
        </p:nvSpPr>
        <p:spPr>
          <a:xfrm>
            <a:off x="36576" y="1581912"/>
            <a:ext cx="2249424" cy="91440"/>
          </a:xfrm>
          <a:prstGeom prst="rect">
            <a:avLst/>
          </a:prstGeom>
          <a:solidFill>
            <a:srgbClr val="368E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2286000" y="1581912"/>
            <a:ext cx="2286000" cy="91440"/>
          </a:xfrm>
          <a:prstGeom prst="rect">
            <a:avLst/>
          </a:prstGeom>
          <a:solidFill>
            <a:srgbClr val="AA22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4572000" y="1581912"/>
            <a:ext cx="2286000" cy="91440"/>
          </a:xfrm>
          <a:prstGeom prst="rect">
            <a:avLst/>
          </a:prstGeom>
          <a:solidFill>
            <a:srgbClr val="00CC9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6858000" y="1581912"/>
            <a:ext cx="2249424" cy="91440"/>
          </a:xfrm>
          <a:prstGeom prst="rect">
            <a:avLst/>
          </a:prstGeom>
          <a:solidFill>
            <a:srgbClr val="FD5C0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0" y="1773936"/>
            <a:ext cx="2340864" cy="5084064"/>
          </a:xfrm>
          <a:prstGeom prst="rect">
            <a:avLst/>
          </a:prstGeom>
          <a:solidFill>
            <a:srgbClr val="368E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109728" y="3657600"/>
            <a:ext cx="2103120" cy="713232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06 · ΕΡΩΤΗΜΑΤΟΛΟΓΙΟ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096512" y="6473952"/>
            <a:ext cx="3566160" cy="256032"/>
          </a:xfrm>
          <a:prstGeom prst="rect">
            <a:avLst/>
          </a:prstGeom>
          <a:noFill/>
        </p:spPr>
        <p:txBody>
          <a:bodyPr wrap="none" lIns="27432" tIns="18288" rIns="27432" bIns="18288">
            <a:spAutoFit/>
          </a:bodyPr>
          <a:lstStyle/>
          <a:p>
            <a:pPr algn="ctr"/>
            <a:r>
              <a:rPr sz="1400" b="1" i="1">
                <a:solidFill>
                  <a:srgbClr val="368ECA"/>
                </a:solidFill>
                <a:latin typeface="Arial"/>
              </a:rPr>
              <a:t>Μεθοδολογία Έρευνας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606040" y="1874519"/>
            <a:ext cx="5760720" cy="512064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l"/>
            <a:r>
              <a:rPr sz="1800" b="1" i="0">
                <a:solidFill>
                  <a:srgbClr val="4B413C"/>
                </a:solidFill>
                <a:latin typeface="Arial"/>
              </a:rPr>
              <a:t>Τύποι ερωτήσεων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606040" y="2487168"/>
            <a:ext cx="2606040" cy="1069848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l"/>
            <a:r>
              <a:rPr sz="1600" b="1" i="0">
                <a:solidFill>
                  <a:srgbClr val="4B413C"/>
                </a:solidFill>
                <a:latin typeface="Arial"/>
              </a:rPr>
              <a:t>Κλειστές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606040" y="3621024"/>
            <a:ext cx="2606040" cy="1069848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l"/>
            <a:r>
              <a:rPr sz="1600" b="0" i="0">
                <a:solidFill>
                  <a:srgbClr val="4B413C"/>
                </a:solidFill>
                <a:latin typeface="Arial"/>
              </a:rPr>
              <a:t>• Διχοτομικές
• Πολλαπλής επιλογής
• Κλίμακες συχνότητας/συμφωνίας
• Εύκολη κωδικοποίηση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715000" y="2487168"/>
            <a:ext cx="2606040" cy="1069848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l"/>
            <a:r>
              <a:rPr sz="1600" b="1" i="0">
                <a:solidFill>
                  <a:srgbClr val="4B413C"/>
                </a:solidFill>
                <a:latin typeface="Arial"/>
              </a:rPr>
              <a:t>Ανοικτές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715000" y="3621024"/>
            <a:ext cx="2606040" cy="1069848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l"/>
            <a:r>
              <a:rPr sz="1600" b="0" i="0">
                <a:solidFill>
                  <a:srgbClr val="4B413C"/>
                </a:solidFill>
                <a:latin typeface="Arial"/>
              </a:rPr>
              <a:t>• Ελεύθερη απάντηση
• Πλουσιότερο περιεχόμενο
• Δυσκολότερη τυποποίηση
• Χρήσιμες συμπληρωματικά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606040" y="4846320"/>
            <a:ext cx="5715000" cy="1353312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l">
              <a:lnSpc>
                <a:spcPct val="100000"/>
              </a:lnSpc>
              <a:spcAft>
                <a:spcPts val="100"/>
              </a:spcAft>
            </a:pPr>
            <a:r>
              <a:rPr sz="1400" b="1">
                <a:solidFill>
                  <a:srgbClr val="4B413C"/>
                </a:solidFill>
                <a:latin typeface="Arial"/>
              </a:rPr>
              <a:t>ΠΑΡΑΔΕΙΓΜΑ  </a:t>
            </a:r>
            <a:r>
              <a:rPr sz="1400">
                <a:solidFill>
                  <a:srgbClr val="4B413C"/>
                </a:solidFill>
                <a:latin typeface="Arial"/>
              </a:rPr>
              <a:t>Σε καθαρά ποσοτική έρευνα οι ανοικτές απαντήσεις χρειάζονται σαφές σχέδιο κωδικοποίησης.</a:t>
            </a:r>
          </a:p>
          <a:p>
            <a:pPr algn="l">
              <a:lnSpc>
                <a:spcPct val="100000"/>
              </a:lnSpc>
              <a:spcAft>
                <a:spcPts val="100"/>
              </a:spcAft>
            </a:pPr>
            <a:r>
              <a:rPr sz="1400" b="1">
                <a:solidFill>
                  <a:srgbClr val="4B413C"/>
                </a:solidFill>
                <a:latin typeface="Arial"/>
              </a:rPr>
              <a:t>Οδική ασφάλεια: </a:t>
            </a:r>
            <a:r>
              <a:rPr sz="1400">
                <a:solidFill>
                  <a:srgbClr val="4B413C"/>
                </a:solidFill>
                <a:latin typeface="Arial"/>
              </a:rPr>
              <a:t>Κλειστή: «Χρησιμοποιήσατε κινητό οδηγώντας τις τελευταίες 30 ημέρες; Ναι/Όχι».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E1D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eader_original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1572768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786384"/>
            <a:ext cx="9144000" cy="786384"/>
          </a:xfrm>
          <a:prstGeom prst="rect">
            <a:avLst/>
          </a:prstGeom>
          <a:solidFill>
            <a:srgbClr val="E6E1D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201168" y="841248"/>
            <a:ext cx="2286000" cy="256032"/>
          </a:xfrm>
          <a:prstGeom prst="rect">
            <a:avLst/>
          </a:prstGeom>
          <a:noFill/>
        </p:spPr>
        <p:txBody>
          <a:bodyPr wrap="none" lIns="27432" tIns="18288" rIns="27432" bIns="18288">
            <a:spAutoFit/>
          </a:bodyPr>
          <a:lstStyle/>
          <a:p>
            <a:pPr algn="l"/>
            <a:r>
              <a:rPr sz="1400" b="1" i="0">
                <a:solidFill>
                  <a:srgbClr val="4B413C"/>
                </a:solidFill>
                <a:latin typeface="Arial"/>
              </a:rPr>
              <a:t>Παραδόσεις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794760" y="822960"/>
            <a:ext cx="5074920" cy="246888"/>
          </a:xfrm>
          <a:prstGeom prst="rect">
            <a:avLst/>
          </a:prstGeom>
          <a:noFill/>
        </p:spPr>
        <p:txBody>
          <a:bodyPr wrap="none" lIns="27432" tIns="18288" rIns="27432" bIns="18288">
            <a:spAutoFit/>
          </a:bodyPr>
          <a:lstStyle/>
          <a:p>
            <a:pPr algn="r"/>
            <a:r>
              <a:rPr sz="1400" b="1" i="0">
                <a:solidFill>
                  <a:srgbClr val="6D9D0A"/>
                </a:solidFill>
                <a:latin typeface="Arial"/>
              </a:rPr>
              <a:t>Hellenic Mediterranean University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794760" y="1143000"/>
            <a:ext cx="5074920" cy="246888"/>
          </a:xfrm>
          <a:prstGeom prst="rect">
            <a:avLst/>
          </a:prstGeom>
          <a:noFill/>
        </p:spPr>
        <p:txBody>
          <a:bodyPr wrap="none" lIns="27432" tIns="18288" rIns="27432" bIns="18288">
            <a:spAutoFit/>
          </a:bodyPr>
          <a:lstStyle/>
          <a:p>
            <a:pPr algn="r"/>
            <a:r>
              <a:rPr sz="1400" b="1" i="0">
                <a:solidFill>
                  <a:srgbClr val="19642D"/>
                </a:solidFill>
                <a:latin typeface="Arial"/>
              </a:rPr>
              <a:t>Laboratory of Health and Road Safety</a:t>
            </a:r>
          </a:p>
        </p:txBody>
      </p:sp>
      <p:sp>
        <p:nvSpPr>
          <p:cNvPr id="7" name="Rectangle 6"/>
          <p:cNvSpPr/>
          <p:nvPr/>
        </p:nvSpPr>
        <p:spPr>
          <a:xfrm>
            <a:off x="36576" y="1581912"/>
            <a:ext cx="2249424" cy="91440"/>
          </a:xfrm>
          <a:prstGeom prst="rect">
            <a:avLst/>
          </a:prstGeom>
          <a:solidFill>
            <a:srgbClr val="368E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2286000" y="1581912"/>
            <a:ext cx="2286000" cy="91440"/>
          </a:xfrm>
          <a:prstGeom prst="rect">
            <a:avLst/>
          </a:prstGeom>
          <a:solidFill>
            <a:srgbClr val="AA22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4572000" y="1581912"/>
            <a:ext cx="2286000" cy="91440"/>
          </a:xfrm>
          <a:prstGeom prst="rect">
            <a:avLst/>
          </a:prstGeom>
          <a:solidFill>
            <a:srgbClr val="00CC9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6858000" y="1581912"/>
            <a:ext cx="2249424" cy="91440"/>
          </a:xfrm>
          <a:prstGeom prst="rect">
            <a:avLst/>
          </a:prstGeom>
          <a:solidFill>
            <a:srgbClr val="FD5C0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0" y="1773936"/>
            <a:ext cx="2340864" cy="5084064"/>
          </a:xfrm>
          <a:prstGeom prst="rect">
            <a:avLst/>
          </a:prstGeom>
          <a:solidFill>
            <a:srgbClr val="368E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109728" y="3657600"/>
            <a:ext cx="2103120" cy="713232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06 · ΕΡΩΤΗΜΑΤΟΛΟΓΙΟ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096512" y="6473952"/>
            <a:ext cx="3566160" cy="256032"/>
          </a:xfrm>
          <a:prstGeom prst="rect">
            <a:avLst/>
          </a:prstGeom>
          <a:noFill/>
        </p:spPr>
        <p:txBody>
          <a:bodyPr wrap="none" lIns="27432" tIns="18288" rIns="27432" bIns="18288">
            <a:spAutoFit/>
          </a:bodyPr>
          <a:lstStyle/>
          <a:p>
            <a:pPr algn="ctr"/>
            <a:r>
              <a:rPr sz="1400" b="1" i="1">
                <a:solidFill>
                  <a:srgbClr val="368ECA"/>
                </a:solidFill>
                <a:latin typeface="Arial"/>
              </a:rPr>
              <a:t>Μεθοδολογία Έρευνας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606040" y="1874519"/>
            <a:ext cx="5760720" cy="512064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l"/>
            <a:r>
              <a:rPr sz="1800" b="1" i="0">
                <a:solidFill>
                  <a:srgbClr val="4B413C"/>
                </a:solidFill>
                <a:latin typeface="Arial"/>
              </a:rPr>
              <a:t>Κανόνες καλής ερώτησης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606040" y="2487168"/>
            <a:ext cx="5760720" cy="2203704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l"/>
            <a:r>
              <a:rPr sz="1600" b="0" i="0">
                <a:solidFill>
                  <a:srgbClr val="4B413C"/>
                </a:solidFill>
                <a:latin typeface="Arial"/>
              </a:rPr>
              <a:t>• Μία ιδέα κάθε φορά.
• Απλή γλώσσα κατάλληλη για τον πληθυσμό.
• Σαφές χρονικό πλαίσιο.
• Αποφυγή καθοδηγητικής ή φορτισμένης διατύπωσης.
• Οι επιλογές απάντησης να είναι αμοιβαία αποκλειόμενες και επαρκείς.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606040" y="4846320"/>
            <a:ext cx="5715000" cy="1353312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l">
              <a:lnSpc>
                <a:spcPct val="100000"/>
              </a:lnSpc>
              <a:spcAft>
                <a:spcPts val="100"/>
              </a:spcAft>
            </a:pPr>
            <a:r>
              <a:rPr sz="1400" b="1">
                <a:solidFill>
                  <a:srgbClr val="4B413C"/>
                </a:solidFill>
                <a:latin typeface="Arial"/>
              </a:rPr>
              <a:t>ΠΑΡΑΔΕΙΓΜΑ  </a:t>
            </a:r>
            <a:r>
              <a:rPr sz="1400">
                <a:solidFill>
                  <a:srgbClr val="4B413C"/>
                </a:solidFill>
                <a:latin typeface="Arial"/>
              </a:rPr>
              <a:t>Κακό: «Πόσο ικανοποιημένος είστε από την ταχύτητα και την ποιότητα της υπηρεσίας;»</a:t>
            </a:r>
          </a:p>
          <a:p>
            <a:pPr algn="l">
              <a:lnSpc>
                <a:spcPct val="100000"/>
              </a:lnSpc>
              <a:spcAft>
                <a:spcPts val="100"/>
              </a:spcAft>
            </a:pPr>
            <a:r>
              <a:rPr sz="1400" b="1">
                <a:solidFill>
                  <a:srgbClr val="4B413C"/>
                </a:solidFill>
                <a:latin typeface="Arial"/>
              </a:rPr>
              <a:t>Οδική ασφάλεια: </a:t>
            </a:r>
            <a:r>
              <a:rPr sz="1400">
                <a:solidFill>
                  <a:srgbClr val="4B413C"/>
                </a:solidFill>
                <a:latin typeface="Arial"/>
              </a:rPr>
              <a:t>Κακό: «Πόσο συχνά οδηγείτε γρήγορα και απρόσεκτα;» — δύο συμπεριφορές σε μία ερώτηση.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E1D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eader_original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1572768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786384"/>
            <a:ext cx="9144000" cy="786384"/>
          </a:xfrm>
          <a:prstGeom prst="rect">
            <a:avLst/>
          </a:prstGeom>
          <a:solidFill>
            <a:srgbClr val="E6E1D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201168" y="841248"/>
            <a:ext cx="2286000" cy="256032"/>
          </a:xfrm>
          <a:prstGeom prst="rect">
            <a:avLst/>
          </a:prstGeom>
          <a:noFill/>
        </p:spPr>
        <p:txBody>
          <a:bodyPr wrap="none" lIns="27432" tIns="18288" rIns="27432" bIns="18288">
            <a:spAutoFit/>
          </a:bodyPr>
          <a:lstStyle/>
          <a:p>
            <a:pPr algn="l"/>
            <a:r>
              <a:rPr sz="1400" b="1" i="0">
                <a:solidFill>
                  <a:srgbClr val="4B413C"/>
                </a:solidFill>
                <a:latin typeface="Arial"/>
              </a:rPr>
              <a:t>Παραδόσεις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794760" y="822960"/>
            <a:ext cx="5074920" cy="246888"/>
          </a:xfrm>
          <a:prstGeom prst="rect">
            <a:avLst/>
          </a:prstGeom>
          <a:noFill/>
        </p:spPr>
        <p:txBody>
          <a:bodyPr wrap="none" lIns="27432" tIns="18288" rIns="27432" bIns="18288">
            <a:spAutoFit/>
          </a:bodyPr>
          <a:lstStyle/>
          <a:p>
            <a:pPr algn="r"/>
            <a:r>
              <a:rPr sz="1400" b="1" i="0">
                <a:solidFill>
                  <a:srgbClr val="6D9D0A"/>
                </a:solidFill>
                <a:latin typeface="Arial"/>
              </a:rPr>
              <a:t>Hellenic Mediterranean University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794760" y="1143000"/>
            <a:ext cx="5074920" cy="246888"/>
          </a:xfrm>
          <a:prstGeom prst="rect">
            <a:avLst/>
          </a:prstGeom>
          <a:noFill/>
        </p:spPr>
        <p:txBody>
          <a:bodyPr wrap="none" lIns="27432" tIns="18288" rIns="27432" bIns="18288">
            <a:spAutoFit/>
          </a:bodyPr>
          <a:lstStyle/>
          <a:p>
            <a:pPr algn="r"/>
            <a:r>
              <a:rPr sz="1400" b="1" i="0">
                <a:solidFill>
                  <a:srgbClr val="19642D"/>
                </a:solidFill>
                <a:latin typeface="Arial"/>
              </a:rPr>
              <a:t>Laboratory of Health and Road Safety</a:t>
            </a:r>
          </a:p>
        </p:txBody>
      </p:sp>
      <p:sp>
        <p:nvSpPr>
          <p:cNvPr id="7" name="Rectangle 6"/>
          <p:cNvSpPr/>
          <p:nvPr/>
        </p:nvSpPr>
        <p:spPr>
          <a:xfrm>
            <a:off x="36576" y="1581912"/>
            <a:ext cx="2249424" cy="91440"/>
          </a:xfrm>
          <a:prstGeom prst="rect">
            <a:avLst/>
          </a:prstGeom>
          <a:solidFill>
            <a:srgbClr val="368E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2286000" y="1581912"/>
            <a:ext cx="2286000" cy="91440"/>
          </a:xfrm>
          <a:prstGeom prst="rect">
            <a:avLst/>
          </a:prstGeom>
          <a:solidFill>
            <a:srgbClr val="AA22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4572000" y="1581912"/>
            <a:ext cx="2286000" cy="91440"/>
          </a:xfrm>
          <a:prstGeom prst="rect">
            <a:avLst/>
          </a:prstGeom>
          <a:solidFill>
            <a:srgbClr val="00CC9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6858000" y="1581912"/>
            <a:ext cx="2249424" cy="91440"/>
          </a:xfrm>
          <a:prstGeom prst="rect">
            <a:avLst/>
          </a:prstGeom>
          <a:solidFill>
            <a:srgbClr val="FD5C0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0" y="1773936"/>
            <a:ext cx="2340864" cy="5084064"/>
          </a:xfrm>
          <a:prstGeom prst="rect">
            <a:avLst/>
          </a:prstGeom>
          <a:solidFill>
            <a:srgbClr val="368E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109728" y="3657600"/>
            <a:ext cx="2103120" cy="713232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06 · ΕΡΩΤΗΜΑΤΟΛΟΓΙΟ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096512" y="6473952"/>
            <a:ext cx="3566160" cy="256032"/>
          </a:xfrm>
          <a:prstGeom prst="rect">
            <a:avLst/>
          </a:prstGeom>
          <a:noFill/>
        </p:spPr>
        <p:txBody>
          <a:bodyPr wrap="none" lIns="27432" tIns="18288" rIns="27432" bIns="18288">
            <a:spAutoFit/>
          </a:bodyPr>
          <a:lstStyle/>
          <a:p>
            <a:pPr algn="ctr"/>
            <a:r>
              <a:rPr sz="1400" b="1" i="1">
                <a:solidFill>
                  <a:srgbClr val="368ECA"/>
                </a:solidFill>
                <a:latin typeface="Arial"/>
              </a:rPr>
              <a:t>Μεθοδολογία Έρευνας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606040" y="1874519"/>
            <a:ext cx="5760720" cy="512064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l"/>
            <a:r>
              <a:rPr sz="1800" b="1" i="0">
                <a:solidFill>
                  <a:srgbClr val="4B413C"/>
                </a:solidFill>
                <a:latin typeface="Arial"/>
              </a:rPr>
              <a:t>Κλίμακες Likert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606040" y="2487168"/>
            <a:ext cx="5760720" cy="2203704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l"/>
            <a:r>
              <a:rPr sz="1400" b="0" i="0">
                <a:solidFill>
                  <a:srgbClr val="4B413C"/>
                </a:solidFill>
                <a:latin typeface="Arial"/>
              </a:rPr>
              <a:t>• Μετρούν βαθμό συμφωνίας, συχνότητας, ικανοποίησης κ.ά.
• Τα λεκτικά anchors πρέπει να είναι σαφή και συνεπή.
• Ένα item Likert είναι τακτικό· ένα συνολικό score πολλών items συχνά αναλύεται ως περίπου συνεχές, με τεκμηρίωση.
• Προσέχουμε reverse items, missing responses και κανόνες scoring.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606040" y="4846320"/>
            <a:ext cx="5715000" cy="1353312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l">
              <a:lnSpc>
                <a:spcPct val="100000"/>
              </a:lnSpc>
              <a:spcAft>
                <a:spcPts val="100"/>
              </a:spcAft>
            </a:pPr>
            <a:r>
              <a:rPr sz="1400" b="1">
                <a:solidFill>
                  <a:srgbClr val="4B413C"/>
                </a:solidFill>
                <a:latin typeface="Arial"/>
              </a:rPr>
              <a:t>ΠΑΡΑΔΕΙΓΜΑ  </a:t>
            </a:r>
            <a:r>
              <a:rPr sz="1400">
                <a:solidFill>
                  <a:srgbClr val="4B413C"/>
                </a:solidFill>
                <a:latin typeface="Arial"/>
              </a:rPr>
              <a:t>Ποτέ – Σπάνια – Μερικές φορές – Συχνά – Πολύ συχνά.</a:t>
            </a:r>
          </a:p>
          <a:p>
            <a:pPr algn="l">
              <a:lnSpc>
                <a:spcPct val="100000"/>
              </a:lnSpc>
              <a:spcAft>
                <a:spcPts val="100"/>
              </a:spcAft>
            </a:pPr>
            <a:r>
              <a:rPr sz="1400" b="1">
                <a:solidFill>
                  <a:srgbClr val="4B413C"/>
                </a:solidFill>
                <a:latin typeface="Arial"/>
              </a:rPr>
              <a:t>Οδική ασφάλεια: </a:t>
            </a:r>
            <a:r>
              <a:rPr sz="1400">
                <a:solidFill>
                  <a:srgbClr val="4B413C"/>
                </a:solidFill>
                <a:latin typeface="Arial"/>
              </a:rPr>
              <a:t>Ποτέ – Σπάνια – Μερικές φορές – Συχνά – Πολύ συχνά: χρήση κινητού κατά την οδήγηση.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E1D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eader_original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1572768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786384"/>
            <a:ext cx="9144000" cy="786384"/>
          </a:xfrm>
          <a:prstGeom prst="rect">
            <a:avLst/>
          </a:prstGeom>
          <a:solidFill>
            <a:srgbClr val="E6E1D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201168" y="841248"/>
            <a:ext cx="2286000" cy="256032"/>
          </a:xfrm>
          <a:prstGeom prst="rect">
            <a:avLst/>
          </a:prstGeom>
          <a:noFill/>
        </p:spPr>
        <p:txBody>
          <a:bodyPr wrap="none" lIns="27432" tIns="18288" rIns="27432" bIns="18288">
            <a:spAutoFit/>
          </a:bodyPr>
          <a:lstStyle/>
          <a:p>
            <a:pPr algn="l"/>
            <a:r>
              <a:rPr sz="1400" b="1" i="0">
                <a:solidFill>
                  <a:srgbClr val="4B413C"/>
                </a:solidFill>
                <a:latin typeface="Arial"/>
              </a:rPr>
              <a:t>Παραδόσεις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794760" y="822960"/>
            <a:ext cx="5074920" cy="246888"/>
          </a:xfrm>
          <a:prstGeom prst="rect">
            <a:avLst/>
          </a:prstGeom>
          <a:noFill/>
        </p:spPr>
        <p:txBody>
          <a:bodyPr wrap="none" lIns="27432" tIns="18288" rIns="27432" bIns="18288">
            <a:spAutoFit/>
          </a:bodyPr>
          <a:lstStyle/>
          <a:p>
            <a:pPr algn="r"/>
            <a:r>
              <a:rPr sz="1400" b="1" i="0">
                <a:solidFill>
                  <a:srgbClr val="6D9D0A"/>
                </a:solidFill>
                <a:latin typeface="Arial"/>
              </a:rPr>
              <a:t>Hellenic Mediterranean University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794760" y="1143000"/>
            <a:ext cx="5074920" cy="246888"/>
          </a:xfrm>
          <a:prstGeom prst="rect">
            <a:avLst/>
          </a:prstGeom>
          <a:noFill/>
        </p:spPr>
        <p:txBody>
          <a:bodyPr wrap="none" lIns="27432" tIns="18288" rIns="27432" bIns="18288">
            <a:spAutoFit/>
          </a:bodyPr>
          <a:lstStyle/>
          <a:p>
            <a:pPr algn="r"/>
            <a:r>
              <a:rPr sz="1400" b="1" i="0">
                <a:solidFill>
                  <a:srgbClr val="19642D"/>
                </a:solidFill>
                <a:latin typeface="Arial"/>
              </a:rPr>
              <a:t>Laboratory of Health and Road Safety</a:t>
            </a:r>
          </a:p>
        </p:txBody>
      </p:sp>
      <p:sp>
        <p:nvSpPr>
          <p:cNvPr id="7" name="Rectangle 6"/>
          <p:cNvSpPr/>
          <p:nvPr/>
        </p:nvSpPr>
        <p:spPr>
          <a:xfrm>
            <a:off x="36576" y="1581912"/>
            <a:ext cx="2249424" cy="91440"/>
          </a:xfrm>
          <a:prstGeom prst="rect">
            <a:avLst/>
          </a:prstGeom>
          <a:solidFill>
            <a:srgbClr val="368E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2286000" y="1581912"/>
            <a:ext cx="2286000" cy="91440"/>
          </a:xfrm>
          <a:prstGeom prst="rect">
            <a:avLst/>
          </a:prstGeom>
          <a:solidFill>
            <a:srgbClr val="AA22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4572000" y="1581912"/>
            <a:ext cx="2286000" cy="91440"/>
          </a:xfrm>
          <a:prstGeom prst="rect">
            <a:avLst/>
          </a:prstGeom>
          <a:solidFill>
            <a:srgbClr val="00CC9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6858000" y="1581912"/>
            <a:ext cx="2249424" cy="91440"/>
          </a:xfrm>
          <a:prstGeom prst="rect">
            <a:avLst/>
          </a:prstGeom>
          <a:solidFill>
            <a:srgbClr val="FD5C0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0" y="1773936"/>
            <a:ext cx="2340864" cy="5084064"/>
          </a:xfrm>
          <a:prstGeom prst="rect">
            <a:avLst/>
          </a:prstGeom>
          <a:solidFill>
            <a:srgbClr val="368E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109728" y="3657600"/>
            <a:ext cx="2103120" cy="713232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06 · ΕΡΩΤΗΜΑΤΟΛΟΓΙΟ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096512" y="6473952"/>
            <a:ext cx="3566160" cy="256032"/>
          </a:xfrm>
          <a:prstGeom prst="rect">
            <a:avLst/>
          </a:prstGeom>
          <a:noFill/>
        </p:spPr>
        <p:txBody>
          <a:bodyPr wrap="none" lIns="27432" tIns="18288" rIns="27432" bIns="18288">
            <a:spAutoFit/>
          </a:bodyPr>
          <a:lstStyle/>
          <a:p>
            <a:pPr algn="ctr"/>
            <a:r>
              <a:rPr sz="1400" b="1" i="1">
                <a:solidFill>
                  <a:srgbClr val="368ECA"/>
                </a:solidFill>
                <a:latin typeface="Arial"/>
              </a:rPr>
              <a:t>Μεθοδολογία Έρευνας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606040" y="1874519"/>
            <a:ext cx="5760720" cy="512064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l"/>
            <a:r>
              <a:rPr sz="1800" b="1" i="0">
                <a:solidFill>
                  <a:srgbClr val="4B413C"/>
                </a:solidFill>
                <a:latin typeface="Arial"/>
              </a:rPr>
              <a:t>Σειρά και τρόπος χορήγησης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606040" y="2487168"/>
            <a:ext cx="5760720" cy="2203704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l"/>
            <a:r>
              <a:rPr sz="1400" b="0" i="0">
                <a:solidFill>
                  <a:srgbClr val="4B413C"/>
                </a:solidFill>
                <a:latin typeface="Arial"/>
              </a:rPr>
              <a:t>• Ξεκινάμε με κατανοητές, μη απειλητικές ερωτήσεις.
• Ομαδοποιούμε θεματικά χωρίς να δημιουργούμε ισχυρά priming effects.
• Ευαίσθητα θέματα χρειάζονται ιδιωτικότητα και κατάλληλη εισαγωγή.
• Αυτοσυμπλήρωση, τηλεφωνική ή πρόσωπο-με-πρόσωπο χορήγηση έχουν διαφορετικές πηγές bias.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E1D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eader_original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1572768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786384"/>
            <a:ext cx="9144000" cy="786384"/>
          </a:xfrm>
          <a:prstGeom prst="rect">
            <a:avLst/>
          </a:prstGeom>
          <a:solidFill>
            <a:srgbClr val="E6E1D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201168" y="841248"/>
            <a:ext cx="2286000" cy="256032"/>
          </a:xfrm>
          <a:prstGeom prst="rect">
            <a:avLst/>
          </a:prstGeom>
          <a:noFill/>
        </p:spPr>
        <p:txBody>
          <a:bodyPr wrap="none" lIns="27432" tIns="18288" rIns="27432" bIns="18288">
            <a:spAutoFit/>
          </a:bodyPr>
          <a:lstStyle/>
          <a:p>
            <a:pPr algn="l"/>
            <a:r>
              <a:rPr sz="1400" b="1" i="0">
                <a:solidFill>
                  <a:srgbClr val="4B413C"/>
                </a:solidFill>
                <a:latin typeface="Arial"/>
              </a:rPr>
              <a:t>Παραδόσεις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794760" y="822960"/>
            <a:ext cx="5074920" cy="246888"/>
          </a:xfrm>
          <a:prstGeom prst="rect">
            <a:avLst/>
          </a:prstGeom>
          <a:noFill/>
        </p:spPr>
        <p:txBody>
          <a:bodyPr wrap="none" lIns="27432" tIns="18288" rIns="27432" bIns="18288">
            <a:spAutoFit/>
          </a:bodyPr>
          <a:lstStyle/>
          <a:p>
            <a:pPr algn="r"/>
            <a:r>
              <a:rPr sz="1400" b="1" i="0">
                <a:solidFill>
                  <a:srgbClr val="6D9D0A"/>
                </a:solidFill>
                <a:latin typeface="Arial"/>
              </a:rPr>
              <a:t>Hellenic Mediterranean University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794760" y="1143000"/>
            <a:ext cx="5074920" cy="246888"/>
          </a:xfrm>
          <a:prstGeom prst="rect">
            <a:avLst/>
          </a:prstGeom>
          <a:noFill/>
        </p:spPr>
        <p:txBody>
          <a:bodyPr wrap="none" lIns="27432" tIns="18288" rIns="27432" bIns="18288">
            <a:spAutoFit/>
          </a:bodyPr>
          <a:lstStyle/>
          <a:p>
            <a:pPr algn="r"/>
            <a:r>
              <a:rPr sz="1400" b="1" i="0">
                <a:solidFill>
                  <a:srgbClr val="19642D"/>
                </a:solidFill>
                <a:latin typeface="Arial"/>
              </a:rPr>
              <a:t>Laboratory of Health and Road Safety</a:t>
            </a:r>
          </a:p>
        </p:txBody>
      </p:sp>
      <p:sp>
        <p:nvSpPr>
          <p:cNvPr id="7" name="Rectangle 6"/>
          <p:cNvSpPr/>
          <p:nvPr/>
        </p:nvSpPr>
        <p:spPr>
          <a:xfrm>
            <a:off x="36576" y="1581912"/>
            <a:ext cx="2249424" cy="91440"/>
          </a:xfrm>
          <a:prstGeom prst="rect">
            <a:avLst/>
          </a:prstGeom>
          <a:solidFill>
            <a:srgbClr val="368E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2286000" y="1581912"/>
            <a:ext cx="2286000" cy="91440"/>
          </a:xfrm>
          <a:prstGeom prst="rect">
            <a:avLst/>
          </a:prstGeom>
          <a:solidFill>
            <a:srgbClr val="AA22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4572000" y="1581912"/>
            <a:ext cx="2286000" cy="91440"/>
          </a:xfrm>
          <a:prstGeom prst="rect">
            <a:avLst/>
          </a:prstGeom>
          <a:solidFill>
            <a:srgbClr val="00CC9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6858000" y="1581912"/>
            <a:ext cx="2249424" cy="91440"/>
          </a:xfrm>
          <a:prstGeom prst="rect">
            <a:avLst/>
          </a:prstGeom>
          <a:solidFill>
            <a:srgbClr val="FD5C0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0" y="1773936"/>
            <a:ext cx="2340864" cy="5084064"/>
          </a:xfrm>
          <a:prstGeom prst="rect">
            <a:avLst/>
          </a:prstGeom>
          <a:solidFill>
            <a:srgbClr val="368E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109728" y="3657600"/>
            <a:ext cx="2103120" cy="713232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06 · ΕΡΩΤΗΜΑΤΟΛΟΓΙΟ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096512" y="6473952"/>
            <a:ext cx="3566160" cy="256032"/>
          </a:xfrm>
          <a:prstGeom prst="rect">
            <a:avLst/>
          </a:prstGeom>
          <a:noFill/>
        </p:spPr>
        <p:txBody>
          <a:bodyPr wrap="none" lIns="27432" tIns="18288" rIns="27432" bIns="18288">
            <a:spAutoFit/>
          </a:bodyPr>
          <a:lstStyle/>
          <a:p>
            <a:pPr algn="ctr"/>
            <a:r>
              <a:rPr sz="1400" b="1" i="1">
                <a:solidFill>
                  <a:srgbClr val="368ECA"/>
                </a:solidFill>
                <a:latin typeface="Arial"/>
              </a:rPr>
              <a:t>Μεθοδολογία Έρευνας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606040" y="1874519"/>
            <a:ext cx="5760720" cy="512064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l"/>
            <a:r>
              <a:rPr sz="1800" b="1" i="0">
                <a:solidFill>
                  <a:srgbClr val="4B413C"/>
                </a:solidFill>
                <a:latin typeface="Arial"/>
              </a:rPr>
              <a:t>Πιλοτική δοκιμή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606040" y="2487168"/>
            <a:ext cx="5760720" cy="2203704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l"/>
            <a:r>
              <a:rPr sz="1400" b="0" i="0">
                <a:solidFill>
                  <a:srgbClr val="4B413C"/>
                </a:solidFill>
                <a:latin typeface="Arial"/>
              </a:rPr>
              <a:t>• Ελέγχει κατανόηση, διάρκεια, ροή και τεχνικά προβλήματα.
• Αναδεικνύει επιλογές απάντησης που λείπουν ή δεν χρησιμοποιούνται.
• Μπορεί να περιλαμβάνει cognitive interviewing για το πώς ερμηνεύονται οι ερωτήσεις.
• Το pilot δεν είναι τυπικό βήμα· είναι έλεγχος του εργαλείου πριν το κόστος της κύριας μελέτης.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E1D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eader_original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1572768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786384"/>
            <a:ext cx="9144000" cy="786384"/>
          </a:xfrm>
          <a:prstGeom prst="rect">
            <a:avLst/>
          </a:prstGeom>
          <a:solidFill>
            <a:srgbClr val="E6E1D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201168" y="841248"/>
            <a:ext cx="2286000" cy="256032"/>
          </a:xfrm>
          <a:prstGeom prst="rect">
            <a:avLst/>
          </a:prstGeom>
          <a:noFill/>
        </p:spPr>
        <p:txBody>
          <a:bodyPr wrap="none" lIns="27432" tIns="18288" rIns="27432" bIns="18288">
            <a:spAutoFit/>
          </a:bodyPr>
          <a:lstStyle/>
          <a:p>
            <a:pPr algn="l"/>
            <a:r>
              <a:rPr sz="1400" b="1" i="0">
                <a:solidFill>
                  <a:srgbClr val="4B413C"/>
                </a:solidFill>
                <a:latin typeface="Arial"/>
              </a:rPr>
              <a:t>Παραδόσεις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794760" y="822960"/>
            <a:ext cx="5074920" cy="246888"/>
          </a:xfrm>
          <a:prstGeom prst="rect">
            <a:avLst/>
          </a:prstGeom>
          <a:noFill/>
        </p:spPr>
        <p:txBody>
          <a:bodyPr wrap="none" lIns="27432" tIns="18288" rIns="27432" bIns="18288">
            <a:spAutoFit/>
          </a:bodyPr>
          <a:lstStyle/>
          <a:p>
            <a:pPr algn="r"/>
            <a:r>
              <a:rPr sz="1400" b="1" i="0">
                <a:solidFill>
                  <a:srgbClr val="6D9D0A"/>
                </a:solidFill>
                <a:latin typeface="Arial"/>
              </a:rPr>
              <a:t>Hellenic Mediterranean University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794760" y="1143000"/>
            <a:ext cx="5074920" cy="246888"/>
          </a:xfrm>
          <a:prstGeom prst="rect">
            <a:avLst/>
          </a:prstGeom>
          <a:noFill/>
        </p:spPr>
        <p:txBody>
          <a:bodyPr wrap="none" lIns="27432" tIns="18288" rIns="27432" bIns="18288">
            <a:spAutoFit/>
          </a:bodyPr>
          <a:lstStyle/>
          <a:p>
            <a:pPr algn="r"/>
            <a:r>
              <a:rPr sz="1400" b="1" i="0">
                <a:solidFill>
                  <a:srgbClr val="19642D"/>
                </a:solidFill>
                <a:latin typeface="Arial"/>
              </a:rPr>
              <a:t>Laboratory of Health and Road Safety</a:t>
            </a:r>
          </a:p>
        </p:txBody>
      </p:sp>
      <p:sp>
        <p:nvSpPr>
          <p:cNvPr id="7" name="Rectangle 6"/>
          <p:cNvSpPr/>
          <p:nvPr/>
        </p:nvSpPr>
        <p:spPr>
          <a:xfrm>
            <a:off x="36576" y="1581912"/>
            <a:ext cx="2249424" cy="91440"/>
          </a:xfrm>
          <a:prstGeom prst="rect">
            <a:avLst/>
          </a:prstGeom>
          <a:solidFill>
            <a:srgbClr val="368E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2286000" y="1581912"/>
            <a:ext cx="2286000" cy="91440"/>
          </a:xfrm>
          <a:prstGeom prst="rect">
            <a:avLst/>
          </a:prstGeom>
          <a:solidFill>
            <a:srgbClr val="AA22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4572000" y="1581912"/>
            <a:ext cx="2286000" cy="91440"/>
          </a:xfrm>
          <a:prstGeom prst="rect">
            <a:avLst/>
          </a:prstGeom>
          <a:solidFill>
            <a:srgbClr val="00CC9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6858000" y="1581912"/>
            <a:ext cx="2249424" cy="91440"/>
          </a:xfrm>
          <a:prstGeom prst="rect">
            <a:avLst/>
          </a:prstGeom>
          <a:solidFill>
            <a:srgbClr val="FD5C0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0" y="1773936"/>
            <a:ext cx="2340864" cy="5084064"/>
          </a:xfrm>
          <a:prstGeom prst="rect">
            <a:avLst/>
          </a:prstGeom>
          <a:solidFill>
            <a:srgbClr val="368E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109728" y="3657600"/>
            <a:ext cx="2103120" cy="713232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07 · ΠΟΙΟΤΗΤΑ ΜΕΤΡΗΣΗΣ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096512" y="6473952"/>
            <a:ext cx="3566160" cy="256032"/>
          </a:xfrm>
          <a:prstGeom prst="rect">
            <a:avLst/>
          </a:prstGeom>
          <a:noFill/>
        </p:spPr>
        <p:txBody>
          <a:bodyPr wrap="none" lIns="27432" tIns="18288" rIns="27432" bIns="18288">
            <a:spAutoFit/>
          </a:bodyPr>
          <a:lstStyle/>
          <a:p>
            <a:pPr algn="ctr"/>
            <a:r>
              <a:rPr sz="1400" b="1" i="1">
                <a:solidFill>
                  <a:srgbClr val="368ECA"/>
                </a:solidFill>
                <a:latin typeface="Arial"/>
              </a:rPr>
              <a:t>Μεθοδολογία Έρευνας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606040" y="1874519"/>
            <a:ext cx="5760720" cy="512064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l"/>
            <a:r>
              <a:rPr sz="1800" b="1" i="0">
                <a:solidFill>
                  <a:srgbClr val="4B413C"/>
                </a:solidFill>
                <a:latin typeface="Arial"/>
              </a:rPr>
              <a:t>Αξιοπιστία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606040" y="2487168"/>
            <a:ext cx="5760720" cy="2203704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l"/>
            <a:r>
              <a:rPr sz="1600" b="0" i="0">
                <a:solidFill>
                  <a:srgbClr val="4B413C"/>
                </a:solidFill>
                <a:latin typeface="Arial"/>
              </a:rPr>
              <a:t>• Αφορά τη συνέπεια και σταθερότητα της μέτρησης.
• Test–retest: σταθερότητα στον χρόνο.
• Inter-rater: συμφωνία μεταξύ αξιολογητών.
• Internal consistency: συνοχή items που υποτίθεται ότι μετρούν το ίδιο construct.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606040" y="4846320"/>
            <a:ext cx="5715000" cy="1353312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l">
              <a:lnSpc>
                <a:spcPct val="100000"/>
              </a:lnSpc>
              <a:spcAft>
                <a:spcPts val="100"/>
              </a:spcAft>
            </a:pPr>
            <a:r>
              <a:rPr sz="1400" b="1">
                <a:solidFill>
                  <a:srgbClr val="4B413C"/>
                </a:solidFill>
                <a:latin typeface="Arial"/>
              </a:rPr>
              <a:t>ΠΑΡΑΔΕΙΓΜΑ  </a:t>
            </a:r>
            <a:r>
              <a:rPr sz="1400">
                <a:solidFill>
                  <a:srgbClr val="4B413C"/>
                </a:solidFill>
                <a:latin typeface="Arial"/>
              </a:rPr>
              <a:t>Ένα εργαλείο μπορεί να είναι αξιόπιστο αλλά να μετρά συστηματικά το λάθος πράγμα.</a:t>
            </a:r>
          </a:p>
          <a:p>
            <a:pPr algn="l">
              <a:lnSpc>
                <a:spcPct val="100000"/>
              </a:lnSpc>
              <a:spcAft>
                <a:spcPts val="100"/>
              </a:spcAft>
            </a:pPr>
            <a:r>
              <a:rPr sz="1400" b="1">
                <a:solidFill>
                  <a:srgbClr val="4B413C"/>
                </a:solidFill>
                <a:latin typeface="Arial"/>
              </a:rPr>
              <a:t>Οδική ασφάλεια: </a:t>
            </a:r>
            <a:r>
              <a:rPr sz="1400">
                <a:solidFill>
                  <a:srgbClr val="4B413C"/>
                </a:solidFill>
                <a:latin typeface="Arial"/>
              </a:rPr>
              <a:t>Δύο παρατηρητές κωδικοποιούν helmet use: εξετάζουμε inter-rater reliability.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E1D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eader_original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1572768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786384"/>
            <a:ext cx="9144000" cy="786384"/>
          </a:xfrm>
          <a:prstGeom prst="rect">
            <a:avLst/>
          </a:prstGeom>
          <a:solidFill>
            <a:srgbClr val="E6E1D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201168" y="841248"/>
            <a:ext cx="2286000" cy="256032"/>
          </a:xfrm>
          <a:prstGeom prst="rect">
            <a:avLst/>
          </a:prstGeom>
          <a:noFill/>
        </p:spPr>
        <p:txBody>
          <a:bodyPr wrap="none" lIns="27432" tIns="18288" rIns="27432" bIns="18288">
            <a:spAutoFit/>
          </a:bodyPr>
          <a:lstStyle/>
          <a:p>
            <a:pPr algn="l"/>
            <a:r>
              <a:rPr sz="1400" b="1" i="0">
                <a:solidFill>
                  <a:srgbClr val="4B413C"/>
                </a:solidFill>
                <a:latin typeface="Arial"/>
              </a:rPr>
              <a:t>Παραδόσεις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794760" y="822960"/>
            <a:ext cx="5074920" cy="246888"/>
          </a:xfrm>
          <a:prstGeom prst="rect">
            <a:avLst/>
          </a:prstGeom>
          <a:noFill/>
        </p:spPr>
        <p:txBody>
          <a:bodyPr wrap="none" lIns="27432" tIns="18288" rIns="27432" bIns="18288">
            <a:spAutoFit/>
          </a:bodyPr>
          <a:lstStyle/>
          <a:p>
            <a:pPr algn="r"/>
            <a:r>
              <a:rPr sz="1400" b="1" i="0">
                <a:solidFill>
                  <a:srgbClr val="6D9D0A"/>
                </a:solidFill>
                <a:latin typeface="Arial"/>
              </a:rPr>
              <a:t>Hellenic Mediterranean University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794760" y="1143000"/>
            <a:ext cx="5074920" cy="246888"/>
          </a:xfrm>
          <a:prstGeom prst="rect">
            <a:avLst/>
          </a:prstGeom>
          <a:noFill/>
        </p:spPr>
        <p:txBody>
          <a:bodyPr wrap="none" lIns="27432" tIns="18288" rIns="27432" bIns="18288">
            <a:spAutoFit/>
          </a:bodyPr>
          <a:lstStyle/>
          <a:p>
            <a:pPr algn="r"/>
            <a:r>
              <a:rPr sz="1400" b="1" i="0">
                <a:solidFill>
                  <a:srgbClr val="19642D"/>
                </a:solidFill>
                <a:latin typeface="Arial"/>
              </a:rPr>
              <a:t>Laboratory of Health and Road Safety</a:t>
            </a:r>
          </a:p>
        </p:txBody>
      </p:sp>
      <p:sp>
        <p:nvSpPr>
          <p:cNvPr id="7" name="Rectangle 6"/>
          <p:cNvSpPr/>
          <p:nvPr/>
        </p:nvSpPr>
        <p:spPr>
          <a:xfrm>
            <a:off x="36576" y="1581912"/>
            <a:ext cx="2249424" cy="91440"/>
          </a:xfrm>
          <a:prstGeom prst="rect">
            <a:avLst/>
          </a:prstGeom>
          <a:solidFill>
            <a:srgbClr val="368E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2286000" y="1581912"/>
            <a:ext cx="2286000" cy="91440"/>
          </a:xfrm>
          <a:prstGeom prst="rect">
            <a:avLst/>
          </a:prstGeom>
          <a:solidFill>
            <a:srgbClr val="AA22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4572000" y="1581912"/>
            <a:ext cx="2286000" cy="91440"/>
          </a:xfrm>
          <a:prstGeom prst="rect">
            <a:avLst/>
          </a:prstGeom>
          <a:solidFill>
            <a:srgbClr val="00CC9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6858000" y="1581912"/>
            <a:ext cx="2249424" cy="91440"/>
          </a:xfrm>
          <a:prstGeom prst="rect">
            <a:avLst/>
          </a:prstGeom>
          <a:solidFill>
            <a:srgbClr val="FD5C0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0" y="1773936"/>
            <a:ext cx="2340864" cy="5084064"/>
          </a:xfrm>
          <a:prstGeom prst="rect">
            <a:avLst/>
          </a:prstGeom>
          <a:solidFill>
            <a:srgbClr val="368E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109728" y="3657600"/>
            <a:ext cx="2103120" cy="713232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07 · ΠΟΙΟΤΗΤΑ ΜΕΤΡΗΣΗΣ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096512" y="6473952"/>
            <a:ext cx="3566160" cy="256032"/>
          </a:xfrm>
          <a:prstGeom prst="rect">
            <a:avLst/>
          </a:prstGeom>
          <a:noFill/>
        </p:spPr>
        <p:txBody>
          <a:bodyPr wrap="none" lIns="27432" tIns="18288" rIns="27432" bIns="18288">
            <a:spAutoFit/>
          </a:bodyPr>
          <a:lstStyle/>
          <a:p>
            <a:pPr algn="ctr"/>
            <a:r>
              <a:rPr sz="1400" b="1" i="1">
                <a:solidFill>
                  <a:srgbClr val="368ECA"/>
                </a:solidFill>
                <a:latin typeface="Arial"/>
              </a:rPr>
              <a:t>Μεθοδολογία Έρευνας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606040" y="1874519"/>
            <a:ext cx="5760720" cy="512064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l"/>
            <a:r>
              <a:rPr sz="1800" b="1" i="0">
                <a:solidFill>
                  <a:srgbClr val="4B413C"/>
                </a:solidFill>
                <a:latin typeface="Arial"/>
              </a:rPr>
              <a:t>Cronbach’s α: χρήσιμο, όχι μαγικό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606040" y="2487168"/>
            <a:ext cx="5760720" cy="2203704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l"/>
            <a:r>
              <a:rPr sz="1600" b="0" i="0">
                <a:solidFill>
                  <a:srgbClr val="4B413C"/>
                </a:solidFill>
                <a:latin typeface="Arial"/>
              </a:rPr>
              <a:t>• Εκτιμά εσωτερική συνοχή υπό συγκεκριμένες παραδοχές.
• Υψηλό α δεν αποδεικνύει μονοδιάστατη δομή ή εγκυρότητα.
• Πολύ υψηλές τιμές μπορεί να υποδηλώνουν πλεονασμό items.
• Εξετάζεται μαζί με θεωρία, item statistics και παραγοντική δομή.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E1D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eader_original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1572768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786384"/>
            <a:ext cx="9144000" cy="786384"/>
          </a:xfrm>
          <a:prstGeom prst="rect">
            <a:avLst/>
          </a:prstGeom>
          <a:solidFill>
            <a:srgbClr val="E6E1D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201168" y="841248"/>
            <a:ext cx="2286000" cy="256032"/>
          </a:xfrm>
          <a:prstGeom prst="rect">
            <a:avLst/>
          </a:prstGeom>
          <a:noFill/>
        </p:spPr>
        <p:txBody>
          <a:bodyPr wrap="none" lIns="27432" tIns="18288" rIns="27432" bIns="18288">
            <a:spAutoFit/>
          </a:bodyPr>
          <a:lstStyle/>
          <a:p>
            <a:pPr algn="l"/>
            <a:r>
              <a:rPr sz="1400" b="1" i="0">
                <a:solidFill>
                  <a:srgbClr val="4B413C"/>
                </a:solidFill>
                <a:latin typeface="Arial"/>
              </a:rPr>
              <a:t>Παραδόσεις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794760" y="822960"/>
            <a:ext cx="5074920" cy="246888"/>
          </a:xfrm>
          <a:prstGeom prst="rect">
            <a:avLst/>
          </a:prstGeom>
          <a:noFill/>
        </p:spPr>
        <p:txBody>
          <a:bodyPr wrap="none" lIns="27432" tIns="18288" rIns="27432" bIns="18288">
            <a:spAutoFit/>
          </a:bodyPr>
          <a:lstStyle/>
          <a:p>
            <a:pPr algn="r"/>
            <a:r>
              <a:rPr sz="1400" b="1" i="0">
                <a:solidFill>
                  <a:srgbClr val="6D9D0A"/>
                </a:solidFill>
                <a:latin typeface="Arial"/>
              </a:rPr>
              <a:t>Hellenic Mediterranean University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794760" y="1143000"/>
            <a:ext cx="5074920" cy="246888"/>
          </a:xfrm>
          <a:prstGeom prst="rect">
            <a:avLst/>
          </a:prstGeom>
          <a:noFill/>
        </p:spPr>
        <p:txBody>
          <a:bodyPr wrap="none" lIns="27432" tIns="18288" rIns="27432" bIns="18288">
            <a:spAutoFit/>
          </a:bodyPr>
          <a:lstStyle/>
          <a:p>
            <a:pPr algn="r"/>
            <a:r>
              <a:rPr sz="1400" b="1" i="0">
                <a:solidFill>
                  <a:srgbClr val="19642D"/>
                </a:solidFill>
                <a:latin typeface="Arial"/>
              </a:rPr>
              <a:t>Laboratory of Health and Road Safety</a:t>
            </a:r>
          </a:p>
        </p:txBody>
      </p:sp>
      <p:sp>
        <p:nvSpPr>
          <p:cNvPr id="7" name="Rectangle 6"/>
          <p:cNvSpPr/>
          <p:nvPr/>
        </p:nvSpPr>
        <p:spPr>
          <a:xfrm>
            <a:off x="36576" y="1581912"/>
            <a:ext cx="2249424" cy="91440"/>
          </a:xfrm>
          <a:prstGeom prst="rect">
            <a:avLst/>
          </a:prstGeom>
          <a:solidFill>
            <a:srgbClr val="368E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2286000" y="1581912"/>
            <a:ext cx="2286000" cy="91440"/>
          </a:xfrm>
          <a:prstGeom prst="rect">
            <a:avLst/>
          </a:prstGeom>
          <a:solidFill>
            <a:srgbClr val="AA22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4572000" y="1581912"/>
            <a:ext cx="2286000" cy="91440"/>
          </a:xfrm>
          <a:prstGeom prst="rect">
            <a:avLst/>
          </a:prstGeom>
          <a:solidFill>
            <a:srgbClr val="00CC9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6858000" y="1581912"/>
            <a:ext cx="2249424" cy="91440"/>
          </a:xfrm>
          <a:prstGeom prst="rect">
            <a:avLst/>
          </a:prstGeom>
          <a:solidFill>
            <a:srgbClr val="FD5C0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0" y="1773936"/>
            <a:ext cx="2340864" cy="5084064"/>
          </a:xfrm>
          <a:prstGeom prst="rect">
            <a:avLst/>
          </a:prstGeom>
          <a:solidFill>
            <a:srgbClr val="368E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109728" y="3657600"/>
            <a:ext cx="2103120" cy="713232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07 · ΠΟΙΟΤΗΤΑ ΜΕΤΡΗΣΗΣ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096512" y="6473952"/>
            <a:ext cx="3566160" cy="256032"/>
          </a:xfrm>
          <a:prstGeom prst="rect">
            <a:avLst/>
          </a:prstGeom>
          <a:noFill/>
        </p:spPr>
        <p:txBody>
          <a:bodyPr wrap="none" lIns="27432" tIns="18288" rIns="27432" bIns="18288">
            <a:spAutoFit/>
          </a:bodyPr>
          <a:lstStyle/>
          <a:p>
            <a:pPr algn="ctr"/>
            <a:r>
              <a:rPr sz="1400" b="1" i="1">
                <a:solidFill>
                  <a:srgbClr val="368ECA"/>
                </a:solidFill>
                <a:latin typeface="Arial"/>
              </a:rPr>
              <a:t>Μεθοδολογία Έρευνας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606040" y="1874519"/>
            <a:ext cx="5760720" cy="512064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l"/>
            <a:r>
              <a:rPr sz="1800" b="1" i="0">
                <a:solidFill>
                  <a:srgbClr val="4B413C"/>
                </a:solidFill>
                <a:latin typeface="Arial"/>
              </a:rPr>
              <a:t>Εγκυρότητα μέτρησης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606040" y="2487168"/>
            <a:ext cx="5760720" cy="2203704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l"/>
            <a:r>
              <a:rPr sz="1400" b="0" i="0">
                <a:solidFill>
                  <a:srgbClr val="4B413C"/>
                </a:solidFill>
                <a:latin typeface="Arial"/>
              </a:rPr>
              <a:t>• Content validity: καλύπτει επαρκώς το περιεχόμενο της έννοιας;
• Construct validity: συμπεριφέρεται όπως προβλέπει η θεωρία;
• Criterion validity: σχετίζεται με κατάλληλο εξωτερικό κριτήριο;
• Convergent / discriminant evidence: σχετίζεται με συγγενείς αλλά διακρίνεται από διαφορετικές έννοιες.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E1D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eader_original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1572768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786384"/>
            <a:ext cx="9144000" cy="786384"/>
          </a:xfrm>
          <a:prstGeom prst="rect">
            <a:avLst/>
          </a:prstGeom>
          <a:solidFill>
            <a:srgbClr val="E6E1D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201168" y="841248"/>
            <a:ext cx="2286000" cy="256032"/>
          </a:xfrm>
          <a:prstGeom prst="rect">
            <a:avLst/>
          </a:prstGeom>
          <a:noFill/>
        </p:spPr>
        <p:txBody>
          <a:bodyPr wrap="none" lIns="27432" tIns="18288" rIns="27432" bIns="18288">
            <a:spAutoFit/>
          </a:bodyPr>
          <a:lstStyle/>
          <a:p>
            <a:pPr algn="l"/>
            <a:r>
              <a:rPr sz="1400" b="1" i="0">
                <a:solidFill>
                  <a:srgbClr val="4B413C"/>
                </a:solidFill>
                <a:latin typeface="Arial"/>
              </a:rPr>
              <a:t>Παραδόσεις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794760" y="822960"/>
            <a:ext cx="5074920" cy="246888"/>
          </a:xfrm>
          <a:prstGeom prst="rect">
            <a:avLst/>
          </a:prstGeom>
          <a:noFill/>
        </p:spPr>
        <p:txBody>
          <a:bodyPr wrap="none" lIns="27432" tIns="18288" rIns="27432" bIns="18288">
            <a:spAutoFit/>
          </a:bodyPr>
          <a:lstStyle/>
          <a:p>
            <a:pPr algn="r"/>
            <a:r>
              <a:rPr sz="1400" b="1" i="0">
                <a:solidFill>
                  <a:srgbClr val="6D9D0A"/>
                </a:solidFill>
                <a:latin typeface="Arial"/>
              </a:rPr>
              <a:t>Hellenic Mediterranean University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794760" y="1143000"/>
            <a:ext cx="5074920" cy="246888"/>
          </a:xfrm>
          <a:prstGeom prst="rect">
            <a:avLst/>
          </a:prstGeom>
          <a:noFill/>
        </p:spPr>
        <p:txBody>
          <a:bodyPr wrap="none" lIns="27432" tIns="18288" rIns="27432" bIns="18288">
            <a:spAutoFit/>
          </a:bodyPr>
          <a:lstStyle/>
          <a:p>
            <a:pPr algn="r"/>
            <a:r>
              <a:rPr sz="1400" b="1" i="0">
                <a:solidFill>
                  <a:srgbClr val="19642D"/>
                </a:solidFill>
                <a:latin typeface="Arial"/>
              </a:rPr>
              <a:t>Laboratory of Health and Road Safety</a:t>
            </a:r>
          </a:p>
        </p:txBody>
      </p:sp>
      <p:sp>
        <p:nvSpPr>
          <p:cNvPr id="7" name="Rectangle 6"/>
          <p:cNvSpPr/>
          <p:nvPr/>
        </p:nvSpPr>
        <p:spPr>
          <a:xfrm>
            <a:off x="36576" y="1581912"/>
            <a:ext cx="2249424" cy="91440"/>
          </a:xfrm>
          <a:prstGeom prst="rect">
            <a:avLst/>
          </a:prstGeom>
          <a:solidFill>
            <a:srgbClr val="368E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2286000" y="1581912"/>
            <a:ext cx="2286000" cy="91440"/>
          </a:xfrm>
          <a:prstGeom prst="rect">
            <a:avLst/>
          </a:prstGeom>
          <a:solidFill>
            <a:srgbClr val="AA22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4572000" y="1581912"/>
            <a:ext cx="2286000" cy="91440"/>
          </a:xfrm>
          <a:prstGeom prst="rect">
            <a:avLst/>
          </a:prstGeom>
          <a:solidFill>
            <a:srgbClr val="00CC9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6858000" y="1581912"/>
            <a:ext cx="2249424" cy="91440"/>
          </a:xfrm>
          <a:prstGeom prst="rect">
            <a:avLst/>
          </a:prstGeom>
          <a:solidFill>
            <a:srgbClr val="FD5C0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0" y="1773936"/>
            <a:ext cx="2340864" cy="5084064"/>
          </a:xfrm>
          <a:prstGeom prst="rect">
            <a:avLst/>
          </a:prstGeom>
          <a:solidFill>
            <a:srgbClr val="368E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109728" y="3657600"/>
            <a:ext cx="2103120" cy="713232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07 · ΠΟΙΟΤΗΤΑ ΜΕΤΡΗΣΗΣ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096512" y="6473952"/>
            <a:ext cx="3566160" cy="256032"/>
          </a:xfrm>
          <a:prstGeom prst="rect">
            <a:avLst/>
          </a:prstGeom>
          <a:noFill/>
        </p:spPr>
        <p:txBody>
          <a:bodyPr wrap="none" lIns="27432" tIns="18288" rIns="27432" bIns="18288">
            <a:spAutoFit/>
          </a:bodyPr>
          <a:lstStyle/>
          <a:p>
            <a:pPr algn="ctr"/>
            <a:r>
              <a:rPr sz="1400" b="1" i="1">
                <a:solidFill>
                  <a:srgbClr val="368ECA"/>
                </a:solidFill>
                <a:latin typeface="Arial"/>
              </a:rPr>
              <a:t>Μεθοδολογία Έρευνας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606040" y="1874519"/>
            <a:ext cx="5760720" cy="512064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l"/>
            <a:r>
              <a:rPr sz="1800" b="1" i="0">
                <a:solidFill>
                  <a:srgbClr val="4B413C"/>
                </a:solidFill>
                <a:latin typeface="Arial"/>
              </a:rPr>
              <a:t>Αξιοπιστία και εγκυρότητα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606040" y="2487168"/>
            <a:ext cx="2606040" cy="1069848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l"/>
            <a:r>
              <a:rPr sz="1600" b="1" i="0">
                <a:solidFill>
                  <a:srgbClr val="4B413C"/>
                </a:solidFill>
                <a:latin typeface="Arial"/>
              </a:rPr>
              <a:t>Αξιοπιστία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606040" y="3621024"/>
            <a:ext cx="2606040" cy="1069848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l"/>
            <a:r>
              <a:rPr sz="1600" b="0" i="0">
                <a:solidFill>
                  <a:srgbClr val="4B413C"/>
                </a:solidFill>
                <a:latin typeface="Arial"/>
              </a:rPr>
              <a:t>• Συνέπεια
• Επαναληψιμότητα
• Μικρό τυχαίο σφάλμα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715000" y="2487168"/>
            <a:ext cx="2606040" cy="1069848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l"/>
            <a:r>
              <a:rPr sz="1600" b="1" i="0">
                <a:solidFill>
                  <a:srgbClr val="4B413C"/>
                </a:solidFill>
                <a:latin typeface="Arial"/>
              </a:rPr>
              <a:t>Εγκυρότητα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715000" y="3621024"/>
            <a:ext cx="2606040" cy="1069848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l"/>
            <a:r>
              <a:rPr sz="1600" b="0" i="0">
                <a:solidFill>
                  <a:srgbClr val="4B413C"/>
                </a:solidFill>
                <a:latin typeface="Arial"/>
              </a:rPr>
              <a:t>• Ορθότητα ερμηνείας
• Κατάλληλη λειτουργικοποίηση
• Τεκμηριωμένες χρήσεις του score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606040" y="4846320"/>
            <a:ext cx="5715000" cy="1353312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l">
              <a:lnSpc>
                <a:spcPct val="100000"/>
              </a:lnSpc>
              <a:spcAft>
                <a:spcPts val="100"/>
              </a:spcAft>
            </a:pPr>
            <a:r>
              <a:rPr sz="1400" b="1">
                <a:solidFill>
                  <a:srgbClr val="4B413C"/>
                </a:solidFill>
                <a:latin typeface="Arial"/>
              </a:rPr>
              <a:t>ΠΑΡΑΔΕΙΓΜΑ  </a:t>
            </a:r>
            <a:r>
              <a:rPr sz="1400">
                <a:solidFill>
                  <a:srgbClr val="4B413C"/>
                </a:solidFill>
                <a:latin typeface="Arial"/>
              </a:rPr>
              <a:t>Ζυγαριά που δείχνει πάντα +5 kg: συνεπής, αλλά όχι έγκυρη ως προς το πραγματικό βάρος.</a:t>
            </a:r>
          </a:p>
          <a:p>
            <a:pPr algn="l">
              <a:lnSpc>
                <a:spcPct val="100000"/>
              </a:lnSpc>
              <a:spcAft>
                <a:spcPts val="100"/>
              </a:spcAft>
            </a:pPr>
            <a:r>
              <a:rPr sz="1400" b="1">
                <a:solidFill>
                  <a:srgbClr val="4B413C"/>
                </a:solidFill>
                <a:latin typeface="Arial"/>
              </a:rPr>
              <a:t>Οδική ασφάλεια: </a:t>
            </a:r>
            <a:r>
              <a:rPr sz="1400">
                <a:solidFill>
                  <a:srgbClr val="4B413C"/>
                </a:solidFill>
                <a:latin typeface="Arial"/>
              </a:rPr>
              <a:t>Σταθερή υποκαταγραφή της ταχύτητας μπορεί να είναι συνεπής αλλά όχι έγκυρη μέτρηση.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E1D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eader_original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1572768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786384"/>
            <a:ext cx="9144000" cy="786384"/>
          </a:xfrm>
          <a:prstGeom prst="rect">
            <a:avLst/>
          </a:prstGeom>
          <a:solidFill>
            <a:srgbClr val="E6E1D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201168" y="841248"/>
            <a:ext cx="2286000" cy="256032"/>
          </a:xfrm>
          <a:prstGeom prst="rect">
            <a:avLst/>
          </a:prstGeom>
          <a:noFill/>
        </p:spPr>
        <p:txBody>
          <a:bodyPr wrap="none" lIns="27432" tIns="18288" rIns="27432" bIns="18288">
            <a:spAutoFit/>
          </a:bodyPr>
          <a:lstStyle/>
          <a:p>
            <a:pPr algn="l"/>
            <a:r>
              <a:rPr sz="1400" b="1" i="0">
                <a:solidFill>
                  <a:srgbClr val="4B413C"/>
                </a:solidFill>
                <a:latin typeface="Arial"/>
              </a:rPr>
              <a:t>Παραδόσεις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794760" y="822960"/>
            <a:ext cx="5074920" cy="246888"/>
          </a:xfrm>
          <a:prstGeom prst="rect">
            <a:avLst/>
          </a:prstGeom>
          <a:noFill/>
        </p:spPr>
        <p:txBody>
          <a:bodyPr wrap="none" lIns="27432" tIns="18288" rIns="27432" bIns="18288">
            <a:spAutoFit/>
          </a:bodyPr>
          <a:lstStyle/>
          <a:p>
            <a:pPr algn="r"/>
            <a:r>
              <a:rPr sz="1400" b="1" i="0">
                <a:solidFill>
                  <a:srgbClr val="6D9D0A"/>
                </a:solidFill>
                <a:latin typeface="Arial"/>
              </a:rPr>
              <a:t>Hellenic Mediterranean University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794760" y="1143000"/>
            <a:ext cx="5074920" cy="246888"/>
          </a:xfrm>
          <a:prstGeom prst="rect">
            <a:avLst/>
          </a:prstGeom>
          <a:noFill/>
        </p:spPr>
        <p:txBody>
          <a:bodyPr wrap="none" lIns="27432" tIns="18288" rIns="27432" bIns="18288">
            <a:spAutoFit/>
          </a:bodyPr>
          <a:lstStyle/>
          <a:p>
            <a:pPr algn="r"/>
            <a:r>
              <a:rPr sz="1400" b="1" i="0">
                <a:solidFill>
                  <a:srgbClr val="19642D"/>
                </a:solidFill>
                <a:latin typeface="Arial"/>
              </a:rPr>
              <a:t>Laboratory of Health and Road Safety</a:t>
            </a:r>
          </a:p>
        </p:txBody>
      </p:sp>
      <p:sp>
        <p:nvSpPr>
          <p:cNvPr id="7" name="Rectangle 6"/>
          <p:cNvSpPr/>
          <p:nvPr/>
        </p:nvSpPr>
        <p:spPr>
          <a:xfrm>
            <a:off x="36576" y="1581912"/>
            <a:ext cx="2249424" cy="91440"/>
          </a:xfrm>
          <a:prstGeom prst="rect">
            <a:avLst/>
          </a:prstGeom>
          <a:solidFill>
            <a:srgbClr val="368E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2286000" y="1581912"/>
            <a:ext cx="2286000" cy="91440"/>
          </a:xfrm>
          <a:prstGeom prst="rect">
            <a:avLst/>
          </a:prstGeom>
          <a:solidFill>
            <a:srgbClr val="AA22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4572000" y="1581912"/>
            <a:ext cx="2286000" cy="91440"/>
          </a:xfrm>
          <a:prstGeom prst="rect">
            <a:avLst/>
          </a:prstGeom>
          <a:solidFill>
            <a:srgbClr val="00CC9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6858000" y="1581912"/>
            <a:ext cx="2249424" cy="91440"/>
          </a:xfrm>
          <a:prstGeom prst="rect">
            <a:avLst/>
          </a:prstGeom>
          <a:solidFill>
            <a:srgbClr val="FD5C0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0" y="1773936"/>
            <a:ext cx="2340864" cy="5084064"/>
          </a:xfrm>
          <a:prstGeom prst="rect">
            <a:avLst/>
          </a:prstGeom>
          <a:solidFill>
            <a:srgbClr val="368E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109728" y="3657600"/>
            <a:ext cx="2103120" cy="713232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08 · ΔΕΟΝΤΟΛΟΓΙΑ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096512" y="6473952"/>
            <a:ext cx="3566160" cy="256032"/>
          </a:xfrm>
          <a:prstGeom prst="rect">
            <a:avLst/>
          </a:prstGeom>
          <a:noFill/>
        </p:spPr>
        <p:txBody>
          <a:bodyPr wrap="none" lIns="27432" tIns="18288" rIns="27432" bIns="18288">
            <a:spAutoFit/>
          </a:bodyPr>
          <a:lstStyle/>
          <a:p>
            <a:pPr algn="ctr"/>
            <a:r>
              <a:rPr sz="1400" b="1" i="1">
                <a:solidFill>
                  <a:srgbClr val="368ECA"/>
                </a:solidFill>
                <a:latin typeface="Arial"/>
              </a:rPr>
              <a:t>Μεθοδολογία Έρευνας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606040" y="1874519"/>
            <a:ext cx="5760720" cy="512064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l"/>
            <a:r>
              <a:rPr sz="1800" b="1" i="0">
                <a:solidFill>
                  <a:srgbClr val="4B413C"/>
                </a:solidFill>
                <a:latin typeface="Arial"/>
              </a:rPr>
              <a:t>Βασικές αρχές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606040" y="2487168"/>
            <a:ext cx="5760720" cy="2203704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l"/>
            <a:r>
              <a:rPr sz="1600" b="0" i="0">
                <a:solidFill>
                  <a:srgbClr val="4B413C"/>
                </a:solidFill>
                <a:latin typeface="Arial"/>
              </a:rPr>
              <a:t>• Ενημερωμένη και εθελοντική συναίνεση.
• Δικαίωμα άρνησης ή αποχώρησης χωρίς συνέπειες.
• Ελαχιστοποίηση κινδύνου και αναλογικότητα επιβάρυνσης–οφέλους.
• Δίκαιη επιλογή συμμετεχόντων και ιδιαίτερη προστασία ευάλωτων ομάδων.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E1D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eader_original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1572768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786384"/>
            <a:ext cx="9144000" cy="786384"/>
          </a:xfrm>
          <a:prstGeom prst="rect">
            <a:avLst/>
          </a:prstGeom>
          <a:solidFill>
            <a:srgbClr val="E6E1D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201168" y="841248"/>
            <a:ext cx="2286000" cy="256032"/>
          </a:xfrm>
          <a:prstGeom prst="rect">
            <a:avLst/>
          </a:prstGeom>
          <a:noFill/>
        </p:spPr>
        <p:txBody>
          <a:bodyPr wrap="none" lIns="27432" tIns="18288" rIns="27432" bIns="18288">
            <a:spAutoFit/>
          </a:bodyPr>
          <a:lstStyle/>
          <a:p>
            <a:pPr algn="l"/>
            <a:r>
              <a:rPr sz="1400" b="1" i="0">
                <a:solidFill>
                  <a:srgbClr val="4B413C"/>
                </a:solidFill>
                <a:latin typeface="Arial"/>
              </a:rPr>
              <a:t>Παραδόσεις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794760" y="822960"/>
            <a:ext cx="5074920" cy="246888"/>
          </a:xfrm>
          <a:prstGeom prst="rect">
            <a:avLst/>
          </a:prstGeom>
          <a:noFill/>
        </p:spPr>
        <p:txBody>
          <a:bodyPr wrap="none" lIns="27432" tIns="18288" rIns="27432" bIns="18288">
            <a:spAutoFit/>
          </a:bodyPr>
          <a:lstStyle/>
          <a:p>
            <a:pPr algn="r"/>
            <a:r>
              <a:rPr sz="1400" b="1" i="0">
                <a:solidFill>
                  <a:srgbClr val="6D9D0A"/>
                </a:solidFill>
                <a:latin typeface="Arial"/>
              </a:rPr>
              <a:t>Hellenic Mediterranean University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794760" y="1143000"/>
            <a:ext cx="5074920" cy="246888"/>
          </a:xfrm>
          <a:prstGeom prst="rect">
            <a:avLst/>
          </a:prstGeom>
          <a:noFill/>
        </p:spPr>
        <p:txBody>
          <a:bodyPr wrap="none" lIns="27432" tIns="18288" rIns="27432" bIns="18288">
            <a:spAutoFit/>
          </a:bodyPr>
          <a:lstStyle/>
          <a:p>
            <a:pPr algn="r"/>
            <a:r>
              <a:rPr sz="1400" b="1" i="0">
                <a:solidFill>
                  <a:srgbClr val="19642D"/>
                </a:solidFill>
                <a:latin typeface="Arial"/>
              </a:rPr>
              <a:t>Laboratory of Health and Road Safety</a:t>
            </a:r>
          </a:p>
        </p:txBody>
      </p:sp>
      <p:sp>
        <p:nvSpPr>
          <p:cNvPr id="7" name="Rectangle 6"/>
          <p:cNvSpPr/>
          <p:nvPr/>
        </p:nvSpPr>
        <p:spPr>
          <a:xfrm>
            <a:off x="36576" y="1581912"/>
            <a:ext cx="2249424" cy="91440"/>
          </a:xfrm>
          <a:prstGeom prst="rect">
            <a:avLst/>
          </a:prstGeom>
          <a:solidFill>
            <a:srgbClr val="368E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2286000" y="1581912"/>
            <a:ext cx="2286000" cy="91440"/>
          </a:xfrm>
          <a:prstGeom prst="rect">
            <a:avLst/>
          </a:prstGeom>
          <a:solidFill>
            <a:srgbClr val="AA22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4572000" y="1581912"/>
            <a:ext cx="2286000" cy="91440"/>
          </a:xfrm>
          <a:prstGeom prst="rect">
            <a:avLst/>
          </a:prstGeom>
          <a:solidFill>
            <a:srgbClr val="00CC9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6858000" y="1581912"/>
            <a:ext cx="2249424" cy="91440"/>
          </a:xfrm>
          <a:prstGeom prst="rect">
            <a:avLst/>
          </a:prstGeom>
          <a:solidFill>
            <a:srgbClr val="FD5C0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0" y="1773936"/>
            <a:ext cx="2340864" cy="5084064"/>
          </a:xfrm>
          <a:prstGeom prst="rect">
            <a:avLst/>
          </a:prstGeom>
          <a:solidFill>
            <a:srgbClr val="368E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109728" y="3657600"/>
            <a:ext cx="2103120" cy="713232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08 · ΔΕΟΝΤΟΛΟΓΙΑ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096512" y="6473952"/>
            <a:ext cx="3566160" cy="256032"/>
          </a:xfrm>
          <a:prstGeom prst="rect">
            <a:avLst/>
          </a:prstGeom>
          <a:noFill/>
        </p:spPr>
        <p:txBody>
          <a:bodyPr wrap="none" lIns="27432" tIns="18288" rIns="27432" bIns="18288">
            <a:spAutoFit/>
          </a:bodyPr>
          <a:lstStyle/>
          <a:p>
            <a:pPr algn="ctr"/>
            <a:r>
              <a:rPr sz="1400" b="1" i="1">
                <a:solidFill>
                  <a:srgbClr val="368ECA"/>
                </a:solidFill>
                <a:latin typeface="Arial"/>
              </a:rPr>
              <a:t>Μεθοδολογία Έρευνας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606040" y="1874519"/>
            <a:ext cx="5760720" cy="512064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l"/>
            <a:r>
              <a:rPr sz="1800" b="1" i="0">
                <a:solidFill>
                  <a:srgbClr val="4B413C"/>
                </a:solidFill>
                <a:latin typeface="Arial"/>
              </a:rPr>
              <a:t>Ανωνυμία και εμπιστευτικότητα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606040" y="2487168"/>
            <a:ext cx="2606040" cy="1069848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l"/>
            <a:r>
              <a:rPr sz="1600" b="1" i="0">
                <a:solidFill>
                  <a:srgbClr val="4B413C"/>
                </a:solidFill>
                <a:latin typeface="Arial"/>
              </a:rPr>
              <a:t>Ανωνυμία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606040" y="3621024"/>
            <a:ext cx="2606040" cy="1069848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l"/>
            <a:r>
              <a:rPr sz="1600" b="0" i="0">
                <a:solidFill>
                  <a:srgbClr val="4B413C"/>
                </a:solidFill>
                <a:latin typeface="Arial"/>
              </a:rPr>
              <a:t>• Δεν συλλέγονται στοιχεία που επιτρέπουν ταυτοποίηση
• Ο ερευνητής δεν μπορεί να συνδέσει απάντηση με άτομο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715000" y="2487168"/>
            <a:ext cx="2606040" cy="1069848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l"/>
            <a:r>
              <a:rPr sz="1600" b="1" i="0">
                <a:solidFill>
                  <a:srgbClr val="4B413C"/>
                </a:solidFill>
                <a:latin typeface="Arial"/>
              </a:rPr>
              <a:t>Εμπιστευτικότητα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715000" y="3621024"/>
            <a:ext cx="2606040" cy="1069848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l"/>
            <a:r>
              <a:rPr sz="1600" b="0" i="0">
                <a:solidFill>
                  <a:srgbClr val="4B413C"/>
                </a:solidFill>
                <a:latin typeface="Arial"/>
              </a:rPr>
              <a:t>• Η ταυτότητα μπορεί να είναι γνωστή
• Προστατεύεται με πρόσβαση, κωδικοποίηση και ασφαλή αποθήκευση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606040" y="4846320"/>
            <a:ext cx="5715000" cy="1353312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l">
              <a:lnSpc>
                <a:spcPct val="100000"/>
              </a:lnSpc>
              <a:spcAft>
                <a:spcPts val="100"/>
              </a:spcAft>
            </a:pPr>
            <a:r>
              <a:rPr sz="1400" b="1">
                <a:solidFill>
                  <a:srgbClr val="4B413C"/>
                </a:solidFill>
                <a:latin typeface="Arial"/>
              </a:rPr>
              <a:t>ΠΑΡΑΔΕΙΓΜΑ  </a:t>
            </a:r>
            <a:r>
              <a:rPr sz="1400">
                <a:solidFill>
                  <a:srgbClr val="4B413C"/>
                </a:solidFill>
                <a:latin typeface="Arial"/>
              </a:rPr>
              <a:t>Δεν ονομάζουμε «ανώνυμη» μια έρευνα αν κρατάμε email, IP ή κωδικό που επανασυνδέεται με ταυτότητα.</a:t>
            </a:r>
          </a:p>
          <a:p>
            <a:pPr algn="l">
              <a:lnSpc>
                <a:spcPct val="100000"/>
              </a:lnSpc>
              <a:spcAft>
                <a:spcPts val="100"/>
              </a:spcAft>
            </a:pPr>
            <a:r>
              <a:rPr sz="1400" b="1">
                <a:solidFill>
                  <a:srgbClr val="4B413C"/>
                </a:solidFill>
                <a:latin typeface="Arial"/>
              </a:rPr>
              <a:t>Φυσική βία: </a:t>
            </a:r>
            <a:r>
              <a:rPr sz="1400">
                <a:solidFill>
                  <a:srgbClr val="4B413C"/>
                </a:solidFill>
                <a:latin typeface="Arial"/>
              </a:rPr>
              <a:t>Σε έρευνα θυματοποίησης, η εμπιστευτικότητα είναι κρίσιμη όταν υπάρχουν αναγνωριστικά στοιχεία.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E1D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eader_original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1572768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786384"/>
            <a:ext cx="9144000" cy="786384"/>
          </a:xfrm>
          <a:prstGeom prst="rect">
            <a:avLst/>
          </a:prstGeom>
          <a:solidFill>
            <a:srgbClr val="E6E1D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201168" y="841248"/>
            <a:ext cx="2286000" cy="256032"/>
          </a:xfrm>
          <a:prstGeom prst="rect">
            <a:avLst/>
          </a:prstGeom>
          <a:noFill/>
        </p:spPr>
        <p:txBody>
          <a:bodyPr wrap="none" lIns="27432" tIns="18288" rIns="27432" bIns="18288">
            <a:spAutoFit/>
          </a:bodyPr>
          <a:lstStyle/>
          <a:p>
            <a:pPr algn="l"/>
            <a:r>
              <a:rPr sz="1400" b="1" i="0">
                <a:solidFill>
                  <a:srgbClr val="4B413C"/>
                </a:solidFill>
                <a:latin typeface="Arial"/>
              </a:rPr>
              <a:t>Παραδόσεις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794760" y="822960"/>
            <a:ext cx="5074920" cy="246888"/>
          </a:xfrm>
          <a:prstGeom prst="rect">
            <a:avLst/>
          </a:prstGeom>
          <a:noFill/>
        </p:spPr>
        <p:txBody>
          <a:bodyPr wrap="none" lIns="27432" tIns="18288" rIns="27432" bIns="18288">
            <a:spAutoFit/>
          </a:bodyPr>
          <a:lstStyle/>
          <a:p>
            <a:pPr algn="r"/>
            <a:r>
              <a:rPr sz="1400" b="1" i="0">
                <a:solidFill>
                  <a:srgbClr val="6D9D0A"/>
                </a:solidFill>
                <a:latin typeface="Arial"/>
              </a:rPr>
              <a:t>Hellenic Mediterranean University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794760" y="1143000"/>
            <a:ext cx="5074920" cy="246888"/>
          </a:xfrm>
          <a:prstGeom prst="rect">
            <a:avLst/>
          </a:prstGeom>
          <a:noFill/>
        </p:spPr>
        <p:txBody>
          <a:bodyPr wrap="none" lIns="27432" tIns="18288" rIns="27432" bIns="18288">
            <a:spAutoFit/>
          </a:bodyPr>
          <a:lstStyle/>
          <a:p>
            <a:pPr algn="r"/>
            <a:r>
              <a:rPr sz="1400" b="1" i="0">
                <a:solidFill>
                  <a:srgbClr val="19642D"/>
                </a:solidFill>
                <a:latin typeface="Arial"/>
              </a:rPr>
              <a:t>Laboratory of Health and Road Safety</a:t>
            </a:r>
          </a:p>
        </p:txBody>
      </p:sp>
      <p:sp>
        <p:nvSpPr>
          <p:cNvPr id="7" name="Rectangle 6"/>
          <p:cNvSpPr/>
          <p:nvPr/>
        </p:nvSpPr>
        <p:spPr>
          <a:xfrm>
            <a:off x="36576" y="1581912"/>
            <a:ext cx="2249424" cy="91440"/>
          </a:xfrm>
          <a:prstGeom prst="rect">
            <a:avLst/>
          </a:prstGeom>
          <a:solidFill>
            <a:srgbClr val="368E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2286000" y="1581912"/>
            <a:ext cx="2286000" cy="91440"/>
          </a:xfrm>
          <a:prstGeom prst="rect">
            <a:avLst/>
          </a:prstGeom>
          <a:solidFill>
            <a:srgbClr val="AA22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4572000" y="1581912"/>
            <a:ext cx="2286000" cy="91440"/>
          </a:xfrm>
          <a:prstGeom prst="rect">
            <a:avLst/>
          </a:prstGeom>
          <a:solidFill>
            <a:srgbClr val="00CC9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6858000" y="1581912"/>
            <a:ext cx="2249424" cy="91440"/>
          </a:xfrm>
          <a:prstGeom prst="rect">
            <a:avLst/>
          </a:prstGeom>
          <a:solidFill>
            <a:srgbClr val="FD5C0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0" y="1773936"/>
            <a:ext cx="2340864" cy="5084064"/>
          </a:xfrm>
          <a:prstGeom prst="rect">
            <a:avLst/>
          </a:prstGeom>
          <a:solidFill>
            <a:srgbClr val="368E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109728" y="3657600"/>
            <a:ext cx="2103120" cy="713232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08 · ΔΕΟΝΤΟΛΟΓΙΑ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096512" y="6473952"/>
            <a:ext cx="3566160" cy="256032"/>
          </a:xfrm>
          <a:prstGeom prst="rect">
            <a:avLst/>
          </a:prstGeom>
          <a:noFill/>
        </p:spPr>
        <p:txBody>
          <a:bodyPr wrap="none" lIns="27432" tIns="18288" rIns="27432" bIns="18288">
            <a:spAutoFit/>
          </a:bodyPr>
          <a:lstStyle/>
          <a:p>
            <a:pPr algn="ctr"/>
            <a:r>
              <a:rPr sz="1400" b="1" i="1">
                <a:solidFill>
                  <a:srgbClr val="368ECA"/>
                </a:solidFill>
                <a:latin typeface="Arial"/>
              </a:rPr>
              <a:t>Μεθοδολογία Έρευνας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606040" y="1874519"/>
            <a:ext cx="5760720" cy="512064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l"/>
            <a:r>
              <a:rPr sz="1800" b="1" i="0">
                <a:solidFill>
                  <a:srgbClr val="4B413C"/>
                </a:solidFill>
                <a:latin typeface="Arial"/>
              </a:rPr>
              <a:t>Ευαίσθητα θέματα στην Κοινωνική Εργασία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606040" y="2487168"/>
            <a:ext cx="5760720" cy="2203704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l"/>
            <a:r>
              <a:rPr sz="1400" b="0" i="0">
                <a:solidFill>
                  <a:srgbClr val="4B413C"/>
                </a:solidFill>
                <a:latin typeface="Arial"/>
              </a:rPr>
              <a:t>• Βία, κακοποίηση, εξάρτηση, αυτοκτονικότητα, ανηλικότητα και κοινωνικός αποκλεισμός απαιτούν ειδικό σχεδιασμό.
• Η ερώτηση μπορεί να προκαλέσει δυσφορία ή να αποκαλύψει κίνδυνο.
• Χρειάζονται σαφή πρωτόκολλα παραπομπής/υποστήριξης και όρια εμπιστευτικότητας.
• Η δεοντολογία αφορά όλη τη διαδικασία — όχι μόνο την έγκριση επιτροπής.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E1D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eader_original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1572768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786384"/>
            <a:ext cx="9144000" cy="786384"/>
          </a:xfrm>
          <a:prstGeom prst="rect">
            <a:avLst/>
          </a:prstGeom>
          <a:solidFill>
            <a:srgbClr val="E6E1D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201168" y="841248"/>
            <a:ext cx="2286000" cy="256032"/>
          </a:xfrm>
          <a:prstGeom prst="rect">
            <a:avLst/>
          </a:prstGeom>
          <a:noFill/>
        </p:spPr>
        <p:txBody>
          <a:bodyPr wrap="none" lIns="27432" tIns="18288" rIns="27432" bIns="18288">
            <a:spAutoFit/>
          </a:bodyPr>
          <a:lstStyle/>
          <a:p>
            <a:pPr algn="l"/>
            <a:r>
              <a:rPr sz="1400" b="1" i="0">
                <a:solidFill>
                  <a:srgbClr val="4B413C"/>
                </a:solidFill>
                <a:latin typeface="Arial"/>
              </a:rPr>
              <a:t>Παραδόσεις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794760" y="822960"/>
            <a:ext cx="5074920" cy="246888"/>
          </a:xfrm>
          <a:prstGeom prst="rect">
            <a:avLst/>
          </a:prstGeom>
          <a:noFill/>
        </p:spPr>
        <p:txBody>
          <a:bodyPr wrap="none" lIns="27432" tIns="18288" rIns="27432" bIns="18288">
            <a:spAutoFit/>
          </a:bodyPr>
          <a:lstStyle/>
          <a:p>
            <a:pPr algn="r"/>
            <a:r>
              <a:rPr sz="1400" b="1" i="0">
                <a:solidFill>
                  <a:srgbClr val="6D9D0A"/>
                </a:solidFill>
                <a:latin typeface="Arial"/>
              </a:rPr>
              <a:t>Hellenic Mediterranean University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794760" y="1143000"/>
            <a:ext cx="5074920" cy="246888"/>
          </a:xfrm>
          <a:prstGeom prst="rect">
            <a:avLst/>
          </a:prstGeom>
          <a:noFill/>
        </p:spPr>
        <p:txBody>
          <a:bodyPr wrap="none" lIns="27432" tIns="18288" rIns="27432" bIns="18288">
            <a:spAutoFit/>
          </a:bodyPr>
          <a:lstStyle/>
          <a:p>
            <a:pPr algn="r"/>
            <a:r>
              <a:rPr sz="1400" b="1" i="0">
                <a:solidFill>
                  <a:srgbClr val="19642D"/>
                </a:solidFill>
                <a:latin typeface="Arial"/>
              </a:rPr>
              <a:t>Laboratory of Health and Road Safety</a:t>
            </a:r>
          </a:p>
        </p:txBody>
      </p:sp>
      <p:sp>
        <p:nvSpPr>
          <p:cNvPr id="7" name="Rectangle 6"/>
          <p:cNvSpPr/>
          <p:nvPr/>
        </p:nvSpPr>
        <p:spPr>
          <a:xfrm>
            <a:off x="36576" y="1581912"/>
            <a:ext cx="2249424" cy="91440"/>
          </a:xfrm>
          <a:prstGeom prst="rect">
            <a:avLst/>
          </a:prstGeom>
          <a:solidFill>
            <a:srgbClr val="368E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2286000" y="1581912"/>
            <a:ext cx="2286000" cy="91440"/>
          </a:xfrm>
          <a:prstGeom prst="rect">
            <a:avLst/>
          </a:prstGeom>
          <a:solidFill>
            <a:srgbClr val="AA22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4572000" y="1581912"/>
            <a:ext cx="2286000" cy="91440"/>
          </a:xfrm>
          <a:prstGeom prst="rect">
            <a:avLst/>
          </a:prstGeom>
          <a:solidFill>
            <a:srgbClr val="00CC9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6858000" y="1581912"/>
            <a:ext cx="2249424" cy="91440"/>
          </a:xfrm>
          <a:prstGeom prst="rect">
            <a:avLst/>
          </a:prstGeom>
          <a:solidFill>
            <a:srgbClr val="FD5C0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0" y="1773936"/>
            <a:ext cx="2340864" cy="5084064"/>
          </a:xfrm>
          <a:prstGeom prst="rect">
            <a:avLst/>
          </a:prstGeom>
          <a:solidFill>
            <a:srgbClr val="368E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109728" y="3657600"/>
            <a:ext cx="2103120" cy="713232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09 · ΔΕΔΟΜΕΝΑ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096512" y="6473952"/>
            <a:ext cx="3566160" cy="256032"/>
          </a:xfrm>
          <a:prstGeom prst="rect">
            <a:avLst/>
          </a:prstGeom>
          <a:noFill/>
        </p:spPr>
        <p:txBody>
          <a:bodyPr wrap="none" lIns="27432" tIns="18288" rIns="27432" bIns="18288">
            <a:spAutoFit/>
          </a:bodyPr>
          <a:lstStyle/>
          <a:p>
            <a:pPr algn="ctr"/>
            <a:r>
              <a:rPr sz="1400" b="1" i="1">
                <a:solidFill>
                  <a:srgbClr val="368ECA"/>
                </a:solidFill>
                <a:latin typeface="Arial"/>
              </a:rPr>
              <a:t>Μεθοδολογία Έρευνας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606040" y="1874519"/>
            <a:ext cx="5760720" cy="512064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l"/>
            <a:r>
              <a:rPr sz="1800" b="1" i="0">
                <a:solidFill>
                  <a:srgbClr val="4B413C"/>
                </a:solidFill>
                <a:latin typeface="Arial"/>
              </a:rPr>
              <a:t>Από το ερωτηματολόγιο στο dataset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606040" y="2487168"/>
            <a:ext cx="5760720" cy="2203704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l"/>
            <a:r>
              <a:rPr sz="1400" b="0" i="0">
                <a:solidFill>
                  <a:srgbClr val="4B413C"/>
                </a:solidFill>
                <a:latin typeface="Arial"/>
              </a:rPr>
              <a:t>• Μία γραμμή συνήθως αντιστοιχεί σε μία μονάδα παρατήρησης.
• Μία στήλη αντιστοιχεί σε μία μεταβλητή.
• Χρειαζόμαστε codebook: όνομα, περιγραφή, τιμές, missing codes και scoring.
• Οι κανόνες καθαρισμού δεδομένων πρέπει να είναι προκαθορισμένοι και τεκμηριωμένοι.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E1D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eader_original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1572768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786384"/>
            <a:ext cx="9144000" cy="786384"/>
          </a:xfrm>
          <a:prstGeom prst="rect">
            <a:avLst/>
          </a:prstGeom>
          <a:solidFill>
            <a:srgbClr val="E6E1D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201168" y="841248"/>
            <a:ext cx="2286000" cy="256032"/>
          </a:xfrm>
          <a:prstGeom prst="rect">
            <a:avLst/>
          </a:prstGeom>
          <a:noFill/>
        </p:spPr>
        <p:txBody>
          <a:bodyPr wrap="none" lIns="27432" tIns="18288" rIns="27432" bIns="18288">
            <a:spAutoFit/>
          </a:bodyPr>
          <a:lstStyle/>
          <a:p>
            <a:pPr algn="l"/>
            <a:r>
              <a:rPr sz="1400" b="1" i="0">
                <a:solidFill>
                  <a:srgbClr val="4B413C"/>
                </a:solidFill>
                <a:latin typeface="Arial"/>
              </a:rPr>
              <a:t>Παραδόσεις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794760" y="822960"/>
            <a:ext cx="5074920" cy="246888"/>
          </a:xfrm>
          <a:prstGeom prst="rect">
            <a:avLst/>
          </a:prstGeom>
          <a:noFill/>
        </p:spPr>
        <p:txBody>
          <a:bodyPr wrap="none" lIns="27432" tIns="18288" rIns="27432" bIns="18288">
            <a:spAutoFit/>
          </a:bodyPr>
          <a:lstStyle/>
          <a:p>
            <a:pPr algn="r"/>
            <a:r>
              <a:rPr sz="1400" b="1" i="0">
                <a:solidFill>
                  <a:srgbClr val="6D9D0A"/>
                </a:solidFill>
                <a:latin typeface="Arial"/>
              </a:rPr>
              <a:t>Hellenic Mediterranean University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794760" y="1143000"/>
            <a:ext cx="5074920" cy="246888"/>
          </a:xfrm>
          <a:prstGeom prst="rect">
            <a:avLst/>
          </a:prstGeom>
          <a:noFill/>
        </p:spPr>
        <p:txBody>
          <a:bodyPr wrap="none" lIns="27432" tIns="18288" rIns="27432" bIns="18288">
            <a:spAutoFit/>
          </a:bodyPr>
          <a:lstStyle/>
          <a:p>
            <a:pPr algn="r"/>
            <a:r>
              <a:rPr sz="1400" b="1" i="0">
                <a:solidFill>
                  <a:srgbClr val="19642D"/>
                </a:solidFill>
                <a:latin typeface="Arial"/>
              </a:rPr>
              <a:t>Laboratory of Health and Road Safety</a:t>
            </a:r>
          </a:p>
        </p:txBody>
      </p:sp>
      <p:sp>
        <p:nvSpPr>
          <p:cNvPr id="7" name="Rectangle 6"/>
          <p:cNvSpPr/>
          <p:nvPr/>
        </p:nvSpPr>
        <p:spPr>
          <a:xfrm>
            <a:off x="36576" y="1581912"/>
            <a:ext cx="2249424" cy="91440"/>
          </a:xfrm>
          <a:prstGeom prst="rect">
            <a:avLst/>
          </a:prstGeom>
          <a:solidFill>
            <a:srgbClr val="368E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2286000" y="1581912"/>
            <a:ext cx="2286000" cy="91440"/>
          </a:xfrm>
          <a:prstGeom prst="rect">
            <a:avLst/>
          </a:prstGeom>
          <a:solidFill>
            <a:srgbClr val="AA22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4572000" y="1581912"/>
            <a:ext cx="2286000" cy="91440"/>
          </a:xfrm>
          <a:prstGeom prst="rect">
            <a:avLst/>
          </a:prstGeom>
          <a:solidFill>
            <a:srgbClr val="00CC9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6858000" y="1581912"/>
            <a:ext cx="2249424" cy="91440"/>
          </a:xfrm>
          <a:prstGeom prst="rect">
            <a:avLst/>
          </a:prstGeom>
          <a:solidFill>
            <a:srgbClr val="FD5C0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0" y="1773936"/>
            <a:ext cx="2340864" cy="5084064"/>
          </a:xfrm>
          <a:prstGeom prst="rect">
            <a:avLst/>
          </a:prstGeom>
          <a:solidFill>
            <a:srgbClr val="368E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109728" y="3657600"/>
            <a:ext cx="2103120" cy="713232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09 · ΔΕΔΟΜΕΝΑ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096512" y="6473952"/>
            <a:ext cx="3566160" cy="256032"/>
          </a:xfrm>
          <a:prstGeom prst="rect">
            <a:avLst/>
          </a:prstGeom>
          <a:noFill/>
        </p:spPr>
        <p:txBody>
          <a:bodyPr wrap="none" lIns="27432" tIns="18288" rIns="27432" bIns="18288">
            <a:spAutoFit/>
          </a:bodyPr>
          <a:lstStyle/>
          <a:p>
            <a:pPr algn="ctr"/>
            <a:r>
              <a:rPr sz="1400" b="1" i="1">
                <a:solidFill>
                  <a:srgbClr val="368ECA"/>
                </a:solidFill>
                <a:latin typeface="Arial"/>
              </a:rPr>
              <a:t>Μεθοδολογία Έρευνας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606040" y="1874519"/>
            <a:ext cx="5760720" cy="512064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l"/>
            <a:r>
              <a:rPr sz="1800" b="1" i="0">
                <a:solidFill>
                  <a:srgbClr val="4B413C"/>
                </a:solidFill>
                <a:latin typeface="Arial"/>
              </a:rPr>
              <a:t>Έλεγχος ποιότητας δεδομένων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606040" y="2487168"/>
            <a:ext cx="5760720" cy="2203704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l"/>
            <a:r>
              <a:rPr sz="1600" b="0" i="0">
                <a:solidFill>
                  <a:srgbClr val="4B413C"/>
                </a:solidFill>
                <a:latin typeface="Arial"/>
              </a:rPr>
              <a:t>• Εύρος τιμών και αδύνατοι συνδυασμοί.
• Διπλές εγγραφές και ασυνέπειες.
• Ακραίες τιμές: λάθος, πραγματική περίπτωση ή σημαντικό εύρημα;
• Κατανομή βασικών μεταβλητών πριν από οποιαδήποτε μοντελοποίηση.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606040" y="4846320"/>
            <a:ext cx="5715000" cy="1353312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l">
              <a:lnSpc>
                <a:spcPct val="100000"/>
              </a:lnSpc>
              <a:spcAft>
                <a:spcPts val="100"/>
              </a:spcAft>
            </a:pPr>
            <a:r>
              <a:rPr sz="1400" b="1">
                <a:solidFill>
                  <a:srgbClr val="4B413C"/>
                </a:solidFill>
                <a:latin typeface="Arial"/>
              </a:rPr>
              <a:t>ΠΑΡΑΔΕΙΓΜΑ  </a:t>
            </a:r>
            <a:r>
              <a:rPr sz="1400">
                <a:solidFill>
                  <a:srgbClr val="4B413C"/>
                </a:solidFill>
                <a:latin typeface="Arial"/>
              </a:rPr>
              <a:t>Ηλικία=240 δεν είναι «outlier» προς ανάλυση· είναι πρώτα πιθανό σφάλμα δεδομένων.</a:t>
            </a:r>
          </a:p>
          <a:p>
            <a:pPr algn="l">
              <a:lnSpc>
                <a:spcPct val="100000"/>
              </a:lnSpc>
              <a:spcAft>
                <a:spcPts val="100"/>
              </a:spcAft>
            </a:pPr>
            <a:r>
              <a:rPr sz="1400" b="1">
                <a:solidFill>
                  <a:srgbClr val="4B413C"/>
                </a:solidFill>
                <a:latin typeface="Arial"/>
              </a:rPr>
              <a:t>Οδική ασφάλεια: </a:t>
            </a:r>
            <a:r>
              <a:rPr sz="1400">
                <a:solidFill>
                  <a:srgbClr val="4B413C"/>
                </a:solidFill>
                <a:latin typeface="Arial"/>
              </a:rPr>
              <a:t>Ηλικία οδηγού=230 ή ταχύτητα=900 km/h: πρώτα ελέγχουμε πιθανό σφάλμα δεδομένων.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E1D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eader_original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1572768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786384"/>
            <a:ext cx="9144000" cy="786384"/>
          </a:xfrm>
          <a:prstGeom prst="rect">
            <a:avLst/>
          </a:prstGeom>
          <a:solidFill>
            <a:srgbClr val="E6E1D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201168" y="841248"/>
            <a:ext cx="2286000" cy="256032"/>
          </a:xfrm>
          <a:prstGeom prst="rect">
            <a:avLst/>
          </a:prstGeom>
          <a:noFill/>
        </p:spPr>
        <p:txBody>
          <a:bodyPr wrap="none" lIns="27432" tIns="18288" rIns="27432" bIns="18288">
            <a:spAutoFit/>
          </a:bodyPr>
          <a:lstStyle/>
          <a:p>
            <a:pPr algn="l"/>
            <a:r>
              <a:rPr sz="1400" b="1" i="0">
                <a:solidFill>
                  <a:srgbClr val="4B413C"/>
                </a:solidFill>
                <a:latin typeface="Arial"/>
              </a:rPr>
              <a:t>Παραδόσεις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794760" y="822960"/>
            <a:ext cx="5074920" cy="246888"/>
          </a:xfrm>
          <a:prstGeom prst="rect">
            <a:avLst/>
          </a:prstGeom>
          <a:noFill/>
        </p:spPr>
        <p:txBody>
          <a:bodyPr wrap="none" lIns="27432" tIns="18288" rIns="27432" bIns="18288">
            <a:spAutoFit/>
          </a:bodyPr>
          <a:lstStyle/>
          <a:p>
            <a:pPr algn="r"/>
            <a:r>
              <a:rPr sz="1400" b="1" i="0">
                <a:solidFill>
                  <a:srgbClr val="6D9D0A"/>
                </a:solidFill>
                <a:latin typeface="Arial"/>
              </a:rPr>
              <a:t>Hellenic Mediterranean University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794760" y="1143000"/>
            <a:ext cx="5074920" cy="246888"/>
          </a:xfrm>
          <a:prstGeom prst="rect">
            <a:avLst/>
          </a:prstGeom>
          <a:noFill/>
        </p:spPr>
        <p:txBody>
          <a:bodyPr wrap="none" lIns="27432" tIns="18288" rIns="27432" bIns="18288">
            <a:spAutoFit/>
          </a:bodyPr>
          <a:lstStyle/>
          <a:p>
            <a:pPr algn="r"/>
            <a:r>
              <a:rPr sz="1400" b="1" i="0">
                <a:solidFill>
                  <a:srgbClr val="19642D"/>
                </a:solidFill>
                <a:latin typeface="Arial"/>
              </a:rPr>
              <a:t>Laboratory of Health and Road Safety</a:t>
            </a:r>
          </a:p>
        </p:txBody>
      </p:sp>
      <p:sp>
        <p:nvSpPr>
          <p:cNvPr id="7" name="Rectangle 6"/>
          <p:cNvSpPr/>
          <p:nvPr/>
        </p:nvSpPr>
        <p:spPr>
          <a:xfrm>
            <a:off x="36576" y="1581912"/>
            <a:ext cx="2249424" cy="91440"/>
          </a:xfrm>
          <a:prstGeom prst="rect">
            <a:avLst/>
          </a:prstGeom>
          <a:solidFill>
            <a:srgbClr val="368E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2286000" y="1581912"/>
            <a:ext cx="2286000" cy="91440"/>
          </a:xfrm>
          <a:prstGeom prst="rect">
            <a:avLst/>
          </a:prstGeom>
          <a:solidFill>
            <a:srgbClr val="AA22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4572000" y="1581912"/>
            <a:ext cx="2286000" cy="91440"/>
          </a:xfrm>
          <a:prstGeom prst="rect">
            <a:avLst/>
          </a:prstGeom>
          <a:solidFill>
            <a:srgbClr val="00CC9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6858000" y="1581912"/>
            <a:ext cx="2249424" cy="91440"/>
          </a:xfrm>
          <a:prstGeom prst="rect">
            <a:avLst/>
          </a:prstGeom>
          <a:solidFill>
            <a:srgbClr val="FD5C0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0" y="1773936"/>
            <a:ext cx="2340864" cy="5084064"/>
          </a:xfrm>
          <a:prstGeom prst="rect">
            <a:avLst/>
          </a:prstGeom>
          <a:solidFill>
            <a:srgbClr val="368E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109728" y="3657600"/>
            <a:ext cx="2103120" cy="713232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09 · ΔΕΔΟΜΕΝΑ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096512" y="6473952"/>
            <a:ext cx="3566160" cy="256032"/>
          </a:xfrm>
          <a:prstGeom prst="rect">
            <a:avLst/>
          </a:prstGeom>
          <a:noFill/>
        </p:spPr>
        <p:txBody>
          <a:bodyPr wrap="none" lIns="27432" tIns="18288" rIns="27432" bIns="18288">
            <a:spAutoFit/>
          </a:bodyPr>
          <a:lstStyle/>
          <a:p>
            <a:pPr algn="ctr"/>
            <a:r>
              <a:rPr sz="1400" b="1" i="1">
                <a:solidFill>
                  <a:srgbClr val="368ECA"/>
                </a:solidFill>
                <a:latin typeface="Arial"/>
              </a:rPr>
              <a:t>Μεθοδολογία Έρευνας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606040" y="1874519"/>
            <a:ext cx="5760720" cy="512064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l"/>
            <a:r>
              <a:rPr sz="1800" b="1" i="0">
                <a:solidFill>
                  <a:srgbClr val="4B413C"/>
                </a:solidFill>
                <a:latin typeface="Arial"/>
              </a:rPr>
              <a:t>Missing data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606040" y="2487168"/>
            <a:ext cx="5760720" cy="2203704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l"/>
            <a:r>
              <a:rPr sz="1400" b="0" i="0">
                <a:solidFill>
                  <a:srgbClr val="4B413C"/>
                </a:solidFill>
                <a:latin typeface="Arial"/>
              </a:rPr>
              <a:t>• Δεν αρκεί να αναφέρουμε μόνο πόσα λείπουν.
• Εξετάζουμε σε ποιες μεταβλητές και σε ποιους συμμετέχοντες εμφανίζονται.
• Complete-case analysis μπορεί να μειώσει ισχύ και να δημιουργήσει bias.
• Η αντιμετώπιση εξαρτάται από το μοτίβο και τον πιθανό μηχανισμό των missing.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606040" y="4846320"/>
            <a:ext cx="5715000" cy="1353312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l">
              <a:lnSpc>
                <a:spcPct val="100000"/>
              </a:lnSpc>
              <a:spcAft>
                <a:spcPts val="100"/>
              </a:spcAft>
            </a:pPr>
            <a:r>
              <a:rPr sz="1400" b="1">
                <a:solidFill>
                  <a:srgbClr val="4B413C"/>
                </a:solidFill>
                <a:latin typeface="Arial"/>
              </a:rPr>
              <a:t>ΠΑΡΑΔΕΙΓΜΑ  </a:t>
            </a:r>
            <a:r>
              <a:rPr sz="1400">
                <a:solidFill>
                  <a:srgbClr val="4B413C"/>
                </a:solidFill>
                <a:latin typeface="Arial"/>
              </a:rPr>
              <a:t>Σε ερώτηση εισοδήματος, η μη απάντηση μπορεί να σχετίζεται με το ίδιο το εισόδημα.</a:t>
            </a:r>
          </a:p>
          <a:p>
            <a:pPr algn="l">
              <a:lnSpc>
                <a:spcPct val="100000"/>
              </a:lnSpc>
              <a:spcAft>
                <a:spcPts val="100"/>
              </a:spcAft>
            </a:pPr>
            <a:r>
              <a:rPr sz="1400" b="1">
                <a:solidFill>
                  <a:srgbClr val="4B413C"/>
                </a:solidFill>
                <a:latin typeface="Arial"/>
              </a:rPr>
              <a:t>Φυσική βία: </a:t>
            </a:r>
            <a:r>
              <a:rPr sz="1400">
                <a:solidFill>
                  <a:srgbClr val="4B413C"/>
                </a:solidFill>
                <a:latin typeface="Arial"/>
              </a:rPr>
              <a:t>Η μη απάντηση σε ερώτηση για physical violence μπορεί να μην είναι τυχαία.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E1D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eader_original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1572768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786384"/>
            <a:ext cx="9144000" cy="786384"/>
          </a:xfrm>
          <a:prstGeom prst="rect">
            <a:avLst/>
          </a:prstGeom>
          <a:solidFill>
            <a:srgbClr val="E6E1D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201168" y="841248"/>
            <a:ext cx="2286000" cy="256032"/>
          </a:xfrm>
          <a:prstGeom prst="rect">
            <a:avLst/>
          </a:prstGeom>
          <a:noFill/>
        </p:spPr>
        <p:txBody>
          <a:bodyPr wrap="none" lIns="27432" tIns="18288" rIns="27432" bIns="18288">
            <a:spAutoFit/>
          </a:bodyPr>
          <a:lstStyle/>
          <a:p>
            <a:pPr algn="l"/>
            <a:r>
              <a:rPr sz="1400" b="1" i="0">
                <a:solidFill>
                  <a:srgbClr val="4B413C"/>
                </a:solidFill>
                <a:latin typeface="Arial"/>
              </a:rPr>
              <a:t>Παραδόσεις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794760" y="822960"/>
            <a:ext cx="5074920" cy="246888"/>
          </a:xfrm>
          <a:prstGeom prst="rect">
            <a:avLst/>
          </a:prstGeom>
          <a:noFill/>
        </p:spPr>
        <p:txBody>
          <a:bodyPr wrap="none" lIns="27432" tIns="18288" rIns="27432" bIns="18288">
            <a:spAutoFit/>
          </a:bodyPr>
          <a:lstStyle/>
          <a:p>
            <a:pPr algn="r"/>
            <a:r>
              <a:rPr sz="1400" b="1" i="0">
                <a:solidFill>
                  <a:srgbClr val="6D9D0A"/>
                </a:solidFill>
                <a:latin typeface="Arial"/>
              </a:rPr>
              <a:t>Hellenic Mediterranean University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794760" y="1143000"/>
            <a:ext cx="5074920" cy="246888"/>
          </a:xfrm>
          <a:prstGeom prst="rect">
            <a:avLst/>
          </a:prstGeom>
          <a:noFill/>
        </p:spPr>
        <p:txBody>
          <a:bodyPr wrap="none" lIns="27432" tIns="18288" rIns="27432" bIns="18288">
            <a:spAutoFit/>
          </a:bodyPr>
          <a:lstStyle/>
          <a:p>
            <a:pPr algn="r"/>
            <a:r>
              <a:rPr sz="1400" b="1" i="0">
                <a:solidFill>
                  <a:srgbClr val="19642D"/>
                </a:solidFill>
                <a:latin typeface="Arial"/>
              </a:rPr>
              <a:t>Laboratory of Health and Road Safety</a:t>
            </a:r>
          </a:p>
        </p:txBody>
      </p:sp>
      <p:sp>
        <p:nvSpPr>
          <p:cNvPr id="7" name="Rectangle 6"/>
          <p:cNvSpPr/>
          <p:nvPr/>
        </p:nvSpPr>
        <p:spPr>
          <a:xfrm>
            <a:off x="36576" y="1581912"/>
            <a:ext cx="2249424" cy="91440"/>
          </a:xfrm>
          <a:prstGeom prst="rect">
            <a:avLst/>
          </a:prstGeom>
          <a:solidFill>
            <a:srgbClr val="368E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2286000" y="1581912"/>
            <a:ext cx="2286000" cy="91440"/>
          </a:xfrm>
          <a:prstGeom prst="rect">
            <a:avLst/>
          </a:prstGeom>
          <a:solidFill>
            <a:srgbClr val="AA22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4572000" y="1581912"/>
            <a:ext cx="2286000" cy="91440"/>
          </a:xfrm>
          <a:prstGeom prst="rect">
            <a:avLst/>
          </a:prstGeom>
          <a:solidFill>
            <a:srgbClr val="00CC9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6858000" y="1581912"/>
            <a:ext cx="2249424" cy="91440"/>
          </a:xfrm>
          <a:prstGeom prst="rect">
            <a:avLst/>
          </a:prstGeom>
          <a:solidFill>
            <a:srgbClr val="FD5C0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0" y="1773936"/>
            <a:ext cx="2340864" cy="5084064"/>
          </a:xfrm>
          <a:prstGeom prst="rect">
            <a:avLst/>
          </a:prstGeom>
          <a:solidFill>
            <a:srgbClr val="368E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109728" y="3657600"/>
            <a:ext cx="2103120" cy="713232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10 · ΠΕΡΙΓΡΑΦΙΚΗ ΣΤΑΤΙΣΤΙΚΗ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096512" y="6473952"/>
            <a:ext cx="3566160" cy="256032"/>
          </a:xfrm>
          <a:prstGeom prst="rect">
            <a:avLst/>
          </a:prstGeom>
          <a:noFill/>
        </p:spPr>
        <p:txBody>
          <a:bodyPr wrap="none" lIns="27432" tIns="18288" rIns="27432" bIns="18288">
            <a:spAutoFit/>
          </a:bodyPr>
          <a:lstStyle/>
          <a:p>
            <a:pPr algn="ctr"/>
            <a:r>
              <a:rPr sz="1400" b="1" i="1">
                <a:solidFill>
                  <a:srgbClr val="368ECA"/>
                </a:solidFill>
                <a:latin typeface="Arial"/>
              </a:rPr>
              <a:t>Μεθοδολογία Έρευνας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606040" y="1874519"/>
            <a:ext cx="5760720" cy="512064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l"/>
            <a:r>
              <a:rPr sz="1800" b="1" i="0">
                <a:solidFill>
                  <a:srgbClr val="4B413C"/>
                </a:solidFill>
                <a:latin typeface="Arial"/>
              </a:rPr>
              <a:t>Πρώτα περιγράφουμε το δείγμα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606040" y="2487168"/>
            <a:ext cx="5760720" cy="2203704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l"/>
            <a:r>
              <a:rPr sz="1600" b="0" i="0">
                <a:solidFill>
                  <a:srgbClr val="4B413C"/>
                </a:solidFill>
                <a:latin typeface="Arial"/>
              </a:rPr>
              <a:t>• Κατηγορικές μεταβλητές: συχνότητες και ποσοστά.
• Ποσοτικές μεταβλητές: μέση τιμή και SD ή διάμεσος και IQR, ανάλογα με την κατανομή.
• Περιγράφουμε και το N που χρησιμοποιείται σε κάθε ανάλυση.
• Η περιγραφή προηγείται της επαγωγικής στατιστικής.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E1D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eader_original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1572768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786384"/>
            <a:ext cx="9144000" cy="786384"/>
          </a:xfrm>
          <a:prstGeom prst="rect">
            <a:avLst/>
          </a:prstGeom>
          <a:solidFill>
            <a:srgbClr val="E6E1D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201168" y="841248"/>
            <a:ext cx="2286000" cy="256032"/>
          </a:xfrm>
          <a:prstGeom prst="rect">
            <a:avLst/>
          </a:prstGeom>
          <a:noFill/>
        </p:spPr>
        <p:txBody>
          <a:bodyPr wrap="none" lIns="27432" tIns="18288" rIns="27432" bIns="18288">
            <a:spAutoFit/>
          </a:bodyPr>
          <a:lstStyle/>
          <a:p>
            <a:pPr algn="l"/>
            <a:r>
              <a:rPr sz="1400" b="1" i="0">
                <a:solidFill>
                  <a:srgbClr val="4B413C"/>
                </a:solidFill>
                <a:latin typeface="Arial"/>
              </a:rPr>
              <a:t>Παραδόσεις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794760" y="822960"/>
            <a:ext cx="5074920" cy="246888"/>
          </a:xfrm>
          <a:prstGeom prst="rect">
            <a:avLst/>
          </a:prstGeom>
          <a:noFill/>
        </p:spPr>
        <p:txBody>
          <a:bodyPr wrap="none" lIns="27432" tIns="18288" rIns="27432" bIns="18288">
            <a:spAutoFit/>
          </a:bodyPr>
          <a:lstStyle/>
          <a:p>
            <a:pPr algn="r"/>
            <a:r>
              <a:rPr sz="1400" b="1" i="0">
                <a:solidFill>
                  <a:srgbClr val="6D9D0A"/>
                </a:solidFill>
                <a:latin typeface="Arial"/>
              </a:rPr>
              <a:t>Hellenic Mediterranean University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794760" y="1143000"/>
            <a:ext cx="5074920" cy="246888"/>
          </a:xfrm>
          <a:prstGeom prst="rect">
            <a:avLst/>
          </a:prstGeom>
          <a:noFill/>
        </p:spPr>
        <p:txBody>
          <a:bodyPr wrap="none" lIns="27432" tIns="18288" rIns="27432" bIns="18288">
            <a:spAutoFit/>
          </a:bodyPr>
          <a:lstStyle/>
          <a:p>
            <a:pPr algn="r"/>
            <a:r>
              <a:rPr sz="1400" b="1" i="0">
                <a:solidFill>
                  <a:srgbClr val="19642D"/>
                </a:solidFill>
                <a:latin typeface="Arial"/>
              </a:rPr>
              <a:t>Laboratory of Health and Road Safety</a:t>
            </a:r>
          </a:p>
        </p:txBody>
      </p:sp>
      <p:sp>
        <p:nvSpPr>
          <p:cNvPr id="7" name="Rectangle 6"/>
          <p:cNvSpPr/>
          <p:nvPr/>
        </p:nvSpPr>
        <p:spPr>
          <a:xfrm>
            <a:off x="36576" y="1581912"/>
            <a:ext cx="2249424" cy="91440"/>
          </a:xfrm>
          <a:prstGeom prst="rect">
            <a:avLst/>
          </a:prstGeom>
          <a:solidFill>
            <a:srgbClr val="368E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2286000" y="1581912"/>
            <a:ext cx="2286000" cy="91440"/>
          </a:xfrm>
          <a:prstGeom prst="rect">
            <a:avLst/>
          </a:prstGeom>
          <a:solidFill>
            <a:srgbClr val="AA22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4572000" y="1581912"/>
            <a:ext cx="2286000" cy="91440"/>
          </a:xfrm>
          <a:prstGeom prst="rect">
            <a:avLst/>
          </a:prstGeom>
          <a:solidFill>
            <a:srgbClr val="00CC9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6858000" y="1581912"/>
            <a:ext cx="2249424" cy="91440"/>
          </a:xfrm>
          <a:prstGeom prst="rect">
            <a:avLst/>
          </a:prstGeom>
          <a:solidFill>
            <a:srgbClr val="FD5C0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0" y="1773936"/>
            <a:ext cx="2340864" cy="5084064"/>
          </a:xfrm>
          <a:prstGeom prst="rect">
            <a:avLst/>
          </a:prstGeom>
          <a:solidFill>
            <a:srgbClr val="368E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109728" y="3657600"/>
            <a:ext cx="2103120" cy="713232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10 · ΠΕΡΙΓΡΑΦΙΚΗ ΣΤΑΤΙΣΤΙΚΗ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096512" y="6473952"/>
            <a:ext cx="3566160" cy="256032"/>
          </a:xfrm>
          <a:prstGeom prst="rect">
            <a:avLst/>
          </a:prstGeom>
          <a:noFill/>
        </p:spPr>
        <p:txBody>
          <a:bodyPr wrap="none" lIns="27432" tIns="18288" rIns="27432" bIns="18288">
            <a:spAutoFit/>
          </a:bodyPr>
          <a:lstStyle/>
          <a:p>
            <a:pPr algn="ctr"/>
            <a:r>
              <a:rPr sz="1400" b="1" i="1">
                <a:solidFill>
                  <a:srgbClr val="368ECA"/>
                </a:solidFill>
                <a:latin typeface="Arial"/>
              </a:rPr>
              <a:t>Μεθοδολογία Έρευνας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606040" y="1874519"/>
            <a:ext cx="5760720" cy="512064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l"/>
            <a:r>
              <a:rPr sz="1800" b="1" i="0">
                <a:solidFill>
                  <a:srgbClr val="4B413C"/>
                </a:solidFill>
                <a:latin typeface="Arial"/>
              </a:rPr>
              <a:t>Μέση τιμή και διάμεσος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606040" y="2487168"/>
            <a:ext cx="2606040" cy="1069848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l"/>
            <a:r>
              <a:rPr sz="1600" b="1" i="0">
                <a:solidFill>
                  <a:srgbClr val="4B413C"/>
                </a:solidFill>
                <a:latin typeface="Arial"/>
              </a:rPr>
              <a:t>Μέση τιμή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606040" y="3621024"/>
            <a:ext cx="2606040" cy="1069848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l"/>
            <a:r>
              <a:rPr sz="1600" b="0" i="0">
                <a:solidFill>
                  <a:srgbClr val="4B413C"/>
                </a:solidFill>
                <a:latin typeface="Arial"/>
              </a:rPr>
              <a:t>• Χρησιμοποιεί όλες τις τιμές
• Ευαίσθητη σε ακραίες τιμές
• Συνοδεύεται συνήθως από SD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715000" y="2487168"/>
            <a:ext cx="2606040" cy="1069848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l"/>
            <a:r>
              <a:rPr sz="1600" b="1" i="0">
                <a:solidFill>
                  <a:srgbClr val="4B413C"/>
                </a:solidFill>
                <a:latin typeface="Arial"/>
              </a:rPr>
              <a:t>Διάμεσος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715000" y="3621024"/>
            <a:ext cx="2606040" cy="1069848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l"/>
            <a:r>
              <a:rPr sz="1600" b="0" i="0">
                <a:solidFill>
                  <a:srgbClr val="4B413C"/>
                </a:solidFill>
                <a:latin typeface="Arial"/>
              </a:rPr>
              <a:t>• 50ό εκατοστημόριο
• Ανθεκτικότερη σε λοξές κατανομές
• Συνοδεύεται συνήθως από IQR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606040" y="4846320"/>
            <a:ext cx="5715000" cy="1353312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l">
              <a:lnSpc>
                <a:spcPct val="100000"/>
              </a:lnSpc>
              <a:spcAft>
                <a:spcPts val="100"/>
              </a:spcAft>
            </a:pPr>
            <a:r>
              <a:rPr sz="1400" b="1">
                <a:solidFill>
                  <a:srgbClr val="4B413C"/>
                </a:solidFill>
                <a:latin typeface="Arial"/>
              </a:rPr>
              <a:t>ΠΑΡΑΔΕΙΓΜΑ  </a:t>
            </a:r>
            <a:r>
              <a:rPr sz="1400">
                <a:solidFill>
                  <a:srgbClr val="4B413C"/>
                </a:solidFill>
                <a:latin typeface="Arial"/>
              </a:rPr>
              <a:t>Εισόδημα: λίγες πολύ υψηλές τιμές μπορούν να ανεβάσουν σημαντικά τον μέσο όρο.</a:t>
            </a:r>
          </a:p>
          <a:p>
            <a:pPr algn="l">
              <a:lnSpc>
                <a:spcPct val="100000"/>
              </a:lnSpc>
              <a:spcAft>
                <a:spcPts val="100"/>
              </a:spcAft>
            </a:pPr>
            <a:r>
              <a:rPr sz="1400" b="1">
                <a:solidFill>
                  <a:srgbClr val="4B413C"/>
                </a:solidFill>
                <a:latin typeface="Arial"/>
              </a:rPr>
              <a:t>Οδική ασφάλεια: </a:t>
            </a:r>
            <a:r>
              <a:rPr sz="1400">
                <a:solidFill>
                  <a:srgbClr val="4B413C"/>
                </a:solidFill>
                <a:latin typeface="Arial"/>
              </a:rPr>
              <a:t>Αριθμός incidents: λίγοι οδηγοί με πολλές αναφορές μπορούν να αυξήσουν έντονα τον μέσο όρο.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E1D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eader_original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1572768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786384"/>
            <a:ext cx="9144000" cy="786384"/>
          </a:xfrm>
          <a:prstGeom prst="rect">
            <a:avLst/>
          </a:prstGeom>
          <a:solidFill>
            <a:srgbClr val="E6E1D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201168" y="841248"/>
            <a:ext cx="2286000" cy="256032"/>
          </a:xfrm>
          <a:prstGeom prst="rect">
            <a:avLst/>
          </a:prstGeom>
          <a:noFill/>
        </p:spPr>
        <p:txBody>
          <a:bodyPr wrap="none" lIns="27432" tIns="18288" rIns="27432" bIns="18288">
            <a:spAutoFit/>
          </a:bodyPr>
          <a:lstStyle/>
          <a:p>
            <a:pPr algn="l"/>
            <a:r>
              <a:rPr sz="1400" b="1" i="0">
                <a:solidFill>
                  <a:srgbClr val="4B413C"/>
                </a:solidFill>
                <a:latin typeface="Arial"/>
              </a:rPr>
              <a:t>Παραδόσεις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794760" y="822960"/>
            <a:ext cx="5074920" cy="246888"/>
          </a:xfrm>
          <a:prstGeom prst="rect">
            <a:avLst/>
          </a:prstGeom>
          <a:noFill/>
        </p:spPr>
        <p:txBody>
          <a:bodyPr wrap="none" lIns="27432" tIns="18288" rIns="27432" bIns="18288">
            <a:spAutoFit/>
          </a:bodyPr>
          <a:lstStyle/>
          <a:p>
            <a:pPr algn="r"/>
            <a:r>
              <a:rPr sz="1400" b="1" i="0">
                <a:solidFill>
                  <a:srgbClr val="6D9D0A"/>
                </a:solidFill>
                <a:latin typeface="Arial"/>
              </a:rPr>
              <a:t>Hellenic Mediterranean University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794760" y="1143000"/>
            <a:ext cx="5074920" cy="246888"/>
          </a:xfrm>
          <a:prstGeom prst="rect">
            <a:avLst/>
          </a:prstGeom>
          <a:noFill/>
        </p:spPr>
        <p:txBody>
          <a:bodyPr wrap="none" lIns="27432" tIns="18288" rIns="27432" bIns="18288">
            <a:spAutoFit/>
          </a:bodyPr>
          <a:lstStyle/>
          <a:p>
            <a:pPr algn="r"/>
            <a:r>
              <a:rPr sz="1400" b="1" i="0">
                <a:solidFill>
                  <a:srgbClr val="19642D"/>
                </a:solidFill>
                <a:latin typeface="Arial"/>
              </a:rPr>
              <a:t>Laboratory of Health and Road Safety</a:t>
            </a:r>
          </a:p>
        </p:txBody>
      </p:sp>
      <p:sp>
        <p:nvSpPr>
          <p:cNvPr id="7" name="Rectangle 6"/>
          <p:cNvSpPr/>
          <p:nvPr/>
        </p:nvSpPr>
        <p:spPr>
          <a:xfrm>
            <a:off x="36576" y="1581912"/>
            <a:ext cx="2249424" cy="91440"/>
          </a:xfrm>
          <a:prstGeom prst="rect">
            <a:avLst/>
          </a:prstGeom>
          <a:solidFill>
            <a:srgbClr val="368E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2286000" y="1581912"/>
            <a:ext cx="2286000" cy="91440"/>
          </a:xfrm>
          <a:prstGeom prst="rect">
            <a:avLst/>
          </a:prstGeom>
          <a:solidFill>
            <a:srgbClr val="AA22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4572000" y="1581912"/>
            <a:ext cx="2286000" cy="91440"/>
          </a:xfrm>
          <a:prstGeom prst="rect">
            <a:avLst/>
          </a:prstGeom>
          <a:solidFill>
            <a:srgbClr val="00CC9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6858000" y="1581912"/>
            <a:ext cx="2249424" cy="91440"/>
          </a:xfrm>
          <a:prstGeom prst="rect">
            <a:avLst/>
          </a:prstGeom>
          <a:solidFill>
            <a:srgbClr val="FD5C0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0" y="1773936"/>
            <a:ext cx="2340864" cy="5084064"/>
          </a:xfrm>
          <a:prstGeom prst="rect">
            <a:avLst/>
          </a:prstGeom>
          <a:solidFill>
            <a:srgbClr val="368E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109728" y="3657600"/>
            <a:ext cx="2103120" cy="713232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10 · ΠΕΡΙΓΡΑΦΙΚΗ ΣΤΑΤΙΣΤΙΚΗ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096512" y="6473952"/>
            <a:ext cx="3566160" cy="256032"/>
          </a:xfrm>
          <a:prstGeom prst="rect">
            <a:avLst/>
          </a:prstGeom>
          <a:noFill/>
        </p:spPr>
        <p:txBody>
          <a:bodyPr wrap="none" lIns="27432" tIns="18288" rIns="27432" bIns="18288">
            <a:spAutoFit/>
          </a:bodyPr>
          <a:lstStyle/>
          <a:p>
            <a:pPr algn="ctr"/>
            <a:r>
              <a:rPr sz="1400" b="1" i="1">
                <a:solidFill>
                  <a:srgbClr val="368ECA"/>
                </a:solidFill>
                <a:latin typeface="Arial"/>
              </a:rPr>
              <a:t>Μεθοδολογία Έρευνας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606040" y="1874519"/>
            <a:ext cx="5760720" cy="512064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l"/>
            <a:r>
              <a:rPr sz="1800" b="1" i="0">
                <a:solidFill>
                  <a:srgbClr val="4B413C"/>
                </a:solidFill>
                <a:latin typeface="Arial"/>
              </a:rPr>
              <a:t>Διασπορά και αβεβαιότητα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606040" y="2487168"/>
            <a:ext cx="5760720" cy="2203704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l"/>
            <a:r>
              <a:rPr sz="1600" b="0" i="0">
                <a:solidFill>
                  <a:srgbClr val="4B413C"/>
                </a:solidFill>
                <a:latin typeface="Arial"/>
              </a:rPr>
              <a:t>• SD: διασπορά των παρατηρήσεων γύρω από τον μέσο.
• IQR: εύρος του κεντρικού 50% των τιμών.
• Standard error: αβεβαιότητα μιας εκτίμησης, όχι διασπορά ατόμων.
• 95% CI: εύρος συμβατών τιμών για την παράμετρο υπό τις παραδοχές του μοντέλου.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E1D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eader_original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1572768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786384"/>
            <a:ext cx="9144000" cy="786384"/>
          </a:xfrm>
          <a:prstGeom prst="rect">
            <a:avLst/>
          </a:prstGeom>
          <a:solidFill>
            <a:srgbClr val="E6E1D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201168" y="841248"/>
            <a:ext cx="2286000" cy="256032"/>
          </a:xfrm>
          <a:prstGeom prst="rect">
            <a:avLst/>
          </a:prstGeom>
          <a:noFill/>
        </p:spPr>
        <p:txBody>
          <a:bodyPr wrap="none" lIns="27432" tIns="18288" rIns="27432" bIns="18288">
            <a:spAutoFit/>
          </a:bodyPr>
          <a:lstStyle/>
          <a:p>
            <a:pPr algn="l"/>
            <a:r>
              <a:rPr sz="1400" b="1" i="0">
                <a:solidFill>
                  <a:srgbClr val="4B413C"/>
                </a:solidFill>
                <a:latin typeface="Arial"/>
              </a:rPr>
              <a:t>Παραδόσεις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794760" y="822960"/>
            <a:ext cx="5074920" cy="246888"/>
          </a:xfrm>
          <a:prstGeom prst="rect">
            <a:avLst/>
          </a:prstGeom>
          <a:noFill/>
        </p:spPr>
        <p:txBody>
          <a:bodyPr wrap="none" lIns="27432" tIns="18288" rIns="27432" bIns="18288">
            <a:spAutoFit/>
          </a:bodyPr>
          <a:lstStyle/>
          <a:p>
            <a:pPr algn="r"/>
            <a:r>
              <a:rPr sz="1400" b="1" i="0">
                <a:solidFill>
                  <a:srgbClr val="6D9D0A"/>
                </a:solidFill>
                <a:latin typeface="Arial"/>
              </a:rPr>
              <a:t>Hellenic Mediterranean University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794760" y="1143000"/>
            <a:ext cx="5074920" cy="246888"/>
          </a:xfrm>
          <a:prstGeom prst="rect">
            <a:avLst/>
          </a:prstGeom>
          <a:noFill/>
        </p:spPr>
        <p:txBody>
          <a:bodyPr wrap="none" lIns="27432" tIns="18288" rIns="27432" bIns="18288">
            <a:spAutoFit/>
          </a:bodyPr>
          <a:lstStyle/>
          <a:p>
            <a:pPr algn="r"/>
            <a:r>
              <a:rPr sz="1400" b="1" i="0">
                <a:solidFill>
                  <a:srgbClr val="19642D"/>
                </a:solidFill>
                <a:latin typeface="Arial"/>
              </a:rPr>
              <a:t>Laboratory of Health and Road Safety</a:t>
            </a:r>
          </a:p>
        </p:txBody>
      </p:sp>
      <p:sp>
        <p:nvSpPr>
          <p:cNvPr id="7" name="Rectangle 6"/>
          <p:cNvSpPr/>
          <p:nvPr/>
        </p:nvSpPr>
        <p:spPr>
          <a:xfrm>
            <a:off x="36576" y="1581912"/>
            <a:ext cx="2249424" cy="91440"/>
          </a:xfrm>
          <a:prstGeom prst="rect">
            <a:avLst/>
          </a:prstGeom>
          <a:solidFill>
            <a:srgbClr val="368E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2286000" y="1581912"/>
            <a:ext cx="2286000" cy="91440"/>
          </a:xfrm>
          <a:prstGeom prst="rect">
            <a:avLst/>
          </a:prstGeom>
          <a:solidFill>
            <a:srgbClr val="AA22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4572000" y="1581912"/>
            <a:ext cx="2286000" cy="91440"/>
          </a:xfrm>
          <a:prstGeom prst="rect">
            <a:avLst/>
          </a:prstGeom>
          <a:solidFill>
            <a:srgbClr val="00CC9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6858000" y="1581912"/>
            <a:ext cx="2249424" cy="91440"/>
          </a:xfrm>
          <a:prstGeom prst="rect">
            <a:avLst/>
          </a:prstGeom>
          <a:solidFill>
            <a:srgbClr val="FD5C0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0" y="1773936"/>
            <a:ext cx="2340864" cy="5084064"/>
          </a:xfrm>
          <a:prstGeom prst="rect">
            <a:avLst/>
          </a:prstGeom>
          <a:solidFill>
            <a:srgbClr val="368E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109728" y="3657600"/>
            <a:ext cx="2103120" cy="713232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10 · ΠΕΡΙΓΡΑΦΙΚΗ ΣΤΑΤΙΣΤΙΚΗ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096512" y="6473952"/>
            <a:ext cx="3566160" cy="256032"/>
          </a:xfrm>
          <a:prstGeom prst="rect">
            <a:avLst/>
          </a:prstGeom>
          <a:noFill/>
        </p:spPr>
        <p:txBody>
          <a:bodyPr wrap="none" lIns="27432" tIns="18288" rIns="27432" bIns="18288">
            <a:spAutoFit/>
          </a:bodyPr>
          <a:lstStyle/>
          <a:p>
            <a:pPr algn="ctr"/>
            <a:r>
              <a:rPr sz="1400" b="1" i="1">
                <a:solidFill>
                  <a:srgbClr val="368ECA"/>
                </a:solidFill>
                <a:latin typeface="Arial"/>
              </a:rPr>
              <a:t>Μεθοδολογία Έρευνας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606040" y="1874519"/>
            <a:ext cx="5760720" cy="512064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l"/>
            <a:r>
              <a:rPr sz="1800" b="1" i="0">
                <a:solidFill>
                  <a:srgbClr val="4B413C"/>
                </a:solidFill>
                <a:latin typeface="Arial"/>
              </a:rPr>
              <a:t>Πίνακες και γραφήματα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606040" y="2487168"/>
            <a:ext cx="5760720" cy="2203704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l"/>
            <a:r>
              <a:rPr sz="1400" b="0" i="0">
                <a:solidFill>
                  <a:srgbClr val="4B413C"/>
                </a:solidFill>
                <a:latin typeface="Arial"/>
              </a:rPr>
              <a:t>• Bar chart για κατηγορικές μεταβλητές.
• Histogram / density για κατανομή συνεχούς μεταβλητής.
• Boxplot για σύγκριση κατανομών και εντοπισμό ακραίων τιμών.
• Scatterplot για σχέση δύο ποσοτικών μεταβλητών.
• Το γράφημα πρέπει να απαντά ερώτημα — όχι να διακοσμεί τη διαφάνεια.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E1D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eader_original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1572768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786384"/>
            <a:ext cx="9144000" cy="786384"/>
          </a:xfrm>
          <a:prstGeom prst="rect">
            <a:avLst/>
          </a:prstGeom>
          <a:solidFill>
            <a:srgbClr val="E6E1D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201168" y="841248"/>
            <a:ext cx="2286000" cy="256032"/>
          </a:xfrm>
          <a:prstGeom prst="rect">
            <a:avLst/>
          </a:prstGeom>
          <a:noFill/>
        </p:spPr>
        <p:txBody>
          <a:bodyPr wrap="none" lIns="27432" tIns="18288" rIns="27432" bIns="18288">
            <a:spAutoFit/>
          </a:bodyPr>
          <a:lstStyle/>
          <a:p>
            <a:pPr algn="l"/>
            <a:r>
              <a:rPr sz="1400" b="1" i="0">
                <a:solidFill>
                  <a:srgbClr val="4B413C"/>
                </a:solidFill>
                <a:latin typeface="Arial"/>
              </a:rPr>
              <a:t>Παραδόσεις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794760" y="822960"/>
            <a:ext cx="5074920" cy="246888"/>
          </a:xfrm>
          <a:prstGeom prst="rect">
            <a:avLst/>
          </a:prstGeom>
          <a:noFill/>
        </p:spPr>
        <p:txBody>
          <a:bodyPr wrap="none" lIns="27432" tIns="18288" rIns="27432" bIns="18288">
            <a:spAutoFit/>
          </a:bodyPr>
          <a:lstStyle/>
          <a:p>
            <a:pPr algn="r"/>
            <a:r>
              <a:rPr sz="1400" b="1" i="0">
                <a:solidFill>
                  <a:srgbClr val="6D9D0A"/>
                </a:solidFill>
                <a:latin typeface="Arial"/>
              </a:rPr>
              <a:t>Hellenic Mediterranean University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794760" y="1143000"/>
            <a:ext cx="5074920" cy="246888"/>
          </a:xfrm>
          <a:prstGeom prst="rect">
            <a:avLst/>
          </a:prstGeom>
          <a:noFill/>
        </p:spPr>
        <p:txBody>
          <a:bodyPr wrap="none" lIns="27432" tIns="18288" rIns="27432" bIns="18288">
            <a:spAutoFit/>
          </a:bodyPr>
          <a:lstStyle/>
          <a:p>
            <a:pPr algn="r"/>
            <a:r>
              <a:rPr sz="1400" b="1" i="0">
                <a:solidFill>
                  <a:srgbClr val="19642D"/>
                </a:solidFill>
                <a:latin typeface="Arial"/>
              </a:rPr>
              <a:t>Laboratory of Health and Road Safety</a:t>
            </a:r>
          </a:p>
        </p:txBody>
      </p:sp>
      <p:sp>
        <p:nvSpPr>
          <p:cNvPr id="7" name="Rectangle 6"/>
          <p:cNvSpPr/>
          <p:nvPr/>
        </p:nvSpPr>
        <p:spPr>
          <a:xfrm>
            <a:off x="36576" y="1581912"/>
            <a:ext cx="2249424" cy="91440"/>
          </a:xfrm>
          <a:prstGeom prst="rect">
            <a:avLst/>
          </a:prstGeom>
          <a:solidFill>
            <a:srgbClr val="368E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2286000" y="1581912"/>
            <a:ext cx="2286000" cy="91440"/>
          </a:xfrm>
          <a:prstGeom prst="rect">
            <a:avLst/>
          </a:prstGeom>
          <a:solidFill>
            <a:srgbClr val="AA22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4572000" y="1581912"/>
            <a:ext cx="2286000" cy="91440"/>
          </a:xfrm>
          <a:prstGeom prst="rect">
            <a:avLst/>
          </a:prstGeom>
          <a:solidFill>
            <a:srgbClr val="00CC9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6858000" y="1581912"/>
            <a:ext cx="2249424" cy="91440"/>
          </a:xfrm>
          <a:prstGeom prst="rect">
            <a:avLst/>
          </a:prstGeom>
          <a:solidFill>
            <a:srgbClr val="FD5C0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0" y="1773936"/>
            <a:ext cx="2340864" cy="5084064"/>
          </a:xfrm>
          <a:prstGeom prst="rect">
            <a:avLst/>
          </a:prstGeom>
          <a:solidFill>
            <a:srgbClr val="368E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109728" y="3657600"/>
            <a:ext cx="2103120" cy="713232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11 · ΕΠΑΓΩΓΙΚΗ ΣΤΑΤΙΣΤΙΚΗ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096512" y="6473952"/>
            <a:ext cx="3566160" cy="256032"/>
          </a:xfrm>
          <a:prstGeom prst="rect">
            <a:avLst/>
          </a:prstGeom>
          <a:noFill/>
        </p:spPr>
        <p:txBody>
          <a:bodyPr wrap="none" lIns="27432" tIns="18288" rIns="27432" bIns="18288">
            <a:spAutoFit/>
          </a:bodyPr>
          <a:lstStyle/>
          <a:p>
            <a:pPr algn="ctr"/>
            <a:r>
              <a:rPr sz="1400" b="1" i="1">
                <a:solidFill>
                  <a:srgbClr val="368ECA"/>
                </a:solidFill>
                <a:latin typeface="Arial"/>
              </a:rPr>
              <a:t>Μεθοδολογία Έρευνας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606040" y="1874519"/>
            <a:ext cx="5760720" cy="512064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l"/>
            <a:r>
              <a:rPr sz="1800" b="1" i="0">
                <a:solidFill>
                  <a:srgbClr val="4B413C"/>
                </a:solidFill>
                <a:latin typeface="Arial"/>
              </a:rPr>
              <a:t>Από το δείγμα στον πληθυσμό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606040" y="2487168"/>
            <a:ext cx="5760720" cy="2203704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l"/>
            <a:r>
              <a:rPr sz="1600" b="0" i="0">
                <a:solidFill>
                  <a:srgbClr val="4B413C"/>
                </a:solidFill>
                <a:latin typeface="Arial"/>
              </a:rPr>
              <a:t>• Η επαγωγική στατιστική ποσοτικοποιεί πόσο αβέβαιη είναι η εκτίμησή μας.
• Η αβεβαιότητα εξαρτάται από μέγεθος δείγματος, μεταβλητότητα και σχεδιασμό.
• Τα στατιστικά τεστ δεν διορθώνουν selection bias ή κακή μέτρηση.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E1D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eader_original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1572768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786384"/>
            <a:ext cx="9144000" cy="786384"/>
          </a:xfrm>
          <a:prstGeom prst="rect">
            <a:avLst/>
          </a:prstGeom>
          <a:solidFill>
            <a:srgbClr val="E6E1D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201168" y="841248"/>
            <a:ext cx="2286000" cy="256032"/>
          </a:xfrm>
          <a:prstGeom prst="rect">
            <a:avLst/>
          </a:prstGeom>
          <a:noFill/>
        </p:spPr>
        <p:txBody>
          <a:bodyPr wrap="none" lIns="27432" tIns="18288" rIns="27432" bIns="18288">
            <a:spAutoFit/>
          </a:bodyPr>
          <a:lstStyle/>
          <a:p>
            <a:pPr algn="l"/>
            <a:r>
              <a:rPr sz="1400" b="1" i="0">
                <a:solidFill>
                  <a:srgbClr val="4B413C"/>
                </a:solidFill>
                <a:latin typeface="Arial"/>
              </a:rPr>
              <a:t>Παραδόσεις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794760" y="822960"/>
            <a:ext cx="5074920" cy="246888"/>
          </a:xfrm>
          <a:prstGeom prst="rect">
            <a:avLst/>
          </a:prstGeom>
          <a:noFill/>
        </p:spPr>
        <p:txBody>
          <a:bodyPr wrap="none" lIns="27432" tIns="18288" rIns="27432" bIns="18288">
            <a:spAutoFit/>
          </a:bodyPr>
          <a:lstStyle/>
          <a:p>
            <a:pPr algn="r"/>
            <a:r>
              <a:rPr sz="1400" b="1" i="0">
                <a:solidFill>
                  <a:srgbClr val="6D9D0A"/>
                </a:solidFill>
                <a:latin typeface="Arial"/>
              </a:rPr>
              <a:t>Hellenic Mediterranean University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794760" y="1143000"/>
            <a:ext cx="5074920" cy="246888"/>
          </a:xfrm>
          <a:prstGeom prst="rect">
            <a:avLst/>
          </a:prstGeom>
          <a:noFill/>
        </p:spPr>
        <p:txBody>
          <a:bodyPr wrap="none" lIns="27432" tIns="18288" rIns="27432" bIns="18288">
            <a:spAutoFit/>
          </a:bodyPr>
          <a:lstStyle/>
          <a:p>
            <a:pPr algn="r"/>
            <a:r>
              <a:rPr sz="1400" b="1" i="0">
                <a:solidFill>
                  <a:srgbClr val="19642D"/>
                </a:solidFill>
                <a:latin typeface="Arial"/>
              </a:rPr>
              <a:t>Laboratory of Health and Road Safety</a:t>
            </a:r>
          </a:p>
        </p:txBody>
      </p:sp>
      <p:sp>
        <p:nvSpPr>
          <p:cNvPr id="7" name="Rectangle 6"/>
          <p:cNvSpPr/>
          <p:nvPr/>
        </p:nvSpPr>
        <p:spPr>
          <a:xfrm>
            <a:off x="36576" y="1581912"/>
            <a:ext cx="2249424" cy="91440"/>
          </a:xfrm>
          <a:prstGeom prst="rect">
            <a:avLst/>
          </a:prstGeom>
          <a:solidFill>
            <a:srgbClr val="368E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2286000" y="1581912"/>
            <a:ext cx="2286000" cy="91440"/>
          </a:xfrm>
          <a:prstGeom prst="rect">
            <a:avLst/>
          </a:prstGeom>
          <a:solidFill>
            <a:srgbClr val="AA22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4572000" y="1581912"/>
            <a:ext cx="2286000" cy="91440"/>
          </a:xfrm>
          <a:prstGeom prst="rect">
            <a:avLst/>
          </a:prstGeom>
          <a:solidFill>
            <a:srgbClr val="00CC9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6858000" y="1581912"/>
            <a:ext cx="2249424" cy="91440"/>
          </a:xfrm>
          <a:prstGeom prst="rect">
            <a:avLst/>
          </a:prstGeom>
          <a:solidFill>
            <a:srgbClr val="FD5C0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0" y="1773936"/>
            <a:ext cx="2340864" cy="5084064"/>
          </a:xfrm>
          <a:prstGeom prst="rect">
            <a:avLst/>
          </a:prstGeom>
          <a:solidFill>
            <a:srgbClr val="368E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109728" y="3657600"/>
            <a:ext cx="2103120" cy="713232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11 · ΕΠΑΓΩΓΙΚΗ ΣΤΑΤΙΣΤΙΚΗ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096512" y="6473952"/>
            <a:ext cx="3566160" cy="256032"/>
          </a:xfrm>
          <a:prstGeom prst="rect">
            <a:avLst/>
          </a:prstGeom>
          <a:noFill/>
        </p:spPr>
        <p:txBody>
          <a:bodyPr wrap="none" lIns="27432" tIns="18288" rIns="27432" bIns="18288">
            <a:spAutoFit/>
          </a:bodyPr>
          <a:lstStyle/>
          <a:p>
            <a:pPr algn="ctr"/>
            <a:r>
              <a:rPr sz="1400" b="1" i="1">
                <a:solidFill>
                  <a:srgbClr val="368ECA"/>
                </a:solidFill>
                <a:latin typeface="Arial"/>
              </a:rPr>
              <a:t>Μεθοδολογία Έρευνας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606040" y="1874519"/>
            <a:ext cx="5760720" cy="512064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l"/>
            <a:r>
              <a:rPr sz="1800" b="1" i="0">
                <a:solidFill>
                  <a:srgbClr val="4B413C"/>
                </a:solidFill>
                <a:latin typeface="Arial"/>
              </a:rPr>
              <a:t>Η λογική του p-value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606040" y="2487168"/>
            <a:ext cx="5760720" cy="2203704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l"/>
            <a:r>
              <a:rPr sz="1400" b="0" i="0">
                <a:solidFill>
                  <a:srgbClr val="4B413C"/>
                </a:solidFill>
                <a:latin typeface="Arial"/>
              </a:rPr>
              <a:t>• Το p-value εκτιμά πόσο ασύμβατα είναι τα δεδομένα με ένα συγκεκριμένο μηδενικό μοντέλο.
• Δεν είναι η πιθανότητα ότι η μηδενική υπόθεση είναι αληθής.
• Δεν μετρά το μέγεθος ή τη σημασία της επίδρασης.
• Το p&lt;0,05 δεν μετατρέπει αυτομάτως ένα εύρημα σε σημαντικό για την πράξη.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E1D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eader_original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1572768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786384"/>
            <a:ext cx="9144000" cy="786384"/>
          </a:xfrm>
          <a:prstGeom prst="rect">
            <a:avLst/>
          </a:prstGeom>
          <a:solidFill>
            <a:srgbClr val="E6E1D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201168" y="841248"/>
            <a:ext cx="2286000" cy="256032"/>
          </a:xfrm>
          <a:prstGeom prst="rect">
            <a:avLst/>
          </a:prstGeom>
          <a:noFill/>
        </p:spPr>
        <p:txBody>
          <a:bodyPr wrap="none" lIns="27432" tIns="18288" rIns="27432" bIns="18288">
            <a:spAutoFit/>
          </a:bodyPr>
          <a:lstStyle/>
          <a:p>
            <a:pPr algn="l"/>
            <a:r>
              <a:rPr sz="1400" b="1" i="0">
                <a:solidFill>
                  <a:srgbClr val="4B413C"/>
                </a:solidFill>
                <a:latin typeface="Arial"/>
              </a:rPr>
              <a:t>Παραδόσεις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794760" y="822960"/>
            <a:ext cx="5074920" cy="246888"/>
          </a:xfrm>
          <a:prstGeom prst="rect">
            <a:avLst/>
          </a:prstGeom>
          <a:noFill/>
        </p:spPr>
        <p:txBody>
          <a:bodyPr wrap="none" lIns="27432" tIns="18288" rIns="27432" bIns="18288">
            <a:spAutoFit/>
          </a:bodyPr>
          <a:lstStyle/>
          <a:p>
            <a:pPr algn="r"/>
            <a:r>
              <a:rPr sz="1400" b="1" i="0">
                <a:solidFill>
                  <a:srgbClr val="6D9D0A"/>
                </a:solidFill>
                <a:latin typeface="Arial"/>
              </a:rPr>
              <a:t>Hellenic Mediterranean University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794760" y="1143000"/>
            <a:ext cx="5074920" cy="246888"/>
          </a:xfrm>
          <a:prstGeom prst="rect">
            <a:avLst/>
          </a:prstGeom>
          <a:noFill/>
        </p:spPr>
        <p:txBody>
          <a:bodyPr wrap="none" lIns="27432" tIns="18288" rIns="27432" bIns="18288">
            <a:spAutoFit/>
          </a:bodyPr>
          <a:lstStyle/>
          <a:p>
            <a:pPr algn="r"/>
            <a:r>
              <a:rPr sz="1400" b="1" i="0">
                <a:solidFill>
                  <a:srgbClr val="19642D"/>
                </a:solidFill>
                <a:latin typeface="Arial"/>
              </a:rPr>
              <a:t>Laboratory of Health and Road Safety</a:t>
            </a:r>
          </a:p>
        </p:txBody>
      </p:sp>
      <p:sp>
        <p:nvSpPr>
          <p:cNvPr id="7" name="Rectangle 6"/>
          <p:cNvSpPr/>
          <p:nvPr/>
        </p:nvSpPr>
        <p:spPr>
          <a:xfrm>
            <a:off x="36576" y="1581912"/>
            <a:ext cx="2249424" cy="91440"/>
          </a:xfrm>
          <a:prstGeom prst="rect">
            <a:avLst/>
          </a:prstGeom>
          <a:solidFill>
            <a:srgbClr val="368E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2286000" y="1581912"/>
            <a:ext cx="2286000" cy="91440"/>
          </a:xfrm>
          <a:prstGeom prst="rect">
            <a:avLst/>
          </a:prstGeom>
          <a:solidFill>
            <a:srgbClr val="AA22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4572000" y="1581912"/>
            <a:ext cx="2286000" cy="91440"/>
          </a:xfrm>
          <a:prstGeom prst="rect">
            <a:avLst/>
          </a:prstGeom>
          <a:solidFill>
            <a:srgbClr val="00CC9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6858000" y="1581912"/>
            <a:ext cx="2249424" cy="91440"/>
          </a:xfrm>
          <a:prstGeom prst="rect">
            <a:avLst/>
          </a:prstGeom>
          <a:solidFill>
            <a:srgbClr val="FD5C0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0" y="1773936"/>
            <a:ext cx="2340864" cy="5084064"/>
          </a:xfrm>
          <a:prstGeom prst="rect">
            <a:avLst/>
          </a:prstGeom>
          <a:solidFill>
            <a:srgbClr val="368E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109728" y="3657600"/>
            <a:ext cx="2103120" cy="713232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11 · ΕΠΑΓΩΓΙΚΗ ΣΤΑΤΙΣΤΙΚΗ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096512" y="6473952"/>
            <a:ext cx="3566160" cy="256032"/>
          </a:xfrm>
          <a:prstGeom prst="rect">
            <a:avLst/>
          </a:prstGeom>
          <a:noFill/>
        </p:spPr>
        <p:txBody>
          <a:bodyPr wrap="none" lIns="27432" tIns="18288" rIns="27432" bIns="18288">
            <a:spAutoFit/>
          </a:bodyPr>
          <a:lstStyle/>
          <a:p>
            <a:pPr algn="ctr"/>
            <a:r>
              <a:rPr sz="1400" b="1" i="1">
                <a:solidFill>
                  <a:srgbClr val="368ECA"/>
                </a:solidFill>
                <a:latin typeface="Arial"/>
              </a:rPr>
              <a:t>Μεθοδολογία Έρευνας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606040" y="1874519"/>
            <a:ext cx="5760720" cy="512064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l"/>
            <a:r>
              <a:rPr sz="1800" b="1" i="0">
                <a:solidFill>
                  <a:srgbClr val="4B413C"/>
                </a:solidFill>
                <a:latin typeface="Arial"/>
              </a:rPr>
              <a:t>Στατιστική και πρακτική σημασία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606040" y="2487168"/>
            <a:ext cx="2606040" cy="1069848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l"/>
            <a:r>
              <a:rPr sz="1600" b="1" i="0">
                <a:solidFill>
                  <a:srgbClr val="4B413C"/>
                </a:solidFill>
                <a:latin typeface="Arial"/>
              </a:rPr>
              <a:t>Στατιστική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606040" y="3621024"/>
            <a:ext cx="2606040" cy="1069848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l"/>
            <a:r>
              <a:rPr sz="1600" b="0" i="0">
                <a:solidFill>
                  <a:srgbClr val="4B413C"/>
                </a:solidFill>
                <a:latin typeface="Arial"/>
              </a:rPr>
              <a:t>• p-value
• Confidence interval
• Εξαρτάται έντονα από N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715000" y="2487168"/>
            <a:ext cx="2606040" cy="1069848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l"/>
            <a:r>
              <a:rPr sz="1600" b="1" i="0">
                <a:solidFill>
                  <a:srgbClr val="4B413C"/>
                </a:solidFill>
                <a:latin typeface="Arial"/>
              </a:rPr>
              <a:t>Πρακτική / κοινωνική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715000" y="3621024"/>
            <a:ext cx="2606040" cy="1069848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l"/>
            <a:r>
              <a:rPr sz="1600" b="0" i="0">
                <a:solidFill>
                  <a:srgbClr val="4B413C"/>
                </a:solidFill>
                <a:latin typeface="Arial"/>
              </a:rPr>
              <a:t>• Μέγεθος επίδρασης
• Κλινική ή κοινωνική σημασία
• Κόστος, εφικτότητα, ισότητα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606040" y="4846320"/>
            <a:ext cx="5715000" cy="1353312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l">
              <a:lnSpc>
                <a:spcPct val="100000"/>
              </a:lnSpc>
              <a:spcAft>
                <a:spcPts val="100"/>
              </a:spcAft>
            </a:pPr>
            <a:r>
              <a:rPr sz="1400" b="1">
                <a:solidFill>
                  <a:srgbClr val="4B413C"/>
                </a:solidFill>
                <a:latin typeface="Arial"/>
              </a:rPr>
              <a:t>ΠΑΡΑΔΕΙΓΜΑ  </a:t>
            </a:r>
            <a:r>
              <a:rPr sz="1400">
                <a:solidFill>
                  <a:srgbClr val="4B413C"/>
                </a:solidFill>
                <a:latin typeface="Arial"/>
              </a:rPr>
              <a:t>Διαφορά 0,4 μονάδων σε κλίμακα 0–100 μπορεί να είναι p&lt;0,001 και πρακτικά αμελητέα.</a:t>
            </a:r>
          </a:p>
          <a:p>
            <a:pPr algn="l">
              <a:lnSpc>
                <a:spcPct val="100000"/>
              </a:lnSpc>
              <a:spcAft>
                <a:spcPts val="100"/>
              </a:spcAft>
            </a:pPr>
            <a:r>
              <a:rPr sz="1400" b="1">
                <a:solidFill>
                  <a:srgbClr val="4B413C"/>
                </a:solidFill>
                <a:latin typeface="Arial"/>
              </a:rPr>
              <a:t>Οδική ασφάλεια: </a:t>
            </a:r>
            <a:r>
              <a:rPr sz="1400">
                <a:solidFill>
                  <a:srgbClr val="4B413C"/>
                </a:solidFill>
                <a:latin typeface="Arial"/>
              </a:rPr>
              <a:t>Μικρή αλλά στατιστικά σημαντική μείωση speeding δεν είναι κατ’ ανάγκη ουσιαστική για την ασφάλεια.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E1D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eader_original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1572768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786384"/>
            <a:ext cx="9144000" cy="786384"/>
          </a:xfrm>
          <a:prstGeom prst="rect">
            <a:avLst/>
          </a:prstGeom>
          <a:solidFill>
            <a:srgbClr val="E6E1D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201168" y="841248"/>
            <a:ext cx="2286000" cy="256032"/>
          </a:xfrm>
          <a:prstGeom prst="rect">
            <a:avLst/>
          </a:prstGeom>
          <a:noFill/>
        </p:spPr>
        <p:txBody>
          <a:bodyPr wrap="none" lIns="27432" tIns="18288" rIns="27432" bIns="18288">
            <a:spAutoFit/>
          </a:bodyPr>
          <a:lstStyle/>
          <a:p>
            <a:pPr algn="l"/>
            <a:r>
              <a:rPr sz="1400" b="1" i="0">
                <a:solidFill>
                  <a:srgbClr val="4B413C"/>
                </a:solidFill>
                <a:latin typeface="Arial"/>
              </a:rPr>
              <a:t>Παραδόσεις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794760" y="822960"/>
            <a:ext cx="5074920" cy="246888"/>
          </a:xfrm>
          <a:prstGeom prst="rect">
            <a:avLst/>
          </a:prstGeom>
          <a:noFill/>
        </p:spPr>
        <p:txBody>
          <a:bodyPr wrap="none" lIns="27432" tIns="18288" rIns="27432" bIns="18288">
            <a:spAutoFit/>
          </a:bodyPr>
          <a:lstStyle/>
          <a:p>
            <a:pPr algn="r"/>
            <a:r>
              <a:rPr sz="1400" b="1" i="0">
                <a:solidFill>
                  <a:srgbClr val="6D9D0A"/>
                </a:solidFill>
                <a:latin typeface="Arial"/>
              </a:rPr>
              <a:t>Hellenic Mediterranean University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794760" y="1143000"/>
            <a:ext cx="5074920" cy="246888"/>
          </a:xfrm>
          <a:prstGeom prst="rect">
            <a:avLst/>
          </a:prstGeom>
          <a:noFill/>
        </p:spPr>
        <p:txBody>
          <a:bodyPr wrap="none" lIns="27432" tIns="18288" rIns="27432" bIns="18288">
            <a:spAutoFit/>
          </a:bodyPr>
          <a:lstStyle/>
          <a:p>
            <a:pPr algn="r"/>
            <a:r>
              <a:rPr sz="1400" b="1" i="0">
                <a:solidFill>
                  <a:srgbClr val="19642D"/>
                </a:solidFill>
                <a:latin typeface="Arial"/>
              </a:rPr>
              <a:t>Laboratory of Health and Road Safety</a:t>
            </a:r>
          </a:p>
        </p:txBody>
      </p:sp>
      <p:sp>
        <p:nvSpPr>
          <p:cNvPr id="7" name="Rectangle 6"/>
          <p:cNvSpPr/>
          <p:nvPr/>
        </p:nvSpPr>
        <p:spPr>
          <a:xfrm>
            <a:off x="36576" y="1581912"/>
            <a:ext cx="2249424" cy="91440"/>
          </a:xfrm>
          <a:prstGeom prst="rect">
            <a:avLst/>
          </a:prstGeom>
          <a:solidFill>
            <a:srgbClr val="368E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2286000" y="1581912"/>
            <a:ext cx="2286000" cy="91440"/>
          </a:xfrm>
          <a:prstGeom prst="rect">
            <a:avLst/>
          </a:prstGeom>
          <a:solidFill>
            <a:srgbClr val="AA22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4572000" y="1581912"/>
            <a:ext cx="2286000" cy="91440"/>
          </a:xfrm>
          <a:prstGeom prst="rect">
            <a:avLst/>
          </a:prstGeom>
          <a:solidFill>
            <a:srgbClr val="00CC9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6858000" y="1581912"/>
            <a:ext cx="2249424" cy="91440"/>
          </a:xfrm>
          <a:prstGeom prst="rect">
            <a:avLst/>
          </a:prstGeom>
          <a:solidFill>
            <a:srgbClr val="FD5C0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0" y="1773936"/>
            <a:ext cx="2340864" cy="5084064"/>
          </a:xfrm>
          <a:prstGeom prst="rect">
            <a:avLst/>
          </a:prstGeom>
          <a:solidFill>
            <a:srgbClr val="368E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109728" y="3657600"/>
            <a:ext cx="2103120" cy="713232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11 · ΕΠΑΓΩΓΙΚΗ ΣΤΑΤΙΣΤΙΚΗ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096512" y="6473952"/>
            <a:ext cx="3566160" cy="256032"/>
          </a:xfrm>
          <a:prstGeom prst="rect">
            <a:avLst/>
          </a:prstGeom>
          <a:noFill/>
        </p:spPr>
        <p:txBody>
          <a:bodyPr wrap="none" lIns="27432" tIns="18288" rIns="27432" bIns="18288">
            <a:spAutoFit/>
          </a:bodyPr>
          <a:lstStyle/>
          <a:p>
            <a:pPr algn="ctr"/>
            <a:r>
              <a:rPr sz="1400" b="1" i="1">
                <a:solidFill>
                  <a:srgbClr val="368ECA"/>
                </a:solidFill>
                <a:latin typeface="Arial"/>
              </a:rPr>
              <a:t>Μεθοδολογία Έρευνας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606040" y="1874519"/>
            <a:ext cx="5760720" cy="512064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l"/>
            <a:r>
              <a:rPr sz="1800" b="1" i="0">
                <a:solidFill>
                  <a:srgbClr val="4B413C"/>
                </a:solidFill>
                <a:latin typeface="Arial"/>
              </a:rPr>
              <a:t>Σφάλματα Τύπου I και II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606040" y="2487168"/>
            <a:ext cx="5760720" cy="2203704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l"/>
            <a:r>
              <a:rPr sz="1600" b="0" i="0">
                <a:solidFill>
                  <a:srgbClr val="4B413C"/>
                </a:solidFill>
                <a:latin typeface="Arial"/>
              </a:rPr>
              <a:t>• Τύπου I: απορρίπτουμε τη μηδενική υπόθεση ενώ είναι αληθής.
• Τύπου II: δεν ανιχνεύουμε πραγματική επίδραση.
• Η ισχύς σχετίζεται με N, μέγεθος επίδρασης, διασπορά και επίπεδο α.
• Πολλοί ταυτόχρονοι έλεγχοι αυξάνουν τον κίνδυνο ψευδώς θετικών ευρημάτων.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E1D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eader_original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1572768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786384"/>
            <a:ext cx="9144000" cy="786384"/>
          </a:xfrm>
          <a:prstGeom prst="rect">
            <a:avLst/>
          </a:prstGeom>
          <a:solidFill>
            <a:srgbClr val="E6E1D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201168" y="841248"/>
            <a:ext cx="2286000" cy="256032"/>
          </a:xfrm>
          <a:prstGeom prst="rect">
            <a:avLst/>
          </a:prstGeom>
          <a:noFill/>
        </p:spPr>
        <p:txBody>
          <a:bodyPr wrap="none" lIns="27432" tIns="18288" rIns="27432" bIns="18288">
            <a:spAutoFit/>
          </a:bodyPr>
          <a:lstStyle/>
          <a:p>
            <a:pPr algn="l"/>
            <a:r>
              <a:rPr sz="1400" b="1" i="0">
                <a:solidFill>
                  <a:srgbClr val="4B413C"/>
                </a:solidFill>
                <a:latin typeface="Arial"/>
              </a:rPr>
              <a:t>Παραδόσεις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794760" y="822960"/>
            <a:ext cx="5074920" cy="246888"/>
          </a:xfrm>
          <a:prstGeom prst="rect">
            <a:avLst/>
          </a:prstGeom>
          <a:noFill/>
        </p:spPr>
        <p:txBody>
          <a:bodyPr wrap="none" lIns="27432" tIns="18288" rIns="27432" bIns="18288">
            <a:spAutoFit/>
          </a:bodyPr>
          <a:lstStyle/>
          <a:p>
            <a:pPr algn="r"/>
            <a:r>
              <a:rPr sz="1400" b="1" i="0">
                <a:solidFill>
                  <a:srgbClr val="6D9D0A"/>
                </a:solidFill>
                <a:latin typeface="Arial"/>
              </a:rPr>
              <a:t>Hellenic Mediterranean University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794760" y="1143000"/>
            <a:ext cx="5074920" cy="246888"/>
          </a:xfrm>
          <a:prstGeom prst="rect">
            <a:avLst/>
          </a:prstGeom>
          <a:noFill/>
        </p:spPr>
        <p:txBody>
          <a:bodyPr wrap="none" lIns="27432" tIns="18288" rIns="27432" bIns="18288">
            <a:spAutoFit/>
          </a:bodyPr>
          <a:lstStyle/>
          <a:p>
            <a:pPr algn="r"/>
            <a:r>
              <a:rPr sz="1400" b="1" i="0">
                <a:solidFill>
                  <a:srgbClr val="19642D"/>
                </a:solidFill>
                <a:latin typeface="Arial"/>
              </a:rPr>
              <a:t>Laboratory of Health and Road Safety</a:t>
            </a:r>
          </a:p>
        </p:txBody>
      </p:sp>
      <p:sp>
        <p:nvSpPr>
          <p:cNvPr id="7" name="Rectangle 6"/>
          <p:cNvSpPr/>
          <p:nvPr/>
        </p:nvSpPr>
        <p:spPr>
          <a:xfrm>
            <a:off x="36576" y="1581912"/>
            <a:ext cx="2249424" cy="91440"/>
          </a:xfrm>
          <a:prstGeom prst="rect">
            <a:avLst/>
          </a:prstGeom>
          <a:solidFill>
            <a:srgbClr val="368E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2286000" y="1581912"/>
            <a:ext cx="2286000" cy="91440"/>
          </a:xfrm>
          <a:prstGeom prst="rect">
            <a:avLst/>
          </a:prstGeom>
          <a:solidFill>
            <a:srgbClr val="AA22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4572000" y="1581912"/>
            <a:ext cx="2286000" cy="91440"/>
          </a:xfrm>
          <a:prstGeom prst="rect">
            <a:avLst/>
          </a:prstGeom>
          <a:solidFill>
            <a:srgbClr val="00CC9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6858000" y="1581912"/>
            <a:ext cx="2249424" cy="91440"/>
          </a:xfrm>
          <a:prstGeom prst="rect">
            <a:avLst/>
          </a:prstGeom>
          <a:solidFill>
            <a:srgbClr val="FD5C0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0" y="1773936"/>
            <a:ext cx="2340864" cy="5084064"/>
          </a:xfrm>
          <a:prstGeom prst="rect">
            <a:avLst/>
          </a:prstGeom>
          <a:solidFill>
            <a:srgbClr val="368E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109728" y="3657600"/>
            <a:ext cx="2103120" cy="713232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11 · ΕΠΑΓΩΓΙΚΗ ΣΤΑΤΙΣΤΙΚΗ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096512" y="6473952"/>
            <a:ext cx="3566160" cy="256032"/>
          </a:xfrm>
          <a:prstGeom prst="rect">
            <a:avLst/>
          </a:prstGeom>
          <a:noFill/>
        </p:spPr>
        <p:txBody>
          <a:bodyPr wrap="none" lIns="27432" tIns="18288" rIns="27432" bIns="18288">
            <a:spAutoFit/>
          </a:bodyPr>
          <a:lstStyle/>
          <a:p>
            <a:pPr algn="ctr"/>
            <a:r>
              <a:rPr sz="1400" b="1" i="1">
                <a:solidFill>
                  <a:srgbClr val="368ECA"/>
                </a:solidFill>
                <a:latin typeface="Arial"/>
              </a:rPr>
              <a:t>Μεθοδολογία Έρευνας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606040" y="1874519"/>
            <a:ext cx="5760720" cy="512064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l"/>
            <a:r>
              <a:rPr sz="1800" b="1" i="0">
                <a:solidFill>
                  <a:srgbClr val="4B413C"/>
                </a:solidFill>
                <a:latin typeface="Arial"/>
              </a:rPr>
              <a:t>Ποιο τεστ; Ξεκινάμε από το ερώτημα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606040" y="2487168"/>
            <a:ext cx="5760720" cy="2203704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l"/>
            <a:r>
              <a:rPr sz="1400" b="0" i="0">
                <a:solidFill>
                  <a:srgbClr val="4B413C"/>
                </a:solidFill>
                <a:latin typeface="Arial"/>
              </a:rPr>
              <a:t>• Δύο κατηγορικές μεταβλητές → χ² / Fisher.
• Ποσοτικό outcome σε δύο ομάδες → t-test ή κατάλληλη μη παραμετρική εναλλακτική.
• Ποσοτικό outcome σε &gt;2 ομάδες → ANOVA ή αντίστοιχη εναλλακτική.
• Σχέση δύο ποσοτικών μεταβλητών → correlation / regression.
• Η επιλογή εξαρτάται και από παραδοχές, σχεδιασμό και εξαρτήσεις των δεδομένων.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E1D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eader_original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1572768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786384"/>
            <a:ext cx="9144000" cy="786384"/>
          </a:xfrm>
          <a:prstGeom prst="rect">
            <a:avLst/>
          </a:prstGeom>
          <a:solidFill>
            <a:srgbClr val="E6E1D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201168" y="841248"/>
            <a:ext cx="2286000" cy="256032"/>
          </a:xfrm>
          <a:prstGeom prst="rect">
            <a:avLst/>
          </a:prstGeom>
          <a:noFill/>
        </p:spPr>
        <p:txBody>
          <a:bodyPr wrap="none" lIns="27432" tIns="18288" rIns="27432" bIns="18288">
            <a:spAutoFit/>
          </a:bodyPr>
          <a:lstStyle/>
          <a:p>
            <a:pPr algn="l"/>
            <a:r>
              <a:rPr sz="1400" b="1" i="0">
                <a:solidFill>
                  <a:srgbClr val="4B413C"/>
                </a:solidFill>
                <a:latin typeface="Arial"/>
              </a:rPr>
              <a:t>Παραδόσεις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794760" y="822960"/>
            <a:ext cx="5074920" cy="246888"/>
          </a:xfrm>
          <a:prstGeom prst="rect">
            <a:avLst/>
          </a:prstGeom>
          <a:noFill/>
        </p:spPr>
        <p:txBody>
          <a:bodyPr wrap="none" lIns="27432" tIns="18288" rIns="27432" bIns="18288">
            <a:spAutoFit/>
          </a:bodyPr>
          <a:lstStyle/>
          <a:p>
            <a:pPr algn="r"/>
            <a:r>
              <a:rPr sz="1400" b="1" i="0">
                <a:solidFill>
                  <a:srgbClr val="6D9D0A"/>
                </a:solidFill>
                <a:latin typeface="Arial"/>
              </a:rPr>
              <a:t>Hellenic Mediterranean University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794760" y="1143000"/>
            <a:ext cx="5074920" cy="246888"/>
          </a:xfrm>
          <a:prstGeom prst="rect">
            <a:avLst/>
          </a:prstGeom>
          <a:noFill/>
        </p:spPr>
        <p:txBody>
          <a:bodyPr wrap="none" lIns="27432" tIns="18288" rIns="27432" bIns="18288">
            <a:spAutoFit/>
          </a:bodyPr>
          <a:lstStyle/>
          <a:p>
            <a:pPr algn="r"/>
            <a:r>
              <a:rPr sz="1400" b="1" i="0">
                <a:solidFill>
                  <a:srgbClr val="19642D"/>
                </a:solidFill>
                <a:latin typeface="Arial"/>
              </a:rPr>
              <a:t>Laboratory of Health and Road Safety</a:t>
            </a:r>
          </a:p>
        </p:txBody>
      </p:sp>
      <p:sp>
        <p:nvSpPr>
          <p:cNvPr id="7" name="Rectangle 6"/>
          <p:cNvSpPr/>
          <p:nvPr/>
        </p:nvSpPr>
        <p:spPr>
          <a:xfrm>
            <a:off x="36576" y="1581912"/>
            <a:ext cx="2249424" cy="91440"/>
          </a:xfrm>
          <a:prstGeom prst="rect">
            <a:avLst/>
          </a:prstGeom>
          <a:solidFill>
            <a:srgbClr val="368E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2286000" y="1581912"/>
            <a:ext cx="2286000" cy="91440"/>
          </a:xfrm>
          <a:prstGeom prst="rect">
            <a:avLst/>
          </a:prstGeom>
          <a:solidFill>
            <a:srgbClr val="AA22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4572000" y="1581912"/>
            <a:ext cx="2286000" cy="91440"/>
          </a:xfrm>
          <a:prstGeom prst="rect">
            <a:avLst/>
          </a:prstGeom>
          <a:solidFill>
            <a:srgbClr val="00CC9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6858000" y="1581912"/>
            <a:ext cx="2249424" cy="91440"/>
          </a:xfrm>
          <a:prstGeom prst="rect">
            <a:avLst/>
          </a:prstGeom>
          <a:solidFill>
            <a:srgbClr val="FD5C0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0" y="1773936"/>
            <a:ext cx="2340864" cy="5084064"/>
          </a:xfrm>
          <a:prstGeom prst="rect">
            <a:avLst/>
          </a:prstGeom>
          <a:solidFill>
            <a:srgbClr val="368E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109728" y="3657600"/>
            <a:ext cx="2103120" cy="713232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12 · ΣΥΣΧΕΤΙΣΗ &amp; ΠΑΛΙΝΔΡΟΜΗΣΗ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096512" y="6473952"/>
            <a:ext cx="3566160" cy="256032"/>
          </a:xfrm>
          <a:prstGeom prst="rect">
            <a:avLst/>
          </a:prstGeom>
          <a:noFill/>
        </p:spPr>
        <p:txBody>
          <a:bodyPr wrap="none" lIns="27432" tIns="18288" rIns="27432" bIns="18288">
            <a:spAutoFit/>
          </a:bodyPr>
          <a:lstStyle/>
          <a:p>
            <a:pPr algn="ctr"/>
            <a:r>
              <a:rPr sz="1400" b="1" i="1">
                <a:solidFill>
                  <a:srgbClr val="368ECA"/>
                </a:solidFill>
                <a:latin typeface="Arial"/>
              </a:rPr>
              <a:t>Μεθοδολογία Έρευνας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606040" y="1874519"/>
            <a:ext cx="5760720" cy="512064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l"/>
            <a:r>
              <a:rPr sz="1800" b="1" i="0">
                <a:solidFill>
                  <a:srgbClr val="4B413C"/>
                </a:solidFill>
                <a:latin typeface="Arial"/>
              </a:rPr>
              <a:t>Συσχέτιση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606040" y="2487168"/>
            <a:ext cx="5760720" cy="2203704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l"/>
            <a:r>
              <a:rPr sz="1400" b="0" i="0">
                <a:solidFill>
                  <a:srgbClr val="4B413C"/>
                </a:solidFill>
                <a:latin typeface="Arial"/>
              </a:rPr>
              <a:t>• Ο συντελεστής συσχέτισης περιγράφει κατεύθυνση και ισχύ σχέσης.
• r κοντά στο +1 ή −1 δείχνει ισχυρή γραμμική σχέση· r κοντά στο 0 μικρή γραμμική σχέση.
• Η συσχέτιση μπορεί να επηρεάζεται από outliers και περιορισμένο εύρος τιμών.
• Πάντα κοιτάμε και scatterplot.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E1D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eader_original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1572768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786384"/>
            <a:ext cx="9144000" cy="786384"/>
          </a:xfrm>
          <a:prstGeom prst="rect">
            <a:avLst/>
          </a:prstGeom>
          <a:solidFill>
            <a:srgbClr val="E6E1D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201168" y="841248"/>
            <a:ext cx="2286000" cy="256032"/>
          </a:xfrm>
          <a:prstGeom prst="rect">
            <a:avLst/>
          </a:prstGeom>
          <a:noFill/>
        </p:spPr>
        <p:txBody>
          <a:bodyPr wrap="none" lIns="27432" tIns="18288" rIns="27432" bIns="18288">
            <a:spAutoFit/>
          </a:bodyPr>
          <a:lstStyle/>
          <a:p>
            <a:pPr algn="l"/>
            <a:r>
              <a:rPr sz="1400" b="1" i="0">
                <a:solidFill>
                  <a:srgbClr val="4B413C"/>
                </a:solidFill>
                <a:latin typeface="Arial"/>
              </a:rPr>
              <a:t>Παραδόσεις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794760" y="822960"/>
            <a:ext cx="5074920" cy="246888"/>
          </a:xfrm>
          <a:prstGeom prst="rect">
            <a:avLst/>
          </a:prstGeom>
          <a:noFill/>
        </p:spPr>
        <p:txBody>
          <a:bodyPr wrap="none" lIns="27432" tIns="18288" rIns="27432" bIns="18288">
            <a:spAutoFit/>
          </a:bodyPr>
          <a:lstStyle/>
          <a:p>
            <a:pPr algn="r"/>
            <a:r>
              <a:rPr sz="1400" b="1" i="0">
                <a:solidFill>
                  <a:srgbClr val="6D9D0A"/>
                </a:solidFill>
                <a:latin typeface="Arial"/>
              </a:rPr>
              <a:t>Hellenic Mediterranean University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794760" y="1143000"/>
            <a:ext cx="5074920" cy="246888"/>
          </a:xfrm>
          <a:prstGeom prst="rect">
            <a:avLst/>
          </a:prstGeom>
          <a:noFill/>
        </p:spPr>
        <p:txBody>
          <a:bodyPr wrap="none" lIns="27432" tIns="18288" rIns="27432" bIns="18288">
            <a:spAutoFit/>
          </a:bodyPr>
          <a:lstStyle/>
          <a:p>
            <a:pPr algn="r"/>
            <a:r>
              <a:rPr sz="1400" b="1" i="0">
                <a:solidFill>
                  <a:srgbClr val="19642D"/>
                </a:solidFill>
                <a:latin typeface="Arial"/>
              </a:rPr>
              <a:t>Laboratory of Health and Road Safety</a:t>
            </a:r>
          </a:p>
        </p:txBody>
      </p:sp>
      <p:sp>
        <p:nvSpPr>
          <p:cNvPr id="7" name="Rectangle 6"/>
          <p:cNvSpPr/>
          <p:nvPr/>
        </p:nvSpPr>
        <p:spPr>
          <a:xfrm>
            <a:off x="36576" y="1581912"/>
            <a:ext cx="2249424" cy="91440"/>
          </a:xfrm>
          <a:prstGeom prst="rect">
            <a:avLst/>
          </a:prstGeom>
          <a:solidFill>
            <a:srgbClr val="368E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2286000" y="1581912"/>
            <a:ext cx="2286000" cy="91440"/>
          </a:xfrm>
          <a:prstGeom prst="rect">
            <a:avLst/>
          </a:prstGeom>
          <a:solidFill>
            <a:srgbClr val="AA22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4572000" y="1581912"/>
            <a:ext cx="2286000" cy="91440"/>
          </a:xfrm>
          <a:prstGeom prst="rect">
            <a:avLst/>
          </a:prstGeom>
          <a:solidFill>
            <a:srgbClr val="00CC9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6858000" y="1581912"/>
            <a:ext cx="2249424" cy="91440"/>
          </a:xfrm>
          <a:prstGeom prst="rect">
            <a:avLst/>
          </a:prstGeom>
          <a:solidFill>
            <a:srgbClr val="FD5C0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0" y="1773936"/>
            <a:ext cx="2340864" cy="5084064"/>
          </a:xfrm>
          <a:prstGeom prst="rect">
            <a:avLst/>
          </a:prstGeom>
          <a:solidFill>
            <a:srgbClr val="368E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109728" y="3657600"/>
            <a:ext cx="2103120" cy="713232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12 · ΣΥΣΧΕΤΙΣΗ &amp; ΠΑΛΙΝΔΡΟΜΗΣΗ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096512" y="6473952"/>
            <a:ext cx="3566160" cy="256032"/>
          </a:xfrm>
          <a:prstGeom prst="rect">
            <a:avLst/>
          </a:prstGeom>
          <a:noFill/>
        </p:spPr>
        <p:txBody>
          <a:bodyPr wrap="none" lIns="27432" tIns="18288" rIns="27432" bIns="18288">
            <a:spAutoFit/>
          </a:bodyPr>
          <a:lstStyle/>
          <a:p>
            <a:pPr algn="ctr"/>
            <a:r>
              <a:rPr sz="1400" b="1" i="1">
                <a:solidFill>
                  <a:srgbClr val="368ECA"/>
                </a:solidFill>
                <a:latin typeface="Arial"/>
              </a:rPr>
              <a:t>Μεθοδολογία Έρευνας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606040" y="1874519"/>
            <a:ext cx="5760720" cy="512064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l"/>
            <a:r>
              <a:rPr sz="1800" b="1" i="0">
                <a:solidFill>
                  <a:srgbClr val="4B413C"/>
                </a:solidFill>
                <a:latin typeface="Arial"/>
              </a:rPr>
              <a:t>Συσχέτιση ≠ αιτιότητα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606040" y="2487168"/>
            <a:ext cx="5760720" cy="2203704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l"/>
            <a:r>
              <a:rPr sz="1600" b="0" i="0">
                <a:solidFill>
                  <a:srgbClr val="4B413C"/>
                </a:solidFill>
                <a:latin typeface="Arial"/>
              </a:rPr>
              <a:t>• Η χρονική σειρά μπορεί να είναι ασαφής.
• Μπορεί να υπάρχει τρίτη μεταβλητή που εξηγεί και τα δύο.
• Μπορεί να υπάρχει αντίστροφη αιτιότητα.
• Η αιτιώδης ερμηνεία απαιτεί σχεδιασμό και παραδοχές πέρα από ένα p-value.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606040" y="4846320"/>
            <a:ext cx="5715000" cy="1353312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l">
              <a:lnSpc>
                <a:spcPct val="100000"/>
              </a:lnSpc>
              <a:spcAft>
                <a:spcPts val="100"/>
              </a:spcAft>
            </a:pPr>
            <a:r>
              <a:rPr sz="1400" b="1">
                <a:solidFill>
                  <a:srgbClr val="4B413C"/>
                </a:solidFill>
                <a:latin typeface="Arial"/>
              </a:rPr>
              <a:t>ΠΑΡΑΔΕΙΓΜΑ  </a:t>
            </a:r>
            <a:r>
              <a:rPr sz="1400">
                <a:solidFill>
                  <a:srgbClr val="4B413C"/>
                </a:solidFill>
                <a:latin typeface="Arial"/>
              </a:rPr>
              <a:t>Μοναξιά ↔ χρήση υπηρεσιών: η μοναξιά αυξάνει τη χρήση ή η επιδείνωση υγείας αυξάνει και τα δύο;</a:t>
            </a:r>
          </a:p>
          <a:p>
            <a:pPr algn="l">
              <a:lnSpc>
                <a:spcPct val="100000"/>
              </a:lnSpc>
              <a:spcAft>
                <a:spcPts val="100"/>
              </a:spcAft>
            </a:pPr>
            <a:r>
              <a:rPr sz="1400" b="1">
                <a:solidFill>
                  <a:srgbClr val="4B413C"/>
                </a:solidFill>
                <a:latin typeface="Arial"/>
              </a:rPr>
              <a:t>Οδική ασφάλεια: </a:t>
            </a:r>
            <a:r>
              <a:rPr sz="1400">
                <a:solidFill>
                  <a:srgbClr val="4B413C"/>
                </a:solidFill>
                <a:latin typeface="Arial"/>
              </a:rPr>
              <a:t>Χρήση κινητού ↔ crashes: μπορεί να συνδέονται και με driving exposure ή risk-taking.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E1D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eader_original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1572768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786384"/>
            <a:ext cx="9144000" cy="786384"/>
          </a:xfrm>
          <a:prstGeom prst="rect">
            <a:avLst/>
          </a:prstGeom>
          <a:solidFill>
            <a:srgbClr val="E6E1D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201168" y="841248"/>
            <a:ext cx="2286000" cy="256032"/>
          </a:xfrm>
          <a:prstGeom prst="rect">
            <a:avLst/>
          </a:prstGeom>
          <a:noFill/>
        </p:spPr>
        <p:txBody>
          <a:bodyPr wrap="none" lIns="27432" tIns="18288" rIns="27432" bIns="18288">
            <a:spAutoFit/>
          </a:bodyPr>
          <a:lstStyle/>
          <a:p>
            <a:pPr algn="l"/>
            <a:r>
              <a:rPr sz="1400" b="1" i="0">
                <a:solidFill>
                  <a:srgbClr val="4B413C"/>
                </a:solidFill>
                <a:latin typeface="Arial"/>
              </a:rPr>
              <a:t>Παραδόσεις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794760" y="822960"/>
            <a:ext cx="5074920" cy="246888"/>
          </a:xfrm>
          <a:prstGeom prst="rect">
            <a:avLst/>
          </a:prstGeom>
          <a:noFill/>
        </p:spPr>
        <p:txBody>
          <a:bodyPr wrap="none" lIns="27432" tIns="18288" rIns="27432" bIns="18288">
            <a:spAutoFit/>
          </a:bodyPr>
          <a:lstStyle/>
          <a:p>
            <a:pPr algn="r"/>
            <a:r>
              <a:rPr sz="1400" b="1" i="0">
                <a:solidFill>
                  <a:srgbClr val="6D9D0A"/>
                </a:solidFill>
                <a:latin typeface="Arial"/>
              </a:rPr>
              <a:t>Hellenic Mediterranean University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794760" y="1143000"/>
            <a:ext cx="5074920" cy="246888"/>
          </a:xfrm>
          <a:prstGeom prst="rect">
            <a:avLst/>
          </a:prstGeom>
          <a:noFill/>
        </p:spPr>
        <p:txBody>
          <a:bodyPr wrap="none" lIns="27432" tIns="18288" rIns="27432" bIns="18288">
            <a:spAutoFit/>
          </a:bodyPr>
          <a:lstStyle/>
          <a:p>
            <a:pPr algn="r"/>
            <a:r>
              <a:rPr sz="1400" b="1" i="0">
                <a:solidFill>
                  <a:srgbClr val="19642D"/>
                </a:solidFill>
                <a:latin typeface="Arial"/>
              </a:rPr>
              <a:t>Laboratory of Health and Road Safety</a:t>
            </a:r>
          </a:p>
        </p:txBody>
      </p:sp>
      <p:sp>
        <p:nvSpPr>
          <p:cNvPr id="7" name="Rectangle 6"/>
          <p:cNvSpPr/>
          <p:nvPr/>
        </p:nvSpPr>
        <p:spPr>
          <a:xfrm>
            <a:off x="36576" y="1581912"/>
            <a:ext cx="2249424" cy="91440"/>
          </a:xfrm>
          <a:prstGeom prst="rect">
            <a:avLst/>
          </a:prstGeom>
          <a:solidFill>
            <a:srgbClr val="368E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2286000" y="1581912"/>
            <a:ext cx="2286000" cy="91440"/>
          </a:xfrm>
          <a:prstGeom prst="rect">
            <a:avLst/>
          </a:prstGeom>
          <a:solidFill>
            <a:srgbClr val="AA22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4572000" y="1581912"/>
            <a:ext cx="2286000" cy="91440"/>
          </a:xfrm>
          <a:prstGeom prst="rect">
            <a:avLst/>
          </a:prstGeom>
          <a:solidFill>
            <a:srgbClr val="00CC9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6858000" y="1581912"/>
            <a:ext cx="2249424" cy="91440"/>
          </a:xfrm>
          <a:prstGeom prst="rect">
            <a:avLst/>
          </a:prstGeom>
          <a:solidFill>
            <a:srgbClr val="FD5C0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0" y="1773936"/>
            <a:ext cx="2340864" cy="5084064"/>
          </a:xfrm>
          <a:prstGeom prst="rect">
            <a:avLst/>
          </a:prstGeom>
          <a:solidFill>
            <a:srgbClr val="368E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109728" y="3657600"/>
            <a:ext cx="2103120" cy="713232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12 · ΣΥΣΧΕΤΙΣΗ &amp; ΠΑΛΙΝΔΡΟΜΗΣΗ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096512" y="6473952"/>
            <a:ext cx="3566160" cy="256032"/>
          </a:xfrm>
          <a:prstGeom prst="rect">
            <a:avLst/>
          </a:prstGeom>
          <a:noFill/>
        </p:spPr>
        <p:txBody>
          <a:bodyPr wrap="none" lIns="27432" tIns="18288" rIns="27432" bIns="18288">
            <a:spAutoFit/>
          </a:bodyPr>
          <a:lstStyle/>
          <a:p>
            <a:pPr algn="ctr"/>
            <a:r>
              <a:rPr sz="1400" b="1" i="1">
                <a:solidFill>
                  <a:srgbClr val="368ECA"/>
                </a:solidFill>
                <a:latin typeface="Arial"/>
              </a:rPr>
              <a:t>Μεθοδολογία Έρευνας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606040" y="1874519"/>
            <a:ext cx="5760720" cy="512064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l"/>
            <a:r>
              <a:rPr sz="1800" b="1" i="0">
                <a:solidFill>
                  <a:srgbClr val="4B413C"/>
                </a:solidFill>
                <a:latin typeface="Arial"/>
              </a:rPr>
              <a:t>Απλή και πολλαπλή γραμμική παλινδρόμηση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606040" y="2487168"/>
            <a:ext cx="5760720" cy="2203704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l"/>
            <a:r>
              <a:rPr sz="1400" b="0" i="0">
                <a:solidFill>
                  <a:srgbClr val="4B413C"/>
                </a:solidFill>
                <a:latin typeface="Arial"/>
              </a:rPr>
              <a:t>• Η γραμμική παλινδρόμηση μοντελοποιεί ποσοτικό outcome.
• Ο συντελεστής β εκφράζει αναμενόμενη μεταβολή στο outcome ανά μονάδα predictor.
• Η πολλαπλή παλινδρόμηση επιτρέπει ταυτόχρονη προσαρμογή για άλλες μεταβλητές.
• Η «προσαρμογή» δεν εξαλείφει αυτόματα confounding ή bias.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E1D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eader_original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1572768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786384"/>
            <a:ext cx="9144000" cy="786384"/>
          </a:xfrm>
          <a:prstGeom prst="rect">
            <a:avLst/>
          </a:prstGeom>
          <a:solidFill>
            <a:srgbClr val="E6E1D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201168" y="841248"/>
            <a:ext cx="2286000" cy="256032"/>
          </a:xfrm>
          <a:prstGeom prst="rect">
            <a:avLst/>
          </a:prstGeom>
          <a:noFill/>
        </p:spPr>
        <p:txBody>
          <a:bodyPr wrap="none" lIns="27432" tIns="18288" rIns="27432" bIns="18288">
            <a:spAutoFit/>
          </a:bodyPr>
          <a:lstStyle/>
          <a:p>
            <a:pPr algn="l"/>
            <a:r>
              <a:rPr sz="1400" b="1" i="0">
                <a:solidFill>
                  <a:srgbClr val="4B413C"/>
                </a:solidFill>
                <a:latin typeface="Arial"/>
              </a:rPr>
              <a:t>Παραδόσεις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794760" y="822960"/>
            <a:ext cx="5074920" cy="246888"/>
          </a:xfrm>
          <a:prstGeom prst="rect">
            <a:avLst/>
          </a:prstGeom>
          <a:noFill/>
        </p:spPr>
        <p:txBody>
          <a:bodyPr wrap="none" lIns="27432" tIns="18288" rIns="27432" bIns="18288">
            <a:spAutoFit/>
          </a:bodyPr>
          <a:lstStyle/>
          <a:p>
            <a:pPr algn="r"/>
            <a:r>
              <a:rPr sz="1400" b="1" i="0">
                <a:solidFill>
                  <a:srgbClr val="6D9D0A"/>
                </a:solidFill>
                <a:latin typeface="Arial"/>
              </a:rPr>
              <a:t>Hellenic Mediterranean University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794760" y="1143000"/>
            <a:ext cx="5074920" cy="246888"/>
          </a:xfrm>
          <a:prstGeom prst="rect">
            <a:avLst/>
          </a:prstGeom>
          <a:noFill/>
        </p:spPr>
        <p:txBody>
          <a:bodyPr wrap="none" lIns="27432" tIns="18288" rIns="27432" bIns="18288">
            <a:spAutoFit/>
          </a:bodyPr>
          <a:lstStyle/>
          <a:p>
            <a:pPr algn="r"/>
            <a:r>
              <a:rPr sz="1400" b="1" i="0">
                <a:solidFill>
                  <a:srgbClr val="19642D"/>
                </a:solidFill>
                <a:latin typeface="Arial"/>
              </a:rPr>
              <a:t>Laboratory of Health and Road Safety</a:t>
            </a:r>
          </a:p>
        </p:txBody>
      </p:sp>
      <p:sp>
        <p:nvSpPr>
          <p:cNvPr id="7" name="Rectangle 6"/>
          <p:cNvSpPr/>
          <p:nvPr/>
        </p:nvSpPr>
        <p:spPr>
          <a:xfrm>
            <a:off x="36576" y="1581912"/>
            <a:ext cx="2249424" cy="91440"/>
          </a:xfrm>
          <a:prstGeom prst="rect">
            <a:avLst/>
          </a:prstGeom>
          <a:solidFill>
            <a:srgbClr val="368E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2286000" y="1581912"/>
            <a:ext cx="2286000" cy="91440"/>
          </a:xfrm>
          <a:prstGeom prst="rect">
            <a:avLst/>
          </a:prstGeom>
          <a:solidFill>
            <a:srgbClr val="AA22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4572000" y="1581912"/>
            <a:ext cx="2286000" cy="91440"/>
          </a:xfrm>
          <a:prstGeom prst="rect">
            <a:avLst/>
          </a:prstGeom>
          <a:solidFill>
            <a:srgbClr val="00CC9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6858000" y="1581912"/>
            <a:ext cx="2249424" cy="91440"/>
          </a:xfrm>
          <a:prstGeom prst="rect">
            <a:avLst/>
          </a:prstGeom>
          <a:solidFill>
            <a:srgbClr val="FD5C0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0" y="1773936"/>
            <a:ext cx="2340864" cy="5084064"/>
          </a:xfrm>
          <a:prstGeom prst="rect">
            <a:avLst/>
          </a:prstGeom>
          <a:solidFill>
            <a:srgbClr val="368E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109728" y="3657600"/>
            <a:ext cx="2103120" cy="713232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12 · ΣΥΣΧΕΤΙΣΗ &amp; ΠΑΛΙΝΔΡΟΜΗΣΗ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096512" y="6473952"/>
            <a:ext cx="3566160" cy="256032"/>
          </a:xfrm>
          <a:prstGeom prst="rect">
            <a:avLst/>
          </a:prstGeom>
          <a:noFill/>
        </p:spPr>
        <p:txBody>
          <a:bodyPr wrap="none" lIns="27432" tIns="18288" rIns="27432" bIns="18288">
            <a:spAutoFit/>
          </a:bodyPr>
          <a:lstStyle/>
          <a:p>
            <a:pPr algn="ctr"/>
            <a:r>
              <a:rPr sz="1400" b="1" i="1">
                <a:solidFill>
                  <a:srgbClr val="368ECA"/>
                </a:solidFill>
                <a:latin typeface="Arial"/>
              </a:rPr>
              <a:t>Μεθοδολογία Έρευνας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606040" y="1874519"/>
            <a:ext cx="5760720" cy="512064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l"/>
            <a:r>
              <a:rPr sz="1800" b="1" i="0">
                <a:solidFill>
                  <a:srgbClr val="4B413C"/>
                </a:solidFill>
                <a:latin typeface="Arial"/>
              </a:rPr>
              <a:t>Όταν το outcome είναι δυαδικό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606040" y="2487168"/>
            <a:ext cx="5760720" cy="2203704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l"/>
            <a:r>
              <a:rPr sz="1400" b="0" i="0">
                <a:solidFill>
                  <a:srgbClr val="4B413C"/>
                </a:solidFill>
                <a:latin typeface="Arial"/>
              </a:rPr>
              <a:t>• Για outcome 0/1 χρησιμοποιούμε συχνά logistic regression.
• Το αποτέλεσμα εκφράζεται συχνά ως odds ratio με 95% CI.
• OR&gt;1 και OR&lt;1 χρειάζονται ερμηνεία σε σχέση με την κατηγορία αναφοράς.
• Σε συχνά outcomes, το OR μπορεί να απέχει αρκετά από τον risk ratio.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606040" y="4846320"/>
            <a:ext cx="5715000" cy="1353312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l">
              <a:lnSpc>
                <a:spcPct val="100000"/>
              </a:lnSpc>
              <a:spcAft>
                <a:spcPts val="100"/>
              </a:spcAft>
            </a:pPr>
            <a:r>
              <a:rPr sz="1400" b="1">
                <a:solidFill>
                  <a:srgbClr val="4B413C"/>
                </a:solidFill>
                <a:latin typeface="Arial"/>
              </a:rPr>
              <a:t>ΠΑΡΑΔΕΙΓΜΑ  </a:t>
            </a:r>
            <a:r>
              <a:rPr sz="1400">
                <a:solidFill>
                  <a:srgbClr val="4B413C"/>
                </a:solidFill>
                <a:latin typeface="Arial"/>
              </a:rPr>
              <a:t>Χρήση υπηρεσίας: ναι/όχι → logistic regression, όχι απλή linear regression ως βασική επιλογή.</a:t>
            </a:r>
          </a:p>
          <a:p>
            <a:pPr algn="l">
              <a:lnSpc>
                <a:spcPct val="100000"/>
              </a:lnSpc>
              <a:spcAft>
                <a:spcPts val="100"/>
              </a:spcAft>
            </a:pPr>
            <a:r>
              <a:rPr sz="1400" b="1">
                <a:solidFill>
                  <a:srgbClr val="4B413C"/>
                </a:solidFill>
                <a:latin typeface="Arial"/>
              </a:rPr>
              <a:t>Οδική ασφάλεια: </a:t>
            </a:r>
            <a:r>
              <a:rPr sz="1400">
                <a:solidFill>
                  <a:srgbClr val="4B413C"/>
                </a:solidFill>
                <a:latin typeface="Arial"/>
              </a:rPr>
              <a:t>Crash involvement: ναι/όχι → logistic regression.</a:t>
            </a:r>
          </a:p>
          <a:p>
            <a:pPr algn="l">
              <a:lnSpc>
                <a:spcPct val="100000"/>
              </a:lnSpc>
              <a:spcAft>
                <a:spcPts val="100"/>
              </a:spcAft>
            </a:pPr>
            <a:r>
              <a:rPr sz="1400" b="1">
                <a:solidFill>
                  <a:srgbClr val="4B413C"/>
                </a:solidFill>
                <a:latin typeface="Arial"/>
              </a:rPr>
              <a:t>Φυσική βία: </a:t>
            </a:r>
            <a:r>
              <a:rPr sz="1400">
                <a:solidFill>
                  <a:srgbClr val="4B413C"/>
                </a:solidFill>
                <a:latin typeface="Arial"/>
              </a:rPr>
              <a:t>Physical fighting: ναι/όχι → logistic regression.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E1D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eader_original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1572768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786384"/>
            <a:ext cx="9144000" cy="786384"/>
          </a:xfrm>
          <a:prstGeom prst="rect">
            <a:avLst/>
          </a:prstGeom>
          <a:solidFill>
            <a:srgbClr val="E6E1D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201168" y="841248"/>
            <a:ext cx="2286000" cy="256032"/>
          </a:xfrm>
          <a:prstGeom prst="rect">
            <a:avLst/>
          </a:prstGeom>
          <a:noFill/>
        </p:spPr>
        <p:txBody>
          <a:bodyPr wrap="none" lIns="27432" tIns="18288" rIns="27432" bIns="18288">
            <a:spAutoFit/>
          </a:bodyPr>
          <a:lstStyle/>
          <a:p>
            <a:pPr algn="l"/>
            <a:r>
              <a:rPr sz="1400" b="1" i="0">
                <a:solidFill>
                  <a:srgbClr val="4B413C"/>
                </a:solidFill>
                <a:latin typeface="Arial"/>
              </a:rPr>
              <a:t>Παραδόσεις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794760" y="822960"/>
            <a:ext cx="5074920" cy="246888"/>
          </a:xfrm>
          <a:prstGeom prst="rect">
            <a:avLst/>
          </a:prstGeom>
          <a:noFill/>
        </p:spPr>
        <p:txBody>
          <a:bodyPr wrap="none" lIns="27432" tIns="18288" rIns="27432" bIns="18288">
            <a:spAutoFit/>
          </a:bodyPr>
          <a:lstStyle/>
          <a:p>
            <a:pPr algn="r"/>
            <a:r>
              <a:rPr sz="1400" b="1" i="0">
                <a:solidFill>
                  <a:srgbClr val="6D9D0A"/>
                </a:solidFill>
                <a:latin typeface="Arial"/>
              </a:rPr>
              <a:t>Hellenic Mediterranean University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794760" y="1143000"/>
            <a:ext cx="5074920" cy="246888"/>
          </a:xfrm>
          <a:prstGeom prst="rect">
            <a:avLst/>
          </a:prstGeom>
          <a:noFill/>
        </p:spPr>
        <p:txBody>
          <a:bodyPr wrap="none" lIns="27432" tIns="18288" rIns="27432" bIns="18288">
            <a:spAutoFit/>
          </a:bodyPr>
          <a:lstStyle/>
          <a:p>
            <a:pPr algn="r"/>
            <a:r>
              <a:rPr sz="1400" b="1" i="0">
                <a:solidFill>
                  <a:srgbClr val="19642D"/>
                </a:solidFill>
                <a:latin typeface="Arial"/>
              </a:rPr>
              <a:t>Laboratory of Health and Road Safety</a:t>
            </a:r>
          </a:p>
        </p:txBody>
      </p:sp>
      <p:sp>
        <p:nvSpPr>
          <p:cNvPr id="7" name="Rectangle 6"/>
          <p:cNvSpPr/>
          <p:nvPr/>
        </p:nvSpPr>
        <p:spPr>
          <a:xfrm>
            <a:off x="36576" y="1581912"/>
            <a:ext cx="2249424" cy="91440"/>
          </a:xfrm>
          <a:prstGeom prst="rect">
            <a:avLst/>
          </a:prstGeom>
          <a:solidFill>
            <a:srgbClr val="368E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2286000" y="1581912"/>
            <a:ext cx="2286000" cy="91440"/>
          </a:xfrm>
          <a:prstGeom prst="rect">
            <a:avLst/>
          </a:prstGeom>
          <a:solidFill>
            <a:srgbClr val="AA22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4572000" y="1581912"/>
            <a:ext cx="2286000" cy="91440"/>
          </a:xfrm>
          <a:prstGeom prst="rect">
            <a:avLst/>
          </a:prstGeom>
          <a:solidFill>
            <a:srgbClr val="00CC9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6858000" y="1581912"/>
            <a:ext cx="2249424" cy="91440"/>
          </a:xfrm>
          <a:prstGeom prst="rect">
            <a:avLst/>
          </a:prstGeom>
          <a:solidFill>
            <a:srgbClr val="FD5C0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0" y="1773936"/>
            <a:ext cx="2340864" cy="5084064"/>
          </a:xfrm>
          <a:prstGeom prst="rect">
            <a:avLst/>
          </a:prstGeom>
          <a:solidFill>
            <a:srgbClr val="368E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109728" y="3657600"/>
            <a:ext cx="2103120" cy="713232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13 · ΕΡΜΗΝΕΙΑ ΣΧΕΣΕΩΝ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096512" y="6473952"/>
            <a:ext cx="3566160" cy="256032"/>
          </a:xfrm>
          <a:prstGeom prst="rect">
            <a:avLst/>
          </a:prstGeom>
          <a:noFill/>
        </p:spPr>
        <p:txBody>
          <a:bodyPr wrap="none" lIns="27432" tIns="18288" rIns="27432" bIns="18288">
            <a:spAutoFit/>
          </a:bodyPr>
          <a:lstStyle/>
          <a:p>
            <a:pPr algn="ctr"/>
            <a:r>
              <a:rPr sz="1400" b="1" i="1">
                <a:solidFill>
                  <a:srgbClr val="368ECA"/>
                </a:solidFill>
                <a:latin typeface="Arial"/>
              </a:rPr>
              <a:t>Μεθοδολογία Έρευνας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606040" y="1874519"/>
            <a:ext cx="5760720" cy="512064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l"/>
            <a:r>
              <a:rPr sz="1800" b="1" i="0">
                <a:solidFill>
                  <a:srgbClr val="4B413C"/>
                </a:solidFill>
                <a:latin typeface="Arial"/>
              </a:rPr>
              <a:t>Confounding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606040" y="2487168"/>
            <a:ext cx="5760720" cy="2203704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l"/>
            <a:r>
              <a:rPr sz="1400" b="0" i="0">
                <a:solidFill>
                  <a:srgbClr val="4B413C"/>
                </a:solidFill>
                <a:latin typeface="Arial"/>
              </a:rPr>
              <a:t>• Ένας confounder σχετίζεται με την έκθεση και το outcome και μπορεί να παραμορφώνει τη σχέση τους.
• Η επιλογή confounders πρέπει να βασίζεται σε γνώση/θεωρία, όχι μόνο σε p-values.
• Υπερπροσαρμογή για μεταβλητές που βρίσκονται στη διαδρομή της επίδρασης μπορεί να αλλοιώσει το ερώτημα.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606040" y="4846320"/>
            <a:ext cx="5715000" cy="1353312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l">
              <a:lnSpc>
                <a:spcPct val="100000"/>
              </a:lnSpc>
              <a:spcAft>
                <a:spcPts val="100"/>
              </a:spcAft>
            </a:pPr>
            <a:r>
              <a:rPr sz="1400" b="1">
                <a:solidFill>
                  <a:srgbClr val="4B413C"/>
                </a:solidFill>
                <a:latin typeface="Arial"/>
              </a:rPr>
              <a:t>ΠΑΡΑΔΕΙΓΜΑ  </a:t>
            </a:r>
            <a:r>
              <a:rPr sz="1400">
                <a:solidFill>
                  <a:srgbClr val="4B413C"/>
                </a:solidFill>
                <a:latin typeface="Arial"/>
              </a:rPr>
              <a:t>Ηλικία μπορεί να συγχέει τη σχέση μεταξύ ψηφιακών δεξιοτήτων και χρήσης online κοινωνικών υπηρεσιών.</a:t>
            </a:r>
          </a:p>
          <a:p>
            <a:pPr algn="l">
              <a:lnSpc>
                <a:spcPct val="100000"/>
              </a:lnSpc>
              <a:spcAft>
                <a:spcPts val="100"/>
              </a:spcAft>
            </a:pPr>
            <a:r>
              <a:rPr sz="1400" b="1">
                <a:solidFill>
                  <a:srgbClr val="4B413C"/>
                </a:solidFill>
                <a:latin typeface="Arial"/>
              </a:rPr>
              <a:t>Οδική ασφάλεια: </a:t>
            </a:r>
            <a:r>
              <a:rPr sz="1400">
                <a:solidFill>
                  <a:srgbClr val="4B413C"/>
                </a:solidFill>
                <a:latin typeface="Arial"/>
              </a:rPr>
              <a:t>Driving exposure μπορεί να συγχέει τη σχέση χρήσης κινητού–crash involvement.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E1D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eader_original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1572768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786384"/>
            <a:ext cx="9144000" cy="786384"/>
          </a:xfrm>
          <a:prstGeom prst="rect">
            <a:avLst/>
          </a:prstGeom>
          <a:solidFill>
            <a:srgbClr val="E6E1D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201168" y="841248"/>
            <a:ext cx="2286000" cy="256032"/>
          </a:xfrm>
          <a:prstGeom prst="rect">
            <a:avLst/>
          </a:prstGeom>
          <a:noFill/>
        </p:spPr>
        <p:txBody>
          <a:bodyPr wrap="none" lIns="27432" tIns="18288" rIns="27432" bIns="18288">
            <a:spAutoFit/>
          </a:bodyPr>
          <a:lstStyle/>
          <a:p>
            <a:pPr algn="l"/>
            <a:r>
              <a:rPr sz="1400" b="1" i="0">
                <a:solidFill>
                  <a:srgbClr val="4B413C"/>
                </a:solidFill>
                <a:latin typeface="Arial"/>
              </a:rPr>
              <a:t>Παραδόσεις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794760" y="822960"/>
            <a:ext cx="5074920" cy="246888"/>
          </a:xfrm>
          <a:prstGeom prst="rect">
            <a:avLst/>
          </a:prstGeom>
          <a:noFill/>
        </p:spPr>
        <p:txBody>
          <a:bodyPr wrap="none" lIns="27432" tIns="18288" rIns="27432" bIns="18288">
            <a:spAutoFit/>
          </a:bodyPr>
          <a:lstStyle/>
          <a:p>
            <a:pPr algn="r"/>
            <a:r>
              <a:rPr sz="1400" b="1" i="0">
                <a:solidFill>
                  <a:srgbClr val="6D9D0A"/>
                </a:solidFill>
                <a:latin typeface="Arial"/>
              </a:rPr>
              <a:t>Hellenic Mediterranean University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794760" y="1143000"/>
            <a:ext cx="5074920" cy="246888"/>
          </a:xfrm>
          <a:prstGeom prst="rect">
            <a:avLst/>
          </a:prstGeom>
          <a:noFill/>
        </p:spPr>
        <p:txBody>
          <a:bodyPr wrap="none" lIns="27432" tIns="18288" rIns="27432" bIns="18288">
            <a:spAutoFit/>
          </a:bodyPr>
          <a:lstStyle/>
          <a:p>
            <a:pPr algn="r"/>
            <a:r>
              <a:rPr sz="1400" b="1" i="0">
                <a:solidFill>
                  <a:srgbClr val="19642D"/>
                </a:solidFill>
                <a:latin typeface="Arial"/>
              </a:rPr>
              <a:t>Laboratory of Health and Road Safety</a:t>
            </a:r>
          </a:p>
        </p:txBody>
      </p:sp>
      <p:sp>
        <p:nvSpPr>
          <p:cNvPr id="7" name="Rectangle 6"/>
          <p:cNvSpPr/>
          <p:nvPr/>
        </p:nvSpPr>
        <p:spPr>
          <a:xfrm>
            <a:off x="36576" y="1581912"/>
            <a:ext cx="2249424" cy="91440"/>
          </a:xfrm>
          <a:prstGeom prst="rect">
            <a:avLst/>
          </a:prstGeom>
          <a:solidFill>
            <a:srgbClr val="368E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2286000" y="1581912"/>
            <a:ext cx="2286000" cy="91440"/>
          </a:xfrm>
          <a:prstGeom prst="rect">
            <a:avLst/>
          </a:prstGeom>
          <a:solidFill>
            <a:srgbClr val="AA22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4572000" y="1581912"/>
            <a:ext cx="2286000" cy="91440"/>
          </a:xfrm>
          <a:prstGeom prst="rect">
            <a:avLst/>
          </a:prstGeom>
          <a:solidFill>
            <a:srgbClr val="00CC9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6858000" y="1581912"/>
            <a:ext cx="2249424" cy="91440"/>
          </a:xfrm>
          <a:prstGeom prst="rect">
            <a:avLst/>
          </a:prstGeom>
          <a:solidFill>
            <a:srgbClr val="FD5C0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0" y="1773936"/>
            <a:ext cx="2340864" cy="5084064"/>
          </a:xfrm>
          <a:prstGeom prst="rect">
            <a:avLst/>
          </a:prstGeom>
          <a:solidFill>
            <a:srgbClr val="368E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109728" y="3657600"/>
            <a:ext cx="2103120" cy="713232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13 · ΕΡΜΗΝΕΙΑ ΣΧΕΣΕΩΝ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096512" y="6473952"/>
            <a:ext cx="3566160" cy="256032"/>
          </a:xfrm>
          <a:prstGeom prst="rect">
            <a:avLst/>
          </a:prstGeom>
          <a:noFill/>
        </p:spPr>
        <p:txBody>
          <a:bodyPr wrap="none" lIns="27432" tIns="18288" rIns="27432" bIns="18288">
            <a:spAutoFit/>
          </a:bodyPr>
          <a:lstStyle/>
          <a:p>
            <a:pPr algn="ctr"/>
            <a:r>
              <a:rPr sz="1400" b="1" i="1">
                <a:solidFill>
                  <a:srgbClr val="368ECA"/>
                </a:solidFill>
                <a:latin typeface="Arial"/>
              </a:rPr>
              <a:t>Μεθοδολογία Έρευνας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606040" y="1874519"/>
            <a:ext cx="5760720" cy="512064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l"/>
            <a:r>
              <a:rPr sz="1800" b="1" i="0">
                <a:solidFill>
                  <a:srgbClr val="4B413C"/>
                </a:solidFill>
                <a:latin typeface="Arial"/>
              </a:rPr>
              <a:t>Interaction / effect modification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606040" y="2487168"/>
            <a:ext cx="5760720" cy="2203704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l"/>
            <a:r>
              <a:rPr sz="1600" b="0" i="0">
                <a:solidFill>
                  <a:srgbClr val="4B413C"/>
                </a:solidFill>
                <a:latin typeface="Arial"/>
              </a:rPr>
              <a:t>• Ρωτά αν η σχέση Χ→Υ διαφέρει ανάλογα με τρίτη μεταβλητή.
• Δεν είναι το ίδιο με confounding.
• Χρειάζεται ρητός όρος αλληλεπίδρασης στο μοντέλο και κατάλληλη παρουσίαση.
• Οι subgroup analyses χωρίς προγενέστερη λογική αυξάνουν τον κίνδυνο τυχαίων ευρημάτων.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606040" y="4846320"/>
            <a:ext cx="5715000" cy="1353312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l">
              <a:lnSpc>
                <a:spcPct val="100000"/>
              </a:lnSpc>
              <a:spcAft>
                <a:spcPts val="100"/>
              </a:spcAft>
            </a:pPr>
            <a:r>
              <a:rPr sz="1400" b="1">
                <a:solidFill>
                  <a:srgbClr val="4B413C"/>
                </a:solidFill>
                <a:latin typeface="Arial"/>
              </a:rPr>
              <a:t>ΠΑΡΑΔΕΙΓΜΑ  </a:t>
            </a:r>
            <a:r>
              <a:rPr sz="1400">
                <a:solidFill>
                  <a:srgbClr val="4B413C"/>
                </a:solidFill>
                <a:latin typeface="Arial"/>
              </a:rPr>
              <a:t>Η σχέση κοινωνικής υποστήριξης–κατάθλιψης είναι ίδια σε άνδρες και γυναίκες;</a:t>
            </a:r>
          </a:p>
          <a:p>
            <a:pPr algn="l">
              <a:lnSpc>
                <a:spcPct val="100000"/>
              </a:lnSpc>
              <a:spcAft>
                <a:spcPts val="100"/>
              </a:spcAft>
            </a:pPr>
            <a:r>
              <a:rPr sz="1400" b="1">
                <a:solidFill>
                  <a:srgbClr val="4B413C"/>
                </a:solidFill>
                <a:latin typeface="Arial"/>
              </a:rPr>
              <a:t>Οδική ασφάλεια: </a:t>
            </a:r>
            <a:r>
              <a:rPr sz="1400">
                <a:solidFill>
                  <a:srgbClr val="4B413C"/>
                </a:solidFill>
                <a:latin typeface="Arial"/>
              </a:rPr>
              <a:t>Η σχέση speeding–crash involvement είναι ίδια σε νέους και μεγαλύτερους οδηγούς;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E1D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eader_original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1572768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786384"/>
            <a:ext cx="9144000" cy="786384"/>
          </a:xfrm>
          <a:prstGeom prst="rect">
            <a:avLst/>
          </a:prstGeom>
          <a:solidFill>
            <a:srgbClr val="E6E1D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201168" y="841248"/>
            <a:ext cx="2286000" cy="256032"/>
          </a:xfrm>
          <a:prstGeom prst="rect">
            <a:avLst/>
          </a:prstGeom>
          <a:noFill/>
        </p:spPr>
        <p:txBody>
          <a:bodyPr wrap="none" lIns="27432" tIns="18288" rIns="27432" bIns="18288">
            <a:spAutoFit/>
          </a:bodyPr>
          <a:lstStyle/>
          <a:p>
            <a:pPr algn="l"/>
            <a:r>
              <a:rPr sz="1400" b="1" i="0">
                <a:solidFill>
                  <a:srgbClr val="4B413C"/>
                </a:solidFill>
                <a:latin typeface="Arial"/>
              </a:rPr>
              <a:t>Παραδόσεις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794760" y="822960"/>
            <a:ext cx="5074920" cy="246888"/>
          </a:xfrm>
          <a:prstGeom prst="rect">
            <a:avLst/>
          </a:prstGeom>
          <a:noFill/>
        </p:spPr>
        <p:txBody>
          <a:bodyPr wrap="none" lIns="27432" tIns="18288" rIns="27432" bIns="18288">
            <a:spAutoFit/>
          </a:bodyPr>
          <a:lstStyle/>
          <a:p>
            <a:pPr algn="r"/>
            <a:r>
              <a:rPr sz="1400" b="1" i="0">
                <a:solidFill>
                  <a:srgbClr val="6D9D0A"/>
                </a:solidFill>
                <a:latin typeface="Arial"/>
              </a:rPr>
              <a:t>Hellenic Mediterranean University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794760" y="1143000"/>
            <a:ext cx="5074920" cy="246888"/>
          </a:xfrm>
          <a:prstGeom prst="rect">
            <a:avLst/>
          </a:prstGeom>
          <a:noFill/>
        </p:spPr>
        <p:txBody>
          <a:bodyPr wrap="none" lIns="27432" tIns="18288" rIns="27432" bIns="18288">
            <a:spAutoFit/>
          </a:bodyPr>
          <a:lstStyle/>
          <a:p>
            <a:pPr algn="r"/>
            <a:r>
              <a:rPr sz="1400" b="1" i="0">
                <a:solidFill>
                  <a:srgbClr val="19642D"/>
                </a:solidFill>
                <a:latin typeface="Arial"/>
              </a:rPr>
              <a:t>Laboratory of Health and Road Safety</a:t>
            </a:r>
          </a:p>
        </p:txBody>
      </p:sp>
      <p:sp>
        <p:nvSpPr>
          <p:cNvPr id="7" name="Rectangle 6"/>
          <p:cNvSpPr/>
          <p:nvPr/>
        </p:nvSpPr>
        <p:spPr>
          <a:xfrm>
            <a:off x="36576" y="1581912"/>
            <a:ext cx="2249424" cy="91440"/>
          </a:xfrm>
          <a:prstGeom prst="rect">
            <a:avLst/>
          </a:prstGeom>
          <a:solidFill>
            <a:srgbClr val="368E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2286000" y="1581912"/>
            <a:ext cx="2286000" cy="91440"/>
          </a:xfrm>
          <a:prstGeom prst="rect">
            <a:avLst/>
          </a:prstGeom>
          <a:solidFill>
            <a:srgbClr val="AA22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4572000" y="1581912"/>
            <a:ext cx="2286000" cy="91440"/>
          </a:xfrm>
          <a:prstGeom prst="rect">
            <a:avLst/>
          </a:prstGeom>
          <a:solidFill>
            <a:srgbClr val="00CC9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6858000" y="1581912"/>
            <a:ext cx="2249424" cy="91440"/>
          </a:xfrm>
          <a:prstGeom prst="rect">
            <a:avLst/>
          </a:prstGeom>
          <a:solidFill>
            <a:srgbClr val="FD5C0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0" y="1773936"/>
            <a:ext cx="2340864" cy="5084064"/>
          </a:xfrm>
          <a:prstGeom prst="rect">
            <a:avLst/>
          </a:prstGeom>
          <a:solidFill>
            <a:srgbClr val="368E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109728" y="3657600"/>
            <a:ext cx="2103120" cy="713232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14 · ΑΞΙΟΛΟΓΗΣΗ ΠΑΡΕΜΒΑΣΕΩΝ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096512" y="6473952"/>
            <a:ext cx="3566160" cy="256032"/>
          </a:xfrm>
          <a:prstGeom prst="rect">
            <a:avLst/>
          </a:prstGeom>
          <a:noFill/>
        </p:spPr>
        <p:txBody>
          <a:bodyPr wrap="none" lIns="27432" tIns="18288" rIns="27432" bIns="18288">
            <a:spAutoFit/>
          </a:bodyPr>
          <a:lstStyle/>
          <a:p>
            <a:pPr algn="ctr"/>
            <a:r>
              <a:rPr sz="1400" b="1" i="1">
                <a:solidFill>
                  <a:srgbClr val="368ECA"/>
                </a:solidFill>
                <a:latin typeface="Arial"/>
              </a:rPr>
              <a:t>Μεθοδολογία Έρευνας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606040" y="1874519"/>
            <a:ext cx="5760720" cy="512064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l"/>
            <a:r>
              <a:rPr sz="1800" b="1" i="0">
                <a:solidFill>
                  <a:srgbClr val="4B413C"/>
                </a:solidFill>
                <a:latin typeface="Arial"/>
              </a:rPr>
              <a:t>Τι ακριβώς θέλουμε να αξιολογήσουμε;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606040" y="2487168"/>
            <a:ext cx="5760720" cy="2203704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l"/>
            <a:r>
              <a:rPr sz="1600" b="0" i="0">
                <a:solidFill>
                  <a:srgbClr val="4B413C"/>
                </a:solidFill>
                <a:latin typeface="Arial"/>
              </a:rPr>
              <a:t>• Process: εφαρμόστηκε η παρέμβαση όπως σχεδιάστηκε;
• Reach: ποιοι συμμετείχαν και ποιοι όχι;
• Outcome: άλλαξε το κύριο αποτέλεσμα;
• Equity: ωφελήθηκαν εξίσου διαφορετικές κοινωνικές ομάδες;
• Sustainability: διατηρείται το αποτέλεσμα στον χρόνο;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E1D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eader_original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1572768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786384"/>
            <a:ext cx="9144000" cy="786384"/>
          </a:xfrm>
          <a:prstGeom prst="rect">
            <a:avLst/>
          </a:prstGeom>
          <a:solidFill>
            <a:srgbClr val="E6E1D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201168" y="841248"/>
            <a:ext cx="2286000" cy="256032"/>
          </a:xfrm>
          <a:prstGeom prst="rect">
            <a:avLst/>
          </a:prstGeom>
          <a:noFill/>
        </p:spPr>
        <p:txBody>
          <a:bodyPr wrap="none" lIns="27432" tIns="18288" rIns="27432" bIns="18288">
            <a:spAutoFit/>
          </a:bodyPr>
          <a:lstStyle/>
          <a:p>
            <a:pPr algn="l"/>
            <a:r>
              <a:rPr sz="1400" b="1" i="0">
                <a:solidFill>
                  <a:srgbClr val="4B413C"/>
                </a:solidFill>
                <a:latin typeface="Arial"/>
              </a:rPr>
              <a:t>Παραδόσεις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794760" y="822960"/>
            <a:ext cx="5074920" cy="246888"/>
          </a:xfrm>
          <a:prstGeom prst="rect">
            <a:avLst/>
          </a:prstGeom>
          <a:noFill/>
        </p:spPr>
        <p:txBody>
          <a:bodyPr wrap="none" lIns="27432" tIns="18288" rIns="27432" bIns="18288">
            <a:spAutoFit/>
          </a:bodyPr>
          <a:lstStyle/>
          <a:p>
            <a:pPr algn="r"/>
            <a:r>
              <a:rPr sz="1400" b="1" i="0">
                <a:solidFill>
                  <a:srgbClr val="6D9D0A"/>
                </a:solidFill>
                <a:latin typeface="Arial"/>
              </a:rPr>
              <a:t>Hellenic Mediterranean University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794760" y="1143000"/>
            <a:ext cx="5074920" cy="246888"/>
          </a:xfrm>
          <a:prstGeom prst="rect">
            <a:avLst/>
          </a:prstGeom>
          <a:noFill/>
        </p:spPr>
        <p:txBody>
          <a:bodyPr wrap="none" lIns="27432" tIns="18288" rIns="27432" bIns="18288">
            <a:spAutoFit/>
          </a:bodyPr>
          <a:lstStyle/>
          <a:p>
            <a:pPr algn="r"/>
            <a:r>
              <a:rPr sz="1400" b="1" i="0">
                <a:solidFill>
                  <a:srgbClr val="19642D"/>
                </a:solidFill>
                <a:latin typeface="Arial"/>
              </a:rPr>
              <a:t>Laboratory of Health and Road Safety</a:t>
            </a:r>
          </a:p>
        </p:txBody>
      </p:sp>
      <p:sp>
        <p:nvSpPr>
          <p:cNvPr id="7" name="Rectangle 6"/>
          <p:cNvSpPr/>
          <p:nvPr/>
        </p:nvSpPr>
        <p:spPr>
          <a:xfrm>
            <a:off x="36576" y="1581912"/>
            <a:ext cx="2249424" cy="91440"/>
          </a:xfrm>
          <a:prstGeom prst="rect">
            <a:avLst/>
          </a:prstGeom>
          <a:solidFill>
            <a:srgbClr val="368E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2286000" y="1581912"/>
            <a:ext cx="2286000" cy="91440"/>
          </a:xfrm>
          <a:prstGeom prst="rect">
            <a:avLst/>
          </a:prstGeom>
          <a:solidFill>
            <a:srgbClr val="AA22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4572000" y="1581912"/>
            <a:ext cx="2286000" cy="91440"/>
          </a:xfrm>
          <a:prstGeom prst="rect">
            <a:avLst/>
          </a:prstGeom>
          <a:solidFill>
            <a:srgbClr val="00CC9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6858000" y="1581912"/>
            <a:ext cx="2249424" cy="91440"/>
          </a:xfrm>
          <a:prstGeom prst="rect">
            <a:avLst/>
          </a:prstGeom>
          <a:solidFill>
            <a:srgbClr val="FD5C0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0" y="1773936"/>
            <a:ext cx="2340864" cy="5084064"/>
          </a:xfrm>
          <a:prstGeom prst="rect">
            <a:avLst/>
          </a:prstGeom>
          <a:solidFill>
            <a:srgbClr val="368E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109728" y="3657600"/>
            <a:ext cx="2103120" cy="713232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14 · ΑΞΙΟΛΟΓΗΣΗ ΠΑΡΕΜΒΑΣΕΩΝ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096512" y="6473952"/>
            <a:ext cx="3566160" cy="256032"/>
          </a:xfrm>
          <a:prstGeom prst="rect">
            <a:avLst/>
          </a:prstGeom>
          <a:noFill/>
        </p:spPr>
        <p:txBody>
          <a:bodyPr wrap="none" lIns="27432" tIns="18288" rIns="27432" bIns="18288">
            <a:spAutoFit/>
          </a:bodyPr>
          <a:lstStyle/>
          <a:p>
            <a:pPr algn="ctr"/>
            <a:r>
              <a:rPr sz="1400" b="1" i="1">
                <a:solidFill>
                  <a:srgbClr val="368ECA"/>
                </a:solidFill>
                <a:latin typeface="Arial"/>
              </a:rPr>
              <a:t>Μεθοδολογία Έρευνας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606040" y="1874519"/>
            <a:ext cx="5760720" cy="512064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l"/>
            <a:r>
              <a:rPr sz="1800" b="1" i="0">
                <a:solidFill>
                  <a:srgbClr val="4B413C"/>
                </a:solidFill>
                <a:latin typeface="Arial"/>
              </a:rPr>
              <a:t>Πριν–μετά: χρήσιμο αλλά όχι αρκετό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606040" y="2487168"/>
            <a:ext cx="5760720" cy="2203704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l"/>
            <a:r>
              <a:rPr sz="1400" b="0" i="0" dirty="0">
                <a:solidFill>
                  <a:srgbClr val="4B413C"/>
                </a:solidFill>
                <a:latin typeface="Arial"/>
              </a:rPr>
              <a:t>• Η α</a:t>
            </a:r>
            <a:r>
              <a:rPr sz="1400" b="0" i="0" dirty="0" err="1">
                <a:solidFill>
                  <a:srgbClr val="4B413C"/>
                </a:solidFill>
                <a:latin typeface="Arial"/>
              </a:rPr>
              <a:t>λλ</a:t>
            </a:r>
            <a:r>
              <a:rPr sz="1400" b="0" i="0" dirty="0">
                <a:solidFill>
                  <a:srgbClr val="4B413C"/>
                </a:solidFill>
                <a:latin typeface="Arial"/>
              </a:rPr>
              <a:t>αγή μετά την παρέμβαση μπορεί να οφείλεται σε χρόνο, ιστορικά γεγονότα ή regression to the mean.
• </a:t>
            </a:r>
            <a:r>
              <a:rPr sz="1400" b="0" i="0" dirty="0" err="1">
                <a:solidFill>
                  <a:srgbClr val="4B413C"/>
                </a:solidFill>
                <a:latin typeface="Arial"/>
              </a:rPr>
              <a:t>Μι</a:t>
            </a:r>
            <a:r>
              <a:rPr sz="1400" b="0" i="0" dirty="0">
                <a:solidFill>
                  <a:srgbClr val="4B413C"/>
                </a:solidFill>
                <a:latin typeface="Arial"/>
              </a:rPr>
              <a:t>α ομάδα σύγκρισης ενισχύει την ερμηνεία.
• </a:t>
            </a:r>
            <a:r>
              <a:rPr sz="1400" b="0" i="0" dirty="0" err="1">
                <a:solidFill>
                  <a:srgbClr val="4B413C"/>
                </a:solidFill>
                <a:latin typeface="Arial"/>
              </a:rPr>
              <a:t>Ιδ</a:t>
            </a:r>
            <a:r>
              <a:rPr sz="1400" b="0" i="0" dirty="0">
                <a:solidFill>
                  <a:srgbClr val="4B413C"/>
                </a:solidFill>
                <a:latin typeface="Arial"/>
              </a:rPr>
              <a:t>ανικά εξετάζουμε baseline ισορροπία και διαφορετικές τάσεις.
• </a:t>
            </a:r>
            <a:r>
              <a:rPr sz="1400" b="0" i="0" dirty="0" err="1">
                <a:solidFill>
                  <a:srgbClr val="4B413C"/>
                </a:solidFill>
                <a:latin typeface="Arial"/>
              </a:rPr>
              <a:t>Αν</a:t>
            </a:r>
            <a:r>
              <a:rPr sz="1400" b="0" i="0" dirty="0">
                <a:solidFill>
                  <a:srgbClr val="4B413C"/>
                </a:solidFill>
                <a:latin typeface="Arial"/>
              </a:rPr>
              <a:t>αφέρουμε και την πραγματική έκθεση/συμμόρφωση στην παρέμβαση.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E1D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eader_original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1572768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786384"/>
            <a:ext cx="9144000" cy="786384"/>
          </a:xfrm>
          <a:prstGeom prst="rect">
            <a:avLst/>
          </a:prstGeom>
          <a:solidFill>
            <a:srgbClr val="E6E1D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201168" y="841248"/>
            <a:ext cx="2286000" cy="256032"/>
          </a:xfrm>
          <a:prstGeom prst="rect">
            <a:avLst/>
          </a:prstGeom>
          <a:noFill/>
        </p:spPr>
        <p:txBody>
          <a:bodyPr wrap="none" lIns="27432" tIns="18288" rIns="27432" bIns="18288">
            <a:spAutoFit/>
          </a:bodyPr>
          <a:lstStyle/>
          <a:p>
            <a:pPr algn="l"/>
            <a:r>
              <a:rPr sz="1400" b="1" i="0">
                <a:solidFill>
                  <a:srgbClr val="4B413C"/>
                </a:solidFill>
                <a:latin typeface="Arial"/>
              </a:rPr>
              <a:t>Παραδόσεις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794760" y="822960"/>
            <a:ext cx="5074920" cy="246888"/>
          </a:xfrm>
          <a:prstGeom prst="rect">
            <a:avLst/>
          </a:prstGeom>
          <a:noFill/>
        </p:spPr>
        <p:txBody>
          <a:bodyPr wrap="none" lIns="27432" tIns="18288" rIns="27432" bIns="18288">
            <a:spAutoFit/>
          </a:bodyPr>
          <a:lstStyle/>
          <a:p>
            <a:pPr algn="r"/>
            <a:r>
              <a:rPr sz="1400" b="1" i="0">
                <a:solidFill>
                  <a:srgbClr val="6D9D0A"/>
                </a:solidFill>
                <a:latin typeface="Arial"/>
              </a:rPr>
              <a:t>Hellenic Mediterranean University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794760" y="1143000"/>
            <a:ext cx="5074920" cy="246888"/>
          </a:xfrm>
          <a:prstGeom prst="rect">
            <a:avLst/>
          </a:prstGeom>
          <a:noFill/>
        </p:spPr>
        <p:txBody>
          <a:bodyPr wrap="none" lIns="27432" tIns="18288" rIns="27432" bIns="18288">
            <a:spAutoFit/>
          </a:bodyPr>
          <a:lstStyle/>
          <a:p>
            <a:pPr algn="r"/>
            <a:r>
              <a:rPr sz="1400" b="1" i="0">
                <a:solidFill>
                  <a:srgbClr val="19642D"/>
                </a:solidFill>
                <a:latin typeface="Arial"/>
              </a:rPr>
              <a:t>Laboratory of Health and Road Safety</a:t>
            </a:r>
          </a:p>
        </p:txBody>
      </p:sp>
      <p:sp>
        <p:nvSpPr>
          <p:cNvPr id="7" name="Rectangle 6"/>
          <p:cNvSpPr/>
          <p:nvPr/>
        </p:nvSpPr>
        <p:spPr>
          <a:xfrm>
            <a:off x="36576" y="1581912"/>
            <a:ext cx="2249424" cy="91440"/>
          </a:xfrm>
          <a:prstGeom prst="rect">
            <a:avLst/>
          </a:prstGeom>
          <a:solidFill>
            <a:srgbClr val="368E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2286000" y="1581912"/>
            <a:ext cx="2286000" cy="91440"/>
          </a:xfrm>
          <a:prstGeom prst="rect">
            <a:avLst/>
          </a:prstGeom>
          <a:solidFill>
            <a:srgbClr val="AA22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4572000" y="1581912"/>
            <a:ext cx="2286000" cy="91440"/>
          </a:xfrm>
          <a:prstGeom prst="rect">
            <a:avLst/>
          </a:prstGeom>
          <a:solidFill>
            <a:srgbClr val="00CC9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6858000" y="1581912"/>
            <a:ext cx="2249424" cy="91440"/>
          </a:xfrm>
          <a:prstGeom prst="rect">
            <a:avLst/>
          </a:prstGeom>
          <a:solidFill>
            <a:srgbClr val="FD5C0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0" y="1773936"/>
            <a:ext cx="2340864" cy="5084064"/>
          </a:xfrm>
          <a:prstGeom prst="rect">
            <a:avLst/>
          </a:prstGeom>
          <a:solidFill>
            <a:srgbClr val="368E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109728" y="3657600"/>
            <a:ext cx="2103120" cy="713232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15 · ΚΡΙΤΙΚΗ ΕΡΜΗΝΕΙΑ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096512" y="6473952"/>
            <a:ext cx="3566160" cy="256032"/>
          </a:xfrm>
          <a:prstGeom prst="rect">
            <a:avLst/>
          </a:prstGeom>
          <a:noFill/>
        </p:spPr>
        <p:txBody>
          <a:bodyPr wrap="none" lIns="27432" tIns="18288" rIns="27432" bIns="18288">
            <a:spAutoFit/>
          </a:bodyPr>
          <a:lstStyle/>
          <a:p>
            <a:pPr algn="ctr"/>
            <a:r>
              <a:rPr sz="1400" b="1" i="1">
                <a:solidFill>
                  <a:srgbClr val="368ECA"/>
                </a:solidFill>
                <a:latin typeface="Arial"/>
              </a:rPr>
              <a:t>Μεθοδολογία Έρευνας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606040" y="1874519"/>
            <a:ext cx="5760720" cy="512064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l"/>
            <a:r>
              <a:rPr sz="1800" b="1" i="0">
                <a:solidFill>
                  <a:srgbClr val="4B413C"/>
                </a:solidFill>
                <a:latin typeface="Arial"/>
              </a:rPr>
              <a:t>Από το αποτέλεσμα στο συμπέρασμα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606040" y="2487168"/>
            <a:ext cx="5760720" cy="2203704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l"/>
            <a:r>
              <a:rPr sz="1600" b="0" i="0">
                <a:solidFill>
                  <a:srgbClr val="4B413C"/>
                </a:solidFill>
                <a:latin typeface="Arial"/>
              </a:rPr>
              <a:t>• Πρώτα λέμε τι ακριβώς βρήκαμε.
• Μετά εξετάζουμε αν ο σχεδιασμός επιτρέπει αιτιώδη γλώσσα.
• Δεν εισάγουμε μη μετρημένους ψυχολογικούς ή κοινωνικούς μηχανισμούς ως δεδομένα.
• Συγκρίνουμε με προηγούμενη βιβλιογραφία και εξετάζουμε εναλλακτικές εξηγήσεις.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E1D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eader_original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1572768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786384"/>
            <a:ext cx="9144000" cy="786384"/>
          </a:xfrm>
          <a:prstGeom prst="rect">
            <a:avLst/>
          </a:prstGeom>
          <a:solidFill>
            <a:srgbClr val="E6E1D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201168" y="841248"/>
            <a:ext cx="2286000" cy="256032"/>
          </a:xfrm>
          <a:prstGeom prst="rect">
            <a:avLst/>
          </a:prstGeom>
          <a:noFill/>
        </p:spPr>
        <p:txBody>
          <a:bodyPr wrap="none" lIns="27432" tIns="18288" rIns="27432" bIns="18288">
            <a:spAutoFit/>
          </a:bodyPr>
          <a:lstStyle/>
          <a:p>
            <a:pPr algn="l"/>
            <a:r>
              <a:rPr sz="1400" b="1" i="0">
                <a:solidFill>
                  <a:srgbClr val="4B413C"/>
                </a:solidFill>
                <a:latin typeface="Arial"/>
              </a:rPr>
              <a:t>Παραδόσεις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794760" y="822960"/>
            <a:ext cx="5074920" cy="246888"/>
          </a:xfrm>
          <a:prstGeom prst="rect">
            <a:avLst/>
          </a:prstGeom>
          <a:noFill/>
        </p:spPr>
        <p:txBody>
          <a:bodyPr wrap="none" lIns="27432" tIns="18288" rIns="27432" bIns="18288">
            <a:spAutoFit/>
          </a:bodyPr>
          <a:lstStyle/>
          <a:p>
            <a:pPr algn="r"/>
            <a:r>
              <a:rPr sz="1400" b="1" i="0">
                <a:solidFill>
                  <a:srgbClr val="6D9D0A"/>
                </a:solidFill>
                <a:latin typeface="Arial"/>
              </a:rPr>
              <a:t>Hellenic Mediterranean University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794760" y="1143000"/>
            <a:ext cx="5074920" cy="246888"/>
          </a:xfrm>
          <a:prstGeom prst="rect">
            <a:avLst/>
          </a:prstGeom>
          <a:noFill/>
        </p:spPr>
        <p:txBody>
          <a:bodyPr wrap="none" lIns="27432" tIns="18288" rIns="27432" bIns="18288">
            <a:spAutoFit/>
          </a:bodyPr>
          <a:lstStyle/>
          <a:p>
            <a:pPr algn="r"/>
            <a:r>
              <a:rPr sz="1400" b="1" i="0">
                <a:solidFill>
                  <a:srgbClr val="19642D"/>
                </a:solidFill>
                <a:latin typeface="Arial"/>
              </a:rPr>
              <a:t>Laboratory of Health and Road Safety</a:t>
            </a:r>
          </a:p>
        </p:txBody>
      </p:sp>
      <p:sp>
        <p:nvSpPr>
          <p:cNvPr id="7" name="Rectangle 6"/>
          <p:cNvSpPr/>
          <p:nvPr/>
        </p:nvSpPr>
        <p:spPr>
          <a:xfrm>
            <a:off x="36576" y="1581912"/>
            <a:ext cx="2249424" cy="91440"/>
          </a:xfrm>
          <a:prstGeom prst="rect">
            <a:avLst/>
          </a:prstGeom>
          <a:solidFill>
            <a:srgbClr val="368E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2286000" y="1581912"/>
            <a:ext cx="2286000" cy="91440"/>
          </a:xfrm>
          <a:prstGeom prst="rect">
            <a:avLst/>
          </a:prstGeom>
          <a:solidFill>
            <a:srgbClr val="AA22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4572000" y="1581912"/>
            <a:ext cx="2286000" cy="91440"/>
          </a:xfrm>
          <a:prstGeom prst="rect">
            <a:avLst/>
          </a:prstGeom>
          <a:solidFill>
            <a:srgbClr val="00CC9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6858000" y="1581912"/>
            <a:ext cx="2249424" cy="91440"/>
          </a:xfrm>
          <a:prstGeom prst="rect">
            <a:avLst/>
          </a:prstGeom>
          <a:solidFill>
            <a:srgbClr val="FD5C0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0" y="1773936"/>
            <a:ext cx="2340864" cy="5084064"/>
          </a:xfrm>
          <a:prstGeom prst="rect">
            <a:avLst/>
          </a:prstGeom>
          <a:solidFill>
            <a:srgbClr val="368E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109728" y="3657600"/>
            <a:ext cx="2103120" cy="713232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15 · ΚΡΙΤΙΚΗ ΕΡΜΗΝΕΙΑ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096512" y="6473952"/>
            <a:ext cx="3566160" cy="256032"/>
          </a:xfrm>
          <a:prstGeom prst="rect">
            <a:avLst/>
          </a:prstGeom>
          <a:noFill/>
        </p:spPr>
        <p:txBody>
          <a:bodyPr wrap="none" lIns="27432" tIns="18288" rIns="27432" bIns="18288">
            <a:spAutoFit/>
          </a:bodyPr>
          <a:lstStyle/>
          <a:p>
            <a:pPr algn="ctr"/>
            <a:r>
              <a:rPr sz="1400" b="1" i="1">
                <a:solidFill>
                  <a:srgbClr val="368ECA"/>
                </a:solidFill>
                <a:latin typeface="Arial"/>
              </a:rPr>
              <a:t>Μεθοδολογία Έρευνας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606040" y="1874519"/>
            <a:ext cx="5760720" cy="512064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l"/>
            <a:r>
              <a:rPr sz="1800" b="1" i="0">
                <a:solidFill>
                  <a:srgbClr val="4B413C"/>
                </a:solidFill>
                <a:latin typeface="Arial"/>
              </a:rPr>
              <a:t>Limitations: όχι τυπική παράγραφος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606040" y="2487168"/>
            <a:ext cx="5760720" cy="2203704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l"/>
            <a:r>
              <a:rPr sz="1600" b="0" i="0">
                <a:solidFill>
                  <a:srgbClr val="4B413C"/>
                </a:solidFill>
                <a:latin typeface="Arial"/>
              </a:rPr>
              <a:t>• Πώς μπορεί το δείγμα να έχει δημιουργήσει selection bias;
• Ποιο measurement error είναι πιθανό;
• Ποιοι σημαντικοί confounders δεν μετρήθηκαν;
• Τι δεν επιτρέπει ο χρονικός σχεδιασμός;
• Σε ποιους πληθυσμούς δεν πρέπει να γενικεύσουμε;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E1D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eader_original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1572768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786384"/>
            <a:ext cx="9144000" cy="786384"/>
          </a:xfrm>
          <a:prstGeom prst="rect">
            <a:avLst/>
          </a:prstGeom>
          <a:solidFill>
            <a:srgbClr val="E6E1D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201168" y="841248"/>
            <a:ext cx="2286000" cy="256032"/>
          </a:xfrm>
          <a:prstGeom prst="rect">
            <a:avLst/>
          </a:prstGeom>
          <a:noFill/>
        </p:spPr>
        <p:txBody>
          <a:bodyPr wrap="none" lIns="27432" tIns="18288" rIns="27432" bIns="18288">
            <a:spAutoFit/>
          </a:bodyPr>
          <a:lstStyle/>
          <a:p>
            <a:pPr algn="l"/>
            <a:r>
              <a:rPr sz="1400" b="1" i="0">
                <a:solidFill>
                  <a:srgbClr val="4B413C"/>
                </a:solidFill>
                <a:latin typeface="Arial"/>
              </a:rPr>
              <a:t>Παραδόσεις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794760" y="822960"/>
            <a:ext cx="5074920" cy="246888"/>
          </a:xfrm>
          <a:prstGeom prst="rect">
            <a:avLst/>
          </a:prstGeom>
          <a:noFill/>
        </p:spPr>
        <p:txBody>
          <a:bodyPr wrap="none" lIns="27432" tIns="18288" rIns="27432" bIns="18288">
            <a:spAutoFit/>
          </a:bodyPr>
          <a:lstStyle/>
          <a:p>
            <a:pPr algn="r"/>
            <a:r>
              <a:rPr sz="1400" b="1" i="0">
                <a:solidFill>
                  <a:srgbClr val="6D9D0A"/>
                </a:solidFill>
                <a:latin typeface="Arial"/>
              </a:rPr>
              <a:t>Hellenic Mediterranean University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794760" y="1143000"/>
            <a:ext cx="5074920" cy="246888"/>
          </a:xfrm>
          <a:prstGeom prst="rect">
            <a:avLst/>
          </a:prstGeom>
          <a:noFill/>
        </p:spPr>
        <p:txBody>
          <a:bodyPr wrap="none" lIns="27432" tIns="18288" rIns="27432" bIns="18288">
            <a:spAutoFit/>
          </a:bodyPr>
          <a:lstStyle/>
          <a:p>
            <a:pPr algn="r"/>
            <a:r>
              <a:rPr sz="1400" b="1" i="0">
                <a:solidFill>
                  <a:srgbClr val="19642D"/>
                </a:solidFill>
                <a:latin typeface="Arial"/>
              </a:rPr>
              <a:t>Laboratory of Health and Road Safety</a:t>
            </a:r>
          </a:p>
        </p:txBody>
      </p:sp>
      <p:sp>
        <p:nvSpPr>
          <p:cNvPr id="7" name="Rectangle 6"/>
          <p:cNvSpPr/>
          <p:nvPr/>
        </p:nvSpPr>
        <p:spPr>
          <a:xfrm>
            <a:off x="36576" y="1581912"/>
            <a:ext cx="2249424" cy="91440"/>
          </a:xfrm>
          <a:prstGeom prst="rect">
            <a:avLst/>
          </a:prstGeom>
          <a:solidFill>
            <a:srgbClr val="368E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2286000" y="1581912"/>
            <a:ext cx="2286000" cy="91440"/>
          </a:xfrm>
          <a:prstGeom prst="rect">
            <a:avLst/>
          </a:prstGeom>
          <a:solidFill>
            <a:srgbClr val="AA22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4572000" y="1581912"/>
            <a:ext cx="2286000" cy="91440"/>
          </a:xfrm>
          <a:prstGeom prst="rect">
            <a:avLst/>
          </a:prstGeom>
          <a:solidFill>
            <a:srgbClr val="00CC9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6858000" y="1581912"/>
            <a:ext cx="2249424" cy="91440"/>
          </a:xfrm>
          <a:prstGeom prst="rect">
            <a:avLst/>
          </a:prstGeom>
          <a:solidFill>
            <a:srgbClr val="FD5C0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0" y="1773936"/>
            <a:ext cx="2340864" cy="5084064"/>
          </a:xfrm>
          <a:prstGeom prst="rect">
            <a:avLst/>
          </a:prstGeom>
          <a:solidFill>
            <a:srgbClr val="368E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109728" y="3657600"/>
            <a:ext cx="2103120" cy="713232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15 · ΚΡΙΤΙΚΗ ΕΡΜΗΝΕΙΑ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096512" y="6473952"/>
            <a:ext cx="3566160" cy="256032"/>
          </a:xfrm>
          <a:prstGeom prst="rect">
            <a:avLst/>
          </a:prstGeom>
          <a:noFill/>
        </p:spPr>
        <p:txBody>
          <a:bodyPr wrap="none" lIns="27432" tIns="18288" rIns="27432" bIns="18288">
            <a:spAutoFit/>
          </a:bodyPr>
          <a:lstStyle/>
          <a:p>
            <a:pPr algn="ctr"/>
            <a:r>
              <a:rPr sz="1400" b="1" i="1">
                <a:solidFill>
                  <a:srgbClr val="368ECA"/>
                </a:solidFill>
                <a:latin typeface="Arial"/>
              </a:rPr>
              <a:t>Μεθοδολογία Έρευνας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606040" y="1874519"/>
            <a:ext cx="5760720" cy="512064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l"/>
            <a:r>
              <a:rPr sz="1800" b="1" i="0">
                <a:solidFill>
                  <a:srgbClr val="4B413C"/>
                </a:solidFill>
                <a:latin typeface="Arial"/>
              </a:rPr>
              <a:t>Μια γρήγορη κριτική ανάγνωση άρθρου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606040" y="2487168"/>
            <a:ext cx="5760720" cy="2203704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l"/>
            <a:r>
              <a:rPr sz="1600" b="0" i="0">
                <a:solidFill>
                  <a:srgbClr val="4B413C"/>
                </a:solidFill>
                <a:latin typeface="Arial"/>
              </a:rPr>
              <a:t>• Τι ακριβώς ρωτούν οι συγγραφείς;
• Ποιος μελετήθηκε — και ποιος έμεινε έξω;
• Πώς μετρήθηκαν έκθεση και outcome;
• Ποιο είναι το μέγεθος της επίδρασης και η αβεβαιότητα;
• Οι συγγραφείς λένε περισσότερα από όσα επιτρέπει ο σχεδιασμός;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E1D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eader_original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1572768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786384"/>
            <a:ext cx="9144000" cy="786384"/>
          </a:xfrm>
          <a:prstGeom prst="rect">
            <a:avLst/>
          </a:prstGeom>
          <a:solidFill>
            <a:srgbClr val="E6E1D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201168" y="841248"/>
            <a:ext cx="2286000" cy="256032"/>
          </a:xfrm>
          <a:prstGeom prst="rect">
            <a:avLst/>
          </a:prstGeom>
          <a:noFill/>
        </p:spPr>
        <p:txBody>
          <a:bodyPr wrap="none" lIns="27432" tIns="18288" rIns="27432" bIns="18288">
            <a:spAutoFit/>
          </a:bodyPr>
          <a:lstStyle/>
          <a:p>
            <a:pPr algn="l"/>
            <a:r>
              <a:rPr sz="1400" b="1" i="0">
                <a:solidFill>
                  <a:srgbClr val="4B413C"/>
                </a:solidFill>
                <a:latin typeface="Arial"/>
              </a:rPr>
              <a:t>Παραδόσεις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794760" y="822960"/>
            <a:ext cx="5074920" cy="246888"/>
          </a:xfrm>
          <a:prstGeom prst="rect">
            <a:avLst/>
          </a:prstGeom>
          <a:noFill/>
        </p:spPr>
        <p:txBody>
          <a:bodyPr wrap="none" lIns="27432" tIns="18288" rIns="27432" bIns="18288">
            <a:spAutoFit/>
          </a:bodyPr>
          <a:lstStyle/>
          <a:p>
            <a:pPr algn="r"/>
            <a:r>
              <a:rPr sz="1400" b="1" i="0">
                <a:solidFill>
                  <a:srgbClr val="6D9D0A"/>
                </a:solidFill>
                <a:latin typeface="Arial"/>
              </a:rPr>
              <a:t>Hellenic Mediterranean University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794760" y="1143000"/>
            <a:ext cx="5074920" cy="246888"/>
          </a:xfrm>
          <a:prstGeom prst="rect">
            <a:avLst/>
          </a:prstGeom>
          <a:noFill/>
        </p:spPr>
        <p:txBody>
          <a:bodyPr wrap="none" lIns="27432" tIns="18288" rIns="27432" bIns="18288">
            <a:spAutoFit/>
          </a:bodyPr>
          <a:lstStyle/>
          <a:p>
            <a:pPr algn="r"/>
            <a:r>
              <a:rPr sz="1400" b="1" i="0">
                <a:solidFill>
                  <a:srgbClr val="19642D"/>
                </a:solidFill>
                <a:latin typeface="Arial"/>
              </a:rPr>
              <a:t>Laboratory of Health and Road Safety</a:t>
            </a:r>
          </a:p>
        </p:txBody>
      </p:sp>
      <p:sp>
        <p:nvSpPr>
          <p:cNvPr id="7" name="Rectangle 6"/>
          <p:cNvSpPr/>
          <p:nvPr/>
        </p:nvSpPr>
        <p:spPr>
          <a:xfrm>
            <a:off x="36576" y="1581912"/>
            <a:ext cx="2249424" cy="91440"/>
          </a:xfrm>
          <a:prstGeom prst="rect">
            <a:avLst/>
          </a:prstGeom>
          <a:solidFill>
            <a:srgbClr val="368E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2286000" y="1581912"/>
            <a:ext cx="2286000" cy="91440"/>
          </a:xfrm>
          <a:prstGeom prst="rect">
            <a:avLst/>
          </a:prstGeom>
          <a:solidFill>
            <a:srgbClr val="AA22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4572000" y="1581912"/>
            <a:ext cx="2286000" cy="91440"/>
          </a:xfrm>
          <a:prstGeom prst="rect">
            <a:avLst/>
          </a:prstGeom>
          <a:solidFill>
            <a:srgbClr val="00CC9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6858000" y="1581912"/>
            <a:ext cx="2249424" cy="91440"/>
          </a:xfrm>
          <a:prstGeom prst="rect">
            <a:avLst/>
          </a:prstGeom>
          <a:solidFill>
            <a:srgbClr val="FD5C0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0" y="1773936"/>
            <a:ext cx="2340864" cy="5084064"/>
          </a:xfrm>
          <a:prstGeom prst="rect">
            <a:avLst/>
          </a:prstGeom>
          <a:solidFill>
            <a:srgbClr val="368E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109728" y="3657600"/>
            <a:ext cx="2103120" cy="713232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16 · ΑΝΑΦΟΡΑ ΕΡΕΥΝΑΣ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096512" y="6473952"/>
            <a:ext cx="3566160" cy="256032"/>
          </a:xfrm>
          <a:prstGeom prst="rect">
            <a:avLst/>
          </a:prstGeom>
          <a:noFill/>
        </p:spPr>
        <p:txBody>
          <a:bodyPr wrap="none" lIns="27432" tIns="18288" rIns="27432" bIns="18288">
            <a:spAutoFit/>
          </a:bodyPr>
          <a:lstStyle/>
          <a:p>
            <a:pPr algn="ctr"/>
            <a:r>
              <a:rPr sz="1400" b="1" i="1">
                <a:solidFill>
                  <a:srgbClr val="368ECA"/>
                </a:solidFill>
                <a:latin typeface="Arial"/>
              </a:rPr>
              <a:t>Μεθοδολογία Έρευνας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606040" y="1874519"/>
            <a:ext cx="5760720" cy="512064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l"/>
            <a:r>
              <a:rPr sz="1800" b="1" i="0">
                <a:solidFill>
                  <a:srgbClr val="4B413C"/>
                </a:solidFill>
                <a:latin typeface="Arial"/>
              </a:rPr>
              <a:t>Δομή IMRaD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606040" y="2487168"/>
            <a:ext cx="5760720" cy="2203704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l"/>
            <a:r>
              <a:rPr sz="1400" b="0" i="0">
                <a:solidFill>
                  <a:srgbClr val="4B413C"/>
                </a:solidFill>
                <a:latin typeface="Arial"/>
              </a:rPr>
              <a:t>• Introduction: γιατί έχει σημασία το ερώτημα και ποιο κενό καλύπτει.
• Methods: τι ακριβώς έγινε ώστε να μπορεί να αξιολογηθεί/αναπαραχθεί.
• Results: τι έδειξαν τα δεδομένα χωρίς ερμηνευτικές υπερβάσεις.
• Discussion: τι σημαίνουν τα ευρήματα, πώς συγκρίνονται και ποια είναι τα όριά τους.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E1D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eader_original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1572768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786384"/>
            <a:ext cx="9144000" cy="786384"/>
          </a:xfrm>
          <a:prstGeom prst="rect">
            <a:avLst/>
          </a:prstGeom>
          <a:solidFill>
            <a:srgbClr val="E6E1D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201168" y="841248"/>
            <a:ext cx="2286000" cy="256032"/>
          </a:xfrm>
          <a:prstGeom prst="rect">
            <a:avLst/>
          </a:prstGeom>
          <a:noFill/>
        </p:spPr>
        <p:txBody>
          <a:bodyPr wrap="none" lIns="27432" tIns="18288" rIns="27432" bIns="18288">
            <a:spAutoFit/>
          </a:bodyPr>
          <a:lstStyle/>
          <a:p>
            <a:pPr algn="l"/>
            <a:r>
              <a:rPr sz="1400" b="1" i="0">
                <a:solidFill>
                  <a:srgbClr val="4B413C"/>
                </a:solidFill>
                <a:latin typeface="Arial"/>
              </a:rPr>
              <a:t>Παραδόσεις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794760" y="822960"/>
            <a:ext cx="5074920" cy="246888"/>
          </a:xfrm>
          <a:prstGeom prst="rect">
            <a:avLst/>
          </a:prstGeom>
          <a:noFill/>
        </p:spPr>
        <p:txBody>
          <a:bodyPr wrap="none" lIns="27432" tIns="18288" rIns="27432" bIns="18288">
            <a:spAutoFit/>
          </a:bodyPr>
          <a:lstStyle/>
          <a:p>
            <a:pPr algn="r"/>
            <a:r>
              <a:rPr sz="1400" b="1" i="0">
                <a:solidFill>
                  <a:srgbClr val="6D9D0A"/>
                </a:solidFill>
                <a:latin typeface="Arial"/>
              </a:rPr>
              <a:t>Hellenic Mediterranean University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794760" y="1143000"/>
            <a:ext cx="5074920" cy="246888"/>
          </a:xfrm>
          <a:prstGeom prst="rect">
            <a:avLst/>
          </a:prstGeom>
          <a:noFill/>
        </p:spPr>
        <p:txBody>
          <a:bodyPr wrap="none" lIns="27432" tIns="18288" rIns="27432" bIns="18288">
            <a:spAutoFit/>
          </a:bodyPr>
          <a:lstStyle/>
          <a:p>
            <a:pPr algn="r"/>
            <a:r>
              <a:rPr sz="1400" b="1" i="0">
                <a:solidFill>
                  <a:srgbClr val="19642D"/>
                </a:solidFill>
                <a:latin typeface="Arial"/>
              </a:rPr>
              <a:t>Laboratory of Health and Road Safety</a:t>
            </a:r>
          </a:p>
        </p:txBody>
      </p:sp>
      <p:sp>
        <p:nvSpPr>
          <p:cNvPr id="7" name="Rectangle 6"/>
          <p:cNvSpPr/>
          <p:nvPr/>
        </p:nvSpPr>
        <p:spPr>
          <a:xfrm>
            <a:off x="36576" y="1581912"/>
            <a:ext cx="2249424" cy="91440"/>
          </a:xfrm>
          <a:prstGeom prst="rect">
            <a:avLst/>
          </a:prstGeom>
          <a:solidFill>
            <a:srgbClr val="368E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2286000" y="1581912"/>
            <a:ext cx="2286000" cy="91440"/>
          </a:xfrm>
          <a:prstGeom prst="rect">
            <a:avLst/>
          </a:prstGeom>
          <a:solidFill>
            <a:srgbClr val="AA22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4572000" y="1581912"/>
            <a:ext cx="2286000" cy="91440"/>
          </a:xfrm>
          <a:prstGeom prst="rect">
            <a:avLst/>
          </a:prstGeom>
          <a:solidFill>
            <a:srgbClr val="00CC9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6858000" y="1581912"/>
            <a:ext cx="2249424" cy="91440"/>
          </a:xfrm>
          <a:prstGeom prst="rect">
            <a:avLst/>
          </a:prstGeom>
          <a:solidFill>
            <a:srgbClr val="FD5C0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0" y="1773936"/>
            <a:ext cx="2340864" cy="5084064"/>
          </a:xfrm>
          <a:prstGeom prst="rect">
            <a:avLst/>
          </a:prstGeom>
          <a:solidFill>
            <a:srgbClr val="368E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109728" y="3657600"/>
            <a:ext cx="2103120" cy="713232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16 · ΑΝΑΦΟΡΑ ΕΡΕΥΝΑΣ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096512" y="6473952"/>
            <a:ext cx="3566160" cy="256032"/>
          </a:xfrm>
          <a:prstGeom prst="rect">
            <a:avLst/>
          </a:prstGeom>
          <a:noFill/>
        </p:spPr>
        <p:txBody>
          <a:bodyPr wrap="none" lIns="27432" tIns="18288" rIns="27432" bIns="18288">
            <a:spAutoFit/>
          </a:bodyPr>
          <a:lstStyle/>
          <a:p>
            <a:pPr algn="ctr"/>
            <a:r>
              <a:rPr sz="1400" b="1" i="1">
                <a:solidFill>
                  <a:srgbClr val="368ECA"/>
                </a:solidFill>
                <a:latin typeface="Arial"/>
              </a:rPr>
              <a:t>Μεθοδολογία Έρευνας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606040" y="1874519"/>
            <a:ext cx="5760720" cy="512064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l"/>
            <a:r>
              <a:rPr sz="1800" b="1" i="0">
                <a:solidFill>
                  <a:srgbClr val="4B413C"/>
                </a:solidFill>
                <a:latin typeface="Arial"/>
              </a:rPr>
              <a:t>Τι πρέπει να φαίνεται στη Μέθοδο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606040" y="2487168"/>
            <a:ext cx="5760720" cy="2203704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l"/>
            <a:r>
              <a:rPr sz="1400" b="0" i="0">
                <a:solidFill>
                  <a:srgbClr val="4B413C"/>
                </a:solidFill>
                <a:latin typeface="Arial"/>
              </a:rPr>
              <a:t>• Σχεδιασμός, τόπος και χρονική περίοδος.
• Πληθυσμός, κριτήρια, στρατολόγηση και μέγεθος δείγματος.
• Μεταβλητές, εργαλεία, scoring και ποιότητα μέτρησης.
• Διαδικασία συλλογής και δεοντολογία.
• Στατιστικό σχέδιο, missing data και κύριες/δευτερεύουσες αναλύσεις.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E1D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eader_original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1572768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786384"/>
            <a:ext cx="9144000" cy="786384"/>
          </a:xfrm>
          <a:prstGeom prst="rect">
            <a:avLst/>
          </a:prstGeom>
          <a:solidFill>
            <a:srgbClr val="E6E1D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201168" y="841248"/>
            <a:ext cx="2286000" cy="256032"/>
          </a:xfrm>
          <a:prstGeom prst="rect">
            <a:avLst/>
          </a:prstGeom>
          <a:noFill/>
        </p:spPr>
        <p:txBody>
          <a:bodyPr wrap="none" lIns="27432" tIns="18288" rIns="27432" bIns="18288">
            <a:spAutoFit/>
          </a:bodyPr>
          <a:lstStyle/>
          <a:p>
            <a:pPr algn="l"/>
            <a:r>
              <a:rPr sz="1400" b="1" i="0">
                <a:solidFill>
                  <a:srgbClr val="4B413C"/>
                </a:solidFill>
                <a:latin typeface="Arial"/>
              </a:rPr>
              <a:t>Παραδόσεις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794760" y="822960"/>
            <a:ext cx="5074920" cy="246888"/>
          </a:xfrm>
          <a:prstGeom prst="rect">
            <a:avLst/>
          </a:prstGeom>
          <a:noFill/>
        </p:spPr>
        <p:txBody>
          <a:bodyPr wrap="none" lIns="27432" tIns="18288" rIns="27432" bIns="18288">
            <a:spAutoFit/>
          </a:bodyPr>
          <a:lstStyle/>
          <a:p>
            <a:pPr algn="r"/>
            <a:r>
              <a:rPr sz="1400" b="1" i="0">
                <a:solidFill>
                  <a:srgbClr val="6D9D0A"/>
                </a:solidFill>
                <a:latin typeface="Arial"/>
              </a:rPr>
              <a:t>Hellenic Mediterranean University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794760" y="1143000"/>
            <a:ext cx="5074920" cy="246888"/>
          </a:xfrm>
          <a:prstGeom prst="rect">
            <a:avLst/>
          </a:prstGeom>
          <a:noFill/>
        </p:spPr>
        <p:txBody>
          <a:bodyPr wrap="none" lIns="27432" tIns="18288" rIns="27432" bIns="18288">
            <a:spAutoFit/>
          </a:bodyPr>
          <a:lstStyle/>
          <a:p>
            <a:pPr algn="r"/>
            <a:r>
              <a:rPr sz="1400" b="1" i="0">
                <a:solidFill>
                  <a:srgbClr val="19642D"/>
                </a:solidFill>
                <a:latin typeface="Arial"/>
              </a:rPr>
              <a:t>Laboratory of Health and Road Safety</a:t>
            </a:r>
          </a:p>
        </p:txBody>
      </p:sp>
      <p:sp>
        <p:nvSpPr>
          <p:cNvPr id="7" name="Rectangle 6"/>
          <p:cNvSpPr/>
          <p:nvPr/>
        </p:nvSpPr>
        <p:spPr>
          <a:xfrm>
            <a:off x="36576" y="1581912"/>
            <a:ext cx="2249424" cy="91440"/>
          </a:xfrm>
          <a:prstGeom prst="rect">
            <a:avLst/>
          </a:prstGeom>
          <a:solidFill>
            <a:srgbClr val="368E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2286000" y="1581912"/>
            <a:ext cx="2286000" cy="91440"/>
          </a:xfrm>
          <a:prstGeom prst="rect">
            <a:avLst/>
          </a:prstGeom>
          <a:solidFill>
            <a:srgbClr val="AA22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4572000" y="1581912"/>
            <a:ext cx="2286000" cy="91440"/>
          </a:xfrm>
          <a:prstGeom prst="rect">
            <a:avLst/>
          </a:prstGeom>
          <a:solidFill>
            <a:srgbClr val="00CC9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6858000" y="1581912"/>
            <a:ext cx="2249424" cy="91440"/>
          </a:xfrm>
          <a:prstGeom prst="rect">
            <a:avLst/>
          </a:prstGeom>
          <a:solidFill>
            <a:srgbClr val="FD5C0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0" y="1773936"/>
            <a:ext cx="2340864" cy="5084064"/>
          </a:xfrm>
          <a:prstGeom prst="rect">
            <a:avLst/>
          </a:prstGeom>
          <a:solidFill>
            <a:srgbClr val="368E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109728" y="3657600"/>
            <a:ext cx="2103120" cy="713232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16 · ΑΝΑΦΟΡΑ ΕΡΕΥΝΑΣ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096512" y="6473952"/>
            <a:ext cx="3566160" cy="256032"/>
          </a:xfrm>
          <a:prstGeom prst="rect">
            <a:avLst/>
          </a:prstGeom>
          <a:noFill/>
        </p:spPr>
        <p:txBody>
          <a:bodyPr wrap="none" lIns="27432" tIns="18288" rIns="27432" bIns="18288">
            <a:spAutoFit/>
          </a:bodyPr>
          <a:lstStyle/>
          <a:p>
            <a:pPr algn="ctr"/>
            <a:r>
              <a:rPr sz="1400" b="1" i="1">
                <a:solidFill>
                  <a:srgbClr val="368ECA"/>
                </a:solidFill>
                <a:latin typeface="Arial"/>
              </a:rPr>
              <a:t>Μεθοδολογία Έρευνας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606040" y="1874519"/>
            <a:ext cx="5760720" cy="512064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l"/>
            <a:r>
              <a:rPr sz="1600" b="1" i="0">
                <a:solidFill>
                  <a:srgbClr val="4B413C"/>
                </a:solidFill>
                <a:latin typeface="Arial"/>
              </a:rPr>
              <a:t>Αποτελέσματα: αριθμοί που απαντούν το ερώτημα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606040" y="2487168"/>
            <a:ext cx="5760720" cy="2203704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l"/>
            <a:r>
              <a:rPr sz="1400" b="0" i="0">
                <a:solidFill>
                  <a:srgbClr val="4B413C"/>
                </a:solidFill>
                <a:latin typeface="Arial"/>
              </a:rPr>
              <a:t>• Περιγραφή ροής συμμετεχόντων και δείγματος.
• Περιγραφικά στοιχεία πριν από τα μοντέλα.
• Effect estimates με 95% CI και p-values όπου χρειάζονται.
• Σαφής διάκριση κύριων από διερευνητικές αναλύσεις.
• Πίνακες και σχήματα χωρίς άσκοπη επανάληψη του ίδιου αριθμού στο κείμενο.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E1D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eader_original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1572768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786384"/>
            <a:ext cx="9144000" cy="786384"/>
          </a:xfrm>
          <a:prstGeom prst="rect">
            <a:avLst/>
          </a:prstGeom>
          <a:solidFill>
            <a:srgbClr val="E6E1D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201168" y="841248"/>
            <a:ext cx="2286000" cy="256032"/>
          </a:xfrm>
          <a:prstGeom prst="rect">
            <a:avLst/>
          </a:prstGeom>
          <a:noFill/>
        </p:spPr>
        <p:txBody>
          <a:bodyPr wrap="none" lIns="27432" tIns="18288" rIns="27432" bIns="18288">
            <a:spAutoFit/>
          </a:bodyPr>
          <a:lstStyle/>
          <a:p>
            <a:pPr algn="l"/>
            <a:r>
              <a:rPr sz="1400" b="1" i="0">
                <a:solidFill>
                  <a:srgbClr val="4B413C"/>
                </a:solidFill>
                <a:latin typeface="Arial"/>
              </a:rPr>
              <a:t>Παραδόσεις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794760" y="822960"/>
            <a:ext cx="5074920" cy="246888"/>
          </a:xfrm>
          <a:prstGeom prst="rect">
            <a:avLst/>
          </a:prstGeom>
          <a:noFill/>
        </p:spPr>
        <p:txBody>
          <a:bodyPr wrap="none" lIns="27432" tIns="18288" rIns="27432" bIns="18288">
            <a:spAutoFit/>
          </a:bodyPr>
          <a:lstStyle/>
          <a:p>
            <a:pPr algn="r"/>
            <a:r>
              <a:rPr sz="1400" b="1" i="0">
                <a:solidFill>
                  <a:srgbClr val="6D9D0A"/>
                </a:solidFill>
                <a:latin typeface="Arial"/>
              </a:rPr>
              <a:t>Hellenic Mediterranean University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794760" y="1143000"/>
            <a:ext cx="5074920" cy="246888"/>
          </a:xfrm>
          <a:prstGeom prst="rect">
            <a:avLst/>
          </a:prstGeom>
          <a:noFill/>
        </p:spPr>
        <p:txBody>
          <a:bodyPr wrap="none" lIns="27432" tIns="18288" rIns="27432" bIns="18288">
            <a:spAutoFit/>
          </a:bodyPr>
          <a:lstStyle/>
          <a:p>
            <a:pPr algn="r"/>
            <a:r>
              <a:rPr sz="1400" b="1" i="0">
                <a:solidFill>
                  <a:srgbClr val="19642D"/>
                </a:solidFill>
                <a:latin typeface="Arial"/>
              </a:rPr>
              <a:t>Laboratory of Health and Road Safety</a:t>
            </a:r>
          </a:p>
        </p:txBody>
      </p:sp>
      <p:sp>
        <p:nvSpPr>
          <p:cNvPr id="7" name="Rectangle 6"/>
          <p:cNvSpPr/>
          <p:nvPr/>
        </p:nvSpPr>
        <p:spPr>
          <a:xfrm>
            <a:off x="36576" y="1581912"/>
            <a:ext cx="2249424" cy="91440"/>
          </a:xfrm>
          <a:prstGeom prst="rect">
            <a:avLst/>
          </a:prstGeom>
          <a:solidFill>
            <a:srgbClr val="368E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2286000" y="1581912"/>
            <a:ext cx="2286000" cy="91440"/>
          </a:xfrm>
          <a:prstGeom prst="rect">
            <a:avLst/>
          </a:prstGeom>
          <a:solidFill>
            <a:srgbClr val="AA22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4572000" y="1581912"/>
            <a:ext cx="2286000" cy="91440"/>
          </a:xfrm>
          <a:prstGeom prst="rect">
            <a:avLst/>
          </a:prstGeom>
          <a:solidFill>
            <a:srgbClr val="00CC9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6858000" y="1581912"/>
            <a:ext cx="2249424" cy="91440"/>
          </a:xfrm>
          <a:prstGeom prst="rect">
            <a:avLst/>
          </a:prstGeom>
          <a:solidFill>
            <a:srgbClr val="FD5C0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0" y="1773936"/>
            <a:ext cx="2340864" cy="5084064"/>
          </a:xfrm>
          <a:prstGeom prst="rect">
            <a:avLst/>
          </a:prstGeom>
          <a:solidFill>
            <a:srgbClr val="368E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109728" y="3657600"/>
            <a:ext cx="2103120" cy="713232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17 · ΕΦΑΡΜΟΓΗ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096512" y="6473952"/>
            <a:ext cx="3566160" cy="256032"/>
          </a:xfrm>
          <a:prstGeom prst="rect">
            <a:avLst/>
          </a:prstGeom>
          <a:noFill/>
        </p:spPr>
        <p:txBody>
          <a:bodyPr wrap="none" lIns="27432" tIns="18288" rIns="27432" bIns="18288">
            <a:spAutoFit/>
          </a:bodyPr>
          <a:lstStyle/>
          <a:p>
            <a:pPr algn="ctr"/>
            <a:r>
              <a:rPr sz="1400" b="1" i="1">
                <a:solidFill>
                  <a:srgbClr val="368ECA"/>
                </a:solidFill>
                <a:latin typeface="Arial"/>
              </a:rPr>
              <a:t>Μεθοδολογία Έρευνας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606040" y="1874519"/>
            <a:ext cx="5760720" cy="512064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l"/>
            <a:r>
              <a:rPr sz="1800" b="1" i="0">
                <a:solidFill>
                  <a:srgbClr val="4B413C"/>
                </a:solidFill>
                <a:latin typeface="Arial"/>
              </a:rPr>
              <a:t>Άσκηση 1 · Από το πρόβλημα στο ερώτημα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606040" y="2487168"/>
            <a:ext cx="5760720" cy="2203704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l"/>
            <a:r>
              <a:rPr sz="1600" b="0" i="0">
                <a:solidFill>
                  <a:srgbClr val="4B413C"/>
                </a:solidFill>
                <a:latin typeface="Arial"/>
              </a:rPr>
              <a:t>• Ένας Δήμος παρατηρεί αυξημένες αιτήσεις για επίδομα στέγασης.
• Διατυπώστε ένα περιγραφικό ερώτημα.
• Διατυπώστε ένα ερώτημα συσχέτισης.
• Ορίστε μία κύρια έκβαση και δύο πιθανούς predictors.
• Ποιος είναι ο πληθυσμός-στόχος;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E1D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eader_original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1572768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786384"/>
            <a:ext cx="9144000" cy="786384"/>
          </a:xfrm>
          <a:prstGeom prst="rect">
            <a:avLst/>
          </a:prstGeom>
          <a:solidFill>
            <a:srgbClr val="E6E1D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201168" y="841248"/>
            <a:ext cx="2286000" cy="256032"/>
          </a:xfrm>
          <a:prstGeom prst="rect">
            <a:avLst/>
          </a:prstGeom>
          <a:noFill/>
        </p:spPr>
        <p:txBody>
          <a:bodyPr wrap="none" lIns="27432" tIns="18288" rIns="27432" bIns="18288">
            <a:spAutoFit/>
          </a:bodyPr>
          <a:lstStyle/>
          <a:p>
            <a:pPr algn="l"/>
            <a:r>
              <a:rPr sz="1400" b="1" i="0">
                <a:solidFill>
                  <a:srgbClr val="4B413C"/>
                </a:solidFill>
                <a:latin typeface="Arial"/>
              </a:rPr>
              <a:t>Παραδόσεις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794760" y="822960"/>
            <a:ext cx="5074920" cy="246888"/>
          </a:xfrm>
          <a:prstGeom prst="rect">
            <a:avLst/>
          </a:prstGeom>
          <a:noFill/>
        </p:spPr>
        <p:txBody>
          <a:bodyPr wrap="none" lIns="27432" tIns="18288" rIns="27432" bIns="18288">
            <a:spAutoFit/>
          </a:bodyPr>
          <a:lstStyle/>
          <a:p>
            <a:pPr algn="r"/>
            <a:r>
              <a:rPr sz="1400" b="1" i="0">
                <a:solidFill>
                  <a:srgbClr val="6D9D0A"/>
                </a:solidFill>
                <a:latin typeface="Arial"/>
              </a:rPr>
              <a:t>Hellenic Mediterranean University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794760" y="1143000"/>
            <a:ext cx="5074920" cy="246888"/>
          </a:xfrm>
          <a:prstGeom prst="rect">
            <a:avLst/>
          </a:prstGeom>
          <a:noFill/>
        </p:spPr>
        <p:txBody>
          <a:bodyPr wrap="none" lIns="27432" tIns="18288" rIns="27432" bIns="18288">
            <a:spAutoFit/>
          </a:bodyPr>
          <a:lstStyle/>
          <a:p>
            <a:pPr algn="r"/>
            <a:r>
              <a:rPr sz="1400" b="1" i="0">
                <a:solidFill>
                  <a:srgbClr val="19642D"/>
                </a:solidFill>
                <a:latin typeface="Arial"/>
              </a:rPr>
              <a:t>Laboratory of Health and Road Safety</a:t>
            </a:r>
          </a:p>
        </p:txBody>
      </p:sp>
      <p:sp>
        <p:nvSpPr>
          <p:cNvPr id="7" name="Rectangle 6"/>
          <p:cNvSpPr/>
          <p:nvPr/>
        </p:nvSpPr>
        <p:spPr>
          <a:xfrm>
            <a:off x="36576" y="1581912"/>
            <a:ext cx="2249424" cy="91440"/>
          </a:xfrm>
          <a:prstGeom prst="rect">
            <a:avLst/>
          </a:prstGeom>
          <a:solidFill>
            <a:srgbClr val="368E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2286000" y="1581912"/>
            <a:ext cx="2286000" cy="91440"/>
          </a:xfrm>
          <a:prstGeom prst="rect">
            <a:avLst/>
          </a:prstGeom>
          <a:solidFill>
            <a:srgbClr val="AA22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4572000" y="1581912"/>
            <a:ext cx="2286000" cy="91440"/>
          </a:xfrm>
          <a:prstGeom prst="rect">
            <a:avLst/>
          </a:prstGeom>
          <a:solidFill>
            <a:srgbClr val="00CC9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6858000" y="1581912"/>
            <a:ext cx="2249424" cy="91440"/>
          </a:xfrm>
          <a:prstGeom prst="rect">
            <a:avLst/>
          </a:prstGeom>
          <a:solidFill>
            <a:srgbClr val="FD5C0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0" y="1773936"/>
            <a:ext cx="2340864" cy="5084064"/>
          </a:xfrm>
          <a:prstGeom prst="rect">
            <a:avLst/>
          </a:prstGeom>
          <a:solidFill>
            <a:srgbClr val="368E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109728" y="3657600"/>
            <a:ext cx="2103120" cy="713232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17 · ΕΦΑΡΜΟΓΗ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096512" y="6473952"/>
            <a:ext cx="3566160" cy="256032"/>
          </a:xfrm>
          <a:prstGeom prst="rect">
            <a:avLst/>
          </a:prstGeom>
          <a:noFill/>
        </p:spPr>
        <p:txBody>
          <a:bodyPr wrap="none" lIns="27432" tIns="18288" rIns="27432" bIns="18288">
            <a:spAutoFit/>
          </a:bodyPr>
          <a:lstStyle/>
          <a:p>
            <a:pPr algn="ctr"/>
            <a:r>
              <a:rPr sz="1400" b="1" i="1">
                <a:solidFill>
                  <a:srgbClr val="368ECA"/>
                </a:solidFill>
                <a:latin typeface="Arial"/>
              </a:rPr>
              <a:t>Μεθοδολογία Έρευνας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606040" y="1874519"/>
            <a:ext cx="5760720" cy="512064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l"/>
            <a:r>
              <a:rPr sz="1800" b="1" i="0">
                <a:solidFill>
                  <a:srgbClr val="4B413C"/>
                </a:solidFill>
                <a:latin typeface="Arial"/>
              </a:rPr>
              <a:t>Άσκηση 2 · Κρίνετε το ερωτηματολόγιο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606040" y="2487168"/>
            <a:ext cx="5760720" cy="2203704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l"/>
            <a:r>
              <a:rPr sz="1400" b="0" i="0">
                <a:solidFill>
                  <a:srgbClr val="4B413C"/>
                </a:solidFill>
                <a:latin typeface="Arial"/>
              </a:rPr>
              <a:t>• «Είστε ικανοποιημένος από την ταχύτητα και την ποιότητα της υπηρεσίας;»
• «Δεν συμφωνείτε ότι οι κοινωνικοί λειτουργοί χρειάζονται περισσότερους πόρους;»
• «Πόσο συχνά νιώθετε άγχος;» χωρίς χρονικό πλαίσιο.
• Για κάθε ερώτηση: ποιο είναι το πρόβλημα και πώς θα τη διορθώνατε;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E1D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eader_original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1572768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786384"/>
            <a:ext cx="9144000" cy="786384"/>
          </a:xfrm>
          <a:prstGeom prst="rect">
            <a:avLst/>
          </a:prstGeom>
          <a:solidFill>
            <a:srgbClr val="E6E1D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201168" y="841248"/>
            <a:ext cx="2286000" cy="256032"/>
          </a:xfrm>
          <a:prstGeom prst="rect">
            <a:avLst/>
          </a:prstGeom>
          <a:noFill/>
        </p:spPr>
        <p:txBody>
          <a:bodyPr wrap="none" lIns="27432" tIns="18288" rIns="27432" bIns="18288">
            <a:spAutoFit/>
          </a:bodyPr>
          <a:lstStyle/>
          <a:p>
            <a:pPr algn="l"/>
            <a:r>
              <a:rPr sz="1400" b="1" i="0">
                <a:solidFill>
                  <a:srgbClr val="4B413C"/>
                </a:solidFill>
                <a:latin typeface="Arial"/>
              </a:rPr>
              <a:t>Παραδόσεις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794760" y="822960"/>
            <a:ext cx="5074920" cy="246888"/>
          </a:xfrm>
          <a:prstGeom prst="rect">
            <a:avLst/>
          </a:prstGeom>
          <a:noFill/>
        </p:spPr>
        <p:txBody>
          <a:bodyPr wrap="none" lIns="27432" tIns="18288" rIns="27432" bIns="18288">
            <a:spAutoFit/>
          </a:bodyPr>
          <a:lstStyle/>
          <a:p>
            <a:pPr algn="r"/>
            <a:r>
              <a:rPr sz="1400" b="1" i="0">
                <a:solidFill>
                  <a:srgbClr val="6D9D0A"/>
                </a:solidFill>
                <a:latin typeface="Arial"/>
              </a:rPr>
              <a:t>Hellenic Mediterranean University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794760" y="1143000"/>
            <a:ext cx="5074920" cy="246888"/>
          </a:xfrm>
          <a:prstGeom prst="rect">
            <a:avLst/>
          </a:prstGeom>
          <a:noFill/>
        </p:spPr>
        <p:txBody>
          <a:bodyPr wrap="none" lIns="27432" tIns="18288" rIns="27432" bIns="18288">
            <a:spAutoFit/>
          </a:bodyPr>
          <a:lstStyle/>
          <a:p>
            <a:pPr algn="r"/>
            <a:r>
              <a:rPr sz="1400" b="1" i="0">
                <a:solidFill>
                  <a:srgbClr val="19642D"/>
                </a:solidFill>
                <a:latin typeface="Arial"/>
              </a:rPr>
              <a:t>Laboratory of Health and Road Safety</a:t>
            </a:r>
          </a:p>
        </p:txBody>
      </p:sp>
      <p:sp>
        <p:nvSpPr>
          <p:cNvPr id="7" name="Rectangle 6"/>
          <p:cNvSpPr/>
          <p:nvPr/>
        </p:nvSpPr>
        <p:spPr>
          <a:xfrm>
            <a:off x="36576" y="1581912"/>
            <a:ext cx="2249424" cy="91440"/>
          </a:xfrm>
          <a:prstGeom prst="rect">
            <a:avLst/>
          </a:prstGeom>
          <a:solidFill>
            <a:srgbClr val="368E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2286000" y="1581912"/>
            <a:ext cx="2286000" cy="91440"/>
          </a:xfrm>
          <a:prstGeom prst="rect">
            <a:avLst/>
          </a:prstGeom>
          <a:solidFill>
            <a:srgbClr val="AA22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4572000" y="1581912"/>
            <a:ext cx="2286000" cy="91440"/>
          </a:xfrm>
          <a:prstGeom prst="rect">
            <a:avLst/>
          </a:prstGeom>
          <a:solidFill>
            <a:srgbClr val="00CC9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6858000" y="1581912"/>
            <a:ext cx="2249424" cy="91440"/>
          </a:xfrm>
          <a:prstGeom prst="rect">
            <a:avLst/>
          </a:prstGeom>
          <a:solidFill>
            <a:srgbClr val="FD5C0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0" y="1773936"/>
            <a:ext cx="2340864" cy="5084064"/>
          </a:xfrm>
          <a:prstGeom prst="rect">
            <a:avLst/>
          </a:prstGeom>
          <a:solidFill>
            <a:srgbClr val="368E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109728" y="3657600"/>
            <a:ext cx="2103120" cy="713232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17 · ΕΦΑΡΜΟΓΗ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096512" y="6473952"/>
            <a:ext cx="3566160" cy="256032"/>
          </a:xfrm>
          <a:prstGeom prst="rect">
            <a:avLst/>
          </a:prstGeom>
          <a:noFill/>
        </p:spPr>
        <p:txBody>
          <a:bodyPr wrap="none" lIns="27432" tIns="18288" rIns="27432" bIns="18288">
            <a:spAutoFit/>
          </a:bodyPr>
          <a:lstStyle/>
          <a:p>
            <a:pPr algn="ctr"/>
            <a:r>
              <a:rPr sz="1400" b="1" i="1">
                <a:solidFill>
                  <a:srgbClr val="368ECA"/>
                </a:solidFill>
                <a:latin typeface="Arial"/>
              </a:rPr>
              <a:t>Μεθοδολογία Έρευνας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606040" y="1874519"/>
            <a:ext cx="5760720" cy="512064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l"/>
            <a:r>
              <a:rPr sz="1800" b="1" i="0">
                <a:solidFill>
                  <a:srgbClr val="4B413C"/>
                </a:solidFill>
                <a:latin typeface="Arial"/>
              </a:rPr>
              <a:t>Άσκηση 3 · Σχεδιάστε μια μελέτη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606040" y="2487168"/>
            <a:ext cx="5760720" cy="2203704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l"/>
            <a:r>
              <a:rPr sz="1400" b="0" i="0">
                <a:solidFill>
                  <a:srgbClr val="4B413C"/>
                </a:solidFill>
                <a:latin typeface="Arial"/>
              </a:rPr>
              <a:t>• Στόχος: να εξεταστεί αν νέα υπηρεσία κοινωνικής συνταγογράφησης μειώνει τη μοναξιά ηλικιωμένων.
• Ποιο design θα επιλέγατε και γιατί;
• Πώς θα μετρούσατε τη μοναξιά;
• Ποια ομάδα σύγκρισης θα ήταν εφικτή;
• Ποιοι confounders είναι κρίσιμοι;
• Πότε θα γίνουν οι μετρήσεις;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E1D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eader_original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1572768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786384"/>
            <a:ext cx="9144000" cy="786384"/>
          </a:xfrm>
          <a:prstGeom prst="rect">
            <a:avLst/>
          </a:prstGeom>
          <a:solidFill>
            <a:srgbClr val="E6E1D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201168" y="841248"/>
            <a:ext cx="2286000" cy="256032"/>
          </a:xfrm>
          <a:prstGeom prst="rect">
            <a:avLst/>
          </a:prstGeom>
          <a:noFill/>
        </p:spPr>
        <p:txBody>
          <a:bodyPr wrap="none" lIns="27432" tIns="18288" rIns="27432" bIns="18288">
            <a:spAutoFit/>
          </a:bodyPr>
          <a:lstStyle/>
          <a:p>
            <a:pPr algn="l"/>
            <a:r>
              <a:rPr sz="1400" b="1" i="0">
                <a:solidFill>
                  <a:srgbClr val="4B413C"/>
                </a:solidFill>
                <a:latin typeface="Arial"/>
              </a:rPr>
              <a:t>Παραδόσεις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794760" y="822960"/>
            <a:ext cx="5074920" cy="246888"/>
          </a:xfrm>
          <a:prstGeom prst="rect">
            <a:avLst/>
          </a:prstGeom>
          <a:noFill/>
        </p:spPr>
        <p:txBody>
          <a:bodyPr wrap="none" lIns="27432" tIns="18288" rIns="27432" bIns="18288">
            <a:spAutoFit/>
          </a:bodyPr>
          <a:lstStyle/>
          <a:p>
            <a:pPr algn="r"/>
            <a:r>
              <a:rPr sz="1400" b="1" i="0">
                <a:solidFill>
                  <a:srgbClr val="6D9D0A"/>
                </a:solidFill>
                <a:latin typeface="Arial"/>
              </a:rPr>
              <a:t>Hellenic Mediterranean University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794760" y="1143000"/>
            <a:ext cx="5074920" cy="246888"/>
          </a:xfrm>
          <a:prstGeom prst="rect">
            <a:avLst/>
          </a:prstGeom>
          <a:noFill/>
        </p:spPr>
        <p:txBody>
          <a:bodyPr wrap="none" lIns="27432" tIns="18288" rIns="27432" bIns="18288">
            <a:spAutoFit/>
          </a:bodyPr>
          <a:lstStyle/>
          <a:p>
            <a:pPr algn="r"/>
            <a:r>
              <a:rPr sz="1400" b="1" i="0">
                <a:solidFill>
                  <a:srgbClr val="19642D"/>
                </a:solidFill>
                <a:latin typeface="Arial"/>
              </a:rPr>
              <a:t>Laboratory of Health and Road Safety</a:t>
            </a:r>
          </a:p>
        </p:txBody>
      </p:sp>
      <p:sp>
        <p:nvSpPr>
          <p:cNvPr id="7" name="Rectangle 6"/>
          <p:cNvSpPr/>
          <p:nvPr/>
        </p:nvSpPr>
        <p:spPr>
          <a:xfrm>
            <a:off x="36576" y="1581912"/>
            <a:ext cx="2249424" cy="91440"/>
          </a:xfrm>
          <a:prstGeom prst="rect">
            <a:avLst/>
          </a:prstGeom>
          <a:solidFill>
            <a:srgbClr val="368E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2286000" y="1581912"/>
            <a:ext cx="2286000" cy="91440"/>
          </a:xfrm>
          <a:prstGeom prst="rect">
            <a:avLst/>
          </a:prstGeom>
          <a:solidFill>
            <a:srgbClr val="AA22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4572000" y="1581912"/>
            <a:ext cx="2286000" cy="91440"/>
          </a:xfrm>
          <a:prstGeom prst="rect">
            <a:avLst/>
          </a:prstGeom>
          <a:solidFill>
            <a:srgbClr val="00CC9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6858000" y="1581912"/>
            <a:ext cx="2249424" cy="91440"/>
          </a:xfrm>
          <a:prstGeom prst="rect">
            <a:avLst/>
          </a:prstGeom>
          <a:solidFill>
            <a:srgbClr val="FD5C0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0" y="1773936"/>
            <a:ext cx="2340864" cy="5084064"/>
          </a:xfrm>
          <a:prstGeom prst="rect">
            <a:avLst/>
          </a:prstGeom>
          <a:solidFill>
            <a:srgbClr val="368E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109728" y="3657600"/>
            <a:ext cx="2103120" cy="713232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17 · ΕΦΑΡΜΟΓΗ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096512" y="6473952"/>
            <a:ext cx="3566160" cy="256032"/>
          </a:xfrm>
          <a:prstGeom prst="rect">
            <a:avLst/>
          </a:prstGeom>
          <a:noFill/>
        </p:spPr>
        <p:txBody>
          <a:bodyPr wrap="none" lIns="27432" tIns="18288" rIns="27432" bIns="18288">
            <a:spAutoFit/>
          </a:bodyPr>
          <a:lstStyle/>
          <a:p>
            <a:pPr algn="ctr"/>
            <a:r>
              <a:rPr sz="1400" b="1" i="1">
                <a:solidFill>
                  <a:srgbClr val="368ECA"/>
                </a:solidFill>
                <a:latin typeface="Arial"/>
              </a:rPr>
              <a:t>Μεθοδολογία Έρευνας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606040" y="1874519"/>
            <a:ext cx="5760720" cy="512064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l"/>
            <a:r>
              <a:rPr sz="1800" b="1" i="0">
                <a:solidFill>
                  <a:srgbClr val="4B413C"/>
                </a:solidFill>
                <a:latin typeface="Arial"/>
              </a:rPr>
              <a:t>Άσκηση 4 · Ποιο συμπέρασμα επιτρέπεται;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606040" y="2487168"/>
            <a:ext cx="2606040" cy="1069848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l"/>
            <a:r>
              <a:rPr sz="1600" b="1" i="0">
                <a:solidFill>
                  <a:srgbClr val="4B413C"/>
                </a:solidFill>
                <a:latin typeface="Arial"/>
              </a:rPr>
              <a:t>Εύρημα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606040" y="3621024"/>
            <a:ext cx="2606040" cy="1069848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l"/>
            <a:r>
              <a:rPr sz="1600" b="0" i="0">
                <a:solidFill>
                  <a:srgbClr val="4B413C"/>
                </a:solidFill>
                <a:latin typeface="Arial"/>
              </a:rPr>
              <a:t>• Cross-sectional survey N=800
• Ανεργία ↔ υψηλότερη κατάθλιψη
• adjusted β=3,2, 95% CI 1,8–4,6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715000" y="2487168"/>
            <a:ext cx="2606040" cy="1069848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l"/>
            <a:r>
              <a:rPr sz="1600" b="1" i="0">
                <a:solidFill>
                  <a:srgbClr val="4B413C"/>
                </a:solidFill>
                <a:latin typeface="Arial"/>
              </a:rPr>
              <a:t>Πιθανή διατύπωση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715000" y="3621024"/>
            <a:ext cx="2606040" cy="1069848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l"/>
            <a:r>
              <a:rPr sz="1600" b="0" i="0">
                <a:solidFill>
                  <a:srgbClr val="4B413C"/>
                </a:solidFill>
                <a:latin typeface="Arial"/>
              </a:rPr>
              <a:t>• «Η ανεργία συσχετίστηκε με…»
• Όχι: «η ανεργία προκάλεσε…»
• Συζητούμε reverse causation και residual confounding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606040" y="4846320"/>
            <a:ext cx="5715000" cy="1139799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l">
              <a:lnSpc>
                <a:spcPct val="100000"/>
              </a:lnSpc>
              <a:spcAft>
                <a:spcPts val="100"/>
              </a:spcAft>
            </a:pPr>
            <a:endParaRPr lang="el-GR" sz="1400" b="1" dirty="0" smtClean="0">
              <a:solidFill>
                <a:srgbClr val="4B413C"/>
              </a:solidFill>
              <a:latin typeface="Arial"/>
            </a:endParaRPr>
          </a:p>
          <a:p>
            <a:pPr algn="l">
              <a:lnSpc>
                <a:spcPct val="100000"/>
              </a:lnSpc>
              <a:spcAft>
                <a:spcPts val="100"/>
              </a:spcAft>
            </a:pPr>
            <a:r>
              <a:rPr sz="1400" b="1" dirty="0" smtClean="0">
                <a:solidFill>
                  <a:srgbClr val="4B413C"/>
                </a:solidFill>
                <a:latin typeface="Arial"/>
              </a:rPr>
              <a:t>ΠΑΡΑΔΕΙΓΜΑ  </a:t>
            </a:r>
            <a:r>
              <a:rPr sz="1400" dirty="0">
                <a:solidFill>
                  <a:srgbClr val="4B413C"/>
                </a:solidFill>
                <a:latin typeface="Arial"/>
              </a:rPr>
              <a:t>Η </a:t>
            </a:r>
            <a:r>
              <a:rPr sz="1400" dirty="0" err="1">
                <a:solidFill>
                  <a:srgbClr val="4B413C"/>
                </a:solidFill>
                <a:latin typeface="Arial"/>
              </a:rPr>
              <a:t>σωστή</a:t>
            </a:r>
            <a:r>
              <a:rPr sz="1400" dirty="0">
                <a:solidFill>
                  <a:srgbClr val="4B413C"/>
                </a:solidFill>
                <a:latin typeface="Arial"/>
              </a:rPr>
              <a:t> </a:t>
            </a:r>
            <a:r>
              <a:rPr sz="1400" dirty="0" err="1">
                <a:solidFill>
                  <a:srgbClr val="4B413C"/>
                </a:solidFill>
                <a:latin typeface="Arial"/>
              </a:rPr>
              <a:t>γλώσσ</a:t>
            </a:r>
            <a:r>
              <a:rPr sz="1400" dirty="0">
                <a:solidFill>
                  <a:srgbClr val="4B413C"/>
                </a:solidFill>
                <a:latin typeface="Arial"/>
              </a:rPr>
              <a:t>α του συμπεράσματος είναι μέρος της μεθοδολογικής ποιότητας.</a:t>
            </a:r>
          </a:p>
          <a:p>
            <a:pPr algn="l">
              <a:lnSpc>
                <a:spcPct val="100000"/>
              </a:lnSpc>
              <a:spcAft>
                <a:spcPts val="100"/>
              </a:spcAft>
            </a:pPr>
            <a:r>
              <a:rPr sz="1400" b="1" dirty="0" err="1">
                <a:solidFill>
                  <a:srgbClr val="4B413C"/>
                </a:solidFill>
                <a:latin typeface="Arial"/>
              </a:rPr>
              <a:t>Οδική</a:t>
            </a:r>
            <a:r>
              <a:rPr sz="1400" b="1" dirty="0">
                <a:solidFill>
                  <a:srgbClr val="4B413C"/>
                </a:solidFill>
                <a:latin typeface="Arial"/>
              </a:rPr>
              <a:t> α</a:t>
            </a:r>
            <a:r>
              <a:rPr sz="1400" b="1" dirty="0" err="1">
                <a:solidFill>
                  <a:srgbClr val="4B413C"/>
                </a:solidFill>
                <a:latin typeface="Arial"/>
              </a:rPr>
              <a:t>σφάλει</a:t>
            </a:r>
            <a:r>
              <a:rPr sz="1400" b="1" dirty="0">
                <a:solidFill>
                  <a:srgbClr val="4B413C"/>
                </a:solidFill>
                <a:latin typeface="Arial"/>
              </a:rPr>
              <a:t>α: </a:t>
            </a:r>
            <a:r>
              <a:rPr sz="1400" dirty="0">
                <a:solidFill>
                  <a:srgbClr val="4B413C"/>
                </a:solidFill>
                <a:latin typeface="Arial"/>
              </a:rPr>
              <a:t>Cross-sectional: χρήση κινητού ↔ crash involvement → «συσχετίστηκε με», όχι «προκάλεσε».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E1D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eader_original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1572768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786384"/>
            <a:ext cx="9144000" cy="786384"/>
          </a:xfrm>
          <a:prstGeom prst="rect">
            <a:avLst/>
          </a:prstGeom>
          <a:solidFill>
            <a:srgbClr val="E6E1D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201168" y="841248"/>
            <a:ext cx="2286000" cy="256032"/>
          </a:xfrm>
          <a:prstGeom prst="rect">
            <a:avLst/>
          </a:prstGeom>
          <a:noFill/>
        </p:spPr>
        <p:txBody>
          <a:bodyPr wrap="none" lIns="27432" tIns="18288" rIns="27432" bIns="18288">
            <a:spAutoFit/>
          </a:bodyPr>
          <a:lstStyle/>
          <a:p>
            <a:pPr algn="l"/>
            <a:r>
              <a:rPr sz="1400" b="1" i="0">
                <a:solidFill>
                  <a:srgbClr val="4B413C"/>
                </a:solidFill>
                <a:latin typeface="Arial"/>
              </a:rPr>
              <a:t>Παραδόσεις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794760" y="822960"/>
            <a:ext cx="5074920" cy="246888"/>
          </a:xfrm>
          <a:prstGeom prst="rect">
            <a:avLst/>
          </a:prstGeom>
          <a:noFill/>
        </p:spPr>
        <p:txBody>
          <a:bodyPr wrap="none" lIns="27432" tIns="18288" rIns="27432" bIns="18288">
            <a:spAutoFit/>
          </a:bodyPr>
          <a:lstStyle/>
          <a:p>
            <a:pPr algn="r"/>
            <a:r>
              <a:rPr sz="1400" b="1" i="0">
                <a:solidFill>
                  <a:srgbClr val="6D9D0A"/>
                </a:solidFill>
                <a:latin typeface="Arial"/>
              </a:rPr>
              <a:t>Hellenic Mediterranean University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794760" y="1143000"/>
            <a:ext cx="5074920" cy="246888"/>
          </a:xfrm>
          <a:prstGeom prst="rect">
            <a:avLst/>
          </a:prstGeom>
          <a:noFill/>
        </p:spPr>
        <p:txBody>
          <a:bodyPr wrap="none" lIns="27432" tIns="18288" rIns="27432" bIns="18288">
            <a:spAutoFit/>
          </a:bodyPr>
          <a:lstStyle/>
          <a:p>
            <a:pPr algn="r"/>
            <a:r>
              <a:rPr sz="1400" b="1" i="0">
                <a:solidFill>
                  <a:srgbClr val="19642D"/>
                </a:solidFill>
                <a:latin typeface="Arial"/>
              </a:rPr>
              <a:t>Laboratory of Health and Road Safety</a:t>
            </a:r>
          </a:p>
        </p:txBody>
      </p:sp>
      <p:sp>
        <p:nvSpPr>
          <p:cNvPr id="7" name="Rectangle 6"/>
          <p:cNvSpPr/>
          <p:nvPr/>
        </p:nvSpPr>
        <p:spPr>
          <a:xfrm>
            <a:off x="36576" y="1581912"/>
            <a:ext cx="2249424" cy="91440"/>
          </a:xfrm>
          <a:prstGeom prst="rect">
            <a:avLst/>
          </a:prstGeom>
          <a:solidFill>
            <a:srgbClr val="368E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2286000" y="1581912"/>
            <a:ext cx="2286000" cy="91440"/>
          </a:xfrm>
          <a:prstGeom prst="rect">
            <a:avLst/>
          </a:prstGeom>
          <a:solidFill>
            <a:srgbClr val="AA22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4572000" y="1581912"/>
            <a:ext cx="2286000" cy="91440"/>
          </a:xfrm>
          <a:prstGeom prst="rect">
            <a:avLst/>
          </a:prstGeom>
          <a:solidFill>
            <a:srgbClr val="00CC9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6858000" y="1581912"/>
            <a:ext cx="2249424" cy="91440"/>
          </a:xfrm>
          <a:prstGeom prst="rect">
            <a:avLst/>
          </a:prstGeom>
          <a:solidFill>
            <a:srgbClr val="FD5C0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0" y="1773936"/>
            <a:ext cx="2340864" cy="5084064"/>
          </a:xfrm>
          <a:prstGeom prst="rect">
            <a:avLst/>
          </a:prstGeom>
          <a:solidFill>
            <a:srgbClr val="368E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109728" y="3657600"/>
            <a:ext cx="2103120" cy="713232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18 · ΣΥΝΟΨΗ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096512" y="6473952"/>
            <a:ext cx="3566160" cy="256032"/>
          </a:xfrm>
          <a:prstGeom prst="rect">
            <a:avLst/>
          </a:prstGeom>
          <a:noFill/>
        </p:spPr>
        <p:txBody>
          <a:bodyPr wrap="none" lIns="27432" tIns="18288" rIns="27432" bIns="18288">
            <a:spAutoFit/>
          </a:bodyPr>
          <a:lstStyle/>
          <a:p>
            <a:pPr algn="ctr"/>
            <a:r>
              <a:rPr sz="1400" b="1" i="1">
                <a:solidFill>
                  <a:srgbClr val="368ECA"/>
                </a:solidFill>
                <a:latin typeface="Arial"/>
              </a:rPr>
              <a:t>Μεθοδολογία Έρευνας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606040" y="1874519"/>
            <a:ext cx="5760720" cy="512064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l"/>
            <a:r>
              <a:rPr sz="1800" b="1" i="0">
                <a:solidFill>
                  <a:srgbClr val="4B413C"/>
                </a:solidFill>
                <a:latin typeface="Arial"/>
              </a:rPr>
              <a:t>Δέκα πράγματα που θέλω να θυμάστε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606040" y="2487168"/>
            <a:ext cx="5760720" cy="2203704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l"/>
            <a:r>
              <a:rPr sz="1400" b="0" i="0">
                <a:solidFill>
                  <a:srgbClr val="4B413C"/>
                </a:solidFill>
                <a:latin typeface="Arial"/>
              </a:rPr>
              <a:t>• Ξεκινώ από σαφές ερώτημα, όχι από διαθέσιμα δεδομένα.
• Ορίζω ακριβώς πληθυσμό, μεταβλητές και χρόνο.
• Η λειτουργικοποίηση καθορίζει τι πραγματικά μετρώ.
• Το δείγμα καθορίζει σε ποιους μπορώ να γενικεύσω.
• Ο σχεδιασμός καθορίζει τι είδους συμπέρασμα επιτρέπεται.
• Αξιοπιστία δεν σημαίνει αυτομάτως εγκυρότητα.
• Περιγράφω τα δεδομένα πριν τα «τεστάρω».
• p-value χωρίς effect size και CI είναι φτωχή πληροφορία.
• Συσχέτιση δεν ισοδυναμεί με αιτιότητα.
• Η δεοντολογία και οι περιορισμοί είναι μέρος της επιστήμης, όχι παράρτημα.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E1D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eader_original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1572768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786384"/>
            <a:ext cx="9144000" cy="786384"/>
          </a:xfrm>
          <a:prstGeom prst="rect">
            <a:avLst/>
          </a:prstGeom>
          <a:solidFill>
            <a:srgbClr val="E6E1D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201168" y="841248"/>
            <a:ext cx="2286000" cy="256032"/>
          </a:xfrm>
          <a:prstGeom prst="rect">
            <a:avLst/>
          </a:prstGeom>
          <a:noFill/>
        </p:spPr>
        <p:txBody>
          <a:bodyPr wrap="none" lIns="27432" tIns="18288" rIns="27432" bIns="18288">
            <a:spAutoFit/>
          </a:bodyPr>
          <a:lstStyle/>
          <a:p>
            <a:pPr algn="l"/>
            <a:r>
              <a:rPr sz="1400" b="1" i="0">
                <a:solidFill>
                  <a:srgbClr val="4B413C"/>
                </a:solidFill>
                <a:latin typeface="Arial"/>
              </a:rPr>
              <a:t>Παραδόσεις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794760" y="822960"/>
            <a:ext cx="5074920" cy="246888"/>
          </a:xfrm>
          <a:prstGeom prst="rect">
            <a:avLst/>
          </a:prstGeom>
          <a:noFill/>
        </p:spPr>
        <p:txBody>
          <a:bodyPr wrap="none" lIns="27432" tIns="18288" rIns="27432" bIns="18288">
            <a:spAutoFit/>
          </a:bodyPr>
          <a:lstStyle/>
          <a:p>
            <a:pPr algn="r"/>
            <a:r>
              <a:rPr sz="1400" b="1" i="0">
                <a:solidFill>
                  <a:srgbClr val="6D9D0A"/>
                </a:solidFill>
                <a:latin typeface="Arial"/>
              </a:rPr>
              <a:t>Hellenic Mediterranean University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794760" y="1143000"/>
            <a:ext cx="5074920" cy="246888"/>
          </a:xfrm>
          <a:prstGeom prst="rect">
            <a:avLst/>
          </a:prstGeom>
          <a:noFill/>
        </p:spPr>
        <p:txBody>
          <a:bodyPr wrap="none" lIns="27432" tIns="18288" rIns="27432" bIns="18288">
            <a:spAutoFit/>
          </a:bodyPr>
          <a:lstStyle/>
          <a:p>
            <a:pPr algn="r"/>
            <a:r>
              <a:rPr sz="1400" b="1" i="0">
                <a:solidFill>
                  <a:srgbClr val="19642D"/>
                </a:solidFill>
                <a:latin typeface="Arial"/>
              </a:rPr>
              <a:t>Laboratory of Health and Road Safety</a:t>
            </a:r>
          </a:p>
        </p:txBody>
      </p:sp>
      <p:sp>
        <p:nvSpPr>
          <p:cNvPr id="7" name="Rectangle 6"/>
          <p:cNvSpPr/>
          <p:nvPr/>
        </p:nvSpPr>
        <p:spPr>
          <a:xfrm>
            <a:off x="36576" y="1581912"/>
            <a:ext cx="2249424" cy="91440"/>
          </a:xfrm>
          <a:prstGeom prst="rect">
            <a:avLst/>
          </a:prstGeom>
          <a:solidFill>
            <a:srgbClr val="368E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2286000" y="1581912"/>
            <a:ext cx="2286000" cy="91440"/>
          </a:xfrm>
          <a:prstGeom prst="rect">
            <a:avLst/>
          </a:prstGeom>
          <a:solidFill>
            <a:srgbClr val="AA22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4572000" y="1581912"/>
            <a:ext cx="2286000" cy="91440"/>
          </a:xfrm>
          <a:prstGeom prst="rect">
            <a:avLst/>
          </a:prstGeom>
          <a:solidFill>
            <a:srgbClr val="00CC9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6858000" y="1581912"/>
            <a:ext cx="2249424" cy="91440"/>
          </a:xfrm>
          <a:prstGeom prst="rect">
            <a:avLst/>
          </a:prstGeom>
          <a:solidFill>
            <a:srgbClr val="FD5C0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0" y="1773936"/>
            <a:ext cx="2340864" cy="5084064"/>
          </a:xfrm>
          <a:prstGeom prst="rect">
            <a:avLst/>
          </a:prstGeom>
          <a:solidFill>
            <a:srgbClr val="368E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109728" y="3657600"/>
            <a:ext cx="2103120" cy="713232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Ερωτήσεις · συζήτηση · εφαρμογή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096512" y="6473952"/>
            <a:ext cx="3566160" cy="256032"/>
          </a:xfrm>
          <a:prstGeom prst="rect">
            <a:avLst/>
          </a:prstGeom>
          <a:noFill/>
        </p:spPr>
        <p:txBody>
          <a:bodyPr wrap="none" lIns="27432" tIns="18288" rIns="27432" bIns="18288">
            <a:spAutoFit/>
          </a:bodyPr>
          <a:lstStyle/>
          <a:p>
            <a:pPr algn="ctr"/>
            <a:r>
              <a:rPr sz="1400" b="1" i="1">
                <a:solidFill>
                  <a:srgbClr val="368ECA"/>
                </a:solidFill>
                <a:latin typeface="Arial"/>
              </a:rPr>
              <a:t>Μεθοδολογία Έρευνας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606040" y="3063240"/>
            <a:ext cx="5760720" cy="640080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l"/>
            <a:r>
              <a:rPr sz="1800" b="1" i="0">
                <a:solidFill>
                  <a:srgbClr val="4B413C"/>
                </a:solidFill>
                <a:latin typeface="Arial"/>
              </a:rPr>
              <a:t>Ποσοτική έρευνα στην Κοινωνική Εργασία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3588</Words>
  <Application>Microsoft Office PowerPoint</Application>
  <PresentationFormat>Προβολή στην οθόνη (4:3)</PresentationFormat>
  <Paragraphs>637</Paragraphs>
  <Slides>73</Slides>
  <Notes>0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2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73</vt:i4>
      </vt:variant>
    </vt:vector>
  </HeadingPairs>
  <TitlesOfParts>
    <vt:vector size="76" baseType="lpstr">
      <vt:lpstr>Arial</vt:lpstr>
      <vt:lpstr>Calibri</vt:lpstr>
      <vt:lpstr>Office Theme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Παρουσίαση του PowerPoint</dc:title>
  <dc:subject/>
  <dc:creator/>
  <cp:keywords/>
  <dc:description>generated using python-pptx</dc:description>
  <cp:lastModifiedBy>jchlia</cp:lastModifiedBy>
  <cp:revision>2</cp:revision>
  <dcterms:created xsi:type="dcterms:W3CDTF">2013-01-27T09:14:16Z</dcterms:created>
  <dcterms:modified xsi:type="dcterms:W3CDTF">2026-10-06T08:30:21Z</dcterms:modified>
  <cp:category/>
</cp:coreProperties>
</file>