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sldIdLst>
    <p:sldId id="256" r:id="rId3"/>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showGuides="1">
      <p:cViewPr>
        <p:scale>
          <a:sx n="80" d="100"/>
          <a:sy n="80" d="100"/>
        </p:scale>
        <p:origin x="754" y="101"/>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Καλησπέρα σας. Σήμερα θα παρουσιάσω συνοπτικά την πτυχιακή μου εργασία για την επαγγελματική εξουθένωση σε επαγγελματίες παιδικής προστασίας που εργάζονται με παιδιά με αναπηρίες, και το πώς η τέχνη μπορεί να λειτουργήσει ως συμπληρωματικό εργαλείο αντιμετώπισης και ενδυνάμωσης.</a:t>
            </a:r>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Ένα βασικό σημείο είναι ότι η άτυπη υποστήριξη από συναδέλφους κρατάει τον/την επαγγελματία. Όμως όταν η διοικητική/θεσμική στήριξη λείπει, η πίεση βιώνεται πιο βαριά και ενισχύεται το burnout.</a:t>
            </a:r>
          </a:p>
        </p:txBody>
      </p:sp>
      <p:sp>
        <p:nvSpPr>
          <p:cNvPr id="4" name="Slide Number Placeholder 3"/>
          <p:cNvSpPr>
            <a:spLocks noGrp="1"/>
          </p:cNvSpPr>
          <p:nvPr>
            <p:ph type="sldNum" sz="quarter" idx="5"/>
          </p:nvPr>
        </p:nvSpPr>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Το θέμα δεν μένει στη δουλειά. Οι αφηγήσεις δείχνουν μεταφορά του βάρους στο σπίτι/προσωπική ζωή. Σε φάσεις αυξημένης εξουθένωσης και χωρίς στήριξη, εμφανίζεται και σκέψη αποχώρησης ή αλλαγής εργασίας.</a:t>
            </a:r>
          </a:p>
        </p:txBody>
      </p:sp>
      <p:sp>
        <p:nvSpPr>
          <p:cNvPr id="4" name="Slide Number Placeholder 3"/>
          <p:cNvSpPr>
            <a:spLocks noGrp="1"/>
          </p:cNvSpPr>
          <p:nvPr>
            <p:ph type="sldNum" sz="quarter" idx="5"/>
          </p:nvPr>
        </p:nvSpPr>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Οι στρατηγικές κινούνται σε δύο άξονες: το «μαζί» (στήριξη από άλλους) και το «εγώ» (ατομικές πρακτικές). Η τέχνη εμφανίζεται ως επιλογή κυρίως όταν υπάρχει διαθέσιμος χρόνος, κάτι που δεν είναι πάντα δεδομένο.</a:t>
            </a:r>
          </a:p>
        </p:txBody>
      </p:sp>
      <p:sp>
        <p:nvSpPr>
          <p:cNvPr id="4" name="Slide Number Placeholder 3"/>
          <p:cNvSpPr>
            <a:spLocks noGrp="1"/>
          </p:cNvSpPr>
          <p:nvPr>
            <p:ph type="sldNum" sz="quarter" idx="5"/>
          </p:nvPr>
        </p:nvSpPr>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Οι συμμετέχοντες περιγράφουν την τέχνη (ζωγραφική, μουσική, δημιουργική γραφή, κίνηση) ως τρόπο εκτόνωσης και επεξεργασίας. Όμως, όταν πιέζονται, είναι ακριβώς τότε που «κόβονται» αυτές οι δραστηριότητες — άρα, αν θέλουμε να βοηθήσουν, χρειάζεται να υπάρχει και δομική υποστήριξη.</a:t>
            </a:r>
          </a:p>
        </p:txBody>
      </p:sp>
      <p:sp>
        <p:nvSpPr>
          <p:cNvPr id="4" name="Slide Number Placeholder 3"/>
          <p:cNvSpPr>
            <a:spLocks noGrp="1"/>
          </p:cNvSpPr>
          <p:nvPr>
            <p:ph type="sldNum" sz="quarter" idx="5"/>
          </p:nvPr>
        </p:nvSpPr>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Το βασικό συμπέρασμα είναι διπλό: (α) η εξουθένωση είναι πραγματική και επηρεάζει πολλαπλά επίπεδα, και (β) η αντιμετώπιση χρειάζεται και οργανωσιακές λύσεις. Η τέχνη δεν είναι απλώς «χόμπι», αλλά μπορεί να λειτουργήσει συμπληρωματικά σε δομημένα προγράμματα, μαζί με εποπτεία και ψυχοκοινωνική στήριξη.</a:t>
            </a:r>
          </a:p>
        </p:txBody>
      </p:sp>
      <p:sp>
        <p:nvSpPr>
          <p:cNvPr id="4" name="Slide Number Placeholder 3"/>
          <p:cNvSpPr>
            <a:spLocks noGrp="1"/>
          </p:cNvSpPr>
          <p:nvPr>
            <p:ph type="sldNum" sz="quarter" idx="5"/>
          </p:nvPr>
        </p:nvSpPr>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Ευχαριστώ πολύ για τον χρόνο σας. Είμαι διαθέσιμη για ερωτήσεις.</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Θα ξεκινήσω με το γιατί έχει σημασία το θέμα, θα περάσω στον σκοπό και τα ερευνητικά ερωτήματα, θα περιγράψω σύντομα τη μεθοδολογία και στη συνέχεια θα παρουσιάσω τα βασικά ευρήματα και τις προτάσεις.</a:t>
            </a: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Το θέμα είναι κρίσιμο γιατί δεν αφορά μόνο την ατομική ψυχική υγεία του επαγγελματία, αλλά και την ποιότητα και ασφάλεια των παρεμβάσεων. Η συνεχής έκθεση σε δύσκολες ιστορίες και απαιτητικά περιστατικά μπορεί να οδηγήσει σε εξουθένωση και αποστασιοποίηση.</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Στην εργασία γίνεται αναφορά σε βασικούς ορισμούς και μοντέλα. Για την παρουσίαση κρατάμε το βασικό: όταν το άγχος είναι χρόνιο και οι πόροι δεν επαρκούν, εμφανίζεται εξάντληση, αποστασιοποίηση και αίσθηση μειωμένης αποτελεσματικότητας.</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Ο στόχος δεν είναι να μετρήσουμε ποσοτικά το burnout, αλλά να κατανοήσουμε σε βάθος πώς βιώνεται, τι το πυροδοτεί και τι βοηθά, με έμφαση και στην τέχνη ως πιθανό εργαλείο ενδυνάμωσης.</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Τα ερωτήματα αυτά επιτρέπουν μια πολυεπίπεδη προσέγγιση: από τις δυσκολίες και το οργανωσιακό πλαίσιο μέχρι τους τρόπους ανθεκτικότητας και την τέχνη ως συμπληρωματική πρακτική.</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Επιλέχθηκε ποιοτική έρευνα για να αναδειχθούν εμπειρίες και νοηματοδοτήσεις. Οι συνεντεύξεις καταγράφηκαν, απομαγνητοφωνήθηκαν και κωδικοποιήθηκαν, με έμφαση στην εμπιστευτικότητα και τη δεοντολογία.</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Από τη θεματική ανάλυση προέκυψαν τέσσερις βασικές κατηγορίες που οργανώνουν τα ευρήματα. Στις επόμενες διαφάνειες θα δούμε τι σημαίνει πρακτικά η κάθε μία.</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Οι συμμετέχοντες μιλούν για ένα είδος κόπωσης που δεν είναι σταθερό: έρχεται σε «κύματα». Όταν υπάρχουν δύσκολα περιστατικά ή αυξημένες ευθύνες, η εξάντληση ανεβαίνει και επηρεάζει την αντοχή.</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panose="020B0604020202020204"/>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panose="020B0604020202020204"/>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panose="020B0604020202020204"/>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5EBDC"/>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95446" y="4663856"/>
            <a:ext cx="6400800" cy="841594"/>
          </a:xfrm>
        </p:spPr>
        <p:txBody>
          <a:bodyPr/>
          <a:lstStyle/>
          <a:p>
            <a:pPr>
              <a:defRPr>
                <a:solidFill>
                  <a:srgbClr val="000000"/>
                </a:solidFill>
                <a:latin typeface="Calibri" panose="020F0502020204030204"/>
              </a:defRPr>
            </a:pPr>
            <a:r>
              <a:rPr lang="el-GR" sz="2200" b="0" dirty="0" smtClean="0">
                <a:solidFill>
                  <a:srgbClr val="000000"/>
                </a:solidFill>
                <a:latin typeface="Calibri" panose="020F0502020204030204"/>
              </a:rPr>
              <a:t>Της φοιτήτριας</a:t>
            </a:r>
            <a:r>
              <a:rPr lang="en-US" sz="2200" b="0" dirty="0" smtClean="0">
                <a:solidFill>
                  <a:srgbClr val="000000"/>
                </a:solidFill>
                <a:latin typeface="Calibri" panose="020F0502020204030204"/>
              </a:rPr>
              <a:t>: </a:t>
            </a:r>
            <a:r>
              <a:rPr sz="2200" b="0" dirty="0" err="1" smtClean="0">
                <a:solidFill>
                  <a:srgbClr val="000000"/>
                </a:solidFill>
                <a:latin typeface="Calibri" panose="020F0502020204030204"/>
              </a:rPr>
              <a:t>Κωνστ</a:t>
            </a:r>
            <a:r>
              <a:rPr sz="2200" b="0" dirty="0" smtClean="0">
                <a:solidFill>
                  <a:srgbClr val="000000"/>
                </a:solidFill>
                <a:latin typeface="Calibri" panose="020F0502020204030204"/>
              </a:rPr>
              <a:t>αντίνα </a:t>
            </a:r>
            <a:r>
              <a:rPr sz="2200" b="0" dirty="0">
                <a:solidFill>
                  <a:srgbClr val="000000"/>
                </a:solidFill>
                <a:latin typeface="Calibri" panose="020F0502020204030204"/>
              </a:rPr>
              <a:t>Ντόντη </a:t>
            </a:r>
            <a:endParaRPr lang="en-US" sz="2200" b="0" dirty="0" smtClean="0">
              <a:solidFill>
                <a:srgbClr val="000000"/>
              </a:solidFill>
              <a:latin typeface="Calibri" panose="020F0502020204030204"/>
            </a:endParaRPr>
          </a:p>
          <a:p>
            <a:pPr>
              <a:defRPr>
                <a:solidFill>
                  <a:srgbClr val="000000"/>
                </a:solidFill>
                <a:latin typeface="Calibri" panose="020F0502020204030204"/>
              </a:defRPr>
            </a:pPr>
            <a:r>
              <a:rPr sz="2200" b="0" dirty="0" smtClean="0">
                <a:solidFill>
                  <a:srgbClr val="000000"/>
                </a:solidFill>
                <a:latin typeface="Calibri" panose="020F0502020204030204"/>
              </a:rPr>
              <a:t>Επιβ</a:t>
            </a:r>
            <a:r>
              <a:rPr sz="2200" b="0" dirty="0" err="1" smtClean="0">
                <a:solidFill>
                  <a:srgbClr val="000000"/>
                </a:solidFill>
                <a:latin typeface="Calibri" panose="020F0502020204030204"/>
              </a:rPr>
              <a:t>λέ</a:t>
            </a:r>
            <a:r>
              <a:rPr sz="2200" b="0" dirty="0" smtClean="0">
                <a:solidFill>
                  <a:srgbClr val="000000"/>
                </a:solidFill>
                <a:latin typeface="Calibri" panose="020F0502020204030204"/>
              </a:rPr>
              <a:t>πουσα</a:t>
            </a:r>
            <a:r>
              <a:rPr lang="el-GR" sz="2200" b="0" dirty="0" smtClean="0">
                <a:solidFill>
                  <a:srgbClr val="000000"/>
                </a:solidFill>
                <a:latin typeface="Calibri" panose="020F0502020204030204"/>
              </a:rPr>
              <a:t> καθηγήτρια</a:t>
            </a:r>
            <a:r>
              <a:rPr sz="2200" b="0" dirty="0" smtClean="0">
                <a:solidFill>
                  <a:srgbClr val="000000"/>
                </a:solidFill>
                <a:latin typeface="Calibri" panose="020F0502020204030204"/>
              </a:rPr>
              <a:t>: </a:t>
            </a:r>
            <a:r>
              <a:rPr sz="2200" b="0" dirty="0">
                <a:solidFill>
                  <a:srgbClr val="000000"/>
                </a:solidFill>
                <a:latin typeface="Calibri" panose="020F0502020204030204"/>
              </a:rPr>
              <a:t>Σοφία Γεωργία Καλουδή</a:t>
            </a:r>
            <a:endParaRPr sz="2200" b="0" dirty="0">
              <a:solidFill>
                <a:srgbClr val="000000"/>
              </a:solidFill>
              <a:latin typeface="Calibri" panose="020F0502020204030204"/>
            </a:endParaRPr>
          </a:p>
        </p:txBody>
      </p:sp>
      <p:sp>
        <p:nvSpPr>
          <p:cNvPr id="4" name="Rectangle 3"/>
          <p:cNvSpPr/>
          <p:nvPr/>
        </p:nvSpPr>
        <p:spPr>
          <a:xfrm>
            <a:off x="228600" y="228600"/>
            <a:ext cx="11734495" cy="6400800"/>
          </a:xfrm>
          <a:prstGeom prst="rect">
            <a:avLst/>
          </a:prstGeom>
          <a:noFill/>
          <a:ln w="28575">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5" name="Εικόνα 4"/>
          <p:cNvPicPr>
            <a:picLocks noChangeAspect="1"/>
          </p:cNvPicPr>
          <p:nvPr/>
        </p:nvPicPr>
        <p:blipFill rotWithShape="1">
          <a:blip r:embed="rId1">
            <a:extLst>
              <a:ext uri="{28A0092B-C50C-407E-A947-70E740481C1C}">
                <a14:useLocalDpi xmlns:a14="http://schemas.microsoft.com/office/drawing/2010/main" val="0"/>
              </a:ext>
            </a:extLst>
          </a:blip>
          <a:srcRect l="6321" t="6321" r="6320" b="6320"/>
          <a:stretch>
            <a:fillRect/>
          </a:stretch>
        </p:blipFill>
        <p:spPr>
          <a:xfrm>
            <a:off x="547356" y="606996"/>
            <a:ext cx="836712" cy="836712"/>
          </a:xfrm>
          <a:prstGeom prst="rect">
            <a:avLst/>
          </a:prstGeom>
        </p:spPr>
      </p:pic>
      <p:sp>
        <p:nvSpPr>
          <p:cNvPr id="6" name="TextBox 5"/>
          <p:cNvSpPr txBox="1"/>
          <p:nvPr/>
        </p:nvSpPr>
        <p:spPr>
          <a:xfrm>
            <a:off x="2410537" y="606996"/>
            <a:ext cx="7370619" cy="954107"/>
          </a:xfrm>
          <a:prstGeom prst="rect">
            <a:avLst/>
          </a:prstGeom>
          <a:noFill/>
        </p:spPr>
        <p:txBody>
          <a:bodyPr wrap="square" rtlCol="0">
            <a:spAutoFit/>
          </a:bodyPr>
          <a:lstStyle/>
          <a:p>
            <a:pPr algn="ctr"/>
            <a:r>
              <a:rPr lang="el-GR" sz="3200" b="1" dirty="0" smtClean="0"/>
              <a:t>ΕΛΛΗΝΙΚΟ ΜΕΣΟΓΕΙΑΚΟ ΠΑΝΕΠΙΣΤΗΜΙΟ</a:t>
            </a:r>
            <a:endParaRPr lang="el-GR" sz="3200" b="1" dirty="0" smtClean="0"/>
          </a:p>
          <a:p>
            <a:pPr algn="ctr"/>
            <a:r>
              <a:rPr lang="el-GR" sz="2400" b="1" dirty="0" smtClean="0"/>
              <a:t>ΤΜΗΜΑ ΚΟΙΝΩΝΙΚΗΣ ΕΡΓΑΣΙΑΣ</a:t>
            </a:r>
            <a:endParaRPr lang="en-US" sz="2400" b="1" dirty="0"/>
          </a:p>
        </p:txBody>
      </p:sp>
      <p:sp>
        <p:nvSpPr>
          <p:cNvPr id="7" name="TextBox 6"/>
          <p:cNvSpPr txBox="1"/>
          <p:nvPr/>
        </p:nvSpPr>
        <p:spPr>
          <a:xfrm>
            <a:off x="2410537" y="1787664"/>
            <a:ext cx="7370619" cy="707886"/>
          </a:xfrm>
          <a:prstGeom prst="rect">
            <a:avLst/>
          </a:prstGeom>
          <a:noFill/>
        </p:spPr>
        <p:txBody>
          <a:bodyPr wrap="square" rtlCol="0">
            <a:spAutoFit/>
          </a:bodyPr>
          <a:lstStyle/>
          <a:p>
            <a:pPr algn="ctr"/>
            <a:r>
              <a:rPr lang="el-GR" sz="2000" dirty="0" smtClean="0"/>
              <a:t>ΠΑΡΟΥΣΙΑΣΗ ΠΤΥΧΙΑΚΗΣ ΕΡΓΑΣΙΑΣ</a:t>
            </a:r>
            <a:endParaRPr lang="el-GR" sz="2000" dirty="0" smtClean="0"/>
          </a:p>
          <a:p>
            <a:pPr algn="ctr"/>
            <a:r>
              <a:rPr lang="el-GR" sz="2000" dirty="0" smtClean="0"/>
              <a:t>ΜΕ ΤΙΤΛΟ</a:t>
            </a:r>
            <a:endParaRPr lang="en-US" sz="2000" dirty="0"/>
          </a:p>
        </p:txBody>
      </p:sp>
      <p:sp>
        <p:nvSpPr>
          <p:cNvPr id="8" name="TextBox 7"/>
          <p:cNvSpPr txBox="1"/>
          <p:nvPr/>
        </p:nvSpPr>
        <p:spPr>
          <a:xfrm>
            <a:off x="1985731" y="2736502"/>
            <a:ext cx="8220229" cy="1384995"/>
          </a:xfrm>
          <a:prstGeom prst="rect">
            <a:avLst/>
          </a:prstGeom>
          <a:noFill/>
        </p:spPr>
        <p:txBody>
          <a:bodyPr wrap="square" rtlCol="0">
            <a:spAutoFit/>
          </a:bodyPr>
          <a:lstStyle/>
          <a:p>
            <a:pPr algn="ctr"/>
            <a:r>
              <a:rPr lang="el-GR" sz="2800" b="1" dirty="0" smtClean="0"/>
              <a:t>«Η ΕΞΟΥΘΕΝΩΣΗ ΣΕ ΕΠΑΓΓΕΛΜΑΤΙΕΣ ΠΑΙΔΙΚΗΣ ΠΡΟΣΤΑΣΙΑΣ ΜΕ ΠΑΙΔΙΑ ΜΕ ΑΝΑΠΗΡΙΕΣ ΚΑΙ Η ΤΕΧΝΗ ΩΣ ΜΕΣΟ ΑΝΤΙΜΕΤΩΠΙΣΗΣ»</a:t>
            </a:r>
            <a:endParaRPr lang="en-US" sz="2800" b="1" dirty="0"/>
          </a:p>
        </p:txBody>
      </p:sp>
      <p:sp>
        <p:nvSpPr>
          <p:cNvPr id="11" name="Subtitle 2"/>
          <p:cNvSpPr txBox="1"/>
          <p:nvPr/>
        </p:nvSpPr>
        <p:spPr>
          <a:xfrm>
            <a:off x="2895446" y="6203840"/>
            <a:ext cx="6400800" cy="416035"/>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panose="020B0604020202020204"/>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panose="020B0604020202020204"/>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panose="020B0604020202020204"/>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panose="020B0604020202020204"/>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panose="020B0604020202020204"/>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panose="020B0604020202020204"/>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panose="020B0604020202020204"/>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panose="020B0604020202020204"/>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panose="020B0604020202020204"/>
              <a:buNone/>
              <a:defRPr sz="2000" kern="1200">
                <a:solidFill>
                  <a:schemeClr val="tx1">
                    <a:tint val="75000"/>
                  </a:schemeClr>
                </a:solidFill>
                <a:latin typeface="+mn-lt"/>
                <a:ea typeface="+mn-ea"/>
                <a:cs typeface="+mn-cs"/>
              </a:defRPr>
            </a:lvl9pPr>
          </a:lstStyle>
          <a:p>
            <a:pPr>
              <a:defRPr>
                <a:solidFill>
                  <a:srgbClr val="000000"/>
                </a:solidFill>
                <a:latin typeface="Calibri" panose="020F0502020204030204"/>
              </a:defRPr>
            </a:pPr>
            <a:r>
              <a:rPr lang="el-GR" sz="1600" dirty="0" smtClean="0">
                <a:solidFill>
                  <a:srgbClr val="000000"/>
                </a:solidFill>
                <a:latin typeface="Calibri" panose="020F0502020204030204"/>
              </a:rPr>
              <a:t>ΗΡΑΚΛΕΙΟ, 2026</a:t>
            </a:r>
            <a:endParaRPr lang="el-GR" sz="1600" dirty="0">
              <a:solidFill>
                <a:srgbClr val="000000"/>
              </a:solidFill>
              <a:latin typeface="Calibri" panose="020F0502020204030204"/>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5EBDC"/>
        </a:solidFill>
        <a:effectLst/>
      </p:bgPr>
    </p:bg>
    <p:spTree>
      <p:nvGrpSpPr>
        <p:cNvPr id="1" name=""/>
        <p:cNvGrpSpPr/>
        <p:nvPr/>
      </p:nvGrpSpPr>
      <p:grpSpPr>
        <a:xfrm>
          <a:off x="0" y="0"/>
          <a:ext cx="0" cy="0"/>
          <a:chOff x="0" y="0"/>
          <a:chExt cx="0" cy="0"/>
        </a:xfrm>
      </p:grpSpPr>
      <p:sp>
        <p:nvSpPr>
          <p:cNvPr id="4" name="Rectangle 3"/>
          <p:cNvSpPr/>
          <p:nvPr/>
        </p:nvSpPr>
        <p:spPr>
          <a:xfrm>
            <a:off x="228600" y="228600"/>
            <a:ext cx="11734495" cy="6400800"/>
          </a:xfrm>
          <a:prstGeom prst="rect">
            <a:avLst/>
          </a:prstGeom>
          <a:noFill/>
          <a:ln w="28575">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5" name="Table 4"/>
          <p:cNvGraphicFramePr>
            <a:graphicFrameLocks noGrp="1"/>
          </p:cNvGraphicFramePr>
          <p:nvPr/>
        </p:nvGraphicFramePr>
        <p:xfrm>
          <a:off x="457200" y="1827738"/>
          <a:ext cx="11338560" cy="4525963"/>
        </p:xfrm>
        <a:graphic>
          <a:graphicData uri="http://schemas.openxmlformats.org/drawingml/2006/table">
            <a:tbl>
              <a:tblPr firstRow="1" bandRow="1">
                <a:tableStyleId>{5C22544A-7EE6-4342-B048-85BDC9FD1C3A}</a:tableStyleId>
              </a:tblPr>
              <a:tblGrid>
                <a:gridCol w="2468880"/>
                <a:gridCol w="8869680"/>
              </a:tblGrid>
              <a:tr h="1131490">
                <a:tc>
                  <a:txBody>
                    <a:bodyPr/>
                    <a:lstStyle/>
                    <a:p>
                      <a:r>
                        <a:rPr sz="1800" b="1">
                          <a:solidFill>
                            <a:srgbClr val="000000"/>
                          </a:solidFill>
                        </a:rPr>
                        <a:t>Σημείο</a:t>
                      </a:r>
                      <a:endParaRPr sz="1800" b="1">
                        <a:solidFill>
                          <a:srgbClr val="000000"/>
                        </a:solidFill>
                      </a:endParaRPr>
                    </a:p>
                  </a:txBody>
                  <a:tcPr/>
                </a:tc>
                <a:tc>
                  <a:txBody>
                    <a:bodyPr/>
                    <a:lstStyle/>
                    <a:p>
                      <a:r>
                        <a:rPr sz="1800" b="1" dirty="0" err="1">
                          <a:solidFill>
                            <a:srgbClr val="000000"/>
                          </a:solidFill>
                        </a:rPr>
                        <a:t>Περιγρ</a:t>
                      </a:r>
                      <a:r>
                        <a:rPr sz="1800" b="1" dirty="0">
                          <a:solidFill>
                            <a:srgbClr val="000000"/>
                          </a:solidFill>
                        </a:rPr>
                        <a:t>αφή</a:t>
                      </a:r>
                      <a:endParaRPr sz="1800" b="1" dirty="0">
                        <a:solidFill>
                          <a:srgbClr val="000000"/>
                        </a:solidFill>
                      </a:endParaRPr>
                    </a:p>
                  </a:txBody>
                  <a:tcPr/>
                </a:tc>
              </a:tr>
              <a:tr h="1131490">
                <a:tc>
                  <a:txBody>
                    <a:bodyPr/>
                    <a:lstStyle/>
                    <a:p>
                      <a:r>
                        <a:rPr sz="1600">
                          <a:solidFill>
                            <a:srgbClr val="000000"/>
                          </a:solidFill>
                        </a:rPr>
                        <a:t>Συνάδελφοι</a:t>
                      </a:r>
                      <a:endParaRPr sz="1600">
                        <a:solidFill>
                          <a:srgbClr val="000000"/>
                        </a:solidFill>
                      </a:endParaRPr>
                    </a:p>
                  </a:txBody>
                  <a:tcPr/>
                </a:tc>
                <a:tc>
                  <a:txBody>
                    <a:bodyPr/>
                    <a:lstStyle/>
                    <a:p>
                      <a:r>
                        <a:rPr sz="1600">
                          <a:solidFill>
                            <a:srgbClr val="000000"/>
                          </a:solidFill>
                        </a:rPr>
                        <a:t>Η συναδελφική υποστήριξη λειτουργεί προστατευτικά (μοίρασμα εμπειριών/συναισθημάτων).</a:t>
                      </a:r>
                      <a:endParaRPr sz="1600">
                        <a:solidFill>
                          <a:srgbClr val="000000"/>
                        </a:solidFill>
                      </a:endParaRPr>
                    </a:p>
                  </a:txBody>
                  <a:tcPr/>
                </a:tc>
              </a:tr>
              <a:tr h="1131490">
                <a:tc>
                  <a:txBody>
                    <a:bodyPr/>
                    <a:lstStyle/>
                    <a:p>
                      <a:r>
                        <a:rPr sz="1600">
                          <a:solidFill>
                            <a:srgbClr val="000000"/>
                          </a:solidFill>
                        </a:rPr>
                        <a:t>Διοίκηση/θεσμοί</a:t>
                      </a:r>
                      <a:endParaRPr sz="1600">
                        <a:solidFill>
                          <a:srgbClr val="000000"/>
                        </a:solidFill>
                      </a:endParaRPr>
                    </a:p>
                  </a:txBody>
                  <a:tcPr/>
                </a:tc>
                <a:tc>
                  <a:txBody>
                    <a:bodyPr/>
                    <a:lstStyle/>
                    <a:p>
                      <a:r>
                        <a:rPr sz="1600">
                          <a:solidFill>
                            <a:srgbClr val="000000"/>
                          </a:solidFill>
                        </a:rPr>
                        <a:t>Η διοικητική/θεσμική υποστήριξη συχνά περιγράφεται ως περιορισμένη ή αποσπασματική.</a:t>
                      </a:r>
                      <a:endParaRPr sz="1600">
                        <a:solidFill>
                          <a:srgbClr val="000000"/>
                        </a:solidFill>
                      </a:endParaRPr>
                    </a:p>
                  </a:txBody>
                  <a:tcPr/>
                </a:tc>
              </a:tr>
              <a:tr h="1131493">
                <a:tc>
                  <a:txBody>
                    <a:bodyPr/>
                    <a:lstStyle/>
                    <a:p>
                      <a:r>
                        <a:rPr sz="1600">
                          <a:solidFill>
                            <a:srgbClr val="000000"/>
                          </a:solidFill>
                        </a:rPr>
                        <a:t>Συνέπεια</a:t>
                      </a:r>
                      <a:endParaRPr sz="1600">
                        <a:solidFill>
                          <a:srgbClr val="000000"/>
                        </a:solidFill>
                      </a:endParaRPr>
                    </a:p>
                  </a:txBody>
                  <a:tcPr/>
                </a:tc>
                <a:tc>
                  <a:txBody>
                    <a:bodyPr/>
                    <a:lstStyle/>
                    <a:p>
                      <a:r>
                        <a:rPr sz="1600" dirty="0" err="1">
                          <a:solidFill>
                            <a:srgbClr val="000000"/>
                          </a:solidFill>
                        </a:rPr>
                        <a:t>Το</a:t>
                      </a:r>
                      <a:r>
                        <a:rPr sz="1600" dirty="0">
                          <a:solidFill>
                            <a:srgbClr val="000000"/>
                          </a:solidFill>
                        </a:rPr>
                        <a:t> </a:t>
                      </a:r>
                      <a:r>
                        <a:rPr sz="1600" dirty="0" err="1">
                          <a:solidFill>
                            <a:srgbClr val="000000"/>
                          </a:solidFill>
                        </a:rPr>
                        <a:t>κενό</a:t>
                      </a:r>
                      <a:r>
                        <a:rPr sz="1600" dirty="0">
                          <a:solidFill>
                            <a:srgbClr val="000000"/>
                          </a:solidFill>
                        </a:rPr>
                        <a:t> υπ</a:t>
                      </a:r>
                      <a:r>
                        <a:rPr sz="1600" dirty="0" err="1">
                          <a:solidFill>
                            <a:srgbClr val="000000"/>
                          </a:solidFill>
                        </a:rPr>
                        <a:t>οστήριξης</a:t>
                      </a:r>
                      <a:r>
                        <a:rPr sz="1600" dirty="0">
                          <a:solidFill>
                            <a:srgbClr val="000000"/>
                          </a:solidFill>
                        </a:rPr>
                        <a:t> </a:t>
                      </a:r>
                      <a:r>
                        <a:rPr sz="1600" dirty="0" err="1">
                          <a:solidFill>
                            <a:srgbClr val="000000"/>
                          </a:solidFill>
                        </a:rPr>
                        <a:t>οδηγεί</a:t>
                      </a:r>
                      <a:r>
                        <a:rPr sz="1600" dirty="0">
                          <a:solidFill>
                            <a:srgbClr val="000000"/>
                          </a:solidFill>
                        </a:rPr>
                        <a:t> </a:t>
                      </a:r>
                      <a:r>
                        <a:rPr sz="1600" dirty="0" err="1">
                          <a:solidFill>
                            <a:srgbClr val="000000"/>
                          </a:solidFill>
                        </a:rPr>
                        <a:t>σε</a:t>
                      </a:r>
                      <a:r>
                        <a:rPr sz="1600" dirty="0">
                          <a:solidFill>
                            <a:srgbClr val="000000"/>
                          </a:solidFill>
                        </a:rPr>
                        <a:t> α</a:t>
                      </a:r>
                      <a:r>
                        <a:rPr sz="1600" dirty="0" err="1">
                          <a:solidFill>
                            <a:srgbClr val="000000"/>
                          </a:solidFill>
                        </a:rPr>
                        <a:t>ίσθημ</a:t>
                      </a:r>
                      <a:r>
                        <a:rPr sz="1600" dirty="0">
                          <a:solidFill>
                            <a:srgbClr val="000000"/>
                          </a:solidFill>
                        </a:rPr>
                        <a:t>α «μοναξιάς» σε περιόδους πίεσης.</a:t>
                      </a:r>
                      <a:endParaRPr sz="1600" dirty="0">
                        <a:solidFill>
                          <a:srgbClr val="000000"/>
                        </a:solidFill>
                      </a:endParaRPr>
                    </a:p>
                  </a:txBody>
                  <a:tcPr/>
                </a:tc>
              </a:tr>
            </a:tbl>
          </a:graphicData>
        </a:graphic>
      </p:graphicFrame>
      <p:sp>
        <p:nvSpPr>
          <p:cNvPr id="6" name="TextBox 5"/>
          <p:cNvSpPr txBox="1"/>
          <p:nvPr/>
        </p:nvSpPr>
        <p:spPr>
          <a:xfrm>
            <a:off x="373380" y="228600"/>
            <a:ext cx="11506200" cy="1323439"/>
          </a:xfrm>
          <a:prstGeom prst="rect">
            <a:avLst/>
          </a:prstGeom>
          <a:noFill/>
        </p:spPr>
        <p:txBody>
          <a:bodyPr wrap="square" rtlCol="0">
            <a:spAutoFit/>
          </a:bodyPr>
          <a:lstStyle/>
          <a:p>
            <a:pPr algn="ctr"/>
            <a:r>
              <a:rPr lang="el-GR" sz="4000" b="1" dirty="0" smtClean="0"/>
              <a:t>ΕΥΡΗΜΑ 2</a:t>
            </a:r>
            <a:r>
              <a:rPr lang="en-US" sz="4000" b="1" dirty="0" smtClean="0"/>
              <a:t>: </a:t>
            </a:r>
            <a:r>
              <a:rPr lang="el-GR" sz="4000" b="1" dirty="0" smtClean="0"/>
              <a:t>ΥΠΟΣΤΗΡΙΞΗ ΣΤΟ ΕΡΓΑΣΙΑΚΟ ΠΕΡΙΒΑΛΛΟΝ</a:t>
            </a:r>
            <a:endParaRPr lang="en-US" sz="40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5EBDC"/>
        </a:solidFill>
        <a:effectLst/>
      </p:bgPr>
    </p:bg>
    <p:spTree>
      <p:nvGrpSpPr>
        <p:cNvPr id="1" name=""/>
        <p:cNvGrpSpPr/>
        <p:nvPr/>
      </p:nvGrpSpPr>
      <p:grpSpPr>
        <a:xfrm>
          <a:off x="0" y="0"/>
          <a:ext cx="0" cy="0"/>
          <a:chOff x="0" y="0"/>
          <a:chExt cx="0" cy="0"/>
        </a:xfrm>
      </p:grpSpPr>
      <p:sp>
        <p:nvSpPr>
          <p:cNvPr id="4" name="Rectangle 3"/>
          <p:cNvSpPr/>
          <p:nvPr/>
        </p:nvSpPr>
        <p:spPr>
          <a:xfrm>
            <a:off x="228600" y="228600"/>
            <a:ext cx="11734495" cy="6400800"/>
          </a:xfrm>
          <a:prstGeom prst="rect">
            <a:avLst/>
          </a:prstGeom>
          <a:noFill/>
          <a:ln w="28575">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5" name="Table 4"/>
          <p:cNvGraphicFramePr>
            <a:graphicFrameLocks noGrp="1"/>
          </p:cNvGraphicFramePr>
          <p:nvPr/>
        </p:nvGraphicFramePr>
        <p:xfrm>
          <a:off x="426567" y="1827738"/>
          <a:ext cx="11338560" cy="4525963"/>
        </p:xfrm>
        <a:graphic>
          <a:graphicData uri="http://schemas.openxmlformats.org/drawingml/2006/table">
            <a:tbl>
              <a:tblPr firstRow="1" bandRow="1">
                <a:tableStyleId>{5C22544A-7EE6-4342-B048-85BDC9FD1C3A}</a:tableStyleId>
              </a:tblPr>
              <a:tblGrid>
                <a:gridCol w="2926080"/>
                <a:gridCol w="8412480"/>
              </a:tblGrid>
              <a:tr h="1131490">
                <a:tc>
                  <a:txBody>
                    <a:bodyPr/>
                    <a:lstStyle/>
                    <a:p>
                      <a:r>
                        <a:rPr sz="1800" b="1">
                          <a:solidFill>
                            <a:srgbClr val="000000"/>
                          </a:solidFill>
                        </a:rPr>
                        <a:t>Σημείο</a:t>
                      </a:r>
                      <a:endParaRPr sz="1800" b="1">
                        <a:solidFill>
                          <a:srgbClr val="000000"/>
                        </a:solidFill>
                      </a:endParaRPr>
                    </a:p>
                  </a:txBody>
                  <a:tcPr/>
                </a:tc>
                <a:tc>
                  <a:txBody>
                    <a:bodyPr/>
                    <a:lstStyle/>
                    <a:p>
                      <a:r>
                        <a:rPr sz="1800" b="1">
                          <a:solidFill>
                            <a:srgbClr val="000000"/>
                          </a:solidFill>
                        </a:rPr>
                        <a:t>Περιγραφή</a:t>
                      </a:r>
                      <a:endParaRPr sz="1800" b="1">
                        <a:solidFill>
                          <a:srgbClr val="000000"/>
                        </a:solidFill>
                      </a:endParaRPr>
                    </a:p>
                  </a:txBody>
                  <a:tcPr/>
                </a:tc>
              </a:tr>
              <a:tr h="1131490">
                <a:tc>
                  <a:txBody>
                    <a:bodyPr/>
                    <a:lstStyle/>
                    <a:p>
                      <a:r>
                        <a:rPr sz="1600">
                          <a:solidFill>
                            <a:srgbClr val="000000"/>
                          </a:solidFill>
                        </a:rPr>
                        <a:t>Μεταφορά εκτός δουλειάς</a:t>
                      </a:r>
                      <a:endParaRPr sz="1600">
                        <a:solidFill>
                          <a:srgbClr val="000000"/>
                        </a:solidFill>
                      </a:endParaRPr>
                    </a:p>
                  </a:txBody>
                  <a:tcPr/>
                </a:tc>
                <a:tc>
                  <a:txBody>
                    <a:bodyPr/>
                    <a:lstStyle/>
                    <a:p>
                      <a:r>
                        <a:rPr sz="1600" dirty="0" err="1">
                          <a:solidFill>
                            <a:srgbClr val="000000"/>
                          </a:solidFill>
                        </a:rPr>
                        <a:t>Δύσκολ</a:t>
                      </a:r>
                      <a:r>
                        <a:rPr sz="1600" dirty="0">
                          <a:solidFill>
                            <a:srgbClr val="000000"/>
                          </a:solidFill>
                        </a:rPr>
                        <a:t>α/τραυματικά περιστατικά «ακολουθούν» τον επαγγελματία εκτός εργασίας.</a:t>
                      </a:r>
                      <a:endParaRPr sz="1600" dirty="0">
                        <a:solidFill>
                          <a:srgbClr val="000000"/>
                        </a:solidFill>
                      </a:endParaRPr>
                    </a:p>
                  </a:txBody>
                  <a:tcPr/>
                </a:tc>
              </a:tr>
              <a:tr h="1131490">
                <a:tc>
                  <a:txBody>
                    <a:bodyPr/>
                    <a:lstStyle/>
                    <a:p>
                      <a:r>
                        <a:rPr sz="1600">
                          <a:solidFill>
                            <a:srgbClr val="000000"/>
                          </a:solidFill>
                        </a:rPr>
                        <a:t>Συναισθηματική εμπλοκή</a:t>
                      </a:r>
                      <a:endParaRPr sz="1600">
                        <a:solidFill>
                          <a:srgbClr val="000000"/>
                        </a:solidFill>
                      </a:endParaRPr>
                    </a:p>
                  </a:txBody>
                  <a:tcPr/>
                </a:tc>
                <a:tc>
                  <a:txBody>
                    <a:bodyPr/>
                    <a:lstStyle/>
                    <a:p>
                      <a:r>
                        <a:rPr sz="1600">
                          <a:solidFill>
                            <a:srgbClr val="000000"/>
                          </a:solidFill>
                        </a:rPr>
                        <a:t>Η συναισθηματική εμπλοκή με ευάλωτα παιδιά αυξάνει την επιβάρυνση.</a:t>
                      </a:r>
                      <a:endParaRPr sz="1600">
                        <a:solidFill>
                          <a:srgbClr val="000000"/>
                        </a:solidFill>
                      </a:endParaRPr>
                    </a:p>
                  </a:txBody>
                  <a:tcPr/>
                </a:tc>
              </a:tr>
              <a:tr h="1131493">
                <a:tc>
                  <a:txBody>
                    <a:bodyPr/>
                    <a:lstStyle/>
                    <a:p>
                      <a:r>
                        <a:rPr sz="1600">
                          <a:solidFill>
                            <a:srgbClr val="000000"/>
                          </a:solidFill>
                        </a:rPr>
                        <a:t>Σκέψη αλλαγής</a:t>
                      </a:r>
                      <a:endParaRPr sz="1600">
                        <a:solidFill>
                          <a:srgbClr val="000000"/>
                        </a:solidFill>
                      </a:endParaRPr>
                    </a:p>
                  </a:txBody>
                  <a:tcPr/>
                </a:tc>
                <a:tc>
                  <a:txBody>
                    <a:bodyPr/>
                    <a:lstStyle/>
                    <a:p>
                      <a:r>
                        <a:rPr sz="1600" dirty="0">
                          <a:solidFill>
                            <a:srgbClr val="000000"/>
                          </a:solidFill>
                        </a:rPr>
                        <a:t>Η </a:t>
                      </a:r>
                      <a:r>
                        <a:rPr sz="1600" dirty="0" err="1">
                          <a:solidFill>
                            <a:srgbClr val="000000"/>
                          </a:solidFill>
                        </a:rPr>
                        <a:t>σκέψη</a:t>
                      </a:r>
                      <a:r>
                        <a:rPr sz="1600" dirty="0">
                          <a:solidFill>
                            <a:srgbClr val="000000"/>
                          </a:solidFill>
                        </a:rPr>
                        <a:t> α</a:t>
                      </a:r>
                      <a:r>
                        <a:rPr sz="1600" dirty="0" err="1">
                          <a:solidFill>
                            <a:srgbClr val="000000"/>
                          </a:solidFill>
                        </a:rPr>
                        <a:t>λλ</a:t>
                      </a:r>
                      <a:r>
                        <a:rPr sz="1600" dirty="0">
                          <a:solidFill>
                            <a:srgbClr val="000000"/>
                          </a:solidFill>
                        </a:rPr>
                        <a:t>αγής εργασίας συνδέεται με έντονη κόπωση και αίσθηση έλλειψης στήριξης.</a:t>
                      </a:r>
                      <a:endParaRPr sz="1600" dirty="0">
                        <a:solidFill>
                          <a:srgbClr val="000000"/>
                        </a:solidFill>
                      </a:endParaRPr>
                    </a:p>
                  </a:txBody>
                  <a:tcPr/>
                </a:tc>
              </a:tr>
            </a:tbl>
          </a:graphicData>
        </a:graphic>
      </p:graphicFrame>
      <p:sp>
        <p:nvSpPr>
          <p:cNvPr id="6" name="TextBox 5"/>
          <p:cNvSpPr txBox="1"/>
          <p:nvPr/>
        </p:nvSpPr>
        <p:spPr>
          <a:xfrm>
            <a:off x="342747" y="228600"/>
            <a:ext cx="11506200" cy="1323439"/>
          </a:xfrm>
          <a:prstGeom prst="rect">
            <a:avLst/>
          </a:prstGeom>
          <a:noFill/>
        </p:spPr>
        <p:txBody>
          <a:bodyPr wrap="square" rtlCol="0">
            <a:spAutoFit/>
          </a:bodyPr>
          <a:lstStyle/>
          <a:p>
            <a:pPr algn="ctr"/>
            <a:r>
              <a:rPr lang="el-GR" sz="4000" b="1" dirty="0" smtClean="0"/>
              <a:t>ΕΥΡΗΜΑ 3</a:t>
            </a:r>
            <a:r>
              <a:rPr lang="en-US" sz="4000" b="1" dirty="0" smtClean="0"/>
              <a:t>: </a:t>
            </a:r>
            <a:r>
              <a:rPr lang="el-GR" sz="4000" b="1" dirty="0" smtClean="0"/>
              <a:t>ΕΠΙΔΡΑΣΗ ΣΤΗΝ ΨΥΧΙΚΗ ΥΓΕΙΑ ΚΑΙ ΠΡΟΣΩΠΙΚΗ ΖΩΗ</a:t>
            </a:r>
            <a:endParaRPr lang="en-US" sz="40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5EBDC"/>
        </a:solidFill>
        <a:effectLst/>
      </p:bgPr>
    </p:bg>
    <p:spTree>
      <p:nvGrpSpPr>
        <p:cNvPr id="1" name=""/>
        <p:cNvGrpSpPr/>
        <p:nvPr/>
      </p:nvGrpSpPr>
      <p:grpSpPr>
        <a:xfrm>
          <a:off x="0" y="0"/>
          <a:ext cx="0" cy="0"/>
          <a:chOff x="0" y="0"/>
          <a:chExt cx="0" cy="0"/>
        </a:xfrm>
      </p:grpSpPr>
      <p:sp>
        <p:nvSpPr>
          <p:cNvPr id="4" name="Rectangle 3"/>
          <p:cNvSpPr/>
          <p:nvPr/>
        </p:nvSpPr>
        <p:spPr>
          <a:xfrm>
            <a:off x="228600" y="228600"/>
            <a:ext cx="11734495" cy="6400800"/>
          </a:xfrm>
          <a:prstGeom prst="rect">
            <a:avLst/>
          </a:prstGeom>
          <a:noFill/>
          <a:ln w="28575">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5" name="Table 4"/>
          <p:cNvGraphicFramePr>
            <a:graphicFrameLocks noGrp="1"/>
          </p:cNvGraphicFramePr>
          <p:nvPr/>
        </p:nvGraphicFramePr>
        <p:xfrm>
          <a:off x="426567" y="1792416"/>
          <a:ext cx="11338560" cy="4525963"/>
        </p:xfrm>
        <a:graphic>
          <a:graphicData uri="http://schemas.openxmlformats.org/drawingml/2006/table">
            <a:tbl>
              <a:tblPr firstRow="1" bandRow="1">
                <a:tableStyleId>{5C22544A-7EE6-4342-B048-85BDC9FD1C3A}</a:tableStyleId>
              </a:tblPr>
              <a:tblGrid>
                <a:gridCol w="2651760"/>
                <a:gridCol w="8686800"/>
              </a:tblGrid>
              <a:tr h="1131490">
                <a:tc>
                  <a:txBody>
                    <a:bodyPr/>
                    <a:lstStyle/>
                    <a:p>
                      <a:r>
                        <a:rPr sz="1800" b="1">
                          <a:solidFill>
                            <a:srgbClr val="000000"/>
                          </a:solidFill>
                        </a:rPr>
                        <a:t>Σημείο</a:t>
                      </a:r>
                      <a:endParaRPr sz="1800" b="1">
                        <a:solidFill>
                          <a:srgbClr val="000000"/>
                        </a:solidFill>
                      </a:endParaRPr>
                    </a:p>
                  </a:txBody>
                  <a:tcPr/>
                </a:tc>
                <a:tc>
                  <a:txBody>
                    <a:bodyPr/>
                    <a:lstStyle/>
                    <a:p>
                      <a:r>
                        <a:rPr sz="1800" b="1">
                          <a:solidFill>
                            <a:srgbClr val="000000"/>
                          </a:solidFill>
                        </a:rPr>
                        <a:t>Περιγραφή</a:t>
                      </a:r>
                      <a:endParaRPr sz="1800" b="1">
                        <a:solidFill>
                          <a:srgbClr val="000000"/>
                        </a:solidFill>
                      </a:endParaRPr>
                    </a:p>
                  </a:txBody>
                  <a:tcPr/>
                </a:tc>
              </a:tr>
              <a:tr h="1131490">
                <a:tc>
                  <a:txBody>
                    <a:bodyPr/>
                    <a:lstStyle/>
                    <a:p>
                      <a:r>
                        <a:rPr sz="1600">
                          <a:solidFill>
                            <a:srgbClr val="000000"/>
                          </a:solidFill>
                        </a:rPr>
                        <a:t>Κοινωνική στήριξη</a:t>
                      </a:r>
                      <a:endParaRPr sz="1600">
                        <a:solidFill>
                          <a:srgbClr val="000000"/>
                        </a:solidFill>
                      </a:endParaRPr>
                    </a:p>
                  </a:txBody>
                  <a:tcPr/>
                </a:tc>
                <a:tc>
                  <a:txBody>
                    <a:bodyPr/>
                    <a:lstStyle/>
                    <a:p>
                      <a:r>
                        <a:rPr sz="1600">
                          <a:solidFill>
                            <a:srgbClr val="000000"/>
                          </a:solidFill>
                        </a:rPr>
                        <a:t>Συζήτηση/μοίρασμα με συναδέλφους.</a:t>
                      </a:r>
                      <a:endParaRPr sz="1600">
                        <a:solidFill>
                          <a:srgbClr val="000000"/>
                        </a:solidFill>
                      </a:endParaRPr>
                    </a:p>
                  </a:txBody>
                  <a:tcPr/>
                </a:tc>
              </a:tr>
              <a:tr h="1131490">
                <a:tc>
                  <a:txBody>
                    <a:bodyPr/>
                    <a:lstStyle/>
                    <a:p>
                      <a:r>
                        <a:rPr sz="1600">
                          <a:solidFill>
                            <a:srgbClr val="000000"/>
                          </a:solidFill>
                        </a:rPr>
                        <a:t>Αυτορρύθμιση</a:t>
                      </a:r>
                      <a:endParaRPr sz="1600">
                        <a:solidFill>
                          <a:srgbClr val="000000"/>
                        </a:solidFill>
                      </a:endParaRPr>
                    </a:p>
                  </a:txBody>
                  <a:tcPr/>
                </a:tc>
                <a:tc>
                  <a:txBody>
                    <a:bodyPr/>
                    <a:lstStyle/>
                    <a:p>
                      <a:r>
                        <a:rPr sz="1600">
                          <a:solidFill>
                            <a:srgbClr val="000000"/>
                          </a:solidFill>
                        </a:rPr>
                        <a:t>Όρια, αποφόρτιση και πρακτικές χαλάρωσης.</a:t>
                      </a:r>
                      <a:endParaRPr sz="1600">
                        <a:solidFill>
                          <a:srgbClr val="000000"/>
                        </a:solidFill>
                      </a:endParaRPr>
                    </a:p>
                  </a:txBody>
                  <a:tcPr/>
                </a:tc>
              </a:tr>
              <a:tr h="1131493">
                <a:tc>
                  <a:txBody>
                    <a:bodyPr/>
                    <a:lstStyle/>
                    <a:p>
                      <a:r>
                        <a:rPr sz="1600">
                          <a:solidFill>
                            <a:srgbClr val="000000"/>
                          </a:solidFill>
                        </a:rPr>
                        <a:t>Δημιουργικότητα</a:t>
                      </a:r>
                      <a:endParaRPr sz="1600">
                        <a:solidFill>
                          <a:srgbClr val="000000"/>
                        </a:solidFill>
                      </a:endParaRPr>
                    </a:p>
                  </a:txBody>
                  <a:tcPr/>
                </a:tc>
                <a:tc>
                  <a:txBody>
                    <a:bodyPr/>
                    <a:lstStyle/>
                    <a:p>
                      <a:r>
                        <a:rPr sz="1600" dirty="0" err="1">
                          <a:solidFill>
                            <a:srgbClr val="000000"/>
                          </a:solidFill>
                        </a:rPr>
                        <a:t>Δημιουργικές</a:t>
                      </a:r>
                      <a:r>
                        <a:rPr sz="1600" dirty="0">
                          <a:solidFill>
                            <a:srgbClr val="000000"/>
                          </a:solidFill>
                        </a:rPr>
                        <a:t> </a:t>
                      </a:r>
                      <a:r>
                        <a:rPr sz="1600" dirty="0" err="1">
                          <a:solidFill>
                            <a:srgbClr val="000000"/>
                          </a:solidFill>
                        </a:rPr>
                        <a:t>εν</a:t>
                      </a:r>
                      <a:r>
                        <a:rPr sz="1600" dirty="0">
                          <a:solidFill>
                            <a:srgbClr val="000000"/>
                          </a:solidFill>
                        </a:rPr>
                        <a:t>ασχολήσεις όταν υπάρχει χρόνος/χώρος.</a:t>
                      </a:r>
                      <a:endParaRPr sz="1600" dirty="0">
                        <a:solidFill>
                          <a:srgbClr val="000000"/>
                        </a:solidFill>
                      </a:endParaRPr>
                    </a:p>
                  </a:txBody>
                  <a:tcPr/>
                </a:tc>
              </a:tr>
            </a:tbl>
          </a:graphicData>
        </a:graphic>
      </p:graphicFrame>
      <p:sp>
        <p:nvSpPr>
          <p:cNvPr id="6" name="TextBox 5"/>
          <p:cNvSpPr txBox="1"/>
          <p:nvPr/>
        </p:nvSpPr>
        <p:spPr>
          <a:xfrm>
            <a:off x="342747" y="234156"/>
            <a:ext cx="11506200" cy="1323439"/>
          </a:xfrm>
          <a:prstGeom prst="rect">
            <a:avLst/>
          </a:prstGeom>
          <a:noFill/>
        </p:spPr>
        <p:txBody>
          <a:bodyPr wrap="square" rtlCol="0">
            <a:spAutoFit/>
          </a:bodyPr>
          <a:lstStyle/>
          <a:p>
            <a:pPr algn="ctr"/>
            <a:r>
              <a:rPr lang="el-GR" sz="4000" b="1" dirty="0" smtClean="0"/>
              <a:t>ΕΥΡΗΜΑ 4</a:t>
            </a:r>
            <a:r>
              <a:rPr lang="en-US" sz="4000" b="1" dirty="0" smtClean="0"/>
              <a:t>: </a:t>
            </a:r>
            <a:r>
              <a:rPr lang="el-GR" sz="4000" b="1" dirty="0" smtClean="0"/>
              <a:t>ΣΤΡΑΤΗΓΙΚΕΣ ΑΝΤΙΜΕΤΩΠΙΣΗΣ ΜΕΧΡΙ ΤΩΡΑ</a:t>
            </a:r>
            <a:endParaRPr lang="en-US" sz="40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5EBDC"/>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348" y="1752600"/>
            <a:ext cx="11391747" cy="4525963"/>
          </a:xfrm>
        </p:spPr>
        <p:txBody>
          <a:bodyPr>
            <a:normAutofit/>
          </a:bodyPr>
          <a:lstStyle/>
          <a:p>
            <a:pPr>
              <a:buFont typeface="Wingdings" panose="05000000000000000000" pitchFamily="2" charset="2"/>
              <a:buChar char="q"/>
              <a:defRPr>
                <a:solidFill>
                  <a:srgbClr val="000000"/>
                </a:solidFill>
                <a:latin typeface="Calibri" panose="020F0502020204030204"/>
              </a:defRPr>
            </a:pPr>
            <a:r>
              <a:rPr lang="el-GR" sz="2800" b="0" dirty="0" smtClean="0">
                <a:solidFill>
                  <a:srgbClr val="000000"/>
                </a:solidFill>
                <a:latin typeface="Calibri" panose="020F0502020204030204"/>
              </a:rPr>
              <a:t> </a:t>
            </a:r>
            <a:r>
              <a:rPr sz="2800" b="0" dirty="0" err="1" smtClean="0">
                <a:solidFill>
                  <a:srgbClr val="000000"/>
                </a:solidFill>
                <a:latin typeface="Calibri" panose="020F0502020204030204"/>
              </a:rPr>
              <a:t>Αν</a:t>
            </a:r>
            <a:r>
              <a:rPr sz="2800" b="0" dirty="0" smtClean="0">
                <a:solidFill>
                  <a:srgbClr val="000000"/>
                </a:solidFill>
                <a:latin typeface="Calibri" panose="020F0502020204030204"/>
              </a:rPr>
              <a:t>αγνωρίζεται </a:t>
            </a:r>
            <a:r>
              <a:rPr sz="2800" b="0" dirty="0">
                <a:solidFill>
                  <a:srgbClr val="000000"/>
                </a:solidFill>
                <a:latin typeface="Calibri" panose="020F0502020204030204"/>
              </a:rPr>
              <a:t>ως «ασφαλής χώρος» έκφρασης και συναισθηματικής </a:t>
            </a:r>
            <a:r>
              <a:rPr sz="2800" b="0" dirty="0" smtClean="0">
                <a:solidFill>
                  <a:srgbClr val="000000"/>
                </a:solidFill>
                <a:latin typeface="Calibri" panose="020F0502020204030204"/>
              </a:rPr>
              <a:t>αποφόρτισης</a:t>
            </a:r>
            <a:endParaRPr lang="el-GR" sz="2800" b="0" dirty="0" smtClean="0">
              <a:solidFill>
                <a:srgbClr val="000000"/>
              </a:solidFill>
              <a:latin typeface="Calibri" panose="020F0502020204030204"/>
            </a:endParaRPr>
          </a:p>
          <a:p>
            <a:pPr marL="0" indent="0">
              <a:buNone/>
              <a:defRPr>
                <a:solidFill>
                  <a:srgbClr val="000000"/>
                </a:solidFill>
                <a:latin typeface="Calibri" panose="020F0502020204030204"/>
              </a:defRPr>
            </a:pPr>
            <a:endParaRPr lang="el-GR" sz="2800" b="0" dirty="0" smtClean="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r>
              <a:rPr lang="el-GR" sz="2800" b="0" dirty="0" smtClean="0">
                <a:solidFill>
                  <a:srgbClr val="000000"/>
                </a:solidFill>
                <a:latin typeface="Calibri" panose="020F0502020204030204"/>
              </a:rPr>
              <a:t> </a:t>
            </a:r>
            <a:r>
              <a:rPr sz="2800" b="0" dirty="0" err="1" smtClean="0">
                <a:solidFill>
                  <a:srgbClr val="000000"/>
                </a:solidFill>
                <a:latin typeface="Calibri" panose="020F0502020204030204"/>
              </a:rPr>
              <a:t>Βοηθά</a:t>
            </a:r>
            <a:r>
              <a:rPr sz="2800" b="0" dirty="0" smtClean="0">
                <a:solidFill>
                  <a:srgbClr val="000000"/>
                </a:solidFill>
                <a:latin typeface="Calibri" panose="020F0502020204030204"/>
              </a:rPr>
              <a:t> </a:t>
            </a:r>
            <a:r>
              <a:rPr sz="2800" b="0" dirty="0" err="1">
                <a:solidFill>
                  <a:srgbClr val="000000"/>
                </a:solidFill>
                <a:latin typeface="Calibri" panose="020F0502020204030204"/>
              </a:rPr>
              <a:t>στην</a:t>
            </a:r>
            <a:r>
              <a:rPr sz="2800" b="0" dirty="0">
                <a:solidFill>
                  <a:srgbClr val="000000"/>
                </a:solidFill>
                <a:latin typeface="Calibri" panose="020F0502020204030204"/>
              </a:rPr>
              <a:t> επ</a:t>
            </a:r>
            <a:r>
              <a:rPr sz="2800" b="0" dirty="0" err="1">
                <a:solidFill>
                  <a:srgbClr val="000000"/>
                </a:solidFill>
                <a:latin typeface="Calibri" panose="020F0502020204030204"/>
              </a:rPr>
              <a:t>εξεργ</a:t>
            </a:r>
            <a:r>
              <a:rPr sz="2800" b="0" dirty="0">
                <a:solidFill>
                  <a:srgbClr val="000000"/>
                </a:solidFill>
                <a:latin typeface="Calibri" panose="020F0502020204030204"/>
              </a:rPr>
              <a:t>ασία δύσκολων συναισθημάτων και στη μείωση </a:t>
            </a:r>
            <a:r>
              <a:rPr sz="2800" b="0" dirty="0" smtClean="0">
                <a:solidFill>
                  <a:srgbClr val="000000"/>
                </a:solidFill>
                <a:latin typeface="Calibri" panose="020F0502020204030204"/>
              </a:rPr>
              <a:t>άγχου</a:t>
            </a:r>
            <a:r>
              <a:rPr lang="el-GR" sz="2800" b="0" dirty="0" smtClean="0">
                <a:solidFill>
                  <a:srgbClr val="000000"/>
                </a:solidFill>
                <a:latin typeface="Calibri" panose="020F0502020204030204"/>
              </a:rPr>
              <a:t>ς</a:t>
            </a:r>
            <a:endParaRPr lang="el-GR" sz="2800" b="0" dirty="0" smtClean="0">
              <a:solidFill>
                <a:srgbClr val="000000"/>
              </a:solidFill>
              <a:latin typeface="Calibri" panose="020F0502020204030204"/>
            </a:endParaRPr>
          </a:p>
          <a:p>
            <a:pPr marL="0" indent="0">
              <a:buNone/>
              <a:defRPr>
                <a:solidFill>
                  <a:srgbClr val="000000"/>
                </a:solidFill>
                <a:latin typeface="Calibri" panose="020F0502020204030204"/>
              </a:defRPr>
            </a:pPr>
            <a:endParaRPr lang="el-GR" sz="2800" b="0" dirty="0" smtClean="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r>
              <a:rPr lang="el-GR" sz="2800" b="0" dirty="0" smtClean="0">
                <a:solidFill>
                  <a:srgbClr val="000000"/>
                </a:solidFill>
                <a:latin typeface="Calibri" panose="020F0502020204030204"/>
              </a:rPr>
              <a:t> </a:t>
            </a:r>
            <a:r>
              <a:rPr sz="2800" b="0" dirty="0" err="1" smtClean="0">
                <a:solidFill>
                  <a:srgbClr val="000000"/>
                </a:solidFill>
                <a:latin typeface="Calibri" panose="020F0502020204030204"/>
              </a:rPr>
              <a:t>Ότ</a:t>
            </a:r>
            <a:r>
              <a:rPr sz="2800" b="0" dirty="0" smtClean="0">
                <a:solidFill>
                  <a:srgbClr val="000000"/>
                </a:solidFill>
                <a:latin typeface="Calibri" panose="020F0502020204030204"/>
              </a:rPr>
              <a:t>αν </a:t>
            </a:r>
            <a:r>
              <a:rPr sz="2800" b="0" dirty="0">
                <a:solidFill>
                  <a:srgbClr val="000000"/>
                </a:solidFill>
                <a:latin typeface="Calibri" panose="020F0502020204030204"/>
              </a:rPr>
              <a:t>αυξάνονται οι απαιτήσεις, οι δημιουργικές δραστηριότητες μειώνονται → χρειάζεται χρόνος/πλαίσιο για να είναι βιώσιμες</a:t>
            </a:r>
            <a:endParaRPr sz="2800" b="0" dirty="0">
              <a:solidFill>
                <a:srgbClr val="000000"/>
              </a:solidFill>
              <a:latin typeface="Calibri" panose="020F0502020204030204"/>
            </a:endParaRPr>
          </a:p>
        </p:txBody>
      </p:sp>
      <p:sp>
        <p:nvSpPr>
          <p:cNvPr id="4" name="Rectangle 3"/>
          <p:cNvSpPr/>
          <p:nvPr/>
        </p:nvSpPr>
        <p:spPr>
          <a:xfrm>
            <a:off x="228600" y="228600"/>
            <a:ext cx="11734495" cy="6400800"/>
          </a:xfrm>
          <a:prstGeom prst="rect">
            <a:avLst/>
          </a:prstGeom>
          <a:noFill/>
          <a:ln w="28575">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342747" y="268834"/>
            <a:ext cx="11506200" cy="1323439"/>
          </a:xfrm>
          <a:prstGeom prst="rect">
            <a:avLst/>
          </a:prstGeom>
          <a:noFill/>
        </p:spPr>
        <p:txBody>
          <a:bodyPr wrap="square" rtlCol="0">
            <a:spAutoFit/>
          </a:bodyPr>
          <a:lstStyle/>
          <a:p>
            <a:pPr algn="ctr"/>
            <a:r>
              <a:rPr lang="el-GR" sz="4000" b="1" dirty="0" smtClean="0"/>
              <a:t>Η ΤΕΧΝΗ ΩΣ ΜΕΣΟ ΑΝΤΙΜΕΤΩΠΙΣΗΣ ΚΑΙ ΕΝΔΥΝΑΜΩΣΗΣ</a:t>
            </a:r>
            <a:endParaRPr lang="en-US" sz="40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5EBDC"/>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1600200"/>
            <a:ext cx="11420475" cy="4525963"/>
          </a:xfrm>
        </p:spPr>
        <p:txBody>
          <a:bodyPr>
            <a:normAutofit/>
          </a:bodyPr>
          <a:lstStyle/>
          <a:p>
            <a:pPr>
              <a:buFont typeface="Wingdings" panose="05000000000000000000" pitchFamily="2" charset="2"/>
              <a:buChar char="q"/>
              <a:defRPr>
                <a:solidFill>
                  <a:srgbClr val="000000"/>
                </a:solidFill>
                <a:latin typeface="Calibri" panose="020F0502020204030204"/>
              </a:defRPr>
            </a:pPr>
            <a:r>
              <a:rPr lang="el-GR" sz="2800" b="0" dirty="0" smtClean="0">
                <a:solidFill>
                  <a:srgbClr val="000000"/>
                </a:solidFill>
                <a:latin typeface="Calibri" panose="020F0502020204030204"/>
              </a:rPr>
              <a:t> </a:t>
            </a:r>
            <a:r>
              <a:rPr sz="2800" b="0" dirty="0" err="1" smtClean="0">
                <a:solidFill>
                  <a:srgbClr val="000000"/>
                </a:solidFill>
                <a:latin typeface="Calibri" panose="020F0502020204030204"/>
              </a:rPr>
              <a:t>Ανάγκη</a:t>
            </a:r>
            <a:r>
              <a:rPr sz="2800" b="0" dirty="0" smtClean="0">
                <a:solidFill>
                  <a:srgbClr val="000000"/>
                </a:solidFill>
                <a:latin typeface="Calibri" panose="020F0502020204030204"/>
              </a:rPr>
              <a:t> </a:t>
            </a:r>
            <a:r>
              <a:rPr sz="2800" b="0" dirty="0" err="1">
                <a:solidFill>
                  <a:srgbClr val="000000"/>
                </a:solidFill>
                <a:latin typeface="Calibri" panose="020F0502020204030204"/>
              </a:rPr>
              <a:t>γι</a:t>
            </a:r>
            <a:r>
              <a:rPr sz="2800" b="0" dirty="0">
                <a:solidFill>
                  <a:srgbClr val="000000"/>
                </a:solidFill>
                <a:latin typeface="Calibri" panose="020F0502020204030204"/>
              </a:rPr>
              <a:t>α ολιστικές παρεμβάσεις: όχι μόνο ατομική ανθεκτικότητα αλλά και υποστηρικτικό εργασιακό </a:t>
            </a:r>
            <a:r>
              <a:rPr sz="2800" b="0" dirty="0" smtClean="0">
                <a:solidFill>
                  <a:srgbClr val="000000"/>
                </a:solidFill>
                <a:latin typeface="Calibri" panose="020F0502020204030204"/>
              </a:rPr>
              <a:t>πλαίσιο</a:t>
            </a:r>
            <a:endParaRPr lang="el-GR" sz="2800" b="0" dirty="0" smtClean="0">
              <a:solidFill>
                <a:srgbClr val="000000"/>
              </a:solidFill>
              <a:latin typeface="Calibri" panose="020F0502020204030204"/>
            </a:endParaRPr>
          </a:p>
          <a:p>
            <a:pPr marL="0" indent="0">
              <a:buNone/>
              <a:defRPr>
                <a:solidFill>
                  <a:srgbClr val="000000"/>
                </a:solidFill>
                <a:latin typeface="Calibri" panose="020F0502020204030204"/>
              </a:defRPr>
            </a:pPr>
            <a:endParaRPr lang="el-GR" sz="2800" b="0" dirty="0" smtClean="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r>
              <a:rPr lang="el-GR" sz="2800" b="0" dirty="0" smtClean="0">
                <a:solidFill>
                  <a:srgbClr val="000000"/>
                </a:solidFill>
                <a:latin typeface="Calibri" panose="020F0502020204030204"/>
              </a:rPr>
              <a:t> </a:t>
            </a:r>
            <a:r>
              <a:rPr sz="2800" b="0" dirty="0" err="1" smtClean="0">
                <a:solidFill>
                  <a:srgbClr val="000000"/>
                </a:solidFill>
                <a:latin typeface="Calibri" panose="020F0502020204030204"/>
              </a:rPr>
              <a:t>Ενίσχυση</a:t>
            </a:r>
            <a:r>
              <a:rPr sz="2800" b="0" dirty="0" smtClean="0">
                <a:solidFill>
                  <a:srgbClr val="000000"/>
                </a:solidFill>
                <a:latin typeface="Calibri" panose="020F0502020204030204"/>
              </a:rPr>
              <a:t> </a:t>
            </a:r>
            <a:r>
              <a:rPr sz="2800" b="0" dirty="0">
                <a:solidFill>
                  <a:srgbClr val="000000"/>
                </a:solidFill>
                <a:latin typeface="Calibri" panose="020F0502020204030204"/>
              </a:rPr>
              <a:t>εποπ</a:t>
            </a:r>
            <a:r>
              <a:rPr sz="2800" b="0" dirty="0" err="1">
                <a:solidFill>
                  <a:srgbClr val="000000"/>
                </a:solidFill>
                <a:latin typeface="Calibri" panose="020F0502020204030204"/>
              </a:rPr>
              <a:t>τεί</a:t>
            </a:r>
            <a:r>
              <a:rPr sz="2800" b="0" dirty="0">
                <a:solidFill>
                  <a:srgbClr val="000000"/>
                </a:solidFill>
                <a:latin typeface="Calibri" panose="020F0502020204030204"/>
              </a:rPr>
              <a:t>ας </a:t>
            </a:r>
            <a:r>
              <a:rPr lang="el-GR" sz="2800" b="0" dirty="0" smtClean="0">
                <a:solidFill>
                  <a:srgbClr val="000000"/>
                </a:solidFill>
                <a:latin typeface="Calibri" panose="020F0502020204030204"/>
              </a:rPr>
              <a:t>και</a:t>
            </a:r>
            <a:r>
              <a:rPr sz="2800" b="0" dirty="0" smtClean="0">
                <a:solidFill>
                  <a:srgbClr val="000000"/>
                </a:solidFill>
                <a:latin typeface="Calibri" panose="020F0502020204030204"/>
              </a:rPr>
              <a:t> </a:t>
            </a:r>
            <a:r>
              <a:rPr sz="2800" b="0" dirty="0">
                <a:solidFill>
                  <a:srgbClr val="000000"/>
                </a:solidFill>
                <a:latin typeface="Calibri" panose="020F0502020204030204"/>
              </a:rPr>
              <a:t>ψυχοκοινωνικής στήριξης μέσα στους </a:t>
            </a:r>
            <a:r>
              <a:rPr sz="2800" b="0" dirty="0" smtClean="0">
                <a:solidFill>
                  <a:srgbClr val="000000"/>
                </a:solidFill>
                <a:latin typeface="Calibri" panose="020F0502020204030204"/>
              </a:rPr>
              <a:t>φορείς</a:t>
            </a:r>
            <a:endParaRPr lang="el-GR" sz="2800" b="0" dirty="0" smtClean="0">
              <a:solidFill>
                <a:srgbClr val="000000"/>
              </a:solidFill>
              <a:latin typeface="Calibri" panose="020F0502020204030204"/>
            </a:endParaRPr>
          </a:p>
          <a:p>
            <a:pPr marL="0" indent="0">
              <a:buNone/>
              <a:defRPr>
                <a:solidFill>
                  <a:srgbClr val="000000"/>
                </a:solidFill>
                <a:latin typeface="Calibri" panose="020F0502020204030204"/>
              </a:defRPr>
            </a:pPr>
            <a:endParaRPr lang="el-GR" sz="2800" b="0" dirty="0" smtClean="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r>
              <a:rPr lang="el-GR" sz="2800" b="0" dirty="0" smtClean="0">
                <a:solidFill>
                  <a:srgbClr val="000000"/>
                </a:solidFill>
                <a:latin typeface="Calibri" panose="020F0502020204030204"/>
              </a:rPr>
              <a:t> </a:t>
            </a:r>
            <a:r>
              <a:rPr sz="2800" b="0" dirty="0" smtClean="0">
                <a:solidFill>
                  <a:srgbClr val="000000"/>
                </a:solidFill>
                <a:latin typeface="Calibri" panose="020F0502020204030204"/>
              </a:rPr>
              <a:t>Η </a:t>
            </a:r>
            <a:r>
              <a:rPr sz="2800" b="0" dirty="0" err="1">
                <a:solidFill>
                  <a:srgbClr val="000000"/>
                </a:solidFill>
                <a:latin typeface="Calibri" panose="020F0502020204030204"/>
              </a:rPr>
              <a:t>τέχνη</a:t>
            </a:r>
            <a:r>
              <a:rPr sz="2800" b="0" dirty="0">
                <a:solidFill>
                  <a:srgbClr val="000000"/>
                </a:solidFill>
                <a:latin typeface="Calibri" panose="020F0502020204030204"/>
              </a:rPr>
              <a:t> μπ</a:t>
            </a:r>
            <a:r>
              <a:rPr sz="2800" b="0" dirty="0" err="1">
                <a:solidFill>
                  <a:srgbClr val="000000"/>
                </a:solidFill>
                <a:latin typeface="Calibri" panose="020F0502020204030204"/>
              </a:rPr>
              <a:t>ορεί</a:t>
            </a:r>
            <a:r>
              <a:rPr sz="2800" b="0" dirty="0">
                <a:solidFill>
                  <a:srgbClr val="000000"/>
                </a:solidFill>
                <a:latin typeface="Calibri" panose="020F0502020204030204"/>
              </a:rPr>
              <a:t> να </a:t>
            </a:r>
            <a:r>
              <a:rPr sz="2800" b="0" dirty="0" err="1">
                <a:solidFill>
                  <a:srgbClr val="000000"/>
                </a:solidFill>
                <a:latin typeface="Calibri" panose="020F0502020204030204"/>
              </a:rPr>
              <a:t>εντ</a:t>
            </a:r>
            <a:r>
              <a:rPr sz="2800" b="0" dirty="0">
                <a:solidFill>
                  <a:srgbClr val="000000"/>
                </a:solidFill>
                <a:latin typeface="Calibri" panose="020F0502020204030204"/>
              </a:rPr>
              <a:t>αχθεί σε δομημένα προγράμματα υποστήριξης </a:t>
            </a:r>
            <a:r>
              <a:rPr sz="2800" b="0" dirty="0" smtClean="0">
                <a:solidFill>
                  <a:srgbClr val="000000"/>
                </a:solidFill>
                <a:latin typeface="Calibri" panose="020F0502020204030204"/>
              </a:rPr>
              <a:t>επαγγελματιών</a:t>
            </a:r>
            <a:endParaRPr lang="el-GR" sz="2800" b="0" dirty="0" smtClean="0">
              <a:solidFill>
                <a:srgbClr val="000000"/>
              </a:solidFill>
              <a:latin typeface="Calibri" panose="020F0502020204030204"/>
            </a:endParaRPr>
          </a:p>
          <a:p>
            <a:pPr marL="0" indent="0">
              <a:buNone/>
              <a:defRPr>
                <a:solidFill>
                  <a:srgbClr val="000000"/>
                </a:solidFill>
                <a:latin typeface="Calibri" panose="020F0502020204030204"/>
              </a:defRPr>
            </a:pPr>
            <a:endParaRPr lang="el-GR" sz="2800" b="0" dirty="0" smtClean="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r>
              <a:rPr lang="el-GR" sz="2800" b="0" dirty="0" smtClean="0">
                <a:solidFill>
                  <a:srgbClr val="000000"/>
                </a:solidFill>
                <a:latin typeface="Calibri" panose="020F0502020204030204"/>
              </a:rPr>
              <a:t> </a:t>
            </a:r>
            <a:r>
              <a:rPr sz="2800" b="0" dirty="0" err="1" smtClean="0">
                <a:solidFill>
                  <a:srgbClr val="000000"/>
                </a:solidFill>
                <a:latin typeface="Calibri" panose="020F0502020204030204"/>
              </a:rPr>
              <a:t>Στόχος</a:t>
            </a:r>
            <a:r>
              <a:rPr sz="2800" b="0" dirty="0">
                <a:solidFill>
                  <a:srgbClr val="000000"/>
                </a:solidFill>
                <a:latin typeface="Calibri" panose="020F0502020204030204"/>
              </a:rPr>
              <a:t>: β</a:t>
            </a:r>
            <a:r>
              <a:rPr sz="2800" b="0" dirty="0" err="1">
                <a:solidFill>
                  <a:srgbClr val="000000"/>
                </a:solidFill>
                <a:latin typeface="Calibri" panose="020F0502020204030204"/>
              </a:rPr>
              <a:t>ελτίωση</a:t>
            </a:r>
            <a:r>
              <a:rPr sz="2800" b="0" dirty="0">
                <a:solidFill>
                  <a:srgbClr val="000000"/>
                </a:solidFill>
                <a:latin typeface="Calibri" panose="020F0502020204030204"/>
              </a:rPr>
              <a:t> π</a:t>
            </a:r>
            <a:r>
              <a:rPr sz="2800" b="0" dirty="0" err="1">
                <a:solidFill>
                  <a:srgbClr val="000000"/>
                </a:solidFill>
                <a:latin typeface="Calibri" panose="020F0502020204030204"/>
              </a:rPr>
              <a:t>οιότητ</a:t>
            </a:r>
            <a:r>
              <a:rPr sz="2800" b="0" dirty="0">
                <a:solidFill>
                  <a:srgbClr val="000000"/>
                </a:solidFill>
                <a:latin typeface="Calibri" panose="020F0502020204030204"/>
              </a:rPr>
              <a:t>ας επαγγελματικής ζωής </a:t>
            </a:r>
            <a:r>
              <a:rPr lang="el-GR" sz="2800" b="0" dirty="0" smtClean="0">
                <a:solidFill>
                  <a:srgbClr val="000000"/>
                </a:solidFill>
                <a:latin typeface="Calibri" panose="020F0502020204030204"/>
              </a:rPr>
              <a:t>και</a:t>
            </a:r>
            <a:r>
              <a:rPr sz="2800" b="0" dirty="0" smtClean="0">
                <a:solidFill>
                  <a:srgbClr val="000000"/>
                </a:solidFill>
                <a:latin typeface="Calibri" panose="020F0502020204030204"/>
              </a:rPr>
              <a:t> </a:t>
            </a:r>
            <a:r>
              <a:rPr sz="2800" b="0" dirty="0">
                <a:solidFill>
                  <a:srgbClr val="000000"/>
                </a:solidFill>
                <a:latin typeface="Calibri" panose="020F0502020204030204"/>
              </a:rPr>
              <a:t>ψυχικής ευημερίας</a:t>
            </a:r>
            <a:endParaRPr sz="2800" b="0" dirty="0">
              <a:solidFill>
                <a:srgbClr val="000000"/>
              </a:solidFill>
              <a:latin typeface="Calibri" panose="020F0502020204030204"/>
            </a:endParaRPr>
          </a:p>
        </p:txBody>
      </p:sp>
      <p:sp>
        <p:nvSpPr>
          <p:cNvPr id="4" name="Rectangle 3"/>
          <p:cNvSpPr/>
          <p:nvPr/>
        </p:nvSpPr>
        <p:spPr>
          <a:xfrm>
            <a:off x="228600" y="228600"/>
            <a:ext cx="11734495" cy="6400800"/>
          </a:xfrm>
          <a:prstGeom prst="rect">
            <a:avLst/>
          </a:prstGeom>
          <a:noFill/>
          <a:ln w="28575">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228600" y="360502"/>
            <a:ext cx="11506200" cy="707886"/>
          </a:xfrm>
          <a:prstGeom prst="rect">
            <a:avLst/>
          </a:prstGeom>
          <a:noFill/>
        </p:spPr>
        <p:txBody>
          <a:bodyPr wrap="square" rtlCol="0">
            <a:spAutoFit/>
          </a:bodyPr>
          <a:lstStyle/>
          <a:p>
            <a:pPr algn="ctr"/>
            <a:r>
              <a:rPr lang="el-GR" sz="4000" b="1" dirty="0" smtClean="0"/>
              <a:t>ΣΥΜΠΕΡΑΣΜΑΤΑ ΚΑΙ ΠΡΟΤΑΣΕΙΣ</a:t>
            </a:r>
            <a:endParaRPr lang="en-US" sz="40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5EBDC"/>
        </a:solidFill>
        <a:effectLst/>
      </p:bgPr>
    </p:bg>
    <p:spTree>
      <p:nvGrpSpPr>
        <p:cNvPr id="1" name=""/>
        <p:cNvGrpSpPr/>
        <p:nvPr/>
      </p:nvGrpSpPr>
      <p:grpSpPr>
        <a:xfrm>
          <a:off x="0" y="0"/>
          <a:ext cx="0" cy="0"/>
          <a:chOff x="0" y="0"/>
          <a:chExt cx="0" cy="0"/>
        </a:xfrm>
      </p:grpSpPr>
      <p:sp>
        <p:nvSpPr>
          <p:cNvPr id="4" name="Rectangle 3"/>
          <p:cNvSpPr/>
          <p:nvPr/>
        </p:nvSpPr>
        <p:spPr>
          <a:xfrm>
            <a:off x="228600" y="228600"/>
            <a:ext cx="11734495" cy="6400800"/>
          </a:xfrm>
          <a:prstGeom prst="rect">
            <a:avLst/>
          </a:prstGeom>
          <a:noFill/>
          <a:ln w="28575">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2304744" y="2551837"/>
            <a:ext cx="7582205" cy="1754326"/>
          </a:xfrm>
          <a:prstGeom prst="rect">
            <a:avLst/>
          </a:prstGeom>
          <a:noFill/>
        </p:spPr>
        <p:txBody>
          <a:bodyPr wrap="square" rtlCol="0">
            <a:spAutoFit/>
          </a:bodyPr>
          <a:lstStyle/>
          <a:p>
            <a:pPr algn="ctr"/>
            <a:r>
              <a:rPr lang="el-GR" sz="5400" b="1" dirty="0" smtClean="0"/>
              <a:t>ΣΑΣ ΕΥΧΑΡΙΣΤΩ ΠΟΛΥ ΓΙΑ ΤΟΝ ΧΡΟΝΟ ΣΑΣ!!</a:t>
            </a:r>
            <a:endParaRPr lang="en-US" sz="54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5EBDC"/>
        </a:solidFill>
        <a:effectLst/>
      </p:bgPr>
    </p:bg>
    <p:spTree>
      <p:nvGrpSpPr>
        <p:cNvPr id="1" name=""/>
        <p:cNvGrpSpPr/>
        <p:nvPr/>
      </p:nvGrpSpPr>
      <p:grpSpPr>
        <a:xfrm>
          <a:off x="0" y="0"/>
          <a:ext cx="0" cy="0"/>
          <a:chOff x="0" y="0"/>
          <a:chExt cx="0" cy="0"/>
        </a:xfrm>
      </p:grpSpPr>
      <p:sp>
        <p:nvSpPr>
          <p:cNvPr id="4" name="Rectangle 3"/>
          <p:cNvSpPr/>
          <p:nvPr/>
        </p:nvSpPr>
        <p:spPr>
          <a:xfrm>
            <a:off x="228600" y="228600"/>
            <a:ext cx="11734495" cy="6400800"/>
          </a:xfrm>
          <a:prstGeom prst="rect">
            <a:avLst/>
          </a:prstGeom>
          <a:noFill/>
          <a:ln w="28575">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400397" y="552452"/>
            <a:ext cx="3390900" cy="707886"/>
          </a:xfrm>
          <a:prstGeom prst="rect">
            <a:avLst/>
          </a:prstGeom>
          <a:noFill/>
        </p:spPr>
        <p:txBody>
          <a:bodyPr wrap="square" rtlCol="0">
            <a:spAutoFit/>
          </a:bodyPr>
          <a:lstStyle/>
          <a:p>
            <a:r>
              <a:rPr lang="el-GR" sz="4000" b="1" dirty="0" smtClean="0"/>
              <a:t>ΠΕΡΙΕΧΟΜΕΝΑ</a:t>
            </a:r>
            <a:endParaRPr lang="en-US" sz="4000" b="1" dirty="0"/>
          </a:p>
        </p:txBody>
      </p:sp>
      <p:sp>
        <p:nvSpPr>
          <p:cNvPr id="7" name="TextBox 6"/>
          <p:cNvSpPr txBox="1"/>
          <p:nvPr/>
        </p:nvSpPr>
        <p:spPr>
          <a:xfrm>
            <a:off x="609601" y="1913572"/>
            <a:ext cx="6191250" cy="3046988"/>
          </a:xfrm>
          <a:prstGeom prst="rect">
            <a:avLst/>
          </a:prstGeom>
          <a:noFill/>
        </p:spPr>
        <p:txBody>
          <a:bodyPr wrap="square" rtlCol="0">
            <a:spAutoFit/>
          </a:bodyPr>
          <a:lstStyle/>
          <a:p>
            <a:pPr marL="285750" indent="-285750">
              <a:buFont typeface="Wingdings" panose="05000000000000000000" pitchFamily="2" charset="2"/>
              <a:buChar char="q"/>
            </a:pPr>
            <a:r>
              <a:rPr lang="el-GR" sz="3200" dirty="0" smtClean="0"/>
              <a:t> Πρόβλημα και πλαίσιο</a:t>
            </a:r>
            <a:endParaRPr lang="el-GR" sz="3200" dirty="0" smtClean="0"/>
          </a:p>
          <a:p>
            <a:pPr marL="285750" indent="-285750">
              <a:buFont typeface="Wingdings" panose="05000000000000000000" pitchFamily="2" charset="2"/>
              <a:buChar char="q"/>
            </a:pPr>
            <a:endParaRPr lang="el-GR" sz="3200" dirty="0"/>
          </a:p>
          <a:p>
            <a:pPr marL="285750" indent="-285750">
              <a:buFont typeface="Wingdings" panose="05000000000000000000" pitchFamily="2" charset="2"/>
              <a:buChar char="q"/>
            </a:pPr>
            <a:r>
              <a:rPr lang="el-GR" sz="3200" dirty="0" smtClean="0"/>
              <a:t> Στόχος και ερευνητικά ερωτήματα</a:t>
            </a:r>
            <a:endParaRPr lang="el-GR" sz="3200" dirty="0" smtClean="0"/>
          </a:p>
          <a:p>
            <a:pPr marL="285750" indent="-285750">
              <a:buFont typeface="Wingdings" panose="05000000000000000000" pitchFamily="2" charset="2"/>
              <a:buChar char="q"/>
            </a:pPr>
            <a:endParaRPr lang="el-GR" sz="3200" dirty="0"/>
          </a:p>
          <a:p>
            <a:pPr marL="285750" indent="-285750">
              <a:buFont typeface="Wingdings" panose="05000000000000000000" pitchFamily="2" charset="2"/>
              <a:buChar char="q"/>
            </a:pPr>
            <a:r>
              <a:rPr lang="el-GR" sz="3200" dirty="0" smtClean="0"/>
              <a:t> Μεθοδολογία</a:t>
            </a:r>
            <a:endParaRPr lang="en-US" sz="3200" dirty="0"/>
          </a:p>
        </p:txBody>
      </p:sp>
      <p:sp>
        <p:nvSpPr>
          <p:cNvPr id="8" name="TextBox 7"/>
          <p:cNvSpPr txBox="1"/>
          <p:nvPr/>
        </p:nvSpPr>
        <p:spPr>
          <a:xfrm>
            <a:off x="6800851" y="1920567"/>
            <a:ext cx="5477180" cy="3539430"/>
          </a:xfrm>
          <a:prstGeom prst="rect">
            <a:avLst/>
          </a:prstGeom>
          <a:noFill/>
        </p:spPr>
        <p:txBody>
          <a:bodyPr wrap="square" rtlCol="0">
            <a:spAutoFit/>
          </a:bodyPr>
          <a:lstStyle/>
          <a:p>
            <a:pPr marL="285750" indent="-285750">
              <a:buFont typeface="Wingdings" panose="05000000000000000000" pitchFamily="2" charset="2"/>
              <a:buChar char="q"/>
            </a:pPr>
            <a:r>
              <a:rPr lang="el-GR" sz="3200" dirty="0" smtClean="0"/>
              <a:t> Κύρια ευρήματα</a:t>
            </a:r>
            <a:endParaRPr lang="el-GR" sz="3200" dirty="0" smtClean="0"/>
          </a:p>
          <a:p>
            <a:pPr marL="285750" indent="-285750">
              <a:buFont typeface="Wingdings" panose="05000000000000000000" pitchFamily="2" charset="2"/>
              <a:buChar char="q"/>
            </a:pPr>
            <a:endParaRPr lang="el-GR" sz="3200" dirty="0"/>
          </a:p>
          <a:p>
            <a:pPr marL="285750" indent="-285750">
              <a:buFont typeface="Wingdings" panose="05000000000000000000" pitchFamily="2" charset="2"/>
              <a:buChar char="q"/>
            </a:pPr>
            <a:r>
              <a:rPr lang="el-GR" sz="3200" dirty="0" smtClean="0"/>
              <a:t> Η τέχνη ως εργαλείο αντιμετώπισης</a:t>
            </a:r>
            <a:endParaRPr lang="el-GR" sz="3200" dirty="0" smtClean="0"/>
          </a:p>
          <a:p>
            <a:pPr marL="285750" indent="-285750">
              <a:buFont typeface="Wingdings" panose="05000000000000000000" pitchFamily="2" charset="2"/>
              <a:buChar char="q"/>
            </a:pPr>
            <a:endParaRPr lang="el-GR" sz="3200" dirty="0"/>
          </a:p>
          <a:p>
            <a:pPr marL="285750" indent="-285750">
              <a:buFont typeface="Wingdings" panose="05000000000000000000" pitchFamily="2" charset="2"/>
              <a:buChar char="q"/>
            </a:pPr>
            <a:r>
              <a:rPr lang="el-GR" sz="3200" dirty="0" smtClean="0"/>
              <a:t> Συμπεράσματα και προτάσεις</a:t>
            </a:r>
            <a:endParaRPr lang="en-US" sz="3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5EBDC"/>
        </a:solidFill>
        <a:effectLst/>
      </p:bgPr>
    </p:bg>
    <p:spTree>
      <p:nvGrpSpPr>
        <p:cNvPr id="1" name=""/>
        <p:cNvGrpSpPr/>
        <p:nvPr/>
      </p:nvGrpSpPr>
      <p:grpSpPr>
        <a:xfrm>
          <a:off x="0" y="0"/>
          <a:ext cx="0" cy="0"/>
          <a:chOff x="0" y="0"/>
          <a:chExt cx="0" cy="0"/>
        </a:xfrm>
      </p:grpSpPr>
      <p:sp>
        <p:nvSpPr>
          <p:cNvPr id="4" name="Rectangle 3"/>
          <p:cNvSpPr/>
          <p:nvPr/>
        </p:nvSpPr>
        <p:spPr>
          <a:xfrm>
            <a:off x="228600" y="228600"/>
            <a:ext cx="11734495" cy="6400800"/>
          </a:xfrm>
          <a:prstGeom prst="rect">
            <a:avLst/>
          </a:prstGeom>
          <a:noFill/>
          <a:ln w="28575">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2004859" y="466727"/>
            <a:ext cx="8181975" cy="707886"/>
          </a:xfrm>
          <a:prstGeom prst="rect">
            <a:avLst/>
          </a:prstGeom>
          <a:noFill/>
        </p:spPr>
        <p:txBody>
          <a:bodyPr wrap="square" rtlCol="0">
            <a:spAutoFit/>
          </a:bodyPr>
          <a:lstStyle/>
          <a:p>
            <a:r>
              <a:rPr lang="el-GR" sz="4000" b="1" dirty="0" smtClean="0"/>
              <a:t>ΣΗΜΑΝΤΙΚΟΤΗΤΑ ΤΟΥ ΖΗΤΗΜΑΤΟΣ</a:t>
            </a:r>
            <a:endParaRPr lang="en-US" sz="4000" b="1" dirty="0"/>
          </a:p>
        </p:txBody>
      </p:sp>
      <p:sp>
        <p:nvSpPr>
          <p:cNvPr id="7" name="TextBox 6"/>
          <p:cNvSpPr txBox="1"/>
          <p:nvPr/>
        </p:nvSpPr>
        <p:spPr>
          <a:xfrm>
            <a:off x="895350" y="1847850"/>
            <a:ext cx="7439025" cy="4154984"/>
          </a:xfrm>
          <a:prstGeom prst="rect">
            <a:avLst/>
          </a:prstGeom>
          <a:noFill/>
        </p:spPr>
        <p:txBody>
          <a:bodyPr wrap="square" rtlCol="0">
            <a:spAutoFit/>
          </a:bodyPr>
          <a:lstStyle/>
          <a:p>
            <a:pPr marL="285750" indent="-285750">
              <a:buFont typeface="Wingdings" panose="05000000000000000000" pitchFamily="2" charset="2"/>
              <a:buChar char="q"/>
            </a:pPr>
            <a:r>
              <a:rPr lang="el-GR" sz="2400" dirty="0" smtClean="0"/>
              <a:t> Οι επαγγελματίες παιδικής προστασίας εκτίθενται σε υψηλή συναισθηματική φόρτιση</a:t>
            </a:r>
            <a:endParaRPr lang="el-GR" sz="2400" dirty="0" smtClean="0"/>
          </a:p>
          <a:p>
            <a:pPr marL="285750" indent="-285750">
              <a:buFont typeface="Wingdings" panose="05000000000000000000" pitchFamily="2" charset="2"/>
              <a:buChar char="q"/>
            </a:pPr>
            <a:endParaRPr lang="el-GR" sz="2400" dirty="0"/>
          </a:p>
          <a:p>
            <a:pPr marL="285750" indent="-285750">
              <a:buFont typeface="Wingdings" panose="05000000000000000000" pitchFamily="2" charset="2"/>
              <a:buChar char="q"/>
            </a:pPr>
            <a:r>
              <a:rPr lang="el-GR" sz="2400" dirty="0" smtClean="0"/>
              <a:t>Η εργασία με παιδιά με αναπηρίες συχνά συνοδεύονται από ηθικά διλήμματα και αυξημένες ευθύνες</a:t>
            </a:r>
            <a:endParaRPr lang="el-GR" sz="2400" dirty="0" smtClean="0"/>
          </a:p>
          <a:p>
            <a:pPr marL="285750" indent="-285750">
              <a:buFont typeface="Wingdings" panose="05000000000000000000" pitchFamily="2" charset="2"/>
              <a:buChar char="q"/>
            </a:pPr>
            <a:endParaRPr lang="el-GR" sz="2400" dirty="0"/>
          </a:p>
          <a:p>
            <a:pPr marL="285750" indent="-285750">
              <a:buFont typeface="Wingdings" panose="05000000000000000000" pitchFamily="2" charset="2"/>
              <a:buChar char="q"/>
            </a:pPr>
            <a:r>
              <a:rPr lang="el-GR" sz="2400" dirty="0" smtClean="0"/>
              <a:t>Η εξουθένωση επηρεάζει</a:t>
            </a:r>
            <a:r>
              <a:rPr lang="en-US" sz="2400" dirty="0" smtClean="0"/>
              <a:t>:</a:t>
            </a:r>
            <a:endParaRPr lang="en-US" sz="2400" dirty="0" smtClean="0"/>
          </a:p>
          <a:p>
            <a:r>
              <a:rPr lang="en-US" sz="2400" dirty="0"/>
              <a:t> </a:t>
            </a:r>
            <a:r>
              <a:rPr lang="en-US" sz="2400" dirty="0" smtClean="0"/>
              <a:t>    - </a:t>
            </a:r>
            <a:r>
              <a:rPr lang="el-GR" sz="2400" dirty="0" smtClean="0"/>
              <a:t>Τον/την επαγγελματία</a:t>
            </a:r>
            <a:endParaRPr lang="el-GR" sz="2400" dirty="0" smtClean="0"/>
          </a:p>
          <a:p>
            <a:r>
              <a:rPr lang="el-GR" sz="2400" dirty="0"/>
              <a:t> </a:t>
            </a:r>
            <a:r>
              <a:rPr lang="el-GR" sz="2400" dirty="0" smtClean="0"/>
              <a:t>    - Τη λειτουργικότητα των υπηρεσιών </a:t>
            </a:r>
            <a:endParaRPr lang="el-GR" sz="2400" dirty="0" smtClean="0"/>
          </a:p>
          <a:p>
            <a:r>
              <a:rPr lang="el-GR" sz="2400" dirty="0" smtClean="0"/>
              <a:t>     - Την ασφάλεια/ποιότητα φροντίδας των παιδιών</a:t>
            </a: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5EBDC"/>
        </a:solidFill>
        <a:effectLst/>
      </p:bgPr>
    </p:bg>
    <p:spTree>
      <p:nvGrpSpPr>
        <p:cNvPr id="1" name=""/>
        <p:cNvGrpSpPr/>
        <p:nvPr/>
      </p:nvGrpSpPr>
      <p:grpSpPr>
        <a:xfrm>
          <a:off x="0" y="0"/>
          <a:ext cx="0" cy="0"/>
          <a:chOff x="0" y="0"/>
          <a:chExt cx="0" cy="0"/>
        </a:xfrm>
      </p:grpSpPr>
      <p:sp>
        <p:nvSpPr>
          <p:cNvPr id="4" name="Rectangle 3"/>
          <p:cNvSpPr/>
          <p:nvPr/>
        </p:nvSpPr>
        <p:spPr>
          <a:xfrm>
            <a:off x="228600" y="228600"/>
            <a:ext cx="11734495" cy="6400800"/>
          </a:xfrm>
          <a:prstGeom prst="rect">
            <a:avLst/>
          </a:prstGeom>
          <a:noFill/>
          <a:ln w="28575">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3593076" y="546896"/>
            <a:ext cx="5005541" cy="707886"/>
          </a:xfrm>
          <a:prstGeom prst="rect">
            <a:avLst/>
          </a:prstGeom>
          <a:noFill/>
        </p:spPr>
        <p:txBody>
          <a:bodyPr wrap="square" rtlCol="0">
            <a:spAutoFit/>
          </a:bodyPr>
          <a:lstStyle/>
          <a:p>
            <a:r>
              <a:rPr lang="el-GR" sz="4000" b="1" dirty="0" smtClean="0"/>
              <a:t>ΤΙ ΕΙΝΑΙ ΤΟ </a:t>
            </a:r>
            <a:r>
              <a:rPr lang="en-US" sz="4000" b="1" dirty="0" smtClean="0"/>
              <a:t>BURNOUT</a:t>
            </a:r>
            <a:endParaRPr lang="en-US" sz="4000" b="1" dirty="0"/>
          </a:p>
        </p:txBody>
      </p:sp>
      <p:sp>
        <p:nvSpPr>
          <p:cNvPr id="8" name="TextBox 7"/>
          <p:cNvSpPr txBox="1"/>
          <p:nvPr/>
        </p:nvSpPr>
        <p:spPr>
          <a:xfrm>
            <a:off x="990599" y="1582603"/>
            <a:ext cx="10220325" cy="4524315"/>
          </a:xfrm>
          <a:prstGeom prst="rect">
            <a:avLst/>
          </a:prstGeom>
          <a:noFill/>
        </p:spPr>
        <p:txBody>
          <a:bodyPr wrap="square" rtlCol="0">
            <a:spAutoFit/>
          </a:bodyPr>
          <a:lstStyle/>
          <a:p>
            <a:pPr marL="285750" indent="-285750">
              <a:buFont typeface="Wingdings" panose="05000000000000000000" pitchFamily="2" charset="2"/>
              <a:buChar char="q"/>
            </a:pPr>
            <a:r>
              <a:rPr lang="en-US" sz="3200" dirty="0" smtClean="0"/>
              <a:t> </a:t>
            </a:r>
            <a:r>
              <a:rPr lang="el-GR" sz="3200" dirty="0" smtClean="0"/>
              <a:t>Σύνδρομο που σχετίζεται με χρόνιο εργασιακό στρες</a:t>
            </a:r>
            <a:endParaRPr lang="el-GR" sz="3200" dirty="0" smtClean="0"/>
          </a:p>
          <a:p>
            <a:pPr marL="285750" indent="-285750">
              <a:buFont typeface="Wingdings" panose="05000000000000000000" pitchFamily="2" charset="2"/>
              <a:buChar char="q"/>
            </a:pPr>
            <a:endParaRPr lang="el-GR" sz="3200" dirty="0"/>
          </a:p>
          <a:p>
            <a:pPr marL="285750" indent="-285750">
              <a:buFont typeface="Wingdings" panose="05000000000000000000" pitchFamily="2" charset="2"/>
              <a:buChar char="q"/>
            </a:pPr>
            <a:r>
              <a:rPr lang="el-GR" sz="3200" dirty="0" smtClean="0"/>
              <a:t>Συχνά περιγράφεται με διαστάσεις όπως</a:t>
            </a:r>
            <a:r>
              <a:rPr lang="en-US" sz="3200" dirty="0" smtClean="0"/>
              <a:t>:</a:t>
            </a:r>
            <a:endParaRPr lang="en-US" sz="3200" dirty="0" smtClean="0"/>
          </a:p>
          <a:p>
            <a:r>
              <a:rPr lang="en-US" sz="3200" dirty="0" smtClean="0"/>
              <a:t>      - </a:t>
            </a:r>
            <a:r>
              <a:rPr lang="el-GR" sz="3200" dirty="0" smtClean="0"/>
              <a:t>Συναισθηματική εξάντληση</a:t>
            </a:r>
            <a:endParaRPr lang="el-GR" sz="3200" dirty="0" smtClean="0"/>
          </a:p>
          <a:p>
            <a:r>
              <a:rPr lang="el-GR" sz="3200" dirty="0"/>
              <a:t> </a:t>
            </a:r>
            <a:r>
              <a:rPr lang="el-GR" sz="3200" dirty="0" smtClean="0"/>
              <a:t>     - Αποπροσωποποίηση/κυνισμός</a:t>
            </a:r>
            <a:endParaRPr lang="el-GR" sz="3200" dirty="0" smtClean="0"/>
          </a:p>
          <a:p>
            <a:r>
              <a:rPr lang="el-GR" sz="3200" dirty="0"/>
              <a:t> </a:t>
            </a:r>
            <a:r>
              <a:rPr lang="el-GR" sz="3200" dirty="0" smtClean="0"/>
              <a:t>     - Μειωμένη αποτελεσματικότητα</a:t>
            </a:r>
            <a:endParaRPr lang="el-GR" sz="3200" dirty="0" smtClean="0"/>
          </a:p>
          <a:p>
            <a:pPr marL="285750" indent="-285750">
              <a:buFont typeface="Wingdings" panose="05000000000000000000" pitchFamily="2" charset="2"/>
              <a:buChar char="q"/>
            </a:pPr>
            <a:endParaRPr lang="el-GR" sz="3200" dirty="0" smtClean="0"/>
          </a:p>
          <a:p>
            <a:pPr marL="285750" indent="-285750">
              <a:buFont typeface="Wingdings" panose="05000000000000000000" pitchFamily="2" charset="2"/>
              <a:buChar char="q"/>
            </a:pPr>
            <a:r>
              <a:rPr lang="el-GR" sz="3200" dirty="0" smtClean="0"/>
              <a:t>Στην παιδική προστασία υπάρχει ιδιαίτερα έντονη συναισθηματική εμπλοκή και δευτερογενές τραύμα</a:t>
            </a:r>
            <a:endParaRPr lang="en-US"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5EBDC"/>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14374" y="1600201"/>
            <a:ext cx="10620375" cy="1619250"/>
          </a:xfrm>
        </p:spPr>
        <p:txBody>
          <a:bodyPr>
            <a:noAutofit/>
          </a:bodyPr>
          <a:lstStyle/>
          <a:p>
            <a:pPr>
              <a:buFont typeface="Wingdings" panose="05000000000000000000" pitchFamily="2" charset="2"/>
              <a:buChar char="q"/>
              <a:defRPr>
                <a:solidFill>
                  <a:srgbClr val="000000"/>
                </a:solidFill>
                <a:latin typeface="Calibri" panose="020F0502020204030204"/>
              </a:defRPr>
            </a:pPr>
            <a:r>
              <a:rPr b="0" dirty="0" err="1">
                <a:solidFill>
                  <a:srgbClr val="000000"/>
                </a:solidFill>
                <a:latin typeface="Calibri" panose="020F0502020204030204"/>
              </a:rPr>
              <a:t>Εις</a:t>
            </a:r>
            <a:r>
              <a:rPr b="0" dirty="0">
                <a:solidFill>
                  <a:srgbClr val="000000"/>
                </a:solidFill>
                <a:latin typeface="Calibri" panose="020F0502020204030204"/>
              </a:rPr>
              <a:t> β</a:t>
            </a:r>
            <a:r>
              <a:rPr b="0" dirty="0" err="1">
                <a:solidFill>
                  <a:srgbClr val="000000"/>
                </a:solidFill>
                <a:latin typeface="Calibri" panose="020F0502020204030204"/>
              </a:rPr>
              <a:t>άθος</a:t>
            </a:r>
            <a:r>
              <a:rPr b="0" dirty="0">
                <a:solidFill>
                  <a:srgbClr val="000000"/>
                </a:solidFill>
                <a:latin typeface="Calibri" panose="020F0502020204030204"/>
              </a:rPr>
              <a:t> </a:t>
            </a:r>
            <a:r>
              <a:rPr b="0" dirty="0" err="1">
                <a:solidFill>
                  <a:srgbClr val="000000"/>
                </a:solidFill>
                <a:latin typeface="Calibri" panose="020F0502020204030204"/>
              </a:rPr>
              <a:t>διερεύνηση</a:t>
            </a:r>
            <a:r>
              <a:rPr b="0" dirty="0">
                <a:solidFill>
                  <a:srgbClr val="000000"/>
                </a:solidFill>
                <a:latin typeface="Calibri" panose="020F0502020204030204"/>
              </a:rPr>
              <a:t> </a:t>
            </a:r>
            <a:r>
              <a:rPr b="0" dirty="0" err="1">
                <a:solidFill>
                  <a:srgbClr val="000000"/>
                </a:solidFill>
                <a:latin typeface="Calibri" panose="020F0502020204030204"/>
              </a:rPr>
              <a:t>της</a:t>
            </a:r>
            <a:r>
              <a:rPr b="0" dirty="0">
                <a:solidFill>
                  <a:srgbClr val="000000"/>
                </a:solidFill>
                <a:latin typeface="Calibri" panose="020F0502020204030204"/>
              </a:rPr>
              <a:t> επα</a:t>
            </a:r>
            <a:r>
              <a:rPr b="0" dirty="0" err="1">
                <a:solidFill>
                  <a:srgbClr val="000000"/>
                </a:solidFill>
                <a:latin typeface="Calibri" panose="020F0502020204030204"/>
              </a:rPr>
              <a:t>γγελμ</a:t>
            </a:r>
            <a:r>
              <a:rPr b="0" dirty="0">
                <a:solidFill>
                  <a:srgbClr val="000000"/>
                </a:solidFill>
                <a:latin typeface="Calibri" panose="020F0502020204030204"/>
              </a:rPr>
              <a:t>ατικής εξουθένωσης σε επαγγελματίες παιδικής </a:t>
            </a:r>
            <a:r>
              <a:rPr b="0" dirty="0" smtClean="0">
                <a:solidFill>
                  <a:srgbClr val="000000"/>
                </a:solidFill>
                <a:latin typeface="Calibri" panose="020F0502020204030204"/>
              </a:rPr>
              <a:t>προστασίας</a:t>
            </a:r>
            <a:endParaRPr lang="el-GR" b="0" dirty="0" smtClean="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endParaRPr lang="el-GR" b="0" dirty="0" smtClean="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r>
              <a:rPr b="0" dirty="0" err="1" smtClean="0">
                <a:solidFill>
                  <a:srgbClr val="000000"/>
                </a:solidFill>
                <a:latin typeface="Calibri" panose="020F0502020204030204"/>
              </a:rPr>
              <a:t>Εστί</a:t>
            </a:r>
            <a:r>
              <a:rPr b="0" dirty="0" smtClean="0">
                <a:solidFill>
                  <a:srgbClr val="000000"/>
                </a:solidFill>
                <a:latin typeface="Calibri" panose="020F0502020204030204"/>
              </a:rPr>
              <a:t>αση </a:t>
            </a:r>
            <a:r>
              <a:rPr b="0" dirty="0">
                <a:solidFill>
                  <a:srgbClr val="000000"/>
                </a:solidFill>
                <a:latin typeface="Calibri" panose="020F0502020204030204"/>
              </a:rPr>
              <a:t>στη βιωμένη εμπειρία εργασίας με παιδιά με </a:t>
            </a:r>
            <a:r>
              <a:rPr b="0" dirty="0" smtClean="0">
                <a:solidFill>
                  <a:srgbClr val="000000"/>
                </a:solidFill>
                <a:latin typeface="Calibri" panose="020F0502020204030204"/>
              </a:rPr>
              <a:t>αναπηρίες</a:t>
            </a:r>
            <a:endParaRPr lang="el-GR" b="0" dirty="0" smtClean="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endParaRPr lang="el-GR" b="0" dirty="0" smtClean="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r>
              <a:rPr b="0" dirty="0" err="1" smtClean="0">
                <a:solidFill>
                  <a:srgbClr val="000000"/>
                </a:solidFill>
                <a:latin typeface="Calibri" panose="020F0502020204030204"/>
              </a:rPr>
              <a:t>Εξέτ</a:t>
            </a:r>
            <a:r>
              <a:rPr b="0" dirty="0" smtClean="0">
                <a:solidFill>
                  <a:srgbClr val="000000"/>
                </a:solidFill>
                <a:latin typeface="Calibri" panose="020F0502020204030204"/>
              </a:rPr>
              <a:t>αση </a:t>
            </a:r>
            <a:r>
              <a:rPr b="0" dirty="0">
                <a:solidFill>
                  <a:srgbClr val="000000"/>
                </a:solidFill>
                <a:latin typeface="Calibri" panose="020F0502020204030204"/>
              </a:rPr>
              <a:t>της τέχνης ως μέσου αντιμετώπισης/ενδυνάμωσης</a:t>
            </a:r>
            <a:endParaRPr b="0" dirty="0">
              <a:solidFill>
                <a:srgbClr val="000000"/>
              </a:solidFill>
              <a:latin typeface="Calibri" panose="020F0502020204030204"/>
            </a:endParaRPr>
          </a:p>
        </p:txBody>
      </p:sp>
      <p:sp>
        <p:nvSpPr>
          <p:cNvPr id="4" name="Rectangle 3"/>
          <p:cNvSpPr/>
          <p:nvPr/>
        </p:nvSpPr>
        <p:spPr>
          <a:xfrm>
            <a:off x="228600" y="228600"/>
            <a:ext cx="11734495" cy="6400800"/>
          </a:xfrm>
          <a:prstGeom prst="rect">
            <a:avLst/>
          </a:prstGeom>
          <a:noFill/>
          <a:ln w="28575">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3593076" y="389077"/>
            <a:ext cx="5005541" cy="707886"/>
          </a:xfrm>
          <a:prstGeom prst="rect">
            <a:avLst/>
          </a:prstGeom>
          <a:noFill/>
        </p:spPr>
        <p:txBody>
          <a:bodyPr wrap="square" rtlCol="0">
            <a:spAutoFit/>
          </a:bodyPr>
          <a:lstStyle/>
          <a:p>
            <a:r>
              <a:rPr lang="el-GR" sz="4000" b="1" dirty="0" smtClean="0"/>
              <a:t>ΣΤΟΧΟΣ ΤΗΣ ΈΡΕΥΝΑΣ</a:t>
            </a:r>
            <a:endParaRPr lang="en-US" sz="4000"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5EBDC"/>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99" y="1600200"/>
            <a:ext cx="11268075" cy="4525963"/>
          </a:xfrm>
        </p:spPr>
        <p:txBody>
          <a:bodyPr>
            <a:normAutofit/>
          </a:bodyPr>
          <a:lstStyle/>
          <a:p>
            <a:pPr>
              <a:buFont typeface="Wingdings" panose="05000000000000000000" pitchFamily="2" charset="2"/>
              <a:buChar char="q"/>
              <a:defRPr>
                <a:solidFill>
                  <a:srgbClr val="000000"/>
                </a:solidFill>
                <a:latin typeface="Calibri" panose="020F0502020204030204"/>
              </a:defRPr>
            </a:pPr>
            <a:r>
              <a:rPr sz="2800" b="0" dirty="0" err="1" smtClean="0">
                <a:solidFill>
                  <a:srgbClr val="000000"/>
                </a:solidFill>
                <a:latin typeface="Calibri" panose="020F0502020204030204"/>
              </a:rPr>
              <a:t>Ποιο</a:t>
            </a:r>
            <a:r>
              <a:rPr lang="el-GR" sz="2800" b="0" dirty="0" smtClean="0">
                <a:solidFill>
                  <a:srgbClr val="000000"/>
                </a:solidFill>
                <a:latin typeface="Calibri" panose="020F0502020204030204"/>
              </a:rPr>
              <a:t>ί</a:t>
            </a:r>
            <a:r>
              <a:rPr sz="2800" b="0" dirty="0" smtClean="0">
                <a:solidFill>
                  <a:srgbClr val="000000"/>
                </a:solidFill>
                <a:latin typeface="Calibri" panose="020F0502020204030204"/>
              </a:rPr>
              <a:t> </a:t>
            </a:r>
            <a:r>
              <a:rPr sz="2800" b="0" dirty="0">
                <a:solidFill>
                  <a:srgbClr val="000000"/>
                </a:solidFill>
                <a:latin typeface="Calibri" panose="020F0502020204030204"/>
              </a:rPr>
              <a:t>πα</a:t>
            </a:r>
            <a:r>
              <a:rPr sz="2800" b="0" dirty="0" err="1">
                <a:solidFill>
                  <a:srgbClr val="000000"/>
                </a:solidFill>
                <a:latin typeface="Calibri" panose="020F0502020204030204"/>
              </a:rPr>
              <a:t>ράγοντες</a:t>
            </a:r>
            <a:r>
              <a:rPr sz="2800" b="0" dirty="0">
                <a:solidFill>
                  <a:srgbClr val="000000"/>
                </a:solidFill>
                <a:latin typeface="Calibri" panose="020F0502020204030204"/>
              </a:rPr>
              <a:t> </a:t>
            </a:r>
            <a:r>
              <a:rPr sz="2800" b="0" dirty="0" err="1">
                <a:solidFill>
                  <a:srgbClr val="000000"/>
                </a:solidFill>
                <a:latin typeface="Calibri" panose="020F0502020204030204"/>
              </a:rPr>
              <a:t>συμ</a:t>
            </a:r>
            <a:r>
              <a:rPr sz="2800" b="0" dirty="0">
                <a:solidFill>
                  <a:srgbClr val="000000"/>
                </a:solidFill>
                <a:latin typeface="Calibri" panose="020F0502020204030204"/>
              </a:rPr>
              <a:t>βάλλουν στην εμφάνιση </a:t>
            </a:r>
            <a:r>
              <a:rPr sz="2800" b="0" dirty="0" smtClean="0">
                <a:solidFill>
                  <a:srgbClr val="000000"/>
                </a:solidFill>
                <a:latin typeface="Calibri" panose="020F0502020204030204"/>
              </a:rPr>
              <a:t>εξουθένωσης;</a:t>
            </a:r>
            <a:endParaRPr lang="el-GR" sz="2800" b="0" dirty="0" smtClean="0">
              <a:solidFill>
                <a:srgbClr val="000000"/>
              </a:solidFill>
              <a:latin typeface="Calibri" panose="020F0502020204030204"/>
            </a:endParaRPr>
          </a:p>
          <a:p>
            <a:pPr marL="0" indent="0">
              <a:buNone/>
              <a:defRPr>
                <a:solidFill>
                  <a:srgbClr val="000000"/>
                </a:solidFill>
                <a:latin typeface="Calibri" panose="020F0502020204030204"/>
              </a:defRPr>
            </a:pPr>
            <a:endParaRPr lang="el-GR" sz="2800" b="0" dirty="0" smtClean="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r>
              <a:rPr sz="2800" b="0" dirty="0" err="1" smtClean="0">
                <a:solidFill>
                  <a:srgbClr val="000000"/>
                </a:solidFill>
                <a:latin typeface="Calibri" panose="020F0502020204030204"/>
              </a:rPr>
              <a:t>Πώς</a:t>
            </a:r>
            <a:r>
              <a:rPr sz="2800" b="0" dirty="0" smtClean="0">
                <a:solidFill>
                  <a:srgbClr val="000000"/>
                </a:solidFill>
                <a:latin typeface="Calibri" panose="020F0502020204030204"/>
              </a:rPr>
              <a:t> </a:t>
            </a:r>
            <a:r>
              <a:rPr sz="2800" b="0" dirty="0">
                <a:solidFill>
                  <a:srgbClr val="000000"/>
                </a:solidFill>
                <a:latin typeface="Calibri" panose="020F0502020204030204"/>
              </a:rPr>
              <a:t>β</a:t>
            </a:r>
            <a:r>
              <a:rPr sz="2800" b="0" dirty="0" err="1">
                <a:solidFill>
                  <a:srgbClr val="000000"/>
                </a:solidFill>
                <a:latin typeface="Calibri" panose="020F0502020204030204"/>
              </a:rPr>
              <a:t>ιώνετ</a:t>
            </a:r>
            <a:r>
              <a:rPr sz="2800" b="0" dirty="0">
                <a:solidFill>
                  <a:srgbClr val="000000"/>
                </a:solidFill>
                <a:latin typeface="Calibri" panose="020F0502020204030204"/>
              </a:rPr>
              <a:t>αι η ψυχολογική/συναισθηματική/σωματική </a:t>
            </a:r>
            <a:r>
              <a:rPr sz="2800" b="0" dirty="0" smtClean="0">
                <a:solidFill>
                  <a:srgbClr val="000000"/>
                </a:solidFill>
                <a:latin typeface="Calibri" panose="020F0502020204030204"/>
              </a:rPr>
              <a:t>κόπωση;</a:t>
            </a:r>
            <a:endParaRPr lang="el-GR" sz="2800" b="0" dirty="0" smtClean="0">
              <a:solidFill>
                <a:srgbClr val="000000"/>
              </a:solidFill>
              <a:latin typeface="Calibri" panose="020F0502020204030204"/>
            </a:endParaRPr>
          </a:p>
          <a:p>
            <a:pPr marL="0" indent="0">
              <a:buNone/>
              <a:defRPr>
                <a:solidFill>
                  <a:srgbClr val="000000"/>
                </a:solidFill>
                <a:latin typeface="Calibri" panose="020F0502020204030204"/>
              </a:defRPr>
            </a:pPr>
            <a:endParaRPr lang="el-GR" sz="2800" b="0" dirty="0" smtClean="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r>
              <a:rPr sz="2800" b="0" dirty="0" err="1" smtClean="0">
                <a:solidFill>
                  <a:srgbClr val="000000"/>
                </a:solidFill>
                <a:latin typeface="Calibri" panose="020F0502020204030204"/>
              </a:rPr>
              <a:t>Ποι</a:t>
            </a:r>
            <a:r>
              <a:rPr lang="el-GR" sz="2800" b="0" dirty="0" smtClean="0">
                <a:solidFill>
                  <a:srgbClr val="000000"/>
                </a:solidFill>
                <a:latin typeface="Calibri" panose="020F0502020204030204"/>
              </a:rPr>
              <a:t>έ</a:t>
            </a:r>
            <a:r>
              <a:rPr sz="2800" b="0" dirty="0" smtClean="0">
                <a:solidFill>
                  <a:srgbClr val="000000"/>
                </a:solidFill>
                <a:latin typeface="Calibri" panose="020F0502020204030204"/>
              </a:rPr>
              <a:t>ς </a:t>
            </a:r>
            <a:r>
              <a:rPr sz="2800" b="0" dirty="0" err="1">
                <a:solidFill>
                  <a:srgbClr val="000000"/>
                </a:solidFill>
                <a:latin typeface="Calibri" panose="020F0502020204030204"/>
              </a:rPr>
              <a:t>στρ</a:t>
            </a:r>
            <a:r>
              <a:rPr sz="2800" b="0" dirty="0">
                <a:solidFill>
                  <a:srgbClr val="000000"/>
                </a:solidFill>
                <a:latin typeface="Calibri" panose="020F0502020204030204"/>
              </a:rPr>
              <a:t>ατηγικές αντιμετώπισης αναπτύσσονται</a:t>
            </a:r>
            <a:r>
              <a:rPr sz="2800" b="0" dirty="0" smtClean="0">
                <a:solidFill>
                  <a:srgbClr val="000000"/>
                </a:solidFill>
                <a:latin typeface="Calibri" panose="020F0502020204030204"/>
              </a:rPr>
              <a:t>;</a:t>
            </a:r>
            <a:endParaRPr lang="el-GR" sz="2800" b="0" dirty="0" smtClean="0">
              <a:solidFill>
                <a:srgbClr val="000000"/>
              </a:solidFill>
              <a:latin typeface="Calibri" panose="020F0502020204030204"/>
            </a:endParaRPr>
          </a:p>
          <a:p>
            <a:pPr marL="0" indent="0">
              <a:buNone/>
              <a:defRPr>
                <a:solidFill>
                  <a:srgbClr val="000000"/>
                </a:solidFill>
                <a:latin typeface="Calibri" panose="020F0502020204030204"/>
              </a:defRPr>
            </a:pPr>
            <a:endParaRPr sz="2800" b="0" dirty="0">
              <a:solidFill>
                <a:srgbClr val="000000"/>
              </a:solidFill>
              <a:latin typeface="Calibri" panose="020F0502020204030204"/>
            </a:endParaRPr>
          </a:p>
          <a:p>
            <a:pPr>
              <a:buFont typeface="Wingdings" panose="05000000000000000000" pitchFamily="2" charset="2"/>
              <a:buChar char="q"/>
            </a:pPr>
            <a:r>
              <a:rPr sz="2800" b="0" dirty="0" err="1" smtClean="0">
                <a:solidFill>
                  <a:srgbClr val="000000"/>
                </a:solidFill>
                <a:latin typeface="Calibri" panose="020F0502020204030204"/>
              </a:rPr>
              <a:t>Ποι</a:t>
            </a:r>
            <a:r>
              <a:rPr lang="el-GR" sz="2800" dirty="0">
                <a:solidFill>
                  <a:srgbClr val="000000"/>
                </a:solidFill>
                <a:latin typeface="Calibri" panose="020F0502020204030204"/>
              </a:rPr>
              <a:t>ά</a:t>
            </a:r>
            <a:r>
              <a:rPr sz="2800" b="0" dirty="0" smtClean="0">
                <a:solidFill>
                  <a:srgbClr val="000000"/>
                </a:solidFill>
                <a:latin typeface="Calibri" panose="020F0502020204030204"/>
              </a:rPr>
              <a:t> </a:t>
            </a:r>
            <a:r>
              <a:rPr sz="2800" b="0" dirty="0">
                <a:solidFill>
                  <a:srgbClr val="000000"/>
                </a:solidFill>
                <a:latin typeface="Calibri" panose="020F0502020204030204"/>
              </a:rPr>
              <a:t>είναι η σχέση με την τέχνη και πώς συμβάλλει στη διαχείριση άγχους </a:t>
            </a:r>
            <a:r>
              <a:rPr lang="el-GR" sz="2800" dirty="0" smtClean="0">
                <a:solidFill>
                  <a:srgbClr val="000000"/>
                </a:solidFill>
                <a:latin typeface="Calibri" panose="020F0502020204030204"/>
              </a:rPr>
              <a:t>και</a:t>
            </a:r>
            <a:r>
              <a:rPr sz="2800" b="0" dirty="0" smtClean="0">
                <a:solidFill>
                  <a:srgbClr val="000000"/>
                </a:solidFill>
                <a:latin typeface="Calibri" panose="020F0502020204030204"/>
              </a:rPr>
              <a:t> </a:t>
            </a:r>
            <a:r>
              <a:rPr sz="2800" b="0" dirty="0">
                <a:solidFill>
                  <a:srgbClr val="000000"/>
                </a:solidFill>
                <a:latin typeface="Calibri" panose="020F0502020204030204"/>
              </a:rPr>
              <a:t>burnout;</a:t>
            </a:r>
            <a:endParaRPr sz="2800" b="0" dirty="0">
              <a:solidFill>
                <a:srgbClr val="000000"/>
              </a:solidFill>
              <a:latin typeface="Calibri" panose="020F0502020204030204"/>
            </a:endParaRPr>
          </a:p>
        </p:txBody>
      </p:sp>
      <p:sp>
        <p:nvSpPr>
          <p:cNvPr id="4" name="Rectangle 3"/>
          <p:cNvSpPr/>
          <p:nvPr/>
        </p:nvSpPr>
        <p:spPr>
          <a:xfrm>
            <a:off x="228600" y="228600"/>
            <a:ext cx="11734495" cy="6400800"/>
          </a:xfrm>
          <a:prstGeom prst="rect">
            <a:avLst/>
          </a:prstGeom>
          <a:noFill/>
          <a:ln w="28575">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3215610" y="559009"/>
            <a:ext cx="5760474" cy="707886"/>
          </a:xfrm>
          <a:prstGeom prst="rect">
            <a:avLst/>
          </a:prstGeom>
          <a:noFill/>
        </p:spPr>
        <p:txBody>
          <a:bodyPr wrap="square" rtlCol="0">
            <a:spAutoFit/>
          </a:bodyPr>
          <a:lstStyle/>
          <a:p>
            <a:r>
              <a:rPr lang="el-GR" sz="4000" b="1" dirty="0" smtClean="0"/>
              <a:t>ΕΡΕΥΝΗΤΙΚΑ ΕΡΩΤΗΜΑΤΑ</a:t>
            </a:r>
            <a:endParaRPr lang="en-US" sz="40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5EBDC"/>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6325"/>
            <a:ext cx="10744200" cy="4525963"/>
          </a:xfrm>
        </p:spPr>
        <p:txBody>
          <a:bodyPr>
            <a:noAutofit/>
          </a:bodyPr>
          <a:lstStyle/>
          <a:p>
            <a:pPr>
              <a:buFont typeface="Wingdings" panose="05000000000000000000" pitchFamily="2" charset="2"/>
              <a:buChar char="q"/>
              <a:defRPr>
                <a:solidFill>
                  <a:srgbClr val="000000"/>
                </a:solidFill>
                <a:latin typeface="Calibri" panose="020F0502020204030204"/>
              </a:defRPr>
            </a:pPr>
            <a:r>
              <a:rPr sz="2800" b="0" dirty="0" err="1">
                <a:solidFill>
                  <a:srgbClr val="000000"/>
                </a:solidFill>
                <a:latin typeface="Calibri" panose="020F0502020204030204"/>
              </a:rPr>
              <a:t>Ποιοτική</a:t>
            </a:r>
            <a:r>
              <a:rPr sz="2800" b="0" dirty="0">
                <a:solidFill>
                  <a:srgbClr val="000000"/>
                </a:solidFill>
                <a:latin typeface="Calibri" panose="020F0502020204030204"/>
              </a:rPr>
              <a:t> </a:t>
            </a:r>
            <a:r>
              <a:rPr sz="2800" b="0" dirty="0" smtClean="0">
                <a:solidFill>
                  <a:srgbClr val="000000"/>
                </a:solidFill>
                <a:latin typeface="Calibri" panose="020F0502020204030204"/>
              </a:rPr>
              <a:t>π</a:t>
            </a:r>
            <a:r>
              <a:rPr sz="2800" b="0" dirty="0" err="1" smtClean="0">
                <a:solidFill>
                  <a:srgbClr val="000000"/>
                </a:solidFill>
                <a:latin typeface="Calibri" panose="020F0502020204030204"/>
              </a:rPr>
              <a:t>ροσέγγιση</a:t>
            </a:r>
            <a:endParaRPr lang="el-GR" sz="2800" b="0" dirty="0" smtClean="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endParaRPr lang="el-GR" sz="2800" dirty="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r>
              <a:rPr sz="2800" b="0" dirty="0" err="1" smtClean="0">
                <a:solidFill>
                  <a:srgbClr val="000000"/>
                </a:solidFill>
                <a:latin typeface="Calibri" panose="020F0502020204030204"/>
              </a:rPr>
              <a:t>Ημι-δομημένες</a:t>
            </a:r>
            <a:r>
              <a:rPr sz="2800" b="0" dirty="0" smtClean="0">
                <a:solidFill>
                  <a:srgbClr val="000000"/>
                </a:solidFill>
                <a:latin typeface="Calibri" panose="020F0502020204030204"/>
              </a:rPr>
              <a:t> </a:t>
            </a:r>
            <a:r>
              <a:rPr sz="2800" b="0" dirty="0" err="1">
                <a:solidFill>
                  <a:srgbClr val="000000"/>
                </a:solidFill>
                <a:latin typeface="Calibri" panose="020F0502020204030204"/>
              </a:rPr>
              <a:t>συνεντεύξεις</a:t>
            </a:r>
            <a:r>
              <a:rPr sz="2800" b="0" dirty="0">
                <a:solidFill>
                  <a:srgbClr val="000000"/>
                </a:solidFill>
                <a:latin typeface="Calibri" panose="020F0502020204030204"/>
              </a:rPr>
              <a:t> (</a:t>
            </a:r>
            <a:r>
              <a:rPr sz="2800" b="0" dirty="0" err="1">
                <a:solidFill>
                  <a:srgbClr val="000000"/>
                </a:solidFill>
                <a:latin typeface="Calibri" panose="020F0502020204030204"/>
              </a:rPr>
              <a:t>τηλεφωνικά</a:t>
            </a:r>
            <a:r>
              <a:rPr sz="2800" b="0" dirty="0">
                <a:solidFill>
                  <a:srgbClr val="000000"/>
                </a:solidFill>
                <a:latin typeface="Calibri" panose="020F0502020204030204"/>
              </a:rPr>
              <a:t>, ~20–30</a:t>
            </a:r>
            <a:r>
              <a:rPr sz="2800" b="0" dirty="0" smtClean="0">
                <a:solidFill>
                  <a:srgbClr val="000000"/>
                </a:solidFill>
                <a:latin typeface="Calibri" panose="020F0502020204030204"/>
              </a:rPr>
              <a:t>’)</a:t>
            </a:r>
            <a:endParaRPr lang="el-GR" sz="2800" b="0" dirty="0" smtClean="0">
              <a:solidFill>
                <a:srgbClr val="000000"/>
              </a:solidFill>
              <a:latin typeface="Calibri" panose="020F0502020204030204"/>
            </a:endParaRPr>
          </a:p>
          <a:p>
            <a:pPr marL="0" indent="0">
              <a:buNone/>
              <a:defRPr>
                <a:solidFill>
                  <a:srgbClr val="000000"/>
                </a:solidFill>
                <a:latin typeface="Calibri" panose="020F0502020204030204"/>
              </a:defRPr>
            </a:pPr>
            <a:endParaRPr lang="el-GR" sz="2800" b="0" dirty="0" smtClean="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r>
              <a:rPr sz="2800" b="0" dirty="0" err="1" smtClean="0">
                <a:solidFill>
                  <a:srgbClr val="000000"/>
                </a:solidFill>
                <a:latin typeface="Calibri" panose="020F0502020204030204"/>
              </a:rPr>
              <a:t>Δείγμ</a:t>
            </a:r>
            <a:r>
              <a:rPr sz="2800" b="0" dirty="0" smtClean="0">
                <a:solidFill>
                  <a:srgbClr val="000000"/>
                </a:solidFill>
                <a:latin typeface="Calibri" panose="020F0502020204030204"/>
              </a:rPr>
              <a:t>α</a:t>
            </a:r>
            <a:r>
              <a:rPr sz="2800" b="0" dirty="0">
                <a:solidFill>
                  <a:srgbClr val="000000"/>
                </a:solidFill>
                <a:latin typeface="Calibri" panose="020F0502020204030204"/>
              </a:rPr>
              <a:t>: 6 επαγγελματίες (κοινωνικοί λειτουργοί, ψυχολόγοι, ειδικοί </a:t>
            </a:r>
            <a:r>
              <a:rPr sz="2800" b="0" dirty="0" smtClean="0">
                <a:solidFill>
                  <a:srgbClr val="000000"/>
                </a:solidFill>
                <a:latin typeface="Calibri" panose="020F0502020204030204"/>
              </a:rPr>
              <a:t>παιδαγωγοί)</a:t>
            </a:r>
            <a:endParaRPr lang="el-GR" sz="2800" b="0" dirty="0" smtClean="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endParaRPr lang="el-GR" sz="2800" b="0" dirty="0" smtClean="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r>
              <a:rPr sz="2800" b="0" dirty="0" err="1" smtClean="0">
                <a:solidFill>
                  <a:srgbClr val="000000"/>
                </a:solidFill>
                <a:latin typeface="Calibri" panose="020F0502020204030204"/>
              </a:rPr>
              <a:t>Φορείς</a:t>
            </a:r>
            <a:r>
              <a:rPr sz="2800" b="0" dirty="0">
                <a:solidFill>
                  <a:srgbClr val="000000"/>
                </a:solidFill>
                <a:latin typeface="Calibri" panose="020F0502020204030204"/>
              </a:rPr>
              <a:t>: ΚΕΘΕΑ </a:t>
            </a:r>
            <a:r>
              <a:rPr sz="2800" b="0" dirty="0" err="1">
                <a:solidFill>
                  <a:srgbClr val="000000"/>
                </a:solidFill>
                <a:latin typeface="Calibri" panose="020F0502020204030204"/>
              </a:rPr>
              <a:t>Γρε</a:t>
            </a:r>
            <a:r>
              <a:rPr sz="2800" b="0" dirty="0">
                <a:solidFill>
                  <a:srgbClr val="000000"/>
                </a:solidFill>
                <a:latin typeface="Calibri" panose="020F0502020204030204"/>
              </a:rPr>
              <a:t>βενών &amp; Κοινωνική Υπηρεσία Δήμου </a:t>
            </a:r>
            <a:r>
              <a:rPr sz="2800" b="0" dirty="0" smtClean="0">
                <a:solidFill>
                  <a:srgbClr val="000000"/>
                </a:solidFill>
                <a:latin typeface="Calibri" panose="020F0502020204030204"/>
              </a:rPr>
              <a:t>Αρχανών–Αστερουσίων</a:t>
            </a:r>
            <a:endParaRPr lang="en-US" sz="2800" dirty="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endParaRPr lang="el-GR" sz="2800" b="0" dirty="0" smtClean="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r>
              <a:rPr sz="2800" b="0" dirty="0" err="1" smtClean="0">
                <a:solidFill>
                  <a:srgbClr val="000000"/>
                </a:solidFill>
                <a:latin typeface="Calibri" panose="020F0502020204030204"/>
              </a:rPr>
              <a:t>Ανάλυση</a:t>
            </a:r>
            <a:r>
              <a:rPr sz="2800" b="0" dirty="0">
                <a:solidFill>
                  <a:srgbClr val="000000"/>
                </a:solidFill>
                <a:latin typeface="Calibri" panose="020F0502020204030204"/>
              </a:rPr>
              <a:t>: </a:t>
            </a:r>
            <a:r>
              <a:rPr sz="2800" b="0" dirty="0" err="1">
                <a:solidFill>
                  <a:srgbClr val="000000"/>
                </a:solidFill>
                <a:latin typeface="Calibri" panose="020F0502020204030204"/>
              </a:rPr>
              <a:t>θεμ</a:t>
            </a:r>
            <a:r>
              <a:rPr sz="2800" b="0" dirty="0">
                <a:solidFill>
                  <a:srgbClr val="000000"/>
                </a:solidFill>
                <a:latin typeface="Calibri" panose="020F0502020204030204"/>
              </a:rPr>
              <a:t>ατική ανάλυση (κωδικοποίηση → θεματικές κατηγορίες)</a:t>
            </a:r>
            <a:endParaRPr sz="2800" b="0" dirty="0">
              <a:solidFill>
                <a:srgbClr val="000000"/>
              </a:solidFill>
              <a:latin typeface="Calibri" panose="020F0502020204030204"/>
            </a:endParaRPr>
          </a:p>
        </p:txBody>
      </p:sp>
      <p:sp>
        <p:nvSpPr>
          <p:cNvPr id="4" name="Rectangle 3"/>
          <p:cNvSpPr/>
          <p:nvPr/>
        </p:nvSpPr>
        <p:spPr>
          <a:xfrm>
            <a:off x="228600" y="228600"/>
            <a:ext cx="11734495" cy="6400800"/>
          </a:xfrm>
          <a:prstGeom prst="rect">
            <a:avLst/>
          </a:prstGeom>
          <a:noFill/>
          <a:ln w="28575">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479439" y="368439"/>
            <a:ext cx="3232815" cy="707886"/>
          </a:xfrm>
          <a:prstGeom prst="rect">
            <a:avLst/>
          </a:prstGeom>
          <a:noFill/>
        </p:spPr>
        <p:txBody>
          <a:bodyPr wrap="square" rtlCol="0">
            <a:spAutoFit/>
          </a:bodyPr>
          <a:lstStyle/>
          <a:p>
            <a:r>
              <a:rPr lang="el-GR" sz="4000" b="1" dirty="0" smtClean="0"/>
              <a:t>ΜΕΘΟΛΟΓΙΑ</a:t>
            </a:r>
            <a:endParaRPr lang="en-US" sz="40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5EBDC"/>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52450" y="1600200"/>
            <a:ext cx="8229600" cy="4525963"/>
          </a:xfrm>
        </p:spPr>
        <p:txBody>
          <a:bodyPr>
            <a:normAutofit/>
          </a:bodyPr>
          <a:lstStyle/>
          <a:p>
            <a:pPr>
              <a:buFont typeface="Wingdings" panose="05000000000000000000" pitchFamily="2" charset="2"/>
              <a:buChar char="q"/>
              <a:defRPr>
                <a:solidFill>
                  <a:srgbClr val="000000"/>
                </a:solidFill>
                <a:latin typeface="Calibri" panose="020F0502020204030204"/>
              </a:defRPr>
            </a:pPr>
            <a:r>
              <a:rPr b="0" dirty="0">
                <a:solidFill>
                  <a:srgbClr val="000000"/>
                </a:solidFill>
                <a:latin typeface="Calibri" panose="020F0502020204030204"/>
              </a:rPr>
              <a:t>Επα</a:t>
            </a:r>
            <a:r>
              <a:rPr b="0" dirty="0" err="1">
                <a:solidFill>
                  <a:srgbClr val="000000"/>
                </a:solidFill>
                <a:latin typeface="Calibri" panose="020F0502020204030204"/>
              </a:rPr>
              <a:t>γγελμ</a:t>
            </a:r>
            <a:r>
              <a:rPr b="0" dirty="0">
                <a:solidFill>
                  <a:srgbClr val="000000"/>
                </a:solidFill>
                <a:latin typeface="Calibri" panose="020F0502020204030204"/>
              </a:rPr>
              <a:t>ατική </a:t>
            </a:r>
            <a:r>
              <a:rPr b="0" dirty="0" smtClean="0">
                <a:solidFill>
                  <a:srgbClr val="000000"/>
                </a:solidFill>
                <a:latin typeface="Calibri" panose="020F0502020204030204"/>
              </a:rPr>
              <a:t>εξουθένωση</a:t>
            </a:r>
            <a:endParaRPr lang="el-GR" b="0" dirty="0" smtClean="0">
              <a:solidFill>
                <a:srgbClr val="000000"/>
              </a:solidFill>
              <a:latin typeface="Calibri" panose="020F0502020204030204"/>
            </a:endParaRPr>
          </a:p>
          <a:p>
            <a:pPr marL="0" indent="0">
              <a:buNone/>
              <a:defRPr>
                <a:solidFill>
                  <a:srgbClr val="000000"/>
                </a:solidFill>
                <a:latin typeface="Calibri" panose="020F0502020204030204"/>
              </a:defRPr>
            </a:pPr>
            <a:endParaRPr lang="el-GR" b="0" dirty="0" smtClean="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r>
              <a:rPr b="0" dirty="0" err="1" smtClean="0">
                <a:solidFill>
                  <a:srgbClr val="000000"/>
                </a:solidFill>
                <a:latin typeface="Calibri" panose="020F0502020204030204"/>
              </a:rPr>
              <a:t>Συν</a:t>
            </a:r>
            <a:r>
              <a:rPr b="0" dirty="0" smtClean="0">
                <a:solidFill>
                  <a:srgbClr val="000000"/>
                </a:solidFill>
                <a:latin typeface="Calibri" panose="020F0502020204030204"/>
              </a:rPr>
              <a:t>αισθηματική επιβάρυνση</a:t>
            </a:r>
            <a:endParaRPr lang="el-GR" b="0" dirty="0" smtClean="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endParaRPr lang="el-GR" dirty="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r>
              <a:rPr b="0" dirty="0" err="1" smtClean="0">
                <a:solidFill>
                  <a:srgbClr val="000000"/>
                </a:solidFill>
                <a:latin typeface="Calibri" panose="020F0502020204030204"/>
              </a:rPr>
              <a:t>Στρ</a:t>
            </a:r>
            <a:r>
              <a:rPr b="0" dirty="0" smtClean="0">
                <a:solidFill>
                  <a:srgbClr val="000000"/>
                </a:solidFill>
                <a:latin typeface="Calibri" panose="020F0502020204030204"/>
              </a:rPr>
              <a:t>ατηγικές αντιμετώπισης</a:t>
            </a:r>
            <a:endParaRPr lang="el-GR" b="0" dirty="0" smtClean="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endParaRPr lang="el-GR" dirty="0">
              <a:solidFill>
                <a:srgbClr val="000000"/>
              </a:solidFill>
              <a:latin typeface="Calibri" panose="020F0502020204030204"/>
            </a:endParaRPr>
          </a:p>
          <a:p>
            <a:pPr>
              <a:buFont typeface="Wingdings" panose="05000000000000000000" pitchFamily="2" charset="2"/>
              <a:buChar char="q"/>
              <a:defRPr>
                <a:solidFill>
                  <a:srgbClr val="000000"/>
                </a:solidFill>
                <a:latin typeface="Calibri" panose="020F0502020204030204"/>
              </a:defRPr>
            </a:pPr>
            <a:r>
              <a:rPr b="0" dirty="0" err="1" smtClean="0">
                <a:solidFill>
                  <a:srgbClr val="000000"/>
                </a:solidFill>
                <a:latin typeface="Calibri" panose="020F0502020204030204"/>
              </a:rPr>
              <a:t>Ρόλος</a:t>
            </a:r>
            <a:r>
              <a:rPr b="0" dirty="0" smtClean="0">
                <a:solidFill>
                  <a:srgbClr val="000000"/>
                </a:solidFill>
                <a:latin typeface="Calibri" panose="020F0502020204030204"/>
              </a:rPr>
              <a:t> </a:t>
            </a:r>
            <a:r>
              <a:rPr b="0" dirty="0" err="1">
                <a:solidFill>
                  <a:srgbClr val="000000"/>
                </a:solidFill>
                <a:latin typeface="Calibri" panose="020F0502020204030204"/>
              </a:rPr>
              <a:t>της</a:t>
            </a:r>
            <a:r>
              <a:rPr b="0" dirty="0">
                <a:solidFill>
                  <a:srgbClr val="000000"/>
                </a:solidFill>
                <a:latin typeface="Calibri" panose="020F0502020204030204"/>
              </a:rPr>
              <a:t> </a:t>
            </a:r>
            <a:r>
              <a:rPr b="0" dirty="0" err="1">
                <a:solidFill>
                  <a:srgbClr val="000000"/>
                </a:solidFill>
                <a:latin typeface="Calibri" panose="020F0502020204030204"/>
              </a:rPr>
              <a:t>τέχνης</a:t>
            </a:r>
            <a:r>
              <a:rPr b="0" dirty="0">
                <a:solidFill>
                  <a:srgbClr val="000000"/>
                </a:solidFill>
                <a:latin typeface="Calibri" panose="020F0502020204030204"/>
              </a:rPr>
              <a:t> </a:t>
            </a:r>
            <a:r>
              <a:rPr b="0" dirty="0" err="1">
                <a:solidFill>
                  <a:srgbClr val="000000"/>
                </a:solidFill>
                <a:latin typeface="Calibri" panose="020F0502020204030204"/>
              </a:rPr>
              <a:t>ως</a:t>
            </a:r>
            <a:r>
              <a:rPr b="0" dirty="0">
                <a:solidFill>
                  <a:srgbClr val="000000"/>
                </a:solidFill>
                <a:latin typeface="Calibri" panose="020F0502020204030204"/>
              </a:rPr>
              <a:t> </a:t>
            </a:r>
            <a:r>
              <a:rPr b="0" dirty="0" err="1">
                <a:solidFill>
                  <a:srgbClr val="000000"/>
                </a:solidFill>
                <a:latin typeface="Calibri" panose="020F0502020204030204"/>
              </a:rPr>
              <a:t>μέσου</a:t>
            </a:r>
            <a:r>
              <a:rPr b="0" dirty="0">
                <a:solidFill>
                  <a:srgbClr val="000000"/>
                </a:solidFill>
                <a:latin typeface="Calibri" panose="020F0502020204030204"/>
              </a:rPr>
              <a:t> </a:t>
            </a:r>
            <a:r>
              <a:rPr b="0" dirty="0" err="1">
                <a:solidFill>
                  <a:srgbClr val="000000"/>
                </a:solidFill>
                <a:latin typeface="Calibri" panose="020F0502020204030204"/>
              </a:rPr>
              <a:t>ενδυνάμωσης</a:t>
            </a:r>
            <a:endParaRPr b="0" dirty="0">
              <a:solidFill>
                <a:srgbClr val="000000"/>
              </a:solidFill>
              <a:latin typeface="Calibri" panose="020F0502020204030204"/>
            </a:endParaRPr>
          </a:p>
        </p:txBody>
      </p:sp>
      <p:sp>
        <p:nvSpPr>
          <p:cNvPr id="4" name="Rectangle 3"/>
          <p:cNvSpPr/>
          <p:nvPr/>
        </p:nvSpPr>
        <p:spPr>
          <a:xfrm>
            <a:off x="228600" y="228600"/>
            <a:ext cx="11734495" cy="6400800"/>
          </a:xfrm>
          <a:prstGeom prst="rect">
            <a:avLst/>
          </a:prstGeom>
          <a:noFill/>
          <a:ln w="28575">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2347759" y="389077"/>
            <a:ext cx="7496175" cy="707886"/>
          </a:xfrm>
          <a:prstGeom prst="rect">
            <a:avLst/>
          </a:prstGeom>
          <a:noFill/>
        </p:spPr>
        <p:txBody>
          <a:bodyPr wrap="square" rtlCol="0">
            <a:spAutoFit/>
          </a:bodyPr>
          <a:lstStyle/>
          <a:p>
            <a:r>
              <a:rPr lang="el-GR" sz="4000" b="1" dirty="0" smtClean="0"/>
              <a:t>ΘΕΜΑΤΙΚΕΣ ΠΟΥ ΑΝΑΔΕΙΧΘΗΚΑΝ</a:t>
            </a:r>
            <a:endParaRPr lang="en-US" sz="40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5EBDC"/>
        </a:solidFill>
        <a:effectLst/>
      </p:bgPr>
    </p:bg>
    <p:spTree>
      <p:nvGrpSpPr>
        <p:cNvPr id="1" name=""/>
        <p:cNvGrpSpPr/>
        <p:nvPr/>
      </p:nvGrpSpPr>
      <p:grpSpPr>
        <a:xfrm>
          <a:off x="0" y="0"/>
          <a:ext cx="0" cy="0"/>
          <a:chOff x="0" y="0"/>
          <a:chExt cx="0" cy="0"/>
        </a:xfrm>
      </p:grpSpPr>
      <p:sp>
        <p:nvSpPr>
          <p:cNvPr id="4" name="Rectangle 3"/>
          <p:cNvSpPr/>
          <p:nvPr/>
        </p:nvSpPr>
        <p:spPr>
          <a:xfrm>
            <a:off x="228600" y="228600"/>
            <a:ext cx="11734495" cy="6400800"/>
          </a:xfrm>
          <a:prstGeom prst="rect">
            <a:avLst/>
          </a:prstGeom>
          <a:noFill/>
          <a:ln w="28575">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5" name="Table 4"/>
          <p:cNvGraphicFramePr>
            <a:graphicFrameLocks noGrp="1"/>
          </p:cNvGraphicFramePr>
          <p:nvPr/>
        </p:nvGraphicFramePr>
        <p:xfrm>
          <a:off x="457200" y="1827738"/>
          <a:ext cx="11338560" cy="4525963"/>
        </p:xfrm>
        <a:graphic>
          <a:graphicData uri="http://schemas.openxmlformats.org/drawingml/2006/table">
            <a:tbl>
              <a:tblPr firstRow="1" bandRow="1">
                <a:tableStyleId>{5C22544A-7EE6-4342-B048-85BDC9FD1C3A}</a:tableStyleId>
              </a:tblPr>
              <a:tblGrid>
                <a:gridCol w="2468880"/>
                <a:gridCol w="8869680"/>
              </a:tblGrid>
              <a:tr h="1131490">
                <a:tc>
                  <a:txBody>
                    <a:bodyPr/>
                    <a:lstStyle/>
                    <a:p>
                      <a:r>
                        <a:rPr sz="1800" b="1">
                          <a:solidFill>
                            <a:srgbClr val="000000"/>
                          </a:solidFill>
                        </a:rPr>
                        <a:t>Σημείο</a:t>
                      </a:r>
                      <a:endParaRPr sz="1800" b="1">
                        <a:solidFill>
                          <a:srgbClr val="000000"/>
                        </a:solidFill>
                      </a:endParaRPr>
                    </a:p>
                  </a:txBody>
                  <a:tcPr/>
                </a:tc>
                <a:tc>
                  <a:txBody>
                    <a:bodyPr/>
                    <a:lstStyle/>
                    <a:p>
                      <a:r>
                        <a:rPr sz="1800" b="1" dirty="0" err="1">
                          <a:solidFill>
                            <a:srgbClr val="000000"/>
                          </a:solidFill>
                        </a:rPr>
                        <a:t>Περιγρ</a:t>
                      </a:r>
                      <a:r>
                        <a:rPr sz="1800" b="1" dirty="0">
                          <a:solidFill>
                            <a:srgbClr val="000000"/>
                          </a:solidFill>
                        </a:rPr>
                        <a:t>αφή</a:t>
                      </a:r>
                      <a:endParaRPr sz="1800" b="1" dirty="0">
                        <a:solidFill>
                          <a:srgbClr val="000000"/>
                        </a:solidFill>
                      </a:endParaRPr>
                    </a:p>
                  </a:txBody>
                  <a:tcPr/>
                </a:tc>
              </a:tr>
              <a:tr h="1131490">
                <a:tc>
                  <a:txBody>
                    <a:bodyPr/>
                    <a:lstStyle/>
                    <a:p>
                      <a:r>
                        <a:rPr sz="1600">
                          <a:solidFill>
                            <a:srgbClr val="000000"/>
                          </a:solidFill>
                        </a:rPr>
                        <a:t>Μεταβλητότητα</a:t>
                      </a:r>
                      <a:endParaRPr sz="1600">
                        <a:solidFill>
                          <a:srgbClr val="000000"/>
                        </a:solidFill>
                      </a:endParaRPr>
                    </a:p>
                  </a:txBody>
                  <a:tcPr/>
                </a:tc>
                <a:tc>
                  <a:txBody>
                    <a:bodyPr/>
                    <a:lstStyle/>
                    <a:p>
                      <a:r>
                        <a:rPr sz="1600" dirty="0">
                          <a:solidFill>
                            <a:srgbClr val="000000"/>
                          </a:solidFill>
                        </a:rPr>
                        <a:t>Η </a:t>
                      </a:r>
                      <a:r>
                        <a:rPr sz="1600" dirty="0" err="1">
                          <a:solidFill>
                            <a:srgbClr val="000000"/>
                          </a:solidFill>
                        </a:rPr>
                        <a:t>κό</a:t>
                      </a:r>
                      <a:r>
                        <a:rPr sz="1600" dirty="0">
                          <a:solidFill>
                            <a:srgbClr val="000000"/>
                          </a:solidFill>
                        </a:rPr>
                        <a:t>πωση περιγράφεται ως «ρευστή» και αυξομειώνεται ανάλογα με φόρτο &amp; περιστατικά.</a:t>
                      </a:r>
                      <a:endParaRPr sz="1600" dirty="0">
                        <a:solidFill>
                          <a:srgbClr val="000000"/>
                        </a:solidFill>
                      </a:endParaRPr>
                    </a:p>
                  </a:txBody>
                  <a:tcPr/>
                </a:tc>
              </a:tr>
              <a:tr h="1131490">
                <a:tc>
                  <a:txBody>
                    <a:bodyPr/>
                    <a:lstStyle/>
                    <a:p>
                      <a:r>
                        <a:rPr sz="1600">
                          <a:solidFill>
                            <a:srgbClr val="000000"/>
                          </a:solidFill>
                        </a:rPr>
                        <a:t>Κύρια μορφή</a:t>
                      </a:r>
                      <a:endParaRPr sz="1600">
                        <a:solidFill>
                          <a:srgbClr val="000000"/>
                        </a:solidFill>
                      </a:endParaRPr>
                    </a:p>
                  </a:txBody>
                  <a:tcPr/>
                </a:tc>
                <a:tc>
                  <a:txBody>
                    <a:bodyPr/>
                    <a:lstStyle/>
                    <a:p>
                      <a:r>
                        <a:rPr sz="1600">
                          <a:solidFill>
                            <a:srgbClr val="000000"/>
                          </a:solidFill>
                        </a:rPr>
                        <a:t>Συχνά είναι κυρίως ψυχολογική/συναισθηματική.</a:t>
                      </a:r>
                      <a:endParaRPr sz="1600">
                        <a:solidFill>
                          <a:srgbClr val="000000"/>
                        </a:solidFill>
                      </a:endParaRPr>
                    </a:p>
                  </a:txBody>
                  <a:tcPr/>
                </a:tc>
              </a:tr>
              <a:tr h="1131493">
                <a:tc>
                  <a:txBody>
                    <a:bodyPr/>
                    <a:lstStyle/>
                    <a:p>
                      <a:r>
                        <a:rPr sz="1600">
                          <a:solidFill>
                            <a:srgbClr val="000000"/>
                          </a:solidFill>
                        </a:rPr>
                        <a:t>Σωματική διάσταση</a:t>
                      </a:r>
                      <a:endParaRPr sz="1600">
                        <a:solidFill>
                          <a:srgbClr val="000000"/>
                        </a:solidFill>
                      </a:endParaRPr>
                    </a:p>
                  </a:txBody>
                  <a:tcPr/>
                </a:tc>
                <a:tc>
                  <a:txBody>
                    <a:bodyPr/>
                    <a:lstStyle/>
                    <a:p>
                      <a:r>
                        <a:rPr sz="1600" dirty="0" err="1">
                          <a:solidFill>
                            <a:srgbClr val="000000"/>
                          </a:solidFill>
                        </a:rPr>
                        <a:t>Σε</a:t>
                      </a:r>
                      <a:r>
                        <a:rPr sz="1600" dirty="0">
                          <a:solidFill>
                            <a:srgbClr val="000000"/>
                          </a:solidFill>
                        </a:rPr>
                        <a:t> </a:t>
                      </a:r>
                      <a:r>
                        <a:rPr sz="1600" dirty="0" err="1">
                          <a:solidFill>
                            <a:srgbClr val="000000"/>
                          </a:solidFill>
                        </a:rPr>
                        <a:t>κά</a:t>
                      </a:r>
                      <a:r>
                        <a:rPr sz="1600" dirty="0">
                          <a:solidFill>
                            <a:srgbClr val="000000"/>
                          </a:solidFill>
                        </a:rPr>
                        <a:t>ποιες περιπτώσεις συνοδεύεται και από σωματική εξάντληση.</a:t>
                      </a:r>
                      <a:endParaRPr sz="1600" dirty="0">
                        <a:solidFill>
                          <a:srgbClr val="000000"/>
                        </a:solidFill>
                      </a:endParaRPr>
                    </a:p>
                  </a:txBody>
                  <a:tcPr/>
                </a:tc>
              </a:tr>
            </a:tbl>
          </a:graphicData>
        </a:graphic>
      </p:graphicFrame>
      <p:sp>
        <p:nvSpPr>
          <p:cNvPr id="6" name="TextBox 5"/>
          <p:cNvSpPr txBox="1"/>
          <p:nvPr/>
        </p:nvSpPr>
        <p:spPr>
          <a:xfrm>
            <a:off x="342747" y="228600"/>
            <a:ext cx="11506200" cy="1323439"/>
          </a:xfrm>
          <a:prstGeom prst="rect">
            <a:avLst/>
          </a:prstGeom>
          <a:noFill/>
        </p:spPr>
        <p:txBody>
          <a:bodyPr wrap="square" rtlCol="0">
            <a:spAutoFit/>
          </a:bodyPr>
          <a:lstStyle/>
          <a:p>
            <a:pPr algn="ctr"/>
            <a:r>
              <a:rPr lang="el-GR" sz="4000" b="1" dirty="0" smtClean="0"/>
              <a:t>ΕΥΡΗΜΑ 1</a:t>
            </a:r>
            <a:r>
              <a:rPr lang="en-US" sz="4000" b="1" dirty="0" smtClean="0"/>
              <a:t>: </a:t>
            </a:r>
            <a:r>
              <a:rPr lang="el-GR" sz="4000" b="1" dirty="0" smtClean="0"/>
              <a:t>ΨΥΧΟΛΟΓΙΚΗ/ΣΥΝΑΙΣΘΗΜΑΤΙΚΗ  ΚΟΠΩΣΗ</a:t>
            </a:r>
            <a:endParaRPr lang="en-US" sz="40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3884</Words>
  <Application>WPS Presentation</Application>
  <PresentationFormat>Ευρεία οθόνη</PresentationFormat>
  <Paragraphs>181</Paragraphs>
  <Slides>15</Slides>
  <Notes>15</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15</vt:i4>
      </vt:variant>
    </vt:vector>
  </HeadingPairs>
  <TitlesOfParts>
    <vt:vector size="23" baseType="lpstr">
      <vt:lpstr>Arial</vt:lpstr>
      <vt:lpstr>SimSun</vt:lpstr>
      <vt:lpstr>Wingdings</vt:lpstr>
      <vt:lpstr>Arial</vt:lpstr>
      <vt:lpstr>Calibri</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
  <dc:description>generated using python-pptx</dc:description>
  <cp:lastModifiedBy>ΣΟΦΙΑ ΚΑΛΟΥΔΗ</cp:lastModifiedBy>
  <cp:revision>21</cp:revision>
  <dcterms:created xsi:type="dcterms:W3CDTF">2013-01-27T09:14:00Z</dcterms:created>
  <dcterms:modified xsi:type="dcterms:W3CDTF">2026-03-09T14:21:14Z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59EE91B7D964456EA183558FF5294B05_13</vt:lpwstr>
  </property>
  <property fmtid="{D5CDD505-2E9C-101B-9397-08002B2CF9AE}" pid="3" name="KSOProductBuildVer">
    <vt:lpwstr>1033-12.2.0.22549</vt:lpwstr>
  </property>
</Properties>
</file>