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316" r:id="rId7"/>
    <p:sldId id="260" r:id="rId8"/>
    <p:sldId id="261" r:id="rId9"/>
    <p:sldId id="333" r:id="rId10"/>
    <p:sldId id="262" r:id="rId11"/>
    <p:sldId id="263" r:id="rId12"/>
    <p:sldId id="264" r:id="rId13"/>
    <p:sldId id="265" r:id="rId14"/>
    <p:sldId id="266" r:id="rId15"/>
    <p:sldId id="267" r:id="rId16"/>
    <p:sldId id="339" r:id="rId17"/>
    <p:sldId id="268" r:id="rId18"/>
    <p:sldId id="269" r:id="rId19"/>
    <p:sldId id="270" r:id="rId20"/>
    <p:sldId id="271" r:id="rId21"/>
    <p:sldId id="272" r:id="rId22"/>
    <p:sldId id="273" r:id="rId23"/>
    <p:sldId id="274" r:id="rId24"/>
    <p:sldId id="341" r:id="rId25"/>
    <p:sldId id="275" r:id="rId26"/>
    <p:sldId id="276" r:id="rId27"/>
    <p:sldId id="277" r:id="rId28"/>
    <p:sldId id="278" r:id="rId29"/>
    <p:sldId id="279" r:id="rId30"/>
    <p:sldId id="280" r:id="rId31"/>
    <p:sldId id="281" r:id="rId32"/>
    <p:sldId id="282" r:id="rId33"/>
    <p:sldId id="283" r:id="rId34"/>
    <p:sldId id="284" r:id="rId35"/>
    <p:sldId id="285" r:id="rId36"/>
    <p:sldId id="317" r:id="rId37"/>
    <p:sldId id="318" r:id="rId38"/>
    <p:sldId id="286" r:id="rId39"/>
    <p:sldId id="287" r:id="rId40"/>
    <p:sldId id="335" r:id="rId41"/>
    <p:sldId id="336" r:id="rId42"/>
    <p:sldId id="321" r:id="rId43"/>
    <p:sldId id="340" r:id="rId44"/>
    <p:sldId id="288" r:id="rId45"/>
    <p:sldId id="289" r:id="rId46"/>
    <p:sldId id="290" r:id="rId47"/>
    <p:sldId id="291" r:id="rId48"/>
    <p:sldId id="322" r:id="rId49"/>
    <p:sldId id="292" r:id="rId50"/>
    <p:sldId id="323" r:id="rId51"/>
    <p:sldId id="293" r:id="rId52"/>
    <p:sldId id="324" r:id="rId53"/>
    <p:sldId id="294" r:id="rId54"/>
    <p:sldId id="326" r:id="rId55"/>
    <p:sldId id="325" r:id="rId56"/>
    <p:sldId id="295" r:id="rId57"/>
    <p:sldId id="327" r:id="rId58"/>
    <p:sldId id="296" r:id="rId59"/>
    <p:sldId id="297" r:id="rId60"/>
    <p:sldId id="329" r:id="rId61"/>
    <p:sldId id="328" r:id="rId62"/>
    <p:sldId id="298" r:id="rId63"/>
    <p:sldId id="299" r:id="rId64"/>
    <p:sldId id="300" r:id="rId65"/>
    <p:sldId id="330" r:id="rId66"/>
    <p:sldId id="331" r:id="rId67"/>
    <p:sldId id="301" r:id="rId68"/>
    <p:sldId id="332" r:id="rId69"/>
    <p:sldId id="302" r:id="rId70"/>
    <p:sldId id="303" r:id="rId71"/>
    <p:sldId id="319" r:id="rId72"/>
    <p:sldId id="320" r:id="rId7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p:scale>
          <a:sx n="73" d="100"/>
          <a:sy n="73" d="100"/>
        </p:scale>
        <p:origin x="-1714" y="-29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Διαφάνεια τίτλου">
    <p:bg>
      <p:bgRef idx="1002">
        <a:schemeClr val="bg1"/>
      </p:bgRef>
    </p:bg>
    <p:spTree>
      <p:nvGrpSpPr>
        <p:cNvPr id="1" name=""/>
        <p:cNvGrpSpPr/>
        <p:nvPr/>
      </p:nvGrpSpPr>
      <p:grpSpPr>
        <a:xfrm>
          <a:off x="0" y="0"/>
          <a:ext cx="0" cy="0"/>
          <a:chOff x="0" y="0"/>
          <a:chExt cx="0" cy="0"/>
        </a:xfrm>
      </p:grpSpPr>
      <p:sp>
        <p:nvSpPr>
          <p:cNvPr id="8" name="7 - Ορθογώνιο"/>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Ευθεία γραμμή σύνδεσης"/>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11 - Τίτλος"/>
          <p:cNvSpPr>
            <a:spLocks noGrp="1"/>
          </p:cNvSpPr>
          <p:nvPr>
            <p:ph type="ctrTitle" hasCustomPrompt="1"/>
          </p:nvPr>
        </p:nvSpPr>
        <p:spPr>
          <a:xfrm>
            <a:off x="3366868" y="533400"/>
            <a:ext cx="5105400" cy="2868168"/>
          </a:xfrm>
        </p:spPr>
        <p:txBody>
          <a:bodyPr lIns="45720" tIns="0" rIns="45720">
            <a:noAutofit/>
          </a:bodyPr>
          <a:lstStyle>
            <a:lvl1pPr algn="r">
              <a:defRPr sz="4200" b="1"/>
            </a:lvl1pPr>
          </a:lstStyle>
          <a:p>
            <a:r>
              <a:rPr kumimoji="0" lang="el-GR" smtClean="0"/>
              <a:t>Kλικ για επεξεργασία του τίτλου</a:t>
            </a:r>
            <a:endParaRPr kumimoji="0" lang="en-US"/>
          </a:p>
        </p:txBody>
      </p:sp>
      <p:sp>
        <p:nvSpPr>
          <p:cNvPr id="25" name="24 - Υπότιτλος"/>
          <p:cNvSpPr>
            <a:spLocks noGrp="1"/>
          </p:cNvSpPr>
          <p:nvPr>
            <p:ph type="subTitle" idx="1" hasCustomPrompt="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1" name="30 - Θέση ημερομηνίας"/>
          <p:cNvSpPr>
            <a:spLocks noGrp="1"/>
          </p:cNvSpPr>
          <p:nvPr>
            <p:ph type="dt" sz="half" idx="10"/>
          </p:nvPr>
        </p:nvSpPr>
        <p:spPr>
          <a:xfrm>
            <a:off x="5871224" y="6557946"/>
            <a:ext cx="2002464" cy="226902"/>
          </a:xfrm>
        </p:spPr>
        <p:txBody>
          <a:bodyPr/>
          <a:lstStyle>
            <a:lvl1pPr>
              <a:defRPr lang="en-US" smtClean="0">
                <a:solidFill>
                  <a:srgbClr val="FFFFFF"/>
                </a:solidFill>
              </a:defRPr>
            </a:lvl1pPr>
          </a:lstStyle>
          <a:p>
            <a:fld id="{2342CEA3-3058-4D43-AE35-B3DA76CB4003}" type="datetimeFigureOut">
              <a:rPr lang="el-GR" smtClean="0"/>
            </a:fld>
            <a:endParaRPr lang="el-GR"/>
          </a:p>
        </p:txBody>
      </p:sp>
      <p:sp>
        <p:nvSpPr>
          <p:cNvPr id="18" name="17 - Θέση υποσέλιδου"/>
          <p:cNvSpPr>
            <a:spLocks noGrp="1"/>
          </p:cNvSpPr>
          <p:nvPr>
            <p:ph type="ftr" sz="quarter" idx="11"/>
          </p:nvPr>
        </p:nvSpPr>
        <p:spPr>
          <a:xfrm>
            <a:off x="2819400" y="6557946"/>
            <a:ext cx="2927722" cy="228600"/>
          </a:xfrm>
        </p:spPr>
        <p:txBody>
          <a:bodyPr/>
          <a:lstStyle>
            <a:lvl1pPr>
              <a:defRPr lang="en-US" dirty="0">
                <a:solidFill>
                  <a:srgbClr val="FFFFFF"/>
                </a:solidFill>
              </a:defRPr>
            </a:lvl1pPr>
          </a:lstStyle>
          <a:p>
            <a:endParaRPr lang="el-GR"/>
          </a:p>
        </p:txBody>
      </p:sp>
      <p:sp>
        <p:nvSpPr>
          <p:cNvPr id="29" name="28 - Θέση αριθμού διαφάνειας"/>
          <p:cNvSpPr>
            <a:spLocks noGrp="1"/>
          </p:cNvSpPr>
          <p:nvPr>
            <p:ph type="sldNum" sz="quarter" idx="12"/>
          </p:nvPr>
        </p:nvSpPr>
        <p:spPr>
          <a:xfrm>
            <a:off x="7880884" y="6556248"/>
            <a:ext cx="588336" cy="228600"/>
          </a:xfrm>
        </p:spPr>
        <p:txBody>
          <a:bodyPr/>
          <a:lstStyle>
            <a:lvl1pPr>
              <a:defRPr lang="en-US" smtClean="0">
                <a:solidFill>
                  <a:srgbClr val="FFFFFF"/>
                </a:solidFill>
              </a:defRPr>
            </a:lvl1pPr>
          </a:lstStyle>
          <a:p>
            <a:fld id="{D3F1D1C4-C2D9-4231-9FB2-B2D9D97AA41D}" type="slidenum">
              <a:rPr lang="el-GR" smtClean="0"/>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553200" y="274955"/>
            <a:ext cx="1524000" cy="5851525"/>
          </a:xfrm>
        </p:spPr>
        <p:txBody>
          <a:bodyPr vert="eaVert" ancho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457200" y="274642"/>
            <a:ext cx="6019800" cy="5851525"/>
          </a:xfrm>
        </p:spPr>
        <p:txBody>
          <a:bodyPr vert="eaVert"/>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4242816" y="6557946"/>
            <a:ext cx="2002464" cy="226902"/>
          </a:xfrm>
        </p:spPr>
        <p:txBody>
          <a:bodyPr/>
          <a:lstStyle/>
          <a:p>
            <a:fld id="{2342CEA3-3058-4D43-AE35-B3DA76CB4003}" type="datetimeFigureOut">
              <a:rPr lang="el-GR" smtClean="0"/>
            </a:fld>
            <a:endParaRPr lang="el-GR"/>
          </a:p>
        </p:txBody>
      </p:sp>
      <p:sp>
        <p:nvSpPr>
          <p:cNvPr id="5" name="4 - Θέση υποσέλιδου"/>
          <p:cNvSpPr>
            <a:spLocks noGrp="1"/>
          </p:cNvSpPr>
          <p:nvPr>
            <p:ph type="ftr" sz="quarter" idx="11"/>
          </p:nvPr>
        </p:nvSpPr>
        <p:spPr>
          <a:xfrm>
            <a:off x="457200" y="6556248"/>
            <a:ext cx="3657600" cy="228600"/>
          </a:xfrm>
        </p:spPr>
        <p:txBody>
          <a:bodyPr/>
          <a:lstStyle/>
          <a:p>
            <a:endParaRPr lang="el-GR"/>
          </a:p>
        </p:txBody>
      </p:sp>
      <p:sp>
        <p:nvSpPr>
          <p:cNvPr id="6" name="5 - Θέση αριθμού διαφάνειας"/>
          <p:cNvSpPr>
            <a:spLocks noGrp="1"/>
          </p:cNvSpPr>
          <p:nvPr>
            <p:ph type="sldNum" sz="quarter" idx="12"/>
          </p:nvPr>
        </p:nvSpPr>
        <p:spPr>
          <a:xfrm>
            <a:off x="6254496" y="6553200"/>
            <a:ext cx="588336" cy="228600"/>
          </a:xfrm>
        </p:spPr>
        <p:txBody>
          <a:bodyPr/>
          <a:lstStyle>
            <a:lvl1pPr>
              <a:defRPr>
                <a:solidFill>
                  <a:schemeClr val="tx2"/>
                </a:solidFill>
              </a:defRPr>
            </a:lvl1pPr>
          </a:lstStyle>
          <a:p>
            <a:fld id="{D3F1D1C4-C2D9-4231-9FB2-B2D9D97AA41D}" type="slidenum">
              <a:rPr lang="el-GR" smtClean="0"/>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hasCustomPrompt="1"/>
          </p:nvPr>
        </p:nvSpPr>
        <p:spPr/>
        <p:txBody>
          <a:bodyPr/>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066800" y="2821837"/>
            <a:ext cx="6255488" cy="1362075"/>
          </a:xfrm>
        </p:spPr>
        <p:txBody>
          <a:bodyPr tIns="0" anchor="t"/>
          <a:lstStyle>
            <a:lvl1pPr algn="r">
              <a:buNone/>
              <a:defRPr sz="4200" b="1" cap="all"/>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hasCustomPrompt="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endParaRPr kumimoji="0" lang="el-GR" smtClean="0"/>
          </a:p>
        </p:txBody>
      </p:sp>
      <p:sp>
        <p:nvSpPr>
          <p:cNvPr id="4" name="3 - Θέση ημερομηνίας"/>
          <p:cNvSpPr>
            <a:spLocks noGrp="1"/>
          </p:cNvSpPr>
          <p:nvPr>
            <p:ph type="dt" sz="half" idx="10"/>
          </p:nvPr>
        </p:nvSpPr>
        <p:spPr>
          <a:xfrm>
            <a:off x="4724238" y="6556810"/>
            <a:ext cx="2002464" cy="226902"/>
          </a:xfrm>
        </p:spPr>
        <p:txBody>
          <a:bodyPr bIns="0" anchor="b"/>
          <a:lstStyle>
            <a:lvl1pPr>
              <a:defRPr>
                <a:solidFill>
                  <a:schemeClr val="tx2"/>
                </a:solidFill>
              </a:defRPr>
            </a:lvl1pPr>
          </a:lstStyle>
          <a:p>
            <a:fld id="{2342CEA3-3058-4D43-AE35-B3DA76CB4003}" type="datetimeFigureOut">
              <a:rPr lang="el-GR" smtClean="0"/>
            </a:fld>
            <a:endParaRPr lang="el-GR"/>
          </a:p>
        </p:txBody>
      </p:sp>
      <p:sp>
        <p:nvSpPr>
          <p:cNvPr id="5" name="4 - Θέση υποσέλιδου"/>
          <p:cNvSpPr>
            <a:spLocks noGrp="1"/>
          </p:cNvSpPr>
          <p:nvPr>
            <p:ph type="ftr" sz="quarter" idx="11"/>
          </p:nvPr>
        </p:nvSpPr>
        <p:spPr>
          <a:xfrm>
            <a:off x="1735358" y="6556810"/>
            <a:ext cx="2895600" cy="228600"/>
          </a:xfrm>
        </p:spPr>
        <p:txBody>
          <a:bodyPr bIns="0" anchor="b"/>
          <a:lstStyle>
            <a:lvl1pPr>
              <a:defRPr>
                <a:solidFill>
                  <a:schemeClr val="tx2"/>
                </a:solidFill>
              </a:defRPr>
            </a:lvl1pPr>
          </a:lstStyle>
          <a:p>
            <a:endParaRPr lang="el-GR"/>
          </a:p>
        </p:txBody>
      </p:sp>
      <p:sp>
        <p:nvSpPr>
          <p:cNvPr id="6" name="5 - Θέση αριθμού διαφάνειας"/>
          <p:cNvSpPr>
            <a:spLocks noGrp="1"/>
          </p:cNvSpPr>
          <p:nvPr>
            <p:ph type="sldNum" sz="quarter" idx="12"/>
          </p:nvPr>
        </p:nvSpPr>
        <p:spPr>
          <a:xfrm>
            <a:off x="6733952" y="6555112"/>
            <a:ext cx="588336" cy="228600"/>
          </a:xfrm>
        </p:spPr>
        <p:txBody>
          <a:bodyPr/>
          <a:lstStyle/>
          <a:p>
            <a:fld id="{D3F1D1C4-C2D9-4231-9FB2-B2D9D97AA41D}" type="slidenum">
              <a:rPr lang="el-GR" smtClean="0"/>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320040"/>
            <a:ext cx="7242048"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hasCustomPrompt="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hasCustomPrompt="1"/>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320040"/>
            <a:ext cx="7242048" cy="1143000"/>
          </a:xfrm>
        </p:spPr>
        <p:txBody>
          <a:bodyPr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hasCustomPrompt="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endParaRPr kumimoji="0" lang="el-GR" smtClean="0"/>
          </a:p>
        </p:txBody>
      </p:sp>
      <p:sp>
        <p:nvSpPr>
          <p:cNvPr id="4" name="3 - Θέση κειμένου"/>
          <p:cNvSpPr>
            <a:spLocks noGrp="1"/>
          </p:cNvSpPr>
          <p:nvPr>
            <p:ph type="body" sz="half" idx="3" hasCustomPrompt="1"/>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endParaRPr kumimoji="0" lang="el-GR" smtClean="0"/>
          </a:p>
        </p:txBody>
      </p:sp>
      <p:sp>
        <p:nvSpPr>
          <p:cNvPr id="5" name="4 - Θέση περιεχομένου"/>
          <p:cNvSpPr>
            <a:spLocks noGrp="1"/>
          </p:cNvSpPr>
          <p:nvPr>
            <p:ph sz="quarter" idx="2" hasCustomPrompt="1"/>
          </p:nvPr>
        </p:nvSpPr>
        <p:spPr>
          <a:xfrm>
            <a:off x="457200"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hasCustomPrompt="1"/>
          </p:nvPr>
        </p:nvSpPr>
        <p:spPr>
          <a:xfrm>
            <a:off x="4178808"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320040"/>
            <a:ext cx="7242048" cy="1143000"/>
          </a:xfrm>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solidFill>
                  <a:schemeClr val="tx2"/>
                </a:solidFill>
              </a:defRPr>
            </a:lvl1pPr>
          </a:lstStyle>
          <a:p>
            <a:fld id="{2342CEA3-3058-4D43-AE35-B3DA76CB4003}" type="datetimeFigureOut">
              <a:rPr lang="el-GR" smtClean="0"/>
            </a:fld>
            <a:endParaRPr lang="el-GR"/>
          </a:p>
        </p:txBody>
      </p:sp>
      <p:sp>
        <p:nvSpPr>
          <p:cNvPr id="3" name="2 - Θέση υποσέλιδου"/>
          <p:cNvSpPr>
            <a:spLocks noGrp="1"/>
          </p:cNvSpPr>
          <p:nvPr>
            <p:ph type="ftr" sz="quarter" idx="11"/>
          </p:nvPr>
        </p:nvSpPr>
        <p:spPr/>
        <p:txBody>
          <a:bodyPr/>
          <a:lstStyle>
            <a:lvl1pPr>
              <a:defRPr>
                <a:solidFill>
                  <a:schemeClr val="tx2"/>
                </a:solidFill>
              </a:defRPr>
            </a:lvl1p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28600"/>
            <a:ext cx="5897880" cy="1173480"/>
          </a:xfrm>
        </p:spPr>
        <p:txBody>
          <a:bodyPr wrap="square" anchor="b"/>
          <a:lstStyle>
            <a:lvl1pPr algn="l">
              <a:buNone/>
              <a:defRPr lang="en-US" sz="2400" baseline="0" smtClean="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hasCustomPrompt="1"/>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endParaRPr kumimoji="0" lang="el-GR" smtClean="0"/>
          </a:p>
        </p:txBody>
      </p:sp>
      <p:sp>
        <p:nvSpPr>
          <p:cNvPr id="4" name="3 - Θέση περιεχομένου"/>
          <p:cNvSpPr>
            <a:spLocks noGrp="1"/>
          </p:cNvSpPr>
          <p:nvPr>
            <p:ph sz="half" idx="1" hasCustomPrompt="1"/>
          </p:nvPr>
        </p:nvSpPr>
        <p:spPr>
          <a:xfrm>
            <a:off x="457200" y="2133600"/>
            <a:ext cx="7239000" cy="4371752"/>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endParaRPr lang="el-GR" smtClean="0"/>
          </a:p>
          <a:p>
            <a:pPr lvl="1" eaLnBrk="1" latinLnBrk="0" hangingPunct="1"/>
            <a:r>
              <a:rPr lang="el-GR" smtClean="0"/>
              <a:t>Δεύτερου επιπέδου</a:t>
            </a:r>
            <a:endParaRPr lang="el-GR" smtClean="0"/>
          </a:p>
          <a:p>
            <a:pPr lvl="2" eaLnBrk="1" latinLnBrk="0" hangingPunct="1"/>
            <a:r>
              <a:rPr lang="el-GR" smtClean="0"/>
              <a:t>Τρίτου επιπέδου</a:t>
            </a:r>
            <a:endParaRPr lang="el-GR" smtClean="0"/>
          </a:p>
          <a:p>
            <a:pPr lvl="3" eaLnBrk="1" latinLnBrk="0" hangingPunct="1"/>
            <a:r>
              <a:rPr lang="el-GR" smtClean="0"/>
              <a:t>Τέταρτου επιπέδου</a:t>
            </a:r>
            <a:endParaRPr lang="el-GR" smtClean="0"/>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Εικόνα με λεζάντα">
    <p:bg>
      <p:bgRef idx="1002">
        <a:schemeClr val="bg2"/>
      </p:bgRef>
    </p:bg>
    <p:spTree>
      <p:nvGrpSpPr>
        <p:cNvPr id="1" name=""/>
        <p:cNvGrpSpPr/>
        <p:nvPr/>
      </p:nvGrpSpPr>
      <p:grpSpPr>
        <a:xfrm>
          <a:off x="0" y="0"/>
          <a:ext cx="0" cy="0"/>
          <a:chOff x="0" y="0"/>
          <a:chExt cx="0" cy="0"/>
        </a:xfrm>
      </p:grpSpPr>
      <p:sp>
        <p:nvSpPr>
          <p:cNvPr id="8" name="7 - Ορθογώνιο"/>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 Ορθογώνιο"/>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hasCustomPrompt="1"/>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kumimoji="0" lang="el-GR" smtClean="0"/>
              <a:t>Kλικ για επεξεργασία του τίτλου</a:t>
            </a:r>
            <a:endParaRPr kumimoji="0" lang="en-US" dirty="0"/>
          </a:p>
        </p:txBody>
      </p:sp>
      <p:sp>
        <p:nvSpPr>
          <p:cNvPr id="4" name="3 - Θέση κειμένου"/>
          <p:cNvSpPr>
            <a:spLocks noGrp="1"/>
          </p:cNvSpPr>
          <p:nvPr>
            <p:ph type="body" sz="half" idx="2" hasCustomPrompt="1"/>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marL="0" marR="0" lvl="0" indent="0" algn="l" defTabSz="0" rtl="0" eaLnBrk="1" fontAlgn="auto" latinLnBrk="0" hangingPunct="1">
              <a:lnSpc>
                <a:spcPct val="100000"/>
              </a:lnSpc>
              <a:spcBef>
                <a:spcPts val="0"/>
              </a:spcBef>
              <a:spcAft>
                <a:spcPts val="0"/>
              </a:spcAft>
              <a:buClr>
                <a:schemeClr val="tx2"/>
              </a:buClr>
              <a:buSzPct val="73000"/>
              <a:buFontTx/>
              <a:buNone/>
              <a:defRPr/>
            </a:pPr>
            <a:r>
              <a:rPr kumimoji="0" lang="el-GR" smtClean="0"/>
              <a:t>Kλικ για επεξεργασία των στυλ του υποδείγματος</a:t>
            </a:r>
            <a:endParaRPr kumimoji="0" lang="el-GR" smtClean="0"/>
          </a:p>
        </p:txBody>
      </p:sp>
      <p:sp>
        <p:nvSpPr>
          <p:cNvPr id="5" name="4 - Θέση ημερομηνίας"/>
          <p:cNvSpPr>
            <a:spLocks noGrp="1"/>
          </p:cNvSpPr>
          <p:nvPr>
            <p:ph type="dt" sz="half" idx="10"/>
          </p:nvPr>
        </p:nvSpPr>
        <p:spPr/>
        <p:txBody>
          <a:bodyPr/>
          <a:lstStyle/>
          <a:p>
            <a:fld id="{2342CEA3-3058-4D43-AE35-B3DA76CB4003}" type="datetimeFigureOut">
              <a:rPr lang="el-GR" smtClean="0"/>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fld>
            <a:endParaRPr lang="el-GR"/>
          </a:p>
        </p:txBody>
      </p:sp>
      <p:sp>
        <p:nvSpPr>
          <p:cNvPr id="10" name="9 - Θέση εικόνας"/>
          <p:cNvSpPr>
            <a:spLocks noGrp="1"/>
          </p:cNvSpPr>
          <p:nvPr>
            <p:ph type="pic" idx="1" hasCustomPrompt="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flipH="1">
            <a:off x="8153400" y="0"/>
            <a:ext cx="990600" cy="6858000"/>
          </a:xfrm>
          <a:prstGeom prst="rect">
            <a:avLst/>
          </a:prstGeom>
          <a:blipFill>
            <a:blip r:embed="rId1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 Θέση τίτλου"/>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l-GR" smtClean="0"/>
              <a:t>Kλικ για επεξεργασία του τίτλου</a:t>
            </a:r>
            <a:endParaRPr kumimoji="0" lang="en-US"/>
          </a:p>
        </p:txBody>
      </p:sp>
      <p:sp>
        <p:nvSpPr>
          <p:cNvPr id="31" name="30 - Θέση κειμένου"/>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endParaRPr kumimoji="0" lang="el-GR" smtClean="0"/>
          </a:p>
          <a:p>
            <a:pPr lvl="1" eaLnBrk="1" latinLnBrk="0" hangingPunct="1"/>
            <a:r>
              <a:rPr kumimoji="0" lang="el-GR" smtClean="0"/>
              <a:t>Δεύτερου επιπέδου</a:t>
            </a:r>
            <a:endParaRPr kumimoji="0" lang="el-GR" smtClean="0"/>
          </a:p>
          <a:p>
            <a:pPr lvl="2" eaLnBrk="1" latinLnBrk="0" hangingPunct="1"/>
            <a:r>
              <a:rPr kumimoji="0" lang="el-GR" smtClean="0"/>
              <a:t>Τρίτου επιπέδου</a:t>
            </a:r>
            <a:endParaRPr kumimoji="0" lang="el-GR" smtClean="0"/>
          </a:p>
          <a:p>
            <a:pPr lvl="3" eaLnBrk="1" latinLnBrk="0" hangingPunct="1"/>
            <a:r>
              <a:rPr kumimoji="0" lang="el-GR" smtClean="0"/>
              <a:t>Τέταρτου επιπέδου</a:t>
            </a:r>
            <a:endParaRPr kumimoji="0" lang="el-GR" smtClean="0"/>
          </a:p>
          <a:p>
            <a:pPr lvl="4" eaLnBrk="1" latinLnBrk="0" hangingPunct="1"/>
            <a:r>
              <a:rPr kumimoji="0" lang="el-GR" smtClean="0"/>
              <a:t>Πέμπτου επιπέδου</a:t>
            </a:r>
            <a:endParaRPr kumimoji="0" lang="en-US"/>
          </a:p>
        </p:txBody>
      </p:sp>
      <p:sp>
        <p:nvSpPr>
          <p:cNvPr id="27" name="26 - Θέση ημερομηνίας"/>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lstStyle>
          <a:p>
            <a:fld id="{2342CEA3-3058-4D43-AE35-B3DA76CB4003}" type="datetimeFigureOut">
              <a:rPr lang="el-GR" smtClean="0"/>
            </a:fld>
            <a:endParaRPr lang="el-GR"/>
          </a:p>
        </p:txBody>
      </p:sp>
      <p:sp>
        <p:nvSpPr>
          <p:cNvPr id="4" name="3 - Θέση υποσέλιδου"/>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lstStyle>
          <a:p>
            <a:endParaRPr lang="el-GR"/>
          </a:p>
        </p:txBody>
      </p:sp>
      <p:sp>
        <p:nvSpPr>
          <p:cNvPr id="16" name="15 - Θέση αριθμού διαφάνειας"/>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lstStyle>
          <a:p>
            <a:fld id="{D3F1D1C4-C2D9-4231-9FB2-B2D9D97AA41D}" type="slidenum">
              <a:rPr lang="el-GR" smtClean="0"/>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p:titleStyle>
    <p:bodyStyle>
      <a:lvl1pPr marL="274320" indent="-274320" algn="l" rtl="0" eaLnBrk="1" latinLnBrk="0" hangingPunct="1">
        <a:spcBef>
          <a:spcPts val="600"/>
        </a:spcBef>
        <a:buClr>
          <a:schemeClr val="tx2"/>
        </a:buClr>
        <a:buSzPct val="73000"/>
        <a:buFont typeface="Wingdings 2" panose="05020102010507070707"/>
        <a:buChar char=""/>
        <a:defRPr kumimoji="0" sz="2600" kern="1200" baseline="0">
          <a:solidFill>
            <a:schemeClr val="tx1"/>
          </a:solidFill>
          <a:latin typeface="+mn-lt"/>
          <a:ea typeface="+mn-ea"/>
          <a:cs typeface="+mn-cs"/>
        </a:defRPr>
      </a:lvl1pPr>
      <a:lvl2pPr marL="521335" indent="-228600" algn="l" rtl="0" eaLnBrk="1" latinLnBrk="0" hangingPunct="1">
        <a:spcBef>
          <a:spcPts val="500"/>
        </a:spcBef>
        <a:buClr>
          <a:schemeClr val="accent4"/>
        </a:buClr>
        <a:buSzPct val="80000"/>
        <a:buFont typeface="Wingdings 2" panose="05020102010507070707"/>
        <a:buChar char=""/>
        <a:defRPr kumimoji="0" sz="2300" kern="1200">
          <a:solidFill>
            <a:schemeClr val="tx1">
              <a:tint val="85000"/>
            </a:schemeClr>
          </a:solidFill>
          <a:latin typeface="+mn-lt"/>
          <a:ea typeface="+mn-ea"/>
          <a:cs typeface="+mn-cs"/>
        </a:defRPr>
      </a:lvl2pPr>
      <a:lvl3pPr marL="758825" indent="-228600" algn="l" rtl="0" eaLnBrk="1" latinLnBrk="0" hangingPunct="1">
        <a:spcBef>
          <a:spcPts val="400"/>
        </a:spcBef>
        <a:buClr>
          <a:schemeClr val="accent4"/>
        </a:buClr>
        <a:buSzPct val="60000"/>
        <a:buFont typeface="Wingdings" panose="05000000000000000000"/>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panose="05020102010507070707"/>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panose="05000000000000000000"/>
        <a:buChar char=""/>
        <a:defRPr kumimoji="0" sz="1800" kern="1200">
          <a:solidFill>
            <a:schemeClr val="tx1"/>
          </a:solidFill>
          <a:latin typeface="+mn-lt"/>
          <a:ea typeface="+mn-ea"/>
          <a:cs typeface="+mn-cs"/>
        </a:defRPr>
      </a:lvl5pPr>
      <a:lvl6pPr marL="1471930" indent="-182880" algn="l" rtl="0" eaLnBrk="1" latinLnBrk="0" hangingPunct="1">
        <a:spcBef>
          <a:spcPts val="400"/>
        </a:spcBef>
        <a:buClr>
          <a:schemeClr val="accent4"/>
        </a:buClr>
        <a:buSzPct val="80000"/>
        <a:buFont typeface="Wingdings 2" panose="05020102010507070707"/>
        <a:buChar char=""/>
        <a:defRPr kumimoji="0" sz="1800" kern="1200">
          <a:solidFill>
            <a:schemeClr val="tx1">
              <a:tint val="85000"/>
            </a:schemeClr>
          </a:solidFill>
          <a:latin typeface="+mn-lt"/>
          <a:ea typeface="+mn-ea"/>
          <a:cs typeface="+mn-cs"/>
        </a:defRPr>
      </a:lvl6pPr>
      <a:lvl7pPr marL="1673225" indent="-182880" algn="l" rtl="0" eaLnBrk="1" latinLnBrk="0" hangingPunct="1">
        <a:spcBef>
          <a:spcPct val="20000"/>
        </a:spcBef>
        <a:buClr>
          <a:schemeClr val="accent4"/>
        </a:buClr>
        <a:buSzPct val="80000"/>
        <a:buFont typeface="Wingdings 2" panose="05020102010507070707"/>
        <a:buChar char=""/>
        <a:defRPr kumimoji="0" sz="1600" kern="1200" baseline="0">
          <a:solidFill>
            <a:schemeClr val="tx1"/>
          </a:solidFill>
          <a:latin typeface="+mn-lt"/>
          <a:ea typeface="+mn-ea"/>
          <a:cs typeface="+mn-cs"/>
        </a:defRPr>
      </a:lvl7pPr>
      <a:lvl8pPr marL="1847215"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panose="05000000000000000000"/>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sz="2800" dirty="0" smtClean="0"/>
              <a:t>8</a:t>
            </a:r>
            <a:r>
              <a:rPr lang="el-GR" sz="2800" baseline="30000" dirty="0" smtClean="0"/>
              <a:t>ο</a:t>
            </a:r>
            <a:r>
              <a:rPr lang="el-GR" sz="2800" dirty="0" smtClean="0"/>
              <a:t> </a:t>
            </a:r>
            <a:r>
              <a:rPr lang="el-GR" sz="2800" dirty="0" err="1" smtClean="0"/>
              <a:t>μαθημα</a:t>
            </a:r>
            <a:br>
              <a:rPr lang="el-GR" sz="2800" dirty="0" smtClean="0"/>
            </a:br>
            <a:r>
              <a:rPr lang="el-GR" sz="2800" dirty="0" err="1" smtClean="0"/>
              <a:t>Θεραπευτικο</a:t>
            </a:r>
            <a:r>
              <a:rPr lang="el-GR" sz="2800" dirty="0" smtClean="0"/>
              <a:t> </a:t>
            </a:r>
            <a:r>
              <a:rPr lang="el-GR" sz="2800" dirty="0" err="1" smtClean="0"/>
              <a:t>παιχνιδι</a:t>
            </a:r>
            <a:r>
              <a:rPr lang="el-GR" sz="2800" dirty="0" smtClean="0"/>
              <a:t> &amp; </a:t>
            </a:r>
            <a:r>
              <a:rPr lang="el-GR" sz="2800" dirty="0" err="1" smtClean="0"/>
              <a:t>παιγνιοθερπαπεια</a:t>
            </a:r>
            <a:r>
              <a:rPr lang="el-GR" sz="2800" dirty="0" smtClean="0"/>
              <a:t> </a:t>
            </a:r>
            <a:endParaRPr lang="el-GR" sz="2800" dirty="0"/>
          </a:p>
        </p:txBody>
      </p:sp>
      <p:sp>
        <p:nvSpPr>
          <p:cNvPr id="3" name="2 - Υπότιτλος"/>
          <p:cNvSpPr>
            <a:spLocks noGrp="1"/>
          </p:cNvSpPr>
          <p:nvPr>
            <p:ph type="subTitle" idx="1"/>
          </p:nvPr>
        </p:nvSpPr>
        <p:spPr/>
        <p:txBody>
          <a:bodyPr>
            <a:normAutofit/>
          </a:bodyPr>
          <a:lstStyle/>
          <a:p>
            <a:endParaRPr lang="el-GR" sz="1600" dirty="0" smtClean="0"/>
          </a:p>
          <a:p>
            <a:endParaRPr lang="el-GR" sz="1600" smtClean="0"/>
          </a:p>
          <a:p>
            <a:r>
              <a:rPr lang="el-GR" sz="1600" smtClean="0"/>
              <a:t>Καλούδη </a:t>
            </a:r>
            <a:r>
              <a:rPr lang="el-GR" sz="1600" dirty="0" smtClean="0"/>
              <a:t>Σοφία Γεωργία </a:t>
            </a:r>
            <a:endParaRPr lang="el-GR"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bg2">
                    <a:lumMod val="50000"/>
                  </a:schemeClr>
                </a:solidFill>
              </a:rPr>
              <a:t>Το </a:t>
            </a:r>
            <a:r>
              <a:rPr lang="el-GR" dirty="0" err="1" smtClean="0">
                <a:solidFill>
                  <a:schemeClr val="bg2">
                    <a:lumMod val="50000"/>
                  </a:schemeClr>
                </a:solidFill>
              </a:rPr>
              <a:t>χρωμα</a:t>
            </a:r>
            <a:endParaRPr lang="el-GR" dirty="0">
              <a:solidFill>
                <a:schemeClr val="bg2">
                  <a:lumMod val="50000"/>
                </a:schemeClr>
              </a:solidFill>
            </a:endParaRPr>
          </a:p>
        </p:txBody>
      </p:sp>
      <p:sp>
        <p:nvSpPr>
          <p:cNvPr id="3" name="2 - Θέση περιεχομένου"/>
          <p:cNvSpPr>
            <a:spLocks noGrp="1"/>
          </p:cNvSpPr>
          <p:nvPr>
            <p:ph idx="1"/>
          </p:nvPr>
        </p:nvSpPr>
        <p:spPr/>
        <p:txBody>
          <a:bodyPr>
            <a:normAutofit fontScale="85000" lnSpcReduction="20000"/>
          </a:bodyPr>
          <a:lstStyle/>
          <a:p>
            <a:r>
              <a:rPr lang="el-GR" dirty="0" smtClean="0"/>
              <a:t>Με την πάροδο του χρόνου σημειώθηκε ένα όλο και μεγαλύτερο ενδιαφέρον για τον τρόπο με τον οποίο τα παιδιά χρησιμοποιούν στα σχέδιά τους το </a:t>
            </a:r>
            <a:r>
              <a:rPr lang="el-GR" dirty="0" smtClean="0">
                <a:solidFill>
                  <a:schemeClr val="bg2">
                    <a:lumMod val="50000"/>
                  </a:schemeClr>
                </a:solidFill>
              </a:rPr>
              <a:t>χρώμα</a:t>
            </a:r>
            <a:r>
              <a:rPr lang="el-GR" dirty="0" smtClean="0"/>
              <a:t> για να εκφράσουν κάποιο συναίσθημα. </a:t>
            </a:r>
            <a:endParaRPr lang="el-GR" dirty="0" smtClean="0"/>
          </a:p>
          <a:p>
            <a:endParaRPr lang="el-GR" dirty="0" smtClean="0"/>
          </a:p>
          <a:p>
            <a:r>
              <a:rPr lang="el-GR" dirty="0" smtClean="0"/>
              <a:t>Το χρώμα θεωρείται ότι συνδέεται στενά με το συναίσθημα για αυτό και είναι δύσκολο να δει κανείς οποιαδήποτε εικαστική έκφραση χωρίς να αντιδράσει συναισθηματικά. </a:t>
            </a:r>
            <a:endParaRPr lang="el-GR" dirty="0" smtClean="0"/>
          </a:p>
          <a:p>
            <a:endParaRPr lang="el-GR" dirty="0" smtClean="0"/>
          </a:p>
          <a:p>
            <a:r>
              <a:rPr lang="el-GR" dirty="0" smtClean="0"/>
              <a:t>Κάθε άνθρωπος έχει τις δικές του ιδέες για τη σημασία των χρωμάτων και πολλές από αυτές μάλιστα ενδέχεται να είναι αποτέλεσμα πολιτισμικών και κοινωνικών επιδράσεων και παραδόσεων.</a:t>
            </a:r>
            <a:endParaRPr lang="el-GR" dirty="0" smtClean="0"/>
          </a:p>
          <a:p>
            <a:pPr>
              <a:buNone/>
            </a:pPr>
            <a:br>
              <a:rPr lang="el-GR" dirty="0" smtClean="0"/>
            </a:br>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2">
                    <a:lumMod val="50000"/>
                  </a:schemeClr>
                </a:solidFill>
              </a:rPr>
              <a:t>ΤΟ ΧΡΩΜΑ  </a:t>
            </a:r>
            <a:r>
              <a:rPr lang="el-GR" dirty="0" err="1" smtClean="0">
                <a:solidFill>
                  <a:schemeClr val="bg2">
                    <a:lumMod val="50000"/>
                  </a:schemeClr>
                </a:solidFill>
              </a:rPr>
              <a:t>ωσ</a:t>
            </a:r>
            <a:r>
              <a:rPr lang="el-GR" dirty="0" smtClean="0">
                <a:solidFill>
                  <a:schemeClr val="bg2">
                    <a:lumMod val="50000"/>
                  </a:schemeClr>
                </a:solidFill>
              </a:rPr>
              <a:t> </a:t>
            </a:r>
            <a:r>
              <a:rPr lang="el-GR" dirty="0" err="1" smtClean="0">
                <a:solidFill>
                  <a:schemeClr val="bg2">
                    <a:lumMod val="50000"/>
                  </a:schemeClr>
                </a:solidFill>
              </a:rPr>
              <a:t>συναρτηση</a:t>
            </a:r>
            <a:r>
              <a:rPr lang="el-GR" dirty="0" smtClean="0">
                <a:solidFill>
                  <a:schemeClr val="bg2">
                    <a:lumMod val="50000"/>
                  </a:schemeClr>
                </a:solidFill>
              </a:rPr>
              <a:t> </a:t>
            </a:r>
            <a:r>
              <a:rPr lang="el-GR" dirty="0" err="1" smtClean="0">
                <a:solidFill>
                  <a:schemeClr val="bg2">
                    <a:lumMod val="50000"/>
                  </a:schemeClr>
                </a:solidFill>
              </a:rPr>
              <a:t>πολλων</a:t>
            </a:r>
            <a:r>
              <a:rPr lang="el-GR" dirty="0" smtClean="0">
                <a:solidFill>
                  <a:schemeClr val="bg2">
                    <a:lumMod val="50000"/>
                  </a:schemeClr>
                </a:solidFill>
              </a:rPr>
              <a:t> </a:t>
            </a:r>
            <a:r>
              <a:rPr lang="el-GR" dirty="0" err="1" smtClean="0">
                <a:solidFill>
                  <a:schemeClr val="bg2">
                    <a:lumMod val="50000"/>
                  </a:schemeClr>
                </a:solidFill>
              </a:rPr>
              <a:t>παραγοντων</a:t>
            </a:r>
            <a:r>
              <a:rPr lang="el-GR" dirty="0" smtClean="0">
                <a:solidFill>
                  <a:schemeClr val="bg2">
                    <a:lumMod val="50000"/>
                  </a:schemeClr>
                </a:solidFill>
              </a:rPr>
              <a:t> </a:t>
            </a:r>
            <a:endParaRPr lang="el-GR" dirty="0">
              <a:solidFill>
                <a:schemeClr val="bg2">
                  <a:lumMod val="50000"/>
                </a:schemeClr>
              </a:solidFill>
            </a:endParaRPr>
          </a:p>
        </p:txBody>
      </p:sp>
      <p:sp>
        <p:nvSpPr>
          <p:cNvPr id="3" name="2 - Θέση περιεχομένου"/>
          <p:cNvSpPr>
            <a:spLocks noGrp="1"/>
          </p:cNvSpPr>
          <p:nvPr>
            <p:ph idx="1"/>
          </p:nvPr>
        </p:nvSpPr>
        <p:spPr/>
        <p:txBody>
          <a:bodyPr>
            <a:normAutofit fontScale="85000" lnSpcReduction="10000"/>
          </a:bodyPr>
          <a:lstStyle/>
          <a:p>
            <a:r>
              <a:rPr lang="el-GR" dirty="0" smtClean="0"/>
              <a:t>Επειδή το </a:t>
            </a:r>
            <a:r>
              <a:rPr lang="el-GR" dirty="0" smtClean="0">
                <a:solidFill>
                  <a:schemeClr val="bg2">
                    <a:lumMod val="50000"/>
                  </a:schemeClr>
                </a:solidFill>
              </a:rPr>
              <a:t>χρώμα</a:t>
            </a:r>
            <a:r>
              <a:rPr lang="el-GR" dirty="0" smtClean="0"/>
              <a:t> είχε αρκετές συναισθηματικές εκφάνσεις, είναι φυσικό ο θεραπευτής να αναζητά το ιδιαίτερο νόημα ή τη διαγνωστική του αξία ειδικά στην περίπτωση συναισθηματικά διαταραγμένων ή ψυχικά τραυματισμένων παιδιών.</a:t>
            </a:r>
            <a:endParaRPr lang="el-GR" dirty="0" smtClean="0"/>
          </a:p>
          <a:p>
            <a:r>
              <a:rPr lang="el-GR" dirty="0" smtClean="0"/>
              <a:t> Ως θεραπευτές ενδιαφερόμαστε για τις περιπτώσεις όπου τα παιδιά ζωγραφίζουν με ένα μονό χρώμα (μονοχρωμία), χρησιμοποιούν τις μπογιές με ασυνήθιστο τρόπο ή τονίζουν ιδιαίτερα ένα χρώμα έναντι άλλων.</a:t>
            </a:r>
            <a:endParaRPr lang="el-GR" dirty="0" smtClean="0"/>
          </a:p>
          <a:p>
            <a:r>
              <a:rPr lang="el-GR" dirty="0" smtClean="0"/>
              <a:t> Παρότι όλα αυτά μπορεί πράγματι να σημαίνουν κάτι πρέπει να θυμόμαστε ότι ο τρόπος με τον οποίο τα παιδιά μεταχειρίζονται το χρώμα στα σχέδιά τους είναι συνάρτηση πολλών παραγόντων.</a:t>
            </a:r>
            <a:br>
              <a:rPr lang="el-GR" dirty="0" smtClean="0"/>
            </a:b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bg2">
                    <a:lumMod val="50000"/>
                  </a:schemeClr>
                </a:solidFill>
              </a:rPr>
              <a:t>Χρωμα</a:t>
            </a:r>
            <a:r>
              <a:rPr lang="el-GR" dirty="0" smtClean="0">
                <a:solidFill>
                  <a:schemeClr val="bg2">
                    <a:lumMod val="50000"/>
                  </a:schemeClr>
                </a:solidFill>
              </a:rPr>
              <a:t> και </a:t>
            </a:r>
            <a:r>
              <a:rPr lang="el-GR" dirty="0" err="1" smtClean="0">
                <a:solidFill>
                  <a:schemeClr val="bg2">
                    <a:lumMod val="50000"/>
                  </a:schemeClr>
                </a:solidFill>
              </a:rPr>
              <a:t>σταδια</a:t>
            </a:r>
            <a:r>
              <a:rPr lang="el-GR" dirty="0" smtClean="0">
                <a:solidFill>
                  <a:schemeClr val="bg2">
                    <a:lumMod val="50000"/>
                  </a:schemeClr>
                </a:solidFill>
              </a:rPr>
              <a:t> </a:t>
            </a:r>
            <a:r>
              <a:rPr lang="el-GR" dirty="0" err="1" smtClean="0">
                <a:solidFill>
                  <a:schemeClr val="bg2">
                    <a:lumMod val="50000"/>
                  </a:schemeClr>
                </a:solidFill>
              </a:rPr>
              <a:t>αναπτυξησ</a:t>
            </a:r>
            <a:endParaRPr lang="el-GR" dirty="0">
              <a:solidFill>
                <a:schemeClr val="bg2">
                  <a:lumMod val="50000"/>
                </a:schemeClr>
              </a:solidFill>
            </a:endParaRPr>
          </a:p>
        </p:txBody>
      </p:sp>
      <p:sp>
        <p:nvSpPr>
          <p:cNvPr id="3" name="2 - Θέση περιεχομένου"/>
          <p:cNvSpPr>
            <a:spLocks noGrp="1"/>
          </p:cNvSpPr>
          <p:nvPr>
            <p:ph idx="1"/>
          </p:nvPr>
        </p:nvSpPr>
        <p:spPr/>
        <p:txBody>
          <a:bodyPr>
            <a:normAutofit fontScale="92500" lnSpcReduction="10000"/>
          </a:bodyPr>
          <a:lstStyle/>
          <a:p>
            <a:r>
              <a:rPr lang="el-GR" dirty="0" smtClean="0"/>
              <a:t>Αξίζει να επισημανθεί ότι η χρήση του χρώματος εξαρτάται από το συγκεκριμένο αναπτυξιακό στάδιο στο οποίο βρίσκεται το παιδί. </a:t>
            </a:r>
            <a:endParaRPr lang="el-GR" dirty="0" smtClean="0"/>
          </a:p>
          <a:p>
            <a:r>
              <a:rPr lang="el-GR" dirty="0" smtClean="0"/>
              <a:t>Στα πρώτα στάδια από 18 μηνών έως 4 ετών τα παιδιά δεν κάνουν συνειδητές χρωματικές επιλογές. Συχνά αρπάζουν το πρώτο χρωματιστό μολύβι ή μαρκαδόρο που θα βρουν μπροστά τους. </a:t>
            </a:r>
            <a:endParaRPr lang="el-GR" dirty="0" smtClean="0"/>
          </a:p>
          <a:p>
            <a:r>
              <a:rPr lang="el-GR" dirty="0" smtClean="0"/>
              <a:t>Αργότερα στο στάδιο τεσσάρων με έξι ετών η χρήση του χρώματος είναι υποκειμενική, αν και μερικά παιδιά αρχίζουν να συνδέουν το χρώμα στα σχέδιά τους με την αντίληψή τους και το περιβάλλον. </a:t>
            </a:r>
            <a:endParaRPr lang="el-GR"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bg2">
                    <a:lumMod val="50000"/>
                  </a:schemeClr>
                </a:solidFill>
              </a:rPr>
              <a:t>Χρωμα</a:t>
            </a:r>
            <a:r>
              <a:rPr lang="el-GR" dirty="0" smtClean="0">
                <a:solidFill>
                  <a:schemeClr val="bg2">
                    <a:lumMod val="50000"/>
                  </a:schemeClr>
                </a:solidFill>
              </a:rPr>
              <a:t> και </a:t>
            </a:r>
            <a:r>
              <a:rPr lang="el-GR" dirty="0" err="1" smtClean="0">
                <a:solidFill>
                  <a:schemeClr val="bg2">
                    <a:lumMod val="50000"/>
                  </a:schemeClr>
                </a:solidFill>
              </a:rPr>
              <a:t>σταδια</a:t>
            </a:r>
            <a:r>
              <a:rPr lang="el-GR" dirty="0" smtClean="0">
                <a:solidFill>
                  <a:schemeClr val="bg2">
                    <a:lumMod val="50000"/>
                  </a:schemeClr>
                </a:solidFill>
              </a:rPr>
              <a:t> </a:t>
            </a:r>
            <a:r>
              <a:rPr lang="el-GR" dirty="0" err="1" smtClean="0">
                <a:solidFill>
                  <a:schemeClr val="bg2">
                    <a:lumMod val="50000"/>
                  </a:schemeClr>
                </a:solidFill>
              </a:rPr>
              <a:t>αναπτυξησ</a:t>
            </a:r>
            <a:endParaRPr lang="el-GR" dirty="0"/>
          </a:p>
        </p:txBody>
      </p:sp>
      <p:sp>
        <p:nvSpPr>
          <p:cNvPr id="3" name="2 - Θέση περιεχομένου"/>
          <p:cNvSpPr>
            <a:spLocks noGrp="1"/>
          </p:cNvSpPr>
          <p:nvPr>
            <p:ph idx="1"/>
          </p:nvPr>
        </p:nvSpPr>
        <p:spPr/>
        <p:txBody>
          <a:bodyPr/>
          <a:lstStyle/>
          <a:p>
            <a:r>
              <a:rPr lang="el-GR" dirty="0" smtClean="0"/>
              <a:t>Έτσι είναι δύσκολο να καθοριστεί αν το χρώμα έχει κάποια ιδιαίτερη σημασία ή είναι απλώς πειραματισμός με τα υλικά που υπάρχουν τη δεδομένη στιγμή.</a:t>
            </a:r>
            <a:endParaRPr lang="el-GR" dirty="0" smtClean="0"/>
          </a:p>
          <a:p>
            <a:r>
              <a:rPr lang="el-GR" dirty="0" smtClean="0"/>
              <a:t>Η </a:t>
            </a:r>
            <a:r>
              <a:rPr lang="el-GR" dirty="0" err="1" smtClean="0"/>
              <a:t>Golomb</a:t>
            </a:r>
            <a:r>
              <a:rPr lang="el-GR" dirty="0" smtClean="0"/>
              <a:t>, (1990) αναφέρει ότι ακόμα και τετράχρονα παιδάκια χρησιμοποιούν το χρώμα με αντιπροσωπευτικό τρόπο και παρότι η επιλογή παραμένει ελεύθερη σε ορισμένες περιπτώσεις τα χρώματα αντιστοιχούν στο πραγματικό χρώμα του αντικειμένου που ζωγραφίζουν.</a:t>
            </a:r>
            <a:endParaRPr lang="el-GR" dirty="0" smtClean="0"/>
          </a:p>
          <a:p>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bg2">
                    <a:lumMod val="50000"/>
                  </a:schemeClr>
                </a:solidFill>
              </a:rPr>
              <a:t>Χρωμα</a:t>
            </a:r>
            <a:r>
              <a:rPr lang="el-GR" dirty="0" smtClean="0">
                <a:solidFill>
                  <a:schemeClr val="bg2">
                    <a:lumMod val="50000"/>
                  </a:schemeClr>
                </a:solidFill>
              </a:rPr>
              <a:t> και </a:t>
            </a:r>
            <a:r>
              <a:rPr lang="el-GR" dirty="0" err="1" smtClean="0">
                <a:solidFill>
                  <a:schemeClr val="bg2">
                    <a:lumMod val="50000"/>
                  </a:schemeClr>
                </a:solidFill>
              </a:rPr>
              <a:t>σταδια</a:t>
            </a:r>
            <a:r>
              <a:rPr lang="el-GR" dirty="0" smtClean="0">
                <a:solidFill>
                  <a:schemeClr val="bg2">
                    <a:lumMod val="50000"/>
                  </a:schemeClr>
                </a:solidFill>
              </a:rPr>
              <a:t> </a:t>
            </a:r>
            <a:r>
              <a:rPr lang="el-GR" dirty="0" err="1" smtClean="0">
                <a:solidFill>
                  <a:schemeClr val="bg2">
                    <a:lumMod val="50000"/>
                  </a:schemeClr>
                </a:solidFill>
              </a:rPr>
              <a:t>αναπτυξησ</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l-GR" dirty="0" smtClean="0"/>
              <a:t>Στο σχηματικό στάδιο 6 έως 9 ετών τα παιδιά αναπτύσσουν κανόνες για τη χρήση του χρώματος. Το δέντρο έχει καφέ κορμό και πράσινα φύλλα.</a:t>
            </a:r>
            <a:endParaRPr lang="el-GR" dirty="0" smtClean="0"/>
          </a:p>
          <a:p>
            <a:endParaRPr lang="el-GR" dirty="0" smtClean="0"/>
          </a:p>
          <a:p>
            <a:r>
              <a:rPr lang="el-GR" dirty="0" smtClean="0"/>
              <a:t> Αν και τη συγκεκριμένη περίοδο η χρήση του χρώματος ενδέχεται να είναι πιο ανελαστική και υποκειμενική σε κανόνες, είναι πιο εύκολο να παρατηρήσει κάνεις την ασυνήθιστη χρήση του και να κατανοήσει ότι έχει μεγαλύτερη σημασία από ότι σε προηγούμενα στάδια.</a:t>
            </a:r>
            <a:endParaRPr lang="el-GR" dirty="0" smtClean="0"/>
          </a:p>
          <a:p>
            <a:endParaRPr lang="el-GR" dirty="0" smtClean="0"/>
          </a:p>
          <a:p>
            <a:r>
              <a:rPr lang="el-GR" dirty="0" smtClean="0"/>
              <a:t>Τα μεγαλύτερα παιδιά 9 ετών και άνω έχουν την τάση να χρησιμοποιούν το χρώμα με ρεαλιστικό τρόπο όπως παρουσιάζεται στη φύση.</a:t>
            </a:r>
            <a:endParaRPr lang="el-GR" dirty="0" smtClean="0"/>
          </a:p>
          <a:p>
            <a:endParaRPr lang="el-GR" dirty="0" smtClean="0"/>
          </a:p>
          <a:p>
            <a:pPr>
              <a:buNone/>
            </a:pPr>
            <a:endParaRPr lang="el-GR" dirty="0" smtClean="0"/>
          </a:p>
          <a:p>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20000"/>
          </a:bodyPr>
          <a:lstStyle/>
          <a:p>
            <a:r>
              <a:rPr lang="el-GR" dirty="0" smtClean="0"/>
              <a:t> Αυτές είναι κάποιες γενικές αρχές για τον τρόπο με τον οποίο τα παιδιά χρησιμοποιούν το χρώμα ανάλογα με το αναπτυξιακό στάδιο το οποίο διανύουν.</a:t>
            </a:r>
            <a:endParaRPr lang="el-GR" dirty="0" smtClean="0"/>
          </a:p>
          <a:p>
            <a:endParaRPr lang="el-GR" dirty="0" smtClean="0"/>
          </a:p>
          <a:p>
            <a:r>
              <a:rPr lang="el-GR" dirty="0" smtClean="0"/>
              <a:t> Μπορεί βέβαια να υπάρξουν διακυμάνσεις οι οποίες εξαρτώνται από το παιδί και τις εμπειρίες του.</a:t>
            </a:r>
            <a:endParaRPr lang="el-GR" dirty="0" smtClean="0"/>
          </a:p>
          <a:p>
            <a:pPr>
              <a:buNone/>
            </a:pPr>
            <a:r>
              <a:rPr lang="el-GR" dirty="0" smtClean="0"/>
              <a:t>    Σε γενικές γραμμές όμως, τα στάδια της φυσιολογικής εικαστικής ανάπτυξης αποτελούν τη βάση πάνω στην οποία μπορεί κανείς να στηριχθεί για να εξετάσει τους τρόπους με τους οποίους, τα παιδιά χειρίζονται τα χρώματα και το ρόλο που ενδέχεται να παίζουν τα συναισθήματα στην όλη διεργασία.</a:t>
            </a:r>
            <a:endParaRPr lang="el-GR"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bg2">
                    <a:lumMod val="50000"/>
                  </a:schemeClr>
                </a:solidFill>
              </a:rPr>
              <a:t>Χρωμα</a:t>
            </a:r>
            <a:r>
              <a:rPr lang="el-GR" dirty="0" smtClean="0">
                <a:solidFill>
                  <a:schemeClr val="bg2">
                    <a:lumMod val="50000"/>
                  </a:schemeClr>
                </a:solidFill>
              </a:rPr>
              <a:t> και </a:t>
            </a:r>
            <a:r>
              <a:rPr lang="el-GR" dirty="0" err="1" smtClean="0">
                <a:solidFill>
                  <a:schemeClr val="bg2">
                    <a:lumMod val="50000"/>
                  </a:schemeClr>
                </a:solidFill>
              </a:rPr>
              <a:t>σταδια</a:t>
            </a:r>
            <a:r>
              <a:rPr lang="el-GR" dirty="0" smtClean="0">
                <a:solidFill>
                  <a:schemeClr val="bg2">
                    <a:lumMod val="50000"/>
                  </a:schemeClr>
                </a:solidFill>
              </a:rPr>
              <a:t> </a:t>
            </a:r>
            <a:r>
              <a:rPr lang="el-GR" dirty="0" err="1" smtClean="0">
                <a:solidFill>
                  <a:schemeClr val="bg2">
                    <a:lumMod val="50000"/>
                  </a:schemeClr>
                </a:solidFill>
              </a:rPr>
              <a:t>αναπτυξησ</a:t>
            </a:r>
            <a:endParaRPr lang="el-GR" dirty="0"/>
          </a:p>
        </p:txBody>
      </p:sp>
      <p:sp>
        <p:nvSpPr>
          <p:cNvPr id="3" name="2 - Θέση περιεχομένου"/>
          <p:cNvSpPr>
            <a:spLocks noGrp="1"/>
          </p:cNvSpPr>
          <p:nvPr>
            <p:ph idx="1"/>
          </p:nvPr>
        </p:nvSpPr>
        <p:spPr/>
        <p:txBody>
          <a:bodyPr>
            <a:normAutofit/>
          </a:bodyPr>
          <a:lstStyle/>
          <a:p>
            <a:r>
              <a:rPr lang="el-GR" dirty="0" smtClean="0"/>
              <a:t>Η εργασία της </a:t>
            </a:r>
            <a:r>
              <a:rPr lang="el-GR" dirty="0" err="1" smtClean="0"/>
              <a:t>Golomb</a:t>
            </a:r>
            <a:r>
              <a:rPr lang="el-GR" dirty="0" smtClean="0"/>
              <a:t>, (1990) αποτελεί εξαιρετική πηγή για περισσότερη εμβάθυνση στη μελέτη του </a:t>
            </a:r>
            <a:r>
              <a:rPr lang="el-GR" dirty="0" smtClean="0">
                <a:solidFill>
                  <a:schemeClr val="bg2">
                    <a:lumMod val="50000"/>
                  </a:schemeClr>
                </a:solidFill>
              </a:rPr>
              <a:t>χρώματος</a:t>
            </a:r>
            <a:r>
              <a:rPr lang="el-GR" dirty="0" smtClean="0"/>
              <a:t> των αναπτυξιακών σταδίων και των συναισθημάτων.</a:t>
            </a:r>
            <a:endParaRPr lang="el-GR" dirty="0" smtClean="0"/>
          </a:p>
          <a:p>
            <a:r>
              <a:rPr lang="el-GR" dirty="0" smtClean="0"/>
              <a:t> Πολλά έχουν γραφτεί για τη σημασία των χρωμάτων που χρησιμοποιούνται στη ζωγραφική ειδικά σε σχέση με το συναίσθημα.</a:t>
            </a:r>
            <a:endParaRPr lang="el-GR" dirty="0" smtClean="0"/>
          </a:p>
          <a:p>
            <a:r>
              <a:rPr lang="el-GR" dirty="0" smtClean="0"/>
              <a:t> Οι πληροφορίες όμως αυτές είναι μάλλον αποσπασματικές και βασίζονται κυρίως σε εντυπώσεις.</a:t>
            </a:r>
            <a:endParaRPr lang="el-GR" dirty="0" smtClean="0"/>
          </a:p>
          <a:p>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bg2">
                    <a:lumMod val="50000"/>
                  </a:schemeClr>
                </a:solidFill>
              </a:rPr>
              <a:t>Χρωμα</a:t>
            </a:r>
            <a:r>
              <a:rPr lang="el-GR" dirty="0" smtClean="0">
                <a:solidFill>
                  <a:schemeClr val="bg2">
                    <a:lumMod val="50000"/>
                  </a:schemeClr>
                </a:solidFill>
              </a:rPr>
              <a:t> και </a:t>
            </a:r>
            <a:r>
              <a:rPr lang="el-GR" dirty="0" err="1" smtClean="0">
                <a:solidFill>
                  <a:schemeClr val="bg2">
                    <a:lumMod val="50000"/>
                  </a:schemeClr>
                </a:solidFill>
              </a:rPr>
              <a:t>σταδια</a:t>
            </a:r>
            <a:r>
              <a:rPr lang="el-GR" dirty="0" smtClean="0">
                <a:solidFill>
                  <a:schemeClr val="bg2">
                    <a:lumMod val="50000"/>
                  </a:schemeClr>
                </a:solidFill>
              </a:rPr>
              <a:t> </a:t>
            </a:r>
            <a:r>
              <a:rPr lang="el-GR" dirty="0" err="1" smtClean="0">
                <a:solidFill>
                  <a:schemeClr val="bg2">
                    <a:lumMod val="50000"/>
                  </a:schemeClr>
                </a:solidFill>
              </a:rPr>
              <a:t>αναπτυξησ</a:t>
            </a:r>
            <a:endParaRPr lang="el-GR" dirty="0"/>
          </a:p>
        </p:txBody>
      </p:sp>
      <p:sp>
        <p:nvSpPr>
          <p:cNvPr id="3" name="2 - Θέση περιεχομένου"/>
          <p:cNvSpPr>
            <a:spLocks noGrp="1"/>
          </p:cNvSpPr>
          <p:nvPr>
            <p:ph idx="1"/>
          </p:nvPr>
        </p:nvSpPr>
        <p:spPr/>
        <p:txBody>
          <a:bodyPr>
            <a:normAutofit fontScale="62500" lnSpcReduction="20000"/>
          </a:bodyPr>
          <a:lstStyle/>
          <a:p>
            <a:r>
              <a:rPr lang="el-GR" dirty="0" smtClean="0"/>
              <a:t> Για παράδειγμα το </a:t>
            </a:r>
            <a:r>
              <a:rPr lang="el-GR" b="1" dirty="0" smtClean="0">
                <a:solidFill>
                  <a:srgbClr val="FF0000"/>
                </a:solidFill>
              </a:rPr>
              <a:t>κόκκινο</a:t>
            </a:r>
            <a:r>
              <a:rPr lang="el-GR" dirty="0" smtClean="0"/>
              <a:t> θεωρείται το χρώμα που αντιπροσωπεύει τα πιο έντονα συναισθήματα.</a:t>
            </a:r>
            <a:endParaRPr lang="el-GR" dirty="0" smtClean="0"/>
          </a:p>
          <a:p>
            <a:r>
              <a:rPr lang="el-GR" dirty="0" smtClean="0"/>
              <a:t>Εκφράζει την επιθετικότητα, το θυμό και το μίσος και συσχετίζεται με θέματα ζωτικής σημασίας, καυτά προβλήματα αναβράζοντα συναισθήματα ή κίνδυνο</a:t>
            </a:r>
            <a:r>
              <a:rPr lang="en-US" dirty="0" smtClean="0"/>
              <a:t>(Furth,1988).</a:t>
            </a:r>
            <a:endParaRPr lang="en-US" dirty="0" smtClean="0"/>
          </a:p>
          <a:p>
            <a:r>
              <a:rPr lang="el-GR" dirty="0" smtClean="0"/>
              <a:t> Το κόκκινο όμως αποδίδει και το πάθος</a:t>
            </a:r>
            <a:r>
              <a:rPr lang="en-US" dirty="0" smtClean="0"/>
              <a:t>,</a:t>
            </a:r>
            <a:r>
              <a:rPr lang="el-GR" dirty="0" smtClean="0"/>
              <a:t> την αγάπη και την εκφραστικότητα</a:t>
            </a:r>
            <a:r>
              <a:rPr lang="en-US" dirty="0" smtClean="0"/>
              <a:t>.</a:t>
            </a:r>
            <a:endParaRPr lang="en-US" dirty="0" smtClean="0"/>
          </a:p>
          <a:p>
            <a:r>
              <a:rPr lang="el-GR" dirty="0" smtClean="0"/>
              <a:t> Φαίνεται επίσης ότι είναι ένα χρώμα που προτιμούν όλα τα παιδιά μικρά και μεγάλα.</a:t>
            </a:r>
            <a:endParaRPr lang="el-GR" dirty="0" smtClean="0"/>
          </a:p>
          <a:p>
            <a:r>
              <a:rPr lang="el-GR" dirty="0" smtClean="0"/>
              <a:t>Το καθαρό </a:t>
            </a:r>
            <a:r>
              <a:rPr lang="el-GR" b="1" dirty="0" smtClean="0">
                <a:solidFill>
                  <a:srgbClr val="FFC000"/>
                </a:solidFill>
              </a:rPr>
              <a:t>κίτρινο</a:t>
            </a:r>
            <a:r>
              <a:rPr lang="el-GR" dirty="0" smtClean="0"/>
              <a:t> συνδέεται γενικά με την ενέργεια, με το φως και με θετικά συναισθήματα, ενώ το </a:t>
            </a:r>
            <a:r>
              <a:rPr lang="el-GR" b="1" dirty="0" smtClean="0">
                <a:solidFill>
                  <a:srgbClr val="0070C0"/>
                </a:solidFill>
              </a:rPr>
              <a:t>μπλε</a:t>
            </a:r>
            <a:r>
              <a:rPr lang="el-GR" dirty="0" smtClean="0"/>
              <a:t> συσχετίζεται με αισθήματα ηρεμίας ή με κατάθλιψη, καθώς και σε έννοιες που αναφέρονται στο νερό και τον ουρανό.</a:t>
            </a:r>
            <a:endParaRPr lang="el-GR" dirty="0" smtClean="0"/>
          </a:p>
          <a:p>
            <a:r>
              <a:rPr lang="el-GR" dirty="0" smtClean="0"/>
              <a:t> Υπερβολική χρήση του </a:t>
            </a:r>
            <a:r>
              <a:rPr lang="el-GR" b="1" dirty="0" smtClean="0">
                <a:solidFill>
                  <a:schemeClr val="tx1">
                    <a:lumMod val="95000"/>
                    <a:lumOff val="5000"/>
                  </a:schemeClr>
                </a:solidFill>
              </a:rPr>
              <a:t>μαύρου</a:t>
            </a:r>
            <a:r>
              <a:rPr lang="el-GR" dirty="0" smtClean="0"/>
              <a:t> φαίνεται τις περισσότερες φορές να συσχετίζεται με αρνητικούς συνειρμούς. Βασιζόμενος ο </a:t>
            </a:r>
            <a:r>
              <a:rPr lang="en-US" dirty="0" smtClean="0"/>
              <a:t>Furth</a:t>
            </a:r>
            <a:r>
              <a:rPr lang="el-GR" dirty="0" smtClean="0"/>
              <a:t> 1988, στην πολύχρονη εργασία του με παιδιά, παρατηρεί ότι το μαύρο μπορεί να δείχνει ή να συμβολίζει το άγνωστο, όταν χρησιμοποιείται για σκίαση.</a:t>
            </a:r>
            <a:endParaRPr lang="el-GR" dirty="0" smtClean="0"/>
          </a:p>
          <a:p>
            <a:r>
              <a:rPr lang="el-GR" dirty="0" smtClean="0"/>
              <a:t> Θεωρείται γενικά αρνητικό στοιχείο που προβάλλει σκοτεινές σκέψεις απειλή ή φόβο.</a:t>
            </a:r>
            <a:endParaRPr lang="el-GR" dirty="0" smtClean="0"/>
          </a:p>
          <a:p>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bg2">
                    <a:lumMod val="50000"/>
                  </a:schemeClr>
                </a:solidFill>
              </a:rPr>
              <a:t>Χρωμα</a:t>
            </a:r>
            <a:r>
              <a:rPr lang="el-GR" dirty="0" smtClean="0">
                <a:solidFill>
                  <a:schemeClr val="bg2">
                    <a:lumMod val="50000"/>
                  </a:schemeClr>
                </a:solidFill>
              </a:rPr>
              <a:t> και </a:t>
            </a:r>
            <a:r>
              <a:rPr lang="el-GR" dirty="0" err="1" smtClean="0">
                <a:solidFill>
                  <a:schemeClr val="bg2">
                    <a:lumMod val="50000"/>
                  </a:schemeClr>
                </a:solidFill>
              </a:rPr>
              <a:t>σταδια</a:t>
            </a:r>
            <a:r>
              <a:rPr lang="el-GR" dirty="0" smtClean="0">
                <a:solidFill>
                  <a:schemeClr val="bg2">
                    <a:lumMod val="50000"/>
                  </a:schemeClr>
                </a:solidFill>
              </a:rPr>
              <a:t> </a:t>
            </a:r>
            <a:r>
              <a:rPr lang="el-GR" dirty="0" err="1" smtClean="0">
                <a:solidFill>
                  <a:schemeClr val="bg2">
                    <a:lumMod val="50000"/>
                  </a:schemeClr>
                </a:solidFill>
              </a:rPr>
              <a:t>αναπτυξησ</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dirty="0" smtClean="0"/>
              <a:t> Στις πρώτες του έρευνες γύρω από την παιδική ζωγραφική οι </a:t>
            </a:r>
            <a:r>
              <a:rPr lang="el-GR" dirty="0" err="1" smtClean="0"/>
              <a:t>Alshuler</a:t>
            </a:r>
            <a:r>
              <a:rPr lang="el-GR" dirty="0" smtClean="0"/>
              <a:t> </a:t>
            </a:r>
            <a:r>
              <a:rPr lang="el-GR" dirty="0" err="1" smtClean="0"/>
              <a:t>and</a:t>
            </a:r>
            <a:r>
              <a:rPr lang="el-GR" dirty="0" smtClean="0"/>
              <a:t> </a:t>
            </a:r>
            <a:r>
              <a:rPr lang="el-GR" dirty="0" err="1" smtClean="0"/>
              <a:t>Hattwick</a:t>
            </a:r>
            <a:r>
              <a:rPr lang="el-GR" dirty="0" smtClean="0"/>
              <a:t> 1947 παρατήρησαν</a:t>
            </a:r>
            <a:endParaRPr lang="el-GR" dirty="0" smtClean="0"/>
          </a:p>
          <a:p>
            <a:pPr>
              <a:buNone/>
            </a:pPr>
            <a:r>
              <a:rPr lang="el-GR" dirty="0" smtClean="0"/>
              <a:t>   ότι τα μικρότερα παιδιά προτιμούν τα ζεστά χρώματα, όπως το </a:t>
            </a:r>
            <a:r>
              <a:rPr lang="el-GR" dirty="0" smtClean="0">
                <a:solidFill>
                  <a:srgbClr val="FF0000"/>
                </a:solidFill>
              </a:rPr>
              <a:t>κόκκινο</a:t>
            </a:r>
            <a:r>
              <a:rPr lang="el-GR" dirty="0" smtClean="0"/>
              <a:t> και το </a:t>
            </a:r>
            <a:r>
              <a:rPr lang="el-GR" dirty="0" smtClean="0">
                <a:solidFill>
                  <a:schemeClr val="accent4">
                    <a:lumMod val="75000"/>
                  </a:schemeClr>
                </a:solidFill>
              </a:rPr>
              <a:t>πορτοκαλί</a:t>
            </a:r>
            <a:r>
              <a:rPr lang="el-GR" dirty="0" smtClean="0"/>
              <a:t> ενώ τα μεγαλύτερα στρέφονται προς τα ψυχρά όπως το </a:t>
            </a:r>
            <a:r>
              <a:rPr lang="el-GR" dirty="0" smtClean="0">
                <a:solidFill>
                  <a:srgbClr val="92D050"/>
                </a:solidFill>
              </a:rPr>
              <a:t>πράσινο</a:t>
            </a:r>
            <a:r>
              <a:rPr lang="el-GR" dirty="0" smtClean="0"/>
              <a:t> και το </a:t>
            </a:r>
            <a:r>
              <a:rPr lang="el-GR" dirty="0" smtClean="0">
                <a:solidFill>
                  <a:srgbClr val="0070C0"/>
                </a:solidFill>
              </a:rPr>
              <a:t>μπλε.</a:t>
            </a:r>
            <a:r>
              <a:rPr lang="el-GR" dirty="0" smtClean="0"/>
              <a:t> Αυτή η διαφορά προτιμήσεων αποδόθηκε στον έμφυτο αυθορμητισμό των μικρότερων παιδιών και στην αναπτυσσόμενη αίσθηση ελέγχου μεγαλύτερων.</a:t>
            </a:r>
            <a:endParaRPr lang="el-GR" dirty="0" smtClean="0"/>
          </a:p>
          <a:p>
            <a:pPr>
              <a:buNone/>
            </a:pPr>
            <a:r>
              <a:rPr lang="el-GR" dirty="0" smtClean="0"/>
              <a:t>     Οι μελέτες των δύο ερευνητών προχώρησαν σε ψυχαναλυτικές </a:t>
            </a:r>
            <a:r>
              <a:rPr lang="el-GR" dirty="0" err="1" smtClean="0"/>
              <a:t>αξιολόγησεις</a:t>
            </a:r>
            <a:r>
              <a:rPr lang="el-GR" dirty="0" smtClean="0"/>
              <a:t> των έργων των μικρών παιδιών.</a:t>
            </a:r>
            <a:endParaRPr lang="el-GR" dirty="0" smtClean="0"/>
          </a:p>
          <a:p>
            <a:pPr>
              <a:buNone/>
            </a:pPr>
            <a:r>
              <a:rPr lang="el-GR" dirty="0" smtClean="0"/>
              <a:t>    Δυστυχώς η μεθοδολογία που ακολούθησαν είχε αρκετά προβλήματα.</a:t>
            </a:r>
            <a:endParaRPr lang="el-GR" dirty="0" smtClean="0"/>
          </a:p>
          <a:p>
            <a:pPr>
              <a:buNone/>
            </a:pPr>
            <a:r>
              <a:rPr lang="el-GR" dirty="0" smtClean="0"/>
              <a:t>    Φαίνεται επίσης ότι οι μελέτες τους αποσκοπούσαν να τεκμηριώσουν μία σχέση ανάμεσα στη χρήση του χρώματος και στις υπάρχουσες πληροφορίες για τη συμπεριφορά και τα χαρακτηριστικά προσωπικότητας των παιδιών ιδίως αναφορικά με τις συγκρούσεις και τον έλεγχο των παρορμήσεων.</a:t>
            </a:r>
            <a:endParaRPr lang="el-GR" dirty="0" smtClean="0"/>
          </a:p>
          <a:p>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solidFill>
                  <a:schemeClr val="tx2">
                    <a:lumMod val="75000"/>
                  </a:schemeClr>
                </a:solidFill>
              </a:rPr>
              <a:t>Το </a:t>
            </a:r>
            <a:r>
              <a:rPr lang="el-GR" sz="2800" dirty="0" err="1" smtClean="0">
                <a:solidFill>
                  <a:schemeClr val="tx2">
                    <a:lumMod val="75000"/>
                  </a:schemeClr>
                </a:solidFill>
              </a:rPr>
              <a:t>νοημα</a:t>
            </a:r>
            <a:r>
              <a:rPr lang="el-GR" sz="2800" dirty="0" smtClean="0">
                <a:solidFill>
                  <a:schemeClr val="tx2">
                    <a:lumMod val="75000"/>
                  </a:schemeClr>
                </a:solidFill>
              </a:rPr>
              <a:t> των </a:t>
            </a:r>
            <a:r>
              <a:rPr lang="el-GR" sz="2800" dirty="0" err="1" smtClean="0">
                <a:solidFill>
                  <a:schemeClr val="tx2">
                    <a:lumMod val="75000"/>
                  </a:schemeClr>
                </a:solidFill>
              </a:rPr>
              <a:t>χρωματων</a:t>
            </a:r>
            <a:endParaRPr lang="el-GR" sz="2800" dirty="0">
              <a:solidFill>
                <a:schemeClr val="tx2">
                  <a:lumMod val="75000"/>
                </a:schemeClr>
              </a:solidFill>
            </a:endParaRPr>
          </a:p>
        </p:txBody>
      </p:sp>
      <p:sp>
        <p:nvSpPr>
          <p:cNvPr id="3" name="2 - Θέση περιεχομένου"/>
          <p:cNvSpPr>
            <a:spLocks noGrp="1"/>
          </p:cNvSpPr>
          <p:nvPr>
            <p:ph idx="1"/>
          </p:nvPr>
        </p:nvSpPr>
        <p:spPr/>
        <p:txBody>
          <a:bodyPr>
            <a:normAutofit fontScale="70000" lnSpcReduction="20000"/>
          </a:bodyPr>
          <a:lstStyle/>
          <a:p>
            <a:r>
              <a:rPr lang="el-GR" dirty="0" smtClean="0"/>
              <a:t> Αυτές είναι μόνο λίγες από τις πολλές εικασίες για το νόημα που έχουν τα χρώματα στα παιδικά σχέδια.</a:t>
            </a:r>
            <a:endParaRPr lang="el-GR" dirty="0" smtClean="0"/>
          </a:p>
          <a:p>
            <a:endParaRPr lang="el-GR" dirty="0" smtClean="0"/>
          </a:p>
          <a:p>
            <a:r>
              <a:rPr lang="el-GR" dirty="0" smtClean="0"/>
              <a:t>Όπως είναι αναμενόμενο υπάρχουν επίσης προσωπικά νοήματα και πολιτισμικές διαστάσεις. Μερικές φορές ο τρόπος με τον οποίο τα παιδιά χειρίζονται το χρώμα ξαφνιάζει και αντιβαίνει στα καθιερωμένα.</a:t>
            </a:r>
            <a:endParaRPr lang="el-GR" dirty="0" smtClean="0"/>
          </a:p>
          <a:p>
            <a:endParaRPr lang="el-GR" dirty="0" smtClean="0"/>
          </a:p>
          <a:p>
            <a:r>
              <a:rPr lang="el-GR" dirty="0" smtClean="0"/>
              <a:t> Για παράδειγμα σε μία έρευνα διαπιστώθηκε ότι τα καταθλιπτικά παιδιά χρησιμοποιούν περισσότερα χρώματα στα σχέδια τους γεγονός που ανατρέπει τις επικρατούσες αντιλήψεις περί χρήσης του μαύρου ή μόνο χρωματικών συνδυασμών.</a:t>
            </a:r>
            <a:endParaRPr lang="el-GR" dirty="0" smtClean="0"/>
          </a:p>
          <a:p>
            <a:pPr>
              <a:buNone/>
            </a:pPr>
            <a:endParaRPr lang="el-GR" dirty="0" smtClean="0"/>
          </a:p>
          <a:p>
            <a:r>
              <a:rPr lang="el-GR" dirty="0" smtClean="0"/>
              <a:t> Στην κατάθλιψη βέβαια το αποτέλεσμα αυτό μπορεί να ήταν τυχαίο, δεν παύει όμως να καταδεικνύει την πολυπλοκότητα της συναισθηματικής ζωής των παιδιών.</a:t>
            </a:r>
            <a:endParaRPr lang="el-GR" dirty="0" smtClean="0"/>
          </a:p>
          <a:p>
            <a:pPr>
              <a:buNone/>
            </a:pPr>
            <a:br>
              <a:rPr lang="el-GR" dirty="0" smtClean="0"/>
            </a:b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dirty="0" err="1" smtClean="0">
                <a:solidFill>
                  <a:schemeClr val="tx2">
                    <a:lumMod val="75000"/>
                  </a:schemeClr>
                </a:solidFill>
              </a:rPr>
              <a:t>Κατανοωντασ</a:t>
            </a:r>
            <a:r>
              <a:rPr lang="el-GR" sz="2400" dirty="0" smtClean="0">
                <a:solidFill>
                  <a:schemeClr val="tx2">
                    <a:lumMod val="75000"/>
                  </a:schemeClr>
                </a:solidFill>
              </a:rPr>
              <a:t> τη </a:t>
            </a:r>
            <a:r>
              <a:rPr lang="el-GR" sz="2400" dirty="0" err="1" smtClean="0">
                <a:solidFill>
                  <a:schemeClr val="tx2">
                    <a:lumMod val="75000"/>
                  </a:schemeClr>
                </a:solidFill>
              </a:rPr>
              <a:t>ζωγραφικη</a:t>
            </a:r>
            <a:r>
              <a:rPr lang="el-GR" sz="2400" dirty="0" smtClean="0">
                <a:solidFill>
                  <a:schemeClr val="tx2">
                    <a:lumMod val="75000"/>
                  </a:schemeClr>
                </a:solidFill>
              </a:rPr>
              <a:t> των </a:t>
            </a:r>
            <a:r>
              <a:rPr lang="el-GR" sz="2400" dirty="0" err="1" smtClean="0">
                <a:solidFill>
                  <a:schemeClr val="tx2">
                    <a:lumMod val="75000"/>
                  </a:schemeClr>
                </a:solidFill>
              </a:rPr>
              <a:t>παιδιων</a:t>
            </a:r>
            <a:endParaRPr lang="el-GR" sz="2400"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10000"/>
          </a:bodyPr>
          <a:lstStyle/>
          <a:p>
            <a:r>
              <a:rPr lang="el-GR" dirty="0" smtClean="0"/>
              <a:t>Για να αρχίσει κάνεις να κατανοεί το συναισθηματικό περιεχόμενο των παιδικών σχεδίων, θα πρέπει πρώτα να σέβεται τη δημιουργική τους εργασία και  την πολυπλοκότητα τους</a:t>
            </a:r>
            <a:endParaRPr lang="el-GR" dirty="0" smtClean="0"/>
          </a:p>
          <a:p>
            <a:endParaRPr lang="el-GR" dirty="0" smtClean="0"/>
          </a:p>
          <a:p>
            <a:r>
              <a:rPr lang="el-GR" dirty="0" smtClean="0"/>
              <a:t>Η εξέταση των εικαστικών έργων με στόχο την ανεύρεση και την εκτίμηση των συναισθηματικών δυσκολιών δεν είναι εύκολη υπόθεση δεδομένου ότι τέτοιου είδους προβλήματα δεν είναι απλά και το κάθε παιδί τα βιώνει διαφορετικά</a:t>
            </a:r>
            <a:endParaRPr lang="el-GR" dirty="0" smtClean="0"/>
          </a:p>
          <a:p>
            <a:pPr>
              <a:buNone/>
            </a:pPr>
            <a:br>
              <a:rPr lang="el-GR" dirty="0" smtClean="0"/>
            </a:b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tx2">
                    <a:lumMod val="75000"/>
                  </a:schemeClr>
                </a:solidFill>
              </a:rPr>
              <a:t>Η </a:t>
            </a:r>
            <a:r>
              <a:rPr lang="el-GR" sz="3200" dirty="0" err="1" smtClean="0">
                <a:solidFill>
                  <a:schemeClr val="tx2">
                    <a:lumMod val="75000"/>
                  </a:schemeClr>
                </a:solidFill>
              </a:rPr>
              <a:t>μονοχρωμια</a:t>
            </a:r>
            <a:r>
              <a:rPr lang="el-GR" sz="3200" dirty="0" smtClean="0">
                <a:solidFill>
                  <a:schemeClr val="tx2">
                    <a:lumMod val="75000"/>
                  </a:schemeClr>
                </a:solidFill>
              </a:rPr>
              <a:t> στα </a:t>
            </a:r>
            <a:r>
              <a:rPr lang="el-GR" sz="3200" dirty="0" err="1" smtClean="0">
                <a:solidFill>
                  <a:schemeClr val="tx2">
                    <a:lumMod val="75000"/>
                  </a:schemeClr>
                </a:solidFill>
              </a:rPr>
              <a:t>παιδικα</a:t>
            </a:r>
            <a:r>
              <a:rPr lang="el-GR" sz="3200" dirty="0" smtClean="0">
                <a:solidFill>
                  <a:schemeClr val="tx2">
                    <a:lumMod val="75000"/>
                  </a:schemeClr>
                </a:solidFill>
              </a:rPr>
              <a:t> </a:t>
            </a:r>
            <a:r>
              <a:rPr lang="el-GR" sz="3200" dirty="0" err="1" smtClean="0">
                <a:solidFill>
                  <a:schemeClr val="tx2">
                    <a:lumMod val="75000"/>
                  </a:schemeClr>
                </a:solidFill>
              </a:rPr>
              <a:t>σχεδια</a:t>
            </a:r>
            <a:r>
              <a:rPr lang="el-GR" sz="3200" dirty="0" smtClean="0">
                <a:solidFill>
                  <a:schemeClr val="tx2">
                    <a:lumMod val="75000"/>
                  </a:schemeClr>
                </a:solidFill>
              </a:rPr>
              <a:t> </a:t>
            </a:r>
            <a:endParaRPr lang="el-GR" sz="3200" dirty="0">
              <a:solidFill>
                <a:schemeClr val="tx2">
                  <a:lumMod val="75000"/>
                </a:schemeClr>
              </a:solidFill>
            </a:endParaRPr>
          </a:p>
        </p:txBody>
      </p:sp>
      <p:sp>
        <p:nvSpPr>
          <p:cNvPr id="3" name="2 - Θέση περιεχομένου"/>
          <p:cNvSpPr>
            <a:spLocks noGrp="1"/>
          </p:cNvSpPr>
          <p:nvPr>
            <p:ph idx="1"/>
          </p:nvPr>
        </p:nvSpPr>
        <p:spPr/>
        <p:txBody>
          <a:bodyPr>
            <a:normAutofit fontScale="85000" lnSpcReduction="10000"/>
          </a:bodyPr>
          <a:lstStyle/>
          <a:p>
            <a:r>
              <a:rPr lang="el-GR" dirty="0" smtClean="0"/>
              <a:t>Όπως φαίνεται μέσα από την εικαστική έκφραση η επιλογή του χρώματος μπορεί επίσης να επηρεαστεί από το είδος της εικαστικής δραστηριότητας.</a:t>
            </a:r>
            <a:endParaRPr lang="el-GR" dirty="0" smtClean="0"/>
          </a:p>
          <a:p>
            <a:r>
              <a:rPr lang="el-GR" dirty="0" smtClean="0"/>
              <a:t> Η </a:t>
            </a:r>
            <a:r>
              <a:rPr lang="en-US" dirty="0" smtClean="0"/>
              <a:t>G</a:t>
            </a:r>
            <a:r>
              <a:rPr lang="el-GR" dirty="0" err="1" smtClean="0"/>
              <a:t>olu</a:t>
            </a:r>
            <a:r>
              <a:rPr lang="en-US" dirty="0" smtClean="0"/>
              <a:t>m</a:t>
            </a:r>
            <a:r>
              <a:rPr lang="el-GR" dirty="0" smtClean="0"/>
              <a:t>b</a:t>
            </a:r>
            <a:r>
              <a:rPr lang="en-US" dirty="0" smtClean="0"/>
              <a:t>,1990</a:t>
            </a:r>
            <a:r>
              <a:rPr lang="el-GR" dirty="0" smtClean="0"/>
              <a:t> παρατήρησε ότι τα πεντάχρονα παιδιά χρησιμοποιούν συνήθως μόνο ένα χρώμα για να ζωγραφίσουν μία οικογένεια ή μια ανθρώπινη μορφή, αλλά περισσότερα όταν ζωγραφίζουν ένα κήπο.</a:t>
            </a:r>
            <a:endParaRPr lang="el-GR" dirty="0" smtClean="0"/>
          </a:p>
          <a:p>
            <a:r>
              <a:rPr lang="el-GR" dirty="0" smtClean="0"/>
              <a:t> Φαίνεται ότι όταν κάποιες λεπτομέρειες όπως οι γραμμές και το σχήμα αποκτήσουν σημασία το χρώμα μπαίνει σε δεύτερη μοίρα. Όταν όμως είναι απαραίτητο για το θέμα, στην προκειμένη περίπτωση ένας κήπος με λουλούδια τότε τα παιδιά βάζουν περισσότερα χρώματα στα σχέδια τους.  Αυτή η κατάσταση αλλάζει ανάλογα με την ηλικία. </a:t>
            </a:r>
            <a:endParaRPr lang="el-GR" dirty="0" smtClean="0"/>
          </a:p>
          <a:p>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tx2">
                    <a:lumMod val="75000"/>
                  </a:schemeClr>
                </a:solidFill>
              </a:rPr>
              <a:t>Το </a:t>
            </a:r>
            <a:r>
              <a:rPr lang="el-GR" sz="3200" dirty="0" err="1" smtClean="0">
                <a:solidFill>
                  <a:schemeClr val="tx2">
                    <a:lumMod val="75000"/>
                  </a:schemeClr>
                </a:solidFill>
              </a:rPr>
              <a:t>χρωμα</a:t>
            </a:r>
            <a:r>
              <a:rPr lang="el-GR" sz="3200" dirty="0" smtClean="0">
                <a:solidFill>
                  <a:schemeClr val="tx2">
                    <a:lumMod val="75000"/>
                  </a:schemeClr>
                </a:solidFill>
              </a:rPr>
              <a:t> στο </a:t>
            </a:r>
            <a:r>
              <a:rPr lang="el-GR" sz="3200" dirty="0" err="1" smtClean="0">
                <a:solidFill>
                  <a:schemeClr val="tx2">
                    <a:lumMod val="75000"/>
                  </a:schemeClr>
                </a:solidFill>
              </a:rPr>
              <a:t>παιδικο</a:t>
            </a:r>
            <a:r>
              <a:rPr lang="el-GR" sz="3200" dirty="0" smtClean="0">
                <a:solidFill>
                  <a:schemeClr val="tx2">
                    <a:lumMod val="75000"/>
                  </a:schemeClr>
                </a:solidFill>
              </a:rPr>
              <a:t> </a:t>
            </a:r>
            <a:r>
              <a:rPr lang="el-GR" sz="3200" dirty="0" err="1" smtClean="0">
                <a:solidFill>
                  <a:schemeClr val="tx2">
                    <a:lumMod val="75000"/>
                  </a:schemeClr>
                </a:solidFill>
              </a:rPr>
              <a:t>σχεδιο</a:t>
            </a:r>
            <a:endParaRPr lang="el-GR" sz="3200" dirty="0">
              <a:solidFill>
                <a:schemeClr val="tx2">
                  <a:lumMod val="75000"/>
                </a:schemeClr>
              </a:solidFill>
            </a:endParaRPr>
          </a:p>
        </p:txBody>
      </p:sp>
      <p:sp>
        <p:nvSpPr>
          <p:cNvPr id="3" name="2 - Θέση περιεχομένου"/>
          <p:cNvSpPr>
            <a:spLocks noGrp="1"/>
          </p:cNvSpPr>
          <p:nvPr>
            <p:ph idx="1"/>
          </p:nvPr>
        </p:nvSpPr>
        <p:spPr/>
        <p:txBody>
          <a:bodyPr>
            <a:normAutofit fontScale="77500" lnSpcReduction="20000"/>
          </a:bodyPr>
          <a:lstStyle/>
          <a:p>
            <a:r>
              <a:rPr lang="el-GR" dirty="0" smtClean="0"/>
              <a:t>Η ίδια διαπιστώνει μία σημαντική μεταβολή από χρόνο σε χρόνο.</a:t>
            </a:r>
            <a:endParaRPr lang="el-GR" dirty="0" smtClean="0"/>
          </a:p>
          <a:p>
            <a:r>
              <a:rPr lang="el-GR" dirty="0" smtClean="0"/>
              <a:t>Σε γενικές γραμμές πάντως όταν ενδιαφέρονται να βάλουν περισσότερες λεπτομέρειες στις εικόνες τους τα παιδιά στρέφονται σε </a:t>
            </a:r>
            <a:r>
              <a:rPr lang="el-GR" dirty="0" err="1" smtClean="0"/>
              <a:t>μόνοχρωματικούς</a:t>
            </a:r>
            <a:r>
              <a:rPr lang="el-GR" dirty="0" smtClean="0"/>
              <a:t> συνδυασμούς.</a:t>
            </a:r>
            <a:endParaRPr lang="el-GR" dirty="0" smtClean="0"/>
          </a:p>
          <a:p>
            <a:r>
              <a:rPr lang="el-GR" dirty="0" smtClean="0"/>
              <a:t> Μερικά παιδιά μάλιστα προτιμούν το μολύβι επειδή οι ανθρώπινες μορφές είναι πιο πολύπλοκες και με τα μολύβια μπορεί να σβηστεί ευκολότερα αν γίνει λάθος. </a:t>
            </a:r>
            <a:endParaRPr lang="el-GR" dirty="0" smtClean="0"/>
          </a:p>
          <a:p>
            <a:r>
              <a:rPr lang="el-GR" dirty="0" smtClean="0"/>
              <a:t>Στις περιπτώσεις αυτές το χρώμα ίσως δεν είναι τόσο σημαντικό γι αυτό δεν πρέπει να γίνονται ερμηνείες οι οποίες του αποδίδουν ιδιαίτερη συναισθηματική σημασία. </a:t>
            </a:r>
            <a:endParaRPr lang="el-GR" dirty="0" smtClean="0"/>
          </a:p>
          <a:p>
            <a:r>
              <a:rPr lang="el-GR" dirty="0" smtClean="0"/>
              <a:t>Τέλος τα παιδιά επηρεάζονται από το πνεύμα των καιρών και τη μόδα.</a:t>
            </a:r>
            <a:endParaRPr lang="el-GR" dirty="0" smtClean="0"/>
          </a:p>
          <a:p>
            <a:r>
              <a:rPr lang="el-GR" dirty="0" smtClean="0"/>
              <a:t> Για παράδειγμα το μοβ που είναι το χρώμα του </a:t>
            </a:r>
            <a:r>
              <a:rPr lang="el-GR" dirty="0" err="1" smtClean="0"/>
              <a:t>Μπάρνυ</a:t>
            </a:r>
            <a:r>
              <a:rPr lang="el-GR" dirty="0" smtClean="0"/>
              <a:t> του δεινοσαύρου έχει πρόσφατα αρχίσει να εμφανίζεται σε πολλά παιδικά έργα.</a:t>
            </a:r>
            <a:endParaRPr lang="el-GR"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0" dirty="0" smtClean="0">
                <a:solidFill>
                  <a:schemeClr val="accent1"/>
                </a:solidFill>
              </a:rPr>
              <a:t>Το </a:t>
            </a:r>
            <a:r>
              <a:rPr lang="el-GR" b="0" dirty="0" err="1" smtClean="0">
                <a:solidFill>
                  <a:schemeClr val="accent1"/>
                </a:solidFill>
              </a:rPr>
              <a:t>Μεγεθοσ</a:t>
            </a:r>
            <a:br>
              <a:rPr lang="el-GR" dirty="0" smtClean="0">
                <a:solidFill>
                  <a:schemeClr val="accent1"/>
                </a:solidFill>
              </a:rPr>
            </a:br>
            <a:endParaRPr lang="el-GR" dirty="0">
              <a:solidFill>
                <a:schemeClr val="accent1"/>
              </a:solidFill>
            </a:endParaRPr>
          </a:p>
        </p:txBody>
      </p:sp>
      <p:sp>
        <p:nvSpPr>
          <p:cNvPr id="3" name="2 - Θέση περιεχομένου"/>
          <p:cNvSpPr>
            <a:spLocks noGrp="1"/>
          </p:cNvSpPr>
          <p:nvPr>
            <p:ph idx="1"/>
          </p:nvPr>
        </p:nvSpPr>
        <p:spPr/>
        <p:txBody>
          <a:bodyPr>
            <a:normAutofit fontScale="77500" lnSpcReduction="20000"/>
          </a:bodyPr>
          <a:lstStyle/>
          <a:p>
            <a:r>
              <a:rPr lang="el-GR" dirty="0" smtClean="0"/>
              <a:t>Το σχετικό μέγεθος των αντικειμένων ιδίως των ανθρώπινων μορφών είναι ένα δεύτερο δομικό στοιχείο του σχεδίου που θεωρείται ότι έχει συναισθηματική σημασία.</a:t>
            </a:r>
            <a:endParaRPr lang="el-GR" dirty="0" smtClean="0"/>
          </a:p>
          <a:p>
            <a:r>
              <a:rPr lang="el-GR" dirty="0" smtClean="0"/>
              <a:t> Όλα σχεδόν τα κείμενα που αναφέρονται στα προβολικά σχέδια συμφωνούν ότι το </a:t>
            </a:r>
            <a:r>
              <a:rPr lang="el-GR" dirty="0" smtClean="0">
                <a:solidFill>
                  <a:schemeClr val="accent1"/>
                </a:solidFill>
              </a:rPr>
              <a:t>μέγεθος</a:t>
            </a:r>
            <a:r>
              <a:rPr lang="el-GR" dirty="0" smtClean="0"/>
              <a:t> της ανθρώπινης μορφής είναι ιδιαίτερα σημαντικό και συσχετίζεται με την </a:t>
            </a:r>
            <a:r>
              <a:rPr lang="el-GR" dirty="0" smtClean="0">
                <a:solidFill>
                  <a:schemeClr val="accent1"/>
                </a:solidFill>
              </a:rPr>
              <a:t>αυτοεκτίμηση,</a:t>
            </a:r>
            <a:r>
              <a:rPr lang="el-GR" dirty="0" smtClean="0"/>
              <a:t> με το </a:t>
            </a:r>
            <a:r>
              <a:rPr lang="el-GR" dirty="0" smtClean="0">
                <a:solidFill>
                  <a:schemeClr val="accent1"/>
                </a:solidFill>
              </a:rPr>
              <a:t>αίσθημα</a:t>
            </a:r>
            <a:r>
              <a:rPr lang="el-GR" dirty="0" smtClean="0"/>
              <a:t> της </a:t>
            </a:r>
            <a:r>
              <a:rPr lang="el-GR" dirty="0" smtClean="0">
                <a:solidFill>
                  <a:schemeClr val="accent1"/>
                </a:solidFill>
              </a:rPr>
              <a:t>προσωπικής</a:t>
            </a:r>
            <a:r>
              <a:rPr lang="el-GR" dirty="0" smtClean="0"/>
              <a:t> </a:t>
            </a:r>
            <a:r>
              <a:rPr lang="el-GR" dirty="0" smtClean="0">
                <a:solidFill>
                  <a:schemeClr val="accent1"/>
                </a:solidFill>
              </a:rPr>
              <a:t>επάρκειας.</a:t>
            </a:r>
            <a:endParaRPr lang="el-GR" dirty="0" smtClean="0">
              <a:solidFill>
                <a:schemeClr val="accent1"/>
              </a:solidFill>
            </a:endParaRPr>
          </a:p>
          <a:p>
            <a:r>
              <a:rPr lang="el-GR" dirty="0" smtClean="0"/>
              <a:t> Η πεποίθηση αυτή βασίζεται στην υπόθεση ότι τα παιδιά εκφράζονται συμβολικά μέσα από σχέδιά τους και ότι όταν κληθούν να ζωγραφίσουν έναν άνθρωπο δημιουργούν την εικόνα του εαυτού τους.</a:t>
            </a:r>
            <a:endParaRPr lang="el-GR" dirty="0" smtClean="0"/>
          </a:p>
          <a:p>
            <a:r>
              <a:rPr lang="el-GR" dirty="0" smtClean="0"/>
              <a:t> Βέβαια αν και τα πολύ μικρά σχέδια ιδίως στην περίπτωση της ανθρώπινης μορφής, συσχετίζονται με την αίσθηση του παιδιού για τον εαυτό του, είναι πιθανόν να υπάρχουν και άλλες εξηγήσεις πέρα από τη χαμηλή αυτοεκτίμηση.</a:t>
            </a:r>
            <a:endParaRPr lang="el-GR"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1026"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accent1"/>
                </a:solidFill>
              </a:rPr>
              <a:t>Παραδειγμα</a:t>
            </a:r>
            <a:r>
              <a:rPr lang="el-GR" dirty="0" smtClean="0">
                <a:solidFill>
                  <a:schemeClr val="accent1"/>
                </a:solidFill>
              </a:rPr>
              <a:t> για Το </a:t>
            </a:r>
            <a:r>
              <a:rPr lang="el-GR" dirty="0" err="1" smtClean="0">
                <a:solidFill>
                  <a:schemeClr val="accent1"/>
                </a:solidFill>
              </a:rPr>
              <a:t>μεγεθοσ</a:t>
            </a:r>
            <a:endParaRPr lang="el-GR" dirty="0">
              <a:solidFill>
                <a:schemeClr val="accent1"/>
              </a:solidFill>
            </a:endParaRPr>
          </a:p>
        </p:txBody>
      </p:sp>
      <p:sp>
        <p:nvSpPr>
          <p:cNvPr id="3" name="2 - Θέση περιεχομένου"/>
          <p:cNvSpPr>
            <a:spLocks noGrp="1"/>
          </p:cNvSpPr>
          <p:nvPr>
            <p:ph idx="1"/>
          </p:nvPr>
        </p:nvSpPr>
        <p:spPr/>
        <p:txBody>
          <a:bodyPr>
            <a:normAutofit fontScale="62500" lnSpcReduction="20000"/>
          </a:bodyPr>
          <a:lstStyle/>
          <a:p>
            <a:r>
              <a:rPr lang="el-GR" dirty="0" smtClean="0"/>
              <a:t> Για παράδειγμα 5.2 ένα μικρό αγόρι αναφέρει κάποτε ότι ζωγράφισε τον εαυτό του πολύ </a:t>
            </a:r>
            <a:r>
              <a:rPr lang="el-GR" dirty="0" err="1" smtClean="0"/>
              <a:t>πολύ</a:t>
            </a:r>
            <a:r>
              <a:rPr lang="el-GR" dirty="0" smtClean="0"/>
              <a:t> μικρό γιατί : </a:t>
            </a:r>
            <a:endParaRPr lang="el-GR" dirty="0" smtClean="0"/>
          </a:p>
          <a:p>
            <a:r>
              <a:rPr lang="el-GR" i="1" dirty="0" smtClean="0">
                <a:solidFill>
                  <a:schemeClr val="accent1"/>
                </a:solidFill>
              </a:rPr>
              <a:t>«ήμουν πολύ θυμωμένος με τον μπαμπά μου και ήθελα να γίνω μικρός για να βγάλω το θυμό από μέσα μου, έτσι που ο μπαμπάς μου να μην τον δει».</a:t>
            </a:r>
            <a:endParaRPr lang="el-GR" i="1" dirty="0" smtClean="0">
              <a:solidFill>
                <a:schemeClr val="accent1"/>
              </a:solidFill>
            </a:endParaRPr>
          </a:p>
          <a:p>
            <a:r>
              <a:rPr lang="el-GR" dirty="0" smtClean="0"/>
              <a:t> Όπως είναι ευνόητο ο μικρός δεν ήθελε να καταλάβει ο πατέρας του ότι ήταν θυμωμένος αφού εκείνος τον κακοποιούσε συχνά όπως και τη μητέρα του.</a:t>
            </a:r>
            <a:endParaRPr lang="el-GR" dirty="0" smtClean="0"/>
          </a:p>
          <a:p>
            <a:r>
              <a:rPr lang="el-GR" dirty="0" smtClean="0"/>
              <a:t> Το παιδί λοιπόν φοβόταν τα ενδεχόμενα αντίποινα και ως ένα σημείο είχε αισθήματα ενοχής για το θυμό του εναντίον του πατέρα του.</a:t>
            </a:r>
            <a:endParaRPr lang="el-GR" dirty="0" smtClean="0"/>
          </a:p>
          <a:p>
            <a:r>
              <a:rPr lang="el-GR" dirty="0" smtClean="0"/>
              <a:t> Ο τρόπος αυτός να ζωγραφίζει δηλαδή τον εαυτό του μικρότερο και άρα λιγότερο εμφανή και απειλητικό για τον πατέρα του ήταν συνεπής με τις ικανότητες που είχε αναπτύξει προκειμένου να </a:t>
            </a:r>
            <a:r>
              <a:rPr lang="el-GR" dirty="0" err="1" smtClean="0"/>
              <a:t>αυτοπροστατεύεται</a:t>
            </a:r>
            <a:r>
              <a:rPr lang="el-GR" dirty="0" smtClean="0"/>
              <a:t> από τη βία.</a:t>
            </a:r>
            <a:endParaRPr lang="el-GR" dirty="0" smtClean="0"/>
          </a:p>
          <a:p>
            <a:r>
              <a:rPr lang="el-GR" dirty="0" smtClean="0"/>
              <a:t> Μερικές φορές τα παιδιά ζωγραφίζουν μικρές μορφές μόνο και μόνο γιατί θέλουν να κρυφτούν από τους μεγάλους τους οποίους αντιλαμβάνονται ως παρείσακτους.</a:t>
            </a:r>
            <a:endParaRPr lang="el-GR" dirty="0" smtClean="0"/>
          </a:p>
          <a:p>
            <a:r>
              <a:rPr lang="el-GR" dirty="0" smtClean="0"/>
              <a:t> Όταν εδραιωθεί η σχέση και η εμπιστοσύνη τότε το μέγεθος των μορφών αλλάζει εντυπωσιακά ακόμα και σε σύντομο χρονικό διάστημα.</a:t>
            </a:r>
            <a:br>
              <a:rPr lang="el-GR" dirty="0" smtClean="0"/>
            </a:br>
            <a:endParaRPr lang="el-GR" dirty="0" smtClean="0"/>
          </a:p>
          <a:p>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0" dirty="0" smtClean="0">
                <a:solidFill>
                  <a:schemeClr val="accent1"/>
                </a:solidFill>
              </a:rPr>
              <a:t>Η </a:t>
            </a:r>
            <a:r>
              <a:rPr lang="el-GR" sz="3200" b="0" dirty="0" err="1" smtClean="0">
                <a:solidFill>
                  <a:schemeClr val="accent1"/>
                </a:solidFill>
              </a:rPr>
              <a:t>Εικαστικη</a:t>
            </a:r>
            <a:r>
              <a:rPr lang="el-GR" sz="3200" b="0" dirty="0" smtClean="0">
                <a:solidFill>
                  <a:schemeClr val="accent1"/>
                </a:solidFill>
              </a:rPr>
              <a:t> </a:t>
            </a:r>
            <a:r>
              <a:rPr lang="el-GR" sz="3200" b="0" dirty="0" err="1" smtClean="0">
                <a:solidFill>
                  <a:schemeClr val="accent1"/>
                </a:solidFill>
              </a:rPr>
              <a:t>συμπεριφορα</a:t>
            </a:r>
            <a:br>
              <a:rPr lang="el-GR" sz="3200" dirty="0" smtClean="0">
                <a:solidFill>
                  <a:schemeClr val="accent1"/>
                </a:solidFill>
              </a:rPr>
            </a:br>
            <a:endParaRPr lang="el-GR" sz="3200" dirty="0">
              <a:solidFill>
                <a:schemeClr val="accent1"/>
              </a:solidFill>
            </a:endParaRPr>
          </a:p>
        </p:txBody>
      </p:sp>
      <p:sp>
        <p:nvSpPr>
          <p:cNvPr id="3" name="2 - Θέση περιεχομένου"/>
          <p:cNvSpPr>
            <a:spLocks noGrp="1"/>
          </p:cNvSpPr>
          <p:nvPr>
            <p:ph idx="1"/>
          </p:nvPr>
        </p:nvSpPr>
        <p:spPr/>
        <p:txBody>
          <a:bodyPr>
            <a:normAutofit fontScale="85000" lnSpcReduction="10000"/>
          </a:bodyPr>
          <a:lstStyle/>
          <a:p>
            <a:r>
              <a:rPr lang="el-GR" dirty="0" smtClean="0"/>
              <a:t>Η μελέτη της </a:t>
            </a:r>
            <a:r>
              <a:rPr lang="el-GR" i="1" dirty="0" smtClean="0">
                <a:solidFill>
                  <a:schemeClr val="accent1"/>
                </a:solidFill>
              </a:rPr>
              <a:t>εικαστικής</a:t>
            </a:r>
            <a:r>
              <a:rPr lang="el-GR" dirty="0" smtClean="0"/>
              <a:t> </a:t>
            </a:r>
            <a:r>
              <a:rPr lang="el-GR" i="1" dirty="0" smtClean="0">
                <a:solidFill>
                  <a:schemeClr val="accent1"/>
                </a:solidFill>
              </a:rPr>
              <a:t>έκφρασης</a:t>
            </a:r>
            <a:r>
              <a:rPr lang="el-GR" dirty="0" smtClean="0"/>
              <a:t> των </a:t>
            </a:r>
            <a:r>
              <a:rPr lang="el-GR" dirty="0" err="1" smtClean="0"/>
              <a:t>παιδιών,εκτός</a:t>
            </a:r>
            <a:r>
              <a:rPr lang="el-GR" dirty="0" smtClean="0"/>
              <a:t> από την εξέταση του τελικού προϊόντος με στόχο τον εντοπισμό του συναισθηματικού περιεχομένου έχει επίσης να κάνει με την παρατήρηση της </a:t>
            </a:r>
            <a:r>
              <a:rPr lang="el-GR" i="1" dirty="0" smtClean="0">
                <a:solidFill>
                  <a:schemeClr val="accent1"/>
                </a:solidFill>
              </a:rPr>
              <a:t>εικαστικής</a:t>
            </a:r>
            <a:r>
              <a:rPr lang="el-GR" dirty="0" smtClean="0"/>
              <a:t> </a:t>
            </a:r>
            <a:r>
              <a:rPr lang="el-GR" i="1" dirty="0" smtClean="0">
                <a:solidFill>
                  <a:schemeClr val="accent1"/>
                </a:solidFill>
              </a:rPr>
              <a:t>συμπεριφοράς (</a:t>
            </a:r>
            <a:r>
              <a:rPr lang="el-GR" dirty="0" err="1" smtClean="0"/>
              <a:t>Malchiodi</a:t>
            </a:r>
            <a:r>
              <a:rPr lang="el-GR" dirty="0" smtClean="0"/>
              <a:t> 1970). Αυτό σημαίνει ότι ο θεραπευτής πρέπει να παρατηρεί με ποιο τρόπο αντιδρούν τα παιδιά στις οδηγίες να ζωγραφίσουν και στην ίδια τη ζωγραφική δραστηριότητα.</a:t>
            </a:r>
            <a:endParaRPr lang="el-GR" dirty="0" smtClean="0"/>
          </a:p>
          <a:p>
            <a:pPr>
              <a:buNone/>
            </a:pPr>
            <a:endParaRPr lang="el-GR" dirty="0" smtClean="0"/>
          </a:p>
          <a:p>
            <a:r>
              <a:rPr lang="el-GR" dirty="0" smtClean="0"/>
              <a:t> Εκτός από το περιεχόμενο του τελικού τους προϊόντος σημαντική θεωρείται και η παρατήρηση του πως χρησιμοποιούν τα υλικά, ( με δισταγμό, αυτοπεποίθηση, φόβο, αποσύνδεση, μεγάλη η μικρότερη συχνότητα).</a:t>
            </a:r>
            <a:endParaRPr lang="el-GR" dirty="0" smtClean="0"/>
          </a:p>
          <a:p>
            <a:pPr>
              <a:buNone/>
            </a:pPr>
            <a:endParaRPr lang="el-GR"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0" dirty="0" smtClean="0">
                <a:solidFill>
                  <a:schemeClr val="accent1"/>
                </a:solidFill>
              </a:rPr>
              <a:t>Η </a:t>
            </a:r>
            <a:r>
              <a:rPr lang="el-GR" sz="3200" b="0" dirty="0" err="1" smtClean="0">
                <a:solidFill>
                  <a:schemeClr val="accent1"/>
                </a:solidFill>
              </a:rPr>
              <a:t>Εικαστικη</a:t>
            </a:r>
            <a:r>
              <a:rPr lang="el-GR" sz="3200" b="0" dirty="0" smtClean="0">
                <a:solidFill>
                  <a:schemeClr val="accent1"/>
                </a:solidFill>
              </a:rPr>
              <a:t> </a:t>
            </a:r>
            <a:r>
              <a:rPr lang="el-GR" sz="3200" b="0" dirty="0" err="1" smtClean="0">
                <a:solidFill>
                  <a:schemeClr val="accent1"/>
                </a:solidFill>
              </a:rPr>
              <a:t>συμπεριφορα</a:t>
            </a:r>
            <a:br>
              <a:rPr lang="el-GR" sz="3200" dirty="0" smtClean="0">
                <a:solidFill>
                  <a:schemeClr val="accent1"/>
                </a:solidFill>
              </a:rPr>
            </a:br>
            <a:endParaRPr lang="el-GR" sz="3200" dirty="0"/>
          </a:p>
        </p:txBody>
      </p:sp>
      <p:sp>
        <p:nvSpPr>
          <p:cNvPr id="3" name="2 - Θέση περιεχομένου"/>
          <p:cNvSpPr>
            <a:spLocks noGrp="1"/>
          </p:cNvSpPr>
          <p:nvPr>
            <p:ph idx="1"/>
          </p:nvPr>
        </p:nvSpPr>
        <p:spPr/>
        <p:txBody>
          <a:bodyPr>
            <a:normAutofit lnSpcReduction="10000"/>
          </a:bodyPr>
          <a:lstStyle/>
          <a:p>
            <a:r>
              <a:rPr lang="el-GR" dirty="0" smtClean="0"/>
              <a:t>  Για παράδειγμα τα παιδιά που έχουν γνωρίσει τη βία βρίσκονται σε συνεχή κατάσταση </a:t>
            </a:r>
            <a:r>
              <a:rPr lang="el-GR" b="1" dirty="0" smtClean="0">
                <a:solidFill>
                  <a:schemeClr val="tx2">
                    <a:lumMod val="75000"/>
                  </a:schemeClr>
                </a:solidFill>
              </a:rPr>
              <a:t>συναγερμού</a:t>
            </a:r>
            <a:r>
              <a:rPr lang="el-GR" dirty="0" smtClean="0"/>
              <a:t> και </a:t>
            </a:r>
            <a:r>
              <a:rPr lang="el-GR" b="1" dirty="0" smtClean="0">
                <a:solidFill>
                  <a:schemeClr val="tx2">
                    <a:lumMod val="75000"/>
                  </a:schemeClr>
                </a:solidFill>
              </a:rPr>
              <a:t>φοβίας</a:t>
            </a:r>
            <a:r>
              <a:rPr lang="el-GR" dirty="0" smtClean="0"/>
              <a:t> (Silver,1995),τρέμοντας την επανάληψη μιας προηγούμενης τραυματικής εμπειρίας. </a:t>
            </a:r>
            <a:endParaRPr lang="el-GR" dirty="0" smtClean="0"/>
          </a:p>
          <a:p>
            <a:r>
              <a:rPr lang="el-GR" dirty="0" smtClean="0"/>
              <a:t>Αν το παιδί αισθανθεί ότι απειλείται από κάποιον επικείμενο κίνδυνο, θα δείξει υπερβολική εγρήγορση και παγωμένη επαγρύπνηση. Αυτή η συμπεριφορά μπορεί να πυροδοτηθεί από οτιδήποτε θυμίζει τα αρχικά τραυματικά γεγονότα όπως εικόνες, ήχοι, μυρωδιές </a:t>
            </a:r>
            <a:r>
              <a:rPr lang="el-GR" dirty="0" err="1" smtClean="0"/>
              <a:t>Lindsay</a:t>
            </a:r>
            <a:r>
              <a:rPr lang="el-GR" dirty="0" smtClean="0"/>
              <a:t>,(1974).</a:t>
            </a:r>
            <a:endParaRPr lang="el-GR" dirty="0" smtClean="0"/>
          </a:p>
          <a:p>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0" dirty="0" smtClean="0">
                <a:solidFill>
                  <a:schemeClr val="accent1"/>
                </a:solidFill>
              </a:rPr>
              <a:t>Η </a:t>
            </a:r>
            <a:r>
              <a:rPr lang="el-GR" b="0" dirty="0" err="1" smtClean="0">
                <a:solidFill>
                  <a:schemeClr val="accent1"/>
                </a:solidFill>
              </a:rPr>
              <a:t>Εικαστικη</a:t>
            </a:r>
            <a:r>
              <a:rPr lang="el-GR" b="0" dirty="0" smtClean="0">
                <a:solidFill>
                  <a:schemeClr val="accent1"/>
                </a:solidFill>
              </a:rPr>
              <a:t> </a:t>
            </a:r>
            <a:r>
              <a:rPr lang="el-GR" b="0" dirty="0" err="1" smtClean="0">
                <a:solidFill>
                  <a:schemeClr val="accent1"/>
                </a:solidFill>
              </a:rPr>
              <a:t>συμπεριφορα</a:t>
            </a:r>
            <a:br>
              <a:rPr lang="el-GR" dirty="0" smtClean="0">
                <a:solidFill>
                  <a:schemeClr val="accent1"/>
                </a:solidFill>
              </a:rPr>
            </a:br>
            <a:endParaRPr lang="el-GR" dirty="0"/>
          </a:p>
        </p:txBody>
      </p:sp>
      <p:sp>
        <p:nvSpPr>
          <p:cNvPr id="3" name="2 - Θέση περιεχομένου"/>
          <p:cNvSpPr>
            <a:spLocks noGrp="1"/>
          </p:cNvSpPr>
          <p:nvPr>
            <p:ph idx="1"/>
          </p:nvPr>
        </p:nvSpPr>
        <p:spPr/>
        <p:txBody>
          <a:bodyPr>
            <a:normAutofit fontScale="85000" lnSpcReduction="10000"/>
          </a:bodyPr>
          <a:lstStyle/>
          <a:p>
            <a:r>
              <a:rPr lang="el-GR" dirty="0" smtClean="0"/>
              <a:t>Η εικαστική διεργασία μπορεί και αυτή να αποτελέσει αίτιο ανάπτυξης του </a:t>
            </a:r>
            <a:r>
              <a:rPr lang="el-GR" dirty="0" smtClean="0">
                <a:solidFill>
                  <a:schemeClr val="tx2">
                    <a:lumMod val="75000"/>
                  </a:schemeClr>
                </a:solidFill>
              </a:rPr>
              <a:t>ψυχικού</a:t>
            </a:r>
            <a:r>
              <a:rPr lang="el-GR" dirty="0" smtClean="0"/>
              <a:t> </a:t>
            </a:r>
            <a:r>
              <a:rPr lang="el-GR" dirty="0" smtClean="0">
                <a:solidFill>
                  <a:schemeClr val="tx2">
                    <a:lumMod val="75000"/>
                  </a:schemeClr>
                </a:solidFill>
              </a:rPr>
              <a:t>τραύματος</a:t>
            </a:r>
            <a:r>
              <a:rPr lang="el-GR" dirty="0" smtClean="0"/>
              <a:t> καθρεφτίζοντας φόβους και άλλα έντονα συναισθήματα των παιδιών. </a:t>
            </a:r>
            <a:endParaRPr lang="el-GR" dirty="0" smtClean="0"/>
          </a:p>
          <a:p>
            <a:r>
              <a:rPr lang="el-GR" dirty="0" smtClean="0"/>
              <a:t>Αν ένα κακοποιημένο ή ψυχικά τραυματισμένο παιδί ρίξει ένα κουτάκι με μπογιά, είναι πιθανόν να δείξει φόβο καθώς αναμένει την αντίδραση του θεραπευτή και αυτό διότι μπορεί κάποτε να έριξε το περιεχόμενο ενός ποτηριού στο τραπέζι προκαλώντας τη βίαιη αντίδραση του γονέα ή απέναντι στον ίδιο ή απέναντι στο αδερφάκι ή στο σύζυγο. </a:t>
            </a:r>
            <a:endParaRPr lang="el-GR" dirty="0" smtClean="0"/>
          </a:p>
          <a:p>
            <a:r>
              <a:rPr lang="el-GR" dirty="0" smtClean="0"/>
              <a:t>Το άδειασμα της μπογιάς φαίνεται λοιπόν να αποκτά τη μεταφορική σημασία του συμβάντος που προηγήθηκε τις βίαιης σκηνής  μέσα στο οικογενειακό σύστημα.</a:t>
            </a:r>
            <a:endParaRPr lang="el-GR" dirty="0" smtClean="0"/>
          </a:p>
          <a:p>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0" dirty="0" smtClean="0">
                <a:solidFill>
                  <a:schemeClr val="accent1"/>
                </a:solidFill>
              </a:rPr>
              <a:t>Η </a:t>
            </a:r>
            <a:r>
              <a:rPr lang="el-GR" b="0" dirty="0" err="1" smtClean="0">
                <a:solidFill>
                  <a:schemeClr val="accent1"/>
                </a:solidFill>
              </a:rPr>
              <a:t>Εικαστικη</a:t>
            </a:r>
            <a:r>
              <a:rPr lang="el-GR" b="0" dirty="0" smtClean="0">
                <a:solidFill>
                  <a:schemeClr val="accent1"/>
                </a:solidFill>
              </a:rPr>
              <a:t> </a:t>
            </a:r>
            <a:r>
              <a:rPr lang="el-GR" b="0" dirty="0" err="1" smtClean="0">
                <a:solidFill>
                  <a:schemeClr val="accent1"/>
                </a:solidFill>
              </a:rPr>
              <a:t>συμπεριφορα</a:t>
            </a:r>
            <a:br>
              <a:rPr lang="el-GR" dirty="0" smtClean="0">
                <a:solidFill>
                  <a:schemeClr val="accent1"/>
                </a:solidFill>
              </a:rPr>
            </a:b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dirty="0" smtClean="0"/>
              <a:t>Το συναισθηματικό περιεχόμενο των παιδικών σχεδίων είναι συχνά συνταρακτικό.</a:t>
            </a:r>
            <a:endParaRPr lang="el-GR" dirty="0" smtClean="0"/>
          </a:p>
          <a:p>
            <a:r>
              <a:rPr lang="el-GR" dirty="0" smtClean="0"/>
              <a:t> Οι θεραπευτές βρίσκονται επανειλημμένα μπροστά σε εκδηλώσεις κρίσης, φόβου και άλλων οδυνηρών εμπειριών. </a:t>
            </a:r>
            <a:endParaRPr lang="el-GR" dirty="0" smtClean="0"/>
          </a:p>
          <a:p>
            <a:endParaRPr lang="el-GR" dirty="0" smtClean="0"/>
          </a:p>
          <a:p>
            <a:r>
              <a:rPr lang="el-GR" dirty="0" smtClean="0"/>
              <a:t>Παρακάτω θα  </a:t>
            </a:r>
            <a:r>
              <a:rPr lang="el-GR" dirty="0" err="1" smtClean="0"/>
              <a:t>επικεντρώθούμε</a:t>
            </a:r>
            <a:r>
              <a:rPr lang="el-GR" dirty="0" smtClean="0"/>
              <a:t> σε δύο διαταραχές που επαγγελματίες ψυχικής υγείας αντιμετωπίζουν συχνά, την </a:t>
            </a:r>
            <a:r>
              <a:rPr lang="el-GR" b="1" dirty="0" smtClean="0">
                <a:solidFill>
                  <a:schemeClr val="tx2">
                    <a:lumMod val="75000"/>
                  </a:schemeClr>
                </a:solidFill>
              </a:rPr>
              <a:t>κατάθλιψη</a:t>
            </a:r>
            <a:r>
              <a:rPr lang="el-GR" dirty="0" smtClean="0"/>
              <a:t> και το </a:t>
            </a:r>
            <a:r>
              <a:rPr lang="el-GR" b="1" dirty="0" smtClean="0">
                <a:solidFill>
                  <a:schemeClr val="tx2">
                    <a:lumMod val="75000"/>
                  </a:schemeClr>
                </a:solidFill>
              </a:rPr>
              <a:t>ψυχικό</a:t>
            </a:r>
            <a:r>
              <a:rPr lang="el-GR" dirty="0" smtClean="0"/>
              <a:t> </a:t>
            </a:r>
            <a:r>
              <a:rPr lang="el-GR" b="1" dirty="0" smtClean="0">
                <a:solidFill>
                  <a:schemeClr val="tx2">
                    <a:lumMod val="75000"/>
                  </a:schemeClr>
                </a:solidFill>
              </a:rPr>
              <a:t>τραύμα.</a:t>
            </a:r>
            <a:r>
              <a:rPr lang="el-GR" dirty="0" smtClean="0"/>
              <a:t> Οι εικαστικές εκφράσεις είναι δυνατόν να αντικατοπτρίζουν τα συναισθήματα και τις ιδέες των παιδιών, ενώ συχνά προσφέρουν ένα πλαίσιο για την αναβίωση έντονων συναισθημάτων που σχετίζονται με καταστάσεις σοβαρής κρίσης.</a:t>
            </a:r>
            <a:endParaRPr lang="el-GR" dirty="0" smtClean="0"/>
          </a:p>
          <a:p>
            <a:endParaRPr lang="el-GR" dirty="0" smtClean="0"/>
          </a:p>
          <a:p>
            <a:r>
              <a:rPr lang="el-GR" dirty="0" smtClean="0"/>
              <a:t>Τα παιδιά ωφελούνται από την έκφραση του εαυτού τους μέσω των σχεδίων τους και συχνά δημιουργούν εικόνες που αποκαλύπτουν το άγχος, την απελπισία και τους φόβους τους, αλλά και πιο θετικές πλευρές τους, όπως την ικανότητα προσαρμογής και αποκατάστασης.</a:t>
            </a:r>
            <a:endParaRPr lang="el-GR" dirty="0" smtClean="0"/>
          </a:p>
          <a:p>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solidFill>
                <a:schemeClr val="tx2">
                  <a:lumMod val="75000"/>
                </a:schemeClr>
              </a:solidFill>
            </a:endParaRPr>
          </a:p>
        </p:txBody>
      </p:sp>
      <p:sp>
        <p:nvSpPr>
          <p:cNvPr id="3" name="2 - Θέση περιεχομένου"/>
          <p:cNvSpPr>
            <a:spLocks noGrp="1"/>
          </p:cNvSpPr>
          <p:nvPr>
            <p:ph idx="1"/>
          </p:nvPr>
        </p:nvSpPr>
        <p:spPr/>
        <p:txBody>
          <a:bodyPr>
            <a:normAutofit fontScale="85000" lnSpcReduction="20000"/>
          </a:bodyPr>
          <a:lstStyle/>
          <a:p>
            <a:r>
              <a:rPr lang="el-GR" dirty="0" smtClean="0"/>
              <a:t>Στη δουλειά μας, μας απασχολεί ιδιαίτερα το ζήτημα της κατάθλιψης γιατί η συγκεκριμένη διαταραχή στα παιδιά καλύπτεται συνήθως από άλλες μορφές συμπεριφοράς σύμφωνα με τα κριτήρια τα οποία παρουσιάζονται στο διαγνωστικό και στατιστικό εγχειρίδιο ψυχικών διαταραχών.</a:t>
            </a:r>
            <a:endParaRPr lang="el-GR" dirty="0" smtClean="0"/>
          </a:p>
          <a:p>
            <a:r>
              <a:rPr lang="el-GR" dirty="0" smtClean="0"/>
              <a:t> Η διάγνωση της κατάθλιψης είναι ουσιαστικά ήδη για τα παιδιά και τους ενήλικες ο τρόπος όμως με τον οποίο εκδηλώνονται στα παιδιά είναι υπό συζήτηση. Κάποιοι πιστεύουν ότι η διαταραχή εμφανίζεται με παρόμοιο τρόπο σε παιδιά και ενήλικες, ενώ άλλοι θεωρούν ότι η κατάθλιψη στα παιδιά συγκαλύπτεται και εκδηλώνεται μέσα από άλλα προβλήματα συμπεριφοράς.</a:t>
            </a:r>
            <a:endParaRPr lang="el-GR" dirty="0" smtClean="0"/>
          </a:p>
          <a:p>
            <a:pPr>
              <a:buNone/>
            </a:pPr>
            <a:br>
              <a:rPr lang="el-GR" dirty="0" smtClean="0"/>
            </a:br>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err="1" smtClean="0">
                <a:solidFill>
                  <a:schemeClr val="tx2">
                    <a:lumMod val="75000"/>
                  </a:schemeClr>
                </a:solidFill>
              </a:rPr>
              <a:t>Κατανοωντασ</a:t>
            </a:r>
            <a:r>
              <a:rPr lang="el-GR" sz="2800" dirty="0" smtClean="0">
                <a:solidFill>
                  <a:schemeClr val="tx2">
                    <a:lumMod val="75000"/>
                  </a:schemeClr>
                </a:solidFill>
              </a:rPr>
              <a:t> τη </a:t>
            </a:r>
            <a:r>
              <a:rPr lang="el-GR" sz="2800" dirty="0" err="1" smtClean="0">
                <a:solidFill>
                  <a:schemeClr val="tx2">
                    <a:lumMod val="75000"/>
                  </a:schemeClr>
                </a:solidFill>
              </a:rPr>
              <a:t>ζωγραφικη</a:t>
            </a:r>
            <a:r>
              <a:rPr lang="el-GR" sz="2800" dirty="0" smtClean="0">
                <a:solidFill>
                  <a:schemeClr val="tx2">
                    <a:lumMod val="75000"/>
                  </a:schemeClr>
                </a:solidFill>
              </a:rPr>
              <a:t> των </a:t>
            </a:r>
            <a:r>
              <a:rPr lang="el-GR" sz="2800" dirty="0" err="1" smtClean="0">
                <a:solidFill>
                  <a:schemeClr val="tx2">
                    <a:lumMod val="75000"/>
                  </a:schemeClr>
                </a:solidFill>
              </a:rPr>
              <a:t>παιδιων</a:t>
            </a:r>
            <a:endParaRPr lang="el-GR" sz="2800" dirty="0">
              <a:solidFill>
                <a:schemeClr val="tx2">
                  <a:lumMod val="75000"/>
                </a:schemeClr>
              </a:solidFill>
            </a:endParaRPr>
          </a:p>
        </p:txBody>
      </p:sp>
      <p:sp>
        <p:nvSpPr>
          <p:cNvPr id="3" name="2 - Θέση περιεχομένου"/>
          <p:cNvSpPr>
            <a:spLocks noGrp="1"/>
          </p:cNvSpPr>
          <p:nvPr>
            <p:ph idx="1"/>
          </p:nvPr>
        </p:nvSpPr>
        <p:spPr/>
        <p:txBody>
          <a:bodyPr/>
          <a:lstStyle/>
          <a:p>
            <a:r>
              <a:rPr lang="el-GR" dirty="0" smtClean="0"/>
              <a:t> Τα συναισθήματα είναι συχνά πολύπλοκα αντιφατικά και προκαλούν σύγχυση τόσο στο παιδί όσο και στον ενήλικο που το παρατηρεί ή εργάζεται μαζί του. Ευτυχώς όμως η εικαστική τέχνη είναι μία θεραπευτική μέθοδος που μπορεί να απασχοληθεί με πολλά συναισθήματα συγχρόνως</a:t>
            </a:r>
            <a:endParaRPr lang="el-GR" dirty="0" smtClean="0"/>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a:xfrm>
            <a:off x="285720" y="1071546"/>
            <a:ext cx="7239000" cy="4846320"/>
          </a:xfrm>
        </p:spPr>
        <p:txBody>
          <a:bodyPr>
            <a:noAutofit/>
          </a:bodyPr>
          <a:lstStyle/>
          <a:p>
            <a:r>
              <a:rPr lang="el-GR" sz="1800" dirty="0" smtClean="0"/>
              <a:t> Η </a:t>
            </a:r>
            <a:r>
              <a:rPr lang="el-GR" sz="1800" dirty="0" smtClean="0">
                <a:solidFill>
                  <a:schemeClr val="tx2">
                    <a:lumMod val="75000"/>
                  </a:schemeClr>
                </a:solidFill>
              </a:rPr>
              <a:t>κατάθλιψη</a:t>
            </a:r>
            <a:r>
              <a:rPr lang="el-GR" sz="1800" dirty="0" smtClean="0"/>
              <a:t> στα παιδιά είναι συνισταμένη πολλών άλλων διαταραχών και ψυχικών καταστάσεων γεγονός που δυσχεραίνει τη </a:t>
            </a:r>
            <a:r>
              <a:rPr lang="el-GR" sz="1800" dirty="0" err="1" smtClean="0"/>
              <a:t>διαφοροδιάγνωση</a:t>
            </a:r>
            <a:r>
              <a:rPr lang="el-GR" sz="1800" dirty="0" smtClean="0"/>
              <a:t> και την ανίχνευση της.</a:t>
            </a:r>
            <a:endParaRPr lang="el-GR" sz="1800" dirty="0" smtClean="0"/>
          </a:p>
          <a:p>
            <a:endParaRPr lang="el-GR" sz="1800" dirty="0" smtClean="0"/>
          </a:p>
          <a:p>
            <a:r>
              <a:rPr lang="el-GR" sz="1800" dirty="0" smtClean="0"/>
              <a:t> Για πολλά χρόνια επικρατούσε η πεποίθηση ότι τα παιδιά δεν παθαίνουν κατάθλιψη. Σήμερα οι περισσότεροι θεραπευτές συμφωνούν ότι πολλά από αυτά βιώνουν πράγματι κατάθλιψη και ότι πρόκειται για μία σοβαρή ψυχική κατάσταση. </a:t>
            </a:r>
            <a:endParaRPr lang="el-GR" sz="1800" dirty="0" smtClean="0"/>
          </a:p>
          <a:p>
            <a:endParaRPr lang="el-GR" sz="1800" dirty="0" smtClean="0"/>
          </a:p>
          <a:p>
            <a:r>
              <a:rPr lang="el-GR" sz="1800" dirty="0" smtClean="0"/>
              <a:t>Τα παιδιά που υποφέρουν από κατάθλιψη συνήθως φαίνονται λυπημένα, η αποσυρμένα παρότι κάποια κρύβουν τα συναισθήματα τους μέσα σε άλλου είδους αντιδράσεις. </a:t>
            </a:r>
            <a:endParaRPr lang="el-GR" sz="1800" dirty="0" smtClean="0"/>
          </a:p>
          <a:p>
            <a:endParaRPr lang="el-GR" sz="1800" dirty="0" smtClean="0"/>
          </a:p>
          <a:p>
            <a:r>
              <a:rPr lang="el-GR" sz="1800" dirty="0" smtClean="0"/>
              <a:t>Τα τυπικά συμπτώματα είναι τα αισθήματα απελπισίας και αναξιότητας, η υπερβολική ενοχή, η κάμψη της ενεργητικότητας και το ανεξέλεγκτο κλάμα. </a:t>
            </a:r>
            <a:endParaRPr lang="el-GR" sz="1800" dirty="0" smtClean="0"/>
          </a:p>
          <a:p>
            <a:endParaRPr lang="el-GR"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fontScale="85000" lnSpcReduction="10000"/>
          </a:bodyPr>
          <a:lstStyle/>
          <a:p>
            <a:r>
              <a:rPr lang="el-GR" dirty="0" smtClean="0"/>
              <a:t>Τα μικρότερα παιδιά ωστόσο ίσως δεν επιδείξουν παρόμοια συμπεριφορά με συνέπεια να μην γίνεται αντιληπτό ότι πάσχουν από αυτή τη διαταραχή.</a:t>
            </a:r>
            <a:endParaRPr lang="el-GR" dirty="0" smtClean="0"/>
          </a:p>
          <a:p>
            <a:r>
              <a:rPr lang="el-GR" dirty="0" smtClean="0"/>
              <a:t> Άλλα παιδιά εκφράζουν την κατάθλιψη με θυμό, εκνευρισμό ή επιθετική συμπεριφορά και είναι πιθανό να διαγνωστούν ότι πάσχουν από διαταραχή διαγωγής επειδή δεν τα πήγαιναν καλά με τους συνομηλίκους και την οικογένεια.</a:t>
            </a:r>
            <a:endParaRPr lang="el-GR" dirty="0" smtClean="0"/>
          </a:p>
          <a:p>
            <a:r>
              <a:rPr lang="el-GR" dirty="0" smtClean="0"/>
              <a:t> Μερικά καταθλιπτικά παιδιά που δυσκολεύονται να εκφράσουν την εχθρότητα τους σε ανθρώπους </a:t>
            </a:r>
            <a:r>
              <a:rPr lang="el-GR" dirty="0" err="1" smtClean="0"/>
              <a:t>εκδραματίζουν</a:t>
            </a:r>
            <a:r>
              <a:rPr lang="el-GR" dirty="0" smtClean="0"/>
              <a:t> την απογοήτευση και τη σύγχυση τους, βασανίζουν τα ζώα, εκδηλώνοντας προβληματικές συμπεριφορές όπως η πυρομανία, η </a:t>
            </a:r>
            <a:r>
              <a:rPr lang="el-GR" dirty="0" err="1" smtClean="0"/>
              <a:t>εγκόπριση</a:t>
            </a:r>
            <a:r>
              <a:rPr lang="el-GR" dirty="0" smtClean="0"/>
              <a:t> και η νυχτερινή ενούρηση.</a:t>
            </a:r>
            <a:endParaRPr lang="el-GR" dirty="0" smtClean="0"/>
          </a:p>
          <a:p>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fontScale="77500" lnSpcReduction="20000"/>
          </a:bodyPr>
          <a:lstStyle/>
          <a:p>
            <a:r>
              <a:rPr lang="el-GR" dirty="0" smtClean="0"/>
              <a:t>Όπως είναι φυσικό οι θεραπευτές ψάχνουν για ενδείξεις κατάθλιψης στα παιδιά που παρακολουθούν ελπίζοντας να την ανακαλύψουν μέσα στα σχέδια και τα παιχνίδια τους.</a:t>
            </a:r>
            <a:endParaRPr lang="el-GR" dirty="0" smtClean="0"/>
          </a:p>
          <a:p>
            <a:r>
              <a:rPr lang="el-GR" dirty="0" smtClean="0"/>
              <a:t> Δυστυχώς η ανίχνευσης της κατάθλιψης μέσα στη ζωγραφική δεν είναι ούτε εύκολη ούτε ασφαλής.</a:t>
            </a:r>
            <a:endParaRPr lang="el-GR" dirty="0" smtClean="0"/>
          </a:p>
          <a:p>
            <a:r>
              <a:rPr lang="el-GR" dirty="0" smtClean="0"/>
              <a:t>Στην πραγματικότητα ο εντοπισμός της στα σχέδια είναι εξαιρετικά δύσκολος. Πιθανώς γιατί η κατάθλιψη αυτή καθαυτή εκδηλώνεται στα παιδιά με πολύπλοκους τρόπους.</a:t>
            </a:r>
            <a:endParaRPr lang="el-GR" dirty="0" smtClean="0"/>
          </a:p>
          <a:p>
            <a:r>
              <a:rPr lang="el-GR" dirty="0" smtClean="0"/>
              <a:t> Ακόμα και πιο ικανοί επαγγελματίες ψυχικής υγείας δυσκολεύονται να κάνουν διάκριση ανάμεσα στην κατάθλιψη, τις αντιδράσεις πένθους και την απλή λύπη που μπορεί να αισθανθεί ένα παιδί, για αυτό πέρα από τα σχέδια και τις ζωγραφικές απεικονίσεις απαιτούνται περισσότερες πληροφορίες για να προσδιοριστεί το τι αισθάνονται.</a:t>
            </a:r>
            <a:endParaRPr lang="el-GR" dirty="0" smtClean="0"/>
          </a:p>
          <a:p>
            <a:pPr>
              <a:buNone/>
            </a:pPr>
            <a:br>
              <a:rPr lang="el-GR" dirty="0" smtClean="0"/>
            </a:b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lnSpcReduction="10000"/>
          </a:bodyPr>
          <a:lstStyle/>
          <a:p>
            <a:r>
              <a:rPr lang="el-GR" dirty="0" smtClean="0"/>
              <a:t>Πάντως αν ληφθούν υπόψη τα καταστροφικά αποτελέσματα της συγκεκριμένης διαταραχής αξίζει τον κόπο να εξετάσει κανείς στην εικαστική έκφραση των παιδιών αναζητώντας πιθανά σημάδια κατάθλιψης.</a:t>
            </a:r>
            <a:endParaRPr lang="el-GR" dirty="0" smtClean="0"/>
          </a:p>
          <a:p>
            <a:r>
              <a:rPr lang="el-GR" dirty="0" smtClean="0"/>
              <a:t> Η ζωγραφική προσφέρει σημαντική υπηρεσία στα καταθλιπτικά παιδιά γιατί τους δίνει διέξοδο να εκφράσουν τη θλίψη αλλά και το θυμό τους καθώς και το άγχος και την απογοήτευση- ματαίωση που τις συνοδεύουν. Επιτρέπει επίσης την έκφραση σύνθετων συναισθημάτων και την παρουσίαση της προσωπικής τους ιστορίας.</a:t>
            </a:r>
            <a:endParaRPr lang="el-GR" dirty="0" smtClean="0"/>
          </a:p>
          <a:p>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a:bodyPr>
          <a:lstStyle/>
          <a:p>
            <a:r>
              <a:rPr lang="el-GR" dirty="0" smtClean="0"/>
              <a:t>Πολυάριθμες αναφορές σχετικά με την κατάθλιψη υπάρχουν στα προβολικά τεστ αξιολόγησης όπως είναι το </a:t>
            </a:r>
            <a:r>
              <a:rPr lang="el-GR" dirty="0" err="1" smtClean="0">
                <a:solidFill>
                  <a:schemeClr val="tx2">
                    <a:lumMod val="75000"/>
                  </a:schemeClr>
                </a:solidFill>
              </a:rPr>
              <a:t>house</a:t>
            </a:r>
            <a:r>
              <a:rPr lang="el-GR" dirty="0" smtClean="0">
                <a:solidFill>
                  <a:schemeClr val="tx2">
                    <a:lumMod val="75000"/>
                  </a:schemeClr>
                </a:solidFill>
              </a:rPr>
              <a:t>,</a:t>
            </a:r>
            <a:r>
              <a:rPr lang="el-GR" dirty="0" smtClean="0"/>
              <a:t> </a:t>
            </a:r>
            <a:r>
              <a:rPr lang="el-GR" dirty="0" err="1" smtClean="0">
                <a:solidFill>
                  <a:schemeClr val="tx2">
                    <a:lumMod val="75000"/>
                  </a:schemeClr>
                </a:solidFill>
              </a:rPr>
              <a:t>tree</a:t>
            </a:r>
            <a:r>
              <a:rPr lang="el-GR" dirty="0" smtClean="0">
                <a:solidFill>
                  <a:schemeClr val="tx2">
                    <a:lumMod val="75000"/>
                  </a:schemeClr>
                </a:solidFill>
              </a:rPr>
              <a:t>,</a:t>
            </a:r>
            <a:r>
              <a:rPr lang="el-GR" dirty="0" smtClean="0"/>
              <a:t> </a:t>
            </a:r>
            <a:r>
              <a:rPr lang="el-GR" dirty="0" err="1" smtClean="0">
                <a:solidFill>
                  <a:schemeClr val="tx2">
                    <a:lumMod val="75000"/>
                  </a:schemeClr>
                </a:solidFill>
              </a:rPr>
              <a:t>person</a:t>
            </a:r>
            <a:r>
              <a:rPr lang="el-GR" dirty="0" smtClean="0"/>
              <a:t> (σπίτι, δέντρο, άνθρωπος).</a:t>
            </a:r>
            <a:endParaRPr lang="el-GR" dirty="0" smtClean="0"/>
          </a:p>
          <a:p>
            <a:r>
              <a:rPr lang="el-GR" dirty="0" smtClean="0"/>
              <a:t> Στις περισσότερες περιπτώσεις ως ενδείξεις κατάθλιψης αναφέρονται συγκεκριμένα χαρακτηριστικά όπως τα πολύ μικρά σχέδια ή αφύσικα ελαφριά πίεση του μολυβιού στο χαρτί και η απουσία λεπτομερειών.</a:t>
            </a:r>
            <a:endParaRPr lang="el-GR" dirty="0" smtClean="0"/>
          </a:p>
          <a:p>
            <a:r>
              <a:rPr lang="el-GR" dirty="0" smtClean="0"/>
              <a:t> Οι έρευνες αυτές όμως στην πλειονότητά τους αφορούν ενηλίκους.</a:t>
            </a:r>
            <a:endParaRPr lang="el-GR"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fontScale="77500" lnSpcReduction="20000"/>
          </a:bodyPr>
          <a:lstStyle/>
          <a:p>
            <a:r>
              <a:rPr lang="el-GR" dirty="0" smtClean="0"/>
              <a:t>Η </a:t>
            </a:r>
            <a:r>
              <a:rPr lang="el-GR" dirty="0" err="1" smtClean="0"/>
              <a:t>Wadeson</a:t>
            </a:r>
            <a:r>
              <a:rPr lang="el-GR" dirty="0" smtClean="0"/>
              <a:t> (1971), η οποία μελέτησε το σχέδιο ενηλίκων παρατήρησε ότι σε περίπτωση σοβαρής κατάθλιψης το χρώμα είναι λιγότερο, ο κενός χώρος στο χαρτί μεγαλύτερος, η προσπάθεια στην εκτέλεση μικρότερη και η τελική απεικόνιση πιο περιορισμένη και με λιγότερο νόημα.</a:t>
            </a:r>
            <a:endParaRPr lang="el-GR" dirty="0" smtClean="0"/>
          </a:p>
          <a:p>
            <a:endParaRPr lang="el-GR" dirty="0" smtClean="0"/>
          </a:p>
          <a:p>
            <a:r>
              <a:rPr lang="el-GR" dirty="0" smtClean="0"/>
              <a:t> Εφόσον όμως τα υποκείμενα της μελέτης της ήταν ενήλικοι, αυτές οι πληροφορίες δεν είναι βέβαιο ότι ισχύουν και για τα παιδιά παρόλο που μπορεί να υπάρχουν κάποια κοινά σημεία που η </a:t>
            </a:r>
            <a:r>
              <a:rPr lang="en-US" dirty="0" err="1" smtClean="0"/>
              <a:t>Gu</a:t>
            </a:r>
            <a:r>
              <a:rPr lang="el-GR" dirty="0" err="1" smtClean="0"/>
              <a:t>ntt</a:t>
            </a:r>
            <a:r>
              <a:rPr lang="en-US" dirty="0" smtClean="0"/>
              <a:t>,</a:t>
            </a:r>
            <a:r>
              <a:rPr lang="el-GR" dirty="0" smtClean="0"/>
              <a:t> (1990) επιβεβαίωσε ότι</a:t>
            </a:r>
            <a:r>
              <a:rPr lang="en-US" dirty="0" smtClean="0"/>
              <a:t>,</a:t>
            </a:r>
            <a:r>
              <a:rPr lang="el-GR" dirty="0" smtClean="0"/>
              <a:t> καταθλιπτικοί ασθενείς άφηναν μεγαλύτερα κενά στις επιφάνειες που ζωγραφίζουν και προσθέτουν λιγότερες λεπτομέρειες από ότι τα υποκείμενα της ομάδας ελέγχου.</a:t>
            </a:r>
            <a:endParaRPr lang="el-GR" dirty="0" smtClean="0"/>
          </a:p>
          <a:p>
            <a:pPr>
              <a:buNone/>
            </a:pPr>
            <a:r>
              <a:rPr lang="el-GR" dirty="0" smtClean="0"/>
              <a:t> </a:t>
            </a:r>
            <a:endParaRPr lang="en-US" dirty="0" smtClean="0"/>
          </a:p>
          <a:p>
            <a:r>
              <a:rPr lang="el-GR" dirty="0" smtClean="0"/>
              <a:t>Για την ανίχνευση της κατάθλιψης είναι ίσως πιο χρήσιμο να εξετάζει κάνεις τα δομικά στοιχεία στα σχέδια αντί να προσπαθεί να την εντοπίσει από συγκεκριμένα σύμβολα. </a:t>
            </a:r>
            <a:endParaRPr lang="el-GR" dirty="0" smtClean="0"/>
          </a:p>
          <a:p>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br>
              <a:rPr lang="el-GR" sz="2000" b="0" dirty="0" smtClean="0">
                <a:solidFill>
                  <a:schemeClr val="tx2">
                    <a:lumMod val="75000"/>
                  </a:schemeClr>
                </a:solidFill>
              </a:rPr>
            </a:br>
            <a:r>
              <a:rPr lang="el-GR" sz="2000" b="0" dirty="0" smtClean="0">
                <a:solidFill>
                  <a:schemeClr val="tx2">
                    <a:lumMod val="75000"/>
                  </a:schemeClr>
                </a:solidFill>
              </a:rPr>
              <a:t>Η </a:t>
            </a:r>
            <a:r>
              <a:rPr lang="el-GR" sz="2000" b="0" dirty="0" err="1" smtClean="0">
                <a:solidFill>
                  <a:schemeClr val="tx2">
                    <a:lumMod val="75000"/>
                  </a:schemeClr>
                </a:solidFill>
              </a:rPr>
              <a:t>παιδικη</a:t>
            </a:r>
            <a:r>
              <a:rPr lang="el-GR" sz="2000" b="0" dirty="0" smtClean="0">
                <a:solidFill>
                  <a:schemeClr val="tx2">
                    <a:lumMod val="75000"/>
                  </a:schemeClr>
                </a:solidFill>
              </a:rPr>
              <a:t> </a:t>
            </a:r>
            <a:r>
              <a:rPr lang="el-GR" sz="2000" b="0" dirty="0" err="1" smtClean="0">
                <a:solidFill>
                  <a:schemeClr val="tx2">
                    <a:lumMod val="75000"/>
                  </a:schemeClr>
                </a:solidFill>
              </a:rPr>
              <a:t>καταθλιψη</a:t>
            </a:r>
            <a:r>
              <a:rPr lang="el-GR" sz="2000" b="0" dirty="0" smtClean="0">
                <a:solidFill>
                  <a:schemeClr val="tx2">
                    <a:lumMod val="75000"/>
                  </a:schemeClr>
                </a:solidFill>
              </a:rPr>
              <a:t> </a:t>
            </a:r>
            <a:br>
              <a:rPr lang="el-GR" sz="2000" b="0" dirty="0" smtClean="0">
                <a:solidFill>
                  <a:schemeClr val="tx2">
                    <a:lumMod val="75000"/>
                  </a:schemeClr>
                </a:solidFill>
              </a:rPr>
            </a:br>
            <a:br>
              <a:rPr lang="el-GR" sz="2000" dirty="0" smtClean="0">
                <a:solidFill>
                  <a:schemeClr val="tx2">
                    <a:lumMod val="75000"/>
                  </a:schemeClr>
                </a:solidFill>
              </a:rPr>
            </a:br>
            <a:endParaRPr lang="el-GR" sz="2000" dirty="0"/>
          </a:p>
        </p:txBody>
      </p:sp>
      <p:sp>
        <p:nvSpPr>
          <p:cNvPr id="3" name="2 - Θέση περιεχομένου"/>
          <p:cNvSpPr>
            <a:spLocks noGrp="1"/>
          </p:cNvSpPr>
          <p:nvPr>
            <p:ph idx="1"/>
          </p:nvPr>
        </p:nvSpPr>
        <p:spPr/>
        <p:txBody>
          <a:bodyPr>
            <a:normAutofit fontScale="92500"/>
          </a:bodyPr>
          <a:lstStyle/>
          <a:p>
            <a:r>
              <a:rPr lang="el-GR" dirty="0" smtClean="0"/>
              <a:t>Ο </a:t>
            </a:r>
            <a:r>
              <a:rPr lang="el-GR" dirty="0" err="1" smtClean="0"/>
              <a:t>Levitt</a:t>
            </a:r>
            <a:r>
              <a:rPr lang="el-GR" dirty="0" smtClean="0"/>
              <a:t>, (1991)  χρησιμοποίησε μία προσαρμογή σειρά διαγνωστικών σχεδίων για να εκτιμήσουν τα δομικά στοιχεία στα σχέδια των παιδιών με στόχο την αξιολόγηση της κατάθλιψης.</a:t>
            </a:r>
            <a:endParaRPr lang="el-GR" dirty="0" smtClean="0"/>
          </a:p>
          <a:p>
            <a:r>
              <a:rPr lang="el-GR" dirty="0" smtClean="0"/>
              <a:t> Τα ευρήματα τους δεν ήταν καθοριστικής σημασίας, ήταν ωστόσο ενδεικτικά κάποιων συγκεκριμένων τάσεων. </a:t>
            </a:r>
            <a:endParaRPr lang="el-GR" dirty="0" smtClean="0"/>
          </a:p>
          <a:p>
            <a:r>
              <a:rPr lang="el-GR" dirty="0" smtClean="0"/>
              <a:t>Αφορούσαν τη χρήση του ενός τρίτου του χαρτιού, τη μειωμένη χρήση χαρακτηριστικών χρωμάτων, την περισσότερη μαύρη σκίαση, την υιοθέτηση γεωμετρικών σχημάτων και την εμφάνιση ζώων  αλλά όχι ανθρώπων στα σχέδια.</a:t>
            </a:r>
            <a:endParaRPr lang="el-GR" dirty="0" smtClean="0"/>
          </a:p>
          <a:p>
            <a:endParaRPr lang="el-G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fontScale="70000" lnSpcReduction="20000"/>
          </a:bodyPr>
          <a:lstStyle/>
          <a:p>
            <a:r>
              <a:rPr lang="el-GR" dirty="0" smtClean="0"/>
              <a:t>Ένα μειονέκτημα της έρευνας αυτής ήταν ότι χρησιμοποιήθηκαν κλίμακες  βαθμολόγησης οι οποίες θεωρήθηκαν ότι ήταν αρκετά ευαίσθητες ώστε να ανιχνεύσουν την κατάθλιψη στα παιδιά, εφόσον όμως όπως έχει αναφερθεί τα συμπτώματα της είναι παρόμοια με άλλων διαταραχών.</a:t>
            </a:r>
            <a:endParaRPr lang="el-GR" dirty="0" smtClean="0"/>
          </a:p>
          <a:p>
            <a:r>
              <a:rPr lang="el-GR" dirty="0" smtClean="0"/>
              <a:t> Αυτό που φάνηκε ήταν ότι η ανίχνευση της κατάθλιψης είναι δύσκολη ιδίως στα παιδιά. Η </a:t>
            </a:r>
            <a:r>
              <a:rPr lang="el-GR" dirty="0" err="1" smtClean="0"/>
              <a:t>Silver</a:t>
            </a:r>
            <a:r>
              <a:rPr lang="el-GR" dirty="0" smtClean="0"/>
              <a:t> έχει να επιδείξει εκτενές έργο για τη μελέτη των παιδικών σχεδίων που σχετίζονται με την κατάθλιψη.</a:t>
            </a:r>
            <a:endParaRPr lang="el-GR" dirty="0" smtClean="0"/>
          </a:p>
          <a:p>
            <a:r>
              <a:rPr lang="el-GR" dirty="0" smtClean="0"/>
              <a:t> Στις έρευνες της χρησιμοποίησε μία δοκιμασία που ανέπτυξε η ίδια η οποία ονομάζεται "</a:t>
            </a:r>
            <a:r>
              <a:rPr lang="el-GR" b="1" i="1" dirty="0" smtClean="0">
                <a:solidFill>
                  <a:schemeClr val="tx2">
                    <a:lumMod val="75000"/>
                  </a:schemeClr>
                </a:solidFill>
              </a:rPr>
              <a:t>ζωγράφισε</a:t>
            </a:r>
            <a:r>
              <a:rPr lang="el-GR" dirty="0" smtClean="0"/>
              <a:t> </a:t>
            </a:r>
            <a:r>
              <a:rPr lang="el-GR" b="1" i="1" dirty="0" smtClean="0">
                <a:solidFill>
                  <a:schemeClr val="tx2">
                    <a:lumMod val="75000"/>
                  </a:schemeClr>
                </a:solidFill>
              </a:rPr>
              <a:t>μία</a:t>
            </a:r>
            <a:r>
              <a:rPr lang="el-GR" dirty="0" smtClean="0"/>
              <a:t> </a:t>
            </a:r>
            <a:r>
              <a:rPr lang="el-GR" b="1" i="1" dirty="0" smtClean="0">
                <a:solidFill>
                  <a:schemeClr val="tx2">
                    <a:lumMod val="75000"/>
                  </a:schemeClr>
                </a:solidFill>
              </a:rPr>
              <a:t>ιστορία</a:t>
            </a:r>
            <a:r>
              <a:rPr lang="el-GR" dirty="0" smtClean="0"/>
              <a:t>". </a:t>
            </a:r>
            <a:endParaRPr lang="el-GR" dirty="0" smtClean="0"/>
          </a:p>
          <a:p>
            <a:r>
              <a:rPr lang="el-GR" dirty="0" smtClean="0"/>
              <a:t>Τα σχέδια αυτά αποτελούν το ερέθισμα που ωθεί τα παιδιά να δημιουργήσουν ζωγραφιές και να επινοήσουν ιστορίες γι αυτές. Οι εικόνες επιλέχθηκαν γιατί φαίνονται να εγείρουν αρνητικές φαντασιώσεις .</a:t>
            </a:r>
            <a:endParaRPr lang="el-GR" dirty="0" smtClean="0"/>
          </a:p>
          <a:p>
            <a:r>
              <a:rPr lang="el-GR" dirty="0" smtClean="0"/>
              <a:t>Το παιδί πρέπει να επιλέξει δύο από αυτές και να τις συνδυάσει. Ενθαρρύνεται να φτιάξει τα δικά του σχέδια με όποιο τρόπο θέλει και να προσθέσει λεπτομέρειες ή να επιφέρει αλλαγές στις αρχικές εικόνες.</a:t>
            </a:r>
            <a:endParaRPr lang="el-GR" dirty="0" smtClean="0"/>
          </a:p>
          <a:p>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br>
              <a:rPr lang="el-GR" sz="2400" b="0" dirty="0" smtClean="0">
                <a:solidFill>
                  <a:schemeClr val="tx2">
                    <a:lumMod val="75000"/>
                  </a:schemeClr>
                </a:solidFill>
              </a:rPr>
            </a:br>
            <a:r>
              <a:rPr lang="el-GR" sz="2400" b="0" dirty="0" smtClean="0">
                <a:solidFill>
                  <a:schemeClr val="tx2">
                    <a:lumMod val="75000"/>
                  </a:schemeClr>
                </a:solidFill>
              </a:rPr>
              <a:t>Η </a:t>
            </a:r>
            <a:r>
              <a:rPr lang="el-GR" sz="2400" b="0" dirty="0" err="1" smtClean="0">
                <a:solidFill>
                  <a:schemeClr val="tx2">
                    <a:lumMod val="75000"/>
                  </a:schemeClr>
                </a:solidFill>
              </a:rPr>
              <a:t>παιδικη</a:t>
            </a:r>
            <a:r>
              <a:rPr lang="el-GR" sz="2400" b="0" dirty="0" smtClean="0">
                <a:solidFill>
                  <a:schemeClr val="tx2">
                    <a:lumMod val="75000"/>
                  </a:schemeClr>
                </a:solidFill>
              </a:rPr>
              <a:t> </a:t>
            </a:r>
            <a:r>
              <a:rPr lang="el-GR" sz="2400" b="0" dirty="0" err="1" smtClean="0">
                <a:solidFill>
                  <a:schemeClr val="tx2">
                    <a:lumMod val="75000"/>
                  </a:schemeClr>
                </a:solidFill>
              </a:rPr>
              <a:t>καταθλιψη</a:t>
            </a:r>
            <a:r>
              <a:rPr lang="el-GR" sz="2400" b="0" dirty="0" smtClean="0">
                <a:solidFill>
                  <a:schemeClr val="tx2">
                    <a:lumMod val="75000"/>
                  </a:schemeClr>
                </a:solidFill>
              </a:rPr>
              <a:t> </a:t>
            </a:r>
            <a:br>
              <a:rPr lang="el-GR" sz="2400" b="0" dirty="0" smtClean="0">
                <a:solidFill>
                  <a:schemeClr val="tx2">
                    <a:lumMod val="75000"/>
                  </a:schemeClr>
                </a:solidFill>
              </a:rPr>
            </a:br>
            <a:br>
              <a:rPr lang="el-GR" sz="2400" dirty="0" smtClean="0">
                <a:solidFill>
                  <a:schemeClr val="tx2">
                    <a:lumMod val="75000"/>
                  </a:schemeClr>
                </a:solidFill>
              </a:rPr>
            </a:br>
            <a:endParaRPr lang="el-GR" sz="2400" dirty="0"/>
          </a:p>
        </p:txBody>
      </p:sp>
      <p:sp>
        <p:nvSpPr>
          <p:cNvPr id="3" name="2 - Θέση περιεχομένου"/>
          <p:cNvSpPr>
            <a:spLocks noGrp="1"/>
          </p:cNvSpPr>
          <p:nvPr>
            <p:ph idx="1"/>
          </p:nvPr>
        </p:nvSpPr>
        <p:spPr/>
        <p:txBody>
          <a:bodyPr>
            <a:normAutofit fontScale="77500" lnSpcReduction="20000"/>
          </a:bodyPr>
          <a:lstStyle/>
          <a:p>
            <a:r>
              <a:rPr lang="el-GR" dirty="0" smtClean="0"/>
              <a:t>Στη συνέχεια καλείται να δώσει ένα τίτλο στην εικόνα και να φτιάξει μία ιστορία για αυτήν περιγράφοντας το περιεχόμενο της.</a:t>
            </a:r>
            <a:endParaRPr lang="el-GR" dirty="0" smtClean="0"/>
          </a:p>
          <a:p>
            <a:r>
              <a:rPr lang="el-GR" dirty="0" smtClean="0"/>
              <a:t> Για παράδειγμα: « </a:t>
            </a:r>
            <a:r>
              <a:rPr lang="el-GR" i="1" dirty="0" smtClean="0">
                <a:solidFill>
                  <a:schemeClr val="tx2">
                    <a:lumMod val="75000"/>
                  </a:schemeClr>
                </a:solidFill>
              </a:rPr>
              <a:t>Ο</a:t>
            </a:r>
            <a:r>
              <a:rPr lang="el-GR" dirty="0" smtClean="0"/>
              <a:t> </a:t>
            </a:r>
            <a:r>
              <a:rPr lang="el-GR" i="1" dirty="0" smtClean="0">
                <a:solidFill>
                  <a:schemeClr val="tx2">
                    <a:lumMod val="75000"/>
                  </a:schemeClr>
                </a:solidFill>
              </a:rPr>
              <a:t>γάμος</a:t>
            </a:r>
            <a:r>
              <a:rPr lang="el-GR" dirty="0" smtClean="0"/>
              <a:t> </a:t>
            </a:r>
            <a:r>
              <a:rPr lang="el-GR" i="1" dirty="0" smtClean="0">
                <a:solidFill>
                  <a:schemeClr val="tx2">
                    <a:lumMod val="75000"/>
                  </a:schemeClr>
                </a:solidFill>
              </a:rPr>
              <a:t>των</a:t>
            </a:r>
            <a:r>
              <a:rPr lang="el-GR" dirty="0" smtClean="0"/>
              <a:t> </a:t>
            </a:r>
            <a:r>
              <a:rPr lang="el-GR" i="1" dirty="0" smtClean="0">
                <a:solidFill>
                  <a:schemeClr val="tx2">
                    <a:lumMod val="75000"/>
                  </a:schemeClr>
                </a:solidFill>
              </a:rPr>
              <a:t>ζώων</a:t>
            </a:r>
            <a:r>
              <a:rPr lang="el-GR" dirty="0" smtClean="0"/>
              <a:t> </a:t>
            </a:r>
            <a:r>
              <a:rPr lang="el-GR" i="1" dirty="0" smtClean="0">
                <a:solidFill>
                  <a:schemeClr val="tx2">
                    <a:lumMod val="75000"/>
                  </a:schemeClr>
                </a:solidFill>
              </a:rPr>
              <a:t>του</a:t>
            </a:r>
            <a:r>
              <a:rPr lang="el-GR" dirty="0" smtClean="0"/>
              <a:t> </a:t>
            </a:r>
            <a:r>
              <a:rPr lang="el-GR" i="1" dirty="0" smtClean="0">
                <a:solidFill>
                  <a:schemeClr val="tx2">
                    <a:lumMod val="75000"/>
                  </a:schemeClr>
                </a:solidFill>
              </a:rPr>
              <a:t>δάσους</a:t>
            </a:r>
            <a:r>
              <a:rPr lang="el-GR" dirty="0" smtClean="0"/>
              <a:t>» είναι ένα σχέδιο το οποίο στην κλίμακα της </a:t>
            </a:r>
            <a:r>
              <a:rPr lang="en-US" dirty="0" err="1" smtClean="0"/>
              <a:t>S</a:t>
            </a:r>
            <a:r>
              <a:rPr lang="el-GR" dirty="0" err="1" smtClean="0"/>
              <a:t>ilver</a:t>
            </a:r>
            <a:r>
              <a:rPr lang="el-GR" dirty="0" smtClean="0"/>
              <a:t> βαθμολογείται ως ιδιαίτερα θετικό</a:t>
            </a:r>
            <a:r>
              <a:rPr lang="en-US" dirty="0" smtClean="0"/>
              <a:t>,</a:t>
            </a:r>
            <a:r>
              <a:rPr lang="el-GR" dirty="0" smtClean="0"/>
              <a:t> επειδή τόσο η εικόνα όσο και ο τίτλος του φανερώνουν μία σχέση αγάπης</a:t>
            </a:r>
            <a:r>
              <a:rPr lang="en-US" dirty="0" smtClean="0"/>
              <a:t> (</a:t>
            </a:r>
            <a:r>
              <a:rPr lang="el-GR" dirty="0" smtClean="0"/>
              <a:t>εικόνα 5</a:t>
            </a:r>
            <a:r>
              <a:rPr lang="en-US" dirty="0" smtClean="0"/>
              <a:t>.</a:t>
            </a:r>
            <a:r>
              <a:rPr lang="el-GR" dirty="0" smtClean="0"/>
              <a:t>4</a:t>
            </a:r>
            <a:r>
              <a:rPr lang="en-US" dirty="0" smtClean="0"/>
              <a:t>).</a:t>
            </a:r>
            <a:endParaRPr lang="en-US" dirty="0" smtClean="0"/>
          </a:p>
          <a:p>
            <a:r>
              <a:rPr lang="el-GR" dirty="0" smtClean="0"/>
              <a:t>Άλλος  τίτλος  «Η γάτα θέλει να φάει δεν υπάρχει κανείς να την ταΐσει και το σκυλί την τρόμαξε», θεωρείται λιγότερο θετική, βαθμολογείται ως μέτρια αρνητική και τοποθετείται χαμηλότερα στην κλίμακα της </a:t>
            </a:r>
            <a:r>
              <a:rPr lang="en-US" dirty="0" smtClean="0"/>
              <a:t>S</a:t>
            </a:r>
            <a:r>
              <a:rPr lang="el-GR" dirty="0" err="1" smtClean="0"/>
              <a:t>ilver</a:t>
            </a:r>
            <a:r>
              <a:rPr lang="el-GR" dirty="0" smtClean="0"/>
              <a:t>, γιατί το κεντρικό πρόσωπο είναι φοβισμένο και πεινασμένο. Το περιβάλλον εχθρικό και η κατάληξη αβέβαιη.</a:t>
            </a:r>
            <a:endParaRPr lang="el-GR" dirty="0" smtClean="0"/>
          </a:p>
          <a:p>
            <a:r>
              <a:rPr lang="el-GR" dirty="0" smtClean="0"/>
              <a:t> Τέλος η εικόνα 5.5 που έχει τίτλο «</a:t>
            </a:r>
            <a:r>
              <a:rPr lang="el-GR" b="1" i="1" dirty="0" smtClean="0">
                <a:solidFill>
                  <a:schemeClr val="tx2">
                    <a:lumMod val="75000"/>
                  </a:schemeClr>
                </a:solidFill>
              </a:rPr>
              <a:t>η</a:t>
            </a:r>
            <a:r>
              <a:rPr lang="el-GR" dirty="0" smtClean="0"/>
              <a:t> </a:t>
            </a:r>
            <a:r>
              <a:rPr lang="el-GR" b="1" i="1" dirty="0" smtClean="0">
                <a:solidFill>
                  <a:schemeClr val="tx2">
                    <a:lumMod val="75000"/>
                  </a:schemeClr>
                </a:solidFill>
              </a:rPr>
              <a:t>λεία</a:t>
            </a:r>
            <a:r>
              <a:rPr lang="el-GR" dirty="0" smtClean="0"/>
              <a:t>» και δημιουργήθηκε από ένα 13χρονο αγόρι παριστάνει ένα φίδι που τρώει ένα ποντίκι εν προκειμένω η αναπαράσταση είναι έντονα αρνητική, το μέλλον σκοτεινό και το κεντρικό πρόσωπο αβοήθητο.</a:t>
            </a:r>
            <a:endParaRPr lang="el-GR" dirty="0" smtClean="0"/>
          </a:p>
          <a:p>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5122"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err="1" smtClean="0">
                <a:solidFill>
                  <a:schemeClr val="tx2">
                    <a:lumMod val="75000"/>
                  </a:schemeClr>
                </a:solidFill>
              </a:rPr>
              <a:t>Κατανοωντασ</a:t>
            </a:r>
            <a:r>
              <a:rPr lang="el-GR" sz="2800" dirty="0" smtClean="0">
                <a:solidFill>
                  <a:schemeClr val="tx2">
                    <a:lumMod val="75000"/>
                  </a:schemeClr>
                </a:solidFill>
              </a:rPr>
              <a:t> τη </a:t>
            </a:r>
            <a:r>
              <a:rPr lang="el-GR" sz="2800" dirty="0" err="1" smtClean="0">
                <a:solidFill>
                  <a:schemeClr val="tx2">
                    <a:lumMod val="75000"/>
                  </a:schemeClr>
                </a:solidFill>
              </a:rPr>
              <a:t>ζωγραφικη</a:t>
            </a:r>
            <a:r>
              <a:rPr lang="el-GR" sz="2800" dirty="0" smtClean="0">
                <a:solidFill>
                  <a:schemeClr val="tx2">
                    <a:lumMod val="75000"/>
                  </a:schemeClr>
                </a:solidFill>
              </a:rPr>
              <a:t> των </a:t>
            </a:r>
            <a:r>
              <a:rPr lang="el-GR" sz="2800" dirty="0" err="1" smtClean="0">
                <a:solidFill>
                  <a:schemeClr val="tx2">
                    <a:lumMod val="75000"/>
                  </a:schemeClr>
                </a:solidFill>
              </a:rPr>
              <a:t>παιδιων</a:t>
            </a:r>
            <a:endParaRPr lang="el-GR" sz="2800" dirty="0">
              <a:solidFill>
                <a:schemeClr val="tx2">
                  <a:lumMod val="75000"/>
                </a:schemeClr>
              </a:solidFill>
            </a:endParaRPr>
          </a:p>
        </p:txBody>
      </p:sp>
      <p:sp>
        <p:nvSpPr>
          <p:cNvPr id="3" name="2 - Θέση περιεχομένου"/>
          <p:cNvSpPr>
            <a:spLocks noGrp="1"/>
          </p:cNvSpPr>
          <p:nvPr>
            <p:ph idx="1"/>
          </p:nvPr>
        </p:nvSpPr>
        <p:spPr/>
        <p:txBody>
          <a:bodyPr>
            <a:normAutofit lnSpcReduction="10000"/>
          </a:bodyPr>
          <a:lstStyle/>
          <a:p>
            <a:r>
              <a:rPr lang="el-GR" dirty="0" smtClean="0"/>
              <a:t> Η μεγαλύτερη ίσως δυσκολία στην κατανόηση του συναισθηματικού περιεχομένου των παιδικών σχεδίων είναι η αναγνώριση του γεγονότος ότι σε αυτή τη διαδικασία παρεμβάλλονται τα συναισθήματα των ενηλίκων.</a:t>
            </a:r>
            <a:endParaRPr lang="el-GR" dirty="0" smtClean="0"/>
          </a:p>
          <a:p>
            <a:r>
              <a:rPr lang="el-GR" dirty="0" smtClean="0"/>
              <a:t> Οι ενήλικοι που ενδιαφέρονται για τις παιδικές ζωγραφιές συνηθίζουν να προβάλλουν τα δικά τους συναισθήματα χαράς, άγχους, φόβου ή λύπης, βλέποντας το χρώμα, τις γραμμές, τις μορφές και το περιεχόμενο των έργων των παιδιών. </a:t>
            </a:r>
            <a:endParaRPr lang="el-GR"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1026"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dirty="0" smtClean="0">
                <a:solidFill>
                  <a:schemeClr val="tx2">
                    <a:lumMod val="75000"/>
                  </a:schemeClr>
                </a:solidFill>
              </a:rPr>
              <a:t>Η </a:t>
            </a:r>
            <a:r>
              <a:rPr lang="el-GR" sz="2800" dirty="0" err="1" smtClean="0">
                <a:solidFill>
                  <a:schemeClr val="tx2">
                    <a:lumMod val="75000"/>
                  </a:schemeClr>
                </a:solidFill>
              </a:rPr>
              <a:t>παιδικη</a:t>
            </a:r>
            <a:r>
              <a:rPr lang="el-GR" sz="2800" dirty="0" smtClean="0">
                <a:solidFill>
                  <a:schemeClr val="tx2">
                    <a:lumMod val="75000"/>
                  </a:schemeClr>
                </a:solidFill>
              </a:rPr>
              <a:t> </a:t>
            </a:r>
            <a:r>
              <a:rPr lang="el-GR" sz="2800" dirty="0" err="1" smtClean="0">
                <a:solidFill>
                  <a:schemeClr val="tx2">
                    <a:lumMod val="75000"/>
                  </a:schemeClr>
                </a:solidFill>
              </a:rPr>
              <a:t>καταθλιψη</a:t>
            </a:r>
            <a:endParaRPr lang="el-GR" sz="2800" dirty="0">
              <a:solidFill>
                <a:schemeClr val="tx2">
                  <a:lumMod val="75000"/>
                </a:schemeClr>
              </a:solidFill>
            </a:endParaRPr>
          </a:p>
        </p:txBody>
      </p:sp>
      <p:sp>
        <p:nvSpPr>
          <p:cNvPr id="3" name="2 - Θέση περιεχομένου"/>
          <p:cNvSpPr>
            <a:spLocks noGrp="1"/>
          </p:cNvSpPr>
          <p:nvPr>
            <p:ph idx="1"/>
          </p:nvPr>
        </p:nvSpPr>
        <p:spPr/>
        <p:txBody>
          <a:bodyPr>
            <a:normAutofit fontScale="77500" lnSpcReduction="20000"/>
          </a:bodyPr>
          <a:lstStyle/>
          <a:p>
            <a:r>
              <a:rPr lang="el-GR" dirty="0" smtClean="0"/>
              <a:t> Η </a:t>
            </a:r>
            <a:r>
              <a:rPr lang="en-US" dirty="0" smtClean="0"/>
              <a:t>Si</a:t>
            </a:r>
            <a:r>
              <a:rPr lang="el-GR" dirty="0" err="1" smtClean="0"/>
              <a:t>lver</a:t>
            </a:r>
            <a:r>
              <a:rPr lang="el-GR" dirty="0" smtClean="0"/>
              <a:t> βασίζεται στην ιδέα ότι υπάρχει στην κατάθλιψη μία διαβάθμιση που ξεκινά από μέτρια, γίνεται πιο σοβαρή και φτάνει μέχρι τις αυτοκαταστροφικές σκέψεις και τις τάσεις αυτοκτονίας, σύμφωνα με την </a:t>
            </a:r>
            <a:r>
              <a:rPr lang="en-US" dirty="0" smtClean="0"/>
              <a:t>Silver</a:t>
            </a:r>
            <a:r>
              <a:rPr lang="el-GR" dirty="0" smtClean="0"/>
              <a:t>, ο βαθμός της κατάθλιψης μπορεί να αποκαλυφθεί μέσα από τα σχέδια.</a:t>
            </a:r>
            <a:endParaRPr lang="el-GR" dirty="0" smtClean="0"/>
          </a:p>
          <a:p>
            <a:r>
              <a:rPr lang="el-GR" dirty="0" smtClean="0"/>
              <a:t> Τρεις τουλάχιστον προκαταρκτικές μελέτες οι δύο από τις οποίες διενεργήθηκαν με παιδιά υποστήριξαν την υπόθεση ότι τα σχέδια είναι χρήσιμα στην ανίχνευση της κλινικής κατάθλιψης.</a:t>
            </a:r>
            <a:endParaRPr lang="el-GR" dirty="0" smtClean="0"/>
          </a:p>
          <a:p>
            <a:r>
              <a:rPr lang="el-GR" dirty="0" smtClean="0"/>
              <a:t> Παρότι το έντονο αρνητικό περιεχόμενο δεν υποδηλώνει κατ ανάγκη κατάθλιψη, όπως και το πολύ θετικό δεν αποκλείει την ύπαρξη της.</a:t>
            </a:r>
            <a:endParaRPr lang="el-GR" dirty="0" smtClean="0"/>
          </a:p>
          <a:p>
            <a:r>
              <a:rPr lang="el-GR" dirty="0" smtClean="0"/>
              <a:t> Τα ευρήματα έδειξαν ότι τα παιδιά τα οποία στο σχέδιο παρουσίαζαν έντονα αρνητικά θέματα μπορεί να διατρέχουν μεγαλύτερο κίνδυνο να εκδηλώσουν κατάθλιψη.</a:t>
            </a:r>
            <a:br>
              <a:rPr lang="el-GR" dirty="0" smtClean="0"/>
            </a:br>
            <a:endParaRPr lang="el-GR"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4099" name="Picture 3"/>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solidFill>
                  <a:schemeClr val="tx2">
                    <a:lumMod val="75000"/>
                  </a:schemeClr>
                </a:solidFill>
              </a:rPr>
              <a:t>Το </a:t>
            </a:r>
            <a:r>
              <a:rPr lang="el-GR" sz="2800" dirty="0" err="1" smtClean="0">
                <a:solidFill>
                  <a:schemeClr val="tx2">
                    <a:lumMod val="75000"/>
                  </a:schemeClr>
                </a:solidFill>
              </a:rPr>
              <a:t>εργαλειο</a:t>
            </a:r>
            <a:r>
              <a:rPr lang="el-GR" sz="2800" dirty="0" smtClean="0">
                <a:solidFill>
                  <a:schemeClr val="tx2">
                    <a:lumMod val="75000"/>
                  </a:schemeClr>
                </a:solidFill>
              </a:rPr>
              <a:t> για την </a:t>
            </a:r>
            <a:r>
              <a:rPr lang="el-GR" sz="2800" dirty="0" err="1" smtClean="0">
                <a:solidFill>
                  <a:schemeClr val="tx2">
                    <a:lumMod val="75000"/>
                  </a:schemeClr>
                </a:solidFill>
              </a:rPr>
              <a:t>παιδικη</a:t>
            </a:r>
            <a:r>
              <a:rPr lang="el-GR" sz="2800" dirty="0" smtClean="0">
                <a:solidFill>
                  <a:schemeClr val="tx2">
                    <a:lumMod val="75000"/>
                  </a:schemeClr>
                </a:solidFill>
              </a:rPr>
              <a:t> </a:t>
            </a:r>
            <a:r>
              <a:rPr lang="el-GR" sz="2800" dirty="0" err="1" smtClean="0">
                <a:solidFill>
                  <a:schemeClr val="tx2">
                    <a:lumMod val="75000"/>
                  </a:schemeClr>
                </a:solidFill>
              </a:rPr>
              <a:t>καταθλιψη</a:t>
            </a:r>
            <a:endParaRPr lang="el-GR" sz="2800"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10000"/>
          </a:bodyPr>
          <a:lstStyle/>
          <a:p>
            <a:r>
              <a:rPr lang="el-GR" dirty="0" smtClean="0"/>
              <a:t>Η δοκιμασία αυτή τη </a:t>
            </a:r>
            <a:r>
              <a:rPr lang="en-US" dirty="0" smtClean="0"/>
              <a:t>S</a:t>
            </a:r>
            <a:r>
              <a:rPr lang="el-GR" dirty="0" err="1" smtClean="0"/>
              <a:t>ilver</a:t>
            </a:r>
            <a:r>
              <a:rPr lang="en-US" dirty="0" smtClean="0"/>
              <a:t>, </a:t>
            </a:r>
            <a:r>
              <a:rPr lang="el-GR" dirty="0" smtClean="0"/>
              <a:t>αποτελεί ένα ενδιαφέρον εργαλείο για την ανίχνευση της παιδικής κατάθλιψης</a:t>
            </a:r>
            <a:r>
              <a:rPr lang="en-US" dirty="0" smtClean="0"/>
              <a:t>.</a:t>
            </a:r>
            <a:endParaRPr lang="en-US" dirty="0" smtClean="0"/>
          </a:p>
          <a:p>
            <a:r>
              <a:rPr lang="el-GR" dirty="0" smtClean="0"/>
              <a:t> Η εγκυρότητα του εν λόγω τεστ βασίζεται κυρίως στο περιεχόμενο ή το νόημα των σχεδίων και όχι σε δομικά στοιχεία όπως είναι τα διαστήματα ανάμεσα στις μορφές ή σχήματα.</a:t>
            </a:r>
            <a:endParaRPr lang="el-GR" dirty="0" smtClean="0"/>
          </a:p>
          <a:p>
            <a:r>
              <a:rPr lang="el-GR" dirty="0" smtClean="0"/>
              <a:t> Το χρώμα ή την ποιότητα των γραμμών, προσφέρει μία δραστηριότητα με ελευθερία επιλογής που επιτρέπει στα παιδιά να διαλέξουν και ως ένα σημείο να εκφραστούν ελεύθερα.</a:t>
            </a:r>
            <a:endParaRPr lang="el-GR" dirty="0" smtClean="0"/>
          </a:p>
          <a:p>
            <a:pPr>
              <a:buNone/>
            </a:pPr>
            <a:br>
              <a:rPr lang="el-GR" dirty="0" smtClean="0"/>
            </a:b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solidFill>
                  <a:schemeClr val="tx2">
                    <a:lumMod val="75000"/>
                  </a:schemeClr>
                </a:solidFill>
              </a:rPr>
              <a:t>Οι </a:t>
            </a:r>
            <a:r>
              <a:rPr lang="el-GR" sz="2800" dirty="0" err="1" smtClean="0">
                <a:solidFill>
                  <a:schemeClr val="tx2">
                    <a:lumMod val="75000"/>
                  </a:schemeClr>
                </a:solidFill>
              </a:rPr>
              <a:t>προβολικεσ</a:t>
            </a:r>
            <a:r>
              <a:rPr lang="el-GR" sz="2800" dirty="0" smtClean="0">
                <a:solidFill>
                  <a:schemeClr val="tx2">
                    <a:lumMod val="75000"/>
                  </a:schemeClr>
                </a:solidFill>
              </a:rPr>
              <a:t> </a:t>
            </a:r>
            <a:r>
              <a:rPr lang="el-GR" sz="2800" dirty="0" err="1" smtClean="0">
                <a:solidFill>
                  <a:schemeClr val="tx2">
                    <a:lumMod val="75000"/>
                  </a:schemeClr>
                </a:solidFill>
              </a:rPr>
              <a:t>δοκιμασιεσ</a:t>
            </a:r>
            <a:r>
              <a:rPr lang="el-GR" sz="2800" dirty="0" smtClean="0">
                <a:solidFill>
                  <a:schemeClr val="tx2">
                    <a:lumMod val="75000"/>
                  </a:schemeClr>
                </a:solidFill>
              </a:rPr>
              <a:t>….</a:t>
            </a:r>
            <a:endParaRPr lang="el-GR" sz="2800" dirty="0">
              <a:solidFill>
                <a:schemeClr val="tx2">
                  <a:lumMod val="75000"/>
                </a:schemeClr>
              </a:solidFill>
            </a:endParaRPr>
          </a:p>
        </p:txBody>
      </p:sp>
      <p:sp>
        <p:nvSpPr>
          <p:cNvPr id="3" name="2 - Θέση περιεχομένου"/>
          <p:cNvSpPr>
            <a:spLocks noGrp="1"/>
          </p:cNvSpPr>
          <p:nvPr>
            <p:ph idx="1"/>
          </p:nvPr>
        </p:nvSpPr>
        <p:spPr/>
        <p:txBody>
          <a:bodyPr>
            <a:normAutofit/>
          </a:bodyPr>
          <a:lstStyle/>
          <a:p>
            <a:r>
              <a:rPr lang="el-GR" dirty="0" smtClean="0"/>
              <a:t> Οι περισσότερες προβολικές δοκιμασίες είναι πολύ πιο συγκεκριμένες. Αυτό που ζητούν και δεν αφήνουν πολλά περιθώρια να εκδηλωθεί στο δημιουργικό υλικό μέσα από τη φαντασία, τις εικαστικές δοκιμασίες και τις απόψεις της </a:t>
            </a:r>
            <a:r>
              <a:rPr lang="en-US" dirty="0" err="1" smtClean="0"/>
              <a:t>S</a:t>
            </a:r>
            <a:r>
              <a:rPr lang="el-GR" dirty="0" err="1" smtClean="0"/>
              <a:t>ilver</a:t>
            </a:r>
            <a:r>
              <a:rPr lang="el-GR" dirty="0" smtClean="0"/>
              <a:t> σχετικά με την παιδική κατάθλιψη υποστηρίζουν την υπόθεση ότι η μεταφορική εικόνα και η ιστορία, αποτελούν σημαντικά συστατικά στοιχεία τα οποία μας βοηθούν να καταλάβουμε και να αποφασίσουμε αν διατρέχει κίνδυνο να εκδηλώσει συναισθηματική διαταραχή. </a:t>
            </a:r>
            <a:endParaRPr lang="el-GR" dirty="0" smtClean="0"/>
          </a:p>
          <a:p>
            <a:endParaRPr lang="el-G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14290"/>
            <a:ext cx="7239000" cy="1143000"/>
          </a:xfrm>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lstStyle/>
          <a:p>
            <a:r>
              <a:rPr lang="el-GR" dirty="0" smtClean="0"/>
              <a:t>Τα παιδιά βιώνουν την κατάθλιψη με διάφορους τρόπους και οι ιστορίες τους για τα σχέδιά τους είναι ιδιαίτερα χρήσιμες στην κατανόηση. Αυτό που αισθάνονται όταν βρίσκονται σε αυτή την κατάσταση οι αφηγήσεις τους θεωρούνται σημαντικές για τη θεραπευτική διεργασία ειδικά όταν βιώνουν έντονο συναισθηματικό πόνο ή έχουν τάσεις αυτοκαταστροφής.</a:t>
            </a:r>
            <a:endParaRPr lang="el-GR" dirty="0" smtClean="0"/>
          </a:p>
          <a:p>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1800" b="0" dirty="0" smtClean="0">
                <a:solidFill>
                  <a:schemeClr val="tx2">
                    <a:lumMod val="75000"/>
                  </a:schemeClr>
                </a:solidFill>
              </a:rPr>
              <a:t>Η </a:t>
            </a:r>
            <a:r>
              <a:rPr lang="el-GR" sz="1800" b="0" dirty="0" err="1" smtClean="0">
                <a:solidFill>
                  <a:schemeClr val="tx2">
                    <a:lumMod val="75000"/>
                  </a:schemeClr>
                </a:solidFill>
              </a:rPr>
              <a:t>σημασια</a:t>
            </a:r>
            <a:r>
              <a:rPr lang="el-GR" sz="1800" b="0" dirty="0" smtClean="0">
                <a:solidFill>
                  <a:schemeClr val="tx2">
                    <a:lumMod val="75000"/>
                  </a:schemeClr>
                </a:solidFill>
              </a:rPr>
              <a:t> των </a:t>
            </a:r>
            <a:r>
              <a:rPr lang="el-GR" sz="1800" b="0" dirty="0" err="1" smtClean="0">
                <a:solidFill>
                  <a:schemeClr val="tx2">
                    <a:lumMod val="75000"/>
                  </a:schemeClr>
                </a:solidFill>
              </a:rPr>
              <a:t>θεματων</a:t>
            </a:r>
            <a:r>
              <a:rPr lang="el-GR" sz="1800" b="0" dirty="0" smtClean="0">
                <a:solidFill>
                  <a:schemeClr val="tx2">
                    <a:lumMod val="75000"/>
                  </a:schemeClr>
                </a:solidFill>
              </a:rPr>
              <a:t> και των </a:t>
            </a:r>
            <a:r>
              <a:rPr lang="el-GR" sz="1800" b="0" dirty="0" err="1" smtClean="0">
                <a:solidFill>
                  <a:schemeClr val="tx2">
                    <a:lumMod val="75000"/>
                  </a:schemeClr>
                </a:solidFill>
              </a:rPr>
              <a:t>αφηγησεων</a:t>
            </a:r>
            <a:r>
              <a:rPr lang="el-GR" sz="1800" b="0" dirty="0" smtClean="0">
                <a:solidFill>
                  <a:schemeClr val="tx2">
                    <a:lumMod val="75000"/>
                  </a:schemeClr>
                </a:solidFill>
              </a:rPr>
              <a:t> στην </a:t>
            </a:r>
            <a:r>
              <a:rPr lang="el-GR" sz="1800" b="0" dirty="0" err="1" smtClean="0">
                <a:solidFill>
                  <a:schemeClr val="tx2">
                    <a:lumMod val="75000"/>
                  </a:schemeClr>
                </a:solidFill>
              </a:rPr>
              <a:t>αξιολογηση</a:t>
            </a:r>
            <a:r>
              <a:rPr lang="el-GR" sz="1800" b="0" dirty="0" smtClean="0">
                <a:solidFill>
                  <a:schemeClr val="tx2">
                    <a:lumMod val="75000"/>
                  </a:schemeClr>
                </a:solidFill>
              </a:rPr>
              <a:t> </a:t>
            </a:r>
            <a:r>
              <a:rPr lang="el-GR" sz="1800" b="0" dirty="0" err="1" smtClean="0">
                <a:solidFill>
                  <a:schemeClr val="tx2">
                    <a:lumMod val="75000"/>
                  </a:schemeClr>
                </a:solidFill>
              </a:rPr>
              <a:t>τησ</a:t>
            </a:r>
            <a:r>
              <a:rPr lang="el-GR" sz="1800" b="0" dirty="0" smtClean="0">
                <a:solidFill>
                  <a:schemeClr val="tx2">
                    <a:lumMod val="75000"/>
                  </a:schemeClr>
                </a:solidFill>
              </a:rPr>
              <a:t> </a:t>
            </a:r>
            <a:r>
              <a:rPr lang="el-GR" sz="1800" b="0" dirty="0" err="1" smtClean="0">
                <a:solidFill>
                  <a:schemeClr val="tx2">
                    <a:lumMod val="75000"/>
                  </a:schemeClr>
                </a:solidFill>
              </a:rPr>
              <a:t>καταθλιψησ</a:t>
            </a:r>
            <a:br>
              <a:rPr lang="el-GR" sz="1800" b="0" dirty="0" smtClean="0">
                <a:solidFill>
                  <a:schemeClr val="tx2">
                    <a:lumMod val="75000"/>
                  </a:schemeClr>
                </a:solidFill>
              </a:rPr>
            </a:br>
            <a:br>
              <a:rPr lang="el-GR" sz="1800" dirty="0" smtClean="0">
                <a:solidFill>
                  <a:schemeClr val="tx2">
                    <a:lumMod val="75000"/>
                  </a:schemeClr>
                </a:solidFill>
              </a:rPr>
            </a:br>
            <a:endParaRPr lang="el-GR" sz="1800" dirty="0">
              <a:solidFill>
                <a:schemeClr val="tx2">
                  <a:lumMod val="75000"/>
                </a:schemeClr>
              </a:solidFill>
            </a:endParaRPr>
          </a:p>
        </p:txBody>
      </p:sp>
      <p:sp>
        <p:nvSpPr>
          <p:cNvPr id="3" name="2 - Θέση περιεχομένου"/>
          <p:cNvSpPr>
            <a:spLocks noGrp="1"/>
          </p:cNvSpPr>
          <p:nvPr>
            <p:ph idx="1"/>
          </p:nvPr>
        </p:nvSpPr>
        <p:spPr/>
        <p:txBody>
          <a:bodyPr>
            <a:normAutofit/>
          </a:bodyPr>
          <a:lstStyle/>
          <a:p>
            <a:endParaRPr lang="el-GR" dirty="0" smtClean="0"/>
          </a:p>
          <a:p>
            <a:endParaRPr lang="el-GR" dirty="0" smtClean="0"/>
          </a:p>
          <a:p>
            <a:r>
              <a:rPr lang="el-GR" dirty="0" smtClean="0"/>
              <a:t>Οι προσωπικές μου απόψεις για την κατάθλιψη και για το πως τα αυθόρμητα σχέδια μπορεί να τη φανερώσουν, βασίζονται επίσης στις αφηγήσεις των παιδιών σχετικά με το περιεχόμενο των εικόνων τους, παρά σε συγκεκριμένα στοιχεία ή σύμβολα.</a:t>
            </a:r>
            <a:endParaRPr lang="el-GR" dirty="0" smtClean="0"/>
          </a:p>
          <a:p>
            <a:pPr>
              <a:buNone/>
            </a:pPr>
            <a:br>
              <a:rPr lang="el-GR" dirty="0" smtClean="0"/>
            </a:br>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20000"/>
          </a:bodyPr>
          <a:lstStyle/>
          <a:p>
            <a:r>
              <a:rPr lang="el-GR" dirty="0" smtClean="0"/>
              <a:t> Τέσσερα είναι τα θέματα που θεωρώ ιδιαίτερα σημαντικά στο περιεχόμενο της ζωγραφικής των παιδιών και τις επεξηγηματικές αφηγήσεις τους: </a:t>
            </a:r>
            <a:endParaRPr lang="el-GR" dirty="0" smtClean="0"/>
          </a:p>
          <a:p>
            <a:r>
              <a:rPr lang="el-GR" dirty="0" smtClean="0"/>
              <a:t>το πένθος –απώλεια,</a:t>
            </a:r>
            <a:endParaRPr lang="el-GR" dirty="0" smtClean="0"/>
          </a:p>
          <a:p>
            <a:r>
              <a:rPr lang="el-GR" dirty="0" smtClean="0"/>
              <a:t> η απομόνωση</a:t>
            </a:r>
            <a:endParaRPr lang="el-GR" dirty="0" smtClean="0"/>
          </a:p>
          <a:p>
            <a:r>
              <a:rPr lang="el-GR" dirty="0" smtClean="0"/>
              <a:t> η απελπισία-απόγνωση </a:t>
            </a:r>
            <a:endParaRPr lang="el-GR" dirty="0" smtClean="0"/>
          </a:p>
          <a:p>
            <a:pPr>
              <a:buNone/>
            </a:pPr>
            <a:r>
              <a:rPr lang="el-GR" dirty="0" smtClean="0"/>
              <a:t>      και </a:t>
            </a:r>
            <a:endParaRPr lang="el-GR" dirty="0" smtClean="0"/>
          </a:p>
          <a:p>
            <a:r>
              <a:rPr lang="el-GR" dirty="0" smtClean="0"/>
              <a:t>οι καταστροφικές ή αυτοκαταστροφικές τάσεις.</a:t>
            </a:r>
            <a:endParaRPr lang="el-GR" dirty="0" smtClean="0"/>
          </a:p>
          <a:p>
            <a:pPr>
              <a:buNone/>
            </a:pPr>
            <a:endParaRPr lang="el-GR" dirty="0" smtClean="0"/>
          </a:p>
          <a:p>
            <a:r>
              <a:rPr lang="el-GR" dirty="0" smtClean="0"/>
              <a:t> Αυτά τα τέσσερα θέματα βέβαια δεν είναι εύκολο να διακριθούν μεταξύ τους γιατί συχνά εμφανίζονται όλα μαζί στα σχέδια και στις συναφείς αφηγήσεις των παιδιών. </a:t>
            </a:r>
            <a:endParaRPr lang="el-GR" dirty="0" smtClean="0"/>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62500" lnSpcReduction="20000"/>
          </a:bodyPr>
          <a:lstStyle/>
          <a:p>
            <a:r>
              <a:rPr lang="el-GR" dirty="0" smtClean="0"/>
              <a:t>Σε γενικές γραμμές το πένθος και η απώλεια είναι εύκολο να αναγνωριστούν στα παιδικά σχέδια.</a:t>
            </a:r>
            <a:endParaRPr lang="el-GR" dirty="0" smtClean="0"/>
          </a:p>
          <a:p>
            <a:r>
              <a:rPr lang="el-GR" dirty="0" smtClean="0"/>
              <a:t> Η εικόνα 5.6 παριστάνει ένα «</a:t>
            </a:r>
            <a:r>
              <a:rPr lang="el-GR" b="1" dirty="0" smtClean="0">
                <a:solidFill>
                  <a:schemeClr val="tx2">
                    <a:lumMod val="75000"/>
                  </a:schemeClr>
                </a:solidFill>
              </a:rPr>
              <a:t>μαύρο</a:t>
            </a:r>
            <a:r>
              <a:rPr lang="el-GR" dirty="0" smtClean="0"/>
              <a:t> </a:t>
            </a:r>
            <a:r>
              <a:rPr lang="el-GR" b="1" dirty="0" smtClean="0">
                <a:solidFill>
                  <a:schemeClr val="tx2">
                    <a:lumMod val="75000"/>
                  </a:schemeClr>
                </a:solidFill>
              </a:rPr>
              <a:t>ουράνιο</a:t>
            </a:r>
            <a:r>
              <a:rPr lang="el-GR" dirty="0" smtClean="0"/>
              <a:t> </a:t>
            </a:r>
            <a:r>
              <a:rPr lang="el-GR" b="1" dirty="0" smtClean="0">
                <a:solidFill>
                  <a:schemeClr val="tx2">
                    <a:lumMod val="75000"/>
                  </a:schemeClr>
                </a:solidFill>
              </a:rPr>
              <a:t>τόξο</a:t>
            </a:r>
            <a:r>
              <a:rPr lang="el-GR" dirty="0" smtClean="0">
                <a:solidFill>
                  <a:schemeClr val="tx2">
                    <a:lumMod val="75000"/>
                  </a:schemeClr>
                </a:solidFill>
              </a:rPr>
              <a:t>»</a:t>
            </a:r>
            <a:r>
              <a:rPr lang="el-GR" dirty="0" smtClean="0"/>
              <a:t>, το ζωγράφισε ένα 9χρονο κορίτσι που εξωτερικά τουλάχιστον δεν έδειχνε να υποφέρει από κατάθλιψη. Είχε όμως κάθε λόγο να αισθάνεται έτσι μετά την πολύχρονη σωματική κακοποίηση και παραμέληση που είχε υποστεί στο σπιτικό της.</a:t>
            </a:r>
            <a:endParaRPr lang="el-GR" dirty="0" smtClean="0"/>
          </a:p>
          <a:p>
            <a:r>
              <a:rPr lang="el-GR" dirty="0" smtClean="0"/>
              <a:t>Όπως είναι ευνόητο το ουράνιο τόξο της ήταν μαύρο και λίγο πράσινο και περιβαλλόταν από ένα σκούρο σύννεφο στο επάνω μέρος.</a:t>
            </a:r>
            <a:endParaRPr lang="el-GR" dirty="0" smtClean="0"/>
          </a:p>
          <a:p>
            <a:r>
              <a:rPr lang="el-GR" dirty="0" smtClean="0"/>
              <a:t> Η χρήση του μαύρου σε μία εικόνα την οποία τα περισσότερα παιδιά της συγκεκριμένης ηλικίας θα ζωγράφιζαν με πολλά χρώματα, αποτελεί άμεση ένδειξη ύπαρξης κατάθλιψης.</a:t>
            </a:r>
            <a:endParaRPr lang="el-GR" dirty="0" smtClean="0"/>
          </a:p>
          <a:p>
            <a:r>
              <a:rPr lang="el-GR" dirty="0" smtClean="0"/>
              <a:t>Άλλες εμφανίσεις, ενδείξεις είναι τα δάκρυα και η βροχή που παρουσιάζονται στις ζωγραφιές άλλων θεμάτων όπως από το περιβάλλον ασφάλειας  που δεν είναι ενδεικτικά ψυχικού πόνου και θλίψης που εμφανίζονται  στα έργα των παιδιών.</a:t>
            </a:r>
            <a:endParaRPr lang="el-GR" dirty="0" smtClean="0"/>
          </a:p>
          <a:p>
            <a:r>
              <a:rPr lang="el-GR" dirty="0" smtClean="0"/>
              <a:t> Ο θεραπευτής που υποψιάζεται πιθανή κατάθλιψη θα πρέπει να τους δώσει ιδιαίτερη προσοχή.</a:t>
            </a:r>
            <a:endParaRPr lang="el-GR" dirty="0" smtClean="0"/>
          </a:p>
          <a:p>
            <a:r>
              <a:rPr lang="el-GR" dirty="0" smtClean="0"/>
              <a:t>Η απομόνωση μπορεί να περιλαμβάνει συναισθήματα αποξένωσης, εγκατάλειψης και απόρριψης. Κάποιες φορές τα θέματα της απομόνωσης είναι έκδηλα και κάποιες άλλες δυσδιάκριτα.</a:t>
            </a:r>
            <a:endParaRPr lang="el-GR" dirty="0" smtClean="0"/>
          </a:p>
          <a:p>
            <a:endParaRPr lang="el-GR" dirty="0" smtClean="0"/>
          </a:p>
          <a:p>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a:t>
            </a:r>
            <a:endParaRPr lang="el-GR" dirty="0"/>
          </a:p>
        </p:txBody>
      </p:sp>
      <p:pic>
        <p:nvPicPr>
          <p:cNvPr id="6146"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dirty="0" err="1" smtClean="0">
                <a:solidFill>
                  <a:schemeClr val="tx2">
                    <a:lumMod val="75000"/>
                  </a:schemeClr>
                </a:solidFill>
              </a:rPr>
              <a:t>Κατανοωντασ</a:t>
            </a:r>
            <a:r>
              <a:rPr lang="el-GR" sz="4000" dirty="0" smtClean="0">
                <a:solidFill>
                  <a:schemeClr val="tx2">
                    <a:lumMod val="75000"/>
                  </a:schemeClr>
                </a:solidFill>
              </a:rPr>
              <a:t> τη </a:t>
            </a:r>
            <a:r>
              <a:rPr lang="el-GR" sz="4000" dirty="0" err="1" smtClean="0">
                <a:solidFill>
                  <a:schemeClr val="tx2">
                    <a:lumMod val="75000"/>
                  </a:schemeClr>
                </a:solidFill>
              </a:rPr>
              <a:t>ζωγραφικη</a:t>
            </a:r>
            <a:r>
              <a:rPr lang="el-GR" sz="4000" dirty="0" smtClean="0">
                <a:solidFill>
                  <a:schemeClr val="tx2">
                    <a:lumMod val="75000"/>
                  </a:schemeClr>
                </a:solidFill>
              </a:rPr>
              <a:t> των </a:t>
            </a:r>
            <a:r>
              <a:rPr lang="el-GR" sz="4000" dirty="0" err="1" smtClean="0">
                <a:solidFill>
                  <a:schemeClr val="tx2">
                    <a:lumMod val="75000"/>
                  </a:schemeClr>
                </a:solidFill>
              </a:rPr>
              <a:t>παιδιων</a:t>
            </a:r>
            <a:endParaRPr lang="el-GR" dirty="0">
              <a:solidFill>
                <a:schemeClr val="tx2">
                  <a:lumMod val="75000"/>
                </a:schemeClr>
              </a:solidFill>
            </a:endParaRPr>
          </a:p>
        </p:txBody>
      </p:sp>
      <p:sp>
        <p:nvSpPr>
          <p:cNvPr id="3" name="2 - Θέση περιεχομένου"/>
          <p:cNvSpPr>
            <a:spLocks noGrp="1"/>
          </p:cNvSpPr>
          <p:nvPr>
            <p:ph idx="1"/>
          </p:nvPr>
        </p:nvSpPr>
        <p:spPr/>
        <p:txBody>
          <a:bodyPr/>
          <a:lstStyle/>
          <a:p>
            <a:endParaRPr lang="el-GR" dirty="0" smtClean="0"/>
          </a:p>
          <a:p>
            <a:endParaRPr lang="el-GR" dirty="0" smtClean="0"/>
          </a:p>
          <a:p>
            <a:r>
              <a:rPr lang="el-GR" dirty="0" smtClean="0"/>
              <a:t>Οι θεραπευτές πρέπει να μάθουν ότι το περιεχόμενο των εικόνων μπορεί να τους επηρεάσει σε προσωπικό επίπεδο ωθώντας τους να αποδώσουν στα σχέδια σημασίες οι οποίες δεν αντιπροσωπεύουν κατ ανάγκη αυτά που βιώνουν ή εκφράζουν τα παιδιά.</a:t>
            </a:r>
            <a:endParaRPr lang="el-GR" dirty="0" smtClean="0"/>
          </a:p>
          <a:p>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77500" lnSpcReduction="20000"/>
          </a:bodyPr>
          <a:lstStyle/>
          <a:p>
            <a:pPr>
              <a:buNone/>
            </a:pPr>
            <a:endParaRPr lang="el-GR" dirty="0" smtClean="0"/>
          </a:p>
          <a:p>
            <a:r>
              <a:rPr lang="el-GR" dirty="0" smtClean="0"/>
              <a:t>Χαρακτηριστικό είναι το σχέδιο ενός κοριτσιού 8 χρόνων το οποίο επί σειρά ετών είναι θύμα κακοποίησης από τη μητέρα και το φίλο της που έμενε μαζί τους.</a:t>
            </a:r>
            <a:endParaRPr lang="el-GR" dirty="0" smtClean="0"/>
          </a:p>
          <a:p>
            <a:r>
              <a:rPr lang="el-GR" dirty="0" smtClean="0"/>
              <a:t>Το παιδί ζωγράφισε τον εαυτό του απομονωμένο από τους άλλους μέσα στο περίγραμμα ενός σπιτιού.</a:t>
            </a:r>
            <a:endParaRPr lang="el-GR" dirty="0" smtClean="0"/>
          </a:p>
          <a:p>
            <a:r>
              <a:rPr lang="el-GR" dirty="0" smtClean="0"/>
              <a:t> Οι σωματικές τιμωρίες, η σεξουαλική κακοποίηση και η ψυχολογική κακομεταχείριση ιδιαίτερα όταν προέρχονται από την οικογένεια ενδέχεται να προκαλέσουν αισθήματα απομόνωσης και αποξένωσης.</a:t>
            </a:r>
            <a:endParaRPr lang="el-GR" dirty="0" smtClean="0"/>
          </a:p>
          <a:p>
            <a:r>
              <a:rPr lang="el-GR" dirty="0" smtClean="0"/>
              <a:t> Στην περίπτωση του κοριτσιού, το αίσθημα της απομόνωσης όπως παρουσιάζεται στη ζωγραφιά προσδίδει κατάθλιψη και έλλειψη ελπίδας αν και αποτυπώνει επίσης κάποια μέτρα για την προσωπική προστασία από την κακοποίηση.</a:t>
            </a:r>
            <a:endParaRPr lang="el-GR" dirty="0" smtClean="0"/>
          </a:p>
          <a:p>
            <a:endParaRPr lang="el-G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1026" name="Picture 2"/>
          <p:cNvPicPr>
            <a:picLocks noGrp="1" noChangeAspect="1" noChangeArrowheads="1"/>
          </p:cNvPicPr>
          <p:nvPr>
            <p:ph idx="1"/>
          </p:nvPr>
        </p:nvPicPr>
        <p:blipFill>
          <a:blip r:embed="rId1" cstate="print"/>
          <a:srcRect/>
          <a:stretch>
            <a:fillRect/>
          </a:stretch>
        </p:blipFill>
        <p:spPr bwMode="auto">
          <a:xfrm>
            <a:off x="2252083" y="1609725"/>
            <a:ext cx="3649233"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77500" lnSpcReduction="20000"/>
          </a:bodyPr>
          <a:lstStyle/>
          <a:p>
            <a:r>
              <a:rPr lang="el-GR" dirty="0" smtClean="0"/>
              <a:t> Είναι απαραίτητο να θυμόμαστε, τα καταθλιπτικά παιδιά που εκδηλώνουν απόσυρση, αποξένωση μπορεί να κάθονται σιωπηλά στην ομάδα εικαστικής θεραπείας επειδή νιώθουν ψυχικά αναισθητοποιημένα ή σκέφτονται άλλα πράγματα.</a:t>
            </a:r>
            <a:endParaRPr lang="el-GR" dirty="0" smtClean="0"/>
          </a:p>
          <a:p>
            <a:r>
              <a:rPr lang="el-GR" dirty="0" smtClean="0"/>
              <a:t> Επιπλέον δυσκολεύονται να συγκεντρωθούν στη ζωγραφική τους.</a:t>
            </a:r>
            <a:endParaRPr lang="el-GR" dirty="0" smtClean="0"/>
          </a:p>
          <a:p>
            <a:r>
              <a:rPr lang="el-GR" dirty="0" smtClean="0"/>
              <a:t>Τα παιδιά που υποφέρουν από κατάθλιψη αισθάνονται συχνά απελπισμένα, ανήμπορα και τα  συναισθήματα απελπισίας που βιώνουν είναι βαθιά και συχνά συμπλέκονται με ένοχη για τις σκέψεις και τις πράξεις τους.</a:t>
            </a:r>
            <a:endParaRPr lang="el-GR" dirty="0" smtClean="0"/>
          </a:p>
          <a:p>
            <a:r>
              <a:rPr lang="el-GR" dirty="0" smtClean="0"/>
              <a:t>Μπορεί επίσης να συνοδεύονται με την επιθυμία για αλλαγές στη ζωή, την οικογένεια ή τις συνθήκες διαβίωσης τους που είναι αδύνατον να λυπηθούν αυξάνοντας με αυτό τον τρόπο το αίσθημα ότι δεν υπάρχει ελπίδα για το μέλλον.</a:t>
            </a:r>
            <a:endParaRPr lang="el-GR" dirty="0" smtClean="0"/>
          </a:p>
          <a:p>
            <a:r>
              <a:rPr lang="el-GR" dirty="0" smtClean="0"/>
              <a:t> </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err="1" smtClean="0">
                <a:solidFill>
                  <a:schemeClr val="tx2">
                    <a:lumMod val="75000"/>
                  </a:schemeClr>
                </a:solidFill>
              </a:rPr>
              <a:t>Παραδειγμα</a:t>
            </a:r>
            <a:r>
              <a:rPr lang="el-GR" sz="3200" dirty="0" smtClean="0">
                <a:solidFill>
                  <a:schemeClr val="tx2">
                    <a:lumMod val="75000"/>
                  </a:schemeClr>
                </a:solidFill>
              </a:rPr>
              <a:t>….</a:t>
            </a:r>
            <a:endParaRPr lang="el-GR" sz="3200" dirty="0">
              <a:solidFill>
                <a:schemeClr val="tx2">
                  <a:lumMod val="75000"/>
                </a:schemeClr>
              </a:solidFill>
            </a:endParaRPr>
          </a:p>
        </p:txBody>
      </p:sp>
      <p:sp>
        <p:nvSpPr>
          <p:cNvPr id="3" name="2 - Θέση περιεχομένου"/>
          <p:cNvSpPr>
            <a:spLocks noGrp="1"/>
          </p:cNvSpPr>
          <p:nvPr>
            <p:ph idx="1"/>
          </p:nvPr>
        </p:nvSpPr>
        <p:spPr/>
        <p:txBody>
          <a:bodyPr>
            <a:normAutofit fontScale="77500" lnSpcReduction="20000"/>
          </a:bodyPr>
          <a:lstStyle/>
          <a:p>
            <a:r>
              <a:rPr lang="el-GR" dirty="0" smtClean="0"/>
              <a:t>Ένα κορίτσι 12 ετών το οποίο όπως και η αδελφή του είχε κακοποιηθεί σεξουαλικά από τον πατέρα του εξέφρασε ταυτόχρονα θλίψη και ενοχές επειδή αποκάλυψε το γεγονός στους κοινωνικούς λειτουργούς.</a:t>
            </a:r>
            <a:endParaRPr lang="el-GR" dirty="0" smtClean="0"/>
          </a:p>
          <a:p>
            <a:r>
              <a:rPr lang="el-GR" dirty="0" smtClean="0"/>
              <a:t> Η ζωγραφιά της έδειχνε τον εαυτό της να κλαίει γοερά και να προσεύχεται για μία θετική αλλαγή σε σχέση των γονιών της οι οποίοι είχαν χωρίσει εξαιτίας των αποκαλύψεων της.</a:t>
            </a:r>
            <a:endParaRPr lang="el-GR" dirty="0" smtClean="0"/>
          </a:p>
          <a:p>
            <a:r>
              <a:rPr lang="el-GR" dirty="0" smtClean="0"/>
              <a:t> Το καταθλιπτικό κορίτσι  μαζί με τις αδελφές του είχε κακοποιηθεί σεξουαλικά από τον πατέρα τους εξέφρασε τις αμφιβολίες του για το αν τα πράγματα θα μπορούσαν να αλλάξουν προς το καλύτερο λέγοντας ότι η μητέρα του ήταν έγκυος και προσθέτοντας </a:t>
            </a:r>
            <a:endParaRPr lang="el-GR" dirty="0" smtClean="0"/>
          </a:p>
          <a:p>
            <a:r>
              <a:rPr lang="el-GR" i="1" dirty="0" smtClean="0">
                <a:solidFill>
                  <a:schemeClr val="tx2">
                    <a:lumMod val="75000"/>
                  </a:schemeClr>
                </a:solidFill>
              </a:rPr>
              <a:t>«ελπίζω ότι αυτή τη φορά θα είναι αγόρι ίσως να μας βοηθήσει ο Θεός γιατί εγώ δεν μπορώ να κάνω τίποτα».</a:t>
            </a:r>
            <a:endParaRPr lang="el-GR" i="1" dirty="0" smtClean="0">
              <a:solidFill>
                <a:schemeClr val="tx2">
                  <a:lumMod val="75000"/>
                </a:schemeClr>
              </a:solidFill>
            </a:endParaRPr>
          </a:p>
          <a:p>
            <a:r>
              <a:rPr lang="el-GR" dirty="0" smtClean="0"/>
              <a:t> Η δήλωση της μικρούλας έδειχνε την έντονη επιθυμία για αλλαγή του σχήματος της αιμομιξίας που υπήρχε στην οικογένεια. </a:t>
            </a:r>
            <a:endParaRPr lang="el-GR" dirty="0" smtClean="0"/>
          </a:p>
          <a:p>
            <a:endParaRPr lang="el-GR" dirty="0" smtClean="0"/>
          </a:p>
          <a:p>
            <a:endParaRPr lang="el-G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2050" name="Picture 2"/>
          <p:cNvPicPr>
            <a:picLocks noGrp="1" noChangeAspect="1" noChangeArrowheads="1"/>
          </p:cNvPicPr>
          <p:nvPr>
            <p:ph idx="1"/>
          </p:nvPr>
        </p:nvPicPr>
        <p:blipFill>
          <a:blip r:embed="rId1" cstate="print"/>
          <a:srcRect/>
          <a:stretch>
            <a:fillRect/>
          </a:stretch>
        </p:blipFill>
        <p:spPr bwMode="auto">
          <a:xfrm>
            <a:off x="2252083" y="1609725"/>
            <a:ext cx="3649233" cy="4846638"/>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70000" lnSpcReduction="20000"/>
          </a:bodyPr>
          <a:lstStyle/>
          <a:p>
            <a:r>
              <a:rPr lang="el-GR" dirty="0" smtClean="0"/>
              <a:t>Αφού εξέφρασε την ελπίδα ότι ο πατέρας δεν θα κακοποιούσε το αγόρι όπως έκανε με τις τρεις αδελφές, η ζωγραφιά της δείχνει τον εαυτό της χωρίς σώμα από τη μέση και κάτω και ένα πρόσωπο που μοιάζει μάλλον ανέκφραστο.</a:t>
            </a:r>
            <a:endParaRPr lang="el-GR" dirty="0" smtClean="0"/>
          </a:p>
          <a:p>
            <a:r>
              <a:rPr lang="el-GR" dirty="0" smtClean="0"/>
              <a:t> Τα καταστροφικά θέματα που συνδέονται με την κατάθλιψη περιλαμβάνουν: το μίσος για τον εαυτό της, την </a:t>
            </a:r>
            <a:r>
              <a:rPr lang="el-GR" dirty="0" err="1" smtClean="0"/>
              <a:t>αυτοδυσφήμηση</a:t>
            </a:r>
            <a:r>
              <a:rPr lang="el-GR" dirty="0" smtClean="0"/>
              <a:t>, την αυτοκαταστροφή, τις ενοχές και την ιδιαίτερα χαμηλή αυτοεκτίμηση.</a:t>
            </a:r>
            <a:endParaRPr lang="el-GR" dirty="0" smtClean="0"/>
          </a:p>
          <a:p>
            <a:r>
              <a:rPr lang="el-GR" dirty="0" smtClean="0"/>
              <a:t> Τα παιδιά τηρούν υποτιμητική στάση απέναντι στον εαυτό τους και συχνά τον ζωγραφίζουν ως κωμική φιγούρα ή άσχημο και απωθητικό.</a:t>
            </a:r>
            <a:endParaRPr lang="el-GR" dirty="0" smtClean="0"/>
          </a:p>
          <a:p>
            <a:r>
              <a:rPr lang="el-GR" dirty="0" smtClean="0"/>
              <a:t>Αυτό δεν προκαλεί έκπληξη δεδομένου ότι τα παιδιά που έχουν βιώσει την παραμέληση ή την κακοποίηση, θεωρούν τον εαυτό τους ελαττωματικό, αφύσικο ή απωθητικό.</a:t>
            </a:r>
            <a:endParaRPr lang="el-GR" dirty="0" smtClean="0"/>
          </a:p>
          <a:p>
            <a:pPr>
              <a:buNone/>
            </a:pPr>
            <a:endParaRPr lang="el-GR" dirty="0" smtClean="0"/>
          </a:p>
          <a:p>
            <a:r>
              <a:rPr lang="el-GR" dirty="0" smtClean="0"/>
              <a:t>Ένα κορίτσι 8 ετών με ιστορικό κακοποίησης, σχεδίασε τον εαυτό του με κωμικά και αρνητικά χαρακτηριστικά και  κυκλοφόρησε τον τίτλο με το όνομά της να  είναι «Φρικτή" (εικ.5.12).</a:t>
            </a:r>
            <a:endParaRPr lang="el-GR" dirty="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2050"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77500" lnSpcReduction="20000"/>
          </a:bodyPr>
          <a:lstStyle/>
          <a:p>
            <a:r>
              <a:rPr lang="el-GR" dirty="0" smtClean="0"/>
              <a:t>Τα σχέδια των καταθλιπτικών παιδιών ενδέχεται επίσης να αντικατοπτρίζουν αυτοκαταστροφικές συμπεριφορές και αισθήματα αποτυχίας.</a:t>
            </a:r>
            <a:endParaRPr lang="el-GR" dirty="0" smtClean="0"/>
          </a:p>
          <a:p>
            <a:endParaRPr lang="el-GR" dirty="0" smtClean="0"/>
          </a:p>
          <a:p>
            <a:r>
              <a:rPr lang="el-GR" dirty="0" smtClean="0"/>
              <a:t> Ένα αγόρι 8 ετών ο </a:t>
            </a:r>
            <a:r>
              <a:rPr lang="en-US" dirty="0" smtClean="0">
                <a:solidFill>
                  <a:schemeClr val="tx2">
                    <a:lumMod val="75000"/>
                  </a:schemeClr>
                </a:solidFill>
              </a:rPr>
              <a:t>F</a:t>
            </a:r>
            <a:r>
              <a:rPr lang="el-GR" dirty="0" err="1" smtClean="0">
                <a:solidFill>
                  <a:schemeClr val="tx2">
                    <a:lumMod val="75000"/>
                  </a:schemeClr>
                </a:solidFill>
              </a:rPr>
              <a:t>elix</a:t>
            </a:r>
            <a:r>
              <a:rPr lang="en-US" dirty="0" smtClean="0"/>
              <a:t>, </a:t>
            </a:r>
            <a:r>
              <a:rPr lang="el-GR" dirty="0" smtClean="0"/>
              <a:t>ο οποίος διέμενε σε ξενώνα λόγω οικογενειακών προβλημάτων, εκδήλωσε τη θλίψη του για τον αποχωρισμό από τους δικούς του </a:t>
            </a:r>
            <a:r>
              <a:rPr lang="el-GR" dirty="0" err="1" smtClean="0"/>
              <a:t>εκδραμάτιζοντας</a:t>
            </a:r>
            <a:r>
              <a:rPr lang="el-GR" dirty="0" smtClean="0"/>
              <a:t> τη ματαίωση του με </a:t>
            </a:r>
            <a:r>
              <a:rPr lang="el-GR" dirty="0" err="1" smtClean="0"/>
              <a:t>εγκόπριση</a:t>
            </a:r>
            <a:r>
              <a:rPr lang="el-GR" dirty="0" smtClean="0"/>
              <a:t>.</a:t>
            </a:r>
            <a:endParaRPr lang="el-GR" dirty="0" smtClean="0"/>
          </a:p>
          <a:p>
            <a:endParaRPr lang="el-GR" dirty="0" smtClean="0"/>
          </a:p>
          <a:p>
            <a:r>
              <a:rPr lang="el-GR" dirty="0" smtClean="0"/>
              <a:t> Στην αρχή ήταν δύσκολο να εντοπιστεί ποιο από τα παιδιά του ξενώνα αντιμετώπιζε το συγκεκριμένο πρόβλημα καθώς τα κόπρανα εμφανίζονταν στους κοινόχρηστους χώρους, τους τοίχους, σε αίθουσες ψυχαγωγίας και τις τουαλέτες. Αλλά κάνεις δεν γνώριζε το δράστη. </a:t>
            </a:r>
            <a:br>
              <a:rPr lang="el-GR" dirty="0" smtClean="0"/>
            </a:br>
            <a:endParaRPr lang="el-G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10000"/>
          </a:bodyPr>
          <a:lstStyle/>
          <a:p>
            <a:r>
              <a:rPr lang="el-GR" dirty="0" smtClean="0"/>
              <a:t>Ο ψυχολόγος της ομάδας με ρώτησε αν είχα κάποια ιδέα για το ποιος μπορούσε να κάνει κάτι τέτοιο.</a:t>
            </a:r>
            <a:endParaRPr lang="el-GR" dirty="0" smtClean="0"/>
          </a:p>
          <a:p>
            <a:r>
              <a:rPr lang="el-GR" dirty="0" smtClean="0"/>
              <a:t> Δυστυχώς όμως ήμουν και εγώ το ίδιο μπερδεμένη.</a:t>
            </a:r>
            <a:endParaRPr lang="el-GR" dirty="0" smtClean="0"/>
          </a:p>
          <a:p>
            <a:r>
              <a:rPr lang="el-GR" dirty="0" smtClean="0"/>
              <a:t> Αποφάσισα να συγκεντρώσω όλους τους υπόπτους στην αίθουσα ζωγραφικής.</a:t>
            </a:r>
            <a:endParaRPr lang="el-GR" dirty="0" smtClean="0"/>
          </a:p>
          <a:p>
            <a:r>
              <a:rPr lang="el-GR" dirty="0" smtClean="0"/>
              <a:t> Συζήτησα μαζί τους το πρόβλημα και στη συνέχεια τους ζήτησα να ζωγραφίσουν ότι ήθελε ο καθένας. </a:t>
            </a:r>
            <a:endParaRPr lang="el-GR" dirty="0" smtClean="0"/>
          </a:p>
          <a:p>
            <a:r>
              <a:rPr lang="el-GR" dirty="0" smtClean="0"/>
              <a:t>Ο </a:t>
            </a:r>
            <a:r>
              <a:rPr lang="en-US" dirty="0" err="1" smtClean="0">
                <a:solidFill>
                  <a:schemeClr val="tx2">
                    <a:lumMod val="75000"/>
                  </a:schemeClr>
                </a:solidFill>
              </a:rPr>
              <a:t>F</a:t>
            </a:r>
            <a:r>
              <a:rPr lang="el-GR" dirty="0" err="1" smtClean="0">
                <a:solidFill>
                  <a:schemeClr val="tx2">
                    <a:lumMod val="75000"/>
                  </a:schemeClr>
                </a:solidFill>
              </a:rPr>
              <a:t>elix</a:t>
            </a:r>
            <a:r>
              <a:rPr lang="el-GR" dirty="0" smtClean="0"/>
              <a:t> ζωγράφισε ένα αγωνιστικό αυτοκίνητο με πολλές λεπτομέρειες και ένα μεγάλο σύννεφο καπνού να βγαίνει από την εξάτμιση</a:t>
            </a:r>
            <a:r>
              <a:rPr lang="en-US" dirty="0" smtClean="0"/>
              <a:t>.</a:t>
            </a:r>
            <a:endParaRPr lang="en-US" dirty="0" smtClean="0"/>
          </a:p>
          <a:p>
            <a:endParaRPr lang="el-G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solidFill>
                  <a:schemeClr val="tx2">
                    <a:lumMod val="75000"/>
                  </a:schemeClr>
                </a:solidFill>
              </a:rPr>
              <a:t>Η ΖΩΓΡΑΦΙΚΗ ΤΟΥ ΦΕΛΙΞ</a:t>
            </a:r>
            <a:endParaRPr lang="el-GR" sz="2800" dirty="0">
              <a:solidFill>
                <a:schemeClr val="tx2">
                  <a:lumMod val="75000"/>
                </a:schemeClr>
              </a:solidFill>
            </a:endParaRPr>
          </a:p>
        </p:txBody>
      </p:sp>
      <p:pic>
        <p:nvPicPr>
          <p:cNvPr id="3074"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dirty="0" err="1" smtClean="0">
                <a:solidFill>
                  <a:schemeClr val="tx2">
                    <a:lumMod val="75000"/>
                  </a:schemeClr>
                </a:solidFill>
              </a:rPr>
              <a:t>Κατανοωντασ</a:t>
            </a:r>
            <a:r>
              <a:rPr lang="el-GR" sz="4000" dirty="0" smtClean="0">
                <a:solidFill>
                  <a:schemeClr val="tx2">
                    <a:lumMod val="75000"/>
                  </a:schemeClr>
                </a:solidFill>
              </a:rPr>
              <a:t> τη </a:t>
            </a:r>
            <a:r>
              <a:rPr lang="el-GR" sz="4000" dirty="0" err="1" smtClean="0">
                <a:solidFill>
                  <a:schemeClr val="tx2">
                    <a:lumMod val="75000"/>
                  </a:schemeClr>
                </a:solidFill>
              </a:rPr>
              <a:t>ζωγραφικη</a:t>
            </a:r>
            <a:r>
              <a:rPr lang="el-GR" sz="4000" dirty="0" smtClean="0">
                <a:solidFill>
                  <a:schemeClr val="tx2">
                    <a:lumMod val="75000"/>
                  </a:schemeClr>
                </a:solidFill>
              </a:rPr>
              <a:t> των </a:t>
            </a:r>
            <a:r>
              <a:rPr lang="el-GR" sz="4000" dirty="0" err="1" smtClean="0">
                <a:solidFill>
                  <a:schemeClr val="tx2">
                    <a:lumMod val="75000"/>
                  </a:schemeClr>
                </a:solidFill>
              </a:rPr>
              <a:t>παιδιων</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10000"/>
          </a:bodyPr>
          <a:lstStyle/>
          <a:p>
            <a:r>
              <a:rPr lang="el-GR" dirty="0" smtClean="0"/>
              <a:t> Είναι δύσκολο να καταλάβει κανείς με ποιο τρόπο τα παιδιά της πρώιμης παιδικής ηλικίας εκφράζουν τα συναισθήματα τους μέσα από τα σχέδιά τους, καθώς το συναίσθημα είναι για αυτά μία αφηρημένη έννοια.</a:t>
            </a:r>
            <a:endParaRPr lang="el-GR" dirty="0" smtClean="0"/>
          </a:p>
          <a:p>
            <a:r>
              <a:rPr lang="el-GR" dirty="0" smtClean="0"/>
              <a:t> Τα πολύ μικρά παιδιά έχουν σχετικά περιορισμένο οπτικό λεξιλόγιο οπότε είναι δύσκολο να εξαχθούν συμπεράσματα για τη συναισθηματική τους κατάσταση. Από τα σχέδιά τους τα παιδιά μπορούν να αποτυπώσουν αναγνωρίσιμα συναισθήματα στη ζωγραφική τους για παράδειγμα όταν καλούνται να δημιουργήσουν μία εικόνα που να δείχνει συναισθήματα όπως ευτυχία, θυμό ή λύπη.</a:t>
            </a:r>
            <a:endParaRPr lang="el-GR"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85000" lnSpcReduction="10000"/>
          </a:bodyPr>
          <a:lstStyle/>
          <a:p>
            <a:r>
              <a:rPr lang="en-US" dirty="0" smtClean="0"/>
              <a:t>T</a:t>
            </a:r>
            <a:r>
              <a:rPr lang="el-GR" dirty="0" smtClean="0"/>
              <a:t>α αγωνιστικά αυτοκίνητα θεωρούνται συνηθισμένο θέμα στα σχέδια των αγοριών</a:t>
            </a:r>
            <a:r>
              <a:rPr lang="en-US" dirty="0" smtClean="0"/>
              <a:t>,</a:t>
            </a:r>
            <a:r>
              <a:rPr lang="el-GR" dirty="0" smtClean="0"/>
              <a:t> αλλά ο καπνός της εξάτμισης ήταν υπερβολικά τονισμένος</a:t>
            </a:r>
            <a:r>
              <a:rPr lang="en-US" dirty="0" smtClean="0"/>
              <a:t>.</a:t>
            </a:r>
            <a:endParaRPr lang="en-US" dirty="0" smtClean="0"/>
          </a:p>
          <a:p>
            <a:r>
              <a:rPr lang="el-GR" dirty="0" smtClean="0"/>
              <a:t> Θα  μπορούσε βέβαια να είναι πράγματι καπνός. Εμένα όμως μου φάνηκε ότι ίσως αντιπροσώπευε μία άλλου είδους εξάτμιση, ειδικά επειδή ο </a:t>
            </a:r>
            <a:r>
              <a:rPr lang="en-US" dirty="0" smtClean="0"/>
              <a:t>F</a:t>
            </a:r>
            <a:r>
              <a:rPr lang="el-GR" dirty="0" err="1" smtClean="0"/>
              <a:t>elix</a:t>
            </a:r>
            <a:r>
              <a:rPr lang="el-GR" dirty="0" smtClean="0"/>
              <a:t> είχε απασχοληθεί επί πολλή ώρα με την τελειοποίηση του</a:t>
            </a:r>
            <a:r>
              <a:rPr lang="en-US" dirty="0" smtClean="0"/>
              <a:t>.</a:t>
            </a:r>
            <a:endParaRPr lang="en-US" dirty="0" smtClean="0"/>
          </a:p>
          <a:p>
            <a:r>
              <a:rPr lang="el-GR" dirty="0" smtClean="0"/>
              <a:t> Όταν αποχώρησε η ομάδα μίλησε στο </a:t>
            </a:r>
            <a:r>
              <a:rPr lang="en-US" dirty="0" smtClean="0"/>
              <a:t>F</a:t>
            </a:r>
            <a:r>
              <a:rPr lang="el-GR" dirty="0" smtClean="0"/>
              <a:t>. για τις υποψίες μου</a:t>
            </a:r>
            <a:r>
              <a:rPr lang="en-US" dirty="0" smtClean="0"/>
              <a:t>,</a:t>
            </a:r>
            <a:r>
              <a:rPr lang="el-GR" dirty="0" smtClean="0"/>
              <a:t> τότε παραδέχθηκε ότι ήταν πράγματι αυτός που πασαλείβε τα κόπρανα σε όλο το οίκημα.</a:t>
            </a:r>
            <a:endParaRPr lang="el-GR" dirty="0" smtClean="0"/>
          </a:p>
          <a:p>
            <a:r>
              <a:rPr lang="el-GR" dirty="0" smtClean="0"/>
              <a:t> Η κατάθλιψη και η ματαίωση που αισθανόταν δεν αφορούσαν μόνο την οικογενειακή του κατάσταση αλλά και την </a:t>
            </a:r>
            <a:r>
              <a:rPr lang="el-GR" dirty="0" err="1" smtClean="0"/>
              <a:t>εγκόπριση</a:t>
            </a:r>
            <a:r>
              <a:rPr lang="el-GR" dirty="0" smtClean="0"/>
              <a:t> του, συγχρόνως αισθανόταν ντροπή και αμηχανία για αυτή του συμπεριφορά. </a:t>
            </a:r>
            <a:endParaRPr lang="el-GR" dirty="0" smtClean="0"/>
          </a:p>
          <a:p>
            <a:endParaRPr lang="el-G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lstStyle/>
          <a:p>
            <a:r>
              <a:rPr lang="el-GR" dirty="0" smtClean="0"/>
              <a:t>Τελικά αποδείχτηκε ότι η εικόνα της εξάτμισης αποτελούσε μία μεταφορά του προβλήματος του,</a:t>
            </a:r>
            <a:endParaRPr lang="el-GR" dirty="0" smtClean="0"/>
          </a:p>
          <a:p>
            <a:r>
              <a:rPr lang="el-GR" dirty="0" smtClean="0"/>
              <a:t> Ωστόσο το συγκεκριμένο σχέδιο είναι πολύ ήπιο συγκριτικά με τις πιο βίαιες απεικονίσεις που μπορεί να παρουσιάσουν τα παιδιά με σοβαρή κατάθλιψη.</a:t>
            </a:r>
            <a:endParaRPr lang="el-GR" dirty="0" smtClean="0"/>
          </a:p>
          <a:p>
            <a:r>
              <a:rPr lang="el-GR" dirty="0" smtClean="0"/>
              <a:t>Μερικά σχέδια είναι πολύ πιο έντονα ως προς το περιεχόμενό τους και είναι ενδεικτικά της μεγάλης οργής που απευθύνονται στους άλλους και στον εαυτό τους.</a:t>
            </a:r>
            <a:endParaRPr lang="el-GR" dirty="0" smtClean="0"/>
          </a:p>
          <a:p>
            <a:endParaRPr lang="el-G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85000" lnSpcReduction="10000"/>
          </a:bodyPr>
          <a:lstStyle/>
          <a:p>
            <a:r>
              <a:rPr lang="el-GR" dirty="0" smtClean="0"/>
              <a:t>Η αυτοκαταστροφική απεικόνιση συχνά εμπεριέχει επίσης σκέψεις για αυτοκτονία ακόμα και όταν πρόκειται για παιδιά.</a:t>
            </a:r>
            <a:endParaRPr lang="el-GR" dirty="0" smtClean="0"/>
          </a:p>
          <a:p>
            <a:r>
              <a:rPr lang="el-GR" dirty="0" smtClean="0"/>
              <a:t> Οι απειλές αυτοκτονίας είναι πάντα σοβαρές και συχνά προέρχονται από καταθλιπτικά παιδιά παρότι ο αριθμός των αυτοκτονιών κατά τη διάρκεια της λανθάνουσας περιόδου είναι σχετικά μικρός.</a:t>
            </a:r>
            <a:endParaRPr lang="el-GR" dirty="0" smtClean="0"/>
          </a:p>
          <a:p>
            <a:r>
              <a:rPr lang="el-GR" dirty="0" smtClean="0"/>
              <a:t> Τα ποσοστά αυξάνονται με την πάροδο του χρόνου και προκαλούν ανησυχία, ευτυχώς τα περισσότερα παιδιά είναι λιγότερα απομονωμένα συγκριτικά με τους ενηλίκους, λαμβάνουν μεγαλύτερη συναισθηματική υποστήριξη και κατά συνέπεια είναι λιγότερο πιθανό να επιχειρήσουν κάτι τέτοιο.</a:t>
            </a:r>
            <a:br>
              <a:rPr lang="el-GR" dirty="0" smtClean="0"/>
            </a:br>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a:bodyPr>
          <a:lstStyle/>
          <a:p>
            <a:r>
              <a:rPr lang="el-GR" dirty="0" smtClean="0"/>
              <a:t>Εν τούτοις αν και σπάνιες οι απειλές για αυτοκτονία θα πρέπει πάντοτε να εξετάζονται υπό το φως της παιδικής κατάθλιψης.</a:t>
            </a:r>
            <a:endParaRPr lang="el-GR" dirty="0" smtClean="0"/>
          </a:p>
          <a:p>
            <a:r>
              <a:rPr lang="el-GR" dirty="0" smtClean="0"/>
              <a:t>Συχνά τέτοιου είδους απειλές δείχνουν την προσπάθεια των παιδιών να αλλάξουν καταστάσεις που τους τρομάζουν ή τους είναι αδύνατο να δεχτούν.</a:t>
            </a:r>
            <a:endParaRPr lang="el-GR" dirty="0" smtClean="0"/>
          </a:p>
          <a:p>
            <a:r>
              <a:rPr lang="el-GR" dirty="0" smtClean="0"/>
              <a:t> Ο Μάικ ένα 8χρονο αγόρι το οποίο βιώνει την κακοποίηση από τη μητέρα του και τους διάφορους φίλους της μία μέρα αποφάσισε να ανέβει στο παράθυρο του δευτέρου ορόφου και απείλησε ότι θα πηδήξει κάτω στην αυλή.</a:t>
            </a:r>
            <a:endParaRPr lang="el-GR" dirty="0" smtClean="0"/>
          </a:p>
          <a:p>
            <a:endParaRPr lang="el-G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lnSpcReduction="20000"/>
          </a:bodyPr>
          <a:lstStyle/>
          <a:p>
            <a:r>
              <a:rPr lang="el-GR" dirty="0" smtClean="0"/>
              <a:t>Το προσωπικό και θεραπευτές του ιδρύματος κατάφεραν να τον πείσουν να απομακρυνθεί αλλά ο μικρός αρνήθηκε να μιλήσει στη μητέρα του. Στη συνεδρία με το θεραπευτή, αμέσως μετά την απόπειρα ζωγράφισε ένα μικρό πρόσωπο με ανοιχτό στόμα.</a:t>
            </a:r>
            <a:endParaRPr lang="el-GR" dirty="0" smtClean="0"/>
          </a:p>
          <a:p>
            <a:r>
              <a:rPr lang="el-GR" dirty="0" smtClean="0"/>
              <a:t> Όπως είπε στρίγγλιζε, είχε πολύ άγχος την ώρα που το έφτιαχνε πιθανόν, γιατί συνειδητοποιούσε πόσο κοντά είχε φτάσει στο σοβαρό αυτοτραυματισμό ή στον τερματισμό της ζωής του.</a:t>
            </a:r>
            <a:endParaRPr lang="el-GR" dirty="0" smtClean="0"/>
          </a:p>
          <a:p>
            <a:r>
              <a:rPr lang="el-GR" dirty="0" smtClean="0"/>
              <a:t> Το σχέδιο αν και απλό έχει συλλάβει  παραστατικά τον τρόμο, το άγχος και τα συγκεχυμένα συναισθήματα του αναφορικά με το επεισόδιο.</a:t>
            </a:r>
            <a:endParaRPr lang="el-GR" dirty="0" smtClean="0"/>
          </a:p>
          <a:p>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tx2">
                    <a:lumMod val="75000"/>
                  </a:schemeClr>
                </a:solidFill>
              </a:rPr>
              <a:t>Το </a:t>
            </a:r>
            <a:r>
              <a:rPr lang="el-GR" sz="3200" dirty="0" err="1" smtClean="0">
                <a:solidFill>
                  <a:schemeClr val="tx2">
                    <a:lumMod val="75000"/>
                  </a:schemeClr>
                </a:solidFill>
              </a:rPr>
              <a:t>σχεδιο</a:t>
            </a:r>
            <a:r>
              <a:rPr lang="el-GR" sz="3200" dirty="0" smtClean="0">
                <a:solidFill>
                  <a:schemeClr val="tx2">
                    <a:lumMod val="75000"/>
                  </a:schemeClr>
                </a:solidFill>
              </a:rPr>
              <a:t> του </a:t>
            </a:r>
            <a:r>
              <a:rPr lang="el-GR" sz="3200" dirty="0" err="1" smtClean="0">
                <a:solidFill>
                  <a:schemeClr val="tx2">
                    <a:lumMod val="75000"/>
                  </a:schemeClr>
                </a:solidFill>
              </a:rPr>
              <a:t>μαικ</a:t>
            </a:r>
            <a:endParaRPr lang="el-GR" sz="3200" dirty="0">
              <a:solidFill>
                <a:schemeClr val="tx2">
                  <a:lumMod val="75000"/>
                </a:schemeClr>
              </a:solidFill>
            </a:endParaRPr>
          </a:p>
        </p:txBody>
      </p:sp>
      <p:pic>
        <p:nvPicPr>
          <p:cNvPr id="4098" name="Picture 2"/>
          <p:cNvPicPr>
            <a:picLocks noGrp="1" noChangeAspect="1" noChangeArrowheads="1"/>
          </p:cNvPicPr>
          <p:nvPr>
            <p:ph idx="1"/>
          </p:nvPr>
        </p:nvPicPr>
        <p:blipFill>
          <a:blip r:embed="rId1" cstate="print"/>
          <a:srcRect/>
          <a:stretch>
            <a:fillRect/>
          </a:stretch>
        </p:blipFill>
        <p:spPr bwMode="auto">
          <a:xfrm>
            <a:off x="858229" y="1609725"/>
            <a:ext cx="6436941" cy="4846638"/>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92500"/>
          </a:bodyPr>
          <a:lstStyle/>
          <a:p>
            <a:r>
              <a:rPr lang="el-GR" dirty="0" smtClean="0"/>
              <a:t>Αυτό που είναι πιο σημαντικό στο περιεχόμενο ενός σχεδίου είναι η σημασία ή η πρόθεση της απειλής αυτοκτονίας.</a:t>
            </a:r>
            <a:endParaRPr lang="el-GR" dirty="0" smtClean="0"/>
          </a:p>
          <a:p>
            <a:r>
              <a:rPr lang="el-GR" dirty="0" smtClean="0"/>
              <a:t> Όταν η εικόνα θεωρείται ότι αποτελεί κραυγή για βοήθεια ή μήνυμα βαθιάς απελπισίας και απόγνωσης τότε είναι απαραίτητο να εξακριβωθεί σε ποιόν απευθύνεται.</a:t>
            </a:r>
            <a:endParaRPr lang="el-GR" dirty="0" smtClean="0"/>
          </a:p>
          <a:p>
            <a:r>
              <a:rPr lang="el-GR" dirty="0" smtClean="0"/>
              <a:t> Στην περίπτωση του </a:t>
            </a:r>
            <a:r>
              <a:rPr lang="en-US" dirty="0" err="1" smtClean="0"/>
              <a:t>Mik</a:t>
            </a:r>
            <a:r>
              <a:rPr lang="el-GR" dirty="0" smtClean="0"/>
              <a:t>e το μήνυμα απευθυνόταν αφενός στη μητέρα του η οποία τον κακοποιούσε και επέτρεπε και σε άλλους να κάνουν το ίδιο και αφετέρου στο προσωπικό ούτως ώστε να μεσολαβήσουν για χάρη του.</a:t>
            </a:r>
            <a:endParaRPr lang="el-GR" dirty="0" smtClean="0"/>
          </a:p>
          <a:p>
            <a:pPr marL="0" indent="0">
              <a:buNone/>
            </a:pPr>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85000" lnSpcReduction="10000"/>
          </a:bodyPr>
          <a:lstStyle/>
          <a:p>
            <a:r>
              <a:rPr lang="el-GR" dirty="0" smtClean="0"/>
              <a:t>Όταν ρωτήθηκε για το πρόσωπο που είχε ζωγραφίσει και το νόημα του, ο Μάικ απάντησε απλά ότι η μητέρα αυτού του ατόμου θα είχε μετανιώσει πάρα πολύ αν το παιδί είχε πεθάνει.</a:t>
            </a:r>
            <a:endParaRPr lang="el-GR" dirty="0" smtClean="0"/>
          </a:p>
          <a:p>
            <a:r>
              <a:rPr lang="el-GR" dirty="0" smtClean="0"/>
              <a:t> Όπως και στην περίπτωση της κατάθλιψης έτσι και η πρόθεση αυτοκτονίας είναι συχνά δύσκολο να εντοπιστεί με ακρίβεια μέσα από τα εικαστικά έργα.</a:t>
            </a:r>
            <a:endParaRPr lang="el-GR" dirty="0" smtClean="0"/>
          </a:p>
          <a:p>
            <a:r>
              <a:rPr lang="el-GR" dirty="0" smtClean="0"/>
              <a:t> Για παράδειγμα, τα σχέδια του Μάικ πριν την απόπειρα του έδειχναν τη ματαίωση του για την οικογενειακή κατάσταση και την ελλιπή αίσθηση αυτού, αλλά δεν φανέρωναν καμία πρόθεση ή σκέψη για αυτοκτονία. Λίγες μέρες πριν την απόπειρα μάλιστα η συμπεριφορά του απέναντι στους άλλους ήταν εξαιρετικά ανοικτή και θετική. </a:t>
            </a:r>
            <a:endParaRPr lang="el-GR" dirty="0"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lnSpcReduction="10000"/>
          </a:bodyPr>
          <a:lstStyle/>
          <a:p>
            <a:r>
              <a:rPr lang="el-GR" dirty="0" smtClean="0"/>
              <a:t>Η </a:t>
            </a:r>
            <a:r>
              <a:rPr lang="el-GR" dirty="0" err="1" smtClean="0"/>
              <a:t>Cox</a:t>
            </a:r>
            <a:r>
              <a:rPr lang="el-GR" dirty="0" smtClean="0"/>
              <a:t>, 1984 βασισμένη στη δουλειά της με παιδιά, εφήβους και ενηλίκους που εκδηλώνουν κατάθλιψη και τάσεις αυτοκτονίας, πρότεινε </a:t>
            </a:r>
            <a:r>
              <a:rPr lang="el-GR" b="1" dirty="0" smtClean="0">
                <a:solidFill>
                  <a:schemeClr val="tx2">
                    <a:lumMod val="75000"/>
                  </a:schemeClr>
                </a:solidFill>
              </a:rPr>
              <a:t>10</a:t>
            </a:r>
            <a:r>
              <a:rPr lang="el-GR" dirty="0" smtClean="0"/>
              <a:t> θέματα τα οποία φανερώνουν την αυτοκαταστροφή στα εικαστικά έργα.</a:t>
            </a:r>
            <a:endParaRPr lang="el-GR" dirty="0" smtClean="0"/>
          </a:p>
          <a:p>
            <a:pPr>
              <a:buNone/>
            </a:pPr>
            <a:r>
              <a:rPr lang="el-GR" dirty="0" smtClean="0"/>
              <a:t>  Τα θέματα αυτά όταν εμφανίζονται στα σχέδια για κάποιο χρονικό διάστημα είναι δυνατόν να βοηθήσουν τον θεραπευτή να προσδιορίσει, εάν ο ασθενής  πάσχει από κατάθλιψη και να τον προειδοποιήσουν για επικείμενη απόπειρα αυτοκτονίας.</a:t>
            </a:r>
            <a:endParaRPr lang="el-GR" dirty="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62500" lnSpcReduction="20000"/>
          </a:bodyPr>
          <a:lstStyle/>
          <a:p>
            <a:r>
              <a:rPr lang="el-GR" dirty="0" smtClean="0"/>
              <a:t>Είναι :</a:t>
            </a:r>
            <a:endParaRPr lang="el-GR" dirty="0" smtClean="0"/>
          </a:p>
          <a:p>
            <a:r>
              <a:rPr lang="el-GR" dirty="0" smtClean="0"/>
              <a:t>1.ο θυμός, η εχθρότητα, η επιθετικότητα, η οργή, </a:t>
            </a:r>
            <a:endParaRPr lang="el-GR" dirty="0" smtClean="0"/>
          </a:p>
          <a:p>
            <a:r>
              <a:rPr lang="el-GR" dirty="0" smtClean="0"/>
              <a:t>2. μίσος για τον εαυτό, </a:t>
            </a:r>
            <a:r>
              <a:rPr lang="el-GR" dirty="0" err="1" smtClean="0"/>
              <a:t>αυτοκατηγορίες</a:t>
            </a:r>
            <a:r>
              <a:rPr lang="el-GR" dirty="0" smtClean="0"/>
              <a:t>, αυτοκαταστροφή,  ενοχή,  υπερβολικά χαμηλή αυτοεκτίμηση,</a:t>
            </a:r>
            <a:endParaRPr lang="el-GR" dirty="0" smtClean="0"/>
          </a:p>
          <a:p>
            <a:r>
              <a:rPr lang="el-GR" dirty="0" smtClean="0"/>
              <a:t> 3. απελπισία, έλλειψη ελπίδας, πόνος,</a:t>
            </a:r>
            <a:endParaRPr lang="el-GR" dirty="0" smtClean="0"/>
          </a:p>
          <a:p>
            <a:r>
              <a:rPr lang="el-GR" dirty="0" smtClean="0"/>
              <a:t>4. αποξένωση, εγκατάλειψη, απομόνωση, απώλεια ή φόβος, απώλεια σημαντικών άλλων, αίσθηση </a:t>
            </a:r>
            <a:r>
              <a:rPr lang="el-GR" dirty="0" err="1" smtClean="0"/>
              <a:t>ευαλωτοτητας</a:t>
            </a:r>
            <a:r>
              <a:rPr lang="el-GR" dirty="0" smtClean="0"/>
              <a:t>, </a:t>
            </a:r>
            <a:endParaRPr lang="el-GR" dirty="0" smtClean="0"/>
          </a:p>
          <a:p>
            <a:r>
              <a:rPr lang="el-GR" dirty="0" smtClean="0"/>
              <a:t>5. εχθρικές διαπροσωπικές σχέσεις,</a:t>
            </a:r>
            <a:endParaRPr lang="el-GR" dirty="0" smtClean="0"/>
          </a:p>
          <a:p>
            <a:r>
              <a:rPr lang="el-GR" dirty="0" smtClean="0"/>
              <a:t> 6. ανεκπλήρωτη ανάγκη </a:t>
            </a:r>
            <a:r>
              <a:rPr lang="el-GR" dirty="0" err="1" smtClean="0"/>
              <a:t>εξάρτησης,πρώιμη</a:t>
            </a:r>
            <a:r>
              <a:rPr lang="el-GR" dirty="0" smtClean="0"/>
              <a:t> αποστέρηση, </a:t>
            </a:r>
            <a:endParaRPr lang="el-GR" dirty="0" smtClean="0"/>
          </a:p>
          <a:p>
            <a:r>
              <a:rPr lang="el-GR" dirty="0" smtClean="0"/>
              <a:t>7. λαχτάρα για πνευματική αναγέννηση, για αποκατάσταση, για επανασύνδεση με το αγαπημένο πρόσωπο,</a:t>
            </a:r>
            <a:endParaRPr lang="el-GR" dirty="0" smtClean="0"/>
          </a:p>
          <a:p>
            <a:r>
              <a:rPr lang="el-GR" dirty="0" smtClean="0"/>
              <a:t>8. ένταση, άγχος, απογοήτευση, ματαίωση, αίσθηση επικείμενου χάους, αυξημένη παρορμητικότητα, </a:t>
            </a:r>
            <a:endParaRPr lang="el-GR" dirty="0" smtClean="0"/>
          </a:p>
          <a:p>
            <a:r>
              <a:rPr lang="el-GR" dirty="0" smtClean="0"/>
              <a:t>9. διάσπαση, αποσύνδεση, </a:t>
            </a:r>
            <a:r>
              <a:rPr lang="el-GR" dirty="0" err="1" smtClean="0"/>
              <a:t>αυτοπροσωποποίηση</a:t>
            </a:r>
            <a:r>
              <a:rPr lang="el-GR" dirty="0" smtClean="0"/>
              <a:t>, </a:t>
            </a:r>
            <a:endParaRPr lang="el-GR" dirty="0" smtClean="0"/>
          </a:p>
          <a:p>
            <a:r>
              <a:rPr lang="el-GR" dirty="0" smtClean="0"/>
              <a:t>10. αμφιθυμία απέναντι στο θάνατο.</a:t>
            </a:r>
            <a:endParaRPr lang="el-GR" dirty="0" smtClean="0"/>
          </a:p>
          <a:p>
            <a:r>
              <a:rPr lang="el-GR" dirty="0" smtClean="0"/>
              <a:t> Σύμφωνα με την </a:t>
            </a:r>
            <a:r>
              <a:rPr lang="el-GR" dirty="0" err="1" smtClean="0"/>
              <a:t>Κοξ</a:t>
            </a:r>
            <a:r>
              <a:rPr lang="el-GR" dirty="0" smtClean="0"/>
              <a:t> η ύπαρξη </a:t>
            </a:r>
            <a:r>
              <a:rPr lang="el-GR" dirty="0" smtClean="0">
                <a:solidFill>
                  <a:schemeClr val="tx2">
                    <a:lumMod val="75000"/>
                  </a:schemeClr>
                </a:solidFill>
              </a:rPr>
              <a:t>πέντε</a:t>
            </a:r>
            <a:r>
              <a:rPr lang="el-GR" dirty="0" smtClean="0"/>
              <a:t> ή </a:t>
            </a:r>
            <a:r>
              <a:rPr lang="el-GR" dirty="0" smtClean="0">
                <a:solidFill>
                  <a:schemeClr val="tx2">
                    <a:lumMod val="75000"/>
                  </a:schemeClr>
                </a:solidFill>
              </a:rPr>
              <a:t>περισσότερων</a:t>
            </a:r>
            <a:r>
              <a:rPr lang="el-GR" dirty="0" smtClean="0"/>
              <a:t> τέτοιων ενδείξεων σε σχέδια που δημιουργήθηκαν μέσα σε κάποιο χρονικό διάστημα φανερώνει τον ενδεχόμενο κίνδυνο </a:t>
            </a:r>
            <a:r>
              <a:rPr lang="el-GR" u="sng" dirty="0" smtClean="0"/>
              <a:t>αυτοκαταστροφικών</a:t>
            </a:r>
            <a:r>
              <a:rPr lang="el-GR" dirty="0" smtClean="0"/>
              <a:t> </a:t>
            </a:r>
            <a:r>
              <a:rPr lang="el-GR" u="sng" dirty="0" smtClean="0"/>
              <a:t>πράξεων</a:t>
            </a:r>
            <a:r>
              <a:rPr lang="el-GR" dirty="0" smtClean="0"/>
              <a:t>. </a:t>
            </a:r>
            <a:br>
              <a:rPr lang="el-GR" dirty="0" smtClean="0"/>
            </a:b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dirty="0" err="1" smtClean="0">
                <a:solidFill>
                  <a:schemeClr val="tx2">
                    <a:lumMod val="75000"/>
                  </a:schemeClr>
                </a:solidFill>
              </a:rPr>
              <a:t>Κατανοωντασ</a:t>
            </a:r>
            <a:r>
              <a:rPr lang="el-GR" sz="4000" dirty="0" smtClean="0">
                <a:solidFill>
                  <a:schemeClr val="tx2">
                    <a:lumMod val="75000"/>
                  </a:schemeClr>
                </a:solidFill>
              </a:rPr>
              <a:t> τη </a:t>
            </a:r>
            <a:r>
              <a:rPr lang="el-GR" sz="4000" dirty="0" err="1" smtClean="0">
                <a:solidFill>
                  <a:schemeClr val="tx2">
                    <a:lumMod val="75000"/>
                  </a:schemeClr>
                </a:solidFill>
              </a:rPr>
              <a:t>ζωγραφικη</a:t>
            </a:r>
            <a:r>
              <a:rPr lang="el-GR" sz="4000" dirty="0" smtClean="0">
                <a:solidFill>
                  <a:schemeClr val="tx2">
                    <a:lumMod val="75000"/>
                  </a:schemeClr>
                </a:solidFill>
              </a:rPr>
              <a:t> των </a:t>
            </a:r>
            <a:r>
              <a:rPr lang="el-GR" sz="4000" dirty="0" err="1" smtClean="0">
                <a:solidFill>
                  <a:schemeClr val="tx2">
                    <a:lumMod val="75000"/>
                  </a:schemeClr>
                </a:solidFill>
              </a:rPr>
              <a:t>παιδιων</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fontScale="70000" lnSpcReduction="20000"/>
          </a:bodyPr>
          <a:lstStyle/>
          <a:p>
            <a:r>
              <a:rPr lang="el-GR" dirty="0" smtClean="0"/>
              <a:t>Σχεδιάζουν συνήθως ένα χαμογελαστό πρόσωπο ή ένα άτομο με στραβό χαμόγελο όταν είναι θυμωμένο, ένα πρόσωπο δακρυσμένο όταν είναι λυπημένο  ή άλλες αναγνωρίσιμες εκφράσεις.</a:t>
            </a:r>
            <a:endParaRPr lang="el-GR" dirty="0" smtClean="0"/>
          </a:p>
          <a:p>
            <a:r>
              <a:rPr lang="el-GR" dirty="0" smtClean="0"/>
              <a:t>Η </a:t>
            </a:r>
            <a:r>
              <a:rPr lang="el-GR" dirty="0" err="1" smtClean="0"/>
              <a:t>Golomb</a:t>
            </a:r>
            <a:r>
              <a:rPr lang="el-GR" dirty="0" smtClean="0"/>
              <a:t>(1990), παρατηρεί ότι μέχρι την ηλικία των 10 ετών τα παιδιά ζωγραφίζουν πρόσωπα με καμπύλες, γραμμές, φρύδια και μερικές φορές δάκρυα για να εκφράσουν λύπη όταν τους ζητηθεί να αναπαραστήσουν συγκεκριμένο συναίσθημα.</a:t>
            </a:r>
            <a:endParaRPr lang="el-GR" dirty="0" smtClean="0"/>
          </a:p>
          <a:p>
            <a:r>
              <a:rPr lang="el-GR" dirty="0" smtClean="0"/>
              <a:t>Από την ηλικία των 10 ετών και έπειτα είναι πιο πιθανόν να προσθέσουν στόματα καθώς και κάποια χαρακτηριστικά όπως χέρια ή σε διαφορετικές στάσεις για να δείξουν το συναίσθημα τους.</a:t>
            </a:r>
            <a:endParaRPr lang="el-GR" dirty="0" smtClean="0"/>
          </a:p>
          <a:p>
            <a:r>
              <a:rPr lang="el-GR" dirty="0" smtClean="0"/>
              <a:t>Για να καταλάβουμε το συμβολικό περιεχόμενο των αυθόρμητων εικαστικών εκφράσεων των παιδιών είναι σημαντικό να παρατηρήσουμε και κάποια δομικά στοιχεία όπως οι γραμμές στο σχήμα, το χρώμα, το μέγεθος και τη συνολική οργάνωση του σχεδίου.  </a:t>
            </a:r>
            <a:endParaRPr lang="el-GR" dirty="0" smtClean="0"/>
          </a:p>
          <a:p>
            <a:r>
              <a:rPr lang="el-GR" dirty="0" smtClean="0"/>
              <a:t>Ο τρόπος με τον οποίο αποδίδονται αυτά τα σχέδια επηρεάζεται από τα αναπτυξιακά χαρακτηριστικά.</a:t>
            </a:r>
            <a:endParaRPr lang="el-GR" dirty="0" smtClean="0"/>
          </a:p>
          <a:p>
            <a:endParaRPr lang="el-G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dirty="0" err="1" smtClean="0">
                <a:solidFill>
                  <a:schemeClr val="bg2">
                    <a:lumMod val="50000"/>
                  </a:schemeClr>
                </a:solidFill>
              </a:rPr>
              <a:t>Βιβλιογραφια</a:t>
            </a:r>
            <a:r>
              <a:rPr lang="el-GR" sz="2000" dirty="0" smtClean="0">
                <a:solidFill>
                  <a:schemeClr val="bg2">
                    <a:lumMod val="50000"/>
                  </a:schemeClr>
                </a:solidFill>
              </a:rPr>
              <a:t> </a:t>
            </a:r>
            <a:endParaRPr lang="el-GR" sz="2000" dirty="0">
              <a:solidFill>
                <a:schemeClr val="bg2">
                  <a:lumMod val="50000"/>
                </a:schemeClr>
              </a:solidFill>
            </a:endParaRPr>
          </a:p>
        </p:txBody>
      </p:sp>
      <p:sp>
        <p:nvSpPr>
          <p:cNvPr id="3" name="2 - Θέση περιεχομένου"/>
          <p:cNvSpPr>
            <a:spLocks noGrp="1"/>
          </p:cNvSpPr>
          <p:nvPr>
            <p:ph idx="1"/>
          </p:nvPr>
        </p:nvSpPr>
        <p:spPr/>
        <p:txBody>
          <a:bodyPr/>
          <a:lstStyle/>
          <a:p>
            <a:r>
              <a:rPr lang="en-US" dirty="0" err="1" smtClean="0"/>
              <a:t>Malchiodi.A.C</a:t>
            </a:r>
            <a:r>
              <a:rPr lang="el-GR" i="1" dirty="0" smtClean="0"/>
              <a:t>«Κατανοώντας την Ζωγραφική των παιδιών»,</a:t>
            </a:r>
            <a:r>
              <a:rPr lang="en-US" dirty="0" smtClean="0"/>
              <a:t>1991</a:t>
            </a:r>
            <a:endParaRPr lang="el-G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tx2">
                    <a:lumMod val="60000"/>
                    <a:lumOff val="40000"/>
                  </a:schemeClr>
                </a:solidFill>
              </a:rPr>
              <a:t>σαΣ</a:t>
            </a:r>
            <a:r>
              <a:rPr lang="el-GR" dirty="0" smtClean="0">
                <a:solidFill>
                  <a:schemeClr val="tx2">
                    <a:lumMod val="60000"/>
                    <a:lumOff val="40000"/>
                  </a:schemeClr>
                </a:solidFill>
              </a:rPr>
              <a:t> </a:t>
            </a:r>
            <a:r>
              <a:rPr lang="el-GR" dirty="0" err="1" smtClean="0">
                <a:solidFill>
                  <a:schemeClr val="tx2">
                    <a:lumMod val="60000"/>
                    <a:lumOff val="40000"/>
                  </a:schemeClr>
                </a:solidFill>
              </a:rPr>
              <a:t>ΕΥΧΑΡΙΣΤω</a:t>
            </a:r>
            <a:r>
              <a:rPr lang="el-GR" dirty="0" smtClean="0">
                <a:solidFill>
                  <a:schemeClr val="tx2">
                    <a:lumMod val="60000"/>
                    <a:lumOff val="40000"/>
                  </a:schemeClr>
                </a:solidFill>
              </a:rPr>
              <a:t>!!!</a:t>
            </a:r>
            <a:endParaRPr lang="el-GR" dirty="0">
              <a:solidFill>
                <a:schemeClr val="tx2">
                  <a:lumMod val="60000"/>
                  <a:lumOff val="40000"/>
                </a:schemeClr>
              </a:solidFill>
            </a:endParaRPr>
          </a:p>
        </p:txBody>
      </p:sp>
      <p:sp>
        <p:nvSpPr>
          <p:cNvPr id="3" name="2 - Θέση κειμένου"/>
          <p:cNvSpPr>
            <a:spLocks noGrp="1"/>
          </p:cNvSpPr>
          <p:nvPr>
            <p:ph type="body" idx="1"/>
          </p:nvPr>
        </p:nvSpPr>
        <p:spPr/>
        <p:txBody>
          <a:bodyPr/>
          <a:lstStyle/>
          <a:p>
            <a:r>
              <a:rPr lang="el-GR" dirty="0" smtClean="0">
                <a:solidFill>
                  <a:schemeClr val="bg2">
                    <a:lumMod val="50000"/>
                  </a:schemeClr>
                </a:solidFill>
              </a:rPr>
              <a:t>Καλή Ξεκούραση………..</a:t>
            </a:r>
            <a:endParaRPr lang="el-GR"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chemeClr val="tx2">
                    <a:lumMod val="75000"/>
                  </a:schemeClr>
                </a:solidFill>
              </a:rPr>
              <a:t>…..</a:t>
            </a:r>
            <a:endParaRPr lang="el-GR" dirty="0">
              <a:solidFill>
                <a:schemeClr val="tx2">
                  <a:lumMod val="75000"/>
                </a:schemeClr>
              </a:solidFill>
            </a:endParaRPr>
          </a:p>
        </p:txBody>
      </p:sp>
      <p:pic>
        <p:nvPicPr>
          <p:cNvPr id="3074" name="Picture 2"/>
          <p:cNvPicPr>
            <a:picLocks noGrp="1" noChangeAspect="1" noChangeArrowheads="1"/>
          </p:cNvPicPr>
          <p:nvPr>
            <p:ph idx="1"/>
          </p:nvPr>
        </p:nvPicPr>
        <p:blipFill>
          <a:blip r:embed="rId1" cstate="print"/>
          <a:srcRect/>
          <a:stretch>
            <a:fillRect/>
          </a:stretch>
        </p:blipFill>
        <p:spPr bwMode="auto">
          <a:xfrm>
            <a:off x="2252083" y="1609725"/>
            <a:ext cx="3649233" cy="4846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dirty="0" err="1" smtClean="0">
                <a:solidFill>
                  <a:schemeClr val="tx2">
                    <a:lumMod val="75000"/>
                  </a:schemeClr>
                </a:solidFill>
              </a:rPr>
              <a:t>Κατανοωντασ</a:t>
            </a:r>
            <a:r>
              <a:rPr lang="el-GR" sz="4000" dirty="0" smtClean="0">
                <a:solidFill>
                  <a:schemeClr val="tx2">
                    <a:lumMod val="75000"/>
                  </a:schemeClr>
                </a:solidFill>
              </a:rPr>
              <a:t> τη </a:t>
            </a:r>
            <a:r>
              <a:rPr lang="el-GR" sz="4000" dirty="0" err="1" smtClean="0">
                <a:solidFill>
                  <a:schemeClr val="tx2">
                    <a:lumMod val="75000"/>
                  </a:schemeClr>
                </a:solidFill>
              </a:rPr>
              <a:t>ζωγραφικη</a:t>
            </a:r>
            <a:r>
              <a:rPr lang="el-GR" sz="4000" dirty="0" smtClean="0">
                <a:solidFill>
                  <a:schemeClr val="tx2">
                    <a:lumMod val="75000"/>
                  </a:schemeClr>
                </a:solidFill>
              </a:rPr>
              <a:t> των </a:t>
            </a:r>
            <a:r>
              <a:rPr lang="el-GR" sz="4000" dirty="0" err="1" smtClean="0">
                <a:solidFill>
                  <a:schemeClr val="tx2">
                    <a:lumMod val="75000"/>
                  </a:schemeClr>
                </a:solidFill>
              </a:rPr>
              <a:t>παιδιων</a:t>
            </a:r>
            <a:endParaRPr lang="el-GR" dirty="0">
              <a:solidFill>
                <a:schemeClr val="tx2">
                  <a:lumMod val="75000"/>
                </a:schemeClr>
              </a:solidFill>
            </a:endParaRPr>
          </a:p>
        </p:txBody>
      </p:sp>
      <p:sp>
        <p:nvSpPr>
          <p:cNvPr id="3" name="2 - Θέση περιεχομένου"/>
          <p:cNvSpPr>
            <a:spLocks noGrp="1"/>
          </p:cNvSpPr>
          <p:nvPr>
            <p:ph idx="1"/>
          </p:nvPr>
        </p:nvSpPr>
        <p:spPr/>
        <p:txBody>
          <a:bodyPr>
            <a:normAutofit lnSpcReduction="10000"/>
          </a:bodyPr>
          <a:lstStyle/>
          <a:p>
            <a:pPr lvl="1">
              <a:buNone/>
            </a:pPr>
            <a:r>
              <a:rPr lang="el-GR" dirty="0" smtClean="0">
                <a:solidFill>
                  <a:schemeClr val="tx1"/>
                </a:solidFill>
              </a:rPr>
              <a:t>  Είναι προφανές ότι τα μικρότερα παιδιά γενικά, ασκούν λιγότερο έλεγχο στις κινήσεις τους συγκριτικά με τα μεγαλύτερα, γεγονός που επηρεάζει την ποιότητα της γραμμής του σχήματος και της οργάνωσης των σχεδίων τους.</a:t>
            </a:r>
            <a:endParaRPr lang="el-GR" dirty="0" smtClean="0">
              <a:solidFill>
                <a:schemeClr val="tx1"/>
              </a:solidFill>
            </a:endParaRPr>
          </a:p>
          <a:p>
            <a:pPr lvl="1">
              <a:buNone/>
            </a:pPr>
            <a:r>
              <a:rPr lang="el-GR" dirty="0" smtClean="0">
                <a:solidFill>
                  <a:schemeClr val="tx1"/>
                </a:solidFill>
              </a:rPr>
              <a:t>  Επαναλαμβάνω πόση σημασία έχει να είναι κανείς συγκρατημένος όταν επιχειρεί να ερμηνεύσει τα συγκεκριμένα δομικά στοιχεία. </a:t>
            </a:r>
            <a:endParaRPr lang="el-GR" dirty="0" smtClean="0">
              <a:solidFill>
                <a:schemeClr val="tx1"/>
              </a:solidFill>
            </a:endParaRPr>
          </a:p>
          <a:p>
            <a:pPr lvl="1">
              <a:buNone/>
            </a:pPr>
            <a:r>
              <a:rPr lang="el-GR" dirty="0" smtClean="0">
                <a:solidFill>
                  <a:schemeClr val="tx1"/>
                </a:solidFill>
              </a:rPr>
              <a:t>  Αυτό που ένας ενήλικας μπορεί να θεωρεί αγχώδη διαταραχή ή διαταραγμένη γραμμή ίσως να είναι μόνο έλλειψη ικανότητας του παιδιού να ελέγξει τα υλικά και να εκφραστεί με το μολύβι το μαρκαδόρο ή την νερομπογιά.</a:t>
            </a:r>
            <a:br>
              <a:rPr lang="el-GR" dirty="0" smtClean="0">
                <a:solidFill>
                  <a:schemeClr val="tx1"/>
                </a:solidFill>
              </a:rPr>
            </a:br>
            <a:endParaRPr lang="el-GR" dirty="0" smtClean="0">
              <a:solidFill>
                <a:schemeClr val="tx1"/>
              </a:solidFill>
            </a:endParaRPr>
          </a:p>
          <a:p>
            <a:endParaRPr lang="el-G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0</TotalTime>
  <Words>35856</Words>
  <Application>WPS Presentation</Application>
  <PresentationFormat>Προβολή στην οθόνη (4:3)</PresentationFormat>
  <Paragraphs>477</Paragraphs>
  <Slides>71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71</vt:i4>
      </vt:variant>
    </vt:vector>
  </HeadingPairs>
  <TitlesOfParts>
    <vt:vector size="81" baseType="lpstr">
      <vt:lpstr>Arial</vt:lpstr>
      <vt:lpstr>SimSun</vt:lpstr>
      <vt:lpstr>Wingdings</vt:lpstr>
      <vt:lpstr>Wingdings 2</vt:lpstr>
      <vt:lpstr>Wingdings</vt:lpstr>
      <vt:lpstr>Trebuchet MS</vt:lpstr>
      <vt:lpstr>Microsoft YaHei</vt:lpstr>
      <vt:lpstr>Arial Unicode MS</vt:lpstr>
      <vt:lpstr>Calibri</vt:lpstr>
      <vt:lpstr>Αφθονία</vt:lpstr>
      <vt:lpstr>8ο μαθημα Θεραπευτικο παιχνιδι &amp; παιγνιοθερπαπεια </vt:lpstr>
      <vt:lpstr>Κατανοωντασ τη ζωγραφικη των παιδιων</vt:lpstr>
      <vt:lpstr>Κατανοωντασ τη ζωγραφικη των παιδιων</vt:lpstr>
      <vt:lpstr>Κατανοωντασ τη ζωγραφικη των παιδιων</vt:lpstr>
      <vt:lpstr>Κατανοωντασ τη ζωγραφικη των παιδιων</vt:lpstr>
      <vt:lpstr>Κατανοωντασ τη ζωγραφικη των παιδιων</vt:lpstr>
      <vt:lpstr>Κατανοωντασ τη ζωγραφικη των παιδιων</vt:lpstr>
      <vt:lpstr>…..</vt:lpstr>
      <vt:lpstr>Κατανοωντασ τη ζωγραφικη των παιδιων</vt:lpstr>
      <vt:lpstr>Το χρωμα</vt:lpstr>
      <vt:lpstr>ΤΟ ΧΡΩΜΑ  ωσ συναρτηση πολλων παραγοντων </vt:lpstr>
      <vt:lpstr>Χρωμα και σταδια αναπτυξησ</vt:lpstr>
      <vt:lpstr>Χρωμα και σταδια αναπτυξησ</vt:lpstr>
      <vt:lpstr>Χρωμα και σταδια αναπτυξησ</vt:lpstr>
      <vt:lpstr>………..</vt:lpstr>
      <vt:lpstr>Χρωμα και σταδια αναπτυξησ</vt:lpstr>
      <vt:lpstr>Χρωμα και σταδια αναπτυξησ</vt:lpstr>
      <vt:lpstr>Χρωμα και σταδια αναπτυξησ</vt:lpstr>
      <vt:lpstr>Το νοημα των χρωματων</vt:lpstr>
      <vt:lpstr>Η μονοχρωμια στα παιδικα σχεδια </vt:lpstr>
      <vt:lpstr>Το χρωμα στο παιδικο σχεδιο</vt:lpstr>
      <vt:lpstr>Το Μεγεθοσ </vt:lpstr>
      <vt:lpstr>………</vt:lpstr>
      <vt:lpstr>Παραδειγμα για Το μεγεθοσ</vt:lpstr>
      <vt:lpstr>Η Εικαστικη συμπεριφορα </vt:lpstr>
      <vt:lpstr>Η Εικαστικη συμπεριφορα </vt:lpstr>
      <vt:lpstr>Η Εικαστικη συμπεριφορα </vt:lpstr>
      <vt:lpstr>Η Εικαστικη συμπεριφορα </vt:lpstr>
      <vt:lpstr>             Η παιδικη καταθλιψη   </vt:lpstr>
      <vt:lpstr>             Η παιδικη καταθλιψη   </vt:lpstr>
      <vt:lpstr>             Η παιδικη καταθλιψη   </vt:lpstr>
      <vt:lpstr>             Η παιδικη καταθλιψη   </vt:lpstr>
      <vt:lpstr>             Η παιδικη καταθλιψη   </vt:lpstr>
      <vt:lpstr>             Η παιδικη καταθλιψη   </vt:lpstr>
      <vt:lpstr>             Η παιδικη καταθλιψη   </vt:lpstr>
      <vt:lpstr>             Η παιδικη καταθλιψη   </vt:lpstr>
      <vt:lpstr>             Η παιδικη καταθλιψη   </vt:lpstr>
      <vt:lpstr>             Η παιδικη καταθλιψη   </vt:lpstr>
      <vt:lpstr>……..</vt:lpstr>
      <vt:lpstr>……………</vt:lpstr>
      <vt:lpstr>Η παιδικη καταθλιψη</vt:lpstr>
      <vt:lpstr>…..</vt:lpstr>
      <vt:lpstr>Το εργαλειο για την παιδικη καταθλιψη</vt:lpstr>
      <vt:lpstr>Οι προβολικεσ δοκιμασιεσ….</vt:lpstr>
      <vt:lpstr>…….</vt:lpstr>
      <vt:lpstr>Η σημασια των θεματων και των αφηγησεων στην αξιολογηση τησ καταθλιψησ  </vt:lpstr>
      <vt:lpstr>…….</vt:lpstr>
      <vt:lpstr>…………</vt:lpstr>
      <vt:lpstr>……</vt:lpstr>
      <vt:lpstr>………..</vt:lpstr>
      <vt:lpstr>……………..</vt:lpstr>
      <vt:lpstr>………….</vt:lpstr>
      <vt:lpstr>Παραδειγμα….</vt:lpstr>
      <vt:lpstr>………..</vt:lpstr>
      <vt:lpstr>………….</vt:lpstr>
      <vt:lpstr>…………</vt:lpstr>
      <vt:lpstr>…………..</vt:lpstr>
      <vt:lpstr>……………</vt:lpstr>
      <vt:lpstr>Η ΖΩΓΡΑΦΙΚΗ ΤΟΥ ΦΕΛΙΞ</vt:lpstr>
      <vt:lpstr>………….</vt:lpstr>
      <vt:lpstr>…………</vt:lpstr>
      <vt:lpstr>………</vt:lpstr>
      <vt:lpstr>……….</vt:lpstr>
      <vt:lpstr>………….</vt:lpstr>
      <vt:lpstr>Το σχεδιο του μαικ</vt:lpstr>
      <vt:lpstr>……..</vt:lpstr>
      <vt:lpstr>…….</vt:lpstr>
      <vt:lpstr>……..</vt:lpstr>
      <vt:lpstr>……..</vt:lpstr>
      <vt:lpstr>Βιβλιογραφια </vt:lpstr>
      <vt:lpstr>σαΣ ΕΥΧΑΡΙΣΤω!!!</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8ο μαθημα Θεραπευτικο παιχνιδι &amp; παιγνιοθερπαπεια </dc:title>
  <dc:creator>User</dc:creator>
  <cp:lastModifiedBy>ΣΟΦΙΑ ΚΑΛΟΥΔΗ</cp:lastModifiedBy>
  <cp:revision>128</cp:revision>
  <dcterms:created xsi:type="dcterms:W3CDTF">2023-04-27T20:41:00Z</dcterms:created>
  <dcterms:modified xsi:type="dcterms:W3CDTF">2026-05-14T13:05:01Z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B289DF8A3010412C896CF8D077E05C04_13</vt:lpwstr>
  </property>
  <property fmtid="{D5CDD505-2E9C-101B-9397-08002B2CF9AE}" pid="3" name="KSOProductBuildVer">
    <vt:lpwstr>1033-12.2.0.22549</vt:lpwstr>
  </property>
</Properties>
</file>