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1" r:id="rId5"/>
    <p:sldId id="260" r:id="rId6"/>
    <p:sldId id="269" r:id="rId7"/>
    <p:sldId id="268" r:id="rId8"/>
    <p:sldId id="267" r:id="rId9"/>
    <p:sldId id="270" r:id="rId10"/>
    <p:sldId id="271" r:id="rId11"/>
    <p:sldId id="272" r:id="rId12"/>
    <p:sldId id="273" r:id="rId13"/>
    <p:sldId id="275" r:id="rId14"/>
    <p:sldId id="274" r:id="rId15"/>
    <p:sldId id="266" r:id="rId16"/>
    <p:sldId id="282" r:id="rId17"/>
    <p:sldId id="281" r:id="rId18"/>
    <p:sldId id="276" r:id="rId19"/>
    <p:sldId id="280" r:id="rId20"/>
    <p:sldId id="283" r:id="rId21"/>
    <p:sldId id="265" r:id="rId22"/>
    <p:sldId id="263" r:id="rId23"/>
    <p:sldId id="262" r:id="rId24"/>
    <p:sldId id="27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D586CA9-AD16-45D6-BD3A-DEEDD16837E0}" type="datetimeFigureOut">
              <a:rPr lang="en-US" smtClean="0"/>
              <a:pPr/>
              <a:t>6/22/2015</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0B929436-5FCE-4FB4-BBD5-949112958901}"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586CA9-AD16-45D6-BD3A-DEEDD16837E0}" type="datetimeFigureOut">
              <a:rPr lang="en-US" smtClean="0"/>
              <a:pPr/>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586CA9-AD16-45D6-BD3A-DEEDD16837E0}" type="datetimeFigureOut">
              <a:rPr lang="en-US" smtClean="0"/>
              <a:pPr/>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586CA9-AD16-45D6-BD3A-DEEDD16837E0}" type="datetimeFigureOut">
              <a:rPr lang="en-US" smtClean="0"/>
              <a:pPr/>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D586CA9-AD16-45D6-BD3A-DEEDD16837E0}" type="datetimeFigureOut">
              <a:rPr lang="en-US" smtClean="0"/>
              <a:pPr/>
              <a:t>6/22/2015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0B929436-5FCE-4FB4-BBD5-94911295890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D586CA9-AD16-45D6-BD3A-DEEDD16837E0}" type="datetimeFigureOut">
              <a:rPr lang="en-US" smtClean="0"/>
              <a:pPr/>
              <a:t>6/22/2015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D586CA9-AD16-45D6-BD3A-DEEDD16837E0}" type="datetimeFigureOut">
              <a:rPr lang="en-US" smtClean="0"/>
              <a:pPr/>
              <a:t>6/22/2015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D586CA9-AD16-45D6-BD3A-DEEDD16837E0}" type="datetimeFigureOut">
              <a:rPr lang="en-US" smtClean="0"/>
              <a:pPr/>
              <a:t>6/22/2015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586CA9-AD16-45D6-BD3A-DEEDD16837E0}" type="datetimeFigureOut">
              <a:rPr lang="en-US" smtClean="0"/>
              <a:pPr/>
              <a:t>6/22/2015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D586CA9-AD16-45D6-BD3A-DEEDD16837E0}" type="datetimeFigureOut">
              <a:rPr lang="en-US" smtClean="0"/>
              <a:pPr/>
              <a:t>6/22/2015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D586CA9-AD16-45D6-BD3A-DEEDD16837E0}" type="datetimeFigureOut">
              <a:rPr lang="en-US" smtClean="0"/>
              <a:pPr/>
              <a:t>6/22/2015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929436-5FCE-4FB4-BBD5-94911295890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D586CA9-AD16-45D6-BD3A-DEEDD16837E0}" type="datetimeFigureOut">
              <a:rPr lang="en-US" smtClean="0"/>
              <a:pPr/>
              <a:t>6/22/2015</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0B929436-5FCE-4FB4-BBD5-949112958901}"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8229600" cy="1828800"/>
          </a:xfrm>
        </p:spPr>
        <p:txBody>
          <a:bodyPr>
            <a:normAutofit fontScale="90000"/>
          </a:bodyPr>
          <a:lstStyle/>
          <a:p>
            <a:r>
              <a:rPr lang="en-US" dirty="0" smtClean="0"/>
              <a:t>Integrated GIS and remote sensing analysis for landslide susceptibility mapping in Crete </a:t>
            </a:r>
            <a:r>
              <a:rPr lang="en-US" i="1" dirty="0"/>
              <a:t/>
            </a:r>
            <a:br>
              <a:rPr lang="en-US" i="1" dirty="0"/>
            </a:br>
            <a:endParaRPr lang="en-US" dirty="0"/>
          </a:p>
        </p:txBody>
      </p:sp>
      <p:sp>
        <p:nvSpPr>
          <p:cNvPr id="3" name="Subtitle 2"/>
          <p:cNvSpPr>
            <a:spLocks noGrp="1"/>
          </p:cNvSpPr>
          <p:nvPr>
            <p:ph type="subTitle" idx="1"/>
          </p:nvPr>
        </p:nvSpPr>
        <p:spPr>
          <a:xfrm>
            <a:off x="1043608" y="5105400"/>
            <a:ext cx="7128792" cy="1752600"/>
          </a:xfrm>
        </p:spPr>
        <p:txBody>
          <a:bodyPr>
            <a:normAutofit fontScale="70000" lnSpcReduction="20000"/>
          </a:bodyPr>
          <a:lstStyle/>
          <a:p>
            <a:r>
              <a:rPr lang="en-US" b="1" i="1" dirty="0" err="1"/>
              <a:t>Kouli</a:t>
            </a:r>
            <a:r>
              <a:rPr lang="en-US" b="1" i="1" dirty="0"/>
              <a:t> </a:t>
            </a:r>
            <a:r>
              <a:rPr lang="en-US" b="1" i="1" dirty="0" err="1"/>
              <a:t>Maria</a:t>
            </a:r>
            <a:r>
              <a:rPr lang="en-US" b="1" i="1" baseline="30000" dirty="0" err="1"/>
              <a:t>a</a:t>
            </a:r>
            <a:r>
              <a:rPr lang="en-US" b="1" i="1" dirty="0"/>
              <a:t>, </a:t>
            </a:r>
            <a:r>
              <a:rPr lang="en-US" b="1" i="1" dirty="0" err="1"/>
              <a:t>SoupiosPantelis</a:t>
            </a:r>
            <a:r>
              <a:rPr lang="en-US" b="1" i="1" baseline="30000" dirty="0" err="1"/>
              <a:t>a</a:t>
            </a:r>
            <a:r>
              <a:rPr lang="en-US" b="1" i="1" baseline="30000" dirty="0"/>
              <a:t> </a:t>
            </a:r>
            <a:r>
              <a:rPr lang="en-US" b="1" i="1" dirty="0" smtClean="0"/>
              <a:t>&amp; </a:t>
            </a:r>
            <a:r>
              <a:rPr lang="en-US" b="1" i="1" dirty="0" err="1"/>
              <a:t>Vallianatos</a:t>
            </a:r>
            <a:r>
              <a:rPr lang="en-US" b="1" i="1" dirty="0"/>
              <a:t> </a:t>
            </a:r>
            <a:r>
              <a:rPr lang="en-US" b="1" i="1" dirty="0" err="1" smtClean="0"/>
              <a:t>Filippos</a:t>
            </a:r>
            <a:r>
              <a:rPr lang="en-US" b="1" i="1" baseline="30000" dirty="0" smtClean="0"/>
              <a:t>*a</a:t>
            </a:r>
            <a:r>
              <a:rPr lang="en-US" b="1" i="1" dirty="0" smtClean="0"/>
              <a:t> </a:t>
            </a:r>
            <a:endParaRPr lang="en-US" b="1" i="1" dirty="0"/>
          </a:p>
          <a:p>
            <a:r>
              <a:rPr lang="en-US" i="1" baseline="30000" dirty="0"/>
              <a:t>a </a:t>
            </a:r>
            <a:r>
              <a:rPr lang="en-US" i="1" dirty="0"/>
              <a:t>Technological Educational Institute of Crete, Department of Environmental and Natural Resources Engineering, </a:t>
            </a:r>
            <a:r>
              <a:rPr lang="en-US" i="1" dirty="0" err="1"/>
              <a:t>Romanou</a:t>
            </a:r>
            <a:r>
              <a:rPr lang="en-US" i="1" dirty="0"/>
              <a:t> 3, </a:t>
            </a:r>
            <a:r>
              <a:rPr lang="en-US" i="1" dirty="0" err="1"/>
              <a:t>Chalepa</a:t>
            </a:r>
            <a:r>
              <a:rPr lang="en-US" i="1" dirty="0"/>
              <a:t>, 73133 </a:t>
            </a:r>
            <a:r>
              <a:rPr lang="en-US" i="1" dirty="0" err="1" smtClean="0"/>
              <a:t>Chania</a:t>
            </a:r>
            <a:r>
              <a:rPr lang="en-US" i="1" dirty="0" smtClean="0"/>
              <a:t>, Greece</a:t>
            </a:r>
          </a:p>
          <a:p>
            <a:r>
              <a:rPr lang="en-US" i="1" dirty="0" smtClean="0"/>
              <a:t> </a:t>
            </a:r>
            <a:r>
              <a:rPr lang="en-US" i="1" dirty="0"/>
              <a:t>E-</a:t>
            </a:r>
            <a:r>
              <a:rPr lang="en-US" i="1" dirty="0" err="1"/>
              <a:t>mail:fvallian@chania.teicrete.gr</a:t>
            </a:r>
            <a:endParaRPr lang="en-US" i="1" dirty="0"/>
          </a:p>
          <a:p>
            <a:endParaRPr lang="en-US" dirty="0"/>
          </a:p>
        </p:txBody>
      </p:sp>
      <p:sp>
        <p:nvSpPr>
          <p:cNvPr id="4" name="Rectangle 3"/>
          <p:cNvSpPr/>
          <p:nvPr/>
        </p:nvSpPr>
        <p:spPr>
          <a:xfrm>
            <a:off x="0" y="0"/>
            <a:ext cx="9144000" cy="307777"/>
          </a:xfrm>
          <a:prstGeom prst="rect">
            <a:avLst/>
          </a:prstGeom>
        </p:spPr>
        <p:txBody>
          <a:bodyPr wrap="square">
            <a:spAutoFit/>
          </a:bodyPr>
          <a:lstStyle/>
          <a:p>
            <a:pPr algn="ctr"/>
            <a:r>
              <a:rPr lang="en-US" sz="1400" b="1" i="1" dirty="0">
                <a:latin typeface="Times New Roman" pitchFamily="18" charset="0"/>
                <a:cs typeface="Times New Roman" pitchFamily="18" charset="0"/>
              </a:rPr>
              <a:t>Second International Conference on Remote Sensing and </a:t>
            </a:r>
            <a:r>
              <a:rPr lang="en-US" sz="1400" b="1" i="1" dirty="0" err="1">
                <a:latin typeface="Times New Roman" pitchFamily="18" charset="0"/>
                <a:cs typeface="Times New Roman" pitchFamily="18" charset="0"/>
              </a:rPr>
              <a:t>Geoinformation</a:t>
            </a:r>
            <a:r>
              <a:rPr lang="en-US" sz="1400" b="1" i="1" dirty="0">
                <a:latin typeface="Times New Roman" pitchFamily="18" charset="0"/>
                <a:cs typeface="Times New Roman" pitchFamily="18" charset="0"/>
              </a:rPr>
              <a:t> 2014, 7-10 April 2014, </a:t>
            </a:r>
            <a:r>
              <a:rPr lang="en-US" sz="1400" b="1" i="1" dirty="0" err="1">
                <a:latin typeface="Times New Roman" pitchFamily="18" charset="0"/>
                <a:cs typeface="Times New Roman" pitchFamily="18" charset="0"/>
              </a:rPr>
              <a:t>Paphos</a:t>
            </a:r>
            <a:r>
              <a:rPr lang="en-US" sz="1400" b="1" i="1" dirty="0">
                <a:latin typeface="Times New Roman" pitchFamily="18" charset="0"/>
                <a:cs typeface="Times New Roman" pitchFamily="18" charset="0"/>
              </a:rPr>
              <a:t>, Cyprus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lnSpcReduction="10000"/>
          </a:bodyPr>
          <a:lstStyle/>
          <a:p>
            <a:r>
              <a:rPr lang="en-US" sz="1800" b="1" dirty="0" smtClean="0"/>
              <a:t>Altitude</a:t>
            </a:r>
            <a:endParaRPr lang="en-US" sz="1800" i="1" dirty="0" smtClean="0"/>
          </a:p>
          <a:p>
            <a:pPr>
              <a:buNone/>
            </a:pPr>
            <a:r>
              <a:rPr lang="en-US" sz="1800" b="1" dirty="0" smtClean="0"/>
              <a:t> </a:t>
            </a:r>
            <a:endParaRPr lang="en-US" sz="1800" i="1" dirty="0" smtClean="0"/>
          </a:p>
          <a:p>
            <a:pPr algn="just">
              <a:buNone/>
            </a:pPr>
            <a:r>
              <a:rPr lang="en-US" sz="1800" dirty="0" smtClean="0"/>
              <a:t>Altitude affects directly the landslide manifestation as the high relief areas are usually occupied by the most cohesive formations (e.g., </a:t>
            </a:r>
            <a:r>
              <a:rPr lang="en-US" sz="1800" dirty="0" err="1" smtClean="0"/>
              <a:t>limestones</a:t>
            </a:r>
            <a:r>
              <a:rPr lang="en-US" sz="1800" dirty="0" smtClean="0"/>
              <a:t>) exposed in unfavorable climate conditions (e.g., intensive rainfalls). Within the limits of the study area, the relative relief ranges from 0 to 1167 m. In this study, as altitudes increase, their contribution to the landslide occurrence also increases (Table 1).</a:t>
            </a:r>
            <a:endParaRPr lang="en-US" sz="1800" i="1" dirty="0"/>
          </a:p>
        </p:txBody>
      </p:sp>
      <p:pic>
        <p:nvPicPr>
          <p:cNvPr id="5" name="Picture 4" descr="Elevation.jpg"/>
          <p:cNvPicPr>
            <a:picLocks noChangeAspect="1"/>
          </p:cNvPicPr>
          <p:nvPr/>
        </p:nvPicPr>
        <p:blipFill>
          <a:blip r:embed="rId2" cstate="print"/>
          <a:stretch>
            <a:fillRect/>
          </a:stretch>
        </p:blipFill>
        <p:spPr>
          <a:xfrm>
            <a:off x="5580112" y="1772816"/>
            <a:ext cx="3313109" cy="4680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fontScale="92500" lnSpcReduction="10000"/>
          </a:bodyPr>
          <a:lstStyle/>
          <a:p>
            <a:r>
              <a:rPr lang="en-US" sz="1800" b="1" dirty="0" smtClean="0"/>
              <a:t>Slope aspect map</a:t>
            </a:r>
            <a:endParaRPr lang="en-US" sz="1800" i="1" dirty="0" smtClean="0"/>
          </a:p>
          <a:p>
            <a:endParaRPr lang="en-US" sz="1800" i="1" dirty="0" smtClean="0"/>
          </a:p>
          <a:p>
            <a:pPr algn="just">
              <a:buNone/>
            </a:pPr>
            <a:r>
              <a:rPr lang="en-US" sz="1800" dirty="0" smtClean="0"/>
              <a:t>The aspect of a slope can influence indirectly the landslide initiation, because it controls the exposition to several climate conditions (duration of sunlight exposition, precipitation intensity, moisture retention, etc.) and as a result the vegetation cover. In this study, the aspect map of the study area was classified into nine classes; flat, SE, E, S, NE, SW, W, N, NW. Based on </a:t>
            </a:r>
            <a:r>
              <a:rPr lang="en-US" sz="1800" dirty="0" err="1" smtClean="0"/>
              <a:t>hydrometeorological</a:t>
            </a:r>
            <a:r>
              <a:rPr lang="en-US" sz="1800" dirty="0" smtClean="0"/>
              <a:t> data of the study area, the NW oriented slopes are more violently affected by rainfalls.</a:t>
            </a:r>
            <a:endParaRPr lang="en-US" sz="1800" i="1" dirty="0"/>
          </a:p>
        </p:txBody>
      </p:sp>
      <p:pic>
        <p:nvPicPr>
          <p:cNvPr id="6" name="Picture 5" descr="ASPECT.jpg"/>
          <p:cNvPicPr>
            <a:picLocks noChangeAspect="1"/>
          </p:cNvPicPr>
          <p:nvPr/>
        </p:nvPicPr>
        <p:blipFill>
          <a:blip r:embed="rId2" cstate="print"/>
          <a:stretch>
            <a:fillRect/>
          </a:stretch>
        </p:blipFill>
        <p:spPr>
          <a:xfrm>
            <a:off x="5580112" y="1772816"/>
            <a:ext cx="3313109" cy="4680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a:bodyPr>
          <a:lstStyle/>
          <a:p>
            <a:r>
              <a:rPr lang="en-US" sz="1800" b="1" dirty="0" smtClean="0"/>
              <a:t>Slope curvature map</a:t>
            </a:r>
            <a:endParaRPr lang="en-US" sz="1800" i="1" dirty="0" smtClean="0"/>
          </a:p>
          <a:p>
            <a:pPr>
              <a:buNone/>
            </a:pPr>
            <a:r>
              <a:rPr lang="en-US" sz="1800" b="1" dirty="0" smtClean="0"/>
              <a:t> </a:t>
            </a:r>
          </a:p>
          <a:p>
            <a:pPr algn="just">
              <a:buNone/>
            </a:pPr>
            <a:r>
              <a:rPr lang="en-US" sz="1800" dirty="0" smtClean="0"/>
              <a:t>The study area was classified according to slope curvature values: (</a:t>
            </a:r>
            <a:r>
              <a:rPr lang="en-US" sz="1800" dirty="0" err="1" smtClean="0"/>
              <a:t>i</a:t>
            </a:r>
            <a:r>
              <a:rPr lang="en-US" sz="1800" dirty="0" smtClean="0"/>
              <a:t>) convex, (ii) concave, and (iii) flat (planar). Generally, convex slopes are more stable as they disperse the runoff more equally down the slope, while concave slopes are considered unstable as they concentrate water at the lowest point and contribute to the built up of adverse hydrostatic pressure.</a:t>
            </a:r>
            <a:endParaRPr lang="en-US" sz="1800" i="1" dirty="0"/>
          </a:p>
        </p:txBody>
      </p:sp>
      <p:pic>
        <p:nvPicPr>
          <p:cNvPr id="6" name="Picture 5" descr="curvature.jpg"/>
          <p:cNvPicPr>
            <a:picLocks noChangeAspect="1"/>
          </p:cNvPicPr>
          <p:nvPr/>
        </p:nvPicPr>
        <p:blipFill>
          <a:blip r:embed="rId2" cstate="print"/>
          <a:stretch>
            <a:fillRect/>
          </a:stretch>
        </p:blipFill>
        <p:spPr>
          <a:xfrm>
            <a:off x="5652120" y="1917352"/>
            <a:ext cx="3313109" cy="4680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4824536"/>
          </a:xfrm>
        </p:spPr>
        <p:txBody>
          <a:bodyPr>
            <a:normAutofit/>
          </a:bodyPr>
          <a:lstStyle/>
          <a:p>
            <a:r>
              <a:rPr lang="en-US" sz="2100" b="1" dirty="0" smtClean="0"/>
              <a:t>Land use map</a:t>
            </a:r>
            <a:endParaRPr lang="en-US" sz="2100" i="1" dirty="0" smtClean="0"/>
          </a:p>
          <a:p>
            <a:endParaRPr lang="en-US" sz="1800" i="1" dirty="0" smtClean="0"/>
          </a:p>
          <a:p>
            <a:pPr algn="just">
              <a:buNone/>
            </a:pPr>
            <a:r>
              <a:rPr lang="en-US" sz="1800" dirty="0" smtClean="0"/>
              <a:t>Land use is also related with the triggering of the landslides. For instance, some types of land use/cover, especially of woody vegetation with large and strong root systems, provide both hydrological and mechanical effects that generally stabilize slopes. On the contrary, landslides occur in bare soil or irrigated cultivated areas due to the lack of the previously mentioned effects. Therefore, the role of vegetation in the slope stability was evaluated by using the </a:t>
            </a:r>
            <a:r>
              <a:rPr lang="en-US" sz="1800" dirty="0" err="1" smtClean="0"/>
              <a:t>Corine</a:t>
            </a:r>
            <a:r>
              <a:rPr lang="en-US" sz="1800" dirty="0" smtClean="0"/>
              <a:t> Land Use 2000 map with 10 classes for the study area.</a:t>
            </a:r>
            <a:endParaRPr lang="en-US" sz="1800" i="1" dirty="0"/>
          </a:p>
        </p:txBody>
      </p:sp>
      <p:pic>
        <p:nvPicPr>
          <p:cNvPr id="5" name="Picture 4" descr="land_use2.jpg"/>
          <p:cNvPicPr>
            <a:picLocks noChangeAspect="1"/>
          </p:cNvPicPr>
          <p:nvPr/>
        </p:nvPicPr>
        <p:blipFill>
          <a:blip r:embed="rId2" cstate="print"/>
          <a:stretch>
            <a:fillRect/>
          </a:stretch>
        </p:blipFill>
        <p:spPr>
          <a:xfrm>
            <a:off x="5580112" y="1988840"/>
            <a:ext cx="3313109" cy="4680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lnSpcReduction="10000"/>
          </a:bodyPr>
          <a:lstStyle/>
          <a:p>
            <a:r>
              <a:rPr lang="en-US" sz="1800" b="1" dirty="0" smtClean="0"/>
              <a:t>NDVI map</a:t>
            </a:r>
            <a:endParaRPr lang="en-US" sz="1800" i="1" dirty="0" smtClean="0"/>
          </a:p>
          <a:p>
            <a:endParaRPr lang="en-US" sz="1800" dirty="0" smtClean="0"/>
          </a:p>
          <a:p>
            <a:pPr algn="just">
              <a:buNone/>
            </a:pPr>
            <a:r>
              <a:rPr lang="en-US" sz="1800" dirty="0" smtClean="0"/>
              <a:t>The NDVI map calculated using the </a:t>
            </a:r>
            <a:r>
              <a:rPr lang="en-US" sz="1800" dirty="0" err="1" smtClean="0"/>
              <a:t>Landsat</a:t>
            </a:r>
            <a:r>
              <a:rPr lang="en-US" sz="1800" dirty="0" smtClean="0"/>
              <a:t> ETM</a:t>
            </a:r>
            <a:r>
              <a:rPr lang="en-US" sz="1800" baseline="30000" dirty="0" smtClean="0"/>
              <a:t>+ </a:t>
            </a:r>
            <a:r>
              <a:rPr lang="en-US" sz="1800" dirty="0" smtClean="0"/>
              <a:t>satellite image was classified in 6 different classes representing different vegetation coverage and conditions. Areas with low vegetative cover (such as bare soil, urban areas), as well as inactive vegetation (unhealthy plants) exhibit NDVI values fluctuating between -0.1 and +0.1. Clouds and water bodies will give negative or zero values.</a:t>
            </a:r>
            <a:endParaRPr lang="en-US" sz="1800" i="1" dirty="0"/>
          </a:p>
        </p:txBody>
      </p:sp>
      <p:pic>
        <p:nvPicPr>
          <p:cNvPr id="5" name="Picture 4" descr="NDVI_FRAGMA.jpg"/>
          <p:cNvPicPr>
            <a:picLocks noChangeAspect="1"/>
          </p:cNvPicPr>
          <p:nvPr/>
        </p:nvPicPr>
        <p:blipFill>
          <a:blip r:embed="rId2" cstate="print"/>
          <a:stretch>
            <a:fillRect/>
          </a:stretch>
        </p:blipFill>
        <p:spPr>
          <a:xfrm>
            <a:off x="5652120" y="1916832"/>
            <a:ext cx="3313109" cy="4680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313344"/>
            <a:ext cx="8229600" cy="5067984"/>
          </a:xfrm>
        </p:spPr>
        <p:txBody>
          <a:bodyPr>
            <a:normAutofit lnSpcReduction="10000"/>
          </a:bodyPr>
          <a:lstStyle/>
          <a:p>
            <a:pPr algn="ctr">
              <a:buNone/>
            </a:pPr>
            <a:r>
              <a:rPr lang="en-US" b="1" dirty="0" smtClean="0"/>
              <a:t>Analytical Hierarchy Process (AHP)</a:t>
            </a:r>
          </a:p>
          <a:p>
            <a:pPr algn="just">
              <a:buNone/>
            </a:pPr>
            <a:endParaRPr lang="en-US" dirty="0" smtClean="0"/>
          </a:p>
          <a:p>
            <a:pPr algn="just">
              <a:buNone/>
            </a:pPr>
            <a:r>
              <a:rPr lang="en-US" sz="1800" dirty="0" smtClean="0"/>
              <a:t>The analytical hierarchy process (AHP) is a semi-quantitative method in which decisions are taken using weights through pair-wise relative comparisons without inconsistencies in the decision process [</a:t>
            </a:r>
            <a:r>
              <a:rPr lang="en-US" sz="1800" dirty="0" err="1" smtClean="0"/>
              <a:t>Saaty</a:t>
            </a:r>
            <a:r>
              <a:rPr lang="en-US" sz="1800" dirty="0" smtClean="0"/>
              <a:t> 1980]. AHP is a multi-objective, multi-criteria, decision-making approach, which enables the user to arrive at a scale of preference drawn from a set of alternatives [</a:t>
            </a:r>
            <a:r>
              <a:rPr lang="en-US" sz="1800" dirty="0" err="1" smtClean="0"/>
              <a:t>Saaty</a:t>
            </a:r>
            <a:r>
              <a:rPr lang="en-US" sz="1800" dirty="0" smtClean="0"/>
              <a:t> 1980]. </a:t>
            </a:r>
          </a:p>
          <a:p>
            <a:pPr algn="just">
              <a:buNone/>
            </a:pPr>
            <a:r>
              <a:rPr lang="en-US" sz="1800" dirty="0" smtClean="0"/>
              <a:t>The AHP consists of the following five steps: </a:t>
            </a:r>
          </a:p>
          <a:p>
            <a:pPr marL="708660" indent="-571500" algn="just">
              <a:buAutoNum type="romanLcParenBoth"/>
            </a:pPr>
            <a:r>
              <a:rPr lang="en-US" sz="1800" dirty="0" smtClean="0"/>
              <a:t>break down a decision problem into several factors; </a:t>
            </a:r>
          </a:p>
          <a:p>
            <a:pPr marL="708660" indent="-571500" algn="just">
              <a:buAutoNum type="romanLcParenBoth"/>
            </a:pPr>
            <a:r>
              <a:rPr lang="en-US" sz="1800" dirty="0" smtClean="0"/>
              <a:t>arrangement of these factors in a hierarchic order; </a:t>
            </a:r>
          </a:p>
          <a:p>
            <a:pPr marL="708660" indent="-571500" algn="just">
              <a:buAutoNum type="romanLcParenBoth"/>
            </a:pPr>
            <a:r>
              <a:rPr lang="en-US" sz="1800" dirty="0" smtClean="0"/>
              <a:t>assignment of numerical values (Table 1) to determine the relative importance of each factor; </a:t>
            </a:r>
          </a:p>
          <a:p>
            <a:pPr marL="708660" indent="-571500" algn="just">
              <a:buAutoNum type="romanLcParenBoth"/>
            </a:pPr>
            <a:r>
              <a:rPr lang="en-US" sz="1800" dirty="0" smtClean="0"/>
              <a:t>set up of a comparison matrix and </a:t>
            </a:r>
          </a:p>
          <a:p>
            <a:pPr marL="708660" indent="-571500" algn="just">
              <a:buAutoNum type="romanLcParenBoth"/>
            </a:pPr>
            <a:r>
              <a:rPr lang="en-US" sz="1800" dirty="0" smtClean="0"/>
              <a:t>computation of the normalized principal eigenvector, which gives the weigh to each factor. </a:t>
            </a:r>
            <a:endParaRPr lang="en-US" sz="1800" dirty="0"/>
          </a:p>
        </p:txBody>
      </p:sp>
      <p:sp>
        <p:nvSpPr>
          <p:cNvPr id="4" name="Title 1"/>
          <p:cNvSpPr>
            <a:spLocks noGrp="1"/>
          </p:cNvSpPr>
          <p:nvPr>
            <p:ph type="title"/>
          </p:nvPr>
        </p:nvSpPr>
        <p:spPr/>
        <p:txBody>
          <a:bodyPr>
            <a:normAutofit fontScale="90000"/>
          </a:bodyPr>
          <a:lstStyle/>
          <a:p>
            <a:r>
              <a:rPr lang="en-US" cap="all" dirty="0" smtClean="0"/>
              <a:t>methodology</a:t>
            </a:r>
            <a:r>
              <a:rPr lang="en-US" i="1" cap="all" dirty="0" smtClean="0"/>
              <a:t/>
            </a:r>
            <a:br>
              <a:rPr lang="en-US" i="1" cap="all" dirty="0" smtClean="0"/>
            </a:b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2"/>
          <p:cNvSpPr txBox="1">
            <a:spLocks noChangeArrowheads="1"/>
          </p:cNvSpPr>
          <p:nvPr/>
        </p:nvSpPr>
        <p:spPr bwMode="auto">
          <a:xfrm>
            <a:off x="127000" y="635000"/>
            <a:ext cx="8890000" cy="307777"/>
          </a:xfrm>
          <a:prstGeom prst="rect">
            <a:avLst/>
          </a:prstGeom>
          <a:noFill/>
          <a:ln w="9525">
            <a:noFill/>
            <a:miter lim="800000"/>
            <a:headEnd/>
            <a:tailEnd/>
          </a:ln>
        </p:spPr>
        <p:txBody>
          <a:bodyPr>
            <a:spAutoFit/>
          </a:bodyPr>
          <a:lstStyle/>
          <a:p>
            <a:r>
              <a:rPr lang="en-US" altLang="zh-CN" sz="1400" i="1" dirty="0"/>
              <a:t>Table 1. </a:t>
            </a:r>
            <a:r>
              <a:rPr lang="en-US" altLang="zh-CN" sz="1400" i="1" dirty="0" err="1" smtClean="0"/>
              <a:t>Saaty’s</a:t>
            </a:r>
            <a:r>
              <a:rPr lang="en-US" altLang="zh-CN" sz="1400" i="1" dirty="0" smtClean="0"/>
              <a:t>  Scale </a:t>
            </a:r>
            <a:r>
              <a:rPr lang="en-US" altLang="zh-CN" sz="1400" i="1" dirty="0"/>
              <a:t>For Comparison (</a:t>
            </a:r>
            <a:r>
              <a:rPr lang="en-US" altLang="zh-CN" sz="1400" i="1" dirty="0" err="1" smtClean="0"/>
              <a:t>Saaty</a:t>
            </a:r>
            <a:r>
              <a:rPr lang="en-US" altLang="zh-CN" sz="1400" i="1" dirty="0" smtClean="0"/>
              <a:t> </a:t>
            </a:r>
            <a:r>
              <a:rPr lang="en-US" altLang="zh-CN" sz="1400" i="1" dirty="0"/>
              <a:t>1980)</a:t>
            </a:r>
            <a:endParaRPr lang="zh-CN" altLang="en-US" sz="1400" i="1" dirty="0"/>
          </a:p>
        </p:txBody>
      </p:sp>
      <p:graphicFrame>
        <p:nvGraphicFramePr>
          <p:cNvPr id="7" name="表格 6"/>
          <p:cNvGraphicFramePr>
            <a:graphicFrameLocks noGrp="1"/>
          </p:cNvGraphicFramePr>
          <p:nvPr/>
        </p:nvGraphicFramePr>
        <p:xfrm>
          <a:off x="285750" y="1000125"/>
          <a:ext cx="8417560" cy="5136199"/>
        </p:xfrm>
        <a:graphic>
          <a:graphicData uri="http://schemas.openxmlformats.org/drawingml/2006/table">
            <a:tbl>
              <a:tblPr/>
              <a:tblGrid>
                <a:gridCol w="1273810"/>
                <a:gridCol w="2714625"/>
                <a:gridCol w="4429125"/>
              </a:tblGrid>
              <a:tr h="406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rPr>
                        <a:t>Scales</a:t>
                      </a:r>
                      <a:endParaRPr kumimoji="0" lang="zh-CN"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rPr>
                        <a:t>Degree of Preference</a:t>
                      </a:r>
                      <a:endParaRPr kumimoji="0" lang="zh-CN"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rPr>
                        <a:t>Explanation</a:t>
                      </a:r>
                      <a:endParaRPr kumimoji="0" lang="zh-CN" altLang="zh-CN" sz="1800" b="1"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75000"/>
                      </a:schemeClr>
                    </a:solidFill>
                  </a:tcPr>
                </a:tc>
              </a:tr>
              <a:tr h="406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1</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Equally</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Two  factors contribute equally</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7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3</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Moderately</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Experience and judgment slightly to moderately favor one factor to another</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7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5</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Strongly</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Experience and judgment Strongly favor one  factor over another</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7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7</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Very strongly</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One factor is strongly favored over another and its dominance is showed in practice</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31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9</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Extremely</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The evidence of favoring one factor over another is of the highest degree</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87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2,4,6,8</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mn-lt"/>
                          <a:ea typeface="Malgun Gothic" pitchFamily="34" charset="-127"/>
                          <a:cs typeface="Times New Roman" pitchFamily="18" charset="0"/>
                        </a:rPr>
                        <a:t>Intermediate values</a:t>
                      </a:r>
                      <a:endParaRPr kumimoji="0" lang="zh-CN" altLang="zh-CN" sz="1800" b="0" i="0" u="none" strike="noStrike" cap="none" normalizeH="0" baseline="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Used to represent compromises between the preferences in weights 1,3,5,7 and 9</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700" b="0" i="0" u="none" strike="noStrike" cap="none" normalizeH="0" baseline="0" dirty="0" smtClean="0">
                          <a:ln>
                            <a:noFill/>
                          </a:ln>
                          <a:solidFill>
                            <a:schemeClr val="tx1"/>
                          </a:solidFill>
                          <a:effectLst/>
                          <a:latin typeface="+mn-lt"/>
                          <a:ea typeface="Malgun Gothic" pitchFamily="34" charset="-127"/>
                          <a:cs typeface="Times New Roman" pitchFamily="18" charset="0"/>
                        </a:rPr>
                        <a:t>Reciprocals</a:t>
                      </a:r>
                      <a:endParaRPr kumimoji="0" lang="zh-CN" altLang="zh-CN" sz="17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Opposites</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rPr>
                        <a:t>Used for inverse comparisons</a:t>
                      </a:r>
                      <a:endParaRPr kumimoji="0" lang="zh-CN" altLang="zh-CN" sz="1800" b="0" i="0" u="none" strike="noStrike" cap="none" normalizeH="0" baseline="0" dirty="0" smtClean="0">
                        <a:ln>
                          <a:noFill/>
                        </a:ln>
                        <a:solidFill>
                          <a:schemeClr val="tx1"/>
                        </a:solidFill>
                        <a:effectLst/>
                        <a:latin typeface="+mn-lt"/>
                        <a:ea typeface="Malgun Gothic" pitchFamily="34" charset="-127"/>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smtClean="0"/>
              <a:t>methodology</a:t>
            </a:r>
            <a:endParaRPr lang="en-US" dirty="0"/>
          </a:p>
        </p:txBody>
      </p:sp>
      <p:sp>
        <p:nvSpPr>
          <p:cNvPr id="3" name="Content Placeholder 2"/>
          <p:cNvSpPr>
            <a:spLocks noGrp="1"/>
          </p:cNvSpPr>
          <p:nvPr>
            <p:ph idx="1"/>
          </p:nvPr>
        </p:nvSpPr>
        <p:spPr>
          <a:xfrm>
            <a:off x="457200" y="1600200"/>
            <a:ext cx="8229600" cy="5069160"/>
          </a:xfrm>
        </p:spPr>
        <p:txBody>
          <a:bodyPr>
            <a:normAutofit lnSpcReduction="10000"/>
          </a:bodyPr>
          <a:lstStyle/>
          <a:p>
            <a:pPr algn="ctr">
              <a:buNone/>
            </a:pPr>
            <a:r>
              <a:rPr lang="en-US" b="1" dirty="0" smtClean="0"/>
              <a:t>Analytical Hierarchy Process (AHP)</a:t>
            </a:r>
          </a:p>
          <a:p>
            <a:pPr algn="ctr">
              <a:buNone/>
            </a:pPr>
            <a:endParaRPr lang="en-US" sz="1800" dirty="0" smtClean="0"/>
          </a:p>
          <a:p>
            <a:pPr algn="just">
              <a:buNone/>
            </a:pPr>
            <a:r>
              <a:rPr lang="en-US" sz="1800" dirty="0" smtClean="0"/>
              <a:t>According to </a:t>
            </a:r>
            <a:r>
              <a:rPr lang="en-US" sz="1800" dirty="0" err="1" smtClean="0"/>
              <a:t>Saaty</a:t>
            </a:r>
            <a:r>
              <a:rPr lang="en-US" sz="1800" dirty="0" smtClean="0"/>
              <a:t> and Vargas 2001, the advantages of using AHP in landslide susceptibility analysis are:</a:t>
            </a:r>
          </a:p>
          <a:p>
            <a:pPr algn="just"/>
            <a:r>
              <a:rPr lang="en-US" sz="1800" dirty="0" smtClean="0"/>
              <a:t>all types of information related to landslides can be included in the decision process;</a:t>
            </a:r>
          </a:p>
          <a:p>
            <a:pPr algn="just"/>
            <a:r>
              <a:rPr lang="en-US" sz="1800" dirty="0" smtClean="0"/>
              <a:t> all information is taken into account;</a:t>
            </a:r>
          </a:p>
          <a:p>
            <a:pPr algn="just"/>
            <a:r>
              <a:rPr lang="en-US" sz="1800" dirty="0" smtClean="0"/>
              <a:t> decision rules are based on expert’s knowledge and experiences; </a:t>
            </a:r>
          </a:p>
          <a:p>
            <a:pPr algn="just"/>
            <a:r>
              <a:rPr lang="en-US" sz="1800" dirty="0" smtClean="0"/>
              <a:t>when a consensus is reached, weights for each conditioning factor are obtained automatically by eigenvector calculation of the comparison matrix and </a:t>
            </a:r>
          </a:p>
          <a:p>
            <a:pPr algn="just"/>
            <a:r>
              <a:rPr lang="en-US" sz="1800" dirty="0" smtClean="0"/>
              <a:t> inconsistencies in the decision process can be detected using consistency index values developed by </a:t>
            </a:r>
            <a:r>
              <a:rPr lang="en-US" sz="1800" dirty="0" err="1" smtClean="0"/>
              <a:t>Saaty</a:t>
            </a:r>
            <a:r>
              <a:rPr lang="en-US" sz="1800" dirty="0" smtClean="0"/>
              <a:t> [1980, 2000] and corrected if needed. </a:t>
            </a:r>
          </a:p>
          <a:p>
            <a:pPr algn="just"/>
            <a:endParaRPr lang="en-US" sz="1800" dirty="0" smtClean="0"/>
          </a:p>
          <a:p>
            <a:pPr algn="just">
              <a:buNone/>
            </a:pPr>
            <a:r>
              <a:rPr lang="en-US" sz="1800" dirty="0" smtClean="0"/>
              <a:t>The main disadvantage of this method is the subjective preference in the ranking of factors.</a:t>
            </a:r>
            <a:endParaRPr lang="en-US"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340768"/>
            <a:ext cx="8568952" cy="5517232"/>
          </a:xfrm>
        </p:spPr>
        <p:txBody>
          <a:bodyPr>
            <a:normAutofit fontScale="55000" lnSpcReduction="20000"/>
          </a:bodyPr>
          <a:lstStyle/>
          <a:p>
            <a:pPr algn="ctr">
              <a:buNone/>
            </a:pPr>
            <a:r>
              <a:rPr lang="en-US" sz="5100" b="1" dirty="0" smtClean="0"/>
              <a:t>Analytical Hierarchy Process (AHP)</a:t>
            </a:r>
            <a:endParaRPr lang="en-US" sz="5100" dirty="0" smtClean="0"/>
          </a:p>
          <a:p>
            <a:pPr algn="just">
              <a:buNone/>
            </a:pPr>
            <a:endParaRPr lang="en-US" dirty="0" smtClean="0"/>
          </a:p>
          <a:p>
            <a:pPr algn="just">
              <a:buNone/>
            </a:pPr>
            <a:r>
              <a:rPr lang="en-US" sz="3300" dirty="0" smtClean="0"/>
              <a:t>In order to calculate the </a:t>
            </a:r>
            <a:r>
              <a:rPr lang="en-US" sz="3600" dirty="0" smtClean="0"/>
              <a:t>consistency ratio,</a:t>
            </a:r>
            <a:r>
              <a:rPr lang="en-US" sz="3300" dirty="0" smtClean="0"/>
              <a:t> CR, we used the following equation:</a:t>
            </a:r>
          </a:p>
          <a:p>
            <a:pPr algn="just">
              <a:buNone/>
            </a:pPr>
            <a:r>
              <a:rPr lang="en-US" sz="3300" dirty="0" smtClean="0"/>
              <a:t>                                                                                                                                 </a:t>
            </a:r>
          </a:p>
          <a:p>
            <a:pPr algn="just">
              <a:buNone/>
            </a:pPr>
            <a:endParaRPr lang="en-US" sz="3300" dirty="0" smtClean="0"/>
          </a:p>
          <a:p>
            <a:pPr algn="just">
              <a:buNone/>
            </a:pPr>
            <a:endParaRPr lang="en-US" sz="3300" dirty="0" smtClean="0"/>
          </a:p>
          <a:p>
            <a:pPr algn="just">
              <a:buNone/>
            </a:pPr>
            <a:r>
              <a:rPr lang="en-US" sz="3300" dirty="0" smtClean="0"/>
              <a:t>where RI is the average of the resulting consistency index depending on the order of the matrix given by </a:t>
            </a:r>
            <a:r>
              <a:rPr lang="en-US" sz="3300" dirty="0" err="1" smtClean="0"/>
              <a:t>Saaty</a:t>
            </a:r>
            <a:r>
              <a:rPr lang="en-US" sz="3300" dirty="0" smtClean="0"/>
              <a:t> 1980 and CI is the consistency index and can be expressed as:</a:t>
            </a:r>
            <a:endParaRPr lang="en-US" sz="3300" i="1" dirty="0" smtClean="0"/>
          </a:p>
          <a:p>
            <a:pPr algn="just">
              <a:buNone/>
            </a:pPr>
            <a:r>
              <a:rPr lang="en-US" sz="3300" dirty="0" smtClean="0"/>
              <a:t>                                                                                          </a:t>
            </a:r>
          </a:p>
          <a:p>
            <a:pPr algn="just">
              <a:buNone/>
            </a:pPr>
            <a:endParaRPr lang="en-GB" sz="3300" dirty="0" smtClean="0"/>
          </a:p>
          <a:p>
            <a:pPr algn="just">
              <a:buNone/>
            </a:pPr>
            <a:endParaRPr lang="en-US" sz="3300" dirty="0" smtClean="0"/>
          </a:p>
          <a:p>
            <a:pPr algn="just">
              <a:buNone/>
            </a:pPr>
            <a:r>
              <a:rPr lang="en-US" sz="3300" dirty="0" smtClean="0"/>
              <a:t>where </a:t>
            </a:r>
            <a:r>
              <a:rPr lang="el-GR" sz="3300" dirty="0" smtClean="0"/>
              <a:t>λ</a:t>
            </a:r>
            <a:r>
              <a:rPr lang="en-US" sz="3300" baseline="-25000" dirty="0" smtClean="0"/>
              <a:t>max</a:t>
            </a:r>
            <a:r>
              <a:rPr lang="en-US" sz="3300" dirty="0" smtClean="0"/>
              <a:t> is the largest or principal </a:t>
            </a:r>
            <a:r>
              <a:rPr lang="en-US" sz="3300" dirty="0" err="1" smtClean="0"/>
              <a:t>eigenvalue</a:t>
            </a:r>
            <a:r>
              <a:rPr lang="en-US" sz="3300" dirty="0" smtClean="0"/>
              <a:t> of the matrix and can be easily calculated from the matrix, and n is the order of the matrix. </a:t>
            </a:r>
          </a:p>
          <a:p>
            <a:pPr algn="just">
              <a:buNone/>
            </a:pPr>
            <a:r>
              <a:rPr lang="en-US" sz="3300" dirty="0" smtClean="0"/>
              <a:t>A CR of 0.1 or less is a reasonable level of consistency.</a:t>
            </a:r>
            <a:r>
              <a:rPr lang="en-US" sz="3300" i="1" dirty="0" smtClean="0"/>
              <a:t> </a:t>
            </a:r>
          </a:p>
          <a:p>
            <a:pPr algn="just">
              <a:buNone/>
            </a:pPr>
            <a:r>
              <a:rPr lang="en-US" sz="3300" dirty="0" smtClean="0"/>
              <a:t>A CR above 0.1 requires revision of the judgment in the matrix due to an inconsistent treatment of particular factor ratings. </a:t>
            </a:r>
          </a:p>
          <a:p>
            <a:pPr algn="just">
              <a:buNone/>
            </a:pPr>
            <a:r>
              <a:rPr lang="en-US" sz="3300" dirty="0" smtClean="0"/>
              <a:t>Using the AHP method, the levels of the influence of conditioning factors (weights) (Table 2) as well as the influence of the classes within each factor (rates), were calculated. </a:t>
            </a:r>
            <a:endParaRPr lang="en-US" sz="3300" i="1" dirty="0" smtClean="0"/>
          </a:p>
          <a:p>
            <a:pPr algn="just"/>
            <a:endParaRPr lang="en-US" dirty="0"/>
          </a:p>
        </p:txBody>
      </p:sp>
      <p:sp>
        <p:nvSpPr>
          <p:cNvPr id="4" name="Title 1"/>
          <p:cNvSpPr>
            <a:spLocks noGrp="1"/>
          </p:cNvSpPr>
          <p:nvPr>
            <p:ph type="title"/>
          </p:nvPr>
        </p:nvSpPr>
        <p:spPr/>
        <p:txBody>
          <a:bodyPr>
            <a:normAutofit fontScale="90000"/>
          </a:bodyPr>
          <a:lstStyle/>
          <a:p>
            <a:r>
              <a:rPr lang="en-US" cap="all" dirty="0" smtClean="0"/>
              <a:t>methodology</a:t>
            </a:r>
            <a:r>
              <a:rPr lang="en-US" i="1" cap="all" dirty="0" smtClean="0"/>
              <a:t/>
            </a:r>
            <a:br>
              <a:rPr lang="en-US" i="1" cap="all" dirty="0" smtClean="0"/>
            </a:br>
            <a:endParaRPr lang="en-US" dirty="0"/>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3799"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57200"/>
            <a:ext cx="838200" cy="400050"/>
          </a:xfrm>
          <a:prstGeom prst="rect">
            <a:avLst/>
          </a:prstGeom>
          <a:noFill/>
        </p:spPr>
      </p:pic>
      <p:sp>
        <p:nvSpPr>
          <p:cNvPr id="33801" name="Rectangle 9"/>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latin typeface="Times New Roman" pitchFamily="18" charset="0"/>
                <a:ea typeface="Arial Unicode MS" pitchFamily="34" charset="-128"/>
                <a:cs typeface="Times New Roman" pitchFamily="18" charset="0"/>
              </a:rPr>
              <a:t/>
            </a:r>
            <a:br>
              <a:rPr kumimoji="0" lang="en-US" sz="1400" b="0" i="1" u="none" strike="noStrike" cap="none" normalizeH="0" baseline="0" smtClean="0">
                <a:ln>
                  <a:noFill/>
                </a:ln>
                <a:solidFill>
                  <a:schemeClr val="tx1"/>
                </a:solidFill>
                <a:effectLst/>
                <a:latin typeface="Times New Roman" pitchFamily="18" charset="0"/>
                <a:ea typeface="Arial Unicode MS" pitchFamily="34" charset="-128"/>
                <a:cs typeface="Times New Roman" pitchFamily="18" charset="0"/>
              </a:rPr>
            </a:br>
            <a:r>
              <a:rPr kumimoji="0" lang="en-US" sz="1400" b="0" i="1" u="none" strike="noStrike" cap="none" normalizeH="0" baseline="0" smtClean="0">
                <a:ln>
                  <a:noFill/>
                </a:ln>
                <a:solidFill>
                  <a:schemeClr val="tx1"/>
                </a:solidFill>
                <a:effectLst/>
                <a:latin typeface="Times New Roman" pitchFamily="18" charset="0"/>
                <a:ea typeface="Arial Unicode MS" pitchFamily="34" charset="-128"/>
                <a:cs typeface="Times New Roman" pitchFamily="18" charset="0"/>
              </a:rPr>
              <a:t/>
            </a:r>
            <a:br>
              <a:rPr kumimoji="0" lang="en-US" sz="1400" b="0" i="1" u="none" strike="noStrike" cap="none" normalizeH="0" baseline="0" smtClean="0">
                <a:ln>
                  <a:noFill/>
                </a:ln>
                <a:solidFill>
                  <a:schemeClr val="tx1"/>
                </a:solidFill>
                <a:effectLst/>
                <a:latin typeface="Times New Roman" pitchFamily="18" charset="0"/>
                <a:ea typeface="Arial Unicode MS" pitchFamily="34" charset="-128"/>
                <a:cs typeface="Times New Roman" pitchFamily="18"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9"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p:cNvGraphicFramePr>
            <a:graphicFrameLocks noChangeAspect="1"/>
          </p:cNvGraphicFramePr>
          <p:nvPr/>
        </p:nvGraphicFramePr>
        <p:xfrm>
          <a:off x="3059832" y="3933056"/>
          <a:ext cx="3132348" cy="432048"/>
        </p:xfrm>
        <a:graphic>
          <a:graphicData uri="http://schemas.openxmlformats.org/presentationml/2006/ole">
            <p:oleObj spid="_x0000_s33811" name="Equation" r:id="rId4" imgW="1473120" imgH="203040" progId="Equation.3">
              <p:embed/>
            </p:oleObj>
          </a:graphicData>
        </a:graphic>
      </p:graphicFrame>
      <p:graphicFrame>
        <p:nvGraphicFramePr>
          <p:cNvPr id="26" name="Object 25"/>
          <p:cNvGraphicFramePr>
            <a:graphicFrameLocks noChangeAspect="1"/>
          </p:cNvGraphicFramePr>
          <p:nvPr/>
        </p:nvGraphicFramePr>
        <p:xfrm>
          <a:off x="3421063" y="2420888"/>
          <a:ext cx="2228850" cy="360412"/>
        </p:xfrm>
        <a:graphic>
          <a:graphicData uri="http://schemas.openxmlformats.org/presentationml/2006/ole">
            <p:oleObj spid="_x0000_s33812" name="Equation" r:id="rId5" imgW="761760" imgH="177480" progId="Equation.3">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 y="692696"/>
          <a:ext cx="9144002" cy="5823550"/>
        </p:xfrm>
        <a:graphic>
          <a:graphicData uri="http://schemas.openxmlformats.org/drawingml/2006/table">
            <a:tbl>
              <a:tblPr>
                <a:tableStyleId>{D7AC3CCA-C797-4891-BE02-D94E43425B78}</a:tableStyleId>
              </a:tblPr>
              <a:tblGrid>
                <a:gridCol w="1306286"/>
                <a:gridCol w="653143"/>
                <a:gridCol w="653143"/>
                <a:gridCol w="653143"/>
                <a:gridCol w="653143"/>
                <a:gridCol w="653143"/>
                <a:gridCol w="653143"/>
                <a:gridCol w="653143"/>
                <a:gridCol w="653143"/>
                <a:gridCol w="653143"/>
                <a:gridCol w="653143"/>
                <a:gridCol w="1306286"/>
              </a:tblGrid>
              <a:tr h="504056">
                <a:tc>
                  <a:txBody>
                    <a:bodyPr/>
                    <a:lstStyle/>
                    <a:p>
                      <a:pPr algn="ctr">
                        <a:lnSpc>
                          <a:spcPts val="1800"/>
                        </a:lnSpc>
                        <a:spcAft>
                          <a:spcPts val="0"/>
                        </a:spcAft>
                      </a:pPr>
                      <a:endParaRPr lang="en-US" sz="1800" dirty="0" smtClean="0">
                        <a:solidFill>
                          <a:schemeClr val="tx1"/>
                        </a:solidFill>
                      </a:endParaRPr>
                    </a:p>
                    <a:p>
                      <a:pPr algn="ctr">
                        <a:lnSpc>
                          <a:spcPts val="1800"/>
                        </a:lnSpc>
                        <a:spcAft>
                          <a:spcPts val="0"/>
                        </a:spcAft>
                      </a:pPr>
                      <a:r>
                        <a:rPr lang="en-US" sz="1800" dirty="0" smtClean="0">
                          <a:solidFill>
                            <a:schemeClr val="tx1"/>
                          </a:solidFill>
                        </a:rPr>
                        <a:t>Factors</a:t>
                      </a:r>
                    </a:p>
                  </a:txBody>
                  <a:tcPr marL="46892" marR="46892" marT="0" marB="0">
                    <a:solidFill>
                      <a:schemeClr val="accent3">
                        <a:lumMod val="75000"/>
                      </a:schemeClr>
                    </a:solidFill>
                  </a:tcPr>
                </a:tc>
                <a:tc>
                  <a:txBody>
                    <a:bodyPr/>
                    <a:lstStyle/>
                    <a:p>
                      <a:pPr algn="ctr">
                        <a:lnSpc>
                          <a:spcPts val="1800"/>
                        </a:lnSpc>
                        <a:spcAft>
                          <a:spcPts val="0"/>
                        </a:spcAft>
                      </a:pPr>
                      <a:r>
                        <a:rPr lang="en-GB" sz="1600" i="0" dirty="0" smtClean="0">
                          <a:solidFill>
                            <a:schemeClr val="tx1"/>
                          </a:solidFill>
                          <a:latin typeface="+mn-lt"/>
                          <a:ea typeface="PMingLiU"/>
                          <a:cs typeface="????"/>
                        </a:rPr>
                        <a:t>(1)</a:t>
                      </a:r>
                      <a:endParaRPr lang="en-US" sz="1600" i="0"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GB" sz="1600" i="0" dirty="0" smtClean="0">
                          <a:solidFill>
                            <a:schemeClr val="tx1"/>
                          </a:solidFill>
                          <a:latin typeface="+mn-lt"/>
                          <a:ea typeface="PMingLiU"/>
                          <a:cs typeface="????"/>
                        </a:rPr>
                        <a:t>(2)</a:t>
                      </a:r>
                      <a:endParaRPr lang="en-US" sz="1600" i="0"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GB" sz="1600" i="0" dirty="0" smtClean="0">
                          <a:solidFill>
                            <a:schemeClr val="tx1"/>
                          </a:solidFill>
                          <a:latin typeface="+mn-lt"/>
                          <a:ea typeface="PMingLiU"/>
                          <a:cs typeface="????"/>
                        </a:rPr>
                        <a:t>(3)</a:t>
                      </a:r>
                      <a:endParaRPr lang="en-US" sz="1600" i="0"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GB" sz="1600" i="0" dirty="0" smtClean="0">
                          <a:solidFill>
                            <a:schemeClr val="tx1"/>
                          </a:solidFill>
                          <a:latin typeface="+mn-lt"/>
                          <a:ea typeface="PMingLiU"/>
                          <a:cs typeface="????"/>
                        </a:rPr>
                        <a:t>(4)</a:t>
                      </a:r>
                      <a:endParaRPr lang="en-US" sz="1600" i="0"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GB" sz="1600" i="0" dirty="0" smtClean="0">
                          <a:solidFill>
                            <a:schemeClr val="tx1"/>
                          </a:solidFill>
                          <a:latin typeface="+mn-lt"/>
                          <a:ea typeface="PMingLiU"/>
                          <a:cs typeface="????"/>
                        </a:rPr>
                        <a:t>(5)</a:t>
                      </a:r>
                      <a:endParaRPr lang="en-US" sz="1600" i="0"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endParaRPr lang="en-US" sz="1600" i="0" dirty="0">
                        <a:solidFill>
                          <a:schemeClr val="tx1"/>
                        </a:solidFill>
                      </a:endParaRPr>
                    </a:p>
                    <a:p>
                      <a:pPr algn="ctr">
                        <a:lnSpc>
                          <a:spcPts val="1800"/>
                        </a:lnSpc>
                        <a:spcAft>
                          <a:spcPts val="0"/>
                        </a:spcAft>
                      </a:pPr>
                      <a:r>
                        <a:rPr lang="en-US" sz="1600" i="0" dirty="0" smtClean="0">
                          <a:solidFill>
                            <a:schemeClr val="tx1"/>
                          </a:solidFill>
                        </a:rPr>
                        <a:t> </a:t>
                      </a:r>
                    </a:p>
                    <a:p>
                      <a:pPr algn="ctr">
                        <a:lnSpc>
                          <a:spcPts val="1800"/>
                        </a:lnSpc>
                        <a:spcAft>
                          <a:spcPts val="0"/>
                        </a:spcAft>
                      </a:pPr>
                      <a:r>
                        <a:rPr lang="en-US" sz="1600" i="0" dirty="0" smtClean="0">
                          <a:solidFill>
                            <a:schemeClr val="tx1"/>
                          </a:solidFill>
                        </a:rPr>
                        <a:t>  (6)</a:t>
                      </a:r>
                    </a:p>
                  </a:txBody>
                  <a:tcPr marL="46892" marR="46892" marT="0" marB="0">
                    <a:solidFill>
                      <a:schemeClr val="accent3">
                        <a:lumMod val="75000"/>
                      </a:schemeClr>
                    </a:solidFill>
                  </a:tcPr>
                </a:tc>
                <a:tc>
                  <a:txBody>
                    <a:bodyPr/>
                    <a:lstStyle/>
                    <a:p>
                      <a:pPr algn="ctr">
                        <a:lnSpc>
                          <a:spcPts val="1800"/>
                        </a:lnSpc>
                        <a:spcAft>
                          <a:spcPts val="0"/>
                        </a:spcAft>
                      </a:pPr>
                      <a:endParaRPr lang="en-US" sz="1600" i="0" dirty="0">
                        <a:solidFill>
                          <a:schemeClr val="tx1"/>
                        </a:solidFill>
                      </a:endParaRPr>
                    </a:p>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r>
                        <a:rPr lang="en-GB" sz="1600" i="0" dirty="0" smtClean="0">
                          <a:solidFill>
                            <a:schemeClr val="tx1"/>
                          </a:solidFill>
                          <a:latin typeface="+mn-lt"/>
                          <a:ea typeface="PMingLiU"/>
                          <a:cs typeface="????"/>
                        </a:rPr>
                        <a:t>(7)</a:t>
                      </a:r>
                      <a:endParaRPr lang="en-US" sz="1600" i="0" dirty="0">
                        <a:solidFill>
                          <a:schemeClr val="tx1"/>
                        </a:solidFill>
                        <a:latin typeface="+mn-lt"/>
                        <a:ea typeface="PMingLiU"/>
                        <a:cs typeface="????"/>
                      </a:endParaRPr>
                    </a:p>
                  </a:txBody>
                  <a:tcPr marL="46892" marR="46892" marT="0" marB="0">
                    <a:solidFill>
                      <a:schemeClr val="accent3">
                        <a:lumMod val="75000"/>
                      </a:schemeClr>
                    </a:solidFill>
                  </a:tcPr>
                </a:tc>
                <a:tc>
                  <a:txBody>
                    <a:bodyPr/>
                    <a:lstStyle/>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r>
                        <a:rPr lang="en-GB" sz="1600" i="0" dirty="0" smtClean="0">
                          <a:solidFill>
                            <a:schemeClr val="tx1"/>
                          </a:solidFill>
                          <a:latin typeface="+mn-lt"/>
                          <a:ea typeface="PMingLiU"/>
                          <a:cs typeface="????"/>
                        </a:rPr>
                        <a:t>   (8)</a:t>
                      </a:r>
                    </a:p>
                  </a:txBody>
                  <a:tcPr marL="46892" marR="46892" marT="0" marB="0">
                    <a:solidFill>
                      <a:schemeClr val="accent3">
                        <a:lumMod val="75000"/>
                      </a:schemeClr>
                    </a:solidFill>
                  </a:tcPr>
                </a:tc>
                <a:tc>
                  <a:txBody>
                    <a:bodyPr/>
                    <a:lstStyle/>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r>
                        <a:rPr lang="en-GB" sz="1600" i="0" dirty="0" smtClean="0">
                          <a:solidFill>
                            <a:schemeClr val="tx1"/>
                          </a:solidFill>
                          <a:latin typeface="+mn-lt"/>
                          <a:ea typeface="PMingLiU"/>
                          <a:cs typeface="????"/>
                        </a:rPr>
                        <a:t>(9)</a:t>
                      </a:r>
                      <a:endParaRPr lang="en-US" sz="1600" i="0" dirty="0">
                        <a:solidFill>
                          <a:schemeClr val="tx1"/>
                        </a:solidFill>
                        <a:latin typeface="+mn-lt"/>
                        <a:ea typeface="PMingLiU"/>
                        <a:cs typeface="????"/>
                      </a:endParaRPr>
                    </a:p>
                  </a:txBody>
                  <a:tcPr marL="46892" marR="46892" marT="0" marB="0">
                    <a:solidFill>
                      <a:schemeClr val="accent3">
                        <a:lumMod val="75000"/>
                      </a:schemeClr>
                    </a:solidFill>
                  </a:tcPr>
                </a:tc>
                <a:tc>
                  <a:txBody>
                    <a:bodyPr/>
                    <a:lstStyle/>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endParaRPr lang="en-GB" sz="1600" i="0" dirty="0" smtClean="0">
                        <a:solidFill>
                          <a:schemeClr val="tx1"/>
                        </a:solidFill>
                        <a:latin typeface="+mn-lt"/>
                        <a:ea typeface="PMingLiU"/>
                        <a:cs typeface="????"/>
                      </a:endParaRPr>
                    </a:p>
                    <a:p>
                      <a:pPr algn="ctr">
                        <a:lnSpc>
                          <a:spcPts val="1800"/>
                        </a:lnSpc>
                        <a:spcAft>
                          <a:spcPts val="0"/>
                        </a:spcAft>
                      </a:pPr>
                      <a:r>
                        <a:rPr lang="en-GB" sz="1600" i="0" dirty="0" smtClean="0">
                          <a:solidFill>
                            <a:schemeClr val="tx1"/>
                          </a:solidFill>
                          <a:latin typeface="+mn-lt"/>
                          <a:ea typeface="PMingLiU"/>
                          <a:cs typeface="????"/>
                        </a:rPr>
                        <a:t>(10)</a:t>
                      </a:r>
                      <a:endParaRPr lang="en-US" sz="1600" i="0" dirty="0">
                        <a:solidFill>
                          <a:schemeClr val="tx1"/>
                        </a:solidFill>
                        <a:latin typeface="+mn-lt"/>
                        <a:ea typeface="PMingLiU"/>
                        <a:cs typeface="????"/>
                      </a:endParaRPr>
                    </a:p>
                  </a:txBody>
                  <a:tcPr marL="46892" marR="46892" marT="0" marB="0">
                    <a:solidFill>
                      <a:schemeClr val="accent3">
                        <a:lumMod val="75000"/>
                      </a:schemeClr>
                    </a:solidFill>
                  </a:tcPr>
                </a:tc>
                <a:tc>
                  <a:txBody>
                    <a:bodyPr/>
                    <a:lstStyle/>
                    <a:p>
                      <a:pPr algn="ctr">
                        <a:lnSpc>
                          <a:spcPts val="1800"/>
                        </a:lnSpc>
                        <a:spcAft>
                          <a:spcPts val="0"/>
                        </a:spcAft>
                      </a:pPr>
                      <a:r>
                        <a:rPr lang="en-US" sz="1600" i="0" dirty="0" smtClean="0">
                          <a:solidFill>
                            <a:schemeClr val="tx1"/>
                          </a:solidFill>
                        </a:rPr>
                        <a:t>Normalized principal eigenvector </a:t>
                      </a:r>
                      <a:endParaRPr lang="en-GB" sz="1600" i="0" dirty="0" smtClean="0">
                        <a:solidFill>
                          <a:schemeClr val="tx1"/>
                        </a:solidFill>
                        <a:latin typeface="+mn-lt"/>
                        <a:ea typeface="PMingLiU"/>
                        <a:cs typeface="????"/>
                      </a:endParaRPr>
                    </a:p>
                  </a:txBody>
                  <a:tcPr marL="46892" marR="46892" marT="0" marB="0">
                    <a:solidFill>
                      <a:schemeClr val="accent3">
                        <a:lumMod val="75000"/>
                      </a:schemeClr>
                    </a:solid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1) Lithology</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0.304</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2) Faults</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0.158</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3) </a:t>
                      </a:r>
                      <a:r>
                        <a:rPr lang="en-US" sz="1500" dirty="0" err="1" smtClean="0">
                          <a:solidFill>
                            <a:schemeClr val="tx1"/>
                          </a:solidFill>
                        </a:rPr>
                        <a:t>Landuse</a:t>
                      </a:r>
                      <a:endParaRPr lang="en-US" sz="1500" dirty="0" smtClean="0">
                        <a:solidFill>
                          <a:schemeClr val="tx1"/>
                        </a:solidFill>
                      </a:endParaRP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1/3</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0.069</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4) Roads</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a:solidFill>
                            <a:schemeClr val="tx1"/>
                          </a:solidFill>
                        </a:rPr>
                        <a:t>1/5</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1/3</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0.047</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5) Streams</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a:solidFill>
                            <a:schemeClr val="tx1"/>
                          </a:solidFill>
                        </a:rPr>
                        <a:t>1/5</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1/3</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0.086</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6) Slope</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3</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0.158</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7) Altitude</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1/7</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0.028</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8) Aspect</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1/7</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0.028</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9) Curvature</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dirty="0">
                          <a:solidFill>
                            <a:schemeClr val="tx1"/>
                          </a:solidFill>
                        </a:rPr>
                        <a:t>1/7</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endParaRPr lang="en-US" sz="1600" i="0" dirty="0">
                        <a:solidFill>
                          <a:schemeClr val="tx1"/>
                        </a:solidFill>
                        <a:latin typeface="+mn-lt"/>
                        <a:ea typeface="Calibri"/>
                        <a:cs typeface="Times New Roman"/>
                      </a:endParaRPr>
                    </a:p>
                  </a:txBody>
                  <a:tcPr marL="46892" marR="46892" marT="0" marB="0" anchor="b">
                    <a:noFill/>
                  </a:tcPr>
                </a:tc>
                <a:tc>
                  <a:txBody>
                    <a:bodyPr/>
                    <a:lstStyle/>
                    <a:p>
                      <a:pPr algn="r">
                        <a:lnSpc>
                          <a:spcPts val="1800"/>
                        </a:lnSpc>
                        <a:spcAft>
                          <a:spcPts val="0"/>
                        </a:spcAft>
                      </a:pPr>
                      <a:r>
                        <a:rPr lang="en-US" sz="1600" dirty="0">
                          <a:solidFill>
                            <a:schemeClr val="tx1"/>
                          </a:solidFill>
                        </a:rPr>
                        <a:t>0.028</a:t>
                      </a:r>
                      <a:endParaRPr lang="en-US" sz="1600" i="1" dirty="0">
                        <a:solidFill>
                          <a:schemeClr val="tx1"/>
                        </a:solidFill>
                        <a:latin typeface="+mn-lt"/>
                        <a:ea typeface="PMingLiU"/>
                        <a:cs typeface="????"/>
                      </a:endParaRPr>
                    </a:p>
                  </a:txBody>
                  <a:tcPr marL="46892" marR="46892" marT="0" marB="0" anchor="b">
                    <a:noFill/>
                  </a:tcPr>
                </a:tc>
              </a:tr>
              <a:tr h="513775">
                <a:tc>
                  <a:txBody>
                    <a:bodyPr/>
                    <a:lstStyle/>
                    <a:p>
                      <a:pPr algn="just">
                        <a:lnSpc>
                          <a:spcPts val="1800"/>
                        </a:lnSpc>
                        <a:spcAft>
                          <a:spcPts val="0"/>
                        </a:spcAft>
                      </a:pPr>
                      <a:r>
                        <a:rPr lang="en-US" sz="1500" dirty="0">
                          <a:solidFill>
                            <a:schemeClr val="tx1"/>
                          </a:solidFill>
                        </a:rPr>
                        <a:t>(</a:t>
                      </a:r>
                      <a:r>
                        <a:rPr lang="en-US" sz="1500" dirty="0" smtClean="0">
                          <a:solidFill>
                            <a:schemeClr val="tx1"/>
                          </a:solidFill>
                        </a:rPr>
                        <a:t>10) NDVI</a:t>
                      </a:r>
                    </a:p>
                    <a:p>
                      <a:pPr algn="just">
                        <a:lnSpc>
                          <a:spcPts val="1800"/>
                        </a:lnSpc>
                        <a:spcAft>
                          <a:spcPts val="0"/>
                        </a:spcAft>
                      </a:pPr>
                      <a:endParaRPr lang="en-US" sz="1500" i="1" dirty="0">
                        <a:solidFill>
                          <a:schemeClr val="tx1"/>
                        </a:solidFill>
                        <a:latin typeface="+mn-lt"/>
                        <a:ea typeface="PMingLiU"/>
                        <a:cs typeface="????"/>
                      </a:endParaRPr>
                    </a:p>
                  </a:txBody>
                  <a:tcPr marL="46892" marR="46892" marT="0" marB="0" anchor="b">
                    <a:solidFill>
                      <a:schemeClr val="accent3">
                        <a:lumMod val="75000"/>
                      </a:schemeClr>
                    </a:solidFill>
                  </a:tcPr>
                </a:tc>
                <a:tc>
                  <a:txBody>
                    <a:bodyPr/>
                    <a:lstStyle/>
                    <a:p>
                      <a:pPr algn="ctr">
                        <a:lnSpc>
                          <a:spcPts val="1800"/>
                        </a:lnSpc>
                        <a:spcAft>
                          <a:spcPts val="0"/>
                        </a:spcAft>
                      </a:pPr>
                      <a:r>
                        <a:rPr lang="en-US" sz="1600">
                          <a:solidFill>
                            <a:schemeClr val="tx1"/>
                          </a:solidFill>
                        </a:rPr>
                        <a:t>1/5</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a:solidFill>
                            <a:schemeClr val="tx1"/>
                          </a:solidFill>
                        </a:rPr>
                        <a:t>1/3</a:t>
                      </a:r>
                      <a:endParaRPr lang="en-US" sz="1600" i="1">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2</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1/3</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5</a:t>
                      </a:r>
                      <a:endParaRPr lang="en-US" sz="1600" i="1" dirty="0">
                        <a:solidFill>
                          <a:schemeClr val="tx1"/>
                        </a:solidFill>
                        <a:latin typeface="+mn-lt"/>
                        <a:ea typeface="PMingLiU"/>
                        <a:cs typeface="????"/>
                      </a:endParaRPr>
                    </a:p>
                  </a:txBody>
                  <a:tcPr marL="46892" marR="46892" marT="0" marB="0" anchor="b">
                    <a:noFill/>
                  </a:tcPr>
                </a:tc>
                <a:tc>
                  <a:txBody>
                    <a:bodyPr/>
                    <a:lstStyle/>
                    <a:p>
                      <a:pPr algn="ctr">
                        <a:lnSpc>
                          <a:spcPts val="1800"/>
                        </a:lnSpc>
                        <a:spcAft>
                          <a:spcPts val="0"/>
                        </a:spcAft>
                      </a:pPr>
                      <a:r>
                        <a:rPr lang="en-US" sz="1600" dirty="0">
                          <a:solidFill>
                            <a:schemeClr val="tx1"/>
                          </a:solidFill>
                        </a:rPr>
                        <a:t>1</a:t>
                      </a:r>
                      <a:endParaRPr lang="en-US" sz="1600" i="1" dirty="0">
                        <a:solidFill>
                          <a:schemeClr val="tx1"/>
                        </a:solidFill>
                        <a:latin typeface="+mn-lt"/>
                        <a:ea typeface="PMingLiU"/>
                        <a:cs typeface="????"/>
                      </a:endParaRPr>
                    </a:p>
                  </a:txBody>
                  <a:tcPr marL="46892" marR="46892" marT="0" marB="0" anchor="b">
                    <a:noFill/>
                  </a:tcPr>
                </a:tc>
                <a:tc>
                  <a:txBody>
                    <a:bodyPr/>
                    <a:lstStyle/>
                    <a:p>
                      <a:pPr algn="r">
                        <a:lnSpc>
                          <a:spcPts val="1800"/>
                        </a:lnSpc>
                        <a:spcAft>
                          <a:spcPts val="0"/>
                        </a:spcAft>
                      </a:pPr>
                      <a:r>
                        <a:rPr lang="en-US" sz="1600" dirty="0">
                          <a:solidFill>
                            <a:schemeClr val="tx1"/>
                          </a:solidFill>
                        </a:rPr>
                        <a:t>0.096</a:t>
                      </a:r>
                      <a:endParaRPr lang="en-US" sz="1600" i="1" dirty="0">
                        <a:solidFill>
                          <a:schemeClr val="tx1"/>
                        </a:solidFill>
                        <a:latin typeface="+mn-lt"/>
                        <a:ea typeface="PMingLiU"/>
                        <a:cs typeface="????"/>
                      </a:endParaRPr>
                    </a:p>
                  </a:txBody>
                  <a:tcPr marL="46892" marR="46892" marT="0" marB="0" anchor="b">
                    <a:noFill/>
                  </a:tcPr>
                </a:tc>
              </a:tr>
            </a:tbl>
          </a:graphicData>
        </a:graphic>
      </p:graphicFrame>
      <p:sp>
        <p:nvSpPr>
          <p:cNvPr id="3" name="TextBox 2"/>
          <p:cNvSpPr txBox="1">
            <a:spLocks noChangeArrowheads="1"/>
          </p:cNvSpPr>
          <p:nvPr/>
        </p:nvSpPr>
        <p:spPr bwMode="auto">
          <a:xfrm>
            <a:off x="0" y="260648"/>
            <a:ext cx="9324528" cy="307777"/>
          </a:xfrm>
          <a:prstGeom prst="rect">
            <a:avLst/>
          </a:prstGeom>
          <a:noFill/>
          <a:ln w="9525">
            <a:noFill/>
            <a:miter lim="800000"/>
            <a:headEnd/>
            <a:tailEnd/>
          </a:ln>
        </p:spPr>
        <p:txBody>
          <a:bodyPr wrap="square">
            <a:spAutoFit/>
          </a:bodyPr>
          <a:lstStyle/>
          <a:p>
            <a:r>
              <a:rPr lang="en-US" altLang="zh-CN" sz="1400" i="1" dirty="0"/>
              <a:t>Table </a:t>
            </a:r>
            <a:r>
              <a:rPr lang="en-US" altLang="zh-CN" sz="1400" i="1" dirty="0" smtClean="0"/>
              <a:t>2. </a:t>
            </a:r>
            <a:r>
              <a:rPr lang="en-US" sz="1400" i="1" dirty="0"/>
              <a:t>: </a:t>
            </a:r>
            <a:r>
              <a:rPr lang="en-US" sz="1400" i="1" dirty="0" err="1"/>
              <a:t>Pairwise</a:t>
            </a:r>
            <a:r>
              <a:rPr lang="en-US" sz="1400" i="1" dirty="0"/>
              <a:t> comparison matrix and normalized principal </a:t>
            </a:r>
            <a:r>
              <a:rPr lang="en-US" sz="1400" i="1" dirty="0" smtClean="0"/>
              <a:t>eigenvector for </a:t>
            </a:r>
            <a:r>
              <a:rPr lang="en-US" sz="1400" i="1" dirty="0"/>
              <a:t>the ten landslide conditioning factors </a:t>
            </a:r>
            <a:endParaRPr lang="zh-CN" altLang="en-US" sz="14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55000" lnSpcReduction="20000"/>
          </a:bodyPr>
          <a:lstStyle/>
          <a:p>
            <a:pPr algn="just"/>
            <a:r>
              <a:rPr lang="en-US" sz="2900" dirty="0" smtClean="0"/>
              <a:t>The </a:t>
            </a:r>
            <a:r>
              <a:rPr lang="en-US" sz="2900" dirty="0" err="1" smtClean="0"/>
              <a:t>Rethymnon</a:t>
            </a:r>
            <a:r>
              <a:rPr lang="en-US" sz="2900" dirty="0" smtClean="0"/>
              <a:t> Prefecture in the Crete Island, Greece, suffers from severe landslide phenomena due to its complicated geological structure with intensive tectonic fragmentation. </a:t>
            </a:r>
          </a:p>
          <a:p>
            <a:pPr algn="just"/>
            <a:endParaRPr lang="en-US" sz="2900" dirty="0" smtClean="0"/>
          </a:p>
          <a:p>
            <a:pPr algn="just"/>
            <a:r>
              <a:rPr lang="en-US" sz="2900" dirty="0" smtClean="0"/>
              <a:t>This research applies the analytical hierarchy process (AHP) method for landslide susceptibility analysis in the </a:t>
            </a:r>
            <a:r>
              <a:rPr lang="en-US" sz="2900" dirty="0" err="1" smtClean="0"/>
              <a:t>Potamon</a:t>
            </a:r>
            <a:r>
              <a:rPr lang="en-US" sz="2900" dirty="0" smtClean="0"/>
              <a:t> watershed located inside the </a:t>
            </a:r>
            <a:r>
              <a:rPr lang="en-US" sz="2900" dirty="0" err="1" smtClean="0"/>
              <a:t>Rethymnon</a:t>
            </a:r>
            <a:r>
              <a:rPr lang="en-US" sz="2900" dirty="0" smtClean="0"/>
              <a:t> Prefecture.</a:t>
            </a:r>
          </a:p>
          <a:p>
            <a:pPr algn="just"/>
            <a:endParaRPr lang="en-US" sz="2900" dirty="0" smtClean="0"/>
          </a:p>
          <a:p>
            <a:pPr algn="just"/>
            <a:r>
              <a:rPr lang="en-US" sz="2900" dirty="0" smtClean="0"/>
              <a:t> The following </a:t>
            </a:r>
            <a:r>
              <a:rPr lang="en-US" sz="2900" dirty="0" err="1" smtClean="0"/>
              <a:t>landlside</a:t>
            </a:r>
            <a:r>
              <a:rPr lang="en-US" sz="2900" dirty="0" smtClean="0"/>
              <a:t> conditioning factors were selected: geological formations, slope angle, aspect, curvature, distance to faults, distance to roads, distance to rivers, land use types and normalized difference vegetation index (NDVI) extracted from a </a:t>
            </a:r>
            <a:r>
              <a:rPr lang="en-US" sz="2900" dirty="0" err="1" smtClean="0"/>
              <a:t>Landsat</a:t>
            </a:r>
            <a:r>
              <a:rPr lang="en-US" sz="2900" dirty="0" smtClean="0"/>
              <a:t>-ETM satellite image.</a:t>
            </a:r>
          </a:p>
          <a:p>
            <a:pPr algn="just"/>
            <a:endParaRPr lang="en-US" sz="2900" dirty="0" smtClean="0"/>
          </a:p>
          <a:p>
            <a:pPr algn="just"/>
            <a:r>
              <a:rPr lang="en-US" sz="2900" dirty="0" smtClean="0"/>
              <a:t> A landslide susceptibility map is prepared on the basis of available digital data. </a:t>
            </a:r>
          </a:p>
          <a:p>
            <a:pPr algn="just"/>
            <a:endParaRPr lang="en-US" sz="2900" dirty="0" smtClean="0"/>
          </a:p>
          <a:p>
            <a:pPr algn="just"/>
            <a:r>
              <a:rPr lang="en-US" sz="2900" dirty="0" smtClean="0"/>
              <a:t>The landslide susceptibility map is validated through the comparison of the results with the already documented landslides occurring in the study area. </a:t>
            </a:r>
          </a:p>
          <a:p>
            <a:pPr algn="just"/>
            <a:endParaRPr lang="en-US" sz="2900" dirty="0" smtClean="0"/>
          </a:p>
          <a:p>
            <a:pPr algn="just"/>
            <a:r>
              <a:rPr lang="en-US" sz="2900" dirty="0" smtClean="0"/>
              <a:t>The results indicate that the predicted susceptibility map is in good agreement with the past landslide occurrences, and, therefore, the map is trustworthy for future land-use planning of the study watershed.</a:t>
            </a:r>
            <a:endParaRPr lang="en-US" sz="2900" i="1" dirty="0" smtClean="0"/>
          </a:p>
          <a:p>
            <a:pPr algn="just"/>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11560" y="836712"/>
          <a:ext cx="7550552" cy="5760647"/>
        </p:xfrm>
        <a:graphic>
          <a:graphicData uri="http://schemas.openxmlformats.org/drawingml/2006/table">
            <a:tbl>
              <a:tblPr/>
              <a:tblGrid>
                <a:gridCol w="1501881"/>
                <a:gridCol w="1110979"/>
                <a:gridCol w="1234423"/>
                <a:gridCol w="1234423"/>
                <a:gridCol w="1234423"/>
                <a:gridCol w="1234423"/>
              </a:tblGrid>
              <a:tr h="1008449">
                <a:tc>
                  <a:txBody>
                    <a:bodyPr/>
                    <a:lstStyle/>
                    <a:p>
                      <a:pPr algn="ctr">
                        <a:lnSpc>
                          <a:spcPts val="1800"/>
                        </a:lnSpc>
                        <a:spcAft>
                          <a:spcPts val="900"/>
                        </a:spcAft>
                      </a:pPr>
                      <a:endParaRPr lang="en-GB" sz="1800" i="0" dirty="0" smtClean="0">
                        <a:latin typeface="Book Antiqua" pitchFamily="18" charset="0"/>
                        <a:ea typeface="Calibri"/>
                        <a:cs typeface="Times New Roman"/>
                      </a:endParaRPr>
                    </a:p>
                    <a:p>
                      <a:pPr algn="ctr">
                        <a:lnSpc>
                          <a:spcPts val="1800"/>
                        </a:lnSpc>
                        <a:spcAft>
                          <a:spcPts val="900"/>
                        </a:spcAft>
                      </a:pPr>
                      <a:r>
                        <a:rPr lang="en-GB" sz="1800" i="0" dirty="0" smtClean="0">
                          <a:latin typeface="Book Antiqua" pitchFamily="18" charset="0"/>
                          <a:ea typeface="Calibri"/>
                          <a:cs typeface="Times New Roman"/>
                        </a:rPr>
                        <a:t>Conditioning </a:t>
                      </a:r>
                      <a:r>
                        <a:rPr lang="en-GB" sz="1800" i="0" dirty="0">
                          <a:latin typeface="Book Antiqua" pitchFamily="18" charset="0"/>
                          <a:ea typeface="Calibri"/>
                          <a:cs typeface="Times New Roman"/>
                        </a:rPr>
                        <a:t>Factors</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lnSpc>
                          <a:spcPts val="1800"/>
                        </a:lnSpc>
                        <a:spcAft>
                          <a:spcPts val="900"/>
                        </a:spcAft>
                      </a:pPr>
                      <a:endParaRPr lang="en-GB" sz="1800" i="0" dirty="0" smtClean="0">
                        <a:latin typeface="Book Antiqua" pitchFamily="18" charset="0"/>
                        <a:ea typeface="Calibri"/>
                        <a:cs typeface="Times New Roman"/>
                      </a:endParaRPr>
                    </a:p>
                    <a:p>
                      <a:pPr algn="ctr">
                        <a:lnSpc>
                          <a:spcPts val="1800"/>
                        </a:lnSpc>
                        <a:spcAft>
                          <a:spcPts val="900"/>
                        </a:spcAft>
                      </a:pPr>
                      <a:r>
                        <a:rPr lang="en-GB" sz="1800" i="0" dirty="0" smtClean="0">
                          <a:latin typeface="Book Antiqua" pitchFamily="18" charset="0"/>
                          <a:ea typeface="Calibri"/>
                          <a:cs typeface="Times New Roman"/>
                        </a:rPr>
                        <a:t>N</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lnSpc>
                          <a:spcPts val="1800"/>
                        </a:lnSpc>
                        <a:spcAft>
                          <a:spcPts val="900"/>
                        </a:spcAft>
                      </a:pPr>
                      <a:endParaRPr lang="en-GB" sz="1800" i="0" dirty="0" smtClean="0">
                        <a:latin typeface="Book Antiqua" pitchFamily="18" charset="0"/>
                        <a:ea typeface="PMingLiU"/>
                        <a:cs typeface="????"/>
                      </a:endParaRPr>
                    </a:p>
                    <a:p>
                      <a:pPr algn="ctr">
                        <a:lnSpc>
                          <a:spcPts val="1800"/>
                        </a:lnSpc>
                        <a:spcAft>
                          <a:spcPts val="900"/>
                        </a:spcAft>
                      </a:pPr>
                      <a:r>
                        <a:rPr lang="en-GB" sz="1800" i="0" dirty="0" err="1" smtClean="0">
                          <a:latin typeface="Book Antiqua" pitchFamily="18" charset="0"/>
                          <a:ea typeface="PMingLiU"/>
                          <a:cs typeface="????"/>
                        </a:rPr>
                        <a:t>lmax</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lnSpc>
                          <a:spcPts val="1800"/>
                        </a:lnSpc>
                        <a:spcAft>
                          <a:spcPts val="900"/>
                        </a:spcAft>
                      </a:pPr>
                      <a:endParaRPr lang="en-GB" sz="1800" i="0" dirty="0" smtClean="0">
                        <a:latin typeface="Book Antiqua" pitchFamily="18" charset="0"/>
                        <a:ea typeface="PMingLiU"/>
                        <a:cs typeface="????"/>
                      </a:endParaRPr>
                    </a:p>
                    <a:p>
                      <a:pPr algn="ctr">
                        <a:lnSpc>
                          <a:spcPts val="1800"/>
                        </a:lnSpc>
                        <a:spcAft>
                          <a:spcPts val="900"/>
                        </a:spcAft>
                      </a:pPr>
                      <a:r>
                        <a:rPr lang="en-GB" sz="1800" i="0" dirty="0" smtClean="0">
                          <a:latin typeface="Book Antiqua" pitchFamily="18" charset="0"/>
                          <a:ea typeface="PMingLiU"/>
                          <a:cs typeface="????"/>
                        </a:rPr>
                        <a:t>CI</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lnSpc>
                          <a:spcPts val="1800"/>
                        </a:lnSpc>
                        <a:spcAft>
                          <a:spcPts val="900"/>
                        </a:spcAft>
                      </a:pPr>
                      <a:endParaRPr lang="en-GB" sz="1800" i="0" dirty="0" smtClean="0">
                        <a:latin typeface="Book Antiqua" pitchFamily="18" charset="0"/>
                        <a:ea typeface="PMingLiU"/>
                        <a:cs typeface="????"/>
                      </a:endParaRPr>
                    </a:p>
                    <a:p>
                      <a:pPr algn="ctr">
                        <a:lnSpc>
                          <a:spcPts val="1800"/>
                        </a:lnSpc>
                        <a:spcAft>
                          <a:spcPts val="900"/>
                        </a:spcAft>
                      </a:pPr>
                      <a:r>
                        <a:rPr lang="en-GB" sz="1800" i="0" dirty="0" smtClean="0">
                          <a:latin typeface="Book Antiqua" pitchFamily="18" charset="0"/>
                          <a:ea typeface="PMingLiU"/>
                          <a:cs typeface="????"/>
                        </a:rPr>
                        <a:t>RI</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lnSpc>
                          <a:spcPts val="1800"/>
                        </a:lnSpc>
                        <a:spcAft>
                          <a:spcPts val="900"/>
                        </a:spcAft>
                      </a:pPr>
                      <a:endParaRPr lang="en-GB" sz="1800" i="0" dirty="0" smtClean="0">
                        <a:latin typeface="Book Antiqua" pitchFamily="18" charset="0"/>
                        <a:ea typeface="Calibri"/>
                        <a:cs typeface="Times New Roman"/>
                      </a:endParaRPr>
                    </a:p>
                    <a:p>
                      <a:pPr algn="ctr">
                        <a:lnSpc>
                          <a:spcPts val="1800"/>
                        </a:lnSpc>
                        <a:spcAft>
                          <a:spcPts val="900"/>
                        </a:spcAft>
                      </a:pPr>
                      <a:r>
                        <a:rPr lang="en-GB" sz="1800" i="0" dirty="0" smtClean="0">
                          <a:latin typeface="Book Antiqua" pitchFamily="18" charset="0"/>
                          <a:ea typeface="Calibri"/>
                          <a:cs typeface="Times New Roman"/>
                        </a:rPr>
                        <a:t>CR</a:t>
                      </a:r>
                      <a:endParaRPr lang="en-US" sz="18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432018">
                <a:tc>
                  <a:txBody>
                    <a:bodyPr/>
                    <a:lstStyle/>
                    <a:p>
                      <a:pPr algn="just">
                        <a:lnSpc>
                          <a:spcPts val="1800"/>
                        </a:lnSpc>
                        <a:spcAft>
                          <a:spcPts val="900"/>
                        </a:spcAft>
                      </a:pPr>
                      <a:r>
                        <a:rPr lang="en-GB" sz="1600" i="0" dirty="0">
                          <a:latin typeface="Book Antiqua" pitchFamily="18" charset="0"/>
                          <a:ea typeface="Calibri"/>
                          <a:cs typeface="Times New Roman"/>
                        </a:rPr>
                        <a:t>All</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10</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10.4933</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lang="en-GB" sz="1600" i="1" dirty="0" smtClean="0">
                          <a:latin typeface="Book Antiqua" pitchFamily="18" charset="0"/>
                          <a:ea typeface="PMingLiU"/>
                          <a:cs typeface="????"/>
                        </a:rPr>
                        <a:t>0.0548</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1.49</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0.037</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dirty="0" err="1" smtClean="0">
                          <a:latin typeface="Book Antiqua" pitchFamily="18" charset="0"/>
                          <a:ea typeface="Calibri"/>
                          <a:cs typeface="Times New Roman"/>
                        </a:rPr>
                        <a:t>Lithology</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5</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5.1376</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kumimoji="0" lang="en-US" sz="1600" b="1" i="1" kern="1200" baseline="0" dirty="0" smtClean="0">
                          <a:solidFill>
                            <a:schemeClr val="tx1"/>
                          </a:solidFill>
                          <a:latin typeface="Book Antiqua" pitchFamily="18" charset="0"/>
                          <a:ea typeface="+mn-ea"/>
                          <a:cs typeface="+mn-cs"/>
                        </a:rPr>
                        <a:t>0.0344</a:t>
                      </a:r>
                      <a:endParaRPr lang="en-US" sz="1600" b="1" i="1" u="none" strike="noStrike" dirty="0">
                        <a:solidFill>
                          <a:srgbClr val="000000"/>
                        </a:solidFill>
                        <a:latin typeface="Book Antiqua"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1.12</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0.0307</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Faults</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4</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4.1079</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1" i="1" u="none" strike="noStrike" dirty="0" smtClean="0">
                          <a:solidFill>
                            <a:schemeClr val="tx1"/>
                          </a:solidFill>
                          <a:latin typeface="Book Antiqua" pitchFamily="18" charset="0"/>
                        </a:rPr>
                        <a:t>0.0360</a:t>
                      </a:r>
                      <a:endParaRPr lang="en-US" sz="1600" b="1" i="1" u="none" strike="noStrike" dirty="0">
                        <a:solidFill>
                          <a:schemeClr val="tx1"/>
                        </a:solidFill>
                        <a:latin typeface="Book Antiqua"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0.90</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0.0399</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Landuse</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10</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10.4866</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0.0541</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1.49</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0.036</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Roads</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5</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5.2426</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0.0607</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1.12</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0.054</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Streams</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5</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5.2595</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0.0649</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1.12</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0.058</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Slope</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5</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5.3390</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0.0847</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1.12</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0.076</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Altitude</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11</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11.5984</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0.0598</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1.51</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0.04</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Aspect</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9</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9.9345</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kumimoji="0" lang="en-US" sz="1600" b="1" i="1" kern="1200" baseline="0" dirty="0" smtClean="0">
                          <a:solidFill>
                            <a:schemeClr val="tx1"/>
                          </a:solidFill>
                          <a:latin typeface="Book Antiqua" pitchFamily="18" charset="0"/>
                          <a:ea typeface="+mn-ea"/>
                          <a:cs typeface="+mn-cs"/>
                        </a:rPr>
                        <a:t>0.1168</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1.45</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0.081</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Curvature</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3</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3</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900"/>
                        </a:spcAft>
                      </a:pPr>
                      <a:r>
                        <a:rPr lang="en-GB" sz="1600" i="1" dirty="0" smtClean="0">
                          <a:latin typeface="Book Antiqua" pitchFamily="18" charset="0"/>
                          <a:ea typeface="PMingLiU"/>
                          <a:cs typeface="????"/>
                        </a:rPr>
                        <a:t>0</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0.58</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0.00</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18">
                <a:tc>
                  <a:txBody>
                    <a:bodyPr/>
                    <a:lstStyle/>
                    <a:p>
                      <a:pPr algn="just">
                        <a:lnSpc>
                          <a:spcPts val="1800"/>
                        </a:lnSpc>
                        <a:spcAft>
                          <a:spcPts val="900"/>
                        </a:spcAft>
                      </a:pPr>
                      <a:r>
                        <a:rPr lang="en-GB" sz="1600" i="0">
                          <a:latin typeface="Book Antiqua" pitchFamily="18" charset="0"/>
                          <a:ea typeface="Calibri"/>
                          <a:cs typeface="Times New Roman"/>
                        </a:rPr>
                        <a:t>NDVI</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a:latin typeface="Book Antiqua" pitchFamily="18" charset="0"/>
                          <a:ea typeface="Calibri"/>
                          <a:cs typeface="Times New Roman"/>
                        </a:rPr>
                        <a:t>6</a:t>
                      </a:r>
                      <a:endParaRPr lang="en-US" sz="1600" i="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1" dirty="0" smtClean="0">
                          <a:latin typeface="Book Antiqua" pitchFamily="18" charset="0"/>
                          <a:ea typeface="PMingLiU"/>
                          <a:cs typeface="????"/>
                        </a:rPr>
                        <a:t>6.2018</a:t>
                      </a:r>
                      <a:endParaRPr lang="en-US" sz="1600" i="1"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1" u="none" strike="noStrike" dirty="0" smtClean="0">
                          <a:solidFill>
                            <a:schemeClr val="tx1"/>
                          </a:solidFill>
                          <a:latin typeface="Book Antiqua" pitchFamily="18" charset="0"/>
                        </a:rPr>
                        <a:t>0.0403</a:t>
                      </a:r>
                      <a:endParaRPr lang="en-US" sz="1600" b="1" i="1" u="none" strike="noStrike" dirty="0">
                        <a:solidFill>
                          <a:schemeClr val="tx1"/>
                        </a:solidFill>
                        <a:latin typeface="Book Antiqua"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smtClean="0">
                          <a:latin typeface="Book Antiqua" pitchFamily="18" charset="0"/>
                          <a:ea typeface="PMingLiU"/>
                          <a:cs typeface="????"/>
                        </a:rPr>
                        <a:t>1.24</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900"/>
                        </a:spcAft>
                      </a:pPr>
                      <a:r>
                        <a:rPr lang="en-GB" sz="1600" i="0" dirty="0">
                          <a:latin typeface="Book Antiqua" pitchFamily="18" charset="0"/>
                          <a:ea typeface="Calibri"/>
                          <a:cs typeface="Times New Roman"/>
                        </a:rPr>
                        <a:t>0.033</a:t>
                      </a:r>
                      <a:endParaRPr lang="en-US" sz="1600" i="0" dirty="0">
                        <a:latin typeface="Book Antiqua" pitchFamily="18" charset="0"/>
                        <a:ea typeface="PMingLiU"/>
                        <a:cs typeface="????"/>
                      </a:endParaRPr>
                    </a:p>
                  </a:txBody>
                  <a:tcPr marL="66208" marR="6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extBox 2"/>
          <p:cNvSpPr txBox="1">
            <a:spLocks noChangeArrowheads="1"/>
          </p:cNvSpPr>
          <p:nvPr/>
        </p:nvSpPr>
        <p:spPr bwMode="auto">
          <a:xfrm>
            <a:off x="0" y="116632"/>
            <a:ext cx="9324528" cy="523220"/>
          </a:xfrm>
          <a:prstGeom prst="rect">
            <a:avLst/>
          </a:prstGeom>
          <a:noFill/>
          <a:ln w="9525">
            <a:noFill/>
            <a:miter lim="800000"/>
            <a:headEnd/>
            <a:tailEnd/>
          </a:ln>
        </p:spPr>
        <p:txBody>
          <a:bodyPr wrap="square">
            <a:spAutoFit/>
          </a:bodyPr>
          <a:lstStyle/>
          <a:p>
            <a:r>
              <a:rPr lang="en-US" altLang="zh-CN" sz="1400" i="1" dirty="0"/>
              <a:t>Table 3</a:t>
            </a:r>
            <a:r>
              <a:rPr lang="en-US" altLang="zh-CN" sz="1400" i="1" dirty="0" smtClean="0"/>
              <a:t>. </a:t>
            </a:r>
            <a:r>
              <a:rPr lang="en-US" sz="1400" i="1" dirty="0"/>
              <a:t>: Number </a:t>
            </a:r>
            <a:r>
              <a:rPr lang="en-US" sz="1400" i="1" dirty="0" smtClean="0"/>
              <a:t>of order of matrix </a:t>
            </a:r>
            <a:r>
              <a:rPr lang="en-US" sz="1400" i="1" dirty="0"/>
              <a:t>N, </a:t>
            </a:r>
            <a:r>
              <a:rPr lang="en-US" sz="1400" i="1" dirty="0" smtClean="0"/>
              <a:t>largest </a:t>
            </a:r>
            <a:r>
              <a:rPr lang="en-US" sz="1400" i="1" dirty="0" err="1" smtClean="0"/>
              <a:t>eigenvalue</a:t>
            </a:r>
            <a:r>
              <a:rPr lang="en-US" sz="1400" i="1" dirty="0" smtClean="0"/>
              <a:t>  </a:t>
            </a:r>
            <a:r>
              <a:rPr lang="en-US" sz="1400" i="1" dirty="0" err="1" smtClean="0"/>
              <a:t>lmax</a:t>
            </a:r>
            <a:r>
              <a:rPr lang="en-US" sz="1400" i="1" dirty="0" smtClean="0"/>
              <a:t> </a:t>
            </a:r>
            <a:r>
              <a:rPr lang="en-US" sz="1400" i="1" dirty="0"/>
              <a:t>of </a:t>
            </a:r>
            <a:r>
              <a:rPr lang="en-US" sz="1400" i="1" dirty="0" smtClean="0"/>
              <a:t>the preference matrix</a:t>
            </a:r>
            <a:r>
              <a:rPr lang="en-US" sz="1400" i="1" dirty="0"/>
              <a:t>, consistency </a:t>
            </a:r>
            <a:r>
              <a:rPr lang="en-US" sz="1400" i="1" dirty="0" smtClean="0"/>
              <a:t>index CI, random consistency index RI, and consistency ratio CR, for </a:t>
            </a:r>
            <a:r>
              <a:rPr lang="en-US" sz="1400" i="1" dirty="0"/>
              <a:t>the </a:t>
            </a:r>
            <a:r>
              <a:rPr lang="en-US" sz="1400" i="1" dirty="0" smtClean="0"/>
              <a:t>landslide causative factors</a:t>
            </a:r>
            <a:r>
              <a:rPr lang="en-US" sz="1400" i="1" dirty="0"/>
              <a:t>. </a:t>
            </a:r>
            <a:endParaRPr lang="zh-CN" altLang="en-US" sz="1400" i="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landslide susceptibility map </a:t>
            </a:r>
            <a:r>
              <a:rPr lang="en-US" i="1" cap="all" dirty="0" smtClean="0"/>
              <a:t/>
            </a:r>
            <a:br>
              <a:rPr lang="en-US" i="1" cap="all" dirty="0" smtClean="0"/>
            </a:br>
            <a:endParaRPr lang="en-US" dirty="0"/>
          </a:p>
        </p:txBody>
      </p:sp>
      <p:sp>
        <p:nvSpPr>
          <p:cNvPr id="3" name="Content Placeholder 2"/>
          <p:cNvSpPr>
            <a:spLocks noGrp="1"/>
          </p:cNvSpPr>
          <p:nvPr>
            <p:ph idx="1"/>
          </p:nvPr>
        </p:nvSpPr>
        <p:spPr>
          <a:xfrm>
            <a:off x="-252536" y="1097360"/>
            <a:ext cx="5328592" cy="5760640"/>
          </a:xfrm>
        </p:spPr>
        <p:txBody>
          <a:bodyPr>
            <a:noAutofit/>
          </a:bodyPr>
          <a:lstStyle/>
          <a:p>
            <a:pPr algn="just"/>
            <a:r>
              <a:rPr lang="en-US" sz="1800" dirty="0" smtClean="0"/>
              <a:t>The Landslide Susceptibility Index (LSI) for each grid cell was extracted by the summation of the raster thematic maps after their multiplication by the corresponding weights as shown in Table 3. The LSI is presented by the expression as given below:</a:t>
            </a:r>
          </a:p>
          <a:p>
            <a:pPr algn="just"/>
            <a:endParaRPr lang="en-US" sz="1800" i="1" dirty="0" smtClean="0"/>
          </a:p>
          <a:p>
            <a:pPr algn="just">
              <a:buNone/>
            </a:pPr>
            <a:r>
              <a:rPr lang="en-US" sz="1800" dirty="0" smtClean="0"/>
              <a:t>                                                                                  </a:t>
            </a:r>
            <a:endParaRPr lang="en-US" sz="1800" i="1" dirty="0" smtClean="0"/>
          </a:p>
          <a:p>
            <a:pPr algn="just">
              <a:buNone/>
            </a:pPr>
            <a:r>
              <a:rPr lang="en-US" sz="1800" dirty="0" smtClean="0"/>
              <a:t>        where n is the total number of conditioning factors. </a:t>
            </a:r>
          </a:p>
          <a:p>
            <a:pPr algn="just"/>
            <a:r>
              <a:rPr lang="en-US" sz="1800" dirty="0" smtClean="0"/>
              <a:t>Landslide susceptibility index (LSI) map </a:t>
            </a:r>
            <a:r>
              <a:rPr lang="en-GB" sz="1800" dirty="0" smtClean="0"/>
              <a:t>was </a:t>
            </a:r>
            <a:r>
              <a:rPr lang="en-US" sz="1800" dirty="0" smtClean="0"/>
              <a:t>classified into four susceptibility zones namely low, moderate, high and very high, in such a way that approximately 40 % of the study area has low LSI values, 30 % of the study area has moderate values, 20 % has high values and the 10 % of the study area has the highest LSI values </a:t>
            </a:r>
            <a:endParaRPr lang="en-US" sz="1800" i="1" dirty="0" smtClean="0"/>
          </a:p>
          <a:p>
            <a:pPr algn="just"/>
            <a:endParaRPr lang="en-US" sz="1800" dirty="0"/>
          </a:p>
        </p:txBody>
      </p:sp>
      <p:graphicFrame>
        <p:nvGraphicFramePr>
          <p:cNvPr id="5" name="Object 4"/>
          <p:cNvGraphicFramePr>
            <a:graphicFrameLocks noChangeAspect="1"/>
          </p:cNvGraphicFramePr>
          <p:nvPr/>
        </p:nvGraphicFramePr>
        <p:xfrm>
          <a:off x="971599" y="2852936"/>
          <a:ext cx="3672409" cy="594827"/>
        </p:xfrm>
        <a:graphic>
          <a:graphicData uri="http://schemas.openxmlformats.org/presentationml/2006/ole">
            <p:oleObj spid="_x0000_s25601" name="Equation" r:id="rId3" imgW="1803240" imgH="291960" progId="Equation.3">
              <p:embed/>
            </p:oleObj>
          </a:graphicData>
        </a:graphic>
      </p:graphicFrame>
      <p:pic>
        <p:nvPicPr>
          <p:cNvPr id="6" name="Picture 5" descr="lsi_ok.jpg"/>
          <p:cNvPicPr>
            <a:picLocks noChangeAspect="1"/>
          </p:cNvPicPr>
          <p:nvPr/>
        </p:nvPicPr>
        <p:blipFill>
          <a:blip r:embed="rId4" cstate="print"/>
          <a:stretch>
            <a:fillRect/>
          </a:stretch>
        </p:blipFill>
        <p:spPr>
          <a:xfrm>
            <a:off x="5111552" y="980728"/>
            <a:ext cx="4032448" cy="5696117"/>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 validation of the results</a:t>
            </a:r>
            <a:endParaRPr lang="en-US" dirty="0"/>
          </a:p>
        </p:txBody>
      </p:sp>
      <p:sp>
        <p:nvSpPr>
          <p:cNvPr id="3" name="Content Placeholder 2"/>
          <p:cNvSpPr>
            <a:spLocks noGrp="1"/>
          </p:cNvSpPr>
          <p:nvPr>
            <p:ph idx="1"/>
          </p:nvPr>
        </p:nvSpPr>
        <p:spPr>
          <a:xfrm>
            <a:off x="-180528" y="1313384"/>
            <a:ext cx="4608512" cy="5283968"/>
          </a:xfrm>
        </p:spPr>
        <p:txBody>
          <a:bodyPr>
            <a:normAutofit fontScale="55000" lnSpcReduction="20000"/>
          </a:bodyPr>
          <a:lstStyle/>
          <a:p>
            <a:pPr algn="just"/>
            <a:r>
              <a:rPr lang="en-US" sz="3300" dirty="0" smtClean="0"/>
              <a:t>In order to proceed to the validation of the landslide susceptibility map, the efficiency rate curves method was adopted. The ‘‘area under the curve’’ constitutes one of the most commonly used accuracy statistics for the prediction models in natural hazard assessments . </a:t>
            </a:r>
          </a:p>
          <a:p>
            <a:pPr algn="just"/>
            <a:endParaRPr lang="en-US" sz="3300" dirty="0" smtClean="0"/>
          </a:p>
          <a:p>
            <a:pPr algn="just"/>
            <a:r>
              <a:rPr lang="en-US" sz="3300" dirty="0" smtClean="0"/>
              <a:t>The efficiency curve was created by plotting the cumulative number of sites versus the cumulative area, both accumulated from high to low susceptibility values. </a:t>
            </a:r>
          </a:p>
          <a:p>
            <a:pPr algn="just"/>
            <a:endParaRPr lang="en-US" sz="3300" dirty="0" smtClean="0"/>
          </a:p>
          <a:p>
            <a:pPr algn="just"/>
            <a:r>
              <a:rPr lang="en-US" sz="3300" dirty="0" smtClean="0"/>
              <a:t>The area under the curve can be used to assess the prediction accuracy qualitatively. The success rate curve was created and the ‘‘areas under the curve’’ was calculated equal to 71% for the susceptibility map using existing landslide location data.</a:t>
            </a:r>
            <a:endParaRPr lang="en-US" sz="3300" i="1" dirty="0" smtClean="0"/>
          </a:p>
        </p:txBody>
      </p:sp>
      <p:pic>
        <p:nvPicPr>
          <p:cNvPr id="4" name="Picture 3" descr="AF_MODEL.jpg"/>
          <p:cNvPicPr>
            <a:picLocks noChangeAspect="1"/>
          </p:cNvPicPr>
          <p:nvPr/>
        </p:nvPicPr>
        <p:blipFill>
          <a:blip r:embed="rId2" cstate="print"/>
          <a:stretch>
            <a:fillRect/>
          </a:stretch>
        </p:blipFill>
        <p:spPr>
          <a:xfrm>
            <a:off x="4520555" y="2132856"/>
            <a:ext cx="4623445" cy="365095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Conclusions </a:t>
            </a:r>
            <a:r>
              <a:rPr lang="en-US" i="1" cap="all" dirty="0" smtClean="0"/>
              <a:t/>
            </a:r>
            <a:br>
              <a:rPr lang="en-US" i="1" cap="all" dirty="0" smtClean="0"/>
            </a:br>
            <a:endParaRPr lang="en-US" dirty="0"/>
          </a:p>
        </p:txBody>
      </p:sp>
      <p:sp>
        <p:nvSpPr>
          <p:cNvPr id="3" name="Content Placeholder 2"/>
          <p:cNvSpPr>
            <a:spLocks noGrp="1"/>
          </p:cNvSpPr>
          <p:nvPr>
            <p:ph idx="1"/>
          </p:nvPr>
        </p:nvSpPr>
        <p:spPr/>
        <p:txBody>
          <a:bodyPr>
            <a:normAutofit/>
          </a:bodyPr>
          <a:lstStyle/>
          <a:p>
            <a:pPr algn="just">
              <a:buNone/>
            </a:pPr>
            <a:r>
              <a:rPr lang="en-US" sz="2200" dirty="0" smtClean="0"/>
              <a:t>A landslide susceptibility map was produced for the </a:t>
            </a:r>
            <a:r>
              <a:rPr lang="en-US" sz="2200" dirty="0" err="1" smtClean="0"/>
              <a:t>Potamon</a:t>
            </a:r>
            <a:r>
              <a:rPr lang="en-US" sz="2200" dirty="0" smtClean="0"/>
              <a:t> Watershed area adopting the AHP method both for conditioning factors and the several classes within each factor. </a:t>
            </a:r>
          </a:p>
          <a:p>
            <a:pPr algn="just">
              <a:buNone/>
            </a:pPr>
            <a:r>
              <a:rPr lang="en-US" sz="2200" dirty="0" smtClean="0"/>
              <a:t>The produced landslide susceptibility map is considered to be substantial for the l</a:t>
            </a:r>
            <a:r>
              <a:rPr lang="en-GB" sz="2200" dirty="0" smtClean="0"/>
              <a:t>and degradation management of the study area and clearly presents the areas prone to landslides.</a:t>
            </a:r>
            <a:r>
              <a:rPr lang="en-US" sz="2200" dirty="0" smtClean="0"/>
              <a:t> </a:t>
            </a:r>
          </a:p>
          <a:p>
            <a:pPr algn="just">
              <a:buNone/>
            </a:pPr>
            <a:r>
              <a:rPr lang="en-US" sz="2200" dirty="0" smtClean="0"/>
              <a:t>Based on the prediction rate curve, the landslide susceptibility map is of good performance and </a:t>
            </a:r>
            <a:r>
              <a:rPr lang="en-GB" sz="2200" dirty="0" smtClean="0"/>
              <a:t>can be used safely from the local authorities for </a:t>
            </a:r>
            <a:r>
              <a:rPr lang="en-US" sz="2200" dirty="0" smtClean="0"/>
              <a:t>slope management and land-use planning. </a:t>
            </a:r>
            <a:endParaRPr lang="en-US" sz="2200" i="1" dirty="0" smtClean="0"/>
          </a:p>
          <a:p>
            <a:pPr algn="just"/>
            <a:endParaRPr lang="en-US" sz="2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Acknowledgments</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
              <a:buNone/>
            </a:pPr>
            <a:r>
              <a:rPr lang="en-US" sz="1800" dirty="0" smtClean="0"/>
              <a:t>This work was implemented through the project entitled “Interdisciplinary Multi-Scale Research of Earthquake Physics and </a:t>
            </a:r>
            <a:r>
              <a:rPr lang="en-US" sz="1800" dirty="0" err="1" smtClean="0"/>
              <a:t>Seismotectonics</a:t>
            </a:r>
            <a:r>
              <a:rPr lang="en-US" sz="1800" dirty="0" smtClean="0"/>
              <a:t> at the Front of the Hellenic Arc (IMPACT-ARC)”in the framework of action “ARCHIMEDES III–Support of Research Teams at TEI of Crete” (MIS380353) of the Operational Program "Education and Lifelong Learning" and is co-financed by the European Union (European Social Fund) and Greek national funds.</a:t>
            </a:r>
          </a:p>
          <a:p>
            <a:pPr algn="just"/>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study area</a:t>
            </a:r>
            <a:r>
              <a:rPr lang="en-US" i="1" cap="all" dirty="0" smtClean="0"/>
              <a:t/>
            </a:r>
            <a:br>
              <a:rPr lang="en-US" i="1" cap="all" dirty="0" smtClean="0"/>
            </a:br>
            <a:endParaRPr lang="en-US" dirty="0"/>
          </a:p>
        </p:txBody>
      </p:sp>
      <p:pic>
        <p:nvPicPr>
          <p:cNvPr id="4" name="Content Placeholder 3" descr="fig1.bmp"/>
          <p:cNvPicPr>
            <a:picLocks noGrp="1"/>
          </p:cNvPicPr>
          <p:nvPr>
            <p:ph idx="1"/>
          </p:nvPr>
        </p:nvPicPr>
        <p:blipFill>
          <a:blip r:embed="rId2" cstate="print"/>
          <a:stretch>
            <a:fillRect/>
          </a:stretch>
        </p:blipFill>
        <p:spPr>
          <a:xfrm>
            <a:off x="251520" y="1340768"/>
            <a:ext cx="4176464" cy="5112568"/>
          </a:xfrm>
          <a:prstGeom prst="rect">
            <a:avLst/>
          </a:prstGeom>
        </p:spPr>
      </p:pic>
      <p:sp>
        <p:nvSpPr>
          <p:cNvPr id="6" name="TextBox 5"/>
          <p:cNvSpPr txBox="1"/>
          <p:nvPr/>
        </p:nvSpPr>
        <p:spPr>
          <a:xfrm>
            <a:off x="4716016" y="908720"/>
            <a:ext cx="4176464" cy="6740307"/>
          </a:xfrm>
          <a:prstGeom prst="rect">
            <a:avLst/>
          </a:prstGeom>
          <a:noFill/>
        </p:spPr>
        <p:txBody>
          <a:bodyPr wrap="square" rtlCol="0">
            <a:spAutoFit/>
          </a:bodyPr>
          <a:lstStyle/>
          <a:p>
            <a:pPr algn="just"/>
            <a:r>
              <a:rPr lang="en-US" dirty="0"/>
              <a:t>The study area is situated in the central part of </a:t>
            </a:r>
            <a:r>
              <a:rPr lang="en-US" dirty="0" err="1"/>
              <a:t>Rethymnon</a:t>
            </a:r>
            <a:r>
              <a:rPr lang="en-US" dirty="0"/>
              <a:t> Prefecture. The total area of the </a:t>
            </a:r>
            <a:r>
              <a:rPr lang="en-US" dirty="0" err="1"/>
              <a:t>Potamon</a:t>
            </a:r>
            <a:r>
              <a:rPr lang="en-US" dirty="0"/>
              <a:t> watershed is 131 </a:t>
            </a:r>
            <a:r>
              <a:rPr lang="en-US" dirty="0" smtClean="0"/>
              <a:t>km</a:t>
            </a:r>
            <a:r>
              <a:rPr lang="en-US" baseline="30000" dirty="0" smtClean="0"/>
              <a:t>2</a:t>
            </a:r>
            <a:r>
              <a:rPr lang="en-US" dirty="0" smtClean="0"/>
              <a:t>. The altitude varies from 0 meters in the north to 1167 meters in the south and southeastern parts of the watershed</a:t>
            </a:r>
          </a:p>
          <a:p>
            <a:pPr algn="just"/>
            <a:endParaRPr lang="en-US" dirty="0"/>
          </a:p>
          <a:p>
            <a:pPr algn="just"/>
            <a:r>
              <a:rPr lang="en-US" dirty="0" smtClean="0"/>
              <a:t>The study area encompasses several other villages as well as a dam constructed in the area in 2009. The </a:t>
            </a:r>
            <a:r>
              <a:rPr lang="en-US" dirty="0"/>
              <a:t>dam is located in the verdant valley of </a:t>
            </a:r>
            <a:r>
              <a:rPr lang="en-US" dirty="0" err="1"/>
              <a:t>Amari</a:t>
            </a:r>
            <a:r>
              <a:rPr lang="en-US" dirty="0"/>
              <a:t>, 25 km south of </a:t>
            </a:r>
            <a:r>
              <a:rPr lang="en-US" dirty="0" err="1" smtClean="0"/>
              <a:t>Rethymno</a:t>
            </a:r>
            <a:r>
              <a:rPr lang="en-US" dirty="0" smtClean="0"/>
              <a:t>.</a:t>
            </a:r>
          </a:p>
          <a:p>
            <a:pPr algn="just"/>
            <a:endParaRPr lang="en-GB" dirty="0"/>
          </a:p>
          <a:p>
            <a:pPr algn="just"/>
            <a:r>
              <a:rPr lang="en-US" dirty="0"/>
              <a:t>According to the landslide hazard </a:t>
            </a:r>
            <a:r>
              <a:rPr lang="en-US" dirty="0" err="1"/>
              <a:t>zonation</a:t>
            </a:r>
            <a:r>
              <a:rPr lang="en-US" dirty="0"/>
              <a:t> map of Greece </a:t>
            </a:r>
            <a:r>
              <a:rPr lang="en-US" dirty="0" smtClean="0"/>
              <a:t>[</a:t>
            </a:r>
            <a:r>
              <a:rPr lang="en-US" dirty="0" err="1" smtClean="0"/>
              <a:t>Koukis</a:t>
            </a:r>
            <a:r>
              <a:rPr lang="en-US" dirty="0" smtClean="0"/>
              <a:t> et al., 1997], </a:t>
            </a:r>
            <a:r>
              <a:rPr lang="en-US" dirty="0"/>
              <a:t>the broader area located in the central part of </a:t>
            </a:r>
            <a:r>
              <a:rPr lang="en-US" dirty="0" err="1" smtClean="0"/>
              <a:t>Rethymnon</a:t>
            </a:r>
            <a:r>
              <a:rPr lang="en-US" dirty="0" smtClean="0"/>
              <a:t> </a:t>
            </a:r>
            <a:r>
              <a:rPr lang="en-US" dirty="0"/>
              <a:t>Prefecture exhibits the highest frequency of landslides occurrences in the island of Crete.</a:t>
            </a:r>
            <a:endParaRPr lang="en-US" i="1" dirty="0"/>
          </a:p>
          <a:p>
            <a:pPr algn="just"/>
            <a:endParaRPr lang="en-US" dirty="0" smtClean="0"/>
          </a:p>
          <a:p>
            <a:pPr algn="just"/>
            <a:r>
              <a:rPr lang="en-US" dirty="0" smtClean="0"/>
              <a:t>. </a:t>
            </a:r>
            <a:endParaRPr lang="en-US" i="1" dirty="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p:txBody>
          <a:bodyPr>
            <a:normAutofit fontScale="70000" lnSpcReduction="20000"/>
          </a:bodyPr>
          <a:lstStyle/>
          <a:p>
            <a:pPr algn="just">
              <a:buNone/>
            </a:pPr>
            <a:r>
              <a:rPr lang="en-US" dirty="0" smtClean="0"/>
              <a:t>The different types of datasets used for the landslide susceptibility </a:t>
            </a:r>
            <a:r>
              <a:rPr lang="en-US" dirty="0" err="1" smtClean="0"/>
              <a:t>zonation</a:t>
            </a:r>
            <a:r>
              <a:rPr lang="en-US" dirty="0" smtClean="0"/>
              <a:t> of the </a:t>
            </a:r>
            <a:r>
              <a:rPr lang="en-US" dirty="0" err="1" smtClean="0"/>
              <a:t>Potamon</a:t>
            </a:r>
            <a:r>
              <a:rPr lang="en-US" dirty="0" smtClean="0"/>
              <a:t> watershed are:</a:t>
            </a:r>
            <a:endParaRPr lang="en-US" i="1" dirty="0" smtClean="0"/>
          </a:p>
          <a:p>
            <a:pPr lvl="0" algn="just"/>
            <a:r>
              <a:rPr lang="en-US" dirty="0" smtClean="0"/>
              <a:t>Geological maps of the Institute of Geology and Mineral Exploration (IGME) representing </a:t>
            </a:r>
            <a:r>
              <a:rPr lang="en-US" dirty="0" err="1" smtClean="0"/>
              <a:t>lithological</a:t>
            </a:r>
            <a:r>
              <a:rPr lang="en-US" dirty="0" smtClean="0"/>
              <a:t> and structural units at 1:50000 scale.</a:t>
            </a:r>
          </a:p>
          <a:p>
            <a:pPr lvl="0" algn="just"/>
            <a:r>
              <a:rPr lang="en-US" dirty="0" smtClean="0"/>
              <a:t>Topographic maps of the Hellenic Military Geographical Service at a scale of 1:50000 to form a base map with 20-m contour interval.</a:t>
            </a:r>
          </a:p>
          <a:p>
            <a:pPr lvl="0" algn="just"/>
            <a:r>
              <a:rPr lang="en-US" dirty="0" smtClean="0"/>
              <a:t>Satellite sensor data and in particular, a cloud-free </a:t>
            </a:r>
            <a:r>
              <a:rPr lang="en-US" dirty="0" err="1" smtClean="0"/>
              <a:t>Landsat</a:t>
            </a:r>
            <a:r>
              <a:rPr lang="en-US" dirty="0" smtClean="0"/>
              <a:t> ETM</a:t>
            </a:r>
            <a:r>
              <a:rPr lang="en-US" baseline="30000" dirty="0" smtClean="0"/>
              <a:t>+</a:t>
            </a:r>
            <a:r>
              <a:rPr lang="en-US" dirty="0" smtClean="0"/>
              <a:t> image acquired at 01 August 2011 with a spatial resolution of 30 m for the multi-spectral bands (7 bands) and 15 m for the panchromatic image.</a:t>
            </a:r>
          </a:p>
          <a:p>
            <a:pPr lvl="0" algn="just"/>
            <a:r>
              <a:rPr lang="en-US" dirty="0" smtClean="0"/>
              <a:t>The </a:t>
            </a:r>
            <a:r>
              <a:rPr lang="en-US" dirty="0" err="1" smtClean="0"/>
              <a:t>Corine</a:t>
            </a:r>
            <a:r>
              <a:rPr lang="en-US" dirty="0" smtClean="0"/>
              <a:t> Land Cover map 2000 (CLC2000 100 m, version 1) of the European Environment Agency (EEA, Copenhagen, 2000; http://www.eea.europa.eu). </a:t>
            </a:r>
          </a:p>
          <a:p>
            <a:pPr lvl="0" algn="just"/>
            <a:r>
              <a:rPr lang="en-US" dirty="0" smtClean="0"/>
              <a:t>Field data involving observations on geology, tectonic structures, and recorded landslide occurrences.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251520" y="2924944"/>
            <a:ext cx="5364088" cy="3384376"/>
          </a:xfrm>
        </p:spPr>
        <p:txBody>
          <a:bodyPr>
            <a:normAutofit/>
          </a:bodyPr>
          <a:lstStyle/>
          <a:p>
            <a:r>
              <a:rPr lang="en-US" sz="1800" b="1" dirty="0" smtClean="0"/>
              <a:t>Lithology map</a:t>
            </a:r>
            <a:endParaRPr lang="en-US" sz="1800" i="1" dirty="0" smtClean="0"/>
          </a:p>
          <a:p>
            <a:pPr algn="just">
              <a:buNone/>
            </a:pPr>
            <a:endParaRPr lang="en-US" sz="1800" dirty="0" smtClean="0"/>
          </a:p>
          <a:p>
            <a:pPr algn="just">
              <a:buNone/>
            </a:pPr>
            <a:r>
              <a:rPr lang="en-US" sz="1800" dirty="0" smtClean="0"/>
              <a:t>The </a:t>
            </a:r>
            <a:r>
              <a:rPr lang="en-US" sz="1800" dirty="0" err="1" smtClean="0"/>
              <a:t>lithological</a:t>
            </a:r>
            <a:r>
              <a:rPr lang="en-US" sz="1800" dirty="0" smtClean="0"/>
              <a:t> formations were classified into five broad categories based on landslide susceptibility: (a) </a:t>
            </a:r>
            <a:r>
              <a:rPr lang="en-US" sz="1800" dirty="0" err="1" smtClean="0"/>
              <a:t>limestones</a:t>
            </a:r>
            <a:r>
              <a:rPr lang="en-US" sz="1800" dirty="0" smtClean="0"/>
              <a:t> and marbles, (b) </a:t>
            </a:r>
            <a:r>
              <a:rPr lang="en-US" sz="1800" dirty="0" err="1" smtClean="0"/>
              <a:t>neogene</a:t>
            </a:r>
            <a:r>
              <a:rPr lang="en-US" sz="1800" dirty="0" smtClean="0"/>
              <a:t> sediments, (c) </a:t>
            </a:r>
            <a:r>
              <a:rPr lang="en-US" sz="1800" dirty="0" err="1" smtClean="0"/>
              <a:t>schists</a:t>
            </a:r>
            <a:r>
              <a:rPr lang="en-US" sz="1800" dirty="0" smtClean="0"/>
              <a:t> and </a:t>
            </a:r>
            <a:r>
              <a:rPr lang="en-US" sz="1800" dirty="0" err="1" smtClean="0"/>
              <a:t>ophiolites</a:t>
            </a:r>
            <a:r>
              <a:rPr lang="en-US" sz="1800" dirty="0" smtClean="0"/>
              <a:t>, (d) loose Quaternary deposits, and (e) </a:t>
            </a:r>
            <a:r>
              <a:rPr lang="en-US" sz="1800" dirty="0" err="1" smtClean="0"/>
              <a:t>flysch</a:t>
            </a:r>
            <a:r>
              <a:rPr lang="en-US" sz="1800" dirty="0" smtClean="0"/>
              <a:t>.</a:t>
            </a:r>
            <a:endParaRPr lang="en-US" sz="1800" i="1" dirty="0" smtClean="0"/>
          </a:p>
          <a:p>
            <a:pPr algn="just"/>
            <a:endParaRPr lang="en-US" dirty="0"/>
          </a:p>
        </p:txBody>
      </p:sp>
      <p:sp>
        <p:nvSpPr>
          <p:cNvPr id="4" name="Rectangle 3"/>
          <p:cNvSpPr/>
          <p:nvPr/>
        </p:nvSpPr>
        <p:spPr>
          <a:xfrm>
            <a:off x="0" y="980728"/>
            <a:ext cx="8820472" cy="1477328"/>
          </a:xfrm>
          <a:prstGeom prst="rect">
            <a:avLst/>
          </a:prstGeom>
        </p:spPr>
        <p:txBody>
          <a:bodyPr wrap="square">
            <a:spAutoFit/>
          </a:bodyPr>
          <a:lstStyle/>
          <a:p>
            <a:pPr algn="just">
              <a:buNone/>
            </a:pPr>
            <a:r>
              <a:rPr lang="en-US" dirty="0"/>
              <a:t>After the creation of the primary layers representing the landslides causative factors, various advanced GIS techniques, such as filtering, distance buffering, logical operations, vector to raster conversion, reclassification, and raster calculations were applied. For the landslide susceptibility mapping, which is the aim of this study, the following data layers were finally prepared and used:</a:t>
            </a:r>
            <a:endParaRPr lang="en-US" i="1" dirty="0"/>
          </a:p>
        </p:txBody>
      </p:sp>
      <p:pic>
        <p:nvPicPr>
          <p:cNvPr id="5" name="Picture 4" descr="geology.jpg"/>
          <p:cNvPicPr>
            <a:picLocks noChangeAspect="1"/>
          </p:cNvPicPr>
          <p:nvPr/>
        </p:nvPicPr>
        <p:blipFill>
          <a:blip r:embed="rId2" cstate="print"/>
          <a:stretch>
            <a:fillRect/>
          </a:stretch>
        </p:blipFill>
        <p:spPr>
          <a:xfrm>
            <a:off x="5796136" y="2420888"/>
            <a:ext cx="2905665" cy="410445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0" y="1412776"/>
            <a:ext cx="5615608" cy="3384376"/>
          </a:xfrm>
        </p:spPr>
        <p:txBody>
          <a:bodyPr>
            <a:noAutofit/>
          </a:bodyPr>
          <a:lstStyle/>
          <a:p>
            <a:r>
              <a:rPr lang="en-US" sz="1800" b="1" dirty="0" smtClean="0"/>
              <a:t>Distance from faults</a:t>
            </a:r>
          </a:p>
          <a:p>
            <a:pPr>
              <a:buNone/>
            </a:pPr>
            <a:r>
              <a:rPr lang="en-US" sz="1800" b="1" dirty="0" smtClean="0"/>
              <a:t> </a:t>
            </a:r>
            <a:endParaRPr lang="en-US" sz="1800" i="1" dirty="0" smtClean="0"/>
          </a:p>
          <a:p>
            <a:pPr algn="just">
              <a:buNone/>
            </a:pPr>
            <a:r>
              <a:rPr lang="en-US" sz="1800" dirty="0" smtClean="0"/>
              <a:t>Tectonic structures, such as faults, are usually associated with extensive fractured zones and steep relief anomalies. These zones present favorable conditions for landslides. Therefore, major structural discontinuities produced by faults and fractures were included as a major conditioning factor in this study. A distance function was applied to create multiple buffer zones at distances of 0–100 m, 100–250 m, 250-500 m and &gt;500 m  from the faults, producing four classes: ‘‘nearest’’, ‘‘near,’’, ‘‘distant’’ and “very distant” .</a:t>
            </a:r>
            <a:endParaRPr lang="en-US" sz="1800" i="1" dirty="0"/>
          </a:p>
        </p:txBody>
      </p:sp>
      <p:pic>
        <p:nvPicPr>
          <p:cNvPr id="6" name="Picture 5" descr="faults.jpg"/>
          <p:cNvPicPr>
            <a:picLocks noChangeAspect="1"/>
          </p:cNvPicPr>
          <p:nvPr/>
        </p:nvPicPr>
        <p:blipFill>
          <a:blip r:embed="rId2" cstate="print"/>
          <a:stretch>
            <a:fillRect/>
          </a:stretch>
        </p:blipFill>
        <p:spPr>
          <a:xfrm>
            <a:off x="5652120" y="1628800"/>
            <a:ext cx="3312368" cy="467895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0" y="1628800"/>
            <a:ext cx="5364088" cy="3384376"/>
          </a:xfrm>
        </p:spPr>
        <p:txBody>
          <a:bodyPr>
            <a:normAutofit/>
          </a:bodyPr>
          <a:lstStyle/>
          <a:p>
            <a:r>
              <a:rPr lang="en-US" sz="1800" b="1" dirty="0" smtClean="0"/>
              <a:t>Distance from roads</a:t>
            </a:r>
            <a:endParaRPr lang="en-US" sz="1800" i="1" dirty="0" smtClean="0"/>
          </a:p>
          <a:p>
            <a:pPr>
              <a:buNone/>
            </a:pPr>
            <a:endParaRPr lang="en-US" sz="1800" dirty="0" smtClean="0"/>
          </a:p>
          <a:p>
            <a:pPr algn="just">
              <a:buNone/>
            </a:pPr>
            <a:r>
              <a:rPr lang="en-US" sz="1800" dirty="0" smtClean="0"/>
              <a:t>Extensive excavations, application of external loads, and vegetation removal are some of the most common actions taking place along the road network slopes, during their construction. These attended actions are also responsible for the landslide triggering.  Five classes were produced: 0-25m, 25-50m, 50-100m,100-200m and &gt;200m .</a:t>
            </a:r>
            <a:endParaRPr lang="en-US" sz="1800" i="1" dirty="0" smtClean="0"/>
          </a:p>
          <a:p>
            <a:r>
              <a:rPr lang="en-US" sz="1800" dirty="0" smtClean="0"/>
              <a:t> </a:t>
            </a:r>
            <a:endParaRPr lang="en-US" sz="1800" i="1" dirty="0" smtClean="0"/>
          </a:p>
          <a:p>
            <a:pPr algn="just"/>
            <a:endParaRPr lang="en-US" dirty="0"/>
          </a:p>
        </p:txBody>
      </p:sp>
      <p:pic>
        <p:nvPicPr>
          <p:cNvPr id="6" name="Picture 5" descr="roads.jpg"/>
          <p:cNvPicPr>
            <a:picLocks noChangeAspect="1"/>
          </p:cNvPicPr>
          <p:nvPr/>
        </p:nvPicPr>
        <p:blipFill>
          <a:blip r:embed="rId2" cstate="print"/>
          <a:stretch>
            <a:fillRect/>
          </a:stretch>
        </p:blipFill>
        <p:spPr>
          <a:xfrm>
            <a:off x="5508104" y="1844824"/>
            <a:ext cx="3313109" cy="4680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lnSpcReduction="10000"/>
          </a:bodyPr>
          <a:lstStyle/>
          <a:p>
            <a:r>
              <a:rPr lang="en-US" sz="1800" b="1" dirty="0" smtClean="0"/>
              <a:t>Distance from streams</a:t>
            </a:r>
            <a:endParaRPr lang="en-US" sz="1800" i="1" dirty="0" smtClean="0"/>
          </a:p>
          <a:p>
            <a:pPr>
              <a:buNone/>
            </a:pPr>
            <a:endParaRPr lang="en-US" sz="1800" dirty="0" smtClean="0"/>
          </a:p>
          <a:p>
            <a:pPr algn="just">
              <a:buNone/>
            </a:pPr>
            <a:r>
              <a:rPr lang="en-US" sz="1800" dirty="0" smtClean="0"/>
              <a:t>Fluvial erosion of slopes toe is one of the most common triggering casual factors of the landslides, especially in areas with the intense morphological relief and dense drainage network with the deep valleys. The distance from rivers is therefore considered as an important factor in characterizing susceptible areas. Five classes were produced and incorporated in the AHP model: 0-50m, 50-100m, 100-300m, 300-600m, &gt;600m.</a:t>
            </a:r>
            <a:endParaRPr lang="en-US" sz="1800" i="1" dirty="0"/>
          </a:p>
        </p:txBody>
      </p:sp>
      <p:pic>
        <p:nvPicPr>
          <p:cNvPr id="6" name="Picture 5" descr="streams.jpg"/>
          <p:cNvPicPr>
            <a:picLocks noChangeAspect="1"/>
          </p:cNvPicPr>
          <p:nvPr/>
        </p:nvPicPr>
        <p:blipFill>
          <a:blip r:embed="rId2" cstate="print"/>
          <a:stretch>
            <a:fillRect/>
          </a:stretch>
        </p:blipFill>
        <p:spPr>
          <a:xfrm>
            <a:off x="5580112" y="1916832"/>
            <a:ext cx="3313109" cy="46800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smtClean="0"/>
              <a:t>data and methodology</a:t>
            </a:r>
            <a:r>
              <a:rPr lang="en-US" i="1" cap="all" dirty="0" smtClean="0"/>
              <a:t/>
            </a:r>
            <a:br>
              <a:rPr lang="en-US" i="1" cap="all" dirty="0" smtClean="0"/>
            </a:br>
            <a:endParaRPr lang="en-US" dirty="0"/>
          </a:p>
        </p:txBody>
      </p:sp>
      <p:sp>
        <p:nvSpPr>
          <p:cNvPr id="3" name="Content Placeholder 2"/>
          <p:cNvSpPr>
            <a:spLocks noGrp="1"/>
          </p:cNvSpPr>
          <p:nvPr>
            <p:ph idx="1"/>
          </p:nvPr>
        </p:nvSpPr>
        <p:spPr>
          <a:xfrm>
            <a:off x="179512" y="1700808"/>
            <a:ext cx="5364088" cy="3384376"/>
          </a:xfrm>
        </p:spPr>
        <p:txBody>
          <a:bodyPr>
            <a:normAutofit/>
          </a:bodyPr>
          <a:lstStyle/>
          <a:p>
            <a:r>
              <a:rPr lang="en-US" sz="1800" b="1" dirty="0" smtClean="0"/>
              <a:t>Slope angle</a:t>
            </a:r>
            <a:endParaRPr lang="en-US" sz="1800" i="1" dirty="0" smtClean="0"/>
          </a:p>
          <a:p>
            <a:pPr>
              <a:buNone/>
            </a:pPr>
            <a:r>
              <a:rPr lang="en-US" sz="1800" b="1" dirty="0" smtClean="0"/>
              <a:t> </a:t>
            </a:r>
            <a:endParaRPr lang="en-US" sz="1800" i="1" dirty="0" smtClean="0"/>
          </a:p>
          <a:p>
            <a:pPr>
              <a:buNone/>
            </a:pPr>
            <a:r>
              <a:rPr lang="en-US" sz="1800" dirty="0" smtClean="0"/>
              <a:t>Slope angle and geometry are controlling factors in slope stability. Slope angle was extracted from the DEM, and the derived slope angle image has values ranging from 0 to 74</a:t>
            </a:r>
            <a:r>
              <a:rPr lang="en-US" sz="1800" baseline="30000" dirty="0" smtClean="0"/>
              <a:t>o</a:t>
            </a:r>
            <a:r>
              <a:rPr lang="en-US" sz="1800" dirty="0" smtClean="0"/>
              <a:t>. The produced slope image was reclassified into five slope angle classes (0</a:t>
            </a:r>
            <a:r>
              <a:rPr lang="en-US" sz="1800" baseline="30000" dirty="0" smtClean="0"/>
              <a:t>o</a:t>
            </a:r>
            <a:r>
              <a:rPr lang="en-US" sz="1800" dirty="0" smtClean="0"/>
              <a:t>-5</a:t>
            </a:r>
            <a:r>
              <a:rPr lang="en-US" sz="1800" baseline="30000" dirty="0" smtClean="0"/>
              <a:t>o</a:t>
            </a:r>
            <a:r>
              <a:rPr lang="en-US" sz="1800" dirty="0" smtClean="0"/>
              <a:t>, 5</a:t>
            </a:r>
            <a:r>
              <a:rPr lang="en-US" sz="1800" baseline="30000" dirty="0" smtClean="0"/>
              <a:t>o</a:t>
            </a:r>
            <a:r>
              <a:rPr lang="en-US" sz="1800" dirty="0" smtClean="0"/>
              <a:t>-15</a:t>
            </a:r>
            <a:r>
              <a:rPr lang="en-US" sz="1800" baseline="30000" dirty="0" smtClean="0"/>
              <a:t>o</a:t>
            </a:r>
            <a:r>
              <a:rPr lang="en-US" sz="1800" dirty="0" smtClean="0"/>
              <a:t>, 15</a:t>
            </a:r>
            <a:r>
              <a:rPr lang="en-US" sz="1800" baseline="30000" dirty="0" smtClean="0"/>
              <a:t>o</a:t>
            </a:r>
            <a:r>
              <a:rPr lang="en-US" sz="1800" dirty="0" smtClean="0"/>
              <a:t>-30</a:t>
            </a:r>
            <a:r>
              <a:rPr lang="en-US" sz="1800" baseline="30000" dirty="0" smtClean="0"/>
              <a:t>o</a:t>
            </a:r>
            <a:r>
              <a:rPr lang="en-US" sz="1800" dirty="0" smtClean="0"/>
              <a:t>, 30</a:t>
            </a:r>
            <a:r>
              <a:rPr lang="en-US" sz="1800" baseline="30000" dirty="0" smtClean="0"/>
              <a:t>o</a:t>
            </a:r>
            <a:r>
              <a:rPr lang="en-US" sz="1800" dirty="0" smtClean="0"/>
              <a:t>-45</a:t>
            </a:r>
            <a:r>
              <a:rPr lang="en-US" sz="1800" baseline="30000" dirty="0" smtClean="0"/>
              <a:t>o</a:t>
            </a:r>
            <a:r>
              <a:rPr lang="en-US" sz="1800" dirty="0" smtClean="0"/>
              <a:t>, and &gt;45</a:t>
            </a:r>
            <a:r>
              <a:rPr lang="en-US" sz="1800" baseline="30000" dirty="0" smtClean="0"/>
              <a:t>o</a:t>
            </a:r>
            <a:r>
              <a:rPr lang="en-US" sz="1800" dirty="0" smtClean="0"/>
              <a:t>).</a:t>
            </a:r>
            <a:endParaRPr lang="en-US" sz="1800" i="1" dirty="0"/>
          </a:p>
        </p:txBody>
      </p:sp>
      <p:pic>
        <p:nvPicPr>
          <p:cNvPr id="5" name="Picture 4" descr="slope.jpg"/>
          <p:cNvPicPr>
            <a:picLocks noChangeAspect="1"/>
          </p:cNvPicPr>
          <p:nvPr/>
        </p:nvPicPr>
        <p:blipFill>
          <a:blip r:embed="rId2" cstate="print"/>
          <a:stretch>
            <a:fillRect/>
          </a:stretch>
        </p:blipFill>
        <p:spPr>
          <a:xfrm>
            <a:off x="5580112" y="1988840"/>
            <a:ext cx="3313109" cy="46800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377</TotalTime>
  <Words>2267</Words>
  <Application>Microsoft Office PowerPoint</Application>
  <PresentationFormat>On-screen Show (4:3)</PresentationFormat>
  <Paragraphs>331</Paragraphs>
  <Slides>24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Apex</vt:lpstr>
      <vt:lpstr>Equation</vt:lpstr>
      <vt:lpstr>Integrated GIS and remote sensing analysis for landslide susceptibility mapping in Crete  </vt:lpstr>
      <vt:lpstr>Slide 2</vt:lpstr>
      <vt:lpstr>study area </vt:lpstr>
      <vt:lpstr>data and methodology </vt:lpstr>
      <vt:lpstr>data and methodology </vt:lpstr>
      <vt:lpstr>data and methodology </vt:lpstr>
      <vt:lpstr>data and methodology </vt:lpstr>
      <vt:lpstr>data and methodology </vt:lpstr>
      <vt:lpstr>data and methodology </vt:lpstr>
      <vt:lpstr>data and methodology </vt:lpstr>
      <vt:lpstr>data and methodology </vt:lpstr>
      <vt:lpstr>data and methodology </vt:lpstr>
      <vt:lpstr>data and methodology </vt:lpstr>
      <vt:lpstr>data and methodology </vt:lpstr>
      <vt:lpstr>methodology </vt:lpstr>
      <vt:lpstr>Slide 16</vt:lpstr>
      <vt:lpstr>methodology</vt:lpstr>
      <vt:lpstr>methodology </vt:lpstr>
      <vt:lpstr>Slide 19</vt:lpstr>
      <vt:lpstr>Slide 20</vt:lpstr>
      <vt:lpstr>landslide susceptibility map  </vt:lpstr>
      <vt:lpstr> validation of the results</vt:lpstr>
      <vt:lpstr>Conclusions  </vt:lpstr>
      <vt:lpstr>Acknowledgments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GIS and remote sensing analysis for landslide susceptibility mapping in Crete</dc:title>
  <dc:creator>maria</dc:creator>
  <cp:lastModifiedBy>maria</cp:lastModifiedBy>
  <cp:revision>89</cp:revision>
  <dcterms:created xsi:type="dcterms:W3CDTF">2014-04-03T07:34:12Z</dcterms:created>
  <dcterms:modified xsi:type="dcterms:W3CDTF">2015-06-22T08:32:59Z</dcterms:modified>
</cp:coreProperties>
</file>