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26/2/2019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ΦΥΣΙΚΕΣ ΚΑΙ ΧΗΜΙΚΕΣ ΔΙΕΡΓΑΣΙΕΣ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ΜΑΘΗΜΑ 6</a:t>
            </a:r>
            <a:r>
              <a:rPr lang="el-GR" baseline="30000" dirty="0" smtClean="0"/>
              <a:t>ΟΥ</a:t>
            </a:r>
            <a:r>
              <a:rPr lang="el-GR" dirty="0" smtClean="0"/>
              <a:t> ΕΞΑΜΗΝΟΥ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1173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ΕΙΣΑΓΩΓΗ ΣΤΗΝ ΧΗΜΙΚΗ ΤΕΧΝΟΛΟΓΙΑ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Χημική Τεχνολογία </a:t>
            </a:r>
            <a:r>
              <a:rPr lang="el-GR" dirty="0" smtClean="0"/>
              <a:t>είναι η </a:t>
            </a:r>
            <a:r>
              <a:rPr lang="el-GR" dirty="0"/>
              <a:t>επιστήμη που ασχολείται με την θεωρητική γνώση και εφαρμογή των καταλληλότερων και οικονομικότερων διαθέσιμων διεργασιών ώστε να επιτευχθεί η μέγιστη απόδοση στην μετατροπή των φυσικών </a:t>
            </a:r>
            <a:r>
              <a:rPr lang="el-GR" dirty="0" err="1" smtClean="0"/>
              <a:t>προΐόντων</a:t>
            </a:r>
            <a:r>
              <a:rPr lang="el-GR" dirty="0" smtClean="0"/>
              <a:t> </a:t>
            </a:r>
            <a:r>
              <a:rPr lang="el-GR" dirty="0"/>
              <a:t>σε άλλα </a:t>
            </a:r>
            <a:r>
              <a:rPr lang="el-GR" dirty="0" err="1" smtClean="0"/>
              <a:t>προΐόντα</a:t>
            </a:r>
            <a:r>
              <a:rPr lang="el-GR" dirty="0" smtClean="0"/>
              <a:t> </a:t>
            </a:r>
            <a:r>
              <a:rPr lang="el-GR" dirty="0"/>
              <a:t>χρήσιμα για τον άνθρωπο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500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ΕΙΣΑΓΩΓΗ ΣΤΗΝ ΧΗΜΙΚΗ ΤΕΧΝΟΛΟΓΙΑ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Η </a:t>
            </a:r>
            <a:r>
              <a:rPr lang="el-GR" b="1" dirty="0"/>
              <a:t>Χημική Τεχνολογία </a:t>
            </a:r>
            <a:r>
              <a:rPr lang="el-GR" dirty="0"/>
              <a:t>διαιρείται σε </a:t>
            </a:r>
            <a:r>
              <a:rPr lang="el-GR" b="1" dirty="0"/>
              <a:t>Ανόργανη</a:t>
            </a:r>
            <a:r>
              <a:rPr lang="el-GR" dirty="0"/>
              <a:t> και </a:t>
            </a:r>
            <a:r>
              <a:rPr lang="el-GR" b="1" dirty="0"/>
              <a:t>Οργανική</a:t>
            </a:r>
            <a:r>
              <a:rPr lang="el-GR" dirty="0"/>
              <a:t>, με αντικείμενο την παραγωγή των αντίστοιχων </a:t>
            </a:r>
            <a:r>
              <a:rPr lang="el-GR" dirty="0" err="1"/>
              <a:t>προιόντων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Με </a:t>
            </a:r>
            <a:r>
              <a:rPr lang="el-GR" dirty="0"/>
              <a:t>τον όρο Βασικές Διεργασίες της Χημικής Τεχνολογίας, εννοούμε την Επιστήμη της </a:t>
            </a:r>
            <a:r>
              <a:rPr lang="el-GR" b="1" dirty="0"/>
              <a:t>Χημικής Μηχανικής</a:t>
            </a:r>
            <a:r>
              <a:rPr lang="el-GR" dirty="0"/>
              <a:t>.  </a:t>
            </a:r>
            <a:endParaRPr lang="el-GR" dirty="0" smtClean="0"/>
          </a:p>
          <a:p>
            <a:r>
              <a:rPr lang="el-GR" dirty="0" smtClean="0"/>
              <a:t>Βασικές </a:t>
            </a:r>
            <a:r>
              <a:rPr lang="el-GR" dirty="0"/>
              <a:t>διεργασίες είναι μια σειρά βαθμίδων (σταδίων) που αποτελείται οποιαδήποτε βιομηχανική κατεργασία, ανεξάρτητα από τον στόχο. Οι διεργασίες που χρησιμοποιούνται στην βιομηχανία είναι είτε φυσικές ή χημικές.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91307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dirty="0"/>
              <a:t>Π</a:t>
            </a:r>
            <a:r>
              <a:rPr lang="el-GR" dirty="0" smtClean="0"/>
              <a:t>αραδείγματα </a:t>
            </a:r>
            <a:r>
              <a:rPr lang="el-GR" b="1" dirty="0"/>
              <a:t>φυσικών </a:t>
            </a:r>
            <a:r>
              <a:rPr lang="el-GR" b="1" dirty="0" smtClean="0"/>
              <a:t>διεργασιών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Οι χημικές αντιδράσεις στους αντιδραστήρες δεν μπορούν να γίνουν αν προηγουμένως δεν γίνει κάποια προεργασία των υλικών όπως π.χ. η διακίνηση, θραύση, άλεση, ρευστοποίηση στερεών υλικών, την μεταφορά υγρών και την συμπίεση αερίων, την θέρμανση, ψύξη, ανάδευση και εξάτμιση των διαλυμάτων, τον διαχωρισμό των </a:t>
            </a:r>
            <a:r>
              <a:rPr lang="el-GR" dirty="0" err="1"/>
              <a:t>προιόντων</a:t>
            </a:r>
            <a:r>
              <a:rPr lang="el-GR" dirty="0"/>
              <a:t> με απορρόφηση, προσρόφηση, απόσταξη, εκχύλιση, ξήρανση, κρυστάλλωση, διήθηση, </a:t>
            </a:r>
            <a:r>
              <a:rPr lang="el-GR" dirty="0" err="1"/>
              <a:t>κατακάθιση</a:t>
            </a:r>
            <a:r>
              <a:rPr lang="el-GR" dirty="0"/>
              <a:t>, </a:t>
            </a:r>
            <a:r>
              <a:rPr lang="el-GR" dirty="0" err="1"/>
              <a:t>φυγοκέντριση</a:t>
            </a:r>
            <a:r>
              <a:rPr lang="el-GR" dirty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8091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dirty="0"/>
              <a:t>Π</a:t>
            </a:r>
            <a:r>
              <a:rPr lang="el-GR" dirty="0" smtClean="0"/>
              <a:t>αραδείγματα </a:t>
            </a:r>
            <a:r>
              <a:rPr lang="el-GR" b="1" dirty="0" smtClean="0"/>
              <a:t>χημικών διεργασιών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l-GR" dirty="0"/>
              <a:t>Η</a:t>
            </a:r>
            <a:r>
              <a:rPr lang="el-GR" dirty="0" smtClean="0"/>
              <a:t>λεκτρόλυση</a:t>
            </a:r>
            <a:r>
              <a:rPr lang="el-GR" dirty="0"/>
              <a:t>, οξείδωση-αναγωγή, καύση, ανταλλαγή ιόντων, πολυμερισμός, </a:t>
            </a:r>
            <a:r>
              <a:rPr lang="el-GR" dirty="0" smtClean="0"/>
              <a:t>αφυδάτωση</a:t>
            </a:r>
            <a:r>
              <a:rPr lang="el-GR" dirty="0"/>
              <a:t>, </a:t>
            </a:r>
            <a:r>
              <a:rPr lang="el-GR" dirty="0" smtClean="0"/>
              <a:t>εξουδετέρωση</a:t>
            </a:r>
            <a:endParaRPr lang="el-GR" dirty="0"/>
          </a:p>
          <a:p>
            <a:r>
              <a:rPr lang="en-US" b="1" dirty="0"/>
              <a:t>X</a:t>
            </a:r>
            <a:r>
              <a:rPr lang="el-GR" b="1" dirty="0" err="1"/>
              <a:t>ημικές</a:t>
            </a:r>
            <a:r>
              <a:rPr lang="el-GR" dirty="0"/>
              <a:t> </a:t>
            </a:r>
            <a:r>
              <a:rPr lang="el-GR" b="1" dirty="0"/>
              <a:t>διεργασίες</a:t>
            </a:r>
            <a:r>
              <a:rPr lang="el-GR" dirty="0"/>
              <a:t> είναι εκείνες που έχουμε αλλαγή στην μοριακή δομή των υλικών.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5919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Χημικές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l-GR" dirty="0"/>
              <a:t>Στις </a:t>
            </a:r>
            <a:r>
              <a:rPr lang="el-GR" b="1" dirty="0"/>
              <a:t>χημικές διεργασίες</a:t>
            </a:r>
            <a:r>
              <a:rPr lang="el-GR" dirty="0"/>
              <a:t>, ο ρυθμός αντίδρασης καθορίζεται από τους νόμους της </a:t>
            </a:r>
            <a:r>
              <a:rPr lang="el-GR" b="1" dirty="0"/>
              <a:t>Χημικής Κινητικής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Παραδείγματα </a:t>
            </a:r>
            <a:r>
              <a:rPr lang="el-GR" dirty="0"/>
              <a:t>χημικών διεργασιών είναι οι ομογενείς και ετερογενείς αντιδράσεις στους καταλυτικούς ή μη αντιδραστήρες, οι ηλεκτροχημικές και βιοχημικές αντιδράσεις.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1842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Χημικές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Οι χημικές διεργασίες ταξινομούνται ανάλογα με την φύση και τις ιδιότητες του δρώντος συστήματος. </a:t>
            </a:r>
            <a:endParaRPr lang="el-GR" dirty="0" smtClean="0"/>
          </a:p>
          <a:p>
            <a:r>
              <a:rPr lang="el-GR" dirty="0" smtClean="0"/>
              <a:t>Το </a:t>
            </a:r>
            <a:r>
              <a:rPr lang="el-GR" dirty="0"/>
              <a:t>σύστημα μπορεί να μία ή περισσότερες φάσεις. </a:t>
            </a:r>
            <a:endParaRPr lang="el-GR" dirty="0" smtClean="0"/>
          </a:p>
          <a:p>
            <a:r>
              <a:rPr lang="el-GR" dirty="0" smtClean="0"/>
              <a:t>Στην </a:t>
            </a:r>
            <a:r>
              <a:rPr lang="el-GR" dirty="0"/>
              <a:t>πρώτη περίπτωση μιλάμε για </a:t>
            </a:r>
            <a:r>
              <a:rPr lang="el-GR" b="1" dirty="0"/>
              <a:t>ομογενείς </a:t>
            </a:r>
            <a:r>
              <a:rPr lang="el-GR" dirty="0"/>
              <a:t>και στην δεύτερη για </a:t>
            </a:r>
            <a:r>
              <a:rPr lang="el-GR" b="1" dirty="0"/>
              <a:t>ετερογενείς</a:t>
            </a:r>
            <a:r>
              <a:rPr lang="el-GR" dirty="0"/>
              <a:t> χημικές διεργασίες. </a:t>
            </a:r>
            <a:endParaRPr lang="el-GR" dirty="0" smtClean="0"/>
          </a:p>
          <a:p>
            <a:r>
              <a:rPr lang="el-GR" dirty="0" smtClean="0"/>
              <a:t>Και </a:t>
            </a:r>
            <a:r>
              <a:rPr lang="el-GR" dirty="0"/>
              <a:t>οι δύο μπορεί να είναι είτε </a:t>
            </a:r>
            <a:r>
              <a:rPr lang="el-GR" b="1" dirty="0"/>
              <a:t>καταλυτικές</a:t>
            </a:r>
            <a:r>
              <a:rPr lang="el-GR" dirty="0"/>
              <a:t> ή </a:t>
            </a:r>
            <a:r>
              <a:rPr lang="el-GR" b="1" dirty="0"/>
              <a:t>μη καταλυτικές</a:t>
            </a:r>
            <a:r>
              <a:rPr lang="el-GR" dirty="0"/>
              <a:t> ανάλογα αν χρησιμοποιείται καταλύτης για την πραγματοποίηση της χημικής αντίδρασης.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1815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Χημικές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el-GR" dirty="0" smtClean="0"/>
              <a:t>Η Ταχύτητα σε αυτές εξαρτάται </a:t>
            </a:r>
            <a:r>
              <a:rPr lang="el-GR" dirty="0"/>
              <a:t>από τα φυσικά φαινόμενα, που γίνονται συνήθως με μικρότερες ταχύτητες από αυτή της χημικής αντίδρασης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Αυτό συμβαίνει επειδή </a:t>
            </a:r>
            <a:r>
              <a:rPr lang="el-GR" dirty="0"/>
              <a:t>σε αυτές έχουμε ταυτόχρονη ροή ρευστών, μεταφορά μάζας και θερμότητας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4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Ανάλογα </a:t>
            </a:r>
            <a:r>
              <a:rPr lang="el-GR" dirty="0"/>
              <a:t>με την οργάνωση λειτουργίας </a:t>
            </a:r>
            <a:r>
              <a:rPr lang="el-GR" dirty="0" smtClean="0"/>
              <a:t>χωρίζονται </a:t>
            </a:r>
            <a:r>
              <a:rPr lang="el-GR" dirty="0"/>
              <a:t>σε </a:t>
            </a:r>
            <a:r>
              <a:rPr lang="el-GR" b="1" dirty="0"/>
              <a:t>περιοδικές</a:t>
            </a:r>
            <a:r>
              <a:rPr lang="el-GR" dirty="0"/>
              <a:t> (ασυνεχείς), </a:t>
            </a:r>
            <a:r>
              <a:rPr lang="el-GR" b="1" dirty="0"/>
              <a:t>συνεχείς</a:t>
            </a:r>
            <a:r>
              <a:rPr lang="el-GR" dirty="0"/>
              <a:t> και </a:t>
            </a:r>
            <a:r>
              <a:rPr lang="el-GR" b="1" dirty="0" err="1"/>
              <a:t>ημισυνεχείς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Ανάλογα </a:t>
            </a:r>
            <a:r>
              <a:rPr lang="el-GR" dirty="0"/>
              <a:t>με την κατανομή του χρόνου παραμονής των δρώντων σωμάτων στις συσκευές συνεχούς λειτουργίας έχουμε δύο μοντέλα συσκευών, τις </a:t>
            </a:r>
            <a:r>
              <a:rPr lang="el-GR" b="1" dirty="0"/>
              <a:t>ιδανικής ανάμιξης</a:t>
            </a:r>
            <a:r>
              <a:rPr lang="el-GR" dirty="0"/>
              <a:t> και τις συσκευές </a:t>
            </a:r>
            <a:r>
              <a:rPr lang="el-GR" b="1" dirty="0"/>
              <a:t>ιδανικής εκτοπίσεως</a:t>
            </a:r>
            <a:r>
              <a:rPr lang="el-GR" dirty="0"/>
              <a:t> (</a:t>
            </a:r>
            <a:r>
              <a:rPr lang="el-GR" dirty="0" err="1"/>
              <a:t>εμβολικής</a:t>
            </a:r>
            <a:r>
              <a:rPr lang="el-GR" dirty="0"/>
              <a:t> ροής). Οι πραγματικές συσκευές είναι ενδιάμεσου τύπου.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4194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Βήματα που ακολουθούνται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l-GR" dirty="0"/>
              <a:t>Στατική ανάλυση της διεργασίας και προσδιορισμός (από τα δεδομένα ισορροπίας) της κατευθύνσεως και των οριακών συνθηκών πραγματοποιήσεως της διεργασίας, καθώς και της κινητήριας δύναμης (ΔΡ, ΔΤ, Δ</a:t>
            </a:r>
            <a:r>
              <a:rPr lang="en-US" dirty="0"/>
              <a:t>C</a:t>
            </a:r>
            <a:r>
              <a:rPr lang="el-GR" dirty="0"/>
              <a:t>) αυτής.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Ισοζύγια μάζας και ενέργειας, για τον υπολογισμό των εισερχόμενων και εξερχόμενων </a:t>
            </a:r>
            <a:r>
              <a:rPr lang="el-GR" dirty="0" err="1"/>
              <a:t>προιόντων</a:t>
            </a:r>
            <a:r>
              <a:rPr lang="el-GR" dirty="0"/>
              <a:t> καθώς και των απαιτούμενων θερμαντικών ή ψυκτικών μέσων.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Κινητική μελέτη και υπολογισμός του ρυθμού της διεργασίας (ταχύτητας, εντάσεως)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63613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Βήματα που ακολουθούνται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412776"/>
            <a:ext cx="8686800" cy="514116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dirty="0" smtClean="0"/>
              <a:t>4. Υπολογισμός </a:t>
            </a:r>
            <a:r>
              <a:rPr lang="el-GR" dirty="0"/>
              <a:t>της επιφάνειας (ή του όγκου) της συσκευής από τα δεδομένα του ρυθμού και της κινητήριας δύναμης με βάση την θεμελιώδη σχέση: </a:t>
            </a:r>
            <a:endParaRPr lang="el-GR" dirty="0" smtClean="0"/>
          </a:p>
          <a:p>
            <a:pPr marL="0" lvl="0" indent="0">
              <a:buNone/>
            </a:pPr>
            <a:endParaRPr lang="el-GR" dirty="0" smtClean="0"/>
          </a:p>
          <a:p>
            <a:pPr marL="0" lvl="0" indent="0">
              <a:buNone/>
            </a:pPr>
            <a:endParaRPr lang="el-GR" dirty="0"/>
          </a:p>
          <a:p>
            <a:pPr marL="0" lvl="0" indent="0">
              <a:buNone/>
            </a:pPr>
            <a:endParaRPr lang="el-GR" dirty="0" smtClean="0"/>
          </a:p>
          <a:p>
            <a:pPr marL="0" lvl="0" indent="0">
              <a:buNone/>
            </a:pPr>
            <a:r>
              <a:rPr lang="el-GR" dirty="0" smtClean="0"/>
              <a:t>5. Υπολογισμός </a:t>
            </a:r>
            <a:r>
              <a:rPr lang="el-GR" dirty="0"/>
              <a:t>των βασικών διαστάσεων (ύψος, διάμετρος, διατομή) της συσκευής</a:t>
            </a:r>
          </a:p>
          <a:p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1979712" y="2996952"/>
            <a:ext cx="5328592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l-GR" sz="2400" dirty="0"/>
              <a:t>Ρυθμός= κινητήρια δύναμη/αντίσταση  =</a:t>
            </a:r>
          </a:p>
          <a:p>
            <a:r>
              <a:rPr lang="el-GR" sz="2400" dirty="0"/>
              <a:t>ποσότητα μεταφερόμενης μάζας ή ενέργειας/χρόνος* επιφάνεια (ή όγκος) λειτουργίας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414233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ΦΥΣΙΚΕΣ ΚΑΙ ΧΗΜΙΚΕΣ ΔΙΕΡΓΑΣΙΕΣ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ΠΕΡΙΓΡΑΦΗ ΤΟΥ ΜΑΘΗΜΑΤΟΣ</a:t>
            </a:r>
          </a:p>
          <a:p>
            <a:r>
              <a:rPr lang="el-GR" dirty="0" smtClean="0"/>
              <a:t>ΔΙΔΑΚΤΙΚΕΣ ΜΟΝΑΔΕΣ 6</a:t>
            </a:r>
          </a:p>
          <a:p>
            <a:r>
              <a:rPr lang="el-GR" dirty="0" smtClean="0"/>
              <a:t>ΘΕΩΡΙΑ 2 ΩΡΕΣ + ΑΣΚΗΣΕΙΣ ΠΡΑΞΕΙΣ 3 ΩΡΕΣ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94691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Διεργασίες και Θερμότητα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Όλες οι διεργασίες της Χημικής Τεχνολογίας είτε φυσικές ή χημικές περιλαμβάνουν την παραγωγή ή την απορρόφηση θερμότητας. Τρεις είναι οι μηχανισμοί μετάδοσης θερμότητας</a:t>
            </a:r>
            <a:r>
              <a:rPr lang="en-US" dirty="0"/>
              <a:t>:</a:t>
            </a:r>
            <a:endParaRPr lang="el-GR" dirty="0"/>
          </a:p>
          <a:p>
            <a:pPr lvl="0"/>
            <a:r>
              <a:rPr lang="el-GR" dirty="0"/>
              <a:t>Με θερμική αγωγή</a:t>
            </a:r>
          </a:p>
          <a:p>
            <a:pPr lvl="0"/>
            <a:r>
              <a:rPr lang="el-GR" dirty="0"/>
              <a:t>Με θερμική μεταφορά</a:t>
            </a:r>
          </a:p>
          <a:p>
            <a:pPr lvl="0"/>
            <a:r>
              <a:rPr lang="el-GR" dirty="0"/>
              <a:t>Με θερμική ακτινοβολία</a:t>
            </a:r>
          </a:p>
          <a:p>
            <a:pPr marL="0" indent="0">
              <a:buNone/>
            </a:pPr>
            <a:r>
              <a:rPr lang="el-GR" dirty="0"/>
              <a:t>Οι δύο πρώτοι μηχανισμοί απαιτούν την ύπαρξη ύλης, ενώ ο τρίτος δεν απαιτεί ύπαρξη ύλης καθώς η ακτινοβολία μεταδίδεται και μέσω κενού.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681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ΤΑΞΙΝΟΜΗΣΗ ΒΑΣΙΚΩΝ ΔΙΕΡΓΑΣΙΩΝ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Διάγραμμα ροής: Εναλλακτική διεργασία 4"/>
          <p:cNvSpPr/>
          <p:nvPr/>
        </p:nvSpPr>
        <p:spPr>
          <a:xfrm>
            <a:off x="706341" y="1700808"/>
            <a:ext cx="7632848" cy="46805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lvl="0" indent="-514350">
              <a:buFont typeface="+mj-lt"/>
              <a:buAutoNum type="arabicPeriod"/>
            </a:pPr>
            <a:r>
              <a:rPr lang="el-GR" sz="4000" dirty="0" smtClean="0"/>
              <a:t> </a:t>
            </a:r>
            <a:r>
              <a:rPr lang="el-GR" sz="4000" dirty="0"/>
              <a:t>Μηχανικές διεργασίες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4000" dirty="0" smtClean="0"/>
              <a:t>Υδρομηχανικές </a:t>
            </a:r>
            <a:r>
              <a:rPr lang="el-GR" sz="4000" dirty="0"/>
              <a:t>διεργασίες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4000" dirty="0" smtClean="0"/>
              <a:t>Θερμικές </a:t>
            </a:r>
            <a:r>
              <a:rPr lang="el-GR" sz="4000" dirty="0"/>
              <a:t>διεργασίες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sz="4000" dirty="0" smtClean="0"/>
              <a:t>Διεργασίες </a:t>
            </a:r>
            <a:r>
              <a:rPr lang="el-GR" sz="4000" dirty="0"/>
              <a:t>Μεταφοράς Μάζας</a:t>
            </a:r>
          </a:p>
          <a:p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177076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Μηχανικές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</a:t>
            </a:r>
            <a:r>
              <a:rPr lang="el-GR" dirty="0" smtClean="0"/>
              <a:t>εριλαμβάνουν </a:t>
            </a:r>
            <a:r>
              <a:rPr lang="el-GR" dirty="0"/>
              <a:t>τις διεργασίες αυξήσεως και ελαττώσεως μεγέθους , την ρευστοποίηση, την μαζική ροή, ανάμιξη, μεταφορά και αποθήκευση των υλικών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Όλες αυτές αποτελούν την </a:t>
            </a:r>
            <a:r>
              <a:rPr lang="el-GR" b="1" dirty="0"/>
              <a:t>Τεχνική σωματιδίων</a:t>
            </a:r>
            <a:r>
              <a:rPr lang="el-GR" dirty="0"/>
              <a:t>, όπου λαμβάνουν μέρος σωματίδια, όπως η κρυστάλλωση, ξήρανση και οι υδρομηχανικές διεργασίες που αφορούν τους διαχωρισμούς στερεών-υγρών, στερεών-αερίων και στερεών-στερεών.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914871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Υδρομηχανικές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αυτές περιλαμβάνονται η </a:t>
            </a:r>
            <a:r>
              <a:rPr lang="el-GR" dirty="0"/>
              <a:t>διακίνηση και ανάδευση των υγρών, </a:t>
            </a:r>
            <a:r>
              <a:rPr lang="el-GR" dirty="0" smtClean="0"/>
              <a:t>η </a:t>
            </a:r>
            <a:r>
              <a:rPr lang="el-GR" dirty="0"/>
              <a:t>μεταφορά και συμπίεση των αερίων, </a:t>
            </a:r>
            <a:r>
              <a:rPr lang="el-GR" dirty="0" smtClean="0"/>
              <a:t>οι διαχωρισμοί </a:t>
            </a:r>
            <a:r>
              <a:rPr lang="el-GR" dirty="0"/>
              <a:t>σε ετερογενή συστήματα των στερεών με τα υγρά και αέρια (καθίζηση, </a:t>
            </a:r>
            <a:r>
              <a:rPr lang="el-GR" dirty="0" err="1"/>
              <a:t>φυγοκέντριση</a:t>
            </a:r>
            <a:r>
              <a:rPr lang="el-GR" dirty="0"/>
              <a:t>, υδρομηχανική ταξινόμηση).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κινητήρια δύναμη στις υδρομηχανικές διεργασίες είναι η </a:t>
            </a:r>
            <a:r>
              <a:rPr lang="el-GR" b="1" dirty="0"/>
              <a:t>διαφορά πίεσης, ΔΡ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91044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Θερμικές διεργασίες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Β</a:t>
            </a:r>
            <a:r>
              <a:rPr lang="el-GR" dirty="0" smtClean="0"/>
              <a:t>ασίζονται </a:t>
            </a:r>
            <a:r>
              <a:rPr lang="el-GR" dirty="0"/>
              <a:t>στην μετάδοση της θερμότητας προς και από την στερεά επιφάνεια που χωρίζει  τις ρευστές  φάσεις. </a:t>
            </a:r>
            <a:endParaRPr lang="el-GR" dirty="0" smtClean="0"/>
          </a:p>
          <a:p>
            <a:r>
              <a:rPr lang="el-GR" dirty="0" smtClean="0"/>
              <a:t>Στην </a:t>
            </a:r>
            <a:r>
              <a:rPr lang="el-GR" dirty="0"/>
              <a:t>κατηγορία αυτή ανήκουν οι διεργασίες εναλλαγής θερμότητας όπως θέρμανση, ψύξη, συμπύκνωση, κατάψυξη, υγροποίηση, εξάτμιση, παραγωγή ατμού στους λέβητες. Η κινητήρια δύναμη στις θερμικές διεργασίες είναι η </a:t>
            </a:r>
            <a:r>
              <a:rPr lang="el-GR" b="1" dirty="0"/>
              <a:t>διαφορά θερμότητας, ΔΤ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9190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Διεργασίες μεταφοράς μάζας ή φυσικοί διαχωρισμοί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400600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Β</a:t>
            </a:r>
            <a:r>
              <a:rPr lang="el-GR" dirty="0" smtClean="0"/>
              <a:t>ασίζονται </a:t>
            </a:r>
            <a:r>
              <a:rPr lang="el-GR" dirty="0"/>
              <a:t>στην μεταφορά ενός ή περισσότερων συστατικών από την μια φάση στην άλλη. Βασίζονται στους νόμους της μοριακής διαχύσεως, ως βραδύτερου σταδίου μεταφοράς και κινητήρια δύναμη στις </a:t>
            </a:r>
            <a:r>
              <a:rPr lang="el-GR" dirty="0" smtClean="0"/>
              <a:t> </a:t>
            </a:r>
            <a:r>
              <a:rPr lang="el-GR" dirty="0"/>
              <a:t>διεργασίες είναι η </a:t>
            </a:r>
            <a:r>
              <a:rPr lang="el-GR" b="1" dirty="0"/>
              <a:t>διαφορά συγκέντρωσης, Δ</a:t>
            </a:r>
            <a:r>
              <a:rPr lang="en-US" b="1" dirty="0"/>
              <a:t>C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Στην </a:t>
            </a:r>
            <a:r>
              <a:rPr lang="el-GR" dirty="0"/>
              <a:t>κατηγορία αυτή ανήκουν η απόσταξη, η εκχύλιση υγρού-υγρού και υγρού-στερεού, η απορρόφηση, η προσρόφηση, η κρυστάλλωση, η ύγρανση και η ξήρανση.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δύο τελευταίες εξετάζονται άλλοτε ως θερμικές διεργασίες καθώς ο μηχανισμός μετάδοσης θερμότητας είναι πιο ισχυρός από τον μηχανισμό μεταφοράς μάζας.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088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ΦΥΣΙΚΕΣ ΚΑΙ ΧΗΜΙΚΕΣ ΔΙΕΡΓΑΣΙΕΣ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 smtClean="0"/>
              <a:t>ΤΡΟΠΟΣ ΕΞΕΤΑΣΗΣ ΤΟΥ ΜΑΘΗΜΑΤΟΣ</a:t>
            </a:r>
          </a:p>
          <a:p>
            <a:r>
              <a:rPr lang="el-GR" dirty="0" smtClean="0"/>
              <a:t>ΓΡΑΠΤΗ ΕΞΕΤΑΣΗ (70%)</a:t>
            </a:r>
          </a:p>
          <a:p>
            <a:r>
              <a:rPr lang="el-GR" dirty="0" smtClean="0"/>
              <a:t>ΠΡΟΟΔΟΙ (30%)</a:t>
            </a:r>
          </a:p>
        </p:txBody>
      </p:sp>
    </p:spTree>
    <p:extLst>
      <p:ext uri="{BB962C8B-B14F-4D97-AF65-F5344CB8AC3E}">
        <p14:creationId xmlns:p14="http://schemas.microsoft.com/office/powerpoint/2010/main" val="157652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ΦΥΣΙΚΕΣ ΚΑΙ ΧΗΜΙΚΕΣ ΔΙΕΡΓΑΣΙΕΣ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el-GR" b="1" dirty="0" smtClean="0"/>
              <a:t>ΤΡΟΠΟΣ ΕΞΕΤΑΣΗΣ ΤΟΥ ΜΑΘΗΜΑΤΟΣ</a:t>
            </a:r>
          </a:p>
          <a:p>
            <a:pPr marL="0" indent="0">
              <a:buNone/>
            </a:pPr>
            <a:r>
              <a:rPr lang="el-GR" u="sng" dirty="0" smtClean="0"/>
              <a:t>ΑΝΤΙ ΑΥΤΩΝ</a:t>
            </a:r>
          </a:p>
          <a:p>
            <a:r>
              <a:rPr lang="el-GR" dirty="0" smtClean="0"/>
              <a:t>ΑΤΟΜΙΚΗ Η ΟΜΑΔΙΚΗ ΕΡΓΑΣΙΑ ΑΝΑΛΟΓΑ ΜΕ ΤΟΝ ΑΡΙΘΜΟ ΤΩΝ ΦΟΙΤΗΤΩΝ ΠΟΥ ΔΗΛΩΣΑΝ ΤΗΝ ΟΠΟΙΑ ΘΑ ΠΑΡΟΥΣΙΑΣΟΥΝ ΠΡΟΦΟΡΙΚΑ (50%)</a:t>
            </a:r>
          </a:p>
          <a:p>
            <a:r>
              <a:rPr lang="el-GR" dirty="0" smtClean="0"/>
              <a:t>ΓΡΑΠΤΗ ΕΞΕΤΑΣΗ (50%)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88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ΠΕΡΙΕΧΟΜΕΝΟ ΜΑΘΗΜΑΤΟΣ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Μηχανικοί διαχωρισμοί. Διήθηση. Φυγοκεντρικοί διαχωρισμοί. Διηθητικά μέσα. Διαχωρισμοί με μεμβράνες. Καθαρότητα προϊόντος και απόδοση. Προσρόφηση: υλικά και διεργασίες προσρόφησης. Προσροφητικές συσκευές σταθεροποιημένης κλίνης. Ισορροπία και ισόθερμες προσρόφησης. Απόσταξη. </a:t>
            </a:r>
            <a:r>
              <a:rPr lang="el-GR" dirty="0" err="1"/>
              <a:t>Ιονανταλλαγή</a:t>
            </a:r>
            <a:r>
              <a:rPr lang="el-GR" dirty="0"/>
              <a:t>. Χρωματογραφία. </a:t>
            </a:r>
            <a:r>
              <a:rPr lang="el-GR" dirty="0" err="1"/>
              <a:t>Εναλλάκτες</a:t>
            </a:r>
            <a:r>
              <a:rPr lang="el-GR" dirty="0"/>
              <a:t> θερμότητας. Σχεδιασμός συσκευών ανταλλαγής θερμότητας. Χημική κινητική. Εξισώσεις και ισοζύγια μάζας και ενέργειας για ιδανικούς αντιδραστήρες. Κατάλυση. Στερεοί καταλύτες. Διεργασίες μεταφοράς σε ετερογενείς αντιδράσεις. Σχεδιασμός ετερογενών καταλυτικών αντιδραστήρων. 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7633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ΕΝΑΛΛΑΚΤΙΚΑ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Μηχανικοί διαχωρισμοί. Διήθηση. Φυγοκεντρικοί διαχωρισμοί. Διηθητικά μέσα. Διαχωρισμοί με μεμβράνες. </a:t>
            </a:r>
            <a:r>
              <a:rPr lang="el-GR" dirty="0" smtClean="0"/>
              <a:t>Προσρόφηση</a:t>
            </a:r>
            <a:r>
              <a:rPr lang="el-GR" dirty="0"/>
              <a:t>: υλικά και διεργασίες προσρόφησης. Προσροφητικές συσκευές σταθεροποιημένης κλίνης. Ισορροπία και ισόθερμες προσρόφησης. Απόσταξη. </a:t>
            </a:r>
            <a:r>
              <a:rPr lang="el-GR" dirty="0" err="1"/>
              <a:t>Ιονανταλλαγή</a:t>
            </a:r>
            <a:r>
              <a:rPr lang="el-GR" dirty="0"/>
              <a:t>. </a:t>
            </a:r>
            <a:r>
              <a:rPr lang="el-GR" dirty="0" err="1" smtClean="0"/>
              <a:t>Εναλλάκτες</a:t>
            </a:r>
            <a:r>
              <a:rPr lang="el-GR" dirty="0" smtClean="0"/>
              <a:t> </a:t>
            </a:r>
            <a:r>
              <a:rPr lang="el-GR" dirty="0"/>
              <a:t>θερμότητας. Σχεδιασμός συσκευών ανταλλαγής θερμότητας. Χημική κινητική. Εξισώσεις και ισοζύγια μάζας και ενέργειας για ιδανικούς αντιδραστήρες. Κατάλυση. Στερεοί καταλύτες. Διεργασίες μεταφοράς σε ετερογενείς αντιδράσεις. Σχεδιασμός ετερογενών καταλυτικών αντιδραστήρων. 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208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ΠΡΟΤΕΙΝΟΜΕΝΗ ΒΙΒΛΙΟΓΡΑΦΙΑ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err="1" smtClean="0"/>
              <a:t>Σαββάκης</a:t>
            </a:r>
            <a:r>
              <a:rPr lang="el-GR" dirty="0"/>
              <a:t>, Κ., Ε., Χημική Τεχνολογία, Εισαγωγή στην Περιβαλλοντική Τεχνολογία, Εκδόσεις Ζήτη, 2002. </a:t>
            </a:r>
          </a:p>
          <a:p>
            <a:pPr marL="0" indent="0">
              <a:buNone/>
            </a:pPr>
            <a:r>
              <a:rPr lang="el-GR" dirty="0" err="1" smtClean="0"/>
              <a:t>Γιαννακουδάκης</a:t>
            </a:r>
            <a:r>
              <a:rPr lang="el-GR" dirty="0"/>
              <a:t>, Δ., </a:t>
            </a:r>
            <a:r>
              <a:rPr lang="el-GR" dirty="0" err="1"/>
              <a:t>Μάτης</a:t>
            </a:r>
            <a:r>
              <a:rPr lang="el-GR" dirty="0"/>
              <a:t>, Κ.Α., Φυσικές διεργασίες στη Χημική Τεχνολογία, Εκδόσεις Ζήτη, 1987. </a:t>
            </a:r>
          </a:p>
          <a:p>
            <a:pPr marL="0" indent="0">
              <a:buNone/>
            </a:pPr>
            <a:r>
              <a:rPr lang="el-GR" dirty="0" err="1" smtClean="0"/>
              <a:t>Γεντεκάκης</a:t>
            </a:r>
            <a:r>
              <a:rPr lang="el-GR" dirty="0"/>
              <a:t>, Ι. Β., Φυσικές διεργασίες, Εκδόσεις Κλειδάριθμος, 2010. </a:t>
            </a:r>
          </a:p>
          <a:p>
            <a:pPr marL="0" indent="0">
              <a:buNone/>
            </a:pPr>
            <a:r>
              <a:rPr lang="el-GR" dirty="0"/>
              <a:t>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1231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ΠΡΟΤΕΙΝΟΜΕΝΗ ΒΙΒΛΙΟΓΡΑΦΙΑ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Εργαστηριακές ασκήσεις Βιομηχανικής Χημείας, Εργαστήριο Βιομηχανικής Χημείας, Πανεπιστήμιο Ιωαννίνων, Σχολή </a:t>
            </a:r>
            <a:r>
              <a:rPr lang="el-GR" dirty="0"/>
              <a:t>Θ</a:t>
            </a:r>
            <a:r>
              <a:rPr lang="el-GR" dirty="0" smtClean="0"/>
              <a:t>ετικών Επιστημών, 1985.</a:t>
            </a:r>
          </a:p>
          <a:p>
            <a:pPr marL="0" indent="0">
              <a:buNone/>
            </a:pPr>
            <a:r>
              <a:rPr lang="el-GR" dirty="0" err="1" smtClean="0"/>
              <a:t>Σδούκος</a:t>
            </a:r>
            <a:r>
              <a:rPr lang="el-GR" dirty="0" smtClean="0"/>
              <a:t>, Α.Θ., </a:t>
            </a:r>
            <a:r>
              <a:rPr lang="el-GR" dirty="0" err="1" smtClean="0"/>
              <a:t>Πομώνης</a:t>
            </a:r>
            <a:r>
              <a:rPr lang="el-GR" dirty="0" smtClean="0"/>
              <a:t> Φ.Ι., Χημικές Διεργασίες της Χημικής Τεχνολογίας,</a:t>
            </a:r>
            <a:r>
              <a:rPr lang="el-GR" dirty="0"/>
              <a:t> Πανεπιστήμιο Ιωαννίνων, Σχολή Θετικών Επιστημών, </a:t>
            </a:r>
            <a:r>
              <a:rPr lang="el-GR" dirty="0" smtClean="0"/>
              <a:t>1989.</a:t>
            </a:r>
          </a:p>
          <a:p>
            <a:pPr marL="0" indent="0">
              <a:buNone/>
            </a:pPr>
            <a:r>
              <a:rPr lang="el-GR" dirty="0" err="1" smtClean="0"/>
              <a:t>Σδούκος</a:t>
            </a:r>
            <a:r>
              <a:rPr lang="el-GR" dirty="0" smtClean="0"/>
              <a:t>, Α.Θ., Φυσικές </a:t>
            </a:r>
            <a:r>
              <a:rPr lang="el-GR" dirty="0"/>
              <a:t>Διεργασίες της Χημικής Τεχνολογίας, </a:t>
            </a:r>
            <a:r>
              <a:rPr lang="el-GR" dirty="0" smtClean="0"/>
              <a:t>Τόμος ΙΙΙ-Μεταφορά μάζας, Πανεπιστήμιο </a:t>
            </a:r>
            <a:r>
              <a:rPr lang="el-GR" dirty="0"/>
              <a:t>Ιωαννίνων, Σχολή Θετικών Επιστημών, 1989.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4359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ΣΚΟΠΟΣ ΤΟΥ ΜΑΘΗΜΑΤΟΣ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Το μάθημα αποσκοπεί </a:t>
            </a:r>
            <a:r>
              <a:rPr lang="el-GR" dirty="0"/>
              <a:t>στο να μάθουν οι φοιτητές τις κυριότερες φυσικές και χημικές διεργασίες που λαμβάνουν χώρα γενικά σε βιομηχανικές εγκαταστάσεις και ειδικότερα σε εγκαταστάσεις προστασίας περιβάλλοντος. Επίσης, </a:t>
            </a:r>
            <a:r>
              <a:rPr lang="el-GR" dirty="0" smtClean="0"/>
              <a:t>για </a:t>
            </a:r>
            <a:r>
              <a:rPr lang="el-GR" dirty="0"/>
              <a:t>να γνωρίσουν τους κατάλληλους παράγοντες που απαιτούνται για τον σχεδιασμό αντιδραστήρων ανάλογα με την διεργασία που γίνεται. 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250596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1288</Words>
  <Application>Microsoft Office PowerPoint</Application>
  <PresentationFormat>Προβολή στην οθόνη (4:3)</PresentationFormat>
  <Paragraphs>93</Paragraphs>
  <Slides>25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Θέμα του Office</vt:lpstr>
      <vt:lpstr>ΦΥΣΙΚΕΣ ΚΑΙ ΧΗΜΙΚΕΣ ΔΙΕΡΓΑΣΙΕΣ</vt:lpstr>
      <vt:lpstr>ΦΥΣΙΚΕΣ ΚΑΙ ΧΗΜΙΚΕΣ ΔΙΕΡΓΑΣΙΕΣ</vt:lpstr>
      <vt:lpstr>ΦΥΣΙΚΕΣ ΚΑΙ ΧΗΜΙΚΕΣ ΔΙΕΡΓΑΣΙΕΣ</vt:lpstr>
      <vt:lpstr>ΦΥΣΙΚΕΣ ΚΑΙ ΧΗΜΙΚΕΣ ΔΙΕΡΓΑΣΙΕΣ</vt:lpstr>
      <vt:lpstr>ΠΕΡΙΕΧΟΜΕΝΟ ΜΑΘΗΜΑΤΟΣ</vt:lpstr>
      <vt:lpstr>ΕΝΑΛΛΑΚΤΙΚΑ</vt:lpstr>
      <vt:lpstr>ΠΡΟΤΕΙΝΟΜΕΝΗ ΒΙΒΛΙΟΓΡΑΦΙΑ</vt:lpstr>
      <vt:lpstr>ΠΡΟΤΕΙΝΟΜΕΝΗ ΒΙΒΛΙΟΓΡΑΦΙΑ</vt:lpstr>
      <vt:lpstr>ΣΚΟΠΟΣ ΤΟΥ ΜΑΘΗΜΑΤΟΣ</vt:lpstr>
      <vt:lpstr>ΕΙΣΑΓΩΓΗ ΣΤΗΝ ΧΗΜΙΚΗ ΤΕΧΝΟΛΟΓΙΑ</vt:lpstr>
      <vt:lpstr>ΕΙΣΑΓΩΓΗ ΣΤΗΝ ΧΗΜΙΚΗ ΤΕΧΝΟΛΟΓΙΑ</vt:lpstr>
      <vt:lpstr>Παραδείγματα φυσικών διεργασιών</vt:lpstr>
      <vt:lpstr>Παραδείγματα χημικών διεργασιών</vt:lpstr>
      <vt:lpstr>Χημικές διεργασίες</vt:lpstr>
      <vt:lpstr>Χημικές διεργασίες</vt:lpstr>
      <vt:lpstr>Χημικές διεργασίες</vt:lpstr>
      <vt:lpstr>Βασικές διεργασίες</vt:lpstr>
      <vt:lpstr>Βήματα που ακολουθούνται διεργασίες</vt:lpstr>
      <vt:lpstr>Βήματα που ακολουθούνται διεργασίες</vt:lpstr>
      <vt:lpstr>Διεργασίες και Θερμότητα</vt:lpstr>
      <vt:lpstr>ΤΑΞΙΝΟΜΗΣΗ ΒΑΣΙΚΩΝ ΔΙΕΡΓΑΣΙΩΝ</vt:lpstr>
      <vt:lpstr>Μηχανικές διεργασίες</vt:lpstr>
      <vt:lpstr>Υδρομηχανικές διεργασίες</vt:lpstr>
      <vt:lpstr>Θερμικές διεργασίες</vt:lpstr>
      <vt:lpstr>Διεργασίες μεταφοράς μάζας ή φυσικοί διαχωρισμοί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ΦΥΣΙΚΕΣ ΚΑΙ ΧΗΜΙΚΕΣ ΔΙΕΡΓΑΣΙΕΣ</dc:title>
  <dc:creator>Melina Kotti</dc:creator>
  <cp:lastModifiedBy>Windows User</cp:lastModifiedBy>
  <cp:revision>34</cp:revision>
  <dcterms:created xsi:type="dcterms:W3CDTF">2019-02-26T09:44:14Z</dcterms:created>
  <dcterms:modified xsi:type="dcterms:W3CDTF">2019-02-26T11:39:05Z</dcterms:modified>
</cp:coreProperties>
</file>