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73" r:id="rId5"/>
    <p:sldId id="274" r:id="rId6"/>
    <p:sldId id="275" r:id="rId7"/>
    <p:sldId id="276" r:id="rId8"/>
    <p:sldId id="277" r:id="rId9"/>
    <p:sldId id="264" r:id="rId10"/>
    <p:sldId id="265" r:id="rId11"/>
    <p:sldId id="278" r:id="rId12"/>
    <p:sldId id="263" r:id="rId13"/>
    <p:sldId id="279" r:id="rId14"/>
    <p:sldId id="280" r:id="rId15"/>
    <p:sldId id="266" r:id="rId16"/>
    <p:sldId id="267" r:id="rId17"/>
    <p:sldId id="268" r:id="rId18"/>
    <p:sldId id="269" r:id="rId19"/>
    <p:sldId id="270" r:id="rId20"/>
    <p:sldId id="281" r:id="rId21"/>
    <p:sldId id="282" r:id="rId22"/>
    <p:sldId id="283" r:id="rId23"/>
    <p:sldId id="284" r:id="rId24"/>
    <p:sldId id="286" r:id="rId25"/>
    <p:sldId id="285" r:id="rId26"/>
    <p:sldId id="287" r:id="rId27"/>
    <p:sldId id="288" r:id="rId28"/>
    <p:sldId id="289" r:id="rId29"/>
    <p:sldId id="290" r:id="rId30"/>
    <p:sldId id="291" r:id="rId31"/>
    <p:sldId id="292" r:id="rId32"/>
    <p:sldId id="257" r:id="rId33"/>
    <p:sldId id="258" r:id="rId34"/>
    <p:sldId id="259" r:id="rId35"/>
    <p:sldId id="260" r:id="rId36"/>
    <p:sldId id="261" r:id="rId37"/>
    <p:sldId id="262" r:id="rId38"/>
    <p:sldId id="295" r:id="rId39"/>
    <p:sldId id="293" r:id="rId40"/>
    <p:sldId id="294" r:id="rId4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7/4/2019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7/4/2019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ΕΚΧΥΛΙΣΗ</a:t>
            </a:r>
            <a:endParaRPr lang="el-GR" dirty="0"/>
          </a:p>
        </p:txBody>
      </p:sp>
      <p:sp>
        <p:nvSpPr>
          <p:cNvPr id="3" name="Υπότιτλος 2"/>
          <p:cNvSpPr>
            <a:spLocks noGrp="1"/>
          </p:cNvSpPr>
          <p:nvPr>
            <p:ph type="subTitle" idx="1"/>
          </p:nvPr>
        </p:nvSpPr>
        <p:spPr/>
        <p:txBody>
          <a:bodyPr/>
          <a:lstStyle/>
          <a:p>
            <a:r>
              <a:rPr lang="el-GR" dirty="0" smtClean="0"/>
              <a:t>Φυσική διεργασία</a:t>
            </a:r>
            <a:endParaRPr lang="el-GR" dirty="0"/>
          </a:p>
        </p:txBody>
      </p:sp>
    </p:spTree>
    <p:extLst>
      <p:ext uri="{BB962C8B-B14F-4D97-AF65-F5344CB8AC3E}">
        <p14:creationId xmlns:p14="http://schemas.microsoft.com/office/powerpoint/2010/main" val="4087540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Τριγωνικό διάγραμμα</a:t>
            </a:r>
            <a:br>
              <a:rPr lang="el-GR" dirty="0" smtClean="0"/>
            </a:br>
            <a:r>
              <a:rPr lang="el-GR" dirty="0" smtClean="0"/>
              <a:t>Ισοσκελές ορθογώνιο τρίγωνο</a:t>
            </a:r>
            <a:endParaRPr lang="el-GR"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1047" y="2029848"/>
            <a:ext cx="3761905" cy="3666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4709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δείχνουν τα διαγράμματα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Στα διαγράμματα αυτά οι κορυφές αντιπροσωπεύουν τα καθαρά συστατικά, οι πλευρές τα δυαδικά μίγματα. Όλα τα σημεία εντός του τριγώνου αντιπροσωπεύουν τριαδικά μίγματα, η σύσταση των οποίων βρίσκεται με έναν από τους παρακάτω τρόπους:</a:t>
            </a:r>
          </a:p>
          <a:p>
            <a:pPr lvl="0"/>
            <a:r>
              <a:rPr lang="en-US" dirty="0"/>
              <a:t>M</a:t>
            </a:r>
            <a:r>
              <a:rPr lang="el-GR" dirty="0"/>
              <a:t>ε τις παράλληλες προς τις πλευρές του τριγώνου γραμμές που διέρχονται από ένα σημείο π.χ. Ο του οποίου η σύσταση ζητείται.</a:t>
            </a:r>
          </a:p>
          <a:p>
            <a:pPr lvl="0"/>
            <a:r>
              <a:rPr lang="el-GR" dirty="0"/>
              <a:t>Με τα ύψη των κάθετων προς τις πλευρές γραμμών , το άθροισμα των οποίων δίνει το ύψος του τριγώνου.</a:t>
            </a:r>
          </a:p>
          <a:p>
            <a:endParaRPr lang="el-GR" dirty="0"/>
          </a:p>
        </p:txBody>
      </p:sp>
    </p:spTree>
    <p:extLst>
      <p:ext uri="{BB962C8B-B14F-4D97-AF65-F5344CB8AC3E}">
        <p14:creationId xmlns:p14="http://schemas.microsoft.com/office/powerpoint/2010/main" val="3058931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Εύρεση της σύστασης</a:t>
            </a:r>
            <a:endParaRPr lang="el-GR"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556792"/>
            <a:ext cx="9036496" cy="4320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1381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b="1" dirty="0"/>
              <a:t>ΣΥΣΤΗΜΑΤΑ ΤΡΙΩΝ ΥΓΡΩΝ- ΜΗ ΑΝΑΜΙΞΙΜΑ ΥΓΡΑ (Β-</a:t>
            </a:r>
            <a:r>
              <a:rPr lang="en-US" sz="3600" b="1" dirty="0"/>
              <a:t>S</a:t>
            </a:r>
            <a:r>
              <a:rPr lang="el-GR" sz="3600" b="1" dirty="0"/>
              <a:t>)</a:t>
            </a:r>
            <a:r>
              <a:rPr lang="el-GR" sz="3600" dirty="0"/>
              <a:t/>
            </a:r>
            <a:br>
              <a:rPr lang="el-GR" sz="3600" dirty="0"/>
            </a:br>
            <a:endParaRPr lang="el-GR" sz="3600" dirty="0"/>
          </a:p>
        </p:txBody>
      </p:sp>
      <p:sp>
        <p:nvSpPr>
          <p:cNvPr id="3" name="Θέση περιεχομένου 2"/>
          <p:cNvSpPr>
            <a:spLocks noGrp="1"/>
          </p:cNvSpPr>
          <p:nvPr>
            <p:ph idx="1"/>
          </p:nvPr>
        </p:nvSpPr>
        <p:spPr>
          <a:xfrm>
            <a:off x="395536" y="1196752"/>
            <a:ext cx="8229600" cy="5400600"/>
          </a:xfrm>
        </p:spPr>
        <p:txBody>
          <a:bodyPr>
            <a:normAutofit fontScale="92500" lnSpcReduction="20000"/>
          </a:bodyPr>
          <a:lstStyle/>
          <a:p>
            <a:pPr marL="0" indent="0">
              <a:buNone/>
            </a:pPr>
            <a:r>
              <a:rPr lang="el-GR" dirty="0"/>
              <a:t>Όταν δεν αναμιγνύονται καθόλου το αραιωτικό Β και ο διαλύτης </a:t>
            </a:r>
            <a:r>
              <a:rPr lang="en-US" dirty="0" smtClean="0"/>
              <a:t>S, </a:t>
            </a:r>
            <a:r>
              <a:rPr lang="el-GR" dirty="0" smtClean="0"/>
              <a:t>τότε </a:t>
            </a:r>
            <a:r>
              <a:rPr lang="el-GR" dirty="0"/>
              <a:t>η ισορροπία στα ορθογώνια διαγράμματα δίνεται από την σχέση: </a:t>
            </a:r>
            <a:r>
              <a:rPr lang="en-US" dirty="0"/>
              <a:t>Ye</a:t>
            </a:r>
            <a:r>
              <a:rPr lang="el-GR" dirty="0"/>
              <a:t>=</a:t>
            </a:r>
            <a:r>
              <a:rPr lang="el-GR" dirty="0" err="1"/>
              <a:t>f(X</a:t>
            </a:r>
            <a:r>
              <a:rPr lang="el-GR" dirty="0"/>
              <a:t>), όπου </a:t>
            </a:r>
            <a:r>
              <a:rPr lang="en-US" dirty="0"/>
              <a:t>Ye</a:t>
            </a:r>
            <a:r>
              <a:rPr lang="el-GR" dirty="0"/>
              <a:t> είναι η συγκέντρωση του συστατικού Α στον διαλύτη </a:t>
            </a:r>
            <a:r>
              <a:rPr lang="en-US" dirty="0"/>
              <a:t>S </a:t>
            </a:r>
            <a:r>
              <a:rPr lang="el-GR" dirty="0"/>
              <a:t>(εκχυλίσματος) και  </a:t>
            </a:r>
            <a:r>
              <a:rPr lang="en-US" dirty="0"/>
              <a:t>X</a:t>
            </a:r>
            <a:r>
              <a:rPr lang="el-GR" dirty="0"/>
              <a:t> είναι η συγκέντρωση του συστατικού Α στο αραιωτικό Β (υπολείμματος). Τα </a:t>
            </a:r>
            <a:r>
              <a:rPr lang="en-US" dirty="0"/>
              <a:t>Ye</a:t>
            </a:r>
            <a:r>
              <a:rPr lang="el-GR" dirty="0"/>
              <a:t> και X δίνονται από τις παρακάτω σχέσεις</a:t>
            </a:r>
          </a:p>
          <a:p>
            <a:r>
              <a:rPr lang="en-US" dirty="0"/>
              <a:t>Y</a:t>
            </a:r>
            <a:r>
              <a:rPr lang="en-US" baseline="-25000" dirty="0"/>
              <a:t>e</a:t>
            </a:r>
            <a:r>
              <a:rPr lang="el-GR" dirty="0"/>
              <a:t>=</a:t>
            </a:r>
            <a:r>
              <a:rPr lang="en-US" dirty="0"/>
              <a:t>y</a:t>
            </a:r>
            <a:r>
              <a:rPr lang="en-US" baseline="-25000" dirty="0"/>
              <a:t>e</a:t>
            </a:r>
            <a:r>
              <a:rPr lang="el-GR" dirty="0"/>
              <a:t>/(1-</a:t>
            </a:r>
            <a:r>
              <a:rPr lang="en-US" dirty="0"/>
              <a:t>y</a:t>
            </a:r>
            <a:r>
              <a:rPr lang="en-US" baseline="-25000" dirty="0"/>
              <a:t>e</a:t>
            </a:r>
            <a:r>
              <a:rPr lang="el-GR" dirty="0"/>
              <a:t>)</a:t>
            </a:r>
          </a:p>
          <a:p>
            <a:r>
              <a:rPr lang="en-US" dirty="0"/>
              <a:t>X</a:t>
            </a:r>
            <a:r>
              <a:rPr lang="el-GR" dirty="0"/>
              <a:t> = </a:t>
            </a:r>
            <a:r>
              <a:rPr lang="en-US" dirty="0"/>
              <a:t>x</a:t>
            </a:r>
            <a:r>
              <a:rPr lang="el-GR" dirty="0"/>
              <a:t>/(1-</a:t>
            </a:r>
            <a:r>
              <a:rPr lang="en-US" dirty="0"/>
              <a:t>x</a:t>
            </a:r>
            <a:r>
              <a:rPr lang="el-GR" dirty="0"/>
              <a:t>)</a:t>
            </a:r>
          </a:p>
          <a:p>
            <a:pPr marL="0" indent="0">
              <a:buNone/>
            </a:pPr>
            <a:r>
              <a:rPr lang="el-GR" dirty="0"/>
              <a:t>Όπου </a:t>
            </a:r>
            <a:r>
              <a:rPr lang="en-US" dirty="0"/>
              <a:t>ye</a:t>
            </a:r>
            <a:r>
              <a:rPr lang="el-GR" dirty="0"/>
              <a:t> και </a:t>
            </a:r>
            <a:r>
              <a:rPr lang="en-US" dirty="0"/>
              <a:t>x</a:t>
            </a:r>
            <a:r>
              <a:rPr lang="el-GR" dirty="0"/>
              <a:t> είναι το κλάσμα βάρους της Α στην φάση του εκχυλίσματος και στην φάση του υπολείμματος αντίστοιχα.</a:t>
            </a:r>
          </a:p>
          <a:p>
            <a:endParaRPr lang="el-GR" dirty="0"/>
          </a:p>
        </p:txBody>
      </p:sp>
    </p:spTree>
    <p:extLst>
      <p:ext uri="{BB962C8B-B14F-4D97-AF65-F5344CB8AC3E}">
        <p14:creationId xmlns:p14="http://schemas.microsoft.com/office/powerpoint/2010/main" val="1520913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908720"/>
            <a:ext cx="8229600" cy="5949280"/>
          </a:xfrm>
        </p:spPr>
        <p:txBody>
          <a:bodyPr>
            <a:normAutofit/>
          </a:bodyPr>
          <a:lstStyle/>
          <a:p>
            <a:r>
              <a:rPr lang="en-US" dirty="0"/>
              <a:t>To</a:t>
            </a:r>
            <a:r>
              <a:rPr lang="el-GR" dirty="0"/>
              <a:t> διάγραμμα </a:t>
            </a:r>
            <a:r>
              <a:rPr lang="en-US" dirty="0"/>
              <a:t>Ye</a:t>
            </a:r>
            <a:r>
              <a:rPr lang="el-GR" dirty="0"/>
              <a:t>=</a:t>
            </a:r>
            <a:r>
              <a:rPr lang="el-GR" dirty="0" err="1"/>
              <a:t>f(X</a:t>
            </a:r>
            <a:r>
              <a:rPr lang="el-GR" dirty="0"/>
              <a:t>), </a:t>
            </a:r>
            <a:r>
              <a:rPr lang="el-GR" dirty="0" smtClean="0"/>
              <a:t>φαίνεται </a:t>
            </a:r>
            <a:r>
              <a:rPr lang="el-GR" dirty="0"/>
              <a:t>στο σχήμα  </a:t>
            </a:r>
            <a:r>
              <a:rPr lang="el-GR" dirty="0" smtClean="0"/>
              <a:t> </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r>
              <a:rPr lang="el-GR" dirty="0" smtClean="0"/>
              <a:t>Παράδειγμα </a:t>
            </a:r>
            <a:r>
              <a:rPr lang="el-GR" dirty="0"/>
              <a:t>τέτοιου συστήματος είναι το σύστημα νικοτίνη (Α)-Η</a:t>
            </a:r>
            <a:r>
              <a:rPr lang="el-GR" baseline="-25000" dirty="0"/>
              <a:t>2</a:t>
            </a:r>
            <a:r>
              <a:rPr lang="el-GR" dirty="0"/>
              <a:t>Ο (Β)-</a:t>
            </a:r>
            <a:r>
              <a:rPr lang="el-GR" dirty="0" err="1"/>
              <a:t>κηροσίν</a:t>
            </a:r>
            <a:r>
              <a:rPr lang="el-GR" dirty="0"/>
              <a:t>η (</a:t>
            </a:r>
            <a:r>
              <a:rPr lang="en-US" dirty="0"/>
              <a:t>S</a:t>
            </a:r>
            <a:r>
              <a:rPr lang="el-GR" dirty="0"/>
              <a:t>).</a:t>
            </a:r>
          </a:p>
          <a:p>
            <a:endParaRPr lang="el-G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6975" y="1433513"/>
            <a:ext cx="4210050" cy="399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Τίτλος 1"/>
          <p:cNvSpPr>
            <a:spLocks noGrp="1"/>
          </p:cNvSpPr>
          <p:nvPr>
            <p:ph type="title"/>
          </p:nvPr>
        </p:nvSpPr>
        <p:spPr>
          <a:xfrm>
            <a:off x="457200" y="274638"/>
            <a:ext cx="7643813" cy="777875"/>
          </a:xfrm>
        </p:spPr>
        <p:txBody>
          <a:bodyPr>
            <a:noAutofit/>
          </a:bodyPr>
          <a:lstStyle/>
          <a:p>
            <a:r>
              <a:rPr lang="el-GR" sz="3600" b="1" dirty="0"/>
              <a:t>ΣΥΣΤΗΜΑΤΑ ΤΡΙΩΝ ΥΓΡΩΝ- ΜΗ ΑΝΑΜΙΞΙΜΑ ΥΓΡΑ (Β-</a:t>
            </a:r>
            <a:r>
              <a:rPr lang="en-US" sz="3600" b="1" dirty="0"/>
              <a:t>S</a:t>
            </a:r>
            <a:r>
              <a:rPr lang="el-GR" sz="3600" b="1" dirty="0"/>
              <a:t>)</a:t>
            </a:r>
            <a:r>
              <a:rPr lang="el-GR" sz="3600" dirty="0"/>
              <a:t/>
            </a:r>
            <a:br>
              <a:rPr lang="el-GR" sz="3600" dirty="0"/>
            </a:br>
            <a:endParaRPr lang="el-GR" sz="3600" dirty="0"/>
          </a:p>
        </p:txBody>
      </p:sp>
    </p:spTree>
    <p:extLst>
      <p:ext uri="{BB962C8B-B14F-4D97-AF65-F5344CB8AC3E}">
        <p14:creationId xmlns:p14="http://schemas.microsoft.com/office/powerpoint/2010/main" val="117331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Σύστημα τριών υγρών-Ένα ζεύγος μερικώς αναμίξιμων υγρών</a:t>
            </a:r>
            <a:endParaRPr lang="el-GR" b="1" dirty="0"/>
          </a:p>
        </p:txBody>
      </p:sp>
      <p:sp>
        <p:nvSpPr>
          <p:cNvPr id="3" name="Θέση περιεχομένου 2"/>
          <p:cNvSpPr>
            <a:spLocks noGrp="1"/>
          </p:cNvSpPr>
          <p:nvPr>
            <p:ph idx="1"/>
          </p:nvPr>
        </p:nvSpPr>
        <p:spPr/>
        <p:txBody>
          <a:bodyPr>
            <a:normAutofit fontScale="92500"/>
          </a:bodyPr>
          <a:lstStyle/>
          <a:p>
            <a:r>
              <a:rPr lang="el-GR" dirty="0" smtClean="0"/>
              <a:t>Το συστατικό Α είναι πλήρως διαλυτό στα Β και </a:t>
            </a:r>
            <a:r>
              <a:rPr lang="en-US" dirty="0" smtClean="0"/>
              <a:t>S</a:t>
            </a:r>
            <a:r>
              <a:rPr lang="el-GR" dirty="0" smtClean="0"/>
              <a:t>, ενώ τα Β και </a:t>
            </a:r>
            <a:r>
              <a:rPr lang="en-US" dirty="0" smtClean="0"/>
              <a:t>S </a:t>
            </a:r>
            <a:r>
              <a:rPr lang="el-GR" dirty="0" smtClean="0"/>
              <a:t>είναι μερικώς αναμίξιμα μεταξύ τους, σχηματίζοντας κορεσμένα διαλύματα του  </a:t>
            </a:r>
            <a:r>
              <a:rPr lang="en-US" dirty="0" smtClean="0"/>
              <a:t>S </a:t>
            </a:r>
            <a:r>
              <a:rPr lang="el-GR" dirty="0" smtClean="0"/>
              <a:t>στο Β (σημείο Ι) και του Β στο </a:t>
            </a:r>
            <a:r>
              <a:rPr lang="en-US" dirty="0" smtClean="0"/>
              <a:t>S </a:t>
            </a:r>
            <a:r>
              <a:rPr lang="el-GR" dirty="0" smtClean="0"/>
              <a:t>(σημείο </a:t>
            </a:r>
            <a:r>
              <a:rPr lang="en-US" dirty="0" smtClean="0"/>
              <a:t>J</a:t>
            </a:r>
            <a:r>
              <a:rPr lang="el-GR" dirty="0" smtClean="0"/>
              <a:t>)</a:t>
            </a:r>
            <a:endParaRPr lang="en-US" dirty="0" smtClean="0"/>
          </a:p>
          <a:p>
            <a:r>
              <a:rPr lang="el-GR" dirty="0" smtClean="0"/>
              <a:t>Όσο μικρότερη είναι η απόσταση των σημείων Ι και </a:t>
            </a:r>
            <a:r>
              <a:rPr lang="en-US" dirty="0" smtClean="0"/>
              <a:t>J </a:t>
            </a:r>
            <a:r>
              <a:rPr lang="el-GR" dirty="0" smtClean="0"/>
              <a:t>τόσο μεγαλύτερη είναι η διαλυτότητα των </a:t>
            </a:r>
            <a:r>
              <a:rPr lang="en-US" dirty="0" smtClean="0"/>
              <a:t>B </a:t>
            </a:r>
            <a:r>
              <a:rPr lang="el-GR" dirty="0" smtClean="0"/>
              <a:t>και </a:t>
            </a:r>
            <a:r>
              <a:rPr lang="en-US" dirty="0" smtClean="0"/>
              <a:t>S, </a:t>
            </a:r>
            <a:r>
              <a:rPr lang="el-GR" dirty="0" smtClean="0"/>
              <a:t>ενώ όσο μεγαλώνει η απόσταση μεταξύ των </a:t>
            </a:r>
            <a:r>
              <a:rPr lang="en-US" dirty="0" smtClean="0"/>
              <a:t>I </a:t>
            </a:r>
            <a:r>
              <a:rPr lang="el-GR" dirty="0" smtClean="0"/>
              <a:t>και </a:t>
            </a:r>
            <a:r>
              <a:rPr lang="en-US" dirty="0" smtClean="0"/>
              <a:t>J</a:t>
            </a:r>
            <a:r>
              <a:rPr lang="el-GR" dirty="0" smtClean="0"/>
              <a:t>,</a:t>
            </a:r>
            <a:r>
              <a:rPr lang="en-US" dirty="0" smtClean="0"/>
              <a:t> </a:t>
            </a:r>
            <a:r>
              <a:rPr lang="el-GR" dirty="0" smtClean="0"/>
              <a:t>τόσο ελαττώνεται η αμοιβαία διαλυτότητά τους</a:t>
            </a:r>
            <a:endParaRPr lang="el-GR" dirty="0"/>
          </a:p>
        </p:txBody>
      </p:sp>
    </p:spTree>
    <p:extLst>
      <p:ext uri="{BB962C8B-B14F-4D97-AF65-F5344CB8AC3E}">
        <p14:creationId xmlns:p14="http://schemas.microsoft.com/office/powerpoint/2010/main" val="1063277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Σύστημα τριών υγρών-Ένα ζεύγος μη αναμίξιμων υγρών</a:t>
            </a:r>
          </a:p>
        </p:txBody>
      </p:sp>
      <p:sp>
        <p:nvSpPr>
          <p:cNvPr id="3" name="Θέση περιεχομένου 2"/>
          <p:cNvSpPr>
            <a:spLocks noGrp="1"/>
          </p:cNvSpPr>
          <p:nvPr>
            <p:ph idx="1"/>
          </p:nvPr>
        </p:nvSpPr>
        <p:spPr/>
        <p:txBody>
          <a:bodyPr>
            <a:normAutofit fontScale="92500" lnSpcReduction="20000"/>
          </a:bodyPr>
          <a:lstStyle/>
          <a:p>
            <a:r>
              <a:rPr lang="el-GR" dirty="0" smtClean="0"/>
              <a:t>Η προσθήκη της ουσίας Α μεταβάλλει την διαλυτότητα των η οποία ακολουθεί την καμπύλη </a:t>
            </a:r>
            <a:r>
              <a:rPr lang="en-US" dirty="0" smtClean="0"/>
              <a:t>IRPEJ </a:t>
            </a:r>
            <a:r>
              <a:rPr lang="el-GR" dirty="0" smtClean="0"/>
              <a:t>που ονομάζεται </a:t>
            </a:r>
            <a:r>
              <a:rPr lang="el-GR" b="1" dirty="0" smtClean="0">
                <a:effectLst>
                  <a:outerShdw blurRad="38100" dist="38100" dir="2700000" algn="tl">
                    <a:srgbClr val="000000">
                      <a:alpha val="43137"/>
                    </a:srgbClr>
                  </a:outerShdw>
                </a:effectLst>
              </a:rPr>
              <a:t>καμπύλη ισορροπίας ή διαλυτότητας</a:t>
            </a:r>
            <a:r>
              <a:rPr lang="el-GR" dirty="0" smtClean="0"/>
              <a:t>.</a:t>
            </a:r>
            <a:endParaRPr lang="en-US" dirty="0"/>
          </a:p>
          <a:p>
            <a:r>
              <a:rPr lang="el-GR" dirty="0" smtClean="0"/>
              <a:t>Τα σημεία που βρίσκονται έξω από την καμπύλη </a:t>
            </a:r>
            <a:r>
              <a:rPr lang="el-GR" dirty="0" err="1" smtClean="0"/>
              <a:t>ισορρροπίας</a:t>
            </a:r>
            <a:r>
              <a:rPr lang="el-GR" dirty="0" smtClean="0"/>
              <a:t> (π.χ. το Ζ) παριστάνουν τριαδικά μίγματα που είναι ομοιογενή (</a:t>
            </a:r>
            <a:r>
              <a:rPr lang="el-GR" b="1" dirty="0" smtClean="0"/>
              <a:t>μία φάση</a:t>
            </a:r>
            <a:r>
              <a:rPr lang="el-GR" dirty="0" smtClean="0"/>
              <a:t>)</a:t>
            </a:r>
          </a:p>
          <a:p>
            <a:r>
              <a:rPr lang="el-GR" dirty="0" smtClean="0"/>
              <a:t>Τα σημεία στον εσωτερικό χώρο της καμπύλης παριστάνουν τριαδικά μίγματα που είναι ετερογενή , δηλαδή από </a:t>
            </a:r>
            <a:r>
              <a:rPr lang="el-GR" b="1" dirty="0" smtClean="0"/>
              <a:t>δύο φάσεις </a:t>
            </a:r>
            <a:r>
              <a:rPr lang="el-GR" dirty="0" smtClean="0"/>
              <a:t>μη αναμίξιμες μεταξύ των οποίων κατανέμεται το Α</a:t>
            </a:r>
          </a:p>
          <a:p>
            <a:endParaRPr lang="el-GR" dirty="0"/>
          </a:p>
        </p:txBody>
      </p:sp>
    </p:spTree>
    <p:extLst>
      <p:ext uri="{BB962C8B-B14F-4D97-AF65-F5344CB8AC3E}">
        <p14:creationId xmlns:p14="http://schemas.microsoft.com/office/powerpoint/2010/main" val="18427916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a:t>
            </a:r>
            <a:r>
              <a:rPr lang="el-GR" dirty="0" smtClean="0"/>
              <a:t>μερικώς </a:t>
            </a:r>
            <a:r>
              <a:rPr lang="el-GR" dirty="0"/>
              <a:t>αναμίξιμων υγρών</a:t>
            </a:r>
          </a:p>
        </p:txBody>
      </p:sp>
      <p:sp>
        <p:nvSpPr>
          <p:cNvPr id="3" name="Θέση περιεχομένου 2"/>
          <p:cNvSpPr>
            <a:spLocks noGrp="1"/>
          </p:cNvSpPr>
          <p:nvPr>
            <p:ph idx="1"/>
          </p:nvPr>
        </p:nvSpPr>
        <p:spPr/>
        <p:txBody>
          <a:bodyPr>
            <a:normAutofit fontScale="92500" lnSpcReduction="10000"/>
          </a:bodyPr>
          <a:lstStyle/>
          <a:p>
            <a:r>
              <a:rPr lang="el-GR" dirty="0" smtClean="0"/>
              <a:t>Το σημείο Μ αντιστοιχεί σε δύο φάσεις συστάσεως </a:t>
            </a:r>
            <a:r>
              <a:rPr lang="en-US" dirty="0" smtClean="0"/>
              <a:t>R ( </a:t>
            </a:r>
            <a:r>
              <a:rPr lang="el-GR" dirty="0" smtClean="0"/>
              <a:t>πλουσιότερη σε Β</a:t>
            </a:r>
            <a:r>
              <a:rPr lang="en-US" dirty="0" smtClean="0"/>
              <a:t>) </a:t>
            </a:r>
            <a:r>
              <a:rPr lang="el-GR" dirty="0" smtClean="0"/>
              <a:t> και </a:t>
            </a:r>
            <a:r>
              <a:rPr lang="en-US" dirty="0" smtClean="0"/>
              <a:t>E (</a:t>
            </a:r>
            <a:r>
              <a:rPr lang="el-GR" dirty="0" smtClean="0"/>
              <a:t>πλουσιότερη σε </a:t>
            </a:r>
            <a:r>
              <a:rPr lang="en-US" dirty="0" smtClean="0"/>
              <a:t>S) </a:t>
            </a:r>
            <a:r>
              <a:rPr lang="el-GR" dirty="0" smtClean="0"/>
              <a:t>που βρίσκονται σε ισορροπία.</a:t>
            </a:r>
          </a:p>
          <a:p>
            <a:r>
              <a:rPr lang="el-GR" dirty="0" smtClean="0"/>
              <a:t>Οι ευθείες γραμμές που συνδέουν τα σημεία που αντιστοιχούν στις συστάσεις των </a:t>
            </a:r>
            <a:r>
              <a:rPr lang="el-GR" dirty="0" err="1" smtClean="0"/>
              <a:t>ισορροπούντων</a:t>
            </a:r>
            <a:r>
              <a:rPr lang="el-GR" dirty="0" smtClean="0"/>
              <a:t> φάσεων (</a:t>
            </a:r>
            <a:r>
              <a:rPr lang="el-GR" dirty="0" err="1" smtClean="0"/>
              <a:t>π.χ</a:t>
            </a:r>
            <a:r>
              <a:rPr lang="el-GR" dirty="0" smtClean="0"/>
              <a:t> </a:t>
            </a:r>
            <a:r>
              <a:rPr lang="en-US" dirty="0" smtClean="0"/>
              <a:t> R </a:t>
            </a:r>
            <a:r>
              <a:rPr lang="el-GR" dirty="0" smtClean="0"/>
              <a:t>και </a:t>
            </a:r>
            <a:r>
              <a:rPr lang="en-US" dirty="0" smtClean="0"/>
              <a:t>E</a:t>
            </a:r>
            <a:r>
              <a:rPr lang="el-GR" dirty="0" smtClean="0"/>
              <a:t>) ονομάζονται </a:t>
            </a:r>
            <a:r>
              <a:rPr lang="el-GR" b="1" dirty="0" smtClean="0">
                <a:effectLst>
                  <a:outerShdw blurRad="38100" dist="38100" dir="2700000" algn="tl">
                    <a:srgbClr val="000000">
                      <a:alpha val="43137"/>
                    </a:srgbClr>
                  </a:outerShdw>
                </a:effectLst>
              </a:rPr>
              <a:t>γραμμές συνδέσεως </a:t>
            </a:r>
            <a:r>
              <a:rPr lang="el-GR" dirty="0" smtClean="0"/>
              <a:t>και πρέπει να διέρχονται από σημεία που αντιστοιχούν στην σύσταση του όλου μίγματος (π.χ. Μ)</a:t>
            </a:r>
          </a:p>
          <a:p>
            <a:endParaRPr lang="el-GR" dirty="0" smtClean="0"/>
          </a:p>
          <a:p>
            <a:endParaRPr lang="el-GR" dirty="0"/>
          </a:p>
        </p:txBody>
      </p:sp>
    </p:spTree>
    <p:extLst>
      <p:ext uri="{BB962C8B-B14F-4D97-AF65-F5344CB8AC3E}">
        <p14:creationId xmlns:p14="http://schemas.microsoft.com/office/powerpoint/2010/main" val="4150050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a:t>
            </a:r>
            <a:r>
              <a:rPr lang="el-GR" dirty="0" smtClean="0"/>
              <a:t>μερικώς </a:t>
            </a:r>
            <a:r>
              <a:rPr lang="el-GR" dirty="0"/>
              <a:t>αναμίξιμων υγρών</a:t>
            </a:r>
          </a:p>
        </p:txBody>
      </p:sp>
      <p:sp>
        <p:nvSpPr>
          <p:cNvPr id="3" name="Θέση περιεχομένου 2"/>
          <p:cNvSpPr>
            <a:spLocks noGrp="1"/>
          </p:cNvSpPr>
          <p:nvPr>
            <p:ph idx="1"/>
          </p:nvPr>
        </p:nvSpPr>
        <p:spPr/>
        <p:txBody>
          <a:bodyPr>
            <a:normAutofit fontScale="77500" lnSpcReduction="20000"/>
          </a:bodyPr>
          <a:lstStyle/>
          <a:p>
            <a:r>
              <a:rPr lang="el-GR" dirty="0" smtClean="0"/>
              <a:t>Οι </a:t>
            </a:r>
            <a:r>
              <a:rPr lang="el-GR" b="1" dirty="0" smtClean="0">
                <a:effectLst>
                  <a:outerShdw blurRad="38100" dist="38100" dir="2700000" algn="tl">
                    <a:srgbClr val="000000">
                      <a:alpha val="43137"/>
                    </a:srgbClr>
                  </a:outerShdw>
                </a:effectLst>
              </a:rPr>
              <a:t>γραμμές συνδέσεως </a:t>
            </a:r>
            <a:r>
              <a:rPr lang="el-GR" dirty="0" smtClean="0"/>
              <a:t>είναι άπειρες για ένα τριαδικό σύστημα</a:t>
            </a:r>
          </a:p>
          <a:p>
            <a:r>
              <a:rPr lang="el-GR" dirty="0" smtClean="0"/>
              <a:t>Η τελευταία γραμμή σύνδεσης καταλήγει σε ένα σημείο που ονομάζεται </a:t>
            </a:r>
            <a:r>
              <a:rPr lang="el-GR" b="1" dirty="0" smtClean="0">
                <a:effectLst>
                  <a:outerShdw blurRad="38100" dist="38100" dir="2700000" algn="tl">
                    <a:srgbClr val="000000">
                      <a:alpha val="43137"/>
                    </a:srgbClr>
                  </a:outerShdw>
                </a:effectLst>
              </a:rPr>
              <a:t>κοινό σημείο ή σημείο αναδίπλωσης </a:t>
            </a:r>
            <a:r>
              <a:rPr lang="el-GR" dirty="0" smtClean="0"/>
              <a:t>(π.χ. το Ρ) και αντιστοιχεί στην συνθήκη κατά την οποία οι ισορροπούσες φάσεις θα έχουν την ίδια σύσταση στο Α (δηλαδή το μίγμα δεν διαχωρίζεται σε δύο φάσεις) </a:t>
            </a:r>
          </a:p>
          <a:p>
            <a:r>
              <a:rPr lang="el-GR" dirty="0" smtClean="0"/>
              <a:t>Η καμπύλη ισορροπίας χωρίζεται στο τμήμα του υπολείμματος ( </a:t>
            </a:r>
            <a:r>
              <a:rPr lang="en-US" dirty="0" smtClean="0"/>
              <a:t>IRP</a:t>
            </a:r>
            <a:r>
              <a:rPr lang="el-GR" dirty="0" smtClean="0"/>
              <a:t>) και του εκχυλίσματος ( </a:t>
            </a:r>
            <a:r>
              <a:rPr lang="en-US" dirty="0" smtClean="0"/>
              <a:t>PEJ</a:t>
            </a:r>
            <a:r>
              <a:rPr lang="el-GR" dirty="0" smtClean="0"/>
              <a:t>)</a:t>
            </a:r>
            <a:endParaRPr lang="en-US" dirty="0" smtClean="0"/>
          </a:p>
          <a:p>
            <a:r>
              <a:rPr lang="el-GR" dirty="0" smtClean="0"/>
              <a:t>Η συγκέντρωση </a:t>
            </a:r>
            <a:r>
              <a:rPr lang="en-US" dirty="0" err="1" smtClean="0"/>
              <a:t>y</a:t>
            </a:r>
            <a:r>
              <a:rPr lang="en-US" baseline="-25000" dirty="0" err="1" smtClean="0"/>
              <a:t>E</a:t>
            </a:r>
            <a:r>
              <a:rPr lang="en-US" dirty="0" smtClean="0"/>
              <a:t> </a:t>
            </a:r>
            <a:r>
              <a:rPr lang="el-GR" dirty="0" smtClean="0"/>
              <a:t>του Α στην φάση του εκχυλίσματος (Ε) είναι μεγαλύτερη από την συγκέντρωσή του </a:t>
            </a:r>
            <a:r>
              <a:rPr lang="en-US" dirty="0" smtClean="0"/>
              <a:t>X</a:t>
            </a:r>
            <a:r>
              <a:rPr lang="en-US" baseline="-25000" dirty="0"/>
              <a:t>R</a:t>
            </a:r>
            <a:r>
              <a:rPr lang="en-US" dirty="0" smtClean="0"/>
              <a:t> </a:t>
            </a:r>
            <a:r>
              <a:rPr lang="el-GR" dirty="0" smtClean="0"/>
              <a:t>στην φάση του υπολείμματος (</a:t>
            </a:r>
            <a:r>
              <a:rPr lang="en-US" dirty="0" smtClean="0"/>
              <a:t>R</a:t>
            </a:r>
            <a:r>
              <a:rPr lang="el-GR" dirty="0" smtClean="0"/>
              <a:t>)</a:t>
            </a:r>
          </a:p>
          <a:p>
            <a:endParaRPr lang="el-GR" dirty="0" smtClean="0"/>
          </a:p>
          <a:p>
            <a:endParaRPr lang="el-GR" dirty="0"/>
          </a:p>
        </p:txBody>
      </p:sp>
    </p:spTree>
    <p:extLst>
      <p:ext uri="{BB962C8B-B14F-4D97-AF65-F5344CB8AC3E}">
        <p14:creationId xmlns:p14="http://schemas.microsoft.com/office/powerpoint/2010/main" val="1378209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μερικώς αναμίξιμων υγρών</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887517"/>
            <a:ext cx="8229600" cy="3951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7484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ΕΚΧΥΛΙΣΗ</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b="1" dirty="0"/>
              <a:t>Εκχύλιση </a:t>
            </a:r>
            <a:r>
              <a:rPr lang="el-GR" dirty="0"/>
              <a:t>ονομάζεται η διαδικασία ανάκτησης ενός ή περισσότερων συστατικών από υγρά ή στερεά μίγματα με την βοήθεια εκλεκτικών υγρών, που ονομάζονται  διαλύτες. </a:t>
            </a:r>
          </a:p>
          <a:p>
            <a:r>
              <a:rPr lang="el-GR" dirty="0"/>
              <a:t>Η εκχύλιση υγρών χρησιμοποιείται για τον διαχωρισμό δύο αναμίξιμων υγρών (ο διαλύτης διαλύει κατά προτίμηση ένα από αυτά).</a:t>
            </a:r>
          </a:p>
          <a:p>
            <a:r>
              <a:rPr lang="el-GR" dirty="0"/>
              <a:t>Η εκχύλιση στερεών αλλιώς </a:t>
            </a:r>
            <a:r>
              <a:rPr lang="el-GR" dirty="0" err="1" smtClean="0"/>
              <a:t>έκπυση</a:t>
            </a:r>
            <a:r>
              <a:rPr lang="el-GR" dirty="0" smtClean="0"/>
              <a:t> </a:t>
            </a:r>
            <a:r>
              <a:rPr lang="el-GR" dirty="0"/>
              <a:t>ή </a:t>
            </a:r>
            <a:r>
              <a:rPr lang="el-GR" dirty="0" err="1"/>
              <a:t>διαλυτοποίηση</a:t>
            </a:r>
            <a:r>
              <a:rPr lang="el-GR" dirty="0"/>
              <a:t> χρησιμοποιείται για την ανάκτηση μιας διαλυτής στον διαλύτη στερεάς (ή και υγρής) ουσίας από το μίγμα αυτής με άλλα αδρανή στερεά συστατικά.</a:t>
            </a:r>
          </a:p>
          <a:p>
            <a:endParaRPr lang="el-GR" dirty="0"/>
          </a:p>
        </p:txBody>
      </p:sp>
    </p:spTree>
    <p:extLst>
      <p:ext uri="{BB962C8B-B14F-4D97-AF65-F5344CB8AC3E}">
        <p14:creationId xmlns:p14="http://schemas.microsoft.com/office/powerpoint/2010/main" val="30994267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μερικώς αναμίξιμων υγρών</a:t>
            </a:r>
          </a:p>
        </p:txBody>
      </p:sp>
      <p:sp>
        <p:nvSpPr>
          <p:cNvPr id="3" name="Θέση περιεχομένου 2"/>
          <p:cNvSpPr>
            <a:spLocks noGrp="1"/>
          </p:cNvSpPr>
          <p:nvPr>
            <p:ph idx="1"/>
          </p:nvPr>
        </p:nvSpPr>
        <p:spPr/>
        <p:txBody>
          <a:bodyPr/>
          <a:lstStyle/>
          <a:p>
            <a:r>
              <a:rPr lang="el-GR" dirty="0"/>
              <a:t>Η συγκέντρωση </a:t>
            </a:r>
            <a:r>
              <a:rPr lang="en-US" dirty="0" err="1"/>
              <a:t>y</a:t>
            </a:r>
            <a:r>
              <a:rPr lang="en-US" baseline="-25000" dirty="0" err="1"/>
              <a:t>E</a:t>
            </a:r>
            <a:r>
              <a:rPr lang="en-US" dirty="0"/>
              <a:t> </a:t>
            </a:r>
            <a:r>
              <a:rPr lang="el-GR" dirty="0"/>
              <a:t>του Α στην φάση του εκχυλίσματος (Ε) είναι μεγαλύτερη από την συγκέντρωσή του </a:t>
            </a:r>
            <a:r>
              <a:rPr lang="en-US" dirty="0"/>
              <a:t>X</a:t>
            </a:r>
            <a:r>
              <a:rPr lang="en-US" baseline="-25000" dirty="0"/>
              <a:t>R</a:t>
            </a:r>
            <a:r>
              <a:rPr lang="en-US" dirty="0"/>
              <a:t> </a:t>
            </a:r>
            <a:r>
              <a:rPr lang="el-GR" dirty="0"/>
              <a:t>στην φάση του υπολείμματος (</a:t>
            </a:r>
            <a:r>
              <a:rPr lang="en-US" dirty="0"/>
              <a:t>R</a:t>
            </a:r>
            <a:r>
              <a:rPr lang="el-GR" dirty="0" smtClean="0"/>
              <a:t>)</a:t>
            </a:r>
          </a:p>
          <a:p>
            <a:r>
              <a:rPr lang="el-GR" dirty="0" smtClean="0"/>
              <a:t>Άρα, η καμπύλη κατανομής </a:t>
            </a:r>
            <a:r>
              <a:rPr lang="en-US" dirty="0" smtClean="0"/>
              <a:t>Ye = f(x) </a:t>
            </a:r>
            <a:r>
              <a:rPr lang="el-GR" dirty="0" smtClean="0"/>
              <a:t>θα βρίσκεται πάνω από την διαγώνιο </a:t>
            </a:r>
            <a:r>
              <a:rPr lang="en-US" dirty="0" smtClean="0"/>
              <a:t>y=x (</a:t>
            </a:r>
            <a:r>
              <a:rPr lang="el-GR" dirty="0" smtClean="0"/>
              <a:t>διάγραμμα </a:t>
            </a:r>
            <a:r>
              <a:rPr lang="en-US" dirty="0" smtClean="0"/>
              <a:t>McCabe-Thiele)</a:t>
            </a:r>
            <a:endParaRPr lang="el-GR" dirty="0"/>
          </a:p>
          <a:p>
            <a:endParaRPr lang="el-GR" dirty="0"/>
          </a:p>
          <a:p>
            <a:endParaRPr lang="el-GR" dirty="0"/>
          </a:p>
        </p:txBody>
      </p:sp>
    </p:spTree>
    <p:extLst>
      <p:ext uri="{BB962C8B-B14F-4D97-AF65-F5344CB8AC3E}">
        <p14:creationId xmlns:p14="http://schemas.microsoft.com/office/powerpoint/2010/main" val="18120256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μερικώς αναμίξιμων υγρών</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541262"/>
            <a:ext cx="8229600" cy="26438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33178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Σύστημα τριών υγρών-Ένα ζεύγος μερικώς αναμίξιμων υγρών</a:t>
            </a:r>
          </a:p>
        </p:txBody>
      </p:sp>
      <p:sp>
        <p:nvSpPr>
          <p:cNvPr id="3" name="Θέση περιεχομένου 2"/>
          <p:cNvSpPr>
            <a:spLocks noGrp="1"/>
          </p:cNvSpPr>
          <p:nvPr>
            <p:ph idx="1"/>
          </p:nvPr>
        </p:nvSpPr>
        <p:spPr/>
        <p:txBody>
          <a:bodyPr/>
          <a:lstStyle/>
          <a:p>
            <a:pPr marL="0" indent="0">
              <a:buNone/>
            </a:pPr>
            <a:r>
              <a:rPr lang="el-GR" dirty="0"/>
              <a:t>Παραδείγματα τέτοιων συστημάτων με ένα ζεύγος μερικώς αναμίξιμων υγρών είναι τα παρακάτω </a:t>
            </a:r>
            <a:r>
              <a:rPr lang="el-GR" dirty="0" smtClean="0"/>
              <a:t>συστήματα</a:t>
            </a:r>
            <a:r>
              <a:rPr lang="en-US" dirty="0"/>
              <a:t>:</a:t>
            </a:r>
            <a:endParaRPr lang="el-GR" dirty="0"/>
          </a:p>
          <a:p>
            <a:r>
              <a:rPr lang="el-GR" dirty="0"/>
              <a:t>Ακετόνη (Α)-</a:t>
            </a:r>
            <a:r>
              <a:rPr lang="el-GR" dirty="0" err="1"/>
              <a:t>νερ</a:t>
            </a:r>
            <a:r>
              <a:rPr lang="el-GR" dirty="0"/>
              <a:t>ό (Β)-χλωροφόρμιο (</a:t>
            </a:r>
            <a:r>
              <a:rPr lang="en-US" dirty="0"/>
              <a:t>S</a:t>
            </a:r>
            <a:r>
              <a:rPr lang="el-GR" dirty="0"/>
              <a:t> ),</a:t>
            </a:r>
          </a:p>
          <a:p>
            <a:r>
              <a:rPr lang="el-GR" dirty="0"/>
              <a:t>Οξικό οξύ (Α)-</a:t>
            </a:r>
            <a:r>
              <a:rPr lang="el-GR" dirty="0" err="1"/>
              <a:t>νερ</a:t>
            </a:r>
            <a:r>
              <a:rPr lang="el-GR" dirty="0"/>
              <a:t>ό (Β)-μεθυοισοβουτυλική κετόνη (</a:t>
            </a:r>
            <a:r>
              <a:rPr lang="en-US" dirty="0"/>
              <a:t>S</a:t>
            </a:r>
            <a:r>
              <a:rPr lang="el-GR" dirty="0"/>
              <a:t> ),</a:t>
            </a:r>
          </a:p>
          <a:p>
            <a:r>
              <a:rPr lang="el-GR" dirty="0"/>
              <a:t>Οξικό οξύ (Α)-</a:t>
            </a:r>
            <a:r>
              <a:rPr lang="el-GR" dirty="0" err="1"/>
              <a:t>νερ</a:t>
            </a:r>
            <a:r>
              <a:rPr lang="el-GR" dirty="0"/>
              <a:t>ό (Β)-ισοπροπυλικός αιθέρας ( </a:t>
            </a:r>
            <a:r>
              <a:rPr lang="en-US" dirty="0"/>
              <a:t>S</a:t>
            </a:r>
            <a:r>
              <a:rPr lang="el-GR" dirty="0"/>
              <a:t>).</a:t>
            </a:r>
          </a:p>
          <a:p>
            <a:endParaRPr lang="el-GR" dirty="0"/>
          </a:p>
        </p:txBody>
      </p:sp>
    </p:spTree>
    <p:extLst>
      <p:ext uri="{BB962C8B-B14F-4D97-AF65-F5344CB8AC3E}">
        <p14:creationId xmlns:p14="http://schemas.microsoft.com/office/powerpoint/2010/main" val="4284012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Επίδραση της θερμοκρασίας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Η θερμοκρασία επιδρά σημαντικά στην ισορροπία υγρών/υγρών καθώς με τη  αύξησή της αυξάνεται συνήθως η διαλυτότητα περιορίζοντας έτσι την ετερογενή περιοχή κάτω από την καμπύλη ισορροπίας</a:t>
            </a:r>
            <a:r>
              <a:rPr lang="el-GR" dirty="0" smtClean="0"/>
              <a:t>.</a:t>
            </a:r>
          </a:p>
          <a:p>
            <a:r>
              <a:rPr lang="el-GR" dirty="0"/>
              <a:t>Η εκχύλιση υγρών πρέπει να γίνεται σε θερμοκρασίες μικρότερες από την </a:t>
            </a:r>
            <a:r>
              <a:rPr lang="en-US" dirty="0"/>
              <a:t>t</a:t>
            </a:r>
            <a:r>
              <a:rPr lang="el-GR" dirty="0"/>
              <a:t>3 (σχήμα )που θα έχει ως αποτέλεσμα να εξαφανιστεί η ετερογενής περιοχή (π.χ. σημείο Ρ’).</a:t>
            </a:r>
          </a:p>
          <a:p>
            <a:endParaRPr lang="el-GR" dirty="0"/>
          </a:p>
        </p:txBody>
      </p:sp>
    </p:spTree>
    <p:extLst>
      <p:ext uri="{BB962C8B-B14F-4D97-AF65-F5344CB8AC3E}">
        <p14:creationId xmlns:p14="http://schemas.microsoft.com/office/powerpoint/2010/main" val="2369912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Επίδραση της θερμοκρασίας</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47549" y="1900757"/>
            <a:ext cx="4848902" cy="3924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8986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Επίδραση της θερμοκρασίας</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smtClean="0"/>
              <a:t>Για </a:t>
            </a:r>
            <a:r>
              <a:rPr lang="el-GR" dirty="0"/>
              <a:t>τα περισσότερα συστήματα υγρού-υγρού η διαλυτότητα των φάσεων Β και </a:t>
            </a:r>
            <a:r>
              <a:rPr lang="en-US" dirty="0"/>
              <a:t>S </a:t>
            </a:r>
            <a:r>
              <a:rPr lang="el-GR" dirty="0"/>
              <a:t>αυξάνεται με την αύξηση της θερμοκρασίας. Αυτό έχει ως συνέπεια να υπάρχει μια κρίσιμη θερμοκρασία στην οποία οι δύο φάσεις διαλύονται πλήρως η μια στην άλλη και δεν υφίσταται πλέον η διάκριση των φάσεων που είναι απολύτως απαραίτητη στην διεργασία της εκχύλισης.</a:t>
            </a:r>
          </a:p>
          <a:p>
            <a:pPr marL="0" indent="0">
              <a:buNone/>
            </a:pPr>
            <a:endParaRPr lang="el-GR" dirty="0"/>
          </a:p>
        </p:txBody>
      </p:sp>
    </p:spTree>
    <p:extLst>
      <p:ext uri="{BB962C8B-B14F-4D97-AF65-F5344CB8AC3E}">
        <p14:creationId xmlns:p14="http://schemas.microsoft.com/office/powerpoint/2010/main" val="28499520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Διαλύτες-κριτήρια επιλογής</a:t>
            </a:r>
            <a:endParaRPr lang="el-GR" dirty="0"/>
          </a:p>
        </p:txBody>
      </p:sp>
      <p:sp>
        <p:nvSpPr>
          <p:cNvPr id="3" name="Θέση περιεχομένου 2"/>
          <p:cNvSpPr>
            <a:spLocks noGrp="1"/>
          </p:cNvSpPr>
          <p:nvPr>
            <p:ph idx="1"/>
          </p:nvPr>
        </p:nvSpPr>
        <p:spPr>
          <a:xfrm>
            <a:off x="457200" y="1340768"/>
            <a:ext cx="8229600" cy="5256584"/>
          </a:xfrm>
        </p:spPr>
        <p:txBody>
          <a:bodyPr>
            <a:normAutofit fontScale="92500" lnSpcReduction="10000"/>
          </a:bodyPr>
          <a:lstStyle/>
          <a:p>
            <a:pPr marL="0" indent="0">
              <a:buNone/>
            </a:pPr>
            <a:r>
              <a:rPr lang="el-GR" dirty="0"/>
              <a:t>Ένας ιδανικός διαλύτης που πρόκειται να χρησιμοποιηθεί στον διαχωρισμό των συστατικών Α και Β πρέπει να διαθέτει τα παρακάτω:</a:t>
            </a:r>
          </a:p>
          <a:p>
            <a:pPr marL="0" indent="0">
              <a:buNone/>
            </a:pPr>
            <a:endParaRPr lang="el-GR" dirty="0" smtClean="0"/>
          </a:p>
          <a:p>
            <a:pPr marL="0" indent="0">
              <a:buNone/>
            </a:pPr>
            <a:r>
              <a:rPr lang="el-GR" dirty="0" smtClean="0"/>
              <a:t>1</a:t>
            </a:r>
            <a:r>
              <a:rPr lang="el-GR" dirty="0"/>
              <a:t>) Να έχει υψηλή εκλεκτικότητα. Η εκλεκτικότητα (</a:t>
            </a:r>
            <a:r>
              <a:rPr lang="el-GR" dirty="0" err="1"/>
              <a:t>α</a:t>
            </a:r>
            <a:r>
              <a:rPr lang="el-GR" baseline="-25000" dirty="0" err="1"/>
              <a:t>ΑΒ</a:t>
            </a:r>
            <a:r>
              <a:rPr lang="el-GR" dirty="0"/>
              <a:t>) εκφράζεται με τον λόγο των συντελεστών κατανομής του συστατικού Α στον νέο διαλύτη (Κ</a:t>
            </a:r>
            <a:r>
              <a:rPr lang="el-GR" baseline="-25000" dirty="0"/>
              <a:t>Α</a:t>
            </a:r>
            <a:r>
              <a:rPr lang="el-GR" dirty="0"/>
              <a:t>) προς αυτόν της φέρουσας ουσίας Β (Κ</a:t>
            </a:r>
            <a:r>
              <a:rPr lang="el-GR" baseline="-25000" dirty="0"/>
              <a:t>Β</a:t>
            </a:r>
            <a:r>
              <a:rPr lang="el-GR" dirty="0"/>
              <a:t>)</a:t>
            </a:r>
          </a:p>
          <a:p>
            <a:r>
              <a:rPr lang="el-GR" dirty="0" err="1"/>
              <a:t>α</a:t>
            </a:r>
            <a:r>
              <a:rPr lang="el-GR" baseline="-25000" dirty="0" err="1"/>
              <a:t>ΑΒ</a:t>
            </a:r>
            <a:r>
              <a:rPr lang="el-GR" dirty="0"/>
              <a:t> = Κ</a:t>
            </a:r>
            <a:r>
              <a:rPr lang="el-GR" baseline="-25000" dirty="0"/>
              <a:t>Α</a:t>
            </a:r>
            <a:r>
              <a:rPr lang="el-GR" dirty="0"/>
              <a:t>/Κ</a:t>
            </a:r>
            <a:r>
              <a:rPr lang="el-GR" baseline="-25000" dirty="0"/>
              <a:t>Β</a:t>
            </a:r>
            <a:r>
              <a:rPr lang="el-GR" dirty="0"/>
              <a:t> = (</a:t>
            </a:r>
            <a:r>
              <a:rPr lang="en-US" dirty="0" err="1"/>
              <a:t>y</a:t>
            </a:r>
            <a:r>
              <a:rPr lang="en-US" baseline="-25000" dirty="0" err="1"/>
              <a:t>E</a:t>
            </a:r>
            <a:r>
              <a:rPr lang="el-GR" dirty="0"/>
              <a:t>/</a:t>
            </a:r>
            <a:r>
              <a:rPr lang="en-US" dirty="0"/>
              <a:t>X</a:t>
            </a:r>
            <a:r>
              <a:rPr lang="en-US" baseline="-25000" dirty="0"/>
              <a:t>R</a:t>
            </a:r>
            <a:r>
              <a:rPr lang="el-GR" dirty="0"/>
              <a:t>) του </a:t>
            </a:r>
            <a:r>
              <a:rPr lang="en-US" dirty="0"/>
              <a:t>A</a:t>
            </a:r>
            <a:r>
              <a:rPr lang="el-GR" dirty="0"/>
              <a:t>/(</a:t>
            </a:r>
            <a:r>
              <a:rPr lang="en-US" dirty="0" err="1"/>
              <a:t>y</a:t>
            </a:r>
            <a:r>
              <a:rPr lang="en-US" baseline="-25000" dirty="0" err="1"/>
              <a:t>E</a:t>
            </a:r>
            <a:r>
              <a:rPr lang="el-GR" dirty="0"/>
              <a:t>/</a:t>
            </a:r>
            <a:r>
              <a:rPr lang="en-US" dirty="0"/>
              <a:t>X</a:t>
            </a:r>
            <a:r>
              <a:rPr lang="en-US" baseline="-25000" dirty="0"/>
              <a:t>R</a:t>
            </a:r>
            <a:r>
              <a:rPr lang="el-GR" dirty="0"/>
              <a:t>) του </a:t>
            </a:r>
            <a:r>
              <a:rPr lang="en-US" dirty="0"/>
              <a:t>B</a:t>
            </a:r>
            <a:endParaRPr lang="el-GR" dirty="0"/>
          </a:p>
          <a:p>
            <a:r>
              <a:rPr lang="el-GR" dirty="0"/>
              <a:t>Όπου Κ</a:t>
            </a:r>
            <a:r>
              <a:rPr lang="el-GR" baseline="-25000" dirty="0"/>
              <a:t>Α</a:t>
            </a:r>
            <a:r>
              <a:rPr lang="el-GR" dirty="0"/>
              <a:t>, Κ</a:t>
            </a:r>
            <a:r>
              <a:rPr lang="el-GR" baseline="-25000" dirty="0"/>
              <a:t>Β</a:t>
            </a:r>
            <a:r>
              <a:rPr lang="el-GR" dirty="0"/>
              <a:t> είναι οι συντελεστές κατανομής των συστατικών Α και Β αντίστοιχα.</a:t>
            </a:r>
          </a:p>
          <a:p>
            <a:endParaRPr lang="el-GR" dirty="0"/>
          </a:p>
        </p:txBody>
      </p:sp>
    </p:spTree>
    <p:extLst>
      <p:ext uri="{BB962C8B-B14F-4D97-AF65-F5344CB8AC3E}">
        <p14:creationId xmlns:p14="http://schemas.microsoft.com/office/powerpoint/2010/main" val="36585970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Διαλύτες-κριτήρια επιλογής</a:t>
            </a:r>
            <a:endParaRPr lang="el-GR" dirty="0"/>
          </a:p>
        </p:txBody>
      </p:sp>
      <p:sp>
        <p:nvSpPr>
          <p:cNvPr id="3" name="Θέση περιεχομένου 2"/>
          <p:cNvSpPr>
            <a:spLocks noGrp="1"/>
          </p:cNvSpPr>
          <p:nvPr>
            <p:ph idx="1"/>
          </p:nvPr>
        </p:nvSpPr>
        <p:spPr>
          <a:xfrm>
            <a:off x="457200" y="1340768"/>
            <a:ext cx="8229600" cy="5256584"/>
          </a:xfrm>
        </p:spPr>
        <p:txBody>
          <a:bodyPr>
            <a:normAutofit/>
          </a:bodyPr>
          <a:lstStyle/>
          <a:p>
            <a:r>
              <a:rPr lang="el-GR" dirty="0"/>
              <a:t>Η εκλεκτικότητα (συμβολίζεται και με </a:t>
            </a:r>
            <a:r>
              <a:rPr lang="en-US" dirty="0"/>
              <a:t>s</a:t>
            </a:r>
            <a:r>
              <a:rPr lang="el-GR" dirty="0"/>
              <a:t>, </a:t>
            </a:r>
            <a:r>
              <a:rPr lang="en-US" dirty="0"/>
              <a:t>selectivity</a:t>
            </a:r>
            <a:r>
              <a:rPr lang="el-GR" dirty="0"/>
              <a:t>) είναι ανάλογη της σχετικής πτητικότητας όπως και στην απόσταξη. Συνήθως δεν είναι σταθερή και εξαρτάται από την συγκέντρωση και την θερμοκρασία. Πρέπει να ισχύει πάντα </a:t>
            </a:r>
            <a:r>
              <a:rPr lang="el-GR" dirty="0" err="1"/>
              <a:t>α</a:t>
            </a:r>
            <a:r>
              <a:rPr lang="el-GR" baseline="-25000" dirty="0" err="1"/>
              <a:t>ΑΒ</a:t>
            </a:r>
            <a:r>
              <a:rPr lang="el-GR" dirty="0"/>
              <a:t> &gt; 1. Αν </a:t>
            </a:r>
            <a:r>
              <a:rPr lang="el-GR" dirty="0" err="1"/>
              <a:t>α</a:t>
            </a:r>
            <a:r>
              <a:rPr lang="el-GR" baseline="-25000" dirty="0" err="1"/>
              <a:t>ΑΒ</a:t>
            </a:r>
            <a:r>
              <a:rPr lang="el-GR" dirty="0"/>
              <a:t> = 1, η εκλεκτικότητα του διαλύτη </a:t>
            </a:r>
            <a:r>
              <a:rPr lang="en-US" dirty="0"/>
              <a:t>S </a:t>
            </a:r>
            <a:r>
              <a:rPr lang="el-GR" dirty="0"/>
              <a:t>είναι μηδέν και δεν μπορεί να διαχωριστούν τα Α και Β. </a:t>
            </a:r>
          </a:p>
          <a:p>
            <a:endParaRPr lang="el-GR" dirty="0"/>
          </a:p>
        </p:txBody>
      </p:sp>
    </p:spTree>
    <p:extLst>
      <p:ext uri="{BB962C8B-B14F-4D97-AF65-F5344CB8AC3E}">
        <p14:creationId xmlns:p14="http://schemas.microsoft.com/office/powerpoint/2010/main" val="3743890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Διαλύτες-κριτήρια επιλογής</a:t>
            </a:r>
            <a:endParaRPr lang="el-GR" dirty="0"/>
          </a:p>
        </p:txBody>
      </p:sp>
      <p:sp>
        <p:nvSpPr>
          <p:cNvPr id="3" name="Θέση περιεχομένου 2"/>
          <p:cNvSpPr>
            <a:spLocks noGrp="1"/>
          </p:cNvSpPr>
          <p:nvPr>
            <p:ph idx="1"/>
          </p:nvPr>
        </p:nvSpPr>
        <p:spPr>
          <a:xfrm>
            <a:off x="457200" y="1340768"/>
            <a:ext cx="8229600" cy="5256584"/>
          </a:xfrm>
        </p:spPr>
        <p:txBody>
          <a:bodyPr>
            <a:normAutofit/>
          </a:bodyPr>
          <a:lstStyle/>
          <a:p>
            <a:pPr marL="0" indent="0">
              <a:buNone/>
            </a:pPr>
            <a:r>
              <a:rPr lang="el-GR" dirty="0"/>
              <a:t>2) </a:t>
            </a:r>
            <a:r>
              <a:rPr lang="en-US" dirty="0"/>
              <a:t>N</a:t>
            </a:r>
            <a:r>
              <a:rPr lang="el-GR" dirty="0"/>
              <a:t>α σχηματίζει με το Β σύστημα με μικρή διαλυτότητα. Παράδειγμα από τους τρεις διαλύτες </a:t>
            </a:r>
            <a:r>
              <a:rPr lang="en-US" dirty="0"/>
              <a:t>S</a:t>
            </a:r>
            <a:r>
              <a:rPr lang="el-GR" dirty="0"/>
              <a:t>1, </a:t>
            </a:r>
            <a:r>
              <a:rPr lang="en-US" dirty="0"/>
              <a:t>S</a:t>
            </a:r>
            <a:r>
              <a:rPr lang="el-GR" dirty="0"/>
              <a:t>2, </a:t>
            </a:r>
            <a:r>
              <a:rPr lang="en-US" dirty="0"/>
              <a:t>S</a:t>
            </a:r>
            <a:r>
              <a:rPr lang="el-GR" dirty="0"/>
              <a:t>3 </a:t>
            </a:r>
            <a:r>
              <a:rPr lang="el-GR" dirty="0" smtClean="0"/>
              <a:t>περισσότερο </a:t>
            </a:r>
            <a:r>
              <a:rPr lang="el-GR" dirty="0"/>
              <a:t>ενδείκνυται ο διαλύτης </a:t>
            </a:r>
            <a:r>
              <a:rPr lang="en-US" dirty="0"/>
              <a:t>S</a:t>
            </a:r>
            <a:r>
              <a:rPr lang="el-GR" dirty="0"/>
              <a:t>1 γιατί η περιοχή </a:t>
            </a:r>
            <a:r>
              <a:rPr lang="en-US" dirty="0"/>
              <a:t>B</a:t>
            </a:r>
            <a:r>
              <a:rPr lang="el-GR" dirty="0"/>
              <a:t>-</a:t>
            </a:r>
            <a:r>
              <a:rPr lang="en-US" dirty="0"/>
              <a:t>C </a:t>
            </a:r>
            <a:r>
              <a:rPr lang="el-GR" dirty="0"/>
              <a:t>των μιγμάτων Α-Β που υπόκειται σε διαχωρισμό (λόγω σχηματισμού δύο φάσεων) ευρύνεται (</a:t>
            </a:r>
            <a:r>
              <a:rPr lang="en-US" dirty="0"/>
              <a:t>BC</a:t>
            </a:r>
            <a:r>
              <a:rPr lang="el-GR" dirty="0"/>
              <a:t>1&gt;</a:t>
            </a:r>
            <a:r>
              <a:rPr lang="en-US" dirty="0"/>
              <a:t>BC</a:t>
            </a:r>
            <a:r>
              <a:rPr lang="el-GR" dirty="0"/>
              <a:t>2&gt;</a:t>
            </a:r>
            <a:r>
              <a:rPr lang="en-US" dirty="0"/>
              <a:t>BC</a:t>
            </a:r>
            <a:r>
              <a:rPr lang="el-GR" dirty="0"/>
              <a:t>3). Λέμε τότε ότι ο διαλύτης </a:t>
            </a:r>
            <a:r>
              <a:rPr lang="en-US" dirty="0"/>
              <a:t>S</a:t>
            </a:r>
            <a:r>
              <a:rPr lang="el-GR" dirty="0"/>
              <a:t>1 έχει την μεγαλύτερη χωρητικότητα ως προς το συστατικό Α.</a:t>
            </a:r>
          </a:p>
          <a:p>
            <a:pPr marL="0" indent="0">
              <a:buNone/>
            </a:pPr>
            <a:endParaRPr lang="el-GR" dirty="0"/>
          </a:p>
        </p:txBody>
      </p:sp>
    </p:spTree>
    <p:extLst>
      <p:ext uri="{BB962C8B-B14F-4D97-AF65-F5344CB8AC3E}">
        <p14:creationId xmlns:p14="http://schemas.microsoft.com/office/powerpoint/2010/main" val="40725477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13184" y="116632"/>
            <a:ext cx="7787208" cy="778098"/>
          </a:xfrm>
        </p:spPr>
        <p:txBody>
          <a:bodyPr/>
          <a:lstStyle/>
          <a:p>
            <a:r>
              <a:rPr lang="el-GR" dirty="0"/>
              <a:t>Διαλύτες-κριτήρια επιλογής</a:t>
            </a:r>
          </a:p>
        </p:txBody>
      </p:sp>
      <p:pic>
        <p:nvPicPr>
          <p:cNvPr id="4" name="Θέση περιεχομένου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08720"/>
            <a:ext cx="9144000" cy="3120444"/>
          </a:xfrm>
          <a:prstGeom prst="rect">
            <a:avLst/>
          </a:prstGeom>
          <a:noFill/>
          <a:ln>
            <a:noFill/>
          </a:ln>
        </p:spPr>
      </p:pic>
      <p:sp>
        <p:nvSpPr>
          <p:cNvPr id="7" name="Ορθογώνιο 6"/>
          <p:cNvSpPr/>
          <p:nvPr/>
        </p:nvSpPr>
        <p:spPr>
          <a:xfrm>
            <a:off x="1043608" y="4029164"/>
            <a:ext cx="7056784" cy="2677656"/>
          </a:xfrm>
          <a:prstGeom prst="rect">
            <a:avLst/>
          </a:prstGeom>
        </p:spPr>
        <p:txBody>
          <a:bodyPr wrap="square">
            <a:spAutoFit/>
          </a:bodyPr>
          <a:lstStyle/>
          <a:p>
            <a:r>
              <a:rPr lang="el-GR" sz="2800" dirty="0"/>
              <a:t>ο διαλύτης </a:t>
            </a:r>
            <a:r>
              <a:rPr lang="en-US" sz="2800" dirty="0"/>
              <a:t>S</a:t>
            </a:r>
            <a:r>
              <a:rPr lang="el-GR" sz="2800" dirty="0"/>
              <a:t>1 γιατί η περιοχή </a:t>
            </a:r>
            <a:r>
              <a:rPr lang="en-US" sz="2800" dirty="0"/>
              <a:t>B</a:t>
            </a:r>
            <a:r>
              <a:rPr lang="el-GR" sz="2800" dirty="0"/>
              <a:t>-</a:t>
            </a:r>
            <a:r>
              <a:rPr lang="en-US" sz="2800" dirty="0"/>
              <a:t>C </a:t>
            </a:r>
            <a:r>
              <a:rPr lang="el-GR" sz="2800" dirty="0"/>
              <a:t>των μιγμάτων Α-Β που υπόκειται σε διαχωρισμό (λόγω σχηματισμού δύο φάσεων) ευρύνεται (</a:t>
            </a:r>
            <a:r>
              <a:rPr lang="en-US" sz="2800" dirty="0"/>
              <a:t>BC</a:t>
            </a:r>
            <a:r>
              <a:rPr lang="el-GR" sz="2800" dirty="0"/>
              <a:t>1&gt;</a:t>
            </a:r>
            <a:r>
              <a:rPr lang="en-US" sz="2800" dirty="0"/>
              <a:t>BC</a:t>
            </a:r>
            <a:r>
              <a:rPr lang="el-GR" sz="2800" dirty="0"/>
              <a:t>2&gt;</a:t>
            </a:r>
            <a:r>
              <a:rPr lang="en-US" sz="2800" dirty="0"/>
              <a:t>BC</a:t>
            </a:r>
            <a:r>
              <a:rPr lang="el-GR" sz="2800" dirty="0"/>
              <a:t>3). Λέμε τότε ότι ο διαλύτης </a:t>
            </a:r>
            <a:r>
              <a:rPr lang="en-US" sz="2800" dirty="0"/>
              <a:t>S</a:t>
            </a:r>
            <a:r>
              <a:rPr lang="el-GR" sz="2800" dirty="0"/>
              <a:t>1 έχει την μεγαλύτερη χωρητικότητα ως προς το συστατικό Α.</a:t>
            </a:r>
          </a:p>
        </p:txBody>
      </p:sp>
    </p:spTree>
    <p:extLst>
      <p:ext uri="{BB962C8B-B14F-4D97-AF65-F5344CB8AC3E}">
        <p14:creationId xmlns:p14="http://schemas.microsoft.com/office/powerpoint/2010/main" val="890552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77500" lnSpcReduction="20000"/>
          </a:bodyPr>
          <a:lstStyle/>
          <a:p>
            <a:r>
              <a:rPr lang="el-GR" dirty="0"/>
              <a:t>Η εκχύλιση υγρών και στερεών έχουν κάποια κοινά σημεία όπως οι βασικές θεμελιώδεις αρχές, διαφέρουν ως προς την μεταφορά μάζας και ως προς τον τύπο των χρησιμοποιούμενων συσκευών.  Για τον λόγο αυτό μελετώνται χωριστά. </a:t>
            </a:r>
          </a:p>
          <a:p>
            <a:r>
              <a:rPr lang="el-GR" dirty="0"/>
              <a:t>Η εκχύλιση υγρών είναι εκείνη που χρησιμοποιείται ευρέως στην Χημική Τεχνολογία. Χρησιμοποιείται για την ανάκτηση διαφόρων </a:t>
            </a:r>
            <a:r>
              <a:rPr lang="el-GR" dirty="0" smtClean="0"/>
              <a:t>προϊόντων </a:t>
            </a:r>
            <a:r>
              <a:rPr lang="el-GR" dirty="0"/>
              <a:t>οργανικής και </a:t>
            </a:r>
            <a:r>
              <a:rPr lang="el-GR" dirty="0" smtClean="0"/>
              <a:t>πετρελαιοχημικής </a:t>
            </a:r>
            <a:r>
              <a:rPr lang="el-GR" dirty="0"/>
              <a:t>συνθέσεως (διαχωρισμός π.χ. </a:t>
            </a:r>
            <a:r>
              <a:rPr lang="el-GR" dirty="0" err="1"/>
              <a:t>παραφινικών</a:t>
            </a:r>
            <a:r>
              <a:rPr lang="el-GR" dirty="0"/>
              <a:t> και αρωματικών υδρογονανθράκων), για τον διαχωρισμό των σπάνιων γαιών, για τον καθαρισμό των βιομηχανικών αποβλήτων (</a:t>
            </a:r>
            <a:r>
              <a:rPr lang="el-GR" dirty="0" err="1"/>
              <a:t>π.χ.με</a:t>
            </a:r>
            <a:r>
              <a:rPr lang="el-GR" dirty="0"/>
              <a:t> οξικό </a:t>
            </a:r>
            <a:r>
              <a:rPr lang="el-GR" dirty="0" err="1"/>
              <a:t>βουτυλεστέρα</a:t>
            </a:r>
            <a:r>
              <a:rPr lang="el-GR" dirty="0"/>
              <a:t>), για την παραγωγή διαφόρων φαρμάκων (καθαρισμός πενικιλίνης).</a:t>
            </a:r>
          </a:p>
          <a:p>
            <a:endParaRPr lang="el-GR" dirty="0"/>
          </a:p>
        </p:txBody>
      </p:sp>
    </p:spTree>
    <p:extLst>
      <p:ext uri="{BB962C8B-B14F-4D97-AF65-F5344CB8AC3E}">
        <p14:creationId xmlns:p14="http://schemas.microsoft.com/office/powerpoint/2010/main" val="32308283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Διαλύτες-κριτήρια επιλογής</a:t>
            </a:r>
          </a:p>
        </p:txBody>
      </p:sp>
      <p:sp>
        <p:nvSpPr>
          <p:cNvPr id="3" name="Θέση περιεχομένου 2"/>
          <p:cNvSpPr>
            <a:spLocks noGrp="1"/>
          </p:cNvSpPr>
          <p:nvPr>
            <p:ph idx="1"/>
          </p:nvPr>
        </p:nvSpPr>
        <p:spPr/>
        <p:txBody>
          <a:bodyPr>
            <a:normAutofit fontScale="92500" lnSpcReduction="10000"/>
          </a:bodyPr>
          <a:lstStyle/>
          <a:p>
            <a:r>
              <a:rPr lang="el-GR" dirty="0"/>
              <a:t>3) Να είναι εύκολη η ανάκτησή του (π.χ. με απόσταξη).</a:t>
            </a:r>
          </a:p>
          <a:p>
            <a:r>
              <a:rPr lang="el-GR" dirty="0"/>
              <a:t>4) Να είναι χημικά σταθερός και αδρανής ως προς τα συστατικά του συστήματος Α, Β και ως προς τα υλικά της συσκευής.</a:t>
            </a:r>
          </a:p>
          <a:p>
            <a:r>
              <a:rPr lang="el-GR" dirty="0"/>
              <a:t>5) Να έχει χαμηλό κόστος</a:t>
            </a:r>
          </a:p>
          <a:p>
            <a:r>
              <a:rPr lang="el-GR" dirty="0"/>
              <a:t>6) Να έχει χαμηλό ιξώδες</a:t>
            </a:r>
          </a:p>
          <a:p>
            <a:r>
              <a:rPr lang="el-GR" dirty="0"/>
              <a:t>7) Να μην είναι τοξικός και εύφλεκτος</a:t>
            </a:r>
          </a:p>
          <a:p>
            <a:r>
              <a:rPr lang="el-GR" dirty="0"/>
              <a:t>8) Να έχει χαμηλή τάση ατμών.</a:t>
            </a:r>
          </a:p>
          <a:p>
            <a:endParaRPr lang="el-GR" dirty="0"/>
          </a:p>
        </p:txBody>
      </p:sp>
    </p:spTree>
    <p:extLst>
      <p:ext uri="{BB962C8B-B14F-4D97-AF65-F5344CB8AC3E}">
        <p14:creationId xmlns:p14="http://schemas.microsoft.com/office/powerpoint/2010/main" val="4115075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ΤΑΞΙΝΟΜΗΣΗ ΔΙΕΡΓΑΣΙΩΝ ΕΚΧΥΛΙΣΗΣ</a:t>
            </a:r>
            <a:endParaRPr lang="el-GR" dirty="0"/>
          </a:p>
        </p:txBody>
      </p:sp>
      <p:sp>
        <p:nvSpPr>
          <p:cNvPr id="3" name="Θέση περιεχομένου 2"/>
          <p:cNvSpPr>
            <a:spLocks noGrp="1"/>
          </p:cNvSpPr>
          <p:nvPr>
            <p:ph idx="1"/>
          </p:nvPr>
        </p:nvSpPr>
        <p:spPr>
          <a:xfrm>
            <a:off x="457200" y="1196752"/>
            <a:ext cx="8229600" cy="4929411"/>
          </a:xfrm>
        </p:spPr>
        <p:txBody>
          <a:bodyPr>
            <a:normAutofit fontScale="92500" lnSpcReduction="10000"/>
          </a:bodyPr>
          <a:lstStyle/>
          <a:p>
            <a:pPr marL="0" indent="0">
              <a:buNone/>
            </a:pPr>
            <a:r>
              <a:rPr lang="el-GR" dirty="0"/>
              <a:t>Οι διεργασίες εκχυλίσεως μπορεί να γίνουν </a:t>
            </a:r>
            <a:r>
              <a:rPr lang="el-GR" b="1" dirty="0"/>
              <a:t>συνεχώς ή ασυνεχώς </a:t>
            </a:r>
            <a:r>
              <a:rPr lang="el-GR" dirty="0"/>
              <a:t>με διάφορους τρόπους. Ανάλογα με τον </a:t>
            </a:r>
            <a:r>
              <a:rPr lang="el-GR" b="1" dirty="0"/>
              <a:t>τρόπο διεξαγωγής </a:t>
            </a:r>
            <a:r>
              <a:rPr lang="el-GR" dirty="0"/>
              <a:t>έχουμε τις παρακάτω κατηγορίες</a:t>
            </a:r>
          </a:p>
          <a:p>
            <a:pPr marL="0" lvl="0" indent="0">
              <a:buNone/>
            </a:pPr>
            <a:r>
              <a:rPr lang="el-GR" dirty="0"/>
              <a:t>Εκχύλιση σε βαθμίδες ισορροπίας (επαφής)</a:t>
            </a:r>
          </a:p>
          <a:p>
            <a:pPr lvl="0"/>
            <a:r>
              <a:rPr lang="el-GR" dirty="0"/>
              <a:t>Εκχύλιση μιας βαθμίδας</a:t>
            </a:r>
          </a:p>
          <a:p>
            <a:pPr lvl="0"/>
            <a:r>
              <a:rPr lang="el-GR" dirty="0" err="1"/>
              <a:t>Πολυβάθμια</a:t>
            </a:r>
            <a:r>
              <a:rPr lang="el-GR" dirty="0"/>
              <a:t> εκχύλιση με </a:t>
            </a:r>
            <a:r>
              <a:rPr lang="el-GR" dirty="0" err="1"/>
              <a:t>ομορροή</a:t>
            </a:r>
            <a:endParaRPr lang="el-GR" dirty="0"/>
          </a:p>
          <a:p>
            <a:pPr lvl="0"/>
            <a:r>
              <a:rPr lang="el-GR" dirty="0" err="1"/>
              <a:t>Πολυβάθμια</a:t>
            </a:r>
            <a:r>
              <a:rPr lang="el-GR" dirty="0"/>
              <a:t> εκχύλιση </a:t>
            </a:r>
            <a:r>
              <a:rPr lang="el-GR" dirty="0" err="1"/>
              <a:t>κατ΄αντιρροή</a:t>
            </a:r>
            <a:endParaRPr lang="el-GR" dirty="0"/>
          </a:p>
          <a:p>
            <a:pPr lvl="0"/>
            <a:r>
              <a:rPr lang="el-GR" dirty="0" err="1"/>
              <a:t>Πολυβάθμια</a:t>
            </a:r>
            <a:r>
              <a:rPr lang="el-GR" dirty="0"/>
              <a:t> εκχύλιση </a:t>
            </a:r>
            <a:r>
              <a:rPr lang="el-GR" dirty="0" err="1"/>
              <a:t>κατ΄αντιρροή</a:t>
            </a:r>
            <a:r>
              <a:rPr lang="el-GR" dirty="0"/>
              <a:t> με αναρροή</a:t>
            </a:r>
          </a:p>
          <a:p>
            <a:pPr marL="0" lvl="0" indent="0">
              <a:buNone/>
            </a:pPr>
            <a:r>
              <a:rPr lang="el-GR" dirty="0"/>
              <a:t>Συνεχής εκχύλιση με διαφορική επαφή</a:t>
            </a:r>
          </a:p>
          <a:p>
            <a:endParaRPr lang="el-GR" dirty="0"/>
          </a:p>
        </p:txBody>
      </p:sp>
    </p:spTree>
    <p:extLst>
      <p:ext uri="{BB962C8B-B14F-4D97-AF65-F5344CB8AC3E}">
        <p14:creationId xmlns:p14="http://schemas.microsoft.com/office/powerpoint/2010/main" val="16638315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6563072" cy="692696"/>
          </a:xfrm>
        </p:spPr>
        <p:txBody>
          <a:bodyPr>
            <a:normAutofit fontScale="90000"/>
          </a:bodyPr>
          <a:lstStyle/>
          <a:p>
            <a:r>
              <a:rPr lang="el-GR" dirty="0" smtClean="0"/>
              <a:t>ΕΚΧΥΛΙΣΗ ΜΙΑΣ ΒΑΘΜΙΔΑΣ</a:t>
            </a:r>
            <a:endParaRPr lang="el-GR" dirty="0"/>
          </a:p>
        </p:txBody>
      </p:sp>
      <p:sp>
        <p:nvSpPr>
          <p:cNvPr id="3" name="Θέση περιεχομένου 2"/>
          <p:cNvSpPr>
            <a:spLocks noGrp="1"/>
          </p:cNvSpPr>
          <p:nvPr>
            <p:ph idx="1"/>
          </p:nvPr>
        </p:nvSpPr>
        <p:spPr>
          <a:xfrm>
            <a:off x="457200" y="836712"/>
            <a:ext cx="8229600" cy="5904656"/>
          </a:xfrm>
        </p:spPr>
        <p:txBody>
          <a:bodyPr>
            <a:normAutofit fontScale="85000" lnSpcReduction="10000"/>
          </a:bodyPr>
          <a:lstStyle/>
          <a:p>
            <a:pPr marL="0" indent="0">
              <a:buNone/>
            </a:pPr>
            <a:r>
              <a:rPr lang="el-GR" dirty="0" smtClean="0"/>
              <a:t>Συνίσταται στην </a:t>
            </a:r>
          </a:p>
          <a:p>
            <a:r>
              <a:rPr lang="el-GR" dirty="0" smtClean="0"/>
              <a:t>Πλήρη ανάμιξη της τροφοδοτήσεως </a:t>
            </a:r>
            <a:r>
              <a:rPr lang="en-US" dirty="0" smtClean="0"/>
              <a:t>F </a:t>
            </a:r>
            <a:r>
              <a:rPr lang="el-GR" dirty="0" smtClean="0"/>
              <a:t>με τον διαλύτη </a:t>
            </a:r>
            <a:r>
              <a:rPr lang="en-US" dirty="0" smtClean="0"/>
              <a:t>S. To  F </a:t>
            </a:r>
            <a:r>
              <a:rPr lang="el-GR" dirty="0" smtClean="0"/>
              <a:t>βρίσκεται πάνω στην πλευρά ΑΒ του τριγώνου αφού αυτό είναι μίγμα της ουσίας Α με το αραιωτικό Β.</a:t>
            </a:r>
          </a:p>
          <a:p>
            <a:r>
              <a:rPr lang="el-GR" dirty="0" smtClean="0"/>
              <a:t>Διαχωρισμό του μίγματος σε δύο φάσεις, την φάση του εκχυλίσματος </a:t>
            </a:r>
            <a:r>
              <a:rPr lang="en-US" dirty="0" smtClean="0"/>
              <a:t>E </a:t>
            </a:r>
            <a:r>
              <a:rPr lang="el-GR" dirty="0" smtClean="0"/>
              <a:t>(πλουσιότερη </a:t>
            </a:r>
            <a:r>
              <a:rPr lang="el-GR" dirty="0"/>
              <a:t>στο </a:t>
            </a:r>
            <a:r>
              <a:rPr lang="el-GR" dirty="0" smtClean="0"/>
              <a:t>Α) και την φάση του υπολείμματος </a:t>
            </a:r>
            <a:r>
              <a:rPr lang="en-US" dirty="0" smtClean="0"/>
              <a:t>R </a:t>
            </a:r>
            <a:r>
              <a:rPr lang="el-GR" dirty="0" smtClean="0"/>
              <a:t>(πλουσιότερη στο Β)</a:t>
            </a:r>
            <a:endParaRPr lang="en-US" dirty="0" smtClean="0"/>
          </a:p>
          <a:p>
            <a:r>
              <a:rPr lang="el-GR" dirty="0" smtClean="0"/>
              <a:t>Ανάκτηση του διαλύτη </a:t>
            </a:r>
            <a:r>
              <a:rPr lang="en-US" dirty="0" smtClean="0"/>
              <a:t>S </a:t>
            </a:r>
            <a:r>
              <a:rPr lang="el-GR" dirty="0" smtClean="0"/>
              <a:t>από τις δύο φάσεις και παραλαβή των σχεδόν καθαρών συστατικών Ε</a:t>
            </a:r>
            <a:r>
              <a:rPr lang="el-GR" baseline="-25000" dirty="0" smtClean="0"/>
              <a:t>Κ</a:t>
            </a:r>
            <a:r>
              <a:rPr lang="el-GR" dirty="0" smtClean="0"/>
              <a:t>=Α+Β και </a:t>
            </a:r>
            <a:r>
              <a:rPr lang="en-US" dirty="0"/>
              <a:t>R</a:t>
            </a:r>
            <a:r>
              <a:rPr lang="el-GR" baseline="-25000" dirty="0" smtClean="0"/>
              <a:t>Κ</a:t>
            </a:r>
            <a:r>
              <a:rPr lang="el-GR" dirty="0" smtClean="0"/>
              <a:t>=Β+Α.</a:t>
            </a:r>
            <a:endParaRPr lang="en-US" dirty="0" smtClean="0"/>
          </a:p>
          <a:p>
            <a:pPr marL="0" indent="0">
              <a:buNone/>
            </a:pPr>
            <a:r>
              <a:rPr lang="el-GR" dirty="0" err="1" smtClean="0"/>
              <a:t>Προυπόθεση</a:t>
            </a:r>
            <a:r>
              <a:rPr lang="el-GR" dirty="0" smtClean="0"/>
              <a:t> απαραίτητη είναι να επέλθει πλήρης θερμοδυναμική ισορροπία κατά την ανάμιξη των </a:t>
            </a:r>
            <a:r>
              <a:rPr lang="en-US" dirty="0" smtClean="0"/>
              <a:t>F </a:t>
            </a:r>
            <a:r>
              <a:rPr lang="el-GR" dirty="0" smtClean="0"/>
              <a:t>και </a:t>
            </a:r>
            <a:r>
              <a:rPr lang="en-US" dirty="0" smtClean="0"/>
              <a:t>S</a:t>
            </a:r>
            <a:r>
              <a:rPr lang="el-GR" dirty="0" smtClean="0"/>
              <a:t>.</a:t>
            </a:r>
            <a:endParaRPr lang="el-GR" dirty="0"/>
          </a:p>
        </p:txBody>
      </p:sp>
    </p:spTree>
    <p:extLst>
      <p:ext uri="{BB962C8B-B14F-4D97-AF65-F5344CB8AC3E}">
        <p14:creationId xmlns:p14="http://schemas.microsoft.com/office/powerpoint/2010/main" val="9293484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116632"/>
            <a:ext cx="7067128" cy="850106"/>
          </a:xfrm>
        </p:spPr>
        <p:txBody>
          <a:bodyPr/>
          <a:lstStyle/>
          <a:p>
            <a:r>
              <a:rPr lang="el-GR" dirty="0"/>
              <a:t>ΕΚΧΥΛΙΣΗ ΜΙΑΣ ΒΑΘΜΙΔΑΣ</a:t>
            </a:r>
          </a:p>
        </p:txBody>
      </p:sp>
      <p:sp>
        <p:nvSpPr>
          <p:cNvPr id="3" name="Θέση περιεχομένου 2"/>
          <p:cNvSpPr>
            <a:spLocks noGrp="1"/>
          </p:cNvSpPr>
          <p:nvPr>
            <p:ph idx="1"/>
          </p:nvPr>
        </p:nvSpPr>
        <p:spPr>
          <a:xfrm>
            <a:off x="457200" y="908720"/>
            <a:ext cx="8229600" cy="5217443"/>
          </a:xfrm>
        </p:spPr>
        <p:txBody>
          <a:bodyPr/>
          <a:lstStyle/>
          <a:p>
            <a:r>
              <a:rPr lang="el-GR" dirty="0" smtClean="0"/>
              <a:t>Αν αναμίξουμε </a:t>
            </a:r>
            <a:r>
              <a:rPr lang="en-US" b="1" dirty="0" smtClean="0"/>
              <a:t>f</a:t>
            </a:r>
            <a:r>
              <a:rPr lang="en-US" dirty="0" smtClean="0"/>
              <a:t> kg </a:t>
            </a:r>
            <a:r>
              <a:rPr lang="el-GR" dirty="0" smtClean="0"/>
              <a:t>ή </a:t>
            </a:r>
            <a:r>
              <a:rPr lang="en-US" dirty="0" smtClean="0"/>
              <a:t>kg/s </a:t>
            </a:r>
            <a:r>
              <a:rPr lang="el-GR" dirty="0" smtClean="0"/>
              <a:t>(για ασυνεχή ή συνεχή λειτουργία αντίστοιχα) με </a:t>
            </a:r>
            <a:r>
              <a:rPr lang="en-US" b="1" dirty="0" smtClean="0"/>
              <a:t>s</a:t>
            </a:r>
            <a:r>
              <a:rPr lang="en-US" dirty="0" smtClean="0"/>
              <a:t> </a:t>
            </a:r>
            <a:r>
              <a:rPr lang="en-US" dirty="0"/>
              <a:t>kg </a:t>
            </a:r>
            <a:r>
              <a:rPr lang="el-GR" dirty="0"/>
              <a:t>ή </a:t>
            </a:r>
            <a:r>
              <a:rPr lang="en-US" dirty="0"/>
              <a:t>kg/s </a:t>
            </a:r>
            <a:r>
              <a:rPr lang="el-GR" dirty="0" smtClean="0"/>
              <a:t>διαλύτη, θα σχηματιστούν </a:t>
            </a:r>
            <a:r>
              <a:rPr lang="en-US" b="1" dirty="0" smtClean="0"/>
              <a:t>m</a:t>
            </a:r>
            <a:r>
              <a:rPr lang="en-US" dirty="0" smtClean="0"/>
              <a:t> </a:t>
            </a:r>
            <a:r>
              <a:rPr lang="en-US" dirty="0"/>
              <a:t>kg </a:t>
            </a:r>
            <a:r>
              <a:rPr lang="el-GR" dirty="0"/>
              <a:t>ή </a:t>
            </a:r>
            <a:r>
              <a:rPr lang="en-US" dirty="0"/>
              <a:t>kg/s </a:t>
            </a:r>
            <a:r>
              <a:rPr lang="el-GR" dirty="0" smtClean="0"/>
              <a:t>μίγματος, το οποίο θα διαχωριστεί στον διαχωριστήρα σε δύο φάσεις, δίνοντας </a:t>
            </a:r>
            <a:r>
              <a:rPr lang="en-US" b="1" dirty="0" smtClean="0"/>
              <a:t>e</a:t>
            </a:r>
            <a:r>
              <a:rPr lang="en-US" dirty="0" smtClean="0"/>
              <a:t> </a:t>
            </a:r>
            <a:r>
              <a:rPr lang="en-US" dirty="0"/>
              <a:t>kg </a:t>
            </a:r>
            <a:r>
              <a:rPr lang="el-GR" dirty="0"/>
              <a:t>ή </a:t>
            </a:r>
            <a:r>
              <a:rPr lang="en-US" dirty="0"/>
              <a:t>kg/s </a:t>
            </a:r>
            <a:r>
              <a:rPr lang="el-GR" dirty="0" smtClean="0"/>
              <a:t>εκχυλίσματος και </a:t>
            </a:r>
            <a:r>
              <a:rPr lang="en-US" b="1" dirty="0" smtClean="0"/>
              <a:t>r</a:t>
            </a:r>
            <a:r>
              <a:rPr lang="en-US" dirty="0" smtClean="0"/>
              <a:t> </a:t>
            </a:r>
            <a:r>
              <a:rPr lang="en-US" dirty="0"/>
              <a:t>kg </a:t>
            </a:r>
            <a:r>
              <a:rPr lang="el-GR" dirty="0"/>
              <a:t>ή </a:t>
            </a:r>
            <a:r>
              <a:rPr lang="en-US" dirty="0"/>
              <a:t>kg/s </a:t>
            </a:r>
            <a:r>
              <a:rPr lang="el-GR" dirty="0" smtClean="0"/>
              <a:t>υπολείμματος</a:t>
            </a:r>
          </a:p>
          <a:p>
            <a:r>
              <a:rPr lang="el-GR" dirty="0" smtClean="0"/>
              <a:t>Το ισοζύγιο μάζας είναι το εξής</a:t>
            </a:r>
            <a:r>
              <a:rPr lang="en-US" dirty="0" smtClean="0"/>
              <a:t>:</a:t>
            </a:r>
          </a:p>
          <a:p>
            <a:pPr marL="0" indent="0">
              <a:buNone/>
            </a:pPr>
            <a:r>
              <a:rPr lang="en-US" dirty="0" smtClean="0"/>
              <a:t>m = f + s = r + e</a:t>
            </a:r>
          </a:p>
          <a:p>
            <a:endParaRPr lang="el-GR" dirty="0"/>
          </a:p>
        </p:txBody>
      </p:sp>
    </p:spTree>
    <p:extLst>
      <p:ext uri="{BB962C8B-B14F-4D97-AF65-F5344CB8AC3E}">
        <p14:creationId xmlns:p14="http://schemas.microsoft.com/office/powerpoint/2010/main" val="34263793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lstStyle/>
          <a:p>
            <a:endParaRPr lang="el-GR"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457200" y="908720"/>
                <a:ext cx="8229600" cy="5217443"/>
              </a:xfrm>
            </p:spPr>
            <p:txBody>
              <a:bodyPr>
                <a:normAutofit fontScale="92500" lnSpcReduction="20000"/>
              </a:bodyPr>
              <a:lstStyle/>
              <a:p>
                <a:pPr marL="0" indent="0">
                  <a:buNone/>
                </a:pPr>
                <a:r>
                  <a:rPr lang="el-GR" dirty="0" smtClean="0"/>
                  <a:t>Για το ισοζύγιο μάζας του συστατικού Α, ισχύει</a:t>
                </a:r>
              </a:p>
              <a:p>
                <a:r>
                  <a:rPr lang="en-US" dirty="0" err="1" smtClean="0"/>
                  <a:t>m</a:t>
                </a:r>
                <a:r>
                  <a:rPr lang="en-US" baseline="-25000" dirty="0" err="1" smtClean="0"/>
                  <a:t>XM</a:t>
                </a:r>
                <a:r>
                  <a:rPr lang="en-US" dirty="0" smtClean="0"/>
                  <a:t>= </a:t>
                </a:r>
                <a:r>
                  <a:rPr lang="en-US" dirty="0" err="1" smtClean="0"/>
                  <a:t>f</a:t>
                </a:r>
                <a:r>
                  <a:rPr lang="en-US" baseline="-25000" dirty="0" err="1" smtClean="0"/>
                  <a:t>XF</a:t>
                </a:r>
                <a:r>
                  <a:rPr lang="en-US" dirty="0" smtClean="0"/>
                  <a:t> + </a:t>
                </a:r>
                <a:r>
                  <a:rPr lang="en-US" dirty="0" err="1" smtClean="0"/>
                  <a:t>s</a:t>
                </a:r>
                <a:r>
                  <a:rPr lang="en-US" baseline="-25000" dirty="0" err="1" smtClean="0"/>
                  <a:t>yS</a:t>
                </a:r>
                <a:endParaRPr lang="el-GR" baseline="-25000" dirty="0" smtClean="0"/>
              </a:p>
              <a:p>
                <a:r>
                  <a:rPr lang="en-US" dirty="0" err="1"/>
                  <a:t>m</a:t>
                </a:r>
                <a:r>
                  <a:rPr lang="en-US" baseline="-25000" dirty="0" err="1"/>
                  <a:t>XM</a:t>
                </a:r>
                <a:r>
                  <a:rPr lang="en-US" dirty="0"/>
                  <a:t>= </a:t>
                </a:r>
                <a:r>
                  <a:rPr lang="en-US" dirty="0" err="1"/>
                  <a:t>f</a:t>
                </a:r>
                <a:r>
                  <a:rPr lang="en-US" baseline="-25000" dirty="0" err="1"/>
                  <a:t>XF</a:t>
                </a:r>
                <a:r>
                  <a:rPr lang="en-US" dirty="0"/>
                  <a:t> </a:t>
                </a:r>
                <a:r>
                  <a:rPr lang="en-US" dirty="0" smtClean="0"/>
                  <a:t>(</a:t>
                </a:r>
                <a:r>
                  <a:rPr lang="en-US" dirty="0" err="1" smtClean="0"/>
                  <a:t>ys</a:t>
                </a:r>
                <a:r>
                  <a:rPr lang="en-US" dirty="0" smtClean="0"/>
                  <a:t>=0) </a:t>
                </a:r>
                <a:r>
                  <a:rPr lang="el-GR" dirty="0" smtClean="0"/>
                  <a:t>για την περίπτωση καθαρού διαλύτη και</a:t>
                </a:r>
              </a:p>
              <a:p>
                <a:r>
                  <a:rPr lang="en-US" dirty="0" err="1"/>
                  <a:t>m</a:t>
                </a:r>
                <a:r>
                  <a:rPr lang="en-US" baseline="-25000" dirty="0" err="1"/>
                  <a:t>XM</a:t>
                </a:r>
                <a:r>
                  <a:rPr lang="en-US" dirty="0"/>
                  <a:t>= </a:t>
                </a:r>
                <a:r>
                  <a:rPr lang="en-US" dirty="0" err="1" smtClean="0"/>
                  <a:t>r</a:t>
                </a:r>
                <a:r>
                  <a:rPr lang="en-US" baseline="-25000" dirty="0" err="1" smtClean="0"/>
                  <a:t>XE</a:t>
                </a:r>
                <a:r>
                  <a:rPr lang="en-US" dirty="0" smtClean="0"/>
                  <a:t> + </a:t>
                </a:r>
                <a:r>
                  <a:rPr lang="en-US" dirty="0" err="1" smtClean="0"/>
                  <a:t>e</a:t>
                </a:r>
                <a:r>
                  <a:rPr lang="en-US" baseline="-25000" dirty="0" err="1" smtClean="0"/>
                  <a:t>yE</a:t>
                </a:r>
                <a:endParaRPr lang="en-US" baseline="-25000" dirty="0" smtClean="0"/>
              </a:p>
              <a:p>
                <a:pPr marL="0" indent="0">
                  <a:buNone/>
                </a:pPr>
                <a:r>
                  <a:rPr lang="el-GR" dirty="0" smtClean="0"/>
                  <a:t>Οι ποσότητες και οι συστάσεις του βρίσκονται με την βοήθεια των τριγωνικών διαγραμμάτων</a:t>
                </a:r>
                <a:endParaRPr lang="en-US" dirty="0" smtClean="0"/>
              </a:p>
              <a:p>
                <a:pPr marL="0" indent="0">
                  <a:buNone/>
                </a:pPr>
                <a:r>
                  <a:rPr lang="en-US" dirty="0" smtClean="0"/>
                  <a:t>M</a:t>
                </a:r>
                <a:r>
                  <a:rPr lang="el-GR" dirty="0" smtClean="0"/>
                  <a:t>ε τον κανόνα του μοχλού βρίσκουμε τις συντεταγμένες του σημείου Μ, το οποίο θα βρίσκεται στην ευθεία </a:t>
                </a:r>
                <a:r>
                  <a:rPr lang="en-US" dirty="0" smtClean="0"/>
                  <a:t>FS</a:t>
                </a:r>
              </a:p>
              <a:p>
                <a:pPr marL="0" indent="0">
                  <a:buNone/>
                </a:pPr>
                <a14:m>
                  <m:oMathPara xmlns:m="http://schemas.openxmlformats.org/officeDocument/2006/math">
                    <m:oMathParaPr>
                      <m:jc m:val="centerGroup"/>
                    </m:oMathParaPr>
                    <m:oMath xmlns:m="http://schemas.openxmlformats.org/officeDocument/2006/math">
                      <m:f>
                        <m:fPr>
                          <m:ctrlPr>
                            <a:rPr lang="el-GR" i="1" smtClean="0">
                              <a:latin typeface="Cambria Math"/>
                            </a:rPr>
                          </m:ctrlPr>
                        </m:fPr>
                        <m:num>
                          <m:r>
                            <a:rPr lang="en-US" b="0" i="1" smtClean="0">
                              <a:latin typeface="Cambria Math"/>
                            </a:rPr>
                            <m:t>𝑠</m:t>
                          </m:r>
                        </m:num>
                        <m:den>
                          <m:r>
                            <a:rPr lang="en-US" b="0" i="1" smtClean="0">
                              <a:latin typeface="Cambria Math"/>
                            </a:rPr>
                            <m:t>𝑓</m:t>
                          </m:r>
                        </m:den>
                      </m:f>
                      <m:r>
                        <a:rPr lang="en-US" b="0" i="1" smtClean="0">
                          <a:latin typeface="Cambria Math"/>
                        </a:rPr>
                        <m:t>=</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𝐹𝑀</m:t>
                              </m:r>
                            </m:e>
                          </m:acc>
                        </m:num>
                        <m:den>
                          <m:acc>
                            <m:accPr>
                              <m:chr m:val="̅"/>
                              <m:ctrlPr>
                                <a:rPr lang="en-US" b="0" i="1" smtClean="0">
                                  <a:latin typeface="Cambria Math"/>
                                </a:rPr>
                              </m:ctrlPr>
                            </m:accPr>
                            <m:e>
                              <m:r>
                                <a:rPr lang="en-US" b="0" i="1" smtClean="0">
                                  <a:latin typeface="Cambria Math"/>
                                </a:rPr>
                                <m:t>𝑀𝑆</m:t>
                              </m:r>
                            </m:e>
                          </m:acc>
                        </m:den>
                      </m:f>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𝑥</m:t>
                              </m:r>
                            </m:e>
                            <m:sub>
                              <m:r>
                                <a:rPr lang="en-US" b="0" i="1" smtClean="0">
                                  <a:latin typeface="Cambria Math"/>
                                </a:rPr>
                                <m:t>𝐹</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r>
                            <a:rPr lang="en-US" b="0" i="1" smtClean="0">
                              <a:latin typeface="Cambria Math"/>
                            </a:rPr>
                            <m:t>−</m:t>
                          </m:r>
                          <m:sSub>
                            <m:sSubPr>
                              <m:ctrlPr>
                                <a:rPr lang="en-US" b="0" i="1" smtClean="0">
                                  <a:latin typeface="Cambria Math"/>
                                </a:rPr>
                              </m:ctrlPr>
                            </m:sSubPr>
                            <m:e>
                              <m:r>
                                <a:rPr lang="en-US" b="0" i="1" smtClean="0">
                                  <a:latin typeface="Cambria Math"/>
                                </a:rPr>
                                <m:t>𝑦</m:t>
                              </m:r>
                            </m:e>
                            <m:sub>
                              <m:r>
                                <a:rPr lang="en-US" b="0" i="1" smtClean="0">
                                  <a:latin typeface="Cambria Math"/>
                                </a:rPr>
                                <m:t>𝑆</m:t>
                              </m:r>
                            </m:sub>
                          </m:sSub>
                        </m:den>
                      </m:f>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n-US" b="0" i="1" smtClean="0">
                                  <a:latin typeface="Cambria Math"/>
                                </a:rPr>
                                <m:t>𝑥</m:t>
                              </m:r>
                            </m:e>
                            <m:sub>
                              <m:r>
                                <a:rPr lang="en-US" b="0" i="1" smtClean="0">
                                  <a:latin typeface="Cambria Math"/>
                                </a:rPr>
                                <m:t>𝐹</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num>
                        <m:den>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den>
                      </m:f>
                    </m:oMath>
                  </m:oMathPara>
                </a14:m>
                <a:endParaRPr lang="el-GR" dirty="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457200" y="908720"/>
                <a:ext cx="8229600" cy="5217443"/>
              </a:xfrm>
              <a:blipFill rotWithShape="1">
                <a:blip r:embed="rId2"/>
                <a:stretch>
                  <a:fillRect l="-1704" t="-3037"/>
                </a:stretch>
              </a:blipFill>
            </p:spPr>
            <p:txBody>
              <a:bodyPr/>
              <a:lstStyle/>
              <a:p>
                <a:r>
                  <a:rPr lang="el-GR">
                    <a:noFill/>
                  </a:rPr>
                  <a:t> </a:t>
                </a:r>
              </a:p>
            </p:txBody>
          </p:sp>
        </mc:Fallback>
      </mc:AlternateContent>
    </p:spTree>
    <p:extLst>
      <p:ext uri="{BB962C8B-B14F-4D97-AF65-F5344CB8AC3E}">
        <p14:creationId xmlns:p14="http://schemas.microsoft.com/office/powerpoint/2010/main" val="18029265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9672" y="1556792"/>
            <a:ext cx="6480720"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2240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lstStyle/>
              <a:p>
                <a:r>
                  <a:rPr lang="en-US" dirty="0" smtClean="0"/>
                  <a:t>T</a:t>
                </a:r>
                <a:r>
                  <a:rPr lang="el-GR" dirty="0" smtClean="0"/>
                  <a:t>α σημεία</a:t>
                </a:r>
                <a:r>
                  <a:rPr lang="en-US" dirty="0" smtClean="0"/>
                  <a:t> R </a:t>
                </a:r>
                <a:r>
                  <a:rPr lang="el-GR" dirty="0" smtClean="0"/>
                  <a:t>και </a:t>
                </a:r>
                <a:r>
                  <a:rPr lang="en-US" dirty="0" smtClean="0"/>
                  <a:t>E</a:t>
                </a:r>
                <a:r>
                  <a:rPr lang="el-GR" dirty="0" smtClean="0"/>
                  <a:t> καθορίζονται από την γραμμή συνδέσεως ΡΜΕ και την καμπύλη ισορροπίας</a:t>
                </a:r>
              </a:p>
              <a:p>
                <a:r>
                  <a:rPr lang="el-GR" dirty="0" smtClean="0"/>
                  <a:t>Σύμφωνα με τον κανόνα του μοχλού</a:t>
                </a:r>
              </a:p>
              <a:p>
                <a14:m>
                  <m:oMath xmlns:m="http://schemas.openxmlformats.org/officeDocument/2006/math">
                    <m:f>
                      <m:fPr>
                        <m:ctrlPr>
                          <a:rPr lang="el-GR" i="1" smtClean="0">
                            <a:latin typeface="Cambria Math"/>
                          </a:rPr>
                        </m:ctrlPr>
                      </m:fPr>
                      <m:num>
                        <m:r>
                          <a:rPr lang="en-US" b="0" i="1" smtClean="0">
                            <a:latin typeface="Cambria Math"/>
                          </a:rPr>
                          <m:t>𝑟</m:t>
                        </m:r>
                      </m:num>
                      <m:den>
                        <m:r>
                          <a:rPr lang="en-US" b="0" i="1" smtClean="0">
                            <a:latin typeface="Cambria Math"/>
                          </a:rPr>
                          <m:t>𝑒</m:t>
                        </m:r>
                      </m:den>
                    </m:f>
                    <m:r>
                      <a:rPr lang="el-GR" b="0" i="1" smtClean="0">
                        <a:latin typeface="Cambria Math"/>
                      </a:rPr>
                      <m:t>=</m:t>
                    </m:r>
                    <m:f>
                      <m:fPr>
                        <m:ctrlPr>
                          <a:rPr lang="el-GR" b="0" i="1" smtClean="0">
                            <a:latin typeface="Cambria Math"/>
                          </a:rPr>
                        </m:ctrlPr>
                      </m:fPr>
                      <m:num>
                        <m:acc>
                          <m:accPr>
                            <m:chr m:val="̅"/>
                            <m:ctrlPr>
                              <a:rPr lang="el-GR" b="0" i="1" smtClean="0">
                                <a:latin typeface="Cambria Math"/>
                              </a:rPr>
                            </m:ctrlPr>
                          </m:accPr>
                          <m:e>
                            <m:r>
                              <a:rPr lang="en-US" b="0" i="1" smtClean="0">
                                <a:latin typeface="Cambria Math"/>
                              </a:rPr>
                              <m:t>𝑀𝐸</m:t>
                            </m:r>
                          </m:e>
                        </m:acc>
                      </m:num>
                      <m:den>
                        <m:acc>
                          <m:accPr>
                            <m:chr m:val="̅"/>
                            <m:ctrlPr>
                              <a:rPr lang="el-GR" b="0" i="1" smtClean="0">
                                <a:latin typeface="Cambria Math"/>
                              </a:rPr>
                            </m:ctrlPr>
                          </m:accPr>
                          <m:e>
                            <m:r>
                              <a:rPr lang="en-US" b="0" i="1" smtClean="0">
                                <a:latin typeface="Cambria Math"/>
                              </a:rPr>
                              <m:t>𝑀𝑅</m:t>
                            </m:r>
                          </m:e>
                        </m:acc>
                      </m:den>
                    </m:f>
                  </m:oMath>
                </a14:m>
                <a:r>
                  <a:rPr lang="el-GR" dirty="0" smtClean="0"/>
                  <a:t> και </a:t>
                </a:r>
                <a14:m>
                  <m:oMath xmlns:m="http://schemas.openxmlformats.org/officeDocument/2006/math">
                    <m:f>
                      <m:fPr>
                        <m:ctrlPr>
                          <a:rPr lang="el-GR" i="1" smtClean="0">
                            <a:latin typeface="Cambria Math"/>
                          </a:rPr>
                        </m:ctrlPr>
                      </m:fPr>
                      <m:num>
                        <m:r>
                          <a:rPr lang="en-US" b="0" i="1" smtClean="0">
                            <a:latin typeface="Cambria Math"/>
                          </a:rPr>
                          <m:t>𝑟</m:t>
                        </m:r>
                      </m:num>
                      <m:den>
                        <m:r>
                          <a:rPr lang="en-US" b="0" i="1" smtClean="0">
                            <a:latin typeface="Cambria Math"/>
                          </a:rPr>
                          <m:t>𝑒</m:t>
                        </m:r>
                        <m:r>
                          <a:rPr lang="en-US" b="0" i="1" smtClean="0">
                            <a:latin typeface="Cambria Math"/>
                          </a:rPr>
                          <m:t>+</m:t>
                        </m:r>
                        <m:r>
                          <a:rPr lang="en-US" b="0" i="1" smtClean="0">
                            <a:latin typeface="Cambria Math"/>
                          </a:rPr>
                          <m:t>𝑟</m:t>
                        </m:r>
                      </m:den>
                    </m:f>
                    <m:r>
                      <a:rPr lang="en-US" b="0" i="1" smtClean="0">
                        <a:latin typeface="Cambria Math"/>
                      </a:rPr>
                      <m:t>=</m:t>
                    </m:r>
                    <m:f>
                      <m:fPr>
                        <m:ctrlPr>
                          <a:rPr lang="en-US" b="0" i="1" smtClean="0">
                            <a:latin typeface="Cambria Math"/>
                          </a:rPr>
                        </m:ctrlPr>
                      </m:fPr>
                      <m:num>
                        <m:r>
                          <a:rPr lang="en-US" b="0" i="1" smtClean="0">
                            <a:latin typeface="Cambria Math"/>
                          </a:rPr>
                          <m:t>𝑟</m:t>
                        </m:r>
                      </m:num>
                      <m:den>
                        <m:r>
                          <a:rPr lang="en-US" b="0" i="1" smtClean="0">
                            <a:latin typeface="Cambria Math"/>
                          </a:rPr>
                          <m:t>𝑚</m:t>
                        </m:r>
                      </m:den>
                    </m:f>
                    <m:r>
                      <a:rPr lang="en-US" b="0" i="1" smtClean="0">
                        <a:latin typeface="Cambria Math"/>
                      </a:rPr>
                      <m:t>=</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𝑀𝐸</m:t>
                            </m:r>
                          </m:e>
                        </m:acc>
                      </m:num>
                      <m:den>
                        <m:acc>
                          <m:accPr>
                            <m:chr m:val="̅"/>
                            <m:ctrlPr>
                              <a:rPr lang="en-US" b="0" i="1" smtClean="0">
                                <a:latin typeface="Cambria Math"/>
                              </a:rPr>
                            </m:ctrlPr>
                          </m:accPr>
                          <m:e>
                            <m:r>
                              <a:rPr lang="en-US" b="0" i="1" smtClean="0">
                                <a:latin typeface="Cambria Math"/>
                              </a:rPr>
                              <m:t>𝑀𝑅</m:t>
                            </m:r>
                          </m:e>
                        </m:acc>
                        <m:r>
                          <a:rPr lang="en-US" b="0" i="1" smtClean="0">
                            <a:latin typeface="Cambria Math"/>
                          </a:rPr>
                          <m:t>+</m:t>
                        </m:r>
                        <m:acc>
                          <m:accPr>
                            <m:chr m:val="̅"/>
                            <m:ctrlPr>
                              <a:rPr lang="en-US" b="0" i="1" smtClean="0">
                                <a:latin typeface="Cambria Math"/>
                              </a:rPr>
                            </m:ctrlPr>
                          </m:accPr>
                          <m:e>
                            <m:r>
                              <a:rPr lang="en-US" b="0" i="1" smtClean="0">
                                <a:latin typeface="Cambria Math"/>
                              </a:rPr>
                              <m:t>𝑀𝐸</m:t>
                            </m:r>
                          </m:e>
                        </m:acc>
                      </m:den>
                    </m:f>
                    <m:r>
                      <a:rPr lang="en-US" b="0" i="1" smtClean="0">
                        <a:latin typeface="Cambria Math"/>
                      </a:rPr>
                      <m:t>=</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𝑀𝐸</m:t>
                            </m:r>
                          </m:e>
                        </m:acc>
                      </m:num>
                      <m:den>
                        <m:acc>
                          <m:accPr>
                            <m:chr m:val="̅"/>
                            <m:ctrlPr>
                              <a:rPr lang="en-US" b="0" i="1" smtClean="0">
                                <a:latin typeface="Cambria Math"/>
                              </a:rPr>
                            </m:ctrlPr>
                          </m:accPr>
                          <m:e>
                            <m:r>
                              <a:rPr lang="en-US" b="0" i="1" smtClean="0">
                                <a:latin typeface="Cambria Math"/>
                              </a:rPr>
                              <m:t>𝑅𝐸</m:t>
                            </m:r>
                          </m:e>
                        </m:acc>
                      </m:den>
                    </m:f>
                  </m:oMath>
                </a14:m>
                <a:r>
                  <a:rPr lang="en-US" dirty="0" smtClean="0"/>
                  <a:t> </a:t>
                </a:r>
                <a:r>
                  <a:rPr lang="el-GR" dirty="0" smtClean="0"/>
                  <a:t>οπότε λύνουμε ως προς </a:t>
                </a:r>
                <a14:m>
                  <m:oMath xmlns:m="http://schemas.openxmlformats.org/officeDocument/2006/math">
                    <m:r>
                      <a:rPr lang="en-US" b="0" i="1" smtClean="0">
                        <a:latin typeface="Cambria Math"/>
                      </a:rPr>
                      <m:t>𝑟</m:t>
                    </m:r>
                    <m:r>
                      <a:rPr lang="en-US" b="0" i="1" smtClean="0">
                        <a:latin typeface="Cambria Math"/>
                      </a:rPr>
                      <m:t>=</m:t>
                    </m:r>
                    <m:r>
                      <a:rPr lang="en-US" b="0" i="1" smtClean="0">
                        <a:latin typeface="Cambria Math"/>
                      </a:rPr>
                      <m:t>𝑚</m:t>
                    </m:r>
                    <m:r>
                      <a:rPr lang="en-US" b="0" i="1" smtClean="0">
                        <a:latin typeface="Cambria Math"/>
                      </a:rPr>
                      <m:t> </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𝑀𝐸</m:t>
                            </m:r>
                          </m:e>
                        </m:acc>
                      </m:num>
                      <m:den>
                        <m:acc>
                          <m:accPr>
                            <m:chr m:val="̅"/>
                            <m:ctrlPr>
                              <a:rPr lang="en-US" b="0" i="1" smtClean="0">
                                <a:latin typeface="Cambria Math"/>
                              </a:rPr>
                            </m:ctrlPr>
                          </m:accPr>
                          <m:e>
                            <m:r>
                              <a:rPr lang="en-US" b="0" i="1" smtClean="0">
                                <a:latin typeface="Cambria Math"/>
                              </a:rPr>
                              <m:t>𝑅𝐸</m:t>
                            </m:r>
                          </m:e>
                        </m:acc>
                      </m:den>
                    </m:f>
                    <m:r>
                      <a:rPr lang="en-US" b="0" i="0" smtClean="0">
                        <a:latin typeface="Cambria Math"/>
                      </a:rPr>
                      <m:t>=</m:t>
                    </m:r>
                    <m:r>
                      <m:rPr>
                        <m:sty m:val="p"/>
                      </m:rPr>
                      <a:rPr lang="en-US" b="0" i="0" smtClean="0">
                        <a:latin typeface="Cambria Math"/>
                      </a:rPr>
                      <m:t>m</m:t>
                    </m:r>
                    <m:r>
                      <a:rPr lang="en-US" b="0" i="0" smtClean="0">
                        <a:latin typeface="Cambria Math"/>
                      </a:rPr>
                      <m:t> </m:t>
                    </m:r>
                    <m:f>
                      <m:fPr>
                        <m:ctrlPr>
                          <a:rPr lang="en-US" b="0" i="1" smtClean="0">
                            <a:latin typeface="Cambria Math"/>
                          </a:rPr>
                        </m:ctrlPr>
                      </m:fPr>
                      <m:num>
                        <m:sSub>
                          <m:sSubPr>
                            <m:ctrlPr>
                              <a:rPr lang="en-US" b="0" i="1" smtClean="0">
                                <a:latin typeface="Cambria Math"/>
                              </a:rPr>
                            </m:ctrlPr>
                          </m:sSubPr>
                          <m:e>
                            <m:r>
                              <a:rPr lang="en-US" b="0" i="1" smtClean="0">
                                <a:latin typeface="Cambria Math"/>
                              </a:rPr>
                              <m:t>𝑦</m:t>
                            </m:r>
                          </m:e>
                          <m:sub>
                            <m:r>
                              <a:rPr lang="en-US" b="0" i="1" smtClean="0">
                                <a:latin typeface="Cambria Math"/>
                              </a:rPr>
                              <m:t>𝐸</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num>
                      <m:den>
                        <m:sSub>
                          <m:sSubPr>
                            <m:ctrlPr>
                              <a:rPr lang="en-US" b="0" i="1" smtClean="0">
                                <a:latin typeface="Cambria Math"/>
                              </a:rPr>
                            </m:ctrlPr>
                          </m:sSubPr>
                          <m:e>
                            <m:r>
                              <a:rPr lang="en-US" b="0" i="1" smtClean="0">
                                <a:latin typeface="Cambria Math"/>
                              </a:rPr>
                              <m:t>𝑦</m:t>
                            </m:r>
                          </m:e>
                          <m:sub>
                            <m:r>
                              <a:rPr lang="en-US" b="0" i="1" smtClean="0">
                                <a:latin typeface="Cambria Math"/>
                              </a:rPr>
                              <m:t>𝐸</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𝑅</m:t>
                            </m:r>
                          </m:sub>
                        </m:sSub>
                      </m:den>
                    </m:f>
                  </m:oMath>
                </a14:m>
                <a:endParaRPr lang="el-GR" dirty="0" smtClean="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el-GR">
                    <a:noFill/>
                  </a:rPr>
                  <a:t> </a:t>
                </a:r>
              </a:p>
            </p:txBody>
          </p:sp>
        </mc:Fallback>
      </mc:AlternateContent>
    </p:spTree>
    <p:extLst>
      <p:ext uri="{BB962C8B-B14F-4D97-AF65-F5344CB8AC3E}">
        <p14:creationId xmlns:p14="http://schemas.microsoft.com/office/powerpoint/2010/main" val="37378408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fontScale="85000" lnSpcReduction="10000"/>
              </a:bodyPr>
              <a:lstStyle/>
              <a:p>
                <a:pPr marL="0" indent="0">
                  <a:buNone/>
                </a:pPr>
                <a:r>
                  <a:rPr lang="el-GR" dirty="0" smtClean="0"/>
                  <a:t>Από την αρχική εξίσωση βρίσκουμε για το </a:t>
                </a:r>
                <a:r>
                  <a:rPr lang="en-US" dirty="0" smtClean="0"/>
                  <a:t>e:</a:t>
                </a:r>
              </a:p>
              <a:p>
                <a14:m>
                  <m:oMath xmlns:m="http://schemas.openxmlformats.org/officeDocument/2006/math">
                    <m:r>
                      <a:rPr lang="en-US" b="0" i="1" smtClean="0">
                        <a:latin typeface="Cambria Math"/>
                      </a:rPr>
                      <m:t>𝑒</m:t>
                    </m:r>
                    <m:r>
                      <a:rPr lang="en-US" b="0" i="1" smtClean="0">
                        <a:latin typeface="Cambria Math"/>
                      </a:rPr>
                      <m:t>=</m:t>
                    </m:r>
                    <m:r>
                      <a:rPr lang="en-US" b="0" i="1" smtClean="0">
                        <a:latin typeface="Cambria Math"/>
                      </a:rPr>
                      <m:t>𝑚</m:t>
                    </m:r>
                    <m:r>
                      <a:rPr lang="en-US" b="0" i="1" smtClean="0">
                        <a:latin typeface="Cambria Math"/>
                      </a:rPr>
                      <m:t>−</m:t>
                    </m:r>
                    <m:r>
                      <a:rPr lang="en-US" b="0" i="1" smtClean="0">
                        <a:latin typeface="Cambria Math"/>
                      </a:rPr>
                      <m:t>𝑟</m:t>
                    </m:r>
                    <m:r>
                      <a:rPr lang="en-US" b="0" i="1" smtClean="0">
                        <a:latin typeface="Cambria Math"/>
                      </a:rPr>
                      <m:t>=</m:t>
                    </m:r>
                    <m:r>
                      <a:rPr lang="en-US" b="0" i="1" smtClean="0">
                        <a:latin typeface="Cambria Math"/>
                      </a:rPr>
                      <m:t>𝑚</m:t>
                    </m:r>
                    <m:r>
                      <a:rPr lang="en-US" b="0" i="1" smtClean="0">
                        <a:latin typeface="Cambria Math"/>
                      </a:rPr>
                      <m:t>−</m:t>
                    </m:r>
                    <m:r>
                      <a:rPr lang="en-US" b="0" i="1" smtClean="0">
                        <a:latin typeface="Cambria Math"/>
                      </a:rPr>
                      <m:t>𝑚</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𝑀𝐸</m:t>
                            </m:r>
                          </m:e>
                        </m:acc>
                      </m:num>
                      <m:den>
                        <m:acc>
                          <m:accPr>
                            <m:chr m:val="̅"/>
                            <m:ctrlPr>
                              <a:rPr lang="en-US" b="0" i="1" smtClean="0">
                                <a:latin typeface="Cambria Math"/>
                              </a:rPr>
                            </m:ctrlPr>
                          </m:accPr>
                          <m:e>
                            <m:r>
                              <a:rPr lang="en-US" b="0" i="1" smtClean="0">
                                <a:latin typeface="Cambria Math"/>
                              </a:rPr>
                              <m:t>𝑅𝐸</m:t>
                            </m:r>
                          </m:e>
                        </m:acc>
                      </m:den>
                    </m:f>
                    <m:r>
                      <a:rPr lang="en-US" b="0" i="0" smtClean="0">
                        <a:latin typeface="Cambria Math"/>
                      </a:rPr>
                      <m:t>=</m:t>
                    </m:r>
                    <m:r>
                      <m:rPr>
                        <m:sty m:val="p"/>
                      </m:rPr>
                      <a:rPr lang="en-US" b="0" i="0" smtClean="0">
                        <a:latin typeface="Cambria Math"/>
                      </a:rPr>
                      <m:t>m</m:t>
                    </m:r>
                    <m:r>
                      <a:rPr lang="en-US" b="0" i="0" smtClean="0">
                        <a:latin typeface="Cambria Math"/>
                      </a:rPr>
                      <m:t> </m:t>
                    </m:r>
                    <m:f>
                      <m:fPr>
                        <m:ctrlPr>
                          <a:rPr lang="en-US" b="0" i="1" smtClean="0">
                            <a:latin typeface="Cambria Math"/>
                          </a:rPr>
                        </m:ctrlPr>
                      </m:fPr>
                      <m:num>
                        <m:d>
                          <m:dPr>
                            <m:ctrlPr>
                              <a:rPr lang="en-US" b="0" i="1" smtClean="0">
                                <a:latin typeface="Cambria Math"/>
                              </a:rPr>
                            </m:ctrlPr>
                          </m:dPr>
                          <m:e>
                            <m:acc>
                              <m:accPr>
                                <m:chr m:val="̅"/>
                                <m:ctrlPr>
                                  <a:rPr lang="en-US" b="0" i="1" smtClean="0">
                                    <a:latin typeface="Cambria Math"/>
                                  </a:rPr>
                                </m:ctrlPr>
                              </m:accPr>
                              <m:e>
                                <m:r>
                                  <a:rPr lang="en-US" b="0" i="1" smtClean="0">
                                    <a:latin typeface="Cambria Math"/>
                                  </a:rPr>
                                  <m:t>𝑅𝐸</m:t>
                                </m:r>
                              </m:e>
                            </m:acc>
                            <m:r>
                              <a:rPr lang="en-US" b="0" i="1" smtClean="0">
                                <a:latin typeface="Cambria Math"/>
                              </a:rPr>
                              <m:t>−</m:t>
                            </m:r>
                            <m:acc>
                              <m:accPr>
                                <m:chr m:val="̅"/>
                                <m:ctrlPr>
                                  <a:rPr lang="en-US" b="0" i="1" smtClean="0">
                                    <a:latin typeface="Cambria Math"/>
                                  </a:rPr>
                                </m:ctrlPr>
                              </m:accPr>
                              <m:e>
                                <m:r>
                                  <a:rPr lang="en-US" b="0" i="1" smtClean="0">
                                    <a:latin typeface="Cambria Math"/>
                                  </a:rPr>
                                  <m:t>𝑀𝐸</m:t>
                                </m:r>
                              </m:e>
                            </m:acc>
                          </m:e>
                        </m:d>
                      </m:num>
                      <m:den>
                        <m:acc>
                          <m:accPr>
                            <m:chr m:val="̅"/>
                            <m:ctrlPr>
                              <a:rPr lang="en-US" b="0" i="1" smtClean="0">
                                <a:latin typeface="Cambria Math"/>
                              </a:rPr>
                            </m:ctrlPr>
                          </m:accPr>
                          <m:e>
                            <m:r>
                              <a:rPr lang="en-US" b="0" i="1" smtClean="0">
                                <a:latin typeface="Cambria Math"/>
                              </a:rPr>
                              <m:t>𝑅𝐸</m:t>
                            </m:r>
                          </m:e>
                        </m:acc>
                      </m:den>
                    </m:f>
                    <m:r>
                      <a:rPr lang="en-US" b="0" i="0" smtClean="0">
                        <a:latin typeface="Cambria Math"/>
                      </a:rPr>
                      <m:t>=</m:t>
                    </m:r>
                    <m:r>
                      <m:rPr>
                        <m:sty m:val="p"/>
                      </m:rPr>
                      <a:rPr lang="en-US" b="0" i="0" smtClean="0">
                        <a:latin typeface="Cambria Math"/>
                      </a:rPr>
                      <m:t>m</m:t>
                    </m:r>
                    <m:f>
                      <m:fPr>
                        <m:ctrlPr>
                          <a:rPr lang="en-US" b="0" i="1" smtClean="0">
                            <a:latin typeface="Cambria Math"/>
                          </a:rPr>
                        </m:ctrlPr>
                      </m:fPr>
                      <m:num>
                        <m:acc>
                          <m:accPr>
                            <m:chr m:val="̅"/>
                            <m:ctrlPr>
                              <a:rPr lang="en-US" b="0" i="1" smtClean="0">
                                <a:latin typeface="Cambria Math"/>
                              </a:rPr>
                            </m:ctrlPr>
                          </m:accPr>
                          <m:e>
                            <m:r>
                              <a:rPr lang="en-US" b="0" i="1" smtClean="0">
                                <a:latin typeface="Cambria Math"/>
                              </a:rPr>
                              <m:t>𝑅𝑀</m:t>
                            </m:r>
                          </m:e>
                        </m:acc>
                      </m:num>
                      <m:den>
                        <m:acc>
                          <m:accPr>
                            <m:chr m:val="̅"/>
                            <m:ctrlPr>
                              <a:rPr lang="en-US" b="0" i="1" smtClean="0">
                                <a:latin typeface="Cambria Math"/>
                              </a:rPr>
                            </m:ctrlPr>
                          </m:accPr>
                          <m:e>
                            <m:r>
                              <a:rPr lang="en-US" b="0" i="1" smtClean="0">
                                <a:latin typeface="Cambria Math"/>
                              </a:rPr>
                              <m:t>𝑅𝐸</m:t>
                            </m:r>
                          </m:e>
                        </m:acc>
                      </m:den>
                    </m:f>
                    <m:r>
                      <a:rPr lang="en-US" b="0" i="0" smtClean="0">
                        <a:latin typeface="Cambria Math"/>
                      </a:rPr>
                      <m:t>=</m:t>
                    </m:r>
                    <m:r>
                      <m:rPr>
                        <m:sty m:val="p"/>
                      </m:rPr>
                      <a:rPr lang="en-US" b="0" i="0" smtClean="0">
                        <a:latin typeface="Cambria Math"/>
                      </a:rPr>
                      <m:t>m</m:t>
                    </m:r>
                    <m:f>
                      <m:fPr>
                        <m:ctrlPr>
                          <a:rPr lang="en-US" b="0" i="1" smtClean="0">
                            <a:latin typeface="Cambria Math"/>
                          </a:rPr>
                        </m:ctrlPr>
                      </m:fPr>
                      <m:num>
                        <m:sSub>
                          <m:sSubPr>
                            <m:ctrlPr>
                              <a:rPr lang="en-US" b="0" i="1" smtClean="0">
                                <a:latin typeface="Cambria Math"/>
                              </a:rPr>
                            </m:ctrlPr>
                          </m:sSubPr>
                          <m:e>
                            <m:r>
                              <a:rPr lang="en-US" b="0" i="1" smtClean="0">
                                <a:latin typeface="Cambria Math"/>
                              </a:rPr>
                              <m:t>𝑥</m:t>
                            </m:r>
                          </m:e>
                          <m:sub>
                            <m:r>
                              <a:rPr lang="en-US" b="0" i="1" smtClean="0">
                                <a:latin typeface="Cambria Math"/>
                              </a:rPr>
                              <m:t>𝑀</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𝑅</m:t>
                            </m:r>
                          </m:sub>
                        </m:sSub>
                      </m:num>
                      <m:den>
                        <m:sSub>
                          <m:sSubPr>
                            <m:ctrlPr>
                              <a:rPr lang="en-US" b="0" i="1" smtClean="0">
                                <a:latin typeface="Cambria Math"/>
                              </a:rPr>
                            </m:ctrlPr>
                          </m:sSubPr>
                          <m:e>
                            <m:r>
                              <a:rPr lang="en-US" b="0" i="1" smtClean="0">
                                <a:latin typeface="Cambria Math"/>
                              </a:rPr>
                              <m:t>𝑦</m:t>
                            </m:r>
                          </m:e>
                          <m:sub>
                            <m:r>
                              <a:rPr lang="en-US" b="0" i="1" smtClean="0">
                                <a:latin typeface="Cambria Math"/>
                              </a:rPr>
                              <m:t>𝐸</m:t>
                            </m:r>
                          </m:sub>
                        </m:sSub>
                        <m:r>
                          <a:rPr lang="en-US" b="0" i="1" smtClean="0">
                            <a:latin typeface="Cambria Math"/>
                          </a:rPr>
                          <m:t>−</m:t>
                        </m:r>
                        <m:sSub>
                          <m:sSubPr>
                            <m:ctrlPr>
                              <a:rPr lang="en-US" b="0" i="1" smtClean="0">
                                <a:latin typeface="Cambria Math"/>
                              </a:rPr>
                            </m:ctrlPr>
                          </m:sSubPr>
                          <m:e>
                            <m:r>
                              <a:rPr lang="en-US" b="0" i="1" smtClean="0">
                                <a:latin typeface="Cambria Math"/>
                              </a:rPr>
                              <m:t>𝑥</m:t>
                            </m:r>
                          </m:e>
                          <m:sub>
                            <m:r>
                              <a:rPr lang="en-US" b="0" i="1" smtClean="0">
                                <a:latin typeface="Cambria Math"/>
                              </a:rPr>
                              <m:t>𝑅</m:t>
                            </m:r>
                          </m:sub>
                        </m:sSub>
                      </m:den>
                    </m:f>
                  </m:oMath>
                </a14:m>
                <a:endParaRPr lang="en-US" dirty="0" smtClean="0"/>
              </a:p>
              <a:p>
                <a:r>
                  <a:rPr lang="el-GR" dirty="0" smtClean="0"/>
                  <a:t>Οι συστάσεις των τελικών καθαρών προϊόντων Ε</a:t>
                </a:r>
                <a:r>
                  <a:rPr lang="el-GR" baseline="-25000" dirty="0" smtClean="0"/>
                  <a:t>Κ</a:t>
                </a:r>
                <a:r>
                  <a:rPr lang="el-GR" dirty="0" smtClean="0"/>
                  <a:t> και </a:t>
                </a:r>
                <a:r>
                  <a:rPr lang="en-US" dirty="0" smtClean="0"/>
                  <a:t>R</a:t>
                </a:r>
                <a:r>
                  <a:rPr lang="el-GR" baseline="-25000" dirty="0" smtClean="0"/>
                  <a:t>Κ</a:t>
                </a:r>
                <a:r>
                  <a:rPr lang="el-GR" dirty="0" smtClean="0"/>
                  <a:t> που θα προκύψουν </a:t>
                </a:r>
                <a:r>
                  <a:rPr lang="el-GR" u="sng" dirty="0" smtClean="0"/>
                  <a:t>μετά την ανάκτηση του διαλύτη </a:t>
                </a:r>
                <a:r>
                  <a:rPr lang="en-US" dirty="0" err="1" smtClean="0"/>
                  <a:t>s</a:t>
                </a:r>
                <a:r>
                  <a:rPr lang="en-US" baseline="-25000" dirty="0" err="1" smtClean="0"/>
                  <a:t>E</a:t>
                </a:r>
                <a:r>
                  <a:rPr lang="en-US" dirty="0" smtClean="0"/>
                  <a:t> </a:t>
                </a:r>
                <a:r>
                  <a:rPr lang="el-GR" dirty="0" smtClean="0"/>
                  <a:t>και </a:t>
                </a:r>
                <a:r>
                  <a:rPr lang="en-US" dirty="0" err="1" smtClean="0"/>
                  <a:t>s</a:t>
                </a:r>
                <a:r>
                  <a:rPr lang="en-US" baseline="-25000" dirty="0" err="1" smtClean="0"/>
                  <a:t>R</a:t>
                </a:r>
                <a:r>
                  <a:rPr lang="en-US" dirty="0" smtClean="0"/>
                  <a:t> </a:t>
                </a:r>
                <a:r>
                  <a:rPr lang="el-GR" dirty="0" smtClean="0"/>
                  <a:t>καθορίζονται από τα σημεία τομής των </a:t>
                </a:r>
                <a:r>
                  <a:rPr lang="en-US" dirty="0" smtClean="0"/>
                  <a:t>SE </a:t>
                </a:r>
                <a:r>
                  <a:rPr lang="el-GR" dirty="0" smtClean="0"/>
                  <a:t>και </a:t>
                </a:r>
                <a:r>
                  <a:rPr lang="en-US" dirty="0" smtClean="0"/>
                  <a:t>SR </a:t>
                </a:r>
                <a:r>
                  <a:rPr lang="el-GR" dirty="0" smtClean="0"/>
                  <a:t>με την πλευρά </a:t>
                </a:r>
                <a:r>
                  <a:rPr lang="en-US" dirty="0" smtClean="0"/>
                  <a:t>AB </a:t>
                </a:r>
                <a:r>
                  <a:rPr lang="el-GR" dirty="0" smtClean="0"/>
                  <a:t>του τριγώνου αντίστοιχα, ενώ οι ποσότητες </a:t>
                </a:r>
                <a:r>
                  <a:rPr lang="en-US" dirty="0" err="1" smtClean="0"/>
                  <a:t>e</a:t>
                </a:r>
                <a:r>
                  <a:rPr lang="en-US" baseline="-25000" dirty="0" err="1" smtClean="0"/>
                  <a:t>K</a:t>
                </a:r>
                <a:r>
                  <a:rPr lang="en-US" dirty="0" smtClean="0"/>
                  <a:t>, </a:t>
                </a:r>
                <a:r>
                  <a:rPr lang="en-US" dirty="0" err="1" smtClean="0"/>
                  <a:t>s</a:t>
                </a:r>
                <a:r>
                  <a:rPr lang="en-US" baseline="-25000" dirty="0" err="1" smtClean="0"/>
                  <a:t>E</a:t>
                </a:r>
                <a:r>
                  <a:rPr lang="en-US" dirty="0" smtClean="0"/>
                  <a:t>, </a:t>
                </a:r>
                <a:r>
                  <a:rPr lang="en-US" dirty="0" err="1" smtClean="0"/>
                  <a:t>r</a:t>
                </a:r>
                <a:r>
                  <a:rPr lang="en-US" baseline="-25000" dirty="0" err="1" smtClean="0"/>
                  <a:t>K</a:t>
                </a:r>
                <a:r>
                  <a:rPr lang="en-US" dirty="0" smtClean="0"/>
                  <a:t>, </a:t>
                </a:r>
                <a:r>
                  <a:rPr lang="en-US" dirty="0" err="1" smtClean="0"/>
                  <a:t>s</a:t>
                </a:r>
                <a:r>
                  <a:rPr lang="en-US" baseline="-25000" dirty="0" err="1" smtClean="0"/>
                  <a:t>R</a:t>
                </a:r>
                <a:r>
                  <a:rPr lang="en-US" dirty="0" smtClean="0"/>
                  <a:t> </a:t>
                </a:r>
                <a:r>
                  <a:rPr lang="el-GR" dirty="0" smtClean="0"/>
                  <a:t>βρίσκονται με τον κανόνα του μοχλού για τις αντίστοιχες γραμμές</a:t>
                </a:r>
                <a:r>
                  <a:rPr lang="en-US" dirty="0" smtClean="0"/>
                  <a:t> SEE</a:t>
                </a:r>
                <a:r>
                  <a:rPr lang="en-US" baseline="-25000" dirty="0" smtClean="0"/>
                  <a:t>K</a:t>
                </a:r>
                <a:r>
                  <a:rPr lang="en-US" dirty="0" smtClean="0"/>
                  <a:t> </a:t>
                </a:r>
                <a:r>
                  <a:rPr lang="el-GR" dirty="0" smtClean="0"/>
                  <a:t>και </a:t>
                </a:r>
                <a:r>
                  <a:rPr lang="en-US" dirty="0" smtClean="0"/>
                  <a:t>SRR</a:t>
                </a:r>
                <a:r>
                  <a:rPr lang="en-US" baseline="-25000" dirty="0" smtClean="0"/>
                  <a:t>K</a:t>
                </a:r>
                <a:r>
                  <a:rPr lang="en-US" dirty="0" smtClean="0"/>
                  <a:t>.</a:t>
                </a:r>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333" t="-2022" r="-1630"/>
                </a:stretch>
              </a:blipFill>
            </p:spPr>
            <p:txBody>
              <a:bodyPr/>
              <a:lstStyle/>
              <a:p>
                <a:r>
                  <a:rPr lang="el-GR">
                    <a:noFill/>
                  </a:rPr>
                  <a:t> </a:t>
                </a:r>
              </a:p>
            </p:txBody>
          </p:sp>
        </mc:Fallback>
      </mc:AlternateContent>
    </p:spTree>
    <p:extLst>
      <p:ext uri="{BB962C8B-B14F-4D97-AF65-F5344CB8AC3E}">
        <p14:creationId xmlns:p14="http://schemas.microsoft.com/office/powerpoint/2010/main" val="41805876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Συσκευές εκχυλίσεως υγρών</a:t>
            </a:r>
          </a:p>
        </p:txBody>
      </p:sp>
      <p:sp>
        <p:nvSpPr>
          <p:cNvPr id="3" name="Θέση περιεχομένου 2"/>
          <p:cNvSpPr>
            <a:spLocks noGrp="1"/>
          </p:cNvSpPr>
          <p:nvPr>
            <p:ph idx="1"/>
          </p:nvPr>
        </p:nvSpPr>
        <p:spPr/>
        <p:txBody>
          <a:bodyPr/>
          <a:lstStyle/>
          <a:p>
            <a:pPr marL="0" indent="0">
              <a:buNone/>
            </a:pPr>
            <a:r>
              <a:rPr lang="el-GR" dirty="0" smtClean="0"/>
              <a:t>Μία κατάταξη των συσκευών εκχύλισης έχει γίνει από τον σε 8 ομάδες, τις</a:t>
            </a:r>
            <a:r>
              <a:rPr lang="en-US" dirty="0" smtClean="0"/>
              <a:t>:</a:t>
            </a:r>
          </a:p>
          <a:p>
            <a:pPr marL="0" indent="0">
              <a:buNone/>
            </a:pPr>
            <a:r>
              <a:rPr lang="en-US" dirty="0" smtClean="0"/>
              <a:t>A, B, C, D, E, F, G, H</a:t>
            </a:r>
            <a:endParaRPr lang="el-GR" dirty="0" smtClean="0"/>
          </a:p>
          <a:p>
            <a:r>
              <a:rPr lang="el-GR" dirty="0" smtClean="0"/>
              <a:t>σύμφωνα με τα μέσα που επιτυγχάνεται η </a:t>
            </a:r>
            <a:r>
              <a:rPr lang="el-GR" dirty="0" err="1" smtClean="0"/>
              <a:t>αντιρροή</a:t>
            </a:r>
            <a:r>
              <a:rPr lang="el-GR" dirty="0" smtClean="0"/>
              <a:t> και η καλή ανάμιξη και</a:t>
            </a:r>
          </a:p>
          <a:p>
            <a:r>
              <a:rPr lang="el-GR" dirty="0" smtClean="0"/>
              <a:t>σύμφωνα με τον τρόπο μεταφοράς μάζας</a:t>
            </a:r>
            <a:endParaRPr lang="el-GR" dirty="0"/>
          </a:p>
        </p:txBody>
      </p:sp>
    </p:spTree>
    <p:extLst>
      <p:ext uri="{BB962C8B-B14F-4D97-AF65-F5344CB8AC3E}">
        <p14:creationId xmlns:p14="http://schemas.microsoft.com/office/powerpoint/2010/main" val="54798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Συσκευές εκχυλίσεως υγρών</a:t>
            </a:r>
            <a:endParaRPr lang="el-GR" dirty="0"/>
          </a:p>
        </p:txBody>
      </p:sp>
      <p:sp>
        <p:nvSpPr>
          <p:cNvPr id="3" name="Θέση περιεχομένου 2"/>
          <p:cNvSpPr>
            <a:spLocks noGrp="1"/>
          </p:cNvSpPr>
          <p:nvPr>
            <p:ph idx="1"/>
          </p:nvPr>
        </p:nvSpPr>
        <p:spPr/>
        <p:txBody>
          <a:bodyPr/>
          <a:lstStyle/>
          <a:p>
            <a:r>
              <a:rPr lang="el-GR" dirty="0" smtClean="0"/>
              <a:t>Αναμικτήρας-Διαχωριστήρας</a:t>
            </a:r>
          </a:p>
          <a:p>
            <a:r>
              <a:rPr lang="el-GR" dirty="0" smtClean="0"/>
              <a:t>Στήλες με διάτρητους δίσκους</a:t>
            </a:r>
          </a:p>
          <a:p>
            <a:r>
              <a:rPr lang="el-GR" dirty="0" smtClean="0"/>
              <a:t>Στήλες με </a:t>
            </a:r>
            <a:r>
              <a:rPr lang="el-GR" dirty="0" err="1" smtClean="0"/>
              <a:t>καταιονιστήρες</a:t>
            </a:r>
            <a:endParaRPr lang="el-GR" dirty="0" smtClean="0"/>
          </a:p>
          <a:p>
            <a:r>
              <a:rPr lang="el-GR" dirty="0" smtClean="0"/>
              <a:t>Πύργοι καταιονισμού ή διαχωρισμού</a:t>
            </a:r>
          </a:p>
          <a:p>
            <a:r>
              <a:rPr lang="el-GR" dirty="0" smtClean="0"/>
              <a:t>Πύργοι με </a:t>
            </a:r>
            <a:r>
              <a:rPr lang="el-GR" dirty="0" err="1" smtClean="0"/>
              <a:t>πληρωτικά</a:t>
            </a:r>
            <a:r>
              <a:rPr lang="el-GR" dirty="0" smtClean="0"/>
              <a:t> υλικά</a:t>
            </a:r>
          </a:p>
        </p:txBody>
      </p:sp>
    </p:spTree>
    <p:extLst>
      <p:ext uri="{BB962C8B-B14F-4D97-AF65-F5344CB8AC3E}">
        <p14:creationId xmlns:p14="http://schemas.microsoft.com/office/powerpoint/2010/main" val="2106671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715200" cy="634082"/>
          </a:xfrm>
        </p:spPr>
        <p:txBody>
          <a:bodyPr>
            <a:normAutofit fontScale="90000"/>
          </a:bodyPr>
          <a:lstStyle/>
          <a:p>
            <a:r>
              <a:rPr lang="el-GR" dirty="0" smtClean="0"/>
              <a:t>ΠΛΕΟΝΕΚΤΗΜΑΤΑ</a:t>
            </a:r>
            <a:endParaRPr lang="el-GR" dirty="0"/>
          </a:p>
        </p:txBody>
      </p:sp>
      <p:sp>
        <p:nvSpPr>
          <p:cNvPr id="3" name="Θέση περιεχομένου 2"/>
          <p:cNvSpPr>
            <a:spLocks noGrp="1"/>
          </p:cNvSpPr>
          <p:nvPr>
            <p:ph idx="1"/>
          </p:nvPr>
        </p:nvSpPr>
        <p:spPr>
          <a:xfrm>
            <a:off x="457200" y="980728"/>
            <a:ext cx="8229600" cy="5616624"/>
          </a:xfrm>
        </p:spPr>
        <p:txBody>
          <a:bodyPr>
            <a:normAutofit fontScale="92500" lnSpcReduction="20000"/>
          </a:bodyPr>
          <a:lstStyle/>
          <a:p>
            <a:r>
              <a:rPr lang="el-GR" dirty="0"/>
              <a:t>Πλεονεκτήματα της εκχύλισης σε σχέση με τις άλλες μεθόδους διαχωρισμού εξάτμιση και απόσταξη είναι η χαμηλή θερμοκρασία λειτουργίας (συνήθως θερμοκρασία περιβάλλοντος).  Άρα, δεν απαιτείται δαπάνη ενέργειας </a:t>
            </a:r>
            <a:r>
              <a:rPr lang="el-GR" dirty="0" smtClean="0"/>
              <a:t>παρά </a:t>
            </a:r>
            <a:r>
              <a:rPr lang="el-GR" dirty="0"/>
              <a:t>μόνο όταν πρόκειται να επανακτήσουμε τον διαλύτη (που κάνουμε απόσταξη). </a:t>
            </a:r>
          </a:p>
          <a:p>
            <a:r>
              <a:rPr lang="el-GR" dirty="0"/>
              <a:t>Ο κανόνας είναι να εφαρμόζεται η εκχύλιση σε περιπτώσεις όπου ο διαχωρισμός με απόσταξη </a:t>
            </a:r>
            <a:r>
              <a:rPr lang="el-GR" dirty="0" smtClean="0"/>
              <a:t>είναι </a:t>
            </a:r>
            <a:r>
              <a:rPr lang="el-GR" dirty="0"/>
              <a:t>δύσκολος. Όταν πρόκειται για συστατικά με παραπλήσια σημεία ζέσεως (πτητικότητες), για </a:t>
            </a:r>
            <a:r>
              <a:rPr lang="el-GR" dirty="0" err="1"/>
              <a:t>αζεοτροπικά</a:t>
            </a:r>
            <a:r>
              <a:rPr lang="el-GR" dirty="0"/>
              <a:t> μίγματα (</a:t>
            </a:r>
            <a:r>
              <a:rPr lang="el-GR" dirty="0" err="1"/>
              <a:t>α</a:t>
            </a:r>
            <a:r>
              <a:rPr lang="el-GR" baseline="-25000" dirty="0" err="1"/>
              <a:t>ΑΒ</a:t>
            </a:r>
            <a:r>
              <a:rPr lang="el-GR" dirty="0" err="1"/>
              <a:t>=1</a:t>
            </a:r>
            <a:r>
              <a:rPr lang="el-GR" dirty="0"/>
              <a:t>) και για ευαίσθητα στην θερμοκρασία </a:t>
            </a:r>
            <a:r>
              <a:rPr lang="el-GR" dirty="0" smtClean="0"/>
              <a:t>προϊόντα. </a:t>
            </a:r>
            <a:endParaRPr lang="el-GR" dirty="0"/>
          </a:p>
          <a:p>
            <a:endParaRPr lang="el-GR" dirty="0"/>
          </a:p>
        </p:txBody>
      </p:sp>
    </p:spTree>
    <p:extLst>
      <p:ext uri="{BB962C8B-B14F-4D97-AF65-F5344CB8AC3E}">
        <p14:creationId xmlns:p14="http://schemas.microsoft.com/office/powerpoint/2010/main" val="39719428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Συσκευές εκχυλίσεως υγρών</a:t>
            </a:r>
          </a:p>
        </p:txBody>
      </p:sp>
      <p:sp>
        <p:nvSpPr>
          <p:cNvPr id="3" name="Θέση περιεχομένου 2"/>
          <p:cNvSpPr>
            <a:spLocks noGrp="1"/>
          </p:cNvSpPr>
          <p:nvPr>
            <p:ph idx="1"/>
          </p:nvPr>
        </p:nvSpPr>
        <p:spPr/>
        <p:txBody>
          <a:bodyPr/>
          <a:lstStyle/>
          <a:p>
            <a:r>
              <a:rPr lang="el-GR" dirty="0" err="1"/>
              <a:t>Εκχυλιστήρας</a:t>
            </a:r>
            <a:r>
              <a:rPr lang="el-GR" dirty="0"/>
              <a:t> </a:t>
            </a:r>
            <a:r>
              <a:rPr lang="el-GR" dirty="0" err="1"/>
              <a:t>αναδευόμενων</a:t>
            </a:r>
            <a:r>
              <a:rPr lang="el-GR" dirty="0"/>
              <a:t> δίσκων</a:t>
            </a:r>
          </a:p>
          <a:p>
            <a:r>
              <a:rPr lang="el-GR" dirty="0" err="1"/>
              <a:t>Εκχυλιστήρας</a:t>
            </a:r>
            <a:r>
              <a:rPr lang="el-GR" dirty="0"/>
              <a:t> </a:t>
            </a:r>
            <a:r>
              <a:rPr lang="en-US" dirty="0" err="1"/>
              <a:t>Oldshue</a:t>
            </a:r>
            <a:r>
              <a:rPr lang="en-US" dirty="0"/>
              <a:t>-Rushton</a:t>
            </a:r>
            <a:endParaRPr lang="el-GR" dirty="0"/>
          </a:p>
          <a:p>
            <a:r>
              <a:rPr lang="el-GR" dirty="0" err="1" smtClean="0"/>
              <a:t>Εκχυλιστήρας</a:t>
            </a:r>
            <a:r>
              <a:rPr lang="en-US" dirty="0" smtClean="0"/>
              <a:t> </a:t>
            </a:r>
            <a:r>
              <a:rPr lang="en-US" dirty="0" err="1"/>
              <a:t>S</a:t>
            </a:r>
            <a:r>
              <a:rPr lang="en-US" dirty="0" err="1" smtClean="0"/>
              <a:t>heibel</a:t>
            </a:r>
            <a:endParaRPr lang="en-US" dirty="0" smtClean="0"/>
          </a:p>
          <a:p>
            <a:r>
              <a:rPr lang="el-GR" dirty="0" smtClean="0"/>
              <a:t>Παλλόμενες στήλες</a:t>
            </a:r>
          </a:p>
          <a:p>
            <a:r>
              <a:rPr lang="el-GR" dirty="0" smtClean="0"/>
              <a:t>Φυγοκεντρικοί </a:t>
            </a:r>
            <a:r>
              <a:rPr lang="el-GR" dirty="0" err="1" smtClean="0"/>
              <a:t>εκχυλιστήρες</a:t>
            </a:r>
            <a:endParaRPr lang="el-GR" dirty="0"/>
          </a:p>
        </p:txBody>
      </p:sp>
    </p:spTree>
    <p:extLst>
      <p:ext uri="{BB962C8B-B14F-4D97-AF65-F5344CB8AC3E}">
        <p14:creationId xmlns:p14="http://schemas.microsoft.com/office/powerpoint/2010/main" val="306377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715200" cy="850106"/>
          </a:xfrm>
        </p:spPr>
        <p:txBody>
          <a:bodyPr>
            <a:noAutofit/>
          </a:bodyPr>
          <a:lstStyle/>
          <a:p>
            <a:r>
              <a:rPr lang="el-GR" sz="3600" b="1" dirty="0"/>
              <a:t>ΙΣΟΡΡΟΠΙΑ ΥΓΡΟΥ/ΥΓΡΟΥ-ΤΡΙΑΔΙΚΑ ΣΥΣΤΗΜΑΤΑ</a:t>
            </a:r>
            <a:r>
              <a:rPr lang="el-GR" sz="3600" dirty="0"/>
              <a:t/>
            </a:r>
            <a:br>
              <a:rPr lang="el-GR" sz="3600" dirty="0"/>
            </a:br>
            <a:endParaRPr lang="el-GR" sz="3600" dirty="0"/>
          </a:p>
        </p:txBody>
      </p:sp>
      <p:sp>
        <p:nvSpPr>
          <p:cNvPr id="3" name="Θέση περιεχομένου 2"/>
          <p:cNvSpPr>
            <a:spLocks noGrp="1"/>
          </p:cNvSpPr>
          <p:nvPr>
            <p:ph idx="1"/>
          </p:nvPr>
        </p:nvSpPr>
        <p:spPr>
          <a:xfrm>
            <a:off x="457200" y="908720"/>
            <a:ext cx="8229600" cy="5832648"/>
          </a:xfrm>
        </p:spPr>
        <p:txBody>
          <a:bodyPr>
            <a:normAutofit fontScale="92500" lnSpcReduction="20000"/>
          </a:bodyPr>
          <a:lstStyle/>
          <a:p>
            <a:pPr marL="0" indent="0">
              <a:buNone/>
            </a:pPr>
            <a:r>
              <a:rPr lang="el-GR" dirty="0"/>
              <a:t>Όταν έχουμε ένα ομοιογενές δυαδικό σύστημα Α+Β που αποτελείται από ένα διάλυμα του Α στο αραιωτικό συστατικό Β και σε αυτό προστεθεί ένας καινούριος διαλύτης </a:t>
            </a:r>
            <a:r>
              <a:rPr lang="en-US" dirty="0"/>
              <a:t>S </a:t>
            </a:r>
            <a:r>
              <a:rPr lang="el-GR" dirty="0"/>
              <a:t>ως τρίτο συστατικό, θα συμβεί ένα από τα παρακάτω:</a:t>
            </a:r>
          </a:p>
          <a:p>
            <a:pPr lvl="0"/>
            <a:r>
              <a:rPr lang="el-GR" dirty="0"/>
              <a:t>Ο διαλύτης </a:t>
            </a:r>
            <a:r>
              <a:rPr lang="en-US" dirty="0"/>
              <a:t>S</a:t>
            </a:r>
            <a:r>
              <a:rPr lang="el-GR" dirty="0"/>
              <a:t> θα είναι μη αναμίξιμος με τον διαλύτη Β</a:t>
            </a:r>
          </a:p>
          <a:p>
            <a:pPr lvl="0"/>
            <a:r>
              <a:rPr lang="el-GR" dirty="0"/>
              <a:t>Ο διαλύτης </a:t>
            </a:r>
            <a:r>
              <a:rPr lang="en-US" dirty="0"/>
              <a:t>S</a:t>
            </a:r>
            <a:r>
              <a:rPr lang="el-GR" dirty="0"/>
              <a:t> θα είναι μερικώς  αναμίξιμος με τον διαλύτη Β, δίνοντας ένα ζεύγος (Β-</a:t>
            </a:r>
            <a:r>
              <a:rPr lang="en-US" dirty="0"/>
              <a:t>S</a:t>
            </a:r>
            <a:r>
              <a:rPr lang="el-GR" dirty="0"/>
              <a:t>) μερικώς αναμίξιμων υγρών.</a:t>
            </a:r>
          </a:p>
          <a:p>
            <a:pPr lvl="0"/>
            <a:r>
              <a:rPr lang="el-GR" dirty="0"/>
              <a:t>Θα σχηματιστούν δύο ή και τρία ζεύγη μερικώς αναμίξιμων υγρών (</a:t>
            </a:r>
            <a:r>
              <a:rPr lang="en-US" dirty="0"/>
              <a:t>A</a:t>
            </a:r>
            <a:r>
              <a:rPr lang="el-GR" dirty="0"/>
              <a:t>-Β, Β-</a:t>
            </a:r>
            <a:r>
              <a:rPr lang="en-US" dirty="0"/>
              <a:t>S</a:t>
            </a:r>
            <a:r>
              <a:rPr lang="el-GR" dirty="0"/>
              <a:t> , Α-</a:t>
            </a:r>
            <a:r>
              <a:rPr lang="en-US" dirty="0"/>
              <a:t>S</a:t>
            </a:r>
            <a:r>
              <a:rPr lang="el-GR" dirty="0"/>
              <a:t>) .</a:t>
            </a:r>
          </a:p>
          <a:p>
            <a:pPr lvl="0"/>
            <a:r>
              <a:rPr lang="el-GR" dirty="0"/>
              <a:t>Θα σχηματιστεί ομοιογενές τριαδικό μίγμα (Α-Β-</a:t>
            </a:r>
            <a:r>
              <a:rPr lang="en-US" dirty="0"/>
              <a:t>S</a:t>
            </a:r>
            <a:r>
              <a:rPr lang="el-GR" dirty="0"/>
              <a:t> ).</a:t>
            </a:r>
          </a:p>
          <a:p>
            <a:endParaRPr lang="el-GR" dirty="0"/>
          </a:p>
        </p:txBody>
      </p:sp>
    </p:spTree>
    <p:extLst>
      <p:ext uri="{BB962C8B-B14F-4D97-AF65-F5344CB8AC3E}">
        <p14:creationId xmlns:p14="http://schemas.microsoft.com/office/powerpoint/2010/main" val="3923726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ΙΣΟΡΡΟΠΙΑ ΥΓΡΟΥ/ΥΓΡΟΥ-ΤΡΙΑΔΙΚΑ ΣΥΣΤΗΜΑΤΑ</a:t>
            </a:r>
            <a:r>
              <a:rPr lang="el-GR" dirty="0"/>
              <a:t/>
            </a:r>
            <a:br>
              <a:rPr lang="el-GR" dirty="0"/>
            </a:br>
            <a:endParaRPr lang="el-GR" dirty="0"/>
          </a:p>
        </p:txBody>
      </p:sp>
      <p:sp>
        <p:nvSpPr>
          <p:cNvPr id="3" name="Θέση περιεχομένου 2"/>
          <p:cNvSpPr>
            <a:spLocks noGrp="1"/>
          </p:cNvSpPr>
          <p:nvPr>
            <p:ph idx="1"/>
          </p:nvPr>
        </p:nvSpPr>
        <p:spPr/>
        <p:txBody>
          <a:bodyPr/>
          <a:lstStyle/>
          <a:p>
            <a:r>
              <a:rPr lang="el-GR" dirty="0"/>
              <a:t>Από τις παραπάνω περιπτώσεις μελετάμε μόνο τις δύο πρώτες. </a:t>
            </a:r>
            <a:endParaRPr lang="el-GR" dirty="0" smtClean="0"/>
          </a:p>
          <a:p>
            <a:r>
              <a:rPr lang="el-GR" dirty="0" smtClean="0"/>
              <a:t>Η </a:t>
            </a:r>
            <a:r>
              <a:rPr lang="el-GR" dirty="0"/>
              <a:t>τρίτη περίπτωση είναι πολύ </a:t>
            </a:r>
            <a:r>
              <a:rPr lang="el-GR" dirty="0" smtClean="0"/>
              <a:t>σπάνια, </a:t>
            </a:r>
            <a:r>
              <a:rPr lang="el-GR" dirty="0"/>
              <a:t>ενώ η τέταρτη δεν παρουσιάζει για την εκχύλιση κανένα απολύτως ενδιαφέρον.</a:t>
            </a:r>
          </a:p>
          <a:p>
            <a:endParaRPr lang="el-GR" dirty="0"/>
          </a:p>
        </p:txBody>
      </p:sp>
    </p:spTree>
    <p:extLst>
      <p:ext uri="{BB962C8B-B14F-4D97-AF65-F5344CB8AC3E}">
        <p14:creationId xmlns:p14="http://schemas.microsoft.com/office/powerpoint/2010/main" val="3300394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457200" y="1124744"/>
            <a:ext cx="8229600" cy="5544616"/>
          </a:xfrm>
        </p:spPr>
        <p:txBody>
          <a:bodyPr>
            <a:normAutofit fontScale="85000" lnSpcReduction="10000"/>
          </a:bodyPr>
          <a:lstStyle/>
          <a:p>
            <a:pPr marL="0" indent="0">
              <a:buNone/>
            </a:pPr>
            <a:r>
              <a:rPr lang="el-GR" dirty="0"/>
              <a:t>Η εκχύλιση εφαρμόζεται σε συστήματα που αποτελούνται τουλάχιστον από τρία συστατικά  </a:t>
            </a:r>
            <a:r>
              <a:rPr lang="en-US" dirty="0"/>
              <a:t>A</a:t>
            </a:r>
            <a:r>
              <a:rPr lang="el-GR" dirty="0"/>
              <a:t>, </a:t>
            </a:r>
            <a:r>
              <a:rPr lang="en-US" dirty="0"/>
              <a:t>B</a:t>
            </a:r>
            <a:r>
              <a:rPr lang="el-GR" dirty="0"/>
              <a:t>, </a:t>
            </a:r>
            <a:r>
              <a:rPr lang="en-US" dirty="0"/>
              <a:t>S </a:t>
            </a:r>
            <a:r>
              <a:rPr lang="el-GR" dirty="0"/>
              <a:t>(</a:t>
            </a:r>
            <a:r>
              <a:rPr lang="en-US" dirty="0"/>
              <a:t>c</a:t>
            </a:r>
            <a:r>
              <a:rPr lang="el-GR" dirty="0"/>
              <a:t> =3) και από δύο υγρές φάσεις του Β και του  </a:t>
            </a:r>
            <a:r>
              <a:rPr lang="en-US" dirty="0"/>
              <a:t>S </a:t>
            </a:r>
            <a:r>
              <a:rPr lang="el-GR" dirty="0"/>
              <a:t>(</a:t>
            </a:r>
            <a:r>
              <a:rPr lang="el-GR" dirty="0" err="1"/>
              <a:t>π=2</a:t>
            </a:r>
            <a:r>
              <a:rPr lang="el-GR" dirty="0"/>
              <a:t>).</a:t>
            </a:r>
          </a:p>
          <a:p>
            <a:pPr marL="0" indent="0">
              <a:buNone/>
            </a:pPr>
            <a:r>
              <a:rPr lang="el-GR" dirty="0"/>
              <a:t>Άρα από τον νόμο του  </a:t>
            </a:r>
            <a:r>
              <a:rPr lang="en-US" dirty="0"/>
              <a:t>Gibbs</a:t>
            </a:r>
            <a:r>
              <a:rPr lang="el-GR" dirty="0"/>
              <a:t> : </a:t>
            </a:r>
            <a:r>
              <a:rPr lang="en-US" dirty="0"/>
              <a:t>f</a:t>
            </a:r>
            <a:r>
              <a:rPr lang="el-GR" dirty="0"/>
              <a:t>  + π  = </a:t>
            </a:r>
            <a:r>
              <a:rPr lang="en-US" dirty="0"/>
              <a:t>c</a:t>
            </a:r>
            <a:r>
              <a:rPr lang="el-GR" dirty="0"/>
              <a:t> + 2, όπου </a:t>
            </a:r>
          </a:p>
          <a:p>
            <a:r>
              <a:rPr lang="el-GR" dirty="0"/>
              <a:t> </a:t>
            </a:r>
            <a:r>
              <a:rPr lang="en-US" dirty="0"/>
              <a:t>f</a:t>
            </a:r>
            <a:r>
              <a:rPr lang="el-GR" dirty="0"/>
              <a:t>:  οι βαθμοί ελευθερίας του συστήματος, δηλαδή ο αριθμός των ανεξάρτητων μεταβλητών  (συγκεντρώσεις  </a:t>
            </a:r>
            <a:r>
              <a:rPr lang="en-US" dirty="0"/>
              <a:t>x</a:t>
            </a:r>
            <a:r>
              <a:rPr lang="el-GR" dirty="0"/>
              <a:t>,</a:t>
            </a:r>
            <a:r>
              <a:rPr lang="en-US" dirty="0"/>
              <a:t>y</a:t>
            </a:r>
            <a:r>
              <a:rPr lang="el-GR" dirty="0"/>
              <a:t> ,</a:t>
            </a:r>
            <a:r>
              <a:rPr lang="en-US" dirty="0"/>
              <a:t>T</a:t>
            </a:r>
            <a:r>
              <a:rPr lang="el-GR" dirty="0"/>
              <a:t> ,</a:t>
            </a:r>
            <a:r>
              <a:rPr lang="en-US" dirty="0"/>
              <a:t>P</a:t>
            </a:r>
            <a:r>
              <a:rPr lang="el-GR" dirty="0"/>
              <a:t> ) που πρέπει να δοθούν </a:t>
            </a:r>
          </a:p>
          <a:p>
            <a:r>
              <a:rPr lang="el-GR" dirty="0"/>
              <a:t>π:  αριθμός φάσεων </a:t>
            </a:r>
          </a:p>
          <a:p>
            <a:r>
              <a:rPr lang="en-US" dirty="0"/>
              <a:t>c</a:t>
            </a:r>
            <a:r>
              <a:rPr lang="el-GR" dirty="0"/>
              <a:t>: αριθμός ανεξάρτητων συστατικών</a:t>
            </a:r>
          </a:p>
          <a:p>
            <a:pPr marL="0" indent="0">
              <a:buNone/>
            </a:pPr>
            <a:r>
              <a:rPr lang="el-GR" dirty="0"/>
              <a:t>πρέπει οι βαθμοί ελευθερίας </a:t>
            </a:r>
            <a:r>
              <a:rPr lang="en-US" dirty="0"/>
              <a:t>f </a:t>
            </a:r>
            <a:r>
              <a:rPr lang="el-GR" dirty="0"/>
              <a:t>να είναι 3. Άρα, για τον πλήρη ορισμό του συστήματος πρέπει να δοθούν τρεις ανεξάρτητες μεταβλητές, η θερμοκρασία, η πίεση και η συγκέντρωση μιας φάσης. </a:t>
            </a:r>
          </a:p>
          <a:p>
            <a:endParaRPr lang="el-GR" dirty="0"/>
          </a:p>
        </p:txBody>
      </p:sp>
    </p:spTree>
    <p:extLst>
      <p:ext uri="{BB962C8B-B14F-4D97-AF65-F5344CB8AC3E}">
        <p14:creationId xmlns:p14="http://schemas.microsoft.com/office/powerpoint/2010/main" val="2440757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10000"/>
          </a:bodyPr>
          <a:lstStyle/>
          <a:p>
            <a:r>
              <a:rPr lang="el-GR" dirty="0"/>
              <a:t>Η εξάρτηση της σύστασης από την θερμοκρασία υπό σταθερή πίεση ( Ρ= </a:t>
            </a:r>
            <a:r>
              <a:rPr lang="en-US" dirty="0" err="1"/>
              <a:t>const</a:t>
            </a:r>
            <a:r>
              <a:rPr lang="el-GR" dirty="0"/>
              <a:t>), για τα τριαδικά συστήματα δίνεται με την μορφή τριγωνικών πρισμάτων με βάση το τρίγωνο συστάσεων και ύψος την θερμοκρασία.</a:t>
            </a:r>
          </a:p>
          <a:p>
            <a:r>
              <a:rPr lang="el-GR" dirty="0"/>
              <a:t>Η εξάρτηση της σύστασης υπό σταθερή θερμοκρασία (Τ= </a:t>
            </a:r>
            <a:r>
              <a:rPr lang="en-US" dirty="0" err="1"/>
              <a:t>const</a:t>
            </a:r>
            <a:r>
              <a:rPr lang="el-GR" dirty="0"/>
              <a:t>), για τα τριαδικά συστήματα δίνεται με την μορφή τριγωνικών διαγραμμάτων   </a:t>
            </a:r>
            <a:r>
              <a:rPr lang="en-US" dirty="0"/>
              <a:t>Gibbs</a:t>
            </a:r>
            <a:r>
              <a:rPr lang="el-GR" dirty="0"/>
              <a:t> (ισόπλευρα ή ορθογώνια ισοσκελή τρίγωνα).</a:t>
            </a:r>
          </a:p>
        </p:txBody>
      </p:sp>
    </p:spTree>
    <p:extLst>
      <p:ext uri="{BB962C8B-B14F-4D97-AF65-F5344CB8AC3E}">
        <p14:creationId xmlns:p14="http://schemas.microsoft.com/office/powerpoint/2010/main" val="2563356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Τριγωνικό διάγραμμα</a:t>
            </a:r>
            <a:br>
              <a:rPr lang="el-GR" dirty="0" smtClean="0"/>
            </a:br>
            <a:r>
              <a:rPr lang="el-GR" dirty="0" smtClean="0"/>
              <a:t>Ισόπλευρο τρίγωνο</a:t>
            </a:r>
            <a:endParaRPr lang="el-GR"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24381" y="1963181"/>
            <a:ext cx="4495238" cy="38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90148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2404</Words>
  <Application>Microsoft Office PowerPoint</Application>
  <PresentationFormat>Προβολή στην οθόνη (4:3)</PresentationFormat>
  <Paragraphs>148</Paragraphs>
  <Slides>40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40</vt:i4>
      </vt:variant>
    </vt:vector>
  </HeadingPairs>
  <TitlesOfParts>
    <vt:vector size="41" baseType="lpstr">
      <vt:lpstr>Θέμα του Office</vt:lpstr>
      <vt:lpstr>ΕΚΧΥΛΙΣΗ</vt:lpstr>
      <vt:lpstr>ΕΚΧΥΛΙΣΗ</vt:lpstr>
      <vt:lpstr>Παρουσίαση του PowerPoint</vt:lpstr>
      <vt:lpstr>ΠΛΕΟΝΕΚΤΗΜΑΤΑ</vt:lpstr>
      <vt:lpstr>ΙΣΟΡΡΟΠΙΑ ΥΓΡΟΥ/ΥΓΡΟΥ-ΤΡΙΑΔΙΚΑ ΣΥΣΤΗΜΑΤΑ </vt:lpstr>
      <vt:lpstr>ΙΣΟΡΡΟΠΙΑ ΥΓΡΟΥ/ΥΓΡΟΥ-ΤΡΙΑΔΙΚΑ ΣΥΣΤΗΜΑΤΑ </vt:lpstr>
      <vt:lpstr>Παρουσίαση του PowerPoint</vt:lpstr>
      <vt:lpstr>Παρουσίαση του PowerPoint</vt:lpstr>
      <vt:lpstr>Τριγωνικό διάγραμμα Ισόπλευρο τρίγωνο</vt:lpstr>
      <vt:lpstr>Τριγωνικό διάγραμμα Ισοσκελές ορθογώνιο τρίγωνο</vt:lpstr>
      <vt:lpstr>Τι δείχνουν τα διαγράμματα</vt:lpstr>
      <vt:lpstr>Εύρεση της σύστασης</vt:lpstr>
      <vt:lpstr>ΣΥΣΤΗΜΑΤΑ ΤΡΙΩΝ ΥΓΡΩΝ- ΜΗ ΑΝΑΜΙΞΙΜΑ ΥΓΡΑ (Β-S) </vt:lpstr>
      <vt:lpstr>ΣΥΣΤΗΜΑΤΑ ΤΡΙΩΝ ΥΓΡΩΝ- ΜΗ ΑΝΑΜΙΞΙΜΑ ΥΓΡΑ (Β-S) </vt:lpstr>
      <vt:lpstr>Σύστημα τριών υγρών-Ένα ζεύγος μερικώς αναμίξιμων υγρών</vt:lpstr>
      <vt:lpstr>Σύστημα τριών υγρών-Ένα ζεύγος μη αναμίξιμων υγρών</vt:lpstr>
      <vt:lpstr>Σύστημα τριών υγρών-Ένα ζεύγος μερικώς αναμίξιμων υγρών</vt:lpstr>
      <vt:lpstr>Σύστημα τριών υγρών-Ένα ζεύγος μερικώς αναμίξιμων υγρών</vt:lpstr>
      <vt:lpstr>Σύστημα τριών υγρών-Ένα ζεύγος μερικώς αναμίξιμων υγρών</vt:lpstr>
      <vt:lpstr>Σύστημα τριών υγρών-Ένα ζεύγος μερικώς αναμίξιμων υγρών</vt:lpstr>
      <vt:lpstr>Σύστημα τριών υγρών-Ένα ζεύγος μερικώς αναμίξιμων υγρών</vt:lpstr>
      <vt:lpstr>Σύστημα τριών υγρών-Ένα ζεύγος μερικώς αναμίξιμων υγρών</vt:lpstr>
      <vt:lpstr>Επίδραση της θερμοκρασίας</vt:lpstr>
      <vt:lpstr>Επίδραση της θερμοκρασίας</vt:lpstr>
      <vt:lpstr>Επίδραση της θερμοκρασίας</vt:lpstr>
      <vt:lpstr>Διαλύτες-κριτήρια επιλογής</vt:lpstr>
      <vt:lpstr>Διαλύτες-κριτήρια επιλογής</vt:lpstr>
      <vt:lpstr>Διαλύτες-κριτήρια επιλογής</vt:lpstr>
      <vt:lpstr>Διαλύτες-κριτήρια επιλογής</vt:lpstr>
      <vt:lpstr>Διαλύτες-κριτήρια επιλογής</vt:lpstr>
      <vt:lpstr>ΤΑΞΙΝΟΜΗΣΗ ΔΙΕΡΓΑΣΙΩΝ ΕΚΧΥΛΙΣΗΣ</vt:lpstr>
      <vt:lpstr>ΕΚΧΥΛΙΣΗ ΜΙΑΣ ΒΑΘΜΙΔΑΣ</vt:lpstr>
      <vt:lpstr>ΕΚΧΥΛΙΣΗ ΜΙΑΣ ΒΑΘΜΙΔΑΣ</vt:lpstr>
      <vt:lpstr>Παρουσίαση του PowerPoint</vt:lpstr>
      <vt:lpstr>Παρουσίαση του PowerPoint</vt:lpstr>
      <vt:lpstr>Παρουσίαση του PowerPoint</vt:lpstr>
      <vt:lpstr>Παρουσίαση του PowerPoint</vt:lpstr>
      <vt:lpstr>Συσκευές εκχυλίσεως υγρών</vt:lpstr>
      <vt:lpstr>Συσκευές εκχυλίσεως υγρών</vt:lpstr>
      <vt:lpstr>Συσκευές εκχυλίσεως υγρών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ΕΚΧΥΛΙΣΗ</dc:title>
  <dc:creator>Melina Kotti</dc:creator>
  <cp:lastModifiedBy>Windows User</cp:lastModifiedBy>
  <cp:revision>60</cp:revision>
  <dcterms:created xsi:type="dcterms:W3CDTF">2019-03-28T20:19:46Z</dcterms:created>
  <dcterms:modified xsi:type="dcterms:W3CDTF">2019-04-07T16:27:27Z</dcterms:modified>
</cp:coreProperties>
</file>