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8" r:id="rId5"/>
    <p:sldId id="299" r:id="rId6"/>
    <p:sldId id="300" r:id="rId7"/>
    <p:sldId id="301" r:id="rId8"/>
    <p:sldId id="302" r:id="rId9"/>
    <p:sldId id="295" r:id="rId10"/>
    <p:sldId id="296" r:id="rId11"/>
    <p:sldId id="297" r:id="rId12"/>
    <p:sldId id="315" r:id="rId13"/>
    <p:sldId id="259" r:id="rId14"/>
    <p:sldId id="260" r:id="rId15"/>
    <p:sldId id="277" r:id="rId16"/>
    <p:sldId id="276" r:id="rId17"/>
    <p:sldId id="278" r:id="rId18"/>
    <p:sldId id="310" r:id="rId19"/>
    <p:sldId id="279" r:id="rId20"/>
    <p:sldId id="303" r:id="rId21"/>
    <p:sldId id="280" r:id="rId22"/>
    <p:sldId id="304" r:id="rId23"/>
    <p:sldId id="305" r:id="rId24"/>
    <p:sldId id="282" r:id="rId25"/>
    <p:sldId id="283" r:id="rId26"/>
    <p:sldId id="284" r:id="rId27"/>
    <p:sldId id="261" r:id="rId28"/>
    <p:sldId id="285" r:id="rId29"/>
    <p:sldId id="286" r:id="rId30"/>
    <p:sldId id="287" r:id="rId31"/>
    <p:sldId id="288" r:id="rId32"/>
    <p:sldId id="289" r:id="rId33"/>
    <p:sldId id="290" r:id="rId34"/>
    <p:sldId id="291" r:id="rId35"/>
    <p:sldId id="292" r:id="rId36"/>
    <p:sldId id="293" r:id="rId37"/>
    <p:sldId id="294" r:id="rId38"/>
    <p:sldId id="262" r:id="rId39"/>
    <p:sldId id="263" r:id="rId40"/>
    <p:sldId id="264" r:id="rId41"/>
    <p:sldId id="265" r:id="rId42"/>
    <p:sldId id="266" r:id="rId43"/>
    <p:sldId id="267" r:id="rId44"/>
    <p:sldId id="268" r:id="rId45"/>
    <p:sldId id="311" r:id="rId46"/>
    <p:sldId id="269" r:id="rId47"/>
    <p:sldId id="270" r:id="rId48"/>
    <p:sldId id="313" r:id="rId49"/>
    <p:sldId id="312" r:id="rId50"/>
    <p:sldId id="314" r:id="rId51"/>
    <p:sldId id="271" r:id="rId52"/>
    <p:sldId id="308" r:id="rId53"/>
    <p:sldId id="306" r:id="rId54"/>
    <p:sldId id="307" r:id="rId55"/>
    <p:sldId id="273" r:id="rId56"/>
    <p:sldId id="309" r:id="rId57"/>
    <p:sldId id="274" r:id="rId5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5/6/2019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5/6/2019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ΑΠΟΣΤΑΞΗ</a:t>
            </a:r>
            <a:endParaRPr lang="el-GR" dirty="0"/>
          </a:p>
        </p:txBody>
      </p:sp>
      <p:sp>
        <p:nvSpPr>
          <p:cNvPr id="3" name="Υπότιτλος 2"/>
          <p:cNvSpPr>
            <a:spLocks noGrp="1"/>
          </p:cNvSpPr>
          <p:nvPr>
            <p:ph type="subTitle" idx="1"/>
          </p:nvPr>
        </p:nvSpPr>
        <p:spPr/>
        <p:txBody>
          <a:bodyPr/>
          <a:lstStyle/>
          <a:p>
            <a:r>
              <a:rPr lang="el-GR" dirty="0" smtClean="0"/>
              <a:t>Φυσική διεργασία</a:t>
            </a:r>
            <a:endParaRPr lang="el-GR" dirty="0"/>
          </a:p>
        </p:txBody>
      </p:sp>
    </p:spTree>
    <p:extLst>
      <p:ext uri="{BB962C8B-B14F-4D97-AF65-F5344CB8AC3E}">
        <p14:creationId xmlns:p14="http://schemas.microsoft.com/office/powerpoint/2010/main" val="1065793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a:t>Πα</a:t>
            </a:r>
            <a:r>
              <a:rPr lang="en-US" b="1" dirty="0" err="1"/>
              <a:t>ράγοντες</a:t>
            </a:r>
            <a:r>
              <a:rPr lang="en-US" b="1" dirty="0"/>
              <a:t> π</a:t>
            </a:r>
            <a:r>
              <a:rPr lang="en-US" b="1" dirty="0" err="1"/>
              <a:t>ου</a:t>
            </a:r>
            <a:r>
              <a:rPr lang="en-US" b="1" dirty="0"/>
              <a:t> επ</a:t>
            </a:r>
            <a:r>
              <a:rPr lang="en-US" b="1" dirty="0" err="1"/>
              <a:t>ηρεάζουν</a:t>
            </a:r>
            <a:r>
              <a:rPr lang="en-US" b="1" dirty="0"/>
              <a:t> </a:t>
            </a:r>
            <a:r>
              <a:rPr lang="en-US" b="1" dirty="0" err="1"/>
              <a:t>το</a:t>
            </a:r>
            <a:r>
              <a:rPr lang="en-US" b="1" dirty="0"/>
              <a:t> </a:t>
            </a:r>
            <a:r>
              <a:rPr lang="en-US" b="1" dirty="0" err="1"/>
              <a:t>σημείο</a:t>
            </a:r>
            <a:r>
              <a:rPr lang="en-US" b="1" dirty="0"/>
              <a:t> </a:t>
            </a:r>
            <a:r>
              <a:rPr lang="en-US" b="1" dirty="0" err="1"/>
              <a:t>ζέσεως</a:t>
            </a:r>
            <a:r>
              <a:rPr lang="en-US" b="1" dirty="0"/>
              <a:t> </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i="1" dirty="0" err="1" smtClean="0"/>
              <a:t>διαμοριακές</a:t>
            </a:r>
            <a:r>
              <a:rPr lang="el-GR" i="1" dirty="0" smtClean="0"/>
              <a:t> </a:t>
            </a:r>
            <a:r>
              <a:rPr lang="el-GR" i="1" dirty="0" err="1" smtClean="0"/>
              <a:t>δυνάμεις</a:t>
            </a:r>
            <a:r>
              <a:rPr lang="el-GR" dirty="0" err="1"/>
              <a:t>Σε</a:t>
            </a:r>
            <a:r>
              <a:rPr lang="el-GR" dirty="0"/>
              <a:t> όλα τα μόρια δρουν ελκτικές δυνάμεις μεταξύ του θετικού πυρήνα ενός μορίου και των αρνητικά φορτισμένων  ηλεκτρονίων άλλου μορίου. Αυτές είναι οι δυνάμεις </a:t>
            </a:r>
            <a:r>
              <a:rPr lang="en-US" dirty="0"/>
              <a:t>London</a:t>
            </a:r>
            <a:r>
              <a:rPr lang="el-GR" dirty="0"/>
              <a:t> και είναι οι ασθενέστερες </a:t>
            </a:r>
            <a:r>
              <a:rPr lang="el-GR" dirty="0" err="1"/>
              <a:t>διαμοριακές</a:t>
            </a:r>
            <a:r>
              <a:rPr lang="el-GR" dirty="0"/>
              <a:t> </a:t>
            </a:r>
            <a:r>
              <a:rPr lang="el-GR" dirty="0" err="1"/>
              <a:t>δυνάμες</a:t>
            </a:r>
            <a:r>
              <a:rPr lang="el-GR" dirty="0"/>
              <a:t>.</a:t>
            </a:r>
          </a:p>
          <a:p>
            <a:pPr marL="0" indent="0">
              <a:buNone/>
            </a:pPr>
            <a:r>
              <a:rPr lang="el-GR" dirty="0"/>
              <a:t>Τα πολικά μόρια, τα μόρια δηλαδή που εμφανίζουν διπολική ροπή λόγω της ύπαρξης θετικά και αρνητικά φορτισμένης περιοχής μέσα στο ίδιο μόριο, έλκουν το ένα το άλλο με </a:t>
            </a:r>
            <a:r>
              <a:rPr lang="el-GR" i="1" dirty="0"/>
              <a:t>αλληλεπιδράσεις </a:t>
            </a:r>
            <a:r>
              <a:rPr lang="el-GR" i="1" dirty="0" err="1"/>
              <a:t>διπόλου</a:t>
            </a:r>
            <a:r>
              <a:rPr lang="el-GR" i="1" dirty="0"/>
              <a:t>-</a:t>
            </a:r>
            <a:r>
              <a:rPr lang="el-GR" i="1" dirty="0" err="1"/>
              <a:t>διπόλου</a:t>
            </a:r>
            <a:r>
              <a:rPr lang="el-GR" i="1" dirty="0"/>
              <a:t>, </a:t>
            </a:r>
            <a:r>
              <a:rPr lang="el-GR" dirty="0"/>
              <a:t>όταν το θετικό άκρο του ενός έλκει το αρνητικό άκρο ενός άλλου πολικού μορίου.</a:t>
            </a:r>
          </a:p>
          <a:p>
            <a:pPr lvl="0"/>
            <a:endParaRPr lang="el-GR" dirty="0"/>
          </a:p>
        </p:txBody>
      </p:sp>
    </p:spTree>
    <p:extLst>
      <p:ext uri="{BB962C8B-B14F-4D97-AF65-F5344CB8AC3E}">
        <p14:creationId xmlns:p14="http://schemas.microsoft.com/office/powerpoint/2010/main" val="1699947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a:t>Πα</a:t>
            </a:r>
            <a:r>
              <a:rPr lang="en-US" b="1" dirty="0" err="1"/>
              <a:t>ράγοντες</a:t>
            </a:r>
            <a:r>
              <a:rPr lang="en-US" b="1" dirty="0"/>
              <a:t> π</a:t>
            </a:r>
            <a:r>
              <a:rPr lang="en-US" b="1" dirty="0" err="1"/>
              <a:t>ου</a:t>
            </a:r>
            <a:r>
              <a:rPr lang="en-US" b="1" dirty="0"/>
              <a:t> επ</a:t>
            </a:r>
            <a:r>
              <a:rPr lang="en-US" b="1" dirty="0" err="1"/>
              <a:t>ηρεάζουν</a:t>
            </a:r>
            <a:r>
              <a:rPr lang="en-US" b="1" dirty="0"/>
              <a:t> </a:t>
            </a:r>
            <a:r>
              <a:rPr lang="en-US" b="1" dirty="0" err="1"/>
              <a:t>το</a:t>
            </a:r>
            <a:r>
              <a:rPr lang="en-US" b="1" dirty="0"/>
              <a:t> </a:t>
            </a:r>
            <a:r>
              <a:rPr lang="en-US" b="1" dirty="0" err="1"/>
              <a:t>σημείο</a:t>
            </a:r>
            <a:r>
              <a:rPr lang="en-US" b="1" dirty="0"/>
              <a:t> </a:t>
            </a:r>
            <a:r>
              <a:rPr lang="en-US" b="1" dirty="0" err="1"/>
              <a:t>ζέσεως</a:t>
            </a:r>
            <a:r>
              <a:rPr lang="en-US" b="1" dirty="0"/>
              <a:t> </a:t>
            </a:r>
            <a:endParaRPr lang="el-GR" dirty="0"/>
          </a:p>
        </p:txBody>
      </p:sp>
      <p:sp>
        <p:nvSpPr>
          <p:cNvPr id="3" name="Θέση περιεχομένου 2"/>
          <p:cNvSpPr>
            <a:spLocks noGrp="1"/>
          </p:cNvSpPr>
          <p:nvPr>
            <p:ph idx="1"/>
          </p:nvPr>
        </p:nvSpPr>
        <p:spPr>
          <a:xfrm>
            <a:off x="457200" y="1600200"/>
            <a:ext cx="8229600" cy="5069160"/>
          </a:xfrm>
        </p:spPr>
        <p:txBody>
          <a:bodyPr>
            <a:normAutofit fontScale="92500" lnSpcReduction="20000"/>
          </a:bodyPr>
          <a:lstStyle/>
          <a:p>
            <a:r>
              <a:rPr lang="el-GR" dirty="0"/>
              <a:t>Τα πολικά μόρια που έχουν άτομο υδρογόνου ενωμένο με οξυγόνο ή άζωτο ή φθόριο εμφανίζουν μία ισχυρή διπολική ροπή λόγω της διαφοράς </a:t>
            </a:r>
            <a:r>
              <a:rPr lang="el-GR" dirty="0" err="1"/>
              <a:t>ηλεκτραρνητικότητας</a:t>
            </a:r>
            <a:r>
              <a:rPr lang="el-GR" dirty="0"/>
              <a:t> του υδρογόνου με ένα από τα άτομα που βρίσκεται ενωμένο. Λόγω των αντιθέτων φορτίων, δύο ή περισσότερα μόρια συνδέονται </a:t>
            </a:r>
            <a:r>
              <a:rPr lang="el-GR" dirty="0" err="1"/>
              <a:t>διαμοριακά</a:t>
            </a:r>
            <a:r>
              <a:rPr lang="el-GR" dirty="0"/>
              <a:t> μέσω του ατόμου Η και σχηματίζουν ένα διμερές ή ένα </a:t>
            </a:r>
            <a:r>
              <a:rPr lang="el-GR" dirty="0" err="1"/>
              <a:t>μεγαλομόριο</a:t>
            </a:r>
            <a:r>
              <a:rPr lang="el-GR" dirty="0"/>
              <a:t>. Η γέφυρα αυτή υδρογόνου ονομάζεται «δεσμός υδρογόνου» και αποτελεί την ισχυρότερη από όλες τις </a:t>
            </a:r>
            <a:r>
              <a:rPr lang="el-GR" dirty="0" err="1"/>
              <a:t>διαμοριακές</a:t>
            </a:r>
            <a:r>
              <a:rPr lang="el-GR" dirty="0"/>
              <a:t> επιδράσεις.</a:t>
            </a:r>
          </a:p>
          <a:p>
            <a:pPr marL="0" indent="0">
              <a:buNone/>
            </a:pPr>
            <a:r>
              <a:rPr lang="el-GR" dirty="0"/>
              <a:t> </a:t>
            </a:r>
          </a:p>
          <a:p>
            <a:endParaRPr lang="el-GR" dirty="0"/>
          </a:p>
        </p:txBody>
      </p:sp>
    </p:spTree>
    <p:extLst>
      <p:ext uri="{BB962C8B-B14F-4D97-AF65-F5344CB8AC3E}">
        <p14:creationId xmlns:p14="http://schemas.microsoft.com/office/powerpoint/2010/main" val="3207980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Κατηγορίες απόσταξης</a:t>
            </a:r>
            <a:endParaRPr lang="el-GR" dirty="0"/>
          </a:p>
        </p:txBody>
      </p:sp>
      <p:sp>
        <p:nvSpPr>
          <p:cNvPr id="3" name="Θέση περιεχομένου 2"/>
          <p:cNvSpPr>
            <a:spLocks noGrp="1"/>
          </p:cNvSpPr>
          <p:nvPr>
            <p:ph idx="1"/>
          </p:nvPr>
        </p:nvSpPr>
        <p:spPr/>
        <p:txBody>
          <a:bodyPr/>
          <a:lstStyle/>
          <a:p>
            <a:r>
              <a:rPr lang="el-GR" dirty="0" smtClean="0"/>
              <a:t>Ανάλογα με τον αριθμό των περιεχόμενων συστατικών του μίγματος</a:t>
            </a:r>
          </a:p>
          <a:p>
            <a:r>
              <a:rPr lang="el-GR" dirty="0" smtClean="0"/>
              <a:t>Ανάλογα με τον τρόπο διαχωρισμού των συστατικών</a:t>
            </a:r>
          </a:p>
          <a:p>
            <a:r>
              <a:rPr lang="el-GR" dirty="0" smtClean="0"/>
              <a:t>Ανάλογα με τον τρόπο λειτουργίας της εγκατάστασης</a:t>
            </a:r>
            <a:endParaRPr lang="el-GR" dirty="0"/>
          </a:p>
        </p:txBody>
      </p:sp>
    </p:spTree>
    <p:extLst>
      <p:ext uri="{BB962C8B-B14F-4D97-AF65-F5344CB8AC3E}">
        <p14:creationId xmlns:p14="http://schemas.microsoft.com/office/powerpoint/2010/main" val="697819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354162"/>
          </a:xfrm>
        </p:spPr>
        <p:txBody>
          <a:bodyPr>
            <a:noAutofit/>
          </a:bodyPr>
          <a:lstStyle/>
          <a:p>
            <a:r>
              <a:rPr lang="el-GR" sz="3600" dirty="0"/>
              <a:t>Η απόσταξη ανάλογα </a:t>
            </a:r>
            <a:r>
              <a:rPr lang="el-GR" sz="3600" u="sng" dirty="0"/>
              <a:t>με τον αριθμό των συστατικών</a:t>
            </a:r>
            <a:r>
              <a:rPr lang="el-GR" sz="3600" dirty="0"/>
              <a:t> που περιέχονται στο αρχικό μίγμα διακρίνεται σε:</a:t>
            </a:r>
            <a:br>
              <a:rPr lang="el-GR" sz="3600" dirty="0"/>
            </a:br>
            <a:endParaRPr lang="el-GR" sz="3600" dirty="0"/>
          </a:p>
        </p:txBody>
      </p:sp>
      <p:sp>
        <p:nvSpPr>
          <p:cNvPr id="3" name="Θέση περιεχομένου 2"/>
          <p:cNvSpPr>
            <a:spLocks noGrp="1"/>
          </p:cNvSpPr>
          <p:nvPr>
            <p:ph idx="1"/>
          </p:nvPr>
        </p:nvSpPr>
        <p:spPr>
          <a:xfrm>
            <a:off x="457200" y="1600200"/>
            <a:ext cx="8229600" cy="5141168"/>
          </a:xfrm>
        </p:spPr>
        <p:txBody>
          <a:bodyPr>
            <a:normAutofit/>
          </a:bodyPr>
          <a:lstStyle/>
          <a:p>
            <a:pPr lvl="0"/>
            <a:r>
              <a:rPr lang="el-GR" b="1" dirty="0" smtClean="0"/>
              <a:t>Απόσταξη </a:t>
            </a:r>
            <a:r>
              <a:rPr lang="el-GR" b="1" dirty="0"/>
              <a:t>δυαδικών μιγμάτων</a:t>
            </a:r>
            <a:r>
              <a:rPr lang="el-GR" dirty="0"/>
              <a:t>, δύο συστατικά Α και Β, με το ένα </a:t>
            </a:r>
            <a:r>
              <a:rPr lang="el-GR" dirty="0" err="1"/>
              <a:t>πτητικότερο</a:t>
            </a:r>
            <a:r>
              <a:rPr lang="el-GR" dirty="0"/>
              <a:t> του άλλου</a:t>
            </a:r>
          </a:p>
          <a:p>
            <a:pPr lvl="0"/>
            <a:r>
              <a:rPr lang="el-GR" b="1" dirty="0"/>
              <a:t>Απόσταξη πολυσύνθετων μιγμάτων</a:t>
            </a:r>
            <a:r>
              <a:rPr lang="el-GR" dirty="0"/>
              <a:t>, περισσότερα </a:t>
            </a:r>
            <a:r>
              <a:rPr lang="el-GR" dirty="0" err="1"/>
              <a:t>παό</a:t>
            </a:r>
            <a:r>
              <a:rPr lang="el-GR" dirty="0"/>
              <a:t> δύο συστατικά γνωστού αριθμού και ταυτότητας</a:t>
            </a:r>
          </a:p>
          <a:p>
            <a:pPr lvl="0"/>
            <a:r>
              <a:rPr lang="el-GR" b="1" dirty="0"/>
              <a:t>Απόσταξη πολύπλοκων μιγμάτων</a:t>
            </a:r>
            <a:r>
              <a:rPr lang="el-GR" dirty="0"/>
              <a:t>, άγνωστος αριθμός και άγνωστη ταυτότητα των συστατικών.</a:t>
            </a:r>
          </a:p>
          <a:p>
            <a:endParaRPr lang="el-GR" dirty="0"/>
          </a:p>
        </p:txBody>
      </p:sp>
    </p:spTree>
    <p:extLst>
      <p:ext uri="{BB962C8B-B14F-4D97-AF65-F5344CB8AC3E}">
        <p14:creationId xmlns:p14="http://schemas.microsoft.com/office/powerpoint/2010/main" val="396569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Ανάλογα με τον </a:t>
            </a:r>
            <a:r>
              <a:rPr lang="el-GR" u="sng" dirty="0"/>
              <a:t>τρόπο διαχωρισμού </a:t>
            </a:r>
            <a:r>
              <a:rPr lang="el-GR" dirty="0"/>
              <a:t>των συστατικών διακρίνεται σε:</a:t>
            </a:r>
          </a:p>
        </p:txBody>
      </p:sp>
      <p:sp>
        <p:nvSpPr>
          <p:cNvPr id="3" name="Θέση περιεχομένου 2"/>
          <p:cNvSpPr>
            <a:spLocks noGrp="1"/>
          </p:cNvSpPr>
          <p:nvPr>
            <p:ph idx="1"/>
          </p:nvPr>
        </p:nvSpPr>
        <p:spPr/>
        <p:txBody>
          <a:bodyPr>
            <a:normAutofit fontScale="85000" lnSpcReduction="20000"/>
          </a:bodyPr>
          <a:lstStyle/>
          <a:p>
            <a:pPr lvl="0"/>
            <a:r>
              <a:rPr lang="el-GR" b="1" dirty="0"/>
              <a:t>Απλή απόσταξη,</a:t>
            </a:r>
            <a:r>
              <a:rPr lang="el-GR" dirty="0"/>
              <a:t>  όπου ο διαχωρισμός γίνεται σε μία βαθμίδα και δεν επιτρέπεται επιστροφή καμίας ποσότητας υγρού στον αποστακτήρα. Η απλή απόσταξη έχει  τις ακόλουθες  υποκατηγορίες:</a:t>
            </a:r>
          </a:p>
          <a:p>
            <a:pPr lvl="0"/>
            <a:r>
              <a:rPr lang="el-GR" dirty="0"/>
              <a:t>Διαφορική απόσταξη</a:t>
            </a:r>
          </a:p>
          <a:p>
            <a:pPr lvl="0"/>
            <a:r>
              <a:rPr lang="el-GR" dirty="0"/>
              <a:t>Απόσταξη </a:t>
            </a:r>
            <a:r>
              <a:rPr lang="el-GR" dirty="0" smtClean="0"/>
              <a:t>με </a:t>
            </a:r>
            <a:r>
              <a:rPr lang="el-GR" dirty="0"/>
              <a:t>υδρατμούς</a:t>
            </a:r>
          </a:p>
          <a:p>
            <a:pPr lvl="0"/>
            <a:r>
              <a:rPr lang="el-GR" dirty="0"/>
              <a:t>Απόσταξη ισορροπίας</a:t>
            </a:r>
          </a:p>
          <a:p>
            <a:pPr lvl="0"/>
            <a:r>
              <a:rPr lang="el-GR" b="1" dirty="0"/>
              <a:t>Κλασματική απόσταξη</a:t>
            </a:r>
            <a:r>
              <a:rPr lang="el-GR" dirty="0"/>
              <a:t>, όπου ο διαχωρισμός γίνεται με περισσότερες από μία βαθμίδες και ένα ποσοστό των </a:t>
            </a:r>
            <a:r>
              <a:rPr lang="el-GR" dirty="0" err="1"/>
              <a:t>συμπυκνούμενων</a:t>
            </a:r>
            <a:r>
              <a:rPr lang="el-GR" dirty="0"/>
              <a:t> ατμών επιστρέφει στην στήλη ως αναρροή, για να γίνει με αυτόν τον τρόπο διαδικασία κατ’ </a:t>
            </a:r>
            <a:r>
              <a:rPr lang="el-GR" dirty="0" err="1"/>
              <a:t>αντιρροή</a:t>
            </a:r>
            <a:r>
              <a:rPr lang="el-GR" dirty="0"/>
              <a:t>.</a:t>
            </a:r>
          </a:p>
          <a:p>
            <a:endParaRPr lang="el-GR" dirty="0"/>
          </a:p>
        </p:txBody>
      </p:sp>
    </p:spTree>
    <p:extLst>
      <p:ext uri="{BB962C8B-B14F-4D97-AF65-F5344CB8AC3E}">
        <p14:creationId xmlns:p14="http://schemas.microsoft.com/office/powerpoint/2010/main" val="3617565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147"/>
            <a:ext cx="8229600" cy="1143000"/>
          </a:xfrm>
        </p:spPr>
        <p:txBody>
          <a:bodyPr/>
          <a:lstStyle/>
          <a:p>
            <a:r>
              <a:rPr lang="el-GR" b="1" dirty="0" smtClean="0"/>
              <a:t>Απλή απόσταξη</a:t>
            </a:r>
            <a:endParaRPr lang="el-GR" b="1" dirty="0"/>
          </a:p>
        </p:txBody>
      </p:sp>
      <p:sp>
        <p:nvSpPr>
          <p:cNvPr id="3" name="Θέση περιεχομένου 2"/>
          <p:cNvSpPr>
            <a:spLocks noGrp="1"/>
          </p:cNvSpPr>
          <p:nvPr>
            <p:ph idx="1"/>
          </p:nvPr>
        </p:nvSpPr>
        <p:spPr>
          <a:xfrm>
            <a:off x="457200" y="1340768"/>
            <a:ext cx="8229600" cy="5328592"/>
          </a:xfrm>
        </p:spPr>
        <p:txBody>
          <a:bodyPr>
            <a:normAutofit fontScale="70000" lnSpcReduction="20000"/>
          </a:bodyPr>
          <a:lstStyle/>
          <a:p>
            <a:pPr marL="0" indent="0">
              <a:buNone/>
            </a:pPr>
            <a:r>
              <a:rPr lang="el-GR" sz="3400" dirty="0"/>
              <a:t>Για την εφαρμογή της απλής απόσταξης  για τον καθαρισμό μιας υγρής ένωσης από τις προσμίξεις της,  χρησιμοποιείται η συσκευή του σχήματος 5, η οποία αποτελείται από:</a:t>
            </a:r>
          </a:p>
          <a:p>
            <a:pPr lvl="0"/>
            <a:r>
              <a:rPr lang="el-GR" sz="3400" b="1" dirty="0"/>
              <a:t>Φιάλη απόσταξης </a:t>
            </a:r>
            <a:r>
              <a:rPr lang="el-GR" sz="3400" dirty="0"/>
              <a:t>ή </a:t>
            </a:r>
            <a:r>
              <a:rPr lang="el-GR" sz="3400" b="1" dirty="0" err="1"/>
              <a:t>κλασματήρα</a:t>
            </a:r>
            <a:r>
              <a:rPr lang="el-GR" sz="3400" dirty="0"/>
              <a:t> (Α)</a:t>
            </a:r>
          </a:p>
          <a:p>
            <a:pPr lvl="0"/>
            <a:r>
              <a:rPr lang="el-GR" sz="3400" b="1" dirty="0"/>
              <a:t>Επίθεμα απόσταξης </a:t>
            </a:r>
            <a:r>
              <a:rPr lang="el-GR" sz="3400" dirty="0"/>
              <a:t>(Β) με </a:t>
            </a:r>
            <a:r>
              <a:rPr lang="el-GR" sz="3400" b="1" dirty="0"/>
              <a:t>θερμόμετρο</a:t>
            </a:r>
          </a:p>
          <a:p>
            <a:pPr lvl="0"/>
            <a:r>
              <a:rPr lang="el-GR" sz="3400" b="1" dirty="0"/>
              <a:t>Ψυκτήρα</a:t>
            </a:r>
            <a:r>
              <a:rPr lang="el-GR" sz="3400" dirty="0"/>
              <a:t> (Γ), ο οποίος συνδέεται με το επίθεμα απόσταξης και με</a:t>
            </a:r>
          </a:p>
          <a:p>
            <a:pPr lvl="0"/>
            <a:r>
              <a:rPr lang="el-GR" sz="3400" b="1" dirty="0"/>
              <a:t>Επίθεμα κενού</a:t>
            </a:r>
            <a:r>
              <a:rPr lang="el-GR" sz="3400" dirty="0"/>
              <a:t> (Δ) που οδηγεί στον υποδοχέα (Ε).</a:t>
            </a:r>
          </a:p>
          <a:p>
            <a:r>
              <a:rPr lang="el-GR" sz="3400" dirty="0"/>
              <a:t>Ο </a:t>
            </a:r>
            <a:r>
              <a:rPr lang="el-GR" sz="3400" dirty="0" err="1"/>
              <a:t>κλασματήρας</a:t>
            </a:r>
            <a:r>
              <a:rPr lang="el-GR" sz="3400" dirty="0"/>
              <a:t> και ο ψυκτήρας σταθεροποιούνται με λαβίδες σε μεταλλικά στηρίγματα με βάσεις.</a:t>
            </a:r>
          </a:p>
          <a:p>
            <a:r>
              <a:rPr lang="el-GR" sz="3400" dirty="0"/>
              <a:t> </a:t>
            </a:r>
            <a:r>
              <a:rPr lang="el-GR" sz="3400" dirty="0" smtClean="0"/>
              <a:t>Το </a:t>
            </a:r>
            <a:r>
              <a:rPr lang="el-GR" sz="3400" dirty="0"/>
              <a:t>θερμόμετρο τοποθετείται σε τέτοια θέση στο επίθεμα απόσταξης, ώστε το επάνω μέρος της λεκάνης του υδραργύρου να βρίσκεται στο ίδιο ύψος με τον πλευρικό σωλήνα του </a:t>
            </a:r>
            <a:r>
              <a:rPr lang="el-GR" sz="3400" dirty="0" err="1"/>
              <a:t>κλασματήρα</a:t>
            </a:r>
            <a:r>
              <a:rPr lang="el-GR" sz="3400" dirty="0"/>
              <a:t>. Με τον τρόπο αυτό μετρούμε με ακρίβεια τη θερμοκρασία των ατμών που προχωρούν στον ψυκτήρα, δηλαδή το </a:t>
            </a:r>
            <a:r>
              <a:rPr lang="el-GR" sz="3400" dirty="0" err="1"/>
              <a:t>σ.ζ</a:t>
            </a:r>
            <a:r>
              <a:rPr lang="el-GR" sz="3400" dirty="0"/>
              <a:t>. της ουσίας.</a:t>
            </a:r>
          </a:p>
          <a:p>
            <a:endParaRPr lang="el-GR" dirty="0"/>
          </a:p>
        </p:txBody>
      </p:sp>
    </p:spTree>
    <p:extLst>
      <p:ext uri="{BB962C8B-B14F-4D97-AF65-F5344CB8AC3E}">
        <p14:creationId xmlns:p14="http://schemas.microsoft.com/office/powerpoint/2010/main" val="2234047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Απλή απόσταξη</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1700808"/>
            <a:ext cx="6840759" cy="4392488"/>
          </a:xfrm>
        </p:spPr>
      </p:pic>
    </p:spTree>
    <p:extLst>
      <p:ext uri="{BB962C8B-B14F-4D97-AF65-F5344CB8AC3E}">
        <p14:creationId xmlns:p14="http://schemas.microsoft.com/office/powerpoint/2010/main" val="3994253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7427168" cy="562074"/>
          </a:xfrm>
        </p:spPr>
        <p:txBody>
          <a:bodyPr>
            <a:normAutofit fontScale="90000"/>
          </a:bodyPr>
          <a:lstStyle/>
          <a:p>
            <a:r>
              <a:rPr lang="el-GR" b="1" dirty="0"/>
              <a:t>Απλή απόσταξη</a:t>
            </a:r>
            <a:endParaRPr lang="el-GR" dirty="0"/>
          </a:p>
        </p:txBody>
      </p:sp>
      <p:sp>
        <p:nvSpPr>
          <p:cNvPr id="3" name="Θέση περιεχομένου 2"/>
          <p:cNvSpPr>
            <a:spLocks noGrp="1"/>
          </p:cNvSpPr>
          <p:nvPr>
            <p:ph idx="1"/>
          </p:nvPr>
        </p:nvSpPr>
        <p:spPr>
          <a:xfrm>
            <a:off x="0" y="620688"/>
            <a:ext cx="9036496" cy="6048672"/>
          </a:xfrm>
        </p:spPr>
        <p:txBody>
          <a:bodyPr>
            <a:normAutofit fontScale="92500" lnSpcReduction="20000"/>
          </a:bodyPr>
          <a:lstStyle/>
          <a:p>
            <a:r>
              <a:rPr lang="el-GR" sz="4000" dirty="0"/>
              <a:t>Ο </a:t>
            </a:r>
            <a:r>
              <a:rPr lang="el-GR" sz="4000" dirty="0" err="1"/>
              <a:t>κλασματήρας</a:t>
            </a:r>
            <a:r>
              <a:rPr lang="el-GR" sz="4000" dirty="0"/>
              <a:t> γεμίζεται ως τη μέση ή το πολύ στα 2/3 του όγκου του με το υγρό που πρόκειται να αποσταχθεί και προστίθεται πέτρα βρασμού. Οι πέτρες βρασμού (ελαφρόπετρες) έχουν πολλούς πόρους γεμάτους αέρα, οπότε με τη θέρμανση ο αέρας που εκδιώκεται συντελεί στην έναρξη ομαλού βρασμού.</a:t>
            </a:r>
          </a:p>
          <a:p>
            <a:r>
              <a:rPr lang="el-GR" sz="4000" dirty="0"/>
              <a:t>ΠΡΟΣΟΧΗ η πέτρα βρασμού προστίθεται μόνο σε κρύο υγρό, γιατί σε ένα θερμό υγρό προκαλεί έντονο αφρισμό καθώς ο αέρας απομακρύνεται απότομα</a:t>
            </a:r>
            <a:r>
              <a:rPr lang="el-GR" sz="4000" dirty="0" smtClean="0"/>
              <a:t>.</a:t>
            </a:r>
            <a:endParaRPr lang="el-GR" sz="4000" dirty="0"/>
          </a:p>
        </p:txBody>
      </p:sp>
    </p:spTree>
    <p:extLst>
      <p:ext uri="{BB962C8B-B14F-4D97-AF65-F5344CB8AC3E}">
        <p14:creationId xmlns:p14="http://schemas.microsoft.com/office/powerpoint/2010/main" val="2509921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7427168" cy="562074"/>
          </a:xfrm>
        </p:spPr>
        <p:txBody>
          <a:bodyPr>
            <a:normAutofit fontScale="90000"/>
          </a:bodyPr>
          <a:lstStyle/>
          <a:p>
            <a:r>
              <a:rPr lang="el-GR" b="1" dirty="0"/>
              <a:t>Απλή απόσταξη</a:t>
            </a:r>
            <a:endParaRPr lang="el-GR" dirty="0"/>
          </a:p>
        </p:txBody>
      </p:sp>
      <p:sp>
        <p:nvSpPr>
          <p:cNvPr id="3" name="Θέση περιεχομένου 2"/>
          <p:cNvSpPr>
            <a:spLocks noGrp="1"/>
          </p:cNvSpPr>
          <p:nvPr>
            <p:ph idx="1"/>
          </p:nvPr>
        </p:nvSpPr>
        <p:spPr>
          <a:xfrm>
            <a:off x="0" y="620688"/>
            <a:ext cx="9036496" cy="6048672"/>
          </a:xfrm>
        </p:spPr>
        <p:txBody>
          <a:bodyPr>
            <a:normAutofit fontScale="92500"/>
          </a:bodyPr>
          <a:lstStyle/>
          <a:p>
            <a:r>
              <a:rPr lang="el-GR" sz="4000" dirty="0" smtClean="0"/>
              <a:t>Στον </a:t>
            </a:r>
            <a:r>
              <a:rPr lang="el-GR" sz="4000" dirty="0"/>
              <a:t>ψυκτήρα κυκλοφορεί ρεύμα νερού, που μπαίνει από το κάτω μέρος και φεύγει από το επάνω μέρος. Εφόσον η θερμοκρασία βρασμού είναι μέχρι 110 </a:t>
            </a:r>
            <a:r>
              <a:rPr lang="el-GR" sz="4000" baseline="30000" dirty="0"/>
              <a:t>ο</a:t>
            </a:r>
            <a:r>
              <a:rPr lang="en-US" sz="4000" dirty="0"/>
              <a:t>C</a:t>
            </a:r>
            <a:r>
              <a:rPr lang="el-GR" sz="4000" dirty="0"/>
              <a:t> στο ψυκτήρα κυκλοφορεί κανονικό ρεύμα νερού, ενώ για θερμοκρασίας 110-150 </a:t>
            </a:r>
            <a:r>
              <a:rPr lang="el-GR" sz="4000" baseline="30000" dirty="0"/>
              <a:t>ο</a:t>
            </a:r>
            <a:r>
              <a:rPr lang="en-US" sz="4000" dirty="0"/>
              <a:t>C</a:t>
            </a:r>
            <a:r>
              <a:rPr lang="el-GR" sz="4000" dirty="0"/>
              <a:t> το νερό του ψυκτήρα δεν κυκλοφορεί.  Σε θερμοκρασίες μεγαλύτερες από 150 </a:t>
            </a:r>
            <a:r>
              <a:rPr lang="el-GR" sz="4000" baseline="30000" dirty="0"/>
              <a:t>ο</a:t>
            </a:r>
            <a:r>
              <a:rPr lang="en-US" sz="4000" dirty="0"/>
              <a:t>C</a:t>
            </a:r>
            <a:r>
              <a:rPr lang="el-GR" sz="4000" dirty="0"/>
              <a:t> δεν πρέπει να κυκλοφορεί νερό στον ψυκτήρα (</a:t>
            </a:r>
            <a:r>
              <a:rPr lang="el-GR" sz="4000" dirty="0" err="1"/>
              <a:t>αεροψυκτήρας</a:t>
            </a:r>
            <a:r>
              <a:rPr lang="el-GR" sz="4000" dirty="0"/>
              <a:t>).</a:t>
            </a:r>
          </a:p>
          <a:p>
            <a:endParaRPr lang="el-GR" dirty="0"/>
          </a:p>
        </p:txBody>
      </p:sp>
    </p:spTree>
    <p:extLst>
      <p:ext uri="{BB962C8B-B14F-4D97-AF65-F5344CB8AC3E}">
        <p14:creationId xmlns:p14="http://schemas.microsoft.com/office/powerpoint/2010/main" val="3243119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Απλή απόσταξη</a:t>
            </a:r>
            <a:endParaRPr lang="el-GR" dirty="0"/>
          </a:p>
        </p:txBody>
      </p:sp>
      <p:sp>
        <p:nvSpPr>
          <p:cNvPr id="3" name="Θέση περιεχομένου 2"/>
          <p:cNvSpPr>
            <a:spLocks noGrp="1"/>
          </p:cNvSpPr>
          <p:nvPr>
            <p:ph idx="1"/>
          </p:nvPr>
        </p:nvSpPr>
        <p:spPr/>
        <p:txBody>
          <a:bodyPr>
            <a:normAutofit lnSpcReduction="10000"/>
          </a:bodyPr>
          <a:lstStyle/>
          <a:p>
            <a:r>
              <a:rPr lang="el-GR" dirty="0"/>
              <a:t>Κατά τη διάρκεια της απόσταξης η ταχύτητα θέρμανσης πρέπει να είναι τέτοια, ώστε το απόσταγμα να συλλέγεται με ταχύτητα 2-3 σταγόνες/ δευτερόλεπτο. Αν η θερμοκρασία είναι μεγαλύτερη ο ατμός μπορεί να συμπαρασύρει και σταγόνες υγρού, ενώ αν η ταχύτητα θέρμανσης δεν είναι ικανοποιητική, το απόσταγμα συμπυκνώνεται προτού φθάσει στον ψυκτήρα και η θερμοκρασία κατέρχεται.</a:t>
            </a:r>
          </a:p>
          <a:p>
            <a:endParaRPr lang="el-GR" dirty="0"/>
          </a:p>
        </p:txBody>
      </p:sp>
    </p:spTree>
    <p:extLst>
      <p:ext uri="{BB962C8B-B14F-4D97-AF65-F5344CB8AC3E}">
        <p14:creationId xmlns:p14="http://schemas.microsoft.com/office/powerpoint/2010/main" val="3548744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ΑΠΟΣΤΑΞΗ</a:t>
            </a:r>
            <a:endParaRPr lang="el-GR" dirty="0"/>
          </a:p>
        </p:txBody>
      </p:sp>
      <p:sp>
        <p:nvSpPr>
          <p:cNvPr id="3" name="Θέση περιεχομένου 2"/>
          <p:cNvSpPr>
            <a:spLocks noGrp="1"/>
          </p:cNvSpPr>
          <p:nvPr>
            <p:ph idx="1"/>
          </p:nvPr>
        </p:nvSpPr>
        <p:spPr/>
        <p:txBody>
          <a:bodyPr/>
          <a:lstStyle/>
          <a:p>
            <a:pPr marL="0" indent="0">
              <a:buNone/>
            </a:pPr>
            <a:r>
              <a:rPr lang="el-GR" dirty="0"/>
              <a:t>Η απόσταξη είναι μία διεργασία διαχωρισμού ενός υγρού μίγματος στα συστατικά του. Βασίζεται στην διαφορά πτητικότητας (ή τάσης ατμού) των συστατικών που θα διαχωριστούν.</a:t>
            </a:r>
          </a:p>
          <a:p>
            <a:endParaRPr lang="el-GR" dirty="0"/>
          </a:p>
        </p:txBody>
      </p:sp>
    </p:spTree>
    <p:extLst>
      <p:ext uri="{BB962C8B-B14F-4D97-AF65-F5344CB8AC3E}">
        <p14:creationId xmlns:p14="http://schemas.microsoft.com/office/powerpoint/2010/main" val="668957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Απλή απόσταξη</a:t>
            </a:r>
            <a:endParaRPr lang="el-GR" dirty="0"/>
          </a:p>
        </p:txBody>
      </p:sp>
      <p:sp>
        <p:nvSpPr>
          <p:cNvPr id="3" name="Θέση περιεχομένου 2"/>
          <p:cNvSpPr>
            <a:spLocks noGrp="1"/>
          </p:cNvSpPr>
          <p:nvPr>
            <p:ph idx="1"/>
          </p:nvPr>
        </p:nvSpPr>
        <p:spPr/>
        <p:txBody>
          <a:bodyPr/>
          <a:lstStyle/>
          <a:p>
            <a:r>
              <a:rPr lang="el-GR" dirty="0"/>
              <a:t>Ξαφνική πτώση της θερμοκρασίας με ταυτόχρονη εμφάνιση καπνού αποτελεί ένδειξη διάσπασης του αποστάγματος. Στην περίπτωση αυτή η απόσταξη διακόπτεται και γίνεται με ελαττωμένη πίεση.</a:t>
            </a:r>
          </a:p>
          <a:p>
            <a:endParaRPr lang="el-GR" dirty="0"/>
          </a:p>
        </p:txBody>
      </p:sp>
    </p:spTree>
    <p:extLst>
      <p:ext uri="{BB962C8B-B14F-4D97-AF65-F5344CB8AC3E}">
        <p14:creationId xmlns:p14="http://schemas.microsoft.com/office/powerpoint/2010/main" val="1799456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Κλασματική απόσταξη</a:t>
            </a:r>
            <a:endParaRPr lang="el-GR" dirty="0"/>
          </a:p>
        </p:txBody>
      </p:sp>
      <p:sp>
        <p:nvSpPr>
          <p:cNvPr id="3" name="Θέση περιεχομένου 2"/>
          <p:cNvSpPr>
            <a:spLocks noGrp="1"/>
          </p:cNvSpPr>
          <p:nvPr>
            <p:ph idx="1"/>
          </p:nvPr>
        </p:nvSpPr>
        <p:spPr>
          <a:xfrm>
            <a:off x="395536" y="1628800"/>
            <a:ext cx="8229600" cy="4525963"/>
          </a:xfrm>
        </p:spPr>
        <p:txBody>
          <a:bodyPr>
            <a:normAutofit lnSpcReduction="10000"/>
          </a:bodyPr>
          <a:lstStyle/>
          <a:p>
            <a:r>
              <a:rPr lang="el-GR" i="1" dirty="0"/>
              <a:t>Η κλασματική απόσταξη εφαρμόζεται για το διαχωρισμό μίγματος δύο ή περισσότερων υγρών από ένα μίγμα.</a:t>
            </a:r>
            <a:r>
              <a:rPr lang="el-GR" dirty="0"/>
              <a:t> Η ευκολία διαχωρισμού εξαρτάται από τη διαφορά των </a:t>
            </a:r>
            <a:r>
              <a:rPr lang="el-GR" dirty="0" err="1"/>
              <a:t>σ.ζ</a:t>
            </a:r>
            <a:r>
              <a:rPr lang="el-GR" dirty="0"/>
              <a:t>. των συστατικών του μίγματος. Ενώσεις με μεγάλη διαφορά στα </a:t>
            </a:r>
            <a:r>
              <a:rPr lang="el-GR" dirty="0" err="1"/>
              <a:t>σ.ζ</a:t>
            </a:r>
            <a:r>
              <a:rPr lang="el-GR" dirty="0"/>
              <a:t>. διαχωρίζονται εύκολα, ενώ για ενώσεις με μικρή διαφορά στα </a:t>
            </a:r>
            <a:r>
              <a:rPr lang="el-GR" dirty="0" err="1"/>
              <a:t>σ.ζ</a:t>
            </a:r>
            <a:r>
              <a:rPr lang="el-GR" dirty="0"/>
              <a:t>. ο διαχωρισμός γίνεται δύσκολα και επιτυγχάνεται με τοποθέτηση </a:t>
            </a:r>
            <a:r>
              <a:rPr lang="el-GR" i="1" dirty="0"/>
              <a:t>κλασματικής στήλης </a:t>
            </a:r>
            <a:r>
              <a:rPr lang="el-GR" dirty="0"/>
              <a:t>στην συσκευή απόσταξης.</a:t>
            </a:r>
          </a:p>
          <a:p>
            <a:endParaRPr lang="el-GR" dirty="0"/>
          </a:p>
        </p:txBody>
      </p:sp>
    </p:spTree>
    <p:extLst>
      <p:ext uri="{BB962C8B-B14F-4D97-AF65-F5344CB8AC3E}">
        <p14:creationId xmlns:p14="http://schemas.microsoft.com/office/powerpoint/2010/main" val="1549678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endParaRPr lang="el-GR" dirty="0"/>
          </a:p>
        </p:txBody>
      </p:sp>
      <p:pic>
        <p:nvPicPr>
          <p:cNvPr id="7" name="Θέση εικόνας 6"/>
          <p:cNvPicPr>
            <a:picLocks noGrp="1" noChangeAspect="1"/>
          </p:cNvPicPr>
          <p:nvPr>
            <p:ph type="pic" idx="1"/>
          </p:nvPr>
        </p:nvPicPr>
        <p:blipFill>
          <a:blip r:embed="rId2">
            <a:extLst>
              <a:ext uri="{28A0092B-C50C-407E-A947-70E740481C1C}">
                <a14:useLocalDpi xmlns:a14="http://schemas.microsoft.com/office/drawing/2010/main" val="0"/>
              </a:ext>
            </a:extLst>
          </a:blip>
          <a:srcRect t="2419" b="2419"/>
          <a:stretch>
            <a:fillRect/>
          </a:stretch>
        </p:blipFill>
        <p:spPr>
          <a:xfrm>
            <a:off x="1835696" y="24052"/>
            <a:ext cx="5486400" cy="4114800"/>
          </a:xfrm>
        </p:spPr>
      </p:pic>
      <p:sp>
        <p:nvSpPr>
          <p:cNvPr id="6" name="Θέση κειμένου 5"/>
          <p:cNvSpPr>
            <a:spLocks noGrp="1"/>
          </p:cNvSpPr>
          <p:nvPr>
            <p:ph type="body" sz="half" idx="2"/>
          </p:nvPr>
        </p:nvSpPr>
        <p:spPr>
          <a:xfrm>
            <a:off x="1043608" y="4509120"/>
            <a:ext cx="7315200" cy="1668958"/>
          </a:xfrm>
        </p:spPr>
        <p:txBody>
          <a:bodyPr>
            <a:noAutofit/>
          </a:bodyPr>
          <a:lstStyle/>
          <a:p>
            <a:r>
              <a:rPr lang="el-GR" sz="2400" dirty="0"/>
              <a:t>Στο σχήμα βλέπουμε ότι μία απλή απόσταξη ενός μίγματος των ενώσεων Α-Β, που έχει σύσταση </a:t>
            </a:r>
            <a:r>
              <a:rPr lang="en-US" sz="2400" dirty="0"/>
              <a:t>C</a:t>
            </a:r>
            <a:r>
              <a:rPr lang="el-GR" sz="2400" dirty="0"/>
              <a:t>1 δεν διαχωρίζει τις ενώσεις, αλλά δίνει ένα μίγμα με σύσταση </a:t>
            </a:r>
            <a:r>
              <a:rPr lang="en-US" sz="2400" dirty="0"/>
              <a:t>C</a:t>
            </a:r>
            <a:r>
              <a:rPr lang="el-GR" sz="2400" dirty="0"/>
              <a:t>2 εμπλουτισμένο ως προς το πιο πτητικό συστατικό Α.</a:t>
            </a:r>
          </a:p>
        </p:txBody>
      </p:sp>
    </p:spTree>
    <p:extLst>
      <p:ext uri="{BB962C8B-B14F-4D97-AF65-F5344CB8AC3E}">
        <p14:creationId xmlns:p14="http://schemas.microsoft.com/office/powerpoint/2010/main" val="4098057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endParaRPr lang="el-GR" dirty="0"/>
          </a:p>
        </p:txBody>
      </p:sp>
      <p:pic>
        <p:nvPicPr>
          <p:cNvPr id="7" name="Θέση εικόνας 6"/>
          <p:cNvPicPr>
            <a:picLocks noGrp="1" noChangeAspect="1"/>
          </p:cNvPicPr>
          <p:nvPr>
            <p:ph type="pic" idx="1"/>
          </p:nvPr>
        </p:nvPicPr>
        <p:blipFill>
          <a:blip r:embed="rId2">
            <a:extLst>
              <a:ext uri="{28A0092B-C50C-407E-A947-70E740481C1C}">
                <a14:useLocalDpi xmlns:a14="http://schemas.microsoft.com/office/drawing/2010/main" val="0"/>
              </a:ext>
            </a:extLst>
          </a:blip>
          <a:srcRect t="2419" b="2419"/>
          <a:stretch>
            <a:fillRect/>
          </a:stretch>
        </p:blipFill>
        <p:spPr>
          <a:xfrm>
            <a:off x="1763688" y="332656"/>
            <a:ext cx="5486400" cy="4114800"/>
          </a:xfrm>
        </p:spPr>
      </p:pic>
      <p:sp>
        <p:nvSpPr>
          <p:cNvPr id="6" name="Θέση κειμένου 5"/>
          <p:cNvSpPr>
            <a:spLocks noGrp="1"/>
          </p:cNvSpPr>
          <p:nvPr>
            <p:ph type="body" sz="half" idx="2"/>
          </p:nvPr>
        </p:nvSpPr>
        <p:spPr>
          <a:xfrm>
            <a:off x="395536" y="4581128"/>
            <a:ext cx="8352928" cy="1800200"/>
          </a:xfrm>
        </p:spPr>
        <p:txBody>
          <a:bodyPr>
            <a:noAutofit/>
          </a:bodyPr>
          <a:lstStyle/>
          <a:p>
            <a:r>
              <a:rPr lang="el-GR" sz="2800" dirty="0"/>
              <a:t>Εάν το πρώτο απόσταγμα σύστασης </a:t>
            </a:r>
            <a:r>
              <a:rPr lang="en-US" sz="2800" dirty="0"/>
              <a:t>C</a:t>
            </a:r>
            <a:r>
              <a:rPr lang="el-GR" sz="2800" dirty="0"/>
              <a:t>2 </a:t>
            </a:r>
            <a:r>
              <a:rPr lang="el-GR" sz="2800" dirty="0" err="1"/>
              <a:t>ξανα</a:t>
            </a:r>
            <a:r>
              <a:rPr lang="el-GR" sz="2800" dirty="0"/>
              <a:t>-αποσταχθεί, το καινούργιο απόσταγμα θα είναι ακόμα πιο εμπλουτισμένο ως προς το συστατικό Α. Επανάληψη αυτής της διαδικασίας μπορεί να οδηγήσει τελικά στο διαχωρισμό των δύο ενώσεων. </a:t>
            </a:r>
          </a:p>
          <a:p>
            <a:endParaRPr lang="el-GR" sz="2800" dirty="0"/>
          </a:p>
        </p:txBody>
      </p:sp>
    </p:spTree>
    <p:extLst>
      <p:ext uri="{BB962C8B-B14F-4D97-AF65-F5344CB8AC3E}">
        <p14:creationId xmlns:p14="http://schemas.microsoft.com/office/powerpoint/2010/main" val="465953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Κλασματική απόσταξη</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Με τοποθέτηση όμως μιας κλασματικής στήλης μεταξύ του </a:t>
            </a:r>
            <a:r>
              <a:rPr lang="el-GR" dirty="0" err="1"/>
              <a:t>κλασματήρα</a:t>
            </a:r>
            <a:r>
              <a:rPr lang="el-GR" dirty="0"/>
              <a:t> και του ψυκτήρα, όπως φαίνεται στο σχήμα 6, ο ίδιος διαχωρισμός μπορεί να γίνει με μία μόνο απόσταξη. </a:t>
            </a:r>
          </a:p>
          <a:p>
            <a:r>
              <a:rPr lang="el-GR" dirty="0"/>
              <a:t>Οι </a:t>
            </a:r>
            <a:r>
              <a:rPr lang="el-GR" i="1" dirty="0"/>
              <a:t>κλασματικές στήλες</a:t>
            </a:r>
            <a:r>
              <a:rPr lang="el-GR" dirty="0"/>
              <a:t> είναι διαφόρων ειδών και αποτελούνται συνήθως από ένα γυάλινο σωλήνα, ο οποίος μπορεί να είναι γεμάτος με γυάλινες σφαίρες ή έχει κατάλληλες προεξοχές κλπ. ώστε να αυξάνει η επιφάνεια συμπύκνωσης των ατμών.</a:t>
            </a:r>
          </a:p>
          <a:p>
            <a:endParaRPr lang="el-GR" dirty="0"/>
          </a:p>
        </p:txBody>
      </p:sp>
    </p:spTree>
    <p:extLst>
      <p:ext uri="{BB962C8B-B14F-4D97-AF65-F5344CB8AC3E}">
        <p14:creationId xmlns:p14="http://schemas.microsoft.com/office/powerpoint/2010/main" val="2920650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Κλασματική απόσταξη</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1700808"/>
            <a:ext cx="7200800" cy="3681823"/>
          </a:xfrm>
        </p:spPr>
      </p:pic>
    </p:spTree>
    <p:extLst>
      <p:ext uri="{BB962C8B-B14F-4D97-AF65-F5344CB8AC3E}">
        <p14:creationId xmlns:p14="http://schemas.microsoft.com/office/powerpoint/2010/main" val="18613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Κλασματική απόσταξη</a:t>
            </a:r>
            <a:endParaRPr lang="el-GR" b="1" dirty="0"/>
          </a:p>
        </p:txBody>
      </p:sp>
      <p:sp>
        <p:nvSpPr>
          <p:cNvPr id="3" name="Θέση περιεχομένου 2"/>
          <p:cNvSpPr>
            <a:spLocks noGrp="1"/>
          </p:cNvSpPr>
          <p:nvPr>
            <p:ph idx="1"/>
          </p:nvPr>
        </p:nvSpPr>
        <p:spPr/>
        <p:txBody>
          <a:bodyPr>
            <a:normAutofit fontScale="92500" lnSpcReduction="10000"/>
          </a:bodyPr>
          <a:lstStyle/>
          <a:p>
            <a:r>
              <a:rPr lang="el-GR" dirty="0"/>
              <a:t>Καθώς οι θερμοί ατμοί ανεβαίνουν μέσω της στήλης, υγροποιούνται και ρέουν προς τα κάτω περνώντας από τις γυάλινες προεξοχές, όπου συναντούν θερμούς ατμούς από το μίγμα που συνεχίζει να βράζει. Το πιο πτητικό συστατικό με ανταλλαγή θερμότητας προωθείται προς την έξοδο της στήλης, ενώ το λιγότερο πτητικό επιστρέφει στο δοχείο της απόσταξης. Το σχήμα 7 επεξηγεί τη διαδικασία της κλασματικής απόσταξης γραφικά. </a:t>
            </a:r>
          </a:p>
          <a:p>
            <a:endParaRPr lang="el-GR" dirty="0"/>
          </a:p>
        </p:txBody>
      </p:sp>
    </p:spTree>
    <p:extLst>
      <p:ext uri="{BB962C8B-B14F-4D97-AF65-F5344CB8AC3E}">
        <p14:creationId xmlns:p14="http://schemas.microsoft.com/office/powerpoint/2010/main" val="29236941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Ανάλογα με τον </a:t>
            </a:r>
            <a:r>
              <a:rPr lang="el-GR" u="sng" dirty="0"/>
              <a:t>τρόπο λειτουργίας της εγκατάστασης </a:t>
            </a:r>
            <a:r>
              <a:rPr lang="el-GR" dirty="0"/>
              <a:t>διακρίνεται σε </a:t>
            </a:r>
          </a:p>
        </p:txBody>
      </p:sp>
      <p:sp>
        <p:nvSpPr>
          <p:cNvPr id="3" name="Θέση περιεχομένου 2"/>
          <p:cNvSpPr>
            <a:spLocks noGrp="1"/>
          </p:cNvSpPr>
          <p:nvPr>
            <p:ph idx="1"/>
          </p:nvPr>
        </p:nvSpPr>
        <p:spPr/>
        <p:txBody>
          <a:bodyPr/>
          <a:lstStyle/>
          <a:p>
            <a:r>
              <a:rPr lang="el-GR" dirty="0"/>
              <a:t>απόσταξη συνεχούς και ασυνεχούς λειτουργίας και </a:t>
            </a:r>
            <a:endParaRPr lang="el-GR" dirty="0" smtClean="0"/>
          </a:p>
          <a:p>
            <a:r>
              <a:rPr lang="el-GR" dirty="0" smtClean="0"/>
              <a:t>σε απόσταξη </a:t>
            </a:r>
            <a:r>
              <a:rPr lang="el-GR" dirty="0"/>
              <a:t>υψηλής και χαμηλής πιέσεως.</a:t>
            </a:r>
          </a:p>
        </p:txBody>
      </p:sp>
    </p:spTree>
    <p:extLst>
      <p:ext uri="{BB962C8B-B14F-4D97-AF65-F5344CB8AC3E}">
        <p14:creationId xmlns:p14="http://schemas.microsoft.com/office/powerpoint/2010/main" val="516916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Απόσταξη υπό ελαττωμένη πίεση</a:t>
            </a:r>
            <a:endParaRPr lang="el-GR" b="1" dirty="0"/>
          </a:p>
        </p:txBody>
      </p:sp>
      <p:sp>
        <p:nvSpPr>
          <p:cNvPr id="3" name="Θέση περιεχομένου 2"/>
          <p:cNvSpPr>
            <a:spLocks noGrp="1"/>
          </p:cNvSpPr>
          <p:nvPr>
            <p:ph idx="1"/>
          </p:nvPr>
        </p:nvSpPr>
        <p:spPr/>
        <p:txBody>
          <a:bodyPr>
            <a:normAutofit fontScale="85000" lnSpcReduction="20000"/>
          </a:bodyPr>
          <a:lstStyle/>
          <a:p>
            <a:r>
              <a:rPr lang="el-GR" dirty="0"/>
              <a:t>Πολλές ενώσεις έχουν υψηλά </a:t>
            </a:r>
            <a:r>
              <a:rPr lang="el-GR" dirty="0" err="1"/>
              <a:t>σ.ζ</a:t>
            </a:r>
            <a:r>
              <a:rPr lang="el-GR" dirty="0"/>
              <a:t>. και λόγω του κινδύνου αποσύνθεσης σε τόσο υψηλές θερμοκρασίες ή οξείδωσης από το ατμοσφαιρικό οξυγόνο, δεν μπορούν να αποσταχθούν σε κανονική πίεση. Οι ουσίες αυτές μπορούν να αποσταχθούν υπό ελαττωμένη πίεση, οπότε και βράζουν σε χαμηλότερη θερμοκρασία.</a:t>
            </a:r>
          </a:p>
          <a:p>
            <a:r>
              <a:rPr lang="el-GR" dirty="0"/>
              <a:t>Για την ελάττωση της πίεσης χρησιμοποιείται είτε αντλία νερού είτε αντλία λαδιού. Η αντλία νερού μπορεί να επιτύχει ελαττωμένες πιέσεις της τάξεως των 10-30 </a:t>
            </a:r>
            <a:r>
              <a:rPr lang="en-US" dirty="0"/>
              <a:t>mm Hg</a:t>
            </a:r>
            <a:r>
              <a:rPr lang="el-GR" dirty="0"/>
              <a:t>, ενώ με αντλία λαδιού μπορούν να επιτευχθούν πιέσεις της τάξεως των 0,01-10 mm </a:t>
            </a:r>
            <a:r>
              <a:rPr lang="el-GR" dirty="0" err="1"/>
              <a:t>Hg</a:t>
            </a:r>
            <a:r>
              <a:rPr lang="el-GR" dirty="0"/>
              <a:t>.</a:t>
            </a:r>
          </a:p>
          <a:p>
            <a:endParaRPr lang="el-GR" dirty="0"/>
          </a:p>
        </p:txBody>
      </p:sp>
    </p:spTree>
    <p:extLst>
      <p:ext uri="{BB962C8B-B14F-4D97-AF65-F5344CB8AC3E}">
        <p14:creationId xmlns:p14="http://schemas.microsoft.com/office/powerpoint/2010/main" val="26640300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υπό ελαττωμένη πίεση</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0112" y="1953419"/>
            <a:ext cx="7343775" cy="3819525"/>
          </a:xfrm>
        </p:spPr>
      </p:pic>
    </p:spTree>
    <p:extLst>
      <p:ext uri="{BB962C8B-B14F-4D97-AF65-F5344CB8AC3E}">
        <p14:creationId xmlns:p14="http://schemas.microsoft.com/office/powerpoint/2010/main" val="1748211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ΑΠΟΣΤΑΞΗ</a:t>
            </a:r>
            <a:endParaRPr lang="el-GR" dirty="0"/>
          </a:p>
        </p:txBody>
      </p:sp>
      <p:sp>
        <p:nvSpPr>
          <p:cNvPr id="3" name="Θέση περιεχομένου 2"/>
          <p:cNvSpPr>
            <a:spLocks noGrp="1"/>
          </p:cNvSpPr>
          <p:nvPr>
            <p:ph idx="1"/>
          </p:nvPr>
        </p:nvSpPr>
        <p:spPr/>
        <p:txBody>
          <a:bodyPr/>
          <a:lstStyle/>
          <a:p>
            <a:pPr marL="0" indent="0">
              <a:buNone/>
            </a:pPr>
            <a:r>
              <a:rPr lang="el-GR" dirty="0"/>
              <a:t>Είναι μία διεργασία μερικής (απλής ή πολλαπλής) εξατμίσεως του υγρού μίγματος και συμπυκνώσεως των ατμών του. Οι ατμοί μετά την συμπύκνωση περιέχουν το </a:t>
            </a:r>
            <a:r>
              <a:rPr lang="el-GR" dirty="0" err="1"/>
              <a:t>πτητικότερο</a:t>
            </a:r>
            <a:r>
              <a:rPr lang="el-GR" dirty="0"/>
              <a:t> συστατικό σε μεγαλύτερη αναλογία και ονομάζονται </a:t>
            </a:r>
            <a:r>
              <a:rPr lang="el-GR" b="1" dirty="0" smtClean="0"/>
              <a:t>απόσταγμα</a:t>
            </a:r>
            <a:r>
              <a:rPr lang="el-GR" dirty="0" smtClean="0"/>
              <a:t>.</a:t>
            </a:r>
            <a:endParaRPr lang="el-GR" dirty="0"/>
          </a:p>
          <a:p>
            <a:endParaRPr lang="el-GR" dirty="0"/>
          </a:p>
        </p:txBody>
      </p:sp>
    </p:spTree>
    <p:extLst>
      <p:ext uri="{BB962C8B-B14F-4D97-AF65-F5344CB8AC3E}">
        <p14:creationId xmlns:p14="http://schemas.microsoft.com/office/powerpoint/2010/main" val="33949041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υπό ελαττωμένη πίεση</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Στο σχήμα 8 δίνεται μια τυπική συσκευή απόσταξης υπό ελαττωμένη πίεση, η οποία φέρει ειδικό </a:t>
            </a:r>
            <a:r>
              <a:rPr lang="el-GR" dirty="0" err="1"/>
              <a:t>κλασματήρα</a:t>
            </a:r>
            <a:r>
              <a:rPr lang="el-GR" dirty="0"/>
              <a:t> τύπου </a:t>
            </a:r>
            <a:r>
              <a:rPr lang="en-US" dirty="0" err="1"/>
              <a:t>Claisen</a:t>
            </a:r>
            <a:r>
              <a:rPr lang="el-GR" dirty="0"/>
              <a:t> με δύο λαιμούς. </a:t>
            </a:r>
          </a:p>
          <a:p>
            <a:r>
              <a:rPr lang="el-GR" dirty="0"/>
              <a:t>Στο πρώτο στόμιο του </a:t>
            </a:r>
            <a:r>
              <a:rPr lang="el-GR" dirty="0" err="1"/>
              <a:t>κλασματήρα</a:t>
            </a:r>
            <a:r>
              <a:rPr lang="el-GR" dirty="0"/>
              <a:t> τοποθετούμε γυάλινο σωλήνα, που καταλήγει σε </a:t>
            </a:r>
            <a:r>
              <a:rPr lang="el-GR" dirty="0" err="1"/>
              <a:t>τριχοδιαμετρικό</a:t>
            </a:r>
            <a:r>
              <a:rPr lang="el-GR" dirty="0"/>
              <a:t> και φθάνει σχεδόν μέχρι τον πυθμένα του δοχείου. Μέσα από το σωλήνα περνάει ρεύμα αέρα, ώστε χωρίς να καταστρέφεται το κενό να διευκολύνεται ο ομαλός βρασμός του υγρού που αποστάζει (οι φυσαλίδες του αέρα πρέπει να είναι τόσες, ώστε να μπορούν να μετρηθούν). </a:t>
            </a:r>
          </a:p>
        </p:txBody>
      </p:sp>
    </p:spTree>
    <p:extLst>
      <p:ext uri="{BB962C8B-B14F-4D97-AF65-F5344CB8AC3E}">
        <p14:creationId xmlns:p14="http://schemas.microsoft.com/office/powerpoint/2010/main" val="6147568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υπό ελαττωμένη πίεση</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Ο </a:t>
            </a:r>
            <a:r>
              <a:rPr lang="el-GR" dirty="0"/>
              <a:t>πλευρικός σωλήνας του υποδοχέα συνδέεται με μανόμετρο για τη μέτρηση της πίεσης και ακολουθεί ασφαλιστική φιάλη για την προστασία της αντλίας κενού από την είσοδο πτητικών ατμών</a:t>
            </a:r>
            <a:r>
              <a:rPr lang="el-GR" dirty="0" smtClean="0"/>
              <a:t>.</a:t>
            </a:r>
          </a:p>
          <a:p>
            <a:r>
              <a:rPr lang="el-GR" dirty="0"/>
              <a:t>Ο </a:t>
            </a:r>
            <a:r>
              <a:rPr lang="el-GR" dirty="0" err="1"/>
              <a:t>κλασματήρας</a:t>
            </a:r>
            <a:r>
              <a:rPr lang="el-GR" dirty="0"/>
              <a:t> πρέπει να γεμίζεται το πολύ μέχρι το ½ του όγκου του και η θέρμανση εφαρμόζεται μόνο μετά την ρύθμιση του επιθυμητού κενού. Στο τέλος της απόσταξης απομακρύνεται πρώτα η θερμαντική πηγή και ύστερα καταστρέφουμε το κενό.</a:t>
            </a:r>
          </a:p>
          <a:p>
            <a:endParaRPr lang="el-GR" dirty="0"/>
          </a:p>
          <a:p>
            <a:endParaRPr lang="el-GR" dirty="0"/>
          </a:p>
        </p:txBody>
      </p:sp>
    </p:spTree>
    <p:extLst>
      <p:ext uri="{BB962C8B-B14F-4D97-AF65-F5344CB8AC3E}">
        <p14:creationId xmlns:p14="http://schemas.microsoft.com/office/powerpoint/2010/main" val="986297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υπό ελαττωμένη πίεση</a:t>
            </a:r>
            <a:endParaRPr lang="el-GR" dirty="0"/>
          </a:p>
        </p:txBody>
      </p:sp>
      <p:sp>
        <p:nvSpPr>
          <p:cNvPr id="3" name="Θέση περιεχομένου 2"/>
          <p:cNvSpPr>
            <a:spLocks noGrp="1"/>
          </p:cNvSpPr>
          <p:nvPr>
            <p:ph idx="1"/>
          </p:nvPr>
        </p:nvSpPr>
        <p:spPr/>
        <p:txBody>
          <a:bodyPr/>
          <a:lstStyle/>
          <a:p>
            <a:r>
              <a:rPr lang="el-GR" dirty="0"/>
              <a:t>ΠΡΟΣΟΧΗ η συσκευή της απόσταξης υπό ελαττωμένη πίεση πρέπει να τοποθετείται σε προστατευόμενο χώρο, ώστε να μην υπάρχει κίνδυνος ατυχήματος σε περίπτωση έκρηξης λόγω της σημαντικής εξωτερικής πίεσης που ασκείται στην συσκευή.</a:t>
            </a:r>
          </a:p>
          <a:p>
            <a:endParaRPr lang="el-GR" dirty="0"/>
          </a:p>
        </p:txBody>
      </p:sp>
    </p:spTree>
    <p:extLst>
      <p:ext uri="{BB962C8B-B14F-4D97-AF65-F5344CB8AC3E}">
        <p14:creationId xmlns:p14="http://schemas.microsoft.com/office/powerpoint/2010/main" val="34107191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Απόσταξη με υδρατμούς</a:t>
            </a:r>
            <a:endParaRPr lang="el-GR" b="1" dirty="0"/>
          </a:p>
        </p:txBody>
      </p:sp>
      <p:sp>
        <p:nvSpPr>
          <p:cNvPr id="3" name="Θέση περιεχομένου 2"/>
          <p:cNvSpPr>
            <a:spLocks noGrp="1"/>
          </p:cNvSpPr>
          <p:nvPr>
            <p:ph idx="1"/>
          </p:nvPr>
        </p:nvSpPr>
        <p:spPr/>
        <p:txBody>
          <a:bodyPr>
            <a:normAutofit fontScale="92500"/>
          </a:bodyPr>
          <a:lstStyle/>
          <a:p>
            <a:r>
              <a:rPr lang="el-GR" i="1" dirty="0"/>
              <a:t>Χρησιμοποιείται για την απομόνωση υγρών που αναμιγνύονται ελάχιστα ή καθόλου με το νερό</a:t>
            </a:r>
            <a:endParaRPr lang="el-GR" dirty="0"/>
          </a:p>
          <a:p>
            <a:r>
              <a:rPr lang="el-GR" dirty="0"/>
              <a:t>Το αποτέλεσμα της απόσταξης με υδρατμούς είναι το ίδιο με της απόσταξης με ελαττωμένη πίεση, δηλαδή </a:t>
            </a:r>
            <a:r>
              <a:rPr lang="el-GR" i="1" dirty="0"/>
              <a:t>η ένωση ζέει (βράζει) σε χαμηλότερη θερμοκρασία από το κανονικό </a:t>
            </a:r>
            <a:r>
              <a:rPr lang="el-GR" i="1" dirty="0" err="1"/>
              <a:t>σ.ζ</a:t>
            </a:r>
            <a:r>
              <a:rPr lang="el-GR" i="1" dirty="0"/>
              <a:t>. της. Αυτό είναι σημαντικό πλεονέκτημα για την περίπτωση που η ένωση διασπάται στην περιοχή του </a:t>
            </a:r>
            <a:r>
              <a:rPr lang="el-GR" i="1" dirty="0" err="1"/>
              <a:t>σ.ζ</a:t>
            </a:r>
            <a:r>
              <a:rPr lang="el-GR" i="1" dirty="0"/>
              <a:t>. της.</a:t>
            </a:r>
            <a:endParaRPr lang="el-GR" dirty="0"/>
          </a:p>
          <a:p>
            <a:endParaRPr lang="el-GR" dirty="0"/>
          </a:p>
        </p:txBody>
      </p:sp>
    </p:spTree>
    <p:extLst>
      <p:ext uri="{BB962C8B-B14F-4D97-AF65-F5344CB8AC3E}">
        <p14:creationId xmlns:p14="http://schemas.microsoft.com/office/powerpoint/2010/main" val="10116725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Απόσταξη με υδρατμούς</a:t>
            </a:r>
            <a:endParaRPr lang="el-GR" b="1" dirty="0"/>
          </a:p>
        </p:txBody>
      </p:sp>
      <p:sp>
        <p:nvSpPr>
          <p:cNvPr id="3" name="Θέση περιεχομένου 2"/>
          <p:cNvSpPr>
            <a:spLocks noGrp="1"/>
          </p:cNvSpPr>
          <p:nvPr>
            <p:ph idx="1"/>
          </p:nvPr>
        </p:nvSpPr>
        <p:spPr/>
        <p:txBody>
          <a:bodyPr>
            <a:normAutofit/>
          </a:bodyPr>
          <a:lstStyle/>
          <a:p>
            <a:r>
              <a:rPr lang="el-GR" dirty="0"/>
              <a:t>Με την απόσταξη με υδρατμούς διαχωρίζονται ορισμένες πτητικές ουσίες, π.χ. τα αιθέρια έλαια και επίσης μη πτητικά συστατικά (π.χ. άλατα) καθώς και οι ανεπιθύμητες ουσίες (π.χ. ρητινώδεις) που μένουν στη φιάλη της απόσταξης.</a:t>
            </a:r>
          </a:p>
          <a:p>
            <a:endParaRPr lang="el-GR" dirty="0"/>
          </a:p>
        </p:txBody>
      </p:sp>
    </p:spTree>
    <p:extLst>
      <p:ext uri="{BB962C8B-B14F-4D97-AF65-F5344CB8AC3E}">
        <p14:creationId xmlns:p14="http://schemas.microsoft.com/office/powerpoint/2010/main" val="4085422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με υδρατμούς</a:t>
            </a:r>
            <a:endParaRPr lang="el-GR" dirty="0"/>
          </a:p>
        </p:txBody>
      </p:sp>
      <p:sp>
        <p:nvSpPr>
          <p:cNvPr id="3" name="Θέση περιεχομένου 2"/>
          <p:cNvSpPr>
            <a:spLocks noGrp="1"/>
          </p:cNvSpPr>
          <p:nvPr>
            <p:ph idx="1"/>
          </p:nvPr>
        </p:nvSpPr>
        <p:spPr/>
        <p:txBody>
          <a:bodyPr/>
          <a:lstStyle/>
          <a:p>
            <a:r>
              <a:rPr lang="el-GR" dirty="0"/>
              <a:t>Στη συσκευή για την απόσταξη με υδρατμούς (</a:t>
            </a:r>
            <a:r>
              <a:rPr lang="el-GR" dirty="0" smtClean="0"/>
              <a:t>σχήμα) </a:t>
            </a:r>
            <a:r>
              <a:rPr lang="el-GR" dirty="0"/>
              <a:t>η πρώτη φιάλη χρησιμεύει για την παραγωγή ατμών. Το πώμα της έχει δύο οπές από όπου διέρχονται ο ασφαλιστικός σωλήνας, που φθάνει σχεδόν μέχρι τον πυθμένα της φιάλης και ο σωλήνας απαγωγής των ατμών, ο οποίος με κατάλληλη κάμψη εισέρχεται στη δεύτερη φιάλη. Σε αυτήν τοποθετούμε το μίγμα που θα διαχωριστεί. </a:t>
            </a:r>
          </a:p>
          <a:p>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3618136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με υδρατμούς</a:t>
            </a:r>
            <a:endParaRPr lang="el-GR" dirty="0"/>
          </a:p>
        </p:txBody>
      </p:sp>
      <p:sp>
        <p:nvSpPr>
          <p:cNvPr id="3" name="Θέση περιεχομένου 2"/>
          <p:cNvSpPr>
            <a:spLocks noGrp="1"/>
          </p:cNvSpPr>
          <p:nvPr>
            <p:ph idx="1"/>
          </p:nvPr>
        </p:nvSpPr>
        <p:spPr/>
        <p:txBody>
          <a:bodyPr/>
          <a:lstStyle/>
          <a:p>
            <a:r>
              <a:rPr lang="el-GR" dirty="0"/>
              <a:t>Η δεύτερη φιάλη κλίνει προς το μέρος της πρώτης, ώστε τα σταγονίδια που </a:t>
            </a:r>
            <a:r>
              <a:rPr lang="el-GR" dirty="0" err="1"/>
              <a:t>εκτινάζονται</a:t>
            </a:r>
            <a:r>
              <a:rPr lang="el-GR" dirty="0"/>
              <a:t> κατά την απόσταξη του μίγματος να μη μπορούν να απομακρυνθούν και να ξαναγυρίζουν στη φιάλη.  Η φιάλη θερμαίνεται κατά τέτοιο τρόπο, ώστε ο όγκος του υγρού να μένει σταθερός. Στο τέλος της απόσταξης αρχίζει να αποστάζει τελείως διαυγές νερό. </a:t>
            </a:r>
          </a:p>
          <a:p>
            <a:endParaRPr lang="el-GR" dirty="0"/>
          </a:p>
        </p:txBody>
      </p:sp>
    </p:spTree>
    <p:extLst>
      <p:ext uri="{BB962C8B-B14F-4D97-AF65-F5344CB8AC3E}">
        <p14:creationId xmlns:p14="http://schemas.microsoft.com/office/powerpoint/2010/main" val="3461850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Απόσταξη με υδρατμούς</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2441" y="1600200"/>
            <a:ext cx="6419118" cy="4525963"/>
          </a:xfrm>
        </p:spPr>
      </p:pic>
    </p:spTree>
    <p:extLst>
      <p:ext uri="{BB962C8B-B14F-4D97-AF65-F5344CB8AC3E}">
        <p14:creationId xmlns:p14="http://schemas.microsoft.com/office/powerpoint/2010/main" val="41603663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139136" cy="778098"/>
          </a:xfrm>
        </p:spPr>
        <p:txBody>
          <a:bodyPr>
            <a:normAutofit fontScale="90000"/>
          </a:bodyPr>
          <a:lstStyle/>
          <a:p>
            <a:r>
              <a:rPr lang="el-GR" b="1" dirty="0"/>
              <a:t>ΙΣΟΡΡΟΠΙΑ ΑΤΜΟΥ/ΥΓΡΟΥ</a:t>
            </a:r>
            <a:r>
              <a:rPr lang="el-GR" dirty="0"/>
              <a:t/>
            </a:r>
            <a:br>
              <a:rPr lang="el-GR" dirty="0"/>
            </a:br>
            <a:endParaRPr lang="el-GR" dirty="0"/>
          </a:p>
        </p:txBody>
      </p:sp>
      <p:sp>
        <p:nvSpPr>
          <p:cNvPr id="3" name="Θέση περιεχομένου 2"/>
          <p:cNvSpPr>
            <a:spLocks noGrp="1"/>
          </p:cNvSpPr>
          <p:nvPr>
            <p:ph idx="1"/>
          </p:nvPr>
        </p:nvSpPr>
        <p:spPr>
          <a:xfrm>
            <a:off x="457200" y="692696"/>
            <a:ext cx="8229600" cy="5976664"/>
          </a:xfrm>
        </p:spPr>
        <p:txBody>
          <a:bodyPr>
            <a:normAutofit fontScale="92500" lnSpcReduction="20000"/>
          </a:bodyPr>
          <a:lstStyle/>
          <a:p>
            <a:pPr marL="0" indent="0">
              <a:buNone/>
            </a:pPr>
            <a:r>
              <a:rPr lang="el-GR" dirty="0"/>
              <a:t>Στην απόσταξη παίζει ρόλο η ισορροπία υγρού/ατμού. Για δυαδικά μίγματα  που θα αναφερθούμε  κυρίως η ισορροπία ενός συστήματος  καθορίζεται από τον νόμο φάσεων </a:t>
            </a:r>
            <a:r>
              <a:rPr lang="en-US" dirty="0"/>
              <a:t>Gibbs</a:t>
            </a:r>
            <a:r>
              <a:rPr lang="el-GR" dirty="0"/>
              <a:t>:</a:t>
            </a:r>
          </a:p>
          <a:p>
            <a:pPr marL="0" indent="0">
              <a:buNone/>
            </a:pPr>
            <a:r>
              <a:rPr lang="en-US" dirty="0"/>
              <a:t>f</a:t>
            </a:r>
            <a:r>
              <a:rPr lang="el-GR" dirty="0"/>
              <a:t>  + π  = </a:t>
            </a:r>
            <a:r>
              <a:rPr lang="en-US" dirty="0"/>
              <a:t>c</a:t>
            </a:r>
            <a:r>
              <a:rPr lang="el-GR" dirty="0"/>
              <a:t> + 2</a:t>
            </a:r>
          </a:p>
          <a:p>
            <a:pPr marL="0" indent="0">
              <a:buNone/>
            </a:pPr>
            <a:r>
              <a:rPr lang="el-GR" dirty="0"/>
              <a:t>όπου  </a:t>
            </a:r>
            <a:endParaRPr lang="el-GR" dirty="0" smtClean="0"/>
          </a:p>
          <a:p>
            <a:pPr marL="0" indent="0">
              <a:buNone/>
            </a:pPr>
            <a:r>
              <a:rPr lang="el-GR" dirty="0"/>
              <a:t> </a:t>
            </a:r>
            <a:r>
              <a:rPr lang="el-GR" dirty="0" smtClean="0"/>
              <a:t>     </a:t>
            </a:r>
            <a:r>
              <a:rPr lang="en-US" dirty="0" smtClean="0"/>
              <a:t>f</a:t>
            </a:r>
            <a:r>
              <a:rPr lang="el-GR" dirty="0"/>
              <a:t>:  οι βαθμοί ελευθερίας του συστήματος, δηλαδή ο αριθμός των </a:t>
            </a:r>
            <a:r>
              <a:rPr lang="el-GR" dirty="0" smtClean="0"/>
              <a:t>ανεξάρτητων </a:t>
            </a:r>
            <a:r>
              <a:rPr lang="el-GR" dirty="0"/>
              <a:t>μεταβλητών  (συγκεντρώσεις  </a:t>
            </a:r>
            <a:r>
              <a:rPr lang="en-US" dirty="0"/>
              <a:t>x</a:t>
            </a:r>
            <a:r>
              <a:rPr lang="el-GR" dirty="0"/>
              <a:t>,</a:t>
            </a:r>
            <a:r>
              <a:rPr lang="en-US" dirty="0"/>
              <a:t>y</a:t>
            </a:r>
            <a:r>
              <a:rPr lang="el-GR" dirty="0"/>
              <a:t> ,</a:t>
            </a:r>
            <a:r>
              <a:rPr lang="en-US" dirty="0"/>
              <a:t>T</a:t>
            </a:r>
            <a:r>
              <a:rPr lang="el-GR" dirty="0"/>
              <a:t> ,</a:t>
            </a:r>
            <a:r>
              <a:rPr lang="en-US" dirty="0"/>
              <a:t>P </a:t>
            </a:r>
            <a:r>
              <a:rPr lang="el-GR" dirty="0"/>
              <a:t>) που πρέπει να δοθούν </a:t>
            </a:r>
          </a:p>
          <a:p>
            <a:pPr marL="0" indent="0">
              <a:buNone/>
            </a:pPr>
            <a:r>
              <a:rPr lang="el-GR" dirty="0"/>
              <a:t>π:  αριθμός φάσεων </a:t>
            </a:r>
          </a:p>
          <a:p>
            <a:pPr marL="0" indent="0">
              <a:buNone/>
            </a:pPr>
            <a:r>
              <a:rPr lang="en-US" dirty="0"/>
              <a:t>c </a:t>
            </a:r>
            <a:r>
              <a:rPr lang="el-GR" dirty="0"/>
              <a:t>: αριθμός ανεξάρτητων συστατικών</a:t>
            </a:r>
          </a:p>
          <a:p>
            <a:pPr marL="0" indent="0">
              <a:buNone/>
            </a:pPr>
            <a:r>
              <a:rPr lang="el-GR" dirty="0"/>
              <a:t>Στην απόσταξη έχουμε δύο φάσεις  (</a:t>
            </a:r>
            <a:r>
              <a:rPr lang="el-GR" dirty="0" err="1"/>
              <a:t>π=2</a:t>
            </a:r>
            <a:r>
              <a:rPr lang="el-GR" dirty="0"/>
              <a:t>)  </a:t>
            </a:r>
          </a:p>
          <a:p>
            <a:pPr marL="0" indent="0">
              <a:buNone/>
            </a:pPr>
            <a:r>
              <a:rPr lang="el-GR" dirty="0"/>
              <a:t>Για  δυαδικά μίγματα το  </a:t>
            </a:r>
            <a:r>
              <a:rPr lang="en-US" dirty="0"/>
              <a:t>c</a:t>
            </a:r>
            <a:r>
              <a:rPr lang="el-GR" dirty="0" smtClean="0"/>
              <a:t>=2, επομένως </a:t>
            </a:r>
            <a:r>
              <a:rPr lang="en-US" dirty="0"/>
              <a:t>f</a:t>
            </a:r>
            <a:r>
              <a:rPr lang="el-GR" dirty="0"/>
              <a:t>=2.</a:t>
            </a:r>
          </a:p>
          <a:p>
            <a:endParaRPr lang="el-GR" dirty="0"/>
          </a:p>
        </p:txBody>
      </p:sp>
    </p:spTree>
    <p:extLst>
      <p:ext uri="{BB962C8B-B14F-4D97-AF65-F5344CB8AC3E}">
        <p14:creationId xmlns:p14="http://schemas.microsoft.com/office/powerpoint/2010/main" val="11049140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Βαθμοί ελευθερίας</a:t>
            </a:r>
            <a:endParaRPr lang="el-GR" dirty="0"/>
          </a:p>
        </p:txBody>
      </p:sp>
      <p:sp>
        <p:nvSpPr>
          <p:cNvPr id="3" name="Θέση περιεχομένου 2"/>
          <p:cNvSpPr>
            <a:spLocks noGrp="1"/>
          </p:cNvSpPr>
          <p:nvPr>
            <p:ph idx="1"/>
          </p:nvPr>
        </p:nvSpPr>
        <p:spPr>
          <a:xfrm>
            <a:off x="395536" y="1628800"/>
            <a:ext cx="8229600" cy="4525963"/>
          </a:xfrm>
        </p:spPr>
        <p:txBody>
          <a:bodyPr/>
          <a:lstStyle/>
          <a:p>
            <a:r>
              <a:rPr lang="el-GR" u="sng" dirty="0"/>
              <a:t>Ένας από τους βαθμούς ελευθερίας είναι κατά κανόνα η πίεση, Ρ γιατί η απόσταξη γίνεται  κατά κανόνα υπό σταθερή πίεση. </a:t>
            </a:r>
            <a:endParaRPr lang="el-GR" dirty="0"/>
          </a:p>
          <a:p>
            <a:r>
              <a:rPr lang="el-GR" dirty="0"/>
              <a:t>Ο δεύτερος βαθμός ελευθερίας είναι  η θερμοκρασία Τ, ή η συγκέντρωση </a:t>
            </a:r>
            <a:r>
              <a:rPr lang="en-US" dirty="0"/>
              <a:t>x</a:t>
            </a:r>
            <a:r>
              <a:rPr lang="el-GR" dirty="0"/>
              <a:t>,</a:t>
            </a:r>
            <a:r>
              <a:rPr lang="en-US" dirty="0"/>
              <a:t>y </a:t>
            </a:r>
            <a:r>
              <a:rPr lang="el-GR" dirty="0"/>
              <a:t> ενός εκ των δύο συστατικών.</a:t>
            </a:r>
          </a:p>
          <a:p>
            <a:endParaRPr lang="el-GR" dirty="0"/>
          </a:p>
        </p:txBody>
      </p:sp>
    </p:spTree>
    <p:extLst>
      <p:ext uri="{BB962C8B-B14F-4D97-AF65-F5344CB8AC3E}">
        <p14:creationId xmlns:p14="http://schemas.microsoft.com/office/powerpoint/2010/main" val="3253001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Θεωρία της απόσταξης</a:t>
            </a:r>
            <a:endParaRPr lang="el-GR" dirty="0"/>
          </a:p>
        </p:txBody>
      </p:sp>
      <p:sp>
        <p:nvSpPr>
          <p:cNvPr id="3" name="Θέση περιεχομένου 2"/>
          <p:cNvSpPr>
            <a:spLocks noGrp="1"/>
          </p:cNvSpPr>
          <p:nvPr>
            <p:ph idx="1"/>
          </p:nvPr>
        </p:nvSpPr>
        <p:spPr/>
        <p:txBody>
          <a:bodyPr>
            <a:normAutofit/>
          </a:bodyPr>
          <a:lstStyle/>
          <a:p>
            <a:r>
              <a:rPr lang="el-GR" b="1" i="1" dirty="0"/>
              <a:t>Η τάση ατμών ενός υγρού είναι η πίεση που ασκείται από τους ατμούς του</a:t>
            </a:r>
            <a:r>
              <a:rPr lang="el-GR" b="1" dirty="0"/>
              <a:t> </a:t>
            </a:r>
            <a:r>
              <a:rPr lang="el-GR" b="1" i="1" dirty="0"/>
              <a:t>υγρού, οι οποίοι βρίσκονται σε ισορροπία με την υγρή φάση σε ορισμένη θερμοκρασία.</a:t>
            </a:r>
            <a:r>
              <a:rPr lang="el-GR" b="1" dirty="0"/>
              <a:t> </a:t>
            </a:r>
            <a:r>
              <a:rPr lang="el-GR" dirty="0"/>
              <a:t>Θεωρούμε ότι ένα σύστημα βρίσκεται σε κατάσταση ισορροπίας,  </a:t>
            </a:r>
            <a:r>
              <a:rPr lang="el-GR" u="sng" dirty="0"/>
              <a:t>όταν ο αριθμός των μορίων που μεταβαίνουν από την υγρή στην αέρια φάση γίνει ίσος με τον αριθμό των μορίων που επιστρέφουν από την αέρια στην υγρή φάση</a:t>
            </a:r>
            <a:r>
              <a:rPr lang="el-GR" dirty="0"/>
              <a:t>.</a:t>
            </a:r>
          </a:p>
          <a:p>
            <a:endParaRPr lang="el-GR" dirty="0"/>
          </a:p>
        </p:txBody>
      </p:sp>
    </p:spTree>
    <p:extLst>
      <p:ext uri="{BB962C8B-B14F-4D97-AF65-F5344CB8AC3E}">
        <p14:creationId xmlns:p14="http://schemas.microsoft.com/office/powerpoint/2010/main" val="30436064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Βαθμοί ελευθερίας</a:t>
            </a:r>
            <a:endParaRPr lang="el-GR" dirty="0"/>
          </a:p>
        </p:txBody>
      </p:sp>
      <p:sp>
        <p:nvSpPr>
          <p:cNvPr id="3" name="Θέση περιεχομένου 2"/>
          <p:cNvSpPr>
            <a:spLocks noGrp="1"/>
          </p:cNvSpPr>
          <p:nvPr>
            <p:ph idx="1"/>
          </p:nvPr>
        </p:nvSpPr>
        <p:spPr/>
        <p:txBody>
          <a:bodyPr/>
          <a:lstStyle/>
          <a:p>
            <a:pPr marL="0" indent="0">
              <a:buNone/>
            </a:pPr>
            <a:r>
              <a:rPr lang="el-GR" dirty="0"/>
              <a:t>Αν οριστεί  η συγκέντρωση, τότε ορίζεται αυτομάτως η Τ και αντίστροφα. Άρα, η ισορροπία των δυαδικών μιγμάτων  είναι δυνατόν να απεικονιστεί με κάποιο από τα παρακάτω διαγράμματα:</a:t>
            </a:r>
          </a:p>
          <a:p>
            <a:r>
              <a:rPr lang="en-US" dirty="0"/>
              <a:t>P</a:t>
            </a:r>
            <a:r>
              <a:rPr lang="el-GR" dirty="0"/>
              <a:t> = </a:t>
            </a:r>
            <a:r>
              <a:rPr lang="en-US" dirty="0"/>
              <a:t>f</a:t>
            </a:r>
            <a:r>
              <a:rPr lang="el-GR" dirty="0"/>
              <a:t>( </a:t>
            </a:r>
            <a:r>
              <a:rPr lang="en-US" dirty="0" err="1"/>
              <a:t>xy</a:t>
            </a:r>
            <a:r>
              <a:rPr lang="el-GR" dirty="0"/>
              <a:t>) (</a:t>
            </a:r>
            <a:r>
              <a:rPr lang="en-US" dirty="0"/>
              <a:t>T</a:t>
            </a:r>
            <a:r>
              <a:rPr lang="el-GR" dirty="0"/>
              <a:t>=σταθερό)</a:t>
            </a:r>
          </a:p>
          <a:p>
            <a:r>
              <a:rPr lang="en-US" dirty="0"/>
              <a:t>T</a:t>
            </a:r>
            <a:r>
              <a:rPr lang="el-GR" dirty="0"/>
              <a:t>=</a:t>
            </a:r>
            <a:r>
              <a:rPr lang="en-US" dirty="0"/>
              <a:t>f</a:t>
            </a:r>
            <a:r>
              <a:rPr lang="el-GR" dirty="0"/>
              <a:t>( </a:t>
            </a:r>
            <a:r>
              <a:rPr lang="en-US" dirty="0" err="1"/>
              <a:t>xy</a:t>
            </a:r>
            <a:r>
              <a:rPr lang="el-GR" dirty="0"/>
              <a:t>) (</a:t>
            </a:r>
            <a:r>
              <a:rPr lang="en-US" dirty="0"/>
              <a:t>P</a:t>
            </a:r>
            <a:r>
              <a:rPr lang="el-GR" dirty="0"/>
              <a:t>=σταθερό)</a:t>
            </a:r>
          </a:p>
          <a:p>
            <a:r>
              <a:rPr lang="en-US" dirty="0"/>
              <a:t>Y</a:t>
            </a:r>
            <a:r>
              <a:rPr lang="el-GR" dirty="0"/>
              <a:t>=</a:t>
            </a:r>
            <a:r>
              <a:rPr lang="en-US" dirty="0"/>
              <a:t>f</a:t>
            </a:r>
            <a:r>
              <a:rPr lang="el-GR" dirty="0"/>
              <a:t>(</a:t>
            </a:r>
            <a:r>
              <a:rPr lang="en-US" dirty="0"/>
              <a:t>x</a:t>
            </a:r>
            <a:r>
              <a:rPr lang="el-GR" dirty="0"/>
              <a:t>)  (</a:t>
            </a:r>
            <a:r>
              <a:rPr lang="en-US" dirty="0"/>
              <a:t>P</a:t>
            </a:r>
            <a:r>
              <a:rPr lang="el-GR" dirty="0"/>
              <a:t>= σταθερό)</a:t>
            </a:r>
          </a:p>
          <a:p>
            <a:endParaRPr lang="el-GR" dirty="0"/>
          </a:p>
        </p:txBody>
      </p:sp>
    </p:spTree>
    <p:extLst>
      <p:ext uri="{BB962C8B-B14F-4D97-AF65-F5344CB8AC3E}">
        <p14:creationId xmlns:p14="http://schemas.microsoft.com/office/powerpoint/2010/main" val="36115858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ΙΔΑΝΙΚΑ ΜΙΓΜΑΤΑ</a:t>
            </a:r>
            <a:r>
              <a:rPr lang="el-GR" dirty="0"/>
              <a:t/>
            </a:r>
            <a:br>
              <a:rPr lang="el-GR" dirty="0"/>
            </a:br>
            <a:endParaRPr lang="el-GR" dirty="0"/>
          </a:p>
        </p:txBody>
      </p:sp>
      <p:sp>
        <p:nvSpPr>
          <p:cNvPr id="3" name="Θέση περιεχομένου 2"/>
          <p:cNvSpPr>
            <a:spLocks noGrp="1"/>
          </p:cNvSpPr>
          <p:nvPr>
            <p:ph idx="1"/>
          </p:nvPr>
        </p:nvSpPr>
        <p:spPr>
          <a:xfrm>
            <a:off x="457200" y="1052736"/>
            <a:ext cx="8229600" cy="5073427"/>
          </a:xfrm>
        </p:spPr>
        <p:txBody>
          <a:bodyPr>
            <a:normAutofit/>
          </a:bodyPr>
          <a:lstStyle/>
          <a:p>
            <a:r>
              <a:rPr lang="el-GR" dirty="0"/>
              <a:t>Ι</a:t>
            </a:r>
            <a:r>
              <a:rPr lang="el-GR" dirty="0" smtClean="0"/>
              <a:t>δανικό (τέλειο) είναι το μίγμα εκείνο που κατά τον σχηματισμό του από τα συστατικά του δεν επέρχεται μεταβολή του όγκου, ούτε έκλυση ή απορρόφηση θερμότητας.</a:t>
            </a:r>
          </a:p>
          <a:p>
            <a:r>
              <a:rPr lang="el-GR" dirty="0" smtClean="0"/>
              <a:t>Η αέρια φάση θεωρείται ιδανική, όταν ακολουθεί τους νόμους των ιδανικών αερίων όπως συμβαίνει με τα πιο πολλά αέρια και ατμούς σε χαμηλές πιέσεις (&lt;10 </a:t>
            </a:r>
            <a:r>
              <a:rPr lang="en-US" dirty="0" smtClean="0"/>
              <a:t>bar)</a:t>
            </a:r>
            <a:endParaRPr lang="el-GR" dirty="0"/>
          </a:p>
          <a:p>
            <a:endParaRPr lang="el-GR" dirty="0"/>
          </a:p>
        </p:txBody>
      </p:sp>
    </p:spTree>
    <p:extLst>
      <p:ext uri="{BB962C8B-B14F-4D97-AF65-F5344CB8AC3E}">
        <p14:creationId xmlns:p14="http://schemas.microsoft.com/office/powerpoint/2010/main" val="12372479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ΙΔΑΝΙΚΑ </a:t>
            </a:r>
            <a:r>
              <a:rPr lang="el-GR" b="1" dirty="0" smtClean="0"/>
              <a:t>ΜΙΓΜΑΤΑ - ΝΟΜΟΣ </a:t>
            </a:r>
            <a:r>
              <a:rPr lang="en-US" b="1" dirty="0" smtClean="0"/>
              <a:t>RAOULT</a:t>
            </a:r>
            <a:r>
              <a:rPr lang="el-GR" dirty="0"/>
              <a:t/>
            </a:r>
            <a:br>
              <a:rPr lang="el-GR" dirty="0"/>
            </a:br>
            <a:endParaRPr lang="el-GR" dirty="0"/>
          </a:p>
        </p:txBody>
      </p:sp>
      <p:sp>
        <p:nvSpPr>
          <p:cNvPr id="3" name="Θέση περιεχομένου 2"/>
          <p:cNvSpPr>
            <a:spLocks noGrp="1"/>
          </p:cNvSpPr>
          <p:nvPr>
            <p:ph idx="1"/>
          </p:nvPr>
        </p:nvSpPr>
        <p:spPr>
          <a:xfrm>
            <a:off x="457200" y="1052736"/>
            <a:ext cx="8229600" cy="5073427"/>
          </a:xfrm>
        </p:spPr>
        <p:txBody>
          <a:bodyPr>
            <a:normAutofit fontScale="92500"/>
          </a:bodyPr>
          <a:lstStyle/>
          <a:p>
            <a:pPr marL="0" indent="0">
              <a:buNone/>
            </a:pPr>
            <a:r>
              <a:rPr lang="el-GR" dirty="0" smtClean="0"/>
              <a:t>Σε συστήματα χαμηλών πιέσεων στα οποία η υγρή φάση θεωρείται ως ιδανικό μίγμα και βρίσκεται σε ισορροπία με τους ατμούς της, </a:t>
            </a:r>
            <a:r>
              <a:rPr lang="el-GR" dirty="0"/>
              <a:t>ισχύει ο νόμος  </a:t>
            </a:r>
            <a:r>
              <a:rPr lang="en-US" dirty="0" err="1"/>
              <a:t>Raoult</a:t>
            </a:r>
            <a:r>
              <a:rPr lang="el-GR" dirty="0"/>
              <a:t>:</a:t>
            </a:r>
          </a:p>
          <a:p>
            <a:endParaRPr lang="el-GR" dirty="0" smtClean="0"/>
          </a:p>
          <a:p>
            <a:r>
              <a:rPr lang="en-US" dirty="0" smtClean="0"/>
              <a:t>Pi</a:t>
            </a:r>
            <a:r>
              <a:rPr lang="el-GR" dirty="0"/>
              <a:t>:  η μερική πίεση του συστατικού </a:t>
            </a:r>
            <a:r>
              <a:rPr lang="en-US" dirty="0" err="1"/>
              <a:t>i</a:t>
            </a:r>
            <a:r>
              <a:rPr lang="en-US" dirty="0"/>
              <a:t> </a:t>
            </a:r>
            <a:r>
              <a:rPr lang="el-GR" dirty="0" smtClean="0"/>
              <a:t>στην αέρια φάση που είναι σε ισορροπία με την υγρή φάση</a:t>
            </a:r>
            <a:endParaRPr lang="el-GR" dirty="0"/>
          </a:p>
          <a:p>
            <a:r>
              <a:rPr lang="en-US" dirty="0" err="1"/>
              <a:t>Pi</a:t>
            </a:r>
            <a:r>
              <a:rPr lang="en-US" baseline="30000" dirty="0" err="1"/>
              <a:t>o</a:t>
            </a:r>
            <a:r>
              <a:rPr lang="el-GR" dirty="0"/>
              <a:t>:  τάση ατμών του καθαρού συστατικού </a:t>
            </a:r>
            <a:r>
              <a:rPr lang="en-US" dirty="0" err="1"/>
              <a:t>i</a:t>
            </a:r>
            <a:endParaRPr lang="el-GR" dirty="0"/>
          </a:p>
          <a:p>
            <a:r>
              <a:rPr lang="en-US" dirty="0"/>
              <a:t>xi</a:t>
            </a:r>
            <a:r>
              <a:rPr lang="el-GR" dirty="0"/>
              <a:t> :  γραμμομοριακό κλάσμα του συστατικού στην υγρή φάση</a:t>
            </a:r>
          </a:p>
          <a:p>
            <a:endParaRPr lang="el-GR" dirty="0"/>
          </a:p>
        </p:txBody>
      </p:sp>
      <p:sp>
        <p:nvSpPr>
          <p:cNvPr id="6" name="Ορθογώνιο 5"/>
          <p:cNvSpPr/>
          <p:nvPr/>
        </p:nvSpPr>
        <p:spPr>
          <a:xfrm>
            <a:off x="3131840" y="2708920"/>
            <a:ext cx="2664296" cy="792088"/>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t>Pi</a:t>
            </a:r>
            <a:r>
              <a:rPr lang="el-GR" sz="3200" dirty="0"/>
              <a:t> = </a:t>
            </a:r>
            <a:r>
              <a:rPr lang="en-US" sz="3200" dirty="0" err="1"/>
              <a:t>Pi</a:t>
            </a:r>
            <a:r>
              <a:rPr lang="en-US" sz="3200" baseline="30000" dirty="0" err="1"/>
              <a:t>o</a:t>
            </a:r>
            <a:r>
              <a:rPr lang="en-US" sz="3200" dirty="0"/>
              <a:t> </a:t>
            </a:r>
            <a:r>
              <a:rPr lang="en-US" sz="3200" dirty="0" smtClean="0"/>
              <a:t>∙</a:t>
            </a:r>
            <a:r>
              <a:rPr lang="el-GR" sz="3200" dirty="0" smtClean="0"/>
              <a:t> </a:t>
            </a:r>
            <a:r>
              <a:rPr lang="en-US" sz="3200" dirty="0" smtClean="0"/>
              <a:t>xi</a:t>
            </a:r>
            <a:endParaRPr lang="el-GR" sz="3200" dirty="0"/>
          </a:p>
        </p:txBody>
      </p:sp>
    </p:spTree>
    <p:extLst>
      <p:ext uri="{BB962C8B-B14F-4D97-AF65-F5344CB8AC3E}">
        <p14:creationId xmlns:p14="http://schemas.microsoft.com/office/powerpoint/2010/main" val="945561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ΙΔΑΝΙΚΑ </a:t>
            </a:r>
            <a:r>
              <a:rPr lang="el-GR" b="1" dirty="0" smtClean="0"/>
              <a:t>ΜΙΓΜΑΤΑ </a:t>
            </a:r>
            <a:r>
              <a:rPr lang="en-US" b="1" dirty="0" smtClean="0"/>
              <a:t>-</a:t>
            </a:r>
            <a:r>
              <a:rPr lang="el-GR" b="1" dirty="0" smtClean="0"/>
              <a:t> ΝΟΜΟΣ </a:t>
            </a:r>
            <a:r>
              <a:rPr lang="en-US" b="1" dirty="0" smtClean="0"/>
              <a:t>DALTON</a:t>
            </a:r>
            <a:endParaRPr lang="el-GR" dirty="0"/>
          </a:p>
        </p:txBody>
      </p:sp>
      <p:sp>
        <p:nvSpPr>
          <p:cNvPr id="3" name="Θέση περιεχομένου 2"/>
          <p:cNvSpPr>
            <a:spLocks noGrp="1"/>
          </p:cNvSpPr>
          <p:nvPr>
            <p:ph idx="1"/>
          </p:nvPr>
        </p:nvSpPr>
        <p:spPr/>
        <p:txBody>
          <a:bodyPr/>
          <a:lstStyle/>
          <a:p>
            <a:pPr marL="0" indent="0">
              <a:buNone/>
            </a:pPr>
            <a:r>
              <a:rPr lang="el-GR" dirty="0" smtClean="0"/>
              <a:t>Για τα ιδανικά αέρια μίγματα σε χαμηλές πιέσεις, ισχύει ο νόμος του </a:t>
            </a:r>
            <a:r>
              <a:rPr lang="en-US" dirty="0" smtClean="0"/>
              <a:t>Dalton:</a:t>
            </a:r>
          </a:p>
          <a:p>
            <a:endParaRPr lang="el-GR" dirty="0" smtClean="0"/>
          </a:p>
          <a:p>
            <a:r>
              <a:rPr lang="en-US" dirty="0" smtClean="0"/>
              <a:t>P</a:t>
            </a:r>
            <a:r>
              <a:rPr lang="en-US" baseline="-25000" dirty="0" smtClean="0"/>
              <a:t>i</a:t>
            </a:r>
            <a:r>
              <a:rPr lang="el-GR" dirty="0"/>
              <a:t>:  η μερική πίεση του συστατικού </a:t>
            </a:r>
            <a:r>
              <a:rPr lang="en-US" dirty="0" err="1"/>
              <a:t>i</a:t>
            </a:r>
            <a:r>
              <a:rPr lang="el-GR" dirty="0"/>
              <a:t> στο διάλυμα κατά την ισορροπία</a:t>
            </a:r>
          </a:p>
          <a:p>
            <a:r>
              <a:rPr lang="en-US" dirty="0"/>
              <a:t>P</a:t>
            </a:r>
            <a:r>
              <a:rPr lang="en-US" baseline="-25000" dirty="0"/>
              <a:t>t</a:t>
            </a:r>
            <a:r>
              <a:rPr lang="el-GR" dirty="0"/>
              <a:t>:  ολική πίεση του μίγματος ατμών</a:t>
            </a:r>
          </a:p>
          <a:p>
            <a:r>
              <a:rPr lang="en-US" dirty="0" err="1"/>
              <a:t>y</a:t>
            </a:r>
            <a:r>
              <a:rPr lang="en-US" baseline="-25000" dirty="0" err="1"/>
              <a:t>i</a:t>
            </a:r>
            <a:r>
              <a:rPr lang="el-GR" dirty="0"/>
              <a:t>:  γραμμομοριακό κλάσμα του </a:t>
            </a:r>
            <a:r>
              <a:rPr lang="el-GR" dirty="0" smtClean="0"/>
              <a:t>συστατικού</a:t>
            </a:r>
            <a:r>
              <a:rPr lang="en-US" dirty="0" smtClean="0"/>
              <a:t> </a:t>
            </a:r>
            <a:r>
              <a:rPr lang="en-US" dirty="0" err="1" smtClean="0"/>
              <a:t>i</a:t>
            </a:r>
            <a:r>
              <a:rPr lang="en-US" dirty="0" smtClean="0"/>
              <a:t> </a:t>
            </a:r>
            <a:r>
              <a:rPr lang="el-GR" dirty="0" smtClean="0"/>
              <a:t>στο </a:t>
            </a:r>
            <a:r>
              <a:rPr lang="el-GR" dirty="0"/>
              <a:t>μίγμα των ατμών</a:t>
            </a:r>
          </a:p>
          <a:p>
            <a:endParaRPr lang="el-GR" dirty="0"/>
          </a:p>
        </p:txBody>
      </p:sp>
      <p:sp>
        <p:nvSpPr>
          <p:cNvPr id="4" name="Ορθογώνιο 3"/>
          <p:cNvSpPr/>
          <p:nvPr/>
        </p:nvSpPr>
        <p:spPr>
          <a:xfrm>
            <a:off x="3923928" y="2708920"/>
            <a:ext cx="266429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t>P</a:t>
            </a:r>
            <a:r>
              <a:rPr lang="en-US" sz="3200" baseline="-25000" dirty="0"/>
              <a:t>i</a:t>
            </a:r>
            <a:r>
              <a:rPr lang="el-GR" sz="3200" dirty="0"/>
              <a:t> = </a:t>
            </a:r>
            <a:r>
              <a:rPr lang="en-US" sz="3200" dirty="0"/>
              <a:t>P</a:t>
            </a:r>
            <a:r>
              <a:rPr lang="en-US" sz="3200" baseline="-25000" dirty="0"/>
              <a:t>t</a:t>
            </a:r>
            <a:r>
              <a:rPr lang="en-US" sz="3200" dirty="0"/>
              <a:t> ∙</a:t>
            </a:r>
            <a:r>
              <a:rPr lang="el-GR" sz="3200" dirty="0"/>
              <a:t> </a:t>
            </a:r>
            <a:r>
              <a:rPr lang="en-US" sz="3200" dirty="0" err="1"/>
              <a:t>y</a:t>
            </a:r>
            <a:r>
              <a:rPr lang="en-US" sz="3200" baseline="-25000" dirty="0" err="1"/>
              <a:t>i</a:t>
            </a:r>
            <a:endParaRPr lang="el-GR" sz="3200" dirty="0"/>
          </a:p>
        </p:txBody>
      </p:sp>
    </p:spTree>
    <p:extLst>
      <p:ext uri="{BB962C8B-B14F-4D97-AF65-F5344CB8AC3E}">
        <p14:creationId xmlns:p14="http://schemas.microsoft.com/office/powerpoint/2010/main" val="36090299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ΙΔΑΝΙΚΑ ΜΙΓΜΑΤΑ- ΕΞΙΣΩΣΗ </a:t>
            </a:r>
            <a:r>
              <a:rPr lang="en-US" b="1" dirty="0" smtClean="0"/>
              <a:t>ANTOINE</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normAutofit lnSpcReduction="10000"/>
              </a:bodyPr>
              <a:lstStyle/>
              <a:p>
                <a:r>
                  <a:rPr lang="el-GR" dirty="0" smtClean="0"/>
                  <a:t>Στην ισορροπία ατμού-υγρού εφαρμόζεται η εξίσωση </a:t>
                </a:r>
                <a:r>
                  <a:rPr lang="en-US" dirty="0"/>
                  <a:t>A</a:t>
                </a:r>
                <a:r>
                  <a:rPr lang="en-US" dirty="0" smtClean="0"/>
                  <a:t>ntoine:</a:t>
                </a:r>
              </a:p>
              <a:p>
                <a14:m>
                  <m:oMath xmlns:m="http://schemas.openxmlformats.org/officeDocument/2006/math">
                    <m:r>
                      <a:rPr lang="en-US" b="0" i="1" smtClean="0">
                        <a:latin typeface="Cambria Math"/>
                      </a:rPr>
                      <m:t>𝑙𝑛</m:t>
                    </m:r>
                    <m:sSup>
                      <m:sSupPr>
                        <m:ctrlPr>
                          <a:rPr lang="en-US" b="0" i="1" smtClean="0">
                            <a:latin typeface="Cambria Math"/>
                          </a:rPr>
                        </m:ctrlPr>
                      </m:sSupPr>
                      <m:e>
                        <m:r>
                          <a:rPr lang="en-US" b="0" i="1" smtClean="0">
                            <a:latin typeface="Cambria Math"/>
                          </a:rPr>
                          <m:t>𝑃</m:t>
                        </m:r>
                      </m:e>
                      <m:sup>
                        <m:r>
                          <a:rPr lang="en-US" b="0" i="1" smtClean="0">
                            <a:latin typeface="Cambria Math"/>
                          </a:rPr>
                          <m:t>𝑜</m:t>
                        </m:r>
                      </m:sup>
                    </m:sSup>
                    <m:r>
                      <a:rPr lang="en-US" b="0" i="1" smtClean="0">
                        <a:latin typeface="Cambria Math"/>
                      </a:rPr>
                      <m:t>=</m:t>
                    </m:r>
                    <m:r>
                      <a:rPr lang="en-US" b="0" i="1" smtClean="0">
                        <a:latin typeface="Cambria Math"/>
                      </a:rPr>
                      <m:t>𝐴</m:t>
                    </m:r>
                    <m:r>
                      <a:rPr lang="en-US" b="0" i="1" smtClean="0">
                        <a:latin typeface="Cambria Math"/>
                      </a:rPr>
                      <m:t>−</m:t>
                    </m:r>
                    <m:f>
                      <m:fPr>
                        <m:ctrlPr>
                          <a:rPr lang="en-US" b="0" i="1" smtClean="0">
                            <a:latin typeface="Cambria Math"/>
                          </a:rPr>
                        </m:ctrlPr>
                      </m:fPr>
                      <m:num>
                        <m:r>
                          <a:rPr lang="en-US" b="0" i="1" smtClean="0">
                            <a:latin typeface="Cambria Math"/>
                          </a:rPr>
                          <m:t>𝐵</m:t>
                        </m:r>
                      </m:num>
                      <m:den>
                        <m:r>
                          <a:rPr lang="en-US" b="0" i="1" smtClean="0">
                            <a:latin typeface="Cambria Math"/>
                          </a:rPr>
                          <m:t>𝐶</m:t>
                        </m:r>
                        <m:r>
                          <a:rPr lang="en-US" b="0" i="1" smtClean="0">
                            <a:latin typeface="Cambria Math"/>
                          </a:rPr>
                          <m:t>+</m:t>
                        </m:r>
                        <m:r>
                          <a:rPr lang="en-US" b="0" i="1" smtClean="0">
                            <a:latin typeface="Cambria Math"/>
                          </a:rPr>
                          <m:t>𝑇</m:t>
                        </m:r>
                      </m:den>
                    </m:f>
                  </m:oMath>
                </a14:m>
                <a:endParaRPr lang="en-US" dirty="0" smtClean="0"/>
              </a:p>
              <a:p>
                <a:r>
                  <a:rPr lang="el-GR" dirty="0" smtClean="0"/>
                  <a:t>Όπου Τ η απόλυτη θερμοκρασία και</a:t>
                </a:r>
              </a:p>
              <a:p>
                <a:r>
                  <a:rPr lang="el-GR" dirty="0" smtClean="0"/>
                  <a:t>Α, Β, σταθερές χαρακτηριστικές του συστατικού (υπάρχουν στην βιβλιογραφία)</a:t>
                </a:r>
                <a:endParaRPr lang="en-US" dirty="0" smtClean="0"/>
              </a:p>
              <a:p>
                <a:r>
                  <a:rPr lang="el-GR" dirty="0" smtClean="0"/>
                  <a:t>Η εξίσωση αυτή αποτελεί ειδική περίπτωση της εξίσωσης </a:t>
                </a:r>
                <a:r>
                  <a:rPr lang="en-US" dirty="0" err="1"/>
                  <a:t>Clausius-Clapeyron</a:t>
                </a:r>
                <a:endParaRPr lang="el-GR" dirty="0" smtClean="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630" t="-2830"/>
                </a:stretch>
              </a:blipFill>
            </p:spPr>
            <p:txBody>
              <a:bodyPr/>
              <a:lstStyle/>
              <a:p>
                <a:r>
                  <a:rPr lang="el-GR">
                    <a:noFill/>
                  </a:rPr>
                  <a:t> </a:t>
                </a:r>
              </a:p>
            </p:txBody>
          </p:sp>
        </mc:Fallback>
      </mc:AlternateContent>
    </p:spTree>
    <p:extLst>
      <p:ext uri="{BB962C8B-B14F-4D97-AF65-F5344CB8AC3E}">
        <p14:creationId xmlns:p14="http://schemas.microsoft.com/office/powerpoint/2010/main" val="19535248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ΙΔΑΝΙΚΑ ΜΙΓΜΑΤΑ- ΕΞΙΣΩΣΗ </a:t>
            </a:r>
            <a:r>
              <a:rPr lang="en-US" b="1" dirty="0" smtClean="0"/>
              <a:t>CLAUSIUS-CLAPEYRON</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normAutofit fontScale="92500" lnSpcReduction="20000"/>
              </a:bodyPr>
              <a:lstStyle/>
              <a:p>
                <a:r>
                  <a:rPr lang="el-GR" dirty="0" smtClean="0"/>
                  <a:t>Στην ισορροπία ατμού-υγρού εφαρμόζεται η εξίσωση </a:t>
                </a:r>
                <a:r>
                  <a:rPr lang="en-US" dirty="0" err="1" smtClean="0"/>
                  <a:t>Clausius-Clapeyron</a:t>
                </a:r>
                <a:r>
                  <a:rPr lang="el-GR" dirty="0" smtClean="0"/>
                  <a:t> που συνδέει την τάση ατμών με την ενθαλπία εξάτμισης</a:t>
                </a:r>
                <a:r>
                  <a:rPr lang="en-US" dirty="0" smtClean="0"/>
                  <a:t>:</a:t>
                </a:r>
              </a:p>
              <a:p>
                <a14:m>
                  <m:oMath xmlns:m="http://schemas.openxmlformats.org/officeDocument/2006/math">
                    <m:r>
                      <a:rPr lang="en-US" b="0" i="1" smtClean="0">
                        <a:latin typeface="Cambria Math"/>
                      </a:rPr>
                      <m:t>𝑙𝑛</m:t>
                    </m:r>
                    <m:sSup>
                      <m:sSupPr>
                        <m:ctrlPr>
                          <a:rPr lang="en-US" b="0" i="1" smtClean="0">
                            <a:latin typeface="Cambria Math"/>
                          </a:rPr>
                        </m:ctrlPr>
                      </m:sSupPr>
                      <m:e>
                        <m:r>
                          <a:rPr lang="en-US" b="0" i="1" smtClean="0">
                            <a:latin typeface="Cambria Math"/>
                          </a:rPr>
                          <m:t>𝑃</m:t>
                        </m:r>
                      </m:e>
                      <m:sup>
                        <m:r>
                          <a:rPr lang="en-US" b="0" i="1" smtClean="0">
                            <a:latin typeface="Cambria Math"/>
                          </a:rPr>
                          <m:t>𝑜</m:t>
                        </m:r>
                      </m:sup>
                    </m:sSup>
                    <m:r>
                      <a:rPr lang="en-US" b="0" i="1" smtClean="0">
                        <a:latin typeface="Cambria Math"/>
                      </a:rPr>
                      <m:t>=−</m:t>
                    </m:r>
                    <m:f>
                      <m:fPr>
                        <m:ctrlPr>
                          <a:rPr lang="en-US" b="0" i="1" smtClean="0">
                            <a:latin typeface="Cambria Math"/>
                          </a:rPr>
                        </m:ctrlPr>
                      </m:fPr>
                      <m:num>
                        <m:r>
                          <a:rPr lang="el-GR" b="0" i="1" smtClean="0">
                            <a:latin typeface="Cambria Math"/>
                          </a:rPr>
                          <m:t>𝜆</m:t>
                        </m:r>
                      </m:num>
                      <m:den>
                        <m:r>
                          <a:rPr lang="en-US" b="0" i="1" smtClean="0">
                            <a:latin typeface="Cambria Math"/>
                          </a:rPr>
                          <m:t>𝑅𝑇</m:t>
                        </m:r>
                      </m:den>
                    </m:f>
                    <m:r>
                      <a:rPr lang="en-US" b="0" i="0" smtClean="0">
                        <a:latin typeface="Cambria Math"/>
                      </a:rPr>
                      <m:t>+</m:t>
                    </m:r>
                    <m:r>
                      <m:rPr>
                        <m:sty m:val="p"/>
                      </m:rPr>
                      <a:rPr lang="en-US" b="0" i="0" smtClean="0">
                        <a:latin typeface="Cambria Math"/>
                      </a:rPr>
                      <m:t>D</m:t>
                    </m:r>
                  </m:oMath>
                </a14:m>
                <a:endParaRPr lang="en-US" dirty="0" smtClean="0"/>
              </a:p>
              <a:p>
                <a:pPr marL="0" indent="0">
                  <a:buNone/>
                </a:pPr>
                <a:r>
                  <a:rPr lang="el-GR" dirty="0" smtClean="0"/>
                  <a:t>Όπου </a:t>
                </a:r>
              </a:p>
              <a:p>
                <a:r>
                  <a:rPr lang="el-GR" dirty="0" smtClean="0"/>
                  <a:t>Τ απόλυτη θερμοκρασία </a:t>
                </a:r>
              </a:p>
              <a:p>
                <a:r>
                  <a:rPr lang="en-US" dirty="0" smtClean="0"/>
                  <a:t>D </a:t>
                </a:r>
                <a:r>
                  <a:rPr lang="el-GR" dirty="0" smtClean="0"/>
                  <a:t>σταθερ</a:t>
                </a:r>
                <a:r>
                  <a:rPr lang="el-GR" dirty="0"/>
                  <a:t>ά</a:t>
                </a:r>
                <a:r>
                  <a:rPr lang="el-GR" dirty="0" smtClean="0"/>
                  <a:t> </a:t>
                </a:r>
              </a:p>
              <a:p>
                <a:r>
                  <a:rPr lang="en-US" dirty="0" smtClean="0"/>
                  <a:t>R </a:t>
                </a:r>
                <a:r>
                  <a:rPr lang="el-GR" dirty="0" smtClean="0"/>
                  <a:t>παγκόσμια σταθερά των αερίων</a:t>
                </a:r>
              </a:p>
              <a:p>
                <a:r>
                  <a:rPr lang="el-GR" dirty="0" smtClean="0"/>
                  <a:t>λ</a:t>
                </a:r>
                <a:r>
                  <a:rPr lang="el-GR" dirty="0"/>
                  <a:t> ενθαλπία εξάτμισης</a:t>
                </a:r>
                <a:endParaRPr lang="el-GR" dirty="0" smtClean="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704" t="-3504"/>
                </a:stretch>
              </a:blipFill>
            </p:spPr>
            <p:txBody>
              <a:bodyPr/>
              <a:lstStyle/>
              <a:p>
                <a:r>
                  <a:rPr lang="el-GR">
                    <a:noFill/>
                  </a:rPr>
                  <a:t> </a:t>
                </a:r>
              </a:p>
            </p:txBody>
          </p:sp>
        </mc:Fallback>
      </mc:AlternateContent>
    </p:spTree>
    <p:extLst>
      <p:ext uri="{BB962C8B-B14F-4D97-AF65-F5344CB8AC3E}">
        <p14:creationId xmlns:p14="http://schemas.microsoft.com/office/powerpoint/2010/main" val="24280054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ΔΥΑΔΙΚΟ ΜΙΓΜΑ Α,Β </a:t>
            </a:r>
            <a:endParaRPr lang="el-GR" dirty="0"/>
          </a:p>
        </p:txBody>
      </p:sp>
      <p:sp>
        <p:nvSpPr>
          <p:cNvPr id="3" name="Θέση περιεχομένου 2"/>
          <p:cNvSpPr>
            <a:spLocks noGrp="1"/>
          </p:cNvSpPr>
          <p:nvPr>
            <p:ph idx="1"/>
          </p:nvPr>
        </p:nvSpPr>
        <p:spPr/>
        <p:txBody>
          <a:bodyPr/>
          <a:lstStyle/>
          <a:p>
            <a:pPr marL="0" indent="0">
              <a:buNone/>
            </a:pPr>
            <a:r>
              <a:rPr lang="el-GR" dirty="0"/>
              <a:t>Για ένα δυαδικό μίγμα των συστατικών Α και </a:t>
            </a:r>
            <a:r>
              <a:rPr lang="el-GR" dirty="0" smtClean="0"/>
              <a:t>Β, </a:t>
            </a:r>
            <a:r>
              <a:rPr lang="el-GR" dirty="0"/>
              <a:t>με το Α να είναι </a:t>
            </a:r>
            <a:r>
              <a:rPr lang="el-GR" dirty="0" err="1"/>
              <a:t>πτητικότερο</a:t>
            </a:r>
            <a:r>
              <a:rPr lang="el-GR" dirty="0"/>
              <a:t> του Β ισχύει ο </a:t>
            </a:r>
            <a:r>
              <a:rPr lang="el-GR" b="1" dirty="0"/>
              <a:t>νόμος </a:t>
            </a:r>
            <a:r>
              <a:rPr lang="en-US" b="1" dirty="0" err="1"/>
              <a:t>Raoult</a:t>
            </a:r>
            <a:r>
              <a:rPr lang="el-GR" dirty="0"/>
              <a:t>:</a:t>
            </a:r>
          </a:p>
          <a:p>
            <a:r>
              <a:rPr lang="en-US" dirty="0"/>
              <a:t>P</a:t>
            </a:r>
            <a:r>
              <a:rPr lang="el-GR" baseline="-25000" dirty="0"/>
              <a:t>Α</a:t>
            </a:r>
            <a:r>
              <a:rPr lang="el-GR" dirty="0"/>
              <a:t> = </a:t>
            </a:r>
            <a:r>
              <a:rPr lang="en-US" dirty="0"/>
              <a:t>P</a:t>
            </a:r>
            <a:r>
              <a:rPr lang="el-GR" baseline="-25000" dirty="0"/>
              <a:t>Α</a:t>
            </a:r>
            <a:r>
              <a:rPr lang="en-US" baseline="30000" dirty="0"/>
              <a:t>o</a:t>
            </a:r>
            <a:r>
              <a:rPr lang="en-US" dirty="0"/>
              <a:t> </a:t>
            </a:r>
            <a:r>
              <a:rPr lang="en-US" dirty="0" smtClean="0"/>
              <a:t>∙x</a:t>
            </a:r>
            <a:r>
              <a:rPr lang="el-GR" baseline="-25000" dirty="0"/>
              <a:t>Α</a:t>
            </a:r>
            <a:endParaRPr lang="el-GR" dirty="0"/>
          </a:p>
          <a:p>
            <a:r>
              <a:rPr lang="en-US" dirty="0"/>
              <a:t>P</a:t>
            </a:r>
            <a:r>
              <a:rPr lang="el-GR" baseline="-25000" dirty="0"/>
              <a:t>Β</a:t>
            </a:r>
            <a:r>
              <a:rPr lang="el-GR" dirty="0"/>
              <a:t> = </a:t>
            </a:r>
            <a:r>
              <a:rPr lang="en-US" dirty="0"/>
              <a:t>P</a:t>
            </a:r>
            <a:r>
              <a:rPr lang="el-GR" baseline="-25000" dirty="0"/>
              <a:t>Β</a:t>
            </a:r>
            <a:r>
              <a:rPr lang="en-US" baseline="30000" dirty="0"/>
              <a:t>o</a:t>
            </a:r>
            <a:r>
              <a:rPr lang="en-US" dirty="0"/>
              <a:t> </a:t>
            </a:r>
            <a:r>
              <a:rPr lang="en-US" dirty="0" smtClean="0"/>
              <a:t>∙x</a:t>
            </a:r>
            <a:r>
              <a:rPr lang="el-GR" baseline="-25000" dirty="0"/>
              <a:t>Β</a:t>
            </a:r>
            <a:r>
              <a:rPr lang="el-GR" dirty="0"/>
              <a:t> = </a:t>
            </a:r>
            <a:r>
              <a:rPr lang="en-US" dirty="0"/>
              <a:t>P</a:t>
            </a:r>
            <a:r>
              <a:rPr lang="el-GR" baseline="-25000" dirty="0"/>
              <a:t>Β</a:t>
            </a:r>
            <a:r>
              <a:rPr lang="en-US" baseline="30000" dirty="0"/>
              <a:t>o</a:t>
            </a:r>
            <a:r>
              <a:rPr lang="el-GR" dirty="0"/>
              <a:t> </a:t>
            </a:r>
            <a:r>
              <a:rPr lang="el-GR" dirty="0" smtClean="0"/>
              <a:t>∙(</a:t>
            </a:r>
            <a:r>
              <a:rPr lang="el-GR" dirty="0"/>
              <a:t>1-</a:t>
            </a:r>
            <a:r>
              <a:rPr lang="en-US" dirty="0"/>
              <a:t>x</a:t>
            </a:r>
            <a:r>
              <a:rPr lang="el-GR" baseline="-25000" dirty="0"/>
              <a:t>Α</a:t>
            </a:r>
            <a:r>
              <a:rPr lang="el-GR" dirty="0"/>
              <a:t>)</a:t>
            </a:r>
          </a:p>
          <a:p>
            <a:endParaRPr lang="el-GR" dirty="0"/>
          </a:p>
        </p:txBody>
      </p:sp>
    </p:spTree>
    <p:extLst>
      <p:ext uri="{BB962C8B-B14F-4D97-AF65-F5344CB8AC3E}">
        <p14:creationId xmlns:p14="http://schemas.microsoft.com/office/powerpoint/2010/main" val="1420448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ΔΥΑΔΙΚΟ ΜΙΓΜΑ Α,Β</a:t>
            </a:r>
            <a:endParaRPr lang="el-GR" dirty="0"/>
          </a:p>
        </p:txBody>
      </p:sp>
      <p:sp>
        <p:nvSpPr>
          <p:cNvPr id="3" name="Θέση περιεχομένου 2"/>
          <p:cNvSpPr>
            <a:spLocks noGrp="1"/>
          </p:cNvSpPr>
          <p:nvPr>
            <p:ph idx="1"/>
          </p:nvPr>
        </p:nvSpPr>
        <p:spPr/>
        <p:txBody>
          <a:bodyPr/>
          <a:lstStyle/>
          <a:p>
            <a:pPr marL="0" indent="0">
              <a:buNone/>
            </a:pPr>
            <a:r>
              <a:rPr lang="el-GR" dirty="0" smtClean="0"/>
              <a:t>Επίσης, για </a:t>
            </a:r>
            <a:r>
              <a:rPr lang="el-GR" dirty="0"/>
              <a:t>ένα δυαδικό μίγμα συστατικών Α και </a:t>
            </a:r>
            <a:r>
              <a:rPr lang="el-GR" dirty="0" smtClean="0"/>
              <a:t>Β, </a:t>
            </a:r>
            <a:r>
              <a:rPr lang="el-GR" dirty="0"/>
              <a:t>ισχύει ο </a:t>
            </a:r>
            <a:r>
              <a:rPr lang="el-GR" b="1" dirty="0"/>
              <a:t>νόμος </a:t>
            </a:r>
            <a:r>
              <a:rPr lang="en-US" b="1" dirty="0"/>
              <a:t>Dalton</a:t>
            </a:r>
            <a:r>
              <a:rPr lang="el-GR" dirty="0"/>
              <a:t>:</a:t>
            </a:r>
          </a:p>
          <a:p>
            <a:r>
              <a:rPr lang="en-US" dirty="0"/>
              <a:t>P</a:t>
            </a:r>
            <a:r>
              <a:rPr lang="en-US" baseline="-25000" dirty="0"/>
              <a:t>A</a:t>
            </a:r>
            <a:r>
              <a:rPr lang="el-GR" dirty="0"/>
              <a:t> = </a:t>
            </a:r>
            <a:r>
              <a:rPr lang="en-US" dirty="0" err="1" smtClean="0"/>
              <a:t>P</a:t>
            </a:r>
            <a:r>
              <a:rPr lang="en-US" baseline="-25000" dirty="0" err="1" smtClean="0"/>
              <a:t>t</a:t>
            </a:r>
            <a:r>
              <a:rPr lang="en-US" dirty="0" err="1" smtClean="0"/>
              <a:t>∙y</a:t>
            </a:r>
            <a:r>
              <a:rPr lang="en-US" baseline="-25000" dirty="0" err="1" smtClean="0"/>
              <a:t>A</a:t>
            </a:r>
            <a:endParaRPr lang="el-GR" dirty="0"/>
          </a:p>
          <a:p>
            <a:r>
              <a:rPr lang="en-US" dirty="0"/>
              <a:t>P</a:t>
            </a:r>
            <a:r>
              <a:rPr lang="en-US" baseline="-25000" dirty="0"/>
              <a:t>B</a:t>
            </a:r>
            <a:r>
              <a:rPr lang="en-US" dirty="0"/>
              <a:t> = </a:t>
            </a:r>
            <a:r>
              <a:rPr lang="en-US" dirty="0" err="1" smtClean="0"/>
              <a:t>P</a:t>
            </a:r>
            <a:r>
              <a:rPr lang="en-US" baseline="-25000" dirty="0" err="1" smtClean="0"/>
              <a:t>t</a:t>
            </a:r>
            <a:r>
              <a:rPr lang="en-US" dirty="0" err="1" smtClean="0"/>
              <a:t>∙y</a:t>
            </a:r>
            <a:r>
              <a:rPr lang="en-US" baseline="-25000" dirty="0" err="1" smtClean="0"/>
              <a:t>B</a:t>
            </a:r>
            <a:r>
              <a:rPr lang="en-US" baseline="-25000" dirty="0" smtClean="0"/>
              <a:t> </a:t>
            </a:r>
            <a:r>
              <a:rPr lang="en-US" dirty="0" smtClean="0"/>
              <a:t> </a:t>
            </a:r>
            <a:r>
              <a:rPr lang="en-US" dirty="0"/>
              <a:t>= P</a:t>
            </a:r>
            <a:r>
              <a:rPr lang="en-US" baseline="-25000" dirty="0"/>
              <a:t>t </a:t>
            </a:r>
            <a:r>
              <a:rPr lang="en-US" dirty="0" smtClean="0"/>
              <a:t>∙(</a:t>
            </a:r>
            <a:r>
              <a:rPr lang="en-US" dirty="0"/>
              <a:t>1-y</a:t>
            </a:r>
            <a:r>
              <a:rPr lang="en-US" baseline="-25000" dirty="0"/>
              <a:t>A</a:t>
            </a:r>
            <a:r>
              <a:rPr lang="en-US" dirty="0"/>
              <a:t>)</a:t>
            </a:r>
            <a:endParaRPr lang="el-GR" dirty="0"/>
          </a:p>
          <a:p>
            <a:r>
              <a:rPr lang="en-US" dirty="0"/>
              <a:t>P</a:t>
            </a:r>
            <a:r>
              <a:rPr lang="en-US" baseline="-25000" dirty="0"/>
              <a:t>t </a:t>
            </a:r>
            <a:r>
              <a:rPr lang="el-GR" dirty="0"/>
              <a:t>= </a:t>
            </a:r>
            <a:r>
              <a:rPr lang="en-US" dirty="0"/>
              <a:t>P</a:t>
            </a:r>
            <a:r>
              <a:rPr lang="en-US" baseline="-25000" dirty="0"/>
              <a:t>A </a:t>
            </a:r>
            <a:r>
              <a:rPr lang="el-GR" dirty="0" smtClean="0"/>
              <a:t>+ </a:t>
            </a:r>
            <a:r>
              <a:rPr lang="en-US" dirty="0" smtClean="0"/>
              <a:t>P</a:t>
            </a:r>
            <a:r>
              <a:rPr lang="el-GR" baseline="-25000" dirty="0"/>
              <a:t>Β</a:t>
            </a:r>
            <a:endParaRPr lang="el-GR" dirty="0"/>
          </a:p>
          <a:p>
            <a:endParaRPr lang="el-GR" dirty="0"/>
          </a:p>
        </p:txBody>
      </p:sp>
    </p:spTree>
    <p:extLst>
      <p:ext uri="{BB962C8B-B14F-4D97-AF65-F5344CB8AC3E}">
        <p14:creationId xmlns:p14="http://schemas.microsoft.com/office/powerpoint/2010/main" val="20251816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Συντελεστής κατανομής</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normAutofit lnSpcReduction="10000"/>
              </a:bodyPr>
              <a:lstStyle/>
              <a:p>
                <a:r>
                  <a:rPr lang="el-GR" dirty="0" smtClean="0"/>
                  <a:t>Συντελεστής κατανομής ενός συστατικού </a:t>
                </a:r>
                <a:r>
                  <a:rPr lang="en-US" dirty="0" err="1" smtClean="0"/>
                  <a:t>i</a:t>
                </a:r>
                <a:r>
                  <a:rPr lang="en-US" dirty="0" smtClean="0"/>
                  <a:t> </a:t>
                </a:r>
                <a:r>
                  <a:rPr lang="el-GR" dirty="0" smtClean="0"/>
                  <a:t>ενός μίγματος είναι ο λόγος των γραμμομοριακών κλασμάτων του συστατικού στις δύο φάσεις (ατμοί/</a:t>
                </a:r>
                <a:r>
                  <a:rPr lang="el-GR" dirty="0" err="1" smtClean="0"/>
                  <a:t>υγρ</a:t>
                </a:r>
                <a:r>
                  <a:rPr lang="el-GR" dirty="0" smtClean="0"/>
                  <a:t>ό) όταν αυτές βρίσκονται σε ισορροπία</a:t>
                </a:r>
                <a:r>
                  <a:rPr lang="en-US" dirty="0" smtClean="0"/>
                  <a:t>:</a:t>
                </a:r>
              </a:p>
              <a:p>
                <a14:m>
                  <m:oMath xmlns:m="http://schemas.openxmlformats.org/officeDocument/2006/math">
                    <m:sSub>
                      <m:sSubPr>
                        <m:ctrlPr>
                          <a:rPr lang="el-GR" i="1" smtClean="0">
                            <a:latin typeface="Cambria Math"/>
                          </a:rPr>
                        </m:ctrlPr>
                      </m:sSubPr>
                      <m:e>
                        <m:r>
                          <a:rPr lang="en-US" b="0" i="1" smtClean="0">
                            <a:latin typeface="Cambria Math"/>
                          </a:rPr>
                          <m:t>𝑘</m:t>
                        </m:r>
                      </m:e>
                      <m:sub>
                        <m:r>
                          <a:rPr lang="en-US" b="0" i="1" smtClean="0">
                            <a:latin typeface="Cambria Math"/>
                          </a:rPr>
                          <m:t>𝑖</m:t>
                        </m:r>
                      </m:sub>
                    </m:sSub>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n-US" b="0" i="1" smtClean="0">
                                <a:latin typeface="Cambria Math"/>
                              </a:rPr>
                              <m:t>𝑦</m:t>
                            </m:r>
                          </m:e>
                          <m:sub>
                            <m:r>
                              <a:rPr lang="en-US" b="0" i="1" smtClean="0">
                                <a:latin typeface="Cambria Math"/>
                              </a:rPr>
                              <m:t>𝑖</m:t>
                            </m:r>
                          </m:sub>
                        </m:sSub>
                        <m:r>
                          <a:rPr lang="en-US" b="0" i="1" smtClean="0">
                            <a:latin typeface="Cambria Math"/>
                          </a:rPr>
                          <m:t> </m:t>
                        </m:r>
                      </m:num>
                      <m:den>
                        <m:sSub>
                          <m:sSubPr>
                            <m:ctrlPr>
                              <a:rPr lang="en-US" b="0" i="1" smtClean="0">
                                <a:latin typeface="Cambria Math"/>
                              </a:rPr>
                            </m:ctrlPr>
                          </m:sSubPr>
                          <m:e>
                            <m:r>
                              <a:rPr lang="en-US" b="0" i="1" smtClean="0">
                                <a:latin typeface="Cambria Math"/>
                              </a:rPr>
                              <m:t>𝑥</m:t>
                            </m:r>
                          </m:e>
                          <m:sub>
                            <m:r>
                              <a:rPr lang="en-US" b="0" i="1" smtClean="0">
                                <a:latin typeface="Cambria Math"/>
                              </a:rPr>
                              <m:t>𝑖</m:t>
                            </m:r>
                          </m:sub>
                        </m:sSub>
                      </m:den>
                    </m:f>
                    <m:r>
                      <a:rPr lang="en-US" b="0" i="0" smtClean="0">
                        <a:latin typeface="Cambria Math"/>
                      </a:rPr>
                      <m:t>=</m:t>
                    </m:r>
                    <m:f>
                      <m:fPr>
                        <m:ctrlPr>
                          <a:rPr lang="en-US" b="0" i="1" smtClean="0">
                            <a:latin typeface="Cambria Math"/>
                          </a:rPr>
                        </m:ctrlPr>
                      </m:fPr>
                      <m:num>
                        <m:sSup>
                          <m:sSupPr>
                            <m:ctrlPr>
                              <a:rPr lang="en-US" b="0" i="1" smtClean="0">
                                <a:latin typeface="Cambria Math"/>
                              </a:rPr>
                            </m:ctrlPr>
                          </m:sSupPr>
                          <m:e>
                            <m:r>
                              <a:rPr lang="en-US" b="0" i="1" smtClean="0">
                                <a:latin typeface="Cambria Math"/>
                              </a:rPr>
                              <m:t>𝑃𝑖</m:t>
                            </m:r>
                          </m:e>
                          <m:sup>
                            <m:r>
                              <a:rPr lang="en-US" b="0" i="1" smtClean="0">
                                <a:latin typeface="Cambria Math"/>
                              </a:rPr>
                              <m:t>𝑜</m:t>
                            </m:r>
                          </m:sup>
                        </m:sSup>
                      </m:num>
                      <m:den>
                        <m:sSub>
                          <m:sSubPr>
                            <m:ctrlPr>
                              <a:rPr lang="en-US" b="0" i="1" smtClean="0">
                                <a:latin typeface="Cambria Math"/>
                              </a:rPr>
                            </m:ctrlPr>
                          </m:sSubPr>
                          <m:e>
                            <m:r>
                              <a:rPr lang="en-US" b="0" i="1" smtClean="0">
                                <a:latin typeface="Cambria Math"/>
                              </a:rPr>
                              <m:t>𝑃</m:t>
                            </m:r>
                          </m:e>
                          <m:sub>
                            <m:r>
                              <a:rPr lang="en-US" b="0" i="1" smtClean="0">
                                <a:latin typeface="Cambria Math"/>
                              </a:rPr>
                              <m:t>𝑡</m:t>
                            </m:r>
                          </m:sub>
                        </m:sSub>
                      </m:den>
                    </m:f>
                  </m:oMath>
                </a14:m>
                <a:endParaRPr lang="en-US" dirty="0" smtClean="0"/>
              </a:p>
              <a:p>
                <a:r>
                  <a:rPr lang="el-GR" dirty="0" smtClean="0"/>
                  <a:t>Ο συντελεστής κατανομής είναι ανεξάρτητος από την συγκέντρωση της ουσίας</a:t>
                </a:r>
                <a:endParaRPr lang="en-US" dirty="0" smtClean="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630" t="-2830" r="-1185"/>
                </a:stretch>
              </a:blipFill>
            </p:spPr>
            <p:txBody>
              <a:bodyPr/>
              <a:lstStyle/>
              <a:p>
                <a:r>
                  <a:rPr lang="el-GR">
                    <a:noFill/>
                  </a:rPr>
                  <a:t> </a:t>
                </a:r>
              </a:p>
            </p:txBody>
          </p:sp>
        </mc:Fallback>
      </mc:AlternateContent>
    </p:spTree>
    <p:extLst>
      <p:ext uri="{BB962C8B-B14F-4D97-AF65-F5344CB8AC3E}">
        <p14:creationId xmlns:p14="http://schemas.microsoft.com/office/powerpoint/2010/main" val="19545869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Σχετική πτητικότητα</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457200" y="1268760"/>
                <a:ext cx="8229600" cy="4857403"/>
              </a:xfrm>
            </p:spPr>
            <p:txBody>
              <a:bodyPr>
                <a:normAutofit fontScale="92500" lnSpcReduction="20000"/>
              </a:bodyPr>
              <a:lstStyle/>
              <a:p>
                <a:pPr marL="0" indent="0">
                  <a:buNone/>
                </a:pPr>
                <a:r>
                  <a:rPr lang="el-GR" dirty="0" smtClean="0"/>
                  <a:t>Πτητικότητα ενός συστατικού</a:t>
                </a:r>
                <a:r>
                  <a:rPr lang="en-US" dirty="0" smtClean="0"/>
                  <a:t> </a:t>
                </a:r>
                <a:r>
                  <a:rPr lang="en-US" dirty="0" err="1" smtClean="0"/>
                  <a:t>i</a:t>
                </a:r>
                <a:r>
                  <a:rPr lang="el-GR" dirty="0" smtClean="0"/>
                  <a:t> στο υγρό διάλυμα είναι</a:t>
                </a:r>
                <a:r>
                  <a:rPr lang="en-US" dirty="0" smtClean="0"/>
                  <a:t>:</a:t>
                </a:r>
              </a:p>
              <a:p>
                <a14:m>
                  <m:oMath xmlns:m="http://schemas.openxmlformats.org/officeDocument/2006/math">
                    <m:sSub>
                      <m:sSubPr>
                        <m:ctrlPr>
                          <a:rPr lang="el-GR" i="1" smtClean="0">
                            <a:latin typeface="Cambria Math"/>
                          </a:rPr>
                        </m:ctrlPr>
                      </m:sSubPr>
                      <m:e>
                        <m:r>
                          <a:rPr lang="el-GR" b="0" i="1" smtClean="0">
                            <a:latin typeface="Cambria Math"/>
                          </a:rPr>
                          <m:t>𝜈</m:t>
                        </m:r>
                      </m:e>
                      <m:sub>
                        <m:r>
                          <a:rPr lang="en-US" b="0" i="1" smtClean="0">
                            <a:latin typeface="Cambria Math"/>
                          </a:rPr>
                          <m:t>𝑖</m:t>
                        </m:r>
                      </m:sub>
                    </m:sSub>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𝑖</m:t>
                            </m:r>
                          </m:sub>
                        </m:sSub>
                      </m:den>
                    </m:f>
                  </m:oMath>
                </a14:m>
                <a:r>
                  <a:rPr lang="el-GR" dirty="0" smtClean="0"/>
                  <a:t> </a:t>
                </a:r>
                <a:r>
                  <a:rPr lang="en-US" dirty="0" smtClean="0"/>
                  <a:t> </a:t>
                </a:r>
                <a:r>
                  <a:rPr lang="el-GR" dirty="0" smtClean="0"/>
                  <a:t>όταν έχουμε καθαρή ουσία </a:t>
                </a:r>
                <a:r>
                  <a:rPr lang="en-US" dirty="0" smtClean="0"/>
                  <a:t>x </a:t>
                </a:r>
                <a:r>
                  <a:rPr lang="el-GR" dirty="0" smtClean="0"/>
                  <a:t>= 1, τότε</a:t>
                </a:r>
                <a:r>
                  <a:rPr lang="en-US" dirty="0" smtClean="0"/>
                  <a:t>:</a:t>
                </a:r>
              </a:p>
              <a:p>
                <a:r>
                  <a:rPr lang="el-GR" dirty="0" smtClean="0"/>
                  <a:t>ν</a:t>
                </a:r>
                <a:r>
                  <a:rPr lang="en-US" baseline="-25000" dirty="0" err="1" smtClean="0"/>
                  <a:t>i</a:t>
                </a:r>
                <a:r>
                  <a:rPr lang="el-GR" dirty="0" smtClean="0"/>
                  <a:t> =   </a:t>
                </a:r>
                <a:r>
                  <a:rPr lang="en-US" dirty="0" err="1" smtClean="0"/>
                  <a:t>P</a:t>
                </a:r>
                <a:r>
                  <a:rPr lang="en-US" baseline="-25000" dirty="0" err="1" smtClean="0"/>
                  <a:t>i</a:t>
                </a:r>
                <a:r>
                  <a:rPr lang="en-US" baseline="30000" dirty="0" err="1" smtClean="0"/>
                  <a:t>o</a:t>
                </a:r>
                <a:endParaRPr lang="en-US" baseline="30000" dirty="0" smtClean="0"/>
              </a:p>
              <a:p>
                <a:r>
                  <a:rPr lang="el-GR" dirty="0" smtClean="0"/>
                  <a:t>Σχετική πτητικότητα α</a:t>
                </a:r>
                <a:r>
                  <a:rPr lang="en-US" baseline="-25000" dirty="0" err="1" smtClean="0"/>
                  <a:t>ij</a:t>
                </a:r>
                <a:r>
                  <a:rPr lang="el-GR" dirty="0" smtClean="0"/>
                  <a:t> ενός συστατικού </a:t>
                </a:r>
                <a:r>
                  <a:rPr lang="en-US" dirty="0" err="1" smtClean="0"/>
                  <a:t>i</a:t>
                </a:r>
                <a:r>
                  <a:rPr lang="en-US" dirty="0" smtClean="0"/>
                  <a:t> </a:t>
                </a:r>
                <a:r>
                  <a:rPr lang="el-GR" dirty="0" smtClean="0"/>
                  <a:t>ως προς ένα συστατικό </a:t>
                </a:r>
                <a:r>
                  <a:rPr lang="en-US" dirty="0" smtClean="0"/>
                  <a:t>j </a:t>
                </a:r>
                <a:r>
                  <a:rPr lang="el-GR" dirty="0" smtClean="0"/>
                  <a:t>είναι ο λόγος των πτητικοτήτων</a:t>
                </a:r>
                <a:r>
                  <a:rPr lang="en-US" dirty="0" smtClean="0"/>
                  <a:t>:</a:t>
                </a:r>
              </a:p>
              <a:p>
                <a14:m>
                  <m:oMath xmlns:m="http://schemas.openxmlformats.org/officeDocument/2006/math">
                    <m:sSub>
                      <m:sSubPr>
                        <m:ctrlPr>
                          <a:rPr lang="el-GR" i="1" smtClean="0">
                            <a:latin typeface="Cambria Math"/>
                          </a:rPr>
                        </m:ctrlPr>
                      </m:sSubPr>
                      <m:e>
                        <m:r>
                          <a:rPr lang="el-GR" b="0" i="1" smtClean="0">
                            <a:latin typeface="Cambria Math"/>
                          </a:rPr>
                          <m:t>𝛼</m:t>
                        </m:r>
                      </m:e>
                      <m:sub>
                        <m:r>
                          <a:rPr lang="en-US" b="0" i="1" smtClean="0">
                            <a:latin typeface="Cambria Math"/>
                          </a:rPr>
                          <m:t>𝑖𝑗</m:t>
                        </m:r>
                      </m:sub>
                    </m:sSub>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l-GR" b="0" i="1" smtClean="0">
                                <a:latin typeface="Cambria Math"/>
                              </a:rPr>
                              <m:t>𝜈</m:t>
                            </m:r>
                          </m:e>
                          <m:sub>
                            <m:r>
                              <a:rPr lang="en-US" b="0" i="1" smtClean="0">
                                <a:latin typeface="Cambria Math"/>
                              </a:rPr>
                              <m:t>𝑖</m:t>
                            </m:r>
                          </m:sub>
                        </m:sSub>
                      </m:num>
                      <m:den>
                        <m:sSub>
                          <m:sSubPr>
                            <m:ctrlPr>
                              <a:rPr lang="en-US" b="0" i="1" smtClean="0">
                                <a:latin typeface="Cambria Math"/>
                              </a:rPr>
                            </m:ctrlPr>
                          </m:sSubPr>
                          <m:e>
                            <m:r>
                              <a:rPr lang="el-GR" b="0" i="1" smtClean="0">
                                <a:latin typeface="Cambria Math"/>
                              </a:rPr>
                              <m:t>𝜈</m:t>
                            </m:r>
                          </m:e>
                          <m:sub>
                            <m:r>
                              <a:rPr lang="en-US" b="0" i="1" smtClean="0">
                                <a:latin typeface="Cambria Math"/>
                              </a:rPr>
                              <m:t>𝑗</m:t>
                            </m:r>
                          </m:sub>
                        </m:sSub>
                      </m:den>
                    </m:f>
                    <m:r>
                      <a:rPr lang="en-US" b="0" i="1" smtClean="0">
                        <a:latin typeface="Cambria Math"/>
                      </a:rPr>
                      <m:t>=</m:t>
                    </m:r>
                    <m:f>
                      <m:fPr>
                        <m:ctrlPr>
                          <a:rPr lang="en-US" b="0" i="1" smtClean="0">
                            <a:latin typeface="Cambria Math"/>
                          </a:rPr>
                        </m:ctrlPr>
                      </m:fPr>
                      <m:num>
                        <m:f>
                          <m:fPr>
                            <m:type m:val="skw"/>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𝑖</m:t>
                                </m:r>
                              </m:sub>
                            </m:sSub>
                          </m:den>
                        </m:f>
                      </m:num>
                      <m:den>
                        <m:f>
                          <m:fPr>
                            <m:type m:val="skw"/>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𝑗</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𝑗</m:t>
                                </m:r>
                              </m:sub>
                            </m:sSub>
                          </m:den>
                        </m:f>
                      </m:den>
                    </m:f>
                    <m:r>
                      <a:rPr lang="en-US" b="0" i="0" smtClean="0">
                        <a:latin typeface="Cambria Math"/>
                      </a:rPr>
                      <m:t>=</m:t>
                    </m:r>
                    <m:f>
                      <m:fPr>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sSub>
                          <m:sSubPr>
                            <m:ctrlPr>
                              <a:rPr lang="en-US" b="0" i="1" smtClean="0">
                                <a:latin typeface="Cambria Math"/>
                              </a:rPr>
                            </m:ctrlPr>
                          </m:sSubPr>
                          <m:e>
                            <m:r>
                              <a:rPr lang="en-US" b="0" i="1" smtClean="0">
                                <a:latin typeface="Cambria Math"/>
                              </a:rPr>
                              <m:t>𝑥</m:t>
                            </m:r>
                          </m:e>
                          <m:sub>
                            <m:r>
                              <a:rPr lang="en-US" b="0" i="1" smtClean="0">
                                <a:latin typeface="Cambria Math"/>
                              </a:rPr>
                              <m:t>𝑗</m:t>
                            </m:r>
                          </m:sub>
                        </m:sSub>
                      </m:num>
                      <m:den>
                        <m:sSub>
                          <m:sSubPr>
                            <m:ctrlPr>
                              <a:rPr lang="en-US" b="0" i="1" smtClean="0">
                                <a:latin typeface="Cambria Math"/>
                              </a:rPr>
                            </m:ctrlPr>
                          </m:sSubPr>
                          <m:e>
                            <m:r>
                              <a:rPr lang="en-US" b="0" i="1" smtClean="0">
                                <a:latin typeface="Cambria Math"/>
                              </a:rPr>
                              <m:t>𝑃</m:t>
                            </m:r>
                          </m:e>
                          <m:sub>
                            <m:r>
                              <a:rPr lang="en-US" b="0" i="1" smtClean="0">
                                <a:latin typeface="Cambria Math"/>
                              </a:rPr>
                              <m:t>𝑗</m:t>
                            </m:r>
                          </m:sub>
                        </m:sSub>
                        <m:sSub>
                          <m:sSubPr>
                            <m:ctrlPr>
                              <a:rPr lang="en-US" b="0" i="1" smtClean="0">
                                <a:latin typeface="Cambria Math"/>
                              </a:rPr>
                            </m:ctrlPr>
                          </m:sSubPr>
                          <m:e>
                            <m:r>
                              <a:rPr lang="en-US" b="0" i="1" smtClean="0">
                                <a:latin typeface="Cambria Math"/>
                              </a:rPr>
                              <m:t>𝑥</m:t>
                            </m:r>
                          </m:e>
                          <m:sub>
                            <m:r>
                              <a:rPr lang="en-US" b="0" i="1" smtClean="0">
                                <a:latin typeface="Cambria Math"/>
                              </a:rPr>
                              <m:t>𝑖</m:t>
                            </m:r>
                          </m:sub>
                        </m:sSub>
                      </m:den>
                    </m:f>
                  </m:oMath>
                </a14:m>
                <a:endParaRPr lang="el-GR" dirty="0" smtClean="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457200" y="1268760"/>
                <a:ext cx="8229600" cy="4857403"/>
              </a:xfrm>
              <a:blipFill rotWithShape="1">
                <a:blip r:embed="rId2"/>
                <a:stretch>
                  <a:fillRect l="-1704" t="-3262"/>
                </a:stretch>
              </a:blipFill>
            </p:spPr>
            <p:txBody>
              <a:bodyPr/>
              <a:lstStyle/>
              <a:p>
                <a:r>
                  <a:rPr lang="el-GR">
                    <a:noFill/>
                  </a:rPr>
                  <a:t> </a:t>
                </a:r>
              </a:p>
            </p:txBody>
          </p:sp>
        </mc:Fallback>
      </mc:AlternateContent>
    </p:spTree>
    <p:extLst>
      <p:ext uri="{BB962C8B-B14F-4D97-AF65-F5344CB8AC3E}">
        <p14:creationId xmlns:p14="http://schemas.microsoft.com/office/powerpoint/2010/main" val="17482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Σημείο ζέσεως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Με την αύξηση της θερμοκρασίας αυξάνεται και η τάση ατμών ενός υγρού γιατί συνεχώς μεγαλώνει ο αριθμός των μορίων που διαφεύγουν από την υγρή στην αέρια κατάσταση. Σε κάποια θερμοκρασία η τάση ατμών του υγρού θα γίνει ίση με την ατμοσφαιρική πίεση πάνω στην επιφάνεια του υγρού, οπότε το υγρό θα αρχίσει να βράζει. Η θερμοκρασία αυτή ονομάζεται </a:t>
            </a:r>
            <a:r>
              <a:rPr lang="el-GR" b="1" dirty="0"/>
              <a:t>σημείο ζέσεως</a:t>
            </a:r>
            <a:r>
              <a:rPr lang="el-GR" dirty="0"/>
              <a:t>.</a:t>
            </a:r>
          </a:p>
          <a:p>
            <a:endParaRPr lang="el-GR" dirty="0"/>
          </a:p>
        </p:txBody>
      </p:sp>
    </p:spTree>
    <p:extLst>
      <p:ext uri="{BB962C8B-B14F-4D97-AF65-F5344CB8AC3E}">
        <p14:creationId xmlns:p14="http://schemas.microsoft.com/office/powerpoint/2010/main" val="37237514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Σχετική πτητικότητα</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457200" y="1268760"/>
                <a:ext cx="8229600" cy="4857403"/>
              </a:xfrm>
            </p:spPr>
            <p:txBody>
              <a:bodyPr>
                <a:normAutofit/>
              </a:bodyPr>
              <a:lstStyle/>
              <a:p>
                <a:r>
                  <a:rPr lang="el-GR" dirty="0" smtClean="0"/>
                  <a:t>Συνδυασμός της εξίσωσης</a:t>
                </a:r>
              </a:p>
              <a:p>
                <a14:m>
                  <m:oMath xmlns:m="http://schemas.openxmlformats.org/officeDocument/2006/math">
                    <m:sSub>
                      <m:sSubPr>
                        <m:ctrlPr>
                          <a:rPr lang="el-GR" i="1" smtClean="0">
                            <a:latin typeface="Cambria Math"/>
                          </a:rPr>
                        </m:ctrlPr>
                      </m:sSubPr>
                      <m:e>
                        <m:r>
                          <a:rPr lang="el-GR" b="0" i="1" smtClean="0">
                            <a:latin typeface="Cambria Math"/>
                          </a:rPr>
                          <m:t>𝛼</m:t>
                        </m:r>
                      </m:e>
                      <m:sub>
                        <m:r>
                          <a:rPr lang="en-US" b="0" i="1" smtClean="0">
                            <a:latin typeface="Cambria Math"/>
                          </a:rPr>
                          <m:t>𝑖𝑗</m:t>
                        </m:r>
                      </m:sub>
                    </m:sSub>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l-GR" b="0" i="1" smtClean="0">
                                <a:latin typeface="Cambria Math"/>
                              </a:rPr>
                              <m:t>𝜈</m:t>
                            </m:r>
                          </m:e>
                          <m:sub>
                            <m:r>
                              <a:rPr lang="en-US" b="0" i="1" smtClean="0">
                                <a:latin typeface="Cambria Math"/>
                              </a:rPr>
                              <m:t>𝑖</m:t>
                            </m:r>
                          </m:sub>
                        </m:sSub>
                      </m:num>
                      <m:den>
                        <m:sSub>
                          <m:sSubPr>
                            <m:ctrlPr>
                              <a:rPr lang="en-US" b="0" i="1" smtClean="0">
                                <a:latin typeface="Cambria Math"/>
                              </a:rPr>
                            </m:ctrlPr>
                          </m:sSubPr>
                          <m:e>
                            <m:r>
                              <a:rPr lang="el-GR" b="0" i="1" smtClean="0">
                                <a:latin typeface="Cambria Math"/>
                              </a:rPr>
                              <m:t>𝜈</m:t>
                            </m:r>
                          </m:e>
                          <m:sub>
                            <m:r>
                              <a:rPr lang="en-US" b="0" i="1" smtClean="0">
                                <a:latin typeface="Cambria Math"/>
                              </a:rPr>
                              <m:t>𝑗</m:t>
                            </m:r>
                          </m:sub>
                        </m:sSub>
                      </m:den>
                    </m:f>
                    <m:r>
                      <a:rPr lang="en-US" b="0" i="1" smtClean="0">
                        <a:latin typeface="Cambria Math"/>
                      </a:rPr>
                      <m:t>=</m:t>
                    </m:r>
                    <m:f>
                      <m:fPr>
                        <m:ctrlPr>
                          <a:rPr lang="en-US" b="0" i="1" smtClean="0">
                            <a:latin typeface="Cambria Math"/>
                          </a:rPr>
                        </m:ctrlPr>
                      </m:fPr>
                      <m:num>
                        <m:f>
                          <m:fPr>
                            <m:type m:val="skw"/>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𝑖</m:t>
                                </m:r>
                              </m:sub>
                            </m:sSub>
                          </m:den>
                        </m:f>
                      </m:num>
                      <m:den>
                        <m:f>
                          <m:fPr>
                            <m:type m:val="skw"/>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𝑗</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𝑗</m:t>
                                </m:r>
                              </m:sub>
                            </m:sSub>
                          </m:den>
                        </m:f>
                      </m:den>
                    </m:f>
                    <m:r>
                      <a:rPr lang="en-US" b="0" i="0" smtClean="0">
                        <a:latin typeface="Cambria Math"/>
                      </a:rPr>
                      <m:t>=</m:t>
                    </m:r>
                    <m:f>
                      <m:fPr>
                        <m:ctrlPr>
                          <a:rPr lang="en-US" b="0" i="1" smtClean="0">
                            <a:latin typeface="Cambria Math"/>
                          </a:rPr>
                        </m:ctrlPr>
                      </m:fPr>
                      <m:num>
                        <m:sSub>
                          <m:sSubPr>
                            <m:ctrlPr>
                              <a:rPr lang="en-US" b="0" i="1" smtClean="0">
                                <a:latin typeface="Cambria Math"/>
                              </a:rPr>
                            </m:ctrlPr>
                          </m:sSubPr>
                          <m:e>
                            <m:r>
                              <a:rPr lang="en-US" b="0" i="1" smtClean="0">
                                <a:latin typeface="Cambria Math"/>
                              </a:rPr>
                              <m:t>𝑃</m:t>
                            </m:r>
                          </m:e>
                          <m:sub>
                            <m:r>
                              <a:rPr lang="en-US" b="0" i="1" smtClean="0">
                                <a:latin typeface="Cambria Math"/>
                              </a:rPr>
                              <m:t>𝑖</m:t>
                            </m:r>
                          </m:sub>
                        </m:sSub>
                        <m:sSub>
                          <m:sSubPr>
                            <m:ctrlPr>
                              <a:rPr lang="en-US" b="0" i="1" smtClean="0">
                                <a:latin typeface="Cambria Math"/>
                              </a:rPr>
                            </m:ctrlPr>
                          </m:sSubPr>
                          <m:e>
                            <m:r>
                              <a:rPr lang="en-US" b="0" i="1" smtClean="0">
                                <a:latin typeface="Cambria Math"/>
                              </a:rPr>
                              <m:t>𝑥</m:t>
                            </m:r>
                          </m:e>
                          <m:sub>
                            <m:r>
                              <a:rPr lang="en-US" b="0" i="1" smtClean="0">
                                <a:latin typeface="Cambria Math"/>
                              </a:rPr>
                              <m:t>𝑗</m:t>
                            </m:r>
                          </m:sub>
                        </m:sSub>
                      </m:num>
                      <m:den>
                        <m:sSub>
                          <m:sSubPr>
                            <m:ctrlPr>
                              <a:rPr lang="en-US" b="0" i="1" smtClean="0">
                                <a:latin typeface="Cambria Math"/>
                              </a:rPr>
                            </m:ctrlPr>
                          </m:sSubPr>
                          <m:e>
                            <m:r>
                              <a:rPr lang="en-US" b="0" i="1" smtClean="0">
                                <a:latin typeface="Cambria Math"/>
                              </a:rPr>
                              <m:t>𝑃</m:t>
                            </m:r>
                          </m:e>
                          <m:sub>
                            <m:r>
                              <a:rPr lang="en-US" b="0" i="1" smtClean="0">
                                <a:latin typeface="Cambria Math"/>
                              </a:rPr>
                              <m:t>𝑗</m:t>
                            </m:r>
                          </m:sub>
                        </m:sSub>
                        <m:sSub>
                          <m:sSubPr>
                            <m:ctrlPr>
                              <a:rPr lang="en-US" b="0" i="1" smtClean="0">
                                <a:latin typeface="Cambria Math"/>
                              </a:rPr>
                            </m:ctrlPr>
                          </m:sSubPr>
                          <m:e>
                            <m:r>
                              <a:rPr lang="en-US" b="0" i="1" smtClean="0">
                                <a:latin typeface="Cambria Math"/>
                              </a:rPr>
                              <m:t>𝑥</m:t>
                            </m:r>
                          </m:e>
                          <m:sub>
                            <m:r>
                              <a:rPr lang="en-US" b="0" i="1" smtClean="0">
                                <a:latin typeface="Cambria Math"/>
                              </a:rPr>
                              <m:t>𝑖</m:t>
                            </m:r>
                          </m:sub>
                        </m:sSub>
                      </m:den>
                    </m:f>
                  </m:oMath>
                </a14:m>
                <a:endParaRPr lang="el-GR" dirty="0" smtClean="0"/>
              </a:p>
              <a:p>
                <a:r>
                  <a:rPr lang="el-GR" dirty="0" smtClean="0"/>
                  <a:t>Και της εξίσωσης </a:t>
                </a:r>
                <a:r>
                  <a:rPr lang="en-US" dirty="0" smtClean="0"/>
                  <a:t>P</a:t>
                </a:r>
                <a:r>
                  <a:rPr lang="en-US" baseline="-25000" dirty="0" smtClean="0"/>
                  <a:t>i</a:t>
                </a:r>
                <a:r>
                  <a:rPr lang="en-US" dirty="0" smtClean="0"/>
                  <a:t> = </a:t>
                </a:r>
                <a:r>
                  <a:rPr lang="en-US" dirty="0" err="1" smtClean="0"/>
                  <a:t>y</a:t>
                </a:r>
                <a:r>
                  <a:rPr lang="en-US" baseline="-25000" dirty="0" err="1" smtClean="0"/>
                  <a:t>i</a:t>
                </a:r>
                <a:r>
                  <a:rPr lang="en-US" dirty="0" smtClean="0"/>
                  <a:t> ∙P</a:t>
                </a:r>
                <a:r>
                  <a:rPr lang="en-US" baseline="-25000" dirty="0" smtClean="0"/>
                  <a:t>t, </a:t>
                </a:r>
                <a:r>
                  <a:rPr lang="en-US" dirty="0" err="1" smtClean="0"/>
                  <a:t>P</a:t>
                </a:r>
                <a:r>
                  <a:rPr lang="en-US" baseline="-25000" dirty="0" err="1" smtClean="0"/>
                  <a:t>j</a:t>
                </a:r>
                <a:r>
                  <a:rPr lang="en-US" dirty="0" smtClean="0"/>
                  <a:t> </a:t>
                </a:r>
                <a:r>
                  <a:rPr lang="en-US" dirty="0"/>
                  <a:t>= </a:t>
                </a:r>
                <a:r>
                  <a:rPr lang="en-US" dirty="0" err="1" smtClean="0"/>
                  <a:t>y</a:t>
                </a:r>
                <a:r>
                  <a:rPr lang="en-US" baseline="-25000" dirty="0" err="1" smtClean="0"/>
                  <a:t>j</a:t>
                </a:r>
                <a:r>
                  <a:rPr lang="en-US" smtClean="0"/>
                  <a:t> </a:t>
                </a:r>
                <a:r>
                  <a:rPr lang="en-US" dirty="0"/>
                  <a:t>∙P</a:t>
                </a:r>
                <a:r>
                  <a:rPr lang="en-US" baseline="-25000" dirty="0"/>
                  <a:t>t</a:t>
                </a:r>
                <a:endParaRPr lang="en-US" baseline="-25000" dirty="0" smtClean="0"/>
              </a:p>
              <a:p>
                <a:r>
                  <a:rPr lang="en-US" dirty="0" smtClean="0"/>
                  <a:t> </a:t>
                </a:r>
                <a14:m>
                  <m:oMath xmlns:m="http://schemas.openxmlformats.org/officeDocument/2006/math">
                    <m:sSub>
                      <m:sSubPr>
                        <m:ctrlPr>
                          <a:rPr lang="el-GR" i="1">
                            <a:latin typeface="Cambria Math"/>
                          </a:rPr>
                        </m:ctrlPr>
                      </m:sSubPr>
                      <m:e>
                        <m:r>
                          <a:rPr lang="el-GR" i="1">
                            <a:latin typeface="Cambria Math"/>
                          </a:rPr>
                          <m:t>𝛼</m:t>
                        </m:r>
                      </m:e>
                      <m:sub>
                        <m:r>
                          <a:rPr lang="en-US" i="1">
                            <a:latin typeface="Cambria Math"/>
                          </a:rPr>
                          <m:t>𝑖𝑗</m:t>
                        </m:r>
                      </m:sub>
                    </m:sSub>
                    <m:r>
                      <a:rPr lang="en-US" i="1">
                        <a:latin typeface="Cambria Math"/>
                      </a:rPr>
                      <m:t>=</m:t>
                    </m:r>
                    <m:f>
                      <m:fPr>
                        <m:ctrlPr>
                          <a:rPr lang="en-US" i="1">
                            <a:latin typeface="Cambria Math"/>
                          </a:rPr>
                        </m:ctrlPr>
                      </m:fPr>
                      <m:num>
                        <m:sSub>
                          <m:sSubPr>
                            <m:ctrlPr>
                              <a:rPr lang="en-US" i="1">
                                <a:latin typeface="Cambria Math"/>
                              </a:rPr>
                            </m:ctrlPr>
                          </m:sSubPr>
                          <m:e>
                            <m:r>
                              <a:rPr lang="el-GR" i="1">
                                <a:latin typeface="Cambria Math"/>
                              </a:rPr>
                              <m:t>𝜈</m:t>
                            </m:r>
                          </m:e>
                          <m:sub>
                            <m:r>
                              <a:rPr lang="en-US" i="1">
                                <a:latin typeface="Cambria Math"/>
                              </a:rPr>
                              <m:t>𝑖</m:t>
                            </m:r>
                          </m:sub>
                        </m:sSub>
                      </m:num>
                      <m:den>
                        <m:sSub>
                          <m:sSubPr>
                            <m:ctrlPr>
                              <a:rPr lang="en-US" i="1">
                                <a:latin typeface="Cambria Math"/>
                              </a:rPr>
                            </m:ctrlPr>
                          </m:sSubPr>
                          <m:e>
                            <m:r>
                              <a:rPr lang="el-GR" i="1">
                                <a:latin typeface="Cambria Math"/>
                              </a:rPr>
                              <m:t>𝜈</m:t>
                            </m:r>
                          </m:e>
                          <m:sub>
                            <m:r>
                              <a:rPr lang="en-US" i="1">
                                <a:latin typeface="Cambria Math"/>
                              </a:rPr>
                              <m:t>𝑗</m:t>
                            </m:r>
                          </m:sub>
                        </m:sSub>
                      </m:den>
                    </m:f>
                    <m:r>
                      <a:rPr lang="en-US" i="1">
                        <a:latin typeface="Cambria Math"/>
                      </a:rPr>
                      <m:t>=</m:t>
                    </m:r>
                    <m:f>
                      <m:fPr>
                        <m:ctrlPr>
                          <a:rPr lang="en-US" i="1">
                            <a:latin typeface="Cambria Math"/>
                          </a:rPr>
                        </m:ctrlPr>
                      </m:fPr>
                      <m:num>
                        <m:f>
                          <m:fPr>
                            <m:type m:val="skw"/>
                            <m:ctrlPr>
                              <a:rPr lang="en-US" i="1">
                                <a:latin typeface="Cambria Math"/>
                              </a:rPr>
                            </m:ctrlPr>
                          </m:fPr>
                          <m:num>
                            <m:sSub>
                              <m:sSubPr>
                                <m:ctrlPr>
                                  <a:rPr lang="en-US" i="1">
                                    <a:latin typeface="Cambria Math"/>
                                  </a:rPr>
                                </m:ctrlPr>
                              </m:sSubPr>
                              <m:e>
                                <m:r>
                                  <a:rPr lang="en-US" b="0" i="1" smtClean="0">
                                    <a:latin typeface="Cambria Math"/>
                                  </a:rPr>
                                  <m:t>𝑦</m:t>
                                </m:r>
                              </m:e>
                              <m:sub>
                                <m:r>
                                  <a:rPr lang="en-US" i="1">
                                    <a:latin typeface="Cambria Math"/>
                                  </a:rPr>
                                  <m:t>𝑖</m:t>
                                </m:r>
                              </m:sub>
                            </m:sSub>
                          </m:num>
                          <m:den>
                            <m:sSub>
                              <m:sSubPr>
                                <m:ctrlPr>
                                  <a:rPr lang="en-US" i="1">
                                    <a:latin typeface="Cambria Math"/>
                                  </a:rPr>
                                </m:ctrlPr>
                              </m:sSubPr>
                              <m:e>
                                <m:r>
                                  <a:rPr lang="en-US" i="1">
                                    <a:latin typeface="Cambria Math"/>
                                  </a:rPr>
                                  <m:t>𝑥</m:t>
                                </m:r>
                              </m:e>
                              <m:sub>
                                <m:r>
                                  <a:rPr lang="en-US" i="1">
                                    <a:latin typeface="Cambria Math"/>
                                  </a:rPr>
                                  <m:t>𝑖</m:t>
                                </m:r>
                              </m:sub>
                            </m:sSub>
                          </m:den>
                        </m:f>
                      </m:num>
                      <m:den>
                        <m:f>
                          <m:fPr>
                            <m:type m:val="skw"/>
                            <m:ctrlPr>
                              <a:rPr lang="en-US" i="1">
                                <a:latin typeface="Cambria Math"/>
                              </a:rPr>
                            </m:ctrlPr>
                          </m:fPr>
                          <m:num>
                            <m:sSub>
                              <m:sSubPr>
                                <m:ctrlPr>
                                  <a:rPr lang="en-US" i="1">
                                    <a:latin typeface="Cambria Math"/>
                                  </a:rPr>
                                </m:ctrlPr>
                              </m:sSubPr>
                              <m:e>
                                <m:r>
                                  <a:rPr lang="en-US" b="0" i="1" smtClean="0">
                                    <a:latin typeface="Cambria Math"/>
                                  </a:rPr>
                                  <m:t>𝑦</m:t>
                                </m:r>
                              </m:e>
                              <m:sub>
                                <m:r>
                                  <a:rPr lang="en-US" i="1">
                                    <a:latin typeface="Cambria Math"/>
                                  </a:rPr>
                                  <m:t>𝑗</m:t>
                                </m:r>
                              </m:sub>
                            </m:sSub>
                          </m:num>
                          <m:den>
                            <m:sSub>
                              <m:sSubPr>
                                <m:ctrlPr>
                                  <a:rPr lang="en-US" i="1">
                                    <a:latin typeface="Cambria Math"/>
                                  </a:rPr>
                                </m:ctrlPr>
                              </m:sSubPr>
                              <m:e>
                                <m:r>
                                  <a:rPr lang="en-US" i="1">
                                    <a:latin typeface="Cambria Math"/>
                                  </a:rPr>
                                  <m:t>𝑥</m:t>
                                </m:r>
                              </m:e>
                              <m:sub>
                                <m:r>
                                  <a:rPr lang="en-US" i="1">
                                    <a:latin typeface="Cambria Math"/>
                                  </a:rPr>
                                  <m:t>𝑗</m:t>
                                </m:r>
                              </m:sub>
                            </m:sSub>
                          </m:den>
                        </m:f>
                      </m:den>
                    </m:f>
                    <m:r>
                      <a:rPr lang="en-US">
                        <a:latin typeface="Cambria Math"/>
                      </a:rPr>
                      <m:t>=</m:t>
                    </m:r>
                    <m:f>
                      <m:fPr>
                        <m:ctrlPr>
                          <a:rPr lang="en-US" i="1">
                            <a:latin typeface="Cambria Math"/>
                          </a:rPr>
                        </m:ctrlPr>
                      </m:fPr>
                      <m:num>
                        <m:sSub>
                          <m:sSubPr>
                            <m:ctrlPr>
                              <a:rPr lang="en-US" i="1">
                                <a:latin typeface="Cambria Math"/>
                              </a:rPr>
                            </m:ctrlPr>
                          </m:sSubPr>
                          <m:e>
                            <m:r>
                              <a:rPr lang="en-US" b="0" i="1" smtClean="0">
                                <a:latin typeface="Cambria Math"/>
                              </a:rPr>
                              <m:t>𝐾</m:t>
                            </m:r>
                          </m:e>
                          <m:sub>
                            <m:r>
                              <a:rPr lang="en-US" i="1">
                                <a:latin typeface="Cambria Math"/>
                              </a:rPr>
                              <m:t>𝑖</m:t>
                            </m:r>
                          </m:sub>
                        </m:sSub>
                      </m:num>
                      <m:den>
                        <m:sSub>
                          <m:sSubPr>
                            <m:ctrlPr>
                              <a:rPr lang="en-US" i="1">
                                <a:latin typeface="Cambria Math"/>
                              </a:rPr>
                            </m:ctrlPr>
                          </m:sSubPr>
                          <m:e>
                            <m:r>
                              <a:rPr lang="en-US" b="0" i="1" smtClean="0">
                                <a:latin typeface="Cambria Math"/>
                              </a:rPr>
                              <m:t>𝐾</m:t>
                            </m:r>
                          </m:e>
                          <m:sub>
                            <m:r>
                              <a:rPr lang="en-US" i="1">
                                <a:latin typeface="Cambria Math"/>
                              </a:rPr>
                              <m:t>𝑗</m:t>
                            </m:r>
                          </m:sub>
                        </m:sSub>
                      </m:den>
                    </m:f>
                  </m:oMath>
                </a14:m>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457200" y="1268760"/>
                <a:ext cx="8229600" cy="4857403"/>
              </a:xfrm>
              <a:blipFill rotWithShape="1">
                <a:blip r:embed="rId2"/>
                <a:stretch>
                  <a:fillRect l="-1630" t="-1631"/>
                </a:stretch>
              </a:blipFill>
            </p:spPr>
            <p:txBody>
              <a:bodyPr/>
              <a:lstStyle/>
              <a:p>
                <a:r>
                  <a:rPr lang="el-GR">
                    <a:noFill/>
                  </a:rPr>
                  <a:t> </a:t>
                </a:r>
              </a:p>
            </p:txBody>
          </p:sp>
        </mc:Fallback>
      </mc:AlternateContent>
    </p:spTree>
    <p:extLst>
      <p:ext uri="{BB962C8B-B14F-4D97-AF65-F5344CB8AC3E}">
        <p14:creationId xmlns:p14="http://schemas.microsoft.com/office/powerpoint/2010/main" val="42250320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ΣΥΝΔΥΑΣΜΟΣ ΤΩΝ ΔΥΟ ΝΟΜΩΝ</a:t>
            </a:r>
            <a:endParaRPr lang="el-GR" dirty="0"/>
          </a:p>
        </p:txBody>
      </p:sp>
      <p:sp>
        <p:nvSpPr>
          <p:cNvPr id="3" name="Θέση περιεχομένου 2"/>
          <p:cNvSpPr>
            <a:spLocks noGrp="1"/>
          </p:cNvSpPr>
          <p:nvPr>
            <p:ph idx="1"/>
          </p:nvPr>
        </p:nvSpPr>
        <p:spPr>
          <a:xfrm>
            <a:off x="251520" y="1600200"/>
            <a:ext cx="8712968" cy="4525963"/>
          </a:xfrm>
        </p:spPr>
        <p:txBody>
          <a:bodyPr/>
          <a:lstStyle/>
          <a:p>
            <a:pPr marL="0" indent="0">
              <a:buNone/>
            </a:pPr>
            <a:r>
              <a:rPr lang="el-GR" dirty="0"/>
              <a:t>Ο συνδυασμός των δύο νόμων δίνει </a:t>
            </a:r>
          </a:p>
          <a:p>
            <a:pPr marL="0" indent="0">
              <a:buNone/>
            </a:pPr>
            <a:r>
              <a:rPr lang="en-US" dirty="0"/>
              <a:t>P</a:t>
            </a:r>
            <a:r>
              <a:rPr lang="en-US" baseline="-25000" dirty="0"/>
              <a:t>t </a:t>
            </a:r>
            <a:r>
              <a:rPr lang="el-GR" dirty="0"/>
              <a:t>= </a:t>
            </a:r>
            <a:r>
              <a:rPr lang="en-US" dirty="0"/>
              <a:t>P</a:t>
            </a:r>
            <a:r>
              <a:rPr lang="en-US" baseline="-25000" dirty="0"/>
              <a:t>t</a:t>
            </a:r>
            <a:r>
              <a:rPr lang="en-US" dirty="0"/>
              <a:t> </a:t>
            </a:r>
            <a:r>
              <a:rPr lang="en-US" dirty="0" err="1"/>
              <a:t>y</a:t>
            </a:r>
            <a:r>
              <a:rPr lang="en-US" baseline="-25000" dirty="0" err="1"/>
              <a:t>A</a:t>
            </a:r>
            <a:r>
              <a:rPr lang="en-US" dirty="0"/>
              <a:t> </a:t>
            </a:r>
            <a:r>
              <a:rPr lang="el-GR" dirty="0"/>
              <a:t>+ </a:t>
            </a:r>
            <a:r>
              <a:rPr lang="en-US" dirty="0"/>
              <a:t>P</a:t>
            </a:r>
            <a:r>
              <a:rPr lang="en-US" baseline="-25000" dirty="0"/>
              <a:t>t</a:t>
            </a:r>
            <a:r>
              <a:rPr lang="en-US" dirty="0"/>
              <a:t> </a:t>
            </a:r>
            <a:r>
              <a:rPr lang="en-US" dirty="0" err="1"/>
              <a:t>y</a:t>
            </a:r>
            <a:r>
              <a:rPr lang="en-US" baseline="-25000" dirty="0" err="1"/>
              <a:t>B</a:t>
            </a:r>
            <a:r>
              <a:rPr lang="en-US" dirty="0"/>
              <a:t> </a:t>
            </a:r>
            <a:r>
              <a:rPr lang="el-GR" dirty="0"/>
              <a:t>= </a:t>
            </a:r>
            <a:r>
              <a:rPr lang="en-US" dirty="0"/>
              <a:t>P</a:t>
            </a:r>
            <a:r>
              <a:rPr lang="el-GR" baseline="-25000" dirty="0"/>
              <a:t>Α</a:t>
            </a:r>
            <a:r>
              <a:rPr lang="en-US" baseline="30000" dirty="0"/>
              <a:t>o</a:t>
            </a:r>
            <a:r>
              <a:rPr lang="en-US" dirty="0"/>
              <a:t> x</a:t>
            </a:r>
            <a:r>
              <a:rPr lang="el-GR" baseline="-25000" dirty="0"/>
              <a:t>Α </a:t>
            </a:r>
            <a:r>
              <a:rPr lang="el-GR" dirty="0"/>
              <a:t>+ </a:t>
            </a:r>
            <a:r>
              <a:rPr lang="en-US" dirty="0"/>
              <a:t>P</a:t>
            </a:r>
            <a:r>
              <a:rPr lang="el-GR" baseline="-25000" dirty="0"/>
              <a:t>Β</a:t>
            </a:r>
            <a:r>
              <a:rPr lang="en-US" baseline="30000" dirty="0"/>
              <a:t>o</a:t>
            </a:r>
            <a:r>
              <a:rPr lang="en-US" dirty="0"/>
              <a:t> x</a:t>
            </a:r>
            <a:r>
              <a:rPr lang="el-GR" baseline="-25000" dirty="0"/>
              <a:t>Β </a:t>
            </a:r>
            <a:r>
              <a:rPr lang="el-GR" dirty="0"/>
              <a:t>= </a:t>
            </a:r>
            <a:r>
              <a:rPr lang="en-US" dirty="0"/>
              <a:t>P</a:t>
            </a:r>
            <a:r>
              <a:rPr lang="el-GR" baseline="-25000" dirty="0"/>
              <a:t>Α</a:t>
            </a:r>
            <a:r>
              <a:rPr lang="en-US" baseline="30000" dirty="0"/>
              <a:t>o</a:t>
            </a:r>
            <a:r>
              <a:rPr lang="en-US" dirty="0"/>
              <a:t> x</a:t>
            </a:r>
            <a:r>
              <a:rPr lang="el-GR" baseline="-25000" dirty="0"/>
              <a:t>Α </a:t>
            </a:r>
            <a:r>
              <a:rPr lang="el-GR" dirty="0"/>
              <a:t>+ </a:t>
            </a:r>
            <a:r>
              <a:rPr lang="en-US" dirty="0"/>
              <a:t>P</a:t>
            </a:r>
            <a:r>
              <a:rPr lang="el-GR" baseline="-25000" dirty="0"/>
              <a:t>Β</a:t>
            </a:r>
            <a:r>
              <a:rPr lang="en-US" baseline="30000" dirty="0"/>
              <a:t>o</a:t>
            </a:r>
            <a:r>
              <a:rPr lang="el-GR" dirty="0"/>
              <a:t> (1-</a:t>
            </a:r>
            <a:r>
              <a:rPr lang="en-US" dirty="0"/>
              <a:t>x</a:t>
            </a:r>
            <a:r>
              <a:rPr lang="el-GR" baseline="-25000" dirty="0"/>
              <a:t>Α</a:t>
            </a:r>
            <a:r>
              <a:rPr lang="el-GR" dirty="0" smtClean="0"/>
              <a:t>)</a:t>
            </a:r>
          </a:p>
          <a:p>
            <a:pPr marL="0" indent="0">
              <a:buNone/>
            </a:pPr>
            <a:endParaRPr lang="el-GR" dirty="0"/>
          </a:p>
          <a:p>
            <a:pPr marL="0" indent="0">
              <a:buNone/>
            </a:pPr>
            <a:r>
              <a:rPr lang="el-GR" dirty="0" smtClean="0"/>
              <a:t>Αν το Α είναι το </a:t>
            </a:r>
            <a:r>
              <a:rPr lang="el-GR" dirty="0" err="1" smtClean="0"/>
              <a:t>πτητικότερο</a:t>
            </a:r>
            <a:r>
              <a:rPr lang="el-GR" dirty="0" smtClean="0"/>
              <a:t> από τα δύο, τότε</a:t>
            </a:r>
          </a:p>
          <a:p>
            <a:r>
              <a:rPr lang="en-US" dirty="0"/>
              <a:t>P</a:t>
            </a:r>
            <a:r>
              <a:rPr lang="en-US" baseline="-25000" dirty="0"/>
              <a:t>A</a:t>
            </a:r>
            <a:r>
              <a:rPr lang="el-GR" dirty="0"/>
              <a:t> = </a:t>
            </a:r>
            <a:r>
              <a:rPr lang="en-US" dirty="0"/>
              <a:t>P</a:t>
            </a:r>
            <a:r>
              <a:rPr lang="en-US" baseline="-25000" dirty="0"/>
              <a:t>t</a:t>
            </a:r>
            <a:r>
              <a:rPr lang="en-US" dirty="0"/>
              <a:t> </a:t>
            </a:r>
            <a:r>
              <a:rPr lang="en-US" dirty="0" err="1"/>
              <a:t>y</a:t>
            </a:r>
            <a:r>
              <a:rPr lang="en-US" baseline="-25000" dirty="0" err="1"/>
              <a:t>A</a:t>
            </a:r>
            <a:r>
              <a:rPr lang="el-GR" baseline="-25000" dirty="0"/>
              <a:t>  </a:t>
            </a:r>
            <a:r>
              <a:rPr lang="el-GR" dirty="0"/>
              <a:t>= </a:t>
            </a:r>
            <a:r>
              <a:rPr lang="en-US" dirty="0"/>
              <a:t>P</a:t>
            </a:r>
            <a:r>
              <a:rPr lang="el-GR" baseline="-25000" dirty="0"/>
              <a:t>Α</a:t>
            </a:r>
            <a:r>
              <a:rPr lang="en-US" baseline="30000" dirty="0"/>
              <a:t>o</a:t>
            </a:r>
            <a:r>
              <a:rPr lang="en-US" dirty="0"/>
              <a:t> x</a:t>
            </a:r>
            <a:r>
              <a:rPr lang="el-GR" baseline="-25000" dirty="0"/>
              <a:t>Α </a:t>
            </a:r>
            <a:r>
              <a:rPr lang="el-GR" dirty="0"/>
              <a:t> </a:t>
            </a:r>
          </a:p>
          <a:p>
            <a:pPr marL="0" indent="0">
              <a:buNone/>
            </a:pPr>
            <a:r>
              <a:rPr lang="el-GR" dirty="0"/>
              <a:t>κ</a:t>
            </a:r>
            <a:r>
              <a:rPr lang="el-GR" dirty="0" smtClean="0"/>
              <a:t>αι </a:t>
            </a:r>
            <a:r>
              <a:rPr lang="el-GR" dirty="0"/>
              <a:t>λύνοντας ως προς </a:t>
            </a:r>
            <a:r>
              <a:rPr lang="en-US" dirty="0" err="1"/>
              <a:t>y</a:t>
            </a:r>
            <a:r>
              <a:rPr lang="en-US" baseline="-25000" dirty="0" err="1"/>
              <a:t>A</a:t>
            </a:r>
            <a:r>
              <a:rPr lang="en-US" dirty="0"/>
              <a:t> </a:t>
            </a:r>
            <a:r>
              <a:rPr lang="el-GR" dirty="0"/>
              <a:t>έχουμε</a:t>
            </a:r>
          </a:p>
          <a:p>
            <a:r>
              <a:rPr lang="en-US" dirty="0" err="1"/>
              <a:t>y</a:t>
            </a:r>
            <a:r>
              <a:rPr lang="en-US" baseline="-25000" dirty="0" err="1"/>
              <a:t>A</a:t>
            </a:r>
            <a:r>
              <a:rPr lang="en-US" baseline="-25000" dirty="0"/>
              <a:t>  </a:t>
            </a:r>
            <a:r>
              <a:rPr lang="en-US" dirty="0"/>
              <a:t>= P</a:t>
            </a:r>
            <a:r>
              <a:rPr lang="en-US" baseline="-25000" dirty="0"/>
              <a:t>A </a:t>
            </a:r>
            <a:r>
              <a:rPr lang="en-US" dirty="0"/>
              <a:t>/ P</a:t>
            </a:r>
            <a:r>
              <a:rPr lang="en-US" baseline="-25000" dirty="0"/>
              <a:t>t</a:t>
            </a:r>
            <a:r>
              <a:rPr lang="en-US" dirty="0"/>
              <a:t> = P</a:t>
            </a:r>
            <a:r>
              <a:rPr lang="el-GR" baseline="-25000" dirty="0"/>
              <a:t>Α</a:t>
            </a:r>
            <a:r>
              <a:rPr lang="en-US" baseline="30000" dirty="0" smtClean="0"/>
              <a:t>o</a:t>
            </a:r>
            <a:r>
              <a:rPr lang="en-US" dirty="0" smtClean="0"/>
              <a:t> </a:t>
            </a:r>
            <a:r>
              <a:rPr lang="en-US" dirty="0"/>
              <a:t>x</a:t>
            </a:r>
            <a:r>
              <a:rPr lang="el-GR" baseline="-25000" dirty="0"/>
              <a:t>Α </a:t>
            </a:r>
            <a:r>
              <a:rPr lang="en-US" dirty="0"/>
              <a:t>/ P</a:t>
            </a:r>
            <a:r>
              <a:rPr lang="en-US" baseline="-25000" dirty="0"/>
              <a:t>t</a:t>
            </a:r>
            <a:endParaRPr lang="el-GR" dirty="0"/>
          </a:p>
          <a:p>
            <a:pPr marL="0" indent="0">
              <a:buNone/>
            </a:pPr>
            <a:endParaRPr lang="el-GR" dirty="0"/>
          </a:p>
          <a:p>
            <a:endParaRPr lang="el-GR" dirty="0"/>
          </a:p>
        </p:txBody>
      </p:sp>
    </p:spTree>
    <p:extLst>
      <p:ext uri="{BB962C8B-B14F-4D97-AF65-F5344CB8AC3E}">
        <p14:creationId xmlns:p14="http://schemas.microsoft.com/office/powerpoint/2010/main" val="27565546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ΔΙΑΓΡΑΜΜΑ </a:t>
            </a:r>
            <a:r>
              <a:rPr lang="el-GR" b="1" dirty="0" smtClean="0"/>
              <a:t>ΠΙΕΣΗΣ-ΣΥΣΤΑΣΗΣ</a:t>
            </a:r>
            <a:r>
              <a:rPr lang="el-GR" b="1" dirty="0"/>
              <a:t/>
            </a:r>
            <a:br>
              <a:rPr lang="el-GR" b="1" dirty="0"/>
            </a:br>
            <a:r>
              <a:rPr lang="el-GR" b="1" dirty="0"/>
              <a:t>(σε σταθερή </a:t>
            </a:r>
            <a:r>
              <a:rPr lang="el-GR" b="1" dirty="0" smtClean="0"/>
              <a:t>Τ)</a:t>
            </a:r>
            <a:endParaRPr lang="el-GR" b="1" dirty="0"/>
          </a:p>
        </p:txBody>
      </p:sp>
      <p:sp>
        <p:nvSpPr>
          <p:cNvPr id="3" name="Θέση περιεχομένου 2"/>
          <p:cNvSpPr>
            <a:spLocks noGrp="1"/>
          </p:cNvSpPr>
          <p:nvPr>
            <p:ph idx="1"/>
          </p:nvPr>
        </p:nvSpPr>
        <p:spPr/>
        <p:txBody>
          <a:bodyPr/>
          <a:lstStyle/>
          <a:p>
            <a:r>
              <a:rPr lang="el-GR" dirty="0" smtClean="0"/>
              <a:t>Στα διαγράμματα αυτά δίνεται η τάση ατμών (πίεση) του μίγματος συναρτήσει της σύστασης του μίγματος τόσο στην υγρή φάση όσο και στην φάση ατμών (αέρια) υπό σταθερή θερμοκρασία</a:t>
            </a:r>
          </a:p>
          <a:p>
            <a:endParaRPr lang="el-GR" dirty="0"/>
          </a:p>
        </p:txBody>
      </p:sp>
    </p:spTree>
    <p:extLst>
      <p:ext uri="{BB962C8B-B14F-4D97-AF65-F5344CB8AC3E}">
        <p14:creationId xmlns:p14="http://schemas.microsoft.com/office/powerpoint/2010/main" val="18902151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4294967295"/>
          </p:nvPr>
        </p:nvSpPr>
        <p:spPr>
          <a:xfrm>
            <a:off x="430213" y="908050"/>
            <a:ext cx="8713787" cy="5545138"/>
          </a:xfrm>
        </p:spPr>
        <p:txBody>
          <a:bodyPr>
            <a:normAutofit/>
          </a:bodyPr>
          <a:lstStyle/>
          <a:p>
            <a:pPr marL="0" indent="0">
              <a:buNone/>
            </a:pPr>
            <a:r>
              <a:rPr lang="el-GR" dirty="0" smtClean="0"/>
              <a:t>Επειδή</a:t>
            </a:r>
            <a:endParaRPr lang="el-GR" dirty="0"/>
          </a:p>
          <a:p>
            <a:pPr marL="0" indent="0">
              <a:buNone/>
            </a:pPr>
            <a:r>
              <a:rPr lang="en-US" dirty="0" err="1" smtClean="0"/>
              <a:t>y</a:t>
            </a:r>
            <a:r>
              <a:rPr lang="en-US" baseline="-25000" dirty="0" err="1" smtClean="0"/>
              <a:t>A</a:t>
            </a:r>
            <a:r>
              <a:rPr lang="en-US" dirty="0" smtClean="0"/>
              <a:t> + </a:t>
            </a:r>
            <a:r>
              <a:rPr lang="en-US" dirty="0" err="1" smtClean="0"/>
              <a:t>y</a:t>
            </a:r>
            <a:r>
              <a:rPr lang="en-US" baseline="-25000" dirty="0" err="1" smtClean="0"/>
              <a:t>B</a:t>
            </a:r>
            <a:r>
              <a:rPr lang="en-US" dirty="0" smtClean="0"/>
              <a:t> = 1 → (</a:t>
            </a:r>
            <a:r>
              <a:rPr lang="en-US" dirty="0" err="1" smtClean="0"/>
              <a:t>P</a:t>
            </a:r>
            <a:r>
              <a:rPr lang="en-US" baseline="-25000" dirty="0" err="1" smtClean="0"/>
              <a:t>A</a:t>
            </a:r>
            <a:r>
              <a:rPr lang="en-US" baseline="30000" dirty="0" err="1" smtClean="0"/>
              <a:t>o</a:t>
            </a:r>
            <a:r>
              <a:rPr lang="en-US" dirty="0" smtClean="0"/>
              <a:t> ∙</a:t>
            </a:r>
            <a:r>
              <a:rPr lang="en-US" dirty="0" err="1" smtClean="0"/>
              <a:t>x</a:t>
            </a:r>
            <a:r>
              <a:rPr lang="en-US" baseline="-25000" dirty="0" err="1" smtClean="0"/>
              <a:t>A</a:t>
            </a:r>
            <a:r>
              <a:rPr lang="en-US" dirty="0" smtClean="0"/>
              <a:t>/P</a:t>
            </a:r>
            <a:r>
              <a:rPr lang="en-US" baseline="-25000" dirty="0" smtClean="0"/>
              <a:t>t</a:t>
            </a:r>
            <a:r>
              <a:rPr lang="en-US" dirty="0" smtClean="0"/>
              <a:t>) + (</a:t>
            </a:r>
            <a:r>
              <a:rPr lang="en-US" dirty="0" err="1" smtClean="0"/>
              <a:t>P</a:t>
            </a:r>
            <a:r>
              <a:rPr lang="en-US" baseline="-25000" dirty="0" err="1" smtClean="0"/>
              <a:t>B</a:t>
            </a:r>
            <a:r>
              <a:rPr lang="en-US" baseline="30000" dirty="0" err="1" smtClean="0"/>
              <a:t>o</a:t>
            </a:r>
            <a:r>
              <a:rPr lang="en-US" dirty="0" smtClean="0"/>
              <a:t> ∙</a:t>
            </a:r>
            <a:r>
              <a:rPr lang="en-US" dirty="0" err="1" smtClean="0"/>
              <a:t>x</a:t>
            </a:r>
            <a:r>
              <a:rPr lang="en-US" baseline="-25000" dirty="0" err="1" smtClean="0"/>
              <a:t>B</a:t>
            </a:r>
            <a:r>
              <a:rPr lang="en-US" dirty="0" smtClean="0"/>
              <a:t>/P</a:t>
            </a:r>
            <a:r>
              <a:rPr lang="en-US" baseline="-25000" dirty="0" smtClean="0"/>
              <a:t>t</a:t>
            </a:r>
            <a:r>
              <a:rPr lang="en-US" dirty="0" smtClean="0"/>
              <a:t>) =1 →</a:t>
            </a:r>
          </a:p>
          <a:p>
            <a:pPr marL="0" indent="0">
              <a:buNone/>
            </a:pPr>
            <a:r>
              <a:rPr lang="en-US" dirty="0"/>
              <a:t>(</a:t>
            </a:r>
            <a:r>
              <a:rPr lang="en-US" dirty="0" err="1"/>
              <a:t>P</a:t>
            </a:r>
            <a:r>
              <a:rPr lang="en-US" baseline="-25000" dirty="0" err="1"/>
              <a:t>A</a:t>
            </a:r>
            <a:r>
              <a:rPr lang="en-US" baseline="30000" dirty="0" err="1"/>
              <a:t>o</a:t>
            </a:r>
            <a:r>
              <a:rPr lang="en-US" dirty="0"/>
              <a:t> </a:t>
            </a:r>
            <a:r>
              <a:rPr lang="en-US" dirty="0" smtClean="0"/>
              <a:t>∙</a:t>
            </a:r>
            <a:r>
              <a:rPr lang="en-US" dirty="0" err="1" smtClean="0"/>
              <a:t>x</a:t>
            </a:r>
            <a:r>
              <a:rPr lang="en-US" baseline="-25000" dirty="0" err="1" smtClean="0"/>
              <a:t>A</a:t>
            </a:r>
            <a:r>
              <a:rPr lang="en-US" dirty="0" smtClean="0"/>
              <a:t>/P</a:t>
            </a:r>
            <a:r>
              <a:rPr lang="en-US" baseline="-25000" dirty="0" smtClean="0"/>
              <a:t>t</a:t>
            </a:r>
            <a:r>
              <a:rPr lang="en-US" dirty="0"/>
              <a:t>) + </a:t>
            </a:r>
            <a:r>
              <a:rPr lang="en-US" dirty="0" smtClean="0"/>
              <a:t>[</a:t>
            </a:r>
            <a:r>
              <a:rPr lang="en-US" dirty="0" err="1" smtClean="0"/>
              <a:t>P</a:t>
            </a:r>
            <a:r>
              <a:rPr lang="en-US" baseline="-25000" dirty="0" err="1" smtClean="0"/>
              <a:t>B</a:t>
            </a:r>
            <a:r>
              <a:rPr lang="en-US" baseline="30000" dirty="0" err="1" smtClean="0"/>
              <a:t>o</a:t>
            </a:r>
            <a:r>
              <a:rPr lang="en-US" dirty="0" smtClean="0"/>
              <a:t> ∙(1-x</a:t>
            </a:r>
            <a:r>
              <a:rPr lang="en-US" baseline="-25000" dirty="0" smtClean="0"/>
              <a:t>A</a:t>
            </a:r>
            <a:r>
              <a:rPr lang="en-US" dirty="0" smtClean="0"/>
              <a:t>)/P</a:t>
            </a:r>
            <a:r>
              <a:rPr lang="en-US" baseline="-25000" dirty="0" smtClean="0"/>
              <a:t>t</a:t>
            </a:r>
            <a:r>
              <a:rPr lang="en-US" dirty="0" smtClean="0"/>
              <a:t>] </a:t>
            </a:r>
            <a:r>
              <a:rPr lang="en-US" dirty="0"/>
              <a:t>=1</a:t>
            </a:r>
            <a:r>
              <a:rPr lang="en-US" dirty="0" smtClean="0"/>
              <a:t> → </a:t>
            </a:r>
          </a:p>
          <a:p>
            <a:pPr marL="0" indent="0">
              <a:buNone/>
            </a:pPr>
            <a:r>
              <a:rPr lang="en-US" dirty="0" smtClean="0"/>
              <a:t>P</a:t>
            </a:r>
            <a:r>
              <a:rPr lang="en-US" baseline="-25000" dirty="0" smtClean="0"/>
              <a:t>t</a:t>
            </a:r>
            <a:r>
              <a:rPr lang="en-US" dirty="0" smtClean="0"/>
              <a:t> </a:t>
            </a:r>
            <a:r>
              <a:rPr lang="en-US" dirty="0"/>
              <a:t>= </a:t>
            </a:r>
            <a:r>
              <a:rPr lang="en-US" dirty="0" err="1"/>
              <a:t>P</a:t>
            </a:r>
            <a:r>
              <a:rPr lang="en-US" baseline="-25000" dirty="0" err="1"/>
              <a:t>A</a:t>
            </a:r>
            <a:r>
              <a:rPr lang="en-US" baseline="30000" dirty="0" err="1"/>
              <a:t>o</a:t>
            </a:r>
            <a:r>
              <a:rPr lang="en-US" dirty="0"/>
              <a:t> </a:t>
            </a:r>
            <a:r>
              <a:rPr lang="en-US" dirty="0" smtClean="0"/>
              <a:t>∙</a:t>
            </a:r>
            <a:r>
              <a:rPr lang="en-US" dirty="0" err="1" smtClean="0"/>
              <a:t>x</a:t>
            </a:r>
            <a:r>
              <a:rPr lang="en-US" baseline="-25000" dirty="0" err="1" smtClean="0"/>
              <a:t>A</a:t>
            </a:r>
            <a:r>
              <a:rPr lang="en-US" dirty="0" smtClean="0"/>
              <a:t> </a:t>
            </a:r>
            <a:r>
              <a:rPr lang="en-US" dirty="0"/>
              <a:t>+ </a:t>
            </a:r>
            <a:r>
              <a:rPr lang="en-US" dirty="0" err="1" smtClean="0"/>
              <a:t>P</a:t>
            </a:r>
            <a:r>
              <a:rPr lang="en-US" baseline="-25000" dirty="0" err="1" smtClean="0"/>
              <a:t>B</a:t>
            </a:r>
            <a:r>
              <a:rPr lang="en-US" baseline="30000" dirty="0" err="1" smtClean="0"/>
              <a:t>o</a:t>
            </a:r>
            <a:r>
              <a:rPr lang="en-US" dirty="0" smtClean="0"/>
              <a:t> - </a:t>
            </a:r>
            <a:r>
              <a:rPr lang="en-US" dirty="0" err="1" smtClean="0"/>
              <a:t>P</a:t>
            </a:r>
            <a:r>
              <a:rPr lang="en-US" baseline="-25000" dirty="0" err="1" smtClean="0"/>
              <a:t>B</a:t>
            </a:r>
            <a:r>
              <a:rPr lang="en-US" baseline="30000" dirty="0" err="1" smtClean="0"/>
              <a:t>o</a:t>
            </a:r>
            <a:r>
              <a:rPr lang="en-US" dirty="0" smtClean="0"/>
              <a:t>∙ </a:t>
            </a:r>
            <a:r>
              <a:rPr lang="en-US" dirty="0" err="1" smtClean="0"/>
              <a:t>x</a:t>
            </a:r>
            <a:r>
              <a:rPr lang="en-US" baseline="-25000" dirty="0" err="1" smtClean="0"/>
              <a:t>A</a:t>
            </a:r>
            <a:r>
              <a:rPr lang="en-US" dirty="0"/>
              <a:t> </a:t>
            </a:r>
            <a:r>
              <a:rPr lang="en-US" dirty="0" smtClean="0"/>
              <a:t>→</a:t>
            </a:r>
          </a:p>
          <a:p>
            <a:pPr marL="0" indent="0">
              <a:buNone/>
            </a:pPr>
            <a:r>
              <a:rPr lang="el-GR" dirty="0" smtClean="0"/>
              <a:t>(1)</a:t>
            </a:r>
            <a:endParaRPr lang="en-US" dirty="0"/>
          </a:p>
          <a:p>
            <a:pPr marL="0" indent="0">
              <a:buNone/>
            </a:pPr>
            <a:endParaRPr lang="el-GR" dirty="0" smtClean="0"/>
          </a:p>
          <a:p>
            <a:pPr marL="0" indent="0">
              <a:buNone/>
            </a:pPr>
            <a:r>
              <a:rPr lang="en-US" dirty="0" smtClean="0"/>
              <a:t>E</a:t>
            </a:r>
            <a:r>
              <a:rPr lang="el-GR" dirty="0" err="1" smtClean="0"/>
              <a:t>πειδή</a:t>
            </a:r>
            <a:r>
              <a:rPr lang="en-US" dirty="0" smtClean="0"/>
              <a:t> </a:t>
            </a:r>
            <a:r>
              <a:rPr lang="en-US" dirty="0"/>
              <a:t>P</a:t>
            </a:r>
            <a:r>
              <a:rPr lang="en-US" baseline="-25000" dirty="0"/>
              <a:t>A</a:t>
            </a:r>
            <a:r>
              <a:rPr lang="el-GR" dirty="0"/>
              <a:t> = </a:t>
            </a:r>
            <a:r>
              <a:rPr lang="en-US" dirty="0"/>
              <a:t>P</a:t>
            </a:r>
            <a:r>
              <a:rPr lang="en-US" baseline="-25000" dirty="0"/>
              <a:t>t</a:t>
            </a:r>
            <a:r>
              <a:rPr lang="en-US" dirty="0"/>
              <a:t> </a:t>
            </a:r>
            <a:r>
              <a:rPr lang="en-US" dirty="0" err="1"/>
              <a:t>y</a:t>
            </a:r>
            <a:r>
              <a:rPr lang="en-US" baseline="-25000" dirty="0" err="1"/>
              <a:t>A</a:t>
            </a:r>
            <a:r>
              <a:rPr lang="el-GR" baseline="-25000" dirty="0"/>
              <a:t>  </a:t>
            </a:r>
            <a:r>
              <a:rPr lang="el-GR" dirty="0"/>
              <a:t>= </a:t>
            </a:r>
            <a:r>
              <a:rPr lang="en-US" dirty="0"/>
              <a:t>P</a:t>
            </a:r>
            <a:r>
              <a:rPr lang="el-GR" baseline="-25000" dirty="0"/>
              <a:t>Α</a:t>
            </a:r>
            <a:r>
              <a:rPr lang="en-US" baseline="30000" dirty="0"/>
              <a:t>o</a:t>
            </a:r>
            <a:r>
              <a:rPr lang="en-US" dirty="0"/>
              <a:t> x</a:t>
            </a:r>
            <a:r>
              <a:rPr lang="el-GR" baseline="-25000" dirty="0"/>
              <a:t>Α </a:t>
            </a:r>
            <a:r>
              <a:rPr lang="el-GR" dirty="0"/>
              <a:t> </a:t>
            </a:r>
            <a:r>
              <a:rPr lang="en-US" dirty="0"/>
              <a:t>→ x</a:t>
            </a:r>
            <a:r>
              <a:rPr lang="el-GR" baseline="-25000" dirty="0" smtClean="0"/>
              <a:t>Α </a:t>
            </a:r>
            <a:r>
              <a:rPr lang="el-GR" dirty="0" smtClean="0"/>
              <a:t>= </a:t>
            </a:r>
            <a:r>
              <a:rPr lang="en-US" dirty="0"/>
              <a:t>P</a:t>
            </a:r>
            <a:r>
              <a:rPr lang="en-US" baseline="-25000" dirty="0"/>
              <a:t>t</a:t>
            </a:r>
            <a:r>
              <a:rPr lang="en-US" dirty="0"/>
              <a:t> </a:t>
            </a:r>
            <a:r>
              <a:rPr lang="en-US" dirty="0" err="1"/>
              <a:t>y</a:t>
            </a:r>
            <a:r>
              <a:rPr lang="en-US" baseline="-25000" dirty="0" err="1"/>
              <a:t>A</a:t>
            </a:r>
            <a:r>
              <a:rPr lang="el-GR" baseline="-25000" dirty="0"/>
              <a:t> </a:t>
            </a:r>
            <a:r>
              <a:rPr lang="el-GR" dirty="0" smtClean="0"/>
              <a:t>/ </a:t>
            </a:r>
            <a:r>
              <a:rPr lang="en-US" dirty="0" smtClean="0"/>
              <a:t>P</a:t>
            </a:r>
            <a:r>
              <a:rPr lang="el-GR" baseline="-25000" dirty="0"/>
              <a:t>Α</a:t>
            </a:r>
            <a:r>
              <a:rPr lang="en-US" baseline="30000" dirty="0"/>
              <a:t>o</a:t>
            </a:r>
            <a:r>
              <a:rPr lang="en-US" dirty="0"/>
              <a:t> </a:t>
            </a:r>
            <a:r>
              <a:rPr lang="el-GR" dirty="0" smtClean="0"/>
              <a:t> (2)</a:t>
            </a:r>
          </a:p>
          <a:p>
            <a:pPr marL="0" indent="0">
              <a:buNone/>
            </a:pPr>
            <a:r>
              <a:rPr lang="el-GR" dirty="0" smtClean="0"/>
              <a:t>Από τις (1) και (2) προκύπτει</a:t>
            </a:r>
            <a:endParaRPr lang="en-US" dirty="0" smtClean="0"/>
          </a:p>
          <a:p>
            <a:pPr marL="0" indent="0">
              <a:buNone/>
            </a:pPr>
            <a:endParaRPr lang="en-US" dirty="0"/>
          </a:p>
        </p:txBody>
      </p:sp>
      <p:sp>
        <p:nvSpPr>
          <p:cNvPr id="4" name="Ορθογώνιο 3"/>
          <p:cNvSpPr/>
          <p:nvPr/>
        </p:nvSpPr>
        <p:spPr>
          <a:xfrm>
            <a:off x="1187624" y="3212976"/>
            <a:ext cx="4896544" cy="11521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dirty="0">
                <a:solidFill>
                  <a:srgbClr val="FF0000"/>
                </a:solidFill>
              </a:rPr>
              <a:t>P</a:t>
            </a:r>
            <a:r>
              <a:rPr lang="en-US" sz="3600" baseline="-25000" dirty="0">
                <a:solidFill>
                  <a:srgbClr val="FF0000"/>
                </a:solidFill>
              </a:rPr>
              <a:t>t</a:t>
            </a:r>
            <a:r>
              <a:rPr lang="en-US" sz="3600" dirty="0">
                <a:solidFill>
                  <a:srgbClr val="FF0000"/>
                </a:solidFill>
              </a:rPr>
              <a:t> = </a:t>
            </a:r>
            <a:r>
              <a:rPr lang="en-US" sz="3600" dirty="0" err="1">
                <a:solidFill>
                  <a:srgbClr val="FF0000"/>
                </a:solidFill>
              </a:rPr>
              <a:t>P</a:t>
            </a:r>
            <a:r>
              <a:rPr lang="en-US" sz="3600" baseline="-25000" dirty="0" err="1">
                <a:solidFill>
                  <a:srgbClr val="FF0000"/>
                </a:solidFill>
              </a:rPr>
              <a:t>B</a:t>
            </a:r>
            <a:r>
              <a:rPr lang="en-US" sz="3600" baseline="30000" dirty="0" err="1">
                <a:solidFill>
                  <a:srgbClr val="FF0000"/>
                </a:solidFill>
              </a:rPr>
              <a:t>o</a:t>
            </a:r>
            <a:r>
              <a:rPr lang="en-US" sz="3600" dirty="0">
                <a:solidFill>
                  <a:srgbClr val="FF0000"/>
                </a:solidFill>
              </a:rPr>
              <a:t> + (</a:t>
            </a:r>
            <a:r>
              <a:rPr lang="en-US" sz="3600" dirty="0" err="1">
                <a:solidFill>
                  <a:srgbClr val="FF0000"/>
                </a:solidFill>
              </a:rPr>
              <a:t>P</a:t>
            </a:r>
            <a:r>
              <a:rPr lang="en-US" sz="3600" baseline="-25000" dirty="0" err="1">
                <a:solidFill>
                  <a:srgbClr val="FF0000"/>
                </a:solidFill>
              </a:rPr>
              <a:t>A</a:t>
            </a:r>
            <a:r>
              <a:rPr lang="en-US" sz="3600" baseline="30000" dirty="0" err="1">
                <a:solidFill>
                  <a:srgbClr val="FF0000"/>
                </a:solidFill>
              </a:rPr>
              <a:t>o</a:t>
            </a:r>
            <a:r>
              <a:rPr lang="en-US" sz="3600" baseline="30000" dirty="0">
                <a:solidFill>
                  <a:srgbClr val="FF0000"/>
                </a:solidFill>
              </a:rPr>
              <a:t> </a:t>
            </a:r>
            <a:r>
              <a:rPr lang="en-US" sz="3600" dirty="0">
                <a:solidFill>
                  <a:srgbClr val="FF0000"/>
                </a:solidFill>
              </a:rPr>
              <a:t>– </a:t>
            </a:r>
            <a:r>
              <a:rPr lang="en-US" sz="3600" dirty="0" err="1">
                <a:solidFill>
                  <a:srgbClr val="FF0000"/>
                </a:solidFill>
              </a:rPr>
              <a:t>P</a:t>
            </a:r>
            <a:r>
              <a:rPr lang="en-US" sz="3600" baseline="-25000" dirty="0" err="1">
                <a:solidFill>
                  <a:srgbClr val="FF0000"/>
                </a:solidFill>
              </a:rPr>
              <a:t>B</a:t>
            </a:r>
            <a:r>
              <a:rPr lang="en-US" sz="3600" baseline="30000" dirty="0" err="1">
                <a:solidFill>
                  <a:srgbClr val="FF0000"/>
                </a:solidFill>
              </a:rPr>
              <a:t>o</a:t>
            </a:r>
            <a:r>
              <a:rPr lang="en-US" sz="3600" baseline="30000" dirty="0">
                <a:solidFill>
                  <a:srgbClr val="FF0000"/>
                </a:solidFill>
              </a:rPr>
              <a:t> </a:t>
            </a:r>
            <a:r>
              <a:rPr lang="en-US" sz="3600" dirty="0">
                <a:solidFill>
                  <a:srgbClr val="FF0000"/>
                </a:solidFill>
              </a:rPr>
              <a:t>)∙ </a:t>
            </a:r>
            <a:r>
              <a:rPr lang="en-US" sz="3600" dirty="0" err="1">
                <a:solidFill>
                  <a:srgbClr val="FF0000"/>
                </a:solidFill>
              </a:rPr>
              <a:t>x</a:t>
            </a:r>
            <a:r>
              <a:rPr lang="en-US" sz="3600" baseline="-25000" dirty="0" err="1">
                <a:solidFill>
                  <a:srgbClr val="FF0000"/>
                </a:solidFill>
              </a:rPr>
              <a:t>A</a:t>
            </a:r>
            <a:r>
              <a:rPr lang="en-US" sz="3600" dirty="0">
                <a:solidFill>
                  <a:srgbClr val="FF0000"/>
                </a:solidFill>
              </a:rPr>
              <a:t> </a:t>
            </a:r>
          </a:p>
        </p:txBody>
      </p:sp>
      <mc:AlternateContent xmlns:mc="http://schemas.openxmlformats.org/markup-compatibility/2006" xmlns:a14="http://schemas.microsoft.com/office/drawing/2010/main">
        <mc:Choice Requires="a14">
          <p:sp>
            <p:nvSpPr>
              <p:cNvPr id="5" name="Ορθογώνιο 4"/>
              <p:cNvSpPr/>
              <p:nvPr/>
            </p:nvSpPr>
            <p:spPr>
              <a:xfrm>
                <a:off x="1979712" y="5501177"/>
                <a:ext cx="6768752" cy="134644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l-GR" sz="3600" i="1" smtClean="0">
                              <a:solidFill>
                                <a:srgbClr val="FF0000"/>
                              </a:solidFill>
                              <a:latin typeface="Cambria Math"/>
                            </a:rPr>
                          </m:ctrlPr>
                        </m:sSubPr>
                        <m:e>
                          <m:r>
                            <m:rPr>
                              <m:sty m:val="p"/>
                            </m:rPr>
                            <a:rPr lang="en-US" sz="3600">
                              <a:solidFill>
                                <a:srgbClr val="FF0000"/>
                              </a:solidFill>
                              <a:latin typeface="Cambria Math"/>
                            </a:rPr>
                            <m:t>P</m:t>
                          </m:r>
                        </m:e>
                        <m:sub>
                          <m:r>
                            <a:rPr lang="en-US" sz="3600" i="1">
                              <a:solidFill>
                                <a:srgbClr val="FF0000"/>
                              </a:solidFill>
                              <a:latin typeface="Cambria Math"/>
                            </a:rPr>
                            <m:t>𝑡</m:t>
                          </m:r>
                        </m:sub>
                      </m:sSub>
                      <m:r>
                        <a:rPr lang="el-GR" sz="3600" i="1">
                          <a:solidFill>
                            <a:srgbClr val="FF0000"/>
                          </a:solidFill>
                          <a:latin typeface="Cambria Math"/>
                        </a:rPr>
                        <m:t>=</m:t>
                      </m:r>
                      <m:f>
                        <m:fPr>
                          <m:ctrlPr>
                            <a:rPr lang="el-GR" sz="3600" i="1">
                              <a:solidFill>
                                <a:srgbClr val="FF0000"/>
                              </a:solidFill>
                              <a:latin typeface="Cambria Math"/>
                            </a:rPr>
                          </m:ctrlPr>
                        </m:fPr>
                        <m:num>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𝐴</m:t>
                              </m:r>
                            </m:e>
                            <m:sup>
                              <m:r>
                                <a:rPr lang="en-US" sz="3600" i="1">
                                  <a:solidFill>
                                    <a:srgbClr val="FF0000"/>
                                  </a:solidFill>
                                  <a:latin typeface="Cambria Math"/>
                                </a:rPr>
                                <m:t>𝑜</m:t>
                              </m:r>
                            </m:sup>
                          </m:sSup>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𝐵</m:t>
                              </m:r>
                            </m:e>
                            <m:sup>
                              <m:r>
                                <a:rPr lang="en-US" sz="3600" i="1">
                                  <a:solidFill>
                                    <a:srgbClr val="FF0000"/>
                                  </a:solidFill>
                                  <a:latin typeface="Cambria Math"/>
                                </a:rPr>
                                <m:t>𝑜</m:t>
                              </m:r>
                            </m:sup>
                          </m:sSup>
                        </m:num>
                        <m:den>
                          <m:d>
                            <m:dPr>
                              <m:begChr m:val="["/>
                              <m:endChr m:val="]"/>
                              <m:ctrlPr>
                                <a:rPr lang="el-GR" sz="3600" i="1">
                                  <a:solidFill>
                                    <a:srgbClr val="FF0000"/>
                                  </a:solidFill>
                                  <a:latin typeface="Cambria Math"/>
                                </a:rPr>
                              </m:ctrlPr>
                            </m:dPr>
                            <m:e>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𝐴</m:t>
                                  </m:r>
                                </m:e>
                                <m:sup>
                                  <m:r>
                                    <a:rPr lang="en-US" sz="3600" i="1">
                                      <a:solidFill>
                                        <a:srgbClr val="FF0000"/>
                                      </a:solidFill>
                                      <a:latin typeface="Cambria Math"/>
                                    </a:rPr>
                                    <m:t>𝑜</m:t>
                                  </m:r>
                                </m:sup>
                              </m:sSup>
                              <m:r>
                                <a:rPr lang="el-GR" sz="3600" i="1">
                                  <a:solidFill>
                                    <a:srgbClr val="FF0000"/>
                                  </a:solidFill>
                                  <a:latin typeface="Cambria Math"/>
                                </a:rPr>
                                <m:t>+</m:t>
                              </m:r>
                              <m:d>
                                <m:dPr>
                                  <m:ctrlPr>
                                    <a:rPr lang="el-GR" sz="3600" i="1">
                                      <a:solidFill>
                                        <a:srgbClr val="FF0000"/>
                                      </a:solidFill>
                                      <a:latin typeface="Cambria Math"/>
                                    </a:rPr>
                                  </m:ctrlPr>
                                </m:dPr>
                                <m:e>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𝐵</m:t>
                                      </m:r>
                                    </m:e>
                                    <m:sup>
                                      <m:r>
                                        <a:rPr lang="en-US" sz="3600" i="1">
                                          <a:solidFill>
                                            <a:srgbClr val="FF0000"/>
                                          </a:solidFill>
                                          <a:latin typeface="Cambria Math"/>
                                        </a:rPr>
                                        <m:t>𝑜</m:t>
                                      </m:r>
                                    </m:sup>
                                  </m:sSup>
                                  <m:r>
                                    <a:rPr lang="el-GR" sz="3600" i="1">
                                      <a:solidFill>
                                        <a:srgbClr val="FF0000"/>
                                      </a:solidFill>
                                      <a:latin typeface="Cambria Math"/>
                                    </a:rPr>
                                    <m:t>−</m:t>
                                  </m:r>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𝐴</m:t>
                                      </m:r>
                                    </m:e>
                                    <m:sup>
                                      <m:r>
                                        <a:rPr lang="en-US" sz="3600" i="1">
                                          <a:solidFill>
                                            <a:srgbClr val="FF0000"/>
                                          </a:solidFill>
                                          <a:latin typeface="Cambria Math"/>
                                        </a:rPr>
                                        <m:t>𝑜</m:t>
                                      </m:r>
                                    </m:sup>
                                  </m:sSup>
                                </m:e>
                              </m:d>
                              <m:sSub>
                                <m:sSubPr>
                                  <m:ctrlPr>
                                    <a:rPr lang="el-GR" sz="3600" i="1">
                                      <a:solidFill>
                                        <a:srgbClr val="FF0000"/>
                                      </a:solidFill>
                                      <a:latin typeface="Cambria Math"/>
                                    </a:rPr>
                                  </m:ctrlPr>
                                </m:sSubPr>
                                <m:e>
                                  <m:r>
                                    <a:rPr lang="en-US" sz="3600" i="1">
                                      <a:solidFill>
                                        <a:srgbClr val="FF0000"/>
                                      </a:solidFill>
                                      <a:latin typeface="Cambria Math"/>
                                    </a:rPr>
                                    <m:t>𝑦</m:t>
                                  </m:r>
                                </m:e>
                                <m:sub>
                                  <m:r>
                                    <a:rPr lang="en-US" sz="3600" i="1">
                                      <a:solidFill>
                                        <a:srgbClr val="FF0000"/>
                                      </a:solidFill>
                                      <a:latin typeface="Cambria Math"/>
                                    </a:rPr>
                                    <m:t>𝐴</m:t>
                                  </m:r>
                                </m:sub>
                              </m:sSub>
                            </m:e>
                          </m:d>
                        </m:den>
                      </m:f>
                    </m:oMath>
                  </m:oMathPara>
                </a14:m>
                <a:endParaRPr lang="el-GR" sz="36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1979712" y="5501177"/>
                <a:ext cx="6768752" cy="1346448"/>
              </a:xfrm>
              <a:prstGeom prst="rect">
                <a:avLst/>
              </a:prstGeom>
              <a:blipFill rotWithShape="1">
                <a:blip r:embed="rId2"/>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42806463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Θέση περιεχομένου 1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656" y="1700808"/>
            <a:ext cx="6480720" cy="3384376"/>
          </a:xfrm>
        </p:spPr>
      </p:pic>
      <mc:AlternateContent xmlns:mc="http://schemas.openxmlformats.org/markup-compatibility/2006" xmlns:a14="http://schemas.microsoft.com/office/drawing/2010/main">
        <mc:Choice Requires="a14">
          <p:sp>
            <p:nvSpPr>
              <p:cNvPr id="4" name="Ορθογώνιο 3"/>
              <p:cNvSpPr/>
              <p:nvPr/>
            </p:nvSpPr>
            <p:spPr>
              <a:xfrm>
                <a:off x="1331640" y="5229200"/>
                <a:ext cx="6768752" cy="134644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l-GR" sz="3600" i="1" smtClean="0">
                              <a:solidFill>
                                <a:srgbClr val="FF0000"/>
                              </a:solidFill>
                              <a:latin typeface="Cambria Math"/>
                            </a:rPr>
                          </m:ctrlPr>
                        </m:sSubPr>
                        <m:e>
                          <m:r>
                            <m:rPr>
                              <m:sty m:val="p"/>
                            </m:rPr>
                            <a:rPr lang="en-US" sz="3600">
                              <a:solidFill>
                                <a:srgbClr val="FF0000"/>
                              </a:solidFill>
                              <a:latin typeface="Cambria Math"/>
                            </a:rPr>
                            <m:t>P</m:t>
                          </m:r>
                        </m:e>
                        <m:sub>
                          <m:r>
                            <a:rPr lang="en-US" sz="3600" i="1">
                              <a:solidFill>
                                <a:srgbClr val="FF0000"/>
                              </a:solidFill>
                              <a:latin typeface="Cambria Math"/>
                            </a:rPr>
                            <m:t>𝑡</m:t>
                          </m:r>
                        </m:sub>
                      </m:sSub>
                      <m:r>
                        <a:rPr lang="el-GR" sz="3600" i="1">
                          <a:solidFill>
                            <a:srgbClr val="FF0000"/>
                          </a:solidFill>
                          <a:latin typeface="Cambria Math"/>
                        </a:rPr>
                        <m:t>=</m:t>
                      </m:r>
                      <m:f>
                        <m:fPr>
                          <m:ctrlPr>
                            <a:rPr lang="el-GR" sz="3600" i="1">
                              <a:solidFill>
                                <a:srgbClr val="FF0000"/>
                              </a:solidFill>
                              <a:latin typeface="Cambria Math"/>
                            </a:rPr>
                          </m:ctrlPr>
                        </m:fPr>
                        <m:num>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𝐴</m:t>
                              </m:r>
                            </m:e>
                            <m:sup>
                              <m:r>
                                <a:rPr lang="en-US" sz="3600" i="1">
                                  <a:solidFill>
                                    <a:srgbClr val="FF0000"/>
                                  </a:solidFill>
                                  <a:latin typeface="Cambria Math"/>
                                </a:rPr>
                                <m:t>𝑜</m:t>
                              </m:r>
                            </m:sup>
                          </m:sSup>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𝐵</m:t>
                              </m:r>
                            </m:e>
                            <m:sup>
                              <m:r>
                                <a:rPr lang="en-US" sz="3600" i="1">
                                  <a:solidFill>
                                    <a:srgbClr val="FF0000"/>
                                  </a:solidFill>
                                  <a:latin typeface="Cambria Math"/>
                                </a:rPr>
                                <m:t>𝑜</m:t>
                              </m:r>
                            </m:sup>
                          </m:sSup>
                        </m:num>
                        <m:den>
                          <m:d>
                            <m:dPr>
                              <m:begChr m:val="["/>
                              <m:endChr m:val="]"/>
                              <m:ctrlPr>
                                <a:rPr lang="el-GR" sz="3600" i="1">
                                  <a:solidFill>
                                    <a:srgbClr val="FF0000"/>
                                  </a:solidFill>
                                  <a:latin typeface="Cambria Math"/>
                                </a:rPr>
                              </m:ctrlPr>
                            </m:dPr>
                            <m:e>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𝐴</m:t>
                                  </m:r>
                                </m:e>
                                <m:sup>
                                  <m:r>
                                    <a:rPr lang="en-US" sz="3600" i="1">
                                      <a:solidFill>
                                        <a:srgbClr val="FF0000"/>
                                      </a:solidFill>
                                      <a:latin typeface="Cambria Math"/>
                                    </a:rPr>
                                    <m:t>𝑜</m:t>
                                  </m:r>
                                </m:sup>
                              </m:sSup>
                              <m:r>
                                <a:rPr lang="el-GR" sz="3600" i="1">
                                  <a:solidFill>
                                    <a:srgbClr val="FF0000"/>
                                  </a:solidFill>
                                  <a:latin typeface="Cambria Math"/>
                                </a:rPr>
                                <m:t>+</m:t>
                              </m:r>
                              <m:d>
                                <m:dPr>
                                  <m:ctrlPr>
                                    <a:rPr lang="el-GR" sz="3600" i="1">
                                      <a:solidFill>
                                        <a:srgbClr val="FF0000"/>
                                      </a:solidFill>
                                      <a:latin typeface="Cambria Math"/>
                                    </a:rPr>
                                  </m:ctrlPr>
                                </m:dPr>
                                <m:e>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𝐵</m:t>
                                      </m:r>
                                    </m:e>
                                    <m:sup>
                                      <m:r>
                                        <a:rPr lang="en-US" sz="3600" i="1">
                                          <a:solidFill>
                                            <a:srgbClr val="FF0000"/>
                                          </a:solidFill>
                                          <a:latin typeface="Cambria Math"/>
                                        </a:rPr>
                                        <m:t>𝑜</m:t>
                                      </m:r>
                                    </m:sup>
                                  </m:sSup>
                                  <m:r>
                                    <a:rPr lang="el-GR" sz="3600" i="1">
                                      <a:solidFill>
                                        <a:srgbClr val="FF0000"/>
                                      </a:solidFill>
                                      <a:latin typeface="Cambria Math"/>
                                    </a:rPr>
                                    <m:t>−</m:t>
                                  </m:r>
                                  <m:sSup>
                                    <m:sSupPr>
                                      <m:ctrlPr>
                                        <a:rPr lang="el-GR" sz="3600" i="1">
                                          <a:solidFill>
                                            <a:srgbClr val="FF0000"/>
                                          </a:solidFill>
                                          <a:latin typeface="Cambria Math"/>
                                        </a:rPr>
                                      </m:ctrlPr>
                                    </m:sSupPr>
                                    <m:e>
                                      <m:r>
                                        <a:rPr lang="en-US" sz="3600" i="1">
                                          <a:solidFill>
                                            <a:srgbClr val="FF0000"/>
                                          </a:solidFill>
                                          <a:latin typeface="Cambria Math"/>
                                        </a:rPr>
                                        <m:t>𝑃</m:t>
                                      </m:r>
                                      <m:r>
                                        <a:rPr lang="en-US" sz="3600" i="1" baseline="-25000">
                                          <a:solidFill>
                                            <a:srgbClr val="FF0000"/>
                                          </a:solidFill>
                                          <a:latin typeface="Cambria Math"/>
                                        </a:rPr>
                                        <m:t>𝐴</m:t>
                                      </m:r>
                                    </m:e>
                                    <m:sup>
                                      <m:r>
                                        <a:rPr lang="en-US" sz="3600" i="1">
                                          <a:solidFill>
                                            <a:srgbClr val="FF0000"/>
                                          </a:solidFill>
                                          <a:latin typeface="Cambria Math"/>
                                        </a:rPr>
                                        <m:t>𝑜</m:t>
                                      </m:r>
                                    </m:sup>
                                  </m:sSup>
                                </m:e>
                              </m:d>
                              <m:sSub>
                                <m:sSubPr>
                                  <m:ctrlPr>
                                    <a:rPr lang="el-GR" sz="3600" i="1">
                                      <a:solidFill>
                                        <a:srgbClr val="FF0000"/>
                                      </a:solidFill>
                                      <a:latin typeface="Cambria Math"/>
                                    </a:rPr>
                                  </m:ctrlPr>
                                </m:sSubPr>
                                <m:e>
                                  <m:r>
                                    <a:rPr lang="en-US" sz="3600" i="1">
                                      <a:solidFill>
                                        <a:srgbClr val="FF0000"/>
                                      </a:solidFill>
                                      <a:latin typeface="Cambria Math"/>
                                    </a:rPr>
                                    <m:t>𝑦</m:t>
                                  </m:r>
                                </m:e>
                                <m:sub>
                                  <m:r>
                                    <a:rPr lang="en-US" sz="3600" i="1">
                                      <a:solidFill>
                                        <a:srgbClr val="FF0000"/>
                                      </a:solidFill>
                                      <a:latin typeface="Cambria Math"/>
                                    </a:rPr>
                                    <m:t>𝐴</m:t>
                                  </m:r>
                                </m:sub>
                              </m:sSub>
                            </m:e>
                          </m:d>
                        </m:den>
                      </m:f>
                    </m:oMath>
                  </m:oMathPara>
                </a14:m>
                <a:endParaRPr lang="el-GR" sz="36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1331640" y="5229200"/>
                <a:ext cx="6768752" cy="1346448"/>
              </a:xfrm>
              <a:prstGeom prst="rect">
                <a:avLst/>
              </a:prstGeom>
              <a:blipFill rotWithShape="1">
                <a:blip r:embed="rId3"/>
                <a:stretch>
                  <a:fillRect/>
                </a:stretch>
              </a:blipFill>
            </p:spPr>
            <p:txBody>
              <a:bodyPr/>
              <a:lstStyle/>
              <a:p>
                <a:r>
                  <a:rPr lang="el-GR">
                    <a:noFill/>
                  </a:rPr>
                  <a:t> </a:t>
                </a:r>
              </a:p>
            </p:txBody>
          </p:sp>
        </mc:Fallback>
      </mc:AlternateContent>
      <p:sp>
        <p:nvSpPr>
          <p:cNvPr id="13" name="Τίτλος 12"/>
          <p:cNvSpPr>
            <a:spLocks noGrp="1"/>
          </p:cNvSpPr>
          <p:nvPr>
            <p:ph type="title"/>
          </p:nvPr>
        </p:nvSpPr>
        <p:spPr>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dirty="0">
                <a:solidFill>
                  <a:srgbClr val="FF0000"/>
                </a:solidFill>
              </a:rPr>
              <a:t>P</a:t>
            </a:r>
            <a:r>
              <a:rPr lang="en-US" sz="3600" baseline="-25000" dirty="0">
                <a:solidFill>
                  <a:srgbClr val="FF0000"/>
                </a:solidFill>
              </a:rPr>
              <a:t>t</a:t>
            </a:r>
            <a:r>
              <a:rPr lang="en-US" sz="3600" dirty="0">
                <a:solidFill>
                  <a:srgbClr val="FF0000"/>
                </a:solidFill>
              </a:rPr>
              <a:t> = </a:t>
            </a:r>
            <a:r>
              <a:rPr lang="en-US" sz="3600" dirty="0" err="1">
                <a:solidFill>
                  <a:srgbClr val="FF0000"/>
                </a:solidFill>
              </a:rPr>
              <a:t>P</a:t>
            </a:r>
            <a:r>
              <a:rPr lang="en-US" sz="3600" baseline="-25000" dirty="0" err="1">
                <a:solidFill>
                  <a:srgbClr val="FF0000"/>
                </a:solidFill>
              </a:rPr>
              <a:t>B</a:t>
            </a:r>
            <a:r>
              <a:rPr lang="en-US" sz="3600" baseline="30000" dirty="0" err="1">
                <a:solidFill>
                  <a:srgbClr val="FF0000"/>
                </a:solidFill>
              </a:rPr>
              <a:t>o</a:t>
            </a:r>
            <a:r>
              <a:rPr lang="en-US" sz="3600" dirty="0">
                <a:solidFill>
                  <a:srgbClr val="FF0000"/>
                </a:solidFill>
              </a:rPr>
              <a:t> + (</a:t>
            </a:r>
            <a:r>
              <a:rPr lang="en-US" sz="3600" dirty="0" err="1">
                <a:solidFill>
                  <a:srgbClr val="FF0000"/>
                </a:solidFill>
              </a:rPr>
              <a:t>P</a:t>
            </a:r>
            <a:r>
              <a:rPr lang="en-US" sz="3600" baseline="-25000" dirty="0" err="1">
                <a:solidFill>
                  <a:srgbClr val="FF0000"/>
                </a:solidFill>
              </a:rPr>
              <a:t>A</a:t>
            </a:r>
            <a:r>
              <a:rPr lang="en-US" sz="3600" baseline="30000" dirty="0" err="1">
                <a:solidFill>
                  <a:srgbClr val="FF0000"/>
                </a:solidFill>
              </a:rPr>
              <a:t>o</a:t>
            </a:r>
            <a:r>
              <a:rPr lang="en-US" sz="3600" baseline="30000" dirty="0">
                <a:solidFill>
                  <a:srgbClr val="FF0000"/>
                </a:solidFill>
              </a:rPr>
              <a:t> </a:t>
            </a:r>
            <a:r>
              <a:rPr lang="en-US" sz="3600" dirty="0">
                <a:solidFill>
                  <a:srgbClr val="FF0000"/>
                </a:solidFill>
              </a:rPr>
              <a:t>– </a:t>
            </a:r>
            <a:r>
              <a:rPr lang="en-US" sz="3600" dirty="0" err="1">
                <a:solidFill>
                  <a:srgbClr val="FF0000"/>
                </a:solidFill>
              </a:rPr>
              <a:t>P</a:t>
            </a:r>
            <a:r>
              <a:rPr lang="en-US" sz="3600" baseline="-25000" dirty="0" err="1">
                <a:solidFill>
                  <a:srgbClr val="FF0000"/>
                </a:solidFill>
              </a:rPr>
              <a:t>B</a:t>
            </a:r>
            <a:r>
              <a:rPr lang="en-US" sz="3600" baseline="30000" dirty="0" err="1">
                <a:solidFill>
                  <a:srgbClr val="FF0000"/>
                </a:solidFill>
              </a:rPr>
              <a:t>o</a:t>
            </a:r>
            <a:r>
              <a:rPr lang="en-US" sz="3600" baseline="30000" dirty="0">
                <a:solidFill>
                  <a:srgbClr val="FF0000"/>
                </a:solidFill>
              </a:rPr>
              <a:t> </a:t>
            </a:r>
            <a:r>
              <a:rPr lang="en-US" sz="3600" dirty="0">
                <a:solidFill>
                  <a:srgbClr val="FF0000"/>
                </a:solidFill>
              </a:rPr>
              <a:t>)∙ </a:t>
            </a:r>
            <a:r>
              <a:rPr lang="en-US" sz="3600" dirty="0" err="1">
                <a:solidFill>
                  <a:srgbClr val="FF0000"/>
                </a:solidFill>
              </a:rPr>
              <a:t>x</a:t>
            </a:r>
            <a:r>
              <a:rPr lang="en-US" sz="3600" baseline="-25000" dirty="0" err="1">
                <a:solidFill>
                  <a:srgbClr val="FF0000"/>
                </a:solidFill>
              </a:rPr>
              <a:t>A</a:t>
            </a:r>
            <a:r>
              <a:rPr lang="en-US" sz="3600" dirty="0">
                <a:solidFill>
                  <a:srgbClr val="FF0000"/>
                </a:solidFill>
              </a:rPr>
              <a:t> </a:t>
            </a:r>
          </a:p>
        </p:txBody>
      </p:sp>
    </p:spTree>
    <p:extLst>
      <p:ext uri="{BB962C8B-B14F-4D97-AF65-F5344CB8AC3E}">
        <p14:creationId xmlns:p14="http://schemas.microsoft.com/office/powerpoint/2010/main" val="31386196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435280" cy="1066130"/>
          </a:xfrm>
        </p:spPr>
        <p:txBody>
          <a:bodyPr>
            <a:normAutofit fontScale="90000"/>
          </a:bodyPr>
          <a:lstStyle/>
          <a:p>
            <a:r>
              <a:rPr lang="el-GR" dirty="0" smtClean="0"/>
              <a:t>ΔΙΑΓΡΑΜΜΑ ΘΕΡΜΟΚΡΑΣΙΑΣ-ΣΥΣΤΑΣΗΣ</a:t>
            </a:r>
            <a:br>
              <a:rPr lang="el-GR" dirty="0" smtClean="0"/>
            </a:br>
            <a:r>
              <a:rPr lang="el-GR" dirty="0" smtClean="0"/>
              <a:t>(σε σταθερή Ρ)</a:t>
            </a:r>
            <a:endParaRPr lang="el-GR" dirty="0"/>
          </a:p>
        </p:txBody>
      </p:sp>
      <p:sp>
        <p:nvSpPr>
          <p:cNvPr id="3" name="Θέση περιεχομένου 2"/>
          <p:cNvSpPr>
            <a:spLocks noGrp="1"/>
          </p:cNvSpPr>
          <p:nvPr>
            <p:ph idx="1"/>
          </p:nvPr>
        </p:nvSpPr>
        <p:spPr/>
        <p:txBody>
          <a:bodyPr/>
          <a:lstStyle/>
          <a:p>
            <a:r>
              <a:rPr lang="el-GR" dirty="0" smtClean="0"/>
              <a:t>Στα διαγράμματα αυτά δίνεται η θερμοκρασία ισορροπίας του μίγματος συναρτήσει της σύστασης του μίγματος τόσο στην υγρή φάση όσο και στην φάση των ατμών (αέρια) υπό σταθερή πίεση</a:t>
            </a:r>
            <a:endParaRPr lang="el-GR" dirty="0"/>
          </a:p>
        </p:txBody>
      </p:sp>
    </p:spTree>
    <p:extLst>
      <p:ext uri="{BB962C8B-B14F-4D97-AF65-F5344CB8AC3E}">
        <p14:creationId xmlns:p14="http://schemas.microsoft.com/office/powerpoint/2010/main" val="1141000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435280" cy="1066130"/>
          </a:xfrm>
        </p:spPr>
        <p:txBody>
          <a:bodyPr>
            <a:normAutofit fontScale="90000"/>
          </a:bodyPr>
          <a:lstStyle/>
          <a:p>
            <a:r>
              <a:rPr lang="el-GR" dirty="0" smtClean="0"/>
              <a:t>ΔΙΑΓΡΑΜΜΑ ΘΕΡΜΟΚΡΑΣΙΑΣ-ΣΥΣΤΑΣΗΣ</a:t>
            </a:r>
            <a:br>
              <a:rPr lang="el-GR" dirty="0" smtClean="0"/>
            </a:br>
            <a:r>
              <a:rPr lang="el-GR" dirty="0" smtClean="0"/>
              <a:t>(σε σταθερή Ρ)</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Για σταθερή πίεση οι σχέσεις Τ = </a:t>
            </a:r>
            <a:r>
              <a:rPr lang="en-US" dirty="0" smtClean="0"/>
              <a:t>f </a:t>
            </a:r>
            <a:r>
              <a:rPr lang="el-GR" dirty="0" smtClean="0"/>
              <a:t>(</a:t>
            </a:r>
            <a:r>
              <a:rPr lang="en-US" dirty="0" smtClean="0"/>
              <a:t>x</a:t>
            </a:r>
            <a:r>
              <a:rPr lang="el-GR" dirty="0" smtClean="0"/>
              <a:t>) και Τ = </a:t>
            </a:r>
            <a:r>
              <a:rPr lang="en-US" dirty="0" smtClean="0"/>
              <a:t>f</a:t>
            </a:r>
            <a:r>
              <a:rPr lang="el-GR" dirty="0" smtClean="0"/>
              <a:t> (</a:t>
            </a:r>
            <a:r>
              <a:rPr lang="en-US" dirty="0" smtClean="0"/>
              <a:t>y</a:t>
            </a:r>
            <a:r>
              <a:rPr lang="el-GR" dirty="0" smtClean="0"/>
              <a:t>) είναι πολύπλοκες συναρτήσεις και μπορούν να εξαχθούν πειραματικά από την εξίσωση </a:t>
            </a:r>
            <a:r>
              <a:rPr lang="en-US" dirty="0" err="1" smtClean="0"/>
              <a:t>Clausius-Clapeyron</a:t>
            </a:r>
            <a:endParaRPr lang="el-GR" dirty="0" smtClean="0"/>
          </a:p>
          <a:p>
            <a:r>
              <a:rPr lang="el-GR" dirty="0" smtClean="0"/>
              <a:t>Συνήθως όμως χαράσσονται με την βοήθεια πειραματικών δεδομένων, δηλαδή πειραμάτων προσδιορισμού των </a:t>
            </a:r>
            <a:r>
              <a:rPr lang="el-GR" dirty="0" err="1" smtClean="0"/>
              <a:t>Τ</a:t>
            </a:r>
            <a:r>
              <a:rPr lang="el-GR" baseline="-25000" dirty="0" err="1" smtClean="0"/>
              <a:t>σ.ζ</a:t>
            </a:r>
            <a:r>
              <a:rPr lang="el-GR" dirty="0" smtClean="0"/>
              <a:t> και </a:t>
            </a:r>
            <a:r>
              <a:rPr lang="el-GR" dirty="0" err="1" smtClean="0"/>
              <a:t>Τ</a:t>
            </a:r>
            <a:r>
              <a:rPr lang="el-GR" baseline="-25000" dirty="0" err="1" smtClean="0"/>
              <a:t>σ.δρ</a:t>
            </a:r>
            <a:r>
              <a:rPr lang="el-GR" dirty="0" smtClean="0"/>
              <a:t> για διάφορες συστάσεις του ατμού και του υγρού αντίστοιχα.</a:t>
            </a:r>
            <a:endParaRPr lang="en-US" dirty="0" smtClean="0"/>
          </a:p>
          <a:p>
            <a:r>
              <a:rPr lang="el-GR" dirty="0" smtClean="0"/>
              <a:t>Στο ακόλουθο σχήμα </a:t>
            </a:r>
            <a:r>
              <a:rPr lang="el-GR" dirty="0" err="1" smtClean="0"/>
              <a:t>Τ</a:t>
            </a:r>
            <a:r>
              <a:rPr lang="el-GR" baseline="-25000" dirty="0" err="1" smtClean="0"/>
              <a:t>Α</a:t>
            </a:r>
            <a:r>
              <a:rPr lang="el-GR" baseline="30000" dirty="0" err="1" smtClean="0"/>
              <a:t>ο</a:t>
            </a:r>
            <a:r>
              <a:rPr lang="el-GR" dirty="0" smtClean="0"/>
              <a:t> και </a:t>
            </a:r>
            <a:r>
              <a:rPr lang="el-GR" dirty="0" err="1" smtClean="0"/>
              <a:t>Τ</a:t>
            </a:r>
            <a:r>
              <a:rPr lang="el-GR" baseline="-25000" dirty="0" err="1" smtClean="0"/>
              <a:t>Β</a:t>
            </a:r>
            <a:r>
              <a:rPr lang="el-GR" baseline="30000" dirty="0" err="1" smtClean="0"/>
              <a:t>ο</a:t>
            </a:r>
            <a:r>
              <a:rPr lang="el-GR" dirty="0" smtClean="0"/>
              <a:t> είναι τα σημεία ζέσεως των καθαρών συστατικών Α και Β</a:t>
            </a:r>
            <a:endParaRPr lang="el-GR" dirty="0"/>
          </a:p>
        </p:txBody>
      </p:sp>
    </p:spTree>
    <p:extLst>
      <p:ext uri="{BB962C8B-B14F-4D97-AF65-F5344CB8AC3E}">
        <p14:creationId xmlns:p14="http://schemas.microsoft.com/office/powerpoint/2010/main" val="26341240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9" y="1484784"/>
            <a:ext cx="5328592" cy="4464496"/>
          </a:xfrm>
        </p:spPr>
      </p:pic>
    </p:spTree>
    <p:extLst>
      <p:ext uri="{BB962C8B-B14F-4D97-AF65-F5344CB8AC3E}">
        <p14:creationId xmlns:p14="http://schemas.microsoft.com/office/powerpoint/2010/main" val="2066649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Σημείο ζέσεως</a:t>
            </a:r>
            <a:endParaRPr lang="el-GR" dirty="0"/>
          </a:p>
        </p:txBody>
      </p:sp>
      <p:sp>
        <p:nvSpPr>
          <p:cNvPr id="3" name="Θέση περιεχομένου 2"/>
          <p:cNvSpPr>
            <a:spLocks noGrp="1"/>
          </p:cNvSpPr>
          <p:nvPr>
            <p:ph idx="1"/>
          </p:nvPr>
        </p:nvSpPr>
        <p:spPr/>
        <p:txBody>
          <a:bodyPr/>
          <a:lstStyle/>
          <a:p>
            <a:r>
              <a:rPr lang="el-GR" dirty="0"/>
              <a:t>Επομένως τ</a:t>
            </a:r>
            <a:r>
              <a:rPr lang="el-GR" i="1" dirty="0"/>
              <a:t>ο σημείο ζέσεως ενός υγρού είναι η θερμοκρασία, όπου η τάση ατμών του υγρού γίνεται ίση με την εξωτερική πίεση. </a:t>
            </a:r>
            <a:r>
              <a:rPr lang="el-GR" dirty="0"/>
              <a:t>Το σημείο ζέσεως εξαρτάται λοιπόν από την εξωτερική πίεση και μικραίνει ή μεγαλώνει όταν μεταβληθεί αντίστοιχα η πίεση, όπως φαίνεται στο Σχήμα 1. </a:t>
            </a:r>
          </a:p>
          <a:p>
            <a:endParaRPr lang="el-GR" dirty="0"/>
          </a:p>
        </p:txBody>
      </p:sp>
    </p:spTree>
    <p:extLst>
      <p:ext uri="{BB962C8B-B14F-4D97-AF65-F5344CB8AC3E}">
        <p14:creationId xmlns:p14="http://schemas.microsoft.com/office/powerpoint/2010/main" val="1192848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147248" cy="1858218"/>
          </a:xfrm>
        </p:spPr>
        <p:txBody>
          <a:bodyPr>
            <a:normAutofit fontScale="90000"/>
          </a:bodyPr>
          <a:lstStyle/>
          <a:p>
            <a:r>
              <a:rPr lang="el-GR" sz="3100" dirty="0" smtClean="0"/>
              <a:t/>
            </a:r>
            <a:br>
              <a:rPr lang="el-GR" sz="3100" dirty="0" smtClean="0"/>
            </a:br>
            <a:r>
              <a:rPr lang="el-GR" sz="3100" dirty="0"/>
              <a:t/>
            </a:r>
            <a:br>
              <a:rPr lang="el-GR" sz="3100" dirty="0"/>
            </a:br>
            <a:r>
              <a:rPr lang="el-GR" sz="3100" dirty="0" smtClean="0"/>
              <a:t>Η </a:t>
            </a:r>
            <a:r>
              <a:rPr lang="el-GR" sz="3100" dirty="0"/>
              <a:t>ένωση 2 έχει μικρότερη τάση ατμών από την ένωση 1 για συγκεκριμένη </a:t>
            </a:r>
            <a:r>
              <a:rPr lang="el-GR" sz="3100" dirty="0" err="1"/>
              <a:t>θερμ</a:t>
            </a:r>
            <a:r>
              <a:rPr lang="el-GR" sz="3100" dirty="0"/>
              <a:t>. Σε ατμοσφαιρική πίεση 1 </a:t>
            </a:r>
            <a:r>
              <a:rPr lang="en-US" sz="3100" dirty="0" err="1"/>
              <a:t>atm</a:t>
            </a:r>
            <a:r>
              <a:rPr lang="el-GR" sz="3100" dirty="0"/>
              <a:t> η ένωση 2 έχει υψηλότερο </a:t>
            </a:r>
            <a:r>
              <a:rPr lang="el-GR" sz="3100" dirty="0" err="1"/>
              <a:t>σ.ζ</a:t>
            </a:r>
            <a:r>
              <a:rPr lang="el-GR" sz="3100" dirty="0"/>
              <a:t>. από την ένωση</a:t>
            </a:r>
            <a:r>
              <a:rPr lang="el-GR" dirty="0"/>
              <a:t> </a:t>
            </a:r>
            <a:r>
              <a:rPr lang="el-GR" sz="3100" dirty="0"/>
              <a:t>1.</a:t>
            </a:r>
            <a:r>
              <a:rPr lang="el-GR" dirty="0"/>
              <a:t/>
            </a:r>
            <a:br>
              <a:rPr lang="el-GR" dirty="0"/>
            </a:b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8" y="2060848"/>
            <a:ext cx="4796510" cy="4797152"/>
          </a:xfrm>
        </p:spPr>
      </p:pic>
    </p:spTree>
    <p:extLst>
      <p:ext uri="{BB962C8B-B14F-4D97-AF65-F5344CB8AC3E}">
        <p14:creationId xmlns:p14="http://schemas.microsoft.com/office/powerpoint/2010/main" val="167219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Σημείο ζέσεως</a:t>
            </a:r>
            <a:endParaRPr lang="el-GR" b="1" dirty="0"/>
          </a:p>
        </p:txBody>
      </p:sp>
      <p:sp>
        <p:nvSpPr>
          <p:cNvPr id="3" name="Θέση περιεχομένου 2"/>
          <p:cNvSpPr>
            <a:spLocks noGrp="1"/>
          </p:cNvSpPr>
          <p:nvPr>
            <p:ph idx="1"/>
          </p:nvPr>
        </p:nvSpPr>
        <p:spPr>
          <a:xfrm>
            <a:off x="457200" y="1600200"/>
            <a:ext cx="8229600" cy="5069160"/>
          </a:xfrm>
        </p:spPr>
        <p:txBody>
          <a:bodyPr>
            <a:normAutofit fontScale="85000" lnSpcReduction="10000"/>
          </a:bodyPr>
          <a:lstStyle/>
          <a:p>
            <a:r>
              <a:rPr lang="el-GR" dirty="0"/>
              <a:t>Το σημείο ζέσεως αποτελεί </a:t>
            </a:r>
            <a:r>
              <a:rPr lang="el-GR" b="1" dirty="0"/>
              <a:t>χαρακτηριστική ιδιότητα </a:t>
            </a:r>
            <a:r>
              <a:rPr lang="el-GR" dirty="0"/>
              <a:t>ενός καθαρού υγρού, όπως και το σημείο τήξεως αποτελεί  χαρακτηριστική ιδιότητα ενός καθαρού στερεού, με τη διαφορά ότι </a:t>
            </a:r>
            <a:r>
              <a:rPr lang="el-GR" i="1" dirty="0"/>
              <a:t>για το σημείο ζέσεως πρέπει πάντοτε να αναφέρεται η εξωτερική πίεση.</a:t>
            </a:r>
            <a:endParaRPr lang="el-GR" dirty="0"/>
          </a:p>
          <a:p>
            <a:r>
              <a:rPr lang="el-GR" dirty="0"/>
              <a:t>Όταν ένα γνωστό υγρό αποστάζει σε θερμοκρασία διαφορετική από αυτήν που γνωρίζουμε, τότε συμπεραίνουμε ότι το υγρό περιέχει ξένες προσμίξεις ή είναι μίγμα δύο ή περισσοτέρων ενώσεων. </a:t>
            </a:r>
          </a:p>
          <a:p>
            <a:r>
              <a:rPr lang="el-GR" i="1" dirty="0"/>
              <a:t>Όταν αποστάζει ένα καθαρό υγρό, το σημείο ζέσεως διατηρείται σταθερό με εύρος θερμοκρασιών που δεν ξεπερνά τους δύο βαθμούς.</a:t>
            </a:r>
            <a:endParaRPr lang="el-GR" dirty="0"/>
          </a:p>
          <a:p>
            <a:endParaRPr lang="el-GR" dirty="0"/>
          </a:p>
        </p:txBody>
      </p:sp>
    </p:spTree>
    <p:extLst>
      <p:ext uri="{BB962C8B-B14F-4D97-AF65-F5344CB8AC3E}">
        <p14:creationId xmlns:p14="http://schemas.microsoft.com/office/powerpoint/2010/main" val="2717305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a:t>Πα</a:t>
            </a:r>
            <a:r>
              <a:rPr lang="en-US" b="1" dirty="0" err="1"/>
              <a:t>ράγοντες</a:t>
            </a:r>
            <a:r>
              <a:rPr lang="en-US" b="1" dirty="0"/>
              <a:t> π</a:t>
            </a:r>
            <a:r>
              <a:rPr lang="en-US" b="1" dirty="0" err="1"/>
              <a:t>ου</a:t>
            </a:r>
            <a:r>
              <a:rPr lang="en-US" b="1" dirty="0"/>
              <a:t> επ</a:t>
            </a:r>
            <a:r>
              <a:rPr lang="en-US" b="1" dirty="0" err="1"/>
              <a:t>ηρεάζουν</a:t>
            </a:r>
            <a:r>
              <a:rPr lang="en-US" b="1" dirty="0"/>
              <a:t> </a:t>
            </a:r>
            <a:r>
              <a:rPr lang="en-US" b="1" dirty="0" err="1"/>
              <a:t>το</a:t>
            </a:r>
            <a:r>
              <a:rPr lang="en-US" b="1" dirty="0"/>
              <a:t> </a:t>
            </a:r>
            <a:r>
              <a:rPr lang="en-US" b="1" dirty="0" err="1"/>
              <a:t>σημείο</a:t>
            </a:r>
            <a:r>
              <a:rPr lang="en-US" b="1" dirty="0"/>
              <a:t> </a:t>
            </a:r>
            <a:r>
              <a:rPr lang="en-US" b="1" dirty="0" err="1"/>
              <a:t>ζέσεως</a:t>
            </a:r>
            <a:r>
              <a:rPr lang="en-US" b="1" dirty="0"/>
              <a:t> </a:t>
            </a:r>
            <a:endParaRPr lang="el-GR" dirty="0"/>
          </a:p>
        </p:txBody>
      </p:sp>
      <p:sp>
        <p:nvSpPr>
          <p:cNvPr id="3" name="Θέση περιεχομένου 2"/>
          <p:cNvSpPr>
            <a:spLocks noGrp="1"/>
          </p:cNvSpPr>
          <p:nvPr>
            <p:ph idx="1"/>
          </p:nvPr>
        </p:nvSpPr>
        <p:spPr/>
        <p:txBody>
          <a:bodyPr>
            <a:normAutofit fontScale="85000" lnSpcReduction="10000"/>
          </a:bodyPr>
          <a:lstStyle/>
          <a:p>
            <a:pPr lvl="0"/>
            <a:r>
              <a:rPr lang="el-GR" i="1" dirty="0"/>
              <a:t>Το μοριακό βάρος. </a:t>
            </a:r>
            <a:r>
              <a:rPr lang="el-GR" dirty="0"/>
              <a:t>Τα μεγαλύτερα μόρια έχουν υψηλότερα </a:t>
            </a:r>
            <a:r>
              <a:rPr lang="el-GR" dirty="0" err="1"/>
              <a:t>σ.ζ</a:t>
            </a:r>
            <a:r>
              <a:rPr lang="el-GR" dirty="0"/>
              <a:t>.</a:t>
            </a:r>
          </a:p>
          <a:p>
            <a:pPr lvl="0"/>
            <a:r>
              <a:rPr lang="el-GR" i="1" dirty="0" smtClean="0"/>
              <a:t>Οι </a:t>
            </a:r>
            <a:r>
              <a:rPr lang="el-GR" i="1" dirty="0" err="1"/>
              <a:t>διαμοριακές</a:t>
            </a:r>
            <a:r>
              <a:rPr lang="el-GR" i="1" dirty="0"/>
              <a:t> δυνάμεις</a:t>
            </a:r>
            <a:r>
              <a:rPr lang="el-GR" dirty="0"/>
              <a:t> που δρουν στα μόρια</a:t>
            </a:r>
            <a:r>
              <a:rPr lang="el-GR" i="1" dirty="0"/>
              <a:t>. </a:t>
            </a:r>
            <a:r>
              <a:rPr lang="el-GR" dirty="0"/>
              <a:t>Όσο πιο ισχυρές είναι οι δυνάμεις αυτές, όσο δηλαδή πιο έντονα έλκει το ένα μόριο το άλλο, τα μόρια δεν μπορούν να ξεφύγουν στην αέρια φάση και επομένως μειώνεται η τάση ατμών τους. Ελαττωμένη τάση ατμών σημαίνει, ότι η θερμοκρασία πρέπει να ανέλθει υψηλότερα για να μπορέσει η ένωση να βράσει και συνεπώς ή ένωση έχει υψηλότερο </a:t>
            </a:r>
            <a:r>
              <a:rPr lang="el-GR" dirty="0" err="1"/>
              <a:t>σ.ζ</a:t>
            </a:r>
            <a:r>
              <a:rPr lang="el-GR" dirty="0"/>
              <a:t>., όπως φαίνεται στο σχήμα 2.  </a:t>
            </a:r>
          </a:p>
          <a:p>
            <a:endParaRPr lang="el-GR" dirty="0"/>
          </a:p>
        </p:txBody>
      </p:sp>
    </p:spTree>
    <p:extLst>
      <p:ext uri="{BB962C8B-B14F-4D97-AF65-F5344CB8AC3E}">
        <p14:creationId xmlns:p14="http://schemas.microsoft.com/office/powerpoint/2010/main" val="289759655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1021</TotalTime>
  <Words>3199</Words>
  <Application>Microsoft Office PowerPoint</Application>
  <PresentationFormat>Προβολή στην οθόνη (4:3)</PresentationFormat>
  <Paragraphs>195</Paragraphs>
  <Slides>57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57</vt:i4>
      </vt:variant>
    </vt:vector>
  </HeadingPairs>
  <TitlesOfParts>
    <vt:vector size="58" baseType="lpstr">
      <vt:lpstr>Θέμα του Office</vt:lpstr>
      <vt:lpstr>ΑΠΟΣΤΑΞΗ</vt:lpstr>
      <vt:lpstr>ΑΠΟΣΤΑΞΗ</vt:lpstr>
      <vt:lpstr>ΑΠΟΣΤΑΞΗ</vt:lpstr>
      <vt:lpstr>Θεωρία της απόσταξης</vt:lpstr>
      <vt:lpstr>Σημείο ζέσεως</vt:lpstr>
      <vt:lpstr>Σημείο ζέσεως</vt:lpstr>
      <vt:lpstr>  Η ένωση 2 έχει μικρότερη τάση ατμών από την ένωση 1 για συγκεκριμένη θερμ. Σε ατμοσφαιρική πίεση 1 atm η ένωση 2 έχει υψηλότερο σ.ζ. από την ένωση 1. </vt:lpstr>
      <vt:lpstr>Σημείο ζέσεως</vt:lpstr>
      <vt:lpstr>Παράγοντες που επηρεάζουν το σημείο ζέσεως </vt:lpstr>
      <vt:lpstr>Παράγοντες που επηρεάζουν το σημείο ζέσεως </vt:lpstr>
      <vt:lpstr>Παράγοντες που επηρεάζουν το σημείο ζέσεως </vt:lpstr>
      <vt:lpstr>Κατηγορίες απόσταξης</vt:lpstr>
      <vt:lpstr>Η απόσταξη ανάλογα με τον αριθμό των συστατικών που περιέχονται στο αρχικό μίγμα διακρίνεται σε: </vt:lpstr>
      <vt:lpstr>Ανάλογα με τον τρόπο διαχωρισμού των συστατικών διακρίνεται σε:</vt:lpstr>
      <vt:lpstr>Απλή απόσταξη</vt:lpstr>
      <vt:lpstr>Απλή απόσταξη</vt:lpstr>
      <vt:lpstr>Απλή απόσταξη</vt:lpstr>
      <vt:lpstr>Απλή απόσταξη</vt:lpstr>
      <vt:lpstr>Απλή απόσταξη</vt:lpstr>
      <vt:lpstr>Απλή απόσταξη</vt:lpstr>
      <vt:lpstr>Κλασματική απόσταξη</vt:lpstr>
      <vt:lpstr>Παρουσίαση του PowerPoint</vt:lpstr>
      <vt:lpstr>Παρουσίαση του PowerPoint</vt:lpstr>
      <vt:lpstr>Κλασματική απόσταξη</vt:lpstr>
      <vt:lpstr>Κλασματική απόσταξη</vt:lpstr>
      <vt:lpstr>Κλασματική απόσταξη</vt:lpstr>
      <vt:lpstr>Ανάλογα με τον τρόπο λειτουργίας της εγκατάστασης διακρίνεται σε </vt:lpstr>
      <vt:lpstr>Απόσταξη υπό ελαττωμένη πίεση</vt:lpstr>
      <vt:lpstr>Απόσταξη υπό ελαττωμένη πίεση</vt:lpstr>
      <vt:lpstr>Απόσταξη υπό ελαττωμένη πίεση</vt:lpstr>
      <vt:lpstr>Απόσταξη υπό ελαττωμένη πίεση</vt:lpstr>
      <vt:lpstr>Απόσταξη υπό ελαττωμένη πίεση</vt:lpstr>
      <vt:lpstr>Απόσταξη με υδρατμούς</vt:lpstr>
      <vt:lpstr>Απόσταξη με υδρατμούς</vt:lpstr>
      <vt:lpstr>Απόσταξη με υδρατμούς</vt:lpstr>
      <vt:lpstr>Απόσταξη με υδρατμούς</vt:lpstr>
      <vt:lpstr>Απόσταξη με υδρατμούς</vt:lpstr>
      <vt:lpstr>ΙΣΟΡΡΟΠΙΑ ΑΤΜΟΥ/ΥΓΡΟΥ </vt:lpstr>
      <vt:lpstr>Βαθμοί ελευθερίας</vt:lpstr>
      <vt:lpstr>Βαθμοί ελευθερίας</vt:lpstr>
      <vt:lpstr>ΙΔΑΝΙΚΑ ΜΙΓΜΑΤΑ </vt:lpstr>
      <vt:lpstr>ΙΔΑΝΙΚΑ ΜΙΓΜΑΤΑ - ΝΟΜΟΣ RAOULT </vt:lpstr>
      <vt:lpstr>ΙΔΑΝΙΚΑ ΜΙΓΜΑΤΑ - ΝΟΜΟΣ DALTON</vt:lpstr>
      <vt:lpstr>ΙΔΑΝΙΚΑ ΜΙΓΜΑΤΑ- ΕΞΙΣΩΣΗ ANTOINE</vt:lpstr>
      <vt:lpstr>ΙΔΑΝΙΚΑ ΜΙΓΜΑΤΑ- ΕΞΙΣΩΣΗ CLAUSIUS-CLAPEYRON</vt:lpstr>
      <vt:lpstr>ΔΥΑΔΙΚΟ ΜΙΓΜΑ Α,Β </vt:lpstr>
      <vt:lpstr>ΔΥΑΔΙΚΟ ΜΙΓΜΑ Α,Β</vt:lpstr>
      <vt:lpstr>Συντελεστής κατανομής</vt:lpstr>
      <vt:lpstr>Σχετική πτητικότητα</vt:lpstr>
      <vt:lpstr>Σχετική πτητικότητα</vt:lpstr>
      <vt:lpstr>ΣΥΝΔΥΑΣΜΟΣ ΤΩΝ ΔΥΟ ΝΟΜΩΝ</vt:lpstr>
      <vt:lpstr>ΔΙΑΓΡΑΜΜΑ ΠΙΕΣΗΣ-ΣΥΣΤΑΣΗΣ (σε σταθερή Τ)</vt:lpstr>
      <vt:lpstr>Παρουσίαση του PowerPoint</vt:lpstr>
      <vt:lpstr>Pt = PBo + (PAo – PBo )∙ xA </vt:lpstr>
      <vt:lpstr>ΔΙΑΓΡΑΜΜΑ ΘΕΡΜΟΚΡΑΣΙΑΣ-ΣΥΣΤΑΣΗΣ (σε σταθερή Ρ)</vt:lpstr>
      <vt:lpstr>ΔΙΑΓΡΑΜΜΑ ΘΕΡΜΟΚΡΑΣΙΑΣ-ΣΥΣΤΑΣΗΣ (σε σταθερή Ρ)</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ΑΠΟΣΤΑΞΗ</dc:title>
  <dc:creator>Melina Kotti</dc:creator>
  <cp:lastModifiedBy>Windows User</cp:lastModifiedBy>
  <cp:revision>70</cp:revision>
  <dcterms:created xsi:type="dcterms:W3CDTF">2019-04-05T11:44:17Z</dcterms:created>
  <dcterms:modified xsi:type="dcterms:W3CDTF">2019-06-05T09:36:02Z</dcterms:modified>
</cp:coreProperties>
</file>