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5/6/2019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5/6/2019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5/6/2019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5/6/2019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5/6/2019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5/6/2019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5/6/2019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5/6/2019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5/6/2019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5/6/2019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5/6/2019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853615-BFDE-46DE-814C-47EC6EF6D371}" type="datetimeFigureOut">
              <a:rPr lang="el-GR" smtClean="0"/>
              <a:t>5/6/2019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ΚΟΣΚΙΝΑ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190387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Αριθμητική κανονική κατανομή</a:t>
            </a:r>
            <a:endParaRPr lang="el-G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Θέση περιεχομένου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196752"/>
                <a:ext cx="8229600" cy="5472608"/>
              </a:xfrm>
            </p:spPr>
            <p:txBody>
              <a:bodyPr>
                <a:normAutofit fontScale="32500" lnSpcReduction="20000"/>
              </a:bodyPr>
              <a:lstStyle/>
              <a:p>
                <a:pPr marL="0" indent="0" algn="just">
                  <a:lnSpc>
                    <a:spcPct val="115000"/>
                  </a:lnSpc>
                  <a:spcAft>
                    <a:spcPts val="1000"/>
                  </a:spcAft>
                  <a:buNone/>
                </a:pPr>
                <a:r>
                  <a:rPr lang="el-GR" sz="5900" dirty="0">
                    <a:ea typeface="Calibri"/>
                    <a:cs typeface="Times New Roman"/>
                  </a:rPr>
                  <a:t>Η αριθμητική κανονική κατανομή δίνεται από την εξίσωση:</a:t>
                </a:r>
              </a:p>
              <a:p>
                <a:pPr algn="just"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el-GR" sz="5100" i="1">
                        <a:effectLst/>
                        <a:latin typeface="Cambria Math"/>
                        <a:ea typeface="Calibri"/>
                        <a:cs typeface="Times New Roman"/>
                      </a:rPr>
                      <m:t>𝑦</m:t>
                    </m:r>
                    <m:r>
                      <a:rPr lang="el-GR" sz="5100" i="1">
                        <a:effectLst/>
                        <a:latin typeface="Cambria Math"/>
                        <a:ea typeface="Calibri"/>
                        <a:cs typeface="Times New Roman"/>
                      </a:rPr>
                      <m:t>= </m:t>
                    </m:r>
                    <m:f>
                      <m:fPr>
                        <m:ctrlPr>
                          <a:rPr lang="el-GR" sz="51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fPr>
                      <m:num>
                        <m:r>
                          <a:rPr lang="el-GR" sz="51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1</m:t>
                        </m:r>
                      </m:num>
                      <m:den>
                        <m:r>
                          <a:rPr lang="el-GR" sz="51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𝜎</m:t>
                        </m:r>
                        <m:rad>
                          <m:radPr>
                            <m:degHide m:val="on"/>
                            <m:ctrlPr>
                              <a:rPr lang="el-GR" sz="5100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</m:ctrlPr>
                          </m:radPr>
                          <m:deg/>
                          <m:e>
                            <m:r>
                              <a:rPr lang="el-GR" sz="5100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2</m:t>
                            </m:r>
                            <m:r>
                              <a:rPr lang="el-GR" sz="5100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𝜋</m:t>
                            </m:r>
                          </m:e>
                        </m:rad>
                      </m:den>
                    </m:f>
                    <m:sSup>
                      <m:sSupPr>
                        <m:ctrlPr>
                          <a:rPr lang="el-GR" sz="51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sSupPr>
                      <m:e>
                        <m:r>
                          <a:rPr lang="en-US" sz="51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𝑒</m:t>
                        </m:r>
                      </m:e>
                      <m:sup>
                        <m:r>
                          <a:rPr lang="en-US" sz="51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− −</m:t>
                        </m:r>
                        <m:f>
                          <m:fPr>
                            <m:ctrlPr>
                              <a:rPr lang="el-GR" sz="5100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l-GR" sz="5100" i="1"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</m:ctrlPr>
                              </m:sSupPr>
                              <m:e>
                                <m:r>
                                  <a:rPr lang="en-US" sz="5100" i="1"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  <m:t>(</m:t>
                                </m:r>
                                <m:r>
                                  <a:rPr lang="en-US" sz="5100" i="1"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  <m:t>𝑥</m:t>
                                </m:r>
                                <m:r>
                                  <a:rPr lang="en-US" sz="5100" i="1"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  <m:t>−</m:t>
                                </m:r>
                                <m:acc>
                                  <m:accPr>
                                    <m:chr m:val="̅"/>
                                    <m:ctrlPr>
                                      <a:rPr lang="el-GR" sz="5100" i="1">
                                        <a:effectLst/>
                                        <a:latin typeface="Cambria Math"/>
                                        <a:ea typeface="Calibri"/>
                                        <a:cs typeface="Times New Roman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5100" i="1">
                                        <a:effectLst/>
                                        <a:latin typeface="Cambria Math"/>
                                        <a:ea typeface="Calibri"/>
                                        <a:cs typeface="Times New Roman"/>
                                      </a:rPr>
                                      <m:t>𝑥</m:t>
                                    </m:r>
                                    <m:r>
                                      <a:rPr lang="en-US" sz="5100" i="1">
                                        <a:effectLst/>
                                        <a:latin typeface="Cambria Math"/>
                                        <a:ea typeface="Calibri"/>
                                        <a:cs typeface="Times New Roman"/>
                                      </a:rPr>
                                      <m:t>)</m:t>
                                    </m:r>
                                  </m:e>
                                </m:acc>
                              </m:e>
                              <m:sup>
                                <m:r>
                                  <a:rPr lang="en-US" sz="5100" i="1"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  <m:t> 2</m:t>
                                </m:r>
                              </m:sup>
                            </m:sSup>
                          </m:num>
                          <m:den>
                            <m:r>
                              <a:rPr lang="en-US" sz="5100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2</m:t>
                            </m:r>
                            <m:sSup>
                              <m:sSupPr>
                                <m:ctrlPr>
                                  <a:rPr lang="el-GR" sz="5100" i="1"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</m:ctrlPr>
                              </m:sSupPr>
                              <m:e>
                                <m:r>
                                  <a:rPr lang="el-GR" sz="5100" i="1"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  <m:t>𝜎</m:t>
                                </m:r>
                              </m:e>
                              <m:sup>
                                <m:r>
                                  <a:rPr lang="el-GR" sz="5100" i="1"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sup>
                    </m:sSup>
                  </m:oMath>
                </a14:m>
                <a:endParaRPr lang="el-GR" sz="5100" dirty="0">
                  <a:ea typeface="Calibri"/>
                  <a:cs typeface="Times New Roman"/>
                </a:endParaRPr>
              </a:p>
              <a:p>
                <a:pPr marL="0" indent="0" algn="just">
                  <a:lnSpc>
                    <a:spcPct val="115000"/>
                  </a:lnSpc>
                  <a:spcAft>
                    <a:spcPts val="1000"/>
                  </a:spcAft>
                  <a:buNone/>
                </a:pPr>
                <a:r>
                  <a:rPr lang="en-US" sz="7000" dirty="0">
                    <a:ea typeface="Calibri"/>
                    <a:cs typeface="Times New Roman"/>
                  </a:rPr>
                  <a:t>y</a:t>
                </a:r>
                <a:r>
                  <a:rPr lang="el-GR" sz="7000" dirty="0">
                    <a:ea typeface="Calibri"/>
                    <a:cs typeface="Times New Roman"/>
                  </a:rPr>
                  <a:t> είναι η σχετική συχνότητα κατανομής ή η διαφορική κατανομή </a:t>
                </a:r>
                <a14:m>
                  <m:oMath xmlns:m="http://schemas.openxmlformats.org/officeDocument/2006/math">
                    <m:r>
                      <a:rPr lang="en-US" sz="7000" i="1">
                        <a:effectLst/>
                        <a:latin typeface="Cambria Math"/>
                        <a:ea typeface="Calibri"/>
                        <a:cs typeface="Times New Roman"/>
                      </a:rPr>
                      <m:t>𝑦</m:t>
                    </m:r>
                    <m:r>
                      <a:rPr lang="el-GR" sz="7000" i="1">
                        <a:effectLst/>
                        <a:latin typeface="Cambria Math"/>
                        <a:ea typeface="Calibri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el-GR" sz="70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 sz="7000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Δ</m:t>
                        </m:r>
                        <m:r>
                          <a:rPr lang="el-GR" sz="70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𝛷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l-GR" sz="7000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Δ</m:t>
                        </m:r>
                        <m:r>
                          <a:rPr lang="el-GR" sz="70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𝑥</m:t>
                        </m:r>
                      </m:den>
                    </m:f>
                  </m:oMath>
                </a14:m>
                <a:endParaRPr lang="el-GR" sz="7000" dirty="0">
                  <a:ea typeface="Calibri"/>
                  <a:cs typeface="Times New Roman"/>
                </a:endParaRPr>
              </a:p>
              <a:p>
                <a:pPr marL="0" indent="0" algn="just">
                  <a:lnSpc>
                    <a:spcPct val="115000"/>
                  </a:lnSpc>
                  <a:spcAft>
                    <a:spcPts val="1000"/>
                  </a:spcAft>
                  <a:buNone/>
                </a:pP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l-GR" sz="70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accPr>
                      <m:e>
                        <m:r>
                          <a:rPr lang="el-GR" sz="70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𝜒</m:t>
                        </m:r>
                      </m:e>
                    </m:acc>
                  </m:oMath>
                </a14:m>
                <a:r>
                  <a:rPr lang="el-GR" sz="7000" dirty="0">
                    <a:ea typeface="Times New Roman"/>
                    <a:cs typeface="Times New Roman"/>
                  </a:rPr>
                  <a:t> </a:t>
                </a:r>
                <a:r>
                  <a:rPr lang="el-GR" sz="7000" dirty="0">
                    <a:ea typeface="Calibri"/>
                    <a:cs typeface="Times New Roman"/>
                  </a:rPr>
                  <a:t>είναι η μέση αριθμητική τιμή που υπολογίζεται από τον τύπο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l-GR" sz="70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accPr>
                      <m:e>
                        <m:r>
                          <a:rPr lang="el-GR" sz="70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𝑥</m:t>
                        </m:r>
                      </m:e>
                    </m:acc>
                    <m:r>
                      <a:rPr lang="el-GR" sz="7000" i="1">
                        <a:effectLst/>
                        <a:latin typeface="Cambria Math"/>
                        <a:ea typeface="Calibri"/>
                        <a:cs typeface="Times New Roman"/>
                      </a:rPr>
                      <m:t>= </m:t>
                    </m:r>
                    <m:f>
                      <m:fPr>
                        <m:ctrlPr>
                          <a:rPr lang="el-GR" sz="70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limLoc m:val="undOvr"/>
                            <m:ctrlPr>
                              <a:rPr lang="el-GR" sz="7000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</m:ctrlPr>
                          </m:naryPr>
                          <m:sub>
                            <m:r>
                              <a:rPr lang="el-GR" sz="7000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0</m:t>
                            </m:r>
                          </m:sub>
                          <m:sup>
                            <m:r>
                              <a:rPr lang="el-GR" sz="7000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𝑥𝑖</m:t>
                            </m:r>
                          </m:sup>
                          <m:e>
                            <m:r>
                              <a:rPr lang="el-GR" sz="7000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𝑥</m:t>
                            </m:r>
                          </m:e>
                        </m:nary>
                      </m:num>
                      <m:den>
                        <m:r>
                          <a:rPr lang="el-GR" sz="70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𝑁</m:t>
                        </m:r>
                      </m:den>
                    </m:f>
                  </m:oMath>
                </a14:m>
                <a:endParaRPr lang="el-GR" sz="7000" dirty="0">
                  <a:ea typeface="Calibri"/>
                  <a:cs typeface="Times New Roman"/>
                </a:endParaRPr>
              </a:p>
              <a:p>
                <a:pPr marL="0" indent="0" algn="just">
                  <a:lnSpc>
                    <a:spcPct val="115000"/>
                  </a:lnSpc>
                  <a:spcAft>
                    <a:spcPts val="1000"/>
                  </a:spcAft>
                  <a:buNone/>
                </a:pPr>
                <a:r>
                  <a:rPr lang="el-GR" sz="7000" dirty="0">
                    <a:ea typeface="Calibri"/>
                    <a:cs typeface="Times New Roman"/>
                  </a:rPr>
                  <a:t>και σ είναι η τυπική απόκλιση της κατανομής και δίνεται από τον τύπο</a:t>
                </a:r>
                <a:br>
                  <a:rPr lang="el-GR" sz="7000" dirty="0">
                    <a:ea typeface="Calibri"/>
                    <a:cs typeface="Times New Roman"/>
                  </a:rPr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51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𝜎</m:t>
                      </m:r>
                      <m:r>
                        <a:rPr lang="el-GR" sz="51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=</m:t>
                      </m:r>
                      <m:f>
                        <m:fPr>
                          <m:ctrlPr>
                            <a:rPr lang="el-GR" sz="51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l-GR" sz="5100" i="1">
                                  <a:effectLst/>
                                  <a:latin typeface="Cambria Math"/>
                                  <a:ea typeface="Calibri"/>
                                  <a:cs typeface="Times New Roman"/>
                                </a:rPr>
                              </m:ctrlPr>
                            </m:radPr>
                            <m:deg/>
                            <m:e>
                              <m:r>
                                <a:rPr lang="el-GR" sz="5100" i="1">
                                  <a:effectLst/>
                                  <a:latin typeface="Cambria Math"/>
                                  <a:ea typeface="Calibri"/>
                                  <a:cs typeface="Times New Roman"/>
                                </a:rPr>
                                <m:t>𝛴</m:t>
                              </m:r>
                              <m:sSup>
                                <m:sSupPr>
                                  <m:ctrlPr>
                                    <a:rPr lang="el-GR" sz="5100" i="1">
                                      <a:effectLst/>
                                      <a:latin typeface="Cambria Math"/>
                                      <a:ea typeface="Calibri"/>
                                      <a:cs typeface="Times New Roman"/>
                                    </a:rPr>
                                  </m:ctrlPr>
                                </m:sSupPr>
                                <m:e>
                                  <m:r>
                                    <a:rPr lang="el-GR" sz="5100" i="1">
                                      <a:effectLst/>
                                      <a:latin typeface="Cambria Math"/>
                                      <a:ea typeface="Calibri"/>
                                      <a:cs typeface="Times New Roman"/>
                                    </a:rPr>
                                    <m:t>(</m:t>
                                  </m:r>
                                  <m:r>
                                    <a:rPr lang="en-US" sz="5100" i="1">
                                      <a:effectLst/>
                                      <a:latin typeface="Cambria Math"/>
                                      <a:ea typeface="Calibri"/>
                                      <a:cs typeface="Times New Roman"/>
                                    </a:rPr>
                                    <m:t>𝑥</m:t>
                                  </m:r>
                                  <m:r>
                                    <a:rPr lang="el-GR" sz="5100" i="1">
                                      <a:effectLst/>
                                      <a:latin typeface="Cambria Math"/>
                                      <a:ea typeface="Calibri"/>
                                      <a:cs typeface="Times New Roman"/>
                                    </a:rPr>
                                    <m:t>−</m:t>
                                  </m:r>
                                  <m:acc>
                                    <m:accPr>
                                      <m:chr m:val="̅"/>
                                      <m:ctrlPr>
                                        <a:rPr lang="el-GR" sz="5100" i="1">
                                          <a:effectLst/>
                                          <a:latin typeface="Cambria Math"/>
                                          <a:ea typeface="Calibri"/>
                                          <a:cs typeface="Times New Roman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5100" i="1">
                                          <a:effectLst/>
                                          <a:latin typeface="Cambria Math"/>
                                          <a:ea typeface="Calibri"/>
                                          <a:cs typeface="Times New Roman"/>
                                        </a:rPr>
                                        <m:t>𝑥</m:t>
                                      </m:r>
                                      <m:r>
                                        <a:rPr lang="el-GR" sz="5100" i="1">
                                          <a:effectLst/>
                                          <a:latin typeface="Cambria Math"/>
                                          <a:ea typeface="Calibri"/>
                                          <a:cs typeface="Times New Roman"/>
                                        </a:rPr>
                                        <m:t>)</m:t>
                                      </m:r>
                                    </m:e>
                                  </m:acc>
                                </m:e>
                                <m:sup>
                                  <m:r>
                                    <a:rPr lang="el-GR" sz="5100" i="1">
                                      <a:effectLst/>
                                      <a:latin typeface="Cambria Math"/>
                                      <a:ea typeface="Calibri"/>
                                      <a:cs typeface="Times New Roman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rad>
                        </m:num>
                        <m:den>
                          <m:r>
                            <a:rPr lang="el-GR" sz="51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𝑁</m:t>
                          </m:r>
                          <m:r>
                            <a:rPr lang="el-GR" sz="51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−1</m:t>
                          </m:r>
                        </m:den>
                      </m:f>
                    </m:oMath>
                  </m:oMathPara>
                </a14:m>
                <a:endParaRPr lang="el-GR" sz="5100" dirty="0">
                  <a:ea typeface="Calibri"/>
                  <a:cs typeface="Times New Roman"/>
                </a:endParaRPr>
              </a:p>
              <a:p>
                <a:endParaRPr lang="el-GR" dirty="0"/>
              </a:p>
            </p:txBody>
          </p:sp>
        </mc:Choice>
        <mc:Fallback xmlns="">
          <p:sp>
            <p:nvSpPr>
              <p:cNvPr id="3" name="Θέση περιεχομένου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196752"/>
                <a:ext cx="8229600" cy="5472608"/>
              </a:xfrm>
              <a:blipFill rotWithShape="1">
                <a:blip r:embed="rId2"/>
                <a:stretch>
                  <a:fillRect l="-1037" t="-780" r="-103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850564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Διάγραμμα κανονικής κατανομής</a:t>
            </a:r>
            <a:endParaRPr lang="el-GR" dirty="0"/>
          </a:p>
        </p:txBody>
      </p:sp>
      <p:pic>
        <p:nvPicPr>
          <p:cNvPr id="4" name="Θέση περιεχομένου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1484784"/>
            <a:ext cx="6336703" cy="5040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42864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Αριθμητική κανονική κατανομή</a:t>
            </a:r>
            <a:endParaRPr lang="el-G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Θέση περιεχομένου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r>
                  <a:rPr lang="el-GR" dirty="0"/>
                  <a:t>Εάν η </a:t>
                </a:r>
                <a:r>
                  <a:rPr lang="el-GR" dirty="0" err="1"/>
                  <a:t>κοκκομετρική</a:t>
                </a:r>
                <a:r>
                  <a:rPr lang="el-GR" dirty="0"/>
                  <a:t> σύσταση ενός υλικού εκφράζεται με την αριθμητική κανονική κατανομή τότε το διάγραμμα  </a:t>
                </a:r>
                <a:r>
                  <a:rPr lang="en-US" dirty="0"/>
                  <a:t>x</a:t>
                </a:r>
                <a:r>
                  <a:rPr lang="el-GR" dirty="0"/>
                  <a:t> = </a:t>
                </a:r>
                <a:r>
                  <a:rPr lang="en-US" dirty="0"/>
                  <a:t>f</a:t>
                </a:r>
                <a:r>
                  <a:rPr lang="el-GR" dirty="0"/>
                  <a:t> (%</a:t>
                </a:r>
                <a:r>
                  <a:rPr lang="en-US" dirty="0"/>
                  <a:t>R </a:t>
                </a:r>
                <a:r>
                  <a:rPr lang="el-GR" dirty="0"/>
                  <a:t>)ή το  </a:t>
                </a:r>
                <a:r>
                  <a:rPr lang="en-US" dirty="0"/>
                  <a:t>x</a:t>
                </a:r>
                <a:r>
                  <a:rPr lang="el-GR" dirty="0"/>
                  <a:t> = </a:t>
                </a:r>
                <a:r>
                  <a:rPr lang="en-US" dirty="0"/>
                  <a:t>f</a:t>
                </a:r>
                <a:r>
                  <a:rPr lang="el-GR" dirty="0"/>
                  <a:t>(%</a:t>
                </a:r>
                <a:r>
                  <a:rPr lang="en-US" dirty="0"/>
                  <a:t>D</a:t>
                </a:r>
                <a:r>
                  <a:rPr lang="el-GR" dirty="0"/>
                  <a:t>)  θα δίνει ευθεία γραμμή και από αυτήν μπορούμε να υπολογίσουμε το ως η τιμή που αντιστοιχεί σε %</a:t>
                </a:r>
                <a:r>
                  <a:rPr lang="en-US" dirty="0"/>
                  <a:t>D </a:t>
                </a:r>
                <a:r>
                  <a:rPr lang="el-GR" dirty="0"/>
                  <a:t> ή σε %</a:t>
                </a:r>
                <a:r>
                  <a:rPr lang="en-US" dirty="0"/>
                  <a:t>R</a:t>
                </a:r>
                <a:r>
                  <a:rPr lang="el-GR" dirty="0"/>
                  <a:t> =50 </a:t>
                </a:r>
              </a:p>
              <a:p>
                <a:r>
                  <a:rPr lang="el-GR" dirty="0"/>
                  <a:t>(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l-GR" i="1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l-GR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l-GR" i="1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eqArr>
                              <m:eqArrPr>
                                <m:ctrlPr>
                                  <a:rPr lang="el-GR" i="1">
                                    <a:latin typeface="Cambria Math"/>
                                  </a:rPr>
                                </m:ctrlPr>
                              </m:eqArrPr>
                              <m:e>
                                <m:r>
                                  <a:rPr lang="el-GR" i="1">
                                    <a:latin typeface="Cambria Math"/>
                                  </a:rPr>
                                  <m:t>𝑔</m:t>
                                </m:r>
                              </m:e>
                              <m:e>
                                <m:r>
                                  <a:rPr lang="el-GR" i="1">
                                    <a:latin typeface="Cambria Math"/>
                                  </a:rPr>
                                  <m:t> </m:t>
                                </m:r>
                              </m:e>
                            </m:eqArr>
                          </m:sub>
                        </m:sSub>
                      </m:e>
                    </m:acc>
                  </m:oMath>
                </a14:m>
                <a:r>
                  <a:rPr lang="el-GR" dirty="0"/>
                  <a:t> =</a:t>
                </a:r>
                <a:r>
                  <a:rPr lang="en-US" dirty="0"/>
                  <a:t>x</a:t>
                </a:r>
                <a:r>
                  <a:rPr lang="el-GR" baseline="-25000" dirty="0"/>
                  <a:t>50</a:t>
                </a:r>
                <a:r>
                  <a:rPr lang="el-GR" dirty="0"/>
                  <a:t>)  και την τυπική απόκλιση </a:t>
                </a:r>
                <a14:m>
                  <m:oMath xmlns:m="http://schemas.openxmlformats.org/officeDocument/2006/math">
                    <m:r>
                      <a:rPr lang="el-GR" i="1">
                        <a:latin typeface="Cambria Math"/>
                      </a:rPr>
                      <m:t>𝜎</m:t>
                    </m:r>
                    <m:r>
                      <a:rPr lang="el-GR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el-GR" i="1">
                            <a:latin typeface="Cambria Math"/>
                          </a:rPr>
                        </m:ctrlPr>
                      </m:fPr>
                      <m:num>
                        <m:r>
                          <a:rPr lang="el-GR" i="1">
                            <a:latin typeface="Cambria Math"/>
                          </a:rPr>
                          <m:t>(</m:t>
                        </m:r>
                        <m:r>
                          <a:rPr lang="el-GR" i="1">
                            <a:latin typeface="Cambria Math"/>
                          </a:rPr>
                          <m:t>𝑥</m:t>
                        </m:r>
                        <m:r>
                          <a:rPr lang="el-GR" i="1">
                            <a:latin typeface="Cambria Math"/>
                          </a:rPr>
                          <m:t>84−</m:t>
                        </m:r>
                        <m:r>
                          <a:rPr lang="el-GR" i="1">
                            <a:latin typeface="Cambria Math"/>
                          </a:rPr>
                          <m:t>𝑥</m:t>
                        </m:r>
                        <m:r>
                          <a:rPr lang="el-GR" i="1">
                            <a:latin typeface="Cambria Math"/>
                          </a:rPr>
                          <m:t>16)</m:t>
                        </m:r>
                      </m:num>
                      <m:den>
                        <m:r>
                          <a:rPr lang="el-GR" i="1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endParaRPr lang="el-GR" dirty="0"/>
              </a:p>
              <a:p>
                <a:r>
                  <a:rPr lang="en-US" dirty="0"/>
                  <a:t>To </a:t>
                </a:r>
                <a:r>
                  <a:rPr lang="el-GR" dirty="0"/>
                  <a:t>διάγραμμα που προκύπτει περιγράφει την κατανομή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l-GR" i="1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>
                            <a:latin typeface="Cambria Math"/>
                          </a:rPr>
                          <m:t>Δ</m:t>
                        </m:r>
                        <m:r>
                          <a:rPr lang="el-GR" i="1">
                            <a:latin typeface="Cambria Math"/>
                          </a:rPr>
                          <m:t>𝛷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l-GR">
                            <a:latin typeface="Cambria Math"/>
                          </a:rPr>
                          <m:t>Δ</m:t>
                        </m:r>
                        <m:r>
                          <a:rPr lang="el-GR" i="1">
                            <a:latin typeface="Cambria Math"/>
                          </a:rPr>
                          <m:t>𝑥</m:t>
                        </m:r>
                      </m:den>
                    </m:f>
                    <m:r>
                      <a:rPr lang="el-GR" i="1">
                        <a:latin typeface="Cambria Math"/>
                      </a:rPr>
                      <m:t>=</m:t>
                    </m:r>
                    <m:r>
                      <a:rPr lang="en-US" i="1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l-GR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e>
                    </m:d>
                  </m:oMath>
                </a14:m>
                <a:endParaRPr lang="el-GR" dirty="0"/>
              </a:p>
              <a:p>
                <a:r>
                  <a:rPr lang="el-GR" dirty="0"/>
                  <a:t>και έχει συμμετρική μορφή ως προς την τιμή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l-GR" i="1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l-GR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l-GR" i="1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eqArr>
                              <m:eqArrPr>
                                <m:ctrlPr>
                                  <a:rPr lang="el-GR" i="1">
                                    <a:latin typeface="Cambria Math"/>
                                  </a:rPr>
                                </m:ctrlPr>
                              </m:eqArrPr>
                              <m:e>
                                <m:r>
                                  <a:rPr lang="el-GR" i="1">
                                    <a:latin typeface="Cambria Math"/>
                                  </a:rPr>
                                  <m:t>𝑔</m:t>
                                </m:r>
                              </m:e>
                              <m:e>
                                <m:r>
                                  <a:rPr lang="el-GR" i="1">
                                    <a:latin typeface="Cambria Math"/>
                                  </a:rPr>
                                  <m:t> </m:t>
                                </m:r>
                              </m:e>
                            </m:eqArr>
                          </m:sub>
                        </m:sSub>
                      </m:e>
                    </m:acc>
                  </m:oMath>
                </a14:m>
                <a:endParaRPr lang="el-GR" dirty="0"/>
              </a:p>
              <a:p>
                <a:endParaRPr lang="el-GR" dirty="0"/>
              </a:p>
            </p:txBody>
          </p:sp>
        </mc:Choice>
        <mc:Fallback xmlns="">
          <p:sp>
            <p:nvSpPr>
              <p:cNvPr id="3" name="Θέση περιεχομένου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481" t="-3504" b="-2022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26154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Λογαριθμική κανονική κατανομή</a:t>
            </a:r>
            <a:endParaRPr lang="el-G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Θέση περιεχομένου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40000" lnSpcReduction="20000"/>
              </a:bodyPr>
              <a:lstStyle/>
              <a:p>
                <a:pPr algn="just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l-GR" dirty="0">
                    <a:ea typeface="Calibri"/>
                    <a:cs typeface="Times New Roman"/>
                  </a:rPr>
                  <a:t>Αν διαπιστωθεί  ότι η </a:t>
                </a:r>
                <a:r>
                  <a:rPr lang="el-GR" dirty="0" err="1">
                    <a:ea typeface="Calibri"/>
                    <a:cs typeface="Times New Roman"/>
                  </a:rPr>
                  <a:t>κοκκομετρική</a:t>
                </a:r>
                <a:r>
                  <a:rPr lang="el-GR" dirty="0">
                    <a:ea typeface="Calibri"/>
                    <a:cs typeface="Times New Roman"/>
                  </a:rPr>
                  <a:t> σύσταση δεν περιγράφεται από την αριθμητική κανονική κατανομή τότε δοκιμάζουμε την λογαριθμική κανονική κατανομή που εκφράζεται με μια παρόμοια συνάρτηση:</a:t>
                </a:r>
              </a:p>
              <a:p>
                <a:pPr algn="just"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el-GR" i="1">
                        <a:effectLst/>
                        <a:latin typeface="Cambria Math"/>
                        <a:ea typeface="Calibri"/>
                        <a:cs typeface="Times New Roman"/>
                      </a:rPr>
                      <m:t>𝑦</m:t>
                    </m:r>
                    <m:r>
                      <a:rPr lang="el-GR" i="1">
                        <a:effectLst/>
                        <a:latin typeface="Cambria Math"/>
                        <a:ea typeface="Calibri"/>
                        <a:cs typeface="Times New Roman"/>
                      </a:rPr>
                      <m:t>= </m:t>
                    </m:r>
                    <m:f>
                      <m:fPr>
                        <m:ctrlPr>
                          <a:rPr lang="el-GR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fPr>
                      <m:num>
                        <m:r>
                          <a:rPr lang="el-GR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1</m:t>
                        </m:r>
                      </m:num>
                      <m:den>
                        <m:sSub>
                          <m:sSubPr>
                            <m:ctrlPr>
                              <a:rPr lang="el-GR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</m:ctrlPr>
                          </m:sSubPr>
                          <m:e>
                            <m:r>
                              <a:rPr lang="el-GR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𝜎</m:t>
                            </m:r>
                          </m:e>
                          <m:sub>
                            <m:r>
                              <a:rPr lang="en-US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𝑧</m:t>
                            </m:r>
                          </m:sub>
                        </m:sSub>
                        <m:rad>
                          <m:radPr>
                            <m:degHide m:val="on"/>
                            <m:ctrlPr>
                              <a:rPr lang="el-GR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</m:ctrlPr>
                          </m:radPr>
                          <m:deg/>
                          <m:e>
                            <m:r>
                              <a:rPr lang="el-GR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2</m:t>
                            </m:r>
                            <m:r>
                              <a:rPr lang="el-GR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𝜋</m:t>
                            </m:r>
                          </m:e>
                        </m:rad>
                      </m:den>
                    </m:f>
                    <m:sSup>
                      <m:sSupPr>
                        <m:ctrlPr>
                          <a:rPr lang="el-GR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sSupPr>
                      <m:e>
                        <m:r>
                          <a:rPr lang="en-US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𝑒</m:t>
                        </m:r>
                      </m:e>
                      <m:sup>
                        <m:r>
                          <a:rPr lang="en-US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− −</m:t>
                        </m:r>
                        <m:f>
                          <m:fPr>
                            <m:ctrlPr>
                              <a:rPr lang="el-GR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l-GR" i="1"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  <m:t>(</m:t>
                                </m:r>
                                <m:r>
                                  <a:rPr lang="en-US" i="1"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  <m:t>𝑧</m:t>
                                </m:r>
                                <m:r>
                                  <a:rPr lang="en-US" i="1"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  <m:t>−</m:t>
                                </m:r>
                                <m:acc>
                                  <m:accPr>
                                    <m:chr m:val="̅"/>
                                    <m:ctrlPr>
                                      <a:rPr lang="el-GR" i="1">
                                        <a:effectLst/>
                                        <a:latin typeface="Cambria Math"/>
                                        <a:ea typeface="Calibri"/>
                                        <a:cs typeface="Times New Roman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i="1">
                                        <a:effectLst/>
                                        <a:latin typeface="Cambria Math"/>
                                        <a:ea typeface="Calibri"/>
                                        <a:cs typeface="Times New Roman"/>
                                      </a:rPr>
                                      <m:t>𝑧</m:t>
                                    </m:r>
                                    <m:r>
                                      <a:rPr lang="en-US" i="1">
                                        <a:effectLst/>
                                        <a:latin typeface="Cambria Math"/>
                                        <a:ea typeface="Calibri"/>
                                        <a:cs typeface="Times New Roman"/>
                                      </a:rPr>
                                      <m:t>)</m:t>
                                    </m:r>
                                  </m:e>
                                </m:acc>
                              </m:e>
                              <m:sup>
                                <m:r>
                                  <a:rPr lang="en-US" i="1"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  <m:t> 2</m:t>
                                </m:r>
                              </m:sup>
                            </m:sSup>
                          </m:num>
                          <m:den>
                            <m:r>
                              <a:rPr lang="en-US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2</m:t>
                            </m:r>
                            <m:sSubSup>
                              <m:sSubSupPr>
                                <m:ctrlPr>
                                  <a:rPr lang="el-GR" i="1"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</m:ctrlPr>
                              </m:sSubSupPr>
                              <m:e>
                                <m:r>
                                  <a:rPr lang="el-GR" i="1"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  <m:t>𝜎</m:t>
                                </m:r>
                              </m:e>
                              <m:sub>
                                <m:r>
                                  <a:rPr lang="el-GR" i="1"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  <m:t>𝑧</m:t>
                                </m:r>
                              </m:sub>
                              <m:sup>
                                <m:r>
                                  <a:rPr lang="el-GR" i="1"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  <m:t>2</m:t>
                                </m:r>
                              </m:sup>
                            </m:sSubSup>
                          </m:den>
                        </m:f>
                      </m:sup>
                    </m:sSup>
                  </m:oMath>
                </a14:m>
                <a:endParaRPr lang="el-GR" dirty="0">
                  <a:ea typeface="Calibri"/>
                  <a:cs typeface="Times New Roman"/>
                </a:endParaRPr>
              </a:p>
              <a:p>
                <a:pPr algn="just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l-GR" dirty="0">
                    <a:ea typeface="Calibri"/>
                    <a:cs typeface="Times New Roman"/>
                  </a:rPr>
                  <a:t>Όπου </a:t>
                </a:r>
              </a:p>
              <a:p>
                <a:pPr algn="just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US" dirty="0">
                    <a:ea typeface="Calibri"/>
                    <a:cs typeface="Times New Roman"/>
                  </a:rPr>
                  <a:t>y</a:t>
                </a:r>
                <a:r>
                  <a:rPr lang="el-GR" dirty="0">
                    <a:ea typeface="Calibri"/>
                    <a:cs typeface="Times New Roman"/>
                  </a:rPr>
                  <a:t>:  είναι η διαφορική κατανομή και είναι ίση με </a:t>
                </a:r>
                <a14:m>
                  <m:oMath xmlns:m="http://schemas.openxmlformats.org/officeDocument/2006/math">
                    <m:r>
                      <a:rPr lang="en-US" i="1">
                        <a:effectLst/>
                        <a:latin typeface="Cambria Math"/>
                        <a:ea typeface="Calibri"/>
                        <a:cs typeface="Times New Roman"/>
                      </a:rPr>
                      <m:t>𝑦</m:t>
                    </m:r>
                    <m:r>
                      <a:rPr lang="el-GR" i="1">
                        <a:effectLst/>
                        <a:latin typeface="Cambria Math"/>
                        <a:ea typeface="Calibri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el-GR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Δ</m:t>
                        </m:r>
                        <m:r>
                          <a:rPr lang="el-GR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𝛷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l-GR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Δln</m:t>
                        </m:r>
                        <m:r>
                          <a:rPr lang="el-GR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𝑥</m:t>
                        </m:r>
                      </m:den>
                    </m:f>
                  </m:oMath>
                </a14:m>
                <a:endParaRPr lang="el-GR" dirty="0">
                  <a:ea typeface="Calibri"/>
                  <a:cs typeface="Times New Roman"/>
                </a:endParaRPr>
              </a:p>
              <a:p>
                <a:pPr algn="just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US" dirty="0">
                    <a:ea typeface="Calibri"/>
                    <a:cs typeface="Times New Roman"/>
                  </a:rPr>
                  <a:t>z</a:t>
                </a:r>
                <a:r>
                  <a:rPr lang="el-GR" dirty="0">
                    <a:ea typeface="Calibri"/>
                    <a:cs typeface="Times New Roman"/>
                  </a:rPr>
                  <a:t>: </a:t>
                </a:r>
                <a:r>
                  <a:rPr lang="en-US" dirty="0" err="1">
                    <a:ea typeface="Calibri"/>
                    <a:cs typeface="Times New Roman"/>
                  </a:rPr>
                  <a:t>lnx</a:t>
                </a:r>
                <a:endParaRPr lang="el-GR" dirty="0">
                  <a:ea typeface="Calibri"/>
                  <a:cs typeface="Times New Roman"/>
                </a:endParaRPr>
              </a:p>
              <a:p>
                <a:pPr algn="just"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l-GR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accPr>
                      <m:e>
                        <m:r>
                          <a:rPr lang="en-US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𝑧</m:t>
                        </m:r>
                      </m:e>
                    </m:acc>
                  </m:oMath>
                </a14:m>
                <a:r>
                  <a:rPr lang="el-GR" dirty="0">
                    <a:ea typeface="Calibri"/>
                    <a:cs typeface="Times New Roman"/>
                  </a:rPr>
                  <a:t> : είναι η γεωμετρική ή λογαριθμική παράμετρος μεγέθους και είναι ίση με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l-GR" i="1"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accPr>
                      <m:e>
                        <m:r>
                          <a:rPr lang="el-GR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𝑧</m:t>
                        </m:r>
                      </m:e>
                    </m:acc>
                    <m:r>
                      <a:rPr lang="el-GR" i="1">
                        <a:effectLst/>
                        <a:latin typeface="Cambria Math"/>
                        <a:ea typeface="Calibri"/>
                        <a:cs typeface="Times New Roman"/>
                      </a:rPr>
                      <m:t>=</m:t>
                    </m:r>
                    <m:r>
                      <a:rPr lang="el-GR" i="1">
                        <a:effectLst/>
                        <a:latin typeface="Cambria Math"/>
                        <a:ea typeface="Calibri"/>
                        <a:cs typeface="Times New Roman"/>
                      </a:rPr>
                      <m:t>𝑙𝑛</m:t>
                    </m:r>
                    <m:acc>
                      <m:accPr>
                        <m:chr m:val="̅"/>
                        <m:ctrlPr>
                          <a:rPr lang="el-GR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l-GR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</m:ctrlPr>
                          </m:sSubPr>
                          <m:e>
                            <m:r>
                              <a:rPr lang="el-GR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𝑥</m:t>
                            </m:r>
                          </m:e>
                          <m:sub>
                            <m:r>
                              <a:rPr lang="el-GR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𝑔</m:t>
                            </m:r>
                          </m:sub>
                        </m:sSub>
                      </m:e>
                    </m:acc>
                    <m:r>
                      <a:rPr lang="el-GR" i="1">
                        <a:effectLst/>
                        <a:latin typeface="Cambria Math"/>
                        <a:ea typeface="Calibri"/>
                        <a:cs typeface="Times New Roman"/>
                      </a:rPr>
                      <m:t>=</m:t>
                    </m:r>
                  </m:oMath>
                </a14:m>
                <a:endParaRPr lang="el-GR" dirty="0">
                  <a:ea typeface="Calibri"/>
                  <a:cs typeface="Times New Roman"/>
                </a:endParaRPr>
              </a:p>
              <a:p>
                <a:pPr algn="just">
                  <a:lnSpc>
                    <a:spcPct val="115000"/>
                  </a:lnSpc>
                  <a:spcAft>
                    <a:spcPts val="1000"/>
                  </a:spcAft>
                  <a:tabLst>
                    <a:tab pos="2641600" algn="ctr"/>
                    <a:tab pos="5270500" algn="r"/>
                  </a:tabLst>
                </a:pP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l-GR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l-GR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</m:ctrlPr>
                          </m:sSubPr>
                          <m:e>
                            <m:r>
                              <a:rPr lang="en-US" sz="3600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𝑥</m:t>
                            </m:r>
                          </m:e>
                          <m:sub>
                            <m:eqArr>
                              <m:eqArrPr>
                                <m:ctrlPr>
                                  <a:rPr lang="el-GR" sz="3600" i="1"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</m:ctrlPr>
                              </m:eqArrPr>
                              <m:e>
                                <m:r>
                                  <a:rPr lang="en-US" sz="3600" i="1"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  <m:t>𝑔</m:t>
                                </m:r>
                              </m:e>
                              <m:e>
                                <m:r>
                                  <a:rPr lang="en-US" sz="3600" i="1"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  <m:t> </m:t>
                                </m:r>
                              </m:e>
                            </m:eqArr>
                          </m:sub>
                        </m:sSub>
                      </m:e>
                    </m:acc>
                  </m:oMath>
                </a14:m>
                <a:r>
                  <a:rPr lang="el-GR" sz="3600" dirty="0">
                    <a:ea typeface="Calibri"/>
                    <a:cs typeface="Times New Roman"/>
                  </a:rPr>
                  <a:t> =</a:t>
                </a:r>
                <a:r>
                  <a:rPr lang="en-US" sz="3600" dirty="0">
                    <a:ea typeface="Calibri"/>
                    <a:cs typeface="Times New Roman"/>
                  </a:rPr>
                  <a:t>x</a:t>
                </a:r>
                <a:r>
                  <a:rPr lang="el-GR" sz="3600" baseline="-25000" dirty="0">
                    <a:ea typeface="Calibri"/>
                    <a:cs typeface="Times New Roman"/>
                  </a:rPr>
                  <a:t>50</a:t>
                </a:r>
                <a:endParaRPr lang="el-GR" sz="3600" dirty="0">
                  <a:ea typeface="Calibri"/>
                  <a:cs typeface="Times New Roman"/>
                </a:endParaRPr>
              </a:p>
              <a:p>
                <a:pPr algn="just">
                  <a:lnSpc>
                    <a:spcPct val="115000"/>
                  </a:lnSpc>
                  <a:spcAft>
                    <a:spcPts val="1000"/>
                  </a:spcAft>
                  <a:tabLst>
                    <a:tab pos="2641600" algn="ctr"/>
                    <a:tab pos="5270500" algn="r"/>
                  </a:tabLst>
                </a:pPr>
                <a:r>
                  <a:rPr lang="el-GR" sz="3600" dirty="0">
                    <a:ea typeface="Calibri"/>
                    <a:cs typeface="Times New Roman"/>
                  </a:rPr>
                  <a:t>σ</a:t>
                </a:r>
                <a:r>
                  <a:rPr lang="en-US" sz="3600" baseline="-25000" dirty="0">
                    <a:ea typeface="Calibri"/>
                    <a:cs typeface="Times New Roman"/>
                  </a:rPr>
                  <a:t>z</a:t>
                </a:r>
                <a:r>
                  <a:rPr lang="el-GR" sz="3600" dirty="0">
                    <a:ea typeface="Calibri"/>
                    <a:cs typeface="Times New Roman"/>
                  </a:rPr>
                  <a:t>: είναι η γεωμετρική ή λογαριθμική παράμετρος της τυπικής απόκλισης κατανομής σ</a:t>
                </a:r>
                <a:r>
                  <a:rPr lang="en-US" sz="3600" baseline="-25000" dirty="0">
                    <a:ea typeface="Calibri"/>
                    <a:cs typeface="Times New Roman"/>
                  </a:rPr>
                  <a:t>z </a:t>
                </a:r>
                <a:r>
                  <a:rPr lang="el-GR" sz="3600" dirty="0">
                    <a:ea typeface="Calibri"/>
                    <a:cs typeface="Times New Roman"/>
                  </a:rPr>
                  <a:t>= </a:t>
                </a:r>
                <a:r>
                  <a:rPr lang="en-US" sz="3600" dirty="0">
                    <a:ea typeface="Calibri"/>
                    <a:cs typeface="Times New Roman"/>
                  </a:rPr>
                  <a:t>ln </a:t>
                </a:r>
                <a:r>
                  <a:rPr lang="el-GR" sz="3600" dirty="0">
                    <a:ea typeface="Calibri"/>
                    <a:cs typeface="Times New Roman"/>
                  </a:rPr>
                  <a:t>σ</a:t>
                </a:r>
                <a:r>
                  <a:rPr lang="en-US" sz="3600" baseline="-25000" dirty="0">
                    <a:ea typeface="Calibri"/>
                    <a:cs typeface="Times New Roman"/>
                  </a:rPr>
                  <a:t>g</a:t>
                </a:r>
                <a:endParaRPr lang="el-GR" sz="3600" dirty="0">
                  <a:ea typeface="Calibri"/>
                  <a:cs typeface="Times New Roman"/>
                </a:endParaRPr>
              </a:p>
              <a:p>
                <a:pPr algn="just">
                  <a:lnSpc>
                    <a:spcPct val="115000"/>
                  </a:lnSpc>
                  <a:spcAft>
                    <a:spcPts val="1000"/>
                  </a:spcAft>
                  <a:tabLst>
                    <a:tab pos="2641600" algn="ctr"/>
                    <a:tab pos="5270500" algn="r"/>
                  </a:tabLst>
                </a:pPr>
                <a:r>
                  <a:rPr lang="el-GR" sz="3600" dirty="0">
                    <a:ea typeface="Calibri"/>
                    <a:cs typeface="Times New Roman"/>
                  </a:rPr>
                  <a:t>σ</a:t>
                </a:r>
                <a:r>
                  <a:rPr lang="en-US" sz="3600" baseline="-25000" dirty="0">
                    <a:ea typeface="Calibri"/>
                    <a:cs typeface="Times New Roman"/>
                  </a:rPr>
                  <a:t>g </a:t>
                </a:r>
                <a:r>
                  <a:rPr lang="el-GR" sz="3600" dirty="0">
                    <a:ea typeface="Calibri"/>
                    <a:cs typeface="Times New Roman"/>
                  </a:rPr>
                  <a:t>: είναι η τυπική απόκλιση της κατανομής</a:t>
                </a:r>
              </a:p>
              <a:p>
                <a:pPr algn="just">
                  <a:lnSpc>
                    <a:spcPct val="115000"/>
                  </a:lnSpc>
                  <a:spcAft>
                    <a:spcPts val="1000"/>
                  </a:spcAft>
                </a:pPr>
                <a:endParaRPr lang="el-GR" dirty="0">
                  <a:ea typeface="Calibri"/>
                  <a:cs typeface="Times New Roman"/>
                </a:endParaRPr>
              </a:p>
              <a:p>
                <a:endParaRPr lang="el-GR" dirty="0"/>
              </a:p>
            </p:txBody>
          </p:sp>
        </mc:Choice>
        <mc:Fallback xmlns="">
          <p:sp>
            <p:nvSpPr>
              <p:cNvPr id="3" name="Θέση περιεχομένου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74" t="-270" r="-74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135915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Λογαριθμική κανονική κατανομή</a:t>
            </a:r>
            <a:endParaRPr lang="el-G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Θέση περιεχομένου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20000"/>
              </a:bodyPr>
              <a:lstStyle/>
              <a:p>
                <a:pPr algn="just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l-GR" dirty="0">
                    <a:ea typeface="Calibri"/>
                    <a:cs typeface="Times New Roman"/>
                  </a:rPr>
                  <a:t>Εάν η </a:t>
                </a:r>
                <a:r>
                  <a:rPr lang="el-GR" dirty="0" err="1">
                    <a:ea typeface="Calibri"/>
                    <a:cs typeface="Times New Roman"/>
                  </a:rPr>
                  <a:t>κοκκομετρική</a:t>
                </a:r>
                <a:r>
                  <a:rPr lang="el-GR" dirty="0">
                    <a:ea typeface="Calibri"/>
                    <a:cs typeface="Times New Roman"/>
                  </a:rPr>
                  <a:t> σύσταση ενός υλικού εκφράζεται με την λογαριθμική κανονική κατανομή τότε το διάγραμμα  </a:t>
                </a:r>
                <a:r>
                  <a:rPr lang="en-US" dirty="0" err="1">
                    <a:ea typeface="Calibri"/>
                    <a:cs typeface="Times New Roman"/>
                  </a:rPr>
                  <a:t>logx</a:t>
                </a:r>
                <a:r>
                  <a:rPr lang="el-GR" dirty="0">
                    <a:ea typeface="Calibri"/>
                    <a:cs typeface="Times New Roman"/>
                  </a:rPr>
                  <a:t> = </a:t>
                </a:r>
                <a:r>
                  <a:rPr lang="en-US" dirty="0">
                    <a:ea typeface="Calibri"/>
                    <a:cs typeface="Times New Roman"/>
                  </a:rPr>
                  <a:t>f</a:t>
                </a:r>
                <a:r>
                  <a:rPr lang="el-GR" dirty="0">
                    <a:ea typeface="Calibri"/>
                    <a:cs typeface="Times New Roman"/>
                  </a:rPr>
                  <a:t> (%</a:t>
                </a:r>
                <a:r>
                  <a:rPr lang="en-US" dirty="0">
                    <a:ea typeface="Calibri"/>
                    <a:cs typeface="Times New Roman"/>
                  </a:rPr>
                  <a:t>R </a:t>
                </a:r>
                <a:r>
                  <a:rPr lang="el-GR" dirty="0">
                    <a:ea typeface="Calibri"/>
                    <a:cs typeface="Times New Roman"/>
                  </a:rPr>
                  <a:t>) ή το </a:t>
                </a:r>
                <a:r>
                  <a:rPr lang="en-US" dirty="0">
                    <a:ea typeface="Calibri"/>
                    <a:cs typeface="Times New Roman"/>
                  </a:rPr>
                  <a:t>log x</a:t>
                </a:r>
                <a:r>
                  <a:rPr lang="el-GR" dirty="0">
                    <a:ea typeface="Calibri"/>
                    <a:cs typeface="Times New Roman"/>
                  </a:rPr>
                  <a:t> = </a:t>
                </a:r>
                <a:r>
                  <a:rPr lang="en-US" dirty="0">
                    <a:ea typeface="Calibri"/>
                    <a:cs typeface="Times New Roman"/>
                  </a:rPr>
                  <a:t>f</a:t>
                </a:r>
                <a:r>
                  <a:rPr lang="el-GR" dirty="0">
                    <a:ea typeface="Calibri"/>
                    <a:cs typeface="Times New Roman"/>
                  </a:rPr>
                  <a:t>(%</a:t>
                </a:r>
                <a:r>
                  <a:rPr lang="en-US" dirty="0">
                    <a:ea typeface="Calibri"/>
                    <a:cs typeface="Times New Roman"/>
                  </a:rPr>
                  <a:t>D</a:t>
                </a:r>
                <a:r>
                  <a:rPr lang="el-GR" dirty="0">
                    <a:ea typeface="Calibri"/>
                    <a:cs typeface="Times New Roman"/>
                  </a:rPr>
                  <a:t>)  θα δίνει ευθεία γραμμή και από αυτήν μπορούμε να υπολογίσουμε το </a:t>
                </a:r>
                <a:r>
                  <a:rPr lang="en-US" dirty="0" err="1">
                    <a:ea typeface="Calibri"/>
                    <a:cs typeface="Times New Roman"/>
                  </a:rPr>
                  <a:t>x</a:t>
                </a:r>
                <a:r>
                  <a:rPr lang="en-US" baseline="-25000" dirty="0" err="1">
                    <a:ea typeface="Calibri"/>
                    <a:cs typeface="Times New Roman"/>
                  </a:rPr>
                  <a:t>g</a:t>
                </a:r>
                <a:r>
                  <a:rPr lang="en-US" baseline="-25000" dirty="0">
                    <a:ea typeface="Calibri"/>
                    <a:cs typeface="Times New Roman"/>
                  </a:rPr>
                  <a:t> </a:t>
                </a:r>
                <a:r>
                  <a:rPr lang="el-GR" dirty="0">
                    <a:ea typeface="Calibri"/>
                    <a:cs typeface="Times New Roman"/>
                  </a:rPr>
                  <a:t>ως η τιμή που αντιστοιχεί σε %</a:t>
                </a:r>
                <a:r>
                  <a:rPr lang="en-US" dirty="0">
                    <a:ea typeface="Calibri"/>
                    <a:cs typeface="Times New Roman"/>
                  </a:rPr>
                  <a:t>D </a:t>
                </a:r>
                <a:r>
                  <a:rPr lang="el-GR" dirty="0">
                    <a:ea typeface="Calibri"/>
                    <a:cs typeface="Times New Roman"/>
                  </a:rPr>
                  <a:t> ή σε %</a:t>
                </a:r>
                <a:r>
                  <a:rPr lang="en-US" dirty="0">
                    <a:ea typeface="Calibri"/>
                    <a:cs typeface="Times New Roman"/>
                  </a:rPr>
                  <a:t>R</a:t>
                </a:r>
                <a:r>
                  <a:rPr lang="el-GR" dirty="0">
                    <a:ea typeface="Calibri"/>
                    <a:cs typeface="Times New Roman"/>
                  </a:rPr>
                  <a:t> =50 </a:t>
                </a:r>
              </a:p>
              <a:p>
                <a:pPr algn="just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l-GR" dirty="0">
                    <a:ea typeface="Calibri"/>
                    <a:cs typeface="Times New Roman"/>
                  </a:rPr>
                  <a:t>(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l-GR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l-GR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</m:ctrlPr>
                          </m:sSubPr>
                          <m:e>
                            <m:r>
                              <a:rPr lang="el-GR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𝑥</m:t>
                            </m:r>
                          </m:e>
                          <m:sub>
                            <m:eqArr>
                              <m:eqArrPr>
                                <m:ctrlPr>
                                  <a:rPr lang="el-GR" i="1"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</m:ctrlPr>
                              </m:eqArrPr>
                              <m:e>
                                <m:r>
                                  <a:rPr lang="el-GR" i="1"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  <m:t>𝑔</m:t>
                                </m:r>
                              </m:e>
                              <m:e>
                                <m:r>
                                  <a:rPr lang="el-GR" i="1"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  <m:t> </m:t>
                                </m:r>
                              </m:e>
                            </m:eqArr>
                          </m:sub>
                        </m:sSub>
                      </m:e>
                    </m:acc>
                  </m:oMath>
                </a14:m>
                <a:r>
                  <a:rPr lang="el-GR" dirty="0">
                    <a:ea typeface="Calibri"/>
                    <a:cs typeface="Times New Roman"/>
                  </a:rPr>
                  <a:t> =</a:t>
                </a:r>
                <a:r>
                  <a:rPr lang="en-US" dirty="0">
                    <a:ea typeface="Calibri"/>
                    <a:cs typeface="Times New Roman"/>
                  </a:rPr>
                  <a:t>x</a:t>
                </a:r>
                <a:r>
                  <a:rPr lang="el-GR" baseline="-25000" dirty="0">
                    <a:ea typeface="Calibri"/>
                    <a:cs typeface="Times New Roman"/>
                  </a:rPr>
                  <a:t>50</a:t>
                </a:r>
                <a:r>
                  <a:rPr lang="el-GR" dirty="0">
                    <a:ea typeface="Calibri"/>
                    <a:cs typeface="Times New Roman"/>
                  </a:rPr>
                  <a:t>)  και την τυπική απόκλιση </a:t>
                </a:r>
                <a14:m>
                  <m:oMath xmlns:m="http://schemas.openxmlformats.org/officeDocument/2006/math">
                    <m:r>
                      <a:rPr lang="el-GR" i="1">
                        <a:effectLst/>
                        <a:latin typeface="Cambria Math"/>
                        <a:ea typeface="Calibri"/>
                        <a:cs typeface="Times New Roman"/>
                      </a:rPr>
                      <m:t>𝜎</m:t>
                    </m:r>
                    <m:r>
                      <a:rPr lang="el-GR" i="1">
                        <a:effectLst/>
                        <a:latin typeface="Cambria Math"/>
                        <a:ea typeface="Calibri"/>
                        <a:cs typeface="Times New Roman"/>
                      </a:rPr>
                      <m:t>= </m:t>
                    </m:r>
                    <m:f>
                      <m:fPr>
                        <m:ctrlPr>
                          <a:rPr lang="el-GR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fPr>
                      <m:num>
                        <m:r>
                          <a:rPr lang="el-GR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𝑥</m:t>
                        </m:r>
                        <m:r>
                          <a:rPr lang="el-GR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84 </m:t>
                        </m:r>
                      </m:num>
                      <m:den>
                        <m:r>
                          <a:rPr lang="el-GR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𝑥</m:t>
                        </m:r>
                        <m:r>
                          <a:rPr lang="el-GR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50</m:t>
                        </m:r>
                      </m:den>
                    </m:f>
                    <m:r>
                      <a:rPr lang="el-GR" i="1">
                        <a:effectLst/>
                        <a:latin typeface="Cambria Math"/>
                        <a:ea typeface="Calibri"/>
                        <a:cs typeface="Times New Roman"/>
                      </a:rPr>
                      <m:t>= </m:t>
                    </m:r>
                    <m:f>
                      <m:fPr>
                        <m:ctrlPr>
                          <a:rPr lang="el-GR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fPr>
                      <m:num>
                        <m:r>
                          <a:rPr lang="el-GR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𝑥</m:t>
                        </m:r>
                        <m:r>
                          <a:rPr lang="el-GR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50</m:t>
                        </m:r>
                      </m:num>
                      <m:den>
                        <m:r>
                          <a:rPr lang="el-GR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𝑥</m:t>
                        </m:r>
                        <m:r>
                          <a:rPr lang="el-GR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16</m:t>
                        </m:r>
                      </m:den>
                    </m:f>
                  </m:oMath>
                </a14:m>
                <a:endParaRPr lang="el-GR" dirty="0">
                  <a:ea typeface="Calibri"/>
                  <a:cs typeface="Times New Roman"/>
                </a:endParaRPr>
              </a:p>
              <a:p>
                <a:pPr algn="just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l-GR" dirty="0">
                    <a:ea typeface="Calibri"/>
                    <a:cs typeface="Times New Roman"/>
                  </a:rPr>
                  <a:t>Όπου </a:t>
                </a:r>
                <a:r>
                  <a:rPr lang="en-US" dirty="0">
                    <a:ea typeface="Calibri"/>
                    <a:cs typeface="Times New Roman"/>
                  </a:rPr>
                  <a:t>x</a:t>
                </a:r>
                <a:r>
                  <a:rPr lang="el-GR" baseline="-25000" dirty="0">
                    <a:ea typeface="Calibri"/>
                    <a:cs typeface="Times New Roman"/>
                  </a:rPr>
                  <a:t>84</a:t>
                </a:r>
                <a:r>
                  <a:rPr lang="el-GR" dirty="0">
                    <a:ea typeface="Calibri"/>
                    <a:cs typeface="Times New Roman"/>
                  </a:rPr>
                  <a:t>, </a:t>
                </a:r>
                <a:r>
                  <a:rPr lang="en-US" dirty="0">
                    <a:ea typeface="Calibri"/>
                    <a:cs typeface="Times New Roman"/>
                  </a:rPr>
                  <a:t>x</a:t>
                </a:r>
                <a:r>
                  <a:rPr lang="el-GR" baseline="-25000" dirty="0">
                    <a:ea typeface="Calibri"/>
                    <a:cs typeface="Times New Roman"/>
                  </a:rPr>
                  <a:t>50</a:t>
                </a:r>
                <a:r>
                  <a:rPr lang="el-GR" dirty="0">
                    <a:ea typeface="Calibri"/>
                    <a:cs typeface="Times New Roman"/>
                  </a:rPr>
                  <a:t> και   </a:t>
                </a:r>
                <a:r>
                  <a:rPr lang="en-US" dirty="0">
                    <a:ea typeface="Calibri"/>
                    <a:cs typeface="Times New Roman"/>
                  </a:rPr>
                  <a:t>x</a:t>
                </a:r>
                <a:r>
                  <a:rPr lang="el-GR" baseline="-25000" dirty="0">
                    <a:ea typeface="Calibri"/>
                    <a:cs typeface="Times New Roman"/>
                  </a:rPr>
                  <a:t>16</a:t>
                </a:r>
                <a:r>
                  <a:rPr lang="el-GR" dirty="0">
                    <a:ea typeface="Calibri"/>
                    <a:cs typeface="Times New Roman"/>
                  </a:rPr>
                  <a:t> είναι οι τιμές του </a:t>
                </a:r>
                <a:r>
                  <a:rPr lang="en-US" dirty="0">
                    <a:ea typeface="Calibri"/>
                    <a:cs typeface="Times New Roman"/>
                  </a:rPr>
                  <a:t>x </a:t>
                </a:r>
                <a:r>
                  <a:rPr lang="el-GR" dirty="0">
                    <a:ea typeface="Calibri"/>
                    <a:cs typeface="Times New Roman"/>
                  </a:rPr>
                  <a:t>που αντιστοιχούν σε %</a:t>
                </a:r>
                <a:r>
                  <a:rPr lang="en-US" dirty="0">
                    <a:ea typeface="Calibri"/>
                    <a:cs typeface="Times New Roman"/>
                  </a:rPr>
                  <a:t>R</a:t>
                </a:r>
                <a:r>
                  <a:rPr lang="el-GR" dirty="0">
                    <a:ea typeface="Calibri"/>
                    <a:cs typeface="Times New Roman"/>
                  </a:rPr>
                  <a:t>ή  %</a:t>
                </a:r>
                <a:r>
                  <a:rPr lang="en-US" dirty="0">
                    <a:ea typeface="Calibri"/>
                    <a:cs typeface="Times New Roman"/>
                  </a:rPr>
                  <a:t>D</a:t>
                </a:r>
                <a:r>
                  <a:rPr lang="el-GR" dirty="0">
                    <a:ea typeface="Calibri"/>
                    <a:cs typeface="Times New Roman"/>
                  </a:rPr>
                  <a:t>=84, 50 και 16 αντίστοιχα.</a:t>
                </a:r>
              </a:p>
              <a:p>
                <a:endParaRPr lang="el-GR" dirty="0"/>
              </a:p>
            </p:txBody>
          </p:sp>
        </mc:Choice>
        <mc:Fallback xmlns="">
          <p:sp>
            <p:nvSpPr>
              <p:cNvPr id="3" name="Θέση περιεχομένου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185" t="-1617" r="-140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918619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Λογαριθμική κανονική κατανομή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Θέση περιεχομένου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algn="just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US" dirty="0">
                    <a:ea typeface="Calibri"/>
                    <a:cs typeface="Times New Roman"/>
                  </a:rPr>
                  <a:t>To </a:t>
                </a:r>
                <a:r>
                  <a:rPr lang="el-GR" dirty="0">
                    <a:ea typeface="Calibri"/>
                    <a:cs typeface="Times New Roman"/>
                  </a:rPr>
                  <a:t>διάγραμμα που προκύπτει περιγράφει την κατανομή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l-GR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Δ</m:t>
                        </m:r>
                        <m:r>
                          <a:rPr lang="el-GR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𝛷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l-GR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Δ</m:t>
                        </m:r>
                        <m:r>
                          <a:rPr lang="el-GR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𝑥</m:t>
                        </m:r>
                      </m:den>
                    </m:f>
                    <m:r>
                      <a:rPr lang="el-GR" i="1">
                        <a:effectLst/>
                        <a:latin typeface="Cambria Math"/>
                        <a:ea typeface="Calibri"/>
                        <a:cs typeface="Times New Roman"/>
                      </a:rPr>
                      <m:t>=</m:t>
                    </m:r>
                    <m:r>
                      <a:rPr lang="en-US" i="1">
                        <a:effectLst/>
                        <a:latin typeface="Cambria Math"/>
                        <a:ea typeface="Calibri"/>
                        <a:cs typeface="Times New Roman"/>
                      </a:rPr>
                      <m:t>𝑓</m:t>
                    </m:r>
                    <m:d>
                      <m:dPr>
                        <m:ctrlPr>
                          <a:rPr lang="el-GR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dPr>
                      <m:e>
                        <m:r>
                          <a:rPr lang="en-US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𝑙𝑜𝑔𝑥</m:t>
                        </m:r>
                      </m:e>
                    </m:d>
                  </m:oMath>
                </a14:m>
                <a:r>
                  <a:rPr lang="el-GR" dirty="0">
                    <a:ea typeface="Times New Roman"/>
                    <a:cs typeface="Times New Roman"/>
                  </a:rPr>
                  <a:t> και έχει συμμετρική μορφή ως προς την τιμή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l-GR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l-GR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</m:ctrlPr>
                          </m:sSubPr>
                          <m:e>
                            <m:r>
                              <a:rPr lang="el-GR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𝑥</m:t>
                            </m:r>
                          </m:e>
                          <m:sub>
                            <m:eqArr>
                              <m:eqArrPr>
                                <m:ctrlPr>
                                  <a:rPr lang="el-GR" i="1"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</m:ctrlPr>
                              </m:eqArrPr>
                              <m:e>
                                <m:r>
                                  <a:rPr lang="el-GR" i="1"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  <m:t>𝑔</m:t>
                                </m:r>
                              </m:e>
                              <m:e>
                                <m:r>
                                  <a:rPr lang="el-GR" i="1"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  <m:t> </m:t>
                                </m:r>
                              </m:e>
                            </m:eqArr>
                          </m:sub>
                        </m:sSub>
                      </m:e>
                    </m:acc>
                  </m:oMath>
                </a14:m>
                <a:r>
                  <a:rPr lang="el-GR" dirty="0">
                    <a:ea typeface="Times New Roman"/>
                    <a:cs typeface="Times New Roman"/>
                  </a:rPr>
                  <a:t> .</a:t>
                </a:r>
                <a:endParaRPr lang="el-GR" dirty="0">
                  <a:ea typeface="Calibri"/>
                  <a:cs typeface="Times New Roman"/>
                </a:endParaRPr>
              </a:p>
              <a:p>
                <a:pPr algn="just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l-GR" dirty="0">
                    <a:ea typeface="Times New Roman"/>
                    <a:cs typeface="Times New Roman"/>
                  </a:rPr>
                  <a:t>Η </a:t>
                </a:r>
                <a:r>
                  <a:rPr lang="el-GR" dirty="0">
                    <a:ea typeface="Calibri"/>
                    <a:cs typeface="Times New Roman"/>
                  </a:rPr>
                  <a:t>λογαριθμική κανονική κατανομή εκφράζει καλύτερα τα βιομηχανικά σωματίδια σε σχέση με την αριθμητική κανονική κατανομή.</a:t>
                </a:r>
              </a:p>
              <a:p>
                <a:endParaRPr lang="el-GR" dirty="0"/>
              </a:p>
            </p:txBody>
          </p:sp>
        </mc:Choice>
        <mc:Fallback xmlns="">
          <p:sp>
            <p:nvSpPr>
              <p:cNvPr id="3" name="Θέση περιεχομένου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809" r="-1852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974003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ea typeface="Calibri"/>
                <a:cs typeface="Times New Roman"/>
              </a:rPr>
              <a:t>κατανομή </a:t>
            </a:r>
            <a:r>
              <a:rPr lang="en-US" b="1" dirty="0">
                <a:ea typeface="Calibri"/>
                <a:cs typeface="Times New Roman"/>
              </a:rPr>
              <a:t>Rosin</a:t>
            </a:r>
            <a:r>
              <a:rPr lang="el-GR" b="1" dirty="0">
                <a:ea typeface="Calibri"/>
                <a:cs typeface="Times New Roman"/>
              </a:rPr>
              <a:t>-</a:t>
            </a:r>
            <a:r>
              <a:rPr lang="en-US" b="1" dirty="0" err="1">
                <a:ea typeface="Calibri"/>
                <a:cs typeface="Times New Roman"/>
              </a:rPr>
              <a:t>Rammler</a:t>
            </a:r>
            <a:endParaRPr lang="el-G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Θέση περιεχομένου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70000" lnSpcReduction="20000"/>
              </a:bodyPr>
              <a:lstStyle/>
              <a:p>
                <a:pPr algn="just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l-GR" dirty="0">
                    <a:ea typeface="Calibri"/>
                    <a:cs typeface="Times New Roman"/>
                  </a:rPr>
                  <a:t>Σε περίπτωση που δεν εκφράζονται τα δεδομένα της </a:t>
                </a:r>
                <a:r>
                  <a:rPr lang="el-GR" dirty="0" err="1">
                    <a:ea typeface="Calibri"/>
                    <a:cs typeface="Times New Roman"/>
                  </a:rPr>
                  <a:t>κοκκομετρικής</a:t>
                </a:r>
                <a:r>
                  <a:rPr lang="el-GR" dirty="0">
                    <a:ea typeface="Calibri"/>
                    <a:cs typeface="Times New Roman"/>
                  </a:rPr>
                  <a:t> σύστασης του υλικού από την λογαριθμική κανονική κατανομή, μπορούμε να δοκιμάσουμε την </a:t>
                </a:r>
                <a:r>
                  <a:rPr lang="el-GR" b="1" dirty="0">
                    <a:ea typeface="Calibri"/>
                    <a:cs typeface="Times New Roman"/>
                  </a:rPr>
                  <a:t>κατανομή </a:t>
                </a:r>
                <a:r>
                  <a:rPr lang="en-US" b="1" dirty="0">
                    <a:ea typeface="Calibri"/>
                    <a:cs typeface="Times New Roman"/>
                  </a:rPr>
                  <a:t>Rosin</a:t>
                </a:r>
                <a:r>
                  <a:rPr lang="el-GR" b="1" dirty="0">
                    <a:ea typeface="Calibri"/>
                    <a:cs typeface="Times New Roman"/>
                  </a:rPr>
                  <a:t>-</a:t>
                </a:r>
                <a:r>
                  <a:rPr lang="en-US" b="1" dirty="0" err="1">
                    <a:ea typeface="Calibri"/>
                    <a:cs typeface="Times New Roman"/>
                  </a:rPr>
                  <a:t>Rammler</a:t>
                </a:r>
                <a:r>
                  <a:rPr lang="el-GR" dirty="0">
                    <a:ea typeface="Calibri"/>
                    <a:cs typeface="Times New Roman"/>
                  </a:rPr>
                  <a:t> η οποία δίνεται από την ακόλουθη εξίσωση :</a:t>
                </a:r>
              </a:p>
              <a:p>
                <a:pPr algn="just">
                  <a:lnSpc>
                    <a:spcPct val="115000"/>
                  </a:lnSpc>
                  <a:spcAft>
                    <a:spcPts val="1000"/>
                  </a:spcAft>
                  <a:tabLst>
                    <a:tab pos="2641600" algn="ctr"/>
                    <a:tab pos="5270500" algn="r"/>
                  </a:tabLst>
                </a:pPr>
                <a:r>
                  <a:rPr lang="el-GR" sz="3600" dirty="0">
                    <a:ea typeface="Calibri"/>
                    <a:cs typeface="Times New Roman"/>
                  </a:rPr>
                  <a:t>	</a:t>
                </a:r>
                <a:r>
                  <a:rPr lang="en-US" sz="3600" dirty="0">
                    <a:ea typeface="Calibri"/>
                    <a:cs typeface="Times New Roman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l-GR" sz="36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fPr>
                      <m:num>
                        <m:r>
                          <a:rPr lang="el-GR" sz="36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100</m:t>
                        </m:r>
                      </m:num>
                      <m:den>
                        <m:r>
                          <a:rPr lang="en-US" sz="36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𝑅</m:t>
                        </m:r>
                      </m:den>
                    </m:f>
                    <m:r>
                      <a:rPr lang="el-GR" sz="3600" i="1">
                        <a:effectLst/>
                        <a:latin typeface="Cambria Math"/>
                        <a:ea typeface="Calibri"/>
                        <a:cs typeface="Times New Roman"/>
                      </a:rPr>
                      <m:t>=</m:t>
                    </m:r>
                    <m:r>
                      <a:rPr lang="el-GR" sz="3600" i="1">
                        <a:effectLst/>
                        <a:latin typeface="Cambria Math"/>
                        <a:ea typeface="Calibri"/>
                        <a:cs typeface="Times New Roman"/>
                      </a:rPr>
                      <m:t>𝑒𝑥𝑝</m:t>
                    </m:r>
                    <m:d>
                      <m:dPr>
                        <m:ctrlPr>
                          <a:rPr lang="el-GR" sz="36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l-GR" sz="3600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l-GR" sz="3600" i="1"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</m:ctrlPr>
                              </m:sSupPr>
                              <m:e>
                                <m:r>
                                  <a:rPr lang="el-GR" sz="3600" i="1"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l-GR" sz="3600" i="1"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  <m:t>𝑛</m:t>
                                </m:r>
                              </m:sup>
                            </m:sSup>
                          </m:num>
                          <m:den>
                            <m:sSub>
                              <m:sSubPr>
                                <m:ctrlPr>
                                  <a:rPr lang="el-GR" sz="3600" i="1"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</m:ctrlPr>
                              </m:sSubPr>
                              <m:e>
                                <m:r>
                                  <a:rPr lang="el-GR" sz="3600" i="1"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l-GR" sz="3600" i="1"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  <m:t>𝑚</m:t>
                                </m:r>
                              </m:sub>
                            </m:sSub>
                          </m:den>
                        </m:f>
                      </m:e>
                    </m:d>
                  </m:oMath>
                </a14:m>
                <a:endParaRPr lang="el-GR" sz="3600" dirty="0">
                  <a:ea typeface="Calibri"/>
                  <a:cs typeface="Times New Roman"/>
                </a:endParaRPr>
              </a:p>
              <a:p>
                <a:pPr algn="just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US" dirty="0">
                    <a:ea typeface="Calibri"/>
                    <a:cs typeface="Times New Roman"/>
                  </a:rPr>
                  <a:t>R</a:t>
                </a:r>
                <a:r>
                  <a:rPr lang="el-GR" dirty="0">
                    <a:ea typeface="Calibri"/>
                    <a:cs typeface="Times New Roman"/>
                  </a:rPr>
                  <a:t>: είναι το υπόλειμμα,</a:t>
                </a:r>
              </a:p>
              <a:p>
                <a:pPr algn="just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US" dirty="0">
                    <a:ea typeface="Calibri"/>
                    <a:cs typeface="Times New Roman"/>
                  </a:rPr>
                  <a:t>n</a:t>
                </a:r>
                <a:r>
                  <a:rPr lang="el-GR" dirty="0">
                    <a:ea typeface="Calibri"/>
                    <a:cs typeface="Times New Roman"/>
                  </a:rPr>
                  <a:t>: είναι ο συντελεστής ομοιομορφίας του υλικού και</a:t>
                </a:r>
              </a:p>
              <a:p>
                <a:pPr algn="just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US" dirty="0" err="1">
                    <a:ea typeface="Calibri"/>
                    <a:cs typeface="Times New Roman"/>
                  </a:rPr>
                  <a:t>x</a:t>
                </a:r>
                <a:r>
                  <a:rPr lang="en-US" baseline="-25000" dirty="0" err="1">
                    <a:ea typeface="Calibri"/>
                    <a:cs typeface="Times New Roman"/>
                  </a:rPr>
                  <a:t>m</a:t>
                </a:r>
                <a:r>
                  <a:rPr lang="el-GR" dirty="0">
                    <a:ea typeface="Calibri"/>
                    <a:cs typeface="Times New Roman"/>
                  </a:rPr>
                  <a:t>: είναι η επικρατέστερη τιμή μεγέθους</a:t>
                </a:r>
              </a:p>
              <a:p>
                <a:endParaRPr lang="el-GR" dirty="0"/>
              </a:p>
            </p:txBody>
          </p:sp>
        </mc:Choice>
        <mc:Fallback xmlns="">
          <p:sp>
            <p:nvSpPr>
              <p:cNvPr id="3" name="Θέση περιεχομένου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037" t="-1213" r="-963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77601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ea typeface="Calibri"/>
                <a:cs typeface="Times New Roman"/>
              </a:rPr>
              <a:t>κατανομή </a:t>
            </a:r>
            <a:r>
              <a:rPr lang="en-US" b="1" dirty="0">
                <a:ea typeface="Calibri"/>
                <a:cs typeface="Times New Roman"/>
              </a:rPr>
              <a:t>Rosin</a:t>
            </a:r>
            <a:r>
              <a:rPr lang="el-GR" b="1" dirty="0">
                <a:ea typeface="Calibri"/>
                <a:cs typeface="Times New Roman"/>
              </a:rPr>
              <a:t>-</a:t>
            </a:r>
            <a:r>
              <a:rPr lang="en-US" b="1" dirty="0" err="1">
                <a:ea typeface="Calibri"/>
                <a:cs typeface="Times New Roman"/>
              </a:rPr>
              <a:t>Rammler</a:t>
            </a:r>
            <a:endParaRPr lang="el-G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Θέση περιεχομένου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algn="just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l-GR" dirty="0">
                    <a:ea typeface="Calibri"/>
                    <a:cs typeface="Times New Roman"/>
                  </a:rPr>
                  <a:t>Αν </a:t>
                </a:r>
                <a:r>
                  <a:rPr lang="en-US" dirty="0">
                    <a:ea typeface="Calibri"/>
                    <a:cs typeface="Times New Roman"/>
                  </a:rPr>
                  <a:t>n</a:t>
                </a:r>
                <a:r>
                  <a:rPr lang="el-GR" dirty="0">
                    <a:ea typeface="Calibri"/>
                    <a:cs typeface="Times New Roman"/>
                  </a:rPr>
                  <a:t> = 1 και </a:t>
                </a:r>
                <a:r>
                  <a:rPr lang="en-US" dirty="0">
                    <a:ea typeface="Calibri"/>
                    <a:cs typeface="Times New Roman"/>
                  </a:rPr>
                  <a:t>x</a:t>
                </a:r>
                <a:r>
                  <a:rPr lang="el-GR" dirty="0">
                    <a:ea typeface="Calibri"/>
                    <a:cs typeface="Times New Roman"/>
                  </a:rPr>
                  <a:t>= </a:t>
                </a:r>
                <a:r>
                  <a:rPr lang="en-US" dirty="0" err="1">
                    <a:ea typeface="Calibri"/>
                    <a:cs typeface="Times New Roman"/>
                  </a:rPr>
                  <a:t>x</a:t>
                </a:r>
                <a:r>
                  <a:rPr lang="en-US" baseline="-25000" dirty="0" err="1">
                    <a:ea typeface="Calibri"/>
                    <a:cs typeface="Times New Roman"/>
                  </a:rPr>
                  <a:t>m</a:t>
                </a:r>
                <a:r>
                  <a:rPr lang="el-GR" dirty="0">
                    <a:ea typeface="Calibri"/>
                    <a:cs typeface="Times New Roman"/>
                  </a:rPr>
                  <a:t> τότε η παραπάνω εξίσωση γίνεται:</a:t>
                </a:r>
              </a:p>
              <a:p>
                <a:pPr algn="just">
                  <a:lnSpc>
                    <a:spcPct val="115000"/>
                  </a:lnSpc>
                  <a:spcAft>
                    <a:spcPts val="1000"/>
                  </a:spcAft>
                  <a:tabLst>
                    <a:tab pos="2641600" algn="ctr"/>
                    <a:tab pos="5270500" algn="r"/>
                  </a:tabLst>
                </a:pPr>
                <a:r>
                  <a:rPr lang="el-GR" sz="3600" dirty="0">
                    <a:ea typeface="Calibri"/>
                    <a:cs typeface="Times New Roman"/>
                  </a:rPr>
                  <a:t>	</a:t>
                </a:r>
                <a:r>
                  <a:rPr lang="en-US" sz="3600" dirty="0">
                    <a:ea typeface="Calibri"/>
                    <a:cs typeface="Times New Roman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l-GR" sz="36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fPr>
                      <m:num>
                        <m:r>
                          <a:rPr lang="el-GR" sz="36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100</m:t>
                        </m:r>
                      </m:num>
                      <m:den>
                        <m:r>
                          <a:rPr lang="en-US" sz="36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𝑅</m:t>
                        </m:r>
                      </m:den>
                    </m:f>
                    <m:r>
                      <a:rPr lang="el-GR" sz="3600" i="1">
                        <a:effectLst/>
                        <a:latin typeface="Cambria Math"/>
                        <a:ea typeface="Calibri"/>
                        <a:cs typeface="Times New Roman"/>
                      </a:rPr>
                      <m:t>=</m:t>
                    </m:r>
                    <m:r>
                      <a:rPr lang="el-GR" sz="3600" i="1">
                        <a:effectLst/>
                        <a:latin typeface="Cambria Math"/>
                        <a:ea typeface="Calibri"/>
                        <a:cs typeface="Times New Roman"/>
                      </a:rPr>
                      <m:t>𝑒𝑥𝑝</m:t>
                    </m:r>
                    <m:d>
                      <m:dPr>
                        <m:ctrlPr>
                          <a:rPr lang="el-GR" sz="36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l-GR" sz="3600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l-GR" sz="3600" i="1"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</m:ctrlPr>
                              </m:sSupPr>
                              <m:e>
                                <m:r>
                                  <a:rPr lang="el-GR" sz="3600" i="1"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l-GR" sz="3600" i="1"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  <m:t>𝑛</m:t>
                                </m:r>
                              </m:sup>
                            </m:sSup>
                          </m:num>
                          <m:den>
                            <m:sSub>
                              <m:sSubPr>
                                <m:ctrlPr>
                                  <a:rPr lang="el-GR" sz="3600" i="1"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</m:ctrlPr>
                              </m:sSubPr>
                              <m:e>
                                <m:r>
                                  <a:rPr lang="el-GR" sz="3600" i="1"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l-GR" sz="3600" i="1"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  <m:t>𝑚</m:t>
                                </m:r>
                              </m:sub>
                            </m:sSub>
                          </m:den>
                        </m:f>
                      </m:e>
                    </m:d>
                    <m:r>
                      <a:rPr lang="el-GR" sz="3600" i="1">
                        <a:effectLst/>
                        <a:latin typeface="Cambria Math"/>
                        <a:ea typeface="Calibri"/>
                        <a:cs typeface="Times New Roman"/>
                      </a:rPr>
                      <m:t>=</m:t>
                    </m:r>
                    <m:r>
                      <a:rPr lang="el-GR" sz="3600" i="1">
                        <a:effectLst/>
                        <a:latin typeface="Cambria Math"/>
                        <a:ea typeface="Calibri"/>
                        <a:cs typeface="Times New Roman"/>
                      </a:rPr>
                      <m:t>𝑒𝑥𝑝</m:t>
                    </m:r>
                    <m:r>
                      <a:rPr lang="el-GR" sz="3600" i="1">
                        <a:effectLst/>
                        <a:latin typeface="Cambria Math"/>
                        <a:ea typeface="Calibri"/>
                        <a:cs typeface="Times New Roman"/>
                      </a:rPr>
                      <m:t>=</m:t>
                    </m:r>
                    <m:r>
                      <a:rPr lang="el-GR" sz="3600" i="1">
                        <a:effectLst/>
                        <a:latin typeface="Cambria Math"/>
                        <a:ea typeface="Calibri"/>
                        <a:cs typeface="Times New Roman"/>
                      </a:rPr>
                      <m:t>𝑒</m:t>
                    </m:r>
                  </m:oMath>
                </a14:m>
                <a:endParaRPr lang="el-GR" sz="3600" dirty="0">
                  <a:ea typeface="Calibri"/>
                  <a:cs typeface="Times New Roman"/>
                </a:endParaRPr>
              </a:p>
              <a:p>
                <a:pPr algn="just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US" dirty="0">
                    <a:ea typeface="Times New Roman"/>
                    <a:cs typeface="Times New Roman"/>
                  </a:rPr>
                  <a:t>R</a:t>
                </a:r>
                <a:r>
                  <a:rPr lang="el-GR" dirty="0">
                    <a:ea typeface="Times New Roman"/>
                    <a:cs typeface="Times New Roman"/>
                  </a:rPr>
                  <a:t>=100/</a:t>
                </a:r>
                <a:r>
                  <a:rPr lang="en-US" dirty="0">
                    <a:ea typeface="Times New Roman"/>
                    <a:cs typeface="Times New Roman"/>
                  </a:rPr>
                  <a:t>e </a:t>
                </a:r>
                <a:r>
                  <a:rPr lang="el-GR" dirty="0">
                    <a:ea typeface="Times New Roman"/>
                    <a:cs typeface="Times New Roman"/>
                  </a:rPr>
                  <a:t>οπότε </a:t>
                </a:r>
                <a:r>
                  <a:rPr lang="en-US" dirty="0">
                    <a:ea typeface="Times New Roman"/>
                    <a:cs typeface="Times New Roman"/>
                  </a:rPr>
                  <a:t>R</a:t>
                </a:r>
                <a:r>
                  <a:rPr lang="el-GR" dirty="0">
                    <a:ea typeface="Times New Roman"/>
                    <a:cs typeface="Times New Roman"/>
                  </a:rPr>
                  <a:t> =36,8%</a:t>
                </a:r>
                <a:endParaRPr lang="el-GR" dirty="0">
                  <a:ea typeface="Calibri"/>
                  <a:cs typeface="Times New Roman"/>
                </a:endParaRPr>
              </a:p>
              <a:p>
                <a:endParaRPr lang="el-GR" dirty="0"/>
              </a:p>
            </p:txBody>
          </p:sp>
        </mc:Choice>
        <mc:Fallback xmlns="">
          <p:sp>
            <p:nvSpPr>
              <p:cNvPr id="3" name="Θέση περιεχομένου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2000" t="-809" r="-1852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933724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ΘΕΩΡΙΑ ΤΗΣ ΚΟΣΚΙΝΙΣΗΣ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dirty="0"/>
              <a:t>Η </a:t>
            </a:r>
            <a:r>
              <a:rPr lang="el-GR" dirty="0" err="1"/>
              <a:t>κοσκίνιση</a:t>
            </a:r>
            <a:r>
              <a:rPr lang="el-GR" dirty="0"/>
              <a:t> είναι μία πολύ απλή και συνηθισμένη μέθοδος που χρησιμοποιείται για τον διαχωρισμό των στερεών ως προς το μέγεθος. Τα στερεά ρίχνονται στην επιφάνεια του κόσκινου η οποία φέρει ομοιόμορφες οπές (</a:t>
            </a:r>
            <a:r>
              <a:rPr lang="el-GR" dirty="0" err="1"/>
              <a:t>βροχίδες</a:t>
            </a:r>
            <a:r>
              <a:rPr lang="el-GR" dirty="0"/>
              <a:t>). Καθώς κινείται το υλικό παίρνουμε δύο </a:t>
            </a:r>
            <a:r>
              <a:rPr lang="el-GR" dirty="0" err="1"/>
              <a:t>προιόντα</a:t>
            </a:r>
            <a:r>
              <a:rPr lang="el-GR" dirty="0"/>
              <a:t>: το πέρασμα (</a:t>
            </a:r>
            <a:r>
              <a:rPr lang="en-US" dirty="0"/>
              <a:t>D</a:t>
            </a:r>
            <a:r>
              <a:rPr lang="el-GR" dirty="0"/>
              <a:t> )  και το υπόλειμμα (</a:t>
            </a:r>
            <a:r>
              <a:rPr lang="en-US" dirty="0"/>
              <a:t>R</a:t>
            </a:r>
            <a:r>
              <a:rPr lang="el-GR" dirty="0"/>
              <a:t> ). </a:t>
            </a:r>
          </a:p>
          <a:p>
            <a:r>
              <a:rPr lang="el-GR" dirty="0"/>
              <a:t>Ο συνηθέστερος τρόπος συρματοπλέγματος για τα κόσκινα είναι η απλή εναλλασσόμενη κάθετη ύφανση </a:t>
            </a:r>
            <a:r>
              <a:rPr lang="el-GR" b="1" dirty="0"/>
              <a:t>(σχήμα</a:t>
            </a:r>
            <a:r>
              <a:rPr lang="el-GR" dirty="0"/>
              <a:t> ). Τα ανοίγματα (</a:t>
            </a:r>
            <a:r>
              <a:rPr lang="el-GR" dirty="0" err="1"/>
              <a:t>βροχίδες</a:t>
            </a:r>
            <a:r>
              <a:rPr lang="el-GR" dirty="0"/>
              <a:t>) είναι κανονικά τετράγωνα με την ύφανση να είναι υποχρεωτική για τα πρότυπα κόσκινα.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691831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Ύφανση προτύπου </a:t>
            </a:r>
            <a:r>
              <a:rPr lang="el-GR" dirty="0" err="1" smtClean="0"/>
              <a:t>κοσκίνου</a:t>
            </a:r>
            <a:endParaRPr lang="el-GR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1556792"/>
            <a:ext cx="5832648" cy="4896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854082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ΚΟΣΚΙΝΙΣΗ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/>
              <a:t>Η ύλη μπορεί να διαιρεθεί με διάφορα φυσικά φαινόμενα όπως π.χ. η διάβρωση </a:t>
            </a:r>
            <a:r>
              <a:rPr lang="el-GR" dirty="0" smtClean="0"/>
              <a:t>αλλά και </a:t>
            </a:r>
            <a:r>
              <a:rPr lang="el-GR" dirty="0"/>
              <a:t>με διάφορες μηχανικές διεργασίες (π.χ. άλεση) σε τεμάχια διάφορου μεγέθους και σχήματος (σωματίδια) που διατηρούν τις φυσικές και χημικές ιδιότητες με το μητρικό υλικό.</a:t>
            </a:r>
          </a:p>
          <a:p>
            <a:r>
              <a:rPr lang="el-GR" dirty="0"/>
              <a:t>Η κατανομή μεγέθους των σωματιδίων μπορεί να εκφραστεί με πολλούς τρόπους που μας επιτρέπει να υπολογίσουμε την μέση διάμετρο των κόκκων ή την επικρατέστερη τιμή μεγέθους.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3789309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Η ιδανική </a:t>
            </a:r>
            <a:r>
              <a:rPr lang="el-GR" dirty="0" err="1"/>
              <a:t>κοσκίνιση</a:t>
            </a:r>
            <a:r>
              <a:rPr lang="el-GR" dirty="0"/>
              <a:t> διαχωρίζει με ακρίβεια το υλικό ώστε το μικρότερο μέγεθος κόκκων του υπολείμματος </a:t>
            </a:r>
            <a:r>
              <a:rPr lang="en-US" dirty="0"/>
              <a:t>R</a:t>
            </a:r>
            <a:r>
              <a:rPr lang="el-GR" dirty="0"/>
              <a:t> να είναι λίγο μεγαλύτερο από την διάμετρο των οπών του </a:t>
            </a:r>
            <a:r>
              <a:rPr lang="el-GR" dirty="0" err="1"/>
              <a:t>κοσκίνου</a:t>
            </a:r>
            <a:r>
              <a:rPr lang="el-GR" dirty="0"/>
              <a:t> και το μεγαλύτερο μέγεθος του περάσματος </a:t>
            </a:r>
            <a:r>
              <a:rPr lang="en-US" dirty="0"/>
              <a:t>D</a:t>
            </a:r>
            <a:r>
              <a:rPr lang="el-GR" dirty="0"/>
              <a:t>  να είναι λίγο μικρότερο ή και ίσο με την διάμετρο των οπών του </a:t>
            </a:r>
            <a:r>
              <a:rPr lang="el-GR" dirty="0" err="1"/>
              <a:t>κοσκίνου</a:t>
            </a:r>
            <a:r>
              <a:rPr lang="el-GR" dirty="0"/>
              <a:t>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6525065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Χρησιμοποιούνται οι παρακάτω πρότυπες σειρές αναλυτικών κοσκίνων: </a:t>
            </a:r>
          </a:p>
          <a:p>
            <a:r>
              <a:rPr lang="el-GR" dirty="0"/>
              <a:t>Γερμανικές </a:t>
            </a:r>
            <a:r>
              <a:rPr lang="en-US" dirty="0"/>
              <a:t>DIN</a:t>
            </a:r>
            <a:r>
              <a:rPr lang="el-GR" dirty="0"/>
              <a:t> 1171 </a:t>
            </a:r>
            <a:r>
              <a:rPr lang="en-US" dirty="0"/>
              <a:t>DIN</a:t>
            </a:r>
            <a:r>
              <a:rPr lang="el-GR" dirty="0"/>
              <a:t> 4188</a:t>
            </a:r>
          </a:p>
          <a:p>
            <a:r>
              <a:rPr lang="el-GR" dirty="0"/>
              <a:t>Γαλλικές </a:t>
            </a:r>
            <a:r>
              <a:rPr lang="en-US" dirty="0"/>
              <a:t>A</a:t>
            </a:r>
            <a:r>
              <a:rPr lang="el-GR" dirty="0"/>
              <a:t>.</a:t>
            </a:r>
            <a:r>
              <a:rPr lang="en-US" dirty="0"/>
              <a:t>F</a:t>
            </a:r>
            <a:r>
              <a:rPr lang="el-GR" dirty="0"/>
              <a:t>.</a:t>
            </a:r>
            <a:r>
              <a:rPr lang="en-US" dirty="0"/>
              <a:t>N</a:t>
            </a:r>
            <a:r>
              <a:rPr lang="el-GR" dirty="0"/>
              <a:t>.</a:t>
            </a:r>
            <a:r>
              <a:rPr lang="en-US" dirty="0"/>
              <a:t>O</a:t>
            </a:r>
            <a:r>
              <a:rPr lang="el-GR" dirty="0"/>
              <a:t>.</a:t>
            </a:r>
            <a:r>
              <a:rPr lang="en-US" dirty="0"/>
              <a:t>R</a:t>
            </a:r>
            <a:r>
              <a:rPr lang="el-GR" dirty="0"/>
              <a:t>.</a:t>
            </a:r>
          </a:p>
          <a:p>
            <a:r>
              <a:rPr lang="el-GR" dirty="0"/>
              <a:t>Αμερικάνικες </a:t>
            </a:r>
            <a:r>
              <a:rPr lang="en-US" dirty="0"/>
              <a:t>Tyler ASTM</a:t>
            </a:r>
            <a:endParaRPr lang="el-GR" dirty="0"/>
          </a:p>
          <a:p>
            <a:r>
              <a:rPr lang="el-GR" dirty="0"/>
              <a:t>Αγγλικές </a:t>
            </a:r>
            <a:r>
              <a:rPr lang="en-US" dirty="0"/>
              <a:t>BSS </a:t>
            </a:r>
            <a:r>
              <a:rPr lang="el-GR" dirty="0"/>
              <a:t>410 και</a:t>
            </a:r>
          </a:p>
          <a:p>
            <a:r>
              <a:rPr lang="el-GR" dirty="0"/>
              <a:t>Διεθνή </a:t>
            </a:r>
            <a:r>
              <a:rPr lang="en-US" dirty="0"/>
              <a:t>ISO.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9148469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</a:t>
            </a:r>
            <a:r>
              <a:rPr lang="el-GR" dirty="0"/>
              <a:t>ι σειρές </a:t>
            </a:r>
            <a:r>
              <a:rPr lang="en-US" dirty="0"/>
              <a:t>DIN</a:t>
            </a:r>
            <a:r>
              <a:rPr lang="el-GR" dirty="0"/>
              <a:t> 4188, </a:t>
            </a:r>
            <a:r>
              <a:rPr lang="en-US" dirty="0"/>
              <a:t>BSS</a:t>
            </a:r>
            <a:r>
              <a:rPr lang="el-GR" dirty="0"/>
              <a:t> 410 και </a:t>
            </a:r>
            <a:r>
              <a:rPr lang="en-US" dirty="0"/>
              <a:t>ISO</a:t>
            </a:r>
            <a:r>
              <a:rPr lang="el-GR" dirty="0"/>
              <a:t> μοιάζουν μεταξύ τους και χαρακτηρίζονται από το άνοιγμα των οπών (</a:t>
            </a:r>
            <a:r>
              <a:rPr lang="en-US" dirty="0" err="1"/>
              <a:t>d</a:t>
            </a:r>
            <a:r>
              <a:rPr lang="en-US" baseline="-25000" dirty="0" err="1"/>
              <a:t>A</a:t>
            </a:r>
            <a:r>
              <a:rPr lang="el-GR" dirty="0"/>
              <a:t> ) και το πάχος (δ) του σύρματος . Ο λόγος μεταξύ δύο διαδοχικών κόσκινων της σειράς </a:t>
            </a:r>
            <a:r>
              <a:rPr lang="en-US" dirty="0" err="1"/>
              <a:t>d</a:t>
            </a:r>
            <a:r>
              <a:rPr lang="en-US" baseline="-25000" dirty="0" err="1"/>
              <a:t>A</a:t>
            </a:r>
            <a:r>
              <a:rPr lang="el-GR" baseline="-25000" dirty="0"/>
              <a:t>1</a:t>
            </a:r>
            <a:r>
              <a:rPr lang="el-GR" dirty="0"/>
              <a:t>/</a:t>
            </a:r>
            <a:r>
              <a:rPr lang="en-US" dirty="0" err="1"/>
              <a:t>d</a:t>
            </a:r>
            <a:r>
              <a:rPr lang="en-US" baseline="-25000" dirty="0" err="1"/>
              <a:t>A</a:t>
            </a:r>
            <a:r>
              <a:rPr lang="el-GR" baseline="-25000" dirty="0"/>
              <a:t>2</a:t>
            </a:r>
            <a:r>
              <a:rPr lang="el-GR" dirty="0"/>
              <a:t> είναι 1,25.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4427959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H</a:t>
            </a:r>
            <a:r>
              <a:rPr lang="el-GR" dirty="0"/>
              <a:t> σειρά κοσκίνων </a:t>
            </a:r>
            <a:r>
              <a:rPr lang="en-US" dirty="0"/>
              <a:t>Tyler</a:t>
            </a:r>
            <a:r>
              <a:rPr lang="el-GR" dirty="0"/>
              <a:t> όπως όλα τα αμερικάνικα κόσκινα, χαρακτηρίζονται από τον αριθμό </a:t>
            </a:r>
            <a:r>
              <a:rPr lang="en-US" dirty="0"/>
              <a:t>mesh </a:t>
            </a:r>
            <a:r>
              <a:rPr lang="el-GR" dirty="0"/>
              <a:t>(Ν) που είναι ο αριθμός των οπών (</a:t>
            </a:r>
            <a:r>
              <a:rPr lang="el-GR" dirty="0" err="1"/>
              <a:t>βροχίδων</a:t>
            </a:r>
            <a:r>
              <a:rPr lang="el-GR" dirty="0"/>
              <a:t>) ανά μονάδα επιφάνειας (</a:t>
            </a:r>
            <a:r>
              <a:rPr lang="en-US" dirty="0"/>
              <a:t>inches</a:t>
            </a:r>
            <a:r>
              <a:rPr lang="el-GR" dirty="0"/>
              <a:t>) (1 </a:t>
            </a:r>
            <a:r>
              <a:rPr lang="en-US" dirty="0" err="1"/>
              <a:t>inc</a:t>
            </a:r>
            <a:r>
              <a:rPr lang="el-GR" dirty="0"/>
              <a:t>=24,5 </a:t>
            </a:r>
            <a:r>
              <a:rPr lang="en-US" dirty="0"/>
              <a:t>mm</a:t>
            </a:r>
            <a:r>
              <a:rPr lang="el-GR" dirty="0"/>
              <a:t>):</a:t>
            </a:r>
          </a:p>
          <a:p>
            <a:r>
              <a:rPr lang="en-US" dirty="0"/>
              <a:t>N</a:t>
            </a:r>
            <a:r>
              <a:rPr lang="el-GR" dirty="0"/>
              <a:t> = 25400/(</a:t>
            </a:r>
            <a:r>
              <a:rPr lang="en-US" dirty="0" err="1"/>
              <a:t>d</a:t>
            </a:r>
            <a:r>
              <a:rPr lang="en-US" baseline="-25000" dirty="0" err="1"/>
              <a:t>A</a:t>
            </a:r>
            <a:r>
              <a:rPr lang="el-GR" dirty="0"/>
              <a:t>+δ)</a:t>
            </a:r>
          </a:p>
          <a:p>
            <a:r>
              <a:rPr lang="el-GR" dirty="0"/>
              <a:t>Η βάση της σειράς </a:t>
            </a:r>
            <a:r>
              <a:rPr lang="en-US" dirty="0"/>
              <a:t>Tyler </a:t>
            </a:r>
            <a:r>
              <a:rPr lang="el-GR" dirty="0"/>
              <a:t>είναι το κόσκινο 200 </a:t>
            </a:r>
            <a:r>
              <a:rPr lang="en-US" dirty="0"/>
              <a:t>mesh</a:t>
            </a:r>
            <a:r>
              <a:rPr lang="el-GR" dirty="0"/>
              <a:t> που έχει δ=53 μ</a:t>
            </a:r>
            <a:r>
              <a:rPr lang="en-US" dirty="0"/>
              <a:t>m</a:t>
            </a:r>
            <a:r>
              <a:rPr lang="el-GR" dirty="0"/>
              <a:t> και </a:t>
            </a:r>
            <a:r>
              <a:rPr lang="en-US" dirty="0" err="1"/>
              <a:t>d</a:t>
            </a:r>
            <a:r>
              <a:rPr lang="en-US" baseline="-25000" dirty="0" err="1"/>
              <a:t>A</a:t>
            </a:r>
            <a:r>
              <a:rPr lang="el-GR" dirty="0"/>
              <a:t>=74 μ</a:t>
            </a:r>
            <a:r>
              <a:rPr lang="en-US" dirty="0"/>
              <a:t>m</a:t>
            </a:r>
            <a:r>
              <a:rPr lang="el-GR" dirty="0"/>
              <a:t> . Ο λόγος μεταξύ δύο διαδοχικών κόσκινων της σειράς </a:t>
            </a:r>
            <a:r>
              <a:rPr lang="en-US" dirty="0" err="1"/>
              <a:t>d</a:t>
            </a:r>
            <a:r>
              <a:rPr lang="en-US" baseline="-25000" dirty="0" err="1"/>
              <a:t>A</a:t>
            </a:r>
            <a:r>
              <a:rPr lang="el-GR" baseline="-25000" dirty="0"/>
              <a:t>1</a:t>
            </a:r>
            <a:r>
              <a:rPr lang="el-GR" dirty="0"/>
              <a:t>/</a:t>
            </a:r>
            <a:r>
              <a:rPr lang="en-US" dirty="0" err="1"/>
              <a:t>d</a:t>
            </a:r>
            <a:r>
              <a:rPr lang="en-US" baseline="-25000" dirty="0" err="1"/>
              <a:t>A</a:t>
            </a:r>
            <a:r>
              <a:rPr lang="el-GR" baseline="-25000" dirty="0"/>
              <a:t>2</a:t>
            </a:r>
            <a:r>
              <a:rPr lang="el-GR" dirty="0"/>
              <a:t> είναι 1,41.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0082333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4" name="Θέση περιεχομένου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7946" y="1600200"/>
            <a:ext cx="4968108" cy="4525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179928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4" name="Θέση περιεχομένου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8173" y="1600200"/>
            <a:ext cx="3467653" cy="4525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663516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/>
              <a:t>Ένα κόσκινο χωρίζει το υλικό σε δύο κλάσματα. Για να πάρουμε ν κλάσματα, πρέπει να κάνουμε ν-1 κοσκινίσεις. Τα πρότυπα κόσκινα είναι κατασκευασμένα έτσι ώστε να σχηματίζουν μία κατακόρυφη στήλη που το άνοιγμα των οπών να ελαττώνεται από πάνω προς τα κάτω. Άρα χρειάζονται ν-1 κόσκινα για να πάρουμε ν κλάσματα.  Στα περισσότερα κόσκινα τα </a:t>
            </a:r>
            <a:r>
              <a:rPr lang="el-GR" dirty="0" err="1"/>
              <a:t>τεμαχίδια</a:t>
            </a:r>
            <a:r>
              <a:rPr lang="el-GR" dirty="0"/>
              <a:t> περνούν λόγω της βαρύτητας με την βοήθεια ταχέων και με μικρό εύρος δονήσεως που παράγονται είτε μηχανικά ή ηλεκτρικά.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732494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κειμένου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9" name="Θέση περιεχομένου 8"/>
          <p:cNvPicPr>
            <a:picLocks noGrp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132856"/>
            <a:ext cx="3296195" cy="4248472"/>
          </a:xfrm>
          <a:prstGeom prst="rect">
            <a:avLst/>
          </a:prstGeom>
        </p:spPr>
      </p:pic>
      <p:pic>
        <p:nvPicPr>
          <p:cNvPr id="10" name="Θέση περιεχομένου 9"/>
          <p:cNvPicPr>
            <a:picLocks noGrp="1"/>
          </p:cNvPicPr>
          <p:nvPr>
            <p:ph sz="quarter" idx="4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2420888"/>
            <a:ext cx="3384376" cy="4032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128945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Ο χρόνος </a:t>
            </a:r>
            <a:r>
              <a:rPr lang="el-GR" dirty="0" err="1"/>
              <a:t>κοσκινίσεως</a:t>
            </a:r>
            <a:r>
              <a:rPr lang="el-GR" dirty="0"/>
              <a:t> κυμαίνεται συνήθως από 3 μέχρι 30 λεπτά ανάλογα με το υλικό. </a:t>
            </a:r>
          </a:p>
          <a:p>
            <a:r>
              <a:rPr lang="el-GR" dirty="0"/>
              <a:t>Σε μερικά λεπτόκοκκα υλικά υπάρχει η τάση να προσκολλώνται οι μικρότεροι κόκκοι στους μεγαλύτερους κόκκους γεγονός που οδηγεί σε λάθος αποτελέσματα.  Τότε εφαρμόζεται η υγρή </a:t>
            </a:r>
            <a:r>
              <a:rPr lang="el-GR" dirty="0" err="1"/>
              <a:t>κοσκίνιση</a:t>
            </a:r>
            <a:r>
              <a:rPr lang="el-GR" dirty="0"/>
              <a:t> με ροή νερού μέσω των κοσκίνων το οποίο παρασέρνει τους μικρούς κόκκους.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071301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Διαφορική κατανομή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pPr marL="0" indent="0">
              <a:buNone/>
            </a:pPr>
            <a:r>
              <a:rPr lang="el-GR" dirty="0"/>
              <a:t>Ένας πρώτος τρόπος υπολογισμού της διαμέτρου, δηλαδή της λεγόμενης </a:t>
            </a:r>
            <a:r>
              <a:rPr lang="el-GR" dirty="0" err="1"/>
              <a:t>κοκκομετρικής</a:t>
            </a:r>
            <a:r>
              <a:rPr lang="el-GR" dirty="0"/>
              <a:t> αναλύσεως είναι  η </a:t>
            </a:r>
            <a:r>
              <a:rPr lang="el-GR" b="1" dirty="0"/>
              <a:t>διαφορική κατανομή, </a:t>
            </a:r>
            <a:r>
              <a:rPr lang="el-GR" dirty="0"/>
              <a:t> η οποία εκφράζεται με τα διαγράμματα ΔΦ/Δ</a:t>
            </a:r>
            <a:r>
              <a:rPr lang="en-US" dirty="0"/>
              <a:t>x </a:t>
            </a:r>
            <a:r>
              <a:rPr lang="el-GR" dirty="0"/>
              <a:t>= </a:t>
            </a:r>
            <a:r>
              <a:rPr lang="en-US" dirty="0"/>
              <a:t>f</a:t>
            </a:r>
            <a:r>
              <a:rPr lang="el-GR" dirty="0"/>
              <a:t> (</a:t>
            </a:r>
            <a:r>
              <a:rPr lang="en-US" dirty="0"/>
              <a:t>x</a:t>
            </a:r>
            <a:r>
              <a:rPr lang="el-GR" dirty="0"/>
              <a:t> ) και ΔΦ/Δ</a:t>
            </a:r>
            <a:r>
              <a:rPr lang="en-US" dirty="0"/>
              <a:t>x </a:t>
            </a:r>
            <a:r>
              <a:rPr lang="el-GR" dirty="0"/>
              <a:t>≠ </a:t>
            </a:r>
            <a:r>
              <a:rPr lang="en-US" dirty="0"/>
              <a:t>f</a:t>
            </a:r>
            <a:r>
              <a:rPr lang="el-GR" dirty="0"/>
              <a:t> (</a:t>
            </a:r>
            <a:r>
              <a:rPr lang="en-US" dirty="0" err="1"/>
              <a:t>logx</a:t>
            </a:r>
            <a:r>
              <a:rPr lang="el-GR" dirty="0"/>
              <a:t> ) όπου ΔΦ είναι το κλάσμα μάζας ή πληθυσμού και δίνεται από την ακόλουθη σχέση: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03332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Διαφορική κατανομή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l-GR" dirty="0"/>
              <a:t>ΔΦ= Βάρος σωματιδίων μεταξύ περιοχής μεγέθους από </a:t>
            </a:r>
            <a:r>
              <a:rPr lang="en-US" dirty="0"/>
              <a:t>x</a:t>
            </a:r>
            <a:r>
              <a:rPr lang="el-GR" baseline="-25000" dirty="0"/>
              <a:t>1</a:t>
            </a:r>
            <a:r>
              <a:rPr lang="el-GR" dirty="0"/>
              <a:t> έως </a:t>
            </a:r>
            <a:r>
              <a:rPr lang="en-US" dirty="0"/>
              <a:t>x</a:t>
            </a:r>
            <a:r>
              <a:rPr lang="el-GR" baseline="-25000" dirty="0"/>
              <a:t>2</a:t>
            </a:r>
            <a:r>
              <a:rPr lang="el-GR" dirty="0"/>
              <a:t>/Συνολικό βάρος του υλικού</a:t>
            </a:r>
          </a:p>
          <a:p>
            <a:r>
              <a:rPr lang="el-GR" dirty="0"/>
              <a:t>ΣΔΦ=ΔΦ</a:t>
            </a:r>
            <a:r>
              <a:rPr lang="el-GR" baseline="-25000" dirty="0"/>
              <a:t>1</a:t>
            </a:r>
            <a:r>
              <a:rPr lang="el-GR" dirty="0"/>
              <a:t> + ΔΦ</a:t>
            </a:r>
            <a:r>
              <a:rPr lang="el-GR" baseline="-25000" dirty="0"/>
              <a:t>2</a:t>
            </a:r>
            <a:r>
              <a:rPr lang="el-GR" dirty="0"/>
              <a:t> +……+ ΔΦ</a:t>
            </a:r>
            <a:r>
              <a:rPr lang="en-US" baseline="-25000" dirty="0"/>
              <a:t>n</a:t>
            </a:r>
            <a:r>
              <a:rPr lang="el-GR" dirty="0"/>
              <a:t> = 1</a:t>
            </a:r>
          </a:p>
          <a:p>
            <a:r>
              <a:rPr lang="el-GR" dirty="0"/>
              <a:t>Δ</a:t>
            </a:r>
            <a:r>
              <a:rPr lang="en-US" dirty="0"/>
              <a:t>x</a:t>
            </a:r>
            <a:r>
              <a:rPr lang="el-GR" dirty="0"/>
              <a:t>= </a:t>
            </a:r>
            <a:r>
              <a:rPr lang="en-US" dirty="0"/>
              <a:t>x</a:t>
            </a:r>
            <a:r>
              <a:rPr lang="el-GR" baseline="-25000" dirty="0"/>
              <a:t>2</a:t>
            </a:r>
            <a:r>
              <a:rPr lang="el-GR" dirty="0"/>
              <a:t> –</a:t>
            </a:r>
            <a:r>
              <a:rPr lang="en-US" dirty="0"/>
              <a:t>x</a:t>
            </a:r>
            <a:r>
              <a:rPr lang="el-GR" baseline="-25000" dirty="0" smtClean="0"/>
              <a:t>1</a:t>
            </a:r>
          </a:p>
          <a:p>
            <a:endParaRPr lang="el-GR" dirty="0"/>
          </a:p>
          <a:p>
            <a:endParaRPr lang="el-GR" dirty="0" smtClean="0"/>
          </a:p>
          <a:p>
            <a:endParaRPr lang="el-GR" dirty="0"/>
          </a:p>
          <a:p>
            <a:r>
              <a:rPr lang="el-GR" dirty="0" smtClean="0"/>
              <a:t>Το </a:t>
            </a:r>
            <a:r>
              <a:rPr lang="el-GR" dirty="0"/>
              <a:t>ΔΦ/Δ</a:t>
            </a:r>
            <a:r>
              <a:rPr lang="en-US" dirty="0"/>
              <a:t>x</a:t>
            </a:r>
            <a:r>
              <a:rPr lang="el-GR" dirty="0"/>
              <a:t> αποτελεί την </a:t>
            </a:r>
            <a:r>
              <a:rPr lang="el-GR" b="1" dirty="0"/>
              <a:t>σχετική συχνότητα κατανομής</a:t>
            </a:r>
            <a:r>
              <a:rPr lang="el-GR" dirty="0"/>
              <a:t> ή την </a:t>
            </a:r>
            <a:r>
              <a:rPr lang="el-GR" b="1" dirty="0"/>
              <a:t>διαφορική κατανομή</a:t>
            </a:r>
            <a:r>
              <a:rPr lang="el-GR" dirty="0"/>
              <a:t>.</a:t>
            </a:r>
          </a:p>
          <a:p>
            <a:endParaRPr lang="el-G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3645024"/>
            <a:ext cx="2376264" cy="1296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73325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Διαφορική κατανομή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Η μέση τιμή μεγέθους  σωματιδίων δίνεται από την ακόλουθη σχέση: </a:t>
            </a:r>
          </a:p>
          <a:p>
            <a:r>
              <a:rPr lang="el-GR" dirty="0"/>
              <a:t>	</a:t>
            </a:r>
            <a:r>
              <a:rPr lang="en-US" dirty="0"/>
              <a:t>  </a:t>
            </a:r>
            <a:endParaRPr lang="el-GR" dirty="0"/>
          </a:p>
          <a:p>
            <a:r>
              <a:rPr lang="el-GR" dirty="0"/>
              <a:t>Στην διαφορική κατανομή δεχόμαστε ότι όλα τα σωματίδια που υπάρχουν σε ένα κλάσμα είναι ισομεγέθη και ότι το μέγεθος είναι ο αριθμητικός μέσος όρος των μεγεθών </a:t>
            </a:r>
            <a:r>
              <a:rPr lang="en-US" dirty="0"/>
              <a:t>x</a:t>
            </a:r>
            <a:r>
              <a:rPr lang="el-GR" baseline="-25000" dirty="0"/>
              <a:t>1</a:t>
            </a:r>
            <a:r>
              <a:rPr lang="el-GR" dirty="0"/>
              <a:t> και </a:t>
            </a:r>
            <a:r>
              <a:rPr lang="en-US" dirty="0"/>
              <a:t>x</a:t>
            </a:r>
            <a:r>
              <a:rPr lang="el-GR" baseline="-25000" dirty="0"/>
              <a:t>2</a:t>
            </a:r>
            <a:r>
              <a:rPr lang="el-GR" dirty="0"/>
              <a:t> τα οποία ορίζουν το κλάσμα. </a:t>
            </a:r>
          </a:p>
          <a:p>
            <a:endParaRPr lang="el-G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1" y="2636912"/>
            <a:ext cx="1357865" cy="7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414518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Αθροιστική κατανομή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O </a:t>
            </a:r>
            <a:r>
              <a:rPr lang="el-GR" dirty="0"/>
              <a:t>δεύτερος τρόπος </a:t>
            </a:r>
            <a:r>
              <a:rPr lang="el-GR" dirty="0" err="1"/>
              <a:t>κοκκομετρικής</a:t>
            </a:r>
            <a:r>
              <a:rPr lang="el-GR" dirty="0"/>
              <a:t> αναλύσεως είναι η </a:t>
            </a:r>
            <a:r>
              <a:rPr lang="el-GR" b="1" dirty="0"/>
              <a:t>αθροιστική κατανομή</a:t>
            </a:r>
            <a:r>
              <a:rPr lang="el-GR" dirty="0"/>
              <a:t> που παράγεται από την διαφορική κατανομή με πρόσθεση των επί μέρους διαφορικών κλασμάτων μάζας ή πληθυσμού. Η αθροιστική κατανομή εκφράζεται με τα διαγράμματα</a:t>
            </a:r>
            <a:r>
              <a:rPr lang="en-US" dirty="0"/>
              <a:t>: </a:t>
            </a:r>
            <a:endParaRPr lang="el-GR" dirty="0"/>
          </a:p>
          <a:p>
            <a:r>
              <a:rPr lang="en-US" dirty="0"/>
              <a:t> %D = f(x), %D = f(</a:t>
            </a:r>
            <a:r>
              <a:rPr lang="en-US" dirty="0" err="1"/>
              <a:t>logx</a:t>
            </a:r>
            <a:r>
              <a:rPr lang="en-US" dirty="0"/>
              <a:t>), %R = f(x)</a:t>
            </a:r>
            <a:r>
              <a:rPr lang="el-GR" dirty="0"/>
              <a:t>και</a:t>
            </a:r>
            <a:r>
              <a:rPr lang="en-US" dirty="0"/>
              <a:t>  %R = f(</a:t>
            </a:r>
            <a:r>
              <a:rPr lang="en-US" dirty="0" err="1"/>
              <a:t>logx</a:t>
            </a:r>
            <a:r>
              <a:rPr lang="en-US" dirty="0"/>
              <a:t>).</a:t>
            </a:r>
            <a:endParaRPr lang="el-GR" dirty="0"/>
          </a:p>
          <a:p>
            <a:r>
              <a:rPr lang="el-GR" dirty="0"/>
              <a:t>Το  </a:t>
            </a:r>
            <a:r>
              <a:rPr lang="en-US" dirty="0"/>
              <a:t>D </a:t>
            </a:r>
            <a:r>
              <a:rPr lang="el-GR" dirty="0"/>
              <a:t>ονομάζεται πέρασμα ενώ το </a:t>
            </a:r>
            <a:r>
              <a:rPr lang="en-US" dirty="0"/>
              <a:t>R </a:t>
            </a:r>
            <a:r>
              <a:rPr lang="el-GR" dirty="0"/>
              <a:t>ονομάζεται υπόλειμμα</a:t>
            </a:r>
          </a:p>
        </p:txBody>
      </p:sp>
    </p:spTree>
    <p:extLst>
      <p:ext uri="{BB962C8B-B14F-4D97-AF65-F5344CB8AC3E}">
        <p14:creationId xmlns:p14="http://schemas.microsoft.com/office/powerpoint/2010/main" val="37195874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571184" cy="706090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Αθροιστική κατανομή</a:t>
            </a:r>
            <a:endParaRPr lang="el-G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Θέση περιεχομένου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764704"/>
                <a:ext cx="8229600" cy="5361459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el-GR" dirty="0"/>
                  <a:t>Πρέπει να ισχύει :</a:t>
                </a:r>
              </a:p>
              <a:p>
                <a:r>
                  <a:rPr lang="en-US" dirty="0"/>
                  <a:t>D</a:t>
                </a:r>
                <a:r>
                  <a:rPr lang="el-GR" dirty="0"/>
                  <a:t> + </a:t>
                </a:r>
                <a:r>
                  <a:rPr lang="en-US" dirty="0"/>
                  <a:t>R</a:t>
                </a:r>
                <a:r>
                  <a:rPr lang="el-GR" dirty="0"/>
                  <a:t> = 1  </a:t>
                </a:r>
              </a:p>
              <a:p>
                <a:r>
                  <a:rPr lang="el-GR" dirty="0"/>
                  <a:t>%</a:t>
                </a:r>
                <a:r>
                  <a:rPr lang="en-US" dirty="0"/>
                  <a:t>D</a:t>
                </a:r>
                <a:r>
                  <a:rPr lang="el-GR" dirty="0"/>
                  <a:t> + %</a:t>
                </a:r>
                <a:r>
                  <a:rPr lang="en-US" dirty="0"/>
                  <a:t>R</a:t>
                </a:r>
                <a:r>
                  <a:rPr lang="el-GR" dirty="0"/>
                  <a:t> = 100</a:t>
                </a:r>
              </a:p>
              <a:p>
                <a:pPr marL="0" indent="0">
                  <a:buNone/>
                </a:pPr>
                <a:r>
                  <a:rPr lang="en-US" dirty="0"/>
                  <a:t>To D </a:t>
                </a:r>
                <a:r>
                  <a:rPr lang="el-GR" dirty="0"/>
                  <a:t>είναι το κλάσμα μάζας ή πληθυσμού που είναι μικρότερο από το μέγεθος </a:t>
                </a:r>
                <a:r>
                  <a:rPr lang="en-US" dirty="0"/>
                  <a:t>x</a:t>
                </a:r>
                <a:r>
                  <a:rPr lang="el-GR" baseline="-25000" dirty="0"/>
                  <a:t>2</a:t>
                </a:r>
                <a:r>
                  <a:rPr lang="el-GR" dirty="0"/>
                  <a:t> και δίνεται από την σχέση:</a:t>
                </a:r>
              </a:p>
              <a:p>
                <a:r>
                  <a:rPr lang="el-GR" dirty="0"/>
                  <a:t> </a:t>
                </a:r>
                <a:r>
                  <a:rPr lang="en-US" dirty="0"/>
                  <a:t>D</a:t>
                </a:r>
                <a:r>
                  <a:rPr lang="el-GR" dirty="0"/>
                  <a:t> = Συνολικό βάρος των σωματιδίων μεταξύ περιοχής μεγέθους 0 έως </a:t>
                </a:r>
                <a:r>
                  <a:rPr lang="en-US" dirty="0"/>
                  <a:t>x</a:t>
                </a:r>
                <a:r>
                  <a:rPr lang="el-GR" baseline="-25000" dirty="0"/>
                  <a:t>2</a:t>
                </a:r>
                <a:r>
                  <a:rPr lang="el-GR" dirty="0"/>
                  <a:t>/Συνολικό βάρος του </a:t>
                </a:r>
                <a:r>
                  <a:rPr lang="el-GR" dirty="0" smtClean="0"/>
                  <a:t>υλικού</a:t>
                </a:r>
              </a:p>
              <a:p>
                <a14:m>
                  <m:oMath xmlns:m="http://schemas.openxmlformats.org/officeDocument/2006/math">
                    <m:r>
                      <a:rPr lang="el-GR" i="1">
                        <a:latin typeface="Cambria Math"/>
                        <a:ea typeface="Calibri"/>
                        <a:cs typeface="Times New Roman"/>
                      </a:rPr>
                      <m:t>𝐷</m:t>
                    </m:r>
                    <m:r>
                      <a:rPr lang="el-GR" i="1">
                        <a:latin typeface="Cambria Math"/>
                        <a:ea typeface="Calibri"/>
                        <a:cs typeface="Times New Roman"/>
                      </a:rPr>
                      <m:t>=</m:t>
                    </m:r>
                    <m:r>
                      <a:rPr lang="el-GR" i="1">
                        <a:latin typeface="Cambria Math"/>
                        <a:ea typeface="Calibri"/>
                        <a:cs typeface="Times New Roman"/>
                      </a:rPr>
                      <m:t>𝛷</m:t>
                    </m:r>
                    <m:r>
                      <a:rPr lang="el-GR" i="1">
                        <a:latin typeface="Cambria Math"/>
                        <a:ea typeface="Calibri"/>
                        <a:cs typeface="Times New Roman"/>
                      </a:rPr>
                      <m:t>=</m:t>
                    </m:r>
                    <m:nary>
                      <m:naryPr>
                        <m:chr m:val="∑"/>
                        <m:limLoc m:val="undOvr"/>
                        <m:ctrlPr>
                          <a:rPr lang="el-GR" i="1">
                            <a:effectLst/>
                            <a:latin typeface="Cambria Math"/>
                          </a:rPr>
                        </m:ctrlPr>
                      </m:naryPr>
                      <m:sub>
                        <m:r>
                          <a:rPr lang="el-GR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0</m:t>
                        </m:r>
                      </m:sub>
                      <m:sup>
                        <m:r>
                          <a:rPr lang="el-GR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𝑥</m:t>
                        </m:r>
                        <m:r>
                          <a:rPr lang="el-GR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2</m:t>
                        </m:r>
                      </m:sup>
                      <m:e>
                        <m:r>
                          <a:rPr lang="el-GR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𝛥𝛷</m:t>
                        </m:r>
                        <m:r>
                          <a:rPr lang="el-GR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=</m:t>
                        </m:r>
                        <m:nary>
                          <m:naryPr>
                            <m:limLoc m:val="undOvr"/>
                            <m:ctrlPr>
                              <a:rPr lang="el-GR" i="1">
                                <a:effectLst/>
                                <a:latin typeface="Cambria Math"/>
                              </a:rPr>
                            </m:ctrlPr>
                          </m:naryPr>
                          <m:sub>
                            <m:r>
                              <a:rPr lang="el-GR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0</m:t>
                            </m:r>
                          </m:sub>
                          <m:sup>
                            <m:r>
                              <a:rPr lang="en-US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𝑥</m:t>
                            </m:r>
                            <m:r>
                              <a:rPr lang="el-GR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2</m:t>
                            </m:r>
                          </m:sup>
                          <m:e>
                            <m:f>
                              <m:fPr>
                                <m:ctrlPr>
                                  <a:rPr lang="el-GR" i="1">
                                    <a:effectLst/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l-GR" i="1"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  <m:t>𝛥𝛷</m:t>
                                </m:r>
                              </m:num>
                              <m:den>
                                <m:r>
                                  <a:rPr lang="el-GR" i="1"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  <m:t>𝛥</m:t>
                                </m:r>
                                <m:r>
                                  <a:rPr lang="el-GR" i="1"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  <m:t>𝑥</m:t>
                                </m:r>
                              </m:den>
                            </m:f>
                          </m:e>
                        </m:nary>
                      </m:e>
                    </m:nary>
                    <m:r>
                      <a:rPr lang="el-GR" i="1">
                        <a:effectLst/>
                        <a:latin typeface="Cambria Math"/>
                        <a:ea typeface="Calibri"/>
                        <a:cs typeface="Times New Roman"/>
                      </a:rPr>
                      <m:t>𝑑𝑥</m:t>
                    </m:r>
                  </m:oMath>
                </a14:m>
                <a:endParaRPr lang="el-GR" dirty="0"/>
              </a:p>
              <a:p>
                <a:endParaRPr lang="el-GR" dirty="0"/>
              </a:p>
            </p:txBody>
          </p:sp>
        </mc:Choice>
        <mc:Fallback xmlns="">
          <p:sp>
            <p:nvSpPr>
              <p:cNvPr id="3" name="Θέση περιεχομένου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764704"/>
                <a:ext cx="8229600" cy="5361459"/>
              </a:xfrm>
              <a:blipFill rotWithShape="1">
                <a:blip r:embed="rId2"/>
                <a:stretch>
                  <a:fillRect l="-1852" t="-2386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528123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Αθροιστική κατανομή</a:t>
            </a:r>
            <a:endParaRPr lang="el-G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Θέση περιεχομένου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r>
                  <a:rPr lang="en-US" dirty="0"/>
                  <a:t>To R</a:t>
                </a:r>
                <a:r>
                  <a:rPr lang="el-GR" dirty="0"/>
                  <a:t> δίνεται από την σχέση: </a:t>
                </a:r>
              </a:p>
              <a:p>
                <a:pPr algn="just"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ea typeface="Calibri"/>
                        <a:cs typeface="Times New Roman"/>
                      </a:rPr>
                      <m:t>𝑅</m:t>
                    </m:r>
                    <m:r>
                      <a:rPr lang="en-US" i="1">
                        <a:latin typeface="Cambria Math"/>
                        <a:ea typeface="Calibri"/>
                        <a:cs typeface="Times New Roman"/>
                      </a:rPr>
                      <m:t>=1− </m:t>
                    </m:r>
                    <m:nary>
                      <m:naryPr>
                        <m:chr m:val="∑"/>
                        <m:limLoc m:val="undOvr"/>
                        <m:ctrlPr>
                          <a:rPr lang="el-GR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naryPr>
                      <m:sub>
                        <m:r>
                          <a:rPr lang="en-US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0</m:t>
                        </m:r>
                      </m:sub>
                      <m:sup>
                        <m:r>
                          <a:rPr lang="en-US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𝑥</m:t>
                        </m:r>
                        <m:r>
                          <a:rPr lang="en-US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2</m:t>
                        </m:r>
                      </m:sup>
                      <m:e>
                        <m:r>
                          <a:rPr lang="el-GR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𝛥𝛷</m:t>
                        </m:r>
                        <m:r>
                          <a:rPr lang="el-GR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= </m:t>
                        </m:r>
                        <m:nary>
                          <m:naryPr>
                            <m:limLoc m:val="subSup"/>
                            <m:ctrlPr>
                              <a:rPr lang="el-GR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</m:ctrlPr>
                          </m:naryPr>
                          <m:sub>
                            <m:r>
                              <a:rPr lang="en-US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𝑥</m:t>
                            </m:r>
                            <m:r>
                              <a:rPr lang="en-US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2</m:t>
                            </m:r>
                          </m:sub>
                          <m:sup>
                            <m:r>
                              <a:rPr lang="el-GR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∞</m:t>
                            </m:r>
                          </m:sup>
                          <m:e>
                            <m:f>
                              <m:fPr>
                                <m:ctrlPr>
                                  <a:rPr lang="el-GR" i="1"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</m:ctrlPr>
                              </m:fPr>
                              <m:num>
                                <m:r>
                                  <a:rPr lang="el-GR" i="1"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  <m:t>𝛥𝛷</m:t>
                                </m:r>
                              </m:num>
                              <m:den>
                                <m:r>
                                  <a:rPr lang="el-GR" i="1"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  <m:t>𝛥</m:t>
                                </m:r>
                                <m:r>
                                  <a:rPr lang="en-US" i="1"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  <m:t>𝑥</m:t>
                                </m:r>
                              </m:den>
                            </m:f>
                          </m:e>
                        </m:nary>
                      </m:e>
                    </m:nary>
                    <m:r>
                      <a:rPr lang="en-US" i="1">
                        <a:effectLst/>
                        <a:latin typeface="Cambria Math"/>
                        <a:ea typeface="Calibri"/>
                        <a:cs typeface="Times New Roman"/>
                      </a:rPr>
                      <m:t>𝑑𝑥</m:t>
                    </m:r>
                  </m:oMath>
                </a14:m>
                <a:endParaRPr lang="el-GR" dirty="0">
                  <a:ea typeface="Calibri"/>
                  <a:cs typeface="Times New Roman"/>
                </a:endParaRPr>
              </a:p>
              <a:p>
                <a:r>
                  <a:rPr lang="el-GR" dirty="0"/>
                  <a:t>Στα διαγράμματα της αθροιστικής κατανομής για την τιμή %</a:t>
                </a:r>
                <a:r>
                  <a:rPr lang="en-US" dirty="0"/>
                  <a:t>D </a:t>
                </a:r>
                <a:r>
                  <a:rPr lang="el-GR" dirty="0"/>
                  <a:t> ή % </a:t>
                </a:r>
                <a:r>
                  <a:rPr lang="en-US" dirty="0"/>
                  <a:t>R</a:t>
                </a:r>
                <a:r>
                  <a:rPr lang="el-GR" dirty="0"/>
                  <a:t> = 50 αντιστοιχεί η μεσαία τιμή μεγέθους των σωματιδίων.</a:t>
                </a:r>
              </a:p>
              <a:p>
                <a:r>
                  <a:rPr lang="en-US" dirty="0"/>
                  <a:t>H </a:t>
                </a:r>
                <a:r>
                  <a:rPr lang="el-GR" dirty="0"/>
                  <a:t>αθροιστική κατανομή </a:t>
                </a:r>
                <a:r>
                  <a:rPr lang="el-GR" u="sng" dirty="0"/>
                  <a:t>πλεονεκτεί έναντι </a:t>
                </a:r>
                <a:r>
                  <a:rPr lang="el-GR" dirty="0"/>
                  <a:t>της διαφορικής κατανομής, επειδή δεν βασίζεται στην παραδοχή ότι όλα τα σωματίδια ενός κλάσματος είναι ισομεγέθη.</a:t>
                </a:r>
              </a:p>
              <a:p>
                <a:endParaRPr lang="el-GR" dirty="0"/>
              </a:p>
            </p:txBody>
          </p:sp>
        </mc:Choice>
        <mc:Fallback xmlns="">
          <p:sp>
            <p:nvSpPr>
              <p:cNvPr id="3" name="Θέση περιεχομένου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481" t="-3504" r="-2074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373282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Κανονική κατανομή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Ένας τρίτος τρόπος εκφράσεως της </a:t>
            </a:r>
            <a:r>
              <a:rPr lang="el-GR" dirty="0" err="1"/>
              <a:t>κοκκομετρικής</a:t>
            </a:r>
            <a:r>
              <a:rPr lang="el-GR" dirty="0"/>
              <a:t> σύστασης ενός υλικού είναι με την βοήθεια της Στατιστικής.  Χρησιμοποιείται για τον σκοπό αυτό η γνωστή κανονική κατανομή ή αλλιώς γνωστή ως κατανομή </a:t>
            </a:r>
            <a:r>
              <a:rPr lang="en-US" dirty="0"/>
              <a:t>Gauss</a:t>
            </a:r>
            <a:r>
              <a:rPr lang="el-GR" dirty="0"/>
              <a:t>. </a:t>
            </a:r>
            <a:endParaRPr lang="el-GR" dirty="0" smtClean="0"/>
          </a:p>
          <a:p>
            <a:r>
              <a:rPr lang="el-GR" dirty="0" smtClean="0"/>
              <a:t>Διακρίνεται </a:t>
            </a:r>
            <a:r>
              <a:rPr lang="el-GR" dirty="0"/>
              <a:t>σε αριθμητική κανονική κατανομή και σε λογαριθμική κανονική κατανομή.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11545725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1492</Words>
  <Application>Microsoft Office PowerPoint</Application>
  <PresentationFormat>Προβολή στην οθόνη (4:3)</PresentationFormat>
  <Paragraphs>94</Paragraphs>
  <Slides>28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28</vt:i4>
      </vt:variant>
    </vt:vector>
  </HeadingPairs>
  <TitlesOfParts>
    <vt:vector size="29" baseType="lpstr">
      <vt:lpstr>Θέμα του Office</vt:lpstr>
      <vt:lpstr>ΚΟΣΚΙΝΑ</vt:lpstr>
      <vt:lpstr>ΚΟΣΚΙΝΙΣΗ</vt:lpstr>
      <vt:lpstr>Διαφορική κατανομή</vt:lpstr>
      <vt:lpstr>Διαφορική κατανομή</vt:lpstr>
      <vt:lpstr>Διαφορική κατανομή</vt:lpstr>
      <vt:lpstr>Αθροιστική κατανομή</vt:lpstr>
      <vt:lpstr>Αθροιστική κατανομή</vt:lpstr>
      <vt:lpstr>Αθροιστική κατανομή</vt:lpstr>
      <vt:lpstr>Κανονική κατανομή</vt:lpstr>
      <vt:lpstr>Αριθμητική κανονική κατανομή</vt:lpstr>
      <vt:lpstr>Διάγραμμα κανονικής κατανομής</vt:lpstr>
      <vt:lpstr>Αριθμητική κανονική κατανομή</vt:lpstr>
      <vt:lpstr>Λογαριθμική κανονική κατανομή</vt:lpstr>
      <vt:lpstr>Λογαριθμική κανονική κατανομή</vt:lpstr>
      <vt:lpstr>Λογαριθμική κανονική κατανομή</vt:lpstr>
      <vt:lpstr>κατανομή Rosin-Rammler</vt:lpstr>
      <vt:lpstr>κατανομή Rosin-Rammler</vt:lpstr>
      <vt:lpstr>ΘΕΩΡΙΑ ΤΗΣ ΚΟΣΚΙΝΙΣΗΣ </vt:lpstr>
      <vt:lpstr>Ύφανση προτύπου κοσκίνου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ΚΟΣΚΙΝΑ</dc:title>
  <dc:creator>Melina Kotti</dc:creator>
  <cp:lastModifiedBy>Windows User</cp:lastModifiedBy>
  <cp:revision>16</cp:revision>
  <dcterms:created xsi:type="dcterms:W3CDTF">2019-05-22T06:42:02Z</dcterms:created>
  <dcterms:modified xsi:type="dcterms:W3CDTF">2019-06-05T09:52:09Z</dcterms:modified>
</cp:coreProperties>
</file>