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30/4/2020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30/4/2020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30/4/2020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30/4/2020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30/4/2020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30/4/2020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30/4/2020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30/4/2020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30/4/2020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30/4/2020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30/4/2020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53615-BFDE-46DE-814C-47EC6EF6D371}" type="datetimeFigureOut">
              <a:rPr lang="el-GR" smtClean="0"/>
              <a:t>30/4/2020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ΞΗΡΑΝΣΗ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Διεργασία μεταφοράς μάζας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54221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Ξηραντήρας ενδιάμεσης κυκλοφορίας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060848"/>
            <a:ext cx="6336704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97330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Ξηραντήρας Τουρμπίνας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628800"/>
            <a:ext cx="4536504" cy="52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08023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1498178"/>
          </a:xfrm>
        </p:spPr>
        <p:txBody>
          <a:bodyPr>
            <a:normAutofit fontScale="90000"/>
          </a:bodyPr>
          <a:lstStyle/>
          <a:p>
            <a:r>
              <a:rPr lang="el-GR" dirty="0"/>
              <a:t>Περιστροφικός ξηραντήρας με θέρμανση με απευθείας επαφή. Διακρίνονται τρία είδη πτερυγίων στο</a:t>
            </a:r>
            <a:br>
              <a:rPr lang="el-GR" dirty="0"/>
            </a:br>
            <a:r>
              <a:rPr lang="el-GR" dirty="0"/>
              <a:t>εσωτερικό του</a:t>
            </a: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564904"/>
            <a:ext cx="7488831" cy="40324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50368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Συγκράτηση υλικού (</a:t>
            </a:r>
            <a:r>
              <a:rPr lang="el-GR" dirty="0" err="1"/>
              <a:t>holdup</a:t>
            </a:r>
            <a:r>
              <a:rPr lang="el-GR" dirty="0"/>
              <a:t>) σε περιστροφικό ξηραντήρα</a:t>
            </a: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772816"/>
            <a:ext cx="6048672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297129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Περιστροφικός ξηραντήρας με θέρμανση χωρίς απ’ ευθείας επαφή</a:t>
            </a: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916832"/>
            <a:ext cx="7128792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640472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Ξηραντήρες τυμπάνων</a:t>
            </a:r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916832"/>
            <a:ext cx="7632848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56042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Υγρασία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Ορίζεται επί ξηρής (Χ’) ή επί υγρής (Χ) βάσεως</a:t>
            </a:r>
            <a:r>
              <a:rPr lang="en-US" dirty="0" smtClean="0"/>
              <a:t>:</a:t>
            </a:r>
            <a:endParaRPr lang="el-GR" dirty="0" smtClean="0"/>
          </a:p>
          <a:p>
            <a:r>
              <a:rPr lang="el-GR" dirty="0" smtClean="0"/>
              <a:t>Χ’ = </a:t>
            </a:r>
            <a:r>
              <a:rPr lang="en-US" dirty="0" smtClean="0"/>
              <a:t>kg </a:t>
            </a:r>
            <a:r>
              <a:rPr lang="el-GR" dirty="0" smtClean="0"/>
              <a:t>υγρασία/</a:t>
            </a:r>
            <a:r>
              <a:rPr lang="en-US" dirty="0" smtClean="0"/>
              <a:t>kg</a:t>
            </a:r>
            <a:r>
              <a:rPr lang="el-GR" dirty="0" smtClean="0"/>
              <a:t> υγρού στερεού= </a:t>
            </a:r>
            <a:r>
              <a:rPr lang="en-US" dirty="0" smtClean="0"/>
              <a:t>kg </a:t>
            </a:r>
            <a:r>
              <a:rPr lang="el-GR" dirty="0" smtClean="0"/>
              <a:t>υγρασία/</a:t>
            </a:r>
            <a:r>
              <a:rPr lang="en-US" dirty="0" smtClean="0"/>
              <a:t>kg </a:t>
            </a:r>
            <a:r>
              <a:rPr lang="el-GR" dirty="0" err="1" smtClean="0"/>
              <a:t>ξηρου</a:t>
            </a:r>
            <a:r>
              <a:rPr lang="el-GR" dirty="0" smtClean="0"/>
              <a:t> στερεού+ </a:t>
            </a:r>
            <a:r>
              <a:rPr lang="en-US" dirty="0" smtClean="0"/>
              <a:t>kg </a:t>
            </a:r>
            <a:r>
              <a:rPr lang="el-GR" dirty="0" smtClean="0"/>
              <a:t>υγρασίας = Χ/1+Χ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X=</a:t>
            </a:r>
            <a:r>
              <a:rPr lang="en-US" dirty="0"/>
              <a:t> kg </a:t>
            </a:r>
            <a:r>
              <a:rPr lang="el-GR" dirty="0"/>
              <a:t>υγρασία/</a:t>
            </a:r>
            <a:r>
              <a:rPr lang="en-US" dirty="0"/>
              <a:t>kg</a:t>
            </a:r>
            <a:r>
              <a:rPr lang="el-GR" dirty="0"/>
              <a:t> </a:t>
            </a:r>
            <a:r>
              <a:rPr lang="el-GR" dirty="0" smtClean="0"/>
              <a:t>ξηρού στερεού</a:t>
            </a:r>
            <a:r>
              <a:rPr lang="en-US" dirty="0" smtClean="0"/>
              <a:t> = X’/1-X’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896849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Είδη υγρασίας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b="1" dirty="0" smtClean="0"/>
              <a:t>Δεσμευμένη υγρασία</a:t>
            </a:r>
            <a:r>
              <a:rPr lang="en-US" b="1" dirty="0" smtClean="0"/>
              <a:t>:</a:t>
            </a:r>
            <a:r>
              <a:rPr lang="el-GR" b="1" dirty="0" smtClean="0"/>
              <a:t> </a:t>
            </a:r>
            <a:r>
              <a:rPr lang="el-GR" dirty="0" smtClean="0"/>
              <a:t>αυτή που ασκεί πίεση ατμών μικρότερη από αυτή που θα ασκούσε το καθαρό υγρό (νερό) στην ίδια θερμοκρασία (</a:t>
            </a:r>
            <a:r>
              <a:rPr lang="en-US" dirty="0" smtClean="0"/>
              <a:t>P</a:t>
            </a:r>
            <a:r>
              <a:rPr lang="en-US" baseline="-25000" dirty="0" smtClean="0"/>
              <a:t>m</a:t>
            </a:r>
            <a:r>
              <a:rPr lang="el-GR" dirty="0" smtClean="0"/>
              <a:t>&lt;</a:t>
            </a:r>
            <a:r>
              <a:rPr lang="en-US" dirty="0" err="1" smtClean="0"/>
              <a:t>P</a:t>
            </a:r>
            <a:r>
              <a:rPr lang="en-US" baseline="-25000" dirty="0" err="1" smtClean="0"/>
              <a:t>A</a:t>
            </a:r>
            <a:r>
              <a:rPr lang="en-US" baseline="30000" dirty="0" err="1" smtClean="0"/>
              <a:t>o</a:t>
            </a:r>
            <a:r>
              <a:rPr lang="el-GR" dirty="0" smtClean="0"/>
              <a:t> ). Εδώ ανήκει το φυσικά προσροφημένο νερό, το κρυσταλλικό νερό και το νερό των διαλυμάτων του ευδιάλυτου υγρού</a:t>
            </a:r>
          </a:p>
          <a:p>
            <a:r>
              <a:rPr lang="el-GR" b="1" dirty="0" smtClean="0"/>
              <a:t>Αδέσμευτη υγρασία</a:t>
            </a:r>
            <a:r>
              <a:rPr lang="en-US" b="1" dirty="0" smtClean="0"/>
              <a:t>:</a:t>
            </a:r>
            <a:r>
              <a:rPr lang="el-GR" b="1" dirty="0" smtClean="0"/>
              <a:t> </a:t>
            </a:r>
            <a:r>
              <a:rPr lang="el-GR" dirty="0" smtClean="0"/>
              <a:t>αυτή που</a:t>
            </a:r>
            <a:r>
              <a:rPr lang="el-GR" dirty="0"/>
              <a:t> ασκεί πίεση ατμών </a:t>
            </a:r>
            <a:r>
              <a:rPr lang="el-GR" dirty="0" smtClean="0"/>
              <a:t>ίση με αυτή του καθαρού </a:t>
            </a:r>
            <a:r>
              <a:rPr lang="el-GR" dirty="0" err="1" smtClean="0"/>
              <a:t>υγρύ</a:t>
            </a:r>
            <a:r>
              <a:rPr lang="el-GR" dirty="0" smtClean="0"/>
              <a:t> </a:t>
            </a:r>
            <a:r>
              <a:rPr lang="el-GR" dirty="0"/>
              <a:t>(νερό) στην ίδια θερμοκρασία </a:t>
            </a:r>
            <a:r>
              <a:rPr lang="en-US" dirty="0" smtClean="0"/>
              <a:t>P</a:t>
            </a:r>
            <a:r>
              <a:rPr lang="en-US" baseline="-25000" dirty="0" smtClean="0"/>
              <a:t>m</a:t>
            </a:r>
            <a:r>
              <a:rPr lang="en-US" dirty="0" smtClean="0"/>
              <a:t>=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A</a:t>
            </a:r>
            <a:r>
              <a:rPr lang="en-US" baseline="30000" dirty="0" err="1" smtClean="0"/>
              <a:t>o</a:t>
            </a:r>
            <a:r>
              <a:rPr lang="el-GR" dirty="0" smtClean="0"/>
              <a:t> </a:t>
            </a:r>
            <a:r>
              <a:rPr lang="en-US" dirty="0" smtClean="0"/>
              <a:t>. </a:t>
            </a:r>
            <a:r>
              <a:rPr lang="el-GR" dirty="0" smtClean="0"/>
              <a:t>Εδώ ανήκει το μηχανικά συγκρατημένο νερό που συμπεριφέρεται σαν καθαρό και απομακρύνεται εύκολα μηχανικά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322960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Όταν ένα στερεό με υγρασία (πάνω από την επιφάνεια του οποίου η μερική πίεση των υδρατμών είναι </a:t>
            </a:r>
            <a:r>
              <a:rPr lang="en-US" dirty="0"/>
              <a:t>P</a:t>
            </a:r>
            <a:r>
              <a:rPr lang="en-US" baseline="-25000" dirty="0"/>
              <a:t>m</a:t>
            </a:r>
            <a:r>
              <a:rPr lang="el-GR" dirty="0" smtClean="0"/>
              <a:t>) εκτεθεί σε συνεχές ρεύμα αερίου μερικής πιέσεως ατμών </a:t>
            </a:r>
            <a:r>
              <a:rPr lang="en-US" dirty="0" smtClean="0"/>
              <a:t>P</a:t>
            </a:r>
            <a:r>
              <a:rPr lang="en-US" baseline="-25000" dirty="0" smtClean="0"/>
              <a:t>A</a:t>
            </a:r>
            <a:r>
              <a:rPr lang="el-GR" baseline="-25000" dirty="0" smtClean="0"/>
              <a:t>, </a:t>
            </a:r>
            <a:r>
              <a:rPr lang="el-GR" dirty="0" smtClean="0"/>
              <a:t>τότε μπορεί να συμβούν τα εξής</a:t>
            </a:r>
          </a:p>
          <a:p>
            <a:r>
              <a:rPr lang="el-GR" dirty="0" smtClean="0"/>
              <a:t>Αν </a:t>
            </a:r>
            <a:r>
              <a:rPr lang="en-US" dirty="0"/>
              <a:t>P</a:t>
            </a:r>
            <a:r>
              <a:rPr lang="en-US" baseline="-25000" dirty="0"/>
              <a:t>m </a:t>
            </a:r>
            <a:r>
              <a:rPr lang="el-GR" dirty="0" smtClean="0"/>
              <a:t>&gt;</a:t>
            </a:r>
            <a:r>
              <a:rPr lang="en-US" dirty="0" smtClean="0"/>
              <a:t>P</a:t>
            </a:r>
            <a:r>
              <a:rPr lang="en-US" baseline="-25000" dirty="0" smtClean="0"/>
              <a:t>A </a:t>
            </a:r>
            <a:r>
              <a:rPr lang="el-GR" baseline="-25000" dirty="0" smtClean="0"/>
              <a:t>, </a:t>
            </a:r>
            <a:r>
              <a:rPr lang="el-GR" dirty="0" smtClean="0"/>
              <a:t>θα έχουμε ξήρανση του στερεού</a:t>
            </a:r>
          </a:p>
          <a:p>
            <a:r>
              <a:rPr lang="el-GR" dirty="0" smtClean="0"/>
              <a:t>Αν </a:t>
            </a:r>
            <a:r>
              <a:rPr lang="en-US" dirty="0"/>
              <a:t>P</a:t>
            </a:r>
            <a:r>
              <a:rPr lang="en-US" baseline="-25000" dirty="0"/>
              <a:t>m </a:t>
            </a:r>
            <a:r>
              <a:rPr lang="el-GR" baseline="-25000" dirty="0" smtClean="0"/>
              <a:t> </a:t>
            </a:r>
            <a:r>
              <a:rPr lang="el-GR" dirty="0" smtClean="0"/>
              <a:t>&lt;</a:t>
            </a:r>
            <a:r>
              <a:rPr lang="en-US" dirty="0" smtClean="0"/>
              <a:t>P</a:t>
            </a:r>
            <a:r>
              <a:rPr lang="en-US" baseline="-25000" dirty="0" smtClean="0"/>
              <a:t>A </a:t>
            </a:r>
            <a:r>
              <a:rPr lang="el-GR" baseline="-25000" dirty="0" smtClean="0"/>
              <a:t>,</a:t>
            </a:r>
            <a:r>
              <a:rPr lang="el-GR" dirty="0" smtClean="0"/>
              <a:t>θα έχουμε ύγρανση του στερεού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06138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ΞΗΡΑΝΣΗ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Είναι η διεργασία κατά την οποία απομακρύνεται σχετικά μικρή ποσότητα νερού ή άλλου υγρού από τα στερεά υλικά</a:t>
            </a:r>
          </a:p>
          <a:p>
            <a:r>
              <a:rPr lang="el-GR" dirty="0" smtClean="0"/>
              <a:t>Επιτυγχάνεται με την βοήθεια θερμικής ενέργειας η οποία μπορεί να δοθεί με τους ακόλουθους τρόπους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37682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ΤΡΟΠΟΙ ΜΕΤΑΦΟΡΑΣ ΕΝΕΡΓΕΙΑΣ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ΘΕΡΜΙΚΗ ΑΓΩΓΗ</a:t>
            </a:r>
          </a:p>
          <a:p>
            <a:r>
              <a:rPr lang="el-GR" dirty="0" smtClean="0"/>
              <a:t>ΕΠΑΦΗ</a:t>
            </a:r>
          </a:p>
          <a:p>
            <a:r>
              <a:rPr lang="el-GR" dirty="0" smtClean="0"/>
              <a:t>ΘΕΡΜΙΚΗ ΑΚΤΙΝΟΒΟΛΙΑ</a:t>
            </a:r>
          </a:p>
          <a:p>
            <a:r>
              <a:rPr lang="el-GR" dirty="0" smtClean="0"/>
              <a:t>Η ΚΑΙ ΜΕ ΣΥΝΔΥΑΣΜΟ ΑΥΤΩΝ</a:t>
            </a:r>
          </a:p>
          <a:p>
            <a:pPr marL="0" indent="0">
              <a:buNone/>
            </a:pPr>
            <a:r>
              <a:rPr lang="el-GR" dirty="0" smtClean="0"/>
              <a:t>Η υγρασία μπορεί βέβαια να απομακρυνθεί και με μηχανική ενέργεια (συμπίεση ρευστών, με την </a:t>
            </a:r>
            <a:r>
              <a:rPr lang="el-GR" dirty="0" err="1" smtClean="0"/>
              <a:t>κατακάθιση</a:t>
            </a:r>
            <a:r>
              <a:rPr lang="el-GR" dirty="0" smtClean="0"/>
              <a:t>, διήθηση και </a:t>
            </a:r>
            <a:r>
              <a:rPr lang="el-GR" dirty="0" err="1" smtClean="0"/>
              <a:t>φυγοκέντριση</a:t>
            </a:r>
            <a:r>
              <a:rPr lang="el-GR" dirty="0" smtClean="0"/>
              <a:t>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64060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ΒΙΟΜΗΧΑΝΙΚΕΣ ΕΦΑΡΜΟΓΕΣ ΤΗΣ ΞΗΡΑΝΣΗΣ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Βιομηχανίες λιπασμάτων, τροφίμων, απορρυπαντικών, χαρτιού, γεωργικών </a:t>
            </a:r>
            <a:r>
              <a:rPr lang="el-GR" dirty="0" err="1" smtClean="0"/>
              <a:t>προιόντων</a:t>
            </a:r>
            <a:r>
              <a:rPr lang="el-GR" dirty="0" smtClean="0"/>
              <a:t>, κεραμικών, κ.α.</a:t>
            </a:r>
          </a:p>
          <a:p>
            <a:r>
              <a:rPr lang="el-GR" dirty="0" smtClean="0"/>
              <a:t>Αποσκοπεί στην ελάττωση του κόστους αποθήκευσης, μεταφοράς και συντήρησης αλλά και στην βελτίωση των ιδιοτήτων (αποφυγή συσσωματώσεων στα λιπάσματα, ελάττωση της διάβρωσης, κ.α.)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02318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ΤΑΞΙΝΟΜΗΣΗ ΤΩΝ ΔΙΕΡΓΑΣΙΩΝ ΚΑΙ ΣΥΣΚΕΥΩΝ ΞΗΡΑΝΣΗΣ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Ανάλογα με την μέθοδο κατεργασίας στον ξηραντήρα έχουμε τις μεθόδους </a:t>
            </a:r>
            <a:r>
              <a:rPr lang="el-GR" b="1" dirty="0" smtClean="0"/>
              <a:t>συνεχούς</a:t>
            </a:r>
            <a:r>
              <a:rPr lang="el-GR" dirty="0" smtClean="0"/>
              <a:t> και </a:t>
            </a:r>
            <a:r>
              <a:rPr lang="el-GR" b="1" dirty="0" smtClean="0"/>
              <a:t>ασυνεχούς</a:t>
            </a:r>
            <a:r>
              <a:rPr lang="el-GR" dirty="0" smtClean="0"/>
              <a:t> λειτουργίας</a:t>
            </a:r>
          </a:p>
          <a:p>
            <a:r>
              <a:rPr lang="el-GR" dirty="0" smtClean="0"/>
              <a:t>Ανάλογα με τον τρόπο που προσλαμβάνει το υλικό την απαιτούμενη θερμότητα έχουμε την ξήρανση με</a:t>
            </a:r>
            <a:r>
              <a:rPr lang="el-GR" b="1" dirty="0" smtClean="0"/>
              <a:t> μεταφορά από επαφή</a:t>
            </a:r>
            <a:r>
              <a:rPr lang="el-GR" dirty="0" smtClean="0"/>
              <a:t>, με </a:t>
            </a:r>
            <a:r>
              <a:rPr lang="el-GR" b="1" dirty="0" smtClean="0"/>
              <a:t>θερμική αγωγή </a:t>
            </a:r>
            <a:r>
              <a:rPr lang="el-GR" dirty="0" smtClean="0"/>
              <a:t>και με </a:t>
            </a:r>
            <a:r>
              <a:rPr lang="el-GR" b="1" dirty="0" smtClean="0"/>
              <a:t>θερμική ακτινοβολία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9442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79474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Τύποι βιομηχανικών ξηραντήρων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Περιστροφικοί ξηραντήρες</a:t>
            </a:r>
          </a:p>
          <a:p>
            <a:r>
              <a:rPr lang="el-GR" dirty="0" smtClean="0"/>
              <a:t>Ξηραντήρες με ράφια</a:t>
            </a:r>
          </a:p>
          <a:p>
            <a:r>
              <a:rPr lang="el-GR" dirty="0" smtClean="0"/>
              <a:t>Ξηραντήρες τύπου </a:t>
            </a:r>
            <a:r>
              <a:rPr lang="el-GR" dirty="0" err="1" smtClean="0"/>
              <a:t>σύραγγας</a:t>
            </a:r>
            <a:endParaRPr lang="el-GR" dirty="0" smtClean="0"/>
          </a:p>
          <a:p>
            <a:r>
              <a:rPr lang="el-GR" dirty="0" smtClean="0"/>
              <a:t>Με μεταφορική ταινία</a:t>
            </a:r>
          </a:p>
          <a:p>
            <a:r>
              <a:rPr lang="el-GR" dirty="0" smtClean="0"/>
              <a:t>Με περιστρεφόμενους δίσκους</a:t>
            </a:r>
          </a:p>
          <a:p>
            <a:r>
              <a:rPr lang="el-GR" dirty="0" err="1" smtClean="0"/>
              <a:t>Ξηραντηρες</a:t>
            </a:r>
            <a:r>
              <a:rPr lang="el-GR" dirty="0" smtClean="0"/>
              <a:t> στιγμιαίας δράσεως</a:t>
            </a:r>
          </a:p>
          <a:p>
            <a:r>
              <a:rPr lang="el-GR" dirty="0" smtClean="0"/>
              <a:t>Ξηραντήρες διασκορπισμού ή ψεκασμού</a:t>
            </a:r>
          </a:p>
        </p:txBody>
      </p:sp>
    </p:spTree>
    <p:extLst>
      <p:ext uri="{BB962C8B-B14F-4D97-AF65-F5344CB8AC3E}">
        <p14:creationId xmlns:p14="http://schemas.microsoft.com/office/powerpoint/2010/main" val="10686615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Τύποι βιομηχανικών ξηραντήρων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Ξηραντήρες ρευστοποιημένης </a:t>
            </a:r>
            <a:r>
              <a:rPr lang="el-GR" dirty="0" smtClean="0"/>
              <a:t>κλίνης</a:t>
            </a:r>
          </a:p>
          <a:p>
            <a:r>
              <a:rPr lang="el-GR" dirty="0" smtClean="0"/>
              <a:t>Ξηραντήρες τυμπάνου</a:t>
            </a:r>
          </a:p>
          <a:p>
            <a:r>
              <a:rPr lang="el-GR" dirty="0" smtClean="0"/>
              <a:t>Ξηραντήρες με κυλίνδρους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241489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Ατμοσφαιρικοί ξηραντήρες θαλάμου</a:t>
            </a:r>
          </a:p>
        </p:txBody>
      </p:sp>
      <p:pic>
        <p:nvPicPr>
          <p:cNvPr id="1029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772816"/>
            <a:ext cx="6696743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4912775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431</Words>
  <Application>Microsoft Office PowerPoint</Application>
  <PresentationFormat>Προβολή στην οθόνη (4:3)</PresentationFormat>
  <Paragraphs>47</Paragraphs>
  <Slides>18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19" baseType="lpstr">
      <vt:lpstr>Θέμα του Office</vt:lpstr>
      <vt:lpstr>ΞΗΡΑΝΣΗ</vt:lpstr>
      <vt:lpstr>ΞΗΡΑΝΣΗ</vt:lpstr>
      <vt:lpstr>ΤΡΟΠΟΙ ΜΕΤΑΦΟΡΑΣ ΕΝΕΡΓΕΙΑΣ</vt:lpstr>
      <vt:lpstr>ΒΙΟΜΗΧΑΝΙΚΕΣ ΕΦΑΡΜΟΓΕΣ ΤΗΣ ΞΗΡΑΝΣΗΣ</vt:lpstr>
      <vt:lpstr>ΤΑΞΙΝΟΜΗΣΗ ΤΩΝ ΔΙΕΡΓΑΣΙΩΝ ΚΑΙ ΣΥΣΚΕΥΩΝ ΞΗΡΑΝΣΗΣ</vt:lpstr>
      <vt:lpstr>Παρουσίαση του PowerPoint</vt:lpstr>
      <vt:lpstr>Τύποι βιομηχανικών ξηραντήρων</vt:lpstr>
      <vt:lpstr>Τύποι βιομηχανικών ξηραντήρων</vt:lpstr>
      <vt:lpstr>Ατμοσφαιρικοί ξηραντήρες θαλάμου</vt:lpstr>
      <vt:lpstr>Ξηραντήρας ενδιάμεσης κυκλοφορίας</vt:lpstr>
      <vt:lpstr>Ξηραντήρας Τουρμπίνας</vt:lpstr>
      <vt:lpstr>Περιστροφικός ξηραντήρας με θέρμανση με απευθείας επαφή. Διακρίνονται τρία είδη πτερυγίων στο εσωτερικό του</vt:lpstr>
      <vt:lpstr>Συγκράτηση υλικού (holdup) σε περιστροφικό ξηραντήρα</vt:lpstr>
      <vt:lpstr>Περιστροφικός ξηραντήρας με θέρμανση χωρίς απ’ ευθείας επαφή</vt:lpstr>
      <vt:lpstr>Ξηραντήρες τυμπάνων</vt:lpstr>
      <vt:lpstr>Υγρασία</vt:lpstr>
      <vt:lpstr>Είδη υγρασίας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ΞΗΡΑΝΣΗ</dc:title>
  <dc:creator>Melina Kotti</dc:creator>
  <cp:lastModifiedBy>Windows User</cp:lastModifiedBy>
  <cp:revision>12</cp:revision>
  <dcterms:created xsi:type="dcterms:W3CDTF">2020-04-24T13:26:15Z</dcterms:created>
  <dcterms:modified xsi:type="dcterms:W3CDTF">2020-04-30T09:59:34Z</dcterms:modified>
</cp:coreProperties>
</file>