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0" r:id="rId8"/>
    <p:sldId id="270" r:id="rId9"/>
    <p:sldId id="263" r:id="rId10"/>
    <p:sldId id="267" r:id="rId11"/>
    <p:sldId id="268" r:id="rId12"/>
    <p:sldId id="269" r:id="rId13"/>
    <p:sldId id="264" r:id="rId14"/>
    <p:sldId id="265" r:id="rId15"/>
    <p:sldId id="266" r:id="rId16"/>
    <p:sldId id="271" r:id="rId17"/>
    <p:sldId id="272" r:id="rId18"/>
    <p:sldId id="273" r:id="rId19"/>
    <p:sldId id="276" r:id="rId20"/>
    <p:sldId id="274" r:id="rId21"/>
    <p:sldId id="275" r:id="rId2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6/5/2020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6/5/2020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6/5/2020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6/5/2020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6/5/2020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6/5/2020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F2853615-BFDE-46DE-814C-47EC6EF6D371}" type="datetimeFigureOut">
              <a:rPr lang="el-GR" smtClean="0"/>
              <a:t>6/5/2020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F2853615-BFDE-46DE-814C-47EC6EF6D371}" type="datetimeFigureOut">
              <a:rPr lang="el-GR" smtClean="0"/>
              <a:t>6/5/2020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2853615-BFDE-46DE-814C-47EC6EF6D371}" type="datetimeFigureOut">
              <a:rPr lang="el-GR" smtClean="0"/>
              <a:t>6/5/2020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6/5/2020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6/5/2020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53615-BFDE-46DE-814C-47EC6EF6D371}" type="datetimeFigureOut">
              <a:rPr lang="el-GR" smtClean="0"/>
              <a:t>6/5/2020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53439-851E-44AD-84B1-B6BFC3D0C74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ΕΚΧΥΛΙΣΗ ΣΤΕΡΕΩΝ</a:t>
            </a:r>
            <a:endParaRPr lang="el-GR" dirty="0"/>
          </a:p>
        </p:txBody>
      </p:sp>
      <p:sp>
        <p:nvSpPr>
          <p:cNvPr id="3" name="Υπότιτλος 2"/>
          <p:cNvSpPr>
            <a:spLocks noGrp="1"/>
          </p:cNvSpPr>
          <p:nvPr>
            <p:ph type="subTitle" idx="1"/>
          </p:nvPr>
        </p:nvSpPr>
        <p:spPr/>
        <p:txBody>
          <a:bodyPr/>
          <a:lstStyle/>
          <a:p>
            <a:r>
              <a:rPr lang="el-GR" dirty="0" smtClean="0"/>
              <a:t>ΕΚΠΛΥΣΗ Η ΔΙΑΛΥΤΟΠΟΙΗΣΗ Η ΔΙΑΛΥΣΗ</a:t>
            </a:r>
          </a:p>
          <a:p>
            <a:r>
              <a:rPr lang="el-GR" dirty="0" smtClean="0"/>
              <a:t>Διεργασία μεταφοράς μάζας</a:t>
            </a:r>
            <a:endParaRPr lang="el-GR" dirty="0"/>
          </a:p>
        </p:txBody>
      </p:sp>
    </p:spTree>
    <p:extLst>
      <p:ext uri="{BB962C8B-B14F-4D97-AF65-F5344CB8AC3E}">
        <p14:creationId xmlns:p14="http://schemas.microsoft.com/office/powerpoint/2010/main" val="15687181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Ρυθμός μεταφοράς μάζας</a:t>
            </a:r>
            <a:endParaRPr lang="el-GR" dirty="0"/>
          </a:p>
        </p:txBody>
      </p:sp>
      <p:sp>
        <p:nvSpPr>
          <p:cNvPr id="3" name="Θέση περιεχομένου 2"/>
          <p:cNvSpPr>
            <a:spLocks noGrp="1"/>
          </p:cNvSpPr>
          <p:nvPr>
            <p:ph idx="1"/>
          </p:nvPr>
        </p:nvSpPr>
        <p:spPr>
          <a:xfrm>
            <a:off x="457200" y="1988840"/>
            <a:ext cx="8229600" cy="4608512"/>
          </a:xfrm>
        </p:spPr>
        <p:txBody>
          <a:bodyPr>
            <a:normAutofit fontScale="92500"/>
          </a:bodyPr>
          <a:lstStyle/>
          <a:p>
            <a:pPr marL="0" indent="0">
              <a:buNone/>
            </a:pPr>
            <a:r>
              <a:rPr lang="el-GR" dirty="0"/>
              <a:t>Αν θεωρήσουμε μια ασυνεχή λειτουργία όπου V είναι ο ολικός όγκος του διαλύματος, που υποτίθεται ότι παραμένει σταθερός, τότε </a:t>
            </a:r>
          </a:p>
          <a:p>
            <a:r>
              <a:rPr lang="en-US" dirty="0" err="1"/>
              <a:t>dM</a:t>
            </a:r>
            <a:r>
              <a:rPr lang="en-US" dirty="0"/>
              <a:t> = V dc </a:t>
            </a:r>
            <a:r>
              <a:rPr lang="el-GR" dirty="0" smtClean="0"/>
              <a:t> και </a:t>
            </a:r>
            <a:endParaRPr lang="el-GR" dirty="0"/>
          </a:p>
          <a:p>
            <a:r>
              <a:rPr lang="en-US" dirty="0" smtClean="0"/>
              <a:t>dc</a:t>
            </a:r>
            <a:r>
              <a:rPr lang="el-GR" dirty="0" smtClean="0"/>
              <a:t>/</a:t>
            </a:r>
            <a:r>
              <a:rPr lang="en-US" dirty="0" err="1" smtClean="0"/>
              <a:t>dt</a:t>
            </a:r>
            <a:r>
              <a:rPr lang="el-GR" dirty="0" smtClean="0"/>
              <a:t> = </a:t>
            </a:r>
            <a:r>
              <a:rPr lang="en-US" dirty="0"/>
              <a:t>D</a:t>
            </a:r>
            <a:r>
              <a:rPr lang="en-US" baseline="-25000" dirty="0"/>
              <a:t>L</a:t>
            </a:r>
            <a:r>
              <a:rPr lang="en-US" dirty="0"/>
              <a:t> </a:t>
            </a:r>
            <a:r>
              <a:rPr lang="el-GR" baseline="30000" dirty="0" smtClean="0"/>
              <a:t>.</a:t>
            </a:r>
            <a:r>
              <a:rPr lang="en-US" dirty="0" smtClean="0"/>
              <a:t>A</a:t>
            </a:r>
            <a:r>
              <a:rPr lang="el-GR" dirty="0" smtClean="0"/>
              <a:t> </a:t>
            </a:r>
            <a:r>
              <a:rPr lang="el-GR" baseline="30000" dirty="0"/>
              <a:t>.</a:t>
            </a:r>
            <a:r>
              <a:rPr lang="en-US" dirty="0"/>
              <a:t> (</a:t>
            </a:r>
            <a:r>
              <a:rPr lang="en-US" dirty="0" err="1"/>
              <a:t>c</a:t>
            </a:r>
            <a:r>
              <a:rPr lang="en-US" baseline="-25000" dirty="0" err="1"/>
              <a:t>s</a:t>
            </a:r>
            <a:r>
              <a:rPr lang="en-US" baseline="-25000" dirty="0"/>
              <a:t> </a:t>
            </a:r>
            <a:r>
              <a:rPr lang="en-US" dirty="0"/>
              <a:t>- c</a:t>
            </a:r>
            <a:r>
              <a:rPr lang="en-US" baseline="-25000" dirty="0"/>
              <a:t>o</a:t>
            </a:r>
            <a:r>
              <a:rPr lang="en-US" dirty="0" smtClean="0"/>
              <a:t>) </a:t>
            </a:r>
            <a:r>
              <a:rPr lang="el-GR" dirty="0" smtClean="0"/>
              <a:t>/δ</a:t>
            </a:r>
            <a:r>
              <a:rPr lang="en-US" dirty="0" smtClean="0"/>
              <a:t> </a:t>
            </a:r>
            <a:r>
              <a:rPr lang="en-US" baseline="30000" dirty="0" smtClean="0"/>
              <a:t>.</a:t>
            </a:r>
            <a:r>
              <a:rPr lang="en-US" dirty="0" smtClean="0"/>
              <a:t> V</a:t>
            </a:r>
          </a:p>
          <a:p>
            <a:r>
              <a:rPr lang="el-GR" dirty="0"/>
              <a:t>Ο χρόνος t που χρειάζεται ώστε η συγκέντρωση του διαλύματος να αυξηθεί από την αρχική της τιμή </a:t>
            </a:r>
            <a:r>
              <a:rPr lang="el-GR" dirty="0" err="1"/>
              <a:t>c</a:t>
            </a:r>
            <a:r>
              <a:rPr lang="el-GR" baseline="30000" dirty="0" err="1"/>
              <a:t>o</a:t>
            </a:r>
            <a:r>
              <a:rPr lang="el-GR" baseline="30000" dirty="0"/>
              <a:t> </a:t>
            </a:r>
            <a:r>
              <a:rPr lang="el-GR" dirty="0"/>
              <a:t>σε μια τιμή c βρίσκεται με ολοκλήρωση, με την παραδοχή ότι τα b και Α μένουν σταθερά. </a:t>
            </a:r>
            <a:endParaRPr lang="en-US" dirty="0"/>
          </a:p>
          <a:p>
            <a:pPr marL="0" indent="0">
              <a:buNone/>
            </a:pPr>
            <a:endParaRPr lang="en-US" dirty="0" smtClean="0"/>
          </a:p>
          <a:p>
            <a:endParaRPr lang="el-GR" dirty="0"/>
          </a:p>
        </p:txBody>
      </p:sp>
      <p:sp>
        <p:nvSpPr>
          <p:cNvPr id="4" name="Ορθογώνιο 3"/>
          <p:cNvSpPr/>
          <p:nvPr/>
        </p:nvSpPr>
        <p:spPr>
          <a:xfrm>
            <a:off x="971600" y="1196752"/>
            <a:ext cx="7056784"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err="1" smtClean="0"/>
              <a:t>dM</a:t>
            </a:r>
            <a:r>
              <a:rPr lang="en-US" sz="3200" dirty="0" smtClean="0"/>
              <a:t>/</a:t>
            </a:r>
            <a:r>
              <a:rPr lang="en-US" sz="3200" dirty="0" err="1" smtClean="0"/>
              <a:t>dt</a:t>
            </a:r>
            <a:r>
              <a:rPr lang="en-US" sz="3200" dirty="0" smtClean="0"/>
              <a:t> </a:t>
            </a:r>
            <a:r>
              <a:rPr lang="en-US" sz="3200" dirty="0"/>
              <a:t>= </a:t>
            </a:r>
            <a:r>
              <a:rPr lang="en-US" sz="3200" dirty="0" err="1"/>
              <a:t>k</a:t>
            </a:r>
            <a:r>
              <a:rPr lang="en-US" sz="3200" baseline="-25000" dirty="0" err="1"/>
              <a:t>x</a:t>
            </a:r>
            <a:r>
              <a:rPr lang="en-US" sz="3200" dirty="0"/>
              <a:t> </a:t>
            </a:r>
            <a:r>
              <a:rPr lang="el-GR" sz="3200" baseline="30000" dirty="0" smtClean="0"/>
              <a:t>.</a:t>
            </a:r>
            <a:r>
              <a:rPr lang="en-US" sz="3200" dirty="0" smtClean="0"/>
              <a:t>A</a:t>
            </a:r>
            <a:r>
              <a:rPr lang="el-GR" sz="3200" dirty="0" smtClean="0"/>
              <a:t> </a:t>
            </a:r>
            <a:r>
              <a:rPr lang="el-GR" sz="3200" baseline="30000" dirty="0"/>
              <a:t>.</a:t>
            </a:r>
            <a:r>
              <a:rPr lang="en-US" sz="3200" dirty="0"/>
              <a:t> (</a:t>
            </a:r>
            <a:r>
              <a:rPr lang="en-US" sz="3200" dirty="0" err="1"/>
              <a:t>c</a:t>
            </a:r>
            <a:r>
              <a:rPr lang="en-US" sz="3200" baseline="-25000" dirty="0" err="1"/>
              <a:t>s</a:t>
            </a:r>
            <a:r>
              <a:rPr lang="en-US" sz="3200" baseline="-25000" dirty="0"/>
              <a:t> </a:t>
            </a:r>
            <a:r>
              <a:rPr lang="en-US" sz="3200" dirty="0"/>
              <a:t>- c</a:t>
            </a:r>
            <a:r>
              <a:rPr lang="en-US" sz="3200" baseline="-25000" dirty="0"/>
              <a:t>o</a:t>
            </a:r>
            <a:r>
              <a:rPr lang="en-US" sz="3200" dirty="0"/>
              <a:t>)</a:t>
            </a:r>
            <a:r>
              <a:rPr lang="el-GR" sz="3200" dirty="0"/>
              <a:t> = </a:t>
            </a:r>
            <a:r>
              <a:rPr lang="en-US" sz="3200" dirty="0"/>
              <a:t>D</a:t>
            </a:r>
            <a:r>
              <a:rPr lang="en-US" sz="3200" baseline="-25000" dirty="0"/>
              <a:t>L</a:t>
            </a:r>
            <a:r>
              <a:rPr lang="en-US" sz="3200" dirty="0"/>
              <a:t> </a:t>
            </a:r>
            <a:r>
              <a:rPr lang="el-GR" sz="3200" baseline="30000" dirty="0" smtClean="0"/>
              <a:t>.</a:t>
            </a:r>
            <a:r>
              <a:rPr lang="en-US" sz="3200" dirty="0" smtClean="0"/>
              <a:t>A</a:t>
            </a:r>
            <a:r>
              <a:rPr lang="el-GR" sz="3200" baseline="30000" dirty="0" smtClean="0"/>
              <a:t>.</a:t>
            </a:r>
            <a:r>
              <a:rPr lang="en-US" sz="3200" dirty="0" smtClean="0"/>
              <a:t> </a:t>
            </a:r>
            <a:r>
              <a:rPr lang="en-US" sz="3200" dirty="0"/>
              <a:t>(</a:t>
            </a:r>
            <a:r>
              <a:rPr lang="en-US" sz="3200" dirty="0" err="1"/>
              <a:t>c</a:t>
            </a:r>
            <a:r>
              <a:rPr lang="en-US" sz="3200" baseline="-25000" dirty="0" err="1"/>
              <a:t>s</a:t>
            </a:r>
            <a:r>
              <a:rPr lang="en-US" sz="3200" baseline="-25000" dirty="0"/>
              <a:t> </a:t>
            </a:r>
            <a:r>
              <a:rPr lang="en-US" sz="3200" dirty="0"/>
              <a:t>- c</a:t>
            </a:r>
            <a:r>
              <a:rPr lang="en-US" sz="3200" baseline="-25000" dirty="0"/>
              <a:t>o</a:t>
            </a:r>
            <a:r>
              <a:rPr lang="en-US" sz="3200" dirty="0"/>
              <a:t>)</a:t>
            </a:r>
            <a:r>
              <a:rPr lang="el-GR" sz="3200" dirty="0"/>
              <a:t> /δ</a:t>
            </a:r>
            <a:endParaRPr lang="en-US" sz="3200" dirty="0"/>
          </a:p>
        </p:txBody>
      </p:sp>
    </p:spTree>
    <p:extLst>
      <p:ext uri="{BB962C8B-B14F-4D97-AF65-F5344CB8AC3E}">
        <p14:creationId xmlns:p14="http://schemas.microsoft.com/office/powerpoint/2010/main" val="1693103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715200" cy="634082"/>
          </a:xfrm>
        </p:spPr>
        <p:txBody>
          <a:bodyPr>
            <a:normAutofit fontScale="90000"/>
          </a:bodyPr>
          <a:lstStyle/>
          <a:p>
            <a:r>
              <a:rPr lang="el-GR" dirty="0" smtClean="0"/>
              <a:t>Ρυθμός μεταφοράς μάζας</a:t>
            </a:r>
            <a:endParaRPr lang="el-GR" dirty="0"/>
          </a:p>
        </p:txBody>
      </p:sp>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a:xfrm>
                <a:off x="457200" y="1772816"/>
                <a:ext cx="8229600" cy="4824536"/>
              </a:xfrm>
            </p:spPr>
            <p:txBody>
              <a:bodyPr>
                <a:normAutofit/>
              </a:bodyPr>
              <a:lstStyle/>
              <a:p>
                <a:pPr marL="0" indent="0">
                  <a:buNone/>
                </a:pPr>
                <a:r>
                  <a:rPr lang="el-GR" dirty="0" smtClean="0"/>
                  <a:t>Ολοκληρώνοντας την εξίσωση προκύπτει</a:t>
                </a:r>
                <a:endParaRPr lang="en-US" dirty="0" smtClean="0"/>
              </a:p>
              <a:p>
                <a14:m>
                  <m:oMath xmlns:m="http://schemas.openxmlformats.org/officeDocument/2006/math">
                    <m:nary>
                      <m:naryPr>
                        <m:ctrlPr>
                          <a:rPr lang="el-GR" i="1">
                            <a:latin typeface="Cambria Math"/>
                          </a:rPr>
                        </m:ctrlPr>
                      </m:naryPr>
                      <m:sub>
                        <m:r>
                          <a:rPr lang="en-US" b="0" i="1" smtClean="0">
                            <a:latin typeface="Cambria Math"/>
                          </a:rPr>
                          <m:t>𝑐𝑜</m:t>
                        </m:r>
                      </m:sub>
                      <m:sup>
                        <m:r>
                          <a:rPr lang="en-US" b="0" i="1" smtClean="0">
                            <a:latin typeface="Cambria Math"/>
                          </a:rPr>
                          <m:t>𝑐</m:t>
                        </m:r>
                      </m:sup>
                      <m:e>
                        <m:f>
                          <m:fPr>
                            <m:ctrlPr>
                              <a:rPr lang="en-US" i="1">
                                <a:latin typeface="Cambria Math"/>
                              </a:rPr>
                            </m:ctrlPr>
                          </m:fPr>
                          <m:num>
                            <m:r>
                              <a:rPr lang="en-US" i="1">
                                <a:latin typeface="Cambria Math"/>
                              </a:rPr>
                              <m:t>𝑑</m:t>
                            </m:r>
                            <m:r>
                              <a:rPr lang="en-US" b="0" i="1" smtClean="0">
                                <a:latin typeface="Cambria Math"/>
                              </a:rPr>
                              <m:t>𝐶</m:t>
                            </m:r>
                          </m:num>
                          <m:den>
                            <m:sSub>
                              <m:sSubPr>
                                <m:ctrlPr>
                                  <a:rPr lang="en-US" sz="3600" i="1">
                                    <a:latin typeface="Cambria Math"/>
                                  </a:rPr>
                                </m:ctrlPr>
                              </m:sSubPr>
                              <m:e>
                                <m:r>
                                  <a:rPr lang="en-US" sz="3600" i="1">
                                    <a:latin typeface="Cambria Math"/>
                                  </a:rPr>
                                  <m:t>𝐶</m:t>
                                </m:r>
                              </m:e>
                              <m:sub>
                                <m:r>
                                  <a:rPr lang="en-US" sz="3600" b="0" i="1" smtClean="0">
                                    <a:latin typeface="Cambria Math"/>
                                  </a:rPr>
                                  <m:t>𝑠</m:t>
                                </m:r>
                              </m:sub>
                            </m:sSub>
                            <m:r>
                              <a:rPr lang="en-US" sz="3600" i="1">
                                <a:latin typeface="Cambria Math"/>
                              </a:rPr>
                              <m:t>−</m:t>
                            </m:r>
                            <m:r>
                              <a:rPr lang="en-US" sz="3600" b="0" i="1" smtClean="0">
                                <a:latin typeface="Cambria Math"/>
                              </a:rPr>
                              <m:t>𝐶</m:t>
                            </m:r>
                          </m:den>
                        </m:f>
                      </m:e>
                    </m:nary>
                  </m:oMath>
                </a14:m>
                <a:r>
                  <a:rPr lang="en-US" sz="3600" dirty="0" smtClean="0"/>
                  <a:t>=</a:t>
                </a:r>
                <a14:m>
                  <m:oMath xmlns:m="http://schemas.openxmlformats.org/officeDocument/2006/math">
                    <m:nary>
                      <m:naryPr>
                        <m:ctrlPr>
                          <a:rPr lang="el-GR" i="1">
                            <a:latin typeface="Cambria Math"/>
                          </a:rPr>
                        </m:ctrlPr>
                      </m:naryPr>
                      <m:sub>
                        <m:r>
                          <m:rPr>
                            <m:brk m:alnAt="23"/>
                          </m:rPr>
                          <a:rPr lang="en-US" i="1">
                            <a:latin typeface="Cambria Math"/>
                          </a:rPr>
                          <m:t>0</m:t>
                        </m:r>
                      </m:sub>
                      <m:sup>
                        <m:r>
                          <a:rPr lang="en-US" b="0" i="1" smtClean="0">
                            <a:latin typeface="Cambria Math"/>
                          </a:rPr>
                          <m:t>𝑡</m:t>
                        </m:r>
                      </m:sup>
                      <m:e>
                        <m:f>
                          <m:fPr>
                            <m:ctrlPr>
                              <a:rPr lang="en-US" i="1">
                                <a:latin typeface="Cambria Math"/>
                              </a:rPr>
                            </m:ctrlPr>
                          </m:fPr>
                          <m:num>
                            <m:r>
                              <a:rPr lang="en-US" b="0" i="1" smtClean="0">
                                <a:latin typeface="Cambria Math"/>
                              </a:rPr>
                              <m:t>𝐷</m:t>
                            </m:r>
                            <m:r>
                              <a:rPr lang="en-US" b="0" i="1" baseline="-25000" smtClean="0">
                                <a:latin typeface="Cambria Math"/>
                              </a:rPr>
                              <m:t>𝐿</m:t>
                            </m:r>
                            <m:r>
                              <a:rPr lang="en-US" b="0" i="1" baseline="-25000" smtClean="0">
                                <a:latin typeface="Cambria Math"/>
                              </a:rPr>
                              <m:t>  .</m:t>
                            </m:r>
                            <m:r>
                              <a:rPr lang="en-US" b="0" i="1" smtClean="0">
                                <a:latin typeface="Cambria Math"/>
                              </a:rPr>
                              <m:t>𝐴</m:t>
                            </m:r>
                            <m:r>
                              <a:rPr lang="en-US" b="0" i="1" smtClean="0">
                                <a:latin typeface="Cambria Math"/>
                              </a:rPr>
                              <m:t>  .</m:t>
                            </m:r>
                            <m:r>
                              <a:rPr lang="en-US" b="0" i="1" smtClean="0">
                                <a:latin typeface="Cambria Math"/>
                              </a:rPr>
                              <m:t>𝑑𝑡</m:t>
                            </m:r>
                          </m:num>
                          <m:den>
                            <m:r>
                              <a:rPr lang="en-US" b="0" i="1" smtClean="0">
                                <a:latin typeface="Cambria Math"/>
                              </a:rPr>
                              <m:t>𝑉</m:t>
                            </m:r>
                            <m:r>
                              <a:rPr lang="en-US" b="0" i="1" smtClean="0">
                                <a:latin typeface="Cambria Math"/>
                              </a:rPr>
                              <m:t> </m:t>
                            </m:r>
                            <m:r>
                              <a:rPr lang="el-GR" b="0" i="1" smtClean="0">
                                <a:latin typeface="Cambria Math"/>
                              </a:rPr>
                              <m:t>𝛿</m:t>
                            </m:r>
                          </m:den>
                        </m:f>
                      </m:e>
                    </m:nary>
                  </m:oMath>
                </a14:m>
                <a:r>
                  <a:rPr lang="en-US" sz="3600" dirty="0"/>
                  <a:t>= </a:t>
                </a:r>
                <a14:m>
                  <m:oMath xmlns:m="http://schemas.openxmlformats.org/officeDocument/2006/math">
                    <m:f>
                      <m:fPr>
                        <m:ctrlPr>
                          <a:rPr lang="en-US" sz="3600" i="1">
                            <a:latin typeface="Cambria Math"/>
                          </a:rPr>
                        </m:ctrlPr>
                      </m:fPr>
                      <m:num>
                        <m:r>
                          <a:rPr lang="el-GR" sz="3600" i="1">
                            <a:latin typeface="Cambria Math"/>
                          </a:rPr>
                          <m:t>1</m:t>
                        </m:r>
                      </m:num>
                      <m:den>
                        <m:r>
                          <a:rPr lang="el-GR" sz="3600" i="1">
                            <a:latin typeface="Cambria Math"/>
                          </a:rPr>
                          <m:t> </m:t>
                        </m:r>
                        <m:r>
                          <a:rPr lang="en-US" sz="3600" i="1">
                            <a:latin typeface="Cambria Math"/>
                          </a:rPr>
                          <m:t>𝑘</m:t>
                        </m:r>
                      </m:den>
                    </m:f>
                  </m:oMath>
                </a14:m>
                <a:endParaRPr lang="el-GR" sz="3600" dirty="0"/>
              </a:p>
              <a:p>
                <a:endParaRPr lang="en-US" dirty="0" smtClean="0"/>
              </a:p>
              <a:p>
                <a:pPr marL="0" indent="0">
                  <a:buNone/>
                </a:pPr>
                <a:endParaRPr lang="en-US" dirty="0" smtClean="0"/>
              </a:p>
              <a:p>
                <a:pPr marL="0" indent="0">
                  <a:buNone/>
                </a:pPr>
                <a:r>
                  <a:rPr lang="el-GR" dirty="0" smtClean="0"/>
                  <a:t>Αν </a:t>
                </a:r>
                <a:r>
                  <a:rPr lang="el-GR" dirty="0"/>
                  <a:t>χρησιμοποιηθεί αρχικά καθαρός διαλύτης, </a:t>
                </a:r>
                <a:r>
                  <a:rPr lang="el-GR" dirty="0" err="1"/>
                  <a:t>c</a:t>
                </a:r>
                <a:r>
                  <a:rPr lang="el-GR" baseline="-25000" dirty="0" err="1"/>
                  <a:t>o</a:t>
                </a:r>
                <a:r>
                  <a:rPr lang="el-GR" baseline="30000" dirty="0"/>
                  <a:t> </a:t>
                </a:r>
                <a:r>
                  <a:rPr lang="el-GR" dirty="0"/>
                  <a:t>= 0, θα έχουμε :</a:t>
                </a:r>
                <a:r>
                  <a:rPr lang="en-US" dirty="0"/>
                  <a:t> </a:t>
                </a:r>
                <a:endParaRPr lang="en-US" b="0" i="1" dirty="0" smtClean="0">
                  <a:latin typeface="Cambria Math"/>
                </a:endParaRPr>
              </a:p>
              <a:p>
                <a:pPr marL="0" indent="0">
                  <a:buNone/>
                </a:pPr>
                <a14:m>
                  <m:oMath xmlns:m="http://schemas.openxmlformats.org/officeDocument/2006/math">
                    <m:r>
                      <a:rPr lang="en-US" b="0" i="1" smtClean="0">
                        <a:latin typeface="Cambria Math"/>
                      </a:rPr>
                      <m:t>1−</m:t>
                    </m:r>
                    <m:f>
                      <m:fPr>
                        <m:ctrlPr>
                          <a:rPr lang="en-US" i="1">
                            <a:latin typeface="Cambria Math"/>
                          </a:rPr>
                        </m:ctrlPr>
                      </m:fPr>
                      <m:num>
                        <m:r>
                          <a:rPr lang="en-US" b="0" i="1" smtClean="0">
                            <a:latin typeface="Cambria Math"/>
                          </a:rPr>
                          <m:t>𝐶</m:t>
                        </m:r>
                      </m:num>
                      <m:den>
                        <m:r>
                          <a:rPr lang="en-US" b="0" i="1" smtClean="0">
                            <a:latin typeface="Cambria Math"/>
                          </a:rPr>
                          <m:t>𝐶𝑠</m:t>
                        </m:r>
                      </m:den>
                    </m:f>
                    <m:r>
                      <a:rPr lang="en-US" b="0" i="1" smtClean="0">
                        <a:latin typeface="Cambria Math"/>
                      </a:rPr>
                      <m:t>=</m:t>
                    </m:r>
                    <m:r>
                      <a:rPr lang="en-US" b="0" i="1" smtClean="0">
                        <a:latin typeface="Cambria Math"/>
                      </a:rPr>
                      <m:t>𝑒</m:t>
                    </m:r>
                    <m:r>
                      <a:rPr lang="en-US" b="0" i="1" baseline="30000" smtClean="0">
                        <a:latin typeface="Cambria Math"/>
                      </a:rPr>
                      <m:t>−</m:t>
                    </m:r>
                  </m:oMath>
                </a14:m>
                <a:r>
                  <a:rPr lang="en-US" dirty="0"/>
                  <a:t> </a:t>
                </a:r>
                <a14:m>
                  <m:oMath xmlns:m="http://schemas.openxmlformats.org/officeDocument/2006/math">
                    <m:f>
                      <m:fPr>
                        <m:ctrlPr>
                          <a:rPr lang="en-US" i="1" baseline="30000">
                            <a:latin typeface="Cambria Math"/>
                          </a:rPr>
                        </m:ctrlPr>
                      </m:fPr>
                      <m:num>
                        <m:r>
                          <a:rPr lang="en-US" i="1" baseline="30000">
                            <a:latin typeface="Cambria Math"/>
                          </a:rPr>
                          <m:t>𝐷</m:t>
                        </m:r>
                        <m:r>
                          <a:rPr lang="en-US" i="1" baseline="-25000">
                            <a:latin typeface="Cambria Math"/>
                          </a:rPr>
                          <m:t>𝐿</m:t>
                        </m:r>
                        <m:r>
                          <a:rPr lang="en-US" i="1" baseline="30000">
                            <a:latin typeface="Cambria Math"/>
                          </a:rPr>
                          <m:t> </m:t>
                        </m:r>
                        <m:r>
                          <a:rPr lang="en-US" i="1" baseline="30000">
                            <a:latin typeface="Cambria Math"/>
                          </a:rPr>
                          <m:t>𝐴</m:t>
                        </m:r>
                        <m:r>
                          <a:rPr lang="en-US" i="1" baseline="30000">
                            <a:latin typeface="Cambria Math"/>
                          </a:rPr>
                          <m:t> </m:t>
                        </m:r>
                        <m:r>
                          <a:rPr lang="en-US" i="1" baseline="30000">
                            <a:latin typeface="Cambria Math"/>
                          </a:rPr>
                          <m:t>𝑡</m:t>
                        </m:r>
                      </m:num>
                      <m:den>
                        <m:r>
                          <a:rPr lang="el-GR" i="1" baseline="30000">
                            <a:latin typeface="Cambria Math"/>
                          </a:rPr>
                          <m:t> </m:t>
                        </m:r>
                        <m:r>
                          <a:rPr lang="en-US" i="1" baseline="30000">
                            <a:latin typeface="Cambria Math"/>
                          </a:rPr>
                          <m:t>𝑉</m:t>
                        </m:r>
                        <m:r>
                          <a:rPr lang="en-US" i="1" baseline="30000">
                            <a:latin typeface="Cambria Math"/>
                          </a:rPr>
                          <m:t> </m:t>
                        </m:r>
                        <m:r>
                          <a:rPr lang="el-GR" b="0" i="1" baseline="30000" smtClean="0">
                            <a:latin typeface="Cambria Math"/>
                          </a:rPr>
                          <m:t>𝛿</m:t>
                        </m:r>
                      </m:den>
                    </m:f>
                  </m:oMath>
                </a14:m>
                <a:r>
                  <a:rPr lang="en-US" baseline="30000" dirty="0" smtClean="0"/>
                  <a:t>  </a:t>
                </a:r>
                <a:r>
                  <a:rPr lang="en-US" dirty="0" smtClean="0"/>
                  <a:t>      C = C</a:t>
                </a:r>
                <a:r>
                  <a:rPr lang="en-US" baseline="-25000" dirty="0" smtClean="0"/>
                  <a:t>s</a:t>
                </a:r>
                <a:r>
                  <a:rPr lang="en-US" dirty="0" smtClean="0"/>
                  <a:t> </a:t>
                </a:r>
                <a14:m>
                  <m:oMath xmlns:m="http://schemas.openxmlformats.org/officeDocument/2006/math">
                    <m:r>
                      <a:rPr lang="en-US" baseline="30000" dirty="0" smtClean="0">
                        <a:latin typeface="Cambria Math"/>
                      </a:rPr>
                      <m:t> </m:t>
                    </m:r>
                    <m:r>
                      <a:rPr lang="en-US" i="1">
                        <a:latin typeface="Cambria Math"/>
                      </a:rPr>
                      <m:t>𝑒</m:t>
                    </m:r>
                    <m:r>
                      <a:rPr lang="en-US" i="1" baseline="30000">
                        <a:latin typeface="Cambria Math"/>
                      </a:rPr>
                      <m:t>−</m:t>
                    </m:r>
                  </m:oMath>
                </a14:m>
                <a:r>
                  <a:rPr lang="en-US" dirty="0"/>
                  <a:t> </a:t>
                </a:r>
                <a14:m>
                  <m:oMath xmlns:m="http://schemas.openxmlformats.org/officeDocument/2006/math">
                    <m:f>
                      <m:fPr>
                        <m:ctrlPr>
                          <a:rPr lang="en-US" i="1" baseline="30000">
                            <a:latin typeface="Cambria Math"/>
                          </a:rPr>
                        </m:ctrlPr>
                      </m:fPr>
                      <m:num>
                        <m:r>
                          <a:rPr lang="en-US" i="1" baseline="30000">
                            <a:latin typeface="Cambria Math"/>
                          </a:rPr>
                          <m:t>𝐷</m:t>
                        </m:r>
                        <m:r>
                          <a:rPr lang="en-US" i="1" baseline="-25000">
                            <a:latin typeface="Cambria Math"/>
                          </a:rPr>
                          <m:t>𝐿</m:t>
                        </m:r>
                        <m:r>
                          <a:rPr lang="en-US" i="1" baseline="30000">
                            <a:latin typeface="Cambria Math"/>
                          </a:rPr>
                          <m:t> </m:t>
                        </m:r>
                        <m:r>
                          <a:rPr lang="en-US" i="1" baseline="30000">
                            <a:latin typeface="Cambria Math"/>
                          </a:rPr>
                          <m:t>𝐴</m:t>
                        </m:r>
                        <m:r>
                          <a:rPr lang="en-US" i="1" baseline="30000">
                            <a:latin typeface="Cambria Math"/>
                          </a:rPr>
                          <m:t> </m:t>
                        </m:r>
                        <m:r>
                          <a:rPr lang="en-US" i="1" baseline="30000">
                            <a:latin typeface="Cambria Math"/>
                          </a:rPr>
                          <m:t>𝑡</m:t>
                        </m:r>
                      </m:num>
                      <m:den>
                        <m:r>
                          <a:rPr lang="el-GR" i="1" baseline="30000">
                            <a:latin typeface="Cambria Math"/>
                          </a:rPr>
                          <m:t> </m:t>
                        </m:r>
                        <m:r>
                          <a:rPr lang="en-US" i="1" baseline="30000">
                            <a:latin typeface="Cambria Math"/>
                          </a:rPr>
                          <m:t>𝑉</m:t>
                        </m:r>
                        <m:r>
                          <a:rPr lang="en-US" i="1" baseline="30000">
                            <a:latin typeface="Cambria Math"/>
                          </a:rPr>
                          <m:t> </m:t>
                        </m:r>
                        <m:r>
                          <a:rPr lang="el-GR" b="0" i="1" baseline="30000" smtClean="0">
                            <a:latin typeface="Cambria Math"/>
                          </a:rPr>
                          <m:t>𝛿</m:t>
                        </m:r>
                      </m:den>
                    </m:f>
                  </m:oMath>
                </a14:m>
                <a:endParaRPr lang="el-GR" baseline="30000" dirty="0"/>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xfrm>
                <a:off x="457200" y="1772816"/>
                <a:ext cx="8229600" cy="4824536"/>
              </a:xfrm>
              <a:blipFill rotWithShape="1">
                <a:blip r:embed="rId2"/>
                <a:stretch>
                  <a:fillRect l="-1852" t="-1643" r="-148"/>
                </a:stretch>
              </a:blipFill>
            </p:spPr>
            <p:txBody>
              <a:bodyPr/>
              <a:lstStyle/>
              <a:p>
                <a:r>
                  <a:rPr lang="el-GR">
                    <a:noFill/>
                  </a:rPr>
                  <a:t> </a:t>
                </a:r>
              </a:p>
            </p:txBody>
          </p:sp>
        </mc:Fallback>
      </mc:AlternateContent>
      <p:sp>
        <p:nvSpPr>
          <p:cNvPr id="4" name="Ορθογώνιο 3"/>
          <p:cNvSpPr/>
          <p:nvPr/>
        </p:nvSpPr>
        <p:spPr>
          <a:xfrm>
            <a:off x="968865" y="980728"/>
            <a:ext cx="7056784" cy="792088"/>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err="1" smtClean="0"/>
              <a:t>dC</a:t>
            </a:r>
            <a:r>
              <a:rPr lang="el-GR" sz="3200" dirty="0" smtClean="0"/>
              <a:t>/</a:t>
            </a:r>
            <a:r>
              <a:rPr lang="en-US" sz="3200" dirty="0" err="1"/>
              <a:t>dt</a:t>
            </a:r>
            <a:r>
              <a:rPr lang="el-GR" sz="3200" dirty="0"/>
              <a:t> = </a:t>
            </a:r>
            <a:r>
              <a:rPr lang="en-US" sz="3200" dirty="0"/>
              <a:t>D</a:t>
            </a:r>
            <a:r>
              <a:rPr lang="en-US" sz="3200" baseline="-25000" dirty="0"/>
              <a:t>L</a:t>
            </a:r>
            <a:r>
              <a:rPr lang="en-US" sz="3200" dirty="0"/>
              <a:t> </a:t>
            </a:r>
            <a:r>
              <a:rPr lang="el-GR" sz="3200" baseline="30000" dirty="0" smtClean="0"/>
              <a:t>.</a:t>
            </a:r>
            <a:r>
              <a:rPr lang="en-US" sz="3200" dirty="0" smtClean="0"/>
              <a:t>A</a:t>
            </a:r>
            <a:r>
              <a:rPr lang="el-GR" sz="3200" dirty="0" smtClean="0"/>
              <a:t> </a:t>
            </a:r>
            <a:r>
              <a:rPr lang="el-GR" sz="3200" baseline="30000" dirty="0"/>
              <a:t>.</a:t>
            </a:r>
            <a:r>
              <a:rPr lang="en-US" sz="3200" dirty="0"/>
              <a:t> (</a:t>
            </a:r>
            <a:r>
              <a:rPr lang="en-US" sz="3200" dirty="0" err="1"/>
              <a:t>c</a:t>
            </a:r>
            <a:r>
              <a:rPr lang="en-US" sz="3200" baseline="-25000" dirty="0" err="1"/>
              <a:t>s</a:t>
            </a:r>
            <a:r>
              <a:rPr lang="en-US" sz="3200" baseline="-25000" dirty="0"/>
              <a:t> </a:t>
            </a:r>
            <a:r>
              <a:rPr lang="en-US" sz="3200" dirty="0"/>
              <a:t>- c</a:t>
            </a:r>
            <a:r>
              <a:rPr lang="en-US" sz="3200" baseline="-25000" dirty="0"/>
              <a:t>o</a:t>
            </a:r>
            <a:r>
              <a:rPr lang="en-US" sz="3200" dirty="0"/>
              <a:t>) </a:t>
            </a:r>
            <a:r>
              <a:rPr lang="el-GR" sz="3200" dirty="0"/>
              <a:t>/δ</a:t>
            </a:r>
            <a:r>
              <a:rPr lang="en-US" sz="3200" dirty="0"/>
              <a:t> </a:t>
            </a:r>
            <a:r>
              <a:rPr lang="en-US" sz="3200" baseline="30000" dirty="0"/>
              <a:t>.</a:t>
            </a:r>
            <a:r>
              <a:rPr lang="en-US" sz="3200" dirty="0"/>
              <a:t> V</a:t>
            </a:r>
          </a:p>
        </p:txBody>
      </p:sp>
      <mc:AlternateContent xmlns:mc="http://schemas.openxmlformats.org/markup-compatibility/2006" xmlns:a14="http://schemas.microsoft.com/office/drawing/2010/main">
        <mc:Choice Requires="a14">
          <p:sp>
            <p:nvSpPr>
              <p:cNvPr id="5" name="Ορθογώνιο 4"/>
              <p:cNvSpPr/>
              <p:nvPr/>
            </p:nvSpPr>
            <p:spPr>
              <a:xfrm>
                <a:off x="539552" y="3645024"/>
                <a:ext cx="6840759" cy="801758"/>
              </a:xfrm>
              <a:prstGeom prst="rect">
                <a:avLst/>
              </a:prstGeom>
            </p:spPr>
            <p:txBody>
              <a:bodyPr wrap="square">
                <a:spAutoFit/>
              </a:bodyPr>
              <a:lstStyle/>
              <a:p>
                <a:pPr algn="ctr"/>
                <a14:m>
                  <m:oMath xmlns:m="http://schemas.openxmlformats.org/officeDocument/2006/math">
                    <m:r>
                      <m:rPr>
                        <m:sty m:val="p"/>
                      </m:rPr>
                      <a:rPr lang="en-US" sz="3200" smtClean="0">
                        <a:latin typeface="Cambria Math"/>
                      </a:rPr>
                      <m:t>ln</m:t>
                    </m:r>
                    <m:r>
                      <a:rPr lang="en-US" sz="3200" i="1">
                        <a:latin typeface="Cambria Math"/>
                      </a:rPr>
                      <m:t> </m:t>
                    </m:r>
                    <m:f>
                      <m:fPr>
                        <m:ctrlPr>
                          <a:rPr lang="en-US" sz="3200" i="1">
                            <a:latin typeface="Cambria Math"/>
                          </a:rPr>
                        </m:ctrlPr>
                      </m:fPr>
                      <m:num>
                        <m:r>
                          <a:rPr lang="en-US" sz="3200" b="0" i="1" smtClean="0">
                            <a:latin typeface="Cambria Math"/>
                          </a:rPr>
                          <m:t>𝐶𝑠</m:t>
                        </m:r>
                        <m:r>
                          <a:rPr lang="en-US" sz="3200" b="0" i="1" smtClean="0">
                            <a:latin typeface="Cambria Math"/>
                          </a:rPr>
                          <m:t>−</m:t>
                        </m:r>
                        <m:r>
                          <a:rPr lang="en-US" sz="3200" b="0" i="1" smtClean="0">
                            <a:latin typeface="Cambria Math"/>
                          </a:rPr>
                          <m:t>𝐶𝑜</m:t>
                        </m:r>
                      </m:num>
                      <m:den>
                        <m:r>
                          <a:rPr lang="el-GR" sz="3200" i="1">
                            <a:latin typeface="Cambria Math"/>
                          </a:rPr>
                          <m:t> </m:t>
                        </m:r>
                        <m:r>
                          <a:rPr lang="en-US" sz="3200" b="0" i="1" smtClean="0">
                            <a:latin typeface="Cambria Math"/>
                          </a:rPr>
                          <m:t>𝐶𝑠</m:t>
                        </m:r>
                        <m:r>
                          <a:rPr lang="en-US" sz="3200" b="0" i="1" smtClean="0">
                            <a:latin typeface="Cambria Math"/>
                          </a:rPr>
                          <m:t>−</m:t>
                        </m:r>
                        <m:r>
                          <a:rPr lang="en-US" sz="3200" b="0" i="1" smtClean="0">
                            <a:latin typeface="Cambria Math"/>
                          </a:rPr>
                          <m:t>𝐶</m:t>
                        </m:r>
                      </m:den>
                    </m:f>
                  </m:oMath>
                </a14:m>
                <a:r>
                  <a:rPr lang="en-US" sz="3200" dirty="0" smtClean="0"/>
                  <a:t>= </a:t>
                </a:r>
                <a14:m>
                  <m:oMath xmlns:m="http://schemas.openxmlformats.org/officeDocument/2006/math">
                    <m:f>
                      <m:fPr>
                        <m:ctrlPr>
                          <a:rPr lang="en-US" sz="3200" i="1" smtClean="0">
                            <a:latin typeface="Cambria Math"/>
                          </a:rPr>
                        </m:ctrlPr>
                      </m:fPr>
                      <m:num>
                        <m:r>
                          <a:rPr lang="en-US" sz="3200" b="0" i="1" smtClean="0">
                            <a:latin typeface="Cambria Math"/>
                          </a:rPr>
                          <m:t>𝐷</m:t>
                        </m:r>
                        <m:r>
                          <a:rPr lang="en-US" sz="3200" b="0" i="1" baseline="-25000" smtClean="0">
                            <a:latin typeface="Cambria Math"/>
                          </a:rPr>
                          <m:t>𝐿</m:t>
                        </m:r>
                        <m:r>
                          <a:rPr lang="en-US" sz="3200" b="0" i="1" smtClean="0">
                            <a:latin typeface="Cambria Math"/>
                          </a:rPr>
                          <m:t> </m:t>
                        </m:r>
                        <m:r>
                          <a:rPr lang="en-US" sz="3200" b="0" i="1" smtClean="0">
                            <a:latin typeface="Cambria Math"/>
                          </a:rPr>
                          <m:t>𝐴</m:t>
                        </m:r>
                        <m:r>
                          <a:rPr lang="en-US" sz="3200" b="0" i="1" smtClean="0">
                            <a:latin typeface="Cambria Math"/>
                          </a:rPr>
                          <m:t> </m:t>
                        </m:r>
                        <m:r>
                          <a:rPr lang="en-US" sz="3200" b="0" i="1" smtClean="0">
                            <a:latin typeface="Cambria Math"/>
                          </a:rPr>
                          <m:t>𝑡</m:t>
                        </m:r>
                      </m:num>
                      <m:den>
                        <m:r>
                          <a:rPr lang="el-GR" sz="3200" i="1">
                            <a:latin typeface="Cambria Math"/>
                          </a:rPr>
                          <m:t> </m:t>
                        </m:r>
                        <m:r>
                          <a:rPr lang="en-US" sz="3200" b="0" i="1" smtClean="0">
                            <a:latin typeface="Cambria Math"/>
                          </a:rPr>
                          <m:t>𝑉</m:t>
                        </m:r>
                        <m:r>
                          <a:rPr lang="en-US" sz="3200" b="0" i="1" smtClean="0">
                            <a:latin typeface="Cambria Math"/>
                          </a:rPr>
                          <m:t> </m:t>
                        </m:r>
                        <m:r>
                          <a:rPr lang="el-GR" sz="3200" b="0" i="1" smtClean="0">
                            <a:latin typeface="Cambria Math"/>
                          </a:rPr>
                          <m:t>𝛿</m:t>
                        </m:r>
                      </m:den>
                    </m:f>
                  </m:oMath>
                </a14:m>
                <a:endParaRPr lang="el-GR" sz="3200" dirty="0"/>
              </a:p>
            </p:txBody>
          </p:sp>
        </mc:Choice>
        <mc:Fallback xmlns="">
          <p:sp>
            <p:nvSpPr>
              <p:cNvPr id="5" name="Ορθογώνιο 4"/>
              <p:cNvSpPr>
                <a:spLocks noRot="1" noChangeAspect="1" noMove="1" noResize="1" noEditPoints="1" noAdjustHandles="1" noChangeArrowheads="1" noChangeShapeType="1" noTextEdit="1"/>
              </p:cNvSpPr>
              <p:nvPr/>
            </p:nvSpPr>
            <p:spPr>
              <a:xfrm>
                <a:off x="539552" y="3645024"/>
                <a:ext cx="6840759" cy="801758"/>
              </a:xfrm>
              <a:prstGeom prst="rect">
                <a:avLst/>
              </a:prstGeom>
              <a:blipFill rotWithShape="1">
                <a:blip r:embed="rId3"/>
                <a:stretch>
                  <a:fillRect b="-11450"/>
                </a:stretch>
              </a:blipFill>
            </p:spPr>
            <p:txBody>
              <a:bodyPr/>
              <a:lstStyle/>
              <a:p>
                <a:r>
                  <a:rPr lang="el-GR">
                    <a:noFill/>
                  </a:rPr>
                  <a:t> </a:t>
                </a:r>
              </a:p>
            </p:txBody>
          </p:sp>
        </mc:Fallback>
      </mc:AlternateContent>
      <p:sp>
        <p:nvSpPr>
          <p:cNvPr id="7" name="Δεξιό βέλος 6"/>
          <p:cNvSpPr/>
          <p:nvPr/>
        </p:nvSpPr>
        <p:spPr>
          <a:xfrm>
            <a:off x="3637289" y="5949280"/>
            <a:ext cx="216024"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35933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Τίτλος 1"/>
              <p:cNvSpPr>
                <a:spLocks noGrp="1"/>
              </p:cNvSpPr>
              <p:nvPr>
                <p:ph type="title"/>
              </p:nvPr>
            </p:nvSpPr>
            <p:spPr/>
            <p:txBody>
              <a:bodyPr/>
              <a:lstStyle/>
              <a:p>
                <a:r>
                  <a:rPr lang="en-US" dirty="0"/>
                  <a:t>C = C</a:t>
                </a:r>
                <a:r>
                  <a:rPr lang="en-US" baseline="-25000" dirty="0"/>
                  <a:t>s</a:t>
                </a:r>
                <a:r>
                  <a:rPr lang="en-US" dirty="0"/>
                  <a:t> </a:t>
                </a:r>
                <a14:m>
                  <m:oMath xmlns:m="http://schemas.openxmlformats.org/officeDocument/2006/math">
                    <m:r>
                      <a:rPr lang="en-US" baseline="30000" dirty="0">
                        <a:latin typeface="Cambria Math"/>
                      </a:rPr>
                      <m:t> </m:t>
                    </m:r>
                    <m:r>
                      <a:rPr lang="en-US" i="1">
                        <a:latin typeface="Cambria Math"/>
                      </a:rPr>
                      <m:t>𝑒</m:t>
                    </m:r>
                    <m:r>
                      <a:rPr lang="en-US" i="1" baseline="30000">
                        <a:latin typeface="Cambria Math"/>
                      </a:rPr>
                      <m:t>−</m:t>
                    </m:r>
                  </m:oMath>
                </a14:m>
                <a:r>
                  <a:rPr lang="en-US" dirty="0"/>
                  <a:t> </a:t>
                </a:r>
                <a14:m>
                  <m:oMath xmlns:m="http://schemas.openxmlformats.org/officeDocument/2006/math">
                    <m:f>
                      <m:fPr>
                        <m:ctrlPr>
                          <a:rPr lang="en-US" i="1" baseline="30000">
                            <a:latin typeface="Cambria Math"/>
                          </a:rPr>
                        </m:ctrlPr>
                      </m:fPr>
                      <m:num>
                        <m:r>
                          <a:rPr lang="en-US" i="1" baseline="30000">
                            <a:latin typeface="Cambria Math"/>
                          </a:rPr>
                          <m:t>𝐷</m:t>
                        </m:r>
                        <m:r>
                          <a:rPr lang="en-US" i="1" baseline="-25000">
                            <a:latin typeface="Cambria Math"/>
                          </a:rPr>
                          <m:t>𝐿</m:t>
                        </m:r>
                        <m:r>
                          <a:rPr lang="en-US" i="1" baseline="30000">
                            <a:latin typeface="Cambria Math"/>
                          </a:rPr>
                          <m:t> </m:t>
                        </m:r>
                        <m:r>
                          <a:rPr lang="en-US" i="1" baseline="30000">
                            <a:latin typeface="Cambria Math"/>
                          </a:rPr>
                          <m:t>𝐴</m:t>
                        </m:r>
                        <m:r>
                          <a:rPr lang="en-US" i="1" baseline="30000">
                            <a:latin typeface="Cambria Math"/>
                          </a:rPr>
                          <m:t> </m:t>
                        </m:r>
                        <m:r>
                          <a:rPr lang="en-US" i="1" baseline="30000">
                            <a:latin typeface="Cambria Math"/>
                          </a:rPr>
                          <m:t>𝑡</m:t>
                        </m:r>
                      </m:num>
                      <m:den>
                        <m:r>
                          <a:rPr lang="el-GR" i="1" baseline="30000">
                            <a:latin typeface="Cambria Math"/>
                          </a:rPr>
                          <m:t> </m:t>
                        </m:r>
                        <m:r>
                          <a:rPr lang="en-US" i="1" baseline="30000">
                            <a:latin typeface="Cambria Math"/>
                          </a:rPr>
                          <m:t>𝑉</m:t>
                        </m:r>
                        <m:r>
                          <a:rPr lang="en-US" i="1" baseline="30000">
                            <a:latin typeface="Cambria Math"/>
                          </a:rPr>
                          <m:t> </m:t>
                        </m:r>
                        <m:r>
                          <a:rPr lang="en-US" i="1" baseline="30000">
                            <a:latin typeface="Cambria Math"/>
                          </a:rPr>
                          <m:t>𝑏</m:t>
                        </m:r>
                      </m:den>
                    </m:f>
                  </m:oMath>
                </a14:m>
                <a:endParaRPr lang="el-GR" dirty="0"/>
              </a:p>
            </p:txBody>
          </p:sp>
        </mc:Choice>
        <mc:Fallback xmlns="">
          <p:sp>
            <p:nvSpPr>
              <p:cNvPr id="2" name="Τίτλος 1"/>
              <p:cNvSpPr>
                <a:spLocks noGrp="1" noRot="1" noChangeAspect="1" noMove="1" noResize="1" noEditPoints="1" noAdjustHandles="1" noChangeArrowheads="1" noChangeShapeType="1" noTextEdit="1"/>
              </p:cNvSpPr>
              <p:nvPr>
                <p:ph type="title"/>
              </p:nvPr>
            </p:nvSpPr>
            <p:spPr>
              <a:blipFill rotWithShape="1">
                <a:blip r:embed="rId2"/>
                <a:stretch>
                  <a:fillRect t="-10106" b="-5319"/>
                </a:stretch>
              </a:blipFill>
            </p:spPr>
            <p:txBody>
              <a:bodyPr/>
              <a:lstStyle/>
              <a:p>
                <a:r>
                  <a:rPr lang="el-GR">
                    <a:noFill/>
                  </a:rPr>
                  <a:t> </a:t>
                </a:r>
              </a:p>
            </p:txBody>
          </p:sp>
        </mc:Fallback>
      </mc:AlternateContent>
      <p:sp>
        <p:nvSpPr>
          <p:cNvPr id="3" name="Θέση περιεχομένου 2"/>
          <p:cNvSpPr>
            <a:spLocks noGrp="1"/>
          </p:cNvSpPr>
          <p:nvPr>
            <p:ph idx="1"/>
          </p:nvPr>
        </p:nvSpPr>
        <p:spPr/>
        <p:txBody>
          <a:bodyPr>
            <a:normAutofit fontScale="85000" lnSpcReduction="10000"/>
          </a:bodyPr>
          <a:lstStyle/>
          <a:p>
            <a:r>
              <a:rPr lang="el-GR" dirty="0"/>
              <a:t>Η εξίσωση αυτή δείχνει ότι το διάλυμα πλησιάζει εκθετικά στην κατάσταση κορεσμού. </a:t>
            </a:r>
          </a:p>
          <a:p>
            <a:r>
              <a:rPr lang="el-GR" dirty="0"/>
              <a:t>Στις περισσότερες περιπτώσεις η </a:t>
            </a:r>
            <a:r>
              <a:rPr lang="el-GR" dirty="0" err="1"/>
              <a:t>διεπιφάνεια</a:t>
            </a:r>
            <a:r>
              <a:rPr lang="el-GR" dirty="0"/>
              <a:t> τείνει να αυξηθεί κατά τη διάρκεια της εκχύλισης και όταν το διαλυτό υλικό βρίσκεται σε πολύ μεγάλη αναλογία σ' όλο το στερεό, μπορεί να συμβεί πλήρης αποσύνθεση των σωματιδίων. Παρόλο που αυτό έχει σαν αποτέλεσμα την αύξηση στη </a:t>
            </a:r>
            <a:r>
              <a:rPr lang="el-GR" dirty="0" err="1"/>
              <a:t>διεπιφάνεια</a:t>
            </a:r>
            <a:r>
              <a:rPr lang="el-GR" dirty="0"/>
              <a:t>, η ταχύτητα εκχύλισης είναι πιθανό να μειωθεί, γιατί η ελεύθερη ροή του διαλύτη θα εμποδίζεται και η αποτελεσματική τιμή του b θα αυξηθεί.</a:t>
            </a:r>
          </a:p>
        </p:txBody>
      </p:sp>
    </p:spTree>
    <p:extLst>
      <p:ext uri="{BB962C8B-B14F-4D97-AF65-F5344CB8AC3E}">
        <p14:creationId xmlns:p14="http://schemas.microsoft.com/office/powerpoint/2010/main" val="1647876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Προφίλ μεταβολής συγκέντρωσης του συστατικού στην επιφάνεια του στερεού</a:t>
            </a:r>
            <a:endParaRPr lang="el-GR"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76387" y="1801019"/>
            <a:ext cx="5991225" cy="4124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32340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Συσκευές εκχύλισης στερεών</a:t>
            </a:r>
            <a:endParaRPr lang="el-GR" dirty="0"/>
          </a:p>
        </p:txBody>
      </p:sp>
      <p:sp>
        <p:nvSpPr>
          <p:cNvPr id="3" name="Θέση περιεχομένου 2"/>
          <p:cNvSpPr>
            <a:spLocks noGrp="1"/>
          </p:cNvSpPr>
          <p:nvPr>
            <p:ph idx="1"/>
          </p:nvPr>
        </p:nvSpPr>
        <p:spPr>
          <a:xfrm>
            <a:off x="457200" y="1268760"/>
            <a:ext cx="8229600" cy="5472608"/>
          </a:xfrm>
        </p:spPr>
        <p:txBody>
          <a:bodyPr>
            <a:normAutofit fontScale="85000" lnSpcReduction="10000"/>
          </a:bodyPr>
          <a:lstStyle/>
          <a:p>
            <a:pPr marL="0" indent="0">
              <a:buNone/>
            </a:pPr>
            <a:r>
              <a:rPr lang="el-GR" dirty="0"/>
              <a:t>Στις συνηθισμένες διεργασίες </a:t>
            </a:r>
            <a:r>
              <a:rPr lang="el-GR" dirty="0" err="1"/>
              <a:t>έκπλυσης</a:t>
            </a:r>
            <a:r>
              <a:rPr lang="el-GR" dirty="0"/>
              <a:t> συμπεριλαμβάνονται τρείς ευδιάκριτες λειτουργίες: </a:t>
            </a:r>
          </a:p>
          <a:p>
            <a:r>
              <a:rPr lang="el-GR" dirty="0"/>
              <a:t>1) Διάλυση του διαλυόμενου συστατικού. </a:t>
            </a:r>
          </a:p>
          <a:p>
            <a:r>
              <a:rPr lang="el-GR" dirty="0"/>
              <a:t>2) Διαχωρισμός του διαλύματος που σχηματίζεται, από το αδιάλυτο στερεό υπόλειμμα. </a:t>
            </a:r>
          </a:p>
          <a:p>
            <a:r>
              <a:rPr lang="el-GR" dirty="0"/>
              <a:t>3) Πλύση του στερεού υπολείμματος για να ελευθερωθεί από το ανεπιθύμητο διαλυτό υλικό ή να ληφθεί σαν προϊόν όσο το δυνατό πιο πολύ διαλυτό υλικό. </a:t>
            </a:r>
          </a:p>
          <a:p>
            <a:pPr marL="0" indent="0">
              <a:buNone/>
            </a:pPr>
            <a:r>
              <a:rPr lang="el-GR" dirty="0"/>
              <a:t>Η </a:t>
            </a:r>
            <a:r>
              <a:rPr lang="el-GR" dirty="0" err="1"/>
              <a:t>έκπλυση</a:t>
            </a:r>
            <a:r>
              <a:rPr lang="el-GR" dirty="0"/>
              <a:t> στο παρελθόν </a:t>
            </a:r>
            <a:r>
              <a:rPr lang="el-GR" dirty="0" err="1"/>
              <a:t>πραγματοποιόταν</a:t>
            </a:r>
            <a:r>
              <a:rPr lang="el-GR" dirty="0"/>
              <a:t> κυρίως ως </a:t>
            </a:r>
            <a:r>
              <a:rPr lang="el-GR" b="1" dirty="0"/>
              <a:t>ασυνεχής </a:t>
            </a:r>
            <a:r>
              <a:rPr lang="el-GR" dirty="0"/>
              <a:t>λειτουργία, αλλά τα τελευταία χρόνια χρησιμοποιούνται πολλές </a:t>
            </a:r>
            <a:r>
              <a:rPr lang="el-GR" b="1" dirty="0"/>
              <a:t>συνεχείς </a:t>
            </a:r>
            <a:r>
              <a:rPr lang="el-GR" dirty="0"/>
              <a:t>εγκαταστάσεις. </a:t>
            </a:r>
          </a:p>
        </p:txBody>
      </p:sp>
    </p:spTree>
    <p:extLst>
      <p:ext uri="{BB962C8B-B14F-4D97-AF65-F5344CB8AC3E}">
        <p14:creationId xmlns:p14="http://schemas.microsoft.com/office/powerpoint/2010/main" val="9213561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Συσκευές εκχύλισης στερεών</a:t>
            </a:r>
          </a:p>
        </p:txBody>
      </p:sp>
      <p:sp>
        <p:nvSpPr>
          <p:cNvPr id="3" name="Θέση περιεχομένου 2"/>
          <p:cNvSpPr>
            <a:spLocks noGrp="1"/>
          </p:cNvSpPr>
          <p:nvPr>
            <p:ph idx="1"/>
          </p:nvPr>
        </p:nvSpPr>
        <p:spPr>
          <a:xfrm>
            <a:off x="457200" y="1600200"/>
            <a:ext cx="8229600" cy="4925144"/>
          </a:xfrm>
        </p:spPr>
        <p:txBody>
          <a:bodyPr>
            <a:normAutofit fontScale="92500" lnSpcReduction="20000"/>
          </a:bodyPr>
          <a:lstStyle/>
          <a:p>
            <a:r>
              <a:rPr lang="el-GR" dirty="0"/>
              <a:t>Το είδος της συσκευής που θα εφαρμοσθεί εξαρτάται από τη </a:t>
            </a:r>
            <a:r>
              <a:rPr lang="el-GR" u="sng" dirty="0"/>
              <a:t>φύση του στερεού</a:t>
            </a:r>
            <a:r>
              <a:rPr lang="el-GR" dirty="0"/>
              <a:t>, αν είναι δηλαδή κοκκώδες ή κυτταρώδες υλικό και αν είναι χονδρόκοκκο ή λεπτόκοκκο. Η συνηθισμένη διάκριση ανάμεσα στα στερεά κατά το μέγεθός τους είναι </a:t>
            </a:r>
            <a:r>
              <a:rPr lang="el-GR" dirty="0" err="1"/>
              <a:t>ό,τι</a:t>
            </a:r>
            <a:r>
              <a:rPr lang="el-GR" dirty="0"/>
              <a:t> τα </a:t>
            </a:r>
            <a:r>
              <a:rPr lang="el-GR" dirty="0" err="1"/>
              <a:t>χονδρόκοκκα</a:t>
            </a:r>
            <a:r>
              <a:rPr lang="el-GR" dirty="0"/>
              <a:t> υλικά έχουν αρκετά μεγάλες ταχύτητες </a:t>
            </a:r>
            <a:r>
              <a:rPr lang="el-GR" dirty="0" err="1"/>
              <a:t>κατακάθισης</a:t>
            </a:r>
            <a:r>
              <a:rPr lang="el-GR" dirty="0"/>
              <a:t>, ώστε να διαχωρίζονται εύκολα από το υγρό. Ενώ τα λεπτόκοκκα μπορούν να κρατηθούν σε αιώρηση με τη βοήθεια μιας μικρής μόνο ανάδευσης. Γενικά, το διάλυμα μπορεί να διηθηθεί μέσα από ένα στρώμα χονδρόκοκκων υλικών, ενώ τα λεπτά στερεά προσφέρουν πολύ μεγάλη αντίσταση. </a:t>
            </a:r>
          </a:p>
        </p:txBody>
      </p:sp>
    </p:spTree>
    <p:extLst>
      <p:ext uri="{BB962C8B-B14F-4D97-AF65-F5344CB8AC3E}">
        <p14:creationId xmlns:p14="http://schemas.microsoft.com/office/powerpoint/2010/main" val="39985458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Ισορροπία κατά την εκχύλιση</a:t>
            </a:r>
            <a:endParaRPr lang="el-GR" b="1" dirty="0"/>
          </a:p>
        </p:txBody>
      </p:sp>
      <p:sp>
        <p:nvSpPr>
          <p:cNvPr id="3" name="Θέση περιεχομένου 2"/>
          <p:cNvSpPr>
            <a:spLocks noGrp="1"/>
          </p:cNvSpPr>
          <p:nvPr>
            <p:ph idx="1"/>
          </p:nvPr>
        </p:nvSpPr>
        <p:spPr/>
        <p:txBody>
          <a:bodyPr/>
          <a:lstStyle/>
          <a:p>
            <a:pPr marL="0" indent="0">
              <a:buNone/>
            </a:pPr>
            <a:r>
              <a:rPr lang="el-GR" dirty="0" smtClean="0"/>
              <a:t>Στην εκχύλιση στερεών έχουμε τριαδικά συστήματα τα οποία αποτελούνται</a:t>
            </a:r>
            <a:r>
              <a:rPr lang="en-US" dirty="0" smtClean="0"/>
              <a:t>:</a:t>
            </a:r>
            <a:r>
              <a:rPr lang="el-GR" dirty="0" smtClean="0"/>
              <a:t> </a:t>
            </a:r>
            <a:endParaRPr lang="en-US" dirty="0" smtClean="0"/>
          </a:p>
          <a:p>
            <a:r>
              <a:rPr lang="el-GR" dirty="0" smtClean="0"/>
              <a:t>από τον καθαρό διαλύτη (</a:t>
            </a:r>
            <a:r>
              <a:rPr lang="en-US" dirty="0" smtClean="0"/>
              <a:t>S</a:t>
            </a:r>
            <a:r>
              <a:rPr lang="el-GR" dirty="0" smtClean="0"/>
              <a:t>), </a:t>
            </a:r>
            <a:endParaRPr lang="en-US" dirty="0" smtClean="0"/>
          </a:p>
          <a:p>
            <a:r>
              <a:rPr lang="el-GR" dirty="0" smtClean="0"/>
              <a:t>το αδιάλυτο στερεό υπόστρωμα (</a:t>
            </a:r>
            <a:r>
              <a:rPr lang="en-US" dirty="0" smtClean="0"/>
              <a:t>B</a:t>
            </a:r>
            <a:r>
              <a:rPr lang="el-GR" dirty="0" smtClean="0"/>
              <a:t>) και </a:t>
            </a:r>
            <a:endParaRPr lang="en-US" dirty="0" smtClean="0"/>
          </a:p>
          <a:p>
            <a:r>
              <a:rPr lang="el-GR" dirty="0" smtClean="0"/>
              <a:t>το διαλυτό συστατικό </a:t>
            </a:r>
            <a:r>
              <a:rPr lang="en-US" dirty="0" smtClean="0"/>
              <a:t>(</a:t>
            </a:r>
            <a:r>
              <a:rPr lang="el-GR" dirty="0" smtClean="0"/>
              <a:t>Α</a:t>
            </a:r>
            <a:r>
              <a:rPr lang="en-US" dirty="0" smtClean="0"/>
              <a:t>)</a:t>
            </a:r>
            <a:r>
              <a:rPr lang="el-GR" dirty="0" smtClean="0"/>
              <a:t>, το οποίο μπορεί να είναι είτε στερεό ή υγρό ή μίγμα διαλυτών συστατικών</a:t>
            </a:r>
            <a:endParaRPr lang="el-GR" dirty="0"/>
          </a:p>
        </p:txBody>
      </p:sp>
    </p:spTree>
    <p:extLst>
      <p:ext uri="{BB962C8B-B14F-4D97-AF65-F5344CB8AC3E}">
        <p14:creationId xmlns:p14="http://schemas.microsoft.com/office/powerpoint/2010/main" val="20766450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Ισορροπία κατά την εκχύλιση</a:t>
            </a:r>
            <a:endParaRPr lang="el-GR" dirty="0"/>
          </a:p>
        </p:txBody>
      </p:sp>
      <p:sp>
        <p:nvSpPr>
          <p:cNvPr id="3" name="Θέση περιεχομένου 2"/>
          <p:cNvSpPr>
            <a:spLocks noGrp="1"/>
          </p:cNvSpPr>
          <p:nvPr>
            <p:ph idx="1"/>
          </p:nvPr>
        </p:nvSpPr>
        <p:spPr/>
        <p:txBody>
          <a:bodyPr/>
          <a:lstStyle/>
          <a:p>
            <a:r>
              <a:rPr lang="en-US" dirty="0" smtClean="0"/>
              <a:t>H </a:t>
            </a:r>
            <a:r>
              <a:rPr lang="el-GR" dirty="0" smtClean="0"/>
              <a:t>ισορροπία κατά την εκχύλιση μπορεί να απεικονιστεί με τους ακόλουθους τρόπους</a:t>
            </a:r>
          </a:p>
          <a:p>
            <a:r>
              <a:rPr lang="el-GR" dirty="0" smtClean="0"/>
              <a:t>Τα ισοσκελή ορθογώνια τρίγωνα</a:t>
            </a:r>
          </a:p>
          <a:p>
            <a:r>
              <a:rPr lang="el-GR" dirty="0" smtClean="0"/>
              <a:t>Τα διαγράμματα</a:t>
            </a:r>
            <a:r>
              <a:rPr lang="en-US" dirty="0" smtClean="0"/>
              <a:t> McCabe-Thiele</a:t>
            </a:r>
            <a:endParaRPr lang="el-GR" dirty="0"/>
          </a:p>
        </p:txBody>
      </p:sp>
    </p:spTree>
    <p:extLst>
      <p:ext uri="{BB962C8B-B14F-4D97-AF65-F5344CB8AC3E}">
        <p14:creationId xmlns:p14="http://schemas.microsoft.com/office/powerpoint/2010/main" val="15988146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ισοσκελή ορθογώνια τρίγωνα</a:t>
            </a:r>
            <a:br>
              <a:rPr lang="el-GR" dirty="0"/>
            </a:br>
            <a:endParaRPr lang="el-GR"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51720" y="1124744"/>
            <a:ext cx="5112568" cy="53285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270616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Όταν το υπό κατανομή συστατικό Α είναι στερεό με ορισμένη διαλυτότητα στον διαλύτη </a:t>
            </a:r>
            <a:r>
              <a:rPr lang="en-US" dirty="0" smtClean="0"/>
              <a:t>S </a:t>
            </a:r>
            <a:r>
              <a:rPr lang="el-GR" dirty="0" smtClean="0"/>
              <a:t>(υπό σταθερή Ρ και Τ) μπορεί να βρεθεί το σημείο </a:t>
            </a:r>
            <a:r>
              <a:rPr lang="en-US" dirty="0" smtClean="0"/>
              <a:t>L </a:t>
            </a:r>
            <a:r>
              <a:rPr lang="el-GR" dirty="0" smtClean="0"/>
              <a:t>που να αντιπροσωπεύει το κορεσμένο διάλυμα του Α στον </a:t>
            </a:r>
            <a:r>
              <a:rPr lang="en-US" dirty="0" smtClean="0"/>
              <a:t>S</a:t>
            </a:r>
            <a:r>
              <a:rPr lang="el-GR" dirty="0" smtClean="0"/>
              <a:t>. </a:t>
            </a:r>
          </a:p>
          <a:p>
            <a:r>
              <a:rPr lang="el-GR" dirty="0" smtClean="0"/>
              <a:t>Η ευθεία γραμμή </a:t>
            </a:r>
            <a:r>
              <a:rPr lang="en-US" dirty="0" smtClean="0"/>
              <a:t>BL </a:t>
            </a:r>
            <a:r>
              <a:rPr lang="el-GR" dirty="0" smtClean="0"/>
              <a:t>αντιπροσωπεύει μίγματα κορεσμένου διαλύματος </a:t>
            </a:r>
            <a:r>
              <a:rPr lang="en-US" dirty="0" smtClean="0"/>
              <a:t>L </a:t>
            </a:r>
            <a:r>
              <a:rPr lang="el-GR" dirty="0" smtClean="0"/>
              <a:t>με το στερεό Β (για όλα τα σημεία της  </a:t>
            </a:r>
            <a:r>
              <a:rPr lang="en-US" dirty="0" err="1" smtClean="0"/>
              <a:t>x</a:t>
            </a:r>
            <a:r>
              <a:rPr lang="en-US" baseline="-25000" dirty="0" err="1" smtClean="0"/>
              <a:t>S</a:t>
            </a:r>
            <a:r>
              <a:rPr lang="en-US" dirty="0" smtClean="0"/>
              <a:t>/</a:t>
            </a:r>
            <a:r>
              <a:rPr lang="en-US" dirty="0" err="1" smtClean="0"/>
              <a:t>x</a:t>
            </a:r>
            <a:r>
              <a:rPr lang="en-US" baseline="-25000" dirty="0" err="1" smtClean="0"/>
              <a:t>A</a:t>
            </a:r>
            <a:r>
              <a:rPr lang="en-US" dirty="0" smtClean="0"/>
              <a:t> </a:t>
            </a:r>
            <a:r>
              <a:rPr lang="el-GR" dirty="0" smtClean="0"/>
              <a:t>= σταθερό)</a:t>
            </a:r>
            <a:endParaRPr lang="el-GR" dirty="0"/>
          </a:p>
        </p:txBody>
      </p:sp>
    </p:spTree>
    <p:extLst>
      <p:ext uri="{BB962C8B-B14F-4D97-AF65-F5344CB8AC3E}">
        <p14:creationId xmlns:p14="http://schemas.microsoft.com/office/powerpoint/2010/main" val="3590097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Τι είναι η εκχύλιση στερεών</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smtClean="0"/>
              <a:t>Η διαδικασία κατά την οποία ένας υγρός διαλύτης δρα σε ένα στερεό και διαλύει (με </a:t>
            </a:r>
            <a:r>
              <a:rPr lang="el-GR" dirty="0"/>
              <a:t>φ</a:t>
            </a:r>
            <a:r>
              <a:rPr lang="el-GR" dirty="0" smtClean="0"/>
              <a:t>υσικό ή με χημικό τρόπο) επιλεκτικά ένα ή περισσότερα διαλυτά στερεά (ή υγρά) συστατικά.</a:t>
            </a:r>
          </a:p>
          <a:p>
            <a:r>
              <a:rPr lang="el-GR" dirty="0" smtClean="0"/>
              <a:t>Τα συστατικά αυτά στην συνέχεια ανακτώνται από το διάλυμα με κρυστάλλωση ή με απόσταξη ή με εκχύλιση υγρού-υγρού ή με άλλες χημικές μεθόδους  αναλόγως της φύσης της ανακτώμενης ουσίας</a:t>
            </a:r>
            <a:endParaRPr lang="el-GR" dirty="0"/>
          </a:p>
        </p:txBody>
      </p:sp>
    </p:spTree>
    <p:extLst>
      <p:ext uri="{BB962C8B-B14F-4D97-AF65-F5344CB8AC3E}">
        <p14:creationId xmlns:p14="http://schemas.microsoft.com/office/powerpoint/2010/main" val="23324763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 </a:t>
            </a:r>
            <a:r>
              <a:rPr lang="en-US" dirty="0" err="1" smtClean="0"/>
              <a:t>x</a:t>
            </a:r>
            <a:r>
              <a:rPr lang="en-US" baseline="-25000" dirty="0" err="1" smtClean="0"/>
              <a:t>A</a:t>
            </a:r>
            <a:r>
              <a:rPr lang="en-US" dirty="0" smtClean="0"/>
              <a:t> : </a:t>
            </a:r>
            <a:r>
              <a:rPr lang="el-GR" dirty="0" smtClean="0"/>
              <a:t>κλάσμα μάζας του Α στην </a:t>
            </a:r>
            <a:r>
              <a:rPr lang="el-GR" dirty="0" err="1" smtClean="0"/>
              <a:t>υπορροή</a:t>
            </a:r>
            <a:r>
              <a:rPr lang="el-GR" dirty="0" smtClean="0"/>
              <a:t>, </a:t>
            </a:r>
            <a:r>
              <a:rPr lang="en-US" dirty="0" smtClean="0"/>
              <a:t>kg A/kg (A+B+S)</a:t>
            </a:r>
          </a:p>
          <a:p>
            <a:r>
              <a:rPr lang="en-US" dirty="0" err="1" smtClean="0"/>
              <a:t>y</a:t>
            </a:r>
            <a:r>
              <a:rPr lang="en-US" baseline="-25000" dirty="0" err="1" smtClean="0"/>
              <a:t>A</a:t>
            </a:r>
            <a:r>
              <a:rPr lang="en-US" dirty="0" smtClean="0"/>
              <a:t> </a:t>
            </a:r>
            <a:r>
              <a:rPr lang="en-US" dirty="0"/>
              <a:t>: </a:t>
            </a:r>
            <a:r>
              <a:rPr lang="el-GR" dirty="0"/>
              <a:t>κλάσμα μάζας του Α στην </a:t>
            </a:r>
            <a:r>
              <a:rPr lang="el-GR" dirty="0" err="1" smtClean="0"/>
              <a:t>υπερροή</a:t>
            </a:r>
            <a:r>
              <a:rPr lang="el-GR" dirty="0"/>
              <a:t>, </a:t>
            </a:r>
            <a:r>
              <a:rPr lang="en-US" dirty="0"/>
              <a:t>kg A/kg (A+B+S</a:t>
            </a:r>
            <a:r>
              <a:rPr lang="en-US" dirty="0" smtClean="0"/>
              <a:t>)</a:t>
            </a:r>
            <a:endParaRPr lang="el-GR" dirty="0" smtClean="0"/>
          </a:p>
          <a:p>
            <a:r>
              <a:rPr lang="en-US" dirty="0" err="1" smtClean="0"/>
              <a:t>x</a:t>
            </a:r>
            <a:r>
              <a:rPr lang="en-US" baseline="-25000" dirty="0" err="1" smtClean="0"/>
              <a:t>S</a:t>
            </a:r>
            <a:r>
              <a:rPr lang="en-US" dirty="0" smtClean="0"/>
              <a:t> </a:t>
            </a:r>
            <a:r>
              <a:rPr lang="en-US" dirty="0"/>
              <a:t>: </a:t>
            </a:r>
            <a:r>
              <a:rPr lang="el-GR" dirty="0"/>
              <a:t>κλάσμα μάζας του </a:t>
            </a:r>
            <a:r>
              <a:rPr lang="en-US" dirty="0" smtClean="0"/>
              <a:t>S</a:t>
            </a:r>
            <a:r>
              <a:rPr lang="el-GR" dirty="0" smtClean="0"/>
              <a:t> </a:t>
            </a:r>
            <a:r>
              <a:rPr lang="el-GR" dirty="0"/>
              <a:t>στην </a:t>
            </a:r>
            <a:r>
              <a:rPr lang="el-GR" dirty="0" err="1"/>
              <a:t>υπορροή</a:t>
            </a:r>
            <a:r>
              <a:rPr lang="el-GR" dirty="0"/>
              <a:t>, </a:t>
            </a:r>
            <a:r>
              <a:rPr lang="en-US" dirty="0"/>
              <a:t>kg </a:t>
            </a:r>
            <a:r>
              <a:rPr lang="en-US" dirty="0" smtClean="0"/>
              <a:t>S/kg </a:t>
            </a:r>
            <a:r>
              <a:rPr lang="en-US" dirty="0"/>
              <a:t>(A+B+S)</a:t>
            </a:r>
          </a:p>
          <a:p>
            <a:r>
              <a:rPr lang="en-US" dirty="0" err="1" smtClean="0"/>
              <a:t>y</a:t>
            </a:r>
            <a:r>
              <a:rPr lang="en-US" baseline="-25000" dirty="0" err="1" smtClean="0"/>
              <a:t>S</a:t>
            </a:r>
            <a:r>
              <a:rPr lang="en-US" dirty="0" smtClean="0"/>
              <a:t> </a:t>
            </a:r>
            <a:r>
              <a:rPr lang="en-US" dirty="0"/>
              <a:t>: </a:t>
            </a:r>
            <a:r>
              <a:rPr lang="el-GR" dirty="0"/>
              <a:t>κλάσμα μάζας του </a:t>
            </a:r>
            <a:r>
              <a:rPr lang="en-US" dirty="0" smtClean="0"/>
              <a:t>S</a:t>
            </a:r>
            <a:r>
              <a:rPr lang="el-GR" dirty="0" smtClean="0"/>
              <a:t> </a:t>
            </a:r>
            <a:r>
              <a:rPr lang="el-GR" dirty="0"/>
              <a:t>στην </a:t>
            </a:r>
            <a:r>
              <a:rPr lang="el-GR" dirty="0" err="1"/>
              <a:t>υπερροή</a:t>
            </a:r>
            <a:r>
              <a:rPr lang="el-GR" dirty="0"/>
              <a:t>, </a:t>
            </a:r>
            <a:r>
              <a:rPr lang="en-US" dirty="0"/>
              <a:t>kg </a:t>
            </a:r>
            <a:r>
              <a:rPr lang="en-US" dirty="0" smtClean="0"/>
              <a:t>S/kg </a:t>
            </a:r>
            <a:r>
              <a:rPr lang="en-US" dirty="0"/>
              <a:t>(A+B+S)</a:t>
            </a:r>
          </a:p>
          <a:p>
            <a:endParaRPr lang="en-US" dirty="0"/>
          </a:p>
          <a:p>
            <a:endParaRPr lang="en-US" dirty="0" smtClean="0"/>
          </a:p>
          <a:p>
            <a:endParaRPr lang="el-GR" dirty="0"/>
          </a:p>
        </p:txBody>
      </p:sp>
    </p:spTree>
    <p:extLst>
      <p:ext uri="{BB962C8B-B14F-4D97-AF65-F5344CB8AC3E}">
        <p14:creationId xmlns:p14="http://schemas.microsoft.com/office/powerpoint/2010/main" val="34567143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 </a:t>
            </a:r>
            <a:r>
              <a:rPr lang="en-US" dirty="0" smtClean="0"/>
              <a:t>Z</a:t>
            </a:r>
            <a:r>
              <a:rPr lang="en-US" baseline="-25000" dirty="0"/>
              <a:t>X</a:t>
            </a:r>
            <a:r>
              <a:rPr lang="en-US" dirty="0" smtClean="0"/>
              <a:t> : </a:t>
            </a:r>
            <a:r>
              <a:rPr lang="el-GR" dirty="0" smtClean="0"/>
              <a:t>λόγος του αδρανούς συστατικού Β/ διάλυμα στην </a:t>
            </a:r>
            <a:r>
              <a:rPr lang="el-GR" dirty="0" err="1" smtClean="0"/>
              <a:t>υπορροή</a:t>
            </a:r>
            <a:r>
              <a:rPr lang="el-GR" dirty="0" smtClean="0"/>
              <a:t>, </a:t>
            </a:r>
            <a:r>
              <a:rPr lang="en-US" dirty="0" smtClean="0"/>
              <a:t>kg </a:t>
            </a:r>
            <a:r>
              <a:rPr lang="el-GR" dirty="0" smtClean="0"/>
              <a:t>Β</a:t>
            </a:r>
            <a:r>
              <a:rPr lang="en-US" dirty="0" smtClean="0"/>
              <a:t>/kg (A+S)</a:t>
            </a:r>
          </a:p>
          <a:p>
            <a:r>
              <a:rPr lang="en-US" dirty="0" err="1" smtClean="0"/>
              <a:t>Z</a:t>
            </a:r>
            <a:r>
              <a:rPr lang="en-US" baseline="-25000" dirty="0" err="1" smtClean="0"/>
              <a:t>y</a:t>
            </a:r>
            <a:r>
              <a:rPr lang="en-US" dirty="0" smtClean="0"/>
              <a:t> </a:t>
            </a:r>
            <a:r>
              <a:rPr lang="en-US" dirty="0"/>
              <a:t>: </a:t>
            </a:r>
            <a:r>
              <a:rPr lang="el-GR" dirty="0"/>
              <a:t>λόγος του αδρανούς συστατικού Β/ διάλυμα </a:t>
            </a:r>
            <a:r>
              <a:rPr lang="el-GR" dirty="0" smtClean="0"/>
              <a:t>στην </a:t>
            </a:r>
            <a:r>
              <a:rPr lang="el-GR" dirty="0" err="1" smtClean="0"/>
              <a:t>υπερροή</a:t>
            </a:r>
            <a:r>
              <a:rPr lang="el-GR" dirty="0"/>
              <a:t>, </a:t>
            </a:r>
            <a:r>
              <a:rPr lang="en-US" dirty="0"/>
              <a:t>kg </a:t>
            </a:r>
            <a:r>
              <a:rPr lang="el-GR" dirty="0" smtClean="0"/>
              <a:t>Β</a:t>
            </a:r>
            <a:r>
              <a:rPr lang="en-US" dirty="0" smtClean="0"/>
              <a:t>/kg </a:t>
            </a:r>
            <a:r>
              <a:rPr lang="en-US" dirty="0"/>
              <a:t>(</a:t>
            </a:r>
            <a:r>
              <a:rPr lang="en-US" dirty="0" smtClean="0"/>
              <a:t>A+S)</a:t>
            </a:r>
            <a:endParaRPr lang="el-GR" dirty="0" smtClean="0"/>
          </a:p>
          <a:p>
            <a:r>
              <a:rPr lang="el-GR" dirty="0" smtClean="0"/>
              <a:t>Χ</a:t>
            </a:r>
            <a:r>
              <a:rPr lang="en-US" dirty="0" smtClean="0"/>
              <a:t> </a:t>
            </a:r>
            <a:r>
              <a:rPr lang="en-US" dirty="0"/>
              <a:t>: </a:t>
            </a:r>
            <a:r>
              <a:rPr lang="el-GR" dirty="0" smtClean="0"/>
              <a:t>λόγος του Α/διάλυμα </a:t>
            </a:r>
            <a:r>
              <a:rPr lang="el-GR" dirty="0"/>
              <a:t>στην </a:t>
            </a:r>
            <a:r>
              <a:rPr lang="el-GR" dirty="0" err="1"/>
              <a:t>υπορροή</a:t>
            </a:r>
            <a:r>
              <a:rPr lang="el-GR" dirty="0"/>
              <a:t>, </a:t>
            </a:r>
            <a:r>
              <a:rPr lang="en-US" dirty="0"/>
              <a:t>kg </a:t>
            </a:r>
            <a:r>
              <a:rPr lang="el-GR" dirty="0" smtClean="0"/>
              <a:t>Α</a:t>
            </a:r>
            <a:r>
              <a:rPr lang="en-US" dirty="0" smtClean="0"/>
              <a:t>/kg </a:t>
            </a:r>
            <a:r>
              <a:rPr lang="en-US" dirty="0"/>
              <a:t>(</a:t>
            </a:r>
            <a:r>
              <a:rPr lang="en-US" dirty="0" smtClean="0"/>
              <a:t>A+S</a:t>
            </a:r>
            <a:r>
              <a:rPr lang="en-US" dirty="0"/>
              <a:t>)</a:t>
            </a:r>
          </a:p>
          <a:p>
            <a:r>
              <a:rPr lang="el-GR" dirty="0" smtClean="0"/>
              <a:t>Υ</a:t>
            </a:r>
            <a:r>
              <a:rPr lang="en-US" dirty="0" smtClean="0"/>
              <a:t> </a:t>
            </a:r>
            <a:r>
              <a:rPr lang="en-US" dirty="0"/>
              <a:t>: </a:t>
            </a:r>
            <a:r>
              <a:rPr lang="el-GR" dirty="0"/>
              <a:t>λόγος του Α/διάλυμα </a:t>
            </a:r>
            <a:r>
              <a:rPr lang="el-GR" dirty="0" smtClean="0"/>
              <a:t>στην </a:t>
            </a:r>
            <a:r>
              <a:rPr lang="el-GR" dirty="0" err="1"/>
              <a:t>υπερροή</a:t>
            </a:r>
            <a:r>
              <a:rPr lang="el-GR" dirty="0"/>
              <a:t>, </a:t>
            </a:r>
            <a:r>
              <a:rPr lang="en-US" dirty="0"/>
              <a:t>kg </a:t>
            </a:r>
            <a:r>
              <a:rPr lang="el-GR" dirty="0" smtClean="0"/>
              <a:t>Α</a:t>
            </a:r>
            <a:r>
              <a:rPr lang="en-US" dirty="0" smtClean="0"/>
              <a:t>/kg </a:t>
            </a:r>
            <a:r>
              <a:rPr lang="en-US" dirty="0"/>
              <a:t>(</a:t>
            </a:r>
            <a:r>
              <a:rPr lang="en-US" dirty="0" smtClean="0"/>
              <a:t>A+S</a:t>
            </a:r>
            <a:r>
              <a:rPr lang="en-US" dirty="0"/>
              <a:t>)</a:t>
            </a:r>
          </a:p>
          <a:p>
            <a:endParaRPr lang="en-US" dirty="0"/>
          </a:p>
          <a:p>
            <a:endParaRPr lang="en-US" dirty="0" smtClean="0"/>
          </a:p>
          <a:p>
            <a:endParaRPr lang="el-GR" dirty="0"/>
          </a:p>
        </p:txBody>
      </p:sp>
    </p:spTree>
    <p:extLst>
      <p:ext uri="{BB962C8B-B14F-4D97-AF65-F5344CB8AC3E}">
        <p14:creationId xmlns:p14="http://schemas.microsoft.com/office/powerpoint/2010/main" val="1086536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Διαλύτες-Παραδείγματα εκχύλισης</a:t>
            </a:r>
            <a:endParaRPr lang="el-GR" dirty="0"/>
          </a:p>
        </p:txBody>
      </p:sp>
      <p:sp>
        <p:nvSpPr>
          <p:cNvPr id="3" name="Θέση περιεχομένου 2"/>
          <p:cNvSpPr>
            <a:spLocks noGrp="1"/>
          </p:cNvSpPr>
          <p:nvPr>
            <p:ph idx="1"/>
          </p:nvPr>
        </p:nvSpPr>
        <p:spPr/>
        <p:txBody>
          <a:bodyPr/>
          <a:lstStyle/>
          <a:p>
            <a:pPr marL="0" indent="0">
              <a:buNone/>
            </a:pPr>
            <a:r>
              <a:rPr lang="el-GR" dirty="0" smtClean="0"/>
              <a:t>Οι πιο συνηθισμένοι διαλύτες στην χημική βιομηχανία είναι οι</a:t>
            </a:r>
            <a:r>
              <a:rPr lang="en-US" dirty="0" smtClean="0"/>
              <a:t>:</a:t>
            </a:r>
            <a:endParaRPr lang="el-GR" dirty="0" smtClean="0"/>
          </a:p>
          <a:p>
            <a:r>
              <a:rPr lang="el-GR" dirty="0" smtClean="0"/>
              <a:t>Νερό</a:t>
            </a:r>
          </a:p>
          <a:p>
            <a:r>
              <a:rPr lang="el-GR" dirty="0" smtClean="0"/>
              <a:t>Υδατικά διαλύματα ανόργανων οξέων και βάσεων</a:t>
            </a:r>
          </a:p>
          <a:p>
            <a:r>
              <a:rPr lang="el-GR" dirty="0" smtClean="0"/>
              <a:t>Διάφοροι οργανικοί διαλύτες</a:t>
            </a:r>
            <a:endParaRPr lang="el-GR" dirty="0"/>
          </a:p>
        </p:txBody>
      </p:sp>
    </p:spTree>
    <p:extLst>
      <p:ext uri="{BB962C8B-B14F-4D97-AF65-F5344CB8AC3E}">
        <p14:creationId xmlns:p14="http://schemas.microsoft.com/office/powerpoint/2010/main" val="3086870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Παραδείγματα εκχύλισης στερεών</a:t>
            </a:r>
            <a:endParaRPr lang="el-GR" dirty="0"/>
          </a:p>
        </p:txBody>
      </p:sp>
      <p:sp>
        <p:nvSpPr>
          <p:cNvPr id="3" name="Θέση περιεχομένου 2"/>
          <p:cNvSpPr>
            <a:spLocks noGrp="1"/>
          </p:cNvSpPr>
          <p:nvPr>
            <p:ph idx="1"/>
          </p:nvPr>
        </p:nvSpPr>
        <p:spPr/>
        <p:txBody>
          <a:bodyPr>
            <a:normAutofit lnSpcReduction="10000"/>
          </a:bodyPr>
          <a:lstStyle/>
          <a:p>
            <a:r>
              <a:rPr lang="el-GR" dirty="0" smtClean="0"/>
              <a:t>Είναι συνήθως το πρώτο στάδιο της χημικής επεξεργασίας των διαφόρων ορυκτών και μεταλλευμάτων</a:t>
            </a:r>
          </a:p>
          <a:p>
            <a:r>
              <a:rPr lang="el-GR" dirty="0" smtClean="0"/>
              <a:t>Χρησιμοποιείται στην βιομηχανία λιπασμάτων, χρωμάτων, ζάχαρης, ελαίων, </a:t>
            </a:r>
            <a:r>
              <a:rPr lang="el-GR" dirty="0" err="1" smtClean="0"/>
              <a:t>κ.α</a:t>
            </a:r>
            <a:endParaRPr lang="el-GR" dirty="0" smtClean="0"/>
          </a:p>
          <a:p>
            <a:r>
              <a:rPr lang="el-GR" dirty="0" smtClean="0"/>
              <a:t>Τα συστήματα </a:t>
            </a:r>
            <a:r>
              <a:rPr lang="en-US" dirty="0" smtClean="0"/>
              <a:t>Ca</a:t>
            </a:r>
            <a:r>
              <a:rPr lang="en-US" baseline="-25000" dirty="0" smtClean="0"/>
              <a:t>5</a:t>
            </a:r>
            <a:r>
              <a:rPr lang="en-US" dirty="0" smtClean="0"/>
              <a:t>F(PO</a:t>
            </a:r>
            <a:r>
              <a:rPr lang="en-US" baseline="-25000" dirty="0" smtClean="0"/>
              <a:t>4</a:t>
            </a:r>
            <a:r>
              <a:rPr lang="en-US" dirty="0" smtClean="0"/>
              <a:t>)</a:t>
            </a:r>
            <a:r>
              <a:rPr lang="en-US" baseline="-25000" dirty="0" smtClean="0"/>
              <a:t>3</a:t>
            </a:r>
            <a:r>
              <a:rPr lang="en-US" dirty="0" smtClean="0"/>
              <a:t>-H</a:t>
            </a:r>
            <a:r>
              <a:rPr lang="en-US" baseline="-25000" dirty="0" smtClean="0"/>
              <a:t>2</a:t>
            </a:r>
            <a:r>
              <a:rPr lang="en-US" dirty="0" smtClean="0"/>
              <a:t>SO</a:t>
            </a:r>
            <a:r>
              <a:rPr lang="en-US" baseline="-25000" dirty="0" smtClean="0"/>
              <a:t>4</a:t>
            </a:r>
            <a:r>
              <a:rPr lang="en-US" dirty="0" smtClean="0"/>
              <a:t>, Ca</a:t>
            </a:r>
            <a:r>
              <a:rPr lang="en-US" baseline="-25000" dirty="0" smtClean="0"/>
              <a:t>5</a:t>
            </a:r>
            <a:r>
              <a:rPr lang="en-US" dirty="0" smtClean="0"/>
              <a:t>F(PO</a:t>
            </a:r>
            <a:r>
              <a:rPr lang="en-US" baseline="-25000" dirty="0" smtClean="0"/>
              <a:t>4</a:t>
            </a:r>
            <a:r>
              <a:rPr lang="en-US" dirty="0" smtClean="0"/>
              <a:t>)</a:t>
            </a:r>
            <a:r>
              <a:rPr lang="en-US" baseline="-25000" dirty="0" smtClean="0"/>
              <a:t>3</a:t>
            </a:r>
            <a:r>
              <a:rPr lang="en-US" dirty="0" smtClean="0"/>
              <a:t>-H</a:t>
            </a:r>
            <a:r>
              <a:rPr lang="en-US" baseline="-25000" dirty="0" smtClean="0"/>
              <a:t>3</a:t>
            </a:r>
            <a:r>
              <a:rPr lang="en-US" dirty="0" smtClean="0"/>
              <a:t>PO</a:t>
            </a:r>
            <a:r>
              <a:rPr lang="en-US" baseline="-25000" dirty="0" smtClean="0"/>
              <a:t>4</a:t>
            </a:r>
            <a:r>
              <a:rPr lang="en-US" dirty="0" smtClean="0"/>
              <a:t>, Ca(OH)</a:t>
            </a:r>
            <a:r>
              <a:rPr lang="en-US" baseline="-25000" dirty="0" smtClean="0"/>
              <a:t>2</a:t>
            </a:r>
            <a:r>
              <a:rPr lang="en-US" dirty="0" smtClean="0"/>
              <a:t>-Na</a:t>
            </a:r>
            <a:r>
              <a:rPr lang="en-US" baseline="-25000" dirty="0" smtClean="0"/>
              <a:t>2</a:t>
            </a:r>
            <a:r>
              <a:rPr lang="en-US" dirty="0" smtClean="0"/>
              <a:t>CO</a:t>
            </a:r>
            <a:r>
              <a:rPr lang="en-US" baseline="-25000" dirty="0" smtClean="0"/>
              <a:t>3</a:t>
            </a:r>
            <a:r>
              <a:rPr lang="en-US" dirty="0" smtClean="0"/>
              <a:t>, Cu-H</a:t>
            </a:r>
            <a:r>
              <a:rPr lang="el-GR" baseline="-25000" dirty="0"/>
              <a:t>2</a:t>
            </a:r>
            <a:r>
              <a:rPr lang="en-US" dirty="0" smtClean="0"/>
              <a:t>SO</a:t>
            </a:r>
            <a:r>
              <a:rPr lang="en-US" baseline="-25000" dirty="0" smtClean="0"/>
              <a:t>4</a:t>
            </a:r>
            <a:r>
              <a:rPr lang="en-US" dirty="0" smtClean="0"/>
              <a:t>, </a:t>
            </a:r>
            <a:r>
              <a:rPr lang="el-GR" dirty="0" smtClean="0"/>
              <a:t>ζαχαρότευτλα-</a:t>
            </a:r>
            <a:r>
              <a:rPr lang="en-US" dirty="0" smtClean="0"/>
              <a:t>H</a:t>
            </a:r>
            <a:r>
              <a:rPr lang="en-US" baseline="-25000" dirty="0" smtClean="0"/>
              <a:t>2</a:t>
            </a:r>
            <a:r>
              <a:rPr lang="en-US" dirty="0" smtClean="0"/>
              <a:t>O,</a:t>
            </a:r>
            <a:r>
              <a:rPr lang="el-GR" dirty="0" smtClean="0"/>
              <a:t> σπόροι-οργανικοί διαλύτες, καφές( ή τσάι)-</a:t>
            </a:r>
            <a:r>
              <a:rPr lang="en-US" dirty="0"/>
              <a:t> H</a:t>
            </a:r>
            <a:r>
              <a:rPr lang="en-US" baseline="-25000" dirty="0"/>
              <a:t>2</a:t>
            </a:r>
            <a:r>
              <a:rPr lang="en-US" dirty="0"/>
              <a:t>O</a:t>
            </a:r>
            <a:endParaRPr lang="el-GR" dirty="0"/>
          </a:p>
        </p:txBody>
      </p:sp>
    </p:spTree>
    <p:extLst>
      <p:ext uri="{BB962C8B-B14F-4D97-AF65-F5344CB8AC3E}">
        <p14:creationId xmlns:p14="http://schemas.microsoft.com/office/powerpoint/2010/main" val="2241190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Στάδια μεταφοράς μάζας</a:t>
            </a:r>
            <a:endParaRPr lang="el-GR" dirty="0"/>
          </a:p>
        </p:txBody>
      </p:sp>
      <p:sp>
        <p:nvSpPr>
          <p:cNvPr id="3" name="Θέση περιεχομένου 2"/>
          <p:cNvSpPr>
            <a:spLocks noGrp="1"/>
          </p:cNvSpPr>
          <p:nvPr>
            <p:ph idx="1"/>
          </p:nvPr>
        </p:nvSpPr>
        <p:spPr/>
        <p:txBody>
          <a:bodyPr>
            <a:normAutofit fontScale="92500"/>
          </a:bodyPr>
          <a:lstStyle/>
          <a:p>
            <a:r>
              <a:rPr lang="el-GR" dirty="0" smtClean="0"/>
              <a:t>Διείσδυση του διαλύτη στους πόρους του στερεού</a:t>
            </a:r>
          </a:p>
          <a:p>
            <a:r>
              <a:rPr lang="el-GR" dirty="0" smtClean="0"/>
              <a:t>Φυσική διάλυση του υπό ανάκτηση συστατικού ή χημική αντίδραση με τον διαλύτη</a:t>
            </a:r>
          </a:p>
          <a:p>
            <a:r>
              <a:rPr lang="el-GR" dirty="0" smtClean="0"/>
              <a:t>Διάχυση του διαλυμένου συστατικού προς την </a:t>
            </a:r>
            <a:r>
              <a:rPr lang="el-GR" dirty="0" err="1" smtClean="0"/>
              <a:t>διεπιφάνεια</a:t>
            </a:r>
            <a:r>
              <a:rPr lang="el-GR" dirty="0" smtClean="0"/>
              <a:t> στερεού-υγρού</a:t>
            </a:r>
          </a:p>
          <a:p>
            <a:r>
              <a:rPr lang="el-GR" dirty="0" smtClean="0"/>
              <a:t>Μεταφορά του διαλυμένου συστατικού από την </a:t>
            </a:r>
            <a:r>
              <a:rPr lang="el-GR" dirty="0" err="1" smtClean="0"/>
              <a:t>διεπιφάνεια</a:t>
            </a:r>
            <a:r>
              <a:rPr lang="el-GR" dirty="0" smtClean="0"/>
              <a:t> στην κύρια μάζα του υγρού διαλύματος</a:t>
            </a:r>
            <a:endParaRPr lang="el-GR" dirty="0"/>
          </a:p>
        </p:txBody>
      </p:sp>
    </p:spTree>
    <p:extLst>
      <p:ext uri="{BB962C8B-B14F-4D97-AF65-F5344CB8AC3E}">
        <p14:creationId xmlns:p14="http://schemas.microsoft.com/office/powerpoint/2010/main" val="290014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Επίτευξη ισορροπίας</a:t>
            </a:r>
            <a:endParaRPr lang="el-GR" dirty="0"/>
          </a:p>
        </p:txBody>
      </p:sp>
      <p:sp>
        <p:nvSpPr>
          <p:cNvPr id="3" name="Θέση περιεχομένου 2"/>
          <p:cNvSpPr>
            <a:spLocks noGrp="1"/>
          </p:cNvSpPr>
          <p:nvPr>
            <p:ph idx="1"/>
          </p:nvPr>
        </p:nvSpPr>
        <p:spPr/>
        <p:txBody>
          <a:bodyPr/>
          <a:lstStyle/>
          <a:p>
            <a:r>
              <a:rPr lang="el-GR" dirty="0" smtClean="0"/>
              <a:t>Όταν τα χημικά δυναμικά του συστατικού στο αρχικό στερεό και στο διάλυμα εξισωθούν, υπάρχει ισορροπία.</a:t>
            </a:r>
          </a:p>
          <a:p>
            <a:r>
              <a:rPr lang="el-GR" dirty="0" smtClean="0"/>
              <a:t>Η οριακ</a:t>
            </a:r>
            <a:r>
              <a:rPr lang="el-GR" dirty="0"/>
              <a:t>ή</a:t>
            </a:r>
            <a:r>
              <a:rPr lang="el-GR" dirty="0" smtClean="0"/>
              <a:t> συγκέντρωση </a:t>
            </a:r>
            <a:r>
              <a:rPr lang="en-US" dirty="0" err="1"/>
              <a:t>c</a:t>
            </a:r>
            <a:r>
              <a:rPr lang="en-US" baseline="-25000" dirty="0" err="1"/>
              <a:t>s</a:t>
            </a:r>
            <a:r>
              <a:rPr lang="en-US" baseline="-25000" dirty="0"/>
              <a:t> </a:t>
            </a:r>
            <a:r>
              <a:rPr lang="el-GR" dirty="0" smtClean="0"/>
              <a:t>που επιτυγχάνεται αντιστοιχεί στον κορεσμό του διαλύματος και ονομάζεται αλλιώς και </a:t>
            </a:r>
            <a:r>
              <a:rPr lang="el-GR" b="1" dirty="0" smtClean="0"/>
              <a:t>διαλυτότητα</a:t>
            </a:r>
            <a:r>
              <a:rPr lang="el-GR" dirty="0" smtClean="0"/>
              <a:t> του συστατικού</a:t>
            </a:r>
            <a:endParaRPr lang="el-GR" dirty="0"/>
          </a:p>
        </p:txBody>
      </p:sp>
    </p:spTree>
    <p:extLst>
      <p:ext uri="{BB962C8B-B14F-4D97-AF65-F5344CB8AC3E}">
        <p14:creationId xmlns:p14="http://schemas.microsoft.com/office/powerpoint/2010/main" val="2803968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Κινητήρια δύναμη</a:t>
            </a:r>
            <a:endParaRPr lang="el-GR" dirty="0"/>
          </a:p>
        </p:txBody>
      </p:sp>
      <p:sp>
        <p:nvSpPr>
          <p:cNvPr id="3" name="Θέση περιεχομένου 2"/>
          <p:cNvSpPr>
            <a:spLocks noGrp="1"/>
          </p:cNvSpPr>
          <p:nvPr>
            <p:ph idx="1"/>
          </p:nvPr>
        </p:nvSpPr>
        <p:spPr/>
        <p:txBody>
          <a:bodyPr/>
          <a:lstStyle/>
          <a:p>
            <a:r>
              <a:rPr lang="el-GR" dirty="0" smtClean="0"/>
              <a:t>Είναι η διαφορά συγκέντρωσης του συστατικού στην επιφάνεια του στερεού (</a:t>
            </a:r>
            <a:r>
              <a:rPr lang="en-US" dirty="0" smtClean="0"/>
              <a:t>c</a:t>
            </a:r>
            <a:r>
              <a:rPr lang="en-US" baseline="-25000" dirty="0" smtClean="0"/>
              <a:t>i</a:t>
            </a:r>
            <a:r>
              <a:rPr lang="el-GR" dirty="0" smtClean="0"/>
              <a:t>)</a:t>
            </a:r>
            <a:r>
              <a:rPr lang="en-US" dirty="0" smtClean="0"/>
              <a:t> </a:t>
            </a:r>
            <a:r>
              <a:rPr lang="el-GR" dirty="0" smtClean="0"/>
              <a:t>και της συγκέντρωσης αυτού στην κύρια μάζα του διαλύματος (</a:t>
            </a:r>
            <a:r>
              <a:rPr lang="en-US" dirty="0" smtClean="0"/>
              <a:t>c</a:t>
            </a:r>
            <a:r>
              <a:rPr lang="en-US" baseline="-25000" dirty="0" smtClean="0"/>
              <a:t>o</a:t>
            </a:r>
            <a:r>
              <a:rPr lang="el-GR" dirty="0" smtClean="0"/>
              <a:t>)</a:t>
            </a:r>
          </a:p>
          <a:p>
            <a:r>
              <a:rPr lang="el-GR" dirty="0" smtClean="0"/>
              <a:t>Επειδή στην </a:t>
            </a:r>
            <a:r>
              <a:rPr lang="el-GR" dirty="0" err="1" smtClean="0"/>
              <a:t>διεπιφάνεια</a:t>
            </a:r>
            <a:r>
              <a:rPr lang="en-US" dirty="0" smtClean="0"/>
              <a:t> </a:t>
            </a:r>
            <a:r>
              <a:rPr lang="el-GR" dirty="0" smtClean="0"/>
              <a:t>(διαχωριστική επιφάνεια) αποκαθίσταται γρήγορα ισορροπία τότε δεχόμαστε ότι </a:t>
            </a:r>
            <a:r>
              <a:rPr lang="en-US" dirty="0"/>
              <a:t>c</a:t>
            </a:r>
            <a:r>
              <a:rPr lang="en-US" baseline="-25000" dirty="0"/>
              <a:t>i </a:t>
            </a:r>
            <a:r>
              <a:rPr lang="en-US" dirty="0" smtClean="0"/>
              <a:t>=</a:t>
            </a:r>
            <a:r>
              <a:rPr lang="en-US" dirty="0"/>
              <a:t> </a:t>
            </a:r>
            <a:r>
              <a:rPr lang="en-US" dirty="0" err="1" smtClean="0"/>
              <a:t>c</a:t>
            </a:r>
            <a:r>
              <a:rPr lang="en-US" baseline="-25000" dirty="0" err="1" smtClean="0"/>
              <a:t>s</a:t>
            </a:r>
            <a:r>
              <a:rPr lang="en-US" dirty="0" smtClean="0"/>
              <a:t> ,</a:t>
            </a:r>
            <a:r>
              <a:rPr lang="el-GR" dirty="0" smtClean="0"/>
              <a:t>οπότε η κινητήρια δύναμη είναι</a:t>
            </a:r>
            <a:r>
              <a:rPr lang="en-US" dirty="0" smtClean="0"/>
              <a:t>  c = </a:t>
            </a:r>
            <a:r>
              <a:rPr lang="en-US" dirty="0" err="1"/>
              <a:t>c</a:t>
            </a:r>
            <a:r>
              <a:rPr lang="en-US" baseline="-25000" dirty="0" err="1"/>
              <a:t>s</a:t>
            </a:r>
            <a:r>
              <a:rPr lang="en-US" baseline="-25000" dirty="0"/>
              <a:t> </a:t>
            </a:r>
            <a:r>
              <a:rPr lang="en-US" dirty="0" smtClean="0"/>
              <a:t>- </a:t>
            </a:r>
            <a:r>
              <a:rPr lang="en-US" dirty="0"/>
              <a:t>c</a:t>
            </a:r>
            <a:r>
              <a:rPr lang="en-US" baseline="-25000" dirty="0"/>
              <a:t>o</a:t>
            </a:r>
            <a:endParaRPr lang="el-GR" dirty="0"/>
          </a:p>
        </p:txBody>
      </p:sp>
    </p:spTree>
    <p:extLst>
      <p:ext uri="{BB962C8B-B14F-4D97-AF65-F5344CB8AC3E}">
        <p14:creationId xmlns:p14="http://schemas.microsoft.com/office/powerpoint/2010/main" val="136752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Προφίλ μεταβολής συγκέντρωσης του συστατικού στην επιφάνεια του στερεού</a:t>
            </a:r>
            <a:endParaRPr lang="el-GR"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76387" y="1801019"/>
            <a:ext cx="5991225" cy="4124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04804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Ρυθμός μεταφοράς μάζας</a:t>
            </a:r>
            <a:endParaRPr lang="el-GR" dirty="0"/>
          </a:p>
        </p:txBody>
      </p:sp>
      <p:sp>
        <p:nvSpPr>
          <p:cNvPr id="3" name="Θέση περιεχομένου 2"/>
          <p:cNvSpPr>
            <a:spLocks noGrp="1"/>
          </p:cNvSpPr>
          <p:nvPr>
            <p:ph idx="1"/>
          </p:nvPr>
        </p:nvSpPr>
        <p:spPr>
          <a:xfrm>
            <a:off x="457200" y="1988840"/>
            <a:ext cx="8229600" cy="4608512"/>
          </a:xfrm>
        </p:spPr>
        <p:txBody>
          <a:bodyPr>
            <a:normAutofit lnSpcReduction="10000"/>
          </a:bodyPr>
          <a:lstStyle/>
          <a:p>
            <a:r>
              <a:rPr lang="en-US" dirty="0" smtClean="0"/>
              <a:t>M : </a:t>
            </a:r>
            <a:r>
              <a:rPr lang="el-GR" dirty="0" smtClean="0"/>
              <a:t>μάζα του συστατικού που μεταφέρεται (διαλύεται) σε χρόνο </a:t>
            </a:r>
            <a:r>
              <a:rPr lang="en-US" dirty="0" smtClean="0"/>
              <a:t>t</a:t>
            </a:r>
          </a:p>
          <a:p>
            <a:r>
              <a:rPr lang="en-US" dirty="0" smtClean="0"/>
              <a:t>A :</a:t>
            </a:r>
            <a:r>
              <a:rPr lang="el-GR" dirty="0" smtClean="0"/>
              <a:t> εμβαδόν της </a:t>
            </a:r>
            <a:r>
              <a:rPr lang="el-GR" dirty="0" err="1" smtClean="0"/>
              <a:t>διεπιφάνειας</a:t>
            </a:r>
            <a:r>
              <a:rPr lang="el-GR" dirty="0" smtClean="0"/>
              <a:t> στερεού-υγρού και</a:t>
            </a:r>
            <a:endParaRPr lang="en-US" dirty="0" smtClean="0"/>
          </a:p>
          <a:p>
            <a:r>
              <a:rPr lang="en-US" dirty="0" err="1"/>
              <a:t>k</a:t>
            </a:r>
            <a:r>
              <a:rPr lang="en-US" baseline="-25000" dirty="0" err="1" smtClean="0"/>
              <a:t>x</a:t>
            </a:r>
            <a:r>
              <a:rPr lang="en-US" dirty="0" smtClean="0"/>
              <a:t> : </a:t>
            </a:r>
            <a:r>
              <a:rPr lang="el-GR" dirty="0" smtClean="0"/>
              <a:t>συντελεστής μεταφοράς μάζας στην υγρή φάση</a:t>
            </a:r>
            <a:endParaRPr lang="en-US" dirty="0" smtClean="0"/>
          </a:p>
          <a:p>
            <a:r>
              <a:rPr lang="en-US" dirty="0" smtClean="0"/>
              <a:t>D</a:t>
            </a:r>
            <a:r>
              <a:rPr lang="en-US" baseline="-25000" dirty="0"/>
              <a:t>L</a:t>
            </a:r>
            <a:r>
              <a:rPr lang="en-US" dirty="0" smtClean="0"/>
              <a:t> </a:t>
            </a:r>
            <a:r>
              <a:rPr lang="en-US" dirty="0"/>
              <a:t>: </a:t>
            </a:r>
            <a:r>
              <a:rPr lang="el-GR" dirty="0"/>
              <a:t>συντελεστής </a:t>
            </a:r>
            <a:r>
              <a:rPr lang="el-GR" dirty="0" smtClean="0"/>
              <a:t>διάχυσης στην </a:t>
            </a:r>
            <a:r>
              <a:rPr lang="el-GR" dirty="0"/>
              <a:t>υγρή </a:t>
            </a:r>
            <a:r>
              <a:rPr lang="el-GR" dirty="0" smtClean="0"/>
              <a:t>φάση</a:t>
            </a:r>
          </a:p>
          <a:p>
            <a:r>
              <a:rPr lang="el-GR" dirty="0" smtClean="0"/>
              <a:t>δ </a:t>
            </a:r>
            <a:r>
              <a:rPr lang="en-US" dirty="0"/>
              <a:t>: </a:t>
            </a:r>
            <a:r>
              <a:rPr lang="el-GR" dirty="0" smtClean="0"/>
              <a:t>αποτελεσματικό πάχος του στρώματος διάχυσης</a:t>
            </a:r>
            <a:endParaRPr lang="en-US" dirty="0"/>
          </a:p>
          <a:p>
            <a:endParaRPr lang="en-US" dirty="0" smtClean="0"/>
          </a:p>
          <a:p>
            <a:endParaRPr lang="el-GR" dirty="0"/>
          </a:p>
        </p:txBody>
      </p:sp>
      <p:sp>
        <p:nvSpPr>
          <p:cNvPr id="4" name="Ορθογώνιο 3"/>
          <p:cNvSpPr/>
          <p:nvPr/>
        </p:nvSpPr>
        <p:spPr>
          <a:xfrm>
            <a:off x="971600" y="1196752"/>
            <a:ext cx="7056784"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err="1" smtClean="0"/>
              <a:t>dM</a:t>
            </a:r>
            <a:r>
              <a:rPr lang="en-US" sz="3200" dirty="0" smtClean="0"/>
              <a:t>/</a:t>
            </a:r>
            <a:r>
              <a:rPr lang="en-US" sz="3200" dirty="0" err="1" smtClean="0"/>
              <a:t>dt</a:t>
            </a:r>
            <a:r>
              <a:rPr lang="en-US" sz="3200" dirty="0" smtClean="0"/>
              <a:t> </a:t>
            </a:r>
            <a:r>
              <a:rPr lang="en-US" sz="3200" dirty="0"/>
              <a:t>= </a:t>
            </a:r>
            <a:r>
              <a:rPr lang="en-US" sz="3200" dirty="0" err="1"/>
              <a:t>k</a:t>
            </a:r>
            <a:r>
              <a:rPr lang="en-US" sz="3200" baseline="-25000" dirty="0" err="1"/>
              <a:t>x</a:t>
            </a:r>
            <a:r>
              <a:rPr lang="en-US" sz="3200" dirty="0"/>
              <a:t> </a:t>
            </a:r>
            <a:r>
              <a:rPr lang="el-GR" sz="3200" baseline="30000" dirty="0" smtClean="0"/>
              <a:t>.</a:t>
            </a:r>
            <a:r>
              <a:rPr lang="en-US" sz="3200" dirty="0" smtClean="0"/>
              <a:t>A</a:t>
            </a:r>
            <a:r>
              <a:rPr lang="el-GR" sz="3200" dirty="0" smtClean="0"/>
              <a:t> </a:t>
            </a:r>
            <a:r>
              <a:rPr lang="el-GR" sz="3200" baseline="30000" dirty="0"/>
              <a:t>.</a:t>
            </a:r>
            <a:r>
              <a:rPr lang="en-US" sz="3200" dirty="0"/>
              <a:t> (</a:t>
            </a:r>
            <a:r>
              <a:rPr lang="en-US" sz="3200" dirty="0" err="1"/>
              <a:t>c</a:t>
            </a:r>
            <a:r>
              <a:rPr lang="en-US" sz="3200" baseline="-25000" dirty="0" err="1"/>
              <a:t>s</a:t>
            </a:r>
            <a:r>
              <a:rPr lang="en-US" sz="3200" baseline="-25000" dirty="0"/>
              <a:t> </a:t>
            </a:r>
            <a:r>
              <a:rPr lang="en-US" sz="3200" dirty="0"/>
              <a:t>- c</a:t>
            </a:r>
            <a:r>
              <a:rPr lang="en-US" sz="3200" baseline="-25000" dirty="0"/>
              <a:t>o</a:t>
            </a:r>
            <a:r>
              <a:rPr lang="en-US" sz="3200" dirty="0"/>
              <a:t>)</a:t>
            </a:r>
            <a:r>
              <a:rPr lang="el-GR" sz="3200" dirty="0"/>
              <a:t> = </a:t>
            </a:r>
            <a:r>
              <a:rPr lang="en-US" sz="3200" dirty="0"/>
              <a:t>D</a:t>
            </a:r>
            <a:r>
              <a:rPr lang="en-US" sz="3200" baseline="-25000" dirty="0"/>
              <a:t>L</a:t>
            </a:r>
            <a:r>
              <a:rPr lang="en-US" sz="3200" dirty="0"/>
              <a:t> </a:t>
            </a:r>
            <a:r>
              <a:rPr lang="el-GR" sz="3200" baseline="30000" dirty="0" smtClean="0"/>
              <a:t>.</a:t>
            </a:r>
            <a:r>
              <a:rPr lang="en-US" sz="3200" dirty="0" smtClean="0"/>
              <a:t>A</a:t>
            </a:r>
            <a:r>
              <a:rPr lang="el-GR" sz="3200" dirty="0" smtClean="0"/>
              <a:t> </a:t>
            </a:r>
            <a:r>
              <a:rPr lang="el-GR" sz="3200" baseline="30000" dirty="0"/>
              <a:t>.</a:t>
            </a:r>
            <a:r>
              <a:rPr lang="en-US" sz="3200" dirty="0"/>
              <a:t> (</a:t>
            </a:r>
            <a:r>
              <a:rPr lang="en-US" sz="3200" dirty="0" err="1"/>
              <a:t>c</a:t>
            </a:r>
            <a:r>
              <a:rPr lang="en-US" sz="3200" baseline="-25000" dirty="0" err="1"/>
              <a:t>s</a:t>
            </a:r>
            <a:r>
              <a:rPr lang="en-US" sz="3200" baseline="-25000" dirty="0"/>
              <a:t> </a:t>
            </a:r>
            <a:r>
              <a:rPr lang="en-US" sz="3200" dirty="0"/>
              <a:t>- c</a:t>
            </a:r>
            <a:r>
              <a:rPr lang="en-US" sz="3200" baseline="-25000" dirty="0"/>
              <a:t>o</a:t>
            </a:r>
            <a:r>
              <a:rPr lang="en-US" sz="3200" dirty="0"/>
              <a:t>)</a:t>
            </a:r>
            <a:r>
              <a:rPr lang="el-GR" sz="3200" dirty="0"/>
              <a:t> /δ</a:t>
            </a:r>
            <a:endParaRPr lang="en-US" sz="3200" dirty="0"/>
          </a:p>
        </p:txBody>
      </p:sp>
    </p:spTree>
    <p:extLst>
      <p:ext uri="{BB962C8B-B14F-4D97-AF65-F5344CB8AC3E}">
        <p14:creationId xmlns:p14="http://schemas.microsoft.com/office/powerpoint/2010/main" val="299304448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611</TotalTime>
  <Words>1132</Words>
  <Application>Microsoft Office PowerPoint</Application>
  <PresentationFormat>Προβολή στην οθόνη (4:3)</PresentationFormat>
  <Paragraphs>83</Paragraphs>
  <Slides>21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21</vt:i4>
      </vt:variant>
    </vt:vector>
  </HeadingPairs>
  <TitlesOfParts>
    <vt:vector size="22" baseType="lpstr">
      <vt:lpstr>Θέμα του Office</vt:lpstr>
      <vt:lpstr>ΕΚΧΥΛΙΣΗ ΣΤΕΡΕΩΝ</vt:lpstr>
      <vt:lpstr>Τι είναι η εκχύλιση στερεών</vt:lpstr>
      <vt:lpstr>Διαλύτες-Παραδείγματα εκχύλισης</vt:lpstr>
      <vt:lpstr>Παραδείγματα εκχύλισης στερεών</vt:lpstr>
      <vt:lpstr>Στάδια μεταφοράς μάζας</vt:lpstr>
      <vt:lpstr>Επίτευξη ισορροπίας</vt:lpstr>
      <vt:lpstr>Κινητήρια δύναμη</vt:lpstr>
      <vt:lpstr>Προφίλ μεταβολής συγκέντρωσης του συστατικού στην επιφάνεια του στερεού</vt:lpstr>
      <vt:lpstr>Ρυθμός μεταφοράς μάζας</vt:lpstr>
      <vt:lpstr>Ρυθμός μεταφοράς μάζας</vt:lpstr>
      <vt:lpstr>Ρυθμός μεταφοράς μάζας</vt:lpstr>
      <vt:lpstr>C = Cs  e- (DL A t)/( V b)</vt:lpstr>
      <vt:lpstr>Προφίλ μεταβολής συγκέντρωσης του συστατικού στην επιφάνεια του στερεού</vt:lpstr>
      <vt:lpstr>Συσκευές εκχύλισης στερεών</vt:lpstr>
      <vt:lpstr>Συσκευές εκχύλισης στερεών</vt:lpstr>
      <vt:lpstr>Ισορροπία κατά την εκχύλιση</vt:lpstr>
      <vt:lpstr>Ισορροπία κατά την εκχύλιση</vt:lpstr>
      <vt:lpstr>ισοσκελή ορθογώνια τρίγωνα </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ΕΚΧΥΛΙΣΗ ΣΤΕΡΕΩΝ</dc:title>
  <dc:creator>Melina Kotti</dc:creator>
  <cp:lastModifiedBy>Windows User</cp:lastModifiedBy>
  <cp:revision>36</cp:revision>
  <dcterms:created xsi:type="dcterms:W3CDTF">2020-04-24T13:40:30Z</dcterms:created>
  <dcterms:modified xsi:type="dcterms:W3CDTF">2020-05-06T15:51:32Z</dcterms:modified>
</cp:coreProperties>
</file>