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5" r:id="rId10"/>
    <p:sldId id="276" r:id="rId11"/>
    <p:sldId id="277" r:id="rId12"/>
    <p:sldId id="279" r:id="rId13"/>
    <p:sldId id="280" r:id="rId14"/>
    <p:sldId id="281" r:id="rId15"/>
    <p:sldId id="282" r:id="rId16"/>
    <p:sldId id="283" r:id="rId17"/>
    <p:sldId id="284" r:id="rId18"/>
    <p:sldId id="285" r:id="rId1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369FFD-0CC0-48BD-8686-C9C44F13938F}" type="datetimeFigureOut">
              <a:rPr lang="el-GR" smtClean="0"/>
              <a:t>26/2/2019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3622E5-A934-47D5-AFB0-35F15E1FF71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892483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9pPr>
          </a:lstStyle>
          <a:p>
            <a:pPr eaLnBrk="1" hangingPunct="1"/>
            <a:fld id="{380EA519-7BAC-4FED-8569-AB40087AC33B}" type="slidenum">
              <a:rPr lang="en-US" altLang="el-GR" sz="1200" smtClean="0">
                <a:latin typeface="Arial" charset="0"/>
              </a:rPr>
              <a:pPr eaLnBrk="1" hangingPunct="1"/>
              <a:t>13</a:t>
            </a:fld>
            <a:endParaRPr lang="en-US" altLang="el-GR" sz="1200" smtClean="0">
              <a:latin typeface="Arial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9pPr>
          </a:lstStyle>
          <a:p>
            <a:pPr eaLnBrk="1" hangingPunct="1"/>
            <a:fld id="{34EC1FA0-341A-4DC7-86E2-8F9357DA7972}" type="slidenum">
              <a:rPr lang="en-US" altLang="el-GR" sz="1200" smtClean="0">
                <a:latin typeface="Arial" charset="0"/>
              </a:rPr>
              <a:pPr eaLnBrk="1" hangingPunct="1"/>
              <a:t>14</a:t>
            </a:fld>
            <a:endParaRPr lang="en-US" altLang="el-GR" sz="1200" smtClean="0">
              <a:latin typeface="Arial" charset="0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26/2/2019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26/2/2019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26/2/2019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26/2/2019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26/2/2019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26/2/2019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53615-BFDE-46DE-814C-47EC6EF6D371}" type="datetimeFigureOut">
              <a:rPr lang="el-GR" smtClean="0"/>
              <a:t>26/2/2019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7" Type="http://schemas.openxmlformats.org/officeDocument/2006/relationships/image" Target="../media/image7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e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8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0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ΦΥΣΙΚΕΣ ΚΑΙ ΧΗΜΙΚΕΣ ΔΙΕΡΓΑΣΙΕΣ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ΜΑΘΗΜΑ 6</a:t>
            </a:r>
            <a:r>
              <a:rPr lang="el-GR" baseline="30000" dirty="0" smtClean="0"/>
              <a:t>ΟΥ</a:t>
            </a:r>
            <a:r>
              <a:rPr lang="el-GR" dirty="0" smtClean="0"/>
              <a:t> ΕΞΑΜΗΝΟΥ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111732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Στάδια μεταφοράς μάζας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Δι</a:t>
            </a:r>
            <a:r>
              <a:rPr lang="el-GR" dirty="0"/>
              <a:t>ά</a:t>
            </a:r>
            <a:r>
              <a:rPr lang="el-GR" dirty="0" smtClean="0"/>
              <a:t>χυση του συστατικού που μεταφέρεται από την μια φάση προς την κατεύθυνση της </a:t>
            </a:r>
            <a:r>
              <a:rPr lang="el-GR" dirty="0" err="1" smtClean="0"/>
              <a:t>διεπιφάνειας</a:t>
            </a:r>
            <a:r>
              <a:rPr lang="el-GR" dirty="0" smtClean="0"/>
              <a:t> των δύο φάσεων</a:t>
            </a:r>
          </a:p>
          <a:p>
            <a:r>
              <a:rPr lang="el-GR" dirty="0" smtClean="0"/>
              <a:t>Κίνηση των μορίων του συστατικού διαμέσου της </a:t>
            </a:r>
            <a:r>
              <a:rPr lang="el-GR" dirty="0" err="1" smtClean="0"/>
              <a:t>διεπιφάνειας</a:t>
            </a:r>
            <a:endParaRPr lang="el-GR" dirty="0" smtClean="0"/>
          </a:p>
          <a:p>
            <a:r>
              <a:rPr lang="el-GR" dirty="0" smtClean="0"/>
              <a:t>Διάχυση του συστατικού στην δεύτερη φάση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160382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Διεργασίες μεταφοράς μάζας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Στην </a:t>
            </a:r>
            <a:r>
              <a:rPr lang="el-GR" dirty="0" err="1" smtClean="0"/>
              <a:t>διεπιφάνεια</a:t>
            </a:r>
            <a:r>
              <a:rPr lang="el-GR" dirty="0" smtClean="0"/>
              <a:t> των δύο φάσεων θεωρείται ότι υπάρχει ισορροπία των δύο φάσεων.</a:t>
            </a:r>
          </a:p>
          <a:p>
            <a:r>
              <a:rPr lang="el-GR" dirty="0" smtClean="0"/>
              <a:t>Οι διεργασίες μεταφοράς μάζας είναι γενικά αντιστρεπτές διεργασίες, που σημαίνει ότι η κατεύθυνση της μεταφοράς καθορίζεται από τους νόμους της ισορροπίας των φάσεων, τις συγκεντρώσεις των συστατικών στις φάσεις και από τις εξωτερικές συνθήκες, την πίεση (Ρ) και την θερμοκρασία (Τ).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850239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200" b="1" dirty="0" smtClean="0">
                <a:latin typeface="Arial" charset="0"/>
              </a:rPr>
              <a:t>Εξισώσεις για την μεταφορά μάζας μεταξύ δύο φάσεων</a:t>
            </a:r>
            <a:endParaRPr lang="en-US" altLang="el-GR" sz="3200" b="1" dirty="0" smtClean="0">
              <a:latin typeface="Arial" charset="0"/>
            </a:endParaRPr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7208424"/>
              </p:ext>
            </p:extLst>
          </p:nvPr>
        </p:nvGraphicFramePr>
        <p:xfrm>
          <a:off x="899592" y="2060848"/>
          <a:ext cx="41148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3" imgW="1028700" imgH="177800" progId="Equation.3">
                  <p:embed/>
                </p:oleObj>
              </mc:Choice>
              <mc:Fallback>
                <p:oleObj name="Equation" r:id="rId3" imgW="1028700" imgH="177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2060848"/>
                        <a:ext cx="41148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9" name="Rectangle 4"/>
          <p:cNvSpPr>
            <a:spLocks noChangeArrowheads="1"/>
          </p:cNvSpPr>
          <p:nvPr/>
        </p:nvSpPr>
        <p:spPr bwMode="auto">
          <a:xfrm>
            <a:off x="468313" y="2852936"/>
            <a:ext cx="8064127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9pPr>
          </a:lstStyle>
          <a:p>
            <a:pPr algn="just" eaLnBrk="1" hangingPunct="1">
              <a:lnSpc>
                <a:spcPct val="130000"/>
              </a:lnSpc>
            </a:pPr>
            <a:r>
              <a:rPr lang="el-GR" altLang="el-GR" sz="2000" dirty="0">
                <a:latin typeface="Arial" charset="0"/>
                <a:cs typeface="Arial" charset="0"/>
              </a:rPr>
              <a:t>Μ- η ποσότητα του συστατικού που μεταφέρεται μεταξύ των δύο</a:t>
            </a:r>
            <a:r>
              <a:rPr lang="en-US" altLang="el-GR" sz="2000" dirty="0">
                <a:latin typeface="Arial" charset="0"/>
                <a:cs typeface="Arial" charset="0"/>
              </a:rPr>
              <a:t> </a:t>
            </a:r>
            <a:r>
              <a:rPr lang="el-GR" altLang="el-GR" sz="2000" dirty="0">
                <a:latin typeface="Arial" charset="0"/>
                <a:cs typeface="Arial" charset="0"/>
              </a:rPr>
              <a:t>φάσεων σε χρόνο t, </a:t>
            </a:r>
            <a:endParaRPr lang="el-GR" altLang="el-GR" sz="2000" dirty="0" smtClean="0">
              <a:latin typeface="Arial" charset="0"/>
              <a:cs typeface="Arial" charset="0"/>
            </a:endParaRPr>
          </a:p>
          <a:p>
            <a:pPr algn="just" eaLnBrk="1" hangingPunct="1">
              <a:lnSpc>
                <a:spcPct val="130000"/>
              </a:lnSpc>
            </a:pPr>
            <a:r>
              <a:rPr lang="el-GR" altLang="el-GR" sz="2000" dirty="0" smtClean="0">
                <a:latin typeface="Arial" charset="0"/>
                <a:cs typeface="Arial" charset="0"/>
              </a:rPr>
              <a:t>F- </a:t>
            </a:r>
            <a:r>
              <a:rPr lang="el-GR" altLang="el-GR" sz="2000" dirty="0">
                <a:latin typeface="Arial" charset="0"/>
                <a:cs typeface="Arial" charset="0"/>
              </a:rPr>
              <a:t>το εμβαδόν της </a:t>
            </a:r>
            <a:r>
              <a:rPr lang="el-GR" altLang="el-GR" sz="2000" dirty="0" err="1">
                <a:latin typeface="Arial" charset="0"/>
                <a:cs typeface="Arial" charset="0"/>
              </a:rPr>
              <a:t>διεπιφάνειας</a:t>
            </a:r>
            <a:r>
              <a:rPr lang="el-GR" altLang="el-GR" sz="2000" dirty="0">
                <a:latin typeface="Arial" charset="0"/>
                <a:cs typeface="Arial" charset="0"/>
              </a:rPr>
              <a:t> ανάμεσα στις δύο</a:t>
            </a:r>
            <a:r>
              <a:rPr lang="en-US" altLang="el-GR" sz="2000" dirty="0">
                <a:latin typeface="Arial" charset="0"/>
                <a:cs typeface="Arial" charset="0"/>
              </a:rPr>
              <a:t> </a:t>
            </a:r>
            <a:r>
              <a:rPr lang="el-GR" altLang="el-GR" sz="2000" dirty="0">
                <a:latin typeface="Arial" charset="0"/>
                <a:cs typeface="Arial" charset="0"/>
              </a:rPr>
              <a:t>φάσεις και </a:t>
            </a:r>
            <a:endParaRPr lang="el-GR" altLang="el-GR" sz="2000" dirty="0" smtClean="0">
              <a:latin typeface="Arial" charset="0"/>
              <a:cs typeface="Arial" charset="0"/>
            </a:endParaRPr>
          </a:p>
          <a:p>
            <a:pPr algn="just" eaLnBrk="1" hangingPunct="1">
              <a:lnSpc>
                <a:spcPct val="130000"/>
              </a:lnSpc>
            </a:pPr>
            <a:r>
              <a:rPr lang="el-GR" altLang="el-GR" sz="2000" dirty="0" smtClean="0">
                <a:latin typeface="Arial" charset="0"/>
                <a:cs typeface="Arial" charset="0"/>
              </a:rPr>
              <a:t>D- </a:t>
            </a:r>
            <a:r>
              <a:rPr lang="el-GR" altLang="el-GR" sz="2000" dirty="0">
                <a:latin typeface="Arial" charset="0"/>
                <a:cs typeface="Arial" charset="0"/>
              </a:rPr>
              <a:t>η κινούσα δύναμη της διεργασίας.</a:t>
            </a:r>
          </a:p>
          <a:p>
            <a:pPr algn="just" eaLnBrk="1" hangingPunct="1">
              <a:lnSpc>
                <a:spcPct val="130000"/>
              </a:lnSpc>
            </a:pPr>
            <a:r>
              <a:rPr lang="el-GR" altLang="el-GR" sz="2000" dirty="0">
                <a:latin typeface="Arial" charset="0"/>
                <a:cs typeface="Arial" charset="0"/>
              </a:rPr>
              <a:t>Ο συντελεστής αναλογίας k αναφέρεται ως συντελεστής μεταφοράς</a:t>
            </a:r>
            <a:r>
              <a:rPr lang="en-US" altLang="el-GR" sz="2000" dirty="0">
                <a:latin typeface="Arial" charset="0"/>
                <a:cs typeface="Arial" charset="0"/>
              </a:rPr>
              <a:t> </a:t>
            </a:r>
            <a:r>
              <a:rPr lang="el-GR" altLang="el-GR" sz="2000" dirty="0">
                <a:latin typeface="Arial" charset="0"/>
                <a:cs typeface="Arial" charset="0"/>
              </a:rPr>
              <a:t>μάζας. Ο συντελεστής αυτός εκφράζει την ποσότητα του υλικού που</a:t>
            </a:r>
            <a:r>
              <a:rPr lang="en-US" altLang="el-GR" sz="2000" dirty="0">
                <a:latin typeface="Arial" charset="0"/>
                <a:cs typeface="Arial" charset="0"/>
              </a:rPr>
              <a:t> </a:t>
            </a:r>
            <a:r>
              <a:rPr lang="el-GR" altLang="el-GR" sz="2000" dirty="0">
                <a:latin typeface="Arial" charset="0"/>
                <a:cs typeface="Arial" charset="0"/>
              </a:rPr>
              <a:t>μεταφέρεται μέσω επιφάνειας μοναδιαίου εμβαδού στη μονάδα του</a:t>
            </a:r>
            <a:r>
              <a:rPr lang="en-US" altLang="el-GR" sz="2000" dirty="0">
                <a:latin typeface="Arial" charset="0"/>
                <a:cs typeface="Arial" charset="0"/>
              </a:rPr>
              <a:t> </a:t>
            </a:r>
            <a:r>
              <a:rPr lang="el-GR" altLang="el-GR" sz="2000" dirty="0">
                <a:latin typeface="Arial" charset="0"/>
                <a:cs typeface="Arial" charset="0"/>
              </a:rPr>
              <a:t>χρόνου με την κινούσα δύναμη ίση με τη μονάδα.</a:t>
            </a:r>
          </a:p>
        </p:txBody>
      </p:sp>
    </p:spTree>
    <p:extLst>
      <p:ext uri="{BB962C8B-B14F-4D97-AF65-F5344CB8AC3E}">
        <p14:creationId xmlns:p14="http://schemas.microsoft.com/office/powerpoint/2010/main" val="37094265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742" name="Group 46"/>
          <p:cNvGraphicFramePr>
            <a:graphicFrameLocks noGrp="1"/>
          </p:cNvGraphicFramePr>
          <p:nvPr/>
        </p:nvGraphicFramePr>
        <p:xfrm>
          <a:off x="323850" y="692150"/>
          <a:ext cx="8496300" cy="5041900"/>
        </p:xfrm>
        <a:graphic>
          <a:graphicData uri="http://schemas.openxmlformats.org/drawingml/2006/table">
            <a:tbl>
              <a:tblPr/>
              <a:tblGrid>
                <a:gridCol w="4024313"/>
                <a:gridCol w="4471987"/>
              </a:tblGrid>
              <a:tr h="1679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Διάχυση εντός μίας φάσεως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Μοριακή διάχυση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79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Τυρβώδης διάχυση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61" name="Rectangle 20"/>
          <p:cNvSpPr>
            <a:spLocks noChangeArrowheads="1"/>
          </p:cNvSpPr>
          <p:nvPr/>
        </p:nvSpPr>
        <p:spPr bwMode="auto">
          <a:xfrm>
            <a:off x="0" y="2984500"/>
            <a:ext cx="1841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9pPr>
          </a:lstStyle>
          <a:p>
            <a:pPr eaLnBrk="1" hangingPunct="1"/>
            <a:endParaRPr lang="en-US" altLang="el-GR">
              <a:latin typeface="Arial" charset="0"/>
            </a:endParaRPr>
          </a:p>
        </p:txBody>
      </p:sp>
      <p:graphicFrame>
        <p:nvGraphicFramePr>
          <p:cNvPr id="2050" name="Object 19"/>
          <p:cNvGraphicFramePr>
            <a:graphicFrameLocks noChangeAspect="1"/>
          </p:cNvGraphicFramePr>
          <p:nvPr/>
        </p:nvGraphicFramePr>
        <p:xfrm>
          <a:off x="4716463" y="2852738"/>
          <a:ext cx="2808287" cy="871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4" imgW="1384300" imgH="431800" progId="Equation.DSMT4">
                  <p:embed/>
                </p:oleObj>
              </mc:Choice>
              <mc:Fallback>
                <p:oleObj name="Equation" r:id="rId4" imgW="1384300" imgH="431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2852738"/>
                        <a:ext cx="2808287" cy="871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2" name="Rectangle 22"/>
          <p:cNvSpPr>
            <a:spLocks noChangeArrowheads="1"/>
          </p:cNvSpPr>
          <p:nvPr/>
        </p:nvSpPr>
        <p:spPr bwMode="auto">
          <a:xfrm>
            <a:off x="0" y="2984500"/>
            <a:ext cx="1841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9pPr>
          </a:lstStyle>
          <a:p>
            <a:pPr eaLnBrk="1" hangingPunct="1"/>
            <a:endParaRPr lang="en-US" altLang="el-GR">
              <a:latin typeface="Arial" charset="0"/>
            </a:endParaRPr>
          </a:p>
        </p:txBody>
      </p:sp>
      <p:graphicFrame>
        <p:nvGraphicFramePr>
          <p:cNvPr id="2051" name="Object 21"/>
          <p:cNvGraphicFramePr>
            <a:graphicFrameLocks noChangeAspect="1"/>
          </p:cNvGraphicFramePr>
          <p:nvPr/>
        </p:nvGraphicFramePr>
        <p:xfrm>
          <a:off x="4859338" y="4292600"/>
          <a:ext cx="3529012" cy="84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6" imgW="1790700" imgH="431800" progId="Equation.DSMT4">
                  <p:embed/>
                </p:oleObj>
              </mc:Choice>
              <mc:Fallback>
                <p:oleObj name="Equation" r:id="rId6" imgW="1790700" imgH="431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9338" y="4292600"/>
                        <a:ext cx="3529012" cy="842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90206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04813"/>
            <a:ext cx="8709025" cy="590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62293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1"/>
          <p:cNvGraphicFramePr>
            <a:graphicFrameLocks noChangeAspect="1"/>
          </p:cNvGraphicFramePr>
          <p:nvPr/>
        </p:nvGraphicFramePr>
        <p:xfrm>
          <a:off x="827088" y="692150"/>
          <a:ext cx="6608762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3" imgW="2476500" imgH="431800" progId="Equation.3">
                  <p:embed/>
                </p:oleObj>
              </mc:Choice>
              <mc:Fallback>
                <p:oleObj name="Equation" r:id="rId3" imgW="24765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692150"/>
                        <a:ext cx="6608762" cy="1152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4"/>
          <p:cNvGraphicFramePr>
            <a:graphicFrameLocks noChangeAspect="1"/>
          </p:cNvGraphicFramePr>
          <p:nvPr/>
        </p:nvGraphicFramePr>
        <p:xfrm>
          <a:off x="755650" y="5300663"/>
          <a:ext cx="6353175" cy="763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5" imgW="1905000" imgH="228600" progId="Equation.3">
                  <p:embed/>
                </p:oleObj>
              </mc:Choice>
              <mc:Fallback>
                <p:oleObj name="Equation" r:id="rId5" imgW="19050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5300663"/>
                        <a:ext cx="6353175" cy="763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6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2082800"/>
            <a:ext cx="3240088" cy="269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71883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itle 5"/>
          <p:cNvSpPr>
            <a:spLocks noGrp="1"/>
          </p:cNvSpPr>
          <p:nvPr>
            <p:ph type="title"/>
          </p:nvPr>
        </p:nvSpPr>
        <p:spPr>
          <a:xfrm>
            <a:off x="685800" y="260350"/>
            <a:ext cx="7772400" cy="1143000"/>
          </a:xfrm>
        </p:spPr>
        <p:txBody>
          <a:bodyPr/>
          <a:lstStyle/>
          <a:p>
            <a:r>
              <a:rPr lang="el-GR" altLang="el-GR" sz="3200" smtClean="0">
                <a:latin typeface="Arial" charset="0"/>
              </a:rPr>
              <a:t>Συγκεντρώσεις συστατικών σε μίγματα</a:t>
            </a:r>
            <a:endParaRPr lang="en-US" altLang="el-GR" sz="3200" smtClean="0">
              <a:latin typeface="Arial" charset="0"/>
            </a:endParaRPr>
          </a:p>
        </p:txBody>
      </p:sp>
      <p:graphicFrame>
        <p:nvGraphicFramePr>
          <p:cNvPr id="4098" name="Object 1"/>
          <p:cNvGraphicFramePr>
            <a:graphicFrameLocks noChangeAspect="1"/>
          </p:cNvGraphicFramePr>
          <p:nvPr/>
        </p:nvGraphicFramePr>
        <p:xfrm>
          <a:off x="512763" y="1825625"/>
          <a:ext cx="6324600" cy="251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3" imgW="2108160" imgH="838080" progId="Equation.3">
                  <p:embed/>
                </p:oleObj>
              </mc:Choice>
              <mc:Fallback>
                <p:oleObj name="Equation" r:id="rId3" imgW="2108160" imgH="8380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763" y="1825625"/>
                        <a:ext cx="6324600" cy="251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1" name="TextBox 2"/>
          <p:cNvSpPr txBox="1">
            <a:spLocks noChangeArrowheads="1"/>
          </p:cNvSpPr>
          <p:nvPr/>
        </p:nvSpPr>
        <p:spPr bwMode="auto">
          <a:xfrm>
            <a:off x="611188" y="4508500"/>
            <a:ext cx="59039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l-GR">
                <a:latin typeface="Arial" charset="0"/>
                <a:cs typeface="Arial" charset="0"/>
              </a:rPr>
              <a:t>a, b, c, d,… - </a:t>
            </a:r>
            <a:r>
              <a:rPr lang="el-GR" altLang="el-GR">
                <a:latin typeface="Arial" charset="0"/>
                <a:cs typeface="Arial" charset="0"/>
              </a:rPr>
              <a:t>κλάσματα μάζας συστατικών</a:t>
            </a:r>
            <a:r>
              <a:rPr lang="en-US" altLang="el-GR">
                <a:latin typeface="Arial" charset="0"/>
                <a:cs typeface="Arial" charset="0"/>
              </a:rPr>
              <a:t>  </a:t>
            </a:r>
          </a:p>
        </p:txBody>
      </p:sp>
      <p:sp>
        <p:nvSpPr>
          <p:cNvPr id="4102" name="TextBox 4"/>
          <p:cNvSpPr txBox="1">
            <a:spLocks noChangeArrowheads="1"/>
          </p:cNvSpPr>
          <p:nvPr/>
        </p:nvSpPr>
        <p:spPr bwMode="auto">
          <a:xfrm>
            <a:off x="1042988" y="1341438"/>
            <a:ext cx="36353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l-GR" altLang="el-GR">
                <a:latin typeface="Arial" charset="0"/>
                <a:cs typeface="Arial" charset="0"/>
              </a:rPr>
              <a:t>Απόλυτες συγκεντρώσεις</a:t>
            </a:r>
            <a:endParaRPr lang="en-US" altLang="el-GR">
              <a:latin typeface="Arial" charset="0"/>
              <a:cs typeface="Arial" charset="0"/>
            </a:endParaRPr>
          </a:p>
        </p:txBody>
      </p:sp>
      <p:graphicFrame>
        <p:nvGraphicFramePr>
          <p:cNvPr id="4099" name="Object 7"/>
          <p:cNvGraphicFramePr>
            <a:graphicFrameLocks noChangeAspect="1"/>
          </p:cNvGraphicFramePr>
          <p:nvPr/>
        </p:nvGraphicFramePr>
        <p:xfrm>
          <a:off x="1258888" y="5661025"/>
          <a:ext cx="5105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5" imgW="2552700" imgH="215900" progId="Equation.3">
                  <p:embed/>
                </p:oleObj>
              </mc:Choice>
              <mc:Fallback>
                <p:oleObj name="Equation" r:id="rId5" imgW="2552700" imgH="2159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5661025"/>
                        <a:ext cx="51054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105819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itle 5"/>
          <p:cNvSpPr>
            <a:spLocks noGrp="1"/>
          </p:cNvSpPr>
          <p:nvPr>
            <p:ph type="title"/>
          </p:nvPr>
        </p:nvSpPr>
        <p:spPr>
          <a:xfrm>
            <a:off x="685800" y="260350"/>
            <a:ext cx="7772400" cy="1143000"/>
          </a:xfrm>
        </p:spPr>
        <p:txBody>
          <a:bodyPr/>
          <a:lstStyle/>
          <a:p>
            <a:r>
              <a:rPr lang="el-GR" altLang="el-GR" sz="3200" smtClean="0">
                <a:latin typeface="Arial" charset="0"/>
              </a:rPr>
              <a:t>Συγκεντρώσεις συστατικών σε μίγματα</a:t>
            </a:r>
            <a:endParaRPr lang="en-US" altLang="el-GR" sz="3200" smtClean="0">
              <a:latin typeface="Arial" charset="0"/>
            </a:endParaRPr>
          </a:p>
        </p:txBody>
      </p:sp>
      <p:sp>
        <p:nvSpPr>
          <p:cNvPr id="5124" name="TextBox 2"/>
          <p:cNvSpPr txBox="1">
            <a:spLocks noChangeArrowheads="1"/>
          </p:cNvSpPr>
          <p:nvPr/>
        </p:nvSpPr>
        <p:spPr bwMode="auto">
          <a:xfrm>
            <a:off x="611188" y="4868863"/>
            <a:ext cx="50101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l-GR">
                <a:latin typeface="Arial" charset="0"/>
                <a:cs typeface="Arial" charset="0"/>
              </a:rPr>
              <a:t>a, b, - </a:t>
            </a:r>
            <a:r>
              <a:rPr lang="el-GR" altLang="el-GR">
                <a:latin typeface="Arial" charset="0"/>
                <a:cs typeface="Arial" charset="0"/>
              </a:rPr>
              <a:t>κλάσματα μάζας συστατικών</a:t>
            </a:r>
            <a:r>
              <a:rPr lang="en-US" altLang="el-GR">
                <a:latin typeface="Arial" charset="0"/>
                <a:cs typeface="Arial" charset="0"/>
              </a:rPr>
              <a:t>  </a:t>
            </a:r>
          </a:p>
        </p:txBody>
      </p:sp>
      <p:sp>
        <p:nvSpPr>
          <p:cNvPr id="5125" name="TextBox 4"/>
          <p:cNvSpPr txBox="1">
            <a:spLocks noChangeArrowheads="1"/>
          </p:cNvSpPr>
          <p:nvPr/>
        </p:nvSpPr>
        <p:spPr bwMode="auto">
          <a:xfrm>
            <a:off x="1042988" y="1341438"/>
            <a:ext cx="3429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l-GR" altLang="el-GR">
                <a:latin typeface="Arial" charset="0"/>
                <a:cs typeface="Arial" charset="0"/>
              </a:rPr>
              <a:t>Σχετικές συγκεντρώσεις</a:t>
            </a:r>
            <a:endParaRPr lang="en-US" altLang="el-GR">
              <a:latin typeface="Arial" charset="0"/>
              <a:cs typeface="Arial" charset="0"/>
            </a:endParaRPr>
          </a:p>
        </p:txBody>
      </p:sp>
      <p:graphicFrame>
        <p:nvGraphicFramePr>
          <p:cNvPr id="5122" name="Object 3"/>
          <p:cNvGraphicFramePr>
            <a:graphicFrameLocks noChangeAspect="1"/>
          </p:cNvGraphicFramePr>
          <p:nvPr/>
        </p:nvGraphicFramePr>
        <p:xfrm>
          <a:off x="850900" y="2255838"/>
          <a:ext cx="17907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3" imgW="596900" imgH="393700" progId="Equation.3">
                  <p:embed/>
                </p:oleObj>
              </mc:Choice>
              <mc:Fallback>
                <p:oleObj name="Equation" r:id="rId3" imgW="5969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0900" y="2255838"/>
                        <a:ext cx="179070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6" name="TextBox 6"/>
          <p:cNvSpPr txBox="1">
            <a:spLocks noChangeArrowheads="1"/>
          </p:cNvSpPr>
          <p:nvPr/>
        </p:nvSpPr>
        <p:spPr bwMode="auto">
          <a:xfrm>
            <a:off x="1168400" y="4148138"/>
            <a:ext cx="10175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l-GR"/>
              <a:t>b</a:t>
            </a:r>
            <a:r>
              <a:rPr lang="en-US" altLang="el-GR" baseline="-25000"/>
              <a:t>0 </a:t>
            </a:r>
            <a:r>
              <a:rPr lang="en-US" altLang="el-GR"/>
              <a:t>= ?</a:t>
            </a:r>
          </a:p>
        </p:txBody>
      </p:sp>
    </p:spTree>
    <p:extLst>
      <p:ext uri="{BB962C8B-B14F-4D97-AF65-F5344CB8AC3E}">
        <p14:creationId xmlns:p14="http://schemas.microsoft.com/office/powerpoint/2010/main" val="7929028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le 5"/>
          <p:cNvSpPr>
            <a:spLocks noGrp="1"/>
          </p:cNvSpPr>
          <p:nvPr>
            <p:ph type="title"/>
          </p:nvPr>
        </p:nvSpPr>
        <p:spPr>
          <a:xfrm>
            <a:off x="685800" y="260350"/>
            <a:ext cx="7772400" cy="1143000"/>
          </a:xfrm>
        </p:spPr>
        <p:txBody>
          <a:bodyPr/>
          <a:lstStyle/>
          <a:p>
            <a:r>
              <a:rPr lang="el-GR" altLang="el-GR" sz="3200" smtClean="0">
                <a:latin typeface="Arial" charset="0"/>
              </a:rPr>
              <a:t>Συγκεντρώσεις συστατικών σε</a:t>
            </a:r>
            <a:r>
              <a:rPr lang="en-US" altLang="el-GR" sz="3200" smtClean="0">
                <a:latin typeface="Arial" charset="0"/>
              </a:rPr>
              <a:t> </a:t>
            </a:r>
            <a:r>
              <a:rPr lang="el-GR" altLang="el-GR" sz="3200" smtClean="0">
                <a:latin typeface="Arial" charset="0"/>
              </a:rPr>
              <a:t>αέρια μίγματα</a:t>
            </a:r>
            <a:endParaRPr lang="en-US" altLang="el-GR" sz="3200" smtClean="0">
              <a:latin typeface="Arial" charset="0"/>
            </a:endParaRPr>
          </a:p>
        </p:txBody>
      </p:sp>
      <p:sp>
        <p:nvSpPr>
          <p:cNvPr id="6148" name="TextBox 2"/>
          <p:cNvSpPr txBox="1">
            <a:spLocks noChangeArrowheads="1"/>
          </p:cNvSpPr>
          <p:nvPr/>
        </p:nvSpPr>
        <p:spPr bwMode="auto">
          <a:xfrm>
            <a:off x="611188" y="4076700"/>
            <a:ext cx="41354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l-GR" altLang="el-GR">
                <a:latin typeface="Arial" charset="0"/>
                <a:cs typeface="Arial" charset="0"/>
              </a:rPr>
              <a:t>Ρ – ολική πίεση του μίγματος</a:t>
            </a:r>
            <a:endParaRPr lang="en-US" altLang="el-GR">
              <a:latin typeface="Arial" charset="0"/>
              <a:cs typeface="Arial" charset="0"/>
            </a:endParaRPr>
          </a:p>
        </p:txBody>
      </p:sp>
      <p:sp>
        <p:nvSpPr>
          <p:cNvPr id="6149" name="TextBox 4"/>
          <p:cNvSpPr txBox="1">
            <a:spLocks noChangeArrowheads="1"/>
          </p:cNvSpPr>
          <p:nvPr/>
        </p:nvSpPr>
        <p:spPr bwMode="auto">
          <a:xfrm>
            <a:off x="1042988" y="1341438"/>
            <a:ext cx="49307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man Old Style" pitchFamily="18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l-GR" altLang="el-GR">
                <a:latin typeface="Arial" charset="0"/>
                <a:cs typeface="Arial" charset="0"/>
              </a:rPr>
              <a:t>Απόλυτες μοριακές συγκεντρώσεις</a:t>
            </a:r>
          </a:p>
          <a:p>
            <a:pPr eaLnBrk="1" hangingPunct="1"/>
            <a:endParaRPr lang="el-GR" altLang="el-GR">
              <a:latin typeface="Arial" charset="0"/>
              <a:cs typeface="Arial" charset="0"/>
            </a:endParaRPr>
          </a:p>
          <a:p>
            <a:pPr eaLnBrk="1" hangingPunct="1"/>
            <a:r>
              <a:rPr lang="el-GR" altLang="el-GR">
                <a:latin typeface="Arial" charset="0"/>
                <a:cs typeface="Arial" charset="0"/>
              </a:rPr>
              <a:t>Μερικές πιέσεις</a:t>
            </a:r>
            <a:endParaRPr lang="en-US" altLang="el-GR">
              <a:latin typeface="Arial" charset="0"/>
              <a:cs typeface="Arial" charset="0"/>
            </a:endParaRPr>
          </a:p>
        </p:txBody>
      </p:sp>
      <p:graphicFrame>
        <p:nvGraphicFramePr>
          <p:cNvPr id="6146" name="Object 1"/>
          <p:cNvGraphicFramePr>
            <a:graphicFrameLocks noChangeAspect="1"/>
          </p:cNvGraphicFramePr>
          <p:nvPr/>
        </p:nvGraphicFramePr>
        <p:xfrm>
          <a:off x="971550" y="2924175"/>
          <a:ext cx="34290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3" imgW="1714500" imgH="393700" progId="Equation.3">
                  <p:embed/>
                </p:oleObj>
              </mc:Choice>
              <mc:Fallback>
                <p:oleObj name="Equation" r:id="rId3" imgW="17145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2924175"/>
                        <a:ext cx="34290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83252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706090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Διεργασίες  μεταφοράς μάζας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r>
              <a:rPr lang="el-GR" dirty="0" smtClean="0"/>
              <a:t>Στις διεργασίες μεταφοράς </a:t>
            </a:r>
            <a:r>
              <a:rPr lang="el-GR" dirty="0"/>
              <a:t>μάζας γίνεται διαχωρισμός ενός ομοιογενούς ή ετερογενούς συστήματος στα συστατικά τα οποία αποτελείται.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58091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706090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Απορρόφηση-</a:t>
            </a:r>
            <a:r>
              <a:rPr lang="el-GR" b="1" dirty="0" err="1" smtClean="0"/>
              <a:t>εκρόφηση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92500" lnSpcReduction="10000"/>
          </a:bodyPr>
          <a:lstStyle/>
          <a:p>
            <a:r>
              <a:rPr lang="el-GR" dirty="0"/>
              <a:t>Στην </a:t>
            </a:r>
            <a:r>
              <a:rPr lang="el-GR" b="1" dirty="0"/>
              <a:t>απορρόφηση αερίων</a:t>
            </a:r>
            <a:r>
              <a:rPr lang="el-GR" dirty="0"/>
              <a:t> γίνεται διαχωρισμός ενός μίγματος αερίων όταν αυτό έλθει σε επαφή με υγρό στο οποίο ένα τουλάχιστον από τα συστατικά του αερίου είναι διαλυτό. Συνηθισμένο παράδειγμα είναι η απορρόφηση της αμμωνίας από μίγμα αυτής με αδρανή αέρα στο νερό. Η μεταφορά μάζας γίνεται από αέριο σε </a:t>
            </a:r>
            <a:r>
              <a:rPr lang="el-GR" dirty="0" err="1"/>
              <a:t>διεπιφάνεια</a:t>
            </a:r>
            <a:r>
              <a:rPr lang="el-GR" dirty="0"/>
              <a:t> σε υγρό.</a:t>
            </a:r>
          </a:p>
          <a:p>
            <a:r>
              <a:rPr lang="el-GR" dirty="0"/>
              <a:t>Η αντίστροφη διεργασία από την απορρόφηση αερίων είναι η </a:t>
            </a:r>
            <a:r>
              <a:rPr lang="el-GR" b="1" dirty="0" err="1"/>
              <a:t>εκρόφηση</a:t>
            </a:r>
            <a:r>
              <a:rPr lang="el-GR" dirty="0"/>
              <a:t>, δηλαδή η απομάκρυνσή τους από το υγρό.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45919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706090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Ύγρανση-</a:t>
            </a:r>
            <a:r>
              <a:rPr lang="el-GR" b="1" dirty="0" err="1" smtClean="0"/>
              <a:t>αφύγρανση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endParaRPr lang="el-GR" dirty="0" smtClean="0"/>
          </a:p>
          <a:p>
            <a:endParaRPr lang="el-GR" dirty="0"/>
          </a:p>
          <a:p>
            <a:r>
              <a:rPr lang="el-GR" dirty="0" smtClean="0"/>
              <a:t>Με </a:t>
            </a:r>
            <a:r>
              <a:rPr lang="el-GR" dirty="0"/>
              <a:t>την </a:t>
            </a:r>
            <a:r>
              <a:rPr lang="el-GR" b="1" dirty="0"/>
              <a:t>ύγρανση</a:t>
            </a:r>
            <a:r>
              <a:rPr lang="el-GR" dirty="0"/>
              <a:t> και την </a:t>
            </a:r>
            <a:r>
              <a:rPr lang="el-GR" b="1" dirty="0" err="1"/>
              <a:t>αφύγρανση</a:t>
            </a:r>
            <a:r>
              <a:rPr lang="el-GR" dirty="0"/>
              <a:t> (ξήρανση) γίνεται ταυτόχρονη μεταφορά μάζας και θερμότητας μεταξύ μιας αμιγούς υγρής φάσης (συνήθως νερό) και ενός αερίου (συνήθως αέρας) αδιάλυτου στο υγρό.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31842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706090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Απόσταξη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92500" lnSpcReduction="10000"/>
          </a:bodyPr>
          <a:lstStyle/>
          <a:p>
            <a:r>
              <a:rPr lang="el-GR" dirty="0"/>
              <a:t> Στην </a:t>
            </a:r>
            <a:r>
              <a:rPr lang="el-GR" b="1" dirty="0"/>
              <a:t>απόσταξη</a:t>
            </a:r>
            <a:r>
              <a:rPr lang="el-GR" dirty="0"/>
              <a:t> γίνεται διαχωρισμός των αναμίξιμων υγρών στα συστατικά τους με βάση την διαφορά πτητικότητας. Γίνεται μεταφορά μάζας με την εξής διεύθυνση: ατμοί → </a:t>
            </a:r>
            <a:r>
              <a:rPr lang="el-GR" dirty="0" err="1"/>
              <a:t>διεπιφάνεια</a:t>
            </a:r>
            <a:r>
              <a:rPr lang="el-GR" dirty="0"/>
              <a:t> </a:t>
            </a:r>
            <a:r>
              <a:rPr lang="el-GR" dirty="0" err="1"/>
              <a:t>→υγρό</a:t>
            </a:r>
            <a:r>
              <a:rPr lang="el-GR" dirty="0"/>
              <a:t> για το συστατικό με το υψηλότερο Σ.Ζ. και υγρό → </a:t>
            </a:r>
            <a:r>
              <a:rPr lang="el-GR" dirty="0" err="1"/>
              <a:t>διεπιφάνεια</a:t>
            </a:r>
            <a:r>
              <a:rPr lang="el-GR" dirty="0"/>
              <a:t> → ατμός για το συστατικό με το χαμηλότερο Σ.Ζ. </a:t>
            </a:r>
            <a:endParaRPr lang="el-GR" dirty="0" smtClean="0"/>
          </a:p>
          <a:p>
            <a:r>
              <a:rPr lang="el-GR" dirty="0" smtClean="0"/>
              <a:t>Παραδείγματα </a:t>
            </a:r>
            <a:r>
              <a:rPr lang="el-GR" dirty="0"/>
              <a:t>αποστάξεως είναι ο διαχωρισμός υγροποιημένου ατμοσφαιρικού αέρα σε άζωτο, η παραγωγή βενζίνης από το αργό πετρέλαιο, κ.α.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41815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706090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Προσρόφηση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lnSpcReduction="10000"/>
          </a:bodyPr>
          <a:lstStyle/>
          <a:p>
            <a:r>
              <a:rPr lang="el-GR" dirty="0"/>
              <a:t>Στην </a:t>
            </a:r>
            <a:r>
              <a:rPr lang="el-GR" b="1" dirty="0"/>
              <a:t>προσρόφηση</a:t>
            </a:r>
            <a:r>
              <a:rPr lang="el-GR" dirty="0"/>
              <a:t> γίνεται μεταφορά μάζας στη διεύθυνση ρευστό → </a:t>
            </a:r>
            <a:r>
              <a:rPr lang="el-GR" dirty="0" err="1"/>
              <a:t>διεπιφάνεια</a:t>
            </a:r>
            <a:r>
              <a:rPr lang="el-GR" dirty="0"/>
              <a:t> → στερεό. Η αντίστροφη πορεία ονομάζεται αναγέννηση (ή </a:t>
            </a:r>
            <a:r>
              <a:rPr lang="el-GR" dirty="0" err="1"/>
              <a:t>εκρόφηση</a:t>
            </a:r>
            <a:r>
              <a:rPr lang="el-GR" dirty="0"/>
              <a:t>). </a:t>
            </a:r>
            <a:endParaRPr lang="el-GR" dirty="0" smtClean="0"/>
          </a:p>
          <a:p>
            <a:r>
              <a:rPr lang="el-GR" dirty="0" smtClean="0"/>
              <a:t>Χρησιμοποιείται </a:t>
            </a:r>
            <a:r>
              <a:rPr lang="el-GR" dirty="0"/>
              <a:t>στην βιομηχανία για τον καθαρισμό αερίων ή υγρών από ανεπιθύμητα συστατικά όπως αποχρωματισμός υγρών, ξήρανση αερίων είτε για ανάκτηση από τα αραιά διαλύματα χρήσιμων συστατικών όπως οι υδρογονάνθρακες στα διυλιστήρια πετρελαίου.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141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Εκχύλιση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lnSpcReduction="10000"/>
          </a:bodyPr>
          <a:lstStyle/>
          <a:p>
            <a:r>
              <a:rPr lang="el-GR" dirty="0"/>
              <a:t>Στην </a:t>
            </a:r>
            <a:r>
              <a:rPr lang="el-GR" b="1" dirty="0"/>
              <a:t>εκχύλιση</a:t>
            </a:r>
            <a:r>
              <a:rPr lang="el-GR" dirty="0"/>
              <a:t> υγρών γίνεται ανάκτηση των διαλυμένων ουσιών από το διάλυμα σε έναν άλλο ειδικό διαλύτη που δεν αναμιγνύεται με το αρχικό διάλυμα. Γίνεται μεταφορά μάζας στη διεύθυνση υγρό → </a:t>
            </a:r>
            <a:r>
              <a:rPr lang="el-GR" dirty="0" err="1"/>
              <a:t>διεπιφάνεια</a:t>
            </a:r>
            <a:r>
              <a:rPr lang="el-GR" dirty="0"/>
              <a:t> → υγρό. Βασίζεται στην διαφορά διαλυτότητας της ουσίας στις δύο φάσεις. </a:t>
            </a:r>
            <a:endParaRPr lang="el-GR" dirty="0" smtClean="0"/>
          </a:p>
          <a:p>
            <a:r>
              <a:rPr lang="el-GR" dirty="0" smtClean="0"/>
              <a:t>Εφαρμόζεται </a:t>
            </a:r>
            <a:r>
              <a:rPr lang="el-GR" dirty="0"/>
              <a:t>για τον διαχωρισμό ευαίσθητων οργανικών ενώσεων όπως </a:t>
            </a:r>
            <a:r>
              <a:rPr lang="el-GR" dirty="0" smtClean="0"/>
              <a:t>π.χ. σε </a:t>
            </a:r>
            <a:r>
              <a:rPr lang="el-GR" dirty="0"/>
              <a:t>φαρμακοβιομηχανίες.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641943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Κρυστάλλωση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r>
              <a:rPr lang="el-GR" dirty="0"/>
              <a:t>Με την </a:t>
            </a:r>
            <a:r>
              <a:rPr lang="el-GR" b="1" dirty="0"/>
              <a:t>κρυστάλλωση</a:t>
            </a:r>
            <a:r>
              <a:rPr lang="el-GR" dirty="0"/>
              <a:t> γίνεται ανάκτηση των στερεών από τα διαλύματά τους. Γίνεται μεταφορά μάζας στη διεύθυνση υγρό (μητρικό) → </a:t>
            </a:r>
            <a:r>
              <a:rPr lang="el-GR" dirty="0" err="1"/>
              <a:t>διεπιφάνεια</a:t>
            </a:r>
            <a:r>
              <a:rPr lang="el-GR" dirty="0"/>
              <a:t> → στερεό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463613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Διάλυση και </a:t>
            </a:r>
            <a:r>
              <a:rPr lang="el-GR" b="1" dirty="0" err="1" smtClean="0"/>
              <a:t>Έκπλυση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Η </a:t>
            </a:r>
            <a:r>
              <a:rPr lang="el-GR" b="1" dirty="0"/>
              <a:t>διάλυση</a:t>
            </a:r>
            <a:r>
              <a:rPr lang="el-GR" dirty="0"/>
              <a:t> και /ή </a:t>
            </a:r>
            <a:r>
              <a:rPr lang="el-GR" b="1" dirty="0" err="1"/>
              <a:t>έκπλυση</a:t>
            </a:r>
            <a:r>
              <a:rPr lang="el-GR" dirty="0"/>
              <a:t> (ή </a:t>
            </a:r>
            <a:r>
              <a:rPr lang="el-GR" dirty="0" err="1"/>
              <a:t>διαλυτοποίηση</a:t>
            </a:r>
            <a:r>
              <a:rPr lang="el-GR" dirty="0"/>
              <a:t> ή εκχύλιση στερεών) είναι διεργασίες </a:t>
            </a:r>
            <a:r>
              <a:rPr lang="el-GR" dirty="0" err="1"/>
              <a:t>αντίσστροφες</a:t>
            </a:r>
            <a:r>
              <a:rPr lang="el-GR" dirty="0"/>
              <a:t> της κρυσταλλώσεως ως προς την μεταφορά μάζας, δηλαδή στερεό </a:t>
            </a:r>
            <a:r>
              <a:rPr lang="el-GR" dirty="0" err="1"/>
              <a:t>→διεπιφάνεια</a:t>
            </a:r>
            <a:r>
              <a:rPr lang="el-GR" dirty="0"/>
              <a:t> </a:t>
            </a:r>
            <a:r>
              <a:rPr lang="el-GR" dirty="0" err="1"/>
              <a:t>→υγρό</a:t>
            </a:r>
            <a:r>
              <a:rPr lang="el-GR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50681295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623</Words>
  <Application>Microsoft Office PowerPoint</Application>
  <PresentationFormat>Προβολή στην οθόνη (4:3)</PresentationFormat>
  <Paragraphs>53</Paragraphs>
  <Slides>18</Slides>
  <Notes>2</Notes>
  <HiddenSlides>0</HiddenSlides>
  <MMClips>0</MMClips>
  <ScaleCrop>false</ScaleCrop>
  <HeadingPairs>
    <vt:vector size="6" baseType="variant"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20" baseType="lpstr">
      <vt:lpstr>Θέμα του Office</vt:lpstr>
      <vt:lpstr>Equation</vt:lpstr>
      <vt:lpstr>ΦΥΣΙΚΕΣ ΚΑΙ ΧΗΜΙΚΕΣ ΔΙΕΡΓΑΣΙΕΣ</vt:lpstr>
      <vt:lpstr>Διεργασίες  μεταφοράς μάζας</vt:lpstr>
      <vt:lpstr>Απορρόφηση-εκρόφηση</vt:lpstr>
      <vt:lpstr>Ύγρανση-αφύγρανση</vt:lpstr>
      <vt:lpstr>Απόσταξη</vt:lpstr>
      <vt:lpstr>Προσρόφηση</vt:lpstr>
      <vt:lpstr>Εκχύλιση</vt:lpstr>
      <vt:lpstr>Κρυστάλλωση</vt:lpstr>
      <vt:lpstr>Διάλυση και Έκπλυση</vt:lpstr>
      <vt:lpstr>Στάδια μεταφοράς μάζας</vt:lpstr>
      <vt:lpstr>Διεργασίες μεταφοράς μάζας</vt:lpstr>
      <vt:lpstr>Εξισώσεις για την μεταφορά μάζας μεταξύ δύο φάσεων</vt:lpstr>
      <vt:lpstr>Παρουσίαση του PowerPoint</vt:lpstr>
      <vt:lpstr>Παρουσίαση του PowerPoint</vt:lpstr>
      <vt:lpstr>Παρουσίαση του PowerPoint</vt:lpstr>
      <vt:lpstr>Συγκεντρώσεις συστατικών σε μίγματα</vt:lpstr>
      <vt:lpstr>Συγκεντρώσεις συστατικών σε μίγματα</vt:lpstr>
      <vt:lpstr>Συγκεντρώσεις συστατικών σε αέρια μίγματα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ΦΥΣΙΚΕΣ ΚΑΙ ΧΗΜΙΚΕΣ ΔΙΕΡΓΑΣΙΕΣ</dc:title>
  <dc:creator>Melina Kotti</dc:creator>
  <cp:lastModifiedBy>Windows User</cp:lastModifiedBy>
  <cp:revision>49</cp:revision>
  <dcterms:created xsi:type="dcterms:W3CDTF">2019-02-26T09:44:14Z</dcterms:created>
  <dcterms:modified xsi:type="dcterms:W3CDTF">2019-02-26T13:22:49Z</dcterms:modified>
</cp:coreProperties>
</file>