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99" r:id="rId32"/>
    <p:sldId id="300" r:id="rId33"/>
    <p:sldId id="301" r:id="rId34"/>
    <p:sldId id="286" r:id="rId35"/>
    <p:sldId id="289" r:id="rId36"/>
    <p:sldId id="298" r:id="rId37"/>
    <p:sldId id="287" r:id="rId38"/>
    <p:sldId id="288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BB98D4-7A0F-4629-B4B4-EBCBC456DF1F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0384976-C4F9-4309-9F8B-9C323244C012}">
      <dgm:prSet phldrT="[Κείμενο]"/>
      <dgm:spPr/>
      <dgm:t>
        <a:bodyPr/>
        <a:lstStyle/>
        <a:p>
          <a:r>
            <a:rPr lang="el-GR" dirty="0" smtClean="0"/>
            <a:t>Φυσική</a:t>
          </a:r>
          <a:endParaRPr lang="el-GR" dirty="0"/>
        </a:p>
      </dgm:t>
    </dgm:pt>
    <dgm:pt modelId="{5E31AACF-2956-45F4-99A9-7F14850E2117}" type="parTrans" cxnId="{52C1BCB8-297B-43B0-A828-4ECA0E5C70A3}">
      <dgm:prSet/>
      <dgm:spPr/>
      <dgm:t>
        <a:bodyPr/>
        <a:lstStyle/>
        <a:p>
          <a:endParaRPr lang="el-GR"/>
        </a:p>
      </dgm:t>
    </dgm:pt>
    <dgm:pt modelId="{594ECCA4-BD43-4F1C-869E-B9FE0AC73A6A}" type="sibTrans" cxnId="{52C1BCB8-297B-43B0-A828-4ECA0E5C70A3}">
      <dgm:prSet/>
      <dgm:spPr/>
      <dgm:t>
        <a:bodyPr/>
        <a:lstStyle/>
        <a:p>
          <a:endParaRPr lang="el-GR"/>
        </a:p>
      </dgm:t>
    </dgm:pt>
    <dgm:pt modelId="{FC8EFF47-A360-44AE-9227-9B79FF7BA4E9}">
      <dgm:prSet phldrT="[Κείμενο]"/>
      <dgm:spPr/>
      <dgm:t>
        <a:bodyPr/>
        <a:lstStyle/>
        <a:p>
          <a:r>
            <a:rPr lang="el-GR" dirty="0" smtClean="0"/>
            <a:t>Γίνεται σε χαμηλές </a:t>
          </a:r>
          <a:r>
            <a:rPr lang="el-GR" dirty="0" err="1" smtClean="0"/>
            <a:t>θερμοκρασίες(κοντά</a:t>
          </a:r>
          <a:r>
            <a:rPr lang="el-GR" dirty="0" smtClean="0"/>
            <a:t> σε αυτές της υγροποίησης των </a:t>
          </a:r>
          <a:r>
            <a:rPr lang="el-GR" dirty="0" err="1" smtClean="0"/>
            <a:t>προσροφούμενων</a:t>
          </a:r>
          <a:r>
            <a:rPr lang="el-GR" dirty="0" smtClean="0"/>
            <a:t> αερίων)</a:t>
          </a:r>
          <a:endParaRPr lang="el-GR" dirty="0"/>
        </a:p>
      </dgm:t>
    </dgm:pt>
    <dgm:pt modelId="{5585429A-9CBC-43A1-AD3F-40957D58BA51}" type="parTrans" cxnId="{161AFC20-8139-46A3-B65D-4F68CB42C9EF}">
      <dgm:prSet/>
      <dgm:spPr/>
      <dgm:t>
        <a:bodyPr/>
        <a:lstStyle/>
        <a:p>
          <a:endParaRPr lang="el-GR"/>
        </a:p>
      </dgm:t>
    </dgm:pt>
    <dgm:pt modelId="{46399451-DA38-48F8-AE34-E0D4E3847871}" type="sibTrans" cxnId="{161AFC20-8139-46A3-B65D-4F68CB42C9EF}">
      <dgm:prSet/>
      <dgm:spPr/>
      <dgm:t>
        <a:bodyPr/>
        <a:lstStyle/>
        <a:p>
          <a:endParaRPr lang="el-GR"/>
        </a:p>
      </dgm:t>
    </dgm:pt>
    <dgm:pt modelId="{85AAE6D6-FDB8-4BE0-B3F9-72550B94C88E}">
      <dgm:prSet phldrT="[Κείμενο]"/>
      <dgm:spPr/>
      <dgm:t>
        <a:bodyPr/>
        <a:lstStyle/>
        <a:p>
          <a:r>
            <a:rPr lang="el-GR" dirty="0" smtClean="0"/>
            <a:t>Χημική</a:t>
          </a:r>
          <a:endParaRPr lang="el-GR" dirty="0"/>
        </a:p>
      </dgm:t>
    </dgm:pt>
    <dgm:pt modelId="{793B3194-594F-436B-BE12-F91C260473A9}" type="parTrans" cxnId="{AE3EA08F-70DC-4ACF-8D96-44A68239875B}">
      <dgm:prSet/>
      <dgm:spPr/>
      <dgm:t>
        <a:bodyPr/>
        <a:lstStyle/>
        <a:p>
          <a:endParaRPr lang="el-GR"/>
        </a:p>
      </dgm:t>
    </dgm:pt>
    <dgm:pt modelId="{46481276-F1D8-49FF-BEEA-9A8610F0A392}" type="sibTrans" cxnId="{AE3EA08F-70DC-4ACF-8D96-44A68239875B}">
      <dgm:prSet/>
      <dgm:spPr/>
      <dgm:t>
        <a:bodyPr/>
        <a:lstStyle/>
        <a:p>
          <a:endParaRPr lang="el-GR"/>
        </a:p>
      </dgm:t>
    </dgm:pt>
    <dgm:pt modelId="{B23EEE2B-358F-4A6C-9CFD-ABD6E4137D53}">
      <dgm:prSet phldrT="[Κείμενο]"/>
      <dgm:spPr/>
      <dgm:t>
        <a:bodyPr/>
        <a:lstStyle/>
        <a:p>
          <a:r>
            <a:rPr lang="el-GR" dirty="0" smtClean="0"/>
            <a:t>Γίνεται σε υψηλές θερμοκρασίες (150-350</a:t>
          </a:r>
          <a:r>
            <a:rPr lang="el-GR" baseline="30000" dirty="0" smtClean="0"/>
            <a:t>ο</a:t>
          </a:r>
          <a:r>
            <a:rPr lang="en-US" dirty="0" smtClean="0"/>
            <a:t>C</a:t>
          </a:r>
          <a:r>
            <a:rPr lang="el-GR" dirty="0" smtClean="0"/>
            <a:t>) </a:t>
          </a:r>
          <a:r>
            <a:rPr lang="en-US" dirty="0" smtClean="0"/>
            <a:t> </a:t>
          </a:r>
          <a:r>
            <a:rPr lang="el-GR" dirty="0" smtClean="0"/>
            <a:t>που είναι και οι θερμοκρασίες ενδιαφέροντος και για τις ετερογενείς χημικές αντιδράσεις.</a:t>
          </a:r>
          <a:endParaRPr lang="el-GR" dirty="0"/>
        </a:p>
      </dgm:t>
    </dgm:pt>
    <dgm:pt modelId="{7C7148CB-E5CB-488C-9368-AFA784EFCE61}" type="parTrans" cxnId="{D86366DC-CB48-40BF-B420-BA09B07DFD43}">
      <dgm:prSet/>
      <dgm:spPr/>
      <dgm:t>
        <a:bodyPr/>
        <a:lstStyle/>
        <a:p>
          <a:endParaRPr lang="el-GR"/>
        </a:p>
      </dgm:t>
    </dgm:pt>
    <dgm:pt modelId="{53022C19-81D1-484B-878C-47D4C8D7CC94}" type="sibTrans" cxnId="{D86366DC-CB48-40BF-B420-BA09B07DFD43}">
      <dgm:prSet/>
      <dgm:spPr/>
      <dgm:t>
        <a:bodyPr/>
        <a:lstStyle/>
        <a:p>
          <a:endParaRPr lang="el-GR"/>
        </a:p>
      </dgm:t>
    </dgm:pt>
    <dgm:pt modelId="{9CC8BF76-03AC-4982-B5B6-6664F387D682}">
      <dgm:prSet/>
      <dgm:spPr/>
      <dgm:t>
        <a:bodyPr/>
        <a:lstStyle/>
        <a:p>
          <a:r>
            <a:rPr lang="el-GR" dirty="0" smtClean="0"/>
            <a:t>Αναπτύσσονται δυνάμεις τύπου </a:t>
          </a:r>
          <a:r>
            <a:rPr lang="en-US" dirty="0" smtClean="0"/>
            <a:t>Van der Waals</a:t>
          </a:r>
          <a:endParaRPr lang="el-GR" dirty="0"/>
        </a:p>
      </dgm:t>
    </dgm:pt>
    <dgm:pt modelId="{C8DE83CC-7D05-4AE5-B393-198C411F81EE}" type="parTrans" cxnId="{E95DED73-EE5F-4E4C-A54B-62869BE876B4}">
      <dgm:prSet/>
      <dgm:spPr/>
      <dgm:t>
        <a:bodyPr/>
        <a:lstStyle/>
        <a:p>
          <a:endParaRPr lang="el-GR"/>
        </a:p>
      </dgm:t>
    </dgm:pt>
    <dgm:pt modelId="{9894BE76-8BA3-4108-AA53-125E40121599}" type="sibTrans" cxnId="{E95DED73-EE5F-4E4C-A54B-62869BE876B4}">
      <dgm:prSet/>
      <dgm:spPr/>
      <dgm:t>
        <a:bodyPr/>
        <a:lstStyle/>
        <a:p>
          <a:endParaRPr lang="el-GR"/>
        </a:p>
      </dgm:t>
    </dgm:pt>
    <dgm:pt modelId="{2E745526-DFBC-4ECD-8092-0F07D179D12E}">
      <dgm:prSet/>
      <dgm:spPr/>
      <dgm:t>
        <a:bodyPr/>
        <a:lstStyle/>
        <a:p>
          <a:r>
            <a:rPr lang="el-GR" dirty="0" smtClean="0"/>
            <a:t>Αναπτύσσονται δυνάμεις χημικές, δηλαδή γίνεται συνεισφορά ηλεκτρονίων μεταξύ ένωσης και επιφάνειας</a:t>
          </a:r>
          <a:endParaRPr lang="el-GR" dirty="0"/>
        </a:p>
      </dgm:t>
    </dgm:pt>
    <dgm:pt modelId="{021426D6-6A4A-488A-8BF3-E08A742547C0}" type="parTrans" cxnId="{165FBE13-0268-4041-9248-9E5DA638BEE0}">
      <dgm:prSet/>
      <dgm:spPr/>
      <dgm:t>
        <a:bodyPr/>
        <a:lstStyle/>
        <a:p>
          <a:endParaRPr lang="el-GR"/>
        </a:p>
      </dgm:t>
    </dgm:pt>
    <dgm:pt modelId="{02C99E53-0F7F-4669-AE0B-5B5A19B4B419}" type="sibTrans" cxnId="{165FBE13-0268-4041-9248-9E5DA638BEE0}">
      <dgm:prSet/>
      <dgm:spPr/>
      <dgm:t>
        <a:bodyPr/>
        <a:lstStyle/>
        <a:p>
          <a:endParaRPr lang="el-GR"/>
        </a:p>
      </dgm:t>
    </dgm:pt>
    <dgm:pt modelId="{C3F6B409-6C7C-481A-994F-9A572FE6F892}" type="pres">
      <dgm:prSet presAssocID="{A4BB98D4-7A0F-4629-B4B4-EBCBC456DF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FD0E9C5-B33D-4922-8891-C83EE80A11B7}" type="pres">
      <dgm:prSet presAssocID="{50384976-C4F9-4309-9F8B-9C323244C012}" presName="linNode" presStyleCnt="0"/>
      <dgm:spPr/>
    </dgm:pt>
    <dgm:pt modelId="{E53DC758-05DA-4E23-93F9-E29FE755CB01}" type="pres">
      <dgm:prSet presAssocID="{50384976-C4F9-4309-9F8B-9C323244C012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A15F16D-2EC4-4E4D-AC9A-7D4FEFEBA6E1}" type="pres">
      <dgm:prSet presAssocID="{50384976-C4F9-4309-9F8B-9C323244C012}" presName="bracket" presStyleLbl="parChTrans1D1" presStyleIdx="0" presStyleCnt="2"/>
      <dgm:spPr/>
    </dgm:pt>
    <dgm:pt modelId="{52569546-4525-40CD-81D9-76F7CBC099C2}" type="pres">
      <dgm:prSet presAssocID="{50384976-C4F9-4309-9F8B-9C323244C012}" presName="spH" presStyleCnt="0"/>
      <dgm:spPr/>
    </dgm:pt>
    <dgm:pt modelId="{980144E1-768B-4A9E-BF2C-840AFA554081}" type="pres">
      <dgm:prSet presAssocID="{50384976-C4F9-4309-9F8B-9C323244C012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3D2FE4E-0B0F-4EFD-B80B-01F07F1CA4EC}" type="pres">
      <dgm:prSet presAssocID="{594ECCA4-BD43-4F1C-869E-B9FE0AC73A6A}" presName="spV" presStyleCnt="0"/>
      <dgm:spPr/>
    </dgm:pt>
    <dgm:pt modelId="{2A07C0E2-E356-44AF-8FA5-89BED25EAB97}" type="pres">
      <dgm:prSet presAssocID="{85AAE6D6-FDB8-4BE0-B3F9-72550B94C88E}" presName="linNode" presStyleCnt="0"/>
      <dgm:spPr/>
    </dgm:pt>
    <dgm:pt modelId="{404B63C7-723D-4416-B1AE-C33062F60C99}" type="pres">
      <dgm:prSet presAssocID="{85AAE6D6-FDB8-4BE0-B3F9-72550B94C88E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886908E-5119-4406-97F5-B9C2113C12D6}" type="pres">
      <dgm:prSet presAssocID="{85AAE6D6-FDB8-4BE0-B3F9-72550B94C88E}" presName="bracket" presStyleLbl="parChTrans1D1" presStyleIdx="1" presStyleCnt="2"/>
      <dgm:spPr/>
    </dgm:pt>
    <dgm:pt modelId="{0BC03927-43C8-4432-AB45-9F17A9DEF9ED}" type="pres">
      <dgm:prSet presAssocID="{85AAE6D6-FDB8-4BE0-B3F9-72550B94C88E}" presName="spH" presStyleCnt="0"/>
      <dgm:spPr/>
    </dgm:pt>
    <dgm:pt modelId="{2A3D4BDE-3914-4FB1-A6C7-24B488B711E9}" type="pres">
      <dgm:prSet presAssocID="{85AAE6D6-FDB8-4BE0-B3F9-72550B94C88E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7D6E0130-9C6C-48A7-A615-27BCBC01F35C}" type="presOf" srcId="{50384976-C4F9-4309-9F8B-9C323244C012}" destId="{E53DC758-05DA-4E23-93F9-E29FE755CB01}" srcOrd="0" destOrd="0" presId="urn:diagrams.loki3.com/BracketList+Icon"/>
    <dgm:cxn modelId="{52C1BCB8-297B-43B0-A828-4ECA0E5C70A3}" srcId="{A4BB98D4-7A0F-4629-B4B4-EBCBC456DF1F}" destId="{50384976-C4F9-4309-9F8B-9C323244C012}" srcOrd="0" destOrd="0" parTransId="{5E31AACF-2956-45F4-99A9-7F14850E2117}" sibTransId="{594ECCA4-BD43-4F1C-869E-B9FE0AC73A6A}"/>
    <dgm:cxn modelId="{AE3EA08F-70DC-4ACF-8D96-44A68239875B}" srcId="{A4BB98D4-7A0F-4629-B4B4-EBCBC456DF1F}" destId="{85AAE6D6-FDB8-4BE0-B3F9-72550B94C88E}" srcOrd="1" destOrd="0" parTransId="{793B3194-594F-436B-BE12-F91C260473A9}" sibTransId="{46481276-F1D8-49FF-BEEA-9A8610F0A392}"/>
    <dgm:cxn modelId="{20E00CAA-9B04-4F6D-9040-5711781086D0}" type="presOf" srcId="{B23EEE2B-358F-4A6C-9CFD-ABD6E4137D53}" destId="{2A3D4BDE-3914-4FB1-A6C7-24B488B711E9}" srcOrd="0" destOrd="0" presId="urn:diagrams.loki3.com/BracketList+Icon"/>
    <dgm:cxn modelId="{161AFC20-8139-46A3-B65D-4F68CB42C9EF}" srcId="{50384976-C4F9-4309-9F8B-9C323244C012}" destId="{FC8EFF47-A360-44AE-9227-9B79FF7BA4E9}" srcOrd="0" destOrd="0" parTransId="{5585429A-9CBC-43A1-AD3F-40957D58BA51}" sibTransId="{46399451-DA38-48F8-AE34-E0D4E3847871}"/>
    <dgm:cxn modelId="{165FBE13-0268-4041-9248-9E5DA638BEE0}" srcId="{85AAE6D6-FDB8-4BE0-B3F9-72550B94C88E}" destId="{2E745526-DFBC-4ECD-8092-0F07D179D12E}" srcOrd="1" destOrd="0" parTransId="{021426D6-6A4A-488A-8BF3-E08A742547C0}" sibTransId="{02C99E53-0F7F-4669-AE0B-5B5A19B4B419}"/>
    <dgm:cxn modelId="{D86366DC-CB48-40BF-B420-BA09B07DFD43}" srcId="{85AAE6D6-FDB8-4BE0-B3F9-72550B94C88E}" destId="{B23EEE2B-358F-4A6C-9CFD-ABD6E4137D53}" srcOrd="0" destOrd="0" parTransId="{7C7148CB-E5CB-488C-9368-AFA784EFCE61}" sibTransId="{53022C19-81D1-484B-878C-47D4C8D7CC94}"/>
    <dgm:cxn modelId="{B1E17B89-DB98-4D72-A12E-B74D02CEAFFD}" type="presOf" srcId="{2E745526-DFBC-4ECD-8092-0F07D179D12E}" destId="{2A3D4BDE-3914-4FB1-A6C7-24B488B711E9}" srcOrd="0" destOrd="1" presId="urn:diagrams.loki3.com/BracketList+Icon"/>
    <dgm:cxn modelId="{2CBA169B-7E3A-413C-8EA1-289002D12B16}" type="presOf" srcId="{A4BB98D4-7A0F-4629-B4B4-EBCBC456DF1F}" destId="{C3F6B409-6C7C-481A-994F-9A572FE6F892}" srcOrd="0" destOrd="0" presId="urn:diagrams.loki3.com/BracketList+Icon"/>
    <dgm:cxn modelId="{1938F56F-7A71-4AFB-8AD4-21D3813F17E7}" type="presOf" srcId="{9CC8BF76-03AC-4982-B5B6-6664F387D682}" destId="{980144E1-768B-4A9E-BF2C-840AFA554081}" srcOrd="0" destOrd="1" presId="urn:diagrams.loki3.com/BracketList+Icon"/>
    <dgm:cxn modelId="{C931AD22-A65D-425C-AE9F-B6CE49CD5127}" type="presOf" srcId="{85AAE6D6-FDB8-4BE0-B3F9-72550B94C88E}" destId="{404B63C7-723D-4416-B1AE-C33062F60C99}" srcOrd="0" destOrd="0" presId="urn:diagrams.loki3.com/BracketList+Icon"/>
    <dgm:cxn modelId="{29F4BC9A-6A29-437B-9D34-B85FB7F5A79E}" type="presOf" srcId="{FC8EFF47-A360-44AE-9227-9B79FF7BA4E9}" destId="{980144E1-768B-4A9E-BF2C-840AFA554081}" srcOrd="0" destOrd="0" presId="urn:diagrams.loki3.com/BracketList+Icon"/>
    <dgm:cxn modelId="{E95DED73-EE5F-4E4C-A54B-62869BE876B4}" srcId="{50384976-C4F9-4309-9F8B-9C323244C012}" destId="{9CC8BF76-03AC-4982-B5B6-6664F387D682}" srcOrd="1" destOrd="0" parTransId="{C8DE83CC-7D05-4AE5-B393-198C411F81EE}" sibTransId="{9894BE76-8BA3-4108-AA53-125E40121599}"/>
    <dgm:cxn modelId="{4F0DBC05-34DD-4393-8ED6-29A4BC4EC6F4}" type="presParOf" srcId="{C3F6B409-6C7C-481A-994F-9A572FE6F892}" destId="{7FD0E9C5-B33D-4922-8891-C83EE80A11B7}" srcOrd="0" destOrd="0" presId="urn:diagrams.loki3.com/BracketList+Icon"/>
    <dgm:cxn modelId="{2108BD70-5F6F-40E4-A35F-FF4EDCCD00AB}" type="presParOf" srcId="{7FD0E9C5-B33D-4922-8891-C83EE80A11B7}" destId="{E53DC758-05DA-4E23-93F9-E29FE755CB01}" srcOrd="0" destOrd="0" presId="urn:diagrams.loki3.com/BracketList+Icon"/>
    <dgm:cxn modelId="{49860EFD-0060-4D51-8882-95D6F9B8EA2E}" type="presParOf" srcId="{7FD0E9C5-B33D-4922-8891-C83EE80A11B7}" destId="{3A15F16D-2EC4-4E4D-AC9A-7D4FEFEBA6E1}" srcOrd="1" destOrd="0" presId="urn:diagrams.loki3.com/BracketList+Icon"/>
    <dgm:cxn modelId="{C9DCD412-C58F-4F52-84BA-F1E6A7F16205}" type="presParOf" srcId="{7FD0E9C5-B33D-4922-8891-C83EE80A11B7}" destId="{52569546-4525-40CD-81D9-76F7CBC099C2}" srcOrd="2" destOrd="0" presId="urn:diagrams.loki3.com/BracketList+Icon"/>
    <dgm:cxn modelId="{13BFC001-E386-4850-B3D5-E658D007E46A}" type="presParOf" srcId="{7FD0E9C5-B33D-4922-8891-C83EE80A11B7}" destId="{980144E1-768B-4A9E-BF2C-840AFA554081}" srcOrd="3" destOrd="0" presId="urn:diagrams.loki3.com/BracketList+Icon"/>
    <dgm:cxn modelId="{58FD397C-F7BB-40DA-A987-28A217CDCB52}" type="presParOf" srcId="{C3F6B409-6C7C-481A-994F-9A572FE6F892}" destId="{93D2FE4E-0B0F-4EFD-B80B-01F07F1CA4EC}" srcOrd="1" destOrd="0" presId="urn:diagrams.loki3.com/BracketList+Icon"/>
    <dgm:cxn modelId="{39F7D67F-D781-48CB-9DB1-220217901495}" type="presParOf" srcId="{C3F6B409-6C7C-481A-994F-9A572FE6F892}" destId="{2A07C0E2-E356-44AF-8FA5-89BED25EAB97}" srcOrd="2" destOrd="0" presId="urn:diagrams.loki3.com/BracketList+Icon"/>
    <dgm:cxn modelId="{960D5BD8-CFA7-48E7-B24E-412619D2A7BD}" type="presParOf" srcId="{2A07C0E2-E356-44AF-8FA5-89BED25EAB97}" destId="{404B63C7-723D-4416-B1AE-C33062F60C99}" srcOrd="0" destOrd="0" presId="urn:diagrams.loki3.com/BracketList+Icon"/>
    <dgm:cxn modelId="{4B15B89F-CCC7-4754-9D6C-A97C927BE7F8}" type="presParOf" srcId="{2A07C0E2-E356-44AF-8FA5-89BED25EAB97}" destId="{C886908E-5119-4406-97F5-B9C2113C12D6}" srcOrd="1" destOrd="0" presId="urn:diagrams.loki3.com/BracketList+Icon"/>
    <dgm:cxn modelId="{B08C2FD9-9AF1-4914-B71C-21A49B45FFCD}" type="presParOf" srcId="{2A07C0E2-E356-44AF-8FA5-89BED25EAB97}" destId="{0BC03927-43C8-4432-AB45-9F17A9DEF9ED}" srcOrd="2" destOrd="0" presId="urn:diagrams.loki3.com/BracketList+Icon"/>
    <dgm:cxn modelId="{177C6682-9F3F-484E-BB65-3F0845A93C58}" type="presParOf" srcId="{2A07C0E2-E356-44AF-8FA5-89BED25EAB97}" destId="{2A3D4BDE-3914-4FB1-A6C7-24B488B711E9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BB98D4-7A0F-4629-B4B4-EBCBC456DF1F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0384976-C4F9-4309-9F8B-9C323244C012}">
      <dgm:prSet phldrT="[Κείμενο]"/>
      <dgm:spPr/>
      <dgm:t>
        <a:bodyPr/>
        <a:lstStyle/>
        <a:p>
          <a:r>
            <a:rPr lang="el-GR" dirty="0" smtClean="0"/>
            <a:t>Φυσική</a:t>
          </a:r>
          <a:endParaRPr lang="el-GR" dirty="0"/>
        </a:p>
      </dgm:t>
    </dgm:pt>
    <dgm:pt modelId="{5E31AACF-2956-45F4-99A9-7F14850E2117}" type="parTrans" cxnId="{52C1BCB8-297B-43B0-A828-4ECA0E5C70A3}">
      <dgm:prSet/>
      <dgm:spPr/>
      <dgm:t>
        <a:bodyPr/>
        <a:lstStyle/>
        <a:p>
          <a:endParaRPr lang="el-GR"/>
        </a:p>
      </dgm:t>
    </dgm:pt>
    <dgm:pt modelId="{594ECCA4-BD43-4F1C-869E-B9FE0AC73A6A}" type="sibTrans" cxnId="{52C1BCB8-297B-43B0-A828-4ECA0E5C70A3}">
      <dgm:prSet/>
      <dgm:spPr/>
      <dgm:t>
        <a:bodyPr/>
        <a:lstStyle/>
        <a:p>
          <a:endParaRPr lang="el-GR"/>
        </a:p>
      </dgm:t>
    </dgm:pt>
    <dgm:pt modelId="{FC8EFF47-A360-44AE-9227-9B79FF7BA4E9}">
      <dgm:prSet phldrT="[Κείμενο]"/>
      <dgm:spPr/>
      <dgm:t>
        <a:bodyPr/>
        <a:lstStyle/>
        <a:p>
          <a:r>
            <a:rPr lang="en-US" dirty="0" smtClean="0"/>
            <a:t>H </a:t>
          </a:r>
          <a:r>
            <a:rPr lang="el-GR" dirty="0" smtClean="0"/>
            <a:t>θερμότητα ρόφησης είναι χαμηλή (κυμαίνεται από 20-50 </a:t>
          </a:r>
          <a:r>
            <a:rPr lang="en-US" dirty="0" smtClean="0"/>
            <a:t>kJ</a:t>
          </a:r>
          <a:r>
            <a:rPr lang="el-GR" dirty="0" smtClean="0"/>
            <a:t>/</a:t>
          </a:r>
          <a:r>
            <a:rPr lang="en-US" dirty="0" err="1" smtClean="0"/>
            <a:t>mol</a:t>
          </a:r>
          <a:r>
            <a:rPr lang="el-GR" dirty="0" smtClean="0"/>
            <a:t>)</a:t>
          </a:r>
          <a:r>
            <a:rPr lang="en-US" dirty="0" smtClean="0"/>
            <a:t> </a:t>
          </a:r>
          <a:endParaRPr lang="el-GR" dirty="0"/>
        </a:p>
      </dgm:t>
    </dgm:pt>
    <dgm:pt modelId="{5585429A-9CBC-43A1-AD3F-40957D58BA51}" type="parTrans" cxnId="{161AFC20-8139-46A3-B65D-4F68CB42C9EF}">
      <dgm:prSet/>
      <dgm:spPr/>
      <dgm:t>
        <a:bodyPr/>
        <a:lstStyle/>
        <a:p>
          <a:endParaRPr lang="el-GR"/>
        </a:p>
      </dgm:t>
    </dgm:pt>
    <dgm:pt modelId="{46399451-DA38-48F8-AE34-E0D4E3847871}" type="sibTrans" cxnId="{161AFC20-8139-46A3-B65D-4F68CB42C9EF}">
      <dgm:prSet/>
      <dgm:spPr/>
      <dgm:t>
        <a:bodyPr/>
        <a:lstStyle/>
        <a:p>
          <a:endParaRPr lang="el-GR"/>
        </a:p>
      </dgm:t>
    </dgm:pt>
    <dgm:pt modelId="{85AAE6D6-FDB8-4BE0-B3F9-72550B94C88E}">
      <dgm:prSet phldrT="[Κείμενο]"/>
      <dgm:spPr/>
      <dgm:t>
        <a:bodyPr/>
        <a:lstStyle/>
        <a:p>
          <a:r>
            <a:rPr lang="el-GR" dirty="0" smtClean="0"/>
            <a:t>Χημική</a:t>
          </a:r>
          <a:endParaRPr lang="el-GR" dirty="0"/>
        </a:p>
      </dgm:t>
    </dgm:pt>
    <dgm:pt modelId="{793B3194-594F-436B-BE12-F91C260473A9}" type="parTrans" cxnId="{AE3EA08F-70DC-4ACF-8D96-44A68239875B}">
      <dgm:prSet/>
      <dgm:spPr/>
      <dgm:t>
        <a:bodyPr/>
        <a:lstStyle/>
        <a:p>
          <a:endParaRPr lang="el-GR"/>
        </a:p>
      </dgm:t>
    </dgm:pt>
    <dgm:pt modelId="{46481276-F1D8-49FF-BEEA-9A8610F0A392}" type="sibTrans" cxnId="{AE3EA08F-70DC-4ACF-8D96-44A68239875B}">
      <dgm:prSet/>
      <dgm:spPr/>
      <dgm:t>
        <a:bodyPr/>
        <a:lstStyle/>
        <a:p>
          <a:endParaRPr lang="el-GR"/>
        </a:p>
      </dgm:t>
    </dgm:pt>
    <dgm:pt modelId="{B23EEE2B-358F-4A6C-9CFD-ABD6E4137D53}">
      <dgm:prSet phldrT="[Κείμενο]"/>
      <dgm:spPr/>
      <dgm:t>
        <a:bodyPr/>
        <a:lstStyle/>
        <a:p>
          <a:r>
            <a:rPr lang="en-US" dirty="0" smtClean="0"/>
            <a:t>H</a:t>
          </a:r>
          <a:r>
            <a:rPr lang="el-GR" dirty="0" smtClean="0"/>
            <a:t> θερμότητα ρόφησης είναι υψηλή (κυμαίνεται από 200-400 </a:t>
          </a:r>
          <a:r>
            <a:rPr lang="en-US" dirty="0" smtClean="0"/>
            <a:t>kJ</a:t>
          </a:r>
          <a:r>
            <a:rPr lang="el-GR" dirty="0" smtClean="0"/>
            <a:t>/</a:t>
          </a:r>
          <a:r>
            <a:rPr lang="en-US" dirty="0" err="1" smtClean="0"/>
            <a:t>mol</a:t>
          </a:r>
          <a:r>
            <a:rPr lang="el-GR" dirty="0" smtClean="0"/>
            <a:t>)</a:t>
          </a:r>
          <a:endParaRPr lang="el-GR" dirty="0"/>
        </a:p>
      </dgm:t>
    </dgm:pt>
    <dgm:pt modelId="{7C7148CB-E5CB-488C-9368-AFA784EFCE61}" type="parTrans" cxnId="{D86366DC-CB48-40BF-B420-BA09B07DFD43}">
      <dgm:prSet/>
      <dgm:spPr/>
      <dgm:t>
        <a:bodyPr/>
        <a:lstStyle/>
        <a:p>
          <a:endParaRPr lang="el-GR"/>
        </a:p>
      </dgm:t>
    </dgm:pt>
    <dgm:pt modelId="{53022C19-81D1-484B-878C-47D4C8D7CC94}" type="sibTrans" cxnId="{D86366DC-CB48-40BF-B420-BA09B07DFD43}">
      <dgm:prSet/>
      <dgm:spPr/>
      <dgm:t>
        <a:bodyPr/>
        <a:lstStyle/>
        <a:p>
          <a:endParaRPr lang="el-GR"/>
        </a:p>
      </dgm:t>
    </dgm:pt>
    <dgm:pt modelId="{C3F6B409-6C7C-481A-994F-9A572FE6F892}" type="pres">
      <dgm:prSet presAssocID="{A4BB98D4-7A0F-4629-B4B4-EBCBC456DF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FD0E9C5-B33D-4922-8891-C83EE80A11B7}" type="pres">
      <dgm:prSet presAssocID="{50384976-C4F9-4309-9F8B-9C323244C012}" presName="linNode" presStyleCnt="0"/>
      <dgm:spPr/>
    </dgm:pt>
    <dgm:pt modelId="{E53DC758-05DA-4E23-93F9-E29FE755CB01}" type="pres">
      <dgm:prSet presAssocID="{50384976-C4F9-4309-9F8B-9C323244C012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A15F16D-2EC4-4E4D-AC9A-7D4FEFEBA6E1}" type="pres">
      <dgm:prSet presAssocID="{50384976-C4F9-4309-9F8B-9C323244C012}" presName="bracket" presStyleLbl="parChTrans1D1" presStyleIdx="0" presStyleCnt="2"/>
      <dgm:spPr/>
    </dgm:pt>
    <dgm:pt modelId="{52569546-4525-40CD-81D9-76F7CBC099C2}" type="pres">
      <dgm:prSet presAssocID="{50384976-C4F9-4309-9F8B-9C323244C012}" presName="spH" presStyleCnt="0"/>
      <dgm:spPr/>
    </dgm:pt>
    <dgm:pt modelId="{980144E1-768B-4A9E-BF2C-840AFA554081}" type="pres">
      <dgm:prSet presAssocID="{50384976-C4F9-4309-9F8B-9C323244C012}" presName="des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3D2FE4E-0B0F-4EFD-B80B-01F07F1CA4EC}" type="pres">
      <dgm:prSet presAssocID="{594ECCA4-BD43-4F1C-869E-B9FE0AC73A6A}" presName="spV" presStyleCnt="0"/>
      <dgm:spPr/>
    </dgm:pt>
    <dgm:pt modelId="{2A07C0E2-E356-44AF-8FA5-89BED25EAB97}" type="pres">
      <dgm:prSet presAssocID="{85AAE6D6-FDB8-4BE0-B3F9-72550B94C88E}" presName="linNode" presStyleCnt="0"/>
      <dgm:spPr/>
    </dgm:pt>
    <dgm:pt modelId="{404B63C7-723D-4416-B1AE-C33062F60C99}" type="pres">
      <dgm:prSet presAssocID="{85AAE6D6-FDB8-4BE0-B3F9-72550B94C88E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886908E-5119-4406-97F5-B9C2113C12D6}" type="pres">
      <dgm:prSet presAssocID="{85AAE6D6-FDB8-4BE0-B3F9-72550B94C88E}" presName="bracket" presStyleLbl="parChTrans1D1" presStyleIdx="1" presStyleCnt="2"/>
      <dgm:spPr/>
    </dgm:pt>
    <dgm:pt modelId="{0BC03927-43C8-4432-AB45-9F17A9DEF9ED}" type="pres">
      <dgm:prSet presAssocID="{85AAE6D6-FDB8-4BE0-B3F9-72550B94C88E}" presName="spH" presStyleCnt="0"/>
      <dgm:spPr/>
    </dgm:pt>
    <dgm:pt modelId="{2A3D4BDE-3914-4FB1-A6C7-24B488B711E9}" type="pres">
      <dgm:prSet presAssocID="{85AAE6D6-FDB8-4BE0-B3F9-72550B94C88E}" presName="des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52C1BCB8-297B-43B0-A828-4ECA0E5C70A3}" srcId="{A4BB98D4-7A0F-4629-B4B4-EBCBC456DF1F}" destId="{50384976-C4F9-4309-9F8B-9C323244C012}" srcOrd="0" destOrd="0" parTransId="{5E31AACF-2956-45F4-99A9-7F14850E2117}" sibTransId="{594ECCA4-BD43-4F1C-869E-B9FE0AC73A6A}"/>
    <dgm:cxn modelId="{AE3EA08F-70DC-4ACF-8D96-44A68239875B}" srcId="{A4BB98D4-7A0F-4629-B4B4-EBCBC456DF1F}" destId="{85AAE6D6-FDB8-4BE0-B3F9-72550B94C88E}" srcOrd="1" destOrd="0" parTransId="{793B3194-594F-436B-BE12-F91C260473A9}" sibTransId="{46481276-F1D8-49FF-BEEA-9A8610F0A392}"/>
    <dgm:cxn modelId="{69B6AF2C-340C-443F-9A5D-980A8D841BF8}" type="presOf" srcId="{B23EEE2B-358F-4A6C-9CFD-ABD6E4137D53}" destId="{2A3D4BDE-3914-4FB1-A6C7-24B488B711E9}" srcOrd="0" destOrd="0" presId="urn:diagrams.loki3.com/BracketList+Icon"/>
    <dgm:cxn modelId="{161AFC20-8139-46A3-B65D-4F68CB42C9EF}" srcId="{50384976-C4F9-4309-9F8B-9C323244C012}" destId="{FC8EFF47-A360-44AE-9227-9B79FF7BA4E9}" srcOrd="0" destOrd="0" parTransId="{5585429A-9CBC-43A1-AD3F-40957D58BA51}" sibTransId="{46399451-DA38-48F8-AE34-E0D4E3847871}"/>
    <dgm:cxn modelId="{48F054BB-7087-4B10-9615-B6D88F846E47}" type="presOf" srcId="{FC8EFF47-A360-44AE-9227-9B79FF7BA4E9}" destId="{980144E1-768B-4A9E-BF2C-840AFA554081}" srcOrd="0" destOrd="0" presId="urn:diagrams.loki3.com/BracketList+Icon"/>
    <dgm:cxn modelId="{D86366DC-CB48-40BF-B420-BA09B07DFD43}" srcId="{85AAE6D6-FDB8-4BE0-B3F9-72550B94C88E}" destId="{B23EEE2B-358F-4A6C-9CFD-ABD6E4137D53}" srcOrd="0" destOrd="0" parTransId="{7C7148CB-E5CB-488C-9368-AFA784EFCE61}" sibTransId="{53022C19-81D1-484B-878C-47D4C8D7CC94}"/>
    <dgm:cxn modelId="{E03A269C-C17A-48E1-93E7-85A73FF12884}" type="presOf" srcId="{50384976-C4F9-4309-9F8B-9C323244C012}" destId="{E53DC758-05DA-4E23-93F9-E29FE755CB01}" srcOrd="0" destOrd="0" presId="urn:diagrams.loki3.com/BracketList+Icon"/>
    <dgm:cxn modelId="{A73CD862-86F3-422B-9DCE-052C544F8FD2}" type="presOf" srcId="{A4BB98D4-7A0F-4629-B4B4-EBCBC456DF1F}" destId="{C3F6B409-6C7C-481A-994F-9A572FE6F892}" srcOrd="0" destOrd="0" presId="urn:diagrams.loki3.com/BracketList+Icon"/>
    <dgm:cxn modelId="{75594547-4F05-448C-A850-77B14A69BD3F}" type="presOf" srcId="{85AAE6D6-FDB8-4BE0-B3F9-72550B94C88E}" destId="{404B63C7-723D-4416-B1AE-C33062F60C99}" srcOrd="0" destOrd="0" presId="urn:diagrams.loki3.com/BracketList+Icon"/>
    <dgm:cxn modelId="{A4DBB7C6-14F9-4438-B6C1-C915625A2981}" type="presParOf" srcId="{C3F6B409-6C7C-481A-994F-9A572FE6F892}" destId="{7FD0E9C5-B33D-4922-8891-C83EE80A11B7}" srcOrd="0" destOrd="0" presId="urn:diagrams.loki3.com/BracketList+Icon"/>
    <dgm:cxn modelId="{A143FC9E-C153-47DC-891D-D288BEFC86C2}" type="presParOf" srcId="{7FD0E9C5-B33D-4922-8891-C83EE80A11B7}" destId="{E53DC758-05DA-4E23-93F9-E29FE755CB01}" srcOrd="0" destOrd="0" presId="urn:diagrams.loki3.com/BracketList+Icon"/>
    <dgm:cxn modelId="{1F613CA1-A871-40C9-AFBD-CBFE2F1F6E0F}" type="presParOf" srcId="{7FD0E9C5-B33D-4922-8891-C83EE80A11B7}" destId="{3A15F16D-2EC4-4E4D-AC9A-7D4FEFEBA6E1}" srcOrd="1" destOrd="0" presId="urn:diagrams.loki3.com/BracketList+Icon"/>
    <dgm:cxn modelId="{8FEFE4E2-F355-4821-A32A-15DC34FBA842}" type="presParOf" srcId="{7FD0E9C5-B33D-4922-8891-C83EE80A11B7}" destId="{52569546-4525-40CD-81D9-76F7CBC099C2}" srcOrd="2" destOrd="0" presId="urn:diagrams.loki3.com/BracketList+Icon"/>
    <dgm:cxn modelId="{182D4378-64A7-46EB-B0A4-E2A017C92DDB}" type="presParOf" srcId="{7FD0E9C5-B33D-4922-8891-C83EE80A11B7}" destId="{980144E1-768B-4A9E-BF2C-840AFA554081}" srcOrd="3" destOrd="0" presId="urn:diagrams.loki3.com/BracketList+Icon"/>
    <dgm:cxn modelId="{BCE8F3D3-4398-4F68-8DBD-DA66470A30BD}" type="presParOf" srcId="{C3F6B409-6C7C-481A-994F-9A572FE6F892}" destId="{93D2FE4E-0B0F-4EFD-B80B-01F07F1CA4EC}" srcOrd="1" destOrd="0" presId="urn:diagrams.loki3.com/BracketList+Icon"/>
    <dgm:cxn modelId="{45037B5C-7C94-4850-ADDC-B01E6D18AE26}" type="presParOf" srcId="{C3F6B409-6C7C-481A-994F-9A572FE6F892}" destId="{2A07C0E2-E356-44AF-8FA5-89BED25EAB97}" srcOrd="2" destOrd="0" presId="urn:diagrams.loki3.com/BracketList+Icon"/>
    <dgm:cxn modelId="{77C2ABBF-25D9-4248-B213-240926515B4B}" type="presParOf" srcId="{2A07C0E2-E356-44AF-8FA5-89BED25EAB97}" destId="{404B63C7-723D-4416-B1AE-C33062F60C99}" srcOrd="0" destOrd="0" presId="urn:diagrams.loki3.com/BracketList+Icon"/>
    <dgm:cxn modelId="{FD7940AB-69EF-4002-885C-2C31F122548B}" type="presParOf" srcId="{2A07C0E2-E356-44AF-8FA5-89BED25EAB97}" destId="{C886908E-5119-4406-97F5-B9C2113C12D6}" srcOrd="1" destOrd="0" presId="urn:diagrams.loki3.com/BracketList+Icon"/>
    <dgm:cxn modelId="{697A77F8-F7C7-4B36-AD61-1C1A721BB929}" type="presParOf" srcId="{2A07C0E2-E356-44AF-8FA5-89BED25EAB97}" destId="{0BC03927-43C8-4432-AB45-9F17A9DEF9ED}" srcOrd="2" destOrd="0" presId="urn:diagrams.loki3.com/BracketList+Icon"/>
    <dgm:cxn modelId="{E8A0A8A4-5747-4CA9-A7E9-4EDDE3B09F0A}" type="presParOf" srcId="{2A07C0E2-E356-44AF-8FA5-89BED25EAB97}" destId="{2A3D4BDE-3914-4FB1-A6C7-24B488B711E9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B98D4-7A0F-4629-B4B4-EBCBC456DF1F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0384976-C4F9-4309-9F8B-9C323244C012}">
      <dgm:prSet phldrT="[Κείμενο]" custT="1"/>
      <dgm:spPr/>
      <dgm:t>
        <a:bodyPr/>
        <a:lstStyle/>
        <a:p>
          <a:r>
            <a:rPr lang="el-GR" sz="2800" dirty="0" smtClean="0"/>
            <a:t>Φυσική</a:t>
          </a:r>
          <a:endParaRPr lang="el-GR" sz="2800" dirty="0"/>
        </a:p>
      </dgm:t>
    </dgm:pt>
    <dgm:pt modelId="{5E31AACF-2956-45F4-99A9-7F14850E2117}" type="parTrans" cxnId="{52C1BCB8-297B-43B0-A828-4ECA0E5C70A3}">
      <dgm:prSet/>
      <dgm:spPr/>
      <dgm:t>
        <a:bodyPr/>
        <a:lstStyle/>
        <a:p>
          <a:endParaRPr lang="el-GR"/>
        </a:p>
      </dgm:t>
    </dgm:pt>
    <dgm:pt modelId="{594ECCA4-BD43-4F1C-869E-B9FE0AC73A6A}" type="sibTrans" cxnId="{52C1BCB8-297B-43B0-A828-4ECA0E5C70A3}">
      <dgm:prSet/>
      <dgm:spPr/>
      <dgm:t>
        <a:bodyPr/>
        <a:lstStyle/>
        <a:p>
          <a:endParaRPr lang="el-GR"/>
        </a:p>
      </dgm:t>
    </dgm:pt>
    <dgm:pt modelId="{FC8EFF47-A360-44AE-9227-9B79FF7BA4E9}">
      <dgm:prSet phldrT="[Κείμενο]" custT="1"/>
      <dgm:spPr/>
      <dgm:t>
        <a:bodyPr/>
        <a:lstStyle/>
        <a:p>
          <a:r>
            <a:rPr lang="el-GR" sz="2000" dirty="0" smtClean="0"/>
            <a:t>Είναι άμεσα συνδεδεμένη με το φαινόμενο υγροποίησης της ουσίας</a:t>
          </a:r>
          <a:r>
            <a:rPr lang="en-US" sz="2000" dirty="0" smtClean="0"/>
            <a:t>.</a:t>
          </a:r>
          <a:endParaRPr lang="el-GR" sz="2000" dirty="0"/>
        </a:p>
      </dgm:t>
    </dgm:pt>
    <dgm:pt modelId="{5585429A-9CBC-43A1-AD3F-40957D58BA51}" type="parTrans" cxnId="{161AFC20-8139-46A3-B65D-4F68CB42C9EF}">
      <dgm:prSet/>
      <dgm:spPr/>
      <dgm:t>
        <a:bodyPr/>
        <a:lstStyle/>
        <a:p>
          <a:endParaRPr lang="el-GR"/>
        </a:p>
      </dgm:t>
    </dgm:pt>
    <dgm:pt modelId="{46399451-DA38-48F8-AE34-E0D4E3847871}" type="sibTrans" cxnId="{161AFC20-8139-46A3-B65D-4F68CB42C9EF}">
      <dgm:prSet/>
      <dgm:spPr/>
      <dgm:t>
        <a:bodyPr/>
        <a:lstStyle/>
        <a:p>
          <a:endParaRPr lang="el-GR"/>
        </a:p>
      </dgm:t>
    </dgm:pt>
    <dgm:pt modelId="{85AAE6D6-FDB8-4BE0-B3F9-72550B94C88E}">
      <dgm:prSet phldrT="[Κείμενο]" custT="1"/>
      <dgm:spPr/>
      <dgm:t>
        <a:bodyPr/>
        <a:lstStyle/>
        <a:p>
          <a:r>
            <a:rPr lang="el-GR" sz="2800" dirty="0" smtClean="0"/>
            <a:t>Χημική</a:t>
          </a:r>
          <a:endParaRPr lang="el-GR" sz="2800" dirty="0"/>
        </a:p>
      </dgm:t>
    </dgm:pt>
    <dgm:pt modelId="{793B3194-594F-436B-BE12-F91C260473A9}" type="parTrans" cxnId="{AE3EA08F-70DC-4ACF-8D96-44A68239875B}">
      <dgm:prSet/>
      <dgm:spPr/>
      <dgm:t>
        <a:bodyPr/>
        <a:lstStyle/>
        <a:p>
          <a:endParaRPr lang="el-GR"/>
        </a:p>
      </dgm:t>
    </dgm:pt>
    <dgm:pt modelId="{46481276-F1D8-49FF-BEEA-9A8610F0A392}" type="sibTrans" cxnId="{AE3EA08F-70DC-4ACF-8D96-44A68239875B}">
      <dgm:prSet/>
      <dgm:spPr/>
      <dgm:t>
        <a:bodyPr/>
        <a:lstStyle/>
        <a:p>
          <a:endParaRPr lang="el-GR"/>
        </a:p>
      </dgm:t>
    </dgm:pt>
    <dgm:pt modelId="{B23EEE2B-358F-4A6C-9CFD-ABD6E4137D53}">
      <dgm:prSet phldrT="[Κείμενο]" custT="1"/>
      <dgm:spPr/>
      <dgm:t>
        <a:bodyPr/>
        <a:lstStyle/>
        <a:p>
          <a:r>
            <a:rPr lang="el-GR" sz="2000" dirty="0" smtClean="0"/>
            <a:t>Σχετίζεται με τον σχηματισμό </a:t>
          </a:r>
          <a:r>
            <a:rPr lang="el-GR" sz="2000" dirty="0" err="1" smtClean="0"/>
            <a:t>μονοστιβάδων</a:t>
          </a:r>
          <a:endParaRPr lang="el-GR" sz="2000" dirty="0"/>
        </a:p>
      </dgm:t>
    </dgm:pt>
    <dgm:pt modelId="{7C7148CB-E5CB-488C-9368-AFA784EFCE61}" type="parTrans" cxnId="{D86366DC-CB48-40BF-B420-BA09B07DFD43}">
      <dgm:prSet/>
      <dgm:spPr/>
      <dgm:t>
        <a:bodyPr/>
        <a:lstStyle/>
        <a:p>
          <a:endParaRPr lang="el-GR"/>
        </a:p>
      </dgm:t>
    </dgm:pt>
    <dgm:pt modelId="{53022C19-81D1-484B-878C-47D4C8D7CC94}" type="sibTrans" cxnId="{D86366DC-CB48-40BF-B420-BA09B07DFD43}">
      <dgm:prSet/>
      <dgm:spPr/>
      <dgm:t>
        <a:bodyPr/>
        <a:lstStyle/>
        <a:p>
          <a:endParaRPr lang="el-GR"/>
        </a:p>
      </dgm:t>
    </dgm:pt>
    <dgm:pt modelId="{98942842-2792-4B38-A0FF-C2B8CB0A8C1E}">
      <dgm:prSet phldrT="[Κείμενο]" custT="1"/>
      <dgm:spPr/>
      <dgm:t>
        <a:bodyPr/>
        <a:lstStyle/>
        <a:p>
          <a:r>
            <a:rPr lang="el-GR" sz="2000" dirty="0" smtClean="0"/>
            <a:t>Σχετίζεται με τον σχηματισμό </a:t>
          </a:r>
          <a:r>
            <a:rPr lang="el-GR" sz="2000" dirty="0" err="1" smtClean="0"/>
            <a:t>πολυστρωματικών</a:t>
          </a:r>
          <a:r>
            <a:rPr lang="el-GR" sz="2000" dirty="0" smtClean="0"/>
            <a:t> στιβάδων.  Οποιοδήποτε αέριο μπορεί να </a:t>
          </a:r>
          <a:r>
            <a:rPr lang="el-GR" sz="2000" dirty="0" err="1" smtClean="0"/>
            <a:t>προσροφηθεί</a:t>
          </a:r>
          <a:r>
            <a:rPr lang="el-GR" sz="2000" dirty="0" smtClean="0"/>
            <a:t> φυσικά πάνω σε οποιαδήποτε επιφάνεια, αφού η φυσική ρόφηση είναι μη ειδική διεργασία.</a:t>
          </a:r>
          <a:endParaRPr lang="el-GR" sz="2000" dirty="0"/>
        </a:p>
      </dgm:t>
    </dgm:pt>
    <dgm:pt modelId="{CC943C96-6E32-4FC3-BCC1-B1C31E5C0545}" type="parTrans" cxnId="{062B592A-4742-48AA-BFC7-357F4D33EB91}">
      <dgm:prSet/>
      <dgm:spPr/>
      <dgm:t>
        <a:bodyPr/>
        <a:lstStyle/>
        <a:p>
          <a:endParaRPr lang="el-GR"/>
        </a:p>
      </dgm:t>
    </dgm:pt>
    <dgm:pt modelId="{3C0C1C90-5D9C-4161-B279-76E81C8B7CC9}" type="sibTrans" cxnId="{062B592A-4742-48AA-BFC7-357F4D33EB91}">
      <dgm:prSet/>
      <dgm:spPr/>
      <dgm:t>
        <a:bodyPr/>
        <a:lstStyle/>
        <a:p>
          <a:endParaRPr lang="el-GR"/>
        </a:p>
      </dgm:t>
    </dgm:pt>
    <dgm:pt modelId="{7690D71A-B8DC-4A22-8127-245787DF9318}">
      <dgm:prSet phldrT="[Κείμενο]" custT="1"/>
      <dgm:spPr/>
      <dgm:t>
        <a:bodyPr/>
        <a:lstStyle/>
        <a:p>
          <a:r>
            <a:rPr lang="el-GR" sz="2000" dirty="0" smtClean="0"/>
            <a:t>Είναι ειδική διεργασία που σημαίνει ότι κάποιο ρευστό </a:t>
          </a:r>
          <a:r>
            <a:rPr lang="el-GR" sz="2000" dirty="0" err="1" smtClean="0"/>
            <a:t>προσροφάται</a:t>
          </a:r>
          <a:r>
            <a:rPr lang="el-GR" sz="2000" dirty="0" smtClean="0"/>
            <a:t> χημικά μόνο σε λίγες στερεές φάσεις</a:t>
          </a:r>
          <a:endParaRPr lang="el-GR" sz="2000" dirty="0"/>
        </a:p>
      </dgm:t>
    </dgm:pt>
    <dgm:pt modelId="{42D810BE-86A2-45FB-80DE-8751CBFA0B4D}" type="parTrans" cxnId="{4D0CFDF8-D5C0-4418-9E29-64B186F6E171}">
      <dgm:prSet/>
      <dgm:spPr/>
      <dgm:t>
        <a:bodyPr/>
        <a:lstStyle/>
        <a:p>
          <a:endParaRPr lang="el-GR"/>
        </a:p>
      </dgm:t>
    </dgm:pt>
    <dgm:pt modelId="{CD1EE30E-16AE-4BA1-99E2-F927A2C7F9D8}" type="sibTrans" cxnId="{4D0CFDF8-D5C0-4418-9E29-64B186F6E171}">
      <dgm:prSet/>
      <dgm:spPr/>
      <dgm:t>
        <a:bodyPr/>
        <a:lstStyle/>
        <a:p>
          <a:endParaRPr lang="el-GR"/>
        </a:p>
      </dgm:t>
    </dgm:pt>
    <dgm:pt modelId="{C3F6B409-6C7C-481A-994F-9A572FE6F892}" type="pres">
      <dgm:prSet presAssocID="{A4BB98D4-7A0F-4629-B4B4-EBCBC456DF1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FD0E9C5-B33D-4922-8891-C83EE80A11B7}" type="pres">
      <dgm:prSet presAssocID="{50384976-C4F9-4309-9F8B-9C323244C012}" presName="linNode" presStyleCnt="0"/>
      <dgm:spPr/>
    </dgm:pt>
    <dgm:pt modelId="{E53DC758-05DA-4E23-93F9-E29FE755CB01}" type="pres">
      <dgm:prSet presAssocID="{50384976-C4F9-4309-9F8B-9C323244C012}" presName="parTx" presStyleLbl="revTx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A15F16D-2EC4-4E4D-AC9A-7D4FEFEBA6E1}" type="pres">
      <dgm:prSet presAssocID="{50384976-C4F9-4309-9F8B-9C323244C012}" presName="bracket" presStyleLbl="parChTrans1D1" presStyleIdx="0" presStyleCnt="2"/>
      <dgm:spPr/>
    </dgm:pt>
    <dgm:pt modelId="{52569546-4525-40CD-81D9-76F7CBC099C2}" type="pres">
      <dgm:prSet presAssocID="{50384976-C4F9-4309-9F8B-9C323244C012}" presName="spH" presStyleCnt="0"/>
      <dgm:spPr/>
    </dgm:pt>
    <dgm:pt modelId="{980144E1-768B-4A9E-BF2C-840AFA554081}" type="pres">
      <dgm:prSet presAssocID="{50384976-C4F9-4309-9F8B-9C323244C012}" presName="desTx" presStyleLbl="node1" presStyleIdx="0" presStyleCnt="2" custScaleY="15418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3D2FE4E-0B0F-4EFD-B80B-01F07F1CA4EC}" type="pres">
      <dgm:prSet presAssocID="{594ECCA4-BD43-4F1C-869E-B9FE0AC73A6A}" presName="spV" presStyleCnt="0"/>
      <dgm:spPr/>
    </dgm:pt>
    <dgm:pt modelId="{2A07C0E2-E356-44AF-8FA5-89BED25EAB97}" type="pres">
      <dgm:prSet presAssocID="{85AAE6D6-FDB8-4BE0-B3F9-72550B94C88E}" presName="linNode" presStyleCnt="0"/>
      <dgm:spPr/>
    </dgm:pt>
    <dgm:pt modelId="{404B63C7-723D-4416-B1AE-C33062F60C99}" type="pres">
      <dgm:prSet presAssocID="{85AAE6D6-FDB8-4BE0-B3F9-72550B94C88E}" presName="parTx" presStyleLbl="revTx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886908E-5119-4406-97F5-B9C2113C12D6}" type="pres">
      <dgm:prSet presAssocID="{85AAE6D6-FDB8-4BE0-B3F9-72550B94C88E}" presName="bracket" presStyleLbl="parChTrans1D1" presStyleIdx="1" presStyleCnt="2"/>
      <dgm:spPr/>
    </dgm:pt>
    <dgm:pt modelId="{0BC03927-43C8-4432-AB45-9F17A9DEF9ED}" type="pres">
      <dgm:prSet presAssocID="{85AAE6D6-FDB8-4BE0-B3F9-72550B94C88E}" presName="spH" presStyleCnt="0"/>
      <dgm:spPr/>
    </dgm:pt>
    <dgm:pt modelId="{2A3D4BDE-3914-4FB1-A6C7-24B488B711E9}" type="pres">
      <dgm:prSet presAssocID="{85AAE6D6-FDB8-4BE0-B3F9-72550B94C88E}" presName="desTx" presStyleLbl="node1" presStyleIdx="1" presStyleCnt="2" custScaleY="20429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540756E-B2B9-47FC-9C76-8ECCEF109B7B}" type="presOf" srcId="{50384976-C4F9-4309-9F8B-9C323244C012}" destId="{E53DC758-05DA-4E23-93F9-E29FE755CB01}" srcOrd="0" destOrd="0" presId="urn:diagrams.loki3.com/BracketList+Icon"/>
    <dgm:cxn modelId="{092D75B0-3976-45DE-898A-977756F26384}" type="presOf" srcId="{7690D71A-B8DC-4A22-8127-245787DF9318}" destId="{2A3D4BDE-3914-4FB1-A6C7-24B488B711E9}" srcOrd="0" destOrd="1" presId="urn:diagrams.loki3.com/BracketList+Icon"/>
    <dgm:cxn modelId="{52C1BCB8-297B-43B0-A828-4ECA0E5C70A3}" srcId="{A4BB98D4-7A0F-4629-B4B4-EBCBC456DF1F}" destId="{50384976-C4F9-4309-9F8B-9C323244C012}" srcOrd="0" destOrd="0" parTransId="{5E31AACF-2956-45F4-99A9-7F14850E2117}" sibTransId="{594ECCA4-BD43-4F1C-869E-B9FE0AC73A6A}"/>
    <dgm:cxn modelId="{70D60945-25BB-4325-8B6B-4E7AE2F8CDD9}" type="presOf" srcId="{B23EEE2B-358F-4A6C-9CFD-ABD6E4137D53}" destId="{2A3D4BDE-3914-4FB1-A6C7-24B488B711E9}" srcOrd="0" destOrd="0" presId="urn:diagrams.loki3.com/BracketList+Icon"/>
    <dgm:cxn modelId="{AE3EA08F-70DC-4ACF-8D96-44A68239875B}" srcId="{A4BB98D4-7A0F-4629-B4B4-EBCBC456DF1F}" destId="{85AAE6D6-FDB8-4BE0-B3F9-72550B94C88E}" srcOrd="1" destOrd="0" parTransId="{793B3194-594F-436B-BE12-F91C260473A9}" sibTransId="{46481276-F1D8-49FF-BEEA-9A8610F0A392}"/>
    <dgm:cxn modelId="{4E0717B6-7D8A-4278-ACAA-3D5DB2D75780}" type="presOf" srcId="{A4BB98D4-7A0F-4629-B4B4-EBCBC456DF1F}" destId="{C3F6B409-6C7C-481A-994F-9A572FE6F892}" srcOrd="0" destOrd="0" presId="urn:diagrams.loki3.com/BracketList+Icon"/>
    <dgm:cxn modelId="{19975653-20A8-4790-9CAB-DFF871C090D5}" type="presOf" srcId="{FC8EFF47-A360-44AE-9227-9B79FF7BA4E9}" destId="{980144E1-768B-4A9E-BF2C-840AFA554081}" srcOrd="0" destOrd="0" presId="urn:diagrams.loki3.com/BracketList+Icon"/>
    <dgm:cxn modelId="{161AFC20-8139-46A3-B65D-4F68CB42C9EF}" srcId="{50384976-C4F9-4309-9F8B-9C323244C012}" destId="{FC8EFF47-A360-44AE-9227-9B79FF7BA4E9}" srcOrd="0" destOrd="0" parTransId="{5585429A-9CBC-43A1-AD3F-40957D58BA51}" sibTransId="{46399451-DA38-48F8-AE34-E0D4E3847871}"/>
    <dgm:cxn modelId="{D86366DC-CB48-40BF-B420-BA09B07DFD43}" srcId="{85AAE6D6-FDB8-4BE0-B3F9-72550B94C88E}" destId="{B23EEE2B-358F-4A6C-9CFD-ABD6E4137D53}" srcOrd="0" destOrd="0" parTransId="{7C7148CB-E5CB-488C-9368-AFA784EFCE61}" sibTransId="{53022C19-81D1-484B-878C-47D4C8D7CC94}"/>
    <dgm:cxn modelId="{062B592A-4742-48AA-BFC7-357F4D33EB91}" srcId="{50384976-C4F9-4309-9F8B-9C323244C012}" destId="{98942842-2792-4B38-A0FF-C2B8CB0A8C1E}" srcOrd="1" destOrd="0" parTransId="{CC943C96-6E32-4FC3-BCC1-B1C31E5C0545}" sibTransId="{3C0C1C90-5D9C-4161-B279-76E81C8B7CC9}"/>
    <dgm:cxn modelId="{4D0CFDF8-D5C0-4418-9E29-64B186F6E171}" srcId="{85AAE6D6-FDB8-4BE0-B3F9-72550B94C88E}" destId="{7690D71A-B8DC-4A22-8127-245787DF9318}" srcOrd="1" destOrd="0" parTransId="{42D810BE-86A2-45FB-80DE-8751CBFA0B4D}" sibTransId="{CD1EE30E-16AE-4BA1-99E2-F927A2C7F9D8}"/>
    <dgm:cxn modelId="{3D668046-F37A-4789-AFE7-4E0BE1BE7E80}" type="presOf" srcId="{85AAE6D6-FDB8-4BE0-B3F9-72550B94C88E}" destId="{404B63C7-723D-4416-B1AE-C33062F60C99}" srcOrd="0" destOrd="0" presId="urn:diagrams.loki3.com/BracketList+Icon"/>
    <dgm:cxn modelId="{AA6AF72F-B4E9-4D6F-8806-20B261B48C0E}" type="presOf" srcId="{98942842-2792-4B38-A0FF-C2B8CB0A8C1E}" destId="{980144E1-768B-4A9E-BF2C-840AFA554081}" srcOrd="0" destOrd="1" presId="urn:diagrams.loki3.com/BracketList+Icon"/>
    <dgm:cxn modelId="{898621B6-2DB3-4F75-9683-B85371D541D7}" type="presParOf" srcId="{C3F6B409-6C7C-481A-994F-9A572FE6F892}" destId="{7FD0E9C5-B33D-4922-8891-C83EE80A11B7}" srcOrd="0" destOrd="0" presId="urn:diagrams.loki3.com/BracketList+Icon"/>
    <dgm:cxn modelId="{A3FE2C51-E51F-4676-A9CF-67FDBDC5151F}" type="presParOf" srcId="{7FD0E9C5-B33D-4922-8891-C83EE80A11B7}" destId="{E53DC758-05DA-4E23-93F9-E29FE755CB01}" srcOrd="0" destOrd="0" presId="urn:diagrams.loki3.com/BracketList+Icon"/>
    <dgm:cxn modelId="{804BAFDD-3DC5-47D6-9B4B-91D8E7BFD802}" type="presParOf" srcId="{7FD0E9C5-B33D-4922-8891-C83EE80A11B7}" destId="{3A15F16D-2EC4-4E4D-AC9A-7D4FEFEBA6E1}" srcOrd="1" destOrd="0" presId="urn:diagrams.loki3.com/BracketList+Icon"/>
    <dgm:cxn modelId="{BB4E0083-AFAD-4546-BB1D-A8A236DF410B}" type="presParOf" srcId="{7FD0E9C5-B33D-4922-8891-C83EE80A11B7}" destId="{52569546-4525-40CD-81D9-76F7CBC099C2}" srcOrd="2" destOrd="0" presId="urn:diagrams.loki3.com/BracketList+Icon"/>
    <dgm:cxn modelId="{DE6D367F-1824-43D0-96BB-40DCAD8B3753}" type="presParOf" srcId="{7FD0E9C5-B33D-4922-8891-C83EE80A11B7}" destId="{980144E1-768B-4A9E-BF2C-840AFA554081}" srcOrd="3" destOrd="0" presId="urn:diagrams.loki3.com/BracketList+Icon"/>
    <dgm:cxn modelId="{E8EE91D5-585F-4DD8-A8C6-AB910A2B7870}" type="presParOf" srcId="{C3F6B409-6C7C-481A-994F-9A572FE6F892}" destId="{93D2FE4E-0B0F-4EFD-B80B-01F07F1CA4EC}" srcOrd="1" destOrd="0" presId="urn:diagrams.loki3.com/BracketList+Icon"/>
    <dgm:cxn modelId="{EE98F754-4AE4-4E57-8BEB-4230D790CB63}" type="presParOf" srcId="{C3F6B409-6C7C-481A-994F-9A572FE6F892}" destId="{2A07C0E2-E356-44AF-8FA5-89BED25EAB97}" srcOrd="2" destOrd="0" presId="urn:diagrams.loki3.com/BracketList+Icon"/>
    <dgm:cxn modelId="{87544E9E-2EF4-42CB-85F3-0B5EEB04DE42}" type="presParOf" srcId="{2A07C0E2-E356-44AF-8FA5-89BED25EAB97}" destId="{404B63C7-723D-4416-B1AE-C33062F60C99}" srcOrd="0" destOrd="0" presId="urn:diagrams.loki3.com/BracketList+Icon"/>
    <dgm:cxn modelId="{B3CCB235-8BD5-446E-B0E1-3A391CF98AC9}" type="presParOf" srcId="{2A07C0E2-E356-44AF-8FA5-89BED25EAB97}" destId="{C886908E-5119-4406-97F5-B9C2113C12D6}" srcOrd="1" destOrd="0" presId="urn:diagrams.loki3.com/BracketList+Icon"/>
    <dgm:cxn modelId="{B44AFB07-4447-49D5-80E5-27A7904001E7}" type="presParOf" srcId="{2A07C0E2-E356-44AF-8FA5-89BED25EAB97}" destId="{0BC03927-43C8-4432-AB45-9F17A9DEF9ED}" srcOrd="2" destOrd="0" presId="urn:diagrams.loki3.com/BracketList+Icon"/>
    <dgm:cxn modelId="{ADD2FD1B-CDE1-41AA-95C6-BF0C8761125E}" type="presParOf" srcId="{2A07C0E2-E356-44AF-8FA5-89BED25EAB97}" destId="{2A3D4BDE-3914-4FB1-A6C7-24B488B711E9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DC758-05DA-4E23-93F9-E29FE755CB01}">
      <dsp:nvSpPr>
        <dsp:cNvPr id="0" name=""/>
        <dsp:cNvSpPr/>
      </dsp:nvSpPr>
      <dsp:spPr>
        <a:xfrm>
          <a:off x="4018" y="741531"/>
          <a:ext cx="2055390" cy="455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Φυσική</a:t>
          </a:r>
          <a:endParaRPr lang="el-GR" sz="2300" kern="1200" dirty="0"/>
        </a:p>
      </dsp:txBody>
      <dsp:txXfrm>
        <a:off x="4018" y="741531"/>
        <a:ext cx="2055390" cy="455400"/>
      </dsp:txXfrm>
    </dsp:sp>
    <dsp:sp modelId="{3A15F16D-2EC4-4E4D-AC9A-7D4FEFEBA6E1}">
      <dsp:nvSpPr>
        <dsp:cNvPr id="0" name=""/>
        <dsp:cNvSpPr/>
      </dsp:nvSpPr>
      <dsp:spPr>
        <a:xfrm>
          <a:off x="2059409" y="29968"/>
          <a:ext cx="411078" cy="18785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144E1-768B-4A9E-BF2C-840AFA554081}">
      <dsp:nvSpPr>
        <dsp:cNvPr id="0" name=""/>
        <dsp:cNvSpPr/>
      </dsp:nvSpPr>
      <dsp:spPr>
        <a:xfrm>
          <a:off x="2634918" y="29968"/>
          <a:ext cx="5590663" cy="18785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300" kern="1200" dirty="0" smtClean="0"/>
            <a:t>Γίνεται σε χαμηλές </a:t>
          </a:r>
          <a:r>
            <a:rPr lang="el-GR" sz="2300" kern="1200" dirty="0" err="1" smtClean="0"/>
            <a:t>θερμοκρασίες(κοντά</a:t>
          </a:r>
          <a:r>
            <a:rPr lang="el-GR" sz="2300" kern="1200" dirty="0" smtClean="0"/>
            <a:t> σε αυτές της υγροποίησης των </a:t>
          </a:r>
          <a:r>
            <a:rPr lang="el-GR" sz="2300" kern="1200" dirty="0" err="1" smtClean="0"/>
            <a:t>προσροφούμενων</a:t>
          </a:r>
          <a:r>
            <a:rPr lang="el-GR" sz="2300" kern="1200" dirty="0" smtClean="0"/>
            <a:t> αερίων)</a:t>
          </a:r>
          <a:endParaRPr lang="el-G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300" kern="1200" dirty="0" smtClean="0"/>
            <a:t>Αναπτύσσονται δυνάμεις τύπου </a:t>
          </a:r>
          <a:r>
            <a:rPr lang="en-US" sz="2300" kern="1200" dirty="0" smtClean="0"/>
            <a:t>Van der Waals</a:t>
          </a:r>
          <a:endParaRPr lang="el-GR" sz="2300" kern="1200" dirty="0"/>
        </a:p>
      </dsp:txBody>
      <dsp:txXfrm>
        <a:off x="2634918" y="29968"/>
        <a:ext cx="5590663" cy="1878525"/>
      </dsp:txXfrm>
    </dsp:sp>
    <dsp:sp modelId="{404B63C7-723D-4416-B1AE-C33062F60C99}">
      <dsp:nvSpPr>
        <dsp:cNvPr id="0" name=""/>
        <dsp:cNvSpPr/>
      </dsp:nvSpPr>
      <dsp:spPr>
        <a:xfrm>
          <a:off x="4018" y="3015943"/>
          <a:ext cx="2055390" cy="455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58420" rIns="163576" bIns="58420" numCol="1" spcCol="1270" anchor="ctr" anchorCtr="0">
          <a:noAutofit/>
        </a:bodyPr>
        <a:lstStyle/>
        <a:p>
          <a:pPr lvl="0" algn="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/>
            <a:t>Χημική</a:t>
          </a:r>
          <a:endParaRPr lang="el-GR" sz="2300" kern="1200" dirty="0"/>
        </a:p>
      </dsp:txBody>
      <dsp:txXfrm>
        <a:off x="4018" y="3015943"/>
        <a:ext cx="2055390" cy="455400"/>
      </dsp:txXfrm>
    </dsp:sp>
    <dsp:sp modelId="{C886908E-5119-4406-97F5-B9C2113C12D6}">
      <dsp:nvSpPr>
        <dsp:cNvPr id="0" name=""/>
        <dsp:cNvSpPr/>
      </dsp:nvSpPr>
      <dsp:spPr>
        <a:xfrm>
          <a:off x="2059409" y="1991294"/>
          <a:ext cx="411078" cy="25047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3D4BDE-3914-4FB1-A6C7-24B488B711E9}">
      <dsp:nvSpPr>
        <dsp:cNvPr id="0" name=""/>
        <dsp:cNvSpPr/>
      </dsp:nvSpPr>
      <dsp:spPr>
        <a:xfrm>
          <a:off x="2634918" y="1991294"/>
          <a:ext cx="5590663" cy="25047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300" kern="1200" dirty="0" smtClean="0"/>
            <a:t>Γίνεται σε υψηλές θερμοκρασίες (150-350</a:t>
          </a:r>
          <a:r>
            <a:rPr lang="el-GR" sz="2300" kern="1200" baseline="30000" dirty="0" smtClean="0"/>
            <a:t>ο</a:t>
          </a:r>
          <a:r>
            <a:rPr lang="en-US" sz="2300" kern="1200" dirty="0" smtClean="0"/>
            <a:t>C</a:t>
          </a:r>
          <a:r>
            <a:rPr lang="el-GR" sz="2300" kern="1200" dirty="0" smtClean="0"/>
            <a:t>) </a:t>
          </a:r>
          <a:r>
            <a:rPr lang="en-US" sz="2300" kern="1200" dirty="0" smtClean="0"/>
            <a:t> </a:t>
          </a:r>
          <a:r>
            <a:rPr lang="el-GR" sz="2300" kern="1200" dirty="0" smtClean="0"/>
            <a:t>που είναι και οι θερμοκρασίες ενδιαφέροντος και για τις ετερογενείς χημικές αντιδράσεις.</a:t>
          </a:r>
          <a:endParaRPr lang="el-G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300" kern="1200" dirty="0" smtClean="0"/>
            <a:t>Αναπτύσσονται δυνάμεις χημικές, δηλαδή γίνεται συνεισφορά ηλεκτρονίων μεταξύ ένωσης και επιφάνειας</a:t>
          </a:r>
          <a:endParaRPr lang="el-GR" sz="2300" kern="1200" dirty="0"/>
        </a:p>
      </dsp:txBody>
      <dsp:txXfrm>
        <a:off x="2634918" y="1991294"/>
        <a:ext cx="5590663" cy="25047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DC758-05DA-4E23-93F9-E29FE755CB01}">
      <dsp:nvSpPr>
        <dsp:cNvPr id="0" name=""/>
        <dsp:cNvSpPr/>
      </dsp:nvSpPr>
      <dsp:spPr>
        <a:xfrm>
          <a:off x="4018" y="877881"/>
          <a:ext cx="2055390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96520" rIns="270256" bIns="96520" numCol="1" spcCol="1270" anchor="ctr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800" kern="1200" dirty="0" smtClean="0"/>
            <a:t>Φυσική</a:t>
          </a:r>
          <a:endParaRPr lang="el-GR" sz="3800" kern="1200" dirty="0"/>
        </a:p>
      </dsp:txBody>
      <dsp:txXfrm>
        <a:off x="4018" y="877881"/>
        <a:ext cx="2055390" cy="752400"/>
      </dsp:txXfrm>
    </dsp:sp>
    <dsp:sp modelId="{3A15F16D-2EC4-4E4D-AC9A-7D4FEFEBA6E1}">
      <dsp:nvSpPr>
        <dsp:cNvPr id="0" name=""/>
        <dsp:cNvSpPr/>
      </dsp:nvSpPr>
      <dsp:spPr>
        <a:xfrm>
          <a:off x="2059409" y="313581"/>
          <a:ext cx="411078" cy="188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144E1-768B-4A9E-BF2C-840AFA554081}">
      <dsp:nvSpPr>
        <dsp:cNvPr id="0" name=""/>
        <dsp:cNvSpPr/>
      </dsp:nvSpPr>
      <dsp:spPr>
        <a:xfrm>
          <a:off x="2634918" y="313581"/>
          <a:ext cx="5590663" cy="1881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800" kern="1200" dirty="0" smtClean="0"/>
            <a:t>H </a:t>
          </a:r>
          <a:r>
            <a:rPr lang="el-GR" sz="3800" kern="1200" dirty="0" smtClean="0"/>
            <a:t>θερμότητα ρόφησης είναι χαμηλή (κυμαίνεται από 20-50 </a:t>
          </a:r>
          <a:r>
            <a:rPr lang="en-US" sz="3800" kern="1200" dirty="0" smtClean="0"/>
            <a:t>kJ</a:t>
          </a:r>
          <a:r>
            <a:rPr lang="el-GR" sz="3800" kern="1200" dirty="0" smtClean="0"/>
            <a:t>/</a:t>
          </a:r>
          <a:r>
            <a:rPr lang="en-US" sz="3800" kern="1200" dirty="0" err="1" smtClean="0"/>
            <a:t>mol</a:t>
          </a:r>
          <a:r>
            <a:rPr lang="el-GR" sz="3800" kern="1200" dirty="0" smtClean="0"/>
            <a:t>)</a:t>
          </a:r>
          <a:r>
            <a:rPr lang="en-US" sz="3800" kern="1200" dirty="0" smtClean="0"/>
            <a:t> </a:t>
          </a:r>
          <a:endParaRPr lang="el-GR" sz="3800" kern="1200" dirty="0"/>
        </a:p>
      </dsp:txBody>
      <dsp:txXfrm>
        <a:off x="2634918" y="313581"/>
        <a:ext cx="5590663" cy="1881000"/>
      </dsp:txXfrm>
    </dsp:sp>
    <dsp:sp modelId="{404B63C7-723D-4416-B1AE-C33062F60C99}">
      <dsp:nvSpPr>
        <dsp:cNvPr id="0" name=""/>
        <dsp:cNvSpPr/>
      </dsp:nvSpPr>
      <dsp:spPr>
        <a:xfrm>
          <a:off x="4018" y="2895681"/>
          <a:ext cx="2055390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96520" rIns="270256" bIns="96520" numCol="1" spcCol="1270" anchor="ctr" anchorCtr="0">
          <a:noAutofit/>
        </a:bodyPr>
        <a:lstStyle/>
        <a:p>
          <a:pPr lvl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800" kern="1200" dirty="0" smtClean="0"/>
            <a:t>Χημική</a:t>
          </a:r>
          <a:endParaRPr lang="el-GR" sz="3800" kern="1200" dirty="0"/>
        </a:p>
      </dsp:txBody>
      <dsp:txXfrm>
        <a:off x="4018" y="2895681"/>
        <a:ext cx="2055390" cy="752400"/>
      </dsp:txXfrm>
    </dsp:sp>
    <dsp:sp modelId="{C886908E-5119-4406-97F5-B9C2113C12D6}">
      <dsp:nvSpPr>
        <dsp:cNvPr id="0" name=""/>
        <dsp:cNvSpPr/>
      </dsp:nvSpPr>
      <dsp:spPr>
        <a:xfrm>
          <a:off x="2059409" y="2331381"/>
          <a:ext cx="411078" cy="188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3D4BDE-3914-4FB1-A6C7-24B488B711E9}">
      <dsp:nvSpPr>
        <dsp:cNvPr id="0" name=""/>
        <dsp:cNvSpPr/>
      </dsp:nvSpPr>
      <dsp:spPr>
        <a:xfrm>
          <a:off x="2634918" y="2331381"/>
          <a:ext cx="5590663" cy="1881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800" kern="1200" dirty="0" smtClean="0"/>
            <a:t>H</a:t>
          </a:r>
          <a:r>
            <a:rPr lang="el-GR" sz="3800" kern="1200" dirty="0" smtClean="0"/>
            <a:t> θερμότητα ρόφησης είναι υψηλή (κυμαίνεται από 200-400 </a:t>
          </a:r>
          <a:r>
            <a:rPr lang="en-US" sz="3800" kern="1200" dirty="0" smtClean="0"/>
            <a:t>kJ</a:t>
          </a:r>
          <a:r>
            <a:rPr lang="el-GR" sz="3800" kern="1200" dirty="0" smtClean="0"/>
            <a:t>/</a:t>
          </a:r>
          <a:r>
            <a:rPr lang="en-US" sz="3800" kern="1200" dirty="0" err="1" smtClean="0"/>
            <a:t>mol</a:t>
          </a:r>
          <a:r>
            <a:rPr lang="el-GR" sz="3800" kern="1200" dirty="0" smtClean="0"/>
            <a:t>)</a:t>
          </a:r>
          <a:endParaRPr lang="el-GR" sz="3800" kern="1200" dirty="0"/>
        </a:p>
      </dsp:txBody>
      <dsp:txXfrm>
        <a:off x="2634918" y="2331381"/>
        <a:ext cx="5590663" cy="1881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3DC758-05DA-4E23-93F9-E29FE755CB01}">
      <dsp:nvSpPr>
        <dsp:cNvPr id="0" name=""/>
        <dsp:cNvSpPr/>
      </dsp:nvSpPr>
      <dsp:spPr>
        <a:xfrm>
          <a:off x="0" y="1046468"/>
          <a:ext cx="2057400" cy="4046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71120" rIns="199136" bIns="7112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Φυσική</a:t>
          </a:r>
          <a:endParaRPr lang="el-GR" sz="2800" kern="1200" dirty="0"/>
        </a:p>
      </dsp:txBody>
      <dsp:txXfrm>
        <a:off x="0" y="1046468"/>
        <a:ext cx="2057400" cy="404652"/>
      </dsp:txXfrm>
    </dsp:sp>
    <dsp:sp modelId="{3A15F16D-2EC4-4E4D-AC9A-7D4FEFEBA6E1}">
      <dsp:nvSpPr>
        <dsp:cNvPr id="0" name=""/>
        <dsp:cNvSpPr/>
      </dsp:nvSpPr>
      <dsp:spPr>
        <a:xfrm>
          <a:off x="2057399" y="439489"/>
          <a:ext cx="411480" cy="161861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0144E1-768B-4A9E-BF2C-840AFA554081}">
      <dsp:nvSpPr>
        <dsp:cNvPr id="0" name=""/>
        <dsp:cNvSpPr/>
      </dsp:nvSpPr>
      <dsp:spPr>
        <a:xfrm>
          <a:off x="2633471" y="974"/>
          <a:ext cx="5596128" cy="24956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Είναι άμεσα συνδεδεμένη με το φαινόμενο υγροποίησης της ουσίας</a:t>
          </a:r>
          <a:r>
            <a:rPr lang="en-US" sz="2000" kern="1200" dirty="0" smtClean="0"/>
            <a:t>.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Σχετίζεται με τον σχηματισμό </a:t>
          </a:r>
          <a:r>
            <a:rPr lang="el-GR" sz="2000" kern="1200" dirty="0" err="1" smtClean="0"/>
            <a:t>πολυστρωματικών</a:t>
          </a:r>
          <a:r>
            <a:rPr lang="el-GR" sz="2000" kern="1200" dirty="0" smtClean="0"/>
            <a:t> στιβάδων.  Οποιοδήποτε αέριο μπορεί να </a:t>
          </a:r>
          <a:r>
            <a:rPr lang="el-GR" sz="2000" kern="1200" dirty="0" err="1" smtClean="0"/>
            <a:t>προσροφηθεί</a:t>
          </a:r>
          <a:r>
            <a:rPr lang="el-GR" sz="2000" kern="1200" dirty="0" smtClean="0"/>
            <a:t> φυσικά πάνω σε οποιαδήποτε επιφάνεια, αφού η φυσική ρόφηση είναι μη ειδική διεργασία.</a:t>
          </a:r>
          <a:endParaRPr lang="el-GR" sz="2000" kern="1200" dirty="0"/>
        </a:p>
      </dsp:txBody>
      <dsp:txXfrm>
        <a:off x="2633471" y="974"/>
        <a:ext cx="5596128" cy="2495639"/>
      </dsp:txXfrm>
    </dsp:sp>
    <dsp:sp modelId="{404B63C7-723D-4416-B1AE-C33062F60C99}">
      <dsp:nvSpPr>
        <dsp:cNvPr id="0" name=""/>
        <dsp:cNvSpPr/>
      </dsp:nvSpPr>
      <dsp:spPr>
        <a:xfrm>
          <a:off x="0" y="3315163"/>
          <a:ext cx="2057400" cy="4046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71120" rIns="199136" bIns="7112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Χημική</a:t>
          </a:r>
          <a:endParaRPr lang="el-GR" sz="2800" kern="1200" dirty="0"/>
        </a:p>
      </dsp:txBody>
      <dsp:txXfrm>
        <a:off x="0" y="3315163"/>
        <a:ext cx="2057400" cy="404652"/>
      </dsp:txXfrm>
    </dsp:sp>
    <dsp:sp modelId="{C886908E-5119-4406-97F5-B9C2113C12D6}">
      <dsp:nvSpPr>
        <dsp:cNvPr id="0" name=""/>
        <dsp:cNvSpPr/>
      </dsp:nvSpPr>
      <dsp:spPr>
        <a:xfrm>
          <a:off x="2057400" y="3024319"/>
          <a:ext cx="411480" cy="986341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3D4BDE-3914-4FB1-A6C7-24B488B711E9}">
      <dsp:nvSpPr>
        <dsp:cNvPr id="0" name=""/>
        <dsp:cNvSpPr/>
      </dsp:nvSpPr>
      <dsp:spPr>
        <a:xfrm>
          <a:off x="2633472" y="2509991"/>
          <a:ext cx="5596128" cy="2014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Σχετίζεται με τον σχηματισμό </a:t>
          </a:r>
          <a:r>
            <a:rPr lang="el-GR" sz="2000" kern="1200" dirty="0" err="1" smtClean="0"/>
            <a:t>μονοστιβάδων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000" kern="1200" dirty="0" smtClean="0"/>
            <a:t>Είναι ειδική διεργασία που σημαίνει ότι κάποιο ρευστό </a:t>
          </a:r>
          <a:r>
            <a:rPr lang="el-GR" sz="2000" kern="1200" dirty="0" err="1" smtClean="0"/>
            <a:t>προσροφάται</a:t>
          </a:r>
          <a:r>
            <a:rPr lang="el-GR" sz="2000" kern="1200" dirty="0" smtClean="0"/>
            <a:t> χημικά μόνο σε λίγες στερεές φάσεις</a:t>
          </a:r>
          <a:endParaRPr lang="el-GR" sz="2000" kern="1200" dirty="0"/>
        </a:p>
      </dsp:txBody>
      <dsp:txXfrm>
        <a:off x="2633472" y="2509991"/>
        <a:ext cx="5596128" cy="2014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BracketList+Icon">
  <dgm:title val="Κατακόρυφη λίστα με αγκύλες"/>
  <dgm:desc val="Χρησιμοποιήστε το για να εμφανίσετε ομαδοποιημένα μπλοκ πληροφοριών. Λειτουργεί καλά με μεγάλους όγκους κειμένου Επιπέδου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diagrams.loki3.com/BracketList+Icon">
  <dgm:title val="Κατακόρυφη λίστα με αγκύλες"/>
  <dgm:desc val="Χρησιμοποιήστε το για να εμφανίσετε ομαδοποιημένα μπλοκ πληροφοριών. Λειτουργεί καλά με μεγάλους όγκους κειμένου Επιπέδου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BracketList+Icon">
  <dgm:title val="Κατακόρυφη λίστα με αγκύλες"/>
  <dgm:desc val="Χρησιμοποιήστε το για να εμφανίσετε ομαδοποιημένα μπλοκ πληροφοριών. Λειτουργεί καλά με μεγάλους όγκους κειμένου Επιπέδου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t>21/3/2019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ΠΡΟΣΡΟΦΗΣΗ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Φυσική διεργασία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5928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Πορώδη υλικά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dirty="0"/>
              <a:t>Πορώδη</a:t>
            </a:r>
            <a:r>
              <a:rPr lang="el-GR" dirty="0"/>
              <a:t> χαρακτηρίζονται τα σώματα εκείνα που εμφανίζουν διάκενα (πόρους) στο εσωτερικό τους. Ανάλογα με την μέση διάμετρο των πόρων τους διακρίνονται στις παρακάτω κατηγορίες:</a:t>
            </a:r>
          </a:p>
          <a:p>
            <a:r>
              <a:rPr lang="el-GR" b="1" dirty="0" err="1"/>
              <a:t>Μακροπορώδη</a:t>
            </a:r>
            <a:r>
              <a:rPr lang="el-GR" dirty="0"/>
              <a:t>, αυτά που έχουν μέση διάμετρο &gt; 500 </a:t>
            </a:r>
            <a:r>
              <a:rPr lang="el-GR" dirty="0" smtClean="0"/>
              <a:t>Ᾰ</a:t>
            </a:r>
            <a:endParaRPr lang="el-GR" dirty="0"/>
          </a:p>
          <a:p>
            <a:r>
              <a:rPr lang="el-GR" b="1" dirty="0" err="1"/>
              <a:t>Μεσοπορώδη</a:t>
            </a:r>
            <a:r>
              <a:rPr lang="el-GR" dirty="0"/>
              <a:t> αυτά που έχουν μέση διάμετρο μεταξύ 20 και 500 </a:t>
            </a:r>
            <a:r>
              <a:rPr lang="el-GR" dirty="0" smtClean="0"/>
              <a:t>Ᾰ</a:t>
            </a:r>
            <a:endParaRPr lang="el-GR" dirty="0"/>
          </a:p>
          <a:p>
            <a:r>
              <a:rPr lang="el-GR" b="1" dirty="0" err="1"/>
              <a:t>Μικροπορώδη</a:t>
            </a:r>
            <a:r>
              <a:rPr lang="el-GR" dirty="0"/>
              <a:t> αυτά που έχουν μέση διάμετρο &lt;  20 </a:t>
            </a:r>
            <a:r>
              <a:rPr lang="el-GR" dirty="0" smtClean="0"/>
              <a:t>Ᾰ.</a:t>
            </a:r>
            <a:endParaRPr lang="el-GR" dirty="0"/>
          </a:p>
          <a:p>
            <a:pPr marL="0" indent="0">
              <a:buNone/>
            </a:pPr>
            <a:r>
              <a:rPr lang="en-US" dirty="0" smtClean="0"/>
              <a:t>(1 </a:t>
            </a:r>
            <a:r>
              <a:rPr lang="el-GR" dirty="0"/>
              <a:t>Ᾰ </a:t>
            </a:r>
            <a:r>
              <a:rPr lang="en-US" dirty="0" smtClean="0"/>
              <a:t>= 10</a:t>
            </a:r>
            <a:r>
              <a:rPr lang="en-US" baseline="30000" dirty="0" smtClean="0"/>
              <a:t>-10</a:t>
            </a:r>
            <a:r>
              <a:rPr lang="en-US" dirty="0" smtClean="0"/>
              <a:t> m)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920384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Αν </a:t>
            </a:r>
            <a:r>
              <a:rPr lang="en-US" dirty="0"/>
              <a:t>n</a:t>
            </a:r>
            <a:r>
              <a:rPr lang="el-GR" dirty="0"/>
              <a:t> πόροι θεωρηθούν κυλινδρικοί με μέσο μήκος </a:t>
            </a:r>
            <a:r>
              <a:rPr lang="en-US" dirty="0"/>
              <a:t>L </a:t>
            </a:r>
            <a:r>
              <a:rPr lang="el-GR" dirty="0"/>
              <a:t>και μέση ακτίνα </a:t>
            </a:r>
            <a:r>
              <a:rPr lang="en-US" dirty="0"/>
              <a:t>r</a:t>
            </a:r>
            <a:r>
              <a:rPr lang="el-GR" dirty="0"/>
              <a:t>, τότε ο όγκος των πόρων </a:t>
            </a:r>
            <a:r>
              <a:rPr lang="en-US" dirty="0" err="1"/>
              <a:t>V</a:t>
            </a:r>
            <a:r>
              <a:rPr lang="en-US" baseline="-25000" dirty="0" err="1"/>
              <a:t>p</a:t>
            </a:r>
            <a:r>
              <a:rPr lang="el-GR" dirty="0"/>
              <a:t> και η επιφάνεια </a:t>
            </a:r>
            <a:r>
              <a:rPr lang="en-US" dirty="0" err="1"/>
              <a:t>S</a:t>
            </a:r>
            <a:r>
              <a:rPr lang="en-US" baseline="-25000" dirty="0" err="1"/>
              <a:t>p</a:t>
            </a:r>
            <a:r>
              <a:rPr lang="el-GR" dirty="0"/>
              <a:t> θα είναι αντίστοιχα:</a:t>
            </a:r>
          </a:p>
          <a:p>
            <a:r>
              <a:rPr lang="en-US" dirty="0" err="1"/>
              <a:t>V</a:t>
            </a:r>
            <a:r>
              <a:rPr lang="en-US" baseline="-25000" dirty="0" err="1"/>
              <a:t>p</a:t>
            </a:r>
            <a:r>
              <a:rPr lang="el-GR" dirty="0"/>
              <a:t> =</a:t>
            </a:r>
            <a:r>
              <a:rPr lang="en-US" dirty="0"/>
              <a:t>n</a:t>
            </a:r>
            <a:r>
              <a:rPr lang="el-GR" dirty="0" err="1"/>
              <a:t>∙π∙</a:t>
            </a:r>
            <a:r>
              <a:rPr lang="en-US" dirty="0" smtClean="0"/>
              <a:t>r</a:t>
            </a:r>
            <a:r>
              <a:rPr lang="el-GR" dirty="0" smtClean="0"/>
              <a:t>∙2</a:t>
            </a:r>
            <a:r>
              <a:rPr lang="el-GR" dirty="0"/>
              <a:t>∙</a:t>
            </a:r>
            <a:r>
              <a:rPr lang="en-US" dirty="0"/>
              <a:t>L</a:t>
            </a:r>
            <a:endParaRPr lang="el-GR" dirty="0"/>
          </a:p>
          <a:p>
            <a:r>
              <a:rPr lang="en-US" dirty="0" err="1"/>
              <a:t>S</a:t>
            </a:r>
            <a:r>
              <a:rPr lang="en-US" baseline="-25000" dirty="0" err="1"/>
              <a:t>p</a:t>
            </a:r>
            <a:r>
              <a:rPr lang="el-GR" dirty="0"/>
              <a:t> = </a:t>
            </a:r>
            <a:r>
              <a:rPr lang="en-US" dirty="0" smtClean="0"/>
              <a:t>n</a:t>
            </a:r>
            <a:r>
              <a:rPr lang="el-GR" dirty="0" err="1"/>
              <a:t>∙π∙</a:t>
            </a:r>
            <a:r>
              <a:rPr lang="en-US" dirty="0" smtClean="0"/>
              <a:t>r</a:t>
            </a:r>
            <a:r>
              <a:rPr lang="en-US" baseline="30000" dirty="0" smtClean="0"/>
              <a:t>2</a:t>
            </a:r>
            <a:r>
              <a:rPr lang="el-GR" dirty="0" smtClean="0"/>
              <a:t>∙</a:t>
            </a:r>
            <a:r>
              <a:rPr lang="en-US" dirty="0"/>
              <a:t>L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Άρα η ακτίνα είναι ίση με </a:t>
            </a:r>
            <a:r>
              <a:rPr lang="en-US" dirty="0"/>
              <a:t>r</a:t>
            </a:r>
            <a:r>
              <a:rPr lang="el-GR" dirty="0"/>
              <a:t> =2 </a:t>
            </a:r>
            <a:r>
              <a:rPr lang="en-US" dirty="0" err="1"/>
              <a:t>V</a:t>
            </a:r>
            <a:r>
              <a:rPr lang="en-US" baseline="-25000" dirty="0" err="1"/>
              <a:t>p</a:t>
            </a:r>
            <a:r>
              <a:rPr lang="el-GR" dirty="0"/>
              <a:t>/ </a:t>
            </a:r>
            <a:r>
              <a:rPr lang="en-US" dirty="0" err="1"/>
              <a:t>S</a:t>
            </a:r>
            <a:r>
              <a:rPr lang="en-US" baseline="-25000" dirty="0" err="1"/>
              <a:t>p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74613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Αν </a:t>
            </a:r>
            <a:r>
              <a:rPr lang="el-GR" dirty="0"/>
              <a:t>ο όγκος  </a:t>
            </a:r>
            <a:r>
              <a:rPr lang="en-US" dirty="0" err="1"/>
              <a:t>V</a:t>
            </a:r>
            <a:r>
              <a:rPr lang="en-US" baseline="-25000" dirty="0" err="1"/>
              <a:t>p</a:t>
            </a:r>
            <a:r>
              <a:rPr lang="el-GR" dirty="0"/>
              <a:t> =  0,3 </a:t>
            </a:r>
            <a:r>
              <a:rPr lang="en-US" dirty="0"/>
              <a:t>cm</a:t>
            </a:r>
            <a:r>
              <a:rPr lang="el-GR" baseline="30000" dirty="0"/>
              <a:t>3</a:t>
            </a:r>
            <a:r>
              <a:rPr lang="el-GR" dirty="0"/>
              <a:t>/</a:t>
            </a:r>
            <a:r>
              <a:rPr lang="en-US" dirty="0"/>
              <a:t>g</a:t>
            </a:r>
            <a:r>
              <a:rPr lang="el-GR" dirty="0"/>
              <a:t> και η επιφάνεια  </a:t>
            </a:r>
            <a:r>
              <a:rPr lang="en-US" dirty="0" err="1"/>
              <a:t>S</a:t>
            </a:r>
            <a:r>
              <a:rPr lang="en-US" baseline="-25000" dirty="0" err="1"/>
              <a:t>p</a:t>
            </a:r>
            <a:r>
              <a:rPr lang="el-GR" dirty="0"/>
              <a:t> = 300 </a:t>
            </a:r>
            <a:r>
              <a:rPr lang="en-US" dirty="0"/>
              <a:t>m</a:t>
            </a:r>
            <a:r>
              <a:rPr lang="el-GR" baseline="30000" dirty="0"/>
              <a:t>2</a:t>
            </a:r>
            <a:r>
              <a:rPr lang="el-GR" dirty="0"/>
              <a:t>/</a:t>
            </a:r>
            <a:r>
              <a:rPr lang="en-US" dirty="0"/>
              <a:t>g</a:t>
            </a:r>
            <a:r>
              <a:rPr lang="el-GR" dirty="0"/>
              <a:t> , τότε η ακτίνα των πόρων </a:t>
            </a:r>
            <a:r>
              <a:rPr lang="en-US" dirty="0" smtClean="0"/>
              <a:t>r </a:t>
            </a:r>
            <a:r>
              <a:rPr lang="el-GR" dirty="0" smtClean="0"/>
              <a:t>θα </a:t>
            </a:r>
            <a:r>
              <a:rPr lang="el-GR" dirty="0"/>
              <a:t>είναι 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r=2 ∙0,3/300 = 0,6</a:t>
            </a:r>
            <a:r>
              <a:rPr lang="en-US" dirty="0"/>
              <a:t> </a:t>
            </a:r>
            <a:r>
              <a:rPr lang="en-US" dirty="0" smtClean="0"/>
              <a:t>∙10</a:t>
            </a:r>
            <a:r>
              <a:rPr lang="en-US" baseline="30000" dirty="0" smtClean="0"/>
              <a:t>-6 </a:t>
            </a:r>
            <a:r>
              <a:rPr lang="en-US" dirty="0" smtClean="0"/>
              <a:t>m</a:t>
            </a:r>
            <a:r>
              <a:rPr lang="en-US" baseline="30000" dirty="0" smtClean="0"/>
              <a:t>3</a:t>
            </a:r>
            <a:r>
              <a:rPr lang="en-US" dirty="0" smtClean="0"/>
              <a:t>/300 m</a:t>
            </a:r>
            <a:r>
              <a:rPr lang="en-US" baseline="30000" dirty="0" smtClean="0"/>
              <a:t>2</a:t>
            </a:r>
            <a:r>
              <a:rPr lang="en-US" dirty="0" smtClean="0"/>
              <a:t>= 2∙10</a:t>
            </a:r>
            <a:r>
              <a:rPr lang="en-US" baseline="30000" dirty="0" smtClean="0"/>
              <a:t>-9 </a:t>
            </a:r>
            <a:r>
              <a:rPr lang="en-US" dirty="0" smtClean="0"/>
              <a:t>m= 2</a:t>
            </a:r>
            <a:r>
              <a:rPr lang="el-GR" dirty="0" smtClean="0"/>
              <a:t>0</a:t>
            </a:r>
            <a:r>
              <a:rPr lang="en-US" dirty="0" smtClean="0"/>
              <a:t>∙10</a:t>
            </a:r>
            <a:r>
              <a:rPr lang="en-US" baseline="30000" dirty="0" smtClean="0"/>
              <a:t>-10</a:t>
            </a:r>
            <a:r>
              <a:rPr lang="en-US" dirty="0" smtClean="0"/>
              <a:t>m = 2</a:t>
            </a:r>
            <a:r>
              <a:rPr lang="el-GR" dirty="0" smtClean="0"/>
              <a:t>0</a:t>
            </a:r>
            <a:r>
              <a:rPr lang="en-US" dirty="0" smtClean="0"/>
              <a:t> </a:t>
            </a:r>
            <a:r>
              <a:rPr lang="el-GR" dirty="0" smtClean="0"/>
              <a:t>Ᾰ</a:t>
            </a:r>
            <a:r>
              <a:rPr lang="en-US" dirty="0" smtClean="0"/>
              <a:t>  </a:t>
            </a:r>
            <a:r>
              <a:rPr lang="el-GR" dirty="0" smtClean="0"/>
              <a:t>δηλαδή </a:t>
            </a:r>
            <a:r>
              <a:rPr lang="el-GR" dirty="0"/>
              <a:t>της ίδιας τάξης με τα μοριακά κόσκινα. </a:t>
            </a:r>
            <a:endParaRPr lang="en-US" dirty="0" smtClean="0"/>
          </a:p>
          <a:p>
            <a:r>
              <a:rPr lang="el-GR" dirty="0" smtClean="0"/>
              <a:t>Στην </a:t>
            </a:r>
            <a:r>
              <a:rPr lang="el-GR" dirty="0"/>
              <a:t>περίπτωση αυτή η διάμετρος των πόρων θα είναι η καθοριστική παράμετρος για το αν δεδομένα μόρια </a:t>
            </a:r>
            <a:r>
              <a:rPr lang="el-GR" dirty="0" err="1"/>
              <a:t>προσροφηθούν</a:t>
            </a:r>
            <a:r>
              <a:rPr lang="el-GR" dirty="0"/>
              <a:t> ή όχι στους πόρους του υλικού.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22608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Προσροφητικά υλικά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Α) </a:t>
            </a:r>
            <a:r>
              <a:rPr lang="el-GR" b="1" dirty="0"/>
              <a:t>Ο ενεργός άνθρακας</a:t>
            </a:r>
            <a:r>
              <a:rPr lang="el-GR" dirty="0"/>
              <a:t>, προέρχεται από οποιοδήποτε υλικό που περιέχει άνθρακα. Έχει μεγάλη ειδική επιφάνεια που κυμαίνεται από 500 έως 1500 </a:t>
            </a:r>
            <a:r>
              <a:rPr lang="en-GB" dirty="0"/>
              <a:t>m</a:t>
            </a:r>
            <a:r>
              <a:rPr lang="el-GR" baseline="30000" dirty="0"/>
              <a:t>2</a:t>
            </a:r>
            <a:r>
              <a:rPr lang="el-GR" dirty="0"/>
              <a:t>/</a:t>
            </a:r>
            <a:r>
              <a:rPr lang="en-GB" dirty="0"/>
              <a:t>g</a:t>
            </a:r>
            <a:r>
              <a:rPr lang="el-GR" dirty="0"/>
              <a:t>. </a:t>
            </a:r>
          </a:p>
          <a:p>
            <a:pPr marL="0" indent="0">
              <a:buNone/>
            </a:pPr>
            <a:r>
              <a:rPr lang="el-GR" dirty="0"/>
              <a:t>Β) </a:t>
            </a:r>
            <a:r>
              <a:rPr lang="el-GR" b="1" dirty="0"/>
              <a:t>Το </a:t>
            </a:r>
            <a:r>
              <a:rPr lang="en-US" b="1" dirty="0"/>
              <a:t>gel</a:t>
            </a:r>
            <a:r>
              <a:rPr lang="el-GR" b="1" dirty="0"/>
              <a:t> </a:t>
            </a:r>
            <a:r>
              <a:rPr lang="el-GR" b="1" dirty="0" err="1" smtClean="0"/>
              <a:t>πυριτίας</a:t>
            </a:r>
            <a:r>
              <a:rPr lang="el-GR" b="1" dirty="0" smtClean="0"/>
              <a:t> (</a:t>
            </a:r>
            <a:r>
              <a:rPr lang="en-US" b="1" dirty="0" smtClean="0"/>
              <a:t>SiO</a:t>
            </a:r>
            <a:r>
              <a:rPr lang="en-US" b="1" baseline="-25000" dirty="0" smtClean="0"/>
              <a:t>2</a:t>
            </a:r>
            <a:r>
              <a:rPr lang="en-US" b="1" dirty="0" smtClean="0"/>
              <a:t>)</a:t>
            </a:r>
            <a:r>
              <a:rPr lang="el-GR" dirty="0" smtClean="0"/>
              <a:t>, </a:t>
            </a:r>
            <a:r>
              <a:rPr lang="el-GR" dirty="0"/>
              <a:t>σκληρό υλικό, σφαιρικό, με πόρους, που παρασκευάζεται από την αντίδραση πυριτικού νατρίου με οξέα. Το μίγμα παίρνει τη μορφή </a:t>
            </a:r>
            <a:r>
              <a:rPr lang="el-GR" dirty="0" err="1"/>
              <a:t>γέλης</a:t>
            </a:r>
            <a:r>
              <a:rPr lang="el-GR" dirty="0"/>
              <a:t> (</a:t>
            </a:r>
            <a:r>
              <a:rPr lang="en-US" dirty="0"/>
              <a:t>gel</a:t>
            </a:r>
            <a:r>
              <a:rPr lang="el-GR" dirty="0"/>
              <a:t>) κατά την διάρκεια της πήξης.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6315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Προσροφητικά υλικά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 smtClean="0"/>
              <a:t>Γ</a:t>
            </a:r>
            <a:r>
              <a:rPr lang="el-GR" dirty="0"/>
              <a:t>) </a:t>
            </a:r>
            <a:r>
              <a:rPr lang="el-GR" b="1" dirty="0"/>
              <a:t>Η ενεργός </a:t>
            </a:r>
            <a:r>
              <a:rPr lang="el-GR" b="1" dirty="0" err="1"/>
              <a:t>αλούμινα</a:t>
            </a:r>
            <a:r>
              <a:rPr lang="el-GR" dirty="0"/>
              <a:t>, </a:t>
            </a:r>
            <a:r>
              <a:rPr lang="en-US" dirty="0" smtClean="0"/>
              <a:t>(Al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  <a:r>
              <a:rPr lang="el-GR" dirty="0" smtClean="0"/>
              <a:t>που </a:t>
            </a:r>
            <a:r>
              <a:rPr lang="el-GR" dirty="0"/>
              <a:t>είναι οξείδιο του αργιλίου που έχει ενεργοποιηθεί σε υψηλές θερμοκρασίες και χρησιμοποιείται εκτενώς για απομάκρυνση της υγρασίας.</a:t>
            </a:r>
          </a:p>
          <a:p>
            <a:pPr marL="0" indent="0">
              <a:buNone/>
            </a:pPr>
            <a:r>
              <a:rPr lang="el-GR" dirty="0"/>
              <a:t>Δ) </a:t>
            </a:r>
            <a:r>
              <a:rPr lang="el-GR" b="1" dirty="0"/>
              <a:t>Ζεόλιθοι (</a:t>
            </a:r>
            <a:r>
              <a:rPr lang="el-GR" b="1" dirty="0" err="1"/>
              <a:t>αργιλιοπυριτικά</a:t>
            </a:r>
            <a:r>
              <a:rPr lang="el-GR" b="1" dirty="0"/>
              <a:t> άλατα</a:t>
            </a:r>
            <a:r>
              <a:rPr lang="el-GR" b="1" dirty="0" smtClean="0"/>
              <a:t>).</a:t>
            </a:r>
            <a:r>
              <a:rPr lang="en-US" b="1" dirty="0"/>
              <a:t> </a:t>
            </a:r>
            <a:r>
              <a:rPr lang="el-GR" dirty="0" smtClean="0"/>
              <a:t>Εμφανίζουν </a:t>
            </a:r>
            <a:r>
              <a:rPr lang="el-GR" dirty="0"/>
              <a:t>κρυσταλλική δομή και συγκεκριμένα στο κέντρο του τετραέδρου βρίσκεται ένα άτομο πυριτίου ή αργιλίου που περιβάλλεται από άτομα οξυγόνου. Υπάρχουν φυσικοί και συνθετικοί ζεόλιθοι. Έχουν μικρότερη ειδική επιφάνεια από τον ενεργό άνθρακα που κυμαίνεται από 200-500 </a:t>
            </a:r>
            <a:r>
              <a:rPr lang="en-GB" dirty="0"/>
              <a:t>m</a:t>
            </a:r>
            <a:r>
              <a:rPr lang="el-GR" baseline="30000" dirty="0"/>
              <a:t>2</a:t>
            </a:r>
            <a:r>
              <a:rPr lang="el-GR" dirty="0"/>
              <a:t>/</a:t>
            </a:r>
            <a:r>
              <a:rPr lang="en-GB" dirty="0"/>
              <a:t>g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28999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ΠΡΟΣΡΟΦΗΣΗ-ΕΚΡΟΦΗΣΗ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err="1"/>
              <a:t>Εκρόφηση</a:t>
            </a:r>
            <a:r>
              <a:rPr lang="el-GR" dirty="0"/>
              <a:t> είναι η αντίστροφη διαδικασία από την προσρόφηση. Κατά την προσρόφηση και την </a:t>
            </a:r>
            <a:r>
              <a:rPr lang="el-GR" dirty="0" err="1"/>
              <a:t>εκρόφηση</a:t>
            </a:r>
            <a:r>
              <a:rPr lang="el-GR" dirty="0"/>
              <a:t> από πορώδη υλικά προκύπτει πειραματικά ότι η </a:t>
            </a:r>
            <a:r>
              <a:rPr lang="el-GR" dirty="0" err="1"/>
              <a:t>εκρόφηση</a:t>
            </a:r>
            <a:r>
              <a:rPr lang="el-GR" dirty="0"/>
              <a:t> παρουσιάζει </a:t>
            </a:r>
            <a:r>
              <a:rPr lang="el-GR" b="1" dirty="0"/>
              <a:t>υστέρηση</a:t>
            </a:r>
            <a:r>
              <a:rPr lang="el-GR" dirty="0"/>
              <a:t> σε σχέση με την προσρόφηση. </a:t>
            </a:r>
            <a:r>
              <a:rPr lang="el-GR" u="sng" dirty="0"/>
              <a:t>Δηλαδή οι πόροι γεμίζουν σε σχετική πίεση μεγαλύτερη από αυτή που αδειάζουν.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145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ΠΡΟΣΡΟΦΗΣΗ-ΕΚΡΟΦΗΣΗ</a:t>
            </a:r>
            <a:endParaRPr lang="el-GR" sz="2800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l-GR" sz="2800" dirty="0"/>
              <a:t>Το φαινόμενο αυτό εξηγείται από το γεγονός ότι η προσρόφηση-συμπύκνωση προχωράει ακτινικά στους πόρους ενώ η </a:t>
            </a:r>
            <a:r>
              <a:rPr lang="el-GR" sz="2800" dirty="0" err="1"/>
              <a:t>εκρόφηση</a:t>
            </a:r>
            <a:r>
              <a:rPr lang="el-GR" sz="2800" dirty="0"/>
              <a:t>-εξάτμιση προχωράει αξονικά</a:t>
            </a:r>
          </a:p>
        </p:txBody>
      </p:sp>
      <p:pic>
        <p:nvPicPr>
          <p:cNvPr id="6" name="Θέση περιεχομένου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830" y="1124744"/>
            <a:ext cx="5551170" cy="4824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4253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ΠΡΟΣΡΟΦΗΤΙΚΗ ΙΣΟΡΡΟΠΙΑ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err="1"/>
              <a:t>Ε</a:t>
            </a:r>
            <a:r>
              <a:rPr lang="el-GR" dirty="0" err="1" smtClean="0"/>
              <a:t>νν</a:t>
            </a:r>
            <a:r>
              <a:rPr lang="en-US" dirty="0"/>
              <a:t>o</a:t>
            </a:r>
            <a:r>
              <a:rPr lang="el-GR" dirty="0" err="1"/>
              <a:t>ούμε</a:t>
            </a:r>
            <a:r>
              <a:rPr lang="el-GR" dirty="0"/>
              <a:t> την δυναμική ισορροπία που επέρχεται μεταξύ των δύο φάσεων (στερεής και αέριας) και αναφέρεται στην ουσία που </a:t>
            </a:r>
            <a:r>
              <a:rPr lang="el-GR" dirty="0" err="1"/>
              <a:t>προσροφάται</a:t>
            </a:r>
            <a:r>
              <a:rPr lang="el-GR" dirty="0"/>
              <a:t>  Η </a:t>
            </a:r>
            <a:r>
              <a:rPr lang="el-GR" dirty="0" err="1"/>
              <a:t>προσροφούμενη</a:t>
            </a:r>
            <a:r>
              <a:rPr lang="el-GR" dirty="0"/>
              <a:t> ουσία ονομάζεται αλλιώς και </a:t>
            </a:r>
            <a:r>
              <a:rPr lang="el-GR" b="1" dirty="0" err="1"/>
              <a:t>προσρόφημα</a:t>
            </a:r>
            <a:r>
              <a:rPr lang="el-GR" dirty="0"/>
              <a:t>, ενώ η στερεά φάση ονομάζεται και </a:t>
            </a:r>
            <a:r>
              <a:rPr lang="el-GR" b="1" dirty="0" err="1"/>
              <a:t>προσροφητής</a:t>
            </a:r>
            <a:r>
              <a:rPr lang="el-GR" dirty="0"/>
              <a:t>.</a:t>
            </a:r>
          </a:p>
          <a:p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539552" y="5223939"/>
            <a:ext cx="7848872" cy="43204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000" dirty="0" err="1"/>
              <a:t>Προσροφούμενη</a:t>
            </a:r>
            <a:r>
              <a:rPr lang="el-GR" sz="2000" dirty="0"/>
              <a:t> ποσότητα ↔ Μη </a:t>
            </a:r>
            <a:r>
              <a:rPr lang="el-GR" sz="2000" dirty="0" err="1"/>
              <a:t>προσροφούμενη</a:t>
            </a:r>
            <a:r>
              <a:rPr lang="el-GR" sz="2000" dirty="0"/>
              <a:t> ποσότητα</a:t>
            </a:r>
          </a:p>
        </p:txBody>
      </p:sp>
    </p:spTree>
    <p:extLst>
      <p:ext uri="{BB962C8B-B14F-4D97-AF65-F5344CB8AC3E}">
        <p14:creationId xmlns:p14="http://schemas.microsoft.com/office/powerpoint/2010/main" val="1573021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Παράγοντες που επηρεάζουν την ισορροπία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/>
              <a:t>Η</a:t>
            </a:r>
            <a:r>
              <a:rPr lang="el-GR" dirty="0" smtClean="0"/>
              <a:t> </a:t>
            </a:r>
            <a:r>
              <a:rPr lang="el-GR" dirty="0"/>
              <a:t>θερμοκρασία </a:t>
            </a:r>
            <a:r>
              <a:rPr lang="en-US" dirty="0" smtClean="0"/>
              <a:t>(</a:t>
            </a:r>
            <a:r>
              <a:rPr lang="el-GR" dirty="0" smtClean="0"/>
              <a:t>Τ</a:t>
            </a:r>
            <a:r>
              <a:rPr lang="en-US" dirty="0" smtClean="0"/>
              <a:t>)</a:t>
            </a:r>
            <a:r>
              <a:rPr lang="el-GR" dirty="0" smtClean="0"/>
              <a:t> </a:t>
            </a:r>
            <a:r>
              <a:rPr lang="el-GR" dirty="0"/>
              <a:t>του συστήματος</a:t>
            </a:r>
          </a:p>
          <a:p>
            <a:pPr lvl="0"/>
            <a:r>
              <a:rPr lang="el-GR" dirty="0" smtClean="0"/>
              <a:t>Η </a:t>
            </a:r>
            <a:r>
              <a:rPr lang="el-GR" dirty="0"/>
              <a:t>συγκέντρωση της ουσίας που δεν έχει </a:t>
            </a:r>
            <a:r>
              <a:rPr lang="el-GR" dirty="0" err="1"/>
              <a:t>προσροφηθεί</a:t>
            </a:r>
            <a:r>
              <a:rPr lang="el-GR" dirty="0"/>
              <a:t> ή </a:t>
            </a:r>
            <a:r>
              <a:rPr lang="el-GR" dirty="0" smtClean="0"/>
              <a:t>η </a:t>
            </a:r>
            <a:r>
              <a:rPr lang="el-GR" dirty="0"/>
              <a:t>μερική πίεση των ατμών της, όταν πρόκειται για αέρια ένωση.</a:t>
            </a:r>
          </a:p>
          <a:p>
            <a:pPr lvl="0"/>
            <a:r>
              <a:rPr lang="el-GR" dirty="0" smtClean="0"/>
              <a:t>Ο όγκος </a:t>
            </a:r>
            <a:r>
              <a:rPr lang="el-GR" dirty="0"/>
              <a:t>της ουσίας </a:t>
            </a:r>
            <a:r>
              <a:rPr lang="en-US" dirty="0" smtClean="0"/>
              <a:t>(V) </a:t>
            </a:r>
            <a:r>
              <a:rPr lang="el-GR" dirty="0" smtClean="0"/>
              <a:t>που </a:t>
            </a:r>
            <a:r>
              <a:rPr lang="el-GR" dirty="0"/>
              <a:t>έχει </a:t>
            </a:r>
            <a:r>
              <a:rPr lang="el-GR" dirty="0" err="1"/>
              <a:t>προσροφηθεί</a:t>
            </a:r>
            <a:r>
              <a:rPr lang="el-GR" dirty="0"/>
              <a:t>, αν αυτή θεωρηθεί στην αέρια φάση.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8367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Διαγράμματα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</a:t>
            </a:r>
            <a:r>
              <a:rPr lang="el-GR" dirty="0" err="1" smtClean="0"/>
              <a:t>πομένως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l-GR" dirty="0"/>
              <a:t>η ισορροπία μπορεί να δοθεί με την μορφή τριών διαγραμμάτων:</a:t>
            </a:r>
          </a:p>
          <a:p>
            <a:r>
              <a:rPr lang="en-US" dirty="0"/>
              <a:t>V</a:t>
            </a:r>
            <a:r>
              <a:rPr lang="el-GR" dirty="0"/>
              <a:t>= </a:t>
            </a:r>
            <a:r>
              <a:rPr lang="en-US" dirty="0"/>
              <a:t>f</a:t>
            </a:r>
            <a:r>
              <a:rPr lang="el-GR" dirty="0"/>
              <a:t> (</a:t>
            </a:r>
            <a:r>
              <a:rPr lang="en-US" dirty="0"/>
              <a:t>P</a:t>
            </a:r>
            <a:r>
              <a:rPr lang="el-GR" dirty="0"/>
              <a:t>), </a:t>
            </a:r>
            <a:endParaRPr lang="en-US" dirty="0" smtClean="0"/>
          </a:p>
          <a:p>
            <a:r>
              <a:rPr lang="en-US" dirty="0" smtClean="0"/>
              <a:t>V</a:t>
            </a:r>
            <a:r>
              <a:rPr lang="el-GR" dirty="0" smtClean="0"/>
              <a:t> </a:t>
            </a:r>
            <a:r>
              <a:rPr lang="el-GR" dirty="0"/>
              <a:t>= </a:t>
            </a:r>
            <a:r>
              <a:rPr lang="en-US" dirty="0"/>
              <a:t>f</a:t>
            </a:r>
            <a:r>
              <a:rPr lang="el-GR" dirty="0"/>
              <a:t> (</a:t>
            </a:r>
            <a:r>
              <a:rPr lang="en-US" dirty="0"/>
              <a:t>T</a:t>
            </a:r>
            <a:r>
              <a:rPr lang="el-GR" dirty="0"/>
              <a:t>) </a:t>
            </a:r>
            <a:endParaRPr lang="en-US" dirty="0" smtClean="0"/>
          </a:p>
          <a:p>
            <a:r>
              <a:rPr lang="en-US" dirty="0" smtClean="0"/>
              <a:t>P</a:t>
            </a:r>
            <a:r>
              <a:rPr lang="el-GR" dirty="0" smtClean="0"/>
              <a:t> </a:t>
            </a:r>
            <a:r>
              <a:rPr lang="el-GR" dirty="0"/>
              <a:t>= </a:t>
            </a:r>
            <a:r>
              <a:rPr lang="en-US" dirty="0"/>
              <a:t>f</a:t>
            </a:r>
            <a:r>
              <a:rPr lang="el-GR" dirty="0"/>
              <a:t> (</a:t>
            </a:r>
            <a:r>
              <a:rPr lang="en-US" dirty="0"/>
              <a:t>T</a:t>
            </a:r>
            <a:r>
              <a:rPr lang="el-GR" dirty="0"/>
              <a:t>) </a:t>
            </a: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που ονομάζονται </a:t>
            </a:r>
            <a:r>
              <a:rPr lang="el-GR" dirty="0"/>
              <a:t>ισόθερμοι, ισοβαρείς και </a:t>
            </a:r>
            <a:r>
              <a:rPr lang="el-GR" dirty="0" err="1"/>
              <a:t>ισόογκοι</a:t>
            </a:r>
            <a:r>
              <a:rPr lang="el-GR" dirty="0"/>
              <a:t> προσρόφησης αντίστοιχα (σχήμα </a:t>
            </a:r>
            <a:r>
              <a:rPr lang="el-GR" dirty="0" smtClean="0"/>
              <a:t>που ακολουθεί).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2563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ΠΡΟΣΡΟΦΗΣΗ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 smtClean="0"/>
              <a:t>Είναι η </a:t>
            </a:r>
            <a:r>
              <a:rPr lang="el-GR" dirty="0"/>
              <a:t>διεργασία διαχωρισμού αερίου ή υγρού μίγματος εξαιτίας της ιδιότητας που έχουν ορισμένα στερεά να προσροφούν εκλεκτικά στην επιφάνειά τους διάφορα συστατικά του μίγματος.</a:t>
            </a:r>
          </a:p>
          <a:p>
            <a:r>
              <a:rPr lang="el-GR" dirty="0"/>
              <a:t>Ε</a:t>
            </a:r>
            <a:r>
              <a:rPr lang="el-GR" dirty="0" smtClean="0"/>
              <a:t>ίναι </a:t>
            </a:r>
            <a:r>
              <a:rPr lang="el-GR" dirty="0"/>
              <a:t>μία διεργασία μεταφοράς μάζας ενός συστατικού από μία ρευστή φάση (υγρή ή αέρια) σε μία στερεή φάση εξαιτίας δυνάμεων έλξεως που αναπτύσσονται  μεταξύ του συστατικού και της στερεάς φάσης.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03446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Διαγράμματα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68761"/>
            <a:ext cx="9036496" cy="30963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58650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Διαγράμματα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/>
          <a:lstStyle/>
          <a:p>
            <a:r>
              <a:rPr lang="el-GR" dirty="0"/>
              <a:t>Πιο σημαντικό διάγραμμα από τα τρία θεωρείται η </a:t>
            </a:r>
            <a:r>
              <a:rPr lang="el-GR" b="1" dirty="0"/>
              <a:t>ισόθερμη της μορφής </a:t>
            </a:r>
            <a:r>
              <a:rPr lang="en-US" b="1" dirty="0"/>
              <a:t>V</a:t>
            </a:r>
            <a:r>
              <a:rPr lang="el-GR" b="1" dirty="0"/>
              <a:t>= </a:t>
            </a:r>
            <a:r>
              <a:rPr lang="en-US" b="1" dirty="0"/>
              <a:t>f</a:t>
            </a:r>
            <a:r>
              <a:rPr lang="el-GR" b="1" dirty="0"/>
              <a:t> (</a:t>
            </a:r>
            <a:r>
              <a:rPr lang="en-US" b="1" dirty="0"/>
              <a:t>P</a:t>
            </a:r>
            <a:r>
              <a:rPr lang="el-GR" b="1" dirty="0"/>
              <a:t>), </a:t>
            </a:r>
            <a:r>
              <a:rPr lang="el-GR" dirty="0"/>
              <a:t>δηλαδή το διάγραμμα που δείχνει τον όγκο  </a:t>
            </a:r>
            <a:r>
              <a:rPr lang="en-US" dirty="0"/>
              <a:t>V</a:t>
            </a:r>
            <a:r>
              <a:rPr lang="el-GR" dirty="0"/>
              <a:t> του προσροφημένου αερίου (ανά μονάδα μάζας προσροφητικού) συναρτήσει της πίεσης </a:t>
            </a:r>
            <a:r>
              <a:rPr lang="en-US" dirty="0"/>
              <a:t>P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κατάταξη των ισόθερμων αυτών έγινε με βάση πάρα πολλά πειραματικά δεδομένα σε πέντε κατηγορίες, τις Ι, ΙΙ, ΙΙΙ, Ι</a:t>
            </a:r>
            <a:r>
              <a:rPr lang="en-US" dirty="0"/>
              <a:t>V</a:t>
            </a:r>
            <a:r>
              <a:rPr lang="el-GR" dirty="0"/>
              <a:t> και </a:t>
            </a:r>
            <a:r>
              <a:rPr lang="en-US" dirty="0"/>
              <a:t>V</a:t>
            </a:r>
            <a:r>
              <a:rPr lang="el-GR" dirty="0"/>
              <a:t> (σχήμα </a:t>
            </a:r>
            <a:r>
              <a:rPr lang="el-GR" dirty="0" smtClean="0"/>
              <a:t>που ακολουθεί).</a:t>
            </a:r>
            <a:endParaRPr lang="el-GR" dirty="0"/>
          </a:p>
          <a:p>
            <a:endParaRPr lang="el-GR" dirty="0"/>
          </a:p>
        </p:txBody>
      </p:sp>
      <p:sp>
        <p:nvSpPr>
          <p:cNvPr id="4" name="Στρογγυλεμένο ορθογώνιο 3"/>
          <p:cNvSpPr/>
          <p:nvPr/>
        </p:nvSpPr>
        <p:spPr>
          <a:xfrm>
            <a:off x="2945725" y="1844824"/>
            <a:ext cx="5112568" cy="504056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/>
              <a:t>ισόθερμη της μορφής </a:t>
            </a:r>
            <a:r>
              <a:rPr lang="en-US" sz="2400" b="1" dirty="0"/>
              <a:t>V</a:t>
            </a:r>
            <a:r>
              <a:rPr lang="el-GR" sz="2400" b="1" dirty="0"/>
              <a:t>= </a:t>
            </a:r>
            <a:r>
              <a:rPr lang="en-US" sz="2400" b="1" dirty="0"/>
              <a:t>f</a:t>
            </a:r>
            <a:r>
              <a:rPr lang="el-GR" sz="2400" b="1" dirty="0"/>
              <a:t> (</a:t>
            </a:r>
            <a:r>
              <a:rPr lang="en-US" sz="2400" b="1" dirty="0"/>
              <a:t>P</a:t>
            </a:r>
            <a:r>
              <a:rPr lang="el-GR" sz="2400" b="1" dirty="0" smtClean="0"/>
              <a:t>) 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953801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>
          <a:xfrm>
            <a:off x="1331640" y="4077072"/>
            <a:ext cx="5486400" cy="566738"/>
          </a:xfrm>
        </p:spPr>
        <p:txBody>
          <a:bodyPr/>
          <a:lstStyle/>
          <a:p>
            <a:r>
              <a:rPr lang="el-GR" dirty="0" smtClean="0"/>
              <a:t>Τύπος Ι</a:t>
            </a:r>
            <a:endParaRPr lang="el-GR" dirty="0"/>
          </a:p>
        </p:txBody>
      </p:sp>
      <p:sp>
        <p:nvSpPr>
          <p:cNvPr id="6" name="Θέση κειμένου 5"/>
          <p:cNvSpPr>
            <a:spLocks noGrp="1"/>
          </p:cNvSpPr>
          <p:nvPr>
            <p:ph type="body" sz="half" idx="2"/>
          </p:nvPr>
        </p:nvSpPr>
        <p:spPr>
          <a:xfrm>
            <a:off x="683568" y="4509120"/>
            <a:ext cx="7992888" cy="2160240"/>
          </a:xfrm>
        </p:spPr>
        <p:txBody>
          <a:bodyPr>
            <a:normAutofit/>
          </a:bodyPr>
          <a:lstStyle/>
          <a:p>
            <a:r>
              <a:rPr lang="el-GR" sz="2400" dirty="0"/>
              <a:t>Ε</a:t>
            </a:r>
            <a:r>
              <a:rPr lang="el-GR" sz="2400" dirty="0" smtClean="0"/>
              <a:t>ίναι </a:t>
            </a:r>
            <a:r>
              <a:rPr lang="el-GR" sz="2400" dirty="0"/>
              <a:t>συνήθως η ισόθερμη του </a:t>
            </a:r>
            <a:r>
              <a:rPr lang="en-US" sz="2400" dirty="0"/>
              <a:t>Langmuir </a:t>
            </a:r>
            <a:r>
              <a:rPr lang="el-GR" sz="2400" dirty="0"/>
              <a:t>και δείχνει τον βαθμιαίο κορεσμό της επιφάνειας από την ουσία και τον σχηματισμό </a:t>
            </a:r>
            <a:r>
              <a:rPr lang="el-GR" sz="2400" dirty="0" err="1"/>
              <a:t>μονοστρωματικού</a:t>
            </a:r>
            <a:r>
              <a:rPr lang="el-GR" sz="2400" dirty="0"/>
              <a:t> στρώματος πάνω σε αυτήν. Η συμπεριφορά αυτή αναμένεται στην </a:t>
            </a:r>
            <a:r>
              <a:rPr lang="el-GR" sz="2400" dirty="0" err="1"/>
              <a:t>χημειορόφηση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  <p:pic>
        <p:nvPicPr>
          <p:cNvPr id="7" name="Θέση εικόνας 6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63" b="7663"/>
          <a:stretch>
            <a:fillRect/>
          </a:stretch>
        </p:blipFill>
        <p:spPr bwMode="auto">
          <a:xfrm>
            <a:off x="1691680" y="188640"/>
            <a:ext cx="5486400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03606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91680" y="3933056"/>
            <a:ext cx="4608512" cy="36004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Τύπος ΙΙ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39552" y="4293096"/>
            <a:ext cx="8280920" cy="2564904"/>
          </a:xfrm>
        </p:spPr>
        <p:txBody>
          <a:bodyPr>
            <a:normAutofit fontScale="62500" lnSpcReduction="20000"/>
          </a:bodyPr>
          <a:lstStyle/>
          <a:p>
            <a:r>
              <a:rPr lang="el-GR" sz="4200" dirty="0"/>
              <a:t>Π</a:t>
            </a:r>
            <a:r>
              <a:rPr lang="el-GR" sz="4200" dirty="0" smtClean="0"/>
              <a:t>αρουσιάζει </a:t>
            </a:r>
            <a:r>
              <a:rPr lang="el-GR" sz="4200" dirty="0"/>
              <a:t>αύξηση του </a:t>
            </a:r>
            <a:r>
              <a:rPr lang="el-GR" sz="4200" dirty="0" err="1"/>
              <a:t>προσροφούμενου</a:t>
            </a:r>
            <a:r>
              <a:rPr lang="el-GR" sz="4200" dirty="0"/>
              <a:t> αερίου πέρα από το σημείο Β (Ρ/Ρο ≈ 0,1-0,3) το οποίο αντιστοιχεί στον σχηματισμό </a:t>
            </a:r>
            <a:r>
              <a:rPr lang="el-GR" sz="4200" dirty="0" err="1"/>
              <a:t>μονοστρώματος</a:t>
            </a:r>
            <a:r>
              <a:rPr lang="el-GR" sz="4200" dirty="0"/>
              <a:t>. Η αύξηση οφείλεται στην συμπύκνωση του αερίου στους πόρους του προσροφητικού υλικού. Αποτελεί τυπική περίπτωση φυσικής </a:t>
            </a:r>
            <a:r>
              <a:rPr lang="el-GR" sz="4200" dirty="0" smtClean="0"/>
              <a:t>προσρόφησης</a:t>
            </a:r>
            <a:r>
              <a:rPr lang="en-US" sz="4200" dirty="0" smtClean="0"/>
              <a:t> (</a:t>
            </a:r>
            <a:r>
              <a:rPr lang="el-GR" sz="4200" dirty="0" smtClean="0"/>
              <a:t>σε μη πορώδη σκόνες ή σκόνες με διάμετρο &gt;διάμετρο  </a:t>
            </a:r>
            <a:r>
              <a:rPr lang="el-GR" sz="4200" dirty="0" err="1" smtClean="0"/>
              <a:t>μικροπόρων</a:t>
            </a:r>
            <a:r>
              <a:rPr lang="el-GR" sz="4200" dirty="0" smtClean="0"/>
              <a:t>).</a:t>
            </a:r>
            <a:endParaRPr lang="el-GR" sz="4200" dirty="0"/>
          </a:p>
          <a:p>
            <a:endParaRPr lang="el-GR" dirty="0"/>
          </a:p>
        </p:txBody>
      </p:sp>
      <p:pic>
        <p:nvPicPr>
          <p:cNvPr id="5" name="Θέση εικόνας 4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5" b="8665"/>
          <a:stretch>
            <a:fillRect/>
          </a:stretch>
        </p:blipFill>
        <p:spPr bwMode="auto">
          <a:xfrm>
            <a:off x="1763688" y="188640"/>
            <a:ext cx="5112568" cy="3456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8359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63688" y="4293096"/>
            <a:ext cx="5486400" cy="566738"/>
          </a:xfrm>
        </p:spPr>
        <p:txBody>
          <a:bodyPr/>
          <a:lstStyle/>
          <a:p>
            <a:r>
              <a:rPr lang="el-GR" dirty="0" smtClean="0"/>
              <a:t>Τύπος ΙΙΙ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251520" y="4797152"/>
            <a:ext cx="8712968" cy="1944216"/>
          </a:xfrm>
        </p:spPr>
        <p:txBody>
          <a:bodyPr>
            <a:noAutofit/>
          </a:bodyPr>
          <a:lstStyle/>
          <a:p>
            <a:r>
              <a:rPr lang="el-GR" sz="2400" dirty="0"/>
              <a:t>Ε</a:t>
            </a:r>
            <a:r>
              <a:rPr lang="el-GR" sz="2400" dirty="0" smtClean="0"/>
              <a:t>ίναι </a:t>
            </a:r>
            <a:r>
              <a:rPr lang="el-GR" sz="2400" dirty="0"/>
              <a:t>σπάνιος τύπος και παρατηρείται όταν οι δυνάμεις συνοχής μεταξύ των μορίων του </a:t>
            </a:r>
            <a:r>
              <a:rPr lang="el-GR" sz="2400" dirty="0" err="1"/>
              <a:t>προσροφούμενης</a:t>
            </a:r>
            <a:r>
              <a:rPr lang="el-GR" sz="2400" dirty="0"/>
              <a:t> ουσίας είναι ισχυρότερες από τις δυνάμεις συνάφειας μεταξύ </a:t>
            </a:r>
            <a:r>
              <a:rPr lang="el-GR" sz="2400" dirty="0" err="1"/>
              <a:t>προσροφούμενης</a:t>
            </a:r>
            <a:r>
              <a:rPr lang="el-GR" sz="2400" dirty="0"/>
              <a:t> ουσίας και </a:t>
            </a:r>
            <a:r>
              <a:rPr lang="el-GR" sz="2400" dirty="0" err="1"/>
              <a:t>προσροφήματος</a:t>
            </a:r>
            <a:r>
              <a:rPr lang="el-GR" sz="2400" dirty="0"/>
              <a:t>. </a:t>
            </a:r>
            <a:endParaRPr lang="el-GR" sz="2400" dirty="0" smtClean="0"/>
          </a:p>
          <a:p>
            <a:r>
              <a:rPr lang="el-GR" sz="2400" dirty="0" smtClean="0"/>
              <a:t>Παράδειγμα </a:t>
            </a:r>
            <a:r>
              <a:rPr lang="el-GR" sz="2400" dirty="0"/>
              <a:t>ενός τέτοιου συστήματος είναι το </a:t>
            </a:r>
            <a:r>
              <a:rPr lang="en-US" sz="2400" dirty="0"/>
              <a:t>Al</a:t>
            </a:r>
            <a:r>
              <a:rPr lang="el-GR" sz="2400" baseline="-25000" dirty="0"/>
              <a:t>2</a:t>
            </a:r>
            <a:r>
              <a:rPr lang="en-US" sz="2400" dirty="0"/>
              <a:t>O</a:t>
            </a:r>
            <a:r>
              <a:rPr lang="el-GR" sz="2400" baseline="-25000" dirty="0"/>
              <a:t>3</a:t>
            </a:r>
            <a:r>
              <a:rPr lang="el-GR" sz="2400" dirty="0"/>
              <a:t>-</a:t>
            </a:r>
            <a:r>
              <a:rPr lang="en-US" sz="2400" dirty="0"/>
              <a:t>H</a:t>
            </a:r>
            <a:r>
              <a:rPr lang="el-GR" sz="2400" baseline="-25000" dirty="0"/>
              <a:t>2</a:t>
            </a:r>
            <a:r>
              <a:rPr lang="en-US" sz="2400" dirty="0"/>
              <a:t>O</a:t>
            </a:r>
            <a:r>
              <a:rPr lang="el-GR" sz="2400" dirty="0"/>
              <a:t>.</a:t>
            </a:r>
          </a:p>
          <a:p>
            <a:endParaRPr lang="el-GR" sz="2400" dirty="0"/>
          </a:p>
        </p:txBody>
      </p:sp>
      <p:pic>
        <p:nvPicPr>
          <p:cNvPr id="5" name="Θέση εικόνας 4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41" b="9841"/>
          <a:stretch>
            <a:fillRect/>
          </a:stretch>
        </p:blipFill>
        <p:spPr bwMode="auto">
          <a:xfrm>
            <a:off x="1763688" y="404664"/>
            <a:ext cx="5083968" cy="37444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22029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75656" y="4293096"/>
            <a:ext cx="5486400" cy="566738"/>
          </a:xfrm>
        </p:spPr>
        <p:txBody>
          <a:bodyPr/>
          <a:lstStyle/>
          <a:p>
            <a:r>
              <a:rPr lang="el-GR" dirty="0" smtClean="0"/>
              <a:t>Τύπος </a:t>
            </a:r>
            <a:r>
              <a:rPr lang="en-US" dirty="0" smtClean="0"/>
              <a:t>IV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83568" y="4869160"/>
            <a:ext cx="8064896" cy="1872208"/>
          </a:xfrm>
        </p:spPr>
        <p:txBody>
          <a:bodyPr>
            <a:normAutofit/>
          </a:bodyPr>
          <a:lstStyle/>
          <a:p>
            <a:r>
              <a:rPr lang="el-GR" sz="2400" dirty="0"/>
              <a:t>Π</a:t>
            </a:r>
            <a:r>
              <a:rPr lang="el-GR" sz="2400" dirty="0" smtClean="0"/>
              <a:t>αρατηρείται </a:t>
            </a:r>
            <a:r>
              <a:rPr lang="el-GR" sz="2400" dirty="0"/>
              <a:t>όταν μετά τον σχηματισμό </a:t>
            </a:r>
            <a:r>
              <a:rPr lang="el-GR" sz="2400" dirty="0" err="1"/>
              <a:t>μονοστρώματος</a:t>
            </a:r>
            <a:r>
              <a:rPr lang="el-GR" sz="2400" dirty="0"/>
              <a:t> ακολουθεί και σχηματισμός δεύτερου στρώματος. Είναι πολύ συνήθης περίπτωση σε πολλά πορώδη προσροφητικά </a:t>
            </a:r>
            <a:r>
              <a:rPr lang="el-GR" sz="2400" dirty="0" smtClean="0"/>
              <a:t>μέσα (με πόρους από 15-1000 Ᾰ).</a:t>
            </a:r>
            <a:endParaRPr lang="el-GR" sz="2400" dirty="0"/>
          </a:p>
          <a:p>
            <a:endParaRPr lang="el-GR" sz="2000" dirty="0"/>
          </a:p>
        </p:txBody>
      </p:sp>
      <p:pic>
        <p:nvPicPr>
          <p:cNvPr id="5" name="Θέση εικόνας 4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36" b="7436"/>
          <a:stretch>
            <a:fillRect/>
          </a:stretch>
        </p:blipFill>
        <p:spPr bwMode="auto">
          <a:xfrm>
            <a:off x="1763688" y="332656"/>
            <a:ext cx="5486400" cy="38164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23978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63688" y="4077072"/>
            <a:ext cx="5486400" cy="432048"/>
          </a:xfrm>
        </p:spPr>
        <p:txBody>
          <a:bodyPr/>
          <a:lstStyle/>
          <a:p>
            <a:r>
              <a:rPr lang="en-US" dirty="0" smtClean="0"/>
              <a:t>T</a:t>
            </a:r>
            <a:r>
              <a:rPr lang="el-GR" dirty="0" err="1" smtClean="0"/>
              <a:t>ύπος</a:t>
            </a:r>
            <a:r>
              <a:rPr lang="en-US" dirty="0" smtClean="0"/>
              <a:t> V</a:t>
            </a:r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755576" y="4509120"/>
            <a:ext cx="7272808" cy="2016224"/>
          </a:xfrm>
        </p:spPr>
        <p:txBody>
          <a:bodyPr>
            <a:normAutofit fontScale="92500" lnSpcReduction="20000"/>
          </a:bodyPr>
          <a:lstStyle/>
          <a:p>
            <a:r>
              <a:rPr lang="el-GR" sz="3200" dirty="0" smtClean="0"/>
              <a:t>Ο </a:t>
            </a:r>
            <a:r>
              <a:rPr lang="el-GR" sz="3200" dirty="0"/>
              <a:t>τύπος ισόθερμης </a:t>
            </a:r>
            <a:r>
              <a:rPr lang="en-US" sz="3200" dirty="0"/>
              <a:t>V</a:t>
            </a:r>
            <a:r>
              <a:rPr lang="el-GR" sz="3200" dirty="0"/>
              <a:t> έχει με την ΙΙΙ την ίδια σχέση που έχει και η ΙΙ με την Ι</a:t>
            </a:r>
            <a:r>
              <a:rPr lang="en-US" sz="3200" dirty="0"/>
              <a:t>V</a:t>
            </a:r>
            <a:r>
              <a:rPr lang="el-GR" sz="3200" dirty="0"/>
              <a:t>, τείνει δηλαδή σε κάποια μορφή κορεσμού</a:t>
            </a:r>
            <a:r>
              <a:rPr lang="el-GR" sz="3200" dirty="0" smtClean="0"/>
              <a:t>. Παρατηρείται σε υλικά που έχουν πόρους από 15-1000 Ᾰ.</a:t>
            </a:r>
            <a:endParaRPr lang="el-GR" sz="3200" dirty="0"/>
          </a:p>
          <a:p>
            <a:endParaRPr lang="el-GR" dirty="0"/>
          </a:p>
        </p:txBody>
      </p:sp>
      <p:pic>
        <p:nvPicPr>
          <p:cNvPr id="5" name="Θέση εικόνας 4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88" b="6688"/>
          <a:stretch>
            <a:fillRect/>
          </a:stretch>
        </p:blipFill>
        <p:spPr bwMode="auto">
          <a:xfrm>
            <a:off x="1691680" y="332656"/>
            <a:ext cx="5486400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25843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Ισόθερμες προσρόφησης-</a:t>
            </a:r>
            <a:r>
              <a:rPr lang="el-GR" dirty="0" err="1" smtClean="0"/>
              <a:t>εκρόφησης</a:t>
            </a:r>
            <a:endParaRPr lang="el-GR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Μία ισόθερμη προσρόφησης σχεδιάζεται μετρώντας τον όγκο του αερίου που </a:t>
            </a:r>
            <a:r>
              <a:rPr lang="el-GR" dirty="0" err="1" smtClean="0"/>
              <a:t>προσροφάται</a:t>
            </a:r>
            <a:r>
              <a:rPr lang="el-GR" dirty="0" smtClean="0"/>
              <a:t> έναντι μιας ευρείας κλίμακας σχετικών πιέσεων σε σταθερή θερμοκρασία (συνήθως άζωτο </a:t>
            </a:r>
            <a:r>
              <a:rPr lang="en-US" dirty="0" smtClean="0"/>
              <a:t>N</a:t>
            </a:r>
            <a:r>
              <a:rPr lang="en-US" baseline="-25000" dirty="0" smtClean="0"/>
              <a:t>2</a:t>
            </a:r>
            <a:r>
              <a:rPr lang="el-GR" dirty="0" smtClean="0"/>
              <a:t> στους</a:t>
            </a:r>
            <a:r>
              <a:rPr lang="en-US" dirty="0" smtClean="0"/>
              <a:t> 77K</a:t>
            </a:r>
            <a:r>
              <a:rPr lang="el-GR" dirty="0" smtClean="0"/>
              <a:t>). </a:t>
            </a:r>
          </a:p>
          <a:p>
            <a:r>
              <a:rPr lang="el-GR" dirty="0" smtClean="0"/>
              <a:t>Αντίστροφα μία ισόθερμη </a:t>
            </a:r>
            <a:r>
              <a:rPr lang="el-GR" dirty="0" err="1" smtClean="0"/>
              <a:t>εκρόφησης</a:t>
            </a:r>
            <a:r>
              <a:rPr lang="el-GR" dirty="0" smtClean="0"/>
              <a:t> σχεδιάζεται μετρώντας τον όγκο του αερίου που απομακρύνεται καθώς </a:t>
            </a:r>
            <a:r>
              <a:rPr lang="en-US" dirty="0" smtClean="0"/>
              <a:t> </a:t>
            </a:r>
            <a:r>
              <a:rPr lang="el-GR" dirty="0" smtClean="0"/>
              <a:t>η πίεση μειώνεται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68952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ΜΟΝΤΕΛΑ (ΕΞΙΣΩΣΕΙΣ) ΠΡΟΣΡΟΦΗΣΗΣ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Τα μοντέλα (εξισώσεις) προσρόφησης που περιγράφουν τις </a:t>
            </a:r>
            <a:r>
              <a:rPr lang="el-GR" dirty="0" err="1" smtClean="0"/>
              <a:t>ισοθέρμους</a:t>
            </a:r>
            <a:r>
              <a:rPr lang="el-GR" dirty="0" smtClean="0"/>
              <a:t> είναι τέσσερα</a:t>
            </a:r>
            <a:r>
              <a:rPr lang="en-US" dirty="0" smtClean="0"/>
              <a:t>:</a:t>
            </a: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</a:t>
            </a:r>
            <a:r>
              <a:rPr lang="el-GR" dirty="0"/>
              <a:t> μοντέλο </a:t>
            </a:r>
            <a:r>
              <a:rPr lang="en-US" dirty="0"/>
              <a:t>Langmuir</a:t>
            </a:r>
            <a:r>
              <a:rPr lang="el-GR" dirty="0"/>
              <a:t>,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</a:t>
            </a:r>
            <a:r>
              <a:rPr lang="el-GR" dirty="0"/>
              <a:t>μοντέλο</a:t>
            </a:r>
            <a:r>
              <a:rPr lang="en-US" dirty="0"/>
              <a:t> </a:t>
            </a:r>
            <a:r>
              <a:rPr lang="en-US" dirty="0" err="1"/>
              <a:t>Freudlich</a:t>
            </a:r>
            <a:r>
              <a:rPr lang="en-US" dirty="0"/>
              <a:t>,</a:t>
            </a: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</a:t>
            </a:r>
            <a:r>
              <a:rPr lang="el-GR" dirty="0"/>
              <a:t>μοντέλο</a:t>
            </a:r>
            <a:r>
              <a:rPr lang="en-US" dirty="0"/>
              <a:t> </a:t>
            </a:r>
            <a:r>
              <a:rPr lang="en-US" dirty="0" err="1"/>
              <a:t>Temkin</a:t>
            </a:r>
            <a:r>
              <a:rPr lang="en-US" dirty="0"/>
              <a:t>,</a:t>
            </a:r>
            <a:endParaRPr lang="el-GR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</a:t>
            </a:r>
            <a:r>
              <a:rPr lang="el-GR" dirty="0"/>
              <a:t>μοντέλο</a:t>
            </a:r>
            <a:r>
              <a:rPr lang="en-US" dirty="0"/>
              <a:t> </a:t>
            </a:r>
            <a:r>
              <a:rPr lang="en-US" dirty="0" err="1"/>
              <a:t>Brunauer</a:t>
            </a:r>
            <a:r>
              <a:rPr lang="en-US" dirty="0"/>
              <a:t>-Emmett-Teller (BET).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68678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LANGMUIR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Ο </a:t>
            </a:r>
            <a:r>
              <a:rPr lang="en-US" b="1" dirty="0"/>
              <a:t>Langmuir</a:t>
            </a:r>
            <a:r>
              <a:rPr lang="en-US" dirty="0"/>
              <a:t> </a:t>
            </a:r>
            <a:r>
              <a:rPr lang="el-GR" dirty="0"/>
              <a:t>το 1918 πρότεινε ένα μοντέλο ισόθερμης που σήμερα χρησιμοποιείται ευρέως και βασίζεται στις εξής </a:t>
            </a:r>
            <a:r>
              <a:rPr lang="el-GR" dirty="0" smtClean="0"/>
              <a:t>παραδοχές</a:t>
            </a:r>
            <a:r>
              <a:rPr lang="en-US" dirty="0" smtClean="0"/>
              <a:t>:</a:t>
            </a:r>
            <a:endParaRPr lang="el-GR" dirty="0"/>
          </a:p>
          <a:p>
            <a:pPr lvl="0"/>
            <a:r>
              <a:rPr lang="el-GR" dirty="0"/>
              <a:t>Όλες οι θέσεις ρόφησης είναι ενεργειακά ισοδύναμες.</a:t>
            </a:r>
          </a:p>
          <a:p>
            <a:pPr lvl="0"/>
            <a:r>
              <a:rPr lang="el-GR" dirty="0"/>
              <a:t>Δεν υπάρχουν αλληλεπιδράσεις μεταξύ των προσροφημένων μορίων.</a:t>
            </a:r>
          </a:p>
          <a:p>
            <a:pPr lvl="0"/>
            <a:r>
              <a:rPr lang="el-GR" dirty="0"/>
              <a:t>Ο μηχανισμός ρόφησης είναι ο ίδιος για όλα τα μόρια και κάθε σχηματιζόμενο </a:t>
            </a:r>
            <a:r>
              <a:rPr lang="el-GR" dirty="0" err="1"/>
              <a:t>σύμπλοκο</a:t>
            </a:r>
            <a:r>
              <a:rPr lang="el-GR" dirty="0"/>
              <a:t> έχει την ίδια δομή</a:t>
            </a:r>
          </a:p>
          <a:p>
            <a:pPr lvl="0"/>
            <a:r>
              <a:rPr lang="el-GR" dirty="0"/>
              <a:t>Η ρόφηση βασίζεται στον σχηματισμό </a:t>
            </a:r>
            <a:r>
              <a:rPr lang="el-GR" dirty="0" err="1"/>
              <a:t>μονοστιβάδας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00589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Εφαρμογές της προσρόφησης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προσρόφηση είναι ένα φαινόμενο που παίζει σημαντικότατο ρόλο στην κατάλυση, στην επιστήμη επιφανειών και τεχνικών ανάλυσης (π.χ. χρωματογραφία). </a:t>
            </a:r>
            <a:r>
              <a:rPr lang="el-GR" dirty="0" smtClean="0"/>
              <a:t>Χρησιμοποιείται ευρέως για την απομάκρυνση ρυπαντών ενώσεων από το νερό και τα υγρά απόβλητα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89744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LANGMUIR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Θεωρούμε μια αέρια ουσία Α που βρίσκεται υπό μερική πίεση Ρ σε ισορροπία με </a:t>
            </a:r>
            <a:r>
              <a:rPr lang="el-GR" dirty="0" smtClean="0"/>
              <a:t>την</a:t>
            </a:r>
            <a:r>
              <a:rPr lang="en-US" dirty="0" smtClean="0"/>
              <a:t> </a:t>
            </a:r>
            <a:r>
              <a:rPr lang="el-GR" dirty="0" smtClean="0"/>
              <a:t>επιφάνεια </a:t>
            </a:r>
            <a:r>
              <a:rPr lang="el-GR" dirty="0"/>
              <a:t>του προσροφητικού </a:t>
            </a:r>
            <a:r>
              <a:rPr lang="en-US" dirty="0"/>
              <a:t>S</a:t>
            </a:r>
            <a:r>
              <a:rPr lang="el-GR" dirty="0"/>
              <a:t>, σύμφωνα με την σχέση: </a:t>
            </a:r>
          </a:p>
          <a:p>
            <a:endParaRPr lang="el-GR" dirty="0"/>
          </a:p>
        </p:txBody>
      </p:sp>
      <p:pic>
        <p:nvPicPr>
          <p:cNvPr id="4" name="Εικόνα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852" y="3717032"/>
            <a:ext cx="4257356" cy="15121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9724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LANGMUIR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 </a:t>
            </a:r>
            <a:r>
              <a:rPr lang="el-GR" dirty="0" smtClean="0"/>
              <a:t>ταχύτητα προσροφήσεως του Α 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aA</a:t>
            </a:r>
            <a:r>
              <a:rPr lang="el-GR" dirty="0" smtClean="0"/>
              <a:t> )είναι ανάλογη της μερικής πιέσεως του Α και του ακάλυπτου κλάσματος της επιφάνειας (1-θ)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R</a:t>
            </a:r>
            <a:r>
              <a:rPr lang="en-US" baseline="-25000" dirty="0" err="1" smtClean="0"/>
              <a:t>aA</a:t>
            </a:r>
            <a:r>
              <a:rPr lang="en-US" dirty="0" smtClean="0"/>
              <a:t>=</a:t>
            </a:r>
            <a:r>
              <a:rPr lang="en-US" dirty="0" err="1" smtClean="0"/>
              <a:t>k</a:t>
            </a:r>
            <a:r>
              <a:rPr lang="en-US" baseline="-25000" dirty="0" err="1" smtClean="0"/>
              <a:t>a</a:t>
            </a:r>
            <a:r>
              <a:rPr lang="en-US" dirty="0" smtClean="0"/>
              <a:t> ∙P ∙(1-</a:t>
            </a:r>
            <a:r>
              <a:rPr lang="el-GR" dirty="0" smtClean="0"/>
              <a:t>θ</a:t>
            </a:r>
            <a:r>
              <a:rPr lang="en-US" dirty="0" smtClean="0"/>
              <a:t>)</a:t>
            </a:r>
            <a:r>
              <a:rPr lang="el-GR" dirty="0" smtClean="0"/>
              <a:t>     (1)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Η ταχύτητα </a:t>
            </a:r>
            <a:r>
              <a:rPr lang="el-GR" dirty="0" err="1" smtClean="0"/>
              <a:t>εκροφήσεως</a:t>
            </a:r>
            <a:r>
              <a:rPr lang="el-GR" dirty="0" smtClean="0"/>
              <a:t> </a:t>
            </a:r>
            <a:r>
              <a:rPr lang="el-GR" dirty="0"/>
              <a:t>του Α </a:t>
            </a:r>
            <a:r>
              <a:rPr lang="el-GR" dirty="0" smtClean="0"/>
              <a:t>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dA</a:t>
            </a:r>
            <a:r>
              <a:rPr lang="el-GR" dirty="0" smtClean="0"/>
              <a:t> )είναι </a:t>
            </a:r>
            <a:r>
              <a:rPr lang="el-GR" dirty="0"/>
              <a:t>ανάλογη </a:t>
            </a:r>
            <a:r>
              <a:rPr lang="el-GR" dirty="0" smtClean="0"/>
              <a:t> </a:t>
            </a:r>
            <a:r>
              <a:rPr lang="el-GR" dirty="0"/>
              <a:t>του </a:t>
            </a:r>
            <a:r>
              <a:rPr lang="el-GR" dirty="0" err="1" smtClean="0"/>
              <a:t>καλυμένου</a:t>
            </a:r>
            <a:r>
              <a:rPr lang="el-GR" dirty="0" smtClean="0"/>
              <a:t> </a:t>
            </a:r>
            <a:r>
              <a:rPr lang="el-GR" dirty="0"/>
              <a:t>κλάσματος της επιφάνειας </a:t>
            </a:r>
            <a:r>
              <a:rPr lang="el-GR" dirty="0" smtClean="0"/>
              <a:t>(θ)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R</a:t>
            </a:r>
            <a:r>
              <a:rPr lang="en-US" baseline="-25000" dirty="0" err="1" smtClean="0"/>
              <a:t>dA</a:t>
            </a:r>
            <a:r>
              <a:rPr lang="en-US" dirty="0" smtClean="0"/>
              <a:t>=</a:t>
            </a:r>
            <a:r>
              <a:rPr lang="en-US" dirty="0" err="1" smtClean="0"/>
              <a:t>k</a:t>
            </a:r>
            <a:r>
              <a:rPr lang="en-US" baseline="-25000" dirty="0" err="1" smtClean="0"/>
              <a:t>d</a:t>
            </a:r>
            <a:r>
              <a:rPr lang="en-US" dirty="0" smtClean="0"/>
              <a:t> ∙</a:t>
            </a:r>
            <a:r>
              <a:rPr lang="el-GR" dirty="0" smtClean="0"/>
              <a:t>θ              (2)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56607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LANGMUIR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Όπου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a</a:t>
            </a:r>
            <a:r>
              <a:rPr lang="el-GR" baseline="-25000" dirty="0" smtClean="0"/>
              <a:t> </a:t>
            </a:r>
            <a:r>
              <a:rPr lang="el-GR" dirty="0" smtClean="0"/>
              <a:t>και </a:t>
            </a:r>
            <a:r>
              <a:rPr lang="en-US" dirty="0" err="1"/>
              <a:t>k</a:t>
            </a:r>
            <a:r>
              <a:rPr lang="en-US" baseline="-25000" dirty="0" err="1"/>
              <a:t>d</a:t>
            </a:r>
            <a:r>
              <a:rPr lang="en-US" dirty="0"/>
              <a:t> </a:t>
            </a:r>
            <a:r>
              <a:rPr lang="el-GR" dirty="0" smtClean="0"/>
              <a:t>είναι οι σταθερές ταχύτητες για την προσρόφηση και την </a:t>
            </a:r>
            <a:r>
              <a:rPr lang="el-GR" dirty="0" err="1" smtClean="0"/>
              <a:t>εκρόφηση</a:t>
            </a:r>
            <a:r>
              <a:rPr lang="el-GR" dirty="0" smtClean="0"/>
              <a:t> αντίστοιχα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err="1" smtClean="0"/>
              <a:t>k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r>
              <a:rPr lang="el-GR" dirty="0" smtClean="0"/>
              <a:t>= Α</a:t>
            </a:r>
            <a:r>
              <a:rPr lang="en-US" baseline="-25000" dirty="0" smtClean="0"/>
              <a:t>a</a:t>
            </a:r>
            <a:r>
              <a:rPr lang="en-US" dirty="0" smtClean="0"/>
              <a:t> ∙ </a:t>
            </a:r>
            <a:r>
              <a:rPr lang="en-US" dirty="0" smtClean="0"/>
              <a:t>e</a:t>
            </a:r>
            <a:r>
              <a:rPr lang="en-US" baseline="30000" dirty="0" smtClean="0"/>
              <a:t>-</a:t>
            </a:r>
            <a:r>
              <a:rPr lang="en-US" baseline="30000" dirty="0" err="1" smtClean="0"/>
              <a:t>Ea</a:t>
            </a:r>
            <a:r>
              <a:rPr lang="en-US" baseline="30000" dirty="0" smtClean="0"/>
              <a:t>/RT</a:t>
            </a:r>
            <a:r>
              <a:rPr lang="el-GR" baseline="30000" dirty="0" smtClean="0"/>
              <a:t>        </a:t>
            </a:r>
            <a:r>
              <a:rPr lang="el-GR" dirty="0" smtClean="0"/>
              <a:t>(3)</a:t>
            </a:r>
            <a:endParaRPr lang="el-GR" baseline="30000" dirty="0" smtClean="0"/>
          </a:p>
          <a:p>
            <a:pPr marL="0" indent="0">
              <a:buNone/>
            </a:pPr>
            <a:r>
              <a:rPr lang="en-US" dirty="0" err="1" smtClean="0"/>
              <a:t>k</a:t>
            </a:r>
            <a:r>
              <a:rPr lang="en-US" baseline="-25000" dirty="0" err="1" smtClean="0"/>
              <a:t>d</a:t>
            </a:r>
            <a:r>
              <a:rPr lang="en-US" dirty="0" smtClean="0"/>
              <a:t> </a:t>
            </a:r>
            <a:r>
              <a:rPr lang="el-GR" dirty="0" smtClean="0"/>
              <a:t>= Α</a:t>
            </a:r>
            <a:r>
              <a:rPr lang="en-US" baseline="-25000" dirty="0" smtClean="0"/>
              <a:t>d</a:t>
            </a:r>
            <a:r>
              <a:rPr lang="en-US" dirty="0" smtClean="0"/>
              <a:t> ∙ </a:t>
            </a:r>
            <a:r>
              <a:rPr lang="en-US" dirty="0" smtClean="0"/>
              <a:t>e</a:t>
            </a:r>
            <a:r>
              <a:rPr lang="en-US" baseline="30000" dirty="0" smtClean="0"/>
              <a:t>-Ed/RT</a:t>
            </a:r>
            <a:r>
              <a:rPr lang="el-GR" baseline="30000" dirty="0" smtClean="0"/>
              <a:t>        </a:t>
            </a:r>
            <a:r>
              <a:rPr lang="el-GR" dirty="0" smtClean="0"/>
              <a:t>(4)</a:t>
            </a:r>
            <a:endParaRPr lang="en-US" baseline="30000" dirty="0" smtClean="0"/>
          </a:p>
          <a:p>
            <a:pPr marL="0" indent="0">
              <a:buNone/>
            </a:pPr>
            <a:r>
              <a:rPr lang="el-GR" dirty="0" smtClean="0"/>
              <a:t>Όπου </a:t>
            </a:r>
            <a:r>
              <a:rPr lang="el-GR" dirty="0"/>
              <a:t>Α</a:t>
            </a:r>
            <a:r>
              <a:rPr lang="en-US" baseline="-25000" dirty="0"/>
              <a:t>a </a:t>
            </a:r>
            <a:r>
              <a:rPr lang="el-GR" dirty="0" smtClean="0"/>
              <a:t>και </a:t>
            </a:r>
            <a:r>
              <a:rPr lang="el-GR" dirty="0"/>
              <a:t>Α</a:t>
            </a:r>
            <a:r>
              <a:rPr lang="en-US" baseline="-25000" dirty="0"/>
              <a:t>d </a:t>
            </a:r>
            <a:r>
              <a:rPr lang="el-GR" dirty="0" smtClean="0"/>
              <a:t>είναι οι </a:t>
            </a:r>
            <a:r>
              <a:rPr lang="el-GR" dirty="0" err="1" smtClean="0"/>
              <a:t>προεκθετικοί</a:t>
            </a:r>
            <a:r>
              <a:rPr lang="el-GR" dirty="0" smtClean="0"/>
              <a:t> όροι ενώ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n-US" dirty="0" smtClean="0"/>
              <a:t>E</a:t>
            </a:r>
            <a:r>
              <a:rPr lang="en-US" baseline="-25000" dirty="0" smtClean="0"/>
              <a:t>d</a:t>
            </a:r>
            <a:r>
              <a:rPr lang="en-US" dirty="0" smtClean="0"/>
              <a:t> </a:t>
            </a:r>
            <a:r>
              <a:rPr lang="el-GR" dirty="0" smtClean="0"/>
              <a:t>είναι οι ενέργειες </a:t>
            </a:r>
            <a:r>
              <a:rPr lang="el-GR" dirty="0" smtClean="0"/>
              <a:t>ενεργοποιήσεως. </a:t>
            </a:r>
          </a:p>
          <a:p>
            <a:pPr marL="0" indent="0">
              <a:buNone/>
            </a:pPr>
            <a:r>
              <a:rPr lang="el-GR" dirty="0" smtClean="0"/>
              <a:t>Επειδή στην ισορροπία, θα ισχύει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aA</a:t>
            </a:r>
            <a:r>
              <a:rPr lang="en-US" dirty="0" smtClean="0"/>
              <a:t>=</a:t>
            </a:r>
            <a:r>
              <a:rPr lang="en-US" dirty="0" err="1" smtClean="0"/>
              <a:t>R</a:t>
            </a:r>
            <a:r>
              <a:rPr lang="en-US" baseline="-25000" dirty="0" err="1" smtClean="0"/>
              <a:t>dA</a:t>
            </a:r>
            <a:r>
              <a:rPr lang="el-GR" dirty="0" smtClean="0"/>
              <a:t> από τις σχέσεις (1), (2), (3) και (4) προκύπτει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748780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LANGMUIR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Α</a:t>
            </a:r>
            <a:r>
              <a:rPr lang="en-US" baseline="-25000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∙P ∙(1- </a:t>
            </a:r>
            <a:r>
              <a:rPr lang="el-GR" dirty="0" smtClean="0"/>
              <a:t>θ</a:t>
            </a:r>
            <a:r>
              <a:rPr lang="en-US" dirty="0" smtClean="0"/>
              <a:t>)∙ e</a:t>
            </a:r>
            <a:r>
              <a:rPr lang="en-US" baseline="30000" dirty="0" smtClean="0"/>
              <a:t>-</a:t>
            </a:r>
            <a:r>
              <a:rPr lang="en-US" baseline="30000" dirty="0" err="1" smtClean="0"/>
              <a:t>Ea</a:t>
            </a:r>
            <a:r>
              <a:rPr lang="en-US" baseline="30000" dirty="0" smtClean="0"/>
              <a:t>/RT</a:t>
            </a:r>
            <a:r>
              <a:rPr lang="el-GR" dirty="0" smtClean="0"/>
              <a:t>= </a:t>
            </a:r>
            <a:r>
              <a:rPr lang="el-GR" dirty="0" smtClean="0"/>
              <a:t>Α</a:t>
            </a:r>
            <a:r>
              <a:rPr lang="en-US" baseline="-25000" dirty="0" smtClean="0"/>
              <a:t>d</a:t>
            </a:r>
            <a:r>
              <a:rPr lang="en-US" dirty="0" smtClean="0"/>
              <a:t> </a:t>
            </a:r>
            <a:r>
              <a:rPr lang="en-US" dirty="0" smtClean="0"/>
              <a:t>∙</a:t>
            </a:r>
            <a:r>
              <a:rPr lang="el-GR" dirty="0" err="1" smtClean="0"/>
              <a:t>θ∙</a:t>
            </a:r>
            <a:r>
              <a:rPr lang="en-US" dirty="0" smtClean="0"/>
              <a:t> e</a:t>
            </a:r>
            <a:r>
              <a:rPr lang="en-US" baseline="30000" dirty="0" smtClean="0"/>
              <a:t>-Ed/RT</a:t>
            </a:r>
            <a:r>
              <a:rPr lang="el-GR" baseline="30000" dirty="0" smtClean="0"/>
              <a:t>        </a:t>
            </a:r>
          </a:p>
          <a:p>
            <a:pPr marL="0" indent="0">
              <a:buNone/>
            </a:pPr>
            <a:r>
              <a:rPr lang="el-GR" dirty="0" smtClean="0"/>
              <a:t>→</a:t>
            </a:r>
            <a:r>
              <a:rPr lang="en-US" dirty="0" smtClean="0"/>
              <a:t> </a:t>
            </a:r>
            <a:r>
              <a:rPr lang="el-GR" dirty="0" smtClean="0"/>
              <a:t>θ/(1-θ) </a:t>
            </a:r>
            <a:r>
              <a:rPr lang="el-GR" dirty="0"/>
              <a:t>= </a:t>
            </a:r>
            <a:r>
              <a:rPr lang="el-GR" dirty="0" smtClean="0"/>
              <a:t>(Α</a:t>
            </a:r>
            <a:r>
              <a:rPr lang="en-US" baseline="-25000" dirty="0" smtClean="0"/>
              <a:t>a</a:t>
            </a:r>
            <a:r>
              <a:rPr lang="el-GR" dirty="0" smtClean="0"/>
              <a:t>/</a:t>
            </a:r>
            <a:r>
              <a:rPr lang="el-GR" dirty="0"/>
              <a:t> Α</a:t>
            </a:r>
            <a:r>
              <a:rPr lang="en-US" baseline="-25000" dirty="0" smtClean="0"/>
              <a:t>d</a:t>
            </a:r>
            <a:r>
              <a:rPr lang="el-GR" dirty="0"/>
              <a:t>)</a:t>
            </a:r>
            <a:r>
              <a:rPr lang="en-US" dirty="0" smtClean="0"/>
              <a:t> </a:t>
            </a:r>
            <a:r>
              <a:rPr lang="en-US" dirty="0"/>
              <a:t>∙</a:t>
            </a:r>
            <a:r>
              <a:rPr lang="en-US" dirty="0" smtClean="0"/>
              <a:t>P</a:t>
            </a:r>
            <a:r>
              <a:rPr lang="el-GR" dirty="0"/>
              <a:t> ∙</a:t>
            </a:r>
            <a:r>
              <a:rPr lang="en-US" dirty="0"/>
              <a:t> </a:t>
            </a:r>
            <a:r>
              <a:rPr lang="en-US" dirty="0" smtClean="0"/>
              <a:t>e</a:t>
            </a:r>
            <a:r>
              <a:rPr lang="el-GR" baseline="30000" dirty="0" smtClean="0"/>
              <a:t>(</a:t>
            </a:r>
            <a:r>
              <a:rPr lang="en-US" baseline="30000" dirty="0" smtClean="0"/>
              <a:t>Ed</a:t>
            </a:r>
            <a:r>
              <a:rPr lang="el-GR" baseline="30000" dirty="0" smtClean="0"/>
              <a:t>-Ε</a:t>
            </a:r>
            <a:r>
              <a:rPr lang="en-US" baseline="30000" dirty="0" smtClean="0"/>
              <a:t>a)/RT</a:t>
            </a:r>
            <a:r>
              <a:rPr lang="el-GR" baseline="30000" dirty="0" smtClean="0"/>
              <a:t>  </a:t>
            </a:r>
            <a:r>
              <a:rPr lang="el-GR" dirty="0" smtClean="0"/>
              <a:t> (5)</a:t>
            </a:r>
            <a:endParaRPr lang="en-US" baseline="30000" dirty="0" smtClean="0"/>
          </a:p>
          <a:p>
            <a:pPr marL="0" indent="0">
              <a:buNone/>
            </a:pPr>
            <a:r>
              <a:rPr lang="el-GR" dirty="0" smtClean="0"/>
              <a:t> Επειδή ισχύει </a:t>
            </a:r>
            <a:r>
              <a:rPr lang="en-US" dirty="0" smtClean="0"/>
              <a:t>–</a:t>
            </a:r>
            <a:r>
              <a:rPr lang="el-GR" dirty="0" smtClean="0"/>
              <a:t>Δ</a:t>
            </a:r>
            <a:r>
              <a:rPr lang="en-US" dirty="0" smtClean="0"/>
              <a:t>H</a:t>
            </a:r>
            <a:r>
              <a:rPr lang="en-US" baseline="-25000" dirty="0" smtClean="0"/>
              <a:t>a</a:t>
            </a:r>
            <a:r>
              <a:rPr lang="en-US" dirty="0" smtClean="0"/>
              <a:t>=E</a:t>
            </a:r>
            <a:r>
              <a:rPr lang="en-US" baseline="-25000" dirty="0" smtClean="0"/>
              <a:t>d</a:t>
            </a:r>
            <a:r>
              <a:rPr lang="en-US" dirty="0" smtClean="0"/>
              <a:t>-</a:t>
            </a:r>
            <a:r>
              <a:rPr lang="en-US" dirty="0" err="1" smtClean="0"/>
              <a:t>E</a:t>
            </a:r>
            <a:r>
              <a:rPr lang="en-US" baseline="-25000" dirty="0" err="1" smtClean="0"/>
              <a:t>a</a:t>
            </a:r>
            <a:r>
              <a:rPr lang="en-US" dirty="0" smtClean="0"/>
              <a:t> </a:t>
            </a:r>
            <a:r>
              <a:rPr lang="el-GR" dirty="0" smtClean="0"/>
              <a:t>η (5) γίνεται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</a:p>
          <a:p>
            <a:pPr marL="0" indent="0">
              <a:buNone/>
            </a:pPr>
            <a:r>
              <a:rPr lang="el-GR" dirty="0"/>
              <a:t>θ/(1-θ) = (Α</a:t>
            </a:r>
            <a:r>
              <a:rPr lang="en-US" baseline="-25000" dirty="0"/>
              <a:t>a</a:t>
            </a:r>
            <a:r>
              <a:rPr lang="el-GR" dirty="0"/>
              <a:t>/ Α</a:t>
            </a:r>
            <a:r>
              <a:rPr lang="en-US" baseline="-25000" dirty="0"/>
              <a:t>d</a:t>
            </a:r>
            <a:r>
              <a:rPr lang="el-GR" dirty="0"/>
              <a:t>)</a:t>
            </a:r>
            <a:r>
              <a:rPr lang="en-US" dirty="0"/>
              <a:t> ∙P</a:t>
            </a:r>
            <a:r>
              <a:rPr lang="el-GR" dirty="0"/>
              <a:t> ∙</a:t>
            </a:r>
            <a:r>
              <a:rPr lang="en-US" dirty="0"/>
              <a:t> </a:t>
            </a:r>
            <a:r>
              <a:rPr lang="en-US" dirty="0" smtClean="0"/>
              <a:t>e</a:t>
            </a:r>
            <a:r>
              <a:rPr lang="en-US" baseline="30000" dirty="0" smtClean="0"/>
              <a:t>-</a:t>
            </a:r>
            <a:r>
              <a:rPr lang="el-GR" baseline="30000" dirty="0" smtClean="0"/>
              <a:t>ΔΗ</a:t>
            </a:r>
            <a:r>
              <a:rPr lang="en-US" baseline="30000" dirty="0" smtClean="0"/>
              <a:t>a/RT</a:t>
            </a:r>
            <a:r>
              <a:rPr lang="el-GR" baseline="30000" dirty="0" smtClean="0"/>
              <a:t> </a:t>
            </a:r>
            <a:r>
              <a:rPr lang="el-GR" dirty="0" smtClean="0"/>
              <a:t> (6)</a:t>
            </a:r>
            <a:endParaRPr lang="el-GR" dirty="0"/>
          </a:p>
          <a:p>
            <a:r>
              <a:rPr lang="el-GR" dirty="0" smtClean="0"/>
              <a:t>Αν η </a:t>
            </a:r>
            <a:r>
              <a:rPr lang="en-US" dirty="0"/>
              <a:t>–</a:t>
            </a:r>
            <a:r>
              <a:rPr lang="el-GR" dirty="0"/>
              <a:t>Δ</a:t>
            </a:r>
            <a:r>
              <a:rPr lang="en-US" dirty="0" smtClean="0"/>
              <a:t>H</a:t>
            </a:r>
            <a:r>
              <a:rPr lang="en-US" baseline="-25000" dirty="0" smtClean="0"/>
              <a:t>a</a:t>
            </a:r>
            <a:r>
              <a:rPr lang="el-GR" dirty="0" smtClean="0"/>
              <a:t>θεωρηθεί σταθερή η (6) γίνεται</a:t>
            </a:r>
            <a:r>
              <a:rPr lang="en-US" dirty="0" smtClean="0"/>
              <a:t>:</a:t>
            </a:r>
            <a:endParaRPr lang="el-GR" dirty="0" smtClean="0"/>
          </a:p>
          <a:p>
            <a:pPr marL="0" indent="0">
              <a:buNone/>
            </a:pPr>
            <a:r>
              <a:rPr lang="el-GR" dirty="0"/>
              <a:t>θ/(1-θ) </a:t>
            </a:r>
            <a:r>
              <a:rPr lang="el-GR" dirty="0" smtClean="0"/>
              <a:t>= Κ∙Ρ</a:t>
            </a:r>
            <a:r>
              <a:rPr lang="el-GR" dirty="0"/>
              <a:t> →</a:t>
            </a:r>
            <a:r>
              <a:rPr lang="en-US" dirty="0"/>
              <a:t> </a:t>
            </a:r>
            <a:r>
              <a:rPr lang="el-GR" dirty="0" smtClean="0"/>
              <a:t>θ =</a:t>
            </a:r>
            <a:r>
              <a:rPr lang="el-GR" dirty="0"/>
              <a:t> Κ∙</a:t>
            </a:r>
            <a:r>
              <a:rPr lang="el-GR" dirty="0" smtClean="0"/>
              <a:t>Ρ/(1+Κ</a:t>
            </a:r>
            <a:r>
              <a:rPr lang="el-GR" dirty="0"/>
              <a:t>∙</a:t>
            </a:r>
            <a:r>
              <a:rPr lang="el-GR" dirty="0" smtClean="0"/>
              <a:t>Ρ)</a:t>
            </a:r>
          </a:p>
          <a:p>
            <a:pPr marL="0" indent="0">
              <a:buNone/>
            </a:pPr>
            <a:r>
              <a:rPr lang="el-GR" dirty="0" smtClean="0"/>
              <a:t>Όπου Κ=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a</a:t>
            </a:r>
            <a:r>
              <a:rPr lang="en-US" dirty="0" smtClean="0"/>
              <a:t>/</a:t>
            </a:r>
            <a:r>
              <a:rPr lang="en-US" dirty="0" err="1" smtClean="0"/>
              <a:t>k</a:t>
            </a:r>
            <a:r>
              <a:rPr lang="en-US" baseline="-25000" dirty="0" err="1" smtClean="0"/>
              <a:t>d</a:t>
            </a:r>
            <a:r>
              <a:rPr lang="en-US" dirty="0" smtClean="0"/>
              <a:t>=(A</a:t>
            </a:r>
            <a:r>
              <a:rPr lang="en-US" baseline="-25000" dirty="0" smtClean="0"/>
              <a:t>a</a:t>
            </a:r>
            <a:r>
              <a:rPr lang="en-US" dirty="0" smtClean="0"/>
              <a:t>/A</a:t>
            </a:r>
            <a:r>
              <a:rPr lang="en-US" baseline="-25000" dirty="0" smtClean="0"/>
              <a:t>d</a:t>
            </a:r>
            <a:r>
              <a:rPr lang="en-US" dirty="0" smtClean="0"/>
              <a:t>) </a:t>
            </a:r>
            <a:r>
              <a:rPr lang="el-GR" dirty="0"/>
              <a:t>∙</a:t>
            </a:r>
            <a:r>
              <a:rPr lang="en-US" dirty="0"/>
              <a:t> e</a:t>
            </a:r>
            <a:r>
              <a:rPr lang="en-US" baseline="30000" dirty="0"/>
              <a:t>-</a:t>
            </a:r>
            <a:r>
              <a:rPr lang="el-GR" baseline="30000" dirty="0"/>
              <a:t>ΔΗ</a:t>
            </a:r>
            <a:r>
              <a:rPr lang="en-US" baseline="30000" dirty="0"/>
              <a:t>a/RT</a:t>
            </a:r>
            <a:r>
              <a:rPr lang="el-GR" baseline="30000" dirty="0"/>
              <a:t> </a:t>
            </a: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3563888" y="4077072"/>
            <a:ext cx="2448272" cy="57606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dirty="0"/>
              <a:t>θ = Κ∙Ρ/(1+Κ∙Ρ)</a:t>
            </a:r>
          </a:p>
        </p:txBody>
      </p:sp>
    </p:spTree>
    <p:extLst>
      <p:ext uri="{BB962C8B-B14F-4D97-AF65-F5344CB8AC3E}">
        <p14:creationId xmlns:p14="http://schemas.microsoft.com/office/powerpoint/2010/main" val="39445373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MEIONE</a:t>
            </a:r>
            <a:r>
              <a:rPr lang="el-GR" dirty="0" smtClean="0"/>
              <a:t>ΚΤΗ</a:t>
            </a:r>
            <a:r>
              <a:rPr lang="en-US" dirty="0" smtClean="0"/>
              <a:t>MA TH</a:t>
            </a:r>
            <a:r>
              <a:rPr lang="el-GR" dirty="0" smtClean="0"/>
              <a:t>Σ </a:t>
            </a:r>
            <a:r>
              <a:rPr lang="en-US" dirty="0" smtClean="0"/>
              <a:t>LANGMUIR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Βασίζεται στην παραδοχή ότι η  θερμότητα προσρόφησης (-ΔΗ</a:t>
            </a:r>
            <a:r>
              <a:rPr lang="en-US" dirty="0"/>
              <a:t>a</a:t>
            </a:r>
            <a:r>
              <a:rPr lang="el-GR" dirty="0"/>
              <a:t>) παραμένει σταθερή, γεγονός όμως που δεν αληθεύει. Η θερμότητα προσρόφησης (-ΔΗ</a:t>
            </a:r>
            <a:r>
              <a:rPr lang="en-US" dirty="0"/>
              <a:t>a</a:t>
            </a:r>
            <a:r>
              <a:rPr lang="el-GR" dirty="0"/>
              <a:t>) μειώνεται με την βαθμιαία κάλυψη θ της επιφάνειας από το </a:t>
            </a:r>
            <a:r>
              <a:rPr lang="el-GR" dirty="0" err="1"/>
              <a:t>προσροφούμενο</a:t>
            </a:r>
            <a:r>
              <a:rPr lang="el-GR" dirty="0"/>
              <a:t> αέριο. </a:t>
            </a:r>
          </a:p>
          <a:p>
            <a:r>
              <a:rPr lang="el-GR" dirty="0"/>
              <a:t>Αφού θ είναι η καλυμμένη από το αέριο επιφάνεια, το 1-θ είναι το ποσοστό της ακάλυπτης επιφάνειας από το αέριο.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3508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ΕΞΙΣΩΣΗ </a:t>
            </a:r>
            <a:r>
              <a:rPr lang="en-US" dirty="0" smtClean="0"/>
              <a:t>LANGMUIR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39552" y="1614380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Όπου </a:t>
            </a:r>
          </a:p>
          <a:p>
            <a:pPr marL="0" indent="0">
              <a:buNone/>
            </a:pPr>
            <a:r>
              <a:rPr lang="el-GR" dirty="0" smtClean="0"/>
              <a:t>θ είναι το κλάσμα της επιφάνειας του προσροφητικού που καλύπτεται από την ουσία Α συναρτήσει της μερικής πιέσεως αυτού</a:t>
            </a: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Κ είναι η θερμοδυναμική σταθερά ρόφησης</a:t>
            </a:r>
            <a:r>
              <a:rPr lang="en-US" dirty="0" smtClean="0"/>
              <a:t> </a:t>
            </a:r>
            <a:r>
              <a:rPr lang="el-GR" dirty="0" smtClean="0"/>
              <a:t>που είναι ανεξάρτητη της κάλυψης θ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Στρογγυλεμένο ορθογώνιο 5"/>
              <p:cNvSpPr/>
              <p:nvPr/>
            </p:nvSpPr>
            <p:spPr>
              <a:xfrm>
                <a:off x="3275856" y="1700808"/>
                <a:ext cx="2232248" cy="864096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sz="2800" dirty="0"/>
                  <a:t>θ=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>
                            <a:latin typeface="Cambria Math"/>
                          </a:rPr>
                          <m:t>ΚΡ</m:t>
                        </m:r>
                      </m:num>
                      <m:den>
                        <m:r>
                          <a:rPr lang="el-GR" sz="2800" i="1">
                            <a:latin typeface="Cambria Math"/>
                          </a:rPr>
                          <m:t>1+</m:t>
                        </m:r>
                        <m:r>
                          <m:rPr>
                            <m:sty m:val="p"/>
                          </m:rPr>
                          <a:rPr lang="el-GR" sz="2800">
                            <a:latin typeface="Cambria Math"/>
                          </a:rPr>
                          <m:t>ΚΡ</m:t>
                        </m:r>
                      </m:den>
                    </m:f>
                  </m:oMath>
                </a14:m>
                <a:endParaRPr lang="el-GR" sz="2800" dirty="0"/>
              </a:p>
            </p:txBody>
          </p:sp>
        </mc:Choice>
        <mc:Fallback xmlns="">
          <p:sp>
            <p:nvSpPr>
              <p:cNvPr id="6" name="Στρογγυλεμένο 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1700808"/>
                <a:ext cx="2232248" cy="864096"/>
              </a:xfrm>
              <a:prstGeom prst="roundRect">
                <a:avLst/>
              </a:prstGeom>
              <a:blipFill rotWithShape="1">
                <a:blip r:embed="rId2"/>
                <a:stretch>
                  <a:fillRect l="-296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286590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ΕΞΙΣΩΣΗ </a:t>
            </a:r>
            <a:r>
              <a:rPr lang="en-US" dirty="0" smtClean="0"/>
              <a:t>LANGMUIR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539552" y="1614380"/>
                <a:ext cx="8229600" cy="4525963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l-GR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l-GR" dirty="0" smtClean="0"/>
                  <a:t>Αν συμβολίσουμε με τον όγκο ενός αερίου που καλύπτει ένα </a:t>
                </a:r>
                <a:r>
                  <a:rPr lang="el-GR" dirty="0" err="1" smtClean="0"/>
                  <a:t>μονομοριακό</a:t>
                </a:r>
                <a:r>
                  <a:rPr lang="el-GR" dirty="0" smtClean="0"/>
                  <a:t> στρώμα , η κάλυψη θ είναι ίση με τον λόγο </a:t>
                </a:r>
                <a:r>
                  <a:rPr lang="en-US" dirty="0" smtClean="0"/>
                  <a:t>V/</a:t>
                </a:r>
                <a:r>
                  <a:rPr lang="en-US" dirty="0" err="1" smtClean="0"/>
                  <a:t>Vm</a:t>
                </a:r>
                <a:r>
                  <a:rPr lang="en-US" dirty="0" smtClean="0"/>
                  <a:t>.</a:t>
                </a:r>
              </a:p>
              <a:p>
                <a:pPr marL="0" indent="0">
                  <a:buNone/>
                </a:pPr>
                <a:r>
                  <a:rPr lang="el-GR" dirty="0" smtClean="0"/>
                  <a:t>Άρα η εξίσωση (1) γίνεται</a:t>
                </a:r>
              </a:p>
              <a:p>
                <a:pPr marL="0" indent="0">
                  <a:buNone/>
                </a:pPr>
                <a:r>
                  <a:rPr lang="en-US" dirty="0" smtClean="0"/>
                  <a:t>V</a:t>
                </a:r>
                <a:r>
                  <a:rPr lang="el-GR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V</m:t>
                        </m:r>
                        <m:r>
                          <m:rPr>
                            <m:sty m:val="p"/>
                          </m:rPr>
                          <a:rPr lang="en-US" b="0" i="0" baseline="-25000" smtClean="0">
                            <a:latin typeface="Cambria Math"/>
                          </a:rPr>
                          <m:t>m</m:t>
                        </m:r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</a:rPr>
                          <m:t>ΚΡ</m:t>
                        </m:r>
                      </m:num>
                      <m:den>
                        <m:r>
                          <a:rPr lang="el-GR" i="1">
                            <a:latin typeface="Cambria Math"/>
                          </a:rPr>
                          <m:t>1+</m:t>
                        </m:r>
                        <m:r>
                          <m:rPr>
                            <m:sty m:val="p"/>
                          </m:rPr>
                          <a:rPr lang="el-GR">
                            <a:latin typeface="Cambria Math"/>
                          </a:rPr>
                          <m:t>ΚΡ</m:t>
                        </m:r>
                      </m:den>
                    </m:f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9552" y="1614380"/>
                <a:ext cx="8229600" cy="4525963"/>
              </a:xfrm>
              <a:blipFill rotWithShape="1">
                <a:blip r:embed="rId2"/>
                <a:stretch>
                  <a:fillRect l="-1926" r="-29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Στρογγυλεμένο ορθογώνιο 5"/>
              <p:cNvSpPr/>
              <p:nvPr/>
            </p:nvSpPr>
            <p:spPr>
              <a:xfrm>
                <a:off x="3275856" y="1700808"/>
                <a:ext cx="2232248" cy="864096"/>
              </a:xfrm>
              <a:prstGeom prst="roundRect">
                <a:avLst/>
              </a:prstGeom>
              <a:solidFill>
                <a:schemeClr val="accent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l-GR" sz="2800" dirty="0"/>
                  <a:t>θ=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2800" i="1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>
                            <a:latin typeface="Cambria Math"/>
                          </a:rPr>
                          <m:t>ΚΡ</m:t>
                        </m:r>
                      </m:num>
                      <m:den>
                        <m:r>
                          <a:rPr lang="el-GR" sz="2800" i="1">
                            <a:latin typeface="Cambria Math"/>
                          </a:rPr>
                          <m:t>1+</m:t>
                        </m:r>
                        <m:r>
                          <m:rPr>
                            <m:sty m:val="p"/>
                          </m:rPr>
                          <a:rPr lang="el-GR" sz="2800">
                            <a:latin typeface="Cambria Math"/>
                          </a:rPr>
                          <m:t>ΚΡ</m:t>
                        </m:r>
                      </m:den>
                    </m:f>
                  </m:oMath>
                </a14:m>
                <a:endParaRPr lang="el-GR" sz="2800" dirty="0"/>
              </a:p>
            </p:txBody>
          </p:sp>
        </mc:Choice>
        <mc:Fallback xmlns="">
          <p:sp>
            <p:nvSpPr>
              <p:cNvPr id="6" name="Στρογγυλεμένο 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1700808"/>
                <a:ext cx="2232248" cy="864096"/>
              </a:xfrm>
              <a:prstGeom prst="roundRect">
                <a:avLst/>
              </a:prstGeom>
              <a:blipFill rotWithShape="1">
                <a:blip r:embed="rId3"/>
                <a:stretch>
                  <a:fillRect l="-296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93883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FREUDLICH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/>
              <a:t>Η ισόθερμος αυτή είναι εμπειρικής προέλευσης και έχει την μορφή:</a:t>
            </a:r>
          </a:p>
          <a:p>
            <a:pPr marL="0" indent="0">
              <a:buNone/>
            </a:pPr>
            <a:r>
              <a:rPr lang="el-GR" dirty="0" smtClean="0"/>
              <a:t>Βασίζεται </a:t>
            </a:r>
            <a:r>
              <a:rPr lang="el-GR" dirty="0"/>
              <a:t>στην παραδοχή ότι η θερμότητα προσρόφησης (-ΔΗ</a:t>
            </a:r>
            <a:r>
              <a:rPr lang="en-US" dirty="0"/>
              <a:t>a</a:t>
            </a:r>
            <a:r>
              <a:rPr lang="el-GR" dirty="0"/>
              <a:t>) μειώνεται με την κάλυψη της επιφάνειας, σύμφωνα με την σχέση:</a:t>
            </a:r>
          </a:p>
          <a:p>
            <a:pPr marL="0" indent="0">
              <a:buNone/>
            </a:pPr>
            <a:r>
              <a:rPr lang="el-GR" b="1" dirty="0"/>
              <a:t>-ΔΗ</a:t>
            </a:r>
            <a:r>
              <a:rPr lang="en-US" b="1" baseline="-25000" dirty="0"/>
              <a:t>a</a:t>
            </a:r>
            <a:r>
              <a:rPr lang="el-GR" b="1" dirty="0"/>
              <a:t> = ΔΗ</a:t>
            </a:r>
            <a:r>
              <a:rPr lang="en-US" b="1" baseline="-25000" dirty="0"/>
              <a:t>a</a:t>
            </a:r>
            <a:r>
              <a:rPr lang="el-GR" b="1" baseline="30000" dirty="0"/>
              <a:t>ο</a:t>
            </a:r>
            <a:r>
              <a:rPr lang="el-GR" b="1" dirty="0"/>
              <a:t> ∙</a:t>
            </a:r>
            <a:r>
              <a:rPr lang="en-US" b="1" dirty="0"/>
              <a:t>ln</a:t>
            </a:r>
            <a:r>
              <a:rPr lang="el-GR" b="1" dirty="0"/>
              <a:t>θ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Όπου ΔΗ</a:t>
            </a:r>
            <a:r>
              <a:rPr lang="en-US" baseline="-25000" dirty="0"/>
              <a:t>a</a:t>
            </a:r>
            <a:r>
              <a:rPr lang="el-GR" baseline="30000" dirty="0"/>
              <a:t>ο</a:t>
            </a:r>
            <a:r>
              <a:rPr lang="el-GR" dirty="0"/>
              <a:t> είναι η αρχική θερμότητα προσροφήσεως όταν </a:t>
            </a:r>
            <a:r>
              <a:rPr lang="el-GR" dirty="0" err="1"/>
              <a:t>θ→</a:t>
            </a:r>
            <a:r>
              <a:rPr lang="el-GR" dirty="0"/>
              <a:t> 0. </a:t>
            </a:r>
          </a:p>
          <a:p>
            <a:pPr marL="0" indent="0">
              <a:buNone/>
            </a:pPr>
            <a:r>
              <a:rPr lang="el-GR" dirty="0"/>
              <a:t>Το μειονέκτημα της </a:t>
            </a:r>
            <a:r>
              <a:rPr lang="el-GR" dirty="0" err="1"/>
              <a:t>ισοθέρμου</a:t>
            </a:r>
            <a:r>
              <a:rPr lang="el-GR" dirty="0"/>
              <a:t> </a:t>
            </a:r>
            <a:r>
              <a:rPr lang="en-US" dirty="0" err="1"/>
              <a:t>Freudlich</a:t>
            </a:r>
            <a:r>
              <a:rPr lang="el-GR" dirty="0"/>
              <a:t> όπως και της </a:t>
            </a:r>
            <a:r>
              <a:rPr lang="en-US" dirty="0"/>
              <a:t>Langmuir</a:t>
            </a:r>
            <a:r>
              <a:rPr lang="el-GR" dirty="0"/>
              <a:t> είναι ότι περιγράφει ικανοποιητικά μόνο τα μοντέλα του τύπου </a:t>
            </a:r>
            <a:r>
              <a:rPr lang="en-US" dirty="0" smtClean="0"/>
              <a:t>I </a:t>
            </a:r>
            <a:r>
              <a:rPr lang="el-GR" dirty="0" smtClean="0"/>
              <a:t>και </a:t>
            </a:r>
            <a:r>
              <a:rPr lang="el-GR" dirty="0"/>
              <a:t>δεν μπορεί να προβλέψει τίποτε για άλλες </a:t>
            </a:r>
            <a:r>
              <a:rPr lang="el-GR" dirty="0" err="1"/>
              <a:t>ισοθέρμους</a:t>
            </a:r>
            <a:r>
              <a:rPr lang="el-GR" dirty="0"/>
              <a:t> που έχουν βρεθεί πειραματικά.</a:t>
            </a:r>
          </a:p>
          <a:p>
            <a:endParaRPr lang="el-GR" dirty="0"/>
          </a:p>
        </p:txBody>
      </p:sp>
      <p:sp>
        <p:nvSpPr>
          <p:cNvPr id="4" name="Στρογγυλεμένο ορθογώνιο 3"/>
          <p:cNvSpPr/>
          <p:nvPr/>
        </p:nvSpPr>
        <p:spPr>
          <a:xfrm>
            <a:off x="3131840" y="1652941"/>
            <a:ext cx="194421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b="1" dirty="0"/>
              <a:t>θ= </a:t>
            </a:r>
            <a:r>
              <a:rPr lang="en-US" sz="2400" b="1" dirty="0"/>
              <a:t>k</a:t>
            </a:r>
            <a:r>
              <a:rPr lang="el-GR" sz="2400" b="1" dirty="0"/>
              <a:t>∙ </a:t>
            </a:r>
            <a:r>
              <a:rPr lang="en-US" sz="2400" b="1" dirty="0"/>
              <a:t>P</a:t>
            </a:r>
            <a:r>
              <a:rPr lang="el-GR" sz="2400" b="1" baseline="30000" dirty="0"/>
              <a:t>1/</a:t>
            </a:r>
            <a:r>
              <a:rPr lang="en-US" sz="2400" b="1" baseline="30000" dirty="0"/>
              <a:t>n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970318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TEMKIN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H</a:t>
            </a:r>
            <a:r>
              <a:rPr lang="el-GR" dirty="0" smtClean="0"/>
              <a:t> </a:t>
            </a:r>
            <a:r>
              <a:rPr lang="el-GR" dirty="0"/>
              <a:t>ισόθερμος </a:t>
            </a:r>
            <a:r>
              <a:rPr lang="en-US" dirty="0" err="1"/>
              <a:t>Temkin</a:t>
            </a:r>
            <a:r>
              <a:rPr lang="el-GR" dirty="0"/>
              <a:t> είναι μια παραλλαγή της </a:t>
            </a:r>
            <a:r>
              <a:rPr lang="el-GR" dirty="0" err="1"/>
              <a:t>ισοθέρμου</a:t>
            </a:r>
            <a:r>
              <a:rPr lang="el-GR" dirty="0"/>
              <a:t> </a:t>
            </a:r>
            <a:r>
              <a:rPr lang="en-US" dirty="0"/>
              <a:t>Langmuir</a:t>
            </a:r>
            <a:r>
              <a:rPr lang="el-GR" dirty="0"/>
              <a:t>. Ο </a:t>
            </a:r>
            <a:r>
              <a:rPr lang="en-US" dirty="0" err="1"/>
              <a:t>Temkin</a:t>
            </a:r>
            <a:r>
              <a:rPr lang="el-GR" dirty="0"/>
              <a:t> θεώρησε ότι η θερμότητα προσροφήσεως εξαρτάται από την κάλυψη της επιφάνειας θ σύμφωνα με την σχέση:</a:t>
            </a:r>
          </a:p>
          <a:p>
            <a:r>
              <a:rPr lang="el-GR" b="1" dirty="0"/>
              <a:t>-ΔΗ</a:t>
            </a:r>
            <a:r>
              <a:rPr lang="en-US" b="1" baseline="-25000" dirty="0"/>
              <a:t>a</a:t>
            </a:r>
            <a:r>
              <a:rPr lang="el-GR" b="1" dirty="0"/>
              <a:t> = (-ΔΗ</a:t>
            </a:r>
            <a:r>
              <a:rPr lang="en-US" b="1" baseline="-25000" dirty="0"/>
              <a:t>a</a:t>
            </a:r>
            <a:r>
              <a:rPr lang="el-GR" b="1" baseline="30000" dirty="0"/>
              <a:t>ο</a:t>
            </a:r>
            <a:r>
              <a:rPr lang="el-GR" b="1" dirty="0"/>
              <a:t> )∙ (1-</a:t>
            </a:r>
            <a:r>
              <a:rPr lang="en-US" b="1" dirty="0"/>
              <a:t>a</a:t>
            </a:r>
            <a:r>
              <a:rPr lang="el-GR" b="1" dirty="0"/>
              <a:t>θ)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Όπου </a:t>
            </a:r>
            <a:r>
              <a:rPr lang="en-US" dirty="0"/>
              <a:t>a </a:t>
            </a:r>
            <a:r>
              <a:rPr lang="el-GR" dirty="0"/>
              <a:t>είναι συντελεστής και</a:t>
            </a:r>
            <a:r>
              <a:rPr lang="el-GR" b="1" dirty="0"/>
              <a:t> </a:t>
            </a:r>
            <a:r>
              <a:rPr lang="el-GR" dirty="0"/>
              <a:t>ΔΗ</a:t>
            </a:r>
            <a:r>
              <a:rPr lang="en-US" baseline="-25000" dirty="0"/>
              <a:t>a</a:t>
            </a:r>
            <a:r>
              <a:rPr lang="el-GR" baseline="30000" dirty="0"/>
              <a:t>ο</a:t>
            </a:r>
            <a:r>
              <a:rPr lang="el-GR" dirty="0"/>
              <a:t> είναι η αρχική θερμότητα προσροφήσεως όταν </a:t>
            </a:r>
            <a:r>
              <a:rPr lang="el-GR" dirty="0" err="1"/>
              <a:t>θ→</a:t>
            </a:r>
            <a:r>
              <a:rPr lang="el-GR" dirty="0"/>
              <a:t> 0.</a:t>
            </a:r>
          </a:p>
          <a:p>
            <a:pPr marL="0" indent="0">
              <a:buNone/>
            </a:pPr>
            <a:r>
              <a:rPr lang="el-GR" dirty="0"/>
              <a:t>Είναι  της μορφής: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όπου </a:t>
            </a:r>
            <a:r>
              <a:rPr lang="en-US" dirty="0"/>
              <a:t>k</a:t>
            </a:r>
            <a:r>
              <a:rPr lang="el-GR" dirty="0"/>
              <a:t> = </a:t>
            </a:r>
            <a:r>
              <a:rPr lang="en-US" dirty="0"/>
              <a:t>R</a:t>
            </a:r>
            <a:r>
              <a:rPr lang="el-GR" dirty="0"/>
              <a:t>∙</a:t>
            </a:r>
            <a:r>
              <a:rPr lang="en-US" dirty="0"/>
              <a:t>T</a:t>
            </a:r>
            <a:r>
              <a:rPr lang="el-GR" dirty="0"/>
              <a:t>/</a:t>
            </a:r>
            <a:r>
              <a:rPr lang="en-US" dirty="0"/>
              <a:t>a</a:t>
            </a:r>
            <a:r>
              <a:rPr lang="el-GR" dirty="0"/>
              <a:t>∙ (-ΔΗ</a:t>
            </a:r>
            <a:r>
              <a:rPr lang="en-US" baseline="-25000" dirty="0"/>
              <a:t>a</a:t>
            </a:r>
            <a:r>
              <a:rPr lang="el-GR" baseline="30000" dirty="0"/>
              <a:t>ο</a:t>
            </a:r>
            <a:r>
              <a:rPr lang="el-GR" dirty="0"/>
              <a:t>) </a:t>
            </a:r>
          </a:p>
          <a:p>
            <a:endParaRPr lang="el-GR" dirty="0"/>
          </a:p>
        </p:txBody>
      </p:sp>
      <p:sp>
        <p:nvSpPr>
          <p:cNvPr id="4" name="Στρογγυλεμένο ορθογώνιο 3"/>
          <p:cNvSpPr/>
          <p:nvPr/>
        </p:nvSpPr>
        <p:spPr>
          <a:xfrm>
            <a:off x="1835696" y="4581128"/>
            <a:ext cx="3024336" cy="74553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dirty="0"/>
              <a:t>θ = </a:t>
            </a:r>
            <a:r>
              <a:rPr lang="en-US" sz="2800" dirty="0"/>
              <a:t>k</a:t>
            </a:r>
            <a:r>
              <a:rPr lang="el-GR" sz="2800" dirty="0"/>
              <a:t>∙ </a:t>
            </a:r>
            <a:r>
              <a:rPr lang="en-US" sz="2800" dirty="0"/>
              <a:t>ln</a:t>
            </a:r>
            <a:r>
              <a:rPr lang="el-GR" sz="2800" dirty="0"/>
              <a:t> (</a:t>
            </a:r>
            <a:r>
              <a:rPr lang="en-US" sz="2800" dirty="0" err="1"/>
              <a:t>k</a:t>
            </a:r>
            <a:r>
              <a:rPr lang="en-US" sz="2800" baseline="30000" dirty="0" err="1"/>
              <a:t>o</a:t>
            </a:r>
            <a:r>
              <a:rPr lang="en-US" sz="2800" dirty="0" err="1"/>
              <a:t>∙P</a:t>
            </a:r>
            <a:r>
              <a:rPr lang="el-GR" sz="28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793559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Brunauer</a:t>
            </a:r>
            <a:r>
              <a:rPr lang="en-US" b="1" dirty="0"/>
              <a:t>-Emmett-Teller (BET)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To</a:t>
            </a:r>
            <a:r>
              <a:rPr lang="el-GR" dirty="0"/>
              <a:t> 1938 αναπτύχθηκε από τους </a:t>
            </a:r>
            <a:r>
              <a:rPr lang="en-US" dirty="0" err="1"/>
              <a:t>Brunauer</a:t>
            </a:r>
            <a:r>
              <a:rPr lang="el-GR" dirty="0"/>
              <a:t>, </a:t>
            </a:r>
            <a:r>
              <a:rPr lang="en-US" dirty="0"/>
              <a:t>Emmett</a:t>
            </a:r>
            <a:r>
              <a:rPr lang="el-GR" dirty="0"/>
              <a:t> και </a:t>
            </a:r>
            <a:r>
              <a:rPr lang="en-US" dirty="0"/>
              <a:t>Teller</a:t>
            </a:r>
            <a:r>
              <a:rPr lang="el-GR" dirty="0"/>
              <a:t> μια άλλη εξίσωση ισόθερμης γνωστή ως ΒΕΤ από τα αρχικά των τριών αυτών ερευνητών. </a:t>
            </a:r>
          </a:p>
          <a:p>
            <a:r>
              <a:rPr lang="el-GR" dirty="0"/>
              <a:t>Η εξίσωση αυτή βασίζεται στην παραδοχή ότι γίνεται </a:t>
            </a:r>
            <a:r>
              <a:rPr lang="el-GR" dirty="0" err="1"/>
              <a:t>πολυστρωματική</a:t>
            </a:r>
            <a:r>
              <a:rPr lang="el-GR" dirty="0"/>
              <a:t> κάλυψη (δηλαδή περισσότερα του ενός στρώματα) της επιφάνειας του στερεού. </a:t>
            </a:r>
            <a:endParaRPr lang="el-GR" dirty="0" smtClean="0"/>
          </a:p>
          <a:p>
            <a:r>
              <a:rPr lang="el-GR" dirty="0" smtClean="0"/>
              <a:t>Επίσης</a:t>
            </a:r>
            <a:r>
              <a:rPr lang="el-GR" dirty="0"/>
              <a:t>, αποτελεί </a:t>
            </a:r>
            <a:r>
              <a:rPr lang="el-GR" dirty="0" err="1"/>
              <a:t>προυπόθεση</a:t>
            </a:r>
            <a:r>
              <a:rPr lang="el-GR" dirty="0"/>
              <a:t> ότι η θερμότητα προσροφήσεως πάνω στο κάθε στρώμα (εκτός του πρώτου) είναι ίση με την λανθάνουσα θερμότητα συμπυκνώσεως (Δ</a:t>
            </a:r>
            <a:r>
              <a:rPr lang="en-US" dirty="0" err="1"/>
              <a:t>H</a:t>
            </a:r>
            <a:r>
              <a:rPr lang="en-US" baseline="-25000" dirty="0" err="1"/>
              <a:t>lg</a:t>
            </a:r>
            <a:r>
              <a:rPr lang="el-GR" dirty="0"/>
              <a:t>) του </a:t>
            </a:r>
            <a:r>
              <a:rPr lang="el-GR" dirty="0" err="1"/>
              <a:t>προσροφούμενου</a:t>
            </a:r>
            <a:r>
              <a:rPr lang="el-GR" dirty="0"/>
              <a:t> αερίου.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03963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Το φαινόμενο της προσρόφησης είναι εξώθερμο πράγμα που σημαίνει ότι </a:t>
            </a:r>
            <a:r>
              <a:rPr lang="el-GR" dirty="0"/>
              <a:t>συνοδεύεται από έκλυση θερμότητας που ονομάζεται </a:t>
            </a:r>
            <a:r>
              <a:rPr lang="el-GR" b="1" dirty="0"/>
              <a:t>θερμότητα ρόφησης (</a:t>
            </a:r>
            <a:r>
              <a:rPr lang="el-GR" b="1" dirty="0" err="1"/>
              <a:t>ΔΗ</a:t>
            </a:r>
            <a:r>
              <a:rPr lang="el-GR" b="1" baseline="-25000" dirty="0" err="1"/>
              <a:t>ρ</a:t>
            </a:r>
            <a:r>
              <a:rPr lang="el-GR" b="1" baseline="-25000" dirty="0"/>
              <a:t> </a:t>
            </a:r>
            <a:r>
              <a:rPr lang="el-GR" b="1" dirty="0"/>
              <a:t>ή ΔΗ</a:t>
            </a:r>
            <a:r>
              <a:rPr lang="en-US" b="1" dirty="0"/>
              <a:t>a</a:t>
            </a:r>
            <a:r>
              <a:rPr lang="el-GR" b="1" dirty="0" smtClean="0"/>
              <a:t>)</a:t>
            </a:r>
          </a:p>
          <a:p>
            <a:r>
              <a:rPr lang="el-GR" dirty="0" smtClean="0"/>
              <a:t>Άρα όταν </a:t>
            </a:r>
            <a:r>
              <a:rPr lang="el-GR" dirty="0"/>
              <a:t>αυξάνεται η θερμοκρασία μειώνεται η ποσότητα της </a:t>
            </a:r>
            <a:r>
              <a:rPr lang="el-GR" dirty="0" err="1"/>
              <a:t>προσροφούμενης</a:t>
            </a:r>
            <a:r>
              <a:rPr lang="el-GR" dirty="0"/>
              <a:t>  ένωσης στην στερεή επιφάνεια. </a:t>
            </a:r>
            <a:endParaRPr lang="el-GR" b="1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57915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Brunauer</a:t>
            </a:r>
            <a:r>
              <a:rPr lang="en-US" b="1" dirty="0"/>
              <a:t>-Emmett-Teller (BET)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l-GR" dirty="0"/>
                  <a:t>Η προκύπτουσα εξίσωση ΒΕΤ είναι η εξής:</a:t>
                </a:r>
              </a:p>
              <a:p>
                <a:endParaRPr lang="el-GR" dirty="0"/>
              </a:p>
              <a:p>
                <a:pPr marL="0" indent="0">
                  <a:buNone/>
                </a:pPr>
                <a:endParaRPr lang="el-GR" dirty="0" smtClean="0"/>
              </a:p>
              <a:p>
                <a:pPr marL="0" indent="0">
                  <a:buNone/>
                </a:pPr>
                <a:endParaRPr lang="el-GR" dirty="0" smtClean="0"/>
              </a:p>
              <a:p>
                <a:pPr marL="0" indent="0">
                  <a:buNone/>
                </a:pPr>
                <a:r>
                  <a:rPr lang="el-GR" dirty="0" smtClean="0"/>
                  <a:t>Η </a:t>
                </a:r>
                <a:r>
                  <a:rPr lang="el-GR" dirty="0"/>
                  <a:t>γραφική παράσταση της εξίσωσης, δηλαδή του </a:t>
                </a:r>
                <a:r>
                  <a:rPr lang="el-GR" b="1" dirty="0"/>
                  <a:t>Ρ/(Ρο-Ρ) συναρτήσει του Ρ/Ρο </a:t>
                </a:r>
                <a:r>
                  <a:rPr lang="el-GR" dirty="0"/>
                  <a:t>θα είναι ευθεία γραμμή με κλίση ίση </a:t>
                </a:r>
                <a:r>
                  <a:rPr lang="el-GR" dirty="0" smtClean="0"/>
                  <a:t>με</a:t>
                </a:r>
                <a:r>
                  <a:rPr lang="en-US" dirty="0" smtClean="0"/>
                  <a:t>:</a:t>
                </a:r>
                <a:r>
                  <a:rPr lang="el-GR" dirty="0"/>
                  <a:t/>
                </a:r>
                <a:br>
                  <a:rPr lang="el-GR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b="1" i="1">
                              <a:latin typeface="Cambria Math"/>
                            </a:rPr>
                            <m:t>𝒄</m:t>
                          </m:r>
                          <m:r>
                            <a:rPr lang="el-GR" b="1" i="1">
                              <a:latin typeface="Cambria Math"/>
                            </a:rPr>
                            <m:t>−</m:t>
                          </m:r>
                          <m:r>
                            <a:rPr lang="el-GR" b="1" i="1">
                              <a:latin typeface="Cambria Math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l-GR" b="1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latin typeface="Cambria Math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l-GR" b="1" i="1">
                                  <a:latin typeface="Cambria Math"/>
                                </a:rPr>
                                <m:t>𝒎</m:t>
                              </m:r>
                              <m:r>
                                <a:rPr lang="el-GR" b="1" i="1">
                                  <a:latin typeface="Cambria Math"/>
                                </a:rPr>
                                <m:t> </m:t>
                              </m:r>
                            </m:sub>
                          </m:sSub>
                          <m:r>
                            <a:rPr lang="el-GR" b="1" i="1">
                              <a:latin typeface="Cambria Math"/>
                            </a:rPr>
                            <m:t>𝒄</m:t>
                          </m:r>
                        </m:den>
                      </m:f>
                    </m:oMath>
                  </m:oMathPara>
                </a14:m>
                <a:endParaRPr lang="el-GR" dirty="0"/>
              </a:p>
              <a:p>
                <a:pPr marL="0" indent="0">
                  <a:buNone/>
                </a:pPr>
                <a:r>
                  <a:rPr lang="el-GR" dirty="0" smtClean="0"/>
                  <a:t>και </a:t>
                </a:r>
                <a:r>
                  <a:rPr lang="el-GR" dirty="0"/>
                  <a:t>με τεταγμένη επί την αρχή (</a:t>
                </a:r>
                <a:r>
                  <a:rPr lang="en-US" dirty="0"/>
                  <a:t>I</a:t>
                </a:r>
                <a:r>
                  <a:rPr lang="el-GR" dirty="0"/>
                  <a:t>) ίση με </a:t>
                </a:r>
              </a:p>
              <a:p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𝑰</m:t>
                    </m:r>
                    <m:r>
                      <a:rPr lang="en-US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l-GR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num>
                      <m:den>
                        <m:sSub>
                          <m:sSubPr>
                            <m:ctrlPr>
                              <a:rPr lang="el-GR" b="1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/>
                              </a:rPr>
                              <m:t>𝑽</m:t>
                            </m:r>
                          </m:e>
                          <m:sub>
                            <m:r>
                              <a:rPr lang="en-US" b="1" i="1">
                                <a:latin typeface="Cambria Math"/>
                              </a:rPr>
                              <m:t>𝒎</m:t>
                            </m:r>
                          </m:sub>
                        </m:sSub>
                        <m:r>
                          <a:rPr lang="en-US" b="1" i="1">
                            <a:latin typeface="Cambria Math"/>
                          </a:rPr>
                          <m:t>𝒄</m:t>
                        </m:r>
                      </m:den>
                    </m:f>
                  </m:oMath>
                </a14:m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 rotWithShape="1">
                <a:blip r:embed="rId2"/>
                <a:stretch>
                  <a:fillRect l="-1704" t="-308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Στρογγυλεμένο ορθογώνιο 3"/>
              <p:cNvSpPr/>
              <p:nvPr/>
            </p:nvSpPr>
            <p:spPr>
              <a:xfrm>
                <a:off x="2267744" y="1556792"/>
                <a:ext cx="4608512" cy="1152128"/>
              </a:xfrm>
              <a:prstGeom prst="round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2400" i="1">
                              <a:latin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l-GR" sz="2400" i="1">
                              <a:latin typeface="Cambria Math"/>
                            </a:rPr>
                            <m:t>𝑉</m:t>
                          </m:r>
                          <m:r>
                            <a:rPr lang="el-GR" sz="2400" i="1">
                              <a:latin typeface="Cambria Math"/>
                            </a:rPr>
                            <m:t> (</m:t>
                          </m:r>
                          <m:sSup>
                            <m:sSup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l-GR" sz="2400" i="1">
                                  <a:latin typeface="Cambria Math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el-GR" sz="2400" i="1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  <m:r>
                            <a:rPr lang="el-GR" sz="2400" i="1">
                              <a:latin typeface="Cambria Math"/>
                            </a:rPr>
                            <m:t>−</m:t>
                          </m:r>
                          <m:r>
                            <a:rPr lang="el-GR" sz="2400" i="1">
                              <a:latin typeface="Cambria Math"/>
                            </a:rPr>
                            <m:t>𝑃</m:t>
                          </m:r>
                          <m:r>
                            <a:rPr lang="el-GR" sz="2400" i="1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el-GR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2400" i="1">
                              <a:latin typeface="Cambria Math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l-GR" sz="2400" i="1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  <m:r>
                            <a:rPr lang="el-GR" sz="2400" i="1">
                              <a:latin typeface="Cambria Math"/>
                            </a:rPr>
                            <m:t> </m:t>
                          </m:r>
                          <m:r>
                            <a:rPr lang="el-GR" sz="2400" i="1">
                              <a:latin typeface="Cambria Math"/>
                            </a:rPr>
                            <m:t>𝑐</m:t>
                          </m:r>
                        </m:den>
                      </m:f>
                      <m:r>
                        <a:rPr lang="el-GR" sz="2400" i="1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l-GR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l-GR" sz="2400" i="1">
                              <a:latin typeface="Cambria Math"/>
                            </a:rPr>
                            <m:t>𝑐</m:t>
                          </m:r>
                          <m:r>
                            <a:rPr lang="el-GR" sz="2400" i="1">
                              <a:latin typeface="Cambria Math"/>
                            </a:rPr>
                            <m:t>−1</m:t>
                          </m:r>
                        </m:num>
                        <m:den>
                          <m:sSub>
                            <m:sSub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l-GR" sz="2400" i="1">
                                  <a:latin typeface="Cambria Math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l-GR" sz="2400" i="1"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  <m:r>
                            <a:rPr lang="el-GR" sz="2400" i="1">
                              <a:latin typeface="Cambria Math"/>
                            </a:rPr>
                            <m:t> </m:t>
                          </m:r>
                          <m:r>
                            <a:rPr lang="el-GR" sz="2400" i="1">
                              <a:latin typeface="Cambria Math"/>
                            </a:rPr>
                            <m:t>𝐶</m:t>
                          </m:r>
                        </m:den>
                      </m:f>
                      <m:r>
                        <a:rPr lang="el-GR" sz="2400" i="1"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l-GR" sz="2400" i="1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l-GR" sz="24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l-GR" sz="2400" i="1">
                                  <a:latin typeface="Cambria Math"/>
                                </a:rPr>
                                <m:t>𝑃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l-GR" sz="2400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l-GR" sz="2400" i="1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p>
                                  <m:r>
                                    <a:rPr lang="el-GR" sz="2400" i="1">
                                      <a:latin typeface="Cambria Math"/>
                                    </a:rPr>
                                    <m:t>𝑜</m:t>
                                  </m:r>
                                </m:sup>
                              </m:sSup>
                            </m:den>
                          </m:f>
                        </m:e>
                      </m:d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4" name="Στρογγυλεμένο 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1556792"/>
                <a:ext cx="4608512" cy="1152128"/>
              </a:xfrm>
              <a:prstGeom prst="round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054029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Υπολογισμοί από την </a:t>
            </a:r>
            <a:r>
              <a:rPr lang="en-US" b="1" dirty="0" smtClean="0"/>
              <a:t>BET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l-GR" dirty="0" smtClean="0"/>
                  <a:t>Από τις εξισώσεις αυτές μπορούμε να υπολογίσουμε απαλείφοντας την σταθερά </a:t>
                </a:r>
                <a:r>
                  <a:rPr lang="en-US" dirty="0" smtClean="0"/>
                  <a:t>c,</a:t>
                </a:r>
                <a:r>
                  <a:rPr lang="el-GR" dirty="0" smtClean="0"/>
                  <a:t> </a:t>
                </a:r>
                <a:r>
                  <a:rPr lang="el-GR" dirty="0"/>
                  <a:t>τον όγκο </a:t>
                </a:r>
                <a:r>
                  <a:rPr lang="en-US" dirty="0" err="1">
                    <a:solidFill>
                      <a:srgbClr val="FF0000"/>
                    </a:solidFill>
                  </a:rPr>
                  <a:t>V</a:t>
                </a:r>
                <a:r>
                  <a:rPr lang="en-US" baseline="-25000" dirty="0" err="1">
                    <a:solidFill>
                      <a:srgbClr val="FF0000"/>
                    </a:solidFill>
                  </a:rPr>
                  <a:t>m</a:t>
                </a:r>
                <a:r>
                  <a:rPr lang="el-GR" dirty="0"/>
                  <a:t> του </a:t>
                </a:r>
                <a:r>
                  <a:rPr lang="el-GR" dirty="0" err="1"/>
                  <a:t>προσροφούμενου</a:t>
                </a:r>
                <a:r>
                  <a:rPr lang="el-GR" dirty="0"/>
                  <a:t> αερίου (σε </a:t>
                </a:r>
                <a:r>
                  <a:rPr lang="en-US" dirty="0"/>
                  <a:t>cm</a:t>
                </a:r>
                <a:r>
                  <a:rPr lang="el-GR" baseline="30000" dirty="0"/>
                  <a:t>3</a:t>
                </a:r>
                <a:r>
                  <a:rPr lang="el-GR" dirty="0"/>
                  <a:t>) ανά μονάδα μάζας προσροφητικού που αντιστοιχεί στην δημιουργία ενός </a:t>
                </a:r>
                <a:r>
                  <a:rPr lang="el-GR" dirty="0" err="1"/>
                  <a:t>μονομοριακού</a:t>
                </a:r>
                <a:r>
                  <a:rPr lang="el-GR" dirty="0"/>
                  <a:t> στρώματος: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𝑉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𝜅𝜆</m:t>
                          </m:r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𝜎𝜂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𝜤</m:t>
                          </m:r>
                        </m:den>
                      </m:f>
                    </m:oMath>
                  </m:oMathPara>
                </a14:m>
                <a:endParaRPr lang="el-GR" dirty="0"/>
              </a:p>
              <a:p>
                <a:pPr marL="0" indent="0">
                  <a:buNone/>
                </a:pPr>
                <a:r>
                  <a:rPr lang="el-GR" dirty="0"/>
                  <a:t>Στην συνέχεια μπορούμε να υπολογίσουμε την ειδική επιφάνεια του προσροφητικού </a:t>
                </a:r>
                <a:r>
                  <a:rPr lang="en-US" dirty="0" err="1">
                    <a:solidFill>
                      <a:srgbClr val="00B050"/>
                    </a:solidFill>
                  </a:rPr>
                  <a:t>S</a:t>
                </a:r>
                <a:r>
                  <a:rPr lang="en-US" baseline="-25000" dirty="0" err="1">
                    <a:solidFill>
                      <a:srgbClr val="00B050"/>
                    </a:solidFill>
                  </a:rPr>
                  <a:t>p</a:t>
                </a:r>
                <a:r>
                  <a:rPr lang="el-GR" dirty="0"/>
                  <a:t>.</a:t>
                </a:r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704" t="-1617" r="-237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50481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Υπολογισμοί από την </a:t>
            </a:r>
            <a:r>
              <a:rPr lang="en-US" b="1" dirty="0"/>
              <a:t>BET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 </a:t>
            </a:r>
            <a:r>
              <a:rPr lang="el-GR" dirty="0"/>
              <a:t>όγκος </a:t>
            </a:r>
            <a:r>
              <a:rPr lang="en-US" dirty="0" err="1">
                <a:solidFill>
                  <a:srgbClr val="FF0000"/>
                </a:solidFill>
              </a:rPr>
              <a:t>V</a:t>
            </a:r>
            <a:r>
              <a:rPr lang="en-US" baseline="-25000" dirty="0" err="1">
                <a:solidFill>
                  <a:srgbClr val="FF0000"/>
                </a:solidFill>
              </a:rPr>
              <a:t>m</a:t>
            </a:r>
            <a:r>
              <a:rPr lang="el-GR" dirty="0"/>
              <a:t> του </a:t>
            </a:r>
            <a:r>
              <a:rPr lang="el-GR" dirty="0" err="1"/>
              <a:t>προσροφούμενου</a:t>
            </a:r>
            <a:r>
              <a:rPr lang="el-GR" dirty="0"/>
              <a:t> αερίου (σε </a:t>
            </a:r>
            <a:r>
              <a:rPr lang="en-US" dirty="0"/>
              <a:t>cm</a:t>
            </a:r>
            <a:r>
              <a:rPr lang="el-GR" baseline="30000" dirty="0"/>
              <a:t>3</a:t>
            </a:r>
            <a:r>
              <a:rPr lang="el-GR" dirty="0"/>
              <a:t>) ανά μονάδα μάζας προσροφητικού (</a:t>
            </a:r>
            <a:r>
              <a:rPr lang="en-US" dirty="0"/>
              <a:t>g</a:t>
            </a:r>
            <a:r>
              <a:rPr lang="el-GR" dirty="0"/>
              <a:t>) αντιστοιχεί σε </a:t>
            </a:r>
            <a:r>
              <a:rPr lang="en-US" dirty="0" err="1"/>
              <a:t>V</a:t>
            </a:r>
            <a:r>
              <a:rPr lang="en-US" baseline="-25000" dirty="0" err="1"/>
              <a:t>m</a:t>
            </a:r>
            <a:r>
              <a:rPr lang="en-US" dirty="0"/>
              <a:t> </a:t>
            </a:r>
            <a:r>
              <a:rPr lang="el-GR" dirty="0"/>
              <a:t>/22400 </a:t>
            </a:r>
            <a:r>
              <a:rPr lang="en-US" dirty="0" err="1"/>
              <a:t>mol</a:t>
            </a:r>
            <a:r>
              <a:rPr lang="en-US" dirty="0"/>
              <a:t> </a:t>
            </a:r>
            <a:r>
              <a:rPr lang="el-GR" dirty="0"/>
              <a:t>ή σε </a:t>
            </a:r>
            <a:r>
              <a:rPr lang="en-US" dirty="0"/>
              <a:t>N</a:t>
            </a:r>
            <a:r>
              <a:rPr lang="en-US" baseline="-25000" dirty="0"/>
              <a:t>A</a:t>
            </a:r>
            <a:r>
              <a:rPr lang="en-US" dirty="0"/>
              <a:t> </a:t>
            </a:r>
            <a:r>
              <a:rPr lang="el-GR" dirty="0"/>
              <a:t>∙</a:t>
            </a:r>
            <a:r>
              <a:rPr lang="en-US" dirty="0" err="1"/>
              <a:t>V</a:t>
            </a:r>
            <a:r>
              <a:rPr lang="en-US" baseline="-25000" dirty="0" err="1"/>
              <a:t>m</a:t>
            </a:r>
            <a:r>
              <a:rPr lang="el-GR" dirty="0"/>
              <a:t> /22400 μόρια. </a:t>
            </a:r>
            <a:endParaRPr lang="en-US" dirty="0" smtClean="0"/>
          </a:p>
          <a:p>
            <a:r>
              <a:rPr lang="el-GR" dirty="0" smtClean="0"/>
              <a:t>Αν </a:t>
            </a:r>
            <a:r>
              <a:rPr lang="el-GR" dirty="0"/>
              <a:t>το κάθε μόριο καταλαμβάνει έκταση ίση με ω </a:t>
            </a:r>
            <a:r>
              <a:rPr lang="en-US" dirty="0"/>
              <a:t>cm</a:t>
            </a:r>
            <a:r>
              <a:rPr lang="el-GR" baseline="30000" dirty="0"/>
              <a:t>2</a:t>
            </a:r>
            <a:r>
              <a:rPr lang="el-GR" dirty="0"/>
              <a:t>, τότε η συνολική επιφάνεια που θα καταλαμβάνουν τα </a:t>
            </a:r>
            <a:r>
              <a:rPr lang="en-US" dirty="0"/>
              <a:t>N</a:t>
            </a:r>
            <a:r>
              <a:rPr lang="en-US" baseline="-25000" dirty="0"/>
              <a:t>A</a:t>
            </a:r>
            <a:r>
              <a:rPr lang="en-US" dirty="0"/>
              <a:t> </a:t>
            </a:r>
            <a:r>
              <a:rPr lang="el-GR" dirty="0"/>
              <a:t>∙</a:t>
            </a:r>
            <a:r>
              <a:rPr lang="en-US" dirty="0" err="1"/>
              <a:t>V</a:t>
            </a:r>
            <a:r>
              <a:rPr lang="en-US" baseline="-25000" dirty="0" err="1"/>
              <a:t>m</a:t>
            </a:r>
            <a:r>
              <a:rPr lang="el-GR" dirty="0"/>
              <a:t> /22400 μόρια του </a:t>
            </a:r>
            <a:r>
              <a:rPr lang="el-GR" dirty="0" err="1"/>
              <a:t>μονομοριακού</a:t>
            </a:r>
            <a:r>
              <a:rPr lang="el-GR" dirty="0"/>
              <a:t> στρώματος θα </a:t>
            </a:r>
            <a:r>
              <a:rPr lang="el-GR" dirty="0" smtClean="0"/>
              <a:t>είναι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  <a:endParaRPr lang="el-GR" dirty="0"/>
          </a:p>
          <a:p>
            <a:r>
              <a:rPr lang="en-US" dirty="0" err="1">
                <a:solidFill>
                  <a:srgbClr val="00B050"/>
                </a:solidFill>
              </a:rPr>
              <a:t>S</a:t>
            </a:r>
            <a:r>
              <a:rPr lang="en-US" baseline="-25000" dirty="0" err="1">
                <a:solidFill>
                  <a:srgbClr val="00B050"/>
                </a:solidFill>
              </a:rPr>
              <a:t>p</a:t>
            </a:r>
            <a:r>
              <a:rPr lang="el-GR" dirty="0"/>
              <a:t>= </a:t>
            </a:r>
            <a:r>
              <a:rPr lang="el-GR" dirty="0" err="1"/>
              <a:t>ω∙</a:t>
            </a:r>
            <a:r>
              <a:rPr lang="en-US" dirty="0"/>
              <a:t>N</a:t>
            </a:r>
            <a:r>
              <a:rPr lang="en-US" baseline="-25000" dirty="0"/>
              <a:t>A</a:t>
            </a:r>
            <a:r>
              <a:rPr lang="en-US" dirty="0"/>
              <a:t> </a:t>
            </a:r>
            <a:r>
              <a:rPr lang="el-GR" dirty="0"/>
              <a:t>∙</a:t>
            </a:r>
            <a:r>
              <a:rPr lang="en-US" dirty="0" err="1"/>
              <a:t>V</a:t>
            </a:r>
            <a:r>
              <a:rPr lang="en-US" baseline="-25000" dirty="0" err="1"/>
              <a:t>m</a:t>
            </a:r>
            <a:r>
              <a:rPr lang="el-GR" dirty="0"/>
              <a:t> /22400 </a:t>
            </a:r>
            <a:r>
              <a:rPr lang="el-GR" dirty="0" smtClean="0"/>
              <a:t>Ᾰ</a:t>
            </a:r>
            <a:r>
              <a:rPr lang="el-GR" baseline="30000" dirty="0" smtClean="0"/>
              <a:t>2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41480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Υπολογισμοί από την </a:t>
            </a:r>
            <a:r>
              <a:rPr lang="en-US" b="1" dirty="0"/>
              <a:t>BET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</a:t>
            </a:r>
            <a:r>
              <a:rPr lang="el-GR" dirty="0" err="1"/>
              <a:t>έτοιου</a:t>
            </a:r>
            <a:r>
              <a:rPr lang="el-GR" dirty="0"/>
              <a:t> είδους μετρήσεις γίνονται συνήθως σε θερμοκρασία υγρού αζώτου (78</a:t>
            </a:r>
            <a:r>
              <a:rPr lang="el-GR" baseline="30000" dirty="0"/>
              <a:t>ο</a:t>
            </a:r>
            <a:r>
              <a:rPr lang="el-GR" dirty="0"/>
              <a:t>Κ), Στην θερμοκρασία αυτή έχει υπολογιστεί για το Ν</a:t>
            </a:r>
            <a:r>
              <a:rPr lang="el-GR" baseline="-25000" dirty="0"/>
              <a:t>2</a:t>
            </a:r>
            <a:r>
              <a:rPr lang="el-GR" dirty="0"/>
              <a:t>, ω= 16,27 Α</a:t>
            </a:r>
            <a:r>
              <a:rPr lang="el-GR" baseline="30000" dirty="0"/>
              <a:t>2</a:t>
            </a:r>
            <a:r>
              <a:rPr lang="el-GR" dirty="0"/>
              <a:t> (16,27∙10</a:t>
            </a:r>
            <a:r>
              <a:rPr lang="el-GR" baseline="30000" dirty="0"/>
              <a:t>-20</a:t>
            </a:r>
            <a:r>
              <a:rPr lang="el-GR" dirty="0"/>
              <a:t> </a:t>
            </a:r>
            <a:r>
              <a:rPr lang="en-US" dirty="0"/>
              <a:t>m</a:t>
            </a:r>
            <a:r>
              <a:rPr lang="el-GR" baseline="30000" dirty="0"/>
              <a:t>2</a:t>
            </a:r>
            <a:r>
              <a:rPr lang="el-GR" dirty="0"/>
              <a:t>). Αν υποτεθεί ότι σε 1 </a:t>
            </a:r>
            <a:r>
              <a:rPr lang="en-US" dirty="0"/>
              <a:t>g</a:t>
            </a:r>
            <a:r>
              <a:rPr lang="el-GR" dirty="0"/>
              <a:t> προσροφητικού </a:t>
            </a:r>
            <a:r>
              <a:rPr lang="el-GR" dirty="0" err="1"/>
              <a:t>προσροφώνται</a:t>
            </a:r>
            <a:r>
              <a:rPr lang="el-GR" dirty="0"/>
              <a:t> 5 </a:t>
            </a:r>
            <a:r>
              <a:rPr lang="en-US" dirty="0"/>
              <a:t>cm</a:t>
            </a:r>
            <a:r>
              <a:rPr lang="el-GR" baseline="30000" dirty="0"/>
              <a:t>3 </a:t>
            </a:r>
            <a:r>
              <a:rPr lang="el-GR" dirty="0"/>
              <a:t>αερίου σε θερμοκρασία 78</a:t>
            </a:r>
            <a:r>
              <a:rPr lang="el-GR" baseline="30000" dirty="0"/>
              <a:t>ο</a:t>
            </a:r>
            <a:r>
              <a:rPr lang="el-GR" dirty="0"/>
              <a:t>Κ , τότε η ενεργή επιφάνεια του υλικού είναι:</a:t>
            </a:r>
          </a:p>
          <a:p>
            <a:r>
              <a:rPr lang="en-US" dirty="0" err="1"/>
              <a:t>S</a:t>
            </a:r>
            <a:r>
              <a:rPr lang="en-US" baseline="-25000" dirty="0" err="1"/>
              <a:t>p</a:t>
            </a:r>
            <a:r>
              <a:rPr lang="el-GR" dirty="0"/>
              <a:t> =   </a:t>
            </a:r>
            <a:r>
              <a:rPr lang="el-GR" dirty="0" err="1"/>
              <a:t>ω∙</a:t>
            </a:r>
            <a:r>
              <a:rPr lang="en-US" dirty="0"/>
              <a:t>N</a:t>
            </a:r>
            <a:r>
              <a:rPr lang="en-US" baseline="-25000" dirty="0"/>
              <a:t>A</a:t>
            </a:r>
            <a:r>
              <a:rPr lang="en-US" dirty="0"/>
              <a:t> </a:t>
            </a:r>
            <a:r>
              <a:rPr lang="el-GR" dirty="0"/>
              <a:t>∙</a:t>
            </a:r>
            <a:r>
              <a:rPr lang="en-US" dirty="0" err="1"/>
              <a:t>V</a:t>
            </a:r>
            <a:r>
              <a:rPr lang="en-US" baseline="-25000" dirty="0" err="1"/>
              <a:t>m</a:t>
            </a:r>
            <a:r>
              <a:rPr lang="el-GR" dirty="0"/>
              <a:t> /22400 = 6,023∙10</a:t>
            </a:r>
            <a:r>
              <a:rPr lang="el-GR" baseline="30000" dirty="0"/>
              <a:t>23</a:t>
            </a:r>
            <a:r>
              <a:rPr lang="el-GR" dirty="0"/>
              <a:t> ∙5 ∙16,27 ∙10</a:t>
            </a:r>
            <a:r>
              <a:rPr lang="el-GR" baseline="30000" dirty="0"/>
              <a:t>-20</a:t>
            </a:r>
            <a:r>
              <a:rPr lang="el-GR" dirty="0"/>
              <a:t>/22400 = 4,5 </a:t>
            </a:r>
            <a:r>
              <a:rPr lang="en-US" dirty="0"/>
              <a:t>m</a:t>
            </a:r>
            <a:r>
              <a:rPr lang="el-GR" baseline="30000" dirty="0"/>
              <a:t>2</a:t>
            </a:r>
            <a:r>
              <a:rPr lang="el-GR" dirty="0"/>
              <a:t>/</a:t>
            </a:r>
            <a:r>
              <a:rPr lang="en-US" dirty="0"/>
              <a:t>g</a:t>
            </a:r>
            <a:r>
              <a:rPr lang="el-GR" dirty="0"/>
              <a:t>              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72541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Υπολογισμοί από την </a:t>
            </a:r>
            <a:r>
              <a:rPr lang="en-US" b="1" dirty="0"/>
              <a:t>BET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Για τον προσδιορισμό της ειδικής επιφάνειας μπορεί να χρησιμοποιηθούν και άλλα αέρια όπως αργό (</a:t>
            </a:r>
            <a:r>
              <a:rPr lang="en-US" dirty="0" err="1"/>
              <a:t>Ar</a:t>
            </a:r>
            <a:r>
              <a:rPr lang="el-GR" dirty="0"/>
              <a:t>), κρυπτό (</a:t>
            </a:r>
            <a:r>
              <a:rPr lang="en-US" dirty="0"/>
              <a:t>Kr</a:t>
            </a:r>
            <a:r>
              <a:rPr lang="el-GR" dirty="0"/>
              <a:t>), μεθάνιο (</a:t>
            </a:r>
            <a:r>
              <a:rPr lang="en-US" dirty="0"/>
              <a:t>CH</a:t>
            </a:r>
            <a:r>
              <a:rPr lang="el-GR" baseline="-25000" dirty="0"/>
              <a:t>4</a:t>
            </a:r>
            <a:r>
              <a:rPr lang="el-GR" dirty="0"/>
              <a:t>), βουτάνιο (</a:t>
            </a:r>
            <a:r>
              <a:rPr lang="en-US" dirty="0"/>
              <a:t>C</a:t>
            </a:r>
            <a:r>
              <a:rPr lang="el-GR" baseline="-25000" dirty="0"/>
              <a:t>4</a:t>
            </a:r>
            <a:r>
              <a:rPr lang="en-US" dirty="0"/>
              <a:t>H</a:t>
            </a:r>
            <a:r>
              <a:rPr lang="el-GR" baseline="-25000" dirty="0"/>
              <a:t>10</a:t>
            </a:r>
            <a:r>
              <a:rPr lang="el-GR" dirty="0"/>
              <a:t>), διοξείδιο του άνθρακα (</a:t>
            </a:r>
            <a:r>
              <a:rPr lang="en-US" dirty="0"/>
              <a:t>CO</a:t>
            </a:r>
            <a:r>
              <a:rPr lang="el-GR" baseline="-25000" dirty="0"/>
              <a:t>2</a:t>
            </a:r>
            <a:r>
              <a:rPr lang="el-GR" dirty="0"/>
              <a:t>).       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70083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ΠΕΙΡΑΜΑΤΙΚΟΣ ΠΡΟΣΔΙΟΡΙΣΜΟΣ ΕΙΔΙΚΗΣ ΕΠΙΦΑΝΕΙΑΣ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Πειραματικά συνήθως η εύρεση της ειδικής επιφάνειας γίνεται διοχετεύοντας  </a:t>
            </a:r>
            <a:r>
              <a:rPr lang="el-GR" dirty="0" smtClean="0"/>
              <a:t>μίγμα </a:t>
            </a:r>
            <a:r>
              <a:rPr lang="el-GR" dirty="0"/>
              <a:t>φέροντος και </a:t>
            </a:r>
            <a:r>
              <a:rPr lang="el-GR" dirty="0" err="1"/>
              <a:t>προσροφούμενου</a:t>
            </a:r>
            <a:r>
              <a:rPr lang="el-GR" dirty="0"/>
              <a:t> αερίου όπως π.χ. </a:t>
            </a:r>
            <a:r>
              <a:rPr lang="en-US" dirty="0"/>
              <a:t>He </a:t>
            </a:r>
            <a:r>
              <a:rPr lang="el-GR" dirty="0"/>
              <a:t>και </a:t>
            </a:r>
            <a:r>
              <a:rPr lang="en-US" dirty="0"/>
              <a:t>N</a:t>
            </a:r>
            <a:r>
              <a:rPr lang="el-GR" baseline="-25000" dirty="0"/>
              <a:t>2</a:t>
            </a:r>
            <a:r>
              <a:rPr lang="el-GR" dirty="0"/>
              <a:t> στο στερεό δείγμα το οποίο θα προσροφήσει μέρος του Ν</a:t>
            </a:r>
            <a:r>
              <a:rPr lang="el-GR" baseline="-25000" dirty="0"/>
              <a:t>2</a:t>
            </a:r>
            <a:r>
              <a:rPr lang="el-GR" dirty="0"/>
              <a:t> σε θερμοκρασία 78</a:t>
            </a:r>
            <a:r>
              <a:rPr lang="el-GR" baseline="30000" dirty="0"/>
              <a:t> </a:t>
            </a:r>
            <a:r>
              <a:rPr lang="el-GR" baseline="30000" dirty="0" err="1"/>
              <a:t>ο</a:t>
            </a:r>
            <a:r>
              <a:rPr lang="el-GR" dirty="0" err="1"/>
              <a:t>Κ</a:t>
            </a:r>
            <a:r>
              <a:rPr lang="el-GR" dirty="0"/>
              <a:t>. Στη συνέχεια διακόπτεται η ροή του μίγματος </a:t>
            </a:r>
            <a:r>
              <a:rPr lang="en-US" dirty="0"/>
              <a:t>He</a:t>
            </a:r>
            <a:r>
              <a:rPr lang="el-GR" dirty="0"/>
              <a:t>+</a:t>
            </a:r>
            <a:r>
              <a:rPr lang="en-US" dirty="0"/>
              <a:t>N</a:t>
            </a:r>
            <a:r>
              <a:rPr lang="el-GR" baseline="-25000" dirty="0"/>
              <a:t>2</a:t>
            </a:r>
            <a:r>
              <a:rPr lang="el-GR" dirty="0"/>
              <a:t> και διοχετεύεται μόνο </a:t>
            </a:r>
            <a:r>
              <a:rPr lang="en-US" dirty="0"/>
              <a:t>He </a:t>
            </a:r>
            <a:r>
              <a:rPr lang="el-GR" dirty="0"/>
              <a:t>σε θερμοκρασία περιβάλλοντος, οπότε το </a:t>
            </a:r>
            <a:r>
              <a:rPr lang="el-GR" dirty="0" err="1"/>
              <a:t>προσροφούμενο</a:t>
            </a:r>
            <a:r>
              <a:rPr lang="el-GR" dirty="0"/>
              <a:t> άζωτο </a:t>
            </a:r>
            <a:r>
              <a:rPr lang="el-GR" dirty="0" err="1"/>
              <a:t>εκροφάται</a:t>
            </a:r>
            <a:r>
              <a:rPr lang="el-GR" dirty="0"/>
              <a:t> και μετράται ο όγκος  του. </a:t>
            </a:r>
          </a:p>
        </p:txBody>
      </p:sp>
    </p:spTree>
    <p:extLst>
      <p:ext uri="{BB962C8B-B14F-4D97-AF65-F5344CB8AC3E}">
        <p14:creationId xmlns:p14="http://schemas.microsoft.com/office/powerpoint/2010/main" val="234340814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4114800" cy="923702"/>
          </a:xfrm>
        </p:spPr>
        <p:txBody>
          <a:bodyPr>
            <a:normAutofit/>
          </a:bodyPr>
          <a:lstStyle/>
          <a:p>
            <a:r>
              <a:rPr lang="el-GR" dirty="0" smtClean="0"/>
              <a:t>ΠΕΙΡΑΜΑΤΙΚΟΣ ΠΡΟΣΔΙΟΡΙΣΜΟΣ ΕΙΔΙΚΗΣ ΕΠΙΦΑΝΕΙΑΣ</a:t>
            </a:r>
            <a:endParaRPr lang="el-GR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4258816" cy="5090244"/>
          </a:xfrm>
        </p:spPr>
        <p:txBody>
          <a:bodyPr>
            <a:normAutofit/>
          </a:bodyPr>
          <a:lstStyle/>
          <a:p>
            <a:r>
              <a:rPr lang="el-GR" sz="2000" dirty="0"/>
              <a:t>Αν η μερική πίεση του Ν</a:t>
            </a:r>
            <a:r>
              <a:rPr lang="el-GR" sz="2000" baseline="-25000" dirty="0"/>
              <a:t>2</a:t>
            </a:r>
            <a:r>
              <a:rPr lang="el-GR" sz="2000" dirty="0"/>
              <a:t> είναι Ρ</a:t>
            </a:r>
            <a:r>
              <a:rPr lang="en-US" sz="2000" baseline="-25000" dirty="0"/>
              <a:t>N</a:t>
            </a:r>
            <a:r>
              <a:rPr lang="el-GR" sz="2000" baseline="-25000" dirty="0"/>
              <a:t>2</a:t>
            </a:r>
            <a:r>
              <a:rPr lang="el-GR" sz="2000" dirty="0"/>
              <a:t> και ο όγκος του Ν</a:t>
            </a:r>
            <a:r>
              <a:rPr lang="el-GR" sz="2000" baseline="-25000" dirty="0"/>
              <a:t>2</a:t>
            </a:r>
            <a:r>
              <a:rPr lang="el-GR" sz="2000" dirty="0"/>
              <a:t> που </a:t>
            </a:r>
            <a:r>
              <a:rPr lang="el-GR" sz="2000" dirty="0" err="1"/>
              <a:t>προσροφάται</a:t>
            </a:r>
            <a:r>
              <a:rPr lang="el-GR" sz="2000" dirty="0"/>
              <a:t> είναι </a:t>
            </a:r>
            <a:r>
              <a:rPr lang="en-US" sz="2000" dirty="0"/>
              <a:t>V</a:t>
            </a:r>
            <a:r>
              <a:rPr lang="en-US" sz="2000" baseline="-25000" dirty="0"/>
              <a:t>N</a:t>
            </a:r>
            <a:r>
              <a:rPr lang="el-GR" sz="2000" baseline="-25000" dirty="0"/>
              <a:t>2</a:t>
            </a:r>
            <a:r>
              <a:rPr lang="el-GR" sz="2000" dirty="0"/>
              <a:t>, τότε η γραφική </a:t>
            </a:r>
            <a:r>
              <a:rPr lang="en-US" sz="2000" dirty="0"/>
              <a:t>V</a:t>
            </a:r>
            <a:r>
              <a:rPr lang="en-US" sz="2000" baseline="-25000" dirty="0"/>
              <a:t>N</a:t>
            </a:r>
            <a:r>
              <a:rPr lang="el-GR" sz="2000" baseline="-25000" dirty="0"/>
              <a:t>2 </a:t>
            </a:r>
            <a:r>
              <a:rPr lang="el-GR" sz="2000" dirty="0"/>
              <a:t>= </a:t>
            </a:r>
            <a:r>
              <a:rPr lang="en-US" sz="2000" dirty="0"/>
              <a:t>f</a:t>
            </a:r>
            <a:r>
              <a:rPr lang="el-GR" sz="2000" dirty="0"/>
              <a:t>(Ρ</a:t>
            </a:r>
            <a:r>
              <a:rPr lang="en-US" sz="2000" baseline="-25000" dirty="0"/>
              <a:t>N</a:t>
            </a:r>
            <a:r>
              <a:rPr lang="el-GR" sz="2000" baseline="-25000" dirty="0"/>
              <a:t>2</a:t>
            </a:r>
            <a:r>
              <a:rPr lang="el-GR" sz="2000" dirty="0"/>
              <a:t> ) έχει την μορφή που φαίνεται στο σχήμα</a:t>
            </a:r>
            <a:r>
              <a:rPr lang="el-GR" sz="2000" dirty="0" smtClean="0"/>
              <a:t>:</a:t>
            </a:r>
          </a:p>
          <a:p>
            <a:r>
              <a:rPr lang="el-GR" sz="2000" dirty="0"/>
              <a:t>Για χαμηλές μερικές πιέσεις του Ν</a:t>
            </a:r>
            <a:r>
              <a:rPr lang="el-GR" sz="2000" baseline="-25000" dirty="0"/>
              <a:t>2</a:t>
            </a:r>
            <a:r>
              <a:rPr lang="el-GR" sz="2000" dirty="0"/>
              <a:t> (Ρ</a:t>
            </a:r>
            <a:r>
              <a:rPr lang="en-US" sz="2000" baseline="-25000" dirty="0"/>
              <a:t>N</a:t>
            </a:r>
            <a:r>
              <a:rPr lang="el-GR" sz="2000" baseline="-25000" dirty="0"/>
              <a:t>2</a:t>
            </a:r>
            <a:r>
              <a:rPr lang="el-GR" sz="2000" dirty="0"/>
              <a:t>=0,2-0,3) η προέκταση της </a:t>
            </a:r>
            <a:r>
              <a:rPr lang="el-GR" sz="2000" dirty="0" err="1"/>
              <a:t>ισοθέρμου</a:t>
            </a:r>
            <a:r>
              <a:rPr lang="el-GR" sz="2000" dirty="0"/>
              <a:t> καμπύλης στο σημείο Α αντιστοιχεί στον όγκο ενός </a:t>
            </a:r>
            <a:r>
              <a:rPr lang="el-GR" sz="2000" dirty="0" err="1"/>
              <a:t>μονομοριακού</a:t>
            </a:r>
            <a:r>
              <a:rPr lang="el-GR" sz="2000" dirty="0"/>
              <a:t> στρώματος (</a:t>
            </a:r>
            <a:r>
              <a:rPr lang="en-US" sz="2000" dirty="0"/>
              <a:t>V</a:t>
            </a:r>
            <a:r>
              <a:rPr lang="en-US" sz="2000" baseline="-25000" dirty="0"/>
              <a:t>N</a:t>
            </a:r>
            <a:r>
              <a:rPr lang="el-GR" sz="2000" baseline="-25000" dirty="0"/>
              <a:t>2 </a:t>
            </a:r>
            <a:r>
              <a:rPr lang="el-GR" sz="2000" dirty="0"/>
              <a:t>= ΟΑ). Η μέθοδος αυτή ονομάζεται </a:t>
            </a:r>
            <a:r>
              <a:rPr lang="el-GR" sz="2000" b="1" dirty="0"/>
              <a:t>μέθοδος του σημείου Β</a:t>
            </a:r>
            <a:r>
              <a:rPr lang="el-GR" sz="2000" dirty="0"/>
              <a:t>, επειδή στο σημείο Β συμπληρώνεται η κάλυψη της επιφάνειας από ένα </a:t>
            </a:r>
            <a:r>
              <a:rPr lang="el-GR" sz="2000" dirty="0" err="1"/>
              <a:t>μονομοριακό</a:t>
            </a:r>
            <a:r>
              <a:rPr lang="el-GR" sz="2000" dirty="0"/>
              <a:t> στρώμα και από εκεί και πέρα αρχίζει ο σχηματισμός περισσότερων στρωμάτων.</a:t>
            </a:r>
          </a:p>
          <a:p>
            <a:endParaRPr lang="el-GR" dirty="0"/>
          </a:p>
          <a:p>
            <a:endParaRPr lang="el-GR" dirty="0"/>
          </a:p>
        </p:txBody>
      </p:sp>
      <p:pic>
        <p:nvPicPr>
          <p:cNvPr id="6" name="Θέση περιεχομένου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700808"/>
            <a:ext cx="4392488" cy="4032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0555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προσρόφησης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1513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2449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Είδη προσρόφησης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041578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9311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Είδη προσρόφησης</a:t>
            </a:r>
            <a:endParaRPr lang="el-GR" dirty="0"/>
          </a:p>
        </p:txBody>
      </p:sp>
      <p:graphicFrame>
        <p:nvGraphicFramePr>
          <p:cNvPr id="5" name="Θέση περιεχομένου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71432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3100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Προσροφητικά υλικά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Για να γίνει η προσρόφηση πρέπει το στερεό να διαθέτει </a:t>
            </a:r>
            <a:r>
              <a:rPr lang="el-GR" u="sng" dirty="0"/>
              <a:t>μεγάλη ειδική επιφάνεια</a:t>
            </a:r>
            <a:r>
              <a:rPr lang="el-GR" dirty="0"/>
              <a:t>.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Τα </a:t>
            </a:r>
            <a:r>
              <a:rPr lang="el-GR" dirty="0"/>
              <a:t>στερεά που χρησιμοποιούνται στην βιομηχανία διαθέτουν μεγάλη ειδική επιφάνεια (γύρω στα 300 </a:t>
            </a:r>
            <a:r>
              <a:rPr lang="en-US" dirty="0"/>
              <a:t>m</a:t>
            </a:r>
            <a:r>
              <a:rPr lang="el-GR" baseline="30000" dirty="0"/>
              <a:t>2</a:t>
            </a:r>
            <a:r>
              <a:rPr lang="el-GR" dirty="0"/>
              <a:t>/</a:t>
            </a:r>
            <a:r>
              <a:rPr lang="en-US" dirty="0"/>
              <a:t>g</a:t>
            </a:r>
            <a:r>
              <a:rPr lang="el-GR" dirty="0"/>
              <a:t>), που οφείλεται όχι στην εξωτερική αλλά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στην </a:t>
            </a:r>
            <a:r>
              <a:rPr lang="el-GR" b="1" dirty="0"/>
              <a:t>εσωτερική επιφάνεια</a:t>
            </a:r>
            <a:r>
              <a:rPr lang="el-GR" dirty="0"/>
              <a:t> των </a:t>
            </a:r>
            <a:r>
              <a:rPr lang="el-GR" b="1" dirty="0" err="1"/>
              <a:t>μακροπόρων</a:t>
            </a:r>
            <a:r>
              <a:rPr lang="el-GR" dirty="0"/>
              <a:t> (δεν έχουν καθορισμένη προέλευση) και </a:t>
            </a:r>
            <a:r>
              <a:rPr lang="el-GR" b="1" dirty="0" err="1" smtClean="0"/>
              <a:t>μικροπόρων</a:t>
            </a:r>
            <a:r>
              <a:rPr lang="el-GR" dirty="0" smtClean="0"/>
              <a:t> </a:t>
            </a:r>
            <a:r>
              <a:rPr lang="el-GR" dirty="0"/>
              <a:t>του υλικού (</a:t>
            </a:r>
            <a:r>
              <a:rPr lang="en-US" dirty="0" err="1"/>
              <a:t>r</a:t>
            </a:r>
            <a:r>
              <a:rPr lang="en-US" baseline="-25000" dirty="0" err="1"/>
              <a:t>p</a:t>
            </a:r>
            <a:r>
              <a:rPr lang="el-GR" dirty="0"/>
              <a:t>&lt; 500 </a:t>
            </a:r>
            <a:r>
              <a:rPr lang="el-GR" dirty="0" smtClean="0"/>
              <a:t>Ᾰ), </a:t>
            </a:r>
            <a:r>
              <a:rPr lang="el-GR" dirty="0"/>
              <a:t>που σχετίζονται με την δομή του.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05758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Πόροι</a:t>
            </a:r>
            <a:endParaRPr lang="el-GR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πόροι οφείλονται είτε στην καθ’ αυτό δομή του στερεού, όπως π.χ. στους ζεόλιθους, ή στην μέθοδο παρασκευής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 </a:t>
            </a:r>
            <a:r>
              <a:rPr lang="el-GR" dirty="0"/>
              <a:t>Έτσι, στα προσροφητικά όπως </a:t>
            </a:r>
            <a:r>
              <a:rPr lang="el-GR" dirty="0" smtClean="0"/>
              <a:t>είναι το </a:t>
            </a:r>
            <a:r>
              <a:rPr lang="en-US" dirty="0" smtClean="0"/>
              <a:t>Al</a:t>
            </a:r>
            <a:r>
              <a:rPr lang="el-GR" baseline="-25000" dirty="0"/>
              <a:t>2</a:t>
            </a:r>
            <a:r>
              <a:rPr lang="en-US" dirty="0"/>
              <a:t>O</a:t>
            </a:r>
            <a:r>
              <a:rPr lang="el-GR" baseline="-25000" dirty="0"/>
              <a:t>3</a:t>
            </a:r>
            <a:r>
              <a:rPr lang="el-GR" dirty="0"/>
              <a:t>, </a:t>
            </a:r>
            <a:r>
              <a:rPr lang="en-US" dirty="0" err="1"/>
              <a:t>SiO</a:t>
            </a:r>
            <a:r>
              <a:rPr lang="el-GR" baseline="-25000" dirty="0"/>
              <a:t>2</a:t>
            </a:r>
            <a:r>
              <a:rPr lang="el-GR" dirty="0"/>
              <a:t>, </a:t>
            </a:r>
            <a:r>
              <a:rPr lang="el-GR" dirty="0" smtClean="0"/>
              <a:t>ενεργός </a:t>
            </a:r>
            <a:r>
              <a:rPr lang="en-US" dirty="0"/>
              <a:t>C</a:t>
            </a:r>
            <a:r>
              <a:rPr lang="el-GR" dirty="0"/>
              <a:t> </a:t>
            </a:r>
            <a:r>
              <a:rPr lang="el-GR" dirty="0" smtClean="0"/>
              <a:t>, οι </a:t>
            </a:r>
            <a:r>
              <a:rPr lang="el-GR" dirty="0"/>
              <a:t>πόροι οφείλονται σε μόρια νερού τα οποία υπήρχαν στην ένυδρη μορφή και απομακρύνθηκαν στην συνέχεια με θέρμανση.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517067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2666</Words>
  <Application>Microsoft Office PowerPoint</Application>
  <PresentationFormat>Προβολή στην οθόνη (4:3)</PresentationFormat>
  <Paragraphs>189</Paragraphs>
  <Slides>46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46</vt:i4>
      </vt:variant>
    </vt:vector>
  </HeadingPairs>
  <TitlesOfParts>
    <vt:vector size="47" baseType="lpstr">
      <vt:lpstr>Θέμα του Office</vt:lpstr>
      <vt:lpstr>ΠΡΟΣΡΟΦΗΣΗ</vt:lpstr>
      <vt:lpstr>ΠΡΟΣΡΟΦΗΣΗ</vt:lpstr>
      <vt:lpstr>Εφαρμογές της προσρόφησης</vt:lpstr>
      <vt:lpstr>Παρουσίαση του PowerPoint</vt:lpstr>
      <vt:lpstr>Είδη προσρόφησης</vt:lpstr>
      <vt:lpstr>Είδη προσρόφησης</vt:lpstr>
      <vt:lpstr>Είδη προσρόφησης</vt:lpstr>
      <vt:lpstr>Προσροφητικά υλικά</vt:lpstr>
      <vt:lpstr>Πόροι</vt:lpstr>
      <vt:lpstr>Πορώδη υλικά</vt:lpstr>
      <vt:lpstr>Παρουσίαση του PowerPoint</vt:lpstr>
      <vt:lpstr>Παράδειγμα</vt:lpstr>
      <vt:lpstr>Προσροφητικά υλικά</vt:lpstr>
      <vt:lpstr>Προσροφητικά υλικά</vt:lpstr>
      <vt:lpstr>ΠΡΟΣΡΟΦΗΣΗ-ΕΚΡΟΦΗΣΗ</vt:lpstr>
      <vt:lpstr>ΠΡΟΣΡΟΦΗΣΗ-ΕΚΡΟΦΗΣΗ</vt:lpstr>
      <vt:lpstr>ΠΡΟΣΡΟΦΗΤΙΚΗ ΙΣΟΡΡΟΠΙΑ</vt:lpstr>
      <vt:lpstr>Παράγοντες που επηρεάζουν την ισορροπία</vt:lpstr>
      <vt:lpstr>Διαγράμματα</vt:lpstr>
      <vt:lpstr>Διαγράμματα</vt:lpstr>
      <vt:lpstr>Διαγράμματα</vt:lpstr>
      <vt:lpstr>Τύπος Ι</vt:lpstr>
      <vt:lpstr>Τύπος ΙΙ</vt:lpstr>
      <vt:lpstr>Τύπος ΙΙΙ</vt:lpstr>
      <vt:lpstr>Τύπος IV </vt:lpstr>
      <vt:lpstr>Tύπος V</vt:lpstr>
      <vt:lpstr>Ισόθερμες προσρόφησης-εκρόφησης</vt:lpstr>
      <vt:lpstr>ΜΟΝΤΕΛΑ (ΕΞΙΣΩΣΕΙΣ) ΠΡΟΣΡΟΦΗΣΗΣ</vt:lpstr>
      <vt:lpstr>LANGMUIR</vt:lpstr>
      <vt:lpstr>LANGMUIR</vt:lpstr>
      <vt:lpstr>LANGMUIR</vt:lpstr>
      <vt:lpstr>LANGMUIR</vt:lpstr>
      <vt:lpstr>LANGMUIR</vt:lpstr>
      <vt:lpstr>MEIONEΚΤΗMA THΣ LANGMUIR </vt:lpstr>
      <vt:lpstr>ΕΞΙΣΩΣΗ LANGMUIR</vt:lpstr>
      <vt:lpstr>ΕΞΙΣΩΣΗ LANGMUIR</vt:lpstr>
      <vt:lpstr>FREUDLICH</vt:lpstr>
      <vt:lpstr>TEMKIN</vt:lpstr>
      <vt:lpstr>Brunauer-Emmett-Teller (BET) </vt:lpstr>
      <vt:lpstr>Brunauer-Emmett-Teller (BET) </vt:lpstr>
      <vt:lpstr>Υπολογισμοί από την BET </vt:lpstr>
      <vt:lpstr>Υπολογισμοί από την BET </vt:lpstr>
      <vt:lpstr>Υπολογισμοί από την BET </vt:lpstr>
      <vt:lpstr>Υπολογισμοί από την BET </vt:lpstr>
      <vt:lpstr>ΠΕΙΡΑΜΑΤΙΚΟΣ ΠΡΟΣΔΙΟΡΙΣΜΟΣ ΕΙΔΙΚΗΣ ΕΠΙΦΑΝΕΙΑΣ</vt:lpstr>
      <vt:lpstr>ΠΕΙΡΑΜΑΤΙΚΟΣ ΠΡΟΣΔΙΟΡΙΣΜΟΣ ΕΙΔΙΚΗΣ ΕΠΙΦΑΝΕΙΑΣ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ΠΡΟΣΡΟΦΗΣΗ</dc:title>
  <dc:creator>Melina Kotti</dc:creator>
  <cp:lastModifiedBy>Windows User</cp:lastModifiedBy>
  <cp:revision>78</cp:revision>
  <dcterms:created xsi:type="dcterms:W3CDTF">2019-02-26T12:32:48Z</dcterms:created>
  <dcterms:modified xsi:type="dcterms:W3CDTF">2019-03-21T14:23:07Z</dcterms:modified>
</cp:coreProperties>
</file>