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ΠΡΟΣΡΟΦΗΣΗ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Φυσική διεργασία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9129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</a:t>
            </a:r>
            <a:r>
              <a:rPr lang="el-GR" dirty="0" err="1"/>
              <a:t>αμπύλη</a:t>
            </a:r>
            <a:r>
              <a:rPr lang="el-GR" dirty="0"/>
              <a:t> ή κύμα της προσροφήσεως</a:t>
            </a:r>
            <a:br>
              <a:rPr lang="el-GR" dirty="0"/>
            </a:br>
            <a:endParaRPr lang="el-GR" dirty="0"/>
          </a:p>
        </p:txBody>
      </p:sp>
      <p:sp>
        <p:nvSpPr>
          <p:cNvPr id="6" name="Θέση κειμένου 5"/>
          <p:cNvSpPr>
            <a:spLocks noGrp="1"/>
          </p:cNvSpPr>
          <p:nvPr>
            <p:ph type="body" sz="half" idx="2"/>
          </p:nvPr>
        </p:nvSpPr>
        <p:spPr>
          <a:xfrm>
            <a:off x="395536" y="5085184"/>
            <a:ext cx="8640960" cy="1772816"/>
          </a:xfrm>
        </p:spPr>
        <p:txBody>
          <a:bodyPr>
            <a:noAutofit/>
          </a:bodyPr>
          <a:lstStyle/>
          <a:p>
            <a:r>
              <a:rPr lang="el-GR" sz="2000" dirty="0"/>
              <a:t>Στο σημείο 4 η ζώνη προσροφήσεως έχει φτάσει τον πυθμένα και η συγκέντρωση του πυθμένα έχει φτάσει την αρχική συγκέντρωση </a:t>
            </a:r>
            <a:r>
              <a:rPr lang="en-US" sz="2000" dirty="0"/>
              <a:t>Co</a:t>
            </a:r>
            <a:r>
              <a:rPr lang="el-GR" sz="2000" dirty="0"/>
              <a:t>. Έχουμε δηλαδή κορεσμό της κλίνης και η συνέχιση πλέον της προσροφήσεως είναι πλέον ανώφελη καθώς αμελητέες ποσότητες του Α θα </a:t>
            </a:r>
            <a:r>
              <a:rPr lang="el-GR" sz="2000" dirty="0" err="1"/>
              <a:t>προσροφηθούν</a:t>
            </a:r>
            <a:r>
              <a:rPr lang="el-GR" sz="2000" dirty="0"/>
              <a:t>. Έχει επιτευχθεί ισορροπία μεταξύ τροφοδοσίας και τροφοδοτικού.</a:t>
            </a:r>
          </a:p>
          <a:p>
            <a:endParaRPr lang="el-GR" sz="2000" dirty="0"/>
          </a:p>
        </p:txBody>
      </p:sp>
      <p:pic>
        <p:nvPicPr>
          <p:cNvPr id="7" name="Θέση εικόνας 6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" r="477"/>
          <a:stretch>
            <a:fillRect/>
          </a:stretch>
        </p:blipFill>
        <p:spPr bwMode="auto">
          <a:xfrm>
            <a:off x="468313" y="620713"/>
            <a:ext cx="7848600" cy="411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9035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Όγκος των πόρων, πορώδες και πυκνότητα του </a:t>
            </a:r>
            <a:r>
              <a:rPr lang="el-GR" b="1" dirty="0" smtClean="0"/>
              <a:t>προσροφητικού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ειδικός ανά μονάδα μάζας όγκος των πόρων (διακένων) </a:t>
            </a:r>
            <a:r>
              <a:rPr lang="en-US" dirty="0" err="1"/>
              <a:t>V</a:t>
            </a:r>
            <a:r>
              <a:rPr lang="en-US" baseline="-25000" dirty="0" err="1"/>
              <a:t>p</a:t>
            </a:r>
            <a:r>
              <a:rPr lang="el-GR" dirty="0"/>
              <a:t> και 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/>
              <a:t>πορώδες (ή κλασματική κενότητα) ε</a:t>
            </a:r>
            <a:r>
              <a:rPr lang="en-US" baseline="-25000" dirty="0"/>
              <a:t>p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Η ειδική </a:t>
            </a:r>
            <a:r>
              <a:rPr lang="el-GR" dirty="0"/>
              <a:t>επιφάνεια </a:t>
            </a:r>
            <a:r>
              <a:rPr lang="en-US" dirty="0" err="1"/>
              <a:t>S</a:t>
            </a:r>
            <a:r>
              <a:rPr lang="en-US" baseline="-25000" dirty="0" err="1"/>
              <a:t>p</a:t>
            </a:r>
            <a:r>
              <a:rPr lang="el-GR" dirty="0"/>
              <a:t>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αποτελούν </a:t>
            </a:r>
            <a:r>
              <a:rPr lang="el-GR" dirty="0"/>
              <a:t>τις βασικές φυσικές ιδιότητες ενός προσροφητικού μέσου.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290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Πορώδες (ε)</a:t>
            </a:r>
            <a:endParaRPr lang="el-GR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ε= όγκος των πόρων του σωματιδίου/ολικός όγκος του σωματιδίου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𝜀</m:t>
                      </m:r>
                      <m:r>
                        <a:rPr lang="en-US" i="1"/>
                        <m:t>= </m:t>
                      </m:r>
                      <m:f>
                        <m:fPr>
                          <m:ctrlPr>
                            <a:rPr lang="el-GR" i="1"/>
                          </m:ctrlPr>
                        </m:fPr>
                        <m:num>
                          <m:sSub>
                            <m:sSubPr>
                              <m:ctrlPr>
                                <a:rPr lang="el-GR" i="1"/>
                              </m:ctrlPr>
                            </m:sSubPr>
                            <m:e>
                              <m:r>
                                <a:rPr lang="en-US" i="1"/>
                                <m:t>𝛭</m:t>
                              </m:r>
                            </m:e>
                            <m:sub>
                              <m:r>
                                <a:rPr lang="en-US" i="1"/>
                                <m:t>𝛲</m:t>
                              </m:r>
                              <m:r>
                                <a:rPr lang="en-US" i="1"/>
                                <m:t>  ∙  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i="1"/>
                              </m:ctrlPr>
                            </m:sSubPr>
                            <m:e>
                              <m:r>
                                <a:rPr lang="en-US" i="1"/>
                                <m:t>𝑉</m:t>
                              </m:r>
                            </m:e>
                            <m:sub>
                              <m:r>
                                <a:rPr lang="en-US" i="1"/>
                                <m:t>𝑃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i="1"/>
                              </m:ctrlPr>
                            </m:sSubPr>
                            <m:e>
                              <m:r>
                                <a:rPr lang="en-US" i="1"/>
                                <m:t>𝑀</m:t>
                              </m:r>
                            </m:e>
                            <m:sub>
                              <m:r>
                                <a:rPr lang="en-US" i="1"/>
                                <m:t>𝑃</m:t>
                              </m:r>
                              <m:r>
                                <a:rPr lang="en-US" i="1"/>
                                <m:t>  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i="1"/>
                              </m:ctrlPr>
                            </m:sSubPr>
                            <m:e>
                              <m:r>
                                <a:rPr lang="en-US" i="1"/>
                                <m:t>𝑉</m:t>
                              </m:r>
                            </m:e>
                            <m:sub>
                              <m:r>
                                <a:rPr lang="en-US" i="1"/>
                                <m:t>𝑃</m:t>
                              </m:r>
                            </m:sub>
                          </m:sSub>
                          <m:r>
                            <a:rPr lang="en-US" i="1"/>
                            <m:t>+ </m:t>
                          </m:r>
                          <m:f>
                            <m:fPr>
                              <m:ctrlPr>
                                <a:rPr lang="el-GR" i="1"/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i="1"/>
                                  </m:ctrlPr>
                                </m:sSubPr>
                                <m:e>
                                  <m:r>
                                    <a:rPr lang="en-US" i="1"/>
                                    <m:t>𝑀</m:t>
                                  </m:r>
                                </m:e>
                                <m:sub>
                                  <m:r>
                                    <a:rPr lang="en-US" i="1"/>
                                    <m:t>𝑃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l-GR" i="1"/>
                                  </m:ctrlPr>
                                </m:sSubPr>
                                <m:e>
                                  <m:r>
                                    <a:rPr lang="en-US" i="1"/>
                                    <m:t>𝜌</m:t>
                                  </m:r>
                                </m:e>
                                <m:sub>
                                  <m:r>
                                    <a:rPr lang="en-US" i="1"/>
                                    <m:t>𝑆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i="1"/>
                        <m:t>=</m:t>
                      </m:r>
                      <m:f>
                        <m:fPr>
                          <m:ctrlPr>
                            <a:rPr lang="el-GR" i="1"/>
                          </m:ctrlPr>
                        </m:fPr>
                        <m:num>
                          <m:sSub>
                            <m:sSubPr>
                              <m:ctrlPr>
                                <a:rPr lang="el-GR" i="1"/>
                              </m:ctrlPr>
                            </m:sSubPr>
                            <m:e>
                              <m:r>
                                <a:rPr lang="en-US" i="1"/>
                                <m:t>𝑉</m:t>
                              </m:r>
                            </m:e>
                            <m:sub>
                              <m:r>
                                <a:rPr lang="en-US" i="1"/>
                                <m:t>𝑝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i="1"/>
                              </m:ctrlPr>
                            </m:sSubPr>
                            <m:e>
                              <m:r>
                                <a:rPr lang="en-US" i="1"/>
                                <m:t>𝜌</m:t>
                              </m:r>
                            </m:e>
                            <m:sub>
                              <m:r>
                                <a:rPr lang="en-US" i="1"/>
                                <m:t>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i="1"/>
                              </m:ctrlPr>
                            </m:sSubPr>
                            <m:e>
                              <m:r>
                                <a:rPr lang="en-US" i="1"/>
                                <m:t>𝑉</m:t>
                              </m:r>
                            </m:e>
                            <m:sub>
                              <m:r>
                                <a:rPr lang="en-US" i="1"/>
                                <m:t>𝑝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i="1"/>
                              </m:ctrlPr>
                            </m:sSubPr>
                            <m:e>
                              <m:r>
                                <a:rPr lang="en-US" i="1"/>
                                <m:t>𝜌</m:t>
                              </m:r>
                            </m:e>
                            <m:sub>
                              <m:r>
                                <a:rPr lang="en-US" i="1"/>
                                <m:t>𝑠</m:t>
                              </m:r>
                            </m:sub>
                          </m:sSub>
                          <m:r>
                            <a:rPr lang="en-US" i="1"/>
                            <m:t>+1</m:t>
                          </m:r>
                        </m:den>
                      </m:f>
                    </m:oMath>
                  </m:oMathPara>
                </a14:m>
                <a:endParaRPr lang="el-G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/>
                        <m:t>𝜀</m:t>
                      </m:r>
                      <m:r>
                        <a:rPr lang="el-GR" i="1"/>
                        <m:t>=</m:t>
                      </m:r>
                      <m:f>
                        <m:fPr>
                          <m:ctrlPr>
                            <a:rPr lang="el-GR" i="1"/>
                          </m:ctrlPr>
                        </m:fPr>
                        <m:num>
                          <m:sSub>
                            <m:sSubPr>
                              <m:ctrlPr>
                                <a:rPr lang="el-GR" i="1"/>
                              </m:ctrlPr>
                            </m:sSubPr>
                            <m:e>
                              <m:r>
                                <a:rPr lang="en-US" i="1"/>
                                <m:t>𝑉</m:t>
                              </m:r>
                            </m:e>
                            <m:sub>
                              <m:r>
                                <a:rPr lang="el-GR" i="1"/>
                                <m:t>𝜌</m:t>
                              </m:r>
                            </m:sub>
                          </m:sSub>
                        </m:num>
                        <m:den>
                          <m:f>
                            <m:fPr>
                              <m:type m:val="skw"/>
                              <m:ctrlPr>
                                <a:rPr lang="el-GR" i="1"/>
                              </m:ctrlPr>
                            </m:fPr>
                            <m:num>
                              <m:r>
                                <a:rPr lang="el-GR" i="1"/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l-GR" i="1"/>
                                  </m:ctrlPr>
                                </m:sSubPr>
                                <m:e>
                                  <m:r>
                                    <a:rPr lang="el-GR" i="1"/>
                                    <m:t>𝜌</m:t>
                                  </m:r>
                                </m:e>
                                <m:sub>
                                  <m:r>
                                    <a:rPr lang="en-US" i="1"/>
                                    <m:t>𝑝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l-GR" i="1"/>
                        <m:t>=</m:t>
                      </m:r>
                      <m:sSub>
                        <m:sSubPr>
                          <m:ctrlPr>
                            <a:rPr lang="el-GR" i="1"/>
                          </m:ctrlPr>
                        </m:sSubPr>
                        <m:e>
                          <m:r>
                            <a:rPr lang="el-GR" i="1"/>
                            <m:t>𝑉</m:t>
                          </m:r>
                        </m:e>
                        <m:sub>
                          <m:r>
                            <a:rPr lang="el-GR" i="1"/>
                            <m:t>𝑝</m:t>
                          </m:r>
                          <m:r>
                            <a:rPr lang="el-GR" i="1"/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l-GR" i="1"/>
                          </m:ctrlPr>
                        </m:sSubPr>
                        <m:e>
                          <m:r>
                            <a:rPr lang="el-GR" i="1"/>
                            <m:t>𝜌</m:t>
                          </m:r>
                        </m:e>
                        <m:sub>
                          <m:r>
                            <a:rPr lang="en-US" i="1"/>
                            <m:t>𝑝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  <a:p>
                <a:endParaRPr lang="el-GR" dirty="0"/>
              </a:p>
            </p:txBody>
          </p:sp>
        </mc:Choice>
        <mc:Fallback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4670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Τίτλος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𝜀</m:t>
                      </m:r>
                      <m:r>
                        <a:rPr lang="en-US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l-GR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𝛭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𝛲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  ∙  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  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+ </m:t>
                          </m:r>
                          <m:f>
                            <m:f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𝑃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l-GR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𝜌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𝑆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𝑝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𝑝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𝑠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2" name="Τίτλο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20213" b="-260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M</a:t>
            </a:r>
            <a:r>
              <a:rPr lang="en-US" baseline="-25000" dirty="0" err="1"/>
              <a:t>p</a:t>
            </a:r>
            <a:r>
              <a:rPr lang="el-GR" dirty="0"/>
              <a:t> : μάζα του προσροφητικού υλικού</a:t>
            </a:r>
          </a:p>
          <a:p>
            <a:r>
              <a:rPr lang="el-GR" dirty="0"/>
              <a:t>ρ</a:t>
            </a:r>
            <a:r>
              <a:rPr lang="en-US" baseline="-25000" dirty="0"/>
              <a:t>p </a:t>
            </a:r>
            <a:r>
              <a:rPr lang="el-GR" dirty="0"/>
              <a:t>: πυκνότητα του προσροφητικού υλικού</a:t>
            </a:r>
          </a:p>
          <a:p>
            <a:r>
              <a:rPr lang="el-GR" dirty="0"/>
              <a:t>ρ</a:t>
            </a:r>
            <a:r>
              <a:rPr lang="en-US" baseline="-25000" dirty="0"/>
              <a:t>s</a:t>
            </a:r>
            <a:r>
              <a:rPr lang="el-GR" dirty="0"/>
              <a:t> : πυκνότητα του στερεού σκελετού του προσροφητικού υλικού</a:t>
            </a:r>
          </a:p>
          <a:p>
            <a:pPr marL="0" indent="0">
              <a:buNone/>
            </a:pPr>
            <a:r>
              <a:rPr lang="el-GR" dirty="0"/>
              <a:t>Ο πιο ακριβής τρόπος προσδιορισμού του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p</a:t>
            </a:r>
            <a:r>
              <a:rPr lang="en-US" dirty="0" smtClean="0"/>
              <a:t> </a:t>
            </a:r>
            <a:r>
              <a:rPr lang="el-GR" dirty="0" smtClean="0"/>
              <a:t>άρα </a:t>
            </a:r>
            <a:r>
              <a:rPr lang="el-GR" dirty="0"/>
              <a:t>και του ε είναι η μέθοδος ηλίου-υδραργύρου,  στην οποία μετράται ο όγκος που καταλαμβάνει το </a:t>
            </a:r>
            <a:r>
              <a:rPr lang="en-US" dirty="0"/>
              <a:t>He</a:t>
            </a:r>
            <a:r>
              <a:rPr lang="el-GR" dirty="0"/>
              <a:t> και ο </a:t>
            </a:r>
            <a:r>
              <a:rPr lang="en-US" dirty="0"/>
              <a:t>Hg</a:t>
            </a:r>
            <a:r>
              <a:rPr lang="el-GR" dirty="0"/>
              <a:t> υπό ατμοσφαιρική πίεση (1 </a:t>
            </a:r>
            <a:r>
              <a:rPr lang="en-US" dirty="0" err="1"/>
              <a:t>atm</a:t>
            </a:r>
            <a:r>
              <a:rPr lang="el-GR" dirty="0"/>
              <a:t>) όπου ο </a:t>
            </a:r>
            <a:r>
              <a:rPr lang="en-US" dirty="0"/>
              <a:t>Hg</a:t>
            </a:r>
            <a:r>
              <a:rPr lang="el-GR" dirty="0"/>
              <a:t> δεν διεισδύει στους πόρους).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94228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 δυναμική και οι βασικές αρχές της προσρόφησης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Η προσρόφηση σε μόνιμες κλίνες που περιέχουν προσροφητικό υλικό είναι η πιο συνηθισμένη μέθοδος διαχωρισμού των συστατικών Α, Β γιατί είναι η οικονομικότερη μέθοδος διαχωρισμού. </a:t>
            </a: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Σε </a:t>
            </a:r>
            <a:r>
              <a:rPr lang="el-GR" dirty="0"/>
              <a:t>αυτήν ένα μίγμα ρευστών </a:t>
            </a:r>
            <a:r>
              <a:rPr lang="en-US" dirty="0" smtClean="0"/>
              <a:t>A, B </a:t>
            </a:r>
            <a:r>
              <a:rPr lang="el-GR" dirty="0" smtClean="0"/>
              <a:t>διέρχεται </a:t>
            </a:r>
            <a:r>
              <a:rPr lang="el-GR" dirty="0"/>
              <a:t>μέσω μιας μόνιμης  κλίνης του προσροφητικού </a:t>
            </a:r>
            <a:r>
              <a:rPr lang="en-US" dirty="0"/>
              <a:t>S</a:t>
            </a:r>
            <a:r>
              <a:rPr lang="el-GR" dirty="0"/>
              <a:t>. Οι συνθήκες διεξαγωγής της διεργασίας είναι μη μόνιμες (με την αύξηση της ποσότητας του μίγματος αυξάνεται και η ποσότητα του </a:t>
            </a:r>
            <a:r>
              <a:rPr lang="el-GR" dirty="0" err="1"/>
              <a:t>προσροφούμενου</a:t>
            </a:r>
            <a:r>
              <a:rPr lang="el-GR" dirty="0"/>
              <a:t> συστατικού </a:t>
            </a:r>
            <a:r>
              <a:rPr lang="en-US" dirty="0"/>
              <a:t>A</a:t>
            </a:r>
            <a:r>
              <a:rPr lang="el-GR" dirty="0"/>
              <a:t>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1768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 δυναμική και οι βασικές αρχές της προσρόφησης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Ένα διάλυμα έχει αρχική συγκέντρωση </a:t>
            </a:r>
            <a:r>
              <a:rPr lang="en-US" dirty="0"/>
              <a:t>Co </a:t>
            </a:r>
            <a:r>
              <a:rPr lang="el-GR" dirty="0"/>
              <a:t>ως προς την ουσία Α και τροφοδοτείται στην σταθερή κλίνη του προσροφητικού. Πρέπει να κατασκευαστεί το διάγραμμα που δίνει την μεταβολή της συγκεντρώσεως του Α στην έξοδο της κλίνης συναρτήσει του όγκου ή του χρόνου. Το διάγραμμα αυτό ονομάζεται </a:t>
            </a:r>
            <a:r>
              <a:rPr lang="el-GR" b="1" dirty="0"/>
              <a:t>καμπύλη ή κύμα της προσροφήσεως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58184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K</a:t>
            </a:r>
            <a:r>
              <a:rPr lang="el-GR" b="1" dirty="0" err="1" smtClean="0"/>
              <a:t>αμπύλη</a:t>
            </a:r>
            <a:r>
              <a:rPr lang="el-GR" b="1" dirty="0" smtClean="0"/>
              <a:t> </a:t>
            </a:r>
            <a:r>
              <a:rPr lang="el-GR" b="1" dirty="0"/>
              <a:t>ή κύμα της </a:t>
            </a:r>
            <a:r>
              <a:rPr lang="el-GR" b="1" dirty="0" smtClean="0"/>
              <a:t>προσροφήσεως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pic>
        <p:nvPicPr>
          <p:cNvPr id="4" name="Θέση περιεχομένου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" y="1196752"/>
            <a:ext cx="9145016" cy="51811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9496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</a:t>
            </a:r>
            <a:r>
              <a:rPr lang="el-GR" dirty="0" err="1"/>
              <a:t>αμπύλη</a:t>
            </a:r>
            <a:r>
              <a:rPr lang="el-GR" dirty="0"/>
              <a:t> ή κύμα της προσροφήσεως</a:t>
            </a:r>
            <a:br>
              <a:rPr lang="el-GR" dirty="0"/>
            </a:br>
            <a:endParaRPr lang="el-GR" dirty="0"/>
          </a:p>
        </p:txBody>
      </p:sp>
      <p:sp>
        <p:nvSpPr>
          <p:cNvPr id="6" name="Θέση κειμένου 5"/>
          <p:cNvSpPr>
            <a:spLocks noGrp="1"/>
          </p:cNvSpPr>
          <p:nvPr>
            <p:ph type="body" sz="half" idx="2"/>
          </p:nvPr>
        </p:nvSpPr>
        <p:spPr>
          <a:xfrm>
            <a:off x="467544" y="5157192"/>
            <a:ext cx="8280920" cy="1224136"/>
          </a:xfrm>
        </p:spPr>
        <p:txBody>
          <a:bodyPr>
            <a:noAutofit/>
          </a:bodyPr>
          <a:lstStyle/>
          <a:p>
            <a:r>
              <a:rPr lang="el-GR" sz="2000" dirty="0"/>
              <a:t>Από το διάγραμμα παρατηρείται ότι η ζώνη προσροφήσεως κινείται συνεχώς προς τα κάτω. Όταν η ζώνη προσροφήσεως πλησιάσει τον πυθμένα της κλίνης τότε η συγκέντρωση του εξερχόμενου ρεύματος θα λάβει μια τιμή που δεν θα είναι πλέον αμελητέα. Η τιμή αυτή, η </a:t>
            </a:r>
            <a:r>
              <a:rPr lang="en-US" sz="2000" dirty="0"/>
              <a:t>C</a:t>
            </a:r>
            <a:r>
              <a:rPr lang="el-GR" sz="2000" dirty="0"/>
              <a:t>3 ονομάζεται </a:t>
            </a:r>
            <a:r>
              <a:rPr lang="el-GR" sz="2000" b="1" dirty="0"/>
              <a:t>μέγιστη επιτρεπόμενη συγκέντρωση</a:t>
            </a:r>
            <a:r>
              <a:rPr lang="el-GR" sz="2000" dirty="0"/>
              <a:t>. </a:t>
            </a:r>
            <a:endParaRPr lang="el-GR" sz="2000" dirty="0"/>
          </a:p>
        </p:txBody>
      </p:sp>
      <p:pic>
        <p:nvPicPr>
          <p:cNvPr id="11" name="Θέση εικόνας 10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1" b="2971"/>
          <a:stretch>
            <a:fillRect/>
          </a:stretch>
        </p:blipFill>
        <p:spPr bwMode="auto">
          <a:xfrm>
            <a:off x="250825" y="612775"/>
            <a:ext cx="8424863" cy="411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8990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</a:t>
            </a:r>
            <a:r>
              <a:rPr lang="el-GR" dirty="0" err="1"/>
              <a:t>αμπύλη</a:t>
            </a:r>
            <a:r>
              <a:rPr lang="el-GR" dirty="0"/>
              <a:t> ή κύμα της προσροφήσεως</a:t>
            </a:r>
            <a:br>
              <a:rPr lang="el-GR" dirty="0"/>
            </a:br>
            <a:endParaRPr lang="el-GR" dirty="0"/>
          </a:p>
        </p:txBody>
      </p:sp>
      <p:sp>
        <p:nvSpPr>
          <p:cNvPr id="6" name="Θέση κειμένου 5"/>
          <p:cNvSpPr>
            <a:spLocks noGrp="1"/>
          </p:cNvSpPr>
          <p:nvPr>
            <p:ph type="body" sz="half" idx="2"/>
          </p:nvPr>
        </p:nvSpPr>
        <p:spPr>
          <a:xfrm>
            <a:off x="467544" y="5157192"/>
            <a:ext cx="8280920" cy="1224136"/>
          </a:xfrm>
        </p:spPr>
        <p:txBody>
          <a:bodyPr>
            <a:noAutofit/>
          </a:bodyPr>
          <a:lstStyle/>
          <a:p>
            <a:r>
              <a:rPr lang="el-GR" sz="2000" dirty="0"/>
              <a:t>Στο σημείο αυτό το </a:t>
            </a:r>
            <a:r>
              <a:rPr lang="en-US" sz="2000" dirty="0"/>
              <a:t>C</a:t>
            </a:r>
            <a:r>
              <a:rPr lang="el-GR" sz="2000" dirty="0"/>
              <a:t>3 που ονομάζεται </a:t>
            </a:r>
            <a:r>
              <a:rPr lang="el-GR" sz="2000" b="1" dirty="0"/>
              <a:t>σημείο διακοπής</a:t>
            </a:r>
            <a:r>
              <a:rPr lang="el-GR" sz="2000" dirty="0"/>
              <a:t> (</a:t>
            </a:r>
            <a:r>
              <a:rPr lang="en-US" sz="2000" dirty="0"/>
              <a:t>break point</a:t>
            </a:r>
            <a:r>
              <a:rPr lang="el-GR" sz="2000" dirty="0"/>
              <a:t>) πρέπει να διακοπεί η λειτουργία της κλίνης γιατί μετά από αυτό το σημείο η συγκέντρωση του Α στην έξοδο θα αυξηθεί απότομα (καμπύλη </a:t>
            </a:r>
            <a:r>
              <a:rPr lang="en-US" sz="2000" dirty="0"/>
              <a:t>C</a:t>
            </a:r>
            <a:r>
              <a:rPr lang="el-GR" sz="2000" dirty="0"/>
              <a:t>3</a:t>
            </a:r>
            <a:r>
              <a:rPr lang="en-US" sz="2000" dirty="0"/>
              <a:t>C</a:t>
            </a:r>
            <a:r>
              <a:rPr lang="el-GR" sz="2000" dirty="0"/>
              <a:t>4 =καμπύλη διέλευσης).</a:t>
            </a:r>
            <a:endParaRPr lang="el-GR" sz="2000" dirty="0"/>
          </a:p>
        </p:txBody>
      </p:sp>
      <p:pic>
        <p:nvPicPr>
          <p:cNvPr id="7" name="Θέση εικόνας 6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" r="477"/>
          <a:stretch>
            <a:fillRect/>
          </a:stretch>
        </p:blipFill>
        <p:spPr bwMode="auto">
          <a:xfrm>
            <a:off x="468313" y="620713"/>
            <a:ext cx="7848600" cy="411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196328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570</Words>
  <Application>Microsoft Office PowerPoint</Application>
  <PresentationFormat>Προβολή στην οθόνη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ΠΡΟΣΡΟΦΗΣΗ</vt:lpstr>
      <vt:lpstr>Όγκος των πόρων, πορώδες και πυκνότητα του προσροφητικού </vt:lpstr>
      <vt:lpstr>Πορώδες (ε)</vt:lpstr>
      <vt:lpstr>ε=  (Μ_(Ρ  ∙  ) V_P)/(M_(P  ) V_P+ M_P/ρ_S )=(V_p ρ_S)/(V_p ρ_s+1)</vt:lpstr>
      <vt:lpstr>Η δυναμική και οι βασικές αρχές της προσρόφησης </vt:lpstr>
      <vt:lpstr>Η δυναμική και οι βασικές αρχές της προσρόφησης </vt:lpstr>
      <vt:lpstr>Kαμπύλη ή κύμα της προσροφήσεως </vt:lpstr>
      <vt:lpstr>Kαμπύλη ή κύμα της προσροφήσεως </vt:lpstr>
      <vt:lpstr>Kαμπύλη ή κύμα της προσροφήσεως </vt:lpstr>
      <vt:lpstr>Kαμπύλη ή κύμα της προσροφήσεως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ΠΡΟΣΡΟΦΗΣΗ</dc:title>
  <dc:creator>Melina Kotti</dc:creator>
  <cp:lastModifiedBy>Windows User</cp:lastModifiedBy>
  <cp:revision>8</cp:revision>
  <dcterms:created xsi:type="dcterms:W3CDTF">2019-02-26T18:09:22Z</dcterms:created>
  <dcterms:modified xsi:type="dcterms:W3CDTF">2019-02-26T19:10:31Z</dcterms:modified>
</cp:coreProperties>
</file>